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67"/>
  </p:notesMasterIdLst>
  <p:handoutMasterIdLst>
    <p:handoutMasterId r:id="rId68"/>
  </p:handoutMasterIdLst>
  <p:sldIdLst>
    <p:sldId id="1459" r:id="rId32"/>
    <p:sldId id="1249" r:id="rId33"/>
    <p:sldId id="1461" r:id="rId34"/>
    <p:sldId id="1457" r:id="rId35"/>
    <p:sldId id="1456" r:id="rId36"/>
    <p:sldId id="1455" r:id="rId37"/>
    <p:sldId id="1463" r:id="rId38"/>
    <p:sldId id="1427" r:id="rId39"/>
    <p:sldId id="1462" r:id="rId40"/>
    <p:sldId id="1379" r:id="rId41"/>
    <p:sldId id="1398" r:id="rId42"/>
    <p:sldId id="1429" r:id="rId43"/>
    <p:sldId id="1430" r:id="rId44"/>
    <p:sldId id="1431" r:id="rId45"/>
    <p:sldId id="1432" r:id="rId46"/>
    <p:sldId id="1468" r:id="rId47"/>
    <p:sldId id="1433" r:id="rId48"/>
    <p:sldId id="1477" r:id="rId49"/>
    <p:sldId id="1434" r:id="rId50"/>
    <p:sldId id="1435" r:id="rId51"/>
    <p:sldId id="1436" r:id="rId52"/>
    <p:sldId id="1437" r:id="rId53"/>
    <p:sldId id="1438" r:id="rId54"/>
    <p:sldId id="1469" r:id="rId55"/>
    <p:sldId id="1470" r:id="rId56"/>
    <p:sldId id="1471" r:id="rId57"/>
    <p:sldId id="1426" r:id="rId58"/>
    <p:sldId id="1440" r:id="rId59"/>
    <p:sldId id="1472" r:id="rId60"/>
    <p:sldId id="1473" r:id="rId61"/>
    <p:sldId id="1474" r:id="rId62"/>
    <p:sldId id="1475" r:id="rId63"/>
    <p:sldId id="1460" r:id="rId64"/>
    <p:sldId id="1476" r:id="rId65"/>
    <p:sldId id="1174" r:id="rId66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A00F2-4DA5-4941-80AF-1131371E703A}" v="1" dt="2021-11-03T15:37:42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3907" autoAdjust="0"/>
  </p:normalViewPr>
  <p:slideViewPr>
    <p:cSldViewPr snapToGrid="0">
      <p:cViewPr varScale="1">
        <p:scale>
          <a:sx n="65" d="100"/>
          <a:sy n="65" d="100"/>
        </p:scale>
        <p:origin x="4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microsoft.com/office/2015/10/relationships/revisionInfo" Target="revisionInfo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commentAuthors" Target="commentAuthors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notesMaster" Target="notesMasters/notesMaster1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57" Type="http://schemas.openxmlformats.org/officeDocument/2006/relationships/slide" Target="slides/slide26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" Type="http://schemas.openxmlformats.org/officeDocument/2006/relationships/customXml" Target="../customXml/item7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2021/11/8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850CF8C-9D27-4779-A063-25F04D46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64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41DB482-C6E6-49A9-A1ED-F782E5F74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2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CAD8BDA-26E0-4DC2-9732-158D1E9E9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2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61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Carey and his team have a lot of updates they have recently completed or that are in the queue for the near future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general, we have been working to update fused surfaces, emissions, and risk data from 2014 to 2017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added in new data inputs and functions, including EJ/demographic data, GHG emissions, and monitoring site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in the coming months, development of a proximity analysis module will be completed, and I have an example of what that may look like on the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5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ftp.epa.gov/aqmg/cjang/NEXUS/NEXUS%202.0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NEXUS%202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dg.epa.gov/data/public/OAR/OAQPS/Class1/Class1Areas.zip" TargetMode="External"/><Relationship Id="rId3" Type="http://schemas.openxmlformats.org/officeDocument/2006/relationships/hyperlink" Target="https://www.epa.gov/air-trends/air-quality-design-values" TargetMode="External"/><Relationship Id="rId7" Type="http://schemas.openxmlformats.org/officeDocument/2006/relationships/hyperlink" Target="https://www.epa.gov/ejscreen/download-ejscreen-dat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amtic/amtic-air-toxics-data-ambient-monitoring-archive" TargetMode="External"/><Relationship Id="rId5" Type="http://schemas.openxmlformats.org/officeDocument/2006/relationships/hyperlink" Target="https://gispub.epa.gov/arcgis/rest/services/OAR_OAQPS" TargetMode="External"/><Relationship Id="rId4" Type="http://schemas.openxmlformats.org/officeDocument/2006/relationships/hyperlink" Target="https://www.epa.gov/air-emissions-inventories/2017-national-emissions-inventory-nei-data" TargetMode="External"/><Relationship Id="rId9" Type="http://schemas.openxmlformats.org/officeDocument/2006/relationships/hyperlink" Target="https://edg.epa.gov/data/Public/OEI/OIAA/Tribes/EPAtribes.zi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landis.elizabeth@epa.gov" TargetMode="External"/><Relationship Id="rId2" Type="http://schemas.openxmlformats.org/officeDocument/2006/relationships/hyperlink" Target="https://gaftp.epa.gov/Air/aqmg/cjang/NEXUS/NEXUS%202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ang.carey@ep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6BC7-AEF0-4B96-994E-1B9F8EC1C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445" y="2130426"/>
            <a:ext cx="10972800" cy="14700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NEXUS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>
                <a:solidFill>
                  <a:srgbClr val="FFFF00"/>
                </a:solidFill>
              </a:rPr>
              <a:t> Multi-Pollutant Analysis Tool</a:t>
            </a:r>
            <a:br>
              <a:rPr lang="en-US" dirty="0"/>
            </a:br>
            <a:r>
              <a:rPr lang="en-US" dirty="0"/>
              <a:t> </a:t>
            </a:r>
            <a:r>
              <a:rPr lang="en-US" sz="3600" dirty="0"/>
              <a:t>EPA Regional APM Briefing and Live Demo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96944-15EB-493A-8487-DB2C5D63D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2" y="4748349"/>
            <a:ext cx="85344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OAQPS’s Multi-Pollutant Team</a:t>
            </a:r>
          </a:p>
          <a:p>
            <a:pPr>
              <a:spcBef>
                <a:spcPts val="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November 8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7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 2.0” Demo</a:t>
            </a:r>
            <a:endParaRPr lang="en-US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053185-9EE8-4FFE-953A-E35B1F73A9C9}"/>
              </a:ext>
            </a:extLst>
          </p:cNvPr>
          <p:cNvSpPr/>
          <p:nvPr/>
        </p:nvSpPr>
        <p:spPr>
          <a:xfrm>
            <a:off x="1976074" y="5967551"/>
            <a:ext cx="80169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Carey Jang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OAR/OAQPS/AQAD/Air Quality Modeling Group, November 2021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2F2FC-7872-4284-BF58-190DD37782DE}"/>
              </a:ext>
            </a:extLst>
          </p:cNvPr>
          <p:cNvSpPr txBox="1"/>
          <p:nvPr/>
        </p:nvSpPr>
        <p:spPr>
          <a:xfrm>
            <a:off x="914400" y="4472230"/>
            <a:ext cx="10284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Download “NEXUS” tool at: 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2"/>
              </a:rPr>
              <a:t>https://gaftp.epa.gov/aqmg/cjang/NEXUS/NEXUS 2.0/*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NEXUS 2.0”:  </a:t>
            </a:r>
            <a:b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https://gaftp.epa.gov/aqmg/cjang/NEXUS/NEXUS </a:t>
            </a:r>
            <a:r>
              <a:rPr lang="en-US" sz="2400" i="1" u="sng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2.0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37DF-A208-4870-AA99-4AA07F5775AA}"/>
              </a:ext>
            </a:extLst>
          </p:cNvPr>
          <p:cNvSpPr txBox="1"/>
          <p:nvPr/>
        </p:nvSpPr>
        <p:spPr>
          <a:xfrm>
            <a:off x="2831592" y="314189"/>
            <a:ext cx="6122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Appendix</a:t>
            </a:r>
            <a:endParaRPr lang="en-US" sz="6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9F5BA47-7616-4FD2-A7C7-64680EB9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95" y="788148"/>
            <a:ext cx="9661428" cy="6036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808697" y="1295890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354753" y="2310302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969538" y="1236951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8414410" y="1995148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55C420DC-6394-46A3-9226-AF4871CA7E9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7B3418D-5985-4161-9DA9-18403E3B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150" y="829743"/>
            <a:ext cx="9573670" cy="5911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546622" y="1568066"/>
            <a:ext cx="1606153" cy="2929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36445" y="2952135"/>
            <a:ext cx="2046189" cy="866703"/>
          </a:xfrm>
          <a:prstGeom prst="wedgeRoundRectCallout">
            <a:avLst>
              <a:gd name="adj1" fmla="val -91885"/>
              <a:gd name="adj2" fmla="val -7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1562912" y="4497532"/>
            <a:ext cx="1589863" cy="139143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636445" y="4497532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1559149" y="969033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3169216" y="1128552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5287063" y="789515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4113654" y="1568066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DF090D5-F030-4FD9-BBB0-268C309AD35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0B4A30-0067-4331-B683-3D36EDDD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24" y="946027"/>
            <a:ext cx="10391729" cy="5628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015150" y="1817703"/>
            <a:ext cx="984356" cy="927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751236" y="1693036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2052471" y="6293309"/>
            <a:ext cx="438938" cy="13134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819190" y="5528665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13804" y="1793850"/>
            <a:ext cx="1752033" cy="111981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213806" y="3059594"/>
            <a:ext cx="1752031" cy="94627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1223330" y="4282790"/>
            <a:ext cx="1741605" cy="107733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3027401" y="4401301"/>
            <a:ext cx="984357" cy="821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3027401" y="3590812"/>
            <a:ext cx="971125" cy="583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2052471" y="839576"/>
            <a:ext cx="2479631" cy="527164"/>
          </a:xfrm>
          <a:prstGeom prst="wedgeRoundRectCallout">
            <a:avLst>
              <a:gd name="adj1" fmla="val -46178"/>
              <a:gd name="adj2" fmla="val 117879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change/add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3015150" y="2842240"/>
            <a:ext cx="984356" cy="634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988978" y="4173898"/>
            <a:ext cx="3739898" cy="1056024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and displaying color map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3300E15F-78D6-4A7C-AFC1-27F9D44A783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96EF6A7-FF8E-4851-B34D-CFEE3CB1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7" y="836569"/>
            <a:ext cx="10872100" cy="5889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481428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249159"/>
            <a:ext cx="2076664" cy="14550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094922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195268"/>
            <a:ext cx="3914086" cy="1056024"/>
          </a:xfrm>
          <a:prstGeom prst="wedgeRoundRectCallout">
            <a:avLst>
              <a:gd name="adj1" fmla="val -43712"/>
              <a:gd name="adj2" fmla="val -14882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added to display in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833DCE4-3D9F-4CE1-B415-4BCE528C51A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5B6FDF-2069-4978-940E-32EB34CA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9" y="1211655"/>
            <a:ext cx="7611872" cy="51647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9529" y="5657124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9530" y="5862118"/>
            <a:ext cx="1534602" cy="435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372127" y="498512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718924" y="3894773"/>
            <a:ext cx="504348" cy="2362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8374541-013D-4D4F-A740-7014A4AE7CA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912D09-4BAC-4CD6-8A41-74E34C9A7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1"/>
          <a:stretch/>
        </p:blipFill>
        <p:spPr>
          <a:xfrm>
            <a:off x="900400" y="931916"/>
            <a:ext cx="10624457" cy="5684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099603" y="1088711"/>
            <a:ext cx="3408671" cy="851290"/>
          </a:xfrm>
          <a:prstGeom prst="wedgeRoundRectCallout">
            <a:avLst>
              <a:gd name="adj1" fmla="val -54762"/>
              <a:gd name="adj2" fmla="val 13279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479185" y="592608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F64B20-5E16-4FDC-84C3-42393A69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72" y="1041621"/>
            <a:ext cx="10172132" cy="5509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265534" y="1637850"/>
            <a:ext cx="1602529" cy="158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066798" y="898439"/>
            <a:ext cx="4855464" cy="427541"/>
          </a:xfrm>
          <a:prstGeom prst="wedgeRoundRectCallout">
            <a:avLst>
              <a:gd name="adj1" fmla="val -40692"/>
              <a:gd name="adj2" fmla="val 12451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157079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124226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4333974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33B7A9F-2895-43DE-9ACE-15ACB66709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NEXUS Background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 Development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Expected Use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Modules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Inputs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Recent and Ongoing Development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Feedback Process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NEXUS 2.0 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1822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NC State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488E07E-1022-4A3C-9510-95F18E1A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43" y="840574"/>
            <a:ext cx="4602578" cy="28756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3772DD-C445-4993-971F-C55D4C4E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551" y="840574"/>
            <a:ext cx="4602579" cy="28756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D3E7E1-A5BB-4D1B-882C-783883AD8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534" y="3782880"/>
            <a:ext cx="4672033" cy="291899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D06A04A-78E5-4ED0-AF26-A921FCEC59A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24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51976C7-48E8-4867-9BD0-AA252F05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0" y="975963"/>
            <a:ext cx="11642711" cy="58820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1930398" y="4489540"/>
            <a:ext cx="3556002" cy="3582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363308" y="2323255"/>
            <a:ext cx="1567090" cy="4332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542971" y="3834592"/>
            <a:ext cx="943429" cy="8340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951250" y="3834592"/>
            <a:ext cx="3691461" cy="1689849"/>
          </a:xfrm>
          <a:prstGeom prst="wedgeRoundRectCallout">
            <a:avLst>
              <a:gd name="adj1" fmla="val 74133"/>
              <a:gd name="adj2" fmla="val 1788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easily identified with the highlighted color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4245985" y="1238057"/>
            <a:ext cx="5550996" cy="639549"/>
          </a:xfrm>
          <a:prstGeom prst="wedgeRoundRectCallout">
            <a:avLst>
              <a:gd name="adj1" fmla="val 3934"/>
              <a:gd name="adj2" fmla="val 1132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to display emission sources and launch new window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364E2C2-F1C8-43DC-904A-A2D287C6817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E08756-BAA1-4912-8E46-0C9D65A8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60" y="853442"/>
            <a:ext cx="9386396" cy="5929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706880" y="3744686"/>
            <a:ext cx="2734491" cy="273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943303" y="2892829"/>
            <a:ext cx="3708859" cy="19451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39516" y="2343846"/>
            <a:ext cx="3995758" cy="729294"/>
          </a:xfrm>
          <a:prstGeom prst="wedgeRoundRectCallout">
            <a:avLst>
              <a:gd name="adj1" fmla="val -64617"/>
              <a:gd name="adj2" fmla="val 1858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3304170" y="4783611"/>
            <a:ext cx="1522754" cy="503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9023455" y="2892829"/>
            <a:ext cx="157139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947C505-4E5F-48B4-B275-C91FC052309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620049-7AC2-4E50-91CF-50006CA2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2" y="1259712"/>
            <a:ext cx="7869383" cy="4971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5309391" y="311311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232756" y="5309063"/>
            <a:ext cx="1357746" cy="415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148836" y="4245820"/>
            <a:ext cx="1646713" cy="686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009672" y="3445625"/>
            <a:ext cx="921950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3868189"/>
            <a:ext cx="4172988" cy="15905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E2FC34E6-B888-4B1A-AF49-5A44E75FB71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F5E6A-6A93-4257-970A-8454814F2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26" y="912163"/>
            <a:ext cx="10131354" cy="57792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5788331" y="1609863"/>
            <a:ext cx="4857206" cy="1162074"/>
          </a:xfrm>
          <a:prstGeom prst="wedgeRoundRectCallout">
            <a:avLst>
              <a:gd name="adj1" fmla="val 15973"/>
              <a:gd name="adj2" fmla="val 1107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203450" y="3194050"/>
            <a:ext cx="1085850" cy="2095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6C470CB-5A48-412D-A1DE-09CC3BB613C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64ADF2-0EDF-42DD-BE20-DBB215AF2B81}"/>
              </a:ext>
            </a:extLst>
          </p:cNvPr>
          <p:cNvCxnSpPr/>
          <p:nvPr/>
        </p:nvCxnSpPr>
        <p:spPr bwMode="auto">
          <a:xfrm>
            <a:off x="1647952" y="973123"/>
            <a:ext cx="64763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BF1AB0C3-E18B-4C1E-8352-54A5C2E79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951" y="852665"/>
            <a:ext cx="8654289" cy="5878248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720087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OAQPS’s “Sector Prioritization” project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8279478" y="6264868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52981"/>
            <a:ext cx="1242182" cy="2409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228AE03-7C40-4840-9736-F9C2A7F9D43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DB47441-5396-4A1A-8873-9ADA52D3471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C606BE-68A8-4023-834E-E30458825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9" y="1345244"/>
            <a:ext cx="7676003" cy="4797502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F41EEA0-C59B-4CD3-B785-CE5B9BEF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451" y="3547469"/>
            <a:ext cx="3943379" cy="31009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203281" y="3163554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10200" y="4482314"/>
            <a:ext cx="2714832" cy="271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8008775" y="869896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4E61FA-EC22-4259-9C88-226559B57310}"/>
              </a:ext>
            </a:extLst>
          </p:cNvPr>
          <p:cNvSpPr txBox="1">
            <a:spLocks/>
          </p:cNvSpPr>
          <p:nvPr/>
        </p:nvSpPr>
        <p:spPr>
          <a:xfrm>
            <a:off x="10537582" y="6574663"/>
            <a:ext cx="1600200" cy="42379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8303450" y="4524375"/>
            <a:ext cx="850075" cy="3203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5964344" y="5149883"/>
            <a:ext cx="2879315" cy="830998"/>
          </a:xfrm>
          <a:prstGeom prst="wedgeRoundRectCallout">
            <a:avLst>
              <a:gd name="adj1" fmla="val 42780"/>
              <a:gd name="adj2" fmla="val -10029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2747461" y="3117387"/>
            <a:ext cx="2879315" cy="830998"/>
          </a:xfrm>
          <a:prstGeom prst="wedgeRoundRectCallout">
            <a:avLst>
              <a:gd name="adj1" fmla="val 38975"/>
              <a:gd name="adj2" fmla="val 1134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80" y="2163099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3776923" y="1469812"/>
            <a:ext cx="2946390" cy="369332"/>
          </a:xfrm>
          <a:prstGeom prst="wedgeRoundRectCallout">
            <a:avLst>
              <a:gd name="adj1" fmla="val 38638"/>
              <a:gd name="adj2" fmla="val 24969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 to invoke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6421580" y="2566928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0200" y="2046241"/>
            <a:ext cx="2779534" cy="23219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7ADC33CC-C0C2-4624-9191-446A3031C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281" y="1238689"/>
            <a:ext cx="3943379" cy="19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17" grpId="0" animBg="1"/>
      <p:bldP spid="27" grpId="0" animBg="1"/>
      <p:bldP spid="28" grpId="0" animBg="1"/>
      <p:bldP spid="2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04CFFA-FCEC-4517-B2A9-5C270E1D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01" y="879829"/>
            <a:ext cx="9004408" cy="56257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9DB7AF-EA19-4240-8EF4-5B5C3872289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1A60BF-DC2C-4793-A61A-858322DA8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07" y="852204"/>
            <a:ext cx="9426229" cy="58893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801106" y="2180079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154875" y="838740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8597782" y="4725001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5185435" y="49484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6426081" y="1579502"/>
            <a:ext cx="793633" cy="277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CF07E42-53F7-4E27-B4AD-60B627460C4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Tool Development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5786FD-FD79-4F13-97B8-F53B9DFC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79" y="884330"/>
            <a:ext cx="8889441" cy="4815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4E54DD3-EE3F-40AC-A3BE-CF2158371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44747"/>
            <a:ext cx="12192000" cy="1013155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A new Multi-Pollutant (MP) Advanced Screening Tool (NEXUS) is being developed to: </a:t>
            </a:r>
          </a:p>
          <a:p>
            <a:pPr marL="914400" indent="-450850">
              <a:buFont typeface="+mj-lt"/>
              <a:buAutoNum type="arabicPeriod"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Identify geographic areas where health risks related to O</a:t>
            </a:r>
            <a:r>
              <a:rPr lang="en-US" sz="2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and air toxics overlap</a:t>
            </a:r>
          </a:p>
          <a:p>
            <a:pPr marL="914400" indent="-450850">
              <a:buFont typeface="+mj-lt"/>
              <a:buAutoNum type="arabicPeriod"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Characterize the nature of MP AQ issues for specific areas to consider MP AQ planning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4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B187803-F85A-48FF-A61E-2196346EF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23" y="833437"/>
            <a:ext cx="9439275" cy="5857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631738" y="4055607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4070261" y="2987358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070261" y="4016025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818185" y="2976486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410230" y="5308822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48638" y="2516929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965812" y="1840371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825120" y="1069105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968209" y="884397"/>
            <a:ext cx="5489642" cy="964694"/>
          </a:xfrm>
          <a:prstGeom prst="wedgeRoundRectCallout">
            <a:avLst>
              <a:gd name="adj1" fmla="val -71705"/>
              <a:gd name="adj2" fmla="val -177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AF03148-6950-4CFC-84F6-2C3AAC3FCF4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835600-7E03-4ECE-9CA9-608896A3E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8" y="787617"/>
            <a:ext cx="10965860" cy="5939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711763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821475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39948" y="1233499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69595" y="787617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74023" y="1242970"/>
            <a:ext cx="8306610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69877" y="2465705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519793" y="1097123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678162" y="1880311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343A308-D00B-4340-A721-5CF88F2DE11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DDD1108-643A-461B-A69B-57BDC41ADD3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165CF7-D3F6-4AEE-BDAA-D10FC08B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8" y="805212"/>
            <a:ext cx="9580690" cy="59363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8090929" y="3980593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10144125" y="5078324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2" y="1641892"/>
            <a:ext cx="6442373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7A6876C-FC0D-480B-A96C-6BE2F3DB896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794DBA7-90AF-4068-8157-C94833C4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73" y="839213"/>
            <a:ext cx="9525109" cy="59510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1790700" cy="6098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320" y="1844064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458DD1D-167D-49D0-85A0-A744BA3E1BA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660331" y="2110348"/>
            <a:ext cx="88713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Expected Use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6425C3-36CF-47A1-808E-F4E697D45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52" y="1287428"/>
            <a:ext cx="11019295" cy="520544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to identify areas with MP issues: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provides ability to quickly screen areas across nation that have combination of high air quality and/or risk levels for 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Air Toxics.</a:t>
            </a:r>
          </a:p>
          <a:p>
            <a:pPr lvl="1"/>
            <a:r>
              <a:rPr lang="en-US" sz="2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provides ability to ‘dial-into’ specific areas to determine extent to which common emissions sources are causing the MP issues.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an area’s MP issues to facilitate engagement with state/local/tribal agencies and community stakeholder groups.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2A1E1F2-347B-48C7-A019-02260FD93E6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5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Three Key Modules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F1F69-3062-4B81-A55B-702A934F02DE}"/>
              </a:ext>
            </a:extLst>
          </p:cNvPr>
          <p:cNvSpPr txBox="1"/>
          <p:nvPr/>
        </p:nvSpPr>
        <p:spPr>
          <a:xfrm>
            <a:off x="119934" y="888613"/>
            <a:ext cx="385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Data Viewer Module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65CB8-FB69-44A8-8EEA-506483A37D05}"/>
              </a:ext>
            </a:extLst>
          </p:cNvPr>
          <p:cNvSpPr txBox="1"/>
          <p:nvPr/>
        </p:nvSpPr>
        <p:spPr>
          <a:xfrm>
            <a:off x="4168933" y="897193"/>
            <a:ext cx="385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Data Input 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4412E-3B1E-4518-882E-0D0F4C20AB26}"/>
              </a:ext>
            </a:extLst>
          </p:cNvPr>
          <p:cNvSpPr txBox="1"/>
          <p:nvPr/>
        </p:nvSpPr>
        <p:spPr>
          <a:xfrm>
            <a:off x="8217932" y="922954"/>
            <a:ext cx="385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Data Query Module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86185-632C-4A58-8BCC-3D3856BED05B}"/>
              </a:ext>
            </a:extLst>
          </p:cNvPr>
          <p:cNvSpPr txBox="1"/>
          <p:nvPr/>
        </p:nvSpPr>
        <p:spPr>
          <a:xfrm>
            <a:off x="409992" y="3731316"/>
            <a:ext cx="3274016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View and create interactive Map/Data/Chart/Table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Provide flexible selections &amp; mapping of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Ambient”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and/or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“Risk”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levels of PM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2.5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, 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 and Air Toxics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Provide regional analysis for “EPA region”, “States”, “CBSA”, and “County”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Display major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emission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locations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monitoring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 sites/data by pollutants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4D7E90-F425-4F2C-B528-1903BBBD9E90}"/>
              </a:ext>
            </a:extLst>
          </p:cNvPr>
          <p:cNvSpPr txBox="1"/>
          <p:nvPr/>
        </p:nvSpPr>
        <p:spPr>
          <a:xfrm>
            <a:off x="4382092" y="3731316"/>
            <a:ext cx="3375559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Integrate all MP data - emissions, monitoring, modeling, health risk, and EJ/demographic data into a single platform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Currently use10 publicly available input datasets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Provide data preview, search, filter and output functions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Allow to update/change input data files and then run/save to a new “project”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091F0-CE37-4CE9-8565-47A16C4D737C}"/>
              </a:ext>
            </a:extLst>
          </p:cNvPr>
          <p:cNvSpPr txBox="1"/>
          <p:nvPr/>
        </p:nvSpPr>
        <p:spPr>
          <a:xfrm>
            <a:off x="8482143" y="3731316"/>
            <a:ext cx="3448600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Expand data field selections and flexibility for exploratory &amp; advanced users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Provide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map overlaying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summary table for data query results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Current data query based on selected data fields: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“Ambient &amp; Risk for PM, O3 &amp; Air toxics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”, “EJ/demographic indicator”,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Advance area”, “NA Area”, “Tribal area”, Class I area”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3DB8CE-5915-4220-B950-7F095D2F11CA}"/>
              </a:ext>
            </a:extLst>
          </p:cNvPr>
          <p:cNvGrpSpPr/>
          <p:nvPr/>
        </p:nvGrpSpPr>
        <p:grpSpPr>
          <a:xfrm>
            <a:off x="119935" y="1375691"/>
            <a:ext cx="3854130" cy="2134411"/>
            <a:chOff x="1653056" y="1678033"/>
            <a:chExt cx="2795985" cy="1928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16E27-F4E5-46AE-9F34-2406738DB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3056" y="1678033"/>
              <a:ext cx="2795985" cy="19289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0A58A123-D511-413B-AA1F-4CFEB016EB9B}"/>
                </a:ext>
              </a:extLst>
            </p:cNvPr>
            <p:cNvSpPr/>
            <p:nvPr/>
          </p:nvSpPr>
          <p:spPr>
            <a:xfrm>
              <a:off x="2134961" y="1908350"/>
              <a:ext cx="277585" cy="61441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560625E-3494-4B6D-9F0D-5A1D80D21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4168935" y="1375691"/>
            <a:ext cx="3854130" cy="21595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A01F8D-4FFD-4C0F-A213-88C819E44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935" y="1375691"/>
            <a:ext cx="3854130" cy="2159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C5DEA2A-44B9-4399-AF7B-08A0E26C100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5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882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 2.0: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Input Data Files and Sources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52896"/>
              </p:ext>
            </p:extLst>
          </p:nvPr>
        </p:nvGraphicFramePr>
        <p:xfrm>
          <a:off x="78659" y="825812"/>
          <a:ext cx="12034684" cy="57848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4607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1417892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3016457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4660490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65238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1482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Data</a:t>
                      </a:r>
                      <a:endParaRPr lang="en-US" sz="16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Files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Format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4496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</a:t>
                      </a:r>
                      <a:r>
                        <a:rPr lang="en-US" sz="14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4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and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fused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conc &amp; risk data at c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&amp; BenMAP team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496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“Air Toxic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and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fused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conc &amp; risk data at c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&amp; Air Toxic team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2014*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5705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</a:t>
                      </a:r>
                      <a:r>
                        <a:rPr lang="en-US" sz="14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4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Values”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 values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i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https://www.epa.gov/air-trends/air-quality-design-values</a:t>
                      </a:r>
                      <a:endParaRPr lang="en-US" sz="1100" i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 to 2020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52389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“NEI County Emissions”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“NEI Facility Emissions” 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County-level and facility source emissions of CAPs, HAPs &amp; GHGs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lang="en-US" sz="1100" i="1" u="sng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https://www.epa.gov/air-emissions-inventories/2017-national-emissions-inventory-nei-data</a:t>
                      </a:r>
                      <a:endParaRPr lang="en-US" sz="1100" i="1" u="sng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494502801"/>
                  </a:ext>
                </a:extLst>
              </a:tr>
              <a:tr h="5604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</a:t>
                      </a:r>
                      <a:r>
                        <a:rPr lang="en-US" sz="14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4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data 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monitoring data (DVs) 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baseline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https://gispub.epa.gov/arcgis/rest/services/OAR_OAQPS</a:t>
                      </a:r>
                      <a:endParaRPr lang="en-US" sz="1100" i="1" baseline="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 to 2020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376115010"/>
                  </a:ext>
                </a:extLst>
              </a:tr>
              <a:tr h="5309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“Air Toxic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data”</a:t>
                      </a:r>
                      <a:endParaRPr lang="en-US" sz="16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monitoring data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 HAPs) 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 </a:t>
                      </a:r>
                      <a:r>
                        <a:rPr lang="en-US" sz="1100" i="1" u="sng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https://www.epa.gov/amtic/amtic-air-toxics-data-ambient-monitoring-archive</a:t>
                      </a:r>
                      <a:endParaRPr lang="en-US" sz="1100" i="1" u="sng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77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EJ/Demographics data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Demographic indicators (7) 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EJSCREEN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EJSCREEN: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i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https://www.epa.gov/ejscreen/download-ejscreen-data</a:t>
                      </a:r>
                      <a:endParaRPr lang="en-US" sz="1200" i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47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areas“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Advance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64769716"/>
                  </a:ext>
                </a:extLst>
              </a:tr>
              <a:tr h="576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 1_Areas”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Class 1 Federal Areas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EPA Class 1 Federal Areas Website: </a:t>
                      </a:r>
                      <a:r>
                        <a:rPr kumimoji="0" lang="en-US" altLang="zh-CN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400" i="1" kern="12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  <a:tr h="5769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“Tribal Areas”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 Tribal Areas 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</a:p>
                    <a:p>
                      <a:pPr algn="ctr" fontAlgn="ctr"/>
                      <a:r>
                        <a:rPr lang="en-US" sz="1100" i="1" kern="120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https://edg.epa.gov/data/Public/OEI/OIAA/Tribes/EPAtribes.zip</a:t>
                      </a:r>
                      <a:endParaRPr lang="en-US" sz="1100" i="1" kern="12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301551267"/>
                  </a:ext>
                </a:extLst>
              </a:tr>
            </a:tbl>
          </a:graphicData>
        </a:graphic>
      </p:graphicFrame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78657" y="1412612"/>
            <a:ext cx="2054943" cy="5198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10FF7F8-58FC-4AC7-843F-CDCC08BD984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3F9DDB-E193-4A9D-A4CC-7C2B5EC718F9}"/>
              </a:ext>
            </a:extLst>
          </p:cNvPr>
          <p:cNvSpPr txBox="1"/>
          <p:nvPr/>
        </p:nvSpPr>
        <p:spPr>
          <a:xfrm>
            <a:off x="4067720" y="6602569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Will be updated to 2017 by end of 2021</a:t>
            </a:r>
          </a:p>
        </p:txBody>
      </p:sp>
    </p:spTree>
    <p:extLst>
      <p:ext uri="{BB962C8B-B14F-4D97-AF65-F5344CB8AC3E}">
        <p14:creationId xmlns:p14="http://schemas.microsoft.com/office/powerpoint/2010/main" val="39335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07" y="167148"/>
            <a:ext cx="11204185" cy="50182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49" y="1002847"/>
            <a:ext cx="11378356" cy="59218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“1.5” (Jan. 2021)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“2.0” (Sep. 2021)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New/revised Metrics (PM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Toxics + EJ/Demographics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metric)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New/updated data inputs and functions: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EJ/Demographic data (from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EJSCREEN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Tribal areas, Advance areas, Attainment/DVs data, etc.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2017 emissions data (including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mapping) (updated from 2014)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“Sector Emissions Summary” module to support “Sector prioritization” effort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(point, non-point, on-road, non-road, event)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sites/data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(PM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and Air Toxics)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Near-term (Ongoing) Updates/Improvements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Updating to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fused 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health risk data (Nov.) and fused air toxics and risk data (Dec.) from current 2014 data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Developing “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MP risks and EJ” module (Dec.)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9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65FB2C4-84AA-45B2-A03F-69FECCC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40" y="1328300"/>
            <a:ext cx="6809360" cy="4840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522D63-601F-4CD7-B7CE-8AAFF4C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1379589"/>
            <a:ext cx="5379399" cy="4687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96A3DA1-263D-4ADA-99AB-11D9CB34C6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5928" y="4043339"/>
            <a:ext cx="5480401" cy="184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“Proximity Analysis” Module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(under development)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C209F-660E-49B6-9A60-C9397F86BDEC}"/>
              </a:ext>
            </a:extLst>
          </p:cNvPr>
          <p:cNvSpPr/>
          <p:nvPr/>
        </p:nvSpPr>
        <p:spPr bwMode="auto">
          <a:xfrm>
            <a:off x="3628417" y="4105072"/>
            <a:ext cx="505838" cy="437745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016234E7-C950-40C7-A029-9E79BE4871B9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81336" y="2587557"/>
            <a:ext cx="5048655" cy="1517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22">
            <a:extLst>
              <a:ext uri="{FF2B5EF4-FFF2-40B4-BE49-F238E27FC236}">
                <a16:creationId xmlns:a16="http://schemas.microsoft.com/office/drawing/2014/main" id="{92D565BD-F08C-4B7D-9DB4-303253241724}"/>
              </a:ext>
            </a:extLst>
          </p:cNvPr>
          <p:cNvCxnSpPr>
            <a:cxnSpLocks/>
          </p:cNvCxnSpPr>
          <p:nvPr/>
        </p:nvCxnSpPr>
        <p:spPr bwMode="auto">
          <a:xfrm>
            <a:off x="3881336" y="4558195"/>
            <a:ext cx="5147302" cy="1258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C2839E-0F01-47F2-973D-3E11F07C0237}"/>
              </a:ext>
            </a:extLst>
          </p:cNvPr>
          <p:cNvSpPr txBox="1"/>
          <p:nvPr/>
        </p:nvSpPr>
        <p:spPr>
          <a:xfrm>
            <a:off x="710127" y="6208484"/>
            <a:ext cx="412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County – level 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(current)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A2B311-05AF-459C-AF39-645847AFE25E}"/>
              </a:ext>
            </a:extLst>
          </p:cNvPr>
          <p:cNvSpPr txBox="1"/>
          <p:nvPr/>
        </p:nvSpPr>
        <p:spPr>
          <a:xfrm>
            <a:off x="6685280" y="6231265"/>
            <a:ext cx="540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Community</a:t>
            </a:r>
            <a:r>
              <a:rPr kumimoji="0" lang="en-US" sz="2400" b="1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Census Tract) - level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76364-CB74-42E6-B5A7-EB79904C4C61}"/>
              </a:ext>
            </a:extLst>
          </p:cNvPr>
          <p:cNvSpPr txBox="1"/>
          <p:nvPr/>
        </p:nvSpPr>
        <p:spPr>
          <a:xfrm>
            <a:off x="6013174" y="828849"/>
            <a:ext cx="5961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for MP Risks and EJ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DDCC-C590-4F9B-B6E4-C2C088BC2AB1}"/>
              </a:ext>
            </a:extLst>
          </p:cNvPr>
          <p:cNvSpPr txBox="1"/>
          <p:nvPr/>
        </p:nvSpPr>
        <p:spPr>
          <a:xfrm>
            <a:off x="937043" y="823683"/>
            <a:ext cx="611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Currently in NEXUS</a:t>
            </a:r>
            <a:endParaRPr lang="en-US" sz="2400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5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82A3-9B35-4261-A616-00B3CDB4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Office Feedback Process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9E47A3-B92B-4A58-9FC2-5CB7F55FBDB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6E86C22-6BF3-4F12-8CF8-F84F73977BFD}"/>
              </a:ext>
            </a:extLst>
          </p:cNvPr>
          <p:cNvSpPr txBox="1">
            <a:spLocks/>
          </p:cNvSpPr>
          <p:nvPr/>
        </p:nvSpPr>
        <p:spPr bwMode="auto"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u="sng" kern="0" dirty="0">
                <a:latin typeface="Arial" panose="020B0604020202020204" pitchFamily="34" charset="0"/>
                <a:cs typeface="Arial" panose="020B0604020202020204" pitchFamily="34" charset="0"/>
              </a:rPr>
              <a:t>Feedback Process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CC5F26-062B-48A8-95CF-3120708B1220}"/>
              </a:ext>
            </a:extLst>
          </p:cNvPr>
          <p:cNvSpPr txBox="1">
            <a:spLocks/>
          </p:cNvSpPr>
          <p:nvPr/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Download, install and explore NEXUS 2.0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https://gaftp.epa.gov/Air/aqmg/cjang/NEXUS/NEXUS 2.0/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Provide feedback / questions / concerns to Beth Landis (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landis.elizabeth@epa.gov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and Carey Jang (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jang.carey@epa.gov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by January 21,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593D25D-AC67-4A6C-9154-B7CA4C02A141}"/>
              </a:ext>
            </a:extLst>
          </p:cNvPr>
          <p:cNvSpPr txBox="1">
            <a:spLocks/>
          </p:cNvSpPr>
          <p:nvPr/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Feedback Requested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6105A36A-D7E3-47F7-B9CD-431BA217CD47}"/>
              </a:ext>
            </a:extLst>
          </p:cNvPr>
          <p:cNvSpPr txBox="1">
            <a:spLocks/>
          </p:cNvSpPr>
          <p:nvPr/>
        </p:nvSpPr>
        <p:spPr>
          <a:xfrm>
            <a:off x="6193368" y="2174875"/>
            <a:ext cx="5556180" cy="3951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Suitability for air quality planning efforts and engagement with SLTs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Interest in a region-specific discussion regarding NEXUS use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Suggested improvements in NEXUS regarding data, visualization, screening capabilities, etc.</a:t>
            </a:r>
          </a:p>
          <a:p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Any errors/bugs/concerns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54701344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DBE8BB8F2234AB752405630B06C30" ma:contentTypeVersion="10" ma:contentTypeDescription="Create a new document." ma:contentTypeScope="" ma:versionID="66f5baa8c4d40de2d6090365d46219ca">
  <xsd:schema xmlns:xsd="http://www.w3.org/2001/XMLSchema" xmlns:xs="http://www.w3.org/2001/XMLSchema" xmlns:p="http://schemas.microsoft.com/office/2006/metadata/properties" xmlns:ns2="0e5aed70-3f5b-4de7-8e15-47dbb59634d1" xmlns:ns3="fbeda3d9-c4f3-4d9b-9fd0-62881c97f5d3" targetNamespace="http://schemas.microsoft.com/office/2006/metadata/properties" ma:root="true" ma:fieldsID="72cf78bf3393c825b18be3ad2ae6b34e" ns2:_="" ns3:_="">
    <xsd:import namespace="0e5aed70-3f5b-4de7-8e15-47dbb59634d1"/>
    <xsd:import namespace="fbeda3d9-c4f3-4d9b-9fd0-62881c97f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ed70-3f5b-4de7-8e15-47dbb59634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da3d9-c4f3-4d9b-9fd0-62881c97f5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724A4FB0-7A52-4BAF-BFA7-59CB39F91B08}"/>
</file>

<file path=customXml/itemProps18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69266</TotalTime>
  <Words>2252</Words>
  <Application>Microsoft Office PowerPoint</Application>
  <PresentationFormat>Widescreen</PresentationFormat>
  <Paragraphs>301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微软雅黑</vt:lpstr>
      <vt:lpstr>黑体</vt:lpstr>
      <vt:lpstr>Arial</vt:lpstr>
      <vt:lpstr>Arial Black</vt:lpstr>
      <vt:lpstr>Calibri</vt:lpstr>
      <vt:lpstr>Times New Roman</vt:lpstr>
      <vt:lpstr>2_EMPA课题组模板</vt:lpstr>
      <vt:lpstr>3_EMPA课题组模板</vt:lpstr>
      <vt:lpstr>4_EMPA课题组模板</vt:lpstr>
      <vt:lpstr>“NEXUS” Multi-Pollutant Analysis Tool  EPA Regional APM Briefing and Live Demo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NEXUS: Recent &amp; Ongoing Development</vt:lpstr>
      <vt:lpstr>New “Proximity Analysis” Module (under development)</vt:lpstr>
      <vt:lpstr>Regional Office Feedback Process</vt:lpstr>
      <vt:lpstr>“NEXUS 2.0” Demo</vt:lpstr>
      <vt:lpstr>“NEXUS 2.0”: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NEXUS Update: “Monitoring Data/Site” Module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Landis, Elizabeth</cp:lastModifiedBy>
  <cp:revision>1277</cp:revision>
  <cp:lastPrinted>2020-02-19T17:26:50Z</cp:lastPrinted>
  <dcterms:created xsi:type="dcterms:W3CDTF">2016-05-30T08:23:37Z</dcterms:created>
  <dcterms:modified xsi:type="dcterms:W3CDTF">2021-11-08T14:28:03Z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0x010100BA8DBE8BB8F2234AB752405630B06C30</vt:lpwstr>
  </property>
</Properties>
</file>