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9"/>
    <p:sldMasterId id="2147483808" r:id="rId30"/>
    <p:sldMasterId id="2147483827" r:id="rId31"/>
  </p:sldMasterIdLst>
  <p:notesMasterIdLst>
    <p:notesMasterId r:id="rId49"/>
  </p:notesMasterIdLst>
  <p:handoutMasterIdLst>
    <p:handoutMasterId r:id="rId50"/>
  </p:handoutMasterIdLst>
  <p:sldIdLst>
    <p:sldId id="1089" r:id="rId32"/>
    <p:sldId id="1546" r:id="rId33"/>
    <p:sldId id="1249" r:id="rId34"/>
    <p:sldId id="1547" r:id="rId35"/>
    <p:sldId id="1548" r:id="rId36"/>
    <p:sldId id="1543" r:id="rId37"/>
    <p:sldId id="1509" r:id="rId38"/>
    <p:sldId id="1537" r:id="rId39"/>
    <p:sldId id="1554" r:id="rId40"/>
    <p:sldId id="1566" r:id="rId41"/>
    <p:sldId id="1544" r:id="rId42"/>
    <p:sldId id="1545" r:id="rId43"/>
    <p:sldId id="1527" r:id="rId44"/>
    <p:sldId id="1549" r:id="rId45"/>
    <p:sldId id="1538" r:id="rId46"/>
    <p:sldId id="1379" r:id="rId47"/>
    <p:sldId id="1564" r:id="rId4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x, Tyler" initials="FT" lastIdx="5" clrIdx="0">
    <p:extLst>
      <p:ext uri="{19B8F6BF-5375-455C-9EA6-DF929625EA0E}">
        <p15:presenceInfo xmlns:p15="http://schemas.microsoft.com/office/powerpoint/2012/main" userId="S::Fox.Tyler@epa.gov::d3ca8bf6-d2c8-45ae-bf9b-8f74647f8102" providerId="AD"/>
      </p:ext>
    </p:extLst>
  </p:cmAuthor>
  <p:cmAuthor id="2" name="Jang, Carey" initials="JC" lastIdx="1" clrIdx="1">
    <p:extLst>
      <p:ext uri="{19B8F6BF-5375-455C-9EA6-DF929625EA0E}">
        <p15:presenceInfo xmlns:p15="http://schemas.microsoft.com/office/powerpoint/2012/main" userId="S::Jang.Carey@epa.gov::5dcdf613-9329-442e-aaa9-13ddf77a7a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FFFF"/>
    <a:srgbClr val="0000FF"/>
    <a:srgbClr val="F3B700"/>
    <a:srgbClr val="AB8100"/>
    <a:srgbClr val="A87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45" autoAdjust="0"/>
    <p:restoredTop sz="96357" autoAdjust="0"/>
  </p:normalViewPr>
  <p:slideViewPr>
    <p:cSldViewPr snapToGrid="0">
      <p:cViewPr varScale="1">
        <p:scale>
          <a:sx n="67" d="100"/>
          <a:sy n="67" d="100"/>
        </p:scale>
        <p:origin x="464" y="16"/>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8.xml"/><Relationship Id="rId21" Type="http://schemas.openxmlformats.org/officeDocument/2006/relationships/customXml" Target="../customXml/item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Master" Target="slideMasters/slideMaster3.xml"/><Relationship Id="rId44" Type="http://schemas.openxmlformats.org/officeDocument/2006/relationships/slide" Target="slides/slide13.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2.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8" Type="http://schemas.openxmlformats.org/officeDocument/2006/relationships/customXml" Target="../customXml/item8.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20" Type="http://schemas.openxmlformats.org/officeDocument/2006/relationships/customXml" Target="../customXml/item20.xml"/><Relationship Id="rId41" Type="http://schemas.openxmlformats.org/officeDocument/2006/relationships/slide" Target="slides/slide10.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5AE338A-35BB-47FE-BF89-6F8F99A84EFF}" type="datetimeFigureOut">
              <a:rPr lang="en-US" smtClean="0"/>
              <a:pPr/>
              <a:t>10/13/2022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BFBDEC-75DD-451E-9F37-132C2A836F9F}" type="slidenum">
              <a:rPr lang="en-US" smtClean="0"/>
              <a:pPr/>
              <a:t>‹#›</a:t>
            </a:fld>
            <a:endParaRPr lang="en-US" dirty="0"/>
          </a:p>
        </p:txBody>
      </p:sp>
    </p:spTree>
    <p:extLst>
      <p:ext uri="{BB962C8B-B14F-4D97-AF65-F5344CB8AC3E}">
        <p14:creationId xmlns:p14="http://schemas.microsoft.com/office/powerpoint/2010/main" val="1746234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258C87-23C0-4C8E-9188-368E61CDF4F1}" type="datetimeFigureOut">
              <a:rPr lang="zh-CN" altLang="en-US" smtClean="0"/>
              <a:pPr/>
              <a:t>2022/10/13</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9A5E68-CF20-49C0-9291-AF1592569517}" type="slidenum">
              <a:rPr lang="zh-CN" altLang="en-US" smtClean="0"/>
              <a:pPr/>
              <a:t>‹#›</a:t>
            </a:fld>
            <a:endParaRPr lang="zh-CN" altLang="en-US"/>
          </a:p>
        </p:txBody>
      </p:sp>
    </p:spTree>
    <p:extLst>
      <p:ext uri="{BB962C8B-B14F-4D97-AF65-F5344CB8AC3E}">
        <p14:creationId xmlns:p14="http://schemas.microsoft.com/office/powerpoint/2010/main" val="4127180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CBBAD92F-F22A-4727-B555-C340A4DD3687}" type="slidenum">
              <a:rPr lang="zh-CN" altLang="en-US" smtClean="0"/>
              <a:pPr/>
              <a:t>1</a:t>
            </a:fld>
            <a:endParaRPr lang="zh-CN" altLang="en-US" dirty="0"/>
          </a:p>
        </p:txBody>
      </p:sp>
    </p:spTree>
    <p:extLst>
      <p:ext uri="{BB962C8B-B14F-4D97-AF65-F5344CB8AC3E}">
        <p14:creationId xmlns:p14="http://schemas.microsoft.com/office/powerpoint/2010/main" val="92647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13</a:t>
            </a:fld>
            <a:endParaRPr lang="zh-CN" altLang="en-US"/>
          </a:p>
        </p:txBody>
      </p:sp>
    </p:spTree>
    <p:extLst>
      <p:ext uri="{BB962C8B-B14F-4D97-AF65-F5344CB8AC3E}">
        <p14:creationId xmlns:p14="http://schemas.microsoft.com/office/powerpoint/2010/main" val="273431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14</a:t>
            </a:fld>
            <a:endParaRPr lang="zh-CN" altLang="en-US"/>
          </a:p>
        </p:txBody>
      </p:sp>
    </p:spTree>
    <p:extLst>
      <p:ext uri="{BB962C8B-B14F-4D97-AF65-F5344CB8AC3E}">
        <p14:creationId xmlns:p14="http://schemas.microsoft.com/office/powerpoint/2010/main" val="167506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701884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16</a:t>
            </a:fld>
            <a:endParaRPr lang="zh-CN" altLang="en-US"/>
          </a:p>
        </p:txBody>
      </p:sp>
    </p:spTree>
    <p:extLst>
      <p:ext uri="{BB962C8B-B14F-4D97-AF65-F5344CB8AC3E}">
        <p14:creationId xmlns:p14="http://schemas.microsoft.com/office/powerpoint/2010/main" val="97570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05422-1729-4581-9CB8-8AF770D43E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578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86551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605422-1729-4581-9CB8-8AF770D43E0D}" type="slidenum">
              <a:rPr lang="en-US" smtClean="0"/>
              <a:t>5</a:t>
            </a:fld>
            <a:endParaRPr lang="en-US" dirty="0"/>
          </a:p>
        </p:txBody>
      </p:sp>
    </p:spTree>
    <p:extLst>
      <p:ext uri="{BB962C8B-B14F-4D97-AF65-F5344CB8AC3E}">
        <p14:creationId xmlns:p14="http://schemas.microsoft.com/office/powerpoint/2010/main" val="83481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605422-1729-4581-9CB8-8AF770D43E0D}" type="slidenum">
              <a:rPr lang="en-US" smtClean="0"/>
              <a:t>6</a:t>
            </a:fld>
            <a:endParaRPr lang="en-US" dirty="0"/>
          </a:p>
        </p:txBody>
      </p:sp>
    </p:spTree>
    <p:extLst>
      <p:ext uri="{BB962C8B-B14F-4D97-AF65-F5344CB8AC3E}">
        <p14:creationId xmlns:p14="http://schemas.microsoft.com/office/powerpoint/2010/main" val="218109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7</a:t>
            </a:fld>
            <a:endParaRPr lang="zh-CN" altLang="en-US"/>
          </a:p>
        </p:txBody>
      </p:sp>
    </p:spTree>
    <p:extLst>
      <p:ext uri="{BB962C8B-B14F-4D97-AF65-F5344CB8AC3E}">
        <p14:creationId xmlns:p14="http://schemas.microsoft.com/office/powerpoint/2010/main" val="384642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92244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64601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6"/>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263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495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39"/>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39"/>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5523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39"/>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803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718268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83458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8553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94534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22988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16596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36287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0"/>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081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23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47374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199710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4596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70565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933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72166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4208929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1837694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370241" y="6453339"/>
            <a:ext cx="1261931" cy="365125"/>
          </a:xfrm>
          <a:prstGeom prst="rect">
            <a:avLst/>
          </a:prstGeo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7714389" y="6453339"/>
            <a:ext cx="3860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11650828" y="6453339"/>
            <a:ext cx="493845" cy="365125"/>
          </a:xfrm>
          <a:prstGeom prst="rect">
            <a:avLst/>
          </a:prstGeo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609600" y="44624"/>
            <a:ext cx="109728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a:t>Click here to edit title</a:t>
            </a:r>
            <a:endParaRPr lang="zh-CN" altLang="en-US" dirty="0"/>
          </a:p>
        </p:txBody>
      </p:sp>
    </p:spTree>
    <p:extLst>
      <p:ext uri="{BB962C8B-B14F-4D97-AF65-F5344CB8AC3E}">
        <p14:creationId xmlns:p14="http://schemas.microsoft.com/office/powerpoint/2010/main" val="419148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762942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488189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607439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3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Tree>
    <p:extLst>
      <p:ext uri="{BB962C8B-B14F-4D97-AF65-F5344CB8AC3E}">
        <p14:creationId xmlns:p14="http://schemas.microsoft.com/office/powerpoint/2010/main" val="3908623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63492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Tree>
    <p:extLst>
      <p:ext uri="{BB962C8B-B14F-4D97-AF65-F5344CB8AC3E}">
        <p14:creationId xmlns:p14="http://schemas.microsoft.com/office/powerpoint/2010/main" val="473876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0151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27212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587497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900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110180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2072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4129901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5337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22023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91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577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7124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6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3375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66000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39"/>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3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840" r:id="rId13"/>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69C458A-EF38-4471-81F0-59810A9BD550}"/>
              </a:ext>
            </a:extLst>
          </p:cNvPr>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66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0086506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Lst>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872264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hf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5pPr>
      <a:lvl6pPr marL="3429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6pPr>
      <a:lvl7pPr marL="6858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7pPr>
      <a:lvl8pPr marL="10287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8pPr>
      <a:lvl9pPr marL="13716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9pPr>
    </p:titleStyle>
    <p:bodyStyle>
      <a:lvl1pPr marL="257175" indent="-257175" algn="l"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a:solidFill>
            <a:schemeClr val="tx1"/>
          </a:solidFill>
          <a:latin typeface="+mn-lt"/>
          <a:ea typeface="+mn-ea"/>
        </a:defRPr>
      </a:lvl2pPr>
      <a:lvl3pPr marL="857250" indent="-171450" algn="l" rtl="0" eaLnBrk="0" fontAlgn="base" hangingPunct="0">
        <a:spcBef>
          <a:spcPct val="20000"/>
        </a:spcBef>
        <a:spcAft>
          <a:spcPct val="0"/>
        </a:spcAft>
        <a:buFont typeface="Arial" charset="0"/>
        <a:buChar char="•"/>
        <a:defRPr sz="1800">
          <a:solidFill>
            <a:schemeClr val="tx1"/>
          </a:solidFill>
          <a:latin typeface="+mn-lt"/>
          <a:ea typeface="+mn-ea"/>
        </a:defRPr>
      </a:lvl3pPr>
      <a:lvl4pPr marL="1200150" indent="-171450" algn="l" rtl="0" eaLnBrk="0" fontAlgn="base" hangingPunct="0">
        <a:spcBef>
          <a:spcPct val="20000"/>
        </a:spcBef>
        <a:spcAft>
          <a:spcPct val="0"/>
        </a:spcAft>
        <a:buFont typeface="Arial" charset="0"/>
        <a:buChar char="–"/>
        <a:defRPr sz="1500">
          <a:solidFill>
            <a:schemeClr val="tx1"/>
          </a:solidFill>
          <a:latin typeface="+mn-lt"/>
          <a:ea typeface="+mn-ea"/>
        </a:defRPr>
      </a:lvl4pPr>
      <a:lvl5pPr marL="1543050" indent="-171450" algn="l" rtl="0" eaLnBrk="0" fontAlgn="base" hangingPunct="0">
        <a:spcBef>
          <a:spcPct val="20000"/>
        </a:spcBef>
        <a:spcAft>
          <a:spcPct val="0"/>
        </a:spcAft>
        <a:buFont typeface="Arial" charset="0"/>
        <a:buChar char="»"/>
        <a:defRPr sz="1500">
          <a:solidFill>
            <a:schemeClr val="tx1"/>
          </a:solidFill>
          <a:latin typeface="+mn-lt"/>
          <a:ea typeface="+mn-ea"/>
        </a:defRPr>
      </a:lvl5pPr>
      <a:lvl6pPr marL="1885950" indent="-171450" algn="l" rtl="0" eaLnBrk="0" fontAlgn="base" hangingPunct="0">
        <a:spcBef>
          <a:spcPct val="20000"/>
        </a:spcBef>
        <a:spcAft>
          <a:spcPct val="0"/>
        </a:spcAft>
        <a:buFont typeface="Arial" charset="0"/>
        <a:buChar char="»"/>
        <a:defRPr sz="1500">
          <a:solidFill>
            <a:schemeClr val="tx1"/>
          </a:solidFill>
          <a:latin typeface="+mn-lt"/>
          <a:ea typeface="+mn-ea"/>
        </a:defRPr>
      </a:lvl6pPr>
      <a:lvl7pPr marL="2228850" indent="-171450" algn="l" rtl="0" eaLnBrk="0" fontAlgn="base" hangingPunct="0">
        <a:spcBef>
          <a:spcPct val="20000"/>
        </a:spcBef>
        <a:spcAft>
          <a:spcPct val="0"/>
        </a:spcAft>
        <a:buFont typeface="Arial" charset="0"/>
        <a:buChar char="»"/>
        <a:defRPr sz="1500">
          <a:solidFill>
            <a:schemeClr val="tx1"/>
          </a:solidFill>
          <a:latin typeface="+mn-lt"/>
          <a:ea typeface="+mn-ea"/>
        </a:defRPr>
      </a:lvl7pPr>
      <a:lvl8pPr marL="2571750" indent="-171450" algn="l" rtl="0" eaLnBrk="0" fontAlgn="base" hangingPunct="0">
        <a:spcBef>
          <a:spcPct val="20000"/>
        </a:spcBef>
        <a:spcAft>
          <a:spcPct val="0"/>
        </a:spcAft>
        <a:buFont typeface="Arial" charset="0"/>
        <a:buChar char="»"/>
        <a:defRPr sz="1500">
          <a:solidFill>
            <a:schemeClr val="tx1"/>
          </a:solidFill>
          <a:latin typeface="+mn-lt"/>
          <a:ea typeface="+mn-ea"/>
        </a:defRPr>
      </a:lvl8pPr>
      <a:lvl9pPr marL="2914650" indent="-171450" algn="l" rtl="0" eaLnBrk="0" fontAlgn="base" hangingPunct="0">
        <a:spcBef>
          <a:spcPct val="20000"/>
        </a:spcBef>
        <a:spcAft>
          <a:spcPct val="0"/>
        </a:spcAft>
        <a:buFont typeface="Arial" charset="0"/>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35024"/>
          </a:xfrm>
          <a:ln>
            <a:solidFill>
              <a:schemeClr val="tx1"/>
            </a:solidFill>
          </a:ln>
        </p:spPr>
        <p:txBody>
          <a:bodyPr>
            <a:normAutofit/>
          </a:bodyPr>
          <a:lstStyle/>
          <a:p>
            <a:r>
              <a:rPr lang="en-US" altLang="zh-CN" sz="3600" dirty="0">
                <a:solidFill>
                  <a:srgbClr val="FFFF00"/>
                </a:solidFill>
              </a:rPr>
              <a:t>“</a:t>
            </a:r>
            <a:r>
              <a:rPr lang="en-US" altLang="zh-CN" sz="4000" dirty="0">
                <a:solidFill>
                  <a:srgbClr val="FFFF00"/>
                </a:solidFill>
                <a:latin typeface="Arial" panose="020B0604020202020204" pitchFamily="34" charset="0"/>
                <a:cs typeface="Arial" panose="020B0604020202020204" pitchFamily="34" charset="0"/>
              </a:rPr>
              <a:t>NEXUS” </a:t>
            </a:r>
            <a:r>
              <a:rPr lang="en-US" altLang="zh-CN" sz="3600" dirty="0">
                <a:latin typeface="Arial" panose="020B0604020202020204" pitchFamily="34" charset="0"/>
                <a:cs typeface="Arial" panose="020B0604020202020204" pitchFamily="34" charset="0"/>
              </a:rPr>
              <a:t>Multi-Pollutant Advanced Screening Tool</a:t>
            </a:r>
            <a:br>
              <a:rPr lang="en-US" altLang="zh-CN" sz="3600" dirty="0">
                <a:latin typeface="Arial" panose="020B0604020202020204" pitchFamily="34" charset="0"/>
                <a:cs typeface="Arial" panose="020B0604020202020204" pitchFamily="34" charset="0"/>
              </a:rPr>
            </a:br>
            <a:r>
              <a:rPr lang="en-US" altLang="zh-CN" sz="3600" dirty="0">
                <a:solidFill>
                  <a:srgbClr val="FFFF00"/>
                </a:solidFill>
                <a:latin typeface="Arial" panose="020B0604020202020204" pitchFamily="34" charset="0"/>
                <a:cs typeface="Arial" panose="020B0604020202020204" pitchFamily="34" charset="0"/>
              </a:rPr>
              <a:t>OTAQ Pre-Brief</a:t>
            </a:r>
            <a:endParaRPr lang="zh-CN" altLang="en-US" sz="3600" dirty="0">
              <a:solidFill>
                <a:srgbClr val="FFFF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19E0DDC-6B53-4833-AAC6-95682E48F51E}"/>
              </a:ext>
            </a:extLst>
          </p:cNvPr>
          <p:cNvSpPr>
            <a:spLocks noGrp="1"/>
          </p:cNvSpPr>
          <p:nvPr>
            <p:ph type="subTitle" idx="4294967295"/>
          </p:nvPr>
        </p:nvSpPr>
        <p:spPr>
          <a:xfrm>
            <a:off x="1524000" y="5126106"/>
            <a:ext cx="9144000" cy="954107"/>
          </a:xfrm>
        </p:spPr>
        <p:txBody>
          <a:bodyPr/>
          <a:lstStyle/>
          <a:p>
            <a:pPr marL="0" indent="0" algn="ctr">
              <a:spcBef>
                <a:spcPts val="0"/>
              </a:spcBef>
              <a:buNone/>
            </a:pPr>
            <a:r>
              <a:rPr lang="en-US" altLang="zh-CN" sz="2000" i="1" dirty="0">
                <a:latin typeface="Calibri" panose="020F0502020204030204" pitchFamily="34" charset="0"/>
                <a:cs typeface="Calibri" panose="020F0502020204030204" pitchFamily="34" charset="0"/>
              </a:rPr>
              <a:t>Beth Landis, HEID/Climate, International, &amp; Multi-Media Group</a:t>
            </a:r>
          </a:p>
          <a:p>
            <a:pPr marL="0" indent="0" algn="ctr">
              <a:spcBef>
                <a:spcPts val="0"/>
              </a:spcBef>
              <a:buNone/>
            </a:pPr>
            <a:r>
              <a:rPr lang="en-US" altLang="zh-CN" sz="2000" i="1" dirty="0">
                <a:latin typeface="Calibri" panose="020F0502020204030204" pitchFamily="34" charset="0"/>
                <a:cs typeface="Calibri" panose="020F0502020204030204" pitchFamily="34" charset="0"/>
              </a:rPr>
              <a:t>Carey Jang, AQAD/Air Quality Modeling Group</a:t>
            </a:r>
          </a:p>
          <a:p>
            <a:pPr marL="0" indent="0" algn="ctr">
              <a:spcBef>
                <a:spcPts val="0"/>
              </a:spcBef>
              <a:buNone/>
            </a:pPr>
            <a:r>
              <a:rPr lang="en-US" altLang="zh-CN" sz="2000" i="1">
                <a:latin typeface="Calibri" panose="020F0502020204030204" pitchFamily="34" charset="0"/>
                <a:cs typeface="Calibri" panose="020F0502020204030204" pitchFamily="34" charset="0"/>
              </a:rPr>
              <a:t>10/19/22</a:t>
            </a:r>
            <a:endParaRPr lang="zh-CN" altLang="en-US" sz="2000" i="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5CAFFCA-E948-49BD-BC86-189A3A0496D5}"/>
              </a:ext>
            </a:extLst>
          </p:cNvPr>
          <p:cNvSpPr txBox="1"/>
          <p:nvPr/>
        </p:nvSpPr>
        <p:spPr>
          <a:xfrm>
            <a:off x="705648" y="1398420"/>
            <a:ext cx="5122488"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Data Viewer: </a:t>
            </a:r>
            <a:r>
              <a:rPr lang="en-US" sz="2400" b="1" i="1" dirty="0">
                <a:solidFill>
                  <a:srgbClr val="0000FF"/>
                </a:solidFill>
                <a:latin typeface="Calibri"/>
              </a:rPr>
              <a:t>National/Regional Level</a:t>
            </a:r>
          </a:p>
        </p:txBody>
      </p:sp>
      <p:sp>
        <p:nvSpPr>
          <p:cNvPr id="12" name="TextBox 11">
            <a:extLst>
              <a:ext uri="{FF2B5EF4-FFF2-40B4-BE49-F238E27FC236}">
                <a16:creationId xmlns:a16="http://schemas.microsoft.com/office/drawing/2014/main" id="{E49F4318-AF6C-4755-9019-8B0723ECCA1F}"/>
              </a:ext>
            </a:extLst>
          </p:cNvPr>
          <p:cNvSpPr txBox="1"/>
          <p:nvPr/>
        </p:nvSpPr>
        <p:spPr>
          <a:xfrm>
            <a:off x="6695046" y="1367717"/>
            <a:ext cx="5122487"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Proximity Analysis: </a:t>
            </a:r>
            <a:r>
              <a:rPr lang="en-US" sz="2400" b="1" i="1" dirty="0">
                <a:solidFill>
                  <a:srgbClr val="0000FF"/>
                </a:solidFill>
                <a:latin typeface="Calibri"/>
              </a:rPr>
              <a:t>Community Level</a:t>
            </a:r>
          </a:p>
        </p:txBody>
      </p:sp>
      <p:pic>
        <p:nvPicPr>
          <p:cNvPr id="16" name="Picture 15">
            <a:extLst>
              <a:ext uri="{FF2B5EF4-FFF2-40B4-BE49-F238E27FC236}">
                <a16:creationId xmlns:a16="http://schemas.microsoft.com/office/drawing/2014/main" id="{FB97327D-3752-43D9-A23A-E6F7D65F4A71}"/>
              </a:ext>
            </a:extLst>
          </p:cNvPr>
          <p:cNvPicPr>
            <a:picLocks noChangeAspect="1"/>
          </p:cNvPicPr>
          <p:nvPr/>
        </p:nvPicPr>
        <p:blipFill>
          <a:blip r:embed="rId3"/>
          <a:stretch>
            <a:fillRect/>
          </a:stretch>
        </p:blipFill>
        <p:spPr>
          <a:xfrm>
            <a:off x="774191" y="1910302"/>
            <a:ext cx="4985403" cy="2803143"/>
          </a:xfrm>
          <a:prstGeom prst="rect">
            <a:avLst/>
          </a:prstGeom>
          <a:noFill/>
          <a:ln w="12700">
            <a:solidFill>
              <a:schemeClr val="tx1"/>
            </a:solidFill>
          </a:ln>
        </p:spPr>
      </p:pic>
      <p:pic>
        <p:nvPicPr>
          <p:cNvPr id="18" name="图片 3">
            <a:extLst>
              <a:ext uri="{FF2B5EF4-FFF2-40B4-BE49-F238E27FC236}">
                <a16:creationId xmlns:a16="http://schemas.microsoft.com/office/drawing/2014/main" id="{42159A9B-9E63-4BD4-BA9A-7405DB1CE19E}"/>
              </a:ext>
            </a:extLst>
          </p:cNvPr>
          <p:cNvPicPr>
            <a:picLocks noChangeAspect="1"/>
          </p:cNvPicPr>
          <p:nvPr/>
        </p:nvPicPr>
        <p:blipFill>
          <a:blip r:embed="rId4"/>
          <a:stretch>
            <a:fillRect/>
          </a:stretch>
        </p:blipFill>
        <p:spPr>
          <a:xfrm>
            <a:off x="6707775" y="1882780"/>
            <a:ext cx="4710033" cy="2830665"/>
          </a:xfrm>
          <a:prstGeom prst="rect">
            <a:avLst/>
          </a:prstGeom>
          <a:ln>
            <a:solidFill>
              <a:schemeClr val="tx1"/>
            </a:solidFill>
          </a:ln>
        </p:spPr>
      </p:pic>
      <p:sp>
        <p:nvSpPr>
          <p:cNvPr id="13" name="Slide Number Placeholder 1">
            <a:extLst>
              <a:ext uri="{FF2B5EF4-FFF2-40B4-BE49-F238E27FC236}">
                <a16:creationId xmlns:a16="http://schemas.microsoft.com/office/drawing/2014/main" id="{B1C611A2-4E34-4B64-979C-FE610B88ED96}"/>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41887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9A88-0FE7-4F14-BDD8-ABC1832CD8B4}"/>
              </a:ext>
            </a:extLst>
          </p:cNvPr>
          <p:cNvSpPr>
            <a:spLocks noGrp="1"/>
          </p:cNvSpPr>
          <p:nvPr>
            <p:ph type="title"/>
          </p:nvPr>
        </p:nvSpPr>
        <p:spPr/>
        <p:txBody>
          <a:bodyPr/>
          <a:lstStyle/>
          <a:p>
            <a:r>
              <a:rPr lang="en-US" dirty="0">
                <a:solidFill>
                  <a:srgbClr val="FFFF00"/>
                </a:solidFill>
              </a:rPr>
              <a:t>NEXUS Example: </a:t>
            </a:r>
            <a:r>
              <a:rPr lang="en-US" dirty="0"/>
              <a:t>Display Major Point Sources</a:t>
            </a:r>
          </a:p>
        </p:txBody>
      </p:sp>
      <p:pic>
        <p:nvPicPr>
          <p:cNvPr id="11" name="Picture 10">
            <a:extLst>
              <a:ext uri="{FF2B5EF4-FFF2-40B4-BE49-F238E27FC236}">
                <a16:creationId xmlns:a16="http://schemas.microsoft.com/office/drawing/2014/main" id="{2F32D076-1A85-42C2-8AFD-4424AF2702A2}"/>
              </a:ext>
            </a:extLst>
          </p:cNvPr>
          <p:cNvPicPr>
            <a:picLocks noChangeAspect="1"/>
          </p:cNvPicPr>
          <p:nvPr/>
        </p:nvPicPr>
        <p:blipFill>
          <a:blip r:embed="rId2"/>
          <a:stretch>
            <a:fillRect/>
          </a:stretch>
        </p:blipFill>
        <p:spPr>
          <a:xfrm>
            <a:off x="186266" y="818856"/>
            <a:ext cx="11819467" cy="6039144"/>
          </a:xfrm>
          <a:prstGeom prst="rect">
            <a:avLst/>
          </a:prstGeom>
        </p:spPr>
      </p:pic>
      <p:sp>
        <p:nvSpPr>
          <p:cNvPr id="12" name="Rectangle 11">
            <a:extLst>
              <a:ext uri="{FF2B5EF4-FFF2-40B4-BE49-F238E27FC236}">
                <a16:creationId xmlns:a16="http://schemas.microsoft.com/office/drawing/2014/main" id="{1FF3F4D7-18BA-4B4E-8F4E-A3EEF97934EA}"/>
              </a:ext>
            </a:extLst>
          </p:cNvPr>
          <p:cNvSpPr/>
          <p:nvPr/>
        </p:nvSpPr>
        <p:spPr bwMode="auto">
          <a:xfrm>
            <a:off x="7340958" y="1933739"/>
            <a:ext cx="1142642" cy="403061"/>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3" name="Rectangle 12">
            <a:extLst>
              <a:ext uri="{FF2B5EF4-FFF2-40B4-BE49-F238E27FC236}">
                <a16:creationId xmlns:a16="http://schemas.microsoft.com/office/drawing/2014/main" id="{AD8F7CD8-7319-44C9-BF1F-0A34C2DE0048}"/>
              </a:ext>
            </a:extLst>
          </p:cNvPr>
          <p:cNvSpPr/>
          <p:nvPr/>
        </p:nvSpPr>
        <p:spPr bwMode="auto">
          <a:xfrm>
            <a:off x="2218266" y="3429000"/>
            <a:ext cx="1122607" cy="3429000"/>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Tree>
    <p:extLst>
      <p:ext uri="{BB962C8B-B14F-4D97-AF65-F5344CB8AC3E}">
        <p14:creationId xmlns:p14="http://schemas.microsoft.com/office/powerpoint/2010/main" val="292133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F85A-2DB4-4FC8-88DF-6D034E0B8AAC}"/>
              </a:ext>
            </a:extLst>
          </p:cNvPr>
          <p:cNvSpPr>
            <a:spLocks noGrp="1"/>
          </p:cNvSpPr>
          <p:nvPr>
            <p:ph type="title"/>
          </p:nvPr>
        </p:nvSpPr>
        <p:spPr/>
        <p:txBody>
          <a:bodyPr/>
          <a:lstStyle/>
          <a:p>
            <a:r>
              <a:rPr lang="en-US" dirty="0">
                <a:solidFill>
                  <a:srgbClr val="FFFF00"/>
                </a:solidFill>
              </a:rPr>
              <a:t>NEXUS Example: </a:t>
            </a:r>
            <a:r>
              <a:rPr lang="en-US" dirty="0"/>
              <a:t>Proximity Analysis for Facility</a:t>
            </a:r>
          </a:p>
        </p:txBody>
      </p:sp>
      <p:pic>
        <p:nvPicPr>
          <p:cNvPr id="5" name="Picture 4">
            <a:extLst>
              <a:ext uri="{FF2B5EF4-FFF2-40B4-BE49-F238E27FC236}">
                <a16:creationId xmlns:a16="http://schemas.microsoft.com/office/drawing/2014/main" id="{9AF0AD99-5F96-4A25-8FAD-70F6946E4BBE}"/>
              </a:ext>
            </a:extLst>
          </p:cNvPr>
          <p:cNvPicPr>
            <a:picLocks noChangeAspect="1"/>
          </p:cNvPicPr>
          <p:nvPr/>
        </p:nvPicPr>
        <p:blipFill>
          <a:blip r:embed="rId2"/>
          <a:stretch>
            <a:fillRect/>
          </a:stretch>
        </p:blipFill>
        <p:spPr>
          <a:xfrm>
            <a:off x="493666" y="740543"/>
            <a:ext cx="11204667" cy="6117457"/>
          </a:xfrm>
          <a:prstGeom prst="rect">
            <a:avLst/>
          </a:prstGeom>
        </p:spPr>
      </p:pic>
    </p:spTree>
    <p:extLst>
      <p:ext uri="{BB962C8B-B14F-4D97-AF65-F5344CB8AC3E}">
        <p14:creationId xmlns:p14="http://schemas.microsoft.com/office/powerpoint/2010/main" val="213942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D981-836B-48AE-8411-DBB51DC95C92}"/>
              </a:ext>
            </a:extLst>
          </p:cNvPr>
          <p:cNvSpPr>
            <a:spLocks noGrp="1"/>
          </p:cNvSpPr>
          <p:nvPr>
            <p:ph type="title"/>
          </p:nvPr>
        </p:nvSpPr>
        <p:spPr>
          <a:xfrm>
            <a:off x="0" y="71440"/>
            <a:ext cx="12192000" cy="669103"/>
          </a:xfrm>
        </p:spPr>
        <p:txBody>
          <a:bodyPr/>
          <a:lstStyle/>
          <a:p>
            <a:r>
              <a:rPr lang="en-US" dirty="0">
                <a:solidFill>
                  <a:srgbClr val="FFFF00"/>
                </a:solidFill>
              </a:rPr>
              <a:t>NEXUS Example: </a:t>
            </a:r>
            <a:r>
              <a:rPr lang="en-US" dirty="0"/>
              <a:t>Proximity Analysis for Electric Utilities</a:t>
            </a:r>
          </a:p>
        </p:txBody>
      </p:sp>
      <p:pic>
        <p:nvPicPr>
          <p:cNvPr id="5" name="Picture 4">
            <a:extLst>
              <a:ext uri="{FF2B5EF4-FFF2-40B4-BE49-F238E27FC236}">
                <a16:creationId xmlns:a16="http://schemas.microsoft.com/office/drawing/2014/main" id="{11748F0D-C374-4AFF-9256-3F4DE000A6F3}"/>
              </a:ext>
            </a:extLst>
          </p:cNvPr>
          <p:cNvPicPr>
            <a:picLocks noChangeAspect="1"/>
          </p:cNvPicPr>
          <p:nvPr/>
        </p:nvPicPr>
        <p:blipFill>
          <a:blip r:embed="rId2"/>
          <a:stretch>
            <a:fillRect/>
          </a:stretch>
        </p:blipFill>
        <p:spPr>
          <a:xfrm>
            <a:off x="609600" y="740543"/>
            <a:ext cx="11158102" cy="6117457"/>
          </a:xfrm>
          <a:prstGeom prst="rect">
            <a:avLst/>
          </a:prstGeom>
        </p:spPr>
      </p:pic>
    </p:spTree>
    <p:extLst>
      <p:ext uri="{BB962C8B-B14F-4D97-AF65-F5344CB8AC3E}">
        <p14:creationId xmlns:p14="http://schemas.microsoft.com/office/powerpoint/2010/main" val="220758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4E18DB-F2D3-495F-983E-A00172B0BEFD}"/>
              </a:ext>
            </a:extLst>
          </p:cNvPr>
          <p:cNvSpPr>
            <a:spLocks noGrp="1"/>
          </p:cNvSpPr>
          <p:nvPr>
            <p:ph idx="1"/>
          </p:nvPr>
        </p:nvSpPr>
        <p:spPr>
          <a:xfrm>
            <a:off x="541867" y="936999"/>
            <a:ext cx="11108266" cy="5879687"/>
          </a:xfrm>
        </p:spPr>
        <p:txBody>
          <a:bodyPr numCol="2">
            <a:normAutofit fontScale="77500" lnSpcReduction="20000"/>
          </a:bodyPr>
          <a:lstStyle/>
          <a:p>
            <a:pPr marL="285750" lvl="0" indent="-285750">
              <a:buFont typeface="Wingdings" panose="05000000000000000000" pitchFamily="2" charset="2"/>
              <a:buChar char="ü"/>
            </a:pPr>
            <a:r>
              <a:rPr lang="en-US" sz="1800" b="0" dirty="0"/>
              <a:t>9/25/2020– AQAD &amp; HEID</a:t>
            </a:r>
          </a:p>
          <a:p>
            <a:pPr marL="285750" lvl="0" indent="-285750">
              <a:buFont typeface="Wingdings" panose="05000000000000000000" pitchFamily="2" charset="2"/>
              <a:buChar char="ü"/>
            </a:pPr>
            <a:r>
              <a:rPr lang="en-US" sz="1800" b="0" dirty="0"/>
              <a:t>11/3/2020 – MP Team</a:t>
            </a:r>
          </a:p>
          <a:p>
            <a:pPr marL="285750" lvl="0" indent="-285750">
              <a:buFont typeface="Wingdings" panose="05000000000000000000" pitchFamily="2" charset="2"/>
              <a:buChar char="ü"/>
            </a:pPr>
            <a:r>
              <a:rPr lang="en-US" sz="1800" b="0" dirty="0"/>
              <a:t>11/4/2020 – Air Toxics Group</a:t>
            </a:r>
          </a:p>
          <a:p>
            <a:pPr marL="285750" lvl="0" indent="-285750">
              <a:buFont typeface="Wingdings" panose="05000000000000000000" pitchFamily="2" charset="2"/>
              <a:buChar char="ü"/>
            </a:pPr>
            <a:r>
              <a:rPr lang="en-US" sz="1800" b="0" dirty="0"/>
              <a:t>12/10/2020 – AQPD</a:t>
            </a:r>
          </a:p>
          <a:p>
            <a:pPr marL="285750" lvl="0" indent="-285750">
              <a:buFont typeface="Wingdings" panose="05000000000000000000" pitchFamily="2" charset="2"/>
              <a:buChar char="ü"/>
            </a:pPr>
            <a:r>
              <a:rPr lang="en-US" sz="1800" b="0" dirty="0"/>
              <a:t>1/25/2021 – OID</a:t>
            </a:r>
          </a:p>
          <a:p>
            <a:pPr marL="285750" lvl="0" indent="-285750">
              <a:buFont typeface="Wingdings" panose="05000000000000000000" pitchFamily="2" charset="2"/>
              <a:buChar char="ü"/>
            </a:pPr>
            <a:r>
              <a:rPr lang="en-US" sz="1800" b="0" dirty="0"/>
              <a:t>1/28/2021 – SPPD</a:t>
            </a:r>
          </a:p>
          <a:p>
            <a:pPr marL="285750" lvl="0" indent="-285750">
              <a:buFont typeface="Wingdings" panose="05000000000000000000" pitchFamily="2" charset="2"/>
              <a:buChar char="ü"/>
            </a:pPr>
            <a:r>
              <a:rPr lang="en-US" sz="1800" b="0" dirty="0"/>
              <a:t>2/1/2021 – Peter/SMT</a:t>
            </a:r>
          </a:p>
          <a:p>
            <a:pPr marL="285750" lvl="0" indent="-285750">
              <a:buFont typeface="Wingdings" panose="05000000000000000000" pitchFamily="2" charset="2"/>
              <a:buChar char="ü"/>
            </a:pPr>
            <a:r>
              <a:rPr lang="en-US" sz="1800" b="0" dirty="0"/>
              <a:t>4/12/2021 – HEID &amp; AQAD</a:t>
            </a:r>
          </a:p>
          <a:p>
            <a:pPr marL="285750" lvl="0" indent="-285750">
              <a:buFont typeface="Wingdings" panose="05000000000000000000" pitchFamily="2" charset="2"/>
              <a:buChar char="ü"/>
            </a:pPr>
            <a:r>
              <a:rPr lang="en-US" sz="1800" b="0" dirty="0"/>
              <a:t>5/17/2021 – Peter/SMT</a:t>
            </a:r>
          </a:p>
          <a:p>
            <a:pPr marL="285750" lvl="0" indent="-285750">
              <a:buFont typeface="Wingdings" panose="05000000000000000000" pitchFamily="2" charset="2"/>
              <a:buChar char="ü"/>
            </a:pPr>
            <a:r>
              <a:rPr lang="en-US" sz="1800" b="0" dirty="0"/>
              <a:t>5/24/2021 – MP Team </a:t>
            </a:r>
          </a:p>
          <a:p>
            <a:pPr marL="285750" lvl="0" indent="-285750">
              <a:buFont typeface="Wingdings" panose="05000000000000000000" pitchFamily="2" charset="2"/>
              <a:buChar char="ü"/>
            </a:pPr>
            <a:r>
              <a:rPr lang="en-US" sz="1800" b="0" dirty="0"/>
              <a:t>6/29/2021 – ORD</a:t>
            </a:r>
          </a:p>
          <a:p>
            <a:pPr marL="285750" lvl="0" indent="-285750">
              <a:buFont typeface="Wingdings" panose="05000000000000000000" pitchFamily="2" charset="2"/>
              <a:buChar char="ü"/>
            </a:pPr>
            <a:r>
              <a:rPr lang="en-US" sz="1800" b="0" dirty="0"/>
              <a:t>7/12/2021– HEID &amp; AQAD</a:t>
            </a:r>
          </a:p>
          <a:p>
            <a:pPr marL="285750" lvl="0" indent="-285750">
              <a:buFont typeface="Wingdings" panose="05000000000000000000" pitchFamily="2" charset="2"/>
              <a:buChar char="ü"/>
            </a:pPr>
            <a:r>
              <a:rPr lang="en-US" sz="1800" b="0" dirty="0"/>
              <a:t>7/19/2021 –  OID</a:t>
            </a:r>
          </a:p>
          <a:p>
            <a:pPr marL="285750" lvl="0" indent="-285750">
              <a:buFont typeface="Wingdings" panose="05000000000000000000" pitchFamily="2" charset="2"/>
              <a:buChar char="ü"/>
            </a:pPr>
            <a:r>
              <a:rPr lang="en-US" sz="1800" b="0" dirty="0"/>
              <a:t>8/10/2021– OAP</a:t>
            </a:r>
          </a:p>
          <a:p>
            <a:pPr marL="285750" lvl="0" indent="-285750">
              <a:buFont typeface="Wingdings" panose="05000000000000000000" pitchFamily="2" charset="2"/>
              <a:buChar char="ü"/>
            </a:pPr>
            <a:r>
              <a:rPr lang="en-US" sz="1800" b="0" dirty="0"/>
              <a:t>8/26/2021 – OAR</a:t>
            </a:r>
          </a:p>
          <a:p>
            <a:pPr marL="285750" lvl="0" indent="-285750">
              <a:buFont typeface="Wingdings" panose="05000000000000000000" pitchFamily="2" charset="2"/>
              <a:buChar char="ü"/>
            </a:pPr>
            <a:r>
              <a:rPr lang="en-US" sz="1800" b="0" dirty="0"/>
              <a:t>8/27/2021 - OP</a:t>
            </a:r>
          </a:p>
          <a:p>
            <a:pPr marL="285750" lvl="0" indent="-285750">
              <a:buFont typeface="Wingdings" panose="05000000000000000000" pitchFamily="2" charset="2"/>
              <a:buChar char="ü"/>
            </a:pPr>
            <a:r>
              <a:rPr lang="en-US" sz="1800" b="0" dirty="0"/>
              <a:t>8/30/2021 – OEJ</a:t>
            </a:r>
          </a:p>
          <a:p>
            <a:pPr marL="285750" lvl="0" indent="-285750">
              <a:buFont typeface="Wingdings" panose="05000000000000000000" pitchFamily="2" charset="2"/>
              <a:buChar char="ü"/>
            </a:pPr>
            <a:r>
              <a:rPr lang="en-US" sz="1800" b="0" dirty="0"/>
              <a:t>8/30/2021 - Region 4/Louisville </a:t>
            </a:r>
          </a:p>
          <a:p>
            <a:pPr marL="285750" lvl="0" indent="-285750">
              <a:buFont typeface="Wingdings" panose="05000000000000000000" pitchFamily="2" charset="2"/>
              <a:buChar char="ü"/>
            </a:pPr>
            <a:r>
              <a:rPr lang="en-US" sz="1800" b="0" dirty="0"/>
              <a:t>9/7/2021 – RO ADDs</a:t>
            </a:r>
          </a:p>
          <a:p>
            <a:pPr marL="285750" lvl="0" indent="-285750">
              <a:buFont typeface="Wingdings" panose="05000000000000000000" pitchFamily="2" charset="2"/>
              <a:buChar char="ü"/>
            </a:pPr>
            <a:r>
              <a:rPr lang="en-US" sz="1800" b="0" dirty="0"/>
              <a:t>9/20/2021 – OAR Demo</a:t>
            </a:r>
          </a:p>
          <a:p>
            <a:pPr marL="285750" lvl="0" indent="-285750">
              <a:buFont typeface="Wingdings" panose="05000000000000000000" pitchFamily="2" charset="2"/>
              <a:buChar char="ü"/>
            </a:pPr>
            <a:r>
              <a:rPr lang="en-US" sz="1800" b="0" dirty="0"/>
              <a:t>10/14/2021 – OP/NCEE</a:t>
            </a:r>
          </a:p>
          <a:p>
            <a:pPr marL="285750" lvl="0" indent="-285750">
              <a:buFont typeface="Wingdings" panose="05000000000000000000" pitchFamily="2" charset="2"/>
              <a:buChar char="ü"/>
            </a:pPr>
            <a:r>
              <a:rPr lang="en-US" sz="1800" b="0" dirty="0"/>
              <a:t>11/2/2021 – RO APMs</a:t>
            </a:r>
          </a:p>
          <a:p>
            <a:pPr marL="285750" lvl="0" indent="-285750">
              <a:buFont typeface="Wingdings" panose="05000000000000000000" pitchFamily="2" charset="2"/>
              <a:buChar char="ü"/>
            </a:pPr>
            <a:r>
              <a:rPr lang="en-US" sz="1800" b="0" dirty="0"/>
              <a:t>11/8/2021- RO APMs Demo</a:t>
            </a:r>
          </a:p>
          <a:p>
            <a:pPr marL="285750" lvl="0" indent="-285750">
              <a:buFont typeface="Wingdings" panose="05000000000000000000" pitchFamily="2" charset="2"/>
              <a:buChar char="ü"/>
            </a:pPr>
            <a:r>
              <a:rPr lang="en-US" sz="1800" b="0" dirty="0"/>
              <a:t>11/16/2021 – R1 (RARE) Project</a:t>
            </a:r>
          </a:p>
          <a:p>
            <a:pPr marL="285750" lvl="0" indent="-285750">
              <a:buFont typeface="Wingdings" panose="05000000000000000000" pitchFamily="2" charset="2"/>
              <a:buChar char="ü"/>
            </a:pPr>
            <a:r>
              <a:rPr lang="en-US" sz="1800" b="0" dirty="0"/>
              <a:t>11/28/2021 – AQAD All-Hands</a:t>
            </a:r>
          </a:p>
          <a:p>
            <a:pPr marL="285750" lvl="0" indent="-285750">
              <a:buFont typeface="Wingdings" panose="05000000000000000000" pitchFamily="2" charset="2"/>
              <a:buChar char="ü"/>
            </a:pPr>
            <a:r>
              <a:rPr lang="en-US" sz="1800" b="0" dirty="0"/>
              <a:t>11/23/2021 – R3 NEXUS Beta Testers</a:t>
            </a:r>
          </a:p>
          <a:p>
            <a:pPr marL="285750" lvl="0" indent="-285750">
              <a:buFont typeface="Wingdings" panose="05000000000000000000" pitchFamily="2" charset="2"/>
              <a:buChar char="ü"/>
            </a:pPr>
            <a:r>
              <a:rPr lang="en-US" sz="1800" b="0" dirty="0"/>
              <a:t>2/15/22 – AQPD (NSRG, OPG &amp; SLPG)</a:t>
            </a:r>
          </a:p>
          <a:p>
            <a:pPr marL="285750" lvl="0" indent="-285750">
              <a:buFont typeface="Wingdings" panose="05000000000000000000" pitchFamily="2" charset="2"/>
              <a:buChar char="ü"/>
            </a:pPr>
            <a:r>
              <a:rPr lang="en-US" sz="1800" b="0" dirty="0"/>
              <a:t>2/17/22 – AT Strategy Mgmt &amp; Mitigation Team</a:t>
            </a:r>
          </a:p>
          <a:p>
            <a:pPr marL="285750" lvl="0" indent="-285750">
              <a:buFont typeface="Wingdings" panose="05000000000000000000" pitchFamily="2" charset="2"/>
              <a:buChar char="ü"/>
            </a:pPr>
            <a:r>
              <a:rPr lang="en-US" sz="1800" b="0" dirty="0"/>
              <a:t>3/15/22 – OID (CTPG)</a:t>
            </a:r>
          </a:p>
          <a:p>
            <a:pPr lvl="0">
              <a:buFont typeface="Wingdings" panose="05000000000000000000" pitchFamily="2" charset="2"/>
              <a:buChar char="ü"/>
            </a:pPr>
            <a:r>
              <a:rPr lang="en-US" sz="1800" b="0" dirty="0"/>
              <a:t>4/26/22 – EPA NEXUS Beta Testing Team</a:t>
            </a:r>
          </a:p>
          <a:p>
            <a:pPr lvl="0">
              <a:buFont typeface="Wingdings" panose="05000000000000000000" pitchFamily="2" charset="2"/>
              <a:buChar char="ü"/>
            </a:pPr>
            <a:r>
              <a:rPr lang="en-US" sz="1800" b="0" dirty="0"/>
              <a:t>4/28/22 – AQAD (AAMG)</a:t>
            </a:r>
          </a:p>
          <a:p>
            <a:pPr lvl="0">
              <a:buFont typeface="Wingdings" panose="05000000000000000000" pitchFamily="2" charset="2"/>
              <a:buChar char="ü"/>
            </a:pPr>
            <a:r>
              <a:rPr lang="en-US" sz="1800" b="0" dirty="0"/>
              <a:t>5/3/22 – HEID &amp; AQAD</a:t>
            </a:r>
          </a:p>
          <a:p>
            <a:pPr lvl="0">
              <a:buFont typeface="Wingdings" panose="05000000000000000000" pitchFamily="2" charset="2"/>
              <a:buChar char="ü"/>
            </a:pPr>
            <a:r>
              <a:rPr lang="en-US" sz="1800" b="0" dirty="0"/>
              <a:t>5/4/22 – Air Toxics Data Analysis Team </a:t>
            </a:r>
          </a:p>
          <a:p>
            <a:pPr lvl="0">
              <a:buFont typeface="Wingdings" panose="05000000000000000000" pitchFamily="2" charset="2"/>
              <a:buChar char="ü"/>
            </a:pPr>
            <a:r>
              <a:rPr lang="en-US" sz="1800" b="0" dirty="0"/>
              <a:t>5/10/22 – ADVANCE Workgroup</a:t>
            </a:r>
          </a:p>
          <a:p>
            <a:pPr lvl="0">
              <a:buFont typeface="Wingdings" panose="05000000000000000000" pitchFamily="2" charset="2"/>
              <a:buChar char="ü"/>
            </a:pPr>
            <a:r>
              <a:rPr lang="en-US" sz="1800" b="0" dirty="0"/>
              <a:t>5/26/22 - OAP/CCD</a:t>
            </a:r>
          </a:p>
          <a:p>
            <a:pPr lvl="0">
              <a:buFont typeface="Wingdings" panose="05000000000000000000" pitchFamily="2" charset="2"/>
              <a:buChar char="ü"/>
            </a:pPr>
            <a:r>
              <a:rPr lang="en-US" sz="1800" b="0" dirty="0"/>
              <a:t>6/15/22 – Regional Ambient Air Monitoring </a:t>
            </a:r>
          </a:p>
          <a:p>
            <a:pPr lvl="0">
              <a:buFont typeface="Wingdings" panose="05000000000000000000" pitchFamily="2" charset="2"/>
              <a:buChar char="ü"/>
            </a:pPr>
            <a:r>
              <a:rPr lang="en-US" sz="1800" b="0" dirty="0"/>
              <a:t>6/23/22 – SPPD All-Hands</a:t>
            </a:r>
          </a:p>
          <a:p>
            <a:pPr lvl="0">
              <a:buFont typeface="Wingdings" panose="05000000000000000000" pitchFamily="2" charset="2"/>
              <a:buChar char="ü"/>
            </a:pPr>
            <a:r>
              <a:rPr lang="en-US" sz="1800" b="0" dirty="0"/>
              <a:t>7/21/22 – EJ in Rulemaking Comm. Of Practice</a:t>
            </a:r>
          </a:p>
          <a:p>
            <a:pPr>
              <a:buFont typeface="Wingdings" panose="05000000000000000000" pitchFamily="2" charset="2"/>
              <a:buChar char="ü"/>
            </a:pPr>
            <a:r>
              <a:rPr lang="en-US" sz="1800" b="0" dirty="0"/>
              <a:t>8/15/22 – OGC &amp; ECRCO – Title VI</a:t>
            </a:r>
          </a:p>
          <a:p>
            <a:pPr lvl="0">
              <a:buFont typeface="Wingdings" panose="05000000000000000000" pitchFamily="2" charset="2"/>
              <a:buChar char="ü"/>
            </a:pPr>
            <a:r>
              <a:rPr lang="en-US" sz="1800" b="0" dirty="0"/>
              <a:t>8/16/22 – Pre-brief for HEID &amp; AQAD</a:t>
            </a:r>
          </a:p>
          <a:p>
            <a:pPr lvl="0">
              <a:buFont typeface="Wingdings" panose="05000000000000000000" pitchFamily="2" charset="2"/>
              <a:buChar char="ü"/>
            </a:pPr>
            <a:r>
              <a:rPr lang="en-US" sz="1800" b="0" dirty="0"/>
              <a:t>8/17/22 – Peter</a:t>
            </a:r>
          </a:p>
          <a:p>
            <a:pPr lvl="0">
              <a:buFont typeface="Wingdings" panose="05000000000000000000" pitchFamily="2" charset="2"/>
              <a:buChar char="ü"/>
            </a:pPr>
            <a:r>
              <a:rPr lang="en-US" sz="1800" b="0" dirty="0"/>
              <a:t>8/22/22 – OID/CTPG – Liz</a:t>
            </a:r>
          </a:p>
          <a:p>
            <a:pPr lvl="0">
              <a:buFont typeface="Wingdings" panose="05000000000000000000" pitchFamily="2" charset="2"/>
              <a:buChar char="ü"/>
            </a:pPr>
            <a:r>
              <a:rPr lang="en-US" sz="1800" b="0" dirty="0"/>
              <a:t>8/31/22 – BenMAP Team</a:t>
            </a:r>
          </a:p>
          <a:p>
            <a:pPr lvl="0">
              <a:buFont typeface="Wingdings" panose="05000000000000000000" pitchFamily="2" charset="2"/>
              <a:buChar char="ü"/>
            </a:pPr>
            <a:r>
              <a:rPr lang="en-US" sz="1800" b="0" dirty="0"/>
              <a:t>9/12/22 – OAPPS/AAOP (Economists)</a:t>
            </a:r>
          </a:p>
          <a:p>
            <a:pPr lvl="0">
              <a:buFont typeface="Wingdings" panose="05000000000000000000" pitchFamily="2" charset="2"/>
              <a:buChar char="ü"/>
            </a:pPr>
            <a:r>
              <a:rPr lang="en-US" sz="1800" b="0" dirty="0"/>
              <a:t>9/14/22 – CAAAC</a:t>
            </a:r>
          </a:p>
          <a:p>
            <a:pPr>
              <a:buFont typeface="Wingdings" panose="05000000000000000000" pitchFamily="2" charset="2"/>
              <a:buChar char="ü"/>
            </a:pPr>
            <a:r>
              <a:rPr lang="en-US" sz="1800" b="0" dirty="0"/>
              <a:t>9/15/22 – Title VI / SIP Workgroup</a:t>
            </a:r>
          </a:p>
          <a:p>
            <a:pPr>
              <a:buFont typeface="Wingdings" panose="05000000000000000000" pitchFamily="2" charset="2"/>
              <a:buChar char="ü"/>
            </a:pPr>
            <a:r>
              <a:rPr lang="en-US" sz="1800" b="0" dirty="0"/>
              <a:t>9/29/22 – AAPCA</a:t>
            </a:r>
          </a:p>
          <a:p>
            <a:pPr>
              <a:buFont typeface="Wingdings" panose="05000000000000000000" pitchFamily="2" charset="2"/>
              <a:buChar char="ü"/>
            </a:pPr>
            <a:r>
              <a:rPr lang="en-US" sz="1800" b="0" dirty="0"/>
              <a:t>10/6/22 – OAP Pre-Brief</a:t>
            </a:r>
          </a:p>
          <a:p>
            <a:pPr marL="285750" indent="-285750">
              <a:buFont typeface="Arial" panose="020B0604020202020204" pitchFamily="34" charset="0"/>
              <a:buChar char="•"/>
            </a:pPr>
            <a:r>
              <a:rPr lang="en-US" sz="1800" b="0" dirty="0"/>
              <a:t>10/19/22 – OTAQ Pre-Brief</a:t>
            </a:r>
          </a:p>
          <a:p>
            <a:pPr marL="285750" indent="-285750">
              <a:buFont typeface="Arial" panose="020B0604020202020204" pitchFamily="34" charset="0"/>
              <a:buChar char="•"/>
            </a:pPr>
            <a:r>
              <a:rPr lang="en-US" sz="1800" b="0" dirty="0"/>
              <a:t>10/19/22 – APMs</a:t>
            </a:r>
          </a:p>
          <a:p>
            <a:pPr marL="285750" indent="-285750">
              <a:buFont typeface="Arial" panose="020B0604020202020204" pitchFamily="34" charset="0"/>
              <a:buChar char="•"/>
            </a:pPr>
            <a:r>
              <a:rPr lang="en-US" sz="1800" b="0" dirty="0"/>
              <a:t>10/31/22 - OEJ</a:t>
            </a:r>
          </a:p>
          <a:p>
            <a:pPr marL="285750" lvl="0" indent="-285750">
              <a:buFont typeface="Arial" panose="020B0604020202020204" pitchFamily="34" charset="0"/>
              <a:buChar char="•"/>
            </a:pPr>
            <a:r>
              <a:rPr lang="en-US" sz="1800" b="0" dirty="0"/>
              <a:t>TBD –MJOs</a:t>
            </a:r>
          </a:p>
        </p:txBody>
      </p:sp>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015999" y="41314"/>
            <a:ext cx="9454995"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solidFill>
                  <a:srgbClr val="FFFF00"/>
                </a:solidFill>
              </a:rPr>
              <a:t>NEXUS: </a:t>
            </a:r>
            <a:r>
              <a:rPr lang="en-US" sz="3600" b="1" kern="0" dirty="0">
                <a:solidFill>
                  <a:schemeClr val="bg1"/>
                </a:solidFill>
              </a:rPr>
              <a:t>Briefings and Demos</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971777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29551" y="41314"/>
            <a:ext cx="11966969"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solidFill>
                  <a:srgbClr val="FFFF00"/>
                </a:solidFill>
              </a:rPr>
              <a:t>NEXUS: </a:t>
            </a:r>
            <a:r>
              <a:rPr lang="en-US" sz="3600" b="1" kern="0" dirty="0">
                <a:solidFill>
                  <a:schemeClr val="bg1"/>
                </a:solidFill>
              </a:rPr>
              <a:t>Feedback from Briefings &amp; Demos</a:t>
            </a:r>
          </a:p>
        </p:txBody>
      </p:sp>
      <p:sp>
        <p:nvSpPr>
          <p:cNvPr id="18" name="TextBox 17">
            <a:extLst>
              <a:ext uri="{FF2B5EF4-FFF2-40B4-BE49-F238E27FC236}">
                <a16:creationId xmlns:a16="http://schemas.microsoft.com/office/drawing/2014/main" id="{D10E1A33-2E4F-4C16-8A9E-256CB7BE009F}"/>
              </a:ext>
            </a:extLst>
          </p:cNvPr>
          <p:cNvSpPr txBox="1"/>
          <p:nvPr/>
        </p:nvSpPr>
        <p:spPr>
          <a:xfrm flipH="1">
            <a:off x="666157" y="1109724"/>
            <a:ext cx="2634583" cy="1634490"/>
          </a:xfrm>
          <a:prstGeom prst="wedgeRoundRectCallout">
            <a:avLst>
              <a:gd name="adj1" fmla="val 943"/>
              <a:gd name="adj2" fmla="val 105030"/>
              <a:gd name="adj3" fmla="val 16667"/>
            </a:avLst>
          </a:prstGeom>
          <a:solidFill>
            <a:schemeClr val="tx2">
              <a:lumMod val="40000"/>
              <a:lumOff val="60000"/>
            </a:schemeClr>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“Fascinating… phenomenal… I’m blown away!”</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Caroline Freeman (R4 ADD)</a:t>
            </a:r>
          </a:p>
        </p:txBody>
      </p:sp>
      <p:sp>
        <p:nvSpPr>
          <p:cNvPr id="20" name="TextBox 19">
            <a:extLst>
              <a:ext uri="{FF2B5EF4-FFF2-40B4-BE49-F238E27FC236}">
                <a16:creationId xmlns:a16="http://schemas.microsoft.com/office/drawing/2014/main" id="{85844626-C900-45D6-865F-C2F28DBAD03C}"/>
              </a:ext>
            </a:extLst>
          </p:cNvPr>
          <p:cNvSpPr txBox="1"/>
          <p:nvPr/>
        </p:nvSpPr>
        <p:spPr>
          <a:xfrm>
            <a:off x="4529034" y="4245451"/>
            <a:ext cx="2634582" cy="2247424"/>
          </a:xfrm>
          <a:prstGeom prst="wedgeRoundRectCallout">
            <a:avLst>
              <a:gd name="adj1" fmla="val -54971"/>
              <a:gd name="adj2" fmla="val -76506"/>
              <a:gd name="adj3" fmla="val 16667"/>
            </a:avLst>
          </a:prstGeom>
          <a:solidFill>
            <a:srgbClr val="FFFFBD"/>
          </a:solidFill>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286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“Breathtaking… incredibly powerful… I feel like we discovered nuclear fusion!”</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Joe Goffman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(OAR Acting AA)</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2" name="TextBox 11">
            <a:extLst>
              <a:ext uri="{FF2B5EF4-FFF2-40B4-BE49-F238E27FC236}">
                <a16:creationId xmlns:a16="http://schemas.microsoft.com/office/drawing/2014/main" id="{96CB9A7C-2B21-4A54-858B-1238FB0E58D1}"/>
              </a:ext>
            </a:extLst>
          </p:cNvPr>
          <p:cNvSpPr txBox="1"/>
          <p:nvPr/>
        </p:nvSpPr>
        <p:spPr>
          <a:xfrm>
            <a:off x="3696424" y="1109724"/>
            <a:ext cx="4097866" cy="1940957"/>
          </a:xfrm>
          <a:prstGeom prst="wedgeRoundRectCallout">
            <a:avLst>
              <a:gd name="adj1" fmla="val 15479"/>
              <a:gd name="adj2" fmla="val 95455"/>
              <a:gd name="adj3" fmla="val 16667"/>
            </a:avLst>
          </a:prstGeom>
          <a:solidFill>
            <a:srgbClr val="A3E7F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R3 air program has evaluated 18 web tools … NEXUS overall has been the most useful to our air program”</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Cynthia Stahl, PhD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(R3 Integrated Assessment Analyst)</a:t>
            </a:r>
          </a:p>
        </p:txBody>
      </p:sp>
      <p:sp>
        <p:nvSpPr>
          <p:cNvPr id="13" name="TextBox 12">
            <a:extLst>
              <a:ext uri="{FF2B5EF4-FFF2-40B4-BE49-F238E27FC236}">
                <a16:creationId xmlns:a16="http://schemas.microsoft.com/office/drawing/2014/main" id="{A9B82C23-A3B9-425E-8D29-38976E5A1A5A}"/>
              </a:ext>
            </a:extLst>
          </p:cNvPr>
          <p:cNvSpPr txBox="1"/>
          <p:nvPr/>
        </p:nvSpPr>
        <p:spPr>
          <a:xfrm>
            <a:off x="348111" y="4388031"/>
            <a:ext cx="3310610" cy="2247424"/>
          </a:xfrm>
          <a:prstGeom prst="wedgeRoundRectCallout">
            <a:avLst>
              <a:gd name="adj1" fmla="val 33521"/>
              <a:gd name="adj2" fmla="val -85719"/>
              <a:gd name="adj3" fmla="val 16667"/>
            </a:avLst>
          </a:prstGeom>
          <a:solidFill>
            <a:srgbClr val="CCE9AD"/>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“Dr. Nance [R6 RA] will be thrilled with the NEXUS tool and excited with its capabilities.”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Fran Verhalen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(recently retired R6 Monitoring Section Chief)</a:t>
            </a:r>
          </a:p>
        </p:txBody>
      </p:sp>
      <p:sp>
        <p:nvSpPr>
          <p:cNvPr id="14" name="TextBox 13">
            <a:extLst>
              <a:ext uri="{FF2B5EF4-FFF2-40B4-BE49-F238E27FC236}">
                <a16:creationId xmlns:a16="http://schemas.microsoft.com/office/drawing/2014/main" id="{7F8C89CE-1519-463B-B41F-71C510597249}"/>
              </a:ext>
            </a:extLst>
          </p:cNvPr>
          <p:cNvSpPr txBox="1"/>
          <p:nvPr/>
        </p:nvSpPr>
        <p:spPr>
          <a:xfrm>
            <a:off x="8680549" y="1034115"/>
            <a:ext cx="2755701" cy="2835354"/>
          </a:xfrm>
          <a:prstGeom prst="wedgeRoundRectCallout">
            <a:avLst>
              <a:gd name="adj1" fmla="val -84651"/>
              <a:gd name="adj2" fmla="val 40360"/>
              <a:gd name="adj3" fmla="val 16667"/>
            </a:avLst>
          </a:prstGeom>
          <a:solidFill>
            <a:srgbClr val="A7FFC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“Your presentation of the NEXUS tool was absolutely awesome!!! … The NEXUS tool looks very promising”</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Osmond Lindo (OAPPS Lead Economist)</a:t>
            </a:r>
          </a:p>
        </p:txBody>
      </p:sp>
      <p:sp>
        <p:nvSpPr>
          <p:cNvPr id="15" name="TextBox 14">
            <a:extLst>
              <a:ext uri="{FF2B5EF4-FFF2-40B4-BE49-F238E27FC236}">
                <a16:creationId xmlns:a16="http://schemas.microsoft.com/office/drawing/2014/main" id="{B83AF699-7D03-4CDC-80A8-31C0513FAF9B}"/>
              </a:ext>
            </a:extLst>
          </p:cNvPr>
          <p:cNvSpPr txBox="1"/>
          <p:nvPr/>
        </p:nvSpPr>
        <p:spPr>
          <a:xfrm>
            <a:off x="8317774" y="4113026"/>
            <a:ext cx="3481249" cy="2553891"/>
          </a:xfrm>
          <a:prstGeom prst="wedgeRoundRectCallout">
            <a:avLst>
              <a:gd name="adj1" fmla="val -85579"/>
              <a:gd name="adj2" fmla="val -56163"/>
              <a:gd name="adj3" fmla="val 16667"/>
            </a:avLst>
          </a:prstGeom>
          <a:solidFill>
            <a:srgbClr val="BAD4D8"/>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tool is well designed and provides a wealth of information that is useful for evaluating air quality impacts in local communities”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Rick Gillam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(R4 Air Modeling Team Lead)</a:t>
            </a:r>
          </a:p>
        </p:txBody>
      </p:sp>
    </p:spTree>
    <p:extLst>
      <p:ext uri="{BB962C8B-B14F-4D97-AF65-F5344CB8AC3E}">
        <p14:creationId xmlns:p14="http://schemas.microsoft.com/office/powerpoint/2010/main" val="272586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lang="en-US" altLang="zh-CN" sz="3600" b="1" dirty="0">
                <a:solidFill>
                  <a:schemeClr val="bg1"/>
                </a:solidFill>
                <a:latin typeface="Arial" charset="0"/>
                <a:ea typeface="微软雅黑"/>
              </a:rPr>
              <a:t>Next Steps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0"/>
            <a:ext cx="10058400" cy="5753150"/>
          </a:xfrm>
        </p:spPr>
        <p:txBody>
          <a:bodyPr>
            <a:normAutofit fontScale="92500" lnSpcReduction="10000"/>
          </a:bodyPr>
          <a:lstStyle/>
          <a:p>
            <a:pPr>
              <a:lnSpc>
                <a:spcPct val="107000"/>
              </a:lnSpc>
              <a:spcBef>
                <a:spcPts val="0"/>
              </a:spcBef>
              <a:spcAft>
                <a:spcPts val="0"/>
              </a:spcAft>
              <a:buFont typeface="Symbol" panose="05050102010706020507" pitchFamily="18" charset="2"/>
              <a:buChar char=""/>
            </a:pPr>
            <a:r>
              <a:rPr lang="en-US" sz="2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Following pre-briefs, schedule briefings for OAP, OTAQ &amp; OAR Senior Management (Nov/Dec 2022)</a:t>
            </a:r>
          </a:p>
          <a:p>
            <a:pPr>
              <a:lnSpc>
                <a:spcPct val="107000"/>
              </a:lnSpc>
              <a:spcBef>
                <a:spcPts val="0"/>
              </a:spcBef>
              <a:spcAft>
                <a:spcPts val="0"/>
              </a:spcAft>
              <a:buFont typeface="Symbol" panose="05050102010706020507" pitchFamily="18" charset="2"/>
              <a:buChar char=""/>
            </a:pPr>
            <a:endParaRPr lang="en-US" sz="2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pPr>
            <a:r>
              <a:rPr lang="en-US" sz="2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Partner within EPA on use of NEXUS for programmatic purposes</a:t>
            </a:r>
          </a:p>
          <a:p>
            <a:pPr marL="0" indent="0">
              <a:lnSpc>
                <a:spcPct val="107000"/>
              </a:lnSpc>
              <a:spcBef>
                <a:spcPts val="0"/>
              </a:spcBef>
              <a:spcAft>
                <a:spcPts val="0"/>
              </a:spcAft>
              <a:buNone/>
            </a:pPr>
            <a:endParaRPr lang="en-US" sz="2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0" dirty="0">
                <a:effectLst/>
                <a:latin typeface="Calibri" panose="020F0502020204030204" pitchFamily="34" charset="0"/>
                <a:ea typeface="Calibri" panose="020F0502020204030204" pitchFamily="34" charset="0"/>
                <a:cs typeface="Times New Roman" panose="02020603050405020304" pitchFamily="18" charset="0"/>
              </a:rPr>
              <a:t>NEXUS Improvements (assuming funding available):</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Address comments and feedback from EPA Beta Testing Team</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Incorporate / revise “Climate risk” indicators (as 5</a:t>
            </a:r>
            <a:r>
              <a:rPr lang="en-US" sz="2400" b="0" baseline="30000" dirty="0">
                <a:latin typeface="Calibri" panose="020F0502020204030204" pitchFamily="34" charset="0"/>
                <a:ea typeface="Calibri" panose="020F0502020204030204" pitchFamily="34" charset="0"/>
                <a:cs typeface="Times New Roman" panose="02020603050405020304" pitchFamily="18" charset="0"/>
              </a:rPr>
              <a:t>th</a:t>
            </a:r>
            <a:r>
              <a:rPr lang="en-US" sz="2400" b="0" dirty="0">
                <a:latin typeface="Calibri" panose="020F0502020204030204" pitchFamily="34" charset="0"/>
                <a:ea typeface="Calibri" panose="020F0502020204030204" pitchFamily="34" charset="0"/>
                <a:cs typeface="Times New Roman" panose="02020603050405020304" pitchFamily="18" charset="0"/>
              </a:rPr>
              <a:t> metric)</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Courier New" panose="02070309020205020404" pitchFamily="49" charset="0"/>
              <a:buChar char="o"/>
            </a:pPr>
            <a:r>
              <a:rPr lang="en-US" sz="2400" b="0" dirty="0">
                <a:effectLst/>
                <a:latin typeface="Calibri" panose="020F0502020204030204" pitchFamily="34" charset="0"/>
                <a:ea typeface="Calibri" panose="020F0502020204030204" pitchFamily="34" charset="0"/>
                <a:cs typeface="Times New Roman" panose="02020603050405020304" pitchFamily="18" charset="0"/>
              </a:rPr>
              <a:t>Update EJ/demographics data to be consistent with new “EJScreen 2.0” dataset</a:t>
            </a:r>
          </a:p>
          <a:p>
            <a:pPr lvl="1" indent="-342900">
              <a:lnSpc>
                <a:spcPct val="107000"/>
              </a:lnSpc>
              <a:spcBef>
                <a:spcPts val="0"/>
              </a:spcBef>
              <a:spcAft>
                <a:spcPts val="0"/>
              </a:spcAft>
              <a:buFont typeface="Courier New" panose="02070309020205020404" pitchFamily="49" charset="0"/>
              <a:buChar char="o"/>
            </a:pPr>
            <a:r>
              <a:rPr lang="en-US" sz="2400" b="0" dirty="0">
                <a:effectLst/>
                <a:latin typeface="Calibri" panose="020F0502020204030204" pitchFamily="34" charset="0"/>
                <a:ea typeface="Calibri" panose="020F0502020204030204" pitchFamily="34" charset="0"/>
                <a:cs typeface="Times New Roman" panose="02020603050405020304" pitchFamily="18" charset="0"/>
              </a:rPr>
              <a:t>Include top air toxic cancer risk drivers in the “proximity analysis” </a:t>
            </a:r>
            <a:r>
              <a:rPr lang="en-US" sz="2400" b="0" dirty="0">
                <a:latin typeface="Calibri" panose="020F0502020204030204" pitchFamily="34" charset="0"/>
                <a:ea typeface="Calibri" panose="020F0502020204030204" pitchFamily="34" charset="0"/>
                <a:cs typeface="Times New Roman" panose="02020603050405020304" pitchFamily="18" charset="0"/>
              </a:rPr>
              <a:t>module</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Times New Roman" panose="02020603050405020304" pitchFamily="18" charset="0"/>
              </a:rPr>
              <a:t>Update</a:t>
            </a:r>
            <a:r>
              <a:rPr lang="en-US" sz="2400" b="0" dirty="0">
                <a:effectLst/>
                <a:latin typeface="Calibri" panose="020F0502020204030204" pitchFamily="34" charset="0"/>
                <a:ea typeface="Times New Roman" panose="02020603050405020304" pitchFamily="18" charset="0"/>
              </a:rPr>
              <a:t> to 2018/2019 MP platform (O</a:t>
            </a:r>
            <a:r>
              <a:rPr lang="en-US" sz="2400" b="0" baseline="-25000" dirty="0">
                <a:effectLst/>
                <a:latin typeface="Calibri" panose="020F0502020204030204" pitchFamily="34" charset="0"/>
                <a:ea typeface="Times New Roman" panose="02020603050405020304" pitchFamily="18" charset="0"/>
              </a:rPr>
              <a:t>3</a:t>
            </a:r>
            <a:r>
              <a:rPr lang="en-US" sz="2400" b="0" dirty="0">
                <a:effectLst/>
                <a:latin typeface="Calibri" panose="020F0502020204030204" pitchFamily="34" charset="0"/>
                <a:ea typeface="Times New Roman" panose="02020603050405020304" pitchFamily="18" charset="0"/>
              </a:rPr>
              <a:t>, PM</a:t>
            </a:r>
            <a:r>
              <a:rPr lang="en-US" sz="2400" b="0" baseline="-25000" dirty="0">
                <a:effectLst/>
                <a:latin typeface="Calibri" panose="020F0502020204030204" pitchFamily="34" charset="0"/>
                <a:ea typeface="Times New Roman" panose="02020603050405020304" pitchFamily="18" charset="0"/>
              </a:rPr>
              <a:t>2.5</a:t>
            </a:r>
            <a:r>
              <a:rPr lang="en-US" sz="2400" b="0" dirty="0">
                <a:effectLst/>
                <a:latin typeface="Calibri" panose="020F0502020204030204" pitchFamily="34" charset="0"/>
                <a:ea typeface="Times New Roman" panose="02020603050405020304" pitchFamily="18" charset="0"/>
              </a:rPr>
              <a:t>, and Air Toxics data)</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Courier New" panose="02070309020205020404" pitchFamily="49" charset="0"/>
              <a:buChar char="o"/>
            </a:pPr>
            <a:r>
              <a:rPr lang="en-US" sz="2400" b="0" dirty="0">
                <a:effectLst/>
                <a:latin typeface="Calibri" panose="020F0502020204030204" pitchFamily="34" charset="0"/>
                <a:ea typeface="Calibri" panose="020F0502020204030204" pitchFamily="34" charset="0"/>
                <a:cs typeface="Times New Roman" panose="02020603050405020304" pitchFamily="18" charset="0"/>
              </a:rPr>
              <a:t>Explore the feasibility of developing a web-based NEXUS version (similar to </a:t>
            </a:r>
            <a:r>
              <a:rPr lang="en-US" sz="2400" b="0" dirty="0" err="1">
                <a:effectLst/>
                <a:latin typeface="Calibri" panose="020F0502020204030204" pitchFamily="34" charset="0"/>
                <a:ea typeface="Calibri" panose="020F0502020204030204" pitchFamily="34" charset="0"/>
                <a:cs typeface="Times New Roman" panose="02020603050405020304" pitchFamily="18" charset="0"/>
              </a:rPr>
              <a:t>EJScreen</a:t>
            </a:r>
            <a:r>
              <a:rPr lang="en-US" sz="2400" b="0" dirty="0">
                <a:effectLst/>
                <a:latin typeface="Calibri" panose="020F0502020204030204" pitchFamily="34" charset="0"/>
                <a:ea typeface="Calibri" panose="020F0502020204030204" pitchFamily="34" charset="0"/>
                <a:cs typeface="Times New Roman" panose="02020603050405020304" pitchFamily="18" charset="0"/>
              </a:rPr>
              <a:t>)</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Work towards making the tool publicly available</a:t>
            </a:r>
          </a:p>
          <a:p>
            <a:pPr lvl="1" indent="-342900">
              <a:lnSpc>
                <a:spcPct val="107000"/>
              </a:lnSpc>
              <a:spcBef>
                <a:spcPts val="0"/>
              </a:spcBef>
              <a:spcAft>
                <a:spcPts val="0"/>
              </a:spcAft>
              <a:buFont typeface="Courier New" panose="02070309020205020404" pitchFamily="49" charset="0"/>
              <a:buChar char="o"/>
            </a:pP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Stay tuned on implications of IRA on MP planning / NEXUS</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400050" lvl="1" indent="0">
              <a:lnSpc>
                <a:spcPct val="107000"/>
              </a:lnSpc>
              <a:spcBef>
                <a:spcPts val="0"/>
              </a:spcBef>
              <a:spcAft>
                <a:spcPts val="0"/>
              </a:spcAft>
              <a:buNone/>
            </a:pP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Courier New" panose="02070309020205020404" pitchFamily="49" charset="0"/>
              <a:buChar char="o"/>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634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3B97-A878-478A-9EB1-ED2C4BB4AA2D}"/>
              </a:ext>
            </a:extLst>
          </p:cNvPr>
          <p:cNvSpPr>
            <a:spLocks noGrp="1"/>
          </p:cNvSpPr>
          <p:nvPr>
            <p:ph type="ctrTitle"/>
          </p:nvPr>
        </p:nvSpPr>
        <p:spPr>
          <a:xfrm>
            <a:off x="914400" y="2097769"/>
            <a:ext cx="10363200" cy="1470025"/>
          </a:xfrm>
        </p:spPr>
        <p:txBody>
          <a:bodyPr/>
          <a:lstStyle/>
          <a:p>
            <a:pPr algn="ctr"/>
            <a:r>
              <a:rPr lang="en-US" sz="4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3.0” Live Demo</a:t>
            </a:r>
            <a:endParaRPr lang="en-US" sz="5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DC35E8B8-4E5F-4BBA-93D5-1A4CBA871DAF}"/>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5" name="TextBox 4">
            <a:extLst>
              <a:ext uri="{FF2B5EF4-FFF2-40B4-BE49-F238E27FC236}">
                <a16:creationId xmlns:a16="http://schemas.microsoft.com/office/drawing/2014/main" id="{61228036-DB5D-454E-B763-D1A1F59E4B98}"/>
              </a:ext>
            </a:extLst>
          </p:cNvPr>
          <p:cNvSpPr txBox="1"/>
          <p:nvPr/>
        </p:nvSpPr>
        <p:spPr>
          <a:xfrm>
            <a:off x="661012" y="4291670"/>
            <a:ext cx="11027884" cy="1015663"/>
          </a:xfrm>
          <a:prstGeom prst="rect">
            <a:avLst/>
          </a:prstGeom>
          <a:noFill/>
        </p:spPr>
        <p:txBody>
          <a:bodyPr wrap="square">
            <a:spAutoFit/>
          </a:bodyPr>
          <a:lstStyle/>
          <a:p>
            <a:pPr marL="0" marR="0" indent="0" algn="ctr">
              <a:spcBef>
                <a:spcPts val="0"/>
              </a:spcBef>
              <a:spcAft>
                <a:spcPts val="0"/>
              </a:spcAft>
              <a:buNone/>
            </a:pPr>
            <a:r>
              <a:rPr lang="en-US" sz="2000" b="0" i="1" dirty="0">
                <a:solidFill>
                  <a:srgbClr val="FF0000"/>
                </a:solidFill>
                <a:effectLst/>
                <a:latin typeface="Calibri" panose="020F0502020204030204" pitchFamily="34" charset="0"/>
                <a:ea typeface="Calibri" panose="020F0502020204030204" pitchFamily="34" charset="0"/>
              </a:rPr>
              <a:t>**NEXUS is currently an advanced screening tool for internal EPA use. A beta version is available for EPA staff to use and provide feedback on for improvement. Additional updates/improvements are necessary before the NEXUS tool is ready to be released to the public.**</a:t>
            </a:r>
          </a:p>
        </p:txBody>
      </p:sp>
    </p:spTree>
    <p:extLst>
      <p:ext uri="{BB962C8B-B14F-4D97-AF65-F5344CB8AC3E}">
        <p14:creationId xmlns:p14="http://schemas.microsoft.com/office/powerpoint/2010/main" val="2883710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1438-39D4-4907-A853-849E7503BE31}"/>
              </a:ext>
            </a:extLst>
          </p:cNvPr>
          <p:cNvSpPr>
            <a:spLocks noGrp="1"/>
          </p:cNvSpPr>
          <p:nvPr>
            <p:ph type="title"/>
          </p:nvPr>
        </p:nvSpPr>
        <p:spPr/>
        <p:txBody>
          <a:bodyPr/>
          <a:lstStyle/>
          <a:p>
            <a:r>
              <a:rPr lang="en-US" altLang="zh-CN" sz="3200" b="1" dirty="0">
                <a:solidFill>
                  <a:schemeClr val="bg1"/>
                </a:solidFill>
                <a:latin typeface="Arial" charset="0"/>
                <a:ea typeface="微软雅黑"/>
              </a:rPr>
              <a:t>Important Caveats</a:t>
            </a:r>
            <a:endParaRPr lang="en-US" dirty="0"/>
          </a:p>
        </p:txBody>
      </p:sp>
      <p:sp>
        <p:nvSpPr>
          <p:cNvPr id="3" name="Content Placeholder 2">
            <a:extLst>
              <a:ext uri="{FF2B5EF4-FFF2-40B4-BE49-F238E27FC236}">
                <a16:creationId xmlns:a16="http://schemas.microsoft.com/office/drawing/2014/main" id="{DB2025C0-419E-4C4F-BDD3-605B01C90AD5}"/>
              </a:ext>
            </a:extLst>
          </p:cNvPr>
          <p:cNvSpPr>
            <a:spLocks noGrp="1"/>
          </p:cNvSpPr>
          <p:nvPr>
            <p:ph idx="1"/>
          </p:nvPr>
        </p:nvSpPr>
        <p:spPr/>
        <p:txBody>
          <a:bodyPr>
            <a:normAutofit/>
          </a:bodyPr>
          <a:lstStyle/>
          <a:p>
            <a:pPr marL="0" marR="0" indent="0">
              <a:spcBef>
                <a:spcPts val="0"/>
              </a:spcBef>
              <a:spcAft>
                <a:spcPts val="0"/>
              </a:spcAft>
              <a:buNone/>
            </a:pPr>
            <a:endParaRPr lang="en-US" sz="2000" b="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latin typeface="Calibri" panose="020F0502020204030204" pitchFamily="34" charset="0"/>
                <a:ea typeface="Calibri" panose="020F0502020204030204" pitchFamily="34" charset="0"/>
              </a:rPr>
              <a:t>NEXUS Caveat</a:t>
            </a:r>
          </a:p>
          <a:p>
            <a:pPr marL="0" marR="0" indent="0">
              <a:spcBef>
                <a:spcPts val="0"/>
              </a:spcBef>
              <a:spcAft>
                <a:spcPts val="0"/>
              </a:spcAft>
              <a:buNone/>
            </a:pPr>
            <a:r>
              <a:rPr lang="en-US" sz="2000" b="0" i="1" dirty="0">
                <a:latin typeface="Calibri" panose="020F0502020204030204" pitchFamily="34" charset="0"/>
                <a:ea typeface="Calibri" panose="020F0502020204030204" pitchFamily="34" charset="0"/>
              </a:rPr>
              <a:t>The NEXUS screening tool uses data from a variety of sources. This data is publicly available, except for the BenMAP data at the tract level. EPA is currently still in an internal review process and is not using this tool to support regulatory analyses.</a:t>
            </a:r>
          </a:p>
          <a:p>
            <a:pPr marL="0" marR="0" indent="0">
              <a:spcBef>
                <a:spcPts val="0"/>
              </a:spcBef>
              <a:spcAft>
                <a:spcPts val="0"/>
              </a:spcAft>
              <a:buNone/>
            </a:pPr>
            <a:endParaRPr lang="en-US" sz="2000" b="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effectLst/>
                <a:latin typeface="Calibri" panose="020F0502020204030204" pitchFamily="34" charset="0"/>
                <a:ea typeface="Calibri" panose="020F0502020204030204" pitchFamily="34" charset="0"/>
              </a:rPr>
              <a:t>BenMAP Caveat</a:t>
            </a:r>
          </a:p>
          <a:p>
            <a:pPr marL="0" marR="0" indent="0">
              <a:spcBef>
                <a:spcPts val="0"/>
              </a:spcBef>
              <a:spcAft>
                <a:spcPts val="0"/>
              </a:spcAft>
              <a:buNone/>
            </a:pPr>
            <a:r>
              <a:rPr lang="en-US" sz="2000" b="0" i="1" dirty="0">
                <a:solidFill>
                  <a:srgbClr val="000000"/>
                </a:solidFill>
                <a:effectLst/>
                <a:latin typeface="Calibri" panose="020F0502020204030204" pitchFamily="34" charset="0"/>
                <a:ea typeface="Calibri" panose="020F0502020204030204" pitchFamily="34" charset="0"/>
              </a:rPr>
              <a:t>The estimated number of PM and ozone-attributable deaths and illnesses reported at each tract are subject to important uncertainties and should be interpreted with caution. When using the BenMAP-CE tool to calculate these tract-level results, EPA lacked information regarding the baseline health status of individuals living at each tract; these data are a key input to the calculation of benefits. EPA instead used data available at the county- or state-level, which does not account for differences in baseline health between tracts. Estimating benefits in this way is not consistent with the peer-reviewed methods EPA follows when estimating air quality benefits in a Regulatory Impact Analysis. EPA will continue to refine its methods with the goal of reporting tract-level health benefits with confidence. </a:t>
            </a:r>
            <a:endParaRPr lang="en-US" sz="2000" b="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b="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8790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F8DE-9C8D-429E-BA3A-C2D899A1F83C}"/>
              </a:ext>
            </a:extLst>
          </p:cNvPr>
          <p:cNvSpPr>
            <a:spLocks noGrp="1"/>
          </p:cNvSpPr>
          <p:nvPr>
            <p:ph type="title"/>
          </p:nvPr>
        </p:nvSpPr>
        <p:spPr/>
        <p:txBody>
          <a:bodyPr/>
          <a:lstStyle/>
          <a:p>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Multi-Pollutant Team Members</a:t>
            </a:r>
          </a:p>
        </p:txBody>
      </p:sp>
      <p:sp>
        <p:nvSpPr>
          <p:cNvPr id="11" name="Content Placeholder 2">
            <a:extLst>
              <a:ext uri="{FF2B5EF4-FFF2-40B4-BE49-F238E27FC236}">
                <a16:creationId xmlns:a16="http://schemas.microsoft.com/office/drawing/2014/main" id="{28D8F7F3-323E-47AE-B9CC-85DAB05C1085}"/>
              </a:ext>
            </a:extLst>
          </p:cNvPr>
          <p:cNvSpPr txBox="1">
            <a:spLocks/>
          </p:cNvSpPr>
          <p:nvPr/>
        </p:nvSpPr>
        <p:spPr bwMode="auto">
          <a:xfrm>
            <a:off x="1020725" y="1270000"/>
            <a:ext cx="5368043" cy="5035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HEID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Beth Landis / Kimber Scavo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Matt Woody / Kelly Rimer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Robin Langdon / Darryl Weatherhead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Sara Terry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Carrie Wheeler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 Pinder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Chris Davis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Conor Mulderrig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Kayla McCauley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OID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Amanda Kaufman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James Payne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Loren Fox</a:t>
            </a:r>
            <a:endParaRPr kumimoji="0" lang="en-US" sz="2400" b="1" i="0" u="none" strike="noStrike" kern="0" cap="none" spc="0" normalizeH="0" baseline="0" noProof="0" dirty="0">
              <a:ln>
                <a:noFill/>
              </a:ln>
              <a:solidFill>
                <a:srgbClr val="000000"/>
              </a:solidFill>
              <a:effectLst/>
              <a:uLnTx/>
              <a:uFillTx/>
              <a:latin typeface="Arial"/>
              <a:ea typeface="ＭＳ Ｐゴシック"/>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12" name="Content Placeholder 4">
            <a:extLst>
              <a:ext uri="{FF2B5EF4-FFF2-40B4-BE49-F238E27FC236}">
                <a16:creationId xmlns:a16="http://schemas.microsoft.com/office/drawing/2014/main" id="{343015C4-6471-49D2-8081-64DBB4B98D31}"/>
              </a:ext>
            </a:extLst>
          </p:cNvPr>
          <p:cNvSpPr txBox="1">
            <a:spLocks/>
          </p:cNvSpPr>
          <p:nvPr/>
        </p:nvSpPr>
        <p:spPr bwMode="auto">
          <a:xfrm>
            <a:off x="6299200" y="1269999"/>
            <a:ext cx="4396874" cy="5035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Carey Jang / Tyler Fox</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Jim Kelly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Shannon Koplitz</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Joe Mangino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Jeanette Reyes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Rich Damberg / Megan Brachtl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Mia South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SPPD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Lisa Conner</a:t>
            </a:r>
          </a:p>
        </p:txBody>
      </p:sp>
      <p:sp>
        <p:nvSpPr>
          <p:cNvPr id="6" name="Slide Number Placeholder 1">
            <a:extLst>
              <a:ext uri="{FF2B5EF4-FFF2-40B4-BE49-F238E27FC236}">
                <a16:creationId xmlns:a16="http://schemas.microsoft.com/office/drawing/2014/main" id="{3B595C53-3B9D-4D45-88AF-D68062CF7AF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62218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Overview</a:t>
            </a:r>
            <a:endParaRPr lang="en-US" altLang="zh-CN" sz="3200" b="1" dirty="0">
              <a:solidFill>
                <a:srgbClr val="FFFF00"/>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1"/>
            <a:ext cx="10058400" cy="5616624"/>
          </a:xfrm>
        </p:spPr>
        <p:txBody>
          <a:bodyPr>
            <a:normAutofit fontScale="85000" lnSpcReduction="20000"/>
          </a:bodyPr>
          <a:lstStyle/>
          <a:p>
            <a:pPr>
              <a:lnSpc>
                <a:spcPct val="150000"/>
              </a:lnSpc>
              <a:spcBef>
                <a:spcPts val="0"/>
              </a:spcBef>
            </a:pPr>
            <a:r>
              <a:rPr lang="en-US" dirty="0">
                <a:latin typeface="+mj-lt"/>
                <a:cs typeface="Arial" panose="020B0604020202020204" pitchFamily="34" charset="0"/>
              </a:rPr>
              <a:t>Multi-Pollutant (MP) Background</a:t>
            </a:r>
          </a:p>
          <a:p>
            <a:pPr>
              <a:lnSpc>
                <a:spcPct val="150000"/>
              </a:lnSpc>
              <a:spcBef>
                <a:spcPts val="0"/>
              </a:spcBef>
            </a:pPr>
            <a:r>
              <a:rPr lang="en-US" dirty="0">
                <a:latin typeface="+mj-lt"/>
                <a:cs typeface="Arial" panose="020B0604020202020204" pitchFamily="34" charset="0"/>
              </a:rPr>
              <a:t>NEXUS 3.0</a:t>
            </a:r>
          </a:p>
          <a:p>
            <a:pPr lvl="1">
              <a:lnSpc>
                <a:spcPct val="150000"/>
              </a:lnSpc>
              <a:spcBef>
                <a:spcPts val="0"/>
              </a:spcBef>
            </a:pPr>
            <a:r>
              <a:rPr lang="en-US" dirty="0">
                <a:latin typeface="+mj-lt"/>
                <a:cs typeface="Arial" panose="020B0604020202020204" pitchFamily="34" charset="0"/>
              </a:rPr>
              <a:t>Overview</a:t>
            </a:r>
          </a:p>
          <a:p>
            <a:pPr lvl="1">
              <a:lnSpc>
                <a:spcPct val="150000"/>
              </a:lnSpc>
              <a:spcBef>
                <a:spcPts val="0"/>
              </a:spcBef>
            </a:pPr>
            <a:r>
              <a:rPr lang="en-US" dirty="0">
                <a:latin typeface="+mj-lt"/>
                <a:cs typeface="Arial" panose="020B0604020202020204" pitchFamily="34" charset="0"/>
              </a:rPr>
              <a:t>Mobile Sources</a:t>
            </a:r>
          </a:p>
          <a:p>
            <a:pPr lvl="1">
              <a:lnSpc>
                <a:spcPct val="150000"/>
              </a:lnSpc>
              <a:spcBef>
                <a:spcPts val="0"/>
              </a:spcBef>
            </a:pPr>
            <a:r>
              <a:rPr lang="en-US" dirty="0">
                <a:latin typeface="+mj-lt"/>
                <a:cs typeface="Arial" panose="020B0604020202020204" pitchFamily="34" charset="0"/>
              </a:rPr>
              <a:t>Data Inputs and Major Functions</a:t>
            </a:r>
          </a:p>
          <a:p>
            <a:pPr lvl="1">
              <a:lnSpc>
                <a:spcPct val="150000"/>
              </a:lnSpc>
              <a:spcBef>
                <a:spcPts val="0"/>
              </a:spcBef>
            </a:pPr>
            <a:r>
              <a:rPr lang="en-US" dirty="0">
                <a:latin typeface="+mj-lt"/>
                <a:cs typeface="Arial" panose="020B0604020202020204" pitchFamily="34" charset="0"/>
              </a:rPr>
              <a:t>Current and Potential Uses</a:t>
            </a:r>
          </a:p>
          <a:p>
            <a:pPr lvl="2">
              <a:lnSpc>
                <a:spcPct val="150000"/>
              </a:lnSpc>
              <a:spcBef>
                <a:spcPts val="0"/>
              </a:spcBef>
            </a:pPr>
            <a:r>
              <a:rPr lang="en-US" dirty="0">
                <a:latin typeface="+mj-lt"/>
                <a:cs typeface="Arial" panose="020B0604020202020204" pitchFamily="34" charset="0"/>
              </a:rPr>
              <a:t>Examples</a:t>
            </a:r>
          </a:p>
          <a:p>
            <a:pPr lvl="1">
              <a:lnSpc>
                <a:spcPct val="150000"/>
              </a:lnSpc>
              <a:spcBef>
                <a:spcPts val="0"/>
              </a:spcBef>
            </a:pPr>
            <a:r>
              <a:rPr lang="en-US" dirty="0">
                <a:latin typeface="+mj-lt"/>
                <a:cs typeface="Arial" panose="020B0604020202020204" pitchFamily="34" charset="0"/>
              </a:rPr>
              <a:t>Briefings/Demos</a:t>
            </a:r>
          </a:p>
          <a:p>
            <a:pPr lvl="1">
              <a:lnSpc>
                <a:spcPct val="150000"/>
              </a:lnSpc>
              <a:spcBef>
                <a:spcPts val="0"/>
              </a:spcBef>
            </a:pPr>
            <a:r>
              <a:rPr lang="en-US" dirty="0">
                <a:latin typeface="+mj-lt"/>
                <a:cs typeface="Arial" panose="020B0604020202020204" pitchFamily="34" charset="0"/>
              </a:rPr>
              <a:t>Feedback</a:t>
            </a:r>
          </a:p>
          <a:p>
            <a:pPr lvl="1">
              <a:lnSpc>
                <a:spcPct val="150000"/>
              </a:lnSpc>
              <a:spcBef>
                <a:spcPts val="0"/>
              </a:spcBef>
            </a:pPr>
            <a:r>
              <a:rPr lang="en-US" dirty="0">
                <a:latin typeface="+mj-lt"/>
                <a:cs typeface="Arial" panose="020B0604020202020204" pitchFamily="34" charset="0"/>
              </a:rPr>
              <a:t>Next Steps</a:t>
            </a:r>
          </a:p>
          <a:p>
            <a:pPr>
              <a:lnSpc>
                <a:spcPct val="150000"/>
              </a:lnSpc>
              <a:spcBef>
                <a:spcPts val="0"/>
              </a:spcBef>
            </a:pPr>
            <a:r>
              <a:rPr lang="en-US" dirty="0">
                <a:latin typeface="+mj-lt"/>
                <a:cs typeface="Arial" panose="020B0604020202020204" pitchFamily="34" charset="0"/>
              </a:rPr>
              <a:t>Live Demo</a:t>
            </a:r>
          </a:p>
        </p:txBody>
      </p:sp>
    </p:spTree>
    <p:extLst>
      <p:ext uri="{BB962C8B-B14F-4D97-AF65-F5344CB8AC3E}">
        <p14:creationId xmlns:p14="http://schemas.microsoft.com/office/powerpoint/2010/main" val="133870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4535-9C1C-48F2-B58A-338A93EB7D60}"/>
              </a:ext>
            </a:extLst>
          </p:cNvPr>
          <p:cNvSpPr/>
          <p:nvPr/>
        </p:nvSpPr>
        <p:spPr>
          <a:xfrm>
            <a:off x="800100" y="1275576"/>
            <a:ext cx="10782300" cy="480131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Support a comprehensive, MP treatment of air quality problems to effectively improve air quality and make the most efficient use of available resources</a:t>
            </a:r>
          </a:p>
          <a:p>
            <a:pPr marL="7429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Primary Goal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identify &amp; evaluate local control strategies targeting emissions of O</a:t>
            </a:r>
            <a:r>
              <a:rPr kumimoji="0" lang="en-US" sz="1800" b="0" i="0" u="none" strike="noStrike" kern="1200" cap="none" spc="0" normalizeH="0" baseline="-25000" noProof="0" dirty="0">
                <a:ln>
                  <a:noFill/>
                </a:ln>
                <a:solidFill>
                  <a:srgbClr val="000000"/>
                </a:solidFill>
                <a:effectLst/>
                <a:uLnTx/>
                <a:uFillTx/>
                <a:latin typeface="Arial" panose="020B0604020202020204" pitchFamily="34" charset="0"/>
                <a:ea typeface="微软雅黑"/>
                <a:cs typeface="Arial" panose="020B0604020202020204" pitchFamily="34" charset="0"/>
              </a:rPr>
              <a:t>3</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&amp; PM</a:t>
            </a:r>
            <a:r>
              <a:rPr kumimoji="0" lang="en-US" sz="1800" b="0" i="0" u="none" strike="noStrike" kern="1200" cap="none" spc="0" normalizeH="0" baseline="-25000" noProof="0" dirty="0">
                <a:ln>
                  <a:noFill/>
                </a:ln>
                <a:solidFill>
                  <a:srgbClr val="000000"/>
                </a:solidFill>
                <a:effectLst/>
                <a:uLnTx/>
                <a:uFillTx/>
                <a:latin typeface="Arial" panose="020B0604020202020204" pitchFamily="34" charset="0"/>
                <a:ea typeface="微软雅黑"/>
                <a:cs typeface="Arial" panose="020B0604020202020204" pitchFamily="34" charset="0"/>
              </a:rPr>
              <a:t>2.5</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and their precursors while at the same time reducing Air Toxics of concern for communities to maximize both health benefits and air quality improvements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MP planning has the potential to reduce the costs and increase benefits associated with air quality management (AQM)</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Supports S/L/T air agencies in developing MP, risk-based AQM plans and implementing strategies that reduce air pollution emissions &amp; improve public health</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Success has been demonstrated in Detroit and SC; another project is currently underway in Louisville, KY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Tools needed to analyze MP data are either available currently or being developed in OAQPS (e.g., </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NEXUS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a:t>
            </a:r>
          </a:p>
        </p:txBody>
      </p:sp>
      <p:sp>
        <p:nvSpPr>
          <p:cNvPr id="5" name="Rectangle 5">
            <a:extLst>
              <a:ext uri="{FF2B5EF4-FFF2-40B4-BE49-F238E27FC236}">
                <a16:creationId xmlns:a16="http://schemas.microsoft.com/office/drawing/2014/main" id="{05F37120-C018-41AC-BBDC-9156C915F6B8}"/>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ts val="1800"/>
              </a:spcAft>
              <a:buClrTx/>
              <a:buSzTx/>
              <a:buFontTx/>
              <a:buNone/>
              <a:tabLst/>
              <a:defRPr/>
            </a:pPr>
            <a:r>
              <a:rPr kumimoji="0" lang="en-US" altLang="zh-CN"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微软雅黑"/>
                <a:cs typeface="+mn-cs"/>
              </a:rPr>
              <a:t>Multi-Pollutant Background</a:t>
            </a:r>
            <a:endParaRPr kumimoji="0" lang="en-US" altLang="zh-CN"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宋体" panose="02010600030101010101" pitchFamily="2" charset="-122"/>
              <a:cs typeface="+mn-cs"/>
            </a:endParaRPr>
          </a:p>
        </p:txBody>
      </p:sp>
      <p:sp>
        <p:nvSpPr>
          <p:cNvPr id="6" name="Slide Number Placeholder 1">
            <a:extLst>
              <a:ext uri="{FF2B5EF4-FFF2-40B4-BE49-F238E27FC236}">
                <a16:creationId xmlns:a16="http://schemas.microsoft.com/office/drawing/2014/main" id="{49A2A9AB-75B3-41C9-A14A-336EA72FB36C}"/>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6336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52DC-5D3D-4A7E-B04E-4CB600A08944}"/>
              </a:ext>
            </a:extLst>
          </p:cNvPr>
          <p:cNvSpPr>
            <a:spLocks noGrp="1"/>
          </p:cNvSpPr>
          <p:nvPr>
            <p:ph type="title"/>
          </p:nvPr>
        </p:nvSpPr>
        <p:spPr>
          <a:xfrm>
            <a:off x="414394" y="127392"/>
            <a:ext cx="11204185" cy="501827"/>
          </a:xfrm>
        </p:spPr>
        <p:txBody>
          <a:bodyPr/>
          <a:lstStyle/>
          <a:p>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D911144F-31E7-4ACE-833F-F707465CEFC3}"/>
              </a:ext>
            </a:extLst>
          </p:cNvPr>
          <p:cNvSpPr>
            <a:spLocks noGrp="1"/>
          </p:cNvSpPr>
          <p:nvPr>
            <p:ph idx="1"/>
          </p:nvPr>
        </p:nvSpPr>
        <p:spPr>
          <a:xfrm>
            <a:off x="370444" y="936172"/>
            <a:ext cx="11451111" cy="5921828"/>
          </a:xfrm>
        </p:spPr>
        <p:txBody>
          <a:bodyPr>
            <a:noAutofit/>
          </a:bodyPr>
          <a:lstStyle/>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is an advanced screening tool for multi-pollutant (MP) risks and EJ/Demographic analysis developed by OAQPS’s MP team </a:t>
            </a:r>
          </a:p>
          <a:p>
            <a:pPr>
              <a:lnSpc>
                <a:spcPct val="114000"/>
              </a:lnSpc>
              <a:spcAft>
                <a:spcPts val="300"/>
              </a:spcAft>
            </a:pPr>
            <a:r>
              <a:rPr lang="en-US" sz="2000" b="0" dirty="0">
                <a:latin typeface="Arial" panose="020B0604020202020204" pitchFamily="34" charset="0"/>
                <a:cs typeface="Arial" panose="020B0604020202020204" pitchFamily="34" charset="0"/>
              </a:rPr>
              <a:t>“NEXUS” integrates a suite of MP data, including emissions, monitoring, modeling, fused AQ data and health risk data for PM</a:t>
            </a:r>
            <a:r>
              <a:rPr lang="en-US" sz="2000" b="0" baseline="-25000" dirty="0">
                <a:latin typeface="Arial" panose="020B0604020202020204" pitchFamily="34" charset="0"/>
                <a:cs typeface="Arial" panose="020B0604020202020204" pitchFamily="34" charset="0"/>
              </a:rPr>
              <a:t>2.5</a:t>
            </a:r>
            <a:r>
              <a:rPr lang="en-US" sz="2000" b="0" dirty="0">
                <a:latin typeface="Arial" panose="020B0604020202020204" pitchFamily="34" charset="0"/>
                <a:cs typeface="Arial" panose="020B0604020202020204" pitchFamily="34" charset="0"/>
              </a:rPr>
              <a:t>, O</a:t>
            </a:r>
            <a:r>
              <a:rPr lang="en-US" sz="2000" b="0" baseline="-25000" dirty="0">
                <a:latin typeface="Arial" panose="020B0604020202020204" pitchFamily="34" charset="0"/>
                <a:cs typeface="Arial" panose="020B0604020202020204" pitchFamily="34" charset="0"/>
              </a:rPr>
              <a:t>3</a:t>
            </a:r>
            <a:r>
              <a:rPr lang="en-US" sz="2000" b="0" dirty="0">
                <a:latin typeface="Arial" panose="020B0604020202020204" pitchFamily="34" charset="0"/>
                <a:cs typeface="Arial" panose="020B0604020202020204" pitchFamily="34" charset="0"/>
              </a:rPr>
              <a:t> &amp; air toxics as well as EJ/demographic data, into one single platform to allow national and areal overlay mapping &amp; analysis of MP ambient &amp; risk data </a:t>
            </a:r>
          </a:p>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provides MP analysis across from national level “Phase 1” to regional (EPA region/State/CBSA) level “Phase 2”, and now down to community level “Phase 3” (Proximity analysis” in census tract-level)</a:t>
            </a:r>
          </a:p>
          <a:p>
            <a:pPr>
              <a:lnSpc>
                <a:spcPct val="114000"/>
              </a:lnSpc>
              <a:spcBef>
                <a:spcPts val="450"/>
              </a:spcBef>
              <a:spcAft>
                <a:spcPts val="300"/>
              </a:spcAft>
            </a:pPr>
            <a:r>
              <a:rPr lang="en-US" sz="2000" b="0" dirty="0">
                <a:latin typeface="Arial" panose="020B0604020202020204" pitchFamily="34" charset="0"/>
                <a:cs typeface="Arial" panose="020B0604020202020204" pitchFamily="34" charset="0"/>
              </a:rPr>
              <a:t>We expect to use this tool in conjunction with Regions and identify areas that would potentially benefit most from MP approaches to reduce emissions (including current NA areas)</a:t>
            </a:r>
          </a:p>
          <a:p>
            <a:pPr>
              <a:lnSpc>
                <a:spcPct val="114000"/>
              </a:lnSpc>
              <a:spcBef>
                <a:spcPts val="450"/>
              </a:spcBef>
              <a:spcAft>
                <a:spcPts val="300"/>
              </a:spcAft>
            </a:pPr>
            <a:r>
              <a:rPr lang="en-US" sz="2000" b="0" dirty="0">
                <a:solidFill>
                  <a:srgbClr val="0000FF"/>
                </a:solidFill>
                <a:latin typeface="Arial" panose="020B0604020202020204" pitchFamily="34" charset="0"/>
                <a:cs typeface="Arial" panose="020B0604020202020204" pitchFamily="34" charset="0"/>
              </a:rPr>
              <a:t>We also expect that it can have additional value-added uses across the Office for Air Toxics, Environmental Justice and other programs</a:t>
            </a:r>
          </a:p>
          <a:p>
            <a:pPr>
              <a:lnSpc>
                <a:spcPct val="114000"/>
              </a:lnSpc>
              <a:spcBef>
                <a:spcPts val="450"/>
              </a:spcBef>
              <a:spcAft>
                <a:spcPts val="300"/>
              </a:spcAft>
            </a:pPr>
            <a:r>
              <a:rPr lang="en-US" sz="2000" b="0" dirty="0">
                <a:latin typeface="Arial" panose="020B0604020202020204" pitchFamily="34" charset="0"/>
                <a:cs typeface="Arial" panose="020B0604020202020204" pitchFamily="34" charset="0"/>
              </a:rPr>
              <a:t>The NEXUS tool will essentially provide a </a:t>
            </a:r>
            <a:r>
              <a:rPr lang="en-US" sz="2000" b="0" dirty="0">
                <a:solidFill>
                  <a:srgbClr val="FF0000"/>
                </a:solidFill>
                <a:latin typeface="Arial" panose="020B0604020202020204" pitchFamily="34" charset="0"/>
                <a:cs typeface="Arial" panose="020B0604020202020204" pitchFamily="34" charset="0"/>
              </a:rPr>
              <a:t>‘conceptual model’ </a:t>
            </a:r>
            <a:r>
              <a:rPr lang="en-US" sz="2000" b="0" dirty="0">
                <a:latin typeface="Arial" panose="020B0604020202020204" pitchFamily="34" charset="0"/>
                <a:cs typeface="Arial" panose="020B0604020202020204" pitchFamily="34" charset="0"/>
              </a:rPr>
              <a:t>of an area’s MP issues to facilitate engagement with state/local/tribal agencies &amp; community stakeholder groups</a:t>
            </a:r>
          </a:p>
          <a:p>
            <a:endParaRPr lang="en-US" sz="2000" dirty="0">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21E3A051-7FED-44A1-9971-9B1F1E97501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70046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52DC-5D3D-4A7E-B04E-4CB600A08944}"/>
              </a:ext>
            </a:extLst>
          </p:cNvPr>
          <p:cNvSpPr>
            <a:spLocks noGrp="1"/>
          </p:cNvSpPr>
          <p:nvPr>
            <p:ph type="title"/>
          </p:nvPr>
        </p:nvSpPr>
        <p:spPr>
          <a:xfrm>
            <a:off x="414394" y="127392"/>
            <a:ext cx="11204185" cy="501827"/>
          </a:xfrm>
        </p:spPr>
        <p:txBody>
          <a:bodyPr/>
          <a:lstStyle/>
          <a:p>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Mobile Sources</a:t>
            </a:r>
          </a:p>
        </p:txBody>
      </p:sp>
      <p:sp>
        <p:nvSpPr>
          <p:cNvPr id="3" name="Content Placeholder 2">
            <a:extLst>
              <a:ext uri="{FF2B5EF4-FFF2-40B4-BE49-F238E27FC236}">
                <a16:creationId xmlns:a16="http://schemas.microsoft.com/office/drawing/2014/main" id="{D911144F-31E7-4ACE-833F-F707465CEFC3}"/>
              </a:ext>
            </a:extLst>
          </p:cNvPr>
          <p:cNvSpPr>
            <a:spLocks noGrp="1"/>
          </p:cNvSpPr>
          <p:nvPr>
            <p:ph idx="1"/>
          </p:nvPr>
        </p:nvSpPr>
        <p:spPr>
          <a:xfrm>
            <a:off x="123291" y="936172"/>
            <a:ext cx="3164439" cy="5921828"/>
          </a:xfrm>
        </p:spPr>
        <p:txBody>
          <a:bodyPr>
            <a:normAutofit fontScale="85000" lnSpcReduction="10000"/>
          </a:bodyPr>
          <a:lstStyle/>
          <a:p>
            <a:pPr>
              <a:lnSpc>
                <a:spcPct val="114000"/>
              </a:lnSpc>
              <a:spcAft>
                <a:spcPts val="300"/>
              </a:spcAft>
            </a:pPr>
            <a:r>
              <a:rPr lang="en-US" sz="2400" b="0" dirty="0">
                <a:latin typeface="Arial" panose="020B0604020202020204" pitchFamily="34" charset="0"/>
                <a:cs typeface="Arial" panose="020B0604020202020204" pitchFamily="34" charset="0"/>
              </a:rPr>
              <a:t>NEXUS was developed as an air quality planning tool with a focus on stationary sources</a:t>
            </a:r>
          </a:p>
          <a:p>
            <a:pPr>
              <a:lnSpc>
                <a:spcPct val="114000"/>
              </a:lnSpc>
              <a:spcAft>
                <a:spcPts val="300"/>
              </a:spcAft>
            </a:pPr>
            <a:r>
              <a:rPr lang="en-US" sz="2400" b="0" dirty="0">
                <a:latin typeface="Arial" panose="020B0604020202020204" pitchFamily="34" charset="0"/>
                <a:cs typeface="Arial" panose="020B0604020202020204" pitchFamily="34" charset="0"/>
              </a:rPr>
              <a:t>NEXUS accounts for mobile contributions per emissions and air quality concentrations.</a:t>
            </a:r>
          </a:p>
          <a:p>
            <a:pPr>
              <a:lnSpc>
                <a:spcPct val="114000"/>
              </a:lnSpc>
              <a:spcAft>
                <a:spcPts val="300"/>
              </a:spcAft>
            </a:pPr>
            <a:r>
              <a:rPr lang="en-US" sz="2400" b="0" dirty="0">
                <a:latin typeface="Arial" panose="020B0604020202020204" pitchFamily="34" charset="0"/>
                <a:cs typeface="Arial" panose="020B0604020202020204" pitchFamily="34" charset="0"/>
              </a:rPr>
              <a:t>However, NEXUS not equipped to answer mobile specific questions</a:t>
            </a:r>
          </a:p>
          <a:p>
            <a:pPr lvl="1">
              <a:lnSpc>
                <a:spcPct val="114000"/>
              </a:lnSpc>
              <a:spcAft>
                <a:spcPts val="300"/>
              </a:spcAft>
            </a:pPr>
            <a:r>
              <a:rPr lang="en-US" sz="2000" b="0" dirty="0">
                <a:latin typeface="Arial" panose="020B0604020202020204" pitchFamily="34" charset="0"/>
                <a:cs typeface="Arial" panose="020B0604020202020204" pitchFamily="34" charset="0"/>
              </a:rPr>
              <a:t>Most SLTs have limited ability to address these sources</a:t>
            </a:r>
          </a:p>
          <a:p>
            <a:pPr lvl="1">
              <a:lnSpc>
                <a:spcPct val="114000"/>
              </a:lnSpc>
              <a:spcAft>
                <a:spcPts val="300"/>
              </a:spcAft>
            </a:pPr>
            <a:r>
              <a:rPr lang="en-US" sz="2000" b="0" dirty="0">
                <a:latin typeface="Arial" panose="020B0604020202020204" pitchFamily="34" charset="0"/>
                <a:cs typeface="Arial" panose="020B0604020202020204" pitchFamily="34" charset="0"/>
              </a:rPr>
              <a:t>Recognize OTAQ has mobile centric tools</a:t>
            </a:r>
          </a:p>
        </p:txBody>
      </p:sp>
      <p:sp>
        <p:nvSpPr>
          <p:cNvPr id="6" name="Slide Number Placeholder 1">
            <a:extLst>
              <a:ext uri="{FF2B5EF4-FFF2-40B4-BE49-F238E27FC236}">
                <a16:creationId xmlns:a16="http://schemas.microsoft.com/office/drawing/2014/main" id="{21E3A051-7FED-44A1-9971-9B1F1E97501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grpSp>
        <p:nvGrpSpPr>
          <p:cNvPr id="26" name="Group 25">
            <a:extLst>
              <a:ext uri="{FF2B5EF4-FFF2-40B4-BE49-F238E27FC236}">
                <a16:creationId xmlns:a16="http://schemas.microsoft.com/office/drawing/2014/main" id="{0F6FB8EC-2D7E-4A94-B29C-C06E98037815}"/>
              </a:ext>
            </a:extLst>
          </p:cNvPr>
          <p:cNvGrpSpPr/>
          <p:nvPr/>
        </p:nvGrpSpPr>
        <p:grpSpPr>
          <a:xfrm>
            <a:off x="3533771" y="1773327"/>
            <a:ext cx="6649208" cy="4957281"/>
            <a:chOff x="3533771" y="1773327"/>
            <a:chExt cx="6649208" cy="4957281"/>
          </a:xfrm>
        </p:grpSpPr>
        <p:pic>
          <p:nvPicPr>
            <p:cNvPr id="24" name="Picture 23">
              <a:extLst>
                <a:ext uri="{FF2B5EF4-FFF2-40B4-BE49-F238E27FC236}">
                  <a16:creationId xmlns:a16="http://schemas.microsoft.com/office/drawing/2014/main" id="{D3D02A84-4784-42A7-9398-A6FEF7991F01}"/>
                </a:ext>
              </a:extLst>
            </p:cNvPr>
            <p:cNvPicPr>
              <a:picLocks noChangeAspect="1"/>
            </p:cNvPicPr>
            <p:nvPr/>
          </p:nvPicPr>
          <p:blipFill>
            <a:blip r:embed="rId3"/>
            <a:stretch>
              <a:fillRect/>
            </a:stretch>
          </p:blipFill>
          <p:spPr>
            <a:xfrm>
              <a:off x="3533771" y="1773327"/>
              <a:ext cx="6649208" cy="4957281"/>
            </a:xfrm>
            <a:prstGeom prst="rect">
              <a:avLst/>
            </a:prstGeom>
            <a:ln>
              <a:solidFill>
                <a:srgbClr val="002060"/>
              </a:solidFill>
            </a:ln>
          </p:spPr>
        </p:pic>
        <p:sp>
          <p:nvSpPr>
            <p:cNvPr id="25" name="TextBox 24">
              <a:extLst>
                <a:ext uri="{FF2B5EF4-FFF2-40B4-BE49-F238E27FC236}">
                  <a16:creationId xmlns:a16="http://schemas.microsoft.com/office/drawing/2014/main" id="{FB0386E5-EBE4-4557-B4C3-156DD6B05ACD}"/>
                </a:ext>
              </a:extLst>
            </p:cNvPr>
            <p:cNvSpPr txBox="1"/>
            <p:nvPr/>
          </p:nvSpPr>
          <p:spPr>
            <a:xfrm>
              <a:off x="5132399" y="2763778"/>
              <a:ext cx="1663547" cy="430887"/>
            </a:xfrm>
            <a:prstGeom prst="rect">
              <a:avLst/>
            </a:prstGeom>
            <a:noFill/>
          </p:spPr>
          <p:txBody>
            <a:bodyPr wrap="square" rtlCol="0">
              <a:spAutoFit/>
            </a:bodyPr>
            <a:lstStyle/>
            <a:p>
              <a:pPr algn="ctr"/>
              <a:r>
                <a:rPr lang="en-US" sz="1100" b="1" dirty="0"/>
                <a:t>Total Emissions from Top Sector Groups</a:t>
              </a:r>
            </a:p>
          </p:txBody>
        </p:sp>
      </p:grpSp>
      <p:pic>
        <p:nvPicPr>
          <p:cNvPr id="20" name="Picture 19">
            <a:extLst>
              <a:ext uri="{FF2B5EF4-FFF2-40B4-BE49-F238E27FC236}">
                <a16:creationId xmlns:a16="http://schemas.microsoft.com/office/drawing/2014/main" id="{901C049E-BB69-499C-9E22-F1CC63B02651}"/>
              </a:ext>
            </a:extLst>
          </p:cNvPr>
          <p:cNvPicPr>
            <a:picLocks noChangeAspect="1"/>
          </p:cNvPicPr>
          <p:nvPr/>
        </p:nvPicPr>
        <p:blipFill>
          <a:blip r:embed="rId4"/>
          <a:stretch>
            <a:fillRect/>
          </a:stretch>
        </p:blipFill>
        <p:spPr>
          <a:xfrm>
            <a:off x="6858375" y="817473"/>
            <a:ext cx="5313077" cy="4131626"/>
          </a:xfrm>
          <a:prstGeom prst="rect">
            <a:avLst/>
          </a:prstGeom>
        </p:spPr>
      </p:pic>
    </p:spTree>
    <p:extLst>
      <p:ext uri="{BB962C8B-B14F-4D97-AF65-F5344CB8AC3E}">
        <p14:creationId xmlns:p14="http://schemas.microsoft.com/office/powerpoint/2010/main" val="410671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72A22084-3D6E-4084-8B6F-17E55E0655D6}"/>
              </a:ext>
            </a:extLst>
          </p:cNvPr>
          <p:cNvPicPr>
            <a:picLocks noChangeAspect="1"/>
          </p:cNvPicPr>
          <p:nvPr/>
        </p:nvPicPr>
        <p:blipFill rotWithShape="1">
          <a:blip r:embed="rId3"/>
          <a:srcRect l="29676" t="18396" r="7862" b="17988"/>
          <a:stretch/>
        </p:blipFill>
        <p:spPr>
          <a:xfrm>
            <a:off x="9190431" y="771817"/>
            <a:ext cx="2910859" cy="1605818"/>
          </a:xfrm>
          <a:prstGeom prst="rect">
            <a:avLst/>
          </a:prstGeom>
          <a:ln w="19050">
            <a:solidFill>
              <a:schemeClr val="tx1"/>
            </a:solidFill>
          </a:ln>
        </p:spPr>
      </p:pic>
      <p:grpSp>
        <p:nvGrpSpPr>
          <p:cNvPr id="26" name="Group 25">
            <a:extLst>
              <a:ext uri="{FF2B5EF4-FFF2-40B4-BE49-F238E27FC236}">
                <a16:creationId xmlns:a16="http://schemas.microsoft.com/office/drawing/2014/main" id="{149459CC-BBCD-4541-87AE-770303004646}"/>
              </a:ext>
            </a:extLst>
          </p:cNvPr>
          <p:cNvGrpSpPr/>
          <p:nvPr/>
        </p:nvGrpSpPr>
        <p:grpSpPr>
          <a:xfrm>
            <a:off x="9191011" y="1161982"/>
            <a:ext cx="2923230" cy="1736591"/>
            <a:chOff x="9192182" y="1290038"/>
            <a:chExt cx="2923230" cy="1736591"/>
          </a:xfrm>
        </p:grpSpPr>
        <p:pic>
          <p:nvPicPr>
            <p:cNvPr id="18" name="Picture 17">
              <a:extLst>
                <a:ext uri="{FF2B5EF4-FFF2-40B4-BE49-F238E27FC236}">
                  <a16:creationId xmlns:a16="http://schemas.microsoft.com/office/drawing/2014/main" id="{6C588C76-AB07-44C3-BF4E-641E86AE0C66}"/>
                </a:ext>
              </a:extLst>
            </p:cNvPr>
            <p:cNvPicPr>
              <a:picLocks noChangeAspect="1"/>
            </p:cNvPicPr>
            <p:nvPr/>
          </p:nvPicPr>
          <p:blipFill>
            <a:blip r:embed="rId4"/>
            <a:stretch>
              <a:fillRect/>
            </a:stretch>
          </p:blipFill>
          <p:spPr>
            <a:xfrm>
              <a:off x="9192182" y="1290038"/>
              <a:ext cx="2910858" cy="1736591"/>
            </a:xfrm>
            <a:prstGeom prst="rect">
              <a:avLst/>
            </a:prstGeom>
            <a:ln w="19050">
              <a:solidFill>
                <a:schemeClr val="tx1"/>
              </a:solidFill>
            </a:ln>
          </p:spPr>
        </p:pic>
        <p:pic>
          <p:nvPicPr>
            <p:cNvPr id="24" name="Picture 23">
              <a:extLst>
                <a:ext uri="{FF2B5EF4-FFF2-40B4-BE49-F238E27FC236}">
                  <a16:creationId xmlns:a16="http://schemas.microsoft.com/office/drawing/2014/main" id="{9175AC6D-1CE6-4C58-B645-2E2E9C53AE8D}"/>
                </a:ext>
              </a:extLst>
            </p:cNvPr>
            <p:cNvPicPr>
              <a:picLocks noChangeAspect="1"/>
            </p:cNvPicPr>
            <p:nvPr/>
          </p:nvPicPr>
          <p:blipFill>
            <a:blip r:embed="rId5"/>
            <a:stretch>
              <a:fillRect/>
            </a:stretch>
          </p:blipFill>
          <p:spPr>
            <a:xfrm>
              <a:off x="10658202" y="2294804"/>
              <a:ext cx="1457210" cy="728605"/>
            </a:xfrm>
            <a:prstGeom prst="rect">
              <a:avLst/>
            </a:prstGeom>
            <a:ln w="19050">
              <a:solidFill>
                <a:schemeClr val="tx1"/>
              </a:solidFill>
            </a:ln>
          </p:spPr>
        </p:pic>
      </p:grpSp>
      <p:pic>
        <p:nvPicPr>
          <p:cNvPr id="17" name="Picture 16">
            <a:extLst>
              <a:ext uri="{FF2B5EF4-FFF2-40B4-BE49-F238E27FC236}">
                <a16:creationId xmlns:a16="http://schemas.microsoft.com/office/drawing/2014/main" id="{59FF4DD3-C549-44A0-A4D8-6B64F4CFCDAE}"/>
              </a:ext>
            </a:extLst>
          </p:cNvPr>
          <p:cNvPicPr>
            <a:picLocks noChangeAspect="1"/>
          </p:cNvPicPr>
          <p:nvPr/>
        </p:nvPicPr>
        <p:blipFill>
          <a:blip r:embed="rId6"/>
          <a:stretch>
            <a:fillRect/>
          </a:stretch>
        </p:blipFill>
        <p:spPr>
          <a:xfrm>
            <a:off x="9190323" y="1746462"/>
            <a:ext cx="2939350" cy="1524369"/>
          </a:xfrm>
          <a:prstGeom prst="rect">
            <a:avLst/>
          </a:prstGeom>
          <a:ln w="12700">
            <a:solidFill>
              <a:schemeClr val="tx1"/>
            </a:solidFill>
          </a:ln>
        </p:spPr>
      </p:pic>
      <p:sp>
        <p:nvSpPr>
          <p:cNvPr id="2" name="Title 1">
            <a:extLst>
              <a:ext uri="{FF2B5EF4-FFF2-40B4-BE49-F238E27FC236}">
                <a16:creationId xmlns:a16="http://schemas.microsoft.com/office/drawing/2014/main" id="{35540F89-0691-46D1-8B80-E294C911CAB3}"/>
              </a:ext>
            </a:extLst>
          </p:cNvPr>
          <p:cNvSpPr>
            <a:spLocks noGrp="1"/>
          </p:cNvSpPr>
          <p:nvPr>
            <p:ph type="title"/>
          </p:nvPr>
        </p:nvSpPr>
        <p:spPr>
          <a:xfrm>
            <a:off x="657697" y="67734"/>
            <a:ext cx="10526649" cy="603505"/>
          </a:xfrm>
        </p:spPr>
        <p:txBody>
          <a:bodyPr vert="horz" lIns="91440" tIns="45720" rIns="91440" bIns="45720" rtlCol="0" anchor="ctr">
            <a:noAutofit/>
          </a:bodyPr>
          <a:lstStyle/>
          <a:p>
            <a:r>
              <a:rPr lang="en-US" sz="3600" b="1" dirty="0">
                <a:solidFill>
                  <a:srgbClr val="FFFF00"/>
                </a:solidFill>
              </a:rPr>
              <a:t>NEXUS:</a:t>
            </a:r>
            <a:r>
              <a:rPr lang="en-US" sz="3600" b="1" dirty="0"/>
              <a:t> Data Inputs and Major Functions</a:t>
            </a:r>
          </a:p>
        </p:txBody>
      </p:sp>
      <p:sp>
        <p:nvSpPr>
          <p:cNvPr id="22" name="Slide Number Placeholder 21">
            <a:extLst>
              <a:ext uri="{FF2B5EF4-FFF2-40B4-BE49-F238E27FC236}">
                <a16:creationId xmlns:a16="http://schemas.microsoft.com/office/drawing/2014/main" id="{1F92DE3F-E3F1-4C06-91AE-06C993B972C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C9590BB6-C56E-4746-BD6F-28D06F1076BD}" type="slidenum">
              <a:rPr lang="en-US" smtClean="0"/>
              <a:pPr>
                <a:spcAft>
                  <a:spcPts val="600"/>
                </a:spcAft>
                <a:defRPr/>
              </a:pPr>
              <a:t>7</a:t>
            </a:fld>
            <a:endParaRPr lang="en-US" sz="3200" dirty="0">
              <a:solidFill>
                <a:srgbClr val="FFFFFF"/>
              </a:solidFill>
              <a:latin typeface="Calibri" panose="020F0502020204030204"/>
            </a:endParaRPr>
          </a:p>
        </p:txBody>
      </p:sp>
      <p:sp>
        <p:nvSpPr>
          <p:cNvPr id="3" name="Oval 2">
            <a:extLst>
              <a:ext uri="{FF2B5EF4-FFF2-40B4-BE49-F238E27FC236}">
                <a16:creationId xmlns:a16="http://schemas.microsoft.com/office/drawing/2014/main" id="{4B196DFB-F28A-411B-9F0E-966E474B761C}"/>
              </a:ext>
            </a:extLst>
          </p:cNvPr>
          <p:cNvSpPr/>
          <p:nvPr/>
        </p:nvSpPr>
        <p:spPr bwMode="auto">
          <a:xfrm>
            <a:off x="3347716" y="2260577"/>
            <a:ext cx="2521993" cy="2969869"/>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normalizeH="0" baseline="0" dirty="0">
              <a:ln/>
              <a:solidFill>
                <a:srgbClr val="00B050"/>
              </a:solidFill>
              <a:latin typeface="Arial" charset="0"/>
              <a:ea typeface="宋体" pitchFamily="2" charset="-122"/>
            </a:endParaRPr>
          </a:p>
        </p:txBody>
      </p:sp>
      <p:sp>
        <p:nvSpPr>
          <p:cNvPr id="4" name="Rectangle: Rounded Corners 3">
            <a:extLst>
              <a:ext uri="{FF2B5EF4-FFF2-40B4-BE49-F238E27FC236}">
                <a16:creationId xmlns:a16="http://schemas.microsoft.com/office/drawing/2014/main" id="{05D87BAC-9AEE-46B8-8B17-B257D3DB3E0C}"/>
              </a:ext>
            </a:extLst>
          </p:cNvPr>
          <p:cNvSpPr/>
          <p:nvPr/>
        </p:nvSpPr>
        <p:spPr bwMode="auto">
          <a:xfrm>
            <a:off x="407849" y="3287688"/>
            <a:ext cx="2302932" cy="750357"/>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&amp; Air Toxics Monitoring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(2002-2020 &amp; -2018) </a:t>
            </a:r>
          </a:p>
        </p:txBody>
      </p:sp>
      <p:sp>
        <p:nvSpPr>
          <p:cNvPr id="12" name="Rectangle: Rounded Corners 11">
            <a:extLst>
              <a:ext uri="{FF2B5EF4-FFF2-40B4-BE49-F238E27FC236}">
                <a16:creationId xmlns:a16="http://schemas.microsoft.com/office/drawing/2014/main" id="{FCEB7F79-2FBD-4354-B1F1-7A55203A29AE}"/>
              </a:ext>
            </a:extLst>
          </p:cNvPr>
          <p:cNvSpPr/>
          <p:nvPr/>
        </p:nvSpPr>
        <p:spPr bwMode="auto">
          <a:xfrm>
            <a:off x="407849" y="1880975"/>
            <a:ext cx="2302932" cy="131459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&amp; Air Toxics Risk Data &amp; </a:t>
            </a:r>
          </a:p>
          <a:p>
            <a:pPr algn="ctr"/>
            <a:r>
              <a:rPr lang="en-US" sz="1400" dirty="0">
                <a:solidFill>
                  <a:srgbClr val="0000FF"/>
                </a:solidFill>
                <a:latin typeface="Arial" panose="020B0604020202020204" pitchFamily="34" charset="0"/>
                <a:cs typeface="Arial" panose="020B0604020202020204" pitchFamily="34" charset="0"/>
              </a:rPr>
              <a:t>Conc. (fused AQ)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(2017 &amp; 2014) </a:t>
            </a:r>
          </a:p>
          <a:p>
            <a:pPr algn="ctr"/>
            <a:r>
              <a:rPr lang="en-US" sz="140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(Census tract-level)</a:t>
            </a:r>
            <a:endParaRPr kumimoji="0" lang="en-US" sz="1400" i="0" u="none" strike="noStrike" normalizeH="0" baseline="0" dirty="0">
              <a:ln w="0"/>
              <a:effectLst>
                <a:outerShdw blurRad="38100" dist="19050" dir="2700000" algn="tl" rotWithShape="0">
                  <a:schemeClr val="dk1">
                    <a:alpha val="40000"/>
                  </a:schemeClr>
                </a:outerShdw>
              </a:effectLst>
              <a:latin typeface="Arial" charset="0"/>
              <a:ea typeface="宋体" pitchFamily="2" charset="-122"/>
            </a:endParaRPr>
          </a:p>
        </p:txBody>
      </p:sp>
      <p:sp>
        <p:nvSpPr>
          <p:cNvPr id="13" name="Rectangle: Rounded Corners 12">
            <a:extLst>
              <a:ext uri="{FF2B5EF4-FFF2-40B4-BE49-F238E27FC236}">
                <a16:creationId xmlns:a16="http://schemas.microsoft.com/office/drawing/2014/main" id="{A97C61BF-A0B8-4950-8BF9-D6028ED6A8DA}"/>
              </a:ext>
            </a:extLst>
          </p:cNvPr>
          <p:cNvSpPr/>
          <p:nvPr/>
        </p:nvSpPr>
        <p:spPr bwMode="auto">
          <a:xfrm>
            <a:off x="407849" y="4121189"/>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NEI County &amp; </a:t>
            </a:r>
          </a:p>
          <a:p>
            <a:pPr algn="ctr"/>
            <a:r>
              <a:rPr lang="en-US" sz="1400" dirty="0">
                <a:solidFill>
                  <a:srgbClr val="0000FF"/>
                </a:solidFill>
                <a:latin typeface="Arial" panose="020B0604020202020204" pitchFamily="34" charset="0"/>
                <a:cs typeface="Arial" panose="020B0604020202020204" pitchFamily="34" charset="0"/>
              </a:rPr>
              <a:t>Facility Emissions</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(2017 &amp; 2014) </a:t>
            </a:r>
          </a:p>
        </p:txBody>
      </p:sp>
      <p:sp>
        <p:nvSpPr>
          <p:cNvPr id="14" name="Rectangle: Rounded Corners 13">
            <a:extLst>
              <a:ext uri="{FF2B5EF4-FFF2-40B4-BE49-F238E27FC236}">
                <a16:creationId xmlns:a16="http://schemas.microsoft.com/office/drawing/2014/main" id="{C1AD7E10-383D-4E8F-92B1-0CCECF9D3725}"/>
              </a:ext>
            </a:extLst>
          </p:cNvPr>
          <p:cNvSpPr/>
          <p:nvPr/>
        </p:nvSpPr>
        <p:spPr bwMode="auto">
          <a:xfrm>
            <a:off x="407849" y="813617"/>
            <a:ext cx="2302932" cy="975242"/>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&amp;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t>
            </a:r>
          </a:p>
          <a:p>
            <a:pPr algn="ctr"/>
            <a:r>
              <a:rPr lang="en-US" sz="1400" dirty="0">
                <a:solidFill>
                  <a:srgbClr val="0000FF"/>
                </a:solidFill>
                <a:latin typeface="Arial" panose="020B0604020202020204" pitchFamily="34" charset="0"/>
                <a:cs typeface="Arial" panose="020B0604020202020204" pitchFamily="34" charset="0"/>
              </a:rPr>
              <a:t>Ambient/Design Value</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(2012-2020) </a:t>
            </a:r>
          </a:p>
          <a:p>
            <a:pPr algn="ctr"/>
            <a:r>
              <a:rPr lang="en-US" sz="140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(County-level)</a:t>
            </a:r>
            <a:endParaRPr kumimoji="0" lang="en-US" sz="1400" i="0" u="none" strike="noStrike" normalizeH="0" baseline="0" dirty="0">
              <a:ln w="0"/>
              <a:effectLst>
                <a:outerShdw blurRad="38100" dist="19050" dir="2700000" algn="tl" rotWithShape="0">
                  <a:schemeClr val="dk1">
                    <a:alpha val="40000"/>
                  </a:schemeClr>
                </a:outerShdw>
              </a:effectLst>
              <a:latin typeface="Arial" charset="0"/>
              <a:ea typeface="宋体" pitchFamily="2" charset="-122"/>
            </a:endParaRPr>
          </a:p>
        </p:txBody>
      </p:sp>
      <p:sp>
        <p:nvSpPr>
          <p:cNvPr id="15" name="Rectangle: Rounded Corners 14">
            <a:extLst>
              <a:ext uri="{FF2B5EF4-FFF2-40B4-BE49-F238E27FC236}">
                <a16:creationId xmlns:a16="http://schemas.microsoft.com/office/drawing/2014/main" id="{4E2C883F-DA27-4E5A-BFE9-C21A5F41D35D}"/>
              </a:ext>
            </a:extLst>
          </p:cNvPr>
          <p:cNvSpPr/>
          <p:nvPr/>
        </p:nvSpPr>
        <p:spPr bwMode="auto">
          <a:xfrm>
            <a:off x="407849" y="5032150"/>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Environmental Justice &amp; Demographic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(from EJSCREEN) </a:t>
            </a:r>
          </a:p>
        </p:txBody>
      </p:sp>
      <p:sp>
        <p:nvSpPr>
          <p:cNvPr id="16" name="Rectangle: Rounded Corners 15">
            <a:extLst>
              <a:ext uri="{FF2B5EF4-FFF2-40B4-BE49-F238E27FC236}">
                <a16:creationId xmlns:a16="http://schemas.microsoft.com/office/drawing/2014/main" id="{CC7F1F00-5BFA-4414-BAF4-5E2EB6D53BDB}"/>
              </a:ext>
            </a:extLst>
          </p:cNvPr>
          <p:cNvSpPr/>
          <p:nvPr/>
        </p:nvSpPr>
        <p:spPr bwMode="auto">
          <a:xfrm>
            <a:off x="407848" y="5954400"/>
            <a:ext cx="2283663"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Advance Area</a:t>
            </a:r>
          </a:p>
          <a:p>
            <a:pPr algn="ctr"/>
            <a:r>
              <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Class-I Area</a:t>
            </a:r>
          </a:p>
          <a:p>
            <a:pPr algn="ctr"/>
            <a:r>
              <a:rPr lang="en-US" sz="140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Tribal Area</a:t>
            </a:r>
            <a:endPar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endParaRPr>
          </a:p>
          <a:p>
            <a:pPr algn="ctr"/>
            <a:endPar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endParaRPr>
          </a:p>
        </p:txBody>
      </p:sp>
      <p:cxnSp>
        <p:nvCxnSpPr>
          <p:cNvPr id="8" name="Straight Arrow Connector 7">
            <a:extLst>
              <a:ext uri="{FF2B5EF4-FFF2-40B4-BE49-F238E27FC236}">
                <a16:creationId xmlns:a16="http://schemas.microsoft.com/office/drawing/2014/main" id="{0842F55F-C5F0-46F4-9D62-742C25119866}"/>
              </a:ext>
            </a:extLst>
          </p:cNvPr>
          <p:cNvCxnSpPr>
            <a:cxnSpLocks/>
            <a:stCxn id="14" idx="3"/>
            <a:endCxn id="3" idx="0"/>
          </p:cNvCxnSpPr>
          <p:nvPr/>
        </p:nvCxnSpPr>
        <p:spPr bwMode="auto">
          <a:xfrm>
            <a:off x="2710781" y="1301238"/>
            <a:ext cx="1897932" cy="95933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3E44F75-ABDC-424B-B1DA-005B2D4B585A}"/>
              </a:ext>
            </a:extLst>
          </p:cNvPr>
          <p:cNvCxnSpPr>
            <a:cxnSpLocks/>
            <a:stCxn id="12" idx="3"/>
            <a:endCxn id="3" idx="1"/>
          </p:cNvCxnSpPr>
          <p:nvPr/>
        </p:nvCxnSpPr>
        <p:spPr bwMode="auto">
          <a:xfrm>
            <a:off x="2710781" y="2538273"/>
            <a:ext cx="1006272" cy="157231"/>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2277C7EA-2822-419A-84E6-2C24A7E25252}"/>
              </a:ext>
            </a:extLst>
          </p:cNvPr>
          <p:cNvCxnSpPr>
            <a:cxnSpLocks/>
            <a:stCxn id="4" idx="3"/>
            <a:endCxn id="3" idx="2"/>
          </p:cNvCxnSpPr>
          <p:nvPr/>
        </p:nvCxnSpPr>
        <p:spPr bwMode="auto">
          <a:xfrm>
            <a:off x="2710781" y="3662867"/>
            <a:ext cx="636935" cy="82645"/>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AD8EEC54-1D4F-4D28-BE07-B3B912F2175B}"/>
              </a:ext>
            </a:extLst>
          </p:cNvPr>
          <p:cNvCxnSpPr>
            <a:cxnSpLocks/>
            <a:stCxn id="13" idx="3"/>
          </p:cNvCxnSpPr>
          <p:nvPr/>
        </p:nvCxnSpPr>
        <p:spPr bwMode="auto">
          <a:xfrm flipV="1">
            <a:off x="2710781" y="4413224"/>
            <a:ext cx="737499" cy="136553"/>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0DF01C9D-F92B-4962-A405-C8557E73B253}"/>
              </a:ext>
            </a:extLst>
          </p:cNvPr>
          <p:cNvCxnSpPr>
            <a:cxnSpLocks/>
            <a:stCxn id="15" idx="3"/>
            <a:endCxn id="3" idx="3"/>
          </p:cNvCxnSpPr>
          <p:nvPr/>
        </p:nvCxnSpPr>
        <p:spPr bwMode="auto">
          <a:xfrm flipV="1">
            <a:off x="2710781" y="4795519"/>
            <a:ext cx="1006272" cy="66521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sp>
        <p:nvSpPr>
          <p:cNvPr id="33" name="Rectangle: Rounded Corners 32">
            <a:extLst>
              <a:ext uri="{FF2B5EF4-FFF2-40B4-BE49-F238E27FC236}">
                <a16:creationId xmlns:a16="http://schemas.microsoft.com/office/drawing/2014/main" id="{71934D4A-0BAF-4D15-8255-EDAC763625B4}"/>
              </a:ext>
            </a:extLst>
          </p:cNvPr>
          <p:cNvSpPr/>
          <p:nvPr/>
        </p:nvSpPr>
        <p:spPr bwMode="auto">
          <a:xfrm>
            <a:off x="6741625" y="813617"/>
            <a:ext cx="230293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Multi-Pollutant </a:t>
            </a:r>
          </a:p>
          <a:p>
            <a:pPr algn="ctr"/>
            <a:r>
              <a:rPr lang="en-US" sz="1400" dirty="0">
                <a:solidFill>
                  <a:srgbClr val="FF0000"/>
                </a:solidFill>
                <a:latin typeface="Arial" panose="020B0604020202020204" pitchFamily="34" charset="0"/>
                <a:cs typeface="Arial" panose="020B0604020202020204" pitchFamily="34" charset="0"/>
              </a:rPr>
              <a:t>Ambient and/or Risk National &amp; Areal Mapping </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4" name="Rectangle: Rounded Corners 33">
            <a:extLst>
              <a:ext uri="{FF2B5EF4-FFF2-40B4-BE49-F238E27FC236}">
                <a16:creationId xmlns:a16="http://schemas.microsoft.com/office/drawing/2014/main" id="{F2D24779-0033-4C86-A0C7-720F0C9DBF95}"/>
              </a:ext>
            </a:extLst>
          </p:cNvPr>
          <p:cNvSpPr/>
          <p:nvPr/>
        </p:nvSpPr>
        <p:spPr bwMode="auto">
          <a:xfrm>
            <a:off x="6806007" y="4644244"/>
            <a:ext cx="223059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Map Overlay with NAA, Advance Area, Class-I Area, or Tribal Area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5" name="Rectangle: Rounded Corners 34">
            <a:extLst>
              <a:ext uri="{FF2B5EF4-FFF2-40B4-BE49-F238E27FC236}">
                <a16:creationId xmlns:a16="http://schemas.microsoft.com/office/drawing/2014/main" id="{BBC2FEDC-412A-45E4-A31C-B4C712D44CD0}"/>
              </a:ext>
            </a:extLst>
          </p:cNvPr>
          <p:cNvSpPr/>
          <p:nvPr/>
        </p:nvSpPr>
        <p:spPr bwMode="auto">
          <a:xfrm>
            <a:off x="6824554" y="2288295"/>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Display Major Point Emissions Sites/Data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6" name="Rectangle: Rounded Corners 35">
            <a:extLst>
              <a:ext uri="{FF2B5EF4-FFF2-40B4-BE49-F238E27FC236}">
                <a16:creationId xmlns:a16="http://schemas.microsoft.com/office/drawing/2014/main" id="{4B438583-84E3-4A75-A32F-75DC1E8F8F8A}"/>
              </a:ext>
            </a:extLst>
          </p:cNvPr>
          <p:cNvSpPr/>
          <p:nvPr/>
        </p:nvSpPr>
        <p:spPr bwMode="auto">
          <a:xfrm>
            <a:off x="6806006" y="1693414"/>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Display Monitoring Sites &amp; Trend Data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2" name="Rectangle: Rounded Corners 51">
            <a:extLst>
              <a:ext uri="{FF2B5EF4-FFF2-40B4-BE49-F238E27FC236}">
                <a16:creationId xmlns:a16="http://schemas.microsoft.com/office/drawing/2014/main" id="{3D812633-5E35-41AF-BDDA-6B8D31EE6D51}"/>
              </a:ext>
            </a:extLst>
          </p:cNvPr>
          <p:cNvSpPr/>
          <p:nvPr/>
        </p:nvSpPr>
        <p:spPr bwMode="auto">
          <a:xfrm>
            <a:off x="6824554" y="5545718"/>
            <a:ext cx="219349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Data Query, Search, Filter &amp; Export</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3" name="Rectangle: Rounded Corners 52">
            <a:extLst>
              <a:ext uri="{FF2B5EF4-FFF2-40B4-BE49-F238E27FC236}">
                <a16:creationId xmlns:a16="http://schemas.microsoft.com/office/drawing/2014/main" id="{F0C8007F-DC9A-499C-94C8-5645F6BA012D}"/>
              </a:ext>
            </a:extLst>
          </p:cNvPr>
          <p:cNvSpPr/>
          <p:nvPr/>
        </p:nvSpPr>
        <p:spPr bwMode="auto">
          <a:xfrm>
            <a:off x="6826920" y="2878353"/>
            <a:ext cx="218764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Provide Source Category Emissions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4" name="Rectangle: Rounded Corners 53">
            <a:extLst>
              <a:ext uri="{FF2B5EF4-FFF2-40B4-BE49-F238E27FC236}">
                <a16:creationId xmlns:a16="http://schemas.microsoft.com/office/drawing/2014/main" id="{B46394D2-7D25-4F7A-A0A8-A3570821DBDB}"/>
              </a:ext>
            </a:extLst>
          </p:cNvPr>
          <p:cNvSpPr/>
          <p:nvPr/>
        </p:nvSpPr>
        <p:spPr bwMode="auto">
          <a:xfrm>
            <a:off x="6826919" y="3463609"/>
            <a:ext cx="218764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Provide Sector Emissions Summary</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57" name="Straight Arrow Connector 56">
            <a:extLst>
              <a:ext uri="{FF2B5EF4-FFF2-40B4-BE49-F238E27FC236}">
                <a16:creationId xmlns:a16="http://schemas.microsoft.com/office/drawing/2014/main" id="{8CDCAF75-39D1-4BE0-8E15-0C2641EB0AFE}"/>
              </a:ext>
            </a:extLst>
          </p:cNvPr>
          <p:cNvCxnSpPr>
            <a:cxnSpLocks/>
            <a:stCxn id="16" idx="3"/>
            <a:endCxn id="3" idx="4"/>
          </p:cNvCxnSpPr>
          <p:nvPr/>
        </p:nvCxnSpPr>
        <p:spPr bwMode="auto">
          <a:xfrm flipV="1">
            <a:off x="2691511" y="5230446"/>
            <a:ext cx="1917202" cy="1152542"/>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379B5555-BBCF-4ECE-BB9A-0BDE559C4C97}"/>
              </a:ext>
            </a:extLst>
          </p:cNvPr>
          <p:cNvCxnSpPr>
            <a:cxnSpLocks/>
            <a:stCxn id="3" idx="7"/>
            <a:endCxn id="33" idx="1"/>
          </p:cNvCxnSpPr>
          <p:nvPr/>
        </p:nvCxnSpPr>
        <p:spPr bwMode="auto">
          <a:xfrm flipV="1">
            <a:off x="5500372" y="1222057"/>
            <a:ext cx="1241253" cy="1473447"/>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18" name="Straight Arrow Connector 117">
            <a:extLst>
              <a:ext uri="{FF2B5EF4-FFF2-40B4-BE49-F238E27FC236}">
                <a16:creationId xmlns:a16="http://schemas.microsoft.com/office/drawing/2014/main" id="{0A42867D-D16B-4A8E-8F44-A5F2CAE7A118}"/>
              </a:ext>
            </a:extLst>
          </p:cNvPr>
          <p:cNvCxnSpPr>
            <a:cxnSpLocks/>
            <a:stCxn id="3" idx="6"/>
            <a:endCxn id="35" idx="1"/>
          </p:cNvCxnSpPr>
          <p:nvPr/>
        </p:nvCxnSpPr>
        <p:spPr bwMode="auto">
          <a:xfrm flipV="1">
            <a:off x="5869709" y="2550319"/>
            <a:ext cx="954845" cy="1195193"/>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6BB7CB14-2400-48F7-BE2D-0632B1E75266}"/>
              </a:ext>
            </a:extLst>
          </p:cNvPr>
          <p:cNvCxnSpPr>
            <a:cxnSpLocks/>
            <a:stCxn id="3" idx="6"/>
            <a:endCxn id="53" idx="1"/>
          </p:cNvCxnSpPr>
          <p:nvPr/>
        </p:nvCxnSpPr>
        <p:spPr bwMode="auto">
          <a:xfrm flipV="1">
            <a:off x="5869709" y="3140377"/>
            <a:ext cx="957211" cy="60513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6" name="Straight Arrow Connector 145">
            <a:extLst>
              <a:ext uri="{FF2B5EF4-FFF2-40B4-BE49-F238E27FC236}">
                <a16:creationId xmlns:a16="http://schemas.microsoft.com/office/drawing/2014/main" id="{FA3E744B-250D-41E7-996B-34CB686CFFAF}"/>
              </a:ext>
            </a:extLst>
          </p:cNvPr>
          <p:cNvCxnSpPr>
            <a:cxnSpLocks/>
            <a:stCxn id="3" idx="6"/>
            <a:endCxn id="54" idx="1"/>
          </p:cNvCxnSpPr>
          <p:nvPr/>
        </p:nvCxnSpPr>
        <p:spPr bwMode="auto">
          <a:xfrm flipV="1">
            <a:off x="5869709" y="3725633"/>
            <a:ext cx="957210" cy="19879"/>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9" name="Straight Arrow Connector 148">
            <a:extLst>
              <a:ext uri="{FF2B5EF4-FFF2-40B4-BE49-F238E27FC236}">
                <a16:creationId xmlns:a16="http://schemas.microsoft.com/office/drawing/2014/main" id="{139B8C26-8158-49E7-B042-AD003C7CB957}"/>
              </a:ext>
            </a:extLst>
          </p:cNvPr>
          <p:cNvCxnSpPr>
            <a:cxnSpLocks/>
            <a:endCxn id="36" idx="1"/>
          </p:cNvCxnSpPr>
          <p:nvPr/>
        </p:nvCxnSpPr>
        <p:spPr bwMode="auto">
          <a:xfrm flipV="1">
            <a:off x="5758794" y="1955438"/>
            <a:ext cx="1047212" cy="114868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2" name="Straight Arrow Connector 151">
            <a:extLst>
              <a:ext uri="{FF2B5EF4-FFF2-40B4-BE49-F238E27FC236}">
                <a16:creationId xmlns:a16="http://schemas.microsoft.com/office/drawing/2014/main" id="{76812475-1695-4041-9FF3-AA463B62CF29}"/>
              </a:ext>
            </a:extLst>
          </p:cNvPr>
          <p:cNvCxnSpPr>
            <a:cxnSpLocks/>
            <a:stCxn id="3" idx="5"/>
            <a:endCxn id="34" idx="1"/>
          </p:cNvCxnSpPr>
          <p:nvPr/>
        </p:nvCxnSpPr>
        <p:spPr bwMode="auto">
          <a:xfrm>
            <a:off x="5500372" y="4795519"/>
            <a:ext cx="1305635" cy="25716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5" name="Straight Arrow Connector 154">
            <a:extLst>
              <a:ext uri="{FF2B5EF4-FFF2-40B4-BE49-F238E27FC236}">
                <a16:creationId xmlns:a16="http://schemas.microsoft.com/office/drawing/2014/main" id="{8A4DE4BC-D185-4945-8A53-202A07C38F47}"/>
              </a:ext>
            </a:extLst>
          </p:cNvPr>
          <p:cNvCxnSpPr>
            <a:cxnSpLocks/>
            <a:endCxn id="52" idx="1"/>
          </p:cNvCxnSpPr>
          <p:nvPr/>
        </p:nvCxnSpPr>
        <p:spPr bwMode="auto">
          <a:xfrm>
            <a:off x="5328261" y="4939571"/>
            <a:ext cx="1496293" cy="868171"/>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60" name="Rectangle: Rounded Corners 159">
            <a:extLst>
              <a:ext uri="{FF2B5EF4-FFF2-40B4-BE49-F238E27FC236}">
                <a16:creationId xmlns:a16="http://schemas.microsoft.com/office/drawing/2014/main" id="{8F71DF3F-E94C-4CBB-9456-F1FAB7390D4C}"/>
              </a:ext>
            </a:extLst>
          </p:cNvPr>
          <p:cNvSpPr/>
          <p:nvPr/>
        </p:nvSpPr>
        <p:spPr bwMode="auto">
          <a:xfrm>
            <a:off x="6818268" y="6162553"/>
            <a:ext cx="219349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Proximity Screening Analysis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161" name="Straight Arrow Connector 160">
            <a:extLst>
              <a:ext uri="{FF2B5EF4-FFF2-40B4-BE49-F238E27FC236}">
                <a16:creationId xmlns:a16="http://schemas.microsoft.com/office/drawing/2014/main" id="{AF325B3A-6673-485A-827E-547DA95FF0F1}"/>
              </a:ext>
            </a:extLst>
          </p:cNvPr>
          <p:cNvCxnSpPr>
            <a:cxnSpLocks/>
            <a:endCxn id="160" idx="1"/>
          </p:cNvCxnSpPr>
          <p:nvPr/>
        </p:nvCxnSpPr>
        <p:spPr bwMode="auto">
          <a:xfrm>
            <a:off x="5064151" y="5118953"/>
            <a:ext cx="1754117" cy="130562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75" name="Rectangle: Rounded Corners 174">
            <a:extLst>
              <a:ext uri="{FF2B5EF4-FFF2-40B4-BE49-F238E27FC236}">
                <a16:creationId xmlns:a16="http://schemas.microsoft.com/office/drawing/2014/main" id="{459ADE6F-D4B9-4913-84FE-D7F2DB4BA59E}"/>
              </a:ext>
            </a:extLst>
          </p:cNvPr>
          <p:cNvSpPr/>
          <p:nvPr/>
        </p:nvSpPr>
        <p:spPr bwMode="auto">
          <a:xfrm>
            <a:off x="6813965" y="4053467"/>
            <a:ext cx="2230592"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Include EJ/Demographic Indicators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178" name="Straight Arrow Connector 177">
            <a:extLst>
              <a:ext uri="{FF2B5EF4-FFF2-40B4-BE49-F238E27FC236}">
                <a16:creationId xmlns:a16="http://schemas.microsoft.com/office/drawing/2014/main" id="{6CA670C3-17F4-4C16-9E06-CD85EEE8749A}"/>
              </a:ext>
            </a:extLst>
          </p:cNvPr>
          <p:cNvCxnSpPr>
            <a:cxnSpLocks/>
            <a:endCxn id="175" idx="1"/>
          </p:cNvCxnSpPr>
          <p:nvPr/>
        </p:nvCxnSpPr>
        <p:spPr bwMode="auto">
          <a:xfrm flipV="1">
            <a:off x="5749443" y="4315491"/>
            <a:ext cx="1064522" cy="7942"/>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pic>
        <p:nvPicPr>
          <p:cNvPr id="30" name="Picture 29">
            <a:extLst>
              <a:ext uri="{FF2B5EF4-FFF2-40B4-BE49-F238E27FC236}">
                <a16:creationId xmlns:a16="http://schemas.microsoft.com/office/drawing/2014/main" id="{3ABF209A-D86A-4372-8C6B-8BF2C24098F0}"/>
              </a:ext>
            </a:extLst>
          </p:cNvPr>
          <p:cNvPicPr>
            <a:picLocks noChangeAspect="1"/>
          </p:cNvPicPr>
          <p:nvPr/>
        </p:nvPicPr>
        <p:blipFill>
          <a:blip r:embed="rId7"/>
          <a:stretch>
            <a:fillRect/>
          </a:stretch>
        </p:blipFill>
        <p:spPr>
          <a:xfrm>
            <a:off x="9199124" y="2268677"/>
            <a:ext cx="2923230" cy="2037067"/>
          </a:xfrm>
          <a:prstGeom prst="rect">
            <a:avLst/>
          </a:prstGeom>
          <a:ln w="19050">
            <a:solidFill>
              <a:schemeClr val="tx1"/>
            </a:solidFill>
          </a:ln>
        </p:spPr>
      </p:pic>
      <p:pic>
        <p:nvPicPr>
          <p:cNvPr id="32" name="Picture 31">
            <a:extLst>
              <a:ext uri="{FF2B5EF4-FFF2-40B4-BE49-F238E27FC236}">
                <a16:creationId xmlns:a16="http://schemas.microsoft.com/office/drawing/2014/main" id="{51D8C26F-EB99-4BE9-99C9-CA318D490B31}"/>
              </a:ext>
            </a:extLst>
          </p:cNvPr>
          <p:cNvPicPr>
            <a:picLocks noChangeAspect="1"/>
          </p:cNvPicPr>
          <p:nvPr/>
        </p:nvPicPr>
        <p:blipFill>
          <a:blip r:embed="rId8"/>
          <a:stretch>
            <a:fillRect/>
          </a:stretch>
        </p:blipFill>
        <p:spPr>
          <a:xfrm>
            <a:off x="9191335" y="2759420"/>
            <a:ext cx="2945263" cy="2052422"/>
          </a:xfrm>
          <a:prstGeom prst="rect">
            <a:avLst/>
          </a:prstGeom>
          <a:ln w="19050">
            <a:solidFill>
              <a:schemeClr val="tx1"/>
            </a:solidFill>
          </a:ln>
        </p:spPr>
      </p:pic>
      <p:pic>
        <p:nvPicPr>
          <p:cNvPr id="38" name="Picture 37">
            <a:extLst>
              <a:ext uri="{FF2B5EF4-FFF2-40B4-BE49-F238E27FC236}">
                <a16:creationId xmlns:a16="http://schemas.microsoft.com/office/drawing/2014/main" id="{0CAFB3EC-1B97-4E7E-BE18-E5386F1FB09D}"/>
              </a:ext>
            </a:extLst>
          </p:cNvPr>
          <p:cNvPicPr>
            <a:picLocks noChangeAspect="1"/>
          </p:cNvPicPr>
          <p:nvPr/>
        </p:nvPicPr>
        <p:blipFill>
          <a:blip r:embed="rId9"/>
          <a:stretch>
            <a:fillRect/>
          </a:stretch>
        </p:blipFill>
        <p:spPr>
          <a:xfrm>
            <a:off x="9193529" y="3323942"/>
            <a:ext cx="2945188" cy="1939090"/>
          </a:xfrm>
          <a:prstGeom prst="rect">
            <a:avLst/>
          </a:prstGeom>
          <a:ln w="19050">
            <a:solidFill>
              <a:schemeClr val="tx1"/>
            </a:solidFill>
          </a:ln>
        </p:spPr>
      </p:pic>
      <p:pic>
        <p:nvPicPr>
          <p:cNvPr id="40" name="Picture 39">
            <a:extLst>
              <a:ext uri="{FF2B5EF4-FFF2-40B4-BE49-F238E27FC236}">
                <a16:creationId xmlns:a16="http://schemas.microsoft.com/office/drawing/2014/main" id="{547BE768-0E92-4769-AB2B-C50872210E0D}"/>
              </a:ext>
            </a:extLst>
          </p:cNvPr>
          <p:cNvPicPr>
            <a:picLocks noChangeAspect="1"/>
          </p:cNvPicPr>
          <p:nvPr/>
        </p:nvPicPr>
        <p:blipFill>
          <a:blip r:embed="rId10"/>
          <a:stretch>
            <a:fillRect/>
          </a:stretch>
        </p:blipFill>
        <p:spPr>
          <a:xfrm>
            <a:off x="9191163" y="3824272"/>
            <a:ext cx="2910861" cy="1736593"/>
          </a:xfrm>
          <a:prstGeom prst="rect">
            <a:avLst/>
          </a:prstGeom>
          <a:ln w="19050">
            <a:solidFill>
              <a:schemeClr val="tx1"/>
            </a:solidFill>
          </a:ln>
        </p:spPr>
      </p:pic>
      <p:pic>
        <p:nvPicPr>
          <p:cNvPr id="42" name="Picture 41">
            <a:extLst>
              <a:ext uri="{FF2B5EF4-FFF2-40B4-BE49-F238E27FC236}">
                <a16:creationId xmlns:a16="http://schemas.microsoft.com/office/drawing/2014/main" id="{128ABA08-FC70-47F0-8B8A-2E1B969458EB}"/>
              </a:ext>
            </a:extLst>
          </p:cNvPr>
          <p:cNvPicPr>
            <a:picLocks noChangeAspect="1"/>
          </p:cNvPicPr>
          <p:nvPr/>
        </p:nvPicPr>
        <p:blipFill rotWithShape="1">
          <a:blip r:embed="rId11"/>
          <a:srcRect l="3095" r="18169"/>
          <a:stretch/>
        </p:blipFill>
        <p:spPr>
          <a:xfrm>
            <a:off x="9183471" y="4281326"/>
            <a:ext cx="2952394" cy="1577988"/>
          </a:xfrm>
          <a:prstGeom prst="rect">
            <a:avLst/>
          </a:prstGeom>
          <a:ln w="19050">
            <a:solidFill>
              <a:schemeClr val="tx1"/>
            </a:solidFill>
          </a:ln>
        </p:spPr>
      </p:pic>
      <p:pic>
        <p:nvPicPr>
          <p:cNvPr id="44" name="Picture 43">
            <a:extLst>
              <a:ext uri="{FF2B5EF4-FFF2-40B4-BE49-F238E27FC236}">
                <a16:creationId xmlns:a16="http://schemas.microsoft.com/office/drawing/2014/main" id="{A798A931-1C31-46F5-9564-F6024CA6F17D}"/>
              </a:ext>
            </a:extLst>
          </p:cNvPr>
          <p:cNvPicPr>
            <a:picLocks noChangeAspect="1"/>
          </p:cNvPicPr>
          <p:nvPr/>
        </p:nvPicPr>
        <p:blipFill>
          <a:blip r:embed="rId12"/>
          <a:stretch>
            <a:fillRect/>
          </a:stretch>
        </p:blipFill>
        <p:spPr>
          <a:xfrm>
            <a:off x="9182324" y="4653150"/>
            <a:ext cx="2953541" cy="1950510"/>
          </a:xfrm>
          <a:prstGeom prst="rect">
            <a:avLst/>
          </a:prstGeom>
          <a:ln w="19050">
            <a:solidFill>
              <a:schemeClr val="tx1"/>
            </a:solidFill>
          </a:ln>
        </p:spPr>
      </p:pic>
      <p:pic>
        <p:nvPicPr>
          <p:cNvPr id="61" name="图片 3">
            <a:extLst>
              <a:ext uri="{FF2B5EF4-FFF2-40B4-BE49-F238E27FC236}">
                <a16:creationId xmlns:a16="http://schemas.microsoft.com/office/drawing/2014/main" id="{0A6DC8F5-2167-499B-A7A0-E615E533E390}"/>
              </a:ext>
            </a:extLst>
          </p:cNvPr>
          <p:cNvPicPr>
            <a:picLocks noChangeAspect="1"/>
          </p:cNvPicPr>
          <p:nvPr/>
        </p:nvPicPr>
        <p:blipFill>
          <a:blip r:embed="rId13"/>
          <a:stretch>
            <a:fillRect/>
          </a:stretch>
        </p:blipFill>
        <p:spPr>
          <a:xfrm>
            <a:off x="9167745" y="4966148"/>
            <a:ext cx="2968120" cy="1883534"/>
          </a:xfrm>
          <a:prstGeom prst="rect">
            <a:avLst/>
          </a:prstGeom>
          <a:ln w="19050">
            <a:solidFill>
              <a:schemeClr val="tx1"/>
            </a:solidFill>
          </a:ln>
        </p:spPr>
      </p:pic>
      <p:cxnSp>
        <p:nvCxnSpPr>
          <p:cNvPr id="62" name="Straight Arrow Connector 61">
            <a:extLst>
              <a:ext uri="{FF2B5EF4-FFF2-40B4-BE49-F238E27FC236}">
                <a16:creationId xmlns:a16="http://schemas.microsoft.com/office/drawing/2014/main" id="{98A358EB-E1B2-4526-92BC-E9737386BBEB}"/>
              </a:ext>
            </a:extLst>
          </p:cNvPr>
          <p:cNvCxnSpPr>
            <a:cxnSpLocks/>
            <a:stCxn id="33" idx="3"/>
            <a:endCxn id="190" idx="0"/>
          </p:cNvCxnSpPr>
          <p:nvPr/>
        </p:nvCxnSpPr>
        <p:spPr bwMode="auto">
          <a:xfrm flipV="1">
            <a:off x="9044557" y="771817"/>
            <a:ext cx="1601304" cy="45024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F1AA9612-99E0-4155-B4D6-3B422F8665E1}"/>
              </a:ext>
            </a:extLst>
          </p:cNvPr>
          <p:cNvCxnSpPr>
            <a:cxnSpLocks/>
            <a:stCxn id="36" idx="3"/>
            <a:endCxn id="18" idx="0"/>
          </p:cNvCxnSpPr>
          <p:nvPr/>
        </p:nvCxnSpPr>
        <p:spPr bwMode="auto">
          <a:xfrm flipV="1">
            <a:off x="9018049" y="1161982"/>
            <a:ext cx="1628391" cy="79345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3694B469-118A-4D5D-BC6E-4F0D2302B401}"/>
              </a:ext>
            </a:extLst>
          </p:cNvPr>
          <p:cNvCxnSpPr>
            <a:cxnSpLocks/>
            <a:stCxn id="35" idx="3"/>
          </p:cNvCxnSpPr>
          <p:nvPr/>
        </p:nvCxnSpPr>
        <p:spPr bwMode="auto">
          <a:xfrm flipV="1">
            <a:off x="9036597" y="1774476"/>
            <a:ext cx="1609997" cy="775843"/>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A7C80C3E-85A4-425E-B869-5049BA02847F}"/>
              </a:ext>
            </a:extLst>
          </p:cNvPr>
          <p:cNvCxnSpPr>
            <a:cxnSpLocks/>
            <a:stCxn id="35" idx="3"/>
            <a:endCxn id="30" idx="0"/>
          </p:cNvCxnSpPr>
          <p:nvPr/>
        </p:nvCxnSpPr>
        <p:spPr bwMode="auto">
          <a:xfrm flipV="1">
            <a:off x="9036597" y="2268677"/>
            <a:ext cx="1624142" cy="28164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id="{4EF5BA4D-B765-4658-A188-4BCE0D6B54C2}"/>
              </a:ext>
            </a:extLst>
          </p:cNvPr>
          <p:cNvCxnSpPr>
            <a:cxnSpLocks/>
            <a:stCxn id="53" idx="3"/>
            <a:endCxn id="32" idx="0"/>
          </p:cNvCxnSpPr>
          <p:nvPr/>
        </p:nvCxnSpPr>
        <p:spPr bwMode="auto">
          <a:xfrm flipV="1">
            <a:off x="9014564" y="2759420"/>
            <a:ext cx="1649403" cy="38095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4" name="Straight Arrow Connector 83">
            <a:extLst>
              <a:ext uri="{FF2B5EF4-FFF2-40B4-BE49-F238E27FC236}">
                <a16:creationId xmlns:a16="http://schemas.microsoft.com/office/drawing/2014/main" id="{217AA477-BF8F-406F-965A-A1B07C382D21}"/>
              </a:ext>
            </a:extLst>
          </p:cNvPr>
          <p:cNvCxnSpPr>
            <a:cxnSpLocks/>
            <a:stCxn id="175" idx="3"/>
            <a:endCxn id="40" idx="0"/>
          </p:cNvCxnSpPr>
          <p:nvPr/>
        </p:nvCxnSpPr>
        <p:spPr bwMode="auto">
          <a:xfrm flipV="1">
            <a:off x="9044557" y="3824272"/>
            <a:ext cx="1602037" cy="49121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2DB70588-F6DA-4A7D-BC76-49440C5C51CD}"/>
              </a:ext>
            </a:extLst>
          </p:cNvPr>
          <p:cNvCxnSpPr>
            <a:cxnSpLocks/>
            <a:stCxn id="54" idx="3"/>
            <a:endCxn id="38" idx="0"/>
          </p:cNvCxnSpPr>
          <p:nvPr/>
        </p:nvCxnSpPr>
        <p:spPr bwMode="auto">
          <a:xfrm flipV="1">
            <a:off x="9014564" y="3323942"/>
            <a:ext cx="1651559" cy="40169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4" name="Straight Arrow Connector 93">
            <a:extLst>
              <a:ext uri="{FF2B5EF4-FFF2-40B4-BE49-F238E27FC236}">
                <a16:creationId xmlns:a16="http://schemas.microsoft.com/office/drawing/2014/main" id="{700895B9-C28D-48B3-99BD-2C2D6030D2F4}"/>
              </a:ext>
            </a:extLst>
          </p:cNvPr>
          <p:cNvCxnSpPr>
            <a:cxnSpLocks/>
            <a:stCxn id="34" idx="3"/>
            <a:endCxn id="42" idx="0"/>
          </p:cNvCxnSpPr>
          <p:nvPr/>
        </p:nvCxnSpPr>
        <p:spPr bwMode="auto">
          <a:xfrm flipV="1">
            <a:off x="9036599" y="4281326"/>
            <a:ext cx="1623069" cy="77135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8" name="Straight Arrow Connector 97">
            <a:extLst>
              <a:ext uri="{FF2B5EF4-FFF2-40B4-BE49-F238E27FC236}">
                <a16:creationId xmlns:a16="http://schemas.microsoft.com/office/drawing/2014/main" id="{B229CF96-ECD5-4253-9AB7-D7D7B724128D}"/>
              </a:ext>
            </a:extLst>
          </p:cNvPr>
          <p:cNvCxnSpPr>
            <a:cxnSpLocks/>
            <a:stCxn id="52" idx="3"/>
            <a:endCxn id="44" idx="0"/>
          </p:cNvCxnSpPr>
          <p:nvPr/>
        </p:nvCxnSpPr>
        <p:spPr bwMode="auto">
          <a:xfrm flipV="1">
            <a:off x="9018049" y="4653150"/>
            <a:ext cx="1641046" cy="115459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01" name="Straight Arrow Connector 100">
            <a:extLst>
              <a:ext uri="{FF2B5EF4-FFF2-40B4-BE49-F238E27FC236}">
                <a16:creationId xmlns:a16="http://schemas.microsoft.com/office/drawing/2014/main" id="{A2983F7A-96F0-4B48-A9FD-84EBFB2DCC40}"/>
              </a:ext>
            </a:extLst>
          </p:cNvPr>
          <p:cNvCxnSpPr>
            <a:cxnSpLocks/>
            <a:stCxn id="160" idx="3"/>
            <a:endCxn id="61" idx="0"/>
          </p:cNvCxnSpPr>
          <p:nvPr/>
        </p:nvCxnSpPr>
        <p:spPr bwMode="auto">
          <a:xfrm flipV="1">
            <a:off x="9011762" y="4966148"/>
            <a:ext cx="1640043" cy="145842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58" name="Picture 57">
            <a:extLst>
              <a:ext uri="{FF2B5EF4-FFF2-40B4-BE49-F238E27FC236}">
                <a16:creationId xmlns:a16="http://schemas.microsoft.com/office/drawing/2014/main" id="{3C122D43-4D31-40C3-9404-51FC964BA7F6}"/>
              </a:ext>
            </a:extLst>
          </p:cNvPr>
          <p:cNvPicPr>
            <a:picLocks noChangeAspect="1"/>
          </p:cNvPicPr>
          <p:nvPr/>
        </p:nvPicPr>
        <p:blipFill rotWithShape="1">
          <a:blip r:embed="rId3"/>
          <a:srcRect l="29249" t="81599" r="63054" b="4173"/>
          <a:stretch/>
        </p:blipFill>
        <p:spPr>
          <a:xfrm>
            <a:off x="4086968" y="4075779"/>
            <a:ext cx="960480" cy="961743"/>
          </a:xfrm>
          <a:prstGeom prst="rect">
            <a:avLst/>
          </a:prstGeom>
          <a:ln w="3175">
            <a:solidFill>
              <a:schemeClr val="tx1"/>
            </a:solidFill>
          </a:ln>
        </p:spPr>
      </p:pic>
      <p:sp>
        <p:nvSpPr>
          <p:cNvPr id="5" name="TextBox 4">
            <a:extLst>
              <a:ext uri="{FF2B5EF4-FFF2-40B4-BE49-F238E27FC236}">
                <a16:creationId xmlns:a16="http://schemas.microsoft.com/office/drawing/2014/main" id="{F3E539D0-243F-4E5E-9FC3-727A8A8CF444}"/>
              </a:ext>
            </a:extLst>
          </p:cNvPr>
          <p:cNvSpPr txBox="1"/>
          <p:nvPr/>
        </p:nvSpPr>
        <p:spPr>
          <a:xfrm>
            <a:off x="3328817" y="3145187"/>
            <a:ext cx="2577950" cy="830997"/>
          </a:xfrm>
          <a:prstGeom prst="rect">
            <a:avLst/>
          </a:prstGeom>
          <a:noFill/>
        </p:spPr>
        <p:txBody>
          <a:bodyPr wrap="none" rtlCol="0">
            <a:spAutoFit/>
          </a:bodyPr>
          <a:lstStyle/>
          <a:p>
            <a:r>
              <a:rPr lang="en-US" sz="4800" b="1" dirty="0">
                <a:solidFill>
                  <a:srgbClr val="7030A0"/>
                </a:solidFill>
                <a:latin typeface="Arial Black" panose="020B0A04020102020204" pitchFamily="34" charset="0"/>
              </a:rPr>
              <a:t>N</a:t>
            </a:r>
            <a:r>
              <a:rPr lang="en-US" sz="4800" b="1" dirty="0">
                <a:latin typeface="Arial Black" panose="020B0A04020102020204" pitchFamily="34" charset="0"/>
              </a:rPr>
              <a:t>E</a:t>
            </a:r>
            <a:r>
              <a:rPr lang="en-US" sz="4800" b="1" dirty="0">
                <a:solidFill>
                  <a:srgbClr val="0000FF"/>
                </a:solidFill>
                <a:latin typeface="Arial Black" panose="020B0A04020102020204" pitchFamily="34" charset="0"/>
              </a:rPr>
              <a:t>X</a:t>
            </a:r>
            <a:r>
              <a:rPr lang="en-US" sz="4800" b="1" dirty="0">
                <a:solidFill>
                  <a:srgbClr val="FF0000"/>
                </a:solidFill>
                <a:latin typeface="Arial Black" panose="020B0A04020102020204" pitchFamily="34" charset="0"/>
              </a:rPr>
              <a:t>U</a:t>
            </a:r>
            <a:r>
              <a:rPr lang="en-US" sz="4800" b="1" dirty="0">
                <a:solidFill>
                  <a:srgbClr val="33CC33"/>
                </a:solidFill>
                <a:latin typeface="Arial Black" panose="020B0A04020102020204" pitchFamily="34" charset="0"/>
              </a:rPr>
              <a:t>S</a:t>
            </a:r>
          </a:p>
        </p:txBody>
      </p:sp>
      <p:sp>
        <p:nvSpPr>
          <p:cNvPr id="59" name="Slide Number Placeholder 1">
            <a:extLst>
              <a:ext uri="{FF2B5EF4-FFF2-40B4-BE49-F238E27FC236}">
                <a16:creationId xmlns:a16="http://schemas.microsoft.com/office/drawing/2014/main" id="{E5F90B97-83F3-4179-8098-8BCD44C938CC}"/>
              </a:ext>
            </a:extLst>
          </p:cNvPr>
          <p:cNvSpPr txBox="1">
            <a:spLocks/>
          </p:cNvSpPr>
          <p:nvPr/>
        </p:nvSpPr>
        <p:spPr>
          <a:xfrm>
            <a:off x="-1" y="6504037"/>
            <a:ext cx="3422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09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700"/>
                            </p:stCondLst>
                            <p:childTnLst>
                              <p:par>
                                <p:cTn id="8" presetID="1" presetClass="entr" presetSubtype="0" fill="hold" nodeType="afterEffect">
                                  <p:stCondLst>
                                    <p:cond delay="300"/>
                                  </p:stCondLst>
                                  <p:childTnLst>
                                    <p:set>
                                      <p:cBhvr>
                                        <p:cTn id="9" dur="1" fill="hold">
                                          <p:stCondLst>
                                            <p:cond delay="0"/>
                                          </p:stCondLst>
                                        </p:cTn>
                                        <p:tgtEl>
                                          <p:spTgt spid="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lang="en-US" altLang="zh-CN" sz="3600" b="1" dirty="0">
                <a:solidFill>
                  <a:schemeClr val="bg1"/>
                </a:solidFill>
                <a:latin typeface="Arial" charset="0"/>
                <a:ea typeface="微软雅黑"/>
              </a:rPr>
              <a:t>Current and Potential Uses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0"/>
            <a:ext cx="10458994" cy="5889052"/>
          </a:xfrm>
        </p:spPr>
        <p:txBody>
          <a:bodyPr>
            <a:normAutofit lnSpcReduction="10000"/>
          </a:bodyPr>
          <a:lstStyle/>
          <a:p>
            <a:pPr lvl="0">
              <a:lnSpc>
                <a:spcPct val="107000"/>
              </a:lnSpc>
              <a:spcBef>
                <a:spcPts val="0"/>
              </a:spcBef>
              <a:spcAft>
                <a:spcPts val="0"/>
              </a:spcAft>
              <a:buFont typeface="Symbol" panose="05050102010706020507" pitchFamily="18" charset="2"/>
              <a:buChar char=""/>
            </a:pPr>
            <a:r>
              <a:rPr lang="en-US" sz="2000" b="0" dirty="0">
                <a:latin typeface="Calibri" panose="020F0502020204030204" pitchFamily="34" charset="0"/>
                <a:ea typeface="Calibri" panose="020F0502020204030204" pitchFamily="34" charset="0"/>
                <a:cs typeface="Times New Roman" panose="02020603050405020304" pitchFamily="18" charset="0"/>
              </a:rPr>
              <a:t>MP Risk Priority Areas: develop a list of high MP risk areas to share with Regions and engage in potential MP area projects/efforts</a:t>
            </a:r>
          </a:p>
          <a:p>
            <a:pPr lvl="1" indent="-342900">
              <a:lnSpc>
                <a:spcPct val="107000"/>
              </a:lnSpc>
              <a:spcBef>
                <a:spcPts val="0"/>
              </a:spcBef>
              <a:spcAft>
                <a:spcPts val="0"/>
              </a:spcAft>
              <a:buFont typeface="Symbol" panose="05050102010706020507" pitchFamily="18" charset="2"/>
              <a:buChar char=""/>
            </a:pPr>
            <a:r>
              <a:rPr lang="en-US" sz="1600" b="0" dirty="0">
                <a:latin typeface="Calibri" panose="020F0502020204030204" pitchFamily="34" charset="0"/>
                <a:ea typeface="Calibri" panose="020F0502020204030204" pitchFamily="34" charset="0"/>
                <a:cs typeface="Times New Roman" panose="02020603050405020304" pitchFamily="18" charset="0"/>
              </a:rPr>
              <a:t>“Regional packets”— tabular and graphical data for each high MP risk area to discuss with Regions and determine which may be most ‘ripe’ for MP solutions</a:t>
            </a:r>
          </a:p>
          <a:p>
            <a:pPr marL="400050" lvl="1" indent="0">
              <a:lnSpc>
                <a:spcPct val="107000"/>
              </a:lnSpc>
              <a:spcBef>
                <a:spcPts val="0"/>
              </a:spcBef>
              <a:spcAft>
                <a:spcPts val="0"/>
              </a:spcAft>
              <a:buNone/>
            </a:pPr>
            <a:endParaRPr lang="en-US" sz="1600" b="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0"/>
              </a:spcAft>
              <a:buFont typeface="Symbol" panose="05050102010706020507" pitchFamily="18" charset="2"/>
              <a:buChar char=""/>
            </a:pPr>
            <a:r>
              <a:rPr lang="en-US" sz="2000" b="0" dirty="0">
                <a:latin typeface="Calibri" panose="020F0502020204030204" pitchFamily="34" charset="0"/>
                <a:ea typeface="Calibri" panose="020F0502020204030204" pitchFamily="34" charset="0"/>
                <a:cs typeface="Times New Roman" panose="02020603050405020304" pitchFamily="18" charset="0"/>
              </a:rPr>
              <a:t>Advance area/Regional SIP planning efforts:  develop conceptual model information consistent with EPA’s SIP modeling guidance that addresses nature of air quality within the area</a:t>
            </a:r>
          </a:p>
          <a:p>
            <a:pPr lvl="1" indent="-342900">
              <a:lnSpc>
                <a:spcPct val="107000"/>
              </a:lnSpc>
              <a:spcBef>
                <a:spcPts val="0"/>
              </a:spcBef>
              <a:spcAft>
                <a:spcPts val="0"/>
              </a:spcAft>
              <a:buFont typeface="Symbol" panose="05050102010706020507" pitchFamily="18" charset="2"/>
              <a:buChar char=""/>
            </a:pPr>
            <a:r>
              <a:rPr lang="en-US" sz="1600" b="0" dirty="0">
                <a:latin typeface="Calibri" panose="020F0502020204030204" pitchFamily="34" charset="0"/>
                <a:ea typeface="Calibri" panose="020F0502020204030204" pitchFamily="34" charset="0"/>
                <a:cs typeface="Times New Roman" panose="02020603050405020304" pitchFamily="18" charset="0"/>
              </a:rPr>
              <a:t>“Conceptual model” area packet—tabular and graphical data for each planning area to discuss with AQPD and/or Regions to be value added in AQ planning efforts and identify potential for MP considerations as part of these efforts.</a:t>
            </a:r>
          </a:p>
          <a:p>
            <a:pPr lvl="1" indent="-342900">
              <a:lnSpc>
                <a:spcPct val="107000"/>
              </a:lnSpc>
              <a:spcBef>
                <a:spcPts val="0"/>
              </a:spcBef>
              <a:spcAft>
                <a:spcPts val="0"/>
              </a:spcAft>
              <a:buFont typeface="Symbol" panose="05050102010706020507" pitchFamily="18" charset="2"/>
              <a:buChar char=""/>
            </a:pPr>
            <a:endParaRPr lang="en-US" sz="1600" b="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0"/>
              </a:spcAft>
              <a:buFont typeface="Symbol" panose="05050102010706020507" pitchFamily="18" charset="2"/>
              <a:buChar char=""/>
            </a:pPr>
            <a:r>
              <a:rPr lang="en-US" sz="2000" b="0" dirty="0">
                <a:effectLst/>
                <a:latin typeface="Calibri" panose="020F0502020204030204" pitchFamily="34" charset="0"/>
                <a:ea typeface="Calibri" panose="020F0502020204030204" pitchFamily="34" charset="0"/>
                <a:cs typeface="Times New Roman" panose="02020603050405020304" pitchFamily="18" charset="0"/>
              </a:rPr>
              <a:t>OAQPS Monitoring Grou</a:t>
            </a:r>
            <a:r>
              <a:rPr lang="en-US" sz="2000" b="0" dirty="0">
                <a:latin typeface="Calibri" panose="020F0502020204030204" pitchFamily="34" charset="0"/>
                <a:ea typeface="Calibri" panose="020F0502020204030204" pitchFamily="34" charset="0"/>
                <a:cs typeface="Times New Roman" panose="02020603050405020304" pitchFamily="18" charset="0"/>
              </a:rPr>
              <a:t>p</a:t>
            </a:r>
            <a:r>
              <a:rPr lang="en-US" sz="2000" b="0" dirty="0">
                <a:effectLst/>
                <a:latin typeface="Calibri" panose="020F0502020204030204" pitchFamily="34" charset="0"/>
                <a:ea typeface="Calibri" panose="020F0502020204030204" pitchFamily="34" charset="0"/>
                <a:cs typeface="Times New Roman" panose="02020603050405020304" pitchFamily="18" charset="0"/>
              </a:rPr>
              <a:t> exploring use of NEXUS to inform assessment of the nation’s PM</a:t>
            </a:r>
            <a:r>
              <a:rPr lang="en-US" sz="2000" b="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2000" b="0" dirty="0">
                <a:effectLst/>
                <a:latin typeface="Calibri" panose="020F0502020204030204" pitchFamily="34" charset="0"/>
                <a:ea typeface="Calibri" panose="020F0502020204030204" pitchFamily="34" charset="0"/>
                <a:cs typeface="Times New Roman" panose="02020603050405020304" pitchFamily="18" charset="0"/>
              </a:rPr>
              <a:t> monitoring network and determine if sites </a:t>
            </a:r>
            <a:r>
              <a:rPr lang="en-US" sz="2000" b="0" dirty="0">
                <a:latin typeface="Calibri" panose="020F0502020204030204" pitchFamily="34" charset="0"/>
                <a:ea typeface="Calibri" panose="020F0502020204030204" pitchFamily="34" charset="0"/>
                <a:cs typeface="Times New Roman" panose="02020603050405020304" pitchFamily="18" charset="0"/>
              </a:rPr>
              <a:t>located in/near</a:t>
            </a:r>
            <a:r>
              <a:rPr lang="en-US" sz="2000" b="0" dirty="0">
                <a:effectLst/>
                <a:latin typeface="Calibri" panose="020F0502020204030204" pitchFamily="34" charset="0"/>
                <a:ea typeface="Calibri" panose="020F0502020204030204" pitchFamily="34" charset="0"/>
                <a:cs typeface="Times New Roman" panose="02020603050405020304" pitchFamily="18" charset="0"/>
              </a:rPr>
              <a:t> communities with potential EJ concerns (driven by current PM NAAQS review)</a:t>
            </a:r>
          </a:p>
          <a:p>
            <a:pPr lvl="1">
              <a:lnSpc>
                <a:spcPct val="107000"/>
              </a:lnSpc>
              <a:spcBef>
                <a:spcPts val="0"/>
              </a:spcBef>
              <a:spcAft>
                <a:spcPts val="0"/>
              </a:spcAft>
              <a:buFont typeface="Symbol" panose="05050102010706020507" pitchFamily="18" charset="2"/>
              <a:buChar char=""/>
            </a:pPr>
            <a:r>
              <a:rPr lang="en-US" sz="1600" b="0" dirty="0">
                <a:effectLst/>
                <a:latin typeface="Calibri" panose="020F0502020204030204" pitchFamily="34" charset="0"/>
                <a:ea typeface="Calibri" panose="020F0502020204030204" pitchFamily="34" charset="0"/>
                <a:cs typeface="Times New Roman" panose="02020603050405020304" pitchFamily="18" charset="0"/>
              </a:rPr>
              <a:t>AAMG noted that NEXUS could be useful in Regional review of their states’ Annual Monitoring Network Plans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Symbol" panose="05050102010706020507" pitchFamily="18" charset="2"/>
              <a:buChar char=""/>
            </a:pPr>
            <a:endParaRPr lang="en-US" sz="16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pPr>
            <a:r>
              <a:rPr lang="en-US" sz="2000" b="0" dirty="0">
                <a:effectLst/>
                <a:latin typeface="Calibri" panose="020F0502020204030204" pitchFamily="34" charset="0"/>
                <a:ea typeface="Calibri" panose="020F0502020204030204" pitchFamily="34" charset="0"/>
                <a:cs typeface="Times New Roman" panose="02020603050405020304" pitchFamily="18" charset="0"/>
              </a:rPr>
              <a:t>EJ Screening for outreach purposes and to inform CAA programs </a:t>
            </a:r>
            <a:r>
              <a:rPr lang="en-US" sz="2000" b="0">
                <a:effectLst/>
                <a:latin typeface="Calibri" panose="020F0502020204030204" pitchFamily="34" charset="0"/>
                <a:ea typeface="Calibri" panose="020F0502020204030204" pitchFamily="34" charset="0"/>
                <a:cs typeface="Times New Roman" panose="02020603050405020304" pitchFamily="18" charset="0"/>
              </a:rPr>
              <a:t>such as Federal </a:t>
            </a:r>
            <a:r>
              <a:rPr lang="en-US" sz="2000" b="0" dirty="0">
                <a:effectLst/>
                <a:latin typeface="Calibri" panose="020F0502020204030204" pitchFamily="34" charset="0"/>
                <a:ea typeface="Calibri" panose="020F0502020204030204" pitchFamily="34" charset="0"/>
                <a:cs typeface="Times New Roman" panose="02020603050405020304" pitchFamily="18" charset="0"/>
              </a:rPr>
              <a:t>permitting</a:t>
            </a:r>
          </a:p>
          <a:p>
            <a:pPr lvl="1">
              <a:lnSpc>
                <a:spcPct val="107000"/>
              </a:lnSpc>
              <a:spcBef>
                <a:spcPts val="0"/>
              </a:spcBef>
              <a:spcAft>
                <a:spcPts val="0"/>
              </a:spcAft>
              <a:buFont typeface="Symbol" panose="05050102010706020507" pitchFamily="18" charset="2"/>
              <a:buChar char=""/>
            </a:pPr>
            <a:r>
              <a:rPr lang="en-US" sz="1600" b="0" dirty="0">
                <a:latin typeface="Calibri" panose="020F0502020204030204" pitchFamily="34" charset="0"/>
                <a:ea typeface="Calibri" panose="020F0502020204030204" pitchFamily="34" charset="0"/>
                <a:cs typeface="Times New Roman" panose="02020603050405020304" pitchFamily="18" charset="0"/>
              </a:rPr>
              <a:t>Demographic proximity screening capabilities similar to EJSCREEN but with more air quality data, e.g., O3 and PM2.5 risks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0"/>
              </a:spcAft>
              <a:buNone/>
            </a:pP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pPr>
            <a:r>
              <a:rPr lang="en-US" sz="2000" b="0" dirty="0">
                <a:latin typeface="Calibri" panose="020F0502020204030204" pitchFamily="34" charset="0"/>
                <a:ea typeface="Calibri" panose="020F0502020204030204" pitchFamily="34" charset="0"/>
                <a:cs typeface="Times New Roman" panose="02020603050405020304" pitchFamily="18" charset="0"/>
              </a:rPr>
              <a:t>Engage with EPA Beta Testing Team to define additional uses of need/value to Regions</a:t>
            </a:r>
          </a:p>
        </p:txBody>
      </p:sp>
    </p:spTree>
    <p:extLst>
      <p:ext uri="{BB962C8B-B14F-4D97-AF65-F5344CB8AC3E}">
        <p14:creationId xmlns:p14="http://schemas.microsoft.com/office/powerpoint/2010/main" val="221974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338667" y="92698"/>
            <a:ext cx="11565466"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rPr>
              <a:t>Beta Team Feedback - Uses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338667" y="876250"/>
            <a:ext cx="11565466" cy="5889052"/>
          </a:xfrm>
        </p:spPr>
        <p:txBody>
          <a:bodyPr numCol="2">
            <a:noAutofit/>
          </a:bodyPr>
          <a:lstStyle/>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SIP Related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Address NAAs and areas close to NAAQS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Develop conceptual models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Areas preparing path forward document to join Advance program</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Future weight-of-evidence analysis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Air Quality Planning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Identity areas to focus reduction efforts with possible lowering of NAAQs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Evaluate permit applications</a:t>
            </a:r>
            <a:endPar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Visually</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understand MP issues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Visualize areas of concern, run reports &amp; focus efforts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Response to citizen complaints about sources</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Determine where to focus emission reduction efforts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Environmental Justice</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Generate maps and reports for EJ workgroup</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Identify areas with air quality and EJ concerns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Tribal areas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Ensuring MP cumulative impacts are considered</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Robust evaluation of potential EJ concerns and plans to address community needs</a:t>
            </a:r>
          </a:p>
          <a:p>
            <a:pPr marL="461963" lvl="1" indent="-236538">
              <a:lnSpc>
                <a:spcPct val="107000"/>
              </a:lnSpc>
              <a:spcBef>
                <a:spcPts val="0"/>
              </a:spcBef>
              <a:spcAft>
                <a:spcPts val="0"/>
              </a:spcAft>
              <a:buFont typeface="Symbol" panose="05050102010706020507" pitchFamily="18" charset="2"/>
              <a:buChar char=""/>
            </a:pPr>
            <a:endPar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Outreach</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Support AQ planning conversations with SLT air agencies</a:t>
            </a:r>
          </a:p>
          <a:p>
            <a:pPr marL="461963" lvl="1" indent="-236538">
              <a:lnSpc>
                <a:spcPct val="107000"/>
              </a:lnSpc>
              <a:spcBef>
                <a:spcPts val="0"/>
              </a:spcBef>
              <a:spcAft>
                <a:spcPts val="0"/>
              </a:spcAft>
              <a:buFont typeface="Symbol" panose="05050102010706020507" pitchFamily="18" charset="2"/>
              <a:buChar char=""/>
            </a:pPr>
            <a:r>
              <a:rPr lang="en-US" sz="1500" b="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EtO</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community outreach</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Briefings with RAs and management</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Monitoring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Annual Monitoring Network Plans and site/monitor relocation requests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Review new development proposals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Ongoing network assessments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Assessments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Evaluate air quality impacts in local communities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Supplement </a:t>
            </a:r>
            <a:r>
              <a:rPr lang="en-US" sz="1500" b="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AirToxScreen</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Assessments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Assess burden of individual or combination of air pollutants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Complement existing techniques for emissions, modeling, monitoring &amp; risk assessment</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Identity air quality and human health focus areas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Other</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Help new employees learn about areas with O</a:t>
            </a:r>
            <a:r>
              <a:rPr lang="en-US" sz="1500" b="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3</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PM</a:t>
            </a:r>
            <a:r>
              <a:rPr lang="en-US" sz="1500" b="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2.5</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toxics and/or EJ concerns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Assist with determining dis</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tribution of grant funding</a:t>
            </a:r>
          </a:p>
        </p:txBody>
      </p:sp>
    </p:spTree>
    <p:extLst>
      <p:ext uri="{BB962C8B-B14F-4D97-AF65-F5344CB8AC3E}">
        <p14:creationId xmlns:p14="http://schemas.microsoft.com/office/powerpoint/2010/main" val="1079550819"/>
      </p:ext>
    </p:extLst>
  </p:cSld>
  <p:clrMapOvr>
    <a:masterClrMapping/>
  </p:clrMapOvr>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EMPA课题组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ct:contentTypeSchema xmlns:ct="http://schemas.microsoft.com/office/2006/metadata/contentType" xmlns:ma="http://schemas.microsoft.com/office/2006/metadata/properties/metaAttributes" ct:_="" ma:_="" ma:contentTypeName="Document" ma:contentTypeID="0x0101008B33DF587F59774D9C67ADFC24F1D322" ma:contentTypeVersion="33" ma:contentTypeDescription="Create a new document." ma:contentTypeScope="" ma:versionID="fbf46d7541001571ac6bd3bb41dfdc87">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5c1deef3-b27c-4e9a-b0d4-9d092d100f42" xmlns:ns7="6290be6a-0c37-488c-89d7-fa04eb7489f1" targetNamespace="http://schemas.microsoft.com/office/2006/metadata/properties" ma:root="true" ma:fieldsID="fe9ff65563307d44a935b2ab0c1a934c" ns1:_="" ns3:_="" ns4:_="" ns5:_="" ns6:_="" ns7:_="">
    <xsd:import namespace="http://schemas.microsoft.com/sharepoint/v3"/>
    <xsd:import namespace="4ffa91fb-a0ff-4ac5-b2db-65c790d184a4"/>
    <xsd:import namespace="http://schemas.microsoft.com/sharepoint.v3"/>
    <xsd:import namespace="http://schemas.microsoft.com/sharepoint/v3/fields"/>
    <xsd:import namespace="5c1deef3-b27c-4e9a-b0d4-9d092d100f42"/>
    <xsd:import namespace="6290be6a-0c37-488c-89d7-fa04eb7489f1"/>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element ref="ns7:MediaServiceAutoTags" minOccurs="0"/>
                <xsd:element ref="ns7:MediaServiceOCR" minOccurs="0"/>
                <xsd:element ref="ns7:MediaServiceDateTaken"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c736e54-6a72-46ad-9c00-592f3cec1e75}" ma:internalName="TaxCatchAllLabel" ma:readOnly="true" ma:showField="CatchAllDataLabel" ma:web="5c1deef3-b27c-4e9a-b0d4-9d092d100f4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c736e54-6a72-46ad-9c00-592f3cec1e75}" ma:internalName="TaxCatchAll" ma:showField="CatchAllData" ma:web="5c1deef3-b27c-4e9a-b0d4-9d092d100f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1deef3-b27c-4e9a-b0d4-9d092d100f4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290be6a-0c37-488c-89d7-fa04eb7489f1"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9.xml><?xml version="1.0" encoding="utf-8"?>
<EsriMapsInfo xmlns="ESRI.ArcGIS.Mapping.OfficeIntegration.PowerPointInfo">
  <Version>Version1</Version>
  <RequiresSignIn>False</RequiresSignIn>
</EsriMapsInfo>
</file>

<file path=customXml/item2.xml><?xml version="1.0" encoding="utf-8"?>
<?mso-contentType ?>
<SharedContentType xmlns="Microsoft.SharePoint.Taxonomy.ContentTypeSync" SourceId="29f62856-1543-49d4-a736-4569d363f533" ContentTypeId="0x0101" PreviousValue="false"/>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2020-02-04T20:55:02+00:00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cords_x0020_Status xmlns="5c1deef3-b27c-4e9a-b0d4-9d092d100f42">Pending</Records_x0020_Status>
    <Records_x0020_Date xmlns="5c1deef3-b27c-4e9a-b0d4-9d092d100f42" xsi:nil="true"/>
  </documentManagement>
</p:properties>
</file>

<file path=customXml/item7.xml><?xml version="1.0" encoding="utf-8"?>
<EsriMapsInfo xmlns="ESRI.ArcGIS.Mapping.OfficeIntegration.PowerPointInfo">
  <Version>Version1</Version>
  <RequiresSignIn>False</RequiresSignIn>
</EsriMapsInfo>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BDDB063-64F9-436E-8E08-D6099D632DFA}">
  <ds:schemaRefs>
    <ds:schemaRef ds:uri="ESRI.ArcGIS.Mapping.OfficeIntegration.PowerPointInfo"/>
  </ds:schemaRefs>
</ds:datastoreItem>
</file>

<file path=customXml/itemProps10.xml><?xml version="1.0" encoding="utf-8"?>
<ds:datastoreItem xmlns:ds="http://schemas.openxmlformats.org/officeDocument/2006/customXml" ds:itemID="{27F44FBE-2015-4FDA-8400-B9BE1887AB0D}">
  <ds:schemaRefs>
    <ds:schemaRef ds:uri="ESRI.ArcGIS.Mapping.OfficeIntegration.PowerPointInfo"/>
  </ds:schemaRefs>
</ds:datastoreItem>
</file>

<file path=customXml/itemProps11.xml><?xml version="1.0" encoding="utf-8"?>
<ds:datastoreItem xmlns:ds="http://schemas.openxmlformats.org/officeDocument/2006/customXml" ds:itemID="{9A2D0A3F-69D1-465C-A763-965A3B8049B5}">
  <ds:schemaRefs>
    <ds:schemaRef ds:uri="ESRI.ArcGIS.Mapping.OfficeIntegration.PowerPointInfo"/>
  </ds:schemaRefs>
</ds:datastoreItem>
</file>

<file path=customXml/itemProps12.xml><?xml version="1.0" encoding="utf-8"?>
<ds:datastoreItem xmlns:ds="http://schemas.openxmlformats.org/officeDocument/2006/customXml" ds:itemID="{977BB35C-B0B0-43F8-B8E9-01272EF377FC}">
  <ds:schemaRefs>
    <ds:schemaRef ds:uri="ESRI.ArcGIS.Mapping.OfficeIntegration.PowerPointInfo"/>
  </ds:schemaRefs>
</ds:datastoreItem>
</file>

<file path=customXml/itemProps13.xml><?xml version="1.0" encoding="utf-8"?>
<ds:datastoreItem xmlns:ds="http://schemas.openxmlformats.org/officeDocument/2006/customXml" ds:itemID="{3C82BDDC-4EF6-4B41-A9A0-4A18F0779151}">
  <ds:schemaRefs>
    <ds:schemaRef ds:uri="ESRI.ArcGIS.Mapping.OfficeIntegration.PowerPointInfo"/>
  </ds:schemaRefs>
</ds:datastoreItem>
</file>

<file path=customXml/itemProps14.xml><?xml version="1.0" encoding="utf-8"?>
<ds:datastoreItem xmlns:ds="http://schemas.openxmlformats.org/officeDocument/2006/customXml" ds:itemID="{3CEC331A-B5C3-4C3E-BA9F-FCED4B097622}">
  <ds:schemaRefs>
    <ds:schemaRef ds:uri="ESRI.ArcGIS.Mapping.OfficeIntegration.PowerPointInfo"/>
  </ds:schemaRefs>
</ds:datastoreItem>
</file>

<file path=customXml/itemProps15.xml><?xml version="1.0" encoding="utf-8"?>
<ds:datastoreItem xmlns:ds="http://schemas.openxmlformats.org/officeDocument/2006/customXml" ds:itemID="{76D3AC16-981A-46DB-8831-4A58C7D60C91}">
  <ds:schemaRefs>
    <ds:schemaRef ds:uri="ESRI.ArcGIS.Mapping.OfficeIntegration.PowerPointInfo"/>
  </ds:schemaRefs>
</ds:datastoreItem>
</file>

<file path=customXml/itemProps16.xml><?xml version="1.0" encoding="utf-8"?>
<ds:datastoreItem xmlns:ds="http://schemas.openxmlformats.org/officeDocument/2006/customXml" ds:itemID="{A136C410-5D59-45D6-9D03-3CE2CAB4D836}">
  <ds:schemaRefs>
    <ds:schemaRef ds:uri="ESRI.ArcGIS.Mapping.OfficeIntegration.PowerPointInfo"/>
  </ds:schemaRefs>
</ds:datastoreItem>
</file>

<file path=customXml/itemProps17.xml><?xml version="1.0" encoding="utf-8"?>
<ds:datastoreItem xmlns:ds="http://schemas.openxmlformats.org/officeDocument/2006/customXml" ds:itemID="{6656AB6D-41EA-4FF7-A50A-C43EC880E1D6}">
  <ds:schemaRefs>
    <ds:schemaRef ds:uri="ESRI.ArcGIS.Mapping.OfficeIntegration.PowerPointInfo"/>
  </ds:schemaRefs>
</ds:datastoreItem>
</file>

<file path=customXml/itemProps18.xml><?xml version="1.0" encoding="utf-8"?>
<ds:datastoreItem xmlns:ds="http://schemas.openxmlformats.org/officeDocument/2006/customXml" ds:itemID="{72F1E77C-751E-4170-BEA2-09A8AC38D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5c1deef3-b27c-4e9a-b0d4-9d092d100f42"/>
    <ds:schemaRef ds:uri="6290be6a-0c37-488c-89d7-fa04eb7489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9.xml><?xml version="1.0" encoding="utf-8"?>
<ds:datastoreItem xmlns:ds="http://schemas.openxmlformats.org/officeDocument/2006/customXml" ds:itemID="{46870A26-E9C1-4A0E-94DB-0E579E95E976}">
  <ds:schemaRefs>
    <ds:schemaRef ds:uri="ESRI.ArcGIS.Mapping.OfficeIntegration.PowerPointInfo"/>
  </ds:schemaRefs>
</ds:datastoreItem>
</file>

<file path=customXml/itemProps2.xml><?xml version="1.0" encoding="utf-8"?>
<ds:datastoreItem xmlns:ds="http://schemas.openxmlformats.org/officeDocument/2006/customXml" ds:itemID="{A662AB01-355C-4085-A9B6-5B211CAF778B}">
  <ds:schemaRefs>
    <ds:schemaRef ds:uri="Microsoft.SharePoint.Taxonomy.ContentTypeSync"/>
  </ds:schemaRefs>
</ds:datastoreItem>
</file>

<file path=customXml/itemProps20.xml><?xml version="1.0" encoding="utf-8"?>
<ds:datastoreItem xmlns:ds="http://schemas.openxmlformats.org/officeDocument/2006/customXml" ds:itemID="{B45B020A-ED9C-4C9D-97A3-5A44AD5A699F}">
  <ds:schemaRefs>
    <ds:schemaRef ds:uri="ESRI.ArcGIS.Mapping.OfficeIntegration.PowerPointInfo"/>
  </ds:schemaRefs>
</ds:datastoreItem>
</file>

<file path=customXml/itemProps21.xml><?xml version="1.0" encoding="utf-8"?>
<ds:datastoreItem xmlns:ds="http://schemas.openxmlformats.org/officeDocument/2006/customXml" ds:itemID="{21145378-1CB6-468B-A52F-C7B70C0D9746}">
  <ds:schemaRefs>
    <ds:schemaRef ds:uri="ESRI.ArcGIS.Mapping.OfficeIntegration.PowerPointInfo"/>
  </ds:schemaRefs>
</ds:datastoreItem>
</file>

<file path=customXml/itemProps22.xml><?xml version="1.0" encoding="utf-8"?>
<ds:datastoreItem xmlns:ds="http://schemas.openxmlformats.org/officeDocument/2006/customXml" ds:itemID="{3D5F0350-8B9A-4E69-A14A-C1E48E4AD082}">
  <ds:schemaRefs>
    <ds:schemaRef ds:uri="ESRI.ArcGIS.Mapping.OfficeIntegration.PowerPointInfo"/>
  </ds:schemaRefs>
</ds:datastoreItem>
</file>

<file path=customXml/itemProps23.xml><?xml version="1.0" encoding="utf-8"?>
<ds:datastoreItem xmlns:ds="http://schemas.openxmlformats.org/officeDocument/2006/customXml" ds:itemID="{72A06C5E-7096-4965-971D-5F1E1C66263F}">
  <ds:schemaRefs>
    <ds:schemaRef ds:uri="ESRI.ArcGIS.Mapping.OfficeIntegration.PowerPointInfo"/>
  </ds:schemaRefs>
</ds:datastoreItem>
</file>

<file path=customXml/itemProps24.xml><?xml version="1.0" encoding="utf-8"?>
<ds:datastoreItem xmlns:ds="http://schemas.openxmlformats.org/officeDocument/2006/customXml" ds:itemID="{82D67E67-560B-4CC4-8072-725899C6A2C8}">
  <ds:schemaRefs>
    <ds:schemaRef ds:uri="ESRI.ArcGIS.Mapping.OfficeIntegration.PowerPointInfo"/>
  </ds:schemaRefs>
</ds:datastoreItem>
</file>

<file path=customXml/itemProps25.xml><?xml version="1.0" encoding="utf-8"?>
<ds:datastoreItem xmlns:ds="http://schemas.openxmlformats.org/officeDocument/2006/customXml" ds:itemID="{E06F695E-7DAD-40CD-97ED-896167376D94}">
  <ds:schemaRefs>
    <ds:schemaRef ds:uri="ESRI.ArcGIS.Mapping.OfficeIntegration.PowerPointInfo"/>
  </ds:schemaRefs>
</ds:datastoreItem>
</file>

<file path=customXml/itemProps26.xml><?xml version="1.0" encoding="utf-8"?>
<ds:datastoreItem xmlns:ds="http://schemas.openxmlformats.org/officeDocument/2006/customXml" ds:itemID="{EA2C2A64-B21A-46FE-825D-E9915562D0D7}">
  <ds:schemaRefs>
    <ds:schemaRef ds:uri="ESRI.ArcGIS.Mapping.OfficeIntegration.PowerPointInfo"/>
  </ds:schemaRefs>
</ds:datastoreItem>
</file>

<file path=customXml/itemProps27.xml><?xml version="1.0" encoding="utf-8"?>
<ds:datastoreItem xmlns:ds="http://schemas.openxmlformats.org/officeDocument/2006/customXml" ds:itemID="{05EEFC2A-E018-4F40-8EA9-6DAD8B10694F}">
  <ds:schemaRefs>
    <ds:schemaRef ds:uri="ESRI.ArcGIS.Mapping.OfficeIntegration.PowerPointInfo"/>
  </ds:schemaRefs>
</ds:datastoreItem>
</file>

<file path=customXml/itemProps28.xml><?xml version="1.0" encoding="utf-8"?>
<ds:datastoreItem xmlns:ds="http://schemas.openxmlformats.org/officeDocument/2006/customXml" ds:itemID="{D2B4DD59-EC09-4CE6-ADD5-1B8014EE84FD}">
  <ds:schemaRefs>
    <ds:schemaRef ds:uri="ESRI.ArcGIS.Mapping.OfficeIntegration.PowerPointInfo"/>
  </ds:schemaRefs>
</ds:datastoreItem>
</file>

<file path=customXml/itemProps3.xml><?xml version="1.0" encoding="utf-8"?>
<ds:datastoreItem xmlns:ds="http://schemas.openxmlformats.org/officeDocument/2006/customXml" ds:itemID="{8D245109-56E6-4F15-A32D-39887DB53FC2}">
  <ds:schemaRefs>
    <ds:schemaRef ds:uri="ESRI.ArcGIS.Mapping.OfficeIntegration.PowerPointInfo"/>
  </ds:schemaRefs>
</ds:datastoreItem>
</file>

<file path=customXml/itemProps4.xml><?xml version="1.0" encoding="utf-8"?>
<ds:datastoreItem xmlns:ds="http://schemas.openxmlformats.org/officeDocument/2006/customXml" ds:itemID="{51E06045-3771-42B6-8E2F-19C3A7489842}">
  <ds:schemaRefs>
    <ds:schemaRef ds:uri="ESRI.ArcGIS.Mapping.OfficeIntegration.PowerPointInfo"/>
  </ds:schemaRefs>
</ds:datastoreItem>
</file>

<file path=customXml/itemProps5.xml><?xml version="1.0" encoding="utf-8"?>
<ds:datastoreItem xmlns:ds="http://schemas.openxmlformats.org/officeDocument/2006/customXml" ds:itemID="{71C17364-84F1-4A4D-8D25-10A704D51633}">
  <ds:schemaRefs>
    <ds:schemaRef ds:uri="ESRI.ArcGIS.Mapping.OfficeIntegration.PowerPointInfo"/>
  </ds:schemaRefs>
</ds:datastoreItem>
</file>

<file path=customXml/itemProps6.xml><?xml version="1.0" encoding="utf-8"?>
<ds:datastoreItem xmlns:ds="http://schemas.openxmlformats.org/officeDocument/2006/customXml" ds:itemID="{61A6E0D0-DF25-41E1-849F-4E7E9FBDD1A9}">
  <ds:schemaRefs>
    <ds:schemaRef ds:uri="http://schemas.microsoft.com/office/infopath/2007/PartnerControls"/>
    <ds:schemaRef ds:uri="http://schemas.openxmlformats.org/package/2006/metadata/core-properties"/>
    <ds:schemaRef ds:uri="http://schemas.microsoft.com/office/2006/documentManagement/types"/>
    <ds:schemaRef ds:uri="5c1deef3-b27c-4e9a-b0d4-9d092d100f42"/>
    <ds:schemaRef ds:uri="http://schemas.microsoft.com/office/2006/metadata/properties"/>
    <ds:schemaRef ds:uri="http://purl.org/dc/dcmitype/"/>
    <ds:schemaRef ds:uri="http://www.w3.org/XML/1998/namespace"/>
    <ds:schemaRef ds:uri="http://purl.org/dc/elements/1.1/"/>
    <ds:schemaRef ds:uri="http://purl.org/dc/terms/"/>
    <ds:schemaRef ds:uri="6290be6a-0c37-488c-89d7-fa04eb7489f1"/>
    <ds:schemaRef ds:uri="http://schemas.microsoft.com/sharepoint/v3/fields"/>
    <ds:schemaRef ds:uri="http://schemas.microsoft.com/sharepoint.v3"/>
    <ds:schemaRef ds:uri="4ffa91fb-a0ff-4ac5-b2db-65c790d184a4"/>
    <ds:schemaRef ds:uri="http://schemas.microsoft.com/sharepoint/v3"/>
  </ds:schemaRefs>
</ds:datastoreItem>
</file>

<file path=customXml/itemProps7.xml><?xml version="1.0" encoding="utf-8"?>
<ds:datastoreItem xmlns:ds="http://schemas.openxmlformats.org/officeDocument/2006/customXml" ds:itemID="{630A2CFA-184F-4606-9B52-57D8DA7BA2C1}">
  <ds:schemaRefs>
    <ds:schemaRef ds:uri="ESRI.ArcGIS.Mapping.OfficeIntegration.PowerPointInfo"/>
  </ds:schemaRefs>
</ds:datastoreItem>
</file>

<file path=customXml/itemProps8.xml><?xml version="1.0" encoding="utf-8"?>
<ds:datastoreItem xmlns:ds="http://schemas.openxmlformats.org/officeDocument/2006/customXml" ds:itemID="{5225635A-0470-4E63-B79B-6145D32D8170}">
  <ds:schemaRefs>
    <ds:schemaRef ds:uri="http://schemas.microsoft.com/sharepoint/v3/contenttype/forms"/>
  </ds:schemaRefs>
</ds:datastoreItem>
</file>

<file path=customXml/itemProps9.xml><?xml version="1.0" encoding="utf-8"?>
<ds:datastoreItem xmlns:ds="http://schemas.openxmlformats.org/officeDocument/2006/customXml" ds:itemID="{519F028B-7508-4C9A-98E6-5BF50E57847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73711</TotalTime>
  <Words>2024</Words>
  <Application>Microsoft Office PowerPoint</Application>
  <PresentationFormat>Widescreen</PresentationFormat>
  <Paragraphs>271</Paragraphs>
  <Slides>17</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微软雅黑</vt:lpstr>
      <vt:lpstr>黑体</vt:lpstr>
      <vt:lpstr>Arial</vt:lpstr>
      <vt:lpstr>Arial Black</vt:lpstr>
      <vt:lpstr>Calibri</vt:lpstr>
      <vt:lpstr>Courier New</vt:lpstr>
      <vt:lpstr>Symbol</vt:lpstr>
      <vt:lpstr>Wingdings</vt:lpstr>
      <vt:lpstr>2_EMPA课题组模板</vt:lpstr>
      <vt:lpstr>3_EMPA课题组模板</vt:lpstr>
      <vt:lpstr>4_EMPA课题组模板</vt:lpstr>
      <vt:lpstr>“NEXUS” Multi-Pollutant Advanced Screening Tool OTAQ Pre-Brief</vt:lpstr>
      <vt:lpstr>Multi-Pollutant Team Members</vt:lpstr>
      <vt:lpstr>PowerPoint Presentation</vt:lpstr>
      <vt:lpstr>PowerPoint Presentation</vt:lpstr>
      <vt:lpstr>NEXUS: Overview</vt:lpstr>
      <vt:lpstr>NEXUS: Mobile Sources</vt:lpstr>
      <vt:lpstr>NEXUS: Data Inputs and Major Functions</vt:lpstr>
      <vt:lpstr>PowerPoint Presentation</vt:lpstr>
      <vt:lpstr>PowerPoint Presentation</vt:lpstr>
      <vt:lpstr>NEXUS Example: Display Major Point Sources</vt:lpstr>
      <vt:lpstr>NEXUS Example: Proximity Analysis for Facility</vt:lpstr>
      <vt:lpstr>NEXUS Example: Proximity Analysis for Electric Utilities</vt:lpstr>
      <vt:lpstr>PowerPoint Presentation</vt:lpstr>
      <vt:lpstr>PowerPoint Presentation</vt:lpstr>
      <vt:lpstr>PowerPoint Presentation</vt:lpstr>
      <vt:lpstr>“NEXUS 3.0” Live Demo</vt:lpstr>
      <vt:lpstr>Important Caveats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dc:creator>
  <cp:lastModifiedBy>Fox, Tyler</cp:lastModifiedBy>
  <cp:revision>1349</cp:revision>
  <cp:lastPrinted>2020-02-19T17:26:50Z</cp:lastPrinted>
  <dcterms:created xsi:type="dcterms:W3CDTF">2016-05-30T08:23:37Z</dcterms:created>
  <dcterms:modified xsi:type="dcterms:W3CDTF">2022-10-13T17:29:57Z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0x0101008B33DF587F59774D9C67ADFC24F1D322</vt:lpwstr>
  </property>
</Properties>
</file>