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1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4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7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2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3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36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57"/>
  </p:notesMasterIdLst>
  <p:sldIdLst>
    <p:sldId id="1342" r:id="rId2"/>
    <p:sldId id="294" r:id="rId3"/>
    <p:sldId id="1388" r:id="rId4"/>
    <p:sldId id="1389" r:id="rId5"/>
    <p:sldId id="1394" r:id="rId6"/>
    <p:sldId id="394" r:id="rId7"/>
    <p:sldId id="346" r:id="rId8"/>
    <p:sldId id="1350" r:id="rId9"/>
    <p:sldId id="534" r:id="rId10"/>
    <p:sldId id="523" r:id="rId11"/>
    <p:sldId id="538" r:id="rId12"/>
    <p:sldId id="524" r:id="rId13"/>
    <p:sldId id="525" r:id="rId14"/>
    <p:sldId id="539" r:id="rId15"/>
    <p:sldId id="526" r:id="rId16"/>
    <p:sldId id="527" r:id="rId17"/>
    <p:sldId id="1347" r:id="rId18"/>
    <p:sldId id="1348" r:id="rId19"/>
    <p:sldId id="1349" r:id="rId20"/>
    <p:sldId id="537" r:id="rId21"/>
    <p:sldId id="528" r:id="rId22"/>
    <p:sldId id="529" r:id="rId23"/>
    <p:sldId id="536" r:id="rId24"/>
    <p:sldId id="530" r:id="rId25"/>
    <p:sldId id="531" r:id="rId26"/>
    <p:sldId id="535" r:id="rId27"/>
    <p:sldId id="532" r:id="rId28"/>
    <p:sldId id="533" r:id="rId29"/>
    <p:sldId id="1344" r:id="rId30"/>
    <p:sldId id="1345" r:id="rId31"/>
    <p:sldId id="1346" r:id="rId32"/>
    <p:sldId id="1395" r:id="rId33"/>
    <p:sldId id="1353" r:id="rId34"/>
    <p:sldId id="1354" r:id="rId35"/>
    <p:sldId id="1355" r:id="rId36"/>
    <p:sldId id="1356" r:id="rId37"/>
    <p:sldId id="1357" r:id="rId38"/>
    <p:sldId id="1358" r:id="rId39"/>
    <p:sldId id="1359" r:id="rId40"/>
    <p:sldId id="1360" r:id="rId41"/>
    <p:sldId id="1361" r:id="rId42"/>
    <p:sldId id="1396" r:id="rId43"/>
    <p:sldId id="1397" r:id="rId44"/>
    <p:sldId id="1365" r:id="rId45"/>
    <p:sldId id="1369" r:id="rId46"/>
    <p:sldId id="1378" r:id="rId47"/>
    <p:sldId id="1379" r:id="rId48"/>
    <p:sldId id="1373" r:id="rId49"/>
    <p:sldId id="1374" r:id="rId50"/>
    <p:sldId id="1375" r:id="rId51"/>
    <p:sldId id="1376" r:id="rId52"/>
    <p:sldId id="1401" r:id="rId53"/>
    <p:sldId id="1402" r:id="rId54"/>
    <p:sldId id="1398" r:id="rId55"/>
    <p:sldId id="1400" r:id="rId56"/>
  </p:sldIdLst>
  <p:sldSz cx="12192000" cy="6858000"/>
  <p:notesSz cx="6858000" cy="9144000"/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221C5BC-7805-4DE3-B2F4-26DAA294DD2D}">
          <p14:sldIdLst>
            <p14:sldId id="1342"/>
            <p14:sldId id="294"/>
            <p14:sldId id="1388"/>
            <p14:sldId id="1389"/>
          </p14:sldIdLst>
        </p14:section>
        <p14:section name="1. Whole_US 2018 Case" id="{F8C7787B-8130-42AF-930D-96BADC8191BF}">
          <p14:sldIdLst>
            <p14:sldId id="1394"/>
            <p14:sldId id="394"/>
            <p14:sldId id="346"/>
            <p14:sldId id="1350"/>
            <p14:sldId id="534"/>
            <p14:sldId id="523"/>
            <p14:sldId id="538"/>
            <p14:sldId id="524"/>
            <p14:sldId id="525"/>
            <p14:sldId id="539"/>
            <p14:sldId id="526"/>
            <p14:sldId id="527"/>
            <p14:sldId id="1347"/>
            <p14:sldId id="1348"/>
            <p14:sldId id="1349"/>
            <p14:sldId id="537"/>
            <p14:sldId id="528"/>
            <p14:sldId id="529"/>
            <p14:sldId id="536"/>
            <p14:sldId id="530"/>
            <p14:sldId id="531"/>
            <p14:sldId id="535"/>
            <p14:sldId id="532"/>
            <p14:sldId id="533"/>
            <p14:sldId id="1344"/>
            <p14:sldId id="1345"/>
            <p14:sldId id="1346"/>
          </p14:sldIdLst>
        </p14:section>
        <p14:section name="2.US Climate-Region July 2018" id="{FE762161-89A1-4CC2-A254-DB3CFB017D1C}">
          <p14:sldIdLst>
            <p14:sldId id="1395"/>
            <p14:sldId id="1353"/>
            <p14:sldId id="1354"/>
            <p14:sldId id="1355"/>
            <p14:sldId id="1356"/>
            <p14:sldId id="1357"/>
            <p14:sldId id="1358"/>
            <p14:sldId id="1359"/>
            <p14:sldId id="1360"/>
            <p14:sldId id="1361"/>
          </p14:sldIdLst>
        </p14:section>
        <p14:section name="O3 Source Attribution" id="{CF47550E-1E0A-4399-A3D0-1465AFC483D0}">
          <p14:sldIdLst>
            <p14:sldId id="1396"/>
            <p14:sldId id="1397"/>
            <p14:sldId id="1365"/>
            <p14:sldId id="1369"/>
            <p14:sldId id="1378"/>
            <p14:sldId id="1379"/>
            <p14:sldId id="1373"/>
            <p14:sldId id="1374"/>
            <p14:sldId id="1375"/>
            <p14:sldId id="1376"/>
          </p14:sldIdLst>
        </p14:section>
        <p14:section name="Work to be done" id="{985B7A06-0C8C-48D4-BA84-0B526B04101D}">
          <p14:sldIdLst>
            <p14:sldId id="1401"/>
            <p14:sldId id="1402"/>
            <p14:sldId id="1398"/>
            <p14:sldId id="14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8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Devin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829"/>
    <a:srgbClr val="4472C4"/>
    <a:srgbClr val="C00000"/>
    <a:srgbClr val="2F5597"/>
    <a:srgbClr val="333399"/>
    <a:srgbClr val="4672C4"/>
    <a:srgbClr val="0804FF"/>
    <a:srgbClr val="0070C0"/>
    <a:srgbClr val="00B0F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4" autoAdjust="0"/>
    <p:restoredTop sz="94243" autoAdjust="0"/>
  </p:normalViewPr>
  <p:slideViewPr>
    <p:cSldViewPr snapToGrid="0" showGuides="1">
      <p:cViewPr varScale="1">
        <p:scale>
          <a:sx n="157" d="100"/>
          <a:sy n="157" d="100"/>
        </p:scale>
        <p:origin x="444" y="84"/>
      </p:cViewPr>
      <p:guideLst>
        <p:guide orient="horz" pos="68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 Jinying" userId="aea7232193661eda" providerId="LiveId" clId="{2B6EAA6C-4545-45BB-8B8A-7BAF7C113B45}"/>
    <pc:docChg chg="modSld">
      <pc:chgData name="Li Jinying" userId="aea7232193661eda" providerId="LiveId" clId="{2B6EAA6C-4545-45BB-8B8A-7BAF7C113B45}" dt="2023-04-28T03:14:15.192" v="2" actId="14100"/>
      <pc:docMkLst>
        <pc:docMk/>
      </pc:docMkLst>
      <pc:sldChg chg="modSp mod">
        <pc:chgData name="Li Jinying" userId="aea7232193661eda" providerId="LiveId" clId="{2B6EAA6C-4545-45BB-8B8A-7BAF7C113B45}" dt="2023-04-28T03:13:33.566" v="1" actId="20577"/>
        <pc:sldMkLst>
          <pc:docMk/>
          <pc:sldMk cId="0" sldId="1342"/>
        </pc:sldMkLst>
        <pc:spChg chg="mod">
          <ac:chgData name="Li Jinying" userId="aea7232193661eda" providerId="LiveId" clId="{2B6EAA6C-4545-45BB-8B8A-7BAF7C113B45}" dt="2023-04-28T03:13:33.566" v="1" actId="20577"/>
          <ac:spMkLst>
            <pc:docMk/>
            <pc:sldMk cId="0" sldId="1342"/>
            <ac:spMk id="5" creationId="{00000000-0000-0000-0000-000000000000}"/>
          </ac:spMkLst>
        </pc:spChg>
      </pc:sldChg>
      <pc:sldChg chg="modSp mod">
        <pc:chgData name="Li Jinying" userId="aea7232193661eda" providerId="LiveId" clId="{2B6EAA6C-4545-45BB-8B8A-7BAF7C113B45}" dt="2023-04-28T03:14:15.192" v="2" actId="14100"/>
        <pc:sldMkLst>
          <pc:docMk/>
          <pc:sldMk cId="0" sldId="1365"/>
        </pc:sldMkLst>
        <pc:spChg chg="mod">
          <ac:chgData name="Li Jinying" userId="aea7232193661eda" providerId="LiveId" clId="{2B6EAA6C-4545-45BB-8B8A-7BAF7C113B45}" dt="2023-04-28T03:14:15.192" v="2" actId="14100"/>
          <ac:spMkLst>
            <pc:docMk/>
            <pc:sldMk cId="0" sldId="1365"/>
            <ac:spMk id="2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epRSM\&#32654;&#22269;&#26696;&#20363;&#35757;&#32451;&#32467;&#26524;\US_2018_12&#20010;&#26376;&#35757;&#32451;&#27169;&#22411;&#32467;&#26524;\12_deeprsm_vs_opfrs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epRSM\&#32654;&#22269;&#26696;&#20363;&#35757;&#32451;&#32467;&#26524;\US_2018_12&#20010;&#26376;&#35757;&#32451;&#27169;&#22411;&#32467;&#26524;\12_deeprsm_vs_opfrs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epRSM\&#32654;&#22269;&#20998;&#21306;&#22495;\&#25968;&#25454;&#2227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epRSM\&#32654;&#22269;&#20998;&#21306;&#22495;\&#25968;&#25454;&#2227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epRSM\&#32654;&#22269;&#20998;&#21306;&#22495;\&#25968;&#25454;&#2227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epRSM\&#32654;&#22269;&#20998;&#21306;&#22495;\&#25968;&#25454;&#2227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epRSM\&#32654;&#22269;&#20998;&#21306;&#22495;\&#25968;&#25454;&#22270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b="1" i="0" baseline="-25000" dirty="0">
                <a:solidFill>
                  <a:schemeClr val="tx1"/>
                </a:solidFill>
                <a:latin typeface="Times New Roman" panose="02020603050405020304" pitchFamily="18" charset="0"/>
              </a:rPr>
              <a:t>3</a:t>
            </a:r>
            <a:r>
              <a:rPr lang="en-US" altLang="zh-CN" b="1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(MDA8 average)</a:t>
            </a:r>
            <a:endParaRPr lang="zh-CN" altLang="en-US" b="1" i="0" baseline="-25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5668402777777802"/>
          <c:y val="0.1096978395061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6233114610673699"/>
          <c:y val="0.11349480542674301"/>
          <c:w val="0.80711329833770795"/>
          <c:h val="0.7843134356852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月均值!$B$2</c:f>
              <c:strCache>
                <c:ptCount val="1"/>
                <c:pt idx="0">
                  <c:v>DeepRSM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月均值!$A$3:$A$12</c:f>
              <c:strCache>
                <c:ptCount val="10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</c:strCache>
            </c:strRef>
          </c:cat>
          <c:val>
            <c:numRef>
              <c:f>月均值!$B$3:$B$12</c:f>
              <c:numCache>
                <c:formatCode>0.00%</c:formatCode>
                <c:ptCount val="10"/>
                <c:pt idx="0">
                  <c:v>4.6503001910637E-3</c:v>
                </c:pt>
                <c:pt idx="1">
                  <c:v>4.6275941191908998E-3</c:v>
                </c:pt>
                <c:pt idx="2">
                  <c:v>3.7946661390852099E-3</c:v>
                </c:pt>
                <c:pt idx="3">
                  <c:v>3.3065108938896302E-3</c:v>
                </c:pt>
                <c:pt idx="4">
                  <c:v>2.6777853586186702E-3</c:v>
                </c:pt>
                <c:pt idx="5">
                  <c:v>3.4763933173209399E-3</c:v>
                </c:pt>
                <c:pt idx="6">
                  <c:v>3.2329962128283202E-3</c:v>
                </c:pt>
                <c:pt idx="7">
                  <c:v>3.3094675676544499E-3</c:v>
                </c:pt>
                <c:pt idx="8">
                  <c:v>3.5948549736543002E-3</c:v>
                </c:pt>
                <c:pt idx="9">
                  <c:v>4.3152795165151197E-3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0C-40A0-B33C-56F04AB5A60A}"/>
            </c:ext>
          </c:extLst>
        </c:ser>
        <c:ser>
          <c:idx val="1"/>
          <c:order val="1"/>
          <c:tx>
            <c:strRef>
              <c:f>月均值!$C$2</c:f>
              <c:strCache>
                <c:ptCount val="1"/>
                <c:pt idx="0">
                  <c:v>Opf-RSM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月均值!$A$3:$A$12</c:f>
              <c:strCache>
                <c:ptCount val="10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</c:strCache>
            </c:strRef>
          </c:cat>
          <c:val>
            <c:numRef>
              <c:f>月均值!$C$3:$C$12</c:f>
              <c:numCache>
                <c:formatCode>0.00%</c:formatCode>
                <c:ptCount val="10"/>
                <c:pt idx="0">
                  <c:v>1.1238797279082501E-3</c:v>
                </c:pt>
                <c:pt idx="1">
                  <c:v>9.69688702104186E-4</c:v>
                </c:pt>
                <c:pt idx="2">
                  <c:v>7.8780365656207598E-4</c:v>
                </c:pt>
                <c:pt idx="3">
                  <c:v>4.8871796473726301E-4</c:v>
                </c:pt>
                <c:pt idx="4">
                  <c:v>2.6542986555554799E-4</c:v>
                </c:pt>
                <c:pt idx="5">
                  <c:v>1.21154610891529E-3</c:v>
                </c:pt>
                <c:pt idx="6">
                  <c:v>5.0953252821602998E-4</c:v>
                </c:pt>
                <c:pt idx="7">
                  <c:v>5.04630796472177E-4</c:v>
                </c:pt>
                <c:pt idx="8">
                  <c:v>4.9792592269731501E-4</c:v>
                </c:pt>
                <c:pt idx="9">
                  <c:v>6.6238892008901797E-4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0C-40A0-B33C-56F04AB5A6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26"/>
        <c:axId val="813492000"/>
        <c:axId val="817351296"/>
      </c:barChart>
      <c:catAx>
        <c:axId val="8134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7351296"/>
        <c:crosses val="autoZero"/>
        <c:auto val="1"/>
        <c:lblAlgn val="ctr"/>
        <c:lblOffset val="100"/>
        <c:noMultiLvlLbl val="0"/>
      </c:catAx>
      <c:valAx>
        <c:axId val="817351296"/>
        <c:scaling>
          <c:orientation val="minMax"/>
          <c:max val="1.4999999999999999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Relative mean deviation(%)</a:t>
                </a:r>
              </a:p>
            </c:rich>
          </c:tx>
          <c:layout>
            <c:manualLayout>
              <c:xMode val="edge"/>
              <c:yMode val="edge"/>
              <c:x val="3.54513888888889E-2"/>
              <c:y val="0.23903504720379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.0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3492000"/>
        <c:crosses val="autoZero"/>
        <c:crossBetween val="between"/>
        <c:majorUnit val="3.0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PM</a:t>
            </a:r>
            <a:r>
              <a:rPr lang="en-US" altLang="zh-CN" b="1" i="0" baseline="-25000" dirty="0">
                <a:solidFill>
                  <a:schemeClr val="tx1"/>
                </a:solidFill>
                <a:latin typeface="Times New Roman" panose="02020603050405020304" pitchFamily="18" charset="0"/>
              </a:rPr>
              <a:t>2.5</a:t>
            </a:r>
            <a:r>
              <a:rPr lang="en-US" altLang="zh-CN" b="1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(Monthly average)</a:t>
            </a:r>
            <a:endParaRPr lang="zh-CN" altLang="en-US" b="1" i="0" baseline="-25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6832569444444402"/>
          <c:y val="0.1175373456790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6233114610673699"/>
          <c:y val="0.12522647354062399"/>
          <c:w val="0.80711329833770795"/>
          <c:h val="0.77258176757132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月均值!$B$16</c:f>
              <c:strCache>
                <c:ptCount val="1"/>
                <c:pt idx="0">
                  <c:v>DeepRSM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月均值!$A$17:$A$28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月均值!$B$17:$B$28</c:f>
              <c:numCache>
                <c:formatCode>0.00%</c:formatCode>
                <c:ptCount val="12"/>
                <c:pt idx="0">
                  <c:v>1.07453871740536E-2</c:v>
                </c:pt>
                <c:pt idx="1">
                  <c:v>9.1534830906551696E-3</c:v>
                </c:pt>
                <c:pt idx="2">
                  <c:v>6.4499414488033103E-3</c:v>
                </c:pt>
                <c:pt idx="3">
                  <c:v>5.2489082554442301E-3</c:v>
                </c:pt>
                <c:pt idx="4">
                  <c:v>3.8553763209775199E-3</c:v>
                </c:pt>
                <c:pt idx="5">
                  <c:v>4.5179161016075699E-3</c:v>
                </c:pt>
                <c:pt idx="6">
                  <c:v>4.7182084025141702E-3</c:v>
                </c:pt>
                <c:pt idx="7">
                  <c:v>5.3710142238454998E-3</c:v>
                </c:pt>
                <c:pt idx="8">
                  <c:v>6.5377610596188901E-3</c:v>
                </c:pt>
                <c:pt idx="9">
                  <c:v>7.5733882788061504E-3</c:v>
                </c:pt>
                <c:pt idx="10">
                  <c:v>9.1715332434720298E-3</c:v>
                </c:pt>
                <c:pt idx="11">
                  <c:v>1.2205565385801099E-2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9-41FB-BBDF-2263E51C4FA1}"/>
            </c:ext>
          </c:extLst>
        </c:ser>
        <c:ser>
          <c:idx val="1"/>
          <c:order val="1"/>
          <c:tx>
            <c:strRef>
              <c:f>月均值!$C$16</c:f>
              <c:strCache>
                <c:ptCount val="1"/>
                <c:pt idx="0">
                  <c:v>Opf-RSM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月均值!$A$17:$A$28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月均值!$C$17:$C$28</c:f>
              <c:numCache>
                <c:formatCode>0.00%</c:formatCode>
                <c:ptCount val="12"/>
                <c:pt idx="0">
                  <c:v>6.1640533782510798E-3</c:v>
                </c:pt>
                <c:pt idx="1">
                  <c:v>4.8978075908015402E-3</c:v>
                </c:pt>
                <c:pt idx="2">
                  <c:v>3.2204294326711501E-3</c:v>
                </c:pt>
                <c:pt idx="3">
                  <c:v>2.4084799351616901E-3</c:v>
                </c:pt>
                <c:pt idx="4">
                  <c:v>1.37055163824375E-3</c:v>
                </c:pt>
                <c:pt idx="5">
                  <c:v>1.86503740185055E-3</c:v>
                </c:pt>
                <c:pt idx="6">
                  <c:v>2.3564409213960801E-3</c:v>
                </c:pt>
                <c:pt idx="7">
                  <c:v>2.7149821551214499E-3</c:v>
                </c:pt>
                <c:pt idx="8">
                  <c:v>3.5727372908299598E-3</c:v>
                </c:pt>
                <c:pt idx="9">
                  <c:v>3.7627775283520298E-3</c:v>
                </c:pt>
                <c:pt idx="10">
                  <c:v>4.8439579405181402E-3</c:v>
                </c:pt>
                <c:pt idx="11">
                  <c:v>7.7882973479257E-3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C9-41FB-BBDF-2263E51C4F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28"/>
        <c:axId val="813492000"/>
        <c:axId val="817351296"/>
      </c:barChart>
      <c:catAx>
        <c:axId val="8134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7351296"/>
        <c:crosses val="autoZero"/>
        <c:auto val="1"/>
        <c:lblAlgn val="ctr"/>
        <c:lblOffset val="100"/>
        <c:noMultiLvlLbl val="0"/>
      </c:catAx>
      <c:valAx>
        <c:axId val="817351296"/>
        <c:scaling>
          <c:orientation val="minMax"/>
          <c:max val="1.4999999999999999E-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Relative mean deviation(%)</a:t>
                </a:r>
              </a:p>
            </c:rich>
          </c:tx>
          <c:layout>
            <c:manualLayout>
              <c:xMode val="edge"/>
              <c:yMode val="edge"/>
              <c:x val="3.54513888888889E-2"/>
              <c:y val="0.23903504720379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.0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3492000"/>
        <c:crosses val="autoZero"/>
        <c:crossBetween val="between"/>
        <c:majorUnit val="3.0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42018056837999"/>
          <c:y val="0.11349480542674301"/>
          <c:w val="0.76802426387606404"/>
          <c:h val="0.7843134356852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月均!$B$1</c:f>
              <c:strCache>
                <c:ptCount val="1"/>
                <c:pt idx="0">
                  <c:v>Single-Region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月均!$A$2:$A$3</c:f>
              <c:strCache>
                <c:ptCount val="2"/>
                <c:pt idx="0">
                  <c:v>O₃ (MDA8 average)</c:v>
                </c:pt>
                <c:pt idx="1">
                  <c:v>PM₂.₅ (Monthly average)</c:v>
                </c:pt>
              </c:strCache>
            </c:strRef>
          </c:cat>
          <c:val>
            <c:numRef>
              <c:f>月均!$B$2:$B$3</c:f>
              <c:numCache>
                <c:formatCode>0.00%</c:formatCode>
                <c:ptCount val="2"/>
                <c:pt idx="0">
                  <c:v>3.2329962128283202E-3</c:v>
                </c:pt>
                <c:pt idx="1">
                  <c:v>4.7182084025141702E-3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67-4926-89BA-546FC0A78E32}"/>
            </c:ext>
          </c:extLst>
        </c:ser>
        <c:ser>
          <c:idx val="1"/>
          <c:order val="1"/>
          <c:tx>
            <c:strRef>
              <c:f>月均!$C$1</c:f>
              <c:strCache>
                <c:ptCount val="1"/>
                <c:pt idx="0">
                  <c:v>Multi-Region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月均!$A$2:$A$3</c:f>
              <c:strCache>
                <c:ptCount val="2"/>
                <c:pt idx="0">
                  <c:v>O₃ (MDA8 average)</c:v>
                </c:pt>
                <c:pt idx="1">
                  <c:v>PM₂.₅ (Monthly average)</c:v>
                </c:pt>
              </c:strCache>
            </c:strRef>
          </c:cat>
          <c:val>
            <c:numRef>
              <c:f>月均!$C$2:$C$3</c:f>
              <c:numCache>
                <c:formatCode>0.00%</c:formatCode>
                <c:ptCount val="2"/>
                <c:pt idx="0">
                  <c:v>1.5057652843079101E-2</c:v>
                </c:pt>
                <c:pt idx="1">
                  <c:v>1.51536802931825E-2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67-4926-89BA-546FC0A78E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8"/>
        <c:overlap val="-25"/>
        <c:axId val="813492000"/>
        <c:axId val="817351296"/>
      </c:barChart>
      <c:catAx>
        <c:axId val="8134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7351296"/>
        <c:crosses val="autoZero"/>
        <c:auto val="1"/>
        <c:lblAlgn val="ctr"/>
        <c:lblOffset val="100"/>
        <c:noMultiLvlLbl val="0"/>
      </c:catAx>
      <c:valAx>
        <c:axId val="817351296"/>
        <c:scaling>
          <c:orientation val="minMax"/>
          <c:max val="0.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Relative mean deviation(%)</a:t>
                </a:r>
              </a:p>
            </c:rich>
          </c:tx>
          <c:layout>
            <c:manualLayout>
              <c:xMode val="edge"/>
              <c:yMode val="edge"/>
              <c:x val="3.2194008412844997E-2"/>
              <c:y val="0.16051536830948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.0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3492000"/>
        <c:crosses val="autoZero"/>
        <c:crossBetween val="between"/>
        <c:majorUnit val="2.5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en-US" altLang="zh-CN" sz="1400" b="1" i="0" u="none" strike="noStrike" baseline="0" dirty="0">
                <a:effectLst/>
              </a:rPr>
              <a:t>Jul_</a:t>
            </a:r>
            <a:r>
              <a:rPr lang="en-US" altLang="zh-CN" b="1" i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b="1" i="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zh-CN" b="1" i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(MDA8)</a:t>
            </a:r>
            <a:endParaRPr lang="zh-CN" altLang="en-US" b="1" i="0" baseline="0" dirty="0">
              <a:solidFill>
                <a:sysClr val="windowText" lastClr="000000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9906135322645397"/>
          <c:y val="2.7778709817557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8720090093672301"/>
          <c:y val="0.110105864197531"/>
          <c:w val="0.77225592041383595"/>
          <c:h val="0.730871011777255"/>
        </c:manualLayout>
      </c:layout>
      <c:lineChart>
        <c:grouping val="standard"/>
        <c:varyColors val="0"/>
        <c:ser>
          <c:idx val="0"/>
          <c:order val="0"/>
          <c:tx>
            <c:strRef>
              <c:f>'O3'!$B$1</c:f>
              <c:strCache>
                <c:ptCount val="1"/>
                <c:pt idx="0">
                  <c:v>Single-Region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'O3'!$A$2:$A$31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'O3'!$B$2:$B$31</c:f>
              <c:numCache>
                <c:formatCode>0.00%</c:formatCode>
                <c:ptCount val="30"/>
                <c:pt idx="0">
                  <c:v>3.0190402711324201E-3</c:v>
                </c:pt>
                <c:pt idx="1">
                  <c:v>3.9529257504107504E-3</c:v>
                </c:pt>
                <c:pt idx="2">
                  <c:v>3.4520464254521399E-3</c:v>
                </c:pt>
                <c:pt idx="3">
                  <c:v>3.1187590732481198E-3</c:v>
                </c:pt>
                <c:pt idx="4">
                  <c:v>3.67272469629244E-3</c:v>
                </c:pt>
                <c:pt idx="5">
                  <c:v>3.66756148665429E-3</c:v>
                </c:pt>
                <c:pt idx="6">
                  <c:v>3.1379373772681299E-3</c:v>
                </c:pt>
                <c:pt idx="7">
                  <c:v>2.93781787844585E-3</c:v>
                </c:pt>
                <c:pt idx="8">
                  <c:v>3.1772351691427701E-3</c:v>
                </c:pt>
                <c:pt idx="9">
                  <c:v>3.5722436441540401E-3</c:v>
                </c:pt>
                <c:pt idx="10">
                  <c:v>3.4226622463330602E-3</c:v>
                </c:pt>
                <c:pt idx="11">
                  <c:v>3.1376307720491999E-3</c:v>
                </c:pt>
                <c:pt idx="12">
                  <c:v>3.1393211930120799E-3</c:v>
                </c:pt>
                <c:pt idx="13">
                  <c:v>3.1369433749986399E-3</c:v>
                </c:pt>
                <c:pt idx="14">
                  <c:v>2.80938559279378E-3</c:v>
                </c:pt>
                <c:pt idx="15">
                  <c:v>2.90353165776381E-3</c:v>
                </c:pt>
                <c:pt idx="16">
                  <c:v>3.0507898020640202E-3</c:v>
                </c:pt>
                <c:pt idx="17">
                  <c:v>2.9602567480515999E-3</c:v>
                </c:pt>
                <c:pt idx="18">
                  <c:v>2.8850811109854902E-3</c:v>
                </c:pt>
                <c:pt idx="19">
                  <c:v>2.99526294864367E-3</c:v>
                </c:pt>
                <c:pt idx="20">
                  <c:v>3.17011384151878E-3</c:v>
                </c:pt>
                <c:pt idx="21">
                  <c:v>2.9779182017254302E-3</c:v>
                </c:pt>
                <c:pt idx="22">
                  <c:v>2.94935887203388E-3</c:v>
                </c:pt>
                <c:pt idx="23">
                  <c:v>3.29877606271947E-3</c:v>
                </c:pt>
                <c:pt idx="24">
                  <c:v>3.4496812446839099E-3</c:v>
                </c:pt>
                <c:pt idx="25">
                  <c:v>3.3759496628912801E-3</c:v>
                </c:pt>
                <c:pt idx="26">
                  <c:v>3.47615034740607E-3</c:v>
                </c:pt>
                <c:pt idx="27">
                  <c:v>3.5336004563789099E-3</c:v>
                </c:pt>
                <c:pt idx="28">
                  <c:v>3.17085273895368E-3</c:v>
                </c:pt>
                <c:pt idx="29">
                  <c:v>3.24877706555493E-3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CE-4B2A-9B3E-B86949FC5A05}"/>
            </c:ext>
          </c:extLst>
        </c:ser>
        <c:ser>
          <c:idx val="1"/>
          <c:order val="1"/>
          <c:tx>
            <c:strRef>
              <c:f>'O3'!$C$1</c:f>
              <c:strCache>
                <c:ptCount val="1"/>
                <c:pt idx="0">
                  <c:v>Multi-Region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'O3'!$A$2:$A$31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'O3'!$C$2:$C$31</c:f>
              <c:numCache>
                <c:formatCode>0.00%</c:formatCode>
                <c:ptCount val="30"/>
                <c:pt idx="0">
                  <c:v>1.5898723115333101E-2</c:v>
                </c:pt>
                <c:pt idx="1">
                  <c:v>1.6734204720934599E-2</c:v>
                </c:pt>
                <c:pt idx="2">
                  <c:v>1.5551282910776801E-2</c:v>
                </c:pt>
                <c:pt idx="3">
                  <c:v>1.54760475798484E-2</c:v>
                </c:pt>
                <c:pt idx="4">
                  <c:v>1.6121746734979701E-2</c:v>
                </c:pt>
                <c:pt idx="5">
                  <c:v>1.5778692197126701E-2</c:v>
                </c:pt>
                <c:pt idx="6">
                  <c:v>1.54801693779492E-2</c:v>
                </c:pt>
                <c:pt idx="7">
                  <c:v>1.5851340171843E-2</c:v>
                </c:pt>
                <c:pt idx="8">
                  <c:v>1.5050821586742501E-2</c:v>
                </c:pt>
                <c:pt idx="9">
                  <c:v>1.51922952566757E-2</c:v>
                </c:pt>
                <c:pt idx="10">
                  <c:v>1.6290945756143801E-2</c:v>
                </c:pt>
                <c:pt idx="11">
                  <c:v>1.6081128224564301E-2</c:v>
                </c:pt>
                <c:pt idx="12">
                  <c:v>1.6422944343983899E-2</c:v>
                </c:pt>
                <c:pt idx="13">
                  <c:v>1.6594082365129499E-2</c:v>
                </c:pt>
                <c:pt idx="14">
                  <c:v>1.6756808265003802E-2</c:v>
                </c:pt>
                <c:pt idx="15">
                  <c:v>1.7260331336287599E-2</c:v>
                </c:pt>
                <c:pt idx="16">
                  <c:v>1.47278255611944E-2</c:v>
                </c:pt>
                <c:pt idx="17">
                  <c:v>1.40702832334633E-2</c:v>
                </c:pt>
                <c:pt idx="18">
                  <c:v>1.44423838883015E-2</c:v>
                </c:pt>
                <c:pt idx="19">
                  <c:v>1.48038056429966E-2</c:v>
                </c:pt>
                <c:pt idx="20">
                  <c:v>1.3936395193739E-2</c:v>
                </c:pt>
                <c:pt idx="21">
                  <c:v>1.41092747631806E-2</c:v>
                </c:pt>
                <c:pt idx="22">
                  <c:v>1.2370198598943401E-2</c:v>
                </c:pt>
                <c:pt idx="23">
                  <c:v>1.19417543556252E-2</c:v>
                </c:pt>
                <c:pt idx="24">
                  <c:v>1.27655750703031E-2</c:v>
                </c:pt>
                <c:pt idx="25">
                  <c:v>1.3971185838186399E-2</c:v>
                </c:pt>
                <c:pt idx="26">
                  <c:v>1.38424906092732E-2</c:v>
                </c:pt>
                <c:pt idx="27">
                  <c:v>1.4641035901686099E-2</c:v>
                </c:pt>
                <c:pt idx="28">
                  <c:v>1.49581757228083E-2</c:v>
                </c:pt>
                <c:pt idx="29">
                  <c:v>1.460763696935E-2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CE-4B2A-9B3E-B86949FC5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6411136"/>
        <c:axId val="982626560"/>
      </c:lineChart>
      <c:catAx>
        <c:axId val="816411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b="1" i="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Date</a:t>
                </a:r>
                <a:endParaRPr lang="zh-CN" altLang="en-US" b="1" i="0" baseline="0">
                  <a:solidFill>
                    <a:sysClr val="windowText" lastClr="000000"/>
                  </a:solidFill>
                  <a:latin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9549544465152201"/>
              <c:y val="0.913092196001490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982626560"/>
        <c:crosses val="autoZero"/>
        <c:auto val="1"/>
        <c:lblAlgn val="ctr"/>
        <c:lblOffset val="100"/>
        <c:noMultiLvlLbl val="0"/>
      </c:catAx>
      <c:valAx>
        <c:axId val="982626560"/>
        <c:scaling>
          <c:orientation val="minMax"/>
          <c:max val="0.0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alt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rPr>
                  <a:t>Relative mean deviation(%)</a:t>
                </a:r>
              </a:p>
            </c:rich>
          </c:tx>
          <c:layout>
            <c:manualLayout>
              <c:xMode val="edge"/>
              <c:yMode val="edge"/>
              <c:x val="1.41620480405524E-2"/>
              <c:y val="0.166051961904493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alt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.0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6411136"/>
        <c:crosses val="autoZero"/>
        <c:crossBetween val="between"/>
        <c:majorUnit val="2.5000000000000001E-3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en-US" altLang="zh-CN" sz="1400" b="1" i="0" u="none" strike="noStrike" baseline="0">
                <a:effectLst/>
              </a:rPr>
              <a:t>Jul_PM</a:t>
            </a:r>
            <a:r>
              <a:rPr lang="en-US" altLang="zh-CN" sz="1400" b="1" i="0" u="none" strike="noStrike" baseline="-25000">
                <a:effectLst/>
              </a:rPr>
              <a:t>2.5</a:t>
            </a:r>
            <a:endParaRPr lang="zh-CN" altLang="en-US" b="1" i="0" baseline="0">
              <a:solidFill>
                <a:sysClr val="windowText" lastClr="000000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603365942693550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8720090093672301"/>
          <c:y val="0.110105864197531"/>
          <c:w val="0.78854563621601503"/>
          <c:h val="0.72525746334569896"/>
        </c:manualLayout>
      </c:layout>
      <c:lineChart>
        <c:grouping val="standard"/>
        <c:varyColors val="0"/>
        <c:ser>
          <c:idx val="0"/>
          <c:order val="0"/>
          <c:tx>
            <c:strRef>
              <c:f>PM!$B$1</c:f>
              <c:strCache>
                <c:ptCount val="1"/>
                <c:pt idx="0">
                  <c:v>Single-Region</c:v>
                </c:pt>
              </c:strCache>
            </c:strRef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PM!$A$2:$A$31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PM!$B$2:$B$31</c:f>
              <c:numCache>
                <c:formatCode>0.00%</c:formatCode>
                <c:ptCount val="30"/>
                <c:pt idx="0">
                  <c:v>6.0338520658079001E-3</c:v>
                </c:pt>
                <c:pt idx="1">
                  <c:v>7.0913371362227497E-3</c:v>
                </c:pt>
                <c:pt idx="2">
                  <c:v>6.8765603107740197E-3</c:v>
                </c:pt>
                <c:pt idx="3">
                  <c:v>5.6086871510251197E-3</c:v>
                </c:pt>
                <c:pt idx="4">
                  <c:v>5.2851979285726998E-3</c:v>
                </c:pt>
                <c:pt idx="5">
                  <c:v>4.6857442391524803E-3</c:v>
                </c:pt>
                <c:pt idx="6">
                  <c:v>3.80034083194653E-3</c:v>
                </c:pt>
                <c:pt idx="7">
                  <c:v>4.2407711285981399E-3</c:v>
                </c:pt>
                <c:pt idx="8">
                  <c:v>5.1160869326175697E-3</c:v>
                </c:pt>
                <c:pt idx="9">
                  <c:v>6.0244539226468503E-3</c:v>
                </c:pt>
                <c:pt idx="10">
                  <c:v>5.6989667314322496E-3</c:v>
                </c:pt>
                <c:pt idx="11">
                  <c:v>4.9286401532020498E-3</c:v>
                </c:pt>
                <c:pt idx="12">
                  <c:v>4.4911595889624697E-3</c:v>
                </c:pt>
                <c:pt idx="13">
                  <c:v>5.07048381967516E-3</c:v>
                </c:pt>
                <c:pt idx="14">
                  <c:v>5.0602912082406302E-3</c:v>
                </c:pt>
                <c:pt idx="15">
                  <c:v>4.7651310636170298E-3</c:v>
                </c:pt>
                <c:pt idx="16">
                  <c:v>5.1211133833260498E-3</c:v>
                </c:pt>
                <c:pt idx="17">
                  <c:v>4.2716424117895902E-3</c:v>
                </c:pt>
                <c:pt idx="18">
                  <c:v>3.8063542860376702E-3</c:v>
                </c:pt>
                <c:pt idx="19">
                  <c:v>3.46260260982873E-3</c:v>
                </c:pt>
                <c:pt idx="20">
                  <c:v>3.5090092276085002E-3</c:v>
                </c:pt>
                <c:pt idx="21">
                  <c:v>3.6448683826357398E-3</c:v>
                </c:pt>
                <c:pt idx="22">
                  <c:v>3.3270912493530099E-3</c:v>
                </c:pt>
                <c:pt idx="23">
                  <c:v>3.8054429653544102E-3</c:v>
                </c:pt>
                <c:pt idx="24">
                  <c:v>3.9323456491739501E-3</c:v>
                </c:pt>
                <c:pt idx="25">
                  <c:v>4.2994486852018302E-3</c:v>
                </c:pt>
                <c:pt idx="26">
                  <c:v>4.6219970162036297E-3</c:v>
                </c:pt>
                <c:pt idx="27">
                  <c:v>4.6091988617454E-3</c:v>
                </c:pt>
                <c:pt idx="28">
                  <c:v>4.0813778972244698E-3</c:v>
                </c:pt>
                <c:pt idx="29">
                  <c:v>4.2193338633823999E-3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F8-4FAE-BD62-D849FF8D23B4}"/>
            </c:ext>
          </c:extLst>
        </c:ser>
        <c:ser>
          <c:idx val="1"/>
          <c:order val="1"/>
          <c:tx>
            <c:strRef>
              <c:f>PM!$C$1</c:f>
              <c:strCache>
                <c:ptCount val="1"/>
                <c:pt idx="0">
                  <c:v>Multi-Region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PM!$A$2:$A$31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PM!$C$2:$C$31</c:f>
              <c:numCache>
                <c:formatCode>0.00%</c:formatCode>
                <c:ptCount val="30"/>
                <c:pt idx="0">
                  <c:v>1.75347321950752E-2</c:v>
                </c:pt>
                <c:pt idx="1">
                  <c:v>1.9672489167084199E-2</c:v>
                </c:pt>
                <c:pt idx="2">
                  <c:v>1.9346922065378198E-2</c:v>
                </c:pt>
                <c:pt idx="3">
                  <c:v>1.8277872119336899E-2</c:v>
                </c:pt>
                <c:pt idx="4">
                  <c:v>1.86284167187429E-2</c:v>
                </c:pt>
                <c:pt idx="5">
                  <c:v>1.7102556865347701E-2</c:v>
                </c:pt>
                <c:pt idx="6">
                  <c:v>1.6363671924102499E-2</c:v>
                </c:pt>
                <c:pt idx="7">
                  <c:v>1.6393736118917802E-2</c:v>
                </c:pt>
                <c:pt idx="8">
                  <c:v>1.6734449631968101E-2</c:v>
                </c:pt>
                <c:pt idx="9">
                  <c:v>1.6198381489799199E-2</c:v>
                </c:pt>
                <c:pt idx="10">
                  <c:v>1.5586083243385699E-2</c:v>
                </c:pt>
                <c:pt idx="11">
                  <c:v>1.48473808063038E-2</c:v>
                </c:pt>
                <c:pt idx="12">
                  <c:v>1.47585035631255E-2</c:v>
                </c:pt>
                <c:pt idx="13">
                  <c:v>1.4858551289341399E-2</c:v>
                </c:pt>
                <c:pt idx="14">
                  <c:v>1.4696334487763099E-2</c:v>
                </c:pt>
                <c:pt idx="15">
                  <c:v>1.39733669846213E-2</c:v>
                </c:pt>
                <c:pt idx="16">
                  <c:v>1.44581354941471E-2</c:v>
                </c:pt>
                <c:pt idx="17">
                  <c:v>1.4436544937674999E-2</c:v>
                </c:pt>
                <c:pt idx="18">
                  <c:v>1.41962424817248E-2</c:v>
                </c:pt>
                <c:pt idx="19">
                  <c:v>1.44749565207074E-2</c:v>
                </c:pt>
                <c:pt idx="20">
                  <c:v>1.33570611030699E-2</c:v>
                </c:pt>
                <c:pt idx="21">
                  <c:v>1.29418908048427E-2</c:v>
                </c:pt>
                <c:pt idx="22">
                  <c:v>1.33535539994324E-2</c:v>
                </c:pt>
                <c:pt idx="23">
                  <c:v>1.3684937725916399E-2</c:v>
                </c:pt>
                <c:pt idx="24">
                  <c:v>1.36605224782952E-2</c:v>
                </c:pt>
                <c:pt idx="25">
                  <c:v>1.34151898754627E-2</c:v>
                </c:pt>
                <c:pt idx="26">
                  <c:v>1.30094789846986E-2</c:v>
                </c:pt>
                <c:pt idx="27">
                  <c:v>1.21738265434169E-2</c:v>
                </c:pt>
                <c:pt idx="28">
                  <c:v>1.2636620997552601E-2</c:v>
                </c:pt>
                <c:pt idx="29">
                  <c:v>1.38379981782398E-2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F8-4FAE-BD62-D849FF8D2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6411136"/>
        <c:axId val="982626560"/>
      </c:lineChart>
      <c:catAx>
        <c:axId val="816411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b="1" i="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Date</a:t>
                </a:r>
                <a:endParaRPr lang="zh-CN" altLang="en-US" b="1" i="0" baseline="0">
                  <a:solidFill>
                    <a:sysClr val="windowText" lastClr="000000"/>
                  </a:solidFill>
                  <a:latin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51178516045370104"/>
              <c:y val="0.9186760289701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982626560"/>
        <c:crosses val="autoZero"/>
        <c:auto val="1"/>
        <c:lblAlgn val="ctr"/>
        <c:lblOffset val="100"/>
        <c:noMultiLvlLbl val="0"/>
      </c:catAx>
      <c:valAx>
        <c:axId val="982626560"/>
        <c:scaling>
          <c:orientation val="minMax"/>
          <c:max val="0.0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alt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rPr>
                  <a:t>Relative mean deviation(%)</a:t>
                </a:r>
              </a:p>
            </c:rich>
          </c:tx>
          <c:layout>
            <c:manualLayout>
              <c:xMode val="edge"/>
              <c:yMode val="edge"/>
              <c:x val="2.06779343614239E-2"/>
              <c:y val="0.16041777071188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alt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.0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6411136"/>
        <c:crosses val="autoZero"/>
        <c:crossBetween val="between"/>
        <c:majorUnit val="2.5000000000000001E-3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i="0" baseline="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b="1" i="0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3</a:t>
            </a:r>
            <a:endParaRPr lang="zh-CN" altLang="en-US" b="1" i="0" baseline="-25000">
              <a:solidFill>
                <a:schemeClr val="tx1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50881944444444405"/>
          <c:y val="2.34633362277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5130677083333299"/>
          <c:y val="0.11349480542674301"/>
          <c:w val="0.818137673611111"/>
          <c:h val="0.67528897121923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分区域!$B$33</c:f>
              <c:strCache>
                <c:ptCount val="1"/>
                <c:pt idx="0">
                  <c:v>per region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分区域!$A$34:$A$43</c:f>
              <c:strCache>
                <c:ptCount val="10"/>
                <c:pt idx="0">
                  <c:v>SW_CR</c:v>
                </c:pt>
                <c:pt idx="1">
                  <c:v>NRP_CR</c:v>
                </c:pt>
                <c:pt idx="2">
                  <c:v>S_CR</c:v>
                </c:pt>
                <c:pt idx="3">
                  <c:v>CEN_CR</c:v>
                </c:pt>
                <c:pt idx="4">
                  <c:v>NW_CR</c:v>
                </c:pt>
                <c:pt idx="5">
                  <c:v>UPMW_CR</c:v>
                </c:pt>
                <c:pt idx="6">
                  <c:v>W_CR</c:v>
                </c:pt>
                <c:pt idx="7">
                  <c:v>SE_CR</c:v>
                </c:pt>
                <c:pt idx="8">
                  <c:v>NE_CR</c:v>
                </c:pt>
                <c:pt idx="9">
                  <c:v>OTHER</c:v>
                </c:pt>
              </c:strCache>
            </c:strRef>
          </c:cat>
          <c:val>
            <c:numRef>
              <c:f>分区域!$B$34:$B$43</c:f>
              <c:numCache>
                <c:formatCode>0.00%</c:formatCode>
                <c:ptCount val="10"/>
                <c:pt idx="0">
                  <c:v>6.9983955393766702E-3</c:v>
                </c:pt>
                <c:pt idx="1">
                  <c:v>7.1379688678992704E-3</c:v>
                </c:pt>
                <c:pt idx="2">
                  <c:v>9.5419189216338907E-3</c:v>
                </c:pt>
                <c:pt idx="3">
                  <c:v>1.0325017279803001E-2</c:v>
                </c:pt>
                <c:pt idx="4">
                  <c:v>1.0905388842941E-2</c:v>
                </c:pt>
                <c:pt idx="5">
                  <c:v>1.2671857198659099E-2</c:v>
                </c:pt>
                <c:pt idx="6">
                  <c:v>1.27721899492243E-2</c:v>
                </c:pt>
                <c:pt idx="7">
                  <c:v>1.9709195381273199E-2</c:v>
                </c:pt>
                <c:pt idx="8">
                  <c:v>1.9987996844260499E-2</c:v>
                </c:pt>
                <c:pt idx="9">
                  <c:v>2.2265330601224601E-2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E-4066-94DE-491DC14EAB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8"/>
        <c:axId val="813492000"/>
        <c:axId val="817351296"/>
      </c:barChart>
      <c:lineChart>
        <c:grouping val="standard"/>
        <c:varyColors val="0"/>
        <c:ser>
          <c:idx val="1"/>
          <c:order val="1"/>
          <c:tx>
            <c:strRef>
              <c:f>分区域!$C$33</c:f>
              <c:strCache>
                <c:ptCount val="1"/>
                <c:pt idx="0">
                  <c:v>average</c:v>
                </c:pt>
              </c:strCache>
            </c:strRef>
          </c:tx>
          <c:spPr>
            <a:ln w="158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分区域!$A$34:$A$43</c:f>
              <c:strCache>
                <c:ptCount val="10"/>
                <c:pt idx="0">
                  <c:v>SW_CR</c:v>
                </c:pt>
                <c:pt idx="1">
                  <c:v>NRP_CR</c:v>
                </c:pt>
                <c:pt idx="2">
                  <c:v>S_CR</c:v>
                </c:pt>
                <c:pt idx="3">
                  <c:v>CEN_CR</c:v>
                </c:pt>
                <c:pt idx="4">
                  <c:v>NW_CR</c:v>
                </c:pt>
                <c:pt idx="5">
                  <c:v>UPMW_CR</c:v>
                </c:pt>
                <c:pt idx="6">
                  <c:v>W_CR</c:v>
                </c:pt>
                <c:pt idx="7">
                  <c:v>SE_CR</c:v>
                </c:pt>
                <c:pt idx="8">
                  <c:v>NE_CR</c:v>
                </c:pt>
                <c:pt idx="9">
                  <c:v>OTHER</c:v>
                </c:pt>
              </c:strCache>
            </c:strRef>
          </c:cat>
          <c:val>
            <c:numRef>
              <c:f>分区域!$C$34:$C$43</c:f>
              <c:numCache>
                <c:formatCode>0.00%</c:formatCode>
                <c:ptCount val="10"/>
                <c:pt idx="0">
                  <c:v>1.32315259426296E-2</c:v>
                </c:pt>
                <c:pt idx="1">
                  <c:v>1.32315259426296E-2</c:v>
                </c:pt>
                <c:pt idx="2">
                  <c:v>1.32315259426296E-2</c:v>
                </c:pt>
                <c:pt idx="3">
                  <c:v>1.32315259426296E-2</c:v>
                </c:pt>
                <c:pt idx="4">
                  <c:v>1.32315259426296E-2</c:v>
                </c:pt>
                <c:pt idx="5">
                  <c:v>1.32315259426296E-2</c:v>
                </c:pt>
                <c:pt idx="6">
                  <c:v>1.32315259426296E-2</c:v>
                </c:pt>
                <c:pt idx="7">
                  <c:v>1.32315259426296E-2</c:v>
                </c:pt>
                <c:pt idx="8">
                  <c:v>1.32315259426296E-2</c:v>
                </c:pt>
                <c:pt idx="9">
                  <c:v>1.32315259426296E-2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BE-4066-94DE-491DC14EA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492000"/>
        <c:axId val="817351296"/>
      </c:lineChart>
      <c:catAx>
        <c:axId val="8134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7351296"/>
        <c:crosses val="autoZero"/>
        <c:auto val="1"/>
        <c:lblAlgn val="ctr"/>
        <c:lblOffset val="100"/>
        <c:noMultiLvlLbl val="0"/>
      </c:catAx>
      <c:valAx>
        <c:axId val="817351296"/>
        <c:scaling>
          <c:orientation val="minMax"/>
          <c:max val="0.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Relative mean deviation(%)</a:t>
                </a:r>
              </a:p>
            </c:rich>
          </c:tx>
          <c:layout>
            <c:manualLayout>
              <c:xMode val="edge"/>
              <c:yMode val="edge"/>
              <c:x val="3.54513888888889E-2"/>
              <c:y val="0.23903504720379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.0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3492000"/>
        <c:crosses val="autoZero"/>
        <c:crossBetween val="between"/>
        <c:majorUnit val="5.0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i="0" baseline="0">
                <a:solidFill>
                  <a:schemeClr val="tx1"/>
                </a:solidFill>
                <a:latin typeface="Times New Roman" panose="02020603050405020304" pitchFamily="18" charset="0"/>
              </a:rPr>
              <a:t>PM</a:t>
            </a:r>
            <a:r>
              <a:rPr lang="en-US" altLang="zh-CN" b="1" i="0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2.5</a:t>
            </a:r>
            <a:endParaRPr lang="zh-CN" altLang="en-US" b="1" i="0" baseline="-25000">
              <a:solidFill>
                <a:schemeClr val="tx1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50881944444444405"/>
          <c:y val="2.34633362277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5571649305555599"/>
          <c:y val="0.11349480542674301"/>
          <c:w val="0.81372795138888898"/>
          <c:h val="0.67528897121923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分区域!$B$45</c:f>
              <c:strCache>
                <c:ptCount val="1"/>
                <c:pt idx="0">
                  <c:v>PM₂.₅ (Monthly average)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分区域!$A$46:$A$55</c:f>
              <c:strCache>
                <c:ptCount val="10"/>
                <c:pt idx="0">
                  <c:v>S_CR</c:v>
                </c:pt>
                <c:pt idx="1">
                  <c:v>UPMW_CR</c:v>
                </c:pt>
                <c:pt idx="2">
                  <c:v>CEN_CR</c:v>
                </c:pt>
                <c:pt idx="3">
                  <c:v>OTHER</c:v>
                </c:pt>
                <c:pt idx="4">
                  <c:v>NE_CR</c:v>
                </c:pt>
                <c:pt idx="5">
                  <c:v>SE_CR</c:v>
                </c:pt>
                <c:pt idx="6">
                  <c:v>NRP_CR</c:v>
                </c:pt>
                <c:pt idx="7">
                  <c:v>NW_CR</c:v>
                </c:pt>
                <c:pt idx="8">
                  <c:v>W_CR</c:v>
                </c:pt>
                <c:pt idx="9">
                  <c:v>SW_CR</c:v>
                </c:pt>
              </c:strCache>
            </c:strRef>
          </c:cat>
          <c:val>
            <c:numRef>
              <c:f>分区域!$B$46:$B$55</c:f>
              <c:numCache>
                <c:formatCode>0.00%</c:formatCode>
                <c:ptCount val="10"/>
                <c:pt idx="0">
                  <c:v>1.2519037786512499E-2</c:v>
                </c:pt>
                <c:pt idx="1">
                  <c:v>1.2907609621963899E-2</c:v>
                </c:pt>
                <c:pt idx="2">
                  <c:v>1.3384932755110299E-2</c:v>
                </c:pt>
                <c:pt idx="3">
                  <c:v>1.35988576067017E-2</c:v>
                </c:pt>
                <c:pt idx="4">
                  <c:v>1.7196411415472901E-2</c:v>
                </c:pt>
                <c:pt idx="5">
                  <c:v>1.8292770760248701E-2</c:v>
                </c:pt>
                <c:pt idx="6">
                  <c:v>1.8901664434033301E-2</c:v>
                </c:pt>
                <c:pt idx="7">
                  <c:v>1.9785385798998401E-2</c:v>
                </c:pt>
                <c:pt idx="8">
                  <c:v>2.01055774247242E-2</c:v>
                </c:pt>
                <c:pt idx="9">
                  <c:v>3.60051786008165E-2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95-46BD-9442-255D87ED15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8"/>
        <c:axId val="813492000"/>
        <c:axId val="817351296"/>
      </c:barChart>
      <c:lineChart>
        <c:grouping val="standard"/>
        <c:varyColors val="0"/>
        <c:ser>
          <c:idx val="1"/>
          <c:order val="1"/>
          <c:tx>
            <c:strRef>
              <c:f>分区域!$C$45</c:f>
              <c:strCache>
                <c:ptCount val="1"/>
                <c:pt idx="0">
                  <c:v>average</c:v>
                </c:pt>
              </c:strCache>
            </c:strRef>
          </c:tx>
          <c:spPr>
            <a:ln w="158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分区域!$A$46:$A$55</c:f>
              <c:strCache>
                <c:ptCount val="10"/>
                <c:pt idx="0">
                  <c:v>S_CR</c:v>
                </c:pt>
                <c:pt idx="1">
                  <c:v>UPMW_CR</c:v>
                </c:pt>
                <c:pt idx="2">
                  <c:v>CEN_CR</c:v>
                </c:pt>
                <c:pt idx="3">
                  <c:v>OTHER</c:v>
                </c:pt>
                <c:pt idx="4">
                  <c:v>NE_CR</c:v>
                </c:pt>
                <c:pt idx="5">
                  <c:v>SE_CR</c:v>
                </c:pt>
                <c:pt idx="6">
                  <c:v>NRP_CR</c:v>
                </c:pt>
                <c:pt idx="7">
                  <c:v>NW_CR</c:v>
                </c:pt>
                <c:pt idx="8">
                  <c:v>W_CR</c:v>
                </c:pt>
                <c:pt idx="9">
                  <c:v>SW_CR</c:v>
                </c:pt>
              </c:strCache>
            </c:strRef>
          </c:cat>
          <c:val>
            <c:numRef>
              <c:f>分区域!$C$46:$C$55</c:f>
              <c:numCache>
                <c:formatCode>0.00%</c:formatCode>
                <c:ptCount val="10"/>
                <c:pt idx="0">
                  <c:v>1.8269742620458201E-2</c:v>
                </c:pt>
                <c:pt idx="1">
                  <c:v>1.8269742620458201E-2</c:v>
                </c:pt>
                <c:pt idx="2">
                  <c:v>1.8269742620458201E-2</c:v>
                </c:pt>
                <c:pt idx="3">
                  <c:v>1.8269742620458201E-2</c:v>
                </c:pt>
                <c:pt idx="4">
                  <c:v>1.8269742620458201E-2</c:v>
                </c:pt>
                <c:pt idx="5">
                  <c:v>1.8269742620458201E-2</c:v>
                </c:pt>
                <c:pt idx="6">
                  <c:v>1.8269742620458201E-2</c:v>
                </c:pt>
                <c:pt idx="7">
                  <c:v>1.8269742620458201E-2</c:v>
                </c:pt>
                <c:pt idx="8">
                  <c:v>1.8269742620458201E-2</c:v>
                </c:pt>
                <c:pt idx="9">
                  <c:v>1.8269742620458201E-2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95-46BD-9442-255D87ED1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492000"/>
        <c:axId val="817351296"/>
      </c:lineChart>
      <c:catAx>
        <c:axId val="8134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7351296"/>
        <c:crosses val="autoZero"/>
        <c:auto val="1"/>
        <c:lblAlgn val="ctr"/>
        <c:lblOffset val="100"/>
        <c:noMultiLvlLbl val="0"/>
      </c:catAx>
      <c:valAx>
        <c:axId val="817351296"/>
        <c:scaling>
          <c:orientation val="minMax"/>
          <c:max val="0.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 altLang="zh-CN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Relative mean deviation(%)</a:t>
                </a:r>
              </a:p>
            </c:rich>
          </c:tx>
          <c:layout>
            <c:manualLayout>
              <c:xMode val="edge"/>
              <c:yMode val="edge"/>
              <c:x val="3.54513888888889E-2"/>
              <c:y val="0.23903504720379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zh-CN"/>
            </a:p>
          </c:txPr>
        </c:title>
        <c:numFmt formatCode="0.0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zh-CN"/>
          </a:p>
        </c:txPr>
        <c:crossAx val="813492000"/>
        <c:crosses val="autoZero"/>
        <c:crossBetween val="between"/>
        <c:majorUnit val="5.0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9AB48-8DEB-48E0-8FD0-006A7D79C678}" type="doc">
      <dgm:prSet loTypeId="urn:microsoft.com/office/officeart/2005/8/layout/hChevron3" loCatId="process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52E99F2A-E151-4B54-9B54-759ED7953656}">
      <dgm:prSet phldrT="[文本]" custT="1"/>
      <dgm:spPr>
        <a:xfrm>
          <a:off x="31888" y="1354207"/>
          <a:ext cx="2114806" cy="564856"/>
        </a:xfrm>
        <a:prstGeom prst="homePlat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en-US" altLang="zh-CN" sz="19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CTM</a:t>
          </a:r>
          <a:endParaRPr lang="zh-CN" altLang="en-US" sz="19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ECB2158-D7F7-4324-9EED-136BC12AC27F}" type="parTrans" cxnId="{5A51669F-FBD1-4456-B6CE-DE9E11C8B8AD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4BDE6F6-4109-4302-ABA1-50E3445EF074}" type="sibTrans" cxnId="{5A51669F-FBD1-4456-B6CE-DE9E11C8B8AD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3D92C44-A442-4A03-A5BF-21C8D997F3A0}">
      <dgm:prSet phldrT="[文本]" custT="1"/>
      <dgm:spPr>
        <a:xfrm>
          <a:off x="1723733" y="1354207"/>
          <a:ext cx="2114806" cy="564856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en-US" altLang="zh-CN" sz="19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RSM</a:t>
          </a:r>
          <a:endParaRPr lang="zh-CN" altLang="en-US" sz="19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F0735E7-1EA0-4430-8357-4773207D02CD}" type="parTrans" cxnId="{AD84643D-607F-4AF7-A348-E8FB166D087A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57F66AF-61C4-448D-A8AB-E185A0727B02}" type="sibTrans" cxnId="{AD84643D-607F-4AF7-A348-E8FB166D087A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FF4A4A-FE40-4A69-A51F-252225753E35}">
      <dgm:prSet phldrT="[文本]" custT="1"/>
      <dgm:spPr>
        <a:xfrm>
          <a:off x="3415579" y="1354207"/>
          <a:ext cx="2114806" cy="564856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en-US" altLang="zh-CN" sz="19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ERSM</a:t>
          </a:r>
          <a:endParaRPr lang="zh-CN" altLang="en-US" sz="19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E6692C7-DF0F-42F6-817A-6C742D97D529}" type="parTrans" cxnId="{97CB1877-A8F0-4E2B-99E4-BF0A28FAD8C9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F77605C-48B2-44F9-9EE3-FC21A82F5AFB}" type="sibTrans" cxnId="{97CB1877-A8F0-4E2B-99E4-BF0A28FAD8C9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97663A-7EF0-4E6B-83F4-D77269B67877}">
      <dgm:prSet custT="1"/>
      <dgm:spPr>
        <a:xfrm>
          <a:off x="5107424" y="1354207"/>
          <a:ext cx="2114806" cy="564856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zh-CN" altLang="en-US" sz="19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 </a:t>
          </a:r>
          <a:r>
            <a:rPr lang="en-US" altLang="zh-CN" sz="19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pf-RSM</a:t>
          </a:r>
          <a:endParaRPr lang="zh-CN" altLang="en-US" sz="19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60987A2-9CC7-43D0-84C2-D7960CBD3CA2}" type="parTrans" cxnId="{70E0760F-58E3-4DD3-9F84-5AA38D5EE6D8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E47A7FA-1317-43D3-8070-C857F12C8D43}" type="sibTrans" cxnId="{70E0760F-58E3-4DD3-9F84-5AA38D5EE6D8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346526-5B40-41CC-B67C-D0AE53D6D8B9}">
      <dgm:prSet custT="1"/>
      <dgm:spPr>
        <a:xfrm>
          <a:off x="6769549" y="1354207"/>
          <a:ext cx="2114806" cy="564856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en-US" altLang="zh-CN" sz="1600" b="1" dirty="0" err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DeepRSM</a:t>
          </a:r>
          <a:endParaRPr lang="zh-CN" altLang="en-US" sz="1600" b="1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F3EE727-B66D-4143-91E1-E304A11360A6}" type="parTrans" cxnId="{218C4B91-B980-4CDF-8CA1-0F84B772C400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51EEC96-9CA5-409C-B8E0-A5E54905B450}" type="sibTrans" cxnId="{218C4B91-B980-4CDF-8CA1-0F84B772C400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zh-CN" altLang="en-US" sz="2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F668BB0-D863-4581-92E4-CC9C129789C0}" type="pres">
      <dgm:prSet presAssocID="{DA99AB48-8DEB-48E0-8FD0-006A7D79C678}" presName="Name0" presStyleCnt="0">
        <dgm:presLayoutVars>
          <dgm:dir/>
          <dgm:resizeHandles val="exact"/>
        </dgm:presLayoutVars>
      </dgm:prSet>
      <dgm:spPr/>
    </dgm:pt>
    <dgm:pt modelId="{24D72C96-B055-46EE-A241-F1475CC4D25B}" type="pres">
      <dgm:prSet presAssocID="{52E99F2A-E151-4B54-9B54-759ED7953656}" presName="parTxOnly" presStyleLbl="node1" presStyleIdx="0" presStyleCnt="5" custScaleX="85912" custScaleY="66774" custLinFactNeighborX="7283" custLinFactNeighborY="-18035">
        <dgm:presLayoutVars>
          <dgm:bulletEnabled val="1"/>
        </dgm:presLayoutVars>
      </dgm:prSet>
      <dgm:spPr/>
    </dgm:pt>
    <dgm:pt modelId="{81F216D1-17D5-4237-B8D0-71839EB747E2}" type="pres">
      <dgm:prSet presAssocID="{54BDE6F6-4109-4302-ABA1-50E3445EF074}" presName="parSpace" presStyleCnt="0"/>
      <dgm:spPr/>
    </dgm:pt>
    <dgm:pt modelId="{D5EAAC29-EA88-42BF-BAAF-5F040A6012D6}" type="pres">
      <dgm:prSet presAssocID="{33D92C44-A442-4A03-A5BF-21C8D997F3A0}" presName="parTxOnly" presStyleLbl="node1" presStyleIdx="1" presStyleCnt="5" custScaleX="84244" custScaleY="66774" custLinFactNeighborX="7283" custLinFactNeighborY="-18035">
        <dgm:presLayoutVars>
          <dgm:bulletEnabled val="1"/>
        </dgm:presLayoutVars>
      </dgm:prSet>
      <dgm:spPr/>
    </dgm:pt>
    <dgm:pt modelId="{07057F15-A017-42D5-90D4-4D53068C0858}" type="pres">
      <dgm:prSet presAssocID="{157F66AF-61C4-448D-A8AB-E185A0727B02}" presName="parSpace" presStyleCnt="0"/>
      <dgm:spPr/>
    </dgm:pt>
    <dgm:pt modelId="{9E57B420-53C6-43F0-92F1-4EF970FB5AA2}" type="pres">
      <dgm:prSet presAssocID="{FBFF4A4A-FE40-4A69-A51F-252225753E35}" presName="parTxOnly" presStyleLbl="node1" presStyleIdx="2" presStyleCnt="5" custScaleX="101210" custScaleY="66774" custLinFactNeighborX="7283" custLinFactNeighborY="-18035">
        <dgm:presLayoutVars>
          <dgm:bulletEnabled val="1"/>
        </dgm:presLayoutVars>
      </dgm:prSet>
      <dgm:spPr/>
    </dgm:pt>
    <dgm:pt modelId="{B9D893BE-3040-4A27-A0D7-F0EED120A226}" type="pres">
      <dgm:prSet presAssocID="{9F77605C-48B2-44F9-9EE3-FC21A82F5AFB}" presName="parSpace" presStyleCnt="0"/>
      <dgm:spPr/>
    </dgm:pt>
    <dgm:pt modelId="{013F9029-53E3-4380-9BDB-98F639F51F5B}" type="pres">
      <dgm:prSet presAssocID="{C197663A-7EF0-4E6B-83F4-D77269B67877}" presName="parTxOnly" presStyleLbl="node1" presStyleIdx="3" presStyleCnt="5" custScaleX="95225" custScaleY="66774" custLinFactNeighborX="7283" custLinFactNeighborY="-18035">
        <dgm:presLayoutVars>
          <dgm:bulletEnabled val="1"/>
        </dgm:presLayoutVars>
      </dgm:prSet>
      <dgm:spPr/>
    </dgm:pt>
    <dgm:pt modelId="{2B1A4368-93E9-4321-BE26-6FD696248DB4}" type="pres">
      <dgm:prSet presAssocID="{3E47A7FA-1317-43D3-8070-C857F12C8D43}" presName="parSpace" presStyleCnt="0"/>
      <dgm:spPr/>
    </dgm:pt>
    <dgm:pt modelId="{E86309C3-07CB-4DCD-B6EA-395F56FD9830}" type="pres">
      <dgm:prSet presAssocID="{06346526-5B40-41CC-B67C-D0AE53D6D8B9}" presName="parTxOnly" presStyleLbl="node1" presStyleIdx="4" presStyleCnt="5" custScaleX="109094" custScaleY="66774" custLinFactNeighborX="7283" custLinFactNeighborY="-18035">
        <dgm:presLayoutVars>
          <dgm:bulletEnabled val="1"/>
        </dgm:presLayoutVars>
      </dgm:prSet>
      <dgm:spPr/>
    </dgm:pt>
  </dgm:ptLst>
  <dgm:cxnLst>
    <dgm:cxn modelId="{72890A08-EF2E-4402-A520-49D56BDD82CB}" type="presOf" srcId="{33D92C44-A442-4A03-A5BF-21C8D997F3A0}" destId="{D5EAAC29-EA88-42BF-BAAF-5F040A6012D6}" srcOrd="0" destOrd="0" presId="urn:microsoft.com/office/officeart/2005/8/layout/hChevron3"/>
    <dgm:cxn modelId="{70E0760F-58E3-4DD3-9F84-5AA38D5EE6D8}" srcId="{DA99AB48-8DEB-48E0-8FD0-006A7D79C678}" destId="{C197663A-7EF0-4E6B-83F4-D77269B67877}" srcOrd="3" destOrd="0" parTransId="{B60987A2-9CC7-43D0-84C2-D7960CBD3CA2}" sibTransId="{3E47A7FA-1317-43D3-8070-C857F12C8D43}"/>
    <dgm:cxn modelId="{AD84643D-607F-4AF7-A348-E8FB166D087A}" srcId="{DA99AB48-8DEB-48E0-8FD0-006A7D79C678}" destId="{33D92C44-A442-4A03-A5BF-21C8D997F3A0}" srcOrd="1" destOrd="0" parTransId="{0F0735E7-1EA0-4430-8357-4773207D02CD}" sibTransId="{157F66AF-61C4-448D-A8AB-E185A0727B02}"/>
    <dgm:cxn modelId="{97CB1877-A8F0-4E2B-99E4-BF0A28FAD8C9}" srcId="{DA99AB48-8DEB-48E0-8FD0-006A7D79C678}" destId="{FBFF4A4A-FE40-4A69-A51F-252225753E35}" srcOrd="2" destOrd="0" parTransId="{2E6692C7-DF0F-42F6-817A-6C742D97D529}" sibTransId="{9F77605C-48B2-44F9-9EE3-FC21A82F5AFB}"/>
    <dgm:cxn modelId="{218C4B91-B980-4CDF-8CA1-0F84B772C400}" srcId="{DA99AB48-8DEB-48E0-8FD0-006A7D79C678}" destId="{06346526-5B40-41CC-B67C-D0AE53D6D8B9}" srcOrd="4" destOrd="0" parTransId="{FF3EE727-B66D-4143-91E1-E304A11360A6}" sibTransId="{851EEC96-9CA5-409C-B8E0-A5E54905B450}"/>
    <dgm:cxn modelId="{B9C3D79E-79F6-42CB-870A-A385575B1FA6}" type="presOf" srcId="{52E99F2A-E151-4B54-9B54-759ED7953656}" destId="{24D72C96-B055-46EE-A241-F1475CC4D25B}" srcOrd="0" destOrd="0" presId="urn:microsoft.com/office/officeart/2005/8/layout/hChevron3"/>
    <dgm:cxn modelId="{7363299F-97DE-49A5-B4DE-B8F0D2AFCCC0}" type="presOf" srcId="{FBFF4A4A-FE40-4A69-A51F-252225753E35}" destId="{9E57B420-53C6-43F0-92F1-4EF970FB5AA2}" srcOrd="0" destOrd="0" presId="urn:microsoft.com/office/officeart/2005/8/layout/hChevron3"/>
    <dgm:cxn modelId="{5A51669F-FBD1-4456-B6CE-DE9E11C8B8AD}" srcId="{DA99AB48-8DEB-48E0-8FD0-006A7D79C678}" destId="{52E99F2A-E151-4B54-9B54-759ED7953656}" srcOrd="0" destOrd="0" parTransId="{BECB2158-D7F7-4324-9EED-136BC12AC27F}" sibTransId="{54BDE6F6-4109-4302-ABA1-50E3445EF074}"/>
    <dgm:cxn modelId="{D13424AA-6AD0-4FC2-AA09-48303D4983FC}" type="presOf" srcId="{DA99AB48-8DEB-48E0-8FD0-006A7D79C678}" destId="{6F668BB0-D863-4581-92E4-CC9C129789C0}" srcOrd="0" destOrd="0" presId="urn:microsoft.com/office/officeart/2005/8/layout/hChevron3"/>
    <dgm:cxn modelId="{CD8FF7D2-8FA5-4A7C-A203-659060787AB0}" type="presOf" srcId="{06346526-5B40-41CC-B67C-D0AE53D6D8B9}" destId="{E86309C3-07CB-4DCD-B6EA-395F56FD9830}" srcOrd="0" destOrd="0" presId="urn:microsoft.com/office/officeart/2005/8/layout/hChevron3"/>
    <dgm:cxn modelId="{C5F30FDD-301B-4110-88EC-47825AD8C46B}" type="presOf" srcId="{C197663A-7EF0-4E6B-83F4-D77269B67877}" destId="{013F9029-53E3-4380-9BDB-98F639F51F5B}" srcOrd="0" destOrd="0" presId="urn:microsoft.com/office/officeart/2005/8/layout/hChevron3"/>
    <dgm:cxn modelId="{A63AF76F-7C66-46FF-8188-1A4237178113}" type="presParOf" srcId="{6F668BB0-D863-4581-92E4-CC9C129789C0}" destId="{24D72C96-B055-46EE-A241-F1475CC4D25B}" srcOrd="0" destOrd="0" presId="urn:microsoft.com/office/officeart/2005/8/layout/hChevron3"/>
    <dgm:cxn modelId="{7B571AF2-F026-46C7-91DB-8A4B6BC1CFC6}" type="presParOf" srcId="{6F668BB0-D863-4581-92E4-CC9C129789C0}" destId="{81F216D1-17D5-4237-B8D0-71839EB747E2}" srcOrd="1" destOrd="0" presId="urn:microsoft.com/office/officeart/2005/8/layout/hChevron3"/>
    <dgm:cxn modelId="{6107A5FA-3302-41F4-82BF-783BA4ADE4E7}" type="presParOf" srcId="{6F668BB0-D863-4581-92E4-CC9C129789C0}" destId="{D5EAAC29-EA88-42BF-BAAF-5F040A6012D6}" srcOrd="2" destOrd="0" presId="urn:microsoft.com/office/officeart/2005/8/layout/hChevron3"/>
    <dgm:cxn modelId="{B935EDE1-4416-434B-AB8E-DE6F7AE6B097}" type="presParOf" srcId="{6F668BB0-D863-4581-92E4-CC9C129789C0}" destId="{07057F15-A017-42D5-90D4-4D53068C0858}" srcOrd="3" destOrd="0" presId="urn:microsoft.com/office/officeart/2005/8/layout/hChevron3"/>
    <dgm:cxn modelId="{07BF0E85-0B2C-4CCD-8495-CC128B699B70}" type="presParOf" srcId="{6F668BB0-D863-4581-92E4-CC9C129789C0}" destId="{9E57B420-53C6-43F0-92F1-4EF970FB5AA2}" srcOrd="4" destOrd="0" presId="urn:microsoft.com/office/officeart/2005/8/layout/hChevron3"/>
    <dgm:cxn modelId="{B034A780-90FF-40E8-9C86-B2A77BC32B8D}" type="presParOf" srcId="{6F668BB0-D863-4581-92E4-CC9C129789C0}" destId="{B9D893BE-3040-4A27-A0D7-F0EED120A226}" srcOrd="5" destOrd="0" presId="urn:microsoft.com/office/officeart/2005/8/layout/hChevron3"/>
    <dgm:cxn modelId="{03021C8E-664A-4D83-AF4D-0D56EDE4C2C1}" type="presParOf" srcId="{6F668BB0-D863-4581-92E4-CC9C129789C0}" destId="{013F9029-53E3-4380-9BDB-98F639F51F5B}" srcOrd="6" destOrd="0" presId="urn:microsoft.com/office/officeart/2005/8/layout/hChevron3"/>
    <dgm:cxn modelId="{E08E6F9E-7965-4880-B842-09636C5A1716}" type="presParOf" srcId="{6F668BB0-D863-4581-92E4-CC9C129789C0}" destId="{2B1A4368-93E9-4321-BE26-6FD696248DB4}" srcOrd="7" destOrd="0" presId="urn:microsoft.com/office/officeart/2005/8/layout/hChevron3"/>
    <dgm:cxn modelId="{D08353AD-CCB8-4401-AE4F-775E385A2E0B}" type="presParOf" srcId="{6F668BB0-D863-4581-92E4-CC9C129789C0}" destId="{E86309C3-07CB-4DCD-B6EA-395F56FD9830}" srcOrd="8" destOrd="0" presId="urn:microsoft.com/office/officeart/2005/8/layout/hChevron3"/>
  </dgm:cxnLst>
  <dgm:bg/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72C96-B055-46EE-A241-F1475CC4D25B}">
      <dsp:nvSpPr>
        <dsp:cNvPr id="0" name=""/>
        <dsp:cNvSpPr/>
      </dsp:nvSpPr>
      <dsp:spPr bwMode="white">
        <a:xfrm>
          <a:off x="49189" y="502951"/>
          <a:ext cx="2515640" cy="782099"/>
        </a:xfrm>
        <a:prstGeom prst="homePlat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9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CTM</a:t>
          </a:r>
          <a:endParaRPr lang="zh-CN" altLang="en-US" sz="19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49189" y="502951"/>
        <a:ext cx="2320115" cy="782099"/>
      </dsp:txXfrm>
    </dsp:sp>
    <dsp:sp modelId="{D5EAAC29-EA88-42BF-BAAF-5F040A6012D6}">
      <dsp:nvSpPr>
        <dsp:cNvPr id="0" name=""/>
        <dsp:cNvSpPr/>
      </dsp:nvSpPr>
      <dsp:spPr bwMode="white">
        <a:xfrm>
          <a:off x="1979197" y="502951"/>
          <a:ext cx="2466798" cy="782099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9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RSM</a:t>
          </a:r>
          <a:endParaRPr lang="zh-CN" altLang="en-US" sz="19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370247" y="502951"/>
        <a:ext cx="1684699" cy="782099"/>
      </dsp:txXfrm>
    </dsp:sp>
    <dsp:sp modelId="{9E57B420-53C6-43F0-92F1-4EF970FB5AA2}">
      <dsp:nvSpPr>
        <dsp:cNvPr id="0" name=""/>
        <dsp:cNvSpPr/>
      </dsp:nvSpPr>
      <dsp:spPr bwMode="white">
        <a:xfrm>
          <a:off x="3860364" y="502951"/>
          <a:ext cx="2963590" cy="782099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9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ERSM</a:t>
          </a:r>
          <a:endParaRPr lang="zh-CN" altLang="en-US" sz="19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4251414" y="502951"/>
        <a:ext cx="2181491" cy="782099"/>
      </dsp:txXfrm>
    </dsp:sp>
    <dsp:sp modelId="{013F9029-53E3-4380-9BDB-98F639F51F5B}">
      <dsp:nvSpPr>
        <dsp:cNvPr id="0" name=""/>
        <dsp:cNvSpPr/>
      </dsp:nvSpPr>
      <dsp:spPr bwMode="white">
        <a:xfrm>
          <a:off x="6238323" y="502951"/>
          <a:ext cx="2788340" cy="782099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9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 </a:t>
          </a:r>
          <a:r>
            <a:rPr lang="en-US" altLang="zh-CN" sz="1900" b="1" kern="120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pf-RSM</a:t>
          </a:r>
          <a:endParaRPr lang="zh-CN" altLang="en-US" sz="19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6629373" y="502951"/>
        <a:ext cx="2006241" cy="782099"/>
      </dsp:txXfrm>
    </dsp:sp>
    <dsp:sp modelId="{E86309C3-07CB-4DCD-B6EA-395F56FD9830}">
      <dsp:nvSpPr>
        <dsp:cNvPr id="0" name=""/>
        <dsp:cNvSpPr/>
      </dsp:nvSpPr>
      <dsp:spPr bwMode="white">
        <a:xfrm>
          <a:off x="8404917" y="502951"/>
          <a:ext cx="3194446" cy="782099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600" b="1" kern="1200" dirty="0" err="1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DeepRSM</a:t>
          </a:r>
          <a:endParaRPr lang="zh-CN" altLang="en-US" sz="1600" b="1" kern="1200" dirty="0">
            <a:solidFill>
              <a:sysClr val="window" lastClr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8795967" y="502951"/>
        <a:ext cx="2412347" cy="782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CBCC1-5434-4120-B4CD-22D32A9A89B2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C1C2D-610E-4CA0-8A96-AF1EEABE527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Ambient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Ambient</a:t>
            </a: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Ambient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Ambient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Ambient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Ambient</a:t>
            </a: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Single-Region: Treat the entire United States as a region</a:t>
            </a:r>
          </a:p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Climate-Region: The entire model domain is divided into 10 regions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Ambient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Ambient</a:t>
            </a: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 The difference between the baseline scenario and the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Ambient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Spatial distribution of pollutant concentration in control scenario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i="0" dirty="0">
                <a:solidFill>
                  <a:srgbClr val="000000"/>
                </a:solidFill>
                <a:effectLst/>
                <a:latin typeface="lucida Grande"/>
              </a:rPr>
              <a:t>Response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difference between the baseline scenario and the control scenario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Ambient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Spatial distribution of pollutant concentration in control scenario</a:t>
            </a:r>
          </a:p>
          <a:p>
            <a:endParaRPr lang="en-US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C1C2D-610E-4CA0-8A96-AF1EEABE527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"/>
          <p:cNvSpPr>
            <a:spLocks noGrp="1"/>
          </p:cNvSpPr>
          <p:nvPr>
            <p:ph type="title"/>
          </p:nvPr>
        </p:nvSpPr>
        <p:spPr>
          <a:xfrm>
            <a:off x="838200" y="2439451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"/>
            <a:ext cx="12192000" cy="50995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509955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fld id="{C2BA3A49-6650-4957-BFCC-905F7BBE9774}" type="datetime1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000" b="1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fld id="{6274C9F1-E2F9-4F5A-AFBB-B4A4D23B65B9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vert="horz" wrap="square" lIns="91440" tIns="45720" rIns="91440" bIns="45720" numCol="1" anchor="ctr" anchorCtr="1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12830-1681-4440-A0DB-1E8ECF996E6C}" type="datetime1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12830-1681-4440-A0DB-1E8ECF996E6C}" type="datetime1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C9F1-E2F9-4F5A-AFBB-B4A4D23B65B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11.xml"/><Relationship Id="rId10" Type="http://schemas.openxmlformats.org/officeDocument/2006/relationships/image" Target="../media/image31.png"/><Relationship Id="rId4" Type="http://schemas.openxmlformats.org/officeDocument/2006/relationships/tags" Target="../tags/tag10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16.xml"/><Relationship Id="rId10" Type="http://schemas.openxmlformats.org/officeDocument/2006/relationships/image" Target="../media/image46.png"/><Relationship Id="rId4" Type="http://schemas.openxmlformats.org/officeDocument/2006/relationships/tags" Target="../tags/tag15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9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5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21.xml"/><Relationship Id="rId10" Type="http://schemas.openxmlformats.org/officeDocument/2006/relationships/image" Target="../media/image51.png"/><Relationship Id="rId4" Type="http://schemas.openxmlformats.org/officeDocument/2006/relationships/tags" Target="../tags/tag20.xml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6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7.png"/><Relationship Id="rId5" Type="http://schemas.openxmlformats.org/officeDocument/2006/relationships/tags" Target="../tags/tag26.xml"/><Relationship Id="rId10" Type="http://schemas.openxmlformats.org/officeDocument/2006/relationships/image" Target="../media/image66.png"/><Relationship Id="rId4" Type="http://schemas.openxmlformats.org/officeDocument/2006/relationships/tags" Target="../tags/tag25.xml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29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7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31.xml"/><Relationship Id="rId10" Type="http://schemas.openxmlformats.org/officeDocument/2006/relationships/image" Target="../media/image71.png"/><Relationship Id="rId4" Type="http://schemas.openxmlformats.org/officeDocument/2006/relationships/tags" Target="../tags/tag30.xml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88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7.png"/><Relationship Id="rId5" Type="http://schemas.openxmlformats.org/officeDocument/2006/relationships/tags" Target="../tags/tag36.xml"/><Relationship Id="rId10" Type="http://schemas.openxmlformats.org/officeDocument/2006/relationships/image" Target="../media/image86.png"/><Relationship Id="rId4" Type="http://schemas.openxmlformats.org/officeDocument/2006/relationships/tags" Target="../tags/tag35.xml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39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9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5" Type="http://schemas.openxmlformats.org/officeDocument/2006/relationships/tags" Target="../tags/tag41.xml"/><Relationship Id="rId10" Type="http://schemas.openxmlformats.org/officeDocument/2006/relationships/image" Target="../media/image91.png"/><Relationship Id="rId4" Type="http://schemas.openxmlformats.org/officeDocument/2006/relationships/tags" Target="../tags/tag40.xml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44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108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7.png"/><Relationship Id="rId5" Type="http://schemas.openxmlformats.org/officeDocument/2006/relationships/tags" Target="../tags/tag46.xml"/><Relationship Id="rId10" Type="http://schemas.openxmlformats.org/officeDocument/2006/relationships/image" Target="../media/image106.png"/><Relationship Id="rId4" Type="http://schemas.openxmlformats.org/officeDocument/2006/relationships/tags" Target="../tags/tag45.xml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49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113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2.png"/><Relationship Id="rId5" Type="http://schemas.openxmlformats.org/officeDocument/2006/relationships/tags" Target="../tags/tag51.xml"/><Relationship Id="rId10" Type="http://schemas.openxmlformats.org/officeDocument/2006/relationships/image" Target="../media/image111.png"/><Relationship Id="rId4" Type="http://schemas.openxmlformats.org/officeDocument/2006/relationships/tags" Target="../tags/tag50.xml"/><Relationship Id="rId9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54.xml"/><Relationship Id="rId7" Type="http://schemas.openxmlformats.org/officeDocument/2006/relationships/notesSlide" Target="../notesSlides/notesSlide21.xml"/><Relationship Id="rId12" Type="http://schemas.openxmlformats.org/officeDocument/2006/relationships/image" Target="../media/image128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7.png"/><Relationship Id="rId5" Type="http://schemas.openxmlformats.org/officeDocument/2006/relationships/tags" Target="../tags/tag56.xml"/><Relationship Id="rId10" Type="http://schemas.openxmlformats.org/officeDocument/2006/relationships/image" Target="../media/image126.png"/><Relationship Id="rId4" Type="http://schemas.openxmlformats.org/officeDocument/2006/relationships/tags" Target="../tags/tag55.xml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59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13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2.png"/><Relationship Id="rId5" Type="http://schemas.openxmlformats.org/officeDocument/2006/relationships/tags" Target="../tags/tag61.xml"/><Relationship Id="rId10" Type="http://schemas.openxmlformats.org/officeDocument/2006/relationships/image" Target="../media/image131.png"/><Relationship Id="rId4" Type="http://schemas.openxmlformats.org/officeDocument/2006/relationships/tags" Target="../tags/tag60.xml"/><Relationship Id="rId9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64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148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7.png"/><Relationship Id="rId5" Type="http://schemas.openxmlformats.org/officeDocument/2006/relationships/tags" Target="../tags/tag66.xml"/><Relationship Id="rId10" Type="http://schemas.openxmlformats.org/officeDocument/2006/relationships/image" Target="../media/image146.png"/><Relationship Id="rId4" Type="http://schemas.openxmlformats.org/officeDocument/2006/relationships/tags" Target="../tags/tag65.xml"/><Relationship Id="rId9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tags" Target="../tags/tag69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153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2.png"/><Relationship Id="rId5" Type="http://schemas.openxmlformats.org/officeDocument/2006/relationships/tags" Target="../tags/tag71.xml"/><Relationship Id="rId10" Type="http://schemas.openxmlformats.org/officeDocument/2006/relationships/image" Target="../media/image151.png"/><Relationship Id="rId4" Type="http://schemas.openxmlformats.org/officeDocument/2006/relationships/tags" Target="../tags/tag70.xml"/><Relationship Id="rId9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tags" Target="../tags/tag74.xml"/><Relationship Id="rId7" Type="http://schemas.openxmlformats.org/officeDocument/2006/relationships/notesSlide" Target="../notesSlides/notesSlide27.xml"/><Relationship Id="rId12" Type="http://schemas.openxmlformats.org/officeDocument/2006/relationships/image" Target="../media/image168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7.png"/><Relationship Id="rId5" Type="http://schemas.openxmlformats.org/officeDocument/2006/relationships/tags" Target="../tags/tag76.xml"/><Relationship Id="rId10" Type="http://schemas.openxmlformats.org/officeDocument/2006/relationships/image" Target="../media/image166.png"/><Relationship Id="rId4" Type="http://schemas.openxmlformats.org/officeDocument/2006/relationships/tags" Target="../tags/tag75.xml"/><Relationship Id="rId9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tags" Target="../tags/tag79.xml"/><Relationship Id="rId7" Type="http://schemas.openxmlformats.org/officeDocument/2006/relationships/notesSlide" Target="../notesSlides/notesSlide28.xml"/><Relationship Id="rId12" Type="http://schemas.openxmlformats.org/officeDocument/2006/relationships/image" Target="../media/image17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2.png"/><Relationship Id="rId5" Type="http://schemas.openxmlformats.org/officeDocument/2006/relationships/tags" Target="../tags/tag81.xml"/><Relationship Id="rId10" Type="http://schemas.openxmlformats.org/officeDocument/2006/relationships/image" Target="../media/image171.png"/><Relationship Id="rId4" Type="http://schemas.openxmlformats.org/officeDocument/2006/relationships/tags" Target="../tags/tag80.xml"/><Relationship Id="rId9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tags" Target="../tags/tag84.xml"/><Relationship Id="rId7" Type="http://schemas.openxmlformats.org/officeDocument/2006/relationships/notesSlide" Target="../notesSlides/notesSlide33.xml"/><Relationship Id="rId12" Type="http://schemas.openxmlformats.org/officeDocument/2006/relationships/image" Target="../media/image190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9.png"/><Relationship Id="rId5" Type="http://schemas.openxmlformats.org/officeDocument/2006/relationships/tags" Target="../tags/tag86.xml"/><Relationship Id="rId10" Type="http://schemas.openxmlformats.org/officeDocument/2006/relationships/image" Target="../media/image188.png"/><Relationship Id="rId4" Type="http://schemas.openxmlformats.org/officeDocument/2006/relationships/tags" Target="../tags/tag85.xml"/><Relationship Id="rId9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tags" Target="../tags/tag89.xml"/><Relationship Id="rId7" Type="http://schemas.openxmlformats.org/officeDocument/2006/relationships/notesSlide" Target="../notesSlides/notesSlide34.xml"/><Relationship Id="rId12" Type="http://schemas.openxmlformats.org/officeDocument/2006/relationships/image" Target="../media/image19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4.png"/><Relationship Id="rId5" Type="http://schemas.openxmlformats.org/officeDocument/2006/relationships/tags" Target="../tags/tag91.xml"/><Relationship Id="rId10" Type="http://schemas.openxmlformats.org/officeDocument/2006/relationships/image" Target="../media/image193.png"/><Relationship Id="rId4" Type="http://schemas.openxmlformats.org/officeDocument/2006/relationships/tags" Target="../tags/tag90.xml"/><Relationship Id="rId9" Type="http://schemas.openxmlformats.org/officeDocument/2006/relationships/image" Target="../media/image1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tags" Target="../tags/tag94.xml"/><Relationship Id="rId7" Type="http://schemas.openxmlformats.org/officeDocument/2006/relationships/notesSlide" Target="../notesSlides/notesSlide36.xml"/><Relationship Id="rId12" Type="http://schemas.openxmlformats.org/officeDocument/2006/relationships/image" Target="../media/image210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9.png"/><Relationship Id="rId5" Type="http://schemas.openxmlformats.org/officeDocument/2006/relationships/tags" Target="../tags/tag96.xml"/><Relationship Id="rId10" Type="http://schemas.openxmlformats.org/officeDocument/2006/relationships/image" Target="../media/image208.png"/><Relationship Id="rId4" Type="http://schemas.openxmlformats.org/officeDocument/2006/relationships/tags" Target="../tags/tag95.xml"/><Relationship Id="rId9" Type="http://schemas.openxmlformats.org/officeDocument/2006/relationships/image" Target="../media/image2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tags" Target="../tags/tag99.xml"/><Relationship Id="rId7" Type="http://schemas.openxmlformats.org/officeDocument/2006/relationships/notesSlide" Target="../notesSlides/notesSlide37.xml"/><Relationship Id="rId12" Type="http://schemas.openxmlformats.org/officeDocument/2006/relationships/image" Target="../media/image215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4.png"/><Relationship Id="rId5" Type="http://schemas.openxmlformats.org/officeDocument/2006/relationships/tags" Target="../tags/tag101.xml"/><Relationship Id="rId10" Type="http://schemas.openxmlformats.org/officeDocument/2006/relationships/image" Target="../media/image213.png"/><Relationship Id="rId4" Type="http://schemas.openxmlformats.org/officeDocument/2006/relationships/tags" Target="../tags/tag100.xml"/><Relationship Id="rId9" Type="http://schemas.openxmlformats.org/officeDocument/2006/relationships/image" Target="../media/image2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tags" Target="../tags/tag104.xml"/><Relationship Id="rId7" Type="http://schemas.openxmlformats.org/officeDocument/2006/relationships/image" Target="../media/image217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216.emf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2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23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6.xml"/><Relationship Id="rId10" Type="http://schemas.openxmlformats.org/officeDocument/2006/relationships/image" Target="../media/image26.png"/><Relationship Id="rId4" Type="http://schemas.openxmlformats.org/officeDocument/2006/relationships/tags" Target="../tags/tag5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2097769"/>
            <a:ext cx="10763075" cy="1470025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and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Attribution Evaluation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Report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6327" y="4770163"/>
            <a:ext cx="6119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04/27/202</a:t>
            </a:r>
            <a:r>
              <a:rPr lang="en-US" altLang="zh-CN" sz="32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3, SCUT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10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467456"/>
            <a:ext cx="933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(January)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49" y="3072765"/>
            <a:ext cx="475742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49" y="5159375"/>
            <a:ext cx="475742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4823" y="3072765"/>
            <a:ext cx="4602272" cy="162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1089025"/>
            <a:ext cx="4757427" cy="162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4823" y="1087755"/>
            <a:ext cx="4602272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5" y="499022"/>
            <a:ext cx="11791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11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571"/>
            <a:ext cx="2158054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59" y="1489439"/>
            <a:ext cx="2158054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497571"/>
            <a:ext cx="2158054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1489439"/>
            <a:ext cx="2158054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1489439"/>
            <a:ext cx="2158054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0" y="3768267"/>
            <a:ext cx="3600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latin typeface="Times New Roman" panose="02020603050405020304" pitchFamily="18" charset="0"/>
              </a:rPr>
              <a:t>RSM VS CMAQ(Base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Response</a:t>
            </a:r>
            <a:r>
              <a:rPr lang="en-US" altLang="zh-CN" dirty="0">
                <a:latin typeface="Times New Roman" panose="02020603050405020304" pitchFamily="18" charset="0"/>
              </a:rPr>
              <a:t>):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93622"/>
            <a:ext cx="2158054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45" y="4393622"/>
            <a:ext cx="2158054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7" y="4393622"/>
            <a:ext cx="2158054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4393622"/>
            <a:ext cx="2158054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4393622"/>
            <a:ext cx="2158054" cy="19531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12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1087755"/>
            <a:ext cx="4766858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3076575"/>
            <a:ext cx="476685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5074920"/>
            <a:ext cx="475742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7470" y="3076575"/>
            <a:ext cx="4766857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27470" y="108775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13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4775" y="1040765"/>
            <a:ext cx="4766946" cy="16198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402" y="1091565"/>
            <a:ext cx="4766946" cy="16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402" y="3060700"/>
            <a:ext cx="4766946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402" y="5053965"/>
            <a:ext cx="4766946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4776" y="3060700"/>
            <a:ext cx="4766944" cy="16198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14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(May)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571"/>
            <a:ext cx="2158054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59" y="1489439"/>
            <a:ext cx="2158054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497571"/>
            <a:ext cx="2158054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1489439"/>
            <a:ext cx="2158054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1489439"/>
            <a:ext cx="2158054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0" y="3768267"/>
            <a:ext cx="4476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CMAQ(Base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93622"/>
            <a:ext cx="2158054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45" y="4393622"/>
            <a:ext cx="2158054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7" y="4393622"/>
            <a:ext cx="2158054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4393622"/>
            <a:ext cx="2158054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4393622"/>
            <a:ext cx="2158054" cy="19531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(May)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15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45885" y="1064260"/>
            <a:ext cx="5250180" cy="1619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850" y="1064260"/>
            <a:ext cx="5250180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3410" y="3078480"/>
            <a:ext cx="5249620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0080" y="5074920"/>
            <a:ext cx="524962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45885" y="3078480"/>
            <a:ext cx="5249620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(May)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16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8431" y="1087755"/>
            <a:ext cx="5250180" cy="1619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90" y="1087755"/>
            <a:ext cx="5250180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91" y="3076575"/>
            <a:ext cx="5234954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91" y="5074920"/>
            <a:ext cx="5234954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8430" y="3076575"/>
            <a:ext cx="5250180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Entire US domain </a:t>
            </a:r>
            <a:r>
              <a:rPr lang="en-US" altLang="zh-CN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 </a:t>
            </a:r>
            <a:r>
              <a:rPr lang="en-US" altLang="zh-CN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(January)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17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" y="1505014"/>
            <a:ext cx="2141606" cy="19382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83" y="1496882"/>
            <a:ext cx="2141606" cy="19382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52" y="1505014"/>
            <a:ext cx="2141606" cy="19382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69" y="1496882"/>
            <a:ext cx="2141606" cy="19382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22" y="1496882"/>
            <a:ext cx="2141606" cy="19382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" y="3768267"/>
            <a:ext cx="3133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CMAQ(Base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" y="4401065"/>
            <a:ext cx="2141606" cy="19382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69" y="4401065"/>
            <a:ext cx="2141606" cy="19382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51" y="4401065"/>
            <a:ext cx="2141606" cy="193823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22" y="4401065"/>
            <a:ext cx="2141606" cy="19382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69" y="4401065"/>
            <a:ext cx="2141606" cy="19382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(January)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18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6435" y="1087755"/>
            <a:ext cx="4766858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6435" y="3076575"/>
            <a:ext cx="476685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6435" y="5102860"/>
            <a:ext cx="476685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89065" y="1087755"/>
            <a:ext cx="476685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89065" y="307657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(January)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19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45" y="1087755"/>
            <a:ext cx="4766857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44" y="3076575"/>
            <a:ext cx="476685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44" y="5074920"/>
            <a:ext cx="476685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9065" y="1087755"/>
            <a:ext cx="4766857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9064" y="307657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and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Attribution Evaluation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Report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2673316" y="1336094"/>
            <a:ext cx="96994" cy="4211752"/>
          </a:xfrm>
          <a:custGeom>
            <a:avLst/>
            <a:gdLst>
              <a:gd name="T0" fmla="*/ 0 w 153"/>
              <a:gd name="T1" fmla="*/ 0 h 6522"/>
              <a:gd name="T2" fmla="*/ 2147483646 w 153"/>
              <a:gd name="T3" fmla="*/ 0 h 6522"/>
              <a:gd name="T4" fmla="*/ 2147483646 w 153"/>
              <a:gd name="T5" fmla="*/ 2147483646 h 6522"/>
              <a:gd name="T6" fmla="*/ 0 w 153"/>
              <a:gd name="T7" fmla="*/ 2147483646 h 6522"/>
              <a:gd name="T8" fmla="*/ 0 w 153"/>
              <a:gd name="T9" fmla="*/ 0 h 6522"/>
              <a:gd name="T10" fmla="*/ 2147483646 w 153"/>
              <a:gd name="T11" fmla="*/ 0 h 6522"/>
              <a:gd name="T12" fmla="*/ 2147483646 w 153"/>
              <a:gd name="T13" fmla="*/ 0 h 6522"/>
              <a:gd name="T14" fmla="*/ 2147483646 w 153"/>
              <a:gd name="T15" fmla="*/ 2147483646 h 6522"/>
              <a:gd name="T16" fmla="*/ 2147483646 w 153"/>
              <a:gd name="T17" fmla="*/ 2147483646 h 6522"/>
              <a:gd name="T18" fmla="*/ 2147483646 w 153"/>
              <a:gd name="T19" fmla="*/ 0 h 65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" h="6522">
                <a:moveTo>
                  <a:pt x="0" y="0"/>
                </a:moveTo>
                <a:lnTo>
                  <a:pt x="61" y="0"/>
                </a:lnTo>
                <a:lnTo>
                  <a:pt x="61" y="6522"/>
                </a:lnTo>
                <a:lnTo>
                  <a:pt x="0" y="6522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153" y="0"/>
                </a:lnTo>
                <a:lnTo>
                  <a:pt x="153" y="6522"/>
                </a:lnTo>
                <a:lnTo>
                  <a:pt x="131" y="6522"/>
                </a:lnTo>
                <a:lnTo>
                  <a:pt x="131" y="0"/>
                </a:lnTo>
                <a:close/>
              </a:path>
            </a:pathLst>
          </a:custGeom>
          <a:solidFill>
            <a:srgbClr val="2E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6102" y="308802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62699" y="1771729"/>
            <a:ext cx="8337988" cy="3340482"/>
            <a:chOff x="3062699" y="1380563"/>
            <a:chExt cx="8337988" cy="3340482"/>
          </a:xfrm>
        </p:grpSpPr>
        <p:sp>
          <p:nvSpPr>
            <p:cNvPr id="11" name="文本框 10"/>
            <p:cNvSpPr txBox="1"/>
            <p:nvPr/>
          </p:nvSpPr>
          <p:spPr>
            <a:xfrm>
              <a:off x="3062699" y="3539675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O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062699" y="2819971"/>
              <a:ext cx="8337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US Climate-Region July 2018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062699" y="4259380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PM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2.5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62699" y="2100267"/>
              <a:ext cx="8162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Entire US domain 2018 Case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062699" y="1380563"/>
              <a:ext cx="3086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What is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(December)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20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571"/>
            <a:ext cx="2158054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59" y="1489439"/>
            <a:ext cx="2158054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497571"/>
            <a:ext cx="2158054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1489439"/>
            <a:ext cx="2158054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1489439"/>
            <a:ext cx="2158054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" y="3768267"/>
            <a:ext cx="3267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CMAQ(Base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93622"/>
            <a:ext cx="2158054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45" y="4393622"/>
            <a:ext cx="2158054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7" y="4393622"/>
            <a:ext cx="2158054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4393622"/>
            <a:ext cx="2158054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4393622"/>
            <a:ext cx="2158054" cy="19531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(December)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21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5325" y="1087755"/>
            <a:ext cx="476685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5325" y="3076575"/>
            <a:ext cx="476685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5325" y="5191760"/>
            <a:ext cx="4766858" cy="162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01130" y="1087755"/>
            <a:ext cx="4766858" cy="162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01130" y="307657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(December)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22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5" y="1087755"/>
            <a:ext cx="4766857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4" y="3084830"/>
            <a:ext cx="476685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4" y="5183505"/>
            <a:ext cx="476685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1285" y="1087755"/>
            <a:ext cx="4766857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1284" y="3084830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case (September)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23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571"/>
            <a:ext cx="2158054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59" y="1489439"/>
            <a:ext cx="2158054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497571"/>
            <a:ext cx="2158054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1489439"/>
            <a:ext cx="2158054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1489439"/>
            <a:ext cx="2158054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0" y="3768267"/>
            <a:ext cx="3619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CMAQ(Base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93622"/>
            <a:ext cx="2158054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45" y="4393622"/>
            <a:ext cx="2158054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7" y="4393622"/>
            <a:ext cx="2158054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4393622"/>
            <a:ext cx="2158054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4393622"/>
            <a:ext cx="2158054" cy="19531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case (September)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24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0875" y="1087755"/>
            <a:ext cx="4766858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76" y="3076575"/>
            <a:ext cx="4735202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50875" y="5191760"/>
            <a:ext cx="476685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82715" y="1087755"/>
            <a:ext cx="476685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2716" y="307657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5" y="499022"/>
            <a:ext cx="10000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 case (September)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25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9928" y="3076575"/>
            <a:ext cx="4602272" cy="16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993" y="1087120"/>
            <a:ext cx="4602272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994" y="3076575"/>
            <a:ext cx="4602272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993" y="5191760"/>
            <a:ext cx="4602272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9928" y="1087120"/>
            <a:ext cx="4602272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(May)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26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571"/>
            <a:ext cx="2158054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59" y="1489439"/>
            <a:ext cx="2158054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497571"/>
            <a:ext cx="2158054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1489439"/>
            <a:ext cx="2158054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1489439"/>
            <a:ext cx="2158054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" y="3768267"/>
            <a:ext cx="3362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CMAQ(Base </a:t>
            </a:r>
            <a:r>
              <a:rPr lang="en-US" altLang="zh-CN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93622"/>
            <a:ext cx="2158054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45" y="4393622"/>
            <a:ext cx="2158054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7" y="4393622"/>
            <a:ext cx="2158054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4393622"/>
            <a:ext cx="2158054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4393622"/>
            <a:ext cx="2158054" cy="19531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(May)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27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5325" y="1078230"/>
            <a:ext cx="4766858" cy="16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25" y="3134995"/>
            <a:ext cx="476685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5325" y="5191760"/>
            <a:ext cx="476685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05575" y="1078230"/>
            <a:ext cx="476685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5576" y="307657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10867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(May)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28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79" y="1087755"/>
            <a:ext cx="4580250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79" y="3122295"/>
            <a:ext cx="4580250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79" y="5191760"/>
            <a:ext cx="458025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4754" y="1087755"/>
            <a:ext cx="4580250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4753" y="3122295"/>
            <a:ext cx="4580250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29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52" y="1505014"/>
            <a:ext cx="2141606" cy="19382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69" y="1496882"/>
            <a:ext cx="2141606" cy="19382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22" y="1496882"/>
            <a:ext cx="2141606" cy="19382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0" y="3768267"/>
            <a:ext cx="3486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CMAQ(Base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" y="4401065"/>
            <a:ext cx="2141606" cy="19382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69" y="4401065"/>
            <a:ext cx="2141606" cy="19382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51" y="4401065"/>
            <a:ext cx="2141606" cy="193823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22" y="4401065"/>
            <a:ext cx="2141606" cy="19382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69" y="4401065"/>
            <a:ext cx="2141606" cy="193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69" y="1496881"/>
            <a:ext cx="2141606" cy="1938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880"/>
            <a:ext cx="2141606" cy="19382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103" y="0"/>
            <a:ext cx="10515600" cy="509955"/>
          </a:xfrm>
        </p:spPr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1.1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Deep-learning-based RSM”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24" name="图示 23"/>
          <p:cNvGraphicFramePr/>
          <p:nvPr/>
        </p:nvGraphicFramePr>
        <p:xfrm>
          <a:off x="296318" y="4045845"/>
          <a:ext cx="11599364" cy="2210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组合 25"/>
          <p:cNvGrpSpPr/>
          <p:nvPr/>
        </p:nvGrpSpPr>
        <p:grpSpPr>
          <a:xfrm>
            <a:off x="579311" y="746507"/>
            <a:ext cx="11316371" cy="4964048"/>
            <a:chOff x="297834" y="939510"/>
            <a:chExt cx="8667603" cy="4740569"/>
          </a:xfrm>
        </p:grpSpPr>
        <p:sp>
          <p:nvSpPr>
            <p:cNvPr id="2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2113" y="1039813"/>
              <a:ext cx="8004180" cy="4640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392113" y="1285014"/>
              <a:ext cx="1041409" cy="644301"/>
            </a:xfrm>
            <a:prstGeom prst="cloud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Air pollutant</a:t>
              </a:r>
              <a:endParaRPr lang="zh-CN" altLang="en-US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847347" y="1956384"/>
              <a:ext cx="3347" cy="668551"/>
            </a:xfrm>
            <a:prstGeom prst="straightConnector1">
              <a:avLst/>
            </a:prstGeom>
            <a:noFill/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4" name="上箭头 148"/>
            <p:cNvSpPr/>
            <p:nvPr/>
          </p:nvSpPr>
          <p:spPr>
            <a:xfrm>
              <a:off x="2279657" y="1956384"/>
              <a:ext cx="329712" cy="664595"/>
            </a:xfrm>
            <a:prstGeom prst="upArrow">
              <a:avLst/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zh-CN" altLang="en-US" sz="2000" kern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上箭头 154"/>
            <p:cNvSpPr/>
            <p:nvPr/>
          </p:nvSpPr>
          <p:spPr>
            <a:xfrm>
              <a:off x="3950112" y="1975007"/>
              <a:ext cx="329712" cy="664594"/>
            </a:xfrm>
            <a:prstGeom prst="upArrow">
              <a:avLst/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zh-CN" altLang="en-US" sz="2000" kern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上箭头 161"/>
            <p:cNvSpPr/>
            <p:nvPr/>
          </p:nvSpPr>
          <p:spPr>
            <a:xfrm>
              <a:off x="5616720" y="1956384"/>
              <a:ext cx="329712" cy="664595"/>
            </a:xfrm>
            <a:prstGeom prst="upArrow">
              <a:avLst/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zh-CN" altLang="en-US" sz="2000" kern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云形 37"/>
            <p:cNvSpPr/>
            <p:nvPr/>
          </p:nvSpPr>
          <p:spPr>
            <a:xfrm>
              <a:off x="3431372" y="939510"/>
              <a:ext cx="1356537" cy="500747"/>
            </a:xfrm>
            <a:prstGeom prst="cloud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Air pollutant 1</a:t>
              </a:r>
              <a:endParaRPr lang="zh-CN" altLang="en-US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云形 38"/>
            <p:cNvSpPr/>
            <p:nvPr/>
          </p:nvSpPr>
          <p:spPr>
            <a:xfrm>
              <a:off x="3471381" y="1486547"/>
              <a:ext cx="1262791" cy="469836"/>
            </a:xfrm>
            <a:prstGeom prst="cloud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Air pollutant 2</a:t>
              </a:r>
              <a:endParaRPr lang="zh-CN" altLang="en-US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700752" y="2732182"/>
              <a:ext cx="1510056" cy="44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dimensional Kriging interpolation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363073" y="2732182"/>
              <a:ext cx="1503789" cy="44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dimensional Kriging interpolation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226911" y="2732182"/>
              <a:ext cx="1109329" cy="44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Polynomial equation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3328032" y="3132626"/>
              <a:ext cx="1563219" cy="1400487"/>
              <a:chOff x="4995062" y="2533957"/>
              <a:chExt cx="1852456" cy="209486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44505" y="2626128"/>
                <a:ext cx="1738245" cy="63095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  <a:r>
                  <a:rPr lang="zh-CN" altLang="en-US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 in region A</a:t>
                </a:r>
                <a:endParaRPr lang="zh-CN" altLang="en-US" sz="1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5046997" y="3266693"/>
                <a:ext cx="1718457" cy="65677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  <a:r>
                  <a:rPr lang="zh-CN" altLang="en-US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 in region B</a:t>
                </a:r>
                <a:endParaRPr lang="zh-CN" altLang="en-US" sz="1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5047176" y="3928675"/>
                <a:ext cx="1718456" cy="66726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  <a:r>
                  <a:rPr lang="zh-CN" altLang="en-US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 in region C</a:t>
                </a:r>
                <a:endParaRPr lang="zh-CN" altLang="en-US" sz="12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4995062" y="2533957"/>
                <a:ext cx="1852456" cy="2094861"/>
              </a:xfrm>
              <a:prstGeom prst="rect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zh-CN" altLang="en-US" sz="1600" kern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4" name="直接箭头连接符 43"/>
            <p:cNvCxnSpPr/>
            <p:nvPr/>
          </p:nvCxnSpPr>
          <p:spPr>
            <a:xfrm flipH="1" flipV="1">
              <a:off x="1170051" y="1956384"/>
              <a:ext cx="3999" cy="66855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45" name="直接箭头连接符 44"/>
            <p:cNvCxnSpPr/>
            <p:nvPr/>
          </p:nvCxnSpPr>
          <p:spPr>
            <a:xfrm flipV="1">
              <a:off x="683295" y="1956384"/>
              <a:ext cx="7720" cy="668551"/>
            </a:xfrm>
            <a:prstGeom prst="straightConnector1">
              <a:avLst/>
            </a:prstGeom>
            <a:noFill/>
            <a:ln w="9525" cap="flat" cmpd="sng" algn="ctr">
              <a:solidFill>
                <a:srgbClr val="8064A2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6" name="直接箭头连接符 45"/>
            <p:cNvCxnSpPr/>
            <p:nvPr/>
          </p:nvCxnSpPr>
          <p:spPr>
            <a:xfrm flipV="1">
              <a:off x="1001216" y="1956384"/>
              <a:ext cx="2213" cy="668551"/>
            </a:xfrm>
            <a:prstGeom prst="straightConnector1">
              <a:avLst/>
            </a:prstGeom>
            <a:noFill/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47" name="文本框 46"/>
            <p:cNvSpPr txBox="1"/>
            <p:nvPr/>
          </p:nvSpPr>
          <p:spPr>
            <a:xfrm>
              <a:off x="297834" y="2732182"/>
              <a:ext cx="1255213" cy="44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Specific 3D mode control scenario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圆角矩形 183"/>
            <p:cNvSpPr/>
            <p:nvPr/>
          </p:nvSpPr>
          <p:spPr>
            <a:xfrm>
              <a:off x="6857162" y="1024466"/>
              <a:ext cx="2108275" cy="432702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zh-CN" altLang="en-US" sz="1400" kern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云形 48"/>
            <p:cNvSpPr/>
            <p:nvPr/>
          </p:nvSpPr>
          <p:spPr>
            <a:xfrm>
              <a:off x="1916885" y="1285014"/>
              <a:ext cx="1041409" cy="644301"/>
            </a:xfrm>
            <a:prstGeom prst="cloud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Air pollutant</a:t>
              </a:r>
              <a:endParaRPr lang="zh-CN" altLang="en-US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400516" y="4006196"/>
              <a:ext cx="1222183" cy="43663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</a:t>
              </a:r>
              <a:r>
                <a:rPr lang="zh-CN" altLang="en-US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emission</a:t>
              </a:r>
              <a:endParaRPr lang="zh-CN" altLang="en-US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1863999" y="4006196"/>
              <a:ext cx="1222183" cy="43663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</a:t>
              </a:r>
              <a:r>
                <a:rPr lang="zh-CN" altLang="en-US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emission</a:t>
              </a:r>
              <a:endParaRPr lang="zh-CN" altLang="en-US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Rectangle 49"/>
          <p:cNvSpPr/>
          <p:nvPr/>
        </p:nvSpPr>
        <p:spPr>
          <a:xfrm>
            <a:off x="2801288" y="5371333"/>
            <a:ext cx="119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2009-2011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52"/>
          <p:cNvSpPr/>
          <p:nvPr/>
        </p:nvSpPr>
        <p:spPr>
          <a:xfrm>
            <a:off x="4872828" y="5371333"/>
            <a:ext cx="119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2015-2016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53"/>
          <p:cNvSpPr/>
          <p:nvPr/>
        </p:nvSpPr>
        <p:spPr>
          <a:xfrm>
            <a:off x="7253225" y="5371333"/>
            <a:ext cx="119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53"/>
          <p:cNvSpPr/>
          <p:nvPr/>
        </p:nvSpPr>
        <p:spPr>
          <a:xfrm>
            <a:off x="9785616" y="5371333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altLang="zh-C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137"/>
          <p:cNvSpPr txBox="1"/>
          <p:nvPr/>
        </p:nvSpPr>
        <p:spPr>
          <a:xfrm>
            <a:off x="2476951" y="5821969"/>
            <a:ext cx="1481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Xing et al., ACP, 2011</a:t>
            </a:r>
          </a:p>
        </p:txBody>
      </p:sp>
      <p:sp>
        <p:nvSpPr>
          <p:cNvPr id="64" name="TextBox 138"/>
          <p:cNvSpPr txBox="1"/>
          <p:nvPr/>
        </p:nvSpPr>
        <p:spPr>
          <a:xfrm>
            <a:off x="2401499" y="6133250"/>
            <a:ext cx="1653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Wang et al., </a:t>
            </a:r>
            <a:r>
              <a:rPr lang="en-US" sz="11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ESorT</a:t>
            </a:r>
            <a:r>
              <a:rPr lang="en-US" sz="11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2011</a:t>
            </a:r>
          </a:p>
        </p:txBody>
      </p:sp>
      <p:sp>
        <p:nvSpPr>
          <p:cNvPr id="65" name="TextBox 139"/>
          <p:cNvSpPr txBox="1"/>
          <p:nvPr/>
        </p:nvSpPr>
        <p:spPr>
          <a:xfrm>
            <a:off x="4722675" y="5715691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Zhao et al., GMD, 2015</a:t>
            </a:r>
          </a:p>
        </p:txBody>
      </p:sp>
      <p:sp>
        <p:nvSpPr>
          <p:cNvPr id="66" name="TextBox 140"/>
          <p:cNvSpPr txBox="1"/>
          <p:nvPr/>
        </p:nvSpPr>
        <p:spPr>
          <a:xfrm>
            <a:off x="4694442" y="6279310"/>
            <a:ext cx="1590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Xing et al., </a:t>
            </a:r>
            <a:r>
              <a:rPr lang="en-US" sz="11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ESorT</a:t>
            </a:r>
            <a:r>
              <a:rPr lang="en-US" sz="11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2017</a:t>
            </a:r>
          </a:p>
        </p:txBody>
      </p:sp>
      <p:sp>
        <p:nvSpPr>
          <p:cNvPr id="67" name="TextBox 141"/>
          <p:cNvSpPr txBox="1"/>
          <p:nvPr/>
        </p:nvSpPr>
        <p:spPr>
          <a:xfrm>
            <a:off x="4721089" y="5999923"/>
            <a:ext cx="1505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Zhao et al., ACP, 2017</a:t>
            </a:r>
          </a:p>
        </p:txBody>
      </p:sp>
      <p:sp>
        <p:nvSpPr>
          <p:cNvPr id="68" name="TextBox 142"/>
          <p:cNvSpPr txBox="1"/>
          <p:nvPr/>
        </p:nvSpPr>
        <p:spPr>
          <a:xfrm>
            <a:off x="7115823" y="5809225"/>
            <a:ext cx="1576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solidFill>
                  <a:srgbClr val="3333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Xing et al., ACP, 2018</a:t>
            </a:r>
          </a:p>
        </p:txBody>
      </p:sp>
      <p:sp>
        <p:nvSpPr>
          <p:cNvPr id="69" name="TextBox 259"/>
          <p:cNvSpPr txBox="1"/>
          <p:nvPr/>
        </p:nvSpPr>
        <p:spPr>
          <a:xfrm>
            <a:off x="9536189" y="5785869"/>
            <a:ext cx="169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Xing et al., </a:t>
            </a:r>
            <a:r>
              <a:rPr lang="en-US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ESorT</a:t>
            </a:r>
            <a:r>
              <a:rPr lang="en-US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2020</a:t>
            </a:r>
          </a:p>
        </p:txBody>
      </p:sp>
      <p:sp>
        <p:nvSpPr>
          <p:cNvPr id="70" name="Oval 177"/>
          <p:cNvSpPr/>
          <p:nvPr/>
        </p:nvSpPr>
        <p:spPr>
          <a:xfrm rot="1307425">
            <a:off x="7158406" y="3764976"/>
            <a:ext cx="391293" cy="382679"/>
          </a:xfrm>
          <a:prstGeom prst="ellipse">
            <a:avLst/>
          </a:prstGeom>
          <a:solidFill>
            <a:srgbClr val="ED7D31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lIns="0" tIns="0" rIns="0" bIns="0" anchor="ctr" anchorCtr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sz="1200" kern="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1" name="Oval 178"/>
          <p:cNvSpPr/>
          <p:nvPr/>
        </p:nvSpPr>
        <p:spPr>
          <a:xfrm>
            <a:off x="7549883" y="3742234"/>
            <a:ext cx="422554" cy="41325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lIns="0" tIns="0" rIns="0" bIns="0" anchor="ctr" anchorCtr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</a:t>
            </a:r>
            <a:r>
              <a:rPr lang="en-US" sz="1200" kern="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" name="Oval 179"/>
          <p:cNvSpPr/>
          <p:nvPr/>
        </p:nvSpPr>
        <p:spPr>
          <a:xfrm rot="584549">
            <a:off x="7377320" y="4078491"/>
            <a:ext cx="408349" cy="39935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lIns="0" tIns="0" rIns="0" bIns="0" anchor="ctr" anchorCtr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</a:t>
            </a:r>
            <a:r>
              <a:rPr lang="en-US" altLang="zh-CN" sz="1200" kern="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endParaRPr lang="en-US" sz="1200" kern="0" baseline="-250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" name="Oval 180"/>
          <p:cNvSpPr/>
          <p:nvPr/>
        </p:nvSpPr>
        <p:spPr>
          <a:xfrm rot="19186771">
            <a:off x="7946431" y="3646399"/>
            <a:ext cx="503272" cy="394545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lIns="0" tIns="0" rIns="0" bIns="0" anchor="ctr" anchorCtr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POA</a:t>
            </a:r>
            <a:endParaRPr lang="en-US" sz="1200" kern="0" baseline="-250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4" name="Oval 181"/>
          <p:cNvSpPr/>
          <p:nvPr/>
        </p:nvSpPr>
        <p:spPr>
          <a:xfrm rot="20345498">
            <a:off x="7808335" y="4017634"/>
            <a:ext cx="508851" cy="431823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lIns="0" tIns="0" rIns="0" bIns="0" anchor="ctr" anchorCtr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en-US" sz="1200" kern="0" baseline="-250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182"/>
              <p:cNvSpPr/>
              <p:nvPr/>
            </p:nvSpPr>
            <p:spPr>
              <a:xfrm>
                <a:off x="6639334" y="3258625"/>
                <a:ext cx="2478414" cy="344069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b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6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𝑪𝒐𝒏𝒄</m:t>
                      </m:r>
                      <m:r>
                        <a:rPr lang="en-US" sz="600" b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6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6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6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6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6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600" b="1" i="1" kern="0">
                                          <a:solidFill>
                                            <a:srgbClr val="ED7D3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600" b="1" i="1" kern="0">
                                          <a:solidFill>
                                            <a:srgbClr val="ED7D3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600" b="1" i="1" kern="0">
                                          <a:solidFill>
                                            <a:srgbClr val="ED7D3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𝑵𝑶𝒙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6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600" b="1" i="1" ker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600" b="1" i="1" ker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600" b="1" i="1" ker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𝑺𝑶</m:t>
                                      </m:r>
                                      <m:r>
                                        <a:rPr lang="en-US" sz="600" b="1" ker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6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600" b="1" i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600" b="1" i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600" b="1" i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𝑵𝑯</m:t>
                                      </m:r>
                                      <m:r>
                                        <a:rPr lang="en-US" sz="600" b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6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600" b="1" i="1" ker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600" b="1" i="1" ker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600" b="1" i="1" ker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𝑽𝑶𝑪𝒔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6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600" b="1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600" b="1" i="1" ker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600" b="1" i="1" ker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600" b="1" i="1" ker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𝑷𝑶𝑨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sz="600" b="1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Rectangle 1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334" y="3258625"/>
                <a:ext cx="2478414" cy="344069"/>
              </a:xfrm>
              <a:prstGeom prst="rect">
                <a:avLst/>
              </a:prstGeom>
              <a:blipFill rotWithShape="1">
                <a:blip r:embed="rId8"/>
                <a:stretch>
                  <a:fillRect l="-17" t="-128" r="17" b="9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云形 75"/>
          <p:cNvSpPr/>
          <p:nvPr/>
        </p:nvSpPr>
        <p:spPr>
          <a:xfrm>
            <a:off x="6860127" y="697053"/>
            <a:ext cx="1775168" cy="575457"/>
          </a:xfrm>
          <a:prstGeom prst="cloud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pollutant 1</a:t>
            </a:r>
            <a:endParaRPr lang="zh-CN" altLang="en-US" sz="14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云形 76"/>
          <p:cNvSpPr/>
          <p:nvPr/>
        </p:nvSpPr>
        <p:spPr>
          <a:xfrm>
            <a:off x="6880452" y="1288580"/>
            <a:ext cx="1754843" cy="542239"/>
          </a:xfrm>
          <a:prstGeom prst="cloud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pollutant 2</a:t>
            </a:r>
            <a:endParaRPr lang="zh-CN" altLang="en-US" sz="14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5"/>
          <p:cNvSpPr txBox="1"/>
          <p:nvPr/>
        </p:nvSpPr>
        <p:spPr>
          <a:xfrm>
            <a:off x="9440909" y="1075783"/>
            <a:ext cx="2212354" cy="11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2000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Further reduce the number of air quality simulation cases required to build the RSM model.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9" name="Picture 49"/>
          <p:cNvPicPr>
            <a:picLocks noChangeAspect="1"/>
          </p:cNvPicPr>
          <p:nvPr/>
        </p:nvPicPr>
        <p:blipFill rotWithShape="1">
          <a:blip r:embed="rId9" cstate="print"/>
          <a:srcRect l="19053" t="-1710" r="29454" b="38224"/>
          <a:stretch>
            <a:fillRect/>
          </a:stretch>
        </p:blipFill>
        <p:spPr>
          <a:xfrm>
            <a:off x="9562672" y="3355655"/>
            <a:ext cx="1662656" cy="1016035"/>
          </a:xfrm>
          <a:prstGeom prst="rect">
            <a:avLst/>
          </a:prstGeom>
        </p:spPr>
      </p:pic>
      <p:pic>
        <p:nvPicPr>
          <p:cNvPr id="80" name="Picture 15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8" t="43545"/>
          <a:stretch>
            <a:fillRect/>
          </a:stretch>
        </p:blipFill>
        <p:spPr bwMode="auto">
          <a:xfrm>
            <a:off x="9128391" y="2258532"/>
            <a:ext cx="2720710" cy="96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30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6120" y="1087755"/>
            <a:ext cx="4766858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120" y="3117593"/>
            <a:ext cx="4766857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77545" y="5094047"/>
            <a:ext cx="4795432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89064" y="1087755"/>
            <a:ext cx="476685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9065" y="3117593"/>
            <a:ext cx="4766857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Good 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31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849" y="1087755"/>
            <a:ext cx="4580250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849" y="3072765"/>
            <a:ext cx="4580250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849" y="5078095"/>
            <a:ext cx="4580250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6834" y="895985"/>
            <a:ext cx="4580250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6834" y="3085041"/>
            <a:ext cx="4580250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Report and Source Apportionment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2673316" y="1336094"/>
            <a:ext cx="96994" cy="4211752"/>
          </a:xfrm>
          <a:custGeom>
            <a:avLst/>
            <a:gdLst>
              <a:gd name="T0" fmla="*/ 0 w 153"/>
              <a:gd name="T1" fmla="*/ 0 h 6522"/>
              <a:gd name="T2" fmla="*/ 2147483646 w 153"/>
              <a:gd name="T3" fmla="*/ 0 h 6522"/>
              <a:gd name="T4" fmla="*/ 2147483646 w 153"/>
              <a:gd name="T5" fmla="*/ 2147483646 h 6522"/>
              <a:gd name="T6" fmla="*/ 0 w 153"/>
              <a:gd name="T7" fmla="*/ 2147483646 h 6522"/>
              <a:gd name="T8" fmla="*/ 0 w 153"/>
              <a:gd name="T9" fmla="*/ 0 h 6522"/>
              <a:gd name="T10" fmla="*/ 2147483646 w 153"/>
              <a:gd name="T11" fmla="*/ 0 h 6522"/>
              <a:gd name="T12" fmla="*/ 2147483646 w 153"/>
              <a:gd name="T13" fmla="*/ 0 h 6522"/>
              <a:gd name="T14" fmla="*/ 2147483646 w 153"/>
              <a:gd name="T15" fmla="*/ 2147483646 h 6522"/>
              <a:gd name="T16" fmla="*/ 2147483646 w 153"/>
              <a:gd name="T17" fmla="*/ 2147483646 h 6522"/>
              <a:gd name="T18" fmla="*/ 2147483646 w 153"/>
              <a:gd name="T19" fmla="*/ 0 h 65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" h="6522">
                <a:moveTo>
                  <a:pt x="0" y="0"/>
                </a:moveTo>
                <a:lnTo>
                  <a:pt x="61" y="0"/>
                </a:lnTo>
                <a:lnTo>
                  <a:pt x="61" y="6522"/>
                </a:lnTo>
                <a:lnTo>
                  <a:pt x="0" y="6522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153" y="0"/>
                </a:lnTo>
                <a:lnTo>
                  <a:pt x="153" y="6522"/>
                </a:lnTo>
                <a:lnTo>
                  <a:pt x="131" y="6522"/>
                </a:lnTo>
                <a:lnTo>
                  <a:pt x="131" y="0"/>
                </a:lnTo>
                <a:close/>
              </a:path>
            </a:pathLst>
          </a:custGeom>
          <a:solidFill>
            <a:srgbClr val="2E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6102" y="308802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62699" y="1771729"/>
            <a:ext cx="8337988" cy="3340482"/>
            <a:chOff x="3062699" y="1380563"/>
            <a:chExt cx="8337988" cy="3340482"/>
          </a:xfrm>
        </p:grpSpPr>
        <p:sp>
          <p:nvSpPr>
            <p:cNvPr id="11" name="文本框 10"/>
            <p:cNvSpPr txBox="1"/>
            <p:nvPr/>
          </p:nvSpPr>
          <p:spPr>
            <a:xfrm>
              <a:off x="3062699" y="3539675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O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062699" y="2819971"/>
              <a:ext cx="8337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US Climate-Region July 2018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062699" y="4259380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PM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2.5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62699" y="2100267"/>
              <a:ext cx="8162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Entire US domain 2018 Case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062699" y="1380563"/>
              <a:ext cx="3086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What is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95796" y="4347288"/>
            <a:ext cx="5323815" cy="1864889"/>
            <a:chOff x="6332561" y="4343732"/>
            <a:chExt cx="5323815" cy="1864889"/>
          </a:xfrm>
        </p:grpSpPr>
        <p:grpSp>
          <p:nvGrpSpPr>
            <p:cNvPr id="23" name="组合 22"/>
            <p:cNvGrpSpPr/>
            <p:nvPr/>
          </p:nvGrpSpPr>
          <p:grpSpPr>
            <a:xfrm>
              <a:off x="6332561" y="4343732"/>
              <a:ext cx="5323815" cy="1864889"/>
              <a:chOff x="6355124" y="4041605"/>
              <a:chExt cx="5323815" cy="1864889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5124" y="4041605"/>
                <a:ext cx="5323815" cy="1864889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6707969" y="4159079"/>
                <a:ext cx="4625734" cy="1238585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707969" y="5396558"/>
                <a:ext cx="4625734" cy="507439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707969" y="4376499"/>
                <a:ext cx="1460284" cy="87418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8116333" y="4472525"/>
                <a:ext cx="1460284" cy="87418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9873419" y="5294112"/>
                <a:ext cx="1460284" cy="87418"/>
              </a:xfrm>
              <a:prstGeom prst="rect">
                <a:avLst/>
              </a:pr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6681601" y="4475972"/>
              <a:ext cx="4625733" cy="8741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357" y="19341"/>
            <a:ext cx="11228519" cy="50995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3.1 Model configuration and Data set of Climate-Region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0" y="2595210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3.1.2 Climate-Region division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05184" y="2959876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055794" y="1071026"/>
            <a:ext cx="6854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Model: obtained from US 2018 daily cases training (January to December, not divided into regions, treating the entire United States as a single region)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Building multi-region RSM cases: 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 daily cases in July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base case, 1 clean boundary conditions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per region)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OOS cases: 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daily cases in July</a:t>
            </a:r>
          </a:p>
          <a:p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383547" y="593035"/>
            <a:ext cx="5474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3.1.3 Data set of building climate-region RSM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511231" y="997858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572000" y="4308019"/>
            <a:ext cx="1698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1,222-231: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used to build climate-region RSM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15996" y="6220744"/>
            <a:ext cx="188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287-291: Out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validation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011555" y="6465844"/>
            <a:ext cx="3059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domain: 10 regions</a:t>
            </a:r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33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597" y="3016635"/>
            <a:ext cx="993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continental United States was divided into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regions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based on climate zones: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Regions: CEN_CR, NE_CR, NPR_CR, NW_CR, S_CR, SE_CR, SW_CR, UPMW_CR, W_CR, OTHER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594" y="606293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3.1.1 CMAQ Configuration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5184" y="96099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6594" y="1046420"/>
            <a:ext cx="502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Version: CMAQ5.3.2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 grids: 396 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Grid resolution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12km *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Chemical mechanism: cb6r3_ae7_aq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Period: July 2018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314166" y="6305743"/>
            <a:ext cx="166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Matrix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9070" y="3953610"/>
            <a:ext cx="3756104" cy="2394266"/>
            <a:chOff x="364847" y="3474094"/>
            <a:chExt cx="4058272" cy="258687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47" y="3474094"/>
              <a:ext cx="4058272" cy="258687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796525" y="4587266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CEN_CR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32961" y="3951984"/>
              <a:ext cx="840075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NPR_CR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73388" y="3857682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NW_CR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150337" y="5203656"/>
              <a:ext cx="646188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087204" y="5120666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63445" y="4820827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SW_CR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464642" y="4083599"/>
              <a:ext cx="104497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UPMW_CR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01228" y="4134680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NE_CR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3388" y="4448767"/>
              <a:ext cx="651773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W_CR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02374" y="5620009"/>
              <a:ext cx="793799" cy="28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OTHER</a:t>
              </a:r>
              <a:endParaRPr lang="zh-CN" altLang="en-US" sz="11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" name="直接箭头连接符 10"/>
          <p:cNvCxnSpPr>
            <a:endCxn id="12" idx="3"/>
          </p:cNvCxnSpPr>
          <p:nvPr/>
        </p:nvCxnSpPr>
        <p:spPr>
          <a:xfrm flipH="1" flipV="1">
            <a:off x="6270339" y="4677351"/>
            <a:ext cx="1016582" cy="43177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endCxn id="21" idx="3"/>
          </p:cNvCxnSpPr>
          <p:nvPr/>
        </p:nvCxnSpPr>
        <p:spPr>
          <a:xfrm flipH="1">
            <a:off x="6503291" y="6019914"/>
            <a:ext cx="661732" cy="46244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图表 29"/>
          <p:cNvGraphicFramePr/>
          <p:nvPr/>
        </p:nvGraphicFramePr>
        <p:xfrm>
          <a:off x="8133442" y="3801113"/>
          <a:ext cx="3898800" cy="226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5903" y="-1723"/>
            <a:ext cx="11199829" cy="50995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511" y="563950"/>
            <a:ext cx="757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3.2.1 Validation (Single-Region VS Climate-Region)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4511" y="956501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251" y="1119679"/>
            <a:ext cx="12021498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shown in the figures below, both relative mean deviation (RMD) of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have an increase compared with RMD of Single-Region since the entire United States was divided into 10 regions according to climate zone. This result is similar to PRD training (i.e. the RMD of multi-region will be larger than that of single-region), but the RMD after rise is within an acceptable range. 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demonstrate the performance of </a:t>
            </a:r>
            <a:r>
              <a:rPr lang="en-US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US multi-region July 2018 case, scatter plot with color density and concentration response map for PM</a:t>
            </a:r>
            <a:r>
              <a:rPr lang="en-US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O</a:t>
            </a:r>
            <a:r>
              <a:rPr lang="en-US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will be exhibited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following slides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based on the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relative mean deviation (RMD). In addition, RMD of each region were also counted, the result will be displayed in next slide.</a:t>
            </a:r>
            <a:endParaRPr 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34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93307" y="6270687"/>
            <a:ext cx="171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Fig.1 Daily RMD of O</a:t>
            </a:r>
            <a:r>
              <a:rPr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41663" y="6249725"/>
            <a:ext cx="2228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Fig.2 Daily RMD of PM</a:t>
            </a:r>
            <a:r>
              <a:rPr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endParaRPr lang="zh-CN" alt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74767" y="6270687"/>
            <a:ext cx="2505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Fig.3 Monthly Average RMD (July)</a:t>
            </a:r>
            <a:endParaRPr lang="zh-CN" alt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1425" y="3314895"/>
            <a:ext cx="989186" cy="246221"/>
            <a:chOff x="2282425" y="3578716"/>
            <a:chExt cx="989186" cy="246221"/>
          </a:xfrm>
        </p:grpSpPr>
        <p:sp>
          <p:nvSpPr>
            <p:cNvPr id="5" name="矩形 4"/>
            <p:cNvSpPr/>
            <p:nvPr/>
          </p:nvSpPr>
          <p:spPr>
            <a:xfrm>
              <a:off x="2282425" y="3667027"/>
              <a:ext cx="94269" cy="84841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329559" y="3578716"/>
              <a:ext cx="9420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Single-Region</a:t>
              </a:r>
              <a:endParaRPr lang="zh-CN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20611" y="3322515"/>
            <a:ext cx="1196796" cy="246221"/>
            <a:chOff x="3271611" y="3583384"/>
            <a:chExt cx="1196796" cy="246221"/>
          </a:xfrm>
        </p:grpSpPr>
        <p:sp>
          <p:nvSpPr>
            <p:cNvPr id="16" name="文本框 15"/>
            <p:cNvSpPr txBox="1"/>
            <p:nvPr/>
          </p:nvSpPr>
          <p:spPr>
            <a:xfrm>
              <a:off x="3318745" y="3583384"/>
              <a:ext cx="11496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Climate-Region</a:t>
              </a:r>
              <a:endParaRPr lang="zh-CN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271611" y="3664075"/>
              <a:ext cx="94269" cy="8484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9046208" y="5900775"/>
            <a:ext cx="1266826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10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(MDA8 average)</a:t>
            </a:r>
            <a:endParaRPr lang="zh-CN" alt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427702" y="5904947"/>
            <a:ext cx="1535813" cy="160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altLang="zh-CN" sz="10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(Monthly average)</a:t>
            </a:r>
            <a:endParaRPr lang="zh-CN" alt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图表 27"/>
          <p:cNvGraphicFramePr/>
          <p:nvPr/>
        </p:nvGraphicFramePr>
        <p:xfrm>
          <a:off x="85251" y="3827817"/>
          <a:ext cx="3898165" cy="2265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图表 28"/>
          <p:cNvGraphicFramePr/>
          <p:nvPr/>
        </p:nvGraphicFramePr>
        <p:xfrm>
          <a:off x="4005941" y="3828461"/>
          <a:ext cx="3898165" cy="226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6543" y="0"/>
            <a:ext cx="11444926" cy="50995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511" y="563950"/>
            <a:ext cx="757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3.2.2 Validation of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each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region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4511" y="956501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4511" y="1110857"/>
            <a:ext cx="12021498" cy="70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shown in the figures below, relative mean deviation (RMD) varies by different region. RMD of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NE_CR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SE_CR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W_CR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are restively higher than other regions. Besides, the RMD of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SW_CR is the highest compared with other regions, followed by W_CR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NW_CR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NRP_CR.</a:t>
            </a:r>
            <a:endParaRPr 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35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81966" y="6392843"/>
            <a:ext cx="453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RMD of per region (O</a:t>
            </a:r>
            <a:r>
              <a:rPr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MDA8 average PM</a:t>
            </a:r>
            <a:r>
              <a:rPr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average)</a:t>
            </a:r>
            <a:endParaRPr lang="zh-CN" alt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32894" y="2866444"/>
            <a:ext cx="1479796" cy="246221"/>
            <a:chOff x="2988611" y="3583384"/>
            <a:chExt cx="1479796" cy="246221"/>
          </a:xfrm>
        </p:grpSpPr>
        <p:sp>
          <p:nvSpPr>
            <p:cNvPr id="12" name="文本框 11"/>
            <p:cNvSpPr txBox="1"/>
            <p:nvPr/>
          </p:nvSpPr>
          <p:spPr>
            <a:xfrm>
              <a:off x="3318745" y="3583384"/>
              <a:ext cx="11496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 Region</a:t>
              </a:r>
              <a:endParaRPr lang="zh-CN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988611" y="3674145"/>
              <a:ext cx="377269" cy="720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17896" y="2858755"/>
            <a:ext cx="1006123" cy="246221"/>
            <a:chOff x="1489321" y="3105132"/>
            <a:chExt cx="1006123" cy="24622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489321" y="3243808"/>
              <a:ext cx="409575" cy="0"/>
            </a:xfrm>
            <a:prstGeom prst="line">
              <a:avLst/>
            </a:prstGeom>
            <a:ln w="19050">
              <a:solidFill>
                <a:srgbClr val="EC7829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1852319" y="3105132"/>
              <a:ext cx="64312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Average</a:t>
              </a:r>
              <a:endParaRPr lang="zh-CN" alt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9" name="图表 18"/>
          <p:cNvGraphicFramePr/>
          <p:nvPr/>
        </p:nvGraphicFramePr>
        <p:xfrm>
          <a:off x="-112450" y="3136108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图表 19"/>
          <p:cNvGraphicFramePr/>
          <p:nvPr/>
        </p:nvGraphicFramePr>
        <p:xfrm>
          <a:off x="5959200" y="315284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5" y="499022"/>
            <a:ext cx="11791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36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" y="1497571"/>
            <a:ext cx="2111476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47" y="1489439"/>
            <a:ext cx="2111476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16" y="1497571"/>
            <a:ext cx="2111476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33" y="1489439"/>
            <a:ext cx="2111476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86" y="1489439"/>
            <a:ext cx="2111476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0" y="3768267"/>
            <a:ext cx="3600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latin typeface="Times New Roman" panose="02020603050405020304" pitchFamily="18" charset="0"/>
              </a:rPr>
              <a:t>RSM VS CMAQ (Base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Response</a:t>
            </a:r>
            <a:r>
              <a:rPr lang="en-US" altLang="zh-CN" dirty="0">
                <a:latin typeface="Times New Roman" panose="02020603050405020304" pitchFamily="18" charset="0"/>
              </a:rPr>
              <a:t>):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" y="4393622"/>
            <a:ext cx="2111476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3" y="4393622"/>
            <a:ext cx="2111476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15" y="4393622"/>
            <a:ext cx="2111476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86" y="4393622"/>
            <a:ext cx="2111476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33" y="4393622"/>
            <a:ext cx="2111476" cy="195311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ACONC.291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ACONC.290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ACONC.289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ACONC.288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ACONC.287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37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1990" y="1075055"/>
            <a:ext cx="5104409" cy="16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990" y="3089103"/>
            <a:ext cx="5104409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990" y="5078095"/>
            <a:ext cx="5104409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91605" y="1075055"/>
            <a:ext cx="5104409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91605" y="3076575"/>
            <a:ext cx="5104409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ACONC.291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ACONC.290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ACONC.289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ACONC.288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ACONC.287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38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299" y="3076575"/>
            <a:ext cx="5104765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299" y="5053965"/>
            <a:ext cx="5104765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9029" y="1055370"/>
            <a:ext cx="5104765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9029" y="3076575"/>
            <a:ext cx="5104765" cy="16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299" y="1085850"/>
            <a:ext cx="5104765" cy="161988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39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63" y="1505014"/>
            <a:ext cx="2095383" cy="19382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280" y="1496882"/>
            <a:ext cx="2095383" cy="19382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33" y="1496882"/>
            <a:ext cx="2095383" cy="19382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0" y="3768267"/>
            <a:ext cx="3486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CMAQ(Base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" y="4401065"/>
            <a:ext cx="2095383" cy="19382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80" y="4401065"/>
            <a:ext cx="2095383" cy="19382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62" y="4401065"/>
            <a:ext cx="2095383" cy="193823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33" y="4401065"/>
            <a:ext cx="2095383" cy="19382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280" y="4401065"/>
            <a:ext cx="2095383" cy="193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80" y="1496881"/>
            <a:ext cx="2095383" cy="1938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" y="1496880"/>
            <a:ext cx="2095383" cy="19382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1.2 The Advantages of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11"/>
          <p:cNvSpPr txBox="1"/>
          <p:nvPr/>
        </p:nvSpPr>
        <p:spPr>
          <a:xfrm>
            <a:off x="7638219" y="4879343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11"/>
          <p:cNvSpPr txBox="1"/>
          <p:nvPr/>
        </p:nvSpPr>
        <p:spPr>
          <a:xfrm>
            <a:off x="10402833" y="488361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July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12"/>
          <p:cNvSpPr txBox="1"/>
          <p:nvPr/>
        </p:nvSpPr>
        <p:spPr>
          <a:xfrm>
            <a:off x="6276353" y="5513236"/>
            <a:ext cx="478260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standard error &lt;5%; 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90th maximum standard error &lt;10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%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4" name="Rectangle 1"/>
          <p:cNvSpPr/>
          <p:nvPr/>
        </p:nvSpPr>
        <p:spPr>
          <a:xfrm>
            <a:off x="6096000" y="823227"/>
            <a:ext cx="567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Only 2 cases needed 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base case and 1 clean boundary conditions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the response relationship can be established.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文本框 69"/>
          <p:cNvSpPr txBox="1"/>
          <p:nvPr/>
        </p:nvSpPr>
        <p:spPr>
          <a:xfrm>
            <a:off x="7072839" y="448760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文本框 77"/>
          <p:cNvSpPr txBox="1"/>
          <p:nvPr/>
        </p:nvSpPr>
        <p:spPr>
          <a:xfrm>
            <a:off x="9748772" y="448760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文本框 83"/>
          <p:cNvSpPr txBox="1"/>
          <p:nvPr/>
        </p:nvSpPr>
        <p:spPr>
          <a:xfrm>
            <a:off x="8421276" y="450491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文本框 86"/>
          <p:cNvSpPr txBox="1"/>
          <p:nvPr/>
        </p:nvSpPr>
        <p:spPr>
          <a:xfrm>
            <a:off x="11077641" y="450491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" name="Group 53"/>
          <p:cNvGrpSpPr/>
          <p:nvPr/>
        </p:nvGrpSpPr>
        <p:grpSpPr>
          <a:xfrm>
            <a:off x="6061689" y="1809618"/>
            <a:ext cx="5860257" cy="1378904"/>
            <a:chOff x="6028842" y="3615891"/>
            <a:chExt cx="5860257" cy="1378904"/>
          </a:xfrm>
        </p:grpSpPr>
        <p:sp>
          <p:nvSpPr>
            <p:cNvPr id="90" name="TextBox 12"/>
            <p:cNvSpPr txBox="1"/>
            <p:nvPr/>
          </p:nvSpPr>
          <p:spPr>
            <a:xfrm rot="16200000">
              <a:off x="5477890" y="4166843"/>
              <a:ext cx="1378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defRPr/>
              </a:pPr>
              <a:r>
                <a:rPr lang="en-US" altLang="zh-CN" sz="1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Traditional fitting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1" name="Group 52"/>
            <p:cNvGrpSpPr/>
            <p:nvPr/>
          </p:nvGrpSpPr>
          <p:grpSpPr>
            <a:xfrm>
              <a:off x="6400274" y="3626225"/>
              <a:ext cx="5488825" cy="1145418"/>
              <a:chOff x="6400274" y="3626225"/>
              <a:chExt cx="5488825" cy="1145418"/>
            </a:xfrm>
          </p:grpSpPr>
          <p:pic>
            <p:nvPicPr>
              <p:cNvPr id="92" name="图片 7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69605" y="3626225"/>
                <a:ext cx="1112924" cy="1145418"/>
              </a:xfrm>
              <a:prstGeom prst="rect">
                <a:avLst/>
              </a:prstGeom>
            </p:spPr>
          </p:pic>
          <p:sp>
            <p:nvSpPr>
              <p:cNvPr id="93" name="文本框 74"/>
              <p:cNvSpPr txBox="1"/>
              <p:nvPr/>
            </p:nvSpPr>
            <p:spPr>
              <a:xfrm rot="16200000">
                <a:off x="6191178" y="4014268"/>
                <a:ext cx="787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VOCs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4" name="图片 7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47116" y="3651189"/>
                <a:ext cx="1064413" cy="1095491"/>
              </a:xfrm>
              <a:prstGeom prst="rect">
                <a:avLst/>
              </a:prstGeom>
            </p:spPr>
          </p:pic>
          <p:sp>
            <p:nvSpPr>
              <p:cNvPr id="95" name="文本框 79"/>
              <p:cNvSpPr txBox="1"/>
              <p:nvPr/>
            </p:nvSpPr>
            <p:spPr>
              <a:xfrm rot="16200000">
                <a:off x="8888840" y="4014268"/>
                <a:ext cx="787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VOCs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文本框 85"/>
              <p:cNvSpPr txBox="1"/>
              <p:nvPr/>
            </p:nvSpPr>
            <p:spPr>
              <a:xfrm rot="16200000">
                <a:off x="7671585" y="4014268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文本框 88"/>
              <p:cNvSpPr txBox="1"/>
              <p:nvPr/>
            </p:nvSpPr>
            <p:spPr>
              <a:xfrm rot="16200000">
                <a:off x="10353157" y="4013513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8" name="图片 8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7903" y="3626225"/>
                <a:ext cx="1060696" cy="1123553"/>
              </a:xfrm>
              <a:prstGeom prst="rect">
                <a:avLst/>
              </a:prstGeom>
            </p:spPr>
          </p:pic>
          <p:pic>
            <p:nvPicPr>
              <p:cNvPr id="99" name="图片 9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17612" y="3643909"/>
                <a:ext cx="1071487" cy="1102771"/>
              </a:xfrm>
              <a:prstGeom prst="rect">
                <a:avLst/>
              </a:prstGeom>
            </p:spPr>
          </p:pic>
        </p:grpSp>
      </p:grpSp>
      <p:grpSp>
        <p:nvGrpSpPr>
          <p:cNvPr id="100" name="Group 50"/>
          <p:cNvGrpSpPr/>
          <p:nvPr/>
        </p:nvGrpSpPr>
        <p:grpSpPr>
          <a:xfrm>
            <a:off x="6061689" y="3295946"/>
            <a:ext cx="5839636" cy="1257064"/>
            <a:chOff x="6028844" y="2395010"/>
            <a:chExt cx="5839636" cy="1257064"/>
          </a:xfrm>
        </p:grpSpPr>
        <p:sp>
          <p:nvSpPr>
            <p:cNvPr id="101" name="TextBox 12"/>
            <p:cNvSpPr txBox="1"/>
            <p:nvPr/>
          </p:nvSpPr>
          <p:spPr>
            <a:xfrm rot="16200000">
              <a:off x="5585293" y="2838561"/>
              <a:ext cx="11641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Deep Learning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文本框 70"/>
            <p:cNvSpPr txBox="1"/>
            <p:nvPr/>
          </p:nvSpPr>
          <p:spPr>
            <a:xfrm rot="16200000">
              <a:off x="6191178" y="2843530"/>
              <a:ext cx="787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VOCs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" name="图片 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9605" y="2461732"/>
              <a:ext cx="1061625" cy="1132929"/>
            </a:xfrm>
            <a:prstGeom prst="rect">
              <a:avLst/>
            </a:prstGeom>
          </p:spPr>
        </p:pic>
        <p:pic>
          <p:nvPicPr>
            <p:cNvPr id="104" name="图片 7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7116" y="2474136"/>
              <a:ext cx="1061625" cy="1108120"/>
            </a:xfrm>
            <a:prstGeom prst="rect">
              <a:avLst/>
            </a:prstGeom>
          </p:spPr>
        </p:pic>
        <p:sp>
          <p:nvSpPr>
            <p:cNvPr id="105" name="文本框 78"/>
            <p:cNvSpPr txBox="1"/>
            <p:nvPr/>
          </p:nvSpPr>
          <p:spPr>
            <a:xfrm rot="16200000">
              <a:off x="8888840" y="2843530"/>
              <a:ext cx="787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VOCs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6" name="图片 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04748" y="2474136"/>
              <a:ext cx="1076461" cy="1108121"/>
            </a:xfrm>
            <a:prstGeom prst="rect">
              <a:avLst/>
            </a:prstGeom>
          </p:spPr>
        </p:pic>
        <p:sp>
          <p:nvSpPr>
            <p:cNvPr id="107" name="文本框 84"/>
            <p:cNvSpPr txBox="1"/>
            <p:nvPr/>
          </p:nvSpPr>
          <p:spPr>
            <a:xfrm rot="16200000">
              <a:off x="7652349" y="284353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NH3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文本框 87"/>
            <p:cNvSpPr txBox="1"/>
            <p:nvPr/>
          </p:nvSpPr>
          <p:spPr>
            <a:xfrm rot="16200000">
              <a:off x="10333921" y="284277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NH3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9" name="图片 9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35455" y="2495667"/>
              <a:ext cx="1033025" cy="1086589"/>
            </a:xfrm>
            <a:prstGeom prst="rect">
              <a:avLst/>
            </a:prstGeom>
          </p:spPr>
        </p:pic>
        <p:sp>
          <p:nvSpPr>
            <p:cNvPr id="110" name="Multiply 31"/>
            <p:cNvSpPr/>
            <p:nvPr/>
          </p:nvSpPr>
          <p:spPr bwMode="auto">
            <a:xfrm>
              <a:off x="6678723" y="3421958"/>
              <a:ext cx="230116" cy="230116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1" name="Multiply 32"/>
            <p:cNvSpPr/>
            <p:nvPr/>
          </p:nvSpPr>
          <p:spPr bwMode="auto">
            <a:xfrm>
              <a:off x="7181117" y="2923903"/>
              <a:ext cx="230116" cy="230116"/>
            </a:xfrm>
            <a:prstGeom prst="mathMultiply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Multiply 39"/>
            <p:cNvSpPr/>
            <p:nvPr/>
          </p:nvSpPr>
          <p:spPr bwMode="auto">
            <a:xfrm>
              <a:off x="8056768" y="3421958"/>
              <a:ext cx="230116" cy="230116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" name="Multiply 40"/>
            <p:cNvSpPr/>
            <p:nvPr/>
          </p:nvSpPr>
          <p:spPr bwMode="auto">
            <a:xfrm>
              <a:off x="8559162" y="2923903"/>
              <a:ext cx="230116" cy="230116"/>
            </a:xfrm>
            <a:prstGeom prst="mathMultiply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4" name="Multiply 41"/>
            <p:cNvSpPr/>
            <p:nvPr/>
          </p:nvSpPr>
          <p:spPr bwMode="auto">
            <a:xfrm>
              <a:off x="9395864" y="3421958"/>
              <a:ext cx="230116" cy="230116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5" name="Multiply 42"/>
            <p:cNvSpPr/>
            <p:nvPr/>
          </p:nvSpPr>
          <p:spPr bwMode="auto">
            <a:xfrm>
              <a:off x="9898258" y="2923903"/>
              <a:ext cx="230116" cy="230116"/>
            </a:xfrm>
            <a:prstGeom prst="mathMultiply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6" name="Multiply 43"/>
            <p:cNvSpPr/>
            <p:nvPr/>
          </p:nvSpPr>
          <p:spPr bwMode="auto">
            <a:xfrm>
              <a:off x="10745508" y="3421958"/>
              <a:ext cx="230116" cy="230116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7" name="Multiply 44"/>
            <p:cNvSpPr/>
            <p:nvPr/>
          </p:nvSpPr>
          <p:spPr bwMode="auto">
            <a:xfrm>
              <a:off x="11247902" y="2923903"/>
              <a:ext cx="230116" cy="230116"/>
            </a:xfrm>
            <a:prstGeom prst="mathMultiply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8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03" y="549806"/>
            <a:ext cx="4633967" cy="6074052"/>
          </a:xfrm>
          <a:prstGeom prst="rect">
            <a:avLst/>
          </a:prstGeom>
        </p:spPr>
      </p:pic>
      <p:sp>
        <p:nvSpPr>
          <p:cNvPr id="119" name="Right Arrow 1"/>
          <p:cNvSpPr/>
          <p:nvPr/>
        </p:nvSpPr>
        <p:spPr bwMode="auto">
          <a:xfrm rot="900000">
            <a:off x="5350865" y="2252415"/>
            <a:ext cx="419549" cy="322729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0" name="Right Arrow 45"/>
          <p:cNvSpPr/>
          <p:nvPr/>
        </p:nvSpPr>
        <p:spPr bwMode="auto">
          <a:xfrm rot="19800000">
            <a:off x="5385686" y="3873631"/>
            <a:ext cx="419549" cy="32272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ACONC.291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ACONC.290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ACONC.289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ACONC.288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ACONC.287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40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6435" y="1087755"/>
            <a:ext cx="4766858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6435" y="3076575"/>
            <a:ext cx="476685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435" y="5083360"/>
            <a:ext cx="476685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02400" y="1087755"/>
            <a:ext cx="476685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02400" y="307657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 Validation of US Climate-Region July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896" y="499022"/>
            <a:ext cx="921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Case (July)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PM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response map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ACONC.291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ACONC.290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ACONC.289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ACONC.288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ACONC.287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41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45" y="1087755"/>
            <a:ext cx="4813088" cy="16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45" y="3076575"/>
            <a:ext cx="4813088" cy="162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45" y="5130487"/>
            <a:ext cx="4813088" cy="16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1770" y="1087755"/>
            <a:ext cx="4766858" cy="16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1770" y="307657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Report and Source Apportionment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2673316" y="1336094"/>
            <a:ext cx="96994" cy="4211752"/>
          </a:xfrm>
          <a:custGeom>
            <a:avLst/>
            <a:gdLst>
              <a:gd name="T0" fmla="*/ 0 w 153"/>
              <a:gd name="T1" fmla="*/ 0 h 6522"/>
              <a:gd name="T2" fmla="*/ 2147483646 w 153"/>
              <a:gd name="T3" fmla="*/ 0 h 6522"/>
              <a:gd name="T4" fmla="*/ 2147483646 w 153"/>
              <a:gd name="T5" fmla="*/ 2147483646 h 6522"/>
              <a:gd name="T6" fmla="*/ 0 w 153"/>
              <a:gd name="T7" fmla="*/ 2147483646 h 6522"/>
              <a:gd name="T8" fmla="*/ 0 w 153"/>
              <a:gd name="T9" fmla="*/ 0 h 6522"/>
              <a:gd name="T10" fmla="*/ 2147483646 w 153"/>
              <a:gd name="T11" fmla="*/ 0 h 6522"/>
              <a:gd name="T12" fmla="*/ 2147483646 w 153"/>
              <a:gd name="T13" fmla="*/ 0 h 6522"/>
              <a:gd name="T14" fmla="*/ 2147483646 w 153"/>
              <a:gd name="T15" fmla="*/ 2147483646 h 6522"/>
              <a:gd name="T16" fmla="*/ 2147483646 w 153"/>
              <a:gd name="T17" fmla="*/ 2147483646 h 6522"/>
              <a:gd name="T18" fmla="*/ 2147483646 w 153"/>
              <a:gd name="T19" fmla="*/ 0 h 65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" h="6522">
                <a:moveTo>
                  <a:pt x="0" y="0"/>
                </a:moveTo>
                <a:lnTo>
                  <a:pt x="61" y="0"/>
                </a:lnTo>
                <a:lnTo>
                  <a:pt x="61" y="6522"/>
                </a:lnTo>
                <a:lnTo>
                  <a:pt x="0" y="6522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153" y="0"/>
                </a:lnTo>
                <a:lnTo>
                  <a:pt x="153" y="6522"/>
                </a:lnTo>
                <a:lnTo>
                  <a:pt x="131" y="6522"/>
                </a:lnTo>
                <a:lnTo>
                  <a:pt x="131" y="0"/>
                </a:lnTo>
                <a:close/>
              </a:path>
            </a:pathLst>
          </a:custGeom>
          <a:solidFill>
            <a:srgbClr val="2E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6102" y="308802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62699" y="1771729"/>
            <a:ext cx="8337988" cy="3340482"/>
            <a:chOff x="3062699" y="1380563"/>
            <a:chExt cx="8337988" cy="3340482"/>
          </a:xfrm>
        </p:grpSpPr>
        <p:sp>
          <p:nvSpPr>
            <p:cNvPr id="11" name="文本框 10"/>
            <p:cNvSpPr txBox="1"/>
            <p:nvPr/>
          </p:nvSpPr>
          <p:spPr>
            <a:xfrm>
              <a:off x="3062699" y="3539675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O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062699" y="2819971"/>
              <a:ext cx="8337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US Climate-Region July 2018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062699" y="4259380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PM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2.5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62699" y="2100267"/>
              <a:ext cx="8162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Entire US domain 2018 Case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062699" y="1380563"/>
              <a:ext cx="3086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What is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5871" y="0"/>
            <a:ext cx="11373897" cy="509955"/>
          </a:xfrm>
        </p:spPr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4.1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Configuration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source attribution evaluation method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962648" y="606293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4.1.2 Configuration of ISAM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5043198" y="981050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962648" y="2555807"/>
            <a:ext cx="685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 built-in sources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were merged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into three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For NOx (VOCs), set all species to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zero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except those belonging to NOx (VOCs):</a:t>
            </a:r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43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595" y="2331225"/>
            <a:ext cx="4215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Sector: All manmade(ALL_MM)</a:t>
            </a:r>
            <a:endParaRPr lang="en-US" altLang="zh-CN" sz="14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Pollutants: NOx, VOCs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NOx :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NO, NO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VOCs :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TOL, XYLMN, BENZENE, NAPH, PAR, PRPA, MEOH, ETH, ETOH, OLE, ACET, FORM, GLY, KET, ETHY, ALD2, ETHA, IOLE, ALDX, ISOP, TERP, APIN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594" y="606293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4.1.1 Configuration of DDM and HDDM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5184" y="96099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6594" y="104642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Version: CMAQ5.3.2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 grids: 396 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Grid resolution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12km *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Chemical mechanism: cb6r3_ae7_aq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Period: July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domain: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entire of US</a:t>
            </a:r>
          </a:p>
        </p:txBody>
      </p:sp>
      <p:graphicFrame>
        <p:nvGraphicFramePr>
          <p:cNvPr id="16" name="表格 17"/>
          <p:cNvGraphicFramePr>
            <a:graphicFrameLocks noGrp="1"/>
          </p:cNvGraphicFramePr>
          <p:nvPr/>
        </p:nvGraphicFramePr>
        <p:xfrm>
          <a:off x="5250728" y="3173606"/>
          <a:ext cx="6649040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2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EGGNOx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EPTNOx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ECMVNOx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GR_EMIS_N, GR_FIRE_N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PT_EGU_N, PT_NEGU_N, PT_OILG_N, PT_RXF_N, PT_F_N, PT_OTHF_N, PT_AGF_N, PT_OTH_N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PT_C1C2_N, PT_C3_N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表格 17"/>
          <p:cNvGraphicFramePr>
            <a:graphicFrameLocks noGrp="1"/>
          </p:cNvGraphicFramePr>
          <p:nvPr/>
        </p:nvGraphicFramePr>
        <p:xfrm>
          <a:off x="5250728" y="4548878"/>
          <a:ext cx="6649040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9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2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EGGVOC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EPTVOC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ECMVVOC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GR_EMIS_V, GR_FIRE_V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PT_EGU_V, PT_NEGU_V, PT_OILG_V, PT_RXF_V, PT_F_V, PT_OTHF_V, PT_AGF_V, PT_OTH_V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altLang="zh-CN" sz="12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PT_C1C2_V,  PT_C3_V</a:t>
                      </a:r>
                      <a:endParaRPr lang="zh-CN" altLang="en-US" sz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4962648" y="1017388"/>
            <a:ext cx="502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Version: CMAQ5.3.2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 grids: 396 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Grid resolution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12km *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Chemical mechanism: cb6r3_ae7_aq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Period: July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domain: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entire of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Sector: All manmade(ALL_MM)</a:t>
            </a:r>
            <a:endParaRPr lang="en-US" altLang="zh-CN" sz="14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2232" y="5079228"/>
            <a:ext cx="3850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results of HDDM and DDM will be compared with the results of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and the specific comparison chart will be shown on the next slides.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 Comparison of source attribution evaluation method results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44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511" y="604059"/>
            <a:ext cx="75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4.2.1 The result of NO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or VOC reduction with different method in July</a:t>
            </a:r>
          </a:p>
          <a:p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511" y="956501"/>
            <a:ext cx="47742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94923" y="1563029"/>
            <a:ext cx="38501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total amount of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source contribution is generally consistent with “Total”, demonstrating the accuracy of their simulations, but both their VOCs exhibit a slight negative contribution, indicating that there are still problems with the algorithms.</a:t>
            </a:r>
            <a:endParaRPr lang="zh-CN" altLang="en-US" sz="1400" dirty="0"/>
          </a:p>
        </p:txBody>
      </p:sp>
      <p:grpSp>
        <p:nvGrpSpPr>
          <p:cNvPr id="7" name="组合 6"/>
          <p:cNvGrpSpPr/>
          <p:nvPr/>
        </p:nvGrpSpPr>
        <p:grpSpPr>
          <a:xfrm>
            <a:off x="4145052" y="1248618"/>
            <a:ext cx="7915503" cy="4997554"/>
            <a:chOff x="4276222" y="1239108"/>
            <a:chExt cx="7915503" cy="4997554"/>
          </a:xfrm>
        </p:grpSpPr>
        <p:sp>
          <p:nvSpPr>
            <p:cNvPr id="25" name="矩形 24"/>
            <p:cNvSpPr/>
            <p:nvPr/>
          </p:nvSpPr>
          <p:spPr>
            <a:xfrm>
              <a:off x="4276222" y="4728433"/>
              <a:ext cx="1761490" cy="951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ISAM</a:t>
              </a:r>
              <a:endParaRPr lang="en-US" altLang="zh-CN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Total</a:t>
              </a:r>
              <a:endParaRPr lang="zh-CN" alt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6"/>
            <a:srcRect l="18499" t="9943" r="1598" b="27648"/>
            <a:stretch>
              <a:fillRect/>
            </a:stretch>
          </p:blipFill>
          <p:spPr>
            <a:xfrm>
              <a:off x="5981425" y="1413525"/>
              <a:ext cx="6210300" cy="3194685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7360287" y="1239108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NOx or VOC each reduction in Jul 2018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76725" y="1561595"/>
              <a:ext cx="1761623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Total</a:t>
              </a:r>
              <a:endParaRPr lang="zh-CN" alt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360286" y="5957356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12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MDA8 Jul Avg (</a:t>
              </a:r>
              <a:r>
                <a:rPr lang="en-US" altLang="zh-CN" sz="1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277228" y="2588184"/>
              <a:ext cx="1761623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Total</a:t>
              </a:r>
              <a:endParaRPr lang="zh-CN" alt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276725" y="3611376"/>
              <a:ext cx="1761623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DDM</a:t>
              </a:r>
            </a:p>
            <a:p>
              <a:pPr algn="r">
                <a:lnSpc>
                  <a:spcPts val="950"/>
                </a:lnSpc>
              </a:pPr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CMAQ BF: Total</a:t>
              </a:r>
              <a:endParaRPr lang="zh-CN" alt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94923" y="6428135"/>
            <a:ext cx="6605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Note: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All source attribution results in section 4 are for the entire US domain.</a:t>
            </a:r>
            <a:endParaRPr lang="zh-CN" altLang="en-US" sz="1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94923" y="5689471"/>
            <a:ext cx="44110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Note: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“Total” means the difference between the base case and the control case (100%, 75%, 50% and 25% reduction of NO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VOC, NH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SO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).  </a:t>
            </a:r>
            <a:endParaRPr lang="zh-CN" altLang="en-US" sz="1400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381" r="5980" b="14237"/>
          <a:stretch>
            <a:fillRect/>
          </a:stretch>
        </p:blipFill>
        <p:spPr>
          <a:xfrm>
            <a:off x="5821680" y="4636135"/>
            <a:ext cx="5617845" cy="11569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825490" y="5813425"/>
            <a:ext cx="5701665" cy="127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418570" y="4621530"/>
            <a:ext cx="415290" cy="113728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 Comparison of source attribution evaluation method results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45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511" y="604059"/>
            <a:ext cx="75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4.2.2 The result of NO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or VOC reduction with different method in August</a:t>
            </a:r>
          </a:p>
          <a:p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511" y="956501"/>
            <a:ext cx="47742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023674" y="1412570"/>
            <a:ext cx="9253298" cy="4712665"/>
            <a:chOff x="4012670" y="1491204"/>
            <a:chExt cx="8482208" cy="43199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19569" t="18178" r="-1" b="9966"/>
            <a:stretch>
              <a:fillRect/>
            </a:stretch>
          </p:blipFill>
          <p:spPr>
            <a:xfrm>
              <a:off x="5938519" y="1827008"/>
              <a:ext cx="6556359" cy="3678442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018706" y="1800608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360286" y="1491204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NOx or VOC each reduction in Aug 2018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518229" y="5531850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12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MDA8 Aug Avg (</a:t>
              </a:r>
              <a:r>
                <a:rPr lang="en-US" altLang="zh-CN" sz="1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012670" y="2656885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024742" y="4417998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018706" y="3528442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 Comparison of source attribution evaluation method results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46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511" y="604059"/>
            <a:ext cx="75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4.2.3 The result of NO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or VOC reduction with different method in September</a:t>
            </a:r>
          </a:p>
          <a:p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511" y="956501"/>
            <a:ext cx="47742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077154" y="1308944"/>
            <a:ext cx="9252000" cy="4712400"/>
            <a:chOff x="4012670" y="1491204"/>
            <a:chExt cx="8481266" cy="43199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1" t="17074" b="9450"/>
            <a:stretch>
              <a:fillRect/>
            </a:stretch>
          </p:blipFill>
          <p:spPr>
            <a:xfrm>
              <a:off x="5938520" y="1770510"/>
              <a:ext cx="6555416" cy="376134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7398386" y="1491204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NOx or VOC each reduction in Sep 2018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518229" y="5531850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12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MDA8 Sep Avg (</a:t>
              </a:r>
              <a:r>
                <a:rPr lang="en-US" altLang="zh-CN" sz="1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018706" y="1800608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012670" y="2656885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024742" y="4417998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018706" y="3528442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 Comparison of source attribution evaluation method results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47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511" y="604059"/>
            <a:ext cx="757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4.2.4 The result of NO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or VOC reduction with different method in October</a:t>
            </a:r>
          </a:p>
          <a:p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511" y="956501"/>
            <a:ext cx="47742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036007" y="1308944"/>
            <a:ext cx="9252000" cy="4712400"/>
            <a:chOff x="4012670" y="1491204"/>
            <a:chExt cx="8481266" cy="43199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6" t="17074" b="9450"/>
            <a:stretch>
              <a:fillRect/>
            </a:stretch>
          </p:blipFill>
          <p:spPr>
            <a:xfrm>
              <a:off x="5905500" y="1770510"/>
              <a:ext cx="6588436" cy="376134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7360286" y="1491204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NOx or VOC each reduction in Oct 2018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518229" y="5531850"/>
              <a:ext cx="3302171" cy="27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12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MDA8 Oct Avg (</a:t>
              </a:r>
              <a:r>
                <a:rPr lang="en-US" altLang="zh-CN" sz="1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018706" y="1800608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012670" y="2656885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024742" y="4417998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018706" y="3528442"/>
              <a:ext cx="1976009" cy="9967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BF: NOx or VOC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</a:p>
            <a:p>
              <a:pPr algn="r">
                <a:lnSpc>
                  <a:spcPts val="1600"/>
                </a:lnSpc>
              </a:pPr>
              <a:r>
                <a:rPr lang="en-US" altLang="zh-CN" sz="1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4.3 Contour maps of 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-VOC-O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48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356" y="5908063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1.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DeepRSM's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(Jul)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72356" y="959151"/>
            <a:ext cx="10225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shown in Figure 1 and 2, the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contour plots for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are almost identical and show a predominant contribution of NO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little contribution of VOC to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1400" dirty="0"/>
          </a:p>
        </p:txBody>
      </p:sp>
      <p:pic>
        <p:nvPicPr>
          <p:cNvPr id="7" name="图片 6" descr="图片包含 条形图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r="17049" b="7017"/>
          <a:stretch>
            <a:fillRect/>
          </a:stretch>
        </p:blipFill>
        <p:spPr>
          <a:xfrm>
            <a:off x="1182658" y="1758000"/>
            <a:ext cx="3741346" cy="3861687"/>
          </a:xfrm>
          <a:prstGeom prst="rect">
            <a:avLst/>
          </a:prstGeom>
        </p:spPr>
      </p:pic>
      <p:pic>
        <p:nvPicPr>
          <p:cNvPr id="11" name="图片 10" descr="图表, 条形图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13853" r="7273" b="10271"/>
          <a:stretch>
            <a:fillRect/>
          </a:stretch>
        </p:blipFill>
        <p:spPr>
          <a:xfrm>
            <a:off x="6350106" y="1961249"/>
            <a:ext cx="4318455" cy="36584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242931" y="1725793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Jul Avg</a:t>
            </a:r>
            <a:endParaRPr lang="zh-CN" altLang="en-US" sz="14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433157" y="1725793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Jul Avg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-843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5141207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2082223" y="5616268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263820" y="5611802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4512103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9664067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6020911" y="5908063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2.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-RSM's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(Jul)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r="7246"/>
          <a:stretch>
            <a:fillRect/>
          </a:stretch>
        </p:blipFill>
        <p:spPr>
          <a:xfrm>
            <a:off x="4871985" y="1879681"/>
            <a:ext cx="562406" cy="365843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条形图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13870" r="17366" b="10013"/>
          <a:stretch>
            <a:fillRect/>
          </a:stretch>
        </p:blipFill>
        <p:spPr>
          <a:xfrm>
            <a:off x="1228730" y="1363677"/>
            <a:ext cx="3774174" cy="36482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4.3 Contour maps of 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-VOC-O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49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356" y="5285765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3.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DeepRSM's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(Aug)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242931" y="1103495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Aug Avg</a:t>
            </a:r>
            <a:endParaRPr lang="zh-CN" altLang="en-US" sz="14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433157" y="1103495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Aug Avg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-843" y="2876876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5141207" y="2876876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2082223" y="4993970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263820" y="498950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4512103" y="2876876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9664067" y="2876876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6020911" y="5285765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4.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-RSM's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(Aug)</a:t>
            </a:r>
            <a:endParaRPr lang="zh-CN" altLang="en-US" sz="1400" dirty="0"/>
          </a:p>
        </p:txBody>
      </p:sp>
      <p:pic>
        <p:nvPicPr>
          <p:cNvPr id="6" name="图片 5" descr="图表, 条形图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13692" r="8157" b="9777"/>
          <a:stretch>
            <a:fillRect/>
          </a:stretch>
        </p:blipFill>
        <p:spPr>
          <a:xfrm>
            <a:off x="6400670" y="1353779"/>
            <a:ext cx="4245429" cy="36680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980" y="1264458"/>
            <a:ext cx="506842" cy="3670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Report and Source Apportionment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2673316" y="1336094"/>
            <a:ext cx="96994" cy="4211752"/>
          </a:xfrm>
          <a:custGeom>
            <a:avLst/>
            <a:gdLst>
              <a:gd name="T0" fmla="*/ 0 w 153"/>
              <a:gd name="T1" fmla="*/ 0 h 6522"/>
              <a:gd name="T2" fmla="*/ 2147483646 w 153"/>
              <a:gd name="T3" fmla="*/ 0 h 6522"/>
              <a:gd name="T4" fmla="*/ 2147483646 w 153"/>
              <a:gd name="T5" fmla="*/ 2147483646 h 6522"/>
              <a:gd name="T6" fmla="*/ 0 w 153"/>
              <a:gd name="T7" fmla="*/ 2147483646 h 6522"/>
              <a:gd name="T8" fmla="*/ 0 w 153"/>
              <a:gd name="T9" fmla="*/ 0 h 6522"/>
              <a:gd name="T10" fmla="*/ 2147483646 w 153"/>
              <a:gd name="T11" fmla="*/ 0 h 6522"/>
              <a:gd name="T12" fmla="*/ 2147483646 w 153"/>
              <a:gd name="T13" fmla="*/ 0 h 6522"/>
              <a:gd name="T14" fmla="*/ 2147483646 w 153"/>
              <a:gd name="T15" fmla="*/ 2147483646 h 6522"/>
              <a:gd name="T16" fmla="*/ 2147483646 w 153"/>
              <a:gd name="T17" fmla="*/ 2147483646 h 6522"/>
              <a:gd name="T18" fmla="*/ 2147483646 w 153"/>
              <a:gd name="T19" fmla="*/ 0 h 65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" h="6522">
                <a:moveTo>
                  <a:pt x="0" y="0"/>
                </a:moveTo>
                <a:lnTo>
                  <a:pt x="61" y="0"/>
                </a:lnTo>
                <a:lnTo>
                  <a:pt x="61" y="6522"/>
                </a:lnTo>
                <a:lnTo>
                  <a:pt x="0" y="6522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153" y="0"/>
                </a:lnTo>
                <a:lnTo>
                  <a:pt x="153" y="6522"/>
                </a:lnTo>
                <a:lnTo>
                  <a:pt x="131" y="6522"/>
                </a:lnTo>
                <a:lnTo>
                  <a:pt x="131" y="0"/>
                </a:lnTo>
                <a:close/>
              </a:path>
            </a:pathLst>
          </a:custGeom>
          <a:solidFill>
            <a:srgbClr val="2E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6102" y="308802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62699" y="1771729"/>
            <a:ext cx="8337988" cy="3340482"/>
            <a:chOff x="3062699" y="1380563"/>
            <a:chExt cx="8337988" cy="3340482"/>
          </a:xfrm>
        </p:grpSpPr>
        <p:sp>
          <p:nvSpPr>
            <p:cNvPr id="11" name="文本框 10"/>
            <p:cNvSpPr txBox="1"/>
            <p:nvPr/>
          </p:nvSpPr>
          <p:spPr>
            <a:xfrm>
              <a:off x="3062699" y="3539675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O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062699" y="2819971"/>
              <a:ext cx="8337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US Climate-Region July 2018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062699" y="4259380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PM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2.5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62699" y="2100267"/>
              <a:ext cx="8162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4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Entire US domain 2018 Case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062699" y="1380563"/>
              <a:ext cx="3086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What is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4.3 Contour maps of 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-VOC-O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50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356" y="5230734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5.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DeepRSM's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(Sep)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242931" y="104846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Sep Avg</a:t>
            </a:r>
            <a:endParaRPr lang="zh-CN" altLang="en-US" sz="14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433157" y="104846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Sep Avg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-843" y="2821845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5177945" y="2821845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2082223" y="4938939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263820" y="4934473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4512103" y="2821845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9664067" y="2821845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6020911" y="5230734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6.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-RSM's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(Sep)</a:t>
            </a:r>
            <a:endParaRPr lang="zh-CN" altLang="en-US" sz="1400" dirty="0"/>
          </a:p>
        </p:txBody>
      </p:sp>
      <p:pic>
        <p:nvPicPr>
          <p:cNvPr id="4" name="图片 3" descr="图表, 条形图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3902" r="18316" b="10226"/>
          <a:stretch>
            <a:fillRect/>
          </a:stretch>
        </p:blipFill>
        <p:spPr>
          <a:xfrm>
            <a:off x="1200151" y="1356241"/>
            <a:ext cx="3727900" cy="3636526"/>
          </a:xfrm>
          <a:prstGeom prst="rect">
            <a:avLst/>
          </a:prstGeom>
        </p:spPr>
      </p:pic>
      <p:pic>
        <p:nvPicPr>
          <p:cNvPr id="6" name="图片 5" descr="图表, 条形图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13692" r="7906" b="9423"/>
          <a:stretch>
            <a:fillRect/>
          </a:stretch>
        </p:blipFill>
        <p:spPr>
          <a:xfrm>
            <a:off x="6394095" y="1331975"/>
            <a:ext cx="4241243" cy="36850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063" y="1319489"/>
            <a:ext cx="529536" cy="358548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4.3 Contour maps of 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-VOC-O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51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356" y="5205331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7.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DeepRSM's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(Oct)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242931" y="1023061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Oct Avg</a:t>
            </a:r>
            <a:endParaRPr lang="zh-CN" altLang="en-US" sz="14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433157" y="1023061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Oct Avg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-843" y="2796442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5165699" y="2796442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</a:t>
            </a:r>
            <a:endParaRPr lang="zh-CN" altLang="en-US" sz="1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2082223" y="4913536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263820" y="4909070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4512103" y="2796442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9664067" y="2796442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6020911" y="5205331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8.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-RSM's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MDA8 Monthly Average Contour Plot (Oct)</a:t>
            </a:r>
            <a:endParaRPr lang="zh-CN" altLang="en-US" sz="1400" dirty="0"/>
          </a:p>
        </p:txBody>
      </p:sp>
      <p:pic>
        <p:nvPicPr>
          <p:cNvPr id="4" name="图片 3" descr="图表, 条形图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13648" r="17504" b="9715"/>
          <a:stretch>
            <a:fillRect/>
          </a:stretch>
        </p:blipFill>
        <p:spPr>
          <a:xfrm>
            <a:off x="1219059" y="1285554"/>
            <a:ext cx="3801100" cy="3673266"/>
          </a:xfrm>
          <a:prstGeom prst="rect">
            <a:avLst/>
          </a:prstGeom>
        </p:spPr>
      </p:pic>
      <p:pic>
        <p:nvPicPr>
          <p:cNvPr id="6" name="图片 5" descr="图表, 直方图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13648" r="6999" b="9715"/>
          <a:stretch>
            <a:fillRect/>
          </a:stretch>
        </p:blipFill>
        <p:spPr>
          <a:xfrm>
            <a:off x="6367779" y="1330838"/>
            <a:ext cx="4285556" cy="36732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926" y="1285554"/>
            <a:ext cx="508698" cy="350481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Report and Source Apportionment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2673316" y="1336094"/>
            <a:ext cx="96994" cy="4211752"/>
          </a:xfrm>
          <a:custGeom>
            <a:avLst/>
            <a:gdLst>
              <a:gd name="T0" fmla="*/ 0 w 153"/>
              <a:gd name="T1" fmla="*/ 0 h 6522"/>
              <a:gd name="T2" fmla="*/ 2147483646 w 153"/>
              <a:gd name="T3" fmla="*/ 0 h 6522"/>
              <a:gd name="T4" fmla="*/ 2147483646 w 153"/>
              <a:gd name="T5" fmla="*/ 2147483646 h 6522"/>
              <a:gd name="T6" fmla="*/ 0 w 153"/>
              <a:gd name="T7" fmla="*/ 2147483646 h 6522"/>
              <a:gd name="T8" fmla="*/ 0 w 153"/>
              <a:gd name="T9" fmla="*/ 0 h 6522"/>
              <a:gd name="T10" fmla="*/ 2147483646 w 153"/>
              <a:gd name="T11" fmla="*/ 0 h 6522"/>
              <a:gd name="T12" fmla="*/ 2147483646 w 153"/>
              <a:gd name="T13" fmla="*/ 0 h 6522"/>
              <a:gd name="T14" fmla="*/ 2147483646 w 153"/>
              <a:gd name="T15" fmla="*/ 2147483646 h 6522"/>
              <a:gd name="T16" fmla="*/ 2147483646 w 153"/>
              <a:gd name="T17" fmla="*/ 2147483646 h 6522"/>
              <a:gd name="T18" fmla="*/ 2147483646 w 153"/>
              <a:gd name="T19" fmla="*/ 0 h 65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3" h="6522">
                <a:moveTo>
                  <a:pt x="0" y="0"/>
                </a:moveTo>
                <a:lnTo>
                  <a:pt x="61" y="0"/>
                </a:lnTo>
                <a:lnTo>
                  <a:pt x="61" y="6522"/>
                </a:lnTo>
                <a:lnTo>
                  <a:pt x="0" y="6522"/>
                </a:lnTo>
                <a:lnTo>
                  <a:pt x="0" y="0"/>
                </a:lnTo>
                <a:close/>
                <a:moveTo>
                  <a:pt x="131" y="0"/>
                </a:moveTo>
                <a:lnTo>
                  <a:pt x="153" y="0"/>
                </a:lnTo>
                <a:lnTo>
                  <a:pt x="153" y="6522"/>
                </a:lnTo>
                <a:lnTo>
                  <a:pt x="131" y="6522"/>
                </a:lnTo>
                <a:lnTo>
                  <a:pt x="131" y="0"/>
                </a:lnTo>
                <a:close/>
              </a:path>
            </a:pathLst>
          </a:custGeom>
          <a:solidFill>
            <a:srgbClr val="2E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6102" y="308802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62699" y="1771729"/>
            <a:ext cx="8337988" cy="3340482"/>
            <a:chOff x="3062699" y="1380563"/>
            <a:chExt cx="8337988" cy="3340482"/>
          </a:xfrm>
        </p:grpSpPr>
        <p:sp>
          <p:nvSpPr>
            <p:cNvPr id="11" name="文本框 10"/>
            <p:cNvSpPr txBox="1"/>
            <p:nvPr/>
          </p:nvSpPr>
          <p:spPr>
            <a:xfrm>
              <a:off x="3062699" y="3539675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4. O</a:t>
              </a:r>
              <a:r>
                <a:rPr lang="en-US" altLang="zh-CN" sz="2400" b="1" baseline="-250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062699" y="2819971"/>
              <a:ext cx="8337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US Climate-Region July 2018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062699" y="4259380"/>
              <a:ext cx="8221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PM</a:t>
              </a:r>
              <a:r>
                <a:rPr lang="en-US" altLang="zh-CN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2.5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 Attribution Evaluation in US Cases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62699" y="2100267"/>
              <a:ext cx="8162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Training Report of Entire US domain 2018 Case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062699" y="1380563"/>
              <a:ext cx="3086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What is </a:t>
              </a:r>
              <a:r>
                <a:rPr lang="en-US" altLang="zh-CN" sz="24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DeepRSM</a:t>
              </a:r>
              <a:r>
                <a:rPr lang="en-US" altLang="zh-CN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 PM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 Attribution Evaluation in US Cases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53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3133" y="685832"/>
            <a:ext cx="102253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shown in the figure below, the results of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source contribution analysis are almost similar.</a:t>
            </a:r>
            <a:endParaRPr lang="zh-CN" altLang="en-US" sz="1400" dirty="0"/>
          </a:p>
        </p:txBody>
      </p:sp>
      <p:pic>
        <p:nvPicPr>
          <p:cNvPr id="6" name="图片 5" descr="Project Path: D:\Thinkpad\Documents\OriginLab\User Files\PM_contrast.opju&#10;PE Folder: /PM_contrast/Folder1/&#10;Short Name: Graph1"/>
          <p:cNvPicPr>
            <a:picLocks noChangeAspect="1"/>
          </p:cNvPicPr>
          <p:nvPr/>
        </p:nvPicPr>
        <p:blipFill rotWithShape="1">
          <a:blip r:embed="rId3"/>
          <a:srcRect l="12376" t="8359" b="6217"/>
          <a:stretch>
            <a:fillRect/>
          </a:stretch>
        </p:blipFill>
        <p:spPr>
          <a:xfrm>
            <a:off x="2087035" y="1107919"/>
            <a:ext cx="8417592" cy="47191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418007" y="1527694"/>
            <a:ext cx="2606642" cy="1169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418007" y="2451696"/>
            <a:ext cx="2606642" cy="1169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418007" y="3356497"/>
            <a:ext cx="2606642" cy="1169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418007" y="4293198"/>
            <a:ext cx="2606642" cy="1169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BF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Opf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-RSM</a:t>
            </a:r>
          </a:p>
          <a:p>
            <a:pPr algn="r">
              <a:lnSpc>
                <a:spcPct val="150000"/>
              </a:lnSpc>
            </a:pP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DeepRSM</a:t>
            </a:r>
            <a:endParaRPr lang="en-US" altLang="zh-CN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9684" y="5972251"/>
            <a:ext cx="7596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Note: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“BF”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means controlling 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VOC, NH</a:t>
            </a:r>
            <a:r>
              <a:rPr lang="en-US" altLang="zh-CN" sz="1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, SO</a:t>
            </a:r>
            <a:r>
              <a:rPr lang="en-US" altLang="zh-CN" sz="1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or PM</a:t>
            </a:r>
            <a:r>
              <a:rPr lang="en-US" altLang="zh-CN" sz="1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turn.  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表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13422" r="8241" b="8798"/>
          <a:stretch>
            <a:fillRect/>
          </a:stretch>
        </p:blipFill>
        <p:spPr>
          <a:xfrm>
            <a:off x="6394471" y="1977135"/>
            <a:ext cx="4229719" cy="3727960"/>
          </a:xfrm>
          <a:prstGeom prst="rect">
            <a:avLst/>
          </a:prstGeom>
        </p:spPr>
      </p:pic>
      <p:pic>
        <p:nvPicPr>
          <p:cNvPr id="9" name="图片 8" descr="图表, 直方图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13418" r="7806" b="8798"/>
          <a:stretch>
            <a:fillRect/>
          </a:stretch>
        </p:blipFill>
        <p:spPr>
          <a:xfrm>
            <a:off x="1319828" y="1977135"/>
            <a:ext cx="4229719" cy="37279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5.2 Contour maps of 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-PM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54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356" y="5908063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10.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DeepRSM’s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Monthly Average Contour Plot (Jul)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72356" y="959151"/>
            <a:ext cx="10225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shown in Figure 10 and 11, the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contour plots for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are almost identical and show a predominant contribution of NH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little contribution of NO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242931" y="1725793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Jul Avg</a:t>
            </a:r>
            <a:endParaRPr lang="zh-CN" altLang="en-US" sz="14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433157" y="1725793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Jul Avg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-843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1400" b="1" baseline="-25000" dirty="0"/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5141207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1400" b="1" baseline="-25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2082223" y="5616268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263820" y="5611802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4512103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9664067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6020911" y="5908063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11.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-RSM's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Monthly Average Contour Plot (Jul)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13614" r="7996" b="10411"/>
          <a:stretch>
            <a:fillRect/>
          </a:stretch>
        </p:blipFill>
        <p:spPr>
          <a:xfrm>
            <a:off x="1220510" y="1970385"/>
            <a:ext cx="4228522" cy="3641417"/>
          </a:xfrm>
          <a:prstGeom prst="rect">
            <a:avLst/>
          </a:prstGeom>
        </p:spPr>
      </p:pic>
      <p:pic>
        <p:nvPicPr>
          <p:cNvPr id="6" name="图片 5" descr="图表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3396" r="7986" b="8768"/>
          <a:stretch>
            <a:fillRect/>
          </a:stretch>
        </p:blipFill>
        <p:spPr>
          <a:xfrm>
            <a:off x="6395070" y="1957344"/>
            <a:ext cx="4228522" cy="37306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5.3 Contour maps of 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-PM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55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356" y="5908063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12.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DeepRSM’s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Monthly Average Contour Plot (Jul)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72356" y="959151"/>
            <a:ext cx="10225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shown in Figures 12 and 13, the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contour plots of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have similar trends, and the contribution levels of NO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SO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are similar.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242931" y="1725793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Jul Avg</a:t>
            </a:r>
            <a:endParaRPr lang="zh-CN" altLang="en-US" sz="14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433157" y="1725793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Jul Avg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-843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5141207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82223" y="5616268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263820" y="5611802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r>
              <a:rPr lang="en-US" altLang="zh-CN" sz="1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1400" b="1" baseline="-25000" dirty="0"/>
          </a:p>
        </p:txBody>
      </p:sp>
      <p:sp>
        <p:nvSpPr>
          <p:cNvPr id="24" name="文本框 23"/>
          <p:cNvSpPr txBox="1"/>
          <p:nvPr/>
        </p:nvSpPr>
        <p:spPr>
          <a:xfrm rot="16200000">
            <a:off x="4512103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5" name="文本框 24"/>
          <p:cNvSpPr txBox="1"/>
          <p:nvPr/>
        </p:nvSpPr>
        <p:spPr>
          <a:xfrm rot="16200000">
            <a:off x="9664067" y="3499174"/>
            <a:ext cx="21523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ppbv</a:t>
            </a:r>
            <a:endParaRPr lang="zh-CN" altLang="en-US" sz="14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6020911" y="5908063"/>
            <a:ext cx="4976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Fig. 13.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-RSM's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Monthly Average Contour Plot (Jul)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149226" y="3985391"/>
            <a:ext cx="2739553" cy="2447697"/>
            <a:chOff x="1418002" y="3297906"/>
            <a:chExt cx="3254152" cy="290747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8002" y="3297906"/>
              <a:ext cx="3254152" cy="290747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439192" y="3429000"/>
              <a:ext cx="3153112" cy="222535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440157" y="5654351"/>
              <a:ext cx="3153112" cy="55102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5871" y="0"/>
            <a:ext cx="11373897" cy="50995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2.1 Model configuration and control matrix design of Entire US domain 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77428" y="596415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2.1.2 Control Matrix Design for Entire US domain 2018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5457978" y="97117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239549" y="2986598"/>
            <a:ext cx="6854097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Training cases: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US 2018 daily cases from January to December of 2018 </a:t>
            </a:r>
          </a:p>
          <a:p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1 - #21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 cases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* 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 months = 252 monthly runs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OOS cases: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US 2018 daily cases from January to December of 2018 </a:t>
            </a:r>
          </a:p>
          <a:p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22 - #26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cases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*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 months = 60 monthly runs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367091" y="2588871"/>
            <a:ext cx="3407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2.1.3 Data set of </a:t>
            </a:r>
            <a:r>
              <a:rPr lang="en-US" altLang="zh-CN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457978" y="2978184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6433230" y="4421157"/>
            <a:ext cx="964298" cy="51572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548466" y="4090484"/>
            <a:ext cx="152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1-21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training cases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>
            <a:endCxn id="21" idx="3"/>
          </p:cNvCxnSpPr>
          <p:nvPr/>
        </p:nvCxnSpPr>
        <p:spPr>
          <a:xfrm flipH="1">
            <a:off x="6973154" y="6027476"/>
            <a:ext cx="559555" cy="15697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085859" y="5922841"/>
            <a:ext cx="188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22-26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Out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validation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31371" y="5970656"/>
            <a:ext cx="2852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domain: Entire US domain </a:t>
            </a:r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6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50833" y="980152"/>
            <a:ext cx="63363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Region: 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Pollutants: NOx, SO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NH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VOCs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Sector: All manmade(ALL_MM)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factors = 4 pollutants * 1 region * 1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CMAQ simulation cases: 1 base case, 19 cases created by HSS method (0-1.2) for non-linear factors, 1 clean boundary conditions, 5 cases for out of sample (OOS)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594" y="606293"/>
            <a:ext cx="681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2.1.1 CMAQ Configuration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5184" y="960992"/>
            <a:ext cx="3879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6594" y="1046420"/>
            <a:ext cx="502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CMAQ Version: CMAQ5.3.2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domain grids: 396 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Grid resolution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12km * 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Chemical mechanism: cb6r3_ae7_aq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Period: The whole year of 2018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34832" y="6492875"/>
            <a:ext cx="166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Matrix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4" y="2987285"/>
            <a:ext cx="4546540" cy="28242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575195"/>
            <a:ext cx="757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2.2.1 Validation ( </a:t>
            </a:r>
            <a:r>
              <a:rPr lang="en-US" altLang="zh-CN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vs </a:t>
            </a:r>
            <a:r>
              <a:rPr lang="en-US" altLang="zh-CN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)</a:t>
            </a:r>
            <a:endParaRPr lang="zh-CN" alt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4511" y="956501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4511" y="913316"/>
            <a:ext cx="12021498" cy="134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 shown in the figures below, both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 have a good performance for US 2018 case in PM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O</a:t>
            </a:r>
            <a:r>
              <a:rPr lang="en-US" altLang="zh-CN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but the performance of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is still worse than that of the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-RSM. Besides, 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prediction of O</a:t>
            </a:r>
            <a:r>
              <a:rPr lang="en-US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exhibits better performance than PM</a:t>
            </a:r>
            <a:r>
              <a:rPr lang="en-US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both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Opf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-RSM.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demonstrate the performance of </a:t>
            </a:r>
            <a:r>
              <a:rPr lang="en-US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US 2018 case, the good, typical and poor cases for PM</a:t>
            </a:r>
            <a:r>
              <a:rPr lang="en-US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O</a:t>
            </a:r>
            <a:r>
              <a:rPr lang="en-US" sz="1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will be selected to compare (Table 1)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the following slides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based on the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relative mean deviation (RMD).</a:t>
            </a:r>
            <a:endParaRPr 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7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0" y="35164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5443523" y="35164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矩形 6"/>
          <p:cNvSpPr/>
          <p:nvPr/>
        </p:nvSpPr>
        <p:spPr>
          <a:xfrm>
            <a:off x="851752" y="5416127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706492" y="5743624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637106" y="5641954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531041" y="4158016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370206" y="5116944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810539" y="5549541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9" name="表格 19"/>
          <p:cNvGraphicFramePr>
            <a:graphicFrameLocks noGrp="1"/>
          </p:cNvGraphicFramePr>
          <p:nvPr/>
        </p:nvGraphicFramePr>
        <p:xfrm>
          <a:off x="7404950" y="2388679"/>
          <a:ext cx="4377984" cy="1219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59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90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PM</a:t>
                      </a:r>
                      <a:r>
                        <a:rPr lang="en-US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0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0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Typical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902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Poor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7092950" y="2016037"/>
            <a:ext cx="5099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1. Selected cases for demonstration in the following slides</a:t>
            </a:r>
          </a:p>
        </p:txBody>
      </p:sp>
      <p:sp>
        <p:nvSpPr>
          <p:cNvPr id="16" name="矩形 15"/>
          <p:cNvSpPr/>
          <p:nvPr/>
        </p:nvSpPr>
        <p:spPr>
          <a:xfrm>
            <a:off x="6288479" y="4396863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601114" y="5404487"/>
            <a:ext cx="447472" cy="204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260452" y="3316342"/>
            <a:ext cx="988541" cy="276999"/>
            <a:chOff x="2282425" y="3556631"/>
            <a:chExt cx="988541" cy="276999"/>
          </a:xfrm>
        </p:grpSpPr>
        <p:sp>
          <p:nvSpPr>
            <p:cNvPr id="22" name="矩形 21"/>
            <p:cNvSpPr/>
            <p:nvPr/>
          </p:nvSpPr>
          <p:spPr>
            <a:xfrm>
              <a:off x="2282425" y="3667027"/>
              <a:ext cx="94269" cy="84841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328914" y="3556631"/>
              <a:ext cx="942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Opf</a:t>
              </a:r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-RSM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16609" y="3316343"/>
            <a:ext cx="1196796" cy="276999"/>
            <a:chOff x="3271611" y="3558127"/>
            <a:chExt cx="1196796" cy="276999"/>
          </a:xfrm>
        </p:grpSpPr>
        <p:sp>
          <p:nvSpPr>
            <p:cNvPr id="25" name="文本框 24"/>
            <p:cNvSpPr txBox="1"/>
            <p:nvPr/>
          </p:nvSpPr>
          <p:spPr>
            <a:xfrm>
              <a:off x="3318745" y="3558127"/>
              <a:ext cx="1149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DeepRSM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71611" y="3664075"/>
              <a:ext cx="94269" cy="8484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1" y="498398"/>
            <a:ext cx="9341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(January)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Scatter plot with color density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8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571"/>
            <a:ext cx="2158054" cy="19531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59" y="1489439"/>
            <a:ext cx="2158054" cy="19531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497571"/>
            <a:ext cx="2158054" cy="19531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1489439"/>
            <a:ext cx="2158054" cy="19531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1489439"/>
            <a:ext cx="2158054" cy="195311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997467"/>
            <a:ext cx="1705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" y="3768267"/>
            <a:ext cx="3819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RSM VS CMAQ (Base 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Response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93622"/>
            <a:ext cx="2158054" cy="195311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45" y="4393622"/>
            <a:ext cx="2158054" cy="19531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7" y="4393622"/>
            <a:ext cx="2158054" cy="195311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98" y="4393622"/>
            <a:ext cx="2158054" cy="195311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45" y="4393622"/>
            <a:ext cx="2158054" cy="19531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2.2 Validation of Entire US domain 2018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DeepRSM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837576"/>
            <a:ext cx="53860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863045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ACONC.26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863045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ACONC.25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5097" y="4813154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ACONC.24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097" y="2814860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ACONC.23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097" y="825868"/>
            <a:ext cx="1705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ACONC.22</a:t>
            </a:r>
            <a:endParaRPr lang="zh-CN" altLang="en-US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C9F1-E2F9-4F5A-AFBB-B4A4D23B65B9}" type="slidenum">
              <a:rPr lang="zh-CN" altLang="en-US" smtClean="0">
                <a:latin typeface="Times New Roman" panose="02020603050405020304" pitchFamily="18" charset="0"/>
              </a:rPr>
              <a:t>9</a:t>
            </a:fld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481460"/>
            <a:ext cx="8401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Poor case (January)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monthly average MDA8 O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concentration map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" y="3076575"/>
            <a:ext cx="4766858" cy="16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" y="5086350"/>
            <a:ext cx="4747808" cy="16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430010" y="1094105"/>
            <a:ext cx="4766858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010" y="3081020"/>
            <a:ext cx="4766857" cy="162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" y="1094105"/>
            <a:ext cx="4766858" cy="162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380a617-09cf-4224-a10e-ff60b7e7e6c7"/>
  <p:tag name="COMMONDATA" val="eyJoZGlkIjoiZjMyNjg5NmVmNzFhMjcyZjIyNTcxNDNjNzRlODVhMj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5357,&quot;width&quot;:1576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4109</Words>
  <Application>Microsoft Office PowerPoint</Application>
  <PresentationFormat>宽屏</PresentationFormat>
  <Paragraphs>719</Paragraphs>
  <Slides>55</Slides>
  <Notes>49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5" baseType="lpstr">
      <vt:lpstr>lucida Grande</vt:lpstr>
      <vt:lpstr>等线</vt:lpstr>
      <vt:lpstr>等线 Light</vt:lpstr>
      <vt:lpstr>黑体</vt:lpstr>
      <vt:lpstr>华文中宋</vt:lpstr>
      <vt:lpstr>微软雅黑</vt:lpstr>
      <vt:lpstr>Arial</vt:lpstr>
      <vt:lpstr>Cambria Math</vt:lpstr>
      <vt:lpstr>Times New Roman</vt:lpstr>
      <vt:lpstr>Office 主题​​</vt:lpstr>
      <vt:lpstr>DeepRSM Training and Source Attribution Evaluation Report</vt:lpstr>
      <vt:lpstr>DeepRSM Training and Source Attribution Evaluation Report</vt:lpstr>
      <vt:lpstr>1.1 “DeepRSM, Deep-learning-based RSM”</vt:lpstr>
      <vt:lpstr>1.2 The Advantages of DeepRSM</vt:lpstr>
      <vt:lpstr>DeepRSM Training Report and Source Apportionment</vt:lpstr>
      <vt:lpstr>2.1 Model configuration and control matrix design of Entire US domain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2.2 Validation of Entire US domain 2018 DeepRSM </vt:lpstr>
      <vt:lpstr>DeepRSM Training Report and Source Apportionment</vt:lpstr>
      <vt:lpstr>3.1 Model configuration and Data set of Climate-Region</vt:lpstr>
      <vt:lpstr>3.2 Validation of US Climate-Region July 2018 DeepRSM </vt:lpstr>
      <vt:lpstr>3.2 Validation of US Climate-Region July 2018 DeepRSM </vt:lpstr>
      <vt:lpstr>3.2 Validation of US Climate-Region July 2018 DeepRSM </vt:lpstr>
      <vt:lpstr>3.2 Validation of US Climate-Region July 2018 DeepRSM </vt:lpstr>
      <vt:lpstr>3.2 Validation of US Climate-Region July 2018 DeepRSM </vt:lpstr>
      <vt:lpstr>3.2 Validation of US Climate-Region July 2018 DeepRSM </vt:lpstr>
      <vt:lpstr>3.2 Validation of US Climate-Region July 2018 DeepRSM </vt:lpstr>
      <vt:lpstr>3.2 Validation of US Climate-Region July 2018 DeepRSM </vt:lpstr>
      <vt:lpstr>DeepRSM Training Report and Source Apportionment</vt:lpstr>
      <vt:lpstr>4.1 Configuration of source attribution evaluation method</vt:lpstr>
      <vt:lpstr>4.2 Comparison of source attribution evaluation method results</vt:lpstr>
      <vt:lpstr>4.2 Comparison of source attribution evaluation method results</vt:lpstr>
      <vt:lpstr>4.2 Comparison of source attribution evaluation method results</vt:lpstr>
      <vt:lpstr>4.2 Comparison of source attribution evaluation method results</vt:lpstr>
      <vt:lpstr>4.3 Contour maps of NOx-VOC-O3</vt:lpstr>
      <vt:lpstr>4.3 Contour maps of NOx-VOC-O3</vt:lpstr>
      <vt:lpstr>4.3 Contour maps of NOx-VOC-O3</vt:lpstr>
      <vt:lpstr>4.3 Contour maps of NOx-VOC-O3</vt:lpstr>
      <vt:lpstr>DeepRSM Training Report and Source Apportionment</vt:lpstr>
      <vt:lpstr>5.1 PM2.5 Source Attribution Evaluation in US Cases</vt:lpstr>
      <vt:lpstr>5.2 Contour maps of NOx-NH3-PM2.5</vt:lpstr>
      <vt:lpstr>5.3 Contour maps of NOx-SO2-PM2.5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Jinying</dc:creator>
  <cp:lastModifiedBy>Li Jinying</cp:lastModifiedBy>
  <cp:revision>1578</cp:revision>
  <dcterms:created xsi:type="dcterms:W3CDTF">2019-10-03T07:34:00Z</dcterms:created>
  <dcterms:modified xsi:type="dcterms:W3CDTF">2023-04-28T03:14:20Z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A12094A51DCF41998C70DAAB854773FE</vt:lpwstr>
  </property>
  <property fmtid="{D5CDD505-2E9C-101B-9397-08002B2CF9AE}" pid="3" name="KSOProductBuildVer">
    <vt:lpwstr>2052-11.1.0.14309</vt:lpwstr>
  </property>
</Properties>
</file>