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902" r:id="rId264"/>
    <p:sldMasterId id="2147486969" r:id="rId265"/>
    <p:sldMasterId id="2147487112" r:id="rId266"/>
    <p:sldMasterId id="2147487178" r:id="rId267"/>
    <p:sldMasterId id="2147487190" r:id="rId268"/>
    <p:sldMasterId id="2147487267" r:id="rId269"/>
    <p:sldMasterId id="2147487280" r:id="rId270"/>
    <p:sldMasterId id="2147487318" r:id="rId271"/>
    <p:sldMasterId id="2147487372" r:id="rId272"/>
    <p:sldMasterId id="2147487422" r:id="rId273"/>
    <p:sldMasterId id="2147487427" r:id="rId274"/>
  </p:sldMasterIdLst>
  <p:notesMasterIdLst>
    <p:notesMasterId r:id="rId377"/>
  </p:notesMasterIdLst>
  <p:handoutMasterIdLst>
    <p:handoutMasterId r:id="rId378"/>
  </p:handoutMasterIdLst>
  <p:sldIdLst>
    <p:sldId id="461" r:id="rId275"/>
    <p:sldId id="2253" r:id="rId276"/>
    <p:sldId id="2252" r:id="rId277"/>
    <p:sldId id="2241" r:id="rId278"/>
    <p:sldId id="332" r:id="rId279"/>
    <p:sldId id="2314" r:id="rId280"/>
    <p:sldId id="2323" r:id="rId281"/>
    <p:sldId id="2436" r:id="rId282"/>
    <p:sldId id="2316" r:id="rId283"/>
    <p:sldId id="2451" r:id="rId284"/>
    <p:sldId id="2461" r:id="rId285"/>
    <p:sldId id="2315" r:id="rId286"/>
    <p:sldId id="2445" r:id="rId287"/>
    <p:sldId id="2444" r:id="rId288"/>
    <p:sldId id="2446" r:id="rId289"/>
    <p:sldId id="2447" r:id="rId290"/>
    <p:sldId id="2448" r:id="rId291"/>
    <p:sldId id="2459" r:id="rId292"/>
    <p:sldId id="2456" r:id="rId293"/>
    <p:sldId id="2457" r:id="rId294"/>
    <p:sldId id="2442" r:id="rId295"/>
    <p:sldId id="2454" r:id="rId296"/>
    <p:sldId id="2455" r:id="rId297"/>
    <p:sldId id="2462" r:id="rId298"/>
    <p:sldId id="2463" r:id="rId299"/>
    <p:sldId id="2464" r:id="rId300"/>
    <p:sldId id="2465" r:id="rId301"/>
    <p:sldId id="2466" r:id="rId302"/>
    <p:sldId id="2467" r:id="rId303"/>
    <p:sldId id="1397" r:id="rId304"/>
    <p:sldId id="1365" r:id="rId305"/>
    <p:sldId id="1402" r:id="rId306"/>
    <p:sldId id="2311" r:id="rId307"/>
    <p:sldId id="2322" r:id="rId308"/>
    <p:sldId id="2325" r:id="rId309"/>
    <p:sldId id="2439" r:id="rId310"/>
    <p:sldId id="2435" r:id="rId311"/>
    <p:sldId id="2332" r:id="rId312"/>
    <p:sldId id="2334" r:id="rId313"/>
    <p:sldId id="2335" r:id="rId314"/>
    <p:sldId id="2336" r:id="rId315"/>
    <p:sldId id="2342" r:id="rId316"/>
    <p:sldId id="276" r:id="rId317"/>
    <p:sldId id="457" r:id="rId318"/>
    <p:sldId id="453" r:id="rId319"/>
    <p:sldId id="454" r:id="rId320"/>
    <p:sldId id="2339" r:id="rId321"/>
    <p:sldId id="2341" r:id="rId322"/>
    <p:sldId id="2340" r:id="rId323"/>
    <p:sldId id="2338" r:id="rId324"/>
    <p:sldId id="2337" r:id="rId325"/>
    <p:sldId id="2349" r:id="rId326"/>
    <p:sldId id="2345" r:id="rId327"/>
    <p:sldId id="2343" r:id="rId328"/>
    <p:sldId id="2347" r:id="rId329"/>
    <p:sldId id="2346" r:id="rId330"/>
    <p:sldId id="2348" r:id="rId331"/>
    <p:sldId id="2450" r:id="rId332"/>
    <p:sldId id="1388" r:id="rId333"/>
    <p:sldId id="2321" r:id="rId334"/>
    <p:sldId id="2318" r:id="rId335"/>
    <p:sldId id="2350" r:id="rId336"/>
    <p:sldId id="2351" r:id="rId337"/>
    <p:sldId id="2352" r:id="rId338"/>
    <p:sldId id="2433" r:id="rId339"/>
    <p:sldId id="2441" r:id="rId340"/>
    <p:sldId id="2355" r:id="rId341"/>
    <p:sldId id="2460" r:id="rId342"/>
    <p:sldId id="2468" r:id="rId343"/>
    <p:sldId id="2452" r:id="rId344"/>
    <p:sldId id="499" r:id="rId345"/>
    <p:sldId id="474" r:id="rId346"/>
    <p:sldId id="475" r:id="rId347"/>
    <p:sldId id="495" r:id="rId348"/>
    <p:sldId id="473" r:id="rId349"/>
    <p:sldId id="476" r:id="rId350"/>
    <p:sldId id="488" r:id="rId351"/>
    <p:sldId id="491" r:id="rId352"/>
    <p:sldId id="498" r:id="rId353"/>
    <p:sldId id="2298" r:id="rId354"/>
    <p:sldId id="490" r:id="rId355"/>
    <p:sldId id="2356" r:id="rId356"/>
    <p:sldId id="2359" r:id="rId357"/>
    <p:sldId id="2429" r:id="rId358"/>
    <p:sldId id="2430" r:id="rId359"/>
    <p:sldId id="2357" r:id="rId360"/>
    <p:sldId id="2432" r:id="rId361"/>
    <p:sldId id="2360" r:id="rId362"/>
    <p:sldId id="1398" r:id="rId363"/>
    <p:sldId id="1429" r:id="rId364"/>
    <p:sldId id="1430" r:id="rId365"/>
    <p:sldId id="1499" r:id="rId366"/>
    <p:sldId id="1503" r:id="rId367"/>
    <p:sldId id="1504" r:id="rId368"/>
    <p:sldId id="1505" r:id="rId369"/>
    <p:sldId id="1506" r:id="rId370"/>
    <p:sldId id="1507" r:id="rId371"/>
    <p:sldId id="1508" r:id="rId372"/>
    <p:sldId id="1509" r:id="rId373"/>
    <p:sldId id="1500" r:id="rId374"/>
    <p:sldId id="1174" r:id="rId375"/>
    <p:sldId id="2434" r:id="rId376"/>
  </p:sldIdLst>
  <p:sldSz cx="12192000" cy="6858000"/>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Carey" initials="JC" lastIdx="3" clrIdx="0">
    <p:extLst>
      <p:ext uri="{19B8F6BF-5375-455C-9EA6-DF929625EA0E}">
        <p15:presenceInfo xmlns:p15="http://schemas.microsoft.com/office/powerpoint/2012/main" userId="S-1-5-21-1339303556-449845944-1601390327-164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FF9933"/>
    <a:srgbClr val="CC6600"/>
    <a:srgbClr val="5D2884"/>
    <a:srgbClr val="FF0000"/>
    <a:srgbClr val="FF9900"/>
    <a:srgbClr val="000099"/>
    <a:srgbClr val="FF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6702" autoAdjust="0"/>
  </p:normalViewPr>
  <p:slideViewPr>
    <p:cSldViewPr>
      <p:cViewPr varScale="1">
        <p:scale>
          <a:sx n="110" d="100"/>
          <a:sy n="110" d="100"/>
        </p:scale>
        <p:origin x="612" y="84"/>
      </p:cViewPr>
      <p:guideLst>
        <p:guide orient="horz" pos="2160"/>
        <p:guide pos="3840"/>
      </p:guideLst>
    </p:cSldViewPr>
  </p:slideViewPr>
  <p:outlineViewPr>
    <p:cViewPr>
      <p:scale>
        <a:sx n="33" d="100"/>
        <a:sy n="33" d="100"/>
      </p:scale>
      <p:origin x="0" y="-4062"/>
    </p:cViewPr>
  </p:outlineViewPr>
  <p:notesTextViewPr>
    <p:cViewPr>
      <p:scale>
        <a:sx n="3" d="2"/>
        <a:sy n="3" d="2"/>
      </p:scale>
      <p:origin x="0" y="0"/>
    </p:cViewPr>
  </p:notesTextViewPr>
  <p:sorterViewPr>
    <p:cViewPr varScale="1">
      <p:scale>
        <a:sx n="1" d="1"/>
        <a:sy n="1" d="1"/>
      </p:scale>
      <p:origin x="0" y="-5592"/>
    </p:cViewPr>
  </p:sorterViewPr>
  <p:notesViewPr>
    <p:cSldViewPr>
      <p:cViewPr varScale="1">
        <p:scale>
          <a:sx n="79" d="100"/>
          <a:sy n="79" d="100"/>
        </p:scale>
        <p:origin x="390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slide" Target="slides/slide25.xml"/><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324" Type="http://schemas.openxmlformats.org/officeDocument/2006/relationships/slide" Target="slides/slide50.xml"/><Relationship Id="rId366" Type="http://schemas.openxmlformats.org/officeDocument/2006/relationships/slide" Target="slides/slide92.xml"/><Relationship Id="rId170" Type="http://schemas.openxmlformats.org/officeDocument/2006/relationships/customXml" Target="../customXml/item170.xml"/><Relationship Id="rId226" Type="http://schemas.openxmlformats.org/officeDocument/2006/relationships/customXml" Target="../customXml/item226.xml"/><Relationship Id="rId268" Type="http://schemas.openxmlformats.org/officeDocument/2006/relationships/slideMaster" Target="slideMasters/slideMaster5.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335" Type="http://schemas.openxmlformats.org/officeDocument/2006/relationships/slide" Target="slides/slide61.xml"/><Relationship Id="rId377" Type="http://schemas.openxmlformats.org/officeDocument/2006/relationships/notesMaster" Target="notesMasters/notesMaster1.xml"/><Relationship Id="rId5" Type="http://schemas.openxmlformats.org/officeDocument/2006/relationships/customXml" Target="../customXml/item5.xml"/><Relationship Id="rId181" Type="http://schemas.openxmlformats.org/officeDocument/2006/relationships/customXml" Target="../customXml/item181.xml"/><Relationship Id="rId237" Type="http://schemas.openxmlformats.org/officeDocument/2006/relationships/customXml" Target="../customXml/item237.xml"/><Relationship Id="rId279" Type="http://schemas.openxmlformats.org/officeDocument/2006/relationships/slide" Target="slides/slide5.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slide" Target="slides/slide16.xml"/><Relationship Id="rId304" Type="http://schemas.openxmlformats.org/officeDocument/2006/relationships/slide" Target="slides/slide30.xml"/><Relationship Id="rId346" Type="http://schemas.openxmlformats.org/officeDocument/2006/relationships/slide" Target="slides/slide72.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customXml" Target="../customXml/item192.xml"/><Relationship Id="rId206" Type="http://schemas.openxmlformats.org/officeDocument/2006/relationships/customXml" Target="../customXml/item206.xml"/><Relationship Id="rId248" Type="http://schemas.openxmlformats.org/officeDocument/2006/relationships/customXml" Target="../customXml/item248.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slide" Target="slides/slide41.xml"/><Relationship Id="rId357" Type="http://schemas.openxmlformats.org/officeDocument/2006/relationships/slide" Target="slides/slide83.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customXml" Target="../customXml/item217.xml"/><Relationship Id="rId259" Type="http://schemas.openxmlformats.org/officeDocument/2006/relationships/customXml" Target="../customXml/item25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Master" Target="slideMasters/slideMaster7.xml"/><Relationship Id="rId326" Type="http://schemas.openxmlformats.org/officeDocument/2006/relationships/slide" Target="slides/slide52.xml"/><Relationship Id="rId65" Type="http://schemas.openxmlformats.org/officeDocument/2006/relationships/customXml" Target="../customXml/item65.xml"/><Relationship Id="rId130" Type="http://schemas.openxmlformats.org/officeDocument/2006/relationships/customXml" Target="../customXml/item130.xml"/><Relationship Id="rId368" Type="http://schemas.openxmlformats.org/officeDocument/2006/relationships/slide" Target="slides/slide94.xml"/><Relationship Id="rId172" Type="http://schemas.openxmlformats.org/officeDocument/2006/relationships/customXml" Target="../customXml/item172.xml"/><Relationship Id="rId228" Type="http://schemas.openxmlformats.org/officeDocument/2006/relationships/customXml" Target="../customXml/item228.xml"/><Relationship Id="rId281" Type="http://schemas.openxmlformats.org/officeDocument/2006/relationships/slide" Target="slides/slide7.xml"/><Relationship Id="rId337" Type="http://schemas.openxmlformats.org/officeDocument/2006/relationships/slide" Target="slides/slide63.xml"/><Relationship Id="rId34" Type="http://schemas.openxmlformats.org/officeDocument/2006/relationships/customXml" Target="../customXml/item34.xml"/><Relationship Id="rId76" Type="http://schemas.openxmlformats.org/officeDocument/2006/relationships/customXml" Target="../customXml/item76.xml"/><Relationship Id="rId141" Type="http://schemas.openxmlformats.org/officeDocument/2006/relationships/customXml" Target="../customXml/item141.xml"/><Relationship Id="rId379" Type="http://schemas.openxmlformats.org/officeDocument/2006/relationships/commentAuthors" Target="commentAuthors.xml"/><Relationship Id="rId7" Type="http://schemas.openxmlformats.org/officeDocument/2006/relationships/customXml" Target="../customXml/item7.xml"/><Relationship Id="rId183" Type="http://schemas.openxmlformats.org/officeDocument/2006/relationships/customXml" Target="../customXml/item183.xml"/><Relationship Id="rId239" Type="http://schemas.openxmlformats.org/officeDocument/2006/relationships/customXml" Target="../customXml/item239.xml"/><Relationship Id="rId250" Type="http://schemas.openxmlformats.org/officeDocument/2006/relationships/customXml" Target="../customXml/item250.xml"/><Relationship Id="rId292" Type="http://schemas.openxmlformats.org/officeDocument/2006/relationships/slide" Target="slides/slide18.xml"/><Relationship Id="rId306" Type="http://schemas.openxmlformats.org/officeDocument/2006/relationships/slide" Target="slides/slide32.xml"/><Relationship Id="rId45" Type="http://schemas.openxmlformats.org/officeDocument/2006/relationships/customXml" Target="../customXml/item45.xml"/><Relationship Id="rId87" Type="http://schemas.openxmlformats.org/officeDocument/2006/relationships/customXml" Target="../customXml/item87.xml"/><Relationship Id="rId110" Type="http://schemas.openxmlformats.org/officeDocument/2006/relationships/customXml" Target="../customXml/item110.xml"/><Relationship Id="rId348" Type="http://schemas.openxmlformats.org/officeDocument/2006/relationships/slide" Target="slides/slide74.xml"/><Relationship Id="rId152" Type="http://schemas.openxmlformats.org/officeDocument/2006/relationships/customXml" Target="../customXml/item152.xml"/><Relationship Id="rId194" Type="http://schemas.openxmlformats.org/officeDocument/2006/relationships/customXml" Target="../customXml/item194.xml"/><Relationship Id="rId208" Type="http://schemas.openxmlformats.org/officeDocument/2006/relationships/customXml" Target="../customXml/item208.xml"/><Relationship Id="rId261" Type="http://schemas.openxmlformats.org/officeDocument/2006/relationships/customXml" Target="../customXml/item261.xml"/><Relationship Id="rId14" Type="http://schemas.openxmlformats.org/officeDocument/2006/relationships/customXml" Target="../customXml/item14.xml"/><Relationship Id="rId56" Type="http://schemas.openxmlformats.org/officeDocument/2006/relationships/customXml" Target="../customXml/item56.xml"/><Relationship Id="rId317" Type="http://schemas.openxmlformats.org/officeDocument/2006/relationships/slide" Target="slides/slide43.xml"/><Relationship Id="rId359" Type="http://schemas.openxmlformats.org/officeDocument/2006/relationships/slide" Target="slides/slide85.xml"/><Relationship Id="rId98" Type="http://schemas.openxmlformats.org/officeDocument/2006/relationships/customXml" Target="../customXml/item98.xml"/><Relationship Id="rId121" Type="http://schemas.openxmlformats.org/officeDocument/2006/relationships/customXml" Target="../customXml/item121.xml"/><Relationship Id="rId163" Type="http://schemas.openxmlformats.org/officeDocument/2006/relationships/customXml" Target="../customXml/item163.xml"/><Relationship Id="rId219" Type="http://schemas.openxmlformats.org/officeDocument/2006/relationships/customXml" Target="../customXml/item219.xml"/><Relationship Id="rId370" Type="http://schemas.openxmlformats.org/officeDocument/2006/relationships/slide" Target="slides/slide96.xml"/><Relationship Id="rId230" Type="http://schemas.openxmlformats.org/officeDocument/2006/relationships/customXml" Target="../customXml/item230.xml"/><Relationship Id="rId25" Type="http://schemas.openxmlformats.org/officeDocument/2006/relationships/customXml" Target="../customXml/item25.xml"/><Relationship Id="rId67" Type="http://schemas.openxmlformats.org/officeDocument/2006/relationships/customXml" Target="../customXml/item67.xml"/><Relationship Id="rId272" Type="http://schemas.openxmlformats.org/officeDocument/2006/relationships/slideMaster" Target="slideMasters/slideMaster9.xml"/><Relationship Id="rId328" Type="http://schemas.openxmlformats.org/officeDocument/2006/relationships/slide" Target="slides/slide54.xml"/><Relationship Id="rId132" Type="http://schemas.openxmlformats.org/officeDocument/2006/relationships/customXml" Target="../customXml/item132.xml"/><Relationship Id="rId174" Type="http://schemas.openxmlformats.org/officeDocument/2006/relationships/customXml" Target="../customXml/item174.xml"/><Relationship Id="rId381" Type="http://schemas.openxmlformats.org/officeDocument/2006/relationships/viewProps" Target="viewProps.xml"/><Relationship Id="rId241" Type="http://schemas.openxmlformats.org/officeDocument/2006/relationships/customXml" Target="../customXml/item241.xml"/><Relationship Id="rId36" Type="http://schemas.openxmlformats.org/officeDocument/2006/relationships/customXml" Target="../customXml/item36.xml"/><Relationship Id="rId283" Type="http://schemas.openxmlformats.org/officeDocument/2006/relationships/slide" Target="slides/slide9.xml"/><Relationship Id="rId339" Type="http://schemas.openxmlformats.org/officeDocument/2006/relationships/slide" Target="slides/slide65.xml"/><Relationship Id="rId78" Type="http://schemas.openxmlformats.org/officeDocument/2006/relationships/customXml" Target="../customXml/item78.xml"/><Relationship Id="rId101" Type="http://schemas.openxmlformats.org/officeDocument/2006/relationships/customXml" Target="../customXml/item101.xml"/><Relationship Id="rId143" Type="http://schemas.openxmlformats.org/officeDocument/2006/relationships/customXml" Target="../customXml/item143.xml"/><Relationship Id="rId185" Type="http://schemas.openxmlformats.org/officeDocument/2006/relationships/customXml" Target="../customXml/item185.xml"/><Relationship Id="rId350" Type="http://schemas.openxmlformats.org/officeDocument/2006/relationships/slide" Target="slides/slide76.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slideMaster" Target="slideMasters/slideMaster10.xml"/><Relationship Id="rId294" Type="http://schemas.openxmlformats.org/officeDocument/2006/relationships/slide" Target="slides/slide20.xml"/><Relationship Id="rId308" Type="http://schemas.openxmlformats.org/officeDocument/2006/relationships/slide" Target="slides/slide34.xml"/><Relationship Id="rId329" Type="http://schemas.openxmlformats.org/officeDocument/2006/relationships/slide" Target="slides/slide55.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slide" Target="slides/slide66.xml"/><Relationship Id="rId361" Type="http://schemas.openxmlformats.org/officeDocument/2006/relationships/slide" Target="slides/slide87.xml"/><Relationship Id="rId196" Type="http://schemas.openxmlformats.org/officeDocument/2006/relationships/customXml" Target="../customXml/item196.xml"/><Relationship Id="rId200" Type="http://schemas.openxmlformats.org/officeDocument/2006/relationships/customXml" Target="../customXml/item200.xml"/><Relationship Id="rId382" Type="http://schemas.openxmlformats.org/officeDocument/2006/relationships/theme" Target="theme/theme1.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slide" Target="slides/slide10.xml"/><Relationship Id="rId319" Type="http://schemas.openxmlformats.org/officeDocument/2006/relationships/slide" Target="slides/slide45.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slide" Target="slides/slide56.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slide" Target="slides/slide77.xml"/><Relationship Id="rId372" Type="http://schemas.openxmlformats.org/officeDocument/2006/relationships/slide" Target="slides/slide98.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slideMaster" Target="slideMasters/slideMaster11.xml"/><Relationship Id="rId295" Type="http://schemas.openxmlformats.org/officeDocument/2006/relationships/slide" Target="slides/slide21.xml"/><Relationship Id="rId309" Type="http://schemas.openxmlformats.org/officeDocument/2006/relationships/slide" Target="slides/slide35.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slide" Target="slides/slide46.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slide" Target="slides/slide67.xml"/><Relationship Id="rId362" Type="http://schemas.openxmlformats.org/officeDocument/2006/relationships/slide" Target="slides/slide88.xml"/><Relationship Id="rId383" Type="http://schemas.openxmlformats.org/officeDocument/2006/relationships/tableStyles" Target="tableStyles.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slideMaster" Target="slideMasters/slideMaster1.xml"/><Relationship Id="rId285" Type="http://schemas.openxmlformats.org/officeDocument/2006/relationships/slide" Target="slides/slide11.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slide" Target="slides/slide36.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slide" Target="slides/slide57.xml"/><Relationship Id="rId352" Type="http://schemas.openxmlformats.org/officeDocument/2006/relationships/slide" Target="slides/slide78.xml"/><Relationship Id="rId373" Type="http://schemas.openxmlformats.org/officeDocument/2006/relationships/slide" Target="slides/slide99.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 Target="slides/slide1.xml"/><Relationship Id="rId296" Type="http://schemas.openxmlformats.org/officeDocument/2006/relationships/slide" Target="slides/slide22.xml"/><Relationship Id="rId300" Type="http://schemas.openxmlformats.org/officeDocument/2006/relationships/slide" Target="slides/slide26.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slide" Target="slides/slide47.xml"/><Relationship Id="rId342" Type="http://schemas.openxmlformats.org/officeDocument/2006/relationships/slide" Target="slides/slide68.xml"/><Relationship Id="rId363" Type="http://schemas.openxmlformats.org/officeDocument/2006/relationships/slide" Target="slides/slide89.xml"/><Relationship Id="rId384" Type="http://schemas.microsoft.com/office/2016/11/relationships/changesInfo" Target="changesInfos/changesInfo1.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Master" Target="slideMasters/slideMaster2.xml"/><Relationship Id="rId286" Type="http://schemas.openxmlformats.org/officeDocument/2006/relationships/slide" Target="slides/slide12.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slide" Target="slides/slide37.xml"/><Relationship Id="rId332" Type="http://schemas.openxmlformats.org/officeDocument/2006/relationships/slide" Target="slides/slide58.xml"/><Relationship Id="rId353" Type="http://schemas.openxmlformats.org/officeDocument/2006/relationships/slide" Target="slides/slide79.xml"/><Relationship Id="rId374" Type="http://schemas.openxmlformats.org/officeDocument/2006/relationships/slide" Target="slides/slide100.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slide" Target="slides/slide2.xml"/><Relationship Id="rId297" Type="http://schemas.openxmlformats.org/officeDocument/2006/relationships/slide" Target="slides/slide23.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slide" Target="slides/slide27.xml"/><Relationship Id="rId322" Type="http://schemas.openxmlformats.org/officeDocument/2006/relationships/slide" Target="slides/slide48.xml"/><Relationship Id="rId343" Type="http://schemas.openxmlformats.org/officeDocument/2006/relationships/slide" Target="slides/slide69.xml"/><Relationship Id="rId364" Type="http://schemas.openxmlformats.org/officeDocument/2006/relationships/slide" Target="slides/slide90.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slideMaster" Target="slideMasters/slideMaster3.xml"/><Relationship Id="rId287" Type="http://schemas.openxmlformats.org/officeDocument/2006/relationships/slide" Target="slides/slide13.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slide" Target="slides/slide38.xml"/><Relationship Id="rId333" Type="http://schemas.openxmlformats.org/officeDocument/2006/relationships/slide" Target="slides/slide59.xml"/><Relationship Id="rId354" Type="http://schemas.openxmlformats.org/officeDocument/2006/relationships/slide" Target="slides/slide80.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75" Type="http://schemas.openxmlformats.org/officeDocument/2006/relationships/slide" Target="slides/slide101.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customXml" Target="../customXml/item235.xml"/><Relationship Id="rId256" Type="http://schemas.openxmlformats.org/officeDocument/2006/relationships/customXml" Target="../customXml/item256.xml"/><Relationship Id="rId277" Type="http://schemas.openxmlformats.org/officeDocument/2006/relationships/slide" Target="slides/slide3.xml"/><Relationship Id="rId298" Type="http://schemas.openxmlformats.org/officeDocument/2006/relationships/slide" Target="slides/slide24.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slide" Target="slides/slide28.xml"/><Relationship Id="rId323" Type="http://schemas.openxmlformats.org/officeDocument/2006/relationships/slide" Target="slides/slide49.xml"/><Relationship Id="rId344" Type="http://schemas.openxmlformats.org/officeDocument/2006/relationships/slide" Target="slides/slide70.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365" Type="http://schemas.openxmlformats.org/officeDocument/2006/relationships/slide" Target="slides/slide91.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customXml" Target="../customXml/item246.xml"/><Relationship Id="rId267" Type="http://schemas.openxmlformats.org/officeDocument/2006/relationships/slideMaster" Target="slideMasters/slideMaster4.xml"/><Relationship Id="rId288" Type="http://schemas.openxmlformats.org/officeDocument/2006/relationships/slide" Target="slides/slide14.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slide" Target="slides/slide39.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slide" Target="slides/slide60.xml"/><Relationship Id="rId355" Type="http://schemas.openxmlformats.org/officeDocument/2006/relationships/slide" Target="slides/slide81.xml"/><Relationship Id="rId376" Type="http://schemas.openxmlformats.org/officeDocument/2006/relationships/slide" Target="slides/slide102.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slide" Target="slides/slide4.xml"/><Relationship Id="rId303" Type="http://schemas.openxmlformats.org/officeDocument/2006/relationships/slide" Target="slides/slide29.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slide" Target="slides/slide71.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customXml" Target="../customXml/item247.xml"/><Relationship Id="rId107" Type="http://schemas.openxmlformats.org/officeDocument/2006/relationships/customXml" Target="../customXml/item107.xml"/><Relationship Id="rId289" Type="http://schemas.openxmlformats.org/officeDocument/2006/relationships/slide" Target="slides/slide15.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slide" Target="slides/slide40.xml"/><Relationship Id="rId356" Type="http://schemas.openxmlformats.org/officeDocument/2006/relationships/slide" Target="slides/slide82.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258" Type="http://schemas.openxmlformats.org/officeDocument/2006/relationships/customXml" Target="../customXml/item258.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slide" Target="slides/slide51.xml"/><Relationship Id="rId367" Type="http://schemas.openxmlformats.org/officeDocument/2006/relationships/slide" Target="slides/slide93.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slideMaster" Target="slideMasters/slideMaster6.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slide" Target="slides/slide6.xml"/><Relationship Id="rId336" Type="http://schemas.openxmlformats.org/officeDocument/2006/relationships/slide" Target="slides/slide62.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378" Type="http://schemas.openxmlformats.org/officeDocument/2006/relationships/handoutMaster" Target="handoutMasters/handoutMaster1.xml"/><Relationship Id="rId6" Type="http://schemas.openxmlformats.org/officeDocument/2006/relationships/customXml" Target="../customXml/item6.xml"/><Relationship Id="rId238" Type="http://schemas.openxmlformats.org/officeDocument/2006/relationships/customXml" Target="../customXml/item238.xml"/><Relationship Id="rId291" Type="http://schemas.openxmlformats.org/officeDocument/2006/relationships/slide" Target="slides/slide17.xml"/><Relationship Id="rId305" Type="http://schemas.openxmlformats.org/officeDocument/2006/relationships/slide" Target="slides/slide31.xml"/><Relationship Id="rId347" Type="http://schemas.openxmlformats.org/officeDocument/2006/relationships/slide" Target="slides/slide73.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customXml" Target="../customXml/item24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316" Type="http://schemas.openxmlformats.org/officeDocument/2006/relationships/slide" Target="slides/slide42.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358" Type="http://schemas.openxmlformats.org/officeDocument/2006/relationships/slide" Target="slides/slide84.xml"/><Relationship Id="rId162" Type="http://schemas.openxmlformats.org/officeDocument/2006/relationships/customXml" Target="../customXml/item162.xml"/><Relationship Id="rId218" Type="http://schemas.openxmlformats.org/officeDocument/2006/relationships/customXml" Target="../customXml/item218.xml"/><Relationship Id="rId271" Type="http://schemas.openxmlformats.org/officeDocument/2006/relationships/slideMaster" Target="slideMasters/slideMaster8.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slide" Target="slides/slide53.xml"/><Relationship Id="rId369" Type="http://schemas.openxmlformats.org/officeDocument/2006/relationships/slide" Target="slides/slide95.xml"/><Relationship Id="rId173" Type="http://schemas.openxmlformats.org/officeDocument/2006/relationships/customXml" Target="../customXml/item173.xml"/><Relationship Id="rId229" Type="http://schemas.openxmlformats.org/officeDocument/2006/relationships/customXml" Target="../customXml/item229.xml"/><Relationship Id="rId380" Type="http://schemas.openxmlformats.org/officeDocument/2006/relationships/presProps" Target="presProps.xml"/><Relationship Id="rId240" Type="http://schemas.openxmlformats.org/officeDocument/2006/relationships/customXml" Target="../customXml/item240.xml"/><Relationship Id="rId35" Type="http://schemas.openxmlformats.org/officeDocument/2006/relationships/customXml" Target="../customXml/item35.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slide" Target="slides/slide8.xml"/><Relationship Id="rId338" Type="http://schemas.openxmlformats.org/officeDocument/2006/relationships/slide" Target="slides/slide64.xml"/><Relationship Id="rId8" Type="http://schemas.openxmlformats.org/officeDocument/2006/relationships/customXml" Target="../customXml/item8.xml"/><Relationship Id="rId142" Type="http://schemas.openxmlformats.org/officeDocument/2006/relationships/customXml" Target="../customXml/item142.xml"/><Relationship Id="rId184" Type="http://schemas.openxmlformats.org/officeDocument/2006/relationships/customXml" Target="../customXml/item184.xml"/><Relationship Id="rId251" Type="http://schemas.openxmlformats.org/officeDocument/2006/relationships/customXml" Target="../customXml/item251.xml"/><Relationship Id="rId46" Type="http://schemas.openxmlformats.org/officeDocument/2006/relationships/customXml" Target="../customXml/item46.xml"/><Relationship Id="rId293" Type="http://schemas.openxmlformats.org/officeDocument/2006/relationships/slide" Target="slides/slide19.xml"/><Relationship Id="rId307" Type="http://schemas.openxmlformats.org/officeDocument/2006/relationships/slide" Target="slides/slide33.xml"/><Relationship Id="rId349" Type="http://schemas.openxmlformats.org/officeDocument/2006/relationships/slide" Target="slides/slide75.xml"/><Relationship Id="rId88" Type="http://schemas.openxmlformats.org/officeDocument/2006/relationships/customXml" Target="../customXml/item88.xml"/><Relationship Id="rId111" Type="http://schemas.openxmlformats.org/officeDocument/2006/relationships/customXml" Target="../customXml/item111.xml"/><Relationship Id="rId153" Type="http://schemas.openxmlformats.org/officeDocument/2006/relationships/customXml" Target="../customXml/item153.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slide" Target="slides/slide86.xml"/><Relationship Id="rId220" Type="http://schemas.openxmlformats.org/officeDocument/2006/relationships/customXml" Target="../customXml/item220.xml"/><Relationship Id="rId15" Type="http://schemas.openxmlformats.org/officeDocument/2006/relationships/customXml" Target="../customXml/item15.xml"/><Relationship Id="rId57" Type="http://schemas.openxmlformats.org/officeDocument/2006/relationships/customXml" Target="../customXml/item57.xml"/><Relationship Id="rId262" Type="http://schemas.openxmlformats.org/officeDocument/2006/relationships/customXml" Target="../customXml/item262.xml"/><Relationship Id="rId318" Type="http://schemas.openxmlformats.org/officeDocument/2006/relationships/slide" Target="slides/slide44.xml"/><Relationship Id="rId99" Type="http://schemas.openxmlformats.org/officeDocument/2006/relationships/customXml" Target="../customXml/item99.xml"/><Relationship Id="rId122" Type="http://schemas.openxmlformats.org/officeDocument/2006/relationships/customXml" Target="../customXml/item122.xml"/><Relationship Id="rId164" Type="http://schemas.openxmlformats.org/officeDocument/2006/relationships/customXml" Target="../customXml/item164.xml"/><Relationship Id="rId371" Type="http://schemas.openxmlformats.org/officeDocument/2006/relationships/slide" Target="slides/slide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g, Carey" userId="5dcdf613-9329-442e-aaa9-13ddf77a7abf" providerId="ADAL" clId="{6662988C-06D6-4BAB-9736-44D7EA342319}"/>
    <pc:docChg chg="undo custSel modSld">
      <pc:chgData name="Jang, Carey" userId="5dcdf613-9329-442e-aaa9-13ddf77a7abf" providerId="ADAL" clId="{6662988C-06D6-4BAB-9736-44D7EA342319}" dt="2023-05-10T13:59:05.838" v="653" actId="207"/>
      <pc:docMkLst>
        <pc:docMk/>
      </pc:docMkLst>
      <pc:sldChg chg="modSp mod">
        <pc:chgData name="Jang, Carey" userId="5dcdf613-9329-442e-aaa9-13ddf77a7abf" providerId="ADAL" clId="{6662988C-06D6-4BAB-9736-44D7EA342319}" dt="2023-05-09T19:47:18.174" v="237" actId="20577"/>
        <pc:sldMkLst>
          <pc:docMk/>
          <pc:sldMk cId="1729599449" sldId="2252"/>
        </pc:sldMkLst>
        <pc:spChg chg="mod">
          <ac:chgData name="Jang, Carey" userId="5dcdf613-9329-442e-aaa9-13ddf77a7abf" providerId="ADAL" clId="{6662988C-06D6-4BAB-9736-44D7EA342319}" dt="2023-05-09T19:47:18.174" v="237" actId="20577"/>
          <ac:spMkLst>
            <pc:docMk/>
            <pc:sldMk cId="1729599449" sldId="2252"/>
            <ac:spMk id="43011" creationId="{00000000-0000-0000-0000-000000000000}"/>
          </ac:spMkLst>
        </pc:spChg>
      </pc:sldChg>
      <pc:sldChg chg="modSp mod">
        <pc:chgData name="Jang, Carey" userId="5dcdf613-9329-442e-aaa9-13ddf77a7abf" providerId="ADAL" clId="{6662988C-06D6-4BAB-9736-44D7EA342319}" dt="2023-05-10T13:14:25.670" v="614" actId="20577"/>
        <pc:sldMkLst>
          <pc:docMk/>
          <pc:sldMk cId="3172889057" sldId="2311"/>
        </pc:sldMkLst>
        <pc:graphicFrameChg chg="mod modGraphic">
          <ac:chgData name="Jang, Carey" userId="5dcdf613-9329-442e-aaa9-13ddf77a7abf" providerId="ADAL" clId="{6662988C-06D6-4BAB-9736-44D7EA342319}" dt="2023-05-10T13:14:25.670" v="614" actId="20577"/>
          <ac:graphicFrameMkLst>
            <pc:docMk/>
            <pc:sldMk cId="3172889057" sldId="2311"/>
            <ac:graphicFrameMk id="8" creationId="{9953E29E-D97F-491C-8177-86AB9746BB63}"/>
          </ac:graphicFrameMkLst>
        </pc:graphicFrameChg>
      </pc:sldChg>
      <pc:sldChg chg="modSp mod">
        <pc:chgData name="Jang, Carey" userId="5dcdf613-9329-442e-aaa9-13ddf77a7abf" providerId="ADAL" clId="{6662988C-06D6-4BAB-9736-44D7EA342319}" dt="2023-05-09T19:27:33.490" v="223" actId="20577"/>
        <pc:sldMkLst>
          <pc:docMk/>
          <pc:sldMk cId="1623030335" sldId="2322"/>
        </pc:sldMkLst>
        <pc:spChg chg="mod">
          <ac:chgData name="Jang, Carey" userId="5dcdf613-9329-442e-aaa9-13ddf77a7abf" providerId="ADAL" clId="{6662988C-06D6-4BAB-9736-44D7EA342319}" dt="2023-05-09T19:27:33.490" v="223" actId="20577"/>
          <ac:spMkLst>
            <pc:docMk/>
            <pc:sldMk cId="1623030335" sldId="2322"/>
            <ac:spMk id="31" creationId="{78BFE93E-36A0-4236-85E6-17D5525925E5}"/>
          </ac:spMkLst>
        </pc:spChg>
      </pc:sldChg>
      <pc:sldChg chg="modSp mod">
        <pc:chgData name="Jang, Carey" userId="5dcdf613-9329-442e-aaa9-13ddf77a7abf" providerId="ADAL" clId="{6662988C-06D6-4BAB-9736-44D7EA342319}" dt="2023-05-09T17:59:36.201" v="74" actId="1037"/>
        <pc:sldMkLst>
          <pc:docMk/>
          <pc:sldMk cId="3034074967" sldId="2436"/>
        </pc:sldMkLst>
        <pc:spChg chg="mod">
          <ac:chgData name="Jang, Carey" userId="5dcdf613-9329-442e-aaa9-13ddf77a7abf" providerId="ADAL" clId="{6662988C-06D6-4BAB-9736-44D7EA342319}" dt="2023-05-09T17:59:36.201" v="74" actId="1037"/>
          <ac:spMkLst>
            <pc:docMk/>
            <pc:sldMk cId="3034074967" sldId="2436"/>
            <ac:spMk id="140" creationId="{00000000-0000-0000-0000-000000000000}"/>
          </ac:spMkLst>
        </pc:spChg>
        <pc:spChg chg="mod">
          <ac:chgData name="Jang, Carey" userId="5dcdf613-9329-442e-aaa9-13ddf77a7abf" providerId="ADAL" clId="{6662988C-06D6-4BAB-9736-44D7EA342319}" dt="2023-05-09T17:59:29.701" v="66" actId="1037"/>
          <ac:spMkLst>
            <pc:docMk/>
            <pc:sldMk cId="3034074967" sldId="2436"/>
            <ac:spMk id="141" creationId="{00000000-0000-0000-0000-000000000000}"/>
          </ac:spMkLst>
        </pc:spChg>
      </pc:sldChg>
      <pc:sldChg chg="addSp modSp mod">
        <pc:chgData name="Jang, Carey" userId="5dcdf613-9329-442e-aaa9-13ddf77a7abf" providerId="ADAL" clId="{6662988C-06D6-4BAB-9736-44D7EA342319}" dt="2023-05-09T19:06:56.107" v="127" actId="1036"/>
        <pc:sldMkLst>
          <pc:docMk/>
          <pc:sldMk cId="4052071875" sldId="2446"/>
        </pc:sldMkLst>
        <pc:spChg chg="add mod">
          <ac:chgData name="Jang, Carey" userId="5dcdf613-9329-442e-aaa9-13ddf77a7abf" providerId="ADAL" clId="{6662988C-06D6-4BAB-9736-44D7EA342319}" dt="2023-05-09T19:06:09.612" v="108" actId="1035"/>
          <ac:spMkLst>
            <pc:docMk/>
            <pc:sldMk cId="4052071875" sldId="2446"/>
            <ac:spMk id="2" creationId="{8EE84813-5801-F686-CB49-7F0067876DF0}"/>
          </ac:spMkLst>
        </pc:spChg>
        <pc:spChg chg="mod">
          <ac:chgData name="Jang, Carey" userId="5dcdf613-9329-442e-aaa9-13ddf77a7abf" providerId="ADAL" clId="{6662988C-06D6-4BAB-9736-44D7EA342319}" dt="2023-05-09T19:05:49.678" v="100" actId="1036"/>
          <ac:spMkLst>
            <pc:docMk/>
            <pc:sldMk cId="4052071875" sldId="2446"/>
            <ac:spMk id="3" creationId="{3EEFC403-FBE5-8333-7E2F-411A9AB2EBB3}"/>
          </ac:spMkLst>
        </pc:spChg>
        <pc:spChg chg="add mod">
          <ac:chgData name="Jang, Carey" userId="5dcdf613-9329-442e-aaa9-13ddf77a7abf" providerId="ADAL" clId="{6662988C-06D6-4BAB-9736-44D7EA342319}" dt="2023-05-09T19:06:24.854" v="117" actId="1036"/>
          <ac:spMkLst>
            <pc:docMk/>
            <pc:sldMk cId="4052071875" sldId="2446"/>
            <ac:spMk id="7" creationId="{11FF12B2-19DF-1244-52F8-8EC7AF72B65A}"/>
          </ac:spMkLst>
        </pc:spChg>
        <pc:spChg chg="add mod">
          <ac:chgData name="Jang, Carey" userId="5dcdf613-9329-442e-aaa9-13ddf77a7abf" providerId="ADAL" clId="{6662988C-06D6-4BAB-9736-44D7EA342319}" dt="2023-05-09T19:06:56.107" v="127" actId="1036"/>
          <ac:spMkLst>
            <pc:docMk/>
            <pc:sldMk cId="4052071875" sldId="2446"/>
            <ac:spMk id="8" creationId="{C1A489AC-59C3-0099-E8C2-0059C1359D17}"/>
          </ac:spMkLst>
        </pc:spChg>
        <pc:spChg chg="ord">
          <ac:chgData name="Jang, Carey" userId="5dcdf613-9329-442e-aaa9-13ddf77a7abf" providerId="ADAL" clId="{6662988C-06D6-4BAB-9736-44D7EA342319}" dt="2023-05-09T19:06:14.365" v="109" actId="166"/>
          <ac:spMkLst>
            <pc:docMk/>
            <pc:sldMk cId="4052071875" sldId="2446"/>
            <ac:spMk id="20" creationId="{A467CABC-8435-40D9-A7E0-AE3181851710}"/>
          </ac:spMkLst>
        </pc:spChg>
      </pc:sldChg>
      <pc:sldChg chg="modSp mod">
        <pc:chgData name="Jang, Carey" userId="5dcdf613-9329-442e-aaa9-13ddf77a7abf" providerId="ADAL" clId="{6662988C-06D6-4BAB-9736-44D7EA342319}" dt="2023-05-09T19:00:19.649" v="82" actId="20577"/>
        <pc:sldMkLst>
          <pc:docMk/>
          <pc:sldMk cId="1135505798" sldId="2451"/>
        </pc:sldMkLst>
        <pc:graphicFrameChg chg="modGraphic">
          <ac:chgData name="Jang, Carey" userId="5dcdf613-9329-442e-aaa9-13ddf77a7abf" providerId="ADAL" clId="{6662988C-06D6-4BAB-9736-44D7EA342319}" dt="2023-05-09T19:00:19.649" v="82" actId="20577"/>
          <ac:graphicFrameMkLst>
            <pc:docMk/>
            <pc:sldMk cId="1135505798" sldId="2451"/>
            <ac:graphicFrameMk id="13" creationId="{C51FE4EF-E37A-49DE-B77F-8E1F0F674E48}"/>
          </ac:graphicFrameMkLst>
        </pc:graphicFrameChg>
      </pc:sldChg>
      <pc:sldChg chg="modSp mod">
        <pc:chgData name="Jang, Carey" userId="5dcdf613-9329-442e-aaa9-13ddf77a7abf" providerId="ADAL" clId="{6662988C-06D6-4BAB-9736-44D7EA342319}" dt="2023-05-10T13:53:09.833" v="631" actId="13926"/>
        <pc:sldMkLst>
          <pc:docMk/>
          <pc:sldMk cId="0" sldId="2454"/>
        </pc:sldMkLst>
        <pc:spChg chg="mod">
          <ac:chgData name="Jang, Carey" userId="5dcdf613-9329-442e-aaa9-13ddf77a7abf" providerId="ADAL" clId="{6662988C-06D6-4BAB-9736-44D7EA342319}" dt="2023-05-09T19:11:49.842" v="137" actId="20577"/>
          <ac:spMkLst>
            <pc:docMk/>
            <pc:sldMk cId="0" sldId="2454"/>
            <ac:spMk id="2" creationId="{00000000-0000-0000-0000-000000000000}"/>
          </ac:spMkLst>
        </pc:spChg>
        <pc:spChg chg="mod">
          <ac:chgData name="Jang, Carey" userId="5dcdf613-9329-442e-aaa9-13ddf77a7abf" providerId="ADAL" clId="{6662988C-06D6-4BAB-9736-44D7EA342319}" dt="2023-05-10T13:53:09.833" v="631" actId="13926"/>
          <ac:spMkLst>
            <pc:docMk/>
            <pc:sldMk cId="0" sldId="2454"/>
            <ac:spMk id="3" creationId="{00000000-0000-0000-0000-000000000000}"/>
          </ac:spMkLst>
        </pc:spChg>
      </pc:sldChg>
      <pc:sldChg chg="addSp modSp mod">
        <pc:chgData name="Jang, Carey" userId="5dcdf613-9329-442e-aaa9-13ddf77a7abf" providerId="ADAL" clId="{6662988C-06D6-4BAB-9736-44D7EA342319}" dt="2023-05-10T13:52:11.206" v="630" actId="1035"/>
        <pc:sldMkLst>
          <pc:docMk/>
          <pc:sldMk cId="801582799" sldId="2456"/>
        </pc:sldMkLst>
        <pc:spChg chg="add mod">
          <ac:chgData name="Jang, Carey" userId="5dcdf613-9329-442e-aaa9-13ddf77a7abf" providerId="ADAL" clId="{6662988C-06D6-4BAB-9736-44D7EA342319}" dt="2023-05-10T13:51:54.875" v="622" actId="1076"/>
          <ac:spMkLst>
            <pc:docMk/>
            <pc:sldMk cId="801582799" sldId="2456"/>
            <ac:spMk id="5" creationId="{77019597-3D8C-5A45-DD05-6137387F0EF9}"/>
          </ac:spMkLst>
        </pc:spChg>
        <pc:spChg chg="add mod">
          <ac:chgData name="Jang, Carey" userId="5dcdf613-9329-442e-aaa9-13ddf77a7abf" providerId="ADAL" clId="{6662988C-06D6-4BAB-9736-44D7EA342319}" dt="2023-05-10T13:51:51.257" v="621" actId="1076"/>
          <ac:spMkLst>
            <pc:docMk/>
            <pc:sldMk cId="801582799" sldId="2456"/>
            <ac:spMk id="6" creationId="{6843F330-4D49-E5BB-A837-266F66CEE94F}"/>
          </ac:spMkLst>
        </pc:spChg>
        <pc:spChg chg="add mod">
          <ac:chgData name="Jang, Carey" userId="5dcdf613-9329-442e-aaa9-13ddf77a7abf" providerId="ADAL" clId="{6662988C-06D6-4BAB-9736-44D7EA342319}" dt="2023-05-10T13:52:11.206" v="630" actId="1035"/>
          <ac:spMkLst>
            <pc:docMk/>
            <pc:sldMk cId="801582799" sldId="2456"/>
            <ac:spMk id="10" creationId="{81133883-AE57-3DB9-8109-33214469705F}"/>
          </ac:spMkLst>
        </pc:spChg>
        <pc:spChg chg="add mod">
          <ac:chgData name="Jang, Carey" userId="5dcdf613-9329-442e-aaa9-13ddf77a7abf" providerId="ADAL" clId="{6662988C-06D6-4BAB-9736-44D7EA342319}" dt="2023-05-10T13:52:05.073" v="625" actId="1076"/>
          <ac:spMkLst>
            <pc:docMk/>
            <pc:sldMk cId="801582799" sldId="2456"/>
            <ac:spMk id="13" creationId="{53CFC9AD-96EC-63A2-3FA9-8ECE41F30DD1}"/>
          </ac:spMkLst>
        </pc:spChg>
        <pc:picChg chg="mod">
          <ac:chgData name="Jang, Carey" userId="5dcdf613-9329-442e-aaa9-13ddf77a7abf" providerId="ADAL" clId="{6662988C-06D6-4BAB-9736-44D7EA342319}" dt="2023-05-10T13:51:59.211" v="624" actId="1076"/>
          <ac:picMkLst>
            <pc:docMk/>
            <pc:sldMk cId="801582799" sldId="2456"/>
            <ac:picMk id="3" creationId="{B11E742D-AC5C-0ACC-809A-8842B317CE5D}"/>
          </ac:picMkLst>
        </pc:picChg>
        <pc:picChg chg="mod">
          <ac:chgData name="Jang, Carey" userId="5dcdf613-9329-442e-aaa9-13ddf77a7abf" providerId="ADAL" clId="{6662988C-06D6-4BAB-9736-44D7EA342319}" dt="2023-05-09T19:09:57.877" v="131" actId="14100"/>
          <ac:picMkLst>
            <pc:docMk/>
            <pc:sldMk cId="801582799" sldId="2456"/>
            <ac:picMk id="8" creationId="{8B16B693-2824-CF88-0256-640E0FADF51A}"/>
          </ac:picMkLst>
        </pc:picChg>
      </pc:sldChg>
      <pc:sldChg chg="modSp mod">
        <pc:chgData name="Jang, Carey" userId="5dcdf613-9329-442e-aaa9-13ddf77a7abf" providerId="ADAL" clId="{6662988C-06D6-4BAB-9736-44D7EA342319}" dt="2023-05-09T20:02:54.740" v="320" actId="207"/>
        <pc:sldMkLst>
          <pc:docMk/>
          <pc:sldMk cId="0" sldId="2462"/>
        </pc:sldMkLst>
        <pc:spChg chg="mod">
          <ac:chgData name="Jang, Carey" userId="5dcdf613-9329-442e-aaa9-13ddf77a7abf" providerId="ADAL" clId="{6662988C-06D6-4BAB-9736-44D7EA342319}" dt="2023-05-09T19:59:52.607" v="252"/>
          <ac:spMkLst>
            <pc:docMk/>
            <pc:sldMk cId="0" sldId="2462"/>
            <ac:spMk id="2" creationId="{00000000-0000-0000-0000-000000000000}"/>
          </ac:spMkLst>
        </pc:spChg>
        <pc:spChg chg="mod">
          <ac:chgData name="Jang, Carey" userId="5dcdf613-9329-442e-aaa9-13ddf77a7abf" providerId="ADAL" clId="{6662988C-06D6-4BAB-9736-44D7EA342319}" dt="2023-05-09T20:02:54.740" v="320" actId="207"/>
          <ac:spMkLst>
            <pc:docMk/>
            <pc:sldMk cId="0" sldId="2462"/>
            <ac:spMk id="3" creationId="{00000000-0000-0000-0000-000000000000}"/>
          </ac:spMkLst>
        </pc:spChg>
      </pc:sldChg>
      <pc:sldChg chg="addSp modSp mod">
        <pc:chgData name="Jang, Carey" userId="5dcdf613-9329-442e-aaa9-13ddf77a7abf" providerId="ADAL" clId="{6662988C-06D6-4BAB-9736-44D7EA342319}" dt="2023-05-09T19:58:56.080" v="245" actId="207"/>
        <pc:sldMkLst>
          <pc:docMk/>
          <pc:sldMk cId="0" sldId="2463"/>
        </pc:sldMkLst>
        <pc:spChg chg="add mod">
          <ac:chgData name="Jang, Carey" userId="5dcdf613-9329-442e-aaa9-13ddf77a7abf" providerId="ADAL" clId="{6662988C-06D6-4BAB-9736-44D7EA342319}" dt="2023-05-09T19:57:24.821" v="238"/>
          <ac:spMkLst>
            <pc:docMk/>
            <pc:sldMk cId="0" sldId="2463"/>
            <ac:spMk id="2" creationId="{E879A291-7ADB-8572-7AD7-18D6530C8599}"/>
          </ac:spMkLst>
        </pc:spChg>
        <pc:spChg chg="mod">
          <ac:chgData name="Jang, Carey" userId="5dcdf613-9329-442e-aaa9-13ddf77a7abf" providerId="ADAL" clId="{6662988C-06D6-4BAB-9736-44D7EA342319}" dt="2023-05-09T19:58:56.080" v="245" actId="207"/>
          <ac:spMkLst>
            <pc:docMk/>
            <pc:sldMk cId="0" sldId="2463"/>
            <ac:spMk id="13" creationId="{379578AC-6AC7-6F29-67DA-92987AB73ADC}"/>
          </ac:spMkLst>
        </pc:spChg>
      </pc:sldChg>
      <pc:sldChg chg="addSp delSp modSp mod">
        <pc:chgData name="Jang, Carey" userId="5dcdf613-9329-442e-aaa9-13ddf77a7abf" providerId="ADAL" clId="{6662988C-06D6-4BAB-9736-44D7EA342319}" dt="2023-05-09T19:59:14.923" v="251" actId="1036"/>
        <pc:sldMkLst>
          <pc:docMk/>
          <pc:sldMk cId="0" sldId="2464"/>
        </pc:sldMkLst>
        <pc:spChg chg="del">
          <ac:chgData name="Jang, Carey" userId="5dcdf613-9329-442e-aaa9-13ddf77a7abf" providerId="ADAL" clId="{6662988C-06D6-4BAB-9736-44D7EA342319}" dt="2023-05-09T19:59:04.923" v="246" actId="478"/>
          <ac:spMkLst>
            <pc:docMk/>
            <pc:sldMk cId="0" sldId="2464"/>
            <ac:spMk id="2" creationId="{00000000-0000-0000-0000-000000000000}"/>
          </ac:spMkLst>
        </pc:spChg>
        <pc:spChg chg="add del mod">
          <ac:chgData name="Jang, Carey" userId="5dcdf613-9329-442e-aaa9-13ddf77a7abf" providerId="ADAL" clId="{6662988C-06D6-4BAB-9736-44D7EA342319}" dt="2023-05-09T19:59:10.232" v="248" actId="478"/>
          <ac:spMkLst>
            <pc:docMk/>
            <pc:sldMk cId="0" sldId="2464"/>
            <ac:spMk id="15" creationId="{91236754-50D7-0EFD-3230-5D39FBF40AD7}"/>
          </ac:spMkLst>
        </pc:spChg>
        <pc:spChg chg="add mod">
          <ac:chgData name="Jang, Carey" userId="5dcdf613-9329-442e-aaa9-13ddf77a7abf" providerId="ADAL" clId="{6662988C-06D6-4BAB-9736-44D7EA342319}" dt="2023-05-09T19:59:14.923" v="251" actId="1036"/>
          <ac:spMkLst>
            <pc:docMk/>
            <pc:sldMk cId="0" sldId="2464"/>
            <ac:spMk id="17" creationId="{344A567F-8892-4BF1-B9CF-DB15544D3C81}"/>
          </ac:spMkLst>
        </pc:spChg>
      </pc:sldChg>
      <pc:sldChg chg="addSp delSp modSp mod">
        <pc:chgData name="Jang, Carey" userId="5dcdf613-9329-442e-aaa9-13ddf77a7abf" providerId="ADAL" clId="{6662988C-06D6-4BAB-9736-44D7EA342319}" dt="2023-05-10T13:59:05.838" v="653" actId="207"/>
        <pc:sldMkLst>
          <pc:docMk/>
          <pc:sldMk cId="0" sldId="2465"/>
        </pc:sldMkLst>
        <pc:spChg chg="del">
          <ac:chgData name="Jang, Carey" userId="5dcdf613-9329-442e-aaa9-13ddf77a7abf" providerId="ADAL" clId="{6662988C-06D6-4BAB-9736-44D7EA342319}" dt="2023-05-09T20:00:02.483" v="253" actId="478"/>
          <ac:spMkLst>
            <pc:docMk/>
            <pc:sldMk cId="0" sldId="2465"/>
            <ac:spMk id="2" creationId="{00000000-0000-0000-0000-000000000000}"/>
          </ac:spMkLst>
        </pc:spChg>
        <pc:spChg chg="del">
          <ac:chgData name="Jang, Carey" userId="5dcdf613-9329-442e-aaa9-13ddf77a7abf" providerId="ADAL" clId="{6662988C-06D6-4BAB-9736-44D7EA342319}" dt="2023-05-09T20:02:14.111" v="292" actId="478"/>
          <ac:spMkLst>
            <pc:docMk/>
            <pc:sldMk cId="0" sldId="2465"/>
            <ac:spMk id="3" creationId="{00000000-0000-0000-0000-000000000000}"/>
          </ac:spMkLst>
        </pc:spChg>
        <pc:spChg chg="add mod">
          <ac:chgData name="Jang, Carey" userId="5dcdf613-9329-442e-aaa9-13ddf77a7abf" providerId="ADAL" clId="{6662988C-06D6-4BAB-9736-44D7EA342319}" dt="2023-05-10T13:59:01.412" v="652" actId="207"/>
          <ac:spMkLst>
            <pc:docMk/>
            <pc:sldMk cId="0" sldId="2465"/>
            <ac:spMk id="3" creationId="{B4331265-2621-C9A1-B0A9-10B8EC46AFCE}"/>
          </ac:spMkLst>
        </pc:spChg>
        <pc:spChg chg="add mod">
          <ac:chgData name="Jang, Carey" userId="5dcdf613-9329-442e-aaa9-13ddf77a7abf" providerId="ADAL" clId="{6662988C-06D6-4BAB-9736-44D7EA342319}" dt="2023-05-10T13:59:05.838" v="653" actId="207"/>
          <ac:spMkLst>
            <pc:docMk/>
            <pc:sldMk cId="0" sldId="2465"/>
            <ac:spMk id="6" creationId="{58D2B75F-D837-33A6-FFE6-A5AB08FA2B87}"/>
          </ac:spMkLst>
        </pc:spChg>
        <pc:spChg chg="add del mod">
          <ac:chgData name="Jang, Carey" userId="5dcdf613-9329-442e-aaa9-13ddf77a7abf" providerId="ADAL" clId="{6662988C-06D6-4BAB-9736-44D7EA342319}" dt="2023-05-09T20:00:07.946" v="255" actId="478"/>
          <ac:spMkLst>
            <pc:docMk/>
            <pc:sldMk cId="0" sldId="2465"/>
            <ac:spMk id="7" creationId="{ACBE85B7-8EA9-2FD4-BB07-EA2C06633198}"/>
          </ac:spMkLst>
        </pc:spChg>
        <pc:spChg chg="add mod">
          <ac:chgData name="Jang, Carey" userId="5dcdf613-9329-442e-aaa9-13ddf77a7abf" providerId="ADAL" clId="{6662988C-06D6-4BAB-9736-44D7EA342319}" dt="2023-05-09T20:00:22.307" v="265" actId="403"/>
          <ac:spMkLst>
            <pc:docMk/>
            <pc:sldMk cId="0" sldId="2465"/>
            <ac:spMk id="10" creationId="{67E939A6-F479-487C-8015-EB02CDD99F4D}"/>
          </ac:spMkLst>
        </pc:spChg>
        <pc:spChg chg="add mod">
          <ac:chgData name="Jang, Carey" userId="5dcdf613-9329-442e-aaa9-13ddf77a7abf" providerId="ADAL" clId="{6662988C-06D6-4BAB-9736-44D7EA342319}" dt="2023-05-09T20:03:04.562" v="321" actId="207"/>
          <ac:spMkLst>
            <pc:docMk/>
            <pc:sldMk cId="0" sldId="2465"/>
            <ac:spMk id="11" creationId="{A5FEBC66-1B14-82B4-C0F9-1516A3FA9DEA}"/>
          </ac:spMkLst>
        </pc:spChg>
      </pc:sldChg>
      <pc:sldChg chg="addSp delSp modSp mod">
        <pc:chgData name="Jang, Carey" userId="5dcdf613-9329-442e-aaa9-13ddf77a7abf" providerId="ADAL" clId="{6662988C-06D6-4BAB-9736-44D7EA342319}" dt="2023-05-09T20:03:13.689" v="326" actId="20577"/>
        <pc:sldMkLst>
          <pc:docMk/>
          <pc:sldMk cId="0" sldId="2466"/>
        </pc:sldMkLst>
        <pc:spChg chg="del">
          <ac:chgData name="Jang, Carey" userId="5dcdf613-9329-442e-aaa9-13ddf77a7abf" providerId="ADAL" clId="{6662988C-06D6-4BAB-9736-44D7EA342319}" dt="2023-05-09T20:01:24.446" v="286" actId="478"/>
          <ac:spMkLst>
            <pc:docMk/>
            <pc:sldMk cId="0" sldId="2466"/>
            <ac:spMk id="2" creationId="{00000000-0000-0000-0000-000000000000}"/>
          </ac:spMkLst>
        </pc:spChg>
        <pc:spChg chg="del">
          <ac:chgData name="Jang, Carey" userId="5dcdf613-9329-442e-aaa9-13ddf77a7abf" providerId="ADAL" clId="{6662988C-06D6-4BAB-9736-44D7EA342319}" dt="2023-05-09T20:00:44.740" v="266" actId="478"/>
          <ac:spMkLst>
            <pc:docMk/>
            <pc:sldMk cId="0" sldId="2466"/>
            <ac:spMk id="3" creationId="{00000000-0000-0000-0000-000000000000}"/>
          </ac:spMkLst>
        </pc:spChg>
        <pc:spChg chg="add mod">
          <ac:chgData name="Jang, Carey" userId="5dcdf613-9329-442e-aaa9-13ddf77a7abf" providerId="ADAL" clId="{6662988C-06D6-4BAB-9736-44D7EA342319}" dt="2023-05-09T19:57:28.437" v="239"/>
          <ac:spMkLst>
            <pc:docMk/>
            <pc:sldMk cId="0" sldId="2466"/>
            <ac:spMk id="6" creationId="{FDC05149-A3CD-82E3-96FA-1D4F1198086B}"/>
          </ac:spMkLst>
        </pc:spChg>
        <pc:spChg chg="add mod">
          <ac:chgData name="Jang, Carey" userId="5dcdf613-9329-442e-aaa9-13ddf77a7abf" providerId="ADAL" clId="{6662988C-06D6-4BAB-9736-44D7EA342319}" dt="2023-05-09T20:03:13.689" v="326" actId="20577"/>
          <ac:spMkLst>
            <pc:docMk/>
            <pc:sldMk cId="0" sldId="2466"/>
            <ac:spMk id="8" creationId="{3CB14961-B138-32DC-9B96-EC09F5FEDBB1}"/>
          </ac:spMkLst>
        </pc:spChg>
        <pc:spChg chg="add del mod">
          <ac:chgData name="Jang, Carey" userId="5dcdf613-9329-442e-aaa9-13ddf77a7abf" providerId="ADAL" clId="{6662988C-06D6-4BAB-9736-44D7EA342319}" dt="2023-05-09T20:01:30.731" v="287" actId="478"/>
          <ac:spMkLst>
            <pc:docMk/>
            <pc:sldMk cId="0" sldId="2466"/>
            <ac:spMk id="10" creationId="{19BAAB2F-A261-CC11-AB35-AB9765B25482}"/>
          </ac:spMkLst>
        </pc:spChg>
        <pc:spChg chg="add mod">
          <ac:chgData name="Jang, Carey" userId="5dcdf613-9329-442e-aaa9-13ddf77a7abf" providerId="ADAL" clId="{6662988C-06D6-4BAB-9736-44D7EA342319}" dt="2023-05-09T20:01:31.149" v="288"/>
          <ac:spMkLst>
            <pc:docMk/>
            <pc:sldMk cId="0" sldId="2466"/>
            <ac:spMk id="11" creationId="{C5478D8B-7CD0-67D8-43D1-9A90C3D2C593}"/>
          </ac:spMkLst>
        </pc:spChg>
      </pc:sldChg>
      <pc:sldChg chg="addSp delSp modSp mod">
        <pc:chgData name="Jang, Carey" userId="5dcdf613-9329-442e-aaa9-13ddf77a7abf" providerId="ADAL" clId="{6662988C-06D6-4BAB-9736-44D7EA342319}" dt="2023-05-09T20:03:27.922" v="335" actId="20577"/>
        <pc:sldMkLst>
          <pc:docMk/>
          <pc:sldMk cId="0" sldId="2467"/>
        </pc:sldMkLst>
        <pc:spChg chg="del">
          <ac:chgData name="Jang, Carey" userId="5dcdf613-9329-442e-aaa9-13ddf77a7abf" providerId="ADAL" clId="{6662988C-06D6-4BAB-9736-44D7EA342319}" dt="2023-05-09T20:01:37.341" v="289" actId="478"/>
          <ac:spMkLst>
            <pc:docMk/>
            <pc:sldMk cId="0" sldId="2467"/>
            <ac:spMk id="2" creationId="{00000000-0000-0000-0000-000000000000}"/>
          </ac:spMkLst>
        </pc:spChg>
        <pc:spChg chg="del">
          <ac:chgData name="Jang, Carey" userId="5dcdf613-9329-442e-aaa9-13ddf77a7abf" providerId="ADAL" clId="{6662988C-06D6-4BAB-9736-44D7EA342319}" dt="2023-05-09T20:01:01.886" v="275" actId="478"/>
          <ac:spMkLst>
            <pc:docMk/>
            <pc:sldMk cId="0" sldId="2467"/>
            <ac:spMk id="3" creationId="{00000000-0000-0000-0000-000000000000}"/>
          </ac:spMkLst>
        </pc:spChg>
        <pc:spChg chg="add mod">
          <ac:chgData name="Jang, Carey" userId="5dcdf613-9329-442e-aaa9-13ddf77a7abf" providerId="ADAL" clId="{6662988C-06D6-4BAB-9736-44D7EA342319}" dt="2023-05-09T20:03:27.922" v="335" actId="20577"/>
          <ac:spMkLst>
            <pc:docMk/>
            <pc:sldMk cId="0" sldId="2467"/>
            <ac:spMk id="11" creationId="{0CB5960B-A7E1-417B-69E8-0D9813738774}"/>
          </ac:spMkLst>
        </pc:spChg>
        <pc:spChg chg="add del mod">
          <ac:chgData name="Jang, Carey" userId="5dcdf613-9329-442e-aaa9-13ddf77a7abf" providerId="ADAL" clId="{6662988C-06D6-4BAB-9736-44D7EA342319}" dt="2023-05-09T20:01:41.299" v="290" actId="478"/>
          <ac:spMkLst>
            <pc:docMk/>
            <pc:sldMk cId="0" sldId="2467"/>
            <ac:spMk id="17" creationId="{2190F8A0-A353-C081-1065-57C44EC36EA1}"/>
          </ac:spMkLst>
        </pc:spChg>
        <pc:spChg chg="add mod">
          <ac:chgData name="Jang, Carey" userId="5dcdf613-9329-442e-aaa9-13ddf77a7abf" providerId="ADAL" clId="{6662988C-06D6-4BAB-9736-44D7EA342319}" dt="2023-05-09T20:01:42.504" v="291"/>
          <ac:spMkLst>
            <pc:docMk/>
            <pc:sldMk cId="0" sldId="2467"/>
            <ac:spMk id="18" creationId="{83C42D91-E882-074D-F3A1-097C3964345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A99AB48-8DEB-48E0-8FD0-006A7D79C678}" type="doc">
      <dgm:prSet loTypeId="urn:microsoft.com/office/officeart/2005/8/layout/hChevron3" loCatId="process" qsTypeId="urn:microsoft.com/office/officeart/2005/8/quickstyle/simple1#1" qsCatId="simple" csTypeId="urn:microsoft.com/office/officeart/2005/8/colors/colorful1#1" csCatId="colorful" phldr="1"/>
      <dgm:spPr/>
      <dgm:t>
        <a:bodyPr/>
        <a:lstStyle/>
        <a:p>
          <a:endParaRPr lang="zh-CN" altLang="en-US"/>
        </a:p>
      </dgm:t>
    </dgm:pt>
    <dgm:pt modelId="{52E99F2A-E151-4B54-9B54-759ED7953656}">
      <dgm:prSet phldrT="[文本]" custT="1"/>
      <dgm:spPr>
        <a:xfrm>
          <a:off x="31888" y="1354207"/>
          <a:ext cx="2114806" cy="564856"/>
        </a:xfrm>
        <a:prstGeom prst="homePlat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CTM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ECB2158-D7F7-4324-9EED-136BC12AC27F}" type="parTrans" cxnId="{5A51669F-FBD1-4456-B6CE-DE9E11C8B8AD}">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54BDE6F6-4109-4302-ABA1-50E3445EF074}" type="sibTrans" cxnId="{5A51669F-FBD1-4456-B6CE-DE9E11C8B8AD}">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33D92C44-A442-4A03-A5BF-21C8D997F3A0}">
      <dgm:prSet phldrT="[文本]" custT="1"/>
      <dgm:spPr>
        <a:xfrm>
          <a:off x="1723733" y="1354207"/>
          <a:ext cx="2114806" cy="564856"/>
        </a:xfrm>
        <a:prstGeom prst="chevron">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0F0735E7-1EA0-4430-8357-4773207D02CD}" type="parTrans" cxnId="{AD84643D-607F-4AF7-A348-E8FB166D087A}">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157F66AF-61C4-448D-A8AB-E185A0727B02}" type="sibTrans" cxnId="{AD84643D-607F-4AF7-A348-E8FB166D087A}">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FBFF4A4A-FE40-4A69-A51F-252225753E35}">
      <dgm:prSet phldrT="[文本]" custT="1"/>
      <dgm:spPr>
        <a:xfrm>
          <a:off x="3415579" y="1354207"/>
          <a:ext cx="2114806" cy="564856"/>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ERSM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2E6692C7-DF0F-42F6-817A-6C742D97D529}" type="parTrans" cxnId="{97CB1877-A8F0-4E2B-99E4-BF0A28FAD8C9}">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9F77605C-48B2-44F9-9EE3-FC21A82F5AFB}" type="sibTrans" cxnId="{97CB1877-A8F0-4E2B-99E4-BF0A28FAD8C9}">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C197663A-7EF0-4E6B-83F4-D77269B67877}">
      <dgm:prSet custT="1"/>
      <dgm:spPr>
        <a:xfrm>
          <a:off x="5107424" y="1354207"/>
          <a:ext cx="2114806" cy="564856"/>
        </a:xfrm>
        <a:prstGeom prst="chevron">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zh-CN" altLang="en-US" sz="1900" b="1" dirty="0">
              <a:solidFill>
                <a:sysClr val="window" lastClr="FFFFFF"/>
              </a:solidFill>
              <a:latin typeface="微软雅黑" panose="020B0503020204020204" pitchFamily="34" charset="-122"/>
              <a:ea typeface="微软雅黑" panose="020B0503020204020204" pitchFamily="34" charset="-122"/>
              <a:cs typeface="+mn-cs"/>
            </a:rPr>
            <a:t> </a:t>
          </a: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pf-RSM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60987A2-9CC7-43D0-84C2-D7960CBD3CA2}" type="parTrans" cxnId="{70E0760F-58E3-4DD3-9F84-5AA38D5EE6D8}">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3E47A7FA-1317-43D3-8070-C857F12C8D43}" type="sibTrans" cxnId="{70E0760F-58E3-4DD3-9F84-5AA38D5EE6D8}">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06346526-5B40-41CC-B67C-D0AE53D6D8B9}">
      <dgm:prSet custT="1"/>
      <dgm:spPr>
        <a:xfrm>
          <a:off x="6769549" y="1354207"/>
          <a:ext cx="2114806" cy="564856"/>
        </a:xfrm>
        <a:prstGeom prst="chevron">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600" b="1" dirty="0" err="1">
              <a:solidFill>
                <a:sysClr val="window" lastClr="FFFFFF"/>
              </a:solidFill>
              <a:latin typeface="微软雅黑" panose="020B0503020204020204" pitchFamily="34" charset="-122"/>
              <a:ea typeface="微软雅黑" panose="020B0503020204020204" pitchFamily="34" charset="-122"/>
              <a:cs typeface="+mn-cs"/>
            </a:rPr>
            <a:t>DeepRSM</a:t>
          </a:r>
          <a:endParaRPr lang="zh-CN" altLang="en-US" sz="16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FF3EE727-B66D-4143-91E1-E304A11360A6}" type="parTrans" cxnId="{218C4B91-B980-4CDF-8CA1-0F84B772C400}">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851EEC96-9CA5-409C-B8E0-A5E54905B450}" type="sibTrans" cxnId="{218C4B91-B980-4CDF-8CA1-0F84B772C400}">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6F668BB0-D863-4581-92E4-CC9C129789C0}" type="pres">
      <dgm:prSet presAssocID="{DA99AB48-8DEB-48E0-8FD0-006A7D79C678}" presName="Name0" presStyleCnt="0">
        <dgm:presLayoutVars>
          <dgm:dir/>
          <dgm:resizeHandles val="exact"/>
        </dgm:presLayoutVars>
      </dgm:prSet>
      <dgm:spPr/>
    </dgm:pt>
    <dgm:pt modelId="{24D72C96-B055-46EE-A241-F1475CC4D25B}" type="pres">
      <dgm:prSet presAssocID="{52E99F2A-E151-4B54-9B54-759ED7953656}" presName="parTxOnly" presStyleLbl="node1" presStyleIdx="0" presStyleCnt="5" custScaleX="85912" custScaleY="66774" custLinFactNeighborX="7283" custLinFactNeighborY="-18035">
        <dgm:presLayoutVars>
          <dgm:bulletEnabled val="1"/>
        </dgm:presLayoutVars>
      </dgm:prSet>
      <dgm:spPr/>
    </dgm:pt>
    <dgm:pt modelId="{81F216D1-17D5-4237-B8D0-71839EB747E2}" type="pres">
      <dgm:prSet presAssocID="{54BDE6F6-4109-4302-ABA1-50E3445EF074}" presName="parSpace" presStyleCnt="0"/>
      <dgm:spPr/>
    </dgm:pt>
    <dgm:pt modelId="{D5EAAC29-EA88-42BF-BAAF-5F040A6012D6}" type="pres">
      <dgm:prSet presAssocID="{33D92C44-A442-4A03-A5BF-21C8D997F3A0}" presName="parTxOnly" presStyleLbl="node1" presStyleIdx="1" presStyleCnt="5" custScaleX="84244" custScaleY="66774" custLinFactNeighborX="7283" custLinFactNeighborY="-18035">
        <dgm:presLayoutVars>
          <dgm:bulletEnabled val="1"/>
        </dgm:presLayoutVars>
      </dgm:prSet>
      <dgm:spPr/>
    </dgm:pt>
    <dgm:pt modelId="{07057F15-A017-42D5-90D4-4D53068C0858}" type="pres">
      <dgm:prSet presAssocID="{157F66AF-61C4-448D-A8AB-E185A0727B02}" presName="parSpace" presStyleCnt="0"/>
      <dgm:spPr/>
    </dgm:pt>
    <dgm:pt modelId="{9E57B420-53C6-43F0-92F1-4EF970FB5AA2}" type="pres">
      <dgm:prSet presAssocID="{FBFF4A4A-FE40-4A69-A51F-252225753E35}" presName="parTxOnly" presStyleLbl="node1" presStyleIdx="2" presStyleCnt="5" custScaleX="101210" custScaleY="66774" custLinFactNeighborX="7283" custLinFactNeighborY="-18035">
        <dgm:presLayoutVars>
          <dgm:bulletEnabled val="1"/>
        </dgm:presLayoutVars>
      </dgm:prSet>
      <dgm:spPr/>
    </dgm:pt>
    <dgm:pt modelId="{B9D893BE-3040-4A27-A0D7-F0EED120A226}" type="pres">
      <dgm:prSet presAssocID="{9F77605C-48B2-44F9-9EE3-FC21A82F5AFB}" presName="parSpace" presStyleCnt="0"/>
      <dgm:spPr/>
    </dgm:pt>
    <dgm:pt modelId="{013F9029-53E3-4380-9BDB-98F639F51F5B}" type="pres">
      <dgm:prSet presAssocID="{C197663A-7EF0-4E6B-83F4-D77269B67877}" presName="parTxOnly" presStyleLbl="node1" presStyleIdx="3" presStyleCnt="5" custScaleX="95225" custScaleY="66774" custLinFactNeighborX="7283" custLinFactNeighborY="-18035">
        <dgm:presLayoutVars>
          <dgm:bulletEnabled val="1"/>
        </dgm:presLayoutVars>
      </dgm:prSet>
      <dgm:spPr/>
    </dgm:pt>
    <dgm:pt modelId="{2B1A4368-93E9-4321-BE26-6FD696248DB4}" type="pres">
      <dgm:prSet presAssocID="{3E47A7FA-1317-43D3-8070-C857F12C8D43}" presName="parSpace" presStyleCnt="0"/>
      <dgm:spPr/>
    </dgm:pt>
    <dgm:pt modelId="{E86309C3-07CB-4DCD-B6EA-395F56FD9830}" type="pres">
      <dgm:prSet presAssocID="{06346526-5B40-41CC-B67C-D0AE53D6D8B9}" presName="parTxOnly" presStyleLbl="node1" presStyleIdx="4" presStyleCnt="5" custScaleX="109094" custScaleY="66774" custLinFactNeighborX="7283" custLinFactNeighborY="-18035">
        <dgm:presLayoutVars>
          <dgm:bulletEnabled val="1"/>
        </dgm:presLayoutVars>
      </dgm:prSet>
      <dgm:spPr/>
    </dgm:pt>
  </dgm:ptLst>
  <dgm:cxnLst>
    <dgm:cxn modelId="{72890A08-EF2E-4402-A520-49D56BDD82CB}" type="presOf" srcId="{33D92C44-A442-4A03-A5BF-21C8D997F3A0}" destId="{D5EAAC29-EA88-42BF-BAAF-5F040A6012D6}" srcOrd="0" destOrd="0" presId="urn:microsoft.com/office/officeart/2005/8/layout/hChevron3"/>
    <dgm:cxn modelId="{70E0760F-58E3-4DD3-9F84-5AA38D5EE6D8}" srcId="{DA99AB48-8DEB-48E0-8FD0-006A7D79C678}" destId="{C197663A-7EF0-4E6B-83F4-D77269B67877}" srcOrd="3" destOrd="0" parTransId="{B60987A2-9CC7-43D0-84C2-D7960CBD3CA2}" sibTransId="{3E47A7FA-1317-43D3-8070-C857F12C8D43}"/>
    <dgm:cxn modelId="{AD84643D-607F-4AF7-A348-E8FB166D087A}" srcId="{DA99AB48-8DEB-48E0-8FD0-006A7D79C678}" destId="{33D92C44-A442-4A03-A5BF-21C8D997F3A0}" srcOrd="1" destOrd="0" parTransId="{0F0735E7-1EA0-4430-8357-4773207D02CD}" sibTransId="{157F66AF-61C4-448D-A8AB-E185A0727B02}"/>
    <dgm:cxn modelId="{97CB1877-A8F0-4E2B-99E4-BF0A28FAD8C9}" srcId="{DA99AB48-8DEB-48E0-8FD0-006A7D79C678}" destId="{FBFF4A4A-FE40-4A69-A51F-252225753E35}" srcOrd="2" destOrd="0" parTransId="{2E6692C7-DF0F-42F6-817A-6C742D97D529}" sibTransId="{9F77605C-48B2-44F9-9EE3-FC21A82F5AFB}"/>
    <dgm:cxn modelId="{218C4B91-B980-4CDF-8CA1-0F84B772C400}" srcId="{DA99AB48-8DEB-48E0-8FD0-006A7D79C678}" destId="{06346526-5B40-41CC-B67C-D0AE53D6D8B9}" srcOrd="4" destOrd="0" parTransId="{FF3EE727-B66D-4143-91E1-E304A11360A6}" sibTransId="{851EEC96-9CA5-409C-B8E0-A5E54905B450}"/>
    <dgm:cxn modelId="{B9C3D79E-79F6-42CB-870A-A385575B1FA6}" type="presOf" srcId="{52E99F2A-E151-4B54-9B54-759ED7953656}" destId="{24D72C96-B055-46EE-A241-F1475CC4D25B}" srcOrd="0" destOrd="0" presId="urn:microsoft.com/office/officeart/2005/8/layout/hChevron3"/>
    <dgm:cxn modelId="{7363299F-97DE-49A5-B4DE-B8F0D2AFCCC0}" type="presOf" srcId="{FBFF4A4A-FE40-4A69-A51F-252225753E35}" destId="{9E57B420-53C6-43F0-92F1-4EF970FB5AA2}" srcOrd="0" destOrd="0" presId="urn:microsoft.com/office/officeart/2005/8/layout/hChevron3"/>
    <dgm:cxn modelId="{5A51669F-FBD1-4456-B6CE-DE9E11C8B8AD}" srcId="{DA99AB48-8DEB-48E0-8FD0-006A7D79C678}" destId="{52E99F2A-E151-4B54-9B54-759ED7953656}" srcOrd="0" destOrd="0" parTransId="{BECB2158-D7F7-4324-9EED-136BC12AC27F}" sibTransId="{54BDE6F6-4109-4302-ABA1-50E3445EF074}"/>
    <dgm:cxn modelId="{D13424AA-6AD0-4FC2-AA09-48303D4983FC}" type="presOf" srcId="{DA99AB48-8DEB-48E0-8FD0-006A7D79C678}" destId="{6F668BB0-D863-4581-92E4-CC9C129789C0}" srcOrd="0" destOrd="0" presId="urn:microsoft.com/office/officeart/2005/8/layout/hChevron3"/>
    <dgm:cxn modelId="{CD8FF7D2-8FA5-4A7C-A203-659060787AB0}" type="presOf" srcId="{06346526-5B40-41CC-B67C-D0AE53D6D8B9}" destId="{E86309C3-07CB-4DCD-B6EA-395F56FD9830}" srcOrd="0" destOrd="0" presId="urn:microsoft.com/office/officeart/2005/8/layout/hChevron3"/>
    <dgm:cxn modelId="{C5F30FDD-301B-4110-88EC-47825AD8C46B}" type="presOf" srcId="{C197663A-7EF0-4E6B-83F4-D77269B67877}" destId="{013F9029-53E3-4380-9BDB-98F639F51F5B}" srcOrd="0" destOrd="0" presId="urn:microsoft.com/office/officeart/2005/8/layout/hChevron3"/>
    <dgm:cxn modelId="{A63AF76F-7C66-46FF-8188-1A4237178113}" type="presParOf" srcId="{6F668BB0-D863-4581-92E4-CC9C129789C0}" destId="{24D72C96-B055-46EE-A241-F1475CC4D25B}" srcOrd="0" destOrd="0" presId="urn:microsoft.com/office/officeart/2005/8/layout/hChevron3"/>
    <dgm:cxn modelId="{7B571AF2-F026-46C7-91DB-8A4B6BC1CFC6}" type="presParOf" srcId="{6F668BB0-D863-4581-92E4-CC9C129789C0}" destId="{81F216D1-17D5-4237-B8D0-71839EB747E2}" srcOrd="1" destOrd="0" presId="urn:microsoft.com/office/officeart/2005/8/layout/hChevron3"/>
    <dgm:cxn modelId="{6107A5FA-3302-41F4-82BF-783BA4ADE4E7}" type="presParOf" srcId="{6F668BB0-D863-4581-92E4-CC9C129789C0}" destId="{D5EAAC29-EA88-42BF-BAAF-5F040A6012D6}" srcOrd="2" destOrd="0" presId="urn:microsoft.com/office/officeart/2005/8/layout/hChevron3"/>
    <dgm:cxn modelId="{B935EDE1-4416-434B-AB8E-DE6F7AE6B097}" type="presParOf" srcId="{6F668BB0-D863-4581-92E4-CC9C129789C0}" destId="{07057F15-A017-42D5-90D4-4D53068C0858}" srcOrd="3" destOrd="0" presId="urn:microsoft.com/office/officeart/2005/8/layout/hChevron3"/>
    <dgm:cxn modelId="{07BF0E85-0B2C-4CCD-8495-CC128B699B70}" type="presParOf" srcId="{6F668BB0-D863-4581-92E4-CC9C129789C0}" destId="{9E57B420-53C6-43F0-92F1-4EF970FB5AA2}" srcOrd="4" destOrd="0" presId="urn:microsoft.com/office/officeart/2005/8/layout/hChevron3"/>
    <dgm:cxn modelId="{B034A780-90FF-40E8-9C86-B2A77BC32B8D}" type="presParOf" srcId="{6F668BB0-D863-4581-92E4-CC9C129789C0}" destId="{B9D893BE-3040-4A27-A0D7-F0EED120A226}" srcOrd="5" destOrd="0" presId="urn:microsoft.com/office/officeart/2005/8/layout/hChevron3"/>
    <dgm:cxn modelId="{03021C8E-664A-4D83-AF4D-0D56EDE4C2C1}" type="presParOf" srcId="{6F668BB0-D863-4581-92E4-CC9C129789C0}" destId="{013F9029-53E3-4380-9BDB-98F639F51F5B}" srcOrd="6" destOrd="0" presId="urn:microsoft.com/office/officeart/2005/8/layout/hChevron3"/>
    <dgm:cxn modelId="{E08E6F9E-7965-4880-B842-09636C5A1716}" type="presParOf" srcId="{6F668BB0-D863-4581-92E4-CC9C129789C0}" destId="{2B1A4368-93E9-4321-BE26-6FD696248DB4}" srcOrd="7" destOrd="0" presId="urn:microsoft.com/office/officeart/2005/8/layout/hChevron3"/>
    <dgm:cxn modelId="{D08353AD-CCB8-4401-AE4F-775E385A2E0B}" type="presParOf" srcId="{6F668BB0-D863-4581-92E4-CC9C129789C0}" destId="{E86309C3-07CB-4DCD-B6EA-395F56FD9830}" srcOrd="8" destOrd="0" presId="urn:microsoft.com/office/officeart/2005/8/layout/hChevron3"/>
  </dgm:cxn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72C96-B055-46EE-A241-F1475CC4D25B}">
      <dsp:nvSpPr>
        <dsp:cNvPr id="0" name=""/>
        <dsp:cNvSpPr/>
      </dsp:nvSpPr>
      <dsp:spPr bwMode="white">
        <a:xfrm>
          <a:off x="49189" y="502951"/>
          <a:ext cx="2515640" cy="782099"/>
        </a:xfrm>
        <a:prstGeom prst="homePlat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CTM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9189" y="502951"/>
        <a:ext cx="2320115" cy="782099"/>
      </dsp:txXfrm>
    </dsp:sp>
    <dsp:sp modelId="{D5EAAC29-EA88-42BF-BAAF-5F040A6012D6}">
      <dsp:nvSpPr>
        <dsp:cNvPr id="0" name=""/>
        <dsp:cNvSpPr/>
      </dsp:nvSpPr>
      <dsp:spPr bwMode="white">
        <a:xfrm>
          <a:off x="1979197" y="502951"/>
          <a:ext cx="2466798" cy="782099"/>
        </a:xfrm>
        <a:prstGeom prst="chevron">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2370247" y="502951"/>
        <a:ext cx="1684699" cy="782099"/>
      </dsp:txXfrm>
    </dsp:sp>
    <dsp:sp modelId="{9E57B420-53C6-43F0-92F1-4EF970FB5AA2}">
      <dsp:nvSpPr>
        <dsp:cNvPr id="0" name=""/>
        <dsp:cNvSpPr/>
      </dsp:nvSpPr>
      <dsp:spPr bwMode="white">
        <a:xfrm>
          <a:off x="3860364" y="502951"/>
          <a:ext cx="2963590" cy="782099"/>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ERSM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251414" y="502951"/>
        <a:ext cx="2181491" cy="782099"/>
      </dsp:txXfrm>
    </dsp:sp>
    <dsp:sp modelId="{013F9029-53E3-4380-9BDB-98F639F51F5B}">
      <dsp:nvSpPr>
        <dsp:cNvPr id="0" name=""/>
        <dsp:cNvSpPr/>
      </dsp:nvSpPr>
      <dsp:spPr bwMode="white">
        <a:xfrm>
          <a:off x="6238323" y="502951"/>
          <a:ext cx="2788340" cy="782099"/>
        </a:xfrm>
        <a:prstGeom prst="chevron">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rPr>
            <a:t> </a:t>
          </a: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pf-RSM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6629373" y="502951"/>
        <a:ext cx="2006241" cy="782099"/>
      </dsp:txXfrm>
    </dsp:sp>
    <dsp:sp modelId="{E86309C3-07CB-4DCD-B6EA-395F56FD9830}">
      <dsp:nvSpPr>
        <dsp:cNvPr id="0" name=""/>
        <dsp:cNvSpPr/>
      </dsp:nvSpPr>
      <dsp:spPr bwMode="white">
        <a:xfrm>
          <a:off x="8404917" y="502951"/>
          <a:ext cx="3194446" cy="782099"/>
        </a:xfrm>
        <a:prstGeom prst="chevron">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ts val="0"/>
            </a:spcAft>
            <a:buNone/>
          </a:pPr>
          <a:r>
            <a:rPr lang="en-US" altLang="zh-CN" sz="1600" b="1" kern="1200" dirty="0" err="1">
              <a:solidFill>
                <a:sysClr val="window" lastClr="FFFFFF"/>
              </a:solidFill>
              <a:latin typeface="微软雅黑" panose="020B0503020204020204" pitchFamily="34" charset="-122"/>
              <a:ea typeface="微软雅黑" panose="020B0503020204020204" pitchFamily="34" charset="-122"/>
              <a:cs typeface="+mn-cs"/>
            </a:rPr>
            <a:t>DeepRSM</a:t>
          </a:r>
          <a:endParaRPr lang="zh-CN" altLang="en-US" sz="16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8795967" y="502951"/>
        <a:ext cx="2412347" cy="78209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l">
              <a:defRPr sz="1200"/>
            </a:lvl1pPr>
          </a:lstStyle>
          <a:p>
            <a:pPr>
              <a:defRPr/>
            </a:pPr>
            <a:endParaRPr lang="en-US"/>
          </a:p>
        </p:txBody>
      </p:sp>
      <p:sp>
        <p:nvSpPr>
          <p:cNvPr id="214019" name="Rectangle 3"/>
          <p:cNvSpPr>
            <a:spLocks noGrp="1" noChangeArrowheads="1"/>
          </p:cNvSpPr>
          <p:nvPr>
            <p:ph type="dt" sz="quarter" idx="1"/>
          </p:nvPr>
        </p:nvSpPr>
        <p:spPr bwMode="auto">
          <a:xfrm>
            <a:off x="3970735"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r">
              <a:defRPr sz="1200"/>
            </a:lvl1pPr>
          </a:lstStyle>
          <a:p>
            <a:pPr>
              <a:defRPr/>
            </a:pPr>
            <a:endParaRPr lang="en-US"/>
          </a:p>
        </p:txBody>
      </p:sp>
      <p:sp>
        <p:nvSpPr>
          <p:cNvPr id="214020" name="Rectangle 4"/>
          <p:cNvSpPr>
            <a:spLocks noGrp="1" noChangeArrowheads="1"/>
          </p:cNvSpPr>
          <p:nvPr>
            <p:ph type="ftr" sz="quarter" idx="2"/>
          </p:nvPr>
        </p:nvSpPr>
        <p:spPr bwMode="auto">
          <a:xfrm>
            <a:off x="2"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l">
              <a:defRPr sz="1200"/>
            </a:lvl1pPr>
          </a:lstStyle>
          <a:p>
            <a:pPr>
              <a:defRPr/>
            </a:pPr>
            <a:endParaRPr lang="en-US"/>
          </a:p>
        </p:txBody>
      </p:sp>
      <p:sp>
        <p:nvSpPr>
          <p:cNvPr id="214021" name="Rectangle 5"/>
          <p:cNvSpPr>
            <a:spLocks noGrp="1" noChangeArrowheads="1"/>
          </p:cNvSpPr>
          <p:nvPr>
            <p:ph type="sldNum" sz="quarter" idx="3"/>
          </p:nvPr>
        </p:nvSpPr>
        <p:spPr bwMode="auto">
          <a:xfrm>
            <a:off x="3970735"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r">
              <a:defRPr sz="1200"/>
            </a:lvl1pPr>
          </a:lstStyle>
          <a:p>
            <a:pPr>
              <a:defRPr/>
            </a:pPr>
            <a:fld id="{E329F315-F5B3-4622-A6F9-25BADEECC596}" type="slidenum">
              <a:rPr lang="en-US"/>
              <a:pPr>
                <a:defRPr/>
              </a:pPr>
              <a:t>‹#›</a:t>
            </a:fld>
            <a:endParaRPr lang="en-US"/>
          </a:p>
        </p:txBody>
      </p:sp>
    </p:spTree>
    <p:extLst>
      <p:ext uri="{BB962C8B-B14F-4D97-AF65-F5344CB8AC3E}">
        <p14:creationId xmlns:p14="http://schemas.microsoft.com/office/powerpoint/2010/main" val="119692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l" defTabSz="931678">
              <a:defRPr sz="1400"/>
            </a:lvl1pPr>
          </a:lstStyle>
          <a:p>
            <a:pPr>
              <a:defRPr/>
            </a:pPr>
            <a:endParaRPr lang="en-US"/>
          </a:p>
        </p:txBody>
      </p:sp>
      <p:sp>
        <p:nvSpPr>
          <p:cNvPr id="4099" name="Rectangle 3"/>
          <p:cNvSpPr>
            <a:spLocks noGrp="1" noChangeArrowheads="1"/>
          </p:cNvSpPr>
          <p:nvPr>
            <p:ph type="dt" idx="1"/>
          </p:nvPr>
        </p:nvSpPr>
        <p:spPr bwMode="auto">
          <a:xfrm>
            <a:off x="3970735"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r" defTabSz="931678">
              <a:defRPr sz="14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407988" y="698500"/>
            <a:ext cx="6194425" cy="34845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346" y="4416100"/>
            <a:ext cx="5607712" cy="4182458"/>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l" defTabSz="931678">
              <a:defRPr sz="1400"/>
            </a:lvl1pPr>
          </a:lstStyle>
          <a:p>
            <a:pPr>
              <a:defRPr/>
            </a:pPr>
            <a:endParaRPr lang="en-US"/>
          </a:p>
        </p:txBody>
      </p:sp>
      <p:sp>
        <p:nvSpPr>
          <p:cNvPr id="4103" name="Rectangle 7"/>
          <p:cNvSpPr>
            <a:spLocks noGrp="1" noChangeArrowheads="1"/>
          </p:cNvSpPr>
          <p:nvPr>
            <p:ph type="sldNum" sz="quarter" idx="5"/>
          </p:nvPr>
        </p:nvSpPr>
        <p:spPr bwMode="auto">
          <a:xfrm>
            <a:off x="3970735"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r" defTabSz="931678">
              <a:defRPr sz="1400"/>
            </a:lvl1pPr>
          </a:lstStyle>
          <a:p>
            <a:pPr>
              <a:defRPr/>
            </a:pPr>
            <a:fld id="{BAD8BD73-81C2-42A0-A979-21325C122E46}" type="slidenum">
              <a:rPr lang="en-US"/>
              <a:pPr>
                <a:defRPr/>
              </a:pPr>
              <a:t>‹#›</a:t>
            </a:fld>
            <a:endParaRPr lang="en-US"/>
          </a:p>
        </p:txBody>
      </p:sp>
    </p:spTree>
    <p:extLst>
      <p:ext uri="{BB962C8B-B14F-4D97-AF65-F5344CB8AC3E}">
        <p14:creationId xmlns:p14="http://schemas.microsoft.com/office/powerpoint/2010/main" val="374361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pPr defTabSz="898922">
              <a:defRPr/>
            </a:pPr>
            <a:r>
              <a:rPr lang="en-US" altLang="zh-CN" dirty="0">
                <a:latin typeface="Times New Roman" pitchFamily="18" charset="0"/>
                <a:cs typeface="Times New Roman" pitchFamily="18" charset="0"/>
              </a:rPr>
              <a:t>spatial field: </a:t>
            </a:r>
            <a:r>
              <a:rPr lang="en-US" altLang="zh-CN" dirty="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a:p>
          <a:p>
            <a:r>
              <a:rPr lang="zh-CN" altLang="en-US" dirty="0"/>
              <a:t>利用环境监测数据、模型数据（主要是</a:t>
            </a:r>
            <a:r>
              <a:rPr lang="en-US" altLang="zh-CN" dirty="0"/>
              <a:t>CMAQ</a:t>
            </a:r>
            <a:r>
              <a:rPr lang="zh-CN" altLang="en-US" dirty="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10981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6512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5006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9530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971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panose="020B0503020204020204" pitchFamily="34" charset="-122"/>
                <a:ea typeface="微软雅黑" panose="020B0503020204020204" pitchFamily="34" charset="-122"/>
              </a:rPr>
              <a:t>Ambient</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Spatial distribution of pollutant concentration in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000000"/>
                </a:solidFill>
                <a:effectLst/>
                <a:latin typeface="lucida Grande"/>
              </a:rPr>
              <a:t>Response</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The difference between the baseline scenario and the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76153">
              <a:defRPr/>
            </a:pPr>
            <a:fld id="{8BA22495-CD43-4D35-AE9B-980397874B83}" type="slidenum">
              <a:rPr lang="en-US" sz="1500" smtClean="0">
                <a:solidFill>
                  <a:srgbClr val="000000"/>
                </a:solidFill>
                <a:latin typeface="Times New Roman" pitchFamily="18" charset="0"/>
              </a:rPr>
              <a:pPr defTabSz="976153">
                <a:defRPr/>
              </a:pPr>
              <a:t>3</a:t>
            </a:fld>
            <a:endParaRPr lang="en-US" sz="1500">
              <a:solidFill>
                <a:srgbClr val="000000"/>
              </a:solidFill>
              <a:latin typeface="Times New Roman" pitchFamily="18" charset="0"/>
            </a:endParaRPr>
          </a:p>
        </p:txBody>
      </p:sp>
    </p:spTree>
    <p:extLst>
      <p:ext uri="{BB962C8B-B14F-4D97-AF65-F5344CB8AC3E}">
        <p14:creationId xmlns:p14="http://schemas.microsoft.com/office/powerpoint/2010/main" val="246001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华文中宋" panose="02010600040101010101" pitchFamily="2" charset="-122"/>
                <a:ea typeface="华文中宋" panose="02010600040101010101" pitchFamily="2" charset="-122"/>
              </a:rPr>
              <a:t>Ambient</a:t>
            </a:r>
            <a:r>
              <a:rPr lang="zh-CN" altLang="en-US" sz="1200" dirty="0">
                <a:latin typeface="华文中宋" panose="02010600040101010101" pitchFamily="2" charset="-122"/>
                <a:ea typeface="华文中宋" panose="02010600040101010101" pitchFamily="2" charset="-122"/>
              </a:rPr>
              <a:t>：</a:t>
            </a:r>
            <a:r>
              <a:rPr lang="en-US" altLang="zh-CN" sz="1200" dirty="0">
                <a:latin typeface="华文中宋" panose="02010600040101010101" pitchFamily="2" charset="-122"/>
                <a:ea typeface="华文中宋" panose="02010600040101010101" pitchFamily="2" charset="-122"/>
              </a:rPr>
              <a:t> Spatial distribution of pollutant concentration in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000000"/>
                </a:solidFill>
                <a:effectLst/>
                <a:latin typeface="lucida Grande"/>
              </a:rPr>
              <a:t>Response</a:t>
            </a:r>
            <a:r>
              <a:rPr lang="zh-CN" altLang="en-US" sz="1200" dirty="0">
                <a:latin typeface="华文中宋" panose="02010600040101010101" pitchFamily="2" charset="-122"/>
                <a:ea typeface="华文中宋" panose="02010600040101010101" pitchFamily="2" charset="-122"/>
              </a:rPr>
              <a:t>：</a:t>
            </a:r>
            <a:r>
              <a:rPr lang="en-US" altLang="zh-CN" sz="1200" dirty="0">
                <a:latin typeface="华文中宋" panose="02010600040101010101" pitchFamily="2" charset="-122"/>
                <a:ea typeface="华文中宋" panose="02010600040101010101" pitchFamily="2" charset="-122"/>
              </a:rPr>
              <a:t> The difference between the baseline scenario and the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31</a:t>
            </a:fld>
            <a:endParaRPr lang="zh-CN" altLang="en-US"/>
          </a:p>
        </p:txBody>
      </p:sp>
    </p:spTree>
    <p:extLst>
      <p:ext uri="{BB962C8B-B14F-4D97-AF65-F5344CB8AC3E}">
        <p14:creationId xmlns:p14="http://schemas.microsoft.com/office/powerpoint/2010/main" val="3357524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32</a:t>
            </a:fld>
            <a:endParaRPr lang="zh-CN" altLang="en-US"/>
          </a:p>
        </p:txBody>
      </p:sp>
    </p:spTree>
    <p:extLst>
      <p:ext uri="{BB962C8B-B14F-4D97-AF65-F5344CB8AC3E}">
        <p14:creationId xmlns:p14="http://schemas.microsoft.com/office/powerpoint/2010/main" val="100943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326946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05404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5861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8646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808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D2AB6E8-E2E4-4170-B6B8-F5D0559EE55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86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407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17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1" baseline="-250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85D0DACE-38E0-42D2-9336-2B707D34BC6D}" type="slidenum">
              <a:rPr lang="zh-CN" altLang="en-US" smtClean="0"/>
              <a:t>42</a:t>
            </a:fld>
            <a:endParaRPr lang="zh-CN" altLang="en-US"/>
          </a:p>
        </p:txBody>
      </p:sp>
    </p:spTree>
    <p:extLst>
      <p:ext uri="{BB962C8B-B14F-4D97-AF65-F5344CB8AC3E}">
        <p14:creationId xmlns:p14="http://schemas.microsoft.com/office/powerpoint/2010/main" val="1141607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55546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0140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45</a:t>
            </a:fld>
            <a:endParaRPr lang="zh-CN" altLang="en-US"/>
          </a:p>
        </p:txBody>
      </p:sp>
    </p:spTree>
    <p:extLst>
      <p:ext uri="{BB962C8B-B14F-4D97-AF65-F5344CB8AC3E}">
        <p14:creationId xmlns:p14="http://schemas.microsoft.com/office/powerpoint/2010/main" val="2522494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baseline="-250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46</a:t>
            </a:fld>
            <a:endParaRPr lang="zh-CN" altLang="en-US"/>
          </a:p>
        </p:txBody>
      </p:sp>
    </p:spTree>
    <p:extLst>
      <p:ext uri="{BB962C8B-B14F-4D97-AF65-F5344CB8AC3E}">
        <p14:creationId xmlns:p14="http://schemas.microsoft.com/office/powerpoint/2010/main" val="2431596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47</a:t>
            </a:fld>
            <a:endParaRPr lang="zh-CN" altLang="en-US"/>
          </a:p>
        </p:txBody>
      </p:sp>
    </p:spTree>
    <p:extLst>
      <p:ext uri="{BB962C8B-B14F-4D97-AF65-F5344CB8AC3E}">
        <p14:creationId xmlns:p14="http://schemas.microsoft.com/office/powerpoint/2010/main" val="1377521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48</a:t>
            </a:fld>
            <a:endParaRPr lang="zh-CN" altLang="en-US"/>
          </a:p>
        </p:txBody>
      </p:sp>
    </p:spTree>
    <p:extLst>
      <p:ext uri="{BB962C8B-B14F-4D97-AF65-F5344CB8AC3E}">
        <p14:creationId xmlns:p14="http://schemas.microsoft.com/office/powerpoint/2010/main" val="744565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49</a:t>
            </a:fld>
            <a:endParaRPr lang="zh-CN" altLang="en-US"/>
          </a:p>
        </p:txBody>
      </p:sp>
    </p:spTree>
    <p:extLst>
      <p:ext uri="{BB962C8B-B14F-4D97-AF65-F5344CB8AC3E}">
        <p14:creationId xmlns:p14="http://schemas.microsoft.com/office/powerpoint/2010/main" val="340764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76153"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5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76153" rtl="0" eaLnBrk="1" fontAlgn="base" latinLnBrk="0" hangingPunct="1">
                <a:lnSpc>
                  <a:spcPct val="100000"/>
                </a:lnSpc>
                <a:spcBef>
                  <a:spcPct val="0"/>
                </a:spcBef>
                <a:spcAft>
                  <a:spcPct val="0"/>
                </a:spcAft>
                <a:buClrTx/>
                <a:buSzTx/>
                <a:buFontTx/>
                <a:buNone/>
                <a:tabLst/>
                <a:defRPr/>
              </a:pPr>
              <a:t>6</a:t>
            </a:fld>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6360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4624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59</a:t>
            </a:fld>
            <a:endParaRPr lang="zh-CN" altLang="en-US"/>
          </a:p>
        </p:txBody>
      </p:sp>
    </p:spTree>
    <p:extLst>
      <p:ext uri="{BB962C8B-B14F-4D97-AF65-F5344CB8AC3E}">
        <p14:creationId xmlns:p14="http://schemas.microsoft.com/office/powerpoint/2010/main" val="305572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3461231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9531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70</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543282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71</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640297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72</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73</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74</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75</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5537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76</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77</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78</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80</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60632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81</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621584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83</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0731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3741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88111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575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00877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79575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835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4952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98978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1925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0605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017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16349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31678" rtl="0" eaLnBrk="1" fontAlgn="base" latinLnBrk="0" hangingPunct="1">
              <a:lnSpc>
                <a:spcPct val="100000"/>
              </a:lnSpc>
              <a:spcBef>
                <a:spcPct val="0"/>
              </a:spcBef>
              <a:spcAft>
                <a:spcPct val="0"/>
              </a:spcAft>
              <a:buClrTx/>
              <a:buSzTx/>
              <a:buFontTx/>
              <a:buNone/>
              <a:tabLst/>
              <a:defRPr/>
            </a:pPr>
            <a:fld id="{B4900076-DE38-4EF0-9587-304457725E35}" type="slidenum">
              <a:rPr kumimoji="0" lang="zh-CN" altLang="en-US" sz="14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102</a:t>
            </a:fld>
            <a:endParaRPr kumimoji="0" lang="zh-CN" altLang="en-US" sz="14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61122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924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15</a:t>
            </a:fld>
            <a:endParaRPr lang="zh-CN" altLang="en-US"/>
          </a:p>
        </p:txBody>
      </p:sp>
    </p:spTree>
    <p:extLst>
      <p:ext uri="{BB962C8B-B14F-4D97-AF65-F5344CB8AC3E}">
        <p14:creationId xmlns:p14="http://schemas.microsoft.com/office/powerpoint/2010/main" val="3473331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48060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53511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24222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914288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2895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3219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86733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47376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37366257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004352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647150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5" name="图片 23">
            <a:extLst>
              <a:ext uri="{FF2B5EF4-FFF2-40B4-BE49-F238E27FC236}">
                <a16:creationId xmlns:a16="http://schemas.microsoft.com/office/drawing/2014/main" id="{B648F2B4-0CA6-4A8E-AF25-23F3EF2280A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278" y="19274"/>
            <a:ext cx="895237" cy="66471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spTree>
    <p:extLst>
      <p:ext uri="{BB962C8B-B14F-4D97-AF65-F5344CB8AC3E}">
        <p14:creationId xmlns:p14="http://schemas.microsoft.com/office/powerpoint/2010/main" val="2335779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9038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570363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37710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115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7582639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9695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550065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340158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750778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66913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0887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54174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243300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45767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465573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文本框 9"/>
          <p:cNvSpPr txBox="1"/>
          <p:nvPr userDrawn="1"/>
        </p:nvSpPr>
        <p:spPr>
          <a:xfrm>
            <a:off x="-101600" y="1012104"/>
            <a:ext cx="6095997" cy="400110"/>
          </a:xfrm>
          <a:prstGeom prst="rect">
            <a:avLst/>
          </a:prstGeom>
          <a:noFill/>
        </p:spPr>
        <p:txBody>
          <a:bodyPr wrap="square" rtlCol="0">
            <a:spAutoFit/>
          </a:bodyPr>
          <a:lstStyle/>
          <a:p>
            <a:pPr algn="ctr"/>
            <a:r>
              <a:rPr lang="en-US" altLang="zh-CN" sz="2000" b="1" dirty="0">
                <a:solidFill>
                  <a:srgbClr val="FF0000"/>
                </a:solidFill>
              </a:rPr>
              <a:t>PM</a:t>
            </a:r>
            <a:r>
              <a:rPr lang="en-US" altLang="zh-CN" sz="2000" b="1" baseline="-25000" dirty="0">
                <a:solidFill>
                  <a:srgbClr val="FF0000"/>
                </a:solidFill>
              </a:rPr>
              <a:t>2.5</a:t>
            </a:r>
            <a:r>
              <a:rPr lang="en-US" altLang="zh-CN" sz="2000" b="1" dirty="0">
                <a:solidFill>
                  <a:srgbClr val="FF0000"/>
                </a:solidFill>
              </a:rPr>
              <a:t> </a:t>
            </a:r>
            <a:r>
              <a:rPr lang="en-US" altLang="zh-CN" sz="2000" b="1" u="sng" dirty="0" err="1">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994397" y="999077"/>
            <a:ext cx="6096001" cy="400110"/>
          </a:xfrm>
          <a:prstGeom prst="rect">
            <a:avLst/>
          </a:prstGeom>
          <a:noFill/>
        </p:spPr>
        <p:txBody>
          <a:bodyPr wrap="square" rtlCol="0">
            <a:spAutoFit/>
          </a:bodyPr>
          <a:lstStyle/>
          <a:p>
            <a:pPr algn="ctr"/>
            <a:r>
              <a:rPr lang="en-US" altLang="zh-CN" sz="2000" b="1" dirty="0">
                <a:solidFill>
                  <a:srgbClr val="FF0000"/>
                </a:solidFill>
              </a:rPr>
              <a:t>PM</a:t>
            </a:r>
            <a:r>
              <a:rPr lang="en-US" altLang="zh-CN" sz="2000" b="1" baseline="-25000" dirty="0">
                <a:solidFill>
                  <a:srgbClr val="FF0000"/>
                </a:solidFill>
              </a:rPr>
              <a:t>2.5</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PM</a:t>
            </a:r>
            <a:r>
              <a:rPr lang="en-US" altLang="zh-CN" sz="1400" b="1" baseline="-25000" dirty="0">
                <a:solidFill>
                  <a:srgbClr val="0000FF"/>
                </a:solidFill>
              </a:rPr>
              <a:t>2.5</a:t>
            </a:r>
            <a:r>
              <a:rPr lang="en-US" altLang="zh-CN" sz="1400" b="1" dirty="0">
                <a:solidFill>
                  <a:srgbClr val="0000FF"/>
                </a:solidFill>
              </a:rPr>
              <a:t> </a:t>
            </a:r>
            <a:r>
              <a:rPr lang="en-US" altLang="zh-CN" sz="1400" b="1" u="sng" dirty="0">
                <a:solidFill>
                  <a:srgbClr val="FF0000"/>
                </a:solidFill>
              </a:rPr>
              <a:t>Concentration</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PM</a:t>
            </a:r>
            <a:r>
              <a:rPr lang="en-US" altLang="zh-CN" sz="1400" b="1" baseline="-25000" dirty="0">
                <a:solidFill>
                  <a:srgbClr val="0000FF"/>
                </a:solidFill>
              </a:rPr>
              <a:t>.5</a:t>
            </a:r>
            <a:r>
              <a:rPr lang="en-US" altLang="zh-CN" sz="1400" b="1" dirty="0">
                <a:solidFill>
                  <a:srgbClr val="0000FF"/>
                </a:solidFill>
              </a:rPr>
              <a:t> </a:t>
            </a:r>
            <a:r>
              <a:rPr lang="en-US" altLang="zh-CN" sz="1400" b="1" u="sng" dirty="0">
                <a:solidFill>
                  <a:srgbClr val="FF0000"/>
                </a:solidFill>
              </a:rPr>
              <a:t>Response</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407140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O</a:t>
            </a:r>
            <a:r>
              <a:rPr lang="en-US" altLang="zh-CN" sz="1400" b="1" baseline="-25000" dirty="0">
                <a:solidFill>
                  <a:srgbClr val="0000FF"/>
                </a:solidFill>
              </a:rPr>
              <a:t>3</a:t>
            </a:r>
            <a:r>
              <a:rPr lang="en-US" altLang="zh-CN" sz="1400" b="1" dirty="0">
                <a:solidFill>
                  <a:srgbClr val="0000FF"/>
                </a:solidFill>
              </a:rPr>
              <a:t> </a:t>
            </a:r>
            <a:r>
              <a:rPr lang="en-US" altLang="zh-CN" sz="1400" b="1" u="sng" dirty="0">
                <a:solidFill>
                  <a:srgbClr val="FF0000"/>
                </a:solidFill>
              </a:rPr>
              <a:t>Concentration</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O</a:t>
            </a:r>
            <a:r>
              <a:rPr lang="en-US" altLang="zh-CN" sz="1400" b="1" baseline="-25000" dirty="0">
                <a:solidFill>
                  <a:srgbClr val="0000FF"/>
                </a:solidFill>
              </a:rPr>
              <a:t>3</a:t>
            </a:r>
            <a:r>
              <a:rPr lang="en-US" altLang="zh-CN" sz="1400" b="1" dirty="0">
                <a:solidFill>
                  <a:srgbClr val="0000FF"/>
                </a:solidFill>
              </a:rPr>
              <a:t> </a:t>
            </a:r>
            <a:r>
              <a:rPr lang="en-US" altLang="zh-CN" sz="1400" b="1" u="sng" dirty="0">
                <a:solidFill>
                  <a:srgbClr val="FF0000"/>
                </a:solidFill>
              </a:rPr>
              <a:t>Response</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240479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散点图(-base)">
    <p:spTree>
      <p:nvGrpSpPr>
        <p:cNvPr id="1" name=""/>
        <p:cNvGrpSpPr/>
        <p:nvPr/>
      </p:nvGrpSpPr>
      <p:grpSpPr>
        <a:xfrm>
          <a:off x="0" y="0"/>
          <a:ext cx="0" cy="0"/>
          <a:chOff x="0" y="0"/>
          <a:chExt cx="0" cy="0"/>
        </a:xfrm>
      </p:grpSpPr>
      <p:sp>
        <p:nvSpPr>
          <p:cNvPr id="8" name="矩形 7"/>
          <p:cNvSpPr/>
          <p:nvPr userDrawn="1"/>
        </p:nvSpPr>
        <p:spPr>
          <a:xfrm>
            <a:off x="4009879" y="870779"/>
            <a:ext cx="10985319"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Responses (ΔO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106541" y="864467"/>
            <a:ext cx="779824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Conc.</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sp>
        <p:nvSpPr>
          <p:cNvPr id="10" name="文本框 9"/>
          <p:cNvSpPr txBox="1"/>
          <p:nvPr userDrawn="1"/>
        </p:nvSpPr>
        <p:spPr>
          <a:xfrm>
            <a:off x="7325" y="2648176"/>
            <a:ext cx="1146468" cy="369332"/>
          </a:xfrm>
          <a:prstGeom prst="rect">
            <a:avLst/>
          </a:prstGeom>
          <a:noFill/>
        </p:spPr>
        <p:txBody>
          <a:bodyPr wrap="none" rtlCol="0">
            <a:spAutoFit/>
          </a:bodyPr>
          <a:lstStyle/>
          <a:p>
            <a:pPr algn="ctr"/>
            <a:r>
              <a:rPr lang="en-US" altLang="zh-CN" dirty="0"/>
              <a:t>Pf-ERSM</a:t>
            </a:r>
            <a:endParaRPr lang="zh-CN" altLang="en-US" dirty="0"/>
          </a:p>
        </p:txBody>
      </p:sp>
      <p:sp>
        <p:nvSpPr>
          <p:cNvPr id="11" name="文本框 10"/>
          <p:cNvSpPr txBox="1"/>
          <p:nvPr userDrawn="1"/>
        </p:nvSpPr>
        <p:spPr>
          <a:xfrm>
            <a:off x="33465" y="5068585"/>
            <a:ext cx="1223412" cy="646331"/>
          </a:xfrm>
          <a:prstGeom prst="rect">
            <a:avLst/>
          </a:prstGeom>
          <a:noFill/>
        </p:spPr>
        <p:txBody>
          <a:bodyPr wrap="none" rtlCol="0">
            <a:spAutoFit/>
          </a:bodyPr>
          <a:lstStyle/>
          <a:p>
            <a:pPr algn="ctr"/>
            <a:r>
              <a:rPr lang="en-US" altLang="zh-CN" dirty="0"/>
              <a:t>Optimized</a:t>
            </a:r>
          </a:p>
          <a:p>
            <a:pPr algn="ctr"/>
            <a:r>
              <a:rPr lang="en-US" altLang="zh-CN" dirty="0"/>
              <a:t>Pf-ERSM</a:t>
            </a:r>
            <a:endParaRPr lang="zh-CN" altLang="en-US" dirty="0"/>
          </a:p>
        </p:txBody>
      </p:sp>
      <p:cxnSp>
        <p:nvCxnSpPr>
          <p:cNvPr id="12" name="直接连接符 11"/>
          <p:cNvCxnSpPr/>
          <p:nvPr userDrawn="1"/>
        </p:nvCxnSpPr>
        <p:spPr>
          <a:xfrm>
            <a:off x="6753180" y="1664458"/>
            <a:ext cx="0" cy="5019375"/>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0272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PM</a:t>
            </a:r>
            <a:r>
              <a:rPr lang="en-US" altLang="zh-CN" sz="2000" b="1" baseline="-25000" dirty="0">
                <a:solidFill>
                  <a:srgbClr val="FF0000"/>
                </a:solidFill>
                <a:ea typeface="Microsoft YaHei UI" panose="020B0503020204020204" pitchFamily="34" charset="-122"/>
              </a:rPr>
              <a:t>2.5</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Responses</a:t>
            </a:r>
            <a:endParaRPr lang="en-US" altLang="zh-CN" sz="2000" b="1" dirty="0">
              <a:solidFill>
                <a:srgbClr val="0000FF"/>
              </a:solidFill>
              <a:ea typeface="Microsoft YaHei UI" panose="020B0503020204020204" pitchFamily="34" charset="-122"/>
            </a:endParaRP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PM</a:t>
            </a:r>
            <a:r>
              <a:rPr lang="en-US" altLang="zh-CN" sz="2000" b="1" baseline="-25000" dirty="0">
                <a:solidFill>
                  <a:srgbClr val="FF0000"/>
                </a:solidFill>
                <a:ea typeface="Microsoft YaHei UI" panose="020B0503020204020204" pitchFamily="34" charset="-122"/>
              </a:rPr>
              <a:t>2.5</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Conc</a:t>
            </a:r>
            <a:r>
              <a:rPr lang="en-US" altLang="zh-CN" sz="2000" b="1" dirty="0">
                <a:solidFill>
                  <a:srgbClr val="0000FF"/>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860289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Responses</a:t>
            </a:r>
            <a:endParaRPr lang="en-US" altLang="zh-CN" sz="2000" b="1" dirty="0">
              <a:solidFill>
                <a:srgbClr val="FF0000"/>
              </a:solidFill>
              <a:ea typeface="Microsoft YaHei UI" panose="020B0503020204020204" pitchFamily="34" charset="-122"/>
            </a:endParaRP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Conc</a:t>
            </a:r>
            <a:r>
              <a:rPr lang="en-US" altLang="zh-CN" sz="2000" b="1" dirty="0">
                <a:solidFill>
                  <a:srgbClr val="0000FF"/>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044038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散点图(2c)">
    <p:spTree>
      <p:nvGrpSpPr>
        <p:cNvPr id="1" name=""/>
        <p:cNvGrpSpPr/>
        <p:nvPr/>
      </p:nvGrpSpPr>
      <p:grpSpPr>
        <a:xfrm>
          <a:off x="0" y="0"/>
          <a:ext cx="0" cy="0"/>
          <a:chOff x="0" y="0"/>
          <a:chExt cx="0" cy="0"/>
        </a:xfrm>
      </p:grpSpPr>
      <p:sp>
        <p:nvSpPr>
          <p:cNvPr id="8" name="文本框 7"/>
          <p:cNvSpPr txBox="1"/>
          <p:nvPr userDrawn="1"/>
        </p:nvSpPr>
        <p:spPr>
          <a:xfrm>
            <a:off x="-409465" y="2595952"/>
            <a:ext cx="2534024" cy="369332"/>
          </a:xfrm>
          <a:prstGeom prst="rect">
            <a:avLst/>
          </a:prstGeom>
          <a:noFill/>
        </p:spPr>
        <p:txBody>
          <a:bodyPr wrap="square" rtlCol="0">
            <a:spAutoFit/>
          </a:bodyPr>
          <a:lstStyle/>
          <a:p>
            <a:pPr algn="ctr"/>
            <a:r>
              <a:rPr lang="en-US" altLang="zh-CN" dirty="0"/>
              <a:t>Pf-ERSM</a:t>
            </a:r>
            <a:endParaRPr lang="zh-CN" altLang="en-US" dirty="0"/>
          </a:p>
        </p:txBody>
      </p:sp>
      <p:sp>
        <p:nvSpPr>
          <p:cNvPr id="9" name="文本框 8"/>
          <p:cNvSpPr txBox="1"/>
          <p:nvPr userDrawn="1"/>
        </p:nvSpPr>
        <p:spPr>
          <a:xfrm>
            <a:off x="-409465" y="4942073"/>
            <a:ext cx="2534024" cy="646331"/>
          </a:xfrm>
          <a:prstGeom prst="rect">
            <a:avLst/>
          </a:prstGeom>
          <a:noFill/>
        </p:spPr>
        <p:txBody>
          <a:bodyPr wrap="square" rtlCol="0">
            <a:spAutoFit/>
          </a:bodyPr>
          <a:lstStyle/>
          <a:p>
            <a:pPr algn="ctr"/>
            <a:r>
              <a:rPr lang="en-US" altLang="zh-CN" dirty="0"/>
              <a:t>Optimized</a:t>
            </a:r>
          </a:p>
          <a:p>
            <a:pPr algn="ctr"/>
            <a:r>
              <a:rPr lang="en-US" altLang="zh-CN" dirty="0"/>
              <a:t>Pf-ERSM</a:t>
            </a:r>
            <a:endParaRPr lang="zh-CN" altLang="en-US" dirty="0"/>
          </a:p>
        </p:txBody>
      </p:sp>
      <p:sp>
        <p:nvSpPr>
          <p:cNvPr id="14" name="文本框 13"/>
          <p:cNvSpPr txBox="1"/>
          <p:nvPr userDrawn="1"/>
        </p:nvSpPr>
        <p:spPr>
          <a:xfrm>
            <a:off x="1872329" y="1224468"/>
            <a:ext cx="2534024"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5" name="文本框 14"/>
          <p:cNvSpPr txBox="1"/>
          <p:nvPr userDrawn="1"/>
        </p:nvSpPr>
        <p:spPr>
          <a:xfrm>
            <a:off x="4933821" y="1241469"/>
            <a:ext cx="2534024"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6" name="文本框 15"/>
          <p:cNvSpPr txBox="1"/>
          <p:nvPr userDrawn="1"/>
        </p:nvSpPr>
        <p:spPr>
          <a:xfrm>
            <a:off x="8632075" y="1224468"/>
            <a:ext cx="2534024"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Tree>
    <p:extLst>
      <p:ext uri="{BB962C8B-B14F-4D97-AF65-F5344CB8AC3E}">
        <p14:creationId xmlns:p14="http://schemas.microsoft.com/office/powerpoint/2010/main" val="1448106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散点图(2c)">
    <p:spTree>
      <p:nvGrpSpPr>
        <p:cNvPr id="1" name=""/>
        <p:cNvGrpSpPr/>
        <p:nvPr/>
      </p:nvGrpSpPr>
      <p:grpSpPr>
        <a:xfrm>
          <a:off x="0" y="0"/>
          <a:ext cx="0" cy="0"/>
          <a:chOff x="0" y="0"/>
          <a:chExt cx="0" cy="0"/>
        </a:xfrm>
      </p:grpSpPr>
      <p:sp>
        <p:nvSpPr>
          <p:cNvPr id="8" name="文本框 7"/>
          <p:cNvSpPr txBox="1"/>
          <p:nvPr userDrawn="1"/>
        </p:nvSpPr>
        <p:spPr>
          <a:xfrm>
            <a:off x="750869" y="2579134"/>
            <a:ext cx="2534024" cy="369332"/>
          </a:xfrm>
          <a:prstGeom prst="rect">
            <a:avLst/>
          </a:prstGeom>
          <a:noFill/>
        </p:spPr>
        <p:txBody>
          <a:bodyPr wrap="square" rtlCol="0">
            <a:spAutoFit/>
          </a:bodyPr>
          <a:lstStyle/>
          <a:p>
            <a:pPr algn="ctr"/>
            <a:r>
              <a:rPr lang="en-US" altLang="zh-CN" dirty="0"/>
              <a:t>Pf-ERSM</a:t>
            </a:r>
            <a:endParaRPr lang="zh-CN" altLang="en-US" dirty="0"/>
          </a:p>
        </p:txBody>
      </p:sp>
      <p:sp>
        <p:nvSpPr>
          <p:cNvPr id="9" name="文本框 8"/>
          <p:cNvSpPr txBox="1"/>
          <p:nvPr userDrawn="1"/>
        </p:nvSpPr>
        <p:spPr>
          <a:xfrm>
            <a:off x="750869" y="5075029"/>
            <a:ext cx="2534024" cy="646331"/>
          </a:xfrm>
          <a:prstGeom prst="rect">
            <a:avLst/>
          </a:prstGeom>
          <a:noFill/>
        </p:spPr>
        <p:txBody>
          <a:bodyPr wrap="square" rtlCol="0">
            <a:spAutoFit/>
          </a:bodyPr>
          <a:lstStyle/>
          <a:p>
            <a:pPr algn="ctr"/>
            <a:r>
              <a:rPr lang="en-US" altLang="zh-CN" dirty="0"/>
              <a:t>Optimized</a:t>
            </a:r>
          </a:p>
          <a:p>
            <a:pPr algn="ctr"/>
            <a:r>
              <a:rPr lang="en-US" altLang="zh-CN" dirty="0"/>
              <a:t>Pf-ERSM</a:t>
            </a:r>
            <a:endParaRPr lang="zh-CN" altLang="en-US" dirty="0"/>
          </a:p>
        </p:txBody>
      </p:sp>
      <p:sp>
        <p:nvSpPr>
          <p:cNvPr id="14" name="文本框 13"/>
          <p:cNvSpPr txBox="1"/>
          <p:nvPr userDrawn="1"/>
        </p:nvSpPr>
        <p:spPr>
          <a:xfrm>
            <a:off x="3541292" y="1260753"/>
            <a:ext cx="2534024" cy="369332"/>
          </a:xfrm>
          <a:prstGeom prst="rect">
            <a:avLst/>
          </a:prstGeom>
          <a:noFill/>
        </p:spPr>
        <p:txBody>
          <a:bodyPr wrap="square" rtlCol="0">
            <a:spAutoFit/>
          </a:bodyPr>
          <a:lstStyle/>
          <a:p>
            <a:pPr algn="ctr"/>
            <a:r>
              <a:rPr lang="en-US" altLang="zh-CN" b="1" dirty="0">
                <a:solidFill>
                  <a:srgbClr val="0000FE"/>
                </a:solidFill>
              </a:rPr>
              <a:t>RSM-Base</a:t>
            </a:r>
            <a:endParaRPr lang="zh-CN" altLang="en-US" b="1" dirty="0">
              <a:solidFill>
                <a:srgbClr val="0000FE"/>
              </a:solidFill>
            </a:endParaRPr>
          </a:p>
        </p:txBody>
      </p:sp>
      <p:sp>
        <p:nvSpPr>
          <p:cNvPr id="15" name="文本框 14"/>
          <p:cNvSpPr txBox="1"/>
          <p:nvPr userDrawn="1"/>
        </p:nvSpPr>
        <p:spPr>
          <a:xfrm>
            <a:off x="6840889" y="1241469"/>
            <a:ext cx="2534024" cy="369332"/>
          </a:xfrm>
          <a:prstGeom prst="rect">
            <a:avLst/>
          </a:prstGeom>
          <a:noFill/>
        </p:spPr>
        <p:txBody>
          <a:bodyPr wrap="square" rtlCol="0">
            <a:spAutoFit/>
          </a:bodyPr>
          <a:lstStyle/>
          <a:p>
            <a:pPr algn="ctr"/>
            <a:r>
              <a:rPr lang="en-US" altLang="zh-CN" b="1" dirty="0">
                <a:solidFill>
                  <a:srgbClr val="0000FE"/>
                </a:solidFill>
              </a:rPr>
              <a:t>CMAQ-Base</a:t>
            </a:r>
            <a:endParaRPr lang="zh-CN" altLang="en-US" b="1" dirty="0">
              <a:solidFill>
                <a:srgbClr val="0000FE"/>
              </a:solidFill>
            </a:endParaRPr>
          </a:p>
        </p:txBody>
      </p:sp>
    </p:spTree>
    <p:extLst>
      <p:ext uri="{BB962C8B-B14F-4D97-AF65-F5344CB8AC3E}">
        <p14:creationId xmlns:p14="http://schemas.microsoft.com/office/powerpoint/2010/main" val="3401406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315816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400110"/>
          </a:xfrm>
          <a:prstGeom prst="rect">
            <a:avLst/>
          </a:prstGeom>
          <a:noFill/>
        </p:spPr>
        <p:txBody>
          <a:bodyPr wrap="square" rtlCol="0">
            <a:spAutoFit/>
          </a:bodyPr>
          <a:lstStyle/>
          <a:p>
            <a:pPr algn="ctr"/>
            <a:r>
              <a:rPr lang="en-US" altLang="zh-CN" sz="2000" b="1" dirty="0">
                <a:solidFill>
                  <a:srgbClr val="FF0000"/>
                </a:solidFill>
              </a:rPr>
              <a:t>Delta</a:t>
            </a:r>
            <a:endParaRPr lang="zh-CN" altLang="en-US" b="1" dirty="0">
              <a:solidFill>
                <a:srgbClr val="FF0000"/>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8156306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764705"/>
          </a:xfrm>
        </p:spPr>
        <p:txBody>
          <a:bodyPr>
            <a:normAutofit/>
          </a:bodyPr>
          <a:lstStyle>
            <a:lvl1pPr algn="ctr">
              <a:defRPr sz="32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132DCA08-A8F0-4D26-B3A1-C27ACEDAEDA2}"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Rectangle 2">
            <a:extLst>
              <a:ext uri="{FF2B5EF4-FFF2-40B4-BE49-F238E27FC236}">
                <a16:creationId xmlns:a16="http://schemas.microsoft.com/office/drawing/2014/main" id="{F07DAA0C-F678-48E4-BD5A-D010BD06F022}"/>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106711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5" name="标题 1"/>
          <p:cNvSpPr>
            <a:spLocks noGrp="1"/>
          </p:cNvSpPr>
          <p:nvPr>
            <p:ph type="title"/>
          </p:nvPr>
        </p:nvSpPr>
        <p:spPr>
          <a:xfrm>
            <a:off x="838200" y="2439451"/>
            <a:ext cx="10515600" cy="1325563"/>
          </a:xfrm>
        </p:spPr>
        <p:txBody>
          <a:bodyPr/>
          <a:lstStyle>
            <a:lvl1pPr algn="ctr">
              <a:defRPr b="1">
                <a:solidFill>
                  <a:schemeClr val="accent1">
                    <a:lumMod val="50000"/>
                  </a:schemeClr>
                </a:solidFill>
              </a:defRPr>
            </a:lvl1pPr>
          </a:lstStyle>
          <a:p>
            <a:r>
              <a:rPr lang="zh-CN" altLang="en-US" dirty="0"/>
              <a:t>单击此处编辑母版标题样式</a:t>
            </a:r>
          </a:p>
        </p:txBody>
      </p:sp>
    </p:spTree>
    <p:extLst>
      <p:ext uri="{BB962C8B-B14F-4D97-AF65-F5344CB8AC3E}">
        <p14:creationId xmlns:p14="http://schemas.microsoft.com/office/powerpoint/2010/main" val="28542593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0" y="-1"/>
            <a:ext cx="12192000" cy="509955"/>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标题 1"/>
          <p:cNvSpPr>
            <a:spLocks noGrp="1"/>
          </p:cNvSpPr>
          <p:nvPr>
            <p:ph type="title"/>
          </p:nvPr>
        </p:nvSpPr>
        <p:spPr>
          <a:xfrm>
            <a:off x="838200" y="-1"/>
            <a:ext cx="10515600" cy="509955"/>
          </a:xfrm>
        </p:spPr>
        <p:txBody>
          <a:bodyPr>
            <a:noAutofit/>
          </a:bodyPr>
          <a:lstStyle>
            <a:lvl1pPr algn="ctr">
              <a:defRPr sz="2800" b="1">
                <a:solidFill>
                  <a:schemeClr val="bg1"/>
                </a:solidFill>
              </a:defRPr>
            </a:lvl1pPr>
          </a:lstStyle>
          <a:p>
            <a:r>
              <a:rPr lang="zh-CN" altLang="en-US" dirty="0"/>
              <a:t>单击此处编辑母版标题样式</a:t>
            </a:r>
          </a:p>
        </p:txBody>
      </p:sp>
      <p:sp>
        <p:nvSpPr>
          <p:cNvPr id="2" name="日期占位符 1"/>
          <p:cNvSpPr>
            <a:spLocks noGrp="1"/>
          </p:cNvSpPr>
          <p:nvPr>
            <p:ph type="dt" sz="half" idx="10"/>
          </p:nvPr>
        </p:nvSpPr>
        <p:spPr>
          <a:xfrm>
            <a:off x="838200" y="6492875"/>
            <a:ext cx="2743200" cy="365125"/>
          </a:xfrm>
        </p:spPr>
        <p:txBody>
          <a:bodyPr/>
          <a:lstStyle/>
          <a:p>
            <a:fld id="{C2BA3A49-6650-4957-BFCC-905F7BBE9774}" type="datetime1">
              <a:rPr lang="zh-CN" altLang="en-US" smtClean="0"/>
              <a:t>2023/5/10</a:t>
            </a:fld>
            <a:endParaRPr lang="zh-CN" altLang="en-US"/>
          </a:p>
        </p:txBody>
      </p:sp>
      <p:sp>
        <p:nvSpPr>
          <p:cNvPr id="3" name="页脚占位符 2"/>
          <p:cNvSpPr>
            <a:spLocks noGrp="1"/>
          </p:cNvSpPr>
          <p:nvPr>
            <p:ph type="ftr" sz="quarter" idx="11"/>
          </p:nvPr>
        </p:nvSpPr>
        <p:spPr>
          <a:xfrm>
            <a:off x="4038600" y="6492875"/>
            <a:ext cx="4114800" cy="365125"/>
          </a:xfrm>
        </p:spPr>
        <p:txBody>
          <a:bodyPr/>
          <a:lstStyle/>
          <a:p>
            <a:endParaRPr lang="zh-CN" altLang="en-US"/>
          </a:p>
        </p:txBody>
      </p:sp>
      <p:sp>
        <p:nvSpPr>
          <p:cNvPr id="4" name="灯片编号占位符 3"/>
          <p:cNvSpPr>
            <a:spLocks noGrp="1"/>
          </p:cNvSpPr>
          <p:nvPr>
            <p:ph type="sldNum" sz="quarter" idx="12"/>
          </p:nvPr>
        </p:nvSpPr>
        <p:spPr>
          <a:xfrm>
            <a:off x="9448800" y="6492875"/>
            <a:ext cx="2743200" cy="365125"/>
          </a:xfrm>
        </p:spPr>
        <p:txBody>
          <a:bodyPr/>
          <a:lstStyle>
            <a:lvl1pPr>
              <a:defRPr sz="2000" b="1">
                <a:solidFill>
                  <a:srgbClr val="333399"/>
                </a:solidFill>
                <a:latin typeface="微软雅黑" panose="020B0503020204020204" pitchFamily="34" charset="-122"/>
                <a:ea typeface="微软雅黑" panose="020B0503020204020204" pitchFamily="34" charset="-122"/>
                <a:cs typeface="Times New Roman" panose="02020603050405020304" pitchFamily="18" charset="0"/>
              </a:defRPr>
            </a:lvl1pPr>
          </a:lstStyle>
          <a:p>
            <a:fld id="{6274C9F1-E2F9-4F5A-AFBB-B4A4D23B65B9}" type="slidenum">
              <a:rPr lang="zh-CN" altLang="en-US" smtClean="0"/>
              <a:t>‹#›</a:t>
            </a:fld>
            <a:endParaRPr lang="zh-CN" altLang="en-US" dirty="0"/>
          </a:p>
        </p:txBody>
      </p:sp>
    </p:spTree>
    <p:extLst>
      <p:ext uri="{BB962C8B-B14F-4D97-AF65-F5344CB8AC3E}">
        <p14:creationId xmlns:p14="http://schemas.microsoft.com/office/powerpoint/2010/main" val="27599474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637703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BA12830-1681-4440-A0DB-1E8ECF996E6C}" type="datetime1">
              <a:rPr lang="zh-CN" altLang="en-US" smtClean="0"/>
              <a:t>2023/5/10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74C9F1-E2F9-4F5A-AFBB-B4A4D23B65B9}" type="slidenum">
              <a:rPr lang="zh-CN" altLang="en-US" smtClean="0"/>
              <a:t>‹#›</a:t>
            </a:fld>
            <a:endParaRPr lang="zh-CN" altLang="en-US"/>
          </a:p>
        </p:txBody>
      </p:sp>
    </p:spTree>
    <p:extLst>
      <p:ext uri="{BB962C8B-B14F-4D97-AF65-F5344CB8AC3E}">
        <p14:creationId xmlns:p14="http://schemas.microsoft.com/office/powerpoint/2010/main" val="18738626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747346"/>
            <a:ext cx="12192000" cy="2949941"/>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9488886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48466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715428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69716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5231343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663275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3430828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6385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62303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4477035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9632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67918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4260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2830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5FEBB529-75F5-438C-B5F2-C1A6DD5F190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559209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93118-5D1E-49A9-A3C4-C00687D8F204}"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741751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20CA72-6FDB-4349-AD62-8AF9EE2A8FA7}"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635898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6359C0-C5F9-4384-8AF0-B922FF47693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6790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91151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00E618-843E-4FD1-A42B-8D6581912A4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8947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110717-68C0-475C-8864-1E84E2A27C31}"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67951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9522B9-58D2-4E05-B4DA-400D26C93BFF}"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102389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D5E21A-CBC8-4207-8B54-CF7C15076770}"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28400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2372B08-19F1-4AC2-A626-BC26A3BC3D73}"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4191731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D2C7D6-C5D6-47B1-A19B-FC5CBA8B8BDA}"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03141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54BC5C-2D1D-4B9E-8699-A411AC981AF2}"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69496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32"/>
            <a:ext cx="10363200" cy="1470025"/>
          </a:xfrm>
        </p:spPr>
        <p:txBody>
          <a:bodyPr/>
          <a:lstStyle>
            <a:lvl1pPr>
              <a:defRPr sz="225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zh-CN" altLang="en-US"/>
              <a:t>单击此处编辑母版副标题样式</a:t>
            </a:r>
          </a:p>
        </p:txBody>
      </p:sp>
    </p:spTree>
    <p:extLst>
      <p:ext uri="{BB962C8B-B14F-4D97-AF65-F5344CB8AC3E}">
        <p14:creationId xmlns:p14="http://schemas.microsoft.com/office/powerpoint/2010/main" val="109156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6"/>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17530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7"/>
            <a:ext cx="103632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zh-CN" altLang="en-US"/>
              <a:t>单击此处编辑母版文本样式</a:t>
            </a:r>
          </a:p>
        </p:txBody>
      </p:sp>
    </p:spTree>
    <p:extLst>
      <p:ext uri="{BB962C8B-B14F-4D97-AF65-F5344CB8AC3E}">
        <p14:creationId xmlns:p14="http://schemas.microsoft.com/office/powerpoint/2010/main" val="258270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4353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10458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7497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69613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80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4766733" y="273057"/>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1988651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4030487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2153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5"/>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5"/>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2900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5"/>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18940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20167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63448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786733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974316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536371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4000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51431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5130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1676400"/>
            <a:ext cx="5130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6417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22772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087620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30410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85771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6349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732570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44913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28600"/>
            <a:ext cx="2768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600"/>
            <a:ext cx="81026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8684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65987973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47286841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36800527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53504592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976859022"/>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100976113"/>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9356279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1243595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11836418"/>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48944801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08787943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4427358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0" y="6453337"/>
            <a:ext cx="1261931"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7"/>
            <a:ext cx="38608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7" y="6453337"/>
            <a:ext cx="493845"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2370529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6497154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56388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143597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3869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940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035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917438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261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41943973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8064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386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0125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07138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0665383-CA55-418B-82B8-4FE620408D3C}"/>
              </a:ext>
            </a:extLst>
          </p:cNvPr>
          <p:cNvSpPr/>
          <p:nvPr userDrawn="1"/>
        </p:nvSpPr>
        <p:spPr>
          <a:xfrm>
            <a:off x="0" y="-1"/>
            <a:ext cx="12192000" cy="509955"/>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1"/>
            <a:ext cx="10515600" cy="509955"/>
          </a:xfrm>
        </p:spPr>
        <p:txBody>
          <a:bodyPr>
            <a:noAutofit/>
          </a:bodyPr>
          <a:lstStyle>
            <a:lvl1pPr algn="ctr">
              <a:defRPr sz="2800" b="1">
                <a:solidFill>
                  <a:schemeClr val="bg1"/>
                </a:solidFill>
              </a:defRPr>
            </a:lvl1pPr>
          </a:lstStyle>
          <a:p>
            <a:r>
              <a:rPr lang="zh-CN" altLang="en-US" dirty="0"/>
              <a:t>单击此处编辑母版标题样式</a:t>
            </a:r>
          </a:p>
        </p:txBody>
      </p:sp>
      <p:sp>
        <p:nvSpPr>
          <p:cNvPr id="2" name="日期占位符 1">
            <a:extLst>
              <a:ext uri="{FF2B5EF4-FFF2-40B4-BE49-F238E27FC236}">
                <a16:creationId xmlns:a16="http://schemas.microsoft.com/office/drawing/2014/main" id="{23A15BA2-4016-3721-6526-B05DF69A2DE2}"/>
              </a:ext>
            </a:extLst>
          </p:cNvPr>
          <p:cNvSpPr>
            <a:spLocks noGrp="1"/>
          </p:cNvSpPr>
          <p:nvPr>
            <p:ph type="dt" sz="half" idx="10"/>
          </p:nvPr>
        </p:nvSpPr>
        <p:spPr>
          <a:xfrm>
            <a:off x="838200" y="6492875"/>
            <a:ext cx="2743200" cy="365125"/>
          </a:xfrm>
        </p:spPr>
        <p:txBody>
          <a:bodyPr/>
          <a:lstStyle/>
          <a:p>
            <a:fld id="{C2BA3A49-6650-4957-BFCC-905F7BBE9774}" type="datetime1">
              <a:rPr lang="zh-CN" altLang="en-US" smtClean="0"/>
              <a:t>2023/5/10</a:t>
            </a:fld>
            <a:endParaRPr lang="zh-CN" altLang="en-US"/>
          </a:p>
        </p:txBody>
      </p:sp>
      <p:sp>
        <p:nvSpPr>
          <p:cNvPr id="3" name="页脚占位符 2">
            <a:extLst>
              <a:ext uri="{FF2B5EF4-FFF2-40B4-BE49-F238E27FC236}">
                <a16:creationId xmlns:a16="http://schemas.microsoft.com/office/drawing/2014/main" id="{F86F462C-893C-3E80-7ACA-09D80EAAB90F}"/>
              </a:ext>
            </a:extLst>
          </p:cNvPr>
          <p:cNvSpPr>
            <a:spLocks noGrp="1"/>
          </p:cNvSpPr>
          <p:nvPr>
            <p:ph type="ftr" sz="quarter" idx="11"/>
          </p:nvPr>
        </p:nvSpPr>
        <p:spPr>
          <a:xfrm>
            <a:off x="4038600" y="6492875"/>
            <a:ext cx="4114800" cy="365125"/>
          </a:xfrm>
        </p:spPr>
        <p:txBody>
          <a:bodyPr/>
          <a:lstStyle/>
          <a:p>
            <a:endParaRPr lang="zh-CN" altLang="en-US"/>
          </a:p>
        </p:txBody>
      </p:sp>
      <p:sp>
        <p:nvSpPr>
          <p:cNvPr id="4" name="灯片编号占位符 3">
            <a:extLst>
              <a:ext uri="{FF2B5EF4-FFF2-40B4-BE49-F238E27FC236}">
                <a16:creationId xmlns:a16="http://schemas.microsoft.com/office/drawing/2014/main" id="{C50C106A-35A5-545C-1568-7B608AE023A0}"/>
              </a:ext>
            </a:extLst>
          </p:cNvPr>
          <p:cNvSpPr>
            <a:spLocks noGrp="1"/>
          </p:cNvSpPr>
          <p:nvPr>
            <p:ph type="sldNum" sz="quarter" idx="12"/>
          </p:nvPr>
        </p:nvSpPr>
        <p:spPr>
          <a:xfrm>
            <a:off x="9448800" y="6492875"/>
            <a:ext cx="2743200" cy="365125"/>
          </a:xfrm>
        </p:spPr>
        <p:txBody>
          <a:bodyPr/>
          <a:lstStyle>
            <a:lvl1pPr>
              <a:defRPr sz="2000" b="1">
                <a:solidFill>
                  <a:srgbClr val="333399"/>
                </a:solidFill>
                <a:latin typeface="微软雅黑" panose="020B0503020204020204" pitchFamily="34" charset="-122"/>
                <a:ea typeface="微软雅黑" panose="020B0503020204020204" pitchFamily="34" charset="-122"/>
                <a:cs typeface="Times New Roman" panose="02020603050405020304" pitchFamily="18" charset="0"/>
              </a:defRPr>
            </a:lvl1pPr>
          </a:lstStyle>
          <a:p>
            <a:fld id="{6274C9F1-E2F9-4F5A-AFBB-B4A4D23B65B9}" type="slidenum">
              <a:rPr lang="zh-CN" altLang="en-US" smtClean="0"/>
              <a:pPr/>
              <a:t>‹#›</a:t>
            </a:fld>
            <a:endParaRPr lang="zh-CN" altLang="en-US" dirty="0"/>
          </a:p>
        </p:txBody>
      </p:sp>
    </p:spTree>
    <p:extLst>
      <p:ext uri="{BB962C8B-B14F-4D97-AF65-F5344CB8AC3E}">
        <p14:creationId xmlns:p14="http://schemas.microsoft.com/office/powerpoint/2010/main" val="2613526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509665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09081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915920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51800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220087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1223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8418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997770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3904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8340106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21571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9062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5222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503088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10334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18486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653513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3058546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027156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0879948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493996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217143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01944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54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5" Type="http://schemas.openxmlformats.org/officeDocument/2006/relationships/theme" Target="../theme/theme10.xml"/><Relationship Id="rId4"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1.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theme" Target="../theme/theme9.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83634743"/>
      </p:ext>
    </p:extLst>
  </p:cSld>
  <p:clrMap bg1="lt1" tx1="dk1" bg2="lt2" tx2="dk2" accent1="accent1" accent2="accent2" accent3="accent3" accent4="accent4" accent5="accent5" accent6="accent6" hlink="hlink" folHlink="folHlink"/>
  <p:sldLayoutIdLst>
    <p:sldLayoutId id="2147486903" r:id="rId1"/>
    <p:sldLayoutId id="2147486904" r:id="rId2"/>
    <p:sldLayoutId id="2147486905" r:id="rId3"/>
    <p:sldLayoutId id="2147486906" r:id="rId4"/>
    <p:sldLayoutId id="2147486907" r:id="rId5"/>
    <p:sldLayoutId id="2147486908" r:id="rId6"/>
    <p:sldLayoutId id="2147486909" r:id="rId7"/>
    <p:sldLayoutId id="2147486910" r:id="rId8"/>
    <p:sldLayoutId id="2147486911" r:id="rId9"/>
    <p:sldLayoutId id="2147486912" r:id="rId10"/>
    <p:sldLayoutId id="2147486913" r:id="rId11"/>
    <p:sldLayoutId id="2147486914" r:id="rId12"/>
    <p:sldLayoutId id="2147487388" r:id="rId13"/>
    <p:sldLayoutId id="2147487389" r:id="rId14"/>
    <p:sldLayoutId id="2147487390" r:id="rId15"/>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12830-1681-4440-A0DB-1E8ECF996E6C}" type="datetime1">
              <a:rPr lang="zh-CN" altLang="en-US" smtClean="0"/>
              <a:t>2023/5/10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4C9F1-E2F9-4F5A-AFBB-B4A4D23B65B9}" type="slidenum">
              <a:rPr lang="zh-CN" altLang="en-US" smtClean="0"/>
              <a:t>‹#›</a:t>
            </a:fld>
            <a:endParaRPr lang="zh-CN" altLang="en-US"/>
          </a:p>
        </p:txBody>
      </p:sp>
    </p:spTree>
    <p:extLst>
      <p:ext uri="{BB962C8B-B14F-4D97-AF65-F5344CB8AC3E}">
        <p14:creationId xmlns:p14="http://schemas.microsoft.com/office/powerpoint/2010/main" val="3398133481"/>
      </p:ext>
    </p:extLst>
  </p:cSld>
  <p:clrMap bg1="lt1" tx1="dk1" bg2="lt2" tx2="dk2" accent1="accent1" accent2="accent2" accent3="accent3" accent4="accent4" accent5="accent5" accent6="accent6" hlink="hlink" folHlink="folHlink"/>
  <p:sldLayoutIdLst>
    <p:sldLayoutId id="2147487423" r:id="rId1"/>
    <p:sldLayoutId id="2147487424" r:id="rId2"/>
    <p:sldLayoutId id="2147487425" r:id="rId3"/>
    <p:sldLayoutId id="214748742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863981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4" r:id="rId7"/>
    <p:sldLayoutId id="2147487435" r:id="rId8"/>
    <p:sldLayoutId id="2147487436" r:id="rId9"/>
    <p:sldLayoutId id="2147487437" r:id="rId10"/>
    <p:sldLayoutId id="2147487438" r:id="rId11"/>
    <p:sldLayoutId id="2147487439"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0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10"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rtl="0" fontAlgn="base">
              <a:spcBef>
                <a:spcPct val="0"/>
              </a:spcBef>
              <a:spcAft>
                <a:spcPct val="0"/>
              </a:spcAft>
              <a:defRPr/>
            </a:pPr>
            <a:fld id="{BD306068-9617-42F4-8165-1D431B6280A9}" type="slidenum">
              <a:rPr lang="en-US" altLang="en-US" kern="1200">
                <a:solidFill>
                  <a:srgbClr val="000000"/>
                </a:solidFill>
                <a:ea typeface="+mn-ea"/>
                <a:cs typeface="+mn-cs"/>
              </a:rPr>
              <a:pPr rtl="0" fontAlgn="base">
                <a:spcBef>
                  <a:spcPct val="0"/>
                </a:spcBef>
                <a:spcAft>
                  <a:spcPct val="0"/>
                </a:spcAft>
                <a:defRPr/>
              </a:pPr>
              <a:t>‹#›</a:t>
            </a:fld>
            <a:endParaRPr lang="en-US" altLang="en-US" kern="1200">
              <a:solidFill>
                <a:srgbClr val="000000"/>
              </a:solidFill>
              <a:ea typeface="+mn-ea"/>
              <a:cs typeface="+mn-cs"/>
            </a:endParaRPr>
          </a:p>
        </p:txBody>
      </p:sp>
      <p:sp>
        <p:nvSpPr>
          <p:cNvPr id="47111"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2297432215"/>
      </p:ext>
    </p:extLst>
  </p:cSld>
  <p:clrMap bg1="lt1" tx1="dk1" bg2="lt2" tx2="dk2" accent1="accent1" accent2="accent2" accent3="accent3" accent4="accent4" accent5="accent5" accent6="accent6" hlink="hlink" folHlink="folHlink"/>
  <p:sldLayoutIdLst>
    <p:sldLayoutId id="2147486970" r:id="rId1"/>
    <p:sldLayoutId id="2147486971" r:id="rId2"/>
    <p:sldLayoutId id="2147486972" r:id="rId3"/>
    <p:sldLayoutId id="2147486973" r:id="rId4"/>
    <p:sldLayoutId id="2147486974" r:id="rId5"/>
    <p:sldLayoutId id="2147486975" r:id="rId6"/>
    <p:sldLayoutId id="2147486976" r:id="rId7"/>
    <p:sldLayoutId id="2147486977" r:id="rId8"/>
    <p:sldLayoutId id="2147486978" r:id="rId9"/>
    <p:sldLayoutId id="2147486979" r:id="rId10"/>
    <p:sldLayoutId id="2147486980" r:id="rId11"/>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5"/>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38527847"/>
      </p:ext>
    </p:extLst>
  </p:cSld>
  <p:clrMap bg1="lt1" tx1="dk1" bg2="lt2" tx2="dk2" accent1="accent1" accent2="accent2" accent3="accent3" accent4="accent4" accent5="accent5" accent6="accent6" hlink="hlink" folHlink="folHlink"/>
  <p:sldLayoutIdLst>
    <p:sldLayoutId id="2147487113" r:id="rId1"/>
    <p:sldLayoutId id="2147487114" r:id="rId2"/>
    <p:sldLayoutId id="2147487115" r:id="rId3"/>
    <p:sldLayoutId id="2147487116" r:id="rId4"/>
    <p:sldLayoutId id="2147487117" r:id="rId5"/>
    <p:sldLayoutId id="2147487118" r:id="rId6"/>
    <p:sldLayoutId id="2147487119" r:id="rId7"/>
    <p:sldLayoutId id="2147487120" r:id="rId8"/>
    <p:sldLayoutId id="2147487121" r:id="rId9"/>
    <p:sldLayoutId id="2147487122" r:id="rId10"/>
    <p:sldLayoutId id="2147487123" r:id="rId11"/>
    <p:sldLayoutId id="2147487124" r:id="rId12"/>
    <p:sldLayoutId id="2147487385" r:id="rId13"/>
    <p:sldLayoutId id="2147487386" r:id="rId14"/>
    <p:sldLayoutId id="2147487387" r:id="rId15"/>
  </p:sldLayoutIdLst>
  <p:hf hdr="0" ftr="0" dt="0"/>
  <p:txStyles>
    <p:titleStyle>
      <a:lvl1pPr algn="l" rtl="0" eaLnBrk="0" fontAlgn="base" hangingPunct="0">
        <a:spcBef>
          <a:spcPct val="0"/>
        </a:spcBef>
        <a:spcAft>
          <a:spcPct val="0"/>
        </a:spcAft>
        <a:defRPr sz="1800">
          <a:solidFill>
            <a:schemeClr val="accent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p:titleStyle>
    <p:bodyStyle>
      <a:lvl1pPr marL="192881" indent="-192881" algn="l" rtl="0" eaLnBrk="0" fontAlgn="base" hangingPunct="0">
        <a:spcBef>
          <a:spcPct val="20000"/>
        </a:spcBef>
        <a:spcAft>
          <a:spcPct val="0"/>
        </a:spcAft>
        <a:buFont typeface="Arial" charset="0"/>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Font typeface="Arial" charset="0"/>
        <a:buChar char="–"/>
        <a:defRPr sz="1575">
          <a:solidFill>
            <a:schemeClr val="tx1"/>
          </a:solidFill>
          <a:latin typeface="+mn-lt"/>
          <a:ea typeface="+mn-ea"/>
        </a:defRPr>
      </a:lvl2pPr>
      <a:lvl3pPr marL="642938" indent="-128588" algn="l" rtl="0" eaLnBrk="0" fontAlgn="base" hangingPunct="0">
        <a:spcBef>
          <a:spcPct val="20000"/>
        </a:spcBef>
        <a:spcAft>
          <a:spcPct val="0"/>
        </a:spcAft>
        <a:buFont typeface="Arial" charset="0"/>
        <a:buChar char="•"/>
        <a:defRPr sz="1350">
          <a:solidFill>
            <a:schemeClr val="tx1"/>
          </a:solidFill>
          <a:latin typeface="+mn-lt"/>
          <a:ea typeface="+mn-ea"/>
        </a:defRPr>
      </a:lvl3pPr>
      <a:lvl4pPr marL="900113" indent="-128588" algn="l" rtl="0" eaLnBrk="0" fontAlgn="base" hangingPunct="0">
        <a:spcBef>
          <a:spcPct val="20000"/>
        </a:spcBef>
        <a:spcAft>
          <a:spcPct val="0"/>
        </a:spcAft>
        <a:buFont typeface="Arial" charset="0"/>
        <a:buChar char="–"/>
        <a:defRPr sz="1125">
          <a:solidFill>
            <a:schemeClr val="tx1"/>
          </a:solidFill>
          <a:latin typeface="+mn-lt"/>
          <a:ea typeface="+mn-ea"/>
        </a:defRPr>
      </a:lvl4pPr>
      <a:lvl5pPr marL="1157288" indent="-128588" algn="l" rtl="0" eaLnBrk="0" fontAlgn="base" hangingPunct="0">
        <a:spcBef>
          <a:spcPct val="20000"/>
        </a:spcBef>
        <a:spcAft>
          <a:spcPct val="0"/>
        </a:spcAft>
        <a:buFont typeface="Arial" charset="0"/>
        <a:buChar char="»"/>
        <a:defRPr sz="1125">
          <a:solidFill>
            <a:schemeClr val="tx1"/>
          </a:solidFill>
          <a:latin typeface="+mn-lt"/>
          <a:ea typeface="+mn-ea"/>
        </a:defRPr>
      </a:lvl5pPr>
      <a:lvl6pPr marL="1414463" indent="-128588" algn="l" rtl="0" eaLnBrk="0" fontAlgn="base" hangingPunct="0">
        <a:spcBef>
          <a:spcPct val="20000"/>
        </a:spcBef>
        <a:spcAft>
          <a:spcPct val="0"/>
        </a:spcAft>
        <a:buFont typeface="Arial" charset="0"/>
        <a:buChar char="»"/>
        <a:defRPr sz="1125">
          <a:solidFill>
            <a:schemeClr val="tx1"/>
          </a:solidFill>
          <a:latin typeface="+mn-lt"/>
          <a:ea typeface="+mn-ea"/>
        </a:defRPr>
      </a:lvl6pPr>
      <a:lvl7pPr marL="1671638" indent="-128588" algn="l" rtl="0" eaLnBrk="0" fontAlgn="base" hangingPunct="0">
        <a:spcBef>
          <a:spcPct val="20000"/>
        </a:spcBef>
        <a:spcAft>
          <a:spcPct val="0"/>
        </a:spcAft>
        <a:buFont typeface="Arial" charset="0"/>
        <a:buChar char="»"/>
        <a:defRPr sz="1125">
          <a:solidFill>
            <a:schemeClr val="tx1"/>
          </a:solidFill>
          <a:latin typeface="+mn-lt"/>
          <a:ea typeface="+mn-ea"/>
        </a:defRPr>
      </a:lvl7pPr>
      <a:lvl8pPr marL="1928813" indent="-128588" algn="l" rtl="0" eaLnBrk="0" fontAlgn="base" hangingPunct="0">
        <a:spcBef>
          <a:spcPct val="20000"/>
        </a:spcBef>
        <a:spcAft>
          <a:spcPct val="0"/>
        </a:spcAft>
        <a:buFont typeface="Arial" charset="0"/>
        <a:buChar char="»"/>
        <a:defRPr sz="1125">
          <a:solidFill>
            <a:schemeClr val="tx1"/>
          </a:solidFill>
          <a:latin typeface="+mn-lt"/>
          <a:ea typeface="+mn-ea"/>
        </a:defRPr>
      </a:lvl8pPr>
      <a:lvl9pPr marL="2185988" indent="-128588" algn="l" rtl="0" eaLnBrk="0" fontAlgn="base" hangingPunct="0">
        <a:spcBef>
          <a:spcPct val="20000"/>
        </a:spcBef>
        <a:spcAft>
          <a:spcPct val="0"/>
        </a:spcAft>
        <a:buFont typeface="Arial" charset="0"/>
        <a:buChar char="»"/>
        <a:defRPr sz="1125">
          <a:solidFill>
            <a:schemeClr val="tx1"/>
          </a:solidFill>
          <a:latin typeface="+mn-lt"/>
          <a:ea typeface="+mn-ea"/>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bkground2"/>
          <p:cNvPicPr>
            <a:picLocks noChangeAspect="1" noChangeArrowheads="1"/>
          </p:cNvPicPr>
          <p:nvPr/>
        </p:nvPicPr>
        <p:blipFill>
          <a:blip r:embed="rId13" cstate="print"/>
          <a:srcRect b="82236"/>
          <a:stretch>
            <a:fillRect/>
          </a:stretch>
        </p:blipFill>
        <p:spPr bwMode="auto">
          <a:xfrm>
            <a:off x="0" y="0"/>
            <a:ext cx="12192000" cy="1219200"/>
          </a:xfrm>
          <a:prstGeom prst="rect">
            <a:avLst/>
          </a:prstGeom>
          <a:noFill/>
          <a:ln w="9525">
            <a:noFill/>
            <a:miter lim="800000"/>
            <a:headEnd/>
            <a:tailEnd/>
          </a:ln>
        </p:spPr>
      </p:pic>
      <p:sp>
        <p:nvSpPr>
          <p:cNvPr id="26627" name="Rectangle 3"/>
          <p:cNvSpPr>
            <a:spLocks noGrp="1" noChangeArrowheads="1"/>
          </p:cNvSpPr>
          <p:nvPr>
            <p:ph type="title"/>
          </p:nvPr>
        </p:nvSpPr>
        <p:spPr bwMode="auto">
          <a:xfrm>
            <a:off x="508000" y="228600"/>
            <a:ext cx="11074400" cy="9144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
        <p:nvSpPr>
          <p:cNvPr id="26628" name="Rectangle 4"/>
          <p:cNvSpPr>
            <a:spLocks noGrp="1" noChangeArrowheads="1"/>
          </p:cNvSpPr>
          <p:nvPr>
            <p:ph type="body" idx="1"/>
          </p:nvPr>
        </p:nvSpPr>
        <p:spPr bwMode="auto">
          <a:xfrm>
            <a:off x="1016000" y="1676400"/>
            <a:ext cx="10464800" cy="4419600"/>
          </a:xfrm>
          <a:prstGeom prst="rect">
            <a:avLst/>
          </a:prstGeom>
          <a:noFill/>
          <a:ln w="9525">
            <a:noFill/>
            <a:miter lim="800000"/>
            <a:headEnd/>
            <a:tailEnd/>
          </a:ln>
        </p:spPr>
        <p:txBody>
          <a:bodyPr vert="horz" wrap="square" lIns="88900" tIns="44450" rIns="88900"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level</a:t>
            </a:r>
          </a:p>
          <a:p>
            <a:pPr lvl="4"/>
            <a:r>
              <a:rPr lang="en-US" altLang="zh-CN"/>
              <a:t>level</a:t>
            </a:r>
          </a:p>
          <a:p>
            <a:pPr lvl="3"/>
            <a:endParaRPr lang="en-US" altLang="zh-CN"/>
          </a:p>
        </p:txBody>
      </p:sp>
      <p:pic>
        <p:nvPicPr>
          <p:cNvPr id="26629" name="Picture 5"/>
          <p:cNvPicPr>
            <a:picLocks noChangeAspect="1" noChangeArrowheads="1"/>
          </p:cNvPicPr>
          <p:nvPr userDrawn="1"/>
        </p:nvPicPr>
        <p:blipFill>
          <a:blip r:embed="rId14" cstate="print"/>
          <a:srcRect/>
          <a:stretch>
            <a:fillRect/>
          </a:stretch>
        </p:blipFill>
        <p:spPr bwMode="auto">
          <a:xfrm>
            <a:off x="9448800" y="6096000"/>
            <a:ext cx="2455333" cy="533400"/>
          </a:xfrm>
          <a:prstGeom prst="rect">
            <a:avLst/>
          </a:prstGeom>
          <a:noFill/>
          <a:ln w="9525">
            <a:noFill/>
            <a:miter lim="800000"/>
            <a:headEnd/>
            <a:tailEnd/>
          </a:ln>
        </p:spPr>
      </p:pic>
    </p:spTree>
    <p:extLst>
      <p:ext uri="{BB962C8B-B14F-4D97-AF65-F5344CB8AC3E}">
        <p14:creationId xmlns:p14="http://schemas.microsoft.com/office/powerpoint/2010/main" val="577329710"/>
      </p:ext>
    </p:extLst>
  </p:cSld>
  <p:clrMap bg1="lt1" tx1="dk1" bg2="lt2" tx2="dk2" accent1="accent1" accent2="accent2" accent3="accent3" accent4="accent4" accent5="accent5" accent6="accent6" hlink="hlink" folHlink="folHlink"/>
  <p:sldLayoutIdLst>
    <p:sldLayoutId id="2147487179" r:id="rId1"/>
    <p:sldLayoutId id="2147487180" r:id="rId2"/>
    <p:sldLayoutId id="2147487181" r:id="rId3"/>
    <p:sldLayoutId id="2147487182" r:id="rId4"/>
    <p:sldLayoutId id="2147487183" r:id="rId5"/>
    <p:sldLayoutId id="2147487184" r:id="rId6"/>
    <p:sldLayoutId id="2147487185" r:id="rId7"/>
    <p:sldLayoutId id="2147487186" r:id="rId8"/>
    <p:sldLayoutId id="2147487187" r:id="rId9"/>
    <p:sldLayoutId id="2147487188" r:id="rId10"/>
    <p:sldLayoutId id="2147487189" r:id="rId11"/>
  </p:sldLayoutIdLst>
  <p:transition/>
  <p:hf hdr="0" ftr="0" dt="0"/>
  <p:txStyles>
    <p:titleStyle>
      <a:lvl1pPr algn="l" defTabSz="901700" rtl="0" fontAlgn="base">
        <a:spcBef>
          <a:spcPct val="0"/>
        </a:spcBef>
        <a:spcAft>
          <a:spcPct val="0"/>
        </a:spcAft>
        <a:defRPr sz="3200" b="1">
          <a:solidFill>
            <a:schemeClr val="bg1"/>
          </a:solidFill>
          <a:latin typeface="+mj-lt"/>
          <a:ea typeface="+mj-ea"/>
          <a:cs typeface="+mj-cs"/>
        </a:defRPr>
      </a:lvl1pPr>
      <a:lvl2pPr algn="l" defTabSz="901700" rtl="0" fontAlgn="base">
        <a:spcBef>
          <a:spcPct val="0"/>
        </a:spcBef>
        <a:spcAft>
          <a:spcPct val="0"/>
        </a:spcAft>
        <a:defRPr sz="3200" b="1">
          <a:solidFill>
            <a:schemeClr val="bg1"/>
          </a:solidFill>
          <a:latin typeface="Times New Roman" pitchFamily="18" charset="0"/>
          <a:ea typeface="宋体" pitchFamily="2" charset="-122"/>
        </a:defRPr>
      </a:lvl2pPr>
      <a:lvl3pPr algn="l" defTabSz="901700" rtl="0" fontAlgn="base">
        <a:spcBef>
          <a:spcPct val="0"/>
        </a:spcBef>
        <a:spcAft>
          <a:spcPct val="0"/>
        </a:spcAft>
        <a:defRPr sz="3200" b="1">
          <a:solidFill>
            <a:schemeClr val="bg1"/>
          </a:solidFill>
          <a:latin typeface="Times New Roman" pitchFamily="18" charset="0"/>
          <a:ea typeface="宋体" pitchFamily="2" charset="-122"/>
        </a:defRPr>
      </a:lvl3pPr>
      <a:lvl4pPr algn="l" defTabSz="901700" rtl="0" fontAlgn="base">
        <a:spcBef>
          <a:spcPct val="0"/>
        </a:spcBef>
        <a:spcAft>
          <a:spcPct val="0"/>
        </a:spcAft>
        <a:defRPr sz="3200" b="1">
          <a:solidFill>
            <a:schemeClr val="bg1"/>
          </a:solidFill>
          <a:latin typeface="Times New Roman" pitchFamily="18" charset="0"/>
          <a:ea typeface="宋体" pitchFamily="2" charset="-122"/>
        </a:defRPr>
      </a:lvl4pPr>
      <a:lvl5pPr algn="l" defTabSz="901700" rtl="0" fontAlgn="base">
        <a:spcBef>
          <a:spcPct val="0"/>
        </a:spcBef>
        <a:spcAft>
          <a:spcPct val="0"/>
        </a:spcAft>
        <a:defRPr sz="3200" b="1">
          <a:solidFill>
            <a:schemeClr val="bg1"/>
          </a:solidFill>
          <a:latin typeface="Times New Roman" pitchFamily="18" charset="0"/>
          <a:ea typeface="宋体" pitchFamily="2" charset="-122"/>
        </a:defRPr>
      </a:lvl5pPr>
      <a:lvl6pPr marL="457200" algn="l" defTabSz="901700" rtl="0" fontAlgn="base">
        <a:spcBef>
          <a:spcPct val="0"/>
        </a:spcBef>
        <a:spcAft>
          <a:spcPct val="0"/>
        </a:spcAft>
        <a:defRPr sz="3200" b="1">
          <a:solidFill>
            <a:schemeClr val="bg1"/>
          </a:solidFill>
          <a:latin typeface="Times New Roman" pitchFamily="18" charset="0"/>
          <a:ea typeface="宋体" pitchFamily="2" charset="-122"/>
        </a:defRPr>
      </a:lvl6pPr>
      <a:lvl7pPr marL="914400" algn="l" defTabSz="901700" rtl="0" fontAlgn="base">
        <a:spcBef>
          <a:spcPct val="0"/>
        </a:spcBef>
        <a:spcAft>
          <a:spcPct val="0"/>
        </a:spcAft>
        <a:defRPr sz="3200" b="1">
          <a:solidFill>
            <a:schemeClr val="bg1"/>
          </a:solidFill>
          <a:latin typeface="Times New Roman" pitchFamily="18" charset="0"/>
          <a:ea typeface="宋体" pitchFamily="2" charset="-122"/>
        </a:defRPr>
      </a:lvl7pPr>
      <a:lvl8pPr marL="1371600" algn="l" defTabSz="901700" rtl="0" fontAlgn="base">
        <a:spcBef>
          <a:spcPct val="0"/>
        </a:spcBef>
        <a:spcAft>
          <a:spcPct val="0"/>
        </a:spcAft>
        <a:defRPr sz="3200" b="1">
          <a:solidFill>
            <a:schemeClr val="bg1"/>
          </a:solidFill>
          <a:latin typeface="Times New Roman" pitchFamily="18" charset="0"/>
          <a:ea typeface="宋体" pitchFamily="2" charset="-122"/>
        </a:defRPr>
      </a:lvl8pPr>
      <a:lvl9pPr marL="1828800" algn="l" defTabSz="901700" rtl="0" fontAlgn="base">
        <a:spcBef>
          <a:spcPct val="0"/>
        </a:spcBef>
        <a:spcAft>
          <a:spcPct val="0"/>
        </a:spcAft>
        <a:defRPr sz="3200" b="1">
          <a:solidFill>
            <a:schemeClr val="bg1"/>
          </a:solidFill>
          <a:latin typeface="Times New Roman" pitchFamily="18" charset="0"/>
          <a:ea typeface="宋体" pitchFamily="2" charset="-122"/>
        </a:defRPr>
      </a:lvl9pPr>
    </p:titleStyle>
    <p:bodyStyle>
      <a:lvl1pPr marL="338138" indent="-338138" algn="l" defTabSz="901700" rtl="0" fontAlgn="base">
        <a:spcBef>
          <a:spcPct val="20000"/>
        </a:spcBef>
        <a:spcAft>
          <a:spcPct val="0"/>
        </a:spcAft>
        <a:buClr>
          <a:srgbClr val="AA0027"/>
        </a:buClr>
        <a:buFont typeface="Wingdings" pitchFamily="2" charset="2"/>
        <a:buChar char="n"/>
        <a:defRPr sz="2400" b="1">
          <a:solidFill>
            <a:schemeClr val="tx1"/>
          </a:solidFill>
          <a:latin typeface="+mn-lt"/>
          <a:ea typeface="+mn-ea"/>
          <a:cs typeface="+mn-cs"/>
        </a:defRPr>
      </a:lvl1pPr>
      <a:lvl2pPr marL="733425" indent="-276225" algn="l" defTabSz="901700" rtl="0" fontAlgn="base">
        <a:spcBef>
          <a:spcPct val="20000"/>
        </a:spcBef>
        <a:spcAft>
          <a:spcPct val="0"/>
        </a:spcAft>
        <a:buClr>
          <a:schemeClr val="accent2"/>
        </a:buClr>
        <a:buFont typeface="Wingdings" pitchFamily="2" charset="2"/>
        <a:buChar char="§"/>
        <a:defRPr sz="2200">
          <a:solidFill>
            <a:schemeClr val="tx1"/>
          </a:solidFill>
          <a:latin typeface="+mn-lt"/>
          <a:ea typeface="+mn-ea"/>
        </a:defRPr>
      </a:lvl2pPr>
      <a:lvl3pPr marL="1127125" indent="-225425" algn="l" defTabSz="901700" rtl="0" fontAlgn="base">
        <a:spcBef>
          <a:spcPct val="20000"/>
        </a:spcBef>
        <a:spcAft>
          <a:spcPct val="0"/>
        </a:spcAft>
        <a:buClr>
          <a:srgbClr val="AA0027"/>
        </a:buClr>
        <a:buChar char="•"/>
        <a:defRPr sz="2000" b="1">
          <a:solidFill>
            <a:schemeClr val="tx1"/>
          </a:solidFill>
          <a:latin typeface="+mn-lt"/>
          <a:ea typeface="+mn-ea"/>
        </a:defRPr>
      </a:lvl3pPr>
      <a:lvl4pPr marL="1577975" indent="-225425" algn="l" defTabSz="901700" rtl="0" fontAlgn="base">
        <a:spcBef>
          <a:spcPct val="20000"/>
        </a:spcBef>
        <a:spcAft>
          <a:spcPct val="0"/>
        </a:spcAft>
        <a:buClr>
          <a:srgbClr val="AA0027"/>
        </a:buClr>
        <a:buChar char="•"/>
        <a:defRPr sz="2000">
          <a:solidFill>
            <a:schemeClr val="tx1"/>
          </a:solidFill>
          <a:latin typeface="+mn-lt"/>
          <a:ea typeface="+mn-ea"/>
        </a:defRPr>
      </a:lvl4pPr>
      <a:lvl5pPr marL="2030413" indent="-225425" algn="l" defTabSz="901700" rtl="0" fontAlgn="base">
        <a:spcBef>
          <a:spcPct val="20000"/>
        </a:spcBef>
        <a:spcAft>
          <a:spcPct val="0"/>
        </a:spcAft>
        <a:buClr>
          <a:srgbClr val="AA0027"/>
        </a:buClr>
        <a:buChar char="•"/>
        <a:defRPr sz="2000">
          <a:solidFill>
            <a:schemeClr val="tx1"/>
          </a:solidFill>
          <a:latin typeface="+mn-lt"/>
          <a:ea typeface="+mn-ea"/>
        </a:defRPr>
      </a:lvl5pPr>
      <a:lvl6pPr marL="2487613" indent="-225425" algn="l" defTabSz="901700" rtl="0" fontAlgn="base">
        <a:spcBef>
          <a:spcPct val="20000"/>
        </a:spcBef>
        <a:spcAft>
          <a:spcPct val="0"/>
        </a:spcAft>
        <a:buClr>
          <a:srgbClr val="AA0027"/>
        </a:buClr>
        <a:buChar char="•"/>
        <a:defRPr sz="2000">
          <a:solidFill>
            <a:schemeClr val="tx1"/>
          </a:solidFill>
          <a:latin typeface="+mn-lt"/>
          <a:ea typeface="+mn-ea"/>
        </a:defRPr>
      </a:lvl6pPr>
      <a:lvl7pPr marL="2944813" indent="-225425" algn="l" defTabSz="901700" rtl="0" fontAlgn="base">
        <a:spcBef>
          <a:spcPct val="20000"/>
        </a:spcBef>
        <a:spcAft>
          <a:spcPct val="0"/>
        </a:spcAft>
        <a:buClr>
          <a:srgbClr val="AA0027"/>
        </a:buClr>
        <a:buChar char="•"/>
        <a:defRPr sz="2000">
          <a:solidFill>
            <a:schemeClr val="tx1"/>
          </a:solidFill>
          <a:latin typeface="+mn-lt"/>
          <a:ea typeface="+mn-ea"/>
        </a:defRPr>
      </a:lvl7pPr>
      <a:lvl8pPr marL="3402013" indent="-225425" algn="l" defTabSz="901700" rtl="0" fontAlgn="base">
        <a:spcBef>
          <a:spcPct val="20000"/>
        </a:spcBef>
        <a:spcAft>
          <a:spcPct val="0"/>
        </a:spcAft>
        <a:buClr>
          <a:srgbClr val="AA0027"/>
        </a:buClr>
        <a:buChar char="•"/>
        <a:defRPr sz="2000">
          <a:solidFill>
            <a:schemeClr val="tx1"/>
          </a:solidFill>
          <a:latin typeface="+mn-lt"/>
          <a:ea typeface="+mn-ea"/>
        </a:defRPr>
      </a:lvl8pPr>
      <a:lvl9pPr marL="3859213" indent="-225425" algn="l" defTabSz="901700" rtl="0" fontAlgn="base">
        <a:spcBef>
          <a:spcPct val="20000"/>
        </a:spcBef>
        <a:spcAft>
          <a:spcPct val="0"/>
        </a:spcAft>
        <a:buClr>
          <a:srgbClr val="AA0027"/>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415754884"/>
      </p:ext>
    </p:extLst>
  </p:cSld>
  <p:clrMap bg1="lt1" tx1="dk1" bg2="lt2" tx2="dk2" accent1="accent1" accent2="accent2" accent3="accent3" accent4="accent4" accent5="accent5" accent6="accent6" hlink="hlink" folHlink="folHlink"/>
  <p:sldLayoutIdLst>
    <p:sldLayoutId id="2147487191" r:id="rId1"/>
    <p:sldLayoutId id="2147487192" r:id="rId2"/>
    <p:sldLayoutId id="2147487193" r:id="rId3"/>
    <p:sldLayoutId id="2147487194" r:id="rId4"/>
    <p:sldLayoutId id="2147487195" r:id="rId5"/>
    <p:sldLayoutId id="2147487196" r:id="rId6"/>
    <p:sldLayoutId id="2147487197" r:id="rId7"/>
    <p:sldLayoutId id="2147487198" r:id="rId8"/>
    <p:sldLayoutId id="2147487199" r:id="rId9"/>
    <p:sldLayoutId id="2147487200" r:id="rId10"/>
    <p:sldLayoutId id="2147487201" r:id="rId11"/>
    <p:sldLayoutId id="2147487202" r:id="rId12"/>
  </p:sldLayoutIdLst>
  <p:transition>
    <p:random/>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96255308"/>
      </p:ext>
    </p:extLst>
  </p:cSld>
  <p:clrMap bg1="lt1" tx1="dk1" bg2="lt2" tx2="dk2" accent1="accent1" accent2="accent2" accent3="accent3" accent4="accent4" accent5="accent5" accent6="accent6" hlink="hlink" folHlink="folHlink"/>
  <p:sldLayoutIdLst>
    <p:sldLayoutId id="2147487268" r:id="rId1"/>
    <p:sldLayoutId id="2147487269" r:id="rId2"/>
    <p:sldLayoutId id="2147487270" r:id="rId3"/>
    <p:sldLayoutId id="2147487271" r:id="rId4"/>
    <p:sldLayoutId id="2147487272" r:id="rId5"/>
    <p:sldLayoutId id="2147487273" r:id="rId6"/>
    <p:sldLayoutId id="2147487274" r:id="rId7"/>
    <p:sldLayoutId id="2147487275" r:id="rId8"/>
    <p:sldLayoutId id="2147487276" r:id="rId9"/>
    <p:sldLayoutId id="2147487277" r:id="rId10"/>
    <p:sldLayoutId id="2147487278" r:id="rId11"/>
    <p:sldLayoutId id="2147487279" r:id="rId12"/>
    <p:sldLayoutId id="2147487421" r:id="rId13"/>
    <p:sldLayoutId id="2147487440" r:id="rId14"/>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5389"/>
      </p:ext>
    </p:extLst>
  </p:cSld>
  <p:clrMap bg1="lt1" tx1="dk1" bg2="lt2" tx2="dk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 id="2147487292" r:id="rId12"/>
    <p:sldLayoutId id="2147487395" r:id="rId13"/>
    <p:sldLayoutId id="2147487396" r:id="rId14"/>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7408514"/>
      </p:ext>
    </p:extLst>
  </p:cSld>
  <p:clrMap bg1="lt1" tx1="dk1" bg2="lt2" tx2="dk2" accent1="accent1" accent2="accent2" accent3="accent3" accent4="accent4" accent5="accent5" accent6="accent6" hlink="hlink" folHlink="folHlink"/>
  <p:sldLayoutIdLst>
    <p:sldLayoutId id="2147487319" r:id="rId1"/>
    <p:sldLayoutId id="2147487320" r:id="rId2"/>
    <p:sldLayoutId id="2147487321" r:id="rId3"/>
    <p:sldLayoutId id="2147487322" r:id="rId4"/>
    <p:sldLayoutId id="2147487323" r:id="rId5"/>
    <p:sldLayoutId id="2147487324" r:id="rId6"/>
    <p:sldLayoutId id="2147487325" r:id="rId7"/>
    <p:sldLayoutId id="2147487326" r:id="rId8"/>
    <p:sldLayoutId id="2147487327" r:id="rId9"/>
    <p:sldLayoutId id="2147487328" r:id="rId10"/>
    <p:sldLayoutId id="2147487329" r:id="rId11"/>
    <p:sldLayoutId id="2147487330" r:id="rId12"/>
    <p:sldLayoutId id="2147487331" r:id="rId13"/>
    <p:sldLayoutId id="2147487334" r:id="rId14"/>
    <p:sldLayoutId id="2147487399" r:id="rId15"/>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140744"/>
      </p:ext>
    </p:extLst>
  </p:cSld>
  <p:clrMap bg1="lt1" tx1="dk1" bg2="lt2" tx2="dk2" accent1="accent1" accent2="accent2" accent3="accent3" accent4="accent4" accent5="accent5" accent6="accent6" hlink="hlink" folHlink="folHlink"/>
  <p:sldLayoutIdLst>
    <p:sldLayoutId id="2147487373" r:id="rId1"/>
    <p:sldLayoutId id="2147487374" r:id="rId2"/>
    <p:sldLayoutId id="2147487375" r:id="rId3"/>
    <p:sldLayoutId id="2147487376" r:id="rId4"/>
    <p:sldLayoutId id="2147487377" r:id="rId5"/>
    <p:sldLayoutId id="2147487378" r:id="rId6"/>
    <p:sldLayoutId id="2147487379" r:id="rId7"/>
    <p:sldLayoutId id="2147487380" r:id="rId8"/>
    <p:sldLayoutId id="2147487381" r:id="rId9"/>
    <p:sldLayoutId id="2147487382" r:id="rId10"/>
    <p:sldLayoutId id="2147487383" r:id="rId11"/>
    <p:sldLayoutId id="2147487384" r:id="rId12"/>
    <p:sldLayoutId id="2147487400" r:id="rId13"/>
    <p:sldLayoutId id="2147487401" r:id="rId14"/>
    <p:sldLayoutId id="2147487402" r:id="rId15"/>
    <p:sldLayoutId id="2147487362" r:id="rId16"/>
    <p:sldLayoutId id="2147487363" r:id="rId17"/>
    <p:sldLayoutId id="2147487365" r:id="rId18"/>
    <p:sldLayoutId id="2147487366" r:id="rId19"/>
    <p:sldLayoutId id="2147487367" r:id="rId20"/>
    <p:sldLayoutId id="2147487368" r:id="rId21"/>
    <p:sldLayoutId id="2147487369" r:id="rId22"/>
    <p:sldLayoutId id="2147487370" r:id="rId23"/>
    <p:sldLayoutId id="2147487371" r:id="rId24"/>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aftp.epa.gov/aqmg/cjang/FAST-CE/FAST-CE%203.5/*"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10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8.xml"/><Relationship Id="rId1" Type="http://schemas.openxmlformats.org/officeDocument/2006/relationships/slideLayout" Target="../slideLayouts/slideLayout6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6.xml"/></Relationships>
</file>

<file path=ppt/slides/_rels/slide10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70.xml"/><Relationship Id="rId1" Type="http://schemas.openxmlformats.org/officeDocument/2006/relationships/slideLayout" Target="../slideLayouts/slideLayout7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11.xml.rels><?xml version="1.0" encoding="UTF-8" standalone="yes"?>
<Relationships xmlns="http://schemas.openxmlformats.org/package/2006/relationships"><Relationship Id="rId3"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 Id="rId2"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1" Type="http://schemas.openxmlformats.org/officeDocument/2006/relationships/slideLayout" Target="../slideLayouts/slideLayout66.xml"/><Relationship Id="rId4" Type="http://schemas.openxmlformats.org/officeDocument/2006/relationships/hyperlink" Target="http://www.abacas-dss.com/abacas/Files/paper/Enhancement%20of%20the%20Polynomial%20Functions%20Response%20Surface%20Model%20for%20Real-Time%20Analyzing%20Ozone%20Sensitivity.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hyperlink" Target="http://www.abacas-dss.com/abacas/Files/paper/Enhancement%20of%20the%20Polynomial%20Functions%20Response%20Surface%20Model%20for%20Real-Time%20Analyzing%20Ozone%20Sensitivity.pdf" TargetMode="External"/><Relationship Id="rId4"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6.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5.xml"/><Relationship Id="rId5" Type="http://schemas.openxmlformats.org/officeDocument/2006/relationships/hyperlink" Target="https://gaftp.epa.gov/aqmg/cjang/FAST-CE/FAST-CE%203.5/*"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 Id="rId2"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1" Type="http://schemas.openxmlformats.org/officeDocument/2006/relationships/slideLayout" Target="../slideLayouts/slideLayout66.xml"/><Relationship Id="rId4" Type="http://schemas.openxmlformats.org/officeDocument/2006/relationships/hyperlink" Target="http://www.abacas-dss.com/abacas/Files/paper/Enhancement%20of%20the%20Polynomial%20Functions%20Response%20Surface%20Model%20for%20Real-Time%20Analyzing%20Ozone%20Sensitivity.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4.xml"/><Relationship Id="rId7" Type="http://schemas.openxmlformats.org/officeDocument/2006/relationships/notesSlide" Target="../notesSlides/notesSlide17.xml"/><Relationship Id="rId12" Type="http://schemas.openxmlformats.org/officeDocument/2006/relationships/image" Target="../media/image4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33.xml"/><Relationship Id="rId11" Type="http://schemas.openxmlformats.org/officeDocument/2006/relationships/image" Target="../media/image43.png"/><Relationship Id="rId5" Type="http://schemas.openxmlformats.org/officeDocument/2006/relationships/tags" Target="../tags/tag6.xml"/><Relationship Id="rId10" Type="http://schemas.openxmlformats.org/officeDocument/2006/relationships/image" Target="../media/image42.png"/><Relationship Id="rId4" Type="http://schemas.openxmlformats.org/officeDocument/2006/relationships/tags" Target="../tags/tag5.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xml"/><Relationship Id="rId7" Type="http://schemas.openxmlformats.org/officeDocument/2006/relationships/notesSlide" Target="../notesSlides/notesSlide18.xml"/><Relationship Id="rId12" Type="http://schemas.openxmlformats.org/officeDocument/2006/relationships/image" Target="../media/image4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33.xml"/><Relationship Id="rId11" Type="http://schemas.openxmlformats.org/officeDocument/2006/relationships/image" Target="../media/image48.png"/><Relationship Id="rId5" Type="http://schemas.openxmlformats.org/officeDocument/2006/relationships/tags" Target="../tags/tag11.xml"/><Relationship Id="rId10" Type="http://schemas.openxmlformats.org/officeDocument/2006/relationships/image" Target="../media/image47.png"/><Relationship Id="rId4" Type="http://schemas.openxmlformats.org/officeDocument/2006/relationships/tags" Target="../tags/tag10.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3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4.xml"/><Relationship Id="rId7" Type="http://schemas.openxmlformats.org/officeDocument/2006/relationships/notesSlide" Target="../notesSlides/notesSlide20.xml"/><Relationship Id="rId12" Type="http://schemas.openxmlformats.org/officeDocument/2006/relationships/image" Target="../media/image6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33.xml"/><Relationship Id="rId11" Type="http://schemas.openxmlformats.org/officeDocument/2006/relationships/image" Target="../media/image63.png"/><Relationship Id="rId5" Type="http://schemas.openxmlformats.org/officeDocument/2006/relationships/tags" Target="../tags/tag16.xml"/><Relationship Id="rId10" Type="http://schemas.openxmlformats.org/officeDocument/2006/relationships/image" Target="../media/image62.png"/><Relationship Id="rId4" Type="http://schemas.openxmlformats.org/officeDocument/2006/relationships/tags" Target="../tags/tag15.xml"/><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19.xml"/><Relationship Id="rId7" Type="http://schemas.openxmlformats.org/officeDocument/2006/relationships/notesSlide" Target="../notesSlides/notesSlide21.xml"/><Relationship Id="rId12" Type="http://schemas.openxmlformats.org/officeDocument/2006/relationships/image" Target="../media/image6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133.xml"/><Relationship Id="rId11" Type="http://schemas.openxmlformats.org/officeDocument/2006/relationships/image" Target="../media/image68.png"/><Relationship Id="rId5" Type="http://schemas.openxmlformats.org/officeDocument/2006/relationships/tags" Target="../tags/tag21.xml"/><Relationship Id="rId10" Type="http://schemas.openxmlformats.org/officeDocument/2006/relationships/image" Target="../media/image67.png"/><Relationship Id="rId4" Type="http://schemas.openxmlformats.org/officeDocument/2006/relationships/tags" Target="../tags/tag20.xml"/><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24.xml"/><Relationship Id="rId7" Type="http://schemas.openxmlformats.org/officeDocument/2006/relationships/image" Target="../media/image7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23.xml"/><Relationship Id="rId5" Type="http://schemas.openxmlformats.org/officeDocument/2006/relationships/slideLayout" Target="../slideLayouts/slideLayout133.xml"/><Relationship Id="rId4" Type="http://schemas.openxmlformats.org/officeDocument/2006/relationships/tags" Target="../tags/tag25.xml"/></Relationships>
</file>

<file path=ppt/slides/_rels/slide32.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73.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7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notesSlide" Target="../notesSlides/notesSlide24.xml"/><Relationship Id="rId5" Type="http://schemas.openxmlformats.org/officeDocument/2006/relationships/tags" Target="../tags/tag30.xml"/><Relationship Id="rId15" Type="http://schemas.openxmlformats.org/officeDocument/2006/relationships/image" Target="../media/image75.png"/><Relationship Id="rId10" Type="http://schemas.openxmlformats.org/officeDocument/2006/relationships/slideLayout" Target="../slideLayouts/slideLayout77.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2" Type="http://schemas.openxmlformats.org/officeDocument/2006/relationships/notesSlide" Target="../notesSlides/notesSlide26.xml"/><Relationship Id="rId1" Type="http://schemas.openxmlformats.org/officeDocument/2006/relationships/slideLayout" Target="../slideLayouts/slideLayout65.xml"/><Relationship Id="rId5" Type="http://schemas.openxmlformats.org/officeDocument/2006/relationships/hyperlink" Target="http://www.abacas-dss.com/abacas/Files/paper/Enhancement%20of%20the%20Polynomial%20Functions%20Response%20Surface%20Model%20for%20Real-Time%20Analyzing%20Ozone%20Sensitivity.pdf" TargetMode="External"/><Relationship Id="rId4"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66.xml"/><Relationship Id="rId5" Type="http://schemas.openxmlformats.org/officeDocument/2006/relationships/hyperlink" Target="https://doi.org/10.3390/atmos12081044" TargetMode="Externa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6.xml"/><Relationship Id="rId1" Type="http://schemas.openxmlformats.org/officeDocument/2006/relationships/tags" Target="../tags/tag3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6.xml"/><Relationship Id="rId1" Type="http://schemas.openxmlformats.org/officeDocument/2006/relationships/tags" Target="../tags/tag36.xml"/><Relationship Id="rId4" Type="http://schemas.openxmlformats.org/officeDocument/2006/relationships/image" Target="../media/image81.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6.xml"/><Relationship Id="rId1" Type="http://schemas.openxmlformats.org/officeDocument/2006/relationships/tags" Target="../tags/tag37.xml"/><Relationship Id="rId4" Type="http://schemas.openxmlformats.org/officeDocument/2006/relationships/image" Target="../media/image82.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6.xml"/><Relationship Id="rId1" Type="http://schemas.openxmlformats.org/officeDocument/2006/relationships/tags" Target="../tags/tag38.xml"/><Relationship Id="rId4" Type="http://schemas.openxmlformats.org/officeDocument/2006/relationships/image" Target="../media/image83.tiff"/></Relationships>
</file>

<file path=ppt/slides/_rels/slide46.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notesSlide" Target="../notesSlides/notesSlide36.xml"/><Relationship Id="rId7" Type="http://schemas.openxmlformats.org/officeDocument/2006/relationships/image" Target="../media/image180.png"/><Relationship Id="rId2" Type="http://schemas.openxmlformats.org/officeDocument/2006/relationships/slideLayout" Target="../slideLayouts/slideLayout66.xml"/><Relationship Id="rId1" Type="http://schemas.openxmlformats.org/officeDocument/2006/relationships/tags" Target="../tags/tag39.xml"/><Relationship Id="rId6" Type="http://schemas.openxmlformats.org/officeDocument/2006/relationships/image" Target="../media/image170.png"/><Relationship Id="rId5" Type="http://schemas.openxmlformats.org/officeDocument/2006/relationships/image" Target="../media/image85.jpeg"/><Relationship Id="rId4" Type="http://schemas.openxmlformats.org/officeDocument/2006/relationships/image" Target="../media/image84.gif"/><Relationship Id="rId9" Type="http://schemas.openxmlformats.org/officeDocument/2006/relationships/image" Target="../media/image87.t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6.xml"/><Relationship Id="rId1" Type="http://schemas.openxmlformats.org/officeDocument/2006/relationships/tags" Target="../tags/tag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91.png"/><Relationship Id="rId2" Type="http://schemas.openxmlformats.org/officeDocument/2006/relationships/slideLayout" Target="../slideLayouts/slideLayout66.xml"/><Relationship Id="rId1" Type="http://schemas.openxmlformats.org/officeDocument/2006/relationships/tags" Target="../tags/tag4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6.xml"/><Relationship Id="rId1" Type="http://schemas.openxmlformats.org/officeDocument/2006/relationships/tags" Target="../tags/tag42.xml"/><Relationship Id="rId4" Type="http://schemas.openxmlformats.org/officeDocument/2006/relationships/image" Target="../media/image9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66.xml"/><Relationship Id="rId4" Type="http://schemas.openxmlformats.org/officeDocument/2006/relationships/image" Target="../media/image95.tiff"/></Relationships>
</file>

<file path=ppt/slides/_rels/slide53.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7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emf"/><Relationship Id="rId4" Type="http://schemas.openxmlformats.org/officeDocument/2006/relationships/diagramLayout" Target="../diagrams/layout1.xml"/><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wmf"/></Relationships>
</file>

<file path=ppt/slides/_rels/slide6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6.png"/><Relationship Id="rId1" Type="http://schemas.openxmlformats.org/officeDocument/2006/relationships/slideLayout" Target="../slideLayouts/slideLayout66.xml"/><Relationship Id="rId4" Type="http://schemas.openxmlformats.org/officeDocument/2006/relationships/image" Target="../media/image99.emf"/></Relationships>
</file>

<file path=ppt/slides/_rels/slide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emf"/><Relationship Id="rId1" Type="http://schemas.openxmlformats.org/officeDocument/2006/relationships/slideLayout" Target="../slideLayouts/slideLayout66.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s>
</file>

<file path=ppt/slides/_rels/slide66.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65.xml"/><Relationship Id="rId5" Type="http://schemas.openxmlformats.org/officeDocument/2006/relationships/hyperlink" Target="https://gaftp.epa.gov/aqmg/cjang/FAST-CE/FAST-CE%203.5/*" TargetMode="Externa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66.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54.xml"/><Relationship Id="rId5" Type="http://schemas.openxmlformats.org/officeDocument/2006/relationships/image" Target="../media/image120.png"/><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54.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54.xml"/><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54.xml"/><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54.xml"/><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54.xml"/><Relationship Id="rId5" Type="http://schemas.openxmlformats.org/officeDocument/2006/relationships/image" Target="../media/image131.png"/><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1.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54.xml"/><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16.emf"/><Relationship Id="rId1" Type="http://schemas.openxmlformats.org/officeDocument/2006/relationships/slideLayout" Target="../slideLayouts/slideLayout66.xml"/><Relationship Id="rId4" Type="http://schemas.openxmlformats.org/officeDocument/2006/relationships/image" Target="../media/image17.emf"/></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4.xml"/><Relationship Id="rId1" Type="http://schemas.openxmlformats.org/officeDocument/2006/relationships/slideLayout" Target="../slideLayouts/slideLayout6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6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6.xml"/></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66.xml"/></Relationships>
</file>

<file path=ppt/slides/_rels/slide8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6.xml"/></Relationships>
</file>

<file path=ppt/slides/_rels/slide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6.xml"/><Relationship Id="rId4" Type="http://schemas.openxmlformats.org/officeDocument/2006/relationships/image" Target="../media/image150.png"/></Relationships>
</file>

<file path=ppt/slides/_rels/slide8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37.xml"/><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66.xml"/><Relationship Id="rId5" Type="http://schemas.openxmlformats.org/officeDocument/2006/relationships/image" Target="../media/image155.png"/><Relationship Id="rId4" Type="http://schemas.openxmlformats.org/officeDocument/2006/relationships/image" Target="../media/image154.png"/></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0.xml"/><Relationship Id="rId1" Type="http://schemas.openxmlformats.org/officeDocument/2006/relationships/slideLayout" Target="../slideLayouts/slideLayout66.xml"/><Relationship Id="rId4" Type="http://schemas.openxmlformats.org/officeDocument/2006/relationships/image" Target="../media/image157.png"/></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1.xml"/><Relationship Id="rId1" Type="http://schemas.openxmlformats.org/officeDocument/2006/relationships/slideLayout" Target="../slideLayouts/slideLayout66.xml"/><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2.xml"/><Relationship Id="rId1" Type="http://schemas.openxmlformats.org/officeDocument/2006/relationships/slideLayout" Target="../slideLayouts/slideLayout66.xml"/><Relationship Id="rId5" Type="http://schemas.openxmlformats.org/officeDocument/2006/relationships/image" Target="../media/image162.png"/><Relationship Id="rId4" Type="http://schemas.openxmlformats.org/officeDocument/2006/relationships/image" Target="../media/image161.png"/></Relationships>
</file>

<file path=ppt/slides/_rels/slide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3.xml"/><Relationship Id="rId1" Type="http://schemas.openxmlformats.org/officeDocument/2006/relationships/slideLayout" Target="../slideLayouts/slideLayout66.xml"/></Relationships>
</file>

<file path=ppt/slides/_rels/slide9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4.xml"/><Relationship Id="rId1" Type="http://schemas.openxmlformats.org/officeDocument/2006/relationships/slideLayout" Target="../slideLayouts/slideLayout66.xml"/><Relationship Id="rId4" Type="http://schemas.openxmlformats.org/officeDocument/2006/relationships/image" Target="../media/image165.png"/></Relationships>
</file>

<file path=ppt/slides/_rels/slide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5.xml"/><Relationship Id="rId1" Type="http://schemas.openxmlformats.org/officeDocument/2006/relationships/slideLayout" Target="../slideLayouts/slideLayout66.xml"/><Relationship Id="rId4" Type="http://schemas.openxmlformats.org/officeDocument/2006/relationships/image" Target="../media/image167.png"/></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6.xml"/><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7.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0"/>
            <a:ext cx="12192000" cy="877313"/>
          </a:xfrm>
          <a:solidFill>
            <a:schemeClr val="accent5">
              <a:lumMod val="20000"/>
              <a:lumOff val="80000"/>
            </a:schemeClr>
          </a:solidFill>
        </p:spPr>
        <p:txBody>
          <a:bodyPr>
            <a:noAutofit/>
          </a:bodyPr>
          <a:lstStyle/>
          <a:p>
            <a:r>
              <a:rPr lang="en-US" altLang="zh-CN" sz="2400" dirty="0">
                <a:solidFill>
                  <a:srgbClr val="FF0000"/>
                </a:solidFill>
                <a:effectLst>
                  <a:outerShdw blurRad="38100" dist="38100" dir="2700000" algn="tl">
                    <a:srgbClr val="000000">
                      <a:alpha val="43137"/>
                    </a:srgbClr>
                  </a:outerShdw>
                </a:effectLst>
              </a:rPr>
              <a:t>Pilot Application of Deep Learning Response Surface Model (</a:t>
            </a:r>
            <a:r>
              <a:rPr lang="en-US" altLang="zh-CN" sz="2400" dirty="0" err="1">
                <a:solidFill>
                  <a:srgbClr val="0000FF"/>
                </a:solidFill>
                <a:effectLst>
                  <a:outerShdw blurRad="38100" dist="38100" dir="2700000" algn="tl">
                    <a:srgbClr val="000000">
                      <a:alpha val="43137"/>
                    </a:srgbClr>
                  </a:outerShdw>
                </a:effectLst>
              </a:rPr>
              <a:t>DeepRSM</a:t>
            </a:r>
            <a:r>
              <a:rPr lang="en-US" altLang="zh-CN" sz="2400" dirty="0">
                <a:solidFill>
                  <a:srgbClr val="FF0000"/>
                </a:solidFill>
                <a:effectLst>
                  <a:outerShdw blurRad="38100" dist="38100" dir="2700000" algn="tl">
                    <a:srgbClr val="000000">
                      <a:alpha val="43137"/>
                    </a:srgbClr>
                  </a:outerShdw>
                </a:effectLst>
              </a:rPr>
              <a:t>)</a:t>
            </a:r>
            <a:br>
              <a:rPr lang="en-US" altLang="zh-CN" sz="2400" dirty="0">
                <a:solidFill>
                  <a:srgbClr val="FF0000"/>
                </a:solidFill>
                <a:effectLst>
                  <a:outerShdw blurRad="38100" dist="38100" dir="2700000" algn="tl">
                    <a:srgbClr val="000000">
                      <a:alpha val="43137"/>
                    </a:srgbClr>
                  </a:outerShdw>
                </a:effectLst>
              </a:rPr>
            </a:br>
            <a:r>
              <a:rPr lang="en-US" altLang="zh-CN" sz="2400" dirty="0">
                <a:effectLst>
                  <a:outerShdw blurRad="38100" dist="38100" dir="2700000" algn="tl">
                    <a:srgbClr val="000000">
                      <a:alpha val="43137"/>
                    </a:srgbClr>
                  </a:outerShdw>
                </a:effectLst>
              </a:rPr>
              <a:t>and</a:t>
            </a:r>
            <a:r>
              <a:rPr lang="en-US" altLang="zh-CN" sz="2400" dirty="0">
                <a:solidFill>
                  <a:srgbClr val="0000FF"/>
                </a:solidFill>
                <a:effectLst>
                  <a:outerShdw blurRad="38100" dist="38100" dir="2700000" algn="tl">
                    <a:srgbClr val="000000">
                      <a:alpha val="43137"/>
                    </a:srgbClr>
                  </a:outerShdw>
                </a:effectLst>
              </a:rPr>
              <a:t> </a:t>
            </a:r>
            <a:r>
              <a:rPr lang="en-US" altLang="zh-CN" sz="2400" dirty="0">
                <a:solidFill>
                  <a:srgbClr val="FF0000"/>
                </a:solidFill>
                <a:effectLst>
                  <a:outerShdw blurRad="38100" dist="38100" dir="2700000" algn="tl">
                    <a:srgbClr val="000000">
                      <a:alpha val="43137"/>
                    </a:srgbClr>
                  </a:outerShdw>
                </a:effectLst>
              </a:rPr>
              <a:t>Preliminary</a:t>
            </a:r>
            <a:r>
              <a:rPr lang="en-US" altLang="zh-CN" sz="2400" dirty="0">
                <a:solidFill>
                  <a:srgbClr val="0000FF"/>
                </a:solidFill>
                <a:effectLst>
                  <a:outerShdw blurRad="38100" dist="38100" dir="2700000" algn="tl">
                    <a:srgbClr val="000000">
                      <a:alpha val="43137"/>
                    </a:srgbClr>
                  </a:outerShdw>
                </a:effectLst>
              </a:rPr>
              <a:t> </a:t>
            </a:r>
            <a:r>
              <a:rPr lang="en-US" altLang="zh-CN" sz="2400" dirty="0">
                <a:solidFill>
                  <a:srgbClr val="FF0000"/>
                </a:solidFill>
                <a:effectLst>
                  <a:outerShdw blurRad="38100" dist="38100" dir="2700000" algn="tl">
                    <a:srgbClr val="000000">
                      <a:alpha val="43137"/>
                    </a:srgbClr>
                  </a:outerShdw>
                </a:effectLst>
              </a:rPr>
              <a:t>Comparisons with Other Source Contribution Methods</a:t>
            </a:r>
            <a:endParaRPr lang="zh-CN" altLang="en-US" sz="1800" dirty="0">
              <a:solidFill>
                <a:srgbClr val="FF0000"/>
              </a:solidFill>
              <a:effectLst/>
            </a:endParaRPr>
          </a:p>
        </p:txBody>
      </p:sp>
      <p:sp>
        <p:nvSpPr>
          <p:cNvPr id="19" name="Title 2">
            <a:extLst>
              <a:ext uri="{FF2B5EF4-FFF2-40B4-BE49-F238E27FC236}">
                <a16:creationId xmlns:a16="http://schemas.microsoft.com/office/drawing/2014/main" id="{94659536-070F-46F7-851D-AB6BFA25E890}"/>
              </a:ext>
            </a:extLst>
          </p:cNvPr>
          <p:cNvSpPr txBox="1">
            <a:spLocks/>
          </p:cNvSpPr>
          <p:nvPr/>
        </p:nvSpPr>
        <p:spPr bwMode="auto">
          <a:xfrm>
            <a:off x="1752600" y="5440517"/>
            <a:ext cx="8439689" cy="7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a:defRPr/>
            </a:pPr>
            <a:r>
              <a:rPr lang="en-US" sz="2400" b="0" i="1" kern="0" dirty="0">
                <a:solidFill>
                  <a:prstClr val="black"/>
                </a:solidFill>
                <a:latin typeface="Calibri"/>
              </a:rPr>
              <a:t>Carey Jang, Jim Kelly and Joey Huang,  </a:t>
            </a:r>
          </a:p>
          <a:p>
            <a:pPr>
              <a:defRPr/>
            </a:pPr>
            <a:r>
              <a:rPr lang="en-US" sz="2400" b="0" i="1" kern="0" dirty="0">
                <a:solidFill>
                  <a:prstClr val="black"/>
                </a:solidFill>
                <a:latin typeface="Calibri"/>
              </a:rPr>
              <a:t>Model App Team Briefing, 5/10/2023</a:t>
            </a:r>
          </a:p>
        </p:txBody>
      </p:sp>
      <p:sp>
        <p:nvSpPr>
          <p:cNvPr id="8" name="TextBox 7"/>
          <p:cNvSpPr txBox="1"/>
          <p:nvPr/>
        </p:nvSpPr>
        <p:spPr>
          <a:xfrm>
            <a:off x="457200" y="4648200"/>
            <a:ext cx="5638800" cy="830997"/>
          </a:xfrm>
          <a:prstGeom prst="rect">
            <a:avLst/>
          </a:prstGeom>
          <a:noFill/>
        </p:spPr>
        <p:txBody>
          <a:bodyPr wrap="square" rtlCol="0">
            <a:spAutoFit/>
          </a:bodyPr>
          <a:lstStyle/>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/HDDM/ISAM in “FAST-CE 3.5”</a:t>
            </a:r>
          </a:p>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 in “RSM-VAT 2.9”</a:t>
            </a:r>
          </a:p>
        </p:txBody>
      </p:sp>
      <p:sp>
        <p:nvSpPr>
          <p:cNvPr id="9" name="TextBox 8"/>
          <p:cNvSpPr txBox="1"/>
          <p:nvPr/>
        </p:nvSpPr>
        <p:spPr>
          <a:xfrm>
            <a:off x="6623160" y="4765066"/>
            <a:ext cx="5478348" cy="461665"/>
          </a:xfrm>
          <a:prstGeom prst="rect">
            <a:avLst/>
          </a:prstGeom>
          <a:noFill/>
        </p:spPr>
        <p:txBody>
          <a:bodyPr wrap="square" rtlCol="0">
            <a:spAutoFit/>
          </a:bodyPr>
          <a:lstStyle/>
          <a:p>
            <a:pPr algn="l" fontAlgn="auto">
              <a:spcBef>
                <a:spcPts val="0"/>
              </a:spcBef>
              <a:spcAft>
                <a:spcPts val="0"/>
              </a:spcAft>
              <a:defRPr/>
            </a:pPr>
            <a:r>
              <a:rPr lang="en-US" sz="2400" b="1" i="1" dirty="0">
                <a:solidFill>
                  <a:srgbClr val="0000FF"/>
                </a:solidFill>
                <a:latin typeface="Calibri"/>
              </a:rPr>
              <a:t>CMAQ BF vs. </a:t>
            </a:r>
            <a:r>
              <a:rPr lang="en-US" sz="2400" b="1" i="1" dirty="0" err="1">
                <a:solidFill>
                  <a:srgbClr val="0000FF"/>
                </a:solidFill>
                <a:latin typeface="Calibri"/>
              </a:rPr>
              <a:t>DeepRSM</a:t>
            </a:r>
            <a:r>
              <a:rPr lang="en-US" sz="2400" b="1" i="1" dirty="0">
                <a:solidFill>
                  <a:srgbClr val="0000FF"/>
                </a:solidFill>
                <a:latin typeface="Calibri"/>
              </a:rPr>
              <a:t>, HDDM &amp; ISAM </a:t>
            </a:r>
          </a:p>
        </p:txBody>
      </p:sp>
      <p:sp>
        <p:nvSpPr>
          <p:cNvPr id="2" name="Slide Number Placeholder 1">
            <a:extLst>
              <a:ext uri="{FF2B5EF4-FFF2-40B4-BE49-F238E27FC236}">
                <a16:creationId xmlns:a16="http://schemas.microsoft.com/office/drawing/2014/main" id="{B867AD66-FEAD-453D-AF07-B1EC100971DF}"/>
              </a:ext>
            </a:extLst>
          </p:cNvPr>
          <p:cNvSpPr>
            <a:spLocks noGrp="1"/>
          </p:cNvSpPr>
          <p:nvPr>
            <p:ph type="sldNum" sz="quarter" idx="12"/>
          </p:nvPr>
        </p:nvSpPr>
        <p:spPr>
          <a:xfrm>
            <a:off x="11609244" y="6165550"/>
            <a:ext cx="516213" cy="382008"/>
          </a:xfrm>
        </p:spPr>
        <p:txBody>
          <a:bodyPr/>
          <a:lstStyle/>
          <a:p>
            <a:fld id="{03A847EA-A0F8-42E4-AF47-D5B896815B88}" type="slidenum">
              <a:rPr lang="zh-CN" altLang="en-US" smtClean="0"/>
              <a:pPr/>
              <a:t>1</a:t>
            </a:fld>
            <a:endParaRPr lang="zh-CN" altLang="en-US" dirty="0"/>
          </a:p>
        </p:txBody>
      </p:sp>
      <p:sp>
        <p:nvSpPr>
          <p:cNvPr id="10" name="Rectangle 9">
            <a:extLst>
              <a:ext uri="{FF2B5EF4-FFF2-40B4-BE49-F238E27FC236}">
                <a16:creationId xmlns:a16="http://schemas.microsoft.com/office/drawing/2014/main" id="{FCC0D596-0864-4EC9-BBAD-866930E743BA}"/>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3"/>
              </a:rPr>
              <a:t>https://gaftp.epa.gov/aqmg/cjang/FAST-CE/FAST-CE 3.5/*</a:t>
            </a:r>
            <a:r>
              <a:rPr lang="en-US" sz="1400" i="1" dirty="0">
                <a:solidFill>
                  <a:srgbClr val="0000FF"/>
                </a:solidFill>
              </a:rPr>
              <a:t> (or /RSM-VAT/RSM-VAT 2.9/*)</a:t>
            </a:r>
            <a:endParaRPr lang="en-US" sz="1400" i="1" u="sng" dirty="0">
              <a:solidFill>
                <a:srgbClr val="0000FF"/>
              </a:solidFill>
            </a:endParaRPr>
          </a:p>
        </p:txBody>
      </p:sp>
      <p:grpSp>
        <p:nvGrpSpPr>
          <p:cNvPr id="4" name="组合 6">
            <a:extLst>
              <a:ext uri="{FF2B5EF4-FFF2-40B4-BE49-F238E27FC236}">
                <a16:creationId xmlns:a16="http://schemas.microsoft.com/office/drawing/2014/main" id="{E3742AA9-2D7B-3FF2-86D9-E1E977F3F941}"/>
              </a:ext>
            </a:extLst>
          </p:cNvPr>
          <p:cNvGrpSpPr/>
          <p:nvPr/>
        </p:nvGrpSpPr>
        <p:grpSpPr>
          <a:xfrm>
            <a:off x="6128720" y="1245802"/>
            <a:ext cx="5910880" cy="3402398"/>
            <a:chOff x="3366038" y="1255827"/>
            <a:chExt cx="7698211" cy="4629522"/>
          </a:xfrm>
        </p:grpSpPr>
        <p:pic>
          <p:nvPicPr>
            <p:cNvPr id="5" name="图片 10">
              <a:extLst>
                <a:ext uri="{FF2B5EF4-FFF2-40B4-BE49-F238E27FC236}">
                  <a16:creationId xmlns:a16="http://schemas.microsoft.com/office/drawing/2014/main" id="{458ED4C6-2886-6F63-C426-50077631FFC6}"/>
                </a:ext>
              </a:extLst>
            </p:cNvPr>
            <p:cNvPicPr>
              <a:picLocks noChangeAspect="1"/>
            </p:cNvPicPr>
            <p:nvPr/>
          </p:nvPicPr>
          <p:blipFill rotWithShape="1">
            <a:blip r:embed="rId4"/>
            <a:srcRect l="18686" t="32479" r="9651" b="48051"/>
            <a:stretch/>
          </p:blipFill>
          <p:spPr>
            <a:xfrm>
              <a:off x="5494442" y="1657799"/>
              <a:ext cx="5569807" cy="3916503"/>
            </a:xfrm>
            <a:prstGeom prst="rect">
              <a:avLst/>
            </a:prstGeom>
          </p:spPr>
        </p:pic>
        <p:sp>
          <p:nvSpPr>
            <p:cNvPr id="6" name="矩形 2">
              <a:extLst>
                <a:ext uri="{FF2B5EF4-FFF2-40B4-BE49-F238E27FC236}">
                  <a16:creationId xmlns:a16="http://schemas.microsoft.com/office/drawing/2014/main" id="{F745ADD5-6860-EBC9-4C7B-C768157ABE90}"/>
                </a:ext>
              </a:extLst>
            </p:cNvPr>
            <p:cNvSpPr/>
            <p:nvPr/>
          </p:nvSpPr>
          <p:spPr>
            <a:xfrm>
              <a:off x="6555209" y="1255827"/>
              <a:ext cx="3774844" cy="21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pitchFamily="18" charset="0"/>
                  <a:cs typeface="Times New Roman" panose="02020603050405020304" pitchFamily="18" charset="0"/>
                </a:rPr>
                <a:t>NOx and/or VOC reduction </a:t>
              </a:r>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7" name="矩形 18">
              <a:extLst>
                <a:ext uri="{FF2B5EF4-FFF2-40B4-BE49-F238E27FC236}">
                  <a16:creationId xmlns:a16="http://schemas.microsoft.com/office/drawing/2014/main" id="{64274ECC-EC20-9162-ABAD-DCCFD89EFF23}"/>
                </a:ext>
              </a:extLst>
            </p:cNvPr>
            <p:cNvSpPr/>
            <p:nvPr/>
          </p:nvSpPr>
          <p:spPr>
            <a:xfrm>
              <a:off x="6198949" y="5661623"/>
              <a:ext cx="4314769" cy="223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Times New Roman" panose="02020603050405020304" pitchFamily="18" charset="0"/>
                  <a:cs typeface="Times New Roman" panose="02020603050405020304" pitchFamily="18" charset="0"/>
                </a:rPr>
                <a:t>O</a:t>
              </a:r>
              <a:r>
                <a:rPr lang="en-US" altLang="zh-CN" b="1" baseline="-25000" dirty="0">
                  <a:solidFill>
                    <a:schemeClr val="tx1"/>
                  </a:solidFill>
                  <a:latin typeface="Times New Roman" panose="02020603050405020304" pitchFamily="18" charset="0"/>
                  <a:cs typeface="Times New Roman" panose="02020603050405020304" pitchFamily="18" charset="0"/>
                </a:rPr>
                <a:t>3</a:t>
              </a:r>
              <a:r>
                <a:rPr lang="en-US" altLang="zh-CN" b="1" dirty="0">
                  <a:solidFill>
                    <a:schemeClr val="tx1"/>
                  </a:solidFill>
                  <a:latin typeface="Times New Roman" panose="02020603050405020304" pitchFamily="18" charset="0"/>
                  <a:cs typeface="Times New Roman" panose="02020603050405020304" pitchFamily="18" charset="0"/>
                </a:rPr>
                <a:t> MDA8 (ppb), 2018 July Avg</a:t>
              </a:r>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11" name="矩形 23">
              <a:extLst>
                <a:ext uri="{FF2B5EF4-FFF2-40B4-BE49-F238E27FC236}">
                  <a16:creationId xmlns:a16="http://schemas.microsoft.com/office/drawing/2014/main" id="{C807C7DC-68D1-CEB9-4E38-C98F55AB95DC}"/>
                </a:ext>
              </a:extLst>
            </p:cNvPr>
            <p:cNvSpPr/>
            <p:nvPr/>
          </p:nvSpPr>
          <p:spPr>
            <a:xfrm>
              <a:off x="3366038" y="1848803"/>
              <a:ext cx="2080170" cy="3518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pf-RSM BF: NOx or VOC </a:t>
              </a: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algn="r">
                <a:lnSpc>
                  <a:spcPct val="25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ISAM</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p>
          </p:txBody>
        </p:sp>
      </p:grpSp>
      <p:cxnSp>
        <p:nvCxnSpPr>
          <p:cNvPr id="13" name="Straight Connector 12">
            <a:extLst>
              <a:ext uri="{FF2B5EF4-FFF2-40B4-BE49-F238E27FC236}">
                <a16:creationId xmlns:a16="http://schemas.microsoft.com/office/drawing/2014/main" id="{F26A54C8-3C99-2EE3-60B4-C3F85D07092C}"/>
              </a:ext>
            </a:extLst>
          </p:cNvPr>
          <p:cNvCxnSpPr>
            <a:cxnSpLocks/>
          </p:cNvCxnSpPr>
          <p:nvPr/>
        </p:nvCxnSpPr>
        <p:spPr>
          <a:xfrm>
            <a:off x="6221556" y="2667000"/>
            <a:ext cx="5818044"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C10CE370-92C8-C216-BC23-CC50E4051CC3}"/>
              </a:ext>
            </a:extLst>
          </p:cNvPr>
          <p:cNvPicPr>
            <a:picLocks noChangeAspect="1"/>
          </p:cNvPicPr>
          <p:nvPr/>
        </p:nvPicPr>
        <p:blipFill>
          <a:blip r:embed="rId5"/>
          <a:stretch>
            <a:fillRect/>
          </a:stretch>
        </p:blipFill>
        <p:spPr>
          <a:xfrm>
            <a:off x="1181036" y="1193352"/>
            <a:ext cx="4914964" cy="3403356"/>
          </a:xfrm>
          <a:prstGeom prst="rect">
            <a:avLst/>
          </a:prstGeom>
          <a:ln w="9525">
            <a:solidFill>
              <a:schemeClr val="tx1"/>
            </a:solidFill>
          </a:ln>
        </p:spPr>
      </p:pic>
      <p:pic>
        <p:nvPicPr>
          <p:cNvPr id="18" name="图片 12">
            <a:extLst>
              <a:ext uri="{FF2B5EF4-FFF2-40B4-BE49-F238E27FC236}">
                <a16:creationId xmlns:a16="http://schemas.microsoft.com/office/drawing/2014/main" id="{B721213F-1C2F-2EC4-4A52-C3937FB398F5}"/>
              </a:ext>
            </a:extLst>
          </p:cNvPr>
          <p:cNvPicPr>
            <a:picLocks noChangeAspect="1"/>
          </p:cNvPicPr>
          <p:nvPr/>
        </p:nvPicPr>
        <p:blipFill>
          <a:blip r:embed="rId6"/>
          <a:stretch>
            <a:fillRect/>
          </a:stretch>
        </p:blipFill>
        <p:spPr>
          <a:xfrm>
            <a:off x="1219199" y="3581400"/>
            <a:ext cx="1324698" cy="626016"/>
          </a:xfrm>
          <a:prstGeom prst="rect">
            <a:avLst/>
          </a:prstGeom>
        </p:spPr>
      </p:pic>
      <p:sp>
        <p:nvSpPr>
          <p:cNvPr id="33" name="Rectangle 32">
            <a:extLst>
              <a:ext uri="{FF2B5EF4-FFF2-40B4-BE49-F238E27FC236}">
                <a16:creationId xmlns:a16="http://schemas.microsoft.com/office/drawing/2014/main" id="{598A830B-C6E7-6FC9-60AB-DFEBE96EB27A}"/>
              </a:ext>
            </a:extLst>
          </p:cNvPr>
          <p:cNvSpPr/>
          <p:nvPr/>
        </p:nvSpPr>
        <p:spPr>
          <a:xfrm>
            <a:off x="1186545" y="2031922"/>
            <a:ext cx="1246850" cy="48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35" name="TextBox 34">
            <a:extLst>
              <a:ext uri="{FF2B5EF4-FFF2-40B4-BE49-F238E27FC236}">
                <a16:creationId xmlns:a16="http://schemas.microsoft.com/office/drawing/2014/main" id="{1456522C-D073-1284-1B85-1521755E2162}"/>
              </a:ext>
            </a:extLst>
          </p:cNvPr>
          <p:cNvSpPr txBox="1"/>
          <p:nvPr/>
        </p:nvSpPr>
        <p:spPr>
          <a:xfrm>
            <a:off x="-76200" y="1828800"/>
            <a:ext cx="1274833" cy="894732"/>
          </a:xfrm>
          <a:prstGeom prst="rect">
            <a:avLst/>
          </a:prstGeom>
          <a:noFill/>
        </p:spPr>
        <p:txBody>
          <a:bodyPr wrap="square">
            <a:spAutoFit/>
          </a:bodyPr>
          <a:lstStyle/>
          <a:p>
            <a:pPr>
              <a:lnSpc>
                <a:spcPct val="150000"/>
              </a:lnSpc>
            </a:pPr>
            <a:r>
              <a:rPr lang="en-US" sz="1200" b="1" i="1" dirty="0">
                <a:solidFill>
                  <a:srgbClr val="FF0000"/>
                </a:solidFill>
                <a:latin typeface="Calibri"/>
              </a:rPr>
              <a:t>ISAM/O_PSAT</a:t>
            </a:r>
          </a:p>
          <a:p>
            <a:pPr>
              <a:lnSpc>
                <a:spcPct val="150000"/>
              </a:lnSpc>
            </a:pPr>
            <a:r>
              <a:rPr lang="en-US" sz="1200" b="1" i="1" dirty="0">
                <a:solidFill>
                  <a:srgbClr val="FF0000"/>
                </a:solidFill>
                <a:latin typeface="Calibri"/>
              </a:rPr>
              <a:t>RSM/</a:t>
            </a:r>
            <a:r>
              <a:rPr lang="en-US" sz="1200" b="1" i="1" dirty="0" err="1">
                <a:solidFill>
                  <a:srgbClr val="FF0000"/>
                </a:solidFill>
                <a:latin typeface="Calibri"/>
              </a:rPr>
              <a:t>DeepRSM</a:t>
            </a:r>
            <a:endParaRPr lang="en-US" sz="1200" b="1" i="1" dirty="0">
              <a:solidFill>
                <a:srgbClr val="FF0000"/>
              </a:solidFill>
              <a:latin typeface="Calibri"/>
            </a:endParaRPr>
          </a:p>
          <a:p>
            <a:pPr>
              <a:lnSpc>
                <a:spcPct val="150000"/>
              </a:lnSpc>
            </a:pPr>
            <a:r>
              <a:rPr lang="en-US" sz="1200" b="1" i="1" dirty="0">
                <a:solidFill>
                  <a:srgbClr val="FF0000"/>
                </a:solidFill>
                <a:latin typeface="Calibri"/>
              </a:rPr>
              <a:t>DDM/HDDM</a:t>
            </a:r>
          </a:p>
        </p:txBody>
      </p:sp>
      <p:sp>
        <p:nvSpPr>
          <p:cNvPr id="37" name="TextBox 36">
            <a:extLst>
              <a:ext uri="{FF2B5EF4-FFF2-40B4-BE49-F238E27FC236}">
                <a16:creationId xmlns:a16="http://schemas.microsoft.com/office/drawing/2014/main" id="{3C7B1FBE-0027-DD3A-6122-C2C59FE8B8AA}"/>
              </a:ext>
            </a:extLst>
          </p:cNvPr>
          <p:cNvSpPr txBox="1"/>
          <p:nvPr/>
        </p:nvSpPr>
        <p:spPr>
          <a:xfrm>
            <a:off x="-72843" y="3446418"/>
            <a:ext cx="1324698" cy="954107"/>
          </a:xfrm>
          <a:prstGeom prst="rect">
            <a:avLst/>
          </a:prstGeom>
          <a:noFill/>
        </p:spPr>
        <p:txBody>
          <a:bodyPr wrap="square">
            <a:spAutoFit/>
          </a:bodyPr>
          <a:lstStyle/>
          <a:p>
            <a:r>
              <a:rPr lang="en-US" sz="1400" b="1" i="1" dirty="0">
                <a:solidFill>
                  <a:srgbClr val="FF0000"/>
                </a:solidFill>
                <a:latin typeface="Calibri"/>
              </a:rPr>
              <a:t>CONUS domain </a:t>
            </a:r>
            <a:r>
              <a:rPr lang="en-US" sz="1400" b="1" i="1" dirty="0">
                <a:latin typeface="Calibri"/>
              </a:rPr>
              <a:t>and</a:t>
            </a:r>
          </a:p>
          <a:p>
            <a:r>
              <a:rPr lang="en-US" sz="1400" b="1" i="1" dirty="0">
                <a:solidFill>
                  <a:srgbClr val="FF0000"/>
                </a:solidFill>
                <a:latin typeface="Calibri"/>
              </a:rPr>
              <a:t>10 Climate regions</a:t>
            </a:r>
            <a:endParaRPr lang="en-US" sz="1400" dirty="0"/>
          </a:p>
        </p:txBody>
      </p:sp>
      <p:pic>
        <p:nvPicPr>
          <p:cNvPr id="12" name="Picture 11">
            <a:extLst>
              <a:ext uri="{FF2B5EF4-FFF2-40B4-BE49-F238E27FC236}">
                <a16:creationId xmlns:a16="http://schemas.microsoft.com/office/drawing/2014/main" id="{C6EA0FBC-D211-FFAC-37E4-474D17AC0FA6}"/>
              </a:ext>
            </a:extLst>
          </p:cNvPr>
          <p:cNvPicPr>
            <a:picLocks noChangeAspect="1"/>
          </p:cNvPicPr>
          <p:nvPr/>
        </p:nvPicPr>
        <p:blipFill rotWithShape="1">
          <a:blip r:embed="rId7"/>
          <a:srcRect l="77704" r="12706" b="86073"/>
          <a:stretch/>
        </p:blipFill>
        <p:spPr>
          <a:xfrm>
            <a:off x="11152356" y="1497680"/>
            <a:ext cx="887244" cy="739519"/>
          </a:xfrm>
          <a:prstGeom prst="rect">
            <a:avLst/>
          </a:prstGeom>
        </p:spPr>
      </p:pic>
      <p:sp>
        <p:nvSpPr>
          <p:cNvPr id="14" name="矩形 2">
            <a:extLst>
              <a:ext uri="{FF2B5EF4-FFF2-40B4-BE49-F238E27FC236}">
                <a16:creationId xmlns:a16="http://schemas.microsoft.com/office/drawing/2014/main" id="{F9FBED01-5CD3-BD20-6121-B82295EAC4C6}"/>
              </a:ext>
            </a:extLst>
          </p:cNvPr>
          <p:cNvSpPr/>
          <p:nvPr/>
        </p:nvSpPr>
        <p:spPr>
          <a:xfrm>
            <a:off x="2593792" y="3002935"/>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VOC 75%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5" name="矩形 2">
            <a:extLst>
              <a:ext uri="{FF2B5EF4-FFF2-40B4-BE49-F238E27FC236}">
                <a16:creationId xmlns:a16="http://schemas.microsoft.com/office/drawing/2014/main" id="{A2AEEF38-71ED-EF7A-D295-A8E723B966B3}"/>
              </a:ext>
            </a:extLst>
          </p:cNvPr>
          <p:cNvSpPr/>
          <p:nvPr/>
        </p:nvSpPr>
        <p:spPr>
          <a:xfrm>
            <a:off x="4117792" y="3002935"/>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75%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6" name="矩形 2">
            <a:extLst>
              <a:ext uri="{FF2B5EF4-FFF2-40B4-BE49-F238E27FC236}">
                <a16:creationId xmlns:a16="http://schemas.microsoft.com/office/drawing/2014/main" id="{33555A25-B650-260D-BA0D-03CF6FA67F67}"/>
              </a:ext>
            </a:extLst>
          </p:cNvPr>
          <p:cNvSpPr/>
          <p:nvPr/>
        </p:nvSpPr>
        <p:spPr>
          <a:xfrm>
            <a:off x="4114800" y="4191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25%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7" name="矩形 2">
            <a:extLst>
              <a:ext uri="{FF2B5EF4-FFF2-40B4-BE49-F238E27FC236}">
                <a16:creationId xmlns:a16="http://schemas.microsoft.com/office/drawing/2014/main" id="{7916ACD5-6E2E-3986-4C9E-CD3CCE0BFF67}"/>
              </a:ext>
            </a:extLst>
          </p:cNvPr>
          <p:cNvSpPr/>
          <p:nvPr/>
        </p:nvSpPr>
        <p:spPr>
          <a:xfrm>
            <a:off x="2593792" y="4191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50%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0AF7B11-BAAF-C096-1F31-D0C8373A91B3}"/>
              </a:ext>
            </a:extLst>
          </p:cNvPr>
          <p:cNvSpPr txBox="1"/>
          <p:nvPr/>
        </p:nvSpPr>
        <p:spPr>
          <a:xfrm>
            <a:off x="6553200" y="4269911"/>
            <a:ext cx="1209763" cy="230832"/>
          </a:xfrm>
          <a:prstGeom prst="rect">
            <a:avLst/>
          </a:prstGeom>
          <a:noFill/>
        </p:spPr>
        <p:txBody>
          <a:bodyPr wrap="square">
            <a:spAutoFit/>
          </a:bodyPr>
          <a:lstStyle/>
          <a:p>
            <a:r>
              <a:rPr lang="en-US" altLang="zh-CN" sz="900" b="1" dirty="0">
                <a:solidFill>
                  <a:schemeClr val="tx1"/>
                </a:solidFill>
                <a:latin typeface="Times New Roman" panose="02020603050405020304" pitchFamily="18" charset="0"/>
                <a:cs typeface="Times New Roman" panose="02020603050405020304" pitchFamily="18" charset="0"/>
              </a:rPr>
              <a:t>     (NOx and VOC) </a:t>
            </a:r>
            <a:endParaRPr lang="en-US" sz="900" dirty="0"/>
          </a:p>
        </p:txBody>
      </p:sp>
    </p:spTree>
    <p:extLst>
      <p:ext uri="{BB962C8B-B14F-4D97-AF65-F5344CB8AC3E}">
        <p14:creationId xmlns:p14="http://schemas.microsoft.com/office/powerpoint/2010/main" val="14444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66"/>
            <a:ext cx="8534400" cy="669103"/>
          </a:xfrm>
        </p:spPr>
        <p:txBody>
          <a:bodyPr/>
          <a:lstStyle/>
          <a:p>
            <a:r>
              <a:rPr lang="en-US" altLang="zh-CN" sz="3600" dirty="0">
                <a:solidFill>
                  <a:srgbClr val="FFFFCC"/>
                </a:solidFill>
              </a:rPr>
              <a:t>Deep Machine Learning </a:t>
            </a:r>
            <a:r>
              <a:rPr lang="en-US" altLang="zh-CN" sz="3600" dirty="0">
                <a:solidFill>
                  <a:srgbClr val="FFFF00"/>
                </a:solidFill>
              </a:rPr>
              <a:t>“</a:t>
            </a:r>
            <a:r>
              <a:rPr lang="en-US" altLang="zh-CN" sz="3600" i="1" dirty="0" err="1">
                <a:solidFill>
                  <a:srgbClr val="FFFF00"/>
                </a:solidFill>
              </a:rPr>
              <a:t>DeepRSM</a:t>
            </a:r>
            <a:r>
              <a:rPr lang="en-US" altLang="zh-CN" sz="3600" i="1" dirty="0">
                <a:solidFill>
                  <a:srgbClr val="FFFF00"/>
                </a:solidFill>
              </a:rPr>
              <a:t>”</a:t>
            </a:r>
            <a:r>
              <a:rPr lang="en-US" altLang="zh-CN" sz="3600" dirty="0">
                <a:solidFill>
                  <a:srgbClr val="FFFF00"/>
                </a:solidFill>
              </a:rPr>
              <a:t> </a:t>
            </a:r>
            <a:endParaRPr lang="en-US" sz="3600" dirty="0">
              <a:solidFill>
                <a:srgbClr val="FFFF00"/>
              </a:solidFill>
            </a:endParaRPr>
          </a:p>
        </p:txBody>
      </p:sp>
      <p:sp>
        <p:nvSpPr>
          <p:cNvPr id="3" name="Rectangle 2"/>
          <p:cNvSpPr/>
          <p:nvPr/>
        </p:nvSpPr>
        <p:spPr>
          <a:xfrm>
            <a:off x="1535154" y="761547"/>
            <a:ext cx="8751846" cy="584775"/>
          </a:xfrm>
          <a:prstGeom prst="rect">
            <a:avLst/>
          </a:prstGeom>
        </p:spPr>
        <p:txBody>
          <a:bodyPr wrap="square">
            <a:spAutoFit/>
          </a:bodyPr>
          <a:lstStyle/>
          <a:p>
            <a:pPr fontAlgn="auto">
              <a:spcBef>
                <a:spcPts val="0"/>
              </a:spcBef>
              <a:spcAft>
                <a:spcPts val="0"/>
              </a:spcAft>
              <a:defRPr/>
            </a:pPr>
            <a:r>
              <a:rPr lang="en-US" sz="2800" b="1" i="1" dirty="0">
                <a:solidFill>
                  <a:srgbClr val="FF0000"/>
                </a:solidFill>
                <a:latin typeface="Arial" panose="020B0604020202020204" pitchFamily="34" charset="0"/>
                <a:ea typeface="微软雅黑"/>
                <a:cs typeface="Arial" panose="020B0604020202020204" pitchFamily="34" charset="0"/>
              </a:rPr>
              <a:t>DeepRSM: </a:t>
            </a:r>
            <a:r>
              <a:rPr lang="en-US" sz="3200" b="1" i="1" dirty="0">
                <a:solidFill>
                  <a:srgbClr val="0000FF"/>
                </a:solidFill>
                <a:latin typeface="Arial" panose="020B0604020202020204" pitchFamily="34" charset="0"/>
                <a:ea typeface="微软雅黑"/>
                <a:cs typeface="Arial" panose="020B0604020202020204" pitchFamily="34" charset="0"/>
              </a:rPr>
              <a:t>“</a:t>
            </a:r>
            <a:r>
              <a:rPr lang="en-US" sz="2800" b="1" i="1" dirty="0">
                <a:solidFill>
                  <a:srgbClr val="0000FF"/>
                </a:solidFill>
                <a:latin typeface="Arial" panose="020B0604020202020204" pitchFamily="34" charset="0"/>
                <a:ea typeface="微软雅黑"/>
                <a:cs typeface="Arial" panose="020B0604020202020204" pitchFamily="34" charset="0"/>
              </a:rPr>
              <a:t>Deep Learning” pf-RSM</a:t>
            </a:r>
            <a:endParaRPr lang="en-US" sz="2000" i="1" u="sng" dirty="0">
              <a:solidFill>
                <a:srgbClr val="0000FF"/>
              </a:solidFill>
              <a:latin typeface="Arial" panose="020B0604020202020204" pitchFamily="34" charset="0"/>
              <a:ea typeface="微软雅黑"/>
              <a:cs typeface="Arial" panose="020B0604020202020204" pitchFamily="34" charset="0"/>
            </a:endParaRPr>
          </a:p>
        </p:txBody>
      </p:sp>
      <p:cxnSp>
        <p:nvCxnSpPr>
          <p:cNvPr id="9" name="Straight Connector 8"/>
          <p:cNvCxnSpPr/>
          <p:nvPr/>
        </p:nvCxnSpPr>
        <p:spPr bwMode="auto">
          <a:xfrm flipV="1">
            <a:off x="152400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348054" y="6457203"/>
            <a:ext cx="7467600" cy="369332"/>
          </a:xfrm>
          <a:prstGeom prst="rect">
            <a:avLst/>
          </a:prstGeom>
          <a:noFill/>
        </p:spPr>
        <p:txBody>
          <a:bodyPr wrap="square" rtlCol="0">
            <a:spAutoFit/>
          </a:bodyPr>
          <a:lstStyle/>
          <a:p>
            <a:pPr fontAlgn="auto">
              <a:spcBef>
                <a:spcPts val="0"/>
              </a:spcBef>
              <a:spcAft>
                <a:spcPts val="0"/>
              </a:spcAft>
              <a:defRPr/>
            </a:pPr>
            <a:r>
              <a:rPr lang="en-US" i="1" dirty="0">
                <a:solidFill>
                  <a:srgbClr val="FF0000"/>
                </a:solidFill>
                <a:latin typeface="微软雅黑"/>
                <a:ea typeface="微软雅黑"/>
              </a:rPr>
              <a:t>Xing et. al., ES&amp;T, 2020  </a:t>
            </a:r>
            <a:r>
              <a:rPr lang="en-US" i="1" dirty="0">
                <a:latin typeface="微软雅黑"/>
                <a:ea typeface="微软雅黑"/>
              </a:rPr>
              <a:t>(Further details please see Appendix B)</a:t>
            </a: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extLst>
              <p:ext uri="{D42A27DB-BD31-4B8C-83A1-F6EECF244321}">
                <p14:modId xmlns:p14="http://schemas.microsoft.com/office/powerpoint/2010/main" val="2829922198"/>
              </p:ext>
            </p:extLst>
          </p:nvPr>
        </p:nvGraphicFramePr>
        <p:xfrm>
          <a:off x="2057400" y="5447859"/>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sz="2000" b="1" i="1" dirty="0">
                          <a:solidFill>
                            <a:schemeClr val="tx1"/>
                          </a:solidFill>
                        </a:rPr>
                        <a:t>Original RSM</a:t>
                      </a:r>
                    </a:p>
                  </a:txBody>
                  <a:tcPr/>
                </a:tc>
                <a:tc>
                  <a:txBody>
                    <a:bodyPr/>
                    <a:lstStyle/>
                    <a:p>
                      <a:pPr algn="ctr"/>
                      <a:r>
                        <a:rPr lang="en-US" sz="2000" b="1" i="1" dirty="0">
                          <a:solidFill>
                            <a:srgbClr val="0000FF"/>
                          </a:solidFill>
                        </a:rPr>
                        <a:t>“pf-RSM”</a:t>
                      </a:r>
                    </a:p>
                  </a:txBody>
                  <a:tcPr/>
                </a:tc>
                <a:tc>
                  <a:txBody>
                    <a:bodyPr/>
                    <a:lstStyle/>
                    <a:p>
                      <a:pPr algn="ctr"/>
                      <a:r>
                        <a:rPr lang="en-US" sz="2400" b="1" i="1" dirty="0">
                          <a:solidFill>
                            <a:srgbClr val="FF0000"/>
                          </a:solidFill>
                          <a:highlight>
                            <a:srgbClr val="FFFF00"/>
                          </a:highlight>
                        </a:rPr>
                        <a:t>“</a:t>
                      </a:r>
                      <a:r>
                        <a:rPr lang="en-US" sz="2400" b="1" i="1" dirty="0" err="1">
                          <a:solidFill>
                            <a:srgbClr val="FF0000"/>
                          </a:solidFill>
                          <a:highlight>
                            <a:srgbClr val="FFFF00"/>
                          </a:highlight>
                        </a:rPr>
                        <a:t>DeepRSM</a:t>
                      </a:r>
                      <a:r>
                        <a:rPr lang="en-US" sz="2400" b="1" i="1"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sz="2000" b="1" dirty="0">
                          <a:solidFill>
                            <a:schemeClr val="tx1"/>
                          </a:solidFill>
                        </a:rPr>
                        <a:t>&gt;100s</a:t>
                      </a:r>
                    </a:p>
                  </a:txBody>
                  <a:tcPr/>
                </a:tc>
                <a:tc>
                  <a:txBody>
                    <a:bodyPr/>
                    <a:lstStyle/>
                    <a:p>
                      <a:pPr algn="ctr"/>
                      <a:r>
                        <a:rPr lang="en-US" sz="2000" b="1" dirty="0">
                          <a:solidFill>
                            <a:srgbClr val="0000FF"/>
                          </a:solidFill>
                        </a:rPr>
                        <a:t>20~30</a:t>
                      </a:r>
                      <a:r>
                        <a:rPr lang="en-US" sz="2000" b="1" baseline="30000" dirty="0">
                          <a:solidFill>
                            <a:srgbClr val="0000FF"/>
                          </a:solidFill>
                        </a:rPr>
                        <a:t>*</a:t>
                      </a:r>
                      <a:endParaRPr lang="en-US" sz="2000" b="1" dirty="0">
                        <a:solidFill>
                          <a:srgbClr val="0000FF"/>
                        </a:solidFill>
                      </a:endParaRPr>
                    </a:p>
                  </a:txBody>
                  <a:tcPr/>
                </a:tc>
                <a:tc>
                  <a:txBody>
                    <a:bodyPr/>
                    <a:lstStyle/>
                    <a:p>
                      <a:pPr algn="ctr"/>
                      <a:r>
                        <a:rPr lang="en-US" sz="2400" b="1" dirty="0">
                          <a:solidFill>
                            <a:srgbClr val="FF0000"/>
                          </a:solidFill>
                          <a:highlight>
                            <a:srgbClr val="FFFF00"/>
                          </a:highlight>
                        </a:rPr>
                        <a:t>1</a:t>
                      </a:r>
                      <a:r>
                        <a:rPr lang="en-US" sz="2400" b="1" baseline="30000"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1527712" y="4790277"/>
            <a:ext cx="9140289" cy="646331"/>
          </a:xfrm>
          <a:prstGeom prst="rect">
            <a:avLst/>
          </a:prstGeom>
          <a:noFill/>
        </p:spPr>
        <p:txBody>
          <a:bodyPr wrap="square" rtlCol="0">
            <a:spAutoFit/>
          </a:bodyPr>
          <a:lstStyle/>
          <a:p>
            <a:pPr>
              <a:defRPr/>
            </a:pPr>
            <a:r>
              <a:rPr lang="en-US" b="1" dirty="0">
                <a:solidFill>
                  <a:srgbClr val="0000FF"/>
                </a:solidFill>
                <a:ea typeface="微软雅黑"/>
              </a:rPr>
              <a:t># of model runs needed for maintaining RSM accuracy in predicting control responses </a:t>
            </a:r>
            <a:r>
              <a:rPr lang="zh-CN" altLang="en-US" b="1" dirty="0">
                <a:solidFill>
                  <a:srgbClr val="FF0000"/>
                </a:solidFill>
                <a:ea typeface="微软雅黑"/>
              </a:rPr>
              <a:t>（</a:t>
            </a:r>
            <a:r>
              <a:rPr lang="en-US" sz="2000" b="1" baseline="30000" dirty="0">
                <a:solidFill>
                  <a:srgbClr val="FF0000"/>
                </a:solidFill>
                <a:highlight>
                  <a:srgbClr val="FFFF00"/>
                </a:highlight>
              </a:rPr>
              <a:t>*</a:t>
            </a:r>
            <a:r>
              <a:rPr lang="en-US" b="1" dirty="0">
                <a:solidFill>
                  <a:srgbClr val="FF0000"/>
                </a:solidFill>
                <a:ea typeface="微软雅黑"/>
              </a:rPr>
              <a:t> for each selected control region or sector</a:t>
            </a:r>
            <a:r>
              <a:rPr lang="zh-CN" altLang="en-US" b="1" dirty="0">
                <a:solidFill>
                  <a:srgbClr val="FF0000"/>
                </a:solidFill>
                <a:ea typeface="微软雅黑"/>
              </a:rPr>
              <a:t>）</a:t>
            </a:r>
            <a:endParaRPr lang="en-US" b="1" dirty="0">
              <a:solidFill>
                <a:srgbClr val="FF0000"/>
              </a:solidFill>
              <a:ea typeface="微软雅黑"/>
            </a:endParaRPr>
          </a:p>
        </p:txBody>
      </p:sp>
      <p:sp>
        <p:nvSpPr>
          <p:cNvPr id="15" name="Rectangle 14">
            <a:extLst>
              <a:ext uri="{FF2B5EF4-FFF2-40B4-BE49-F238E27FC236}">
                <a16:creationId xmlns:a16="http://schemas.microsoft.com/office/drawing/2014/main" id="{4FFFD42A-D558-4737-BF64-CC518752010A}"/>
              </a:ext>
            </a:extLst>
          </p:cNvPr>
          <p:cNvSpPr/>
          <p:nvPr/>
        </p:nvSpPr>
        <p:spPr>
          <a:xfrm>
            <a:off x="1535154" y="1381977"/>
            <a:ext cx="1817645" cy="3170099"/>
          </a:xfrm>
          <a:prstGeom prst="rect">
            <a:avLst/>
          </a:prstGeom>
          <a:solidFill>
            <a:srgbClr val="FFFFCC"/>
          </a:solidFill>
        </p:spPr>
        <p:txBody>
          <a:bodyPr wrap="square">
            <a:spAutoFit/>
          </a:bodyPr>
          <a:lstStyle/>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Combine    </a:t>
            </a:r>
          </a:p>
          <a:p>
            <a:pPr fontAlgn="auto">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pf-RSM</a:t>
            </a:r>
            <a:endParaRPr lang="en-US" b="1" i="1" dirty="0">
              <a:solidFill>
                <a:srgbClr val="FF0000"/>
              </a:solidFill>
              <a:latin typeface="Arial" panose="020B0604020202020204" pitchFamily="34" charset="0"/>
              <a:ea typeface="微软雅黑"/>
              <a:cs typeface="Arial" panose="020B0604020202020204" pitchFamily="34" charset="0"/>
            </a:endParaRP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and </a:t>
            </a:r>
          </a:p>
          <a:p>
            <a:pPr fontAlgn="auto">
              <a:spcBef>
                <a:spcPts val="0"/>
              </a:spcBef>
              <a:spcAft>
                <a:spcPts val="0"/>
              </a:spcAft>
              <a:defRPr/>
            </a:pPr>
            <a:r>
              <a:rPr lang="en-US" b="1" i="1" dirty="0">
                <a:solidFill>
                  <a:srgbClr val="FF0000"/>
                </a:solidFill>
                <a:latin typeface="Arial" panose="020B0604020202020204" pitchFamily="34" charset="0"/>
                <a:ea typeface="微软雅黑"/>
                <a:cs typeface="Arial" panose="020B0604020202020204" pitchFamily="34" charset="0"/>
              </a:rPr>
              <a:t>Deep Learning CNN </a:t>
            </a: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to predict </a:t>
            </a:r>
            <a:r>
              <a:rPr lang="en-US" b="1" i="1" dirty="0">
                <a:solidFill>
                  <a:srgbClr val="0000FF"/>
                </a:solidFill>
                <a:latin typeface="Arial" panose="020B0604020202020204" pitchFamily="34" charset="0"/>
                <a:cs typeface="Arial" panose="020B0604020202020204" pitchFamily="34" charset="0"/>
              </a:rPr>
              <a:t> </a:t>
            </a:r>
          </a:p>
          <a:p>
            <a:pPr fontAlgn="auto">
              <a:spcBef>
                <a:spcPts val="0"/>
              </a:spcBef>
              <a:spcAft>
                <a:spcPts val="0"/>
              </a:spcAft>
              <a:defRPr/>
            </a:pPr>
            <a:r>
              <a:rPr lang="en-US" b="1" i="1" dirty="0">
                <a:solidFill>
                  <a:srgbClr val="0000FF"/>
                </a:solidFill>
                <a:latin typeface="Arial" panose="020B0604020202020204" pitchFamily="34" charset="0"/>
                <a:cs typeface="Arial" panose="020B0604020202020204" pitchFamily="34" charset="0"/>
              </a:rPr>
              <a:t>Nonlinear PM2.5 &amp; O</a:t>
            </a:r>
            <a:r>
              <a:rPr lang="en-US" sz="1600" b="1" i="1" dirty="0">
                <a:solidFill>
                  <a:srgbClr val="0000FF"/>
                </a:solidFill>
                <a:latin typeface="Arial" panose="020B0604020202020204" pitchFamily="34" charset="0"/>
                <a:cs typeface="Arial" panose="020B0604020202020204" pitchFamily="34" charset="0"/>
              </a:rPr>
              <a:t>3 </a:t>
            </a:r>
            <a:r>
              <a:rPr lang="en-US" b="1" i="1" dirty="0">
                <a:solidFill>
                  <a:srgbClr val="0000FF"/>
                </a:solidFill>
                <a:latin typeface="Arial" panose="020B0604020202020204" pitchFamily="34" charset="0"/>
                <a:cs typeface="Arial" panose="020B0604020202020204" pitchFamily="34" charset="0"/>
              </a:rPr>
              <a:t>responses to emissions control </a:t>
            </a:r>
            <a:endParaRPr lang="en-US" b="1" i="1" dirty="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E2607FF-01C2-48EF-9A49-15F678EB6022}"/>
              </a:ext>
            </a:extLst>
          </p:cNvPr>
          <p:cNvSpPr/>
          <p:nvPr/>
        </p:nvSpPr>
        <p:spPr bwMode="auto">
          <a:xfrm>
            <a:off x="5828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2" name="Slide Number Placeholder 2">
            <a:extLst>
              <a:ext uri="{FF2B5EF4-FFF2-40B4-BE49-F238E27FC236}">
                <a16:creationId xmlns:a16="http://schemas.microsoft.com/office/drawing/2014/main" id="{A6F476F4-4043-455A-8F81-948D836E2EA4}"/>
              </a:ext>
            </a:extLst>
          </p:cNvPr>
          <p:cNvSpPr txBox="1">
            <a:spLocks/>
          </p:cNvSpPr>
          <p:nvPr/>
        </p:nvSpPr>
        <p:spPr>
          <a:xfrm>
            <a:off x="9448800" y="623840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pic>
        <p:nvPicPr>
          <p:cNvPr id="16" name="Picture 15">
            <a:extLst>
              <a:ext uri="{FF2B5EF4-FFF2-40B4-BE49-F238E27FC236}">
                <a16:creationId xmlns:a16="http://schemas.microsoft.com/office/drawing/2014/main" id="{FB2ECE47-1071-42D7-9A83-9CB5AE4583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356" y="1371600"/>
            <a:ext cx="6981244" cy="3313314"/>
          </a:xfrm>
          <a:prstGeom prst="rect">
            <a:avLst/>
          </a:prstGeom>
          <a:noFill/>
          <a:ln>
            <a:solidFill>
              <a:schemeClr val="tx1"/>
            </a:solidFill>
          </a:ln>
        </p:spPr>
      </p:pic>
      <p:sp>
        <p:nvSpPr>
          <p:cNvPr id="17" name="椭圆 1">
            <a:extLst>
              <a:ext uri="{FF2B5EF4-FFF2-40B4-BE49-F238E27FC236}">
                <a16:creationId xmlns:a16="http://schemas.microsoft.com/office/drawing/2014/main" id="{B3BBC125-9725-4744-B47E-E080B7E6091C}"/>
              </a:ext>
            </a:extLst>
          </p:cNvPr>
          <p:cNvSpPr/>
          <p:nvPr/>
        </p:nvSpPr>
        <p:spPr>
          <a:xfrm>
            <a:off x="7467600" y="1494890"/>
            <a:ext cx="457200" cy="327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11355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7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00"/>
                            </p:stCondLst>
                            <p:childTnLst>
                              <p:par>
                                <p:cTn id="22" presetID="1" presetClass="entr" presetSubtype="0" fill="hold" grpId="0" nodeType="afterEffect">
                                  <p:stCondLst>
                                    <p:cond delay="4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animBg="1"/>
      <p:bldP spid="1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Results</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BC245CAA-20D2-4AC8-B221-2FD5CCC12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401" y="782286"/>
            <a:ext cx="8221176" cy="6075711"/>
          </a:xfrm>
          <a:prstGeom prst="rect">
            <a:avLst/>
          </a:prstGeom>
        </p:spPr>
      </p:pic>
      <p:sp>
        <p:nvSpPr>
          <p:cNvPr id="5" name="Speech Bubble: Rectangle with Corners Rounded 4">
            <a:extLst>
              <a:ext uri="{FF2B5EF4-FFF2-40B4-BE49-F238E27FC236}">
                <a16:creationId xmlns:a16="http://schemas.microsoft.com/office/drawing/2014/main" id="{23FD0B2F-0306-4E65-A16C-02970146AE2E}"/>
              </a:ext>
            </a:extLst>
          </p:cNvPr>
          <p:cNvSpPr/>
          <p:nvPr/>
        </p:nvSpPr>
        <p:spPr>
          <a:xfrm>
            <a:off x="7242716" y="2630570"/>
            <a:ext cx="4705563" cy="1390526"/>
          </a:xfrm>
          <a:prstGeom prst="wedgeRoundRectCallout">
            <a:avLst>
              <a:gd name="adj1" fmla="val -40824"/>
              <a:gd name="adj2" fmla="val -992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If daily data calculation is also selected, you can select here to view other results. This selection ends with “32”, which means that results are showing in monthly average. Otherwise, it shows results for selected day.</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10922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1645423" y="1643623"/>
            <a:ext cx="8901155" cy="4247317"/>
          </a:xfrm>
          <a:prstGeom prst="rect">
            <a:avLst/>
          </a:prstGeom>
          <a:noFill/>
        </p:spPr>
        <p:txBody>
          <a:bodyPr wrap="none" rtlCol="0">
            <a:spAutoFit/>
          </a:bodyPr>
          <a:lstStyle/>
          <a:p>
            <a:pPr algn="ctr">
              <a:defRPr/>
            </a:pPr>
            <a:r>
              <a:rPr lang="en-US" sz="6600" b="1" i="1" dirty="0">
                <a:solidFill>
                  <a:srgbClr val="0000FF"/>
                </a:solidFill>
                <a:latin typeface="Arial" panose="020B0604020202020204" pitchFamily="34" charset="0"/>
                <a:ea typeface="微软雅黑"/>
                <a:cs typeface="Arial" panose="020B0604020202020204" pitchFamily="34" charset="0"/>
              </a:rPr>
              <a:t>RSM-VAT (</a:t>
            </a:r>
            <a:r>
              <a:rPr lang="en-US" sz="6600" b="1" i="1" dirty="0" err="1">
                <a:solidFill>
                  <a:srgbClr val="0000FF"/>
                </a:solidFill>
                <a:latin typeface="Arial" panose="020B0604020202020204" pitchFamily="34" charset="0"/>
                <a:ea typeface="微软雅黑"/>
                <a:cs typeface="Arial" panose="020B0604020202020204" pitchFamily="34" charset="0"/>
              </a:rPr>
              <a:t>DeepRSM</a:t>
            </a:r>
            <a:r>
              <a:rPr lang="en-US" sz="6600" b="1" i="1" dirty="0">
                <a:solidFill>
                  <a:srgbClr val="0000FF"/>
                </a:solidFill>
                <a:latin typeface="Arial" panose="020B0604020202020204" pitchFamily="34" charset="0"/>
                <a:ea typeface="微软雅黑"/>
                <a:cs typeface="Arial" panose="020B0604020202020204" pitchFamily="34" charset="0"/>
              </a:rPr>
              <a:t>)</a:t>
            </a:r>
          </a:p>
          <a:p>
            <a:pPr algn="ctr">
              <a:defRPr/>
            </a:pPr>
            <a:r>
              <a:rPr lang="en-US" sz="6600" b="1" dirty="0">
                <a:solidFill>
                  <a:srgbClr val="0000FF"/>
                </a:solidFill>
                <a:latin typeface="Arial" panose="020B0604020202020204" pitchFamily="34" charset="0"/>
                <a:ea typeface="微软雅黑"/>
                <a:cs typeface="Arial" panose="020B0604020202020204" pitchFamily="34" charset="0"/>
              </a:rPr>
              <a:t>Quick Tutorial Slides</a:t>
            </a:r>
          </a:p>
          <a:p>
            <a:pPr algn="ctr">
              <a:defRPr/>
            </a:pPr>
            <a:endParaRPr lang="en-US" sz="6600" b="1" dirty="0">
              <a:solidFill>
                <a:srgbClr val="0000FF"/>
              </a:solidFill>
              <a:latin typeface="Arial" panose="020B0604020202020204" pitchFamily="34" charset="0"/>
              <a:ea typeface="微软雅黑"/>
              <a:cs typeface="Arial" panose="020B0604020202020204" pitchFamily="34" charset="0"/>
            </a:endParaRPr>
          </a:p>
          <a:p>
            <a:pPr algn="ctr">
              <a:defRPr/>
            </a:pPr>
            <a:r>
              <a:rPr lang="en-US" sz="7200" b="1" dirty="0">
                <a:solidFill>
                  <a:srgbClr val="FF0000"/>
                </a:solidFill>
                <a:latin typeface="Arial" panose="020B0604020202020204" pitchFamily="34" charset="0"/>
                <a:ea typeface="微软雅黑"/>
                <a:cs typeface="Arial" panose="020B0604020202020204" pitchFamily="34" charset="0"/>
              </a:rPr>
              <a:t>End</a:t>
            </a:r>
          </a:p>
        </p:txBody>
      </p:sp>
      <p:sp>
        <p:nvSpPr>
          <p:cNvPr id="5" name="Slide Number Placeholder 1">
            <a:extLst>
              <a:ext uri="{FF2B5EF4-FFF2-40B4-BE49-F238E27FC236}">
                <a16:creationId xmlns:a16="http://schemas.microsoft.com/office/drawing/2014/main" id="{AAD96B80-7AE0-454E-987F-AC22114489E6}"/>
              </a:ext>
            </a:extLst>
          </p:cNvPr>
          <p:cNvSpPr txBox="1">
            <a:spLocks/>
          </p:cNvSpPr>
          <p:nvPr/>
        </p:nvSpPr>
        <p:spPr>
          <a:xfrm>
            <a:off x="10138357" y="653495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376581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9">
            <a:extLst>
              <a:ext uri="{FF2B5EF4-FFF2-40B4-BE49-F238E27FC236}">
                <a16:creationId xmlns:a16="http://schemas.microsoft.com/office/drawing/2014/main" id="{5CAD6E0B-B38B-41DC-B39A-4808AEBBA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749" y="3901644"/>
            <a:ext cx="2353265" cy="2340000"/>
          </a:xfrm>
          <a:prstGeom prst="rect">
            <a:avLst/>
          </a:prstGeom>
        </p:spPr>
      </p:pic>
      <p:pic>
        <p:nvPicPr>
          <p:cNvPr id="36" name="图片 11">
            <a:extLst>
              <a:ext uri="{FF2B5EF4-FFF2-40B4-BE49-F238E27FC236}">
                <a16:creationId xmlns:a16="http://schemas.microsoft.com/office/drawing/2014/main" id="{BC0A3912-831F-46B4-9F59-57B25736AE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898" y="3917241"/>
            <a:ext cx="2353265" cy="2340000"/>
          </a:xfrm>
          <a:prstGeom prst="rect">
            <a:avLst/>
          </a:prstGeom>
        </p:spPr>
      </p:pic>
      <p:pic>
        <p:nvPicPr>
          <p:cNvPr id="32" name="图片 3">
            <a:extLst>
              <a:ext uri="{FF2B5EF4-FFF2-40B4-BE49-F238E27FC236}">
                <a16:creationId xmlns:a16="http://schemas.microsoft.com/office/drawing/2014/main" id="{2DAD159D-D713-4043-8C8E-38FADD6BC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771" y="3841246"/>
            <a:ext cx="3640000" cy="2340000"/>
          </a:xfrm>
          <a:prstGeom prst="rect">
            <a:avLst/>
          </a:prstGeom>
        </p:spPr>
      </p:pic>
      <p:grpSp>
        <p:nvGrpSpPr>
          <p:cNvPr id="18" name="组合 17">
            <a:extLst>
              <a:ext uri="{FF2B5EF4-FFF2-40B4-BE49-F238E27FC236}">
                <a16:creationId xmlns:a16="http://schemas.microsoft.com/office/drawing/2014/main" id="{4C34878E-23C0-4704-83A5-0A194A02B0B3}"/>
              </a:ext>
            </a:extLst>
          </p:cNvPr>
          <p:cNvGrpSpPr/>
          <p:nvPr/>
        </p:nvGrpSpPr>
        <p:grpSpPr>
          <a:xfrm>
            <a:off x="152400" y="1"/>
            <a:ext cx="11887200" cy="860983"/>
            <a:chOff x="-1498367" y="32841"/>
            <a:chExt cx="10204291" cy="1107930"/>
          </a:xfrm>
        </p:grpSpPr>
        <p:sp>
          <p:nvSpPr>
            <p:cNvPr id="2" name="标题 1"/>
            <p:cNvSpPr txBox="1">
              <a:spLocks/>
            </p:cNvSpPr>
            <p:nvPr/>
          </p:nvSpPr>
          <p:spPr>
            <a:xfrm>
              <a:off x="-1498367" y="151757"/>
              <a:ext cx="10204291" cy="989014"/>
            </a:xfrm>
            <a:prstGeom prst="rect">
              <a:avLst/>
            </a:prstGeom>
            <a:ln w="1905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kumimoji="0" lang="en-US" altLang="zh-CN" sz="28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24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3</a:t>
              </a:r>
              <a:r>
                <a:rPr kumimoji="0" lang="en-US" altLang="zh-CN" sz="28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 </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sym typeface="+mn-lt"/>
                </a:rPr>
                <a:t>serves as a good indicator for </a:t>
              </a:r>
              <a:r>
                <a:rPr lang="en-US" altLang="zh-CN" sz="2800" b="1" dirty="0">
                  <a:solidFill>
                    <a:srgbClr val="FFFF00"/>
                  </a:solidFill>
                  <a:latin typeface="Arial" panose="020B0604020202020204" pitchFamily="34" charset="0"/>
                  <a:cs typeface="Arial" panose="020B0604020202020204" pitchFamily="34" charset="0"/>
                  <a:sym typeface="+mn-lt"/>
                </a:rPr>
                <a:t>QA &amp; Validation </a:t>
              </a:r>
              <a:r>
                <a:rPr lang="en-US" altLang="zh-CN" sz="2400" b="1" dirty="0">
                  <a:solidFill>
                    <a:schemeClr val="bg1"/>
                  </a:solidFill>
                  <a:latin typeface="Arial" panose="020B0604020202020204" pitchFamily="34" charset="0"/>
                  <a:cs typeface="Arial" panose="020B0604020202020204" pitchFamily="34" charset="0"/>
                  <a:sym typeface="+mn-lt"/>
                </a:rPr>
                <a:t>(</a:t>
              </a: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sym typeface="+mn-lt"/>
                </a:rPr>
                <a:t>nonlinearity)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2400" b="1" i="0" u="none" strike="noStrike" kern="1200" cap="none" spc="0" normalizeH="0" baseline="-25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Jan. monthly avg., “Out-of-Sample Validation”)</a:t>
              </a: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7" name="矩形 16">
              <a:extLst>
                <a:ext uri="{FF2B5EF4-FFF2-40B4-BE49-F238E27FC236}">
                  <a16:creationId xmlns:a16="http://schemas.microsoft.com/office/drawing/2014/main" id="{A1256B92-769E-4ADE-A275-1B4BCF9811B0}"/>
                </a:ext>
              </a:extLst>
            </p:cNvPr>
            <p:cNvSpPr/>
            <p:nvPr/>
          </p:nvSpPr>
          <p:spPr>
            <a:xfrm>
              <a:off x="-1155902" y="32841"/>
              <a:ext cx="986182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Arial" charset="0"/>
                <a:ea typeface="微软雅黑"/>
                <a:cs typeface="+mn-ea"/>
                <a:sym typeface="+mn-lt"/>
              </a:endParaRPr>
            </a:p>
          </p:txBody>
        </p:sp>
      </p:grpSp>
      <p:sp>
        <p:nvSpPr>
          <p:cNvPr id="13" name="Slide Number Placeholder 2">
            <a:extLst>
              <a:ext uri="{FF2B5EF4-FFF2-40B4-BE49-F238E27FC236}">
                <a16:creationId xmlns:a16="http://schemas.microsoft.com/office/drawing/2014/main" id="{4D979D76-910D-4E8F-A49A-E99BD1E19A9F}"/>
              </a:ext>
            </a:extLst>
          </p:cNvPr>
          <p:cNvSpPr txBox="1">
            <a:spLocks/>
          </p:cNvSpPr>
          <p:nvPr/>
        </p:nvSpPr>
        <p:spPr>
          <a:xfrm>
            <a:off x="9829800" y="640764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4" name="TextBox 13">
            <a:extLst>
              <a:ext uri="{FF2B5EF4-FFF2-40B4-BE49-F238E27FC236}">
                <a16:creationId xmlns:a16="http://schemas.microsoft.com/office/drawing/2014/main" id="{2C8723C0-55EA-4175-AA88-5BFDC8B04266}"/>
              </a:ext>
            </a:extLst>
          </p:cNvPr>
          <p:cNvSpPr txBox="1"/>
          <p:nvPr/>
        </p:nvSpPr>
        <p:spPr>
          <a:xfrm>
            <a:off x="9118652" y="4247814"/>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PM_NO3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Response</a:t>
            </a:r>
            <a:endParaRPr kumimoji="0" lang="en-US" sz="16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15" name="TextBox 14">
            <a:extLst>
              <a:ext uri="{FF2B5EF4-FFF2-40B4-BE49-F238E27FC236}">
                <a16:creationId xmlns:a16="http://schemas.microsoft.com/office/drawing/2014/main" id="{BAF4F07A-4C53-49B0-A0DD-B2DFB5B5851E}"/>
              </a:ext>
            </a:extLst>
          </p:cNvPr>
          <p:cNvSpPr txBox="1"/>
          <p:nvPr/>
        </p:nvSpPr>
        <p:spPr>
          <a:xfrm>
            <a:off x="6120445" y="4247814"/>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PM_NO3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Conc</a:t>
            </a: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a:t>
            </a:r>
            <a:endParaRPr kumimoji="0" lang="en-US" sz="1600" b="0" i="0" u="none" strike="noStrike" kern="1200" cap="none" spc="0" normalizeH="0" baseline="0" noProof="0" dirty="0">
              <a:ln>
                <a:noFill/>
              </a:ln>
              <a:solidFill>
                <a:srgbClr val="0000FF"/>
              </a:solidFill>
              <a:effectLst/>
              <a:uLnTx/>
              <a:uFillTx/>
              <a:latin typeface="Arial" charset="0"/>
              <a:ea typeface="微软雅黑"/>
              <a:cs typeface="+mn-cs"/>
            </a:endParaRPr>
          </a:p>
        </p:txBody>
      </p:sp>
      <p:sp>
        <p:nvSpPr>
          <p:cNvPr id="5" name="Rectangle 4">
            <a:extLst>
              <a:ext uri="{FF2B5EF4-FFF2-40B4-BE49-F238E27FC236}">
                <a16:creationId xmlns:a16="http://schemas.microsoft.com/office/drawing/2014/main" id="{B2C311EB-C073-456A-8732-B7E12617B3ED}"/>
              </a:ext>
            </a:extLst>
          </p:cNvPr>
          <p:cNvSpPr/>
          <p:nvPr/>
        </p:nvSpPr>
        <p:spPr bwMode="auto">
          <a:xfrm>
            <a:off x="1165087" y="1066800"/>
            <a:ext cx="435113" cy="35319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6" name="Rectangle 15">
            <a:extLst>
              <a:ext uri="{FF2B5EF4-FFF2-40B4-BE49-F238E27FC236}">
                <a16:creationId xmlns:a16="http://schemas.microsoft.com/office/drawing/2014/main" id="{794A217F-F7BE-438F-B955-8E5834EA4881}"/>
              </a:ext>
            </a:extLst>
          </p:cNvPr>
          <p:cNvSpPr/>
          <p:nvPr/>
        </p:nvSpPr>
        <p:spPr bwMode="auto">
          <a:xfrm>
            <a:off x="6944291" y="1034739"/>
            <a:ext cx="435113" cy="35319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9" name="Rectangle 18">
            <a:extLst>
              <a:ext uri="{FF2B5EF4-FFF2-40B4-BE49-F238E27FC236}">
                <a16:creationId xmlns:a16="http://schemas.microsoft.com/office/drawing/2014/main" id="{050A08C9-14C0-4B87-8483-4149FB509A83}"/>
              </a:ext>
            </a:extLst>
          </p:cNvPr>
          <p:cNvSpPr/>
          <p:nvPr/>
        </p:nvSpPr>
        <p:spPr bwMode="auto">
          <a:xfrm>
            <a:off x="6849291" y="6351198"/>
            <a:ext cx="211182" cy="1792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0" name="Rectangle 19">
            <a:extLst>
              <a:ext uri="{FF2B5EF4-FFF2-40B4-BE49-F238E27FC236}">
                <a16:creationId xmlns:a16="http://schemas.microsoft.com/office/drawing/2014/main" id="{E62B3D4B-BF0B-4090-9E78-841BF3BF4BBD}"/>
              </a:ext>
            </a:extLst>
          </p:cNvPr>
          <p:cNvSpPr/>
          <p:nvPr/>
        </p:nvSpPr>
        <p:spPr bwMode="auto">
          <a:xfrm>
            <a:off x="10193382" y="6351197"/>
            <a:ext cx="211182" cy="1792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1" name="TextBox 20">
            <a:extLst>
              <a:ext uri="{FF2B5EF4-FFF2-40B4-BE49-F238E27FC236}">
                <a16:creationId xmlns:a16="http://schemas.microsoft.com/office/drawing/2014/main" id="{41261CD2-0947-469C-B32D-9FA1E3392C65}"/>
              </a:ext>
            </a:extLst>
          </p:cNvPr>
          <p:cNvSpPr txBox="1"/>
          <p:nvPr/>
        </p:nvSpPr>
        <p:spPr>
          <a:xfrm>
            <a:off x="50084" y="1701250"/>
            <a:ext cx="1666906" cy="38779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effectLst/>
                <a:uLnTx/>
                <a:uFillTx/>
                <a:latin typeface="Arial" panose="020B0604020202020204" pitchFamily="34" charset="0"/>
                <a:ea typeface="微软雅黑"/>
                <a:cs typeface="Arial" panose="020B0604020202020204" pitchFamily="34" charset="0"/>
                <a:sym typeface="+mn-lt"/>
              </a:rPr>
              <a:t>How good is RSM in replicating CMAQ?</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QA &amp; Validation: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3</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PM2.5, PM_SO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3 </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endPar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for Jan. &amp; July 2016</a:t>
            </a:r>
          </a:p>
        </p:txBody>
      </p:sp>
      <p:sp>
        <p:nvSpPr>
          <p:cNvPr id="27" name="椭圆 10">
            <a:extLst>
              <a:ext uri="{FF2B5EF4-FFF2-40B4-BE49-F238E27FC236}">
                <a16:creationId xmlns:a16="http://schemas.microsoft.com/office/drawing/2014/main" id="{5E2EDBA9-B3DA-4F51-9BA2-663FFE277762}"/>
              </a:ext>
            </a:extLst>
          </p:cNvPr>
          <p:cNvSpPr/>
          <p:nvPr/>
        </p:nvSpPr>
        <p:spPr>
          <a:xfrm>
            <a:off x="2021145" y="4355432"/>
            <a:ext cx="386444" cy="2011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5">
            <a:extLst>
              <a:ext uri="{FF2B5EF4-FFF2-40B4-BE49-F238E27FC236}">
                <a16:creationId xmlns:a16="http://schemas.microsoft.com/office/drawing/2014/main" id="{550CA6A1-75B7-433E-81B1-327D74870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4076" y="1419993"/>
            <a:ext cx="3631400" cy="2412000"/>
          </a:xfrm>
          <a:prstGeom prst="rect">
            <a:avLst/>
          </a:prstGeom>
        </p:spPr>
      </p:pic>
      <p:pic>
        <p:nvPicPr>
          <p:cNvPr id="34" name="图片 7">
            <a:extLst>
              <a:ext uri="{FF2B5EF4-FFF2-40B4-BE49-F238E27FC236}">
                <a16:creationId xmlns:a16="http://schemas.microsoft.com/office/drawing/2014/main" id="{AB543B90-67F2-4D06-B292-0CF1A878D9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899" y="1403516"/>
            <a:ext cx="3631400" cy="2412000"/>
          </a:xfrm>
          <a:prstGeom prst="rect">
            <a:avLst/>
          </a:prstGeom>
        </p:spPr>
      </p:pic>
      <p:pic>
        <p:nvPicPr>
          <p:cNvPr id="37" name="图片 10">
            <a:extLst>
              <a:ext uri="{FF2B5EF4-FFF2-40B4-BE49-F238E27FC236}">
                <a16:creationId xmlns:a16="http://schemas.microsoft.com/office/drawing/2014/main" id="{623B98B7-BC33-4B3F-860D-C8E6E3D6B3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6367" y="3886200"/>
            <a:ext cx="2378608" cy="2365200"/>
          </a:xfrm>
          <a:prstGeom prst="rect">
            <a:avLst/>
          </a:prstGeom>
        </p:spPr>
      </p:pic>
      <p:pic>
        <p:nvPicPr>
          <p:cNvPr id="38" name="图片 12">
            <a:extLst>
              <a:ext uri="{FF2B5EF4-FFF2-40B4-BE49-F238E27FC236}">
                <a16:creationId xmlns:a16="http://schemas.microsoft.com/office/drawing/2014/main" id="{5E16D2B6-D91B-43AC-84BC-866045348B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2850" y="3920900"/>
            <a:ext cx="2378608" cy="2365200"/>
          </a:xfrm>
          <a:prstGeom prst="rect">
            <a:avLst/>
          </a:prstGeom>
        </p:spPr>
      </p:pic>
      <p:sp>
        <p:nvSpPr>
          <p:cNvPr id="30" name="TextBox 29">
            <a:extLst>
              <a:ext uri="{FF2B5EF4-FFF2-40B4-BE49-F238E27FC236}">
                <a16:creationId xmlns:a16="http://schemas.microsoft.com/office/drawing/2014/main" id="{9B16B137-18F1-4E55-A2CB-76B6A7E0D2C3}"/>
              </a:ext>
            </a:extLst>
          </p:cNvPr>
          <p:cNvSpPr txBox="1"/>
          <p:nvPr/>
        </p:nvSpPr>
        <p:spPr>
          <a:xfrm>
            <a:off x="9169034" y="4297712"/>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 </a:t>
            </a:r>
            <a:r>
              <a:rPr lang="en-US" altLang="zh-CN" sz="1600" b="1" dirty="0">
                <a:solidFill>
                  <a:srgbClr val="0000FF"/>
                </a:solidFill>
                <a:ea typeface="微软雅黑"/>
                <a:cs typeface="+mn-ea"/>
                <a:sym typeface="+mn-lt"/>
              </a:rPr>
              <a:t>2.5</a:t>
            </a:r>
            <a:endPar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Response</a:t>
            </a:r>
            <a:endParaRPr kumimoji="0" lang="en-US" sz="16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31" name="TextBox 30">
            <a:extLst>
              <a:ext uri="{FF2B5EF4-FFF2-40B4-BE49-F238E27FC236}">
                <a16:creationId xmlns:a16="http://schemas.microsoft.com/office/drawing/2014/main" id="{AF1454F4-95ED-4F0B-BE6F-C2FD902FA93F}"/>
              </a:ext>
            </a:extLst>
          </p:cNvPr>
          <p:cNvSpPr txBox="1"/>
          <p:nvPr/>
        </p:nvSpPr>
        <p:spPr>
          <a:xfrm>
            <a:off x="6049817" y="4330815"/>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a:t>
            </a:r>
            <a:r>
              <a:rPr lang="en-US" altLang="zh-CN" sz="1600" b="1" dirty="0">
                <a:solidFill>
                  <a:srgbClr val="0000FF"/>
                </a:solidFill>
                <a:ea typeface="微软雅黑"/>
                <a:cs typeface="+mn-ea"/>
                <a:sym typeface="+mn-lt"/>
              </a:rPr>
              <a:t> 2.5</a:t>
            </a:r>
            <a:endPar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Conc.</a:t>
            </a:r>
            <a:endParaRPr kumimoji="0" lang="en-US" sz="1600" b="0" i="0" u="none" strike="noStrike" kern="1200" cap="none" spc="0" normalizeH="0" baseline="0" noProof="0" dirty="0">
              <a:ln>
                <a:noFill/>
              </a:ln>
              <a:solidFill>
                <a:srgbClr val="FF0000"/>
              </a:solidFill>
              <a:effectLst/>
              <a:uLnTx/>
              <a:uFillTx/>
              <a:latin typeface="Arial" charset="0"/>
              <a:ea typeface="微软雅黑"/>
            </a:endParaRPr>
          </a:p>
        </p:txBody>
      </p:sp>
    </p:spTree>
    <p:extLst>
      <p:ext uri="{BB962C8B-B14F-4D97-AF65-F5344CB8AC3E}">
        <p14:creationId xmlns:p14="http://schemas.microsoft.com/office/powerpoint/2010/main" val="33186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349" y="55220"/>
            <a:ext cx="8229600" cy="669103"/>
          </a:xfrm>
          <a:noFill/>
          <a:ln>
            <a:noFill/>
          </a:ln>
        </p:spPr>
        <p:txBody>
          <a:bodyPr vert="horz" wrap="square" lIns="68580" tIns="34290" rIns="68580" bIns="34290" numCol="1" anchor="ctr" anchorCtr="0" compatLnSpc="1">
            <a:prstTxWarp prst="textNoShape">
              <a:avLst/>
            </a:prstTxWarp>
            <a:noAutofit/>
          </a:bodyPr>
          <a:lstStyle/>
          <a:p>
            <a:r>
              <a:rPr kumimoji="1" lang="en-US" sz="4800" kern="1200" dirty="0">
                <a:solidFill>
                  <a:srgbClr val="FFFF00"/>
                </a:solidFill>
              </a:rPr>
              <a:t>Outline</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381000" y="762000"/>
            <a:ext cx="116586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Overview of Source Contribution &amp; Control/Response Modeling</a:t>
            </a:r>
          </a:p>
          <a:p>
            <a:pPr marL="858838" lvl="1" indent="-514350">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Development &amp; Evolution of Response Surface Modeling (RSM)</a:t>
            </a:r>
            <a:endParaRPr lang="en-US" sz="1600" i="1" dirty="0">
              <a:solidFill>
                <a:schemeClr val="bg1">
                  <a:lumMod val="65000"/>
                </a:schemeClr>
              </a:solidFill>
              <a:latin typeface="Arial" panose="020B0604020202020204" pitchFamily="34" charset="0"/>
              <a:cs typeface="Arial" panose="020B0604020202020204" pitchFamily="34" charset="0"/>
            </a:endParaRPr>
          </a:p>
          <a:p>
            <a:pPr marL="798513" lvl="1" indent="0">
              <a:lnSpc>
                <a:spcPct val="135000"/>
              </a:lnSpc>
              <a:spcBef>
                <a:spcPts val="0"/>
              </a:spcBef>
              <a:buNone/>
            </a:pPr>
            <a:r>
              <a:rPr lang="en-US" sz="1600" dirty="0">
                <a:solidFill>
                  <a:schemeClr val="bg1">
                    <a:lumMod val="65000"/>
                  </a:schemeClr>
                </a:solidFill>
                <a:latin typeface="Arial" panose="020B0604020202020204" pitchFamily="34" charset="0"/>
                <a:cs typeface="Arial" panose="020B0604020202020204" pitchFamily="34" charset="0"/>
              </a:rPr>
              <a:t>Original </a:t>
            </a:r>
            <a:r>
              <a:rPr lang="en-US" sz="1600" i="1" dirty="0">
                <a:solidFill>
                  <a:schemeClr val="bg1">
                    <a:lumMod val="65000"/>
                  </a:schemeClr>
                </a:solidFill>
                <a:latin typeface="Arial" panose="020B0604020202020204" pitchFamily="34" charset="0"/>
                <a:cs typeface="Arial" panose="020B0604020202020204" pitchFamily="34" charset="0"/>
              </a:rPr>
              <a:t>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a:t>
            </a:r>
            <a:r>
              <a:rPr lang="en-US" sz="1600" dirty="0">
                <a:solidFill>
                  <a:schemeClr val="bg1">
                    <a:lumMod val="65000"/>
                  </a:schemeClr>
                </a:solidFill>
                <a:latin typeface="Arial" panose="020B0604020202020204" pitchFamily="34" charset="0"/>
                <a:cs typeface="Arial" panose="020B0604020202020204" pitchFamily="34" charset="0"/>
              </a:rPr>
              <a:t> Extended RSM (</a:t>
            </a:r>
            <a:r>
              <a:rPr lang="en-US" sz="1600" i="1" dirty="0">
                <a:solidFill>
                  <a:schemeClr val="bg1">
                    <a:lumMod val="65000"/>
                  </a:schemeClr>
                </a:solidFill>
                <a:latin typeface="Arial" panose="020B0604020202020204" pitchFamily="34" charset="0"/>
                <a:cs typeface="Arial" panose="020B0604020202020204" pitchFamily="34" charset="0"/>
              </a:rPr>
              <a:t>E-RSM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a:t>
            </a:r>
            <a:r>
              <a:rPr lang="en-US" sz="1600" dirty="0">
                <a:solidFill>
                  <a:schemeClr val="bg1">
                    <a:lumMod val="65000"/>
                  </a:schemeClr>
                </a:solidFill>
                <a:latin typeface="Arial" panose="020B0604020202020204" pitchFamily="34" charset="0"/>
                <a:cs typeface="Arial" panose="020B0604020202020204" pitchFamily="34" charset="0"/>
              </a:rPr>
              <a:t> Polynomial Function RSM (</a:t>
            </a:r>
            <a:r>
              <a:rPr lang="en-US" sz="1600" i="1" dirty="0">
                <a:solidFill>
                  <a:schemeClr val="bg1">
                    <a:lumMod val="65000"/>
                  </a:schemeClr>
                </a:solidFill>
                <a:latin typeface="Arial" panose="020B0604020202020204" pitchFamily="34" charset="0"/>
                <a:cs typeface="Arial" panose="020B0604020202020204" pitchFamily="34" charset="0"/>
              </a:rPr>
              <a:t>pf-RSM</a:t>
            </a:r>
            <a:r>
              <a:rPr lang="en-US" sz="1600" dirty="0">
                <a:solidFill>
                  <a:schemeClr val="bg1">
                    <a:lumMod val="65000"/>
                  </a:schemeClr>
                </a:solidFill>
                <a:latin typeface="Arial" panose="020B0604020202020204" pitchFamily="34" charset="0"/>
                <a:cs typeface="Arial" panose="020B0604020202020204" pitchFamily="34" charset="0"/>
              </a:rPr>
              <a:t>) -&gt;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 </a:t>
            </a:r>
            <a:r>
              <a:rPr lang="en-US" sz="1600" dirty="0">
                <a:solidFill>
                  <a:schemeClr val="bg1">
                    <a:lumMod val="65000"/>
                  </a:schemeClr>
                </a:solidFill>
                <a:latin typeface="Arial" panose="020B0604020202020204" pitchFamily="34" charset="0"/>
                <a:cs typeface="Arial" panose="020B0604020202020204" pitchFamily="34" charset="0"/>
              </a:rPr>
              <a:t>“Deep Machine Learning” </a:t>
            </a:r>
            <a:r>
              <a:rPr lang="en-US" sz="1600" i="1" dirty="0">
                <a:solidFill>
                  <a:schemeClr val="bg1">
                    <a:lumMod val="65000"/>
                  </a:schemeClr>
                </a:solidFill>
                <a:latin typeface="Arial" panose="020B0604020202020204" pitchFamily="34" charset="0"/>
                <a:cs typeface="Arial" panose="020B0604020202020204" pitchFamily="34" charset="0"/>
              </a:rPr>
              <a:t>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i="1" dirty="0" err="1">
                <a:solidFill>
                  <a:schemeClr val="bg1">
                    <a:lumMod val="65000"/>
                  </a:schemeClr>
                </a:solidFill>
                <a:latin typeface="Arial" panose="020B0604020202020204" pitchFamily="34" charset="0"/>
                <a:cs typeface="Arial" panose="020B0604020202020204" pitchFamily="34" charset="0"/>
              </a:rPr>
              <a:t>DeepRSM</a:t>
            </a:r>
            <a:r>
              <a:rPr lang="en-US" sz="1600" dirty="0">
                <a:solidFill>
                  <a:schemeClr val="bg1">
                    <a:lumMod val="65000"/>
                  </a:schemeClr>
                </a:solidFill>
                <a:latin typeface="Arial" panose="020B0604020202020204" pitchFamily="34" charset="0"/>
                <a:cs typeface="Arial" panose="020B0604020202020204" pitchFamily="34" charset="0"/>
              </a:rPr>
              <a:t>) </a:t>
            </a:r>
          </a:p>
          <a:p>
            <a:pPr marL="858838" lvl="1" indent="-514350">
              <a:lnSpc>
                <a:spcPct val="135000"/>
              </a:lnSpc>
              <a:spcBef>
                <a:spcPts val="0"/>
              </a:spcBef>
              <a:buFont typeface="Wingdings" panose="05000000000000000000" pitchFamily="2" charset="2"/>
              <a:buChar char="Ø"/>
            </a:pPr>
            <a:r>
              <a:rPr lang="en-US" i="1" dirty="0">
                <a:solidFill>
                  <a:srgbClr val="FF0000"/>
                </a:solidFill>
                <a:latin typeface="Arial" panose="020B0604020202020204" pitchFamily="34" charset="0"/>
                <a:cs typeface="Arial" panose="020B0604020202020204" pitchFamily="34" charset="0"/>
              </a:rPr>
              <a:t>Ongoing and Recent RSM Applications/Comparisons &amp; Publications </a:t>
            </a:r>
          </a:p>
          <a:p>
            <a:pPr marL="1201738" lvl="2" indent="-347663">
              <a:lnSpc>
                <a:spcPct val="135000"/>
              </a:lnSpc>
              <a:spcBef>
                <a:spcPts val="0"/>
              </a:spcBef>
            </a:pPr>
            <a:r>
              <a:rPr lang="en-US" sz="2000"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 2018 CMAQ PM-NAAQS pilot case for USA domain &amp; 10 climate regions</a:t>
            </a:r>
            <a:endParaRPr lang="en-US" i="1" dirty="0">
              <a:solidFill>
                <a:srgbClr val="0000FF"/>
              </a:solidFill>
              <a:latin typeface="Arial" panose="020B0604020202020204" pitchFamily="34" charset="0"/>
              <a:cs typeface="Arial" panose="020B0604020202020204" pitchFamily="34" charset="0"/>
            </a:endParaRPr>
          </a:p>
          <a:p>
            <a:pPr marL="860425" lvl="2" indent="0">
              <a:lnSpc>
                <a:spcPct val="135000"/>
              </a:lnSpc>
              <a:spcBef>
                <a:spcPts val="0"/>
              </a:spcBef>
              <a:buNone/>
            </a:pPr>
            <a:r>
              <a:rPr lang="en-US" sz="2000" i="1" u="sng" dirty="0">
                <a:latin typeface="Arial" panose="020B0604020202020204" pitchFamily="34" charset="0"/>
                <a:cs typeface="Arial" panose="020B0604020202020204" pitchFamily="34" charset="0"/>
              </a:rPr>
              <a:t>Appendix A</a:t>
            </a:r>
            <a:r>
              <a:rPr lang="en-US" sz="1800" i="1" dirty="0">
                <a:latin typeface="Arial" panose="020B0604020202020204" pitchFamily="34" charset="0"/>
                <a:cs typeface="Arial" panose="020B0604020202020204" pitchFamily="34" charset="0"/>
              </a:rPr>
              <a:t>:</a:t>
            </a:r>
          </a:p>
          <a:p>
            <a:pPr marL="1203325" lvl="2" indent="-342900">
              <a:lnSpc>
                <a:spcPct val="135000"/>
              </a:lnSpc>
              <a:spcBef>
                <a:spcPts val="0"/>
              </a:spcBef>
            </a:pPr>
            <a:r>
              <a:rPr lang="en-US" sz="1600" dirty="0">
                <a:latin typeface="Arial" panose="020B0604020202020204" pitchFamily="34" charset="0"/>
                <a:cs typeface="Arial" panose="020B0604020202020204" pitchFamily="34" charset="0"/>
              </a:rPr>
              <a:t>pf-RSM/CMAQ E-US case: O3 &amp; PM2.5 nonlinear responses </a:t>
            </a:r>
            <a:r>
              <a:rPr lang="en-US" sz="1800" i="1" dirty="0">
                <a:latin typeface="Arial" panose="020B0604020202020204" pitchFamily="34" charset="0"/>
                <a:cs typeface="Arial" panose="020B0604020202020204" pitchFamily="34" charset="0"/>
              </a:rPr>
              <a:t>(</a:t>
            </a:r>
            <a:r>
              <a:rPr lang="en-US" sz="1600" b="0" i="1"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Kelly et al., 2021, Atmosphere</a:t>
            </a:r>
            <a:r>
              <a:rPr lang="en-US" sz="1800" i="1" dirty="0">
                <a:latin typeface="Arial" panose="020B0604020202020204" pitchFamily="34" charset="0"/>
                <a:cs typeface="Arial" panose="020B0604020202020204" pitchFamily="34" charset="0"/>
              </a:rPr>
              <a:t>)</a:t>
            </a:r>
          </a:p>
          <a:p>
            <a:pPr marL="1203325" lvl="2" indent="-342900">
              <a:lnSpc>
                <a:spcPct val="135000"/>
              </a:lnSpc>
              <a:spcBef>
                <a:spcPts val="0"/>
              </a:spcBef>
              <a:defRPr/>
            </a:pPr>
            <a:r>
              <a:rPr lang="en-US" sz="1600" dirty="0">
                <a:latin typeface="Arial" panose="020B0604020202020204" pitchFamily="34" charset="0"/>
                <a:cs typeface="Arial" panose="020B0604020202020204" pitchFamily="34" charset="0"/>
              </a:rPr>
              <a:t>pf-RSM/BFM/OSAT</a:t>
            </a:r>
            <a:r>
              <a:rPr kumimoji="0" lang="en-US" sz="16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/HDDM comparisons: O3 case study </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r>
              <a:rPr kumimoji="0" lang="en-US" sz="1600" b="0"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3">
                  <a:extLst>
                    <a:ext uri="{A12FA001-AC4F-418D-AE19-62706E023703}">
                      <ahyp:hlinkClr xmlns:ahyp="http://schemas.microsoft.com/office/drawing/2018/hyperlinkcolor" val="tx"/>
                    </a:ext>
                  </a:extLst>
                </a:hlinkClick>
              </a:rPr>
              <a:t>Fang et al., 2021, Environ. Pollution</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p>
          <a:p>
            <a:pPr marL="1203325" lvl="2" indent="-342900">
              <a:lnSpc>
                <a:spcPct val="135000"/>
              </a:lnSpc>
              <a:spcBef>
                <a:spcPts val="0"/>
              </a:spcBef>
              <a:defRPr/>
            </a:pPr>
            <a:r>
              <a:rPr lang="en-US" sz="1600" dirty="0">
                <a:latin typeface="Arial" panose="020B0604020202020204" pitchFamily="34" charset="0"/>
                <a:cs typeface="Arial" panose="020B0604020202020204" pitchFamily="34" charset="0"/>
              </a:rPr>
              <a:t>BFM/PSAT/RSM </a:t>
            </a:r>
            <a:r>
              <a:rPr kumimoji="0" lang="en-US" sz="16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comparisons: PM2.5 case study </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r>
              <a:rPr lang="en-US" sz="1600" b="0" i="1" dirty="0">
                <a:solidFill>
                  <a:srgbClr val="0000FF"/>
                </a:solidFill>
                <a:latin typeface="Arial" panose="020B0604020202020204" pitchFamily="34" charset="0"/>
                <a:ea typeface="微软雅黑"/>
                <a:cs typeface="Arial" panose="020B0604020202020204" pitchFamily="34" charset="0"/>
                <a:hlinkClick r:id="rId4">
                  <a:extLst>
                    <a:ext uri="{A12FA001-AC4F-418D-AE19-62706E023703}">
                      <ahyp:hlinkClr xmlns:ahyp="http://schemas.microsoft.com/office/drawing/2018/hyperlinkcolor" val="tx"/>
                    </a:ext>
                  </a:extLst>
                </a:hlinkClick>
              </a:rPr>
              <a:t>Li et al., 2021, Frontier ES&amp;E</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endParaRPr lang="en-US" sz="2800" i="1" dirty="0">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1800" i="1" dirty="0" err="1">
                <a:solidFill>
                  <a:schemeClr val="bg1">
                    <a:lumMod val="65000"/>
                  </a:schemeClr>
                </a:solidFill>
                <a:latin typeface="Arial" panose="020B0604020202020204" pitchFamily="34" charset="0"/>
                <a:cs typeface="Arial" panose="020B0604020202020204" pitchFamily="34" charset="0"/>
              </a:rPr>
              <a:t>DeepRSM</a:t>
            </a:r>
            <a:r>
              <a:rPr lang="en-US" sz="1800" i="1" dirty="0">
                <a:solidFill>
                  <a:schemeClr val="bg1">
                    <a:lumMod val="65000"/>
                  </a:schemeClr>
                </a:solidFill>
                <a:latin typeface="Arial" panose="020B0604020202020204" pitchFamily="34" charset="0"/>
                <a:cs typeface="Arial" panose="020B0604020202020204" pitchFamily="34" charset="0"/>
              </a:rPr>
              <a:t> Prototype in “FAST-CE 3.5” &amp; “RSM-VAT 2.9“</a:t>
            </a:r>
          </a:p>
          <a:p>
            <a:pPr marL="1203325" lvl="2" indent="-342900">
              <a:lnSpc>
                <a:spcPct val="135000"/>
              </a:lnSpc>
              <a:spcBef>
                <a:spcPts val="0"/>
              </a:spcBef>
            </a:pPr>
            <a:r>
              <a:rPr lang="en-US" sz="1600" dirty="0">
                <a:solidFill>
                  <a:schemeClr val="bg1">
                    <a:lumMod val="65000"/>
                  </a:schemeClr>
                </a:solidFill>
                <a:latin typeface="Arial" panose="020B0604020202020204" pitchFamily="34" charset="0"/>
                <a:cs typeface="Arial" panose="020B0604020202020204" pitchFamily="34" charset="0"/>
              </a:rPr>
              <a:t>FAST-CE 3.5: </a:t>
            </a:r>
            <a:r>
              <a:rPr lang="en-US" sz="1600" dirty="0" err="1">
                <a:solidFill>
                  <a:schemeClr val="bg1">
                    <a:lumMod val="65000"/>
                  </a:schemeClr>
                </a:solidFill>
                <a:latin typeface="Arial" panose="020B0604020202020204" pitchFamily="34" charset="0"/>
                <a:cs typeface="Arial" panose="020B0604020202020204" pitchFamily="34" charset="0"/>
              </a:rPr>
              <a:t>DeepRSM</a:t>
            </a:r>
            <a:r>
              <a:rPr lang="en-US" sz="1600" dirty="0">
                <a:solidFill>
                  <a:schemeClr val="bg1">
                    <a:lumMod val="65000"/>
                  </a:schemeClr>
                </a:solidFill>
                <a:latin typeface="Arial" panose="020B0604020202020204" pitchFamily="34" charset="0"/>
                <a:cs typeface="Arial" panose="020B0604020202020204" pitchFamily="34" charset="0"/>
              </a:rPr>
              <a:t> V/A &amp; compare vs. “ISAM/O_PSAT/HDDM”</a:t>
            </a:r>
          </a:p>
          <a:p>
            <a:pPr marL="1203325" lvl="2" indent="-342900">
              <a:lnSpc>
                <a:spcPct val="135000"/>
              </a:lnSpc>
              <a:spcBef>
                <a:spcPts val="0"/>
              </a:spcBef>
            </a:pPr>
            <a:r>
              <a:rPr lang="en-US" sz="1600" dirty="0">
                <a:solidFill>
                  <a:schemeClr val="bg1">
                    <a:lumMod val="65000"/>
                  </a:schemeClr>
                </a:solidFill>
                <a:latin typeface="Arial" panose="020B0604020202020204" pitchFamily="34" charset="0"/>
                <a:cs typeface="Arial" panose="020B0604020202020204" pitchFamily="34" charset="0"/>
              </a:rPr>
              <a:t>RSM-VAT 2.9: “Prepare CMAQ”, “Running RSM”, and “QA &amp; validation” modul</a:t>
            </a:r>
            <a:r>
              <a:rPr lang="en-US" sz="1400" dirty="0">
                <a:solidFill>
                  <a:schemeClr val="bg1">
                    <a:lumMod val="65000"/>
                  </a:schemeClr>
                </a:solidFill>
                <a:latin typeface="Arial" panose="020B0604020202020204" pitchFamily="34" charset="0"/>
                <a:cs typeface="Arial" panose="020B0604020202020204" pitchFamily="34" charset="0"/>
              </a:rPr>
              <a:t>es</a:t>
            </a:r>
          </a:p>
          <a:p>
            <a:pPr marL="753268">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Summary &amp; Next Steps: “</a:t>
            </a:r>
            <a:r>
              <a:rPr lang="en-US" sz="1800" i="1" dirty="0" err="1">
                <a:solidFill>
                  <a:schemeClr val="bg1">
                    <a:lumMod val="65000"/>
                  </a:schemeClr>
                </a:solidFill>
                <a:latin typeface="Arial" panose="020B0604020202020204" pitchFamily="34" charset="0"/>
                <a:cs typeface="Arial" panose="020B0604020202020204" pitchFamily="34" charset="0"/>
              </a:rPr>
              <a:t>DeepRSM</a:t>
            </a:r>
            <a:r>
              <a:rPr lang="en-US" sz="1800" i="1" dirty="0">
                <a:solidFill>
                  <a:schemeClr val="bg1">
                    <a:lumMod val="65000"/>
                  </a:schemeClr>
                </a:solidFill>
                <a:latin typeface="Arial" panose="020B0604020202020204" pitchFamily="34" charset="0"/>
                <a:cs typeface="Arial" panose="020B0604020202020204" pitchFamily="34" charset="0"/>
              </a:rPr>
              <a:t>”</a:t>
            </a:r>
            <a:endParaRPr lang="en-US" sz="1600" dirty="0">
              <a:solidFill>
                <a:schemeClr val="bg1">
                  <a:lumMod val="65000"/>
                </a:schemeClr>
              </a:solidFill>
              <a:latin typeface="Arial" panose="020B0604020202020204" pitchFamily="34" charset="0"/>
              <a:cs typeface="Arial" panose="020B0604020202020204" pitchFamily="34" charset="0"/>
            </a:endParaRPr>
          </a:p>
          <a:p>
            <a:pPr marL="924718" indent="-514350">
              <a:lnSpc>
                <a:spcPct val="135000"/>
              </a:lnSpc>
              <a:spcBef>
                <a:spcPts val="0"/>
              </a:spcBef>
              <a:buFont typeface="+mj-lt"/>
              <a:buAutoNum type="arabicPeriod" startAt="3"/>
            </a:pPr>
            <a:endParaRPr lang="en-US" sz="28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1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8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400" i="1" dirty="0">
                <a:solidFill>
                  <a:srgbClr val="0000FF"/>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11</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5818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620795" y="639796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381000" y="2057400"/>
            <a:ext cx="12496800" cy="1432252"/>
          </a:xfrm>
          <a:prstGeom prst="rect">
            <a:avLst/>
          </a:prstGeom>
          <a:noFill/>
        </p:spPr>
        <p:txBody>
          <a:bodyPr wrap="square">
            <a:spAutoFit/>
          </a:bodyPr>
          <a:lstStyle/>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Appendix A:</a:t>
            </a:r>
          </a:p>
          <a:p>
            <a:pPr marL="344488" lvl="1">
              <a:lnSpc>
                <a:spcPct val="135000"/>
              </a:lnSpc>
              <a:spcBef>
                <a:spcPts val="0"/>
              </a:spcBef>
            </a:pPr>
            <a:r>
              <a:rPr lang="en-US" sz="3200" b="1" i="1" dirty="0">
                <a:solidFill>
                  <a:srgbClr val="FFFF00"/>
                </a:solidFill>
                <a:latin typeface="Arial" panose="020B0604020202020204" pitchFamily="34" charset="0"/>
                <a:cs typeface="Arial" panose="020B0604020202020204" pitchFamily="34" charset="0"/>
              </a:rPr>
              <a:t>Recent RSM Applications/Comparisons &amp; Publications</a:t>
            </a:r>
            <a:endParaRPr lang="en-US" sz="3600" b="1" i="1" dirty="0">
              <a:solidFill>
                <a:srgbClr val="FFFF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46F4495-BB7C-48FF-BA32-B7AAC02EAC13}"/>
              </a:ext>
            </a:extLst>
          </p:cNvPr>
          <p:cNvSpPr txBox="1"/>
          <p:nvPr/>
        </p:nvSpPr>
        <p:spPr>
          <a:xfrm>
            <a:off x="936171" y="3733800"/>
            <a:ext cx="11255829" cy="3029291"/>
          </a:xfrm>
          <a:prstGeom prst="rect">
            <a:avLst/>
          </a:prstGeom>
          <a:noFill/>
        </p:spPr>
        <p:txBody>
          <a:bodyPr wrap="square">
            <a:spAutoFit/>
          </a:bodyPr>
          <a:lstStyle/>
          <a:p>
            <a:pPr marL="1255713" lvl="2" indent="-395288" algn="l">
              <a:lnSpc>
                <a:spcPct val="135000"/>
              </a:lnSpc>
              <a:spcBef>
                <a:spcPts val="0"/>
              </a:spcBef>
              <a:buFont typeface="+mj-lt"/>
              <a:buAutoNum type="arabicPeriod"/>
            </a:pPr>
            <a:r>
              <a:rPr lang="en-US" sz="2400" b="1" dirty="0">
                <a:solidFill>
                  <a:srgbClr val="FF0000"/>
                </a:solidFill>
                <a:latin typeface="Arial" panose="020B0604020202020204" pitchFamily="34" charset="0"/>
                <a:cs typeface="Arial" panose="020B0604020202020204" pitchFamily="34" charset="0"/>
              </a:rPr>
              <a:t>pf-RSM/CMAQ E-US pilot study: O3 &amp; PM2.5 nonlinear responses 		</a:t>
            </a:r>
            <a:r>
              <a:rPr lang="en-US" sz="2400" b="1" i="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hlinkClick r:id="rId3"/>
              </a:rPr>
              <a:t>Kelly et al., 2021, Atmosphere</a:t>
            </a:r>
            <a:r>
              <a:rPr lang="en-US" sz="2400" b="1" i="1" dirty="0">
                <a:solidFill>
                  <a:srgbClr val="0000FF"/>
                </a:solidFill>
                <a:latin typeface="Arial" panose="020B0604020202020204" pitchFamily="34" charset="0"/>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CMAQ-BF/pf-RSM/OSAT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/HDDM comparisons: O3 case study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4"/>
              </a:rPr>
              <a:t>(Fang et al., 2021, Environ. Pollution</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CMAQ-BF/pf-RSM/PSAT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comparisons: PM2.5 case study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5"/>
              </a:rPr>
              <a:t>Li et al., 2021, </a:t>
            </a:r>
            <a:r>
              <a:rPr lang="en-US" sz="2400" b="1" i="1" kern="0" dirty="0">
                <a:solidFill>
                  <a:srgbClr val="0000FF"/>
                </a:solidFill>
                <a:latin typeface="Arial" panose="020B0604020202020204" pitchFamily="34" charset="0"/>
                <a:ea typeface="微软雅黑"/>
                <a:cs typeface="Arial" panose="020B0604020202020204" pitchFamily="34" charset="0"/>
                <a:hlinkClick r:id="rId5"/>
              </a:rPr>
              <a:t>Frontier ES&amp;E</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endParaRPr lang="en-US" sz="3600" b="1" i="1" dirty="0">
              <a:solidFill>
                <a:srgbClr val="0000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E29159-7CD0-5BF8-0C57-20171CE9D5D0}"/>
              </a:ext>
            </a:extLst>
          </p:cNvPr>
          <p:cNvSpPr txBox="1"/>
          <p:nvPr/>
        </p:nvSpPr>
        <p:spPr>
          <a:xfrm>
            <a:off x="228600" y="31837"/>
            <a:ext cx="12192000" cy="1878528"/>
          </a:xfrm>
          <a:prstGeom prst="rect">
            <a:avLst/>
          </a:prstGeom>
          <a:noFill/>
        </p:spPr>
        <p:txBody>
          <a:bodyPr wrap="square">
            <a:spAutoFit/>
          </a:bodyPr>
          <a:lstStyle/>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A:</a:t>
            </a:r>
            <a:r>
              <a:rPr lang="en-US" sz="3200" b="1" i="1" dirty="0">
                <a:latin typeface="Arial" panose="020B0604020202020204" pitchFamily="34" charset="0"/>
                <a:cs typeface="Arial" panose="020B0604020202020204" pitchFamily="34" charset="0"/>
              </a:rPr>
              <a:t> Recent pf-RSM Applications/Publications</a:t>
            </a:r>
          </a:p>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B:</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DeepRSM</a:t>
            </a:r>
            <a:r>
              <a:rPr lang="en-US" sz="3200" b="1" i="1" dirty="0">
                <a:latin typeface="Arial" panose="020B0604020202020204" pitchFamily="34" charset="0"/>
                <a:cs typeface="Arial" panose="020B0604020202020204" pitchFamily="34" charset="0"/>
              </a:rPr>
              <a:t> Supplemental Information</a:t>
            </a:r>
          </a:p>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C:</a:t>
            </a:r>
            <a:r>
              <a:rPr lang="en-US" sz="3200" b="1" i="1" dirty="0">
                <a:latin typeface="Arial" panose="020B0604020202020204" pitchFamily="34" charset="0"/>
                <a:cs typeface="Arial" panose="020B0604020202020204" pitchFamily="34" charset="0"/>
              </a:rPr>
              <a:t> Running </a:t>
            </a:r>
            <a:r>
              <a:rPr lang="en-US" sz="3200" b="1" i="1" dirty="0" err="1">
                <a:latin typeface="Arial" panose="020B0604020202020204" pitchFamily="34" charset="0"/>
                <a:cs typeface="Arial" panose="020B0604020202020204" pitchFamily="34" charset="0"/>
              </a:rPr>
              <a:t>DeepRSM</a:t>
            </a:r>
            <a:r>
              <a:rPr lang="en-US" sz="3200" b="1" i="1" dirty="0">
                <a:latin typeface="Arial" panose="020B0604020202020204" pitchFamily="34" charset="0"/>
                <a:cs typeface="Arial" panose="020B0604020202020204" pitchFamily="34" charset="0"/>
              </a:rPr>
              <a:t> in “FAST-CE” &amp; “RSM-VAT”</a:t>
            </a:r>
            <a:endParaRPr lang="en-US" sz="3200" b="1" dirty="0"/>
          </a:p>
        </p:txBody>
      </p:sp>
    </p:spTree>
    <p:extLst>
      <p:ext uri="{BB962C8B-B14F-4D97-AF65-F5344CB8AC3E}">
        <p14:creationId xmlns:p14="http://schemas.microsoft.com/office/powerpoint/2010/main" val="338119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609600" y="12700"/>
            <a:ext cx="1120066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“pf-RSM”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8C553FE-2C13-42E5-80B2-22DF6B762374}"/>
              </a:ext>
            </a:extLst>
          </p:cNvPr>
          <p:cNvSpPr>
            <a:spLocks noChangeArrowheads="1"/>
          </p:cNvSpPr>
          <p:nvPr/>
        </p:nvSpPr>
        <p:spPr bwMode="auto">
          <a:xfrm>
            <a:off x="27432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88FE9A24-C865-49AE-BD21-B2064FD97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63487"/>
            <a:ext cx="9881217" cy="4874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301E5FD-40B5-4691-9A7F-07389D753A3C}"/>
              </a:ext>
            </a:extLst>
          </p:cNvPr>
          <p:cNvSpPr>
            <a:spLocks noChangeArrowheads="1"/>
          </p:cNvSpPr>
          <p:nvPr/>
        </p:nvSpPr>
        <p:spPr bwMode="auto">
          <a:xfrm>
            <a:off x="2743200" y="554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DADA5C7-33B9-48C3-93BD-AE1C72DEFC86}"/>
              </a:ext>
            </a:extLst>
          </p:cNvPr>
          <p:cNvSpPr txBox="1"/>
          <p:nvPr/>
        </p:nvSpPr>
        <p:spPr>
          <a:xfrm>
            <a:off x="1676400" y="5873413"/>
            <a:ext cx="9067060" cy="618631"/>
          </a:xfrm>
          <a:prstGeom prst="rect">
            <a:avLst/>
          </a:prstGeom>
          <a:noFill/>
        </p:spPr>
        <p:txBody>
          <a:bodyPr wrap="square">
            <a:spAutoFit/>
          </a:bodyPr>
          <a:lstStyle/>
          <a:p>
            <a:pPr marL="285750"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changes (monthly avg.): pf-RSM vs. CMAQ for a 60% reduction in anthropogenic NH</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VOC emissions</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42079D-4E1B-41EF-9654-F2E530464371}"/>
              </a:ext>
            </a:extLst>
          </p:cNvPr>
          <p:cNvSpPr txBox="1"/>
          <p:nvPr/>
        </p:nvSpPr>
        <p:spPr>
          <a:xfrm>
            <a:off x="118738" y="6314303"/>
            <a:ext cx="1632752" cy="461665"/>
          </a:xfrm>
          <a:prstGeom prst="rect">
            <a:avLst/>
          </a:prstGeom>
          <a:noFill/>
        </p:spPr>
        <p:txBody>
          <a:bodyPr wrap="square" rtlCol="0">
            <a:spAutoFit/>
          </a:bodyPr>
          <a:lstStyle/>
          <a:p>
            <a:r>
              <a:rPr lang="en-US" sz="2400" b="1" dirty="0">
                <a:solidFill>
                  <a:srgbClr val="0000FF"/>
                </a:solidFill>
              </a:rPr>
              <a:t>Jan. 2016</a:t>
            </a:r>
          </a:p>
        </p:txBody>
      </p:sp>
      <p:sp>
        <p:nvSpPr>
          <p:cNvPr id="10" name="TextBox 9">
            <a:extLst>
              <a:ext uri="{FF2B5EF4-FFF2-40B4-BE49-F238E27FC236}">
                <a16:creationId xmlns:a16="http://schemas.microsoft.com/office/drawing/2014/main" id="{3BC7411A-2B97-4AC5-BDF3-5BE01C2F9879}"/>
              </a:ext>
            </a:extLst>
          </p:cNvPr>
          <p:cNvSpPr txBox="1"/>
          <p:nvPr/>
        </p:nvSpPr>
        <p:spPr>
          <a:xfrm>
            <a:off x="-76200" y="11883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O3_MDA8</a:t>
            </a:r>
          </a:p>
        </p:txBody>
      </p:sp>
      <p:sp>
        <p:nvSpPr>
          <p:cNvPr id="11" name="TextBox 10">
            <a:extLst>
              <a:ext uri="{FF2B5EF4-FFF2-40B4-BE49-F238E27FC236}">
                <a16:creationId xmlns:a16="http://schemas.microsoft.com/office/drawing/2014/main" id="{199F4B26-BEA1-4653-9435-5C627A42982E}"/>
              </a:ext>
            </a:extLst>
          </p:cNvPr>
          <p:cNvSpPr txBox="1"/>
          <p:nvPr/>
        </p:nvSpPr>
        <p:spPr>
          <a:xfrm>
            <a:off x="-76200" y="2286000"/>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O3_MDA8</a:t>
            </a:r>
            <a:endParaRPr lang="en-US" sz="1600" dirty="0"/>
          </a:p>
        </p:txBody>
      </p:sp>
      <p:sp>
        <p:nvSpPr>
          <p:cNvPr id="12" name="TextBox 11">
            <a:extLst>
              <a:ext uri="{FF2B5EF4-FFF2-40B4-BE49-F238E27FC236}">
                <a16:creationId xmlns:a16="http://schemas.microsoft.com/office/drawing/2014/main" id="{37A81329-4559-4157-BCAE-8F97275B69A5}"/>
              </a:ext>
            </a:extLst>
          </p:cNvPr>
          <p:cNvSpPr txBox="1"/>
          <p:nvPr/>
        </p:nvSpPr>
        <p:spPr>
          <a:xfrm>
            <a:off x="-76200" y="355084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3" name="TextBox 12">
            <a:extLst>
              <a:ext uri="{FF2B5EF4-FFF2-40B4-BE49-F238E27FC236}">
                <a16:creationId xmlns:a16="http://schemas.microsoft.com/office/drawing/2014/main" id="{A0933693-262D-4DDD-B537-801E0BA7CA03}"/>
              </a:ext>
            </a:extLst>
          </p:cNvPr>
          <p:cNvSpPr txBox="1"/>
          <p:nvPr/>
        </p:nvSpPr>
        <p:spPr>
          <a:xfrm>
            <a:off x="-101352" y="4691596"/>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5" name="TextBox 14">
            <a:extLst>
              <a:ext uri="{FF2B5EF4-FFF2-40B4-BE49-F238E27FC236}">
                <a16:creationId xmlns:a16="http://schemas.microsoft.com/office/drawing/2014/main" id="{19D724D5-4D98-44AB-84CA-B36D9F14A700}"/>
              </a:ext>
            </a:extLst>
          </p:cNvPr>
          <p:cNvSpPr txBox="1"/>
          <p:nvPr/>
        </p:nvSpPr>
        <p:spPr>
          <a:xfrm>
            <a:off x="249314" y="1853597"/>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7" name="TextBox 16">
            <a:extLst>
              <a:ext uri="{FF2B5EF4-FFF2-40B4-BE49-F238E27FC236}">
                <a16:creationId xmlns:a16="http://schemas.microsoft.com/office/drawing/2014/main" id="{C46B675B-BDBB-494A-AF9F-BE5BFD62E408}"/>
              </a:ext>
            </a:extLst>
          </p:cNvPr>
          <p:cNvSpPr txBox="1"/>
          <p:nvPr/>
        </p:nvSpPr>
        <p:spPr>
          <a:xfrm>
            <a:off x="249314" y="4244208"/>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8" name="TextBox 17">
            <a:extLst>
              <a:ext uri="{FF2B5EF4-FFF2-40B4-BE49-F238E27FC236}">
                <a16:creationId xmlns:a16="http://schemas.microsoft.com/office/drawing/2014/main" id="{4E7D9E0D-E923-4496-BC5A-972237A2F512}"/>
              </a:ext>
            </a:extLst>
          </p:cNvPr>
          <p:cNvSpPr txBox="1"/>
          <p:nvPr/>
        </p:nvSpPr>
        <p:spPr>
          <a:xfrm>
            <a:off x="10972800" y="12136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19" name="TextBox 18">
            <a:extLst>
              <a:ext uri="{FF2B5EF4-FFF2-40B4-BE49-F238E27FC236}">
                <a16:creationId xmlns:a16="http://schemas.microsoft.com/office/drawing/2014/main" id="{2785299E-AB63-4D42-8134-7A53081FCB60}"/>
              </a:ext>
            </a:extLst>
          </p:cNvPr>
          <p:cNvSpPr txBox="1"/>
          <p:nvPr/>
        </p:nvSpPr>
        <p:spPr>
          <a:xfrm>
            <a:off x="10989446" y="2285877"/>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20" name="TextBox 19">
            <a:extLst>
              <a:ext uri="{FF2B5EF4-FFF2-40B4-BE49-F238E27FC236}">
                <a16:creationId xmlns:a16="http://schemas.microsoft.com/office/drawing/2014/main" id="{E3ED459A-5F79-4C42-AA20-360DCAD3A87A}"/>
              </a:ext>
            </a:extLst>
          </p:cNvPr>
          <p:cNvSpPr txBox="1"/>
          <p:nvPr/>
        </p:nvSpPr>
        <p:spPr>
          <a:xfrm>
            <a:off x="11298314" y="1831711"/>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21" name="TextBox 20">
            <a:extLst>
              <a:ext uri="{FF2B5EF4-FFF2-40B4-BE49-F238E27FC236}">
                <a16:creationId xmlns:a16="http://schemas.microsoft.com/office/drawing/2014/main" id="{56210947-A002-41E4-95A2-322859C3FD30}"/>
              </a:ext>
            </a:extLst>
          </p:cNvPr>
          <p:cNvSpPr txBox="1"/>
          <p:nvPr/>
        </p:nvSpPr>
        <p:spPr>
          <a:xfrm>
            <a:off x="11007016" y="369606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2" name="TextBox 21">
            <a:extLst>
              <a:ext uri="{FF2B5EF4-FFF2-40B4-BE49-F238E27FC236}">
                <a16:creationId xmlns:a16="http://schemas.microsoft.com/office/drawing/2014/main" id="{0C727BD3-283B-468D-95DE-5533FA803771}"/>
              </a:ext>
            </a:extLst>
          </p:cNvPr>
          <p:cNvSpPr txBox="1"/>
          <p:nvPr/>
        </p:nvSpPr>
        <p:spPr>
          <a:xfrm>
            <a:off x="11007016" y="4738035"/>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3" name="TextBox 22">
            <a:extLst>
              <a:ext uri="{FF2B5EF4-FFF2-40B4-BE49-F238E27FC236}">
                <a16:creationId xmlns:a16="http://schemas.microsoft.com/office/drawing/2014/main" id="{EB6A579F-B561-4C6A-B265-B44A0DF6F265}"/>
              </a:ext>
            </a:extLst>
          </p:cNvPr>
          <p:cNvSpPr txBox="1"/>
          <p:nvPr/>
        </p:nvSpPr>
        <p:spPr>
          <a:xfrm>
            <a:off x="11332530" y="4314078"/>
            <a:ext cx="685800" cy="369332"/>
          </a:xfrm>
          <a:prstGeom prst="rect">
            <a:avLst/>
          </a:prstGeom>
          <a:noFill/>
        </p:spPr>
        <p:txBody>
          <a:bodyPr wrap="square">
            <a:spAutoFit/>
          </a:bodyPr>
          <a:lstStyle/>
          <a:p>
            <a:r>
              <a:rPr lang="en-US" b="1" dirty="0"/>
              <a:t>v</a:t>
            </a:r>
            <a:r>
              <a:rPr lang="en-US" sz="1800" b="1" dirty="0"/>
              <a:t>s.</a:t>
            </a:r>
            <a:endParaRPr lang="en-US" dirty="0"/>
          </a:p>
        </p:txBody>
      </p:sp>
    </p:spTree>
    <p:extLst>
      <p:ext uri="{BB962C8B-B14F-4D97-AF65-F5344CB8AC3E}">
        <p14:creationId xmlns:p14="http://schemas.microsoft.com/office/powerpoint/2010/main" val="347898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chemistry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5122" name="Picture 2">
            <a:extLst>
              <a:ext uri="{FF2B5EF4-FFF2-40B4-BE49-F238E27FC236}">
                <a16:creationId xmlns:a16="http://schemas.microsoft.com/office/drawing/2014/main" id="{F89A74A1-CBF1-4B6B-9737-4BC962DDF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23237"/>
            <a:ext cx="9755557" cy="496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7ABC-83C1-4FD6-B433-C06FBE9977F7}"/>
              </a:ext>
            </a:extLst>
          </p:cNvPr>
          <p:cNvSpPr txBox="1"/>
          <p:nvPr/>
        </p:nvSpPr>
        <p:spPr>
          <a:xfrm>
            <a:off x="10192240" y="873132"/>
            <a:ext cx="1865922" cy="3183500"/>
          </a:xfrm>
          <a:prstGeom prst="rect">
            <a:avLst/>
          </a:prstGeom>
          <a:noFill/>
        </p:spPr>
        <p:txBody>
          <a:bodyPr wrap="square">
            <a:spAutoFit/>
          </a:bodyPr>
          <a:lstStyle/>
          <a:p>
            <a:pPr marR="0">
              <a:lnSpc>
                <a:spcPct val="125000"/>
              </a:lnSpc>
              <a:spcBef>
                <a:spcPts val="600"/>
              </a:spcBef>
              <a:spcAft>
                <a:spcPts val="120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conc. predicted by  pf-RSM vs. CMAQ over all CBSAs for man-made emission reductions from 0 to 100%. </a:t>
            </a:r>
          </a:p>
        </p:txBody>
      </p:sp>
      <p:sp>
        <p:nvSpPr>
          <p:cNvPr id="8" name="TextBox 7">
            <a:extLst>
              <a:ext uri="{FF2B5EF4-FFF2-40B4-BE49-F238E27FC236}">
                <a16:creationId xmlns:a16="http://schemas.microsoft.com/office/drawing/2014/main" id="{31F95A1A-E71D-41AC-A84E-A1A2789F34A0}"/>
              </a:ext>
            </a:extLst>
          </p:cNvPr>
          <p:cNvSpPr txBox="1"/>
          <p:nvPr/>
        </p:nvSpPr>
        <p:spPr>
          <a:xfrm>
            <a:off x="10192240" y="4395052"/>
            <a:ext cx="1632752" cy="1138773"/>
          </a:xfrm>
          <a:prstGeom prst="rect">
            <a:avLst/>
          </a:prstGeom>
          <a:noFill/>
        </p:spPr>
        <p:txBody>
          <a:bodyPr wrap="square" rtlCol="0">
            <a:spAutoFit/>
          </a:bodyPr>
          <a:lstStyle/>
          <a:p>
            <a:r>
              <a:rPr lang="en-US" sz="2000" dirty="0">
                <a:solidFill>
                  <a:srgbClr val="0000FF"/>
                </a:solidFill>
              </a:rPr>
              <a:t>July 2016</a:t>
            </a:r>
          </a:p>
          <a:p>
            <a:r>
              <a:rPr lang="en-US" sz="1600" dirty="0"/>
              <a:t>(Jan. 2016 provided in the paper)</a:t>
            </a:r>
          </a:p>
        </p:txBody>
      </p:sp>
      <p:sp>
        <p:nvSpPr>
          <p:cNvPr id="17" name="椭圆 85">
            <a:extLst>
              <a:ext uri="{FF2B5EF4-FFF2-40B4-BE49-F238E27FC236}">
                <a16:creationId xmlns:a16="http://schemas.microsoft.com/office/drawing/2014/main" id="{CA3A163E-FFB5-4DB5-AF88-DED7E6CF1B22}"/>
              </a:ext>
            </a:extLst>
          </p:cNvPr>
          <p:cNvSpPr/>
          <p:nvPr/>
        </p:nvSpPr>
        <p:spPr>
          <a:xfrm>
            <a:off x="1066800" y="2772075"/>
            <a:ext cx="2055794"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TextBox 17">
            <a:extLst>
              <a:ext uri="{FF2B5EF4-FFF2-40B4-BE49-F238E27FC236}">
                <a16:creationId xmlns:a16="http://schemas.microsoft.com/office/drawing/2014/main" id="{81831B98-F03D-462A-82D8-FFA190F364A8}"/>
              </a:ext>
            </a:extLst>
          </p:cNvPr>
          <p:cNvSpPr txBox="1"/>
          <p:nvPr/>
        </p:nvSpPr>
        <p:spPr>
          <a:xfrm>
            <a:off x="419100" y="5877179"/>
            <a:ext cx="11353800" cy="954107"/>
          </a:xfrm>
          <a:prstGeom prst="rect">
            <a:avLst/>
          </a:prstGeom>
          <a:noFill/>
          <a:ln>
            <a:solidFill>
              <a:schemeClr val="tx1"/>
            </a:solidFill>
          </a:ln>
        </p:spPr>
        <p:txBody>
          <a:bodyPr wrap="square">
            <a:spAutoFit/>
          </a:bodyPr>
          <a:lstStyle/>
          <a:p>
            <a:pPr marL="627063" indent="-627063" algn="l"/>
            <a:r>
              <a:rPr lang="en-US" sz="2000" b="1"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and O</a:t>
            </a:r>
            <a:r>
              <a:rPr lang="en-US" sz="14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concentrations than SO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or VOC emission reductions. </a:t>
            </a:r>
            <a:r>
              <a:rPr lang="en-US" dirty="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rPr>
              <a:t>p</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f-RSM seems to replicate nonlinear chemistry of PM2.5 species quite well</a:t>
            </a:r>
            <a:r>
              <a:rPr lang="en-US"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(e.g., NO</a:t>
            </a:r>
            <a:r>
              <a:rPr lang="en-US" baseline="30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SOA, etc.) in July.</a:t>
            </a:r>
            <a:endParaRPr lang="en-US" dirty="0">
              <a:solidFill>
                <a:srgbClr val="0000FF"/>
              </a:solidFill>
            </a:endParaRPr>
          </a:p>
        </p:txBody>
      </p:sp>
      <p:cxnSp>
        <p:nvCxnSpPr>
          <p:cNvPr id="3" name="Straight Connector 2">
            <a:extLst>
              <a:ext uri="{FF2B5EF4-FFF2-40B4-BE49-F238E27FC236}">
                <a16:creationId xmlns:a16="http://schemas.microsoft.com/office/drawing/2014/main" id="{BBEA2F36-92DB-4A2A-A042-30C64A29EBE2}"/>
              </a:ext>
            </a:extLst>
          </p:cNvPr>
          <p:cNvCxnSpPr>
            <a:cxnSpLocks/>
          </p:cNvCxnSpPr>
          <p:nvPr/>
        </p:nvCxnSpPr>
        <p:spPr>
          <a:xfrm>
            <a:off x="1219200" y="3733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7BAA95F-1E59-4A03-91B4-C88787C13ED6}"/>
              </a:ext>
            </a:extLst>
          </p:cNvPr>
          <p:cNvCxnSpPr>
            <a:cxnSpLocks/>
          </p:cNvCxnSpPr>
          <p:nvPr/>
        </p:nvCxnSpPr>
        <p:spPr>
          <a:xfrm>
            <a:off x="1219200" y="4495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4C2E586-F9C8-4FF9-B157-4D200266F85C}"/>
              </a:ext>
            </a:extLst>
          </p:cNvPr>
          <p:cNvCxnSpPr>
            <a:cxnSpLocks/>
          </p:cNvCxnSpPr>
          <p:nvPr/>
        </p:nvCxnSpPr>
        <p:spPr>
          <a:xfrm>
            <a:off x="3122596" y="823237"/>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47D0CF2-FE7B-458B-A1E8-6EAE4B6D5D52}"/>
              </a:ext>
            </a:extLst>
          </p:cNvPr>
          <p:cNvCxnSpPr>
            <a:cxnSpLocks/>
          </p:cNvCxnSpPr>
          <p:nvPr/>
        </p:nvCxnSpPr>
        <p:spPr>
          <a:xfrm>
            <a:off x="5029200" y="838200"/>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椭圆 85">
            <a:extLst>
              <a:ext uri="{FF2B5EF4-FFF2-40B4-BE49-F238E27FC236}">
                <a16:creationId xmlns:a16="http://schemas.microsoft.com/office/drawing/2014/main" id="{4D1B79A3-7AC0-40DC-B3B5-003373198B6F}"/>
              </a:ext>
            </a:extLst>
          </p:cNvPr>
          <p:cNvSpPr/>
          <p:nvPr/>
        </p:nvSpPr>
        <p:spPr>
          <a:xfrm>
            <a:off x="3048001" y="2541951"/>
            <a:ext cx="2036880" cy="32342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5" name="Slide Number Placeholder 2">
            <a:extLst>
              <a:ext uri="{FF2B5EF4-FFF2-40B4-BE49-F238E27FC236}">
                <a16:creationId xmlns:a16="http://schemas.microsoft.com/office/drawing/2014/main" id="{B308C99F-F30C-4444-9033-1EC5E6F3782D}"/>
              </a:ext>
            </a:extLst>
          </p:cNvPr>
          <p:cNvSpPr txBox="1">
            <a:spLocks/>
          </p:cNvSpPr>
          <p:nvPr/>
        </p:nvSpPr>
        <p:spPr>
          <a:xfrm>
            <a:off x="9975130" y="638018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 name="椭圆 85">
            <a:extLst>
              <a:ext uri="{FF2B5EF4-FFF2-40B4-BE49-F238E27FC236}">
                <a16:creationId xmlns:a16="http://schemas.microsoft.com/office/drawing/2014/main" id="{4C881233-6A0A-1834-05BD-4DB4966B80FA}"/>
              </a:ext>
            </a:extLst>
          </p:cNvPr>
          <p:cNvSpPr/>
          <p:nvPr/>
        </p:nvSpPr>
        <p:spPr>
          <a:xfrm>
            <a:off x="4928128" y="1939630"/>
            <a:ext cx="2133600"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36171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7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2401" y="754134"/>
            <a:ext cx="117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Comparisons of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impacts &amp; contributions </a:t>
            </a:r>
            <a:r>
              <a:rPr lang="en-US" altLang="zh-CN" b="1" dirty="0">
                <a:solidFill>
                  <a:srgbClr val="0000FF"/>
                </a:solidFill>
                <a:cs typeface="Arial" panose="020B0604020202020204" pitchFamily="34" charset="0"/>
              </a:rPr>
              <a:t>by 25%/50%/75/100% multi-region emission cuts</a:t>
            </a:r>
            <a:endParaRPr lang="en-US" altLang="zh-CN" b="1" dirty="0">
              <a:solidFill>
                <a:srgbClr val="0000FF"/>
              </a:solidFill>
              <a:ea typeface="+mn-ea"/>
              <a:cs typeface="Arial" panose="020B0604020202020204" pitchFamily="34" charset="0"/>
            </a:endParaRPr>
          </a:p>
        </p:txBody>
      </p:sp>
      <p:grpSp>
        <p:nvGrpSpPr>
          <p:cNvPr id="42" name="Group 41">
            <a:extLst>
              <a:ext uri="{FF2B5EF4-FFF2-40B4-BE49-F238E27FC236}">
                <a16:creationId xmlns:a16="http://schemas.microsoft.com/office/drawing/2014/main" id="{886EA421-E22C-4293-9BCA-ADB27F5F2CCC}"/>
              </a:ext>
            </a:extLst>
          </p:cNvPr>
          <p:cNvGrpSpPr/>
          <p:nvPr/>
        </p:nvGrpSpPr>
        <p:grpSpPr>
          <a:xfrm>
            <a:off x="5536177" y="4261742"/>
            <a:ext cx="6022160" cy="2596259"/>
            <a:chOff x="3229763" y="4318883"/>
            <a:chExt cx="5424676" cy="2539117"/>
          </a:xfrm>
        </p:grpSpPr>
        <p:pic>
          <p:nvPicPr>
            <p:cNvPr id="13" name="Picture 12">
              <a:extLst>
                <a:ext uri="{FF2B5EF4-FFF2-40B4-BE49-F238E27FC236}">
                  <a16:creationId xmlns:a16="http://schemas.microsoft.com/office/drawing/2014/main" id="{7D7BFFEA-C394-42FD-806F-5E101D6B0A2A}"/>
                </a:ext>
              </a:extLst>
            </p:cNvPr>
            <p:cNvPicPr>
              <a:picLocks noChangeAspect="1"/>
            </p:cNvPicPr>
            <p:nvPr/>
          </p:nvPicPr>
          <p:blipFill>
            <a:blip r:embed="rId4"/>
            <a:stretch>
              <a:fillRect/>
            </a:stretch>
          </p:blipFill>
          <p:spPr>
            <a:xfrm>
              <a:off x="3229763" y="4318883"/>
              <a:ext cx="5424676" cy="2539117"/>
            </a:xfrm>
            <a:prstGeom prst="rect">
              <a:avLst/>
            </a:prstGeom>
          </p:spPr>
        </p:pic>
        <p:sp>
          <p:nvSpPr>
            <p:cNvPr id="36" name="文本框 9">
              <a:extLst>
                <a:ext uri="{FF2B5EF4-FFF2-40B4-BE49-F238E27FC236}">
                  <a16:creationId xmlns:a16="http://schemas.microsoft.com/office/drawing/2014/main" id="{22775865-2FD8-4B26-B3FD-689CA1EC6294}"/>
                </a:ext>
              </a:extLst>
            </p:cNvPr>
            <p:cNvSpPr txBox="1"/>
            <p:nvPr/>
          </p:nvSpPr>
          <p:spPr>
            <a:xfrm>
              <a:off x="4110306" y="4520619"/>
              <a:ext cx="2371186" cy="461665"/>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Accumulative source impacts and contributions</a:t>
              </a:r>
            </a:p>
          </p:txBody>
        </p:sp>
      </p:grpSp>
      <p:sp>
        <p:nvSpPr>
          <p:cNvPr id="44" name="矩形 8">
            <a:extLst>
              <a:ext uri="{FF2B5EF4-FFF2-40B4-BE49-F238E27FC236}">
                <a16:creationId xmlns:a16="http://schemas.microsoft.com/office/drawing/2014/main" id="{7AC1A6B9-FAB6-42C4-81B1-3DF459DA9FB6}"/>
              </a:ext>
            </a:extLst>
          </p:cNvPr>
          <p:cNvSpPr/>
          <p:nvPr/>
        </p:nvSpPr>
        <p:spPr>
          <a:xfrm>
            <a:off x="315612" y="4388798"/>
            <a:ext cx="5016028" cy="2469202"/>
          </a:xfrm>
          <a:prstGeom prst="rect">
            <a:avLst/>
          </a:prstGeom>
          <a:ln w="19050">
            <a:solidFill>
              <a:schemeClr val="tx1"/>
            </a:solidFill>
            <a:prstDash val="dash"/>
          </a:ln>
        </p:spPr>
        <p:txBody>
          <a:bodyPr wrap="square">
            <a:spAutoFit/>
          </a:bodyPr>
          <a:lstStyle/>
          <a:p>
            <a:pPr algn="l">
              <a:lnSpc>
                <a:spcPct val="120000"/>
              </a:lnSpc>
            </a:pPr>
            <a:r>
              <a:rPr lang="en-US" altLang="zh-CN" sz="1600" b="1" dirty="0">
                <a:solidFill>
                  <a:srgbClr val="FF6600"/>
                </a:solidFill>
                <a:latin typeface="Arial" panose="020B0604020202020204" pitchFamily="34" charset="0"/>
                <a:ea typeface="微软雅黑" panose="020B0503020204020204" pitchFamily="34" charset="-122"/>
                <a:cs typeface="Arial" panose="020B0604020202020204" pitchFamily="34" charset="0"/>
              </a:rPr>
              <a:t>Source impact analysis:</a:t>
            </a:r>
          </a:p>
          <a:p>
            <a:pPr marL="285750" indent="-285750" algn="l">
              <a:lnSpc>
                <a:spcPct val="120000"/>
              </a:lnSpc>
              <a:buFont typeface="Wingdings" panose="05000000000000000000" pitchFamily="2" charset="2"/>
              <a:buChar char="Ø"/>
            </a:pPr>
            <a:r>
              <a:rPr lang="en-US" altLang="zh-CN" sz="1400" b="1" dirty="0">
                <a:solidFill>
                  <a:srgbClr val="FF6600"/>
                </a:solidFill>
                <a:latin typeface="Arial" panose="020B0604020202020204" pitchFamily="34" charset="0"/>
                <a:ea typeface="微软雅黑" panose="020B0503020204020204" pitchFamily="34" charset="-122"/>
                <a:cs typeface="Arial" panose="020B0604020202020204" pitchFamily="34" charset="0"/>
              </a:rPr>
              <a:t>BFM, HDDM &amp; RSM-BFM: </a:t>
            </a:r>
            <a:r>
              <a:rPr lang="en-US" altLang="zh-CN" sz="1400" b="1" dirty="0">
                <a:latin typeface="Arial" panose="020B0604020202020204" pitchFamily="34" charset="0"/>
                <a:ea typeface="微软雅黑" panose="020B0503020204020204" pitchFamily="34" charset="-122"/>
                <a:cs typeface="Arial" panose="020B0604020202020204" pitchFamily="34" charset="0"/>
              </a:rPr>
              <a:t> Predict consistently the impacts of accumulative source emissions; HDDM deviates from BFM under larger perturbations;</a:t>
            </a:r>
          </a:p>
          <a:p>
            <a:pPr algn="l">
              <a:lnSpc>
                <a:spcPct val="120000"/>
              </a:lnSpc>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Source contribution analysis:</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400" b="1" dirty="0">
                <a:latin typeface="Arial" panose="020B0604020202020204" pitchFamily="34" charset="0"/>
                <a:ea typeface="微软雅黑" panose="020B0503020204020204" pitchFamily="34" charset="-122"/>
                <a:cs typeface="Arial" panose="020B0604020202020204" pitchFamily="34" charset="0"/>
              </a:rPr>
              <a:t> Represent well for accumulative source contribution and non-linear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chemistry</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400" b="1" dirty="0">
                <a:latin typeface="Arial" panose="020B0604020202020204" pitchFamily="34" charset="0"/>
                <a:ea typeface="微软雅黑" panose="020B0503020204020204" pitchFamily="34" charset="-122"/>
                <a:cs typeface="Arial" panose="020B0604020202020204" pitchFamily="34" charset="0"/>
              </a:rPr>
              <a:t>fails to represent the nonlinear response of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to incremental emission changes.</a:t>
            </a:r>
          </a:p>
        </p:txBody>
      </p:sp>
      <p:grpSp>
        <p:nvGrpSpPr>
          <p:cNvPr id="46" name="Group 45">
            <a:extLst>
              <a:ext uri="{FF2B5EF4-FFF2-40B4-BE49-F238E27FC236}">
                <a16:creationId xmlns:a16="http://schemas.microsoft.com/office/drawing/2014/main" id="{C34014E4-074B-474A-A672-6E081EA7F542}"/>
              </a:ext>
            </a:extLst>
          </p:cNvPr>
          <p:cNvGrpSpPr/>
          <p:nvPr/>
        </p:nvGrpSpPr>
        <p:grpSpPr>
          <a:xfrm>
            <a:off x="685800" y="1083805"/>
            <a:ext cx="10515600" cy="3205097"/>
            <a:chOff x="344922" y="1093330"/>
            <a:chExt cx="8178489" cy="3205097"/>
          </a:xfrm>
        </p:grpSpPr>
        <p:grpSp>
          <p:nvGrpSpPr>
            <p:cNvPr id="43" name="Group 42">
              <a:extLst>
                <a:ext uri="{FF2B5EF4-FFF2-40B4-BE49-F238E27FC236}">
                  <a16:creationId xmlns:a16="http://schemas.microsoft.com/office/drawing/2014/main" id="{78814524-B4C8-4D46-B070-FB2759492F22}"/>
                </a:ext>
              </a:extLst>
            </p:cNvPr>
            <p:cNvGrpSpPr/>
            <p:nvPr/>
          </p:nvGrpSpPr>
          <p:grpSpPr>
            <a:xfrm>
              <a:off x="344922" y="1361751"/>
              <a:ext cx="8178489" cy="2936676"/>
              <a:chOff x="344922" y="1361751"/>
              <a:chExt cx="8178489" cy="2936676"/>
            </a:xfrm>
          </p:grpSpPr>
          <p:pic>
            <p:nvPicPr>
              <p:cNvPr id="9" name="Picture 8">
                <a:extLst>
                  <a:ext uri="{FF2B5EF4-FFF2-40B4-BE49-F238E27FC236}">
                    <a16:creationId xmlns:a16="http://schemas.microsoft.com/office/drawing/2014/main" id="{7C88F990-13C9-4FFD-9714-E1DAE780CF61}"/>
                  </a:ext>
                </a:extLst>
              </p:cNvPr>
              <p:cNvPicPr>
                <a:picLocks noChangeAspect="1"/>
              </p:cNvPicPr>
              <p:nvPr/>
            </p:nvPicPr>
            <p:blipFill rotWithShape="1">
              <a:blip r:embed="rId5"/>
              <a:srcRect t="9050"/>
              <a:stretch/>
            </p:blipFill>
            <p:spPr>
              <a:xfrm>
                <a:off x="344922" y="1458078"/>
                <a:ext cx="6629718" cy="2813189"/>
              </a:xfrm>
              <a:prstGeom prst="rect">
                <a:avLst/>
              </a:prstGeom>
            </p:spPr>
          </p:pic>
          <p:pic>
            <p:nvPicPr>
              <p:cNvPr id="40" name="图片 2">
                <a:extLst>
                  <a:ext uri="{FF2B5EF4-FFF2-40B4-BE49-F238E27FC236}">
                    <a16:creationId xmlns:a16="http://schemas.microsoft.com/office/drawing/2014/main" id="{00000000-0008-0000-0000-000003000000}"/>
                  </a:ext>
                </a:extLst>
              </p:cNvPr>
              <p:cNvPicPr>
                <a:picLocks noChangeAspect="1"/>
              </p:cNvPicPr>
              <p:nvPr/>
            </p:nvPicPr>
            <p:blipFill>
              <a:blip r:embed="rId6"/>
              <a:stretch>
                <a:fillRect/>
              </a:stretch>
            </p:blipFill>
            <p:spPr>
              <a:xfrm>
                <a:off x="7310355" y="1361751"/>
                <a:ext cx="1213056" cy="2936676"/>
              </a:xfrm>
              <a:prstGeom prst="rect">
                <a:avLst/>
              </a:prstGeom>
            </p:spPr>
          </p:pic>
        </p:grpSp>
        <p:sp>
          <p:nvSpPr>
            <p:cNvPr id="45" name="文本框 9">
              <a:extLst>
                <a:ext uri="{FF2B5EF4-FFF2-40B4-BE49-F238E27FC236}">
                  <a16:creationId xmlns:a16="http://schemas.microsoft.com/office/drawing/2014/main" id="{36B4A87A-3B7B-43BA-9AE7-DA9F57271777}"/>
                </a:ext>
              </a:extLst>
            </p:cNvPr>
            <p:cNvSpPr txBox="1"/>
            <p:nvPr/>
          </p:nvSpPr>
          <p:spPr>
            <a:xfrm>
              <a:off x="1923839" y="1093330"/>
              <a:ext cx="3479106" cy="523220"/>
            </a:xfrm>
            <a:prstGeom prst="rect">
              <a:avLst/>
            </a:prstGeom>
            <a:noFill/>
          </p:spPr>
          <p:txBody>
            <a:bodyPr wrap="square" rtlCol="0">
              <a:spAutoFit/>
            </a:bodyPr>
            <a:lstStyle/>
            <a:p>
              <a:r>
                <a:rPr lang="en-US" altLang="zh-CN" sz="14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41" name="右箭头 32">
            <a:extLst>
              <a:ext uri="{FF2B5EF4-FFF2-40B4-BE49-F238E27FC236}">
                <a16:creationId xmlns:a16="http://schemas.microsoft.com/office/drawing/2014/main" id="{800764DC-7410-46A1-8E07-7C1199751B5A}"/>
              </a:ext>
            </a:extLst>
          </p:cNvPr>
          <p:cNvSpPr/>
          <p:nvPr/>
        </p:nvSpPr>
        <p:spPr>
          <a:xfrm rot="5400000">
            <a:off x="7376196" y="4138619"/>
            <a:ext cx="369333" cy="300566"/>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Title 1">
            <a:extLst>
              <a:ext uri="{FF2B5EF4-FFF2-40B4-BE49-F238E27FC236}">
                <a16:creationId xmlns:a16="http://schemas.microsoft.com/office/drawing/2014/main" id="{7D92F923-E5CE-4FE2-93FF-FA8C41210E49}"/>
              </a:ext>
            </a:extLst>
          </p:cNvPr>
          <p:cNvSpPr txBox="1">
            <a:spLocks/>
          </p:cNvSpPr>
          <p:nvPr/>
        </p:nvSpPr>
        <p:spPr bwMode="auto">
          <a:xfrm>
            <a:off x="152402" y="27199"/>
            <a:ext cx="11887196" cy="6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2800" kern="0" dirty="0">
                <a:solidFill>
                  <a:srgbClr val="FFFF00"/>
                </a:solidFill>
                <a:latin typeface="Arial" panose="020B0604020202020204" pitchFamily="34" charset="0"/>
                <a:ea typeface="微软雅黑"/>
                <a:cs typeface="Arial" panose="020B0604020202020204" pitchFamily="34" charset="0"/>
              </a:rPr>
              <a:t>2. CMAQ-BF/OSAT/HDDM/pf-RSM comparisons: </a:t>
            </a:r>
            <a:r>
              <a:rPr lang="en-US" sz="2800" kern="0" dirty="0">
                <a:latin typeface="Arial" panose="020B0604020202020204" pitchFamily="34" charset="0"/>
                <a:ea typeface="微软雅黑"/>
                <a:cs typeface="Arial" panose="020B0604020202020204" pitchFamily="34" charset="0"/>
              </a:rPr>
              <a:t>O</a:t>
            </a:r>
            <a:r>
              <a:rPr lang="en-US" sz="2400" kern="0" dirty="0">
                <a:latin typeface="Arial" panose="020B0604020202020204" pitchFamily="34" charset="0"/>
                <a:ea typeface="微软雅黑"/>
                <a:cs typeface="Arial" panose="020B0604020202020204" pitchFamily="34" charset="0"/>
              </a:rPr>
              <a:t>3</a:t>
            </a:r>
            <a:r>
              <a:rPr lang="en-US" sz="2800" kern="0" dirty="0">
                <a:latin typeface="Arial" panose="020B0604020202020204" pitchFamily="34" charset="0"/>
                <a:ea typeface="微软雅黑"/>
                <a:cs typeface="Arial" panose="020B0604020202020204" pitchFamily="34" charset="0"/>
              </a:rPr>
              <a:t> case study</a:t>
            </a:r>
            <a:endParaRPr kumimoji="1" lang="en-US" sz="2800" kern="1200" dirty="0"/>
          </a:p>
        </p:txBody>
      </p:sp>
      <p:sp>
        <p:nvSpPr>
          <p:cNvPr id="14" name="Slide Number Placeholder 2">
            <a:extLst>
              <a:ext uri="{FF2B5EF4-FFF2-40B4-BE49-F238E27FC236}">
                <a16:creationId xmlns:a16="http://schemas.microsoft.com/office/drawing/2014/main" id="{FF35622B-1E1B-45B9-B076-77AF0FD73F8F}"/>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5" name="椭圆 85">
            <a:extLst>
              <a:ext uri="{FF2B5EF4-FFF2-40B4-BE49-F238E27FC236}">
                <a16:creationId xmlns:a16="http://schemas.microsoft.com/office/drawing/2014/main" id="{065E9A8A-3EEB-4D47-B4F9-EF380B2E7A75}"/>
              </a:ext>
            </a:extLst>
          </p:cNvPr>
          <p:cNvSpPr/>
          <p:nvPr/>
        </p:nvSpPr>
        <p:spPr>
          <a:xfrm>
            <a:off x="2114349"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7" name="椭圆 85">
            <a:extLst>
              <a:ext uri="{FF2B5EF4-FFF2-40B4-BE49-F238E27FC236}">
                <a16:creationId xmlns:a16="http://schemas.microsoft.com/office/drawing/2014/main" id="{6730346D-2845-4892-B7D4-24394D9FEABD}"/>
              </a:ext>
            </a:extLst>
          </p:cNvPr>
          <p:cNvSpPr/>
          <p:nvPr/>
        </p:nvSpPr>
        <p:spPr>
          <a:xfrm>
            <a:off x="3975138"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椭圆 85">
            <a:extLst>
              <a:ext uri="{FF2B5EF4-FFF2-40B4-BE49-F238E27FC236}">
                <a16:creationId xmlns:a16="http://schemas.microsoft.com/office/drawing/2014/main" id="{F540AF95-260E-41BB-A7BF-6783A329E868}"/>
              </a:ext>
            </a:extLst>
          </p:cNvPr>
          <p:cNvSpPr/>
          <p:nvPr/>
        </p:nvSpPr>
        <p:spPr>
          <a:xfrm>
            <a:off x="5866754"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D1C77C92-2A4A-4710-A3E5-E17C307EDC5C}"/>
              </a:ext>
            </a:extLst>
          </p:cNvPr>
          <p:cNvSpPr/>
          <p:nvPr/>
        </p:nvSpPr>
        <p:spPr>
          <a:xfrm>
            <a:off x="7775105" y="395593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1" name="椭圆 85">
            <a:extLst>
              <a:ext uri="{FF2B5EF4-FFF2-40B4-BE49-F238E27FC236}">
                <a16:creationId xmlns:a16="http://schemas.microsoft.com/office/drawing/2014/main" id="{2F8E02EB-E19A-4F24-A8CC-A12826524BC2}"/>
              </a:ext>
            </a:extLst>
          </p:cNvPr>
          <p:cNvSpPr/>
          <p:nvPr/>
        </p:nvSpPr>
        <p:spPr>
          <a:xfrm>
            <a:off x="4171750" y="2127681"/>
            <a:ext cx="685800" cy="112357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2" name="椭圆 85">
            <a:extLst>
              <a:ext uri="{FF2B5EF4-FFF2-40B4-BE49-F238E27FC236}">
                <a16:creationId xmlns:a16="http://schemas.microsoft.com/office/drawing/2014/main" id="{B3D466F1-84C9-4680-8F1F-EB961463B8B5}"/>
              </a:ext>
            </a:extLst>
          </p:cNvPr>
          <p:cNvSpPr/>
          <p:nvPr/>
        </p:nvSpPr>
        <p:spPr>
          <a:xfrm>
            <a:off x="4876799" y="2000625"/>
            <a:ext cx="454841" cy="1123575"/>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3" name="椭圆 85">
            <a:extLst>
              <a:ext uri="{FF2B5EF4-FFF2-40B4-BE49-F238E27FC236}">
                <a16:creationId xmlns:a16="http://schemas.microsoft.com/office/drawing/2014/main" id="{311862C0-DB3C-475E-843D-40F9EF8BB03B}"/>
              </a:ext>
            </a:extLst>
          </p:cNvPr>
          <p:cNvSpPr/>
          <p:nvPr/>
        </p:nvSpPr>
        <p:spPr>
          <a:xfrm>
            <a:off x="9540624" y="4061391"/>
            <a:ext cx="1321448" cy="327407"/>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 name="TextBox 2">
            <a:extLst>
              <a:ext uri="{FF2B5EF4-FFF2-40B4-BE49-F238E27FC236}">
                <a16:creationId xmlns:a16="http://schemas.microsoft.com/office/drawing/2014/main" id="{3EEFC403-FBE5-8333-7E2F-411A9AB2EBB3}"/>
              </a:ext>
            </a:extLst>
          </p:cNvPr>
          <p:cNvSpPr txBox="1"/>
          <p:nvPr/>
        </p:nvSpPr>
        <p:spPr>
          <a:xfrm rot="16200000">
            <a:off x="1239993" y="3548832"/>
            <a:ext cx="955082"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CMAQ-BF</a:t>
            </a:r>
            <a:endParaRPr lang="en-US" sz="1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E6AD2B6-93E6-2013-EAC8-8F468BF185D7}"/>
              </a:ext>
            </a:extLst>
          </p:cNvPr>
          <p:cNvSpPr txBox="1"/>
          <p:nvPr/>
        </p:nvSpPr>
        <p:spPr>
          <a:xfrm rot="16200000">
            <a:off x="3322229" y="3366701"/>
            <a:ext cx="558743"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BFM</a:t>
            </a:r>
            <a:endParaRPr lang="en-US" sz="12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CFFAEBC-E7F6-F756-65C6-FCA9AFF487C9}"/>
              </a:ext>
            </a:extLst>
          </p:cNvPr>
          <p:cNvSpPr txBox="1"/>
          <p:nvPr/>
        </p:nvSpPr>
        <p:spPr>
          <a:xfrm rot="16200000">
            <a:off x="5184934" y="3347850"/>
            <a:ext cx="558743"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BFM</a:t>
            </a:r>
            <a:endParaRPr lang="en-US" sz="1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E02BABE-F764-404A-75CA-6C1EE03DFD59}"/>
              </a:ext>
            </a:extLst>
          </p:cNvPr>
          <p:cNvSpPr txBox="1"/>
          <p:nvPr/>
        </p:nvSpPr>
        <p:spPr>
          <a:xfrm rot="16200000">
            <a:off x="7080710" y="3341273"/>
            <a:ext cx="558743"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BFM</a:t>
            </a:r>
            <a:endParaRPr lang="en-US" sz="12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EE84813-5801-F686-CB49-7F0067876DF0}"/>
              </a:ext>
            </a:extLst>
          </p:cNvPr>
          <p:cNvSpPr txBox="1"/>
          <p:nvPr/>
        </p:nvSpPr>
        <p:spPr>
          <a:xfrm rot="16200000">
            <a:off x="3117759" y="3565509"/>
            <a:ext cx="955082"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CMAQ-BF</a:t>
            </a:r>
            <a:endParaRPr lang="en-US" sz="1200" b="1" dirty="0">
              <a:latin typeface="Times New Roman" panose="02020603050405020304" pitchFamily="18" charset="0"/>
              <a:cs typeface="Times New Roman" panose="02020603050405020304" pitchFamily="18" charset="0"/>
            </a:endParaRPr>
          </a:p>
        </p:txBody>
      </p:sp>
      <p:sp>
        <p:nvSpPr>
          <p:cNvPr id="20" name="椭圆 85">
            <a:extLst>
              <a:ext uri="{FF2B5EF4-FFF2-40B4-BE49-F238E27FC236}">
                <a16:creationId xmlns:a16="http://schemas.microsoft.com/office/drawing/2014/main" id="{A467CABC-8435-40D9-A7E0-AE3181851710}"/>
              </a:ext>
            </a:extLst>
          </p:cNvPr>
          <p:cNvSpPr/>
          <p:nvPr/>
        </p:nvSpPr>
        <p:spPr>
          <a:xfrm>
            <a:off x="3429000" y="2069897"/>
            <a:ext cx="685800" cy="1282903"/>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7" name="TextBox 6">
            <a:extLst>
              <a:ext uri="{FF2B5EF4-FFF2-40B4-BE49-F238E27FC236}">
                <a16:creationId xmlns:a16="http://schemas.microsoft.com/office/drawing/2014/main" id="{11FF12B2-19DF-1244-52F8-8EC7AF72B65A}"/>
              </a:ext>
            </a:extLst>
          </p:cNvPr>
          <p:cNvSpPr txBox="1"/>
          <p:nvPr/>
        </p:nvSpPr>
        <p:spPr>
          <a:xfrm rot="16200000">
            <a:off x="5014497" y="3548151"/>
            <a:ext cx="955082"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CMAQ-BF</a:t>
            </a:r>
            <a:endParaRPr lang="en-US" sz="12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1A489AC-59C3-0099-E8C2-0059C1359D17}"/>
              </a:ext>
            </a:extLst>
          </p:cNvPr>
          <p:cNvSpPr txBox="1"/>
          <p:nvPr/>
        </p:nvSpPr>
        <p:spPr>
          <a:xfrm rot="16200000">
            <a:off x="6888900" y="3548151"/>
            <a:ext cx="955082"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CMAQ-BF</a:t>
            </a:r>
            <a:endParaRPr lang="en-US" sz="12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5207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600"/>
                                        <p:tgtEl>
                                          <p:spTgt spid="17"/>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800"/>
                            </p:stCondLst>
                            <p:childTnLst>
                              <p:par>
                                <p:cTn id="17" presetID="16" presetClass="entr" presetSubtype="21" fill="hold" grpId="0" nodeType="after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1" grpId="0" animBg="1"/>
      <p:bldP spid="22" grpId="0" animBg="1"/>
      <p:bldP spid="2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xfrm>
            <a:off x="419100" y="76200"/>
            <a:ext cx="113538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CMAQ-</a:t>
            </a:r>
            <a:r>
              <a:rPr lang="en-US" dirty="0">
                <a:solidFill>
                  <a:srgbClr val="FFFF00"/>
                </a:solidFill>
                <a:latin typeface="Arial" panose="020B0604020202020204" pitchFamily="34" charset="0"/>
                <a:ea typeface="微软雅黑"/>
                <a:cs typeface="Arial" panose="020B0604020202020204" pitchFamily="34" charset="0"/>
              </a:rPr>
              <a:t>BF/PSAT/RSM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8" name="Rectangle 6">
            <a:extLst>
              <a:ext uri="{FF2B5EF4-FFF2-40B4-BE49-F238E27FC236}">
                <a16:creationId xmlns:a16="http://schemas.microsoft.com/office/drawing/2014/main" id="{24E6FC40-DE2B-4B03-807D-F361128C1A7F}"/>
              </a:ext>
            </a:extLst>
          </p:cNvPr>
          <p:cNvSpPr>
            <a:spLocks noChangeArrowheads="1"/>
          </p:cNvSpPr>
          <p:nvPr/>
        </p:nvSpPr>
        <p:spPr bwMode="auto">
          <a:xfrm>
            <a:off x="533400" y="1066800"/>
            <a:ext cx="10808809" cy="677108"/>
          </a:xfrm>
          <a:prstGeom prst="rect">
            <a:avLst/>
          </a:prstGeom>
          <a:noFill/>
          <a:ln w="9525">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2000" b="1" i="1" u="none" strike="noStrike" baseline="0" dirty="0">
                <a:solidFill>
                  <a:srgbClr val="0000FF"/>
                </a:solidFill>
                <a:cs typeface="Arial" panose="020B0604020202020204" pitchFamily="34" charset="0"/>
              </a:rPr>
              <a:t> “</a:t>
            </a:r>
            <a:r>
              <a:rPr lang="de-DE" sz="1800" b="1" i="1" kern="1400" dirty="0">
                <a:solidFill>
                  <a:srgbClr val="0000FF"/>
                </a:solidFill>
                <a:effectLst/>
                <a:ea typeface="SimSun" panose="02010600030101010101" pitchFamily="2" charset="-122"/>
                <a:cs typeface="Arial" panose="020B0604020202020204" pitchFamily="34" charset="0"/>
              </a:rPr>
              <a:t>Source contribution analysis based on advanced modeling approaches for PM</a:t>
            </a:r>
            <a:r>
              <a:rPr lang="de-DE" sz="1800" b="1" i="1" kern="1400" baseline="-25000" dirty="0">
                <a:solidFill>
                  <a:srgbClr val="0000FF"/>
                </a:solidFill>
                <a:effectLst/>
                <a:ea typeface="SimSun" panose="02010600030101010101" pitchFamily="2" charset="-122"/>
                <a:cs typeface="Arial" panose="020B0604020202020204" pitchFamily="34" charset="0"/>
              </a:rPr>
              <a:t>2.5</a:t>
            </a:r>
            <a:r>
              <a:rPr lang="de-DE" sz="1800" b="1" i="1" kern="1400" dirty="0">
                <a:solidFill>
                  <a:srgbClr val="0000FF"/>
                </a:solidFill>
                <a:effectLst/>
                <a:ea typeface="SimSun" panose="02010600030101010101" pitchFamily="2" charset="-122"/>
                <a:cs typeface="Arial" panose="020B0604020202020204" pitchFamily="34" charset="0"/>
              </a:rPr>
              <a:t> over the PRD region, China“ </a:t>
            </a:r>
            <a:r>
              <a:rPr lang="de-DE" sz="1800" b="1" i="1" kern="1400" dirty="0">
                <a:effectLst/>
                <a:ea typeface="SimSun" panose="02010600030101010101" pitchFamily="2" charset="-122"/>
                <a:cs typeface="Arial" panose="020B0604020202020204" pitchFamily="34" charset="0"/>
              </a:rPr>
              <a:t>(Li et al., 2021, </a:t>
            </a:r>
            <a:r>
              <a:rPr lang="de-DE" b="1" i="1" kern="1400" dirty="0">
                <a:ea typeface="SimSun" panose="02010600030101010101" pitchFamily="2" charset="-122"/>
                <a:cs typeface="Arial" panose="020B0604020202020204" pitchFamily="34" charset="0"/>
              </a:rPr>
              <a:t>)</a:t>
            </a:r>
            <a:endParaRPr lang="en-US" sz="1800" b="1" i="1" kern="1400" dirty="0">
              <a:effectLst/>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683DFB80-A4C0-485E-9C48-3937B495CB41}"/>
              </a:ext>
            </a:extLst>
          </p:cNvPr>
          <p:cNvPicPr>
            <a:picLocks noChangeAspect="1"/>
          </p:cNvPicPr>
          <p:nvPr/>
        </p:nvPicPr>
        <p:blipFill rotWithShape="1">
          <a:blip r:embed="rId2"/>
          <a:srcRect l="-541"/>
          <a:stretch/>
        </p:blipFill>
        <p:spPr>
          <a:xfrm>
            <a:off x="858693" y="1931324"/>
            <a:ext cx="10591800" cy="4733508"/>
          </a:xfrm>
          <a:prstGeom prst="rect">
            <a:avLst/>
          </a:prstGeom>
          <a:ln>
            <a:solidFill>
              <a:schemeClr val="tx1"/>
            </a:solidFill>
          </a:ln>
        </p:spPr>
      </p:pic>
      <p:sp>
        <p:nvSpPr>
          <p:cNvPr id="2" name="椭圆 85">
            <a:extLst>
              <a:ext uri="{FF2B5EF4-FFF2-40B4-BE49-F238E27FC236}">
                <a16:creationId xmlns:a16="http://schemas.microsoft.com/office/drawing/2014/main" id="{79AD9208-2346-F67F-99EE-DC80FB56E132}"/>
              </a:ext>
            </a:extLst>
          </p:cNvPr>
          <p:cNvSpPr/>
          <p:nvPr/>
        </p:nvSpPr>
        <p:spPr>
          <a:xfrm>
            <a:off x="7620000" y="3810000"/>
            <a:ext cx="1321448" cy="651781"/>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7657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446"/>
            <a:ext cx="11887200" cy="669103"/>
          </a:xfrm>
          <a:noFill/>
          <a:ln>
            <a:noFill/>
          </a:ln>
        </p:spPr>
        <p:txBody>
          <a:bodyPr vert="horz" wrap="square" lIns="68580" tIns="34290" rIns="68580" bIns="34290" numCol="1" anchor="ctr" anchorCtr="0" compatLnSpc="1">
            <a:prstTxWarp prst="textNoShape">
              <a:avLst/>
            </a:prstTxWarp>
          </a:bodyPr>
          <a:lstStyle/>
          <a:p>
            <a:r>
              <a:rPr lang="en-US" sz="2800" dirty="0">
                <a:solidFill>
                  <a:srgbClr val="FFFF00"/>
                </a:solidFill>
                <a:latin typeface="Arial" panose="020B0604020202020204" pitchFamily="34" charset="0"/>
                <a:ea typeface="微软雅黑"/>
                <a:cs typeface="Arial" panose="020B0604020202020204" pitchFamily="34" charset="0"/>
              </a:rPr>
              <a:t>3</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CMAQ-</a:t>
            </a:r>
            <a:r>
              <a:rPr lang="en-US" sz="2800" dirty="0">
                <a:solidFill>
                  <a:srgbClr val="FFFF00"/>
                </a:solidFill>
                <a:latin typeface="Arial" panose="020B0604020202020204" pitchFamily="34" charset="0"/>
                <a:ea typeface="微软雅黑"/>
                <a:cs typeface="Arial" panose="020B0604020202020204" pitchFamily="34" charset="0"/>
              </a:rPr>
              <a:t>BF/PSAT/pf-RSM </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Sectoral Responses</a:t>
            </a:r>
            <a:endParaRPr kumimoji="1" lang="en-US" sz="28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6" name="图片 13">
            <a:extLst>
              <a:ext uri="{FF2B5EF4-FFF2-40B4-BE49-F238E27FC236}">
                <a16:creationId xmlns:a16="http://schemas.microsoft.com/office/drawing/2014/main" id="{FC0392AB-111A-401F-9D9D-534B33A2F18C}"/>
              </a:ext>
            </a:extLst>
          </p:cNvPr>
          <p:cNvPicPr/>
          <p:nvPr/>
        </p:nvPicPr>
        <p:blipFill rotWithShape="1">
          <a:blip r:embed="rId2" cstate="print">
            <a:extLst>
              <a:ext uri="{28A0092B-C50C-407E-A947-70E740481C1C}">
                <a14:useLocalDpi xmlns:a14="http://schemas.microsoft.com/office/drawing/2010/main" val="0"/>
              </a:ext>
            </a:extLst>
          </a:blip>
          <a:srcRect b="15592"/>
          <a:stretch/>
        </p:blipFill>
        <p:spPr>
          <a:xfrm>
            <a:off x="2478054" y="1186109"/>
            <a:ext cx="6477000" cy="5415722"/>
          </a:xfrm>
          <a:prstGeom prst="rect">
            <a:avLst/>
          </a:prstGeom>
          <a:ln>
            <a:solidFill>
              <a:schemeClr val="tx1"/>
            </a:solidFill>
          </a:ln>
        </p:spPr>
      </p:pic>
      <p:sp>
        <p:nvSpPr>
          <p:cNvPr id="8" name="TextBox 7">
            <a:extLst>
              <a:ext uri="{FF2B5EF4-FFF2-40B4-BE49-F238E27FC236}">
                <a16:creationId xmlns:a16="http://schemas.microsoft.com/office/drawing/2014/main" id="{894BCEDD-937C-4163-A8CB-6560B91C2FBC}"/>
              </a:ext>
            </a:extLst>
          </p:cNvPr>
          <p:cNvSpPr txBox="1"/>
          <p:nvPr/>
        </p:nvSpPr>
        <p:spPr>
          <a:xfrm>
            <a:off x="9354662" y="1371600"/>
            <a:ext cx="2684938" cy="4907369"/>
          </a:xfrm>
          <a:prstGeom prst="rect">
            <a:avLst/>
          </a:prstGeom>
          <a:noFill/>
        </p:spPr>
        <p:txBody>
          <a:bodyPr wrap="square">
            <a:spAutoFit/>
          </a:bodyPr>
          <a:lstStyle/>
          <a:p>
            <a:pPr marL="230188" indent="-230188" algn="l">
              <a:lnSpc>
                <a:spcPct val="125000"/>
              </a:lnSpc>
              <a:buFont typeface="Arial" panose="020B0604020202020204" pitchFamily="34" charset="0"/>
              <a:buChar char="•"/>
            </a:pPr>
            <a:r>
              <a:rPr lang="de-DE" kern="100" dirty="0">
                <a:latin typeface="Times New Roman" panose="02020603050405020304" pitchFamily="18" charset="0"/>
                <a:ea typeface="SimSun" panose="02010600030101010101" pitchFamily="2" charset="-122"/>
              </a:rPr>
              <a:t>Sectoral</a:t>
            </a:r>
            <a:r>
              <a:rPr lang="de-DE" sz="1800" kern="100" dirty="0">
                <a:effectLst/>
                <a:latin typeface="Times New Roman" panose="02020603050405020304" pitchFamily="18" charset="0"/>
                <a:ea typeface="SimSun" panose="02010600030101010101" pitchFamily="2" charset="-122"/>
              </a:rPr>
              <a:t> contributions of PM2.5 predicted by </a:t>
            </a:r>
            <a:r>
              <a:rPr lang="de-DE" i="1" kern="100" dirty="0">
                <a:latin typeface="Times New Roman" panose="02020603050405020304" pitchFamily="18" charset="0"/>
                <a:ea typeface="SimSun" panose="02010600030101010101" pitchFamily="2" charset="-122"/>
              </a:rPr>
              <a:t>CMAQ-B</a:t>
            </a:r>
            <a:r>
              <a:rPr lang="de-DE" sz="1800" i="1" kern="100" dirty="0">
                <a:effectLst/>
                <a:latin typeface="Times New Roman" panose="02020603050405020304" pitchFamily="18" charset="0"/>
                <a:ea typeface="SimSun" panose="02010600030101010101" pitchFamily="2" charset="-122"/>
              </a:rPr>
              <a:t>F</a:t>
            </a:r>
            <a:r>
              <a:rPr lang="de-DE" sz="1800" kern="100" dirty="0">
                <a:effectLst/>
                <a:latin typeface="Times New Roman" panose="02020603050405020304" pitchFamily="18" charset="0"/>
                <a:ea typeface="SimSun" panose="02010600030101010101" pitchFamily="2" charset="-122"/>
              </a:rPr>
              <a:t> and </a:t>
            </a:r>
            <a:r>
              <a:rPr lang="de-DE" sz="1800" i="1" kern="100" dirty="0">
                <a:effectLst/>
                <a:latin typeface="Times New Roman" panose="02020603050405020304" pitchFamily="18" charset="0"/>
                <a:ea typeface="SimSun" panose="02010600030101010101" pitchFamily="2" charset="-122"/>
              </a:rPr>
              <a:t>RSM</a:t>
            </a:r>
            <a:r>
              <a:rPr lang="de-DE" sz="1800" kern="100" dirty="0">
                <a:effectLst/>
                <a:latin typeface="Times New Roman" panose="02020603050405020304" pitchFamily="18" charset="0"/>
                <a:ea typeface="SimSun" panose="02010600030101010101" pitchFamily="2" charset="-122"/>
              </a:rPr>
              <a:t> are very similar</a:t>
            </a:r>
          </a:p>
          <a:p>
            <a:pPr marL="171450" indent="-171450" algn="l">
              <a:lnSpc>
                <a:spcPct val="125000"/>
              </a:lnSpc>
              <a:buFont typeface="Arial" panose="020B0604020202020204" pitchFamily="34" charset="0"/>
              <a:buChar char="•"/>
            </a:pPr>
            <a:r>
              <a:rPr lang="de-DE" sz="1800" i="1" kern="100" dirty="0">
                <a:solidFill>
                  <a:srgbClr val="FF0000"/>
                </a:solidFill>
                <a:effectLst/>
                <a:latin typeface="Times New Roman" panose="02020603050405020304" pitchFamily="18" charset="0"/>
                <a:ea typeface="SimSun" panose="02010600030101010101" pitchFamily="2" charset="-122"/>
              </a:rPr>
              <a:t>CMAQ-BF</a:t>
            </a:r>
            <a:r>
              <a:rPr lang="de-DE" sz="1800" kern="100" dirty="0">
                <a:solidFill>
                  <a:srgbClr val="FF0000"/>
                </a:solidFill>
                <a:effectLst/>
                <a:latin typeface="Times New Roman" panose="02020603050405020304" pitchFamily="18" charset="0"/>
                <a:ea typeface="SimSun" panose="02010600030101010101" pitchFamily="2" charset="-122"/>
              </a:rPr>
              <a:t> and </a:t>
            </a:r>
            <a:r>
              <a:rPr lang="de-DE" sz="1800" i="1" kern="100" dirty="0">
                <a:solidFill>
                  <a:srgbClr val="FF0000"/>
                </a:solidFill>
                <a:effectLst/>
                <a:latin typeface="Times New Roman" panose="02020603050405020304" pitchFamily="18" charset="0"/>
                <a:ea typeface="SimSun" panose="02010600030101010101" pitchFamily="2" charset="-122"/>
              </a:rPr>
              <a:t>RSM</a:t>
            </a:r>
            <a:r>
              <a:rPr lang="de-DE" sz="1800" kern="100" dirty="0">
                <a:solidFill>
                  <a:srgbClr val="FF0000"/>
                </a:solidFill>
                <a:effectLst/>
                <a:latin typeface="Times New Roman" panose="02020603050405020304" pitchFamily="18" charset="0"/>
                <a:ea typeface="SimSun" panose="02010600030101010101" pitchFamily="2" charset="-122"/>
              </a:rPr>
              <a:t> predicted lower contributions of “Mobile“ sector than </a:t>
            </a:r>
            <a:r>
              <a:rPr lang="de-DE" sz="1800" i="1" kern="100" dirty="0">
                <a:solidFill>
                  <a:srgbClr val="FF0000"/>
                </a:solidFill>
                <a:effectLst/>
                <a:latin typeface="Times New Roman" panose="02020603050405020304" pitchFamily="18" charset="0"/>
                <a:ea typeface="SimSun" panose="02010600030101010101" pitchFamily="2" charset="-122"/>
              </a:rPr>
              <a:t>PSAT</a:t>
            </a:r>
            <a:r>
              <a:rPr lang="de-DE" sz="1800" kern="100" dirty="0">
                <a:solidFill>
                  <a:srgbClr val="FF0000"/>
                </a:solidFill>
                <a:effectLst/>
                <a:latin typeface="Times New Roman" panose="02020603050405020304" pitchFamily="18" charset="0"/>
                <a:ea typeface="SimSun" panose="02010600030101010101" pitchFamily="2" charset="-122"/>
              </a:rPr>
              <a:t> </a:t>
            </a:r>
            <a:r>
              <a:rPr lang="de-DE" sz="1800" kern="100" dirty="0">
                <a:effectLst/>
                <a:latin typeface="Times New Roman" panose="02020603050405020304" pitchFamily="18" charset="0"/>
                <a:ea typeface="SimSun" panose="02010600030101010101" pitchFamily="2" charset="-122"/>
              </a:rPr>
              <a:t>and modestly higher contribution of “Agriculture“ sector   </a:t>
            </a:r>
          </a:p>
          <a:p>
            <a:pPr marL="171450" indent="-171450" algn="l">
              <a:lnSpc>
                <a:spcPct val="125000"/>
              </a:lnSpc>
              <a:buFont typeface="Arial" panose="020B0604020202020204" pitchFamily="34" charset="0"/>
              <a:buChar char="•"/>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p:txBody>
      </p:sp>
      <p:sp>
        <p:nvSpPr>
          <p:cNvPr id="10" name="TextBox 9">
            <a:extLst>
              <a:ext uri="{FF2B5EF4-FFF2-40B4-BE49-F238E27FC236}">
                <a16:creationId xmlns:a16="http://schemas.microsoft.com/office/drawing/2014/main" id="{FBE1B9B3-98F5-4C93-A0AF-89D62D988904}"/>
              </a:ext>
            </a:extLst>
          </p:cNvPr>
          <p:cNvSpPr txBox="1"/>
          <p:nvPr/>
        </p:nvSpPr>
        <p:spPr>
          <a:xfrm>
            <a:off x="699502" y="1367134"/>
            <a:ext cx="1807612"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I</a:t>
            </a:r>
            <a:r>
              <a:rPr lang="de-DE" sz="2400" b="1" kern="100" dirty="0">
                <a:solidFill>
                  <a:srgbClr val="7030A0"/>
                </a:solidFill>
                <a:effectLst/>
                <a:latin typeface="Arial" panose="020B0604020202020204" pitchFamily="34" charset="0"/>
                <a:ea typeface="SimSun" panose="02010600030101010101" pitchFamily="2" charset="-122"/>
                <a:cs typeface="Arial" panose="020B0604020202020204" pitchFamily="34" charset="0"/>
              </a:rPr>
              <a:t>ndustrial</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processes</a:t>
            </a:r>
            <a:endParaRPr lang="en-US" sz="2400" b="1"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7CC971-582C-4E29-81F2-423F6644525D}"/>
              </a:ext>
            </a:extLst>
          </p:cNvPr>
          <p:cNvSpPr txBox="1"/>
          <p:nvPr/>
        </p:nvSpPr>
        <p:spPr>
          <a:xfrm>
            <a:off x="802456" y="2588317"/>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Mobile</a:t>
            </a:r>
            <a:endParaRPr lang="en-US" sz="2400" b="1"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00781D1-8915-4FC1-9CD4-64CBA867876D}"/>
              </a:ext>
            </a:extLst>
          </p:cNvPr>
          <p:cNvSpPr txBox="1"/>
          <p:nvPr/>
        </p:nvSpPr>
        <p:spPr>
          <a:xfrm>
            <a:off x="644701" y="3424632"/>
            <a:ext cx="1675598"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Stationary</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CADDA4D-ABB3-4C6E-B2D5-86A81B264754}"/>
              </a:ext>
            </a:extLst>
          </p:cNvPr>
          <p:cNvSpPr txBox="1"/>
          <p:nvPr/>
        </p:nvSpPr>
        <p:spPr>
          <a:xfrm>
            <a:off x="468429" y="4630279"/>
            <a:ext cx="2026586"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Agricultrue</a:t>
            </a:r>
            <a:endParaRPr lang="en-US" sz="2400" b="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A201DE4-24B0-4824-B01E-F6AAA79D8029}"/>
              </a:ext>
            </a:extLst>
          </p:cNvPr>
          <p:cNvSpPr txBox="1"/>
          <p:nvPr/>
        </p:nvSpPr>
        <p:spPr>
          <a:xfrm>
            <a:off x="802456" y="5798894"/>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Dust</a:t>
            </a:r>
            <a:endParaRPr lang="en-US" sz="2400" b="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A4CB6B9-11A2-42E5-A7F1-828BA580CC90}"/>
              </a:ext>
            </a:extLst>
          </p:cNvPr>
          <p:cNvSpPr txBox="1"/>
          <p:nvPr/>
        </p:nvSpPr>
        <p:spPr>
          <a:xfrm>
            <a:off x="2847573"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CMAQ-BF</a:t>
            </a:r>
            <a:endParaRPr lang="en-US" sz="2400" b="1" dirty="0">
              <a:solidFill>
                <a:srgbClr val="0000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008DA-0F48-4C34-9629-775C8D653D41}"/>
              </a:ext>
            </a:extLst>
          </p:cNvPr>
          <p:cNvSpPr txBox="1"/>
          <p:nvPr/>
        </p:nvSpPr>
        <p:spPr>
          <a:xfrm>
            <a:off x="4886074"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pf-RSM</a:t>
            </a:r>
            <a:endParaRPr lang="en-US" sz="2400" b="1" dirty="0">
              <a:solidFill>
                <a:srgbClr val="0000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610EBA-08D8-46A7-942C-73B47FC01CF3}"/>
              </a:ext>
            </a:extLst>
          </p:cNvPr>
          <p:cNvSpPr txBox="1"/>
          <p:nvPr/>
        </p:nvSpPr>
        <p:spPr>
          <a:xfrm>
            <a:off x="6935002" y="697042"/>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PSAT</a:t>
            </a:r>
            <a:endParaRPr lang="en-US" sz="2400" b="1" dirty="0">
              <a:solidFill>
                <a:srgbClr val="0000F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CC6E7C-4A38-47A7-8BF0-468B659A9317}"/>
              </a:ext>
            </a:extLst>
          </p:cNvPr>
          <p:cNvSpPr txBox="1"/>
          <p:nvPr/>
        </p:nvSpPr>
        <p:spPr>
          <a:xfrm>
            <a:off x="8788120" y="12644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1AEB8A-7E40-4451-984B-25BD2F5D876C}"/>
              </a:ext>
            </a:extLst>
          </p:cNvPr>
          <p:cNvSpPr txBox="1"/>
          <p:nvPr/>
        </p:nvSpPr>
        <p:spPr>
          <a:xfrm>
            <a:off x="8788120" y="231546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C39DD08-CF83-4C61-B03E-695F7052F475}"/>
              </a:ext>
            </a:extLst>
          </p:cNvPr>
          <p:cNvSpPr txBox="1"/>
          <p:nvPr/>
        </p:nvSpPr>
        <p:spPr>
          <a:xfrm>
            <a:off x="8788119" y="33665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9</a:t>
            </a:r>
            <a:endParaRPr lang="en-US" sz="1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288AA7-B444-4564-BA35-2D7FA6C10B38}"/>
              </a:ext>
            </a:extLst>
          </p:cNvPr>
          <p:cNvSpPr txBox="1"/>
          <p:nvPr/>
        </p:nvSpPr>
        <p:spPr>
          <a:xfrm>
            <a:off x="8831830" y="4421088"/>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4.5</a:t>
            </a:r>
            <a:endParaRPr lang="en-US" sz="1400" b="1" dirty="0">
              <a:solidFill>
                <a:srgbClr val="0000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BEF132C-6CCB-41C4-95E3-B94C13A5638D}"/>
              </a:ext>
            </a:extLst>
          </p:cNvPr>
          <p:cNvSpPr txBox="1"/>
          <p:nvPr/>
        </p:nvSpPr>
        <p:spPr>
          <a:xfrm>
            <a:off x="8822099" y="54686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5" name="椭圆 1">
            <a:extLst>
              <a:ext uri="{FF2B5EF4-FFF2-40B4-BE49-F238E27FC236}">
                <a16:creationId xmlns:a16="http://schemas.microsoft.com/office/drawing/2014/main" id="{0F829C43-0A8F-40BE-B55D-1FB44C4360FB}"/>
              </a:ext>
            </a:extLst>
          </p:cNvPr>
          <p:cNvSpPr/>
          <p:nvPr/>
        </p:nvSpPr>
        <p:spPr>
          <a:xfrm>
            <a:off x="802456" y="2198131"/>
            <a:ext cx="8014723" cy="135535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27" name="TextBox 26">
            <a:extLst>
              <a:ext uri="{FF2B5EF4-FFF2-40B4-BE49-F238E27FC236}">
                <a16:creationId xmlns:a16="http://schemas.microsoft.com/office/drawing/2014/main" id="{851E6E6D-00C4-4D16-92E7-3B031FA99A0A}"/>
              </a:ext>
            </a:extLst>
          </p:cNvPr>
          <p:cNvSpPr txBox="1"/>
          <p:nvPr/>
        </p:nvSpPr>
        <p:spPr>
          <a:xfrm>
            <a:off x="9066776" y="6220751"/>
            <a:ext cx="1898454" cy="440633"/>
          </a:xfrm>
          <a:prstGeom prst="rect">
            <a:avLst/>
          </a:prstGeom>
          <a:noFill/>
        </p:spPr>
        <p:txBody>
          <a:bodyPr wrap="square">
            <a:spAutoFit/>
          </a:bodyPr>
          <a:lstStyle/>
          <a:p>
            <a:pPr algn="l">
              <a:lnSpc>
                <a:spcPct val="125000"/>
              </a:lnSpc>
            </a:pPr>
            <a:r>
              <a:rPr lang="de-DE" sz="2000" kern="100" dirty="0">
                <a:latin typeface="Times New Roman" panose="02020603050405020304" pitchFamily="18" charset="0"/>
                <a:ea typeface="SimSun" panose="02010600030101010101" pitchFamily="2" charset="-122"/>
              </a:rPr>
              <a:t>PM2.5 Jan. Avg.</a:t>
            </a:r>
            <a:endParaRPr lang="en-US" sz="2000" dirty="0"/>
          </a:p>
        </p:txBody>
      </p:sp>
      <p:sp>
        <p:nvSpPr>
          <p:cNvPr id="26" name="椭圆 1">
            <a:extLst>
              <a:ext uri="{FF2B5EF4-FFF2-40B4-BE49-F238E27FC236}">
                <a16:creationId xmlns:a16="http://schemas.microsoft.com/office/drawing/2014/main" id="{4501FEB4-A00E-4837-898C-795F340E499F}"/>
              </a:ext>
            </a:extLst>
          </p:cNvPr>
          <p:cNvSpPr/>
          <p:nvPr/>
        </p:nvSpPr>
        <p:spPr>
          <a:xfrm>
            <a:off x="533399" y="4127597"/>
            <a:ext cx="8176977" cy="149490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13573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901101" y="637706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876300" y="2236493"/>
            <a:ext cx="9982200" cy="1200329"/>
          </a:xfrm>
          <a:prstGeom prst="rect">
            <a:avLst/>
          </a:prstGeom>
          <a:noFill/>
        </p:spPr>
        <p:txBody>
          <a:bodyPr wrap="square">
            <a:spAutoFit/>
          </a:bodyPr>
          <a:lstStyle/>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Running </a:t>
            </a:r>
            <a:r>
              <a:rPr lang="en-US" sz="3600" b="1" i="1" dirty="0" err="1">
                <a:solidFill>
                  <a:srgbClr val="FFFF00"/>
                </a:solidFill>
                <a:latin typeface="Arial" panose="020B0604020202020204" pitchFamily="34" charset="0"/>
                <a:cs typeface="Arial" panose="020B0604020202020204" pitchFamily="34" charset="0"/>
              </a:rPr>
              <a:t>DeepRSM</a:t>
            </a:r>
            <a:r>
              <a:rPr lang="en-US" sz="3600" b="1" i="1" dirty="0">
                <a:solidFill>
                  <a:srgbClr val="FFFF00"/>
                </a:solidFill>
                <a:latin typeface="Arial" panose="020B0604020202020204" pitchFamily="34" charset="0"/>
                <a:cs typeface="Arial" panose="020B0604020202020204" pitchFamily="34" charset="0"/>
              </a:rPr>
              <a:t> in “FAST-CE” and </a:t>
            </a:r>
          </a:p>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“RSM-VAT”</a:t>
            </a:r>
          </a:p>
        </p:txBody>
      </p:sp>
      <p:sp>
        <p:nvSpPr>
          <p:cNvPr id="11" name="TextBox 10">
            <a:extLst>
              <a:ext uri="{FF2B5EF4-FFF2-40B4-BE49-F238E27FC236}">
                <a16:creationId xmlns:a16="http://schemas.microsoft.com/office/drawing/2014/main" id="{73747A50-CA48-4CBA-A13B-1408D0A2722D}"/>
              </a:ext>
            </a:extLst>
          </p:cNvPr>
          <p:cNvSpPr txBox="1"/>
          <p:nvPr/>
        </p:nvSpPr>
        <p:spPr>
          <a:xfrm>
            <a:off x="5904013" y="5879068"/>
            <a:ext cx="2781809"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CONUS Domain</a:t>
            </a:r>
            <a:endParaRPr kumimoji="0" lang="en-US" b="1" i="1" u="none" strike="noStrike" kern="1200" cap="none" spc="0" normalizeH="0" baseline="0" noProof="0" dirty="0">
              <a:ln>
                <a:noFill/>
              </a:ln>
              <a:effectLst/>
              <a:uLnTx/>
              <a:uFillTx/>
              <a:latin typeface="Calibri"/>
              <a:ea typeface="微软雅黑"/>
              <a:cs typeface="+mn-cs"/>
            </a:endParaRPr>
          </a:p>
        </p:txBody>
      </p:sp>
      <p:sp>
        <p:nvSpPr>
          <p:cNvPr id="14" name="TextBox 13">
            <a:extLst>
              <a:ext uri="{FF2B5EF4-FFF2-40B4-BE49-F238E27FC236}">
                <a16:creationId xmlns:a16="http://schemas.microsoft.com/office/drawing/2014/main" id="{C9C2C6FA-AE64-47EE-A3DF-EDDFA71D5CA7}"/>
              </a:ext>
            </a:extLst>
          </p:cNvPr>
          <p:cNvSpPr txBox="1"/>
          <p:nvPr/>
        </p:nvSpPr>
        <p:spPr>
          <a:xfrm>
            <a:off x="8997921" y="5848588"/>
            <a:ext cx="2787263"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10 Climate Regions</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9C23A171-BFAF-4512-A835-72882B142B54}"/>
              </a:ext>
            </a:extLst>
          </p:cNvPr>
          <p:cNvSpPr txBox="1"/>
          <p:nvPr/>
        </p:nvSpPr>
        <p:spPr>
          <a:xfrm>
            <a:off x="5867400" y="3689427"/>
            <a:ext cx="5486400" cy="425373"/>
          </a:xfrm>
          <a:prstGeom prst="rect">
            <a:avLst/>
          </a:prstGeom>
          <a:solidFill>
            <a:schemeClr val="bg1"/>
          </a:solidFill>
        </p:spPr>
        <p:txBody>
          <a:bodyPr wrap="square">
            <a:spAutoFit/>
          </a:bodyPr>
          <a:lstStyle/>
          <a:p>
            <a:pPr marL="860425" lvl="2" algn="l">
              <a:lnSpc>
                <a:spcPct val="135000"/>
              </a:lnSpc>
              <a:spcBef>
                <a:spcPts val="0"/>
              </a:spcBef>
            </a:pPr>
            <a:r>
              <a:rPr lang="en-US" sz="1800" b="1" dirty="0" err="1">
                <a:solidFill>
                  <a:srgbClr val="0000FF"/>
                </a:solidFill>
                <a:latin typeface="Arial" panose="020B0604020202020204" pitchFamily="34" charset="0"/>
                <a:cs typeface="Arial" panose="020B0604020202020204" pitchFamily="34" charset="0"/>
              </a:rPr>
              <a:t>DeepRSM</a:t>
            </a:r>
            <a:r>
              <a:rPr lang="en-US" sz="1800" b="1" dirty="0">
                <a:solidFill>
                  <a:srgbClr val="0000FF"/>
                </a:solidFill>
                <a:latin typeface="Arial" panose="020B0604020202020204" pitchFamily="34" charset="0"/>
                <a:cs typeface="Arial" panose="020B0604020202020204" pitchFamily="34" charset="0"/>
              </a:rPr>
              <a:t>/CMAQ 12-km </a:t>
            </a:r>
            <a:r>
              <a:rPr lang="en-US" b="1" dirty="0">
                <a:solidFill>
                  <a:srgbClr val="0000FF"/>
                </a:solidFill>
                <a:latin typeface="Arial" panose="020B0604020202020204" pitchFamily="34" charset="0"/>
                <a:cs typeface="Arial" panose="020B0604020202020204" pitchFamily="34" charset="0"/>
              </a:rPr>
              <a:t>USA </a:t>
            </a:r>
            <a:r>
              <a:rPr lang="en-US" sz="1800" b="1" dirty="0">
                <a:solidFill>
                  <a:srgbClr val="0000FF"/>
                </a:solidFill>
                <a:latin typeface="Arial" panose="020B0604020202020204" pitchFamily="34" charset="0"/>
                <a:cs typeface="Arial" panose="020B0604020202020204" pitchFamily="34" charset="0"/>
              </a:rPr>
              <a:t>pilot case</a:t>
            </a:r>
            <a:endParaRPr lang="en-US" sz="2000" b="1" i="1" dirty="0">
              <a:solidFill>
                <a:srgbClr val="0000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B0FB7C-2018-4A6B-8BBB-7265BF965CEE}"/>
              </a:ext>
            </a:extLst>
          </p:cNvPr>
          <p:cNvSpPr txBox="1"/>
          <p:nvPr/>
        </p:nvSpPr>
        <p:spPr>
          <a:xfrm>
            <a:off x="7010400" y="1303174"/>
            <a:ext cx="5143500" cy="523220"/>
          </a:xfrm>
          <a:prstGeom prst="rect">
            <a:avLst/>
          </a:prstGeom>
          <a:noFill/>
        </p:spPr>
        <p:txBody>
          <a:bodyPr wrap="square">
            <a:spAutoFit/>
          </a:bodyPr>
          <a:lstStyle/>
          <a:p>
            <a:r>
              <a:rPr lang="en-US" sz="2800" b="1" i="1" dirty="0">
                <a:solidFill>
                  <a:srgbClr val="FF0000"/>
                </a:solidFill>
                <a:latin typeface="Arial" panose="020B0604020202020204" pitchFamily="34" charset="0"/>
                <a:cs typeface="Arial" panose="020B0604020202020204" pitchFamily="34" charset="0"/>
              </a:rPr>
              <a:t>Easier than you thought !</a:t>
            </a:r>
            <a:endParaRPr lang="en-US" sz="2800" i="1" dirty="0">
              <a:solidFill>
                <a:srgbClr val="FF0000"/>
              </a:solidFill>
            </a:endParaRPr>
          </a:p>
        </p:txBody>
      </p:sp>
      <p:sp>
        <p:nvSpPr>
          <p:cNvPr id="2" name="TextBox 1">
            <a:extLst>
              <a:ext uri="{FF2B5EF4-FFF2-40B4-BE49-F238E27FC236}">
                <a16:creationId xmlns:a16="http://schemas.microsoft.com/office/drawing/2014/main" id="{D900B767-F240-4A57-C471-1E40CCBFBE4B}"/>
              </a:ext>
            </a:extLst>
          </p:cNvPr>
          <p:cNvSpPr txBox="1"/>
          <p:nvPr/>
        </p:nvSpPr>
        <p:spPr>
          <a:xfrm>
            <a:off x="457200" y="426846"/>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C</a:t>
            </a:r>
            <a:endParaRPr lang="en-US" sz="4800" b="1" dirty="0"/>
          </a:p>
        </p:txBody>
      </p:sp>
      <p:pic>
        <p:nvPicPr>
          <p:cNvPr id="3" name="图片 12">
            <a:extLst>
              <a:ext uri="{FF2B5EF4-FFF2-40B4-BE49-F238E27FC236}">
                <a16:creationId xmlns:a16="http://schemas.microsoft.com/office/drawing/2014/main" id="{1B95ADF4-B275-886E-0ABE-91D980664A12}"/>
              </a:ext>
            </a:extLst>
          </p:cNvPr>
          <p:cNvPicPr>
            <a:picLocks noChangeAspect="1"/>
          </p:cNvPicPr>
          <p:nvPr/>
        </p:nvPicPr>
        <p:blipFill>
          <a:blip r:embed="rId3"/>
          <a:stretch>
            <a:fillRect/>
          </a:stretch>
        </p:blipFill>
        <p:spPr>
          <a:xfrm>
            <a:off x="9067800" y="4160669"/>
            <a:ext cx="2647506" cy="1591670"/>
          </a:xfrm>
          <a:prstGeom prst="rect">
            <a:avLst/>
          </a:prstGeom>
          <a:ln>
            <a:solidFill>
              <a:schemeClr val="tx1"/>
            </a:solidFill>
          </a:ln>
        </p:spPr>
      </p:pic>
      <p:pic>
        <p:nvPicPr>
          <p:cNvPr id="5" name="Picture 4">
            <a:extLst>
              <a:ext uri="{FF2B5EF4-FFF2-40B4-BE49-F238E27FC236}">
                <a16:creationId xmlns:a16="http://schemas.microsoft.com/office/drawing/2014/main" id="{376AC6F2-CF5A-F989-8D2E-5D3A05744081}"/>
              </a:ext>
            </a:extLst>
          </p:cNvPr>
          <p:cNvPicPr>
            <a:picLocks noChangeAspect="1"/>
          </p:cNvPicPr>
          <p:nvPr/>
        </p:nvPicPr>
        <p:blipFill rotWithShape="1">
          <a:blip r:embed="rId4"/>
          <a:srcRect l="6978" t="70166" r="72867" b="11770"/>
          <a:stretch/>
        </p:blipFill>
        <p:spPr>
          <a:xfrm>
            <a:off x="5969690" y="4187574"/>
            <a:ext cx="2564710" cy="1591671"/>
          </a:xfrm>
          <a:prstGeom prst="rect">
            <a:avLst/>
          </a:prstGeom>
          <a:ln w="9525">
            <a:solidFill>
              <a:schemeClr val="tx1"/>
            </a:solidFill>
          </a:ln>
        </p:spPr>
      </p:pic>
      <p:sp>
        <p:nvSpPr>
          <p:cNvPr id="6" name="TextBox 5">
            <a:extLst>
              <a:ext uri="{FF2B5EF4-FFF2-40B4-BE49-F238E27FC236}">
                <a16:creationId xmlns:a16="http://schemas.microsoft.com/office/drawing/2014/main" id="{8F8125AC-E5C9-4682-93D7-7496F347882C}"/>
              </a:ext>
            </a:extLst>
          </p:cNvPr>
          <p:cNvSpPr txBox="1"/>
          <p:nvPr/>
        </p:nvSpPr>
        <p:spPr>
          <a:xfrm>
            <a:off x="-341412" y="4185285"/>
            <a:ext cx="6208812" cy="1785104"/>
          </a:xfrm>
          <a:prstGeom prst="rect">
            <a:avLst/>
          </a:prstGeom>
          <a:noFill/>
        </p:spPr>
        <p:txBody>
          <a:bodyPr wrap="square">
            <a:spAutoFit/>
          </a:bodyPr>
          <a:lstStyle/>
          <a:p>
            <a:pPr marL="746125" lvl="1" indent="-342900" algn="l">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ISAM/HDDM) in “FAST-CE 3.5”</a:t>
            </a:r>
          </a:p>
          <a:p>
            <a:pPr marL="746125" lvl="1" indent="-342900" algn="l">
              <a:lnSpc>
                <a:spcPct val="150000"/>
              </a:lnSpc>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pf-RSM) in ”RSM-VAT 2.9)</a:t>
            </a:r>
          </a:p>
          <a:p>
            <a:pPr marL="403225" lvl="1" algn="l">
              <a:spcBef>
                <a:spcPts val="0"/>
              </a:spcBef>
            </a:pPr>
            <a:endParaRPr lang="en-US" sz="2000" b="1" dirty="0">
              <a:solidFill>
                <a:srgbClr val="0000FF"/>
              </a:solidFill>
              <a:latin typeface="Arial" panose="020B0604020202020204" pitchFamily="34" charset="0"/>
              <a:cs typeface="Arial" panose="020B0604020202020204" pitchFamily="34" charset="0"/>
            </a:endParaRPr>
          </a:p>
          <a:p>
            <a:pPr marL="403225" lvl="1" algn="l">
              <a:spcBef>
                <a:spcPts val="0"/>
              </a:spcBef>
            </a:pPr>
            <a:r>
              <a:rPr lang="en-US" sz="2000" b="1" i="1" dirty="0">
                <a:solidFill>
                  <a:srgbClr val="0000FF"/>
                </a:solidFill>
                <a:latin typeface="Arial" panose="020B0604020202020204" pitchFamily="34" charset="0"/>
                <a:cs typeface="Arial" panose="020B0604020202020204" pitchFamily="34" charset="0"/>
              </a:rPr>
              <a:t>(“FAST-CE 3.5” &amp; “RSM-VAT 2.9” Quick Tutorial PPTs provided in “Appendix C”)</a:t>
            </a:r>
            <a:endParaRPr lang="en-US" b="1" i="1" dirty="0">
              <a:solidFill>
                <a:srgbClr val="0000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AF1D3CF-46F6-7233-585F-47BB55B009E5}"/>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5"/>
              </a:rPr>
              <a:t>https://gaftp.epa.gov/aqmg/cjang/FAST-CE/FAST-CE 3.5/*</a:t>
            </a:r>
            <a:r>
              <a:rPr lang="en-US" sz="1400" i="1" dirty="0">
                <a:solidFill>
                  <a:srgbClr val="0000FF"/>
                </a:solidFill>
              </a:rPr>
              <a:t> (or /RSM-VAT/RSM-VAT 2.9/*)</a:t>
            </a:r>
            <a:endParaRPr lang="en-US" sz="1400" i="1" u="sng" dirty="0">
              <a:solidFill>
                <a:srgbClr val="0000FF"/>
              </a:solidFill>
            </a:endParaRPr>
          </a:p>
        </p:txBody>
      </p:sp>
    </p:spTree>
    <p:extLst>
      <p:ext uri="{BB962C8B-B14F-4D97-AF65-F5344CB8AC3E}">
        <p14:creationId xmlns:p14="http://schemas.microsoft.com/office/powerpoint/2010/main" val="302254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742D-AC5C-0ACC-809A-8842B317CE5D}"/>
              </a:ext>
            </a:extLst>
          </p:cNvPr>
          <p:cNvPicPr>
            <a:picLocks noChangeAspect="1"/>
          </p:cNvPicPr>
          <p:nvPr/>
        </p:nvPicPr>
        <p:blipFill>
          <a:blip r:embed="rId3"/>
          <a:stretch>
            <a:fillRect/>
          </a:stretch>
        </p:blipFill>
        <p:spPr>
          <a:xfrm>
            <a:off x="2413468" y="889383"/>
            <a:ext cx="9621767" cy="5765575"/>
          </a:xfrm>
          <a:prstGeom prst="rect">
            <a:avLst/>
          </a:prstGeom>
          <a:ln w="9525">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mn-cs"/>
            </a:endParaRPr>
          </a:p>
        </p:txBody>
      </p:sp>
      <p:sp>
        <p:nvSpPr>
          <p:cNvPr id="7" name="Rectangle 6"/>
          <p:cNvSpPr>
            <a:spLocks noChangeArrowheads="1"/>
          </p:cNvSpPr>
          <p:nvPr/>
        </p:nvSpPr>
        <p:spPr bwMode="auto">
          <a:xfrm>
            <a:off x="381000" y="51286"/>
            <a:ext cx="11353800" cy="5847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cs typeface="+mn-cs"/>
              </a:rPr>
              <a:t>“</a:t>
            </a:r>
            <a:r>
              <a:rPr kumimoji="0" lang="en-US" sz="3200" b="1" i="0" u="none" strike="noStrike" kern="1200" cap="none" spc="0" normalizeH="0" baseline="0" noProof="0" dirty="0" err="1">
                <a:ln>
                  <a:noFill/>
                </a:ln>
                <a:solidFill>
                  <a:srgbClr val="FFFFFF"/>
                </a:solidFill>
                <a:effectLst/>
                <a:uLnTx/>
                <a:uFillTx/>
                <a:latin typeface="Arial" charset="0"/>
                <a:cs typeface="+mn-cs"/>
              </a:rPr>
              <a:t>DeepRSM</a:t>
            </a:r>
            <a:r>
              <a:rPr kumimoji="0" lang="en-US" sz="3200" b="1" i="0" u="none" strike="noStrike" kern="1200" cap="none" spc="0" normalizeH="0" baseline="0" noProof="0" dirty="0">
                <a:ln>
                  <a:noFill/>
                </a:ln>
                <a:solidFill>
                  <a:srgbClr val="FFFFFF"/>
                </a:solidFill>
                <a:effectLst/>
                <a:uLnTx/>
                <a:uFillTx/>
                <a:latin typeface="Arial" charset="0"/>
                <a:cs typeface="+mn-cs"/>
              </a:rPr>
              <a:t>” in </a:t>
            </a:r>
            <a:r>
              <a:rPr kumimoji="0" lang="en-US" sz="3200" b="1" i="0" u="none" strike="noStrike" kern="1200" cap="none" spc="0" normalizeH="0" baseline="0" noProof="0" dirty="0">
                <a:ln>
                  <a:noFill/>
                </a:ln>
                <a:solidFill>
                  <a:srgbClr val="FFFF00"/>
                </a:solidFill>
                <a:effectLst/>
                <a:uLnTx/>
                <a:uFillTx/>
                <a:latin typeface="Arial" charset="0"/>
                <a:cs typeface="+mn-cs"/>
              </a:rPr>
              <a:t>“FAST-CE 3.5”</a:t>
            </a:r>
            <a:endParaRPr kumimoji="0" lang="en-US" altLang="zh-CN" sz="3200" b="0" i="0" u="none" strike="noStrike" kern="1200" cap="none" spc="0" normalizeH="0" baseline="0" noProof="0" dirty="0">
              <a:ln>
                <a:noFill/>
              </a:ln>
              <a:solidFill>
                <a:srgbClr val="FFFFFF"/>
              </a:solidFill>
              <a:effectLst/>
              <a:uLnTx/>
              <a:uFillTx/>
              <a:latin typeface="Arial" charset="0"/>
              <a:ea typeface="宋体" panose="02010600030101010101" pitchFamily="2" charset="-122"/>
              <a:cs typeface="+mn-cs"/>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2446408" y="2314575"/>
            <a:ext cx="1925567" cy="7432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14298" y="5016117"/>
            <a:ext cx="1960633" cy="860808"/>
          </a:xfrm>
          <a:prstGeom prst="wedgeRoundRectCallout">
            <a:avLst>
              <a:gd name="adj1" fmla="val 81585"/>
              <a:gd name="adj2" fmla="val 114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FF"/>
                </a:solidFill>
                <a:latin typeface="Calibri"/>
              </a:rPr>
              <a:t>CONUS </a:t>
            </a:r>
            <a:r>
              <a:rPr kumimoji="0" lang="en-US" sz="1600" b="1" i="0" u="none" strike="noStrike" kern="1200" cap="none" spc="0" normalizeH="0" baseline="0" noProof="0" dirty="0">
                <a:ln>
                  <a:noFill/>
                </a:ln>
                <a:solidFill>
                  <a:srgbClr val="0000FF"/>
                </a:solidFill>
                <a:effectLst/>
                <a:uLnTx/>
                <a:uFillTx/>
                <a:latin typeface="Calibri"/>
                <a:cs typeface="+mn-cs"/>
              </a:rPr>
              <a:t>domain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FF"/>
                </a:solidFill>
                <a:latin typeface="Calibri"/>
              </a:rPr>
              <a:t>o</a:t>
            </a:r>
            <a:r>
              <a:rPr kumimoji="0" lang="en-US" sz="1600" b="1" i="0" u="none" strike="noStrike" kern="1200" cap="none" spc="0" normalizeH="0" baseline="0" noProof="0" dirty="0">
                <a:ln>
                  <a:noFill/>
                </a:ln>
                <a:solidFill>
                  <a:srgbClr val="0000FF"/>
                </a:solidFill>
                <a:effectLst/>
                <a:uLnTx/>
                <a:uFillTx/>
                <a:latin typeface="Calibri"/>
                <a:cs typeface="+mn-cs"/>
              </a:rPr>
              <a: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a:cs typeface="+mn-cs"/>
              </a:rPr>
              <a:t>10 Climate Regions</a:t>
            </a:r>
          </a:p>
        </p:txBody>
      </p:sp>
      <p:sp>
        <p:nvSpPr>
          <p:cNvPr id="11" name="Slide Number Placeholder 2">
            <a:extLst>
              <a:ext uri="{FF2B5EF4-FFF2-40B4-BE49-F238E27FC236}">
                <a16:creationId xmlns:a16="http://schemas.microsoft.com/office/drawing/2014/main" id="{F1098AF4-75C3-4067-846C-D52654B12D89}"/>
              </a:ext>
            </a:extLst>
          </p:cNvPr>
          <p:cNvSpPr txBox="1">
            <a:spLocks/>
          </p:cNvSpPr>
          <p:nvPr/>
        </p:nvSpPr>
        <p:spPr>
          <a:xfrm>
            <a:off x="96774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 name="TextBox 1">
            <a:extLst>
              <a:ext uri="{FF2B5EF4-FFF2-40B4-BE49-F238E27FC236}">
                <a16:creationId xmlns:a16="http://schemas.microsoft.com/office/drawing/2014/main" id="{A229BCEC-22D6-20EB-D62D-B08F21AAFEFB}"/>
              </a:ext>
            </a:extLst>
          </p:cNvPr>
          <p:cNvSpPr txBox="1"/>
          <p:nvPr/>
        </p:nvSpPr>
        <p:spPr>
          <a:xfrm>
            <a:off x="-353185" y="730112"/>
            <a:ext cx="28956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cs typeface="+mn-cs"/>
              </a:rPr>
              <a:t>Running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libri"/>
                <a:cs typeface="+mn-cs"/>
              </a:rPr>
              <a:t>DeepRSM</a:t>
            </a:r>
            <a:r>
              <a:rPr kumimoji="0" lang="en-US" sz="2800" b="1" i="1" u="none" strike="noStrike" kern="1200" cap="none" spc="0" normalizeH="0" baseline="0" noProof="0" dirty="0">
                <a:ln>
                  <a:noFill/>
                </a:ln>
                <a:solidFill>
                  <a:srgbClr val="FF0000"/>
                </a:solidFill>
                <a:effectLst/>
                <a:uLnTx/>
                <a:uFillTx/>
                <a:latin typeface="Calibri"/>
                <a:cs typeface="+mn-cs"/>
              </a:rPr>
              <a:t>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cs typeface="+mn-cs"/>
              </a:rPr>
              <a:t>“FAST-CE”</a:t>
            </a:r>
          </a:p>
        </p:txBody>
      </p:sp>
      <p:pic>
        <p:nvPicPr>
          <p:cNvPr id="8" name="图片 12">
            <a:extLst>
              <a:ext uri="{FF2B5EF4-FFF2-40B4-BE49-F238E27FC236}">
                <a16:creationId xmlns:a16="http://schemas.microsoft.com/office/drawing/2014/main" id="{8B16B693-2824-CF88-0256-640E0FADF51A}"/>
              </a:ext>
            </a:extLst>
          </p:cNvPr>
          <p:cNvPicPr>
            <a:picLocks noChangeAspect="1"/>
          </p:cNvPicPr>
          <p:nvPr/>
        </p:nvPicPr>
        <p:blipFill>
          <a:blip r:embed="rId4"/>
          <a:stretch>
            <a:fillRect/>
          </a:stretch>
        </p:blipFill>
        <p:spPr>
          <a:xfrm>
            <a:off x="3001093" y="4957852"/>
            <a:ext cx="2010498" cy="1061948"/>
          </a:xfrm>
          <a:prstGeom prst="rect">
            <a:avLst/>
          </a:prstGeom>
        </p:spPr>
      </p:pic>
      <p:sp>
        <p:nvSpPr>
          <p:cNvPr id="16" name="Speech Bubble: Rectangle with Corners Rounded 4">
            <a:extLst>
              <a:ext uri="{FF2B5EF4-FFF2-40B4-BE49-F238E27FC236}">
                <a16:creationId xmlns:a16="http://schemas.microsoft.com/office/drawing/2014/main" id="{AD452DEA-9258-5441-9F64-7A04FB38C9F4}"/>
              </a:ext>
            </a:extLst>
          </p:cNvPr>
          <p:cNvSpPr/>
          <p:nvPr/>
        </p:nvSpPr>
        <p:spPr>
          <a:xfrm>
            <a:off x="156765" y="2686193"/>
            <a:ext cx="1803868" cy="860808"/>
          </a:xfrm>
          <a:prstGeom prst="wedgeRoundRectCallout">
            <a:avLst>
              <a:gd name="adj1" fmla="val 72840"/>
              <a:gd name="adj2" fmla="val -382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ISAM/OSAT&amp;PSAT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RSM/</a:t>
            </a:r>
            <a:r>
              <a:rPr kumimoji="0" lang="en-US" sz="1600" b="1" i="0" u="none" strike="noStrike" kern="1200" cap="none" spc="0" normalizeH="0" baseline="0" noProof="0" dirty="0" err="1">
                <a:ln>
                  <a:noFill/>
                </a:ln>
                <a:solidFill>
                  <a:srgbClr val="0000FF"/>
                </a:solidFill>
                <a:effectLst/>
                <a:uLnTx/>
                <a:uFillTx/>
                <a:latin typeface="Calibri" panose="020F0502020204030204"/>
                <a:cs typeface="+mn-cs"/>
              </a:rPr>
              <a:t>DeepRSM</a:t>
            </a:r>
            <a:endParaRPr kumimoji="0" lang="en-US" sz="1600" b="1" i="0" u="none" strike="noStrike" kern="1200" cap="none" spc="0" normalizeH="0" baseline="0" noProof="0" dirty="0">
              <a:ln>
                <a:noFill/>
              </a:ln>
              <a:solidFill>
                <a:srgbClr val="0000FF"/>
              </a:solidFill>
              <a:effectLst/>
              <a:uLnTx/>
              <a:uFillTx/>
              <a:latin typeface="Calibri" panose="020F0502020204030204"/>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DDM/HDDM</a:t>
            </a:r>
          </a:p>
        </p:txBody>
      </p:sp>
      <p:sp>
        <p:nvSpPr>
          <p:cNvPr id="4" name="椭圆 85">
            <a:extLst>
              <a:ext uri="{FF2B5EF4-FFF2-40B4-BE49-F238E27FC236}">
                <a16:creationId xmlns:a16="http://schemas.microsoft.com/office/drawing/2014/main" id="{FDFA507F-94F4-A359-53EB-20B1BCBC8DF8}"/>
              </a:ext>
            </a:extLst>
          </p:cNvPr>
          <p:cNvSpPr/>
          <p:nvPr/>
        </p:nvSpPr>
        <p:spPr>
          <a:xfrm>
            <a:off x="4724400" y="6172200"/>
            <a:ext cx="762000" cy="491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 name="矩形 2">
            <a:extLst>
              <a:ext uri="{FF2B5EF4-FFF2-40B4-BE49-F238E27FC236}">
                <a16:creationId xmlns:a16="http://schemas.microsoft.com/office/drawing/2014/main" id="{77019597-3D8C-5A45-DD05-6137387F0EF9}"/>
              </a:ext>
            </a:extLst>
          </p:cNvPr>
          <p:cNvSpPr/>
          <p:nvPr/>
        </p:nvSpPr>
        <p:spPr>
          <a:xfrm>
            <a:off x="6581124" y="4136994"/>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0000FF"/>
                </a:solidFill>
                <a:latin typeface="Times New Roman" panose="02020603050405020304" pitchFamily="18" charset="0"/>
                <a:cs typeface="Times New Roman" panose="02020603050405020304" pitchFamily="18" charset="0"/>
              </a:rPr>
              <a:t>VOC 75% reduction </a:t>
            </a:r>
            <a:endParaRPr lang="zh-CN" altLang="en-US" sz="1200" b="1" dirty="0">
              <a:solidFill>
                <a:srgbClr val="0000FF"/>
              </a:solidFill>
              <a:latin typeface="Times New Roman" panose="02020603050405020304" pitchFamily="18" charset="0"/>
              <a:cs typeface="Times New Roman" panose="02020603050405020304" pitchFamily="18" charset="0"/>
            </a:endParaRPr>
          </a:p>
        </p:txBody>
      </p:sp>
      <p:sp>
        <p:nvSpPr>
          <p:cNvPr id="6" name="矩形 2">
            <a:extLst>
              <a:ext uri="{FF2B5EF4-FFF2-40B4-BE49-F238E27FC236}">
                <a16:creationId xmlns:a16="http://schemas.microsoft.com/office/drawing/2014/main" id="{6843F330-4D49-E5BB-A837-266F66CEE94F}"/>
              </a:ext>
            </a:extLst>
          </p:cNvPr>
          <p:cNvSpPr/>
          <p:nvPr/>
        </p:nvSpPr>
        <p:spPr>
          <a:xfrm>
            <a:off x="9650767" y="41148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0000FF"/>
                </a:solidFill>
                <a:latin typeface="Times New Roman" panose="02020603050405020304" pitchFamily="18" charset="0"/>
                <a:cs typeface="Times New Roman" panose="02020603050405020304" pitchFamily="18" charset="0"/>
              </a:rPr>
              <a:t>NOx 75% reduction </a:t>
            </a:r>
            <a:endParaRPr lang="zh-CN" altLang="en-US" sz="1200" b="1" dirty="0">
              <a:solidFill>
                <a:srgbClr val="0000FF"/>
              </a:solidFill>
              <a:latin typeface="Times New Roman" panose="02020603050405020304" pitchFamily="18" charset="0"/>
              <a:cs typeface="Times New Roman" panose="02020603050405020304" pitchFamily="18" charset="0"/>
            </a:endParaRPr>
          </a:p>
        </p:txBody>
      </p:sp>
      <p:sp>
        <p:nvSpPr>
          <p:cNvPr id="10" name="矩形 2">
            <a:extLst>
              <a:ext uri="{FF2B5EF4-FFF2-40B4-BE49-F238E27FC236}">
                <a16:creationId xmlns:a16="http://schemas.microsoft.com/office/drawing/2014/main" id="{81133883-AE57-3DB9-8109-33214469705F}"/>
              </a:ext>
            </a:extLst>
          </p:cNvPr>
          <p:cNvSpPr/>
          <p:nvPr/>
        </p:nvSpPr>
        <p:spPr>
          <a:xfrm>
            <a:off x="9601200" y="6096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0000FF"/>
                </a:solidFill>
                <a:latin typeface="Times New Roman" panose="02020603050405020304" pitchFamily="18" charset="0"/>
                <a:cs typeface="Times New Roman" panose="02020603050405020304" pitchFamily="18" charset="0"/>
              </a:rPr>
              <a:t>NOx 25% reduction </a:t>
            </a:r>
            <a:endParaRPr lang="zh-CN" altLang="en-US" sz="1200" b="1" dirty="0">
              <a:solidFill>
                <a:srgbClr val="0000FF"/>
              </a:solidFill>
              <a:latin typeface="Times New Roman" panose="02020603050405020304" pitchFamily="18" charset="0"/>
              <a:cs typeface="Times New Roman" panose="02020603050405020304" pitchFamily="18" charset="0"/>
            </a:endParaRPr>
          </a:p>
        </p:txBody>
      </p:sp>
      <p:sp>
        <p:nvSpPr>
          <p:cNvPr id="13" name="矩形 2">
            <a:extLst>
              <a:ext uri="{FF2B5EF4-FFF2-40B4-BE49-F238E27FC236}">
                <a16:creationId xmlns:a16="http://schemas.microsoft.com/office/drawing/2014/main" id="{53CFC9AD-96EC-63A2-3FA9-8ECE41F30DD1}"/>
              </a:ext>
            </a:extLst>
          </p:cNvPr>
          <p:cNvSpPr/>
          <p:nvPr/>
        </p:nvSpPr>
        <p:spPr>
          <a:xfrm>
            <a:off x="6626749" y="61722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0000FF"/>
                </a:solidFill>
                <a:latin typeface="Times New Roman" panose="02020603050405020304" pitchFamily="18" charset="0"/>
                <a:cs typeface="Times New Roman" panose="02020603050405020304" pitchFamily="18" charset="0"/>
              </a:rPr>
              <a:t>NOx 50% reduction </a:t>
            </a:r>
            <a:endParaRPr lang="zh-CN" altLang="en-US" sz="1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5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par>
                          <p:cTn id="11" fill="hold">
                            <p:stCondLst>
                              <p:cond delay="1600"/>
                            </p:stCondLst>
                            <p:childTnLst>
                              <p:par>
                                <p:cTn id="12" presetID="3"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349" y="55220"/>
            <a:ext cx="8229600" cy="669103"/>
          </a:xfrm>
          <a:noFill/>
          <a:ln>
            <a:noFill/>
          </a:ln>
        </p:spPr>
        <p:txBody>
          <a:bodyPr vert="horz" wrap="square" lIns="68580" tIns="34290" rIns="68580" bIns="34290" numCol="1" anchor="ctr" anchorCtr="0" compatLnSpc="1">
            <a:prstTxWarp prst="textNoShape">
              <a:avLst/>
            </a:prstTxWarp>
            <a:noAutofit/>
          </a:bodyPr>
          <a:lstStyle/>
          <a:p>
            <a:r>
              <a:rPr kumimoji="1" lang="en-US" sz="4800" kern="1200" dirty="0">
                <a:solidFill>
                  <a:srgbClr val="FFFF00"/>
                </a:solidFill>
              </a:rPr>
              <a:t>Outline</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381000" y="762000"/>
            <a:ext cx="116586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Overview of Source Attribution &amp; Control/Response Modeling Methods</a:t>
            </a: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Development &amp; Evolution of Response Surface Modeling (RSM)</a:t>
            </a:r>
            <a:endParaRPr lang="en-US" sz="2000" i="1" dirty="0">
              <a:solidFill>
                <a:srgbClr val="0000FF"/>
              </a:solidFill>
              <a:latin typeface="Arial" panose="020B0604020202020204" pitchFamily="34" charset="0"/>
              <a:cs typeface="Arial" panose="020B0604020202020204" pitchFamily="34" charset="0"/>
            </a:endParaRPr>
          </a:p>
          <a:p>
            <a:pPr marL="798513" lvl="1" indent="0">
              <a:lnSpc>
                <a:spcPct val="135000"/>
              </a:lnSpc>
              <a:spcBef>
                <a:spcPts val="0"/>
              </a:spcBef>
              <a:buNone/>
            </a:pPr>
            <a:r>
              <a:rPr lang="en-US" sz="2000" dirty="0">
                <a:latin typeface="Arial" panose="020B0604020202020204" pitchFamily="34" charset="0"/>
                <a:cs typeface="Arial" panose="020B0604020202020204" pitchFamily="34" charset="0"/>
              </a:rPr>
              <a:t>Original </a:t>
            </a:r>
            <a:r>
              <a:rPr lang="en-US" sz="2000" i="1" dirty="0">
                <a:latin typeface="Arial" panose="020B0604020202020204" pitchFamily="34" charset="0"/>
                <a:cs typeface="Arial" panose="020B0604020202020204" pitchFamily="34" charset="0"/>
              </a:rPr>
              <a:t>RSM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Extended RSM (</a:t>
            </a:r>
            <a:r>
              <a:rPr lang="en-US" sz="2000" i="1" dirty="0">
                <a:latin typeface="Arial" panose="020B0604020202020204" pitchFamily="34" charset="0"/>
                <a:cs typeface="Arial" panose="020B0604020202020204" pitchFamily="34" charset="0"/>
              </a:rPr>
              <a:t>E-RSM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a:t>
            </a:r>
            <a:r>
              <a:rPr lang="en-US" sz="2000" dirty="0">
                <a:solidFill>
                  <a:srgbClr val="7030A0"/>
                </a:solidFill>
                <a:latin typeface="Arial" panose="020B0604020202020204" pitchFamily="34" charset="0"/>
                <a:cs typeface="Arial" panose="020B0604020202020204" pitchFamily="34" charset="0"/>
              </a:rPr>
              <a:t>Polynomial Function RSM (</a:t>
            </a:r>
            <a:r>
              <a:rPr lang="en-US" sz="2000" i="1" dirty="0">
                <a:solidFill>
                  <a:srgbClr val="7030A0"/>
                </a:solidFill>
                <a:latin typeface="Arial" panose="020B0604020202020204" pitchFamily="34" charset="0"/>
                <a:cs typeface="Arial" panose="020B0604020202020204" pitchFamily="34" charset="0"/>
              </a:rPr>
              <a:t>pf-RSM</a:t>
            </a:r>
            <a:r>
              <a:rPr lang="en-US" sz="2000" dirty="0">
                <a:solidFill>
                  <a:srgbClr val="7030A0"/>
                </a:solidFill>
                <a:latin typeface="Arial" panose="020B0604020202020204" pitchFamily="34" charset="0"/>
                <a:cs typeface="Arial" panose="020B0604020202020204" pitchFamily="34" charset="0"/>
              </a:rPr>
              <a:t>) -&gt;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000" dirty="0">
                <a:solidFill>
                  <a:srgbClr val="0000FF"/>
                </a:solidFill>
                <a:latin typeface="Arial" panose="020B0604020202020204" pitchFamily="34" charset="0"/>
                <a:cs typeface="Arial" panose="020B0604020202020204" pitchFamily="34" charset="0"/>
              </a:rPr>
              <a:t>“Deep Machine Learning” </a:t>
            </a:r>
            <a:r>
              <a:rPr lang="en-US" sz="2000" i="1" dirty="0">
                <a:solidFill>
                  <a:srgbClr val="0000FF"/>
                </a:solidFill>
                <a:latin typeface="Arial" panose="020B0604020202020204" pitchFamily="34" charset="0"/>
                <a:cs typeface="Arial" panose="020B0604020202020204" pitchFamily="34" charset="0"/>
              </a:rPr>
              <a:t>RSM</a:t>
            </a:r>
            <a:r>
              <a:rPr lang="en-US" sz="2000" dirty="0">
                <a:solidFill>
                  <a:srgbClr val="0000FF"/>
                </a:solidFill>
                <a:latin typeface="Arial" panose="020B0604020202020204" pitchFamily="34" charset="0"/>
                <a:cs typeface="Arial" panose="020B0604020202020204" pitchFamily="34" charset="0"/>
              </a:rPr>
              <a:t> (</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 </a:t>
            </a:r>
            <a:endParaRPr lang="en-US" sz="2000" dirty="0">
              <a:solidFill>
                <a:srgbClr val="00B0F0"/>
              </a:solidFill>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Ongoing and Recent RSM Applications/Comparisons &amp; Publications </a:t>
            </a:r>
          </a:p>
          <a:p>
            <a:pPr marL="1201738" lvl="2" indent="-347663">
              <a:lnSpc>
                <a:spcPct val="135000"/>
              </a:lnSpc>
              <a:spcBef>
                <a:spcPts val="0"/>
              </a:spcBef>
            </a:pPr>
            <a:r>
              <a:rPr lang="en-US" sz="1800" dirty="0" err="1">
                <a:solidFill>
                  <a:srgbClr val="0000FF"/>
                </a:solidFill>
                <a:latin typeface="Arial" panose="020B0604020202020204" pitchFamily="34" charset="0"/>
                <a:cs typeface="Arial" panose="020B0604020202020204" pitchFamily="34" charset="0"/>
              </a:rPr>
              <a:t>DeepRSM</a:t>
            </a:r>
            <a:r>
              <a:rPr lang="en-US" sz="1800" dirty="0">
                <a:solidFill>
                  <a:srgbClr val="0000FF"/>
                </a:solidFill>
                <a:latin typeface="Arial" panose="020B0604020202020204" pitchFamily="34" charset="0"/>
                <a:cs typeface="Arial" panose="020B0604020202020204" pitchFamily="34" charset="0"/>
              </a:rPr>
              <a:t>: 2018 CMAQ PM-NAAQS pilot case for CONUS domain &amp; 10 climate regions</a:t>
            </a:r>
            <a:endParaRPr lang="en-US" sz="2000" i="1" dirty="0">
              <a:solidFill>
                <a:srgbClr val="0000FF"/>
              </a:solidFill>
              <a:latin typeface="Arial" panose="020B0604020202020204" pitchFamily="34" charset="0"/>
              <a:cs typeface="Arial" panose="020B0604020202020204" pitchFamily="34" charset="0"/>
            </a:endParaRPr>
          </a:p>
          <a:p>
            <a:pPr marL="860425" lvl="2" indent="0">
              <a:lnSpc>
                <a:spcPct val="135000"/>
              </a:lnSpc>
              <a:spcBef>
                <a:spcPts val="0"/>
              </a:spcBef>
              <a:buNone/>
            </a:pPr>
            <a:r>
              <a:rPr lang="en-US" sz="1800" i="1" u="sng" dirty="0">
                <a:latin typeface="Arial" panose="020B0604020202020204" pitchFamily="34" charset="0"/>
                <a:cs typeface="Arial" panose="020B0604020202020204" pitchFamily="34" charset="0"/>
              </a:rPr>
              <a:t>Appendix A</a:t>
            </a:r>
            <a:r>
              <a:rPr lang="en-US" sz="1600" i="1" dirty="0">
                <a:latin typeface="Arial" panose="020B0604020202020204" pitchFamily="34" charset="0"/>
                <a:cs typeface="Arial" panose="020B0604020202020204" pitchFamily="34" charset="0"/>
              </a:rPr>
              <a:t>:</a:t>
            </a:r>
          </a:p>
          <a:p>
            <a:pPr marL="1203325" lvl="2" indent="-342900">
              <a:lnSpc>
                <a:spcPct val="135000"/>
              </a:lnSpc>
              <a:spcBef>
                <a:spcPts val="0"/>
              </a:spcBef>
            </a:pPr>
            <a:r>
              <a:rPr lang="en-US" sz="1400" dirty="0">
                <a:latin typeface="Arial" panose="020B0604020202020204" pitchFamily="34" charset="0"/>
                <a:cs typeface="Arial" panose="020B0604020202020204" pitchFamily="34" charset="0"/>
              </a:rPr>
              <a:t>pf-RSM/CMAQ E-US case: O3 &amp; PM2.5 nonlinear responses </a:t>
            </a:r>
            <a:r>
              <a:rPr lang="en-US" sz="1600" i="1" dirty="0">
                <a:solidFill>
                  <a:srgbClr val="7030A0"/>
                </a:solidFill>
                <a:latin typeface="Arial" panose="020B0604020202020204" pitchFamily="34" charset="0"/>
                <a:cs typeface="Arial" panose="020B0604020202020204" pitchFamily="34" charset="0"/>
              </a:rPr>
              <a:t>(</a:t>
            </a:r>
            <a:r>
              <a:rPr lang="en-US" sz="1600" i="1" dirty="0">
                <a:solidFill>
                  <a:srgbClr val="7030A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Kelly et al., 2021, Atmosphere</a:t>
            </a:r>
            <a:r>
              <a:rPr lang="en-US" sz="1600" i="1" dirty="0">
                <a:solidFill>
                  <a:srgbClr val="7030A0"/>
                </a:solidFill>
                <a:latin typeface="Arial" panose="020B0604020202020204" pitchFamily="34" charset="0"/>
                <a:cs typeface="Arial" panose="020B0604020202020204" pitchFamily="34" charset="0"/>
              </a:rPr>
              <a:t>)</a:t>
            </a:r>
          </a:p>
          <a:p>
            <a:pPr marL="1203325" lvl="2" indent="-342900">
              <a:lnSpc>
                <a:spcPct val="135000"/>
              </a:lnSpc>
              <a:spcBef>
                <a:spcPts val="0"/>
              </a:spcBef>
              <a:defRPr/>
            </a:pPr>
            <a:r>
              <a:rPr lang="en-US" sz="1400" dirty="0">
                <a:solidFill>
                  <a:srgbClr val="000000"/>
                </a:solidFill>
                <a:latin typeface="Arial" panose="020B0604020202020204" pitchFamily="34" charset="0"/>
                <a:cs typeface="Arial" panose="020B0604020202020204" pitchFamily="34" charset="0"/>
              </a:rPr>
              <a:t>pf-RSM/CMAQ-BF/OSAT</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/HDDM comparisons: O3 case study </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hlinkClick r:id="rId3">
                  <a:extLst>
                    <a:ext uri="{A12FA001-AC4F-418D-AE19-62706E023703}">
                      <ahyp:hlinkClr xmlns:ahyp="http://schemas.microsoft.com/office/drawing/2018/hyperlinkcolor" val="tx"/>
                    </a:ext>
                  </a:extLst>
                </a:hlinkClick>
              </a:rPr>
              <a:t>Fang et al., 2021, Environ. Pollution</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1203325" lvl="2" indent="-342900">
              <a:lnSpc>
                <a:spcPct val="135000"/>
              </a:lnSpc>
              <a:spcBef>
                <a:spcPts val="0"/>
              </a:spcBef>
              <a:defRPr/>
            </a:pPr>
            <a:r>
              <a:rPr lang="en-US" sz="1400" dirty="0">
                <a:solidFill>
                  <a:srgbClr val="000000"/>
                </a:solidFill>
                <a:latin typeface="Arial" panose="020B0604020202020204" pitchFamily="34" charset="0"/>
                <a:cs typeface="Arial" panose="020B0604020202020204" pitchFamily="34" charset="0"/>
              </a:rPr>
              <a:t>CMAQ-BF/PSAT/RSM </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comparisons: PM2.5 case study</a:t>
            </a:r>
            <a:r>
              <a:rPr kumimoji="0" lang="en-US" sz="1400" b="1" i="0"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 </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sz="1600" i="1" dirty="0">
                <a:solidFill>
                  <a:srgbClr val="7030A0"/>
                </a:solidFill>
                <a:latin typeface="Arial" panose="020B0604020202020204" pitchFamily="34" charset="0"/>
                <a:ea typeface="微软雅黑"/>
                <a:cs typeface="Arial" panose="020B0604020202020204" pitchFamily="34" charset="0"/>
                <a:hlinkClick r:id="rId4">
                  <a:extLst>
                    <a:ext uri="{A12FA001-AC4F-418D-AE19-62706E023703}">
                      <ahyp:hlinkClr xmlns:ahyp="http://schemas.microsoft.com/office/drawing/2018/hyperlinkcolor" val="tx"/>
                    </a:ext>
                  </a:extLst>
                </a:hlinkClick>
              </a:rPr>
              <a:t>Li et al., 2021, Frontier ES&amp;E</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endParaRPr lang="en-US" i="1" dirty="0">
              <a:solidFill>
                <a:srgbClr val="7030A0"/>
              </a:solidFill>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err="1">
                <a:solidFill>
                  <a:srgbClr val="FF0000"/>
                </a:solidFill>
                <a:latin typeface="Arial" panose="020B0604020202020204" pitchFamily="34" charset="0"/>
                <a:cs typeface="Arial" panose="020B0604020202020204" pitchFamily="34" charset="0"/>
              </a:rPr>
              <a:t>DeepRSM</a:t>
            </a:r>
            <a:r>
              <a:rPr lang="en-US" sz="2400" i="1" dirty="0">
                <a:solidFill>
                  <a:srgbClr val="FF0000"/>
                </a:solidFill>
                <a:latin typeface="Arial" panose="020B0604020202020204" pitchFamily="34" charset="0"/>
                <a:cs typeface="Arial" panose="020B0604020202020204" pitchFamily="34" charset="0"/>
              </a:rPr>
              <a:t> in “FAST-CE 3.5” &amp; “RSM-VAT 2.9“</a:t>
            </a:r>
          </a:p>
          <a:p>
            <a:pPr marL="1203325" lvl="2" indent="-342900">
              <a:lnSpc>
                <a:spcPct val="135000"/>
              </a:lnSpc>
              <a:spcBef>
                <a:spcPts val="0"/>
              </a:spcBef>
            </a:pPr>
            <a:r>
              <a:rPr lang="en-US" sz="2000" dirty="0">
                <a:solidFill>
                  <a:srgbClr val="0000FF"/>
                </a:solidFill>
                <a:latin typeface="Arial" panose="020B0604020202020204" pitchFamily="34" charset="0"/>
                <a:cs typeface="Arial" panose="020B0604020202020204" pitchFamily="34" charset="0"/>
              </a:rPr>
              <a:t>FAST-CE 3.5:</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DeepRSM</a:t>
            </a:r>
            <a:r>
              <a:rPr lang="en-US" sz="2000" dirty="0">
                <a:latin typeface="Arial" panose="020B0604020202020204" pitchFamily="34" charset="0"/>
                <a:cs typeface="Arial" panose="020B0604020202020204" pitchFamily="34" charset="0"/>
              </a:rPr>
              <a:t> V/A &amp; comparisons vs. “ISAM/O_PSAT” &amp; “HDDM”</a:t>
            </a:r>
          </a:p>
          <a:p>
            <a:pPr marL="1203325" lvl="2" indent="-342900">
              <a:lnSpc>
                <a:spcPct val="135000"/>
              </a:lnSpc>
              <a:spcBef>
                <a:spcPts val="0"/>
              </a:spcBef>
            </a:pPr>
            <a:r>
              <a:rPr lang="en-US" sz="2000" dirty="0">
                <a:solidFill>
                  <a:srgbClr val="0000FF"/>
                </a:solidFill>
                <a:latin typeface="Arial" panose="020B0604020202020204" pitchFamily="34" charset="0"/>
                <a:cs typeface="Arial" panose="020B0604020202020204" pitchFamily="34" charset="0"/>
              </a:rPr>
              <a:t>RSM-VAT 2.9: </a:t>
            </a:r>
            <a:r>
              <a:rPr lang="en-US" sz="2000" dirty="0">
                <a:solidFill>
                  <a:srgbClr val="000000"/>
                </a:solidFill>
                <a:latin typeface="Arial" panose="020B0604020202020204" pitchFamily="34" charset="0"/>
                <a:cs typeface="Arial" panose="020B0604020202020204" pitchFamily="34" charset="0"/>
              </a:rPr>
              <a:t>Setup</a:t>
            </a:r>
            <a:r>
              <a:rPr lang="en-US" sz="2000" dirty="0">
                <a:latin typeface="Arial" panose="020B0604020202020204" pitchFamily="34" charset="0"/>
                <a:cs typeface="Arial" panose="020B0604020202020204" pitchFamily="34" charset="0"/>
              </a:rPr>
              <a:t>/run </a:t>
            </a:r>
            <a:r>
              <a:rPr lang="en-US" sz="2000" dirty="0" err="1">
                <a:latin typeface="Arial" panose="020B0604020202020204" pitchFamily="34" charset="0"/>
                <a:cs typeface="Arial" panose="020B0604020202020204" pitchFamily="34" charset="0"/>
              </a:rPr>
              <a:t>DeepRSM</a:t>
            </a:r>
            <a:r>
              <a:rPr lang="en-US" sz="2000" dirty="0">
                <a:latin typeface="Arial" panose="020B0604020202020204" pitchFamily="34" charset="0"/>
                <a:cs typeface="Arial" panose="020B0604020202020204" pitchFamily="34" charset="0"/>
              </a:rPr>
              <a:t> and “QA/validation” w/ Quick Start Guide</a:t>
            </a:r>
            <a:endParaRPr lang="en-US" sz="1800" dirty="0">
              <a:latin typeface="Arial" panose="020B0604020202020204" pitchFamily="34" charset="0"/>
              <a:cs typeface="Arial" panose="020B0604020202020204" pitchFamily="34" charset="0"/>
            </a:endParaRPr>
          </a:p>
          <a:p>
            <a:pPr marL="753268">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Summary &amp; Next Steps</a:t>
            </a:r>
            <a:endParaRPr lang="en-US" sz="2000" dirty="0">
              <a:latin typeface="Arial" panose="020B0604020202020204" pitchFamily="34" charset="0"/>
              <a:cs typeface="Arial" panose="020B0604020202020204" pitchFamily="34" charset="0"/>
            </a:endParaRPr>
          </a:p>
          <a:p>
            <a:pPr marL="924718" indent="-514350">
              <a:lnSpc>
                <a:spcPct val="135000"/>
              </a:lnSpc>
              <a:spcBef>
                <a:spcPts val="0"/>
              </a:spcBef>
              <a:buFont typeface="+mj-lt"/>
              <a:buAutoNum type="arabicPeriod" startAt="3"/>
            </a:pPr>
            <a:endParaRPr lang="en-US" sz="285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2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20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800" i="1" dirty="0">
                <a:solidFill>
                  <a:srgbClr val="0000FF"/>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277051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E4B4E5-2D71-426D-A3EC-9D3DA113C4FD}"/>
              </a:ext>
            </a:extLst>
          </p:cNvPr>
          <p:cNvPicPr>
            <a:picLocks noChangeAspect="1"/>
          </p:cNvPicPr>
          <p:nvPr/>
        </p:nvPicPr>
        <p:blipFill>
          <a:blip r:embed="rId3"/>
          <a:stretch>
            <a:fillRect/>
          </a:stretch>
        </p:blipFill>
        <p:spPr>
          <a:xfrm>
            <a:off x="412709" y="780274"/>
            <a:ext cx="5057467" cy="6077723"/>
          </a:xfrm>
          <a:prstGeom prst="rect">
            <a:avLst/>
          </a:prstGeom>
        </p:spPr>
      </p:pic>
      <p:sp>
        <p:nvSpPr>
          <p:cNvPr id="4" name="矩形 3">
            <a:extLst>
              <a:ext uri="{FF2B5EF4-FFF2-40B4-BE49-F238E27FC236}">
                <a16:creationId xmlns:a16="http://schemas.microsoft.com/office/drawing/2014/main" id="{9FF75D9A-2AE8-BDA1-C93B-0E2F1F45C133}"/>
              </a:ext>
            </a:extLst>
          </p:cNvPr>
          <p:cNvSpPr/>
          <p:nvPr/>
        </p:nvSpPr>
        <p:spPr bwMode="auto">
          <a:xfrm>
            <a:off x="412709" y="780274"/>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1" y="3"/>
            <a:ext cx="11734800" cy="669103"/>
          </a:xfrm>
        </p:spPr>
        <p:txBody>
          <a:bodyPr>
            <a:normAutofit/>
          </a:bodyPr>
          <a:lstStyle/>
          <a:p>
            <a:r>
              <a:rPr lang="en-US" altLang="zh-CN" dirty="0" err="1">
                <a:solidFill>
                  <a:srgbClr val="FFFF00"/>
                </a:solidFill>
                <a:latin typeface="Arial" panose="020B0604020202020204" pitchFamily="34" charset="0"/>
                <a:cs typeface="Arial" panose="020B0604020202020204" pitchFamily="34" charset="0"/>
              </a:rPr>
              <a:t>DeepRSM</a:t>
            </a:r>
            <a:r>
              <a:rPr lang="en-US" altLang="zh-CN" dirty="0">
                <a:solidFill>
                  <a:srgbClr val="FFFF00"/>
                </a:solidFill>
                <a:latin typeface="Arial" panose="020B0604020202020204" pitchFamily="34" charset="0"/>
                <a:cs typeface="Arial" panose="020B0604020202020204" pitchFamily="34" charset="0"/>
              </a:rPr>
              <a:t> in “RSM-VAT”: </a:t>
            </a:r>
            <a:r>
              <a:rPr lang="en-US" altLang="zh-CN" sz="2800" i="1" dirty="0">
                <a:latin typeface="Arial" panose="020B0604020202020204" pitchFamily="34" charset="0"/>
                <a:cs typeface="Arial" panose="020B0604020202020204" pitchFamily="34" charset="0"/>
              </a:rPr>
              <a:t>”RSM-VAT 2.9”</a:t>
            </a:r>
            <a:r>
              <a:rPr lang="zh-CN" altLang="en-US" sz="2800" i="1" dirty="0">
                <a:latin typeface="Arial" panose="020B0604020202020204" pitchFamily="34" charset="0"/>
                <a:cs typeface="Arial" panose="020B0604020202020204" pitchFamily="34" charset="0"/>
              </a:rPr>
              <a:t> </a:t>
            </a:r>
            <a:r>
              <a:rPr lang="en-US" altLang="zh-CN" sz="2800" i="1" dirty="0">
                <a:latin typeface="Arial" panose="020B0604020202020204" pitchFamily="34" charset="0"/>
                <a:cs typeface="Arial" panose="020B0604020202020204" pitchFamily="34" charset="0"/>
              </a:rPr>
              <a:t>Quick Tutorial</a:t>
            </a:r>
            <a:endParaRPr lang="zh-CN" altLang="en-US" i="1" dirty="0">
              <a:solidFill>
                <a:srgbClr val="FFFF0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3271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10112800" y="65188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Speech Bubble: Rectangle with Corners Rounded 4">
            <a:extLst>
              <a:ext uri="{FF2B5EF4-FFF2-40B4-BE49-F238E27FC236}">
                <a16:creationId xmlns:a16="http://schemas.microsoft.com/office/drawing/2014/main" id="{6F0343A2-D3EF-4A5C-9315-36324C419913}"/>
              </a:ext>
            </a:extLst>
          </p:cNvPr>
          <p:cNvSpPr/>
          <p:nvPr/>
        </p:nvSpPr>
        <p:spPr>
          <a:xfrm>
            <a:off x="861290" y="3819135"/>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Speech Bubble: Rectangle with Corners Rounded 4">
            <a:extLst>
              <a:ext uri="{FF2B5EF4-FFF2-40B4-BE49-F238E27FC236}">
                <a16:creationId xmlns:a16="http://schemas.microsoft.com/office/drawing/2014/main" id="{AC66CD70-21E1-4636-A4E8-30FD4555A2DC}"/>
              </a:ext>
            </a:extLst>
          </p:cNvPr>
          <p:cNvSpPr/>
          <p:nvPr/>
        </p:nvSpPr>
        <p:spPr>
          <a:xfrm>
            <a:off x="3322210" y="3819136"/>
            <a:ext cx="1644074" cy="564502"/>
          </a:xfrm>
          <a:prstGeom prst="wedgeRoundRectCallout">
            <a:avLst>
              <a:gd name="adj1" fmla="val 45004"/>
              <a:gd name="adj2" fmla="val -976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p>
          <a:p>
            <a:pPr lvl="0">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w/ </a:t>
            </a:r>
            <a:r>
              <a:rPr kumimoji="0" lang="en-US" sz="1800" b="0" i="0" u="none" strike="noStrike" kern="1200" cap="none" spc="0" normalizeH="0" baseline="0" noProof="0" dirty="0" err="1">
                <a:ln>
                  <a:noFill/>
                </a:ln>
                <a:solidFill>
                  <a:srgbClr val="0000FF"/>
                </a:solidFill>
                <a:effectLst/>
                <a:uLnTx/>
                <a:uFillTx/>
                <a:latin typeface="Calibri"/>
                <a:ea typeface="微软雅黑"/>
                <a:cs typeface="+mn-cs"/>
              </a:rPr>
              <a:t>DeepRSM</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8" name="Straight Connector 16">
            <a:extLst>
              <a:ext uri="{FF2B5EF4-FFF2-40B4-BE49-F238E27FC236}">
                <a16:creationId xmlns:a16="http://schemas.microsoft.com/office/drawing/2014/main" id="{2227947A-F726-0D75-4510-AB543D42AFB7}"/>
              </a:ext>
            </a:extLst>
          </p:cNvPr>
          <p:cNvCxnSpPr/>
          <p:nvPr/>
        </p:nvCxnSpPr>
        <p:spPr bwMode="auto">
          <a:xfrm>
            <a:off x="6682346" y="5159739"/>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图片 8">
            <a:extLst>
              <a:ext uri="{FF2B5EF4-FFF2-40B4-BE49-F238E27FC236}">
                <a16:creationId xmlns:a16="http://schemas.microsoft.com/office/drawing/2014/main" id="{CEBD9060-76E3-F3AF-A546-243227807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874" y="719906"/>
            <a:ext cx="5065136" cy="6156381"/>
          </a:xfrm>
          <a:prstGeom prst="rect">
            <a:avLst/>
          </a:prstGeom>
        </p:spPr>
      </p:pic>
      <p:sp>
        <p:nvSpPr>
          <p:cNvPr id="13" name="Speech Bubble: Rectangle with Corners Rounded 4">
            <a:extLst>
              <a:ext uri="{FF2B5EF4-FFF2-40B4-BE49-F238E27FC236}">
                <a16:creationId xmlns:a16="http://schemas.microsoft.com/office/drawing/2014/main" id="{91403DE1-8FA3-A6E3-33DB-E5C978C3D7B5}"/>
              </a:ext>
            </a:extLst>
          </p:cNvPr>
          <p:cNvSpPr/>
          <p:nvPr/>
        </p:nvSpPr>
        <p:spPr>
          <a:xfrm>
            <a:off x="9462451" y="5851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p>
          <a:p>
            <a:pPr lvl="0">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w/ </a:t>
            </a:r>
            <a:r>
              <a:rPr kumimoji="0" lang="en-US" sz="1800" b="0" i="0" u="none" strike="noStrike" kern="1200" cap="none" spc="0" normalizeH="0" baseline="0" noProof="0" dirty="0" err="1">
                <a:ln>
                  <a:noFill/>
                </a:ln>
                <a:solidFill>
                  <a:srgbClr val="0000FF"/>
                </a:solidFill>
                <a:effectLst/>
                <a:uLnTx/>
                <a:uFillTx/>
                <a:latin typeface="Calibri"/>
                <a:ea typeface="微软雅黑"/>
                <a:cs typeface="+mn-cs"/>
              </a:rPr>
              <a:t>DeepRSM</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F1E2901F-D6F4-F041-3390-B367872FB030}"/>
              </a:ext>
            </a:extLst>
          </p:cNvPr>
          <p:cNvSpPr/>
          <p:nvPr/>
        </p:nvSpPr>
        <p:spPr>
          <a:xfrm>
            <a:off x="6537651" y="5904073"/>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文本框 20">
            <a:extLst>
              <a:ext uri="{FF2B5EF4-FFF2-40B4-BE49-F238E27FC236}">
                <a16:creationId xmlns:a16="http://schemas.microsoft.com/office/drawing/2014/main" id="{7CCD6E63-B9D2-CCA6-C951-756963020F64}"/>
              </a:ext>
            </a:extLst>
          </p:cNvPr>
          <p:cNvSpPr txBox="1"/>
          <p:nvPr/>
        </p:nvSpPr>
        <p:spPr>
          <a:xfrm>
            <a:off x="1299963" y="719906"/>
            <a:ext cx="3282957" cy="369332"/>
          </a:xfrm>
          <a:prstGeom prst="rect">
            <a:avLst/>
          </a:prstGeom>
          <a:noFill/>
        </p:spPr>
        <p:txBody>
          <a:bodyPr wrap="square">
            <a:spAutoFit/>
          </a:bodyPr>
          <a:lstStyle/>
          <a:p>
            <a:r>
              <a:rPr lang="en-US" altLang="zh-CN" dirty="0">
                <a:solidFill>
                  <a:srgbClr val="FF0000"/>
                </a:solidFill>
              </a:rPr>
              <a:t>Create/Input RSM Option</a:t>
            </a:r>
            <a:endParaRPr lang="en-US" dirty="0">
              <a:solidFill>
                <a:srgbClr val="FF0000"/>
              </a:solidFill>
            </a:endParaRPr>
          </a:p>
        </p:txBody>
      </p:sp>
      <p:sp>
        <p:nvSpPr>
          <p:cNvPr id="22" name="矩形 21">
            <a:extLst>
              <a:ext uri="{FF2B5EF4-FFF2-40B4-BE49-F238E27FC236}">
                <a16:creationId xmlns:a16="http://schemas.microsoft.com/office/drawing/2014/main" id="{029DDA56-D09D-0CF1-76D7-7EC910061920}"/>
              </a:ext>
            </a:extLst>
          </p:cNvPr>
          <p:cNvSpPr/>
          <p:nvPr/>
        </p:nvSpPr>
        <p:spPr bwMode="auto">
          <a:xfrm>
            <a:off x="6251924" y="758006"/>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0" name="文本框 19">
            <a:extLst>
              <a:ext uri="{FF2B5EF4-FFF2-40B4-BE49-F238E27FC236}">
                <a16:creationId xmlns:a16="http://schemas.microsoft.com/office/drawing/2014/main" id="{F60E0366-06E2-882A-15D0-4E3F9FE15D01}"/>
              </a:ext>
            </a:extLst>
          </p:cNvPr>
          <p:cNvSpPr txBox="1"/>
          <p:nvPr/>
        </p:nvSpPr>
        <p:spPr>
          <a:xfrm>
            <a:off x="7359688" y="700996"/>
            <a:ext cx="3282957" cy="369332"/>
          </a:xfrm>
          <a:prstGeom prst="rect">
            <a:avLst/>
          </a:prstGeom>
          <a:noFill/>
        </p:spPr>
        <p:txBody>
          <a:bodyPr wrap="square">
            <a:spAutoFit/>
          </a:bodyPr>
          <a:lstStyle/>
          <a:p>
            <a:r>
              <a:rPr lang="en-US" altLang="zh-CN" dirty="0">
                <a:solidFill>
                  <a:srgbClr val="FF0000"/>
                </a:solidFill>
              </a:rPr>
              <a:t>Model Data Input Option</a:t>
            </a:r>
            <a:endParaRPr lang="en-US" dirty="0">
              <a:solidFill>
                <a:srgbClr val="FF0000"/>
              </a:solidFill>
            </a:endParaRPr>
          </a:p>
        </p:txBody>
      </p:sp>
    </p:spTree>
    <p:extLst>
      <p:ext uri="{BB962C8B-B14F-4D97-AF65-F5344CB8AC3E}">
        <p14:creationId xmlns:p14="http://schemas.microsoft.com/office/powerpoint/2010/main" val="33833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 y="2133600"/>
            <a:ext cx="11277600" cy="1470025"/>
          </a:xfrm>
        </p:spPr>
        <p:txBody>
          <a:bodyPr>
            <a:normAutofit fontScale="90000"/>
          </a:bodyPr>
          <a:lstStyle/>
          <a:p>
            <a:pPr marL="1201738" lvl="2" indent="-347663" algn="ctr">
              <a:spcBef>
                <a:spcPts val="0"/>
              </a:spcBef>
            </a:pPr>
            <a:r>
              <a:rPr lang="en-US" sz="4000" b="1" dirty="0">
                <a:solidFill>
                  <a:schemeClr val="bg2"/>
                </a:solidFill>
                <a:latin typeface="Arial" panose="020B0604020202020204" pitchFamily="34" charset="0"/>
                <a:cs typeface="Arial" panose="020B0604020202020204" pitchFamily="34" charset="0"/>
              </a:rPr>
              <a:t>Preliminary Results:</a:t>
            </a:r>
            <a:br>
              <a:rPr lang="en-US" sz="4000" b="1" dirty="0">
                <a:solidFill>
                  <a:schemeClr val="bg2"/>
                </a:solidFill>
                <a:latin typeface="Arial" panose="020B0604020202020204" pitchFamily="34" charset="0"/>
                <a:cs typeface="Arial" panose="020B0604020202020204" pitchFamily="34" charset="0"/>
              </a:rPr>
            </a:br>
            <a:r>
              <a:rPr lang="en-US" sz="4000" b="1" dirty="0">
                <a:solidFill>
                  <a:srgbClr val="FFFF00"/>
                </a:solidFill>
                <a:latin typeface="Arial" panose="020B0604020202020204" pitchFamily="34" charset="0"/>
                <a:cs typeface="Arial" panose="020B0604020202020204" pitchFamily="34" charset="0"/>
              </a:rPr>
              <a:t>2018 CMAQ PM-NAAQS pilot case for O3 and PM2.5 over USA domain &amp; 10 climate regions</a:t>
            </a:r>
            <a:endParaRPr lang="en-US" sz="4400" b="1" i="1"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4E57A8-F829-49CD-9718-03CFA92D4219}"/>
              </a:ext>
            </a:extLst>
          </p:cNvPr>
          <p:cNvSpPr txBox="1"/>
          <p:nvPr/>
        </p:nvSpPr>
        <p:spPr>
          <a:xfrm>
            <a:off x="1811726" y="914401"/>
            <a:ext cx="8568564"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Arial" charset="0"/>
                <a:ea typeface="微软雅黑"/>
                <a:cs typeface="+mn-cs"/>
              </a:rPr>
              <a:t>DeepRSM</a:t>
            </a:r>
            <a:r>
              <a:rPr kumimoji="0" lang="en-US" sz="4000" b="1" i="1" u="none" strike="noStrike" kern="1200" cap="none" spc="0" normalizeH="0" baseline="0" noProof="0" dirty="0">
                <a:ln>
                  <a:noFill/>
                </a:ln>
                <a:solidFill>
                  <a:srgbClr val="FF0000"/>
                </a:solidFill>
                <a:effectLst/>
                <a:uLnTx/>
                <a:uFillTx/>
                <a:latin typeface="Arial" charset="0"/>
                <a:ea typeface="微软雅黑"/>
                <a:cs typeface="+mn-cs"/>
              </a:rPr>
              <a:t> </a:t>
            </a:r>
            <a:r>
              <a:rPr lang="en-US" sz="4000" b="1" i="1" dirty="0">
                <a:solidFill>
                  <a:srgbClr val="FF0000"/>
                </a:solidFill>
                <a:ea typeface="微软雅黑"/>
              </a:rPr>
              <a:t>Pilot Application in USA</a:t>
            </a:r>
            <a:endParaRPr kumimoji="0" lang="en-US" sz="4000" b="1" i="1"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4488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822196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49226" y="3985391"/>
            <a:ext cx="2739553" cy="2447697"/>
            <a:chOff x="1418002" y="3297906"/>
            <a:chExt cx="3254152" cy="2907474"/>
          </a:xfrm>
        </p:grpSpPr>
        <p:pic>
          <p:nvPicPr>
            <p:cNvPr id="5" name="图片 4"/>
            <p:cNvPicPr>
              <a:picLocks noChangeAspect="1"/>
            </p:cNvPicPr>
            <p:nvPr/>
          </p:nvPicPr>
          <p:blipFill>
            <a:blip r:embed="rId3"/>
            <a:stretch>
              <a:fillRect/>
            </a:stretch>
          </p:blipFill>
          <p:spPr>
            <a:xfrm>
              <a:off x="1418002" y="3297906"/>
              <a:ext cx="3254152" cy="2907474"/>
            </a:xfrm>
            <a:prstGeom prst="rect">
              <a:avLst/>
            </a:prstGeom>
          </p:spPr>
        </p:pic>
        <p:sp>
          <p:nvSpPr>
            <p:cNvPr id="6" name="矩形 5"/>
            <p:cNvSpPr/>
            <p:nvPr/>
          </p:nvSpPr>
          <p:spPr>
            <a:xfrm>
              <a:off x="1439192" y="3429000"/>
              <a:ext cx="3153112" cy="22253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1440157" y="5654351"/>
              <a:ext cx="3153112" cy="5510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标题 1"/>
          <p:cNvSpPr>
            <a:spLocks noGrp="1"/>
          </p:cNvSpPr>
          <p:nvPr>
            <p:ph type="title"/>
          </p:nvPr>
        </p:nvSpPr>
        <p:spPr>
          <a:xfrm>
            <a:off x="105184" y="0"/>
            <a:ext cx="12086815" cy="509955"/>
          </a:xfrm>
        </p:spPr>
        <p:txBody>
          <a:bodyPr/>
          <a:lstStyle/>
          <a:p>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CMAQ/</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Model Configuration &amp; Setup </a:t>
            </a:r>
            <a:r>
              <a:rPr lang="en-US" altLang="zh-CN" dirty="0">
                <a:solidFill>
                  <a:schemeClr val="bg2"/>
                </a:solidFill>
                <a:latin typeface="Arial" panose="020B0604020202020204" pitchFamily="34" charset="0"/>
                <a:ea typeface="微软雅黑" panose="020B0503020204020204" pitchFamily="34" charset="-122"/>
                <a:cs typeface="Arial" panose="020B0604020202020204" pitchFamily="34" charset="0"/>
              </a:rPr>
              <a:t>(CONUS domain) </a:t>
            </a:r>
            <a:endParaRPr lang="zh-CN" altLang="en-US" sz="2800"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p:cNvSpPr txBox="1"/>
          <p:nvPr/>
        </p:nvSpPr>
        <p:spPr>
          <a:xfrm>
            <a:off x="5377428" y="596415"/>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 Design for Entire US domain 2018 (to create training cases):</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5457978" y="97117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239549" y="2986598"/>
            <a:ext cx="6854097" cy="11684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Training cases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US 2018 daily cases from January to December of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 #21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 cases</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months = 252 monthly runs</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OOS cases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US 2018 daily cases from January to December of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22 - #26</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cases</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months = 60 monthly runs</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nvSpPr>
        <p:spPr>
          <a:xfrm>
            <a:off x="5412534" y="2580590"/>
            <a:ext cx="39699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Training and OSS cases for</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test:</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5457978" y="2978184"/>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flipV="1">
            <a:off x="6433230" y="4421157"/>
            <a:ext cx="964298" cy="5157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548466" y="4090484"/>
            <a:ext cx="1522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training cases</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7" name="直接箭头连接符 16"/>
          <p:cNvCxnSpPr>
            <a:endCxn id="21" idx="3"/>
          </p:cNvCxnSpPr>
          <p:nvPr/>
        </p:nvCxnSpPr>
        <p:spPr>
          <a:xfrm flipH="1">
            <a:off x="6973154" y="6027476"/>
            <a:ext cx="559555" cy="15697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085859" y="5922841"/>
            <a:ext cx="188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22-26</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Out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sample validation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文本框 52"/>
          <p:cNvSpPr txBox="1"/>
          <p:nvPr/>
        </p:nvSpPr>
        <p:spPr>
          <a:xfrm>
            <a:off x="952544" y="5589231"/>
            <a:ext cx="2852913"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CONUS domain </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5350833" y="980152"/>
            <a:ext cx="6336341"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Region: USA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Pollutants: NOx, SO</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NH</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VOCs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factors = 4 pollutants * 1 region * 1 sector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26</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 CMAQ simulation cases (training &amp; OSS cases):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base case, 19 cases created by HSS method (0-1.2) for non-linear factors, 1 clean boundary conditions, 5 cases for “out of sample” (OOS) performance evaluation &amp; QA </a:t>
            </a:r>
          </a:p>
        </p:txBody>
      </p:sp>
      <p:sp>
        <p:nvSpPr>
          <p:cNvPr id="4" name="文本框 3"/>
          <p:cNvSpPr txBox="1"/>
          <p:nvPr/>
        </p:nvSpPr>
        <p:spPr>
          <a:xfrm>
            <a:off x="26594"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a:t>
            </a:r>
            <a:r>
              <a:rPr lang="en-US" altLang="zh-CN"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E</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ntire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year of 2018</a:t>
            </a:r>
          </a:p>
        </p:txBody>
      </p:sp>
      <p:sp>
        <p:nvSpPr>
          <p:cNvPr id="20" name="文本框 19"/>
          <p:cNvSpPr txBox="1"/>
          <p:nvPr/>
        </p:nvSpPr>
        <p:spPr>
          <a:xfrm>
            <a:off x="7834832" y="6492875"/>
            <a:ext cx="1663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Picture 12">
            <a:extLst>
              <a:ext uri="{FF2B5EF4-FFF2-40B4-BE49-F238E27FC236}">
                <a16:creationId xmlns:a16="http://schemas.microsoft.com/office/drawing/2014/main" id="{BA233EB9-3539-1810-8AC0-A43ADD4EF967}"/>
              </a:ext>
            </a:extLst>
          </p:cNvPr>
          <p:cNvPicPr>
            <a:picLocks noChangeAspect="1"/>
          </p:cNvPicPr>
          <p:nvPr/>
        </p:nvPicPr>
        <p:blipFill rotWithShape="1">
          <a:blip r:embed="rId4"/>
          <a:srcRect l="6978" t="70166" r="72867" b="11770"/>
          <a:stretch/>
        </p:blipFill>
        <p:spPr>
          <a:xfrm>
            <a:off x="503836" y="2746962"/>
            <a:ext cx="4084587" cy="2534914"/>
          </a:xfrm>
          <a:prstGeom prst="rect">
            <a:avLst/>
          </a:prstGeom>
          <a:ln w="9525">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395796" y="4347288"/>
            <a:ext cx="5323815" cy="1864889"/>
            <a:chOff x="6332561" y="4343732"/>
            <a:chExt cx="5323815" cy="1864889"/>
          </a:xfrm>
        </p:grpSpPr>
        <p:grpSp>
          <p:nvGrpSpPr>
            <p:cNvPr id="23" name="组合 22"/>
            <p:cNvGrpSpPr/>
            <p:nvPr/>
          </p:nvGrpSpPr>
          <p:grpSpPr>
            <a:xfrm>
              <a:off x="6332561" y="4343732"/>
              <a:ext cx="5323815" cy="1864889"/>
              <a:chOff x="6355124" y="4041605"/>
              <a:chExt cx="5323815" cy="1864889"/>
            </a:xfrm>
          </p:grpSpPr>
          <p:pic>
            <p:nvPicPr>
              <p:cNvPr id="16" name="图片 15"/>
              <p:cNvPicPr>
                <a:picLocks noChangeAspect="1"/>
              </p:cNvPicPr>
              <p:nvPr/>
            </p:nvPicPr>
            <p:blipFill>
              <a:blip r:embed="rId3"/>
              <a:stretch>
                <a:fillRect/>
              </a:stretch>
            </p:blipFill>
            <p:spPr>
              <a:xfrm>
                <a:off x="6355124" y="4041605"/>
                <a:ext cx="5323815" cy="1864889"/>
              </a:xfrm>
              <a:prstGeom prst="rect">
                <a:avLst/>
              </a:prstGeom>
            </p:spPr>
          </p:pic>
          <p:sp>
            <p:nvSpPr>
              <p:cNvPr id="18" name="矩形 17"/>
              <p:cNvSpPr/>
              <p:nvPr/>
            </p:nvSpPr>
            <p:spPr>
              <a:xfrm>
                <a:off x="6707969" y="4159079"/>
                <a:ext cx="4625734" cy="12385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0" name="矩形 39"/>
              <p:cNvSpPr/>
              <p:nvPr/>
            </p:nvSpPr>
            <p:spPr>
              <a:xfrm>
                <a:off x="6707969" y="5396558"/>
                <a:ext cx="4625734" cy="5074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2" name="矩形 21"/>
              <p:cNvSpPr/>
              <p:nvPr/>
            </p:nvSpPr>
            <p:spPr>
              <a:xfrm>
                <a:off x="6707969" y="4376499"/>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1" name="矩形 40"/>
              <p:cNvSpPr/>
              <p:nvPr/>
            </p:nvSpPr>
            <p:spPr>
              <a:xfrm>
                <a:off x="8116333" y="4472525"/>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2" name="矩形 41"/>
              <p:cNvSpPr/>
              <p:nvPr/>
            </p:nvSpPr>
            <p:spPr>
              <a:xfrm>
                <a:off x="9873419" y="5294112"/>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43" name="矩形 42"/>
            <p:cNvSpPr/>
            <p:nvPr/>
          </p:nvSpPr>
          <p:spPr>
            <a:xfrm>
              <a:off x="6681601" y="4475972"/>
              <a:ext cx="4625733"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5" name="文本框 24"/>
          <p:cNvSpPr txBox="1"/>
          <p:nvPr/>
        </p:nvSpPr>
        <p:spPr>
          <a:xfrm>
            <a:off x="0" y="2595210"/>
            <a:ext cx="6814572" cy="338554"/>
          </a:xfrm>
          <a:prstGeom prst="rect">
            <a:avLst/>
          </a:prstGeom>
          <a:noFill/>
        </p:spPr>
        <p:txBody>
          <a:bodyPr wrap="square" rtlCol="0">
            <a:spAutoFit/>
          </a:bodyPr>
          <a:lstStyle/>
          <a:p>
            <a:pPr lvl="0" algn="l" fontAlgn="auto">
              <a:spcBef>
                <a:spcPts val="0"/>
              </a:spcBef>
              <a:spcAft>
                <a:spcPts val="0"/>
              </a:spcAft>
              <a:defRPr/>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10 NOAA Climate Regions:</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105184" y="2959876"/>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055794" y="1071026"/>
            <a:ext cx="6854097"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Model: obtained from US 2018 daily cases of training (January to December, not divided into regions, treating the entire United States as a single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Building multi-region RSM cases: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11 cases in July</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control</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case, 1 clean boundary conditions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per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OOS cases: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a:t>
            </a:r>
            <a:r>
              <a:rPr kumimoji="0" lang="en-US" altLang="zh-CN" sz="1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lang="en-US" altLang="zh-CN" sz="1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cases for QA in July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nvSpPr>
        <p:spPr>
          <a:xfrm>
            <a:off x="5383547" y="593035"/>
            <a:ext cx="5474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Additional runs for building “10 </a:t>
            </a: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limate</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-region”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5511231" y="997858"/>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572000" y="4308019"/>
            <a:ext cx="16983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1,222-231: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used to build climate-region RSM</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p:cNvSpPr txBox="1"/>
          <p:nvPr/>
        </p:nvSpPr>
        <p:spPr>
          <a:xfrm>
            <a:off x="4615996" y="6220744"/>
            <a:ext cx="188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287-291: Out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sample validation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文本框 52"/>
          <p:cNvSpPr txBox="1"/>
          <p:nvPr/>
        </p:nvSpPr>
        <p:spPr>
          <a:xfrm>
            <a:off x="516357" y="6465844"/>
            <a:ext cx="35544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10 NOAA Climate regions</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6597" y="3016635"/>
            <a:ext cx="9937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continental United States was divided into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 regions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based on climate zones: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Regions: CEN_CR, NE_CR, NPR_CR, NW_CR, S_CR, SE_CR, SW_CR, UPMW_CR, W_CR, OTHER</a:t>
            </a:r>
          </a:p>
        </p:txBody>
      </p:sp>
      <p:sp>
        <p:nvSpPr>
          <p:cNvPr id="4" name="文本框 3"/>
          <p:cNvSpPr txBox="1"/>
          <p:nvPr/>
        </p:nvSpPr>
        <p:spPr>
          <a:xfrm>
            <a:off x="26594"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2018</a:t>
            </a:r>
          </a:p>
        </p:txBody>
      </p:sp>
      <p:sp>
        <p:nvSpPr>
          <p:cNvPr id="20" name="文本框 19"/>
          <p:cNvSpPr txBox="1"/>
          <p:nvPr/>
        </p:nvSpPr>
        <p:spPr>
          <a:xfrm>
            <a:off x="8314166" y="6305743"/>
            <a:ext cx="1663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389070" y="3953610"/>
            <a:ext cx="3756104" cy="2394266"/>
            <a:chOff x="364847" y="3474094"/>
            <a:chExt cx="4058272" cy="2586878"/>
          </a:xfrm>
        </p:grpSpPr>
        <p:pic>
          <p:nvPicPr>
            <p:cNvPr id="13" name="图片 12"/>
            <p:cNvPicPr>
              <a:picLocks noChangeAspect="1"/>
            </p:cNvPicPr>
            <p:nvPr/>
          </p:nvPicPr>
          <p:blipFill>
            <a:blip r:embed="rId4"/>
            <a:stretch>
              <a:fillRect/>
            </a:stretch>
          </p:blipFill>
          <p:spPr>
            <a:xfrm>
              <a:off x="364847" y="3474094"/>
              <a:ext cx="4058272" cy="2586878"/>
            </a:xfrm>
            <a:prstGeom prst="rect">
              <a:avLst/>
            </a:prstGeom>
          </p:spPr>
        </p:pic>
        <p:sp>
          <p:nvSpPr>
            <p:cNvPr id="15" name="文本框 14"/>
            <p:cNvSpPr txBox="1"/>
            <p:nvPr/>
          </p:nvSpPr>
          <p:spPr>
            <a:xfrm>
              <a:off x="2796525" y="4587266"/>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CEN_CR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p:cNvSpPr txBox="1"/>
            <p:nvPr/>
          </p:nvSpPr>
          <p:spPr>
            <a:xfrm>
              <a:off x="1532961" y="3951984"/>
              <a:ext cx="840075"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NPR_CR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p:cNvSpPr txBox="1"/>
            <p:nvPr/>
          </p:nvSpPr>
          <p:spPr>
            <a:xfrm>
              <a:off x="573388" y="3857682"/>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p:cNvSpPr txBox="1"/>
            <p:nvPr/>
          </p:nvSpPr>
          <p:spPr>
            <a:xfrm>
              <a:off x="2150337" y="5203656"/>
              <a:ext cx="646188"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2" name="文本框 31"/>
            <p:cNvSpPr txBox="1"/>
            <p:nvPr/>
          </p:nvSpPr>
          <p:spPr>
            <a:xfrm>
              <a:off x="3087204" y="5120666"/>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SE_CR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4" name="文本框 33"/>
            <p:cNvSpPr txBox="1"/>
            <p:nvPr/>
          </p:nvSpPr>
          <p:spPr>
            <a:xfrm>
              <a:off x="1163445" y="4820827"/>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5" name="文本框 34"/>
            <p:cNvSpPr txBox="1"/>
            <p:nvPr/>
          </p:nvSpPr>
          <p:spPr>
            <a:xfrm>
              <a:off x="2464642" y="4083599"/>
              <a:ext cx="104497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UPMW_CR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6" name="文本框 35"/>
            <p:cNvSpPr txBox="1"/>
            <p:nvPr/>
          </p:nvSpPr>
          <p:spPr>
            <a:xfrm>
              <a:off x="3601228" y="4134680"/>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NE_CR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8" name="文本框 37"/>
            <p:cNvSpPr txBox="1"/>
            <p:nvPr/>
          </p:nvSpPr>
          <p:spPr>
            <a:xfrm>
              <a:off x="573388" y="4448767"/>
              <a:ext cx="651773"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p:cNvSpPr txBox="1"/>
            <p:nvPr/>
          </p:nvSpPr>
          <p:spPr>
            <a:xfrm>
              <a:off x="502374" y="5620009"/>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OTHER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grpSp>
      <p:cxnSp>
        <p:nvCxnSpPr>
          <p:cNvPr id="11" name="直接箭头连接符 10"/>
          <p:cNvCxnSpPr>
            <a:endCxn id="12" idx="3"/>
          </p:cNvCxnSpPr>
          <p:nvPr/>
        </p:nvCxnSpPr>
        <p:spPr>
          <a:xfrm flipH="1" flipV="1">
            <a:off x="6270339" y="4677351"/>
            <a:ext cx="1016582" cy="43177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endCxn id="21" idx="3"/>
          </p:cNvCxnSpPr>
          <p:nvPr/>
        </p:nvCxnSpPr>
        <p:spPr>
          <a:xfrm flipH="1">
            <a:off x="6503291" y="6019914"/>
            <a:ext cx="661732" cy="46244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标题 1">
            <a:extLst>
              <a:ext uri="{FF2B5EF4-FFF2-40B4-BE49-F238E27FC236}">
                <a16:creationId xmlns:a16="http://schemas.microsoft.com/office/drawing/2014/main" id="{4C225423-C39C-8FBE-7B6C-6E1FD112DA9F}"/>
              </a:ext>
            </a:extLst>
          </p:cNvPr>
          <p:cNvSpPr>
            <a:spLocks noGrp="1"/>
          </p:cNvSpPr>
          <p:nvPr>
            <p:ph type="title"/>
          </p:nvPr>
        </p:nvSpPr>
        <p:spPr>
          <a:xfrm>
            <a:off x="105184" y="0"/>
            <a:ext cx="12086815" cy="509955"/>
          </a:xfrm>
        </p:spPr>
        <p:txBody>
          <a:bodyPr/>
          <a:lstStyle/>
          <a:p>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CMAQ/</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Model Configuration &amp; Setup </a:t>
            </a:r>
            <a:r>
              <a:rPr lang="en-US" altLang="zh-CN" dirty="0">
                <a:solidFill>
                  <a:schemeClr val="bg2"/>
                </a:solidFill>
                <a:latin typeface="Arial" panose="020B0604020202020204" pitchFamily="34" charset="0"/>
                <a:ea typeface="微软雅黑" panose="020B0503020204020204" pitchFamily="34" charset="-122"/>
                <a:cs typeface="Arial" panose="020B0604020202020204" pitchFamily="34" charset="0"/>
              </a:rPr>
              <a:t>(10 Climate Regions) </a:t>
            </a:r>
            <a:endParaRPr lang="zh-CN" altLang="en-US" sz="2800"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O</a:t>
            </a:r>
            <a:r>
              <a:rPr lang="en-US" altLang="zh-CN" sz="2000" dirty="0">
                <a:solidFill>
                  <a:srgbClr val="FFFF00"/>
                </a:solidFill>
                <a:latin typeface="Arial" panose="020B0604020202020204" pitchFamily="34" charset="0"/>
                <a:ea typeface="微软雅黑" panose="020B0503020204020204" pitchFamily="34" charset="-122"/>
                <a:cs typeface="Arial" panose="020B0604020202020204" pitchFamily="34" charset="0"/>
              </a:rPr>
              <a:t>3</a:t>
            </a:r>
            <a:r>
              <a:rPr lang="en-US" altLang="zh-CN" dirty="0">
                <a:latin typeface="Arial" panose="020B0604020202020204" pitchFamily="34" charset="0"/>
                <a:ea typeface="微软雅黑" panose="020B0503020204020204" pitchFamily="34" charset="-122"/>
                <a:cs typeface="Arial" panose="020B0604020202020204" pitchFamily="34" charset="0"/>
              </a:rPr>
              <a:t> 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b="1" baseline="-25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8" y="1497571"/>
            <a:ext cx="2111476" cy="195311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4247" y="1489439"/>
            <a:ext cx="2111476" cy="1953116"/>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3916" y="1497571"/>
            <a:ext cx="2111476" cy="1953116"/>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7233" y="1489439"/>
            <a:ext cx="2111476" cy="195311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3586" y="1489439"/>
            <a:ext cx="2111476" cy="1953116"/>
          </a:xfrm>
          <a:prstGeom prst="rect">
            <a:avLst/>
          </a:prstGeom>
        </p:spPr>
      </p:pic>
      <p:sp>
        <p:nvSpPr>
          <p:cNvPr id="23" name="文本框 22"/>
          <p:cNvSpPr txBox="1"/>
          <p:nvPr/>
        </p:nvSpPr>
        <p:spPr>
          <a:xfrm>
            <a:off x="0" y="997467"/>
            <a:ext cx="39624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 vs. CMAQ  (</a:t>
            </a:r>
            <a:r>
              <a:rPr kumimoji="0" lang="en-US" altLang="zh-CN" sz="1600" b="1" i="0" u="sng"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Concentration</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p:cNvSpPr txBox="1"/>
          <p:nvPr/>
        </p:nvSpPr>
        <p:spPr>
          <a:xfrm>
            <a:off x="0" y="3768267"/>
            <a:ext cx="3886200" cy="338554"/>
          </a:xfrm>
          <a:prstGeom prst="rect">
            <a:avLst/>
          </a:prstGeom>
          <a:noFill/>
        </p:spPr>
        <p:txBody>
          <a:bodyPr wrap="square">
            <a:spAutoFit/>
          </a:bodyPr>
          <a:lstStyle>
            <a:defPPr>
              <a:defRPr lang="zh-CN"/>
            </a:defPPr>
            <a:lvl1pPr>
              <a:defRPr sz="1400">
                <a:latin typeface="微软雅黑" panose="020B0503020204020204" pitchFamily="34" charset="-122"/>
                <a:ea typeface="微软雅黑" panose="020B0503020204020204" pitchFamily="34" charset="-122"/>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DeepRSM</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vs.</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CMAQ (</a:t>
            </a:r>
            <a:r>
              <a:rPr kumimoji="0" lang="en-US" altLang="zh-CN" sz="1600" b="1" i="0" u="sng"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Response</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87" y="4393622"/>
            <a:ext cx="2111476" cy="1953116"/>
          </a:xfrm>
          <a:prstGeom prst="rect">
            <a:avLst/>
          </a:prstGeom>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6933" y="4393622"/>
            <a:ext cx="2111476" cy="1953116"/>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3915" y="4393622"/>
            <a:ext cx="2111476" cy="1953116"/>
          </a:xfrm>
          <a:prstGeom prst="rect">
            <a:avLst/>
          </a:prstGeom>
        </p:spPr>
      </p:pic>
      <p:pic>
        <p:nvPicPr>
          <p:cNvPr id="29" name="图片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3586" y="4393622"/>
            <a:ext cx="2111476" cy="1953116"/>
          </a:xfrm>
          <a:prstGeom prst="rect">
            <a:avLst/>
          </a:prstGeom>
        </p:spPr>
      </p:pic>
      <p:pic>
        <p:nvPicPr>
          <p:cNvPr id="30" name="图片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7233" y="4393622"/>
            <a:ext cx="2111476" cy="19531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custDataLst>
              <p:tags r:id="rId1"/>
            </p:custDataLst>
          </p:nvPr>
        </p:nvPicPr>
        <p:blipFill>
          <a:blip r:embed="rId8"/>
          <a:stretch>
            <a:fillRect/>
          </a:stretch>
        </p:blipFill>
        <p:spPr>
          <a:xfrm>
            <a:off x="681990" y="1075055"/>
            <a:ext cx="5104409" cy="1620000"/>
          </a:xfrm>
          <a:prstGeom prst="rect">
            <a:avLst/>
          </a:prstGeom>
        </p:spPr>
      </p:pic>
      <p:pic>
        <p:nvPicPr>
          <p:cNvPr id="8" name="图片 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81990" y="3089103"/>
            <a:ext cx="5104409" cy="1620000"/>
          </a:xfrm>
          <a:prstGeom prst="rect">
            <a:avLst/>
          </a:prstGeom>
        </p:spPr>
      </p:pic>
      <p:pic>
        <p:nvPicPr>
          <p:cNvPr id="9" name="图片 8"/>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81990" y="5078095"/>
            <a:ext cx="5104409" cy="1620000"/>
          </a:xfrm>
          <a:prstGeom prst="rect">
            <a:avLst/>
          </a:prstGeom>
        </p:spPr>
      </p:pic>
      <p:pic>
        <p:nvPicPr>
          <p:cNvPr id="10" name="图片 9"/>
          <p:cNvPicPr>
            <a:picLocks noChangeAspect="1"/>
          </p:cNvPicPr>
          <p:nvPr>
            <p:custDataLst>
              <p:tags r:id="rId4"/>
            </p:custDataLst>
          </p:nvPr>
        </p:nvPicPr>
        <p:blipFill>
          <a:blip r:embed="rId11"/>
          <a:stretch>
            <a:fillRect/>
          </a:stretch>
        </p:blipFill>
        <p:spPr>
          <a:xfrm>
            <a:off x="6491605" y="1075055"/>
            <a:ext cx="5104409" cy="1620000"/>
          </a:xfrm>
          <a:prstGeom prst="rect">
            <a:avLst/>
          </a:prstGeom>
        </p:spPr>
      </p:pic>
      <p:pic>
        <p:nvPicPr>
          <p:cNvPr id="11" name="图片 10"/>
          <p:cNvPicPr>
            <a:picLocks noChangeAspect="1"/>
          </p:cNvPicPr>
          <p:nvPr>
            <p:custDataLst>
              <p:tags r:id="rId5"/>
            </p:custDataLst>
          </p:nvPr>
        </p:nvPicPr>
        <p:blipFill>
          <a:blip r:embed="rId12"/>
          <a:stretch>
            <a:fillRect/>
          </a:stretch>
        </p:blipFill>
        <p:spPr>
          <a:xfrm>
            <a:off x="6491605" y="3076575"/>
            <a:ext cx="5104409" cy="1620000"/>
          </a:xfrm>
          <a:prstGeom prst="rect">
            <a:avLst/>
          </a:prstGeom>
        </p:spPr>
      </p:pic>
      <p:sp>
        <p:nvSpPr>
          <p:cNvPr id="13" name="标题 1">
            <a:extLst>
              <a:ext uri="{FF2B5EF4-FFF2-40B4-BE49-F238E27FC236}">
                <a16:creationId xmlns:a16="http://schemas.microsoft.com/office/drawing/2014/main" id="{379578AC-6AC7-6F29-67DA-92987AB73ADC}"/>
              </a:ext>
            </a:extLst>
          </p:cNvPr>
          <p:cNvSpPr>
            <a:spLocks noGrp="1"/>
          </p:cNvSpPr>
          <p:nvPr>
            <p:ph type="title"/>
          </p:nvPr>
        </p:nvSpPr>
        <p:spPr>
          <a:xfrm>
            <a:off x="838200" y="-1"/>
            <a:ext cx="10515600" cy="509955"/>
          </a:xfrm>
        </p:spPr>
        <p:txBody>
          <a:bodyPr/>
          <a:lstStyle/>
          <a:p>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O</a:t>
            </a:r>
            <a:r>
              <a:rPr lang="en-US" altLang="zh-CN" sz="2000" dirty="0">
                <a:solidFill>
                  <a:srgbClr val="FFFF00"/>
                </a:solidFill>
                <a:latin typeface="Arial" panose="020B0604020202020204" pitchFamily="34" charset="0"/>
                <a:ea typeface="微软雅黑" panose="020B0503020204020204" pitchFamily="34" charset="-122"/>
                <a:cs typeface="Arial" panose="020B0604020202020204" pitchFamily="34" charset="0"/>
              </a:rPr>
              <a:t>3</a:t>
            </a:r>
            <a:r>
              <a:rPr lang="en-US" altLang="zh-CN" dirty="0">
                <a:latin typeface="Arial" panose="020B0604020202020204" pitchFamily="34" charset="0"/>
                <a:ea typeface="微软雅黑" panose="020B0503020204020204" pitchFamily="34" charset="-122"/>
                <a:cs typeface="Arial" panose="020B0604020202020204" pitchFamily="34" charset="0"/>
              </a:rPr>
              <a:t> 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vs.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2">
            <a:extLst>
              <a:ext uri="{FF2B5EF4-FFF2-40B4-BE49-F238E27FC236}">
                <a16:creationId xmlns:a16="http://schemas.microsoft.com/office/drawing/2014/main" id="{EEDD1D77-EE5C-A165-D4F3-734D1AD96941}"/>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Concentration</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b="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TextBox 15">
            <a:extLst>
              <a:ext uri="{FF2B5EF4-FFF2-40B4-BE49-F238E27FC236}">
                <a16:creationId xmlns:a16="http://schemas.microsoft.com/office/drawing/2014/main" id="{14FBB7CE-4199-E90D-950F-3676CCDA2700}"/>
              </a:ext>
            </a:extLst>
          </p:cNvPr>
          <p:cNvSpPr txBox="1"/>
          <p:nvPr/>
        </p:nvSpPr>
        <p:spPr>
          <a:xfrm>
            <a:off x="3922089"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7" name="TextBox 16">
            <a:extLst>
              <a:ext uri="{FF2B5EF4-FFF2-40B4-BE49-F238E27FC236}">
                <a16:creationId xmlns:a16="http://schemas.microsoft.com/office/drawing/2014/main" id="{F9C40552-D73B-EC7D-B3EE-E9C13353E383}"/>
              </a:ext>
            </a:extLst>
          </p:cNvPr>
          <p:cNvSpPr txBox="1"/>
          <p:nvPr/>
        </p:nvSpPr>
        <p:spPr>
          <a:xfrm>
            <a:off x="3941324"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8" name="TextBox 17">
            <a:extLst>
              <a:ext uri="{FF2B5EF4-FFF2-40B4-BE49-F238E27FC236}">
                <a16:creationId xmlns:a16="http://schemas.microsoft.com/office/drawing/2014/main" id="{8797E011-6BF4-13BC-22B8-B8CFEF264763}"/>
              </a:ext>
            </a:extLst>
          </p:cNvPr>
          <p:cNvSpPr txBox="1"/>
          <p:nvPr/>
        </p:nvSpPr>
        <p:spPr>
          <a:xfrm>
            <a:off x="9722826"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2" name="TextBox 1">
            <a:extLst>
              <a:ext uri="{FF2B5EF4-FFF2-40B4-BE49-F238E27FC236}">
                <a16:creationId xmlns:a16="http://schemas.microsoft.com/office/drawing/2014/main" id="{E879A291-7ADB-8572-7AD7-18D6530C8599}"/>
              </a:ext>
            </a:extLst>
          </p:cNvPr>
          <p:cNvSpPr txBox="1"/>
          <p:nvPr/>
        </p:nvSpPr>
        <p:spPr>
          <a:xfrm>
            <a:off x="6295883" y="5225393"/>
            <a:ext cx="5218571" cy="738664"/>
          </a:xfrm>
          <a:prstGeom prst="rect">
            <a:avLst/>
          </a:prstGeom>
          <a:noFill/>
        </p:spPr>
        <p:txBody>
          <a:bodyPr wrap="square">
            <a:spAutoFit/>
          </a:bodyPr>
          <a:lstStyle/>
          <a:p>
            <a:r>
              <a:rPr kumimoji="0" lang="en-US" altLang="zh-CN" sz="1400" b="1"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Note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Blue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(negative) indicates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higher </a:t>
            </a:r>
            <a:r>
              <a:rPr kumimoji="0" lang="en-US" altLang="zh-CN" sz="1400" b="1"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response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Red</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(positive) indicates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higher CMAQ response</a:t>
            </a:r>
          </a:p>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a:t>
            </a:r>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 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a:xfrm>
            <a:off x="668299" y="3076575"/>
            <a:ext cx="5104765" cy="1620000"/>
          </a:xfrm>
          <a:prstGeom prst="rect">
            <a:avLst/>
          </a:prstGeom>
        </p:spPr>
      </p:pic>
      <p:pic>
        <p:nvPicPr>
          <p:cNvPr id="10" name="图片 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68299" y="5053965"/>
            <a:ext cx="5104765" cy="1620000"/>
          </a:xfrm>
          <a:prstGeom prst="rect">
            <a:avLst/>
          </a:prstGeom>
        </p:spPr>
      </p:pic>
      <p:pic>
        <p:nvPicPr>
          <p:cNvPr id="11" name="图片 10"/>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509029" y="1055370"/>
            <a:ext cx="5104765" cy="1620000"/>
          </a:xfrm>
          <a:prstGeom prst="rect">
            <a:avLst/>
          </a:prstGeom>
        </p:spPr>
      </p:pic>
      <p:pic>
        <p:nvPicPr>
          <p:cNvPr id="12" name="图片 1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a:xfrm>
            <a:off x="6509029" y="3076575"/>
            <a:ext cx="5104765" cy="1620000"/>
          </a:xfrm>
          <a:prstGeom prst="rect">
            <a:avLst/>
          </a:prstGeom>
        </p:spPr>
      </p:pic>
      <p:pic>
        <p:nvPicPr>
          <p:cNvPr id="6" name="图片 5"/>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a:xfrm>
            <a:off x="668299" y="1085850"/>
            <a:ext cx="5104765" cy="1619885"/>
          </a:xfrm>
          <a:prstGeom prst="rect">
            <a:avLst/>
          </a:prstGeom>
        </p:spPr>
      </p:pic>
      <p:sp>
        <p:nvSpPr>
          <p:cNvPr id="7" name="文本框 2">
            <a:extLst>
              <a:ext uri="{FF2B5EF4-FFF2-40B4-BE49-F238E27FC236}">
                <a16:creationId xmlns:a16="http://schemas.microsoft.com/office/drawing/2014/main" id="{CAB0C208-6B69-D490-25D4-CBE3269817B4}"/>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Response</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b="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F9679F54-C2DD-4C81-3374-486916774CB9}"/>
              </a:ext>
            </a:extLst>
          </p:cNvPr>
          <p:cNvSpPr txBox="1"/>
          <p:nvPr/>
        </p:nvSpPr>
        <p:spPr>
          <a:xfrm>
            <a:off x="3922089"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3" name="TextBox 12">
            <a:extLst>
              <a:ext uri="{FF2B5EF4-FFF2-40B4-BE49-F238E27FC236}">
                <a16:creationId xmlns:a16="http://schemas.microsoft.com/office/drawing/2014/main" id="{F70D9282-E5EB-23FD-0C87-C59065227E80}"/>
              </a:ext>
            </a:extLst>
          </p:cNvPr>
          <p:cNvSpPr txBox="1"/>
          <p:nvPr/>
        </p:nvSpPr>
        <p:spPr>
          <a:xfrm>
            <a:off x="3941324"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4" name="TextBox 13">
            <a:extLst>
              <a:ext uri="{FF2B5EF4-FFF2-40B4-BE49-F238E27FC236}">
                <a16:creationId xmlns:a16="http://schemas.microsoft.com/office/drawing/2014/main" id="{B37A6EDE-1D2A-0081-97E6-8659C8C1C6DA}"/>
              </a:ext>
            </a:extLst>
          </p:cNvPr>
          <p:cNvSpPr txBox="1"/>
          <p:nvPr/>
        </p:nvSpPr>
        <p:spPr>
          <a:xfrm>
            <a:off x="9722826"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6" name="TextBox 15">
            <a:extLst>
              <a:ext uri="{FF2B5EF4-FFF2-40B4-BE49-F238E27FC236}">
                <a16:creationId xmlns:a16="http://schemas.microsoft.com/office/drawing/2014/main" id="{C2E5E41C-4805-A748-9595-8881B876AE65}"/>
              </a:ext>
            </a:extLst>
          </p:cNvPr>
          <p:cNvSpPr txBox="1"/>
          <p:nvPr/>
        </p:nvSpPr>
        <p:spPr>
          <a:xfrm>
            <a:off x="6295883" y="5225393"/>
            <a:ext cx="5218571" cy="738664"/>
          </a:xfrm>
          <a:prstGeom prst="rect">
            <a:avLst/>
          </a:prstGeom>
          <a:noFill/>
        </p:spPr>
        <p:txBody>
          <a:bodyPr wrap="square">
            <a:spAutoFit/>
          </a:bodyPr>
          <a:lstStyle/>
          <a:p>
            <a:r>
              <a:rPr kumimoji="0" lang="en-US" altLang="zh-CN" sz="1400" b="1"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Note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Blue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(negative) indicates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higher </a:t>
            </a:r>
            <a:r>
              <a:rPr kumimoji="0" lang="en-US" altLang="zh-CN" sz="1400" b="1"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response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Red</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(positive) indicates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higher CMAQ response</a:t>
            </a:r>
          </a:p>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a:t>
            </a:r>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 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7" name="标题 1">
            <a:extLst>
              <a:ext uri="{FF2B5EF4-FFF2-40B4-BE49-F238E27FC236}">
                <a16:creationId xmlns:a16="http://schemas.microsoft.com/office/drawing/2014/main" id="{344A567F-8892-4BF1-B9CF-DB15544D3C81}"/>
              </a:ext>
            </a:extLst>
          </p:cNvPr>
          <p:cNvSpPr txBox="1">
            <a:spLocks/>
          </p:cNvSpPr>
          <p:nvPr/>
        </p:nvSpPr>
        <p:spPr>
          <a:xfrm>
            <a:off x="990600" y="23445"/>
            <a:ext cx="10515600" cy="5099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fontAlgn="auto">
              <a:spcAft>
                <a:spcPts val="0"/>
              </a:spcAft>
            </a:pP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O</a:t>
            </a:r>
            <a:r>
              <a:rPr lang="en-US" altLang="zh-CN" sz="2000" dirty="0">
                <a:solidFill>
                  <a:srgbClr val="FFFF00"/>
                </a:solidFill>
                <a:latin typeface="Arial" panose="020B0604020202020204" pitchFamily="34" charset="0"/>
                <a:ea typeface="微软雅黑" panose="020B0503020204020204" pitchFamily="34" charset="-122"/>
                <a:cs typeface="Arial" panose="020B0604020202020204" pitchFamily="34" charset="0"/>
              </a:rPr>
              <a:t>3</a:t>
            </a:r>
            <a:r>
              <a:rPr lang="en-US" altLang="zh-CN" dirty="0">
                <a:latin typeface="Arial" panose="020B0604020202020204" pitchFamily="34" charset="0"/>
                <a:ea typeface="微软雅黑" panose="020B0503020204020204" pitchFamily="34" charset="-122"/>
                <a:cs typeface="Arial" panose="020B0604020202020204" pitchFamily="34" charset="0"/>
              </a:rPr>
              <a:t> 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vs.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963" y="1505014"/>
            <a:ext cx="2095383" cy="1938230"/>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5280" y="1496882"/>
            <a:ext cx="2095383" cy="1938230"/>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1633" y="1496882"/>
            <a:ext cx="2095383" cy="1938230"/>
          </a:xfrm>
          <a:prstGeom prst="rect">
            <a:avLst/>
          </a:prstGeom>
        </p:spPr>
      </p:pic>
      <p:sp>
        <p:nvSpPr>
          <p:cNvPr id="23" name="文本框 22"/>
          <p:cNvSpPr txBox="1"/>
          <p:nvPr/>
        </p:nvSpPr>
        <p:spPr>
          <a:xfrm>
            <a:off x="0" y="997467"/>
            <a:ext cx="17056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RSM VS CMAQ:</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0" y="3768267"/>
            <a:ext cx="34861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RSM VS CMAQ(Base </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Response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34" y="4401065"/>
            <a:ext cx="2095383" cy="1938230"/>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980" y="4401065"/>
            <a:ext cx="2095383" cy="1938230"/>
          </a:xfrm>
          <a:prstGeom prst="rect">
            <a:avLst/>
          </a:prstGeom>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1962" y="4401065"/>
            <a:ext cx="2095383" cy="1938230"/>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1633" y="4401065"/>
            <a:ext cx="2095383" cy="1938230"/>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5280" y="4401065"/>
            <a:ext cx="2095383" cy="1938230"/>
          </a:xfrm>
          <a:prstGeom prst="rect">
            <a:avLst/>
          </a:prstGeom>
        </p:spPr>
      </p:pic>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4980" y="1496881"/>
            <a:ext cx="2095383" cy="1938230"/>
          </a:xfrm>
          <a:prstGeom prst="rect">
            <a:avLst/>
          </a:prstGeom>
        </p:spPr>
      </p:pic>
      <p:pic>
        <p:nvPicPr>
          <p:cNvPr id="9" name="图片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11" y="1496880"/>
            <a:ext cx="2095383" cy="1938230"/>
          </a:xfrm>
          <a:prstGeom prst="rect">
            <a:avLst/>
          </a:prstGeom>
        </p:spPr>
      </p:pic>
      <p:sp>
        <p:nvSpPr>
          <p:cNvPr id="10" name="标题 1">
            <a:extLst>
              <a:ext uri="{FF2B5EF4-FFF2-40B4-BE49-F238E27FC236}">
                <a16:creationId xmlns:a16="http://schemas.microsoft.com/office/drawing/2014/main" id="{67E939A6-F479-487C-8015-EB02CDD99F4D}"/>
              </a:ext>
            </a:extLst>
          </p:cNvPr>
          <p:cNvSpPr txBox="1">
            <a:spLocks/>
          </p:cNvSpPr>
          <p:nvPr/>
        </p:nvSpPr>
        <p:spPr>
          <a:xfrm>
            <a:off x="914400" y="10391"/>
            <a:ext cx="10515600" cy="5099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fontAlgn="auto">
              <a:spcAft>
                <a:spcPts val="0"/>
              </a:spcAft>
            </a:pP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PM2.5</a:t>
            </a:r>
            <a:r>
              <a:rPr lang="en-US" altLang="zh-CN" sz="3600"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2">
            <a:extLst>
              <a:ext uri="{FF2B5EF4-FFF2-40B4-BE49-F238E27FC236}">
                <a16:creationId xmlns:a16="http://schemas.microsoft.com/office/drawing/2014/main" id="{A5FEBC66-1B14-82B4-C0F9-1516A3FA9DEA}"/>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kumimoji="0" lang="en-US" altLang="zh-CN"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PM2.5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B4331265-2621-C9A1-B0A9-10B8EC46AFCE}"/>
              </a:ext>
            </a:extLst>
          </p:cNvPr>
          <p:cNvSpPr txBox="1"/>
          <p:nvPr/>
        </p:nvSpPr>
        <p:spPr>
          <a:xfrm>
            <a:off x="1448640" y="3288192"/>
            <a:ext cx="607423" cy="338554"/>
          </a:xfrm>
          <a:prstGeom prst="rect">
            <a:avLst/>
          </a:prstGeom>
          <a:noFill/>
        </p:spPr>
        <p:txBody>
          <a:bodyPr wrap="square">
            <a:spAutoFit/>
          </a:bodyPr>
          <a:lstStyle/>
          <a:p>
            <a:r>
              <a:rPr 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150</a:t>
            </a:r>
            <a:endParaRPr lang="en-US" sz="1600" b="1" dirty="0">
              <a:solidFill>
                <a:srgbClr val="FF0000"/>
              </a:solidFill>
            </a:endParaRPr>
          </a:p>
        </p:txBody>
      </p:sp>
      <p:sp>
        <p:nvSpPr>
          <p:cNvPr id="6" name="TextBox 5">
            <a:extLst>
              <a:ext uri="{FF2B5EF4-FFF2-40B4-BE49-F238E27FC236}">
                <a16:creationId xmlns:a16="http://schemas.microsoft.com/office/drawing/2014/main" id="{58D2B75F-D837-33A6-FFE6-A5AB08FA2B87}"/>
              </a:ext>
            </a:extLst>
          </p:cNvPr>
          <p:cNvSpPr txBox="1"/>
          <p:nvPr/>
        </p:nvSpPr>
        <p:spPr>
          <a:xfrm>
            <a:off x="152400" y="6214646"/>
            <a:ext cx="607423" cy="338554"/>
          </a:xfrm>
          <a:prstGeom prst="rect">
            <a:avLst/>
          </a:prstGeom>
          <a:noFill/>
        </p:spPr>
        <p:txBody>
          <a:bodyPr wrap="square">
            <a:spAutoFit/>
          </a:bodyPr>
          <a:lstStyle/>
          <a:p>
            <a:r>
              <a:rPr 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-6</a:t>
            </a:r>
            <a:endParaRPr lang="en-US" sz="1600" b="1"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custDataLst>
              <p:tags r:id="rId1"/>
            </p:custDataLst>
          </p:nvPr>
        </p:nvPicPr>
        <p:blipFill>
          <a:blip r:embed="rId8"/>
          <a:stretch>
            <a:fillRect/>
          </a:stretch>
        </p:blipFill>
        <p:spPr>
          <a:xfrm>
            <a:off x="686435" y="1087755"/>
            <a:ext cx="4766858" cy="1620000"/>
          </a:xfrm>
          <a:prstGeom prst="rect">
            <a:avLst/>
          </a:prstGeom>
        </p:spPr>
      </p:pic>
      <p:pic>
        <p:nvPicPr>
          <p:cNvPr id="12" name="图片 11"/>
          <p:cNvPicPr>
            <a:picLocks noChangeAspect="1"/>
          </p:cNvPicPr>
          <p:nvPr>
            <p:custDataLst>
              <p:tags r:id="rId2"/>
            </p:custDataLst>
          </p:nvPr>
        </p:nvPicPr>
        <p:blipFill>
          <a:blip r:embed="rId9"/>
          <a:stretch>
            <a:fillRect/>
          </a:stretch>
        </p:blipFill>
        <p:spPr>
          <a:xfrm>
            <a:off x="686435" y="3076575"/>
            <a:ext cx="4766858" cy="1620000"/>
          </a:xfrm>
          <a:prstGeom prst="rect">
            <a:avLst/>
          </a:prstGeom>
        </p:spPr>
      </p:pic>
      <p:pic>
        <p:nvPicPr>
          <p:cNvPr id="13" name="图片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86435" y="5083360"/>
            <a:ext cx="4766858" cy="1620000"/>
          </a:xfrm>
          <a:prstGeom prst="rect">
            <a:avLst/>
          </a:prstGeom>
        </p:spPr>
      </p:pic>
      <p:pic>
        <p:nvPicPr>
          <p:cNvPr id="14" name="图片 13"/>
          <p:cNvPicPr>
            <a:picLocks noChangeAspect="1"/>
          </p:cNvPicPr>
          <p:nvPr>
            <p:custDataLst>
              <p:tags r:id="rId4"/>
            </p:custDataLst>
          </p:nvPr>
        </p:nvPicPr>
        <p:blipFill>
          <a:blip r:embed="rId11"/>
          <a:stretch>
            <a:fillRect/>
          </a:stretch>
        </p:blipFill>
        <p:spPr>
          <a:xfrm>
            <a:off x="6502400" y="1087755"/>
            <a:ext cx="4766858" cy="1620000"/>
          </a:xfrm>
          <a:prstGeom prst="rect">
            <a:avLst/>
          </a:prstGeom>
        </p:spPr>
      </p:pic>
      <p:pic>
        <p:nvPicPr>
          <p:cNvPr id="15" name="图片 14"/>
          <p:cNvPicPr>
            <a:picLocks noChangeAspect="1"/>
          </p:cNvPicPr>
          <p:nvPr>
            <p:custDataLst>
              <p:tags r:id="rId5"/>
            </p:custDataLst>
          </p:nvPr>
        </p:nvPicPr>
        <p:blipFill>
          <a:blip r:embed="rId12"/>
          <a:stretch>
            <a:fillRect/>
          </a:stretch>
        </p:blipFill>
        <p:spPr>
          <a:xfrm>
            <a:off x="6502400" y="3076575"/>
            <a:ext cx="4766858" cy="1620000"/>
          </a:xfrm>
          <a:prstGeom prst="rect">
            <a:avLst/>
          </a:prstGeom>
        </p:spPr>
      </p:pic>
      <p:sp>
        <p:nvSpPr>
          <p:cNvPr id="6" name="TextBox 5">
            <a:extLst>
              <a:ext uri="{FF2B5EF4-FFF2-40B4-BE49-F238E27FC236}">
                <a16:creationId xmlns:a16="http://schemas.microsoft.com/office/drawing/2014/main" id="{FDC05149-A3CD-82E3-96FA-1D4F1198086B}"/>
              </a:ext>
            </a:extLst>
          </p:cNvPr>
          <p:cNvSpPr txBox="1"/>
          <p:nvPr/>
        </p:nvSpPr>
        <p:spPr>
          <a:xfrm>
            <a:off x="6295883" y="5225393"/>
            <a:ext cx="5218571" cy="738664"/>
          </a:xfrm>
          <a:prstGeom prst="rect">
            <a:avLst/>
          </a:prstGeom>
          <a:noFill/>
        </p:spPr>
        <p:txBody>
          <a:bodyPr wrap="square">
            <a:spAutoFit/>
          </a:bodyPr>
          <a:lstStyle/>
          <a:p>
            <a:r>
              <a:rPr kumimoji="0" lang="en-US" altLang="zh-CN" sz="1400" b="1"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Note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Blue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(negative) indicates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higher </a:t>
            </a:r>
            <a:r>
              <a:rPr kumimoji="0" lang="en-US" altLang="zh-CN" sz="1400" b="1"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response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Red</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(positive) indicates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higher CMAQ response</a:t>
            </a:r>
          </a:p>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a:t>
            </a:r>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 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8" name="文本框 2">
            <a:extLst>
              <a:ext uri="{FF2B5EF4-FFF2-40B4-BE49-F238E27FC236}">
                <a16:creationId xmlns:a16="http://schemas.microsoft.com/office/drawing/2014/main" id="{3CB14961-B138-32DC-9B96-EC09F5FEDBB1}"/>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Concentration</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PM2.5</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标题 1">
            <a:extLst>
              <a:ext uri="{FF2B5EF4-FFF2-40B4-BE49-F238E27FC236}">
                <a16:creationId xmlns:a16="http://schemas.microsoft.com/office/drawing/2014/main" id="{C5478D8B-7CD0-67D8-43D1-9A90C3D2C593}"/>
              </a:ext>
            </a:extLst>
          </p:cNvPr>
          <p:cNvSpPr txBox="1">
            <a:spLocks/>
          </p:cNvSpPr>
          <p:nvPr/>
        </p:nvSpPr>
        <p:spPr>
          <a:xfrm>
            <a:off x="914400" y="10391"/>
            <a:ext cx="10515600" cy="5099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fontAlgn="auto">
              <a:spcAft>
                <a:spcPts val="0"/>
              </a:spcAft>
            </a:pP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PM2.5</a:t>
            </a:r>
            <a:r>
              <a:rPr lang="en-US" altLang="zh-CN" sz="3600"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a:xfrm>
            <a:off x="677545" y="1087755"/>
            <a:ext cx="4813088" cy="1620000"/>
          </a:xfrm>
          <a:prstGeom prst="rect">
            <a:avLst/>
          </a:prstGeom>
        </p:spPr>
      </p:pic>
      <p:pic>
        <p:nvPicPr>
          <p:cNvPr id="12" name="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77545" y="3076575"/>
            <a:ext cx="4813088" cy="1620000"/>
          </a:xfrm>
          <a:prstGeom prst="rect">
            <a:avLst/>
          </a:prstGeom>
        </p:spPr>
      </p:pic>
      <p:pic>
        <p:nvPicPr>
          <p:cNvPr id="13" name="图片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77545" y="5130487"/>
            <a:ext cx="4813088" cy="1620000"/>
          </a:xfrm>
          <a:prstGeom prst="rect">
            <a:avLst/>
          </a:prstGeom>
        </p:spPr>
      </p:pic>
      <p:pic>
        <p:nvPicPr>
          <p:cNvPr id="14" name="图片 13"/>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a:xfrm>
            <a:off x="6541770" y="1087755"/>
            <a:ext cx="4766858" cy="1620000"/>
          </a:xfrm>
          <a:prstGeom prst="rect">
            <a:avLst/>
          </a:prstGeom>
        </p:spPr>
      </p:pic>
      <p:pic>
        <p:nvPicPr>
          <p:cNvPr id="15" name="图片 14"/>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a:xfrm>
            <a:off x="6541770" y="3076575"/>
            <a:ext cx="4766858" cy="1620000"/>
          </a:xfrm>
          <a:prstGeom prst="rect">
            <a:avLst/>
          </a:prstGeom>
        </p:spPr>
      </p:pic>
      <p:sp>
        <p:nvSpPr>
          <p:cNvPr id="6" name="TextBox 5">
            <a:extLst>
              <a:ext uri="{FF2B5EF4-FFF2-40B4-BE49-F238E27FC236}">
                <a16:creationId xmlns:a16="http://schemas.microsoft.com/office/drawing/2014/main" id="{CD98267B-72FE-20B0-14C4-FDAFC28AB844}"/>
              </a:ext>
            </a:extLst>
          </p:cNvPr>
          <p:cNvSpPr txBox="1"/>
          <p:nvPr/>
        </p:nvSpPr>
        <p:spPr>
          <a:xfrm>
            <a:off x="3733800"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8" name="TextBox 7">
            <a:extLst>
              <a:ext uri="{FF2B5EF4-FFF2-40B4-BE49-F238E27FC236}">
                <a16:creationId xmlns:a16="http://schemas.microsoft.com/office/drawing/2014/main" id="{083317B1-2E47-B95A-22A4-60D46346CA7A}"/>
              </a:ext>
            </a:extLst>
          </p:cNvPr>
          <p:cNvSpPr txBox="1"/>
          <p:nvPr/>
        </p:nvSpPr>
        <p:spPr>
          <a:xfrm>
            <a:off x="3753035"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9" name="TextBox 8">
            <a:extLst>
              <a:ext uri="{FF2B5EF4-FFF2-40B4-BE49-F238E27FC236}">
                <a16:creationId xmlns:a16="http://schemas.microsoft.com/office/drawing/2014/main" id="{4F69D355-9695-135B-4F98-0DDD5446BD66}"/>
              </a:ext>
            </a:extLst>
          </p:cNvPr>
          <p:cNvSpPr txBox="1"/>
          <p:nvPr/>
        </p:nvSpPr>
        <p:spPr>
          <a:xfrm>
            <a:off x="9534537"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0" name="TextBox 9">
            <a:extLst>
              <a:ext uri="{FF2B5EF4-FFF2-40B4-BE49-F238E27FC236}">
                <a16:creationId xmlns:a16="http://schemas.microsoft.com/office/drawing/2014/main" id="{04BE7833-0C0B-88AD-BB36-CA92D02675B0}"/>
              </a:ext>
            </a:extLst>
          </p:cNvPr>
          <p:cNvSpPr txBox="1"/>
          <p:nvPr/>
        </p:nvSpPr>
        <p:spPr>
          <a:xfrm>
            <a:off x="6295883" y="5225393"/>
            <a:ext cx="5218571" cy="738664"/>
          </a:xfrm>
          <a:prstGeom prst="rect">
            <a:avLst/>
          </a:prstGeom>
          <a:noFill/>
        </p:spPr>
        <p:txBody>
          <a:bodyPr wrap="square">
            <a:spAutoFit/>
          </a:bodyPr>
          <a:lstStyle/>
          <a:p>
            <a:r>
              <a:rPr kumimoji="0" lang="en-US" altLang="zh-CN" sz="1400" b="1"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Note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Blue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(negative) indicates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higher </a:t>
            </a:r>
            <a:r>
              <a:rPr kumimoji="0" lang="en-US" altLang="zh-CN" sz="1400" b="1"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response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Red</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(positive) indicates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higher CMAQ response</a:t>
            </a:r>
          </a:p>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a:t>
            </a:r>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 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1" name="文本框 2">
            <a:extLst>
              <a:ext uri="{FF2B5EF4-FFF2-40B4-BE49-F238E27FC236}">
                <a16:creationId xmlns:a16="http://schemas.microsoft.com/office/drawing/2014/main" id="{0CB5960B-A7E1-417B-69E8-0D9813738774}"/>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Response </a:t>
            </a:r>
            <a:r>
              <a:rPr lang="en-US" altLang="zh-CN"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PM2.5</a:t>
            </a:r>
            <a:r>
              <a:rPr lang="en-US" altLang="zh-CN" b="1" baseline="-250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标题 1">
            <a:extLst>
              <a:ext uri="{FF2B5EF4-FFF2-40B4-BE49-F238E27FC236}">
                <a16:creationId xmlns:a16="http://schemas.microsoft.com/office/drawing/2014/main" id="{83C42D91-E882-074D-F3A1-097C39643452}"/>
              </a:ext>
            </a:extLst>
          </p:cNvPr>
          <p:cNvSpPr txBox="1">
            <a:spLocks/>
          </p:cNvSpPr>
          <p:nvPr/>
        </p:nvSpPr>
        <p:spPr>
          <a:xfrm>
            <a:off x="914400" y="10391"/>
            <a:ext cx="10515600" cy="5099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fontAlgn="auto">
              <a:spcAft>
                <a:spcPts val="0"/>
              </a:spcAft>
            </a:pP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PM2.5</a:t>
            </a:r>
            <a:r>
              <a:rPr lang="en-US" altLang="zh-CN" sz="3600"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12192000" cy="984849"/>
          </a:xfrm>
          <a:solidFill>
            <a:srgbClr val="000099"/>
          </a:solidFill>
          <a:ln>
            <a:solidFill>
              <a:schemeClr val="tx1"/>
            </a:solidFill>
          </a:ln>
        </p:spPr>
        <p:txBody>
          <a:bodyPr anchor="ctr"/>
          <a:lstStyle/>
          <a:p>
            <a:pPr algn="ctr"/>
            <a:r>
              <a:rPr lang="en-US" sz="3200" b="1" i="1" dirty="0">
                <a:solidFill>
                  <a:schemeClr val="bg1"/>
                </a:solidFill>
                <a:latin typeface="+mn-lt"/>
              </a:rPr>
              <a:t>Emission-based “Reduced Form Modeling”:</a:t>
            </a:r>
            <a:br>
              <a:rPr lang="en-US" sz="3200" b="1" i="1" dirty="0">
                <a:solidFill>
                  <a:schemeClr val="bg1"/>
                </a:solidFill>
                <a:latin typeface="+mn-lt"/>
              </a:rPr>
            </a:br>
            <a:r>
              <a:rPr lang="en-US" sz="3200" b="1" dirty="0">
                <a:solidFill>
                  <a:srgbClr val="FFFF00"/>
                </a:solidFill>
                <a:latin typeface="+mn-lt"/>
              </a:rPr>
              <a:t>Source  Attribution &amp; Control/Response Modeling Methods</a:t>
            </a:r>
            <a:endParaRPr lang="en-US" sz="2800" b="1" i="1" dirty="0">
              <a:solidFill>
                <a:schemeClr val="bg1"/>
              </a:solidFill>
              <a:latin typeface="+mn-lt"/>
            </a:endParaRPr>
          </a:p>
        </p:txBody>
      </p:sp>
      <p:sp>
        <p:nvSpPr>
          <p:cNvPr id="43011" name="Rectangle 3"/>
          <p:cNvSpPr>
            <a:spLocks noGrp="1" noChangeArrowheads="1"/>
          </p:cNvSpPr>
          <p:nvPr>
            <p:ph type="body" idx="4294967295"/>
          </p:nvPr>
        </p:nvSpPr>
        <p:spPr>
          <a:xfrm>
            <a:off x="228600" y="1118353"/>
            <a:ext cx="11506200" cy="5029200"/>
          </a:xfrm>
        </p:spPr>
        <p:txBody>
          <a:bodyPr/>
          <a:lstStyle/>
          <a:p>
            <a:pPr>
              <a:lnSpc>
                <a:spcPct val="140000"/>
              </a:lnSpc>
              <a:spcBef>
                <a:spcPts val="0"/>
              </a:spcBef>
              <a:buFont typeface="Wingdings" panose="05000000000000000000" pitchFamily="2" charset="2"/>
              <a:buChar char="v"/>
            </a:pPr>
            <a:r>
              <a:rPr lang="en-US" sz="2300" b="1" dirty="0">
                <a:solidFill>
                  <a:srgbClr val="FF0000"/>
                </a:solidFill>
              </a:rPr>
              <a:t>“Source Attribution Modeling </a:t>
            </a:r>
            <a:r>
              <a:rPr lang="en-US" sz="2000" b="1" dirty="0"/>
              <a:t>(Chem. regime: </a:t>
            </a:r>
            <a:r>
              <a:rPr lang="en-US" sz="1800" b="1" u="sng" dirty="0">
                <a:solidFill>
                  <a:srgbClr val="FF0000"/>
                </a:solidFill>
              </a:rPr>
              <a:t>Baseline</a:t>
            </a:r>
            <a:r>
              <a:rPr lang="en-US" sz="1800" b="1" dirty="0"/>
              <a:t> case</a:t>
            </a:r>
            <a:r>
              <a:rPr lang="en-US" sz="2000" b="1" dirty="0"/>
              <a:t>)</a:t>
            </a:r>
          </a:p>
          <a:p>
            <a:pPr lvl="1">
              <a:lnSpc>
                <a:spcPct val="140000"/>
              </a:lnSpc>
              <a:spcBef>
                <a:spcPts val="0"/>
              </a:spcBef>
              <a:buFont typeface="Wingdings" panose="05000000000000000000" pitchFamily="2" charset="2"/>
              <a:buChar char="Ø"/>
            </a:pPr>
            <a:r>
              <a:rPr lang="en-US" sz="2100" b="1" dirty="0"/>
              <a:t>“Source Apportionment Modeling” </a:t>
            </a:r>
            <a:r>
              <a:rPr lang="en-US" sz="2000" dirty="0">
                <a:solidFill>
                  <a:srgbClr val="0000FF"/>
                </a:solidFill>
              </a:rPr>
              <a:t>(Chem. approximation)</a:t>
            </a:r>
          </a:p>
          <a:p>
            <a:pPr lvl="2">
              <a:lnSpc>
                <a:spcPct val="140000"/>
              </a:lnSpc>
              <a:spcBef>
                <a:spcPts val="0"/>
              </a:spcBef>
            </a:pPr>
            <a:r>
              <a:rPr lang="en-US" sz="1800" dirty="0" err="1">
                <a:solidFill>
                  <a:srgbClr val="7030A0"/>
                </a:solidFill>
              </a:rPr>
              <a:t>CAMx’s</a:t>
            </a:r>
            <a:r>
              <a:rPr lang="en-US" sz="1800" dirty="0">
                <a:solidFill>
                  <a:srgbClr val="7030A0"/>
                </a:solidFill>
              </a:rPr>
              <a:t> OSAT/PSAT/APCA, CMAQ’s ISAM &amp;TSSA, etc.</a:t>
            </a:r>
          </a:p>
          <a:p>
            <a:pPr lvl="1">
              <a:lnSpc>
                <a:spcPct val="140000"/>
              </a:lnSpc>
              <a:spcBef>
                <a:spcPts val="0"/>
              </a:spcBef>
              <a:buFont typeface="Wingdings" panose="05000000000000000000" pitchFamily="2" charset="2"/>
              <a:buChar char="Ø"/>
            </a:pPr>
            <a:r>
              <a:rPr lang="en-US" sz="2100" b="1" dirty="0"/>
              <a:t>“Source/Receptor Sensitivity Modeling” </a:t>
            </a:r>
            <a:r>
              <a:rPr lang="en-US" sz="2000" dirty="0">
                <a:solidFill>
                  <a:srgbClr val="0000FF"/>
                </a:solidFill>
              </a:rPr>
              <a:t>(Math. approximation)</a:t>
            </a:r>
          </a:p>
          <a:p>
            <a:pPr lvl="2">
              <a:lnSpc>
                <a:spcPct val="140000"/>
              </a:lnSpc>
              <a:spcBef>
                <a:spcPts val="0"/>
              </a:spcBef>
            </a:pPr>
            <a:r>
              <a:rPr lang="en-US" sz="1800" dirty="0">
                <a:solidFill>
                  <a:srgbClr val="7030A0"/>
                </a:solidFill>
              </a:rPr>
              <a:t>Decoupled Direct method (DDM/HDDM), Adjoint method, etc.</a:t>
            </a:r>
          </a:p>
          <a:p>
            <a:pPr>
              <a:lnSpc>
                <a:spcPct val="140000"/>
              </a:lnSpc>
              <a:spcBef>
                <a:spcPts val="0"/>
              </a:spcBef>
              <a:buFont typeface="Wingdings" panose="05000000000000000000" pitchFamily="2" charset="2"/>
              <a:buChar char="v"/>
            </a:pPr>
            <a:r>
              <a:rPr lang="en-US" sz="2300" b="1" dirty="0">
                <a:solidFill>
                  <a:srgbClr val="FF0000"/>
                </a:solidFill>
              </a:rPr>
              <a:t>“Control/Response” Modeling </a:t>
            </a:r>
            <a:r>
              <a:rPr lang="en-US" sz="2000" b="1" dirty="0"/>
              <a:t>(Chem. regime: </a:t>
            </a:r>
            <a:r>
              <a:rPr lang="en-US" sz="1800" b="1" u="sng" dirty="0">
                <a:solidFill>
                  <a:srgbClr val="FF0000"/>
                </a:solidFill>
              </a:rPr>
              <a:t>Control &amp; Baseline</a:t>
            </a:r>
            <a:r>
              <a:rPr lang="en-US" sz="1800" b="1" dirty="0"/>
              <a:t> case</a:t>
            </a:r>
            <a:r>
              <a:rPr lang="en-US" sz="2000" b="1" dirty="0"/>
              <a:t>)</a:t>
            </a:r>
            <a:endParaRPr lang="en-US" sz="2300" b="1" dirty="0"/>
          </a:p>
          <a:p>
            <a:pPr lvl="1">
              <a:lnSpc>
                <a:spcPct val="140000"/>
              </a:lnSpc>
              <a:spcBef>
                <a:spcPts val="0"/>
              </a:spcBef>
              <a:buFont typeface="Wingdings" panose="05000000000000000000" pitchFamily="2" charset="2"/>
              <a:buChar char="Ø"/>
            </a:pPr>
            <a:r>
              <a:rPr lang="en-US" sz="2100" b="1" dirty="0"/>
              <a:t>“Brute Force” (BF) Modeling</a:t>
            </a:r>
            <a:r>
              <a:rPr lang="en-US" sz="2100" dirty="0"/>
              <a:t> (e.g., “zero-out” pollutant/region/sector)</a:t>
            </a:r>
          </a:p>
          <a:p>
            <a:pPr lvl="1">
              <a:lnSpc>
                <a:spcPct val="140000"/>
              </a:lnSpc>
              <a:spcBef>
                <a:spcPts val="0"/>
              </a:spcBef>
              <a:buFont typeface="Wingdings" panose="05000000000000000000" pitchFamily="2" charset="2"/>
              <a:buChar char="Ø"/>
            </a:pPr>
            <a:r>
              <a:rPr lang="en-US" sz="2100" b="1" dirty="0"/>
              <a:t>“Response Surface Modeling” (RSM): </a:t>
            </a:r>
            <a:r>
              <a:rPr lang="en-US" sz="2000" dirty="0">
                <a:solidFill>
                  <a:srgbClr val="0000FF"/>
                </a:solidFill>
              </a:rPr>
              <a:t>Instant AQ responses of emissions control </a:t>
            </a:r>
          </a:p>
          <a:p>
            <a:pPr lvl="2">
              <a:lnSpc>
                <a:spcPct val="140000"/>
              </a:lnSpc>
              <a:spcBef>
                <a:spcPts val="0"/>
              </a:spcBef>
            </a:pPr>
            <a:r>
              <a:rPr lang="en-US" sz="2000" dirty="0">
                <a:solidFill>
                  <a:srgbClr val="7030A0"/>
                </a:solidFill>
              </a:rPr>
              <a:t>Previous USA applications: REMSAD (PM2.5):</a:t>
            </a:r>
            <a:r>
              <a:rPr lang="en-US" sz="2000" u="sng" dirty="0">
                <a:solidFill>
                  <a:srgbClr val="7030A0"/>
                </a:solidFill>
              </a:rPr>
              <a:t>2008</a:t>
            </a:r>
            <a:r>
              <a:rPr lang="en-US" sz="2000" dirty="0">
                <a:solidFill>
                  <a:srgbClr val="7030A0"/>
                </a:solidFill>
              </a:rPr>
              <a:t>, </a:t>
            </a:r>
            <a:r>
              <a:rPr lang="en-US" sz="2000" dirty="0" err="1">
                <a:solidFill>
                  <a:srgbClr val="7030A0"/>
                </a:solidFill>
              </a:rPr>
              <a:t>CAMx</a:t>
            </a:r>
            <a:r>
              <a:rPr lang="en-US" sz="2000" dirty="0">
                <a:solidFill>
                  <a:srgbClr val="7030A0"/>
                </a:solidFill>
              </a:rPr>
              <a:t> (O3):</a:t>
            </a:r>
            <a:r>
              <a:rPr lang="en-US" sz="2000" u="sng" dirty="0">
                <a:solidFill>
                  <a:srgbClr val="7030A0"/>
                </a:solidFill>
              </a:rPr>
              <a:t>2009</a:t>
            </a:r>
            <a:r>
              <a:rPr lang="en-US" sz="2000" dirty="0">
                <a:solidFill>
                  <a:srgbClr val="7030A0"/>
                </a:solidFill>
              </a:rPr>
              <a:t>, CMAQ (EGU-RSM): </a:t>
            </a:r>
            <a:r>
              <a:rPr lang="en-US" sz="2000" u="sng" dirty="0">
                <a:solidFill>
                  <a:srgbClr val="7030A0"/>
                </a:solidFill>
              </a:rPr>
              <a:t>2011</a:t>
            </a:r>
            <a:r>
              <a:rPr lang="en-US" sz="2000" dirty="0">
                <a:solidFill>
                  <a:srgbClr val="7030A0"/>
                </a:solidFill>
              </a:rPr>
              <a:t> </a:t>
            </a:r>
            <a:r>
              <a:rPr lang="en-US" sz="2000" dirty="0">
                <a:solidFill>
                  <a:srgbClr val="0000FF"/>
                </a:solidFill>
              </a:rPr>
              <a:t>(Math./Stat. approximation)</a:t>
            </a:r>
            <a:endParaRPr lang="en-US" sz="2000" dirty="0">
              <a:solidFill>
                <a:srgbClr val="7030A0"/>
              </a:solidFill>
            </a:endParaRPr>
          </a:p>
          <a:p>
            <a:pPr lvl="2">
              <a:lnSpc>
                <a:spcPct val="140000"/>
              </a:lnSpc>
              <a:spcBef>
                <a:spcPts val="0"/>
              </a:spcBef>
            </a:pPr>
            <a:r>
              <a:rPr lang="en-US" sz="2000" dirty="0">
                <a:solidFill>
                  <a:srgbClr val="7030A0"/>
                </a:solidFill>
              </a:rPr>
              <a:t>Original RSM </a:t>
            </a:r>
            <a:r>
              <a:rPr lang="en-US" sz="2000" dirty="0">
                <a:solidFill>
                  <a:srgbClr val="7030A0"/>
                </a:solidFill>
                <a:sym typeface="Wingdings" panose="05000000000000000000" pitchFamily="2" charset="2"/>
              </a:rPr>
              <a:t> </a:t>
            </a:r>
            <a:r>
              <a:rPr lang="en-US" sz="2000" dirty="0">
                <a:solidFill>
                  <a:srgbClr val="7030A0"/>
                </a:solidFill>
              </a:rPr>
              <a:t>Extended RSM (</a:t>
            </a:r>
            <a:r>
              <a:rPr lang="en-US" sz="2000" i="1" dirty="0">
                <a:solidFill>
                  <a:srgbClr val="7030A0"/>
                </a:solidFill>
              </a:rPr>
              <a:t>E-RSM</a:t>
            </a:r>
            <a:r>
              <a:rPr lang="en-US" sz="2000" dirty="0">
                <a:solidFill>
                  <a:srgbClr val="7030A0"/>
                </a:solidFill>
              </a:rPr>
              <a:t>): </a:t>
            </a:r>
            <a:r>
              <a:rPr lang="en-US" sz="2000" u="sng" dirty="0">
                <a:solidFill>
                  <a:srgbClr val="7030A0"/>
                </a:solidFill>
              </a:rPr>
              <a:t>2015</a:t>
            </a:r>
            <a:r>
              <a:rPr lang="en-US" sz="2000" dirty="0">
                <a:solidFill>
                  <a:srgbClr val="7030A0"/>
                </a:solidFill>
              </a:rPr>
              <a:t> </a:t>
            </a:r>
            <a:r>
              <a:rPr lang="en-US" sz="2000" dirty="0">
                <a:solidFill>
                  <a:srgbClr val="7030A0"/>
                </a:solidFill>
                <a:sym typeface="Wingdings" panose="05000000000000000000" pitchFamily="2" charset="2"/>
              </a:rPr>
              <a:t> </a:t>
            </a:r>
            <a:r>
              <a:rPr lang="en-US" sz="2000" dirty="0">
                <a:solidFill>
                  <a:srgbClr val="7030A0"/>
                </a:solidFill>
              </a:rPr>
              <a:t>Polynomial Functions RSM </a:t>
            </a:r>
            <a:r>
              <a:rPr lang="en-US" sz="2000" dirty="0">
                <a:solidFill>
                  <a:srgbClr val="FF0000"/>
                </a:solidFill>
              </a:rPr>
              <a:t>(</a:t>
            </a:r>
            <a:r>
              <a:rPr lang="en-US" sz="2000" i="1" dirty="0">
                <a:solidFill>
                  <a:srgbClr val="FF0000"/>
                </a:solidFill>
              </a:rPr>
              <a:t>pf-RSM</a:t>
            </a:r>
            <a:r>
              <a:rPr lang="en-US" sz="2000" dirty="0">
                <a:solidFill>
                  <a:srgbClr val="FF0000"/>
                </a:solidFill>
              </a:rPr>
              <a:t>)</a:t>
            </a:r>
            <a:r>
              <a:rPr lang="en-US" sz="2000" dirty="0">
                <a:solidFill>
                  <a:srgbClr val="7030A0"/>
                </a:solidFill>
              </a:rPr>
              <a:t>: </a:t>
            </a:r>
            <a:r>
              <a:rPr lang="en-US" sz="2000" u="sng" dirty="0">
                <a:solidFill>
                  <a:srgbClr val="7030A0"/>
                </a:solidFill>
              </a:rPr>
              <a:t>2019</a:t>
            </a:r>
            <a:r>
              <a:rPr lang="en-US" sz="2000" dirty="0">
                <a:solidFill>
                  <a:srgbClr val="7030A0"/>
                </a:solidFill>
              </a:rPr>
              <a:t> </a:t>
            </a:r>
            <a:r>
              <a:rPr lang="en-US" sz="2000" dirty="0">
                <a:solidFill>
                  <a:srgbClr val="7030A0"/>
                </a:solidFill>
                <a:sym typeface="Wingdings" panose="05000000000000000000" pitchFamily="2" charset="2"/>
              </a:rPr>
              <a:t></a:t>
            </a:r>
            <a:r>
              <a:rPr lang="en-US" sz="2000" dirty="0">
                <a:solidFill>
                  <a:srgbClr val="7030A0"/>
                </a:solidFill>
              </a:rPr>
              <a:t> Deep Machine Learning RSM </a:t>
            </a:r>
            <a:r>
              <a:rPr lang="en-US" sz="2000" dirty="0">
                <a:solidFill>
                  <a:srgbClr val="FF0000"/>
                </a:solidFill>
              </a:rPr>
              <a:t>(</a:t>
            </a:r>
            <a:r>
              <a:rPr lang="en-US" sz="2000" i="1" dirty="0" err="1">
                <a:solidFill>
                  <a:srgbClr val="FF0000"/>
                </a:solidFill>
              </a:rPr>
              <a:t>DeepRSM</a:t>
            </a:r>
            <a:r>
              <a:rPr lang="en-US" sz="2000" dirty="0">
                <a:solidFill>
                  <a:srgbClr val="FF0000"/>
                </a:solidFill>
              </a:rPr>
              <a:t>)</a:t>
            </a:r>
            <a:r>
              <a:rPr lang="en-US" sz="2000" dirty="0">
                <a:solidFill>
                  <a:srgbClr val="7030A0"/>
                </a:solidFill>
              </a:rPr>
              <a:t>: </a:t>
            </a:r>
            <a:r>
              <a:rPr lang="en-US" sz="2000" u="sng" dirty="0">
                <a:solidFill>
                  <a:srgbClr val="7030A0"/>
                </a:solidFill>
              </a:rPr>
              <a:t>2022</a:t>
            </a:r>
            <a:r>
              <a:rPr lang="en-US" sz="2000" dirty="0">
                <a:solidFill>
                  <a:srgbClr val="7030A0"/>
                </a:solidFill>
              </a:rPr>
              <a:t> </a:t>
            </a:r>
            <a:r>
              <a:rPr lang="en-US" sz="2000" dirty="0">
                <a:solidFill>
                  <a:srgbClr val="0000FF"/>
                </a:solidFill>
              </a:rPr>
              <a:t>(Math. &amp; Chem. approximation)</a:t>
            </a:r>
            <a:endParaRPr lang="en-US" sz="2000" dirty="0">
              <a:solidFill>
                <a:srgbClr val="7030A0"/>
              </a:solidFill>
            </a:endParaRPr>
          </a:p>
          <a:p>
            <a:pPr lvl="2">
              <a:lnSpc>
                <a:spcPct val="140000"/>
              </a:lnSpc>
              <a:spcBef>
                <a:spcPts val="0"/>
              </a:spcBef>
              <a:buFont typeface="Wingdings" panose="05000000000000000000" pitchFamily="2" charset="2"/>
              <a:buChar char="Ø"/>
            </a:pPr>
            <a:endParaRPr lang="en-US" sz="2000" dirty="0">
              <a:solidFill>
                <a:srgbClr val="7030A0"/>
              </a:solidFill>
            </a:endParaRPr>
          </a:p>
        </p:txBody>
      </p:sp>
      <p:sp>
        <p:nvSpPr>
          <p:cNvPr id="5" name="Slide Number Placeholder 2">
            <a:extLst>
              <a:ext uri="{FF2B5EF4-FFF2-40B4-BE49-F238E27FC236}">
                <a16:creationId xmlns:a16="http://schemas.microsoft.com/office/drawing/2014/main" id="{3EBC836B-D0C2-42D1-8001-FF66F6D83A7C}"/>
              </a:ext>
            </a:extLst>
          </p:cNvPr>
          <p:cNvSpPr txBox="1">
            <a:spLocks/>
          </p:cNvSpPr>
          <p:nvPr/>
        </p:nvSpPr>
        <p:spPr>
          <a:xfrm>
            <a:off x="9448800" y="63246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729599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5871" y="0"/>
            <a:ext cx="11373897" cy="509955"/>
          </a:xfrm>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Preliminary</a:t>
            </a:r>
            <a:r>
              <a:rPr lang="en-US" altLang="zh-CN"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sz="24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Comparisons: </a:t>
            </a:r>
            <a:r>
              <a:rPr lang="en-US" altLang="zh-CN"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HDDM</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ISAM</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Configurations</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p:cNvSpPr txBox="1"/>
          <p:nvPr/>
        </p:nvSpPr>
        <p:spPr>
          <a:xfrm>
            <a:off x="4962648"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ISAM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5043198" y="981050"/>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4962648" y="2555807"/>
            <a:ext cx="6854097"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The </a:t>
            </a:r>
            <a:r>
              <a:rPr kumimoji="0" lang="en-US" altLang="zh-CN" sz="1400" b="0"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12 built-in sources </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were merged </a:t>
            </a:r>
            <a:r>
              <a:rPr kumimoji="0" lang="en-US" altLang="zh-CN" sz="1400" b="0"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into three</a:t>
            </a:r>
            <a:r>
              <a:rPr lang="en-US" altLang="zh-CN" sz="1400" dirty="0">
                <a:solidFill>
                  <a:prstClr val="black"/>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 f</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or NOx (VOCs)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set all species to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zero</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except those belonging to NOx (VOCs):</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6595" y="2331225"/>
            <a:ext cx="4215468"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endPar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Pollutants: NOx, VOCs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Species: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NOx :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NO, NO</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VOCs :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TOL, XYLMN, BENZENE, NAPH, PAR, PRPA, MEOH, ETH, ETOH, OLE, ACET, FORM, GLY, KET, ETHY, ALD2, ETHA, IOLE, ALDX, ISOP, TERP, APIN</a:t>
            </a:r>
          </a:p>
        </p:txBody>
      </p:sp>
      <p:sp>
        <p:nvSpPr>
          <p:cNvPr id="4" name="文本框 3"/>
          <p:cNvSpPr txBox="1"/>
          <p:nvPr/>
        </p:nvSpPr>
        <p:spPr>
          <a:xfrm>
            <a:off x="26594" y="606293"/>
            <a:ext cx="4774006" cy="338554"/>
          </a:xfrm>
          <a:prstGeom prst="rect">
            <a:avLst/>
          </a:prstGeom>
          <a:noFill/>
        </p:spPr>
        <p:txBody>
          <a:bodyPr wrap="square" rtlCol="0">
            <a:spAutoFit/>
          </a:bodyPr>
          <a:lstStyle/>
          <a:p>
            <a:pPr lvl="0" algn="l" fontAlgn="auto">
              <a:spcBef>
                <a:spcPts val="0"/>
              </a:spcBef>
              <a:spcAft>
                <a:spcPts val="0"/>
              </a:spcAft>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HDDM/DDM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in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entire of US</a:t>
            </a:r>
          </a:p>
        </p:txBody>
      </p:sp>
      <p:graphicFrame>
        <p:nvGraphicFramePr>
          <p:cNvPr id="16" name="表格 17"/>
          <p:cNvGraphicFramePr>
            <a:graphicFrameLocks noGrp="1"/>
          </p:cNvGraphicFramePr>
          <p:nvPr/>
        </p:nvGraphicFramePr>
        <p:xfrm>
          <a:off x="5250728" y="3173606"/>
          <a:ext cx="6649040" cy="1193800"/>
        </p:xfrm>
        <a:graphic>
          <a:graphicData uri="http://schemas.openxmlformats.org/drawingml/2006/table">
            <a:tbl>
              <a:tblPr firstRow="1" bandRow="1">
                <a:tableStyleId>{5C22544A-7EE6-4342-B048-85BDC9FD1C3A}</a:tableStyleId>
              </a:tblPr>
              <a:tblGrid>
                <a:gridCol w="575036">
                  <a:extLst>
                    <a:ext uri="{9D8B030D-6E8A-4147-A177-3AD203B41FA5}">
                      <a16:colId xmlns:a16="http://schemas.microsoft.com/office/drawing/2014/main" val="20000"/>
                    </a:ext>
                  </a:extLst>
                </a:gridCol>
                <a:gridCol w="1932495">
                  <a:extLst>
                    <a:ext uri="{9D8B030D-6E8A-4147-A177-3AD203B41FA5}">
                      <a16:colId xmlns:a16="http://schemas.microsoft.com/office/drawing/2014/main" val="20001"/>
                    </a:ext>
                  </a:extLst>
                </a:gridCol>
                <a:gridCol w="2479249">
                  <a:extLst>
                    <a:ext uri="{9D8B030D-6E8A-4147-A177-3AD203B41FA5}">
                      <a16:colId xmlns:a16="http://schemas.microsoft.com/office/drawing/2014/main" val="20002"/>
                    </a:ext>
                  </a:extLst>
                </a:gridCol>
                <a:gridCol w="1662260">
                  <a:extLst>
                    <a:ext uri="{9D8B030D-6E8A-4147-A177-3AD203B41FA5}">
                      <a16:colId xmlns:a16="http://schemas.microsoft.com/office/drawing/2014/main" val="20003"/>
                    </a:ext>
                  </a:extLst>
                </a:gridCol>
              </a:tblGrid>
              <a:tr h="370840">
                <a:tc>
                  <a:txBody>
                    <a:bodyPr/>
                    <a:lstStyle/>
                    <a:p>
                      <a:pPr algn="ct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EGGNOx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EPTNOx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ECMVNOx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NOx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GR_EMIS_N, GR_FIRE_N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200" dirty="0">
                          <a:solidFill>
                            <a:sysClr val="windowText" lastClr="000000"/>
                          </a:solidFill>
                          <a:latin typeface="Times New Roman" panose="02020603050405020304" pitchFamily="18" charset="0"/>
                          <a:cs typeface="Times New Roman" panose="02020603050405020304" pitchFamily="18" charset="0"/>
                        </a:rPr>
                        <a:t>PT_EGU_N, PT_NEGU_N, PT_OILG_N, PT_RXF_N, PT_F_N, PT_OTHF_N, PT_AGF_N, PT_OTH_N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PT_C1C2_N, PT_C3_N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2" name="表格 17"/>
          <p:cNvGraphicFramePr>
            <a:graphicFrameLocks noGrp="1"/>
          </p:cNvGraphicFramePr>
          <p:nvPr/>
        </p:nvGraphicFramePr>
        <p:xfrm>
          <a:off x="5250728" y="4548878"/>
          <a:ext cx="6649040" cy="1193800"/>
        </p:xfrm>
        <a:graphic>
          <a:graphicData uri="http://schemas.openxmlformats.org/drawingml/2006/table">
            <a:tbl>
              <a:tblPr firstRow="1" bandRow="1">
                <a:tableStyleId>{5C22544A-7EE6-4342-B048-85BDC9FD1C3A}</a:tableStyleId>
              </a:tblPr>
              <a:tblGrid>
                <a:gridCol w="584463">
                  <a:extLst>
                    <a:ext uri="{9D8B030D-6E8A-4147-A177-3AD203B41FA5}">
                      <a16:colId xmlns:a16="http://schemas.microsoft.com/office/drawing/2014/main" val="20000"/>
                    </a:ext>
                  </a:extLst>
                </a:gridCol>
                <a:gridCol w="1932495">
                  <a:extLst>
                    <a:ext uri="{9D8B030D-6E8A-4147-A177-3AD203B41FA5}">
                      <a16:colId xmlns:a16="http://schemas.microsoft.com/office/drawing/2014/main" val="20001"/>
                    </a:ext>
                  </a:extLst>
                </a:gridCol>
                <a:gridCol w="2469822">
                  <a:extLst>
                    <a:ext uri="{9D8B030D-6E8A-4147-A177-3AD203B41FA5}">
                      <a16:colId xmlns:a16="http://schemas.microsoft.com/office/drawing/2014/main" val="20002"/>
                    </a:ext>
                  </a:extLst>
                </a:gridCol>
                <a:gridCol w="1662260">
                  <a:extLst>
                    <a:ext uri="{9D8B030D-6E8A-4147-A177-3AD203B41FA5}">
                      <a16:colId xmlns:a16="http://schemas.microsoft.com/office/drawing/2014/main" val="20003"/>
                    </a:ext>
                  </a:extLst>
                </a:gridCol>
              </a:tblGrid>
              <a:tr h="370840">
                <a:tc>
                  <a:txBody>
                    <a:bodyPr/>
                    <a:lstStyle/>
                    <a:p>
                      <a:pPr algn="ct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EGGVOC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EPTVOC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ECMVVOC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VOCs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altLang="zh-CN" sz="1200" dirty="0">
                          <a:solidFill>
                            <a:sysClr val="windowText" lastClr="000000"/>
                          </a:solidFill>
                          <a:latin typeface="Times New Roman" panose="02020603050405020304" pitchFamily="18" charset="0"/>
                          <a:cs typeface="Times New Roman" panose="02020603050405020304" pitchFamily="18" charset="0"/>
                        </a:rPr>
                        <a:t>GR_EMIS_V, GR_FIRE_V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200" dirty="0">
                          <a:solidFill>
                            <a:sysClr val="windowText" lastClr="000000"/>
                          </a:solidFill>
                          <a:latin typeface="Times New Roman" panose="02020603050405020304" pitchFamily="18" charset="0"/>
                          <a:cs typeface="Times New Roman" panose="02020603050405020304" pitchFamily="18" charset="0"/>
                        </a:rPr>
                        <a:t>PT_EGU_V, PT_NEGU_V, PT_OILG_V, PT_RXF_V, PT_F_V, PT_OTHF_V, PT_AGF_V, PT_OTH_V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PT_C1C2_V,  PT_C3_V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3" name="文本框 22"/>
          <p:cNvSpPr txBox="1"/>
          <p:nvPr/>
        </p:nvSpPr>
        <p:spPr>
          <a:xfrm>
            <a:off x="4962648" y="1017388"/>
            <a:ext cx="5029200"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in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entire of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endPar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292232" y="5079228"/>
            <a:ext cx="385012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results of HDDM and DDM will be compared with the results of pf-RSM and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and the specific comparison chart will be shown on the next slides.</a:t>
            </a:r>
            <a:endParaRPr kumimoji="0" lang="zh-CN" altLang="en-US" sz="1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7"/>
          <a:stretch>
            <a:fillRect/>
          </a:stretch>
        </p:blipFill>
        <p:spPr>
          <a:xfrm>
            <a:off x="6024245" y="1630680"/>
            <a:ext cx="5956300" cy="3202940"/>
          </a:xfrm>
          <a:prstGeom prst="rect">
            <a:avLst/>
          </a:prstGeom>
        </p:spPr>
      </p:pic>
      <p:pic>
        <p:nvPicPr>
          <p:cNvPr id="8" name="图片 7"/>
          <p:cNvPicPr>
            <a:picLocks noChangeAspect="1"/>
          </p:cNvPicPr>
          <p:nvPr>
            <p:custDataLst>
              <p:tags r:id="rId2"/>
            </p:custDataLst>
          </p:nvPr>
        </p:nvPicPr>
        <p:blipFill>
          <a:blip r:embed="rId8"/>
          <a:stretch>
            <a:fillRect/>
          </a:stretch>
        </p:blipFill>
        <p:spPr>
          <a:xfrm>
            <a:off x="5984240" y="4876800"/>
            <a:ext cx="5996305" cy="1233170"/>
          </a:xfrm>
          <a:prstGeom prst="rect">
            <a:avLst/>
          </a:prstGeom>
        </p:spPr>
      </p:pic>
      <p:sp>
        <p:nvSpPr>
          <p:cNvPr id="2" name="标题 1"/>
          <p:cNvSpPr>
            <a:spLocks noGrp="1"/>
          </p:cNvSpPr>
          <p:nvPr>
            <p:ph type="title"/>
          </p:nvPr>
        </p:nvSpPr>
        <p:spPr/>
        <p:txBody>
          <a:bodyPr/>
          <a:lstStyle/>
          <a:p>
            <a:r>
              <a:rPr lang="en-US" altLang="zh-CN"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0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Comparisons of Source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Contribution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ethods</a:t>
            </a: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31</a:t>
            </a:fld>
            <a:endParaRPr lang="zh-CN" altLang="en-US" dirty="0">
              <a:latin typeface="Times New Roman" panose="02020603050405020304" pitchFamily="18" charset="0"/>
            </a:endParaRPr>
          </a:p>
        </p:txBody>
      </p:sp>
      <p:sp>
        <p:nvSpPr>
          <p:cNvPr id="4" name="文本框 3"/>
          <p:cNvSpPr txBox="1"/>
          <p:nvPr/>
        </p:nvSpPr>
        <p:spPr>
          <a:xfrm>
            <a:off x="0" y="611448"/>
            <a:ext cx="10287000" cy="646331"/>
          </a:xfrm>
          <a:prstGeom prst="rect">
            <a:avLst/>
          </a:prstGeom>
          <a:noFill/>
        </p:spPr>
        <p:txBody>
          <a:bodyPr wrap="square" rtlCol="0">
            <a:spAutoFit/>
          </a:bodyPr>
          <a:lstStyle/>
          <a:p>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Comparisons of Source Attribution Methods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b="1" baseline="-25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and/or VOC reductions)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(July 2018 case)</a:t>
            </a:r>
          </a:p>
          <a:p>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11455" y="1859340"/>
            <a:ext cx="4061584" cy="1815882"/>
          </a:xfrm>
          <a:prstGeom prst="rect">
            <a:avLst/>
          </a:prstGeom>
          <a:noFill/>
        </p:spPr>
        <p:txBody>
          <a:bodyPr wrap="square">
            <a:spAutoFit/>
          </a:bodyPr>
          <a:lstStyle/>
          <a:p>
            <a:pPr algn="l"/>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The responses of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and “pf-RSM” are consistent with those of “CMAQ-BF Total”, indicating good performance of RSM, but higher (100%) reduction of VOCs shows a slight negative contribution, which may warrantee further improvements (e.g., increase the training cases).</a:t>
            </a:r>
            <a:endParaRPr lang="zh-CN" altLang="en-US" sz="1600" dirty="0"/>
          </a:p>
        </p:txBody>
      </p:sp>
      <p:grpSp>
        <p:nvGrpSpPr>
          <p:cNvPr id="7" name="组合 6"/>
          <p:cNvGrpSpPr/>
          <p:nvPr/>
        </p:nvGrpSpPr>
        <p:grpSpPr>
          <a:xfrm>
            <a:off x="4331970" y="1212532"/>
            <a:ext cx="6640829" cy="5313363"/>
            <a:chOff x="4276222" y="1258702"/>
            <a:chExt cx="6640871" cy="4977960"/>
          </a:xfrm>
        </p:grpSpPr>
        <p:sp>
          <p:nvSpPr>
            <p:cNvPr id="25" name="矩形 24"/>
            <p:cNvSpPr/>
            <p:nvPr/>
          </p:nvSpPr>
          <p:spPr>
            <a:xfrm>
              <a:off x="4276222" y="4642084"/>
              <a:ext cx="1761490"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ts val="950"/>
                </a:lnSpc>
              </a:pPr>
              <a:r>
                <a:rPr lang="en-US" altLang="zh-CN" sz="900" b="1" dirty="0">
                  <a:solidFill>
                    <a:srgbClr val="FF0000"/>
                  </a:solidFill>
                  <a:latin typeface="Times New Roman" panose="02020603050405020304" pitchFamily="18" charset="0"/>
                  <a:cs typeface="Times New Roman" panose="02020603050405020304" pitchFamily="18" charset="0"/>
                  <a:sym typeface="+mn-ea"/>
                </a:rPr>
                <a:t>ISAM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3" name="矩形 2"/>
            <p:cNvSpPr/>
            <p:nvPr/>
          </p:nvSpPr>
          <p:spPr>
            <a:xfrm>
              <a:off x="6860225" y="1258702"/>
              <a:ext cx="4056868"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Times New Roman" panose="02020603050405020304" pitchFamily="18" charset="0"/>
                  <a:cs typeface="Times New Roman" panose="02020603050405020304" pitchFamily="18" charset="0"/>
                </a:rPr>
                <a:t>NOx and/or VOC reduction</a:t>
              </a:r>
              <a:endParaRPr lang="zh-CN" altLang="en-US" sz="1600" b="1"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4276857" y="1538008"/>
              <a:ext cx="1762136" cy="118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7360286" y="5957356"/>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O</a:t>
              </a:r>
              <a:r>
                <a:rPr lang="en-US" altLang="zh-CN" sz="1200" b="1" baseline="-25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 MDA8 Jul Avg (</a:t>
              </a:r>
              <a:r>
                <a:rPr lang="en-US" altLang="zh-CN" sz="1200" b="1" dirty="0" err="1">
                  <a:solidFill>
                    <a:schemeClr val="tx1"/>
                  </a:solidFill>
                  <a:latin typeface="Times New Roman" panose="02020603050405020304" pitchFamily="18" charset="0"/>
                  <a:cs typeface="Times New Roman" panose="02020603050405020304" pitchFamily="18" charset="0"/>
                </a:rPr>
                <a:t>ppbv</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grpSp>
      <p:sp>
        <p:nvSpPr>
          <p:cNvPr id="16" name="文本框 15"/>
          <p:cNvSpPr txBox="1"/>
          <p:nvPr/>
        </p:nvSpPr>
        <p:spPr>
          <a:xfrm>
            <a:off x="213786" y="5704550"/>
            <a:ext cx="4411054" cy="830997"/>
          </a:xfrm>
          <a:prstGeom prst="rect">
            <a:avLst/>
          </a:prstGeom>
          <a:noFill/>
        </p:spPr>
        <p:txBody>
          <a:bodyPr wrap="square">
            <a:spAutoFit/>
          </a:bodyPr>
          <a:lstStyle/>
          <a:p>
            <a:pPr algn="l"/>
            <a:r>
              <a:rPr lang="en-US" altLang="zh-CN" sz="1600" b="1" u="sng" dirty="0">
                <a:latin typeface="Times New Roman" panose="02020603050405020304" pitchFamily="18" charset="0"/>
                <a:ea typeface="微软雅黑" panose="020B0503020204020204" pitchFamily="34" charset="-122"/>
                <a:cs typeface="Times New Roman" panose="02020603050405020304" pitchFamily="18" charset="0"/>
              </a:rPr>
              <a:t>Note</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“Total” indicates the difference between the base case and the control case with reduction of </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1600"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and VOC</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600" dirty="0"/>
          </a:p>
        </p:txBody>
      </p:sp>
      <p:sp>
        <p:nvSpPr>
          <p:cNvPr id="15" name="矩形 14"/>
          <p:cNvSpPr/>
          <p:nvPr>
            <p:custDataLst>
              <p:tags r:id="rId3"/>
            </p:custDataLst>
          </p:nvPr>
        </p:nvSpPr>
        <p:spPr>
          <a:xfrm>
            <a:off x="4332605" y="2595237"/>
            <a:ext cx="1762125" cy="1266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20" name="矩形 19"/>
          <p:cNvSpPr/>
          <p:nvPr>
            <p:custDataLst>
              <p:tags r:id="rId4"/>
            </p:custDataLst>
          </p:nvPr>
        </p:nvSpPr>
        <p:spPr>
          <a:xfrm>
            <a:off x="4332605" y="3668387"/>
            <a:ext cx="1762125" cy="1266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31622EB-5AE8-7807-B8FA-58B8D17FEE17}"/>
              </a:ext>
            </a:extLst>
          </p:cNvPr>
          <p:cNvSpPr txBox="1"/>
          <p:nvPr/>
        </p:nvSpPr>
        <p:spPr>
          <a:xfrm>
            <a:off x="4996545" y="5858691"/>
            <a:ext cx="1140449" cy="246221"/>
          </a:xfrm>
          <a:prstGeom prst="rect">
            <a:avLst/>
          </a:prstGeom>
          <a:noFill/>
        </p:spPr>
        <p:txBody>
          <a:bodyPr wrap="square">
            <a:spAutoFit/>
          </a:bodyPr>
          <a:lstStyle/>
          <a:p>
            <a:r>
              <a:rPr lang="en-US" altLang="zh-CN" sz="1000" b="1" dirty="0">
                <a:solidFill>
                  <a:schemeClr val="tx1"/>
                </a:solidFill>
                <a:latin typeface="Times New Roman" panose="02020603050405020304" pitchFamily="18" charset="0"/>
                <a:cs typeface="Times New Roman" panose="02020603050405020304" pitchFamily="18" charset="0"/>
              </a:rPr>
              <a:t>(NOx and VOC)</a:t>
            </a:r>
            <a:endParaRPr lang="en-US" sz="1000" b="1" dirty="0"/>
          </a:p>
        </p:txBody>
      </p:sp>
      <p:cxnSp>
        <p:nvCxnSpPr>
          <p:cNvPr id="12" name="Straight Connector 11">
            <a:extLst>
              <a:ext uri="{FF2B5EF4-FFF2-40B4-BE49-F238E27FC236}">
                <a16:creationId xmlns:a16="http://schemas.microsoft.com/office/drawing/2014/main" id="{5405E243-5650-43FD-2F7B-8E73B17355D6}"/>
              </a:ext>
            </a:extLst>
          </p:cNvPr>
          <p:cNvCxnSpPr>
            <a:cxnSpLocks/>
          </p:cNvCxnSpPr>
          <p:nvPr/>
        </p:nvCxnSpPr>
        <p:spPr>
          <a:xfrm>
            <a:off x="4572000" y="2074818"/>
            <a:ext cx="698427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B34BED2-EB95-932F-EFDE-A98AA33591D2}"/>
              </a:ext>
            </a:extLst>
          </p:cNvPr>
          <p:cNvCxnSpPr>
            <a:cxnSpLocks/>
          </p:cNvCxnSpPr>
          <p:nvPr/>
        </p:nvCxnSpPr>
        <p:spPr>
          <a:xfrm>
            <a:off x="4572000" y="3156855"/>
            <a:ext cx="698427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51C1C59-3D3F-E0AD-E701-243F47A57CFE}"/>
              </a:ext>
            </a:extLst>
          </p:cNvPr>
          <p:cNvCxnSpPr>
            <a:cxnSpLocks/>
          </p:cNvCxnSpPr>
          <p:nvPr/>
        </p:nvCxnSpPr>
        <p:spPr>
          <a:xfrm>
            <a:off x="4580709" y="4234545"/>
            <a:ext cx="698427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A36C07A-1631-BD19-88E6-43498D56A3DE}"/>
              </a:ext>
            </a:extLst>
          </p:cNvPr>
          <p:cNvCxnSpPr>
            <a:cxnSpLocks/>
          </p:cNvCxnSpPr>
          <p:nvPr/>
        </p:nvCxnSpPr>
        <p:spPr>
          <a:xfrm>
            <a:off x="4580709" y="5275218"/>
            <a:ext cx="698427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5704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44381"/>
            <a:ext cx="10515600" cy="509955"/>
          </a:xfrm>
        </p:spPr>
        <p:txBody>
          <a:bodyPr/>
          <a:lstStyle/>
          <a:p>
            <a:r>
              <a:rPr lang="en-US" altLang="zh-CN" sz="2800" b="1" dirty="0">
                <a:solidFill>
                  <a:srgbClr val="FFFF00"/>
                </a:solidFill>
                <a:latin typeface="Times New Roman" panose="02020603050405020304" pitchFamily="18" charset="0"/>
                <a:cs typeface="Times New Roman" panose="02020603050405020304" pitchFamily="18" charset="0"/>
              </a:rPr>
              <a:t>PM</a:t>
            </a:r>
            <a:r>
              <a:rPr lang="en-US" altLang="zh-CN" sz="2800" b="1" baseline="-25000" dirty="0">
                <a:solidFill>
                  <a:srgbClr val="FFFF00"/>
                </a:solidFill>
                <a:latin typeface="Times New Roman" panose="02020603050405020304" pitchFamily="18" charset="0"/>
                <a:cs typeface="Times New Roman" panose="02020603050405020304" pitchFamily="18" charset="0"/>
              </a:rPr>
              <a:t>2.5</a:t>
            </a:r>
            <a:r>
              <a:rPr lang="en-US" altLang="zh-CN" sz="2800" b="1" dirty="0">
                <a:solidFill>
                  <a:srgbClr val="FFFF00"/>
                </a:solidFill>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Source Contribution : </a:t>
            </a:r>
            <a:r>
              <a:rPr lang="en-US" altLang="zh-CN" sz="2800" b="1" dirty="0" err="1">
                <a:solidFill>
                  <a:srgbClr val="FFFF00"/>
                </a:solidFill>
                <a:latin typeface="Times New Roman" panose="02020603050405020304" pitchFamily="18" charset="0"/>
                <a:cs typeface="Times New Roman" panose="02020603050405020304" pitchFamily="18" charset="0"/>
              </a:rPr>
              <a:t>DeepRSM</a:t>
            </a:r>
            <a:r>
              <a:rPr lang="en-US" altLang="zh-CN" sz="2800" b="1" dirty="0">
                <a:solidFill>
                  <a:srgbClr val="FFFF00"/>
                </a:solidFill>
                <a:latin typeface="Times New Roman" panose="02020603050405020304" pitchFamily="18" charset="0"/>
                <a:cs typeface="Times New Roman" panose="02020603050405020304" pitchFamily="18" charset="0"/>
              </a:rPr>
              <a:t> &amp; pf-RSM</a:t>
            </a:r>
            <a:endParaRPr lang="en-US" altLang="zh-CN"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32</a:t>
            </a:fld>
            <a:endParaRPr lang="zh-CN" altLang="en-US" dirty="0">
              <a:latin typeface="Times New Roman" panose="02020603050405020304" pitchFamily="18" charset="0"/>
            </a:endParaRPr>
          </a:p>
        </p:txBody>
      </p:sp>
      <p:sp>
        <p:nvSpPr>
          <p:cNvPr id="16" name="文本框 15"/>
          <p:cNvSpPr txBox="1"/>
          <p:nvPr/>
        </p:nvSpPr>
        <p:spPr>
          <a:xfrm>
            <a:off x="1571082" y="6381736"/>
            <a:ext cx="7596716" cy="369332"/>
          </a:xfrm>
          <a:prstGeom prst="rect">
            <a:avLst/>
          </a:prstGeom>
          <a:noFill/>
        </p:spPr>
        <p:txBody>
          <a:bodyPr wrap="square">
            <a:spAutoFit/>
          </a:bodyPr>
          <a:lstStyle/>
          <a:p>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Note :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“BF”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refers to control separately for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VOC, NH</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 SO</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or PM</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2.5</a:t>
            </a:r>
            <a:endParaRPr lang="zh-CN" altLang="en-US" sz="1800" dirty="0"/>
          </a:p>
        </p:txBody>
      </p:sp>
      <p:sp>
        <p:nvSpPr>
          <p:cNvPr id="4" name="TextBox 3">
            <a:extLst>
              <a:ext uri="{FF2B5EF4-FFF2-40B4-BE49-F238E27FC236}">
                <a16:creationId xmlns:a16="http://schemas.microsoft.com/office/drawing/2014/main" id="{4722876B-A501-ECF2-B824-8615359F7A96}"/>
              </a:ext>
            </a:extLst>
          </p:cNvPr>
          <p:cNvSpPr txBox="1"/>
          <p:nvPr/>
        </p:nvSpPr>
        <p:spPr>
          <a:xfrm>
            <a:off x="1447800" y="843407"/>
            <a:ext cx="8904427" cy="400110"/>
          </a:xfrm>
          <a:prstGeom prst="rect">
            <a:avLst/>
          </a:prstGeom>
          <a:noFill/>
        </p:spPr>
        <p:txBody>
          <a:bodyPr wrap="square">
            <a:spAutoFit/>
          </a:bodyPr>
          <a:lstStyle/>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(Preliminary results, need further work to add CMAQ-BF and ISAM results)</a:t>
            </a:r>
            <a:endParaRPr lang="en-US" sz="2000" dirty="0">
              <a:solidFill>
                <a:srgbClr val="0000FF"/>
              </a:solidFill>
            </a:endParaRPr>
          </a:p>
        </p:txBody>
      </p:sp>
      <p:pic>
        <p:nvPicPr>
          <p:cNvPr id="3" name="图片 3">
            <a:extLst>
              <a:ext uri="{FF2B5EF4-FFF2-40B4-BE49-F238E27FC236}">
                <a16:creationId xmlns:a16="http://schemas.microsoft.com/office/drawing/2014/main" id="{64AFB04C-0E51-8CC4-A442-9762AC4BE575}"/>
              </a:ext>
            </a:extLst>
          </p:cNvPr>
          <p:cNvPicPr>
            <a:picLocks noChangeAspect="1"/>
          </p:cNvPicPr>
          <p:nvPr>
            <p:custDataLst>
              <p:tags r:id="rId1"/>
            </p:custDataLst>
          </p:nvPr>
        </p:nvPicPr>
        <p:blipFill>
          <a:blip r:embed="rId12"/>
          <a:stretch>
            <a:fillRect/>
          </a:stretch>
        </p:blipFill>
        <p:spPr>
          <a:xfrm>
            <a:off x="3235234" y="1688096"/>
            <a:ext cx="6830695" cy="2798445"/>
          </a:xfrm>
          <a:prstGeom prst="rect">
            <a:avLst/>
          </a:prstGeom>
        </p:spPr>
      </p:pic>
      <p:pic>
        <p:nvPicPr>
          <p:cNvPr id="5" name="图片 4">
            <a:extLst>
              <a:ext uri="{FF2B5EF4-FFF2-40B4-BE49-F238E27FC236}">
                <a16:creationId xmlns:a16="http://schemas.microsoft.com/office/drawing/2014/main" id="{CD1890D5-80C9-96EF-F02D-94676074F040}"/>
              </a:ext>
            </a:extLst>
          </p:cNvPr>
          <p:cNvPicPr>
            <a:picLocks noChangeAspect="1"/>
          </p:cNvPicPr>
          <p:nvPr>
            <p:custDataLst>
              <p:tags r:id="rId2"/>
            </p:custDataLst>
          </p:nvPr>
        </p:nvPicPr>
        <p:blipFill>
          <a:blip r:embed="rId13"/>
          <a:stretch>
            <a:fillRect/>
          </a:stretch>
        </p:blipFill>
        <p:spPr>
          <a:xfrm>
            <a:off x="10182134" y="1684286"/>
            <a:ext cx="880745" cy="1179830"/>
          </a:xfrm>
          <a:prstGeom prst="rect">
            <a:avLst/>
          </a:prstGeom>
        </p:spPr>
      </p:pic>
      <p:pic>
        <p:nvPicPr>
          <p:cNvPr id="7" name="图片 6">
            <a:extLst>
              <a:ext uri="{FF2B5EF4-FFF2-40B4-BE49-F238E27FC236}">
                <a16:creationId xmlns:a16="http://schemas.microsoft.com/office/drawing/2014/main" id="{D412D909-D449-BAFC-51CF-8BDACA11E55B}"/>
              </a:ext>
            </a:extLst>
          </p:cNvPr>
          <p:cNvPicPr>
            <a:picLocks noChangeAspect="1"/>
          </p:cNvPicPr>
          <p:nvPr>
            <p:custDataLst>
              <p:tags r:id="rId3"/>
            </p:custDataLst>
          </p:nvPr>
        </p:nvPicPr>
        <p:blipFill>
          <a:blip r:embed="rId14"/>
          <a:stretch>
            <a:fillRect/>
          </a:stretch>
        </p:blipFill>
        <p:spPr>
          <a:xfrm>
            <a:off x="3704499" y="1261376"/>
            <a:ext cx="5615305" cy="221615"/>
          </a:xfrm>
          <a:prstGeom prst="rect">
            <a:avLst/>
          </a:prstGeom>
        </p:spPr>
      </p:pic>
      <p:pic>
        <p:nvPicPr>
          <p:cNvPr id="8" name="图片 18">
            <a:extLst>
              <a:ext uri="{FF2B5EF4-FFF2-40B4-BE49-F238E27FC236}">
                <a16:creationId xmlns:a16="http://schemas.microsoft.com/office/drawing/2014/main" id="{171D4184-FC55-087A-073E-FD60F323E7EF}"/>
              </a:ext>
            </a:extLst>
          </p:cNvPr>
          <p:cNvPicPr>
            <a:picLocks noChangeAspect="1"/>
          </p:cNvPicPr>
          <p:nvPr>
            <p:custDataLst>
              <p:tags r:id="rId4"/>
            </p:custDataLst>
          </p:nvPr>
        </p:nvPicPr>
        <p:blipFill>
          <a:blip r:embed="rId15"/>
          <a:srcRect r="-56" b="17997"/>
          <a:stretch>
            <a:fillRect/>
          </a:stretch>
        </p:blipFill>
        <p:spPr>
          <a:xfrm>
            <a:off x="3223804" y="4548771"/>
            <a:ext cx="6805295" cy="1226820"/>
          </a:xfrm>
          <a:prstGeom prst="rect">
            <a:avLst/>
          </a:prstGeom>
        </p:spPr>
      </p:pic>
      <p:sp>
        <p:nvSpPr>
          <p:cNvPr id="10" name="矩形 20">
            <a:extLst>
              <a:ext uri="{FF2B5EF4-FFF2-40B4-BE49-F238E27FC236}">
                <a16:creationId xmlns:a16="http://schemas.microsoft.com/office/drawing/2014/main" id="{809289A0-502A-118D-7915-31A71E70FD63}"/>
              </a:ext>
            </a:extLst>
          </p:cNvPr>
          <p:cNvSpPr/>
          <p:nvPr>
            <p:custDataLst>
              <p:tags r:id="rId5"/>
            </p:custDataLst>
          </p:nvPr>
        </p:nvSpPr>
        <p:spPr>
          <a:xfrm>
            <a:off x="842554" y="3774706"/>
            <a:ext cx="2403475" cy="44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r>
              <a:rPr lang="en-US" altLang="zh-CN" sz="1100" b="1" dirty="0">
                <a:solidFill>
                  <a:schemeClr val="tx1"/>
                </a:solidFill>
                <a:latin typeface="Times New Roman" panose="02020603050405020304" pitchFamily="18" charset="0"/>
                <a:cs typeface="Times New Roman" panose="02020603050405020304" pitchFamily="18" charset="0"/>
              </a:rPr>
              <a:t> BF</a:t>
            </a:r>
          </a:p>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endParaRPr lang="en-US" altLang="zh-CN" sz="1100" b="1" dirty="0">
              <a:solidFill>
                <a:schemeClr val="tx1"/>
              </a:solidFill>
              <a:latin typeface="Times New Roman" panose="02020603050405020304" pitchFamily="18" charset="0"/>
              <a:cs typeface="Times New Roman" panose="02020603050405020304" pitchFamily="18" charset="0"/>
            </a:endParaRPr>
          </a:p>
        </p:txBody>
      </p:sp>
      <p:sp>
        <p:nvSpPr>
          <p:cNvPr id="15" name="矩形 21">
            <a:extLst>
              <a:ext uri="{FF2B5EF4-FFF2-40B4-BE49-F238E27FC236}">
                <a16:creationId xmlns:a16="http://schemas.microsoft.com/office/drawing/2014/main" id="{365A7C75-E73F-3CD1-38D2-11A19A724772}"/>
              </a:ext>
            </a:extLst>
          </p:cNvPr>
          <p:cNvSpPr/>
          <p:nvPr>
            <p:custDataLst>
              <p:tags r:id="rId6"/>
            </p:custDataLst>
          </p:nvPr>
        </p:nvSpPr>
        <p:spPr>
          <a:xfrm>
            <a:off x="855254" y="4692281"/>
            <a:ext cx="2403475" cy="691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r>
              <a:rPr lang="en-US" altLang="zh-CN" sz="1100" b="1" dirty="0">
                <a:solidFill>
                  <a:schemeClr val="tx1"/>
                </a:solidFill>
                <a:latin typeface="Times New Roman" panose="02020603050405020304" pitchFamily="18" charset="0"/>
                <a:cs typeface="Times New Roman" panose="02020603050405020304" pitchFamily="18" charset="0"/>
              </a:rPr>
              <a:t>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Opf</a:t>
            </a:r>
            <a:r>
              <a:rPr lang="en-US" altLang="zh-CN" sz="1100" b="1" dirty="0">
                <a:solidFill>
                  <a:schemeClr val="tx1"/>
                </a:solidFill>
                <a:latin typeface="Times New Roman" panose="02020603050405020304" pitchFamily="18" charset="0"/>
                <a:cs typeface="Times New Roman" panose="02020603050405020304" pitchFamily="18" charset="0"/>
              </a:rPr>
              <a:t>-RSM</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p>
          <a:p>
            <a:pPr indent="0" algn="r" fontAlgn="auto">
              <a:lnSpc>
                <a:spcPct val="120000"/>
              </a:lnSpc>
            </a:pPr>
            <a:r>
              <a:rPr lang="en-US" altLang="zh-CN" sz="1100" b="1" dirty="0">
                <a:solidFill>
                  <a:srgbClr val="FF0000"/>
                </a:solidFill>
                <a:latin typeface="Times New Roman" panose="02020603050405020304" pitchFamily="18" charset="0"/>
                <a:cs typeface="Times New Roman" panose="02020603050405020304" pitchFamily="18" charset="0"/>
              </a:rPr>
              <a:t>CMAQ BF</a:t>
            </a:r>
          </a:p>
        </p:txBody>
      </p:sp>
      <p:sp>
        <p:nvSpPr>
          <p:cNvPr id="17" name="矩形 11">
            <a:extLst>
              <a:ext uri="{FF2B5EF4-FFF2-40B4-BE49-F238E27FC236}">
                <a16:creationId xmlns:a16="http://schemas.microsoft.com/office/drawing/2014/main" id="{CE88A835-85F6-ADFA-4815-5308DC73479B}"/>
              </a:ext>
            </a:extLst>
          </p:cNvPr>
          <p:cNvSpPr/>
          <p:nvPr>
            <p:custDataLst>
              <p:tags r:id="rId7"/>
            </p:custDataLst>
          </p:nvPr>
        </p:nvSpPr>
        <p:spPr>
          <a:xfrm>
            <a:off x="4614297" y="5837580"/>
            <a:ext cx="3602255" cy="304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PM</a:t>
            </a:r>
            <a:r>
              <a:rPr lang="en-US" altLang="zh-CN" sz="1200" b="1" baseline="-25000" dirty="0">
                <a:solidFill>
                  <a:schemeClr val="tx1"/>
                </a:solidFill>
                <a:latin typeface="Times New Roman" panose="02020603050405020304" pitchFamily="18" charset="0"/>
                <a:cs typeface="Times New Roman" panose="02020603050405020304" pitchFamily="18" charset="0"/>
              </a:rPr>
              <a:t>2.5   </a:t>
            </a:r>
            <a:r>
              <a:rPr lang="en-US" altLang="zh-CN" sz="1200" b="1" dirty="0">
                <a:solidFill>
                  <a:schemeClr val="tx1"/>
                </a:solidFill>
                <a:latin typeface="Times New Roman" panose="02020603050405020304" pitchFamily="18" charset="0"/>
                <a:cs typeface="Times New Roman" panose="02020603050405020304" pitchFamily="18" charset="0"/>
              </a:rPr>
              <a:t>Jul Avg (</a:t>
            </a:r>
            <a:r>
              <a:rPr lang="en-US" altLang="zh-CN" sz="1200" b="1" dirty="0" err="1">
                <a:solidFill>
                  <a:schemeClr val="tx1"/>
                </a:solidFill>
                <a:latin typeface="Times New Roman" panose="02020603050405020304" pitchFamily="18" charset="0"/>
                <a:cs typeface="Times New Roman" panose="02020603050405020304" pitchFamily="18" charset="0"/>
              </a:rPr>
              <a:t>μg</a:t>
            </a:r>
            <a:r>
              <a:rPr lang="en-US" altLang="zh-CN" sz="1200" b="1" dirty="0">
                <a:solidFill>
                  <a:schemeClr val="tx1"/>
                </a:solidFill>
                <a:latin typeface="Times New Roman" panose="02020603050405020304" pitchFamily="18" charset="0"/>
                <a:cs typeface="Times New Roman" panose="02020603050405020304" pitchFamily="18" charset="0"/>
              </a:rPr>
              <a:t>/m</a:t>
            </a:r>
            <a:r>
              <a:rPr lang="en-US" altLang="zh-CN" sz="1200" b="1" baseline="30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18" name="矩形 2">
            <a:extLst>
              <a:ext uri="{FF2B5EF4-FFF2-40B4-BE49-F238E27FC236}">
                <a16:creationId xmlns:a16="http://schemas.microsoft.com/office/drawing/2014/main" id="{5663E46C-F838-4F13-1A7D-3E5F9BC48FA6}"/>
              </a:ext>
            </a:extLst>
          </p:cNvPr>
          <p:cNvSpPr/>
          <p:nvPr>
            <p:custDataLst>
              <p:tags r:id="rId8"/>
            </p:custDataLst>
          </p:nvPr>
        </p:nvSpPr>
        <p:spPr>
          <a:xfrm>
            <a:off x="845094" y="2864116"/>
            <a:ext cx="2403475" cy="44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r>
              <a:rPr lang="en-US" altLang="zh-CN" sz="1100" b="1" dirty="0">
                <a:solidFill>
                  <a:schemeClr val="tx1"/>
                </a:solidFill>
                <a:latin typeface="Times New Roman" panose="02020603050405020304" pitchFamily="18" charset="0"/>
                <a:cs typeface="Times New Roman" panose="02020603050405020304" pitchFamily="18" charset="0"/>
              </a:rPr>
              <a:t> BF</a:t>
            </a:r>
          </a:p>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endParaRPr lang="en-US" altLang="zh-CN" sz="1100" b="1" dirty="0">
              <a:solidFill>
                <a:schemeClr val="tx1"/>
              </a:solidFill>
              <a:latin typeface="Times New Roman" panose="02020603050405020304" pitchFamily="18" charset="0"/>
              <a:cs typeface="Times New Roman" panose="02020603050405020304" pitchFamily="18" charset="0"/>
            </a:endParaRPr>
          </a:p>
        </p:txBody>
      </p:sp>
      <p:sp>
        <p:nvSpPr>
          <p:cNvPr id="19" name="矩形 5">
            <a:extLst>
              <a:ext uri="{FF2B5EF4-FFF2-40B4-BE49-F238E27FC236}">
                <a16:creationId xmlns:a16="http://schemas.microsoft.com/office/drawing/2014/main" id="{51AF0423-EE85-DB9E-ABE2-456734BF9ABA}"/>
              </a:ext>
            </a:extLst>
          </p:cNvPr>
          <p:cNvSpPr/>
          <p:nvPr>
            <p:custDataLst>
              <p:tags r:id="rId9"/>
            </p:custDataLst>
          </p:nvPr>
        </p:nvSpPr>
        <p:spPr>
          <a:xfrm>
            <a:off x="842554" y="1920506"/>
            <a:ext cx="2403475" cy="44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r>
              <a:rPr lang="en-US" altLang="zh-CN" sz="1100" b="1" dirty="0">
                <a:solidFill>
                  <a:schemeClr val="tx1"/>
                </a:solidFill>
                <a:latin typeface="Times New Roman" panose="02020603050405020304" pitchFamily="18" charset="0"/>
                <a:cs typeface="Times New Roman" panose="02020603050405020304" pitchFamily="18" charset="0"/>
              </a:rPr>
              <a:t> BF</a:t>
            </a:r>
          </a:p>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endParaRPr lang="en-US" altLang="zh-CN" sz="11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766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20"/>
            <a:ext cx="12192000" cy="669103"/>
          </a:xfrm>
          <a:noFill/>
          <a:ln>
            <a:noFill/>
          </a:ln>
        </p:spPr>
        <p:txBody>
          <a:bodyPr vert="horz" wrap="square" lIns="68580" tIns="34290" rIns="68580" bIns="34290" numCol="1" anchor="ctr" anchorCtr="0" compatLnSpc="1">
            <a:prstTxWarp prst="textNoShape">
              <a:avLst/>
            </a:prstTxWarp>
          </a:bodyPr>
          <a:lstStyle/>
          <a:p>
            <a:r>
              <a:rPr kumimoji="1" lang="en-US" sz="2800" kern="1200" dirty="0">
                <a:solidFill>
                  <a:srgbClr val="FFFF00"/>
                </a:solidFill>
              </a:rPr>
              <a:t>Summary of Source Attribution &amp; Control/Response Modeling Methods</a:t>
            </a:r>
          </a:p>
        </p:txBody>
      </p:sp>
      <p:graphicFrame>
        <p:nvGraphicFramePr>
          <p:cNvPr id="8" name="Table 8">
            <a:extLst>
              <a:ext uri="{FF2B5EF4-FFF2-40B4-BE49-F238E27FC236}">
                <a16:creationId xmlns:a16="http://schemas.microsoft.com/office/drawing/2014/main" id="{9953E29E-D97F-491C-8177-86AB9746BB63}"/>
              </a:ext>
            </a:extLst>
          </p:cNvPr>
          <p:cNvGraphicFramePr>
            <a:graphicFrameLocks noGrp="1"/>
          </p:cNvGraphicFramePr>
          <p:nvPr>
            <p:ph idx="1"/>
            <p:extLst>
              <p:ext uri="{D42A27DB-BD31-4B8C-83A1-F6EECF244321}">
                <p14:modId xmlns:p14="http://schemas.microsoft.com/office/powerpoint/2010/main" val="836816654"/>
              </p:ext>
            </p:extLst>
          </p:nvPr>
        </p:nvGraphicFramePr>
        <p:xfrm>
          <a:off x="266700" y="883920"/>
          <a:ext cx="11658600" cy="5821680"/>
        </p:xfrm>
        <a:graphic>
          <a:graphicData uri="http://schemas.openxmlformats.org/drawingml/2006/table">
            <a:tbl>
              <a:tblPr firstRow="1" bandRow="1">
                <a:tableStyleId>{5C22544A-7EE6-4342-B048-85BDC9FD1C3A}</a:tableStyleId>
              </a:tblPr>
              <a:tblGrid>
                <a:gridCol w="3390900">
                  <a:extLst>
                    <a:ext uri="{9D8B030D-6E8A-4147-A177-3AD203B41FA5}">
                      <a16:colId xmlns:a16="http://schemas.microsoft.com/office/drawing/2014/main" val="3980080573"/>
                    </a:ext>
                  </a:extLst>
                </a:gridCol>
                <a:gridCol w="4252818">
                  <a:extLst>
                    <a:ext uri="{9D8B030D-6E8A-4147-A177-3AD203B41FA5}">
                      <a16:colId xmlns:a16="http://schemas.microsoft.com/office/drawing/2014/main" val="690323461"/>
                    </a:ext>
                  </a:extLst>
                </a:gridCol>
                <a:gridCol w="4014882">
                  <a:extLst>
                    <a:ext uri="{9D8B030D-6E8A-4147-A177-3AD203B41FA5}">
                      <a16:colId xmlns:a16="http://schemas.microsoft.com/office/drawing/2014/main" val="3333626697"/>
                    </a:ext>
                  </a:extLst>
                </a:gridCol>
              </a:tblGrid>
              <a:tr h="609600">
                <a:tc>
                  <a:txBody>
                    <a:bodyPr/>
                    <a:lstStyle/>
                    <a:p>
                      <a:pPr algn="ctr"/>
                      <a:r>
                        <a:rPr lang="en-US" sz="2400" i="1" dirty="0">
                          <a:solidFill>
                            <a:srgbClr val="FFC000"/>
                          </a:solidFill>
                        </a:rPr>
                        <a:t>Modeling Techniques</a:t>
                      </a:r>
                      <a:endParaRPr lang="en-US" sz="2800" i="1" dirty="0">
                        <a:solidFill>
                          <a:srgbClr val="FFC000"/>
                        </a:solidFill>
                      </a:endParaRPr>
                    </a:p>
                  </a:txBody>
                  <a:tcPr anchor="ctr"/>
                </a:tc>
                <a:tc>
                  <a:txBody>
                    <a:bodyPr/>
                    <a:lstStyle/>
                    <a:p>
                      <a:pPr algn="ctr"/>
                      <a:r>
                        <a:rPr lang="en-US" sz="2800" i="1" dirty="0">
                          <a:solidFill>
                            <a:srgbClr val="FFC000"/>
                          </a:solidFill>
                        </a:rPr>
                        <a:t>Strengths</a:t>
                      </a:r>
                    </a:p>
                  </a:txBody>
                  <a:tcPr anchor="ctr"/>
                </a:tc>
                <a:tc>
                  <a:txBody>
                    <a:bodyPr/>
                    <a:lstStyle/>
                    <a:p>
                      <a:pPr algn="ctr"/>
                      <a:r>
                        <a:rPr lang="en-US" sz="2800" i="1" dirty="0">
                          <a:solidFill>
                            <a:srgbClr val="FFC000"/>
                          </a:solidFill>
                        </a:rPr>
                        <a:t>Limitations</a:t>
                      </a:r>
                    </a:p>
                  </a:txBody>
                  <a:tcPr anchor="ctr"/>
                </a:tc>
                <a:extLst>
                  <a:ext uri="{0D108BD9-81ED-4DB2-BD59-A6C34878D82A}">
                    <a16:rowId xmlns:a16="http://schemas.microsoft.com/office/drawing/2014/main" val="1106215315"/>
                  </a:ext>
                </a:extLst>
              </a:tr>
              <a:tr h="661872">
                <a:tc>
                  <a:txBody>
                    <a:bodyPr/>
                    <a:lstStyle/>
                    <a:p>
                      <a:pPr algn="l"/>
                      <a:r>
                        <a:rPr lang="en-US" sz="2400" dirty="0">
                          <a:solidFill>
                            <a:srgbClr val="0000FF"/>
                          </a:solidFill>
                        </a:rPr>
                        <a:t>Brute Force (BF) Method</a:t>
                      </a:r>
                    </a:p>
                  </a:txBody>
                  <a:tcPr anchor="ctr"/>
                </a:tc>
                <a:tc>
                  <a:txBody>
                    <a:bodyPr/>
                    <a:lstStyle/>
                    <a:p>
                      <a:pPr marL="119063" marR="0" lvl="0" indent="-11906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Conceptually simple and easy to implement</a:t>
                      </a:r>
                    </a:p>
                    <a:p>
                      <a:pPr marL="119063" marR="0" lvl="0" indent="-11906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Traditionally served as baseline for AQ control response &amp; impact assessment</a:t>
                      </a:r>
                    </a:p>
                  </a:txBody>
                  <a:tcPr anchor="ctr"/>
                </a:tc>
                <a:tc>
                  <a:txBody>
                    <a:bodyPr/>
                    <a:lstStyle/>
                    <a:p>
                      <a:pPr marL="112713" indent="-112713" algn="l">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Computationally expensive</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Not practical for multiple-source attribution</a:t>
                      </a:r>
                    </a:p>
                  </a:txBody>
                  <a:tcPr anchor="ctr"/>
                </a:tc>
                <a:extLst>
                  <a:ext uri="{0D108BD9-81ED-4DB2-BD59-A6C34878D82A}">
                    <a16:rowId xmlns:a16="http://schemas.microsoft.com/office/drawing/2014/main" val="1208870081"/>
                  </a:ext>
                </a:extLst>
              </a:tr>
              <a:tr h="859960">
                <a:tc>
                  <a:txBody>
                    <a:bodyPr/>
                    <a:lstStyle/>
                    <a:p>
                      <a:pPr algn="l"/>
                      <a:r>
                        <a:rPr lang="en-US" sz="2000" dirty="0">
                          <a:solidFill>
                            <a:srgbClr val="0000FF"/>
                          </a:solidFill>
                        </a:rPr>
                        <a:t>OSAT/PSAT/APCA </a:t>
                      </a:r>
                      <a:r>
                        <a:rPr lang="en-US" sz="2000" dirty="0">
                          <a:solidFill>
                            <a:schemeClr val="tx1"/>
                          </a:solidFill>
                        </a:rPr>
                        <a:t>(</a:t>
                      </a:r>
                      <a:r>
                        <a:rPr lang="en-US" sz="2000" dirty="0" err="1">
                          <a:solidFill>
                            <a:schemeClr val="tx1"/>
                          </a:solidFill>
                        </a:rPr>
                        <a:t>CAMx</a:t>
                      </a:r>
                      <a:r>
                        <a:rPr lang="en-US" sz="2000" dirty="0">
                          <a:solidFill>
                            <a:schemeClr val="tx1"/>
                          </a:solidFill>
                        </a:rPr>
                        <a:t>) </a:t>
                      </a:r>
                      <a:r>
                        <a:rPr lang="en-US" sz="2000" dirty="0">
                          <a:solidFill>
                            <a:srgbClr val="0000FF"/>
                          </a:solidFill>
                        </a:rPr>
                        <a:t>&amp; ISAM </a:t>
                      </a:r>
                      <a:r>
                        <a:rPr lang="en-US" sz="2000" dirty="0">
                          <a:solidFill>
                            <a:schemeClr val="tx1"/>
                          </a:solidFill>
                        </a:rPr>
                        <a:t>(CMAQ)</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efficient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broadly applied</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Effective for multi-source (region/sector) apportionment assessment</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Treatment of nonlinear chemistry</a:t>
                      </a:r>
                    </a:p>
                    <a:p>
                      <a:pPr marL="461963" marR="0" lvl="1" indent="-234950" algn="l" defTabSz="514350" rtl="0" eaLnBrk="1" fontAlgn="auto" latinLnBrk="0" hangingPunct="1">
                        <a:lnSpc>
                          <a:spcPct val="100000"/>
                        </a:lnSpc>
                        <a:spcBef>
                          <a:spcPts val="0"/>
                        </a:spcBef>
                        <a:spcAft>
                          <a:spcPts val="0"/>
                        </a:spcAft>
                        <a:buClrTx/>
                        <a:buSzTx/>
                        <a:buFont typeface="Wingdings" panose="05000000000000000000" pitchFamily="2" charset="2"/>
                        <a:buChar char="Ø"/>
                        <a:tabLst>
                          <a:tab pos="339725" algn="l"/>
                        </a:tabLst>
                        <a:defRPr/>
                      </a:pPr>
                      <a:r>
                        <a:rPr lang="en-US" sz="1200" dirty="0">
                          <a:solidFill>
                            <a:schemeClr val="tx1"/>
                          </a:solidFill>
                          <a:latin typeface="Arial" panose="020B0604020202020204" pitchFamily="34" charset="0"/>
                          <a:cs typeface="Arial" panose="020B0604020202020204" pitchFamily="34" charset="0"/>
                        </a:rPr>
                        <a:t>Predict only positive contributions so could not treat nonlinear disbenefit issue (e.g., NOx disbenefit to O3 &amp; PM2.5)</a:t>
                      </a:r>
                    </a:p>
                    <a:p>
                      <a:pPr marL="461963" marR="0" lvl="1" indent="-234950" algn="l" defTabSz="514350" rtl="0" eaLnBrk="1" fontAlgn="auto" latinLnBrk="0" hangingPunct="1">
                        <a:lnSpc>
                          <a:spcPct val="100000"/>
                        </a:lnSpc>
                        <a:spcBef>
                          <a:spcPts val="0"/>
                        </a:spcBef>
                        <a:spcAft>
                          <a:spcPts val="0"/>
                        </a:spcAft>
                        <a:buClrTx/>
                        <a:buSzTx/>
                        <a:buFont typeface="Wingdings" panose="05000000000000000000" pitchFamily="2" charset="2"/>
                        <a:buChar char="Ø"/>
                        <a:tabLst>
                          <a:tab pos="339725" algn="l"/>
                        </a:tabLst>
                        <a:defRPr/>
                      </a:pPr>
                      <a:r>
                        <a:rPr lang="en-US" sz="1200" dirty="0">
                          <a:solidFill>
                            <a:schemeClr val="tx1"/>
                          </a:solidFill>
                          <a:latin typeface="Arial" panose="020B0604020202020204" pitchFamily="34" charset="0"/>
                          <a:cs typeface="Arial" panose="020B0604020202020204" pitchFamily="34" charset="0"/>
                        </a:rPr>
                        <a:t>Each precursor contributing only to a single PM2.5 species (e.g., NOx/SO2/NH3 only to PM-NO</a:t>
                      </a:r>
                      <a:r>
                        <a:rPr lang="en-US" sz="1000" dirty="0">
                          <a:solidFill>
                            <a:schemeClr val="tx1"/>
                          </a:solidFill>
                          <a:latin typeface="Arial" panose="020B0604020202020204" pitchFamily="34" charset="0"/>
                          <a:cs typeface="Arial" panose="020B0604020202020204" pitchFamily="34" charset="0"/>
                        </a:rPr>
                        <a:t>3</a:t>
                      </a:r>
                      <a:r>
                        <a:rPr lang="en-US" sz="1200" baseline="38000"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PM-SO</a:t>
                      </a:r>
                      <a:r>
                        <a:rPr lang="en-US" sz="1050" dirty="0">
                          <a:solidFill>
                            <a:schemeClr val="tx1"/>
                          </a:solidFill>
                          <a:latin typeface="Arial" panose="020B0604020202020204" pitchFamily="34" charset="0"/>
                          <a:cs typeface="Arial" panose="020B0604020202020204" pitchFamily="34" charset="0"/>
                        </a:rPr>
                        <a:t>4</a:t>
                      </a:r>
                      <a:r>
                        <a:rPr lang="en-US" sz="1200" baseline="38000" dirty="0">
                          <a:solidFill>
                            <a:schemeClr val="tx1"/>
                          </a:solidFill>
                          <a:latin typeface="Arial" panose="020B0604020202020204" pitchFamily="34" charset="0"/>
                          <a:cs typeface="Arial" panose="020B0604020202020204" pitchFamily="34" charset="0"/>
                        </a:rPr>
                        <a:t>2-</a:t>
                      </a:r>
                      <a:r>
                        <a:rPr lang="en-US" sz="1200" dirty="0">
                          <a:solidFill>
                            <a:schemeClr val="tx1"/>
                          </a:solidFill>
                          <a:latin typeface="Arial" panose="020B0604020202020204" pitchFamily="34" charset="0"/>
                          <a:cs typeface="Arial" panose="020B0604020202020204" pitchFamily="34" charset="0"/>
                        </a:rPr>
                        <a:t>/PM-NH</a:t>
                      </a:r>
                      <a:r>
                        <a:rPr lang="en-US" sz="1000" dirty="0">
                          <a:solidFill>
                            <a:schemeClr val="tx1"/>
                          </a:solidFill>
                          <a:latin typeface="Arial" panose="020B0604020202020204" pitchFamily="34" charset="0"/>
                          <a:cs typeface="Arial" panose="020B0604020202020204" pitchFamily="34" charset="0"/>
                        </a:rPr>
                        <a:t>4</a:t>
                      </a:r>
                      <a:r>
                        <a:rPr lang="en-US" sz="1200" baseline="38000"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respectively), and no species interactions nor SOA attribution</a:t>
                      </a:r>
                    </a:p>
                  </a:txBody>
                  <a:tcPr anchor="ctr"/>
                </a:tc>
                <a:extLst>
                  <a:ext uri="{0D108BD9-81ED-4DB2-BD59-A6C34878D82A}">
                    <a16:rowId xmlns:a16="http://schemas.microsoft.com/office/drawing/2014/main" val="2563586551"/>
                  </a:ext>
                </a:extLst>
              </a:tr>
              <a:tr h="661840">
                <a:tc>
                  <a:txBody>
                    <a:bodyPr/>
                    <a:lstStyle/>
                    <a:p>
                      <a:pPr algn="l"/>
                      <a:r>
                        <a:rPr lang="en-US" sz="2400" dirty="0">
                          <a:solidFill>
                            <a:srgbClr val="0000FF"/>
                          </a:solidFill>
                        </a:rPr>
                        <a:t>DDM/HDDM</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efficient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broadly applied</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Can be used other than region/sector analysis (e.g., VOCs reactivities: “IR” )</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Limitations in predicting large emission reductions (e.g., &gt; 50% cut)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PM2.5 applications not supported yet</a:t>
                      </a:r>
                    </a:p>
                  </a:txBody>
                  <a:tcPr anchor="ctr"/>
                </a:tc>
                <a:extLst>
                  <a:ext uri="{0D108BD9-81ED-4DB2-BD59-A6C34878D82A}">
                    <a16:rowId xmlns:a16="http://schemas.microsoft.com/office/drawing/2014/main" val="3476605454"/>
                  </a:ext>
                </a:extLst>
              </a:tr>
              <a:tr h="792480">
                <a:tc>
                  <a:txBody>
                    <a:bodyPr/>
                    <a:lstStyle/>
                    <a:p>
                      <a:pPr algn="l"/>
                      <a:r>
                        <a:rPr lang="en-US" sz="2400" dirty="0">
                          <a:solidFill>
                            <a:srgbClr val="0000FF"/>
                          </a:solidFill>
                        </a:rPr>
                        <a:t>RSM &amp; pf-RSM</a:t>
                      </a:r>
                      <a:endParaRPr lang="en-US" sz="2400" dirty="0">
                        <a:solidFill>
                          <a:schemeClr val="tx1"/>
                        </a:solidFill>
                      </a:endParaRP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Instant AQ response to emissions control</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Can replicate BFM effectively</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applied</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intensive</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May not be suitable for source apportionment</a:t>
                      </a:r>
                    </a:p>
                  </a:txBody>
                  <a:tcPr anchor="ctr"/>
                </a:tc>
                <a:extLst>
                  <a:ext uri="{0D108BD9-81ED-4DB2-BD59-A6C34878D82A}">
                    <a16:rowId xmlns:a16="http://schemas.microsoft.com/office/drawing/2014/main" val="1272493203"/>
                  </a:ext>
                </a:extLst>
              </a:tr>
              <a:tr h="859960">
                <a:tc>
                  <a:txBody>
                    <a:bodyPr/>
                    <a:lstStyle/>
                    <a:p>
                      <a:pPr algn="l"/>
                      <a:r>
                        <a:rPr lang="en-US" sz="2000" dirty="0">
                          <a:solidFill>
                            <a:schemeClr val="tx1"/>
                          </a:solidFill>
                        </a:rPr>
                        <a:t> </a:t>
                      </a:r>
                      <a:r>
                        <a:rPr lang="en-US" sz="2800" b="1" dirty="0" err="1">
                          <a:solidFill>
                            <a:srgbClr val="FF0000"/>
                          </a:solidFill>
                        </a:rPr>
                        <a:t>DeepRSM</a:t>
                      </a:r>
                      <a:endParaRPr lang="en-US" sz="2000" b="1" dirty="0">
                        <a:solidFill>
                          <a:srgbClr val="FF0000"/>
                        </a:solidFill>
                      </a:endParaRP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0000"/>
                          </a:solidFill>
                          <a:latin typeface="Arial" panose="020B0604020202020204" pitchFamily="34" charset="0"/>
                          <a:cs typeface="Arial" panose="020B0604020202020204" pitchFamily="34" charset="0"/>
                        </a:rPr>
                        <a:t>Effective in computational efficiency and accuracy for control impact &amp; multi-source contribution assessment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FF"/>
                          </a:solidFill>
                          <a:latin typeface="Arial" panose="020B0604020202020204" pitchFamily="34" charset="0"/>
                          <a:cs typeface="Arial" panose="020B0604020202020204" pitchFamily="34" charset="0"/>
                        </a:rPr>
                        <a:t>Applicable to any models or versions w/o needs to modify model code</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Need further performance evaluation &amp; applications in USA</a:t>
                      </a:r>
                    </a:p>
                  </a:txBody>
                  <a:tcPr anchor="ctr"/>
                </a:tc>
                <a:extLst>
                  <a:ext uri="{0D108BD9-81ED-4DB2-BD59-A6C34878D82A}">
                    <a16:rowId xmlns:a16="http://schemas.microsoft.com/office/drawing/2014/main" val="2824917719"/>
                  </a:ext>
                </a:extLst>
              </a:tr>
            </a:tbl>
          </a:graphicData>
        </a:graphic>
      </p:graphicFrame>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220200" y="647178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172889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845"/>
            <a:ext cx="10363199"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00"/>
                </a:solidFill>
              </a:rPr>
              <a:t>Take Home Messages &amp; Next Steps</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76200" y="1047955"/>
            <a:ext cx="115824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i="1" dirty="0">
                <a:solidFill>
                  <a:srgbClr val="FF0000"/>
                </a:solidFill>
                <a:latin typeface="Arial" panose="020B0604020202020204" pitchFamily="34" charset="0"/>
                <a:cs typeface="Arial" panose="020B0604020202020204" pitchFamily="34" charset="0"/>
              </a:rPr>
              <a:t>“No one best tool to fit for all”: </a:t>
            </a:r>
          </a:p>
          <a:p>
            <a:pPr marL="855266" lvl="2" indent="-285750">
              <a:lnSpc>
                <a:spcPct val="135000"/>
              </a:lnSpc>
              <a:spcBef>
                <a:spcPts val="0"/>
              </a:spcBef>
            </a:pPr>
            <a:r>
              <a:rPr lang="en-US" sz="2000" dirty="0">
                <a:latin typeface="Arial" panose="020B0604020202020204" pitchFamily="34" charset="0"/>
                <a:cs typeface="Arial" panose="020B0604020202020204" pitchFamily="34" charset="0"/>
              </a:rPr>
              <a:t>Each modeling technique has its own strengths &amp; limitations</a:t>
            </a:r>
          </a:p>
          <a:p>
            <a:pPr marL="855266" lvl="2" indent="-285750">
              <a:lnSpc>
                <a:spcPct val="135000"/>
              </a:lnSpc>
              <a:spcBef>
                <a:spcPts val="0"/>
              </a:spcBef>
            </a:pPr>
            <a:r>
              <a:rPr lang="en-US" sz="2000" dirty="0">
                <a:latin typeface="Arial" panose="020B0604020202020204" pitchFamily="34" charset="0"/>
                <a:cs typeface="Arial" panose="020B0604020202020204" pitchFamily="34" charset="0"/>
              </a:rPr>
              <a:t>Selecting a “best-fit” technique is depending upon policy analysis objectives</a:t>
            </a:r>
            <a:endParaRPr lang="en-US" sz="2800" dirty="0">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“Source Attribution” vs. “Control/Response” modeling: </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They seem </a:t>
            </a:r>
            <a:r>
              <a:rPr lang="en-US" sz="2000" dirty="0">
                <a:solidFill>
                  <a:srgbClr val="0000FF"/>
                </a:solidFill>
                <a:latin typeface="Arial" panose="020B0604020202020204" pitchFamily="34" charset="0"/>
                <a:cs typeface="Arial" panose="020B0604020202020204" pitchFamily="34" charset="0"/>
              </a:rPr>
              <a:t>similar but somewhat different </a:t>
            </a:r>
            <a:r>
              <a:rPr lang="en-US" sz="2000" dirty="0">
                <a:latin typeface="Arial" panose="020B0604020202020204" pitchFamily="34" charset="0"/>
                <a:cs typeface="Arial" panose="020B0604020202020204" pitchFamily="34" charset="0"/>
              </a:rPr>
              <a:t>modeling assessment techniques </a:t>
            </a:r>
          </a:p>
          <a:p>
            <a:pPr marL="1369616" lvl="3" indent="-342900">
              <a:lnSpc>
                <a:spcPct val="135000"/>
              </a:lnSpc>
              <a:spcBef>
                <a:spcPts val="0"/>
              </a:spcBef>
            </a:pPr>
            <a:r>
              <a:rPr lang="en-US" sz="1800" i="1" dirty="0">
                <a:solidFill>
                  <a:srgbClr val="5D2884"/>
                </a:solidFill>
                <a:latin typeface="Arial" panose="020B0604020202020204" pitchFamily="34" charset="0"/>
                <a:cs typeface="Arial" panose="020B0604020202020204" pitchFamily="34" charset="0"/>
              </a:rPr>
              <a:t>Source Attribution</a:t>
            </a:r>
            <a:r>
              <a:rPr lang="en-US" sz="1800" i="1" dirty="0">
                <a:latin typeface="Arial" panose="020B0604020202020204" pitchFamily="34" charset="0"/>
                <a:cs typeface="Arial" panose="020B0604020202020204" pitchFamily="34" charset="0"/>
              </a:rPr>
              <a:t>: Chemistry regime based on “</a:t>
            </a:r>
            <a:r>
              <a:rPr lang="en-US" sz="1800" i="1" dirty="0">
                <a:solidFill>
                  <a:srgbClr val="5D2884"/>
                </a:solidFill>
                <a:latin typeface="Arial" panose="020B0604020202020204" pitchFamily="34" charset="0"/>
                <a:cs typeface="Arial" panose="020B0604020202020204" pitchFamily="34" charset="0"/>
              </a:rPr>
              <a:t>Baseline</a:t>
            </a:r>
            <a:r>
              <a:rPr lang="en-US" sz="1800" i="1" dirty="0">
                <a:latin typeface="Arial" panose="020B0604020202020204" pitchFamily="34" charset="0"/>
                <a:cs typeface="Arial" panose="020B0604020202020204" pitchFamily="34" charset="0"/>
              </a:rPr>
              <a:t>” case</a:t>
            </a:r>
          </a:p>
          <a:p>
            <a:pPr marL="1369616" lvl="3" indent="-342900">
              <a:lnSpc>
                <a:spcPct val="135000"/>
              </a:lnSpc>
              <a:spcBef>
                <a:spcPts val="0"/>
              </a:spcBef>
            </a:pPr>
            <a:r>
              <a:rPr lang="en-US" sz="1800" i="1" dirty="0">
                <a:solidFill>
                  <a:srgbClr val="5D2884"/>
                </a:solidFill>
                <a:latin typeface="Arial" panose="020B0604020202020204" pitchFamily="34" charset="0"/>
                <a:cs typeface="Arial" panose="020B0604020202020204" pitchFamily="34" charset="0"/>
              </a:rPr>
              <a:t>Control Response</a:t>
            </a:r>
            <a:r>
              <a:rPr lang="en-US" sz="1800" i="1" dirty="0">
                <a:latin typeface="Arial" panose="020B0604020202020204" pitchFamily="34" charset="0"/>
                <a:cs typeface="Arial" panose="020B0604020202020204" pitchFamily="34" charset="0"/>
              </a:rPr>
              <a:t>: Chemistry regime based on “</a:t>
            </a:r>
            <a:r>
              <a:rPr lang="en-US" sz="1800" i="1" dirty="0">
                <a:solidFill>
                  <a:srgbClr val="5D2884"/>
                </a:solidFill>
                <a:latin typeface="Arial" panose="020B0604020202020204" pitchFamily="34" charset="0"/>
                <a:cs typeface="Arial" panose="020B0604020202020204" pitchFamily="34" charset="0"/>
              </a:rPr>
              <a:t>Control &amp; Baseline</a:t>
            </a:r>
            <a:r>
              <a:rPr lang="en-US" sz="1800" i="1" dirty="0">
                <a:latin typeface="Arial" panose="020B0604020202020204" pitchFamily="34" charset="0"/>
                <a:cs typeface="Arial" panose="020B0604020202020204" pitchFamily="34" charset="0"/>
              </a:rPr>
              <a:t>” case</a:t>
            </a: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Suggested Work Plan &amp; Next steps:</a:t>
            </a:r>
            <a:r>
              <a:rPr lang="en-US" sz="2800" i="1" dirty="0">
                <a:solidFill>
                  <a:srgbClr val="FF0000"/>
                </a:solidFill>
                <a:latin typeface="Arial" panose="020B0604020202020204" pitchFamily="34" charset="0"/>
                <a:cs typeface="Arial" panose="020B0604020202020204" pitchFamily="34" charset="0"/>
              </a:rPr>
              <a:t> </a:t>
            </a:r>
          </a:p>
          <a:p>
            <a:pPr marL="914400" lvl="1" indent="-284163">
              <a:lnSpc>
                <a:spcPct val="135000"/>
              </a:lnSpc>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Complete “2018 CMAQ” pilot case study for O3 &amp; PM2.5 (species) and </a:t>
            </a:r>
            <a:r>
              <a:rPr lang="en-US" sz="2000" i="1" dirty="0" err="1">
                <a:solidFill>
                  <a:srgbClr val="0000FF"/>
                </a:solidFill>
                <a:latin typeface="Arial" panose="020B0604020202020204" pitchFamily="34" charset="0"/>
                <a:cs typeface="Arial" panose="020B0604020202020204" pitchFamily="34" charset="0"/>
              </a:rPr>
              <a:t>DeepRSM</a:t>
            </a:r>
            <a:r>
              <a:rPr lang="en-US" sz="2000" i="1" dirty="0">
                <a:solidFill>
                  <a:srgbClr val="0000FF"/>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implementation on </a:t>
            </a:r>
            <a:r>
              <a:rPr lang="en-US" sz="2000" dirty="0">
                <a:solidFill>
                  <a:srgbClr val="0000FF"/>
                </a:solidFill>
                <a:latin typeface="Arial" panose="020B0604020202020204" pitchFamily="34" charset="0"/>
                <a:cs typeface="Arial" panose="020B0604020202020204" pitchFamily="34" charset="0"/>
              </a:rPr>
              <a:t>“FAST-CE” &amp; </a:t>
            </a:r>
            <a:r>
              <a:rPr lang="en-US" sz="2000" i="1" dirty="0">
                <a:solidFill>
                  <a:srgbClr val="0000FF"/>
                </a:solidFill>
                <a:latin typeface="Arial" panose="020B0604020202020204" pitchFamily="34" charset="0"/>
                <a:cs typeface="Arial" panose="020B0604020202020204" pitchFamily="34" charset="0"/>
              </a:rPr>
              <a:t>“RSM-VAT”</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Evaluate/QA &amp; compare </a:t>
            </a:r>
            <a:r>
              <a:rPr lang="en-US" sz="2000" dirty="0">
                <a:solidFill>
                  <a:srgbClr val="0000FF"/>
                </a:solidFill>
                <a:latin typeface="Arial" panose="020B0604020202020204" pitchFamily="34" charset="0"/>
                <a:cs typeface="Arial" panose="020B0604020202020204" pitchFamily="34" charset="0"/>
              </a:rPr>
              <a:t>“</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vs. CMAQ-BF, ISAM (O3 &amp; PM2.5) &amp; HDDM (O3)</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Initiate pilot applications of </a:t>
            </a:r>
            <a:r>
              <a:rPr lang="en-US" sz="2000" dirty="0">
                <a:solidFill>
                  <a:srgbClr val="0000FF"/>
                </a:solidFill>
                <a:latin typeface="Arial" panose="020B0604020202020204" pitchFamily="34" charset="0"/>
                <a:cs typeface="Arial" panose="020B0604020202020204" pitchFamily="34" charset="0"/>
              </a:rPr>
              <a:t>“</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to support regulatory modeling analysis</a:t>
            </a:r>
          </a:p>
          <a:p>
            <a:pPr marL="410368" indent="0">
              <a:lnSpc>
                <a:spcPct val="135000"/>
              </a:lnSpc>
              <a:spcBef>
                <a:spcPts val="0"/>
              </a:spcBef>
              <a:buNone/>
            </a:pPr>
            <a:endParaRPr lang="en-US" sz="285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2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20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800" i="1" dirty="0">
                <a:solidFill>
                  <a:srgbClr val="0000FF"/>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3726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623030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381000" y="6244023"/>
            <a:ext cx="8923338" cy="584779"/>
          </a:xfrm>
          <a:prstGeom prst="rect">
            <a:avLst/>
          </a:prstGeom>
          <a:noFill/>
          <a:ln w="9525">
            <a:noFill/>
            <a:miter lim="800000"/>
            <a:headEnd/>
            <a:tailEnd/>
          </a:ln>
        </p:spPr>
        <p:txBody>
          <a:bodyPr/>
          <a:lstStyle/>
          <a:p>
            <a:pPr marL="342900" indent="-342900" algn="r" fontAlgn="auto">
              <a:lnSpc>
                <a:spcPct val="70000"/>
              </a:lnSpc>
              <a:spcBef>
                <a:spcPct val="20000"/>
              </a:spcBef>
              <a:spcAft>
                <a:spcPts val="0"/>
              </a:spcAft>
              <a:buClr>
                <a:srgbClr val="99CC00"/>
              </a:buClr>
              <a:buSzPct val="60000"/>
              <a:defRPr/>
            </a:pPr>
            <a:endParaRPr lang="zh-TW" altLang="en-US" sz="1600" kern="0" dirty="0">
              <a:solidFill>
                <a:srgbClr val="0000FF"/>
              </a:solidFill>
              <a:latin typeface="Tahoma" pitchFamily="34" charset="0"/>
            </a:endParaRPr>
          </a:p>
          <a:p>
            <a:pPr marL="342900" indent="-342900" algn="r" fontAlgn="auto">
              <a:lnSpc>
                <a:spcPct val="70000"/>
              </a:lnSpc>
              <a:spcBef>
                <a:spcPct val="20000"/>
              </a:spcBef>
              <a:spcAft>
                <a:spcPts val="0"/>
              </a:spcAft>
              <a:buClr>
                <a:srgbClr val="99CC00"/>
              </a:buClr>
              <a:buSzPct val="60000"/>
              <a:defRPr/>
            </a:pPr>
            <a:r>
              <a:rPr lang="en-US" altLang="zh-TW" sz="2000" i="1" kern="0" dirty="0">
                <a:solidFill>
                  <a:srgbClr val="0000FF"/>
                </a:solidFill>
                <a:latin typeface="Tahoma" pitchFamily="34" charset="0"/>
              </a:rPr>
              <a:t>Carey Jang, U.S. EPA, Jang.carey@epa.gov</a:t>
            </a:r>
          </a:p>
        </p:txBody>
      </p:sp>
      <p:sp>
        <p:nvSpPr>
          <p:cNvPr id="7" name="Rectangle 6"/>
          <p:cNvSpPr/>
          <p:nvPr/>
        </p:nvSpPr>
        <p:spPr>
          <a:xfrm>
            <a:off x="571500" y="152400"/>
            <a:ext cx="11049000" cy="6109365"/>
          </a:xfrm>
          <a:prstGeom prst="rect">
            <a:avLst/>
          </a:prstGeom>
        </p:spPr>
        <p:txBody>
          <a:bodyPr wrap="square">
            <a:spAutoFit/>
          </a:bodyPr>
          <a:lstStyle/>
          <a:p>
            <a:pPr indent="-342900" algn="l" fontAlgn="auto">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A:</a:t>
            </a:r>
          </a:p>
          <a:p>
            <a:pPr marL="854075" lvl="2" indent="-452438" algn="l">
              <a:lnSpc>
                <a:spcPct val="135000"/>
              </a:lnSpc>
              <a:spcBef>
                <a:spcPts val="0"/>
              </a:spcBef>
              <a:buFont typeface="+mj-lt"/>
              <a:buAutoNum type="arabicPeriod"/>
            </a:pPr>
            <a:r>
              <a:rPr lang="en-US" sz="2000" b="1" dirty="0">
                <a:latin typeface="Arial" panose="020B0604020202020204" pitchFamily="34" charset="0"/>
                <a:cs typeface="Arial" panose="020B0604020202020204" pitchFamily="34" charset="0"/>
              </a:rPr>
              <a:t>CMAQ/RSM E-US O3 &amp; PM2.5 nonlinear responses </a:t>
            </a:r>
            <a:r>
              <a:rPr lang="en-US" sz="2000" b="1" i="1" dirty="0">
                <a:latin typeface="Arial" panose="020B0604020202020204" pitchFamily="34" charset="0"/>
                <a:cs typeface="Arial" panose="020B0604020202020204" pitchFamily="34" charset="0"/>
              </a:rPr>
              <a:t>(Kelly et al., 2021, Atmosphere)</a:t>
            </a:r>
          </a:p>
          <a:p>
            <a:pPr marL="854075" lvl="2" indent="-452438" algn="l" eaLnBrk="0" hangingPunct="0">
              <a:lnSpc>
                <a:spcPct val="135000"/>
              </a:lnSpc>
              <a:spcBef>
                <a:spcPts val="0"/>
              </a:spcBef>
              <a:buFont typeface="+mj-lt"/>
              <a:buAutoNum type="arabicPeriod"/>
              <a:defRPr/>
            </a:pPr>
            <a:r>
              <a:rPr lang="en-US" sz="2000" b="1" kern="0" dirty="0">
                <a:latin typeface="Arial" panose="020B0604020202020204" pitchFamily="34" charset="0"/>
                <a:cs typeface="Arial" panose="020B0604020202020204" pitchFamily="34" charset="0"/>
              </a:rPr>
              <a:t>BFM/OSAT/DDM/RSM comparisons: O3 case study </a:t>
            </a:r>
            <a:r>
              <a:rPr lang="en-US" sz="2000" b="1" i="1" kern="0" dirty="0">
                <a:latin typeface="Arial" panose="020B0604020202020204" pitchFamily="34" charset="0"/>
                <a:cs typeface="Arial" panose="020B0604020202020204" pitchFamily="34" charset="0"/>
              </a:rPr>
              <a:t>(Fang et al., 2021, Environ. Pollution)</a:t>
            </a:r>
          </a:p>
          <a:p>
            <a:pPr marL="854075" lvl="2" indent="-452438" algn="l" eaLnBrk="0" hangingPunct="0">
              <a:lnSpc>
                <a:spcPct val="135000"/>
              </a:lnSpc>
              <a:spcBef>
                <a:spcPts val="0"/>
              </a:spcBef>
              <a:buFont typeface="+mj-lt"/>
              <a:buAutoNum type="arabicPeriod"/>
              <a:defRPr/>
            </a:pPr>
            <a:r>
              <a:rPr lang="en-US" sz="2000" b="1" kern="0" dirty="0">
                <a:latin typeface="Arial" panose="020B0604020202020204" pitchFamily="34" charset="0"/>
                <a:cs typeface="Arial" panose="020B0604020202020204" pitchFamily="34" charset="0"/>
              </a:rPr>
              <a:t>BFM/PSAT/RSM comparisons: PM2.5 case study </a:t>
            </a:r>
            <a:r>
              <a:rPr lang="en-US" sz="2000" b="1" i="1" kern="0" dirty="0">
                <a:latin typeface="Arial" panose="020B0604020202020204" pitchFamily="34" charset="0"/>
                <a:cs typeface="Arial" panose="020B0604020202020204" pitchFamily="34" charset="0"/>
              </a:rPr>
              <a:t>(Li et al., 2021, Submitted to JEM)</a:t>
            </a:r>
            <a:endParaRPr lang="en-US" altLang="zh-TW" sz="2400" b="1" i="1" kern="0" dirty="0">
              <a:latin typeface="Tahoma" pitchFamily="34" charset="0"/>
            </a:endParaRPr>
          </a:p>
          <a:p>
            <a:pPr indent="-342900" algn="l" fontAlgn="auto">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B:</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Supplemental information</a:t>
            </a:r>
          </a:p>
          <a:p>
            <a:pPr indent="-342900" algn="l" fontAlgn="auto">
              <a:lnSpc>
                <a:spcPct val="150000"/>
              </a:lnSpc>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C:</a:t>
            </a:r>
          </a:p>
          <a:p>
            <a:pPr marL="628650" algn="l" fontAlgn="auto">
              <a:spcBef>
                <a:spcPts val="600"/>
              </a:spcBef>
              <a:spcAft>
                <a:spcPts val="0"/>
              </a:spcAft>
              <a:buClr>
                <a:srgbClr val="99CC00"/>
              </a:buClr>
              <a:buSzPct val="60000"/>
              <a:defRPr/>
            </a:pPr>
            <a:r>
              <a:rPr lang="en-US" altLang="zh-TW" sz="2000" b="1" kern="0" dirty="0">
                <a:latin typeface="Arial" panose="020B0604020202020204" pitchFamily="34" charset="0"/>
                <a:cs typeface="Arial" panose="020B0604020202020204" pitchFamily="34" charset="0"/>
              </a:rPr>
              <a:t>1. Running </a:t>
            </a:r>
            <a:r>
              <a:rPr lang="en-US" altLang="zh-TW" sz="2000" b="1" kern="0" dirty="0" err="1">
                <a:latin typeface="Arial" panose="020B0604020202020204" pitchFamily="34" charset="0"/>
                <a:cs typeface="Arial" panose="020B0604020202020204" pitchFamily="34" charset="0"/>
              </a:rPr>
              <a:t>DeepRSM</a:t>
            </a:r>
            <a:r>
              <a:rPr lang="en-US" altLang="zh-TW" sz="2000" b="1" kern="0" dirty="0">
                <a:latin typeface="Arial" panose="020B0604020202020204" pitchFamily="34" charset="0"/>
                <a:cs typeface="Arial" panose="020B0604020202020204" pitchFamily="34" charset="0"/>
              </a:rPr>
              <a:t> in “FAST-CE 3.5” &amp; Quick Start Guide</a:t>
            </a:r>
          </a:p>
          <a:p>
            <a:pPr marL="628650" algn="l" fontAlgn="auto">
              <a:spcBef>
                <a:spcPts val="600"/>
              </a:spcBef>
              <a:spcAft>
                <a:spcPts val="0"/>
              </a:spcAft>
              <a:buClr>
                <a:srgbClr val="99CC00"/>
              </a:buClr>
              <a:buSzPct val="60000"/>
              <a:defRPr/>
            </a:pPr>
            <a:r>
              <a:rPr lang="en-US" altLang="zh-TW" sz="2000" b="1" kern="0" dirty="0">
                <a:latin typeface="Arial" panose="020B0604020202020204" pitchFamily="34" charset="0"/>
                <a:cs typeface="Arial" panose="020B0604020202020204" pitchFamily="34" charset="0"/>
              </a:rPr>
              <a:t>2. Running </a:t>
            </a:r>
            <a:r>
              <a:rPr lang="en-US" altLang="zh-TW" sz="2000" b="1" kern="0" dirty="0" err="1">
                <a:latin typeface="Arial" panose="020B0604020202020204" pitchFamily="34" charset="0"/>
                <a:cs typeface="Arial" panose="020B0604020202020204" pitchFamily="34" charset="0"/>
              </a:rPr>
              <a:t>DeepRSM</a:t>
            </a:r>
            <a:r>
              <a:rPr lang="en-US" altLang="zh-TW" sz="2000" b="1" kern="0" dirty="0">
                <a:latin typeface="Arial" panose="020B0604020202020204" pitchFamily="34" charset="0"/>
                <a:cs typeface="Arial" panose="020B0604020202020204" pitchFamily="34" charset="0"/>
              </a:rPr>
              <a:t> in “RSM-VAT 2.9” Quick Start Guide </a:t>
            </a:r>
          </a:p>
          <a:p>
            <a:pPr marL="1085850" indent="-571500" algn="l" fontAlgn="auto">
              <a:spcBef>
                <a:spcPts val="600"/>
              </a:spcBef>
              <a:spcAft>
                <a:spcPts val="0"/>
              </a:spcAft>
              <a:buClr>
                <a:srgbClr val="99CC00"/>
              </a:buClr>
              <a:buSzPct val="60000"/>
              <a:defRPr/>
            </a:pPr>
            <a:r>
              <a:rPr lang="en-US" altLang="zh-TW" sz="2000" b="1" kern="0" dirty="0">
                <a:latin typeface="Arial" panose="020B0604020202020204" pitchFamily="34" charset="0"/>
                <a:cs typeface="Arial" panose="020B0604020202020204" pitchFamily="34" charset="0"/>
              </a:rPr>
              <a:t>	</a:t>
            </a:r>
            <a:r>
              <a:rPr lang="en-US" altLang="zh-TW" sz="2000" b="1" u="sng" kern="0" dirty="0">
                <a:latin typeface="Arial" panose="020B0604020202020204" pitchFamily="34" charset="0"/>
                <a:cs typeface="Arial" panose="020B0604020202020204" pitchFamily="34" charset="0"/>
              </a:rPr>
              <a:t>Note</a:t>
            </a:r>
            <a:r>
              <a:rPr lang="en-US" altLang="zh-TW" sz="2000" b="1" kern="0" dirty="0">
                <a:latin typeface="Arial" panose="020B0604020202020204" pitchFamily="34" charset="0"/>
                <a:cs typeface="Arial" panose="020B0604020202020204" pitchFamily="34" charset="0"/>
              </a:rPr>
              <a:t>: Based on 2018 CMAQ 12-km pilot case with one USA domain or 10 climate regions</a:t>
            </a:r>
          </a:p>
          <a:p>
            <a:pPr marL="628650" algn="l" fontAlgn="auto">
              <a:spcBef>
                <a:spcPts val="600"/>
              </a:spcBef>
              <a:spcAft>
                <a:spcPts val="0"/>
              </a:spcAft>
              <a:buClr>
                <a:srgbClr val="99CC00"/>
              </a:buClr>
              <a:buSzPct val="60000"/>
              <a:defRPr/>
            </a:pPr>
            <a:endParaRPr lang="en-US" altLang="zh-TW" b="1" kern="0" dirty="0">
              <a:solidFill>
                <a:srgbClr val="7030A0"/>
              </a:solidFill>
              <a:latin typeface="Arial" panose="020B0604020202020204" pitchFamily="34" charset="0"/>
              <a:cs typeface="Arial" panose="020B0604020202020204" pitchFamily="34" charset="0"/>
            </a:endParaRPr>
          </a:p>
        </p:txBody>
      </p:sp>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9837738" y="64008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17987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620795" y="639796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381000" y="2057400"/>
            <a:ext cx="12496800" cy="1506246"/>
          </a:xfrm>
          <a:prstGeom prst="rect">
            <a:avLst/>
          </a:prstGeom>
          <a:noFill/>
        </p:spPr>
        <p:txBody>
          <a:bodyPr wrap="square">
            <a:spAutoFit/>
          </a:bodyPr>
          <a:lstStyle/>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Recent RSM Applications/Comparisons </a:t>
            </a:r>
          </a:p>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&amp; Publications</a:t>
            </a:r>
          </a:p>
        </p:txBody>
      </p:sp>
      <p:sp>
        <p:nvSpPr>
          <p:cNvPr id="10" name="TextBox 9">
            <a:extLst>
              <a:ext uri="{FF2B5EF4-FFF2-40B4-BE49-F238E27FC236}">
                <a16:creationId xmlns:a16="http://schemas.microsoft.com/office/drawing/2014/main" id="{346F4495-BB7C-48FF-BA32-B7AAC02EAC13}"/>
              </a:ext>
            </a:extLst>
          </p:cNvPr>
          <p:cNvSpPr txBox="1"/>
          <p:nvPr/>
        </p:nvSpPr>
        <p:spPr>
          <a:xfrm>
            <a:off x="936171" y="3733800"/>
            <a:ext cx="11255829" cy="3029291"/>
          </a:xfrm>
          <a:prstGeom prst="rect">
            <a:avLst/>
          </a:prstGeom>
          <a:noFill/>
        </p:spPr>
        <p:txBody>
          <a:bodyPr wrap="square">
            <a:spAutoFit/>
          </a:bodyPr>
          <a:lstStyle/>
          <a:p>
            <a:pPr marL="1255713" lvl="2" indent="-395288" algn="l">
              <a:lnSpc>
                <a:spcPct val="135000"/>
              </a:lnSpc>
              <a:spcBef>
                <a:spcPts val="0"/>
              </a:spcBef>
              <a:buFont typeface="+mj-lt"/>
              <a:buAutoNum type="arabicPeriod"/>
            </a:pPr>
            <a:r>
              <a:rPr lang="en-US" sz="2400" b="1" dirty="0">
                <a:solidFill>
                  <a:srgbClr val="FF0000"/>
                </a:solidFill>
                <a:latin typeface="Arial" panose="020B0604020202020204" pitchFamily="34" charset="0"/>
                <a:cs typeface="Arial" panose="020B0604020202020204" pitchFamily="34" charset="0"/>
              </a:rPr>
              <a:t>RSM/CMAQ E-US pilot study: O3 &amp; PM2.5 nonlinear responses 		</a:t>
            </a:r>
            <a:r>
              <a:rPr lang="en-US" sz="2400" b="1" i="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hlinkClick r:id="rId3"/>
              </a:rPr>
              <a:t>Kelly et al., 2021, Atmosphere</a:t>
            </a:r>
            <a:r>
              <a:rPr lang="en-US" sz="2400" b="1" i="1" dirty="0">
                <a:solidFill>
                  <a:srgbClr val="0000FF"/>
                </a:solidFill>
                <a:latin typeface="Arial" panose="020B0604020202020204" pitchFamily="34" charset="0"/>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BFM/OSAT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/HDDM/RSM comparisons: O3 case study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4"/>
              </a:rPr>
              <a:t>(Fang et al., 2021, Environ. Pollution</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BFM/PSAT/RSM </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comparisons: PM2.5 case study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5"/>
              </a:rPr>
              <a:t>Li et al., 2021, </a:t>
            </a:r>
            <a:r>
              <a:rPr lang="en-US" sz="2400" b="1" i="1" kern="0" dirty="0">
                <a:solidFill>
                  <a:srgbClr val="0000FF"/>
                </a:solidFill>
                <a:latin typeface="Arial" panose="020B0604020202020204" pitchFamily="34" charset="0"/>
                <a:ea typeface="微软雅黑"/>
                <a:cs typeface="Arial" panose="020B0604020202020204" pitchFamily="34" charset="0"/>
                <a:hlinkClick r:id="rId5"/>
              </a:rPr>
              <a:t>Frontier ES&amp;E</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endParaRPr lang="en-US" sz="3600" b="1" i="1" dirty="0">
              <a:solidFill>
                <a:srgbClr val="0000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E29159-7CD0-5BF8-0C57-20171CE9D5D0}"/>
              </a:ext>
            </a:extLst>
          </p:cNvPr>
          <p:cNvSpPr txBox="1"/>
          <p:nvPr/>
        </p:nvSpPr>
        <p:spPr>
          <a:xfrm>
            <a:off x="457200" y="609600"/>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A</a:t>
            </a:r>
            <a:endParaRPr lang="en-US" sz="4800" b="1" dirty="0"/>
          </a:p>
        </p:txBody>
      </p:sp>
    </p:spTree>
    <p:extLst>
      <p:ext uri="{BB962C8B-B14F-4D97-AF65-F5344CB8AC3E}">
        <p14:creationId xmlns:p14="http://schemas.microsoft.com/office/powerpoint/2010/main" val="1981915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O</a:t>
            </a:r>
            <a:r>
              <a:rPr lang="en-US" sz="2400" b="1" dirty="0">
                <a:solidFill>
                  <a:schemeClr val="bg1"/>
                </a:solidFill>
                <a:latin typeface="Arial" panose="020B0604020202020204" pitchFamily="34" charset="0"/>
                <a:cs typeface="Arial" panose="020B0604020202020204" pitchFamily="34" charset="0"/>
              </a:rPr>
              <a:t>3</a:t>
            </a:r>
            <a:r>
              <a:rPr lang="en-US" sz="2800" b="1" dirty="0">
                <a:solidFill>
                  <a:schemeClr val="bg1"/>
                </a:solidFill>
                <a:latin typeface="Arial" panose="020B0604020202020204" pitchFamily="34" charset="0"/>
                <a:cs typeface="Arial" panose="020B0604020202020204" pitchFamily="34" charset="0"/>
              </a:rPr>
              <a:t> &amp; PM2.5 nonlinear 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grpSp>
        <p:nvGrpSpPr>
          <p:cNvPr id="3" name="Group 2">
            <a:extLst>
              <a:ext uri="{FF2B5EF4-FFF2-40B4-BE49-F238E27FC236}">
                <a16:creationId xmlns:a16="http://schemas.microsoft.com/office/drawing/2014/main" id="{A7D21D03-1A46-454B-B0D4-88D99EAD7370}"/>
              </a:ext>
            </a:extLst>
          </p:cNvPr>
          <p:cNvGrpSpPr/>
          <p:nvPr/>
        </p:nvGrpSpPr>
        <p:grpSpPr>
          <a:xfrm>
            <a:off x="152400" y="4272141"/>
            <a:ext cx="9273718" cy="2240031"/>
            <a:chOff x="1485030" y="1070826"/>
            <a:chExt cx="8689681" cy="2957255"/>
          </a:xfrm>
        </p:grpSpPr>
        <p:sp>
          <p:nvSpPr>
            <p:cNvPr id="33" name="文本框 29">
              <a:extLst>
                <a:ext uri="{FF2B5EF4-FFF2-40B4-BE49-F238E27FC236}">
                  <a16:creationId xmlns:a16="http://schemas.microsoft.com/office/drawing/2014/main" id="{D52E1EFD-59D8-44D6-B45C-72CAC9A08F71}"/>
                </a:ext>
              </a:extLst>
            </p:cNvPr>
            <p:cNvSpPr txBox="1"/>
            <p:nvPr/>
          </p:nvSpPr>
          <p:spPr>
            <a:xfrm>
              <a:off x="1553652" y="2333333"/>
              <a:ext cx="8555316" cy="906268"/>
            </a:xfrm>
            <a:prstGeom prst="rect">
              <a:avLst/>
            </a:prstGeom>
            <a:solidFill>
              <a:schemeClr val="accent3">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963" marR="0" lvl="0" indent="-28892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20 (runs for non-linear </a:t>
              </a:r>
              <a:r>
                <a:rPr lang="en-US" altLang="zh-CN" dirty="0">
                  <a:latin typeface="Calibri" panose="020F0502020204030204"/>
                  <a:cs typeface="Calibri"/>
                  <a:sym typeface="+mn-lt"/>
                </a:rPr>
                <a:t>NOx, SO2, NH3, VOC </a:t>
              </a: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factors) </a:t>
              </a:r>
            </a:p>
            <a:p>
              <a:pPr marL="173038" marR="0" lvl="0" algn="l" defTabSz="914400" rtl="0" eaLnBrk="1" fontAlgn="auto" latinLnBrk="0" hangingPunct="1">
                <a:lnSpc>
                  <a:spcPct val="110000"/>
                </a:lnSpc>
                <a:spcBef>
                  <a:spcPts val="0"/>
                </a:spcBef>
                <a:spcAft>
                  <a:spcPts val="0"/>
                </a:spcAft>
                <a:buClrTx/>
                <a:buSzTx/>
                <a:tabLst/>
                <a:defRPr/>
              </a:pPr>
              <a:r>
                <a:rPr lang="en-US" altLang="zh-CN" dirty="0">
                  <a:solidFill>
                    <a:prstClr val="black"/>
                  </a:solidFill>
                  <a:latin typeface="Calibri" panose="020F0502020204030204"/>
                  <a:cs typeface="Calibri"/>
                  <a:sym typeface="+mn-lt"/>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+ 2 (runs for linear primary PM2.5)</a:t>
              </a:r>
            </a:p>
          </p:txBody>
        </p:sp>
        <p:sp>
          <p:nvSpPr>
            <p:cNvPr id="17" name="文本框 17">
              <a:extLst>
                <a:ext uri="{FF2B5EF4-FFF2-40B4-BE49-F238E27FC236}">
                  <a16:creationId xmlns:a16="http://schemas.microsoft.com/office/drawing/2014/main" id="{7333B58B-D5D2-436B-906E-98E52944D3C8}"/>
                </a:ext>
              </a:extLst>
            </p:cNvPr>
            <p:cNvSpPr txBox="1"/>
            <p:nvPr/>
          </p:nvSpPr>
          <p:spPr>
            <a:xfrm>
              <a:off x="1487911" y="1070826"/>
              <a:ext cx="6145724"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auto">
                <a:spcBef>
                  <a:spcPts val="0"/>
                </a:spcBef>
                <a:spcAft>
                  <a:spcPts val="0"/>
                </a:spcAft>
                <a:buFont typeface="Wingdings" panose="05000000000000000000" pitchFamily="2" charset="2"/>
                <a:buChar char="l"/>
                <a:defRPr/>
              </a:pPr>
              <a:r>
                <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rPr>
                <a:t>2016 Eastern U.S. </a:t>
              </a:r>
              <a:r>
                <a:rPr lang="en-US" altLang="zh-CN" sz="2000" dirty="0">
                  <a:solidFill>
                    <a:srgbClr val="0000FF"/>
                  </a:solidFill>
                  <a:cs typeface="Calibri"/>
                  <a:sym typeface="+mn-lt"/>
                </a:rPr>
                <a:t>CMAQ case using “</a:t>
              </a:r>
              <a:r>
                <a:rPr lang="en-US" altLang="zh-CN" sz="2000" i="1" dirty="0">
                  <a:solidFill>
                    <a:srgbClr val="0000FF"/>
                  </a:solidFill>
                  <a:cs typeface="Calibri"/>
                  <a:sym typeface="+mn-lt"/>
                </a:rPr>
                <a:t>pf-RSM</a:t>
              </a:r>
              <a:r>
                <a:rPr lang="en-US" altLang="zh-CN" sz="2000" dirty="0">
                  <a:solidFill>
                    <a:srgbClr val="0000FF"/>
                  </a:solidFill>
                  <a:cs typeface="Calibri"/>
                  <a:sym typeface="+mn-lt"/>
                </a:rPr>
                <a:t>” (Jan. &amp; July)</a:t>
              </a:r>
              <a:endPar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endParaRPr>
            </a:p>
          </p:txBody>
        </p:sp>
        <p:sp>
          <p:nvSpPr>
            <p:cNvPr id="31" name="文本框 25">
              <a:extLst>
                <a:ext uri="{FF2B5EF4-FFF2-40B4-BE49-F238E27FC236}">
                  <a16:creationId xmlns:a16="http://schemas.microsoft.com/office/drawing/2014/main" id="{CB38FEBE-BDAC-43DA-B560-0D5350FB3AA4}"/>
                </a:ext>
              </a:extLst>
            </p:cNvPr>
            <p:cNvSpPr txBox="1"/>
            <p:nvPr/>
          </p:nvSpPr>
          <p:spPr>
            <a:xfrm>
              <a:off x="1485030" y="1506907"/>
              <a:ext cx="7502345"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lang="en-US" altLang="zh-CN" sz="2000" b="0" dirty="0">
                  <a:solidFill>
                    <a:srgbClr val="FF0000"/>
                  </a:solidFill>
                  <a:latin typeface="Calibri" panose="020F0502020204030204"/>
                  <a:cs typeface="Calibri"/>
                  <a:sym typeface="+mn-lt"/>
                </a:rPr>
                <a:t>5</a:t>
              </a:r>
              <a:r>
                <a:rPr kumimoji="0" lang="zh-CN" altLang="en-US"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rPr>
                <a:t>control</a:t>
              </a: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factors = 5 Pollutants </a:t>
              </a:r>
              <a:r>
                <a:rPr lang="en-US" altLang="zh-CN" dirty="0">
                  <a:latin typeface="Calibri" panose="020F0502020204030204"/>
                  <a:cs typeface="Calibri"/>
                  <a:sym typeface="+mn-lt"/>
                </a:rPr>
                <a:t>(NOx, SO2, NH3, VOC &amp; primary PM2.5)</a:t>
              </a:r>
              <a:endParaRPr kumimoji="0" lang="zh-CN" altLang="en-US" sz="2000" b="0" i="0" u="none" strike="noStrike" kern="1200" cap="none" spc="0" normalizeH="0" baseline="0" noProof="0" dirty="0">
                <a:ln>
                  <a:noFill/>
                </a:ln>
                <a:solidFill>
                  <a:srgbClr val="0000FE"/>
                </a:solidFill>
                <a:effectLst/>
                <a:uLnTx/>
                <a:uFillTx/>
                <a:latin typeface="Calibri" panose="020F0502020204030204"/>
                <a:cs typeface="Calibri"/>
                <a:sym typeface="+mn-lt"/>
              </a:endParaRPr>
            </a:p>
          </p:txBody>
        </p:sp>
        <p:sp>
          <p:nvSpPr>
            <p:cNvPr id="32" name="文本框 26">
              <a:extLst>
                <a:ext uri="{FF2B5EF4-FFF2-40B4-BE49-F238E27FC236}">
                  <a16:creationId xmlns:a16="http://schemas.microsoft.com/office/drawing/2014/main" id="{0D39BDB0-27AB-4E37-BB71-6F89CF8B1948}"/>
                </a:ext>
              </a:extLst>
            </p:cNvPr>
            <p:cNvSpPr txBox="1"/>
            <p:nvPr/>
          </p:nvSpPr>
          <p:spPr>
            <a:xfrm>
              <a:off x="1487911" y="1950929"/>
              <a:ext cx="8686800"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1" i="0" u="none" strike="noStrike" kern="1200" cap="none" spc="0" normalizeH="0" baseline="0" noProof="0" dirty="0">
                  <a:ln>
                    <a:noFill/>
                  </a:ln>
                  <a:solidFill>
                    <a:srgbClr val="FF0000"/>
                  </a:solidFill>
                  <a:effectLst/>
                  <a:uLnTx/>
                  <a:uFillTx/>
                  <a:latin typeface="Calibri" panose="020F0502020204030204"/>
                  <a:cs typeface="Calibri"/>
                  <a:sym typeface="+mn-lt"/>
                </a:rPr>
                <a:t>22</a:t>
              </a:r>
              <a:r>
                <a:rPr kumimoji="0" lang="en-US" altLang="zh-CN" sz="2000" b="1" i="0" u="none" strike="noStrike" kern="1200" cap="none" spc="0" normalizeH="0" baseline="0" noProof="0" dirty="0">
                  <a:ln>
                    <a:noFill/>
                  </a:ln>
                  <a:solidFill>
                    <a:srgbClr val="0000FE"/>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total</a:t>
              </a:r>
              <a:r>
                <a:rPr kumimoji="0" lang="en-US" altLang="zh-CN" sz="2000" b="1" i="0" u="none" strike="noStrike" kern="1200" cap="none" spc="0" normalizeH="0" baseline="0" noProof="0" dirty="0">
                  <a:ln>
                    <a:noFill/>
                  </a:ln>
                  <a:solidFill>
                    <a:srgbClr val="0000FE"/>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CMAQ runs (12-km, January &amp; July) used for “RSM Training </a:t>
              </a:r>
              <a:r>
                <a:rPr lang="en-US" altLang="zh-CN" sz="2000" dirty="0">
                  <a:solidFill>
                    <a:srgbClr val="0000FE"/>
                  </a:solidFill>
                  <a:latin typeface="Calibri" panose="020F0502020204030204"/>
                  <a:cs typeface="Calibri"/>
                  <a:sym typeface="+mn-lt"/>
                </a:rPr>
                <a:t>Samples</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a:t>
              </a:r>
              <a:endParaRPr kumimoji="0" lang="zh-CN" altLang="en-US" sz="2000" b="0" i="0" u="none" strike="noStrike" kern="1200" cap="none" spc="0" normalizeH="0" baseline="0" noProof="0" dirty="0">
                <a:ln>
                  <a:noFill/>
                </a:ln>
                <a:solidFill>
                  <a:srgbClr val="0000FE"/>
                </a:solidFill>
                <a:effectLst/>
                <a:uLnTx/>
                <a:uFillTx/>
                <a:latin typeface="Calibri" panose="020F0502020204030204"/>
                <a:cs typeface="Calibri"/>
                <a:sym typeface="+mn-lt"/>
              </a:endParaRPr>
            </a:p>
          </p:txBody>
        </p:sp>
        <p:sp>
          <p:nvSpPr>
            <p:cNvPr id="18" name="文本框 26">
              <a:extLst>
                <a:ext uri="{FF2B5EF4-FFF2-40B4-BE49-F238E27FC236}">
                  <a16:creationId xmlns:a16="http://schemas.microsoft.com/office/drawing/2014/main" id="{AEE2F471-97F9-4278-BF51-658E12E1BA6C}"/>
                </a:ext>
              </a:extLst>
            </p:cNvPr>
            <p:cNvSpPr txBox="1"/>
            <p:nvPr/>
          </p:nvSpPr>
          <p:spPr>
            <a:xfrm>
              <a:off x="1485031" y="3093540"/>
              <a:ext cx="7711318" cy="9345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auto">
                <a:spcBef>
                  <a:spcPts val="0"/>
                </a:spcBef>
                <a:spcAft>
                  <a:spcPts val="0"/>
                </a:spcAft>
                <a:buFont typeface="Wingdings" panose="05000000000000000000" pitchFamily="2" charset="2"/>
                <a:buChar char="l"/>
                <a:defRPr/>
              </a:pPr>
              <a:r>
                <a:rPr lang="en-US" altLang="zh-CN" sz="2000" dirty="0">
                  <a:solidFill>
                    <a:srgbClr val="FF0000"/>
                  </a:solidFill>
                  <a:cs typeface="Calibri"/>
                  <a:sym typeface="+mn-lt"/>
                </a:rPr>
                <a:t>30 </a:t>
              </a:r>
              <a:r>
                <a:rPr lang="en-US" altLang="zh-CN" sz="2000" dirty="0">
                  <a:solidFill>
                    <a:srgbClr val="0000FF"/>
                  </a:solidFill>
                  <a:cs typeface="Calibri"/>
                  <a:sym typeface="+mn-lt"/>
                </a:rPr>
                <a:t>“out-of-sample” runs for QA &amp; validation </a:t>
              </a:r>
              <a:r>
                <a:rPr lang="en-US" altLang="zh-CN" sz="2000" dirty="0">
                  <a:solidFill>
                    <a:prstClr val="black"/>
                  </a:solidFill>
                  <a:cs typeface="Calibri"/>
                  <a:sym typeface="+mn-lt"/>
                </a:rPr>
                <a:t>(</a:t>
              </a:r>
              <a:r>
                <a:rPr lang="en-US" altLang="zh-CN" sz="2000" dirty="0">
                  <a:solidFill>
                    <a:srgbClr val="FF0000"/>
                  </a:solidFill>
                  <a:cs typeface="Calibri"/>
                  <a:sym typeface="+mn-lt"/>
                </a:rPr>
                <a:t>20</a:t>
              </a:r>
              <a:r>
                <a:rPr lang="en-US" altLang="zh-CN" sz="2000" dirty="0">
                  <a:solidFill>
                    <a:prstClr val="black"/>
                  </a:solidFill>
                  <a:cs typeface="Calibri"/>
                  <a:sym typeface="+mn-lt"/>
                </a:rPr>
                <a:t> “NOx, SO2, NH3, &amp; VOCs emission cuts: 20/40/60/80/100%” + </a:t>
              </a:r>
              <a:r>
                <a:rPr lang="en-US" altLang="zh-CN" sz="2000" dirty="0">
                  <a:solidFill>
                    <a:srgbClr val="FF0000"/>
                  </a:solidFill>
                  <a:cs typeface="Calibri"/>
                  <a:sym typeface="+mn-lt"/>
                </a:rPr>
                <a:t>10</a:t>
              </a:r>
              <a:r>
                <a:rPr lang="en-US" altLang="zh-CN" sz="2000" dirty="0">
                  <a:solidFill>
                    <a:prstClr val="black"/>
                  </a:solidFill>
                  <a:cs typeface="Calibri"/>
                  <a:sym typeface="+mn-lt"/>
                </a:rPr>
                <a:t> “random”)</a:t>
              </a:r>
              <a:endPar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endParaRPr>
            </a:p>
          </p:txBody>
        </p:sp>
      </p:grpSp>
      <p:pic>
        <p:nvPicPr>
          <p:cNvPr id="19" name="Picture 18">
            <a:extLst>
              <a:ext uri="{FF2B5EF4-FFF2-40B4-BE49-F238E27FC236}">
                <a16:creationId xmlns:a16="http://schemas.microsoft.com/office/drawing/2014/main" id="{D0193DA3-C096-45EA-88F5-80DFBAB3928B}"/>
              </a:ext>
            </a:extLst>
          </p:cNvPr>
          <p:cNvPicPr>
            <a:picLocks noChangeAspect="1"/>
          </p:cNvPicPr>
          <p:nvPr/>
        </p:nvPicPr>
        <p:blipFill>
          <a:blip r:embed="rId3"/>
          <a:stretch>
            <a:fillRect/>
          </a:stretch>
        </p:blipFill>
        <p:spPr>
          <a:xfrm>
            <a:off x="8541550" y="4226498"/>
            <a:ext cx="2942459" cy="2261722"/>
          </a:xfrm>
          <a:prstGeom prst="rect">
            <a:avLst/>
          </a:prstGeom>
          <a:ln>
            <a:solidFill>
              <a:schemeClr val="tx1"/>
            </a:solidFill>
          </a:ln>
        </p:spPr>
      </p:pic>
      <p:pic>
        <p:nvPicPr>
          <p:cNvPr id="5" name="Picture 4">
            <a:extLst>
              <a:ext uri="{FF2B5EF4-FFF2-40B4-BE49-F238E27FC236}">
                <a16:creationId xmlns:a16="http://schemas.microsoft.com/office/drawing/2014/main" id="{50FF6C4A-479E-4BD3-9D21-917D76C3F04E}"/>
              </a:ext>
            </a:extLst>
          </p:cNvPr>
          <p:cNvPicPr>
            <a:picLocks noChangeAspect="1"/>
          </p:cNvPicPr>
          <p:nvPr/>
        </p:nvPicPr>
        <p:blipFill rotWithShape="1">
          <a:blip r:embed="rId4"/>
          <a:srcRect l="8751" t="29264" r="9999" b="18557"/>
          <a:stretch/>
        </p:blipFill>
        <p:spPr>
          <a:xfrm>
            <a:off x="685801" y="862942"/>
            <a:ext cx="10820400" cy="3092907"/>
          </a:xfrm>
          <a:prstGeom prst="rect">
            <a:avLst/>
          </a:prstGeom>
          <a:ln w="28575">
            <a:solidFill>
              <a:schemeClr val="tx1"/>
            </a:solidFill>
          </a:ln>
        </p:spPr>
      </p:pic>
      <p:sp>
        <p:nvSpPr>
          <p:cNvPr id="22" name="TextBox 21">
            <a:extLst>
              <a:ext uri="{FF2B5EF4-FFF2-40B4-BE49-F238E27FC236}">
                <a16:creationId xmlns:a16="http://schemas.microsoft.com/office/drawing/2014/main" id="{3200FEE5-8B5C-497A-B155-8F604A324C48}"/>
              </a:ext>
            </a:extLst>
          </p:cNvPr>
          <p:cNvSpPr txBox="1"/>
          <p:nvPr/>
        </p:nvSpPr>
        <p:spPr>
          <a:xfrm>
            <a:off x="4876800" y="864683"/>
            <a:ext cx="5181600" cy="584775"/>
          </a:xfrm>
          <a:prstGeom prst="rect">
            <a:avLst/>
          </a:prstGeom>
          <a:noFill/>
        </p:spPr>
        <p:txBody>
          <a:bodyPr wrap="square">
            <a:spAutoFit/>
          </a:bodyPr>
          <a:lstStyle/>
          <a:p>
            <a:r>
              <a:rPr lang="en-US" sz="1600" i="1" dirty="0">
                <a:effectLst/>
              </a:rPr>
              <a:t>Atmosphere </a:t>
            </a:r>
            <a:r>
              <a:rPr lang="en-US" sz="1600" b="1" i="1" dirty="0">
                <a:effectLst/>
              </a:rPr>
              <a:t>2021</a:t>
            </a:r>
            <a:r>
              <a:rPr lang="en-US" sz="1600" i="1" dirty="0">
                <a:effectLst/>
              </a:rPr>
              <a:t>, 12(8), 1044; </a:t>
            </a:r>
            <a:r>
              <a:rPr lang="en-US" sz="1600" i="1" dirty="0">
                <a:effectLst/>
                <a:hlinkClick r:id="rId5"/>
              </a:rPr>
              <a:t>https://doi.org/10.3390/atmos12081044</a:t>
            </a:r>
            <a:r>
              <a:rPr lang="en-US" sz="1600" i="1" dirty="0">
                <a:effectLst/>
              </a:rPr>
              <a:t> </a:t>
            </a:r>
          </a:p>
        </p:txBody>
      </p:sp>
      <p:sp>
        <p:nvSpPr>
          <p:cNvPr id="13" name="Slide Number Placeholder 2">
            <a:extLst>
              <a:ext uri="{FF2B5EF4-FFF2-40B4-BE49-F238E27FC236}">
                <a16:creationId xmlns:a16="http://schemas.microsoft.com/office/drawing/2014/main" id="{E37881F7-D82C-4451-8724-7FF4D3A36411}"/>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42620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98260C1-D5BA-417E-A57C-A5801BE097E4}"/>
              </a:ext>
            </a:extLst>
          </p:cNvPr>
          <p:cNvSpPr>
            <a:spLocks noChangeArrowheads="1"/>
          </p:cNvSpPr>
          <p:nvPr/>
        </p:nvSpPr>
        <p:spPr bwMode="auto">
          <a:xfrm>
            <a:off x="457200" y="18522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1B55AA47-181D-4CDD-8698-B9281AB915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686" y="3605454"/>
            <a:ext cx="10668000" cy="2407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1F0E8E9-8C51-4948-B570-1DEB1AFB29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686" y="1015118"/>
            <a:ext cx="10668000" cy="2413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D1F403-3C14-49BA-B94A-3B61BC079F9B}"/>
              </a:ext>
            </a:extLst>
          </p:cNvPr>
          <p:cNvSpPr txBox="1"/>
          <p:nvPr/>
        </p:nvSpPr>
        <p:spPr>
          <a:xfrm>
            <a:off x="119743" y="1797583"/>
            <a:ext cx="870752" cy="830997"/>
          </a:xfrm>
          <a:prstGeom prst="rect">
            <a:avLst/>
          </a:prstGeom>
          <a:noFill/>
        </p:spPr>
        <p:txBody>
          <a:bodyPr wrap="none" rtlCol="0">
            <a:spAutoFit/>
          </a:bodyPr>
          <a:lstStyle/>
          <a:p>
            <a:r>
              <a:rPr lang="en-US" sz="2400" dirty="0">
                <a:solidFill>
                  <a:srgbClr val="FF0000"/>
                </a:solidFill>
              </a:rPr>
              <a:t>July</a:t>
            </a:r>
          </a:p>
          <a:p>
            <a:r>
              <a:rPr lang="en-US" sz="2400" dirty="0">
                <a:solidFill>
                  <a:srgbClr val="FF0000"/>
                </a:solidFill>
              </a:rPr>
              <a:t>2016</a:t>
            </a:r>
          </a:p>
        </p:txBody>
      </p:sp>
      <p:sp>
        <p:nvSpPr>
          <p:cNvPr id="5" name="TextBox 4">
            <a:extLst>
              <a:ext uri="{FF2B5EF4-FFF2-40B4-BE49-F238E27FC236}">
                <a16:creationId xmlns:a16="http://schemas.microsoft.com/office/drawing/2014/main" id="{338F3D0E-0207-402B-A68E-F9C60C80ADF9}"/>
              </a:ext>
            </a:extLst>
          </p:cNvPr>
          <p:cNvSpPr txBox="1"/>
          <p:nvPr/>
        </p:nvSpPr>
        <p:spPr>
          <a:xfrm>
            <a:off x="478971" y="6105627"/>
            <a:ext cx="11506200" cy="677108"/>
          </a:xfrm>
          <a:prstGeom prst="rect">
            <a:avLst/>
          </a:prstGeom>
          <a:noFill/>
        </p:spPr>
        <p:txBody>
          <a:bodyPr wrap="square">
            <a:spAutoFit/>
          </a:bodyPr>
          <a:lstStyle/>
          <a:p>
            <a:pPr marR="0">
              <a:lnSpc>
                <a:spcPct val="95000"/>
              </a:lnSpc>
              <a:spcBef>
                <a:spcPts val="600"/>
              </a:spcBef>
              <a:spcAft>
                <a:spcPts val="1200"/>
              </a:spcAft>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 of AQ changes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monthly avg.) predicted by pf-RSM vs. 30 “Out-of-sample” (OOS) CMAQ simulations</a:t>
            </a:r>
          </a:p>
        </p:txBody>
      </p:sp>
      <p:sp>
        <p:nvSpPr>
          <p:cNvPr id="9" name="TextBox 8">
            <a:extLst>
              <a:ext uri="{FF2B5EF4-FFF2-40B4-BE49-F238E27FC236}">
                <a16:creationId xmlns:a16="http://schemas.microsoft.com/office/drawing/2014/main" id="{F955DE5D-7194-4C4F-888A-E0A09AD5FBF7}"/>
              </a:ext>
            </a:extLst>
          </p:cNvPr>
          <p:cNvSpPr txBox="1"/>
          <p:nvPr/>
        </p:nvSpPr>
        <p:spPr>
          <a:xfrm>
            <a:off x="150223" y="4287749"/>
            <a:ext cx="870752" cy="830997"/>
          </a:xfrm>
          <a:prstGeom prst="rect">
            <a:avLst/>
          </a:prstGeom>
          <a:noFill/>
        </p:spPr>
        <p:txBody>
          <a:bodyPr wrap="none" rtlCol="0">
            <a:spAutoFit/>
          </a:bodyPr>
          <a:lstStyle/>
          <a:p>
            <a:r>
              <a:rPr lang="en-US" sz="2400" dirty="0">
                <a:solidFill>
                  <a:srgbClr val="FF0000"/>
                </a:solidFill>
              </a:rPr>
              <a:t>Jan.</a:t>
            </a:r>
          </a:p>
          <a:p>
            <a:r>
              <a:rPr lang="en-US" sz="2400" dirty="0">
                <a:solidFill>
                  <a:srgbClr val="FF0000"/>
                </a:solidFill>
              </a:rPr>
              <a:t>2016</a:t>
            </a:r>
          </a:p>
        </p:txBody>
      </p:sp>
      <p:cxnSp>
        <p:nvCxnSpPr>
          <p:cNvPr id="6" name="Straight Connector 5">
            <a:extLst>
              <a:ext uri="{FF2B5EF4-FFF2-40B4-BE49-F238E27FC236}">
                <a16:creationId xmlns:a16="http://schemas.microsoft.com/office/drawing/2014/main" id="{187404A8-6BFD-4D53-A72A-866CE1A190AE}"/>
              </a:ext>
            </a:extLst>
          </p:cNvPr>
          <p:cNvCxnSpPr/>
          <p:nvPr/>
        </p:nvCxnSpPr>
        <p:spPr>
          <a:xfrm>
            <a:off x="1600200" y="4911636"/>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F18BAC-EBB7-414E-A84B-D424D21D1AC1}"/>
              </a:ext>
            </a:extLst>
          </p:cNvPr>
          <p:cNvCxnSpPr/>
          <p:nvPr/>
        </p:nvCxnSpPr>
        <p:spPr>
          <a:xfrm>
            <a:off x="1685109" y="1506582"/>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FCF1DF-3C14-49E7-8000-F9DB1BF452DF}"/>
              </a:ext>
            </a:extLst>
          </p:cNvPr>
          <p:cNvCxnSpPr/>
          <p:nvPr/>
        </p:nvCxnSpPr>
        <p:spPr>
          <a:xfrm>
            <a:off x="5410200" y="4478382"/>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C68909-AF4F-4167-A448-DC0334A90436}"/>
              </a:ext>
            </a:extLst>
          </p:cNvPr>
          <p:cNvCxnSpPr/>
          <p:nvPr/>
        </p:nvCxnSpPr>
        <p:spPr>
          <a:xfrm>
            <a:off x="5410200" y="1584963"/>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6FAA27-1FD6-4A7E-9B98-F5B67262DA31}"/>
              </a:ext>
            </a:extLst>
          </p:cNvPr>
          <p:cNvCxnSpPr/>
          <p:nvPr/>
        </p:nvCxnSpPr>
        <p:spPr>
          <a:xfrm>
            <a:off x="3470364" y="4270331"/>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970CF9-7461-47E7-8E3F-4D0DEAC8F041}"/>
              </a:ext>
            </a:extLst>
          </p:cNvPr>
          <p:cNvCxnSpPr/>
          <p:nvPr/>
        </p:nvCxnSpPr>
        <p:spPr>
          <a:xfrm>
            <a:off x="3505200" y="2262054"/>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92B2EF-4CD6-4D38-9147-E3C8B1DC66AE}"/>
              </a:ext>
            </a:extLst>
          </p:cNvPr>
          <p:cNvCxnSpPr/>
          <p:nvPr/>
        </p:nvCxnSpPr>
        <p:spPr>
          <a:xfrm>
            <a:off x="7315200" y="4279040"/>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1B3874-F16A-46E2-B77D-F05F58D0A270}"/>
              </a:ext>
            </a:extLst>
          </p:cNvPr>
          <p:cNvCxnSpPr/>
          <p:nvPr/>
        </p:nvCxnSpPr>
        <p:spPr>
          <a:xfrm>
            <a:off x="7171509" y="1780169"/>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E799AE-7519-4684-B190-C7C0E4768996}"/>
              </a:ext>
            </a:extLst>
          </p:cNvPr>
          <p:cNvCxnSpPr/>
          <p:nvPr/>
        </p:nvCxnSpPr>
        <p:spPr>
          <a:xfrm>
            <a:off x="9144000" y="4140927"/>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411E42-CB1A-4DD3-A58D-8CBCC3ADBE41}"/>
              </a:ext>
            </a:extLst>
          </p:cNvPr>
          <p:cNvCxnSpPr/>
          <p:nvPr/>
        </p:nvCxnSpPr>
        <p:spPr>
          <a:xfrm>
            <a:off x="9144000" y="1861004"/>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Slide Number Placeholder 2">
            <a:extLst>
              <a:ext uri="{FF2B5EF4-FFF2-40B4-BE49-F238E27FC236}">
                <a16:creationId xmlns:a16="http://schemas.microsoft.com/office/drawing/2014/main" id="{05EB65CF-B0A5-4CB8-8F70-4E9B2A8E2162}"/>
              </a:ext>
            </a:extLst>
          </p:cNvPr>
          <p:cNvSpPr txBox="1">
            <a:spLocks/>
          </p:cNvSpPr>
          <p:nvPr/>
        </p:nvSpPr>
        <p:spPr>
          <a:xfrm>
            <a:off x="9906000" y="629798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724068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8C553FE-2C13-42E5-80B2-22DF6B762374}"/>
              </a:ext>
            </a:extLst>
          </p:cNvPr>
          <p:cNvSpPr>
            <a:spLocks noChangeArrowheads="1"/>
          </p:cNvSpPr>
          <p:nvPr/>
        </p:nvSpPr>
        <p:spPr bwMode="auto">
          <a:xfrm>
            <a:off x="27432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88FE9A24-C865-49AE-BD21-B2064FD97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63487"/>
            <a:ext cx="9881217" cy="4874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301E5FD-40B5-4691-9A7F-07389D753A3C}"/>
              </a:ext>
            </a:extLst>
          </p:cNvPr>
          <p:cNvSpPr>
            <a:spLocks noChangeArrowheads="1"/>
          </p:cNvSpPr>
          <p:nvPr/>
        </p:nvSpPr>
        <p:spPr bwMode="auto">
          <a:xfrm>
            <a:off x="2743200" y="554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DADA5C7-33B9-48C3-93BD-AE1C72DEFC86}"/>
              </a:ext>
            </a:extLst>
          </p:cNvPr>
          <p:cNvSpPr txBox="1"/>
          <p:nvPr/>
        </p:nvSpPr>
        <p:spPr>
          <a:xfrm>
            <a:off x="1676400" y="5873413"/>
            <a:ext cx="9067060" cy="618631"/>
          </a:xfrm>
          <a:prstGeom prst="rect">
            <a:avLst/>
          </a:prstGeom>
          <a:noFill/>
        </p:spPr>
        <p:txBody>
          <a:bodyPr wrap="square">
            <a:spAutoFit/>
          </a:bodyPr>
          <a:lstStyle/>
          <a:p>
            <a:pPr marL="285750"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changes (monthly avg.): pf-RSM vs. CMAQ for a 60% reduction in anthropogenic NH</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VOC emissions</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42079D-4E1B-41EF-9654-F2E530464371}"/>
              </a:ext>
            </a:extLst>
          </p:cNvPr>
          <p:cNvSpPr txBox="1"/>
          <p:nvPr/>
        </p:nvSpPr>
        <p:spPr>
          <a:xfrm>
            <a:off x="118738" y="6314303"/>
            <a:ext cx="1632752" cy="461665"/>
          </a:xfrm>
          <a:prstGeom prst="rect">
            <a:avLst/>
          </a:prstGeom>
          <a:noFill/>
        </p:spPr>
        <p:txBody>
          <a:bodyPr wrap="square" rtlCol="0">
            <a:spAutoFit/>
          </a:bodyPr>
          <a:lstStyle/>
          <a:p>
            <a:r>
              <a:rPr lang="en-US" sz="2400" b="1" dirty="0">
                <a:solidFill>
                  <a:srgbClr val="0000FF"/>
                </a:solidFill>
              </a:rPr>
              <a:t>Jan. 2016</a:t>
            </a:r>
          </a:p>
        </p:txBody>
      </p:sp>
      <p:sp>
        <p:nvSpPr>
          <p:cNvPr id="10" name="TextBox 9">
            <a:extLst>
              <a:ext uri="{FF2B5EF4-FFF2-40B4-BE49-F238E27FC236}">
                <a16:creationId xmlns:a16="http://schemas.microsoft.com/office/drawing/2014/main" id="{3BC7411A-2B97-4AC5-BDF3-5BE01C2F9879}"/>
              </a:ext>
            </a:extLst>
          </p:cNvPr>
          <p:cNvSpPr txBox="1"/>
          <p:nvPr/>
        </p:nvSpPr>
        <p:spPr>
          <a:xfrm>
            <a:off x="-76200" y="11883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O3_MDA8</a:t>
            </a:r>
          </a:p>
        </p:txBody>
      </p:sp>
      <p:sp>
        <p:nvSpPr>
          <p:cNvPr id="11" name="TextBox 10">
            <a:extLst>
              <a:ext uri="{FF2B5EF4-FFF2-40B4-BE49-F238E27FC236}">
                <a16:creationId xmlns:a16="http://schemas.microsoft.com/office/drawing/2014/main" id="{199F4B26-BEA1-4653-9435-5C627A42982E}"/>
              </a:ext>
            </a:extLst>
          </p:cNvPr>
          <p:cNvSpPr txBox="1"/>
          <p:nvPr/>
        </p:nvSpPr>
        <p:spPr>
          <a:xfrm>
            <a:off x="-76200" y="2286000"/>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O3_MDA8</a:t>
            </a:r>
            <a:endParaRPr lang="en-US" sz="1600" dirty="0"/>
          </a:p>
        </p:txBody>
      </p:sp>
      <p:sp>
        <p:nvSpPr>
          <p:cNvPr id="12" name="TextBox 11">
            <a:extLst>
              <a:ext uri="{FF2B5EF4-FFF2-40B4-BE49-F238E27FC236}">
                <a16:creationId xmlns:a16="http://schemas.microsoft.com/office/drawing/2014/main" id="{37A81329-4559-4157-BCAE-8F97275B69A5}"/>
              </a:ext>
            </a:extLst>
          </p:cNvPr>
          <p:cNvSpPr txBox="1"/>
          <p:nvPr/>
        </p:nvSpPr>
        <p:spPr>
          <a:xfrm>
            <a:off x="-76200" y="355084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3" name="TextBox 12">
            <a:extLst>
              <a:ext uri="{FF2B5EF4-FFF2-40B4-BE49-F238E27FC236}">
                <a16:creationId xmlns:a16="http://schemas.microsoft.com/office/drawing/2014/main" id="{A0933693-262D-4DDD-B537-801E0BA7CA03}"/>
              </a:ext>
            </a:extLst>
          </p:cNvPr>
          <p:cNvSpPr txBox="1"/>
          <p:nvPr/>
        </p:nvSpPr>
        <p:spPr>
          <a:xfrm>
            <a:off x="-101352" y="4691596"/>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5" name="TextBox 14">
            <a:extLst>
              <a:ext uri="{FF2B5EF4-FFF2-40B4-BE49-F238E27FC236}">
                <a16:creationId xmlns:a16="http://schemas.microsoft.com/office/drawing/2014/main" id="{19D724D5-4D98-44AB-84CA-B36D9F14A700}"/>
              </a:ext>
            </a:extLst>
          </p:cNvPr>
          <p:cNvSpPr txBox="1"/>
          <p:nvPr/>
        </p:nvSpPr>
        <p:spPr>
          <a:xfrm>
            <a:off x="249314" y="1853597"/>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7" name="TextBox 16">
            <a:extLst>
              <a:ext uri="{FF2B5EF4-FFF2-40B4-BE49-F238E27FC236}">
                <a16:creationId xmlns:a16="http://schemas.microsoft.com/office/drawing/2014/main" id="{C46B675B-BDBB-494A-AF9F-BE5BFD62E408}"/>
              </a:ext>
            </a:extLst>
          </p:cNvPr>
          <p:cNvSpPr txBox="1"/>
          <p:nvPr/>
        </p:nvSpPr>
        <p:spPr>
          <a:xfrm>
            <a:off x="249314" y="4244208"/>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8" name="TextBox 17">
            <a:extLst>
              <a:ext uri="{FF2B5EF4-FFF2-40B4-BE49-F238E27FC236}">
                <a16:creationId xmlns:a16="http://schemas.microsoft.com/office/drawing/2014/main" id="{4E7D9E0D-E923-4496-BC5A-972237A2F512}"/>
              </a:ext>
            </a:extLst>
          </p:cNvPr>
          <p:cNvSpPr txBox="1"/>
          <p:nvPr/>
        </p:nvSpPr>
        <p:spPr>
          <a:xfrm>
            <a:off x="10972800" y="12136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19" name="TextBox 18">
            <a:extLst>
              <a:ext uri="{FF2B5EF4-FFF2-40B4-BE49-F238E27FC236}">
                <a16:creationId xmlns:a16="http://schemas.microsoft.com/office/drawing/2014/main" id="{2785299E-AB63-4D42-8134-7A53081FCB60}"/>
              </a:ext>
            </a:extLst>
          </p:cNvPr>
          <p:cNvSpPr txBox="1"/>
          <p:nvPr/>
        </p:nvSpPr>
        <p:spPr>
          <a:xfrm>
            <a:off x="10989446" y="2285877"/>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20" name="TextBox 19">
            <a:extLst>
              <a:ext uri="{FF2B5EF4-FFF2-40B4-BE49-F238E27FC236}">
                <a16:creationId xmlns:a16="http://schemas.microsoft.com/office/drawing/2014/main" id="{E3ED459A-5F79-4C42-AA20-360DCAD3A87A}"/>
              </a:ext>
            </a:extLst>
          </p:cNvPr>
          <p:cNvSpPr txBox="1"/>
          <p:nvPr/>
        </p:nvSpPr>
        <p:spPr>
          <a:xfrm>
            <a:off x="11298314" y="1831711"/>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21" name="TextBox 20">
            <a:extLst>
              <a:ext uri="{FF2B5EF4-FFF2-40B4-BE49-F238E27FC236}">
                <a16:creationId xmlns:a16="http://schemas.microsoft.com/office/drawing/2014/main" id="{56210947-A002-41E4-95A2-322859C3FD30}"/>
              </a:ext>
            </a:extLst>
          </p:cNvPr>
          <p:cNvSpPr txBox="1"/>
          <p:nvPr/>
        </p:nvSpPr>
        <p:spPr>
          <a:xfrm>
            <a:off x="11007016" y="369606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2" name="TextBox 21">
            <a:extLst>
              <a:ext uri="{FF2B5EF4-FFF2-40B4-BE49-F238E27FC236}">
                <a16:creationId xmlns:a16="http://schemas.microsoft.com/office/drawing/2014/main" id="{0C727BD3-283B-468D-95DE-5533FA803771}"/>
              </a:ext>
            </a:extLst>
          </p:cNvPr>
          <p:cNvSpPr txBox="1"/>
          <p:nvPr/>
        </p:nvSpPr>
        <p:spPr>
          <a:xfrm>
            <a:off x="11007016" y="4738035"/>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3" name="TextBox 22">
            <a:extLst>
              <a:ext uri="{FF2B5EF4-FFF2-40B4-BE49-F238E27FC236}">
                <a16:creationId xmlns:a16="http://schemas.microsoft.com/office/drawing/2014/main" id="{EB6A579F-B561-4C6A-B265-B44A0DF6F265}"/>
              </a:ext>
            </a:extLst>
          </p:cNvPr>
          <p:cNvSpPr txBox="1"/>
          <p:nvPr/>
        </p:nvSpPr>
        <p:spPr>
          <a:xfrm>
            <a:off x="11332530" y="4314078"/>
            <a:ext cx="685800" cy="369332"/>
          </a:xfrm>
          <a:prstGeom prst="rect">
            <a:avLst/>
          </a:prstGeom>
          <a:noFill/>
        </p:spPr>
        <p:txBody>
          <a:bodyPr wrap="square">
            <a:spAutoFit/>
          </a:bodyPr>
          <a:lstStyle/>
          <a:p>
            <a:r>
              <a:rPr lang="en-US" b="1" dirty="0"/>
              <a:t>v</a:t>
            </a:r>
            <a:r>
              <a:rPr lang="en-US" sz="1800" b="1" dirty="0"/>
              <a:t>s.</a:t>
            </a:r>
            <a:endParaRPr lang="en-US" dirty="0"/>
          </a:p>
        </p:txBody>
      </p:sp>
    </p:spTree>
    <p:extLst>
      <p:ext uri="{BB962C8B-B14F-4D97-AF65-F5344CB8AC3E}">
        <p14:creationId xmlns:p14="http://schemas.microsoft.com/office/powerpoint/2010/main" val="2698522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7" descr="california">
            <a:extLst>
              <a:ext uri="{FF2B5EF4-FFF2-40B4-BE49-F238E27FC236}">
                <a16:creationId xmlns:a16="http://schemas.microsoft.com/office/drawing/2014/main" id="{72F71C97-53EE-44B9-80FB-31051EE5BE36}"/>
              </a:ext>
            </a:extLst>
          </p:cNvPr>
          <p:cNvPicPr>
            <a:picLocks noChangeAspect="1" noChangeArrowheads="1"/>
          </p:cNvPicPr>
          <p:nvPr/>
        </p:nvPicPr>
        <p:blipFill>
          <a:blip r:embed="rId3" cstate="print"/>
          <a:srcRect/>
          <a:stretch>
            <a:fillRect/>
          </a:stretch>
        </p:blipFill>
        <p:spPr bwMode="auto">
          <a:xfrm>
            <a:off x="7459836" y="185191"/>
            <a:ext cx="3040643" cy="2844677"/>
          </a:xfrm>
          <a:prstGeom prst="rect">
            <a:avLst/>
          </a:prstGeom>
          <a:noFill/>
          <a:ln w="9525">
            <a:noFill/>
            <a:miter lim="800000"/>
            <a:headEnd/>
            <a:tailEnd/>
          </a:ln>
        </p:spPr>
      </p:pic>
      <p:sp>
        <p:nvSpPr>
          <p:cNvPr id="4" name="Title 1"/>
          <p:cNvSpPr txBox="1">
            <a:spLocks/>
          </p:cNvSpPr>
          <p:nvPr/>
        </p:nvSpPr>
        <p:spPr>
          <a:xfrm>
            <a:off x="381000" y="77239"/>
            <a:ext cx="11201400" cy="562126"/>
          </a:xfrm>
          <a:prstGeom prst="rect">
            <a:avLst/>
          </a:prstGeom>
          <a:solidFill>
            <a:srgbClr val="CCFFFF"/>
          </a:solidFill>
          <a:ln>
            <a:solidFill>
              <a:schemeClr val="accent1"/>
            </a:solidFill>
          </a:ln>
        </p:spPr>
        <p:txBody>
          <a:bodyPr>
            <a:noAutofit/>
          </a:bodyPr>
          <a:lstStyle/>
          <a:p>
            <a:pPr defTabSz="685800" fontAlgn="auto">
              <a:spcAft>
                <a:spcPts val="0"/>
              </a:spcAft>
              <a:defRPr/>
            </a:pPr>
            <a:r>
              <a:rPr lang="en-US" sz="2400" b="1" dirty="0">
                <a:solidFill>
                  <a:srgbClr val="FF0000"/>
                </a:solidFill>
                <a:latin typeface="Calibri"/>
                <a:ea typeface="微软雅黑"/>
              </a:rPr>
              <a:t>Source Attribution &amp; Control/Response </a:t>
            </a:r>
            <a:r>
              <a:rPr lang="en-US" sz="2400" b="1" dirty="0">
                <a:solidFill>
                  <a:srgbClr val="FF0000"/>
                </a:solidFill>
                <a:latin typeface="Calibri"/>
              </a:rPr>
              <a:t>Modeling </a:t>
            </a:r>
            <a:r>
              <a:rPr lang="en-US" sz="2400" b="1" dirty="0">
                <a:solidFill>
                  <a:srgbClr val="FF0000"/>
                </a:solidFill>
                <a:latin typeface="Calibri"/>
                <a:ea typeface="微软雅黑"/>
              </a:rPr>
              <a:t>for Supporting Policy </a:t>
            </a:r>
            <a:r>
              <a:rPr lang="en-US" sz="2400" b="1" dirty="0">
                <a:solidFill>
                  <a:srgbClr val="FF0000"/>
                </a:solidFill>
                <a:latin typeface="Calibri"/>
              </a:rPr>
              <a:t>Analysis</a:t>
            </a:r>
            <a:endParaRPr lang="en-US" sz="2400" b="1" baseline="30000" dirty="0">
              <a:solidFill>
                <a:srgbClr val="FF0000"/>
              </a:solidFill>
              <a:latin typeface="Calibri"/>
              <a:ea typeface="微软雅黑"/>
            </a:endParaRPr>
          </a:p>
        </p:txBody>
      </p:sp>
      <p:grpSp>
        <p:nvGrpSpPr>
          <p:cNvPr id="6" name="Group 18">
            <a:extLst>
              <a:ext uri="{FF2B5EF4-FFF2-40B4-BE49-F238E27FC236}">
                <a16:creationId xmlns:a16="http://schemas.microsoft.com/office/drawing/2014/main" id="{5069305C-E527-40AB-ABA0-9F6C86D1250A}"/>
              </a:ext>
            </a:extLst>
          </p:cNvPr>
          <p:cNvGrpSpPr/>
          <p:nvPr/>
        </p:nvGrpSpPr>
        <p:grpSpPr>
          <a:xfrm>
            <a:off x="7277408" y="3810000"/>
            <a:ext cx="3117575" cy="2438400"/>
            <a:chOff x="5753407" y="3810000"/>
            <a:chExt cx="3117575" cy="2438400"/>
          </a:xfrm>
        </p:grpSpPr>
        <p:sp>
          <p:nvSpPr>
            <p:cNvPr id="3" name="Slide Number Placeholder 1"/>
            <p:cNvSpPr txBox="1">
              <a:spLocks/>
            </p:cNvSpPr>
            <p:nvPr/>
          </p:nvSpPr>
          <p:spPr>
            <a:xfrm>
              <a:off x="5812597" y="5640791"/>
              <a:ext cx="1778000" cy="33703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0D9881D5-6D04-4093-AB96-870F8F554F96}" type="slidenum">
                <a:rPr lang="en-US" sz="900">
                  <a:solidFill>
                    <a:prstClr val="black">
                      <a:tint val="75000"/>
                    </a:prstClr>
                  </a:solidFill>
                  <a:latin typeface="微软雅黑"/>
                  <a:ea typeface="微软雅黑"/>
                </a:rPr>
                <a:pPr defTabSz="685800" fontAlgn="auto">
                  <a:spcBef>
                    <a:spcPts val="0"/>
                  </a:spcBef>
                  <a:spcAft>
                    <a:spcPts val="0"/>
                  </a:spcAft>
                  <a:defRPr/>
                </a:pPr>
                <a:t>4</a:t>
              </a:fld>
              <a:endParaRPr lang="en-US" sz="900" dirty="0">
                <a:solidFill>
                  <a:prstClr val="black">
                    <a:tint val="75000"/>
                  </a:prstClr>
                </a:solidFill>
                <a:latin typeface="微软雅黑"/>
                <a:ea typeface="微软雅黑"/>
              </a:endParaRPr>
            </a:p>
          </p:txBody>
        </p:sp>
        <p:sp>
          <p:nvSpPr>
            <p:cNvPr id="5" name="Rectangle 4">
              <a:extLst>
                <a:ext uri="{FF2B5EF4-FFF2-40B4-BE49-F238E27FC236}">
                  <a16:creationId xmlns:a16="http://schemas.microsoft.com/office/drawing/2014/main" id="{3120590E-2C31-4E23-99E4-1870E93EF16B}"/>
                </a:ext>
              </a:extLst>
            </p:cNvPr>
            <p:cNvSpPr/>
            <p:nvPr/>
          </p:nvSpPr>
          <p:spPr>
            <a:xfrm>
              <a:off x="5753407" y="3810000"/>
              <a:ext cx="3048000" cy="24384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2" name="Rectangle 1">
              <a:extLst>
                <a:ext uri="{FF2B5EF4-FFF2-40B4-BE49-F238E27FC236}">
                  <a16:creationId xmlns:a16="http://schemas.microsoft.com/office/drawing/2014/main" id="{C2B45FE3-838C-4C9E-8A77-E20BC08F459B}"/>
                </a:ext>
              </a:extLst>
            </p:cNvPr>
            <p:cNvSpPr/>
            <p:nvPr/>
          </p:nvSpPr>
          <p:spPr>
            <a:xfrm>
              <a:off x="6508782" y="5021187"/>
              <a:ext cx="444500" cy="492369"/>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7" name="Rectangle 6">
              <a:extLst>
                <a:ext uri="{FF2B5EF4-FFF2-40B4-BE49-F238E27FC236}">
                  <a16:creationId xmlns:a16="http://schemas.microsoft.com/office/drawing/2014/main" id="{F4AE96FB-F998-454F-B617-28AD430DA658}"/>
                </a:ext>
              </a:extLst>
            </p:cNvPr>
            <p:cNvSpPr/>
            <p:nvPr/>
          </p:nvSpPr>
          <p:spPr>
            <a:xfrm>
              <a:off x="6508782" y="4621137"/>
              <a:ext cx="444500" cy="492369"/>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8" name="Rectangle 7">
              <a:extLst>
                <a:ext uri="{FF2B5EF4-FFF2-40B4-BE49-F238E27FC236}">
                  <a16:creationId xmlns:a16="http://schemas.microsoft.com/office/drawing/2014/main" id="{B3537B2E-88C4-4719-815E-5FD57E8432D6}"/>
                </a:ext>
              </a:extLst>
            </p:cNvPr>
            <p:cNvSpPr/>
            <p:nvPr/>
          </p:nvSpPr>
          <p:spPr>
            <a:xfrm>
              <a:off x="6508782" y="4221087"/>
              <a:ext cx="441960" cy="492369"/>
            </a:xfrm>
            <a:prstGeom prst="rect">
              <a:avLst/>
            </a:prstGeom>
            <a:solidFill>
              <a:srgbClr val="7030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9" name="Rectangle 8">
              <a:extLst>
                <a:ext uri="{FF2B5EF4-FFF2-40B4-BE49-F238E27FC236}">
                  <a16:creationId xmlns:a16="http://schemas.microsoft.com/office/drawing/2014/main" id="{EC2CEDF8-6827-45FC-8A2A-1D2707FD0A79}"/>
                </a:ext>
              </a:extLst>
            </p:cNvPr>
            <p:cNvSpPr/>
            <p:nvPr/>
          </p:nvSpPr>
          <p:spPr>
            <a:xfrm>
              <a:off x="6508782" y="5421237"/>
              <a:ext cx="444500" cy="49236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cxnSp>
          <p:nvCxnSpPr>
            <p:cNvPr id="10" name="Straight Connector 9">
              <a:extLst>
                <a:ext uri="{FF2B5EF4-FFF2-40B4-BE49-F238E27FC236}">
                  <a16:creationId xmlns:a16="http://schemas.microsoft.com/office/drawing/2014/main" id="{CAA23B24-F868-45BC-BC09-BD2EA2491988}"/>
                </a:ext>
              </a:extLst>
            </p:cNvPr>
            <p:cNvCxnSpPr>
              <a:cxnSpLocks/>
            </p:cNvCxnSpPr>
            <p:nvPr/>
          </p:nvCxnSpPr>
          <p:spPr>
            <a:xfrm>
              <a:off x="6280185" y="3810000"/>
              <a:ext cx="1"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3E9404-114E-4D60-ADC5-644EFC1D03A6}"/>
                </a:ext>
              </a:extLst>
            </p:cNvPr>
            <p:cNvSpPr txBox="1"/>
            <p:nvPr/>
          </p:nvSpPr>
          <p:spPr>
            <a:xfrm rot="16200000">
              <a:off x="5359843" y="4574015"/>
              <a:ext cx="1597025"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Ozone (ppb)</a:t>
              </a:r>
            </a:p>
          </p:txBody>
        </p:sp>
        <p:cxnSp>
          <p:nvCxnSpPr>
            <p:cNvPr id="13" name="Straight Connector 12">
              <a:extLst>
                <a:ext uri="{FF2B5EF4-FFF2-40B4-BE49-F238E27FC236}">
                  <a16:creationId xmlns:a16="http://schemas.microsoft.com/office/drawing/2014/main" id="{7135D99D-930E-4B13-86AA-DDA108E16C6C}"/>
                </a:ext>
              </a:extLst>
            </p:cNvPr>
            <p:cNvCxnSpPr>
              <a:cxnSpLocks/>
            </p:cNvCxnSpPr>
            <p:nvPr/>
          </p:nvCxnSpPr>
          <p:spPr>
            <a:xfrm>
              <a:off x="5822982" y="5865374"/>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0AC7A217-1319-4C14-A8FC-F3D6FB17F9A9}"/>
                </a:ext>
              </a:extLst>
            </p:cNvPr>
            <p:cNvSpPr/>
            <p:nvPr/>
          </p:nvSpPr>
          <p:spPr>
            <a:xfrm>
              <a:off x="6985481" y="548392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1" name="Right Brace 20">
              <a:extLst>
                <a:ext uri="{FF2B5EF4-FFF2-40B4-BE49-F238E27FC236}">
                  <a16:creationId xmlns:a16="http://schemas.microsoft.com/office/drawing/2014/main" id="{E542C359-8463-4B54-9EC8-70A54836FB19}"/>
                </a:ext>
              </a:extLst>
            </p:cNvPr>
            <p:cNvSpPr/>
            <p:nvPr/>
          </p:nvSpPr>
          <p:spPr>
            <a:xfrm>
              <a:off x="6985481" y="5083875"/>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2" name="Right Brace 21">
              <a:extLst>
                <a:ext uri="{FF2B5EF4-FFF2-40B4-BE49-F238E27FC236}">
                  <a16:creationId xmlns:a16="http://schemas.microsoft.com/office/drawing/2014/main" id="{1580544C-F998-4A09-9A9F-EFD62FE75937}"/>
                </a:ext>
              </a:extLst>
            </p:cNvPr>
            <p:cNvSpPr/>
            <p:nvPr/>
          </p:nvSpPr>
          <p:spPr>
            <a:xfrm>
              <a:off x="6985481" y="4689698"/>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3" name="Right Brace 22">
              <a:extLst>
                <a:ext uri="{FF2B5EF4-FFF2-40B4-BE49-F238E27FC236}">
                  <a16:creationId xmlns:a16="http://schemas.microsoft.com/office/drawing/2014/main" id="{A7481409-FEE5-4DE7-B65F-42C9726F0AD2}"/>
                </a:ext>
              </a:extLst>
            </p:cNvPr>
            <p:cNvSpPr/>
            <p:nvPr/>
          </p:nvSpPr>
          <p:spPr>
            <a:xfrm>
              <a:off x="6985481" y="425217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5" name="TextBox 24">
              <a:extLst>
                <a:ext uri="{FF2B5EF4-FFF2-40B4-BE49-F238E27FC236}">
                  <a16:creationId xmlns:a16="http://schemas.microsoft.com/office/drawing/2014/main" id="{357D743C-A048-4452-AE17-CD1D87058060}"/>
                </a:ext>
              </a:extLst>
            </p:cNvPr>
            <p:cNvSpPr txBox="1"/>
            <p:nvPr/>
          </p:nvSpPr>
          <p:spPr>
            <a:xfrm>
              <a:off x="7215365" y="551541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Natural</a:t>
              </a:r>
            </a:p>
          </p:txBody>
        </p:sp>
        <p:sp>
          <p:nvSpPr>
            <p:cNvPr id="26" name="TextBox 25">
              <a:extLst>
                <a:ext uri="{FF2B5EF4-FFF2-40B4-BE49-F238E27FC236}">
                  <a16:creationId xmlns:a16="http://schemas.microsoft.com/office/drawing/2014/main" id="{5F9A5FB0-68D6-473D-A6B5-B71ACC510FE3}"/>
                </a:ext>
              </a:extLst>
            </p:cNvPr>
            <p:cNvSpPr txBox="1"/>
            <p:nvPr/>
          </p:nvSpPr>
          <p:spPr>
            <a:xfrm>
              <a:off x="7215365" y="4294753"/>
              <a:ext cx="1651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Local Contribution</a:t>
              </a:r>
            </a:p>
          </p:txBody>
        </p:sp>
        <p:sp>
          <p:nvSpPr>
            <p:cNvPr id="27" name="TextBox 26">
              <a:extLst>
                <a:ext uri="{FF2B5EF4-FFF2-40B4-BE49-F238E27FC236}">
                  <a16:creationId xmlns:a16="http://schemas.microsoft.com/office/drawing/2014/main" id="{AA4C1B40-AD61-4439-A9BC-ACED610C9122}"/>
                </a:ext>
              </a:extLst>
            </p:cNvPr>
            <p:cNvSpPr txBox="1"/>
            <p:nvPr/>
          </p:nvSpPr>
          <p:spPr>
            <a:xfrm>
              <a:off x="7215365" y="4721188"/>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Upwind States</a:t>
              </a:r>
            </a:p>
          </p:txBody>
        </p:sp>
        <p:sp>
          <p:nvSpPr>
            <p:cNvPr id="28" name="TextBox 27">
              <a:extLst>
                <a:ext uri="{FF2B5EF4-FFF2-40B4-BE49-F238E27FC236}">
                  <a16:creationId xmlns:a16="http://schemas.microsoft.com/office/drawing/2014/main" id="{379D7C63-EB27-46BB-9160-A008E5242383}"/>
                </a:ext>
              </a:extLst>
            </p:cNvPr>
            <p:cNvSpPr txBox="1"/>
            <p:nvPr/>
          </p:nvSpPr>
          <p:spPr>
            <a:xfrm>
              <a:off x="7215365" y="512242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International</a:t>
              </a:r>
            </a:p>
          </p:txBody>
        </p:sp>
      </p:grpSp>
      <p:sp>
        <p:nvSpPr>
          <p:cNvPr id="32" name="Rectangle 10">
            <a:extLst>
              <a:ext uri="{FF2B5EF4-FFF2-40B4-BE49-F238E27FC236}">
                <a16:creationId xmlns:a16="http://schemas.microsoft.com/office/drawing/2014/main" id="{22AEB3CE-4644-4FE2-BDBD-B32D221338B7}"/>
              </a:ext>
            </a:extLst>
          </p:cNvPr>
          <p:cNvSpPr txBox="1">
            <a:spLocks noChangeArrowheads="1"/>
          </p:cNvSpPr>
          <p:nvPr/>
        </p:nvSpPr>
        <p:spPr>
          <a:xfrm>
            <a:off x="6896409" y="2805818"/>
            <a:ext cx="4685991" cy="706852"/>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10000"/>
              </a:lnSpc>
              <a:spcAft>
                <a:spcPts val="0"/>
              </a:spcAft>
              <a:buNone/>
              <a:defRPr/>
            </a:pPr>
            <a:r>
              <a:rPr lang="en-US" sz="1600" b="1" dirty="0">
                <a:solidFill>
                  <a:srgbClr val="7030A0"/>
                </a:solidFill>
                <a:latin typeface="微软雅黑"/>
                <a:ea typeface="微软雅黑"/>
              </a:rPr>
              <a:t>U.S. EPA Source apportionment modeling for assessing source contributions to PM2.5 &amp; O3 from emissions</a:t>
            </a:r>
            <a:endParaRPr lang="en-US" sz="1600" b="1" strike="sngStrike" dirty="0">
              <a:solidFill>
                <a:srgbClr val="7030A0"/>
              </a:solidFill>
              <a:latin typeface="微软雅黑"/>
              <a:ea typeface="微软雅黑"/>
            </a:endParaRPr>
          </a:p>
        </p:txBody>
      </p:sp>
      <p:sp>
        <p:nvSpPr>
          <p:cNvPr id="34" name="Rectangle 10">
            <a:extLst>
              <a:ext uri="{FF2B5EF4-FFF2-40B4-BE49-F238E27FC236}">
                <a16:creationId xmlns:a16="http://schemas.microsoft.com/office/drawing/2014/main" id="{861745A5-F115-4599-9B51-9E3AC1452098}"/>
              </a:ext>
            </a:extLst>
          </p:cNvPr>
          <p:cNvSpPr txBox="1">
            <a:spLocks noChangeArrowheads="1"/>
          </p:cNvSpPr>
          <p:nvPr/>
        </p:nvSpPr>
        <p:spPr>
          <a:xfrm>
            <a:off x="6965983" y="6248400"/>
            <a:ext cx="3809999" cy="706852"/>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None/>
              <a:defRPr/>
            </a:pPr>
            <a:r>
              <a:rPr lang="en-US" sz="1600" b="1" dirty="0">
                <a:solidFill>
                  <a:srgbClr val="7030A0"/>
                </a:solidFill>
                <a:latin typeface="微软雅黑"/>
                <a:ea typeface="微软雅黑"/>
              </a:rPr>
              <a:t>Ozone Source Contribution </a:t>
            </a:r>
          </a:p>
          <a:p>
            <a:pPr marL="0" indent="0" algn="ctr" fontAlgn="auto">
              <a:lnSpc>
                <a:spcPct val="100000"/>
              </a:lnSpc>
              <a:spcBef>
                <a:spcPts val="0"/>
              </a:spcBef>
              <a:spcAft>
                <a:spcPts val="0"/>
              </a:spcAft>
              <a:buNone/>
              <a:defRPr/>
            </a:pPr>
            <a:r>
              <a:rPr lang="en-US" sz="1600" b="1" dirty="0">
                <a:solidFill>
                  <a:srgbClr val="7030A0"/>
                </a:solidFill>
                <a:latin typeface="微软雅黑"/>
                <a:ea typeface="微软雅黑"/>
              </a:rPr>
              <a:t>(example, not to scale)</a:t>
            </a:r>
            <a:endParaRPr lang="en-US" sz="1600" b="1" strike="sngStrike" dirty="0">
              <a:solidFill>
                <a:srgbClr val="7030A0"/>
              </a:solidFill>
              <a:latin typeface="微软雅黑"/>
              <a:ea typeface="微软雅黑"/>
            </a:endParaRPr>
          </a:p>
        </p:txBody>
      </p:sp>
      <p:sp>
        <p:nvSpPr>
          <p:cNvPr id="14" name="Rectangle 13">
            <a:extLst>
              <a:ext uri="{FF2B5EF4-FFF2-40B4-BE49-F238E27FC236}">
                <a16:creationId xmlns:a16="http://schemas.microsoft.com/office/drawing/2014/main" id="{47760F6A-F0F8-4278-86AC-1DE1994503F3}"/>
              </a:ext>
            </a:extLst>
          </p:cNvPr>
          <p:cNvSpPr/>
          <p:nvPr/>
        </p:nvSpPr>
        <p:spPr>
          <a:xfrm>
            <a:off x="3620380" y="6370993"/>
            <a:ext cx="3513013" cy="461665"/>
          </a:xfrm>
          <a:prstGeom prst="rect">
            <a:avLst/>
          </a:prstGeom>
        </p:spPr>
        <p:txBody>
          <a:bodyPr wrap="none">
            <a:spAutoFit/>
          </a:bodyPr>
          <a:lstStyle/>
          <a:p>
            <a:pPr>
              <a:defRPr/>
            </a:pPr>
            <a:r>
              <a:rPr lang="en-US" sz="2400" i="1" dirty="0">
                <a:solidFill>
                  <a:srgbClr val="FF0000"/>
                </a:solidFill>
                <a:latin typeface="Calibri" panose="020F0502020204030204"/>
                <a:ea typeface="微软雅黑"/>
              </a:rPr>
              <a:t>(Courtesy of Dr. Kirk Baker)</a:t>
            </a:r>
            <a:endParaRPr lang="en-US" sz="2400" i="1" dirty="0">
              <a:solidFill>
                <a:srgbClr val="FF0000"/>
              </a:solidFill>
              <a:ea typeface="微软雅黑"/>
            </a:endParaRPr>
          </a:p>
        </p:txBody>
      </p:sp>
      <p:sp>
        <p:nvSpPr>
          <p:cNvPr id="15" name="Content Placeholder 2"/>
          <p:cNvSpPr txBox="1">
            <a:spLocks/>
          </p:cNvSpPr>
          <p:nvPr/>
        </p:nvSpPr>
        <p:spPr>
          <a:xfrm>
            <a:off x="533404" y="814354"/>
            <a:ext cx="6487152" cy="5662645"/>
          </a:xfrm>
          <a:prstGeom prst="rect">
            <a:avLst/>
          </a:prstGeom>
        </p:spPr>
        <p:txBody>
          <a:bodyPr/>
          <a:lstStyle/>
          <a:p>
            <a:pPr marL="214313" indent="-214313"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Inform control strategy development:</a:t>
            </a:r>
          </a:p>
          <a:p>
            <a:pPr marL="685800" lvl="1" indent="-342900" algn="l" defTabSz="685800" fontAlgn="auto">
              <a:lnSpc>
                <a:spcPct val="90000"/>
              </a:lnSpc>
              <a:spcBef>
                <a:spcPts val="0"/>
              </a:spcBef>
              <a:spcAft>
                <a:spcPts val="1200"/>
              </a:spcAft>
              <a:buFont typeface="Wingdings" panose="05000000000000000000" pitchFamily="2" charset="2"/>
              <a:buChar char="Ø"/>
              <a:defRPr/>
            </a:pPr>
            <a:r>
              <a:rPr lang="en-US" sz="2000" b="1" dirty="0">
                <a:solidFill>
                  <a:prstClr val="black"/>
                </a:solidFill>
                <a:latin typeface="Calibri" panose="020F0502020204030204"/>
                <a:ea typeface="微软雅黑"/>
              </a:rPr>
              <a:t>O3, PM2.5, Reg haze SIPs &amp; RIAs</a:t>
            </a:r>
          </a:p>
          <a:p>
            <a:pPr marL="257175" indent="-257175" algn="l" defTabSz="685800" fontAlgn="auto">
              <a:lnSpc>
                <a:spcPct val="9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Transport rules or Transport SIPS: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Assess “significant contribution” of sources in upwind states to downwind states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Sector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EGU, Transportation, Industrial Boiler, etc.</a:t>
            </a:r>
          </a:p>
          <a:p>
            <a:pPr marL="228600" indent="-342900"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NAAQS Area designations: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Provide analysis for States to assess impacts from boundaries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Single source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PSD/NSR permitting</a:t>
            </a:r>
          </a:p>
          <a:p>
            <a:pPr marL="214313" indent="-214313"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Exceptional events demonstrations:</a:t>
            </a:r>
          </a:p>
          <a:p>
            <a:pPr marL="684213" lvl="1" indent="-342900" algn="l" defTabSz="685800" fontAlgn="auto">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Assess impacts of special events such as fire</a:t>
            </a:r>
            <a:endParaRPr lang="en-US" sz="2000" b="1" dirty="0">
              <a:solidFill>
                <a:srgbClr val="0000FF"/>
              </a:solidFill>
              <a:latin typeface="Calibri" panose="020F0502020204030204"/>
              <a:ea typeface="微软雅黑"/>
            </a:endParaRP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Characterizing international contribution:</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179b demonstrations</a:t>
            </a:r>
          </a:p>
          <a:p>
            <a:pPr algn="l" defTabSz="685800" fontAlgn="auto">
              <a:lnSpc>
                <a:spcPct val="90000"/>
              </a:lnSpc>
              <a:spcBef>
                <a:spcPts val="0"/>
              </a:spcBef>
              <a:spcAft>
                <a:spcPts val="0"/>
              </a:spcAft>
              <a:defRPr/>
            </a:pPr>
            <a:endParaRPr lang="en-US" b="1" dirty="0">
              <a:solidFill>
                <a:prstClr val="black"/>
              </a:solidFill>
              <a:latin typeface="Calibri" panose="020F0502020204030204"/>
              <a:ea typeface="微软雅黑"/>
            </a:endParaRPr>
          </a:p>
          <a:p>
            <a:pPr marL="214313" indent="-214313" algn="l" defTabSz="685800" fontAlgn="auto">
              <a:lnSpc>
                <a:spcPct val="90000"/>
              </a:lnSpc>
              <a:spcBef>
                <a:spcPts val="0"/>
              </a:spcBef>
              <a:spcAft>
                <a:spcPts val="0"/>
              </a:spcAft>
              <a:buFont typeface="Arial" panose="020B0604020202020204" pitchFamily="34" charset="0"/>
              <a:buChar char="•"/>
              <a:defRPr/>
            </a:pPr>
            <a:endParaRPr lang="en-US" sz="2000" b="1" dirty="0">
              <a:solidFill>
                <a:prstClr val="black"/>
              </a:solidFill>
              <a:latin typeface="Calibri" panose="020F0502020204030204"/>
              <a:ea typeface="微软雅黑"/>
            </a:endParaRPr>
          </a:p>
          <a:p>
            <a:pPr marL="557213" indent="-210741" algn="l" defTabSz="685800" fontAlgn="auto">
              <a:spcBef>
                <a:spcPts val="150"/>
              </a:spcBef>
              <a:spcAft>
                <a:spcPts val="0"/>
              </a:spcAft>
              <a:buClr>
                <a:srgbClr val="44546A"/>
              </a:buClr>
              <a:buSzPct val="80000"/>
              <a:buFont typeface="Courier New" panose="02070309020205020404" pitchFamily="49" charset="0"/>
              <a:buChar char="o"/>
              <a:defRPr/>
            </a:pPr>
            <a:endParaRPr lang="en-US" sz="2000" b="1" dirty="0">
              <a:solidFill>
                <a:prstClr val="white">
                  <a:lumMod val="65000"/>
                </a:prstClr>
              </a:solidFill>
              <a:latin typeface="Calibri" panose="020F0502020204030204"/>
              <a:ea typeface="微软雅黑"/>
            </a:endParaRPr>
          </a:p>
          <a:p>
            <a:pPr algn="l" defTabSz="685800" fontAlgn="auto">
              <a:spcBef>
                <a:spcPts val="450"/>
              </a:spcBef>
              <a:spcAft>
                <a:spcPts val="0"/>
              </a:spcAft>
              <a:buClr>
                <a:srgbClr val="44546A"/>
              </a:buClr>
              <a:defRPr/>
            </a:pPr>
            <a:endParaRPr lang="en-US" sz="2000" b="1" dirty="0">
              <a:solidFill>
                <a:prstClr val="white">
                  <a:lumMod val="85000"/>
                </a:prstClr>
              </a:solidFill>
              <a:latin typeface="Calibri" panose="020F0502020204030204"/>
              <a:ea typeface="微软雅黑"/>
            </a:endParaRPr>
          </a:p>
        </p:txBody>
      </p:sp>
      <p:sp>
        <p:nvSpPr>
          <p:cNvPr id="30" name="Slide Number Placeholder 2">
            <a:extLst>
              <a:ext uri="{FF2B5EF4-FFF2-40B4-BE49-F238E27FC236}">
                <a16:creationId xmlns:a16="http://schemas.microsoft.com/office/drawing/2014/main" id="{275EA713-A369-4635-9BA7-359E6CCAA16E}"/>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196012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chemistry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5122" name="Picture 2">
            <a:extLst>
              <a:ext uri="{FF2B5EF4-FFF2-40B4-BE49-F238E27FC236}">
                <a16:creationId xmlns:a16="http://schemas.microsoft.com/office/drawing/2014/main" id="{F89A74A1-CBF1-4B6B-9737-4BC962DDF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23237"/>
            <a:ext cx="9755557" cy="496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7ABC-83C1-4FD6-B433-C06FBE9977F7}"/>
              </a:ext>
            </a:extLst>
          </p:cNvPr>
          <p:cNvSpPr txBox="1"/>
          <p:nvPr/>
        </p:nvSpPr>
        <p:spPr>
          <a:xfrm>
            <a:off x="10192240" y="873132"/>
            <a:ext cx="1865922" cy="3183500"/>
          </a:xfrm>
          <a:prstGeom prst="rect">
            <a:avLst/>
          </a:prstGeom>
          <a:noFill/>
        </p:spPr>
        <p:txBody>
          <a:bodyPr wrap="square">
            <a:spAutoFit/>
          </a:bodyPr>
          <a:lstStyle/>
          <a:p>
            <a:pPr marR="0">
              <a:lnSpc>
                <a:spcPct val="125000"/>
              </a:lnSpc>
              <a:spcBef>
                <a:spcPts val="600"/>
              </a:spcBef>
              <a:spcAft>
                <a:spcPts val="120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conc. predicted by  pf-RSM vs. CMAQ over all CBSAs for man-made emission reductions from 0 to 100%. </a:t>
            </a:r>
          </a:p>
        </p:txBody>
      </p:sp>
      <p:sp>
        <p:nvSpPr>
          <p:cNvPr id="8" name="TextBox 7">
            <a:extLst>
              <a:ext uri="{FF2B5EF4-FFF2-40B4-BE49-F238E27FC236}">
                <a16:creationId xmlns:a16="http://schemas.microsoft.com/office/drawing/2014/main" id="{31F95A1A-E71D-41AC-A84E-A1A2789F34A0}"/>
              </a:ext>
            </a:extLst>
          </p:cNvPr>
          <p:cNvSpPr txBox="1"/>
          <p:nvPr/>
        </p:nvSpPr>
        <p:spPr>
          <a:xfrm>
            <a:off x="9982201" y="4412584"/>
            <a:ext cx="1632752" cy="1138773"/>
          </a:xfrm>
          <a:prstGeom prst="rect">
            <a:avLst/>
          </a:prstGeom>
          <a:noFill/>
        </p:spPr>
        <p:txBody>
          <a:bodyPr wrap="square" rtlCol="0">
            <a:spAutoFit/>
          </a:bodyPr>
          <a:lstStyle/>
          <a:p>
            <a:r>
              <a:rPr lang="en-US" sz="2000" dirty="0">
                <a:solidFill>
                  <a:srgbClr val="0000FF"/>
                </a:solidFill>
              </a:rPr>
              <a:t>July 2016</a:t>
            </a:r>
          </a:p>
          <a:p>
            <a:r>
              <a:rPr lang="en-US" sz="1600" dirty="0"/>
              <a:t>(Jan. 2016 given in Appendix A)</a:t>
            </a:r>
          </a:p>
        </p:txBody>
      </p:sp>
      <p:sp>
        <p:nvSpPr>
          <p:cNvPr id="17" name="椭圆 85">
            <a:extLst>
              <a:ext uri="{FF2B5EF4-FFF2-40B4-BE49-F238E27FC236}">
                <a16:creationId xmlns:a16="http://schemas.microsoft.com/office/drawing/2014/main" id="{CA3A163E-FFB5-4DB5-AF88-DED7E6CF1B22}"/>
              </a:ext>
            </a:extLst>
          </p:cNvPr>
          <p:cNvSpPr/>
          <p:nvPr/>
        </p:nvSpPr>
        <p:spPr>
          <a:xfrm>
            <a:off x="1066800" y="2772075"/>
            <a:ext cx="2133600"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TextBox 17">
            <a:extLst>
              <a:ext uri="{FF2B5EF4-FFF2-40B4-BE49-F238E27FC236}">
                <a16:creationId xmlns:a16="http://schemas.microsoft.com/office/drawing/2014/main" id="{81831B98-F03D-462A-82D8-FFA190F364A8}"/>
              </a:ext>
            </a:extLst>
          </p:cNvPr>
          <p:cNvSpPr txBox="1"/>
          <p:nvPr/>
        </p:nvSpPr>
        <p:spPr>
          <a:xfrm>
            <a:off x="419100" y="5877179"/>
            <a:ext cx="11353800" cy="954107"/>
          </a:xfrm>
          <a:prstGeom prst="rect">
            <a:avLst/>
          </a:prstGeom>
          <a:noFill/>
          <a:ln>
            <a:solidFill>
              <a:schemeClr val="tx1"/>
            </a:solidFill>
          </a:ln>
        </p:spPr>
        <p:txBody>
          <a:bodyPr wrap="square">
            <a:spAutoFit/>
          </a:bodyPr>
          <a:lstStyle/>
          <a:p>
            <a:pPr marL="627063" indent="-627063" algn="l"/>
            <a:r>
              <a:rPr lang="en-US" sz="2000" b="1"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and O</a:t>
            </a:r>
            <a:r>
              <a:rPr lang="en-US" sz="14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concentrations than SO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or VOC emission reductions. </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dirty="0">
              <a:solidFill>
                <a:srgbClr val="FF0000"/>
              </a:solidFill>
            </a:endParaRPr>
          </a:p>
        </p:txBody>
      </p:sp>
      <p:cxnSp>
        <p:nvCxnSpPr>
          <p:cNvPr id="3" name="Straight Connector 2">
            <a:extLst>
              <a:ext uri="{FF2B5EF4-FFF2-40B4-BE49-F238E27FC236}">
                <a16:creationId xmlns:a16="http://schemas.microsoft.com/office/drawing/2014/main" id="{BBEA2F36-92DB-4A2A-A042-30C64A29EBE2}"/>
              </a:ext>
            </a:extLst>
          </p:cNvPr>
          <p:cNvCxnSpPr>
            <a:cxnSpLocks/>
          </p:cNvCxnSpPr>
          <p:nvPr/>
        </p:nvCxnSpPr>
        <p:spPr>
          <a:xfrm>
            <a:off x="1219200" y="3733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7BAA95F-1E59-4A03-91B4-C88787C13ED6}"/>
              </a:ext>
            </a:extLst>
          </p:cNvPr>
          <p:cNvCxnSpPr>
            <a:cxnSpLocks/>
          </p:cNvCxnSpPr>
          <p:nvPr/>
        </p:nvCxnSpPr>
        <p:spPr>
          <a:xfrm>
            <a:off x="1219200" y="4495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4C2E586-F9C8-4FF9-B157-4D200266F85C}"/>
              </a:ext>
            </a:extLst>
          </p:cNvPr>
          <p:cNvCxnSpPr>
            <a:cxnSpLocks/>
          </p:cNvCxnSpPr>
          <p:nvPr/>
        </p:nvCxnSpPr>
        <p:spPr>
          <a:xfrm>
            <a:off x="3122596" y="823237"/>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47D0CF2-FE7B-458B-A1E8-6EAE4B6D5D52}"/>
              </a:ext>
            </a:extLst>
          </p:cNvPr>
          <p:cNvCxnSpPr>
            <a:cxnSpLocks/>
          </p:cNvCxnSpPr>
          <p:nvPr/>
        </p:nvCxnSpPr>
        <p:spPr>
          <a:xfrm>
            <a:off x="5029200" y="838200"/>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椭圆 85">
            <a:extLst>
              <a:ext uri="{FF2B5EF4-FFF2-40B4-BE49-F238E27FC236}">
                <a16:creationId xmlns:a16="http://schemas.microsoft.com/office/drawing/2014/main" id="{4D1B79A3-7AC0-40DC-B3B5-003373198B6F}"/>
              </a:ext>
            </a:extLst>
          </p:cNvPr>
          <p:cNvSpPr/>
          <p:nvPr/>
        </p:nvSpPr>
        <p:spPr>
          <a:xfrm>
            <a:off x="3048001" y="2541951"/>
            <a:ext cx="2036880" cy="32342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5" name="Slide Number Placeholder 2">
            <a:extLst>
              <a:ext uri="{FF2B5EF4-FFF2-40B4-BE49-F238E27FC236}">
                <a16:creationId xmlns:a16="http://schemas.microsoft.com/office/drawing/2014/main" id="{B308C99F-F30C-4444-9033-1EC5E6F3782D}"/>
              </a:ext>
            </a:extLst>
          </p:cNvPr>
          <p:cNvSpPr txBox="1">
            <a:spLocks/>
          </p:cNvSpPr>
          <p:nvPr/>
        </p:nvSpPr>
        <p:spPr>
          <a:xfrm>
            <a:off x="9975130" y="638018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10767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7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1026" name="Picture 2">
            <a:extLst>
              <a:ext uri="{FF2B5EF4-FFF2-40B4-BE49-F238E27FC236}">
                <a16:creationId xmlns:a16="http://schemas.microsoft.com/office/drawing/2014/main" id="{A3E5FE3F-0759-4679-B0D7-6240129DE3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066800"/>
            <a:ext cx="9511235" cy="37066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340F9A-E09E-44E8-BD2A-B4C89790A55F}"/>
              </a:ext>
            </a:extLst>
          </p:cNvPr>
          <p:cNvSpPr txBox="1"/>
          <p:nvPr/>
        </p:nvSpPr>
        <p:spPr>
          <a:xfrm>
            <a:off x="1752600" y="4850657"/>
            <a:ext cx="9601200" cy="355482"/>
          </a:xfrm>
          <a:prstGeom prst="rect">
            <a:avLst/>
          </a:prstGeom>
          <a:noFill/>
        </p:spPr>
        <p:txBody>
          <a:bodyPr wrap="square">
            <a:spAutoFit/>
          </a:bodyPr>
          <a:lstStyle/>
          <a:p>
            <a:pPr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Change in (a) pH and (b) fine-particle water conc. for </a:t>
            </a:r>
            <a:r>
              <a:rPr lang="en-US" sz="18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60</a:t>
            </a:r>
            <a:r>
              <a:rPr lang="en-US"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 emissions reduction</a:t>
            </a:r>
            <a:endParaRPr lang="en-US" sz="18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0009839-4FF6-4A1B-A534-DBE1C9BA9A46}"/>
              </a:ext>
            </a:extLst>
          </p:cNvPr>
          <p:cNvSpPr txBox="1"/>
          <p:nvPr/>
        </p:nvSpPr>
        <p:spPr>
          <a:xfrm>
            <a:off x="67597" y="2209800"/>
            <a:ext cx="1632752" cy="830997"/>
          </a:xfrm>
          <a:prstGeom prst="rect">
            <a:avLst/>
          </a:prstGeom>
          <a:noFill/>
        </p:spPr>
        <p:txBody>
          <a:bodyPr wrap="square" rtlCol="0">
            <a:spAutoFit/>
          </a:bodyPr>
          <a:lstStyle/>
          <a:p>
            <a:r>
              <a:rPr lang="en-US" sz="2400" b="1" dirty="0">
                <a:solidFill>
                  <a:srgbClr val="0000FF"/>
                </a:solidFill>
              </a:rPr>
              <a:t>July </a:t>
            </a:r>
          </a:p>
          <a:p>
            <a:r>
              <a:rPr lang="en-US" sz="2400" b="1" dirty="0">
                <a:solidFill>
                  <a:srgbClr val="0000FF"/>
                </a:solidFill>
              </a:rPr>
              <a:t>2016</a:t>
            </a:r>
          </a:p>
        </p:txBody>
      </p:sp>
      <p:sp>
        <p:nvSpPr>
          <p:cNvPr id="11" name="TextBox 10">
            <a:extLst>
              <a:ext uri="{FF2B5EF4-FFF2-40B4-BE49-F238E27FC236}">
                <a16:creationId xmlns:a16="http://schemas.microsoft.com/office/drawing/2014/main" id="{5D0A7CB4-B788-4CA1-A6B1-1E8919FC46BB}"/>
              </a:ext>
            </a:extLst>
          </p:cNvPr>
          <p:cNvSpPr txBox="1"/>
          <p:nvPr/>
        </p:nvSpPr>
        <p:spPr>
          <a:xfrm>
            <a:off x="3733800" y="1102498"/>
            <a:ext cx="1143000"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a:t>
            </a:r>
            <a:endParaRPr lang="en-US" sz="28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28D32CE-6A6B-476A-B7F0-CA14DF238E29}"/>
              </a:ext>
            </a:extLst>
          </p:cNvPr>
          <p:cNvSpPr txBox="1"/>
          <p:nvPr/>
        </p:nvSpPr>
        <p:spPr>
          <a:xfrm>
            <a:off x="8498256" y="1102497"/>
            <a:ext cx="1143000"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a:t>
            </a: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O</a:t>
            </a:r>
            <a:endParaRPr lang="en-US" sz="2800" b="1"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DA59F1-E096-4442-B143-C2D9FC80F8B1}"/>
              </a:ext>
            </a:extLst>
          </p:cNvPr>
          <p:cNvSpPr txBox="1"/>
          <p:nvPr/>
        </p:nvSpPr>
        <p:spPr>
          <a:xfrm>
            <a:off x="495300" y="5326215"/>
            <a:ext cx="11353800" cy="1384995"/>
          </a:xfrm>
          <a:prstGeom prst="rect">
            <a:avLst/>
          </a:prstGeom>
          <a:noFill/>
          <a:ln>
            <a:solidFill>
              <a:schemeClr val="tx1"/>
            </a:solidFill>
          </a:ln>
        </p:spPr>
        <p:txBody>
          <a:bodyPr wrap="square">
            <a:spAutoFit/>
          </a:bodyPr>
          <a:lstStyle/>
          <a:p>
            <a:pPr marL="627063" indent="-627063" algn="l"/>
            <a:r>
              <a:rPr lang="en-US" sz="2400"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NO</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ozone concentrations than SO</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or traditional VOC emission reductions. </a:t>
            </a:r>
            <a:r>
              <a:rPr lang="en-US" sz="2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sz="2000"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2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sz="2000" dirty="0">
              <a:solidFill>
                <a:srgbClr val="FF0000"/>
              </a:solidFill>
            </a:endParaRPr>
          </a:p>
        </p:txBody>
      </p:sp>
    </p:spTree>
    <p:extLst>
      <p:ext uri="{BB962C8B-B14F-4D97-AF65-F5344CB8AC3E}">
        <p14:creationId xmlns:p14="http://schemas.microsoft.com/office/powerpoint/2010/main" val="3748859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8">
            <a:extLst>
              <a:ext uri="{FF2B5EF4-FFF2-40B4-BE49-F238E27FC236}">
                <a16:creationId xmlns:a16="http://schemas.microsoft.com/office/drawing/2014/main" id="{9B84776D-D932-45EF-931D-5384D683CC20}"/>
              </a:ext>
            </a:extLst>
          </p:cNvPr>
          <p:cNvSpPr>
            <a:spLocks noChangeArrowheads="1"/>
          </p:cNvSpPr>
          <p:nvPr/>
        </p:nvSpPr>
        <p:spPr bwMode="auto">
          <a:xfrm>
            <a:off x="1876510" y="6396336"/>
            <a:ext cx="8329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200" i="1" dirty="0">
                <a:solidFill>
                  <a:srgbClr val="333399"/>
                </a:solidFill>
                <a:latin typeface="Arial" panose="020B0604020202020204" pitchFamily="34" charset="0"/>
                <a:cs typeface="Arial" panose="020B0604020202020204" pitchFamily="34" charset="0"/>
              </a:rPr>
              <a:t>BFM: brute-force method; RSM-BFM: response surface modeling with BFM; HDDM: high-order decoupled direct method; </a:t>
            </a:r>
          </a:p>
          <a:p>
            <a:pPr eaLnBrk="1" hangingPunct="1">
              <a:lnSpc>
                <a:spcPct val="100000"/>
              </a:lnSpc>
              <a:spcBef>
                <a:spcPct val="0"/>
              </a:spcBef>
              <a:buFontTx/>
              <a:buNone/>
            </a:pPr>
            <a:r>
              <a:rPr lang="en-US" altLang="zh-CN" sz="1200" i="1" dirty="0">
                <a:solidFill>
                  <a:srgbClr val="333399"/>
                </a:solidFill>
                <a:latin typeface="Arial" panose="020B0604020202020204" pitchFamily="34" charset="0"/>
                <a:cs typeface="Arial" panose="020B0604020202020204" pitchFamily="34" charset="0"/>
              </a:rPr>
              <a:t>RSM-DM: response surface modeling with differential method; OSAT: ozone source apportionment technology</a:t>
            </a:r>
            <a:endParaRPr lang="zh-CN" altLang="en-US" sz="1200" i="1" dirty="0">
              <a:solidFill>
                <a:srgbClr val="333399"/>
              </a:solidFill>
              <a:latin typeface="Arial" panose="020B0604020202020204" pitchFamily="34" charset="0"/>
              <a:cs typeface="Arial" panose="020B0604020202020204" pitchFamily="34" charset="0"/>
            </a:endParaRPr>
          </a:p>
        </p:txBody>
      </p:sp>
      <p:grpSp>
        <p:nvGrpSpPr>
          <p:cNvPr id="202" name="Group 201">
            <a:extLst>
              <a:ext uri="{FF2B5EF4-FFF2-40B4-BE49-F238E27FC236}">
                <a16:creationId xmlns:a16="http://schemas.microsoft.com/office/drawing/2014/main" id="{CB0DDB9D-7A6C-4B95-A2F8-BC9CB0963DE9}"/>
              </a:ext>
            </a:extLst>
          </p:cNvPr>
          <p:cNvGrpSpPr/>
          <p:nvPr/>
        </p:nvGrpSpPr>
        <p:grpSpPr>
          <a:xfrm>
            <a:off x="2862163" y="1219037"/>
            <a:ext cx="6576075" cy="5141359"/>
            <a:chOff x="1443975" y="1230866"/>
            <a:chExt cx="6576075" cy="5141359"/>
          </a:xfrm>
        </p:grpSpPr>
        <p:sp>
          <p:nvSpPr>
            <p:cNvPr id="6" name="TextBox 2">
              <a:extLst>
                <a:ext uri="{FF2B5EF4-FFF2-40B4-BE49-F238E27FC236}">
                  <a16:creationId xmlns:a16="http://schemas.microsoft.com/office/drawing/2014/main" id="{B0DA2DD2-1E5A-4268-82D3-29D8B1CD4FC1}"/>
                </a:ext>
              </a:extLst>
            </p:cNvPr>
            <p:cNvSpPr txBox="1"/>
            <p:nvPr/>
          </p:nvSpPr>
          <p:spPr>
            <a:xfrm>
              <a:off x="1685364" y="3451665"/>
              <a:ext cx="1751483"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Source impact modeling</a:t>
              </a:r>
              <a:endParaRPr lang="en-US" altLang="zh-CN" sz="1200" b="1" dirty="0">
                <a:latin typeface="Arial" panose="020B0604020202020204" pitchFamily="34" charset="0"/>
                <a:cs typeface="Arial" panose="020B0604020202020204" pitchFamily="34" charset="0"/>
              </a:endParaRPr>
            </a:p>
          </p:txBody>
        </p:sp>
        <p:sp>
          <p:nvSpPr>
            <p:cNvPr id="7" name="TextBox 2">
              <a:extLst>
                <a:ext uri="{FF2B5EF4-FFF2-40B4-BE49-F238E27FC236}">
                  <a16:creationId xmlns:a16="http://schemas.microsoft.com/office/drawing/2014/main" id="{2DAA1C02-C8F8-4989-8694-27F49CB1C7E2}"/>
                </a:ext>
              </a:extLst>
            </p:cNvPr>
            <p:cNvSpPr txBox="1"/>
            <p:nvPr/>
          </p:nvSpPr>
          <p:spPr>
            <a:xfrm>
              <a:off x="3828581" y="2157049"/>
              <a:ext cx="1797756" cy="476726"/>
            </a:xfrm>
            <a:prstGeom prst="roundRect">
              <a:avLst/>
            </a:prstGeom>
            <a:no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2017 </a:t>
              </a:r>
              <a:r>
                <a:rPr lang="en-US" sz="1100" b="1" dirty="0">
                  <a:solidFill>
                    <a:srgbClr val="C00000"/>
                  </a:solidFill>
                  <a:latin typeface="Arial" panose="020B0604020202020204" pitchFamily="34" charset="0"/>
                  <a:cs typeface="Arial" panose="020B0604020202020204" pitchFamily="34" charset="0"/>
                </a:rPr>
                <a:t>PRD</a:t>
              </a:r>
              <a:r>
                <a:rPr lang="en-US" sz="1100" b="1" dirty="0">
                  <a:latin typeface="Arial" panose="020B0604020202020204" pitchFamily="34" charset="0"/>
                  <a:cs typeface="Arial" panose="020B0604020202020204" pitchFamily="34" charset="0"/>
                </a:rPr>
                <a:t> emission inventories</a:t>
              </a:r>
              <a:endParaRPr lang="en-US" sz="1100" dirty="0">
                <a:latin typeface="Arial" panose="020B0604020202020204" pitchFamily="34" charset="0"/>
                <a:cs typeface="Arial" panose="020B0604020202020204" pitchFamily="34" charset="0"/>
              </a:endParaRPr>
            </a:p>
          </p:txBody>
        </p:sp>
        <p:sp>
          <p:nvSpPr>
            <p:cNvPr id="8" name="TextBox 2">
              <a:extLst>
                <a:ext uri="{FF2B5EF4-FFF2-40B4-BE49-F238E27FC236}">
                  <a16:creationId xmlns:a16="http://schemas.microsoft.com/office/drawing/2014/main" id="{6A5FB62D-62E8-4633-B111-DDDE03F758EA}"/>
                </a:ext>
              </a:extLst>
            </p:cNvPr>
            <p:cNvSpPr txBox="1"/>
            <p:nvPr/>
          </p:nvSpPr>
          <p:spPr>
            <a:xfrm>
              <a:off x="6034367" y="3444050"/>
              <a:ext cx="1733550"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Source contribution modeling</a:t>
              </a:r>
            </a:p>
          </p:txBody>
        </p:sp>
        <p:sp>
          <p:nvSpPr>
            <p:cNvPr id="9" name="TextBox 24">
              <a:extLst>
                <a:ext uri="{FF2B5EF4-FFF2-40B4-BE49-F238E27FC236}">
                  <a16:creationId xmlns:a16="http://schemas.microsoft.com/office/drawing/2014/main" id="{B64452BF-F81F-401E-A7DD-2BCFA3DB9886}"/>
                </a:ext>
              </a:extLst>
            </p:cNvPr>
            <p:cNvSpPr txBox="1"/>
            <p:nvPr/>
          </p:nvSpPr>
          <p:spPr>
            <a:xfrm>
              <a:off x="3828580" y="3451665"/>
              <a:ext cx="1790700" cy="461665"/>
            </a:xfrm>
            <a:prstGeom prst="rect">
              <a:avLst/>
            </a:prstGeom>
            <a:solidFill>
              <a:schemeClr val="accent2">
                <a:lumMod val="20000"/>
                <a:lumOff val="80000"/>
              </a:schemeClr>
            </a:solidFill>
            <a:ln>
              <a:solidFill>
                <a:schemeClr val="tx1"/>
              </a:solidFill>
            </a:ln>
          </p:spPr>
          <p:txBody>
            <a:bodyPr wrap="square" rtlCol="0">
              <a:spAutoFit/>
            </a:bodyPr>
            <a:lstStyle>
              <a:defPPr>
                <a:defRPr lang="zh-CN"/>
              </a:defPPr>
              <a:lvl1pPr algn="ctr">
                <a:defRPr sz="1600" b="1"/>
              </a:lvl1pPr>
            </a:lstStyle>
            <a:p>
              <a:r>
                <a:rPr lang="en-US" sz="1200" dirty="0">
                  <a:latin typeface="Arial" panose="020B0604020202020204" pitchFamily="34" charset="0"/>
                  <a:cs typeface="Arial" panose="020B0604020202020204" pitchFamily="34" charset="0"/>
                </a:rPr>
                <a:t>Response surface modeling</a:t>
              </a:r>
            </a:p>
          </p:txBody>
        </p:sp>
        <p:sp>
          <p:nvSpPr>
            <p:cNvPr id="10" name="TextBox 4">
              <a:extLst>
                <a:ext uri="{FF2B5EF4-FFF2-40B4-BE49-F238E27FC236}">
                  <a16:creationId xmlns:a16="http://schemas.microsoft.com/office/drawing/2014/main" id="{6B8425E8-0B89-47B3-B557-4486D03531AB}"/>
                </a:ext>
              </a:extLst>
            </p:cNvPr>
            <p:cNvSpPr txBox="1"/>
            <p:nvPr/>
          </p:nvSpPr>
          <p:spPr>
            <a:xfrm>
              <a:off x="4737613" y="4889031"/>
              <a:ext cx="3030029" cy="461665"/>
            </a:xfrm>
            <a:prstGeom prst="rect">
              <a:avLst/>
            </a:prstGeom>
            <a:solidFill>
              <a:schemeClr val="bg2"/>
            </a:solidFill>
            <a:ln>
              <a:solidFill>
                <a:srgbClr val="00B0F0"/>
              </a:solidFill>
            </a:ln>
          </p:spPr>
          <p:txBody>
            <a:bodyPr wrap="square" rtlCol="0">
              <a:spAutoFit/>
            </a:bodyPr>
            <a:lstStyle/>
            <a:p>
              <a:pPr algn="ctr"/>
              <a:r>
                <a:rPr lang="en-US" altLang="zh-CN" sz="1200" b="1" dirty="0">
                  <a:solidFill>
                    <a:srgbClr val="0070C0"/>
                  </a:solidFill>
                  <a:latin typeface="Arial" panose="020B0604020202020204" pitchFamily="34" charset="0"/>
                  <a:cs typeface="Arial" panose="020B0604020202020204" pitchFamily="34" charset="0"/>
                </a:rPr>
                <a:t>NO</a:t>
              </a:r>
              <a:r>
                <a:rPr lang="en-US" altLang="zh-CN" sz="1200" b="1" baseline="-25000" dirty="0">
                  <a:solidFill>
                    <a:srgbClr val="0070C0"/>
                  </a:solidFill>
                  <a:latin typeface="Arial" panose="020B0604020202020204" pitchFamily="34" charset="0"/>
                  <a:cs typeface="Arial" panose="020B0604020202020204" pitchFamily="34" charset="0"/>
                </a:rPr>
                <a:t>x</a:t>
              </a:r>
              <a:r>
                <a:rPr lang="en-US" altLang="zh-CN" sz="1200" b="1" dirty="0">
                  <a:solidFill>
                    <a:srgbClr val="0070C0"/>
                  </a:solidFill>
                  <a:latin typeface="Arial" panose="020B0604020202020204" pitchFamily="34" charset="0"/>
                  <a:cs typeface="Arial" panose="020B0604020202020204" pitchFamily="34" charset="0"/>
                </a:rPr>
                <a:t> and VOC emission contributions from multiple regions to O</a:t>
              </a:r>
              <a:r>
                <a:rPr lang="en-US" altLang="zh-CN" sz="1200" b="1" baseline="-25000" dirty="0">
                  <a:solidFill>
                    <a:srgbClr val="0070C0"/>
                  </a:solidFill>
                  <a:latin typeface="Arial" panose="020B0604020202020204" pitchFamily="34" charset="0"/>
                  <a:cs typeface="Arial" panose="020B0604020202020204" pitchFamily="34" charset="0"/>
                </a:rPr>
                <a:t>3</a:t>
              </a:r>
            </a:p>
          </p:txBody>
        </p:sp>
        <p:sp>
          <p:nvSpPr>
            <p:cNvPr id="11" name="TextBox 4">
              <a:extLst>
                <a:ext uri="{FF2B5EF4-FFF2-40B4-BE49-F238E27FC236}">
                  <a16:creationId xmlns:a16="http://schemas.microsoft.com/office/drawing/2014/main" id="{7072F4D3-6E6B-40A1-81E8-C53FF1F1FEF6}"/>
                </a:ext>
              </a:extLst>
            </p:cNvPr>
            <p:cNvSpPr txBox="1"/>
            <p:nvPr/>
          </p:nvSpPr>
          <p:spPr>
            <a:xfrm>
              <a:off x="1685363" y="4889031"/>
              <a:ext cx="2886637" cy="461665"/>
            </a:xfrm>
            <a:prstGeom prst="rect">
              <a:avLst/>
            </a:prstGeom>
            <a:solidFill>
              <a:schemeClr val="bg2"/>
            </a:solidFill>
            <a:ln>
              <a:solidFill>
                <a:srgbClr val="00B0F0"/>
              </a:solidFill>
            </a:ln>
          </p:spPr>
          <p:txBody>
            <a:bodyPr wrap="square" rtlCol="0">
              <a:spAutoFit/>
            </a:bodyPr>
            <a:lstStyle/>
            <a:p>
              <a:pPr algn="ctr"/>
              <a:r>
                <a:rPr lang="en-US" altLang="zh-CN" sz="1200" b="1" dirty="0">
                  <a:solidFill>
                    <a:srgbClr val="FF6600"/>
                  </a:solidFill>
                  <a:latin typeface="Arial" panose="020B0604020202020204" pitchFamily="34" charset="0"/>
                  <a:cs typeface="Arial" panose="020B0604020202020204" pitchFamily="34" charset="0"/>
                </a:rPr>
                <a:t>NO</a:t>
              </a:r>
              <a:r>
                <a:rPr lang="en-US" altLang="zh-CN" sz="1200" b="1" baseline="-25000" dirty="0">
                  <a:solidFill>
                    <a:srgbClr val="FF6600"/>
                  </a:solidFill>
                  <a:latin typeface="Arial" panose="020B0604020202020204" pitchFamily="34" charset="0"/>
                  <a:cs typeface="Arial" panose="020B0604020202020204" pitchFamily="34" charset="0"/>
                </a:rPr>
                <a:t>x</a:t>
              </a:r>
              <a:r>
                <a:rPr lang="en-US" altLang="zh-CN" sz="1200" b="1" dirty="0">
                  <a:solidFill>
                    <a:srgbClr val="FF6600"/>
                  </a:solidFill>
                  <a:latin typeface="Arial" panose="020B0604020202020204" pitchFamily="34" charset="0"/>
                  <a:cs typeface="Arial" panose="020B0604020202020204" pitchFamily="34" charset="0"/>
                </a:rPr>
                <a:t> and VOC emission impacts from multiple regions on O</a:t>
              </a:r>
              <a:r>
                <a:rPr lang="en-US" altLang="zh-CN" sz="1200" b="1" baseline="-25000" dirty="0">
                  <a:solidFill>
                    <a:srgbClr val="FF6600"/>
                  </a:solidFill>
                  <a:latin typeface="Arial" panose="020B0604020202020204" pitchFamily="34" charset="0"/>
                  <a:cs typeface="Arial" panose="020B0604020202020204" pitchFamily="34" charset="0"/>
                </a:rPr>
                <a:t>3</a:t>
              </a:r>
            </a:p>
          </p:txBody>
        </p:sp>
        <p:sp>
          <p:nvSpPr>
            <p:cNvPr id="14" name="TextBox 2">
              <a:extLst>
                <a:ext uri="{FF2B5EF4-FFF2-40B4-BE49-F238E27FC236}">
                  <a16:creationId xmlns:a16="http://schemas.microsoft.com/office/drawing/2014/main" id="{C795706E-568D-4048-B3AD-4269E11075F6}"/>
                </a:ext>
              </a:extLst>
            </p:cNvPr>
            <p:cNvSpPr txBox="1"/>
            <p:nvPr/>
          </p:nvSpPr>
          <p:spPr>
            <a:xfrm>
              <a:off x="3828581" y="2682612"/>
              <a:ext cx="1797756" cy="476726"/>
            </a:xfrm>
            <a:prstGeom prst="roundRect">
              <a:avLst/>
            </a:prstGeom>
            <a:no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2017 </a:t>
              </a:r>
              <a:r>
                <a:rPr lang="en-US" sz="1100" b="1" dirty="0">
                  <a:solidFill>
                    <a:srgbClr val="C00000"/>
                  </a:solidFill>
                  <a:latin typeface="Arial" panose="020B0604020202020204" pitchFamily="34" charset="0"/>
                  <a:cs typeface="Arial" panose="020B0604020202020204" pitchFamily="34" charset="0"/>
                </a:rPr>
                <a:t>PRD</a:t>
              </a:r>
              <a:r>
                <a:rPr lang="en-US" sz="1100" b="1" dirty="0">
                  <a:latin typeface="Arial" panose="020B0604020202020204" pitchFamily="34" charset="0"/>
                  <a:cs typeface="Arial" panose="020B0604020202020204" pitchFamily="34" charset="0"/>
                </a:rPr>
                <a:t> meteorological data</a:t>
              </a:r>
              <a:endParaRPr lang="en-US" sz="1100" dirty="0">
                <a:latin typeface="Arial" panose="020B0604020202020204" pitchFamily="34" charset="0"/>
                <a:cs typeface="Arial" panose="020B0604020202020204" pitchFamily="34" charset="0"/>
              </a:endParaRPr>
            </a:p>
          </p:txBody>
        </p:sp>
        <p:sp>
          <p:nvSpPr>
            <p:cNvPr id="15" name="TextBox 2">
              <a:extLst>
                <a:ext uri="{FF2B5EF4-FFF2-40B4-BE49-F238E27FC236}">
                  <a16:creationId xmlns:a16="http://schemas.microsoft.com/office/drawing/2014/main" id="{3D142456-F84A-4EBC-87F5-8A88C3E1B222}"/>
                </a:ext>
              </a:extLst>
            </p:cNvPr>
            <p:cNvSpPr txBox="1"/>
            <p:nvPr/>
          </p:nvSpPr>
          <p:spPr>
            <a:xfrm>
              <a:off x="2462321" y="1230866"/>
              <a:ext cx="4327759" cy="372514"/>
            </a:xfrm>
            <a:prstGeom prst="round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Emission sources (i.e., precursors, regions, sectors)</a:t>
              </a:r>
            </a:p>
          </p:txBody>
        </p:sp>
        <p:sp>
          <p:nvSpPr>
            <p:cNvPr id="16" name="TextBox 33">
              <a:extLst>
                <a:ext uri="{FF2B5EF4-FFF2-40B4-BE49-F238E27FC236}">
                  <a16:creationId xmlns:a16="http://schemas.microsoft.com/office/drawing/2014/main" id="{B3A17293-395A-466D-B596-5470DA555674}"/>
                </a:ext>
              </a:extLst>
            </p:cNvPr>
            <p:cNvSpPr txBox="1"/>
            <p:nvPr/>
          </p:nvSpPr>
          <p:spPr>
            <a:xfrm>
              <a:off x="1685365" y="5741405"/>
              <a:ext cx="6082277" cy="461665"/>
            </a:xfrm>
            <a:prstGeom prst="rect">
              <a:avLst/>
            </a:prstGeom>
            <a:solidFill>
              <a:schemeClr val="bg2"/>
            </a:solidFill>
            <a:ln>
              <a:solidFill>
                <a:srgbClr val="00B0F0"/>
              </a:solidFill>
            </a:ln>
          </p:spPr>
          <p:txBody>
            <a:bodyPr wrap="square" rtlCol="0">
              <a:spAutoFit/>
            </a:bodyPr>
            <a:lstStyle>
              <a:defPPr>
                <a:defRPr lang="zh-CN"/>
              </a:defPPr>
              <a:lvl1pPr algn="ctr">
                <a:defRPr sz="1200" b="1">
                  <a:solidFill>
                    <a:srgbClr val="0000FF"/>
                  </a:solidFill>
                </a:defRPr>
              </a:lvl1pPr>
            </a:lstStyle>
            <a:p>
              <a:r>
                <a:rPr lang="en-US" altLang="zh-CN" dirty="0">
                  <a:solidFill>
                    <a:srgbClr val="0070C0"/>
                  </a:solidFill>
                  <a:latin typeface="Arial" panose="020B0604020202020204" pitchFamily="34" charset="0"/>
                  <a:cs typeface="Arial" panose="020B0604020202020204" pitchFamily="34" charset="0"/>
                </a:rPr>
                <a:t>NO</a:t>
              </a:r>
              <a:r>
                <a:rPr lang="en-US" altLang="zh-CN" baseline="-25000" dirty="0">
                  <a:solidFill>
                    <a:srgbClr val="0070C0"/>
                  </a:solidFill>
                  <a:latin typeface="Arial" panose="020B0604020202020204" pitchFamily="34" charset="0"/>
                  <a:cs typeface="Arial" panose="020B0604020202020204" pitchFamily="34" charset="0"/>
                </a:rPr>
                <a:t>x</a:t>
              </a:r>
              <a:r>
                <a:rPr lang="en-US" altLang="zh-CN" dirty="0">
                  <a:solidFill>
                    <a:srgbClr val="0070C0"/>
                  </a:solidFill>
                  <a:latin typeface="Arial" panose="020B0604020202020204" pitchFamily="34" charset="0"/>
                  <a:cs typeface="Arial" panose="020B0604020202020204" pitchFamily="34" charset="0"/>
                </a:rPr>
                <a:t> and VOC emission contributions from multiple sectors in multiple regions to O</a:t>
              </a:r>
              <a:r>
                <a:rPr lang="en-US" altLang="zh-CN" baseline="-25000" dirty="0">
                  <a:solidFill>
                    <a:srgbClr val="0070C0"/>
                  </a:solidFill>
                  <a:latin typeface="Arial" panose="020B0604020202020204" pitchFamily="34" charset="0"/>
                  <a:cs typeface="Arial" panose="020B0604020202020204" pitchFamily="34" charset="0"/>
                </a:rPr>
                <a:t>3</a:t>
              </a:r>
            </a:p>
          </p:txBody>
        </p:sp>
        <p:sp>
          <p:nvSpPr>
            <p:cNvPr id="17" name="圆角矩形 2">
              <a:extLst>
                <a:ext uri="{FF2B5EF4-FFF2-40B4-BE49-F238E27FC236}">
                  <a16:creationId xmlns:a16="http://schemas.microsoft.com/office/drawing/2014/main" id="{F4C52550-41A8-4AB7-858D-067CCB9FDB6B}"/>
                </a:ext>
              </a:extLst>
            </p:cNvPr>
            <p:cNvSpPr/>
            <p:nvPr/>
          </p:nvSpPr>
          <p:spPr bwMode="auto">
            <a:xfrm>
              <a:off x="1443975" y="4708853"/>
              <a:ext cx="6572251" cy="1663372"/>
            </a:xfrm>
            <a:prstGeom prst="roundRect">
              <a:avLst/>
            </a:prstGeom>
            <a:noFill/>
            <a:ln w="19050"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panose="020B0604020202020204" pitchFamily="34" charset="0"/>
                <a:ea typeface="宋体" pitchFamily="2" charset="-122"/>
                <a:cs typeface="Arial" panose="020B0604020202020204" pitchFamily="34" charset="0"/>
              </a:endParaRPr>
            </a:p>
          </p:txBody>
        </p:sp>
        <p:sp>
          <p:nvSpPr>
            <p:cNvPr id="24" name="圆角矩形 79">
              <a:extLst>
                <a:ext uri="{FF2B5EF4-FFF2-40B4-BE49-F238E27FC236}">
                  <a16:creationId xmlns:a16="http://schemas.microsoft.com/office/drawing/2014/main" id="{DED7B360-BDC4-47D8-A7B9-FE75A5711EA2}"/>
                </a:ext>
              </a:extLst>
            </p:cNvPr>
            <p:cNvSpPr/>
            <p:nvPr/>
          </p:nvSpPr>
          <p:spPr bwMode="auto">
            <a:xfrm>
              <a:off x="1447799" y="1996496"/>
              <a:ext cx="6572251" cy="2124481"/>
            </a:xfrm>
            <a:prstGeom prst="roundRect">
              <a:avLst/>
            </a:prstGeom>
            <a:no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panose="020B0604020202020204" pitchFamily="34" charset="0"/>
                <a:ea typeface="宋体" pitchFamily="2" charset="-122"/>
                <a:cs typeface="Arial" panose="020B0604020202020204" pitchFamily="34" charset="0"/>
              </a:endParaRPr>
            </a:p>
          </p:txBody>
        </p:sp>
        <p:sp>
          <p:nvSpPr>
            <p:cNvPr id="26" name="TextBox 2">
              <a:extLst>
                <a:ext uri="{FF2B5EF4-FFF2-40B4-BE49-F238E27FC236}">
                  <a16:creationId xmlns:a16="http://schemas.microsoft.com/office/drawing/2014/main" id="{857C8A89-DF3C-4925-B7E6-7F468CB87182}"/>
                </a:ext>
              </a:extLst>
            </p:cNvPr>
            <p:cNvSpPr txBox="1"/>
            <p:nvPr/>
          </p:nvSpPr>
          <p:spPr>
            <a:xfrm>
              <a:off x="1685364" y="2745602"/>
              <a:ext cx="1751484" cy="336695"/>
            </a:xfrm>
            <a:prstGeom prst="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WRF-CMAQ</a:t>
              </a:r>
            </a:p>
          </p:txBody>
        </p:sp>
        <p:sp>
          <p:nvSpPr>
            <p:cNvPr id="27" name="TextBox 2">
              <a:extLst>
                <a:ext uri="{FF2B5EF4-FFF2-40B4-BE49-F238E27FC236}">
                  <a16:creationId xmlns:a16="http://schemas.microsoft.com/office/drawing/2014/main" id="{D46243AB-25D3-4A96-AD6E-597B4F58B158}"/>
                </a:ext>
              </a:extLst>
            </p:cNvPr>
            <p:cNvSpPr txBox="1"/>
            <p:nvPr/>
          </p:nvSpPr>
          <p:spPr>
            <a:xfrm>
              <a:off x="6033292" y="2690357"/>
              <a:ext cx="1734350" cy="336695"/>
            </a:xfrm>
            <a:prstGeom prst="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WRF-</a:t>
              </a:r>
              <a:r>
                <a:rPr lang="en-US" altLang="zh-CN" sz="1200" b="1" dirty="0" err="1">
                  <a:latin typeface="Arial" panose="020B0604020202020204" pitchFamily="34" charset="0"/>
                  <a:cs typeface="Arial" panose="020B0604020202020204" pitchFamily="34" charset="0"/>
                </a:rPr>
                <a:t>CAMx</a:t>
              </a:r>
              <a:endParaRPr lang="en-US" altLang="zh-CN" sz="1200" b="1" dirty="0">
                <a:latin typeface="Arial" panose="020B0604020202020204" pitchFamily="34" charset="0"/>
                <a:cs typeface="Arial" panose="020B0604020202020204" pitchFamily="34" charset="0"/>
              </a:endParaRPr>
            </a:p>
          </p:txBody>
        </p:sp>
        <p:cxnSp>
          <p:nvCxnSpPr>
            <p:cNvPr id="28" name="肘形连接符 218">
              <a:extLst>
                <a:ext uri="{FF2B5EF4-FFF2-40B4-BE49-F238E27FC236}">
                  <a16:creationId xmlns:a16="http://schemas.microsoft.com/office/drawing/2014/main" id="{41186B58-D6D8-4454-92FA-90C276F061CF}"/>
                </a:ext>
              </a:extLst>
            </p:cNvPr>
            <p:cNvCxnSpPr>
              <a:cxnSpLocks/>
              <a:stCxn id="15" idx="2"/>
              <a:endCxn id="26" idx="0"/>
            </p:cNvCxnSpPr>
            <p:nvPr/>
          </p:nvCxnSpPr>
          <p:spPr bwMode="auto">
            <a:xfrm rot="5400000">
              <a:off x="3022543" y="1141944"/>
              <a:ext cx="1142222" cy="2065095"/>
            </a:xfrm>
            <a:prstGeom prst="bentConnector3">
              <a:avLst>
                <a:gd name="adj1" fmla="val 2164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肘形连接符 220">
              <a:extLst>
                <a:ext uri="{FF2B5EF4-FFF2-40B4-BE49-F238E27FC236}">
                  <a16:creationId xmlns:a16="http://schemas.microsoft.com/office/drawing/2014/main" id="{81EF25C4-F5FF-4F99-973B-BA8FBF162251}"/>
                </a:ext>
              </a:extLst>
            </p:cNvPr>
            <p:cNvCxnSpPr>
              <a:cxnSpLocks/>
              <a:stCxn id="15" idx="2"/>
              <a:endCxn id="27" idx="0"/>
            </p:cNvCxnSpPr>
            <p:nvPr/>
          </p:nvCxnSpPr>
          <p:spPr bwMode="auto">
            <a:xfrm rot="16200000" flipH="1">
              <a:off x="5219846" y="1009735"/>
              <a:ext cx="1086977" cy="2274266"/>
            </a:xfrm>
            <a:prstGeom prst="bentConnector3">
              <a:avLst>
                <a:gd name="adj1" fmla="val 22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肘形连接符 37">
              <a:extLst>
                <a:ext uri="{FF2B5EF4-FFF2-40B4-BE49-F238E27FC236}">
                  <a16:creationId xmlns:a16="http://schemas.microsoft.com/office/drawing/2014/main" id="{3785A5F4-ED3C-4DDE-883E-538646E39854}"/>
                </a:ext>
              </a:extLst>
            </p:cNvPr>
            <p:cNvCxnSpPr>
              <a:cxnSpLocks/>
              <a:stCxn id="27" idx="2"/>
              <a:endCxn id="8" idx="0"/>
            </p:cNvCxnSpPr>
            <p:nvPr/>
          </p:nvCxnSpPr>
          <p:spPr bwMode="auto">
            <a:xfrm rot="16200000" flipH="1">
              <a:off x="6692305" y="3235213"/>
              <a:ext cx="416998" cy="67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肘形连接符 59">
              <a:extLst>
                <a:ext uri="{FF2B5EF4-FFF2-40B4-BE49-F238E27FC236}">
                  <a16:creationId xmlns:a16="http://schemas.microsoft.com/office/drawing/2014/main" id="{85D1B719-6F8B-46A5-B3B2-10E722EFB1D7}"/>
                </a:ext>
              </a:extLst>
            </p:cNvPr>
            <p:cNvCxnSpPr>
              <a:cxnSpLocks/>
              <a:endCxn id="9" idx="0"/>
            </p:cNvCxnSpPr>
            <p:nvPr/>
          </p:nvCxnSpPr>
          <p:spPr bwMode="auto">
            <a:xfrm>
              <a:off x="2561105" y="3263171"/>
              <a:ext cx="2162825" cy="188494"/>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126">
              <a:extLst>
                <a:ext uri="{FF2B5EF4-FFF2-40B4-BE49-F238E27FC236}">
                  <a16:creationId xmlns:a16="http://schemas.microsoft.com/office/drawing/2014/main" id="{29CBF8EC-C6D6-4193-9D86-3CDCED6E2F06}"/>
                </a:ext>
              </a:extLst>
            </p:cNvPr>
            <p:cNvCxnSpPr>
              <a:cxnSpLocks/>
              <a:stCxn id="26" idx="2"/>
              <a:endCxn id="6" idx="0"/>
            </p:cNvCxnSpPr>
            <p:nvPr/>
          </p:nvCxnSpPr>
          <p:spPr bwMode="auto">
            <a:xfrm>
              <a:off x="2561106" y="3082297"/>
              <a:ext cx="0" cy="3693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连接符 130">
              <a:extLst>
                <a:ext uri="{FF2B5EF4-FFF2-40B4-BE49-F238E27FC236}">
                  <a16:creationId xmlns:a16="http://schemas.microsoft.com/office/drawing/2014/main" id="{26DB7401-C450-4413-8D2F-2A970B14EE13}"/>
                </a:ext>
              </a:extLst>
            </p:cNvPr>
            <p:cNvCxnSpPr>
              <a:cxnSpLocks/>
              <a:stCxn id="7" idx="3"/>
            </p:cNvCxnSpPr>
            <p:nvPr/>
          </p:nvCxnSpPr>
          <p:spPr bwMode="auto">
            <a:xfrm flipV="1">
              <a:off x="5626337" y="2376029"/>
              <a:ext cx="1274130" cy="19383"/>
            </a:xfrm>
            <a:prstGeom prst="line">
              <a:avLst/>
            </a:prstGeom>
            <a:ln w="28575">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7" name="直接连接符 144">
              <a:extLst>
                <a:ext uri="{FF2B5EF4-FFF2-40B4-BE49-F238E27FC236}">
                  <a16:creationId xmlns:a16="http://schemas.microsoft.com/office/drawing/2014/main" id="{11F7C423-455A-4B0B-81F5-ABECA357F033}"/>
                </a:ext>
              </a:extLst>
            </p:cNvPr>
            <p:cNvCxnSpPr>
              <a:cxnSpLocks/>
              <a:endCxn id="7" idx="1"/>
            </p:cNvCxnSpPr>
            <p:nvPr/>
          </p:nvCxnSpPr>
          <p:spPr bwMode="auto">
            <a:xfrm>
              <a:off x="2561105" y="2378386"/>
              <a:ext cx="1267476" cy="17026"/>
            </a:xfrm>
            <a:prstGeom prst="line">
              <a:avLst/>
            </a:prstGeom>
            <a:ln w="28575">
              <a:solidFill>
                <a:schemeClr val="tx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sp>
          <p:nvSpPr>
            <p:cNvPr id="62" name="TextBox 23">
              <a:extLst>
                <a:ext uri="{FF2B5EF4-FFF2-40B4-BE49-F238E27FC236}">
                  <a16:creationId xmlns:a16="http://schemas.microsoft.com/office/drawing/2014/main" id="{30CE594E-FA5B-4731-9202-79DECB20D420}"/>
                </a:ext>
              </a:extLst>
            </p:cNvPr>
            <p:cNvSpPr txBox="1"/>
            <p:nvPr/>
          </p:nvSpPr>
          <p:spPr>
            <a:xfrm>
              <a:off x="1718797" y="4163642"/>
              <a:ext cx="555574"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BFM</a:t>
              </a:r>
            </a:p>
          </p:txBody>
        </p:sp>
        <p:cxnSp>
          <p:nvCxnSpPr>
            <p:cNvPr id="87" name="Connector: Elbow 86">
              <a:extLst>
                <a:ext uri="{FF2B5EF4-FFF2-40B4-BE49-F238E27FC236}">
                  <a16:creationId xmlns:a16="http://schemas.microsoft.com/office/drawing/2014/main" id="{E891EEF3-B9FA-4F7D-B298-6AAF1304E104}"/>
                </a:ext>
              </a:extLst>
            </p:cNvPr>
            <p:cNvCxnSpPr>
              <a:cxnSpLocks/>
            </p:cNvCxnSpPr>
            <p:nvPr/>
          </p:nvCxnSpPr>
          <p:spPr bwMode="auto">
            <a:xfrm>
              <a:off x="2012638" y="3913329"/>
              <a:ext cx="1116044" cy="544371"/>
            </a:xfrm>
            <a:prstGeom prst="bentConnector3">
              <a:avLst>
                <a:gd name="adj1" fmla="val -354"/>
              </a:avLst>
            </a:prstGeom>
            <a:ln w="28575">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B8EDDC47-5664-4629-BE4D-644F884BE088}"/>
                </a:ext>
              </a:extLst>
            </p:cNvPr>
            <p:cNvCxnSpPr>
              <a:cxnSpLocks/>
            </p:cNvCxnSpPr>
            <p:nvPr/>
          </p:nvCxnSpPr>
          <p:spPr bwMode="auto">
            <a:xfrm rot="10800000" flipV="1">
              <a:off x="3145610" y="3912605"/>
              <a:ext cx="1174204" cy="544371"/>
            </a:xfrm>
            <a:prstGeom prst="bentConnector3">
              <a:avLst>
                <a:gd name="adj1" fmla="val 112"/>
              </a:avLst>
            </a:prstGeom>
            <a:ln w="28575">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D343304-0207-48C7-B953-D8D61A12336E}"/>
                </a:ext>
              </a:extLst>
            </p:cNvPr>
            <p:cNvCxnSpPr>
              <a:cxnSpLocks/>
              <a:endCxn id="11" idx="0"/>
            </p:cNvCxnSpPr>
            <p:nvPr/>
          </p:nvCxnSpPr>
          <p:spPr bwMode="auto">
            <a:xfrm>
              <a:off x="3128682" y="3905715"/>
              <a:ext cx="0" cy="983316"/>
            </a:xfrm>
            <a:prstGeom prst="line">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37C76EC4-B742-48D8-BFF9-8FD04D412E9B}"/>
                </a:ext>
              </a:extLst>
            </p:cNvPr>
            <p:cNvCxnSpPr>
              <a:cxnSpLocks/>
            </p:cNvCxnSpPr>
            <p:nvPr/>
          </p:nvCxnSpPr>
          <p:spPr bwMode="auto">
            <a:xfrm>
              <a:off x="5143500" y="3912607"/>
              <a:ext cx="1109127" cy="544369"/>
            </a:xfrm>
            <a:prstGeom prst="bentConnector3">
              <a:avLst>
                <a:gd name="adj1" fmla="val 1049"/>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2A1D16FE-80E9-4326-B9D1-CC9EA74B5788}"/>
                </a:ext>
              </a:extLst>
            </p:cNvPr>
            <p:cNvCxnSpPr>
              <a:cxnSpLocks/>
              <a:stCxn id="8" idx="2"/>
              <a:endCxn id="10" idx="0"/>
            </p:cNvCxnSpPr>
            <p:nvPr/>
          </p:nvCxnSpPr>
          <p:spPr bwMode="auto">
            <a:xfrm rot="5400000">
              <a:off x="6085227" y="4073116"/>
              <a:ext cx="983316" cy="648514"/>
            </a:xfrm>
            <a:prstGeom prst="bentConnector3">
              <a:avLst>
                <a:gd name="adj1" fmla="val 5597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23">
              <a:extLst>
                <a:ext uri="{FF2B5EF4-FFF2-40B4-BE49-F238E27FC236}">
                  <a16:creationId xmlns:a16="http://schemas.microsoft.com/office/drawing/2014/main" id="{C202B940-DEAB-4465-BBD1-3D3FF9E00C1E}"/>
                </a:ext>
              </a:extLst>
            </p:cNvPr>
            <p:cNvSpPr txBox="1"/>
            <p:nvPr/>
          </p:nvSpPr>
          <p:spPr>
            <a:xfrm>
              <a:off x="2673159" y="4163642"/>
              <a:ext cx="782619"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HDDM</a:t>
              </a:r>
            </a:p>
          </p:txBody>
        </p:sp>
        <p:sp>
          <p:nvSpPr>
            <p:cNvPr id="128" name="TextBox 23">
              <a:extLst>
                <a:ext uri="{FF2B5EF4-FFF2-40B4-BE49-F238E27FC236}">
                  <a16:creationId xmlns:a16="http://schemas.microsoft.com/office/drawing/2014/main" id="{4A0573C7-734E-4992-A1B6-256EFEE2411C}"/>
                </a:ext>
              </a:extLst>
            </p:cNvPr>
            <p:cNvSpPr txBox="1"/>
            <p:nvPr/>
          </p:nvSpPr>
          <p:spPr>
            <a:xfrm>
              <a:off x="3891055" y="4163642"/>
              <a:ext cx="851348"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RSM-BFM</a:t>
              </a:r>
            </a:p>
          </p:txBody>
        </p:sp>
        <p:sp>
          <p:nvSpPr>
            <p:cNvPr id="129" name="TextBox 23">
              <a:extLst>
                <a:ext uri="{FF2B5EF4-FFF2-40B4-BE49-F238E27FC236}">
                  <a16:creationId xmlns:a16="http://schemas.microsoft.com/office/drawing/2014/main" id="{CB4E5744-E607-479D-AB66-E5F87FA30B8E}"/>
                </a:ext>
              </a:extLst>
            </p:cNvPr>
            <p:cNvSpPr txBox="1"/>
            <p:nvPr/>
          </p:nvSpPr>
          <p:spPr>
            <a:xfrm>
              <a:off x="4663099" y="4163642"/>
              <a:ext cx="884557" cy="261610"/>
            </a:xfrm>
            <a:prstGeom prst="rect">
              <a:avLst/>
            </a:prstGeom>
            <a:noFill/>
          </p:spPr>
          <p:txBody>
            <a:bodyPr wrap="square" rtlCol="0">
              <a:spAutoFit/>
            </a:bodyPr>
            <a:lstStyle/>
            <a:p>
              <a:pPr algn="ctr"/>
              <a:r>
                <a:rPr lang="en-US" sz="1100" b="1" dirty="0">
                  <a:solidFill>
                    <a:srgbClr val="0070C0"/>
                  </a:solidFill>
                  <a:latin typeface="Arial" panose="020B0604020202020204" pitchFamily="34" charset="0"/>
                  <a:cs typeface="Arial" panose="020B0604020202020204" pitchFamily="34" charset="0"/>
                </a:rPr>
                <a:t>RSM-DM</a:t>
              </a:r>
            </a:p>
          </p:txBody>
        </p:sp>
        <p:sp>
          <p:nvSpPr>
            <p:cNvPr id="130" name="TextBox 23">
              <a:extLst>
                <a:ext uri="{FF2B5EF4-FFF2-40B4-BE49-F238E27FC236}">
                  <a16:creationId xmlns:a16="http://schemas.microsoft.com/office/drawing/2014/main" id="{F2F0CC5B-3671-4151-A85B-B4DD7F02FCBE}"/>
                </a:ext>
              </a:extLst>
            </p:cNvPr>
            <p:cNvSpPr txBox="1"/>
            <p:nvPr/>
          </p:nvSpPr>
          <p:spPr>
            <a:xfrm>
              <a:off x="6458938" y="4163642"/>
              <a:ext cx="884557" cy="261610"/>
            </a:xfrm>
            <a:prstGeom prst="rect">
              <a:avLst/>
            </a:prstGeom>
            <a:noFill/>
          </p:spPr>
          <p:txBody>
            <a:bodyPr wrap="square" rtlCol="0">
              <a:spAutoFit/>
            </a:bodyPr>
            <a:lstStyle/>
            <a:p>
              <a:pPr algn="ctr"/>
              <a:r>
                <a:rPr lang="en-US" sz="1100" b="1" dirty="0">
                  <a:solidFill>
                    <a:srgbClr val="0070C0"/>
                  </a:solidFill>
                  <a:latin typeface="Arial" panose="020B0604020202020204" pitchFamily="34" charset="0"/>
                  <a:cs typeface="Arial" panose="020B0604020202020204" pitchFamily="34" charset="0"/>
                </a:rPr>
                <a:t>OSAT</a:t>
              </a:r>
            </a:p>
          </p:txBody>
        </p:sp>
        <p:cxnSp>
          <p:nvCxnSpPr>
            <p:cNvPr id="136" name="Connector: Elbow 135">
              <a:extLst>
                <a:ext uri="{FF2B5EF4-FFF2-40B4-BE49-F238E27FC236}">
                  <a16:creationId xmlns:a16="http://schemas.microsoft.com/office/drawing/2014/main" id="{024678B1-D44F-4059-9859-076647E29330}"/>
                </a:ext>
              </a:extLst>
            </p:cNvPr>
            <p:cNvCxnSpPr>
              <a:cxnSpLocks/>
              <a:stCxn id="10" idx="2"/>
              <a:endCxn id="16" idx="0"/>
            </p:cNvCxnSpPr>
            <p:nvPr/>
          </p:nvCxnSpPr>
          <p:spPr bwMode="auto">
            <a:xfrm rot="5400000">
              <a:off x="5294212" y="4782988"/>
              <a:ext cx="390709" cy="1526124"/>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6">
            <a:extLst>
              <a:ext uri="{FF2B5EF4-FFF2-40B4-BE49-F238E27FC236}">
                <a16:creationId xmlns:a16="http://schemas.microsoft.com/office/drawing/2014/main" id="{7D724A49-4344-430E-8668-0AB0D3F0C06A}"/>
              </a:ext>
            </a:extLst>
          </p:cNvPr>
          <p:cNvSpPr>
            <a:spLocks noChangeArrowheads="1"/>
          </p:cNvSpPr>
          <p:nvPr/>
        </p:nvSpPr>
        <p:spPr bwMode="auto">
          <a:xfrm>
            <a:off x="1542174" y="797625"/>
            <a:ext cx="8442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sz="1400" b="1" dirty="0">
                <a:solidFill>
                  <a:srgbClr val="0000FF"/>
                </a:solidFill>
                <a:ea typeface="+mn-ea"/>
                <a:cs typeface="Arial" panose="020B0604020202020204" pitchFamily="34" charset="0"/>
              </a:rPr>
              <a:t>Flow scheme for O</a:t>
            </a:r>
            <a:r>
              <a:rPr lang="en-US" altLang="zh-CN" sz="1400" b="1" baseline="-25000" dirty="0">
                <a:solidFill>
                  <a:srgbClr val="0000FF"/>
                </a:solidFill>
                <a:ea typeface="+mn-ea"/>
                <a:cs typeface="Arial" panose="020B0604020202020204" pitchFamily="34" charset="0"/>
              </a:rPr>
              <a:t>3</a:t>
            </a:r>
            <a:r>
              <a:rPr lang="en-US" altLang="zh-CN" sz="1400" b="1" dirty="0">
                <a:solidFill>
                  <a:srgbClr val="0000FF"/>
                </a:solidFill>
                <a:ea typeface="+mn-ea"/>
                <a:cs typeface="Arial" panose="020B0604020202020204" pitchFamily="34" charset="0"/>
              </a:rPr>
              <a:t> source impact and contribution analysis using multiple modeling approaches</a:t>
            </a:r>
            <a:endParaRPr lang="en-US" altLang="zh-CN" sz="1400" b="1" baseline="-25000" dirty="0">
              <a:solidFill>
                <a:srgbClr val="0000FF"/>
              </a:solidFill>
              <a:ea typeface="+mn-ea"/>
              <a:cs typeface="Arial" panose="020B0604020202020204" pitchFamily="34" charset="0"/>
            </a:endParaRPr>
          </a:p>
        </p:txBody>
      </p:sp>
      <p:sp>
        <p:nvSpPr>
          <p:cNvPr id="3" name="Title 2">
            <a:extLst>
              <a:ext uri="{FF2B5EF4-FFF2-40B4-BE49-F238E27FC236}">
                <a16:creationId xmlns:a16="http://schemas.microsoft.com/office/drawing/2014/main" id="{365D9A12-2A0A-4409-A598-57549A60F353}"/>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270967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7" y="790881"/>
            <a:ext cx="4800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Aft>
                <a:spcPct val="20000"/>
              </a:spcAft>
              <a:buSzPct val="90000"/>
              <a:defRPr/>
            </a:pPr>
            <a:r>
              <a:rPr lang="en-US" altLang="zh-CN" b="1" dirty="0">
                <a:solidFill>
                  <a:srgbClr val="0000FF"/>
                </a:solidFill>
                <a:ea typeface="微软雅黑"/>
                <a:cs typeface="Arial" panose="020B0604020202020204" pitchFamily="34" charset="0"/>
              </a:rPr>
              <a:t>Correlation between the CMAQ and CAMx</a:t>
            </a:r>
          </a:p>
        </p:txBody>
      </p:sp>
      <p:sp>
        <p:nvSpPr>
          <p:cNvPr id="35" name="矩形 8">
            <a:extLst>
              <a:ext uri="{FF2B5EF4-FFF2-40B4-BE49-F238E27FC236}">
                <a16:creationId xmlns:a16="http://schemas.microsoft.com/office/drawing/2014/main" id="{7A2A6D44-8716-4B5D-8C68-1354354F9365}"/>
              </a:ext>
            </a:extLst>
          </p:cNvPr>
          <p:cNvSpPr/>
          <p:nvPr/>
        </p:nvSpPr>
        <p:spPr>
          <a:xfrm>
            <a:off x="2105530" y="6379840"/>
            <a:ext cx="7971415" cy="399614"/>
          </a:xfrm>
          <a:prstGeom prst="roundRect">
            <a:avLst/>
          </a:prstGeom>
          <a:solidFill>
            <a:schemeClr val="bg1"/>
          </a:solidFill>
          <a:ln w="19050">
            <a:solidFill>
              <a:srgbClr val="333399"/>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l" fontAlgn="auto">
              <a:lnSpc>
                <a:spcPct val="130000"/>
              </a:lnSpc>
              <a:spcBef>
                <a:spcPts val="0"/>
              </a:spcBef>
              <a:spcAft>
                <a:spcPts val="0"/>
              </a:spcAft>
            </a:pP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The magnitude and variation of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CMAQ</a:t>
            </a: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 and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CAMx</a:t>
            </a: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 simulations are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in good agreement.</a:t>
            </a:r>
            <a:endParaRPr lang="zh-CN" altLang="en-US" sz="15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Arrow: Down 2">
            <a:extLst>
              <a:ext uri="{FF2B5EF4-FFF2-40B4-BE49-F238E27FC236}">
                <a16:creationId xmlns:a16="http://schemas.microsoft.com/office/drawing/2014/main" id="{05F5578A-30BE-4574-9E33-1D959526B1D3}"/>
              </a:ext>
            </a:extLst>
          </p:cNvPr>
          <p:cNvSpPr/>
          <p:nvPr/>
        </p:nvSpPr>
        <p:spPr bwMode="auto">
          <a:xfrm>
            <a:off x="5962651" y="6167749"/>
            <a:ext cx="257175" cy="276225"/>
          </a:xfrm>
          <a:prstGeom prst="downArrow">
            <a:avLst/>
          </a:prstGeom>
          <a:ln>
            <a:solidFill>
              <a:srgbClr val="3333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charset="0"/>
              <a:ea typeface="宋体" pitchFamily="2" charset="-122"/>
            </a:endParaRPr>
          </a:p>
        </p:txBody>
      </p:sp>
      <p:grpSp>
        <p:nvGrpSpPr>
          <p:cNvPr id="4" name="Group 3">
            <a:extLst>
              <a:ext uri="{FF2B5EF4-FFF2-40B4-BE49-F238E27FC236}">
                <a16:creationId xmlns:a16="http://schemas.microsoft.com/office/drawing/2014/main" id="{058B9F9A-F818-4D45-97F7-7CC321D0E998}"/>
              </a:ext>
            </a:extLst>
          </p:cNvPr>
          <p:cNvGrpSpPr/>
          <p:nvPr/>
        </p:nvGrpSpPr>
        <p:grpSpPr>
          <a:xfrm>
            <a:off x="1606234" y="1193495"/>
            <a:ext cx="9052561" cy="4959348"/>
            <a:chOff x="82233" y="1193495"/>
            <a:chExt cx="9052561" cy="4959348"/>
          </a:xfrm>
        </p:grpSpPr>
        <p:grpSp>
          <p:nvGrpSpPr>
            <p:cNvPr id="2" name="Group 1">
              <a:extLst>
                <a:ext uri="{FF2B5EF4-FFF2-40B4-BE49-F238E27FC236}">
                  <a16:creationId xmlns:a16="http://schemas.microsoft.com/office/drawing/2014/main" id="{D14073BE-3787-4F71-84FE-115995B7BCE5}"/>
                </a:ext>
              </a:extLst>
            </p:cNvPr>
            <p:cNvGrpSpPr/>
            <p:nvPr/>
          </p:nvGrpSpPr>
          <p:grpSpPr>
            <a:xfrm>
              <a:off x="82233" y="1193495"/>
              <a:ext cx="9052561" cy="4959348"/>
              <a:chOff x="82233" y="1212545"/>
              <a:chExt cx="9052561" cy="4959348"/>
            </a:xfrm>
          </p:grpSpPr>
          <p:pic>
            <p:nvPicPr>
              <p:cNvPr id="30" name="图片 15">
                <a:extLst>
                  <a:ext uri="{FF2B5EF4-FFF2-40B4-BE49-F238E27FC236}">
                    <a16:creationId xmlns:a16="http://schemas.microsoft.com/office/drawing/2014/main" id="{53D8439C-AFF6-4A82-8BB4-EF27EFA96E6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233" y="1779598"/>
                <a:ext cx="9052561" cy="4392295"/>
              </a:xfrm>
              <a:prstGeom prst="rect">
                <a:avLst/>
              </a:prstGeom>
            </p:spPr>
          </p:pic>
          <p:sp>
            <p:nvSpPr>
              <p:cNvPr id="31" name="文本框 9">
                <a:extLst>
                  <a:ext uri="{FF2B5EF4-FFF2-40B4-BE49-F238E27FC236}">
                    <a16:creationId xmlns:a16="http://schemas.microsoft.com/office/drawing/2014/main" id="{9748155F-B0E3-4585-A132-678B880B27BF}"/>
                  </a:ext>
                </a:extLst>
              </p:cNvPr>
              <p:cNvSpPr txBox="1"/>
              <p:nvPr/>
            </p:nvSpPr>
            <p:spPr>
              <a:xfrm>
                <a:off x="166255" y="1644045"/>
                <a:ext cx="2738870" cy="1077218"/>
              </a:xfrm>
              <a:prstGeom prst="rect">
                <a:avLst/>
              </a:prstGeom>
              <a:noFill/>
            </p:spPr>
            <p:txBody>
              <a:bodyPr wrap="square" rtlCol="0">
                <a:spAutoFit/>
              </a:bodyPr>
              <a:lstStyle/>
              <a:p>
                <a:pPr fontAlgn="auto">
                  <a:spcBef>
                    <a:spcPts val="0"/>
                  </a:spcBef>
                  <a:spcAft>
                    <a:spcPts val="0"/>
                  </a:spcAft>
                </a:pP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CAMx simulations for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baseline O</a:t>
                </a:r>
                <a:r>
                  <a:rPr lang="en-US" altLang="zh-CN" sz="16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concentration</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 in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all grids of the D3</a:t>
                </a:r>
                <a:endParaRPr lang="en-US" sz="1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文本框 9">
                <a:extLst>
                  <a:ext uri="{FF2B5EF4-FFF2-40B4-BE49-F238E27FC236}">
                    <a16:creationId xmlns:a16="http://schemas.microsoft.com/office/drawing/2014/main" id="{54D76566-87C7-4C22-B535-D76B1382F299}"/>
                  </a:ext>
                </a:extLst>
              </p:cNvPr>
              <p:cNvSpPr txBox="1"/>
              <p:nvPr/>
            </p:nvSpPr>
            <p:spPr>
              <a:xfrm>
                <a:off x="3552825" y="1212545"/>
                <a:ext cx="5424920" cy="523220"/>
              </a:xfrm>
              <a:prstGeom prst="rect">
                <a:avLst/>
              </a:prstGeom>
              <a:noFill/>
            </p:spPr>
            <p:txBody>
              <a:bodyPr wrap="square" rtlCol="0">
                <a:spAutoFit/>
              </a:bodyPr>
              <a:lstStyle/>
              <a:p>
                <a:pPr fontAlgn="auto">
                  <a:spcBef>
                    <a:spcPts val="0"/>
                  </a:spcBef>
                  <a:spcAft>
                    <a:spcPts val="0"/>
                  </a:spcAft>
                </a:pP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CAMx simulations for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O</a:t>
                </a:r>
                <a:r>
                  <a:rPr lang="en-US" altLang="zh-CN" sz="14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 time series</a:t>
                </a: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in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four representative sites</a:t>
                </a: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of the PRD</a:t>
                </a:r>
                <a:endPar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0" name="矩形 23">
              <a:extLst>
                <a:ext uri="{FF2B5EF4-FFF2-40B4-BE49-F238E27FC236}">
                  <a16:creationId xmlns:a16="http://schemas.microsoft.com/office/drawing/2014/main" id="{B0ED7ACC-8EF0-4042-ACF8-E8BAAF66BD4A}"/>
                </a:ext>
              </a:extLst>
            </p:cNvPr>
            <p:cNvSpPr/>
            <p:nvPr/>
          </p:nvSpPr>
          <p:spPr>
            <a:xfrm>
              <a:off x="652461" y="5538466"/>
              <a:ext cx="1572611" cy="335156"/>
            </a:xfrm>
            <a:prstGeom prst="rect">
              <a:avLst/>
            </a:prstGeom>
          </p:spPr>
          <p:txBody>
            <a:bodyPr wrap="square">
              <a:spAutoFit/>
            </a:bodyPr>
            <a:lstStyle/>
            <a:p>
              <a:pPr defTabSz="457200" fontAlgn="auto">
                <a:lnSpc>
                  <a:spcPct val="150000"/>
                </a:lnSpc>
                <a:spcBef>
                  <a:spcPts val="0"/>
                </a:spcBef>
                <a:spcAft>
                  <a:spcPts val="0"/>
                </a:spcAft>
                <a:defRPr/>
              </a:pPr>
              <a:r>
                <a:rPr lang="en-US" altLang="zh-CN" sz="12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(September, 2017)</a:t>
              </a:r>
              <a:endParaRPr lang="en-US" altLang="zh-CN" sz="1100" b="1" i="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4" name="Title 2">
            <a:extLst>
              <a:ext uri="{FF2B5EF4-FFF2-40B4-BE49-F238E27FC236}">
                <a16:creationId xmlns:a16="http://schemas.microsoft.com/office/drawing/2014/main" id="{7C932D30-C672-42C7-9009-37142E03B2E5}"/>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2433732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7" y="790881"/>
            <a:ext cx="563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Aft>
                <a:spcPct val="20000"/>
              </a:spcAft>
              <a:buSzPct val="90000"/>
              <a:defRPr/>
            </a:pPr>
            <a:r>
              <a:rPr lang="en-US" altLang="zh-CN" b="1" dirty="0">
                <a:solidFill>
                  <a:srgbClr val="0000FF"/>
                </a:solidFill>
                <a:ea typeface="微软雅黑"/>
                <a:cs typeface="Arial" panose="020B0604020202020204" pitchFamily="34" charset="0"/>
              </a:rPr>
              <a:t>Out-of-sample validation of the RSM performance</a:t>
            </a:r>
          </a:p>
        </p:txBody>
      </p:sp>
      <p:sp>
        <p:nvSpPr>
          <p:cNvPr id="32" name="文本框 9">
            <a:extLst>
              <a:ext uri="{FF2B5EF4-FFF2-40B4-BE49-F238E27FC236}">
                <a16:creationId xmlns:a16="http://schemas.microsoft.com/office/drawing/2014/main" id="{54D76566-87C7-4C22-B535-D76B1382F299}"/>
              </a:ext>
            </a:extLst>
          </p:cNvPr>
          <p:cNvSpPr txBox="1"/>
          <p:nvPr/>
        </p:nvSpPr>
        <p:spPr>
          <a:xfrm>
            <a:off x="3252331" y="6273226"/>
            <a:ext cx="6567944" cy="584775"/>
          </a:xfrm>
          <a:prstGeom prst="rect">
            <a:avLst/>
          </a:prstGeom>
          <a:noFill/>
        </p:spPr>
        <p:txBody>
          <a:bodyPr wrap="square" rtlCol="0">
            <a:spAutoFit/>
          </a:bodyPr>
          <a:lstStyle/>
          <a:p>
            <a:pPr fontAlgn="auto">
              <a:spcBef>
                <a:spcPts val="0"/>
              </a:spcBef>
              <a:spcAft>
                <a:spcPts val="0"/>
              </a:spcAft>
            </a:pP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RSM predictions for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O</a:t>
            </a:r>
            <a:r>
              <a:rPr lang="en-US" altLang="zh-CN" sz="16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concentration (left) and response (right) </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in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all grids of the D3</a:t>
            </a:r>
            <a:endPar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18">
            <a:extLst>
              <a:ext uri="{FF2B5EF4-FFF2-40B4-BE49-F238E27FC236}">
                <a16:creationId xmlns:a16="http://schemas.microsoft.com/office/drawing/2014/main" id="{C21FF165-3F97-467E-A120-4273977FEBD2}"/>
              </a:ext>
            </a:extLst>
          </p:cNvPr>
          <p:cNvPicPr/>
          <p:nvPr/>
        </p:nvPicPr>
        <p:blipFill rotWithShape="1">
          <a:blip r:embed="rId4" cstate="print">
            <a:extLst>
              <a:ext uri="{28A0092B-C50C-407E-A947-70E740481C1C}">
                <a14:useLocalDpi xmlns:a14="http://schemas.microsoft.com/office/drawing/2010/main" val="0"/>
              </a:ext>
            </a:extLst>
          </a:blip>
          <a:srcRect l="9752"/>
          <a:stretch/>
        </p:blipFill>
        <p:spPr>
          <a:xfrm>
            <a:off x="3181175" y="1280601"/>
            <a:ext cx="6639100" cy="4920175"/>
          </a:xfrm>
          <a:prstGeom prst="rect">
            <a:avLst/>
          </a:prstGeom>
        </p:spPr>
      </p:pic>
      <p:sp>
        <p:nvSpPr>
          <p:cNvPr id="9" name="文本框 9">
            <a:extLst>
              <a:ext uri="{FF2B5EF4-FFF2-40B4-BE49-F238E27FC236}">
                <a16:creationId xmlns:a16="http://schemas.microsoft.com/office/drawing/2014/main" id="{9DFB0DD4-BB1E-413D-943D-B721756A9011}"/>
              </a:ext>
            </a:extLst>
          </p:cNvPr>
          <p:cNvSpPr txBox="1"/>
          <p:nvPr/>
        </p:nvSpPr>
        <p:spPr>
          <a:xfrm>
            <a:off x="1658253" y="2170052"/>
            <a:ext cx="1594079" cy="523220"/>
          </a:xfrm>
          <a:prstGeom prst="rect">
            <a:avLst/>
          </a:prstGeom>
          <a:noFill/>
        </p:spPr>
        <p:txBody>
          <a:bodyPr wrap="square" rtlCol="0">
            <a:spAutoFit/>
          </a:bodyPr>
          <a:lstStyle/>
          <a:p>
            <a:pPr fontAlgn="auto">
              <a:spcBef>
                <a:spcPts val="0"/>
              </a:spcBef>
              <a:spcAft>
                <a:spcPts val="0"/>
              </a:spcAft>
            </a:pPr>
            <a:r>
              <a:rPr lang="en-US" altLang="zh-CN" sz="1400" b="1" i="1" dirty="0">
                <a:solidFill>
                  <a:srgbClr val="000000"/>
                </a:solidFill>
                <a:latin typeface="Arial" panose="020B0604020202020204" pitchFamily="34" charset="0"/>
                <a:ea typeface="微软雅黑" panose="020B0503020204020204" pitchFamily="34" charset="-122"/>
                <a:cs typeface="Arial" panose="020B0604020202020204" pitchFamily="34" charset="0"/>
              </a:rPr>
              <a:t>(a) Case 1</a:t>
            </a:r>
            <a:endPar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fontAlgn="auto">
              <a:spcBef>
                <a:spcPts val="0"/>
              </a:spcBef>
              <a:spcAft>
                <a:spcPts val="0"/>
              </a:spcAft>
            </a:pP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Slight control</a:t>
            </a:r>
            <a:endPar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9">
            <a:extLst>
              <a:ext uri="{FF2B5EF4-FFF2-40B4-BE49-F238E27FC236}">
                <a16:creationId xmlns:a16="http://schemas.microsoft.com/office/drawing/2014/main" id="{54593DDD-7DB9-43F3-A0A6-157DC5CCB13A}"/>
              </a:ext>
            </a:extLst>
          </p:cNvPr>
          <p:cNvSpPr txBox="1"/>
          <p:nvPr/>
        </p:nvSpPr>
        <p:spPr>
          <a:xfrm>
            <a:off x="1615440" y="4687948"/>
            <a:ext cx="1679704" cy="523220"/>
          </a:xfrm>
          <a:prstGeom prst="rect">
            <a:avLst/>
          </a:prstGeom>
          <a:noFill/>
        </p:spPr>
        <p:txBody>
          <a:bodyPr wrap="square" rtlCol="0">
            <a:spAutoFit/>
          </a:bodyPr>
          <a:lstStyle/>
          <a:p>
            <a:pPr fontAlgn="auto">
              <a:spcBef>
                <a:spcPts val="0"/>
              </a:spcBef>
              <a:spcAft>
                <a:spcPts val="0"/>
              </a:spcAft>
            </a:pPr>
            <a:r>
              <a:rPr lang="en-US" altLang="zh-CN" sz="1400" b="1" i="1" dirty="0">
                <a:solidFill>
                  <a:srgbClr val="000000"/>
                </a:solidFill>
                <a:latin typeface="Arial" panose="020B0604020202020204" pitchFamily="34" charset="0"/>
                <a:ea typeface="微软雅黑" panose="020B0503020204020204" pitchFamily="34" charset="-122"/>
                <a:cs typeface="Arial" panose="020B0604020202020204" pitchFamily="34" charset="0"/>
              </a:rPr>
              <a:t>(b) Case 1</a:t>
            </a:r>
            <a:endPar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fontAlgn="auto">
              <a:spcBef>
                <a:spcPts val="0"/>
              </a:spcBef>
              <a:spcAft>
                <a:spcPts val="0"/>
              </a:spcAft>
            </a:pP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Moderate control</a:t>
            </a:r>
            <a:endPar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23">
            <a:extLst>
              <a:ext uri="{FF2B5EF4-FFF2-40B4-BE49-F238E27FC236}">
                <a16:creationId xmlns:a16="http://schemas.microsoft.com/office/drawing/2014/main" id="{D07F1F0F-3E83-4833-80CA-6D18A9EE7C7F}"/>
              </a:ext>
            </a:extLst>
          </p:cNvPr>
          <p:cNvSpPr/>
          <p:nvPr/>
        </p:nvSpPr>
        <p:spPr>
          <a:xfrm>
            <a:off x="1658253" y="5596546"/>
            <a:ext cx="1572611" cy="335156"/>
          </a:xfrm>
          <a:prstGeom prst="rect">
            <a:avLst/>
          </a:prstGeom>
        </p:spPr>
        <p:txBody>
          <a:bodyPr wrap="square">
            <a:spAutoFit/>
          </a:bodyPr>
          <a:lstStyle/>
          <a:p>
            <a:pPr defTabSz="457200" fontAlgn="auto">
              <a:lnSpc>
                <a:spcPct val="150000"/>
              </a:lnSpc>
              <a:spcBef>
                <a:spcPts val="0"/>
              </a:spcBef>
              <a:spcAft>
                <a:spcPts val="0"/>
              </a:spcAft>
              <a:defRPr/>
            </a:pPr>
            <a:r>
              <a:rPr lang="en-US" altLang="zh-CN" sz="12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(September, 2017)</a:t>
            </a:r>
            <a:endParaRPr lang="en-US" altLang="zh-CN" sz="1100" b="1" i="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 name="Straight Connector 2">
            <a:extLst>
              <a:ext uri="{FF2B5EF4-FFF2-40B4-BE49-F238E27FC236}">
                <a16:creationId xmlns:a16="http://schemas.microsoft.com/office/drawing/2014/main" id="{4A5A893B-82B0-4362-8B4E-6C6BDBE32FD8}"/>
              </a:ext>
            </a:extLst>
          </p:cNvPr>
          <p:cNvCxnSpPr/>
          <p:nvPr/>
        </p:nvCxnSpPr>
        <p:spPr bwMode="auto">
          <a:xfrm>
            <a:off x="1533208" y="3749965"/>
            <a:ext cx="9134793" cy="0"/>
          </a:xfrm>
          <a:prstGeom prst="line">
            <a:avLst/>
          </a:prstGeom>
          <a:ln w="19050">
            <a:solidFill>
              <a:schemeClr val="bg2">
                <a:lumMod val="50000"/>
              </a:schemeClr>
            </a:solidFill>
            <a:prstDash val="dash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C70E8C65-4AE4-437D-AD5A-80A372A2B679}"/>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120806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611E9E2B-408B-4E11-9493-32C164815C5D}"/>
              </a:ext>
            </a:extLst>
          </p:cNvPr>
          <p:cNvPicPr/>
          <p:nvPr/>
        </p:nvPicPr>
        <p:blipFill rotWithShape="1">
          <a:blip r:embed="rId4" cstate="print">
            <a:extLst>
              <a:ext uri="{28A0092B-C50C-407E-A947-70E740481C1C}">
                <a14:useLocalDpi xmlns:a14="http://schemas.microsoft.com/office/drawing/2010/main" val="0"/>
              </a:ext>
            </a:extLst>
          </a:blip>
          <a:srcRect b="4711"/>
          <a:stretch/>
        </p:blipFill>
        <p:spPr>
          <a:xfrm>
            <a:off x="1615439" y="868427"/>
            <a:ext cx="9968437" cy="3454650"/>
          </a:xfrm>
          <a:prstGeom prst="rect">
            <a:avLst/>
          </a:prstGeom>
        </p:spPr>
      </p:pic>
      <p:sp>
        <p:nvSpPr>
          <p:cNvPr id="26" name="Rectangle 3"/>
          <p:cNvSpPr txBox="1">
            <a:spLocks noChangeArrowheads="1"/>
          </p:cNvSpPr>
          <p:nvPr/>
        </p:nvSpPr>
        <p:spPr bwMode="auto">
          <a:xfrm>
            <a:off x="622098" y="858358"/>
            <a:ext cx="4543218" cy="175443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0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18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18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18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18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18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1800" b="1">
                <a:solidFill>
                  <a:schemeClr val="tx1"/>
                </a:solidFill>
                <a:latin typeface="+mn-lt"/>
                <a:ea typeface="+mn-ea"/>
                <a:cs typeface="+mn-cs"/>
              </a:defRPr>
            </a:lvl9pPr>
          </a:lstStyle>
          <a:p>
            <a:pPr marL="0" indent="-252000" eaLnBrk="1" hangingPunct="1">
              <a:spcBef>
                <a:spcPts val="225"/>
              </a:spcBef>
              <a:spcAft>
                <a:spcPts val="0"/>
              </a:spcAft>
              <a:buFont typeface="Wingdings" panose="05000000000000000000" pitchFamily="2" charset="2"/>
              <a:buChar char="ü"/>
              <a:defRPr/>
            </a:pPr>
            <a:r>
              <a:rPr lang="en-US" altLang="zh-CN" sz="1600" u="sng" kern="0" dirty="0">
                <a:solidFill>
                  <a:srgbClr val="C00000"/>
                </a:solidFill>
                <a:latin typeface="Arial" panose="020B0604020202020204" pitchFamily="34" charset="0"/>
                <a:cs typeface="Arial" panose="020B0604020202020204" pitchFamily="34" charset="0"/>
              </a:rPr>
              <a:t>WRF-CMAQ:</a:t>
            </a:r>
            <a:r>
              <a:rPr lang="zh-CN" altLang="en-US" sz="1600" u="sng" kern="0" dirty="0">
                <a:solidFill>
                  <a:srgbClr val="C00000"/>
                </a:solidFill>
                <a:latin typeface="Arial" panose="020B0604020202020204" pitchFamily="34" charset="0"/>
                <a:cs typeface="Arial" panose="020B0604020202020204" pitchFamily="34" charset="0"/>
              </a:rPr>
              <a:t> </a:t>
            </a:r>
            <a:r>
              <a:rPr lang="en-US" altLang="zh-CN" sz="1600" u="sng" kern="0" dirty="0">
                <a:solidFill>
                  <a:srgbClr val="C00000"/>
                </a:solidFill>
                <a:latin typeface="Arial" panose="020B0604020202020204" pitchFamily="34" charset="0"/>
                <a:cs typeface="Arial" panose="020B0604020202020204" pitchFamily="34" charset="0"/>
              </a:rPr>
              <a:t>BFM/HDDM/RSM</a:t>
            </a:r>
          </a:p>
          <a:p>
            <a:pPr marL="0" indent="-252000" eaLnBrk="1" hangingPunct="1">
              <a:spcBef>
                <a:spcPts val="225"/>
              </a:spcBef>
              <a:spcAft>
                <a:spcPts val="0"/>
              </a:spcAft>
              <a:buFont typeface="Wingdings" panose="05000000000000000000" pitchFamily="2" charset="2"/>
              <a:buChar char="ü"/>
              <a:defRPr/>
            </a:pPr>
            <a:r>
              <a:rPr lang="en-US" altLang="zh-CN" sz="1600" u="sng" kern="0" dirty="0">
                <a:solidFill>
                  <a:srgbClr val="C00000"/>
                </a:solidFill>
                <a:latin typeface="Arial" panose="020B0604020202020204" pitchFamily="34" charset="0"/>
                <a:cs typeface="Arial" panose="020B0604020202020204" pitchFamily="34" charset="0"/>
              </a:rPr>
              <a:t>WRF-</a:t>
            </a:r>
            <a:r>
              <a:rPr lang="en-US" altLang="zh-CN" sz="1600" u="sng" kern="0" dirty="0" err="1">
                <a:solidFill>
                  <a:srgbClr val="C00000"/>
                </a:solidFill>
                <a:latin typeface="Arial" panose="020B0604020202020204" pitchFamily="34" charset="0"/>
                <a:cs typeface="Arial" panose="020B0604020202020204" pitchFamily="34" charset="0"/>
              </a:rPr>
              <a:t>CAMx</a:t>
            </a:r>
            <a:r>
              <a:rPr lang="en-US" altLang="zh-CN" sz="1600" u="sng" kern="0" dirty="0">
                <a:solidFill>
                  <a:srgbClr val="C00000"/>
                </a:solidFill>
                <a:latin typeface="Arial" panose="020B0604020202020204" pitchFamily="34" charset="0"/>
                <a:cs typeface="Arial" panose="020B0604020202020204" pitchFamily="34" charset="0"/>
              </a:rPr>
              <a:t>: OSAT</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Domain: Nesting (27km, 9km, and 3km)</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14 vertical layers</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Period: </a:t>
            </a:r>
            <a:r>
              <a:rPr lang="en-US" altLang="zh-CN" sz="1600" kern="0" dirty="0">
                <a:solidFill>
                  <a:srgbClr val="C00000"/>
                </a:solidFill>
                <a:latin typeface="Arial" panose="020B0604020202020204" pitchFamily="34" charset="0"/>
                <a:cs typeface="Arial" panose="020B0604020202020204" pitchFamily="34" charset="0"/>
              </a:rPr>
              <a:t>July &amp; Oct. 2015, and Sept. 2017</a:t>
            </a:r>
          </a:p>
        </p:txBody>
      </p:sp>
      <p:sp>
        <p:nvSpPr>
          <p:cNvPr id="16" name="Title 1">
            <a:extLst>
              <a:ext uri="{FF2B5EF4-FFF2-40B4-BE49-F238E27FC236}">
                <a16:creationId xmlns:a16="http://schemas.microsoft.com/office/drawing/2014/main" id="{2954B4AB-50B5-45DD-BE4D-1E4246C2F592}"/>
              </a:ext>
            </a:extLst>
          </p:cNvPr>
          <p:cNvSpPr>
            <a:spLocks noGrp="1"/>
          </p:cNvSpPr>
          <p:nvPr>
            <p:ph type="title"/>
          </p:nvPr>
        </p:nvSpPr>
        <p:spPr>
          <a:xfrm>
            <a:off x="152400" y="58738"/>
            <a:ext cx="11963400" cy="668337"/>
          </a:xfrm>
          <a:noFill/>
          <a:ln>
            <a:noFill/>
          </a:ln>
        </p:spPr>
        <p:txBody>
          <a:bodyPr vert="horz" wrap="square" lIns="68580" tIns="34290" rIns="68580" bIns="34290" numCol="1" anchor="ctr" anchorCtr="0" compatLnSpc="1">
            <a:prstTxWarp prst="textNoShape">
              <a:avLst/>
            </a:prstTxWarp>
          </a:bodyPr>
          <a:lstStyle/>
          <a:p>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a:t>
            </a:r>
            <a:r>
              <a:rPr lang="en-US" sz="2800" dirty="0">
                <a:solidFill>
                  <a:srgbClr val="FFFF00"/>
                </a:solidFill>
                <a:latin typeface="Arial" panose="020B0604020202020204" pitchFamily="34" charset="0"/>
                <a:ea typeface="微软雅黑"/>
                <a:cs typeface="Arial" panose="020B0604020202020204" pitchFamily="34" charset="0"/>
              </a:rPr>
              <a:t>BFM/OSAT</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/HDDM/RSM comparisons: </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4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 in PRD, China</a:t>
            </a:r>
            <a:endParaRPr kumimoji="1" lang="en-US" sz="2800" kern="1200" dirty="0"/>
          </a:p>
        </p:txBody>
      </p:sp>
      <p:sp>
        <p:nvSpPr>
          <p:cNvPr id="28" name="内容占位符 2"/>
          <p:cNvSpPr>
            <a:spLocks noGrp="1"/>
          </p:cNvSpPr>
          <p:nvPr>
            <p:ph idx="1"/>
          </p:nvPr>
        </p:nvSpPr>
        <p:spPr>
          <a:xfrm>
            <a:off x="5645559" y="4447402"/>
            <a:ext cx="5936841" cy="1694509"/>
          </a:xfrm>
        </p:spPr>
        <p:txBody>
          <a:bodyPr>
            <a:noAutofit/>
          </a:bodyPr>
          <a:lstStyle/>
          <a:p>
            <a:pPr marL="231775" lvl="1" indent="-231775">
              <a:spcAft>
                <a:spcPts val="450"/>
              </a:spcAft>
              <a:buFont typeface="Arial" panose="020B0604020202020204" pitchFamily="34" charset="0"/>
              <a:buChar char="•"/>
            </a:pPr>
            <a:r>
              <a:rPr lang="en-US" altLang="zh-CN" sz="1800" dirty="0">
                <a:solidFill>
                  <a:srgbClr val="0000FF"/>
                </a:solidFill>
                <a:latin typeface="Arial" panose="020B0604020202020204" pitchFamily="34" charset="0"/>
                <a:cs typeface="Arial" panose="020B0604020202020204" pitchFamily="34" charset="0"/>
              </a:rPr>
              <a:t>Sector &amp; pollutant emissions source factors:</a:t>
            </a:r>
          </a:p>
          <a:p>
            <a:pPr marL="405000" lvl="1"/>
            <a:r>
              <a:rPr lang="en-US" altLang="zh-CN" sz="1600" dirty="0">
                <a:solidFill>
                  <a:srgbClr val="C00000"/>
                </a:solidFill>
                <a:latin typeface="Arial" panose="020B0604020202020204" pitchFamily="34" charset="0"/>
                <a:cs typeface="Arial" panose="020B0604020202020204" pitchFamily="34" charset="0"/>
              </a:rPr>
              <a:t>NO</a:t>
            </a:r>
            <a:r>
              <a:rPr lang="en-US" altLang="zh-CN" sz="1600" baseline="-25000" dirty="0">
                <a:solidFill>
                  <a:srgbClr val="C00000"/>
                </a:solidFill>
                <a:latin typeface="Arial" panose="020B0604020202020204" pitchFamily="34" charset="0"/>
                <a:cs typeface="Arial" panose="020B0604020202020204" pitchFamily="34" charset="0"/>
              </a:rPr>
              <a:t>x</a:t>
            </a:r>
            <a:r>
              <a:rPr lang="en-US" altLang="zh-CN" sz="1600" dirty="0">
                <a:latin typeface="Arial" panose="020B0604020202020204" pitchFamily="34" charset="0"/>
                <a:cs typeface="Arial" panose="020B0604020202020204" pitchFamily="34" charset="0"/>
              </a:rPr>
              <a:t> from </a:t>
            </a:r>
            <a:r>
              <a:rPr lang="en-US" altLang="zh-CN" sz="1600" dirty="0">
                <a:solidFill>
                  <a:srgbClr val="C00000"/>
                </a:solidFill>
                <a:latin typeface="Arial" panose="020B0604020202020204" pitchFamily="34" charset="0"/>
                <a:cs typeface="Arial" panose="020B0604020202020204" pitchFamily="34" charset="0"/>
              </a:rPr>
              <a:t>on-road, non-road, stationary sources</a:t>
            </a:r>
            <a:r>
              <a:rPr lang="en-US" altLang="zh-CN" sz="1600" dirty="0">
                <a:latin typeface="Arial" panose="020B0604020202020204" pitchFamily="34" charset="0"/>
                <a:cs typeface="Arial" panose="020B0604020202020204" pitchFamily="34" charset="0"/>
              </a:rPr>
              <a:t>, and </a:t>
            </a:r>
            <a:r>
              <a:rPr lang="en-US" altLang="zh-CN" sz="1600" dirty="0">
                <a:solidFill>
                  <a:srgbClr val="FF0000"/>
                </a:solidFill>
                <a:latin typeface="Arial" panose="020B0604020202020204" pitchFamily="34" charset="0"/>
                <a:cs typeface="Arial" panose="020B0604020202020204" pitchFamily="34" charset="0"/>
              </a:rPr>
              <a:t>others</a:t>
            </a:r>
            <a:r>
              <a:rPr lang="en-US" altLang="zh-CN" sz="1600" dirty="0">
                <a:latin typeface="Arial" panose="020B0604020202020204" pitchFamily="34" charset="0"/>
                <a:cs typeface="Arial" panose="020B0604020202020204" pitchFamily="34" charset="0"/>
              </a:rPr>
              <a:t> (industries, and biomass burning);</a:t>
            </a:r>
          </a:p>
          <a:p>
            <a:pPr marL="405000" lvl="1"/>
            <a:r>
              <a:rPr lang="en-US" altLang="zh-CN" sz="1600" dirty="0">
                <a:solidFill>
                  <a:srgbClr val="C00000"/>
                </a:solidFill>
                <a:latin typeface="Arial" panose="020B0604020202020204" pitchFamily="34" charset="0"/>
                <a:cs typeface="Arial" panose="020B0604020202020204" pitchFamily="34" charset="0"/>
              </a:rPr>
              <a:t>VOC</a:t>
            </a:r>
            <a:r>
              <a:rPr lang="en-US" altLang="zh-CN" sz="1600" dirty="0">
                <a:latin typeface="Arial" panose="020B0604020202020204" pitchFamily="34" charset="0"/>
                <a:cs typeface="Arial" panose="020B0604020202020204" pitchFamily="34" charset="0"/>
              </a:rPr>
              <a:t> from </a:t>
            </a:r>
            <a:r>
              <a:rPr lang="en-US" altLang="zh-CN" sz="1600" dirty="0">
                <a:solidFill>
                  <a:srgbClr val="C00000"/>
                </a:solidFill>
                <a:latin typeface="Arial" panose="020B0604020202020204" pitchFamily="34" charset="0"/>
                <a:cs typeface="Arial" panose="020B0604020202020204" pitchFamily="34" charset="0"/>
              </a:rPr>
              <a:t>on-road, industries, solvent utilization</a:t>
            </a:r>
            <a:r>
              <a:rPr lang="en-US" altLang="zh-CN" sz="1600" dirty="0">
                <a:latin typeface="Arial" panose="020B0604020202020204" pitchFamily="34" charset="0"/>
                <a:cs typeface="Arial" panose="020B0604020202020204" pitchFamily="34" charset="0"/>
              </a:rPr>
              <a:t>, and </a:t>
            </a:r>
            <a:r>
              <a:rPr lang="en-US" altLang="zh-CN" sz="1600" dirty="0">
                <a:solidFill>
                  <a:srgbClr val="FF0000"/>
                </a:solidFill>
                <a:latin typeface="Arial" panose="020B0604020202020204" pitchFamily="34" charset="0"/>
                <a:cs typeface="Arial" panose="020B0604020202020204" pitchFamily="34" charset="0"/>
              </a:rPr>
              <a:t>others</a:t>
            </a:r>
            <a:r>
              <a:rPr lang="en-US" altLang="zh-CN" sz="1600" dirty="0">
                <a:latin typeface="Arial" panose="020B0604020202020204" pitchFamily="34" charset="0"/>
                <a:cs typeface="Arial" panose="020B0604020202020204" pitchFamily="34" charset="0"/>
              </a:rPr>
              <a:t> (storage &amp; transportation, waste treatment, biomass burning, and non-road)</a:t>
            </a:r>
            <a:endParaRPr lang="en-US" altLang="zh-CN" sz="1400" dirty="0">
              <a:solidFill>
                <a:srgbClr val="2016A6"/>
              </a:solidFill>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F82DF271-EC71-456D-A912-DC37B4CF1101}"/>
              </a:ext>
            </a:extLst>
          </p:cNvPr>
          <p:cNvSpPr>
            <a:spLocks noChangeArrowheads="1"/>
          </p:cNvSpPr>
          <p:nvPr/>
        </p:nvSpPr>
        <p:spPr bwMode="auto">
          <a:xfrm>
            <a:off x="956678" y="6266236"/>
            <a:ext cx="10278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1600" i="0" u="none" strike="noStrike" baseline="0" dirty="0">
                <a:solidFill>
                  <a:srgbClr val="0000FF"/>
                </a:solidFill>
                <a:latin typeface="Charis SIL"/>
              </a:rPr>
              <a:t> </a:t>
            </a:r>
            <a:r>
              <a:rPr lang="en-US" sz="1600" i="1" dirty="0">
                <a:solidFill>
                  <a:srgbClr val="002060"/>
                </a:solidFill>
                <a:latin typeface="STIX"/>
              </a:rPr>
              <a:t>Fang, et al., 2021, </a:t>
            </a:r>
            <a:r>
              <a:rPr lang="en-US" sz="1600" i="1" u="none" strike="noStrike" baseline="0" dirty="0">
                <a:solidFill>
                  <a:srgbClr val="002060"/>
                </a:solidFill>
                <a:latin typeface="Charis SIL"/>
              </a:rPr>
              <a:t>“Source impact &amp; contribution analysis of ambient ozone using multi-modeling approaches </a:t>
            </a:r>
          </a:p>
          <a:p>
            <a:r>
              <a:rPr lang="en-US" sz="1600" i="1" u="none" strike="noStrike" baseline="0" dirty="0">
                <a:solidFill>
                  <a:srgbClr val="002060"/>
                </a:solidFill>
                <a:latin typeface="Charis SIL"/>
              </a:rPr>
              <a:t>over the PRD region, China”</a:t>
            </a:r>
            <a:r>
              <a:rPr lang="en-US" sz="1600" i="1" dirty="0">
                <a:solidFill>
                  <a:srgbClr val="002060"/>
                </a:solidFill>
                <a:latin typeface="STIX"/>
              </a:rPr>
              <a:t>, </a:t>
            </a:r>
            <a:r>
              <a:rPr lang="en-US" sz="1600" i="1" u="none" strike="noStrike" baseline="0" dirty="0">
                <a:solidFill>
                  <a:srgbClr val="002060"/>
                </a:solidFill>
                <a:latin typeface="STIX"/>
              </a:rPr>
              <a:t>Environmental Pollution; </a:t>
            </a:r>
            <a:r>
              <a:rPr lang="en-US" sz="1600" i="1" u="none" strike="noStrike" baseline="0" dirty="0">
                <a:solidFill>
                  <a:srgbClr val="0070C0"/>
                </a:solidFill>
                <a:latin typeface="STIX"/>
              </a:rPr>
              <a:t>https://doi.org/10.1016/j.envpol.2021.117860</a:t>
            </a:r>
            <a:endParaRPr lang="en-US" altLang="zh-CN" i="1" dirty="0">
              <a:solidFill>
                <a:srgbClr val="0070C0"/>
              </a:solidFill>
              <a:ea typeface="+mn-ea"/>
              <a:cs typeface="Arial" panose="020B0604020202020204" pitchFamily="34" charset="0"/>
            </a:endParaRPr>
          </a:p>
        </p:txBody>
      </p:sp>
      <p:sp>
        <p:nvSpPr>
          <p:cNvPr id="11" name="箭头: 右 63">
            <a:extLst>
              <a:ext uri="{FF2B5EF4-FFF2-40B4-BE49-F238E27FC236}">
                <a16:creationId xmlns:a16="http://schemas.microsoft.com/office/drawing/2014/main" id="{112FCB89-39D7-44CE-99DC-4794D8F055EB}"/>
              </a:ext>
            </a:extLst>
          </p:cNvPr>
          <p:cNvSpPr/>
          <p:nvPr/>
        </p:nvSpPr>
        <p:spPr bwMode="auto">
          <a:xfrm>
            <a:off x="5034466" y="5247023"/>
            <a:ext cx="486682" cy="288032"/>
          </a:xfrm>
          <a:prstGeom prst="rightArrow">
            <a:avLst/>
          </a:prstGeom>
          <a:solidFill>
            <a:srgbClr val="000099"/>
          </a:solidFill>
          <a:ln>
            <a:solidFill>
              <a:srgbClr val="5D288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spcBef>
                <a:spcPct val="50000"/>
              </a:spcBef>
              <a:defRPr/>
            </a:pPr>
            <a:endParaRPr lang="zh-CN" altLang="en-US" sz="2000" kern="0">
              <a:solidFill>
                <a:srgbClr val="FF3300"/>
              </a:solidFill>
              <a:latin typeface="Arial" charset="0"/>
              <a:ea typeface="宋体" pitchFamily="2" charset="-122"/>
            </a:endParaRPr>
          </a:p>
        </p:txBody>
      </p:sp>
      <p:grpSp>
        <p:nvGrpSpPr>
          <p:cNvPr id="2" name="Group 1">
            <a:extLst>
              <a:ext uri="{FF2B5EF4-FFF2-40B4-BE49-F238E27FC236}">
                <a16:creationId xmlns:a16="http://schemas.microsoft.com/office/drawing/2014/main" id="{DACADDBD-1500-4129-AF06-7CB5BA81FB33}"/>
              </a:ext>
            </a:extLst>
          </p:cNvPr>
          <p:cNvGrpSpPr/>
          <p:nvPr/>
        </p:nvGrpSpPr>
        <p:grpSpPr>
          <a:xfrm>
            <a:off x="761093" y="4418474"/>
            <a:ext cx="4166521" cy="1571037"/>
            <a:chOff x="223062" y="4836733"/>
            <a:chExt cx="3288141" cy="1953926"/>
          </a:xfrm>
        </p:grpSpPr>
        <p:sp>
          <p:nvSpPr>
            <p:cNvPr id="27" name="内容占位符 2"/>
            <p:cNvSpPr txBox="1">
              <a:spLocks/>
            </p:cNvSpPr>
            <p:nvPr/>
          </p:nvSpPr>
          <p:spPr bwMode="auto">
            <a:xfrm>
              <a:off x="231921" y="4868207"/>
              <a:ext cx="3279282" cy="192245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85750" indent="-285750" algn="l" defTabSz="685800" eaLnBrk="0" hangingPunct="0">
                <a:spcBef>
                  <a:spcPts val="450"/>
                </a:spcBef>
                <a:spcAft>
                  <a:spcPts val="450"/>
                </a:spcAft>
                <a:buClr>
                  <a:srgbClr val="660066"/>
                </a:buClr>
                <a:buFont typeface="Arial" panose="020B0604020202020204" pitchFamily="34" charset="0"/>
                <a:buChar char="•"/>
                <a:defRPr/>
              </a:pPr>
              <a:r>
                <a:rPr lang="en-US" altLang="zh-CN" b="1" kern="0" dirty="0">
                  <a:solidFill>
                    <a:srgbClr val="0000FF"/>
                  </a:solidFill>
                  <a:latin typeface="Arial" panose="020B0604020202020204" pitchFamily="34" charset="0"/>
                  <a:cs typeface="Arial" panose="020B0604020202020204" pitchFamily="34" charset="0"/>
                </a:rPr>
                <a:t>7 Source regions (urban clusters):</a:t>
              </a:r>
              <a:endParaRPr lang="en-US" altLang="zh-CN" sz="1600" b="1" kern="0" dirty="0">
                <a:solidFill>
                  <a:srgbClr val="0000FF"/>
                </a:solidFill>
                <a:latin typeface="Arial" panose="020B0604020202020204" pitchFamily="34" charset="0"/>
                <a:cs typeface="Arial" panose="020B0604020202020204" pitchFamily="34" charset="0"/>
              </a:endParaRPr>
            </a:p>
            <a:p>
              <a:pPr marL="405000" lvl="1" indent="-285750" algn="l" eaLnBrk="0" hangingPunct="0">
                <a:spcBef>
                  <a:spcPct val="20000"/>
                </a:spcBef>
                <a:buClr>
                  <a:srgbClr val="660066"/>
                </a:buClr>
                <a:buFont typeface="Arial" charset="0"/>
                <a:buChar char="–"/>
              </a:pPr>
              <a:r>
                <a:rPr lang="en-US" altLang="zh-CN" sz="1600" b="1" dirty="0">
                  <a:latin typeface="Arial" panose="020B0604020202020204" pitchFamily="34" charset="0"/>
                  <a:cs typeface="Arial" panose="020B0604020202020204" pitchFamily="34" charset="0"/>
                </a:rPr>
                <a:t>7 source cities (Guangzhou, Foshan, Zhongshan &amp; Zhuhai, Jiangmen, Dongguan &amp; Shenzhen, Huizhou, Zhaoqing &amp; Others)</a:t>
              </a:r>
            </a:p>
          </p:txBody>
        </p:sp>
        <p:sp>
          <p:nvSpPr>
            <p:cNvPr id="12" name="圆角矩形 79">
              <a:extLst>
                <a:ext uri="{FF2B5EF4-FFF2-40B4-BE49-F238E27FC236}">
                  <a16:creationId xmlns:a16="http://schemas.microsoft.com/office/drawing/2014/main" id="{C16A9372-ACE0-4CFA-9F75-94470A646BC2}"/>
                </a:ext>
              </a:extLst>
            </p:cNvPr>
            <p:cNvSpPr/>
            <p:nvPr/>
          </p:nvSpPr>
          <p:spPr bwMode="auto">
            <a:xfrm>
              <a:off x="223062" y="4836733"/>
              <a:ext cx="3279282" cy="1945131"/>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sp>
        <p:nvSpPr>
          <p:cNvPr id="13" name="圆角矩形 79">
            <a:extLst>
              <a:ext uri="{FF2B5EF4-FFF2-40B4-BE49-F238E27FC236}">
                <a16:creationId xmlns:a16="http://schemas.microsoft.com/office/drawing/2014/main" id="{B59AE593-9CB7-40B5-870E-BCD4C8D21B0E}"/>
              </a:ext>
            </a:extLst>
          </p:cNvPr>
          <p:cNvSpPr/>
          <p:nvPr/>
        </p:nvSpPr>
        <p:spPr bwMode="auto">
          <a:xfrm>
            <a:off x="5571441" y="4456623"/>
            <a:ext cx="5985233" cy="1694509"/>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sp>
        <p:nvSpPr>
          <p:cNvPr id="14" name="Slide Number Placeholder 2">
            <a:extLst>
              <a:ext uri="{FF2B5EF4-FFF2-40B4-BE49-F238E27FC236}">
                <a16:creationId xmlns:a16="http://schemas.microsoft.com/office/drawing/2014/main" id="{3B309F42-E8B7-44E2-84F3-7DF2FC0AC5B8}"/>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custDataLst>
      <p:tags r:id="rId1"/>
    </p:custDataLst>
    <p:extLst>
      <p:ext uri="{BB962C8B-B14F-4D97-AF65-F5344CB8AC3E}">
        <p14:creationId xmlns:p14="http://schemas.microsoft.com/office/powerpoint/2010/main" val="2526370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3EBE6530-1A4A-4556-B937-EC70E83FC5E0}"/>
              </a:ext>
            </a:extLst>
          </p:cNvPr>
          <p:cNvSpPr>
            <a:spLocks noGrp="1"/>
          </p:cNvSpPr>
          <p:nvPr>
            <p:ph type="title"/>
          </p:nvPr>
        </p:nvSpPr>
        <p:spPr>
          <a:xfrm>
            <a:off x="-76200" y="58542"/>
            <a:ext cx="12268200" cy="669103"/>
          </a:xfrm>
        </p:spPr>
        <p:txBody>
          <a:bodyPr/>
          <a:lstStyle/>
          <a:p>
            <a:r>
              <a:rPr lang="en-US" altLang="zh-CN" dirty="0">
                <a:solidFill>
                  <a:srgbClr val="FFC000"/>
                </a:solidFill>
              </a:rPr>
              <a:t>Source Contribution: </a:t>
            </a:r>
            <a:r>
              <a:rPr lang="en-US" altLang="zh-CN" dirty="0">
                <a:solidFill>
                  <a:srgbClr val="FFFF00"/>
                </a:solidFill>
              </a:rPr>
              <a:t>“</a:t>
            </a:r>
            <a:r>
              <a:rPr lang="en-US" altLang="zh-CN" sz="2800" dirty="0">
                <a:solidFill>
                  <a:srgbClr val="FFFF00"/>
                </a:solidFill>
              </a:rPr>
              <a:t>RSM-BFM”</a:t>
            </a:r>
            <a:r>
              <a:rPr lang="en-US" altLang="zh-CN" sz="2800" dirty="0"/>
              <a:t> (Brute Force) </a:t>
            </a:r>
            <a:r>
              <a:rPr lang="en-US" altLang="zh-CN" sz="2800" dirty="0">
                <a:solidFill>
                  <a:srgbClr val="FFFF00"/>
                </a:solidFill>
              </a:rPr>
              <a:t>vs.</a:t>
            </a:r>
            <a:r>
              <a:rPr lang="en-US" altLang="zh-CN" sz="2800" dirty="0"/>
              <a:t> </a:t>
            </a:r>
            <a:r>
              <a:rPr lang="en-US" altLang="zh-CN" sz="2800" dirty="0">
                <a:solidFill>
                  <a:srgbClr val="FFFF00"/>
                </a:solidFill>
              </a:rPr>
              <a:t>“RSM-DM”</a:t>
            </a:r>
            <a:r>
              <a:rPr lang="en-US" altLang="zh-CN" sz="2800" dirty="0"/>
              <a:t> (Differential)</a:t>
            </a:r>
            <a:endParaRPr lang="en-US" dirty="0">
              <a:solidFill>
                <a:srgbClr val="FF0000"/>
              </a:solidFill>
            </a:endParaRPr>
          </a:p>
        </p:txBody>
      </p:sp>
      <p:sp>
        <p:nvSpPr>
          <p:cNvPr id="7" name="圆角矩形 23">
            <a:extLst>
              <a:ext uri="{FF2B5EF4-FFF2-40B4-BE49-F238E27FC236}">
                <a16:creationId xmlns:a16="http://schemas.microsoft.com/office/drawing/2014/main" id="{057E4C65-020C-49AE-82EC-E4DEE095CDD2}"/>
              </a:ext>
            </a:extLst>
          </p:cNvPr>
          <p:cNvSpPr/>
          <p:nvPr/>
        </p:nvSpPr>
        <p:spPr>
          <a:xfrm>
            <a:off x="2801746" y="4384673"/>
            <a:ext cx="3439766" cy="422827"/>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1600" dirty="0">
              <a:solidFill>
                <a:prstClr val="white"/>
              </a:solidFill>
              <a:latin typeface="Calibri" panose="020F0502020204030204"/>
              <a:ea typeface="Microsoft YaHei UI" panose="020B0503020204020204" pitchFamily="34" charset="-122"/>
            </a:endParaRPr>
          </a:p>
        </p:txBody>
      </p:sp>
      <p:sp>
        <p:nvSpPr>
          <p:cNvPr id="8" name="Rectangle 7">
            <a:extLst>
              <a:ext uri="{FF2B5EF4-FFF2-40B4-BE49-F238E27FC236}">
                <a16:creationId xmlns:a16="http://schemas.microsoft.com/office/drawing/2014/main" id="{9328F4B0-6EE3-4759-BC50-2B25005292EF}"/>
              </a:ext>
            </a:extLst>
          </p:cNvPr>
          <p:cNvSpPr/>
          <p:nvPr/>
        </p:nvSpPr>
        <p:spPr>
          <a:xfrm>
            <a:off x="762000" y="754093"/>
            <a:ext cx="11049000" cy="1200329"/>
          </a:xfrm>
          <a:prstGeom prst="rect">
            <a:avLst/>
          </a:prstGeom>
          <a:noFill/>
          <a:ln>
            <a:noFill/>
          </a:ln>
          <a:effectLst/>
        </p:spPr>
        <p:txBody>
          <a:bodyPr wrap="square">
            <a:spAutoFit/>
          </a:bodyPr>
          <a:lstStyle/>
          <a:p>
            <a:pPr marL="355600" indent="-355600" algn="l">
              <a:buClr>
                <a:prstClr val="black"/>
              </a:buClr>
              <a:buBlip>
                <a:blip r:embed="rId4"/>
              </a:buBlip>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RSM-BFM</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regards the difference in O</a:t>
            </a:r>
            <a:r>
              <a:rPr lang="en-US" altLang="zh-CN"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b="1" dirty="0">
                <a:latin typeface="Arial" panose="020B0604020202020204" pitchFamily="34" charset="0"/>
                <a:ea typeface="微软雅黑" panose="020B0503020204020204" pitchFamily="34" charset="-122"/>
                <a:cs typeface="Arial" panose="020B0604020202020204" pitchFamily="34" charset="0"/>
              </a:rPr>
              <a:t> concentrations under the base and single source control scenarios as the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source impact</a:t>
            </a:r>
            <a:r>
              <a:rPr lang="en-US" altLang="zh-CN" b="1" dirty="0">
                <a:latin typeface="Arial" panose="020B0604020202020204" pitchFamily="34" charset="0"/>
                <a:ea typeface="微软雅黑" panose="020B0503020204020204" pitchFamily="34" charset="-122"/>
                <a:cs typeface="Arial" panose="020B0604020202020204" pitchFamily="34" charset="0"/>
              </a:rPr>
              <a:t>;</a:t>
            </a:r>
          </a:p>
          <a:p>
            <a:pPr marL="355600" indent="-355600" algn="l">
              <a:buClr>
                <a:prstClr val="black"/>
              </a:buClr>
              <a:buBlip>
                <a:blip r:embed="rId4"/>
              </a:buBlip>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RSM-DM</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differentiates the emission changes into small incremental intervals and sums up the O</a:t>
            </a:r>
            <a:r>
              <a:rPr lang="en-US" altLang="zh-CN"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b="1" dirty="0">
                <a:latin typeface="Arial" panose="020B0604020202020204" pitchFamily="34" charset="0"/>
                <a:ea typeface="微软雅黑" panose="020B0503020204020204" pitchFamily="34" charset="-122"/>
                <a:cs typeface="Arial" panose="020B0604020202020204" pitchFamily="34" charset="0"/>
              </a:rPr>
              <a:t> response in each interval as the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source contribution</a:t>
            </a:r>
            <a:r>
              <a:rPr lang="en-US" altLang="zh-CN" b="1" dirty="0">
                <a:latin typeface="Arial" panose="020B0604020202020204" pitchFamily="34" charset="0"/>
                <a:ea typeface="微软雅黑" panose="020B0503020204020204" pitchFamily="34" charset="-122"/>
                <a:cs typeface="Arial" panose="020B0604020202020204" pitchFamily="34" charset="0"/>
              </a:rPr>
              <a:t>.</a:t>
            </a:r>
          </a:p>
        </p:txBody>
      </p:sp>
      <p:grpSp>
        <p:nvGrpSpPr>
          <p:cNvPr id="10" name="组合 17">
            <a:extLst>
              <a:ext uri="{FF2B5EF4-FFF2-40B4-BE49-F238E27FC236}">
                <a16:creationId xmlns:a16="http://schemas.microsoft.com/office/drawing/2014/main" id="{81E5D5FD-04EA-4079-9A2C-A291894493D8}"/>
              </a:ext>
            </a:extLst>
          </p:cNvPr>
          <p:cNvGrpSpPr/>
          <p:nvPr/>
        </p:nvGrpSpPr>
        <p:grpSpPr>
          <a:xfrm>
            <a:off x="1600201" y="1955963"/>
            <a:ext cx="3466125" cy="2565359"/>
            <a:chOff x="27129" y="1271189"/>
            <a:chExt cx="3261361" cy="2405469"/>
          </a:xfrm>
        </p:grpSpPr>
        <p:grpSp>
          <p:nvGrpSpPr>
            <p:cNvPr id="11" name="组合 18">
              <a:extLst>
                <a:ext uri="{FF2B5EF4-FFF2-40B4-BE49-F238E27FC236}">
                  <a16:creationId xmlns:a16="http://schemas.microsoft.com/office/drawing/2014/main" id="{EC4584C4-1540-4CE2-9A62-740919CCAE01}"/>
                </a:ext>
              </a:extLst>
            </p:cNvPr>
            <p:cNvGrpSpPr/>
            <p:nvPr/>
          </p:nvGrpSpPr>
          <p:grpSpPr>
            <a:xfrm>
              <a:off x="27129" y="1271189"/>
              <a:ext cx="3261361" cy="2405469"/>
              <a:chOff x="55460" y="1316909"/>
              <a:chExt cx="3261361" cy="2405469"/>
            </a:xfrm>
          </p:grpSpPr>
          <p:pic>
            <p:nvPicPr>
              <p:cNvPr id="16" name="图片 22">
                <a:extLst>
                  <a:ext uri="{FF2B5EF4-FFF2-40B4-BE49-F238E27FC236}">
                    <a16:creationId xmlns:a16="http://schemas.microsoft.com/office/drawing/2014/main" id="{4F54E0FF-AC61-45F6-B808-7AFF81C2B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60" y="1316909"/>
                <a:ext cx="3261361" cy="2405469"/>
              </a:xfrm>
              <a:prstGeom prst="rect">
                <a:avLst/>
              </a:prstGeom>
            </p:spPr>
          </p:pic>
          <mc:AlternateContent xmlns:mc="http://schemas.openxmlformats.org/markup-compatibility/2006" xmlns:a14="http://schemas.microsoft.com/office/drawing/2010/main">
            <mc:Choice Requires="a14">
              <p:sp>
                <p:nvSpPr>
                  <p:cNvPr id="17" name="矩形 24">
                    <a:extLst>
                      <a:ext uri="{FF2B5EF4-FFF2-40B4-BE49-F238E27FC236}">
                        <a16:creationId xmlns:a16="http://schemas.microsoft.com/office/drawing/2014/main" id="{26B42554-922F-45E4-A9B8-2B9B12670556}"/>
                      </a:ext>
                    </a:extLst>
                  </p:cNvPr>
                  <p:cNvSpPr/>
                  <p:nvPr/>
                </p:nvSpPr>
                <p:spPr>
                  <a:xfrm flipH="1">
                    <a:off x="581506" y="2467306"/>
                    <a:ext cx="771045" cy="21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900" b="1" i="1">
                                  <a:solidFill>
                                    <a:srgbClr val="FF0000"/>
                                  </a:solidFill>
                                  <a:latin typeface="Cambria Math" panose="02040503050406030204" pitchFamily="18" charset="0"/>
                                  <a:ea typeface="Cambria Math" panose="02040503050406030204" pitchFamily="18" charset="0"/>
                                </a:rPr>
                              </m:ctrlPr>
                            </m:sSubPr>
                            <m:e>
                              <m:r>
                                <a:rPr lang="en-US" altLang="zh-CN" sz="900" b="1" i="1">
                                  <a:solidFill>
                                    <a:srgbClr val="FF0000"/>
                                  </a:solidFill>
                                  <a:latin typeface="Cambria Math" panose="02040503050406030204" pitchFamily="18" charset="0"/>
                                  <a:ea typeface="Cambria Math" panose="02040503050406030204" pitchFamily="18" charset="0"/>
                                </a:rPr>
                                <m:t>𝑪𝒐𝒏𝒕</m:t>
                              </m:r>
                            </m:e>
                            <m:sub>
                              <m:r>
                                <a:rPr lang="en-US" altLang="zh-CN" sz="900" b="1" i="1">
                                  <a:solidFill>
                                    <a:srgbClr val="FF0000"/>
                                  </a:solidFill>
                                  <a:latin typeface="Cambria Math" panose="02040503050406030204" pitchFamily="18" charset="0"/>
                                  <a:ea typeface="Cambria Math" panose="02040503050406030204" pitchFamily="18" charset="0"/>
                                </a:rPr>
                                <m:t>𝒌</m:t>
                              </m:r>
                            </m:sub>
                          </m:sSub>
                          <m:r>
                            <a:rPr lang="en-US" altLang="zh-CN" sz="900" b="1" i="1">
                              <a:solidFill>
                                <a:srgbClr val="FF0000"/>
                              </a:solidFill>
                              <a:latin typeface="Cambria Math" panose="02040503050406030204" pitchFamily="18" charset="0"/>
                              <a:ea typeface="Cambria Math" panose="02040503050406030204" pitchFamily="18" charset="0"/>
                            </a:rPr>
                            <m:t>_</m:t>
                          </m:r>
                          <m:r>
                            <a:rPr lang="en-US" altLang="zh-CN" sz="900" b="1" i="1">
                              <a:solidFill>
                                <a:srgbClr val="FF0000"/>
                              </a:solidFill>
                              <a:latin typeface="Cambria Math" panose="02040503050406030204" pitchFamily="18" charset="0"/>
                              <a:ea typeface="Cambria Math" panose="02040503050406030204" pitchFamily="18" charset="0"/>
                            </a:rPr>
                            <m:t>𝑵𝑶𝒙</m:t>
                          </m:r>
                        </m:oMath>
                      </m:oMathPara>
                    </a14:m>
                    <a:endParaRPr lang="zh-CN" altLang="en-US" sz="900" dirty="0">
                      <a:solidFill>
                        <a:srgbClr val="FF0000"/>
                      </a:solidFill>
                      <a:ea typeface="Microsoft YaHei UI" panose="020B0503020204020204" pitchFamily="34" charset="-122"/>
                    </a:endParaRPr>
                  </a:p>
                </p:txBody>
              </p:sp>
            </mc:Choice>
            <mc:Fallback xmlns="">
              <p:sp>
                <p:nvSpPr>
                  <p:cNvPr id="17" name="矩形 24">
                    <a:extLst>
                      <a:ext uri="{FF2B5EF4-FFF2-40B4-BE49-F238E27FC236}">
                        <a16:creationId xmlns:a16="http://schemas.microsoft.com/office/drawing/2014/main" id="{26B42554-922F-45E4-A9B8-2B9B12670556}"/>
                      </a:ext>
                    </a:extLst>
                  </p:cNvPr>
                  <p:cNvSpPr>
                    <a:spLocks noRot="1" noChangeAspect="1" noMove="1" noResize="1" noEditPoints="1" noAdjustHandles="1" noChangeArrowheads="1" noChangeShapeType="1" noTextEdit="1"/>
                  </p:cNvSpPr>
                  <p:nvPr/>
                </p:nvSpPr>
                <p:spPr>
                  <a:xfrm flipH="1">
                    <a:off x="581506" y="2467306"/>
                    <a:ext cx="771045" cy="2164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25">
                    <a:extLst>
                      <a:ext uri="{FF2B5EF4-FFF2-40B4-BE49-F238E27FC236}">
                        <a16:creationId xmlns:a16="http://schemas.microsoft.com/office/drawing/2014/main" id="{FA664501-5D26-4C7D-B877-78BB403DB213}"/>
                      </a:ext>
                    </a:extLst>
                  </p:cNvPr>
                  <p:cNvSpPr/>
                  <p:nvPr/>
                </p:nvSpPr>
                <p:spPr>
                  <a:xfrm>
                    <a:off x="1058384" y="2131628"/>
                    <a:ext cx="763504" cy="21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900" b="1" i="1">
                                  <a:solidFill>
                                    <a:srgbClr val="0000FE"/>
                                  </a:solidFill>
                                  <a:latin typeface="Cambria Math" panose="02040503050406030204" pitchFamily="18" charset="0"/>
                                  <a:ea typeface="Cambria Math" panose="02040503050406030204" pitchFamily="18" charset="0"/>
                                </a:rPr>
                              </m:ctrlPr>
                            </m:sSubPr>
                            <m:e>
                              <m:r>
                                <a:rPr lang="en-US" altLang="zh-CN" sz="900" b="1" i="1">
                                  <a:solidFill>
                                    <a:srgbClr val="0000FE"/>
                                  </a:solidFill>
                                  <a:latin typeface="Cambria Math" panose="02040503050406030204" pitchFamily="18" charset="0"/>
                                  <a:ea typeface="Cambria Math" panose="02040503050406030204" pitchFamily="18" charset="0"/>
                                </a:rPr>
                                <m:t>𝑪𝒐𝒏𝒕</m:t>
                              </m:r>
                            </m:e>
                            <m:sub>
                              <m:r>
                                <a:rPr lang="en-US" altLang="zh-CN" sz="900" b="1" i="1">
                                  <a:solidFill>
                                    <a:srgbClr val="0000FE"/>
                                  </a:solidFill>
                                  <a:latin typeface="Cambria Math" panose="02040503050406030204" pitchFamily="18" charset="0"/>
                                  <a:ea typeface="Cambria Math" panose="02040503050406030204" pitchFamily="18" charset="0"/>
                                </a:rPr>
                                <m:t>𝒌</m:t>
                              </m:r>
                            </m:sub>
                          </m:sSub>
                          <m:r>
                            <a:rPr lang="en-US" altLang="zh-CN" sz="900" b="1" i="1">
                              <a:solidFill>
                                <a:srgbClr val="0000FE"/>
                              </a:solidFill>
                              <a:latin typeface="Cambria Math" panose="02040503050406030204" pitchFamily="18" charset="0"/>
                              <a:ea typeface="Cambria Math" panose="02040503050406030204" pitchFamily="18" charset="0"/>
                            </a:rPr>
                            <m:t>_</m:t>
                          </m:r>
                          <m:r>
                            <a:rPr lang="en-US" altLang="zh-CN" sz="900" b="1" i="1">
                              <a:solidFill>
                                <a:srgbClr val="0000FE"/>
                              </a:solidFill>
                              <a:latin typeface="Cambria Math" panose="02040503050406030204" pitchFamily="18" charset="0"/>
                              <a:ea typeface="Cambria Math" panose="02040503050406030204" pitchFamily="18" charset="0"/>
                            </a:rPr>
                            <m:t>𝑽𝑶𝑪</m:t>
                          </m:r>
                        </m:oMath>
                      </m:oMathPara>
                    </a14:m>
                    <a:endParaRPr lang="zh-CN" altLang="en-US" dirty="0">
                      <a:solidFill>
                        <a:srgbClr val="0000FE"/>
                      </a:solidFill>
                      <a:ea typeface="Microsoft YaHei UI" panose="020B0503020204020204" pitchFamily="34" charset="-122"/>
                    </a:endParaRPr>
                  </a:p>
                </p:txBody>
              </p:sp>
            </mc:Choice>
            <mc:Fallback xmlns="">
              <p:sp>
                <p:nvSpPr>
                  <p:cNvPr id="18" name="矩形 25">
                    <a:extLst>
                      <a:ext uri="{FF2B5EF4-FFF2-40B4-BE49-F238E27FC236}">
                        <a16:creationId xmlns:a16="http://schemas.microsoft.com/office/drawing/2014/main" id="{FA664501-5D26-4C7D-B877-78BB403DB213}"/>
                      </a:ext>
                    </a:extLst>
                  </p:cNvPr>
                  <p:cNvSpPr>
                    <a:spLocks noRot="1" noChangeAspect="1" noMove="1" noResize="1" noEditPoints="1" noAdjustHandles="1" noChangeArrowheads="1" noChangeShapeType="1" noTextEdit="1"/>
                  </p:cNvSpPr>
                  <p:nvPr/>
                </p:nvSpPr>
                <p:spPr>
                  <a:xfrm>
                    <a:off x="1058384" y="2131628"/>
                    <a:ext cx="763504" cy="216445"/>
                  </a:xfrm>
                  <a:prstGeom prst="rect">
                    <a:avLst/>
                  </a:prstGeom>
                  <a:blipFill>
                    <a:blip r:embed="rId7"/>
                    <a:stretch>
                      <a:fillRect/>
                    </a:stretch>
                  </a:blipFill>
                </p:spPr>
                <p:txBody>
                  <a:bodyPr/>
                  <a:lstStyle/>
                  <a:p>
                    <a:r>
                      <a:rPr lang="en-US">
                        <a:noFill/>
                      </a:rPr>
                      <a:t> </a:t>
                    </a:r>
                  </a:p>
                </p:txBody>
              </p:sp>
            </mc:Fallback>
          </mc:AlternateContent>
        </p:grpSp>
        <p:sp>
          <p:nvSpPr>
            <p:cNvPr id="13" name="左大括号 19">
              <a:extLst>
                <a:ext uri="{FF2B5EF4-FFF2-40B4-BE49-F238E27FC236}">
                  <a16:creationId xmlns:a16="http://schemas.microsoft.com/office/drawing/2014/main" id="{C81CC3F7-ABEC-4B8B-B20E-31E781A57DDC}"/>
                </a:ext>
              </a:extLst>
            </p:cNvPr>
            <p:cNvSpPr/>
            <p:nvPr/>
          </p:nvSpPr>
          <p:spPr>
            <a:xfrm>
              <a:off x="1249318" y="2437233"/>
              <a:ext cx="130325" cy="189629"/>
            </a:xfrm>
            <a:prstGeom prst="lef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Microsoft YaHei UI" panose="020B0503020204020204" pitchFamily="34" charset="-122"/>
              </a:endParaRPr>
            </a:p>
          </p:txBody>
        </p:sp>
        <p:sp>
          <p:nvSpPr>
            <p:cNvPr id="14" name="左大括号 20">
              <a:extLst>
                <a:ext uri="{FF2B5EF4-FFF2-40B4-BE49-F238E27FC236}">
                  <a16:creationId xmlns:a16="http://schemas.microsoft.com/office/drawing/2014/main" id="{99A58212-01B2-4378-B3CF-A5D748323A68}"/>
                </a:ext>
              </a:extLst>
            </p:cNvPr>
            <p:cNvSpPr/>
            <p:nvPr/>
          </p:nvSpPr>
          <p:spPr>
            <a:xfrm rot="16200000" flipH="1" flipV="1">
              <a:off x="1468596" y="2215547"/>
              <a:ext cx="136541" cy="250122"/>
            </a:xfrm>
            <a:prstGeom prst="lef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prstClr val="black"/>
                </a:solidFill>
                <a:ea typeface="Microsoft YaHei UI" panose="020B0503020204020204" pitchFamily="34" charset="-122"/>
              </a:endParaRPr>
            </a:p>
          </p:txBody>
        </p:sp>
        <p:sp>
          <p:nvSpPr>
            <p:cNvPr id="15" name="文本框 21">
              <a:extLst>
                <a:ext uri="{FF2B5EF4-FFF2-40B4-BE49-F238E27FC236}">
                  <a16:creationId xmlns:a16="http://schemas.microsoft.com/office/drawing/2014/main" id="{9A2E6384-5E05-45DC-83E6-08B0964E6BAD}"/>
                </a:ext>
              </a:extLst>
            </p:cNvPr>
            <p:cNvSpPr txBox="1"/>
            <p:nvPr/>
          </p:nvSpPr>
          <p:spPr>
            <a:xfrm rot="19129393">
              <a:off x="659496" y="2684563"/>
              <a:ext cx="511617" cy="288594"/>
            </a:xfrm>
            <a:prstGeom prst="rect">
              <a:avLst/>
            </a:prstGeom>
            <a:noFill/>
          </p:spPr>
          <p:txBody>
            <a:bodyPr wrap="none" rtlCol="0">
              <a:spAutoFit/>
            </a:bodyPr>
            <a:lstStyle/>
            <a:p>
              <a:r>
                <a:rPr lang="en-US" altLang="zh-CN" sz="1400" dirty="0"/>
                <a:t>……</a:t>
              </a:r>
              <a:endParaRPr lang="zh-CN" altLang="en-US" sz="1400" dirty="0"/>
            </a:p>
          </p:txBody>
        </p:sp>
      </p:grpSp>
      <p:pic>
        <p:nvPicPr>
          <p:cNvPr id="19" name="图片 4">
            <a:extLst>
              <a:ext uri="{FF2B5EF4-FFF2-40B4-BE49-F238E27FC236}">
                <a16:creationId xmlns:a16="http://schemas.microsoft.com/office/drawing/2014/main" id="{ADCD691B-1754-4862-8BF7-F3051530FB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1374" y="4540373"/>
            <a:ext cx="3388752" cy="2287855"/>
          </a:xfrm>
          <a:prstGeom prst="rect">
            <a:avLst/>
          </a:prstGeom>
        </p:spPr>
      </p:pic>
      <p:pic>
        <p:nvPicPr>
          <p:cNvPr id="20" name="图片 5">
            <a:extLst>
              <a:ext uri="{FF2B5EF4-FFF2-40B4-BE49-F238E27FC236}">
                <a16:creationId xmlns:a16="http://schemas.microsoft.com/office/drawing/2014/main" id="{40438CC7-E524-4F2B-918E-F1CEE9FDA7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3131" y="3962400"/>
            <a:ext cx="3851601" cy="2714938"/>
          </a:xfrm>
          <a:prstGeom prst="rect">
            <a:avLst/>
          </a:prstGeom>
        </p:spPr>
      </p:pic>
      <p:grpSp>
        <p:nvGrpSpPr>
          <p:cNvPr id="2" name="Group 1">
            <a:extLst>
              <a:ext uri="{FF2B5EF4-FFF2-40B4-BE49-F238E27FC236}">
                <a16:creationId xmlns:a16="http://schemas.microsoft.com/office/drawing/2014/main" id="{F210C5B8-C446-4125-A0A0-CAE80FCE67FB}"/>
              </a:ext>
            </a:extLst>
          </p:cNvPr>
          <p:cNvGrpSpPr/>
          <p:nvPr/>
        </p:nvGrpSpPr>
        <p:grpSpPr>
          <a:xfrm>
            <a:off x="7910876" y="1920812"/>
            <a:ext cx="2548413" cy="1631001"/>
            <a:chOff x="6410325" y="1977502"/>
            <a:chExt cx="2390145" cy="1574549"/>
          </a:xfrm>
        </p:grpSpPr>
        <p:sp>
          <p:nvSpPr>
            <p:cNvPr id="21" name="圆角矩形标注 7">
              <a:extLst>
                <a:ext uri="{FF2B5EF4-FFF2-40B4-BE49-F238E27FC236}">
                  <a16:creationId xmlns:a16="http://schemas.microsoft.com/office/drawing/2014/main" id="{04C0BE10-E72D-4079-87E4-5C888CE3206B}"/>
                </a:ext>
              </a:extLst>
            </p:cNvPr>
            <p:cNvSpPr/>
            <p:nvPr/>
          </p:nvSpPr>
          <p:spPr>
            <a:xfrm>
              <a:off x="6410325" y="1977502"/>
              <a:ext cx="2377086" cy="1574549"/>
            </a:xfrm>
            <a:prstGeom prst="wedgeRoundRectCallout">
              <a:avLst>
                <a:gd name="adj1" fmla="val -24463"/>
                <a:gd name="adj2" fmla="val 93430"/>
                <a:gd name="adj3" fmla="val 16667"/>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0000FF"/>
                </a:solidFill>
              </a:endParaRPr>
            </a:p>
          </p:txBody>
        </p:sp>
        <p:sp>
          <p:nvSpPr>
            <p:cNvPr id="22" name="矩形 6">
              <a:extLst>
                <a:ext uri="{FF2B5EF4-FFF2-40B4-BE49-F238E27FC236}">
                  <a16:creationId xmlns:a16="http://schemas.microsoft.com/office/drawing/2014/main" id="{AB96313D-4CC2-43DD-BF06-C4B25F249A12}"/>
                </a:ext>
              </a:extLst>
            </p:cNvPr>
            <p:cNvSpPr/>
            <p:nvPr/>
          </p:nvSpPr>
          <p:spPr>
            <a:xfrm>
              <a:off x="6423384" y="2096432"/>
              <a:ext cx="2377086" cy="1337057"/>
            </a:xfrm>
            <a:prstGeom prst="rect">
              <a:avLst/>
            </a:prstGeom>
          </p:spPr>
          <p:txBody>
            <a:bodyPr wrap="square">
              <a:spAutoFit/>
            </a:bodyPr>
            <a:lstStyle/>
            <a:p>
              <a:pPr lvl="0">
                <a:defRPr/>
              </a:pP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Accumulated source impacts are different (typically higher than) from actual 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response because of the non-linear interactions between NO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x</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and VOC on 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p>
          </p:txBody>
        </p:sp>
      </p:grpSp>
      <p:sp>
        <p:nvSpPr>
          <p:cNvPr id="23" name="右箭头 32">
            <a:extLst>
              <a:ext uri="{FF2B5EF4-FFF2-40B4-BE49-F238E27FC236}">
                <a16:creationId xmlns:a16="http://schemas.microsoft.com/office/drawing/2014/main" id="{BAA5B101-8B96-4CD8-B8AC-39F847249F35}"/>
              </a:ext>
            </a:extLst>
          </p:cNvPr>
          <p:cNvSpPr/>
          <p:nvPr/>
        </p:nvSpPr>
        <p:spPr>
          <a:xfrm>
            <a:off x="4990127" y="5444198"/>
            <a:ext cx="401024" cy="281648"/>
          </a:xfrm>
          <a:prstGeom prst="rightArrow">
            <a:avLst/>
          </a:prstGeom>
          <a:solidFill>
            <a:srgbClr val="00B050"/>
          </a:solidFill>
          <a:ln>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26" name="矩形 12">
            <a:extLst>
              <a:ext uri="{FF2B5EF4-FFF2-40B4-BE49-F238E27FC236}">
                <a16:creationId xmlns:a16="http://schemas.microsoft.com/office/drawing/2014/main" id="{1682CAA8-B869-4555-9EC6-1C83FA3C6FD4}"/>
              </a:ext>
            </a:extLst>
          </p:cNvPr>
          <p:cNvSpPr/>
          <p:nvPr/>
        </p:nvSpPr>
        <p:spPr>
          <a:xfrm>
            <a:off x="8603808" y="4698732"/>
            <a:ext cx="1572891" cy="669414"/>
          </a:xfrm>
          <a:prstGeom prst="rect">
            <a:avLst/>
          </a:prstGeom>
        </p:spPr>
        <p:txBody>
          <a:bodyPr wrap="square">
            <a:spAutoFit/>
          </a:bodyPr>
          <a:lstStyle/>
          <a:p>
            <a:pPr>
              <a:lnSpc>
                <a:spcPts val="1500"/>
              </a:lnSpc>
            </a:pPr>
            <a:r>
              <a:rPr lang="en-US" altLang="zh-CN" sz="1600" b="1" dirty="0">
                <a:solidFill>
                  <a:srgbClr val="0000FF"/>
                </a:solidFill>
                <a:latin typeface="Arial" panose="020B0604020202020204" pitchFamily="34" charset="0"/>
                <a:ea typeface="微软雅黑" panose="020B0503020204020204" pitchFamily="34" charset="-122"/>
                <a:cs typeface="Arial" panose="020B0604020202020204" pitchFamily="34" charset="0"/>
              </a:rPr>
              <a:t>VOCs only</a:t>
            </a:r>
          </a:p>
          <a:p>
            <a:pPr>
              <a:lnSpc>
                <a:spcPts val="1500"/>
              </a:lnSpc>
            </a:pPr>
            <a:r>
              <a:rPr lang="en-US" altLang="zh-CN" sz="1600" b="1" dirty="0">
                <a:solidFill>
                  <a:srgbClr val="0000FF"/>
                </a:solidFill>
                <a:latin typeface="Arial" panose="020B0604020202020204" pitchFamily="34" charset="0"/>
                <a:ea typeface="微软雅黑" panose="020B0503020204020204" pitchFamily="34" charset="-122"/>
                <a:cs typeface="Arial" panose="020B0604020202020204" pitchFamily="34" charset="0"/>
              </a:rPr>
              <a:t>control impact</a:t>
            </a:r>
          </a:p>
        </p:txBody>
      </p:sp>
      <p:grpSp>
        <p:nvGrpSpPr>
          <p:cNvPr id="27" name="组合 35">
            <a:extLst>
              <a:ext uri="{FF2B5EF4-FFF2-40B4-BE49-F238E27FC236}">
                <a16:creationId xmlns:a16="http://schemas.microsoft.com/office/drawing/2014/main" id="{02DE36A5-5CBC-4CE0-8951-68B1DD3747D0}"/>
              </a:ext>
            </a:extLst>
          </p:cNvPr>
          <p:cNvGrpSpPr/>
          <p:nvPr/>
        </p:nvGrpSpPr>
        <p:grpSpPr>
          <a:xfrm>
            <a:off x="5256985" y="1977503"/>
            <a:ext cx="2463232" cy="1574549"/>
            <a:chOff x="3628147" y="2481394"/>
            <a:chExt cx="2463232" cy="1343163"/>
          </a:xfrm>
        </p:grpSpPr>
        <p:sp>
          <p:nvSpPr>
            <p:cNvPr id="28" name="圆角矩形标注 33">
              <a:extLst>
                <a:ext uri="{FF2B5EF4-FFF2-40B4-BE49-F238E27FC236}">
                  <a16:creationId xmlns:a16="http://schemas.microsoft.com/office/drawing/2014/main" id="{F4A14FD2-A978-459B-9D11-F67F3DDC45FB}"/>
                </a:ext>
              </a:extLst>
            </p:cNvPr>
            <p:cNvSpPr/>
            <p:nvPr/>
          </p:nvSpPr>
          <p:spPr>
            <a:xfrm>
              <a:off x="3714293" y="2481394"/>
              <a:ext cx="2377086" cy="1343163"/>
            </a:xfrm>
            <a:prstGeom prst="wedgeRoundRectCallout">
              <a:avLst>
                <a:gd name="adj1" fmla="val 35861"/>
                <a:gd name="adj2" fmla="val 146374"/>
                <a:gd name="adj3" fmla="val 16667"/>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0000FF"/>
                </a:solidFill>
              </a:endParaRPr>
            </a:p>
          </p:txBody>
        </p:sp>
        <p:sp>
          <p:nvSpPr>
            <p:cNvPr id="29" name="Rectangle 3">
              <a:extLst>
                <a:ext uri="{FF2B5EF4-FFF2-40B4-BE49-F238E27FC236}">
                  <a16:creationId xmlns:a16="http://schemas.microsoft.com/office/drawing/2014/main" id="{9376D217-5BD1-4B07-B2CB-9134C3059739}"/>
                </a:ext>
              </a:extLst>
            </p:cNvPr>
            <p:cNvSpPr txBox="1">
              <a:spLocks noChangeArrowheads="1"/>
            </p:cNvSpPr>
            <p:nvPr/>
          </p:nvSpPr>
          <p:spPr bwMode="auto">
            <a:xfrm>
              <a:off x="3628147" y="2538123"/>
              <a:ext cx="2463232" cy="1181465"/>
            </a:xfrm>
            <a:prstGeom prst="rect">
              <a:avLst/>
            </a:prstGeom>
          </p:spPr>
          <p:txBody>
            <a:bodyPr wrap="square">
              <a:spAutoFit/>
            </a:bodyPr>
            <a:lstStyle>
              <a:defPPr>
                <a:defRPr lang="en-US"/>
              </a:defPPr>
              <a:lvl1pPr marL="342900" indent="-342900" fontAlgn="base">
                <a:lnSpc>
                  <a:spcPct val="110000"/>
                </a:lnSpc>
                <a:spcAft>
                  <a:spcPct val="0"/>
                </a:spcAft>
                <a:buClr>
                  <a:srgbClr val="0000FF"/>
                </a:buClr>
                <a:buFont typeface="Wingdings" panose="05000000000000000000" pitchFamily="2" charset="2"/>
                <a:buChar char="Ø"/>
                <a:defRPr sz="2400" b="1">
                  <a:solidFill>
                    <a:srgbClr val="0000FF"/>
                  </a:solidFill>
                  <a:latin typeface="黑体" pitchFamily="49" charset="-122"/>
                  <a:ea typeface="黑体" pitchFamily="49" charset="-122"/>
                </a:defRPr>
              </a:lvl1pPr>
            </a:lstStyle>
            <a:p>
              <a:pPr marL="0" indent="0">
                <a:lnSpc>
                  <a:spcPct val="100000"/>
                </a:lnSpc>
                <a:buNone/>
                <a:defRPr/>
              </a:pPr>
              <a:r>
                <a:rPr lang="en-US" altLang="zh-CN" sz="1400" b="0" dirty="0">
                  <a:latin typeface="Arial" panose="020B0604020202020204" pitchFamily="34" charset="0"/>
                  <a:ea typeface="微软雅黑" panose="020B0503020204020204" pitchFamily="34" charset="-122"/>
                  <a:cs typeface="Arial" panose="020B0604020202020204" pitchFamily="34" charset="0"/>
                </a:rPr>
                <a:t>Accumulated source contributions now agree with actual O</a:t>
              </a:r>
              <a:r>
                <a:rPr lang="en-US" altLang="zh-CN" sz="1400" b="0"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0" dirty="0">
                  <a:latin typeface="Arial" panose="020B0604020202020204" pitchFamily="34" charset="0"/>
                  <a:ea typeface="微软雅黑" panose="020B0503020204020204" pitchFamily="34" charset="-122"/>
                  <a:cs typeface="Arial" panose="020B0604020202020204" pitchFamily="34" charset="0"/>
                </a:rPr>
                <a:t> response derived from the CMAQ under the simultaneous control of NO</a:t>
              </a:r>
              <a:r>
                <a:rPr lang="en-US" altLang="zh-CN" sz="1400" b="0" baseline="-25000" dirty="0">
                  <a:latin typeface="Arial" panose="020B0604020202020204" pitchFamily="34" charset="0"/>
                  <a:ea typeface="微软雅黑" panose="020B0503020204020204" pitchFamily="34" charset="-122"/>
                  <a:cs typeface="Arial" panose="020B0604020202020204" pitchFamily="34" charset="0"/>
                </a:rPr>
                <a:t>x</a:t>
              </a:r>
              <a:r>
                <a:rPr lang="en-US" altLang="zh-CN" sz="1400" b="0" dirty="0">
                  <a:latin typeface="Arial" panose="020B0604020202020204" pitchFamily="34" charset="0"/>
                  <a:ea typeface="微软雅黑" panose="020B0503020204020204" pitchFamily="34" charset="-122"/>
                  <a:cs typeface="Arial" panose="020B0604020202020204" pitchFamily="34" charset="0"/>
                </a:rPr>
                <a:t> and VOC emissions</a:t>
              </a:r>
            </a:p>
          </p:txBody>
        </p:sp>
      </p:grpSp>
      <p:sp>
        <p:nvSpPr>
          <p:cNvPr id="30" name="Slide Number Placeholder 2">
            <a:extLst>
              <a:ext uri="{FF2B5EF4-FFF2-40B4-BE49-F238E27FC236}">
                <a16:creationId xmlns:a16="http://schemas.microsoft.com/office/drawing/2014/main" id="{BF6E2160-F00D-4F0E-96CD-CCA35F8FF959}"/>
              </a:ext>
            </a:extLst>
          </p:cNvPr>
          <p:cNvSpPr txBox="1">
            <a:spLocks/>
          </p:cNvSpPr>
          <p:nvPr/>
        </p:nvSpPr>
        <p:spPr>
          <a:xfrm>
            <a:off x="9448800" y="6392253"/>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
        <p:nvSpPr>
          <p:cNvPr id="31" name="矩形 12">
            <a:extLst>
              <a:ext uri="{FF2B5EF4-FFF2-40B4-BE49-F238E27FC236}">
                <a16:creationId xmlns:a16="http://schemas.microsoft.com/office/drawing/2014/main" id="{3F1B0058-402C-49D2-BD21-2937AC7F5F6D}"/>
              </a:ext>
            </a:extLst>
          </p:cNvPr>
          <p:cNvSpPr/>
          <p:nvPr/>
        </p:nvSpPr>
        <p:spPr>
          <a:xfrm>
            <a:off x="8535321" y="5732208"/>
            <a:ext cx="1572891" cy="669414"/>
          </a:xfrm>
          <a:prstGeom prst="rect">
            <a:avLst/>
          </a:prstGeom>
        </p:spPr>
        <p:txBody>
          <a:bodyPr wrap="square">
            <a:spAutoFit/>
          </a:bodyPr>
          <a:lstStyle/>
          <a:p>
            <a:pPr>
              <a:lnSpc>
                <a:spcPts val="1500"/>
              </a:lnSpc>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NOx only</a:t>
            </a:r>
          </a:p>
          <a:p>
            <a:pPr>
              <a:lnSpc>
                <a:spcPts val="1500"/>
              </a:lnSpc>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control impact</a:t>
            </a:r>
          </a:p>
        </p:txBody>
      </p:sp>
      <p:sp>
        <p:nvSpPr>
          <p:cNvPr id="32" name="矩形 12">
            <a:extLst>
              <a:ext uri="{FF2B5EF4-FFF2-40B4-BE49-F238E27FC236}">
                <a16:creationId xmlns:a16="http://schemas.microsoft.com/office/drawing/2014/main" id="{882003C0-C9CA-4E8E-9622-BCD7EFCB9DC4}"/>
              </a:ext>
            </a:extLst>
          </p:cNvPr>
          <p:cNvSpPr/>
          <p:nvPr/>
        </p:nvSpPr>
        <p:spPr>
          <a:xfrm>
            <a:off x="4604705" y="5801487"/>
            <a:ext cx="1572891" cy="861774"/>
          </a:xfrm>
          <a:prstGeom prst="rect">
            <a:avLst/>
          </a:prstGeom>
        </p:spPr>
        <p:txBody>
          <a:bodyPr wrap="square">
            <a:spAutoFit/>
          </a:bodyPr>
          <a:lstStyle/>
          <a:p>
            <a:pPr>
              <a:lnSpc>
                <a:spcPts val="1500"/>
              </a:lnSpc>
            </a:pPr>
            <a:r>
              <a:rPr lang="en-US" altLang="zh-CN" sz="1600" b="1" dirty="0">
                <a:solidFill>
                  <a:srgbClr val="CC6600"/>
                </a:solidFill>
                <a:latin typeface="Arial" panose="020B0604020202020204" pitchFamily="34" charset="0"/>
                <a:ea typeface="微软雅黑" panose="020B0503020204020204" pitchFamily="34" charset="-122"/>
                <a:cs typeface="Arial" panose="020B0604020202020204" pitchFamily="34" charset="0"/>
              </a:rPr>
              <a:t>NOx &amp; VOCs simultaneous control impact</a:t>
            </a:r>
          </a:p>
        </p:txBody>
      </p:sp>
      <p:sp>
        <p:nvSpPr>
          <p:cNvPr id="33" name="TextBox 32">
            <a:extLst>
              <a:ext uri="{FF2B5EF4-FFF2-40B4-BE49-F238E27FC236}">
                <a16:creationId xmlns:a16="http://schemas.microsoft.com/office/drawing/2014/main" id="{49383C24-E253-4713-AF82-C373728577F6}"/>
              </a:ext>
            </a:extLst>
          </p:cNvPr>
          <p:cNvSpPr txBox="1"/>
          <p:nvPr/>
        </p:nvSpPr>
        <p:spPr>
          <a:xfrm>
            <a:off x="48268" y="6344634"/>
            <a:ext cx="6131052" cy="369332"/>
          </a:xfrm>
          <a:prstGeom prst="rect">
            <a:avLst/>
          </a:prstGeom>
          <a:noFill/>
        </p:spPr>
        <p:txBody>
          <a:bodyPr wrap="square">
            <a:spAutoFit/>
          </a:bodyPr>
          <a:lstStyle/>
          <a:p>
            <a:pPr algn="l" defTabSz="685800" fontAlgn="auto">
              <a:spcBef>
                <a:spcPts val="0"/>
              </a:spcBef>
              <a:spcAft>
                <a:spcPts val="0"/>
              </a:spcAft>
            </a:pPr>
            <a:r>
              <a:rPr lang="en-US" sz="1800" i="1" dirty="0">
                <a:solidFill>
                  <a:srgbClr val="0000FF"/>
                </a:solidFill>
                <a:latin typeface="Calibri" panose="020F0502020204030204"/>
                <a:ea typeface="微软雅黑"/>
              </a:rPr>
              <a:t>Fang et al., EP, 2021</a:t>
            </a:r>
          </a:p>
        </p:txBody>
      </p:sp>
    </p:spTree>
    <p:custDataLst>
      <p:tags r:id="rId1"/>
    </p:custDataLst>
    <p:extLst>
      <p:ext uri="{BB962C8B-B14F-4D97-AF65-F5344CB8AC3E}">
        <p14:creationId xmlns:p14="http://schemas.microsoft.com/office/powerpoint/2010/main" val="10231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grpId="0" nodeType="afterEffect">
                                  <p:stCondLst>
                                    <p:cond delay="50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2401" y="754134"/>
            <a:ext cx="117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Comparisons of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impacts &amp; contributions </a:t>
            </a:r>
            <a:r>
              <a:rPr lang="en-US" altLang="zh-CN" b="1" dirty="0">
                <a:solidFill>
                  <a:srgbClr val="0000FF"/>
                </a:solidFill>
                <a:cs typeface="Arial" panose="020B0604020202020204" pitchFamily="34" charset="0"/>
              </a:rPr>
              <a:t>by 25%/50%/75/100% multi-region emission cuts</a:t>
            </a:r>
            <a:endParaRPr lang="en-US" altLang="zh-CN" b="1" dirty="0">
              <a:solidFill>
                <a:srgbClr val="0000FF"/>
              </a:solidFill>
              <a:ea typeface="+mn-ea"/>
              <a:cs typeface="Arial" panose="020B0604020202020204" pitchFamily="34" charset="0"/>
            </a:endParaRPr>
          </a:p>
        </p:txBody>
      </p:sp>
      <p:grpSp>
        <p:nvGrpSpPr>
          <p:cNvPr id="42" name="Group 41">
            <a:extLst>
              <a:ext uri="{FF2B5EF4-FFF2-40B4-BE49-F238E27FC236}">
                <a16:creationId xmlns:a16="http://schemas.microsoft.com/office/drawing/2014/main" id="{886EA421-E22C-4293-9BCA-ADB27F5F2CCC}"/>
              </a:ext>
            </a:extLst>
          </p:cNvPr>
          <p:cNvGrpSpPr/>
          <p:nvPr/>
        </p:nvGrpSpPr>
        <p:grpSpPr>
          <a:xfrm>
            <a:off x="5536177" y="4261742"/>
            <a:ext cx="6022160" cy="2596259"/>
            <a:chOff x="3229763" y="4318883"/>
            <a:chExt cx="5424676" cy="2539117"/>
          </a:xfrm>
        </p:grpSpPr>
        <p:pic>
          <p:nvPicPr>
            <p:cNvPr id="13" name="Picture 12">
              <a:extLst>
                <a:ext uri="{FF2B5EF4-FFF2-40B4-BE49-F238E27FC236}">
                  <a16:creationId xmlns:a16="http://schemas.microsoft.com/office/drawing/2014/main" id="{7D7BFFEA-C394-42FD-806F-5E101D6B0A2A}"/>
                </a:ext>
              </a:extLst>
            </p:cNvPr>
            <p:cNvPicPr>
              <a:picLocks noChangeAspect="1"/>
            </p:cNvPicPr>
            <p:nvPr/>
          </p:nvPicPr>
          <p:blipFill>
            <a:blip r:embed="rId4"/>
            <a:stretch>
              <a:fillRect/>
            </a:stretch>
          </p:blipFill>
          <p:spPr>
            <a:xfrm>
              <a:off x="3229763" y="4318883"/>
              <a:ext cx="5424676" cy="2539117"/>
            </a:xfrm>
            <a:prstGeom prst="rect">
              <a:avLst/>
            </a:prstGeom>
          </p:spPr>
        </p:pic>
        <p:sp>
          <p:nvSpPr>
            <p:cNvPr id="36" name="文本框 9">
              <a:extLst>
                <a:ext uri="{FF2B5EF4-FFF2-40B4-BE49-F238E27FC236}">
                  <a16:creationId xmlns:a16="http://schemas.microsoft.com/office/drawing/2014/main" id="{22775865-2FD8-4B26-B3FD-689CA1EC6294}"/>
                </a:ext>
              </a:extLst>
            </p:cNvPr>
            <p:cNvSpPr txBox="1"/>
            <p:nvPr/>
          </p:nvSpPr>
          <p:spPr>
            <a:xfrm>
              <a:off x="4110306" y="4520619"/>
              <a:ext cx="2371186" cy="461665"/>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Accumulative source impacts and contributions</a:t>
              </a:r>
            </a:p>
          </p:txBody>
        </p:sp>
      </p:grpSp>
      <p:sp>
        <p:nvSpPr>
          <p:cNvPr id="44" name="矩形 8">
            <a:extLst>
              <a:ext uri="{FF2B5EF4-FFF2-40B4-BE49-F238E27FC236}">
                <a16:creationId xmlns:a16="http://schemas.microsoft.com/office/drawing/2014/main" id="{7AC1A6B9-FAB6-42C4-81B1-3DF459DA9FB6}"/>
              </a:ext>
            </a:extLst>
          </p:cNvPr>
          <p:cNvSpPr/>
          <p:nvPr/>
        </p:nvSpPr>
        <p:spPr>
          <a:xfrm>
            <a:off x="315612" y="4388798"/>
            <a:ext cx="5016028" cy="2469202"/>
          </a:xfrm>
          <a:prstGeom prst="rect">
            <a:avLst/>
          </a:prstGeom>
          <a:ln w="19050">
            <a:solidFill>
              <a:schemeClr val="tx1"/>
            </a:solidFill>
            <a:prstDash val="dash"/>
          </a:ln>
        </p:spPr>
        <p:txBody>
          <a:bodyPr wrap="square">
            <a:spAutoFit/>
          </a:bodyPr>
          <a:lstStyle/>
          <a:p>
            <a:pPr algn="l">
              <a:lnSpc>
                <a:spcPct val="120000"/>
              </a:lnSpc>
            </a:pPr>
            <a:r>
              <a:rPr lang="en-US" altLang="zh-CN" sz="1600" b="1" dirty="0">
                <a:solidFill>
                  <a:srgbClr val="FF6600"/>
                </a:solidFill>
                <a:latin typeface="Arial" panose="020B0604020202020204" pitchFamily="34" charset="0"/>
                <a:ea typeface="微软雅黑" panose="020B0503020204020204" pitchFamily="34" charset="-122"/>
                <a:cs typeface="Arial" panose="020B0604020202020204" pitchFamily="34" charset="0"/>
              </a:rPr>
              <a:t>Source impact analysis:</a:t>
            </a:r>
          </a:p>
          <a:p>
            <a:pPr marL="285750" indent="-285750" algn="l">
              <a:lnSpc>
                <a:spcPct val="120000"/>
              </a:lnSpc>
              <a:buFont typeface="Wingdings" panose="05000000000000000000" pitchFamily="2" charset="2"/>
              <a:buChar char="Ø"/>
            </a:pPr>
            <a:r>
              <a:rPr lang="en-US" altLang="zh-CN" sz="1400" b="1" dirty="0">
                <a:solidFill>
                  <a:srgbClr val="FF6600"/>
                </a:solidFill>
                <a:latin typeface="Arial" panose="020B0604020202020204" pitchFamily="34" charset="0"/>
                <a:ea typeface="微软雅黑" panose="020B0503020204020204" pitchFamily="34" charset="-122"/>
                <a:cs typeface="Arial" panose="020B0604020202020204" pitchFamily="34" charset="0"/>
              </a:rPr>
              <a:t>BFM, HDDM &amp; RSM-BFM: </a:t>
            </a:r>
            <a:r>
              <a:rPr lang="en-US" altLang="zh-CN" sz="1400" b="1" dirty="0">
                <a:latin typeface="Arial" panose="020B0604020202020204" pitchFamily="34" charset="0"/>
                <a:ea typeface="微软雅黑" panose="020B0503020204020204" pitchFamily="34" charset="-122"/>
                <a:cs typeface="Arial" panose="020B0604020202020204" pitchFamily="34" charset="0"/>
              </a:rPr>
              <a:t> Predict consistently the impacts of accumulative source emissions; HDDM deviates from BFM under larger perturbations;</a:t>
            </a:r>
          </a:p>
          <a:p>
            <a:pPr algn="l">
              <a:lnSpc>
                <a:spcPct val="120000"/>
              </a:lnSpc>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Source contribution analysis:</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400" b="1" dirty="0">
                <a:latin typeface="Arial" panose="020B0604020202020204" pitchFamily="34" charset="0"/>
                <a:ea typeface="微软雅黑" panose="020B0503020204020204" pitchFamily="34" charset="-122"/>
                <a:cs typeface="Arial" panose="020B0604020202020204" pitchFamily="34" charset="0"/>
              </a:rPr>
              <a:t> Represent well for accumulative source contribution and non-linear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chemistry</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400" b="1" dirty="0">
                <a:latin typeface="Arial" panose="020B0604020202020204" pitchFamily="34" charset="0"/>
                <a:ea typeface="微软雅黑" panose="020B0503020204020204" pitchFamily="34" charset="-122"/>
                <a:cs typeface="Arial" panose="020B0604020202020204" pitchFamily="34" charset="0"/>
              </a:rPr>
              <a:t>fails to represent the nonlinear response of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to incremental emission changes.</a:t>
            </a:r>
          </a:p>
        </p:txBody>
      </p:sp>
      <p:grpSp>
        <p:nvGrpSpPr>
          <p:cNvPr id="46" name="Group 45">
            <a:extLst>
              <a:ext uri="{FF2B5EF4-FFF2-40B4-BE49-F238E27FC236}">
                <a16:creationId xmlns:a16="http://schemas.microsoft.com/office/drawing/2014/main" id="{C34014E4-074B-474A-A672-6E081EA7F542}"/>
              </a:ext>
            </a:extLst>
          </p:cNvPr>
          <p:cNvGrpSpPr/>
          <p:nvPr/>
        </p:nvGrpSpPr>
        <p:grpSpPr>
          <a:xfrm>
            <a:off x="685800" y="1083805"/>
            <a:ext cx="10515600" cy="3205097"/>
            <a:chOff x="344922" y="1093330"/>
            <a:chExt cx="8178489" cy="3205097"/>
          </a:xfrm>
        </p:grpSpPr>
        <p:grpSp>
          <p:nvGrpSpPr>
            <p:cNvPr id="43" name="Group 42">
              <a:extLst>
                <a:ext uri="{FF2B5EF4-FFF2-40B4-BE49-F238E27FC236}">
                  <a16:creationId xmlns:a16="http://schemas.microsoft.com/office/drawing/2014/main" id="{78814524-B4C8-4D46-B070-FB2759492F22}"/>
                </a:ext>
              </a:extLst>
            </p:cNvPr>
            <p:cNvGrpSpPr/>
            <p:nvPr/>
          </p:nvGrpSpPr>
          <p:grpSpPr>
            <a:xfrm>
              <a:off x="344922" y="1361751"/>
              <a:ext cx="8178489" cy="2936676"/>
              <a:chOff x="344922" y="1361751"/>
              <a:chExt cx="8178489" cy="2936676"/>
            </a:xfrm>
          </p:grpSpPr>
          <p:pic>
            <p:nvPicPr>
              <p:cNvPr id="9" name="Picture 8">
                <a:extLst>
                  <a:ext uri="{FF2B5EF4-FFF2-40B4-BE49-F238E27FC236}">
                    <a16:creationId xmlns:a16="http://schemas.microsoft.com/office/drawing/2014/main" id="{7C88F990-13C9-4FFD-9714-E1DAE780CF61}"/>
                  </a:ext>
                </a:extLst>
              </p:cNvPr>
              <p:cNvPicPr>
                <a:picLocks noChangeAspect="1"/>
              </p:cNvPicPr>
              <p:nvPr/>
            </p:nvPicPr>
            <p:blipFill rotWithShape="1">
              <a:blip r:embed="rId5"/>
              <a:srcRect t="9050"/>
              <a:stretch/>
            </p:blipFill>
            <p:spPr>
              <a:xfrm>
                <a:off x="344922" y="1458078"/>
                <a:ext cx="6629718" cy="2813189"/>
              </a:xfrm>
              <a:prstGeom prst="rect">
                <a:avLst/>
              </a:prstGeom>
            </p:spPr>
          </p:pic>
          <p:pic>
            <p:nvPicPr>
              <p:cNvPr id="40" name="图片 2">
                <a:extLst>
                  <a:ext uri="{FF2B5EF4-FFF2-40B4-BE49-F238E27FC236}">
                    <a16:creationId xmlns:a16="http://schemas.microsoft.com/office/drawing/2014/main" id="{00000000-0008-0000-0000-000003000000}"/>
                  </a:ext>
                </a:extLst>
              </p:cNvPr>
              <p:cNvPicPr>
                <a:picLocks noChangeAspect="1"/>
              </p:cNvPicPr>
              <p:nvPr/>
            </p:nvPicPr>
            <p:blipFill>
              <a:blip r:embed="rId6"/>
              <a:stretch>
                <a:fillRect/>
              </a:stretch>
            </p:blipFill>
            <p:spPr>
              <a:xfrm>
                <a:off x="7310355" y="1361751"/>
                <a:ext cx="1213056" cy="2936676"/>
              </a:xfrm>
              <a:prstGeom prst="rect">
                <a:avLst/>
              </a:prstGeom>
            </p:spPr>
          </p:pic>
        </p:grpSp>
        <p:sp>
          <p:nvSpPr>
            <p:cNvPr id="45" name="文本框 9">
              <a:extLst>
                <a:ext uri="{FF2B5EF4-FFF2-40B4-BE49-F238E27FC236}">
                  <a16:creationId xmlns:a16="http://schemas.microsoft.com/office/drawing/2014/main" id="{36B4A87A-3B7B-43BA-9AE7-DA9F57271777}"/>
                </a:ext>
              </a:extLst>
            </p:cNvPr>
            <p:cNvSpPr txBox="1"/>
            <p:nvPr/>
          </p:nvSpPr>
          <p:spPr>
            <a:xfrm>
              <a:off x="1923839" y="1093330"/>
              <a:ext cx="3479106" cy="523220"/>
            </a:xfrm>
            <a:prstGeom prst="rect">
              <a:avLst/>
            </a:prstGeom>
            <a:noFill/>
          </p:spPr>
          <p:txBody>
            <a:bodyPr wrap="square" rtlCol="0">
              <a:spAutoFit/>
            </a:bodyPr>
            <a:lstStyle/>
            <a:p>
              <a:r>
                <a:rPr lang="en-US" altLang="zh-CN" sz="14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41" name="右箭头 32">
            <a:extLst>
              <a:ext uri="{FF2B5EF4-FFF2-40B4-BE49-F238E27FC236}">
                <a16:creationId xmlns:a16="http://schemas.microsoft.com/office/drawing/2014/main" id="{800764DC-7410-46A1-8E07-7C1199751B5A}"/>
              </a:ext>
            </a:extLst>
          </p:cNvPr>
          <p:cNvSpPr/>
          <p:nvPr/>
        </p:nvSpPr>
        <p:spPr>
          <a:xfrm rot="5400000">
            <a:off x="7376196" y="4138619"/>
            <a:ext cx="369333" cy="300566"/>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Title 1">
            <a:extLst>
              <a:ext uri="{FF2B5EF4-FFF2-40B4-BE49-F238E27FC236}">
                <a16:creationId xmlns:a16="http://schemas.microsoft.com/office/drawing/2014/main" id="{7D92F923-E5CE-4FE2-93FF-FA8C41210E49}"/>
              </a:ext>
            </a:extLst>
          </p:cNvPr>
          <p:cNvSpPr txBox="1">
            <a:spLocks/>
          </p:cNvSpPr>
          <p:nvPr/>
        </p:nvSpPr>
        <p:spPr bwMode="auto">
          <a:xfrm>
            <a:off x="152402" y="27199"/>
            <a:ext cx="11887196" cy="6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2800" kern="0" dirty="0">
                <a:solidFill>
                  <a:srgbClr val="FFFF00"/>
                </a:solidFill>
                <a:latin typeface="Arial" panose="020B0604020202020204" pitchFamily="34" charset="0"/>
                <a:ea typeface="微软雅黑"/>
                <a:cs typeface="Arial" panose="020B0604020202020204" pitchFamily="34" charset="0"/>
              </a:rPr>
              <a:t>2. BFM/OSAT/HDDM/RSM comparisons: </a:t>
            </a:r>
            <a:r>
              <a:rPr lang="en-US" sz="2800" kern="0" dirty="0">
                <a:latin typeface="Arial" panose="020B0604020202020204" pitchFamily="34" charset="0"/>
                <a:ea typeface="微软雅黑"/>
                <a:cs typeface="Arial" panose="020B0604020202020204" pitchFamily="34" charset="0"/>
              </a:rPr>
              <a:t>O</a:t>
            </a:r>
            <a:r>
              <a:rPr lang="en-US" sz="2400" kern="0" dirty="0">
                <a:latin typeface="Arial" panose="020B0604020202020204" pitchFamily="34" charset="0"/>
                <a:ea typeface="微软雅黑"/>
                <a:cs typeface="Arial" panose="020B0604020202020204" pitchFamily="34" charset="0"/>
              </a:rPr>
              <a:t>3</a:t>
            </a:r>
            <a:r>
              <a:rPr lang="en-US" sz="2800" kern="0" dirty="0">
                <a:latin typeface="Arial" panose="020B0604020202020204" pitchFamily="34" charset="0"/>
                <a:ea typeface="微软雅黑"/>
                <a:cs typeface="Arial" panose="020B0604020202020204" pitchFamily="34" charset="0"/>
              </a:rPr>
              <a:t> case study in PRD, China</a:t>
            </a:r>
            <a:endParaRPr kumimoji="1" lang="en-US" sz="2800" kern="1200" dirty="0"/>
          </a:p>
        </p:txBody>
      </p:sp>
      <p:sp>
        <p:nvSpPr>
          <p:cNvPr id="14" name="Slide Number Placeholder 2">
            <a:extLst>
              <a:ext uri="{FF2B5EF4-FFF2-40B4-BE49-F238E27FC236}">
                <a16:creationId xmlns:a16="http://schemas.microsoft.com/office/drawing/2014/main" id="{FF35622B-1E1B-45B9-B076-77AF0FD73F8F}"/>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5" name="椭圆 85">
            <a:extLst>
              <a:ext uri="{FF2B5EF4-FFF2-40B4-BE49-F238E27FC236}">
                <a16:creationId xmlns:a16="http://schemas.microsoft.com/office/drawing/2014/main" id="{065E9A8A-3EEB-4D47-B4F9-EF380B2E7A75}"/>
              </a:ext>
            </a:extLst>
          </p:cNvPr>
          <p:cNvSpPr/>
          <p:nvPr/>
        </p:nvSpPr>
        <p:spPr>
          <a:xfrm>
            <a:off x="2114349"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7" name="椭圆 85">
            <a:extLst>
              <a:ext uri="{FF2B5EF4-FFF2-40B4-BE49-F238E27FC236}">
                <a16:creationId xmlns:a16="http://schemas.microsoft.com/office/drawing/2014/main" id="{6730346D-2845-4892-B7D4-24394D9FEABD}"/>
              </a:ext>
            </a:extLst>
          </p:cNvPr>
          <p:cNvSpPr/>
          <p:nvPr/>
        </p:nvSpPr>
        <p:spPr>
          <a:xfrm>
            <a:off x="3975138"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椭圆 85">
            <a:extLst>
              <a:ext uri="{FF2B5EF4-FFF2-40B4-BE49-F238E27FC236}">
                <a16:creationId xmlns:a16="http://schemas.microsoft.com/office/drawing/2014/main" id="{F540AF95-260E-41BB-A7BF-6783A329E868}"/>
              </a:ext>
            </a:extLst>
          </p:cNvPr>
          <p:cNvSpPr/>
          <p:nvPr/>
        </p:nvSpPr>
        <p:spPr>
          <a:xfrm>
            <a:off x="5866754"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D1C77C92-2A4A-4710-A3E5-E17C307EDC5C}"/>
              </a:ext>
            </a:extLst>
          </p:cNvPr>
          <p:cNvSpPr/>
          <p:nvPr/>
        </p:nvSpPr>
        <p:spPr>
          <a:xfrm>
            <a:off x="7775105" y="395593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椭圆 85">
            <a:extLst>
              <a:ext uri="{FF2B5EF4-FFF2-40B4-BE49-F238E27FC236}">
                <a16:creationId xmlns:a16="http://schemas.microsoft.com/office/drawing/2014/main" id="{A467CABC-8435-40D9-A7E0-AE3181851710}"/>
              </a:ext>
            </a:extLst>
          </p:cNvPr>
          <p:cNvSpPr/>
          <p:nvPr/>
        </p:nvSpPr>
        <p:spPr>
          <a:xfrm>
            <a:off x="3429000" y="2069897"/>
            <a:ext cx="685800" cy="1282903"/>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1" name="椭圆 85">
            <a:extLst>
              <a:ext uri="{FF2B5EF4-FFF2-40B4-BE49-F238E27FC236}">
                <a16:creationId xmlns:a16="http://schemas.microsoft.com/office/drawing/2014/main" id="{2F8E02EB-E19A-4F24-A8CC-A12826524BC2}"/>
              </a:ext>
            </a:extLst>
          </p:cNvPr>
          <p:cNvSpPr/>
          <p:nvPr/>
        </p:nvSpPr>
        <p:spPr>
          <a:xfrm>
            <a:off x="4171750" y="2127681"/>
            <a:ext cx="685800" cy="112357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2" name="椭圆 85">
            <a:extLst>
              <a:ext uri="{FF2B5EF4-FFF2-40B4-BE49-F238E27FC236}">
                <a16:creationId xmlns:a16="http://schemas.microsoft.com/office/drawing/2014/main" id="{B3D466F1-84C9-4680-8F1F-EB961463B8B5}"/>
              </a:ext>
            </a:extLst>
          </p:cNvPr>
          <p:cNvSpPr/>
          <p:nvPr/>
        </p:nvSpPr>
        <p:spPr>
          <a:xfrm>
            <a:off x="4876799" y="2000625"/>
            <a:ext cx="454841" cy="1123575"/>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3" name="椭圆 85">
            <a:extLst>
              <a:ext uri="{FF2B5EF4-FFF2-40B4-BE49-F238E27FC236}">
                <a16:creationId xmlns:a16="http://schemas.microsoft.com/office/drawing/2014/main" id="{311862C0-DB3C-475E-843D-40F9EF8BB03B}"/>
              </a:ext>
            </a:extLst>
          </p:cNvPr>
          <p:cNvSpPr/>
          <p:nvPr/>
        </p:nvSpPr>
        <p:spPr>
          <a:xfrm>
            <a:off x="9540624" y="4061391"/>
            <a:ext cx="1321448" cy="327407"/>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30137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600"/>
                                        <p:tgtEl>
                                          <p:spTgt spid="17"/>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800"/>
                            </p:stCondLst>
                            <p:childTnLst>
                              <p:par>
                                <p:cTn id="17" presetID="16" presetClass="entr" presetSubtype="21" fill="hold" grpId="0" nodeType="after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400248" y="789791"/>
            <a:ext cx="7915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Multi-sectoral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contributions </a:t>
            </a:r>
            <a:r>
              <a:rPr lang="en-US" altLang="zh-CN" b="1" dirty="0">
                <a:solidFill>
                  <a:srgbClr val="0000FF"/>
                </a:solidFill>
                <a:cs typeface="Arial" panose="020B0604020202020204" pitchFamily="34" charset="0"/>
              </a:rPr>
              <a:t>predicted by RSM-DM vs. OSAT</a:t>
            </a:r>
            <a:endParaRPr lang="en-US" altLang="zh-CN" b="1" dirty="0">
              <a:solidFill>
                <a:srgbClr val="0000FF"/>
              </a:solidFill>
              <a:ea typeface="+mn-ea"/>
              <a:cs typeface="Arial" panose="020B0604020202020204" pitchFamily="34" charset="0"/>
            </a:endParaRPr>
          </a:p>
        </p:txBody>
      </p:sp>
      <p:sp>
        <p:nvSpPr>
          <p:cNvPr id="16" name="矩形 8">
            <a:extLst>
              <a:ext uri="{FF2B5EF4-FFF2-40B4-BE49-F238E27FC236}">
                <a16:creationId xmlns:a16="http://schemas.microsoft.com/office/drawing/2014/main" id="{1B84BBC0-CA79-4EC2-B1F9-1B16F877146B}"/>
              </a:ext>
            </a:extLst>
          </p:cNvPr>
          <p:cNvSpPr/>
          <p:nvPr/>
        </p:nvSpPr>
        <p:spPr>
          <a:xfrm>
            <a:off x="6632973" y="4320193"/>
            <a:ext cx="5559028" cy="2465803"/>
          </a:xfrm>
          <a:prstGeom prst="rect">
            <a:avLst/>
          </a:prstGeom>
          <a:ln w="19050">
            <a:solidFill>
              <a:schemeClr val="tx1"/>
            </a:solidFill>
            <a:prstDash val="dash"/>
          </a:ln>
        </p:spPr>
        <p:txBody>
          <a:bodyPr wrap="square">
            <a:spAutoFit/>
          </a:bodyPr>
          <a:lstStyle/>
          <a:p>
            <a:pPr>
              <a:lnSpc>
                <a:spcPct val="120000"/>
              </a:lnSpc>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Major contributing sectors to O</a:t>
            </a:r>
            <a:r>
              <a:rPr lang="en-US" altLang="zh-CN" b="1"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 in Guangzhou:</a:t>
            </a:r>
          </a:p>
          <a:p>
            <a:pPr marL="285750" indent="-285750" algn="l">
              <a:lnSpc>
                <a:spcPct val="120000"/>
              </a:lnSpc>
              <a:buFont typeface="Wingdings" panose="05000000000000000000" pitchFamily="2" charset="2"/>
              <a:buChar char="Ø"/>
            </a:pPr>
            <a:r>
              <a:rPr lang="en-US" altLang="zh-CN" sz="1600" b="1" dirty="0">
                <a:solidFill>
                  <a:schemeClr val="tx2">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OSAT vs. RSM-DM :</a:t>
            </a:r>
            <a:r>
              <a:rPr lang="en-US" altLang="zh-CN"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Local NO</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x</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Mobile </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contribution</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makes the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key difference</a:t>
            </a:r>
            <a:r>
              <a:rPr lang="en-US" altLang="zh-CN" sz="1600" b="1" dirty="0">
                <a:latin typeface="Arial" panose="020B0604020202020204" pitchFamily="34" charset="0"/>
                <a:ea typeface="微软雅黑" panose="020B0503020204020204" pitchFamily="34" charset="-122"/>
                <a:cs typeface="Arial" panose="020B0604020202020204" pitchFamily="34" charset="0"/>
              </a:rPr>
              <a:t>; regional NO</a:t>
            </a:r>
            <a:r>
              <a:rPr lang="en-US" altLang="zh-CN" sz="1400" b="1" dirty="0">
                <a:latin typeface="Arial" panose="020B0604020202020204" pitchFamily="34" charset="0"/>
                <a:ea typeface="微软雅黑" panose="020B0503020204020204" pitchFamily="34" charset="-122"/>
                <a:cs typeface="Arial" panose="020B0604020202020204" pitchFamily="34" charset="0"/>
              </a:rPr>
              <a:t>x</a:t>
            </a:r>
            <a:r>
              <a:rPr lang="en-US" altLang="zh-CN" sz="1600" b="1" dirty="0">
                <a:latin typeface="Arial" panose="020B0604020202020204" pitchFamily="34" charset="0"/>
                <a:ea typeface="微软雅黑" panose="020B0503020204020204" pitchFamily="34" charset="-122"/>
                <a:cs typeface="Arial" panose="020B0604020202020204" pitchFamily="34" charset="0"/>
              </a:rPr>
              <a:t> transport all show positive contributions to urban receptors</a:t>
            </a:r>
            <a:endPar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285750" indent="-285750" algn="l">
              <a:lnSpc>
                <a:spcPct val="120000"/>
              </a:lnSpc>
              <a:buFont typeface="Wingdings" panose="05000000000000000000" pitchFamily="2" charset="2"/>
              <a:buChar char="Ø"/>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600" b="1" dirty="0">
                <a:latin typeface="Arial" panose="020B0604020202020204" pitchFamily="34" charset="0"/>
                <a:ea typeface="微软雅黑" panose="020B0503020204020204" pitchFamily="34" charset="-122"/>
                <a:cs typeface="Arial" panose="020B0604020202020204" pitchFamily="34" charset="0"/>
              </a:rPr>
              <a:t>local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on-road mobile NO</a:t>
            </a:r>
            <a:r>
              <a:rPr lang="en-US" altLang="zh-CN" sz="1600" b="1" baseline="-25000" dirty="0">
                <a:solidFill>
                  <a:srgbClr val="C00000"/>
                </a:solidFill>
                <a:latin typeface="Arial" panose="020B0604020202020204" pitchFamily="34" charset="0"/>
                <a:ea typeface="微软雅黑" panose="020B0503020204020204" pitchFamily="34" charset="-122"/>
                <a:cs typeface="Arial" panose="020B0604020202020204" pitchFamily="34" charset="0"/>
              </a:rPr>
              <a:t>x</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and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solvent utilization VOC </a:t>
            </a:r>
            <a:r>
              <a:rPr lang="en-US" altLang="zh-CN" sz="1600" b="1" dirty="0">
                <a:latin typeface="Arial" panose="020B0604020202020204" pitchFamily="34" charset="0"/>
                <a:ea typeface="微软雅黑" panose="020B0503020204020204" pitchFamily="34" charset="-122"/>
                <a:cs typeface="Arial" panose="020B0604020202020204" pitchFamily="34" charset="0"/>
              </a:rPr>
              <a:t>emissions.</a:t>
            </a:r>
          </a:p>
          <a:p>
            <a:pPr marL="285750" indent="-285750" algn="l">
              <a:lnSpc>
                <a:spcPct val="120000"/>
              </a:lnSpc>
              <a:buFont typeface="Wingdings" panose="05000000000000000000" pitchFamily="2" charset="2"/>
              <a:buChar char="Ø"/>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600" b="1" dirty="0">
                <a:latin typeface="Arial" panose="020B0604020202020204" pitchFamily="34" charset="0"/>
                <a:ea typeface="微软雅黑" panose="020B0503020204020204" pitchFamily="34" charset="-122"/>
                <a:cs typeface="Arial" panose="020B0604020202020204" pitchFamily="34" charset="0"/>
              </a:rPr>
              <a:t>local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industrial process </a:t>
            </a:r>
            <a:r>
              <a:rPr lang="en-US" altLang="zh-CN" sz="1600" b="1" dirty="0">
                <a:latin typeface="Arial" panose="020B0604020202020204" pitchFamily="34" charset="0"/>
                <a:ea typeface="微软雅黑" panose="020B0503020204020204" pitchFamily="34" charset="-122"/>
                <a:cs typeface="Arial" panose="020B0604020202020204" pitchFamily="34" charset="0"/>
              </a:rPr>
              <a:t>and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solvent utilization VOC</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emissions;</a:t>
            </a:r>
          </a:p>
        </p:txBody>
      </p:sp>
      <p:grpSp>
        <p:nvGrpSpPr>
          <p:cNvPr id="24" name="Group 23">
            <a:extLst>
              <a:ext uri="{FF2B5EF4-FFF2-40B4-BE49-F238E27FC236}">
                <a16:creationId xmlns:a16="http://schemas.microsoft.com/office/drawing/2014/main" id="{F3EDF46D-BDB0-4FA0-9FE2-BFB2D34BB8D4}"/>
              </a:ext>
            </a:extLst>
          </p:cNvPr>
          <p:cNvGrpSpPr/>
          <p:nvPr/>
        </p:nvGrpSpPr>
        <p:grpSpPr>
          <a:xfrm>
            <a:off x="838200" y="1188523"/>
            <a:ext cx="10287000" cy="2837381"/>
            <a:chOff x="91439" y="1188522"/>
            <a:chExt cx="8808563" cy="2837381"/>
          </a:xfrm>
        </p:grpSpPr>
        <p:pic>
          <p:nvPicPr>
            <p:cNvPr id="8" name="图片 10">
              <a:extLst>
                <a:ext uri="{FF2B5EF4-FFF2-40B4-BE49-F238E27FC236}">
                  <a16:creationId xmlns:a16="http://schemas.microsoft.com/office/drawing/2014/main" id="{00000000-0008-0000-0600-00000B000000}"/>
                </a:ext>
              </a:extLst>
            </p:cNvPr>
            <p:cNvPicPr>
              <a:picLocks noChangeAspect="1"/>
            </p:cNvPicPr>
            <p:nvPr/>
          </p:nvPicPr>
          <p:blipFill>
            <a:blip r:embed="rId4"/>
            <a:stretch>
              <a:fillRect/>
            </a:stretch>
          </p:blipFill>
          <p:spPr>
            <a:xfrm>
              <a:off x="6635591" y="1669700"/>
              <a:ext cx="2264411" cy="1953501"/>
            </a:xfrm>
            <a:prstGeom prst="rect">
              <a:avLst/>
            </a:prstGeom>
          </p:spPr>
        </p:pic>
        <p:grpSp>
          <p:nvGrpSpPr>
            <p:cNvPr id="19" name="Group 18">
              <a:extLst>
                <a:ext uri="{FF2B5EF4-FFF2-40B4-BE49-F238E27FC236}">
                  <a16:creationId xmlns:a16="http://schemas.microsoft.com/office/drawing/2014/main" id="{063E67F0-F505-4E82-B2B9-F23FC1B70109}"/>
                </a:ext>
              </a:extLst>
            </p:cNvPr>
            <p:cNvGrpSpPr/>
            <p:nvPr/>
          </p:nvGrpSpPr>
          <p:grpSpPr>
            <a:xfrm>
              <a:off x="91439" y="1188522"/>
              <a:ext cx="6391593" cy="2837381"/>
              <a:chOff x="91439" y="1188522"/>
              <a:chExt cx="6391593" cy="2837381"/>
            </a:xfrm>
          </p:grpSpPr>
          <p:grpSp>
            <p:nvGrpSpPr>
              <p:cNvPr id="4" name="Group 3">
                <a:extLst>
                  <a:ext uri="{FF2B5EF4-FFF2-40B4-BE49-F238E27FC236}">
                    <a16:creationId xmlns:a16="http://schemas.microsoft.com/office/drawing/2014/main" id="{FA09E6B0-FF9C-4DA5-B1AF-D0D7EFB6B7D7}"/>
                  </a:ext>
                </a:extLst>
              </p:cNvPr>
              <p:cNvGrpSpPr/>
              <p:nvPr/>
            </p:nvGrpSpPr>
            <p:grpSpPr>
              <a:xfrm>
                <a:off x="91439" y="1188522"/>
                <a:ext cx="6391593" cy="2837381"/>
                <a:chOff x="0" y="1333407"/>
                <a:chExt cx="6391593" cy="2837381"/>
              </a:xfrm>
            </p:grpSpPr>
            <p:pic>
              <p:nvPicPr>
                <p:cNvPr id="2" name="Picture 1">
                  <a:extLst>
                    <a:ext uri="{FF2B5EF4-FFF2-40B4-BE49-F238E27FC236}">
                      <a16:creationId xmlns:a16="http://schemas.microsoft.com/office/drawing/2014/main" id="{CD302A11-95E8-4B96-8368-B21BF37DB3F7}"/>
                    </a:ext>
                  </a:extLst>
                </p:cNvPr>
                <p:cNvPicPr>
                  <a:picLocks noChangeAspect="1"/>
                </p:cNvPicPr>
                <p:nvPr/>
              </p:nvPicPr>
              <p:blipFill rotWithShape="1">
                <a:blip r:embed="rId5"/>
                <a:srcRect t="10023"/>
                <a:stretch/>
              </p:blipFill>
              <p:spPr>
                <a:xfrm>
                  <a:off x="0" y="1461955"/>
                  <a:ext cx="6391593" cy="2708833"/>
                </a:xfrm>
                <a:prstGeom prst="rect">
                  <a:avLst/>
                </a:prstGeom>
              </p:spPr>
            </p:pic>
            <p:sp>
              <p:nvSpPr>
                <p:cNvPr id="9" name="文本框 9">
                  <a:extLst>
                    <a:ext uri="{FF2B5EF4-FFF2-40B4-BE49-F238E27FC236}">
                      <a16:creationId xmlns:a16="http://schemas.microsoft.com/office/drawing/2014/main" id="{51A0C62B-30F0-41AC-A09B-5B0646C0AF57}"/>
                    </a:ext>
                  </a:extLst>
                </p:cNvPr>
                <p:cNvSpPr txBox="1"/>
                <p:nvPr/>
              </p:nvSpPr>
              <p:spPr>
                <a:xfrm>
                  <a:off x="1251267" y="1333407"/>
                  <a:ext cx="4343717" cy="338554"/>
                </a:xfrm>
                <a:prstGeom prst="rect">
                  <a:avLst/>
                </a:prstGeom>
                <a:solidFill>
                  <a:schemeClr val="bg1"/>
                </a:solidFill>
              </p:spPr>
              <p:txBody>
                <a:bodyPr wrap="square" rtlCol="0">
                  <a:spAutoFit/>
                </a:bodyPr>
                <a:lstStyle/>
                <a:p>
                  <a:r>
                    <a:rPr lang="en-US" altLang="zh-CN" sz="16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20" name="文本框 9">
                <a:extLst>
                  <a:ext uri="{FF2B5EF4-FFF2-40B4-BE49-F238E27FC236}">
                    <a16:creationId xmlns:a16="http://schemas.microsoft.com/office/drawing/2014/main" id="{B61F9E09-E0A9-41D0-B0A8-AC774551F90B}"/>
                  </a:ext>
                </a:extLst>
              </p:cNvPr>
              <p:cNvSpPr txBox="1"/>
              <p:nvPr/>
            </p:nvSpPr>
            <p:spPr>
              <a:xfrm>
                <a:off x="1611823" y="1524480"/>
                <a:ext cx="3604045" cy="276999"/>
              </a:xfrm>
              <a:prstGeom prst="rect">
                <a:avLst/>
              </a:prstGeom>
              <a:solidFill>
                <a:schemeClr val="bg1"/>
              </a:solid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Sectoral contribution from each source region</a:t>
                </a:r>
              </a:p>
            </p:txBody>
          </p:sp>
        </p:grpSp>
      </p:grpSp>
      <p:grpSp>
        <p:nvGrpSpPr>
          <p:cNvPr id="3" name="Group 2">
            <a:extLst>
              <a:ext uri="{FF2B5EF4-FFF2-40B4-BE49-F238E27FC236}">
                <a16:creationId xmlns:a16="http://schemas.microsoft.com/office/drawing/2014/main" id="{A7A6EDBB-504D-4292-89FF-B0E6B9C8E19D}"/>
              </a:ext>
            </a:extLst>
          </p:cNvPr>
          <p:cNvGrpSpPr/>
          <p:nvPr/>
        </p:nvGrpSpPr>
        <p:grpSpPr>
          <a:xfrm>
            <a:off x="1041373" y="4167245"/>
            <a:ext cx="5343722" cy="2549535"/>
            <a:chOff x="344921" y="4416893"/>
            <a:chExt cx="4720143" cy="2383794"/>
          </a:xfrm>
        </p:grpSpPr>
        <p:sp>
          <p:nvSpPr>
            <p:cNvPr id="23" name="文本框 9">
              <a:extLst>
                <a:ext uri="{FF2B5EF4-FFF2-40B4-BE49-F238E27FC236}">
                  <a16:creationId xmlns:a16="http://schemas.microsoft.com/office/drawing/2014/main" id="{169BC471-7F14-436B-B552-938984C7A828}"/>
                </a:ext>
              </a:extLst>
            </p:cNvPr>
            <p:cNvSpPr txBox="1"/>
            <p:nvPr/>
          </p:nvSpPr>
          <p:spPr>
            <a:xfrm>
              <a:off x="344921" y="6489459"/>
              <a:ext cx="4720143" cy="276999"/>
            </a:xfrm>
            <a:prstGeom prst="rect">
              <a:avLst/>
            </a:prstGeom>
            <a:solidFill>
              <a:schemeClr val="bg1"/>
            </a:solid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Percentage of sectoral contribution from the entire D3 domain</a:t>
              </a:r>
            </a:p>
          </p:txBody>
        </p:sp>
        <p:grpSp>
          <p:nvGrpSpPr>
            <p:cNvPr id="22" name="Group 21">
              <a:extLst>
                <a:ext uri="{FF2B5EF4-FFF2-40B4-BE49-F238E27FC236}">
                  <a16:creationId xmlns:a16="http://schemas.microsoft.com/office/drawing/2014/main" id="{D314879B-E1E3-4296-B28D-006D0BB2ED6C}"/>
                </a:ext>
              </a:extLst>
            </p:cNvPr>
            <p:cNvGrpSpPr/>
            <p:nvPr/>
          </p:nvGrpSpPr>
          <p:grpSpPr>
            <a:xfrm>
              <a:off x="344922" y="4416893"/>
              <a:ext cx="4720142" cy="2383794"/>
              <a:chOff x="318781" y="4367705"/>
              <a:chExt cx="4720142" cy="2383794"/>
            </a:xfrm>
          </p:grpSpPr>
          <p:grpSp>
            <p:nvGrpSpPr>
              <p:cNvPr id="17" name="Group 16">
                <a:extLst>
                  <a:ext uri="{FF2B5EF4-FFF2-40B4-BE49-F238E27FC236}">
                    <a16:creationId xmlns:a16="http://schemas.microsoft.com/office/drawing/2014/main" id="{69BD1EA2-218F-4F5B-B72D-18D1F3F2A454}"/>
                  </a:ext>
                </a:extLst>
              </p:cNvPr>
              <p:cNvGrpSpPr/>
              <p:nvPr/>
            </p:nvGrpSpPr>
            <p:grpSpPr>
              <a:xfrm>
                <a:off x="478700" y="4518403"/>
                <a:ext cx="1981200" cy="1831849"/>
                <a:chOff x="478700" y="4451291"/>
                <a:chExt cx="1981200" cy="1831849"/>
              </a:xfrm>
            </p:grpSpPr>
            <p:pic>
              <p:nvPicPr>
                <p:cNvPr id="10" name="Picture 9">
                  <a:extLst>
                    <a:ext uri="{FF2B5EF4-FFF2-40B4-BE49-F238E27FC236}">
                      <a16:creationId xmlns:a16="http://schemas.microsoft.com/office/drawing/2014/main" id="{26673541-3864-4FDE-BC65-D4C9EF588022}"/>
                    </a:ext>
                  </a:extLst>
                </p:cNvPr>
                <p:cNvPicPr>
                  <a:picLocks noChangeAspect="1"/>
                </p:cNvPicPr>
                <p:nvPr/>
              </p:nvPicPr>
              <p:blipFill rotWithShape="1">
                <a:blip r:embed="rId6"/>
                <a:srcRect l="17488" t="12467" r="15148" b="11498"/>
                <a:stretch/>
              </p:blipFill>
              <p:spPr>
                <a:xfrm>
                  <a:off x="478700" y="4451291"/>
                  <a:ext cx="1981200" cy="1831849"/>
                </a:xfrm>
                <a:prstGeom prst="rect">
                  <a:avLst/>
                </a:prstGeom>
              </p:spPr>
            </p:pic>
            <p:sp>
              <p:nvSpPr>
                <p:cNvPr id="13" name="文本框 9">
                  <a:extLst>
                    <a:ext uri="{FF2B5EF4-FFF2-40B4-BE49-F238E27FC236}">
                      <a16:creationId xmlns:a16="http://schemas.microsoft.com/office/drawing/2014/main" id="{FDCE5463-82C9-4468-8392-F286F11EEB13}"/>
                    </a:ext>
                  </a:extLst>
                </p:cNvPr>
                <p:cNvSpPr txBox="1"/>
                <p:nvPr/>
              </p:nvSpPr>
              <p:spPr>
                <a:xfrm>
                  <a:off x="916875" y="5201626"/>
                  <a:ext cx="956577" cy="316545"/>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RSM-DM</a:t>
                  </a:r>
                </a:p>
              </p:txBody>
            </p:sp>
          </p:grpSp>
          <p:grpSp>
            <p:nvGrpSpPr>
              <p:cNvPr id="18" name="Group 17">
                <a:extLst>
                  <a:ext uri="{FF2B5EF4-FFF2-40B4-BE49-F238E27FC236}">
                    <a16:creationId xmlns:a16="http://schemas.microsoft.com/office/drawing/2014/main" id="{2FDBCC2F-6763-4118-ACF9-D1DE92CC511C}"/>
                  </a:ext>
                </a:extLst>
              </p:cNvPr>
              <p:cNvGrpSpPr/>
              <p:nvPr/>
            </p:nvGrpSpPr>
            <p:grpSpPr>
              <a:xfrm>
                <a:off x="2859951" y="4518403"/>
                <a:ext cx="1885950" cy="1831849"/>
                <a:chOff x="2927063" y="4451291"/>
                <a:chExt cx="1885950" cy="1831849"/>
              </a:xfrm>
            </p:grpSpPr>
            <p:pic>
              <p:nvPicPr>
                <p:cNvPr id="11" name="Picture 10">
                  <a:extLst>
                    <a:ext uri="{FF2B5EF4-FFF2-40B4-BE49-F238E27FC236}">
                      <a16:creationId xmlns:a16="http://schemas.microsoft.com/office/drawing/2014/main" id="{83FA8E46-EEB7-44CC-B2F8-9F7B982E62F9}"/>
                    </a:ext>
                  </a:extLst>
                </p:cNvPr>
                <p:cNvPicPr>
                  <a:picLocks noChangeAspect="1"/>
                </p:cNvPicPr>
                <p:nvPr/>
              </p:nvPicPr>
              <p:blipFill rotWithShape="1">
                <a:blip r:embed="rId7"/>
                <a:srcRect l="16607" t="12437" r="19245" b="11502"/>
                <a:stretch/>
              </p:blipFill>
              <p:spPr>
                <a:xfrm>
                  <a:off x="2927063" y="4451291"/>
                  <a:ext cx="1885950" cy="1831849"/>
                </a:xfrm>
                <a:prstGeom prst="rect">
                  <a:avLst/>
                </a:prstGeom>
              </p:spPr>
            </p:pic>
            <p:sp>
              <p:nvSpPr>
                <p:cNvPr id="15" name="文本框 9">
                  <a:extLst>
                    <a:ext uri="{FF2B5EF4-FFF2-40B4-BE49-F238E27FC236}">
                      <a16:creationId xmlns:a16="http://schemas.microsoft.com/office/drawing/2014/main" id="{9215898F-50D0-4528-BACF-06D6E2F03B19}"/>
                    </a:ext>
                  </a:extLst>
                </p:cNvPr>
                <p:cNvSpPr txBox="1"/>
                <p:nvPr/>
              </p:nvSpPr>
              <p:spPr>
                <a:xfrm>
                  <a:off x="3585833" y="5201626"/>
                  <a:ext cx="668281" cy="316545"/>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OSAT</a:t>
                  </a:r>
                </a:p>
              </p:txBody>
            </p:sp>
          </p:grpSp>
          <p:sp>
            <p:nvSpPr>
              <p:cNvPr id="21" name="Rectangle 20">
                <a:extLst>
                  <a:ext uri="{FF2B5EF4-FFF2-40B4-BE49-F238E27FC236}">
                    <a16:creationId xmlns:a16="http://schemas.microsoft.com/office/drawing/2014/main" id="{F8FF6700-FE5D-4049-B739-7762DFF15A0E}"/>
                  </a:ext>
                </a:extLst>
              </p:cNvPr>
              <p:cNvSpPr/>
              <p:nvPr/>
            </p:nvSpPr>
            <p:spPr bwMode="auto">
              <a:xfrm>
                <a:off x="318781" y="4367705"/>
                <a:ext cx="4720142" cy="2383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ea typeface="宋体" pitchFamily="2" charset="-122"/>
                </a:endParaRPr>
              </a:p>
            </p:txBody>
          </p:sp>
        </p:grpSp>
      </p:grpSp>
      <p:sp>
        <p:nvSpPr>
          <p:cNvPr id="28" name="右箭头 32">
            <a:extLst>
              <a:ext uri="{FF2B5EF4-FFF2-40B4-BE49-F238E27FC236}">
                <a16:creationId xmlns:a16="http://schemas.microsoft.com/office/drawing/2014/main" id="{8A422A5C-3459-4C24-A57A-1421F554BFA5}"/>
              </a:ext>
            </a:extLst>
          </p:cNvPr>
          <p:cNvSpPr/>
          <p:nvPr/>
        </p:nvSpPr>
        <p:spPr>
          <a:xfrm rot="5400000">
            <a:off x="3686432" y="4107013"/>
            <a:ext cx="356498" cy="302894"/>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7" name="Title 1">
            <a:extLst>
              <a:ext uri="{FF2B5EF4-FFF2-40B4-BE49-F238E27FC236}">
                <a16:creationId xmlns:a16="http://schemas.microsoft.com/office/drawing/2014/main" id="{0ABD93EE-E040-4080-9952-8C72119017D2}"/>
              </a:ext>
            </a:extLst>
          </p:cNvPr>
          <p:cNvSpPr txBox="1">
            <a:spLocks noGrp="1"/>
          </p:cNvSpPr>
          <p:nvPr>
            <p:ph type="title"/>
          </p:nvPr>
        </p:nvSpPr>
        <p:spPr bwMode="auto">
          <a:xfrm>
            <a:off x="609600" y="71440"/>
            <a:ext cx="11277600" cy="6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3200" kern="0" dirty="0">
                <a:solidFill>
                  <a:srgbClr val="FFFF00"/>
                </a:solidFill>
                <a:latin typeface="Arial" panose="020B0604020202020204" pitchFamily="34" charset="0"/>
                <a:ea typeface="微软雅黑"/>
                <a:cs typeface="Arial" panose="020B0604020202020204" pitchFamily="34" charset="0"/>
              </a:rPr>
              <a:t>2. OSAT vs. RSM-DM : </a:t>
            </a:r>
            <a:r>
              <a:rPr lang="en-US" sz="3200" kern="0" dirty="0">
                <a:latin typeface="Arial" panose="020B0604020202020204" pitchFamily="34" charset="0"/>
                <a:ea typeface="微软雅黑"/>
                <a:cs typeface="Arial" panose="020B0604020202020204" pitchFamily="34" charset="0"/>
              </a:rPr>
              <a:t>O</a:t>
            </a:r>
            <a:r>
              <a:rPr lang="en-US" sz="2800" kern="0" dirty="0">
                <a:latin typeface="Arial" panose="020B0604020202020204" pitchFamily="34" charset="0"/>
                <a:ea typeface="微软雅黑"/>
                <a:cs typeface="Arial" panose="020B0604020202020204" pitchFamily="34" charset="0"/>
              </a:rPr>
              <a:t>3</a:t>
            </a:r>
            <a:r>
              <a:rPr lang="en-US" sz="3200" kern="0" dirty="0">
                <a:latin typeface="Arial" panose="020B0604020202020204" pitchFamily="34" charset="0"/>
                <a:ea typeface="微软雅黑"/>
                <a:cs typeface="Arial" panose="020B0604020202020204" pitchFamily="34" charset="0"/>
              </a:rPr>
              <a:t> Sectoral Contribution Analysis</a:t>
            </a:r>
            <a:endParaRPr kumimoji="1" lang="en-US" sz="3200" kern="1200" dirty="0"/>
          </a:p>
        </p:txBody>
      </p:sp>
      <p:sp>
        <p:nvSpPr>
          <p:cNvPr id="29" name="椭圆 85">
            <a:extLst>
              <a:ext uri="{FF2B5EF4-FFF2-40B4-BE49-F238E27FC236}">
                <a16:creationId xmlns:a16="http://schemas.microsoft.com/office/drawing/2014/main" id="{267DB9E5-E488-49D0-9FB9-90F0BF7B0F92}"/>
              </a:ext>
            </a:extLst>
          </p:cNvPr>
          <p:cNvSpPr/>
          <p:nvPr/>
        </p:nvSpPr>
        <p:spPr>
          <a:xfrm>
            <a:off x="1533207" y="1623066"/>
            <a:ext cx="1080560" cy="2523630"/>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0" name="TextBox 29">
            <a:extLst>
              <a:ext uri="{FF2B5EF4-FFF2-40B4-BE49-F238E27FC236}">
                <a16:creationId xmlns:a16="http://schemas.microsoft.com/office/drawing/2014/main" id="{F99EFDB3-EED7-4DAA-BEEA-6CD88BAAB38F}"/>
              </a:ext>
            </a:extLst>
          </p:cNvPr>
          <p:cNvSpPr txBox="1"/>
          <p:nvPr/>
        </p:nvSpPr>
        <p:spPr>
          <a:xfrm>
            <a:off x="1273387" y="1668418"/>
            <a:ext cx="1600200" cy="523220"/>
          </a:xfrm>
          <a:prstGeom prst="rect">
            <a:avLst/>
          </a:prstGeom>
          <a:noFill/>
        </p:spPr>
        <p:txBody>
          <a:bodyPr wrap="square">
            <a:spAutoFit/>
          </a:bodyPr>
          <a:lstStyle/>
          <a:p>
            <a:r>
              <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Urban</a:t>
            </a:r>
          </a:p>
          <a:p>
            <a:r>
              <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Receptor</a:t>
            </a:r>
            <a:endParaRPr lang="en-US" sz="1400" dirty="0">
              <a:solidFill>
                <a:srgbClr val="FF0000"/>
              </a:solidFill>
            </a:endParaRPr>
          </a:p>
        </p:txBody>
      </p:sp>
      <p:sp>
        <p:nvSpPr>
          <p:cNvPr id="25" name="Slide Number Placeholder 2">
            <a:extLst>
              <a:ext uri="{FF2B5EF4-FFF2-40B4-BE49-F238E27FC236}">
                <a16:creationId xmlns:a16="http://schemas.microsoft.com/office/drawing/2014/main" id="{A7C70DBE-6992-4C9F-A579-E5837DEB017D}"/>
              </a:ext>
            </a:extLst>
          </p:cNvPr>
          <p:cNvSpPr txBox="1">
            <a:spLocks/>
          </p:cNvSpPr>
          <p:nvPr/>
        </p:nvSpPr>
        <p:spPr>
          <a:xfrm>
            <a:off x="9896856" y="637112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31" name="椭圆 85">
            <a:extLst>
              <a:ext uri="{FF2B5EF4-FFF2-40B4-BE49-F238E27FC236}">
                <a16:creationId xmlns:a16="http://schemas.microsoft.com/office/drawing/2014/main" id="{EC7BF446-4834-4D08-9330-47C3039984AE}"/>
              </a:ext>
            </a:extLst>
          </p:cNvPr>
          <p:cNvSpPr/>
          <p:nvPr/>
        </p:nvSpPr>
        <p:spPr>
          <a:xfrm>
            <a:off x="8331139" y="3352800"/>
            <a:ext cx="2327653" cy="27040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2" name="椭圆 85">
            <a:extLst>
              <a:ext uri="{FF2B5EF4-FFF2-40B4-BE49-F238E27FC236}">
                <a16:creationId xmlns:a16="http://schemas.microsoft.com/office/drawing/2014/main" id="{ECAD76EA-2F16-455E-B2B7-E1435EF442E8}"/>
              </a:ext>
            </a:extLst>
          </p:cNvPr>
          <p:cNvSpPr/>
          <p:nvPr/>
        </p:nvSpPr>
        <p:spPr>
          <a:xfrm>
            <a:off x="2073486" y="4225932"/>
            <a:ext cx="1080561" cy="81499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3" name="椭圆 85">
            <a:extLst>
              <a:ext uri="{FF2B5EF4-FFF2-40B4-BE49-F238E27FC236}">
                <a16:creationId xmlns:a16="http://schemas.microsoft.com/office/drawing/2014/main" id="{2C76C08D-9C5F-4616-8BC5-5209A50AE308}"/>
              </a:ext>
            </a:extLst>
          </p:cNvPr>
          <p:cNvSpPr/>
          <p:nvPr/>
        </p:nvSpPr>
        <p:spPr>
          <a:xfrm>
            <a:off x="4880346" y="4283260"/>
            <a:ext cx="1080561" cy="81499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8571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20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700"/>
                            </p:stCondLst>
                            <p:childTnLst>
                              <p:par>
                                <p:cTn id="12" presetID="16" presetClass="entr" presetSubtype="2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par>
                          <p:cTn id="15" fill="hold">
                            <p:stCondLst>
                              <p:cond delay="1200"/>
                            </p:stCondLst>
                            <p:childTnLst>
                              <p:par>
                                <p:cTn id="16" presetID="16" presetClass="entr" presetSubtype="21"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par>
                          <p:cTn id="19" fill="hold">
                            <p:stCondLst>
                              <p:cond delay="1700"/>
                            </p:stCondLst>
                            <p:childTnLst>
                              <p:par>
                                <p:cTn id="20" presetID="16" presetClass="entr" presetSubtype="21"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animBg="1"/>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6" y="790881"/>
            <a:ext cx="8525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cs typeface="Arial" panose="020B0604020202020204" pitchFamily="34" charset="0"/>
              </a:rPr>
              <a:t>Multiregional dynamic O</a:t>
            </a:r>
            <a:r>
              <a:rPr lang="en-US" altLang="zh-CN" b="1" baseline="-25000" dirty="0">
                <a:solidFill>
                  <a:srgbClr val="0000FF"/>
                </a:solidFill>
                <a:cs typeface="Arial" panose="020B0604020202020204" pitchFamily="34" charset="0"/>
              </a:rPr>
              <a:t>3</a:t>
            </a:r>
            <a:r>
              <a:rPr lang="en-US" altLang="zh-CN" b="1" dirty="0">
                <a:solidFill>
                  <a:srgbClr val="0000FF"/>
                </a:solidFill>
                <a:cs typeface="Arial" panose="020B0604020202020204" pitchFamily="34" charset="0"/>
              </a:rPr>
              <a:t> source contributions predicted by RSM-DM</a:t>
            </a:r>
          </a:p>
        </p:txBody>
      </p:sp>
      <p:grpSp>
        <p:nvGrpSpPr>
          <p:cNvPr id="29" name="组合 2">
            <a:extLst>
              <a:ext uri="{FF2B5EF4-FFF2-40B4-BE49-F238E27FC236}">
                <a16:creationId xmlns:a16="http://schemas.microsoft.com/office/drawing/2014/main" id="{C8C37879-D24E-40AC-89BE-0DC7729D4D68}"/>
              </a:ext>
            </a:extLst>
          </p:cNvPr>
          <p:cNvGrpSpPr/>
          <p:nvPr/>
        </p:nvGrpSpPr>
        <p:grpSpPr>
          <a:xfrm>
            <a:off x="990600" y="1373769"/>
            <a:ext cx="10829147" cy="3724871"/>
            <a:chOff x="-430" y="1411868"/>
            <a:chExt cx="9144429" cy="3724871"/>
          </a:xfrm>
        </p:grpSpPr>
        <p:pic>
          <p:nvPicPr>
            <p:cNvPr id="30" name="图片 8">
              <a:extLst>
                <a:ext uri="{FF2B5EF4-FFF2-40B4-BE49-F238E27FC236}">
                  <a16:creationId xmlns:a16="http://schemas.microsoft.com/office/drawing/2014/main" id="{2F5BF972-A4B5-414A-B5CE-E3F452A4D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 y="1411868"/>
              <a:ext cx="9144429" cy="3724871"/>
            </a:xfrm>
            <a:prstGeom prst="rect">
              <a:avLst/>
            </a:prstGeom>
          </p:spPr>
        </p:pic>
        <p:sp>
          <p:nvSpPr>
            <p:cNvPr id="31" name="文本框 9">
              <a:extLst>
                <a:ext uri="{FF2B5EF4-FFF2-40B4-BE49-F238E27FC236}">
                  <a16:creationId xmlns:a16="http://schemas.microsoft.com/office/drawing/2014/main" id="{28FAEAE7-8DA8-47E5-BF7E-489EA6EFB065}"/>
                </a:ext>
              </a:extLst>
            </p:cNvPr>
            <p:cNvSpPr txBox="1"/>
            <p:nvPr/>
          </p:nvSpPr>
          <p:spPr>
            <a:xfrm>
              <a:off x="1219199" y="1905740"/>
              <a:ext cx="2209800" cy="369332"/>
            </a:xfrm>
            <a:prstGeom prst="rect">
              <a:avLst/>
            </a:prstGeom>
            <a:solidFill>
              <a:schemeClr val="bg1"/>
            </a:solidFill>
          </p:spPr>
          <p:txBody>
            <a:bodyPr wrap="square" rtlCol="0">
              <a:spAutoFit/>
            </a:bodyPr>
            <a:lstStyle/>
            <a:p>
              <a:pPr lvl="0" algn="ctr">
                <a:defRPr/>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July, 2015 (Summer)</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13">
              <a:extLst>
                <a:ext uri="{FF2B5EF4-FFF2-40B4-BE49-F238E27FC236}">
                  <a16:creationId xmlns:a16="http://schemas.microsoft.com/office/drawing/2014/main" id="{1E5E6BE1-C8F0-4323-84B1-0E9EB2B68C80}"/>
                </a:ext>
              </a:extLst>
            </p:cNvPr>
            <p:cNvSpPr txBox="1"/>
            <p:nvPr/>
          </p:nvSpPr>
          <p:spPr>
            <a:xfrm>
              <a:off x="5854641" y="1905740"/>
              <a:ext cx="2114244" cy="369332"/>
            </a:xfrm>
            <a:prstGeom prst="rect">
              <a:avLst/>
            </a:prstGeom>
            <a:solidFill>
              <a:schemeClr val="bg1"/>
            </a:solidFill>
          </p:spPr>
          <p:txBody>
            <a:bodyPr wrap="square" rtlCol="0">
              <a:spAutoFit/>
            </a:bodyPr>
            <a:lstStyle/>
            <a:p>
              <a:pPr lvl="0" algn="ctr">
                <a:defRPr/>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October, 2015 (Fall)</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8B3FC3C3-19DD-44E8-B634-1D4CF2788D3A}"/>
              </a:ext>
            </a:extLst>
          </p:cNvPr>
          <p:cNvGrpSpPr/>
          <p:nvPr/>
        </p:nvGrpSpPr>
        <p:grpSpPr>
          <a:xfrm>
            <a:off x="1066292" y="5173696"/>
            <a:ext cx="4827768" cy="1569340"/>
            <a:chOff x="205397" y="5198223"/>
            <a:chExt cx="4076700" cy="1569340"/>
          </a:xfrm>
        </p:grpSpPr>
        <p:sp>
          <p:nvSpPr>
            <p:cNvPr id="37" name="文本框 11">
              <a:extLst>
                <a:ext uri="{FF2B5EF4-FFF2-40B4-BE49-F238E27FC236}">
                  <a16:creationId xmlns:a16="http://schemas.microsoft.com/office/drawing/2014/main" id="{F2202891-65FF-46A8-9955-D5FF2ADA5EAA}"/>
                </a:ext>
              </a:extLst>
            </p:cNvPr>
            <p:cNvSpPr txBox="1"/>
            <p:nvPr/>
          </p:nvSpPr>
          <p:spPr>
            <a:xfrm>
              <a:off x="309306" y="5219767"/>
              <a:ext cx="3868881" cy="1474763"/>
            </a:xfrm>
            <a:prstGeom prst="rect">
              <a:avLst/>
            </a:prstGeom>
            <a:noFill/>
          </p:spPr>
          <p:txBody>
            <a:bodyPr wrap="square" rtlCol="0">
              <a:spAutoFit/>
            </a:bodyPr>
            <a:lstStyle/>
            <a:p>
              <a:pPr>
                <a:lnSpc>
                  <a:spcPct val="140000"/>
                </a:lnSpc>
                <a:defRPr/>
              </a:pPr>
              <a:r>
                <a:rPr lang="en-US" altLang="zh-CN" b="1" dirty="0">
                  <a:solidFill>
                    <a:srgbClr val="0000FF"/>
                  </a:solidFill>
                  <a:latin typeface="Arial" panose="020B0604020202020204" pitchFamily="34" charset="0"/>
                  <a:cs typeface="Arial" panose="020B0604020202020204" pitchFamily="34" charset="0"/>
                </a:rPr>
                <a:t>Major contributors (July):</a:t>
              </a:r>
            </a:p>
            <a:p>
              <a:pPr marL="285750" indent="-285750" algn="l">
                <a:lnSpc>
                  <a:spcPct val="140000"/>
                </a:lnSpc>
                <a:buFont typeface="Wingdings" panose="05000000000000000000" pitchFamily="2" charset="2"/>
                <a:buChar char="Ø"/>
                <a:defRPr/>
              </a:pPr>
              <a:r>
                <a:rPr lang="en-US" altLang="zh-CN" sz="1600" b="1" dirty="0">
                  <a:solidFill>
                    <a:srgbClr val="C00000"/>
                  </a:solidFill>
                  <a:latin typeface="Arial" panose="020B0604020202020204" pitchFamily="34" charset="0"/>
                  <a:cs typeface="Arial" panose="020B0604020202020204" pitchFamily="34" charset="0"/>
                </a:rPr>
                <a:t>NO</a:t>
              </a:r>
              <a:r>
                <a:rPr lang="en-US" altLang="zh-CN" sz="1600" b="1" baseline="-25000" dirty="0">
                  <a:solidFill>
                    <a:srgbClr val="C00000"/>
                  </a:solidFill>
                  <a:latin typeface="Arial" panose="020B0604020202020204" pitchFamily="34" charset="0"/>
                  <a:cs typeface="Arial" panose="020B0604020202020204" pitchFamily="34" charset="0"/>
                </a:rPr>
                <a:t>x</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from upwind areas are major contributors; </a:t>
              </a:r>
              <a:r>
                <a:rPr lang="en-US" altLang="zh-CN" sz="1600" b="1" dirty="0">
                  <a:solidFill>
                    <a:srgbClr val="FF0000"/>
                  </a:solidFill>
                  <a:latin typeface="Arial" panose="020B0604020202020204" pitchFamily="34" charset="0"/>
                  <a:cs typeface="Arial" panose="020B0604020202020204" pitchFamily="34" charset="0"/>
                </a:rPr>
                <a:t>local NOx </a:t>
              </a:r>
              <a:r>
                <a:rPr lang="en-US" altLang="zh-CN" sz="1600" b="1" dirty="0">
                  <a:latin typeface="Arial" panose="020B0604020202020204" pitchFamily="34" charset="0"/>
                  <a:cs typeface="Arial" panose="020B0604020202020204" pitchFamily="34" charset="0"/>
                </a:rPr>
                <a:t>emissions also show </a:t>
              </a:r>
              <a:r>
                <a:rPr lang="en-US" altLang="zh-CN" sz="1600" b="1" dirty="0">
                  <a:solidFill>
                    <a:srgbClr val="FF0000"/>
                  </a:solidFill>
                  <a:latin typeface="Arial" panose="020B0604020202020204" pitchFamily="34" charset="0"/>
                  <a:cs typeface="Arial" panose="020B0604020202020204" pitchFamily="34" charset="0"/>
                </a:rPr>
                <a:t>positive</a:t>
              </a:r>
              <a:r>
                <a:rPr lang="en-US" altLang="zh-CN" sz="1600" b="1" dirty="0">
                  <a:latin typeface="Arial" panose="020B0604020202020204" pitchFamily="34" charset="0"/>
                  <a:cs typeface="Arial" panose="020B0604020202020204" pitchFamily="34" charset="0"/>
                </a:rPr>
                <a:t> contributions</a:t>
              </a:r>
              <a:endParaRPr lang="zh-CN" altLang="en-US" sz="1600" b="1" dirty="0">
                <a:latin typeface="Arial" panose="020B0604020202020204" pitchFamily="34" charset="0"/>
                <a:cs typeface="Arial" panose="020B0604020202020204" pitchFamily="34" charset="0"/>
              </a:endParaRPr>
            </a:p>
          </p:txBody>
        </p:sp>
        <p:sp>
          <p:nvSpPr>
            <p:cNvPr id="40" name="圆角矩形 79">
              <a:extLst>
                <a:ext uri="{FF2B5EF4-FFF2-40B4-BE49-F238E27FC236}">
                  <a16:creationId xmlns:a16="http://schemas.microsoft.com/office/drawing/2014/main" id="{FD2AC325-2AED-4E52-84AB-79A48772FEF4}"/>
                </a:ext>
              </a:extLst>
            </p:cNvPr>
            <p:cNvSpPr/>
            <p:nvPr/>
          </p:nvSpPr>
          <p:spPr bwMode="auto">
            <a:xfrm>
              <a:off x="205397" y="5198223"/>
              <a:ext cx="4076700" cy="1569340"/>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C607C520-6F7E-4A30-B36F-A551E852EBE2}"/>
              </a:ext>
            </a:extLst>
          </p:cNvPr>
          <p:cNvGrpSpPr/>
          <p:nvPr/>
        </p:nvGrpSpPr>
        <p:grpSpPr>
          <a:xfrm>
            <a:off x="6324600" y="5173696"/>
            <a:ext cx="5973454" cy="1569340"/>
            <a:chOff x="4581525" y="5198223"/>
            <a:chExt cx="4756975" cy="1569340"/>
          </a:xfrm>
        </p:grpSpPr>
        <p:sp>
          <p:nvSpPr>
            <p:cNvPr id="38" name="文本框 12">
              <a:extLst>
                <a:ext uri="{FF2B5EF4-FFF2-40B4-BE49-F238E27FC236}">
                  <a16:creationId xmlns:a16="http://schemas.microsoft.com/office/drawing/2014/main" id="{7232F513-D310-4D59-B311-387DD792AA7E}"/>
                </a:ext>
              </a:extLst>
            </p:cNvPr>
            <p:cNvSpPr txBox="1"/>
            <p:nvPr/>
          </p:nvSpPr>
          <p:spPr>
            <a:xfrm>
              <a:off x="4626810" y="5219767"/>
              <a:ext cx="4711690" cy="1407052"/>
            </a:xfrm>
            <a:prstGeom prst="rect">
              <a:avLst/>
            </a:prstGeom>
            <a:noFill/>
          </p:spPr>
          <p:txBody>
            <a:bodyPr wrap="square" rtlCol="0">
              <a:spAutoFit/>
            </a:bodyPr>
            <a:lstStyle/>
            <a:p>
              <a:pPr>
                <a:lnSpc>
                  <a:spcPct val="140000"/>
                </a:lnSpc>
                <a:defRPr/>
              </a:pPr>
              <a:r>
                <a:rPr lang="en-US" altLang="zh-CN" b="1" dirty="0">
                  <a:solidFill>
                    <a:srgbClr val="0000FF"/>
                  </a:solidFill>
                  <a:latin typeface="Arial" panose="020B0604020202020204" pitchFamily="34" charset="0"/>
                  <a:cs typeface="Arial" panose="020B0604020202020204" pitchFamily="34" charset="0"/>
                </a:rPr>
                <a:t>Major contributors (Oct.):</a:t>
              </a:r>
            </a:p>
            <a:p>
              <a:pPr marL="285750" indent="-285750" algn="l">
                <a:lnSpc>
                  <a:spcPct val="130000"/>
                </a:lnSpc>
                <a:buFont typeface="Wingdings" panose="05000000000000000000" pitchFamily="2" charset="2"/>
                <a:buChar char="Ø"/>
                <a:defRPr/>
              </a:pPr>
              <a:r>
                <a:rPr lang="en-US" altLang="zh-CN" sz="1600" b="1" dirty="0">
                  <a:solidFill>
                    <a:srgbClr val="C00000"/>
                  </a:solidFill>
                  <a:latin typeface="Arial" panose="020B0604020202020204" pitchFamily="34" charset="0"/>
                  <a:cs typeface="Arial" panose="020B0604020202020204" pitchFamily="34" charset="0"/>
                </a:rPr>
                <a:t>VOC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from local and upwind areas are major contributors;</a:t>
              </a:r>
              <a:r>
                <a:rPr lang="zh-CN" altLang="en-US" sz="1600" b="1" dirty="0">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Local</a:t>
              </a:r>
              <a:r>
                <a:rPr lang="en-US" altLang="zh-CN" sz="1600" b="1" dirty="0">
                  <a:latin typeface="Arial" panose="020B0604020202020204" pitchFamily="34" charset="0"/>
                  <a:cs typeface="Arial" panose="020B0604020202020204" pitchFamily="34" charset="0"/>
                </a:rPr>
                <a:t> </a:t>
              </a:r>
              <a:r>
                <a:rPr lang="en-US" altLang="zh-CN" sz="1600" b="1" dirty="0">
                  <a:solidFill>
                    <a:srgbClr val="C00000"/>
                  </a:solidFill>
                  <a:latin typeface="Arial" panose="020B0604020202020204" pitchFamily="34" charset="0"/>
                  <a:cs typeface="Arial" panose="020B0604020202020204" pitchFamily="34" charset="0"/>
                </a:rPr>
                <a:t>NO</a:t>
              </a:r>
              <a:r>
                <a:rPr lang="en-US" altLang="zh-CN" sz="1600" b="1" baseline="-25000" dirty="0">
                  <a:solidFill>
                    <a:srgbClr val="C00000"/>
                  </a:solidFill>
                  <a:latin typeface="Arial" panose="020B0604020202020204" pitchFamily="34" charset="0"/>
                  <a:cs typeface="Arial" panose="020B0604020202020204" pitchFamily="34" charset="0"/>
                </a:rPr>
                <a:t>x</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can be </a:t>
              </a:r>
              <a:r>
                <a:rPr lang="en-US" altLang="zh-CN" sz="1600" b="1" dirty="0">
                  <a:solidFill>
                    <a:srgbClr val="FF0000"/>
                  </a:solidFill>
                  <a:latin typeface="Arial" panose="020B0604020202020204" pitchFamily="34" charset="0"/>
                  <a:cs typeface="Arial" panose="020B0604020202020204" pitchFamily="34" charset="0"/>
                </a:rPr>
                <a:t>negative</a:t>
              </a:r>
              <a:r>
                <a:rPr lang="en-US" altLang="zh-CN" sz="1600" b="1" dirty="0">
                  <a:solidFill>
                    <a:srgbClr val="000000"/>
                  </a:solidFill>
                  <a:latin typeface="Arial" panose="020B0604020202020204" pitchFamily="34" charset="0"/>
                  <a:cs typeface="Arial" panose="020B0604020202020204" pitchFamily="34" charset="0"/>
                </a:rPr>
                <a:t> contributors unless stringent control (100%)</a:t>
              </a:r>
            </a:p>
          </p:txBody>
        </p:sp>
        <p:sp>
          <p:nvSpPr>
            <p:cNvPr id="42" name="圆角矩形 79">
              <a:extLst>
                <a:ext uri="{FF2B5EF4-FFF2-40B4-BE49-F238E27FC236}">
                  <a16:creationId xmlns:a16="http://schemas.microsoft.com/office/drawing/2014/main" id="{4C0D6A11-7A79-4C9F-A98B-0FB618341ADF}"/>
                </a:ext>
              </a:extLst>
            </p:cNvPr>
            <p:cNvSpPr/>
            <p:nvPr/>
          </p:nvSpPr>
          <p:spPr bwMode="auto">
            <a:xfrm>
              <a:off x="4581525" y="5198223"/>
              <a:ext cx="4562474" cy="1569340"/>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sp>
        <p:nvSpPr>
          <p:cNvPr id="18" name="Title 1">
            <a:extLst>
              <a:ext uri="{FF2B5EF4-FFF2-40B4-BE49-F238E27FC236}">
                <a16:creationId xmlns:a16="http://schemas.microsoft.com/office/drawing/2014/main" id="{9972166E-537D-4DBE-8208-AA4A47821481}"/>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RSM-DM: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Seasonal</a:t>
            </a:r>
            <a:r>
              <a:rPr lang="en-US" dirty="0">
                <a:latin typeface="Arial" panose="020B0604020202020204" pitchFamily="34" charset="0"/>
                <a:ea typeface="微软雅黑"/>
                <a:cs typeface="Arial" panose="020B0604020202020204" pitchFamily="34" charset="0"/>
              </a:rPr>
              <a:t>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Source Contribution Analysis</a:t>
            </a:r>
            <a:endParaRPr kumimoji="1" lang="en-US" sz="3200" kern="1200" dirty="0"/>
          </a:p>
        </p:txBody>
      </p:sp>
      <p:sp>
        <p:nvSpPr>
          <p:cNvPr id="16" name="椭圆 1">
            <a:extLst>
              <a:ext uri="{FF2B5EF4-FFF2-40B4-BE49-F238E27FC236}">
                <a16:creationId xmlns:a16="http://schemas.microsoft.com/office/drawing/2014/main" id="{25D53348-CDB1-4FF8-AF62-7F1D2524ACAA}"/>
              </a:ext>
            </a:extLst>
          </p:cNvPr>
          <p:cNvSpPr/>
          <p:nvPr/>
        </p:nvSpPr>
        <p:spPr>
          <a:xfrm>
            <a:off x="6845342" y="3962400"/>
            <a:ext cx="3970501" cy="51435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Slide Number Placeholder 2">
            <a:extLst>
              <a:ext uri="{FF2B5EF4-FFF2-40B4-BE49-F238E27FC236}">
                <a16:creationId xmlns:a16="http://schemas.microsoft.com/office/drawing/2014/main" id="{9C620A4E-2468-4FC9-B481-6897CEDD445B}"/>
              </a:ext>
            </a:extLst>
          </p:cNvPr>
          <p:cNvSpPr txBox="1">
            <a:spLocks/>
          </p:cNvSpPr>
          <p:nvPr/>
        </p:nvSpPr>
        <p:spPr>
          <a:xfrm>
            <a:off x="9935855" y="6285271"/>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7" name="椭圆 85">
            <a:extLst>
              <a:ext uri="{FF2B5EF4-FFF2-40B4-BE49-F238E27FC236}">
                <a16:creationId xmlns:a16="http://schemas.microsoft.com/office/drawing/2014/main" id="{3B614AD7-8074-4AB7-AE30-CD4E37C86995}"/>
              </a:ext>
            </a:extLst>
          </p:cNvPr>
          <p:cNvSpPr/>
          <p:nvPr/>
        </p:nvSpPr>
        <p:spPr>
          <a:xfrm>
            <a:off x="2190010" y="1798976"/>
            <a:ext cx="3143990" cy="639424"/>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429086D7-9EA8-4588-A80F-08318A208C33}"/>
              </a:ext>
            </a:extLst>
          </p:cNvPr>
          <p:cNvSpPr/>
          <p:nvPr/>
        </p:nvSpPr>
        <p:spPr>
          <a:xfrm>
            <a:off x="7604261" y="1732595"/>
            <a:ext cx="3143990" cy="639424"/>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TextBox 19">
            <a:extLst>
              <a:ext uri="{FF2B5EF4-FFF2-40B4-BE49-F238E27FC236}">
                <a16:creationId xmlns:a16="http://schemas.microsoft.com/office/drawing/2014/main" id="{08FFB3A3-F0A0-4134-ACFF-988EB6AC9CBE}"/>
              </a:ext>
            </a:extLst>
          </p:cNvPr>
          <p:cNvSpPr txBox="1"/>
          <p:nvPr/>
        </p:nvSpPr>
        <p:spPr>
          <a:xfrm>
            <a:off x="152400" y="4619869"/>
            <a:ext cx="1523198" cy="369332"/>
          </a:xfrm>
          <a:prstGeom prst="rect">
            <a:avLst/>
          </a:prstGeom>
          <a:noFill/>
        </p:spPr>
        <p:txBody>
          <a:bodyPr wrap="square">
            <a:spAutoFit/>
          </a:bodyPr>
          <a:lstStyle/>
          <a:p>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Receptors</a:t>
            </a:r>
            <a:endParaRPr lang="en-US" dirty="0">
              <a:solidFill>
                <a:srgbClr val="C00000"/>
              </a:solidFill>
            </a:endParaRPr>
          </a:p>
        </p:txBody>
      </p:sp>
    </p:spTree>
    <p:custDataLst>
      <p:tags r:id="rId1"/>
    </p:custDataLst>
    <p:extLst>
      <p:ext uri="{BB962C8B-B14F-4D97-AF65-F5344CB8AC3E}">
        <p14:creationId xmlns:p14="http://schemas.microsoft.com/office/powerpoint/2010/main" val="12702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1446"/>
            <a:ext cx="10852857" cy="669103"/>
          </a:xfrm>
          <a:noFill/>
          <a:ln>
            <a:noFill/>
          </a:ln>
        </p:spPr>
        <p:txBody>
          <a:bodyPr vert="horz" wrap="square" lIns="68580" tIns="34290" rIns="68580" bIns="34290" numCol="1" anchor="ctr" anchorCtr="0" compatLnSpc="1">
            <a:prstTxWarp prst="textNoShape">
              <a:avLst/>
            </a:prstTxWarp>
          </a:bodyPr>
          <a:lstStyle/>
          <a:p>
            <a:r>
              <a:rPr kumimoji="1" lang="en-US" sz="4000" kern="1200" dirty="0">
                <a:solidFill>
                  <a:srgbClr val="FFFF00"/>
                </a:solidFill>
              </a:rPr>
              <a:t>RSM</a:t>
            </a:r>
            <a:r>
              <a:rPr kumimoji="1" lang="en-US" sz="3600" kern="1200" dirty="0">
                <a:solidFill>
                  <a:srgbClr val="FFFF00"/>
                </a:solidFill>
              </a:rPr>
              <a:t>: </a:t>
            </a:r>
            <a:r>
              <a:rPr kumimoji="1" lang="en-US" sz="3600" kern="1200" dirty="0">
                <a:solidFill>
                  <a:srgbClr val="FFFFCC"/>
                </a:solidFill>
              </a:rPr>
              <a:t>Instant AQ Response to Emissions Control</a:t>
            </a:r>
          </a:p>
        </p:txBody>
      </p:sp>
      <p:sp>
        <p:nvSpPr>
          <p:cNvPr id="29" name="Rectangle 10"/>
          <p:cNvSpPr>
            <a:spLocks noChangeArrowheads="1"/>
          </p:cNvSpPr>
          <p:nvPr/>
        </p:nvSpPr>
        <p:spPr bwMode="auto">
          <a:xfrm>
            <a:off x="212511" y="728231"/>
            <a:ext cx="1147854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342900" fontAlgn="auto">
              <a:spcBef>
                <a:spcPts val="0"/>
              </a:spcBef>
              <a:spcAft>
                <a:spcPts val="0"/>
              </a:spcAft>
            </a:pPr>
            <a:r>
              <a:rPr lang="en-US" altLang="en-US" sz="2400" b="1" i="1" dirty="0">
                <a:solidFill>
                  <a:srgbClr val="7030A0"/>
                </a:solidFill>
              </a:rPr>
              <a:t>Response Surface Model </a:t>
            </a:r>
            <a:r>
              <a:rPr lang="en-US" altLang="zh-CN" sz="2400" b="1" i="1" dirty="0">
                <a:solidFill>
                  <a:srgbClr val="7030A0"/>
                </a:solidFill>
              </a:rPr>
              <a:t>(RSM):</a:t>
            </a:r>
          </a:p>
          <a:p>
            <a:pPr marL="687388" indent="-347663" algn="l" defTabSz="342900" fontAlgn="auto">
              <a:spcBef>
                <a:spcPts val="0"/>
              </a:spcBef>
              <a:spcAft>
                <a:spcPts val="0"/>
              </a:spcAft>
              <a:buFont typeface="Wingdings" panose="05000000000000000000" pitchFamily="2" charset="2"/>
              <a:buChar char="Ø"/>
            </a:pPr>
            <a:r>
              <a:rPr lang="en-US" altLang="zh-CN" sz="2000" dirty="0">
                <a:solidFill>
                  <a:srgbClr val="000000"/>
                </a:solidFill>
              </a:rPr>
              <a:t>A reduced form model built upon </a:t>
            </a:r>
            <a:r>
              <a:rPr lang="en-US" altLang="zh-CN" sz="2000" dirty="0"/>
              <a:t>multiple “brute-force” AQ </a:t>
            </a:r>
            <a:r>
              <a:rPr lang="en-US" altLang="zh-CN" sz="2000" dirty="0">
                <a:solidFill>
                  <a:srgbClr val="000000"/>
                </a:solidFill>
              </a:rPr>
              <a:t>model simulations to provide rapid response of </a:t>
            </a:r>
            <a:r>
              <a:rPr lang="en-US" altLang="zh-CN" sz="2000" dirty="0">
                <a:solidFill>
                  <a:srgbClr val="0000FF"/>
                </a:solidFill>
              </a:rPr>
              <a:t>AQ </a:t>
            </a:r>
            <a:r>
              <a:rPr lang="en-US" altLang="zh-CN" sz="2000" dirty="0"/>
              <a:t>(O3 &amp; PM2.5 species) </a:t>
            </a:r>
            <a:r>
              <a:rPr lang="en-US" altLang="zh-CN" sz="2000" dirty="0">
                <a:solidFill>
                  <a:srgbClr val="000000"/>
                </a:solidFill>
              </a:rPr>
              <a:t>to </a:t>
            </a:r>
            <a:r>
              <a:rPr lang="en-US" altLang="zh-CN" sz="2000" dirty="0">
                <a:solidFill>
                  <a:srgbClr val="0000FF"/>
                </a:solidFill>
              </a:rPr>
              <a:t>emission changes</a:t>
            </a:r>
          </a:p>
          <a:p>
            <a:pPr marL="687388" indent="-347663" algn="l" defTabSz="342900" fontAlgn="auto">
              <a:spcBef>
                <a:spcPts val="0"/>
              </a:spcBef>
              <a:spcAft>
                <a:spcPts val="0"/>
              </a:spcAft>
              <a:buFont typeface="Wingdings" panose="05000000000000000000" pitchFamily="2" charset="2"/>
              <a:buChar char="Ø"/>
            </a:pPr>
            <a:r>
              <a:rPr lang="en-US" altLang="zh-CN" sz="2000" dirty="0">
                <a:solidFill>
                  <a:srgbClr val="FF0000"/>
                </a:solidFill>
              </a:rPr>
              <a:t>Major advantages: </a:t>
            </a:r>
            <a:r>
              <a:rPr lang="en-US" altLang="zh-CN" sz="2000" dirty="0"/>
              <a:t>provide </a:t>
            </a:r>
            <a:r>
              <a:rPr lang="en-US" altLang="zh-CN" sz="2000" dirty="0">
                <a:solidFill>
                  <a:srgbClr val="0000FF"/>
                </a:solidFill>
              </a:rPr>
              <a:t>“instant” &amp; “infinite” </a:t>
            </a:r>
            <a:r>
              <a:rPr lang="en-US" altLang="zh-CN" sz="2000" dirty="0"/>
              <a:t>emissions control (pollutants/regions/sectors) scenarios with effective representation of </a:t>
            </a:r>
            <a:r>
              <a:rPr lang="en-US" altLang="zh-CN" sz="2000" dirty="0">
                <a:solidFill>
                  <a:srgbClr val="0000FF"/>
                </a:solidFill>
              </a:rPr>
              <a:t>non-linear chemistry </a:t>
            </a:r>
            <a:r>
              <a:rPr lang="en-US" altLang="zh-CN" sz="2000" dirty="0"/>
              <a:t>of O3 and PM2.5 species</a:t>
            </a: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92253"/>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grpSp>
        <p:nvGrpSpPr>
          <p:cNvPr id="31" name="Group 30">
            <a:extLst>
              <a:ext uri="{FF2B5EF4-FFF2-40B4-BE49-F238E27FC236}">
                <a16:creationId xmlns:a16="http://schemas.microsoft.com/office/drawing/2014/main" id="{07844D80-4370-4771-BC5E-B347DBA3A6C4}"/>
              </a:ext>
            </a:extLst>
          </p:cNvPr>
          <p:cNvGrpSpPr/>
          <p:nvPr/>
        </p:nvGrpSpPr>
        <p:grpSpPr>
          <a:xfrm>
            <a:off x="2514600" y="2611633"/>
            <a:ext cx="6715361" cy="3958963"/>
            <a:chOff x="2111719" y="2716260"/>
            <a:chExt cx="4404910" cy="3084294"/>
          </a:xfrm>
        </p:grpSpPr>
        <p:cxnSp>
          <p:nvCxnSpPr>
            <p:cNvPr id="32" name="直线箭头连接符 4">
              <a:extLst>
                <a:ext uri="{FF2B5EF4-FFF2-40B4-BE49-F238E27FC236}">
                  <a16:creationId xmlns:a16="http://schemas.microsoft.com/office/drawing/2014/main" id="{6DCF36D9-027F-4E7D-B3B7-39255D8317AF}"/>
                </a:ext>
              </a:extLst>
            </p:cNvPr>
            <p:cNvCxnSpPr/>
            <p:nvPr/>
          </p:nvCxnSpPr>
          <p:spPr>
            <a:xfrm>
              <a:off x="2684505" y="5075448"/>
              <a:ext cx="261975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直线箭头连接符 8">
              <a:extLst>
                <a:ext uri="{FF2B5EF4-FFF2-40B4-BE49-F238E27FC236}">
                  <a16:creationId xmlns:a16="http://schemas.microsoft.com/office/drawing/2014/main" id="{4CBDB826-A322-42C0-8024-76DF2A638E12}"/>
                </a:ext>
              </a:extLst>
            </p:cNvPr>
            <p:cNvCxnSpPr/>
            <p:nvPr/>
          </p:nvCxnSpPr>
          <p:spPr>
            <a:xfrm flipV="1">
              <a:off x="2684505" y="2730012"/>
              <a:ext cx="0" cy="234543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文本框 11">
              <a:extLst>
                <a:ext uri="{FF2B5EF4-FFF2-40B4-BE49-F238E27FC236}">
                  <a16:creationId xmlns:a16="http://schemas.microsoft.com/office/drawing/2014/main" id="{6A335051-3812-4CF4-98AA-BE087219248D}"/>
                </a:ext>
              </a:extLst>
            </p:cNvPr>
            <p:cNvSpPr txBox="1"/>
            <p:nvPr/>
          </p:nvSpPr>
          <p:spPr>
            <a:xfrm>
              <a:off x="2111719" y="2716260"/>
              <a:ext cx="272544" cy="2175564"/>
            </a:xfrm>
            <a:prstGeom prst="rect">
              <a:avLst/>
            </a:prstGeom>
            <a:noFill/>
          </p:spPr>
          <p:txBody>
            <a:bodyPr vert="vert270" wrap="square" rtlCol="0">
              <a:spAutoFit/>
            </a:bodyPr>
            <a:lstStyle/>
            <a:p>
              <a:pPr algn="l" defTabSz="342900" fontAlgn="auto">
                <a:spcBef>
                  <a:spcPts val="0"/>
                </a:spcBef>
                <a:spcAft>
                  <a:spcPts val="0"/>
                </a:spcAft>
              </a:pPr>
              <a:r>
                <a:rPr kumimoji="1" lang="en-US" altLang="zh-CN" sz="1500" b="1" dirty="0">
                  <a:solidFill>
                    <a:srgbClr val="000000"/>
                  </a:solidFill>
                  <a:latin typeface="微软雅黑"/>
                  <a:ea typeface="微软雅黑"/>
                </a:rPr>
                <a:t>Ambient Concentration</a:t>
              </a:r>
              <a:endParaRPr kumimoji="1" lang="zh-CN" altLang="en-US" sz="1500" b="1" dirty="0">
                <a:solidFill>
                  <a:srgbClr val="000000"/>
                </a:solidFill>
                <a:latin typeface="微软雅黑"/>
                <a:ea typeface="微软雅黑"/>
              </a:endParaRPr>
            </a:p>
          </p:txBody>
        </p:sp>
        <p:sp>
          <p:nvSpPr>
            <p:cNvPr id="35" name="文本框 12">
              <a:extLst>
                <a:ext uri="{FF2B5EF4-FFF2-40B4-BE49-F238E27FC236}">
                  <a16:creationId xmlns:a16="http://schemas.microsoft.com/office/drawing/2014/main" id="{66B42A1E-E78F-41A8-859C-CF82E8DEC61C}"/>
                </a:ext>
              </a:extLst>
            </p:cNvPr>
            <p:cNvSpPr txBox="1"/>
            <p:nvPr/>
          </p:nvSpPr>
          <p:spPr>
            <a:xfrm>
              <a:off x="4937303" y="5158946"/>
              <a:ext cx="927618" cy="233784"/>
            </a:xfrm>
            <a:prstGeom prst="rect">
              <a:avLst/>
            </a:prstGeom>
            <a:noFill/>
          </p:spPr>
          <p:txBody>
            <a:bodyPr wrap="none" rtlCol="0">
              <a:spAutoFit/>
            </a:bodyPr>
            <a:lstStyle/>
            <a:p>
              <a:pPr algn="l" defTabSz="342900" fontAlgn="auto">
                <a:spcBef>
                  <a:spcPts val="0"/>
                </a:spcBef>
                <a:spcAft>
                  <a:spcPts val="0"/>
                </a:spcAft>
              </a:pPr>
              <a:r>
                <a:rPr kumimoji="1" lang="en-US" altLang="zh-CN" sz="1350" b="1" dirty="0">
                  <a:solidFill>
                    <a:srgbClr val="000000"/>
                  </a:solidFill>
                  <a:latin typeface="微软雅黑"/>
                  <a:ea typeface="微软雅黑"/>
                </a:rPr>
                <a:t>Emission ratio</a:t>
              </a:r>
              <a:endParaRPr kumimoji="1" lang="zh-CN" altLang="en-US" sz="1350" b="1" dirty="0">
                <a:solidFill>
                  <a:srgbClr val="000000"/>
                </a:solidFill>
                <a:latin typeface="微软雅黑"/>
                <a:ea typeface="微软雅黑"/>
              </a:endParaRPr>
            </a:p>
          </p:txBody>
        </p:sp>
        <p:sp>
          <p:nvSpPr>
            <p:cNvPr id="36" name="文本框 13">
              <a:extLst>
                <a:ext uri="{FF2B5EF4-FFF2-40B4-BE49-F238E27FC236}">
                  <a16:creationId xmlns:a16="http://schemas.microsoft.com/office/drawing/2014/main" id="{8E76DD06-A45F-416F-A7F2-D4175D641763}"/>
                </a:ext>
              </a:extLst>
            </p:cNvPr>
            <p:cNvSpPr txBox="1"/>
            <p:nvPr/>
          </p:nvSpPr>
          <p:spPr>
            <a:xfrm>
              <a:off x="2571373" y="5170120"/>
              <a:ext cx="187375" cy="233784"/>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0</a:t>
              </a:r>
              <a:endParaRPr kumimoji="1" lang="zh-CN" altLang="en-US" sz="1350" dirty="0">
                <a:solidFill>
                  <a:srgbClr val="000000"/>
                </a:solidFill>
                <a:latin typeface="微软雅黑"/>
                <a:ea typeface="微软雅黑"/>
              </a:endParaRPr>
            </a:p>
          </p:txBody>
        </p:sp>
        <p:sp>
          <p:nvSpPr>
            <p:cNvPr id="37" name="文本框 14">
              <a:extLst>
                <a:ext uri="{FF2B5EF4-FFF2-40B4-BE49-F238E27FC236}">
                  <a16:creationId xmlns:a16="http://schemas.microsoft.com/office/drawing/2014/main" id="{195333F0-A514-489C-AC0A-181ED54AAFA3}"/>
                </a:ext>
              </a:extLst>
            </p:cNvPr>
            <p:cNvSpPr txBox="1"/>
            <p:nvPr/>
          </p:nvSpPr>
          <p:spPr>
            <a:xfrm>
              <a:off x="4135493" y="5170120"/>
              <a:ext cx="187375" cy="233784"/>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1</a:t>
              </a:r>
              <a:endParaRPr kumimoji="1" lang="zh-CN" altLang="en-US" sz="1350" dirty="0">
                <a:solidFill>
                  <a:srgbClr val="000000"/>
                </a:solidFill>
                <a:latin typeface="微软雅黑"/>
                <a:ea typeface="微软雅黑"/>
              </a:endParaRPr>
            </a:p>
          </p:txBody>
        </p:sp>
        <p:sp>
          <p:nvSpPr>
            <p:cNvPr id="38" name="任意形状 25">
              <a:extLst>
                <a:ext uri="{FF2B5EF4-FFF2-40B4-BE49-F238E27FC236}">
                  <a16:creationId xmlns:a16="http://schemas.microsoft.com/office/drawing/2014/main" id="{909E3A78-E988-4B0D-AA66-981E8A9D04BA}"/>
                </a:ext>
              </a:extLst>
            </p:cNvPr>
            <p:cNvSpPr/>
            <p:nvPr/>
          </p:nvSpPr>
          <p:spPr>
            <a:xfrm>
              <a:off x="2684505" y="3429527"/>
              <a:ext cx="2427732"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39" name="文本框 16">
              <a:extLst>
                <a:ext uri="{FF2B5EF4-FFF2-40B4-BE49-F238E27FC236}">
                  <a16:creationId xmlns:a16="http://schemas.microsoft.com/office/drawing/2014/main" id="{7B6B574A-C031-445E-9D68-B78EA08893BC}"/>
                </a:ext>
              </a:extLst>
            </p:cNvPr>
            <p:cNvSpPr txBox="1"/>
            <p:nvPr/>
          </p:nvSpPr>
          <p:spPr>
            <a:xfrm>
              <a:off x="4981748" y="3527043"/>
              <a:ext cx="1319695" cy="239779"/>
            </a:xfrm>
            <a:prstGeom prst="rect">
              <a:avLst/>
            </a:prstGeom>
            <a:noFill/>
          </p:spPr>
          <p:txBody>
            <a:bodyPr wrap="none" rtlCol="0">
              <a:spAutoFit/>
            </a:bodyPr>
            <a:lstStyle/>
            <a:p>
              <a:pPr algn="l" defTabSz="342900" fontAlgn="auto">
                <a:spcBef>
                  <a:spcPts val="0"/>
                </a:spcBef>
                <a:spcAft>
                  <a:spcPts val="0"/>
                </a:spcAft>
              </a:pPr>
              <a:r>
                <a:rPr kumimoji="1" lang="en-US" altLang="zh-CN" sz="1400" b="1" dirty="0">
                  <a:solidFill>
                    <a:srgbClr val="000000"/>
                  </a:solidFill>
                  <a:latin typeface="微软雅黑"/>
                  <a:ea typeface="微软雅黑"/>
                </a:rPr>
                <a:t>“real atmosphere”</a:t>
              </a:r>
              <a:endParaRPr kumimoji="1" lang="zh-CN" altLang="en-US" sz="1400" b="1" dirty="0">
                <a:solidFill>
                  <a:srgbClr val="000000"/>
                </a:solidFill>
                <a:latin typeface="微软雅黑"/>
                <a:ea typeface="微软雅黑"/>
              </a:endParaRPr>
            </a:p>
          </p:txBody>
        </p:sp>
        <p:cxnSp>
          <p:nvCxnSpPr>
            <p:cNvPr id="40" name="直线连接符 29">
              <a:extLst>
                <a:ext uri="{FF2B5EF4-FFF2-40B4-BE49-F238E27FC236}">
                  <a16:creationId xmlns:a16="http://schemas.microsoft.com/office/drawing/2014/main" id="{180AB2FE-E87C-4D03-B465-520FFA6199BE}"/>
                </a:ext>
              </a:extLst>
            </p:cNvPr>
            <p:cNvCxnSpPr/>
            <p:nvPr/>
          </p:nvCxnSpPr>
          <p:spPr>
            <a:xfrm flipV="1">
              <a:off x="3137133" y="3312799"/>
              <a:ext cx="1975104" cy="508449"/>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1" name="直线连接符 31">
              <a:extLst>
                <a:ext uri="{FF2B5EF4-FFF2-40B4-BE49-F238E27FC236}">
                  <a16:creationId xmlns:a16="http://schemas.microsoft.com/office/drawing/2014/main" id="{FA362063-D1D9-481F-8B30-6C44CD9BB1DF}"/>
                </a:ext>
              </a:extLst>
            </p:cNvPr>
            <p:cNvCxnSpPr/>
            <p:nvPr/>
          </p:nvCxnSpPr>
          <p:spPr>
            <a:xfrm flipV="1">
              <a:off x="4248625" y="3566688"/>
              <a:ext cx="0" cy="150876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2" name="文本框 19">
              <a:extLst>
                <a:ext uri="{FF2B5EF4-FFF2-40B4-BE49-F238E27FC236}">
                  <a16:creationId xmlns:a16="http://schemas.microsoft.com/office/drawing/2014/main" id="{EA148BD6-F6CD-46BA-AD98-0367D77AD414}"/>
                </a:ext>
              </a:extLst>
            </p:cNvPr>
            <p:cNvSpPr txBox="1"/>
            <p:nvPr/>
          </p:nvSpPr>
          <p:spPr>
            <a:xfrm>
              <a:off x="2915936" y="2989178"/>
              <a:ext cx="2599475" cy="251767"/>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432FF"/>
                  </a:solidFill>
                  <a:latin typeface="微软雅黑"/>
                  <a:ea typeface="微软雅黑"/>
                </a:rPr>
                <a:t>Sensitivity</a:t>
              </a:r>
              <a:r>
                <a:rPr kumimoji="1" lang="zh-CN" altLang="en-US" sz="1500" b="1" dirty="0">
                  <a:solidFill>
                    <a:srgbClr val="0432FF"/>
                  </a:solidFill>
                  <a:latin typeface="微软雅黑"/>
                  <a:ea typeface="微软雅黑"/>
                </a:rPr>
                <a:t> </a:t>
              </a:r>
              <a:r>
                <a:rPr kumimoji="1" lang="en-US" altLang="zh-CN" sz="1500" b="1" dirty="0">
                  <a:solidFill>
                    <a:srgbClr val="0432FF"/>
                  </a:solidFill>
                  <a:latin typeface="微软雅黑"/>
                  <a:ea typeface="微软雅黑"/>
                </a:rPr>
                <a:t>(e.g., DDM/HDDM, Adjoint)</a:t>
              </a:r>
              <a:endParaRPr kumimoji="1" lang="zh-CN" altLang="en-US" sz="1500" b="1" dirty="0">
                <a:solidFill>
                  <a:srgbClr val="0432FF"/>
                </a:solidFill>
                <a:latin typeface="微软雅黑"/>
                <a:ea typeface="微软雅黑"/>
              </a:endParaRPr>
            </a:p>
          </p:txBody>
        </p:sp>
        <p:cxnSp>
          <p:nvCxnSpPr>
            <p:cNvPr id="43" name="直线连接符 42">
              <a:extLst>
                <a:ext uri="{FF2B5EF4-FFF2-40B4-BE49-F238E27FC236}">
                  <a16:creationId xmlns:a16="http://schemas.microsoft.com/office/drawing/2014/main" id="{4BE53CA4-0399-46E9-B5A9-2133DBE693B1}"/>
                </a:ext>
              </a:extLst>
            </p:cNvPr>
            <p:cNvCxnSpPr/>
            <p:nvPr/>
          </p:nvCxnSpPr>
          <p:spPr>
            <a:xfrm flipV="1">
              <a:off x="2684505" y="3566688"/>
              <a:ext cx="1564120" cy="1508760"/>
            </a:xfrm>
            <a:prstGeom prst="line">
              <a:avLst/>
            </a:prstGeom>
            <a:ln w="28575">
              <a:solidFill>
                <a:srgbClr val="00D100"/>
              </a:solidFill>
            </a:ln>
          </p:spPr>
          <p:style>
            <a:lnRef idx="1">
              <a:schemeClr val="accent1"/>
            </a:lnRef>
            <a:fillRef idx="0">
              <a:schemeClr val="accent1"/>
            </a:fillRef>
            <a:effectRef idx="0">
              <a:schemeClr val="accent1"/>
            </a:effectRef>
            <a:fontRef idx="minor">
              <a:schemeClr val="tx1"/>
            </a:fontRef>
          </p:style>
        </p:cxnSp>
        <p:sp>
          <p:nvSpPr>
            <p:cNvPr id="44" name="文本框 21">
              <a:extLst>
                <a:ext uri="{FF2B5EF4-FFF2-40B4-BE49-F238E27FC236}">
                  <a16:creationId xmlns:a16="http://schemas.microsoft.com/office/drawing/2014/main" id="{3CEEC8D2-F640-4DFD-8E16-5BD07BB06975}"/>
                </a:ext>
              </a:extLst>
            </p:cNvPr>
            <p:cNvSpPr txBox="1"/>
            <p:nvPr/>
          </p:nvSpPr>
          <p:spPr>
            <a:xfrm>
              <a:off x="3363275" y="4503557"/>
              <a:ext cx="3153354" cy="251767"/>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0D100"/>
                  </a:solidFill>
                  <a:latin typeface="微软雅黑"/>
                  <a:ea typeface="微软雅黑"/>
                </a:rPr>
                <a:t>Source Apportionment (e.g., OSAT/PSAT, ISAM)</a:t>
              </a:r>
              <a:endParaRPr kumimoji="1" lang="zh-CN" altLang="en-US" sz="1500" b="1" dirty="0">
                <a:solidFill>
                  <a:srgbClr val="00D100"/>
                </a:solidFill>
                <a:latin typeface="微软雅黑"/>
                <a:ea typeface="微软雅黑"/>
              </a:endParaRPr>
            </a:p>
          </p:txBody>
        </p:sp>
        <p:sp>
          <p:nvSpPr>
            <p:cNvPr id="45" name="任意形状 50">
              <a:extLst>
                <a:ext uri="{FF2B5EF4-FFF2-40B4-BE49-F238E27FC236}">
                  <a16:creationId xmlns:a16="http://schemas.microsoft.com/office/drawing/2014/main" id="{73FAF1F8-7842-490F-B753-123685B402B1}"/>
                </a:ext>
              </a:extLst>
            </p:cNvPr>
            <p:cNvSpPr/>
            <p:nvPr/>
          </p:nvSpPr>
          <p:spPr>
            <a:xfrm>
              <a:off x="2684505" y="3436385"/>
              <a:ext cx="2290820"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76200">
              <a:solidFill>
                <a:srgbClr val="FF7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6" name="文本框 26">
              <a:extLst>
                <a:ext uri="{FF2B5EF4-FFF2-40B4-BE49-F238E27FC236}">
                  <a16:creationId xmlns:a16="http://schemas.microsoft.com/office/drawing/2014/main" id="{FC201083-4F7E-4C26-9785-1F6656F4FEA2}"/>
                </a:ext>
              </a:extLst>
            </p:cNvPr>
            <p:cNvSpPr txBox="1"/>
            <p:nvPr/>
          </p:nvSpPr>
          <p:spPr>
            <a:xfrm>
              <a:off x="4286645" y="3698031"/>
              <a:ext cx="532261" cy="323700"/>
            </a:xfrm>
            <a:prstGeom prst="rect">
              <a:avLst/>
            </a:prstGeom>
            <a:noFill/>
          </p:spPr>
          <p:txBody>
            <a:bodyPr wrap="none" rtlCol="0">
              <a:spAutoFit/>
            </a:bodyPr>
            <a:lstStyle/>
            <a:p>
              <a:pPr algn="l" defTabSz="342900" fontAlgn="auto">
                <a:spcBef>
                  <a:spcPts val="0"/>
                </a:spcBef>
                <a:spcAft>
                  <a:spcPts val="0"/>
                </a:spcAft>
              </a:pPr>
              <a:r>
                <a:rPr kumimoji="1" lang="en-US" altLang="zh-CN" sz="2100" b="1" dirty="0">
                  <a:solidFill>
                    <a:srgbClr val="FF7C00"/>
                  </a:solidFill>
                  <a:latin typeface="微软雅黑"/>
                  <a:ea typeface="微软雅黑"/>
                </a:rPr>
                <a:t>RSM</a:t>
              </a:r>
              <a:endParaRPr kumimoji="1" lang="zh-CN" altLang="en-US" sz="2100" b="1" dirty="0">
                <a:solidFill>
                  <a:srgbClr val="FF7C00"/>
                </a:solidFill>
                <a:latin typeface="微软雅黑"/>
                <a:ea typeface="微软雅黑"/>
              </a:endParaRPr>
            </a:p>
          </p:txBody>
        </p:sp>
        <p:sp>
          <p:nvSpPr>
            <p:cNvPr id="47" name="乘号 27">
              <a:extLst>
                <a:ext uri="{FF2B5EF4-FFF2-40B4-BE49-F238E27FC236}">
                  <a16:creationId xmlns:a16="http://schemas.microsoft.com/office/drawing/2014/main" id="{13A4D291-D0E3-447B-810D-8C4EBACBD488}"/>
                </a:ext>
              </a:extLst>
            </p:cNvPr>
            <p:cNvSpPr/>
            <p:nvPr/>
          </p:nvSpPr>
          <p:spPr>
            <a:xfrm>
              <a:off x="2859997" y="449320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8" name="乘号 28">
              <a:extLst>
                <a:ext uri="{FF2B5EF4-FFF2-40B4-BE49-F238E27FC236}">
                  <a16:creationId xmlns:a16="http://schemas.microsoft.com/office/drawing/2014/main" id="{A23EDE88-57F5-4CD9-B29F-01F52FC07743}"/>
                </a:ext>
              </a:extLst>
            </p:cNvPr>
            <p:cNvSpPr/>
            <p:nvPr/>
          </p:nvSpPr>
          <p:spPr>
            <a:xfrm>
              <a:off x="3058687" y="420566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9" name="乘号 29">
              <a:extLst>
                <a:ext uri="{FF2B5EF4-FFF2-40B4-BE49-F238E27FC236}">
                  <a16:creationId xmlns:a16="http://schemas.microsoft.com/office/drawing/2014/main" id="{B01D07BE-93CF-44B1-B7B9-56AD48DCC453}"/>
                </a:ext>
              </a:extLst>
            </p:cNvPr>
            <p:cNvSpPr/>
            <p:nvPr/>
          </p:nvSpPr>
          <p:spPr>
            <a:xfrm>
              <a:off x="3257292" y="395444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0" name="乘号 30">
              <a:extLst>
                <a:ext uri="{FF2B5EF4-FFF2-40B4-BE49-F238E27FC236}">
                  <a16:creationId xmlns:a16="http://schemas.microsoft.com/office/drawing/2014/main" id="{EC2B7813-0030-44DA-9A2D-A08A1ED0CB4B}"/>
                </a:ext>
              </a:extLst>
            </p:cNvPr>
            <p:cNvSpPr/>
            <p:nvPr/>
          </p:nvSpPr>
          <p:spPr>
            <a:xfrm>
              <a:off x="3536587" y="372555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1" name="乘号 31">
              <a:extLst>
                <a:ext uri="{FF2B5EF4-FFF2-40B4-BE49-F238E27FC236}">
                  <a16:creationId xmlns:a16="http://schemas.microsoft.com/office/drawing/2014/main" id="{53454908-1D71-405B-A1C5-1F88DB315443}"/>
                </a:ext>
              </a:extLst>
            </p:cNvPr>
            <p:cNvSpPr/>
            <p:nvPr/>
          </p:nvSpPr>
          <p:spPr>
            <a:xfrm>
              <a:off x="3813568" y="3538150"/>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2" name="乘号 32">
              <a:extLst>
                <a:ext uri="{FF2B5EF4-FFF2-40B4-BE49-F238E27FC236}">
                  <a16:creationId xmlns:a16="http://schemas.microsoft.com/office/drawing/2014/main" id="{551A1E5A-1FB2-48F7-9D8C-908D0E29AC74}"/>
                </a:ext>
              </a:extLst>
            </p:cNvPr>
            <p:cNvSpPr/>
            <p:nvPr/>
          </p:nvSpPr>
          <p:spPr>
            <a:xfrm>
              <a:off x="4155692" y="343274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3" name="乘号 33">
              <a:extLst>
                <a:ext uri="{FF2B5EF4-FFF2-40B4-BE49-F238E27FC236}">
                  <a16:creationId xmlns:a16="http://schemas.microsoft.com/office/drawing/2014/main" id="{FBDA7FA6-24C3-47F8-84BD-CB42386EDCE0}"/>
                </a:ext>
              </a:extLst>
            </p:cNvPr>
            <p:cNvSpPr/>
            <p:nvPr/>
          </p:nvSpPr>
          <p:spPr>
            <a:xfrm>
              <a:off x="4528457" y="339143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grpSp>
          <p:nvGrpSpPr>
            <p:cNvPr id="54" name="Group 53">
              <a:extLst>
                <a:ext uri="{FF2B5EF4-FFF2-40B4-BE49-F238E27FC236}">
                  <a16:creationId xmlns:a16="http://schemas.microsoft.com/office/drawing/2014/main" id="{3BBDC6E4-C86F-43CD-809C-0720326A2C36}"/>
                </a:ext>
              </a:extLst>
            </p:cNvPr>
            <p:cNvGrpSpPr/>
            <p:nvPr/>
          </p:nvGrpSpPr>
          <p:grpSpPr>
            <a:xfrm>
              <a:off x="3932824" y="5391294"/>
              <a:ext cx="372435" cy="409260"/>
              <a:chOff x="4200428" y="5666920"/>
              <a:chExt cx="496580" cy="545683"/>
            </a:xfrm>
          </p:grpSpPr>
          <p:sp>
            <p:nvSpPr>
              <p:cNvPr id="55" name="TextBox 54">
                <a:extLst>
                  <a:ext uri="{FF2B5EF4-FFF2-40B4-BE49-F238E27FC236}">
                    <a16:creationId xmlns:a16="http://schemas.microsoft.com/office/drawing/2014/main" id="{146EFEE3-A6EA-4833-8064-B7BCFADF31F0}"/>
                  </a:ext>
                </a:extLst>
              </p:cNvPr>
              <p:cNvSpPr txBox="1"/>
              <p:nvPr/>
            </p:nvSpPr>
            <p:spPr>
              <a:xfrm>
                <a:off x="4200428" y="5900892"/>
                <a:ext cx="496580" cy="311711"/>
              </a:xfrm>
              <a:prstGeom prst="rect">
                <a:avLst/>
              </a:prstGeom>
              <a:noFill/>
            </p:spPr>
            <p:txBody>
              <a:bodyPr wrap="none" rtlCol="0">
                <a:spAutoFit/>
              </a:bodyPr>
              <a:lstStyle/>
              <a:p>
                <a:pPr algn="l" defTabSz="342900" fontAlgn="auto">
                  <a:spcBef>
                    <a:spcPts val="0"/>
                  </a:spcBef>
                  <a:spcAft>
                    <a:spcPts val="0"/>
                  </a:spcAft>
                </a:pPr>
                <a:r>
                  <a:rPr lang="en-US" sz="1350" dirty="0">
                    <a:solidFill>
                      <a:srgbClr val="FF0000"/>
                    </a:solidFill>
                    <a:latin typeface="微软雅黑"/>
                    <a:ea typeface="微软雅黑"/>
                  </a:rPr>
                  <a:t>Base</a:t>
                </a:r>
              </a:p>
            </p:txBody>
          </p:sp>
          <p:cxnSp>
            <p:nvCxnSpPr>
              <p:cNvPr id="56" name="Straight Arrow Connector 55">
                <a:extLst>
                  <a:ext uri="{FF2B5EF4-FFF2-40B4-BE49-F238E27FC236}">
                    <a16:creationId xmlns:a16="http://schemas.microsoft.com/office/drawing/2014/main" id="{0A770B8B-1F58-41B5-B8C0-FA139DCDF24E}"/>
                  </a:ext>
                </a:extLst>
              </p:cNvPr>
              <p:cNvCxnSpPr>
                <a:cxnSpLocks/>
                <a:stCxn id="55" idx="0"/>
              </p:cNvCxnSpPr>
              <p:nvPr/>
            </p:nvCxnSpPr>
            <p:spPr bwMode="auto">
              <a:xfrm flipV="1">
                <a:off x="4448719" y="5666920"/>
                <a:ext cx="141322" cy="23399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696199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50</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8" name="Rectangle 6">
            <a:extLst>
              <a:ext uri="{FF2B5EF4-FFF2-40B4-BE49-F238E27FC236}">
                <a16:creationId xmlns:a16="http://schemas.microsoft.com/office/drawing/2014/main" id="{24E6FC40-DE2B-4B03-807D-F361128C1A7F}"/>
              </a:ext>
            </a:extLst>
          </p:cNvPr>
          <p:cNvSpPr>
            <a:spLocks noChangeArrowheads="1"/>
          </p:cNvSpPr>
          <p:nvPr/>
        </p:nvSpPr>
        <p:spPr bwMode="auto">
          <a:xfrm>
            <a:off x="533400" y="1066800"/>
            <a:ext cx="10808809" cy="677108"/>
          </a:xfrm>
          <a:prstGeom prst="rect">
            <a:avLst/>
          </a:prstGeom>
          <a:noFill/>
          <a:ln w="9525">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2000" b="1" i="1" u="none" strike="noStrike" baseline="0" dirty="0">
                <a:solidFill>
                  <a:srgbClr val="0000FF"/>
                </a:solidFill>
                <a:cs typeface="Arial" panose="020B0604020202020204" pitchFamily="34" charset="0"/>
              </a:rPr>
              <a:t> “</a:t>
            </a:r>
            <a:r>
              <a:rPr lang="de-DE" sz="1800" b="1" i="1" kern="1400" dirty="0">
                <a:solidFill>
                  <a:srgbClr val="0000FF"/>
                </a:solidFill>
                <a:effectLst/>
                <a:ea typeface="SimSun" panose="02010600030101010101" pitchFamily="2" charset="-122"/>
                <a:cs typeface="Arial" panose="020B0604020202020204" pitchFamily="34" charset="0"/>
              </a:rPr>
              <a:t>Source contribution analysis based on advanced modeling approaches for PM</a:t>
            </a:r>
            <a:r>
              <a:rPr lang="de-DE" sz="1800" b="1" i="1" kern="1400" baseline="-25000" dirty="0">
                <a:solidFill>
                  <a:srgbClr val="0000FF"/>
                </a:solidFill>
                <a:effectLst/>
                <a:ea typeface="SimSun" panose="02010600030101010101" pitchFamily="2" charset="-122"/>
                <a:cs typeface="Arial" panose="020B0604020202020204" pitchFamily="34" charset="0"/>
              </a:rPr>
              <a:t>2.5</a:t>
            </a:r>
            <a:r>
              <a:rPr lang="de-DE" sz="1800" b="1" i="1" kern="1400" dirty="0">
                <a:solidFill>
                  <a:srgbClr val="0000FF"/>
                </a:solidFill>
                <a:effectLst/>
                <a:ea typeface="SimSun" panose="02010600030101010101" pitchFamily="2" charset="-122"/>
                <a:cs typeface="Arial" panose="020B0604020202020204" pitchFamily="34" charset="0"/>
              </a:rPr>
              <a:t> over the PRD region, China“ </a:t>
            </a:r>
            <a:r>
              <a:rPr lang="de-DE" sz="1800" b="1" i="1" kern="1400" dirty="0">
                <a:effectLst/>
                <a:ea typeface="SimSun" panose="02010600030101010101" pitchFamily="2" charset="-122"/>
                <a:cs typeface="Arial" panose="020B0604020202020204" pitchFamily="34" charset="0"/>
              </a:rPr>
              <a:t>(Li et al., 2021, submitted to J. </a:t>
            </a:r>
            <a:r>
              <a:rPr lang="de-DE" b="1" i="1" kern="1400" dirty="0">
                <a:ea typeface="SimSun" panose="02010600030101010101" pitchFamily="2" charset="-122"/>
                <a:cs typeface="Arial" panose="020B0604020202020204" pitchFamily="34" charset="0"/>
              </a:rPr>
              <a:t>of Environ. Modeling)</a:t>
            </a:r>
            <a:endParaRPr lang="en-US" sz="1800" b="1" i="1" kern="1400" dirty="0">
              <a:effectLst/>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683DFB80-A4C0-485E-9C48-3937B495CB41}"/>
              </a:ext>
            </a:extLst>
          </p:cNvPr>
          <p:cNvPicPr>
            <a:picLocks noChangeAspect="1"/>
          </p:cNvPicPr>
          <p:nvPr/>
        </p:nvPicPr>
        <p:blipFill rotWithShape="1">
          <a:blip r:embed="rId2"/>
          <a:srcRect l="-541"/>
          <a:stretch/>
        </p:blipFill>
        <p:spPr>
          <a:xfrm>
            <a:off x="858693" y="1931324"/>
            <a:ext cx="10591800" cy="4733508"/>
          </a:xfrm>
          <a:prstGeom prst="rect">
            <a:avLst/>
          </a:prstGeom>
          <a:ln>
            <a:solidFill>
              <a:schemeClr val="tx1"/>
            </a:solidFill>
          </a:ln>
        </p:spPr>
      </p:pic>
    </p:spTree>
    <p:extLst>
      <p:ext uri="{BB962C8B-B14F-4D97-AF65-F5344CB8AC3E}">
        <p14:creationId xmlns:p14="http://schemas.microsoft.com/office/powerpoint/2010/main" val="1756959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446"/>
            <a:ext cx="118872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Sectoral Responses</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6" name="图片 13">
            <a:extLst>
              <a:ext uri="{FF2B5EF4-FFF2-40B4-BE49-F238E27FC236}">
                <a16:creationId xmlns:a16="http://schemas.microsoft.com/office/drawing/2014/main" id="{FC0392AB-111A-401F-9D9D-534B33A2F18C}"/>
              </a:ext>
            </a:extLst>
          </p:cNvPr>
          <p:cNvPicPr/>
          <p:nvPr/>
        </p:nvPicPr>
        <p:blipFill rotWithShape="1">
          <a:blip r:embed="rId2" cstate="print">
            <a:extLst>
              <a:ext uri="{28A0092B-C50C-407E-A947-70E740481C1C}">
                <a14:useLocalDpi xmlns:a14="http://schemas.microsoft.com/office/drawing/2010/main" val="0"/>
              </a:ext>
            </a:extLst>
          </a:blip>
          <a:srcRect b="15592"/>
          <a:stretch/>
        </p:blipFill>
        <p:spPr>
          <a:xfrm>
            <a:off x="2478054" y="1186109"/>
            <a:ext cx="6477000" cy="5415722"/>
          </a:xfrm>
          <a:prstGeom prst="rect">
            <a:avLst/>
          </a:prstGeom>
          <a:ln>
            <a:solidFill>
              <a:schemeClr val="tx1"/>
            </a:solidFill>
          </a:ln>
        </p:spPr>
      </p:pic>
      <p:sp>
        <p:nvSpPr>
          <p:cNvPr id="8" name="TextBox 7">
            <a:extLst>
              <a:ext uri="{FF2B5EF4-FFF2-40B4-BE49-F238E27FC236}">
                <a16:creationId xmlns:a16="http://schemas.microsoft.com/office/drawing/2014/main" id="{894BCEDD-937C-4163-A8CB-6560B91C2FBC}"/>
              </a:ext>
            </a:extLst>
          </p:cNvPr>
          <p:cNvSpPr txBox="1"/>
          <p:nvPr/>
        </p:nvSpPr>
        <p:spPr>
          <a:xfrm>
            <a:off x="9354662" y="1371600"/>
            <a:ext cx="2684938" cy="4561120"/>
          </a:xfrm>
          <a:prstGeom prst="rect">
            <a:avLst/>
          </a:prstGeom>
          <a:noFill/>
        </p:spPr>
        <p:txBody>
          <a:bodyPr wrap="square">
            <a:spAutoFit/>
          </a:bodyPr>
          <a:lstStyle/>
          <a:p>
            <a:pPr marL="230188" indent="-230188" algn="l">
              <a:lnSpc>
                <a:spcPct val="125000"/>
              </a:lnSpc>
              <a:buFont typeface="Arial" panose="020B0604020202020204" pitchFamily="34" charset="0"/>
              <a:buChar char="•"/>
            </a:pPr>
            <a:r>
              <a:rPr lang="de-DE" kern="100" dirty="0">
                <a:latin typeface="Times New Roman" panose="02020603050405020304" pitchFamily="18" charset="0"/>
                <a:ea typeface="SimSun" panose="02010600030101010101" pitchFamily="2" charset="-122"/>
              </a:rPr>
              <a:t>Sectoral</a:t>
            </a:r>
            <a:r>
              <a:rPr lang="de-DE" sz="1800" kern="100" dirty="0">
                <a:effectLst/>
                <a:latin typeface="Times New Roman" panose="02020603050405020304" pitchFamily="18" charset="0"/>
                <a:ea typeface="SimSun" panose="02010600030101010101" pitchFamily="2" charset="-122"/>
              </a:rPr>
              <a:t> contributions of PM2.5 predicted by </a:t>
            </a:r>
            <a:r>
              <a:rPr lang="de-DE" sz="1800" i="1" kern="100" dirty="0">
                <a:effectLst/>
                <a:latin typeface="Times New Roman" panose="02020603050405020304" pitchFamily="18" charset="0"/>
                <a:ea typeface="SimSun" panose="02010600030101010101" pitchFamily="2" charset="-122"/>
              </a:rPr>
              <a:t>BFM</a:t>
            </a:r>
            <a:r>
              <a:rPr lang="de-DE" sz="1800" kern="100" dirty="0">
                <a:effectLst/>
                <a:latin typeface="Times New Roman" panose="02020603050405020304" pitchFamily="18" charset="0"/>
                <a:ea typeface="SimSun" panose="02010600030101010101" pitchFamily="2" charset="-122"/>
              </a:rPr>
              <a:t> and </a:t>
            </a:r>
            <a:r>
              <a:rPr lang="de-DE" sz="1800" i="1" kern="100" dirty="0">
                <a:effectLst/>
                <a:latin typeface="Times New Roman" panose="02020603050405020304" pitchFamily="18" charset="0"/>
                <a:ea typeface="SimSun" panose="02010600030101010101" pitchFamily="2" charset="-122"/>
              </a:rPr>
              <a:t>RSM</a:t>
            </a:r>
            <a:r>
              <a:rPr lang="de-DE" sz="1800" kern="100" dirty="0">
                <a:effectLst/>
                <a:latin typeface="Times New Roman" panose="02020603050405020304" pitchFamily="18" charset="0"/>
                <a:ea typeface="SimSun" panose="02010600030101010101" pitchFamily="2" charset="-122"/>
              </a:rPr>
              <a:t> are very similar</a:t>
            </a:r>
          </a:p>
          <a:p>
            <a:pPr marL="171450" indent="-171450" algn="l">
              <a:lnSpc>
                <a:spcPct val="125000"/>
              </a:lnSpc>
              <a:buFont typeface="Arial" panose="020B0604020202020204" pitchFamily="34" charset="0"/>
              <a:buChar char="•"/>
            </a:pPr>
            <a:r>
              <a:rPr lang="de-DE" sz="1800" i="1" kern="100" dirty="0">
                <a:solidFill>
                  <a:srgbClr val="FF0000"/>
                </a:solidFill>
                <a:effectLst/>
                <a:latin typeface="Times New Roman" panose="02020603050405020304" pitchFamily="18" charset="0"/>
                <a:ea typeface="SimSun" panose="02010600030101010101" pitchFamily="2" charset="-122"/>
              </a:rPr>
              <a:t>BFM</a:t>
            </a:r>
            <a:r>
              <a:rPr lang="de-DE" sz="1800" kern="100" dirty="0">
                <a:solidFill>
                  <a:srgbClr val="FF0000"/>
                </a:solidFill>
                <a:effectLst/>
                <a:latin typeface="Times New Roman" panose="02020603050405020304" pitchFamily="18" charset="0"/>
                <a:ea typeface="SimSun" panose="02010600030101010101" pitchFamily="2" charset="-122"/>
              </a:rPr>
              <a:t> and </a:t>
            </a:r>
            <a:r>
              <a:rPr lang="de-DE" sz="1800" i="1" kern="100" dirty="0">
                <a:solidFill>
                  <a:srgbClr val="FF0000"/>
                </a:solidFill>
                <a:effectLst/>
                <a:latin typeface="Times New Roman" panose="02020603050405020304" pitchFamily="18" charset="0"/>
                <a:ea typeface="SimSun" panose="02010600030101010101" pitchFamily="2" charset="-122"/>
              </a:rPr>
              <a:t>RSM</a:t>
            </a:r>
            <a:r>
              <a:rPr lang="de-DE" sz="1800" kern="100" dirty="0">
                <a:solidFill>
                  <a:srgbClr val="FF0000"/>
                </a:solidFill>
                <a:effectLst/>
                <a:latin typeface="Times New Roman" panose="02020603050405020304" pitchFamily="18" charset="0"/>
                <a:ea typeface="SimSun" panose="02010600030101010101" pitchFamily="2" charset="-122"/>
              </a:rPr>
              <a:t> predicted lower contributions of “Mobile“ sector than </a:t>
            </a:r>
            <a:r>
              <a:rPr lang="de-DE" sz="1800" i="1" kern="100" dirty="0">
                <a:solidFill>
                  <a:srgbClr val="FF0000"/>
                </a:solidFill>
                <a:effectLst/>
                <a:latin typeface="Times New Roman" panose="02020603050405020304" pitchFamily="18" charset="0"/>
                <a:ea typeface="SimSun" panose="02010600030101010101" pitchFamily="2" charset="-122"/>
              </a:rPr>
              <a:t>PSAT</a:t>
            </a:r>
            <a:r>
              <a:rPr lang="de-DE" sz="1800" kern="100" dirty="0">
                <a:solidFill>
                  <a:srgbClr val="FF0000"/>
                </a:solidFill>
                <a:effectLst/>
                <a:latin typeface="Times New Roman" panose="02020603050405020304" pitchFamily="18" charset="0"/>
                <a:ea typeface="SimSun" panose="02010600030101010101" pitchFamily="2" charset="-122"/>
              </a:rPr>
              <a:t> </a:t>
            </a:r>
            <a:r>
              <a:rPr lang="de-DE" sz="1800" kern="100" dirty="0">
                <a:effectLst/>
                <a:latin typeface="Times New Roman" panose="02020603050405020304" pitchFamily="18" charset="0"/>
                <a:ea typeface="SimSun" panose="02010600030101010101" pitchFamily="2" charset="-122"/>
              </a:rPr>
              <a:t>and modestly higher contribution of “Agriculture“ sector   </a:t>
            </a:r>
          </a:p>
          <a:p>
            <a:pPr marL="171450" indent="-171450" algn="l">
              <a:lnSpc>
                <a:spcPct val="125000"/>
              </a:lnSpc>
              <a:buFont typeface="Arial" panose="020B0604020202020204" pitchFamily="34" charset="0"/>
              <a:buChar char="•"/>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p:txBody>
      </p:sp>
      <p:sp>
        <p:nvSpPr>
          <p:cNvPr id="10" name="TextBox 9">
            <a:extLst>
              <a:ext uri="{FF2B5EF4-FFF2-40B4-BE49-F238E27FC236}">
                <a16:creationId xmlns:a16="http://schemas.microsoft.com/office/drawing/2014/main" id="{FBE1B9B3-98F5-4C93-A0AF-89D62D988904}"/>
              </a:ext>
            </a:extLst>
          </p:cNvPr>
          <p:cNvSpPr txBox="1"/>
          <p:nvPr/>
        </p:nvSpPr>
        <p:spPr>
          <a:xfrm>
            <a:off x="699502" y="1367134"/>
            <a:ext cx="1807612"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I</a:t>
            </a:r>
            <a:r>
              <a:rPr lang="de-DE" sz="2400" b="1" kern="100" dirty="0">
                <a:solidFill>
                  <a:srgbClr val="7030A0"/>
                </a:solidFill>
                <a:effectLst/>
                <a:latin typeface="Arial" panose="020B0604020202020204" pitchFamily="34" charset="0"/>
                <a:ea typeface="SimSun" panose="02010600030101010101" pitchFamily="2" charset="-122"/>
                <a:cs typeface="Arial" panose="020B0604020202020204" pitchFamily="34" charset="0"/>
              </a:rPr>
              <a:t>ndustrial</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processes</a:t>
            </a:r>
            <a:endParaRPr lang="en-US" sz="2400" b="1"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7CC971-582C-4E29-81F2-423F6644525D}"/>
              </a:ext>
            </a:extLst>
          </p:cNvPr>
          <p:cNvSpPr txBox="1"/>
          <p:nvPr/>
        </p:nvSpPr>
        <p:spPr>
          <a:xfrm>
            <a:off x="802456" y="2588317"/>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Mobile</a:t>
            </a:r>
            <a:endParaRPr lang="en-US" sz="2400" b="1"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00781D1-8915-4FC1-9CD4-64CBA867876D}"/>
              </a:ext>
            </a:extLst>
          </p:cNvPr>
          <p:cNvSpPr txBox="1"/>
          <p:nvPr/>
        </p:nvSpPr>
        <p:spPr>
          <a:xfrm>
            <a:off x="644701" y="3424632"/>
            <a:ext cx="1675598"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Stationary</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CADDA4D-ABB3-4C6E-B2D5-86A81B264754}"/>
              </a:ext>
            </a:extLst>
          </p:cNvPr>
          <p:cNvSpPr txBox="1"/>
          <p:nvPr/>
        </p:nvSpPr>
        <p:spPr>
          <a:xfrm>
            <a:off x="468429" y="4630279"/>
            <a:ext cx="2026586"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Agricultrue</a:t>
            </a:r>
            <a:endParaRPr lang="en-US" sz="2400" b="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A201DE4-24B0-4824-B01E-F6AAA79D8029}"/>
              </a:ext>
            </a:extLst>
          </p:cNvPr>
          <p:cNvSpPr txBox="1"/>
          <p:nvPr/>
        </p:nvSpPr>
        <p:spPr>
          <a:xfrm>
            <a:off x="802456" y="5798894"/>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Dust</a:t>
            </a:r>
            <a:endParaRPr lang="en-US" sz="2400" b="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A4CB6B9-11A2-42E5-A7F1-828BA580CC90}"/>
              </a:ext>
            </a:extLst>
          </p:cNvPr>
          <p:cNvSpPr txBox="1"/>
          <p:nvPr/>
        </p:nvSpPr>
        <p:spPr>
          <a:xfrm>
            <a:off x="2847573"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BFM</a:t>
            </a:r>
            <a:endParaRPr lang="en-US" sz="2400" b="1" dirty="0">
              <a:solidFill>
                <a:srgbClr val="0000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008DA-0F48-4C34-9629-775C8D653D41}"/>
              </a:ext>
            </a:extLst>
          </p:cNvPr>
          <p:cNvSpPr txBox="1"/>
          <p:nvPr/>
        </p:nvSpPr>
        <p:spPr>
          <a:xfrm>
            <a:off x="4886074"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RSM</a:t>
            </a:r>
            <a:endParaRPr lang="en-US" sz="2400" b="1" dirty="0">
              <a:solidFill>
                <a:srgbClr val="0000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610EBA-08D8-46A7-942C-73B47FC01CF3}"/>
              </a:ext>
            </a:extLst>
          </p:cNvPr>
          <p:cNvSpPr txBox="1"/>
          <p:nvPr/>
        </p:nvSpPr>
        <p:spPr>
          <a:xfrm>
            <a:off x="6935002" y="697042"/>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PSAT</a:t>
            </a:r>
            <a:endParaRPr lang="en-US" sz="2400" b="1" dirty="0">
              <a:solidFill>
                <a:srgbClr val="0000F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CC6E7C-4A38-47A7-8BF0-468B659A9317}"/>
              </a:ext>
            </a:extLst>
          </p:cNvPr>
          <p:cNvSpPr txBox="1"/>
          <p:nvPr/>
        </p:nvSpPr>
        <p:spPr>
          <a:xfrm>
            <a:off x="8788120" y="12644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1AEB8A-7E40-4451-984B-25BD2F5D876C}"/>
              </a:ext>
            </a:extLst>
          </p:cNvPr>
          <p:cNvSpPr txBox="1"/>
          <p:nvPr/>
        </p:nvSpPr>
        <p:spPr>
          <a:xfrm>
            <a:off x="8788120" y="231546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C39DD08-CF83-4C61-B03E-695F7052F475}"/>
              </a:ext>
            </a:extLst>
          </p:cNvPr>
          <p:cNvSpPr txBox="1"/>
          <p:nvPr/>
        </p:nvSpPr>
        <p:spPr>
          <a:xfrm>
            <a:off x="8788119" y="33665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9</a:t>
            </a:r>
            <a:endParaRPr lang="en-US" sz="1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288AA7-B444-4564-BA35-2D7FA6C10B38}"/>
              </a:ext>
            </a:extLst>
          </p:cNvPr>
          <p:cNvSpPr txBox="1"/>
          <p:nvPr/>
        </p:nvSpPr>
        <p:spPr>
          <a:xfrm>
            <a:off x="8831830" y="4421088"/>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4.5</a:t>
            </a:r>
            <a:endParaRPr lang="en-US" sz="1400" b="1" dirty="0">
              <a:solidFill>
                <a:srgbClr val="0000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BEF132C-6CCB-41C4-95E3-B94C13A5638D}"/>
              </a:ext>
            </a:extLst>
          </p:cNvPr>
          <p:cNvSpPr txBox="1"/>
          <p:nvPr/>
        </p:nvSpPr>
        <p:spPr>
          <a:xfrm>
            <a:off x="8822099" y="54686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5" name="椭圆 1">
            <a:extLst>
              <a:ext uri="{FF2B5EF4-FFF2-40B4-BE49-F238E27FC236}">
                <a16:creationId xmlns:a16="http://schemas.microsoft.com/office/drawing/2014/main" id="{0F829C43-0A8F-40BE-B55D-1FB44C4360FB}"/>
              </a:ext>
            </a:extLst>
          </p:cNvPr>
          <p:cNvSpPr/>
          <p:nvPr/>
        </p:nvSpPr>
        <p:spPr>
          <a:xfrm>
            <a:off x="802456" y="2198131"/>
            <a:ext cx="8014723" cy="135535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27" name="TextBox 26">
            <a:extLst>
              <a:ext uri="{FF2B5EF4-FFF2-40B4-BE49-F238E27FC236}">
                <a16:creationId xmlns:a16="http://schemas.microsoft.com/office/drawing/2014/main" id="{851E6E6D-00C4-4D16-92E7-3B031FA99A0A}"/>
              </a:ext>
            </a:extLst>
          </p:cNvPr>
          <p:cNvSpPr txBox="1"/>
          <p:nvPr/>
        </p:nvSpPr>
        <p:spPr>
          <a:xfrm>
            <a:off x="9066776" y="6220751"/>
            <a:ext cx="1898454" cy="440633"/>
          </a:xfrm>
          <a:prstGeom prst="rect">
            <a:avLst/>
          </a:prstGeom>
          <a:noFill/>
        </p:spPr>
        <p:txBody>
          <a:bodyPr wrap="square">
            <a:spAutoFit/>
          </a:bodyPr>
          <a:lstStyle/>
          <a:p>
            <a:pPr algn="l">
              <a:lnSpc>
                <a:spcPct val="125000"/>
              </a:lnSpc>
            </a:pPr>
            <a:r>
              <a:rPr lang="de-DE" sz="2000" kern="100" dirty="0">
                <a:latin typeface="Times New Roman" panose="02020603050405020304" pitchFamily="18" charset="0"/>
                <a:ea typeface="SimSun" panose="02010600030101010101" pitchFamily="2" charset="-122"/>
              </a:rPr>
              <a:t>PM2.5 Jan. Avg.</a:t>
            </a:r>
            <a:endParaRPr lang="en-US" sz="2000" dirty="0"/>
          </a:p>
        </p:txBody>
      </p:sp>
      <p:sp>
        <p:nvSpPr>
          <p:cNvPr id="26" name="椭圆 1">
            <a:extLst>
              <a:ext uri="{FF2B5EF4-FFF2-40B4-BE49-F238E27FC236}">
                <a16:creationId xmlns:a16="http://schemas.microsoft.com/office/drawing/2014/main" id="{4501FEB4-A00E-4837-898C-795F340E499F}"/>
              </a:ext>
            </a:extLst>
          </p:cNvPr>
          <p:cNvSpPr/>
          <p:nvPr/>
        </p:nvSpPr>
        <p:spPr>
          <a:xfrm>
            <a:off x="533399" y="4127597"/>
            <a:ext cx="8176977" cy="149490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41071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80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52</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BFM/PSAT/RSM-DM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9">
            <a:extLst>
              <a:ext uri="{FF2B5EF4-FFF2-40B4-BE49-F238E27FC236}">
                <a16:creationId xmlns:a16="http://schemas.microsoft.com/office/drawing/2014/main" id="{3BBFC8F9-5746-4557-B4E6-2202E6FB95CC}"/>
              </a:ext>
            </a:extLst>
          </p:cNvPr>
          <p:cNvPicPr/>
          <p:nvPr/>
        </p:nvPicPr>
        <p:blipFill rotWithShape="1">
          <a:blip r:embed="rId2" cstate="print">
            <a:extLst>
              <a:ext uri="{28A0092B-C50C-407E-A947-70E740481C1C}">
                <a14:useLocalDpi xmlns:a14="http://schemas.microsoft.com/office/drawing/2010/main" val="0"/>
              </a:ext>
            </a:extLst>
          </a:blip>
          <a:srcRect b="46377"/>
          <a:stretch/>
        </p:blipFill>
        <p:spPr>
          <a:xfrm>
            <a:off x="6096000" y="838201"/>
            <a:ext cx="5783263" cy="2819399"/>
          </a:xfrm>
          <a:prstGeom prst="rect">
            <a:avLst/>
          </a:prstGeom>
          <a:ln>
            <a:solidFill>
              <a:srgbClr val="5D2884"/>
            </a:solidFill>
          </a:ln>
        </p:spPr>
      </p:pic>
      <p:sp>
        <p:nvSpPr>
          <p:cNvPr id="8" name="TextBox 7">
            <a:extLst>
              <a:ext uri="{FF2B5EF4-FFF2-40B4-BE49-F238E27FC236}">
                <a16:creationId xmlns:a16="http://schemas.microsoft.com/office/drawing/2014/main" id="{32CD27E3-B2B3-4311-8F41-C121B88FF79C}"/>
              </a:ext>
            </a:extLst>
          </p:cNvPr>
          <p:cNvSpPr txBox="1"/>
          <p:nvPr/>
        </p:nvSpPr>
        <p:spPr>
          <a:xfrm>
            <a:off x="457200" y="4038600"/>
            <a:ext cx="5181600" cy="2493503"/>
          </a:xfrm>
          <a:prstGeom prst="rect">
            <a:avLst/>
          </a:prstGeom>
          <a:noFill/>
        </p:spPr>
        <p:txBody>
          <a:bodyPr wrap="square">
            <a:spAutoFit/>
          </a:bodyPr>
          <a:lstStyle/>
          <a:p>
            <a:pPr marL="0" marR="0" algn="l">
              <a:lnSpc>
                <a:spcPct val="150000"/>
              </a:lnSpc>
              <a:spcBef>
                <a:spcPts val="0"/>
              </a:spcBef>
              <a:spcAft>
                <a:spcPts val="0"/>
              </a:spcAft>
            </a:pP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“RSM-DM“ generally predicted </a:t>
            </a:r>
            <a:r>
              <a:rPr lang="de-DE" i="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lower “NOx“ &amp; “Mobile“ sector contributions </a:t>
            </a: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and</a:t>
            </a:r>
            <a:r>
              <a:rPr lang="de-DE" i="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 higher </a:t>
            </a:r>
            <a:r>
              <a:rPr lang="de-DE" i="1" kern="100">
                <a:solidFill>
                  <a:srgbClr val="FF0000"/>
                </a:solidFill>
                <a:effectLst/>
                <a:latin typeface="Arial" panose="020B0604020202020204" pitchFamily="34" charset="0"/>
                <a:ea typeface="SimSun" panose="02010600030101010101" pitchFamily="2" charset="-122"/>
                <a:cs typeface="Arial" panose="020B0604020202020204" pitchFamily="34" charset="0"/>
              </a:rPr>
              <a:t>other sectors contributions </a:t>
            </a: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than “PSAT“ in major cities mainly due to lower (or negative) predictions of local NOx contributions         </a:t>
            </a:r>
          </a:p>
          <a:p>
            <a:pPr marL="0" marR="0" algn="l">
              <a:lnSpc>
                <a:spcPct val="150000"/>
              </a:lnSpc>
              <a:spcBef>
                <a:spcPts val="0"/>
              </a:spcBef>
              <a:spcAft>
                <a:spcPts val="0"/>
              </a:spcAft>
            </a:pPr>
            <a:r>
              <a:rPr lang="de-DE" sz="1600" i="1" kern="100" dirty="0">
                <a:effectLst/>
                <a:latin typeface="Arial" panose="020B0604020202020204" pitchFamily="34" charset="0"/>
                <a:ea typeface="SimSun" panose="02010600030101010101" pitchFamily="2" charset="-122"/>
                <a:cs typeface="Arial" panose="020B0604020202020204" pitchFamily="34" charset="0"/>
              </a:rPr>
              <a:t>(Urban receptor: GZ-Guangzhou, </a:t>
            </a:r>
            <a:r>
              <a:rPr lang="de-DE" sz="1600" i="1" kern="100" dirty="0">
                <a:latin typeface="Arial" panose="020B0604020202020204" pitchFamily="34" charset="0"/>
                <a:ea typeface="SimSun" panose="02010600030101010101" pitchFamily="2" charset="-122"/>
                <a:cs typeface="Arial" panose="020B0604020202020204" pitchFamily="34" charset="0"/>
              </a:rPr>
              <a:t>PM2.5 January avg</a:t>
            </a:r>
            <a:r>
              <a:rPr lang="de-DE" sz="1600" i="1" kern="100" dirty="0">
                <a:effectLst/>
                <a:latin typeface="Arial" panose="020B0604020202020204" pitchFamily="34" charset="0"/>
                <a:ea typeface="SimSun" panose="02010600030101010101" pitchFamily="2" charset="-122"/>
                <a:cs typeface="Arial" panose="020B0604020202020204" pitchFamily="34" charset="0"/>
              </a:rPr>
              <a:t>.) </a:t>
            </a:r>
            <a:endParaRPr lang="en-US" sz="1200" i="1" dirty="0">
              <a:effectLst/>
              <a:latin typeface="Arial" panose="020B0604020202020204" pitchFamily="34" charset="0"/>
              <a:ea typeface="SimHei" panose="02010609060101010101" pitchFamily="49" charset="-122"/>
              <a:cs typeface="Arial" panose="020B0604020202020204" pitchFamily="34" charset="0"/>
            </a:endParaRPr>
          </a:p>
        </p:txBody>
      </p:sp>
      <p:pic>
        <p:nvPicPr>
          <p:cNvPr id="6" name="图片 4">
            <a:extLst>
              <a:ext uri="{FF2B5EF4-FFF2-40B4-BE49-F238E27FC236}">
                <a16:creationId xmlns:a16="http://schemas.microsoft.com/office/drawing/2014/main" id="{1CBDAFC3-96F3-472A-A370-40B03DD003DF}"/>
              </a:ext>
            </a:extLst>
          </p:cNvPr>
          <p:cNvPicPr/>
          <p:nvPr/>
        </p:nvPicPr>
        <p:blipFill rotWithShape="1">
          <a:blip r:embed="rId3" cstate="print">
            <a:extLst>
              <a:ext uri="{28A0092B-C50C-407E-A947-70E740481C1C}">
                <a14:useLocalDpi xmlns:a14="http://schemas.microsoft.com/office/drawing/2010/main" val="0"/>
              </a:ext>
            </a:extLst>
          </a:blip>
          <a:srcRect b="46775"/>
          <a:stretch/>
        </p:blipFill>
        <p:spPr>
          <a:xfrm>
            <a:off x="609600" y="838201"/>
            <a:ext cx="5105400" cy="2819399"/>
          </a:xfrm>
          <a:prstGeom prst="rect">
            <a:avLst/>
          </a:prstGeom>
          <a:ln>
            <a:solidFill>
              <a:srgbClr val="5D2884"/>
            </a:solidFill>
          </a:ln>
        </p:spPr>
      </p:pic>
      <p:sp>
        <p:nvSpPr>
          <p:cNvPr id="9" name="椭圆 1">
            <a:extLst>
              <a:ext uri="{FF2B5EF4-FFF2-40B4-BE49-F238E27FC236}">
                <a16:creationId xmlns:a16="http://schemas.microsoft.com/office/drawing/2014/main" id="{2726DDE5-E94D-4B26-9601-D4DF2EF98926}"/>
              </a:ext>
            </a:extLst>
          </p:cNvPr>
          <p:cNvSpPr/>
          <p:nvPr/>
        </p:nvSpPr>
        <p:spPr>
          <a:xfrm>
            <a:off x="914400" y="2438400"/>
            <a:ext cx="9144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0" name="椭圆 1">
            <a:extLst>
              <a:ext uri="{FF2B5EF4-FFF2-40B4-BE49-F238E27FC236}">
                <a16:creationId xmlns:a16="http://schemas.microsoft.com/office/drawing/2014/main" id="{667D7B13-4664-4F19-AB4E-B16508ADD03A}"/>
              </a:ext>
            </a:extLst>
          </p:cNvPr>
          <p:cNvSpPr/>
          <p:nvPr/>
        </p:nvSpPr>
        <p:spPr>
          <a:xfrm>
            <a:off x="2057400" y="722683"/>
            <a:ext cx="609600" cy="403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1" name="椭圆 1">
            <a:extLst>
              <a:ext uri="{FF2B5EF4-FFF2-40B4-BE49-F238E27FC236}">
                <a16:creationId xmlns:a16="http://schemas.microsoft.com/office/drawing/2014/main" id="{B7937228-EE20-4E6E-B4BE-84B451B148A6}"/>
              </a:ext>
            </a:extLst>
          </p:cNvPr>
          <p:cNvSpPr/>
          <p:nvPr/>
        </p:nvSpPr>
        <p:spPr>
          <a:xfrm>
            <a:off x="7239000" y="722683"/>
            <a:ext cx="685800" cy="403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2" name="椭圆 1">
            <a:extLst>
              <a:ext uri="{FF2B5EF4-FFF2-40B4-BE49-F238E27FC236}">
                <a16:creationId xmlns:a16="http://schemas.microsoft.com/office/drawing/2014/main" id="{C79DEF61-D1FF-45C9-8C75-CA6B7AA1B55B}"/>
              </a:ext>
            </a:extLst>
          </p:cNvPr>
          <p:cNvSpPr/>
          <p:nvPr/>
        </p:nvSpPr>
        <p:spPr>
          <a:xfrm>
            <a:off x="6553200" y="2478423"/>
            <a:ext cx="1219200" cy="6457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pic>
        <p:nvPicPr>
          <p:cNvPr id="13" name="图片 1">
            <a:extLst>
              <a:ext uri="{FF2B5EF4-FFF2-40B4-BE49-F238E27FC236}">
                <a16:creationId xmlns:a16="http://schemas.microsoft.com/office/drawing/2014/main" id="{40216953-CDD9-4C23-8AE3-C2796CA60BA4}"/>
              </a:ext>
            </a:extLst>
          </p:cNvPr>
          <p:cNvPicPr/>
          <p:nvPr/>
        </p:nvPicPr>
        <p:blipFill rotWithShape="1">
          <a:blip r:embed="rId4" cstate="print">
            <a:extLst>
              <a:ext uri="{28A0092B-C50C-407E-A947-70E740481C1C}">
                <a14:useLocalDpi xmlns:a14="http://schemas.microsoft.com/office/drawing/2010/main" val="0"/>
              </a:ext>
            </a:extLst>
          </a:blip>
          <a:srcRect b="42685"/>
          <a:stretch/>
        </p:blipFill>
        <p:spPr>
          <a:xfrm>
            <a:off x="6088088" y="3752429"/>
            <a:ext cx="5759450" cy="2578591"/>
          </a:xfrm>
          <a:prstGeom prst="rect">
            <a:avLst/>
          </a:prstGeom>
          <a:ln>
            <a:solidFill>
              <a:srgbClr val="5D2884"/>
            </a:solidFill>
          </a:ln>
        </p:spPr>
      </p:pic>
      <p:sp>
        <p:nvSpPr>
          <p:cNvPr id="14" name="椭圆 1">
            <a:extLst>
              <a:ext uri="{FF2B5EF4-FFF2-40B4-BE49-F238E27FC236}">
                <a16:creationId xmlns:a16="http://schemas.microsoft.com/office/drawing/2014/main" id="{559521F2-B461-4B8F-BFFB-1E411401AFFF}"/>
              </a:ext>
            </a:extLst>
          </p:cNvPr>
          <p:cNvSpPr/>
          <p:nvPr/>
        </p:nvSpPr>
        <p:spPr>
          <a:xfrm>
            <a:off x="7748613" y="3600309"/>
            <a:ext cx="609600" cy="40377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5" name="椭圆 1">
            <a:extLst>
              <a:ext uri="{FF2B5EF4-FFF2-40B4-BE49-F238E27FC236}">
                <a16:creationId xmlns:a16="http://schemas.microsoft.com/office/drawing/2014/main" id="{79CA0C93-CE22-43C3-8B76-49C8450FDA1B}"/>
              </a:ext>
            </a:extLst>
          </p:cNvPr>
          <p:cNvSpPr/>
          <p:nvPr/>
        </p:nvSpPr>
        <p:spPr>
          <a:xfrm>
            <a:off x="7939113" y="4999182"/>
            <a:ext cx="838200" cy="52321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6" name="椭圆 1">
            <a:extLst>
              <a:ext uri="{FF2B5EF4-FFF2-40B4-BE49-F238E27FC236}">
                <a16:creationId xmlns:a16="http://schemas.microsoft.com/office/drawing/2014/main" id="{C9958B87-1D7D-47D4-9043-4C2BE1F3ABD3}"/>
              </a:ext>
            </a:extLst>
          </p:cNvPr>
          <p:cNvSpPr/>
          <p:nvPr/>
        </p:nvSpPr>
        <p:spPr>
          <a:xfrm>
            <a:off x="10628338" y="5107428"/>
            <a:ext cx="838200" cy="52321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7" name="TextBox 16">
            <a:extLst>
              <a:ext uri="{FF2B5EF4-FFF2-40B4-BE49-F238E27FC236}">
                <a16:creationId xmlns:a16="http://schemas.microsoft.com/office/drawing/2014/main" id="{F3B019A5-FF37-4006-ACCD-67AC5914196E}"/>
              </a:ext>
            </a:extLst>
          </p:cNvPr>
          <p:cNvSpPr txBox="1"/>
          <p:nvPr/>
        </p:nvSpPr>
        <p:spPr>
          <a:xfrm>
            <a:off x="1164769" y="1037696"/>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
        <p:nvSpPr>
          <p:cNvPr id="18" name="TextBox 17">
            <a:extLst>
              <a:ext uri="{FF2B5EF4-FFF2-40B4-BE49-F238E27FC236}">
                <a16:creationId xmlns:a16="http://schemas.microsoft.com/office/drawing/2014/main" id="{41F7E586-B7E3-400F-80E3-A35F21AEE163}"/>
              </a:ext>
            </a:extLst>
          </p:cNvPr>
          <p:cNvSpPr txBox="1"/>
          <p:nvPr/>
        </p:nvSpPr>
        <p:spPr>
          <a:xfrm>
            <a:off x="7023622" y="1084830"/>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
        <p:nvSpPr>
          <p:cNvPr id="19" name="TextBox 18">
            <a:extLst>
              <a:ext uri="{FF2B5EF4-FFF2-40B4-BE49-F238E27FC236}">
                <a16:creationId xmlns:a16="http://schemas.microsoft.com/office/drawing/2014/main" id="{72550DD8-EC4A-4A5A-8AD1-51A692E3F3BF}"/>
              </a:ext>
            </a:extLst>
          </p:cNvPr>
          <p:cNvSpPr txBox="1"/>
          <p:nvPr/>
        </p:nvSpPr>
        <p:spPr>
          <a:xfrm>
            <a:off x="5809706" y="5318527"/>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Tree>
    <p:extLst>
      <p:ext uri="{BB962C8B-B14F-4D97-AF65-F5344CB8AC3E}">
        <p14:creationId xmlns:p14="http://schemas.microsoft.com/office/powerpoint/2010/main" val="21706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0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7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120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120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53</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4">
            <a:extLst>
              <a:ext uri="{FF2B5EF4-FFF2-40B4-BE49-F238E27FC236}">
                <a16:creationId xmlns:a16="http://schemas.microsoft.com/office/drawing/2014/main" id="{D65126CB-A546-4673-A53C-F3A8DE20B28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133600" y="990600"/>
            <a:ext cx="7391400" cy="5644322"/>
          </a:xfrm>
          <a:prstGeom prst="rect">
            <a:avLst/>
          </a:prstGeom>
        </p:spPr>
      </p:pic>
    </p:spTree>
    <p:extLst>
      <p:ext uri="{BB962C8B-B14F-4D97-AF65-F5344CB8AC3E}">
        <p14:creationId xmlns:p14="http://schemas.microsoft.com/office/powerpoint/2010/main" val="4195115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54</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5" name="图片 4">
            <a:extLst>
              <a:ext uri="{FF2B5EF4-FFF2-40B4-BE49-F238E27FC236}">
                <a16:creationId xmlns:a16="http://schemas.microsoft.com/office/drawing/2014/main" id="{6661A9C3-BAF6-4662-A944-8E82F80467B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47800" y="892016"/>
            <a:ext cx="5470525" cy="5841682"/>
          </a:xfrm>
          <a:prstGeom prst="rect">
            <a:avLst/>
          </a:prstGeom>
          <a:ln>
            <a:solidFill>
              <a:srgbClr val="5D2884"/>
            </a:solidFill>
          </a:ln>
        </p:spPr>
      </p:pic>
      <p:sp>
        <p:nvSpPr>
          <p:cNvPr id="8" name="TextBox 7">
            <a:extLst>
              <a:ext uri="{FF2B5EF4-FFF2-40B4-BE49-F238E27FC236}">
                <a16:creationId xmlns:a16="http://schemas.microsoft.com/office/drawing/2014/main" id="{173AA970-C68F-4EC9-B5BE-2BA8BC46E82B}"/>
              </a:ext>
            </a:extLst>
          </p:cNvPr>
          <p:cNvSpPr txBox="1"/>
          <p:nvPr/>
        </p:nvSpPr>
        <p:spPr>
          <a:xfrm>
            <a:off x="7380213" y="2514600"/>
            <a:ext cx="4556125" cy="3268331"/>
          </a:xfrm>
          <a:prstGeom prst="rect">
            <a:avLst/>
          </a:prstGeom>
          <a:noFill/>
        </p:spPr>
        <p:txBody>
          <a:bodyPr wrap="square">
            <a:spAutoFit/>
          </a:bodyPr>
          <a:lstStyle/>
          <a:p>
            <a:pPr algn="l">
              <a:lnSpc>
                <a:spcPct val="150000"/>
              </a:lnSpc>
            </a:pPr>
            <a:r>
              <a:rPr lang="de-DE" sz="2000" kern="100" dirty="0">
                <a:effectLst/>
                <a:latin typeface="Times New Roman" panose="02020603050405020304" pitchFamily="18" charset="0"/>
                <a:ea typeface="SimSun" panose="02010600030101010101" pitchFamily="2" charset="-122"/>
              </a:rPr>
              <a:t>Comparison of the contributions to monthly mean PM</a:t>
            </a:r>
            <a:r>
              <a:rPr lang="de-DE" sz="2000" kern="100" baseline="-25000" dirty="0">
                <a:effectLst/>
                <a:latin typeface="Times New Roman" panose="02020603050405020304" pitchFamily="18" charset="0"/>
                <a:ea typeface="SimSun" panose="02010600030101010101" pitchFamily="2" charset="-122"/>
              </a:rPr>
              <a:t>2.5</a:t>
            </a:r>
            <a:r>
              <a:rPr lang="de-DE" sz="2000" kern="100" dirty="0">
                <a:effectLst/>
                <a:latin typeface="Times New Roman" panose="02020603050405020304" pitchFamily="18" charset="0"/>
                <a:ea typeface="SimSun" panose="02010600030101010101" pitchFamily="2" charset="-122"/>
              </a:rPr>
              <a:t> concentrations from different source regions and pollutants </a:t>
            </a:r>
            <a:r>
              <a:rPr lang="de-DE" sz="2000" kern="100" dirty="0">
                <a:solidFill>
                  <a:srgbClr val="000000"/>
                </a:solidFill>
                <a:effectLst/>
                <a:latin typeface="Times New Roman" panose="02020603050405020304" pitchFamily="18" charset="0"/>
                <a:ea typeface="SimSun" panose="02010600030101010101" pitchFamily="2" charset="-122"/>
              </a:rPr>
              <a:t>in GZ and SZ</a:t>
            </a:r>
            <a:r>
              <a:rPr lang="de-DE" sz="2000" kern="100" dirty="0">
                <a:effectLst/>
                <a:latin typeface="Times New Roman" panose="02020603050405020304" pitchFamily="18" charset="0"/>
                <a:ea typeface="SimSun" panose="02010600030101010101" pitchFamily="2" charset="-122"/>
              </a:rPr>
              <a:t> in January. GZ: Guangzhou, SZ: Shenzhen, FS: Foshan, DG: Dongguan, ZS: Zhongshan, OTH: all the other areas </a:t>
            </a:r>
            <a:r>
              <a:rPr lang="de-DE" sz="2000" kern="100" dirty="0">
                <a:solidFill>
                  <a:srgbClr val="000000"/>
                </a:solidFill>
                <a:effectLst/>
                <a:latin typeface="Times New Roman" panose="02020603050405020304" pitchFamily="18" charset="0"/>
                <a:ea typeface="SimSun" panose="02010600030101010101" pitchFamily="2" charset="-122"/>
              </a:rPr>
              <a:t>in the d03 domain.</a:t>
            </a:r>
            <a:endParaRPr lang="en-US" sz="2000" dirty="0"/>
          </a:p>
        </p:txBody>
      </p:sp>
    </p:spTree>
    <p:extLst>
      <p:ext uri="{BB962C8B-B14F-4D97-AF65-F5344CB8AC3E}">
        <p14:creationId xmlns:p14="http://schemas.microsoft.com/office/powerpoint/2010/main" val="1150437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55</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9">
            <a:extLst>
              <a:ext uri="{FF2B5EF4-FFF2-40B4-BE49-F238E27FC236}">
                <a16:creationId xmlns:a16="http://schemas.microsoft.com/office/drawing/2014/main" id="{3BBFC8F9-5746-4557-B4E6-2202E6FB95C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03576" y="869064"/>
            <a:ext cx="5706824" cy="5630228"/>
          </a:xfrm>
          <a:prstGeom prst="rect">
            <a:avLst/>
          </a:prstGeom>
          <a:ln>
            <a:solidFill>
              <a:srgbClr val="5D2884"/>
            </a:solidFill>
          </a:ln>
        </p:spPr>
      </p:pic>
      <p:sp>
        <p:nvSpPr>
          <p:cNvPr id="8" name="TextBox 7">
            <a:extLst>
              <a:ext uri="{FF2B5EF4-FFF2-40B4-BE49-F238E27FC236}">
                <a16:creationId xmlns:a16="http://schemas.microsoft.com/office/drawing/2014/main" id="{32CD27E3-B2B3-4311-8F41-C121B88FF79C}"/>
              </a:ext>
            </a:extLst>
          </p:cNvPr>
          <p:cNvSpPr txBox="1"/>
          <p:nvPr/>
        </p:nvSpPr>
        <p:spPr>
          <a:xfrm>
            <a:off x="7391400" y="2133600"/>
            <a:ext cx="3840965" cy="3729995"/>
          </a:xfrm>
          <a:prstGeom prst="rect">
            <a:avLst/>
          </a:prstGeom>
          <a:noFill/>
        </p:spPr>
        <p:txBody>
          <a:bodyPr wrap="square">
            <a:spAutoFit/>
          </a:bodyPr>
          <a:lstStyle/>
          <a:p>
            <a:pPr marL="0" marR="0" algn="just">
              <a:lnSpc>
                <a:spcPct val="150000"/>
              </a:lnSpc>
              <a:spcBef>
                <a:spcPts val="0"/>
              </a:spcBef>
              <a:spcAft>
                <a:spcPts val="0"/>
              </a:spcAft>
            </a:pPr>
            <a:r>
              <a:rPr lang="de-DE"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Comparison of the contributions to monthly mean PM</a:t>
            </a:r>
            <a:r>
              <a:rPr lang="de-DE" sz="2000" kern="100" baseline="-2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2.5</a:t>
            </a:r>
            <a:r>
              <a:rPr lang="de-DE"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concentrations from different source regions and sectors in GZ and SZ in January. GZ: Guangzhou, SZ: Shenzhen, FS: Foshan, DG: Dongguan, ZS: Zhongshan, OTH: all the other areas in the d03 domain.</a:t>
            </a:r>
            <a:endParaRPr lang="en-US" sz="1400" dirty="0">
              <a:solidFill>
                <a:srgbClr val="000000"/>
              </a:solidFill>
              <a:effectLst/>
              <a:latin typeface="Cambria" panose="020405030504060302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331444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56</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6" name="图片 1">
            <a:extLst>
              <a:ext uri="{FF2B5EF4-FFF2-40B4-BE49-F238E27FC236}">
                <a16:creationId xmlns:a16="http://schemas.microsoft.com/office/drawing/2014/main" id="{76536AF7-35DF-478E-B2FD-0E603EE2E7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1521" y="1088197"/>
            <a:ext cx="6781800" cy="5181600"/>
          </a:xfrm>
          <a:prstGeom prst="rect">
            <a:avLst/>
          </a:prstGeom>
          <a:ln>
            <a:solidFill>
              <a:srgbClr val="5D2884"/>
            </a:solidFill>
          </a:ln>
        </p:spPr>
      </p:pic>
      <p:sp>
        <p:nvSpPr>
          <p:cNvPr id="9" name="TextBox 8">
            <a:extLst>
              <a:ext uri="{FF2B5EF4-FFF2-40B4-BE49-F238E27FC236}">
                <a16:creationId xmlns:a16="http://schemas.microsoft.com/office/drawing/2014/main" id="{5B595488-983D-426B-A54F-29459B3C0A7F}"/>
              </a:ext>
            </a:extLst>
          </p:cNvPr>
          <p:cNvSpPr txBox="1"/>
          <p:nvPr/>
        </p:nvSpPr>
        <p:spPr>
          <a:xfrm>
            <a:off x="7886700" y="2209800"/>
            <a:ext cx="3886200" cy="2806666"/>
          </a:xfrm>
          <a:prstGeom prst="rect">
            <a:avLst/>
          </a:prstGeom>
          <a:noFill/>
        </p:spPr>
        <p:txBody>
          <a:bodyPr wrap="square">
            <a:spAutoFit/>
          </a:bodyPr>
          <a:lstStyle/>
          <a:p>
            <a:pPr algn="l">
              <a:lnSpc>
                <a:spcPct val="150000"/>
              </a:lnSpc>
            </a:pPr>
            <a:r>
              <a:rPr lang="de-DE" sz="2000" kern="100" dirty="0">
                <a:effectLst/>
                <a:latin typeface="Times New Roman" panose="02020603050405020304" pitchFamily="18" charset="0"/>
                <a:ea typeface="SimSun" panose="02010600030101010101" pitchFamily="2" charset="-122"/>
              </a:rPr>
              <a:t>Comparison of the percentage contributions to monthly mean PM</a:t>
            </a:r>
            <a:r>
              <a:rPr lang="de-DE" sz="2000" kern="100" baseline="-25000" dirty="0">
                <a:effectLst/>
                <a:latin typeface="Times New Roman" panose="02020603050405020304" pitchFamily="18" charset="0"/>
                <a:ea typeface="SimSun" panose="02010600030101010101" pitchFamily="2" charset="-122"/>
              </a:rPr>
              <a:t>2.5</a:t>
            </a:r>
            <a:r>
              <a:rPr lang="de-DE" sz="2000" kern="100" dirty="0">
                <a:effectLst/>
                <a:latin typeface="Times New Roman" panose="02020603050405020304" pitchFamily="18" charset="0"/>
                <a:ea typeface="SimSun" panose="02010600030101010101" pitchFamily="2" charset="-122"/>
              </a:rPr>
              <a:t> concentrations from different source sectors </a:t>
            </a:r>
            <a:r>
              <a:rPr lang="de-DE" sz="2000" kern="100" dirty="0">
                <a:solidFill>
                  <a:srgbClr val="000000"/>
                </a:solidFill>
                <a:effectLst/>
                <a:latin typeface="Times New Roman" panose="02020603050405020304" pitchFamily="18" charset="0"/>
                <a:ea typeface="SimSun" panose="02010600030101010101" pitchFamily="2" charset="-122"/>
              </a:rPr>
              <a:t>in GZ and SZ</a:t>
            </a:r>
            <a:r>
              <a:rPr lang="de-DE" sz="2000" kern="100" dirty="0">
                <a:effectLst/>
                <a:latin typeface="Times New Roman" panose="02020603050405020304" pitchFamily="18" charset="0"/>
                <a:ea typeface="SimSun" panose="02010600030101010101" pitchFamily="2" charset="-122"/>
              </a:rPr>
              <a:t> in January. GZ: Guangzhou, SZ: Shenzhen.</a:t>
            </a:r>
            <a:endParaRPr lang="en-US" sz="2000" dirty="0"/>
          </a:p>
        </p:txBody>
      </p:sp>
    </p:spTree>
    <p:extLst>
      <p:ext uri="{BB962C8B-B14F-4D97-AF65-F5344CB8AC3E}">
        <p14:creationId xmlns:p14="http://schemas.microsoft.com/office/powerpoint/2010/main" val="3561788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446"/>
            <a:ext cx="105156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4" name="图片 6">
            <a:extLst>
              <a:ext uri="{FF2B5EF4-FFF2-40B4-BE49-F238E27FC236}">
                <a16:creationId xmlns:a16="http://schemas.microsoft.com/office/drawing/2014/main" id="{55F3A4C7-E6D9-43BB-B57E-2E509777EF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85800" y="914401"/>
            <a:ext cx="6400800" cy="5872154"/>
          </a:xfrm>
          <a:prstGeom prst="rect">
            <a:avLst/>
          </a:prstGeom>
          <a:ln>
            <a:solidFill>
              <a:schemeClr val="tx1"/>
            </a:solidFill>
          </a:ln>
        </p:spPr>
      </p:pic>
      <p:sp>
        <p:nvSpPr>
          <p:cNvPr id="6" name="TextBox 5">
            <a:extLst>
              <a:ext uri="{FF2B5EF4-FFF2-40B4-BE49-F238E27FC236}">
                <a16:creationId xmlns:a16="http://schemas.microsoft.com/office/drawing/2014/main" id="{7636024B-87F1-4B7D-AD47-F01FF92603B9}"/>
              </a:ext>
            </a:extLst>
          </p:cNvPr>
          <p:cNvSpPr txBox="1"/>
          <p:nvPr/>
        </p:nvSpPr>
        <p:spPr>
          <a:xfrm>
            <a:off x="7271886" y="1143000"/>
            <a:ext cx="4691514" cy="4993931"/>
          </a:xfrm>
          <a:prstGeom prst="rect">
            <a:avLst/>
          </a:prstGeom>
          <a:noFill/>
        </p:spPr>
        <p:txBody>
          <a:bodyPr wrap="square">
            <a:spAutoFit/>
          </a:bodyPr>
          <a:lstStyle/>
          <a:p>
            <a:pPr marL="0" marR="0" algn="l">
              <a:lnSpc>
                <a:spcPct val="200000"/>
              </a:lnSpc>
              <a:spcBef>
                <a:spcPts val="0"/>
              </a:spcBef>
              <a:spcAft>
                <a:spcPts val="0"/>
              </a:spcAft>
            </a:pPr>
            <a:r>
              <a:rPr lang="de-DE" sz="1800" kern="100" dirty="0">
                <a:solidFill>
                  <a:srgbClr val="000000"/>
                </a:solidFill>
                <a:effectLst/>
                <a:latin typeface="Times New Roman" panose="02020603050405020304" pitchFamily="18" charset="0"/>
                <a:ea typeface="SimSun" panose="02010600030101010101" pitchFamily="2" charset="-122"/>
              </a:rPr>
              <a:t>Comparison of PM</a:t>
            </a:r>
            <a:r>
              <a:rPr lang="de-DE" sz="1800" kern="100" baseline="-25000" dirty="0">
                <a:solidFill>
                  <a:srgbClr val="000000"/>
                </a:solidFill>
                <a:effectLst/>
                <a:latin typeface="Times New Roman" panose="02020603050405020304" pitchFamily="18" charset="0"/>
                <a:ea typeface="SimSun" panose="02010600030101010101" pitchFamily="2" charset="-122"/>
              </a:rPr>
              <a:t>2.5</a:t>
            </a:r>
            <a:r>
              <a:rPr lang="de-DE" sz="1800" kern="100" dirty="0">
                <a:solidFill>
                  <a:srgbClr val="000000"/>
                </a:solidFill>
                <a:effectLst/>
                <a:latin typeface="Times New Roman" panose="02020603050405020304" pitchFamily="18" charset="0"/>
                <a:ea typeface="SimSun" panose="02010600030101010101" pitchFamily="2" charset="-122"/>
              </a:rPr>
              <a:t> source contributions calculated by BFM, RSM, and PSAT respectively for emissions from (a) industrial process, (b) mobile, (c) stationary combustion, (d) agriculture, (e) dust, and (f) other sources at national-controlled air-monitoring sites of the PRD in January (each point represents the monthly averaged source contribution value at each monitor site).</a:t>
            </a:r>
            <a:endParaRPr lang="en-US" sz="14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403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10972800" cy="1470025"/>
          </a:xfrm>
        </p:spPr>
        <p:txBody>
          <a:bodyPr/>
          <a:lstStyle/>
          <a:p>
            <a:pPr algn="ctr"/>
            <a:r>
              <a:rPr lang="en-US" altLang="zh-TW" sz="4000" b="1" kern="0" dirty="0">
                <a:solidFill>
                  <a:srgbClr val="FFFF00"/>
                </a:solidFill>
                <a:latin typeface="Arial" panose="020B0604020202020204" pitchFamily="34" charset="0"/>
                <a:cs typeface="Arial" panose="020B0604020202020204" pitchFamily="34" charset="0"/>
              </a:rPr>
              <a:t>“</a:t>
            </a:r>
            <a:r>
              <a:rPr lang="en-US" altLang="zh-TW" sz="4000" b="1" kern="0" dirty="0" err="1">
                <a:solidFill>
                  <a:srgbClr val="FFFF00"/>
                </a:solidFill>
                <a:latin typeface="Arial" panose="020B0604020202020204" pitchFamily="34" charset="0"/>
                <a:cs typeface="Arial" panose="020B0604020202020204" pitchFamily="34" charset="0"/>
              </a:rPr>
              <a:t>DeepRSM</a:t>
            </a:r>
            <a:r>
              <a:rPr lang="en-US" altLang="zh-TW" sz="4000" b="1" kern="0" dirty="0">
                <a:solidFill>
                  <a:srgbClr val="FFFF00"/>
                </a:solidFill>
                <a:latin typeface="Arial" panose="020B0604020202020204" pitchFamily="34" charset="0"/>
                <a:cs typeface="Arial" panose="020B0604020202020204" pitchFamily="34" charset="0"/>
              </a:rPr>
              <a:t>” Supplemental information</a:t>
            </a:r>
            <a:endParaRPr lang="en-US" altLang="zh-CN" sz="4000" dirty="0">
              <a:solidFill>
                <a:srgbClr val="FFFF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4E57A8-F829-49CD-9718-03CFA92D4219}"/>
              </a:ext>
            </a:extLst>
          </p:cNvPr>
          <p:cNvSpPr txBox="1"/>
          <p:nvPr/>
        </p:nvSpPr>
        <p:spPr>
          <a:xfrm>
            <a:off x="3809313" y="685800"/>
            <a:ext cx="3813866"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effectLst/>
                <a:uLnTx/>
                <a:uFillTx/>
                <a:latin typeface="Arial" charset="0"/>
                <a:ea typeface="微软雅黑"/>
                <a:cs typeface="+mn-cs"/>
              </a:rPr>
              <a:t>Appendix B:</a:t>
            </a: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220200" y="60960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97358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225" y="106620"/>
            <a:ext cx="10515600" cy="509955"/>
          </a:xfrm>
        </p:spPr>
        <p:txBody>
          <a:bodyPr/>
          <a:lstStyle/>
          <a:p>
            <a:r>
              <a:rPr lang="en-US" altLang="zh-CN"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3600"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Deep-learning-based RSM”</a:t>
            </a:r>
            <a:endParaRPr lang="zh-CN" altLang="en-US"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灯片编号占位符 36"/>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59</a:t>
            </a:fld>
            <a:endParaRPr lang="zh-CN" altLang="en-US" dirty="0">
              <a:latin typeface="Times New Roman" panose="02020603050405020304" pitchFamily="18" charset="0"/>
            </a:endParaRPr>
          </a:p>
        </p:txBody>
      </p:sp>
      <p:graphicFrame>
        <p:nvGraphicFramePr>
          <p:cNvPr id="24" name="图示 23"/>
          <p:cNvGraphicFramePr/>
          <p:nvPr/>
        </p:nvGraphicFramePr>
        <p:xfrm>
          <a:off x="296318" y="4045845"/>
          <a:ext cx="11599364" cy="2210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 name="组合 25"/>
          <p:cNvGrpSpPr/>
          <p:nvPr/>
        </p:nvGrpSpPr>
        <p:grpSpPr>
          <a:xfrm>
            <a:off x="579311" y="746507"/>
            <a:ext cx="11316371" cy="4964048"/>
            <a:chOff x="297834" y="939510"/>
            <a:chExt cx="8667603" cy="4740569"/>
          </a:xfrm>
        </p:grpSpPr>
        <p:sp>
          <p:nvSpPr>
            <p:cNvPr id="28" name="AutoShape 3"/>
            <p:cNvSpPr>
              <a:spLocks noChangeAspect="1" noChangeArrowheads="1" noTextEdit="1"/>
            </p:cNvSpPr>
            <p:nvPr/>
          </p:nvSpPr>
          <p:spPr bwMode="auto">
            <a:xfrm>
              <a:off x="392113" y="1039813"/>
              <a:ext cx="8004180" cy="46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en-US" sz="20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云形 29"/>
            <p:cNvSpPr/>
            <p:nvPr/>
          </p:nvSpPr>
          <p:spPr>
            <a:xfrm>
              <a:off x="392113" y="1285014"/>
              <a:ext cx="1041409" cy="644301"/>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cxnSp>
          <p:nvCxnSpPr>
            <p:cNvPr id="32" name="直接箭头连接符 31"/>
            <p:cNvCxnSpPr/>
            <p:nvPr/>
          </p:nvCxnSpPr>
          <p:spPr>
            <a:xfrm flipV="1">
              <a:off x="847347" y="1956384"/>
              <a:ext cx="3347" cy="668551"/>
            </a:xfrm>
            <a:prstGeom prst="straightConnector1">
              <a:avLst/>
            </a:prstGeom>
            <a:noFill/>
            <a:ln w="9525" cap="flat" cmpd="sng" algn="ctr">
              <a:solidFill>
                <a:srgbClr val="C0504D">
                  <a:shade val="95000"/>
                  <a:satMod val="105000"/>
                </a:srgbClr>
              </a:solidFill>
              <a:prstDash val="solid"/>
              <a:tailEnd type="triangle"/>
            </a:ln>
            <a:effectLst/>
          </p:spPr>
        </p:cxnSp>
        <p:sp>
          <p:nvSpPr>
            <p:cNvPr id="34" name="上箭头 148"/>
            <p:cNvSpPr/>
            <p:nvPr/>
          </p:nvSpPr>
          <p:spPr>
            <a:xfrm>
              <a:off x="2279657" y="1956384"/>
              <a:ext cx="329712" cy="664595"/>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上箭头 154"/>
            <p:cNvSpPr/>
            <p:nvPr/>
          </p:nvSpPr>
          <p:spPr>
            <a:xfrm>
              <a:off x="3950112" y="1975007"/>
              <a:ext cx="329712" cy="664594"/>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上箭头 161"/>
            <p:cNvSpPr/>
            <p:nvPr/>
          </p:nvSpPr>
          <p:spPr>
            <a:xfrm>
              <a:off x="5616720" y="1956384"/>
              <a:ext cx="329712" cy="664595"/>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云形 37"/>
            <p:cNvSpPr/>
            <p:nvPr/>
          </p:nvSpPr>
          <p:spPr>
            <a:xfrm>
              <a:off x="3431372" y="939510"/>
              <a:ext cx="1356537" cy="500747"/>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1</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39" name="云形 38"/>
            <p:cNvSpPr/>
            <p:nvPr/>
          </p:nvSpPr>
          <p:spPr>
            <a:xfrm>
              <a:off x="3471381" y="1486547"/>
              <a:ext cx="1262791" cy="469836"/>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2</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40" name="文本框 39"/>
            <p:cNvSpPr txBox="1"/>
            <p:nvPr/>
          </p:nvSpPr>
          <p:spPr>
            <a:xfrm>
              <a:off x="1700752" y="2732182"/>
              <a:ext cx="1510056"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High dimensional Kriging interpolation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1" name="文本框 40"/>
            <p:cNvSpPr txBox="1"/>
            <p:nvPr/>
          </p:nvSpPr>
          <p:spPr>
            <a:xfrm>
              <a:off x="3363073" y="2732182"/>
              <a:ext cx="1503789"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High dimensional Kriging interpolation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2" name="文本框 41"/>
            <p:cNvSpPr txBox="1"/>
            <p:nvPr/>
          </p:nvSpPr>
          <p:spPr>
            <a:xfrm>
              <a:off x="5226911" y="2732182"/>
              <a:ext cx="1109329"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Polynomial equation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grpSp>
          <p:nvGrpSpPr>
            <p:cNvPr id="43" name="组合 42"/>
            <p:cNvGrpSpPr/>
            <p:nvPr/>
          </p:nvGrpSpPr>
          <p:grpSpPr>
            <a:xfrm>
              <a:off x="3328032" y="3132626"/>
              <a:ext cx="1563219" cy="1400487"/>
              <a:chOff x="4995062" y="2533957"/>
              <a:chExt cx="1852456" cy="2094861"/>
            </a:xfrm>
          </p:grpSpPr>
          <p:sp>
            <p:nvSpPr>
              <p:cNvPr id="52" name="椭圆 51"/>
              <p:cNvSpPr/>
              <p:nvPr/>
            </p:nvSpPr>
            <p:spPr>
              <a:xfrm>
                <a:off x="5044505" y="2626128"/>
                <a:ext cx="1738245" cy="630953"/>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A</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4" name="椭圆 53"/>
              <p:cNvSpPr/>
              <p:nvPr/>
            </p:nvSpPr>
            <p:spPr>
              <a:xfrm>
                <a:off x="5046997" y="3266693"/>
                <a:ext cx="1718457" cy="656771"/>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B</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5" name="椭圆 54"/>
              <p:cNvSpPr/>
              <p:nvPr/>
            </p:nvSpPr>
            <p:spPr>
              <a:xfrm>
                <a:off x="5047176" y="3928675"/>
                <a:ext cx="1718456" cy="667261"/>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C</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6" name="矩形 55"/>
              <p:cNvSpPr/>
              <p:nvPr/>
            </p:nvSpPr>
            <p:spPr>
              <a:xfrm>
                <a:off x="4995062" y="2533957"/>
                <a:ext cx="1852456" cy="2094861"/>
              </a:xfrm>
              <a:prstGeom prst="rect">
                <a:avLst/>
              </a:prstGeom>
              <a:noFill/>
              <a:ln w="25400" cap="flat" cmpd="sng" algn="ctr">
                <a:solidFill>
                  <a:srgbClr val="C0504D"/>
                </a:solidFill>
                <a:prstDash val="sysDash"/>
              </a:ln>
              <a:effectLst/>
            </p:spPr>
            <p:txBody>
              <a:bodyPr rtlCol="0" anchor="ctr"/>
              <a:lstStyle/>
              <a:p>
                <a:pPr>
                  <a:defRPr/>
                </a:pPr>
                <a:endParaRPr lang="zh-CN" altLang="en-US" sz="1600" ker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cxnSp>
          <p:nvCxnSpPr>
            <p:cNvPr id="44" name="直接箭头连接符 43"/>
            <p:cNvCxnSpPr/>
            <p:nvPr/>
          </p:nvCxnSpPr>
          <p:spPr>
            <a:xfrm flipH="1" flipV="1">
              <a:off x="1170051" y="1956384"/>
              <a:ext cx="3999" cy="668551"/>
            </a:xfrm>
            <a:prstGeom prst="straightConnector1">
              <a:avLst/>
            </a:prstGeom>
            <a:noFill/>
            <a:ln w="9525" cap="flat" cmpd="sng" algn="ctr">
              <a:solidFill>
                <a:srgbClr val="4F81BD">
                  <a:shade val="95000"/>
                  <a:satMod val="105000"/>
                </a:srgbClr>
              </a:solidFill>
              <a:prstDash val="solid"/>
              <a:tailEnd type="triangle"/>
            </a:ln>
            <a:effectLst/>
          </p:spPr>
        </p:cxnSp>
        <p:cxnSp>
          <p:nvCxnSpPr>
            <p:cNvPr id="45" name="直接箭头连接符 44"/>
            <p:cNvCxnSpPr/>
            <p:nvPr/>
          </p:nvCxnSpPr>
          <p:spPr>
            <a:xfrm flipV="1">
              <a:off x="683295" y="1956384"/>
              <a:ext cx="7720" cy="668551"/>
            </a:xfrm>
            <a:prstGeom prst="straightConnector1">
              <a:avLst/>
            </a:prstGeom>
            <a:noFill/>
            <a:ln w="9525" cap="flat" cmpd="sng" algn="ctr">
              <a:solidFill>
                <a:srgbClr val="8064A2"/>
              </a:solidFill>
              <a:prstDash val="solid"/>
              <a:tailEnd type="triangle"/>
            </a:ln>
            <a:effectLst>
              <a:outerShdw blurRad="40000" dist="23000" dir="5400000" rotWithShape="0">
                <a:srgbClr val="000000">
                  <a:alpha val="35000"/>
                </a:srgbClr>
              </a:outerShdw>
            </a:effectLst>
          </p:spPr>
        </p:cxnSp>
        <p:cxnSp>
          <p:nvCxnSpPr>
            <p:cNvPr id="46" name="直接箭头连接符 45"/>
            <p:cNvCxnSpPr/>
            <p:nvPr/>
          </p:nvCxnSpPr>
          <p:spPr>
            <a:xfrm flipV="1">
              <a:off x="1001216" y="1956384"/>
              <a:ext cx="2213" cy="668551"/>
            </a:xfrm>
            <a:prstGeom prst="straightConnector1">
              <a:avLst/>
            </a:prstGeom>
            <a:noFill/>
            <a:ln w="9525" cap="flat" cmpd="sng" algn="ctr">
              <a:solidFill>
                <a:srgbClr val="F79646">
                  <a:shade val="95000"/>
                  <a:satMod val="105000"/>
                </a:srgbClr>
              </a:solidFill>
              <a:prstDash val="solid"/>
              <a:tailEnd type="triangle"/>
            </a:ln>
            <a:effectLst/>
          </p:spPr>
        </p:cxnSp>
        <p:sp>
          <p:nvSpPr>
            <p:cNvPr id="47" name="文本框 46"/>
            <p:cNvSpPr txBox="1"/>
            <p:nvPr/>
          </p:nvSpPr>
          <p:spPr>
            <a:xfrm>
              <a:off x="297834" y="2732182"/>
              <a:ext cx="1255213" cy="440881"/>
            </a:xfrm>
            <a:prstGeom prst="rect">
              <a:avLst/>
            </a:prstGeom>
            <a:noFill/>
          </p:spPr>
          <p:txBody>
            <a:bodyPr wrap="square" rtlCol="0">
              <a:spAutoFit/>
            </a:bodyPr>
            <a:lstStyle/>
            <a:p>
              <a:pPr algn="ctr"/>
              <a:r>
                <a:rPr lang="it-IT" altLang="zh-CN" sz="1200" b="1" dirty="0">
                  <a:solidFill>
                    <a:prstClr val="black"/>
                  </a:solidFill>
                  <a:latin typeface="Times New Roman" panose="02020603050405020304" pitchFamily="18" charset="0"/>
                  <a:cs typeface="Times New Roman" panose="02020603050405020304" pitchFamily="18" charset="0"/>
                </a:rPr>
                <a:t>Specific 3D mode control scenario</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8" name="圆角矩形 183"/>
            <p:cNvSpPr/>
            <p:nvPr/>
          </p:nvSpPr>
          <p:spPr>
            <a:xfrm>
              <a:off x="6857162" y="1024466"/>
              <a:ext cx="2108275" cy="4327026"/>
            </a:xfrm>
            <a:prstGeom prst="roundRect">
              <a:avLst/>
            </a:prstGeom>
            <a:noFill/>
            <a:ln w="28575" cap="flat" cmpd="sng" algn="ctr">
              <a:solidFill>
                <a:srgbClr val="FF0000"/>
              </a:solidFill>
              <a:prstDash val="dash"/>
            </a:ln>
            <a:effectLst/>
          </p:spPr>
          <p:txBody>
            <a:bodyPr rtlCol="0" anchor="ctr"/>
            <a:lstStyle/>
            <a:p>
              <a:pPr>
                <a:defRPr/>
              </a:pPr>
              <a:endParaRPr lang="zh-CN" altLang="en-US" sz="14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云形 48"/>
            <p:cNvSpPr/>
            <p:nvPr/>
          </p:nvSpPr>
          <p:spPr>
            <a:xfrm>
              <a:off x="1916885" y="1285014"/>
              <a:ext cx="1041409" cy="644301"/>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50" name="椭圆 49"/>
            <p:cNvSpPr/>
            <p:nvPr/>
          </p:nvSpPr>
          <p:spPr>
            <a:xfrm>
              <a:off x="400516" y="4006196"/>
              <a:ext cx="1222183" cy="436639"/>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Source</a:t>
              </a:r>
              <a:r>
                <a:rPr lang="zh-CN" altLang="en-US" sz="1400" b="1" kern="0" dirty="0">
                  <a:solidFill>
                    <a:prstClr val="white"/>
                  </a:solidFill>
                  <a:latin typeface="Times New Roman" panose="02020603050405020304" pitchFamily="18" charset="0"/>
                  <a:cs typeface="Times New Roman" panose="02020603050405020304" pitchFamily="18" charset="0"/>
                </a:rPr>
                <a:t> </a:t>
              </a:r>
              <a:r>
                <a:rPr lang="en-US" altLang="zh-CN" sz="1400" b="1" kern="0" dirty="0">
                  <a:solidFill>
                    <a:prstClr val="white"/>
                  </a:solidFill>
                  <a:latin typeface="Times New Roman" panose="02020603050405020304" pitchFamily="18" charset="0"/>
                  <a:cs typeface="Times New Roman" panose="02020603050405020304" pitchFamily="18" charset="0"/>
                </a:rPr>
                <a:t>emission</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51" name="椭圆 50"/>
            <p:cNvSpPr/>
            <p:nvPr/>
          </p:nvSpPr>
          <p:spPr>
            <a:xfrm>
              <a:off x="1863999" y="4006196"/>
              <a:ext cx="1222183" cy="436639"/>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Source</a:t>
              </a:r>
              <a:r>
                <a:rPr lang="zh-CN" altLang="en-US" sz="1400" b="1" kern="0" dirty="0">
                  <a:solidFill>
                    <a:prstClr val="white"/>
                  </a:solidFill>
                  <a:latin typeface="Times New Roman" panose="02020603050405020304" pitchFamily="18" charset="0"/>
                  <a:cs typeface="Times New Roman" panose="02020603050405020304" pitchFamily="18" charset="0"/>
                </a:rPr>
                <a:t> </a:t>
              </a:r>
              <a:r>
                <a:rPr lang="en-US" altLang="zh-CN" sz="1400" b="1" kern="0" dirty="0">
                  <a:solidFill>
                    <a:prstClr val="white"/>
                  </a:solidFill>
                  <a:latin typeface="Times New Roman" panose="02020603050405020304" pitchFamily="18" charset="0"/>
                  <a:cs typeface="Times New Roman" panose="02020603050405020304" pitchFamily="18" charset="0"/>
                </a:rPr>
                <a:t>emission</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grpSp>
      <p:sp>
        <p:nvSpPr>
          <p:cNvPr id="59" name="Rectangle 49"/>
          <p:cNvSpPr/>
          <p:nvPr/>
        </p:nvSpPr>
        <p:spPr>
          <a:xfrm>
            <a:off x="2801288"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2009-2011</a:t>
            </a:r>
            <a:endParaRPr lang="en-US" i="1" dirty="0">
              <a:latin typeface="Times New Roman" panose="02020603050405020304" pitchFamily="18" charset="0"/>
              <a:cs typeface="Times New Roman" panose="02020603050405020304" pitchFamily="18" charset="0"/>
            </a:endParaRPr>
          </a:p>
        </p:txBody>
      </p:sp>
      <p:sp>
        <p:nvSpPr>
          <p:cNvPr id="60" name="Rectangle 152"/>
          <p:cNvSpPr/>
          <p:nvPr/>
        </p:nvSpPr>
        <p:spPr>
          <a:xfrm>
            <a:off x="4872828"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2015-2016</a:t>
            </a:r>
            <a:endParaRPr lang="en-US" i="1" dirty="0">
              <a:latin typeface="Times New Roman" panose="02020603050405020304" pitchFamily="18" charset="0"/>
              <a:cs typeface="Times New Roman" panose="02020603050405020304" pitchFamily="18" charset="0"/>
            </a:endParaRPr>
          </a:p>
        </p:txBody>
      </p:sp>
      <p:sp>
        <p:nvSpPr>
          <p:cNvPr id="61" name="Rectangle 153"/>
          <p:cNvSpPr/>
          <p:nvPr/>
        </p:nvSpPr>
        <p:spPr>
          <a:xfrm>
            <a:off x="7253225"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2018-2019</a:t>
            </a:r>
            <a:endParaRPr lang="en-US" i="1" dirty="0">
              <a:latin typeface="Times New Roman" panose="02020603050405020304" pitchFamily="18" charset="0"/>
              <a:cs typeface="Times New Roman" panose="02020603050405020304" pitchFamily="18" charset="0"/>
            </a:endParaRPr>
          </a:p>
        </p:txBody>
      </p:sp>
      <p:sp>
        <p:nvSpPr>
          <p:cNvPr id="62" name="Rectangle 153"/>
          <p:cNvSpPr/>
          <p:nvPr/>
        </p:nvSpPr>
        <p:spPr>
          <a:xfrm>
            <a:off x="9785616" y="5371333"/>
            <a:ext cx="1191352"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a:t>
            </a:r>
            <a:r>
              <a:rPr lang="en-US" altLang="zh-CN" b="1" i="1" dirty="0">
                <a:solidFill>
                  <a:srgbClr val="000000"/>
                </a:solidFill>
                <a:latin typeface="Times New Roman" panose="02020603050405020304" pitchFamily="18" charset="0"/>
                <a:cs typeface="Times New Roman" panose="02020603050405020304" pitchFamily="18" charset="0"/>
              </a:rPr>
              <a:t>9</a:t>
            </a:r>
            <a:r>
              <a:rPr lang="en-US" altLang="en-US" b="1" i="1" dirty="0">
                <a:solidFill>
                  <a:srgbClr val="000000"/>
                </a:solidFill>
                <a:latin typeface="Times New Roman" panose="02020603050405020304" pitchFamily="18" charset="0"/>
                <a:cs typeface="Times New Roman" panose="02020603050405020304" pitchFamily="18" charset="0"/>
              </a:rPr>
              <a:t>-20</a:t>
            </a:r>
            <a:r>
              <a:rPr lang="en-US" altLang="zh-CN" b="1" i="1" dirty="0">
                <a:solidFill>
                  <a:srgbClr val="000000"/>
                </a:solidFill>
                <a:latin typeface="Times New Roman" panose="02020603050405020304" pitchFamily="18" charset="0"/>
                <a:cs typeface="Times New Roman" panose="02020603050405020304" pitchFamily="18" charset="0"/>
              </a:rPr>
              <a:t>20</a:t>
            </a:r>
            <a:endParaRPr lang="en-US" i="1" dirty="0">
              <a:latin typeface="Times New Roman" panose="02020603050405020304" pitchFamily="18" charset="0"/>
              <a:cs typeface="Times New Roman" panose="02020603050405020304" pitchFamily="18" charset="0"/>
            </a:endParaRPr>
          </a:p>
        </p:txBody>
      </p:sp>
      <p:sp>
        <p:nvSpPr>
          <p:cNvPr id="63" name="TextBox 137"/>
          <p:cNvSpPr txBox="1"/>
          <p:nvPr/>
        </p:nvSpPr>
        <p:spPr>
          <a:xfrm>
            <a:off x="2476951" y="5821969"/>
            <a:ext cx="1481496"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Xing et al., ACP, 2011</a:t>
            </a:r>
          </a:p>
        </p:txBody>
      </p:sp>
      <p:sp>
        <p:nvSpPr>
          <p:cNvPr id="64" name="TextBox 138"/>
          <p:cNvSpPr txBox="1"/>
          <p:nvPr/>
        </p:nvSpPr>
        <p:spPr>
          <a:xfrm>
            <a:off x="2401499" y="6133250"/>
            <a:ext cx="1653017"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Wang et al., </a:t>
            </a:r>
            <a:r>
              <a:rPr lang="en-US" sz="1100" b="1" i="1" dirty="0" err="1">
                <a:latin typeface="Times New Roman" panose="02020603050405020304" pitchFamily="18" charset="0"/>
                <a:ea typeface="微软雅黑" panose="020B0503020204020204" pitchFamily="34" charset="-122"/>
                <a:cs typeface="Times New Roman" panose="02020603050405020304" pitchFamily="18" charset="0"/>
              </a:rPr>
              <a:t>ESorT</a:t>
            </a: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 2011</a:t>
            </a:r>
          </a:p>
        </p:txBody>
      </p:sp>
      <p:sp>
        <p:nvSpPr>
          <p:cNvPr id="65" name="TextBox 139"/>
          <p:cNvSpPr txBox="1"/>
          <p:nvPr/>
        </p:nvSpPr>
        <p:spPr>
          <a:xfrm>
            <a:off x="4722675" y="5715691"/>
            <a:ext cx="1560042"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Zhao et al., GMD, 2015</a:t>
            </a:r>
          </a:p>
        </p:txBody>
      </p:sp>
      <p:sp>
        <p:nvSpPr>
          <p:cNvPr id="66" name="TextBox 140"/>
          <p:cNvSpPr txBox="1"/>
          <p:nvPr/>
        </p:nvSpPr>
        <p:spPr>
          <a:xfrm>
            <a:off x="4694442" y="6279310"/>
            <a:ext cx="1590500"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Xing et al., </a:t>
            </a:r>
            <a:r>
              <a:rPr lang="en-US" sz="1100" b="1" i="1" dirty="0" err="1">
                <a:latin typeface="Times New Roman" panose="02020603050405020304" pitchFamily="18" charset="0"/>
                <a:ea typeface="微软雅黑" panose="020B0503020204020204" pitchFamily="34" charset="-122"/>
                <a:cs typeface="Times New Roman" panose="02020603050405020304" pitchFamily="18" charset="0"/>
              </a:rPr>
              <a:t>ESorT</a:t>
            </a: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 2017</a:t>
            </a:r>
          </a:p>
        </p:txBody>
      </p:sp>
      <p:sp>
        <p:nvSpPr>
          <p:cNvPr id="67" name="TextBox 141"/>
          <p:cNvSpPr txBox="1"/>
          <p:nvPr/>
        </p:nvSpPr>
        <p:spPr>
          <a:xfrm>
            <a:off x="4721089" y="5999923"/>
            <a:ext cx="1505540"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Zhao et al., ACP, 2017</a:t>
            </a:r>
          </a:p>
        </p:txBody>
      </p:sp>
      <p:sp>
        <p:nvSpPr>
          <p:cNvPr id="68" name="TextBox 142"/>
          <p:cNvSpPr txBox="1"/>
          <p:nvPr/>
        </p:nvSpPr>
        <p:spPr>
          <a:xfrm>
            <a:off x="7115823" y="5809225"/>
            <a:ext cx="1576201" cy="276999"/>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333399"/>
                </a:solidFill>
                <a:latin typeface="Times New Roman" panose="02020603050405020304" pitchFamily="18" charset="0"/>
                <a:ea typeface="微软雅黑" panose="020B0503020204020204" pitchFamily="34" charset="-122"/>
                <a:cs typeface="Times New Roman" panose="02020603050405020304" pitchFamily="18" charset="0"/>
              </a:rPr>
              <a:t>Xing et al., ACP, 2018</a:t>
            </a:r>
          </a:p>
        </p:txBody>
      </p:sp>
      <p:sp>
        <p:nvSpPr>
          <p:cNvPr id="69" name="TextBox 259"/>
          <p:cNvSpPr txBox="1"/>
          <p:nvPr/>
        </p:nvSpPr>
        <p:spPr>
          <a:xfrm>
            <a:off x="9536189" y="5785869"/>
            <a:ext cx="1908599" cy="646331"/>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Xing et al., ES&amp;T, 2020</a:t>
            </a:r>
          </a:p>
          <a:p>
            <a:pPr algn="l" defTabSz="685800" fontAlgn="auto">
              <a:spcBef>
                <a:spcPts val="0"/>
              </a:spcBef>
              <a:spcAft>
                <a:spcPts val="0"/>
              </a:spcAft>
            </a:pPr>
            <a:r>
              <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Xing et al., Atm. Res., 2022</a:t>
            </a:r>
          </a:p>
          <a:p>
            <a:pPr algn="l" defTabSz="685800" fontAlgn="auto">
              <a:spcBef>
                <a:spcPts val="0"/>
              </a:spcBef>
              <a:spcAft>
                <a:spcPts val="0"/>
              </a:spcAft>
            </a:pPr>
            <a:endPar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Oval 177"/>
          <p:cNvSpPr/>
          <p:nvPr/>
        </p:nvSpPr>
        <p:spPr>
          <a:xfrm rot="1307425">
            <a:off x="7158406" y="3764976"/>
            <a:ext cx="391293" cy="38267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x</a:t>
            </a:r>
          </a:p>
        </p:txBody>
      </p:sp>
      <p:sp>
        <p:nvSpPr>
          <p:cNvPr id="71" name="Oval 178"/>
          <p:cNvSpPr/>
          <p:nvPr/>
        </p:nvSpPr>
        <p:spPr>
          <a:xfrm>
            <a:off x="7549883" y="3742234"/>
            <a:ext cx="422554" cy="413253"/>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NH</a:t>
            </a:r>
            <a:r>
              <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3</a:t>
            </a:r>
          </a:p>
        </p:txBody>
      </p:sp>
      <p:sp>
        <p:nvSpPr>
          <p:cNvPr id="72" name="Oval 179"/>
          <p:cNvSpPr/>
          <p:nvPr/>
        </p:nvSpPr>
        <p:spPr>
          <a:xfrm rot="584549">
            <a:off x="7377320" y="4078491"/>
            <a:ext cx="408349" cy="399359"/>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SO</a:t>
            </a:r>
            <a:r>
              <a:rPr lang="en-US" altLang="zh-CN" sz="1200" kern="0" baseline="-2500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2</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3" name="Oval 180"/>
          <p:cNvSpPr/>
          <p:nvPr/>
        </p:nvSpPr>
        <p:spPr>
          <a:xfrm rot="19186771">
            <a:off x="7946431" y="3646399"/>
            <a:ext cx="503272" cy="394545"/>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POA</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4" name="Oval 181"/>
          <p:cNvSpPr/>
          <p:nvPr/>
        </p:nvSpPr>
        <p:spPr>
          <a:xfrm rot="20345498">
            <a:off x="7808335" y="4017634"/>
            <a:ext cx="508851" cy="431823"/>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VOC</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5" name="Rectangle 182"/>
              <p:cNvSpPr/>
              <p:nvPr/>
            </p:nvSpPr>
            <p:spPr>
              <a:xfrm>
                <a:off x="6639334" y="3258625"/>
                <a:ext cx="2478414" cy="344069"/>
              </a:xfrm>
              <a:prstGeom prst="rect">
                <a:avLst/>
              </a:prstGeom>
              <a:solidFill>
                <a:srgbClr val="FFFFCC"/>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600" b="1" kern="0">
                          <a:solidFill>
                            <a:prstClr val="black"/>
                          </a:solidFill>
                          <a:latin typeface="Cambria Math" panose="02040503050406030204" pitchFamily="18" charset="0"/>
                        </a:rPr>
                        <m:t>∆</m:t>
                      </m:r>
                      <m:r>
                        <a:rPr lang="en-US" sz="600" b="1" i="1" kern="0">
                          <a:solidFill>
                            <a:prstClr val="black"/>
                          </a:solidFill>
                          <a:latin typeface="Cambria Math" panose="02040503050406030204" pitchFamily="18" charset="0"/>
                        </a:rPr>
                        <m:t>𝑪𝒐𝒏𝒄</m:t>
                      </m:r>
                      <m:r>
                        <a:rPr lang="en-US" sz="600" b="1" kern="0">
                          <a:solidFill>
                            <a:prstClr val="black"/>
                          </a:solidFill>
                          <a:latin typeface="Cambria Math" panose="02040503050406030204" pitchFamily="18" charset="0"/>
                        </a:rPr>
                        <m:t>=</m:t>
                      </m:r>
                      <m:nary>
                        <m:naryPr>
                          <m:chr m:val="∑"/>
                          <m:limLoc m:val="undOvr"/>
                          <m:ctrlPr>
                            <a:rPr lang="en-US" sz="600" b="1" i="1" kern="0">
                              <a:solidFill>
                                <a:prstClr val="black"/>
                              </a:solidFill>
                              <a:latin typeface="Cambria Math" panose="02040503050406030204" pitchFamily="18" charset="0"/>
                            </a:rPr>
                          </m:ctrlPr>
                        </m:naryPr>
                        <m:sub>
                          <m:r>
                            <a:rPr lang="en-US" sz="600" b="1" i="1" kern="0">
                              <a:solidFill>
                                <a:prstClr val="black"/>
                              </a:solidFill>
                              <a:latin typeface="Cambria Math" panose="02040503050406030204" pitchFamily="18" charset="0"/>
                            </a:rPr>
                            <m:t>𝒊</m:t>
                          </m:r>
                          <m:r>
                            <a:rPr lang="en-US" sz="600" b="1" kern="0">
                              <a:solidFill>
                                <a:prstClr val="black"/>
                              </a:solidFill>
                              <a:latin typeface="Cambria Math" panose="02040503050406030204" pitchFamily="18" charset="0"/>
                            </a:rPr>
                            <m:t>=</m:t>
                          </m:r>
                          <m:r>
                            <a:rPr lang="en-US" sz="600" b="1" kern="0">
                              <a:solidFill>
                                <a:prstClr val="black"/>
                              </a:solidFill>
                              <a:latin typeface="Cambria Math" panose="02040503050406030204" pitchFamily="18" charset="0"/>
                            </a:rPr>
                            <m:t>𝟏</m:t>
                          </m:r>
                        </m:sub>
                        <m:sup>
                          <m:r>
                            <a:rPr lang="en-US" sz="600" b="1" i="1" kern="0">
                              <a:solidFill>
                                <a:prstClr val="black"/>
                              </a:solidFill>
                              <a:latin typeface="Cambria Math" panose="02040503050406030204" pitchFamily="18" charset="0"/>
                            </a:rPr>
                            <m:t>𝒏</m:t>
                          </m:r>
                        </m:sup>
                        <m:e>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𝑿</m:t>
                              </m:r>
                            </m:e>
                            <m:sub>
                              <m:r>
                                <a:rPr lang="en-US" sz="600" b="1" i="1" kern="0">
                                  <a:solidFill>
                                    <a:prstClr val="black"/>
                                  </a:solidFill>
                                  <a:latin typeface="Cambria Math" panose="02040503050406030204" pitchFamily="18" charset="0"/>
                                </a:rPr>
                                <m:t>𝒊</m:t>
                              </m:r>
                            </m:sub>
                          </m:sSub>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ED7D31"/>
                                          </a:solidFill>
                                          <a:latin typeface="Cambria Math" panose="02040503050406030204" pitchFamily="18" charset="0"/>
                                        </a:rPr>
                                      </m:ctrlPr>
                                    </m:sSubPr>
                                    <m:e>
                                      <m:r>
                                        <a:rPr lang="en-US" sz="600" b="1" i="1" kern="0">
                                          <a:solidFill>
                                            <a:srgbClr val="ED7D31"/>
                                          </a:solidFill>
                                          <a:latin typeface="Cambria Math" panose="02040503050406030204" pitchFamily="18" charset="0"/>
                                        </a:rPr>
                                        <m:t>𝑬</m:t>
                                      </m:r>
                                    </m:e>
                                    <m:sub>
                                      <m:r>
                                        <a:rPr lang="en-US" sz="600" b="1" i="1" kern="0">
                                          <a:solidFill>
                                            <a:srgbClr val="ED7D31"/>
                                          </a:solidFill>
                                          <a:latin typeface="Cambria Math" panose="02040503050406030204" pitchFamily="18" charset="0"/>
                                        </a:rPr>
                                        <m:t>𝑵𝑶𝒙</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𝒂</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FF0000"/>
                                          </a:solidFill>
                                          <a:latin typeface="Cambria Math" panose="02040503050406030204" pitchFamily="18" charset="0"/>
                                        </a:rPr>
                                      </m:ctrlPr>
                                    </m:sSubPr>
                                    <m:e>
                                      <m:r>
                                        <a:rPr lang="en-US" sz="600" b="1" i="1" kern="0">
                                          <a:solidFill>
                                            <a:srgbClr val="FF0000"/>
                                          </a:solidFill>
                                          <a:latin typeface="Cambria Math" panose="02040503050406030204" pitchFamily="18" charset="0"/>
                                        </a:rPr>
                                        <m:t>𝑬</m:t>
                                      </m:r>
                                    </m:e>
                                    <m:sub>
                                      <m:r>
                                        <a:rPr lang="en-US" sz="600" b="1" i="1" kern="0">
                                          <a:solidFill>
                                            <a:srgbClr val="FF0000"/>
                                          </a:solidFill>
                                          <a:latin typeface="Cambria Math" panose="02040503050406030204" pitchFamily="18" charset="0"/>
                                        </a:rPr>
                                        <m:t>𝑺𝑶</m:t>
                                      </m:r>
                                      <m:r>
                                        <a:rPr lang="en-US" sz="600" b="1" kern="0">
                                          <a:solidFill>
                                            <a:srgbClr val="FF0000"/>
                                          </a:solidFill>
                                          <a:latin typeface="Cambria Math" panose="02040503050406030204" pitchFamily="18" charset="0"/>
                                        </a:rPr>
                                        <m:t>𝟐</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𝒃</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B050"/>
                                          </a:solidFill>
                                          <a:latin typeface="Cambria Math" panose="02040503050406030204" pitchFamily="18" charset="0"/>
                                        </a:rPr>
                                      </m:ctrlPr>
                                    </m:sSubPr>
                                    <m:e>
                                      <m:r>
                                        <a:rPr lang="en-US" sz="600" b="1" i="1" kern="0">
                                          <a:solidFill>
                                            <a:srgbClr val="00B050"/>
                                          </a:solidFill>
                                          <a:latin typeface="Cambria Math" panose="02040503050406030204" pitchFamily="18" charset="0"/>
                                        </a:rPr>
                                        <m:t>𝑬</m:t>
                                      </m:r>
                                    </m:e>
                                    <m:sub>
                                      <m:r>
                                        <a:rPr lang="en-US" sz="600" b="1" i="1" kern="0">
                                          <a:solidFill>
                                            <a:srgbClr val="00B050"/>
                                          </a:solidFill>
                                          <a:latin typeface="Cambria Math" panose="02040503050406030204" pitchFamily="18" charset="0"/>
                                        </a:rPr>
                                        <m:t>𝑵𝑯</m:t>
                                      </m:r>
                                      <m:r>
                                        <a:rPr lang="en-US" sz="600" b="1" kern="0">
                                          <a:solidFill>
                                            <a:srgbClr val="00B050"/>
                                          </a:solidFill>
                                          <a:latin typeface="Cambria Math" panose="02040503050406030204" pitchFamily="18" charset="0"/>
                                        </a:rPr>
                                        <m:t>𝟑</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𝒄</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70C0"/>
                                          </a:solidFill>
                                          <a:latin typeface="Cambria Math" panose="02040503050406030204" pitchFamily="18" charset="0"/>
                                        </a:rPr>
                                      </m:ctrlPr>
                                    </m:sSubPr>
                                    <m:e>
                                      <m:r>
                                        <a:rPr lang="en-US" sz="600" b="1" i="1" kern="0">
                                          <a:solidFill>
                                            <a:srgbClr val="0070C0"/>
                                          </a:solidFill>
                                          <a:latin typeface="Cambria Math" panose="02040503050406030204" pitchFamily="18" charset="0"/>
                                        </a:rPr>
                                        <m:t>𝑬</m:t>
                                      </m:r>
                                    </m:e>
                                    <m:sub>
                                      <m:r>
                                        <a:rPr lang="en-US" sz="600" b="1" i="1" kern="0">
                                          <a:solidFill>
                                            <a:srgbClr val="0070C0"/>
                                          </a:solidFill>
                                          <a:latin typeface="Cambria Math" panose="02040503050406030204" pitchFamily="18" charset="0"/>
                                        </a:rPr>
                                        <m:t>𝑽𝑶𝑪𝒔</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𝒅</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7030A0"/>
                                          </a:solidFill>
                                          <a:latin typeface="Cambria Math" panose="02040503050406030204" pitchFamily="18" charset="0"/>
                                        </a:rPr>
                                      </m:ctrlPr>
                                    </m:sSubPr>
                                    <m:e>
                                      <m:r>
                                        <a:rPr lang="en-US" sz="600" b="1" i="1" kern="0">
                                          <a:solidFill>
                                            <a:srgbClr val="7030A0"/>
                                          </a:solidFill>
                                          <a:latin typeface="Cambria Math" panose="02040503050406030204" pitchFamily="18" charset="0"/>
                                        </a:rPr>
                                        <m:t>𝑬</m:t>
                                      </m:r>
                                    </m:e>
                                    <m:sub>
                                      <m:r>
                                        <a:rPr lang="en-US" sz="600" b="1" i="1" kern="0">
                                          <a:solidFill>
                                            <a:srgbClr val="7030A0"/>
                                          </a:solidFill>
                                          <a:latin typeface="Cambria Math" panose="02040503050406030204" pitchFamily="18" charset="0"/>
                                        </a:rPr>
                                        <m:t>𝑷𝑶𝑨</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𝒆</m:t>
                                  </m:r>
                                </m:e>
                                <m:sub>
                                  <m:r>
                                    <a:rPr lang="en-US" sz="600" b="1" i="1" kern="0">
                                      <a:solidFill>
                                        <a:prstClr val="black"/>
                                      </a:solidFill>
                                      <a:latin typeface="Cambria Math" panose="02040503050406030204" pitchFamily="18" charset="0"/>
                                    </a:rPr>
                                    <m:t>𝒊</m:t>
                                  </m:r>
                                </m:sub>
                              </m:sSub>
                            </m:sup>
                          </m:sSup>
                        </m:e>
                      </m:nary>
                    </m:oMath>
                  </m:oMathPara>
                </a14:m>
                <a:endParaRPr lang="en-US" sz="600"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5" name="Rectangle 182"/>
              <p:cNvSpPr>
                <a:spLocks noRot="1" noChangeAspect="1" noMove="1" noResize="1" noEditPoints="1" noAdjustHandles="1" noChangeArrowheads="1" noChangeShapeType="1" noTextEdit="1"/>
              </p:cNvSpPr>
              <p:nvPr/>
            </p:nvSpPr>
            <p:spPr>
              <a:xfrm>
                <a:off x="6639334" y="3258625"/>
                <a:ext cx="2478414" cy="344069"/>
              </a:xfrm>
              <a:prstGeom prst="rect">
                <a:avLst/>
              </a:prstGeom>
              <a:blipFill rotWithShape="1">
                <a:blip r:embed="rId8"/>
                <a:stretch>
                  <a:fillRect l="-17" t="-128" r="17" b="99"/>
                </a:stretch>
              </a:blipFill>
              <a:ln>
                <a:noFill/>
              </a:ln>
              <a:effectLst/>
            </p:spPr>
            <p:txBody>
              <a:bodyPr/>
              <a:lstStyle/>
              <a:p>
                <a:r>
                  <a:rPr lang="zh-CN" altLang="en-US">
                    <a:noFill/>
                  </a:rPr>
                  <a:t> </a:t>
                </a:r>
              </a:p>
            </p:txBody>
          </p:sp>
        </mc:Fallback>
      </mc:AlternateContent>
      <p:sp>
        <p:nvSpPr>
          <p:cNvPr id="76" name="云形 75"/>
          <p:cNvSpPr/>
          <p:nvPr/>
        </p:nvSpPr>
        <p:spPr>
          <a:xfrm>
            <a:off x="6860127" y="697053"/>
            <a:ext cx="1775168" cy="575457"/>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1</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77" name="云形 76"/>
          <p:cNvSpPr/>
          <p:nvPr/>
        </p:nvSpPr>
        <p:spPr>
          <a:xfrm>
            <a:off x="6880452" y="1288580"/>
            <a:ext cx="1754843" cy="542239"/>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2</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78" name="TextBox 5"/>
          <p:cNvSpPr txBox="1"/>
          <p:nvPr/>
        </p:nvSpPr>
        <p:spPr>
          <a:xfrm>
            <a:off x="9440909" y="1075783"/>
            <a:ext cx="2212354" cy="1103957"/>
          </a:xfrm>
          <a:prstGeom prst="rect">
            <a:avLst/>
          </a:prstGeom>
          <a:noFill/>
        </p:spPr>
        <p:txBody>
          <a:bodyPr wrap="square" rtlCol="0">
            <a:spAutoFit/>
          </a:bodyPr>
          <a:lstStyle/>
          <a:p>
            <a:pPr defTabSz="342900">
              <a:lnSpc>
                <a:spcPct val="120000"/>
              </a:lnSpc>
            </a:pPr>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Further reduce the number of air quality simulation cases required to build the RSM model.</a:t>
            </a:r>
            <a:endParaRPr 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9" name="Picture 49"/>
          <p:cNvPicPr>
            <a:picLocks noChangeAspect="1"/>
          </p:cNvPicPr>
          <p:nvPr/>
        </p:nvPicPr>
        <p:blipFill rotWithShape="1">
          <a:blip r:embed="rId9" cstate="print"/>
          <a:srcRect l="19053" t="-1710" r="29454" b="38224"/>
          <a:stretch>
            <a:fillRect/>
          </a:stretch>
        </p:blipFill>
        <p:spPr>
          <a:xfrm>
            <a:off x="9562672" y="3355655"/>
            <a:ext cx="1662656" cy="1016035"/>
          </a:xfrm>
          <a:prstGeom prst="rect">
            <a:avLst/>
          </a:prstGeom>
        </p:spPr>
      </p:pic>
      <p:pic>
        <p:nvPicPr>
          <p:cNvPr id="80" name="Picture 15"/>
          <p:cNvPicPr/>
          <p:nvPr/>
        </p:nvPicPr>
        <p:blipFill rotWithShape="1">
          <a:blip r:embed="rId10" cstate="print">
            <a:extLst>
              <a:ext uri="{28A0092B-C50C-407E-A947-70E740481C1C}">
                <a14:useLocalDpi xmlns:a14="http://schemas.microsoft.com/office/drawing/2010/main" val="0"/>
              </a:ext>
            </a:extLst>
          </a:blip>
          <a:srcRect l="39968" t="43545"/>
          <a:stretch>
            <a:fillRect/>
          </a:stretch>
        </p:blipFill>
        <p:spPr bwMode="auto">
          <a:xfrm>
            <a:off x="9128391" y="2258532"/>
            <a:ext cx="2720710" cy="965264"/>
          </a:xfrm>
          <a:prstGeom prst="rect">
            <a:avLst/>
          </a:prstGeom>
          <a:noFill/>
          <a:ln>
            <a:noFill/>
          </a:ln>
        </p:spPr>
      </p:pic>
    </p:spTree>
    <p:extLst>
      <p:ext uri="{BB962C8B-B14F-4D97-AF65-F5344CB8AC3E}">
        <p14:creationId xmlns:p14="http://schemas.microsoft.com/office/powerpoint/2010/main" val="118167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8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3" cstate="print"/>
          <a:srcRect b="6478"/>
          <a:stretch>
            <a:fillRect/>
          </a:stretch>
        </p:blipFill>
        <p:spPr bwMode="auto">
          <a:xfrm>
            <a:off x="7617619" y="1773238"/>
            <a:ext cx="2514600" cy="1885950"/>
          </a:xfrm>
          <a:prstGeom prst="rect">
            <a:avLst/>
          </a:prstGeom>
          <a:noFill/>
          <a:ln w="9525">
            <a:noFill/>
            <a:miter lim="800000"/>
            <a:headEnd/>
            <a:tailEnd/>
          </a:ln>
        </p:spPr>
      </p:pic>
      <p:pic>
        <p:nvPicPr>
          <p:cNvPr id="78851" name="Picture 4"/>
          <p:cNvPicPr>
            <a:picLocks noChangeAspect="1" noChangeArrowheads="1"/>
          </p:cNvPicPr>
          <p:nvPr/>
        </p:nvPicPr>
        <p:blipFill>
          <a:blip r:embed="rId4" cstate="print"/>
          <a:srcRect/>
          <a:stretch>
            <a:fillRect/>
          </a:stretch>
        </p:blipFill>
        <p:spPr bwMode="auto">
          <a:xfrm>
            <a:off x="3287713" y="1989139"/>
            <a:ext cx="2159000" cy="1277937"/>
          </a:xfrm>
          <a:prstGeom prst="rect">
            <a:avLst/>
          </a:prstGeom>
          <a:noFill/>
          <a:ln w="9525">
            <a:solidFill>
              <a:schemeClr val="bg1"/>
            </a:solidFill>
            <a:miter lim="800000"/>
            <a:headEnd/>
            <a:tailEnd/>
          </a:ln>
        </p:spPr>
      </p:pic>
      <p:sp>
        <p:nvSpPr>
          <p:cNvPr id="40" name="Oval 47"/>
          <p:cNvSpPr>
            <a:spLocks noChangeArrowheads="1"/>
          </p:cNvSpPr>
          <p:nvPr/>
        </p:nvSpPr>
        <p:spPr bwMode="auto">
          <a:xfrm>
            <a:off x="3886201" y="999229"/>
            <a:ext cx="1676399" cy="546100"/>
          </a:xfrm>
          <a:prstGeom prst="ellipse">
            <a:avLst/>
          </a:prstGeom>
          <a:gradFill rotWithShape="1">
            <a:gsLst>
              <a:gs pos="0">
                <a:srgbClr val="FF0000"/>
              </a:gs>
              <a:gs pos="50000">
                <a:srgbClr val="FFFF00"/>
              </a:gs>
              <a:gs pos="100000">
                <a:srgbClr val="FF0000"/>
              </a:gs>
            </a:gsLst>
            <a:lin ang="5400000" scaled="1"/>
          </a:gradFill>
          <a:ln w="9525">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Verdana" pitchFamily="34" charset="0"/>
                <a:ea typeface="宋体"/>
                <a:cs typeface="+mn-cs"/>
              </a:rPr>
              <a:t>Policy Factors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Verdana" pitchFamily="34" charset="0"/>
                <a:ea typeface="宋体"/>
                <a:cs typeface="+mn-cs"/>
              </a:rPr>
              <a:t>(Emission Factors) </a:t>
            </a:r>
          </a:p>
        </p:txBody>
      </p:sp>
      <p:sp>
        <p:nvSpPr>
          <p:cNvPr id="41" name="Oval 48"/>
          <p:cNvSpPr>
            <a:spLocks noChangeArrowheads="1"/>
          </p:cNvSpPr>
          <p:nvPr/>
        </p:nvSpPr>
        <p:spPr bwMode="auto">
          <a:xfrm>
            <a:off x="6613525" y="1058863"/>
            <a:ext cx="1582738" cy="546100"/>
          </a:xfrm>
          <a:prstGeom prst="ellipse">
            <a:avLst/>
          </a:prstGeom>
          <a:gradFill rotWithShape="1">
            <a:gsLst>
              <a:gs pos="0">
                <a:srgbClr val="0000FF"/>
              </a:gs>
              <a:gs pos="50000">
                <a:srgbClr val="00FFFF"/>
              </a:gs>
              <a:gs pos="100000">
                <a:srgbClr val="0000FF"/>
              </a:gs>
            </a:gsLst>
            <a:lin ang="5400000" scaled="1"/>
          </a:gradFill>
          <a:ln w="9525" algn="ctr">
            <a:solidFill>
              <a:srgbClr val="0000FF"/>
            </a:solidFill>
            <a:round/>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Verdana" pitchFamily="34" charset="0"/>
                <a:ea typeface="宋体"/>
                <a:cs typeface="+mn-cs"/>
              </a:rPr>
              <a:t>Air quality</a:t>
            </a:r>
          </a:p>
        </p:txBody>
      </p:sp>
      <p:sp>
        <p:nvSpPr>
          <p:cNvPr id="30732" name="AutoShape 50"/>
          <p:cNvSpPr>
            <a:spLocks noChangeArrowheads="1"/>
          </p:cNvSpPr>
          <p:nvPr/>
        </p:nvSpPr>
        <p:spPr bwMode="auto">
          <a:xfrm>
            <a:off x="5395913" y="692150"/>
            <a:ext cx="1522412" cy="427038"/>
          </a:xfrm>
          <a:prstGeom prst="curvedDownArrow">
            <a:avLst>
              <a:gd name="adj1" fmla="val 71351"/>
              <a:gd name="adj2" fmla="val 142751"/>
              <a:gd name="adj3" fmla="val 33333"/>
            </a:avLst>
          </a:prstGeom>
          <a:gradFill rotWithShape="1">
            <a:gsLst>
              <a:gs pos="0">
                <a:srgbClr val="FF0000"/>
              </a:gs>
              <a:gs pos="50000">
                <a:srgbClr val="FFFF00"/>
              </a:gs>
              <a:gs pos="100000">
                <a:srgbClr val="FF0000"/>
              </a:gs>
            </a:gsLst>
            <a:lin ang="5400000" scaled="1"/>
          </a:gra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33" name="AutoShape 52"/>
          <p:cNvSpPr>
            <a:spLocks noChangeArrowheads="1"/>
          </p:cNvSpPr>
          <p:nvPr/>
        </p:nvSpPr>
        <p:spPr bwMode="auto">
          <a:xfrm rot="5400000">
            <a:off x="5822158" y="1058070"/>
            <a:ext cx="427037" cy="1400175"/>
          </a:xfrm>
          <a:prstGeom prst="curvedLeftArrow">
            <a:avLst>
              <a:gd name="adj1" fmla="val 65622"/>
              <a:gd name="adj2" fmla="val 131289"/>
              <a:gd name="adj3" fmla="val 33333"/>
            </a:avLst>
          </a:prstGeom>
          <a:gradFill rotWithShape="1">
            <a:gsLst>
              <a:gs pos="0">
                <a:srgbClr val="0000FF"/>
              </a:gs>
              <a:gs pos="50000">
                <a:srgbClr val="00FFFF"/>
              </a:gs>
              <a:gs pos="100000">
                <a:srgbClr val="0000FF"/>
              </a:gs>
            </a:gsLst>
            <a:lin ang="5400000" scaled="1"/>
          </a:gradFill>
          <a:ln w="9525">
            <a:solidFill>
              <a:srgbClr val="0000FF"/>
            </a:solidFill>
            <a:miter lim="800000"/>
            <a:headEnd/>
            <a:tailEnd/>
          </a:ln>
        </p:spPr>
        <p:txBody>
          <a:bodyPr rot="10800000"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44" name="Text Box 53"/>
          <p:cNvSpPr txBox="1">
            <a:spLocks noChangeArrowheads="1"/>
          </p:cNvSpPr>
          <p:nvPr/>
        </p:nvSpPr>
        <p:spPr bwMode="auto">
          <a:xfrm>
            <a:off x="5715001" y="1143000"/>
            <a:ext cx="750887" cy="369332"/>
          </a:xfrm>
          <a:prstGeom prst="rect">
            <a:avLst/>
          </a:prstGeom>
          <a:noFill/>
          <a:ln w="9525">
            <a:noFill/>
            <a:miter lim="800000"/>
            <a:headEnd/>
            <a:tailEnd/>
          </a:ln>
          <a:effec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宋体" pitchFamily="2" charset="-122"/>
                <a:cs typeface="+mn-cs"/>
              </a:rPr>
              <a:t>RSM</a:t>
            </a:r>
          </a:p>
        </p:txBody>
      </p:sp>
      <p:sp>
        <p:nvSpPr>
          <p:cNvPr id="46" name="AutoShape 5"/>
          <p:cNvSpPr>
            <a:spLocks noChangeArrowheads="1"/>
          </p:cNvSpPr>
          <p:nvPr/>
        </p:nvSpPr>
        <p:spPr bwMode="auto">
          <a:xfrm>
            <a:off x="1713442" y="1783802"/>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1.Selection</a:t>
            </a:r>
            <a:endParaRPr kumimoji="0" lang="en-US" altLang="zh-CN" sz="1600" b="0" i="0" u="none" strike="noStrike" kern="1200" cap="none" spc="0" normalizeH="0" baseline="0" noProof="0" dirty="0">
              <a:ln>
                <a:noFill/>
              </a:ln>
              <a:solidFill>
                <a:srgbClr val="000000"/>
              </a:solidFill>
              <a:effectLst/>
              <a:uLnTx/>
              <a:uFillTx/>
              <a:latin typeface="Tahoma" pitchFamily="34" charset="0"/>
              <a:ea typeface="宋体"/>
              <a:cs typeface="+mn-cs"/>
            </a:endParaRPr>
          </a:p>
        </p:txBody>
      </p:sp>
      <p:sp>
        <p:nvSpPr>
          <p:cNvPr id="47" name="Text Box 7"/>
          <p:cNvSpPr txBox="1">
            <a:spLocks noChangeArrowheads="1"/>
          </p:cNvSpPr>
          <p:nvPr/>
        </p:nvSpPr>
        <p:spPr bwMode="auto">
          <a:xfrm>
            <a:off x="1541463" y="3189288"/>
            <a:ext cx="2178050" cy="831850"/>
          </a:xfrm>
          <a:prstGeom prst="rect">
            <a:avLst/>
          </a:prstGeom>
          <a:noFill/>
          <a:ln w="9525">
            <a:noFill/>
            <a:miter lim="800000"/>
            <a:headEnd/>
            <a:tailEnd/>
          </a:ln>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A- Local NOx</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B- Regional VOC</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C- Area NOx</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a:t>
            </a:r>
          </a:p>
        </p:txBody>
      </p:sp>
      <p:sp>
        <p:nvSpPr>
          <p:cNvPr id="48" name="AutoShape 5"/>
          <p:cNvSpPr>
            <a:spLocks noChangeArrowheads="1"/>
          </p:cNvSpPr>
          <p:nvPr/>
        </p:nvSpPr>
        <p:spPr bwMode="auto">
          <a:xfrm>
            <a:off x="1701408" y="4179923"/>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2.Sampling</a:t>
            </a:r>
            <a:endParaRPr kumimoji="0" lang="en-US" altLang="zh-CN" sz="1600" b="0" i="0" u="none" strike="noStrike" kern="1200" cap="none" spc="0" normalizeH="0" baseline="0" noProof="0" dirty="0">
              <a:ln>
                <a:noFill/>
              </a:ln>
              <a:solidFill>
                <a:srgbClr val="000000"/>
              </a:solidFill>
              <a:effectLst/>
              <a:uLnTx/>
              <a:uFillTx/>
              <a:latin typeface="Tahoma" pitchFamily="34" charset="0"/>
              <a:ea typeface="宋体"/>
              <a:cs typeface="+mn-cs"/>
            </a:endParaRPr>
          </a:p>
        </p:txBody>
      </p:sp>
      <p:grpSp>
        <p:nvGrpSpPr>
          <p:cNvPr id="2" name="Group 20"/>
          <p:cNvGrpSpPr>
            <a:grpSpLocks/>
          </p:cNvGrpSpPr>
          <p:nvPr/>
        </p:nvGrpSpPr>
        <p:grpSpPr bwMode="auto">
          <a:xfrm>
            <a:off x="3143250" y="3841751"/>
            <a:ext cx="2025650" cy="1401763"/>
            <a:chOff x="514" y="2400"/>
            <a:chExt cx="2195" cy="1519"/>
          </a:xfrm>
        </p:grpSpPr>
        <p:pic>
          <p:nvPicPr>
            <p:cNvPr id="30739" name="Picture 15"/>
            <p:cNvPicPr>
              <a:picLocks noChangeAspect="1" noChangeArrowheads="1"/>
            </p:cNvPicPr>
            <p:nvPr/>
          </p:nvPicPr>
          <p:blipFill>
            <a:blip r:embed="rId5" cstate="print"/>
            <a:srcRect/>
            <a:stretch>
              <a:fillRect/>
            </a:stretch>
          </p:blipFill>
          <p:spPr bwMode="auto">
            <a:xfrm>
              <a:off x="720" y="2400"/>
              <a:ext cx="1920" cy="1519"/>
            </a:xfrm>
            <a:prstGeom prst="rect">
              <a:avLst/>
            </a:prstGeom>
            <a:noFill/>
            <a:ln w="9525">
              <a:noFill/>
              <a:miter lim="800000"/>
              <a:headEnd/>
              <a:tailEnd/>
            </a:ln>
          </p:spPr>
        </p:pic>
        <p:sp>
          <p:nvSpPr>
            <p:cNvPr id="30740" name="Text Box 11"/>
            <p:cNvSpPr txBox="1">
              <a:spLocks noChangeArrowheads="1"/>
            </p:cNvSpPr>
            <p:nvPr/>
          </p:nvSpPr>
          <p:spPr bwMode="auto">
            <a:xfrm rot="765619">
              <a:off x="905" y="3662"/>
              <a:ext cx="782"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A</a:t>
              </a:r>
            </a:p>
          </p:txBody>
        </p:sp>
        <p:sp>
          <p:nvSpPr>
            <p:cNvPr id="30741" name="Text Box 12"/>
            <p:cNvSpPr txBox="1">
              <a:spLocks noChangeArrowheads="1"/>
            </p:cNvSpPr>
            <p:nvPr/>
          </p:nvSpPr>
          <p:spPr bwMode="auto">
            <a:xfrm rot="-1558572">
              <a:off x="1908" y="3562"/>
              <a:ext cx="801"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B</a:t>
              </a:r>
            </a:p>
          </p:txBody>
        </p:sp>
        <p:sp>
          <p:nvSpPr>
            <p:cNvPr id="30742" name="Text Box 13"/>
            <p:cNvSpPr txBox="1">
              <a:spLocks noChangeArrowheads="1"/>
            </p:cNvSpPr>
            <p:nvPr/>
          </p:nvSpPr>
          <p:spPr bwMode="auto">
            <a:xfrm>
              <a:off x="514" y="2784"/>
              <a:ext cx="350" cy="1105"/>
            </a:xfrm>
            <a:prstGeom prst="rect">
              <a:avLst/>
            </a:prstGeom>
            <a:noFill/>
            <a:ln w="9525">
              <a:noFill/>
              <a:miter lim="800000"/>
              <a:headEnd/>
              <a:tailEnd/>
            </a:ln>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C</a:t>
              </a:r>
            </a:p>
          </p:txBody>
        </p:sp>
      </p:grpSp>
      <p:sp>
        <p:nvSpPr>
          <p:cNvPr id="66" name="AutoShape 10"/>
          <p:cNvSpPr>
            <a:spLocks noChangeArrowheads="1"/>
          </p:cNvSpPr>
          <p:nvPr/>
        </p:nvSpPr>
        <p:spPr bwMode="auto">
          <a:xfrm flipH="1">
            <a:off x="8832850" y="5383213"/>
            <a:ext cx="1512888"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F0000"/>
                </a:solidFill>
                <a:effectLst/>
                <a:uLnTx/>
                <a:uFillTx/>
                <a:latin typeface="Tahoma" pitchFamily="34" charset="0"/>
                <a:ea typeface="宋体"/>
                <a:cs typeface="+mn-cs"/>
              </a:rPr>
              <a:t>3.Simulation</a:t>
            </a:r>
            <a:endParaRPr kumimoji="0" lang="en-US" altLang="zh-CN" sz="1600" b="0" i="0" u="none" strike="noStrike" kern="1200" cap="none" spc="0" normalizeH="0" baseline="0" noProof="0">
              <a:ln>
                <a:noFill/>
              </a:ln>
              <a:solidFill>
                <a:srgbClr val="000000"/>
              </a:solidFill>
              <a:effectLst/>
              <a:uLnTx/>
              <a:uFillTx/>
              <a:latin typeface="Tahoma" pitchFamily="34" charset="0"/>
              <a:ea typeface="宋体"/>
              <a:cs typeface="+mn-cs"/>
            </a:endParaRPr>
          </a:p>
        </p:txBody>
      </p:sp>
      <p:sp>
        <p:nvSpPr>
          <p:cNvPr id="67" name="AutoShape 22"/>
          <p:cNvSpPr>
            <a:spLocks noChangeArrowheads="1"/>
          </p:cNvSpPr>
          <p:nvPr/>
        </p:nvSpPr>
        <p:spPr bwMode="auto">
          <a:xfrm flipH="1">
            <a:off x="8917223" y="3587757"/>
            <a:ext cx="1512887"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4.Statistic</a:t>
            </a:r>
          </a:p>
        </p:txBody>
      </p:sp>
      <p:grpSp>
        <p:nvGrpSpPr>
          <p:cNvPr id="3" name="组合 1"/>
          <p:cNvGrpSpPr>
            <a:grpSpLocks/>
          </p:cNvGrpSpPr>
          <p:nvPr/>
        </p:nvGrpSpPr>
        <p:grpSpPr bwMode="auto">
          <a:xfrm>
            <a:off x="3467101" y="4705350"/>
            <a:ext cx="1597025" cy="1747838"/>
            <a:chOff x="1943100" y="4705350"/>
            <a:chExt cx="1597025" cy="1747838"/>
          </a:xfrm>
        </p:grpSpPr>
        <p:pic>
          <p:nvPicPr>
            <p:cNvPr id="30746" name="Picture 27"/>
            <p:cNvPicPr>
              <a:picLocks noChangeAspect="1" noChangeArrowheads="1"/>
            </p:cNvPicPr>
            <p:nvPr/>
          </p:nvPicPr>
          <p:blipFill>
            <a:blip r:embed="rId6" cstate="print"/>
            <a:srcRect/>
            <a:stretch>
              <a:fillRect/>
            </a:stretch>
          </p:blipFill>
          <p:spPr bwMode="auto">
            <a:xfrm>
              <a:off x="1943100" y="5467350"/>
              <a:ext cx="1597025" cy="985838"/>
            </a:xfrm>
            <a:prstGeom prst="rect">
              <a:avLst/>
            </a:prstGeom>
            <a:noFill/>
            <a:ln w="9525">
              <a:noFill/>
              <a:miter lim="800000"/>
              <a:headEnd/>
              <a:tailEnd/>
            </a:ln>
          </p:spPr>
        </p:pic>
        <p:sp>
          <p:nvSpPr>
            <p:cNvPr id="30747" name="Line 34"/>
            <p:cNvSpPr>
              <a:spLocks noChangeShapeType="1"/>
            </p:cNvSpPr>
            <p:nvPr/>
          </p:nvSpPr>
          <p:spPr bwMode="auto">
            <a:xfrm>
              <a:off x="3360738" y="4705350"/>
              <a:ext cx="0" cy="1157288"/>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48" name="Line 34"/>
            <p:cNvSpPr>
              <a:spLocks noChangeShapeType="1"/>
            </p:cNvSpPr>
            <p:nvPr/>
          </p:nvSpPr>
          <p:spPr bwMode="auto">
            <a:xfrm>
              <a:off x="3132138" y="4883150"/>
              <a:ext cx="0" cy="1076325"/>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49" name="Line 34"/>
            <p:cNvSpPr>
              <a:spLocks noChangeShapeType="1"/>
            </p:cNvSpPr>
            <p:nvPr/>
          </p:nvSpPr>
          <p:spPr bwMode="auto">
            <a:xfrm>
              <a:off x="2476500" y="4764088"/>
              <a:ext cx="0" cy="142240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grpSp>
        <p:nvGrpSpPr>
          <p:cNvPr id="4" name="组合 2"/>
          <p:cNvGrpSpPr>
            <a:grpSpLocks/>
          </p:cNvGrpSpPr>
          <p:nvPr/>
        </p:nvGrpSpPr>
        <p:grpSpPr bwMode="auto">
          <a:xfrm>
            <a:off x="4008439" y="5370513"/>
            <a:ext cx="4657725" cy="950912"/>
            <a:chOff x="2484438" y="5370513"/>
            <a:chExt cx="4657725" cy="950912"/>
          </a:xfrm>
        </p:grpSpPr>
        <p:pic>
          <p:nvPicPr>
            <p:cNvPr id="30751" name="Picture 12"/>
            <p:cNvPicPr>
              <a:picLocks noChangeAspect="1" noChangeArrowheads="1"/>
            </p:cNvPicPr>
            <p:nvPr/>
          </p:nvPicPr>
          <p:blipFill>
            <a:blip r:embed="rId7" cstate="print"/>
            <a:srcRect r="31284" b="-761"/>
            <a:stretch>
              <a:fillRect/>
            </a:stretch>
          </p:blipFill>
          <p:spPr bwMode="auto">
            <a:xfrm>
              <a:off x="4733925" y="5370513"/>
              <a:ext cx="2408238" cy="950912"/>
            </a:xfrm>
            <a:prstGeom prst="rect">
              <a:avLst/>
            </a:prstGeom>
            <a:noFill/>
            <a:ln w="9525">
              <a:noFill/>
              <a:miter lim="800000"/>
              <a:headEnd/>
              <a:tailEnd/>
            </a:ln>
          </p:spPr>
        </p:pic>
        <p:sp>
          <p:nvSpPr>
            <p:cNvPr id="30752" name="Line 34"/>
            <p:cNvSpPr>
              <a:spLocks noChangeShapeType="1"/>
            </p:cNvSpPr>
            <p:nvPr/>
          </p:nvSpPr>
          <p:spPr bwMode="auto">
            <a:xfrm>
              <a:off x="2484438" y="6165850"/>
              <a:ext cx="2881312"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53" name="Line 34"/>
            <p:cNvSpPr>
              <a:spLocks noChangeShapeType="1"/>
            </p:cNvSpPr>
            <p:nvPr/>
          </p:nvSpPr>
          <p:spPr bwMode="auto">
            <a:xfrm>
              <a:off x="3132138" y="5964238"/>
              <a:ext cx="2735262"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54" name="Line 34"/>
            <p:cNvSpPr>
              <a:spLocks noChangeShapeType="1"/>
            </p:cNvSpPr>
            <p:nvPr/>
          </p:nvSpPr>
          <p:spPr bwMode="auto">
            <a:xfrm>
              <a:off x="3360738" y="5848350"/>
              <a:ext cx="3155950"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grpSp>
        <p:nvGrpSpPr>
          <p:cNvPr id="5" name="组合 3"/>
          <p:cNvGrpSpPr>
            <a:grpSpLocks/>
          </p:cNvGrpSpPr>
          <p:nvPr/>
        </p:nvGrpSpPr>
        <p:grpSpPr bwMode="auto">
          <a:xfrm>
            <a:off x="6167438" y="4508500"/>
            <a:ext cx="2665412" cy="1873250"/>
            <a:chOff x="4643438" y="4508500"/>
            <a:chExt cx="2665412" cy="1873250"/>
          </a:xfrm>
        </p:grpSpPr>
        <p:graphicFrame>
          <p:nvGraphicFramePr>
            <p:cNvPr id="30756" name="对象 67"/>
            <p:cNvGraphicFramePr>
              <a:graphicFrameLocks noChangeAspect="1"/>
            </p:cNvGraphicFramePr>
            <p:nvPr/>
          </p:nvGraphicFramePr>
          <p:xfrm>
            <a:off x="4645025" y="4508500"/>
            <a:ext cx="2663825" cy="296863"/>
          </p:xfrm>
          <a:graphic>
            <a:graphicData uri="http://schemas.openxmlformats.org/presentationml/2006/ole">
              <mc:AlternateContent xmlns:mc="http://schemas.openxmlformats.org/markup-compatibility/2006">
                <mc:Choice xmlns:v="urn:schemas-microsoft-com:vml" Requires="v">
                  <p:oleObj name="Equation" r:id="rId8" imgW="3784600" imgH="444500" progId="">
                    <p:embed/>
                  </p:oleObj>
                </mc:Choice>
                <mc:Fallback>
                  <p:oleObj name="Equation" r:id="rId8" imgW="3784600" imgH="444500" progId="">
                    <p:embed/>
                    <p:pic>
                      <p:nvPicPr>
                        <p:cNvPr id="30756" name="对象 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025" y="4508500"/>
                          <a:ext cx="2663825" cy="29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57" name="AutoShape 37"/>
            <p:cNvSpPr>
              <a:spLocks noChangeArrowheads="1"/>
            </p:cNvSpPr>
            <p:nvPr/>
          </p:nvSpPr>
          <p:spPr bwMode="auto">
            <a:xfrm rot="10800000">
              <a:off x="4643438" y="5049838"/>
              <a:ext cx="2597150" cy="1331912"/>
            </a:xfrm>
            <a:prstGeom prst="downArrowCallout">
              <a:avLst>
                <a:gd name="adj1" fmla="val 20817"/>
                <a:gd name="adj2" fmla="val 23174"/>
                <a:gd name="adj3" fmla="val 10935"/>
                <a:gd name="adj4" fmla="val 81773"/>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sp>
        <p:nvSpPr>
          <p:cNvPr id="77" name="Rectangle 30"/>
          <p:cNvSpPr>
            <a:spLocks noChangeArrowheads="1"/>
          </p:cNvSpPr>
          <p:nvPr/>
        </p:nvSpPr>
        <p:spPr bwMode="auto">
          <a:xfrm>
            <a:off x="9008269" y="4181082"/>
            <a:ext cx="1584325" cy="831850"/>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Empirical Best Linear Unbiased Predictors (EBLUPs)</a:t>
            </a:r>
          </a:p>
        </p:txBody>
      </p:sp>
      <p:sp>
        <p:nvSpPr>
          <p:cNvPr id="80" name="Text Box 7"/>
          <p:cNvSpPr txBox="1">
            <a:spLocks noChangeArrowheads="1"/>
          </p:cNvSpPr>
          <p:nvPr/>
        </p:nvSpPr>
        <p:spPr bwMode="auto">
          <a:xfrm>
            <a:off x="1522412" y="5149850"/>
            <a:ext cx="1787526" cy="1016000"/>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Latin Hypercube Sample (LHS)</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Hammersley quasi-random Sequence Sample (HSS)</a:t>
            </a:r>
          </a:p>
        </p:txBody>
      </p:sp>
      <p:sp>
        <p:nvSpPr>
          <p:cNvPr id="81" name="Rectangle 30"/>
          <p:cNvSpPr>
            <a:spLocks noChangeArrowheads="1"/>
          </p:cNvSpPr>
          <p:nvPr/>
        </p:nvSpPr>
        <p:spPr bwMode="auto">
          <a:xfrm>
            <a:off x="9112251" y="6022976"/>
            <a:ext cx="1376363" cy="646113"/>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Multi-case CMAQ simulations</a:t>
            </a:r>
          </a:p>
        </p:txBody>
      </p:sp>
      <p:sp>
        <p:nvSpPr>
          <p:cNvPr id="30761" name="Text Box 4"/>
          <p:cNvSpPr txBox="1">
            <a:spLocks noChangeArrowheads="1"/>
          </p:cNvSpPr>
          <p:nvPr/>
        </p:nvSpPr>
        <p:spPr bwMode="auto">
          <a:xfrm>
            <a:off x="1524000" y="0"/>
            <a:ext cx="9144000" cy="523220"/>
          </a:xfrm>
          <a:prstGeom prst="rect">
            <a:avLst/>
          </a:prstGeom>
          <a:solidFill>
            <a:srgbClr val="FFFF00"/>
          </a:solidFill>
          <a:ln w="9525" algn="ctr">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Verdana" pitchFamily="34" charset="0"/>
                <a:ea typeface="宋体"/>
                <a:cs typeface="+mn-cs"/>
              </a:rPr>
              <a:t>“4S” </a:t>
            </a:r>
            <a:r>
              <a:rPr kumimoji="0" lang="en-US" altLang="zh-CN" sz="2800" b="1" i="0" u="none" strike="noStrike" kern="1200" cap="none" spc="0" normalizeH="0" baseline="0" noProof="0" dirty="0">
                <a:ln>
                  <a:noFill/>
                </a:ln>
                <a:solidFill>
                  <a:srgbClr val="0000FF"/>
                </a:solidFill>
                <a:effectLst/>
                <a:uLnTx/>
                <a:uFillTx/>
                <a:latin typeface="Verdana" pitchFamily="34" charset="0"/>
                <a:ea typeface="宋体"/>
                <a:cs typeface="+mn-cs"/>
              </a:rPr>
              <a:t>Steps in </a:t>
            </a:r>
            <a:r>
              <a:rPr kumimoji="0" lang="en-US" altLang="zh-CN" sz="2800" b="1" i="0" u="none" strike="noStrike" kern="1200" cap="none" spc="0" normalizeH="0" baseline="0" noProof="0" dirty="0">
                <a:ln>
                  <a:noFill/>
                </a:ln>
                <a:solidFill>
                  <a:srgbClr val="C00000"/>
                </a:solidFill>
                <a:effectLst/>
                <a:uLnTx/>
                <a:uFillTx/>
                <a:latin typeface="Verdana" pitchFamily="34" charset="0"/>
                <a:ea typeface="宋体"/>
                <a:cs typeface="+mn-cs"/>
              </a:rPr>
              <a:t>RSM</a:t>
            </a:r>
            <a:r>
              <a:rPr kumimoji="0" lang="en-US" altLang="zh-CN" sz="2800" b="1" i="0" u="none" strike="noStrike" kern="1200" cap="none" spc="0" normalizeH="0" baseline="0" noProof="0" dirty="0">
                <a:ln>
                  <a:noFill/>
                </a:ln>
                <a:solidFill>
                  <a:srgbClr val="0000FF"/>
                </a:solidFill>
                <a:effectLst/>
                <a:uLnTx/>
                <a:uFillTx/>
                <a:latin typeface="Verdana" pitchFamily="34" charset="0"/>
                <a:ea typeface="宋体"/>
                <a:cs typeface="+mn-cs"/>
              </a:rPr>
              <a:t> </a:t>
            </a:r>
            <a:r>
              <a:rPr kumimoji="0" lang="en-US" altLang="zh-CN" sz="2400" b="1" i="0" u="none" strike="noStrike" kern="1200" cap="none" spc="0" normalizeH="0" baseline="0" noProof="0" dirty="0">
                <a:ln>
                  <a:noFill/>
                </a:ln>
                <a:solidFill>
                  <a:srgbClr val="000000"/>
                </a:solidFill>
                <a:effectLst/>
                <a:uLnTx/>
                <a:uFillTx/>
                <a:latin typeface="Verdana" pitchFamily="34" charset="0"/>
                <a:ea typeface="宋体"/>
                <a:cs typeface="+mn-cs"/>
              </a:rPr>
              <a:t>(Original RSM)</a:t>
            </a:r>
            <a:endParaRPr kumimoji="0" lang="en-US" altLang="zh-CN" sz="2800" b="1" i="0" u="none" strike="noStrike" kern="1200" cap="none" spc="0" normalizeH="0" baseline="0" noProof="0" dirty="0">
              <a:ln>
                <a:noFill/>
              </a:ln>
              <a:solidFill>
                <a:srgbClr val="000000"/>
              </a:solidFill>
              <a:effectLst/>
              <a:uLnTx/>
              <a:uFillTx/>
              <a:latin typeface="Verdana" pitchFamily="34" charset="0"/>
              <a:ea typeface="黑体" pitchFamily="49" charset="-122"/>
              <a:cs typeface="Verdana" pitchFamily="34" charset="0"/>
            </a:endParaRPr>
          </a:p>
        </p:txBody>
      </p:sp>
      <p:sp>
        <p:nvSpPr>
          <p:cNvPr id="84" name="圆角右箭头 83"/>
          <p:cNvSpPr/>
          <p:nvPr/>
        </p:nvSpPr>
        <p:spPr>
          <a:xfrm rot="5400000">
            <a:off x="3837782" y="3474244"/>
            <a:ext cx="360362" cy="412750"/>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5" name="圆角右箭头 84"/>
          <p:cNvSpPr/>
          <p:nvPr/>
        </p:nvSpPr>
        <p:spPr>
          <a:xfrm rot="14746611">
            <a:off x="6436520" y="2309020"/>
            <a:ext cx="542925" cy="623887"/>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6" name="椭圆 85"/>
          <p:cNvSpPr/>
          <p:nvPr/>
        </p:nvSpPr>
        <p:spPr>
          <a:xfrm>
            <a:off x="5837724" y="4597008"/>
            <a:ext cx="5042637" cy="2435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87" name="椭圆 86"/>
          <p:cNvSpPr/>
          <p:nvPr/>
        </p:nvSpPr>
        <p:spPr>
          <a:xfrm>
            <a:off x="6026164" y="1397934"/>
            <a:ext cx="4946636" cy="300272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0" name="Rectangle 30"/>
          <p:cNvSpPr>
            <a:spLocks noChangeArrowheads="1"/>
          </p:cNvSpPr>
          <p:nvPr/>
        </p:nvSpPr>
        <p:spPr bwMode="auto">
          <a:xfrm>
            <a:off x="7814896" y="1183677"/>
            <a:ext cx="2514600" cy="523220"/>
          </a:xfrm>
          <a:prstGeom prst="rect">
            <a:avLst/>
          </a:prstGeom>
          <a:noFill/>
          <a:ln w="9525">
            <a:noFill/>
            <a:miter lim="800000"/>
            <a:headEnd/>
            <a:tailEnd/>
          </a:ln>
        </p:spPr>
        <p:txBody>
          <a:bodyPr wrap="square">
            <a:spAutoFit/>
          </a:body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charset="0"/>
                <a:ea typeface="宋体"/>
                <a:cs typeface="+mn-cs"/>
              </a:rPr>
              <a:t>Instant AQ </a:t>
            </a:r>
          </a:p>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charset="0"/>
                <a:ea typeface="宋体"/>
                <a:cs typeface="+mn-cs"/>
              </a:rPr>
              <a:t>Response Surface  </a:t>
            </a:r>
          </a:p>
        </p:txBody>
      </p:sp>
      <p:sp>
        <p:nvSpPr>
          <p:cNvPr id="42" name="Slide Number Placeholder 2">
            <a:extLst>
              <a:ext uri="{FF2B5EF4-FFF2-40B4-BE49-F238E27FC236}">
                <a16:creationId xmlns:a16="http://schemas.microsoft.com/office/drawing/2014/main" id="{57AF925E-99C8-49EC-BD38-7F8E0E7D91CA}"/>
              </a:ext>
            </a:extLst>
          </p:cNvPr>
          <p:cNvSpPr txBox="1">
            <a:spLocks/>
          </p:cNvSpPr>
          <p:nvPr/>
        </p:nvSpPr>
        <p:spPr>
          <a:xfrm>
            <a:off x="9501169" y="6303964"/>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宋体"/>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宋体"/>
              <a:cs typeface="+mn-cs"/>
            </a:endParaRPr>
          </a:p>
        </p:txBody>
      </p:sp>
      <p:sp>
        <p:nvSpPr>
          <p:cNvPr id="45" name="Rectangle 44">
            <a:extLst>
              <a:ext uri="{FF2B5EF4-FFF2-40B4-BE49-F238E27FC236}">
                <a16:creationId xmlns:a16="http://schemas.microsoft.com/office/drawing/2014/main" id="{8434417F-0DB6-43D6-856D-0AB4AC56CD39}"/>
              </a:ext>
            </a:extLst>
          </p:cNvPr>
          <p:cNvSpPr/>
          <p:nvPr/>
        </p:nvSpPr>
        <p:spPr>
          <a:xfrm>
            <a:off x="8095165" y="2051690"/>
            <a:ext cx="73609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a:cs typeface="+mn-cs"/>
              </a:rPr>
              <a:t>Base</a:t>
            </a:r>
            <a:endParaRPr kumimoji="0" lang="en-US" sz="1800" b="1" i="0" u="none" strike="noStrike" kern="1200" cap="none" spc="0" normalizeH="0" baseline="0" noProof="0" dirty="0">
              <a:ln>
                <a:noFill/>
              </a:ln>
              <a:solidFill>
                <a:srgbClr val="FFFF00"/>
              </a:solidFill>
              <a:effectLst/>
              <a:uLnTx/>
              <a:uFillTx/>
              <a:latin typeface="Arial" charset="0"/>
              <a:ea typeface="宋体"/>
              <a:cs typeface="+mn-cs"/>
            </a:endParaRPr>
          </a:p>
        </p:txBody>
      </p:sp>
      <p:pic>
        <p:nvPicPr>
          <p:cNvPr id="43" name="Picture 2">
            <a:extLst>
              <a:ext uri="{FF2B5EF4-FFF2-40B4-BE49-F238E27FC236}">
                <a16:creationId xmlns:a16="http://schemas.microsoft.com/office/drawing/2014/main" id="{F7588FC3-2046-477E-A11B-4171D1678A8E}"/>
              </a:ext>
            </a:extLst>
          </p:cNvPr>
          <p:cNvPicPr>
            <a:picLocks noChangeAspect="1" noChangeArrowheads="1"/>
          </p:cNvPicPr>
          <p:nvPr/>
        </p:nvPicPr>
        <p:blipFill>
          <a:blip r:embed="rId10" cstate="print"/>
          <a:srcRect b="6667"/>
          <a:stretch>
            <a:fillRect/>
          </a:stretch>
        </p:blipFill>
        <p:spPr bwMode="auto">
          <a:xfrm>
            <a:off x="7617619" y="1775912"/>
            <a:ext cx="2514600" cy="1885949"/>
          </a:xfrm>
          <a:prstGeom prst="rect">
            <a:avLst/>
          </a:prstGeom>
          <a:noFill/>
          <a:ln w="9525">
            <a:noFill/>
            <a:miter lim="800000"/>
            <a:headEnd/>
            <a:tailEnd/>
          </a:ln>
        </p:spPr>
      </p:pic>
      <p:sp>
        <p:nvSpPr>
          <p:cNvPr id="6" name="Rectangle 5">
            <a:extLst>
              <a:ext uri="{FF2B5EF4-FFF2-40B4-BE49-F238E27FC236}">
                <a16:creationId xmlns:a16="http://schemas.microsoft.com/office/drawing/2014/main" id="{4FB18100-13A5-4E86-AECE-CF68AFBE8583}"/>
              </a:ext>
            </a:extLst>
          </p:cNvPr>
          <p:cNvSpPr/>
          <p:nvPr/>
        </p:nvSpPr>
        <p:spPr>
          <a:xfrm>
            <a:off x="7996780" y="2045771"/>
            <a:ext cx="100540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a:cs typeface="+mn-cs"/>
              </a:rPr>
              <a:t>Control</a:t>
            </a:r>
            <a:endParaRPr kumimoji="0" lang="en-US" sz="1800" b="1" i="0" u="none" strike="noStrike" kern="1200" cap="none" spc="0" normalizeH="0" baseline="0" noProof="0" dirty="0">
              <a:ln>
                <a:noFill/>
              </a:ln>
              <a:solidFill>
                <a:srgbClr val="FFFF00"/>
              </a:solidFill>
              <a:effectLst/>
              <a:uLnTx/>
              <a:uFillTx/>
              <a:latin typeface="Arial" charset="0"/>
              <a:ea typeface="宋体"/>
              <a:cs typeface="+mn-cs"/>
            </a:endParaRPr>
          </a:p>
        </p:txBody>
      </p:sp>
      <p:sp>
        <p:nvSpPr>
          <p:cNvPr id="51" name="Rectangle 50">
            <a:extLst>
              <a:ext uri="{FF2B5EF4-FFF2-40B4-BE49-F238E27FC236}">
                <a16:creationId xmlns:a16="http://schemas.microsoft.com/office/drawing/2014/main" id="{22D77DF1-FFCB-41CE-B1DE-4D0769EF14AF}"/>
              </a:ext>
            </a:extLst>
          </p:cNvPr>
          <p:cNvSpPr/>
          <p:nvPr/>
        </p:nvSpPr>
        <p:spPr>
          <a:xfrm>
            <a:off x="6840052" y="6445806"/>
            <a:ext cx="231345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charset="0"/>
                <a:ea typeface="宋体"/>
                <a:cs typeface="+mn-cs"/>
              </a:rPr>
              <a:t>Resource-intensive</a:t>
            </a:r>
            <a:endParaRPr kumimoji="0" lang="en-US" sz="1800" b="1" i="0" u="none" strike="noStrike" kern="1200" cap="none" spc="0" normalizeH="0" baseline="0" noProof="0" dirty="0">
              <a:ln>
                <a:noFill/>
              </a:ln>
              <a:solidFill>
                <a:srgbClr val="FF0000"/>
              </a:solidFill>
              <a:effectLst/>
              <a:uLnTx/>
              <a:uFillTx/>
              <a:latin typeface="Arial" charset="0"/>
              <a:ea typeface="宋体"/>
              <a:cs typeface="+mn-cs"/>
            </a:endParaRPr>
          </a:p>
        </p:txBody>
      </p:sp>
      <p:sp>
        <p:nvSpPr>
          <p:cNvPr id="7" name="Rectangle 6">
            <a:extLst>
              <a:ext uri="{FF2B5EF4-FFF2-40B4-BE49-F238E27FC236}">
                <a16:creationId xmlns:a16="http://schemas.microsoft.com/office/drawing/2014/main" id="{0B6FD5FA-EADA-4964-BCA1-DB7C79BEA7C8}"/>
              </a:ext>
            </a:extLst>
          </p:cNvPr>
          <p:cNvSpPr/>
          <p:nvPr/>
        </p:nvSpPr>
        <p:spPr>
          <a:xfrm>
            <a:off x="1523860" y="2456552"/>
            <a:ext cx="1558440" cy="523220"/>
          </a:xfrm>
          <a:prstGeom prst="rect">
            <a:avLst/>
          </a:prstGeom>
        </p:spPr>
        <p:txBody>
          <a:bodyPr wrap="none">
            <a:spAutoFit/>
          </a:bodyPr>
          <a:lstStyle/>
          <a:p>
            <a:pPr lvl="0">
              <a:defRPr/>
            </a:pPr>
            <a:r>
              <a:rPr lang="en-US" altLang="zh-CN" sz="1400" dirty="0">
                <a:solidFill>
                  <a:srgbClr val="000000"/>
                </a:solidFill>
              </a:rPr>
              <a:t>“Pollutant/Region</a:t>
            </a:r>
            <a:endPar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宋体"/>
                <a:cs typeface="+mn-cs"/>
              </a:rPr>
              <a:t>/Sector” Factors</a:t>
            </a:r>
            <a:endParaRPr kumimoji="0" lang="en-US" sz="16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8" name="Rectangle 7">
            <a:extLst>
              <a:ext uri="{FF2B5EF4-FFF2-40B4-BE49-F238E27FC236}">
                <a16:creationId xmlns:a16="http://schemas.microsoft.com/office/drawing/2014/main" id="{8C323216-16EF-447A-8928-D148A3ADD644}"/>
              </a:ext>
            </a:extLst>
          </p:cNvPr>
          <p:cNvSpPr/>
          <p:nvPr/>
        </p:nvSpPr>
        <p:spPr>
          <a:xfrm>
            <a:off x="1638124" y="4800601"/>
            <a:ext cx="1298752"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rPr>
              <a:t>Control Matrix</a:t>
            </a:r>
            <a:endParaRPr kumimoji="0" lang="en-US" sz="14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52" name="Rectangle 51">
            <a:extLst>
              <a:ext uri="{FF2B5EF4-FFF2-40B4-BE49-F238E27FC236}">
                <a16:creationId xmlns:a16="http://schemas.microsoft.com/office/drawing/2014/main" id="{F0C08259-D819-4637-9B58-0CFB9A2039BA}"/>
              </a:ext>
            </a:extLst>
          </p:cNvPr>
          <p:cNvSpPr/>
          <p:nvPr/>
        </p:nvSpPr>
        <p:spPr>
          <a:xfrm>
            <a:off x="7467600" y="3821668"/>
            <a:ext cx="147989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0000FF"/>
                </a:solidFill>
                <a:effectLst/>
                <a:uLnTx/>
                <a:uFillTx/>
                <a:latin typeface="Arial" charset="0"/>
                <a:ea typeface="宋体"/>
                <a:cs typeface="+mn-cs"/>
              </a:rPr>
              <a:t>Create RSM</a:t>
            </a:r>
            <a:endParaRPr kumimoji="0" lang="en-US" b="1" i="0" u="none" strike="noStrike" kern="1200" cap="none" spc="0" normalizeH="0" baseline="0" noProof="0" dirty="0">
              <a:ln>
                <a:noFill/>
              </a:ln>
              <a:solidFill>
                <a:srgbClr val="0000FF"/>
              </a:solidFill>
              <a:effectLst/>
              <a:uLnTx/>
              <a:uFillTx/>
              <a:latin typeface="Arial" charset="0"/>
              <a:ea typeface="宋体"/>
              <a:cs typeface="+mn-cs"/>
            </a:endParaRPr>
          </a:p>
        </p:txBody>
      </p:sp>
      <p:sp>
        <p:nvSpPr>
          <p:cNvPr id="53" name="椭圆 86">
            <a:extLst>
              <a:ext uri="{FF2B5EF4-FFF2-40B4-BE49-F238E27FC236}">
                <a16:creationId xmlns:a16="http://schemas.microsoft.com/office/drawing/2014/main" id="{4592B5EF-8C84-40AD-9B26-257F14624802}"/>
              </a:ext>
            </a:extLst>
          </p:cNvPr>
          <p:cNvSpPr/>
          <p:nvPr/>
        </p:nvSpPr>
        <p:spPr>
          <a:xfrm>
            <a:off x="917046" y="1365693"/>
            <a:ext cx="4946635" cy="511188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4" name="Rectangle 53">
            <a:extLst>
              <a:ext uri="{FF2B5EF4-FFF2-40B4-BE49-F238E27FC236}">
                <a16:creationId xmlns:a16="http://schemas.microsoft.com/office/drawing/2014/main" id="{18ADABED-28D4-4A00-BB22-0494C976DE1F}"/>
              </a:ext>
            </a:extLst>
          </p:cNvPr>
          <p:cNvSpPr/>
          <p:nvPr/>
        </p:nvSpPr>
        <p:spPr>
          <a:xfrm>
            <a:off x="1997010" y="6477581"/>
            <a:ext cx="246734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宋体"/>
                <a:cs typeface="+mn-cs"/>
              </a:rPr>
              <a:t>Experimental Design</a:t>
            </a:r>
          </a:p>
        </p:txBody>
      </p:sp>
    </p:spTree>
    <p:extLst>
      <p:ext uri="{BB962C8B-B14F-4D97-AF65-F5344CB8AC3E}">
        <p14:creationId xmlns:p14="http://schemas.microsoft.com/office/powerpoint/2010/main" val="538068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6" presetClass="entr" presetSubtype="16" fill="hold" nodeType="withEffect">
                                  <p:stCondLst>
                                    <p:cond delay="0"/>
                                  </p:stCondLst>
                                  <p:childTnLst>
                                    <p:set>
                                      <p:cBhvr>
                                        <p:cTn id="15" dur="1" fill="hold">
                                          <p:stCondLst>
                                            <p:cond delay="0"/>
                                          </p:stCondLst>
                                        </p:cTn>
                                        <p:tgtEl>
                                          <p:spTgt spid="78851"/>
                                        </p:tgtEl>
                                        <p:attrNameLst>
                                          <p:attrName>style.visibility</p:attrName>
                                        </p:attrNameLst>
                                      </p:cBhvr>
                                      <p:to>
                                        <p:strVal val="visible"/>
                                      </p:to>
                                    </p:set>
                                    <p:animEffect transition="in" filter="circle(in)">
                                      <p:cBhvr>
                                        <p:cTn id="16" dur="500"/>
                                        <p:tgtEl>
                                          <p:spTgt spid="78851"/>
                                        </p:tgtEl>
                                      </p:cBhvr>
                                    </p:animEffect>
                                  </p:childTnLst>
                                </p:cTn>
                              </p:par>
                            </p:childTnLst>
                          </p:cTn>
                        </p:par>
                        <p:par>
                          <p:cTn id="17" fill="hold" nodeType="withGroup">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barn(inVertical)">
                                      <p:cBhvr>
                                        <p:cTn id="20" dur="500"/>
                                        <p:tgtEl>
                                          <p:spTgt spid="8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47"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anim calcmode="lin" valueType="num">
                                      <p:cBhvr>
                                        <p:cTn id="39" dur="500" fill="hold"/>
                                        <p:tgtEl>
                                          <p:spTgt spid="3"/>
                                        </p:tgtEl>
                                        <p:attrNameLst>
                                          <p:attrName>ppt_x</p:attrName>
                                        </p:attrNameLst>
                                      </p:cBhvr>
                                      <p:tavLst>
                                        <p:tav tm="0">
                                          <p:val>
                                            <p:strVal val="#ppt_x"/>
                                          </p:val>
                                        </p:tav>
                                        <p:tav tm="100000">
                                          <p:val>
                                            <p:strVal val="#ppt_x"/>
                                          </p:val>
                                        </p:tav>
                                      </p:tavLst>
                                    </p:anim>
                                    <p:anim calcmode="lin" valueType="num">
                                      <p:cBhvr>
                                        <p:cTn id="40"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par>
                          <p:cTn id="45" fill="hold">
                            <p:stCondLst>
                              <p:cond delay="0"/>
                            </p:stCondLst>
                            <p:childTnLst>
                              <p:par>
                                <p:cTn id="46" presetID="16" presetClass="entr" presetSubtype="21"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par>
                          <p:cTn id="60" fill="hold" nodeType="withGroup">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6" presetClass="entr" presetSubtype="21"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par>
                          <p:cTn id="73" fill="hold">
                            <p:stCondLst>
                              <p:cond delay="1500"/>
                            </p:stCondLst>
                            <p:childTnLst>
                              <p:par>
                                <p:cTn id="74" presetID="3" presetClass="entr" presetSubtype="10"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linds(horizontal)">
                                      <p:cBhvr>
                                        <p:cTn id="76" dur="500"/>
                                        <p:tgtEl>
                                          <p:spTgt spid="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par>
                                <p:cTn id="80" presetID="42" presetClass="entr" presetSubtype="0" fill="hold"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500"/>
                                        <p:tgtEl>
                                          <p:spTgt spid="85"/>
                                        </p:tgtEl>
                                      </p:cBhvr>
                                    </p:animEffect>
                                    <p:anim calcmode="lin" valueType="num">
                                      <p:cBhvr>
                                        <p:cTn id="83" dur="500" fill="hold"/>
                                        <p:tgtEl>
                                          <p:spTgt spid="85"/>
                                        </p:tgtEl>
                                        <p:attrNameLst>
                                          <p:attrName>ppt_x</p:attrName>
                                        </p:attrNameLst>
                                      </p:cBhvr>
                                      <p:tavLst>
                                        <p:tav tm="0">
                                          <p:val>
                                            <p:strVal val="#ppt_x"/>
                                          </p:val>
                                        </p:tav>
                                        <p:tav tm="100000">
                                          <p:val>
                                            <p:strVal val="#ppt_x"/>
                                          </p:val>
                                        </p:tav>
                                      </p:tavLst>
                                    </p:anim>
                                    <p:anim calcmode="lin" valueType="num">
                                      <p:cBhvr>
                                        <p:cTn id="84" dur="500" fill="hold"/>
                                        <p:tgtEl>
                                          <p:spTgt spid="85"/>
                                        </p:tgtEl>
                                        <p:attrNameLst>
                                          <p:attrName>ppt_y</p:attrName>
                                        </p:attrNameLst>
                                      </p:cBhvr>
                                      <p:tavLst>
                                        <p:tav tm="0">
                                          <p:val>
                                            <p:strVal val="#ppt_y+.1"/>
                                          </p:val>
                                        </p:tav>
                                        <p:tav tm="100000">
                                          <p:val>
                                            <p:strVal val="#ppt_y"/>
                                          </p:val>
                                        </p:tav>
                                      </p:tavLst>
                                    </p:anim>
                                  </p:childTnLst>
                                </p:cTn>
                              </p:par>
                              <p:par>
                                <p:cTn id="85" presetID="6" presetClass="emph" presetSubtype="0" fill="hold" grpId="0" nodeType="withEffect">
                                  <p:stCondLst>
                                    <p:cond delay="0"/>
                                  </p:stCondLst>
                                  <p:childTnLst>
                                    <p:animScale>
                                      <p:cBhvr>
                                        <p:cTn id="86" dur="500" fill="hold"/>
                                        <p:tgtEl>
                                          <p:spTgt spid="40"/>
                                        </p:tgtEl>
                                      </p:cBhvr>
                                      <p:by x="150000" y="150000"/>
                                    </p:animScale>
                                  </p:childTnLst>
                                </p:cTn>
                              </p:par>
                            </p:childTnLst>
                          </p:cTn>
                        </p:par>
                        <p:par>
                          <p:cTn id="87" fill="hold" nodeType="afterGroup">
                            <p:stCondLst>
                              <p:cond delay="2000"/>
                            </p:stCondLst>
                            <p:childTnLst>
                              <p:par>
                                <p:cTn id="88" presetID="6" presetClass="emph" presetSubtype="0" fill="hold" grpId="0" nodeType="afterEffect">
                                  <p:stCondLst>
                                    <p:cond delay="0"/>
                                  </p:stCondLst>
                                  <p:childTnLst>
                                    <p:animScale>
                                      <p:cBhvr>
                                        <p:cTn id="89" dur="500" fill="hold"/>
                                        <p:tgtEl>
                                          <p:spTgt spid="41"/>
                                        </p:tgtEl>
                                      </p:cBhvr>
                                      <p:by x="150000" y="150000"/>
                                    </p:animScale>
                                  </p:childTnLst>
                                </p:cTn>
                              </p:par>
                            </p:childTnLst>
                          </p:cTn>
                        </p:par>
                        <p:par>
                          <p:cTn id="90" fill="hold" nodeType="afterGroup">
                            <p:stCondLst>
                              <p:cond delay="2500"/>
                            </p:stCondLst>
                            <p:childTnLst>
                              <p:par>
                                <p:cTn id="91" presetID="8" presetClass="emph" presetSubtype="0" fill="hold" grpId="0" nodeType="afterEffect">
                                  <p:stCondLst>
                                    <p:cond delay="0"/>
                                  </p:stCondLst>
                                  <p:childTnLst>
                                    <p:animRot by="21600000">
                                      <p:cBhvr>
                                        <p:cTn id="92" dur="500" fill="hold"/>
                                        <p:tgtEl>
                                          <p:spTgt spid="44"/>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barn(inVertical)">
                                      <p:cBhvr>
                                        <p:cTn id="97" dur="500"/>
                                        <p:tgtEl>
                                          <p:spTgt spid="87"/>
                                        </p:tgtEl>
                                      </p:cBhvr>
                                    </p:animEffec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86"/>
                                        </p:tgtEl>
                                        <p:attrNameLst>
                                          <p:attrName>style.visibility</p:attrName>
                                        </p:attrNameLst>
                                      </p:cBhvr>
                                      <p:to>
                                        <p:strVal val="visible"/>
                                      </p:to>
                                    </p:set>
                                    <p:animEffect transition="in" filter="barn(inVertical)">
                                      <p:cBhvr>
                                        <p:cTn id="111" dur="500"/>
                                        <p:tgtEl>
                                          <p:spTgt spid="86"/>
                                        </p:tgtEl>
                                      </p:cBhvr>
                                    </p:animEffect>
                                  </p:childTnLst>
                                </p:cTn>
                              </p:par>
                            </p:childTnLst>
                          </p:cTn>
                        </p:par>
                        <p:par>
                          <p:cTn id="112" fill="hold">
                            <p:stCondLst>
                              <p:cond delay="500"/>
                            </p:stCondLst>
                            <p:childTnLst>
                              <p:par>
                                <p:cTn id="113" presetID="1" presetClass="entr" presetSubtype="0" fill="hold" grpId="0" nodeType="after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p:bldP spid="46" grpId="0" animBg="1"/>
      <p:bldP spid="47" grpId="0"/>
      <p:bldP spid="48" grpId="0" animBg="1"/>
      <p:bldP spid="66" grpId="0" animBg="1"/>
      <p:bldP spid="67" grpId="0" animBg="1"/>
      <p:bldP spid="77" grpId="0"/>
      <p:bldP spid="80" grpId="0"/>
      <p:bldP spid="81" grpId="0"/>
      <p:bldP spid="86" grpId="0" animBg="1"/>
      <p:bldP spid="87" grpId="0" animBg="1"/>
      <p:bldP spid="50" grpId="0"/>
      <p:bldP spid="45" grpId="0"/>
      <p:bldP spid="6" grpId="0"/>
      <p:bldP spid="51" grpId="0"/>
      <p:bldP spid="7" grpId="0"/>
      <p:bldP spid="8" grpId="0"/>
      <p:bldP spid="52" grpId="0"/>
      <p:bldP spid="53" grpId="0" animBg="1"/>
      <p:bldP spid="5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1446"/>
            <a:ext cx="8902538"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CC"/>
                </a:solidFill>
              </a:rPr>
              <a:t>RSM with Polynomial Functions: </a:t>
            </a:r>
            <a:r>
              <a:rPr kumimoji="1" lang="en-US" sz="3600" i="1" kern="1200" dirty="0">
                <a:solidFill>
                  <a:srgbClr val="FFFF00"/>
                </a:solidFill>
              </a:rPr>
              <a:t>pf-RSM</a:t>
            </a:r>
          </a:p>
        </p:txBody>
      </p:sp>
      <mc:AlternateContent xmlns:mc="http://schemas.openxmlformats.org/markup-compatibility/2006" xmlns:a14="http://schemas.microsoft.com/office/drawing/2010/main">
        <mc:Choice Requires="a14">
          <p:sp>
            <p:nvSpPr>
              <p:cNvPr id="4" name="Rectangle 3"/>
              <p:cNvSpPr/>
              <p:nvPr/>
            </p:nvSpPr>
            <p:spPr>
              <a:xfrm>
                <a:off x="3416109" y="990600"/>
                <a:ext cx="7086629" cy="847220"/>
              </a:xfrm>
              <a:prstGeom prst="rect">
                <a:avLst/>
              </a:prstGeom>
              <a:no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b="1" kern="0">
                          <a:solidFill>
                            <a:prstClr val="black"/>
                          </a:solidFill>
                          <a:latin typeface="Cambria Math" panose="02040503050406030204" pitchFamily="18" charset="0"/>
                        </a:rPr>
                        <m:t>∆</m:t>
                      </m:r>
                      <m:r>
                        <a:rPr lang="en-US" b="1" i="1" kern="0">
                          <a:solidFill>
                            <a:prstClr val="black"/>
                          </a:solidFill>
                          <a:latin typeface="Cambria Math" panose="02040503050406030204" pitchFamily="18" charset="0"/>
                        </a:rPr>
                        <m:t>𝑪𝒐𝒏𝒄</m:t>
                      </m:r>
                      <m:r>
                        <a:rPr lang="en-US" b="1" kern="0">
                          <a:solidFill>
                            <a:prstClr val="black"/>
                          </a:solidFill>
                          <a:latin typeface="Cambria Math" panose="02040503050406030204" pitchFamily="18" charset="0"/>
                        </a:rPr>
                        <m:t>=</m:t>
                      </m:r>
                      <m:nary>
                        <m:naryPr>
                          <m:chr m:val="∑"/>
                          <m:limLoc m:val="undOvr"/>
                          <m:ctrlPr>
                            <a:rPr lang="en-US" b="1" i="1" kern="0">
                              <a:solidFill>
                                <a:prstClr val="black"/>
                              </a:solidFill>
                              <a:latin typeface="Cambria Math" panose="02040503050406030204" pitchFamily="18" charset="0"/>
                            </a:rPr>
                          </m:ctrlPr>
                        </m:naryPr>
                        <m:sub>
                          <m:r>
                            <a:rPr lang="en-US" b="1" i="1" kern="0">
                              <a:solidFill>
                                <a:prstClr val="black"/>
                              </a:solidFill>
                              <a:latin typeface="Cambria Math" panose="02040503050406030204" pitchFamily="18" charset="0"/>
                            </a:rPr>
                            <m:t>𝒊</m:t>
                          </m:r>
                          <m:r>
                            <a:rPr lang="en-US" b="1" kern="0">
                              <a:solidFill>
                                <a:prstClr val="black"/>
                              </a:solidFill>
                              <a:latin typeface="Cambria Math" panose="02040503050406030204" pitchFamily="18" charset="0"/>
                            </a:rPr>
                            <m:t>=</m:t>
                          </m:r>
                          <m:r>
                            <a:rPr lang="en-US" b="1" kern="0">
                              <a:solidFill>
                                <a:prstClr val="black"/>
                              </a:solidFill>
                              <a:latin typeface="Cambria Math" panose="02040503050406030204" pitchFamily="18" charset="0"/>
                            </a:rPr>
                            <m:t>𝟏</m:t>
                          </m:r>
                        </m:sub>
                        <m:sup>
                          <m:r>
                            <a:rPr lang="en-US" b="1" i="1" kern="0">
                              <a:solidFill>
                                <a:prstClr val="black"/>
                              </a:solidFill>
                              <a:latin typeface="Cambria Math" panose="02040503050406030204" pitchFamily="18" charset="0"/>
                            </a:rPr>
                            <m:t>𝒏</m:t>
                          </m:r>
                        </m:sup>
                        <m:e>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𝑿</m:t>
                              </m:r>
                            </m:e>
                            <m:sub>
                              <m:r>
                                <a:rPr lang="en-US" b="1" i="1" kern="0">
                                  <a:solidFill>
                                    <a:prstClr val="black"/>
                                  </a:solidFill>
                                  <a:latin typeface="Cambria Math" panose="02040503050406030204" pitchFamily="18" charset="0"/>
                                </a:rPr>
                                <m:t>𝒊</m:t>
                              </m:r>
                            </m:sub>
                          </m:sSub>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ED7D31"/>
                                          </a:solidFill>
                                          <a:latin typeface="Cambria Math" panose="02040503050406030204" pitchFamily="18" charset="0"/>
                                        </a:rPr>
                                      </m:ctrlPr>
                                    </m:sSubPr>
                                    <m:e>
                                      <m:r>
                                        <a:rPr lang="en-US" b="1" i="1" kern="0">
                                          <a:solidFill>
                                            <a:srgbClr val="ED7D31"/>
                                          </a:solidFill>
                                          <a:latin typeface="Cambria Math" panose="02040503050406030204" pitchFamily="18" charset="0"/>
                                        </a:rPr>
                                        <m:t>𝑬</m:t>
                                      </m:r>
                                    </m:e>
                                    <m:sub>
                                      <m:r>
                                        <a:rPr lang="en-US" b="1" i="1" kern="0">
                                          <a:solidFill>
                                            <a:srgbClr val="ED7D31"/>
                                          </a:solidFill>
                                          <a:latin typeface="Cambria Math" panose="02040503050406030204" pitchFamily="18" charset="0"/>
                                        </a:rPr>
                                        <m:t>𝑵𝑶𝒙</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𝒂</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FF0000"/>
                                          </a:solidFill>
                                          <a:latin typeface="Cambria Math" panose="02040503050406030204" pitchFamily="18" charset="0"/>
                                        </a:rPr>
                                      </m:ctrlPr>
                                    </m:sSubPr>
                                    <m:e>
                                      <m:r>
                                        <a:rPr lang="en-US" b="1" i="1" kern="0">
                                          <a:solidFill>
                                            <a:srgbClr val="FF0000"/>
                                          </a:solidFill>
                                          <a:latin typeface="Cambria Math" panose="02040503050406030204" pitchFamily="18" charset="0"/>
                                        </a:rPr>
                                        <m:t>𝑬</m:t>
                                      </m:r>
                                    </m:e>
                                    <m:sub>
                                      <m:r>
                                        <a:rPr lang="en-US" b="1" i="1" kern="0">
                                          <a:solidFill>
                                            <a:srgbClr val="FF0000"/>
                                          </a:solidFill>
                                          <a:latin typeface="Cambria Math" panose="02040503050406030204" pitchFamily="18" charset="0"/>
                                        </a:rPr>
                                        <m:t>𝑺𝑶</m:t>
                                      </m:r>
                                      <m:r>
                                        <a:rPr lang="en-US" b="1" kern="0">
                                          <a:solidFill>
                                            <a:srgbClr val="FF0000"/>
                                          </a:solidFill>
                                          <a:latin typeface="Cambria Math" panose="02040503050406030204" pitchFamily="18" charset="0"/>
                                        </a:rPr>
                                        <m:t>𝟐</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𝒃</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00B050"/>
                                          </a:solidFill>
                                          <a:latin typeface="Cambria Math" panose="02040503050406030204" pitchFamily="18" charset="0"/>
                                        </a:rPr>
                                      </m:ctrlPr>
                                    </m:sSubPr>
                                    <m:e>
                                      <m:r>
                                        <a:rPr lang="en-US" b="1" i="1" kern="0">
                                          <a:solidFill>
                                            <a:srgbClr val="00B050"/>
                                          </a:solidFill>
                                          <a:latin typeface="Cambria Math" panose="02040503050406030204" pitchFamily="18" charset="0"/>
                                        </a:rPr>
                                        <m:t>𝑬</m:t>
                                      </m:r>
                                    </m:e>
                                    <m:sub>
                                      <m:r>
                                        <a:rPr lang="en-US" b="1" i="1" kern="0">
                                          <a:solidFill>
                                            <a:srgbClr val="00B050"/>
                                          </a:solidFill>
                                          <a:latin typeface="Cambria Math" panose="02040503050406030204" pitchFamily="18" charset="0"/>
                                        </a:rPr>
                                        <m:t>𝑵𝑯</m:t>
                                      </m:r>
                                      <m:r>
                                        <a:rPr lang="en-US" b="1" kern="0">
                                          <a:solidFill>
                                            <a:srgbClr val="00B050"/>
                                          </a:solidFill>
                                          <a:latin typeface="Cambria Math" panose="02040503050406030204" pitchFamily="18" charset="0"/>
                                        </a:rPr>
                                        <m:t>𝟑</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𝒄</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0070C0"/>
                                          </a:solidFill>
                                          <a:latin typeface="Cambria Math" panose="02040503050406030204" pitchFamily="18" charset="0"/>
                                        </a:rPr>
                                      </m:ctrlPr>
                                    </m:sSubPr>
                                    <m:e>
                                      <m:r>
                                        <a:rPr lang="en-US" b="1" i="1" kern="0">
                                          <a:solidFill>
                                            <a:srgbClr val="0070C0"/>
                                          </a:solidFill>
                                          <a:latin typeface="Cambria Math" panose="02040503050406030204" pitchFamily="18" charset="0"/>
                                        </a:rPr>
                                        <m:t>𝑬</m:t>
                                      </m:r>
                                    </m:e>
                                    <m:sub>
                                      <m:r>
                                        <a:rPr lang="en-US" b="1" i="1" kern="0">
                                          <a:solidFill>
                                            <a:srgbClr val="0070C0"/>
                                          </a:solidFill>
                                          <a:latin typeface="Cambria Math" panose="02040503050406030204" pitchFamily="18" charset="0"/>
                                        </a:rPr>
                                        <m:t>𝑽𝑶𝑪𝒔</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𝒅</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7030A0"/>
                                          </a:solidFill>
                                          <a:latin typeface="Cambria Math" panose="02040503050406030204" pitchFamily="18" charset="0"/>
                                        </a:rPr>
                                      </m:ctrlPr>
                                    </m:sSubPr>
                                    <m:e>
                                      <m:r>
                                        <a:rPr lang="en-US" b="1" i="1" kern="0">
                                          <a:solidFill>
                                            <a:srgbClr val="7030A0"/>
                                          </a:solidFill>
                                          <a:latin typeface="Cambria Math" panose="02040503050406030204" pitchFamily="18" charset="0"/>
                                        </a:rPr>
                                        <m:t>𝑬</m:t>
                                      </m:r>
                                    </m:e>
                                    <m:sub>
                                      <m:r>
                                        <a:rPr lang="en-US" b="1" i="1" kern="0">
                                          <a:solidFill>
                                            <a:srgbClr val="7030A0"/>
                                          </a:solidFill>
                                          <a:latin typeface="Cambria Math" panose="02040503050406030204" pitchFamily="18" charset="0"/>
                                        </a:rPr>
                                        <m:t>𝑷𝑶𝑨</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𝒆</m:t>
                                  </m:r>
                                </m:e>
                                <m:sub>
                                  <m:r>
                                    <a:rPr lang="en-US" b="1" i="1" kern="0">
                                      <a:solidFill>
                                        <a:prstClr val="black"/>
                                      </a:solidFill>
                                      <a:latin typeface="Cambria Math" panose="02040503050406030204" pitchFamily="18" charset="0"/>
                                    </a:rPr>
                                    <m:t>𝒊</m:t>
                                  </m:r>
                                </m:sub>
                              </m:sSub>
                            </m:sup>
                          </m:sSup>
                        </m:e>
                      </m:nary>
                    </m:oMath>
                  </m:oMathPara>
                </a14:m>
                <a:endParaRPr lang="en-US" b="1" kern="0" dirty="0">
                  <a:solidFill>
                    <a:prstClr val="black"/>
                  </a:solidFill>
                  <a:latin typeface="Calibri" panose="020F0502020204030204"/>
                  <a:ea typeface="微软雅黑"/>
                </a:endParaRPr>
              </a:p>
            </p:txBody>
          </p:sp>
        </mc:Choice>
        <mc:Fallback xmlns="">
          <p:sp>
            <p:nvSpPr>
              <p:cNvPr id="4" name="Rectangle 3"/>
              <p:cNvSpPr>
                <a:spLocks noRot="1" noChangeAspect="1" noMove="1" noResize="1" noEditPoints="1" noAdjustHandles="1" noChangeArrowheads="1" noChangeShapeType="1" noTextEdit="1"/>
              </p:cNvSpPr>
              <p:nvPr/>
            </p:nvSpPr>
            <p:spPr>
              <a:xfrm>
                <a:off x="3416109" y="990600"/>
                <a:ext cx="7086629" cy="847220"/>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5" name="Group 4"/>
          <p:cNvGrpSpPr/>
          <p:nvPr/>
        </p:nvGrpSpPr>
        <p:grpSpPr>
          <a:xfrm>
            <a:off x="3802572" y="2709180"/>
            <a:ext cx="5976373" cy="2778616"/>
            <a:chOff x="544634" y="2433114"/>
            <a:chExt cx="7939559" cy="3824465"/>
          </a:xfrm>
        </p:grpSpPr>
        <p:sp>
          <p:nvSpPr>
            <p:cNvPr id="6" name="Cloud Callout 5"/>
            <p:cNvSpPr/>
            <p:nvPr/>
          </p:nvSpPr>
          <p:spPr>
            <a:xfrm>
              <a:off x="4771984" y="2433114"/>
              <a:ext cx="1667455" cy="936078"/>
            </a:xfrm>
            <a:prstGeom prst="cloudCallout">
              <a:avLst/>
            </a:prstGeom>
            <a:solidFill>
              <a:sysClr val="window" lastClr="FFFFFF">
                <a:lumMod val="50000"/>
              </a:sysClr>
            </a:solidFill>
            <a:ln w="12700" cap="flat" cmpd="sng" algn="ctr">
              <a:solidFill>
                <a:srgbClr val="FFC000">
                  <a:lumMod val="50000"/>
                </a:srgbClr>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PM</a:t>
              </a:r>
              <a:r>
                <a:rPr lang="en-US" sz="2100" b="1" kern="0" baseline="-25000" dirty="0">
                  <a:solidFill>
                    <a:prstClr val="white"/>
                  </a:solidFill>
                  <a:latin typeface="Calibri" panose="020F0502020204030204"/>
                  <a:ea typeface="微软雅黑"/>
                </a:rPr>
                <a:t>2.5</a:t>
              </a:r>
            </a:p>
          </p:txBody>
        </p:sp>
        <p:sp>
          <p:nvSpPr>
            <p:cNvPr id="7" name="Cloud Callout 6"/>
            <p:cNvSpPr/>
            <p:nvPr/>
          </p:nvSpPr>
          <p:spPr>
            <a:xfrm>
              <a:off x="2331615" y="2475144"/>
              <a:ext cx="1580052" cy="936079"/>
            </a:xfrm>
            <a:prstGeom prst="cloudCallout">
              <a:avLst/>
            </a:prstGeom>
            <a:solidFill>
              <a:srgbClr val="00B0F0"/>
            </a:solidFill>
            <a:ln w="12700" cap="flat" cmpd="sng" algn="ctr">
              <a:solidFill>
                <a:srgbClr val="5B9BD5"/>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O</a:t>
              </a:r>
              <a:r>
                <a:rPr lang="en-US" sz="2100" b="1" kern="0" baseline="-25000" dirty="0">
                  <a:solidFill>
                    <a:prstClr val="white"/>
                  </a:solidFill>
                  <a:latin typeface="Calibri" panose="020F0502020204030204"/>
                  <a:ea typeface="微软雅黑"/>
                </a:rPr>
                <a:t>3</a:t>
              </a:r>
            </a:p>
          </p:txBody>
        </p:sp>
        <p:grpSp>
          <p:nvGrpSpPr>
            <p:cNvPr id="8" name="Group 7"/>
            <p:cNvGrpSpPr/>
            <p:nvPr/>
          </p:nvGrpSpPr>
          <p:grpSpPr>
            <a:xfrm rot="6707425">
              <a:off x="994901" y="3895042"/>
              <a:ext cx="1340658" cy="2241191"/>
              <a:chOff x="1279253" y="616011"/>
              <a:chExt cx="1340658" cy="2241191"/>
            </a:xfrm>
          </p:grpSpPr>
          <p:sp>
            <p:nvSpPr>
              <p:cNvPr id="42" name="Freeform 41"/>
              <p:cNvSpPr/>
              <p:nvPr/>
            </p:nvSpPr>
            <p:spPr>
              <a:xfrm rot="3571766">
                <a:off x="1662289" y="2242059"/>
                <a:ext cx="453331" cy="56601"/>
              </a:xfrm>
              <a:custGeom>
                <a:avLst/>
                <a:gdLst/>
                <a:ahLst/>
                <a:cxnLst/>
                <a:rect l="0" t="0" r="0" b="0"/>
                <a:pathLst>
                  <a:path>
                    <a:moveTo>
                      <a:pt x="0" y="28300"/>
                    </a:moveTo>
                    <a:lnTo>
                      <a:pt x="453331" y="28300"/>
                    </a:lnTo>
                  </a:path>
                </a:pathLst>
              </a:custGeom>
              <a:noFill/>
              <a:ln w="12700" cap="flat" cmpd="sng" algn="ctr">
                <a:solidFill>
                  <a:srgbClr val="ED7D31">
                    <a:shade val="60000"/>
                    <a:hueOff val="0"/>
                    <a:satOff val="0"/>
                    <a:lumOff val="0"/>
                    <a:alphaOff val="0"/>
                  </a:srgbClr>
                </a:solidFill>
                <a:prstDash val="dash"/>
                <a:miter lim="800000"/>
              </a:ln>
              <a:effectLst/>
            </p:spPr>
          </p:sp>
          <p:sp>
            <p:nvSpPr>
              <p:cNvPr id="43" name="Freeform 42"/>
              <p:cNvSpPr/>
              <p:nvPr/>
            </p:nvSpPr>
            <p:spPr>
              <a:xfrm rot="1258976">
                <a:off x="1862977" y="196035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4" name="Freeform 43"/>
              <p:cNvSpPr/>
              <p:nvPr/>
            </p:nvSpPr>
            <p:spPr>
              <a:xfrm rot="20341024">
                <a:off x="1862977" y="164243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5" name="Freeform 44"/>
              <p:cNvSpPr/>
              <p:nvPr/>
            </p:nvSpPr>
            <p:spPr>
              <a:xfrm rot="18097806">
                <a:off x="1667699" y="1353635"/>
                <a:ext cx="475551" cy="566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6" name="Oval 45"/>
              <p:cNvSpPr/>
              <p:nvPr/>
            </p:nvSpPr>
            <p:spPr>
              <a:xfrm rot="16200000">
                <a:off x="1279253" y="1479260"/>
                <a:ext cx="700868" cy="700868"/>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NO</a:t>
                </a:r>
                <a:r>
                  <a:rPr lang="en-US" sz="1350" kern="0" baseline="-25000" dirty="0">
                    <a:solidFill>
                      <a:prstClr val="white"/>
                    </a:solidFill>
                    <a:latin typeface="Calibri" panose="020F0502020204030204"/>
                    <a:ea typeface="微软雅黑"/>
                  </a:rPr>
                  <a:t>x</a:t>
                </a:r>
              </a:p>
            </p:txBody>
          </p:sp>
          <p:sp>
            <p:nvSpPr>
              <p:cNvPr id="47" name="Freeform 46"/>
              <p:cNvSpPr/>
              <p:nvPr/>
            </p:nvSpPr>
            <p:spPr>
              <a:xfrm rot="16200000">
                <a:off x="1919704" y="799099"/>
                <a:ext cx="426698"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2</a:t>
                </a:r>
                <a:r>
                  <a:rPr lang="en-US" sz="1275" kern="0" baseline="30000" dirty="0">
                    <a:solidFill>
                      <a:prstClr val="white"/>
                    </a:solidFill>
                    <a:latin typeface="Calibri" panose="020F0502020204030204"/>
                    <a:ea typeface="微软雅黑"/>
                  </a:rPr>
                  <a:t>nd</a:t>
                </a:r>
              </a:p>
            </p:txBody>
          </p:sp>
          <p:sp>
            <p:nvSpPr>
              <p:cNvPr id="48" name="Freeform 47"/>
              <p:cNvSpPr/>
              <p:nvPr/>
            </p:nvSpPr>
            <p:spPr>
              <a:xfrm rot="16200000">
                <a:off x="2199390" y="132030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3</a:t>
                </a:r>
                <a:r>
                  <a:rPr lang="en-US" sz="1275" kern="0" baseline="30000" dirty="0">
                    <a:solidFill>
                      <a:prstClr val="white"/>
                    </a:solidFill>
                    <a:latin typeface="Calibri" panose="020F0502020204030204"/>
                    <a:ea typeface="微软雅黑"/>
                  </a:rPr>
                  <a:t>rd</a:t>
                </a:r>
                <a:endParaRPr lang="en-US" sz="1275" kern="0" dirty="0">
                  <a:solidFill>
                    <a:prstClr val="white"/>
                  </a:solidFill>
                  <a:latin typeface="Calibri" panose="020F0502020204030204"/>
                  <a:ea typeface="微软雅黑"/>
                </a:endParaRPr>
              </a:p>
            </p:txBody>
          </p:sp>
          <p:sp>
            <p:nvSpPr>
              <p:cNvPr id="49" name="Freeform 48"/>
              <p:cNvSpPr/>
              <p:nvPr/>
            </p:nvSpPr>
            <p:spPr>
              <a:xfrm rot="16200000">
                <a:off x="2199390" y="1918567"/>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4</a:t>
                </a:r>
                <a:r>
                  <a:rPr lang="en-US" sz="1275" kern="0" baseline="30000" dirty="0">
                    <a:solidFill>
                      <a:prstClr val="white"/>
                    </a:solidFill>
                    <a:latin typeface="Calibri" panose="020F0502020204030204"/>
                    <a:ea typeface="微软雅黑"/>
                  </a:rPr>
                  <a:t>th</a:t>
                </a:r>
              </a:p>
            </p:txBody>
          </p:sp>
          <p:sp>
            <p:nvSpPr>
              <p:cNvPr id="50" name="Freeform 49"/>
              <p:cNvSpPr/>
              <p:nvPr/>
            </p:nvSpPr>
            <p:spPr>
              <a:xfrm rot="16200000">
                <a:off x="1900257" y="243668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5</a:t>
                </a:r>
                <a:r>
                  <a:rPr lang="en-US" sz="1275" kern="0" baseline="30000" dirty="0">
                    <a:solidFill>
                      <a:prstClr val="white"/>
                    </a:solidFill>
                    <a:latin typeface="Calibri" panose="020F0502020204030204"/>
                    <a:ea typeface="微软雅黑"/>
                  </a:rPr>
                  <a:t>th</a:t>
                </a:r>
                <a:r>
                  <a:rPr lang="en-US" sz="1275" kern="0" dirty="0">
                    <a:solidFill>
                      <a:prstClr val="white"/>
                    </a:solidFill>
                    <a:latin typeface="Calibri" panose="020F0502020204030204"/>
                    <a:ea typeface="微软雅黑"/>
                  </a:rPr>
                  <a:t> </a:t>
                </a:r>
              </a:p>
            </p:txBody>
          </p:sp>
          <p:sp>
            <p:nvSpPr>
              <p:cNvPr id="55" name="Freeform 54"/>
              <p:cNvSpPr/>
              <p:nvPr/>
            </p:nvSpPr>
            <p:spPr>
              <a:xfrm rot="16494951" flipV="1">
                <a:off x="1211101" y="1052264"/>
                <a:ext cx="613161" cy="1602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56" name="Freeform 55"/>
              <p:cNvSpPr/>
              <p:nvPr/>
            </p:nvSpPr>
            <p:spPr>
              <a:xfrm rot="16200000">
                <a:off x="1403535" y="616011"/>
                <a:ext cx="392351"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1</a:t>
                </a:r>
                <a:r>
                  <a:rPr lang="en-US" sz="1275" kern="0" baseline="30000" dirty="0">
                    <a:solidFill>
                      <a:prstClr val="white"/>
                    </a:solidFill>
                    <a:latin typeface="Calibri" panose="020F0502020204030204"/>
                    <a:ea typeface="微软雅黑"/>
                  </a:rPr>
                  <a:t>st</a:t>
                </a:r>
              </a:p>
            </p:txBody>
          </p:sp>
        </p:grpSp>
        <p:grpSp>
          <p:nvGrpSpPr>
            <p:cNvPr id="9" name="Group 8"/>
            <p:cNvGrpSpPr/>
            <p:nvPr/>
          </p:nvGrpSpPr>
          <p:grpSpPr>
            <a:xfrm rot="5400000">
              <a:off x="4377393" y="4703269"/>
              <a:ext cx="1455954" cy="1652665"/>
              <a:chOff x="4077023" y="370811"/>
              <a:chExt cx="1486415" cy="1687241"/>
            </a:xfrm>
            <a:solidFill>
              <a:srgbClr val="00B050"/>
            </a:solidFill>
          </p:grpSpPr>
          <p:sp>
            <p:nvSpPr>
              <p:cNvPr id="35" name="Freeform 34"/>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6" name="Freeform 35"/>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7" name="Freeform 36"/>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38" name="Oval 37"/>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NH</a:t>
                </a:r>
                <a:r>
                  <a:rPr lang="en-US" sz="1350" kern="0" baseline="-25000" dirty="0">
                    <a:solidFill>
                      <a:prstClr val="white"/>
                    </a:solidFill>
                    <a:latin typeface="Calibri" panose="020F0502020204030204"/>
                    <a:ea typeface="微软雅黑"/>
                  </a:rPr>
                  <a:t>3</a:t>
                </a:r>
              </a:p>
            </p:txBody>
          </p:sp>
          <p:sp>
            <p:nvSpPr>
              <p:cNvPr id="39" name="Freeform 38"/>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40" name="Freeform 39"/>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41" name="Freeform 40"/>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grpSp>
          <p:nvGrpSpPr>
            <p:cNvPr id="10" name="Group 9"/>
            <p:cNvGrpSpPr/>
            <p:nvPr/>
          </p:nvGrpSpPr>
          <p:grpSpPr>
            <a:xfrm rot="5984549">
              <a:off x="2860516" y="4832451"/>
              <a:ext cx="1401169" cy="992020"/>
              <a:chOff x="2236981" y="2845538"/>
              <a:chExt cx="1490669" cy="1055386"/>
            </a:xfrm>
            <a:solidFill>
              <a:srgbClr val="FF0000"/>
            </a:solidFill>
          </p:grpSpPr>
          <p:sp>
            <p:nvSpPr>
              <p:cNvPr id="31" name="Freeform 30"/>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32" name="Oval 31"/>
              <p:cNvSpPr/>
              <p:nvPr/>
            </p:nvSpPr>
            <p:spPr>
              <a:xfrm rot="16200000">
                <a:off x="2236981" y="3122786"/>
                <a:ext cx="778138"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SO</a:t>
                </a:r>
                <a:r>
                  <a:rPr lang="en-US" altLang="zh-CN" sz="1350" kern="0" baseline="-25000" dirty="0">
                    <a:solidFill>
                      <a:prstClr val="white"/>
                    </a:solidFill>
                    <a:latin typeface="Calibri" panose="020F0502020204030204"/>
                    <a:ea typeface="等线" panose="02010600030101010101" pitchFamily="2" charset="-122"/>
                  </a:rPr>
                  <a:t>2</a:t>
                </a:r>
                <a:endParaRPr lang="en-US" sz="1350" kern="0" baseline="-25000" dirty="0">
                  <a:solidFill>
                    <a:prstClr val="white"/>
                  </a:solidFill>
                  <a:latin typeface="Calibri" panose="020F0502020204030204"/>
                  <a:ea typeface="微软雅黑"/>
                </a:endParaRPr>
              </a:p>
            </p:txBody>
          </p:sp>
          <p:sp>
            <p:nvSpPr>
              <p:cNvPr id="33" name="Freeform 32"/>
              <p:cNvSpPr/>
              <p:nvPr/>
            </p:nvSpPr>
            <p:spPr>
              <a:xfrm rot="16200000">
                <a:off x="3292043" y="2845538"/>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350" kern="0" dirty="0">
                    <a:solidFill>
                      <a:prstClr val="white"/>
                    </a:solidFill>
                    <a:latin typeface="Calibri" panose="020F0502020204030204"/>
                    <a:ea typeface="微软雅黑"/>
                  </a:rPr>
                  <a:t>1</a:t>
                </a:r>
                <a:r>
                  <a:rPr lang="en-US" sz="1350" kern="0" baseline="30000" dirty="0">
                    <a:solidFill>
                      <a:prstClr val="white"/>
                    </a:solidFill>
                    <a:latin typeface="Calibri" panose="020F0502020204030204"/>
                    <a:ea typeface="微软雅黑"/>
                  </a:rPr>
                  <a:t>st</a:t>
                </a:r>
              </a:p>
            </p:txBody>
          </p:sp>
        </p:grpSp>
        <p:grpSp>
          <p:nvGrpSpPr>
            <p:cNvPr id="11" name="Group 10"/>
            <p:cNvGrpSpPr/>
            <p:nvPr/>
          </p:nvGrpSpPr>
          <p:grpSpPr>
            <a:xfrm rot="4641280">
              <a:off x="7302024" y="3824076"/>
              <a:ext cx="1384278" cy="980061"/>
              <a:chOff x="2236982" y="2845537"/>
              <a:chExt cx="1490668" cy="1055385"/>
            </a:xfrm>
            <a:solidFill>
              <a:srgbClr val="7030A0"/>
            </a:solidFill>
          </p:grpSpPr>
          <p:sp>
            <p:nvSpPr>
              <p:cNvPr id="27" name="Freeform 26"/>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28" name="Oval 27"/>
              <p:cNvSpPr/>
              <p:nvPr/>
            </p:nvSpPr>
            <p:spPr>
              <a:xfrm rot="14545491">
                <a:off x="2236982" y="3122785"/>
                <a:ext cx="778137"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POA</a:t>
                </a:r>
                <a:endParaRPr lang="en-US" sz="1350" kern="0" baseline="-25000" dirty="0">
                  <a:solidFill>
                    <a:prstClr val="white"/>
                  </a:solidFill>
                  <a:latin typeface="Calibri" panose="020F0502020204030204"/>
                  <a:ea typeface="微软雅黑"/>
                </a:endParaRPr>
              </a:p>
            </p:txBody>
          </p:sp>
          <p:sp>
            <p:nvSpPr>
              <p:cNvPr id="29" name="Freeform 28"/>
              <p:cNvSpPr/>
              <p:nvPr/>
            </p:nvSpPr>
            <p:spPr>
              <a:xfrm rot="14400000">
                <a:off x="3292043" y="2845537"/>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grpSp>
        <p:grpSp>
          <p:nvGrpSpPr>
            <p:cNvPr id="12" name="Group 11"/>
            <p:cNvGrpSpPr/>
            <p:nvPr/>
          </p:nvGrpSpPr>
          <p:grpSpPr>
            <a:xfrm rot="4145498">
              <a:off x="6137904" y="4173374"/>
              <a:ext cx="1455954" cy="1652665"/>
              <a:chOff x="4077023" y="370811"/>
              <a:chExt cx="1486415" cy="1687241"/>
            </a:xfrm>
            <a:solidFill>
              <a:srgbClr val="0070C0"/>
            </a:solidFill>
          </p:grpSpPr>
          <p:sp>
            <p:nvSpPr>
              <p:cNvPr id="20" name="Freeform 19"/>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21" name="Freeform 20"/>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2" name="Freeform 21"/>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3" name="Oval 22"/>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VOC</a:t>
                </a:r>
                <a:endParaRPr lang="en-US" sz="1350" kern="0" baseline="-25000" dirty="0">
                  <a:solidFill>
                    <a:prstClr val="white"/>
                  </a:solidFill>
                  <a:latin typeface="Calibri" panose="020F0502020204030204"/>
                  <a:ea typeface="微软雅黑"/>
                </a:endParaRPr>
              </a:p>
            </p:txBody>
          </p:sp>
          <p:sp>
            <p:nvSpPr>
              <p:cNvPr id="24" name="Freeform 23"/>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25" name="Freeform 24"/>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26" name="Freeform 25"/>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cxnSp>
          <p:nvCxnSpPr>
            <p:cNvPr id="13" name="Curved Connector 12"/>
            <p:cNvCxnSpPr>
              <a:stCxn id="46" idx="0"/>
              <a:endCxn id="6" idx="4"/>
            </p:cNvCxnSpPr>
            <p:nvPr/>
          </p:nvCxnSpPr>
          <p:spPr>
            <a:xfrm rot="5400000" flipH="1" flipV="1">
              <a:off x="3106755" y="2207075"/>
              <a:ext cx="872448" cy="3430703"/>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4" name="Curved Connector 13"/>
            <p:cNvCxnSpPr>
              <a:stCxn id="32" idx="0"/>
              <a:endCxn id="6" idx="4"/>
            </p:cNvCxnSpPr>
            <p:nvPr/>
          </p:nvCxnSpPr>
          <p:spPr>
            <a:xfrm rot="5400000" flipH="1" flipV="1">
              <a:off x="3839917" y="3197517"/>
              <a:ext cx="1129729" cy="1707100"/>
            </a:xfrm>
            <a:prstGeom prst="curvedConnector3">
              <a:avLst/>
            </a:prstGeom>
            <a:noFill/>
            <a:ln w="19050" cap="flat" cmpd="sng" algn="ctr">
              <a:solidFill>
                <a:sysClr val="windowText" lastClr="000000"/>
              </a:solidFill>
              <a:prstDash val="solid"/>
              <a:miter lim="800000"/>
              <a:tailEnd type="triangle"/>
            </a:ln>
            <a:effectLst/>
          </p:spPr>
        </p:cxnSp>
        <p:cxnSp>
          <p:nvCxnSpPr>
            <p:cNvPr id="15" name="Curved Connector 14"/>
            <p:cNvCxnSpPr>
              <a:stCxn id="38" idx="0"/>
              <a:endCxn id="6" idx="4"/>
            </p:cNvCxnSpPr>
            <p:nvPr/>
          </p:nvCxnSpPr>
          <p:spPr>
            <a:xfrm rot="5400000" flipH="1" flipV="1">
              <a:off x="4527942" y="4071236"/>
              <a:ext cx="1315423" cy="145356"/>
            </a:xfrm>
            <a:prstGeom prst="curvedConnector3">
              <a:avLst/>
            </a:prstGeom>
            <a:noFill/>
            <a:ln w="19050" cap="flat" cmpd="sng" algn="ctr">
              <a:solidFill>
                <a:sysClr val="windowText" lastClr="000000"/>
              </a:solidFill>
              <a:prstDash val="solid"/>
              <a:miter lim="800000"/>
              <a:tailEnd type="triangle"/>
            </a:ln>
            <a:effectLst/>
          </p:spPr>
        </p:cxnSp>
        <p:cxnSp>
          <p:nvCxnSpPr>
            <p:cNvPr id="16" name="Curved Connector 15"/>
            <p:cNvCxnSpPr>
              <a:stCxn id="23" idx="0"/>
              <a:endCxn id="6" idx="4"/>
            </p:cNvCxnSpPr>
            <p:nvPr/>
          </p:nvCxnSpPr>
          <p:spPr>
            <a:xfrm rot="16200000" flipV="1">
              <a:off x="5520386" y="3224148"/>
              <a:ext cx="830749" cy="1354858"/>
            </a:xfrm>
            <a:prstGeom prst="curvedConnector3">
              <a:avLst/>
            </a:prstGeom>
            <a:noFill/>
            <a:ln w="19050" cap="flat" cmpd="sng" algn="ctr">
              <a:solidFill>
                <a:sysClr val="windowText" lastClr="000000"/>
              </a:solidFill>
              <a:prstDash val="solid"/>
              <a:miter lim="800000"/>
              <a:tailEnd type="triangle"/>
            </a:ln>
            <a:effectLst/>
          </p:spPr>
        </p:cxnSp>
        <p:cxnSp>
          <p:nvCxnSpPr>
            <p:cNvPr id="17" name="Curved Connector 16"/>
            <p:cNvCxnSpPr>
              <a:stCxn id="28" idx="0"/>
              <a:endCxn id="6" idx="4"/>
            </p:cNvCxnSpPr>
            <p:nvPr/>
          </p:nvCxnSpPr>
          <p:spPr>
            <a:xfrm rot="16200000" flipV="1">
              <a:off x="6281882" y="2462652"/>
              <a:ext cx="257395" cy="2304495"/>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8" name="Curved Connector 17"/>
            <p:cNvCxnSpPr>
              <a:stCxn id="46" idx="0"/>
              <a:endCxn id="7" idx="4"/>
            </p:cNvCxnSpPr>
            <p:nvPr/>
          </p:nvCxnSpPr>
          <p:spPr>
            <a:xfrm rot="5400000" flipH="1" flipV="1">
              <a:off x="1894840" y="3461022"/>
              <a:ext cx="830417" cy="964841"/>
            </a:xfrm>
            <a:prstGeom prst="curvedConnector3">
              <a:avLst>
                <a:gd name="adj1" fmla="val 50000"/>
              </a:avLst>
            </a:prstGeom>
            <a:noFill/>
            <a:ln w="28575" cap="flat" cmpd="sng" algn="ctr">
              <a:solidFill>
                <a:srgbClr val="00B0F0"/>
              </a:solidFill>
              <a:prstDash val="dash"/>
              <a:miter lim="800000"/>
              <a:tailEnd type="triangle"/>
            </a:ln>
            <a:effectLst/>
          </p:spPr>
        </p:cxnSp>
        <p:cxnSp>
          <p:nvCxnSpPr>
            <p:cNvPr id="19" name="Curved Connector 18"/>
            <p:cNvCxnSpPr>
              <a:stCxn id="23" idx="0"/>
              <a:endCxn id="7" idx="4"/>
            </p:cNvCxnSpPr>
            <p:nvPr/>
          </p:nvCxnSpPr>
          <p:spPr>
            <a:xfrm rot="16200000" flipV="1">
              <a:off x="4308470" y="2012232"/>
              <a:ext cx="788718" cy="3820720"/>
            </a:xfrm>
            <a:prstGeom prst="curvedConnector3">
              <a:avLst>
                <a:gd name="adj1" fmla="val 50000"/>
              </a:avLst>
            </a:prstGeom>
            <a:noFill/>
            <a:ln w="28575" cap="flat" cmpd="sng" algn="ctr">
              <a:solidFill>
                <a:srgbClr val="00B0F0"/>
              </a:solidFill>
              <a:prstDash val="dash"/>
              <a:miter lim="800000"/>
              <a:tailEnd type="triangle"/>
            </a:ln>
            <a:effectLst/>
          </p:spPr>
        </p:cxnSp>
      </p:grpSp>
      <p:pic>
        <p:nvPicPr>
          <p:cNvPr id="51" name="Picture 50"/>
          <p:cNvPicPr/>
          <p:nvPr/>
        </p:nvPicPr>
        <p:blipFill rotWithShape="1">
          <a:blip r:embed="rId3" cstate="print">
            <a:extLst>
              <a:ext uri="{28A0092B-C50C-407E-A947-70E740481C1C}">
                <a14:useLocalDpi xmlns:a14="http://schemas.microsoft.com/office/drawing/2010/main" val="0"/>
              </a:ext>
            </a:extLst>
          </a:blip>
          <a:srcRect l="7354" t="6063" r="3371" b="10264"/>
          <a:stretch/>
        </p:blipFill>
        <p:spPr bwMode="auto">
          <a:xfrm>
            <a:off x="6878126" y="1822108"/>
            <a:ext cx="3379628" cy="958809"/>
          </a:xfrm>
          <a:prstGeom prst="rect">
            <a:avLst/>
          </a:prstGeom>
          <a:noFill/>
          <a:ln>
            <a:solidFill>
              <a:schemeClr val="bg1">
                <a:lumMod val="50000"/>
              </a:schemeClr>
            </a:solidFill>
          </a:ln>
        </p:spPr>
      </p:pic>
      <p:pic>
        <p:nvPicPr>
          <p:cNvPr id="52" name="Picture 51"/>
          <p:cNvPicPr/>
          <p:nvPr/>
        </p:nvPicPr>
        <p:blipFill rotWithShape="1">
          <a:blip r:embed="rId4" cstate="print">
            <a:extLst>
              <a:ext uri="{28A0092B-C50C-407E-A947-70E740481C1C}">
                <a14:useLocalDpi xmlns:a14="http://schemas.microsoft.com/office/drawing/2010/main" val="0"/>
              </a:ext>
            </a:extLst>
          </a:blip>
          <a:srcRect l="7162" t="3894" r="3972" b="11299"/>
          <a:stretch/>
        </p:blipFill>
        <p:spPr bwMode="auto">
          <a:xfrm>
            <a:off x="3465037" y="1815897"/>
            <a:ext cx="3364161" cy="961725"/>
          </a:xfrm>
          <a:prstGeom prst="rect">
            <a:avLst/>
          </a:prstGeom>
          <a:noFill/>
          <a:ln>
            <a:solidFill>
              <a:srgbClr val="00B0F0"/>
            </a:solidFill>
          </a:ln>
        </p:spPr>
      </p:pic>
      <p:sp>
        <p:nvSpPr>
          <p:cNvPr id="53" name="TextBox 52"/>
          <p:cNvSpPr txBox="1"/>
          <p:nvPr/>
        </p:nvSpPr>
        <p:spPr>
          <a:xfrm>
            <a:off x="3109431" y="5407136"/>
            <a:ext cx="2942559" cy="584775"/>
          </a:xfrm>
          <a:prstGeom prst="rect">
            <a:avLst/>
          </a:prstGeom>
          <a:noFill/>
        </p:spPr>
        <p:txBody>
          <a:bodyPr wrap="square" rtlCol="0">
            <a:spAutoFit/>
          </a:bodyPr>
          <a:lstStyle/>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High order (non-linear) for NOx, NH3 and VOC</a:t>
            </a:r>
          </a:p>
        </p:txBody>
      </p:sp>
      <p:sp>
        <p:nvSpPr>
          <p:cNvPr id="54" name="TextBox 53"/>
          <p:cNvSpPr txBox="1"/>
          <p:nvPr/>
        </p:nvSpPr>
        <p:spPr>
          <a:xfrm>
            <a:off x="274159" y="2140888"/>
            <a:ext cx="2581011" cy="2805320"/>
          </a:xfrm>
          <a:prstGeom prst="rect">
            <a:avLst/>
          </a:prstGeom>
          <a:noFill/>
          <a:ln>
            <a:solidFill>
              <a:schemeClr val="accent1"/>
            </a:solidFill>
          </a:ln>
        </p:spPr>
        <p:txBody>
          <a:bodyPr wrap="square" rtlCol="0">
            <a:spAutoFit/>
          </a:bodyPr>
          <a:lstStyle/>
          <a:p>
            <a:pPr algn="l" defTabSz="342900" fontAlgn="auto">
              <a:lnSpc>
                <a:spcPct val="150000"/>
              </a:lnSpc>
              <a:spcBef>
                <a:spcPts val="0"/>
              </a:spcBef>
              <a:spcAft>
                <a:spcPts val="0"/>
              </a:spcAft>
            </a:pPr>
            <a:r>
              <a:rPr lang="en-US" sz="2000" b="1">
                <a:solidFill>
                  <a:srgbClr val="FF0000"/>
                </a:solidFill>
                <a:latin typeface="Arial" panose="020B0604020202020204" pitchFamily="34" charset="0"/>
                <a:ea typeface="微软雅黑"/>
                <a:cs typeface="Arial" panose="020B0604020202020204" pitchFamily="34" charset="0"/>
              </a:rPr>
              <a:t>14/15</a:t>
            </a:r>
            <a:r>
              <a:rPr lang="en-US" sz="2000" b="1">
                <a:solidFill>
                  <a:srgbClr val="0000CC"/>
                </a:solidFill>
                <a:latin typeface="Arial" panose="020B0604020202020204" pitchFamily="34" charset="0"/>
                <a:ea typeface="微软雅黑"/>
                <a:cs typeface="Arial" panose="020B0604020202020204" pitchFamily="34" charset="0"/>
              </a:rPr>
              <a:t> </a:t>
            </a:r>
            <a:r>
              <a:rPr lang="en-US" sz="2000" b="1" dirty="0">
                <a:solidFill>
                  <a:srgbClr val="0000CC"/>
                </a:solidFill>
                <a:latin typeface="Arial" panose="020B0604020202020204" pitchFamily="34" charset="0"/>
                <a:ea typeface="微软雅黑"/>
                <a:cs typeface="Arial" panose="020B0604020202020204" pitchFamily="34" charset="0"/>
              </a:rPr>
              <a:t>coefficients of polynomial terms can be derived from 20~30 </a:t>
            </a:r>
            <a:r>
              <a:rPr lang="en-US" sz="2000" b="1">
                <a:solidFill>
                  <a:srgbClr val="0000CC"/>
                </a:solidFill>
                <a:latin typeface="Arial" panose="020B0604020202020204" pitchFamily="34" charset="0"/>
                <a:ea typeface="微软雅黑"/>
                <a:cs typeface="Arial" panose="020B0604020202020204" pitchFamily="34" charset="0"/>
              </a:rPr>
              <a:t>samples </a:t>
            </a:r>
          </a:p>
          <a:p>
            <a:pPr algn="l" defTabSz="342900" fontAlgn="auto">
              <a:lnSpc>
                <a:spcPct val="150000"/>
              </a:lnSpc>
              <a:spcBef>
                <a:spcPts val="0"/>
              </a:spcBef>
              <a:spcAft>
                <a:spcPts val="0"/>
              </a:spcAft>
            </a:pPr>
            <a:r>
              <a:rPr lang="en-US" sz="2000" b="1">
                <a:latin typeface="Arial" panose="020B0604020202020204" pitchFamily="34" charset="0"/>
                <a:ea typeface="微软雅黑"/>
                <a:cs typeface="Arial" panose="020B0604020202020204" pitchFamily="34" charset="0"/>
              </a:rPr>
              <a:t>(</a:t>
            </a:r>
            <a:r>
              <a:rPr lang="en-US" sz="2000" b="1" dirty="0">
                <a:latin typeface="Arial" panose="020B0604020202020204" pitchFamily="34" charset="0"/>
                <a:ea typeface="微软雅黑"/>
                <a:cs typeface="Arial" panose="020B0604020202020204" pitchFamily="34" charset="0"/>
              </a:rPr>
              <a:t>per control region)</a:t>
            </a:r>
          </a:p>
        </p:txBody>
      </p:sp>
      <p:sp>
        <p:nvSpPr>
          <p:cNvPr id="57" name="TextBox 56"/>
          <p:cNvSpPr txBox="1"/>
          <p:nvPr/>
        </p:nvSpPr>
        <p:spPr>
          <a:xfrm>
            <a:off x="8033494" y="5407961"/>
            <a:ext cx="2514600" cy="584775"/>
          </a:xfrm>
          <a:prstGeom prst="rect">
            <a:avLst/>
          </a:prstGeom>
          <a:noFill/>
        </p:spPr>
        <p:txBody>
          <a:bodyPr wrap="square" rtlCol="0">
            <a:spAutoFit/>
          </a:bodyPr>
          <a:lstStyle/>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Low order (linear) for </a:t>
            </a:r>
          </a:p>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SO</a:t>
            </a:r>
            <a:r>
              <a:rPr lang="en-US" sz="1600" b="1" baseline="-25000" dirty="0">
                <a:solidFill>
                  <a:srgbClr val="FF0000"/>
                </a:solidFill>
                <a:latin typeface="Arial" panose="020B0604020202020204" pitchFamily="34" charset="0"/>
                <a:ea typeface="微软雅黑"/>
                <a:cs typeface="Arial" panose="020B0604020202020204" pitchFamily="34" charset="0"/>
              </a:rPr>
              <a:t>2</a:t>
            </a:r>
            <a:r>
              <a:rPr lang="en-US" sz="1600" b="1" dirty="0">
                <a:solidFill>
                  <a:srgbClr val="FF0000"/>
                </a:solidFill>
                <a:latin typeface="Arial" panose="020B0604020202020204" pitchFamily="34" charset="0"/>
                <a:ea typeface="微软雅黑"/>
                <a:cs typeface="Arial" panose="020B0604020202020204" pitchFamily="34" charset="0"/>
              </a:rPr>
              <a:t> and POA</a:t>
            </a:r>
          </a:p>
        </p:txBody>
      </p:sp>
      <p:sp>
        <p:nvSpPr>
          <p:cNvPr id="58" name="TextBox 57">
            <a:extLst>
              <a:ext uri="{FF2B5EF4-FFF2-40B4-BE49-F238E27FC236}">
                <a16:creationId xmlns:a16="http://schemas.microsoft.com/office/drawing/2014/main" id="{005EADC0-7F71-4F5A-ADA9-8E5BB3B67457}"/>
              </a:ext>
            </a:extLst>
          </p:cNvPr>
          <p:cNvSpPr txBox="1"/>
          <p:nvPr/>
        </p:nvSpPr>
        <p:spPr>
          <a:xfrm>
            <a:off x="1061007" y="6396299"/>
            <a:ext cx="9913328" cy="400110"/>
          </a:xfrm>
          <a:prstGeom prst="rect">
            <a:avLst/>
          </a:prstGeom>
          <a:noFill/>
        </p:spPr>
        <p:txBody>
          <a:bodyPr wrap="square" rtlCol="0">
            <a:spAutoFit/>
          </a:bodyPr>
          <a:lstStyle/>
          <a:p>
            <a:pPr defTabSz="685800" fontAlgn="auto">
              <a:spcBef>
                <a:spcPts val="0"/>
              </a:spcBef>
              <a:spcAft>
                <a:spcPts val="0"/>
              </a:spcAft>
            </a:pPr>
            <a:r>
              <a:rPr lang="en-US" sz="2000" i="1" dirty="0">
                <a:latin typeface="Calibri" panose="020F0502020204030204"/>
                <a:ea typeface="微软雅黑"/>
              </a:rPr>
              <a:t>Xing et al., 2018, Atmos. Chem. &amp; Phys. (18) :  </a:t>
            </a:r>
            <a:r>
              <a:rPr lang="en-US" i="1" u="sng" dirty="0">
                <a:solidFill>
                  <a:schemeClr val="tx2">
                    <a:lumMod val="60000"/>
                    <a:lumOff val="40000"/>
                  </a:schemeClr>
                </a:solidFill>
                <a:effectLst/>
                <a:latin typeface="Arial" panose="020B0604020202020204" pitchFamily="34" charset="0"/>
              </a:rPr>
              <a:t>https://doi.org/10.5194/acp-18-7799-2018</a:t>
            </a:r>
            <a:endParaRPr lang="en-US" sz="2000" i="1" u="sng" dirty="0">
              <a:solidFill>
                <a:schemeClr val="tx2">
                  <a:lumMod val="60000"/>
                  <a:lumOff val="40000"/>
                </a:schemeClr>
              </a:solidFill>
              <a:latin typeface="Calibri" panose="020F0502020204030204"/>
              <a:ea typeface="微软雅黑"/>
            </a:endParaRPr>
          </a:p>
        </p:txBody>
      </p:sp>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256817" y="6196439"/>
            <a:ext cx="2141377" cy="396267"/>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523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66"/>
            <a:ext cx="8534400" cy="669103"/>
          </a:xfrm>
        </p:spPr>
        <p:txBody>
          <a:bodyPr/>
          <a:lstStyle/>
          <a:p>
            <a:r>
              <a:rPr lang="en-US" altLang="zh-CN" sz="3600" dirty="0">
                <a:solidFill>
                  <a:srgbClr val="FFFFCC"/>
                </a:solidFill>
              </a:rPr>
              <a:t>Deep Machine Learning </a:t>
            </a:r>
            <a:r>
              <a:rPr lang="en-US" altLang="zh-CN" sz="3600" dirty="0">
                <a:solidFill>
                  <a:srgbClr val="FFFF00"/>
                </a:solidFill>
              </a:rPr>
              <a:t>“</a:t>
            </a:r>
            <a:r>
              <a:rPr lang="en-US" altLang="zh-CN" sz="3600" i="1" dirty="0" err="1">
                <a:solidFill>
                  <a:srgbClr val="FFFF00"/>
                </a:solidFill>
              </a:rPr>
              <a:t>DeepRSM</a:t>
            </a:r>
            <a:r>
              <a:rPr lang="en-US" altLang="zh-CN" sz="3600" i="1" dirty="0">
                <a:solidFill>
                  <a:srgbClr val="FFFF00"/>
                </a:solidFill>
              </a:rPr>
              <a:t>”</a:t>
            </a:r>
            <a:r>
              <a:rPr lang="en-US" altLang="zh-CN" sz="3600" dirty="0">
                <a:solidFill>
                  <a:srgbClr val="FFFF00"/>
                </a:solidFill>
              </a:rPr>
              <a:t> </a:t>
            </a:r>
            <a:endParaRPr lang="en-US" sz="3600" dirty="0">
              <a:solidFill>
                <a:srgbClr val="FFFF00"/>
              </a:solidFill>
            </a:endParaRPr>
          </a:p>
        </p:txBody>
      </p:sp>
      <p:sp>
        <p:nvSpPr>
          <p:cNvPr id="3" name="Rectangle 2"/>
          <p:cNvSpPr/>
          <p:nvPr/>
        </p:nvSpPr>
        <p:spPr>
          <a:xfrm>
            <a:off x="1286966" y="762000"/>
            <a:ext cx="9559028" cy="584775"/>
          </a:xfrm>
          <a:prstGeom prst="rect">
            <a:avLst/>
          </a:prstGeom>
        </p:spPr>
        <p:txBody>
          <a:bodyPr wrap="none">
            <a:spAutoFit/>
          </a:bodyPr>
          <a:lstStyle/>
          <a:p>
            <a:pPr fontAlgn="auto">
              <a:spcBef>
                <a:spcPts val="0"/>
              </a:spcBef>
              <a:spcAft>
                <a:spcPts val="0"/>
              </a:spcAft>
              <a:defRPr/>
            </a:pPr>
            <a:r>
              <a:rPr lang="en-US" sz="2800" b="1" i="1" dirty="0">
                <a:solidFill>
                  <a:srgbClr val="FF0000"/>
                </a:solidFill>
                <a:latin typeface="Arial" panose="020B0604020202020204" pitchFamily="34" charset="0"/>
                <a:ea typeface="微软雅黑"/>
                <a:cs typeface="Arial" panose="020B0604020202020204" pitchFamily="34" charset="0"/>
              </a:rPr>
              <a:t>DeepRSM: </a:t>
            </a:r>
            <a:r>
              <a:rPr lang="en-US" sz="3200" b="1" i="1" dirty="0">
                <a:solidFill>
                  <a:srgbClr val="0000FF"/>
                </a:solidFill>
                <a:latin typeface="Arial" panose="020B0604020202020204" pitchFamily="34" charset="0"/>
                <a:ea typeface="微软雅黑"/>
                <a:cs typeface="Arial" panose="020B0604020202020204" pitchFamily="34" charset="0"/>
              </a:rPr>
              <a:t>“</a:t>
            </a:r>
            <a:r>
              <a:rPr lang="en-US" sz="2800" b="1" i="1" dirty="0">
                <a:solidFill>
                  <a:srgbClr val="0000FF"/>
                </a:solidFill>
                <a:latin typeface="Arial" panose="020B0604020202020204" pitchFamily="34" charset="0"/>
                <a:ea typeface="微软雅黑"/>
                <a:cs typeface="Arial" panose="020B0604020202020204" pitchFamily="34" charset="0"/>
              </a:rPr>
              <a:t>Deep Learning”  “Indicator-based” pf-RSM</a:t>
            </a:r>
            <a:endParaRPr lang="en-US" sz="2000" i="1" u="sng" dirty="0">
              <a:solidFill>
                <a:srgbClr val="0000FF"/>
              </a:solidFill>
              <a:latin typeface="Arial" panose="020B0604020202020204" pitchFamily="34" charset="0"/>
              <a:ea typeface="微软雅黑"/>
              <a:cs typeface="Arial" panose="020B0604020202020204" pitchFamily="34" charset="0"/>
            </a:endParaRPr>
          </a:p>
        </p:txBody>
      </p:sp>
      <p:cxnSp>
        <p:nvCxnSpPr>
          <p:cNvPr id="9" name="Straight Connector 8"/>
          <p:cNvCxnSpPr/>
          <p:nvPr/>
        </p:nvCxnSpPr>
        <p:spPr bwMode="auto">
          <a:xfrm flipV="1">
            <a:off x="152400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348054" y="6457203"/>
            <a:ext cx="7467600" cy="369332"/>
          </a:xfrm>
          <a:prstGeom prst="rect">
            <a:avLst/>
          </a:prstGeom>
          <a:noFill/>
        </p:spPr>
        <p:txBody>
          <a:bodyPr wrap="square" rtlCol="0">
            <a:spAutoFit/>
          </a:bodyPr>
          <a:lstStyle/>
          <a:p>
            <a:pPr fontAlgn="auto">
              <a:spcBef>
                <a:spcPts val="0"/>
              </a:spcBef>
              <a:spcAft>
                <a:spcPts val="0"/>
              </a:spcAft>
              <a:defRPr/>
            </a:pPr>
            <a:r>
              <a:rPr lang="en-US" i="1" dirty="0">
                <a:solidFill>
                  <a:srgbClr val="FF0000"/>
                </a:solidFill>
                <a:latin typeface="微软雅黑"/>
                <a:ea typeface="微软雅黑"/>
              </a:rPr>
              <a:t>Xing et. al., ES&amp;T, 2020  </a:t>
            </a:r>
            <a:r>
              <a:rPr lang="en-US" i="1" dirty="0">
                <a:latin typeface="微软雅黑"/>
                <a:ea typeface="微软雅黑"/>
              </a:rPr>
              <a:t>(Further details please see Appendix B)</a:t>
            </a: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nvGraphicFramePr>
        <p:xfrm>
          <a:off x="2057400" y="5447859"/>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sz="2000" b="1" i="1" dirty="0">
                          <a:solidFill>
                            <a:schemeClr val="tx1"/>
                          </a:solidFill>
                        </a:rPr>
                        <a:t>Traditional RSM</a:t>
                      </a:r>
                    </a:p>
                  </a:txBody>
                  <a:tcPr/>
                </a:tc>
                <a:tc>
                  <a:txBody>
                    <a:bodyPr/>
                    <a:lstStyle/>
                    <a:p>
                      <a:pPr algn="ctr"/>
                      <a:r>
                        <a:rPr lang="en-US" sz="2000" b="1" i="1" dirty="0">
                          <a:solidFill>
                            <a:srgbClr val="0000FF"/>
                          </a:solidFill>
                        </a:rPr>
                        <a:t>“pf-RSM”</a:t>
                      </a:r>
                    </a:p>
                  </a:txBody>
                  <a:tcPr/>
                </a:tc>
                <a:tc>
                  <a:txBody>
                    <a:bodyPr/>
                    <a:lstStyle/>
                    <a:p>
                      <a:pPr algn="ctr"/>
                      <a:r>
                        <a:rPr lang="en-US" sz="2400" b="1" i="1" dirty="0">
                          <a:solidFill>
                            <a:srgbClr val="FF0000"/>
                          </a:solidFill>
                          <a:highlight>
                            <a:srgbClr val="FFFF00"/>
                          </a:highlight>
                        </a:rPr>
                        <a:t>“</a:t>
                      </a:r>
                      <a:r>
                        <a:rPr lang="en-US" sz="2400" b="1" i="1" dirty="0" err="1">
                          <a:solidFill>
                            <a:srgbClr val="FF0000"/>
                          </a:solidFill>
                          <a:highlight>
                            <a:srgbClr val="FFFF00"/>
                          </a:highlight>
                        </a:rPr>
                        <a:t>DeepRSM</a:t>
                      </a:r>
                      <a:r>
                        <a:rPr lang="en-US" sz="2400" b="1" i="1"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sz="2000" b="1" dirty="0">
                          <a:solidFill>
                            <a:schemeClr val="tx1"/>
                          </a:solidFill>
                        </a:rPr>
                        <a:t>&gt;100s</a:t>
                      </a:r>
                    </a:p>
                  </a:txBody>
                  <a:tcPr/>
                </a:tc>
                <a:tc>
                  <a:txBody>
                    <a:bodyPr/>
                    <a:lstStyle/>
                    <a:p>
                      <a:pPr algn="ctr"/>
                      <a:r>
                        <a:rPr lang="en-US" sz="2000" b="1" dirty="0">
                          <a:solidFill>
                            <a:srgbClr val="0000FF"/>
                          </a:solidFill>
                        </a:rPr>
                        <a:t>20~30</a:t>
                      </a:r>
                      <a:r>
                        <a:rPr lang="en-US" sz="2000" b="1" baseline="30000" dirty="0">
                          <a:solidFill>
                            <a:srgbClr val="0000FF"/>
                          </a:solidFill>
                        </a:rPr>
                        <a:t>*</a:t>
                      </a:r>
                      <a:endParaRPr lang="en-US" sz="2000" b="1" dirty="0">
                        <a:solidFill>
                          <a:srgbClr val="0000FF"/>
                        </a:solidFill>
                      </a:endParaRPr>
                    </a:p>
                  </a:txBody>
                  <a:tcPr/>
                </a:tc>
                <a:tc>
                  <a:txBody>
                    <a:bodyPr/>
                    <a:lstStyle/>
                    <a:p>
                      <a:pPr algn="ctr"/>
                      <a:r>
                        <a:rPr lang="en-US" sz="2400" b="1" dirty="0">
                          <a:solidFill>
                            <a:srgbClr val="FF0000"/>
                          </a:solidFill>
                          <a:highlight>
                            <a:srgbClr val="FFFF00"/>
                          </a:highlight>
                        </a:rPr>
                        <a:t>1</a:t>
                      </a:r>
                      <a:r>
                        <a:rPr lang="en-US" sz="2400" b="1" baseline="30000"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1527712" y="4790277"/>
            <a:ext cx="9140289" cy="646331"/>
          </a:xfrm>
          <a:prstGeom prst="rect">
            <a:avLst/>
          </a:prstGeom>
          <a:noFill/>
        </p:spPr>
        <p:txBody>
          <a:bodyPr wrap="square" rtlCol="0">
            <a:spAutoFit/>
          </a:bodyPr>
          <a:lstStyle/>
          <a:p>
            <a:pPr>
              <a:defRPr/>
            </a:pPr>
            <a:r>
              <a:rPr lang="en-US" b="1" dirty="0">
                <a:solidFill>
                  <a:srgbClr val="0000FF"/>
                </a:solidFill>
                <a:ea typeface="微软雅黑"/>
              </a:rPr>
              <a:t># of model runs needed for maintaining RSM accuracy in predicting control responses </a:t>
            </a:r>
            <a:r>
              <a:rPr lang="zh-CN" altLang="en-US" b="1" dirty="0">
                <a:solidFill>
                  <a:srgbClr val="FF0000"/>
                </a:solidFill>
                <a:ea typeface="微软雅黑"/>
              </a:rPr>
              <a:t>（</a:t>
            </a:r>
            <a:r>
              <a:rPr lang="en-US" sz="2000" b="1" baseline="30000" dirty="0">
                <a:solidFill>
                  <a:srgbClr val="FF0000"/>
                </a:solidFill>
                <a:highlight>
                  <a:srgbClr val="FFFF00"/>
                </a:highlight>
              </a:rPr>
              <a:t>*</a:t>
            </a:r>
            <a:r>
              <a:rPr lang="en-US" b="1" dirty="0">
                <a:solidFill>
                  <a:srgbClr val="FF0000"/>
                </a:solidFill>
                <a:ea typeface="微软雅黑"/>
              </a:rPr>
              <a:t> for each selected control region or sector</a:t>
            </a:r>
            <a:r>
              <a:rPr lang="zh-CN" altLang="en-US" b="1" dirty="0">
                <a:solidFill>
                  <a:srgbClr val="FF0000"/>
                </a:solidFill>
                <a:ea typeface="微软雅黑"/>
              </a:rPr>
              <a:t>）</a:t>
            </a:r>
            <a:endParaRPr lang="en-US" b="1" dirty="0">
              <a:solidFill>
                <a:srgbClr val="FF0000"/>
              </a:solidFill>
              <a:ea typeface="微软雅黑"/>
            </a:endParaRPr>
          </a:p>
        </p:txBody>
      </p:sp>
      <p:sp>
        <p:nvSpPr>
          <p:cNvPr id="15" name="Rectangle 14">
            <a:extLst>
              <a:ext uri="{FF2B5EF4-FFF2-40B4-BE49-F238E27FC236}">
                <a16:creationId xmlns:a16="http://schemas.microsoft.com/office/drawing/2014/main" id="{4FFFD42A-D558-4737-BF64-CC518752010A}"/>
              </a:ext>
            </a:extLst>
          </p:cNvPr>
          <p:cNvSpPr/>
          <p:nvPr/>
        </p:nvSpPr>
        <p:spPr>
          <a:xfrm>
            <a:off x="1535154" y="1381977"/>
            <a:ext cx="1817645" cy="3170099"/>
          </a:xfrm>
          <a:prstGeom prst="rect">
            <a:avLst/>
          </a:prstGeom>
          <a:solidFill>
            <a:srgbClr val="FFFFCC"/>
          </a:solidFill>
        </p:spPr>
        <p:txBody>
          <a:bodyPr wrap="square">
            <a:spAutoFit/>
          </a:bodyPr>
          <a:lstStyle/>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Combine    </a:t>
            </a:r>
          </a:p>
          <a:p>
            <a:pPr fontAlgn="auto">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pf-RSM</a:t>
            </a:r>
            <a:endParaRPr lang="en-US" b="1" i="1" dirty="0">
              <a:solidFill>
                <a:srgbClr val="FF0000"/>
              </a:solidFill>
              <a:latin typeface="Arial" panose="020B0604020202020204" pitchFamily="34" charset="0"/>
              <a:ea typeface="微软雅黑"/>
              <a:cs typeface="Arial" panose="020B0604020202020204" pitchFamily="34" charset="0"/>
            </a:endParaRP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and </a:t>
            </a:r>
          </a:p>
          <a:p>
            <a:pPr fontAlgn="auto">
              <a:spcBef>
                <a:spcPts val="0"/>
              </a:spcBef>
              <a:spcAft>
                <a:spcPts val="0"/>
              </a:spcAft>
              <a:defRPr/>
            </a:pPr>
            <a:r>
              <a:rPr lang="en-US" b="1" i="1" dirty="0">
                <a:solidFill>
                  <a:srgbClr val="FF0000"/>
                </a:solidFill>
                <a:latin typeface="Arial" panose="020B0604020202020204" pitchFamily="34" charset="0"/>
                <a:ea typeface="微软雅黑"/>
                <a:cs typeface="Arial" panose="020B0604020202020204" pitchFamily="34" charset="0"/>
              </a:rPr>
              <a:t>Deep Learning CNN </a:t>
            </a: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to predict </a:t>
            </a:r>
            <a:r>
              <a:rPr lang="en-US" b="1" i="1" dirty="0">
                <a:solidFill>
                  <a:srgbClr val="0000FF"/>
                </a:solidFill>
                <a:latin typeface="Arial" panose="020B0604020202020204" pitchFamily="34" charset="0"/>
                <a:cs typeface="Arial" panose="020B0604020202020204" pitchFamily="34" charset="0"/>
              </a:rPr>
              <a:t> </a:t>
            </a:r>
          </a:p>
          <a:p>
            <a:pPr fontAlgn="auto">
              <a:spcBef>
                <a:spcPts val="0"/>
              </a:spcBef>
              <a:spcAft>
                <a:spcPts val="0"/>
              </a:spcAft>
              <a:defRPr/>
            </a:pPr>
            <a:r>
              <a:rPr lang="en-US" b="1" i="1" dirty="0">
                <a:solidFill>
                  <a:srgbClr val="0000FF"/>
                </a:solidFill>
                <a:latin typeface="Arial" panose="020B0604020202020204" pitchFamily="34" charset="0"/>
                <a:cs typeface="Arial" panose="020B0604020202020204" pitchFamily="34" charset="0"/>
              </a:rPr>
              <a:t>Nonlinear PM2.5 &amp; O</a:t>
            </a:r>
            <a:r>
              <a:rPr lang="en-US" sz="1600" b="1" i="1" dirty="0">
                <a:solidFill>
                  <a:srgbClr val="0000FF"/>
                </a:solidFill>
                <a:latin typeface="Arial" panose="020B0604020202020204" pitchFamily="34" charset="0"/>
                <a:cs typeface="Arial" panose="020B0604020202020204" pitchFamily="34" charset="0"/>
              </a:rPr>
              <a:t>3 </a:t>
            </a:r>
            <a:r>
              <a:rPr lang="en-US" b="1" i="1" dirty="0">
                <a:solidFill>
                  <a:srgbClr val="0000FF"/>
                </a:solidFill>
                <a:latin typeface="Arial" panose="020B0604020202020204" pitchFamily="34" charset="0"/>
                <a:cs typeface="Arial" panose="020B0604020202020204" pitchFamily="34" charset="0"/>
              </a:rPr>
              <a:t>responses to emissions control </a:t>
            </a:r>
            <a:endParaRPr lang="en-US" b="1" i="1" dirty="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E2607FF-01C2-48EF-9A49-15F678EB6022}"/>
              </a:ext>
            </a:extLst>
          </p:cNvPr>
          <p:cNvSpPr/>
          <p:nvPr/>
        </p:nvSpPr>
        <p:spPr bwMode="auto">
          <a:xfrm>
            <a:off x="5828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2" name="Slide Number Placeholder 2">
            <a:extLst>
              <a:ext uri="{FF2B5EF4-FFF2-40B4-BE49-F238E27FC236}">
                <a16:creationId xmlns:a16="http://schemas.microsoft.com/office/drawing/2014/main" id="{A6F476F4-4043-455A-8F81-948D836E2EA4}"/>
              </a:ext>
            </a:extLst>
          </p:cNvPr>
          <p:cNvSpPr txBox="1">
            <a:spLocks/>
          </p:cNvSpPr>
          <p:nvPr/>
        </p:nvSpPr>
        <p:spPr>
          <a:xfrm>
            <a:off x="9448800" y="623840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61</a:t>
            </a:fld>
            <a:endParaRPr lang="en-US" dirty="0">
              <a:solidFill>
                <a:prstClr val="black">
                  <a:tint val="75000"/>
                </a:prstClr>
              </a:solidFill>
              <a:latin typeface="Arial" pitchFamily="34" charset="0"/>
            </a:endParaRPr>
          </a:p>
        </p:txBody>
      </p:sp>
      <p:pic>
        <p:nvPicPr>
          <p:cNvPr id="16" name="Picture 15">
            <a:extLst>
              <a:ext uri="{FF2B5EF4-FFF2-40B4-BE49-F238E27FC236}">
                <a16:creationId xmlns:a16="http://schemas.microsoft.com/office/drawing/2014/main" id="{FB2ECE47-1071-42D7-9A83-9CB5AE4583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356" y="1371600"/>
            <a:ext cx="6981244" cy="3313314"/>
          </a:xfrm>
          <a:prstGeom prst="rect">
            <a:avLst/>
          </a:prstGeom>
          <a:noFill/>
          <a:ln>
            <a:solidFill>
              <a:schemeClr val="tx1"/>
            </a:solidFill>
          </a:ln>
        </p:spPr>
      </p:pic>
      <p:sp>
        <p:nvSpPr>
          <p:cNvPr id="17" name="椭圆 1">
            <a:extLst>
              <a:ext uri="{FF2B5EF4-FFF2-40B4-BE49-F238E27FC236}">
                <a16:creationId xmlns:a16="http://schemas.microsoft.com/office/drawing/2014/main" id="{B3BBC125-9725-4744-B47E-E080B7E6091C}"/>
              </a:ext>
            </a:extLst>
          </p:cNvPr>
          <p:cNvSpPr/>
          <p:nvPr/>
        </p:nvSpPr>
        <p:spPr>
          <a:xfrm>
            <a:off x="7467600" y="1494890"/>
            <a:ext cx="457200" cy="327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379424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7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00"/>
                            </p:stCondLst>
                            <p:childTnLst>
                              <p:par>
                                <p:cTn id="22" presetID="1" presetClass="entr" presetSubtype="0" fill="hold" grpId="0" nodeType="afterEffect">
                                  <p:stCondLst>
                                    <p:cond delay="4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448800" y="62542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600" i="1" kern="1200" dirty="0">
                <a:solidFill>
                  <a:srgbClr val="FFFF00"/>
                </a:solidFill>
                <a:latin typeface="Arial" panose="020B0604020202020204" pitchFamily="34" charset="0"/>
                <a:cs typeface="Arial" panose="020B0604020202020204" pitchFamily="34" charset="0"/>
              </a:rPr>
              <a:t>“</a:t>
            </a:r>
            <a:r>
              <a:rPr kumimoji="1" lang="en-US" sz="3600" i="1" kern="1200" dirty="0" err="1">
                <a:solidFill>
                  <a:srgbClr val="FFFF00"/>
                </a:solidFill>
                <a:latin typeface="Arial" panose="020B0604020202020204" pitchFamily="34" charset="0"/>
                <a:cs typeface="Arial" panose="020B0604020202020204" pitchFamily="34" charset="0"/>
              </a:rPr>
              <a:t>DeepRSM</a:t>
            </a:r>
            <a:r>
              <a:rPr kumimoji="1" lang="en-US" sz="3600" i="1" kern="1200" dirty="0">
                <a:solidFill>
                  <a:srgbClr val="FFFF00"/>
                </a:solidFill>
                <a:latin typeface="Arial" panose="020B0604020202020204" pitchFamily="34" charset="0"/>
                <a:cs typeface="Arial" panose="020B0604020202020204" pitchFamily="34" charset="0"/>
              </a:rPr>
              <a:t>”</a:t>
            </a:r>
            <a:r>
              <a:rPr kumimoji="1" lang="en-US" sz="3600" kern="1200" dirty="0">
                <a:solidFill>
                  <a:srgbClr val="FFFF00"/>
                </a:solidFill>
                <a:latin typeface="Arial" panose="020B0604020202020204" pitchFamily="34" charset="0"/>
                <a:cs typeface="Arial" panose="020B0604020202020204" pitchFamily="34" charset="0"/>
              </a:rPr>
              <a:t> Publication (2020)</a:t>
            </a:r>
          </a:p>
        </p:txBody>
      </p:sp>
      <p:pic>
        <p:nvPicPr>
          <p:cNvPr id="3" name="Picture 2">
            <a:extLst>
              <a:ext uri="{FF2B5EF4-FFF2-40B4-BE49-F238E27FC236}">
                <a16:creationId xmlns:a16="http://schemas.microsoft.com/office/drawing/2014/main" id="{B399C80B-459A-47A0-99E6-2B5412E4AD93}"/>
              </a:ext>
            </a:extLst>
          </p:cNvPr>
          <p:cNvPicPr>
            <a:picLocks noChangeAspect="1"/>
          </p:cNvPicPr>
          <p:nvPr/>
        </p:nvPicPr>
        <p:blipFill rotWithShape="1">
          <a:blip r:embed="rId2"/>
          <a:srcRect t="12500" b="4691"/>
          <a:stretch/>
        </p:blipFill>
        <p:spPr>
          <a:xfrm>
            <a:off x="2162755" y="854974"/>
            <a:ext cx="8886245" cy="5317226"/>
          </a:xfrm>
          <a:prstGeom prst="rect">
            <a:avLst/>
          </a:prstGeom>
          <a:ln>
            <a:solidFill>
              <a:schemeClr val="tx1"/>
            </a:solidFill>
          </a:ln>
        </p:spPr>
      </p:pic>
      <p:sp>
        <p:nvSpPr>
          <p:cNvPr id="7" name="TextBox 6">
            <a:extLst>
              <a:ext uri="{FF2B5EF4-FFF2-40B4-BE49-F238E27FC236}">
                <a16:creationId xmlns:a16="http://schemas.microsoft.com/office/drawing/2014/main" id="{FD7623C3-06CF-403F-9B83-77D2A5DFE63E}"/>
              </a:ext>
            </a:extLst>
          </p:cNvPr>
          <p:cNvSpPr txBox="1"/>
          <p:nvPr/>
        </p:nvSpPr>
        <p:spPr>
          <a:xfrm>
            <a:off x="1252144" y="6275832"/>
            <a:ext cx="48723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微软雅黑"/>
                <a:ea typeface="微软雅黑"/>
                <a:cs typeface="+mn-cs"/>
              </a:rPr>
              <a:t>Xing et. al., ES&amp;T, 2020</a:t>
            </a:r>
          </a:p>
        </p:txBody>
      </p:sp>
      <p:sp>
        <p:nvSpPr>
          <p:cNvPr id="4" name="Rectangle 3">
            <a:extLst>
              <a:ext uri="{FF2B5EF4-FFF2-40B4-BE49-F238E27FC236}">
                <a16:creationId xmlns:a16="http://schemas.microsoft.com/office/drawing/2014/main" id="{175C400A-BCA7-46C0-A69A-28742698B33B}"/>
              </a:ext>
            </a:extLst>
          </p:cNvPr>
          <p:cNvSpPr/>
          <p:nvPr/>
        </p:nvSpPr>
        <p:spPr>
          <a:xfrm>
            <a:off x="4568098" y="6280419"/>
            <a:ext cx="6281457"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Arial" charset="0"/>
                <a:ea typeface="微软雅黑"/>
                <a:cs typeface="+mn-cs"/>
              </a:rPr>
              <a:t>https://pubs.acs.org/doi/10.1021/acs.est.0c02923</a:t>
            </a:r>
          </a:p>
        </p:txBody>
      </p:sp>
      <p:sp>
        <p:nvSpPr>
          <p:cNvPr id="6" name="Rectangle 5">
            <a:extLst>
              <a:ext uri="{FF2B5EF4-FFF2-40B4-BE49-F238E27FC236}">
                <a16:creationId xmlns:a16="http://schemas.microsoft.com/office/drawing/2014/main" id="{5BEBBD1F-3E72-4ACA-B1F2-57BB392163ED}"/>
              </a:ext>
            </a:extLst>
          </p:cNvPr>
          <p:cNvSpPr/>
          <p:nvPr/>
        </p:nvSpPr>
        <p:spPr bwMode="auto">
          <a:xfrm>
            <a:off x="3048000" y="2154464"/>
            <a:ext cx="4724400" cy="2623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sp>
        <p:nvSpPr>
          <p:cNvPr id="9" name="Rectangle 8">
            <a:extLst>
              <a:ext uri="{FF2B5EF4-FFF2-40B4-BE49-F238E27FC236}">
                <a16:creationId xmlns:a16="http://schemas.microsoft.com/office/drawing/2014/main" id="{789D4A73-5EA8-4418-8B8F-E69C2E134860}"/>
              </a:ext>
            </a:extLst>
          </p:cNvPr>
          <p:cNvSpPr/>
          <p:nvPr/>
        </p:nvSpPr>
        <p:spPr bwMode="auto">
          <a:xfrm>
            <a:off x="4378235" y="2693126"/>
            <a:ext cx="1336765" cy="73587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sp>
        <p:nvSpPr>
          <p:cNvPr id="10" name="Rectangle 9">
            <a:extLst>
              <a:ext uri="{FF2B5EF4-FFF2-40B4-BE49-F238E27FC236}">
                <a16:creationId xmlns:a16="http://schemas.microsoft.com/office/drawing/2014/main" id="{B08948B8-8484-497D-B967-3644EB6B696B}"/>
              </a:ext>
            </a:extLst>
          </p:cNvPr>
          <p:cNvSpPr/>
          <p:nvPr/>
        </p:nvSpPr>
        <p:spPr>
          <a:xfrm>
            <a:off x="152400" y="2133600"/>
            <a:ext cx="1817645" cy="2995692"/>
          </a:xfrm>
          <a:prstGeom prst="rect">
            <a:avLst/>
          </a:prstGeom>
          <a:solidFill>
            <a:srgbClr val="FFFFCC"/>
          </a:solidFill>
        </p:spPr>
        <p:txBody>
          <a:bodyPr wrap="square">
            <a:spAutoFit/>
          </a:bodyPr>
          <a:lstStyle/>
          <a:p>
            <a:pPr fontAlgn="auto">
              <a:lnSpc>
                <a:spcPct val="150000"/>
              </a:lnSpc>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a:t>
            </a:r>
            <a:r>
              <a:rPr lang="en-US" sz="2000" b="1" i="1" dirty="0" err="1">
                <a:solidFill>
                  <a:srgbClr val="FF0000"/>
                </a:solidFill>
                <a:latin typeface="Arial" panose="020B0604020202020204" pitchFamily="34" charset="0"/>
                <a:ea typeface="微软雅黑"/>
                <a:cs typeface="Arial" panose="020B0604020202020204" pitchFamily="34" charset="0"/>
              </a:rPr>
              <a:t>DeepRSM</a:t>
            </a:r>
            <a:r>
              <a:rPr lang="en-US" sz="2000" b="1" i="1" dirty="0">
                <a:solidFill>
                  <a:srgbClr val="FF0000"/>
                </a:solidFill>
                <a:latin typeface="Arial" panose="020B0604020202020204" pitchFamily="34" charset="0"/>
                <a:ea typeface="微软雅黑"/>
                <a:cs typeface="Arial" panose="020B0604020202020204" pitchFamily="34" charset="0"/>
              </a:rPr>
              <a:t>” </a:t>
            </a:r>
          </a:p>
          <a:p>
            <a:pPr fontAlgn="auto">
              <a:lnSpc>
                <a:spcPct val="150000"/>
              </a:lnSpc>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Still needs to be tested for U.S. pilot cases and implemented in RSM-VAT</a:t>
            </a:r>
            <a:endParaRPr lang="en-US" b="1"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27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pic>
        <p:nvPicPr>
          <p:cNvPr id="5" name="Picture 4">
            <a:extLst>
              <a:ext uri="{FF2B5EF4-FFF2-40B4-BE49-F238E27FC236}">
                <a16:creationId xmlns:a16="http://schemas.microsoft.com/office/drawing/2014/main" id="{B8E11281-52FD-4495-81EB-09F5A0B925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1625" y="844036"/>
            <a:ext cx="5770885" cy="5937764"/>
          </a:xfrm>
          <a:prstGeom prst="rect">
            <a:avLst/>
          </a:prstGeom>
          <a:noFill/>
          <a:ln>
            <a:solidFill>
              <a:schemeClr val="tx1"/>
            </a:solidFill>
          </a:ln>
        </p:spPr>
      </p:pic>
      <p:sp>
        <p:nvSpPr>
          <p:cNvPr id="2" name="Rectangle 1">
            <a:extLst>
              <a:ext uri="{FF2B5EF4-FFF2-40B4-BE49-F238E27FC236}">
                <a16:creationId xmlns:a16="http://schemas.microsoft.com/office/drawing/2014/main" id="{8632506F-613B-4707-8481-0CCC007BBAE5}"/>
              </a:ext>
            </a:extLst>
          </p:cNvPr>
          <p:cNvSpPr/>
          <p:nvPr/>
        </p:nvSpPr>
        <p:spPr>
          <a:xfrm>
            <a:off x="7315200" y="1765439"/>
            <a:ext cx="3332487" cy="347787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The CNN architecture of the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DeepRSM</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with optimized polynomial structure for predicting the air quality response functions. (“Conv3x3BN”: 3x3 convolution followed by batch normalization; “</a:t>
            </a:r>
            <a:r>
              <a:rPr kumimoji="0" 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LeakyReLU</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leaky rectified linear unit activation function; “FC”: fully connected layer)</a:t>
            </a:r>
            <a:endParaRPr kumimoji="0" lang="en-US" sz="2000" b="0" i="0" u="none" strike="noStrike" kern="1200" cap="none" spc="0" normalizeH="0" baseline="0" noProof="0" dirty="0">
              <a:ln>
                <a:noFill/>
              </a:ln>
              <a:solidFill>
                <a:srgbClr val="0000FF"/>
              </a:solidFill>
              <a:effectLst/>
              <a:uLnTx/>
              <a:uFillTx/>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67583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02EB2146-D551-4737-9380-F481AF19B1FB}"/>
              </a:ext>
            </a:extLst>
          </p:cNvPr>
          <p:cNvPicPr>
            <a:picLocks noChangeAspect="1"/>
          </p:cNvPicPr>
          <p:nvPr/>
        </p:nvPicPr>
        <p:blipFill>
          <a:blip r:embed="rId2"/>
          <a:stretch>
            <a:fillRect/>
          </a:stretch>
        </p:blipFill>
        <p:spPr>
          <a:xfrm>
            <a:off x="1524001" y="914400"/>
            <a:ext cx="6938643" cy="3404494"/>
          </a:xfrm>
          <a:prstGeom prst="rect">
            <a:avLst/>
          </a:prstGeom>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4000" kern="1200" dirty="0">
                <a:solidFill>
                  <a:srgbClr val="FFFF00"/>
                </a:solidFill>
                <a:latin typeface="Arial" panose="020B0604020202020204" pitchFamily="34" charset="0"/>
                <a:cs typeface="Arial" panose="020B0604020202020204" pitchFamily="34" charset="0"/>
              </a:rPr>
              <a:t>“Indicator-based” </a:t>
            </a:r>
            <a:r>
              <a:rPr kumimoji="1" lang="en-US" sz="4000" kern="1200" dirty="0" err="1">
                <a:solidFill>
                  <a:srgbClr val="FFFF00"/>
                </a:solidFill>
                <a:latin typeface="Arial" panose="020B0604020202020204" pitchFamily="34" charset="0"/>
                <a:cs typeface="Arial" panose="020B0604020202020204" pitchFamily="34" charset="0"/>
              </a:rPr>
              <a:t>DeepRSM</a:t>
            </a:r>
            <a:r>
              <a:rPr kumimoji="1" lang="en-US" sz="4000" kern="1200" dirty="0">
                <a:solidFill>
                  <a:srgbClr val="FFFF00"/>
                </a:solidFill>
                <a:latin typeface="Arial" panose="020B0604020202020204" pitchFamily="34" charset="0"/>
                <a:cs typeface="Arial" panose="020B0604020202020204" pitchFamily="34" charset="0"/>
              </a:rPr>
              <a:t> </a:t>
            </a:r>
          </a:p>
        </p:txBody>
      </p:sp>
      <p:pic>
        <p:nvPicPr>
          <p:cNvPr id="63" name="Picture 62">
            <a:extLst>
              <a:ext uri="{FF2B5EF4-FFF2-40B4-BE49-F238E27FC236}">
                <a16:creationId xmlns:a16="http://schemas.microsoft.com/office/drawing/2014/main" id="{0234D204-B417-4681-AF44-A46456BDB4A6}"/>
              </a:ext>
            </a:extLst>
          </p:cNvPr>
          <p:cNvPicPr>
            <a:picLocks noChangeAspect="1"/>
          </p:cNvPicPr>
          <p:nvPr/>
        </p:nvPicPr>
        <p:blipFill>
          <a:blip r:embed="rId3"/>
          <a:stretch>
            <a:fillRect/>
          </a:stretch>
        </p:blipFill>
        <p:spPr>
          <a:xfrm>
            <a:off x="1524001" y="3682106"/>
            <a:ext cx="6938643" cy="3404494"/>
          </a:xfrm>
          <a:prstGeom prst="rect">
            <a:avLst/>
          </a:prstGeom>
          <a:solidFill>
            <a:schemeClr val="bg1"/>
          </a:solidFill>
        </p:spPr>
      </p:pic>
      <p:sp>
        <p:nvSpPr>
          <p:cNvPr id="64" name="Rectangle 63">
            <a:extLst>
              <a:ext uri="{FF2B5EF4-FFF2-40B4-BE49-F238E27FC236}">
                <a16:creationId xmlns:a16="http://schemas.microsoft.com/office/drawing/2014/main" id="{7D11F613-E8E9-42B8-8E7E-A6B7881B2E2A}"/>
              </a:ext>
            </a:extLst>
          </p:cNvPr>
          <p:cNvSpPr/>
          <p:nvPr/>
        </p:nvSpPr>
        <p:spPr>
          <a:xfrm>
            <a:off x="8343320" y="2401432"/>
            <a:ext cx="2433957" cy="224676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14</a:t>
            </a:r>
            <a:r>
              <a:rPr kumimoji="0" lang="nb-NO"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coefficients of terms in in responding to    </a:t>
            </a:r>
            <a:r>
              <a:rPr kumimoji="0" lang="en-US" sz="20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18</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chemical indicators for O</a:t>
            </a:r>
            <a:r>
              <a:rPr kumimoji="0" lang="en-US" sz="2000" b="1" i="0" u="none" strike="noStrike" kern="100" cap="none" spc="0" normalizeH="0" baseline="-2500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3</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and PM</a:t>
            </a:r>
            <a:r>
              <a:rPr kumimoji="0" lang="en-US" sz="2000" b="1" i="0" u="none" strike="noStrike" kern="100" cap="none" spc="0" normalizeH="0" baseline="-2500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2.5</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nb-NO"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example)</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5" name="Rectangle 64">
            <a:extLst>
              <a:ext uri="{FF2B5EF4-FFF2-40B4-BE49-F238E27FC236}">
                <a16:creationId xmlns:a16="http://schemas.microsoft.com/office/drawing/2014/main" id="{DAA2A550-F035-452C-80E6-27F553E17CEC}"/>
              </a:ext>
            </a:extLst>
          </p:cNvPr>
          <p:cNvSpPr/>
          <p:nvPr/>
        </p:nvSpPr>
        <p:spPr>
          <a:xfrm>
            <a:off x="7593876" y="2810857"/>
            <a:ext cx="788999"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O</a:t>
            </a:r>
            <a:r>
              <a:rPr kumimoji="0" lang="en-US" sz="24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3</a:t>
            </a:r>
            <a:r>
              <a:rPr kumimoji="0" lang="en-US" sz="32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sz="3200" b="0" i="1"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endParaRPr>
          </a:p>
        </p:txBody>
      </p:sp>
      <p:sp>
        <p:nvSpPr>
          <p:cNvPr id="66" name="Rectangle 65">
            <a:extLst>
              <a:ext uri="{FF2B5EF4-FFF2-40B4-BE49-F238E27FC236}">
                <a16:creationId xmlns:a16="http://schemas.microsoft.com/office/drawing/2014/main" id="{AD7408D6-2896-4C13-A12C-EA227184BD36}"/>
              </a:ext>
            </a:extLst>
          </p:cNvPr>
          <p:cNvSpPr/>
          <p:nvPr/>
        </p:nvSpPr>
        <p:spPr>
          <a:xfrm>
            <a:off x="7593876" y="5407901"/>
            <a:ext cx="12025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0" cap="none" spc="0" normalizeH="0" baseline="-2500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PM2.5</a:t>
            </a:r>
            <a:r>
              <a:rPr kumimoji="0" lang="en-US" sz="36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sz="3600" b="0" i="1"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endParaRPr>
          </a:p>
        </p:txBody>
      </p:sp>
    </p:spTree>
    <p:extLst>
      <p:ext uri="{BB962C8B-B14F-4D97-AF65-F5344CB8AC3E}">
        <p14:creationId xmlns:p14="http://schemas.microsoft.com/office/powerpoint/2010/main" val="2019595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sp>
        <p:nvSpPr>
          <p:cNvPr id="7" name="TextBox 6">
            <a:extLst>
              <a:ext uri="{FF2B5EF4-FFF2-40B4-BE49-F238E27FC236}">
                <a16:creationId xmlns:a16="http://schemas.microsoft.com/office/drawing/2014/main" id="{FB2878FA-8B5A-40FA-8C80-788022EC4A37}"/>
              </a:ext>
            </a:extLst>
          </p:cNvPr>
          <p:cNvSpPr txBox="1"/>
          <p:nvPr/>
        </p:nvSpPr>
        <p:spPr>
          <a:xfrm>
            <a:off x="8610600" y="1295400"/>
            <a:ext cx="3198114" cy="4801314"/>
          </a:xfrm>
          <a:prstGeom prst="rect">
            <a:avLst/>
          </a:prstGeom>
          <a:noFill/>
        </p:spPr>
        <p:txBody>
          <a:bodyPr wrap="square">
            <a:spAutoFit/>
          </a:bodyPr>
          <a:lstStyle/>
          <a:p>
            <a:pPr algn="l"/>
            <a:r>
              <a:rPr lang="nb-NO" sz="1800" kern="100" dirty="0">
                <a:effectLst/>
                <a:latin typeface="Times New Roman" panose="02020603050405020304" pitchFamily="18" charset="0"/>
                <a:ea typeface="等线" panose="02010600030101010101" pitchFamily="2" charset="-122"/>
              </a:rPr>
              <a:t>pf-RSM and DeepRSM performance in predicing PM</a:t>
            </a:r>
            <a:r>
              <a:rPr lang="nb-NO" sz="1800" kern="100" baseline="-25000" dirty="0">
                <a:effectLst/>
                <a:latin typeface="Times New Roman" panose="02020603050405020304" pitchFamily="18" charset="0"/>
                <a:ea typeface="等线" panose="02010600030101010101" pitchFamily="2" charset="-122"/>
              </a:rPr>
              <a:t>2.5 </a:t>
            </a:r>
            <a:r>
              <a:rPr lang="nb-NO" sz="1800" kern="100" dirty="0">
                <a:effectLst/>
                <a:latin typeface="Times New Roman" panose="02020603050405020304" pitchFamily="18" charset="0"/>
                <a:ea typeface="等线" panose="02010600030101010101" pitchFamily="2" charset="-122"/>
              </a:rPr>
              <a:t>responses to emissions in different numerical experiments. </a:t>
            </a:r>
            <a:r>
              <a:rPr lang="nb-NO" sz="1800" i="1" kern="100" dirty="0">
                <a:effectLst/>
                <a:latin typeface="Times New Roman" panose="02020603050405020304" pitchFamily="18" charset="0"/>
                <a:ea typeface="等线" panose="02010600030101010101" pitchFamily="2" charset="-122"/>
              </a:rPr>
              <a:t>-TT</a:t>
            </a:r>
            <a:r>
              <a:rPr lang="nb-NO" sz="1800" kern="100" dirty="0">
                <a:effectLst/>
                <a:latin typeface="Times New Roman" panose="02020603050405020304" pitchFamily="18" charset="0"/>
                <a:ea typeface="等线" panose="02010600030101010101" pitchFamily="2" charset="-122"/>
              </a:rPr>
              <a:t>: training based on same spatial domain but different days than testing; </a:t>
            </a:r>
            <a:r>
              <a:rPr lang="nb-NO" sz="1800" i="1" kern="100" dirty="0">
                <a:effectLst/>
                <a:latin typeface="Times New Roman" panose="02020603050405020304" pitchFamily="18" charset="0"/>
                <a:ea typeface="等线" panose="02010600030101010101" pitchFamily="2" charset="-122"/>
              </a:rPr>
              <a:t>-DT</a:t>
            </a:r>
            <a:r>
              <a:rPr lang="nb-NO" sz="1800" kern="100" dirty="0">
                <a:effectLst/>
                <a:latin typeface="Times New Roman" panose="02020603050405020304" pitchFamily="18" charset="0"/>
                <a:ea typeface="等线" panose="02010600030101010101" pitchFamily="2" charset="-122"/>
              </a:rPr>
              <a:t>: training based on different spatial domains than testing; </a:t>
            </a:r>
            <a:r>
              <a:rPr lang="nb-NO" sz="1800" i="1" kern="100" dirty="0">
                <a:effectLst/>
                <a:latin typeface="Times New Roman" panose="02020603050405020304" pitchFamily="18" charset="0"/>
                <a:ea typeface="等线" panose="02010600030101010101" pitchFamily="2" charset="-122"/>
              </a:rPr>
              <a:t>-DTF5</a:t>
            </a:r>
            <a:r>
              <a:rPr lang="nb-NO" sz="1800" kern="100" dirty="0">
                <a:effectLst/>
                <a:latin typeface="Times New Roman" panose="02020603050405020304" pitchFamily="18" charset="0"/>
                <a:ea typeface="等线" panose="02010600030101010101" pitchFamily="2" charset="-122"/>
              </a:rPr>
              <a:t>, </a:t>
            </a:r>
            <a:r>
              <a:rPr lang="nb-NO" sz="1800" i="1" kern="100" dirty="0">
                <a:effectLst/>
                <a:latin typeface="Times New Roman" panose="02020603050405020304" pitchFamily="18" charset="0"/>
                <a:ea typeface="等线" panose="02010600030101010101" pitchFamily="2" charset="-122"/>
              </a:rPr>
              <a:t>-DTF20</a:t>
            </a:r>
            <a:r>
              <a:rPr lang="nb-NO" sz="1800" kern="100" dirty="0">
                <a:effectLst/>
                <a:latin typeface="Times New Roman" panose="02020603050405020304" pitchFamily="18" charset="0"/>
                <a:ea typeface="等线" panose="02010600030101010101" pitchFamily="2" charset="-122"/>
              </a:rPr>
              <a:t>, and -</a:t>
            </a:r>
            <a:r>
              <a:rPr lang="nb-NO" sz="1800" i="1" kern="100" dirty="0">
                <a:effectLst/>
                <a:latin typeface="Times New Roman" panose="02020603050405020304" pitchFamily="18" charset="0"/>
                <a:ea typeface="等线" panose="02010600030101010101" pitchFamily="2" charset="-122"/>
              </a:rPr>
              <a:t>PolyDTF20</a:t>
            </a:r>
            <a:r>
              <a:rPr lang="nb-NO" sz="1800" kern="100" dirty="0">
                <a:effectLst/>
                <a:latin typeface="Times New Roman" panose="02020603050405020304" pitchFamily="18" charset="0"/>
                <a:ea typeface="等线" panose="02010600030101010101" pitchFamily="2" charset="-122"/>
              </a:rPr>
              <a:t>: </a:t>
            </a:r>
            <a:r>
              <a:rPr lang="nb-NO" sz="1800" i="1" kern="100" dirty="0">
                <a:effectLst/>
                <a:latin typeface="Times New Roman" panose="02020603050405020304" pitchFamily="18" charset="0"/>
                <a:ea typeface="等线" panose="02010600030101010101" pitchFamily="2" charset="-122"/>
              </a:rPr>
              <a:t>-DT</a:t>
            </a:r>
            <a:r>
              <a:rPr lang="nb-NO" sz="1800" kern="100" dirty="0">
                <a:effectLst/>
                <a:latin typeface="Times New Roman" panose="02020603050405020304" pitchFamily="18" charset="0"/>
                <a:ea typeface="等线" panose="02010600030101010101" pitchFamily="2" charset="-122"/>
              </a:rPr>
              <a:t> experiments based on fine-tuning procedure. Results are based on Jan. 30 for control scenario #35 in Table S1 (emission change ratios of NO</a:t>
            </a:r>
            <a:r>
              <a:rPr lang="nb-NO" sz="1800" kern="100" baseline="-25000" dirty="0">
                <a:effectLst/>
                <a:latin typeface="Times New Roman" panose="02020603050405020304" pitchFamily="18" charset="0"/>
                <a:ea typeface="等线" panose="02010600030101010101" pitchFamily="2" charset="-122"/>
              </a:rPr>
              <a:t>x</a:t>
            </a:r>
            <a:r>
              <a:rPr lang="nb-NO" sz="1800" kern="100" dirty="0">
                <a:effectLst/>
                <a:latin typeface="Times New Roman" panose="02020603050405020304" pitchFamily="18" charset="0"/>
                <a:ea typeface="等线" panose="02010600030101010101" pitchFamily="2" charset="-122"/>
              </a:rPr>
              <a:t>, SO</a:t>
            </a:r>
            <a:r>
              <a:rPr lang="nb-NO" sz="1800" kern="100" baseline="-25000" dirty="0">
                <a:effectLst/>
                <a:latin typeface="Times New Roman" panose="02020603050405020304" pitchFamily="18" charset="0"/>
                <a:ea typeface="等线" panose="02010600030101010101" pitchFamily="2" charset="-122"/>
              </a:rPr>
              <a:t>2</a:t>
            </a:r>
            <a:r>
              <a:rPr lang="nb-NO" sz="1800" kern="100" dirty="0">
                <a:effectLst/>
                <a:latin typeface="Times New Roman" panose="02020603050405020304" pitchFamily="18" charset="0"/>
                <a:ea typeface="等线" panose="02010600030101010101" pitchFamily="2" charset="-122"/>
              </a:rPr>
              <a:t>, NH</a:t>
            </a:r>
            <a:r>
              <a:rPr lang="nb-NO" sz="1800" kern="100" baseline="-25000" dirty="0">
                <a:effectLst/>
                <a:latin typeface="Times New Roman" panose="02020603050405020304" pitchFamily="18" charset="0"/>
                <a:ea typeface="等线" panose="02010600030101010101" pitchFamily="2" charset="-122"/>
              </a:rPr>
              <a:t>3</a:t>
            </a:r>
            <a:r>
              <a:rPr lang="nb-NO" sz="1800" kern="100" dirty="0">
                <a:effectLst/>
                <a:latin typeface="Times New Roman" panose="02020603050405020304" pitchFamily="18" charset="0"/>
                <a:ea typeface="等线" panose="02010600030101010101" pitchFamily="2" charset="-122"/>
              </a:rPr>
              <a:t> and VOC are 92.0%, -84.2%, -98.0%, and -33.6%, respectively). </a:t>
            </a:r>
            <a:endParaRPr lang="en-US" dirty="0"/>
          </a:p>
        </p:txBody>
      </p:sp>
      <p:pic>
        <p:nvPicPr>
          <p:cNvPr id="6" name="Picture 5">
            <a:extLst>
              <a:ext uri="{FF2B5EF4-FFF2-40B4-BE49-F238E27FC236}">
                <a16:creationId xmlns:a16="http://schemas.microsoft.com/office/drawing/2014/main" id="{EE762514-90B5-41BC-A1E1-F7BD4BA2FB7C}"/>
              </a:ext>
            </a:extLst>
          </p:cNvPr>
          <p:cNvPicPr>
            <a:picLocks noChangeAspect="1"/>
          </p:cNvPicPr>
          <p:nvPr/>
        </p:nvPicPr>
        <p:blipFill>
          <a:blip r:embed="rId2"/>
          <a:stretch>
            <a:fillRect/>
          </a:stretch>
        </p:blipFill>
        <p:spPr>
          <a:xfrm>
            <a:off x="1524001" y="891540"/>
            <a:ext cx="6402324" cy="5984748"/>
          </a:xfrm>
          <a:prstGeom prst="rect">
            <a:avLst/>
          </a:prstGeom>
          <a:ln>
            <a:solidFill>
              <a:schemeClr val="tx1"/>
            </a:solidFill>
          </a:ln>
        </p:spPr>
      </p:pic>
      <p:pic>
        <p:nvPicPr>
          <p:cNvPr id="2076" name="Picture 9">
            <a:extLst>
              <a:ext uri="{FF2B5EF4-FFF2-40B4-BE49-F238E27FC236}">
                <a16:creationId xmlns:a16="http://schemas.microsoft.com/office/drawing/2014/main" id="{6595DD1E-861C-449F-AF52-FDF2B0449D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3286"/>
          <a:stretch>
            <a:fillRect/>
          </a:stretch>
        </p:blipFill>
        <p:spPr bwMode="auto">
          <a:xfrm>
            <a:off x="0" y="0"/>
            <a:ext cx="2771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5">
            <a:extLst>
              <a:ext uri="{FF2B5EF4-FFF2-40B4-BE49-F238E27FC236}">
                <a16:creationId xmlns:a16="http://schemas.microsoft.com/office/drawing/2014/main" id="{9F788CDD-60D3-43D1-B783-0B47707270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6774"/>
          <a:stretch>
            <a:fillRect/>
          </a:stretch>
        </p:blipFill>
        <p:spPr bwMode="auto">
          <a:xfrm>
            <a:off x="0" y="0"/>
            <a:ext cx="12668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4">
            <a:extLst>
              <a:ext uri="{FF2B5EF4-FFF2-40B4-BE49-F238E27FC236}">
                <a16:creationId xmlns:a16="http://schemas.microsoft.com/office/drawing/2014/main" id="{AB35EB2C-7777-4B41-AB3D-F76808E67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6531"/>
          <a:stretch>
            <a:fillRect/>
          </a:stretch>
        </p:blipFill>
        <p:spPr bwMode="auto">
          <a:xfrm>
            <a:off x="0" y="0"/>
            <a:ext cx="1295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8">
            <a:extLst>
              <a:ext uri="{FF2B5EF4-FFF2-40B4-BE49-F238E27FC236}">
                <a16:creationId xmlns:a16="http://schemas.microsoft.com/office/drawing/2014/main" id="{3CA2F441-9BDD-473E-B2E2-C4B5587A21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33800"/>
          <a:stretch>
            <a:fillRect/>
          </a:stretch>
        </p:blipFill>
        <p:spPr bwMode="auto">
          <a:xfrm>
            <a:off x="0" y="0"/>
            <a:ext cx="2771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6">
            <a:extLst>
              <a:ext uri="{FF2B5EF4-FFF2-40B4-BE49-F238E27FC236}">
                <a16:creationId xmlns:a16="http://schemas.microsoft.com/office/drawing/2014/main" id="{D4FF2E37-D412-4450-82E1-5A75C95AEE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66080"/>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3">
            <a:extLst>
              <a:ext uri="{FF2B5EF4-FFF2-40B4-BE49-F238E27FC236}">
                <a16:creationId xmlns:a16="http://schemas.microsoft.com/office/drawing/2014/main" id="{E1B01D8E-FCA8-427D-B470-4A360462DF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66229"/>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11">
            <a:extLst>
              <a:ext uri="{FF2B5EF4-FFF2-40B4-BE49-F238E27FC236}">
                <a16:creationId xmlns:a16="http://schemas.microsoft.com/office/drawing/2014/main" id="{4F351942-8A2B-4733-9BED-6F03622458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33226"/>
          <a:stretch>
            <a:fillRect/>
          </a:stretch>
        </p:blipFill>
        <p:spPr bwMode="auto">
          <a:xfrm>
            <a:off x="0" y="0"/>
            <a:ext cx="27622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2">
            <a:extLst>
              <a:ext uri="{FF2B5EF4-FFF2-40B4-BE49-F238E27FC236}">
                <a16:creationId xmlns:a16="http://schemas.microsoft.com/office/drawing/2014/main" id="{47B03F72-06DC-4054-B64E-F60DDD89E6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66774"/>
          <a:stretch>
            <a:fillRect/>
          </a:stretch>
        </p:blipFill>
        <p:spPr bwMode="auto">
          <a:xfrm>
            <a:off x="0" y="0"/>
            <a:ext cx="12668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14">
            <a:extLst>
              <a:ext uri="{FF2B5EF4-FFF2-40B4-BE49-F238E27FC236}">
                <a16:creationId xmlns:a16="http://schemas.microsoft.com/office/drawing/2014/main" id="{60F41C51-841A-4FFC-9BF6-2D2642441F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66478" r="2"/>
          <a:stretch>
            <a:fillRect/>
          </a:stretch>
        </p:blipFill>
        <p:spPr bwMode="auto">
          <a:xfrm>
            <a:off x="0" y="0"/>
            <a:ext cx="1295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0">
            <a:extLst>
              <a:ext uri="{FF2B5EF4-FFF2-40B4-BE49-F238E27FC236}">
                <a16:creationId xmlns:a16="http://schemas.microsoft.com/office/drawing/2014/main" id="{ADB010DC-67F1-4F8D-8A23-8CC5D6D34C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r="34314"/>
          <a:stretch>
            <a:fillRect/>
          </a:stretch>
        </p:blipFill>
        <p:spPr bwMode="auto">
          <a:xfrm>
            <a:off x="0" y="0"/>
            <a:ext cx="27336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3">
            <a:extLst>
              <a:ext uri="{FF2B5EF4-FFF2-40B4-BE49-F238E27FC236}">
                <a16:creationId xmlns:a16="http://schemas.microsoft.com/office/drawing/2014/main" id="{6AE7ABE0-7114-4CC2-9C7C-90636B247A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66080"/>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5">
            <a:extLst>
              <a:ext uri="{FF2B5EF4-FFF2-40B4-BE49-F238E27FC236}">
                <a16:creationId xmlns:a16="http://schemas.microsoft.com/office/drawing/2014/main" id="{3C864FA9-D808-4300-9902-42D41B73F9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66229"/>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54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pic>
        <p:nvPicPr>
          <p:cNvPr id="9" name="Picture 8">
            <a:extLst>
              <a:ext uri="{FF2B5EF4-FFF2-40B4-BE49-F238E27FC236}">
                <a16:creationId xmlns:a16="http://schemas.microsoft.com/office/drawing/2014/main" id="{574790F2-C7DA-4F06-A130-A68BA7095889}"/>
              </a:ext>
            </a:extLst>
          </p:cNvPr>
          <p:cNvPicPr>
            <a:picLocks noChangeAspect="1"/>
          </p:cNvPicPr>
          <p:nvPr/>
        </p:nvPicPr>
        <p:blipFill>
          <a:blip r:embed="rId2"/>
          <a:stretch>
            <a:fillRect/>
          </a:stretch>
        </p:blipFill>
        <p:spPr>
          <a:xfrm>
            <a:off x="1066800" y="1066800"/>
            <a:ext cx="7010400" cy="5640360"/>
          </a:xfrm>
          <a:prstGeom prst="rect">
            <a:avLst/>
          </a:prstGeom>
          <a:ln>
            <a:solidFill>
              <a:schemeClr val="tx1"/>
            </a:solidFill>
          </a:ln>
        </p:spPr>
      </p:pic>
      <p:sp>
        <p:nvSpPr>
          <p:cNvPr id="8" name="TextBox 7">
            <a:extLst>
              <a:ext uri="{FF2B5EF4-FFF2-40B4-BE49-F238E27FC236}">
                <a16:creationId xmlns:a16="http://schemas.microsoft.com/office/drawing/2014/main" id="{F15A7DB6-0BEB-45D4-9A44-892D5694B672}"/>
              </a:ext>
            </a:extLst>
          </p:cNvPr>
          <p:cNvSpPr txBox="1"/>
          <p:nvPr/>
        </p:nvSpPr>
        <p:spPr>
          <a:xfrm>
            <a:off x="8229600" y="1899353"/>
            <a:ext cx="3579114" cy="3366243"/>
          </a:xfrm>
          <a:prstGeom prst="rect">
            <a:avLst/>
          </a:prstGeom>
          <a:noFill/>
        </p:spPr>
        <p:txBody>
          <a:bodyPr wrap="square">
            <a:spAutoFit/>
          </a:bodyPr>
          <a:lstStyle/>
          <a:p>
            <a:pPr algn="l">
              <a:lnSpc>
                <a:spcPct val="150000"/>
              </a:lnSpc>
            </a:pPr>
            <a:r>
              <a:rPr lang="nb-NO" sz="1800" kern="100" dirty="0">
                <a:effectLst/>
                <a:latin typeface="Times New Roman" panose="02020603050405020304" pitchFamily="18" charset="0"/>
                <a:ea typeface="等线" panose="02010600030101010101" pitchFamily="2" charset="-122"/>
              </a:rPr>
              <a:t>The isopleths of PM</a:t>
            </a:r>
            <a:r>
              <a:rPr lang="nb-NO" sz="1800" kern="100" baseline="-25000" dirty="0">
                <a:effectLst/>
                <a:latin typeface="Times New Roman" panose="02020603050405020304" pitchFamily="18" charset="0"/>
                <a:ea typeface="等线" panose="02010600030101010101" pitchFamily="2" charset="-122"/>
              </a:rPr>
              <a:t>2.5</a:t>
            </a:r>
            <a:r>
              <a:rPr lang="nb-NO" sz="1800" kern="100" dirty="0">
                <a:effectLst/>
                <a:latin typeface="Times New Roman" panose="02020603050405020304" pitchFamily="18" charset="0"/>
                <a:ea typeface="等线" panose="02010600030101010101" pitchFamily="2" charset="-122"/>
              </a:rPr>
              <a:t> response to NO</a:t>
            </a:r>
            <a:r>
              <a:rPr lang="nb-NO" sz="1800" kern="100" baseline="-25000" dirty="0">
                <a:effectLst/>
                <a:latin typeface="Times New Roman" panose="02020603050405020304" pitchFamily="18" charset="0"/>
                <a:ea typeface="等线" panose="02010600030101010101" pitchFamily="2" charset="-122"/>
              </a:rPr>
              <a:t>x</a:t>
            </a:r>
            <a:r>
              <a:rPr lang="nb-NO" sz="1800" kern="100" dirty="0">
                <a:effectLst/>
                <a:latin typeface="Times New Roman" panose="02020603050405020304" pitchFamily="18" charset="0"/>
                <a:ea typeface="等线" panose="02010600030101010101" pitchFamily="2" charset="-122"/>
              </a:rPr>
              <a:t>/VOC (a) and SO</a:t>
            </a:r>
            <a:r>
              <a:rPr lang="nb-NO" sz="1800" kern="100" baseline="-25000" dirty="0">
                <a:effectLst/>
                <a:latin typeface="Times New Roman" panose="02020603050405020304" pitchFamily="18" charset="0"/>
                <a:ea typeface="等线" panose="02010600030101010101" pitchFamily="2" charset="-122"/>
              </a:rPr>
              <a:t>2</a:t>
            </a:r>
            <a:r>
              <a:rPr lang="nb-NO" sz="1800" kern="100" dirty="0">
                <a:effectLst/>
                <a:latin typeface="Times New Roman" panose="02020603050405020304" pitchFamily="18" charset="0"/>
                <a:ea typeface="等线" panose="02010600030101010101" pitchFamily="2" charset="-122"/>
              </a:rPr>
              <a:t>/NH</a:t>
            </a:r>
            <a:r>
              <a:rPr lang="nb-NO" sz="1800" kern="100" baseline="-25000" dirty="0">
                <a:effectLst/>
                <a:latin typeface="Times New Roman" panose="02020603050405020304" pitchFamily="18" charset="0"/>
                <a:ea typeface="等线" panose="02010600030101010101" pitchFamily="2" charset="-122"/>
              </a:rPr>
              <a:t>3</a:t>
            </a:r>
            <a:r>
              <a:rPr lang="nb-NO" sz="1800" kern="100" dirty="0">
                <a:effectLst/>
                <a:latin typeface="Times New Roman" panose="02020603050405020304" pitchFamily="18" charset="0"/>
                <a:ea typeface="等线" panose="02010600030101010101" pitchFamily="2" charset="-122"/>
              </a:rPr>
              <a:t> (b) emission change (baseline = 1) predicted by pf-RSM and DeepRSM for the CN27 domain (the values are averages of all grid cells and days; the color dots represent the simulated value in CMAQ)</a:t>
            </a:r>
            <a:endParaRPr lang="en-US" dirty="0"/>
          </a:p>
        </p:txBody>
      </p:sp>
    </p:spTree>
    <p:extLst>
      <p:ext uri="{BB962C8B-B14F-4D97-AF65-F5344CB8AC3E}">
        <p14:creationId xmlns:p14="http://schemas.microsoft.com/office/powerpoint/2010/main" val="1516250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381000" y="6244023"/>
            <a:ext cx="8923338" cy="584779"/>
          </a:xfrm>
          <a:prstGeom prst="rect">
            <a:avLst/>
          </a:prstGeom>
          <a:noFill/>
          <a:ln w="9525">
            <a:noFill/>
            <a:miter lim="800000"/>
            <a:headEnd/>
            <a:tailEnd/>
          </a:ln>
        </p:spPr>
        <p:txBody>
          <a:bodyPr/>
          <a:lstStyle/>
          <a:p>
            <a:pPr marL="342900" indent="-342900" algn="r" fontAlgn="auto">
              <a:lnSpc>
                <a:spcPct val="70000"/>
              </a:lnSpc>
              <a:spcBef>
                <a:spcPct val="20000"/>
              </a:spcBef>
              <a:spcAft>
                <a:spcPts val="0"/>
              </a:spcAft>
              <a:buClr>
                <a:srgbClr val="99CC00"/>
              </a:buClr>
              <a:buSzPct val="60000"/>
              <a:defRPr/>
            </a:pPr>
            <a:endParaRPr lang="zh-TW" altLang="en-US" sz="1600" kern="0" dirty="0">
              <a:solidFill>
                <a:srgbClr val="0000FF"/>
              </a:solidFill>
              <a:latin typeface="Tahoma" pitchFamily="34" charset="0"/>
            </a:endParaRPr>
          </a:p>
          <a:p>
            <a:pPr marL="342900" indent="-342900" algn="r" fontAlgn="auto">
              <a:lnSpc>
                <a:spcPct val="70000"/>
              </a:lnSpc>
              <a:spcBef>
                <a:spcPct val="20000"/>
              </a:spcBef>
              <a:spcAft>
                <a:spcPts val="0"/>
              </a:spcAft>
              <a:buClr>
                <a:srgbClr val="99CC00"/>
              </a:buClr>
              <a:buSzPct val="60000"/>
              <a:defRPr/>
            </a:pPr>
            <a:r>
              <a:rPr lang="en-US" altLang="zh-TW" sz="2000" i="1" kern="0" dirty="0">
                <a:solidFill>
                  <a:srgbClr val="0000FF"/>
                </a:solidFill>
                <a:latin typeface="Tahoma" pitchFamily="34" charset="0"/>
              </a:rPr>
              <a:t>Carey Jang, U.S. EPA, Jang.carey@epa.gov</a:t>
            </a:r>
          </a:p>
        </p:txBody>
      </p:sp>
      <p:sp>
        <p:nvSpPr>
          <p:cNvPr id="7" name="Rectangle 6"/>
          <p:cNvSpPr/>
          <p:nvPr/>
        </p:nvSpPr>
        <p:spPr>
          <a:xfrm>
            <a:off x="571500" y="152400"/>
            <a:ext cx="11049000" cy="6106287"/>
          </a:xfrm>
          <a:prstGeom prst="rect">
            <a:avLst/>
          </a:prstGeom>
        </p:spPr>
        <p:txBody>
          <a:bodyPr wrap="square">
            <a:spAutoFit/>
          </a:bodyPr>
          <a:lstStyle/>
          <a:p>
            <a:pPr indent="-342900" algn="l" fontAlgn="auto">
              <a:spcBef>
                <a:spcPts val="600"/>
              </a:spcBef>
              <a:spcAft>
                <a:spcPts val="0"/>
              </a:spcAft>
              <a:buClr>
                <a:srgbClr val="99CC00"/>
              </a:buClr>
              <a:buSzPct val="60000"/>
              <a:defRPr/>
            </a:pPr>
            <a:r>
              <a:rPr lang="en-US" altLang="zh-TW" sz="2800" b="1" i="1" kern="0" dirty="0">
                <a:solidFill>
                  <a:schemeClr val="bg1">
                    <a:lumMod val="75000"/>
                  </a:schemeClr>
                </a:solidFill>
                <a:latin typeface="Tahoma" pitchFamily="34" charset="0"/>
              </a:rPr>
              <a:t>Appendix A:</a:t>
            </a:r>
          </a:p>
          <a:p>
            <a:pPr marL="854075" lvl="2" indent="-452438" algn="l">
              <a:lnSpc>
                <a:spcPct val="135000"/>
              </a:lnSpc>
              <a:spcBef>
                <a:spcPts val="0"/>
              </a:spcBef>
              <a:buFont typeface="+mj-lt"/>
              <a:buAutoNum type="arabicPeriod"/>
            </a:pPr>
            <a:r>
              <a:rPr lang="en-US" sz="1600" b="1" dirty="0">
                <a:solidFill>
                  <a:schemeClr val="bg1">
                    <a:lumMod val="75000"/>
                  </a:schemeClr>
                </a:solidFill>
                <a:latin typeface="Arial" panose="020B0604020202020204" pitchFamily="34" charset="0"/>
                <a:cs typeface="Arial" panose="020B0604020202020204" pitchFamily="34" charset="0"/>
              </a:rPr>
              <a:t>CMAQ/RSM E-US O3 &amp; PM2.5 nonlinear responses </a:t>
            </a:r>
            <a:r>
              <a:rPr lang="en-US" sz="1600" b="1" i="1" dirty="0">
                <a:solidFill>
                  <a:schemeClr val="bg1">
                    <a:lumMod val="75000"/>
                  </a:schemeClr>
                </a:solidFill>
                <a:latin typeface="Arial" panose="020B0604020202020204" pitchFamily="34" charset="0"/>
                <a:cs typeface="Arial" panose="020B0604020202020204" pitchFamily="34" charset="0"/>
              </a:rPr>
              <a:t>(Kelly et al., 2021, Atmosphere)</a:t>
            </a:r>
          </a:p>
          <a:p>
            <a:pPr marL="854075" lvl="2" indent="-452438" algn="l" eaLnBrk="0" hangingPunct="0">
              <a:lnSpc>
                <a:spcPct val="135000"/>
              </a:lnSpc>
              <a:spcBef>
                <a:spcPts val="0"/>
              </a:spcBef>
              <a:buFont typeface="+mj-lt"/>
              <a:buAutoNum type="arabicPeriod"/>
              <a:defRPr/>
            </a:pPr>
            <a:r>
              <a:rPr lang="en-US" sz="1600" b="1" kern="0" dirty="0">
                <a:solidFill>
                  <a:schemeClr val="bg1">
                    <a:lumMod val="75000"/>
                  </a:schemeClr>
                </a:solidFill>
                <a:latin typeface="Arial" panose="020B0604020202020204" pitchFamily="34" charset="0"/>
                <a:cs typeface="Arial" panose="020B0604020202020204" pitchFamily="34" charset="0"/>
              </a:rPr>
              <a:t>OSAT/DDM/BFM/RSM comparisons: O3 case study </a:t>
            </a:r>
            <a:r>
              <a:rPr lang="en-US" sz="1600" b="1" i="1" kern="0" dirty="0">
                <a:solidFill>
                  <a:schemeClr val="bg1">
                    <a:lumMod val="75000"/>
                  </a:schemeClr>
                </a:solidFill>
                <a:latin typeface="Arial" panose="020B0604020202020204" pitchFamily="34" charset="0"/>
                <a:cs typeface="Arial" panose="020B0604020202020204" pitchFamily="34" charset="0"/>
              </a:rPr>
              <a:t>(Fang et al., 2021, Environ. </a:t>
            </a:r>
            <a:r>
              <a:rPr lang="en-US" sz="1600" b="1" i="1" kern="0" dirty="0" err="1">
                <a:solidFill>
                  <a:schemeClr val="bg1">
                    <a:lumMod val="75000"/>
                  </a:schemeClr>
                </a:solidFill>
                <a:latin typeface="Arial" panose="020B0604020202020204" pitchFamily="34" charset="0"/>
                <a:cs typeface="Arial" panose="020B0604020202020204" pitchFamily="34" charset="0"/>
              </a:rPr>
              <a:t>Pollu</a:t>
            </a:r>
            <a:r>
              <a:rPr lang="en-US" sz="1600" b="1" i="1" kern="0" dirty="0">
                <a:solidFill>
                  <a:schemeClr val="bg1">
                    <a:lumMod val="75000"/>
                  </a:schemeClr>
                </a:solidFill>
                <a:latin typeface="Arial" panose="020B0604020202020204" pitchFamily="34" charset="0"/>
                <a:cs typeface="Arial" panose="020B0604020202020204" pitchFamily="34" charset="0"/>
              </a:rPr>
              <a:t>.)</a:t>
            </a:r>
          </a:p>
          <a:p>
            <a:pPr marL="854075" lvl="2" indent="-452438" algn="l" eaLnBrk="0" hangingPunct="0">
              <a:lnSpc>
                <a:spcPct val="135000"/>
              </a:lnSpc>
              <a:spcBef>
                <a:spcPts val="0"/>
              </a:spcBef>
              <a:buFont typeface="+mj-lt"/>
              <a:buAutoNum type="arabicPeriod"/>
              <a:defRPr/>
            </a:pPr>
            <a:r>
              <a:rPr lang="en-US" sz="1600" b="1" kern="0" dirty="0">
                <a:solidFill>
                  <a:schemeClr val="bg1">
                    <a:lumMod val="75000"/>
                  </a:schemeClr>
                </a:solidFill>
                <a:latin typeface="Arial" panose="020B0604020202020204" pitchFamily="34" charset="0"/>
                <a:cs typeface="Arial" panose="020B0604020202020204" pitchFamily="34" charset="0"/>
              </a:rPr>
              <a:t>PSAT/BFM/RSM comparisons: PM2.5 case study </a:t>
            </a:r>
            <a:r>
              <a:rPr lang="en-US" sz="1600" b="1" i="1" kern="0" dirty="0">
                <a:solidFill>
                  <a:schemeClr val="bg1">
                    <a:lumMod val="75000"/>
                  </a:schemeClr>
                </a:solidFill>
                <a:latin typeface="Arial" panose="020B0604020202020204" pitchFamily="34" charset="0"/>
                <a:cs typeface="Arial" panose="020B0604020202020204" pitchFamily="34" charset="0"/>
              </a:rPr>
              <a:t>(Li et al., 2021, Submitted to JEM)</a:t>
            </a:r>
            <a:endParaRPr lang="en-US" altLang="zh-TW" b="1" i="1" kern="0" dirty="0">
              <a:solidFill>
                <a:schemeClr val="bg1">
                  <a:lumMod val="75000"/>
                </a:schemeClr>
              </a:solidFill>
              <a:latin typeface="Tahoma" pitchFamily="34" charset="0"/>
            </a:endParaRPr>
          </a:p>
          <a:p>
            <a:pPr indent="-342900" algn="l" fontAlgn="auto">
              <a:spcBef>
                <a:spcPts val="600"/>
              </a:spcBef>
              <a:spcAft>
                <a:spcPts val="0"/>
              </a:spcAft>
              <a:buClr>
                <a:srgbClr val="99CC00"/>
              </a:buClr>
              <a:buSzPct val="60000"/>
              <a:defRPr/>
            </a:pPr>
            <a:r>
              <a:rPr lang="en-US" altLang="zh-TW" sz="2800" b="1" i="1" kern="0" dirty="0">
                <a:solidFill>
                  <a:schemeClr val="bg1">
                    <a:lumMod val="75000"/>
                  </a:schemeClr>
                </a:solidFill>
                <a:latin typeface="Tahoma" pitchFamily="34" charset="0"/>
              </a:rPr>
              <a:t>Appendix B:</a:t>
            </a:r>
          </a:p>
          <a:p>
            <a:pPr marL="628650" algn="l" fontAlgn="auto">
              <a:spcBef>
                <a:spcPts val="600"/>
              </a:spcBef>
              <a:spcAft>
                <a:spcPts val="0"/>
              </a:spcAft>
              <a:buClr>
                <a:srgbClr val="99CC00"/>
              </a:buClr>
              <a:buSzPct val="60000"/>
              <a:defRPr/>
            </a:pPr>
            <a:r>
              <a:rPr lang="en-US" altLang="zh-TW" b="1" kern="0" dirty="0">
                <a:solidFill>
                  <a:schemeClr val="bg1">
                    <a:lumMod val="75000"/>
                  </a:schemeClr>
                </a:solidFill>
                <a:latin typeface="Arial" panose="020B0604020202020204" pitchFamily="34" charset="0"/>
                <a:cs typeface="Arial" panose="020B0604020202020204" pitchFamily="34" charset="0"/>
              </a:rPr>
              <a:t>“</a:t>
            </a:r>
            <a:r>
              <a:rPr lang="en-US" altLang="zh-TW" b="1" kern="0" dirty="0" err="1">
                <a:solidFill>
                  <a:schemeClr val="bg1">
                    <a:lumMod val="75000"/>
                  </a:schemeClr>
                </a:solidFill>
                <a:latin typeface="Arial" panose="020B0604020202020204" pitchFamily="34" charset="0"/>
                <a:cs typeface="Arial" panose="020B0604020202020204" pitchFamily="34" charset="0"/>
              </a:rPr>
              <a:t>DeepRSM</a:t>
            </a:r>
            <a:r>
              <a:rPr lang="en-US" altLang="zh-TW" b="1" kern="0" dirty="0">
                <a:solidFill>
                  <a:schemeClr val="bg1">
                    <a:lumMod val="75000"/>
                  </a:schemeClr>
                </a:solidFill>
                <a:latin typeface="Arial" panose="020B0604020202020204" pitchFamily="34" charset="0"/>
                <a:cs typeface="Arial" panose="020B0604020202020204" pitchFamily="34" charset="0"/>
              </a:rPr>
              <a:t>” Supplemental information</a:t>
            </a:r>
            <a:endParaRPr lang="en-US" altLang="zh-TW" sz="2400" b="1" kern="0" dirty="0">
              <a:solidFill>
                <a:schemeClr val="bg1">
                  <a:lumMod val="75000"/>
                </a:schemeClr>
              </a:solidFill>
              <a:latin typeface="Arial" panose="020B0604020202020204" pitchFamily="34" charset="0"/>
              <a:cs typeface="Arial" panose="020B0604020202020204" pitchFamily="34" charset="0"/>
            </a:endParaRPr>
          </a:p>
          <a:p>
            <a:pPr indent="-342900" algn="l" fontAlgn="auto">
              <a:lnSpc>
                <a:spcPct val="150000"/>
              </a:lnSpc>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C:</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1.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“FAST-CE 3.5” &amp; Quick Start Guide</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2.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“RSM-VAT 2.9” Quick Start Guide </a:t>
            </a:r>
          </a:p>
          <a:p>
            <a:pPr marL="1085850" indent="-57150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	</a:t>
            </a:r>
            <a:r>
              <a:rPr lang="en-US" altLang="zh-TW" sz="2400" b="1" u="sng" kern="0" dirty="0">
                <a:latin typeface="Arial" panose="020B0604020202020204" pitchFamily="34" charset="0"/>
                <a:cs typeface="Arial" panose="020B0604020202020204" pitchFamily="34" charset="0"/>
              </a:rPr>
              <a:t>Note</a:t>
            </a:r>
            <a:r>
              <a:rPr lang="en-US" altLang="zh-TW" sz="2400" b="1" kern="0" dirty="0">
                <a:latin typeface="Arial" panose="020B0604020202020204" pitchFamily="34" charset="0"/>
                <a:cs typeface="Arial" panose="020B0604020202020204" pitchFamily="34" charset="0"/>
              </a:rPr>
              <a:t>: Based on 2018 CMAQ 12-km pilot case with one USA domain or 10 climate regions</a:t>
            </a:r>
          </a:p>
          <a:p>
            <a:pPr marL="628650" algn="l" fontAlgn="auto">
              <a:spcBef>
                <a:spcPts val="600"/>
              </a:spcBef>
              <a:spcAft>
                <a:spcPts val="0"/>
              </a:spcAft>
              <a:buClr>
                <a:srgbClr val="99CC00"/>
              </a:buClr>
              <a:buSzPct val="60000"/>
              <a:defRPr/>
            </a:pPr>
            <a:r>
              <a:rPr lang="en-US" altLang="zh-TW" sz="2400" b="1" kern="0" dirty="0">
                <a:solidFill>
                  <a:srgbClr val="7030A0"/>
                </a:solidFill>
                <a:latin typeface="Arial" panose="020B0604020202020204" pitchFamily="34" charset="0"/>
                <a:cs typeface="Arial" panose="020B0604020202020204" pitchFamily="34" charset="0"/>
              </a:rPr>
              <a:t>     </a:t>
            </a:r>
            <a:endParaRPr lang="en-US" altLang="zh-TW" sz="2400" b="1" i="1" kern="0" dirty="0">
              <a:latin typeface="Tahoma" pitchFamily="34" charset="0"/>
            </a:endParaRPr>
          </a:p>
          <a:p>
            <a:pPr marL="628650" algn="l" fontAlgn="auto">
              <a:spcBef>
                <a:spcPts val="600"/>
              </a:spcBef>
              <a:spcAft>
                <a:spcPts val="0"/>
              </a:spcAft>
              <a:buClr>
                <a:srgbClr val="99CC00"/>
              </a:buClr>
              <a:buSzPct val="60000"/>
              <a:defRPr/>
            </a:pPr>
            <a:endParaRPr lang="en-US" altLang="zh-TW" sz="3200" b="1" i="1" kern="0" dirty="0">
              <a:latin typeface="Tahoma" pitchFamily="34" charset="0"/>
            </a:endParaRPr>
          </a:p>
        </p:txBody>
      </p:sp>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9837738" y="64008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274674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901101" y="637706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876300" y="2236493"/>
            <a:ext cx="9982200" cy="1200329"/>
          </a:xfrm>
          <a:prstGeom prst="rect">
            <a:avLst/>
          </a:prstGeom>
          <a:noFill/>
        </p:spPr>
        <p:txBody>
          <a:bodyPr wrap="square">
            <a:spAutoFit/>
          </a:bodyPr>
          <a:lstStyle/>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Running </a:t>
            </a:r>
            <a:r>
              <a:rPr lang="en-US" sz="3600" b="1" i="1" dirty="0" err="1">
                <a:solidFill>
                  <a:srgbClr val="FFFF00"/>
                </a:solidFill>
                <a:latin typeface="Arial" panose="020B0604020202020204" pitchFamily="34" charset="0"/>
                <a:cs typeface="Arial" panose="020B0604020202020204" pitchFamily="34" charset="0"/>
              </a:rPr>
              <a:t>DeepRSM</a:t>
            </a:r>
            <a:r>
              <a:rPr lang="en-US" sz="3600" b="1" i="1" dirty="0">
                <a:solidFill>
                  <a:srgbClr val="FFFF00"/>
                </a:solidFill>
                <a:latin typeface="Arial" panose="020B0604020202020204" pitchFamily="34" charset="0"/>
                <a:cs typeface="Arial" panose="020B0604020202020204" pitchFamily="34" charset="0"/>
              </a:rPr>
              <a:t> in “FAST-CE” and </a:t>
            </a:r>
          </a:p>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“RSM-VAT”</a:t>
            </a:r>
          </a:p>
        </p:txBody>
      </p:sp>
      <p:sp>
        <p:nvSpPr>
          <p:cNvPr id="11" name="TextBox 10">
            <a:extLst>
              <a:ext uri="{FF2B5EF4-FFF2-40B4-BE49-F238E27FC236}">
                <a16:creationId xmlns:a16="http://schemas.microsoft.com/office/drawing/2014/main" id="{73747A50-CA48-4CBA-A13B-1408D0A2722D}"/>
              </a:ext>
            </a:extLst>
          </p:cNvPr>
          <p:cNvSpPr txBox="1"/>
          <p:nvPr/>
        </p:nvSpPr>
        <p:spPr>
          <a:xfrm>
            <a:off x="5904013" y="5879068"/>
            <a:ext cx="2781809"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CONUS Domain</a:t>
            </a:r>
            <a:endParaRPr kumimoji="0" lang="en-US" b="1" i="1" u="none" strike="noStrike" kern="1200" cap="none" spc="0" normalizeH="0" baseline="0" noProof="0" dirty="0">
              <a:ln>
                <a:noFill/>
              </a:ln>
              <a:effectLst/>
              <a:uLnTx/>
              <a:uFillTx/>
              <a:latin typeface="Calibri"/>
              <a:ea typeface="微软雅黑"/>
              <a:cs typeface="+mn-cs"/>
            </a:endParaRPr>
          </a:p>
        </p:txBody>
      </p:sp>
      <p:sp>
        <p:nvSpPr>
          <p:cNvPr id="14" name="TextBox 13">
            <a:extLst>
              <a:ext uri="{FF2B5EF4-FFF2-40B4-BE49-F238E27FC236}">
                <a16:creationId xmlns:a16="http://schemas.microsoft.com/office/drawing/2014/main" id="{C9C2C6FA-AE64-47EE-A3DF-EDDFA71D5CA7}"/>
              </a:ext>
            </a:extLst>
          </p:cNvPr>
          <p:cNvSpPr txBox="1"/>
          <p:nvPr/>
        </p:nvSpPr>
        <p:spPr>
          <a:xfrm>
            <a:off x="8997921" y="5848588"/>
            <a:ext cx="2787263"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10 Climate Regions</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9C23A171-BFAF-4512-A835-72882B142B54}"/>
              </a:ext>
            </a:extLst>
          </p:cNvPr>
          <p:cNvSpPr txBox="1"/>
          <p:nvPr/>
        </p:nvSpPr>
        <p:spPr>
          <a:xfrm>
            <a:off x="5867400" y="3689427"/>
            <a:ext cx="5486400" cy="425373"/>
          </a:xfrm>
          <a:prstGeom prst="rect">
            <a:avLst/>
          </a:prstGeom>
          <a:solidFill>
            <a:schemeClr val="bg1"/>
          </a:solidFill>
        </p:spPr>
        <p:txBody>
          <a:bodyPr wrap="square">
            <a:spAutoFit/>
          </a:bodyPr>
          <a:lstStyle/>
          <a:p>
            <a:pPr marL="860425" lvl="2" algn="l">
              <a:lnSpc>
                <a:spcPct val="135000"/>
              </a:lnSpc>
              <a:spcBef>
                <a:spcPts val="0"/>
              </a:spcBef>
            </a:pPr>
            <a:r>
              <a:rPr lang="en-US" sz="1800" b="1" dirty="0" err="1">
                <a:solidFill>
                  <a:srgbClr val="0000FF"/>
                </a:solidFill>
                <a:latin typeface="Arial" panose="020B0604020202020204" pitchFamily="34" charset="0"/>
                <a:cs typeface="Arial" panose="020B0604020202020204" pitchFamily="34" charset="0"/>
              </a:rPr>
              <a:t>DeepRSM</a:t>
            </a:r>
            <a:r>
              <a:rPr lang="en-US" sz="1800" b="1" dirty="0">
                <a:solidFill>
                  <a:srgbClr val="0000FF"/>
                </a:solidFill>
                <a:latin typeface="Arial" panose="020B0604020202020204" pitchFamily="34" charset="0"/>
                <a:cs typeface="Arial" panose="020B0604020202020204" pitchFamily="34" charset="0"/>
              </a:rPr>
              <a:t>/CMAQ 12-km </a:t>
            </a:r>
            <a:r>
              <a:rPr lang="en-US" b="1" dirty="0">
                <a:solidFill>
                  <a:srgbClr val="0000FF"/>
                </a:solidFill>
                <a:latin typeface="Arial" panose="020B0604020202020204" pitchFamily="34" charset="0"/>
                <a:cs typeface="Arial" panose="020B0604020202020204" pitchFamily="34" charset="0"/>
              </a:rPr>
              <a:t>USA </a:t>
            </a:r>
            <a:r>
              <a:rPr lang="en-US" sz="1800" b="1" dirty="0">
                <a:solidFill>
                  <a:srgbClr val="0000FF"/>
                </a:solidFill>
                <a:latin typeface="Arial" panose="020B0604020202020204" pitchFamily="34" charset="0"/>
                <a:cs typeface="Arial" panose="020B0604020202020204" pitchFamily="34" charset="0"/>
              </a:rPr>
              <a:t>pilot case</a:t>
            </a:r>
            <a:endParaRPr lang="en-US" sz="2000" b="1" i="1" dirty="0">
              <a:solidFill>
                <a:srgbClr val="0000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B0FB7C-2018-4A6B-8BBB-7265BF965CEE}"/>
              </a:ext>
            </a:extLst>
          </p:cNvPr>
          <p:cNvSpPr txBox="1"/>
          <p:nvPr/>
        </p:nvSpPr>
        <p:spPr>
          <a:xfrm>
            <a:off x="7329351" y="1303174"/>
            <a:ext cx="5143500" cy="523220"/>
          </a:xfrm>
          <a:prstGeom prst="rect">
            <a:avLst/>
          </a:prstGeom>
          <a:noFill/>
        </p:spPr>
        <p:txBody>
          <a:bodyPr wrap="square">
            <a:spAutoFit/>
          </a:bodyPr>
          <a:lstStyle/>
          <a:p>
            <a:r>
              <a:rPr lang="en-US" sz="2800" b="1" i="1" dirty="0">
                <a:solidFill>
                  <a:srgbClr val="FF0000"/>
                </a:solidFill>
                <a:latin typeface="Arial" panose="020B0604020202020204" pitchFamily="34" charset="0"/>
                <a:cs typeface="Arial" panose="020B0604020202020204" pitchFamily="34" charset="0"/>
              </a:rPr>
              <a:t>Easier than you think !</a:t>
            </a:r>
            <a:endParaRPr lang="en-US" sz="2800" i="1" dirty="0">
              <a:solidFill>
                <a:srgbClr val="FF0000"/>
              </a:solidFill>
            </a:endParaRPr>
          </a:p>
        </p:txBody>
      </p:sp>
      <p:sp>
        <p:nvSpPr>
          <p:cNvPr id="2" name="TextBox 1">
            <a:extLst>
              <a:ext uri="{FF2B5EF4-FFF2-40B4-BE49-F238E27FC236}">
                <a16:creationId xmlns:a16="http://schemas.microsoft.com/office/drawing/2014/main" id="{D900B767-F240-4A57-C471-1E40CCBFBE4B}"/>
              </a:ext>
            </a:extLst>
          </p:cNvPr>
          <p:cNvSpPr txBox="1"/>
          <p:nvPr/>
        </p:nvSpPr>
        <p:spPr>
          <a:xfrm>
            <a:off x="457200" y="426846"/>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C</a:t>
            </a:r>
            <a:endParaRPr lang="en-US" sz="4800" b="1" dirty="0"/>
          </a:p>
        </p:txBody>
      </p:sp>
      <p:pic>
        <p:nvPicPr>
          <p:cNvPr id="3" name="图片 12">
            <a:extLst>
              <a:ext uri="{FF2B5EF4-FFF2-40B4-BE49-F238E27FC236}">
                <a16:creationId xmlns:a16="http://schemas.microsoft.com/office/drawing/2014/main" id="{1B95ADF4-B275-886E-0ABE-91D980664A12}"/>
              </a:ext>
            </a:extLst>
          </p:cNvPr>
          <p:cNvPicPr>
            <a:picLocks noChangeAspect="1"/>
          </p:cNvPicPr>
          <p:nvPr/>
        </p:nvPicPr>
        <p:blipFill>
          <a:blip r:embed="rId3"/>
          <a:stretch>
            <a:fillRect/>
          </a:stretch>
        </p:blipFill>
        <p:spPr>
          <a:xfrm>
            <a:off x="9067800" y="4160669"/>
            <a:ext cx="2647506" cy="1591670"/>
          </a:xfrm>
          <a:prstGeom prst="rect">
            <a:avLst/>
          </a:prstGeom>
          <a:ln>
            <a:solidFill>
              <a:schemeClr val="tx1"/>
            </a:solidFill>
          </a:ln>
        </p:spPr>
      </p:pic>
      <p:pic>
        <p:nvPicPr>
          <p:cNvPr id="5" name="Picture 4">
            <a:extLst>
              <a:ext uri="{FF2B5EF4-FFF2-40B4-BE49-F238E27FC236}">
                <a16:creationId xmlns:a16="http://schemas.microsoft.com/office/drawing/2014/main" id="{376AC6F2-CF5A-F989-8D2E-5D3A05744081}"/>
              </a:ext>
            </a:extLst>
          </p:cNvPr>
          <p:cNvPicPr>
            <a:picLocks noChangeAspect="1"/>
          </p:cNvPicPr>
          <p:nvPr/>
        </p:nvPicPr>
        <p:blipFill rotWithShape="1">
          <a:blip r:embed="rId4"/>
          <a:srcRect l="6978" t="70166" r="72867" b="11770"/>
          <a:stretch/>
        </p:blipFill>
        <p:spPr>
          <a:xfrm>
            <a:off x="5969690" y="4187574"/>
            <a:ext cx="2564710" cy="1591671"/>
          </a:xfrm>
          <a:prstGeom prst="rect">
            <a:avLst/>
          </a:prstGeom>
          <a:ln w="9525">
            <a:solidFill>
              <a:schemeClr val="tx1"/>
            </a:solidFill>
          </a:ln>
        </p:spPr>
      </p:pic>
      <p:sp>
        <p:nvSpPr>
          <p:cNvPr id="6" name="TextBox 5">
            <a:extLst>
              <a:ext uri="{FF2B5EF4-FFF2-40B4-BE49-F238E27FC236}">
                <a16:creationId xmlns:a16="http://schemas.microsoft.com/office/drawing/2014/main" id="{8F8125AC-E5C9-4682-93D7-7496F347882C}"/>
              </a:ext>
            </a:extLst>
          </p:cNvPr>
          <p:cNvSpPr txBox="1"/>
          <p:nvPr/>
        </p:nvSpPr>
        <p:spPr>
          <a:xfrm>
            <a:off x="-341412" y="4185285"/>
            <a:ext cx="6208812" cy="1785104"/>
          </a:xfrm>
          <a:prstGeom prst="rect">
            <a:avLst/>
          </a:prstGeom>
          <a:noFill/>
        </p:spPr>
        <p:txBody>
          <a:bodyPr wrap="square">
            <a:spAutoFit/>
          </a:bodyPr>
          <a:lstStyle/>
          <a:p>
            <a:pPr marL="746125" lvl="1" indent="-342900" algn="l">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ISAM/HDDM) in “FAST-CE 3.5”</a:t>
            </a:r>
          </a:p>
          <a:p>
            <a:pPr marL="746125" lvl="1" indent="-342900" algn="l">
              <a:lnSpc>
                <a:spcPct val="150000"/>
              </a:lnSpc>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pf-RSM) in ”RSM-VAT 2.9)</a:t>
            </a:r>
          </a:p>
          <a:p>
            <a:pPr marL="403225" lvl="1" algn="l">
              <a:spcBef>
                <a:spcPts val="0"/>
              </a:spcBef>
            </a:pPr>
            <a:endParaRPr lang="en-US" sz="2000" b="1" dirty="0">
              <a:solidFill>
                <a:srgbClr val="0000FF"/>
              </a:solidFill>
              <a:latin typeface="Arial" panose="020B0604020202020204" pitchFamily="34" charset="0"/>
              <a:cs typeface="Arial" panose="020B0604020202020204" pitchFamily="34" charset="0"/>
            </a:endParaRPr>
          </a:p>
          <a:p>
            <a:pPr marL="403225" lvl="1" algn="l">
              <a:spcBef>
                <a:spcPts val="0"/>
              </a:spcBef>
            </a:pPr>
            <a:r>
              <a:rPr lang="en-US" sz="2000" b="1" i="1" dirty="0">
                <a:solidFill>
                  <a:srgbClr val="0000FF"/>
                </a:solidFill>
                <a:latin typeface="Arial" panose="020B0604020202020204" pitchFamily="34" charset="0"/>
                <a:cs typeface="Arial" panose="020B0604020202020204" pitchFamily="34" charset="0"/>
              </a:rPr>
              <a:t>(“FAST-CE 3.5” &amp; “RSM-VAT 2.9” Quick Tutorial PPTs provided in “Appendix C”)</a:t>
            </a:r>
            <a:endParaRPr lang="en-US" b="1" i="1" dirty="0">
              <a:solidFill>
                <a:srgbClr val="0000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AF1D3CF-46F6-7233-585F-47BB55B009E5}"/>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5"/>
              </a:rPr>
              <a:t>https://gaftp.epa.gov/aqmg/cjang/FAST-CE/FAST-CE 3.5/*</a:t>
            </a:r>
            <a:r>
              <a:rPr lang="en-US" sz="1400" i="1" dirty="0">
                <a:solidFill>
                  <a:srgbClr val="0000FF"/>
                </a:solidFill>
              </a:rPr>
              <a:t> (or /RSM-VAT/RSM-VAT 2.9/*)</a:t>
            </a:r>
            <a:endParaRPr lang="en-US" sz="1400" i="1" u="sng" dirty="0">
              <a:solidFill>
                <a:srgbClr val="0000FF"/>
              </a:solidFill>
            </a:endParaRPr>
          </a:p>
        </p:txBody>
      </p:sp>
    </p:spTree>
    <p:extLst>
      <p:ext uri="{BB962C8B-B14F-4D97-AF65-F5344CB8AC3E}">
        <p14:creationId xmlns:p14="http://schemas.microsoft.com/office/powerpoint/2010/main" val="688361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46618" y="66361"/>
            <a:ext cx="8927869" cy="892837"/>
          </a:xfrm>
          <a:solidFill>
            <a:schemeClr val="accent3">
              <a:lumMod val="95000"/>
            </a:schemeClr>
          </a:solidFill>
          <a:ln w="19050">
            <a:solidFill>
              <a:schemeClr val="tx1"/>
            </a:solidFill>
          </a:ln>
        </p:spPr>
        <p:txBody>
          <a:bodyPr/>
          <a:lstStyle/>
          <a:p>
            <a:r>
              <a:rPr lang="en-US" sz="2800" dirty="0">
                <a:solidFill>
                  <a:srgbClr val="FF0000"/>
                </a:solidFill>
              </a:rPr>
              <a:t>FAST-CE: </a:t>
            </a:r>
            <a:r>
              <a:rPr lang="en-US" sz="2800" dirty="0">
                <a:solidFill>
                  <a:srgbClr val="0000FF"/>
                </a:solidFill>
              </a:rPr>
              <a:t>“</a:t>
            </a:r>
            <a:r>
              <a:rPr lang="en-US" sz="2400" dirty="0">
                <a:solidFill>
                  <a:srgbClr val="0000FF"/>
                </a:solidFill>
              </a:rPr>
              <a:t>Flexible Air Quality Scenario Tool – Community Edition”</a:t>
            </a:r>
          </a:p>
        </p:txBody>
      </p:sp>
      <p:grpSp>
        <p:nvGrpSpPr>
          <p:cNvPr id="2" name="组合 14"/>
          <p:cNvGrpSpPr/>
          <p:nvPr/>
        </p:nvGrpSpPr>
        <p:grpSpPr>
          <a:xfrm>
            <a:off x="2111028" y="1059322"/>
            <a:ext cx="8306500" cy="5732318"/>
            <a:chOff x="569611" y="1087582"/>
            <a:chExt cx="8306500" cy="5732318"/>
          </a:xfrm>
        </p:grpSpPr>
        <p:sp>
          <p:nvSpPr>
            <p:cNvPr id="337" name="圆角矩形 1">
              <a:extLst>
                <a:ext uri="{FF2B5EF4-FFF2-40B4-BE49-F238E27FC236}">
                  <a16:creationId xmlns:a16="http://schemas.microsoft.com/office/drawing/2014/main" id="{E61E1FB7-9931-4FC1-BEE3-BF340ECFD392}"/>
                </a:ext>
              </a:extLst>
            </p:cNvPr>
            <p:cNvSpPr/>
            <p:nvPr/>
          </p:nvSpPr>
          <p:spPr>
            <a:xfrm>
              <a:off x="961450" y="1087582"/>
              <a:ext cx="1882114" cy="1463495"/>
            </a:xfrm>
            <a:prstGeom prst="roundRect">
              <a:avLst/>
            </a:prstGeom>
            <a:noFill/>
            <a:ln w="19050" cap="flat" cmpd="sng" algn="ctr">
              <a:solidFill>
                <a:srgbClr val="FF0000"/>
              </a:solidFill>
              <a:prstDash val="dash"/>
            </a:ln>
            <a:effectLst/>
          </p:spPr>
          <p:txBody>
            <a:bodyPr rtlCol="0" anchor="ctr"/>
            <a:lstStyle/>
            <a:p>
              <a:pPr algn="l" fontAlgn="auto">
                <a:spcBef>
                  <a:spcPts val="0"/>
                </a:spcBef>
                <a:spcAft>
                  <a:spcPts val="0"/>
                </a:spcAft>
                <a:defRPr/>
              </a:pPr>
              <a:endParaRPr lang="zh-CN" altLang="en-US" sz="1013" kern="0">
                <a:solidFill>
                  <a:prstClr val="white"/>
                </a:solidFill>
                <a:latin typeface="Calibri"/>
                <a:ea typeface="宋体" panose="02010600030101010101" pitchFamily="2" charset="-122"/>
              </a:endParaRPr>
            </a:p>
          </p:txBody>
        </p:sp>
        <p:sp>
          <p:nvSpPr>
            <p:cNvPr id="338" name="圆角矩形 1">
              <a:extLst>
                <a:ext uri="{FF2B5EF4-FFF2-40B4-BE49-F238E27FC236}">
                  <a16:creationId xmlns:a16="http://schemas.microsoft.com/office/drawing/2014/main" id="{E61E1FB7-9931-4FC1-BEE3-BF340ECFD392}"/>
                </a:ext>
              </a:extLst>
            </p:cNvPr>
            <p:cNvSpPr/>
            <p:nvPr/>
          </p:nvSpPr>
          <p:spPr>
            <a:xfrm>
              <a:off x="5885661" y="1091780"/>
              <a:ext cx="1795761" cy="1463495"/>
            </a:xfrm>
            <a:prstGeom prst="roundRect">
              <a:avLst/>
            </a:prstGeom>
            <a:noFill/>
            <a:ln w="19050" cap="flat" cmpd="sng" algn="ctr">
              <a:solidFill>
                <a:srgbClr val="FF0000"/>
              </a:solidFill>
              <a:prstDash val="dash"/>
            </a:ln>
            <a:effectLst/>
          </p:spPr>
          <p:txBody>
            <a:bodyPr rtlCol="0" anchor="ctr"/>
            <a:lstStyle/>
            <a:p>
              <a:pPr algn="l" fontAlgn="auto">
                <a:spcBef>
                  <a:spcPts val="0"/>
                </a:spcBef>
                <a:spcAft>
                  <a:spcPts val="0"/>
                </a:spcAft>
                <a:defRPr/>
              </a:pPr>
              <a:endParaRPr lang="zh-CN" altLang="en-US" sz="1013" kern="0">
                <a:solidFill>
                  <a:prstClr val="white"/>
                </a:solidFill>
                <a:latin typeface="Calibri"/>
                <a:ea typeface="宋体" panose="02010600030101010101" pitchFamily="2" charset="-122"/>
              </a:endParaRPr>
            </a:p>
          </p:txBody>
        </p:sp>
        <p:grpSp>
          <p:nvGrpSpPr>
            <p:cNvPr id="4" name="组合 13"/>
            <p:cNvGrpSpPr/>
            <p:nvPr/>
          </p:nvGrpSpPr>
          <p:grpSpPr>
            <a:xfrm>
              <a:off x="569611" y="1153766"/>
              <a:ext cx="8306500" cy="5666134"/>
              <a:chOff x="569611" y="1153766"/>
              <a:chExt cx="8306500" cy="5666134"/>
            </a:xfrm>
          </p:grpSpPr>
          <p:sp>
            <p:nvSpPr>
              <p:cNvPr id="291" name="Rectangle 131">
                <a:extLst>
                  <a:ext uri="{FF2B5EF4-FFF2-40B4-BE49-F238E27FC236}">
                    <a16:creationId xmlns:a16="http://schemas.microsoft.com/office/drawing/2014/main" id="{D28E25B4-63AB-4EA4-9C35-771A0C171F5A}"/>
                  </a:ext>
                </a:extLst>
              </p:cNvPr>
              <p:cNvSpPr>
                <a:spLocks noChangeArrowheads="1"/>
              </p:cNvSpPr>
              <p:nvPr/>
            </p:nvSpPr>
            <p:spPr bwMode="auto">
              <a:xfrm>
                <a:off x="5979365" y="3061130"/>
                <a:ext cx="1633151"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 Apportionment Modeling</a:t>
                </a:r>
              </a:p>
            </p:txBody>
          </p:sp>
          <p:sp>
            <p:nvSpPr>
              <p:cNvPr id="292" name="Rectangle 141">
                <a:extLst>
                  <a:ext uri="{FF2B5EF4-FFF2-40B4-BE49-F238E27FC236}">
                    <a16:creationId xmlns:a16="http://schemas.microsoft.com/office/drawing/2014/main" id="{0E83189A-38BC-4F32-9D09-142AFC15BBA3}"/>
                  </a:ext>
                </a:extLst>
              </p:cNvPr>
              <p:cNvSpPr/>
              <p:nvPr/>
            </p:nvSpPr>
            <p:spPr>
              <a:xfrm>
                <a:off x="2333750" y="4560457"/>
                <a:ext cx="4463755" cy="715089"/>
              </a:xfrm>
              <a:prstGeom prst="roundRect">
                <a:avLst/>
              </a:prstGeom>
              <a:solidFill>
                <a:srgbClr val="FDEADA"/>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zh-CN" b="1" kern="0" dirty="0">
                    <a:solidFill>
                      <a:srgbClr val="0000FF"/>
                    </a:solidFill>
                    <a:latin typeface="Times New Roman" panose="02020603050405020304" pitchFamily="18" charset="0"/>
                    <a:ea typeface="宋体" panose="02010600030101010101" pitchFamily="2" charset="-122"/>
                  </a:rPr>
                  <a:t>Flexible &amp; Real-time AQ Scenarios &amp; Source Contribution Assessment</a:t>
                </a:r>
                <a:endParaRPr lang="en-US" altLang="zh-CN" sz="1600" b="1" kern="0" dirty="0">
                  <a:solidFill>
                    <a:srgbClr val="0000FF"/>
                  </a:solidFill>
                  <a:latin typeface="Times New Roman" panose="02020603050405020304" pitchFamily="18" charset="0"/>
                  <a:ea typeface="宋体" panose="02010600030101010101" pitchFamily="2" charset="-122"/>
                </a:endParaRPr>
              </a:p>
            </p:txBody>
          </p:sp>
          <p:sp>
            <p:nvSpPr>
              <p:cNvPr id="293" name="矩形 292">
                <a:extLst>
                  <a:ext uri="{FF2B5EF4-FFF2-40B4-BE49-F238E27FC236}">
                    <a16:creationId xmlns:a16="http://schemas.microsoft.com/office/drawing/2014/main" id="{B6F57F74-C394-4960-AFDA-969575046A2E}"/>
                  </a:ext>
                </a:extLst>
              </p:cNvPr>
              <p:cNvSpPr/>
              <p:nvPr/>
            </p:nvSpPr>
            <p:spPr>
              <a:xfrm>
                <a:off x="5903472" y="2855786"/>
                <a:ext cx="17567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Chemical approximation</a:t>
                </a:r>
                <a:endParaRPr lang="zh-CN" altLang="en-US" sz="1050" b="1" dirty="0">
                  <a:solidFill>
                    <a:srgbClr val="FF0000"/>
                  </a:solidFill>
                  <a:latin typeface="Times New Roman" panose="02020603050405020304" pitchFamily="18" charset="0"/>
                  <a:ea typeface="DengXian"/>
                  <a:cs typeface="Times New Roman" panose="02020603050405020304" pitchFamily="18" charset="0"/>
                </a:endParaRPr>
              </a:p>
            </p:txBody>
          </p:sp>
          <p:sp>
            <p:nvSpPr>
              <p:cNvPr id="294" name="矩形 293">
                <a:extLst>
                  <a:ext uri="{FF2B5EF4-FFF2-40B4-BE49-F238E27FC236}">
                    <a16:creationId xmlns:a16="http://schemas.microsoft.com/office/drawing/2014/main" id="{332850F2-ADC2-4C2D-80C2-DBF1E074B5BE}"/>
                  </a:ext>
                </a:extLst>
              </p:cNvPr>
              <p:cNvSpPr/>
              <p:nvPr/>
            </p:nvSpPr>
            <p:spPr>
              <a:xfrm>
                <a:off x="749828" y="2855786"/>
                <a:ext cx="23768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Math. &amp; Chemical approximation</a:t>
                </a:r>
              </a:p>
            </p:txBody>
          </p:sp>
          <p:sp>
            <p:nvSpPr>
              <p:cNvPr id="295" name="Rectangle 141">
                <a:extLst>
                  <a:ext uri="{FF2B5EF4-FFF2-40B4-BE49-F238E27FC236}">
                    <a16:creationId xmlns:a16="http://schemas.microsoft.com/office/drawing/2014/main" id="{ADF62A83-0DD7-40FC-AC52-7D8B68284F26}"/>
                  </a:ext>
                </a:extLst>
              </p:cNvPr>
              <p:cNvSpPr/>
              <p:nvPr/>
            </p:nvSpPr>
            <p:spPr>
              <a:xfrm>
                <a:off x="2713844" y="3824658"/>
                <a:ext cx="3621891" cy="562630"/>
              </a:xfrm>
              <a:prstGeom prst="ellipse">
                <a:avLst/>
              </a:prstGeom>
              <a:solidFill>
                <a:srgbClr val="FFFF00"/>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zh-CN" sz="2000" b="1" kern="0" dirty="0">
                    <a:solidFill>
                      <a:srgbClr val="FF00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rPr>
                  <a:t>FAST-CE</a:t>
                </a:r>
              </a:p>
            </p:txBody>
          </p:sp>
          <p:sp>
            <p:nvSpPr>
              <p:cNvPr id="296" name="Text Box 53">
                <a:extLst>
                  <a:ext uri="{FF2B5EF4-FFF2-40B4-BE49-F238E27FC236}">
                    <a16:creationId xmlns:a16="http://schemas.microsoft.com/office/drawing/2014/main" id="{4DA6175A-FEA2-4891-93DD-E74A9027611E}"/>
                  </a:ext>
                </a:extLst>
              </p:cNvPr>
              <p:cNvSpPr txBox="1">
                <a:spLocks noChangeArrowheads="1"/>
              </p:cNvSpPr>
              <p:nvPr/>
            </p:nvSpPr>
            <p:spPr bwMode="auto">
              <a:xfrm>
                <a:off x="3527978" y="3429547"/>
                <a:ext cx="1015690" cy="41549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21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DDM</a:t>
                </a:r>
              </a:p>
            </p:txBody>
          </p:sp>
          <p:sp>
            <p:nvSpPr>
              <p:cNvPr id="297" name="Text Box 53">
                <a:extLst>
                  <a:ext uri="{FF2B5EF4-FFF2-40B4-BE49-F238E27FC236}">
                    <a16:creationId xmlns:a16="http://schemas.microsoft.com/office/drawing/2014/main" id="{C53D20AD-BA2E-4086-8F6B-F29688D8142B}"/>
                  </a:ext>
                </a:extLst>
              </p:cNvPr>
              <p:cNvSpPr txBox="1">
                <a:spLocks noChangeArrowheads="1"/>
              </p:cNvSpPr>
              <p:nvPr/>
            </p:nvSpPr>
            <p:spPr bwMode="auto">
              <a:xfrm>
                <a:off x="1550806" y="3445221"/>
                <a:ext cx="929167" cy="41549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21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RSM</a:t>
                </a:r>
              </a:p>
            </p:txBody>
          </p:sp>
          <p:sp>
            <p:nvSpPr>
              <p:cNvPr id="298" name="矩形 297">
                <a:extLst>
                  <a:ext uri="{FF2B5EF4-FFF2-40B4-BE49-F238E27FC236}">
                    <a16:creationId xmlns:a16="http://schemas.microsoft.com/office/drawing/2014/main" id="{A9C4063A-0FD5-4A71-A18F-2B3063CABC67}"/>
                  </a:ext>
                </a:extLst>
              </p:cNvPr>
              <p:cNvSpPr/>
              <p:nvPr/>
            </p:nvSpPr>
            <p:spPr>
              <a:xfrm>
                <a:off x="3383835" y="2855786"/>
                <a:ext cx="1994551"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Math. approximation</a:t>
                </a:r>
              </a:p>
            </p:txBody>
          </p:sp>
          <p:sp>
            <p:nvSpPr>
              <p:cNvPr id="299" name="Rectangle 131">
                <a:extLst>
                  <a:ext uri="{FF2B5EF4-FFF2-40B4-BE49-F238E27FC236}">
                    <a16:creationId xmlns:a16="http://schemas.microsoft.com/office/drawing/2014/main" id="{835A40A2-7A65-4E7E-9AA3-AE2C46451321}"/>
                  </a:ext>
                </a:extLst>
              </p:cNvPr>
              <p:cNvSpPr>
                <a:spLocks noChangeArrowheads="1"/>
              </p:cNvSpPr>
              <p:nvPr/>
            </p:nvSpPr>
            <p:spPr bwMode="auto">
              <a:xfrm>
                <a:off x="3625320" y="3061130"/>
                <a:ext cx="1652713"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Source/Receptor Sensitivity Modeling</a:t>
                </a:r>
              </a:p>
            </p:txBody>
          </p:sp>
          <p:grpSp>
            <p:nvGrpSpPr>
              <p:cNvPr id="5" name="Group 128">
                <a:extLst>
                  <a:ext uri="{FF2B5EF4-FFF2-40B4-BE49-F238E27FC236}">
                    <a16:creationId xmlns:a16="http://schemas.microsoft.com/office/drawing/2014/main" id="{A34F1F1A-E4B7-4DFE-AA8E-BAF7E0ABE778}"/>
                  </a:ext>
                </a:extLst>
              </p:cNvPr>
              <p:cNvGrpSpPr/>
              <p:nvPr/>
            </p:nvGrpSpPr>
            <p:grpSpPr>
              <a:xfrm>
                <a:off x="1113008" y="3061130"/>
                <a:ext cx="1581170" cy="394411"/>
                <a:chOff x="5719792" y="4188333"/>
                <a:chExt cx="2512214" cy="581164"/>
              </a:xfrm>
              <a:solidFill>
                <a:srgbClr val="FDEADA"/>
              </a:solidFill>
            </p:grpSpPr>
            <p:sp>
              <p:nvSpPr>
                <p:cNvPr id="301" name="Freeform 19">
                  <a:extLst>
                    <a:ext uri="{FF2B5EF4-FFF2-40B4-BE49-F238E27FC236}">
                      <a16:creationId xmlns:a16="http://schemas.microsoft.com/office/drawing/2014/main" id="{593EE6B9-158F-43B4-A510-81DF201730F4}"/>
                    </a:ext>
                  </a:extLst>
                </p:cNvPr>
                <p:cNvSpPr>
                  <a:spLocks/>
                </p:cNvSpPr>
                <p:nvPr/>
              </p:nvSpPr>
              <p:spPr bwMode="auto">
                <a:xfrm>
                  <a:off x="5719792" y="4188333"/>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19050">
                  <a:solidFill>
                    <a:srgbClr val="000000"/>
                  </a:solidFill>
                  <a:prstDash val="solid"/>
                  <a:round/>
                  <a:headEnd/>
                  <a:tailEnd/>
                </a:ln>
              </p:spPr>
              <p:txBody>
                <a:bodyPr rot="0" vert="horz" wrap="square" lIns="51435" tIns="25718" rIns="51435" bIns="25718"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b="1">
                    <a:solidFill>
                      <a:prstClr val="black"/>
                    </a:solidFill>
                    <a:latin typeface="Calibri"/>
                    <a:ea typeface="微软雅黑"/>
                  </a:endParaRPr>
                </a:p>
              </p:txBody>
            </p:sp>
            <p:sp>
              <p:nvSpPr>
                <p:cNvPr id="302" name="Rectangle 131">
                  <a:extLst>
                    <a:ext uri="{FF2B5EF4-FFF2-40B4-BE49-F238E27FC236}">
                      <a16:creationId xmlns:a16="http://schemas.microsoft.com/office/drawing/2014/main" id="{3FD447B5-B497-4936-9DE6-D9B9EFF5FC3A}"/>
                    </a:ext>
                  </a:extLst>
                </p:cNvPr>
                <p:cNvSpPr>
                  <a:spLocks noChangeArrowheads="1"/>
                </p:cNvSpPr>
                <p:nvPr/>
              </p:nvSpPr>
              <p:spPr bwMode="auto">
                <a:xfrm>
                  <a:off x="5846652" y="4220846"/>
                  <a:ext cx="2279925" cy="544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Response Surface Modeling</a:t>
                  </a:r>
                </a:p>
              </p:txBody>
            </p:sp>
          </p:grpSp>
          <p:sp>
            <p:nvSpPr>
              <p:cNvPr id="303" name="Text Box 53">
                <a:extLst>
                  <a:ext uri="{FF2B5EF4-FFF2-40B4-BE49-F238E27FC236}">
                    <a16:creationId xmlns:a16="http://schemas.microsoft.com/office/drawing/2014/main" id="{0218664F-EE3A-4FB9-927E-9B5C66D40F26}"/>
                  </a:ext>
                </a:extLst>
              </p:cNvPr>
              <p:cNvSpPr txBox="1">
                <a:spLocks noChangeArrowheads="1"/>
              </p:cNvSpPr>
              <p:nvPr/>
            </p:nvSpPr>
            <p:spPr bwMode="auto">
              <a:xfrm>
                <a:off x="6797505" y="3419009"/>
                <a:ext cx="2078606" cy="6463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18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APCA/OSAT/PSAT &amp; ISAM</a:t>
                </a:r>
              </a:p>
            </p:txBody>
          </p:sp>
          <p:grpSp>
            <p:nvGrpSpPr>
              <p:cNvPr id="6" name="Group 133">
                <a:extLst>
                  <a:ext uri="{FF2B5EF4-FFF2-40B4-BE49-F238E27FC236}">
                    <a16:creationId xmlns:a16="http://schemas.microsoft.com/office/drawing/2014/main" id="{4F32453B-30E5-427A-96A5-2AB6F557CBEB}"/>
                  </a:ext>
                </a:extLst>
              </p:cNvPr>
              <p:cNvGrpSpPr/>
              <p:nvPr/>
            </p:nvGrpSpPr>
            <p:grpSpPr>
              <a:xfrm>
                <a:off x="2887363" y="6425370"/>
                <a:ext cx="3509750" cy="394530"/>
                <a:chOff x="9011917" y="5205982"/>
                <a:chExt cx="2951774" cy="584416"/>
              </a:xfrm>
            </p:grpSpPr>
            <p:sp>
              <p:nvSpPr>
                <p:cNvPr id="305" name="Freeform 27">
                  <a:extLst>
                    <a:ext uri="{FF2B5EF4-FFF2-40B4-BE49-F238E27FC236}">
                      <a16:creationId xmlns:a16="http://schemas.microsoft.com/office/drawing/2014/main" id="{87C7763B-8F08-4B73-9017-61A6924327F5}"/>
                    </a:ext>
                  </a:extLst>
                </p:cNvPr>
                <p:cNvSpPr>
                  <a:spLocks/>
                </p:cNvSpPr>
                <p:nvPr/>
              </p:nvSpPr>
              <p:spPr bwMode="auto">
                <a:xfrm>
                  <a:off x="9012854" y="5205982"/>
                  <a:ext cx="2950837"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68580" tIns="34290" rIns="68580" bIns="34290" anchor="t" anchorCtr="0" upright="1">
                  <a:noAutofit/>
                </a:bodyPr>
                <a:lstStyle/>
                <a:p>
                  <a:pPr fontAlgn="auto">
                    <a:spcBef>
                      <a:spcPts val="0"/>
                    </a:spcBef>
                    <a:spcAft>
                      <a:spcPts val="0"/>
                    </a:spcAft>
                    <a:defRPr/>
                  </a:pPr>
                  <a:endParaRPr lang="en-US" sz="1200" kern="0">
                    <a:solidFill>
                      <a:srgbClr val="000000"/>
                    </a:solidFill>
                    <a:latin typeface="微软雅黑"/>
                    <a:ea typeface="微软雅黑"/>
                  </a:endParaRPr>
                </a:p>
              </p:txBody>
            </p:sp>
            <p:sp>
              <p:nvSpPr>
                <p:cNvPr id="306" name="Freeform 28">
                  <a:extLst>
                    <a:ext uri="{FF2B5EF4-FFF2-40B4-BE49-F238E27FC236}">
                      <a16:creationId xmlns:a16="http://schemas.microsoft.com/office/drawing/2014/main" id="{D6A71927-77FC-49EF-9F7D-3A72545D9DCD}"/>
                    </a:ext>
                  </a:extLst>
                </p:cNvPr>
                <p:cNvSpPr>
                  <a:spLocks/>
                </p:cNvSpPr>
                <p:nvPr/>
              </p:nvSpPr>
              <p:spPr bwMode="auto">
                <a:xfrm>
                  <a:off x="9011917" y="5205982"/>
                  <a:ext cx="2951774"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fontAlgn="auto">
                    <a:spcBef>
                      <a:spcPts val="0"/>
                    </a:spcBef>
                    <a:spcAft>
                      <a:spcPts val="0"/>
                    </a:spcAft>
                    <a:defRPr/>
                  </a:pPr>
                  <a:endParaRPr lang="en-US" sz="1200" kern="0">
                    <a:solidFill>
                      <a:srgbClr val="000000"/>
                    </a:solidFill>
                    <a:latin typeface="微软雅黑"/>
                    <a:ea typeface="微软雅黑"/>
                  </a:endParaRPr>
                </a:p>
              </p:txBody>
            </p:sp>
            <p:sp>
              <p:nvSpPr>
                <p:cNvPr id="307" name="Rectangle 136">
                  <a:extLst>
                    <a:ext uri="{FF2B5EF4-FFF2-40B4-BE49-F238E27FC236}">
                      <a16:creationId xmlns:a16="http://schemas.microsoft.com/office/drawing/2014/main" id="{43AEAB3C-19BD-45E7-A893-6BDBA61FB08E}"/>
                    </a:ext>
                  </a:extLst>
                </p:cNvPr>
                <p:cNvSpPr>
                  <a:spLocks noChangeArrowheads="1"/>
                </p:cNvSpPr>
                <p:nvPr/>
              </p:nvSpPr>
              <p:spPr bwMode="auto">
                <a:xfrm>
                  <a:off x="9011917" y="5349540"/>
                  <a:ext cx="2900154" cy="31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fontAlgn="auto">
                    <a:spcBef>
                      <a:spcPts val="0"/>
                    </a:spcBef>
                    <a:spcAft>
                      <a:spcPts val="0"/>
                    </a:spcAft>
                    <a:defRPr/>
                  </a:pPr>
                  <a:r>
                    <a:rPr lang="en-US" sz="1400" b="1" kern="0" dirty="0">
                      <a:solidFill>
                        <a:srgbClr val="FF0000"/>
                      </a:solidFill>
                      <a:latin typeface="Times New Roman" panose="02020603050405020304" pitchFamily="18" charset="0"/>
                      <a:ea typeface="DengXian"/>
                      <a:cs typeface="Times New Roman" panose="02020603050405020304" pitchFamily="18" charset="0"/>
                    </a:rPr>
                    <a:t>Optimized Cost/Benefit Control Strategy</a:t>
                  </a:r>
                  <a:endParaRPr lang="en-US" sz="1400" kern="0" dirty="0">
                    <a:solidFill>
                      <a:srgbClr val="FF0000"/>
                    </a:solidFill>
                    <a:latin typeface="Times New Roman" panose="02020603050405020304" pitchFamily="18" charset="0"/>
                    <a:ea typeface="DengXian"/>
                    <a:cs typeface="Times New Roman" panose="02020603050405020304" pitchFamily="18" charset="0"/>
                  </a:endParaRPr>
                </a:p>
              </p:txBody>
            </p:sp>
          </p:grpSp>
          <p:sp>
            <p:nvSpPr>
              <p:cNvPr id="308" name="Rectangle 259">
                <a:extLst>
                  <a:ext uri="{FF2B5EF4-FFF2-40B4-BE49-F238E27FC236}">
                    <a16:creationId xmlns:a16="http://schemas.microsoft.com/office/drawing/2014/main" id="{2F0BA172-5A75-472F-BE86-063503E3F11F}"/>
                  </a:ext>
                </a:extLst>
              </p:cNvPr>
              <p:cNvSpPr/>
              <p:nvPr/>
            </p:nvSpPr>
            <p:spPr>
              <a:xfrm>
                <a:off x="2932118" y="6134460"/>
                <a:ext cx="2719742" cy="276999"/>
              </a:xfrm>
              <a:prstGeom prst="rect">
                <a:avLst/>
              </a:prstGeom>
            </p:spPr>
            <p:txBody>
              <a:bodyPr wrap="square">
                <a:spAutoFit/>
              </a:bodyPr>
              <a:lstStyle/>
              <a:p>
                <a:pPr fontAlgn="auto">
                  <a:spcBef>
                    <a:spcPts val="0"/>
                  </a:spcBef>
                  <a:spcAft>
                    <a:spcPts val="0"/>
                  </a:spcAft>
                  <a:defRPr/>
                </a:pPr>
                <a:r>
                  <a:rPr lang="en-US" altLang="zh-CN" sz="1200" b="1" dirty="0">
                    <a:solidFill>
                      <a:srgbClr val="000000"/>
                    </a:solidFill>
                    <a:latin typeface="Times New Roman" panose="02020603050405020304" pitchFamily="18" charset="0"/>
                    <a:ea typeface="宋体" panose="02010600030101010101" pitchFamily="2" charset="-122"/>
                  </a:rPr>
                  <a:t>Least</a:t>
                </a:r>
                <a:r>
                  <a:rPr lang="en-US" altLang="zh-CN" sz="900" b="1" kern="0" dirty="0">
                    <a:solidFill>
                      <a:srgbClr val="000000"/>
                    </a:solidFill>
                    <a:latin typeface="Times New Roman" panose="02020603050405020304" pitchFamily="18" charset="0"/>
                    <a:ea typeface="宋体" panose="02010600030101010101" pitchFamily="2" charset="-122"/>
                  </a:rPr>
                  <a:t> </a:t>
                </a:r>
                <a:r>
                  <a:rPr lang="en-US" altLang="zh-CN" sz="1200" b="1" kern="0" dirty="0">
                    <a:solidFill>
                      <a:srgbClr val="000000"/>
                    </a:solidFill>
                    <a:latin typeface="Times New Roman" panose="02020603050405020304" pitchFamily="18" charset="0"/>
                    <a:ea typeface="宋体" panose="02010600030101010101" pitchFamily="2" charset="-122"/>
                  </a:rPr>
                  <a:t>c</a:t>
                </a:r>
                <a:r>
                  <a:rPr lang="en-US" altLang="zh-CN" sz="1200" b="1" dirty="0">
                    <a:solidFill>
                      <a:srgbClr val="000000"/>
                    </a:solidFill>
                    <a:latin typeface="Times New Roman" panose="02020603050405020304" pitchFamily="18" charset="0"/>
                    <a:ea typeface="宋体" panose="02010600030101010101" pitchFamily="2" charset="-122"/>
                  </a:rPr>
                  <a:t>ost strategies              (LE-CO)</a:t>
                </a:r>
                <a:endParaRPr lang="en-US" sz="1200" b="1" dirty="0">
                  <a:solidFill>
                    <a:srgbClr val="000000"/>
                  </a:solidFill>
                  <a:latin typeface="Times New Roman" panose="02020603050405020304" pitchFamily="18" charset="0"/>
                  <a:ea typeface="微软雅黑"/>
                </a:endParaRPr>
              </a:p>
            </p:txBody>
          </p:sp>
          <p:sp>
            <p:nvSpPr>
              <p:cNvPr id="309" name="Rectangle 141">
                <a:extLst>
                  <a:ext uri="{FF2B5EF4-FFF2-40B4-BE49-F238E27FC236}">
                    <a16:creationId xmlns:a16="http://schemas.microsoft.com/office/drawing/2014/main" id="{AFF423ED-0025-475D-9E40-077394C74C04}"/>
                  </a:ext>
                </a:extLst>
              </p:cNvPr>
              <p:cNvSpPr/>
              <p:nvPr/>
            </p:nvSpPr>
            <p:spPr>
              <a:xfrm>
                <a:off x="3269849" y="5625303"/>
                <a:ext cx="2077873" cy="461665"/>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altLang="zh-CN" sz="1200" b="1" kern="0" dirty="0">
                    <a:solidFill>
                      <a:srgbClr val="7030A0"/>
                    </a:solidFill>
                    <a:latin typeface="Times New Roman" panose="02020603050405020304" pitchFamily="18" charset="0"/>
                    <a:ea typeface="宋体" panose="02010600030101010101" pitchFamily="2" charset="-122"/>
                  </a:rPr>
                  <a:t>Attainment assessment tool (SMAT-CE)</a:t>
                </a:r>
              </a:p>
            </p:txBody>
          </p:sp>
          <p:sp>
            <p:nvSpPr>
              <p:cNvPr id="310" name="Rectangle 105">
                <a:extLst>
                  <a:ext uri="{FF2B5EF4-FFF2-40B4-BE49-F238E27FC236}">
                    <a16:creationId xmlns:a16="http://schemas.microsoft.com/office/drawing/2014/main" id="{0E6CCE46-B8D1-4C90-BB59-A9F8D600F92D}"/>
                  </a:ext>
                </a:extLst>
              </p:cNvPr>
              <p:cNvSpPr>
                <a:spLocks noChangeArrowheads="1"/>
              </p:cNvSpPr>
              <p:nvPr/>
            </p:nvSpPr>
            <p:spPr bwMode="auto">
              <a:xfrm>
                <a:off x="5590336" y="5625304"/>
                <a:ext cx="2012247" cy="461665"/>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sz="1200" b="1" kern="0" dirty="0">
                    <a:solidFill>
                      <a:srgbClr val="7030A0"/>
                    </a:solidFill>
                    <a:latin typeface="Times New Roman" panose="02020603050405020304" pitchFamily="18" charset="0"/>
                    <a:ea typeface="微软雅黑"/>
                  </a:rPr>
                  <a:t>Health benefit tool </a:t>
                </a:r>
              </a:p>
              <a:p>
                <a:pPr fontAlgn="auto">
                  <a:spcBef>
                    <a:spcPts val="0"/>
                  </a:spcBef>
                  <a:spcAft>
                    <a:spcPts val="0"/>
                  </a:spcAft>
                  <a:defRPr/>
                </a:pPr>
                <a:r>
                  <a:rPr lang="en-US" sz="1200" b="1" kern="0" dirty="0">
                    <a:solidFill>
                      <a:srgbClr val="7030A0"/>
                    </a:solidFill>
                    <a:latin typeface="Times New Roman" panose="02020603050405020304" pitchFamily="18" charset="0"/>
                    <a:ea typeface="微软雅黑"/>
                  </a:rPr>
                  <a:t>(BenMAP-CE)</a:t>
                </a:r>
              </a:p>
            </p:txBody>
          </p:sp>
          <p:sp>
            <p:nvSpPr>
              <p:cNvPr id="311" name="圆角矩形 310"/>
              <p:cNvSpPr/>
              <p:nvPr/>
            </p:nvSpPr>
            <p:spPr>
              <a:xfrm>
                <a:off x="3215028" y="5574058"/>
                <a:ext cx="4463755" cy="560402"/>
              </a:xfrm>
              <a:prstGeom prst="roundRect">
                <a:avLst/>
              </a:prstGeom>
              <a:noFill/>
              <a:ln w="25400" cap="flat" cmpd="sng" algn="ctr">
                <a:solidFill>
                  <a:srgbClr val="4F81BD">
                    <a:shade val="50000"/>
                  </a:srgbClr>
                </a:solidFill>
                <a:prstDash val="sysDash"/>
              </a:ln>
              <a:effectLst/>
            </p:spPr>
            <p:txBody>
              <a:bodyPr rtlCol="0" anchor="ctr"/>
              <a:lstStyle/>
              <a:p>
                <a:pPr fontAlgn="auto">
                  <a:spcBef>
                    <a:spcPts val="0"/>
                  </a:spcBef>
                  <a:spcAft>
                    <a:spcPts val="0"/>
                  </a:spcAft>
                  <a:defRPr/>
                </a:pPr>
                <a:endParaRPr lang="zh-CN" altLang="en-US" sz="1350" kern="0" dirty="0">
                  <a:solidFill>
                    <a:prstClr val="white"/>
                  </a:solidFill>
                  <a:latin typeface="Calibri"/>
                  <a:ea typeface="宋体" panose="02010600030101010101" pitchFamily="2" charset="-122"/>
                </a:endParaRPr>
              </a:p>
            </p:txBody>
          </p:sp>
          <p:sp>
            <p:nvSpPr>
              <p:cNvPr id="312" name="矩形 311"/>
              <p:cNvSpPr/>
              <p:nvPr/>
            </p:nvSpPr>
            <p:spPr>
              <a:xfrm>
                <a:off x="2390203" y="5305397"/>
                <a:ext cx="4463754" cy="276999"/>
              </a:xfrm>
              <a:prstGeom prst="rect">
                <a:avLst/>
              </a:prstGeom>
            </p:spPr>
            <p:txBody>
              <a:bodyPr wrap="square">
                <a:spAutoFit/>
              </a:bodyPr>
              <a:lstStyle/>
              <a:p>
                <a:pPr algn="l" fontAlgn="auto">
                  <a:spcBef>
                    <a:spcPts val="0"/>
                  </a:spcBef>
                  <a:spcAft>
                    <a:spcPts val="0"/>
                  </a:spcAft>
                  <a:defRPr/>
                </a:pPr>
                <a:r>
                  <a:rPr lang="en-US" altLang="zh-CN" sz="1200" b="1" dirty="0">
                    <a:solidFill>
                      <a:prstClr val="black"/>
                    </a:solidFill>
                    <a:latin typeface="Times New Roman" panose="02020603050405020304" pitchFamily="18" charset="0"/>
                    <a:ea typeface="宋体" panose="02010600030101010101" pitchFamily="2" charset="-122"/>
                  </a:rPr>
                  <a:t>Assessment of health &amp; economic benefit and attainment benefit</a:t>
                </a:r>
                <a:endParaRPr lang="zh-CN" altLang="en-US" sz="1200" b="1" dirty="0">
                  <a:solidFill>
                    <a:prstClr val="black"/>
                  </a:solidFill>
                  <a:latin typeface="Calibri"/>
                  <a:ea typeface="宋体" panose="02010600030101010101" pitchFamily="2" charset="-122"/>
                </a:endParaRPr>
              </a:p>
            </p:txBody>
          </p:sp>
          <p:sp>
            <p:nvSpPr>
              <p:cNvPr id="313" name="下箭头 126">
                <a:extLst>
                  <a:ext uri="{FF2B5EF4-FFF2-40B4-BE49-F238E27FC236}">
                    <a16:creationId xmlns:a16="http://schemas.microsoft.com/office/drawing/2014/main" id="{B96EE947-3EF7-4BA4-BCBE-777F9199275C}"/>
                  </a:ext>
                </a:extLst>
              </p:cNvPr>
              <p:cNvSpPr/>
              <p:nvPr/>
            </p:nvSpPr>
            <p:spPr>
              <a:xfrm rot="1748445">
                <a:off x="6348119" y="3561512"/>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14" name="Rectangle 172">
                <a:extLst>
                  <a:ext uri="{FF2B5EF4-FFF2-40B4-BE49-F238E27FC236}">
                    <a16:creationId xmlns:a16="http://schemas.microsoft.com/office/drawing/2014/main" id="{38393D69-3DBB-47D4-955D-439E4F35C13C}"/>
                  </a:ext>
                </a:extLst>
              </p:cNvPr>
              <p:cNvSpPr>
                <a:spLocks noChangeArrowheads="1"/>
              </p:cNvSpPr>
              <p:nvPr/>
            </p:nvSpPr>
            <p:spPr bwMode="auto">
              <a:xfrm>
                <a:off x="1027123" y="2064573"/>
                <a:ext cx="1694477" cy="381899"/>
              </a:xfrm>
              <a:prstGeom prst="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altLang="zh-CN" sz="1200" b="1" dirty="0">
                    <a:solidFill>
                      <a:srgbClr val="000000"/>
                    </a:solidFill>
                    <a:latin typeface="Times New Roman" panose="02020603050405020304" pitchFamily="18" charset="0"/>
                    <a:ea typeface="DengXian"/>
                    <a:cs typeface="Times New Roman" panose="02020603050405020304" pitchFamily="18" charset="0"/>
                  </a:rPr>
                  <a:t>Photochemical model (CMAQ/</a:t>
                </a:r>
                <a:r>
                  <a:rPr lang="en-US" altLang="zh-CN" sz="1200" b="1" dirty="0" err="1">
                    <a:solidFill>
                      <a:srgbClr val="000000"/>
                    </a:solidFill>
                    <a:latin typeface="Times New Roman" panose="02020603050405020304" pitchFamily="18" charset="0"/>
                    <a:ea typeface="DengXian"/>
                    <a:cs typeface="Times New Roman" panose="02020603050405020304" pitchFamily="18" charset="0"/>
                  </a:rPr>
                  <a:t>CAMx</a:t>
                </a:r>
                <a:r>
                  <a:rPr lang="en-US" altLang="zh-CN" sz="1200" b="1" dirty="0">
                    <a:solidFill>
                      <a:srgbClr val="000000"/>
                    </a:solidFill>
                    <a:latin typeface="Times New Roman" panose="02020603050405020304" pitchFamily="18" charset="0"/>
                    <a:ea typeface="DengXian"/>
                    <a:cs typeface="Times New Roman" panose="02020603050405020304" pitchFamily="18" charset="0"/>
                  </a:rPr>
                  <a:t>)</a:t>
                </a:r>
                <a:endParaRPr lang="en-US" altLang="zh-CN"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315" name="下箭头 126">
                <a:extLst>
                  <a:ext uri="{FF2B5EF4-FFF2-40B4-BE49-F238E27FC236}">
                    <a16:creationId xmlns:a16="http://schemas.microsoft.com/office/drawing/2014/main" id="{B96EE947-3EF7-4BA4-BCBE-777F9199275C}"/>
                  </a:ext>
                </a:extLst>
              </p:cNvPr>
              <p:cNvSpPr/>
              <p:nvPr/>
            </p:nvSpPr>
            <p:spPr>
              <a:xfrm>
                <a:off x="4321911" y="3516724"/>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16" name="下箭头 126">
                <a:extLst>
                  <a:ext uri="{FF2B5EF4-FFF2-40B4-BE49-F238E27FC236}">
                    <a16:creationId xmlns:a16="http://schemas.microsoft.com/office/drawing/2014/main" id="{B96EE947-3EF7-4BA4-BCBE-777F9199275C}"/>
                  </a:ext>
                </a:extLst>
              </p:cNvPr>
              <p:cNvSpPr/>
              <p:nvPr/>
            </p:nvSpPr>
            <p:spPr>
              <a:xfrm rot="20492651">
                <a:off x="2377613" y="3552577"/>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ln w="0"/>
                  <a:solidFill>
                    <a:prstClr val="black"/>
                  </a:solidFill>
                  <a:effectLst>
                    <a:outerShdw blurRad="38100" dist="19050" dir="2700000" algn="tl" rotWithShape="0">
                      <a:prstClr val="black">
                        <a:alpha val="40000"/>
                      </a:prstClr>
                    </a:outerShdw>
                  </a:effectLst>
                  <a:latin typeface="Arial"/>
                  <a:ea typeface="黑体"/>
                </a:endParaRPr>
              </a:p>
            </p:txBody>
          </p:sp>
          <p:sp>
            <p:nvSpPr>
              <p:cNvPr id="320" name="下箭头 126">
                <a:extLst>
                  <a:ext uri="{FF2B5EF4-FFF2-40B4-BE49-F238E27FC236}">
                    <a16:creationId xmlns:a16="http://schemas.microsoft.com/office/drawing/2014/main" id="{B96EE947-3EF7-4BA4-BCBE-777F9199275C}"/>
                  </a:ext>
                </a:extLst>
              </p:cNvPr>
              <p:cNvSpPr/>
              <p:nvPr/>
            </p:nvSpPr>
            <p:spPr>
              <a:xfrm>
                <a:off x="1695661" y="2611777"/>
                <a:ext cx="399168" cy="252419"/>
              </a:xfrm>
              <a:prstGeom prst="downArrow">
                <a:avLst/>
              </a:prstGeom>
              <a:solidFill>
                <a:srgbClr val="AB810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21" name="下箭头 126">
                <a:extLst>
                  <a:ext uri="{FF2B5EF4-FFF2-40B4-BE49-F238E27FC236}">
                    <a16:creationId xmlns:a16="http://schemas.microsoft.com/office/drawing/2014/main" id="{B96EE947-3EF7-4BA4-BCBE-777F9199275C}"/>
                  </a:ext>
                </a:extLst>
              </p:cNvPr>
              <p:cNvSpPr/>
              <p:nvPr/>
            </p:nvSpPr>
            <p:spPr>
              <a:xfrm>
                <a:off x="6595758" y="2616308"/>
                <a:ext cx="399168" cy="252419"/>
              </a:xfrm>
              <a:prstGeom prst="downArrow">
                <a:avLst/>
              </a:prstGeom>
              <a:solidFill>
                <a:srgbClr val="00B05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cxnSp>
            <p:nvCxnSpPr>
              <p:cNvPr id="322" name="Straight Arrow Connector 162">
                <a:extLst>
                  <a:ext uri="{FF2B5EF4-FFF2-40B4-BE49-F238E27FC236}">
                    <a16:creationId xmlns:a16="http://schemas.microsoft.com/office/drawing/2014/main" id="{ECF93C62-3B9D-4F57-AFA1-F39D7579BB36}"/>
                  </a:ext>
                </a:extLst>
              </p:cNvPr>
              <p:cNvCxnSpPr>
                <a:cxnSpLocks/>
                <a:stCxn id="325" idx="3"/>
                <a:endCxn id="295" idx="2"/>
              </p:cNvCxnSpPr>
              <p:nvPr/>
            </p:nvCxnSpPr>
            <p:spPr>
              <a:xfrm flipV="1">
                <a:off x="1941812" y="4105973"/>
                <a:ext cx="772032" cy="10862"/>
              </a:xfrm>
              <a:prstGeom prst="straightConnector1">
                <a:avLst/>
              </a:prstGeom>
              <a:noFill/>
              <a:ln w="28575" cap="flat" cmpd="sng" algn="ctr">
                <a:solidFill>
                  <a:sysClr val="windowText" lastClr="000000"/>
                </a:solidFill>
                <a:prstDash val="solid"/>
                <a:tailEnd type="triangle"/>
              </a:ln>
              <a:effectLst/>
            </p:spPr>
          </p:cxnSp>
          <p:cxnSp>
            <p:nvCxnSpPr>
              <p:cNvPr id="323" name="Straight Arrow Connector 162">
                <a:extLst>
                  <a:ext uri="{FF2B5EF4-FFF2-40B4-BE49-F238E27FC236}">
                    <a16:creationId xmlns:a16="http://schemas.microsoft.com/office/drawing/2014/main" id="{ECF93C62-3B9D-4F57-AFA1-F39D7579BB36}"/>
                  </a:ext>
                </a:extLst>
              </p:cNvPr>
              <p:cNvCxnSpPr/>
              <p:nvPr/>
            </p:nvCxnSpPr>
            <p:spPr>
              <a:xfrm>
                <a:off x="2744668" y="5835365"/>
                <a:ext cx="453592" cy="0"/>
              </a:xfrm>
              <a:prstGeom prst="straightConnector1">
                <a:avLst/>
              </a:prstGeom>
              <a:noFill/>
              <a:ln w="28575" cap="flat" cmpd="sng" algn="ctr">
                <a:solidFill>
                  <a:sysClr val="windowText" lastClr="000000"/>
                </a:solidFill>
                <a:prstDash val="solid"/>
                <a:tailEnd type="triangle"/>
              </a:ln>
              <a:effectLst/>
            </p:spPr>
          </p:cxnSp>
          <p:sp>
            <p:nvSpPr>
              <p:cNvPr id="324" name="Rectangle 141">
                <a:extLst>
                  <a:ext uri="{FF2B5EF4-FFF2-40B4-BE49-F238E27FC236}">
                    <a16:creationId xmlns:a16="http://schemas.microsoft.com/office/drawing/2014/main" id="{AFF423ED-0025-475D-9E40-077394C74C04}"/>
                  </a:ext>
                </a:extLst>
              </p:cNvPr>
              <p:cNvSpPr/>
              <p:nvPr/>
            </p:nvSpPr>
            <p:spPr>
              <a:xfrm>
                <a:off x="1361978" y="5708475"/>
                <a:ext cx="1507007" cy="276999"/>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altLang="zh-CN" sz="1200" b="1" kern="0" dirty="0">
                    <a:solidFill>
                      <a:srgbClr val="7030A0"/>
                    </a:solidFill>
                    <a:latin typeface="Times New Roman" panose="02020603050405020304" pitchFamily="18" charset="0"/>
                    <a:ea typeface="宋体" panose="02010600030101010101" pitchFamily="2" charset="-122"/>
                  </a:rPr>
                  <a:t>C</a:t>
                </a:r>
                <a:r>
                  <a:rPr lang="en-US" altLang="zh-CN" sz="1200" b="1" kern="0" dirty="0" err="1">
                    <a:solidFill>
                      <a:srgbClr val="7030A0"/>
                    </a:solidFill>
                    <a:latin typeface="Times New Roman" panose="02020603050405020304" pitchFamily="18" charset="0"/>
                    <a:ea typeface="宋体" panose="02010600030101010101" pitchFamily="2" charset="-122"/>
                  </a:rPr>
                  <a:t>ost</a:t>
                </a:r>
                <a:r>
                  <a:rPr lang="en-US" altLang="zh-CN" sz="1200" b="1" kern="0" dirty="0">
                    <a:solidFill>
                      <a:srgbClr val="7030A0"/>
                    </a:solidFill>
                    <a:latin typeface="Times New Roman" panose="02020603050405020304" pitchFamily="18" charset="0"/>
                    <a:ea typeface="宋体" panose="02010600030101010101" pitchFamily="2" charset="-122"/>
                  </a:rPr>
                  <a:t> estimate tool</a:t>
                </a:r>
              </a:p>
            </p:txBody>
          </p:sp>
          <p:sp>
            <p:nvSpPr>
              <p:cNvPr id="325" name="矩形 324">
                <a:extLst>
                  <a:ext uri="{FF2B5EF4-FFF2-40B4-BE49-F238E27FC236}">
                    <a16:creationId xmlns:a16="http://schemas.microsoft.com/office/drawing/2014/main" id="{76BFCBBD-943C-49EE-B8E5-BFD93C6F1ABC}"/>
                  </a:ext>
                </a:extLst>
              </p:cNvPr>
              <p:cNvSpPr/>
              <p:nvPr/>
            </p:nvSpPr>
            <p:spPr>
              <a:xfrm>
                <a:off x="569611" y="3886002"/>
                <a:ext cx="1372201" cy="461665"/>
              </a:xfrm>
              <a:prstGeom prst="rect">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altLang="zh-CN" sz="1200" b="1" dirty="0">
                    <a:ln w="0"/>
                    <a:solidFill>
                      <a:prstClr val="black"/>
                    </a:solidFill>
                    <a:latin typeface="Times New Roman" panose="02020603050405020304" pitchFamily="18" charset="0"/>
                    <a:ea typeface="宋体" panose="02010600030101010101" pitchFamily="2" charset="-122"/>
                  </a:rPr>
                  <a:t>Dynamic control</a:t>
                </a:r>
              </a:p>
              <a:p>
                <a:pPr algn="ctr" fontAlgn="auto">
                  <a:spcBef>
                    <a:spcPts val="0"/>
                  </a:spcBef>
                  <a:spcAft>
                    <a:spcPts val="0"/>
                  </a:spcAft>
                  <a:defRPr/>
                </a:pPr>
                <a:r>
                  <a:rPr lang="en-US" altLang="zh-CN" sz="1200" b="1" dirty="0">
                    <a:ln w="0"/>
                    <a:solidFill>
                      <a:prstClr val="black"/>
                    </a:solidFill>
                    <a:latin typeface="Times New Roman" panose="02020603050405020304" pitchFamily="18" charset="0"/>
                    <a:ea typeface="宋体" panose="02010600030101010101" pitchFamily="2" charset="-122"/>
                  </a:rPr>
                  <a:t> strategies</a:t>
                </a:r>
                <a:endParaRPr lang="zh-CN" altLang="en-US" sz="1200" b="1" dirty="0">
                  <a:ln w="0"/>
                  <a:solidFill>
                    <a:prstClr val="black"/>
                  </a:solidFill>
                  <a:latin typeface="Calibri"/>
                  <a:ea typeface="宋体" panose="02010600030101010101" pitchFamily="2" charset="-122"/>
                </a:endParaRPr>
              </a:p>
            </p:txBody>
          </p:sp>
          <p:sp>
            <p:nvSpPr>
              <p:cNvPr id="326" name="Rectangle 140">
                <a:extLst>
                  <a:ext uri="{FF2B5EF4-FFF2-40B4-BE49-F238E27FC236}">
                    <a16:creationId xmlns:a16="http://schemas.microsoft.com/office/drawing/2014/main" id="{87ECC811-4495-4F2D-9E80-1E97D12C9A3F}"/>
                  </a:ext>
                </a:extLst>
              </p:cNvPr>
              <p:cNvSpPr>
                <a:spLocks noChangeArrowheads="1"/>
              </p:cNvSpPr>
              <p:nvPr/>
            </p:nvSpPr>
            <p:spPr bwMode="auto">
              <a:xfrm>
                <a:off x="3362063" y="1510504"/>
                <a:ext cx="1903105" cy="64116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Inventory</a:t>
                </a:r>
              </a:p>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(regions, pollutants, sectors, etc.)</a:t>
                </a:r>
              </a:p>
            </p:txBody>
          </p:sp>
          <p:grpSp>
            <p:nvGrpSpPr>
              <p:cNvPr id="7" name="Group 169">
                <a:extLst>
                  <a:ext uri="{FF2B5EF4-FFF2-40B4-BE49-F238E27FC236}">
                    <a16:creationId xmlns:a16="http://schemas.microsoft.com/office/drawing/2014/main" id="{B2970E61-84EE-4557-AB18-268ABF0E8F18}"/>
                  </a:ext>
                </a:extLst>
              </p:cNvPr>
              <p:cNvGrpSpPr/>
              <p:nvPr/>
            </p:nvGrpSpPr>
            <p:grpSpPr>
              <a:xfrm>
                <a:off x="1068888" y="1153766"/>
                <a:ext cx="1652712" cy="422527"/>
                <a:chOff x="7474290" y="1613968"/>
                <a:chExt cx="2170366" cy="905868"/>
              </a:xfrm>
            </p:grpSpPr>
            <p:sp>
              <p:nvSpPr>
                <p:cNvPr id="328" name="Rectangle 170">
                  <a:extLst>
                    <a:ext uri="{FF2B5EF4-FFF2-40B4-BE49-F238E27FC236}">
                      <a16:creationId xmlns:a16="http://schemas.microsoft.com/office/drawing/2014/main" id="{E2BF1A65-7868-49C2-A0CE-8DF8A184CEA8}"/>
                    </a:ext>
                  </a:extLst>
                </p:cNvPr>
                <p:cNvSpPr>
                  <a:spLocks noChangeArrowheads="1"/>
                </p:cNvSpPr>
                <p:nvPr/>
              </p:nvSpPr>
              <p:spPr bwMode="auto">
                <a:xfrm>
                  <a:off x="7560960" y="1666162"/>
                  <a:ext cx="2073513" cy="382364"/>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29" name="Rectangle 171">
                  <a:extLst>
                    <a:ext uri="{FF2B5EF4-FFF2-40B4-BE49-F238E27FC236}">
                      <a16:creationId xmlns:a16="http://schemas.microsoft.com/office/drawing/2014/main" id="{EFC2CA2E-1FBD-4B90-B925-E161A72CB9F8}"/>
                    </a:ext>
                  </a:extLst>
                </p:cNvPr>
                <p:cNvSpPr>
                  <a:spLocks noChangeArrowheads="1"/>
                </p:cNvSpPr>
                <p:nvPr/>
              </p:nvSpPr>
              <p:spPr bwMode="auto">
                <a:xfrm>
                  <a:off x="7474290" y="1652572"/>
                  <a:ext cx="2170366" cy="382363"/>
                </a:xfrm>
                <a:prstGeom prst="round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30" name="Rectangle 172">
                  <a:extLst>
                    <a:ext uri="{FF2B5EF4-FFF2-40B4-BE49-F238E27FC236}">
                      <a16:creationId xmlns:a16="http://schemas.microsoft.com/office/drawing/2014/main" id="{B0D58EA3-E5BD-4B5E-9BC6-5882C19E894F}"/>
                    </a:ext>
                  </a:extLst>
                </p:cNvPr>
                <p:cNvSpPr>
                  <a:spLocks noChangeArrowheads="1"/>
                </p:cNvSpPr>
                <p:nvPr/>
              </p:nvSpPr>
              <p:spPr bwMode="auto">
                <a:xfrm>
                  <a:off x="7538496" y="1613968"/>
                  <a:ext cx="2004858" cy="905868"/>
                </a:xfrm>
                <a:prstGeom prst="roundRect">
                  <a:avLst/>
                </a:prstGeom>
                <a:solidFill>
                  <a:srgbClr val="FFC000"/>
                </a:solidFill>
                <a:ln w="9525">
                  <a:solidFill>
                    <a:srgbClr val="FFC000"/>
                  </a:solid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control factors, etc.</a:t>
                  </a:r>
                </a:p>
              </p:txBody>
            </p:sp>
          </p:grpSp>
          <p:grpSp>
            <p:nvGrpSpPr>
              <p:cNvPr id="8" name="Group 169">
                <a:extLst>
                  <a:ext uri="{FF2B5EF4-FFF2-40B4-BE49-F238E27FC236}">
                    <a16:creationId xmlns:a16="http://schemas.microsoft.com/office/drawing/2014/main" id="{5FFD9C2A-5D2E-4019-B48A-61AC0BFF4849}"/>
                  </a:ext>
                </a:extLst>
              </p:cNvPr>
              <p:cNvGrpSpPr/>
              <p:nvPr/>
            </p:nvGrpSpPr>
            <p:grpSpPr>
              <a:xfrm>
                <a:off x="5979365" y="1153766"/>
                <a:ext cx="1607382" cy="422527"/>
                <a:chOff x="7686708" y="1641232"/>
                <a:chExt cx="2105705" cy="905868"/>
              </a:xfrm>
            </p:grpSpPr>
            <p:sp>
              <p:nvSpPr>
                <p:cNvPr id="332" name="Rectangle 171">
                  <a:extLst>
                    <a:ext uri="{FF2B5EF4-FFF2-40B4-BE49-F238E27FC236}">
                      <a16:creationId xmlns:a16="http://schemas.microsoft.com/office/drawing/2014/main" id="{C523FB03-F2EC-422E-AD56-702AE2399ECA}"/>
                    </a:ext>
                  </a:extLst>
                </p:cNvPr>
                <p:cNvSpPr>
                  <a:spLocks noChangeArrowheads="1"/>
                </p:cNvSpPr>
                <p:nvPr/>
              </p:nvSpPr>
              <p:spPr bwMode="auto">
                <a:xfrm>
                  <a:off x="7686708" y="1666162"/>
                  <a:ext cx="2105705" cy="382363"/>
                </a:xfrm>
                <a:prstGeom prst="roundRect">
                  <a:avLst/>
                </a:prstGeom>
                <a:solidFill>
                  <a:srgbClr val="A9D18E"/>
                </a:solidFill>
                <a:ln w="9525">
                  <a:solidFill>
                    <a:srgbClr val="92D050"/>
                  </a:solid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33" name="Rectangle 172">
                  <a:extLst>
                    <a:ext uri="{FF2B5EF4-FFF2-40B4-BE49-F238E27FC236}">
                      <a16:creationId xmlns:a16="http://schemas.microsoft.com/office/drawing/2014/main" id="{4D7B638D-B752-4775-8327-7450C2A4555D}"/>
                    </a:ext>
                  </a:extLst>
                </p:cNvPr>
                <p:cNvSpPr>
                  <a:spLocks noChangeArrowheads="1"/>
                </p:cNvSpPr>
                <p:nvPr/>
              </p:nvSpPr>
              <p:spPr bwMode="auto">
                <a:xfrm>
                  <a:off x="7802949" y="1641232"/>
                  <a:ext cx="1908294" cy="905868"/>
                </a:xfrm>
                <a:prstGeom prst="roundRect">
                  <a:avLst/>
                </a:prstGeom>
                <a:solidFill>
                  <a:srgbClr val="A9D18E"/>
                </a:solidFill>
                <a:ln w="9525">
                  <a:no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Multiple tracer species</a:t>
                  </a:r>
                </a:p>
              </p:txBody>
            </p:sp>
          </p:grpSp>
          <p:grpSp>
            <p:nvGrpSpPr>
              <p:cNvPr id="9" name="Group 110">
                <a:extLst>
                  <a:ext uri="{FF2B5EF4-FFF2-40B4-BE49-F238E27FC236}">
                    <a16:creationId xmlns:a16="http://schemas.microsoft.com/office/drawing/2014/main" id="{389BBB44-0124-4728-8095-74241741569A}"/>
                  </a:ext>
                </a:extLst>
              </p:cNvPr>
              <p:cNvGrpSpPr/>
              <p:nvPr/>
            </p:nvGrpSpPr>
            <p:grpSpPr>
              <a:xfrm>
                <a:off x="6017865" y="2056294"/>
                <a:ext cx="1554954" cy="381899"/>
                <a:chOff x="5969688" y="3234836"/>
                <a:chExt cx="3520419" cy="670551"/>
              </a:xfrm>
            </p:grpSpPr>
            <p:sp>
              <p:nvSpPr>
                <p:cNvPr id="335" name="Rectangle 116">
                  <a:extLst>
                    <a:ext uri="{FF2B5EF4-FFF2-40B4-BE49-F238E27FC236}">
                      <a16:creationId xmlns:a16="http://schemas.microsoft.com/office/drawing/2014/main" id="{737CF796-2561-4C54-A346-4AD13EF44386}"/>
                    </a:ext>
                  </a:extLst>
                </p:cNvPr>
                <p:cNvSpPr>
                  <a:spLocks noChangeArrowheads="1"/>
                </p:cNvSpPr>
                <p:nvPr/>
              </p:nvSpPr>
              <p:spPr bwMode="auto">
                <a:xfrm>
                  <a:off x="5969688" y="3234836"/>
                  <a:ext cx="3520419" cy="670551"/>
                </a:xfrm>
                <a:prstGeom prst="rect">
                  <a:avLst/>
                </a:prstGeom>
                <a:solidFill>
                  <a:srgbClr val="A9D18E"/>
                </a:solidFill>
                <a:ln w="9525">
                  <a:solidFill>
                    <a:srgbClr val="92D05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Photochemical model (</a:t>
                  </a:r>
                  <a:r>
                    <a:rPr lang="en-US" sz="1200" b="1" dirty="0" err="1">
                      <a:solidFill>
                        <a:srgbClr val="000000"/>
                      </a:solidFill>
                      <a:latin typeface="Times New Roman" panose="02020603050405020304" pitchFamily="18" charset="0"/>
                      <a:ea typeface="DengXian"/>
                      <a:cs typeface="Times New Roman" panose="02020603050405020304" pitchFamily="18" charset="0"/>
                    </a:rPr>
                    <a:t>CAMx</a:t>
                  </a:r>
                  <a:r>
                    <a:rPr lang="en-US" sz="1200" b="1" dirty="0">
                      <a:solidFill>
                        <a:srgbClr val="000000"/>
                      </a:solidFill>
                      <a:latin typeface="Times New Roman" panose="02020603050405020304" pitchFamily="18" charset="0"/>
                      <a:ea typeface="DengXian"/>
                      <a:cs typeface="Times New Roman" panose="02020603050405020304" pitchFamily="18" charset="0"/>
                    </a:rPr>
                    <a:t>/CMAQ)</a:t>
                  </a:r>
                  <a:endParaRPr lang="en-US"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336" name="Rectangle 124">
                  <a:extLst>
                    <a:ext uri="{FF2B5EF4-FFF2-40B4-BE49-F238E27FC236}">
                      <a16:creationId xmlns:a16="http://schemas.microsoft.com/office/drawing/2014/main" id="{07E353A7-732C-407D-A635-5D89AFEBD10C}"/>
                    </a:ext>
                  </a:extLst>
                </p:cNvPr>
                <p:cNvSpPr>
                  <a:spLocks noChangeArrowheads="1"/>
                </p:cNvSpPr>
                <p:nvPr/>
              </p:nvSpPr>
              <p:spPr bwMode="auto">
                <a:xfrm>
                  <a:off x="7566457" y="3402341"/>
                  <a:ext cx="147" cy="18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7000"/>
                    </a:lnSpc>
                    <a:spcBef>
                      <a:spcPts val="0"/>
                    </a:spcBef>
                    <a:spcAft>
                      <a:spcPts val="450"/>
                    </a:spcAft>
                    <a:defRPr/>
                  </a:pPr>
                  <a:endParaRPr lang="en-US" sz="675" dirty="0">
                    <a:solidFill>
                      <a:srgbClr val="000000"/>
                    </a:solidFill>
                    <a:latin typeface="Times New Roman" panose="02020603050405020304" pitchFamily="18" charset="0"/>
                    <a:ea typeface="DengXian"/>
                    <a:cs typeface="Times New Roman" panose="02020603050405020304" pitchFamily="18" charset="0"/>
                  </a:endParaRPr>
                </a:p>
              </p:txBody>
            </p:sp>
          </p:grpSp>
          <p:sp>
            <p:nvSpPr>
              <p:cNvPr id="339" name="下箭头 126">
                <a:extLst>
                  <a:ext uri="{FF2B5EF4-FFF2-40B4-BE49-F238E27FC236}">
                    <a16:creationId xmlns:a16="http://schemas.microsoft.com/office/drawing/2014/main" id="{B96EE947-3EF7-4BA4-BCBE-777F9199275C}"/>
                  </a:ext>
                </a:extLst>
              </p:cNvPr>
              <p:cNvSpPr/>
              <p:nvPr/>
            </p:nvSpPr>
            <p:spPr>
              <a:xfrm rot="18011494">
                <a:off x="2995988" y="2352747"/>
                <a:ext cx="381765" cy="619789"/>
              </a:xfrm>
              <a:prstGeom prst="downArrow">
                <a:avLst/>
              </a:prstGeom>
              <a:solidFill>
                <a:srgbClr val="A87E00"/>
              </a:solidFill>
              <a:ln w="25400" cap="flat" cmpd="sng" algn="ctr">
                <a:noFill/>
                <a:prstDash val="solid"/>
              </a:ln>
              <a:effectLst>
                <a:outerShdw blurRad="50800" dist="38100" dir="2700000" algn="tl" rotWithShape="0">
                  <a:prstClr val="black">
                    <a:alpha val="40000"/>
                  </a:prstClr>
                </a:outerShdw>
              </a:effectLst>
              <a:scene3d>
                <a:camera prst="isometricOffAxis1Right"/>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cxnSp>
            <p:nvCxnSpPr>
              <p:cNvPr id="340" name="Straight Arrow Connector 162">
                <a:extLst>
                  <a:ext uri="{FF2B5EF4-FFF2-40B4-BE49-F238E27FC236}">
                    <a16:creationId xmlns:a16="http://schemas.microsoft.com/office/drawing/2014/main" id="{7B4C3A53-D5FA-4151-AB38-164F955567D4}"/>
                  </a:ext>
                </a:extLst>
              </p:cNvPr>
              <p:cNvCxnSpPr>
                <a:cxnSpLocks/>
                <a:endCxn id="314" idx="0"/>
              </p:cNvCxnSpPr>
              <p:nvPr/>
            </p:nvCxnSpPr>
            <p:spPr>
              <a:xfrm>
                <a:off x="1874362" y="1576293"/>
                <a:ext cx="0" cy="488280"/>
              </a:xfrm>
              <a:prstGeom prst="straightConnector1">
                <a:avLst/>
              </a:prstGeom>
              <a:noFill/>
              <a:ln w="28575" cap="flat" cmpd="sng" algn="ctr">
                <a:solidFill>
                  <a:sysClr val="windowText" lastClr="000000"/>
                </a:solidFill>
                <a:prstDash val="solid"/>
                <a:tailEnd type="triangle"/>
              </a:ln>
              <a:effectLst/>
            </p:spPr>
          </p:cxnSp>
          <p:cxnSp>
            <p:nvCxnSpPr>
              <p:cNvPr id="341" name="Straight Arrow Connector 162">
                <a:extLst>
                  <a:ext uri="{FF2B5EF4-FFF2-40B4-BE49-F238E27FC236}">
                    <a16:creationId xmlns:a16="http://schemas.microsoft.com/office/drawing/2014/main" id="{7B4C3A53-D5FA-4151-AB38-164F955567D4}"/>
                  </a:ext>
                </a:extLst>
              </p:cNvPr>
              <p:cNvCxnSpPr/>
              <p:nvPr/>
            </p:nvCxnSpPr>
            <p:spPr>
              <a:xfrm>
                <a:off x="6810608" y="1561198"/>
                <a:ext cx="0" cy="496996"/>
              </a:xfrm>
              <a:prstGeom prst="straightConnector1">
                <a:avLst/>
              </a:prstGeom>
              <a:noFill/>
              <a:ln w="28575" cap="flat" cmpd="sng" algn="ctr">
                <a:solidFill>
                  <a:sysClr val="windowText" lastClr="000000"/>
                </a:solidFill>
                <a:prstDash val="solid"/>
                <a:tailEnd type="triangle"/>
              </a:ln>
              <a:effectLst/>
            </p:spPr>
          </p:cxnSp>
          <p:cxnSp>
            <p:nvCxnSpPr>
              <p:cNvPr id="342" name="直接箭头连接符 341"/>
              <p:cNvCxnSpPr>
                <a:cxnSpLocks/>
                <a:stCxn id="326" idx="1"/>
              </p:cNvCxnSpPr>
              <p:nvPr/>
            </p:nvCxnSpPr>
            <p:spPr>
              <a:xfrm flipH="1" flipV="1">
                <a:off x="1887425" y="1811120"/>
                <a:ext cx="1474638" cy="19968"/>
              </a:xfrm>
              <a:prstGeom prst="straightConnector1">
                <a:avLst/>
              </a:prstGeom>
              <a:noFill/>
              <a:ln w="28575" cap="flat" cmpd="sng" algn="ctr">
                <a:solidFill>
                  <a:sysClr val="windowText" lastClr="000000"/>
                </a:solidFill>
                <a:prstDash val="solid"/>
                <a:headEnd type="none" w="med" len="med"/>
                <a:tailEnd type="triangle" w="med" len="med"/>
              </a:ln>
              <a:effectLst/>
            </p:spPr>
          </p:cxnSp>
          <p:cxnSp>
            <p:nvCxnSpPr>
              <p:cNvPr id="343" name="直接箭头连接符 342"/>
              <p:cNvCxnSpPr>
                <a:cxnSpLocks/>
                <a:stCxn id="326" idx="3"/>
              </p:cNvCxnSpPr>
              <p:nvPr/>
            </p:nvCxnSpPr>
            <p:spPr>
              <a:xfrm flipV="1">
                <a:off x="5265168" y="1811120"/>
                <a:ext cx="1553262" cy="19968"/>
              </a:xfrm>
              <a:prstGeom prst="straightConnector1">
                <a:avLst/>
              </a:prstGeom>
              <a:noFill/>
              <a:ln w="28575" cap="flat" cmpd="sng" algn="ctr">
                <a:solidFill>
                  <a:sysClr val="windowText" lastClr="000000"/>
                </a:solidFill>
                <a:prstDash val="solid"/>
                <a:headEnd type="none" w="med" len="med"/>
                <a:tailEnd type="triangle" w="med" len="med"/>
              </a:ln>
              <a:effectLst/>
            </p:spPr>
          </p:cxnSp>
          <p:sp>
            <p:nvSpPr>
              <p:cNvPr id="344" name="Rectangle 132">
                <a:extLst>
                  <a:ext uri="{FF2B5EF4-FFF2-40B4-BE49-F238E27FC236}">
                    <a16:creationId xmlns:a16="http://schemas.microsoft.com/office/drawing/2014/main" id="{253DBE58-F7C1-4A96-9517-DB5941827B20}"/>
                  </a:ext>
                </a:extLst>
              </p:cNvPr>
              <p:cNvSpPr>
                <a:spLocks noChangeArrowheads="1"/>
              </p:cNvSpPr>
              <p:nvPr/>
            </p:nvSpPr>
            <p:spPr bwMode="auto">
              <a:xfrm>
                <a:off x="3605773" y="1265454"/>
                <a:ext cx="1226434" cy="16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100" b="1" dirty="0">
                    <a:solidFill>
                      <a:srgbClr val="C00000"/>
                    </a:solidFill>
                    <a:latin typeface="Times New Roman" panose="02020603050405020304" pitchFamily="18" charset="0"/>
                    <a:ea typeface="DengXian"/>
                    <a:cs typeface="Times New Roman" panose="02020603050405020304" pitchFamily="18" charset="0"/>
                  </a:rPr>
                  <a:t>Input parameters</a:t>
                </a:r>
                <a:endParaRPr lang="en-US" sz="1100" b="1" dirty="0">
                  <a:solidFill>
                    <a:srgbClr val="C00000"/>
                  </a:solidFill>
                  <a:latin typeface="Times New Roman" panose="02020603050405020304" pitchFamily="18" charset="0"/>
                  <a:ea typeface="DengXian"/>
                  <a:cs typeface="Times New Roman" panose="02020603050405020304" pitchFamily="18" charset="0"/>
                </a:endParaRPr>
              </a:p>
            </p:txBody>
          </p:sp>
          <p:sp>
            <p:nvSpPr>
              <p:cNvPr id="345" name="Rectangle 132">
                <a:extLst>
                  <a:ext uri="{FF2B5EF4-FFF2-40B4-BE49-F238E27FC236}">
                    <a16:creationId xmlns:a16="http://schemas.microsoft.com/office/drawing/2014/main" id="{60D4E5D1-FFCC-4D5E-A43C-3CEB183F8CFD}"/>
                  </a:ext>
                </a:extLst>
              </p:cNvPr>
              <p:cNvSpPr>
                <a:spLocks noChangeArrowheads="1"/>
              </p:cNvSpPr>
              <p:nvPr/>
            </p:nvSpPr>
            <p:spPr bwMode="auto">
              <a:xfrm>
                <a:off x="3218038" y="2397237"/>
                <a:ext cx="1572382" cy="184281"/>
              </a:xfrm>
              <a:prstGeom prst="rect">
                <a:avLst/>
              </a:prstGeom>
              <a:noFill/>
              <a:ln w="25400" cap="flat" cmpd="sng" algn="ctr">
                <a:noFill/>
                <a:prstDash val="solid"/>
              </a:ln>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450"/>
                  </a:spcAft>
                  <a:defRPr/>
                </a:pPr>
                <a:r>
                  <a:rPr lang="en-US" altLang="zh-CN" sz="1200" b="1" dirty="0">
                    <a:solidFill>
                      <a:prstClr val="black"/>
                    </a:solidFill>
                    <a:latin typeface="Times New Roman" panose="02020603050405020304" pitchFamily="18" charset="0"/>
                    <a:ea typeface="DengXian"/>
                    <a:cs typeface="Times New Roman" panose="02020603050405020304" pitchFamily="18" charset="0"/>
                  </a:rPr>
                  <a:t>Sensitivity coefficients</a:t>
                </a:r>
                <a:endParaRPr lang="en-US" sz="1200" b="1" dirty="0">
                  <a:solidFill>
                    <a:prstClr val="black"/>
                  </a:solidFill>
                  <a:latin typeface="Times New Roman" panose="02020603050405020304" pitchFamily="18" charset="0"/>
                  <a:ea typeface="DengXian"/>
                  <a:cs typeface="Times New Roman" panose="02020603050405020304" pitchFamily="18" charset="0"/>
                </a:endParaRPr>
              </a:p>
            </p:txBody>
          </p:sp>
        </p:grpSp>
      </p:grpSp>
      <p:sp>
        <p:nvSpPr>
          <p:cNvPr id="66" name="下箭头 126">
            <a:extLst>
              <a:ext uri="{FF2B5EF4-FFF2-40B4-BE49-F238E27FC236}">
                <a16:creationId xmlns:a16="http://schemas.microsoft.com/office/drawing/2014/main" id="{ED930E00-F055-4D05-A35D-5635E2B0548F}"/>
              </a:ext>
            </a:extLst>
          </p:cNvPr>
          <p:cNvSpPr/>
          <p:nvPr/>
        </p:nvSpPr>
        <p:spPr>
          <a:xfrm>
            <a:off x="5905125" y="4321175"/>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7" name="下箭头 126">
            <a:extLst>
              <a:ext uri="{FF2B5EF4-FFF2-40B4-BE49-F238E27FC236}">
                <a16:creationId xmlns:a16="http://schemas.microsoft.com/office/drawing/2014/main" id="{DAED18BC-E579-4F74-8041-9EFC1AE57666}"/>
              </a:ext>
            </a:extLst>
          </p:cNvPr>
          <p:cNvSpPr/>
          <p:nvPr/>
        </p:nvSpPr>
        <p:spPr>
          <a:xfrm>
            <a:off x="5928113" y="5157975"/>
            <a:ext cx="399168" cy="199845"/>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8" name="下箭头 126">
            <a:extLst>
              <a:ext uri="{FF2B5EF4-FFF2-40B4-BE49-F238E27FC236}">
                <a16:creationId xmlns:a16="http://schemas.microsoft.com/office/drawing/2014/main" id="{2044EB21-6AC8-4B8E-A600-72E41853A765}"/>
              </a:ext>
            </a:extLst>
          </p:cNvPr>
          <p:cNvSpPr/>
          <p:nvPr/>
        </p:nvSpPr>
        <p:spPr>
          <a:xfrm>
            <a:off x="5956323" y="6124846"/>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0" name="Slide Number Placeholder 6"/>
          <p:cNvSpPr txBox="1">
            <a:spLocks/>
          </p:cNvSpPr>
          <p:nvPr/>
        </p:nvSpPr>
        <p:spPr>
          <a:xfrm>
            <a:off x="8358554" y="6346303"/>
            <a:ext cx="2133600" cy="365125"/>
          </a:xfrm>
          <a:prstGeom prst="rect">
            <a:avLst/>
          </a:prstGeom>
        </p:spPr>
        <p:txBody>
          <a:bodyPr/>
          <a:lstStyle/>
          <a:p>
            <a:pPr algn="r" fontAlgn="auto">
              <a:spcBef>
                <a:spcPts val="0"/>
              </a:spcBef>
              <a:spcAft>
                <a:spcPts val="0"/>
              </a:spcAft>
              <a:defRPr/>
            </a:pPr>
            <a:fld id="{6EF97FA5-94DB-459B-8E5D-031A45794050}" type="slidenum">
              <a:rPr lang="en-US">
                <a:solidFill>
                  <a:prstClr val="black">
                    <a:tint val="75000"/>
                  </a:prstClr>
                </a:solidFill>
                <a:latin typeface="Arial" pitchFamily="34" charset="0"/>
                <a:ea typeface="微软雅黑"/>
              </a:rPr>
              <a:pPr algn="r" fontAlgn="auto">
                <a:spcBef>
                  <a:spcPts val="0"/>
                </a:spcBef>
                <a:spcAft>
                  <a:spcPts val="0"/>
                </a:spcAft>
                <a:defRPr/>
              </a:pPr>
              <a:t>69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91929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19201" y="2130426"/>
            <a:ext cx="10046102" cy="1470025"/>
          </a:xfrm>
        </p:spPr>
        <p:txBody>
          <a:bodyPr>
            <a:normAutofit/>
          </a:bodyPr>
          <a:lstStyle/>
          <a:p>
            <a:r>
              <a:rPr lang="en-US" altLang="zh-CN" dirty="0">
                <a:solidFill>
                  <a:srgbClr val="FFFF00"/>
                </a:solidFill>
                <a:latin typeface="Calibri" panose="020F0502020204030204" pitchFamily="34" charset="0"/>
                <a:cs typeface="Calibri" panose="020F0502020204030204" pitchFamily="34" charset="0"/>
              </a:rPr>
              <a:t>How to reduce number of model runs while improving/maintaining RSM accuracy?</a:t>
            </a:r>
          </a:p>
        </p:txBody>
      </p:sp>
      <p:sp>
        <p:nvSpPr>
          <p:cNvPr id="3" name="TextBox 2">
            <a:extLst>
              <a:ext uri="{FF2B5EF4-FFF2-40B4-BE49-F238E27FC236}">
                <a16:creationId xmlns:a16="http://schemas.microsoft.com/office/drawing/2014/main" id="{064E57A8-F829-49CD-9718-03CFA92D4219}"/>
              </a:ext>
            </a:extLst>
          </p:cNvPr>
          <p:cNvSpPr txBox="1"/>
          <p:nvPr/>
        </p:nvSpPr>
        <p:spPr>
          <a:xfrm>
            <a:off x="856973" y="914401"/>
            <a:ext cx="10478061"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微软雅黑"/>
                <a:cs typeface="+mn-cs"/>
              </a:rPr>
              <a:t>Motivation for Advanced “RSM” </a:t>
            </a:r>
            <a:r>
              <a:rPr kumimoji="0" lang="en-US" sz="3600" b="1" i="1" u="none" strike="noStrike" kern="1200" cap="none" spc="0" normalizeH="0" baseline="0" noProof="0">
                <a:ln>
                  <a:noFill/>
                </a:ln>
                <a:solidFill>
                  <a:srgbClr val="FF0000"/>
                </a:solidFill>
                <a:effectLst/>
                <a:uLnTx/>
                <a:uFillTx/>
                <a:latin typeface="Arial" charset="0"/>
                <a:ea typeface="微软雅黑"/>
                <a:cs typeface="+mn-cs"/>
              </a:rPr>
              <a:t>Development:</a:t>
            </a:r>
            <a:endParaRPr kumimoji="0" lang="en-US" sz="3600" b="1" i="1"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4488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856152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742D-AC5C-0ACC-809A-8842B317CE5D}"/>
              </a:ext>
            </a:extLst>
          </p:cNvPr>
          <p:cNvPicPr>
            <a:picLocks noChangeAspect="1"/>
          </p:cNvPicPr>
          <p:nvPr/>
        </p:nvPicPr>
        <p:blipFill>
          <a:blip r:embed="rId3"/>
          <a:stretch>
            <a:fillRect/>
          </a:stretch>
        </p:blipFill>
        <p:spPr>
          <a:xfrm>
            <a:off x="2413468" y="889383"/>
            <a:ext cx="9621767" cy="5765575"/>
          </a:xfrm>
          <a:prstGeom prst="rect">
            <a:avLst/>
          </a:prstGeom>
          <a:ln w="9525">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7" name="Rectangle 6"/>
          <p:cNvSpPr>
            <a:spLocks noChangeArrowheads="1"/>
          </p:cNvSpPr>
          <p:nvPr/>
        </p:nvSpPr>
        <p:spPr bwMode="auto">
          <a:xfrm>
            <a:off x="381000" y="51286"/>
            <a:ext cx="11353800" cy="584775"/>
          </a:xfrm>
          <a:prstGeom prst="rect">
            <a:avLst/>
          </a:prstGeom>
          <a:noFill/>
          <a:ln w="9525">
            <a:noFill/>
            <a:miter lim="800000"/>
            <a:headEnd/>
            <a:tailEnd/>
          </a:ln>
          <a:effectLst/>
        </p:spPr>
        <p:txBody>
          <a:bodyPr wrap="square">
            <a:spAutoFit/>
          </a:bodyPr>
          <a:lstStyle/>
          <a:p>
            <a:pPr>
              <a:spcAft>
                <a:spcPts val="1800"/>
              </a:spcAft>
              <a:defRPr/>
            </a:pPr>
            <a:r>
              <a:rPr lang="en-US" sz="3200" b="1" dirty="0">
                <a:solidFill>
                  <a:schemeClr val="bg1"/>
                </a:solidFill>
              </a:rPr>
              <a:t>“</a:t>
            </a:r>
            <a:r>
              <a:rPr lang="en-US" sz="3200" b="1" dirty="0" err="1">
                <a:solidFill>
                  <a:schemeClr val="bg1"/>
                </a:solidFill>
              </a:rPr>
              <a:t>DeepRSM</a:t>
            </a:r>
            <a:r>
              <a:rPr lang="en-US" sz="3200" b="1" dirty="0">
                <a:solidFill>
                  <a:schemeClr val="bg1"/>
                </a:solidFill>
              </a:rPr>
              <a:t>” in </a:t>
            </a:r>
            <a:r>
              <a:rPr lang="en-US" sz="3200" b="1" dirty="0">
                <a:solidFill>
                  <a:srgbClr val="FFFF00"/>
                </a:solidFill>
              </a:rPr>
              <a:t>“FAST-CE 3.5”</a:t>
            </a:r>
            <a:endParaRPr lang="en-US" altLang="zh-CN" sz="3200" dirty="0">
              <a:solidFill>
                <a:schemeClr val="bg1"/>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2446408" y="2314575"/>
            <a:ext cx="1925567" cy="7432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14298" y="5016117"/>
            <a:ext cx="1960633" cy="860808"/>
          </a:xfrm>
          <a:prstGeom prst="wedgeRoundRectCallout">
            <a:avLst>
              <a:gd name="adj1" fmla="val 81585"/>
              <a:gd name="adj2" fmla="val 114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1600" b="1" dirty="0">
                <a:solidFill>
                  <a:srgbClr val="0000FF"/>
                </a:solidFill>
                <a:latin typeface="Calibri"/>
              </a:rPr>
              <a:t>One USA domain </a:t>
            </a:r>
          </a:p>
          <a:p>
            <a:pPr fontAlgn="auto">
              <a:spcBef>
                <a:spcPts val="0"/>
              </a:spcBef>
              <a:spcAft>
                <a:spcPts val="0"/>
              </a:spcAft>
              <a:defRPr/>
            </a:pPr>
            <a:r>
              <a:rPr lang="en-US" sz="1600" b="1" dirty="0">
                <a:solidFill>
                  <a:srgbClr val="0000FF"/>
                </a:solidFill>
                <a:latin typeface="Calibri"/>
              </a:rPr>
              <a:t>Or </a:t>
            </a:r>
          </a:p>
          <a:p>
            <a:pPr fontAlgn="auto">
              <a:spcBef>
                <a:spcPts val="0"/>
              </a:spcBef>
              <a:spcAft>
                <a:spcPts val="0"/>
              </a:spcAft>
              <a:defRPr/>
            </a:pPr>
            <a:r>
              <a:rPr lang="en-US" sz="1600" b="1" dirty="0">
                <a:solidFill>
                  <a:srgbClr val="0000FF"/>
                </a:solidFill>
                <a:latin typeface="Calibri"/>
              </a:rPr>
              <a:t>10 Climate Regions:</a:t>
            </a:r>
          </a:p>
        </p:txBody>
      </p:sp>
      <p:sp>
        <p:nvSpPr>
          <p:cNvPr id="11" name="Slide Number Placeholder 2">
            <a:extLst>
              <a:ext uri="{FF2B5EF4-FFF2-40B4-BE49-F238E27FC236}">
                <a16:creationId xmlns:a16="http://schemas.microsoft.com/office/drawing/2014/main" id="{F1098AF4-75C3-4067-846C-D52654B12D89}"/>
              </a:ext>
            </a:extLst>
          </p:cNvPr>
          <p:cNvSpPr txBox="1">
            <a:spLocks/>
          </p:cNvSpPr>
          <p:nvPr/>
        </p:nvSpPr>
        <p:spPr>
          <a:xfrm>
            <a:off x="96774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70</a:t>
            </a:fld>
            <a:endParaRPr lang="en-US" dirty="0">
              <a:solidFill>
                <a:prstClr val="black">
                  <a:tint val="75000"/>
                </a:prstClr>
              </a:solidFill>
              <a:latin typeface="Arial" pitchFamily="34" charset="0"/>
              <a:ea typeface="微软雅黑"/>
            </a:endParaRPr>
          </a:p>
        </p:txBody>
      </p:sp>
      <p:sp>
        <p:nvSpPr>
          <p:cNvPr id="2" name="TextBox 1">
            <a:extLst>
              <a:ext uri="{FF2B5EF4-FFF2-40B4-BE49-F238E27FC236}">
                <a16:creationId xmlns:a16="http://schemas.microsoft.com/office/drawing/2014/main" id="{A229BCEC-22D6-20EB-D62D-B08F21AAFEFB}"/>
              </a:ext>
            </a:extLst>
          </p:cNvPr>
          <p:cNvSpPr txBox="1"/>
          <p:nvPr/>
        </p:nvSpPr>
        <p:spPr>
          <a:xfrm>
            <a:off x="-353185" y="730112"/>
            <a:ext cx="2895600" cy="1384995"/>
          </a:xfrm>
          <a:prstGeom prst="rect">
            <a:avLst/>
          </a:prstGeom>
          <a:noFill/>
        </p:spPr>
        <p:txBody>
          <a:bodyPr wrap="square" rtlCol="0">
            <a:spAutoFit/>
          </a:bodyPr>
          <a:lstStyle/>
          <a:p>
            <a:pPr fontAlgn="auto">
              <a:spcBef>
                <a:spcPts val="0"/>
              </a:spcBef>
              <a:spcAft>
                <a:spcPts val="0"/>
              </a:spcAft>
              <a:defRPr/>
            </a:pPr>
            <a:r>
              <a:rPr lang="en-US" sz="2800" b="1" i="1" dirty="0">
                <a:solidFill>
                  <a:srgbClr val="FF0000"/>
                </a:solidFill>
                <a:latin typeface="Calibri"/>
              </a:rPr>
              <a:t>Running</a:t>
            </a:r>
          </a:p>
          <a:p>
            <a:pPr fontAlgn="auto">
              <a:spcBef>
                <a:spcPts val="0"/>
              </a:spcBef>
              <a:spcAft>
                <a:spcPts val="0"/>
              </a:spcAft>
              <a:defRPr/>
            </a:pPr>
            <a:r>
              <a:rPr lang="en-US" sz="2800" b="1" i="1" dirty="0" err="1">
                <a:solidFill>
                  <a:srgbClr val="FF0000"/>
                </a:solidFill>
                <a:latin typeface="Calibri"/>
              </a:rPr>
              <a:t>DeepRSM</a:t>
            </a:r>
            <a:r>
              <a:rPr lang="en-US" sz="2800" b="1" i="1" dirty="0">
                <a:solidFill>
                  <a:srgbClr val="FF0000"/>
                </a:solidFill>
                <a:latin typeface="Calibri"/>
              </a:rPr>
              <a:t> in </a:t>
            </a:r>
          </a:p>
          <a:p>
            <a:pPr fontAlgn="auto">
              <a:spcBef>
                <a:spcPts val="0"/>
              </a:spcBef>
              <a:spcAft>
                <a:spcPts val="0"/>
              </a:spcAft>
              <a:defRPr/>
            </a:pPr>
            <a:r>
              <a:rPr lang="en-US" sz="2800" b="1" i="1" dirty="0">
                <a:solidFill>
                  <a:srgbClr val="FF0000"/>
                </a:solidFill>
                <a:latin typeface="Calibri"/>
              </a:rPr>
              <a:t>“FAST-CE”</a:t>
            </a:r>
          </a:p>
        </p:txBody>
      </p:sp>
      <p:pic>
        <p:nvPicPr>
          <p:cNvPr id="8" name="图片 12">
            <a:extLst>
              <a:ext uri="{FF2B5EF4-FFF2-40B4-BE49-F238E27FC236}">
                <a16:creationId xmlns:a16="http://schemas.microsoft.com/office/drawing/2014/main" id="{8B16B693-2824-CF88-0256-640E0FADF51A}"/>
              </a:ext>
            </a:extLst>
          </p:cNvPr>
          <p:cNvPicPr>
            <a:picLocks noChangeAspect="1"/>
          </p:cNvPicPr>
          <p:nvPr/>
        </p:nvPicPr>
        <p:blipFill>
          <a:blip r:embed="rId4"/>
          <a:stretch>
            <a:fillRect/>
          </a:stretch>
        </p:blipFill>
        <p:spPr>
          <a:xfrm>
            <a:off x="2992215" y="4975608"/>
            <a:ext cx="2010498" cy="1044192"/>
          </a:xfrm>
          <a:prstGeom prst="rect">
            <a:avLst/>
          </a:prstGeom>
        </p:spPr>
      </p:pic>
      <p:sp>
        <p:nvSpPr>
          <p:cNvPr id="16" name="Speech Bubble: Rectangle with Corners Rounded 4">
            <a:extLst>
              <a:ext uri="{FF2B5EF4-FFF2-40B4-BE49-F238E27FC236}">
                <a16:creationId xmlns:a16="http://schemas.microsoft.com/office/drawing/2014/main" id="{AD452DEA-9258-5441-9F64-7A04FB38C9F4}"/>
              </a:ext>
            </a:extLst>
          </p:cNvPr>
          <p:cNvSpPr/>
          <p:nvPr/>
        </p:nvSpPr>
        <p:spPr>
          <a:xfrm>
            <a:off x="156765" y="2686193"/>
            <a:ext cx="1803868" cy="860808"/>
          </a:xfrm>
          <a:prstGeom prst="wedgeRoundRectCallout">
            <a:avLst>
              <a:gd name="adj1" fmla="val 72840"/>
              <a:gd name="adj2" fmla="val -382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dirty="0">
                <a:solidFill>
                  <a:srgbClr val="0000FF"/>
                </a:solidFill>
              </a:rPr>
              <a:t>ISAM/OSAT&amp;PSAT</a:t>
            </a:r>
          </a:p>
          <a:p>
            <a:pPr algn="l"/>
            <a:r>
              <a:rPr lang="en-US" sz="1600" b="1" dirty="0">
                <a:solidFill>
                  <a:srgbClr val="0000FF"/>
                </a:solidFill>
              </a:rPr>
              <a:t>RSM/</a:t>
            </a:r>
            <a:r>
              <a:rPr lang="en-US" sz="1600" b="1" dirty="0" err="1">
                <a:solidFill>
                  <a:srgbClr val="0000FF"/>
                </a:solidFill>
              </a:rPr>
              <a:t>DeepRSM</a:t>
            </a:r>
            <a:endParaRPr lang="en-US" sz="1600" b="1" dirty="0">
              <a:solidFill>
                <a:srgbClr val="0000FF"/>
              </a:solidFill>
            </a:endParaRPr>
          </a:p>
          <a:p>
            <a:pPr algn="l"/>
            <a:r>
              <a:rPr lang="en-US" sz="1600" b="1" dirty="0">
                <a:solidFill>
                  <a:srgbClr val="0000FF"/>
                </a:solidFill>
              </a:rPr>
              <a:t>DDM/HDDM</a:t>
            </a:r>
          </a:p>
        </p:txBody>
      </p:sp>
    </p:spTree>
    <p:extLst>
      <p:ext uri="{BB962C8B-B14F-4D97-AF65-F5344CB8AC3E}">
        <p14:creationId xmlns:p14="http://schemas.microsoft.com/office/powerpoint/2010/main" val="27239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par>
                          <p:cTn id="11" fill="hold">
                            <p:stCondLst>
                              <p:cond delay="1600"/>
                            </p:stCondLst>
                            <p:childTnLst>
                              <p:par>
                                <p:cTn id="12" presetID="3"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3A0DB8-2B3C-47CB-BBC0-90F5619786B7}"/>
              </a:ext>
            </a:extLst>
          </p:cNvPr>
          <p:cNvPicPr>
            <a:picLocks noChangeAspect="1"/>
          </p:cNvPicPr>
          <p:nvPr/>
        </p:nvPicPr>
        <p:blipFill rotWithShape="1">
          <a:blip r:embed="rId3"/>
          <a:srcRect r="67027"/>
          <a:stretch/>
        </p:blipFill>
        <p:spPr>
          <a:xfrm>
            <a:off x="7645743" y="748226"/>
            <a:ext cx="3001230" cy="6069433"/>
          </a:xfrm>
          <a:prstGeom prst="rect">
            <a:avLst/>
          </a:prstGeom>
          <a:ln>
            <a:solidFill>
              <a:schemeClr val="tx1"/>
            </a:solidFill>
          </a:ln>
        </p:spPr>
      </p:pic>
      <p:pic>
        <p:nvPicPr>
          <p:cNvPr id="5" name="Picture 4">
            <a:extLst>
              <a:ext uri="{FF2B5EF4-FFF2-40B4-BE49-F238E27FC236}">
                <a16:creationId xmlns:a16="http://schemas.microsoft.com/office/drawing/2014/main" id="{155942E2-307B-4C1F-B98A-6BE2B6037C5B}"/>
              </a:ext>
            </a:extLst>
          </p:cNvPr>
          <p:cNvPicPr>
            <a:picLocks noChangeAspect="1"/>
          </p:cNvPicPr>
          <p:nvPr/>
        </p:nvPicPr>
        <p:blipFill rotWithShape="1">
          <a:blip r:embed="rId4"/>
          <a:srcRect r="66615"/>
          <a:stretch/>
        </p:blipFill>
        <p:spPr>
          <a:xfrm>
            <a:off x="4654792" y="748226"/>
            <a:ext cx="2837167" cy="6069432"/>
          </a:xfrm>
          <a:prstGeom prst="rect">
            <a:avLst/>
          </a:prstGeom>
          <a:ln>
            <a:solidFill>
              <a:schemeClr val="tx1"/>
            </a:solidFill>
          </a:ln>
        </p:spPr>
      </p:pic>
      <p:pic>
        <p:nvPicPr>
          <p:cNvPr id="3" name="Picture 2">
            <a:extLst>
              <a:ext uri="{FF2B5EF4-FFF2-40B4-BE49-F238E27FC236}">
                <a16:creationId xmlns:a16="http://schemas.microsoft.com/office/drawing/2014/main" id="{56F70007-6AEC-45FF-BBAB-39D17D8CADDA}"/>
              </a:ext>
            </a:extLst>
          </p:cNvPr>
          <p:cNvPicPr>
            <a:picLocks noChangeAspect="1"/>
          </p:cNvPicPr>
          <p:nvPr/>
        </p:nvPicPr>
        <p:blipFill rotWithShape="1">
          <a:blip r:embed="rId5"/>
          <a:srcRect r="66737"/>
          <a:stretch/>
        </p:blipFill>
        <p:spPr>
          <a:xfrm>
            <a:off x="1563689" y="761675"/>
            <a:ext cx="2925550" cy="6029091"/>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sp>
        <p:nvSpPr>
          <p:cNvPr id="11" name="Right Arrow 10"/>
          <p:cNvSpPr/>
          <p:nvPr/>
        </p:nvSpPr>
        <p:spPr>
          <a:xfrm>
            <a:off x="7092040" y="3110731"/>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TextBox 12"/>
          <p:cNvSpPr txBox="1"/>
          <p:nvPr/>
        </p:nvSpPr>
        <p:spPr>
          <a:xfrm>
            <a:off x="1524001" y="53788"/>
            <a:ext cx="2931459" cy="707886"/>
          </a:xfrm>
          <a:prstGeom prst="rect">
            <a:avLst/>
          </a:prstGeom>
          <a:noFill/>
        </p:spPr>
        <p:txBody>
          <a:bodyPr wrap="square" rtlCol="0">
            <a:spAutoFit/>
          </a:bodyPr>
          <a:lstStyle/>
          <a:p>
            <a:pPr fontAlgn="auto">
              <a:spcBef>
                <a:spcPts val="0"/>
              </a:spcBef>
              <a:spcAft>
                <a:spcPts val="0"/>
              </a:spcAft>
              <a:defRPr/>
            </a:pPr>
            <a:r>
              <a:rPr lang="en-US" sz="2000" b="1" dirty="0">
                <a:solidFill>
                  <a:srgbClr val="FF0000"/>
                </a:solidFill>
                <a:latin typeface="Calibri"/>
              </a:rPr>
              <a:t>Source Contribution Method Module</a:t>
            </a:r>
          </a:p>
        </p:txBody>
      </p:sp>
      <p:sp>
        <p:nvSpPr>
          <p:cNvPr id="14" name="TextBox 13"/>
          <p:cNvSpPr txBox="1"/>
          <p:nvPr/>
        </p:nvSpPr>
        <p:spPr>
          <a:xfrm>
            <a:off x="4686069" y="40341"/>
            <a:ext cx="2767271" cy="707886"/>
          </a:xfrm>
          <a:prstGeom prst="rect">
            <a:avLst/>
          </a:prstGeom>
          <a:noFill/>
        </p:spPr>
        <p:txBody>
          <a:bodyPr wrap="square" rtlCol="0">
            <a:spAutoFit/>
          </a:bodyPr>
          <a:lstStyle/>
          <a:p>
            <a:pPr fontAlgn="auto">
              <a:spcBef>
                <a:spcPts val="0"/>
              </a:spcBef>
              <a:spcAft>
                <a:spcPts val="0"/>
              </a:spcAft>
              <a:defRPr/>
            </a:pPr>
            <a:r>
              <a:rPr lang="en-US" sz="2000" b="1" dirty="0">
                <a:solidFill>
                  <a:srgbClr val="FF0000"/>
                </a:solidFill>
                <a:latin typeface="Calibri"/>
              </a:rPr>
              <a:t>Baseline AQ Surface &amp; Emissions Input Module</a:t>
            </a:r>
          </a:p>
        </p:txBody>
      </p:sp>
      <p:sp>
        <p:nvSpPr>
          <p:cNvPr id="15" name="TextBox 14"/>
          <p:cNvSpPr txBox="1"/>
          <p:nvPr/>
        </p:nvSpPr>
        <p:spPr>
          <a:xfrm>
            <a:off x="7790330" y="40341"/>
            <a:ext cx="2702859" cy="707886"/>
          </a:xfrm>
          <a:prstGeom prst="rect">
            <a:avLst/>
          </a:prstGeom>
          <a:noFill/>
        </p:spPr>
        <p:txBody>
          <a:bodyPr wrap="square" rtlCol="0">
            <a:spAutoFit/>
          </a:bodyPr>
          <a:lstStyle/>
          <a:p>
            <a:pPr fontAlgn="auto">
              <a:spcBef>
                <a:spcPts val="0"/>
              </a:spcBef>
              <a:spcAft>
                <a:spcPts val="0"/>
              </a:spcAft>
              <a:defRPr/>
            </a:pPr>
            <a:r>
              <a:rPr lang="en-US" sz="2000" b="1" dirty="0">
                <a:solidFill>
                  <a:srgbClr val="FF0000"/>
                </a:solidFill>
                <a:latin typeface="Calibri"/>
              </a:rPr>
              <a:t>Q/A and Compare Module</a:t>
            </a:r>
          </a:p>
        </p:txBody>
      </p:sp>
      <p:sp>
        <p:nvSpPr>
          <p:cNvPr id="16" name="Rectangle 15">
            <a:extLst>
              <a:ext uri="{FF2B5EF4-FFF2-40B4-BE49-F238E27FC236}">
                <a16:creationId xmlns:a16="http://schemas.microsoft.com/office/drawing/2014/main" id="{B4A7BF5F-828C-4985-9DE0-3B319E62923B}"/>
              </a:ext>
            </a:extLst>
          </p:cNvPr>
          <p:cNvSpPr/>
          <p:nvPr/>
        </p:nvSpPr>
        <p:spPr>
          <a:xfrm>
            <a:off x="9769871" y="6270279"/>
            <a:ext cx="830895" cy="5204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7" name="Rectangle 16">
            <a:extLst>
              <a:ext uri="{FF2B5EF4-FFF2-40B4-BE49-F238E27FC236}">
                <a16:creationId xmlns:a16="http://schemas.microsoft.com/office/drawing/2014/main" id="{B4A7BF5F-828C-4985-9DE0-3B319E62923B}"/>
              </a:ext>
            </a:extLst>
          </p:cNvPr>
          <p:cNvSpPr/>
          <p:nvPr/>
        </p:nvSpPr>
        <p:spPr>
          <a:xfrm>
            <a:off x="6661064" y="6269496"/>
            <a:ext cx="830895" cy="5204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8" name="Rectangle 17">
            <a:extLst>
              <a:ext uri="{FF2B5EF4-FFF2-40B4-BE49-F238E27FC236}">
                <a16:creationId xmlns:a16="http://schemas.microsoft.com/office/drawing/2014/main" id="{B4A7BF5F-828C-4985-9DE0-3B319E62923B}"/>
              </a:ext>
            </a:extLst>
          </p:cNvPr>
          <p:cNvSpPr/>
          <p:nvPr/>
        </p:nvSpPr>
        <p:spPr>
          <a:xfrm>
            <a:off x="3752803" y="6278669"/>
            <a:ext cx="830895" cy="5204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9" name="Rectangle 18">
            <a:extLst>
              <a:ext uri="{FF2B5EF4-FFF2-40B4-BE49-F238E27FC236}">
                <a16:creationId xmlns:a16="http://schemas.microsoft.com/office/drawing/2014/main" id="{B4A7BF5F-828C-4985-9DE0-3B319E62923B}"/>
              </a:ext>
            </a:extLst>
          </p:cNvPr>
          <p:cNvSpPr/>
          <p:nvPr/>
        </p:nvSpPr>
        <p:spPr>
          <a:xfrm>
            <a:off x="4013992" y="4172153"/>
            <a:ext cx="452717" cy="12774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20" name="Slide Number Placeholder 6"/>
          <p:cNvSpPr txBox="1">
            <a:spLocks/>
          </p:cNvSpPr>
          <p:nvPr/>
        </p:nvSpPr>
        <p:spPr>
          <a:xfrm>
            <a:off x="8514304" y="6412492"/>
            <a:ext cx="2133600" cy="365125"/>
          </a:xfrm>
          <a:prstGeom prst="rect">
            <a:avLst/>
          </a:prstGeom>
        </p:spPr>
        <p:txBody>
          <a:bodyPr/>
          <a:lstStyle/>
          <a:p>
            <a:pPr algn="r" fontAlgn="auto">
              <a:spcBef>
                <a:spcPts val="0"/>
              </a:spcBef>
              <a:spcAft>
                <a:spcPts val="0"/>
              </a:spcAft>
              <a:defRPr/>
            </a:pPr>
            <a:fld id="{6EF97FA5-94DB-459B-8E5D-031A45794050}" type="slidenum">
              <a:rPr lang="en-US">
                <a:solidFill>
                  <a:prstClr val="black">
                    <a:tint val="75000"/>
                  </a:prstClr>
                </a:solidFill>
                <a:latin typeface="Arial" pitchFamily="34" charset="0"/>
              </a:rPr>
              <a:pPr algn="r" fontAlgn="auto">
                <a:spcBef>
                  <a:spcPts val="0"/>
                </a:spcBef>
                <a:spcAft>
                  <a:spcPts val="0"/>
                </a:spcAft>
                <a:defRPr/>
              </a:pPr>
              <a:t>71</a:t>
            </a:fld>
            <a:endParaRPr lang="en-US" dirty="0">
              <a:solidFill>
                <a:prstClr val="black">
                  <a:tint val="75000"/>
                </a:prstClr>
              </a:solidFill>
              <a:latin typeface="Arial" pitchFamily="34" charset="0"/>
            </a:endParaRPr>
          </a:p>
        </p:txBody>
      </p:sp>
      <p:sp>
        <p:nvSpPr>
          <p:cNvPr id="10" name="Right Arrow 9"/>
          <p:cNvSpPr/>
          <p:nvPr/>
        </p:nvSpPr>
        <p:spPr>
          <a:xfrm>
            <a:off x="4240009" y="3065930"/>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2991536680"/>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524000" y="753036"/>
            <a:ext cx="9144000" cy="610496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1524001" y="753036"/>
            <a:ext cx="9143999" cy="6118779"/>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72</a:t>
            </a:fld>
            <a:endParaRPr lang="en-US">
              <a:solidFill>
                <a:prstClr val="black">
                  <a:tint val="75000"/>
                </a:prstClr>
              </a:solidFill>
              <a:latin typeface="Arial" pitchFamily="34" charset="0"/>
            </a:endParaRPr>
          </a:p>
        </p:txBody>
      </p:sp>
      <p:sp>
        <p:nvSpPr>
          <p:cNvPr id="7" name="Rectangle 6"/>
          <p:cNvSpPr>
            <a:spLocks noChangeArrowheads="1"/>
          </p:cNvSpPr>
          <p:nvPr/>
        </p:nvSpPr>
        <p:spPr bwMode="auto">
          <a:xfrm>
            <a:off x="2119223" y="15472"/>
            <a:ext cx="8082951" cy="646331"/>
          </a:xfrm>
          <a:prstGeom prst="rect">
            <a:avLst/>
          </a:prstGeom>
          <a:noFill/>
          <a:ln w="9525">
            <a:noFill/>
            <a:miter lim="800000"/>
            <a:headEnd/>
            <a:tailEnd/>
          </a:ln>
          <a:effectLst/>
        </p:spPr>
        <p:txBody>
          <a:bodyPr wrap="square">
            <a:spAutoFit/>
          </a:bodyPr>
          <a:lstStyle/>
          <a:p>
            <a:pPr>
              <a:spcAft>
                <a:spcPts val="1800"/>
              </a:spcAft>
              <a:defRPr/>
            </a:pPr>
            <a:r>
              <a:rPr lang="en-US" sz="3600" b="1" dirty="0">
                <a:solidFill>
                  <a:srgbClr val="FF0000"/>
                </a:solidFill>
              </a:rPr>
              <a:t>“Baseline” </a:t>
            </a:r>
            <a:r>
              <a:rPr lang="en-US" sz="3600" b="1" dirty="0">
                <a:solidFill>
                  <a:prstClr val="black"/>
                </a:solidFill>
              </a:rPr>
              <a:t>vs.</a:t>
            </a:r>
            <a:r>
              <a:rPr lang="en-US" sz="3600" b="1" dirty="0">
                <a:solidFill>
                  <a:srgbClr val="FF0000"/>
                </a:solidFill>
              </a:rPr>
              <a:t> “Scenarios”</a:t>
            </a:r>
            <a:endParaRPr lang="en-US" altLang="zh-CN" sz="3600" dirty="0">
              <a:solidFill>
                <a:prstClr val="black"/>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4054001" y="1851709"/>
            <a:ext cx="2485752" cy="313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Rectangle 12">
            <a:extLst>
              <a:ext uri="{FF2B5EF4-FFF2-40B4-BE49-F238E27FC236}">
                <a16:creationId xmlns:a16="http://schemas.microsoft.com/office/drawing/2014/main" id="{B4A7BF5F-828C-4985-9DE0-3B319E62923B}"/>
              </a:ext>
            </a:extLst>
          </p:cNvPr>
          <p:cNvSpPr/>
          <p:nvPr/>
        </p:nvSpPr>
        <p:spPr>
          <a:xfrm>
            <a:off x="4109156" y="2514600"/>
            <a:ext cx="1298222" cy="36378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664281" y="5223240"/>
            <a:ext cx="2303817" cy="613117"/>
          </a:xfrm>
          <a:prstGeom prst="wedgeRoundRectCallout">
            <a:avLst>
              <a:gd name="adj1" fmla="val 54505"/>
              <a:gd name="adj2" fmla="val -13731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dirty="0">
                <a:solidFill>
                  <a:srgbClr val="0000FF"/>
                </a:solidFill>
                <a:latin typeface="Calibri"/>
              </a:rPr>
              <a:t>Adjustable slider bar</a:t>
            </a:r>
          </a:p>
        </p:txBody>
      </p:sp>
      <p:sp>
        <p:nvSpPr>
          <p:cNvPr id="18" name="Rectangle 17">
            <a:extLst>
              <a:ext uri="{FF2B5EF4-FFF2-40B4-BE49-F238E27FC236}">
                <a16:creationId xmlns:a16="http://schemas.microsoft.com/office/drawing/2014/main" id="{B4A7BF5F-828C-4985-9DE0-3B319E62923B}"/>
              </a:ext>
            </a:extLst>
          </p:cNvPr>
          <p:cNvSpPr/>
          <p:nvPr/>
        </p:nvSpPr>
        <p:spPr>
          <a:xfrm>
            <a:off x="4045036" y="1466227"/>
            <a:ext cx="786940" cy="2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9295661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558218" y="643468"/>
            <a:ext cx="9089686" cy="6214533"/>
          </a:xfrm>
          <a:prstGeom prst="rect">
            <a:avLst/>
          </a:prstGeom>
          <a:noFill/>
          <a:ln w="9525">
            <a:noFill/>
            <a:miter lim="800000"/>
            <a:headEnd/>
            <a:tailEnd/>
          </a:ln>
        </p:spPr>
      </p:pic>
      <p:sp>
        <p:nvSpPr>
          <p:cNvPr id="8" name="Rectangle 7">
            <a:extLst>
              <a:ext uri="{FF2B5EF4-FFF2-40B4-BE49-F238E27FC236}">
                <a16:creationId xmlns:a16="http://schemas.microsoft.com/office/drawing/2014/main" id="{B4A7BF5F-828C-4985-9DE0-3B319E62923B}"/>
              </a:ext>
            </a:extLst>
          </p:cNvPr>
          <p:cNvSpPr/>
          <p:nvPr/>
        </p:nvSpPr>
        <p:spPr>
          <a:xfrm>
            <a:off x="8389615" y="1727200"/>
            <a:ext cx="801277" cy="3829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pic>
        <p:nvPicPr>
          <p:cNvPr id="12" name="Picture 3"/>
          <p:cNvPicPr>
            <a:picLocks noChangeAspect="1" noChangeArrowheads="1"/>
          </p:cNvPicPr>
          <p:nvPr/>
        </p:nvPicPr>
        <p:blipFill>
          <a:blip r:embed="rId4" cstate="print"/>
          <a:srcRect/>
          <a:stretch>
            <a:fillRect/>
          </a:stretch>
        </p:blipFill>
        <p:spPr bwMode="auto">
          <a:xfrm>
            <a:off x="1524000" y="668158"/>
            <a:ext cx="9144000" cy="6189843"/>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73</a:t>
            </a:fld>
            <a:endParaRPr lang="en-US">
              <a:solidFill>
                <a:prstClr val="black">
                  <a:tint val="75000"/>
                </a:prstClr>
              </a:solidFill>
              <a:latin typeface="Arial" pitchFamily="34" charset="0"/>
            </a:endParaRPr>
          </a:p>
        </p:txBody>
      </p:sp>
      <p:sp>
        <p:nvSpPr>
          <p:cNvPr id="7" name="Rectangle 6"/>
          <p:cNvSpPr>
            <a:spLocks noChangeArrowheads="1"/>
          </p:cNvSpPr>
          <p:nvPr/>
        </p:nvSpPr>
        <p:spPr bwMode="auto">
          <a:xfrm>
            <a:off x="2119223" y="15472"/>
            <a:ext cx="8082951" cy="646331"/>
          </a:xfrm>
          <a:prstGeom prst="rect">
            <a:avLst/>
          </a:prstGeom>
          <a:noFill/>
          <a:ln w="9525">
            <a:noFill/>
            <a:miter lim="800000"/>
            <a:headEnd/>
            <a:tailEnd/>
          </a:ln>
          <a:effectLst/>
        </p:spPr>
        <p:txBody>
          <a:bodyPr wrap="square">
            <a:spAutoFit/>
          </a:bodyPr>
          <a:lstStyle/>
          <a:p>
            <a:pPr>
              <a:spcAft>
                <a:spcPts val="1800"/>
              </a:spcAft>
              <a:defRPr/>
            </a:pPr>
            <a:r>
              <a:rPr lang="en-US" sz="3600" b="1" dirty="0">
                <a:solidFill>
                  <a:srgbClr val="FF0000"/>
                </a:solidFill>
              </a:rPr>
              <a:t>“Concentration”  </a:t>
            </a:r>
            <a:r>
              <a:rPr lang="en-US" sz="3600" b="1" dirty="0">
                <a:solidFill>
                  <a:prstClr val="black"/>
                </a:solidFill>
              </a:rPr>
              <a:t>vs.</a:t>
            </a:r>
            <a:r>
              <a:rPr lang="en-US" sz="3600" b="1" dirty="0">
                <a:solidFill>
                  <a:srgbClr val="FF0000"/>
                </a:solidFill>
              </a:rPr>
              <a:t> “Response”</a:t>
            </a:r>
            <a:endParaRPr lang="en-US" altLang="zh-CN" sz="3600" dirty="0">
              <a:solidFill>
                <a:prstClr val="black"/>
              </a:solidFill>
              <a:ea typeface="宋体" panose="02010600030101010101" pitchFamily="2" charset="-122"/>
            </a:endParaRPr>
          </a:p>
        </p:txBody>
      </p:sp>
      <p:sp>
        <p:nvSpPr>
          <p:cNvPr id="11" name="Rectangle 10">
            <a:extLst>
              <a:ext uri="{FF2B5EF4-FFF2-40B4-BE49-F238E27FC236}">
                <a16:creationId xmlns:a16="http://schemas.microsoft.com/office/drawing/2014/main" id="{B4A7BF5F-828C-4985-9DE0-3B319E62923B}"/>
              </a:ext>
            </a:extLst>
          </p:cNvPr>
          <p:cNvSpPr/>
          <p:nvPr/>
        </p:nvSpPr>
        <p:spPr>
          <a:xfrm>
            <a:off x="9160745" y="1728876"/>
            <a:ext cx="693337" cy="3712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Rectangle 12">
            <a:extLst>
              <a:ext uri="{FF2B5EF4-FFF2-40B4-BE49-F238E27FC236}">
                <a16:creationId xmlns:a16="http://schemas.microsoft.com/office/drawing/2014/main" id="{B4A7BF5F-828C-4985-9DE0-3B319E62923B}"/>
              </a:ext>
            </a:extLst>
          </p:cNvPr>
          <p:cNvSpPr/>
          <p:nvPr/>
        </p:nvSpPr>
        <p:spPr>
          <a:xfrm>
            <a:off x="4660759" y="1740599"/>
            <a:ext cx="693337" cy="3712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26987674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524000" y="693337"/>
            <a:ext cx="9144000" cy="6159637"/>
          </a:xfrm>
          <a:prstGeom prst="rect">
            <a:avLst/>
          </a:prstGeom>
          <a:noFill/>
          <a:ln w="9525">
            <a:noFill/>
            <a:miter lim="800000"/>
            <a:headEnd/>
            <a:tailEnd/>
          </a:ln>
        </p:spPr>
      </p:pic>
      <p:sp>
        <p:nvSpPr>
          <p:cNvPr id="13" name="Rectangle 12">
            <a:extLst>
              <a:ext uri="{FF2B5EF4-FFF2-40B4-BE49-F238E27FC236}">
                <a16:creationId xmlns:a16="http://schemas.microsoft.com/office/drawing/2014/main" id="{B4A7BF5F-828C-4985-9DE0-3B319E62923B}"/>
              </a:ext>
            </a:extLst>
          </p:cNvPr>
          <p:cNvSpPr/>
          <p:nvPr/>
        </p:nvSpPr>
        <p:spPr>
          <a:xfrm>
            <a:off x="5273737" y="1860626"/>
            <a:ext cx="621297" cy="3215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pic>
        <p:nvPicPr>
          <p:cNvPr id="1027" name="Picture 3"/>
          <p:cNvPicPr>
            <a:picLocks noChangeAspect="1" noChangeArrowheads="1"/>
          </p:cNvPicPr>
          <p:nvPr/>
        </p:nvPicPr>
        <p:blipFill>
          <a:blip r:embed="rId4" cstate="print"/>
          <a:srcRect/>
          <a:stretch>
            <a:fillRect/>
          </a:stretch>
        </p:blipFill>
        <p:spPr bwMode="auto">
          <a:xfrm>
            <a:off x="1524000" y="683288"/>
            <a:ext cx="9144000" cy="6174712"/>
          </a:xfrm>
          <a:prstGeom prst="rect">
            <a:avLst/>
          </a:prstGeom>
          <a:noFill/>
          <a:ln w="9525">
            <a:noFill/>
            <a:miter lim="800000"/>
            <a:headEnd/>
            <a:tailEnd/>
          </a:ln>
        </p:spPr>
      </p:pic>
      <p:sp>
        <p:nvSpPr>
          <p:cNvPr id="10" name="Rectangle 9">
            <a:extLst>
              <a:ext uri="{FF2B5EF4-FFF2-40B4-BE49-F238E27FC236}">
                <a16:creationId xmlns:a16="http://schemas.microsoft.com/office/drawing/2014/main" id="{B4A7BF5F-828C-4985-9DE0-3B319E62923B}"/>
              </a:ext>
            </a:extLst>
          </p:cNvPr>
          <p:cNvSpPr/>
          <p:nvPr/>
        </p:nvSpPr>
        <p:spPr>
          <a:xfrm>
            <a:off x="5854840" y="1858946"/>
            <a:ext cx="683288" cy="3215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888372" y="1879329"/>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74</a:t>
            </a:fld>
            <a:endParaRPr lang="en-US">
              <a:solidFill>
                <a:prstClr val="black">
                  <a:tint val="75000"/>
                </a:prstClr>
              </a:solidFill>
              <a:latin typeface="Arial" pitchFamily="34" charset="0"/>
            </a:endParaRPr>
          </a:p>
        </p:txBody>
      </p:sp>
      <p:sp>
        <p:nvSpPr>
          <p:cNvPr id="7" name="Rectangle 6"/>
          <p:cNvSpPr>
            <a:spLocks noChangeArrowheads="1"/>
          </p:cNvSpPr>
          <p:nvPr/>
        </p:nvSpPr>
        <p:spPr bwMode="auto">
          <a:xfrm>
            <a:off x="2119223" y="15472"/>
            <a:ext cx="8082951" cy="646331"/>
          </a:xfrm>
          <a:prstGeom prst="rect">
            <a:avLst/>
          </a:prstGeom>
          <a:noFill/>
          <a:ln w="9525">
            <a:noFill/>
            <a:miter lim="800000"/>
            <a:headEnd/>
            <a:tailEnd/>
          </a:ln>
          <a:effectLst/>
        </p:spPr>
        <p:txBody>
          <a:bodyPr wrap="square">
            <a:spAutoFit/>
          </a:bodyPr>
          <a:lstStyle/>
          <a:p>
            <a:pPr>
              <a:spcAft>
                <a:spcPts val="1800"/>
              </a:spcAft>
              <a:defRPr/>
            </a:pPr>
            <a:r>
              <a:rPr lang="en-US" sz="3600" b="1" dirty="0">
                <a:solidFill>
                  <a:srgbClr val="FF0000"/>
                </a:solidFill>
              </a:rPr>
              <a:t>Real-time Scenario &amp; Response</a:t>
            </a:r>
            <a:endParaRPr lang="en-US" altLang="zh-CN" sz="3600" dirty="0">
              <a:solidFill>
                <a:prstClr val="black"/>
              </a:solidFill>
              <a:ea typeface="宋体" panose="02010600030101010101" pitchFamily="2" charset="-122"/>
            </a:endParaRPr>
          </a:p>
        </p:txBody>
      </p:sp>
      <p:sp>
        <p:nvSpPr>
          <p:cNvPr id="11" name="Rectangle 10">
            <a:extLst>
              <a:ext uri="{FF2B5EF4-FFF2-40B4-BE49-F238E27FC236}">
                <a16:creationId xmlns:a16="http://schemas.microsoft.com/office/drawing/2014/main" id="{B4A7BF5F-828C-4985-9DE0-3B319E62923B}"/>
              </a:ext>
            </a:extLst>
          </p:cNvPr>
          <p:cNvSpPr/>
          <p:nvPr/>
        </p:nvSpPr>
        <p:spPr>
          <a:xfrm>
            <a:off x="9100454" y="1809262"/>
            <a:ext cx="693337" cy="3712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37469676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1524000" y="602902"/>
            <a:ext cx="9144000" cy="6255099"/>
          </a:xfrm>
          <a:prstGeom prst="rect">
            <a:avLst/>
          </a:prstGeom>
          <a:noFill/>
          <a:ln w="9525">
            <a:noFill/>
            <a:miter lim="800000"/>
            <a:headEnd/>
            <a:tailEnd/>
          </a:ln>
        </p:spPr>
      </p:pic>
      <p:sp>
        <p:nvSpPr>
          <p:cNvPr id="12" name="Rectangle 11">
            <a:extLst>
              <a:ext uri="{FF2B5EF4-FFF2-40B4-BE49-F238E27FC236}">
                <a16:creationId xmlns:a16="http://schemas.microsoft.com/office/drawing/2014/main" id="{B4A7BF5F-828C-4985-9DE0-3B319E62923B}"/>
              </a:ext>
            </a:extLst>
          </p:cNvPr>
          <p:cNvSpPr/>
          <p:nvPr/>
        </p:nvSpPr>
        <p:spPr>
          <a:xfrm>
            <a:off x="4783933" y="2754925"/>
            <a:ext cx="1523082" cy="4103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pic>
        <p:nvPicPr>
          <p:cNvPr id="6148" name="Picture 4"/>
          <p:cNvPicPr>
            <a:picLocks noChangeAspect="1" noChangeArrowheads="1"/>
          </p:cNvPicPr>
          <p:nvPr/>
        </p:nvPicPr>
        <p:blipFill>
          <a:blip r:embed="rId4" cstate="print"/>
          <a:srcRect/>
          <a:stretch>
            <a:fillRect/>
          </a:stretch>
        </p:blipFill>
        <p:spPr bwMode="auto">
          <a:xfrm>
            <a:off x="1524000" y="592854"/>
            <a:ext cx="9144000" cy="6265147"/>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75</a:t>
            </a:fld>
            <a:endParaRPr lang="en-US">
              <a:solidFill>
                <a:prstClr val="black">
                  <a:tint val="75000"/>
                </a:prstClr>
              </a:solidFill>
              <a:latin typeface="Arial" pitchFamily="34" charset="0"/>
            </a:endParaRPr>
          </a:p>
        </p:txBody>
      </p:sp>
      <p:sp>
        <p:nvSpPr>
          <p:cNvPr id="11" name="Rectangle 10">
            <a:extLst>
              <a:ext uri="{FF2B5EF4-FFF2-40B4-BE49-F238E27FC236}">
                <a16:creationId xmlns:a16="http://schemas.microsoft.com/office/drawing/2014/main" id="{B4A7BF5F-828C-4985-9DE0-3B319E62923B}"/>
              </a:ext>
            </a:extLst>
          </p:cNvPr>
          <p:cNvSpPr/>
          <p:nvPr/>
        </p:nvSpPr>
        <p:spPr>
          <a:xfrm>
            <a:off x="4752113" y="2280976"/>
            <a:ext cx="1786014" cy="452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Rectangle 12"/>
          <p:cNvSpPr>
            <a:spLocks noChangeArrowheads="1"/>
          </p:cNvSpPr>
          <p:nvPr/>
        </p:nvSpPr>
        <p:spPr bwMode="auto">
          <a:xfrm>
            <a:off x="1524000" y="1"/>
            <a:ext cx="9144000" cy="523220"/>
          </a:xfrm>
          <a:prstGeom prst="rect">
            <a:avLst/>
          </a:prstGeom>
          <a:noFill/>
          <a:ln w="9525">
            <a:noFill/>
            <a:miter lim="800000"/>
            <a:headEnd/>
            <a:tailEnd/>
          </a:ln>
          <a:effectLst/>
        </p:spPr>
        <p:txBody>
          <a:bodyPr wrap="square">
            <a:spAutoFit/>
          </a:bodyPr>
          <a:lstStyle/>
          <a:p>
            <a:pPr>
              <a:spcAft>
                <a:spcPts val="1800"/>
              </a:spcAft>
              <a:defRPr/>
            </a:pPr>
            <a:r>
              <a:rPr lang="en-US" sz="2800" b="1" dirty="0">
                <a:solidFill>
                  <a:srgbClr val="FF0000"/>
                </a:solidFill>
              </a:rPr>
              <a:t>Factor Selection: “Region”/“Pollutant”/“Sector”</a:t>
            </a:r>
            <a:endParaRPr lang="en-US" altLang="zh-CN" sz="2800" dirty="0">
              <a:solidFill>
                <a:prstClr val="black"/>
              </a:solidFill>
              <a:ea typeface="宋体" panose="02010600030101010101" pitchFamily="2" charset="-122"/>
            </a:endParaRPr>
          </a:p>
        </p:txBody>
      </p:sp>
      <p:sp>
        <p:nvSpPr>
          <p:cNvPr id="15" name="Rectangle 14">
            <a:extLst>
              <a:ext uri="{FF2B5EF4-FFF2-40B4-BE49-F238E27FC236}">
                <a16:creationId xmlns:a16="http://schemas.microsoft.com/office/drawing/2014/main" id="{B4A7BF5F-828C-4985-9DE0-3B319E62923B}"/>
              </a:ext>
            </a:extLst>
          </p:cNvPr>
          <p:cNvSpPr/>
          <p:nvPr/>
        </p:nvSpPr>
        <p:spPr>
          <a:xfrm>
            <a:off x="4763837" y="4402853"/>
            <a:ext cx="1786014" cy="8825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3359878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pic>
        <p:nvPicPr>
          <p:cNvPr id="1026" name="Picture 2"/>
          <p:cNvPicPr>
            <a:picLocks noChangeAspect="1" noChangeArrowheads="1"/>
          </p:cNvPicPr>
          <p:nvPr/>
        </p:nvPicPr>
        <p:blipFill>
          <a:blip r:embed="rId3" cstate="print"/>
          <a:srcRect l="17871" t="3784" r="13210" b="11929"/>
          <a:stretch>
            <a:fillRect/>
          </a:stretch>
        </p:blipFill>
        <p:spPr bwMode="auto">
          <a:xfrm>
            <a:off x="1582772" y="626534"/>
            <a:ext cx="9058335" cy="6231466"/>
          </a:xfrm>
          <a:prstGeom prst="rect">
            <a:avLst/>
          </a:prstGeom>
          <a:noFill/>
          <a:ln w="9525">
            <a:noFill/>
            <a:miter lim="800000"/>
            <a:headEnd/>
            <a:tailEnd/>
          </a:ln>
        </p:spPr>
      </p:pic>
      <p:sp>
        <p:nvSpPr>
          <p:cNvPr id="7" name="Rectangle 6"/>
          <p:cNvSpPr>
            <a:spLocks noChangeArrowheads="1"/>
          </p:cNvSpPr>
          <p:nvPr/>
        </p:nvSpPr>
        <p:spPr bwMode="auto">
          <a:xfrm>
            <a:off x="1524000" y="1"/>
            <a:ext cx="9144000" cy="523220"/>
          </a:xfrm>
          <a:prstGeom prst="rect">
            <a:avLst/>
          </a:prstGeom>
          <a:noFill/>
          <a:ln w="9525">
            <a:noFill/>
            <a:miter lim="800000"/>
            <a:headEnd/>
            <a:tailEnd/>
          </a:ln>
          <a:effectLst/>
        </p:spPr>
        <p:txBody>
          <a:bodyPr wrap="square">
            <a:spAutoFit/>
          </a:bodyPr>
          <a:lstStyle/>
          <a:p>
            <a:pPr>
              <a:spcAft>
                <a:spcPts val="1800"/>
              </a:spcAft>
              <a:defRPr/>
            </a:pPr>
            <a:r>
              <a:rPr lang="en-US" sz="2800" b="1" dirty="0">
                <a:solidFill>
                  <a:srgbClr val="FF0000"/>
                </a:solidFill>
              </a:rPr>
              <a:t>“Save to </a:t>
            </a:r>
            <a:r>
              <a:rPr lang="en-US" sz="2800" b="1" dirty="0" err="1">
                <a:solidFill>
                  <a:srgbClr val="FF0000"/>
                </a:solidFill>
              </a:rPr>
              <a:t>BenMAP</a:t>
            </a:r>
            <a:r>
              <a:rPr lang="en-US" sz="2800" b="1" dirty="0">
                <a:solidFill>
                  <a:srgbClr val="FF0000"/>
                </a:solidFill>
              </a:rPr>
              <a:t>/SMAT” </a:t>
            </a:r>
            <a:r>
              <a:rPr lang="en-US" sz="2800" b="1" dirty="0">
                <a:solidFill>
                  <a:prstClr val="black"/>
                </a:solidFill>
              </a:rPr>
              <a:t>&amp;</a:t>
            </a:r>
            <a:r>
              <a:rPr lang="en-US" sz="2800" b="1" dirty="0">
                <a:solidFill>
                  <a:srgbClr val="FF0000"/>
                </a:solidFill>
              </a:rPr>
              <a:t>  “Adjust Color/Scale”</a:t>
            </a:r>
            <a:endParaRPr lang="en-US" altLang="zh-CN" sz="2800" dirty="0">
              <a:solidFill>
                <a:prstClr val="black"/>
              </a:solidFill>
              <a:ea typeface="宋体" panose="02010600030101010101" pitchFamily="2" charset="-122"/>
            </a:endParaRPr>
          </a:p>
        </p:txBody>
      </p:sp>
      <p:pic>
        <p:nvPicPr>
          <p:cNvPr id="3074" name="Picture 2"/>
          <p:cNvPicPr>
            <a:picLocks noChangeAspect="1" noChangeArrowheads="1"/>
          </p:cNvPicPr>
          <p:nvPr/>
        </p:nvPicPr>
        <p:blipFill>
          <a:blip r:embed="rId4" cstate="print"/>
          <a:srcRect l="58254" t="47266" r="26825" b="37073"/>
          <a:stretch>
            <a:fillRect/>
          </a:stretch>
        </p:blipFill>
        <p:spPr bwMode="auto">
          <a:xfrm>
            <a:off x="5605449" y="4709424"/>
            <a:ext cx="2728685" cy="1611085"/>
          </a:xfrm>
          <a:prstGeom prst="rect">
            <a:avLst/>
          </a:prstGeom>
          <a:noFill/>
          <a:ln w="9525">
            <a:noFill/>
            <a:miter lim="800000"/>
            <a:headEnd/>
            <a:tailEnd/>
          </a:ln>
        </p:spPr>
      </p:pic>
      <p:sp>
        <p:nvSpPr>
          <p:cNvPr id="15" name="Rectangle 14">
            <a:extLst>
              <a:ext uri="{FF2B5EF4-FFF2-40B4-BE49-F238E27FC236}">
                <a16:creationId xmlns:a16="http://schemas.microsoft.com/office/drawing/2014/main" id="{B4A7BF5F-828C-4985-9DE0-3B319E62923B}"/>
              </a:ext>
            </a:extLst>
          </p:cNvPr>
          <p:cNvSpPr/>
          <p:nvPr/>
        </p:nvSpPr>
        <p:spPr>
          <a:xfrm>
            <a:off x="5616913" y="4717554"/>
            <a:ext cx="2716450" cy="15956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6" name="Speech Bubble: Rectangle with Corners Rounded 4">
            <a:extLst>
              <a:ext uri="{FF2B5EF4-FFF2-40B4-BE49-F238E27FC236}">
                <a16:creationId xmlns:a16="http://schemas.microsoft.com/office/drawing/2014/main" id="{080F4A70-13A5-4D63-9D89-7F7E4B0E0A40}"/>
              </a:ext>
            </a:extLst>
          </p:cNvPr>
          <p:cNvSpPr/>
          <p:nvPr/>
        </p:nvSpPr>
        <p:spPr>
          <a:xfrm>
            <a:off x="2307771" y="4991879"/>
            <a:ext cx="2854373" cy="1249799"/>
          </a:xfrm>
          <a:prstGeom prst="wedgeRoundRectCallout">
            <a:avLst>
              <a:gd name="adj1" fmla="val 64040"/>
              <a:gd name="adj2" fmla="val -483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dirty="0">
                <a:solidFill>
                  <a:srgbClr val="0000FF"/>
                </a:solidFill>
                <a:latin typeface="Calibri"/>
              </a:rPr>
              <a:t>“Right click” to</a:t>
            </a:r>
          </a:p>
          <a:p>
            <a:pPr marL="342900" indent="-342900" algn="l" fontAlgn="auto">
              <a:spcBef>
                <a:spcPts val="0"/>
              </a:spcBef>
              <a:spcAft>
                <a:spcPts val="0"/>
              </a:spcAft>
              <a:buFontTx/>
              <a:buAutoNum type="arabicPeriod"/>
              <a:defRPr/>
            </a:pPr>
            <a:r>
              <a:rPr lang="en-US" sz="1600" dirty="0">
                <a:solidFill>
                  <a:srgbClr val="0000FF"/>
                </a:solidFill>
                <a:latin typeface="Calibri"/>
              </a:rPr>
              <a:t>save image (copy &amp; paste)</a:t>
            </a:r>
          </a:p>
          <a:p>
            <a:pPr marL="342900" indent="-342900" algn="l" fontAlgn="auto">
              <a:spcBef>
                <a:spcPts val="0"/>
              </a:spcBef>
              <a:spcAft>
                <a:spcPts val="0"/>
              </a:spcAft>
              <a:buFontTx/>
              <a:buAutoNum type="arabicPeriod"/>
              <a:defRPr/>
            </a:pPr>
            <a:r>
              <a:rPr lang="en-US" sz="1600" b="1" dirty="0">
                <a:solidFill>
                  <a:srgbClr val="FF0000"/>
                </a:solidFill>
                <a:latin typeface="Calibri"/>
              </a:rPr>
              <a:t>Save to </a:t>
            </a:r>
            <a:r>
              <a:rPr lang="en-US" sz="1600" b="1" dirty="0" err="1">
                <a:solidFill>
                  <a:srgbClr val="FF0000"/>
                </a:solidFill>
                <a:latin typeface="Calibri"/>
              </a:rPr>
              <a:t>BenMAP</a:t>
            </a:r>
            <a:r>
              <a:rPr lang="en-US" sz="1600" b="1" dirty="0">
                <a:solidFill>
                  <a:srgbClr val="FF0000"/>
                </a:solidFill>
                <a:latin typeface="Calibri"/>
              </a:rPr>
              <a:t> or SMAT format</a:t>
            </a:r>
          </a:p>
        </p:txBody>
      </p:sp>
      <p:pic>
        <p:nvPicPr>
          <p:cNvPr id="4098" name="Picture 2"/>
          <p:cNvPicPr>
            <a:picLocks noChangeAspect="1" noChangeArrowheads="1"/>
          </p:cNvPicPr>
          <p:nvPr/>
        </p:nvPicPr>
        <p:blipFill>
          <a:blip r:embed="rId5" cstate="print"/>
          <a:srcRect/>
          <a:stretch>
            <a:fillRect/>
          </a:stretch>
        </p:blipFill>
        <p:spPr bwMode="auto">
          <a:xfrm>
            <a:off x="6906736" y="597626"/>
            <a:ext cx="2237265" cy="3550598"/>
          </a:xfrm>
          <a:prstGeom prst="rect">
            <a:avLst/>
          </a:prstGeom>
          <a:noFill/>
          <a:ln w="9525">
            <a:noFill/>
            <a:miter lim="800000"/>
            <a:headEnd/>
            <a:tailEnd/>
          </a:ln>
        </p:spPr>
      </p:pic>
      <p:sp>
        <p:nvSpPr>
          <p:cNvPr id="18" name="Rectangle 17">
            <a:extLst>
              <a:ext uri="{FF2B5EF4-FFF2-40B4-BE49-F238E27FC236}">
                <a16:creationId xmlns:a16="http://schemas.microsoft.com/office/drawing/2014/main" id="{B4A7BF5F-828C-4985-9DE0-3B319E62923B}"/>
              </a:ext>
            </a:extLst>
          </p:cNvPr>
          <p:cNvSpPr/>
          <p:nvPr/>
        </p:nvSpPr>
        <p:spPr>
          <a:xfrm>
            <a:off x="9500681" y="2438400"/>
            <a:ext cx="642025" cy="37140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8077200" y="972542"/>
            <a:ext cx="2532028" cy="842757"/>
          </a:xfrm>
          <a:prstGeom prst="wedgeRoundRectCallout">
            <a:avLst>
              <a:gd name="adj1" fmla="val 21803"/>
              <a:gd name="adj2" fmla="val 1137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dirty="0">
                <a:solidFill>
                  <a:srgbClr val="0000FF"/>
                </a:solidFill>
                <a:latin typeface="Calibri"/>
              </a:rPr>
              <a:t>A simple “click” to open “color/scale/legend” window</a:t>
            </a: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08105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524000" y="733530"/>
            <a:ext cx="9144000" cy="6124470"/>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77</a:t>
            </a:fld>
            <a:endParaRPr lang="en-US">
              <a:solidFill>
                <a:prstClr val="black">
                  <a:tint val="75000"/>
                </a:prstClr>
              </a:solidFill>
              <a:latin typeface="Arial" pitchFamily="34" charset="0"/>
            </a:endParaRPr>
          </a:p>
        </p:txBody>
      </p:sp>
      <p:sp>
        <p:nvSpPr>
          <p:cNvPr id="13" name="Rectangle 12">
            <a:extLst>
              <a:ext uri="{FF2B5EF4-FFF2-40B4-BE49-F238E27FC236}">
                <a16:creationId xmlns:a16="http://schemas.microsoft.com/office/drawing/2014/main" id="{B4A7BF5F-828C-4985-9DE0-3B319E62923B}"/>
              </a:ext>
            </a:extLst>
          </p:cNvPr>
          <p:cNvSpPr/>
          <p:nvPr/>
        </p:nvSpPr>
        <p:spPr>
          <a:xfrm>
            <a:off x="6327113" y="4732775"/>
            <a:ext cx="1175657" cy="3014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6467790" y="2893925"/>
            <a:ext cx="2692958" cy="582804"/>
          </a:xfrm>
          <a:prstGeom prst="wedgeRoundRectCallout">
            <a:avLst>
              <a:gd name="adj1" fmla="val 17772"/>
              <a:gd name="adj2" fmla="val -20850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2000" b="1" dirty="0">
                <a:solidFill>
                  <a:srgbClr val="FF0000"/>
                </a:solidFill>
                <a:latin typeface="Calibri"/>
              </a:rPr>
              <a:t>Individual</a:t>
            </a:r>
            <a:r>
              <a:rPr lang="en-US" sz="2000" dirty="0">
                <a:solidFill>
                  <a:srgbClr val="0000FF"/>
                </a:solidFill>
                <a:latin typeface="Calibri"/>
              </a:rPr>
              <a:t> </a:t>
            </a:r>
            <a:r>
              <a:rPr lang="en-US" dirty="0">
                <a:solidFill>
                  <a:srgbClr val="0000FF"/>
                </a:solidFill>
                <a:latin typeface="Calibri"/>
              </a:rPr>
              <a:t>Contributions of emissions reduction</a:t>
            </a:r>
          </a:p>
        </p:txBody>
      </p:sp>
      <p:sp>
        <p:nvSpPr>
          <p:cNvPr id="10" name="Rectangle 9">
            <a:extLst>
              <a:ext uri="{FF2B5EF4-FFF2-40B4-BE49-F238E27FC236}">
                <a16:creationId xmlns:a16="http://schemas.microsoft.com/office/drawing/2014/main" id="{B4A7BF5F-828C-4985-9DE0-3B319E62923B}"/>
              </a:ext>
            </a:extLst>
          </p:cNvPr>
          <p:cNvSpPr/>
          <p:nvPr/>
        </p:nvSpPr>
        <p:spPr>
          <a:xfrm>
            <a:off x="7273331" y="1692611"/>
            <a:ext cx="1173982" cy="2483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1" name="Rectangle 10"/>
          <p:cNvSpPr>
            <a:spLocks noChangeArrowheads="1"/>
          </p:cNvSpPr>
          <p:nvPr/>
        </p:nvSpPr>
        <p:spPr bwMode="auto">
          <a:xfrm>
            <a:off x="1524000" y="15472"/>
            <a:ext cx="9144000" cy="584775"/>
          </a:xfrm>
          <a:prstGeom prst="rect">
            <a:avLst/>
          </a:prstGeom>
          <a:noFill/>
          <a:ln w="9525">
            <a:noFill/>
            <a:miter lim="800000"/>
            <a:headEnd/>
            <a:tailEnd/>
          </a:ln>
          <a:effectLst/>
        </p:spPr>
        <p:txBody>
          <a:bodyPr wrap="square">
            <a:spAutoFit/>
          </a:bodyPr>
          <a:lstStyle/>
          <a:p>
            <a:pPr>
              <a:spcAft>
                <a:spcPts val="1800"/>
              </a:spcAft>
              <a:defRPr/>
            </a:pPr>
            <a:r>
              <a:rPr lang="en-US" sz="3200" b="1" dirty="0">
                <a:solidFill>
                  <a:srgbClr val="FF0000"/>
                </a:solidFill>
              </a:rPr>
              <a:t>Receptor Analysis: </a:t>
            </a:r>
            <a:r>
              <a:rPr lang="en-US" sz="3200" b="1" dirty="0">
                <a:solidFill>
                  <a:srgbClr val="0000FF"/>
                </a:solidFill>
              </a:rPr>
              <a:t>Source Contribution </a:t>
            </a:r>
            <a:r>
              <a:rPr lang="en-US" sz="3200" b="1" dirty="0">
                <a:solidFill>
                  <a:srgbClr val="FF0000"/>
                </a:solidFill>
              </a:rPr>
              <a:t>#2</a:t>
            </a:r>
            <a:r>
              <a:rPr lang="en-US" sz="3200" b="1" dirty="0">
                <a:solidFill>
                  <a:srgbClr val="0000FF"/>
                </a:solidFill>
              </a:rPr>
              <a:t> </a:t>
            </a:r>
            <a:endParaRPr lang="en-US" altLang="zh-CN" sz="3200" dirty="0">
              <a:solidFill>
                <a:prstClr val="black"/>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4096379" y="1929285"/>
            <a:ext cx="1477107" cy="6732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1084711348"/>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1524000" y="711030"/>
            <a:ext cx="9144000" cy="6146970"/>
          </a:xfrm>
          <a:prstGeom prst="rect">
            <a:avLst/>
          </a:prstGeom>
          <a:noFill/>
          <a:ln w="9525">
            <a:noFill/>
            <a:miter lim="800000"/>
            <a:headEnd/>
            <a:tailEnd/>
          </a:ln>
        </p:spPr>
      </p:pic>
      <p:pic>
        <p:nvPicPr>
          <p:cNvPr id="11269" name="Picture 5"/>
          <p:cNvPicPr>
            <a:picLocks noChangeAspect="1" noChangeArrowheads="1"/>
          </p:cNvPicPr>
          <p:nvPr/>
        </p:nvPicPr>
        <p:blipFill>
          <a:blip r:embed="rId4" cstate="print"/>
          <a:srcRect/>
          <a:stretch>
            <a:fillRect/>
          </a:stretch>
        </p:blipFill>
        <p:spPr bwMode="auto">
          <a:xfrm>
            <a:off x="1674726" y="3999245"/>
            <a:ext cx="2381459" cy="2244174"/>
          </a:xfrm>
          <a:prstGeom prst="rect">
            <a:avLst/>
          </a:prstGeom>
          <a:noFill/>
          <a:ln w="9525">
            <a:solidFill>
              <a:schemeClr val="tx1"/>
            </a:solid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78</a:t>
            </a:fld>
            <a:endParaRPr lang="en-US">
              <a:solidFill>
                <a:prstClr val="black">
                  <a:tint val="75000"/>
                </a:prstClr>
              </a:solidFill>
              <a:latin typeface="Arial" pitchFamily="34" charset="0"/>
            </a:endParaRPr>
          </a:p>
        </p:txBody>
      </p:sp>
      <p:sp>
        <p:nvSpPr>
          <p:cNvPr id="7" name="Rectangle 6"/>
          <p:cNvSpPr>
            <a:spLocks noChangeArrowheads="1"/>
          </p:cNvSpPr>
          <p:nvPr/>
        </p:nvSpPr>
        <p:spPr bwMode="auto">
          <a:xfrm>
            <a:off x="1524000" y="15471"/>
            <a:ext cx="9144000" cy="523220"/>
          </a:xfrm>
          <a:prstGeom prst="rect">
            <a:avLst/>
          </a:prstGeom>
          <a:noFill/>
          <a:ln w="9525">
            <a:noFill/>
            <a:miter lim="800000"/>
            <a:headEnd/>
            <a:tailEnd/>
          </a:ln>
          <a:effectLst/>
        </p:spPr>
        <p:txBody>
          <a:bodyPr wrap="square">
            <a:spAutoFit/>
          </a:bodyPr>
          <a:lstStyle/>
          <a:p>
            <a:pPr>
              <a:spcAft>
                <a:spcPts val="1800"/>
              </a:spcAft>
              <a:defRPr/>
            </a:pPr>
            <a:r>
              <a:rPr lang="en-US" sz="2800" b="1" dirty="0">
                <a:solidFill>
                  <a:srgbClr val="0000FF"/>
                </a:solidFill>
              </a:rPr>
              <a:t>“RSM” EUS pilot cases: </a:t>
            </a:r>
            <a:r>
              <a:rPr lang="en-US" sz="2400" b="1" dirty="0">
                <a:solidFill>
                  <a:srgbClr val="FF0000"/>
                </a:solidFill>
              </a:rPr>
              <a:t>“PM</a:t>
            </a:r>
            <a:r>
              <a:rPr lang="en-US" sz="2400" b="1" dirty="0">
                <a:solidFill>
                  <a:prstClr val="black"/>
                </a:solidFill>
              </a:rPr>
              <a:t>[O3]</a:t>
            </a:r>
            <a:r>
              <a:rPr lang="en-US" sz="2400" b="1" dirty="0">
                <a:solidFill>
                  <a:srgbClr val="FF0000"/>
                </a:solidFill>
              </a:rPr>
              <a:t>_</a:t>
            </a:r>
            <a:r>
              <a:rPr lang="en-US" sz="2400" b="1" dirty="0" err="1">
                <a:solidFill>
                  <a:srgbClr val="FF0000"/>
                </a:solidFill>
              </a:rPr>
              <a:t>RSM_Jan</a:t>
            </a:r>
            <a:r>
              <a:rPr lang="en-US" sz="2400" b="1" dirty="0">
                <a:solidFill>
                  <a:prstClr val="black"/>
                </a:solidFill>
              </a:rPr>
              <a:t>[Jul]</a:t>
            </a:r>
            <a:r>
              <a:rPr lang="en-US" sz="2400" b="1" dirty="0">
                <a:solidFill>
                  <a:srgbClr val="FF0000"/>
                </a:solidFill>
              </a:rPr>
              <a:t>.</a:t>
            </a:r>
            <a:r>
              <a:rPr lang="en-US" sz="2400" b="1" dirty="0" err="1">
                <a:solidFill>
                  <a:srgbClr val="FF0000"/>
                </a:solidFill>
              </a:rPr>
              <a:t>proj</a:t>
            </a:r>
            <a:r>
              <a:rPr lang="en-US" sz="2400" b="1" dirty="0">
                <a:solidFill>
                  <a:srgbClr val="FF0000"/>
                </a:solidFill>
              </a:rPr>
              <a:t>”</a:t>
            </a:r>
            <a:endParaRPr lang="en-US" altLang="zh-CN" sz="2800" dirty="0">
              <a:solidFill>
                <a:prstClr val="black"/>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1554145" y="2484757"/>
            <a:ext cx="2160397" cy="8211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Rectangle 12">
            <a:extLst>
              <a:ext uri="{FF2B5EF4-FFF2-40B4-BE49-F238E27FC236}">
                <a16:creationId xmlns:a16="http://schemas.microsoft.com/office/drawing/2014/main" id="{B4A7BF5F-828C-4985-9DE0-3B319E62923B}"/>
              </a:ext>
            </a:extLst>
          </p:cNvPr>
          <p:cNvSpPr/>
          <p:nvPr/>
        </p:nvSpPr>
        <p:spPr>
          <a:xfrm>
            <a:off x="4290024" y="2464361"/>
            <a:ext cx="1393994" cy="3403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5733863" y="5189974"/>
            <a:ext cx="2351711" cy="1668026"/>
          </a:xfrm>
          <a:prstGeom prst="wedgeRoundRectCallout">
            <a:avLst>
              <a:gd name="adj1" fmla="val -50118"/>
              <a:gd name="adj2" fmla="val -796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dirty="0">
                <a:solidFill>
                  <a:srgbClr val="0000FF"/>
                </a:solidFill>
                <a:latin typeface="Calibri"/>
              </a:rPr>
              <a:t>Five Climate Regions:</a:t>
            </a:r>
          </a:p>
          <a:p>
            <a:pPr marL="342900" indent="-342900" algn="l" fontAlgn="auto">
              <a:spcBef>
                <a:spcPts val="0"/>
              </a:spcBef>
              <a:spcAft>
                <a:spcPts val="0"/>
              </a:spcAft>
              <a:buFontTx/>
              <a:buAutoNum type="arabicPeriod"/>
              <a:defRPr/>
            </a:pPr>
            <a:r>
              <a:rPr lang="en-US" dirty="0">
                <a:solidFill>
                  <a:srgbClr val="0000FF"/>
                </a:solidFill>
                <a:latin typeface="Calibri"/>
              </a:rPr>
              <a:t>NE</a:t>
            </a:r>
          </a:p>
          <a:p>
            <a:pPr marL="342900" indent="-342900" algn="l" fontAlgn="auto">
              <a:spcBef>
                <a:spcPts val="0"/>
              </a:spcBef>
              <a:spcAft>
                <a:spcPts val="0"/>
              </a:spcAft>
              <a:buFontTx/>
              <a:buAutoNum type="arabicPeriod"/>
              <a:defRPr/>
            </a:pPr>
            <a:r>
              <a:rPr lang="en-US" dirty="0">
                <a:solidFill>
                  <a:srgbClr val="0000FF"/>
                </a:solidFill>
                <a:latin typeface="Calibri"/>
              </a:rPr>
              <a:t>SE</a:t>
            </a:r>
          </a:p>
          <a:p>
            <a:pPr marL="342900" indent="-342900" algn="l" fontAlgn="auto">
              <a:spcBef>
                <a:spcPts val="0"/>
              </a:spcBef>
              <a:spcAft>
                <a:spcPts val="0"/>
              </a:spcAft>
              <a:buFontTx/>
              <a:buAutoNum type="arabicPeriod"/>
              <a:defRPr/>
            </a:pPr>
            <a:r>
              <a:rPr lang="en-US" dirty="0" err="1">
                <a:solidFill>
                  <a:srgbClr val="0000FF"/>
                </a:solidFill>
                <a:latin typeface="Calibri"/>
              </a:rPr>
              <a:t>Cen</a:t>
            </a:r>
            <a:endParaRPr lang="en-US" dirty="0">
              <a:solidFill>
                <a:srgbClr val="0000FF"/>
              </a:solidFill>
              <a:latin typeface="Calibri"/>
            </a:endParaRPr>
          </a:p>
          <a:p>
            <a:pPr marL="342900" indent="-342900" algn="l" fontAlgn="auto">
              <a:spcBef>
                <a:spcPts val="0"/>
              </a:spcBef>
              <a:spcAft>
                <a:spcPts val="0"/>
              </a:spcAft>
              <a:buFontTx/>
              <a:buAutoNum type="arabicPeriod"/>
              <a:defRPr/>
            </a:pPr>
            <a:r>
              <a:rPr lang="en-US" dirty="0" err="1">
                <a:solidFill>
                  <a:srgbClr val="0000FF"/>
                </a:solidFill>
                <a:latin typeface="Calibri"/>
              </a:rPr>
              <a:t>Up_MW</a:t>
            </a:r>
            <a:endParaRPr lang="en-US" dirty="0">
              <a:solidFill>
                <a:srgbClr val="0000FF"/>
              </a:solidFill>
              <a:latin typeface="Calibri"/>
            </a:endParaRPr>
          </a:p>
          <a:p>
            <a:pPr marL="342900" indent="-342900" algn="l" fontAlgn="auto">
              <a:spcBef>
                <a:spcPts val="0"/>
              </a:spcBef>
              <a:spcAft>
                <a:spcPts val="0"/>
              </a:spcAft>
              <a:buFontTx/>
              <a:buAutoNum type="arabicPeriod"/>
              <a:defRPr/>
            </a:pPr>
            <a:r>
              <a:rPr lang="en-US" dirty="0">
                <a:solidFill>
                  <a:srgbClr val="0000FF"/>
                </a:solidFill>
                <a:latin typeface="Calibri"/>
              </a:rPr>
              <a:t>Other</a:t>
            </a:r>
          </a:p>
        </p:txBody>
      </p:sp>
    </p:spTree>
    <p:extLst>
      <p:ext uri="{BB962C8B-B14F-4D97-AF65-F5344CB8AC3E}">
        <p14:creationId xmlns:p14="http://schemas.microsoft.com/office/powerpoint/2010/main" val="534928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46618" y="66361"/>
            <a:ext cx="8927869" cy="892837"/>
          </a:xfrm>
          <a:solidFill>
            <a:schemeClr val="accent3">
              <a:lumMod val="95000"/>
            </a:schemeClr>
          </a:solidFill>
          <a:ln w="19050">
            <a:solidFill>
              <a:schemeClr val="tx1"/>
            </a:solidFill>
          </a:ln>
        </p:spPr>
        <p:txBody>
          <a:bodyPr/>
          <a:lstStyle/>
          <a:p>
            <a:r>
              <a:rPr lang="en-US" sz="2800" dirty="0">
                <a:solidFill>
                  <a:srgbClr val="FF0000"/>
                </a:solidFill>
              </a:rPr>
              <a:t>FAST-CE: </a:t>
            </a:r>
            <a:r>
              <a:rPr lang="en-US" sz="2800" dirty="0">
                <a:solidFill>
                  <a:srgbClr val="0000FF"/>
                </a:solidFill>
              </a:rPr>
              <a:t>“</a:t>
            </a:r>
            <a:r>
              <a:rPr lang="en-US" sz="2400" dirty="0">
                <a:solidFill>
                  <a:srgbClr val="0000FF"/>
                </a:solidFill>
              </a:rPr>
              <a:t>Flexible Air Quality Scenario Tool – Community Edition”</a:t>
            </a:r>
          </a:p>
        </p:txBody>
      </p:sp>
      <p:grpSp>
        <p:nvGrpSpPr>
          <p:cNvPr id="2" name="组合 14"/>
          <p:cNvGrpSpPr/>
          <p:nvPr/>
        </p:nvGrpSpPr>
        <p:grpSpPr>
          <a:xfrm>
            <a:off x="2111028" y="1059322"/>
            <a:ext cx="8306500" cy="5732318"/>
            <a:chOff x="569611" y="1087582"/>
            <a:chExt cx="8306500" cy="5732318"/>
          </a:xfrm>
        </p:grpSpPr>
        <p:sp>
          <p:nvSpPr>
            <p:cNvPr id="337" name="圆角矩形 1">
              <a:extLst>
                <a:ext uri="{FF2B5EF4-FFF2-40B4-BE49-F238E27FC236}">
                  <a16:creationId xmlns:a16="http://schemas.microsoft.com/office/drawing/2014/main" id="{E61E1FB7-9931-4FC1-BEE3-BF340ECFD392}"/>
                </a:ext>
              </a:extLst>
            </p:cNvPr>
            <p:cNvSpPr/>
            <p:nvPr/>
          </p:nvSpPr>
          <p:spPr>
            <a:xfrm>
              <a:off x="961450" y="1087582"/>
              <a:ext cx="1882114" cy="1463495"/>
            </a:xfrm>
            <a:prstGeom prst="roundRect">
              <a:avLst/>
            </a:prstGeom>
            <a:noFill/>
            <a:ln w="19050" cap="flat" cmpd="sng" algn="ctr">
              <a:solidFill>
                <a:srgbClr val="FF0000"/>
              </a:solidFill>
              <a:prstDash val="dash"/>
            </a:ln>
            <a:effectLst/>
          </p:spPr>
          <p:txBody>
            <a:bodyPr rtlCol="0" anchor="ctr"/>
            <a:lstStyle/>
            <a:p>
              <a:pPr algn="l" fontAlgn="auto">
                <a:spcBef>
                  <a:spcPts val="0"/>
                </a:spcBef>
                <a:spcAft>
                  <a:spcPts val="0"/>
                </a:spcAft>
                <a:defRPr/>
              </a:pPr>
              <a:endParaRPr lang="zh-CN" altLang="en-US" sz="1013" kern="0">
                <a:solidFill>
                  <a:prstClr val="white"/>
                </a:solidFill>
                <a:latin typeface="Calibri"/>
                <a:ea typeface="宋体" panose="02010600030101010101" pitchFamily="2" charset="-122"/>
              </a:endParaRPr>
            </a:p>
          </p:txBody>
        </p:sp>
        <p:sp>
          <p:nvSpPr>
            <p:cNvPr id="338" name="圆角矩形 1">
              <a:extLst>
                <a:ext uri="{FF2B5EF4-FFF2-40B4-BE49-F238E27FC236}">
                  <a16:creationId xmlns:a16="http://schemas.microsoft.com/office/drawing/2014/main" id="{E61E1FB7-9931-4FC1-BEE3-BF340ECFD392}"/>
                </a:ext>
              </a:extLst>
            </p:cNvPr>
            <p:cNvSpPr/>
            <p:nvPr/>
          </p:nvSpPr>
          <p:spPr>
            <a:xfrm>
              <a:off x="5885661" y="1091780"/>
              <a:ext cx="1795761" cy="1463495"/>
            </a:xfrm>
            <a:prstGeom prst="roundRect">
              <a:avLst/>
            </a:prstGeom>
            <a:noFill/>
            <a:ln w="19050" cap="flat" cmpd="sng" algn="ctr">
              <a:solidFill>
                <a:srgbClr val="FF0000"/>
              </a:solidFill>
              <a:prstDash val="dash"/>
            </a:ln>
            <a:effectLst/>
          </p:spPr>
          <p:txBody>
            <a:bodyPr rtlCol="0" anchor="ctr"/>
            <a:lstStyle/>
            <a:p>
              <a:pPr algn="l" fontAlgn="auto">
                <a:spcBef>
                  <a:spcPts val="0"/>
                </a:spcBef>
                <a:spcAft>
                  <a:spcPts val="0"/>
                </a:spcAft>
                <a:defRPr/>
              </a:pPr>
              <a:endParaRPr lang="zh-CN" altLang="en-US" sz="1013" kern="0">
                <a:solidFill>
                  <a:prstClr val="white"/>
                </a:solidFill>
                <a:latin typeface="Calibri"/>
                <a:ea typeface="宋体" panose="02010600030101010101" pitchFamily="2" charset="-122"/>
              </a:endParaRPr>
            </a:p>
          </p:txBody>
        </p:sp>
        <p:grpSp>
          <p:nvGrpSpPr>
            <p:cNvPr id="4" name="组合 13"/>
            <p:cNvGrpSpPr/>
            <p:nvPr/>
          </p:nvGrpSpPr>
          <p:grpSpPr>
            <a:xfrm>
              <a:off x="569611" y="1153766"/>
              <a:ext cx="8306500" cy="5666134"/>
              <a:chOff x="569611" y="1153766"/>
              <a:chExt cx="8306500" cy="5666134"/>
            </a:xfrm>
          </p:grpSpPr>
          <p:sp>
            <p:nvSpPr>
              <p:cNvPr id="291" name="Rectangle 131">
                <a:extLst>
                  <a:ext uri="{FF2B5EF4-FFF2-40B4-BE49-F238E27FC236}">
                    <a16:creationId xmlns:a16="http://schemas.microsoft.com/office/drawing/2014/main" id="{D28E25B4-63AB-4EA4-9C35-771A0C171F5A}"/>
                  </a:ext>
                </a:extLst>
              </p:cNvPr>
              <p:cNvSpPr>
                <a:spLocks noChangeArrowheads="1"/>
              </p:cNvSpPr>
              <p:nvPr/>
            </p:nvSpPr>
            <p:spPr bwMode="auto">
              <a:xfrm>
                <a:off x="5979365" y="3061130"/>
                <a:ext cx="1633151"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 Apportionment Modeling</a:t>
                </a:r>
              </a:p>
            </p:txBody>
          </p:sp>
          <p:sp>
            <p:nvSpPr>
              <p:cNvPr id="292" name="Rectangle 141">
                <a:extLst>
                  <a:ext uri="{FF2B5EF4-FFF2-40B4-BE49-F238E27FC236}">
                    <a16:creationId xmlns:a16="http://schemas.microsoft.com/office/drawing/2014/main" id="{0E83189A-38BC-4F32-9D09-142AFC15BBA3}"/>
                  </a:ext>
                </a:extLst>
              </p:cNvPr>
              <p:cNvSpPr/>
              <p:nvPr/>
            </p:nvSpPr>
            <p:spPr>
              <a:xfrm>
                <a:off x="2333750" y="4560457"/>
                <a:ext cx="4463755" cy="715089"/>
              </a:xfrm>
              <a:prstGeom prst="roundRect">
                <a:avLst/>
              </a:prstGeom>
              <a:solidFill>
                <a:srgbClr val="FDEADA"/>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zh-CN" b="1" kern="0" dirty="0">
                    <a:solidFill>
                      <a:srgbClr val="0000FF"/>
                    </a:solidFill>
                    <a:latin typeface="Times New Roman" panose="02020603050405020304" pitchFamily="18" charset="0"/>
                    <a:ea typeface="宋体" panose="02010600030101010101" pitchFamily="2" charset="-122"/>
                  </a:rPr>
                  <a:t>Flexible &amp; Real-time AQ Scenarios &amp; Source Contribution Assessment</a:t>
                </a:r>
                <a:endParaRPr lang="en-US" altLang="zh-CN" sz="1600" b="1" kern="0" dirty="0">
                  <a:solidFill>
                    <a:srgbClr val="0000FF"/>
                  </a:solidFill>
                  <a:latin typeface="Times New Roman" panose="02020603050405020304" pitchFamily="18" charset="0"/>
                  <a:ea typeface="宋体" panose="02010600030101010101" pitchFamily="2" charset="-122"/>
                </a:endParaRPr>
              </a:p>
            </p:txBody>
          </p:sp>
          <p:sp>
            <p:nvSpPr>
              <p:cNvPr id="293" name="矩形 292">
                <a:extLst>
                  <a:ext uri="{FF2B5EF4-FFF2-40B4-BE49-F238E27FC236}">
                    <a16:creationId xmlns:a16="http://schemas.microsoft.com/office/drawing/2014/main" id="{B6F57F74-C394-4960-AFDA-969575046A2E}"/>
                  </a:ext>
                </a:extLst>
              </p:cNvPr>
              <p:cNvSpPr/>
              <p:nvPr/>
            </p:nvSpPr>
            <p:spPr>
              <a:xfrm>
                <a:off x="5903472" y="2855786"/>
                <a:ext cx="17567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Chemical approximation</a:t>
                </a:r>
                <a:endParaRPr lang="zh-CN" altLang="en-US" sz="1050" b="1" dirty="0">
                  <a:solidFill>
                    <a:srgbClr val="FF0000"/>
                  </a:solidFill>
                  <a:latin typeface="Times New Roman" panose="02020603050405020304" pitchFamily="18" charset="0"/>
                  <a:ea typeface="DengXian"/>
                  <a:cs typeface="Times New Roman" panose="02020603050405020304" pitchFamily="18" charset="0"/>
                </a:endParaRPr>
              </a:p>
            </p:txBody>
          </p:sp>
          <p:sp>
            <p:nvSpPr>
              <p:cNvPr id="294" name="矩形 293">
                <a:extLst>
                  <a:ext uri="{FF2B5EF4-FFF2-40B4-BE49-F238E27FC236}">
                    <a16:creationId xmlns:a16="http://schemas.microsoft.com/office/drawing/2014/main" id="{332850F2-ADC2-4C2D-80C2-DBF1E074B5BE}"/>
                  </a:ext>
                </a:extLst>
              </p:cNvPr>
              <p:cNvSpPr/>
              <p:nvPr/>
            </p:nvSpPr>
            <p:spPr>
              <a:xfrm>
                <a:off x="749828" y="2855786"/>
                <a:ext cx="23768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Math. &amp; Chemical approximation</a:t>
                </a:r>
              </a:p>
            </p:txBody>
          </p:sp>
          <p:sp>
            <p:nvSpPr>
              <p:cNvPr id="295" name="Rectangle 141">
                <a:extLst>
                  <a:ext uri="{FF2B5EF4-FFF2-40B4-BE49-F238E27FC236}">
                    <a16:creationId xmlns:a16="http://schemas.microsoft.com/office/drawing/2014/main" id="{ADF62A83-0DD7-40FC-AC52-7D8B68284F26}"/>
                  </a:ext>
                </a:extLst>
              </p:cNvPr>
              <p:cNvSpPr/>
              <p:nvPr/>
            </p:nvSpPr>
            <p:spPr>
              <a:xfrm>
                <a:off x="2713844" y="3824658"/>
                <a:ext cx="3621891" cy="562630"/>
              </a:xfrm>
              <a:prstGeom prst="ellipse">
                <a:avLst/>
              </a:prstGeom>
              <a:solidFill>
                <a:srgbClr val="FFFF00"/>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zh-CN" sz="2000" b="1" kern="0" dirty="0">
                    <a:solidFill>
                      <a:srgbClr val="FF00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rPr>
                  <a:t>FAST-CE</a:t>
                </a:r>
              </a:p>
            </p:txBody>
          </p:sp>
          <p:sp>
            <p:nvSpPr>
              <p:cNvPr id="296" name="Text Box 53">
                <a:extLst>
                  <a:ext uri="{FF2B5EF4-FFF2-40B4-BE49-F238E27FC236}">
                    <a16:creationId xmlns:a16="http://schemas.microsoft.com/office/drawing/2014/main" id="{4DA6175A-FEA2-4891-93DD-E74A9027611E}"/>
                  </a:ext>
                </a:extLst>
              </p:cNvPr>
              <p:cNvSpPr txBox="1">
                <a:spLocks noChangeArrowheads="1"/>
              </p:cNvSpPr>
              <p:nvPr/>
            </p:nvSpPr>
            <p:spPr bwMode="auto">
              <a:xfrm>
                <a:off x="3527978" y="3429547"/>
                <a:ext cx="1015690" cy="41549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21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DDM</a:t>
                </a:r>
              </a:p>
            </p:txBody>
          </p:sp>
          <p:sp>
            <p:nvSpPr>
              <p:cNvPr id="297" name="Text Box 53">
                <a:extLst>
                  <a:ext uri="{FF2B5EF4-FFF2-40B4-BE49-F238E27FC236}">
                    <a16:creationId xmlns:a16="http://schemas.microsoft.com/office/drawing/2014/main" id="{C53D20AD-BA2E-4086-8F6B-F29688D8142B}"/>
                  </a:ext>
                </a:extLst>
              </p:cNvPr>
              <p:cNvSpPr txBox="1">
                <a:spLocks noChangeArrowheads="1"/>
              </p:cNvSpPr>
              <p:nvPr/>
            </p:nvSpPr>
            <p:spPr bwMode="auto">
              <a:xfrm>
                <a:off x="1550806" y="3445221"/>
                <a:ext cx="929167" cy="41549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21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RSM</a:t>
                </a:r>
              </a:p>
            </p:txBody>
          </p:sp>
          <p:sp>
            <p:nvSpPr>
              <p:cNvPr id="298" name="矩形 297">
                <a:extLst>
                  <a:ext uri="{FF2B5EF4-FFF2-40B4-BE49-F238E27FC236}">
                    <a16:creationId xmlns:a16="http://schemas.microsoft.com/office/drawing/2014/main" id="{A9C4063A-0FD5-4A71-A18F-2B3063CABC67}"/>
                  </a:ext>
                </a:extLst>
              </p:cNvPr>
              <p:cNvSpPr/>
              <p:nvPr/>
            </p:nvSpPr>
            <p:spPr>
              <a:xfrm>
                <a:off x="3383835" y="2855786"/>
                <a:ext cx="1994551"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Math. approximation</a:t>
                </a:r>
              </a:p>
            </p:txBody>
          </p:sp>
          <p:sp>
            <p:nvSpPr>
              <p:cNvPr id="299" name="Rectangle 131">
                <a:extLst>
                  <a:ext uri="{FF2B5EF4-FFF2-40B4-BE49-F238E27FC236}">
                    <a16:creationId xmlns:a16="http://schemas.microsoft.com/office/drawing/2014/main" id="{835A40A2-7A65-4E7E-9AA3-AE2C46451321}"/>
                  </a:ext>
                </a:extLst>
              </p:cNvPr>
              <p:cNvSpPr>
                <a:spLocks noChangeArrowheads="1"/>
              </p:cNvSpPr>
              <p:nvPr/>
            </p:nvSpPr>
            <p:spPr bwMode="auto">
              <a:xfrm>
                <a:off x="3625320" y="3061130"/>
                <a:ext cx="1652713"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Source/Receptor Sensitivity Modeling</a:t>
                </a:r>
              </a:p>
            </p:txBody>
          </p:sp>
          <p:grpSp>
            <p:nvGrpSpPr>
              <p:cNvPr id="5" name="Group 128">
                <a:extLst>
                  <a:ext uri="{FF2B5EF4-FFF2-40B4-BE49-F238E27FC236}">
                    <a16:creationId xmlns:a16="http://schemas.microsoft.com/office/drawing/2014/main" id="{A34F1F1A-E4B7-4DFE-AA8E-BAF7E0ABE778}"/>
                  </a:ext>
                </a:extLst>
              </p:cNvPr>
              <p:cNvGrpSpPr/>
              <p:nvPr/>
            </p:nvGrpSpPr>
            <p:grpSpPr>
              <a:xfrm>
                <a:off x="1113008" y="3061130"/>
                <a:ext cx="1581170" cy="394411"/>
                <a:chOff x="5719792" y="4188333"/>
                <a:chExt cx="2512214" cy="581164"/>
              </a:xfrm>
              <a:solidFill>
                <a:srgbClr val="FDEADA"/>
              </a:solidFill>
            </p:grpSpPr>
            <p:sp>
              <p:nvSpPr>
                <p:cNvPr id="301" name="Freeform 19">
                  <a:extLst>
                    <a:ext uri="{FF2B5EF4-FFF2-40B4-BE49-F238E27FC236}">
                      <a16:creationId xmlns:a16="http://schemas.microsoft.com/office/drawing/2014/main" id="{593EE6B9-158F-43B4-A510-81DF201730F4}"/>
                    </a:ext>
                  </a:extLst>
                </p:cNvPr>
                <p:cNvSpPr>
                  <a:spLocks/>
                </p:cNvSpPr>
                <p:nvPr/>
              </p:nvSpPr>
              <p:spPr bwMode="auto">
                <a:xfrm>
                  <a:off x="5719792" y="4188333"/>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19050">
                  <a:solidFill>
                    <a:srgbClr val="000000"/>
                  </a:solidFill>
                  <a:prstDash val="solid"/>
                  <a:round/>
                  <a:headEnd/>
                  <a:tailEnd/>
                </a:ln>
              </p:spPr>
              <p:txBody>
                <a:bodyPr rot="0" vert="horz" wrap="square" lIns="51435" tIns="25718" rIns="51435" bIns="25718"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b="1">
                    <a:solidFill>
                      <a:prstClr val="black"/>
                    </a:solidFill>
                    <a:latin typeface="Calibri"/>
                    <a:ea typeface="微软雅黑"/>
                  </a:endParaRPr>
                </a:p>
              </p:txBody>
            </p:sp>
            <p:sp>
              <p:nvSpPr>
                <p:cNvPr id="302" name="Rectangle 131">
                  <a:extLst>
                    <a:ext uri="{FF2B5EF4-FFF2-40B4-BE49-F238E27FC236}">
                      <a16:creationId xmlns:a16="http://schemas.microsoft.com/office/drawing/2014/main" id="{3FD447B5-B497-4936-9DE6-D9B9EFF5FC3A}"/>
                    </a:ext>
                  </a:extLst>
                </p:cNvPr>
                <p:cNvSpPr>
                  <a:spLocks noChangeArrowheads="1"/>
                </p:cNvSpPr>
                <p:nvPr/>
              </p:nvSpPr>
              <p:spPr bwMode="auto">
                <a:xfrm>
                  <a:off x="5846652" y="4220846"/>
                  <a:ext cx="2279925" cy="544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Response Surface Modeling</a:t>
                  </a:r>
                </a:p>
              </p:txBody>
            </p:sp>
          </p:grpSp>
          <p:sp>
            <p:nvSpPr>
              <p:cNvPr id="303" name="Text Box 53">
                <a:extLst>
                  <a:ext uri="{FF2B5EF4-FFF2-40B4-BE49-F238E27FC236}">
                    <a16:creationId xmlns:a16="http://schemas.microsoft.com/office/drawing/2014/main" id="{0218664F-EE3A-4FB9-927E-9B5C66D40F26}"/>
                  </a:ext>
                </a:extLst>
              </p:cNvPr>
              <p:cNvSpPr txBox="1">
                <a:spLocks noChangeArrowheads="1"/>
              </p:cNvSpPr>
              <p:nvPr/>
            </p:nvSpPr>
            <p:spPr bwMode="auto">
              <a:xfrm>
                <a:off x="6797505" y="3419009"/>
                <a:ext cx="2078606" cy="6463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18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APCA/OSAT/PSAT &amp; ISAM</a:t>
                </a:r>
              </a:p>
            </p:txBody>
          </p:sp>
          <p:grpSp>
            <p:nvGrpSpPr>
              <p:cNvPr id="6" name="Group 133">
                <a:extLst>
                  <a:ext uri="{FF2B5EF4-FFF2-40B4-BE49-F238E27FC236}">
                    <a16:creationId xmlns:a16="http://schemas.microsoft.com/office/drawing/2014/main" id="{4F32453B-30E5-427A-96A5-2AB6F557CBEB}"/>
                  </a:ext>
                </a:extLst>
              </p:cNvPr>
              <p:cNvGrpSpPr/>
              <p:nvPr/>
            </p:nvGrpSpPr>
            <p:grpSpPr>
              <a:xfrm>
                <a:off x="2887363" y="6425370"/>
                <a:ext cx="3509750" cy="394530"/>
                <a:chOff x="9011917" y="5205982"/>
                <a:chExt cx="2951774" cy="584416"/>
              </a:xfrm>
            </p:grpSpPr>
            <p:sp>
              <p:nvSpPr>
                <p:cNvPr id="305" name="Freeform 27">
                  <a:extLst>
                    <a:ext uri="{FF2B5EF4-FFF2-40B4-BE49-F238E27FC236}">
                      <a16:creationId xmlns:a16="http://schemas.microsoft.com/office/drawing/2014/main" id="{87C7763B-8F08-4B73-9017-61A6924327F5}"/>
                    </a:ext>
                  </a:extLst>
                </p:cNvPr>
                <p:cNvSpPr>
                  <a:spLocks/>
                </p:cNvSpPr>
                <p:nvPr/>
              </p:nvSpPr>
              <p:spPr bwMode="auto">
                <a:xfrm>
                  <a:off x="9012854" y="5205982"/>
                  <a:ext cx="2950837"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68580" tIns="34290" rIns="68580" bIns="34290" anchor="t" anchorCtr="0" upright="1">
                  <a:noAutofit/>
                </a:bodyPr>
                <a:lstStyle/>
                <a:p>
                  <a:pPr fontAlgn="auto">
                    <a:spcBef>
                      <a:spcPts val="0"/>
                    </a:spcBef>
                    <a:spcAft>
                      <a:spcPts val="0"/>
                    </a:spcAft>
                    <a:defRPr/>
                  </a:pPr>
                  <a:endParaRPr lang="en-US" sz="1200" kern="0">
                    <a:solidFill>
                      <a:srgbClr val="000000"/>
                    </a:solidFill>
                    <a:latin typeface="微软雅黑"/>
                    <a:ea typeface="微软雅黑"/>
                  </a:endParaRPr>
                </a:p>
              </p:txBody>
            </p:sp>
            <p:sp>
              <p:nvSpPr>
                <p:cNvPr id="306" name="Freeform 28">
                  <a:extLst>
                    <a:ext uri="{FF2B5EF4-FFF2-40B4-BE49-F238E27FC236}">
                      <a16:creationId xmlns:a16="http://schemas.microsoft.com/office/drawing/2014/main" id="{D6A71927-77FC-49EF-9F7D-3A72545D9DCD}"/>
                    </a:ext>
                  </a:extLst>
                </p:cNvPr>
                <p:cNvSpPr>
                  <a:spLocks/>
                </p:cNvSpPr>
                <p:nvPr/>
              </p:nvSpPr>
              <p:spPr bwMode="auto">
                <a:xfrm>
                  <a:off x="9011917" y="5205982"/>
                  <a:ext cx="2951774"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fontAlgn="auto">
                    <a:spcBef>
                      <a:spcPts val="0"/>
                    </a:spcBef>
                    <a:spcAft>
                      <a:spcPts val="0"/>
                    </a:spcAft>
                    <a:defRPr/>
                  </a:pPr>
                  <a:endParaRPr lang="en-US" sz="1200" kern="0">
                    <a:solidFill>
                      <a:srgbClr val="000000"/>
                    </a:solidFill>
                    <a:latin typeface="微软雅黑"/>
                    <a:ea typeface="微软雅黑"/>
                  </a:endParaRPr>
                </a:p>
              </p:txBody>
            </p:sp>
            <p:sp>
              <p:nvSpPr>
                <p:cNvPr id="307" name="Rectangle 136">
                  <a:extLst>
                    <a:ext uri="{FF2B5EF4-FFF2-40B4-BE49-F238E27FC236}">
                      <a16:creationId xmlns:a16="http://schemas.microsoft.com/office/drawing/2014/main" id="{43AEAB3C-19BD-45E7-A893-6BDBA61FB08E}"/>
                    </a:ext>
                  </a:extLst>
                </p:cNvPr>
                <p:cNvSpPr>
                  <a:spLocks noChangeArrowheads="1"/>
                </p:cNvSpPr>
                <p:nvPr/>
              </p:nvSpPr>
              <p:spPr bwMode="auto">
                <a:xfrm>
                  <a:off x="9011917" y="5349540"/>
                  <a:ext cx="2900154" cy="31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fontAlgn="auto">
                    <a:spcBef>
                      <a:spcPts val="0"/>
                    </a:spcBef>
                    <a:spcAft>
                      <a:spcPts val="0"/>
                    </a:spcAft>
                    <a:defRPr/>
                  </a:pPr>
                  <a:r>
                    <a:rPr lang="en-US" sz="1400" b="1" kern="0" dirty="0">
                      <a:solidFill>
                        <a:srgbClr val="FF0000"/>
                      </a:solidFill>
                      <a:latin typeface="Times New Roman" panose="02020603050405020304" pitchFamily="18" charset="0"/>
                      <a:ea typeface="DengXian"/>
                      <a:cs typeface="Times New Roman" panose="02020603050405020304" pitchFamily="18" charset="0"/>
                    </a:rPr>
                    <a:t>Optimized Cost/Benefit Control Strategy</a:t>
                  </a:r>
                  <a:endParaRPr lang="en-US" sz="1400" kern="0" dirty="0">
                    <a:solidFill>
                      <a:srgbClr val="FF0000"/>
                    </a:solidFill>
                    <a:latin typeface="Times New Roman" panose="02020603050405020304" pitchFamily="18" charset="0"/>
                    <a:ea typeface="DengXian"/>
                    <a:cs typeface="Times New Roman" panose="02020603050405020304" pitchFamily="18" charset="0"/>
                  </a:endParaRPr>
                </a:p>
              </p:txBody>
            </p:sp>
          </p:grpSp>
          <p:sp>
            <p:nvSpPr>
              <p:cNvPr id="308" name="Rectangle 259">
                <a:extLst>
                  <a:ext uri="{FF2B5EF4-FFF2-40B4-BE49-F238E27FC236}">
                    <a16:creationId xmlns:a16="http://schemas.microsoft.com/office/drawing/2014/main" id="{2F0BA172-5A75-472F-BE86-063503E3F11F}"/>
                  </a:ext>
                </a:extLst>
              </p:cNvPr>
              <p:cNvSpPr/>
              <p:nvPr/>
            </p:nvSpPr>
            <p:spPr>
              <a:xfrm>
                <a:off x="2932118" y="6134460"/>
                <a:ext cx="2719742" cy="276999"/>
              </a:xfrm>
              <a:prstGeom prst="rect">
                <a:avLst/>
              </a:prstGeom>
            </p:spPr>
            <p:txBody>
              <a:bodyPr wrap="square">
                <a:spAutoFit/>
              </a:bodyPr>
              <a:lstStyle/>
              <a:p>
                <a:pPr fontAlgn="auto">
                  <a:spcBef>
                    <a:spcPts val="0"/>
                  </a:spcBef>
                  <a:spcAft>
                    <a:spcPts val="0"/>
                  </a:spcAft>
                  <a:defRPr/>
                </a:pPr>
                <a:r>
                  <a:rPr lang="en-US" altLang="zh-CN" sz="1200" b="1" dirty="0">
                    <a:solidFill>
                      <a:srgbClr val="000000"/>
                    </a:solidFill>
                    <a:latin typeface="Times New Roman" panose="02020603050405020304" pitchFamily="18" charset="0"/>
                    <a:ea typeface="宋体" panose="02010600030101010101" pitchFamily="2" charset="-122"/>
                  </a:rPr>
                  <a:t>Least</a:t>
                </a:r>
                <a:r>
                  <a:rPr lang="en-US" altLang="zh-CN" sz="900" b="1" kern="0" dirty="0">
                    <a:solidFill>
                      <a:srgbClr val="000000"/>
                    </a:solidFill>
                    <a:latin typeface="Times New Roman" panose="02020603050405020304" pitchFamily="18" charset="0"/>
                    <a:ea typeface="宋体" panose="02010600030101010101" pitchFamily="2" charset="-122"/>
                  </a:rPr>
                  <a:t> </a:t>
                </a:r>
                <a:r>
                  <a:rPr lang="en-US" altLang="zh-CN" sz="1200" b="1" kern="0" dirty="0">
                    <a:solidFill>
                      <a:srgbClr val="000000"/>
                    </a:solidFill>
                    <a:latin typeface="Times New Roman" panose="02020603050405020304" pitchFamily="18" charset="0"/>
                    <a:ea typeface="宋体" panose="02010600030101010101" pitchFamily="2" charset="-122"/>
                  </a:rPr>
                  <a:t>c</a:t>
                </a:r>
                <a:r>
                  <a:rPr lang="en-US" altLang="zh-CN" sz="1200" b="1" dirty="0">
                    <a:solidFill>
                      <a:srgbClr val="000000"/>
                    </a:solidFill>
                    <a:latin typeface="Times New Roman" panose="02020603050405020304" pitchFamily="18" charset="0"/>
                    <a:ea typeface="宋体" panose="02010600030101010101" pitchFamily="2" charset="-122"/>
                  </a:rPr>
                  <a:t>ost strategies              (LE-CO)</a:t>
                </a:r>
                <a:endParaRPr lang="en-US" sz="1200" b="1" dirty="0">
                  <a:solidFill>
                    <a:srgbClr val="000000"/>
                  </a:solidFill>
                  <a:latin typeface="Times New Roman" panose="02020603050405020304" pitchFamily="18" charset="0"/>
                  <a:ea typeface="微软雅黑"/>
                </a:endParaRPr>
              </a:p>
            </p:txBody>
          </p:sp>
          <p:sp>
            <p:nvSpPr>
              <p:cNvPr id="309" name="Rectangle 141">
                <a:extLst>
                  <a:ext uri="{FF2B5EF4-FFF2-40B4-BE49-F238E27FC236}">
                    <a16:creationId xmlns:a16="http://schemas.microsoft.com/office/drawing/2014/main" id="{AFF423ED-0025-475D-9E40-077394C74C04}"/>
                  </a:ext>
                </a:extLst>
              </p:cNvPr>
              <p:cNvSpPr/>
              <p:nvPr/>
            </p:nvSpPr>
            <p:spPr>
              <a:xfrm>
                <a:off x="3269849" y="5625303"/>
                <a:ext cx="2077873" cy="461665"/>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altLang="zh-CN" sz="1200" b="1" kern="0" dirty="0">
                    <a:solidFill>
                      <a:srgbClr val="7030A0"/>
                    </a:solidFill>
                    <a:latin typeface="Times New Roman" panose="02020603050405020304" pitchFamily="18" charset="0"/>
                    <a:ea typeface="宋体" panose="02010600030101010101" pitchFamily="2" charset="-122"/>
                  </a:rPr>
                  <a:t>Attainment assessment tool (SMAT-CE)</a:t>
                </a:r>
              </a:p>
            </p:txBody>
          </p:sp>
          <p:sp>
            <p:nvSpPr>
              <p:cNvPr id="310" name="Rectangle 105">
                <a:extLst>
                  <a:ext uri="{FF2B5EF4-FFF2-40B4-BE49-F238E27FC236}">
                    <a16:creationId xmlns:a16="http://schemas.microsoft.com/office/drawing/2014/main" id="{0E6CCE46-B8D1-4C90-BB59-A9F8D600F92D}"/>
                  </a:ext>
                </a:extLst>
              </p:cNvPr>
              <p:cNvSpPr>
                <a:spLocks noChangeArrowheads="1"/>
              </p:cNvSpPr>
              <p:nvPr/>
            </p:nvSpPr>
            <p:spPr bwMode="auto">
              <a:xfrm>
                <a:off x="5590336" y="5625304"/>
                <a:ext cx="2012247" cy="461665"/>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sz="1200" b="1" kern="0" dirty="0">
                    <a:solidFill>
                      <a:srgbClr val="7030A0"/>
                    </a:solidFill>
                    <a:latin typeface="Times New Roman" panose="02020603050405020304" pitchFamily="18" charset="0"/>
                    <a:ea typeface="微软雅黑"/>
                  </a:rPr>
                  <a:t>Health benefit tool </a:t>
                </a:r>
              </a:p>
              <a:p>
                <a:pPr fontAlgn="auto">
                  <a:spcBef>
                    <a:spcPts val="0"/>
                  </a:spcBef>
                  <a:spcAft>
                    <a:spcPts val="0"/>
                  </a:spcAft>
                  <a:defRPr/>
                </a:pPr>
                <a:r>
                  <a:rPr lang="en-US" sz="1200" b="1" kern="0" dirty="0">
                    <a:solidFill>
                      <a:srgbClr val="7030A0"/>
                    </a:solidFill>
                    <a:latin typeface="Times New Roman" panose="02020603050405020304" pitchFamily="18" charset="0"/>
                    <a:ea typeface="微软雅黑"/>
                  </a:rPr>
                  <a:t>(BenMAP-CE)</a:t>
                </a:r>
              </a:p>
            </p:txBody>
          </p:sp>
          <p:sp>
            <p:nvSpPr>
              <p:cNvPr id="311" name="圆角矩形 310"/>
              <p:cNvSpPr/>
              <p:nvPr/>
            </p:nvSpPr>
            <p:spPr>
              <a:xfrm>
                <a:off x="3215028" y="5574058"/>
                <a:ext cx="4463755" cy="560402"/>
              </a:xfrm>
              <a:prstGeom prst="roundRect">
                <a:avLst/>
              </a:prstGeom>
              <a:noFill/>
              <a:ln w="25400" cap="flat" cmpd="sng" algn="ctr">
                <a:solidFill>
                  <a:srgbClr val="4F81BD">
                    <a:shade val="50000"/>
                  </a:srgbClr>
                </a:solidFill>
                <a:prstDash val="sysDash"/>
              </a:ln>
              <a:effectLst/>
            </p:spPr>
            <p:txBody>
              <a:bodyPr rtlCol="0" anchor="ctr"/>
              <a:lstStyle/>
              <a:p>
                <a:pPr fontAlgn="auto">
                  <a:spcBef>
                    <a:spcPts val="0"/>
                  </a:spcBef>
                  <a:spcAft>
                    <a:spcPts val="0"/>
                  </a:spcAft>
                  <a:defRPr/>
                </a:pPr>
                <a:endParaRPr lang="zh-CN" altLang="en-US" sz="1350" kern="0" dirty="0">
                  <a:solidFill>
                    <a:prstClr val="white"/>
                  </a:solidFill>
                  <a:latin typeface="Calibri"/>
                  <a:ea typeface="宋体" panose="02010600030101010101" pitchFamily="2" charset="-122"/>
                </a:endParaRPr>
              </a:p>
            </p:txBody>
          </p:sp>
          <p:sp>
            <p:nvSpPr>
              <p:cNvPr id="312" name="矩形 311"/>
              <p:cNvSpPr/>
              <p:nvPr/>
            </p:nvSpPr>
            <p:spPr>
              <a:xfrm>
                <a:off x="2390203" y="5305397"/>
                <a:ext cx="4463754" cy="276999"/>
              </a:xfrm>
              <a:prstGeom prst="rect">
                <a:avLst/>
              </a:prstGeom>
            </p:spPr>
            <p:txBody>
              <a:bodyPr wrap="square">
                <a:spAutoFit/>
              </a:bodyPr>
              <a:lstStyle/>
              <a:p>
                <a:pPr algn="l" fontAlgn="auto">
                  <a:spcBef>
                    <a:spcPts val="0"/>
                  </a:spcBef>
                  <a:spcAft>
                    <a:spcPts val="0"/>
                  </a:spcAft>
                  <a:defRPr/>
                </a:pPr>
                <a:r>
                  <a:rPr lang="en-US" altLang="zh-CN" sz="1200" b="1" dirty="0">
                    <a:solidFill>
                      <a:prstClr val="black"/>
                    </a:solidFill>
                    <a:latin typeface="Times New Roman" panose="02020603050405020304" pitchFamily="18" charset="0"/>
                    <a:ea typeface="宋体" panose="02010600030101010101" pitchFamily="2" charset="-122"/>
                  </a:rPr>
                  <a:t>Assessment of health &amp; economic benefit and attainment benefit</a:t>
                </a:r>
                <a:endParaRPr lang="zh-CN" altLang="en-US" sz="1200" b="1" dirty="0">
                  <a:solidFill>
                    <a:prstClr val="black"/>
                  </a:solidFill>
                  <a:latin typeface="Calibri"/>
                  <a:ea typeface="宋体" panose="02010600030101010101" pitchFamily="2" charset="-122"/>
                </a:endParaRPr>
              </a:p>
            </p:txBody>
          </p:sp>
          <p:sp>
            <p:nvSpPr>
              <p:cNvPr id="313" name="下箭头 126">
                <a:extLst>
                  <a:ext uri="{FF2B5EF4-FFF2-40B4-BE49-F238E27FC236}">
                    <a16:creationId xmlns:a16="http://schemas.microsoft.com/office/drawing/2014/main" id="{B96EE947-3EF7-4BA4-BCBE-777F9199275C}"/>
                  </a:ext>
                </a:extLst>
              </p:cNvPr>
              <p:cNvSpPr/>
              <p:nvPr/>
            </p:nvSpPr>
            <p:spPr>
              <a:xfrm rot="1748445">
                <a:off x="6348119" y="3561512"/>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14" name="Rectangle 172">
                <a:extLst>
                  <a:ext uri="{FF2B5EF4-FFF2-40B4-BE49-F238E27FC236}">
                    <a16:creationId xmlns:a16="http://schemas.microsoft.com/office/drawing/2014/main" id="{38393D69-3DBB-47D4-955D-439E4F35C13C}"/>
                  </a:ext>
                </a:extLst>
              </p:cNvPr>
              <p:cNvSpPr>
                <a:spLocks noChangeArrowheads="1"/>
              </p:cNvSpPr>
              <p:nvPr/>
            </p:nvSpPr>
            <p:spPr bwMode="auto">
              <a:xfrm>
                <a:off x="1027123" y="2064573"/>
                <a:ext cx="1694477" cy="381899"/>
              </a:xfrm>
              <a:prstGeom prst="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altLang="zh-CN" sz="1200" b="1" dirty="0">
                    <a:solidFill>
                      <a:srgbClr val="000000"/>
                    </a:solidFill>
                    <a:latin typeface="Times New Roman" panose="02020603050405020304" pitchFamily="18" charset="0"/>
                    <a:ea typeface="DengXian"/>
                    <a:cs typeface="Times New Roman" panose="02020603050405020304" pitchFamily="18" charset="0"/>
                  </a:rPr>
                  <a:t>Photochemical model (CMAQ/</a:t>
                </a:r>
                <a:r>
                  <a:rPr lang="en-US" altLang="zh-CN" sz="1200" b="1" dirty="0" err="1">
                    <a:solidFill>
                      <a:srgbClr val="000000"/>
                    </a:solidFill>
                    <a:latin typeface="Times New Roman" panose="02020603050405020304" pitchFamily="18" charset="0"/>
                    <a:ea typeface="DengXian"/>
                    <a:cs typeface="Times New Roman" panose="02020603050405020304" pitchFamily="18" charset="0"/>
                  </a:rPr>
                  <a:t>CAMx</a:t>
                </a:r>
                <a:r>
                  <a:rPr lang="en-US" altLang="zh-CN" sz="1200" b="1" dirty="0">
                    <a:solidFill>
                      <a:srgbClr val="000000"/>
                    </a:solidFill>
                    <a:latin typeface="Times New Roman" panose="02020603050405020304" pitchFamily="18" charset="0"/>
                    <a:ea typeface="DengXian"/>
                    <a:cs typeface="Times New Roman" panose="02020603050405020304" pitchFamily="18" charset="0"/>
                  </a:rPr>
                  <a:t>)</a:t>
                </a:r>
                <a:endParaRPr lang="en-US" altLang="zh-CN"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315" name="下箭头 126">
                <a:extLst>
                  <a:ext uri="{FF2B5EF4-FFF2-40B4-BE49-F238E27FC236}">
                    <a16:creationId xmlns:a16="http://schemas.microsoft.com/office/drawing/2014/main" id="{B96EE947-3EF7-4BA4-BCBE-777F9199275C}"/>
                  </a:ext>
                </a:extLst>
              </p:cNvPr>
              <p:cNvSpPr/>
              <p:nvPr/>
            </p:nvSpPr>
            <p:spPr>
              <a:xfrm>
                <a:off x="4321911" y="3516724"/>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16" name="下箭头 126">
                <a:extLst>
                  <a:ext uri="{FF2B5EF4-FFF2-40B4-BE49-F238E27FC236}">
                    <a16:creationId xmlns:a16="http://schemas.microsoft.com/office/drawing/2014/main" id="{B96EE947-3EF7-4BA4-BCBE-777F9199275C}"/>
                  </a:ext>
                </a:extLst>
              </p:cNvPr>
              <p:cNvSpPr/>
              <p:nvPr/>
            </p:nvSpPr>
            <p:spPr>
              <a:xfrm rot="20492651">
                <a:off x="2377613" y="3552577"/>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ln w="0"/>
                  <a:solidFill>
                    <a:prstClr val="black"/>
                  </a:solidFill>
                  <a:effectLst>
                    <a:outerShdw blurRad="38100" dist="19050" dir="2700000" algn="tl" rotWithShape="0">
                      <a:prstClr val="black">
                        <a:alpha val="40000"/>
                      </a:prstClr>
                    </a:outerShdw>
                  </a:effectLst>
                  <a:latin typeface="Arial"/>
                  <a:ea typeface="黑体"/>
                </a:endParaRPr>
              </a:p>
            </p:txBody>
          </p:sp>
          <p:sp>
            <p:nvSpPr>
              <p:cNvPr id="320" name="下箭头 126">
                <a:extLst>
                  <a:ext uri="{FF2B5EF4-FFF2-40B4-BE49-F238E27FC236}">
                    <a16:creationId xmlns:a16="http://schemas.microsoft.com/office/drawing/2014/main" id="{B96EE947-3EF7-4BA4-BCBE-777F9199275C}"/>
                  </a:ext>
                </a:extLst>
              </p:cNvPr>
              <p:cNvSpPr/>
              <p:nvPr/>
            </p:nvSpPr>
            <p:spPr>
              <a:xfrm>
                <a:off x="1695661" y="2611777"/>
                <a:ext cx="399168" cy="252419"/>
              </a:xfrm>
              <a:prstGeom prst="downArrow">
                <a:avLst/>
              </a:prstGeom>
              <a:solidFill>
                <a:srgbClr val="AB810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21" name="下箭头 126">
                <a:extLst>
                  <a:ext uri="{FF2B5EF4-FFF2-40B4-BE49-F238E27FC236}">
                    <a16:creationId xmlns:a16="http://schemas.microsoft.com/office/drawing/2014/main" id="{B96EE947-3EF7-4BA4-BCBE-777F9199275C}"/>
                  </a:ext>
                </a:extLst>
              </p:cNvPr>
              <p:cNvSpPr/>
              <p:nvPr/>
            </p:nvSpPr>
            <p:spPr>
              <a:xfrm>
                <a:off x="6595758" y="2616308"/>
                <a:ext cx="399168" cy="252419"/>
              </a:xfrm>
              <a:prstGeom prst="downArrow">
                <a:avLst/>
              </a:prstGeom>
              <a:solidFill>
                <a:srgbClr val="00B05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cxnSp>
            <p:nvCxnSpPr>
              <p:cNvPr id="322" name="Straight Arrow Connector 162">
                <a:extLst>
                  <a:ext uri="{FF2B5EF4-FFF2-40B4-BE49-F238E27FC236}">
                    <a16:creationId xmlns:a16="http://schemas.microsoft.com/office/drawing/2014/main" id="{ECF93C62-3B9D-4F57-AFA1-F39D7579BB36}"/>
                  </a:ext>
                </a:extLst>
              </p:cNvPr>
              <p:cNvCxnSpPr>
                <a:cxnSpLocks/>
                <a:stCxn id="325" idx="3"/>
                <a:endCxn id="295" idx="2"/>
              </p:cNvCxnSpPr>
              <p:nvPr/>
            </p:nvCxnSpPr>
            <p:spPr>
              <a:xfrm flipV="1">
                <a:off x="1941812" y="4105973"/>
                <a:ext cx="772032" cy="10862"/>
              </a:xfrm>
              <a:prstGeom prst="straightConnector1">
                <a:avLst/>
              </a:prstGeom>
              <a:noFill/>
              <a:ln w="28575" cap="flat" cmpd="sng" algn="ctr">
                <a:solidFill>
                  <a:sysClr val="windowText" lastClr="000000"/>
                </a:solidFill>
                <a:prstDash val="solid"/>
                <a:tailEnd type="triangle"/>
              </a:ln>
              <a:effectLst/>
            </p:spPr>
          </p:cxnSp>
          <p:cxnSp>
            <p:nvCxnSpPr>
              <p:cNvPr id="323" name="Straight Arrow Connector 162">
                <a:extLst>
                  <a:ext uri="{FF2B5EF4-FFF2-40B4-BE49-F238E27FC236}">
                    <a16:creationId xmlns:a16="http://schemas.microsoft.com/office/drawing/2014/main" id="{ECF93C62-3B9D-4F57-AFA1-F39D7579BB36}"/>
                  </a:ext>
                </a:extLst>
              </p:cNvPr>
              <p:cNvCxnSpPr/>
              <p:nvPr/>
            </p:nvCxnSpPr>
            <p:spPr>
              <a:xfrm>
                <a:off x="2744668" y="5835365"/>
                <a:ext cx="453592" cy="0"/>
              </a:xfrm>
              <a:prstGeom prst="straightConnector1">
                <a:avLst/>
              </a:prstGeom>
              <a:noFill/>
              <a:ln w="28575" cap="flat" cmpd="sng" algn="ctr">
                <a:solidFill>
                  <a:sysClr val="windowText" lastClr="000000"/>
                </a:solidFill>
                <a:prstDash val="solid"/>
                <a:tailEnd type="triangle"/>
              </a:ln>
              <a:effectLst/>
            </p:spPr>
          </p:cxnSp>
          <p:sp>
            <p:nvSpPr>
              <p:cNvPr id="324" name="Rectangle 141">
                <a:extLst>
                  <a:ext uri="{FF2B5EF4-FFF2-40B4-BE49-F238E27FC236}">
                    <a16:creationId xmlns:a16="http://schemas.microsoft.com/office/drawing/2014/main" id="{AFF423ED-0025-475D-9E40-077394C74C04}"/>
                  </a:ext>
                </a:extLst>
              </p:cNvPr>
              <p:cNvSpPr/>
              <p:nvPr/>
            </p:nvSpPr>
            <p:spPr>
              <a:xfrm>
                <a:off x="1361978" y="5708475"/>
                <a:ext cx="1507007" cy="276999"/>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altLang="zh-CN" sz="1200" b="1" kern="0" dirty="0">
                    <a:solidFill>
                      <a:srgbClr val="7030A0"/>
                    </a:solidFill>
                    <a:latin typeface="Times New Roman" panose="02020603050405020304" pitchFamily="18" charset="0"/>
                    <a:ea typeface="宋体" panose="02010600030101010101" pitchFamily="2" charset="-122"/>
                  </a:rPr>
                  <a:t>C</a:t>
                </a:r>
                <a:r>
                  <a:rPr lang="en-US" altLang="zh-CN" sz="1200" b="1" kern="0" dirty="0" err="1">
                    <a:solidFill>
                      <a:srgbClr val="7030A0"/>
                    </a:solidFill>
                    <a:latin typeface="Times New Roman" panose="02020603050405020304" pitchFamily="18" charset="0"/>
                    <a:ea typeface="宋体" panose="02010600030101010101" pitchFamily="2" charset="-122"/>
                  </a:rPr>
                  <a:t>ost</a:t>
                </a:r>
                <a:r>
                  <a:rPr lang="en-US" altLang="zh-CN" sz="1200" b="1" kern="0" dirty="0">
                    <a:solidFill>
                      <a:srgbClr val="7030A0"/>
                    </a:solidFill>
                    <a:latin typeface="Times New Roman" panose="02020603050405020304" pitchFamily="18" charset="0"/>
                    <a:ea typeface="宋体" panose="02010600030101010101" pitchFamily="2" charset="-122"/>
                  </a:rPr>
                  <a:t> estimate tool</a:t>
                </a:r>
              </a:p>
            </p:txBody>
          </p:sp>
          <p:sp>
            <p:nvSpPr>
              <p:cNvPr id="325" name="矩形 324">
                <a:extLst>
                  <a:ext uri="{FF2B5EF4-FFF2-40B4-BE49-F238E27FC236}">
                    <a16:creationId xmlns:a16="http://schemas.microsoft.com/office/drawing/2014/main" id="{76BFCBBD-943C-49EE-B8E5-BFD93C6F1ABC}"/>
                  </a:ext>
                </a:extLst>
              </p:cNvPr>
              <p:cNvSpPr/>
              <p:nvPr/>
            </p:nvSpPr>
            <p:spPr>
              <a:xfrm>
                <a:off x="569611" y="3886002"/>
                <a:ext cx="1372201" cy="461665"/>
              </a:xfrm>
              <a:prstGeom prst="rect">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altLang="zh-CN" sz="1200" b="1" dirty="0">
                    <a:ln w="0"/>
                    <a:solidFill>
                      <a:prstClr val="black"/>
                    </a:solidFill>
                    <a:latin typeface="Times New Roman" panose="02020603050405020304" pitchFamily="18" charset="0"/>
                    <a:ea typeface="宋体" panose="02010600030101010101" pitchFamily="2" charset="-122"/>
                  </a:rPr>
                  <a:t>Dynamic control</a:t>
                </a:r>
              </a:p>
              <a:p>
                <a:pPr algn="ctr" fontAlgn="auto">
                  <a:spcBef>
                    <a:spcPts val="0"/>
                  </a:spcBef>
                  <a:spcAft>
                    <a:spcPts val="0"/>
                  </a:spcAft>
                  <a:defRPr/>
                </a:pPr>
                <a:r>
                  <a:rPr lang="en-US" altLang="zh-CN" sz="1200" b="1" dirty="0">
                    <a:ln w="0"/>
                    <a:solidFill>
                      <a:prstClr val="black"/>
                    </a:solidFill>
                    <a:latin typeface="Times New Roman" panose="02020603050405020304" pitchFamily="18" charset="0"/>
                    <a:ea typeface="宋体" panose="02010600030101010101" pitchFamily="2" charset="-122"/>
                  </a:rPr>
                  <a:t> strategies</a:t>
                </a:r>
                <a:endParaRPr lang="zh-CN" altLang="en-US" sz="1200" b="1" dirty="0">
                  <a:ln w="0"/>
                  <a:solidFill>
                    <a:prstClr val="black"/>
                  </a:solidFill>
                  <a:latin typeface="Calibri"/>
                  <a:ea typeface="宋体" panose="02010600030101010101" pitchFamily="2" charset="-122"/>
                </a:endParaRPr>
              </a:p>
            </p:txBody>
          </p:sp>
          <p:sp>
            <p:nvSpPr>
              <p:cNvPr id="326" name="Rectangle 140">
                <a:extLst>
                  <a:ext uri="{FF2B5EF4-FFF2-40B4-BE49-F238E27FC236}">
                    <a16:creationId xmlns:a16="http://schemas.microsoft.com/office/drawing/2014/main" id="{87ECC811-4495-4F2D-9E80-1E97D12C9A3F}"/>
                  </a:ext>
                </a:extLst>
              </p:cNvPr>
              <p:cNvSpPr>
                <a:spLocks noChangeArrowheads="1"/>
              </p:cNvSpPr>
              <p:nvPr/>
            </p:nvSpPr>
            <p:spPr bwMode="auto">
              <a:xfrm>
                <a:off x="3362063" y="1510504"/>
                <a:ext cx="1903105" cy="64116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Inventory</a:t>
                </a:r>
              </a:p>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(regions, pollutants, sectors, etc.)</a:t>
                </a:r>
              </a:p>
            </p:txBody>
          </p:sp>
          <p:grpSp>
            <p:nvGrpSpPr>
              <p:cNvPr id="7" name="Group 169">
                <a:extLst>
                  <a:ext uri="{FF2B5EF4-FFF2-40B4-BE49-F238E27FC236}">
                    <a16:creationId xmlns:a16="http://schemas.microsoft.com/office/drawing/2014/main" id="{B2970E61-84EE-4557-AB18-268ABF0E8F18}"/>
                  </a:ext>
                </a:extLst>
              </p:cNvPr>
              <p:cNvGrpSpPr/>
              <p:nvPr/>
            </p:nvGrpSpPr>
            <p:grpSpPr>
              <a:xfrm>
                <a:off x="1068888" y="1153766"/>
                <a:ext cx="1652712" cy="422527"/>
                <a:chOff x="7474290" y="1613968"/>
                <a:chExt cx="2170366" cy="905868"/>
              </a:xfrm>
            </p:grpSpPr>
            <p:sp>
              <p:nvSpPr>
                <p:cNvPr id="328" name="Rectangle 170">
                  <a:extLst>
                    <a:ext uri="{FF2B5EF4-FFF2-40B4-BE49-F238E27FC236}">
                      <a16:creationId xmlns:a16="http://schemas.microsoft.com/office/drawing/2014/main" id="{E2BF1A65-7868-49C2-A0CE-8DF8A184CEA8}"/>
                    </a:ext>
                  </a:extLst>
                </p:cNvPr>
                <p:cNvSpPr>
                  <a:spLocks noChangeArrowheads="1"/>
                </p:cNvSpPr>
                <p:nvPr/>
              </p:nvSpPr>
              <p:spPr bwMode="auto">
                <a:xfrm>
                  <a:off x="7560960" y="1666162"/>
                  <a:ext cx="2073513" cy="382364"/>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29" name="Rectangle 171">
                  <a:extLst>
                    <a:ext uri="{FF2B5EF4-FFF2-40B4-BE49-F238E27FC236}">
                      <a16:creationId xmlns:a16="http://schemas.microsoft.com/office/drawing/2014/main" id="{EFC2CA2E-1FBD-4B90-B925-E161A72CB9F8}"/>
                    </a:ext>
                  </a:extLst>
                </p:cNvPr>
                <p:cNvSpPr>
                  <a:spLocks noChangeArrowheads="1"/>
                </p:cNvSpPr>
                <p:nvPr/>
              </p:nvSpPr>
              <p:spPr bwMode="auto">
                <a:xfrm>
                  <a:off x="7474290" y="1652572"/>
                  <a:ext cx="2170366" cy="382363"/>
                </a:xfrm>
                <a:prstGeom prst="round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30" name="Rectangle 172">
                  <a:extLst>
                    <a:ext uri="{FF2B5EF4-FFF2-40B4-BE49-F238E27FC236}">
                      <a16:creationId xmlns:a16="http://schemas.microsoft.com/office/drawing/2014/main" id="{B0D58EA3-E5BD-4B5E-9BC6-5882C19E894F}"/>
                    </a:ext>
                  </a:extLst>
                </p:cNvPr>
                <p:cNvSpPr>
                  <a:spLocks noChangeArrowheads="1"/>
                </p:cNvSpPr>
                <p:nvPr/>
              </p:nvSpPr>
              <p:spPr bwMode="auto">
                <a:xfrm>
                  <a:off x="7538496" y="1613968"/>
                  <a:ext cx="2004858" cy="905868"/>
                </a:xfrm>
                <a:prstGeom prst="roundRect">
                  <a:avLst/>
                </a:prstGeom>
                <a:solidFill>
                  <a:srgbClr val="FFC000"/>
                </a:solidFill>
                <a:ln w="9525">
                  <a:solidFill>
                    <a:srgbClr val="FFC000"/>
                  </a:solid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control factors, etc.</a:t>
                  </a:r>
                </a:p>
              </p:txBody>
            </p:sp>
          </p:grpSp>
          <p:grpSp>
            <p:nvGrpSpPr>
              <p:cNvPr id="8" name="Group 169">
                <a:extLst>
                  <a:ext uri="{FF2B5EF4-FFF2-40B4-BE49-F238E27FC236}">
                    <a16:creationId xmlns:a16="http://schemas.microsoft.com/office/drawing/2014/main" id="{5FFD9C2A-5D2E-4019-B48A-61AC0BFF4849}"/>
                  </a:ext>
                </a:extLst>
              </p:cNvPr>
              <p:cNvGrpSpPr/>
              <p:nvPr/>
            </p:nvGrpSpPr>
            <p:grpSpPr>
              <a:xfrm>
                <a:off x="5979365" y="1153766"/>
                <a:ext cx="1607382" cy="422527"/>
                <a:chOff x="7686708" y="1641232"/>
                <a:chExt cx="2105705" cy="905868"/>
              </a:xfrm>
            </p:grpSpPr>
            <p:sp>
              <p:nvSpPr>
                <p:cNvPr id="332" name="Rectangle 171">
                  <a:extLst>
                    <a:ext uri="{FF2B5EF4-FFF2-40B4-BE49-F238E27FC236}">
                      <a16:creationId xmlns:a16="http://schemas.microsoft.com/office/drawing/2014/main" id="{C523FB03-F2EC-422E-AD56-702AE2399ECA}"/>
                    </a:ext>
                  </a:extLst>
                </p:cNvPr>
                <p:cNvSpPr>
                  <a:spLocks noChangeArrowheads="1"/>
                </p:cNvSpPr>
                <p:nvPr/>
              </p:nvSpPr>
              <p:spPr bwMode="auto">
                <a:xfrm>
                  <a:off x="7686708" y="1666162"/>
                  <a:ext cx="2105705" cy="382363"/>
                </a:xfrm>
                <a:prstGeom prst="roundRect">
                  <a:avLst/>
                </a:prstGeom>
                <a:solidFill>
                  <a:srgbClr val="A9D18E"/>
                </a:solidFill>
                <a:ln w="9525">
                  <a:solidFill>
                    <a:srgbClr val="92D050"/>
                  </a:solid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33" name="Rectangle 172">
                  <a:extLst>
                    <a:ext uri="{FF2B5EF4-FFF2-40B4-BE49-F238E27FC236}">
                      <a16:creationId xmlns:a16="http://schemas.microsoft.com/office/drawing/2014/main" id="{4D7B638D-B752-4775-8327-7450C2A4555D}"/>
                    </a:ext>
                  </a:extLst>
                </p:cNvPr>
                <p:cNvSpPr>
                  <a:spLocks noChangeArrowheads="1"/>
                </p:cNvSpPr>
                <p:nvPr/>
              </p:nvSpPr>
              <p:spPr bwMode="auto">
                <a:xfrm>
                  <a:off x="7802949" y="1641232"/>
                  <a:ext cx="1908294" cy="905868"/>
                </a:xfrm>
                <a:prstGeom prst="roundRect">
                  <a:avLst/>
                </a:prstGeom>
                <a:solidFill>
                  <a:srgbClr val="A9D18E"/>
                </a:solidFill>
                <a:ln w="9525">
                  <a:no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Multiple tracer species</a:t>
                  </a:r>
                </a:p>
              </p:txBody>
            </p:sp>
          </p:grpSp>
          <p:grpSp>
            <p:nvGrpSpPr>
              <p:cNvPr id="9" name="Group 110">
                <a:extLst>
                  <a:ext uri="{FF2B5EF4-FFF2-40B4-BE49-F238E27FC236}">
                    <a16:creationId xmlns:a16="http://schemas.microsoft.com/office/drawing/2014/main" id="{389BBB44-0124-4728-8095-74241741569A}"/>
                  </a:ext>
                </a:extLst>
              </p:cNvPr>
              <p:cNvGrpSpPr/>
              <p:nvPr/>
            </p:nvGrpSpPr>
            <p:grpSpPr>
              <a:xfrm>
                <a:off x="6017865" y="2056294"/>
                <a:ext cx="1554954" cy="381899"/>
                <a:chOff x="5969688" y="3234836"/>
                <a:chExt cx="3520419" cy="670551"/>
              </a:xfrm>
            </p:grpSpPr>
            <p:sp>
              <p:nvSpPr>
                <p:cNvPr id="335" name="Rectangle 116">
                  <a:extLst>
                    <a:ext uri="{FF2B5EF4-FFF2-40B4-BE49-F238E27FC236}">
                      <a16:creationId xmlns:a16="http://schemas.microsoft.com/office/drawing/2014/main" id="{737CF796-2561-4C54-A346-4AD13EF44386}"/>
                    </a:ext>
                  </a:extLst>
                </p:cNvPr>
                <p:cNvSpPr>
                  <a:spLocks noChangeArrowheads="1"/>
                </p:cNvSpPr>
                <p:nvPr/>
              </p:nvSpPr>
              <p:spPr bwMode="auto">
                <a:xfrm>
                  <a:off x="5969688" y="3234836"/>
                  <a:ext cx="3520419" cy="670551"/>
                </a:xfrm>
                <a:prstGeom prst="rect">
                  <a:avLst/>
                </a:prstGeom>
                <a:solidFill>
                  <a:srgbClr val="A9D18E"/>
                </a:solidFill>
                <a:ln w="9525">
                  <a:solidFill>
                    <a:srgbClr val="92D05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Photochemical model (</a:t>
                  </a:r>
                  <a:r>
                    <a:rPr lang="en-US" sz="1200" b="1" dirty="0" err="1">
                      <a:solidFill>
                        <a:srgbClr val="000000"/>
                      </a:solidFill>
                      <a:latin typeface="Times New Roman" panose="02020603050405020304" pitchFamily="18" charset="0"/>
                      <a:ea typeface="DengXian"/>
                      <a:cs typeface="Times New Roman" panose="02020603050405020304" pitchFamily="18" charset="0"/>
                    </a:rPr>
                    <a:t>CAMx</a:t>
                  </a:r>
                  <a:r>
                    <a:rPr lang="en-US" sz="1200" b="1" dirty="0">
                      <a:solidFill>
                        <a:srgbClr val="000000"/>
                      </a:solidFill>
                      <a:latin typeface="Times New Roman" panose="02020603050405020304" pitchFamily="18" charset="0"/>
                      <a:ea typeface="DengXian"/>
                      <a:cs typeface="Times New Roman" panose="02020603050405020304" pitchFamily="18" charset="0"/>
                    </a:rPr>
                    <a:t>/CMAQ)</a:t>
                  </a:r>
                  <a:endParaRPr lang="en-US"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336" name="Rectangle 124">
                  <a:extLst>
                    <a:ext uri="{FF2B5EF4-FFF2-40B4-BE49-F238E27FC236}">
                      <a16:creationId xmlns:a16="http://schemas.microsoft.com/office/drawing/2014/main" id="{07E353A7-732C-407D-A635-5D89AFEBD10C}"/>
                    </a:ext>
                  </a:extLst>
                </p:cNvPr>
                <p:cNvSpPr>
                  <a:spLocks noChangeArrowheads="1"/>
                </p:cNvSpPr>
                <p:nvPr/>
              </p:nvSpPr>
              <p:spPr bwMode="auto">
                <a:xfrm>
                  <a:off x="7566457" y="3402341"/>
                  <a:ext cx="147" cy="18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7000"/>
                    </a:lnSpc>
                    <a:spcBef>
                      <a:spcPts val="0"/>
                    </a:spcBef>
                    <a:spcAft>
                      <a:spcPts val="450"/>
                    </a:spcAft>
                    <a:defRPr/>
                  </a:pPr>
                  <a:endParaRPr lang="en-US" sz="675" dirty="0">
                    <a:solidFill>
                      <a:srgbClr val="000000"/>
                    </a:solidFill>
                    <a:latin typeface="Times New Roman" panose="02020603050405020304" pitchFamily="18" charset="0"/>
                    <a:ea typeface="DengXian"/>
                    <a:cs typeface="Times New Roman" panose="02020603050405020304" pitchFamily="18" charset="0"/>
                  </a:endParaRPr>
                </a:p>
              </p:txBody>
            </p:sp>
          </p:grpSp>
          <p:sp>
            <p:nvSpPr>
              <p:cNvPr id="339" name="下箭头 126">
                <a:extLst>
                  <a:ext uri="{FF2B5EF4-FFF2-40B4-BE49-F238E27FC236}">
                    <a16:creationId xmlns:a16="http://schemas.microsoft.com/office/drawing/2014/main" id="{B96EE947-3EF7-4BA4-BCBE-777F9199275C}"/>
                  </a:ext>
                </a:extLst>
              </p:cNvPr>
              <p:cNvSpPr/>
              <p:nvPr/>
            </p:nvSpPr>
            <p:spPr>
              <a:xfrm rot="18011494">
                <a:off x="2995988" y="2352747"/>
                <a:ext cx="381765" cy="619789"/>
              </a:xfrm>
              <a:prstGeom prst="downArrow">
                <a:avLst/>
              </a:prstGeom>
              <a:solidFill>
                <a:srgbClr val="A87E00"/>
              </a:solidFill>
              <a:ln w="25400" cap="flat" cmpd="sng" algn="ctr">
                <a:noFill/>
                <a:prstDash val="solid"/>
              </a:ln>
              <a:effectLst>
                <a:outerShdw blurRad="50800" dist="38100" dir="2700000" algn="tl" rotWithShape="0">
                  <a:prstClr val="black">
                    <a:alpha val="40000"/>
                  </a:prstClr>
                </a:outerShdw>
              </a:effectLst>
              <a:scene3d>
                <a:camera prst="isometricOffAxis1Right"/>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cxnSp>
            <p:nvCxnSpPr>
              <p:cNvPr id="340" name="Straight Arrow Connector 162">
                <a:extLst>
                  <a:ext uri="{FF2B5EF4-FFF2-40B4-BE49-F238E27FC236}">
                    <a16:creationId xmlns:a16="http://schemas.microsoft.com/office/drawing/2014/main" id="{7B4C3A53-D5FA-4151-AB38-164F955567D4}"/>
                  </a:ext>
                </a:extLst>
              </p:cNvPr>
              <p:cNvCxnSpPr>
                <a:cxnSpLocks/>
                <a:endCxn id="314" idx="0"/>
              </p:cNvCxnSpPr>
              <p:nvPr/>
            </p:nvCxnSpPr>
            <p:spPr>
              <a:xfrm>
                <a:off x="1874362" y="1576293"/>
                <a:ext cx="0" cy="488280"/>
              </a:xfrm>
              <a:prstGeom prst="straightConnector1">
                <a:avLst/>
              </a:prstGeom>
              <a:noFill/>
              <a:ln w="28575" cap="flat" cmpd="sng" algn="ctr">
                <a:solidFill>
                  <a:sysClr val="windowText" lastClr="000000"/>
                </a:solidFill>
                <a:prstDash val="solid"/>
                <a:tailEnd type="triangle"/>
              </a:ln>
              <a:effectLst/>
            </p:spPr>
          </p:cxnSp>
          <p:cxnSp>
            <p:nvCxnSpPr>
              <p:cNvPr id="341" name="Straight Arrow Connector 162">
                <a:extLst>
                  <a:ext uri="{FF2B5EF4-FFF2-40B4-BE49-F238E27FC236}">
                    <a16:creationId xmlns:a16="http://schemas.microsoft.com/office/drawing/2014/main" id="{7B4C3A53-D5FA-4151-AB38-164F955567D4}"/>
                  </a:ext>
                </a:extLst>
              </p:cNvPr>
              <p:cNvCxnSpPr/>
              <p:nvPr/>
            </p:nvCxnSpPr>
            <p:spPr>
              <a:xfrm>
                <a:off x="6810608" y="1561198"/>
                <a:ext cx="0" cy="496996"/>
              </a:xfrm>
              <a:prstGeom prst="straightConnector1">
                <a:avLst/>
              </a:prstGeom>
              <a:noFill/>
              <a:ln w="28575" cap="flat" cmpd="sng" algn="ctr">
                <a:solidFill>
                  <a:sysClr val="windowText" lastClr="000000"/>
                </a:solidFill>
                <a:prstDash val="solid"/>
                <a:tailEnd type="triangle"/>
              </a:ln>
              <a:effectLst/>
            </p:spPr>
          </p:cxnSp>
          <p:cxnSp>
            <p:nvCxnSpPr>
              <p:cNvPr id="342" name="直接箭头连接符 341"/>
              <p:cNvCxnSpPr>
                <a:cxnSpLocks/>
                <a:stCxn id="326" idx="1"/>
              </p:cNvCxnSpPr>
              <p:nvPr/>
            </p:nvCxnSpPr>
            <p:spPr>
              <a:xfrm flipH="1" flipV="1">
                <a:off x="1887425" y="1811120"/>
                <a:ext cx="1474638" cy="19968"/>
              </a:xfrm>
              <a:prstGeom prst="straightConnector1">
                <a:avLst/>
              </a:prstGeom>
              <a:noFill/>
              <a:ln w="28575" cap="flat" cmpd="sng" algn="ctr">
                <a:solidFill>
                  <a:sysClr val="windowText" lastClr="000000"/>
                </a:solidFill>
                <a:prstDash val="solid"/>
                <a:headEnd type="none" w="med" len="med"/>
                <a:tailEnd type="triangle" w="med" len="med"/>
              </a:ln>
              <a:effectLst/>
            </p:spPr>
          </p:cxnSp>
          <p:cxnSp>
            <p:nvCxnSpPr>
              <p:cNvPr id="343" name="直接箭头连接符 342"/>
              <p:cNvCxnSpPr>
                <a:cxnSpLocks/>
                <a:stCxn id="326" idx="3"/>
              </p:cNvCxnSpPr>
              <p:nvPr/>
            </p:nvCxnSpPr>
            <p:spPr>
              <a:xfrm flipV="1">
                <a:off x="5265168" y="1811120"/>
                <a:ext cx="1553262" cy="19968"/>
              </a:xfrm>
              <a:prstGeom prst="straightConnector1">
                <a:avLst/>
              </a:prstGeom>
              <a:noFill/>
              <a:ln w="28575" cap="flat" cmpd="sng" algn="ctr">
                <a:solidFill>
                  <a:sysClr val="windowText" lastClr="000000"/>
                </a:solidFill>
                <a:prstDash val="solid"/>
                <a:headEnd type="none" w="med" len="med"/>
                <a:tailEnd type="triangle" w="med" len="med"/>
              </a:ln>
              <a:effectLst/>
            </p:spPr>
          </p:cxnSp>
          <p:sp>
            <p:nvSpPr>
              <p:cNvPr id="344" name="Rectangle 132">
                <a:extLst>
                  <a:ext uri="{FF2B5EF4-FFF2-40B4-BE49-F238E27FC236}">
                    <a16:creationId xmlns:a16="http://schemas.microsoft.com/office/drawing/2014/main" id="{253DBE58-F7C1-4A96-9517-DB5941827B20}"/>
                  </a:ext>
                </a:extLst>
              </p:cNvPr>
              <p:cNvSpPr>
                <a:spLocks noChangeArrowheads="1"/>
              </p:cNvSpPr>
              <p:nvPr/>
            </p:nvSpPr>
            <p:spPr bwMode="auto">
              <a:xfrm>
                <a:off x="3605773" y="1265454"/>
                <a:ext cx="1226434" cy="16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100" b="1" dirty="0">
                    <a:solidFill>
                      <a:srgbClr val="C00000"/>
                    </a:solidFill>
                    <a:latin typeface="Times New Roman" panose="02020603050405020304" pitchFamily="18" charset="0"/>
                    <a:ea typeface="DengXian"/>
                    <a:cs typeface="Times New Roman" panose="02020603050405020304" pitchFamily="18" charset="0"/>
                  </a:rPr>
                  <a:t>Input parameters</a:t>
                </a:r>
                <a:endParaRPr lang="en-US" sz="1100" b="1" dirty="0">
                  <a:solidFill>
                    <a:srgbClr val="C00000"/>
                  </a:solidFill>
                  <a:latin typeface="Times New Roman" panose="02020603050405020304" pitchFamily="18" charset="0"/>
                  <a:ea typeface="DengXian"/>
                  <a:cs typeface="Times New Roman" panose="02020603050405020304" pitchFamily="18" charset="0"/>
                </a:endParaRPr>
              </a:p>
            </p:txBody>
          </p:sp>
          <p:sp>
            <p:nvSpPr>
              <p:cNvPr id="345" name="Rectangle 132">
                <a:extLst>
                  <a:ext uri="{FF2B5EF4-FFF2-40B4-BE49-F238E27FC236}">
                    <a16:creationId xmlns:a16="http://schemas.microsoft.com/office/drawing/2014/main" id="{60D4E5D1-FFCC-4D5E-A43C-3CEB183F8CFD}"/>
                  </a:ext>
                </a:extLst>
              </p:cNvPr>
              <p:cNvSpPr>
                <a:spLocks noChangeArrowheads="1"/>
              </p:cNvSpPr>
              <p:nvPr/>
            </p:nvSpPr>
            <p:spPr bwMode="auto">
              <a:xfrm>
                <a:off x="3218038" y="2397237"/>
                <a:ext cx="1572382" cy="184281"/>
              </a:xfrm>
              <a:prstGeom prst="rect">
                <a:avLst/>
              </a:prstGeom>
              <a:noFill/>
              <a:ln w="25400" cap="flat" cmpd="sng" algn="ctr">
                <a:noFill/>
                <a:prstDash val="solid"/>
              </a:ln>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450"/>
                  </a:spcAft>
                  <a:defRPr/>
                </a:pPr>
                <a:r>
                  <a:rPr lang="en-US" altLang="zh-CN" sz="1200" b="1" dirty="0">
                    <a:solidFill>
                      <a:prstClr val="black"/>
                    </a:solidFill>
                    <a:latin typeface="Times New Roman" panose="02020603050405020304" pitchFamily="18" charset="0"/>
                    <a:ea typeface="DengXian"/>
                    <a:cs typeface="Times New Roman" panose="02020603050405020304" pitchFamily="18" charset="0"/>
                  </a:rPr>
                  <a:t>Sensitivity coefficients</a:t>
                </a:r>
                <a:endParaRPr lang="en-US" sz="1200" b="1" dirty="0">
                  <a:solidFill>
                    <a:prstClr val="black"/>
                  </a:solidFill>
                  <a:latin typeface="Times New Roman" panose="02020603050405020304" pitchFamily="18" charset="0"/>
                  <a:ea typeface="DengXian"/>
                  <a:cs typeface="Times New Roman" panose="02020603050405020304" pitchFamily="18" charset="0"/>
                </a:endParaRPr>
              </a:p>
            </p:txBody>
          </p:sp>
        </p:grpSp>
      </p:grpSp>
      <p:sp>
        <p:nvSpPr>
          <p:cNvPr id="66" name="下箭头 126">
            <a:extLst>
              <a:ext uri="{FF2B5EF4-FFF2-40B4-BE49-F238E27FC236}">
                <a16:creationId xmlns:a16="http://schemas.microsoft.com/office/drawing/2014/main" id="{ED930E00-F055-4D05-A35D-5635E2B0548F}"/>
              </a:ext>
            </a:extLst>
          </p:cNvPr>
          <p:cNvSpPr/>
          <p:nvPr/>
        </p:nvSpPr>
        <p:spPr>
          <a:xfrm>
            <a:off x="5905125" y="4321175"/>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7" name="下箭头 126">
            <a:extLst>
              <a:ext uri="{FF2B5EF4-FFF2-40B4-BE49-F238E27FC236}">
                <a16:creationId xmlns:a16="http://schemas.microsoft.com/office/drawing/2014/main" id="{DAED18BC-E579-4F74-8041-9EFC1AE57666}"/>
              </a:ext>
            </a:extLst>
          </p:cNvPr>
          <p:cNvSpPr/>
          <p:nvPr/>
        </p:nvSpPr>
        <p:spPr>
          <a:xfrm>
            <a:off x="5928113" y="5157975"/>
            <a:ext cx="399168" cy="199845"/>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8" name="下箭头 126">
            <a:extLst>
              <a:ext uri="{FF2B5EF4-FFF2-40B4-BE49-F238E27FC236}">
                <a16:creationId xmlns:a16="http://schemas.microsoft.com/office/drawing/2014/main" id="{2044EB21-6AC8-4B8E-A600-72E41853A765}"/>
              </a:ext>
            </a:extLst>
          </p:cNvPr>
          <p:cNvSpPr/>
          <p:nvPr/>
        </p:nvSpPr>
        <p:spPr>
          <a:xfrm>
            <a:off x="5956323" y="6124846"/>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0" name="Slide Number Placeholder 6"/>
          <p:cNvSpPr txBox="1">
            <a:spLocks/>
          </p:cNvSpPr>
          <p:nvPr/>
        </p:nvSpPr>
        <p:spPr>
          <a:xfrm>
            <a:off x="8358554" y="6346303"/>
            <a:ext cx="2133600" cy="365125"/>
          </a:xfrm>
          <a:prstGeom prst="rect">
            <a:avLst/>
          </a:prstGeom>
        </p:spPr>
        <p:txBody>
          <a:bodyPr/>
          <a:lstStyle/>
          <a:p>
            <a:pPr algn="r" fontAlgn="auto">
              <a:spcBef>
                <a:spcPts val="0"/>
              </a:spcBef>
              <a:spcAft>
                <a:spcPts val="0"/>
              </a:spcAft>
              <a:defRPr/>
            </a:pPr>
            <a:fld id="{6EF97FA5-94DB-459B-8E5D-031A45794050}" type="slidenum">
              <a:rPr lang="en-US">
                <a:solidFill>
                  <a:prstClr val="black">
                    <a:tint val="75000"/>
                  </a:prstClr>
                </a:solidFill>
                <a:latin typeface="Arial" pitchFamily="34" charset="0"/>
                <a:ea typeface="微软雅黑"/>
              </a:rPr>
              <a:pPr algn="r" fontAlgn="auto">
                <a:spcBef>
                  <a:spcPts val="0"/>
                </a:spcBef>
                <a:spcAft>
                  <a:spcPts val="0"/>
                </a:spcAft>
                <a:defRPr/>
              </a:pPr>
              <a:t>79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5249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813" y="26402"/>
            <a:ext cx="9982199" cy="669103"/>
          </a:xfrm>
          <a:noFill/>
          <a:ln>
            <a:noFill/>
          </a:ln>
        </p:spPr>
        <p:txBody>
          <a:bodyPr vert="horz" wrap="square" lIns="68580" tIns="34290" rIns="68580" bIns="34290" numCol="1" anchor="ctr" anchorCtr="0" compatLnSpc="1">
            <a:prstTxWarp prst="textNoShape">
              <a:avLst/>
            </a:prstTxWarp>
          </a:bodyPr>
          <a:lstStyle/>
          <a:p>
            <a:r>
              <a:rPr lang="en-US" altLang="zh-CN" sz="4000" dirty="0">
                <a:solidFill>
                  <a:srgbClr val="FFFF00"/>
                </a:solidFill>
              </a:rPr>
              <a:t>Evolution and Development of RSM</a:t>
            </a:r>
            <a:endParaRPr kumimoji="1" lang="en-US" sz="3200" kern="12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a:xfrm>
            <a:off x="9079373" y="1269367"/>
            <a:ext cx="2649224" cy="1393779"/>
          </a:xfrm>
          <a:prstGeom prst="rect">
            <a:avLst/>
          </a:prstGeom>
          <a:noFill/>
        </p:spPr>
        <p:txBody>
          <a:bodyPr wrap="square" rtlCol="0">
            <a:spAutoFit/>
          </a:bodyPr>
          <a:lstStyle/>
          <a:p>
            <a:pPr defTabSz="342900" fontAlgn="auto">
              <a:lnSpc>
                <a:spcPct val="120000"/>
              </a:lnSpc>
              <a:spcBef>
                <a:spcPts val="0"/>
              </a:spcBef>
              <a:spcAft>
                <a:spcPts val="0"/>
              </a:spcAft>
            </a:pPr>
            <a:r>
              <a:rPr lang="en-US" b="1" dirty="0">
                <a:solidFill>
                  <a:srgbClr val="FF0000"/>
                </a:solidFill>
                <a:latin typeface="微软雅黑"/>
                <a:ea typeface="微软雅黑"/>
              </a:rPr>
              <a:t>How to further reduce number of </a:t>
            </a:r>
            <a:r>
              <a:rPr lang="en-US" b="1" dirty="0">
                <a:solidFill>
                  <a:srgbClr val="FF0000"/>
                </a:solidFill>
                <a:latin typeface="微软雅黑"/>
              </a:rPr>
              <a:t>model runs </a:t>
            </a:r>
            <a:r>
              <a:rPr lang="en-US" b="1" dirty="0">
                <a:solidFill>
                  <a:srgbClr val="FF0000"/>
                </a:solidFill>
                <a:latin typeface="微软雅黑"/>
                <a:ea typeface="微软雅黑"/>
              </a:rPr>
              <a:t>required in RSM?</a:t>
            </a:r>
          </a:p>
        </p:txBody>
      </p:sp>
      <p:sp>
        <p:nvSpPr>
          <p:cNvPr id="138" name="TextBox 137"/>
          <p:cNvSpPr txBox="1"/>
          <p:nvPr/>
        </p:nvSpPr>
        <p:spPr>
          <a:xfrm>
            <a:off x="2796940" y="5719269"/>
            <a:ext cx="1750864"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Xing et al., ACP, 2011</a:t>
            </a:r>
          </a:p>
        </p:txBody>
      </p:sp>
      <p:sp>
        <p:nvSpPr>
          <p:cNvPr id="139" name="TextBox 138"/>
          <p:cNvSpPr txBox="1"/>
          <p:nvPr/>
        </p:nvSpPr>
        <p:spPr>
          <a:xfrm>
            <a:off x="2721488" y="6030550"/>
            <a:ext cx="1950534"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Wang et al., ES&amp;T, 2011</a:t>
            </a:r>
          </a:p>
        </p:txBody>
      </p:sp>
      <p:sp>
        <p:nvSpPr>
          <p:cNvPr id="140" name="TextBox 139"/>
          <p:cNvSpPr txBox="1"/>
          <p:nvPr/>
        </p:nvSpPr>
        <p:spPr>
          <a:xfrm>
            <a:off x="4572000" y="6093023"/>
            <a:ext cx="1890967"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Zhao et al., GMD, 2015</a:t>
            </a:r>
          </a:p>
        </p:txBody>
      </p:sp>
      <p:sp>
        <p:nvSpPr>
          <p:cNvPr id="141" name="TextBox 140"/>
          <p:cNvSpPr txBox="1"/>
          <p:nvPr/>
        </p:nvSpPr>
        <p:spPr>
          <a:xfrm>
            <a:off x="4572000" y="5621621"/>
            <a:ext cx="1843133"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Xing et al., ES&amp;T, 2017</a:t>
            </a:r>
          </a:p>
        </p:txBody>
      </p:sp>
      <p:sp>
        <p:nvSpPr>
          <p:cNvPr id="142" name="TextBox 141"/>
          <p:cNvSpPr txBox="1"/>
          <p:nvPr/>
        </p:nvSpPr>
        <p:spPr>
          <a:xfrm>
            <a:off x="4640871" y="5852879"/>
            <a:ext cx="1787733"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Zhao et al., ACP, 2017</a:t>
            </a:r>
          </a:p>
        </p:txBody>
      </p:sp>
      <p:sp>
        <p:nvSpPr>
          <p:cNvPr id="143" name="TextBox 142"/>
          <p:cNvSpPr txBox="1"/>
          <p:nvPr/>
        </p:nvSpPr>
        <p:spPr>
          <a:xfrm>
            <a:off x="6433246" y="5847372"/>
            <a:ext cx="1973745" cy="338554"/>
          </a:xfrm>
          <a:prstGeom prst="rect">
            <a:avLst/>
          </a:prstGeom>
          <a:noFill/>
        </p:spPr>
        <p:txBody>
          <a:bodyPr wrap="none" rtlCol="0">
            <a:spAutoFit/>
          </a:bodyPr>
          <a:lstStyle/>
          <a:p>
            <a:pPr algn="l" defTabSz="685800" fontAlgn="auto">
              <a:spcBef>
                <a:spcPts val="0"/>
              </a:spcBef>
              <a:spcAft>
                <a:spcPts val="0"/>
              </a:spcAft>
            </a:pPr>
            <a:r>
              <a:rPr lang="en-US" sz="1600" b="1" i="1" dirty="0">
                <a:solidFill>
                  <a:srgbClr val="0000FF"/>
                </a:solidFill>
                <a:latin typeface="Calibri" panose="020F0502020204030204"/>
                <a:ea typeface="微软雅黑"/>
              </a:rPr>
              <a:t>Xing et al., ACP, 2018</a:t>
            </a:r>
          </a:p>
        </p:txBody>
      </p:sp>
      <p:sp>
        <p:nvSpPr>
          <p:cNvPr id="144" name="Freeform 143"/>
          <p:cNvSpPr/>
          <p:nvPr/>
        </p:nvSpPr>
        <p:spPr>
          <a:xfrm>
            <a:off x="9387954" y="4896504"/>
            <a:ext cx="2122581" cy="513696"/>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0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400" b="1" kern="0" dirty="0">
                <a:solidFill>
                  <a:prstClr val="white"/>
                </a:solidFill>
                <a:latin typeface="Calibri" panose="020F0502020204030204"/>
                <a:ea typeface="微软雅黑"/>
              </a:rPr>
              <a:t>Deep-RSM</a:t>
            </a:r>
          </a:p>
        </p:txBody>
      </p:sp>
      <p:pic>
        <p:nvPicPr>
          <p:cNvPr id="50" name="Picture 49"/>
          <p:cNvPicPr>
            <a:picLocks noChangeAspect="1"/>
          </p:cNvPicPr>
          <p:nvPr/>
        </p:nvPicPr>
        <p:blipFill rotWithShape="1">
          <a:blip r:embed="rId2" cstate="print"/>
          <a:srcRect l="19053" t="-1710" r="29454" b="38224"/>
          <a:stretch/>
        </p:blipFill>
        <p:spPr>
          <a:xfrm>
            <a:off x="9357811" y="2557019"/>
            <a:ext cx="2184776" cy="1176739"/>
          </a:xfrm>
          <a:prstGeom prst="rect">
            <a:avLst/>
          </a:prstGeom>
        </p:spPr>
      </p:pic>
      <p:sp>
        <p:nvSpPr>
          <p:cNvPr id="51" name="Slide Number Placeholder 2">
            <a:extLst>
              <a:ext uri="{FF2B5EF4-FFF2-40B4-BE49-F238E27FC236}">
                <a16:creationId xmlns:a16="http://schemas.microsoft.com/office/drawing/2014/main" id="{FDB59495-034E-47E1-BCA4-367AFAE930CC}"/>
              </a:ext>
            </a:extLst>
          </p:cNvPr>
          <p:cNvSpPr txBox="1">
            <a:spLocks/>
          </p:cNvSpPr>
          <p:nvPr/>
        </p:nvSpPr>
        <p:spPr>
          <a:xfrm>
            <a:off x="9947119" y="643230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grpSp>
        <p:nvGrpSpPr>
          <p:cNvPr id="153" name="Group 152">
            <a:extLst>
              <a:ext uri="{FF2B5EF4-FFF2-40B4-BE49-F238E27FC236}">
                <a16:creationId xmlns:a16="http://schemas.microsoft.com/office/drawing/2014/main" id="{D76F9677-ED72-4C21-A434-DE40B79B4177}"/>
              </a:ext>
            </a:extLst>
          </p:cNvPr>
          <p:cNvGrpSpPr/>
          <p:nvPr/>
        </p:nvGrpSpPr>
        <p:grpSpPr>
          <a:xfrm>
            <a:off x="762000" y="1147321"/>
            <a:ext cx="8173175" cy="4261337"/>
            <a:chOff x="381000" y="990600"/>
            <a:chExt cx="8732837" cy="4548191"/>
          </a:xfrm>
        </p:grpSpPr>
        <p:grpSp>
          <p:nvGrpSpPr>
            <p:cNvPr id="154" name="Group 153">
              <a:extLst>
                <a:ext uri="{FF2B5EF4-FFF2-40B4-BE49-F238E27FC236}">
                  <a16:creationId xmlns:a16="http://schemas.microsoft.com/office/drawing/2014/main" id="{3AFAFC24-79C9-4E3C-A327-E499A531CC23}"/>
                </a:ext>
              </a:extLst>
            </p:cNvPr>
            <p:cNvGrpSpPr/>
            <p:nvPr/>
          </p:nvGrpSpPr>
          <p:grpSpPr>
            <a:xfrm>
              <a:off x="4384673" y="990600"/>
              <a:ext cx="2262189" cy="4548191"/>
              <a:chOff x="4371978" y="969966"/>
              <a:chExt cx="2262189" cy="4548191"/>
            </a:xfrm>
          </p:grpSpPr>
          <p:sp>
            <p:nvSpPr>
              <p:cNvPr id="228" name="Freeform 86">
                <a:extLst>
                  <a:ext uri="{FF2B5EF4-FFF2-40B4-BE49-F238E27FC236}">
                    <a16:creationId xmlns:a16="http://schemas.microsoft.com/office/drawing/2014/main" id="{0053337E-161C-4F43-B45E-171044C4D68B}"/>
                  </a:ext>
                </a:extLst>
              </p:cNvPr>
              <p:cNvSpPr>
                <a:spLocks/>
              </p:cNvSpPr>
              <p:nvPr/>
            </p:nvSpPr>
            <p:spPr bwMode="auto">
              <a:xfrm>
                <a:off x="4441828" y="1582742"/>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 name="T46" fmla="*/ 680 w 667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lnTo>
                      <a:pt x="680" y="681"/>
                    </a:lnTo>
                    <a:close/>
                  </a:path>
                </a:pathLst>
              </a:custGeom>
              <a:solidFill>
                <a:srgbClr val="92D05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9" name="Freeform 11">
                <a:extLst>
                  <a:ext uri="{FF2B5EF4-FFF2-40B4-BE49-F238E27FC236}">
                    <a16:creationId xmlns:a16="http://schemas.microsoft.com/office/drawing/2014/main" id="{BB1FBB9F-F66E-4D1B-94F9-EC9DBD3C5BAC}"/>
                  </a:ext>
                </a:extLst>
              </p:cNvPr>
              <p:cNvSpPr>
                <a:spLocks/>
              </p:cNvSpPr>
              <p:nvPr/>
            </p:nvSpPr>
            <p:spPr bwMode="auto">
              <a:xfrm>
                <a:off x="4371978" y="5006982"/>
                <a:ext cx="2262189" cy="511175"/>
              </a:xfrm>
              <a:custGeom>
                <a:avLst/>
                <a:gdLst>
                  <a:gd name="T0" fmla="*/ 0 w 1351"/>
                  <a:gd name="T1" fmla="*/ 0 h 322"/>
                  <a:gd name="T2" fmla="*/ 1190 w 1351"/>
                  <a:gd name="T3" fmla="*/ 0 h 322"/>
                  <a:gd name="T4" fmla="*/ 1351 w 1351"/>
                  <a:gd name="T5" fmla="*/ 161 h 322"/>
                  <a:gd name="T6" fmla="*/ 1190 w 1351"/>
                  <a:gd name="T7" fmla="*/ 322 h 322"/>
                  <a:gd name="T8" fmla="*/ 0 w 1351"/>
                  <a:gd name="T9" fmla="*/ 322 h 322"/>
                  <a:gd name="T10" fmla="*/ 161 w 1351"/>
                  <a:gd name="T11" fmla="*/ 161 h 322"/>
                  <a:gd name="T12" fmla="*/ 0 w 1351"/>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1" h="322">
                    <a:moveTo>
                      <a:pt x="0" y="0"/>
                    </a:moveTo>
                    <a:lnTo>
                      <a:pt x="1190" y="0"/>
                    </a:lnTo>
                    <a:lnTo>
                      <a:pt x="1351" y="161"/>
                    </a:lnTo>
                    <a:lnTo>
                      <a:pt x="1190" y="322"/>
                    </a:lnTo>
                    <a:lnTo>
                      <a:pt x="0" y="322"/>
                    </a:lnTo>
                    <a:lnTo>
                      <a:pt x="161" y="161"/>
                    </a:lnTo>
                    <a:lnTo>
                      <a:pt x="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0" name="Rectangle 229">
                <a:extLst>
                  <a:ext uri="{FF2B5EF4-FFF2-40B4-BE49-F238E27FC236}">
                    <a16:creationId xmlns:a16="http://schemas.microsoft.com/office/drawing/2014/main" id="{722C13F0-D119-4580-9155-FD9FAA98D7B1}"/>
                  </a:ext>
                </a:extLst>
              </p:cNvPr>
              <p:cNvSpPr>
                <a:spLocks noChangeArrowheads="1"/>
              </p:cNvSpPr>
              <p:nvPr/>
            </p:nvSpPr>
            <p:spPr bwMode="auto">
              <a:xfrm>
                <a:off x="5100641" y="5019682"/>
                <a:ext cx="887420"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E-RSM</a:t>
                </a:r>
                <a:endParaRPr lang="en-US" altLang="en-US" sz="1600" dirty="0">
                  <a:solidFill>
                    <a:srgbClr val="000000"/>
                  </a:solidFill>
                  <a:ea typeface="微软雅黑"/>
                </a:endParaRPr>
              </a:p>
            </p:txBody>
          </p:sp>
          <p:sp>
            <p:nvSpPr>
              <p:cNvPr id="231" name="Rectangle 230">
                <a:extLst>
                  <a:ext uri="{FF2B5EF4-FFF2-40B4-BE49-F238E27FC236}">
                    <a16:creationId xmlns:a16="http://schemas.microsoft.com/office/drawing/2014/main" id="{C8AD3E51-60DB-4125-97C7-FF31911D10F5}"/>
                  </a:ext>
                </a:extLst>
              </p:cNvPr>
              <p:cNvSpPr>
                <a:spLocks noChangeArrowheads="1"/>
              </p:cNvSpPr>
              <p:nvPr/>
            </p:nvSpPr>
            <p:spPr bwMode="auto">
              <a:xfrm>
                <a:off x="5022854" y="1276354"/>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Air </a:t>
                </a:r>
                <a:endParaRPr lang="en-US" altLang="en-US" sz="1600" dirty="0">
                  <a:solidFill>
                    <a:srgbClr val="000000"/>
                  </a:solidFill>
                  <a:ea typeface="微软雅黑"/>
                </a:endParaRPr>
              </a:p>
            </p:txBody>
          </p:sp>
          <p:sp>
            <p:nvSpPr>
              <p:cNvPr id="232" name="Freeform 60">
                <a:extLst>
                  <a:ext uri="{FF2B5EF4-FFF2-40B4-BE49-F238E27FC236}">
                    <a16:creationId xmlns:a16="http://schemas.microsoft.com/office/drawing/2014/main" id="{2AA5ADF6-EDCF-4A0E-98AB-9D8C07D93077}"/>
                  </a:ext>
                </a:extLst>
              </p:cNvPr>
              <p:cNvSpPr>
                <a:spLocks/>
              </p:cNvSpPr>
              <p:nvPr/>
            </p:nvSpPr>
            <p:spPr bwMode="auto">
              <a:xfrm>
                <a:off x="4573590" y="4568832"/>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3" name="Oval 232">
                <a:extLst>
                  <a:ext uri="{FF2B5EF4-FFF2-40B4-BE49-F238E27FC236}">
                    <a16:creationId xmlns:a16="http://schemas.microsoft.com/office/drawing/2014/main" id="{DA80B2B7-1A2A-4025-8BAE-95500AF93595}"/>
                  </a:ext>
                </a:extLst>
              </p:cNvPr>
              <p:cNvSpPr>
                <a:spLocks noChangeArrowheads="1"/>
              </p:cNvSpPr>
              <p:nvPr/>
            </p:nvSpPr>
            <p:spPr bwMode="auto">
              <a:xfrm>
                <a:off x="4557715" y="4519619"/>
                <a:ext cx="1524001" cy="100013"/>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4" name="Freeform 62">
                <a:extLst>
                  <a:ext uri="{FF2B5EF4-FFF2-40B4-BE49-F238E27FC236}">
                    <a16:creationId xmlns:a16="http://schemas.microsoft.com/office/drawing/2014/main" id="{4F6EBEF3-1F85-4129-A94F-DA103EC949FD}"/>
                  </a:ext>
                </a:extLst>
              </p:cNvPr>
              <p:cNvSpPr>
                <a:spLocks noEditPoints="1"/>
              </p:cNvSpPr>
              <p:nvPr/>
            </p:nvSpPr>
            <p:spPr bwMode="auto">
              <a:xfrm>
                <a:off x="4573590" y="4519619"/>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5" name="Rectangle 234">
                <a:extLst>
                  <a:ext uri="{FF2B5EF4-FFF2-40B4-BE49-F238E27FC236}">
                    <a16:creationId xmlns:a16="http://schemas.microsoft.com/office/drawing/2014/main" id="{6FCB8386-D7EB-4317-A2DA-8FA4B478DCD1}"/>
                  </a:ext>
                </a:extLst>
              </p:cNvPr>
              <p:cNvSpPr>
                <a:spLocks noChangeArrowheads="1"/>
              </p:cNvSpPr>
              <p:nvPr/>
            </p:nvSpPr>
            <p:spPr bwMode="auto">
              <a:xfrm>
                <a:off x="4784728" y="4592644"/>
                <a:ext cx="1030806"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C</a:t>
                </a:r>
                <a:endParaRPr lang="en-US" altLang="en-US" sz="1600" dirty="0">
                  <a:solidFill>
                    <a:srgbClr val="000000"/>
                  </a:solidFill>
                  <a:ea typeface="微软雅黑"/>
                </a:endParaRPr>
              </a:p>
            </p:txBody>
          </p:sp>
          <p:sp>
            <p:nvSpPr>
              <p:cNvPr id="236" name="Freeform 64">
                <a:extLst>
                  <a:ext uri="{FF2B5EF4-FFF2-40B4-BE49-F238E27FC236}">
                    <a16:creationId xmlns:a16="http://schemas.microsoft.com/office/drawing/2014/main" id="{03150F21-4DF4-4784-B114-1FDF5E30C36D}"/>
                  </a:ext>
                </a:extLst>
              </p:cNvPr>
              <p:cNvSpPr>
                <a:spLocks/>
              </p:cNvSpPr>
              <p:nvPr/>
            </p:nvSpPr>
            <p:spPr bwMode="auto">
              <a:xfrm>
                <a:off x="4573590" y="4140206"/>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7" name="Oval 236">
                <a:extLst>
                  <a:ext uri="{FF2B5EF4-FFF2-40B4-BE49-F238E27FC236}">
                    <a16:creationId xmlns:a16="http://schemas.microsoft.com/office/drawing/2014/main" id="{07FC7640-7525-4B07-A036-9EEAE6AFD5DC}"/>
                  </a:ext>
                </a:extLst>
              </p:cNvPr>
              <p:cNvSpPr>
                <a:spLocks noChangeArrowheads="1"/>
              </p:cNvSpPr>
              <p:nvPr/>
            </p:nvSpPr>
            <p:spPr bwMode="auto">
              <a:xfrm>
                <a:off x="4549778" y="4090994"/>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8" name="Freeform 66">
                <a:extLst>
                  <a:ext uri="{FF2B5EF4-FFF2-40B4-BE49-F238E27FC236}">
                    <a16:creationId xmlns:a16="http://schemas.microsoft.com/office/drawing/2014/main" id="{11E447DF-629B-4B81-924E-8283018F710F}"/>
                  </a:ext>
                </a:extLst>
              </p:cNvPr>
              <p:cNvSpPr>
                <a:spLocks noEditPoints="1"/>
              </p:cNvSpPr>
              <p:nvPr/>
            </p:nvSpPr>
            <p:spPr bwMode="auto">
              <a:xfrm>
                <a:off x="4573590" y="4090994"/>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9" name="Rectangle 238">
                <a:extLst>
                  <a:ext uri="{FF2B5EF4-FFF2-40B4-BE49-F238E27FC236}">
                    <a16:creationId xmlns:a16="http://schemas.microsoft.com/office/drawing/2014/main" id="{F8DDD149-0C59-4D4A-98AB-466BDD3D5664}"/>
                  </a:ext>
                </a:extLst>
              </p:cNvPr>
              <p:cNvSpPr>
                <a:spLocks noChangeArrowheads="1"/>
              </p:cNvSpPr>
              <p:nvPr/>
            </p:nvSpPr>
            <p:spPr bwMode="auto">
              <a:xfrm>
                <a:off x="4789490" y="4162432"/>
                <a:ext cx="104017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B</a:t>
                </a:r>
                <a:endParaRPr lang="en-US" altLang="en-US" sz="1600" dirty="0">
                  <a:solidFill>
                    <a:srgbClr val="000000"/>
                  </a:solidFill>
                  <a:ea typeface="微软雅黑"/>
                </a:endParaRPr>
              </a:p>
            </p:txBody>
          </p:sp>
          <p:sp>
            <p:nvSpPr>
              <p:cNvPr id="240" name="Freeform 68">
                <a:extLst>
                  <a:ext uri="{FF2B5EF4-FFF2-40B4-BE49-F238E27FC236}">
                    <a16:creationId xmlns:a16="http://schemas.microsoft.com/office/drawing/2014/main" id="{FC99AD90-428B-49AC-82E0-60DD3BA017CF}"/>
                  </a:ext>
                </a:extLst>
              </p:cNvPr>
              <p:cNvSpPr>
                <a:spLocks/>
              </p:cNvSpPr>
              <p:nvPr/>
            </p:nvSpPr>
            <p:spPr bwMode="auto">
              <a:xfrm>
                <a:off x="4573590" y="3709993"/>
                <a:ext cx="1524001" cy="344488"/>
              </a:xfrm>
              <a:custGeom>
                <a:avLst/>
                <a:gdLst>
                  <a:gd name="T0" fmla="*/ 0 w 5968"/>
                  <a:gd name="T1" fmla="*/ 0 h 1344"/>
                  <a:gd name="T2" fmla="*/ 2984 w 5968"/>
                  <a:gd name="T3" fmla="*/ 192 h 1344"/>
                  <a:gd name="T4" fmla="*/ 5968 w 5968"/>
                  <a:gd name="T5" fmla="*/ 0 h 1344"/>
                  <a:gd name="T6" fmla="*/ 5968 w 5968"/>
                  <a:gd name="T7" fmla="*/ 1152 h 1344"/>
                  <a:gd name="T8" fmla="*/ 2984 w 5968"/>
                  <a:gd name="T9" fmla="*/ 1344 h 1344"/>
                  <a:gd name="T10" fmla="*/ 0 w 5968"/>
                  <a:gd name="T11" fmla="*/ 1152 h 1344"/>
                  <a:gd name="T12" fmla="*/ 0 w 5968"/>
                  <a:gd name="T13" fmla="*/ 0 h 1344"/>
                </a:gdLst>
                <a:ahLst/>
                <a:cxnLst>
                  <a:cxn ang="0">
                    <a:pos x="T0" y="T1"/>
                  </a:cxn>
                  <a:cxn ang="0">
                    <a:pos x="T2" y="T3"/>
                  </a:cxn>
                  <a:cxn ang="0">
                    <a:pos x="T4" y="T5"/>
                  </a:cxn>
                  <a:cxn ang="0">
                    <a:pos x="T6" y="T7"/>
                  </a:cxn>
                  <a:cxn ang="0">
                    <a:pos x="T8" y="T9"/>
                  </a:cxn>
                  <a:cxn ang="0">
                    <a:pos x="T10" y="T11"/>
                  </a:cxn>
                  <a:cxn ang="0">
                    <a:pos x="T12" y="T13"/>
                  </a:cxn>
                </a:cxnLst>
                <a:rect l="0" t="0" r="r" b="b"/>
                <a:pathLst>
                  <a:path w="5968" h="1344">
                    <a:moveTo>
                      <a:pt x="0" y="0"/>
                    </a:moveTo>
                    <a:cubicBezTo>
                      <a:pt x="0" y="107"/>
                      <a:pt x="1336" y="192"/>
                      <a:pt x="2984" y="192"/>
                    </a:cubicBezTo>
                    <a:cubicBezTo>
                      <a:pt x="4632" y="192"/>
                      <a:pt x="5968" y="107"/>
                      <a:pt x="5968" y="0"/>
                    </a:cubicBezTo>
                    <a:lnTo>
                      <a:pt x="5968" y="1152"/>
                    </a:lnTo>
                    <a:cubicBezTo>
                      <a:pt x="5968" y="1259"/>
                      <a:pt x="4632" y="1344"/>
                      <a:pt x="2984" y="1344"/>
                    </a:cubicBezTo>
                    <a:cubicBezTo>
                      <a:pt x="1336" y="1344"/>
                      <a:pt x="0" y="1259"/>
                      <a:pt x="0" y="1152"/>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1" name="Oval 240">
                <a:extLst>
                  <a:ext uri="{FF2B5EF4-FFF2-40B4-BE49-F238E27FC236}">
                    <a16:creationId xmlns:a16="http://schemas.microsoft.com/office/drawing/2014/main" id="{630967C6-B54F-4A2A-864D-701327757AB9}"/>
                  </a:ext>
                </a:extLst>
              </p:cNvPr>
              <p:cNvSpPr>
                <a:spLocks noChangeArrowheads="1"/>
              </p:cNvSpPr>
              <p:nvPr/>
            </p:nvSpPr>
            <p:spPr bwMode="auto">
              <a:xfrm>
                <a:off x="4565653" y="3660781"/>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2" name="Freeform 70">
                <a:extLst>
                  <a:ext uri="{FF2B5EF4-FFF2-40B4-BE49-F238E27FC236}">
                    <a16:creationId xmlns:a16="http://schemas.microsoft.com/office/drawing/2014/main" id="{B10BFEF8-7D73-4873-AAE4-89CF438E97E0}"/>
                  </a:ext>
                </a:extLst>
              </p:cNvPr>
              <p:cNvSpPr>
                <a:spLocks noEditPoints="1"/>
              </p:cNvSpPr>
              <p:nvPr/>
            </p:nvSpPr>
            <p:spPr bwMode="auto">
              <a:xfrm>
                <a:off x="4573590" y="3660781"/>
                <a:ext cx="1524001" cy="393700"/>
              </a:xfrm>
              <a:custGeom>
                <a:avLst/>
                <a:gdLst>
                  <a:gd name="T0" fmla="*/ 5968 w 5968"/>
                  <a:gd name="T1" fmla="*/ 192 h 1536"/>
                  <a:gd name="T2" fmla="*/ 2984 w 5968"/>
                  <a:gd name="T3" fmla="*/ 384 h 1536"/>
                  <a:gd name="T4" fmla="*/ 0 w 5968"/>
                  <a:gd name="T5" fmla="*/ 192 h 1536"/>
                  <a:gd name="T6" fmla="*/ 2984 w 5968"/>
                  <a:gd name="T7" fmla="*/ 0 h 1536"/>
                  <a:gd name="T8" fmla="*/ 5968 w 5968"/>
                  <a:gd name="T9" fmla="*/ 192 h 1536"/>
                  <a:gd name="T10" fmla="*/ 5968 w 5968"/>
                  <a:gd name="T11" fmla="*/ 192 h 1536"/>
                  <a:gd name="T12" fmla="*/ 5968 w 5968"/>
                  <a:gd name="T13" fmla="*/ 1344 h 1536"/>
                  <a:gd name="T14" fmla="*/ 2984 w 5968"/>
                  <a:gd name="T15" fmla="*/ 1536 h 1536"/>
                  <a:gd name="T16" fmla="*/ 0 w 5968"/>
                  <a:gd name="T17" fmla="*/ 1344 h 1536"/>
                  <a:gd name="T18" fmla="*/ 0 w 5968"/>
                  <a:gd name="T19" fmla="*/ 19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36">
                    <a:moveTo>
                      <a:pt x="5968" y="192"/>
                    </a:moveTo>
                    <a:cubicBezTo>
                      <a:pt x="5968" y="299"/>
                      <a:pt x="4632" y="384"/>
                      <a:pt x="2984" y="384"/>
                    </a:cubicBezTo>
                    <a:cubicBezTo>
                      <a:pt x="1336" y="384"/>
                      <a:pt x="0" y="299"/>
                      <a:pt x="0" y="192"/>
                    </a:cubicBezTo>
                    <a:cubicBezTo>
                      <a:pt x="0" y="86"/>
                      <a:pt x="1336" y="0"/>
                      <a:pt x="2984" y="0"/>
                    </a:cubicBezTo>
                    <a:cubicBezTo>
                      <a:pt x="4632" y="0"/>
                      <a:pt x="5968" y="86"/>
                      <a:pt x="5968" y="192"/>
                    </a:cubicBezTo>
                    <a:close/>
                    <a:moveTo>
                      <a:pt x="5968" y="192"/>
                    </a:moveTo>
                    <a:lnTo>
                      <a:pt x="5968" y="1344"/>
                    </a:lnTo>
                    <a:cubicBezTo>
                      <a:pt x="5968" y="1451"/>
                      <a:pt x="4632" y="1536"/>
                      <a:pt x="2984" y="1536"/>
                    </a:cubicBezTo>
                    <a:cubicBezTo>
                      <a:pt x="1336" y="1536"/>
                      <a:pt x="0" y="1451"/>
                      <a:pt x="0" y="1344"/>
                    </a:cubicBezTo>
                    <a:lnTo>
                      <a:pt x="0" y="192"/>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3" name="Rectangle 242">
                <a:extLst>
                  <a:ext uri="{FF2B5EF4-FFF2-40B4-BE49-F238E27FC236}">
                    <a16:creationId xmlns:a16="http://schemas.microsoft.com/office/drawing/2014/main" id="{9254EE98-9B47-4230-8D36-1E7A3179B983}"/>
                  </a:ext>
                </a:extLst>
              </p:cNvPr>
              <p:cNvSpPr>
                <a:spLocks noChangeArrowheads="1"/>
              </p:cNvSpPr>
              <p:nvPr/>
            </p:nvSpPr>
            <p:spPr bwMode="auto">
              <a:xfrm>
                <a:off x="4792665" y="3730631"/>
                <a:ext cx="1051425"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A</a:t>
                </a:r>
                <a:endParaRPr lang="en-US" altLang="en-US" sz="1600" dirty="0">
                  <a:solidFill>
                    <a:srgbClr val="000000"/>
                  </a:solidFill>
                  <a:ea typeface="微软雅黑"/>
                </a:endParaRPr>
              </a:p>
            </p:txBody>
          </p:sp>
          <p:sp>
            <p:nvSpPr>
              <p:cNvPr id="244" name="Freeform 72">
                <a:extLst>
                  <a:ext uri="{FF2B5EF4-FFF2-40B4-BE49-F238E27FC236}">
                    <a16:creationId xmlns:a16="http://schemas.microsoft.com/office/drawing/2014/main" id="{4E26D3FD-0EA5-4FDC-ACE1-E530C8D58D78}"/>
                  </a:ext>
                </a:extLst>
              </p:cNvPr>
              <p:cNvSpPr>
                <a:spLocks/>
              </p:cNvSpPr>
              <p:nvPr/>
            </p:nvSpPr>
            <p:spPr bwMode="auto">
              <a:xfrm>
                <a:off x="4429128" y="969966"/>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5" name="Oval 244">
                <a:extLst>
                  <a:ext uri="{FF2B5EF4-FFF2-40B4-BE49-F238E27FC236}">
                    <a16:creationId xmlns:a16="http://schemas.microsoft.com/office/drawing/2014/main" id="{0C7C4B88-1E3A-41DC-91B3-F392806621BD}"/>
                  </a:ext>
                </a:extLst>
              </p:cNvPr>
              <p:cNvSpPr>
                <a:spLocks noChangeArrowheads="1"/>
              </p:cNvSpPr>
              <p:nvPr/>
            </p:nvSpPr>
            <p:spPr bwMode="auto">
              <a:xfrm>
                <a:off x="4954591" y="1547816"/>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6" name="Freeform 76">
                <a:extLst>
                  <a:ext uri="{FF2B5EF4-FFF2-40B4-BE49-F238E27FC236}">
                    <a16:creationId xmlns:a16="http://schemas.microsoft.com/office/drawing/2014/main" id="{2A05A21A-412A-4E05-9E81-17BF93F98E47}"/>
                  </a:ext>
                </a:extLst>
              </p:cNvPr>
              <p:cNvSpPr>
                <a:spLocks/>
              </p:cNvSpPr>
              <p:nvPr/>
            </p:nvSpPr>
            <p:spPr bwMode="auto">
              <a:xfrm>
                <a:off x="4435478" y="977904"/>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7" name="Rectangle 246">
                <a:extLst>
                  <a:ext uri="{FF2B5EF4-FFF2-40B4-BE49-F238E27FC236}">
                    <a16:creationId xmlns:a16="http://schemas.microsoft.com/office/drawing/2014/main" id="{74E860A1-0C85-44A6-AF7D-1908D97B9BE2}"/>
                  </a:ext>
                </a:extLst>
              </p:cNvPr>
              <p:cNvSpPr>
                <a:spLocks noChangeArrowheads="1"/>
              </p:cNvSpPr>
              <p:nvPr/>
            </p:nvSpPr>
            <p:spPr bwMode="auto">
              <a:xfrm>
                <a:off x="4872040" y="1074741"/>
                <a:ext cx="771135"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Region A</a:t>
                </a:r>
                <a:endParaRPr lang="en-US" altLang="en-US" sz="1600" dirty="0">
                  <a:solidFill>
                    <a:srgbClr val="000000"/>
                  </a:solidFill>
                  <a:ea typeface="微软雅黑"/>
                </a:endParaRPr>
              </a:p>
            </p:txBody>
          </p:sp>
          <p:sp>
            <p:nvSpPr>
              <p:cNvPr id="248" name="Oval 247">
                <a:extLst>
                  <a:ext uri="{FF2B5EF4-FFF2-40B4-BE49-F238E27FC236}">
                    <a16:creationId xmlns:a16="http://schemas.microsoft.com/office/drawing/2014/main" id="{4FBE2F7A-24F2-410A-B67E-441E4FB8E064}"/>
                  </a:ext>
                </a:extLst>
              </p:cNvPr>
              <p:cNvSpPr>
                <a:spLocks noChangeArrowheads="1"/>
              </p:cNvSpPr>
              <p:nvPr/>
            </p:nvSpPr>
            <p:spPr bwMode="auto">
              <a:xfrm>
                <a:off x="4946653" y="2101854"/>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9" name="Rectangle 248">
                <a:extLst>
                  <a:ext uri="{FF2B5EF4-FFF2-40B4-BE49-F238E27FC236}">
                    <a16:creationId xmlns:a16="http://schemas.microsoft.com/office/drawing/2014/main" id="{002FC974-2B32-4125-8A37-C4BB9BDAAD1E}"/>
                  </a:ext>
                </a:extLst>
              </p:cNvPr>
              <p:cNvSpPr>
                <a:spLocks noChangeArrowheads="1"/>
              </p:cNvSpPr>
              <p:nvPr/>
            </p:nvSpPr>
            <p:spPr bwMode="auto">
              <a:xfrm>
                <a:off x="4943478" y="1673229"/>
                <a:ext cx="761763"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Region B</a:t>
                </a:r>
                <a:endParaRPr lang="en-US" altLang="en-US" dirty="0">
                  <a:solidFill>
                    <a:srgbClr val="000000"/>
                  </a:solidFill>
                  <a:ea typeface="微软雅黑"/>
                </a:endParaRPr>
              </a:p>
            </p:txBody>
          </p:sp>
          <p:sp>
            <p:nvSpPr>
              <p:cNvPr id="250" name="Rectangle 249">
                <a:extLst>
                  <a:ext uri="{FF2B5EF4-FFF2-40B4-BE49-F238E27FC236}">
                    <a16:creationId xmlns:a16="http://schemas.microsoft.com/office/drawing/2014/main" id="{3BF9A83F-B5C7-49F2-9716-527538670291}"/>
                  </a:ext>
                </a:extLst>
              </p:cNvPr>
              <p:cNvSpPr>
                <a:spLocks noChangeArrowheads="1"/>
              </p:cNvSpPr>
              <p:nvPr/>
            </p:nvSpPr>
            <p:spPr bwMode="auto">
              <a:xfrm>
                <a:off x="4584774" y="3098805"/>
                <a:ext cx="1482779"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Instant AQ responses </a:t>
                </a:r>
                <a:endParaRPr lang="en-US" altLang="en-US" sz="1600" dirty="0">
                  <a:solidFill>
                    <a:srgbClr val="000000"/>
                  </a:solidFill>
                  <a:ea typeface="微软雅黑"/>
                </a:endParaRPr>
              </a:p>
            </p:txBody>
          </p:sp>
          <p:sp>
            <p:nvSpPr>
              <p:cNvPr id="251" name="Rectangle 250">
                <a:extLst>
                  <a:ext uri="{FF2B5EF4-FFF2-40B4-BE49-F238E27FC236}">
                    <a16:creationId xmlns:a16="http://schemas.microsoft.com/office/drawing/2014/main" id="{7AB6EFE8-DDAD-4ABE-9BF8-077C97946AAE}"/>
                  </a:ext>
                </a:extLst>
              </p:cNvPr>
              <p:cNvSpPr>
                <a:spLocks noChangeArrowheads="1"/>
              </p:cNvSpPr>
              <p:nvPr/>
            </p:nvSpPr>
            <p:spPr bwMode="auto">
              <a:xfrm>
                <a:off x="4500565" y="3316293"/>
                <a:ext cx="1772697"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to multi-region sources </a:t>
                </a:r>
                <a:endParaRPr lang="en-US" altLang="en-US" sz="1600" dirty="0">
                  <a:solidFill>
                    <a:srgbClr val="000000"/>
                  </a:solidFill>
                  <a:ea typeface="微软雅黑"/>
                </a:endParaRPr>
              </a:p>
            </p:txBody>
          </p:sp>
          <p:sp>
            <p:nvSpPr>
              <p:cNvPr id="252" name="Freeform 124">
                <a:extLst>
                  <a:ext uri="{FF2B5EF4-FFF2-40B4-BE49-F238E27FC236}">
                    <a16:creationId xmlns:a16="http://schemas.microsoft.com/office/drawing/2014/main" id="{A531096F-6A0A-4E0F-BDFD-0CF6714A4465}"/>
                  </a:ext>
                </a:extLst>
              </p:cNvPr>
              <p:cNvSpPr>
                <a:spLocks/>
              </p:cNvSpPr>
              <p:nvPr/>
            </p:nvSpPr>
            <p:spPr bwMode="auto">
              <a:xfrm>
                <a:off x="4476753" y="2165355"/>
                <a:ext cx="1571626" cy="860426"/>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53" name="Rectangle 252">
                <a:extLst>
                  <a:ext uri="{FF2B5EF4-FFF2-40B4-BE49-F238E27FC236}">
                    <a16:creationId xmlns:a16="http://schemas.microsoft.com/office/drawing/2014/main" id="{515DC849-9B07-4325-8250-1B8D5B7F3208}"/>
                  </a:ext>
                </a:extLst>
              </p:cNvPr>
              <p:cNvSpPr>
                <a:spLocks noChangeArrowheads="1"/>
              </p:cNvSpPr>
              <p:nvPr/>
            </p:nvSpPr>
            <p:spPr bwMode="auto">
              <a:xfrm>
                <a:off x="4837115" y="2381255"/>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dirty="0">
                    <a:solidFill>
                      <a:srgbClr val="000000"/>
                    </a:solidFill>
                    <a:ea typeface="微软雅黑"/>
                  </a:rPr>
                  <a:t>•</a:t>
                </a:r>
                <a:endParaRPr lang="en-US" altLang="en-US" sz="1600" dirty="0">
                  <a:solidFill>
                    <a:srgbClr val="000000"/>
                  </a:solidFill>
                  <a:ea typeface="微软雅黑"/>
                </a:endParaRPr>
              </a:p>
            </p:txBody>
          </p:sp>
          <p:sp>
            <p:nvSpPr>
              <p:cNvPr id="254" name="Rectangle 253">
                <a:extLst>
                  <a:ext uri="{FF2B5EF4-FFF2-40B4-BE49-F238E27FC236}">
                    <a16:creationId xmlns:a16="http://schemas.microsoft.com/office/drawing/2014/main" id="{0F31A6CA-FBFC-49DF-85CD-270E7DAC41CA}"/>
                  </a:ext>
                </a:extLst>
              </p:cNvPr>
              <p:cNvSpPr>
                <a:spLocks noChangeArrowheads="1"/>
              </p:cNvSpPr>
              <p:nvPr/>
            </p:nvSpPr>
            <p:spPr bwMode="auto">
              <a:xfrm>
                <a:off x="4943479" y="2378080"/>
                <a:ext cx="695478"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dirty="0">
                    <a:solidFill>
                      <a:srgbClr val="000000"/>
                    </a:solidFill>
                    <a:latin typeface="Calibri" panose="020F0502020204030204" pitchFamily="34" charset="0"/>
                    <a:ea typeface="微软雅黑"/>
                  </a:rPr>
                  <a:t>Chemistry</a:t>
                </a:r>
                <a:endParaRPr lang="en-US" altLang="en-US" sz="1600" dirty="0">
                  <a:solidFill>
                    <a:srgbClr val="000000"/>
                  </a:solidFill>
                  <a:ea typeface="微软雅黑"/>
                </a:endParaRPr>
              </a:p>
            </p:txBody>
          </p:sp>
          <p:sp>
            <p:nvSpPr>
              <p:cNvPr id="255" name="Rectangle 254">
                <a:extLst>
                  <a:ext uri="{FF2B5EF4-FFF2-40B4-BE49-F238E27FC236}">
                    <a16:creationId xmlns:a16="http://schemas.microsoft.com/office/drawing/2014/main" id="{F4AAC230-5D00-4888-BD6F-46D51ACE00C8}"/>
                  </a:ext>
                </a:extLst>
              </p:cNvPr>
              <p:cNvSpPr>
                <a:spLocks noChangeArrowheads="1"/>
              </p:cNvSpPr>
              <p:nvPr/>
            </p:nvSpPr>
            <p:spPr bwMode="auto">
              <a:xfrm>
                <a:off x="4840290" y="2555880"/>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dirty="0">
                    <a:solidFill>
                      <a:srgbClr val="000000"/>
                    </a:solidFill>
                    <a:ea typeface="微软雅黑"/>
                  </a:rPr>
                  <a:t>•</a:t>
                </a:r>
                <a:endParaRPr lang="en-US" altLang="en-US" sz="1600" dirty="0">
                  <a:solidFill>
                    <a:srgbClr val="000000"/>
                  </a:solidFill>
                  <a:ea typeface="微软雅黑"/>
                </a:endParaRPr>
              </a:p>
            </p:txBody>
          </p:sp>
          <p:sp>
            <p:nvSpPr>
              <p:cNvPr id="256" name="Rectangle 255">
                <a:extLst>
                  <a:ext uri="{FF2B5EF4-FFF2-40B4-BE49-F238E27FC236}">
                    <a16:creationId xmlns:a16="http://schemas.microsoft.com/office/drawing/2014/main" id="{672F0122-5727-4A5D-BE63-4CD5F6D10E08}"/>
                  </a:ext>
                </a:extLst>
              </p:cNvPr>
              <p:cNvSpPr>
                <a:spLocks noChangeArrowheads="1"/>
              </p:cNvSpPr>
              <p:nvPr/>
            </p:nvSpPr>
            <p:spPr bwMode="auto">
              <a:xfrm>
                <a:off x="4943479" y="2551117"/>
                <a:ext cx="667358"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a:solidFill>
                      <a:srgbClr val="000000"/>
                    </a:solidFill>
                    <a:latin typeface="Calibri" panose="020F0502020204030204" pitchFamily="34" charset="0"/>
                    <a:ea typeface="微软雅黑"/>
                  </a:rPr>
                  <a:t>Transport</a:t>
                </a:r>
                <a:endParaRPr lang="en-US" altLang="en-US" sz="1600">
                  <a:solidFill>
                    <a:srgbClr val="000000"/>
                  </a:solidFill>
                  <a:ea typeface="微软雅黑"/>
                </a:endParaRPr>
              </a:p>
            </p:txBody>
          </p:sp>
          <p:sp>
            <p:nvSpPr>
              <p:cNvPr id="257" name="Rectangle 256">
                <a:extLst>
                  <a:ext uri="{FF2B5EF4-FFF2-40B4-BE49-F238E27FC236}">
                    <a16:creationId xmlns:a16="http://schemas.microsoft.com/office/drawing/2014/main" id="{68ED0344-21F4-4C3F-9764-B09148ABF004}"/>
                  </a:ext>
                </a:extLst>
              </p:cNvPr>
              <p:cNvSpPr>
                <a:spLocks noChangeArrowheads="1"/>
              </p:cNvSpPr>
              <p:nvPr/>
            </p:nvSpPr>
            <p:spPr bwMode="auto">
              <a:xfrm>
                <a:off x="4840290" y="2732093"/>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a:solidFill>
                      <a:srgbClr val="000000"/>
                    </a:solidFill>
                    <a:ea typeface="微软雅黑"/>
                  </a:rPr>
                  <a:t>•</a:t>
                </a:r>
                <a:endParaRPr lang="en-US" altLang="en-US" sz="1600">
                  <a:solidFill>
                    <a:srgbClr val="000000"/>
                  </a:solidFill>
                  <a:ea typeface="微软雅黑"/>
                </a:endParaRPr>
              </a:p>
            </p:txBody>
          </p:sp>
          <p:sp>
            <p:nvSpPr>
              <p:cNvPr id="258" name="Rectangle 257">
                <a:extLst>
                  <a:ext uri="{FF2B5EF4-FFF2-40B4-BE49-F238E27FC236}">
                    <a16:creationId xmlns:a16="http://schemas.microsoft.com/office/drawing/2014/main" id="{812AC03A-D107-4441-AFD6-4C19E8D02631}"/>
                  </a:ext>
                </a:extLst>
              </p:cNvPr>
              <p:cNvSpPr>
                <a:spLocks noChangeArrowheads="1"/>
              </p:cNvSpPr>
              <p:nvPr/>
            </p:nvSpPr>
            <p:spPr bwMode="auto">
              <a:xfrm>
                <a:off x="4953004" y="2727330"/>
                <a:ext cx="528637"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dirty="0">
                    <a:solidFill>
                      <a:srgbClr val="000000"/>
                    </a:solidFill>
                    <a:latin typeface="Calibri" panose="020F0502020204030204" pitchFamily="34" charset="0"/>
                    <a:ea typeface="微软雅黑"/>
                  </a:rPr>
                  <a:t>Indirect</a:t>
                </a:r>
                <a:endParaRPr lang="en-US" altLang="en-US" sz="1600" dirty="0">
                  <a:solidFill>
                    <a:srgbClr val="000000"/>
                  </a:solidFill>
                  <a:ea typeface="微软雅黑"/>
                </a:endParaRPr>
              </a:p>
            </p:txBody>
          </p:sp>
        </p:grpSp>
        <p:grpSp>
          <p:nvGrpSpPr>
            <p:cNvPr id="155" name="Group 154">
              <a:extLst>
                <a:ext uri="{FF2B5EF4-FFF2-40B4-BE49-F238E27FC236}">
                  <a16:creationId xmlns:a16="http://schemas.microsoft.com/office/drawing/2014/main" id="{63630589-3180-4113-8FD1-F97E4CC5D1F0}"/>
                </a:ext>
              </a:extLst>
            </p:cNvPr>
            <p:cNvGrpSpPr/>
            <p:nvPr/>
          </p:nvGrpSpPr>
          <p:grpSpPr>
            <a:xfrm>
              <a:off x="2312987" y="1139481"/>
              <a:ext cx="2233614" cy="4381503"/>
              <a:chOff x="2314576" y="1136654"/>
              <a:chExt cx="2233614" cy="4381503"/>
            </a:xfrm>
          </p:grpSpPr>
          <p:sp>
            <p:nvSpPr>
              <p:cNvPr id="204" name="Freeform 8">
                <a:extLst>
                  <a:ext uri="{FF2B5EF4-FFF2-40B4-BE49-F238E27FC236}">
                    <a16:creationId xmlns:a16="http://schemas.microsoft.com/office/drawing/2014/main" id="{2FA14925-49A7-4283-871F-0CB038AC1502}"/>
                  </a:ext>
                </a:extLst>
              </p:cNvPr>
              <p:cNvSpPr>
                <a:spLocks/>
              </p:cNvSpPr>
              <p:nvPr/>
            </p:nvSpPr>
            <p:spPr bwMode="auto">
              <a:xfrm>
                <a:off x="2314576" y="5006982"/>
                <a:ext cx="2233614" cy="511175"/>
              </a:xfrm>
              <a:custGeom>
                <a:avLst/>
                <a:gdLst>
                  <a:gd name="T0" fmla="*/ 0 w 1353"/>
                  <a:gd name="T1" fmla="*/ 0 h 322"/>
                  <a:gd name="T2" fmla="*/ 1193 w 1353"/>
                  <a:gd name="T3" fmla="*/ 0 h 322"/>
                  <a:gd name="T4" fmla="*/ 1353 w 1353"/>
                  <a:gd name="T5" fmla="*/ 161 h 322"/>
                  <a:gd name="T6" fmla="*/ 1193 w 1353"/>
                  <a:gd name="T7" fmla="*/ 322 h 322"/>
                  <a:gd name="T8" fmla="*/ 0 w 1353"/>
                  <a:gd name="T9" fmla="*/ 322 h 322"/>
                  <a:gd name="T10" fmla="*/ 161 w 1353"/>
                  <a:gd name="T11" fmla="*/ 161 h 322"/>
                  <a:gd name="T12" fmla="*/ 0 w 1353"/>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3" h="322">
                    <a:moveTo>
                      <a:pt x="0" y="0"/>
                    </a:moveTo>
                    <a:lnTo>
                      <a:pt x="1193" y="0"/>
                    </a:lnTo>
                    <a:lnTo>
                      <a:pt x="1353" y="161"/>
                    </a:lnTo>
                    <a:lnTo>
                      <a:pt x="1193" y="322"/>
                    </a:lnTo>
                    <a:lnTo>
                      <a:pt x="0" y="322"/>
                    </a:lnTo>
                    <a:lnTo>
                      <a:pt x="161" y="161"/>
                    </a:lnTo>
                    <a:lnTo>
                      <a:pt x="0"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5" name="Rectangle 204">
                <a:extLst>
                  <a:ext uri="{FF2B5EF4-FFF2-40B4-BE49-F238E27FC236}">
                    <a16:creationId xmlns:a16="http://schemas.microsoft.com/office/drawing/2014/main" id="{DBF36C2F-ACF4-4EF3-A465-52700B2AAAEB}"/>
                  </a:ext>
                </a:extLst>
              </p:cNvPr>
              <p:cNvSpPr>
                <a:spLocks noChangeArrowheads="1"/>
              </p:cNvSpPr>
              <p:nvPr/>
            </p:nvSpPr>
            <p:spPr bwMode="auto">
              <a:xfrm>
                <a:off x="3086102" y="5019682"/>
                <a:ext cx="684453"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RSM</a:t>
                </a:r>
                <a:endParaRPr lang="en-US" altLang="en-US" sz="1600" dirty="0">
                  <a:solidFill>
                    <a:srgbClr val="000000"/>
                  </a:solidFill>
                  <a:ea typeface="微软雅黑"/>
                </a:endParaRPr>
              </a:p>
            </p:txBody>
          </p:sp>
          <p:sp>
            <p:nvSpPr>
              <p:cNvPr id="206" name="Freeform 34">
                <a:extLst>
                  <a:ext uri="{FF2B5EF4-FFF2-40B4-BE49-F238E27FC236}">
                    <a16:creationId xmlns:a16="http://schemas.microsoft.com/office/drawing/2014/main" id="{27BF0098-5B19-4E52-B637-DDC18E8A5883}"/>
                  </a:ext>
                </a:extLst>
              </p:cNvPr>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7" name="Oval 206">
                <a:extLst>
                  <a:ext uri="{FF2B5EF4-FFF2-40B4-BE49-F238E27FC236}">
                    <a16:creationId xmlns:a16="http://schemas.microsoft.com/office/drawing/2014/main" id="{D0B9CC0F-8C9F-4AD8-B652-A21F2ECA5043}"/>
                  </a:ext>
                </a:extLst>
              </p:cNvPr>
              <p:cNvSpPr>
                <a:spLocks noChangeArrowheads="1"/>
              </p:cNvSpPr>
              <p:nvPr/>
            </p:nvSpPr>
            <p:spPr bwMode="auto">
              <a:xfrm>
                <a:off x="2960689" y="2125667"/>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8" name="Oval 207">
                <a:extLst>
                  <a:ext uri="{FF2B5EF4-FFF2-40B4-BE49-F238E27FC236}">
                    <a16:creationId xmlns:a16="http://schemas.microsoft.com/office/drawing/2014/main" id="{F9814E89-6949-4488-A0AF-84EE8536EFA5}"/>
                  </a:ext>
                </a:extLst>
              </p:cNvPr>
              <p:cNvSpPr>
                <a:spLocks noChangeArrowheads="1"/>
              </p:cNvSpPr>
              <p:nvPr/>
            </p:nvSpPr>
            <p:spPr bwMode="auto">
              <a:xfrm>
                <a:off x="2954339" y="2070104"/>
                <a:ext cx="100013"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9" name="Oval 208">
                <a:extLst>
                  <a:ext uri="{FF2B5EF4-FFF2-40B4-BE49-F238E27FC236}">
                    <a16:creationId xmlns:a16="http://schemas.microsoft.com/office/drawing/2014/main" id="{47300800-50BF-476D-9D93-EAEEB0C32448}"/>
                  </a:ext>
                </a:extLst>
              </p:cNvPr>
              <p:cNvSpPr>
                <a:spLocks noChangeArrowheads="1"/>
              </p:cNvSpPr>
              <p:nvPr/>
            </p:nvSpPr>
            <p:spPr bwMode="auto">
              <a:xfrm>
                <a:off x="2976564" y="1973267"/>
                <a:ext cx="147638" cy="147638"/>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0" name="Freeform 38">
                <a:extLst>
                  <a:ext uri="{FF2B5EF4-FFF2-40B4-BE49-F238E27FC236}">
                    <a16:creationId xmlns:a16="http://schemas.microsoft.com/office/drawing/2014/main" id="{6AAF8711-9DD1-49EA-B48F-9E5404F17EE3}"/>
                  </a:ext>
                </a:extLst>
              </p:cNvPr>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1" name="Oval 210">
                <a:extLst>
                  <a:ext uri="{FF2B5EF4-FFF2-40B4-BE49-F238E27FC236}">
                    <a16:creationId xmlns:a16="http://schemas.microsoft.com/office/drawing/2014/main" id="{B52FBF10-F96A-4633-A2A7-66B13497E074}"/>
                  </a:ext>
                </a:extLst>
              </p:cNvPr>
              <p:cNvSpPr>
                <a:spLocks noChangeArrowheads="1"/>
              </p:cNvSpPr>
              <p:nvPr/>
            </p:nvSpPr>
            <p:spPr bwMode="auto">
              <a:xfrm>
                <a:off x="2960689" y="2124079"/>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2" name="Oval 211">
                <a:extLst>
                  <a:ext uri="{FF2B5EF4-FFF2-40B4-BE49-F238E27FC236}">
                    <a16:creationId xmlns:a16="http://schemas.microsoft.com/office/drawing/2014/main" id="{8B33762E-39DD-45C5-B1B0-099951ECEEFB}"/>
                  </a:ext>
                </a:extLst>
              </p:cNvPr>
              <p:cNvSpPr>
                <a:spLocks noChangeArrowheads="1"/>
              </p:cNvSpPr>
              <p:nvPr/>
            </p:nvSpPr>
            <p:spPr bwMode="auto">
              <a:xfrm>
                <a:off x="2954339" y="2070104"/>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3" name="Oval 212">
                <a:extLst>
                  <a:ext uri="{FF2B5EF4-FFF2-40B4-BE49-F238E27FC236}">
                    <a16:creationId xmlns:a16="http://schemas.microsoft.com/office/drawing/2014/main" id="{BD09DA1D-AF63-402D-966E-C72922A8284E}"/>
                  </a:ext>
                </a:extLst>
              </p:cNvPr>
              <p:cNvSpPr>
                <a:spLocks noChangeArrowheads="1"/>
              </p:cNvSpPr>
              <p:nvPr/>
            </p:nvSpPr>
            <p:spPr bwMode="auto">
              <a:xfrm>
                <a:off x="2976564" y="1973267"/>
                <a:ext cx="147638" cy="147638"/>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4" name="Freeform 42">
                <a:extLst>
                  <a:ext uri="{FF2B5EF4-FFF2-40B4-BE49-F238E27FC236}">
                    <a16:creationId xmlns:a16="http://schemas.microsoft.com/office/drawing/2014/main" id="{1A49DF3A-B4D0-4774-A75F-C49A5D277531}"/>
                  </a:ext>
                </a:extLst>
              </p:cNvPr>
              <p:cNvSpPr>
                <a:spLocks noEditPoints="1"/>
              </p:cNvSpPr>
              <p:nvPr/>
            </p:nvSpPr>
            <p:spPr bwMode="auto">
              <a:xfrm>
                <a:off x="2578101" y="1200154"/>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5" name="Rectangle 214">
                <a:extLst>
                  <a:ext uri="{FF2B5EF4-FFF2-40B4-BE49-F238E27FC236}">
                    <a16:creationId xmlns:a16="http://schemas.microsoft.com/office/drawing/2014/main" id="{18FCE9F3-18E7-49EF-A738-E17AB7CB5391}"/>
                  </a:ext>
                </a:extLst>
              </p:cNvPr>
              <p:cNvSpPr>
                <a:spLocks noChangeArrowheads="1"/>
              </p:cNvSpPr>
              <p:nvPr/>
            </p:nvSpPr>
            <p:spPr bwMode="auto">
              <a:xfrm>
                <a:off x="3128964" y="1276354"/>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Air </a:t>
                </a:r>
                <a:endParaRPr lang="en-US" altLang="en-US" sz="1600" dirty="0">
                  <a:solidFill>
                    <a:srgbClr val="000000"/>
                  </a:solidFill>
                  <a:ea typeface="微软雅黑"/>
                </a:endParaRPr>
              </a:p>
            </p:txBody>
          </p:sp>
          <p:sp>
            <p:nvSpPr>
              <p:cNvPr id="216" name="Rectangle 215">
                <a:extLst>
                  <a:ext uri="{FF2B5EF4-FFF2-40B4-BE49-F238E27FC236}">
                    <a16:creationId xmlns:a16="http://schemas.microsoft.com/office/drawing/2014/main" id="{05209F61-0C04-441F-9970-F332AEE6400A}"/>
                  </a:ext>
                </a:extLst>
              </p:cNvPr>
              <p:cNvSpPr>
                <a:spLocks noChangeArrowheads="1"/>
              </p:cNvSpPr>
              <p:nvPr/>
            </p:nvSpPr>
            <p:spPr bwMode="auto">
              <a:xfrm>
                <a:off x="2814638" y="1570042"/>
                <a:ext cx="1024057"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pollutant</a:t>
                </a:r>
                <a:endParaRPr lang="en-US" altLang="en-US" sz="1600" dirty="0">
                  <a:solidFill>
                    <a:srgbClr val="000000"/>
                  </a:solidFill>
                  <a:ea typeface="微软雅黑"/>
                </a:endParaRPr>
              </a:p>
            </p:txBody>
          </p:sp>
          <p:sp>
            <p:nvSpPr>
              <p:cNvPr id="217" name="Freeform 45">
                <a:extLst>
                  <a:ext uri="{FF2B5EF4-FFF2-40B4-BE49-F238E27FC236}">
                    <a16:creationId xmlns:a16="http://schemas.microsoft.com/office/drawing/2014/main" id="{EDF69E2B-D0AE-4C89-9BE2-3FFE9117B254}"/>
                  </a:ext>
                </a:extLst>
              </p:cNvPr>
              <p:cNvSpPr>
                <a:spLocks/>
              </p:cNvSpPr>
              <p:nvPr/>
            </p:nvSpPr>
            <p:spPr bwMode="auto">
              <a:xfrm>
                <a:off x="2574926" y="3932244"/>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8" name="Oval 217">
                <a:extLst>
                  <a:ext uri="{FF2B5EF4-FFF2-40B4-BE49-F238E27FC236}">
                    <a16:creationId xmlns:a16="http://schemas.microsoft.com/office/drawing/2014/main" id="{2E5CC2C6-D17C-4332-B665-DE51DC9B6AD5}"/>
                  </a:ext>
                </a:extLst>
              </p:cNvPr>
              <p:cNvSpPr>
                <a:spLocks noChangeArrowheads="1"/>
              </p:cNvSpPr>
              <p:nvPr/>
            </p:nvSpPr>
            <p:spPr bwMode="auto">
              <a:xfrm>
                <a:off x="2574926" y="3816356"/>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9" name="Freeform 47">
                <a:extLst>
                  <a:ext uri="{FF2B5EF4-FFF2-40B4-BE49-F238E27FC236}">
                    <a16:creationId xmlns:a16="http://schemas.microsoft.com/office/drawing/2014/main" id="{F37D8901-FF80-401A-8C3A-2F9DE5AFCDD2}"/>
                  </a:ext>
                </a:extLst>
              </p:cNvPr>
              <p:cNvSpPr>
                <a:spLocks noEditPoints="1"/>
              </p:cNvSpPr>
              <p:nvPr/>
            </p:nvSpPr>
            <p:spPr bwMode="auto">
              <a:xfrm>
                <a:off x="2574926" y="3816356"/>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0" name="Rectangle 219">
                <a:extLst>
                  <a:ext uri="{FF2B5EF4-FFF2-40B4-BE49-F238E27FC236}">
                    <a16:creationId xmlns:a16="http://schemas.microsoft.com/office/drawing/2014/main" id="{E5644C91-68D8-47F1-A063-4CD49EECB29F}"/>
                  </a:ext>
                </a:extLst>
              </p:cNvPr>
              <p:cNvSpPr>
                <a:spLocks noChangeArrowheads="1"/>
              </p:cNvSpPr>
              <p:nvPr/>
            </p:nvSpPr>
            <p:spPr bwMode="auto">
              <a:xfrm>
                <a:off x="2803324" y="4078294"/>
                <a:ext cx="1091018" cy="59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b="1" dirty="0">
                    <a:solidFill>
                      <a:srgbClr val="FFFFFF"/>
                    </a:solidFill>
                    <a:latin typeface="Calibri" panose="020F0502020204030204" pitchFamily="34" charset="0"/>
                    <a:ea typeface="微软雅黑"/>
                  </a:rPr>
                  <a:t>Emissions</a:t>
                </a:r>
              </a:p>
              <a:p>
                <a:pPr>
                  <a:defRPr/>
                </a:pPr>
                <a:r>
                  <a:rPr lang="en-US" altLang="en-US" b="1" dirty="0">
                    <a:solidFill>
                      <a:srgbClr val="FFFFFF"/>
                    </a:solidFill>
                    <a:latin typeface="Calibri" panose="020F0502020204030204" pitchFamily="34" charset="0"/>
                    <a:ea typeface="微软雅黑"/>
                  </a:rPr>
                  <a:t>Change</a:t>
                </a:r>
                <a:endParaRPr lang="en-US" altLang="en-US" sz="1600" dirty="0">
                  <a:solidFill>
                    <a:srgbClr val="000000"/>
                  </a:solidFill>
                  <a:ea typeface="微软雅黑"/>
                </a:endParaRPr>
              </a:p>
            </p:txBody>
          </p:sp>
          <p:sp>
            <p:nvSpPr>
              <p:cNvPr id="221" name="Freeform 105">
                <a:extLst>
                  <a:ext uri="{FF2B5EF4-FFF2-40B4-BE49-F238E27FC236}">
                    <a16:creationId xmlns:a16="http://schemas.microsoft.com/office/drawing/2014/main" id="{1EAA5929-2345-4687-AA20-5E8D233F5050}"/>
                  </a:ext>
                </a:extLst>
              </p:cNvPr>
              <p:cNvSpPr>
                <a:spLocks noEditPoints="1"/>
              </p:cNvSpPr>
              <p:nvPr/>
            </p:nvSpPr>
            <p:spPr bwMode="auto">
              <a:xfrm>
                <a:off x="2879727" y="2293942"/>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3" y="0"/>
                    </a:lnTo>
                    <a:lnTo>
                      <a:pt x="0" y="46"/>
                    </a:lnTo>
                    <a:lnTo>
                      <a:pt x="46" y="47"/>
                    </a:lnTo>
                    <a:close/>
                  </a:path>
                </a:pathLst>
              </a:custGeom>
              <a:solidFill>
                <a:srgbClr val="5B9BD5"/>
              </a:solidFill>
              <a:ln w="57150" cap="flat">
                <a:solidFill>
                  <a:srgbClr val="5B9BD5"/>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2" name="Freeform 106">
                <a:extLst>
                  <a:ext uri="{FF2B5EF4-FFF2-40B4-BE49-F238E27FC236}">
                    <a16:creationId xmlns:a16="http://schemas.microsoft.com/office/drawing/2014/main" id="{2242068B-D019-4A19-8A35-13700DF49ACD}"/>
                  </a:ext>
                </a:extLst>
              </p:cNvPr>
              <p:cNvSpPr>
                <a:spLocks noEditPoints="1"/>
              </p:cNvSpPr>
              <p:nvPr/>
            </p:nvSpPr>
            <p:spPr bwMode="auto">
              <a:xfrm>
                <a:off x="3113089"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ED7D31"/>
              </a:solidFill>
              <a:ln w="57150" cap="flat">
                <a:solidFill>
                  <a:srgbClr val="ED7D31"/>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3" name="Freeform 107">
                <a:extLst>
                  <a:ext uri="{FF2B5EF4-FFF2-40B4-BE49-F238E27FC236}">
                    <a16:creationId xmlns:a16="http://schemas.microsoft.com/office/drawing/2014/main" id="{B991C500-BE1B-42D6-9650-C5D0A419F33D}"/>
                  </a:ext>
                </a:extLst>
              </p:cNvPr>
              <p:cNvSpPr>
                <a:spLocks noEditPoints="1"/>
              </p:cNvSpPr>
              <p:nvPr/>
            </p:nvSpPr>
            <p:spPr bwMode="auto">
              <a:xfrm>
                <a:off x="3351214"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FFC000"/>
              </a:solidFill>
              <a:ln w="57150" cap="flat">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4" name="Freeform 108">
                <a:extLst>
                  <a:ext uri="{FF2B5EF4-FFF2-40B4-BE49-F238E27FC236}">
                    <a16:creationId xmlns:a16="http://schemas.microsoft.com/office/drawing/2014/main" id="{F0C564F8-02BD-4667-94B9-FB829913FE31}"/>
                  </a:ext>
                </a:extLst>
              </p:cNvPr>
              <p:cNvSpPr>
                <a:spLocks noEditPoints="1"/>
              </p:cNvSpPr>
              <p:nvPr/>
            </p:nvSpPr>
            <p:spPr bwMode="auto">
              <a:xfrm>
                <a:off x="3556002" y="2305055"/>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AD47"/>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5" name="Rectangle 224">
                <a:extLst>
                  <a:ext uri="{FF2B5EF4-FFF2-40B4-BE49-F238E27FC236}">
                    <a16:creationId xmlns:a16="http://schemas.microsoft.com/office/drawing/2014/main" id="{903706CF-5F84-46E1-9A70-21DB66C3AAA0}"/>
                  </a:ext>
                </a:extLst>
              </p:cNvPr>
              <p:cNvSpPr>
                <a:spLocks noChangeArrowheads="1"/>
              </p:cNvSpPr>
              <p:nvPr/>
            </p:nvSpPr>
            <p:spPr bwMode="auto">
              <a:xfrm>
                <a:off x="2529867" y="3206755"/>
                <a:ext cx="1520460"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0000FF"/>
                    </a:solidFill>
                    <a:latin typeface="Calibri" panose="020F0502020204030204" pitchFamily="34" charset="0"/>
                    <a:ea typeface="微软雅黑"/>
                  </a:rPr>
                  <a:t>Instant AQ  responses </a:t>
                </a:r>
              </a:p>
              <a:p>
                <a:pPr>
                  <a:defRPr/>
                </a:pPr>
                <a:r>
                  <a:rPr lang="en-US" altLang="en-US" sz="1200" b="1" dirty="0">
                    <a:solidFill>
                      <a:srgbClr val="0000FF"/>
                    </a:solidFill>
                    <a:latin typeface="Calibri" panose="020F0502020204030204" pitchFamily="34" charset="0"/>
                    <a:ea typeface="微软雅黑"/>
                  </a:rPr>
                  <a:t>to emissions change</a:t>
                </a:r>
                <a:endParaRPr lang="en-US" altLang="en-US" sz="1600" dirty="0">
                  <a:solidFill>
                    <a:srgbClr val="0000FF"/>
                  </a:solidFill>
                  <a:ea typeface="微软雅黑"/>
                </a:endParaRPr>
              </a:p>
            </p:txBody>
          </p:sp>
          <p:sp>
            <p:nvSpPr>
              <p:cNvPr id="227" name="Freeform 108">
                <a:extLst>
                  <a:ext uri="{FF2B5EF4-FFF2-40B4-BE49-F238E27FC236}">
                    <a16:creationId xmlns:a16="http://schemas.microsoft.com/office/drawing/2014/main" id="{86FD9310-9B9E-4C59-8574-2E40584CB4B6}"/>
                  </a:ext>
                </a:extLst>
              </p:cNvPr>
              <p:cNvSpPr>
                <a:spLocks noEditPoints="1"/>
              </p:cNvSpPr>
              <p:nvPr/>
            </p:nvSpPr>
            <p:spPr bwMode="auto">
              <a:xfrm>
                <a:off x="3770314" y="2295530"/>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grpSp>
        <p:grpSp>
          <p:nvGrpSpPr>
            <p:cNvPr id="156" name="Group 155">
              <a:extLst>
                <a:ext uri="{FF2B5EF4-FFF2-40B4-BE49-F238E27FC236}">
                  <a16:creationId xmlns:a16="http://schemas.microsoft.com/office/drawing/2014/main" id="{0F575CF1-2BCC-43EE-A2F1-A00290B05296}"/>
                </a:ext>
              </a:extLst>
            </p:cNvPr>
            <p:cNvGrpSpPr/>
            <p:nvPr/>
          </p:nvGrpSpPr>
          <p:grpSpPr>
            <a:xfrm>
              <a:off x="6377488" y="998280"/>
              <a:ext cx="2551027" cy="4540511"/>
              <a:chOff x="6388104" y="977646"/>
              <a:chExt cx="2551027" cy="4540511"/>
            </a:xfrm>
          </p:grpSpPr>
          <p:sp>
            <p:nvSpPr>
              <p:cNvPr id="184" name="Freeform 14">
                <a:extLst>
                  <a:ext uri="{FF2B5EF4-FFF2-40B4-BE49-F238E27FC236}">
                    <a16:creationId xmlns:a16="http://schemas.microsoft.com/office/drawing/2014/main" id="{D53F7A4E-E297-4914-88FE-91531BF8E33A}"/>
                  </a:ext>
                </a:extLst>
              </p:cNvPr>
              <p:cNvSpPr>
                <a:spLocks/>
              </p:cNvSpPr>
              <p:nvPr/>
            </p:nvSpPr>
            <p:spPr bwMode="auto">
              <a:xfrm>
                <a:off x="6480179" y="5006982"/>
                <a:ext cx="2170114"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5" name="Freeform 15">
                <a:extLst>
                  <a:ext uri="{FF2B5EF4-FFF2-40B4-BE49-F238E27FC236}">
                    <a16:creationId xmlns:a16="http://schemas.microsoft.com/office/drawing/2014/main" id="{CA989D8E-3508-41E3-9978-CD0A084776A5}"/>
                  </a:ext>
                </a:extLst>
              </p:cNvPr>
              <p:cNvSpPr>
                <a:spLocks/>
              </p:cNvSpPr>
              <p:nvPr/>
            </p:nvSpPr>
            <p:spPr bwMode="auto">
              <a:xfrm>
                <a:off x="6481767" y="5006982"/>
                <a:ext cx="2168526"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6" name="Rectangle 185">
                <a:extLst>
                  <a:ext uri="{FF2B5EF4-FFF2-40B4-BE49-F238E27FC236}">
                    <a16:creationId xmlns:a16="http://schemas.microsoft.com/office/drawing/2014/main" id="{CDD8BC80-73DF-49AC-A9C6-94BC5C40F4B2}"/>
                  </a:ext>
                </a:extLst>
              </p:cNvPr>
              <p:cNvSpPr>
                <a:spLocks noChangeArrowheads="1"/>
              </p:cNvSpPr>
              <p:nvPr/>
            </p:nvSpPr>
            <p:spPr bwMode="auto">
              <a:xfrm>
                <a:off x="7170742" y="5019682"/>
                <a:ext cx="1100541"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pf-RSM</a:t>
                </a:r>
                <a:endParaRPr lang="en-US" altLang="en-US" sz="1600" dirty="0">
                  <a:solidFill>
                    <a:srgbClr val="000000"/>
                  </a:solidFill>
                  <a:ea typeface="微软雅黑"/>
                </a:endParaRPr>
              </a:p>
            </p:txBody>
          </p:sp>
          <p:sp>
            <p:nvSpPr>
              <p:cNvPr id="187" name="Freeform 125">
                <a:extLst>
                  <a:ext uri="{FF2B5EF4-FFF2-40B4-BE49-F238E27FC236}">
                    <a16:creationId xmlns:a16="http://schemas.microsoft.com/office/drawing/2014/main" id="{BCECF152-6651-4208-B44F-334CDDA1316B}"/>
                  </a:ext>
                </a:extLst>
              </p:cNvPr>
              <p:cNvSpPr>
                <a:spLocks/>
              </p:cNvSpPr>
              <p:nvPr/>
            </p:nvSpPr>
            <p:spPr bwMode="auto">
              <a:xfrm>
                <a:off x="6388104" y="2165355"/>
                <a:ext cx="1420813" cy="747713"/>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9" name="Freeform 76">
                <a:extLst>
                  <a:ext uri="{FF2B5EF4-FFF2-40B4-BE49-F238E27FC236}">
                    <a16:creationId xmlns:a16="http://schemas.microsoft.com/office/drawing/2014/main" id="{1A76E752-C43F-4C85-8D18-C53D44CAA0AC}"/>
                  </a:ext>
                </a:extLst>
              </p:cNvPr>
              <p:cNvSpPr>
                <a:spLocks/>
              </p:cNvSpPr>
              <p:nvPr/>
            </p:nvSpPr>
            <p:spPr bwMode="auto">
              <a:xfrm>
                <a:off x="6645725" y="988147"/>
                <a:ext cx="1692275"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0" name="Rectangle 189">
                <a:extLst>
                  <a:ext uri="{FF2B5EF4-FFF2-40B4-BE49-F238E27FC236}">
                    <a16:creationId xmlns:a16="http://schemas.microsoft.com/office/drawing/2014/main" id="{12A5AF65-A9CB-42FA-BDE3-DF9DB90A0C52}"/>
                  </a:ext>
                </a:extLst>
              </p:cNvPr>
              <p:cNvSpPr>
                <a:spLocks noChangeArrowheads="1"/>
              </p:cNvSpPr>
              <p:nvPr/>
            </p:nvSpPr>
            <p:spPr bwMode="auto">
              <a:xfrm>
                <a:off x="6847338" y="1144889"/>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191" name="Rectangle 190">
                <a:extLst>
                  <a:ext uri="{FF2B5EF4-FFF2-40B4-BE49-F238E27FC236}">
                    <a16:creationId xmlns:a16="http://schemas.microsoft.com/office/drawing/2014/main" id="{CD0E0129-E9B8-40AB-9D5F-365E3D3E6E62}"/>
                  </a:ext>
                </a:extLst>
              </p:cNvPr>
              <p:cNvSpPr>
                <a:spLocks noChangeArrowheads="1"/>
              </p:cNvSpPr>
              <p:nvPr/>
            </p:nvSpPr>
            <p:spPr bwMode="auto">
              <a:xfrm>
                <a:off x="6879088" y="1703688"/>
                <a:ext cx="1389230"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(O3)</a:t>
                </a:r>
                <a:endParaRPr lang="en-US" altLang="en-US" dirty="0">
                  <a:solidFill>
                    <a:srgbClr val="000000"/>
                  </a:solidFill>
                  <a:ea typeface="微软雅黑"/>
                </a:endParaRPr>
              </a:p>
            </p:txBody>
          </p:sp>
          <p:sp>
            <p:nvSpPr>
              <p:cNvPr id="192" name="Freeform 124">
                <a:extLst>
                  <a:ext uri="{FF2B5EF4-FFF2-40B4-BE49-F238E27FC236}">
                    <a16:creationId xmlns:a16="http://schemas.microsoft.com/office/drawing/2014/main" id="{ABAF3F0D-2327-4CEB-B392-429E92786AC5}"/>
                  </a:ext>
                </a:extLst>
              </p:cNvPr>
              <p:cNvSpPr>
                <a:spLocks/>
              </p:cNvSpPr>
              <p:nvPr/>
            </p:nvSpPr>
            <p:spPr bwMode="auto">
              <a:xfrm>
                <a:off x="6633371" y="2125667"/>
                <a:ext cx="1853403" cy="904410"/>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dirty="0">
                  <a:solidFill>
                    <a:srgbClr val="000000"/>
                  </a:solidFill>
                  <a:latin typeface="微软雅黑"/>
                  <a:ea typeface="微软雅黑"/>
                </a:endParaRPr>
              </a:p>
            </p:txBody>
          </p:sp>
          <p:sp>
            <p:nvSpPr>
              <p:cNvPr id="193" name="Rectangle 192">
                <a:extLst>
                  <a:ext uri="{FF2B5EF4-FFF2-40B4-BE49-F238E27FC236}">
                    <a16:creationId xmlns:a16="http://schemas.microsoft.com/office/drawing/2014/main" id="{28859457-4463-4EE2-A803-CA4687A21BEE}"/>
                  </a:ext>
                </a:extLst>
              </p:cNvPr>
              <p:cNvSpPr>
                <a:spLocks noChangeArrowheads="1"/>
              </p:cNvSpPr>
              <p:nvPr/>
            </p:nvSpPr>
            <p:spPr bwMode="auto">
              <a:xfrm>
                <a:off x="6857989" y="2274219"/>
                <a:ext cx="13699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100" b="1" dirty="0">
                    <a:solidFill>
                      <a:srgbClr val="000000"/>
                    </a:solidFill>
                    <a:latin typeface="Calibri" panose="020F0502020204030204" pitchFamily="34" charset="0"/>
                    <a:ea typeface="微软雅黑"/>
                  </a:rPr>
                  <a:t>RSM w/</a:t>
                </a:r>
              </a:p>
              <a:p>
                <a:pPr>
                  <a:defRPr/>
                </a:pPr>
                <a:r>
                  <a:rPr lang="en-US" altLang="en-US" sz="1100" b="1" dirty="0">
                    <a:solidFill>
                      <a:srgbClr val="000000"/>
                    </a:solidFill>
                    <a:latin typeface="Calibri" panose="020F0502020204030204" pitchFamily="34" charset="0"/>
                    <a:ea typeface="微软雅黑"/>
                  </a:rPr>
                  <a:t>Temporal</a:t>
                </a:r>
              </a:p>
              <a:p>
                <a:pPr>
                  <a:defRPr/>
                </a:pPr>
                <a:r>
                  <a:rPr lang="en-US" altLang="en-US" sz="1100" b="1" dirty="0">
                    <a:solidFill>
                      <a:srgbClr val="000000"/>
                    </a:solidFill>
                    <a:latin typeface="Calibri" panose="020F0502020204030204" pitchFamily="34" charset="0"/>
                    <a:ea typeface="微软雅黑"/>
                  </a:rPr>
                  <a:t>Polynomial </a:t>
                </a:r>
              </a:p>
              <a:p>
                <a:pPr>
                  <a:defRPr/>
                </a:pPr>
                <a:r>
                  <a:rPr lang="en-US" altLang="en-US" sz="1100" b="1" dirty="0">
                    <a:solidFill>
                      <a:srgbClr val="000000"/>
                    </a:solidFill>
                    <a:latin typeface="Calibri" panose="020F0502020204030204" pitchFamily="34" charset="0"/>
                    <a:ea typeface="微软雅黑"/>
                  </a:rPr>
                  <a:t>Functions</a:t>
                </a:r>
                <a:endParaRPr lang="en-US" altLang="en-US" sz="1600" dirty="0">
                  <a:solidFill>
                    <a:srgbClr val="000000"/>
                  </a:solidFill>
                  <a:ea typeface="微软雅黑"/>
                </a:endParaRPr>
              </a:p>
            </p:txBody>
          </p:sp>
          <p:sp>
            <p:nvSpPr>
              <p:cNvPr id="194" name="Oval 193">
                <a:extLst>
                  <a:ext uri="{FF2B5EF4-FFF2-40B4-BE49-F238E27FC236}">
                    <a16:creationId xmlns:a16="http://schemas.microsoft.com/office/drawing/2014/main" id="{7C5DB5F4-2CED-4386-B14D-BB01573EE06F}"/>
                  </a:ext>
                </a:extLst>
              </p:cNvPr>
              <p:cNvSpPr>
                <a:spLocks noChangeArrowheads="1"/>
              </p:cNvSpPr>
              <p:nvPr/>
            </p:nvSpPr>
            <p:spPr bwMode="auto">
              <a:xfrm>
                <a:off x="7172767" y="1475299"/>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5" name="Rectangle 194">
                <a:extLst>
                  <a:ext uri="{FF2B5EF4-FFF2-40B4-BE49-F238E27FC236}">
                    <a16:creationId xmlns:a16="http://schemas.microsoft.com/office/drawing/2014/main" id="{56C5102A-19E0-4C70-9236-9991F0888A9C}"/>
                  </a:ext>
                </a:extLst>
              </p:cNvPr>
              <p:cNvSpPr>
                <a:spLocks noChangeArrowheads="1"/>
              </p:cNvSpPr>
              <p:nvPr/>
            </p:nvSpPr>
            <p:spPr bwMode="auto">
              <a:xfrm>
                <a:off x="6847329" y="1127637"/>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196" name="Rectangle 195">
                <a:extLst>
                  <a:ext uri="{FF2B5EF4-FFF2-40B4-BE49-F238E27FC236}">
                    <a16:creationId xmlns:a16="http://schemas.microsoft.com/office/drawing/2014/main" id="{A8580782-BA49-4369-B260-99A0E3B1EFD2}"/>
                  </a:ext>
                </a:extLst>
              </p:cNvPr>
              <p:cNvSpPr>
                <a:spLocks noChangeArrowheads="1"/>
              </p:cNvSpPr>
              <p:nvPr/>
            </p:nvSpPr>
            <p:spPr bwMode="auto">
              <a:xfrm>
                <a:off x="6879079" y="1686437"/>
                <a:ext cx="1389230"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(O3)</a:t>
                </a:r>
                <a:endParaRPr lang="en-US" altLang="en-US" dirty="0">
                  <a:solidFill>
                    <a:srgbClr val="000000"/>
                  </a:solidFill>
                  <a:ea typeface="微软雅黑"/>
                </a:endParaRPr>
              </a:p>
            </p:txBody>
          </p:sp>
          <p:sp>
            <p:nvSpPr>
              <p:cNvPr id="197" name="Freeform 82">
                <a:extLst>
                  <a:ext uri="{FF2B5EF4-FFF2-40B4-BE49-F238E27FC236}">
                    <a16:creationId xmlns:a16="http://schemas.microsoft.com/office/drawing/2014/main" id="{9728E814-ECA2-47CC-861B-3D70BE022182}"/>
                  </a:ext>
                </a:extLst>
              </p:cNvPr>
              <p:cNvSpPr>
                <a:spLocks/>
              </p:cNvSpPr>
              <p:nvPr/>
            </p:nvSpPr>
            <p:spPr bwMode="auto">
              <a:xfrm>
                <a:off x="6645725" y="155019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8" name="Freeform 82">
                <a:extLst>
                  <a:ext uri="{FF2B5EF4-FFF2-40B4-BE49-F238E27FC236}">
                    <a16:creationId xmlns:a16="http://schemas.microsoft.com/office/drawing/2014/main" id="{66382A52-967F-437A-9050-40ED5D671A80}"/>
                  </a:ext>
                </a:extLst>
              </p:cNvPr>
              <p:cNvSpPr>
                <a:spLocks/>
              </p:cNvSpPr>
              <p:nvPr/>
            </p:nvSpPr>
            <p:spPr bwMode="auto">
              <a:xfrm>
                <a:off x="6644174" y="97764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9" name="Rectangle 198">
                <a:extLst>
                  <a:ext uri="{FF2B5EF4-FFF2-40B4-BE49-F238E27FC236}">
                    <a16:creationId xmlns:a16="http://schemas.microsoft.com/office/drawing/2014/main" id="{8A294025-AE04-43FC-9DDE-077BB1856154}"/>
                  </a:ext>
                </a:extLst>
              </p:cNvPr>
              <p:cNvSpPr>
                <a:spLocks noChangeArrowheads="1"/>
              </p:cNvSpPr>
              <p:nvPr/>
            </p:nvSpPr>
            <p:spPr bwMode="auto">
              <a:xfrm>
                <a:off x="6839460" y="1080280"/>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200" name="Rectangle 199">
                <a:extLst>
                  <a:ext uri="{FF2B5EF4-FFF2-40B4-BE49-F238E27FC236}">
                    <a16:creationId xmlns:a16="http://schemas.microsoft.com/office/drawing/2014/main" id="{BC431E33-6792-4D53-A788-BA6E5B779EFC}"/>
                  </a:ext>
                </a:extLst>
              </p:cNvPr>
              <p:cNvSpPr>
                <a:spLocks noChangeArrowheads="1"/>
              </p:cNvSpPr>
              <p:nvPr/>
            </p:nvSpPr>
            <p:spPr bwMode="auto">
              <a:xfrm>
                <a:off x="6872214" y="1652887"/>
                <a:ext cx="1366735"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a:t>
                </a:r>
                <a:r>
                  <a:rPr lang="en-US" altLang="en-US" sz="1100" b="1" dirty="0">
                    <a:solidFill>
                      <a:srgbClr val="FFFFFF"/>
                    </a:solidFill>
                    <a:latin typeface="Calibri" panose="020F0502020204030204" pitchFamily="34" charset="0"/>
                    <a:ea typeface="微软雅黑"/>
                  </a:rPr>
                  <a:t>3</a:t>
                </a:r>
                <a:r>
                  <a:rPr lang="en-US" altLang="en-US" sz="1400" b="1" dirty="0">
                    <a:solidFill>
                      <a:srgbClr val="FFFFFF"/>
                    </a:solidFill>
                    <a:latin typeface="Calibri" panose="020F0502020204030204" pitchFamily="34" charset="0"/>
                    <a:ea typeface="微软雅黑"/>
                  </a:rPr>
                  <a:t>)</a:t>
                </a:r>
                <a:endParaRPr lang="en-US" altLang="en-US" dirty="0">
                  <a:solidFill>
                    <a:srgbClr val="000000"/>
                  </a:solidFill>
                  <a:ea typeface="微软雅黑"/>
                </a:endParaRPr>
              </a:p>
            </p:txBody>
          </p:sp>
          <p:sp>
            <p:nvSpPr>
              <p:cNvPr id="201" name="Rectangle 200">
                <a:extLst>
                  <a:ext uri="{FF2B5EF4-FFF2-40B4-BE49-F238E27FC236}">
                    <a16:creationId xmlns:a16="http://schemas.microsoft.com/office/drawing/2014/main" id="{4A373ECA-DB14-4178-87B3-23DEC51D048F}"/>
                  </a:ext>
                </a:extLst>
              </p:cNvPr>
              <p:cNvSpPr>
                <a:spLocks noChangeArrowheads="1"/>
              </p:cNvSpPr>
              <p:nvPr/>
            </p:nvSpPr>
            <p:spPr bwMode="auto">
              <a:xfrm>
                <a:off x="6722617" y="3102318"/>
                <a:ext cx="1979804"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u="sng" dirty="0">
                    <a:solidFill>
                      <a:srgbClr val="0000FF"/>
                    </a:solidFill>
                    <a:latin typeface="Calibri" panose="020F0502020204030204" pitchFamily="34" charset="0"/>
                    <a:ea typeface="微软雅黑"/>
                  </a:rPr>
                  <a:t>Multi-pollutant</a:t>
                </a:r>
                <a:r>
                  <a:rPr lang="en-US" altLang="en-US" sz="1200" b="1" dirty="0">
                    <a:solidFill>
                      <a:srgbClr val="0000FF"/>
                    </a:solidFill>
                    <a:latin typeface="Calibri" panose="020F0502020204030204" pitchFamily="34" charset="0"/>
                    <a:ea typeface="微软雅黑"/>
                  </a:rPr>
                  <a:t> responses </a:t>
                </a:r>
                <a:endParaRPr lang="en-US" altLang="en-US" sz="1600" dirty="0">
                  <a:solidFill>
                    <a:srgbClr val="0000FF"/>
                  </a:solidFill>
                  <a:ea typeface="微软雅黑"/>
                </a:endParaRPr>
              </a:p>
            </p:txBody>
          </p:sp>
          <p:sp>
            <p:nvSpPr>
              <p:cNvPr id="202" name="Rectangle 201">
                <a:extLst>
                  <a:ext uri="{FF2B5EF4-FFF2-40B4-BE49-F238E27FC236}">
                    <a16:creationId xmlns:a16="http://schemas.microsoft.com/office/drawing/2014/main" id="{C55D4F70-944D-4201-848B-3A74D7B887B7}"/>
                  </a:ext>
                </a:extLst>
              </p:cNvPr>
              <p:cNvSpPr>
                <a:spLocks noChangeArrowheads="1"/>
              </p:cNvSpPr>
              <p:nvPr/>
            </p:nvSpPr>
            <p:spPr bwMode="auto">
              <a:xfrm>
                <a:off x="6633372" y="3314410"/>
                <a:ext cx="2305759"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FF"/>
                    </a:solidFill>
                    <a:latin typeface="Calibri" panose="020F0502020204030204" pitchFamily="34" charset="0"/>
                    <a:ea typeface="微软雅黑"/>
                  </a:rPr>
                  <a:t>based on polynomial functions</a:t>
                </a:r>
                <a:endParaRPr lang="en-US" altLang="en-US" sz="1600" dirty="0">
                  <a:solidFill>
                    <a:srgbClr val="0000FF"/>
                  </a:solidFill>
                  <a:ea typeface="微软雅黑"/>
                </a:endParaRPr>
              </a:p>
            </p:txBody>
          </p:sp>
          <p:sp>
            <p:nvSpPr>
              <p:cNvPr id="203" name="Oval 202">
                <a:extLst>
                  <a:ext uri="{FF2B5EF4-FFF2-40B4-BE49-F238E27FC236}">
                    <a16:creationId xmlns:a16="http://schemas.microsoft.com/office/drawing/2014/main" id="{9BF46260-1C0F-4D05-8360-FF9A87D06069}"/>
                  </a:ext>
                </a:extLst>
              </p:cNvPr>
              <p:cNvSpPr>
                <a:spLocks noChangeArrowheads="1"/>
              </p:cNvSpPr>
              <p:nvPr/>
            </p:nvSpPr>
            <p:spPr bwMode="auto">
              <a:xfrm>
                <a:off x="7182292" y="2056324"/>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grpSp>
        <p:grpSp>
          <p:nvGrpSpPr>
            <p:cNvPr id="157" name="Group 156">
              <a:extLst>
                <a:ext uri="{FF2B5EF4-FFF2-40B4-BE49-F238E27FC236}">
                  <a16:creationId xmlns:a16="http://schemas.microsoft.com/office/drawing/2014/main" id="{50AE7DCA-4E3C-4B41-ACBE-75DEDD909B98}"/>
                </a:ext>
              </a:extLst>
            </p:cNvPr>
            <p:cNvGrpSpPr/>
            <p:nvPr/>
          </p:nvGrpSpPr>
          <p:grpSpPr>
            <a:xfrm>
              <a:off x="381000" y="1157288"/>
              <a:ext cx="8732837" cy="4381503"/>
              <a:chOff x="381000" y="1157288"/>
              <a:chExt cx="8732837" cy="4381503"/>
            </a:xfrm>
          </p:grpSpPr>
          <p:sp>
            <p:nvSpPr>
              <p:cNvPr id="158" name="Freeform 5">
                <a:extLst>
                  <a:ext uri="{FF2B5EF4-FFF2-40B4-BE49-F238E27FC236}">
                    <a16:creationId xmlns:a16="http://schemas.microsoft.com/office/drawing/2014/main" id="{70C520BB-1082-4761-ADD1-A24796FB098D}"/>
                  </a:ext>
                </a:extLst>
              </p:cNvPr>
              <p:cNvSpPr>
                <a:spLocks/>
              </p:cNvSpPr>
              <p:nvPr/>
            </p:nvSpPr>
            <p:spPr bwMode="auto">
              <a:xfrm>
                <a:off x="392113" y="5021266"/>
                <a:ext cx="2076451"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59" name="Freeform 6">
                <a:extLst>
                  <a:ext uri="{FF2B5EF4-FFF2-40B4-BE49-F238E27FC236}">
                    <a16:creationId xmlns:a16="http://schemas.microsoft.com/office/drawing/2014/main" id="{0FFAF914-4DD7-49D9-B3B3-947519D0C645}"/>
                  </a:ext>
                </a:extLst>
              </p:cNvPr>
              <p:cNvSpPr>
                <a:spLocks/>
              </p:cNvSpPr>
              <p:nvPr/>
            </p:nvSpPr>
            <p:spPr bwMode="auto">
              <a:xfrm>
                <a:off x="381000" y="5027616"/>
                <a:ext cx="2149476"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0" name="Rectangle 159">
                <a:extLst>
                  <a:ext uri="{FF2B5EF4-FFF2-40B4-BE49-F238E27FC236}">
                    <a16:creationId xmlns:a16="http://schemas.microsoft.com/office/drawing/2014/main" id="{EDC510EB-D529-4686-861E-9B4A9168C61C}"/>
                  </a:ext>
                </a:extLst>
              </p:cNvPr>
              <p:cNvSpPr>
                <a:spLocks noChangeArrowheads="1"/>
              </p:cNvSpPr>
              <p:nvPr/>
            </p:nvSpPr>
            <p:spPr bwMode="auto">
              <a:xfrm>
                <a:off x="1154113" y="5040316"/>
                <a:ext cx="774884"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AQM</a:t>
                </a:r>
                <a:endParaRPr lang="en-US" altLang="en-US" sz="1600" dirty="0">
                  <a:solidFill>
                    <a:srgbClr val="000000"/>
                  </a:solidFill>
                  <a:ea typeface="微软雅黑"/>
                </a:endParaRPr>
              </a:p>
            </p:txBody>
          </p:sp>
          <p:sp>
            <p:nvSpPr>
              <p:cNvPr id="161" name="Freeform 17">
                <a:extLst>
                  <a:ext uri="{FF2B5EF4-FFF2-40B4-BE49-F238E27FC236}">
                    <a16:creationId xmlns:a16="http://schemas.microsoft.com/office/drawing/2014/main" id="{7175539C-6C78-402B-A4D0-BE69FF34D832}"/>
                  </a:ext>
                </a:extLst>
              </p:cNvPr>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2" name="Oval 161">
                <a:extLst>
                  <a:ext uri="{FF2B5EF4-FFF2-40B4-BE49-F238E27FC236}">
                    <a16:creationId xmlns:a16="http://schemas.microsoft.com/office/drawing/2014/main" id="{DF0F9B4D-5185-426B-B932-0AAE1E0150A9}"/>
                  </a:ext>
                </a:extLst>
              </p:cNvPr>
              <p:cNvSpPr>
                <a:spLocks noChangeArrowheads="1"/>
              </p:cNvSpPr>
              <p:nvPr/>
            </p:nvSpPr>
            <p:spPr bwMode="auto">
              <a:xfrm>
                <a:off x="1027113" y="2146301"/>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3" name="Oval 162">
                <a:extLst>
                  <a:ext uri="{FF2B5EF4-FFF2-40B4-BE49-F238E27FC236}">
                    <a16:creationId xmlns:a16="http://schemas.microsoft.com/office/drawing/2014/main" id="{6A5D48A8-24C9-4176-A4BF-3ADCBCE41D2E}"/>
                  </a:ext>
                </a:extLst>
              </p:cNvPr>
              <p:cNvSpPr>
                <a:spLocks noChangeArrowheads="1"/>
              </p:cNvSpPr>
              <p:nvPr/>
            </p:nvSpPr>
            <p:spPr bwMode="auto">
              <a:xfrm>
                <a:off x="1022350" y="2090738"/>
                <a:ext cx="98425"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4" name="Freeform 21">
                <a:extLst>
                  <a:ext uri="{FF2B5EF4-FFF2-40B4-BE49-F238E27FC236}">
                    <a16:creationId xmlns:a16="http://schemas.microsoft.com/office/drawing/2014/main" id="{71B4F934-84BC-494F-9CC7-B6F0F551F4FE}"/>
                  </a:ext>
                </a:extLst>
              </p:cNvPr>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5" name="Oval 164">
                <a:extLst>
                  <a:ext uri="{FF2B5EF4-FFF2-40B4-BE49-F238E27FC236}">
                    <a16:creationId xmlns:a16="http://schemas.microsoft.com/office/drawing/2014/main" id="{9947EEBE-F872-4902-8415-F69E666321B6}"/>
                  </a:ext>
                </a:extLst>
              </p:cNvPr>
              <p:cNvSpPr>
                <a:spLocks noChangeArrowheads="1"/>
              </p:cNvSpPr>
              <p:nvPr/>
            </p:nvSpPr>
            <p:spPr bwMode="auto">
              <a:xfrm>
                <a:off x="1027113" y="2144713"/>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6" name="Oval 165">
                <a:extLst>
                  <a:ext uri="{FF2B5EF4-FFF2-40B4-BE49-F238E27FC236}">
                    <a16:creationId xmlns:a16="http://schemas.microsoft.com/office/drawing/2014/main" id="{82C1F7B3-99EA-407E-B70E-5D8067A3ED91}"/>
                  </a:ext>
                </a:extLst>
              </p:cNvPr>
              <p:cNvSpPr>
                <a:spLocks noChangeArrowheads="1"/>
              </p:cNvSpPr>
              <p:nvPr/>
            </p:nvSpPr>
            <p:spPr bwMode="auto">
              <a:xfrm>
                <a:off x="1022350" y="2090738"/>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7" name="Oval 166">
                <a:extLst>
                  <a:ext uri="{FF2B5EF4-FFF2-40B4-BE49-F238E27FC236}">
                    <a16:creationId xmlns:a16="http://schemas.microsoft.com/office/drawing/2014/main" id="{FD4F98B0-EA35-44A8-A797-63B94F8AF600}"/>
                  </a:ext>
                </a:extLst>
              </p:cNvPr>
              <p:cNvSpPr>
                <a:spLocks noChangeArrowheads="1"/>
              </p:cNvSpPr>
              <p:nvPr/>
            </p:nvSpPr>
            <p:spPr bwMode="auto">
              <a:xfrm>
                <a:off x="1014413" y="2022476"/>
                <a:ext cx="149225" cy="147638"/>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8" name="Freeform 25">
                <a:extLst>
                  <a:ext uri="{FF2B5EF4-FFF2-40B4-BE49-F238E27FC236}">
                    <a16:creationId xmlns:a16="http://schemas.microsoft.com/office/drawing/2014/main" id="{7CE43570-4E04-4219-A86B-9762F4EEAD4A}"/>
                  </a:ext>
                </a:extLst>
              </p:cNvPr>
              <p:cNvSpPr>
                <a:spLocks noEditPoints="1"/>
              </p:cNvSpPr>
              <p:nvPr/>
            </p:nvSpPr>
            <p:spPr bwMode="auto">
              <a:xfrm>
                <a:off x="646113" y="1220788"/>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9" name="Rectangle 168">
                <a:extLst>
                  <a:ext uri="{FF2B5EF4-FFF2-40B4-BE49-F238E27FC236}">
                    <a16:creationId xmlns:a16="http://schemas.microsoft.com/office/drawing/2014/main" id="{ECF55558-0B5D-4F64-A3FD-390159BEE4F2}"/>
                  </a:ext>
                </a:extLst>
              </p:cNvPr>
              <p:cNvSpPr>
                <a:spLocks noChangeArrowheads="1"/>
              </p:cNvSpPr>
              <p:nvPr/>
            </p:nvSpPr>
            <p:spPr bwMode="auto">
              <a:xfrm>
                <a:off x="1195388" y="1296988"/>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a:solidFill>
                      <a:srgbClr val="FFFFFF"/>
                    </a:solidFill>
                    <a:latin typeface="Calibri" panose="020F0502020204030204" pitchFamily="34" charset="0"/>
                    <a:ea typeface="微软雅黑"/>
                  </a:rPr>
                  <a:t>Air </a:t>
                </a:r>
                <a:endParaRPr lang="en-US" altLang="en-US" sz="1600">
                  <a:solidFill>
                    <a:srgbClr val="000000"/>
                  </a:solidFill>
                  <a:ea typeface="微软雅黑"/>
                </a:endParaRPr>
              </a:p>
            </p:txBody>
          </p:sp>
          <p:sp>
            <p:nvSpPr>
              <p:cNvPr id="170" name="Rectangle 169">
                <a:extLst>
                  <a:ext uri="{FF2B5EF4-FFF2-40B4-BE49-F238E27FC236}">
                    <a16:creationId xmlns:a16="http://schemas.microsoft.com/office/drawing/2014/main" id="{3CE5F80D-959B-4720-AAA3-61ED035D3EB8}"/>
                  </a:ext>
                </a:extLst>
              </p:cNvPr>
              <p:cNvSpPr>
                <a:spLocks noChangeArrowheads="1"/>
              </p:cNvSpPr>
              <p:nvPr/>
            </p:nvSpPr>
            <p:spPr bwMode="auto">
              <a:xfrm>
                <a:off x="881062" y="1590676"/>
                <a:ext cx="1024057"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pollutant</a:t>
                </a:r>
                <a:endParaRPr lang="en-US" altLang="en-US" sz="1600" dirty="0">
                  <a:solidFill>
                    <a:srgbClr val="000000"/>
                  </a:solidFill>
                  <a:ea typeface="微软雅黑"/>
                </a:endParaRPr>
              </a:p>
            </p:txBody>
          </p:sp>
          <p:sp>
            <p:nvSpPr>
              <p:cNvPr id="171" name="Freeform 28">
                <a:extLst>
                  <a:ext uri="{FF2B5EF4-FFF2-40B4-BE49-F238E27FC236}">
                    <a16:creationId xmlns:a16="http://schemas.microsoft.com/office/drawing/2014/main" id="{03AF70B1-1D16-4599-9F7C-93D8329024B4}"/>
                  </a:ext>
                </a:extLst>
              </p:cNvPr>
              <p:cNvSpPr>
                <a:spLocks/>
              </p:cNvSpPr>
              <p:nvPr/>
            </p:nvSpPr>
            <p:spPr bwMode="auto">
              <a:xfrm>
                <a:off x="638175" y="3952878"/>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2" name="Oval 171">
                <a:extLst>
                  <a:ext uri="{FF2B5EF4-FFF2-40B4-BE49-F238E27FC236}">
                    <a16:creationId xmlns:a16="http://schemas.microsoft.com/office/drawing/2014/main" id="{4FE67712-F630-48EF-9B8E-452F7AD93740}"/>
                  </a:ext>
                </a:extLst>
              </p:cNvPr>
              <p:cNvSpPr>
                <a:spLocks noChangeArrowheads="1"/>
              </p:cNvSpPr>
              <p:nvPr/>
            </p:nvSpPr>
            <p:spPr bwMode="auto">
              <a:xfrm>
                <a:off x="638175" y="3836990"/>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3" name="Freeform 30">
                <a:extLst>
                  <a:ext uri="{FF2B5EF4-FFF2-40B4-BE49-F238E27FC236}">
                    <a16:creationId xmlns:a16="http://schemas.microsoft.com/office/drawing/2014/main" id="{442C7F18-0A9C-486D-B9E1-8FF4D4076633}"/>
                  </a:ext>
                </a:extLst>
              </p:cNvPr>
              <p:cNvSpPr>
                <a:spLocks noEditPoints="1"/>
              </p:cNvSpPr>
              <p:nvPr/>
            </p:nvSpPr>
            <p:spPr bwMode="auto">
              <a:xfrm>
                <a:off x="638175" y="3836990"/>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4" name="Rectangle 173">
                <a:extLst>
                  <a:ext uri="{FF2B5EF4-FFF2-40B4-BE49-F238E27FC236}">
                    <a16:creationId xmlns:a16="http://schemas.microsoft.com/office/drawing/2014/main" id="{153D6886-1DFC-4BC6-AA59-0A5EEFCDFECE}"/>
                  </a:ext>
                </a:extLst>
              </p:cNvPr>
              <p:cNvSpPr>
                <a:spLocks noChangeArrowheads="1"/>
              </p:cNvSpPr>
              <p:nvPr/>
            </p:nvSpPr>
            <p:spPr bwMode="auto">
              <a:xfrm>
                <a:off x="954088" y="4211640"/>
                <a:ext cx="109101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Emissions</a:t>
                </a:r>
                <a:endParaRPr lang="en-US" altLang="en-US" sz="1600" dirty="0">
                  <a:solidFill>
                    <a:srgbClr val="000000"/>
                  </a:solidFill>
                  <a:ea typeface="微软雅黑"/>
                </a:endParaRPr>
              </a:p>
            </p:txBody>
          </p:sp>
          <p:sp>
            <p:nvSpPr>
              <p:cNvPr id="175" name="Freeform 32">
                <a:extLst>
                  <a:ext uri="{FF2B5EF4-FFF2-40B4-BE49-F238E27FC236}">
                    <a16:creationId xmlns:a16="http://schemas.microsoft.com/office/drawing/2014/main" id="{4CB901B4-D025-4581-B30B-9924995F9DC2}"/>
                  </a:ext>
                </a:extLst>
              </p:cNvPr>
              <p:cNvSpPr>
                <a:spLocks/>
              </p:cNvSpPr>
              <p:nvPr/>
            </p:nvSpPr>
            <p:spPr bwMode="auto">
              <a:xfrm>
                <a:off x="1254126" y="2324101"/>
                <a:ext cx="311150" cy="677863"/>
              </a:xfrm>
              <a:custGeom>
                <a:avLst/>
                <a:gdLst>
                  <a:gd name="T0" fmla="*/ 0 w 196"/>
                  <a:gd name="T1" fmla="*/ 97 h 427"/>
                  <a:gd name="T2" fmla="*/ 98 w 196"/>
                  <a:gd name="T3" fmla="*/ 0 h 427"/>
                  <a:gd name="T4" fmla="*/ 196 w 196"/>
                  <a:gd name="T5" fmla="*/ 97 h 427"/>
                  <a:gd name="T6" fmla="*/ 147 w 196"/>
                  <a:gd name="T7" fmla="*/ 97 h 427"/>
                  <a:gd name="T8" fmla="*/ 147 w 196"/>
                  <a:gd name="T9" fmla="*/ 427 h 427"/>
                  <a:gd name="T10" fmla="*/ 49 w 196"/>
                  <a:gd name="T11" fmla="*/ 427 h 427"/>
                  <a:gd name="T12" fmla="*/ 49 w 196"/>
                  <a:gd name="T13" fmla="*/ 97 h 427"/>
                  <a:gd name="T14" fmla="*/ 0 w 196"/>
                  <a:gd name="T15" fmla="*/ 9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427">
                    <a:moveTo>
                      <a:pt x="0" y="97"/>
                    </a:moveTo>
                    <a:lnTo>
                      <a:pt x="98" y="0"/>
                    </a:lnTo>
                    <a:lnTo>
                      <a:pt x="196" y="97"/>
                    </a:lnTo>
                    <a:lnTo>
                      <a:pt x="147" y="97"/>
                    </a:lnTo>
                    <a:lnTo>
                      <a:pt x="147" y="427"/>
                    </a:lnTo>
                    <a:lnTo>
                      <a:pt x="49" y="427"/>
                    </a:lnTo>
                    <a:lnTo>
                      <a:pt x="49" y="97"/>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6" name="Rectangle 175">
                <a:extLst>
                  <a:ext uri="{FF2B5EF4-FFF2-40B4-BE49-F238E27FC236}">
                    <a16:creationId xmlns:a16="http://schemas.microsoft.com/office/drawing/2014/main" id="{A4CB3465-E9A1-4A79-BB3F-E252C6E301D7}"/>
                  </a:ext>
                </a:extLst>
              </p:cNvPr>
              <p:cNvSpPr>
                <a:spLocks noChangeArrowheads="1"/>
              </p:cNvSpPr>
              <p:nvPr/>
            </p:nvSpPr>
            <p:spPr bwMode="auto">
              <a:xfrm>
                <a:off x="750888" y="3302002"/>
                <a:ext cx="1020811"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000000"/>
                    </a:solidFill>
                    <a:latin typeface="Calibri" panose="020F0502020204030204" pitchFamily="34" charset="0"/>
                    <a:ea typeface="微软雅黑"/>
                  </a:rPr>
                  <a:t>Single scenario</a:t>
                </a:r>
              </a:p>
              <a:p>
                <a:pPr>
                  <a:defRPr/>
                </a:pPr>
                <a:r>
                  <a:rPr lang="en-US" altLang="en-US" sz="1200" b="1" dirty="0">
                    <a:solidFill>
                      <a:srgbClr val="000000"/>
                    </a:solidFill>
                    <a:latin typeface="Calibri" panose="020F0502020204030204" pitchFamily="34" charset="0"/>
                    <a:ea typeface="微软雅黑"/>
                  </a:rPr>
                  <a:t>(brute-force)</a:t>
                </a:r>
                <a:endParaRPr lang="en-US" altLang="en-US" sz="1600" dirty="0">
                  <a:solidFill>
                    <a:srgbClr val="000000"/>
                  </a:solidFill>
                  <a:ea typeface="微软雅黑"/>
                </a:endParaRPr>
              </a:p>
            </p:txBody>
          </p:sp>
          <p:sp>
            <p:nvSpPr>
              <p:cNvPr id="177" name="Oval 176">
                <a:extLst>
                  <a:ext uri="{FF2B5EF4-FFF2-40B4-BE49-F238E27FC236}">
                    <a16:creationId xmlns:a16="http://schemas.microsoft.com/office/drawing/2014/main" id="{F651555C-A4E0-4DB6-9F14-11305613935B}"/>
                  </a:ext>
                </a:extLst>
              </p:cNvPr>
              <p:cNvSpPr>
                <a:spLocks noChangeArrowheads="1"/>
              </p:cNvSpPr>
              <p:nvPr/>
            </p:nvSpPr>
            <p:spPr bwMode="auto">
              <a:xfrm flipH="1">
                <a:off x="1001712" y="2141539"/>
                <a:ext cx="93664" cy="76200"/>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8" name="Oval 177">
                <a:extLst>
                  <a:ext uri="{FF2B5EF4-FFF2-40B4-BE49-F238E27FC236}">
                    <a16:creationId xmlns:a16="http://schemas.microsoft.com/office/drawing/2014/main" id="{DA6AB0C4-4C4F-485B-B2FA-63EC9B7F7869}"/>
                  </a:ext>
                </a:extLst>
              </p:cNvPr>
              <p:cNvSpPr/>
              <p:nvPr/>
            </p:nvSpPr>
            <p:spPr>
              <a:xfrm rot="1307425">
                <a:off x="6918164" y="4171516"/>
                <a:ext cx="457590" cy="40843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NO</a:t>
                </a:r>
                <a:r>
                  <a:rPr lang="en-US" sz="1200" kern="0" baseline="-25000" dirty="0">
                    <a:solidFill>
                      <a:prstClr val="white"/>
                    </a:solidFill>
                    <a:latin typeface="Calibri" panose="020F0502020204030204"/>
                    <a:ea typeface="微软雅黑"/>
                  </a:rPr>
                  <a:t>x</a:t>
                </a:r>
              </a:p>
            </p:txBody>
          </p:sp>
          <p:sp>
            <p:nvSpPr>
              <p:cNvPr id="179" name="Oval 178">
                <a:extLst>
                  <a:ext uri="{FF2B5EF4-FFF2-40B4-BE49-F238E27FC236}">
                    <a16:creationId xmlns:a16="http://schemas.microsoft.com/office/drawing/2014/main" id="{A271700D-4704-4D25-95DA-979FB3F1BFB1}"/>
                  </a:ext>
                </a:extLst>
              </p:cNvPr>
              <p:cNvSpPr/>
              <p:nvPr/>
            </p:nvSpPr>
            <p:spPr>
              <a:xfrm>
                <a:off x="7375969" y="4147243"/>
                <a:ext cx="494148" cy="441071"/>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NH</a:t>
                </a:r>
                <a:r>
                  <a:rPr lang="en-US" sz="1200" kern="0" baseline="-25000" dirty="0">
                    <a:solidFill>
                      <a:prstClr val="white"/>
                    </a:solidFill>
                    <a:latin typeface="Calibri" panose="020F0502020204030204"/>
                    <a:ea typeface="微软雅黑"/>
                  </a:rPr>
                  <a:t>3</a:t>
                </a:r>
              </a:p>
            </p:txBody>
          </p:sp>
          <p:sp>
            <p:nvSpPr>
              <p:cNvPr id="180" name="Oval 179">
                <a:extLst>
                  <a:ext uri="{FF2B5EF4-FFF2-40B4-BE49-F238E27FC236}">
                    <a16:creationId xmlns:a16="http://schemas.microsoft.com/office/drawing/2014/main" id="{F456EE52-0AB8-495B-A817-B867168BA9D7}"/>
                  </a:ext>
                </a:extLst>
              </p:cNvPr>
              <p:cNvSpPr/>
              <p:nvPr/>
            </p:nvSpPr>
            <p:spPr>
              <a:xfrm rot="584549">
                <a:off x="7174168" y="4506135"/>
                <a:ext cx="477536" cy="426242"/>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Calibri" panose="020F0502020204030204"/>
                    <a:ea typeface="等线" panose="02010600030101010101" pitchFamily="2" charset="-122"/>
                  </a:rPr>
                  <a:t>SO</a:t>
                </a:r>
                <a:r>
                  <a:rPr lang="en-US" altLang="zh-CN" sz="1200" kern="0" baseline="-25000" dirty="0">
                    <a:solidFill>
                      <a:prstClr val="white"/>
                    </a:solidFill>
                    <a:latin typeface="Calibri" panose="020F0502020204030204"/>
                    <a:ea typeface="等线" panose="02010600030101010101" pitchFamily="2" charset="-122"/>
                  </a:rPr>
                  <a:t>2</a:t>
                </a:r>
                <a:endParaRPr lang="en-US" sz="1200" kern="0" baseline="-25000" dirty="0">
                  <a:solidFill>
                    <a:prstClr val="white"/>
                  </a:solidFill>
                  <a:latin typeface="Calibri" panose="020F0502020204030204"/>
                  <a:ea typeface="微软雅黑"/>
                </a:endParaRPr>
              </a:p>
            </p:txBody>
          </p:sp>
          <p:sp>
            <p:nvSpPr>
              <p:cNvPr id="181" name="Oval 180">
                <a:extLst>
                  <a:ext uri="{FF2B5EF4-FFF2-40B4-BE49-F238E27FC236}">
                    <a16:creationId xmlns:a16="http://schemas.microsoft.com/office/drawing/2014/main" id="{6BE5BE1B-2772-46D0-BFA1-114AD29D6978}"/>
                  </a:ext>
                </a:extLst>
              </p:cNvPr>
              <p:cNvSpPr/>
              <p:nvPr/>
            </p:nvSpPr>
            <p:spPr>
              <a:xfrm rot="19186771">
                <a:off x="7852264" y="4113361"/>
                <a:ext cx="471778" cy="421104"/>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Calibri" panose="020F0502020204030204"/>
                    <a:ea typeface="等线" panose="02010600030101010101" pitchFamily="2" charset="-122"/>
                  </a:rPr>
                  <a:t>POA</a:t>
                </a:r>
                <a:endParaRPr lang="en-US" sz="1200" kern="0" baseline="-25000" dirty="0">
                  <a:solidFill>
                    <a:prstClr val="white"/>
                  </a:solidFill>
                  <a:latin typeface="Calibri" panose="020F0502020204030204"/>
                  <a:ea typeface="微软雅黑"/>
                </a:endParaRPr>
              </a:p>
            </p:txBody>
          </p:sp>
          <p:sp>
            <p:nvSpPr>
              <p:cNvPr id="182" name="Oval 181">
                <a:extLst>
                  <a:ext uri="{FF2B5EF4-FFF2-40B4-BE49-F238E27FC236}">
                    <a16:creationId xmlns:a16="http://schemas.microsoft.com/office/drawing/2014/main" id="{4A0DB693-5005-4939-B334-7BF9CF15950B}"/>
                  </a:ext>
                </a:extLst>
              </p:cNvPr>
              <p:cNvSpPr/>
              <p:nvPr/>
            </p:nvSpPr>
            <p:spPr>
              <a:xfrm rot="20345498">
                <a:off x="7682397" y="4461884"/>
                <a:ext cx="467947" cy="460891"/>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VOC</a:t>
                </a:r>
                <a:endParaRPr lang="en-US" sz="1200" kern="0" baseline="-25000" dirty="0">
                  <a:solidFill>
                    <a:prstClr val="white"/>
                  </a:solidFill>
                  <a:latin typeface="Calibri" panose="020F0502020204030204"/>
                  <a:ea typeface="微软雅黑"/>
                </a:endParaRPr>
              </a:p>
            </p:txBody>
          </p:sp>
          <mc:AlternateContent xmlns:mc="http://schemas.openxmlformats.org/markup-compatibility/2006" xmlns:a14="http://schemas.microsoft.com/office/drawing/2010/main">
            <mc:Choice Requires="a14">
              <p:sp>
                <p:nvSpPr>
                  <p:cNvPr id="183" name="Rectangle 182">
                    <a:extLst>
                      <a:ext uri="{FF2B5EF4-FFF2-40B4-BE49-F238E27FC236}">
                        <a16:creationId xmlns:a16="http://schemas.microsoft.com/office/drawing/2014/main" id="{5D9B4D1D-1514-4720-96D9-2E829098F923}"/>
                      </a:ext>
                    </a:extLst>
                  </p:cNvPr>
                  <p:cNvSpPr/>
                  <p:nvPr/>
                </p:nvSpPr>
                <p:spPr>
                  <a:xfrm>
                    <a:off x="6248400" y="3652597"/>
                    <a:ext cx="2865437" cy="367230"/>
                  </a:xfrm>
                  <a:prstGeom prst="rect">
                    <a:avLst/>
                  </a:prstGeom>
                  <a:solidFill>
                    <a:srgbClr val="FFFFCC"/>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600" b="1" kern="0">
                              <a:solidFill>
                                <a:prstClr val="black"/>
                              </a:solidFill>
                              <a:latin typeface="Cambria Math" panose="02040503050406030204" pitchFamily="18" charset="0"/>
                            </a:rPr>
                            <m:t>∆</m:t>
                          </m:r>
                          <m:r>
                            <a:rPr lang="en-US" sz="600" b="1" i="1" kern="0">
                              <a:solidFill>
                                <a:prstClr val="black"/>
                              </a:solidFill>
                              <a:latin typeface="Cambria Math" panose="02040503050406030204" pitchFamily="18" charset="0"/>
                            </a:rPr>
                            <m:t>𝑪𝒐𝒏𝒄</m:t>
                          </m:r>
                          <m:r>
                            <a:rPr lang="en-US" sz="600" b="1" kern="0">
                              <a:solidFill>
                                <a:prstClr val="black"/>
                              </a:solidFill>
                              <a:latin typeface="Cambria Math" panose="02040503050406030204" pitchFamily="18" charset="0"/>
                            </a:rPr>
                            <m:t>=</m:t>
                          </m:r>
                          <m:nary>
                            <m:naryPr>
                              <m:chr m:val="∑"/>
                              <m:limLoc m:val="undOvr"/>
                              <m:ctrlPr>
                                <a:rPr lang="en-US" sz="600" b="1" i="1" kern="0">
                                  <a:solidFill>
                                    <a:prstClr val="black"/>
                                  </a:solidFill>
                                  <a:latin typeface="Cambria Math" panose="02040503050406030204" pitchFamily="18" charset="0"/>
                                </a:rPr>
                              </m:ctrlPr>
                            </m:naryPr>
                            <m:sub>
                              <m:r>
                                <a:rPr lang="en-US" sz="600" b="1" i="1" kern="0">
                                  <a:solidFill>
                                    <a:prstClr val="black"/>
                                  </a:solidFill>
                                  <a:latin typeface="Cambria Math" panose="02040503050406030204" pitchFamily="18" charset="0"/>
                                </a:rPr>
                                <m:t>𝒊</m:t>
                              </m:r>
                              <m:r>
                                <a:rPr lang="en-US" sz="600" b="1" kern="0">
                                  <a:solidFill>
                                    <a:prstClr val="black"/>
                                  </a:solidFill>
                                  <a:latin typeface="Cambria Math" panose="02040503050406030204" pitchFamily="18" charset="0"/>
                                </a:rPr>
                                <m:t>=</m:t>
                              </m:r>
                              <m:r>
                                <a:rPr lang="en-US" sz="600" b="1" kern="0">
                                  <a:solidFill>
                                    <a:prstClr val="black"/>
                                  </a:solidFill>
                                  <a:latin typeface="Cambria Math" panose="02040503050406030204" pitchFamily="18" charset="0"/>
                                </a:rPr>
                                <m:t>𝟏</m:t>
                              </m:r>
                            </m:sub>
                            <m:sup>
                              <m:r>
                                <a:rPr lang="en-US" sz="600" b="1" i="1" kern="0">
                                  <a:solidFill>
                                    <a:prstClr val="black"/>
                                  </a:solidFill>
                                  <a:latin typeface="Cambria Math" panose="02040503050406030204" pitchFamily="18" charset="0"/>
                                </a:rPr>
                                <m:t>𝒏</m:t>
                              </m:r>
                            </m:sup>
                            <m:e>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𝑿</m:t>
                                  </m:r>
                                </m:e>
                                <m:sub>
                                  <m:r>
                                    <a:rPr lang="en-US" sz="600" b="1" i="1" kern="0">
                                      <a:solidFill>
                                        <a:prstClr val="black"/>
                                      </a:solidFill>
                                      <a:latin typeface="Cambria Math" panose="02040503050406030204" pitchFamily="18" charset="0"/>
                                    </a:rPr>
                                    <m:t>𝒊</m:t>
                                  </m:r>
                                </m:sub>
                              </m:sSub>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ED7D31"/>
                                              </a:solidFill>
                                              <a:latin typeface="Cambria Math" panose="02040503050406030204" pitchFamily="18" charset="0"/>
                                            </a:rPr>
                                          </m:ctrlPr>
                                        </m:sSubPr>
                                        <m:e>
                                          <m:r>
                                            <a:rPr lang="en-US" sz="600" b="1" i="1" kern="0">
                                              <a:solidFill>
                                                <a:srgbClr val="ED7D31"/>
                                              </a:solidFill>
                                              <a:latin typeface="Cambria Math" panose="02040503050406030204" pitchFamily="18" charset="0"/>
                                            </a:rPr>
                                            <m:t>𝑬</m:t>
                                          </m:r>
                                        </m:e>
                                        <m:sub>
                                          <m:r>
                                            <a:rPr lang="en-US" sz="600" b="1" i="1" kern="0">
                                              <a:solidFill>
                                                <a:srgbClr val="ED7D31"/>
                                              </a:solidFill>
                                              <a:latin typeface="Cambria Math" panose="02040503050406030204" pitchFamily="18" charset="0"/>
                                            </a:rPr>
                                            <m:t>𝑵𝑶𝒙</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𝒂</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FF0000"/>
                                              </a:solidFill>
                                              <a:latin typeface="Cambria Math" panose="02040503050406030204" pitchFamily="18" charset="0"/>
                                            </a:rPr>
                                          </m:ctrlPr>
                                        </m:sSubPr>
                                        <m:e>
                                          <m:r>
                                            <a:rPr lang="en-US" sz="600" b="1" i="1" kern="0">
                                              <a:solidFill>
                                                <a:srgbClr val="FF0000"/>
                                              </a:solidFill>
                                              <a:latin typeface="Cambria Math" panose="02040503050406030204" pitchFamily="18" charset="0"/>
                                            </a:rPr>
                                            <m:t>𝑬</m:t>
                                          </m:r>
                                        </m:e>
                                        <m:sub>
                                          <m:r>
                                            <a:rPr lang="en-US" sz="600" b="1" i="1" kern="0">
                                              <a:solidFill>
                                                <a:srgbClr val="FF0000"/>
                                              </a:solidFill>
                                              <a:latin typeface="Cambria Math" panose="02040503050406030204" pitchFamily="18" charset="0"/>
                                            </a:rPr>
                                            <m:t>𝑺𝑶</m:t>
                                          </m:r>
                                          <m:r>
                                            <a:rPr lang="en-US" sz="600" b="1" kern="0">
                                              <a:solidFill>
                                                <a:srgbClr val="FF0000"/>
                                              </a:solidFill>
                                              <a:latin typeface="Cambria Math" panose="02040503050406030204" pitchFamily="18" charset="0"/>
                                            </a:rPr>
                                            <m:t>𝟐</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𝒃</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B050"/>
                                              </a:solidFill>
                                              <a:latin typeface="Cambria Math" panose="02040503050406030204" pitchFamily="18" charset="0"/>
                                            </a:rPr>
                                          </m:ctrlPr>
                                        </m:sSubPr>
                                        <m:e>
                                          <m:r>
                                            <a:rPr lang="en-US" sz="600" b="1" i="1" kern="0">
                                              <a:solidFill>
                                                <a:srgbClr val="00B050"/>
                                              </a:solidFill>
                                              <a:latin typeface="Cambria Math" panose="02040503050406030204" pitchFamily="18" charset="0"/>
                                            </a:rPr>
                                            <m:t>𝑬</m:t>
                                          </m:r>
                                        </m:e>
                                        <m:sub>
                                          <m:r>
                                            <a:rPr lang="en-US" sz="600" b="1" i="1" kern="0">
                                              <a:solidFill>
                                                <a:srgbClr val="00B050"/>
                                              </a:solidFill>
                                              <a:latin typeface="Cambria Math" panose="02040503050406030204" pitchFamily="18" charset="0"/>
                                            </a:rPr>
                                            <m:t>𝑵𝑯</m:t>
                                          </m:r>
                                          <m:r>
                                            <a:rPr lang="en-US" sz="600" b="1" kern="0">
                                              <a:solidFill>
                                                <a:srgbClr val="00B050"/>
                                              </a:solidFill>
                                              <a:latin typeface="Cambria Math" panose="02040503050406030204" pitchFamily="18" charset="0"/>
                                            </a:rPr>
                                            <m:t>𝟑</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𝒄</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70C0"/>
                                              </a:solidFill>
                                              <a:latin typeface="Cambria Math" panose="02040503050406030204" pitchFamily="18" charset="0"/>
                                            </a:rPr>
                                          </m:ctrlPr>
                                        </m:sSubPr>
                                        <m:e>
                                          <m:r>
                                            <a:rPr lang="en-US" sz="600" b="1" i="1" kern="0">
                                              <a:solidFill>
                                                <a:srgbClr val="0070C0"/>
                                              </a:solidFill>
                                              <a:latin typeface="Cambria Math" panose="02040503050406030204" pitchFamily="18" charset="0"/>
                                            </a:rPr>
                                            <m:t>𝑬</m:t>
                                          </m:r>
                                        </m:e>
                                        <m:sub>
                                          <m:r>
                                            <a:rPr lang="en-US" sz="600" b="1" i="1" kern="0">
                                              <a:solidFill>
                                                <a:srgbClr val="0070C0"/>
                                              </a:solidFill>
                                              <a:latin typeface="Cambria Math" panose="02040503050406030204" pitchFamily="18" charset="0"/>
                                            </a:rPr>
                                            <m:t>𝑽𝑶𝑪𝒔</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𝒅</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7030A0"/>
                                              </a:solidFill>
                                              <a:latin typeface="Cambria Math" panose="02040503050406030204" pitchFamily="18" charset="0"/>
                                            </a:rPr>
                                          </m:ctrlPr>
                                        </m:sSubPr>
                                        <m:e>
                                          <m:r>
                                            <a:rPr lang="en-US" sz="600" b="1" i="1" kern="0">
                                              <a:solidFill>
                                                <a:srgbClr val="7030A0"/>
                                              </a:solidFill>
                                              <a:latin typeface="Cambria Math" panose="02040503050406030204" pitchFamily="18" charset="0"/>
                                            </a:rPr>
                                            <m:t>𝑬</m:t>
                                          </m:r>
                                        </m:e>
                                        <m:sub>
                                          <m:r>
                                            <a:rPr lang="en-US" sz="600" b="1" i="1" kern="0">
                                              <a:solidFill>
                                                <a:srgbClr val="7030A0"/>
                                              </a:solidFill>
                                              <a:latin typeface="Cambria Math" panose="02040503050406030204" pitchFamily="18" charset="0"/>
                                            </a:rPr>
                                            <m:t>𝑷𝑶𝑨</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𝒆</m:t>
                                      </m:r>
                                    </m:e>
                                    <m:sub>
                                      <m:r>
                                        <a:rPr lang="en-US" sz="600" b="1" i="1" kern="0">
                                          <a:solidFill>
                                            <a:prstClr val="black"/>
                                          </a:solidFill>
                                          <a:latin typeface="Cambria Math" panose="02040503050406030204" pitchFamily="18" charset="0"/>
                                        </a:rPr>
                                        <m:t>𝒊</m:t>
                                      </m:r>
                                    </m:sub>
                                  </m:sSub>
                                </m:sup>
                              </m:sSup>
                            </m:e>
                          </m:nary>
                        </m:oMath>
                      </m:oMathPara>
                    </a14:m>
                    <a:endParaRPr lang="en-US" sz="600" b="1" kern="0" dirty="0">
                      <a:solidFill>
                        <a:prstClr val="black"/>
                      </a:solidFill>
                      <a:latin typeface="Calibri" panose="020F0502020204030204"/>
                      <a:ea typeface="微软雅黑"/>
                    </a:endParaRPr>
                  </a:p>
                </p:txBody>
              </p:sp>
            </mc:Choice>
            <mc:Fallback xmlns="">
              <p:sp>
                <p:nvSpPr>
                  <p:cNvPr id="183" name="Rectangle 182">
                    <a:extLst>
                      <a:ext uri="{FF2B5EF4-FFF2-40B4-BE49-F238E27FC236}">
                        <a16:creationId xmlns:a16="http://schemas.microsoft.com/office/drawing/2014/main" id="{5D9B4D1D-1514-4720-96D9-2E829098F923}"/>
                      </a:ext>
                    </a:extLst>
                  </p:cNvPr>
                  <p:cNvSpPr>
                    <a:spLocks noRot="1" noChangeAspect="1" noMove="1" noResize="1" noEditPoints="1" noAdjustHandles="1" noChangeArrowheads="1" noChangeShapeType="1" noTextEdit="1"/>
                  </p:cNvSpPr>
                  <p:nvPr/>
                </p:nvSpPr>
                <p:spPr>
                  <a:xfrm>
                    <a:off x="6248400" y="3652597"/>
                    <a:ext cx="2865437" cy="367230"/>
                  </a:xfrm>
                  <a:prstGeom prst="rect">
                    <a:avLst/>
                  </a:prstGeom>
                  <a:blipFill>
                    <a:blip r:embed="rId3"/>
                    <a:stretch>
                      <a:fillRect t="-80702" b="-128070"/>
                    </a:stretch>
                  </a:blipFill>
                  <a:ln>
                    <a:noFill/>
                  </a:ln>
                  <a:effectLst/>
                </p:spPr>
                <p:txBody>
                  <a:bodyPr/>
                  <a:lstStyle/>
                  <a:p>
                    <a:r>
                      <a:rPr lang="en-US">
                        <a:noFill/>
                      </a:rPr>
                      <a:t> </a:t>
                    </a:r>
                  </a:p>
                </p:txBody>
              </p:sp>
            </mc:Fallback>
          </mc:AlternateContent>
        </p:grpSp>
      </p:grpSp>
      <p:sp>
        <p:nvSpPr>
          <p:cNvPr id="260" name="TextBox 259">
            <a:extLst>
              <a:ext uri="{FF2B5EF4-FFF2-40B4-BE49-F238E27FC236}">
                <a16:creationId xmlns:a16="http://schemas.microsoft.com/office/drawing/2014/main" id="{4ABD83AF-A367-41A9-B62A-E61967AD4022}"/>
              </a:ext>
            </a:extLst>
          </p:cNvPr>
          <p:cNvSpPr txBox="1"/>
          <p:nvPr/>
        </p:nvSpPr>
        <p:spPr>
          <a:xfrm>
            <a:off x="9130967" y="5691426"/>
            <a:ext cx="2801960" cy="861774"/>
          </a:xfrm>
          <a:prstGeom prst="rect">
            <a:avLst/>
          </a:prstGeom>
          <a:noFill/>
        </p:spPr>
        <p:txBody>
          <a:bodyPr wrap="square" rtlCol="0">
            <a:spAutoFit/>
          </a:bodyPr>
          <a:lstStyle/>
          <a:p>
            <a:pPr defTabSz="685800" fontAlgn="auto">
              <a:spcBef>
                <a:spcPts val="0"/>
              </a:spcBef>
              <a:spcAft>
                <a:spcPts val="0"/>
              </a:spcAft>
            </a:pPr>
            <a:r>
              <a:rPr lang="en-US" sz="1600" b="1" i="1" dirty="0">
                <a:solidFill>
                  <a:srgbClr val="0000FF"/>
                </a:solidFill>
                <a:latin typeface="Calibri" panose="020F0502020204030204"/>
                <a:ea typeface="微软雅黑"/>
              </a:rPr>
              <a:t>Xing et al., ES&amp;T, 2020</a:t>
            </a:r>
          </a:p>
          <a:p>
            <a:pPr defTabSz="685800" fontAlgn="auto">
              <a:spcBef>
                <a:spcPts val="0"/>
              </a:spcBef>
              <a:spcAft>
                <a:spcPts val="0"/>
              </a:spcAft>
            </a:pPr>
            <a:r>
              <a:rPr lang="en-US" sz="1600" b="1" i="1" dirty="0">
                <a:solidFill>
                  <a:srgbClr val="0000FF"/>
                </a:solidFill>
                <a:latin typeface="Calibri" panose="020F0502020204030204"/>
                <a:ea typeface="微软雅黑"/>
              </a:rPr>
              <a:t>Xing et al., Atm. Res., 2022</a:t>
            </a:r>
          </a:p>
          <a:p>
            <a:pPr defTabSz="685800" fontAlgn="auto">
              <a:spcBef>
                <a:spcPts val="0"/>
              </a:spcBef>
              <a:spcAft>
                <a:spcPts val="0"/>
              </a:spcAft>
            </a:pPr>
            <a:endParaRPr lang="en-US" sz="1600" b="1" i="1" dirty="0">
              <a:solidFill>
                <a:srgbClr val="0000FF"/>
              </a:solidFill>
              <a:latin typeface="Calibri" panose="020F0502020204030204"/>
              <a:ea typeface="微软雅黑"/>
            </a:endParaRPr>
          </a:p>
        </p:txBody>
      </p:sp>
      <p:sp>
        <p:nvSpPr>
          <p:cNvPr id="3" name="Oval 2">
            <a:extLst>
              <a:ext uri="{FF2B5EF4-FFF2-40B4-BE49-F238E27FC236}">
                <a16:creationId xmlns:a16="http://schemas.microsoft.com/office/drawing/2014/main" id="{BEA3AC63-32B8-4F32-9B73-878D3756EBB9}"/>
              </a:ext>
            </a:extLst>
          </p:cNvPr>
          <p:cNvSpPr/>
          <p:nvPr/>
        </p:nvSpPr>
        <p:spPr bwMode="auto">
          <a:xfrm>
            <a:off x="8633647" y="977014"/>
            <a:ext cx="3684332" cy="5854584"/>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sz="2000">
              <a:solidFill>
                <a:srgbClr val="FF3300"/>
              </a:solidFill>
              <a:ea typeface="宋体" pitchFamily="2" charset="-122"/>
            </a:endParaRPr>
          </a:p>
        </p:txBody>
      </p:sp>
      <p:sp>
        <p:nvSpPr>
          <p:cNvPr id="5" name="TextBox 4">
            <a:extLst>
              <a:ext uri="{FF2B5EF4-FFF2-40B4-BE49-F238E27FC236}">
                <a16:creationId xmlns:a16="http://schemas.microsoft.com/office/drawing/2014/main" id="{CD369253-539D-BD26-D82C-B54FD2AAEAD6}"/>
              </a:ext>
            </a:extLst>
          </p:cNvPr>
          <p:cNvSpPr txBox="1"/>
          <p:nvPr/>
        </p:nvSpPr>
        <p:spPr>
          <a:xfrm>
            <a:off x="76200" y="6461906"/>
            <a:ext cx="8557447" cy="369332"/>
          </a:xfrm>
          <a:prstGeom prst="rect">
            <a:avLst/>
          </a:prstGeom>
          <a:noFill/>
        </p:spPr>
        <p:txBody>
          <a:bodyPr wrap="square">
            <a:spAutoFit/>
          </a:bodyPr>
          <a:lstStyle/>
          <a:p>
            <a:pPr algn="l"/>
            <a:r>
              <a:rPr lang="en-US" sz="1800" b="1" i="1" dirty="0">
                <a:solidFill>
                  <a:srgbClr val="0000FF"/>
                </a:solidFill>
                <a:latin typeface="微软雅黑"/>
                <a:ea typeface="微软雅黑"/>
              </a:rPr>
              <a:t>Model runs required:       </a:t>
            </a:r>
            <a:r>
              <a:rPr lang="en-US" sz="1800" b="1" dirty="0">
                <a:solidFill>
                  <a:srgbClr val="FF0000"/>
                </a:solidFill>
                <a:latin typeface="微软雅黑"/>
                <a:ea typeface="微软雅黑"/>
              </a:rPr>
              <a:t>&gt; 1000s	</a:t>
            </a:r>
            <a:r>
              <a:rPr lang="en-US" b="1" dirty="0">
                <a:solidFill>
                  <a:srgbClr val="FF0000"/>
                </a:solidFill>
                <a:latin typeface="微软雅黑"/>
                <a:ea typeface="微软雅黑"/>
              </a:rPr>
              <a:t>    </a:t>
            </a:r>
            <a:r>
              <a:rPr lang="en-US" sz="1800" b="1" dirty="0">
                <a:solidFill>
                  <a:srgbClr val="FF0000"/>
                </a:solidFill>
                <a:latin typeface="微软雅黑"/>
                <a:ea typeface="微软雅黑"/>
              </a:rPr>
              <a:t>&gt;100s</a:t>
            </a:r>
            <a:r>
              <a:rPr lang="en-US" b="1" dirty="0">
                <a:solidFill>
                  <a:srgbClr val="FF0000"/>
                </a:solidFill>
                <a:latin typeface="微软雅黑"/>
                <a:ea typeface="微软雅黑"/>
              </a:rPr>
              <a:t>	         </a:t>
            </a:r>
            <a:r>
              <a:rPr lang="en-US" sz="1800" b="1" dirty="0">
                <a:solidFill>
                  <a:srgbClr val="FF0000"/>
                </a:solidFill>
                <a:latin typeface="微软雅黑"/>
                <a:ea typeface="微软雅黑"/>
              </a:rPr>
              <a:t>&gt;20</a:t>
            </a:r>
            <a:endParaRPr lang="en-US" dirty="0"/>
          </a:p>
        </p:txBody>
      </p:sp>
      <p:sp>
        <p:nvSpPr>
          <p:cNvPr id="8" name="TextBox 7">
            <a:extLst>
              <a:ext uri="{FF2B5EF4-FFF2-40B4-BE49-F238E27FC236}">
                <a16:creationId xmlns:a16="http://schemas.microsoft.com/office/drawing/2014/main" id="{A9170A92-AA79-3217-2CF4-DC1E49D449FB}"/>
              </a:ext>
            </a:extLst>
          </p:cNvPr>
          <p:cNvSpPr txBox="1"/>
          <p:nvPr/>
        </p:nvSpPr>
        <p:spPr>
          <a:xfrm>
            <a:off x="9369949" y="6398145"/>
            <a:ext cx="2503703" cy="369332"/>
          </a:xfrm>
          <a:prstGeom prst="rect">
            <a:avLst/>
          </a:prstGeom>
          <a:noFill/>
        </p:spPr>
        <p:txBody>
          <a:bodyPr wrap="square">
            <a:spAutoFit/>
          </a:bodyPr>
          <a:lstStyle/>
          <a:p>
            <a:r>
              <a:rPr lang="en-US" b="1" dirty="0">
                <a:solidFill>
                  <a:srgbClr val="FF0000"/>
                </a:solidFill>
                <a:latin typeface="微软雅黑"/>
                <a:ea typeface="微软雅黑"/>
              </a:rPr>
              <a:t>2 (Base &amp; Control)</a:t>
            </a:r>
            <a:endParaRPr lang="en-US" dirty="0"/>
          </a:p>
        </p:txBody>
      </p:sp>
      <p:pic>
        <p:nvPicPr>
          <p:cNvPr id="9" name="Picture 15">
            <a:extLst>
              <a:ext uri="{FF2B5EF4-FFF2-40B4-BE49-F238E27FC236}">
                <a16:creationId xmlns:a16="http://schemas.microsoft.com/office/drawing/2014/main" id="{3A41FE7D-D796-BDC5-F5B2-7AB54967C528}"/>
              </a:ext>
            </a:extLst>
          </p:cNvPr>
          <p:cNvPicPr/>
          <p:nvPr/>
        </p:nvPicPr>
        <p:blipFill rotWithShape="1">
          <a:blip r:embed="rId4" cstate="print">
            <a:extLst>
              <a:ext uri="{28A0092B-C50C-407E-A947-70E740481C1C}">
                <a14:useLocalDpi xmlns:a14="http://schemas.microsoft.com/office/drawing/2010/main" val="0"/>
              </a:ext>
            </a:extLst>
          </a:blip>
          <a:srcRect l="39968" t="43545"/>
          <a:stretch>
            <a:fillRect/>
          </a:stretch>
        </p:blipFill>
        <p:spPr bwMode="auto">
          <a:xfrm>
            <a:off x="9152468" y="3835336"/>
            <a:ext cx="2720710" cy="965264"/>
          </a:xfrm>
          <a:prstGeom prst="rect">
            <a:avLst/>
          </a:prstGeom>
          <a:noFill/>
          <a:ln>
            <a:noFill/>
          </a:ln>
        </p:spPr>
      </p:pic>
      <p:sp>
        <p:nvSpPr>
          <p:cNvPr id="4" name="TextBox 3">
            <a:extLst>
              <a:ext uri="{FF2B5EF4-FFF2-40B4-BE49-F238E27FC236}">
                <a16:creationId xmlns:a16="http://schemas.microsoft.com/office/drawing/2014/main" id="{4B05F7C6-ADB9-F945-6671-966FA4290A65}"/>
              </a:ext>
            </a:extLst>
          </p:cNvPr>
          <p:cNvSpPr txBox="1"/>
          <p:nvPr/>
        </p:nvSpPr>
        <p:spPr>
          <a:xfrm>
            <a:off x="804114" y="5725180"/>
            <a:ext cx="1645515" cy="523220"/>
          </a:xfrm>
          <a:prstGeom prst="rect">
            <a:avLst/>
          </a:prstGeom>
          <a:noFill/>
        </p:spPr>
        <p:txBody>
          <a:bodyPr wrap="none" rtlCol="0">
            <a:spAutoFit/>
          </a:bodyPr>
          <a:lstStyle/>
          <a:p>
            <a:pPr defTabSz="685800" fontAlgn="auto">
              <a:spcBef>
                <a:spcPts val="0"/>
              </a:spcBef>
              <a:spcAft>
                <a:spcPts val="0"/>
              </a:spcAft>
            </a:pPr>
            <a:r>
              <a:rPr lang="en-US" sz="1400" b="1" i="1" dirty="0">
                <a:latin typeface="Calibri" panose="020F0502020204030204"/>
                <a:ea typeface="微软雅黑"/>
              </a:rPr>
              <a:t>CMAQ, </a:t>
            </a:r>
            <a:r>
              <a:rPr lang="en-US" sz="1400" b="1" i="1" dirty="0" err="1">
                <a:latin typeface="Calibri" panose="020F0502020204030204"/>
                <a:ea typeface="微软雅黑"/>
              </a:rPr>
              <a:t>CAMx</a:t>
            </a:r>
            <a:r>
              <a:rPr lang="en-US" sz="1400" b="1" i="1" dirty="0">
                <a:latin typeface="Calibri" panose="020F0502020204030204"/>
                <a:ea typeface="微软雅黑"/>
              </a:rPr>
              <a:t>, etc. </a:t>
            </a:r>
          </a:p>
          <a:p>
            <a:pPr defTabSz="685800" fontAlgn="auto">
              <a:spcBef>
                <a:spcPts val="0"/>
              </a:spcBef>
              <a:spcAft>
                <a:spcPts val="0"/>
              </a:spcAft>
            </a:pPr>
            <a:r>
              <a:rPr lang="en-US" sz="1400" b="1" i="1" dirty="0">
                <a:latin typeface="Calibri" panose="020F0502020204030204"/>
                <a:ea typeface="微软雅黑"/>
              </a:rPr>
              <a:t>via Brute-force runs</a:t>
            </a:r>
          </a:p>
        </p:txBody>
      </p:sp>
    </p:spTree>
    <p:extLst>
      <p:ext uri="{BB962C8B-B14F-4D97-AF65-F5344CB8AC3E}">
        <p14:creationId xmlns:p14="http://schemas.microsoft.com/office/powerpoint/2010/main" val="30340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400"/>
                                  </p:stCondLst>
                                  <p:childTnLst>
                                    <p:set>
                                      <p:cBhvr>
                                        <p:cTn id="16" dur="1" fill="hold">
                                          <p:stCondLst>
                                            <p:cond delay="0"/>
                                          </p:stCondLst>
                                        </p:cTn>
                                        <p:tgtEl>
                                          <p:spTgt spid="144"/>
                                        </p:tgtEl>
                                        <p:attrNameLst>
                                          <p:attrName>style.visibility</p:attrName>
                                        </p:attrNameLst>
                                      </p:cBhvr>
                                      <p:to>
                                        <p:strVal val="visible"/>
                                      </p:to>
                                    </p:set>
                                  </p:childTnLst>
                                </p:cTn>
                              </p:par>
                            </p:childTnLst>
                          </p:cTn>
                        </p:par>
                        <p:par>
                          <p:cTn id="17" fill="hold">
                            <p:stCondLst>
                              <p:cond delay="400"/>
                            </p:stCondLst>
                            <p:childTnLst>
                              <p:par>
                                <p:cTn id="18" presetID="1" presetClass="entr" presetSubtype="0" fill="hold" grpId="0" nodeType="afterEffect">
                                  <p:stCondLst>
                                    <p:cond delay="400"/>
                                  </p:stCondLst>
                                  <p:childTnLst>
                                    <p:set>
                                      <p:cBhvr>
                                        <p:cTn id="19" dur="1" fill="hold">
                                          <p:stCondLst>
                                            <p:cond delay="0"/>
                                          </p:stCondLst>
                                        </p:cTn>
                                        <p:tgtEl>
                                          <p:spTgt spid="2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30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4" grpId="0" animBg="1"/>
      <p:bldP spid="260" grpId="0"/>
      <p:bldP spid="3"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631BF9-FA01-41A0-8D5D-18723D67D7C3}"/>
              </a:ext>
            </a:extLst>
          </p:cNvPr>
          <p:cNvPicPr>
            <a:picLocks noChangeAspect="1"/>
          </p:cNvPicPr>
          <p:nvPr/>
        </p:nvPicPr>
        <p:blipFill>
          <a:blip r:embed="rId3"/>
          <a:stretch>
            <a:fillRect/>
          </a:stretch>
        </p:blipFill>
        <p:spPr>
          <a:xfrm>
            <a:off x="2590800" y="785558"/>
            <a:ext cx="9144000" cy="6101987"/>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sp>
        <p:nvSpPr>
          <p:cNvPr id="2" name="Title 1">
            <a:extLst>
              <a:ext uri="{FF2B5EF4-FFF2-40B4-BE49-F238E27FC236}">
                <a16:creationId xmlns:a16="http://schemas.microsoft.com/office/drawing/2014/main" id="{256A96A4-D98F-4D76-AACD-5F58BA43283D}"/>
              </a:ext>
            </a:extLst>
          </p:cNvPr>
          <p:cNvSpPr>
            <a:spLocks noGrp="1"/>
          </p:cNvSpPr>
          <p:nvPr>
            <p:ph type="title"/>
          </p:nvPr>
        </p:nvSpPr>
        <p:spPr>
          <a:xfrm>
            <a:off x="35512" y="1"/>
            <a:ext cx="12115800" cy="740542"/>
          </a:xfrm>
        </p:spPr>
        <p:txBody>
          <a:bodyPr/>
          <a:lstStyle/>
          <a:p>
            <a:pPr eaLnBrk="1" hangingPunct="1">
              <a:spcAft>
                <a:spcPts val="1800"/>
              </a:spcAft>
              <a:defRPr/>
            </a:pPr>
            <a:r>
              <a:rPr lang="en-US" sz="2800" kern="1200" dirty="0">
                <a:solidFill>
                  <a:srgbClr val="FFFF00"/>
                </a:solidFill>
                <a:latin typeface="Arial" charset="0"/>
              </a:rPr>
              <a:t>RSM EUS example: </a:t>
            </a:r>
            <a:r>
              <a:rPr lang="en-US" sz="2800" kern="1200" dirty="0">
                <a:solidFill>
                  <a:srgbClr val="CCFFFF"/>
                </a:solidFill>
                <a:latin typeface="Arial" charset="0"/>
              </a:rPr>
              <a:t>“O</a:t>
            </a:r>
            <a:r>
              <a:rPr lang="en-US" sz="2400" kern="1200" dirty="0">
                <a:solidFill>
                  <a:srgbClr val="CCFFFF"/>
                </a:solidFill>
                <a:latin typeface="Arial" charset="0"/>
              </a:rPr>
              <a:t>3”</a:t>
            </a:r>
            <a:r>
              <a:rPr lang="en-US" sz="2800" kern="1200" dirty="0">
                <a:solidFill>
                  <a:srgbClr val="CCFFFF"/>
                </a:solidFill>
                <a:latin typeface="Arial" charset="0"/>
              </a:rPr>
              <a:t> </a:t>
            </a:r>
            <a:r>
              <a:rPr lang="en-US" sz="2400" kern="1200" dirty="0">
                <a:solidFill>
                  <a:srgbClr val="CCFFFF"/>
                </a:solidFill>
                <a:latin typeface="Arial" charset="0"/>
              </a:rPr>
              <a:t>Non-linear Chemistry under NOx incremental control</a:t>
            </a:r>
            <a:endParaRPr lang="en-US" altLang="zh-CN" sz="2800" b="0" kern="1200" dirty="0">
              <a:solidFill>
                <a:srgbClr val="CCFFFF"/>
              </a:solidFill>
              <a:latin typeface="Arial" charset="0"/>
              <a:ea typeface="宋体" panose="02010600030101010101" pitchFamily="2" charset="-122"/>
            </a:endParaRPr>
          </a:p>
        </p:txBody>
      </p:sp>
      <p:sp>
        <p:nvSpPr>
          <p:cNvPr id="15" name="Rectangle 14">
            <a:extLst>
              <a:ext uri="{FF2B5EF4-FFF2-40B4-BE49-F238E27FC236}">
                <a16:creationId xmlns:a16="http://schemas.microsoft.com/office/drawing/2014/main" id="{B4A7BF5F-828C-4985-9DE0-3B319E62923B}"/>
              </a:ext>
            </a:extLst>
          </p:cNvPr>
          <p:cNvSpPr/>
          <p:nvPr/>
        </p:nvSpPr>
        <p:spPr>
          <a:xfrm>
            <a:off x="4686700" y="3062283"/>
            <a:ext cx="1242618" cy="4594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6" name="Rectangle 15">
            <a:extLst>
              <a:ext uri="{FF2B5EF4-FFF2-40B4-BE49-F238E27FC236}">
                <a16:creationId xmlns:a16="http://schemas.microsoft.com/office/drawing/2014/main" id="{B4A7BF5F-828C-4985-9DE0-3B319E62923B}"/>
              </a:ext>
            </a:extLst>
          </p:cNvPr>
          <p:cNvSpPr/>
          <p:nvPr/>
        </p:nvSpPr>
        <p:spPr>
          <a:xfrm>
            <a:off x="4724401" y="4047479"/>
            <a:ext cx="1185957" cy="5705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2" name="Speech Bubble: Rectangle with Corners Rounded 4">
            <a:extLst>
              <a:ext uri="{FF2B5EF4-FFF2-40B4-BE49-F238E27FC236}">
                <a16:creationId xmlns:a16="http://schemas.microsoft.com/office/drawing/2014/main" id="{080F4A70-13A5-4D63-9D89-7F7E4B0E0A40}"/>
              </a:ext>
            </a:extLst>
          </p:cNvPr>
          <p:cNvSpPr/>
          <p:nvPr/>
        </p:nvSpPr>
        <p:spPr>
          <a:xfrm>
            <a:off x="8651491" y="1175322"/>
            <a:ext cx="2331218" cy="669918"/>
          </a:xfrm>
          <a:prstGeom prst="wedgeRoundRectCallout">
            <a:avLst>
              <a:gd name="adj1" fmla="val -51346"/>
              <a:gd name="adj2" fmla="val 10667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b="1" dirty="0">
                <a:solidFill>
                  <a:srgbClr val="0000FF"/>
                </a:solidFill>
                <a:latin typeface="Calibri"/>
              </a:rPr>
              <a:t>Jan. O3 responses to </a:t>
            </a:r>
            <a:r>
              <a:rPr lang="en-US" b="1" dirty="0" err="1">
                <a:solidFill>
                  <a:srgbClr val="0000FF"/>
                </a:solidFill>
                <a:latin typeface="Calibri"/>
              </a:rPr>
              <a:t>NOx</a:t>
            </a:r>
            <a:r>
              <a:rPr lang="en-US" b="1" dirty="0">
                <a:solidFill>
                  <a:srgbClr val="0000FF"/>
                </a:solidFill>
                <a:latin typeface="Calibri"/>
              </a:rPr>
              <a:t> Emissions cut % </a:t>
            </a:r>
          </a:p>
        </p:txBody>
      </p:sp>
      <p:sp>
        <p:nvSpPr>
          <p:cNvPr id="17" name="Rectangle 16"/>
          <p:cNvSpPr/>
          <p:nvPr/>
        </p:nvSpPr>
        <p:spPr>
          <a:xfrm>
            <a:off x="7274439" y="3258319"/>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8" name="Rectangle 17"/>
          <p:cNvSpPr/>
          <p:nvPr/>
        </p:nvSpPr>
        <p:spPr>
          <a:xfrm>
            <a:off x="7266126" y="5065495"/>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20" name="Rectangle 19"/>
          <p:cNvSpPr/>
          <p:nvPr/>
        </p:nvSpPr>
        <p:spPr>
          <a:xfrm>
            <a:off x="7387792" y="4618057"/>
            <a:ext cx="455574" cy="253916"/>
          </a:xfrm>
          <a:prstGeom prst="rect">
            <a:avLst/>
          </a:prstGeom>
        </p:spPr>
        <p:txBody>
          <a:bodyPr wrap="none">
            <a:spAutoFit/>
          </a:bodyPr>
          <a:lstStyle/>
          <a:p>
            <a:pPr algn="l" fontAlgn="auto">
              <a:spcBef>
                <a:spcPts val="0"/>
              </a:spcBef>
              <a:spcAft>
                <a:spcPts val="0"/>
              </a:spcAft>
              <a:defRPr/>
            </a:pPr>
            <a:r>
              <a:rPr lang="en-US" sz="1050" b="1" dirty="0">
                <a:solidFill>
                  <a:prstClr val="black"/>
                </a:solidFill>
              </a:rPr>
              <a:t>25%</a:t>
            </a:r>
            <a:endParaRPr lang="en-US" sz="1050" dirty="0">
              <a:solidFill>
                <a:prstClr val="black"/>
              </a:solidFill>
              <a:latin typeface="Calibri"/>
            </a:endParaRPr>
          </a:p>
        </p:txBody>
      </p:sp>
      <p:sp>
        <p:nvSpPr>
          <p:cNvPr id="21" name="Rectangle 20"/>
          <p:cNvSpPr/>
          <p:nvPr/>
        </p:nvSpPr>
        <p:spPr>
          <a:xfrm>
            <a:off x="7630557" y="4848889"/>
            <a:ext cx="466794" cy="261610"/>
          </a:xfrm>
          <a:prstGeom prst="rect">
            <a:avLst/>
          </a:prstGeom>
        </p:spPr>
        <p:txBody>
          <a:bodyPr wrap="none">
            <a:spAutoFit/>
          </a:bodyPr>
          <a:lstStyle/>
          <a:p>
            <a:pPr algn="l" fontAlgn="auto">
              <a:spcBef>
                <a:spcPts val="0"/>
              </a:spcBef>
              <a:spcAft>
                <a:spcPts val="0"/>
              </a:spcAft>
              <a:defRPr/>
            </a:pPr>
            <a:r>
              <a:rPr lang="en-US" sz="1100" b="1" dirty="0">
                <a:solidFill>
                  <a:prstClr val="black"/>
                </a:solidFill>
              </a:rPr>
              <a:t>50%</a:t>
            </a:r>
            <a:endParaRPr lang="en-US" sz="1100" dirty="0">
              <a:solidFill>
                <a:prstClr val="black"/>
              </a:solidFill>
              <a:latin typeface="Calibri"/>
            </a:endParaRPr>
          </a:p>
        </p:txBody>
      </p:sp>
      <p:sp>
        <p:nvSpPr>
          <p:cNvPr id="22" name="Rectangle 21"/>
          <p:cNvSpPr/>
          <p:nvPr/>
        </p:nvSpPr>
        <p:spPr>
          <a:xfrm>
            <a:off x="7863954" y="4641140"/>
            <a:ext cx="466794" cy="261610"/>
          </a:xfrm>
          <a:prstGeom prst="rect">
            <a:avLst/>
          </a:prstGeom>
        </p:spPr>
        <p:txBody>
          <a:bodyPr wrap="none">
            <a:spAutoFit/>
          </a:bodyPr>
          <a:lstStyle/>
          <a:p>
            <a:pPr algn="l" fontAlgn="auto">
              <a:spcBef>
                <a:spcPts val="0"/>
              </a:spcBef>
              <a:spcAft>
                <a:spcPts val="0"/>
              </a:spcAft>
              <a:defRPr/>
            </a:pPr>
            <a:r>
              <a:rPr lang="en-US" sz="1100" b="1" dirty="0">
                <a:solidFill>
                  <a:prstClr val="black"/>
                </a:solidFill>
              </a:rPr>
              <a:t>75%</a:t>
            </a:r>
            <a:endParaRPr lang="en-US" sz="1100" dirty="0">
              <a:solidFill>
                <a:prstClr val="black"/>
              </a:solidFill>
              <a:latin typeface="Calibri"/>
            </a:endParaRPr>
          </a:p>
        </p:txBody>
      </p:sp>
      <p:sp>
        <p:nvSpPr>
          <p:cNvPr id="23" name="Rectangle 22"/>
          <p:cNvSpPr/>
          <p:nvPr/>
        </p:nvSpPr>
        <p:spPr>
          <a:xfrm>
            <a:off x="7960183" y="3060005"/>
            <a:ext cx="545342" cy="261610"/>
          </a:xfrm>
          <a:prstGeom prst="rect">
            <a:avLst/>
          </a:prstGeom>
        </p:spPr>
        <p:txBody>
          <a:bodyPr wrap="square">
            <a:spAutoFit/>
          </a:bodyPr>
          <a:lstStyle/>
          <a:p>
            <a:pPr algn="l" fontAlgn="auto">
              <a:spcBef>
                <a:spcPts val="0"/>
              </a:spcBef>
              <a:spcAft>
                <a:spcPts val="0"/>
              </a:spcAft>
              <a:defRPr/>
            </a:pPr>
            <a:r>
              <a:rPr lang="en-US" sz="1100" b="1" dirty="0">
                <a:solidFill>
                  <a:prstClr val="black"/>
                </a:solidFill>
              </a:rPr>
              <a:t>100%</a:t>
            </a:r>
            <a:endParaRPr lang="en-US" sz="1100" dirty="0">
              <a:solidFill>
                <a:prstClr val="black"/>
              </a:solidFill>
              <a:latin typeface="Calibri"/>
            </a:endParaRPr>
          </a:p>
        </p:txBody>
      </p:sp>
      <p:sp>
        <p:nvSpPr>
          <p:cNvPr id="24" name="Speech Bubble: Rectangle with Corners Rounded 4">
            <a:extLst>
              <a:ext uri="{FF2B5EF4-FFF2-40B4-BE49-F238E27FC236}">
                <a16:creationId xmlns:a16="http://schemas.microsoft.com/office/drawing/2014/main" id="{080F4A70-13A5-4D63-9D89-7F7E4B0E0A40}"/>
              </a:ext>
            </a:extLst>
          </p:cNvPr>
          <p:cNvSpPr/>
          <p:nvPr/>
        </p:nvSpPr>
        <p:spPr>
          <a:xfrm>
            <a:off x="2653302" y="2500639"/>
            <a:ext cx="2270927" cy="388286"/>
          </a:xfrm>
          <a:prstGeom prst="wedgeRoundRectCallout">
            <a:avLst>
              <a:gd name="adj1" fmla="val 37213"/>
              <a:gd name="adj2" fmla="val 14618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b="1" dirty="0" err="1">
                <a:solidFill>
                  <a:srgbClr val="0000FF"/>
                </a:solidFill>
                <a:latin typeface="Calibri"/>
              </a:rPr>
              <a:t>NOx</a:t>
            </a:r>
            <a:r>
              <a:rPr lang="en-US" sz="1600" b="1" dirty="0">
                <a:solidFill>
                  <a:srgbClr val="0000FF"/>
                </a:solidFill>
                <a:latin typeface="Calibri"/>
              </a:rPr>
              <a:t> Emissions cut only </a:t>
            </a:r>
          </a:p>
        </p:txBody>
      </p:sp>
      <p:sp>
        <p:nvSpPr>
          <p:cNvPr id="25" name="Speech Bubble: Rectangle with Corners Rounded 4">
            <a:extLst>
              <a:ext uri="{FF2B5EF4-FFF2-40B4-BE49-F238E27FC236}">
                <a16:creationId xmlns:a16="http://schemas.microsoft.com/office/drawing/2014/main" id="{080F4A70-13A5-4D63-9D89-7F7E4B0E0A40}"/>
              </a:ext>
            </a:extLst>
          </p:cNvPr>
          <p:cNvSpPr/>
          <p:nvPr/>
        </p:nvSpPr>
        <p:spPr>
          <a:xfrm>
            <a:off x="2686990" y="5006617"/>
            <a:ext cx="2883877" cy="1176523"/>
          </a:xfrm>
          <a:prstGeom prst="wedgeRoundRectCallout">
            <a:avLst>
              <a:gd name="adj1" fmla="val 26835"/>
              <a:gd name="adj2" fmla="val -7834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b="1" dirty="0">
                <a:solidFill>
                  <a:srgbClr val="0000FF"/>
                </a:solidFill>
                <a:latin typeface="Calibri"/>
              </a:rPr>
              <a:t>Select 25%, 50%, 75%, 100% </a:t>
            </a:r>
            <a:r>
              <a:rPr lang="en-US" sz="1600" b="1" dirty="0" err="1">
                <a:solidFill>
                  <a:srgbClr val="0000FF"/>
                </a:solidFill>
                <a:latin typeface="Calibri"/>
              </a:rPr>
              <a:t>NOx</a:t>
            </a:r>
            <a:r>
              <a:rPr lang="en-US" sz="1600" b="1" dirty="0">
                <a:solidFill>
                  <a:srgbClr val="0000FF"/>
                </a:solidFill>
                <a:latin typeface="Calibri"/>
              </a:rPr>
              <a:t> Emissions cut only </a:t>
            </a:r>
            <a:r>
              <a:rPr lang="en-US" sz="1600" b="1" dirty="0">
                <a:solidFill>
                  <a:prstClr val="black"/>
                </a:solidFill>
                <a:latin typeface="Calibri"/>
              </a:rPr>
              <a:t>(corresponding CMAQ results provided in Appendix)</a:t>
            </a:r>
          </a:p>
        </p:txBody>
      </p:sp>
      <p:sp>
        <p:nvSpPr>
          <p:cNvPr id="19" name="Slide Number Placeholder 2">
            <a:extLst>
              <a:ext uri="{FF2B5EF4-FFF2-40B4-BE49-F238E27FC236}">
                <a16:creationId xmlns:a16="http://schemas.microsoft.com/office/drawing/2014/main" id="{9A199BD6-5A10-4794-A5AD-1C44675C7649}"/>
              </a:ext>
            </a:extLst>
          </p:cNvPr>
          <p:cNvSpPr txBox="1">
            <a:spLocks/>
          </p:cNvSpPr>
          <p:nvPr/>
        </p:nvSpPr>
        <p:spPr>
          <a:xfrm>
            <a:off x="9601200" y="614926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80</a:t>
            </a:fld>
            <a:endParaRPr lang="en-US" dirty="0">
              <a:solidFill>
                <a:prstClr val="black">
                  <a:tint val="75000"/>
                </a:prstClr>
              </a:solidFill>
              <a:latin typeface="Arial" pitchFamily="34" charset="0"/>
              <a:ea typeface="微软雅黑"/>
            </a:endParaRPr>
          </a:p>
        </p:txBody>
      </p:sp>
      <p:sp>
        <p:nvSpPr>
          <p:cNvPr id="26" name="TextBox 25">
            <a:extLst>
              <a:ext uri="{FF2B5EF4-FFF2-40B4-BE49-F238E27FC236}">
                <a16:creationId xmlns:a16="http://schemas.microsoft.com/office/drawing/2014/main" id="{1A77BDFF-4B93-4038-BD97-2474EA48F959}"/>
              </a:ext>
            </a:extLst>
          </p:cNvPr>
          <p:cNvSpPr txBox="1"/>
          <p:nvPr/>
        </p:nvSpPr>
        <p:spPr>
          <a:xfrm>
            <a:off x="79310" y="1270413"/>
            <a:ext cx="2377393" cy="1789592"/>
          </a:xfrm>
          <a:prstGeom prst="rect">
            <a:avLst/>
          </a:prstGeom>
          <a:noFill/>
        </p:spPr>
        <p:txBody>
          <a:bodyPr wrap="square">
            <a:spAutoFit/>
          </a:bodyPr>
          <a:lstStyle/>
          <a:p>
            <a:pPr>
              <a:lnSpc>
                <a:spcPct val="125000"/>
              </a:lnSpc>
            </a:pPr>
            <a:r>
              <a:rPr lang="en-US" i="1" dirty="0"/>
              <a:t>NOx emissions cut could lead</a:t>
            </a:r>
            <a:r>
              <a:rPr lang="en-US" i="1" kern="1200" dirty="0">
                <a:latin typeface="Arial" charset="0"/>
              </a:rPr>
              <a:t> to disbenefit (increase) of  “O</a:t>
            </a:r>
            <a:r>
              <a:rPr lang="en-US" sz="1400" i="1" kern="1200" dirty="0">
                <a:latin typeface="Arial" charset="0"/>
              </a:rPr>
              <a:t>3</a:t>
            </a:r>
            <a:r>
              <a:rPr lang="en-US" i="1" kern="1200" dirty="0">
                <a:latin typeface="Arial" charset="0"/>
              </a:rPr>
              <a:t>” </a:t>
            </a:r>
            <a:endParaRPr lang="en-US" i="1" dirty="0"/>
          </a:p>
          <a:p>
            <a:pPr>
              <a:lnSpc>
                <a:spcPct val="125000"/>
              </a:lnSpc>
            </a:pPr>
            <a:r>
              <a:rPr lang="en-US" i="1" dirty="0"/>
              <a:t>in January</a:t>
            </a:r>
            <a:endParaRPr lang="en-US" dirty="0"/>
          </a:p>
        </p:txBody>
      </p:sp>
      <p:sp>
        <p:nvSpPr>
          <p:cNvPr id="27" name="TextBox 26">
            <a:extLst>
              <a:ext uri="{FF2B5EF4-FFF2-40B4-BE49-F238E27FC236}">
                <a16:creationId xmlns:a16="http://schemas.microsoft.com/office/drawing/2014/main" id="{DC92389D-55A6-4318-AE5C-E1C8DC3D315D}"/>
              </a:ext>
            </a:extLst>
          </p:cNvPr>
          <p:cNvSpPr txBox="1"/>
          <p:nvPr/>
        </p:nvSpPr>
        <p:spPr>
          <a:xfrm>
            <a:off x="-9428" y="3938696"/>
            <a:ext cx="2590800" cy="2135841"/>
          </a:xfrm>
          <a:prstGeom prst="rect">
            <a:avLst/>
          </a:prstGeom>
          <a:noFill/>
        </p:spPr>
        <p:txBody>
          <a:bodyPr wrap="square">
            <a:spAutoFit/>
          </a:bodyPr>
          <a:lstStyle/>
          <a:p>
            <a:pPr>
              <a:lnSpc>
                <a:spcPct val="125000"/>
              </a:lnSpc>
            </a:pPr>
            <a:r>
              <a:rPr lang="en-US" sz="1800" i="1" kern="1200" dirty="0">
                <a:solidFill>
                  <a:srgbClr val="FF0000"/>
                </a:solidFill>
                <a:latin typeface="Arial" charset="0"/>
              </a:rPr>
              <a:t>“O</a:t>
            </a:r>
            <a:r>
              <a:rPr lang="en-US" sz="1400" i="1" kern="1200" dirty="0">
                <a:solidFill>
                  <a:srgbClr val="FF0000"/>
                </a:solidFill>
                <a:latin typeface="Arial" charset="0"/>
              </a:rPr>
              <a:t>3</a:t>
            </a:r>
            <a:r>
              <a:rPr lang="en-US" sz="1800" i="1" kern="1200" dirty="0">
                <a:solidFill>
                  <a:srgbClr val="FF0000"/>
                </a:solidFill>
                <a:latin typeface="Arial" charset="0"/>
              </a:rPr>
              <a:t>”</a:t>
            </a:r>
          </a:p>
          <a:p>
            <a:pPr>
              <a:lnSpc>
                <a:spcPct val="125000"/>
              </a:lnSpc>
            </a:pPr>
            <a:r>
              <a:rPr lang="en-US" i="1" dirty="0">
                <a:solidFill>
                  <a:srgbClr val="FF0000"/>
                </a:solidFill>
              </a:rPr>
              <a:t>c</a:t>
            </a:r>
            <a:r>
              <a:rPr lang="en-US" sz="1800" i="1" kern="1200" dirty="0">
                <a:solidFill>
                  <a:srgbClr val="FF0000"/>
                </a:solidFill>
                <a:latin typeface="Arial" charset="0"/>
              </a:rPr>
              <a:t>ould turn from disbenefit to benefit under incremental </a:t>
            </a:r>
          </a:p>
          <a:p>
            <a:pPr>
              <a:lnSpc>
                <a:spcPct val="125000"/>
              </a:lnSpc>
            </a:pPr>
            <a:r>
              <a:rPr lang="en-US" sz="1800" i="1" kern="1200" dirty="0">
                <a:solidFill>
                  <a:srgbClr val="FF0000"/>
                </a:solidFill>
                <a:latin typeface="Arial" charset="0"/>
              </a:rPr>
              <a:t>NOx emissions control (25%/50%/75%/100%)</a:t>
            </a:r>
          </a:p>
        </p:txBody>
      </p:sp>
    </p:spTree>
    <p:extLst>
      <p:ext uri="{BB962C8B-B14F-4D97-AF65-F5344CB8AC3E}">
        <p14:creationId xmlns:p14="http://schemas.microsoft.com/office/powerpoint/2010/main" val="28570332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cstate="print"/>
          <a:srcRect/>
          <a:stretch>
            <a:fillRect/>
          </a:stretch>
        </p:blipFill>
        <p:spPr bwMode="auto">
          <a:xfrm>
            <a:off x="7219741" y="3956503"/>
            <a:ext cx="3778180" cy="2697530"/>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pic>
        <p:nvPicPr>
          <p:cNvPr id="10242" name="Picture 2"/>
          <p:cNvPicPr>
            <a:picLocks noChangeAspect="1" noChangeArrowheads="1"/>
          </p:cNvPicPr>
          <p:nvPr/>
        </p:nvPicPr>
        <p:blipFill>
          <a:blip r:embed="rId4" cstate="print"/>
          <a:srcRect/>
          <a:stretch>
            <a:fillRect/>
          </a:stretch>
        </p:blipFill>
        <p:spPr bwMode="auto">
          <a:xfrm>
            <a:off x="2684952" y="456364"/>
            <a:ext cx="3962033" cy="3030420"/>
          </a:xfrm>
          <a:prstGeom prst="rect">
            <a:avLst/>
          </a:prstGeom>
          <a:noFill/>
          <a:ln w="9525">
            <a:noFill/>
            <a:miter lim="800000"/>
            <a:headEnd/>
            <a:tailEnd/>
          </a:ln>
        </p:spPr>
      </p:pic>
      <p:sp>
        <p:nvSpPr>
          <p:cNvPr id="7" name="Rectangle 6"/>
          <p:cNvSpPr/>
          <p:nvPr/>
        </p:nvSpPr>
        <p:spPr>
          <a:xfrm>
            <a:off x="922433" y="3449"/>
            <a:ext cx="4201215"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O</a:t>
            </a:r>
            <a:r>
              <a:rPr lang="en-US" sz="2000" b="1" dirty="0">
                <a:solidFill>
                  <a:srgbClr val="FF0000"/>
                </a:solidFill>
                <a:latin typeface="Calibri"/>
              </a:rPr>
              <a:t>3</a:t>
            </a:r>
            <a:r>
              <a:rPr lang="en-US" sz="2400" b="1" dirty="0">
                <a:solidFill>
                  <a:srgbClr val="FF0000"/>
                </a:solidFill>
                <a:latin typeface="Calibri"/>
              </a:rPr>
              <a:t> </a:t>
            </a:r>
            <a:r>
              <a:rPr lang="en-US" sz="2400" b="1" dirty="0">
                <a:solidFill>
                  <a:srgbClr val="0000FF"/>
                </a:solidFill>
                <a:latin typeface="Calibri"/>
              </a:rPr>
              <a:t>responses to NOx cut </a:t>
            </a:r>
            <a:r>
              <a:rPr lang="en-US" sz="2400" b="1" dirty="0">
                <a:solidFill>
                  <a:srgbClr val="FF0000"/>
                </a:solidFill>
                <a:latin typeface="Calibri"/>
              </a:rPr>
              <a:t>(Jan.)  </a:t>
            </a:r>
            <a:endParaRPr lang="en-US" sz="2400" dirty="0">
              <a:solidFill>
                <a:srgbClr val="FF0000"/>
              </a:solidFill>
              <a:latin typeface="Calibri"/>
            </a:endParaRPr>
          </a:p>
        </p:txBody>
      </p:sp>
      <p:pic>
        <p:nvPicPr>
          <p:cNvPr id="10243" name="Picture 3"/>
          <p:cNvPicPr>
            <a:picLocks noChangeAspect="1" noChangeArrowheads="1"/>
          </p:cNvPicPr>
          <p:nvPr/>
        </p:nvPicPr>
        <p:blipFill>
          <a:blip r:embed="rId5" cstate="print"/>
          <a:srcRect/>
          <a:stretch>
            <a:fillRect/>
          </a:stretch>
        </p:blipFill>
        <p:spPr bwMode="auto">
          <a:xfrm>
            <a:off x="7155246" y="432087"/>
            <a:ext cx="3812530" cy="3090694"/>
          </a:xfrm>
          <a:prstGeom prst="rect">
            <a:avLst/>
          </a:prstGeom>
          <a:noFill/>
          <a:ln w="9525">
            <a:noFill/>
            <a:miter lim="800000"/>
            <a:headEnd/>
            <a:tailEnd/>
          </a:ln>
        </p:spPr>
      </p:pic>
      <p:cxnSp>
        <p:nvCxnSpPr>
          <p:cNvPr id="10" name="Straight Connector 9"/>
          <p:cNvCxnSpPr/>
          <p:nvPr/>
        </p:nvCxnSpPr>
        <p:spPr>
          <a:xfrm>
            <a:off x="6914103" y="-20501"/>
            <a:ext cx="20097" cy="685800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56101" y="-33771"/>
            <a:ext cx="4188391"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O</a:t>
            </a:r>
            <a:r>
              <a:rPr lang="en-US" sz="2000" b="1" dirty="0">
                <a:solidFill>
                  <a:srgbClr val="FF0000"/>
                </a:solidFill>
                <a:latin typeface="Calibri"/>
              </a:rPr>
              <a:t>3</a:t>
            </a:r>
            <a:r>
              <a:rPr lang="en-US" sz="2400" b="1" dirty="0">
                <a:solidFill>
                  <a:srgbClr val="FF0000"/>
                </a:solidFill>
                <a:latin typeface="Calibri"/>
              </a:rPr>
              <a:t> </a:t>
            </a:r>
            <a:r>
              <a:rPr lang="en-US" sz="2400" b="1" dirty="0">
                <a:solidFill>
                  <a:srgbClr val="0000FF"/>
                </a:solidFill>
                <a:latin typeface="Calibri"/>
              </a:rPr>
              <a:t>responses to NOx cut </a:t>
            </a:r>
            <a:r>
              <a:rPr lang="en-US" sz="2400" b="1" dirty="0">
                <a:solidFill>
                  <a:srgbClr val="FF0000"/>
                </a:solidFill>
                <a:latin typeface="Calibri"/>
              </a:rPr>
              <a:t>(July)  </a:t>
            </a:r>
            <a:endParaRPr lang="en-US" sz="2400" dirty="0">
              <a:solidFill>
                <a:srgbClr val="FF0000"/>
              </a:solidFill>
              <a:latin typeface="Calibri"/>
            </a:endParaRPr>
          </a:p>
        </p:txBody>
      </p:sp>
      <p:sp>
        <p:nvSpPr>
          <p:cNvPr id="12" name="Rectangle 11"/>
          <p:cNvSpPr/>
          <p:nvPr/>
        </p:nvSpPr>
        <p:spPr>
          <a:xfrm>
            <a:off x="2168619" y="3513150"/>
            <a:ext cx="4890506"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PM_SO4 </a:t>
            </a:r>
            <a:r>
              <a:rPr lang="en-US" sz="2400" b="1" dirty="0">
                <a:solidFill>
                  <a:srgbClr val="0000FF"/>
                </a:solidFill>
                <a:latin typeface="Calibri"/>
              </a:rPr>
              <a:t>responses to NOx cut </a:t>
            </a:r>
            <a:r>
              <a:rPr lang="en-US" sz="2400" b="1" dirty="0">
                <a:solidFill>
                  <a:srgbClr val="FF0000"/>
                </a:solidFill>
                <a:latin typeface="Calibri"/>
              </a:rPr>
              <a:t>(Jan.)</a:t>
            </a:r>
            <a:r>
              <a:rPr lang="en-US" sz="2400" b="1" dirty="0">
                <a:solidFill>
                  <a:srgbClr val="0000FF"/>
                </a:solidFill>
                <a:latin typeface="Calibri"/>
              </a:rPr>
              <a:t> </a:t>
            </a:r>
            <a:endParaRPr lang="en-US" sz="2400" dirty="0">
              <a:solidFill>
                <a:srgbClr val="0000FF"/>
              </a:solidFill>
              <a:latin typeface="Calibri"/>
            </a:endParaRPr>
          </a:p>
        </p:txBody>
      </p:sp>
      <p:sp>
        <p:nvSpPr>
          <p:cNvPr id="14" name="Rectangle 13"/>
          <p:cNvSpPr/>
          <p:nvPr/>
        </p:nvSpPr>
        <p:spPr>
          <a:xfrm>
            <a:off x="6875302" y="3549147"/>
            <a:ext cx="4959435"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 PM_SO4 </a:t>
            </a:r>
            <a:r>
              <a:rPr lang="en-US" sz="2400" b="1" dirty="0">
                <a:solidFill>
                  <a:srgbClr val="0000FF"/>
                </a:solidFill>
                <a:latin typeface="Calibri"/>
              </a:rPr>
              <a:t>responses to NOx cut </a:t>
            </a:r>
            <a:r>
              <a:rPr lang="en-US" sz="2400" b="1" dirty="0">
                <a:solidFill>
                  <a:srgbClr val="FF0000"/>
                </a:solidFill>
                <a:latin typeface="Calibri"/>
              </a:rPr>
              <a:t>(Jan.)</a:t>
            </a:r>
            <a:r>
              <a:rPr lang="en-US" sz="2400" b="1" dirty="0">
                <a:solidFill>
                  <a:srgbClr val="0000FF"/>
                </a:solidFill>
                <a:latin typeface="Calibri"/>
              </a:rPr>
              <a:t> </a:t>
            </a:r>
            <a:endParaRPr lang="en-US" sz="2400" dirty="0">
              <a:solidFill>
                <a:srgbClr val="0000FF"/>
              </a:solidFill>
              <a:latin typeface="Calibri"/>
            </a:endParaRPr>
          </a:p>
        </p:txBody>
      </p:sp>
      <p:pic>
        <p:nvPicPr>
          <p:cNvPr id="10244" name="Picture 4"/>
          <p:cNvPicPr>
            <a:picLocks noChangeAspect="1" noChangeArrowheads="1"/>
          </p:cNvPicPr>
          <p:nvPr/>
        </p:nvPicPr>
        <p:blipFill>
          <a:blip r:embed="rId6" cstate="print"/>
          <a:srcRect/>
          <a:stretch>
            <a:fillRect/>
          </a:stretch>
        </p:blipFill>
        <p:spPr bwMode="auto">
          <a:xfrm>
            <a:off x="2684952" y="3947698"/>
            <a:ext cx="3951984" cy="2910303"/>
          </a:xfrm>
          <a:prstGeom prst="rect">
            <a:avLst/>
          </a:prstGeom>
          <a:noFill/>
          <a:ln w="9525">
            <a:noFill/>
            <a:miter lim="800000"/>
            <a:headEnd/>
            <a:tailEnd/>
          </a:ln>
        </p:spPr>
      </p:pic>
      <p:sp>
        <p:nvSpPr>
          <p:cNvPr id="13" name="Rectangle 12">
            <a:extLst>
              <a:ext uri="{FF2B5EF4-FFF2-40B4-BE49-F238E27FC236}">
                <a16:creationId xmlns:a16="http://schemas.microsoft.com/office/drawing/2014/main" id="{7712972E-4E5D-4985-AF10-39B206021D84}"/>
              </a:ext>
            </a:extLst>
          </p:cNvPr>
          <p:cNvSpPr/>
          <p:nvPr/>
        </p:nvSpPr>
        <p:spPr>
          <a:xfrm>
            <a:off x="4267201" y="990600"/>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5" name="Rectangle 14">
            <a:extLst>
              <a:ext uri="{FF2B5EF4-FFF2-40B4-BE49-F238E27FC236}">
                <a16:creationId xmlns:a16="http://schemas.microsoft.com/office/drawing/2014/main" id="{FDBC3FF0-B54B-4627-B342-EE810119D592}"/>
              </a:ext>
            </a:extLst>
          </p:cNvPr>
          <p:cNvSpPr/>
          <p:nvPr/>
        </p:nvSpPr>
        <p:spPr>
          <a:xfrm>
            <a:off x="4014856" y="2590889"/>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16" name="Rectangle 15">
            <a:extLst>
              <a:ext uri="{FF2B5EF4-FFF2-40B4-BE49-F238E27FC236}">
                <a16:creationId xmlns:a16="http://schemas.microsoft.com/office/drawing/2014/main" id="{A6BCCC38-E769-46F2-B620-15CBBD12CF1A}"/>
              </a:ext>
            </a:extLst>
          </p:cNvPr>
          <p:cNvSpPr/>
          <p:nvPr/>
        </p:nvSpPr>
        <p:spPr>
          <a:xfrm>
            <a:off x="8360037" y="1007697"/>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7" name="Rectangle 16">
            <a:extLst>
              <a:ext uri="{FF2B5EF4-FFF2-40B4-BE49-F238E27FC236}">
                <a16:creationId xmlns:a16="http://schemas.microsoft.com/office/drawing/2014/main" id="{CD13712C-A646-4A2A-868C-1D12CD91BBF2}"/>
              </a:ext>
            </a:extLst>
          </p:cNvPr>
          <p:cNvSpPr/>
          <p:nvPr/>
        </p:nvSpPr>
        <p:spPr>
          <a:xfrm>
            <a:off x="4115564" y="5786958"/>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18" name="Rectangle 17">
            <a:extLst>
              <a:ext uri="{FF2B5EF4-FFF2-40B4-BE49-F238E27FC236}">
                <a16:creationId xmlns:a16="http://schemas.microsoft.com/office/drawing/2014/main" id="{A71C4A69-CCAC-41A7-8654-4D0CAB347BE4}"/>
              </a:ext>
            </a:extLst>
          </p:cNvPr>
          <p:cNvSpPr/>
          <p:nvPr/>
        </p:nvSpPr>
        <p:spPr>
          <a:xfrm>
            <a:off x="8458201" y="4724418"/>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9" name="Slide Number Placeholder 2">
            <a:extLst>
              <a:ext uri="{FF2B5EF4-FFF2-40B4-BE49-F238E27FC236}">
                <a16:creationId xmlns:a16="http://schemas.microsoft.com/office/drawing/2014/main" id="{508FB719-A21C-4029-9C5E-7834A0675956}"/>
              </a:ext>
            </a:extLst>
          </p:cNvPr>
          <p:cNvSpPr txBox="1">
            <a:spLocks/>
          </p:cNvSpPr>
          <p:nvPr/>
        </p:nvSpPr>
        <p:spPr>
          <a:xfrm>
            <a:off x="9601200" y="624335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81</a:t>
            </a:fld>
            <a:endParaRPr lang="en-US" dirty="0">
              <a:solidFill>
                <a:prstClr val="black">
                  <a:tint val="75000"/>
                </a:prstClr>
              </a:solidFill>
              <a:latin typeface="Arial" pitchFamily="34" charset="0"/>
              <a:ea typeface="微软雅黑"/>
            </a:endParaRPr>
          </a:p>
        </p:txBody>
      </p:sp>
      <p:sp>
        <p:nvSpPr>
          <p:cNvPr id="20" name="TextBox 19">
            <a:extLst>
              <a:ext uri="{FF2B5EF4-FFF2-40B4-BE49-F238E27FC236}">
                <a16:creationId xmlns:a16="http://schemas.microsoft.com/office/drawing/2014/main" id="{67DA089B-ED9B-4D55-8643-C18EBD24A994}"/>
              </a:ext>
            </a:extLst>
          </p:cNvPr>
          <p:cNvSpPr txBox="1"/>
          <p:nvPr/>
        </p:nvSpPr>
        <p:spPr>
          <a:xfrm>
            <a:off x="-72177" y="569501"/>
            <a:ext cx="2769452" cy="2747612"/>
          </a:xfrm>
          <a:prstGeom prst="rect">
            <a:avLst/>
          </a:prstGeom>
          <a:noFill/>
        </p:spPr>
        <p:txBody>
          <a:bodyPr wrap="square">
            <a:spAutoFit/>
          </a:bodyPr>
          <a:lstStyle/>
          <a:p>
            <a:pPr>
              <a:lnSpc>
                <a:spcPct val="125000"/>
              </a:lnSpc>
            </a:pPr>
            <a:r>
              <a:rPr lang="en-US" sz="2000" i="1" kern="1200" dirty="0">
                <a:latin typeface="Arial" charset="0"/>
              </a:rPr>
              <a:t>“O</a:t>
            </a:r>
            <a:r>
              <a:rPr lang="en-US" sz="1600" i="1" kern="1200" dirty="0">
                <a:latin typeface="Arial" charset="0"/>
              </a:rPr>
              <a:t>3</a:t>
            </a:r>
            <a:r>
              <a:rPr lang="en-US" sz="2000" i="1" kern="1200" dirty="0">
                <a:latin typeface="Arial" charset="0"/>
              </a:rPr>
              <a:t>” &amp; “PM_SO</a:t>
            </a:r>
            <a:r>
              <a:rPr lang="en-US" sz="1600" i="1" kern="1200" dirty="0">
                <a:latin typeface="Arial" charset="0"/>
              </a:rPr>
              <a:t>4</a:t>
            </a:r>
            <a:r>
              <a:rPr lang="en-US" sz="2000" i="1" kern="1200" dirty="0">
                <a:latin typeface="Arial" charset="0"/>
              </a:rPr>
              <a:t>” </a:t>
            </a:r>
          </a:p>
          <a:p>
            <a:pPr>
              <a:lnSpc>
                <a:spcPct val="125000"/>
              </a:lnSpc>
            </a:pPr>
            <a:r>
              <a:rPr lang="en-US" sz="2000" i="1" kern="1200" dirty="0">
                <a:latin typeface="Arial" charset="0"/>
              </a:rPr>
              <a:t>non-linear</a:t>
            </a:r>
          </a:p>
          <a:p>
            <a:pPr>
              <a:lnSpc>
                <a:spcPct val="125000"/>
              </a:lnSpc>
            </a:pPr>
            <a:r>
              <a:rPr lang="en-US" sz="2000" i="1"/>
              <a:t>interactions</a:t>
            </a:r>
            <a:r>
              <a:rPr lang="en-US" sz="2000" i="1" kern="1200">
                <a:latin typeface="Arial" charset="0"/>
              </a:rPr>
              <a:t> </a:t>
            </a:r>
            <a:r>
              <a:rPr lang="en-US" sz="2000" i="1" kern="1200" dirty="0">
                <a:latin typeface="Arial" charset="0"/>
              </a:rPr>
              <a:t>under incremental NOx emissions control (25%/50%/75%/100%)</a:t>
            </a:r>
          </a:p>
          <a:p>
            <a:pPr>
              <a:lnSpc>
                <a:spcPct val="125000"/>
              </a:lnSpc>
            </a:pPr>
            <a:endParaRPr lang="en-US" sz="2000" i="1" dirty="0"/>
          </a:p>
        </p:txBody>
      </p:sp>
      <p:sp>
        <p:nvSpPr>
          <p:cNvPr id="23" name="TextBox 22">
            <a:extLst>
              <a:ext uri="{FF2B5EF4-FFF2-40B4-BE49-F238E27FC236}">
                <a16:creationId xmlns:a16="http://schemas.microsoft.com/office/drawing/2014/main" id="{6BD1E65C-ADBE-4D1A-8480-4FB2037EB4AB}"/>
              </a:ext>
            </a:extLst>
          </p:cNvPr>
          <p:cNvSpPr txBox="1"/>
          <p:nvPr/>
        </p:nvSpPr>
        <p:spPr>
          <a:xfrm>
            <a:off x="-43544" y="3906421"/>
            <a:ext cx="2769452" cy="2747612"/>
          </a:xfrm>
          <a:prstGeom prst="rect">
            <a:avLst/>
          </a:prstGeom>
          <a:noFill/>
        </p:spPr>
        <p:txBody>
          <a:bodyPr wrap="square">
            <a:spAutoFit/>
          </a:bodyPr>
          <a:lstStyle/>
          <a:p>
            <a:pPr>
              <a:lnSpc>
                <a:spcPct val="125000"/>
              </a:lnSpc>
            </a:pPr>
            <a:r>
              <a:rPr lang="en-US" sz="2000" i="1" dirty="0">
                <a:solidFill>
                  <a:srgbClr val="FF0000"/>
                </a:solidFill>
              </a:rPr>
              <a:t>NOx emissions cut</a:t>
            </a:r>
            <a:endParaRPr lang="en-US" sz="2000" i="1" kern="1200" dirty="0">
              <a:solidFill>
                <a:srgbClr val="FF0000"/>
              </a:solidFill>
              <a:latin typeface="Arial" charset="0"/>
            </a:endParaRPr>
          </a:p>
          <a:p>
            <a:pPr>
              <a:lnSpc>
                <a:spcPct val="125000"/>
              </a:lnSpc>
            </a:pPr>
            <a:r>
              <a:rPr lang="en-US" sz="2000" i="1" kern="1200" dirty="0">
                <a:solidFill>
                  <a:srgbClr val="FF0000"/>
                </a:solidFill>
                <a:latin typeface="Arial" charset="0"/>
              </a:rPr>
              <a:t>led to </a:t>
            </a:r>
            <a:r>
              <a:rPr lang="en-US" sz="2000" i="1" u="sng" kern="1200" dirty="0">
                <a:solidFill>
                  <a:srgbClr val="FF0000"/>
                </a:solidFill>
                <a:latin typeface="Arial" charset="0"/>
              </a:rPr>
              <a:t>disbenefits</a:t>
            </a:r>
            <a:r>
              <a:rPr lang="en-US" sz="2000" i="1" kern="1200" dirty="0">
                <a:solidFill>
                  <a:srgbClr val="FF0000"/>
                </a:solidFill>
                <a:latin typeface="Arial" charset="0"/>
              </a:rPr>
              <a:t> (increases) of </a:t>
            </a:r>
          </a:p>
          <a:p>
            <a:pPr>
              <a:lnSpc>
                <a:spcPct val="125000"/>
              </a:lnSpc>
            </a:pPr>
            <a:r>
              <a:rPr lang="en-US" sz="2000" i="1" kern="1200" dirty="0">
                <a:solidFill>
                  <a:srgbClr val="FF0000"/>
                </a:solidFill>
                <a:latin typeface="Arial" charset="0"/>
              </a:rPr>
              <a:t>“O</a:t>
            </a:r>
            <a:r>
              <a:rPr lang="en-US" sz="1600" i="1" kern="1200" dirty="0">
                <a:solidFill>
                  <a:srgbClr val="FF0000"/>
                </a:solidFill>
                <a:latin typeface="Arial" charset="0"/>
              </a:rPr>
              <a:t>3</a:t>
            </a:r>
            <a:r>
              <a:rPr lang="en-US" sz="2000" i="1" kern="1200" dirty="0">
                <a:solidFill>
                  <a:srgbClr val="FF0000"/>
                </a:solidFill>
                <a:latin typeface="Arial" charset="0"/>
              </a:rPr>
              <a:t>” &amp; “PM_SO</a:t>
            </a:r>
            <a:r>
              <a:rPr lang="en-US" sz="1600" i="1" kern="1200" dirty="0">
                <a:solidFill>
                  <a:srgbClr val="FF0000"/>
                </a:solidFill>
                <a:latin typeface="Arial" charset="0"/>
              </a:rPr>
              <a:t>4</a:t>
            </a:r>
            <a:r>
              <a:rPr lang="en-US" sz="2000" i="1" kern="1200" dirty="0">
                <a:solidFill>
                  <a:srgbClr val="FF0000"/>
                </a:solidFill>
                <a:latin typeface="Arial" charset="0"/>
              </a:rPr>
              <a:t>” </a:t>
            </a:r>
          </a:p>
          <a:p>
            <a:pPr>
              <a:lnSpc>
                <a:spcPct val="125000"/>
              </a:lnSpc>
            </a:pPr>
            <a:r>
              <a:rPr lang="en-US" sz="2000" i="1" dirty="0">
                <a:solidFill>
                  <a:srgbClr val="FF0000"/>
                </a:solidFill>
              </a:rPr>
              <a:t>in </a:t>
            </a:r>
            <a:r>
              <a:rPr lang="en-US" sz="2000" i="1" u="sng" dirty="0">
                <a:solidFill>
                  <a:srgbClr val="FF0000"/>
                </a:solidFill>
              </a:rPr>
              <a:t>January</a:t>
            </a:r>
            <a:r>
              <a:rPr lang="en-US" sz="2000" i="1" dirty="0">
                <a:solidFill>
                  <a:srgbClr val="FF0000"/>
                </a:solidFill>
              </a:rPr>
              <a:t>, </a:t>
            </a:r>
          </a:p>
          <a:p>
            <a:pPr>
              <a:lnSpc>
                <a:spcPct val="125000"/>
              </a:lnSpc>
            </a:pPr>
            <a:r>
              <a:rPr lang="en-US" sz="2000" i="1" dirty="0">
                <a:solidFill>
                  <a:srgbClr val="0000FF"/>
                </a:solidFill>
              </a:rPr>
              <a:t>but led to </a:t>
            </a:r>
            <a:r>
              <a:rPr lang="en-US" sz="2000" i="1" u="sng" dirty="0">
                <a:solidFill>
                  <a:srgbClr val="0000FF"/>
                </a:solidFill>
              </a:rPr>
              <a:t>benefits</a:t>
            </a:r>
            <a:r>
              <a:rPr lang="en-US" sz="2000" i="1" dirty="0">
                <a:solidFill>
                  <a:srgbClr val="0000FF"/>
                </a:solidFill>
              </a:rPr>
              <a:t> (decreases) in </a:t>
            </a:r>
            <a:r>
              <a:rPr lang="en-US" sz="2000" i="1" u="sng" dirty="0">
                <a:solidFill>
                  <a:srgbClr val="0000FF"/>
                </a:solidFill>
              </a:rPr>
              <a:t>July</a:t>
            </a:r>
          </a:p>
        </p:txBody>
      </p:sp>
    </p:spTree>
    <p:extLst>
      <p:ext uri="{BB962C8B-B14F-4D97-AF65-F5344CB8AC3E}">
        <p14:creationId xmlns:p14="http://schemas.microsoft.com/office/powerpoint/2010/main" val="2442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E45DB7-18F4-400F-B397-33D29B2DEA4E}"/>
              </a:ext>
            </a:extLst>
          </p:cNvPr>
          <p:cNvSpPr>
            <a:spLocks noGrp="1"/>
          </p:cNvSpPr>
          <p:nvPr>
            <p:ph type="title"/>
          </p:nvPr>
        </p:nvSpPr>
        <p:spPr>
          <a:xfrm>
            <a:off x="685800" y="71440"/>
            <a:ext cx="10896599" cy="669103"/>
          </a:xfrm>
        </p:spPr>
        <p:txBody>
          <a:bodyPr/>
          <a:lstStyle/>
          <a:p>
            <a:r>
              <a:rPr lang="en-US" altLang="zh-CN" sz="3600" dirty="0">
                <a:solidFill>
                  <a:srgbClr val="FFFF00"/>
                </a:solidFill>
                <a:latin typeface="Arial" panose="020B0604020202020204" pitchFamily="34" charset="0"/>
                <a:cs typeface="Arial" panose="020B0604020202020204" pitchFamily="34" charset="0"/>
              </a:rPr>
              <a:t>Workflow to Create &amp; Run “RSM” in </a:t>
            </a:r>
            <a:r>
              <a:rPr lang="en-US" altLang="zh-CN" sz="3600" i="1" dirty="0">
                <a:solidFill>
                  <a:srgbClr val="FF9900"/>
                </a:solidFill>
                <a:latin typeface="Arial" panose="020B0604020202020204" pitchFamily="34" charset="0"/>
                <a:cs typeface="Arial" panose="020B0604020202020204" pitchFamily="34" charset="0"/>
              </a:rPr>
              <a:t>“RSM-VAT” </a:t>
            </a:r>
            <a:endParaRPr lang="zh-CN" altLang="en-US" sz="3600" i="1" dirty="0">
              <a:solidFill>
                <a:srgbClr val="FF9900"/>
              </a:solidFill>
              <a:latin typeface="Arial" panose="020B0604020202020204" pitchFamily="34" charset="0"/>
              <a:cs typeface="Arial" panose="020B0604020202020204" pitchFamily="34" charset="0"/>
            </a:endParaRPr>
          </a:p>
        </p:txBody>
      </p:sp>
      <p:sp>
        <p:nvSpPr>
          <p:cNvPr id="7" name="矩形 2">
            <a:extLst>
              <a:ext uri="{FF2B5EF4-FFF2-40B4-BE49-F238E27FC236}">
                <a16:creationId xmlns:a16="http://schemas.microsoft.com/office/drawing/2014/main" id="{EEB9D352-688E-4A2C-9AAA-0B6B5DB53A15}"/>
              </a:ext>
            </a:extLst>
          </p:cNvPr>
          <p:cNvSpPr/>
          <p:nvPr/>
        </p:nvSpPr>
        <p:spPr bwMode="auto">
          <a:xfrm>
            <a:off x="4474239" y="1035282"/>
            <a:ext cx="2000616" cy="1301301"/>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Experimental Design</a:t>
            </a:r>
          </a:p>
          <a:p>
            <a:pPr>
              <a:spcBef>
                <a:spcPts val="0"/>
              </a:spcBef>
              <a:defRPr/>
            </a:pP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8" name="矩形 13">
            <a:extLst>
              <a:ext uri="{FF2B5EF4-FFF2-40B4-BE49-F238E27FC236}">
                <a16:creationId xmlns:a16="http://schemas.microsoft.com/office/drawing/2014/main" id="{0602EEEE-9ED2-421C-887F-EC3FC5157F55}"/>
              </a:ext>
            </a:extLst>
          </p:cNvPr>
          <p:cNvSpPr/>
          <p:nvPr/>
        </p:nvSpPr>
        <p:spPr bwMode="auto">
          <a:xfrm>
            <a:off x="4474239" y="2817820"/>
            <a:ext cx="2000614" cy="999668"/>
          </a:xfrm>
          <a:prstGeom prst="rect">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5000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Run CMAQ</a:t>
            </a:r>
            <a:endParaRPr lang="zh-CN" altLang="en-US" sz="2000" b="1"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9" name="箭头: 右 17">
            <a:extLst>
              <a:ext uri="{FF2B5EF4-FFF2-40B4-BE49-F238E27FC236}">
                <a16:creationId xmlns:a16="http://schemas.microsoft.com/office/drawing/2014/main" id="{B159CE6E-A591-451E-B275-0DE511629A70}"/>
              </a:ext>
            </a:extLst>
          </p:cNvPr>
          <p:cNvSpPr/>
          <p:nvPr/>
        </p:nvSpPr>
        <p:spPr bwMode="auto">
          <a:xfrm rot="5400000">
            <a:off x="5180324" y="2384885"/>
            <a:ext cx="480699" cy="369332"/>
          </a:xfrm>
          <a:prstGeom prst="rightArrow">
            <a:avLst/>
          </a:prstGeom>
          <a:solidFill>
            <a:srgbClr val="AE48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cxnSp>
        <p:nvCxnSpPr>
          <p:cNvPr id="10" name="直接箭头连接符 19">
            <a:extLst>
              <a:ext uri="{FF2B5EF4-FFF2-40B4-BE49-F238E27FC236}">
                <a16:creationId xmlns:a16="http://schemas.microsoft.com/office/drawing/2014/main" id="{10379185-B3C3-49CB-8F83-AB71DE6DC0F2}"/>
              </a:ext>
            </a:extLst>
          </p:cNvPr>
          <p:cNvCxnSpPr>
            <a:cxnSpLocks/>
            <a:endCxn id="14" idx="1"/>
          </p:cNvCxnSpPr>
          <p:nvPr/>
        </p:nvCxnSpPr>
        <p:spPr bwMode="auto">
          <a:xfrm flipV="1">
            <a:off x="6474852" y="1249608"/>
            <a:ext cx="516030" cy="580"/>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1" name="直接箭头连接符 22">
            <a:extLst>
              <a:ext uri="{FF2B5EF4-FFF2-40B4-BE49-F238E27FC236}">
                <a16:creationId xmlns:a16="http://schemas.microsoft.com/office/drawing/2014/main" id="{C5BD9558-DEC8-4B9A-AAA9-EE79E6975A08}"/>
              </a:ext>
            </a:extLst>
          </p:cNvPr>
          <p:cNvCxnSpPr>
            <a:cxnSpLocks/>
            <a:stCxn id="7" idx="3"/>
            <a:endCxn id="15" idx="1"/>
          </p:cNvCxnSpPr>
          <p:nvPr/>
        </p:nvCxnSpPr>
        <p:spPr bwMode="auto">
          <a:xfrm>
            <a:off x="6474856" y="1685932"/>
            <a:ext cx="516027" cy="5034"/>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2" name="直接箭头连接符 23">
            <a:extLst>
              <a:ext uri="{FF2B5EF4-FFF2-40B4-BE49-F238E27FC236}">
                <a16:creationId xmlns:a16="http://schemas.microsoft.com/office/drawing/2014/main" id="{3BBF0AE2-133E-4F29-AC7A-2FD1CE2FFF4B}"/>
              </a:ext>
            </a:extLst>
          </p:cNvPr>
          <p:cNvCxnSpPr>
            <a:cxnSpLocks/>
            <a:endCxn id="16" idx="1"/>
          </p:cNvCxnSpPr>
          <p:nvPr/>
        </p:nvCxnSpPr>
        <p:spPr bwMode="auto">
          <a:xfrm>
            <a:off x="6474853" y="2132324"/>
            <a:ext cx="516029" cy="0"/>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3" name="连接符: 肘形 25">
            <a:extLst>
              <a:ext uri="{FF2B5EF4-FFF2-40B4-BE49-F238E27FC236}">
                <a16:creationId xmlns:a16="http://schemas.microsoft.com/office/drawing/2014/main" id="{A4631D00-E94D-41FD-93B8-E1B8D0314FA7}"/>
              </a:ext>
            </a:extLst>
          </p:cNvPr>
          <p:cNvCxnSpPr>
            <a:cxnSpLocks/>
            <a:stCxn id="15" idx="3"/>
          </p:cNvCxnSpPr>
          <p:nvPr/>
        </p:nvCxnSpPr>
        <p:spPr bwMode="auto">
          <a:xfrm flipH="1">
            <a:off x="6474854" y="1690966"/>
            <a:ext cx="3231702" cy="1865645"/>
          </a:xfrm>
          <a:prstGeom prst="bentConnector3">
            <a:avLst>
              <a:gd name="adj1" fmla="val -7074"/>
            </a:avLst>
          </a:prstGeom>
          <a:solidFill>
            <a:schemeClr val="accent1"/>
          </a:solidFill>
          <a:ln w="28575" cap="flat" cmpd="sng" algn="ctr">
            <a:solidFill>
              <a:srgbClr val="333399"/>
            </a:solidFill>
            <a:prstDash val="sysDot"/>
            <a:round/>
            <a:headEnd type="none" w="med" len="med"/>
            <a:tailEnd type="triangle"/>
          </a:ln>
          <a:effectLst/>
        </p:spPr>
      </p:cxnSp>
      <p:sp>
        <p:nvSpPr>
          <p:cNvPr id="14" name="矩形 27">
            <a:extLst>
              <a:ext uri="{FF2B5EF4-FFF2-40B4-BE49-F238E27FC236}">
                <a16:creationId xmlns:a16="http://schemas.microsoft.com/office/drawing/2014/main" id="{5215FD0E-AE85-4FC0-A068-9B47256DCADE}"/>
              </a:ext>
            </a:extLst>
          </p:cNvPr>
          <p:cNvSpPr/>
          <p:nvPr/>
        </p:nvSpPr>
        <p:spPr bwMode="auto">
          <a:xfrm>
            <a:off x="6990882" y="1010651"/>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00"/>
                </a:solidFill>
                <a:latin typeface="Calibri" panose="020F0502020204030204" pitchFamily="34" charset="0"/>
                <a:ea typeface="微软雅黑"/>
                <a:cs typeface="Calibri" panose="020F0502020204030204" pitchFamily="34" charset="0"/>
              </a:rPr>
              <a:t>Emission control matrix</a:t>
            </a:r>
            <a:endParaRPr lang="zh-CN" altLang="en-US"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15" name="矩形 28">
            <a:extLst>
              <a:ext uri="{FF2B5EF4-FFF2-40B4-BE49-F238E27FC236}">
                <a16:creationId xmlns:a16="http://schemas.microsoft.com/office/drawing/2014/main" id="{3606604D-273F-4D91-B650-5144D8C61634}"/>
              </a:ext>
            </a:extLst>
          </p:cNvPr>
          <p:cNvSpPr/>
          <p:nvPr/>
        </p:nvSpPr>
        <p:spPr bwMode="auto">
          <a:xfrm>
            <a:off x="6990882" y="1452009"/>
            <a:ext cx="2715674"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00"/>
                </a:solidFill>
                <a:latin typeface="Calibri" panose="020F0502020204030204" pitchFamily="34" charset="0"/>
                <a:ea typeface="微软雅黑"/>
                <a:cs typeface="Calibri" panose="020F0502020204030204" pitchFamily="34" charset="0"/>
              </a:rPr>
              <a:t>Region control NetCDF file</a:t>
            </a:r>
          </a:p>
        </p:txBody>
      </p:sp>
      <p:sp>
        <p:nvSpPr>
          <p:cNvPr id="16" name="矩形 29">
            <a:extLst>
              <a:ext uri="{FF2B5EF4-FFF2-40B4-BE49-F238E27FC236}">
                <a16:creationId xmlns:a16="http://schemas.microsoft.com/office/drawing/2014/main" id="{A3296BFB-DDD8-44A5-BCC3-3E6CE19D95F5}"/>
              </a:ext>
            </a:extLst>
          </p:cNvPr>
          <p:cNvSpPr/>
          <p:nvPr/>
        </p:nvSpPr>
        <p:spPr bwMode="auto">
          <a:xfrm>
            <a:off x="6990882" y="1893367"/>
            <a:ext cx="352471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FF"/>
                </a:solidFill>
                <a:latin typeface="Calibri" panose="020F0502020204030204" pitchFamily="34" charset="0"/>
                <a:ea typeface="微软雅黑"/>
                <a:cs typeface="Calibri" panose="020F0502020204030204" pitchFamily="34" charset="0"/>
              </a:rPr>
              <a:t>Emissions control (DESID) run script</a:t>
            </a:r>
          </a:p>
        </p:txBody>
      </p:sp>
      <p:cxnSp>
        <p:nvCxnSpPr>
          <p:cNvPr id="17" name="连接符: 肘形 41">
            <a:extLst>
              <a:ext uri="{FF2B5EF4-FFF2-40B4-BE49-F238E27FC236}">
                <a16:creationId xmlns:a16="http://schemas.microsoft.com/office/drawing/2014/main" id="{B62C1433-4AD3-4174-9E0E-E97DDA2563CA}"/>
              </a:ext>
            </a:extLst>
          </p:cNvPr>
          <p:cNvCxnSpPr>
            <a:cxnSpLocks/>
            <a:stCxn id="16" idx="3"/>
          </p:cNvCxnSpPr>
          <p:nvPr/>
        </p:nvCxnSpPr>
        <p:spPr bwMode="auto">
          <a:xfrm flipH="1">
            <a:off x="6474854" y="2132324"/>
            <a:ext cx="4040746" cy="980436"/>
          </a:xfrm>
          <a:prstGeom prst="bentConnector3">
            <a:avLst>
              <a:gd name="adj1" fmla="val -5657"/>
            </a:avLst>
          </a:prstGeom>
          <a:solidFill>
            <a:schemeClr val="accent1"/>
          </a:solidFill>
          <a:ln w="28575" cap="flat" cmpd="sng" algn="ctr">
            <a:solidFill>
              <a:srgbClr val="FF9933"/>
            </a:solidFill>
            <a:prstDash val="sysDot"/>
            <a:round/>
            <a:headEnd type="none" w="med" len="med"/>
            <a:tailEnd type="triangle"/>
          </a:ln>
          <a:effectLst/>
        </p:spPr>
      </p:cxnSp>
      <p:sp>
        <p:nvSpPr>
          <p:cNvPr id="18" name="矩形 53">
            <a:extLst>
              <a:ext uri="{FF2B5EF4-FFF2-40B4-BE49-F238E27FC236}">
                <a16:creationId xmlns:a16="http://schemas.microsoft.com/office/drawing/2014/main" id="{4969A0FA-1EF7-41C2-B6A4-0F11B1A2937A}"/>
              </a:ext>
            </a:extLst>
          </p:cNvPr>
          <p:cNvSpPr/>
          <p:nvPr/>
        </p:nvSpPr>
        <p:spPr bwMode="auto">
          <a:xfrm>
            <a:off x="2391358" y="3078697"/>
            <a:ext cx="151416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CMAQ results</a:t>
            </a:r>
          </a:p>
        </p:txBody>
      </p:sp>
      <p:cxnSp>
        <p:nvCxnSpPr>
          <p:cNvPr id="19" name="直接箭头连接符 59">
            <a:extLst>
              <a:ext uri="{FF2B5EF4-FFF2-40B4-BE49-F238E27FC236}">
                <a16:creationId xmlns:a16="http://schemas.microsoft.com/office/drawing/2014/main" id="{0719D113-C0DA-4ADF-B172-3D885B8EC66B}"/>
              </a:ext>
            </a:extLst>
          </p:cNvPr>
          <p:cNvCxnSpPr>
            <a:cxnSpLocks/>
            <a:stCxn id="8" idx="1"/>
            <a:endCxn id="18" idx="3"/>
          </p:cNvCxnSpPr>
          <p:nvPr/>
        </p:nvCxnSpPr>
        <p:spPr bwMode="auto">
          <a:xfrm flipH="1">
            <a:off x="3905527" y="3317654"/>
            <a:ext cx="568713" cy="0"/>
          </a:xfrm>
          <a:prstGeom prst="straightConnector1">
            <a:avLst/>
          </a:prstGeom>
          <a:solidFill>
            <a:schemeClr val="accent1"/>
          </a:solidFill>
          <a:ln w="57150" cap="flat" cmpd="sng" algn="ctr">
            <a:solidFill>
              <a:srgbClr val="333399"/>
            </a:solidFill>
            <a:prstDash val="solid"/>
            <a:round/>
            <a:headEnd type="none" w="med" len="med"/>
            <a:tailEnd type="triangle"/>
          </a:ln>
          <a:effectLst/>
        </p:spPr>
      </p:cxnSp>
      <p:sp>
        <p:nvSpPr>
          <p:cNvPr id="20" name="矩形 63">
            <a:extLst>
              <a:ext uri="{FF2B5EF4-FFF2-40B4-BE49-F238E27FC236}">
                <a16:creationId xmlns:a16="http://schemas.microsoft.com/office/drawing/2014/main" id="{6B1C4055-A938-4E22-952E-811A97DE7A21}"/>
              </a:ext>
            </a:extLst>
          </p:cNvPr>
          <p:cNvSpPr/>
          <p:nvPr/>
        </p:nvSpPr>
        <p:spPr bwMode="auto">
          <a:xfrm>
            <a:off x="4474239" y="4293362"/>
            <a:ext cx="2000616" cy="79658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Run RSM Project</a:t>
            </a:r>
          </a:p>
          <a:p>
            <a:pPr>
              <a:spcBef>
                <a:spcPts val="0"/>
              </a:spcBef>
              <a:defRPr/>
            </a:pP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21" name="箭头: 右 64">
            <a:extLst>
              <a:ext uri="{FF2B5EF4-FFF2-40B4-BE49-F238E27FC236}">
                <a16:creationId xmlns:a16="http://schemas.microsoft.com/office/drawing/2014/main" id="{0D78981C-AD0B-484A-8CB0-505AE1B64DBF}"/>
              </a:ext>
            </a:extLst>
          </p:cNvPr>
          <p:cNvSpPr/>
          <p:nvPr/>
        </p:nvSpPr>
        <p:spPr bwMode="auto">
          <a:xfrm rot="5400000">
            <a:off x="5234197" y="3873172"/>
            <a:ext cx="480699" cy="369332"/>
          </a:xfrm>
          <a:prstGeom prst="rightArrow">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cxnSp>
        <p:nvCxnSpPr>
          <p:cNvPr id="22" name="连接符: 肘形 66">
            <a:extLst>
              <a:ext uri="{FF2B5EF4-FFF2-40B4-BE49-F238E27FC236}">
                <a16:creationId xmlns:a16="http://schemas.microsoft.com/office/drawing/2014/main" id="{7E6370D8-F9E1-4A7C-9C11-11EC2E043554}"/>
              </a:ext>
            </a:extLst>
          </p:cNvPr>
          <p:cNvCxnSpPr>
            <a:cxnSpLocks/>
          </p:cNvCxnSpPr>
          <p:nvPr/>
        </p:nvCxnSpPr>
        <p:spPr bwMode="auto">
          <a:xfrm rot="10800000" flipH="1" flipV="1">
            <a:off x="2391357" y="3317654"/>
            <a:ext cx="2082882" cy="1374002"/>
          </a:xfrm>
          <a:prstGeom prst="bentConnector3">
            <a:avLst>
              <a:gd name="adj1" fmla="val -10975"/>
            </a:avLst>
          </a:prstGeom>
          <a:solidFill>
            <a:schemeClr val="accent1"/>
          </a:solidFill>
          <a:ln w="28575" cap="flat" cmpd="sng" algn="ctr">
            <a:solidFill>
              <a:srgbClr val="AE4845"/>
            </a:solidFill>
            <a:prstDash val="sysDot"/>
            <a:round/>
            <a:headEnd type="none" w="med" len="med"/>
            <a:tailEnd type="triangle"/>
          </a:ln>
          <a:effectLst/>
        </p:spPr>
      </p:cxnSp>
      <p:cxnSp>
        <p:nvCxnSpPr>
          <p:cNvPr id="23" name="连接符: 肘形 70">
            <a:extLst>
              <a:ext uri="{FF2B5EF4-FFF2-40B4-BE49-F238E27FC236}">
                <a16:creationId xmlns:a16="http://schemas.microsoft.com/office/drawing/2014/main" id="{67F7A600-1CE5-4E62-BB15-986B4AF260B5}"/>
              </a:ext>
            </a:extLst>
          </p:cNvPr>
          <p:cNvCxnSpPr>
            <a:cxnSpLocks/>
            <a:stCxn id="14" idx="3"/>
            <a:endCxn id="20" idx="3"/>
          </p:cNvCxnSpPr>
          <p:nvPr/>
        </p:nvCxnSpPr>
        <p:spPr bwMode="auto">
          <a:xfrm flipH="1">
            <a:off x="6474856" y="1249608"/>
            <a:ext cx="3032675" cy="3442048"/>
          </a:xfrm>
          <a:prstGeom prst="bentConnector3">
            <a:avLst>
              <a:gd name="adj1" fmla="val -9347"/>
            </a:avLst>
          </a:prstGeom>
          <a:solidFill>
            <a:schemeClr val="accent1"/>
          </a:solidFill>
          <a:ln w="28575" cap="flat" cmpd="sng" algn="ctr">
            <a:solidFill>
              <a:srgbClr val="AE4845"/>
            </a:solidFill>
            <a:prstDash val="sysDot"/>
            <a:round/>
            <a:headEnd type="none" w="med" len="med"/>
            <a:tailEnd type="triangle"/>
          </a:ln>
          <a:effectLst/>
        </p:spPr>
      </p:cxnSp>
      <p:sp>
        <p:nvSpPr>
          <p:cNvPr id="24" name="箭头: 右 76">
            <a:extLst>
              <a:ext uri="{FF2B5EF4-FFF2-40B4-BE49-F238E27FC236}">
                <a16:creationId xmlns:a16="http://schemas.microsoft.com/office/drawing/2014/main" id="{C9EC75FA-5933-4BC3-8253-A8E7EB1045A3}"/>
              </a:ext>
            </a:extLst>
          </p:cNvPr>
          <p:cNvSpPr/>
          <p:nvPr/>
        </p:nvSpPr>
        <p:spPr bwMode="auto">
          <a:xfrm rot="5400000">
            <a:off x="5234195" y="5145634"/>
            <a:ext cx="480699" cy="369332"/>
          </a:xfrm>
          <a:prstGeom prst="rightArrow">
            <a:avLst/>
          </a:prstGeom>
          <a:solidFill>
            <a:srgbClr val="AE48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25" name="矩形 77">
            <a:extLst>
              <a:ext uri="{FF2B5EF4-FFF2-40B4-BE49-F238E27FC236}">
                <a16:creationId xmlns:a16="http://schemas.microsoft.com/office/drawing/2014/main" id="{63B00AA5-C60F-4EC9-8D54-41FAE8C83D6A}"/>
              </a:ext>
            </a:extLst>
          </p:cNvPr>
          <p:cNvSpPr/>
          <p:nvPr/>
        </p:nvSpPr>
        <p:spPr bwMode="auto">
          <a:xfrm>
            <a:off x="3686757" y="5117004"/>
            <a:ext cx="137262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RSM results</a:t>
            </a:r>
          </a:p>
        </p:txBody>
      </p:sp>
      <p:sp>
        <p:nvSpPr>
          <p:cNvPr id="26" name="矩形 27">
            <a:extLst>
              <a:ext uri="{FF2B5EF4-FFF2-40B4-BE49-F238E27FC236}">
                <a16:creationId xmlns:a16="http://schemas.microsoft.com/office/drawing/2014/main" id="{8F4C636A-A357-49B9-A0D3-B4D452BD8D75}"/>
              </a:ext>
            </a:extLst>
          </p:cNvPr>
          <p:cNvSpPr/>
          <p:nvPr/>
        </p:nvSpPr>
        <p:spPr bwMode="auto">
          <a:xfrm>
            <a:off x="6990878" y="1209661"/>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(Control Matrix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27" name="矩形 27">
            <a:extLst>
              <a:ext uri="{FF2B5EF4-FFF2-40B4-BE49-F238E27FC236}">
                <a16:creationId xmlns:a16="http://schemas.microsoft.com/office/drawing/2014/main" id="{C0A179C9-7DD3-4D3B-AB01-46186E9F1186}"/>
              </a:ext>
            </a:extLst>
          </p:cNvPr>
          <p:cNvSpPr/>
          <p:nvPr/>
        </p:nvSpPr>
        <p:spPr bwMode="auto">
          <a:xfrm>
            <a:off x="6990878" y="1631489"/>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(CMAQ Preparation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28" name="矩形 27">
            <a:extLst>
              <a:ext uri="{FF2B5EF4-FFF2-40B4-BE49-F238E27FC236}">
                <a16:creationId xmlns:a16="http://schemas.microsoft.com/office/drawing/2014/main" id="{011285F1-FD0C-4D6E-88ED-25B8456B6E98}"/>
              </a:ext>
            </a:extLst>
          </p:cNvPr>
          <p:cNvSpPr/>
          <p:nvPr/>
        </p:nvSpPr>
        <p:spPr bwMode="auto">
          <a:xfrm>
            <a:off x="6990878" y="2078555"/>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(CMAQ Preparation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33" name="标题 1">
            <a:extLst>
              <a:ext uri="{FF2B5EF4-FFF2-40B4-BE49-F238E27FC236}">
                <a16:creationId xmlns:a16="http://schemas.microsoft.com/office/drawing/2014/main" id="{EC27FE1B-56F3-4378-9526-2079AEAE6CFA}"/>
              </a:ext>
            </a:extLst>
          </p:cNvPr>
          <p:cNvSpPr txBox="1">
            <a:spLocks/>
          </p:cNvSpPr>
          <p:nvPr/>
        </p:nvSpPr>
        <p:spPr bwMode="auto">
          <a:xfrm>
            <a:off x="238223" y="5355961"/>
            <a:ext cx="3194574" cy="860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a:lnSpc>
                <a:spcPct val="150000"/>
              </a:lnSpc>
              <a:defRPr/>
            </a:pPr>
            <a:r>
              <a:rPr lang="en-US" altLang="zh-CN" sz="2800" kern="0" dirty="0">
                <a:solidFill>
                  <a:srgbClr val="0000FF"/>
                </a:solidFill>
                <a:latin typeface="Calibri" panose="020F0502020204030204" pitchFamily="34" charset="0"/>
                <a:ea typeface="微软雅黑"/>
                <a:cs typeface="Calibri" panose="020F0502020204030204" pitchFamily="34" charset="0"/>
              </a:rPr>
              <a:t>Main Workflow for </a:t>
            </a:r>
          </a:p>
          <a:p>
            <a:pPr>
              <a:lnSpc>
                <a:spcPct val="150000"/>
              </a:lnSpc>
              <a:defRPr/>
            </a:pPr>
            <a:r>
              <a:rPr lang="en-US" altLang="zh-CN" sz="2800" kern="0" dirty="0">
                <a:solidFill>
                  <a:srgbClr val="0000FF"/>
                </a:solidFill>
                <a:latin typeface="Calibri" panose="020F0502020204030204" pitchFamily="34" charset="0"/>
                <a:ea typeface="微软雅黑"/>
                <a:cs typeface="Calibri" panose="020F0502020204030204" pitchFamily="34" charset="0"/>
              </a:rPr>
              <a:t>Running “RSM-VAT”</a:t>
            </a:r>
            <a:endParaRPr lang="zh-CN" altLang="en-US" sz="2800" kern="0" dirty="0">
              <a:solidFill>
                <a:srgbClr val="0000FF"/>
              </a:solidFill>
              <a:latin typeface="Calibri" panose="020F0502020204030204" pitchFamily="34" charset="0"/>
              <a:ea typeface="微软雅黑"/>
              <a:cs typeface="Calibri" panose="020F0502020204030204" pitchFamily="34" charset="0"/>
            </a:endParaRPr>
          </a:p>
        </p:txBody>
      </p:sp>
      <p:sp>
        <p:nvSpPr>
          <p:cNvPr id="29" name="矩形 63">
            <a:extLst>
              <a:ext uri="{FF2B5EF4-FFF2-40B4-BE49-F238E27FC236}">
                <a16:creationId xmlns:a16="http://schemas.microsoft.com/office/drawing/2014/main" id="{F17878E1-29E3-4240-88DE-609B051E5BE7}"/>
              </a:ext>
            </a:extLst>
          </p:cNvPr>
          <p:cNvSpPr/>
          <p:nvPr/>
        </p:nvSpPr>
        <p:spPr bwMode="auto">
          <a:xfrm>
            <a:off x="4474235" y="5571368"/>
            <a:ext cx="2000616" cy="95812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Visualization &amp; Analysis</a:t>
            </a:r>
          </a:p>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 </a:t>
            </a: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30" name="Slide Number Placeholder 2">
            <a:extLst>
              <a:ext uri="{FF2B5EF4-FFF2-40B4-BE49-F238E27FC236}">
                <a16:creationId xmlns:a16="http://schemas.microsoft.com/office/drawing/2014/main" id="{FEFC3957-CCE9-4F38-9321-A56E5DAC121A}"/>
              </a:ext>
            </a:extLst>
          </p:cNvPr>
          <p:cNvSpPr txBox="1">
            <a:spLocks/>
          </p:cNvSpPr>
          <p:nvPr/>
        </p:nvSpPr>
        <p:spPr>
          <a:xfrm>
            <a:off x="8839200"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82</a:t>
            </a:fld>
            <a:endParaRPr lang="en-US" dirty="0">
              <a:solidFill>
                <a:prstClr val="black">
                  <a:tint val="75000"/>
                </a:prstClr>
              </a:solidFill>
              <a:latin typeface="Arial" pitchFamily="34" charset="0"/>
            </a:endParaRPr>
          </a:p>
        </p:txBody>
      </p:sp>
      <p:sp>
        <p:nvSpPr>
          <p:cNvPr id="31" name="矩形 53">
            <a:extLst>
              <a:ext uri="{FF2B5EF4-FFF2-40B4-BE49-F238E27FC236}">
                <a16:creationId xmlns:a16="http://schemas.microsoft.com/office/drawing/2014/main" id="{9F281550-3CFB-4141-8A4C-6339A5A077CE}"/>
              </a:ext>
            </a:extLst>
          </p:cNvPr>
          <p:cNvSpPr/>
          <p:nvPr/>
        </p:nvSpPr>
        <p:spPr bwMode="auto">
          <a:xfrm>
            <a:off x="2473623" y="1301267"/>
            <a:ext cx="168220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Prepare CMAQ</a:t>
            </a:r>
          </a:p>
        </p:txBody>
      </p:sp>
      <p:sp>
        <p:nvSpPr>
          <p:cNvPr id="32" name="TextBox 31">
            <a:extLst>
              <a:ext uri="{FF2B5EF4-FFF2-40B4-BE49-F238E27FC236}">
                <a16:creationId xmlns:a16="http://schemas.microsoft.com/office/drawing/2014/main" id="{40532193-C937-465E-A543-056405925D38}"/>
              </a:ext>
            </a:extLst>
          </p:cNvPr>
          <p:cNvSpPr txBox="1"/>
          <p:nvPr/>
        </p:nvSpPr>
        <p:spPr>
          <a:xfrm>
            <a:off x="7696200" y="5594918"/>
            <a:ext cx="4694424" cy="707886"/>
          </a:xfrm>
          <a:prstGeom prst="rect">
            <a:avLst/>
          </a:prstGeom>
          <a:noFill/>
        </p:spPr>
        <p:txBody>
          <a:bodyPr wrap="square">
            <a:spAutoFit/>
          </a:bodyPr>
          <a:lstStyle/>
          <a:p>
            <a:pPr marL="461963" lvl="1" indent="-231775" algn="l">
              <a:spcBef>
                <a:spcPts val="0"/>
              </a:spcBef>
            </a:pPr>
            <a:r>
              <a:rPr lang="en-US" sz="2000" b="1" i="1" dirty="0">
                <a:solidFill>
                  <a:srgbClr val="7030A0"/>
                </a:solidFill>
                <a:latin typeface="Arial" panose="020B0604020202020204" pitchFamily="34" charset="0"/>
                <a:cs typeface="Arial" panose="020B0604020202020204" pitchFamily="34" charset="0"/>
              </a:rPr>
              <a:t>“RSM-VAT Quick Tutorial” provided in “Appendix C”</a:t>
            </a:r>
          </a:p>
        </p:txBody>
      </p:sp>
    </p:spTree>
    <p:extLst>
      <p:ext uri="{BB962C8B-B14F-4D97-AF65-F5344CB8AC3E}">
        <p14:creationId xmlns:p14="http://schemas.microsoft.com/office/powerpoint/2010/main" val="2984930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E3D9D0-E58A-4AB0-81E9-1576EBCF3319}"/>
              </a:ext>
            </a:extLst>
          </p:cNvPr>
          <p:cNvPicPr>
            <a:picLocks noChangeAspect="1"/>
          </p:cNvPicPr>
          <p:nvPr/>
        </p:nvPicPr>
        <p:blipFill rotWithShape="1">
          <a:blip r:embed="rId3"/>
          <a:srcRect r="71735"/>
          <a:stretch/>
        </p:blipFill>
        <p:spPr>
          <a:xfrm>
            <a:off x="821591" y="761674"/>
            <a:ext cx="2401471" cy="6096326"/>
          </a:xfrm>
          <a:prstGeom prst="rect">
            <a:avLst/>
          </a:prstGeom>
          <a:ln>
            <a:solidFill>
              <a:schemeClr val="tx1"/>
            </a:solidFill>
          </a:ln>
        </p:spPr>
      </p:pic>
      <p:pic>
        <p:nvPicPr>
          <p:cNvPr id="3" name="Picture 2">
            <a:extLst>
              <a:ext uri="{FF2B5EF4-FFF2-40B4-BE49-F238E27FC236}">
                <a16:creationId xmlns:a16="http://schemas.microsoft.com/office/drawing/2014/main" id="{CC51FAD8-B23C-4FE8-B848-E9DA1B9D8FC8}"/>
              </a:ext>
            </a:extLst>
          </p:cNvPr>
          <p:cNvPicPr>
            <a:picLocks noChangeAspect="1"/>
          </p:cNvPicPr>
          <p:nvPr/>
        </p:nvPicPr>
        <p:blipFill rotWithShape="1">
          <a:blip r:embed="rId4"/>
          <a:srcRect r="71784"/>
          <a:stretch/>
        </p:blipFill>
        <p:spPr>
          <a:xfrm>
            <a:off x="3088340" y="749642"/>
            <a:ext cx="2414220" cy="6108358"/>
          </a:xfrm>
          <a:prstGeom prst="rect">
            <a:avLst/>
          </a:prstGeom>
          <a:ln>
            <a:solidFill>
              <a:schemeClr val="tx1"/>
            </a:solidFill>
          </a:ln>
        </p:spPr>
      </p:pic>
      <p:pic>
        <p:nvPicPr>
          <p:cNvPr id="5" name="Picture 4">
            <a:extLst>
              <a:ext uri="{FF2B5EF4-FFF2-40B4-BE49-F238E27FC236}">
                <a16:creationId xmlns:a16="http://schemas.microsoft.com/office/drawing/2014/main" id="{67DDB330-C884-4B8C-A23A-F50B42FEF5BC}"/>
              </a:ext>
            </a:extLst>
          </p:cNvPr>
          <p:cNvPicPr>
            <a:picLocks noChangeAspect="1"/>
          </p:cNvPicPr>
          <p:nvPr/>
        </p:nvPicPr>
        <p:blipFill rotWithShape="1">
          <a:blip r:embed="rId5"/>
          <a:srcRect r="70046"/>
          <a:stretch/>
        </p:blipFill>
        <p:spPr>
          <a:xfrm>
            <a:off x="5450541" y="762001"/>
            <a:ext cx="2341779" cy="6112195"/>
          </a:xfrm>
          <a:prstGeom prst="rect">
            <a:avLst/>
          </a:prstGeom>
          <a:ln>
            <a:solidFill>
              <a:schemeClr val="tx1"/>
            </a:solidFill>
          </a:ln>
        </p:spPr>
      </p:pic>
      <p:pic>
        <p:nvPicPr>
          <p:cNvPr id="6" name="Picture 5">
            <a:extLst>
              <a:ext uri="{FF2B5EF4-FFF2-40B4-BE49-F238E27FC236}">
                <a16:creationId xmlns:a16="http://schemas.microsoft.com/office/drawing/2014/main" id="{816DEE83-691D-4277-A88B-03D8287E1F5B}"/>
              </a:ext>
            </a:extLst>
          </p:cNvPr>
          <p:cNvPicPr>
            <a:picLocks noChangeAspect="1"/>
          </p:cNvPicPr>
          <p:nvPr/>
        </p:nvPicPr>
        <p:blipFill rotWithShape="1">
          <a:blip r:embed="rId6"/>
          <a:srcRect r="71022"/>
          <a:stretch/>
        </p:blipFill>
        <p:spPr>
          <a:xfrm>
            <a:off x="7660340" y="774358"/>
            <a:ext cx="2292230" cy="6083642"/>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ight Arrow 9"/>
          <p:cNvSpPr/>
          <p:nvPr/>
        </p:nvSpPr>
        <p:spPr>
          <a:xfrm>
            <a:off x="2783540" y="4032853"/>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p:cNvSpPr/>
          <p:nvPr/>
        </p:nvSpPr>
        <p:spPr>
          <a:xfrm>
            <a:off x="5069540" y="4023227"/>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55811" y="35740"/>
            <a:ext cx="2545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1. Create/Input RSM Option</a:t>
            </a:r>
          </a:p>
        </p:txBody>
      </p:sp>
      <p:sp>
        <p:nvSpPr>
          <p:cNvPr id="14" name="TextBox 13"/>
          <p:cNvSpPr txBox="1"/>
          <p:nvPr/>
        </p:nvSpPr>
        <p:spPr>
          <a:xfrm>
            <a:off x="3012141" y="53788"/>
            <a:ext cx="25504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2. Model Data Input Option</a:t>
            </a:r>
          </a:p>
        </p:txBody>
      </p:sp>
      <p:sp>
        <p:nvSpPr>
          <p:cNvPr id="15" name="TextBox 14"/>
          <p:cNvSpPr txBox="1"/>
          <p:nvPr/>
        </p:nvSpPr>
        <p:spPr>
          <a:xfrm>
            <a:off x="5374341" y="54114"/>
            <a:ext cx="23935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3. Validation &amp; Q/A Option</a:t>
            </a:r>
          </a:p>
        </p:txBody>
      </p:sp>
      <p:sp>
        <p:nvSpPr>
          <p:cNvPr id="19" name="Rectangle 18">
            <a:extLst>
              <a:ext uri="{FF2B5EF4-FFF2-40B4-BE49-F238E27FC236}">
                <a16:creationId xmlns:a16="http://schemas.microsoft.com/office/drawing/2014/main" id="{B4A7BF5F-828C-4985-9DE0-3B319E62923B}"/>
              </a:ext>
            </a:extLst>
          </p:cNvPr>
          <p:cNvSpPr/>
          <p:nvPr/>
        </p:nvSpPr>
        <p:spPr>
          <a:xfrm>
            <a:off x="3088340" y="2721114"/>
            <a:ext cx="228600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lide Number Placeholder 6"/>
          <p:cNvSpPr txBox="1">
            <a:spLocks/>
          </p:cNvSpPr>
          <p:nvPr/>
        </p:nvSpPr>
        <p:spPr>
          <a:xfrm>
            <a:off x="9306351" y="607564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mn-ea"/>
              <a:cs typeface="+mn-cs"/>
            </a:endParaRPr>
          </a:p>
        </p:txBody>
      </p:sp>
      <p:sp>
        <p:nvSpPr>
          <p:cNvPr id="21" name="Rectangle 20"/>
          <p:cNvSpPr/>
          <p:nvPr/>
        </p:nvSpPr>
        <p:spPr>
          <a:xfrm>
            <a:off x="3959837" y="5529061"/>
            <a:ext cx="56594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Arial Black" pitchFamily="34" charset="0"/>
                <a:ea typeface="+mn-ea"/>
                <a:cs typeface="+mn-cs"/>
              </a:rPr>
              <a:t>Running RSM-VAT to create RSM</a:t>
            </a:r>
            <a:endParaRPr kumimoji="0" lang="en-US" sz="1800" b="0" i="1" u="none" strike="noStrike" kern="1200" cap="none" spc="0" normalizeH="0" baseline="0" noProof="0" dirty="0">
              <a:ln>
                <a:noFill/>
              </a:ln>
              <a:solidFill>
                <a:srgbClr val="7030A0"/>
              </a:solidFill>
              <a:effectLst/>
              <a:uLnTx/>
              <a:uFillTx/>
              <a:latin typeface="Arial Black" pitchFamily="34" charset="0"/>
              <a:ea typeface="+mn-ea"/>
              <a:cs typeface="+mn-cs"/>
            </a:endParaRPr>
          </a:p>
        </p:txBody>
      </p:sp>
      <p:sp>
        <p:nvSpPr>
          <p:cNvPr id="22" name="Rectangle 21">
            <a:extLst>
              <a:ext uri="{FF2B5EF4-FFF2-40B4-BE49-F238E27FC236}">
                <a16:creationId xmlns:a16="http://schemas.microsoft.com/office/drawing/2014/main" id="{5DBE78AC-5AAC-48F9-84EE-68B1F6108046}"/>
              </a:ext>
            </a:extLst>
          </p:cNvPr>
          <p:cNvSpPr/>
          <p:nvPr/>
        </p:nvSpPr>
        <p:spPr>
          <a:xfrm>
            <a:off x="4783402" y="6440766"/>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124A331A-8531-43A3-8006-CA4C3D2225B3}"/>
              </a:ext>
            </a:extLst>
          </p:cNvPr>
          <p:cNvSpPr txBox="1"/>
          <p:nvPr/>
        </p:nvSpPr>
        <p:spPr>
          <a:xfrm>
            <a:off x="7660341" y="37919"/>
            <a:ext cx="27028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4. Vis./Analysis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Option</a:t>
            </a:r>
          </a:p>
        </p:txBody>
      </p:sp>
      <p:sp>
        <p:nvSpPr>
          <p:cNvPr id="24" name="Rectangle 23">
            <a:extLst>
              <a:ext uri="{FF2B5EF4-FFF2-40B4-BE49-F238E27FC236}">
                <a16:creationId xmlns:a16="http://schemas.microsoft.com/office/drawing/2014/main" id="{0AD511B1-2F6E-4E7A-B58D-E354E40A9BA9}"/>
              </a:ext>
            </a:extLst>
          </p:cNvPr>
          <p:cNvSpPr/>
          <p:nvPr/>
        </p:nvSpPr>
        <p:spPr>
          <a:xfrm>
            <a:off x="2462605" y="6440766"/>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E0FC51FE-91EA-400D-A403-28BA5EF16DF8}"/>
              </a:ext>
            </a:extLst>
          </p:cNvPr>
          <p:cNvSpPr/>
          <p:nvPr/>
        </p:nvSpPr>
        <p:spPr>
          <a:xfrm>
            <a:off x="6898340" y="6459428"/>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ight Arrow 10">
            <a:extLst>
              <a:ext uri="{FF2B5EF4-FFF2-40B4-BE49-F238E27FC236}">
                <a16:creationId xmlns:a16="http://schemas.microsoft.com/office/drawing/2014/main" id="{A23E0699-74C2-47E8-B6E2-A1CF8F8A3241}"/>
              </a:ext>
            </a:extLst>
          </p:cNvPr>
          <p:cNvSpPr/>
          <p:nvPr/>
        </p:nvSpPr>
        <p:spPr>
          <a:xfrm>
            <a:off x="7344584" y="4035514"/>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78EFFF31-E9FA-48AD-AC8A-DC1F62F35AD9}"/>
              </a:ext>
            </a:extLst>
          </p:cNvPr>
          <p:cNvSpPr/>
          <p:nvPr/>
        </p:nvSpPr>
        <p:spPr>
          <a:xfrm>
            <a:off x="9126802" y="6428793"/>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6C28680D-9CC1-473F-A39C-C482FDF87A69}"/>
              </a:ext>
            </a:extLst>
          </p:cNvPr>
          <p:cNvSpPr/>
          <p:nvPr/>
        </p:nvSpPr>
        <p:spPr>
          <a:xfrm>
            <a:off x="9894543" y="1955135"/>
            <a:ext cx="2341780" cy="1685846"/>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24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RSM-VAT</a:t>
            </a:r>
            <a:r>
              <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Quick Tutorial is available</a:t>
            </a:r>
            <a:endParaRPr kumimoji="0" lang="en-US" sz="18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0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D050AB3B-2E13-447B-8257-3E54515D5D64}"/>
              </a:ext>
            </a:extLst>
          </p:cNvPr>
          <p:cNvPicPr>
            <a:picLocks noChangeAspect="1"/>
          </p:cNvPicPr>
          <p:nvPr/>
        </p:nvPicPr>
        <p:blipFill rotWithShape="1">
          <a:blip r:embed="rId2"/>
          <a:srcRect t="3159"/>
          <a:stretch/>
        </p:blipFill>
        <p:spPr>
          <a:xfrm>
            <a:off x="2397184" y="1244289"/>
            <a:ext cx="8499416" cy="5508171"/>
          </a:xfrm>
          <a:prstGeom prst="rect">
            <a:avLst/>
          </a:prstGeom>
          <a:ln>
            <a:solidFill>
              <a:schemeClr val="tx1"/>
            </a:solidFill>
          </a:ln>
        </p:spPr>
      </p:pic>
      <p:pic>
        <p:nvPicPr>
          <p:cNvPr id="3" name="Picture 2">
            <a:extLst>
              <a:ext uri="{FF2B5EF4-FFF2-40B4-BE49-F238E27FC236}">
                <a16:creationId xmlns:a16="http://schemas.microsoft.com/office/drawing/2014/main" id="{18BAB75B-985B-4C28-9FB3-C4C53A229DDE}"/>
              </a:ext>
            </a:extLst>
          </p:cNvPr>
          <p:cNvPicPr>
            <a:picLocks noChangeAspect="1"/>
          </p:cNvPicPr>
          <p:nvPr/>
        </p:nvPicPr>
        <p:blipFill rotWithShape="1">
          <a:blip r:embed="rId3"/>
          <a:srcRect t="4829"/>
          <a:stretch/>
        </p:blipFill>
        <p:spPr>
          <a:xfrm>
            <a:off x="2362200" y="1295400"/>
            <a:ext cx="8499415" cy="5638800"/>
          </a:xfrm>
          <a:prstGeom prst="rect">
            <a:avLst/>
          </a:prstGeom>
        </p:spPr>
      </p:pic>
      <p:sp>
        <p:nvSpPr>
          <p:cNvPr id="14" name="文本框 13">
            <a:extLst>
              <a:ext uri="{FF2B5EF4-FFF2-40B4-BE49-F238E27FC236}">
                <a16:creationId xmlns:a16="http://schemas.microsoft.com/office/drawing/2014/main" id="{26577181-C5BC-4D30-A152-9C5E27C9155B}"/>
              </a:ext>
            </a:extLst>
          </p:cNvPr>
          <p:cNvSpPr txBox="1"/>
          <p:nvPr/>
        </p:nvSpPr>
        <p:spPr>
          <a:xfrm>
            <a:off x="3263438" y="2534287"/>
            <a:ext cx="1750185" cy="307777"/>
          </a:xfrm>
          <a:prstGeom prst="rect">
            <a:avLst/>
          </a:prstGeom>
          <a:solidFill>
            <a:schemeClr val="bg1">
              <a:alpha val="68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1. Select the step </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①</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15" name="椭圆 14">
            <a:extLst>
              <a:ext uri="{FF2B5EF4-FFF2-40B4-BE49-F238E27FC236}">
                <a16:creationId xmlns:a16="http://schemas.microsoft.com/office/drawing/2014/main" id="{B45C6A0B-0530-41FC-88C4-41CC36FE82AA}"/>
              </a:ext>
            </a:extLst>
          </p:cNvPr>
          <p:cNvSpPr/>
          <p:nvPr/>
        </p:nvSpPr>
        <p:spPr bwMode="auto">
          <a:xfrm>
            <a:off x="3962400" y="4198878"/>
            <a:ext cx="1362696" cy="26054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6" name="椭圆 15">
            <a:extLst>
              <a:ext uri="{FF2B5EF4-FFF2-40B4-BE49-F238E27FC236}">
                <a16:creationId xmlns:a16="http://schemas.microsoft.com/office/drawing/2014/main" id="{80F708DB-F845-40C6-850D-CF1395C9E026}"/>
              </a:ext>
            </a:extLst>
          </p:cNvPr>
          <p:cNvSpPr/>
          <p:nvPr/>
        </p:nvSpPr>
        <p:spPr bwMode="auto">
          <a:xfrm>
            <a:off x="3904823" y="6194711"/>
            <a:ext cx="743377" cy="2207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8" name="矩形 17">
            <a:extLst>
              <a:ext uri="{FF2B5EF4-FFF2-40B4-BE49-F238E27FC236}">
                <a16:creationId xmlns:a16="http://schemas.microsoft.com/office/drawing/2014/main" id="{46A3F18A-8D1E-43DE-8C71-FB2233104102}"/>
              </a:ext>
            </a:extLst>
          </p:cNvPr>
          <p:cNvSpPr/>
          <p:nvPr/>
        </p:nvSpPr>
        <p:spPr bwMode="auto">
          <a:xfrm>
            <a:off x="2497394" y="2820604"/>
            <a:ext cx="2546337" cy="2541971"/>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0" name="矩形 9">
            <a:extLst>
              <a:ext uri="{FF2B5EF4-FFF2-40B4-BE49-F238E27FC236}">
                <a16:creationId xmlns:a16="http://schemas.microsoft.com/office/drawing/2014/main" id="{7FE51CE3-B345-40D6-8C16-3084A38BB21A}"/>
              </a:ext>
            </a:extLst>
          </p:cNvPr>
          <p:cNvSpPr/>
          <p:nvPr/>
        </p:nvSpPr>
        <p:spPr bwMode="auto">
          <a:xfrm>
            <a:off x="3783873" y="1839688"/>
            <a:ext cx="1362697" cy="3077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12" name="直接箭头连接符 11">
            <a:extLst>
              <a:ext uri="{FF2B5EF4-FFF2-40B4-BE49-F238E27FC236}">
                <a16:creationId xmlns:a16="http://schemas.microsoft.com/office/drawing/2014/main" id="{0B0FCDF7-0B29-4B60-BE37-350B1327023B}"/>
              </a:ext>
            </a:extLst>
          </p:cNvPr>
          <p:cNvCxnSpPr/>
          <p:nvPr/>
        </p:nvCxnSpPr>
        <p:spPr bwMode="auto">
          <a:xfrm>
            <a:off x="3263439" y="2506880"/>
            <a:ext cx="0" cy="36462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41" name="文本框 40">
            <a:extLst>
              <a:ext uri="{FF2B5EF4-FFF2-40B4-BE49-F238E27FC236}">
                <a16:creationId xmlns:a16="http://schemas.microsoft.com/office/drawing/2014/main" id="{DF82396C-C2D6-44E1-8D94-4E1CE8B226AD}"/>
              </a:ext>
            </a:extLst>
          </p:cNvPr>
          <p:cNvSpPr txBox="1"/>
          <p:nvPr/>
        </p:nvSpPr>
        <p:spPr>
          <a:xfrm>
            <a:off x="2397185" y="6485579"/>
            <a:ext cx="4925279" cy="30777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3. Click to start generating </a:t>
            </a:r>
            <a:r>
              <a:rPr kumimoji="0" lang="en-US" altLang="zh-CN" sz="14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NetCDF</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file for selected regions.</a:t>
            </a:r>
          </a:p>
        </p:txBody>
      </p:sp>
      <p:cxnSp>
        <p:nvCxnSpPr>
          <p:cNvPr id="42" name="直接箭头连接符 41">
            <a:extLst>
              <a:ext uri="{FF2B5EF4-FFF2-40B4-BE49-F238E27FC236}">
                <a16:creationId xmlns:a16="http://schemas.microsoft.com/office/drawing/2014/main" id="{44122B0A-B941-413A-8479-926B799C1E9A}"/>
              </a:ext>
            </a:extLst>
          </p:cNvPr>
          <p:cNvCxnSpPr>
            <a:cxnSpLocks/>
            <a:stCxn id="16" idx="6"/>
          </p:cNvCxnSpPr>
          <p:nvPr/>
        </p:nvCxnSpPr>
        <p:spPr bwMode="auto">
          <a:xfrm flipV="1">
            <a:off x="4648199" y="5807889"/>
            <a:ext cx="2454850" cy="49720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文本框 16">
            <a:extLst>
              <a:ext uri="{FF2B5EF4-FFF2-40B4-BE49-F238E27FC236}">
                <a16:creationId xmlns:a16="http://schemas.microsoft.com/office/drawing/2014/main" id="{D0A22F6E-1542-4BB5-87CB-D66C01E8893E}"/>
              </a:ext>
            </a:extLst>
          </p:cNvPr>
          <p:cNvSpPr txBox="1"/>
          <p:nvPr/>
        </p:nvSpPr>
        <p:spPr>
          <a:xfrm>
            <a:off x="1981200" y="802306"/>
            <a:ext cx="8325243"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Step 2: Create region control NetCDF file based on regional GIS shapefile (.</a:t>
            </a:r>
            <a:r>
              <a:rPr kumimoji="0" lang="en-US" altLang="zh-CN" sz="1800" b="1" i="0" u="sng"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shp</a:t>
            </a: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5" name="标题 4">
            <a:extLst>
              <a:ext uri="{FF2B5EF4-FFF2-40B4-BE49-F238E27FC236}">
                <a16:creationId xmlns:a16="http://schemas.microsoft.com/office/drawing/2014/main" id="{640C4270-477C-45B8-B7F2-386F9061AD66}"/>
              </a:ext>
            </a:extLst>
          </p:cNvPr>
          <p:cNvSpPr>
            <a:spLocks noGrp="1"/>
          </p:cNvSpPr>
          <p:nvPr>
            <p:ph type="title"/>
          </p:nvPr>
        </p:nvSpPr>
        <p:spPr>
          <a:xfrm>
            <a:off x="609600" y="0"/>
            <a:ext cx="10972800" cy="740549"/>
          </a:xfrm>
        </p:spPr>
        <p:txBody>
          <a:bodyPr>
            <a:normAutofit fontScale="90000"/>
          </a:bodyPr>
          <a:lstStyle/>
          <a:p>
            <a:r>
              <a:rPr lang="en-US" altLang="zh-CN" sz="2400" dirty="0">
                <a:solidFill>
                  <a:srgbClr val="FFFF00"/>
                </a:solidFill>
              </a:rPr>
              <a:t>“ CMAQ Preparation ” Module in RSM-VAT: </a:t>
            </a:r>
            <a:br>
              <a:rPr lang="en-US" altLang="zh-CN" sz="2400" dirty="0"/>
            </a:br>
            <a:r>
              <a:rPr lang="en-US" altLang="zh-CN" sz="2400" dirty="0"/>
              <a:t>Set up model domain and create CMAQ run scripts</a:t>
            </a:r>
            <a:endParaRPr lang="zh-CN" altLang="en-US" sz="2400" dirty="0"/>
          </a:p>
        </p:txBody>
      </p:sp>
      <p:sp>
        <p:nvSpPr>
          <p:cNvPr id="25" name="文本框 24">
            <a:extLst>
              <a:ext uri="{FF2B5EF4-FFF2-40B4-BE49-F238E27FC236}">
                <a16:creationId xmlns:a16="http://schemas.microsoft.com/office/drawing/2014/main" id="{5446D360-D31F-440E-86A8-94554F542EBC}"/>
              </a:ext>
            </a:extLst>
          </p:cNvPr>
          <p:cNvSpPr txBox="1"/>
          <p:nvPr/>
        </p:nvSpPr>
        <p:spPr>
          <a:xfrm>
            <a:off x="3327588" y="4411674"/>
            <a:ext cx="3449262"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2. Click to select regions used to merge</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CEN_CR,NE_CR,SE_CR,UPMW_CR,OTHER</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9" name="Slide Number Placeholder 2">
            <a:extLst>
              <a:ext uri="{FF2B5EF4-FFF2-40B4-BE49-F238E27FC236}">
                <a16:creationId xmlns:a16="http://schemas.microsoft.com/office/drawing/2014/main" id="{9EAC4BB7-1772-4078-AFE7-64FB50897F75}"/>
              </a:ext>
            </a:extLst>
          </p:cNvPr>
          <p:cNvSpPr txBox="1">
            <a:spLocks/>
          </p:cNvSpPr>
          <p:nvPr/>
        </p:nvSpPr>
        <p:spPr>
          <a:xfrm>
            <a:off x="9465775" y="62642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0" name="Speech Bubble: Rectangle with Corners Rounded 4">
            <a:extLst>
              <a:ext uri="{FF2B5EF4-FFF2-40B4-BE49-F238E27FC236}">
                <a16:creationId xmlns:a16="http://schemas.microsoft.com/office/drawing/2014/main" id="{2C6F695E-6257-44F9-8289-762378087FFB}"/>
              </a:ext>
            </a:extLst>
          </p:cNvPr>
          <p:cNvSpPr/>
          <p:nvPr/>
        </p:nvSpPr>
        <p:spPr>
          <a:xfrm>
            <a:off x="49843" y="2602606"/>
            <a:ext cx="2249355" cy="1856816"/>
          </a:xfrm>
          <a:prstGeom prst="wedgeRoundRectCallout">
            <a:avLst>
              <a:gd name="adj1" fmla="val 64926"/>
              <a:gd name="adj2" fmla="val 270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Pre-set (default) regions/areas for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1. NOAA Climate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     regions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2. States</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3. CBSAs</a:t>
            </a:r>
          </a:p>
        </p:txBody>
      </p:sp>
      <p:sp>
        <p:nvSpPr>
          <p:cNvPr id="21" name="矩形 9">
            <a:extLst>
              <a:ext uri="{FF2B5EF4-FFF2-40B4-BE49-F238E27FC236}">
                <a16:creationId xmlns:a16="http://schemas.microsoft.com/office/drawing/2014/main" id="{3DE02B69-FC51-4A56-B6F5-E9B839819915}"/>
              </a:ext>
            </a:extLst>
          </p:cNvPr>
          <p:cNvSpPr/>
          <p:nvPr/>
        </p:nvSpPr>
        <p:spPr bwMode="auto">
          <a:xfrm>
            <a:off x="2499571" y="2312904"/>
            <a:ext cx="2041355" cy="18538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0766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D71E081-1DA3-47DD-954C-D38021472998}"/>
              </a:ext>
            </a:extLst>
          </p:cNvPr>
          <p:cNvPicPr>
            <a:picLocks noChangeAspect="1"/>
          </p:cNvPicPr>
          <p:nvPr/>
        </p:nvPicPr>
        <p:blipFill rotWithShape="1">
          <a:blip r:embed="rId3"/>
          <a:srcRect t="3642"/>
          <a:stretch/>
        </p:blipFill>
        <p:spPr>
          <a:xfrm>
            <a:off x="1828800" y="1269857"/>
            <a:ext cx="7705148" cy="5480659"/>
          </a:xfrm>
          <a:prstGeom prst="rect">
            <a:avLst/>
          </a:prstGeom>
          <a:ln>
            <a:solidFill>
              <a:schemeClr val="accent1"/>
            </a:solidFill>
          </a:ln>
        </p:spPr>
      </p:pic>
      <p:sp>
        <p:nvSpPr>
          <p:cNvPr id="32" name="文本框 31">
            <a:extLst>
              <a:ext uri="{FF2B5EF4-FFF2-40B4-BE49-F238E27FC236}">
                <a16:creationId xmlns:a16="http://schemas.microsoft.com/office/drawing/2014/main" id="{E9DF56CF-AB0C-45C8-9C5E-5987B30CD1CE}"/>
              </a:ext>
            </a:extLst>
          </p:cNvPr>
          <p:cNvSpPr txBox="1"/>
          <p:nvPr/>
        </p:nvSpPr>
        <p:spPr>
          <a:xfrm>
            <a:off x="404942" y="801725"/>
            <a:ext cx="11558458"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1" i="0"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Step #4: Generate </a:t>
            </a:r>
            <a:r>
              <a:rPr lang="en-US" altLang="zh-CN" sz="1600" b="1" dirty="0">
                <a:solidFill>
                  <a:srgbClr val="FF0000"/>
                </a:solidFill>
              </a:rPr>
              <a:t>CMAQ run scripts using “DESID” module’s “region/sector/pollutant” emissions control functions</a:t>
            </a:r>
            <a:r>
              <a:rPr kumimoji="0" lang="en-US" altLang="zh-CN" sz="1600" b="1" i="0"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16" name="文本框 15">
            <a:extLst>
              <a:ext uri="{FF2B5EF4-FFF2-40B4-BE49-F238E27FC236}">
                <a16:creationId xmlns:a16="http://schemas.microsoft.com/office/drawing/2014/main" id="{E8992252-8470-4480-A4F2-6EDB4E051514}"/>
              </a:ext>
            </a:extLst>
          </p:cNvPr>
          <p:cNvSpPr txBox="1"/>
          <p:nvPr/>
        </p:nvSpPr>
        <p:spPr>
          <a:xfrm>
            <a:off x="3976097" y="2618821"/>
            <a:ext cx="1750185" cy="307777"/>
          </a:xfrm>
          <a:prstGeom prst="rect">
            <a:avLst/>
          </a:prstGeom>
          <a:solidFill>
            <a:schemeClr val="bg1">
              <a:alpha val="68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1. Select the step </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③</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17" name="椭圆 16">
            <a:extLst>
              <a:ext uri="{FF2B5EF4-FFF2-40B4-BE49-F238E27FC236}">
                <a16:creationId xmlns:a16="http://schemas.microsoft.com/office/drawing/2014/main" id="{2A0DCC38-B492-41B2-9B93-9EED39C44055}"/>
              </a:ext>
            </a:extLst>
          </p:cNvPr>
          <p:cNvSpPr/>
          <p:nvPr/>
        </p:nvSpPr>
        <p:spPr bwMode="auto">
          <a:xfrm>
            <a:off x="3762038" y="6191894"/>
            <a:ext cx="743377" cy="2207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9" name="矩形 18">
            <a:extLst>
              <a:ext uri="{FF2B5EF4-FFF2-40B4-BE49-F238E27FC236}">
                <a16:creationId xmlns:a16="http://schemas.microsoft.com/office/drawing/2014/main" id="{B39C0768-F2FE-48EE-BE0C-1C7330F3E8DF}"/>
              </a:ext>
            </a:extLst>
          </p:cNvPr>
          <p:cNvSpPr/>
          <p:nvPr/>
        </p:nvSpPr>
        <p:spPr bwMode="auto">
          <a:xfrm>
            <a:off x="1934742" y="2652637"/>
            <a:ext cx="2041355" cy="18538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20" name="直接箭头连接符 19">
            <a:extLst>
              <a:ext uri="{FF2B5EF4-FFF2-40B4-BE49-F238E27FC236}">
                <a16:creationId xmlns:a16="http://schemas.microsoft.com/office/drawing/2014/main" id="{566869AB-EFCB-4970-AF18-652AEBAD3D37}"/>
              </a:ext>
            </a:extLst>
          </p:cNvPr>
          <p:cNvCxnSpPr>
            <a:cxnSpLocks/>
          </p:cNvCxnSpPr>
          <p:nvPr/>
        </p:nvCxnSpPr>
        <p:spPr bwMode="auto">
          <a:xfrm>
            <a:off x="3727415" y="2838018"/>
            <a:ext cx="0" cy="24793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4" name="文本框 23">
            <a:extLst>
              <a:ext uri="{FF2B5EF4-FFF2-40B4-BE49-F238E27FC236}">
                <a16:creationId xmlns:a16="http://schemas.microsoft.com/office/drawing/2014/main" id="{FD44A458-2DC3-4FF1-8AE8-3C7BA4510D01}"/>
              </a:ext>
            </a:extLst>
          </p:cNvPr>
          <p:cNvSpPr txBox="1"/>
          <p:nvPr/>
        </p:nvSpPr>
        <p:spPr>
          <a:xfrm>
            <a:off x="4437301" y="6130183"/>
            <a:ext cx="2874308"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2. Click to </a:t>
            </a:r>
            <a:r>
              <a:rPr lang="en-US" altLang="zh-CN" sz="1400" b="1" dirty="0">
                <a:solidFill>
                  <a:srgbClr val="FF0000"/>
                </a:solidFill>
                <a:latin typeface="Calibri" panose="020F0502020204030204" pitchFamily="34" charset="0"/>
                <a:ea typeface="微软雅黑"/>
                <a:cs typeface="Calibri" panose="020F0502020204030204" pitchFamily="34" charset="0"/>
              </a:rPr>
              <a:t>create CMAQ run scripts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latin typeface="Calibri" panose="020F0502020204030204" pitchFamily="34" charset="0"/>
                <a:ea typeface="微软雅黑"/>
                <a:cs typeface="Calibri" panose="020F0502020204030204" pitchFamily="34" charset="0"/>
              </a:rPr>
              <a:t>      based on DESID module</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cxnSp>
        <p:nvCxnSpPr>
          <p:cNvPr id="25" name="直接箭头连接符 24">
            <a:extLst>
              <a:ext uri="{FF2B5EF4-FFF2-40B4-BE49-F238E27FC236}">
                <a16:creationId xmlns:a16="http://schemas.microsoft.com/office/drawing/2014/main" id="{F70B9FFB-311B-4D1C-AB79-B634D8D1643A}"/>
              </a:ext>
            </a:extLst>
          </p:cNvPr>
          <p:cNvCxnSpPr>
            <a:cxnSpLocks/>
            <a:stCxn id="17" idx="7"/>
          </p:cNvCxnSpPr>
          <p:nvPr/>
        </p:nvCxnSpPr>
        <p:spPr bwMode="auto">
          <a:xfrm flipV="1">
            <a:off x="4396550" y="5794974"/>
            <a:ext cx="383125" cy="42925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7" name="矩形 26">
            <a:extLst>
              <a:ext uri="{FF2B5EF4-FFF2-40B4-BE49-F238E27FC236}">
                <a16:creationId xmlns:a16="http://schemas.microsoft.com/office/drawing/2014/main" id="{4715E760-A046-496E-B361-1540EFF1D685}"/>
              </a:ext>
            </a:extLst>
          </p:cNvPr>
          <p:cNvSpPr/>
          <p:nvPr/>
        </p:nvSpPr>
        <p:spPr>
          <a:xfrm>
            <a:off x="1930119" y="3085956"/>
            <a:ext cx="2466414" cy="263096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36" name="矩形 35">
            <a:extLst>
              <a:ext uri="{FF2B5EF4-FFF2-40B4-BE49-F238E27FC236}">
                <a16:creationId xmlns:a16="http://schemas.microsoft.com/office/drawing/2014/main" id="{F58E8087-3B75-4361-B4C7-1425E80141C5}"/>
              </a:ext>
            </a:extLst>
          </p:cNvPr>
          <p:cNvSpPr/>
          <p:nvPr/>
        </p:nvSpPr>
        <p:spPr bwMode="auto">
          <a:xfrm>
            <a:off x="1943387" y="3626919"/>
            <a:ext cx="2466415" cy="185381"/>
          </a:xfrm>
          <a:prstGeom prst="rect">
            <a:avLst/>
          </a:prstGeom>
          <a:solidFill>
            <a:srgbClr val="00B050">
              <a:alpha val="17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0000"/>
                  <a:lumOff val="40000"/>
                </a:srgbClr>
              </a:solidFill>
              <a:effectLst/>
              <a:uLnTx/>
              <a:uFillTx/>
              <a:latin typeface="微软雅黑"/>
              <a:ea typeface="微软雅黑"/>
              <a:cs typeface="+mn-cs"/>
            </a:endParaRPr>
          </a:p>
        </p:txBody>
      </p:sp>
      <p:sp>
        <p:nvSpPr>
          <p:cNvPr id="37" name="文本框 36">
            <a:extLst>
              <a:ext uri="{FF2B5EF4-FFF2-40B4-BE49-F238E27FC236}">
                <a16:creationId xmlns:a16="http://schemas.microsoft.com/office/drawing/2014/main" id="{C2F78B8C-9050-4583-9CFC-8B316191DC9F}"/>
              </a:ext>
            </a:extLst>
          </p:cNvPr>
          <p:cNvSpPr txBox="1"/>
          <p:nvPr/>
        </p:nvSpPr>
        <p:spPr>
          <a:xfrm>
            <a:off x="582325" y="3580993"/>
            <a:ext cx="1347794" cy="954107"/>
          </a:xfrm>
          <a:prstGeom prst="rect">
            <a:avLst/>
          </a:prstGeom>
          <a:noFill/>
          <a:ln w="19050">
            <a:noFill/>
          </a:ln>
        </p:spPr>
        <p:txBody>
          <a:bodyPr wrap="square" rtlCol="0">
            <a:spAutoFit/>
          </a:bodyPr>
          <a:lstStyle>
            <a:defPPr>
              <a:defRPr lang="zh-CN"/>
            </a:defPPr>
            <a:lvl1pPr>
              <a:defRPr sz="1400" b="1">
                <a:solidFill>
                  <a:srgbClr val="FF0000"/>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Use the NetCDF file generated from step </a:t>
            </a:r>
            <a:r>
              <a:rPr kumimoji="0" lang="zh-CN" altLang="en-US"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② </a:t>
            </a:r>
            <a:r>
              <a:rPr kumimoji="0" lang="en-US" altLang="zh-CN"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as the input.</a:t>
            </a:r>
          </a:p>
        </p:txBody>
      </p:sp>
      <p:sp>
        <p:nvSpPr>
          <p:cNvPr id="38" name="矩形 37">
            <a:extLst>
              <a:ext uri="{FF2B5EF4-FFF2-40B4-BE49-F238E27FC236}">
                <a16:creationId xmlns:a16="http://schemas.microsoft.com/office/drawing/2014/main" id="{16103268-0C5E-484B-B1FA-32DD66930CBC}"/>
              </a:ext>
            </a:extLst>
          </p:cNvPr>
          <p:cNvSpPr/>
          <p:nvPr/>
        </p:nvSpPr>
        <p:spPr bwMode="auto">
          <a:xfrm>
            <a:off x="4614375" y="3931586"/>
            <a:ext cx="1033197" cy="25292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39" name="直接箭头连接符 38">
            <a:extLst>
              <a:ext uri="{FF2B5EF4-FFF2-40B4-BE49-F238E27FC236}">
                <a16:creationId xmlns:a16="http://schemas.microsoft.com/office/drawing/2014/main" id="{F399E772-ACD9-4A22-99DE-F6F6C1A3CF53}"/>
              </a:ext>
            </a:extLst>
          </p:cNvPr>
          <p:cNvCxnSpPr>
            <a:cxnSpLocks/>
          </p:cNvCxnSpPr>
          <p:nvPr/>
        </p:nvCxnSpPr>
        <p:spPr bwMode="auto">
          <a:xfrm>
            <a:off x="5638800" y="4038600"/>
            <a:ext cx="293518"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8" name="Slide Number Placeholder 2">
            <a:extLst>
              <a:ext uri="{FF2B5EF4-FFF2-40B4-BE49-F238E27FC236}">
                <a16:creationId xmlns:a16="http://schemas.microsoft.com/office/drawing/2014/main" id="{9610F941-5D5E-4781-87C9-A0D120D67EC4}"/>
              </a:ext>
            </a:extLst>
          </p:cNvPr>
          <p:cNvSpPr txBox="1">
            <a:spLocks/>
          </p:cNvSpPr>
          <p:nvPr/>
        </p:nvSpPr>
        <p:spPr>
          <a:xfrm>
            <a:off x="9533948" y="623009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1" name="标题 4">
            <a:extLst>
              <a:ext uri="{FF2B5EF4-FFF2-40B4-BE49-F238E27FC236}">
                <a16:creationId xmlns:a16="http://schemas.microsoft.com/office/drawing/2014/main" id="{4BCD8FF1-A84F-495E-B048-7E384889D576}"/>
              </a:ext>
            </a:extLst>
          </p:cNvPr>
          <p:cNvSpPr>
            <a:spLocks noGrp="1"/>
          </p:cNvSpPr>
          <p:nvPr>
            <p:ph type="title"/>
          </p:nvPr>
        </p:nvSpPr>
        <p:spPr>
          <a:xfrm>
            <a:off x="9589057" y="2208720"/>
            <a:ext cx="2581849" cy="2440559"/>
          </a:xfrm>
        </p:spPr>
        <p:txBody>
          <a:bodyPr>
            <a:normAutofit fontScale="90000"/>
          </a:bodyPr>
          <a:lstStyle/>
          <a:p>
            <a:pPr algn="l">
              <a:lnSpc>
                <a:spcPct val="125000"/>
              </a:lnSpc>
            </a:pPr>
            <a:r>
              <a:rPr lang="en-US" sz="1600" dirty="0">
                <a:solidFill>
                  <a:srgbClr val="0000FF"/>
                </a:solidFill>
                <a:effectLst/>
                <a:latin typeface="Arial" panose="020B0604020202020204" pitchFamily="34" charset="0"/>
              </a:rPr>
              <a:t>”The Detailed Emissions Scaling, Isolation, and Diagnostic (DESID) </a:t>
            </a:r>
            <a:br>
              <a:rPr lang="en-US" sz="1600" dirty="0">
                <a:solidFill>
                  <a:srgbClr val="0000FF"/>
                </a:solidFill>
              </a:rPr>
            </a:br>
            <a:r>
              <a:rPr lang="en-US" sz="1600" dirty="0">
                <a:solidFill>
                  <a:srgbClr val="0000FF"/>
                </a:solidFill>
                <a:effectLst/>
                <a:latin typeface="Arial" panose="020B0604020202020204" pitchFamily="34" charset="0"/>
              </a:rPr>
              <a:t>module in the Community Multiscale Air Quality (CMAQ) Modeling </a:t>
            </a:r>
            <a:br>
              <a:rPr lang="en-US" sz="1600" dirty="0">
                <a:solidFill>
                  <a:srgbClr val="0000FF"/>
                </a:solidFill>
              </a:rPr>
            </a:br>
            <a:r>
              <a:rPr lang="en-US" sz="1600" dirty="0">
                <a:solidFill>
                  <a:srgbClr val="0000FF"/>
                </a:solidFill>
                <a:effectLst/>
                <a:latin typeface="Arial" panose="020B0604020202020204" pitchFamily="34" charset="0"/>
              </a:rPr>
              <a:t>System version 5.3”,  </a:t>
            </a:r>
            <a:br>
              <a:rPr lang="en-US" sz="1600" dirty="0">
                <a:solidFill>
                  <a:srgbClr val="0000FF"/>
                </a:solidFill>
              </a:rPr>
            </a:br>
            <a:r>
              <a:rPr lang="en-US" sz="1600" i="1" dirty="0">
                <a:solidFill>
                  <a:schemeClr val="tx1"/>
                </a:solidFill>
                <a:effectLst/>
                <a:latin typeface="Arial" panose="020B0604020202020204" pitchFamily="34" charset="0"/>
              </a:rPr>
              <a:t>Murphy, et al., 2020, GMD</a:t>
            </a:r>
            <a:endParaRPr lang="zh-CN" altLang="en-US" sz="1600" i="1" dirty="0">
              <a:solidFill>
                <a:schemeClr val="tx1"/>
              </a:solidFill>
            </a:endParaRPr>
          </a:p>
        </p:txBody>
      </p:sp>
      <p:sp>
        <p:nvSpPr>
          <p:cNvPr id="22" name="TextBox 21">
            <a:extLst>
              <a:ext uri="{FF2B5EF4-FFF2-40B4-BE49-F238E27FC236}">
                <a16:creationId xmlns:a16="http://schemas.microsoft.com/office/drawing/2014/main" id="{52A198F3-3C5A-4B3E-8B7A-203FACA6AC54}"/>
              </a:ext>
            </a:extLst>
          </p:cNvPr>
          <p:cNvSpPr txBox="1"/>
          <p:nvPr/>
        </p:nvSpPr>
        <p:spPr>
          <a:xfrm>
            <a:off x="457200" y="-35831"/>
            <a:ext cx="11430000" cy="830997"/>
          </a:xfrm>
          <a:prstGeom prst="rect">
            <a:avLst/>
          </a:prstGeom>
          <a:noFill/>
        </p:spPr>
        <p:txBody>
          <a:bodyPr wrap="square">
            <a:spAutoFit/>
          </a:bodyPr>
          <a:lstStyle/>
          <a:p>
            <a:r>
              <a:rPr lang="en-US" altLang="zh-CN" sz="2400" b="1" dirty="0">
                <a:solidFill>
                  <a:srgbClr val="FFFF00"/>
                </a:solidFill>
              </a:rPr>
              <a:t>“CMAQ Preparation” Module in RSM-VAT: </a:t>
            </a:r>
            <a:br>
              <a:rPr lang="en-US" altLang="zh-CN" sz="2400" b="1" dirty="0">
                <a:solidFill>
                  <a:srgbClr val="FFFF00"/>
                </a:solidFill>
              </a:rPr>
            </a:br>
            <a:r>
              <a:rPr lang="en-US" altLang="zh-CN" sz="2400" b="1" dirty="0">
                <a:solidFill>
                  <a:schemeClr val="bg1"/>
                </a:solidFill>
              </a:rPr>
              <a:t>Create CMAQ run scripts based on “DESID” emissions control module </a:t>
            </a:r>
            <a:endParaRPr lang="en-US" sz="2400" b="1" dirty="0">
              <a:solidFill>
                <a:schemeClr val="bg1"/>
              </a:solidFill>
            </a:endParaRPr>
          </a:p>
        </p:txBody>
      </p:sp>
      <p:sp>
        <p:nvSpPr>
          <p:cNvPr id="23" name="矩形 37">
            <a:extLst>
              <a:ext uri="{FF2B5EF4-FFF2-40B4-BE49-F238E27FC236}">
                <a16:creationId xmlns:a16="http://schemas.microsoft.com/office/drawing/2014/main" id="{0E9E6B94-EC42-4D34-97FF-0460EBCE1648}"/>
              </a:ext>
            </a:extLst>
          </p:cNvPr>
          <p:cNvSpPr/>
          <p:nvPr/>
        </p:nvSpPr>
        <p:spPr bwMode="auto">
          <a:xfrm>
            <a:off x="6680768" y="3684218"/>
            <a:ext cx="2615631" cy="500281"/>
          </a:xfrm>
          <a:prstGeom prst="rect">
            <a:avLst/>
          </a:prstGeom>
          <a:noFill/>
          <a:ln w="381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6" name="矩形 9">
            <a:extLst>
              <a:ext uri="{FF2B5EF4-FFF2-40B4-BE49-F238E27FC236}">
                <a16:creationId xmlns:a16="http://schemas.microsoft.com/office/drawing/2014/main" id="{648D2094-E543-47C8-A5A7-B2AD5C656313}"/>
              </a:ext>
            </a:extLst>
          </p:cNvPr>
          <p:cNvSpPr/>
          <p:nvPr/>
        </p:nvSpPr>
        <p:spPr bwMode="auto">
          <a:xfrm>
            <a:off x="3080655" y="1839688"/>
            <a:ext cx="1219200" cy="3077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4186576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2ADBC-A47C-4581-A384-6658DFEC41D8}"/>
              </a:ext>
            </a:extLst>
          </p:cNvPr>
          <p:cNvPicPr>
            <a:picLocks noChangeAspect="1"/>
          </p:cNvPicPr>
          <p:nvPr/>
        </p:nvPicPr>
        <p:blipFill>
          <a:blip r:embed="rId2"/>
          <a:stretch>
            <a:fillRect/>
          </a:stretch>
        </p:blipFill>
        <p:spPr>
          <a:xfrm>
            <a:off x="1600200" y="824926"/>
            <a:ext cx="8991600" cy="6033075"/>
          </a:xfrm>
          <a:prstGeom prst="rect">
            <a:avLst/>
          </a:prstGeom>
          <a:ln>
            <a:solidFill>
              <a:schemeClr val="tx1"/>
            </a:solidFill>
          </a:ln>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668974" y="623921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86</a:t>
            </a:fld>
            <a:endParaRPr lang="en-US" dirty="0">
              <a:solidFill>
                <a:prstClr val="black">
                  <a:tint val="75000"/>
                </a:prstClr>
              </a:solidFill>
              <a:latin typeface="Arial" pitchFamily="34" charset="0"/>
              <a:ea typeface="微软雅黑"/>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00"/>
                </a:solidFill>
                <a:latin typeface="Arial" panose="020B0604020202020204" pitchFamily="34" charset="0"/>
                <a:cs typeface="Arial" panose="020B0604020202020204" pitchFamily="34" charset="0"/>
              </a:rPr>
              <a:t>RSM-VAT: </a:t>
            </a:r>
            <a:r>
              <a:rPr kumimoji="1" lang="en-US" sz="3600" kern="1200" dirty="0">
                <a:solidFill>
                  <a:srgbClr val="FFFFCC"/>
                </a:solidFill>
                <a:latin typeface="Arial" panose="020B0604020202020204" pitchFamily="34" charset="0"/>
                <a:cs typeface="Arial" panose="020B0604020202020204" pitchFamily="34" charset="0"/>
              </a:rPr>
              <a:t>Main Page &amp; Key Modules</a:t>
            </a:r>
          </a:p>
        </p:txBody>
      </p:sp>
      <p:sp>
        <p:nvSpPr>
          <p:cNvPr id="5" name="矩形 11">
            <a:extLst>
              <a:ext uri="{FF2B5EF4-FFF2-40B4-BE49-F238E27FC236}">
                <a16:creationId xmlns:a16="http://schemas.microsoft.com/office/drawing/2014/main" id="{8F18FF47-575D-4901-920A-C3C5333D65D5}"/>
              </a:ext>
            </a:extLst>
          </p:cNvPr>
          <p:cNvSpPr/>
          <p:nvPr/>
        </p:nvSpPr>
        <p:spPr bwMode="auto">
          <a:xfrm>
            <a:off x="1893201" y="1014890"/>
            <a:ext cx="10668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algn="l" fontAlgn="auto">
              <a:spcBef>
                <a:spcPts val="0"/>
              </a:spcBef>
              <a:spcAft>
                <a:spcPts val="0"/>
              </a:spcAft>
              <a:defRPr/>
            </a:pPr>
            <a:endParaRPr lang="en-US" altLang="zh-CN" sz="1600" b="1" dirty="0">
              <a:solidFill>
                <a:srgbClr val="FF0000"/>
              </a:solidFill>
              <a:latin typeface="Calibri" panose="020F0502020204030204" pitchFamily="34" charset="0"/>
              <a:ea typeface="微软雅黑"/>
              <a:cs typeface="Calibri" panose="020F0502020204030204" pitchFamily="34" charset="0"/>
            </a:endParaRPr>
          </a:p>
        </p:txBody>
      </p:sp>
      <p:sp>
        <p:nvSpPr>
          <p:cNvPr id="7" name="矩形 11">
            <a:extLst>
              <a:ext uri="{FF2B5EF4-FFF2-40B4-BE49-F238E27FC236}">
                <a16:creationId xmlns:a16="http://schemas.microsoft.com/office/drawing/2014/main" id="{3A89D94C-C61C-4F4E-B161-B42B2A5F3A53}"/>
              </a:ext>
            </a:extLst>
          </p:cNvPr>
          <p:cNvSpPr/>
          <p:nvPr/>
        </p:nvSpPr>
        <p:spPr bwMode="auto">
          <a:xfrm>
            <a:off x="3620635" y="1495449"/>
            <a:ext cx="1066800" cy="3143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8" name="矩形 11">
            <a:extLst>
              <a:ext uri="{FF2B5EF4-FFF2-40B4-BE49-F238E27FC236}">
                <a16:creationId xmlns:a16="http://schemas.microsoft.com/office/drawing/2014/main" id="{BEA1848B-64FA-4827-8794-EE5A9DCA7DA6}"/>
              </a:ext>
            </a:extLst>
          </p:cNvPr>
          <p:cNvSpPr/>
          <p:nvPr/>
        </p:nvSpPr>
        <p:spPr bwMode="auto">
          <a:xfrm>
            <a:off x="4648200" y="1495449"/>
            <a:ext cx="1066800" cy="3143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9" name="矩形 11">
            <a:extLst>
              <a:ext uri="{FF2B5EF4-FFF2-40B4-BE49-F238E27FC236}">
                <a16:creationId xmlns:a16="http://schemas.microsoft.com/office/drawing/2014/main" id="{CE4C83D1-8C53-4BDD-B633-13A14D6AA90E}"/>
              </a:ext>
            </a:extLst>
          </p:cNvPr>
          <p:cNvSpPr/>
          <p:nvPr/>
        </p:nvSpPr>
        <p:spPr bwMode="auto">
          <a:xfrm>
            <a:off x="2960001" y="1014890"/>
            <a:ext cx="1142999"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10" name="Speech Bubble: Rectangle with Corners Rounded 4">
            <a:extLst>
              <a:ext uri="{FF2B5EF4-FFF2-40B4-BE49-F238E27FC236}">
                <a16:creationId xmlns:a16="http://schemas.microsoft.com/office/drawing/2014/main" id="{82D95A09-88E5-42F2-88D6-6DE092A7B94A}"/>
              </a:ext>
            </a:extLst>
          </p:cNvPr>
          <p:cNvSpPr/>
          <p:nvPr/>
        </p:nvSpPr>
        <p:spPr>
          <a:xfrm>
            <a:off x="3100678" y="2480298"/>
            <a:ext cx="2790245" cy="908392"/>
          </a:xfrm>
          <a:prstGeom prst="wedgeRoundRectCallout">
            <a:avLst>
              <a:gd name="adj1" fmla="val -68525"/>
              <a:gd name="adj2" fmla="val -1837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“Experimental Design” module to prepare CMAQ data for creating RSM</a:t>
            </a:r>
            <a:r>
              <a:rPr lang="zh-CN" altLang="en-US" b="1" dirty="0">
                <a:solidFill>
                  <a:srgbClr val="0000FF"/>
                </a:solidFill>
                <a:latin typeface="Calibri" panose="020F0502020204030204" pitchFamily="34" charset="0"/>
                <a:cs typeface="Calibri" panose="020F0502020204030204" pitchFamily="34" charset="0"/>
              </a:rPr>
              <a:t>）</a:t>
            </a:r>
            <a:endParaRPr lang="en-US" altLang="zh-CN" b="1" dirty="0">
              <a:solidFill>
                <a:srgbClr val="0000FF"/>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23EEF4D5-7C23-40C4-9763-D99EEA1169FD}"/>
              </a:ext>
            </a:extLst>
          </p:cNvPr>
          <p:cNvSpPr/>
          <p:nvPr/>
        </p:nvSpPr>
        <p:spPr>
          <a:xfrm>
            <a:off x="5506202" y="916811"/>
            <a:ext cx="3882273" cy="616805"/>
          </a:xfrm>
          <a:prstGeom prst="wedgeRoundRectCallout">
            <a:avLst>
              <a:gd name="adj1" fmla="val -85165"/>
              <a:gd name="adj2" fmla="val -116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“Visualization &amp; Analysis” module to display map/data/chart &amp; QA </a:t>
            </a:r>
            <a:r>
              <a:rPr lang="en-US" altLang="zh-CN" b="1" dirty="0" err="1">
                <a:solidFill>
                  <a:srgbClr val="0000FF"/>
                </a:solidFill>
                <a:latin typeface="Calibri" panose="020F0502020204030204" pitchFamily="34" charset="0"/>
                <a:cs typeface="Calibri" panose="020F0502020204030204" pitchFamily="34" charset="0"/>
              </a:rPr>
              <a:t>rsults</a:t>
            </a:r>
            <a:endParaRPr lang="en-US" altLang="zh-CN" b="1" dirty="0">
              <a:solidFill>
                <a:srgbClr val="0000FF"/>
              </a:solidFill>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97B9023C-D31F-4EB8-A283-78617350F8BC}"/>
              </a:ext>
            </a:extLst>
          </p:cNvPr>
          <p:cNvSpPr/>
          <p:nvPr/>
        </p:nvSpPr>
        <p:spPr bwMode="auto">
          <a:xfrm>
            <a:off x="1600201" y="1900237"/>
            <a:ext cx="1869173" cy="49410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13" name="Speech Bubble: Rectangle with Corners Rounded 4">
            <a:extLst>
              <a:ext uri="{FF2B5EF4-FFF2-40B4-BE49-F238E27FC236}">
                <a16:creationId xmlns:a16="http://schemas.microsoft.com/office/drawing/2014/main" id="{826D6310-9138-4F1A-B13D-10FD2B7CFC9D}"/>
              </a:ext>
            </a:extLst>
          </p:cNvPr>
          <p:cNvSpPr/>
          <p:nvPr/>
        </p:nvSpPr>
        <p:spPr>
          <a:xfrm>
            <a:off x="4577609" y="4451173"/>
            <a:ext cx="2790245" cy="856531"/>
          </a:xfrm>
          <a:prstGeom prst="wedgeRoundRectCallout">
            <a:avLst>
              <a:gd name="adj1" fmla="val -89278"/>
              <a:gd name="adj2" fmla="val -7746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Main panel to set up RSM input files and run/create RSM results</a:t>
            </a:r>
          </a:p>
        </p:txBody>
      </p:sp>
      <p:sp>
        <p:nvSpPr>
          <p:cNvPr id="15" name="Speech Bubble: Rectangle with Corners Rounded 4">
            <a:extLst>
              <a:ext uri="{FF2B5EF4-FFF2-40B4-BE49-F238E27FC236}">
                <a16:creationId xmlns:a16="http://schemas.microsoft.com/office/drawing/2014/main" id="{28B8D995-D406-45D2-AECD-710A3C496ED5}"/>
              </a:ext>
            </a:extLst>
          </p:cNvPr>
          <p:cNvSpPr/>
          <p:nvPr/>
        </p:nvSpPr>
        <p:spPr>
          <a:xfrm>
            <a:off x="4577608" y="5788139"/>
            <a:ext cx="2983290" cy="902147"/>
          </a:xfrm>
          <a:prstGeom prst="wedgeRoundRectCallout">
            <a:avLst>
              <a:gd name="adj1" fmla="val -85673"/>
              <a:gd name="adj2" fmla="val 4547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FF0000"/>
                </a:solidFill>
                <a:latin typeface="Calibri" panose="020F0502020204030204" pitchFamily="34" charset="0"/>
                <a:cs typeface="Calibri" panose="020F0502020204030204" pitchFamily="34" charset="0"/>
              </a:rPr>
              <a:t>For first test run, Click “Next” all the way thru until all </a:t>
            </a:r>
            <a:r>
              <a:rPr lang="en-US" altLang="zh-CN" b="1" dirty="0">
                <a:solidFill>
                  <a:srgbClr val="00B050"/>
                </a:solidFill>
                <a:latin typeface="Calibri" panose="020F0502020204030204" pitchFamily="34" charset="0"/>
                <a:cs typeface="Calibri" panose="020F0502020204030204" pitchFamily="34" charset="0"/>
              </a:rPr>
              <a:t>“green lights”</a:t>
            </a:r>
            <a:r>
              <a:rPr lang="en-US" altLang="zh-CN" b="1" dirty="0">
                <a:solidFill>
                  <a:srgbClr val="FF0000"/>
                </a:solidFill>
                <a:latin typeface="Calibri" panose="020F0502020204030204" pitchFamily="34" charset="0"/>
                <a:cs typeface="Calibri" panose="020F0502020204030204" pitchFamily="34" charset="0"/>
              </a:rPr>
              <a:t>      flash</a:t>
            </a:r>
          </a:p>
        </p:txBody>
      </p:sp>
      <p:sp>
        <p:nvSpPr>
          <p:cNvPr id="16" name="矩形 11">
            <a:extLst>
              <a:ext uri="{FF2B5EF4-FFF2-40B4-BE49-F238E27FC236}">
                <a16:creationId xmlns:a16="http://schemas.microsoft.com/office/drawing/2014/main" id="{2EC45251-340B-440E-B193-5F99C119ED5C}"/>
              </a:ext>
            </a:extLst>
          </p:cNvPr>
          <p:cNvSpPr/>
          <p:nvPr/>
        </p:nvSpPr>
        <p:spPr bwMode="auto">
          <a:xfrm>
            <a:off x="3048000" y="6424728"/>
            <a:ext cx="402324" cy="365125"/>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sp>
        <p:nvSpPr>
          <p:cNvPr id="14" name="Oval 13">
            <a:extLst>
              <a:ext uri="{FF2B5EF4-FFF2-40B4-BE49-F238E27FC236}">
                <a16:creationId xmlns:a16="http://schemas.microsoft.com/office/drawing/2014/main" id="{AC7688F1-4DCC-4D90-874C-6FF92ABBC41F}"/>
              </a:ext>
            </a:extLst>
          </p:cNvPr>
          <p:cNvSpPr/>
          <p:nvPr/>
        </p:nvSpPr>
        <p:spPr bwMode="auto">
          <a:xfrm>
            <a:off x="6047744" y="6460098"/>
            <a:ext cx="162557" cy="15025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Tree>
    <p:extLst>
      <p:ext uri="{BB962C8B-B14F-4D97-AF65-F5344CB8AC3E}">
        <p14:creationId xmlns:p14="http://schemas.microsoft.com/office/powerpoint/2010/main" val="28734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60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5" grpId="0" animBg="1"/>
      <p:bldP spid="16" grpId="0" animBg="1"/>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81BD7-B3DA-4DFC-8EE1-6AF4869F7952}"/>
              </a:ext>
            </a:extLst>
          </p:cNvPr>
          <p:cNvPicPr>
            <a:picLocks noChangeAspect="1"/>
          </p:cNvPicPr>
          <p:nvPr/>
        </p:nvPicPr>
        <p:blipFill>
          <a:blip r:embed="rId2"/>
          <a:stretch>
            <a:fillRect/>
          </a:stretch>
        </p:blipFill>
        <p:spPr>
          <a:xfrm>
            <a:off x="1503687" y="841624"/>
            <a:ext cx="9144000" cy="6016377"/>
          </a:xfrm>
          <a:prstGeom prst="rect">
            <a:avLst/>
          </a:prstGeom>
          <a:ln>
            <a:solidFill>
              <a:schemeClr val="tx1"/>
            </a:solidFill>
          </a:ln>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621513" y="6208504"/>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609600" y="16698"/>
            <a:ext cx="11145513" cy="669103"/>
          </a:xfrm>
          <a:noFill/>
          <a:ln>
            <a:noFill/>
          </a:ln>
        </p:spPr>
        <p:txBody>
          <a:bodyPr vert="horz" wrap="square" lIns="68580" tIns="34290" rIns="68580" bIns="34290" numCol="1" anchor="ctr" anchorCtr="0" compatLnSpc="1">
            <a:prstTxWarp prst="textNoShape">
              <a:avLst/>
            </a:prstTxWarp>
          </a:bodyPr>
          <a:lstStyle/>
          <a:p>
            <a:r>
              <a:rPr kumimoji="1" lang="en-US" sz="2800" kern="1200" dirty="0">
                <a:solidFill>
                  <a:srgbClr val="FFFF00"/>
                </a:solidFill>
                <a:latin typeface="Arial" panose="020B0604020202020204" pitchFamily="34" charset="0"/>
                <a:cs typeface="Arial" panose="020B0604020202020204" pitchFamily="34" charset="0"/>
              </a:rPr>
              <a:t>QA &amp; Evaluation: </a:t>
            </a:r>
            <a:r>
              <a:rPr kumimoji="1" lang="en-US" sz="2800" kern="1200" dirty="0">
                <a:latin typeface="Arial" panose="020B0604020202020204" pitchFamily="34" charset="0"/>
                <a:cs typeface="Arial" panose="020B0604020202020204" pitchFamily="34" charset="0"/>
              </a:rPr>
              <a:t>“Compare” and “Out-of-Sample” Validation</a:t>
            </a: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7" name="矩形 11">
            <a:extLst>
              <a:ext uri="{FF2B5EF4-FFF2-40B4-BE49-F238E27FC236}">
                <a16:creationId xmlns:a16="http://schemas.microsoft.com/office/drawing/2014/main" id="{3A89D94C-C61C-4F4E-B161-B42B2A5F3A53}"/>
              </a:ext>
            </a:extLst>
          </p:cNvPr>
          <p:cNvSpPr/>
          <p:nvPr/>
        </p:nvSpPr>
        <p:spPr bwMode="auto">
          <a:xfrm>
            <a:off x="4487355" y="1479879"/>
            <a:ext cx="1085021" cy="2942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8" name="矩形 11">
            <a:extLst>
              <a:ext uri="{FF2B5EF4-FFF2-40B4-BE49-F238E27FC236}">
                <a16:creationId xmlns:a16="http://schemas.microsoft.com/office/drawing/2014/main" id="{BEA1848B-64FA-4827-8794-EE5A9DCA7DA6}"/>
              </a:ext>
            </a:extLst>
          </p:cNvPr>
          <p:cNvSpPr/>
          <p:nvPr/>
        </p:nvSpPr>
        <p:spPr bwMode="auto">
          <a:xfrm>
            <a:off x="3552340" y="2002071"/>
            <a:ext cx="791060" cy="2225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9" name="矩形 11">
            <a:extLst>
              <a:ext uri="{FF2B5EF4-FFF2-40B4-BE49-F238E27FC236}">
                <a16:creationId xmlns:a16="http://schemas.microsoft.com/office/drawing/2014/main" id="{CE4C83D1-8C53-4BDD-B633-13A14D6AA90E}"/>
              </a:ext>
            </a:extLst>
          </p:cNvPr>
          <p:cNvSpPr/>
          <p:nvPr/>
        </p:nvSpPr>
        <p:spPr bwMode="auto">
          <a:xfrm>
            <a:off x="2799688" y="994202"/>
            <a:ext cx="1207831" cy="2225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1" name="Speech Bubble: Rectangle with Corners Rounded 4">
            <a:extLst>
              <a:ext uri="{FF2B5EF4-FFF2-40B4-BE49-F238E27FC236}">
                <a16:creationId xmlns:a16="http://schemas.microsoft.com/office/drawing/2014/main" id="{23EEF4D5-7C23-40C4-9763-D99EEA1169FD}"/>
              </a:ext>
            </a:extLst>
          </p:cNvPr>
          <p:cNvSpPr/>
          <p:nvPr/>
        </p:nvSpPr>
        <p:spPr>
          <a:xfrm>
            <a:off x="6292337" y="994202"/>
            <a:ext cx="3994664" cy="845406"/>
          </a:xfrm>
          <a:prstGeom prst="wedgeRoundRectCallout">
            <a:avLst>
              <a:gd name="adj1" fmla="val -87316"/>
              <a:gd name="adj2" fmla="val 602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“Out-of-Sample Validation” Tab provides “RSM” vs. “CMAQ” comparisons (Con. &amp; Response)</a:t>
            </a:r>
          </a:p>
        </p:txBody>
      </p:sp>
      <p:sp>
        <p:nvSpPr>
          <p:cNvPr id="12" name="矩形 11">
            <a:extLst>
              <a:ext uri="{FF2B5EF4-FFF2-40B4-BE49-F238E27FC236}">
                <a16:creationId xmlns:a16="http://schemas.microsoft.com/office/drawing/2014/main" id="{97B9023C-D31F-4EB8-A283-78617350F8BC}"/>
              </a:ext>
            </a:extLst>
          </p:cNvPr>
          <p:cNvSpPr/>
          <p:nvPr/>
        </p:nvSpPr>
        <p:spPr bwMode="auto">
          <a:xfrm>
            <a:off x="3464582" y="2224660"/>
            <a:ext cx="1107419" cy="433768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7" name="矩形 11">
            <a:extLst>
              <a:ext uri="{FF2B5EF4-FFF2-40B4-BE49-F238E27FC236}">
                <a16:creationId xmlns:a16="http://schemas.microsoft.com/office/drawing/2014/main" id="{B7AFE372-490E-452A-A627-3BEE8E639D68}"/>
              </a:ext>
            </a:extLst>
          </p:cNvPr>
          <p:cNvSpPr/>
          <p:nvPr/>
        </p:nvSpPr>
        <p:spPr bwMode="auto">
          <a:xfrm>
            <a:off x="4338656" y="1999205"/>
            <a:ext cx="744605" cy="2081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8" name="矩形 11">
            <a:extLst>
              <a:ext uri="{FF2B5EF4-FFF2-40B4-BE49-F238E27FC236}">
                <a16:creationId xmlns:a16="http://schemas.microsoft.com/office/drawing/2014/main" id="{661A4DB2-2CD2-4292-8493-73392C4D664F}"/>
              </a:ext>
            </a:extLst>
          </p:cNvPr>
          <p:cNvSpPr/>
          <p:nvPr/>
        </p:nvSpPr>
        <p:spPr bwMode="auto">
          <a:xfrm>
            <a:off x="5083260" y="2007888"/>
            <a:ext cx="707940" cy="2081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pic>
        <p:nvPicPr>
          <p:cNvPr id="4" name="Picture 3">
            <a:extLst>
              <a:ext uri="{FF2B5EF4-FFF2-40B4-BE49-F238E27FC236}">
                <a16:creationId xmlns:a16="http://schemas.microsoft.com/office/drawing/2014/main" id="{FE7DAE6D-0EFF-46F0-B8BA-84EC35153A83}"/>
              </a:ext>
            </a:extLst>
          </p:cNvPr>
          <p:cNvPicPr>
            <a:picLocks noChangeAspect="1"/>
          </p:cNvPicPr>
          <p:nvPr/>
        </p:nvPicPr>
        <p:blipFill>
          <a:blip r:embed="rId3"/>
          <a:stretch>
            <a:fillRect/>
          </a:stretch>
        </p:blipFill>
        <p:spPr>
          <a:xfrm>
            <a:off x="5433625" y="3829325"/>
            <a:ext cx="3467347" cy="2599520"/>
          </a:xfrm>
          <a:prstGeom prst="rect">
            <a:avLst/>
          </a:prstGeom>
          <a:ln>
            <a:solidFill>
              <a:schemeClr val="tx1"/>
            </a:solidFill>
          </a:ln>
        </p:spPr>
      </p:pic>
      <p:sp>
        <p:nvSpPr>
          <p:cNvPr id="16" name="矩形 11">
            <a:extLst>
              <a:ext uri="{FF2B5EF4-FFF2-40B4-BE49-F238E27FC236}">
                <a16:creationId xmlns:a16="http://schemas.microsoft.com/office/drawing/2014/main" id="{6546032B-FE29-4675-BC76-90A72DA5477C}"/>
              </a:ext>
            </a:extLst>
          </p:cNvPr>
          <p:cNvSpPr/>
          <p:nvPr/>
        </p:nvSpPr>
        <p:spPr bwMode="auto">
          <a:xfrm>
            <a:off x="3552340" y="1814688"/>
            <a:ext cx="1226982" cy="18451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pic>
        <p:nvPicPr>
          <p:cNvPr id="15" name="图片 3">
            <a:extLst>
              <a:ext uri="{FF2B5EF4-FFF2-40B4-BE49-F238E27FC236}">
                <a16:creationId xmlns:a16="http://schemas.microsoft.com/office/drawing/2014/main" id="{07499EFA-956F-4E9D-885A-6DEAF713F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581" y="3904467"/>
            <a:ext cx="3640000" cy="2340000"/>
          </a:xfrm>
          <a:prstGeom prst="rect">
            <a:avLst/>
          </a:prstGeom>
          <a:ln>
            <a:solidFill>
              <a:schemeClr val="tx1"/>
            </a:solidFill>
          </a:ln>
        </p:spPr>
      </p:pic>
      <p:sp>
        <p:nvSpPr>
          <p:cNvPr id="19" name="TextBox 18">
            <a:extLst>
              <a:ext uri="{FF2B5EF4-FFF2-40B4-BE49-F238E27FC236}">
                <a16:creationId xmlns:a16="http://schemas.microsoft.com/office/drawing/2014/main" id="{25DF32AC-BBC3-4415-98EE-7D84DC522432}"/>
              </a:ext>
            </a:extLst>
          </p:cNvPr>
          <p:cNvSpPr txBox="1"/>
          <p:nvPr/>
        </p:nvSpPr>
        <p:spPr>
          <a:xfrm>
            <a:off x="69130" y="2520075"/>
            <a:ext cx="1468088" cy="2862322"/>
          </a:xfrm>
          <a:prstGeom prst="rect">
            <a:avLst/>
          </a:prstGeom>
          <a:noFill/>
        </p:spPr>
        <p:txBody>
          <a:bodyPr wrap="square">
            <a:spAutoFit/>
          </a:bodyPr>
          <a:lstStyle/>
          <a:p>
            <a:r>
              <a:rPr lang="en-US" altLang="zh-CN" sz="1800" b="1" dirty="0">
                <a:solidFill>
                  <a:srgbClr val="FF0000"/>
                </a:solidFill>
                <a:latin typeface="Arial" panose="020B0604020202020204" pitchFamily="34" charset="0"/>
                <a:cs typeface="Arial" panose="020B0604020202020204" pitchFamily="34" charset="0"/>
                <a:sym typeface="+mn-lt"/>
              </a:rPr>
              <a:t>QA &amp; Validation:</a:t>
            </a:r>
            <a:endParaRPr lang="en-US" altLang="zh-CN" b="1" dirty="0">
              <a:solidFill>
                <a:srgbClr val="FF0000"/>
              </a:solidFill>
              <a:latin typeface="Arial" panose="020B0604020202020204" pitchFamily="34" charset="0"/>
              <a:cs typeface="Arial" panose="020B0604020202020204" pitchFamily="34" charset="0"/>
              <a:sym typeface="+mn-lt"/>
            </a:endParaRPr>
          </a:p>
          <a:p>
            <a:r>
              <a:rPr lang="en-US" altLang="zh-CN" b="1" dirty="0">
                <a:latin typeface="Arial" panose="020B0604020202020204" pitchFamily="34" charset="0"/>
                <a:cs typeface="Arial" panose="020B0604020202020204" pitchFamily="34" charset="0"/>
                <a:sym typeface="+mn-lt"/>
              </a:rPr>
              <a:t>“ O</a:t>
            </a:r>
            <a:r>
              <a:rPr lang="en-US" altLang="zh-CN" sz="1400" b="1" dirty="0">
                <a:latin typeface="Arial" panose="020B0604020202020204" pitchFamily="34" charset="0"/>
                <a:cs typeface="Arial" panose="020B0604020202020204" pitchFamily="34" charset="0"/>
                <a:sym typeface="+mn-lt"/>
              </a:rPr>
              <a:t>3</a:t>
            </a:r>
            <a:r>
              <a:rPr lang="en-US" altLang="zh-CN" b="1" dirty="0">
                <a:latin typeface="Arial" panose="020B0604020202020204" pitchFamily="34" charset="0"/>
                <a:cs typeface="Arial" panose="020B0604020202020204" pitchFamily="34" charset="0"/>
                <a:sym typeface="+mn-lt"/>
              </a:rPr>
              <a:t>,</a:t>
            </a:r>
            <a:endParaRPr lang="en-US" altLang="zh-CN" sz="1800" b="1" dirty="0">
              <a:latin typeface="Arial" panose="020B0604020202020204" pitchFamily="34" charset="0"/>
              <a:cs typeface="Arial" panose="020B0604020202020204" pitchFamily="34" charset="0"/>
              <a:sym typeface="+mn-lt"/>
            </a:endParaRPr>
          </a:p>
          <a:p>
            <a:r>
              <a:rPr lang="en-US" altLang="zh-CN" sz="1800" b="1" dirty="0">
                <a:latin typeface="Arial" panose="020B0604020202020204" pitchFamily="34" charset="0"/>
                <a:cs typeface="Arial" panose="020B0604020202020204" pitchFamily="34" charset="0"/>
                <a:sym typeface="+mn-lt"/>
              </a:rPr>
              <a:t>PM2.5, PM_SO</a:t>
            </a:r>
            <a:r>
              <a:rPr lang="en-US" altLang="zh-CN" sz="1400" b="1" dirty="0">
                <a:latin typeface="Arial" panose="020B0604020202020204" pitchFamily="34" charset="0"/>
                <a:cs typeface="Arial" panose="020B0604020202020204" pitchFamily="34" charset="0"/>
                <a:sym typeface="+mn-lt"/>
              </a:rPr>
              <a:t>4</a:t>
            </a:r>
          </a:p>
          <a:p>
            <a:r>
              <a:rPr lang="en-US" altLang="zh-CN" b="1" dirty="0">
                <a:latin typeface="Arial" panose="020B0604020202020204" pitchFamily="34" charset="0"/>
                <a:cs typeface="Arial" panose="020B0604020202020204" pitchFamily="34" charset="0"/>
                <a:sym typeface="+mn-lt"/>
              </a:rPr>
              <a:t>PM_NO</a:t>
            </a:r>
            <a:r>
              <a:rPr lang="en-US" altLang="zh-CN" sz="1400" b="1" dirty="0">
                <a:latin typeface="Arial" panose="020B0604020202020204" pitchFamily="34" charset="0"/>
                <a:cs typeface="Arial" panose="020B0604020202020204" pitchFamily="34" charset="0"/>
                <a:sym typeface="+mn-lt"/>
              </a:rPr>
              <a:t>3 </a:t>
            </a:r>
            <a:r>
              <a:rPr lang="en-US" altLang="zh-CN" b="1" dirty="0">
                <a:latin typeface="Arial" panose="020B0604020202020204" pitchFamily="34" charset="0"/>
                <a:cs typeface="Arial" panose="020B0604020202020204" pitchFamily="34" charset="0"/>
                <a:sym typeface="+mn-lt"/>
              </a:rPr>
              <a:t>“</a:t>
            </a:r>
            <a:endParaRPr lang="en-US" altLang="zh-CN" sz="1400" b="1" dirty="0">
              <a:latin typeface="Arial" panose="020B0604020202020204" pitchFamily="34" charset="0"/>
              <a:cs typeface="Arial" panose="020B0604020202020204" pitchFamily="34" charset="0"/>
              <a:sym typeface="+mn-lt"/>
            </a:endParaRPr>
          </a:p>
          <a:p>
            <a:r>
              <a:rPr lang="en-US" altLang="zh-CN" b="1" dirty="0">
                <a:latin typeface="Arial" panose="020B0604020202020204" pitchFamily="34" charset="0"/>
                <a:cs typeface="Arial" panose="020B0604020202020204" pitchFamily="34" charset="0"/>
                <a:sym typeface="+mn-lt"/>
              </a:rPr>
              <a:t>for Jan. &amp; July 2016</a:t>
            </a:r>
          </a:p>
          <a:p>
            <a:r>
              <a:rPr lang="en-US" altLang="zh-CN" b="1" dirty="0">
                <a:latin typeface="Arial" panose="020B0604020202020204" pitchFamily="34" charset="0"/>
                <a:cs typeface="Arial" panose="020B0604020202020204" pitchFamily="34" charset="0"/>
                <a:sym typeface="+mn-lt"/>
              </a:rPr>
              <a:t>are given in Appendix C</a:t>
            </a:r>
            <a:endParaRPr lang="en-US" altLang="zh-CN" sz="1800" b="1" dirty="0">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58399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9C48E-A4BB-4BCD-B9EB-2B379633BAB0}"/>
              </a:ext>
            </a:extLst>
          </p:cNvPr>
          <p:cNvPicPr>
            <a:picLocks noChangeAspect="1"/>
          </p:cNvPicPr>
          <p:nvPr/>
        </p:nvPicPr>
        <p:blipFill>
          <a:blip r:embed="rId2"/>
          <a:stretch>
            <a:fillRect/>
          </a:stretch>
        </p:blipFill>
        <p:spPr>
          <a:xfrm>
            <a:off x="1544313" y="822843"/>
            <a:ext cx="9123687" cy="6035157"/>
          </a:xfrm>
          <a:prstGeom prst="rect">
            <a:avLst/>
          </a:prstGeom>
          <a:ln>
            <a:solidFill>
              <a:schemeClr val="tx1"/>
            </a:solidFill>
          </a:ln>
        </p:spPr>
      </p:pic>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200" kern="1200" dirty="0">
                <a:solidFill>
                  <a:srgbClr val="FFFF00"/>
                </a:solidFill>
                <a:latin typeface="Arial" panose="020B0604020202020204" pitchFamily="34" charset="0"/>
                <a:cs typeface="Arial" panose="020B0604020202020204" pitchFamily="34" charset="0"/>
              </a:rPr>
              <a:t>RSM-VAT: </a:t>
            </a:r>
            <a:r>
              <a:rPr kumimoji="1" lang="en-US" sz="3200" kern="1200" dirty="0">
                <a:solidFill>
                  <a:srgbClr val="FFFFCC"/>
                </a:solidFill>
                <a:latin typeface="Arial" panose="020B0604020202020204" pitchFamily="34" charset="0"/>
                <a:cs typeface="Arial" panose="020B0604020202020204" pitchFamily="34" charset="0"/>
              </a:rPr>
              <a:t>Launching Page &amp; User’s Manual</a:t>
            </a: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algn="l" fontAlgn="auto">
              <a:spcBef>
                <a:spcPts val="0"/>
              </a:spcBef>
              <a:spcAft>
                <a:spcPts val="0"/>
              </a:spcAft>
              <a:defRPr/>
            </a:pPr>
            <a:endParaRPr lang="en-US" altLang="zh-CN" sz="1600" b="1" dirty="0">
              <a:solidFill>
                <a:srgbClr val="FF0000"/>
              </a:solidFill>
              <a:latin typeface="Calibri" panose="020F0502020204030204" pitchFamily="34" charset="0"/>
              <a:ea typeface="微软雅黑"/>
              <a:cs typeface="Calibri" panose="020F0502020204030204" pitchFamily="34" charset="0"/>
            </a:endParaRPr>
          </a:p>
        </p:txBody>
      </p:sp>
      <p:sp>
        <p:nvSpPr>
          <p:cNvPr id="16" name="矩形 11">
            <a:extLst>
              <a:ext uri="{FF2B5EF4-FFF2-40B4-BE49-F238E27FC236}">
                <a16:creationId xmlns:a16="http://schemas.microsoft.com/office/drawing/2014/main" id="{2EC45251-340B-440E-B193-5F99C119ED5C}"/>
              </a:ext>
            </a:extLst>
          </p:cNvPr>
          <p:cNvSpPr/>
          <p:nvPr/>
        </p:nvSpPr>
        <p:spPr bwMode="auto">
          <a:xfrm>
            <a:off x="3352799" y="6359526"/>
            <a:ext cx="402324" cy="3651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sp>
        <p:nvSpPr>
          <p:cNvPr id="17" name="矩形 11">
            <a:extLst>
              <a:ext uri="{FF2B5EF4-FFF2-40B4-BE49-F238E27FC236}">
                <a16:creationId xmlns:a16="http://schemas.microsoft.com/office/drawing/2014/main" id="{BBA49F05-1740-4F34-A001-61653889C5D5}"/>
              </a:ext>
            </a:extLst>
          </p:cNvPr>
          <p:cNvSpPr/>
          <p:nvPr/>
        </p:nvSpPr>
        <p:spPr bwMode="auto">
          <a:xfrm>
            <a:off x="1562599" y="1981201"/>
            <a:ext cx="1790200" cy="3651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pic>
        <p:nvPicPr>
          <p:cNvPr id="2" name="Picture 1">
            <a:extLst>
              <a:ext uri="{FF2B5EF4-FFF2-40B4-BE49-F238E27FC236}">
                <a16:creationId xmlns:a16="http://schemas.microsoft.com/office/drawing/2014/main" id="{DCF8E3BD-3B3A-4E07-A286-60C0467F6908}"/>
              </a:ext>
            </a:extLst>
          </p:cNvPr>
          <p:cNvPicPr>
            <a:picLocks noChangeAspect="1"/>
          </p:cNvPicPr>
          <p:nvPr/>
        </p:nvPicPr>
        <p:blipFill>
          <a:blip r:embed="rId3"/>
          <a:stretch>
            <a:fillRect/>
          </a:stretch>
        </p:blipFill>
        <p:spPr>
          <a:xfrm>
            <a:off x="6400800" y="940084"/>
            <a:ext cx="4085644" cy="3922469"/>
          </a:xfrm>
          <a:prstGeom prst="rect">
            <a:avLst/>
          </a:prstGeom>
          <a:ln>
            <a:solidFill>
              <a:schemeClr val="tx1"/>
            </a:solidFill>
          </a:ln>
        </p:spPr>
      </p:pic>
      <p:sp>
        <p:nvSpPr>
          <p:cNvPr id="18" name="Speech Bubble: Rectangle with Corners Rounded 4">
            <a:extLst>
              <a:ext uri="{FF2B5EF4-FFF2-40B4-BE49-F238E27FC236}">
                <a16:creationId xmlns:a16="http://schemas.microsoft.com/office/drawing/2014/main" id="{D408C858-123C-4027-8A3C-69C174D29564}"/>
              </a:ext>
            </a:extLst>
          </p:cNvPr>
          <p:cNvSpPr/>
          <p:nvPr/>
        </p:nvSpPr>
        <p:spPr>
          <a:xfrm>
            <a:off x="4191000" y="2901758"/>
            <a:ext cx="2983290" cy="698882"/>
          </a:xfrm>
          <a:prstGeom prst="wedgeRoundRectCallout">
            <a:avLst>
              <a:gd name="adj1" fmla="val -78330"/>
              <a:gd name="adj2" fmla="val -1436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Click module name to invoke online User’s manual</a:t>
            </a:r>
          </a:p>
        </p:txBody>
      </p:sp>
      <p:sp>
        <p:nvSpPr>
          <p:cNvPr id="19" name="Speech Bubble: Rectangle with Corners Rounded 4">
            <a:extLst>
              <a:ext uri="{FF2B5EF4-FFF2-40B4-BE49-F238E27FC236}">
                <a16:creationId xmlns:a16="http://schemas.microsoft.com/office/drawing/2014/main" id="{E6312373-7A55-4831-8660-4405DA127848}"/>
              </a:ext>
            </a:extLst>
          </p:cNvPr>
          <p:cNvSpPr/>
          <p:nvPr/>
        </p:nvSpPr>
        <p:spPr>
          <a:xfrm>
            <a:off x="4824181" y="5639941"/>
            <a:ext cx="2983290" cy="902147"/>
          </a:xfrm>
          <a:prstGeom prst="wedgeRoundRectCallout">
            <a:avLst>
              <a:gd name="adj1" fmla="val -85673"/>
              <a:gd name="adj2" fmla="val 4547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For first test run, Click “Next” all the way thru until all </a:t>
            </a:r>
            <a:r>
              <a:rPr lang="en-US" altLang="zh-CN" b="1" dirty="0">
                <a:solidFill>
                  <a:srgbClr val="00B050"/>
                </a:solidFill>
                <a:latin typeface="Calibri" panose="020F0502020204030204" pitchFamily="34" charset="0"/>
                <a:cs typeface="Calibri" panose="020F0502020204030204" pitchFamily="34" charset="0"/>
              </a:rPr>
              <a:t>“green lights”</a:t>
            </a:r>
            <a:r>
              <a:rPr lang="en-US" altLang="zh-CN" b="1" dirty="0">
                <a:solidFill>
                  <a:srgbClr val="FF0000"/>
                </a:solidFill>
                <a:latin typeface="Calibri" panose="020F0502020204030204" pitchFamily="34" charset="0"/>
                <a:cs typeface="Calibri" panose="020F0502020204030204" pitchFamily="34" charset="0"/>
              </a:rPr>
              <a:t>      </a:t>
            </a:r>
            <a:r>
              <a:rPr lang="en-US" altLang="zh-CN" b="1" dirty="0">
                <a:solidFill>
                  <a:srgbClr val="0000FF"/>
                </a:solidFill>
                <a:latin typeface="Calibri" panose="020F0502020204030204" pitchFamily="34" charset="0"/>
                <a:cs typeface="Calibri" panose="020F0502020204030204" pitchFamily="34" charset="0"/>
              </a:rPr>
              <a:t>flash</a:t>
            </a:r>
          </a:p>
        </p:txBody>
      </p:sp>
      <p:sp>
        <p:nvSpPr>
          <p:cNvPr id="20" name="Oval 19">
            <a:extLst>
              <a:ext uri="{FF2B5EF4-FFF2-40B4-BE49-F238E27FC236}">
                <a16:creationId xmlns:a16="http://schemas.microsoft.com/office/drawing/2014/main" id="{2D8BD609-5F52-4437-8A7D-C012AA7B3338}"/>
              </a:ext>
            </a:extLst>
          </p:cNvPr>
          <p:cNvSpPr/>
          <p:nvPr/>
        </p:nvSpPr>
        <p:spPr bwMode="auto">
          <a:xfrm>
            <a:off x="6314444" y="6305550"/>
            <a:ext cx="162557" cy="15025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88</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5555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43963" y="1101213"/>
            <a:ext cx="11328605" cy="2191034"/>
          </a:xfrm>
        </p:spPr>
        <p:txBody>
          <a:bodyPr/>
          <a:lstStyle/>
          <a:p>
            <a:pPr algn="ctr"/>
            <a:r>
              <a:rPr lang="en-US" altLang="zh-CN" sz="4800" i="1" dirty="0"/>
              <a:t>RSM-VAT 2.9</a:t>
            </a:r>
            <a:br>
              <a:rPr lang="en-US" altLang="zh-CN" sz="4800" i="1" dirty="0"/>
            </a:br>
            <a:r>
              <a:rPr lang="en-US" altLang="zh-CN" sz="4800" i="1" dirty="0">
                <a:solidFill>
                  <a:srgbClr val="FFFF00"/>
                </a:solidFill>
              </a:rPr>
              <a:t>quick tutorial for </a:t>
            </a:r>
            <a:r>
              <a:rPr lang="en-US" altLang="zh-CN" sz="4800" i="1" dirty="0" err="1">
                <a:solidFill>
                  <a:srgbClr val="FFFF00"/>
                </a:solidFill>
              </a:rPr>
              <a:t>DeepRSM</a:t>
            </a:r>
            <a:r>
              <a:rPr lang="en-US" altLang="zh-CN" sz="4800" i="1" dirty="0">
                <a:solidFill>
                  <a:srgbClr val="FFFF00"/>
                </a:solidFill>
              </a:rPr>
              <a:t> module</a:t>
            </a:r>
            <a:endParaRPr lang="en-US" sz="4800" dirty="0">
              <a:solidFill>
                <a:srgbClr val="FFFF00"/>
              </a:solidFill>
            </a:endParaRP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6179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669103"/>
          </a:xfrm>
        </p:spPr>
        <p:txBody>
          <a:bodyPr/>
          <a:lstStyle/>
          <a:p>
            <a:r>
              <a:rPr lang="en-US" sz="4000" dirty="0">
                <a:solidFill>
                  <a:srgbClr val="FFFF00"/>
                </a:solidFill>
                <a:latin typeface="Arial" panose="020B0604020202020204" pitchFamily="34" charset="0"/>
                <a:cs typeface="Arial" panose="020B0604020202020204" pitchFamily="34" charset="0"/>
              </a:rPr>
              <a:t>“</a:t>
            </a:r>
            <a:r>
              <a:rPr lang="en-US" sz="4000" i="1" dirty="0">
                <a:solidFill>
                  <a:srgbClr val="FFFF00"/>
                </a:solidFill>
                <a:latin typeface="Arial" panose="020B0604020202020204" pitchFamily="34" charset="0"/>
                <a:cs typeface="Arial" panose="020B0604020202020204" pitchFamily="34" charset="0"/>
              </a:rPr>
              <a:t>pf-RSM</a:t>
            </a:r>
            <a:r>
              <a:rPr lang="en-US" sz="4000" dirty="0">
                <a:solidFill>
                  <a:srgbClr val="FFFF00"/>
                </a:solidFill>
                <a:latin typeface="Arial" panose="020B0604020202020204" pitchFamily="34" charset="0"/>
                <a:cs typeface="Arial" panose="020B0604020202020204" pitchFamily="34" charset="0"/>
              </a:rPr>
              <a:t>”</a:t>
            </a:r>
            <a:r>
              <a:rPr lang="zh-CN" altLang="en-US" sz="4000" dirty="0">
                <a:solidFill>
                  <a:srgbClr val="FFFF00"/>
                </a:solidFill>
                <a:latin typeface="Arial" panose="020B0604020202020204" pitchFamily="34" charset="0"/>
                <a:cs typeface="Arial" panose="020B0604020202020204" pitchFamily="34" charset="0"/>
              </a:rPr>
              <a:t> </a:t>
            </a:r>
            <a:r>
              <a:rPr lang="en-US" altLang="zh-CN" sz="4000" dirty="0">
                <a:solidFill>
                  <a:srgbClr val="FFFFCC"/>
                </a:solidFill>
                <a:latin typeface="Arial" panose="020B0604020202020204" pitchFamily="34" charset="0"/>
                <a:cs typeface="Arial" panose="020B0604020202020204" pitchFamily="34" charset="0"/>
              </a:rPr>
              <a:t>Methodology</a:t>
            </a:r>
            <a:endParaRPr lang="en-US" sz="4000" dirty="0">
              <a:solidFill>
                <a:srgbClr val="FFFFC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2504116" y="1068793"/>
            <a:ext cx="7836259" cy="4189007"/>
          </a:xfrm>
          <a:prstGeom prst="rect">
            <a:avLst/>
          </a:prstGeom>
        </p:spPr>
      </p:pic>
      <p:sp>
        <p:nvSpPr>
          <p:cNvPr id="3" name="Rectangle 2"/>
          <p:cNvSpPr/>
          <p:nvPr/>
        </p:nvSpPr>
        <p:spPr>
          <a:xfrm>
            <a:off x="869212" y="5856097"/>
            <a:ext cx="9847569" cy="523220"/>
          </a:xfrm>
          <a:prstGeom prst="rect">
            <a:avLst/>
          </a:prstGeom>
        </p:spPr>
        <p:txBody>
          <a:bodyPr wrap="none">
            <a:spAutoFit/>
          </a:bodyPr>
          <a:lstStyle/>
          <a:p>
            <a:pPr fontAlgn="auto">
              <a:spcBef>
                <a:spcPts val="0"/>
              </a:spcBef>
              <a:spcAft>
                <a:spcPts val="0"/>
              </a:spcAft>
              <a:defRPr/>
            </a:pPr>
            <a:r>
              <a:rPr lang="en-US" sz="2800" b="1" dirty="0">
                <a:solidFill>
                  <a:srgbClr val="FF0000"/>
                </a:solidFill>
                <a:latin typeface="Arial" panose="020B0604020202020204" pitchFamily="34" charset="0"/>
                <a:ea typeface="微软雅黑"/>
                <a:cs typeface="Arial" panose="020B0604020202020204" pitchFamily="34" charset="0"/>
              </a:rPr>
              <a:t>“</a:t>
            </a:r>
            <a:r>
              <a:rPr lang="en-US" sz="2800" b="1" i="1" dirty="0">
                <a:solidFill>
                  <a:srgbClr val="FF0000"/>
                </a:solidFill>
                <a:latin typeface="Arial" panose="020B0604020202020204" pitchFamily="34" charset="0"/>
                <a:ea typeface="微软雅黑"/>
                <a:cs typeface="Arial" panose="020B0604020202020204" pitchFamily="34" charset="0"/>
              </a:rPr>
              <a:t>pf-RSM</a:t>
            </a:r>
            <a:r>
              <a:rPr lang="en-US" sz="2800" b="1" dirty="0">
                <a:solidFill>
                  <a:srgbClr val="FF0000"/>
                </a:solidFill>
                <a:latin typeface="Arial" panose="020B0604020202020204" pitchFamily="34" charset="0"/>
                <a:ea typeface="微软雅黑"/>
                <a:cs typeface="Arial" panose="020B0604020202020204" pitchFamily="34" charset="0"/>
              </a:rPr>
              <a:t>”: </a:t>
            </a:r>
            <a:r>
              <a:rPr lang="en-US" sz="2400" dirty="0">
                <a:solidFill>
                  <a:srgbClr val="7030A0"/>
                </a:solidFill>
                <a:latin typeface="Arial" panose="020B0604020202020204" pitchFamily="34" charset="0"/>
                <a:ea typeface="微软雅黑"/>
                <a:cs typeface="Arial" panose="020B0604020202020204" pitchFamily="34" charset="0"/>
              </a:rPr>
              <a:t>Response Surface Model based on </a:t>
            </a:r>
            <a:r>
              <a:rPr lang="en-US" sz="2400" u="sng" dirty="0">
                <a:solidFill>
                  <a:srgbClr val="FF0000"/>
                </a:solidFill>
                <a:latin typeface="Arial" panose="020B0604020202020204" pitchFamily="34" charset="0"/>
                <a:ea typeface="微软雅黑"/>
                <a:cs typeface="Arial" panose="020B0604020202020204" pitchFamily="34" charset="0"/>
              </a:rPr>
              <a:t>Polynomial Functions</a:t>
            </a:r>
          </a:p>
        </p:txBody>
      </p:sp>
      <p:sp>
        <p:nvSpPr>
          <p:cNvPr id="5" name="Rectangle 4"/>
          <p:cNvSpPr/>
          <p:nvPr/>
        </p:nvSpPr>
        <p:spPr>
          <a:xfrm>
            <a:off x="838200" y="2186318"/>
            <a:ext cx="1665916" cy="861774"/>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Chemistry</a:t>
            </a:r>
            <a:r>
              <a:rPr lang="en-US" sz="1600" b="1" dirty="0">
                <a:solidFill>
                  <a:srgbClr val="0000FF"/>
                </a:solidFill>
                <a:latin typeface="Arial" panose="020B0604020202020204" pitchFamily="34" charset="0"/>
                <a:ea typeface="微软雅黑"/>
                <a:cs typeface="Arial" panose="020B0604020202020204" pitchFamily="34" charset="0"/>
              </a:rPr>
              <a:t>:</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Degree of</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Non-linearity</a:t>
            </a:r>
          </a:p>
        </p:txBody>
      </p:sp>
      <p:sp>
        <p:nvSpPr>
          <p:cNvPr id="6" name="Rectangle 5"/>
          <p:cNvSpPr/>
          <p:nvPr/>
        </p:nvSpPr>
        <p:spPr>
          <a:xfrm>
            <a:off x="863245" y="3335126"/>
            <a:ext cx="1516030" cy="861774"/>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Chemistry</a:t>
            </a:r>
            <a:r>
              <a:rPr lang="en-US" sz="1600" b="1" dirty="0">
                <a:solidFill>
                  <a:srgbClr val="0000FF"/>
                </a:solidFill>
                <a:latin typeface="Arial" panose="020B0604020202020204" pitchFamily="34" charset="0"/>
                <a:ea typeface="微软雅黑"/>
                <a:cs typeface="Arial" panose="020B0604020202020204" pitchFamily="34" charset="0"/>
              </a:rPr>
              <a:t>:</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Term of</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Interactions</a:t>
            </a:r>
          </a:p>
        </p:txBody>
      </p:sp>
      <p:sp>
        <p:nvSpPr>
          <p:cNvPr id="7" name="Rectangle 6"/>
          <p:cNvSpPr/>
          <p:nvPr/>
        </p:nvSpPr>
        <p:spPr>
          <a:xfrm>
            <a:off x="1646588" y="4952518"/>
            <a:ext cx="9007505" cy="892552"/>
          </a:xfrm>
          <a:prstGeom prst="rect">
            <a:avLst/>
          </a:prstGeom>
        </p:spPr>
        <p:txBody>
          <a:bodyPr wrap="square">
            <a:spAutoFit/>
          </a:bodyPr>
          <a:lstStyle/>
          <a:p>
            <a:pPr algn="l" fontAlgn="auto">
              <a:spcBef>
                <a:spcPts val="0"/>
              </a:spcBef>
              <a:spcAft>
                <a:spcPts val="0"/>
              </a:spcAft>
              <a:defRPr/>
            </a:pPr>
            <a:endParaRPr lang="en-US" sz="2000" b="1" dirty="0">
              <a:solidFill>
                <a:srgbClr val="0000FF"/>
              </a:solidFill>
              <a:latin typeface="Arial" panose="020B0604020202020204" pitchFamily="34" charset="0"/>
              <a:ea typeface="微软雅黑"/>
              <a:cs typeface="Arial" panose="020B0604020202020204" pitchFamily="34" charset="0"/>
            </a:endParaRPr>
          </a:p>
          <a:p>
            <a:pPr algn="l" fontAlgn="auto">
              <a:spcBef>
                <a:spcPts val="0"/>
              </a:spcBef>
              <a:spcAft>
                <a:spcPts val="0"/>
              </a:spcAft>
              <a:defRPr/>
            </a:pPr>
            <a:r>
              <a:rPr lang="en-US" sz="1600" dirty="0">
                <a:solidFill>
                  <a:srgbClr val="000000"/>
                </a:solidFill>
                <a:latin typeface="微软雅黑"/>
                <a:ea typeface="微软雅黑"/>
              </a:rPr>
              <a:t>Only 3</a:t>
            </a:r>
            <a:r>
              <a:rPr lang="en-US" sz="1600" baseline="30000" dirty="0">
                <a:solidFill>
                  <a:srgbClr val="000000"/>
                </a:solidFill>
                <a:latin typeface="微软雅黑"/>
                <a:ea typeface="微软雅黑"/>
              </a:rPr>
              <a:t>rd</a:t>
            </a:r>
            <a:r>
              <a:rPr lang="en-US" sz="1600" dirty="0">
                <a:solidFill>
                  <a:srgbClr val="000000"/>
                </a:solidFill>
                <a:latin typeface="微软雅黑"/>
                <a:ea typeface="微软雅黑"/>
              </a:rPr>
              <a:t> step involved in training samples (i.e., model runs), and thus significantly reduces </a:t>
            </a:r>
          </a:p>
          <a:p>
            <a:pPr algn="l" fontAlgn="auto">
              <a:spcBef>
                <a:spcPts val="0"/>
              </a:spcBef>
              <a:spcAft>
                <a:spcPts val="0"/>
              </a:spcAft>
              <a:defRPr/>
            </a:pPr>
            <a:r>
              <a:rPr lang="en-US" sz="1600" dirty="0">
                <a:solidFill>
                  <a:srgbClr val="000000"/>
                </a:solidFill>
                <a:latin typeface="微软雅黑"/>
                <a:ea typeface="微软雅黑"/>
              </a:rPr>
              <a:t>	# of model runs required for accuracy </a:t>
            </a:r>
            <a:r>
              <a:rPr lang="en-US" sz="1600" dirty="0">
                <a:solidFill>
                  <a:srgbClr val="0000FF"/>
                </a:solidFill>
                <a:latin typeface="微软雅黑"/>
              </a:rPr>
              <a:t>(20~30 runs per selected control region) </a:t>
            </a:r>
            <a:endParaRPr lang="en-US" sz="1600" dirty="0">
              <a:solidFill>
                <a:srgbClr val="000000"/>
              </a:solidFill>
              <a:latin typeface="微软雅黑"/>
              <a:ea typeface="微软雅黑"/>
            </a:endParaRPr>
          </a:p>
        </p:txBody>
      </p:sp>
      <p:cxnSp>
        <p:nvCxnSpPr>
          <p:cNvPr id="9" name="Straight Connector 8"/>
          <p:cNvCxnSpPr>
            <a:cxnSpLocks/>
          </p:cNvCxnSpPr>
          <p:nvPr/>
        </p:nvCxnSpPr>
        <p:spPr bwMode="auto">
          <a:xfrm>
            <a:off x="689392" y="4419600"/>
            <a:ext cx="10207208"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3570806" y="6477492"/>
            <a:ext cx="8657389" cy="338554"/>
          </a:xfrm>
          <a:prstGeom prst="rect">
            <a:avLst/>
          </a:prstGeom>
          <a:noFill/>
        </p:spPr>
        <p:txBody>
          <a:bodyPr wrap="square" rtlCol="0">
            <a:spAutoFit/>
          </a:bodyPr>
          <a:lstStyle/>
          <a:p>
            <a:pPr algn="l" fontAlgn="auto">
              <a:spcBef>
                <a:spcPts val="0"/>
              </a:spcBef>
              <a:spcAft>
                <a:spcPts val="0"/>
              </a:spcAft>
              <a:defRPr/>
            </a:pPr>
            <a:r>
              <a:rPr lang="en-US" sz="1600" i="1" dirty="0">
                <a:solidFill>
                  <a:srgbClr val="000000"/>
                </a:solidFill>
                <a:latin typeface="微软雅黑"/>
                <a:ea typeface="微软雅黑"/>
              </a:rPr>
              <a:t>Xing et. al., 2018, Atmos. Chem. &amp; Phys., </a:t>
            </a:r>
            <a:r>
              <a:rPr lang="en-US" sz="1600" i="1" u="sng" dirty="0">
                <a:solidFill>
                  <a:schemeClr val="tx2">
                    <a:lumMod val="60000"/>
                    <a:lumOff val="40000"/>
                  </a:schemeClr>
                </a:solidFill>
                <a:effectLst/>
                <a:latin typeface="Arial" panose="020B0604020202020204" pitchFamily="34" charset="0"/>
              </a:rPr>
              <a:t>https://doi.org/10.5194/acp-18-7799-2018</a:t>
            </a:r>
            <a:endParaRPr lang="en-US" sz="1600" i="1" dirty="0">
              <a:solidFill>
                <a:srgbClr val="000000"/>
              </a:solidFill>
              <a:latin typeface="微软雅黑"/>
              <a:ea typeface="微软雅黑"/>
            </a:endParaRPr>
          </a:p>
        </p:txBody>
      </p:sp>
      <p:sp>
        <p:nvSpPr>
          <p:cNvPr id="8" name="Rectangle 7"/>
          <p:cNvSpPr/>
          <p:nvPr/>
        </p:nvSpPr>
        <p:spPr>
          <a:xfrm>
            <a:off x="942152" y="1167867"/>
            <a:ext cx="1372296" cy="584775"/>
          </a:xfrm>
          <a:prstGeom prst="rect">
            <a:avLst/>
          </a:prstGeom>
        </p:spPr>
        <p:txBody>
          <a:bodyPr wrap="square">
            <a:spAutoFit/>
          </a:bodyPr>
          <a:lstStyle/>
          <a:p>
            <a:pPr>
              <a:defRPr/>
            </a:pPr>
            <a:r>
              <a:rPr lang="en-US" sz="1600" b="1" dirty="0">
                <a:solidFill>
                  <a:srgbClr val="FF0000"/>
                </a:solidFill>
                <a:latin typeface="Arial" panose="020B0604020202020204" pitchFamily="34" charset="0"/>
                <a:ea typeface="微软雅黑"/>
                <a:cs typeface="Arial" panose="020B0604020202020204" pitchFamily="34" charset="0"/>
              </a:rPr>
              <a:t>Polynomial Functions</a:t>
            </a:r>
            <a:endParaRPr lang="en-US" sz="1600" b="1" dirty="0">
              <a:solidFill>
                <a:srgbClr val="000000"/>
              </a:solidFill>
              <a:latin typeface="Arial" panose="020B0604020202020204" pitchFamily="34" charset="0"/>
              <a:ea typeface="微软雅黑"/>
              <a:cs typeface="Arial" panose="020B0604020202020204" pitchFamily="34" charset="0"/>
            </a:endParaRPr>
          </a:p>
        </p:txBody>
      </p:sp>
      <p:sp>
        <p:nvSpPr>
          <p:cNvPr id="12" name="Slide Number Placeholder 2">
            <a:extLst>
              <a:ext uri="{FF2B5EF4-FFF2-40B4-BE49-F238E27FC236}">
                <a16:creationId xmlns:a16="http://schemas.microsoft.com/office/drawing/2014/main" id="{0C026DB3-B9FC-4E9F-B37D-A546A143877D}"/>
              </a:ext>
            </a:extLst>
          </p:cNvPr>
          <p:cNvSpPr txBox="1">
            <a:spLocks/>
          </p:cNvSpPr>
          <p:nvPr/>
        </p:nvSpPr>
        <p:spPr>
          <a:xfrm>
            <a:off x="9829800" y="624584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
        <p:nvSpPr>
          <p:cNvPr id="11" name="Oval 10">
            <a:extLst>
              <a:ext uri="{FF2B5EF4-FFF2-40B4-BE49-F238E27FC236}">
                <a16:creationId xmlns:a16="http://schemas.microsoft.com/office/drawing/2014/main" id="{6528BEE5-7F4C-42E1-ADDD-41CF86A31ED9}"/>
              </a:ext>
            </a:extLst>
          </p:cNvPr>
          <p:cNvSpPr/>
          <p:nvPr/>
        </p:nvSpPr>
        <p:spPr bwMode="auto">
          <a:xfrm>
            <a:off x="4648200" y="4419600"/>
            <a:ext cx="685800" cy="738664"/>
          </a:xfrm>
          <a:prstGeom prst="ellipse">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3" name="Rectangle 12">
            <a:extLst>
              <a:ext uri="{FF2B5EF4-FFF2-40B4-BE49-F238E27FC236}">
                <a16:creationId xmlns:a16="http://schemas.microsoft.com/office/drawing/2014/main" id="{585A8B93-67F5-411A-B72C-6866398B31E9}"/>
              </a:ext>
            </a:extLst>
          </p:cNvPr>
          <p:cNvSpPr/>
          <p:nvPr/>
        </p:nvSpPr>
        <p:spPr>
          <a:xfrm>
            <a:off x="756064" y="4438844"/>
            <a:ext cx="1781048" cy="830997"/>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Modeling</a:t>
            </a:r>
            <a:r>
              <a:rPr lang="en-US" sz="1600" b="1" dirty="0">
                <a:solidFill>
                  <a:srgbClr val="0000FF"/>
                </a:solidFill>
                <a:latin typeface="Arial" panose="020B0604020202020204" pitchFamily="34" charset="0"/>
                <a:ea typeface="微软雅黑"/>
                <a:cs typeface="Arial" panose="020B0604020202020204" pitchFamily="34" charset="0"/>
              </a:rPr>
              <a:t>:</a:t>
            </a:r>
            <a:endParaRPr lang="en-US" sz="1600" b="1" dirty="0">
              <a:solidFill>
                <a:srgbClr val="000000"/>
              </a:solidFill>
              <a:latin typeface="Arial" panose="020B0604020202020204" pitchFamily="34" charset="0"/>
              <a:ea typeface="微软雅黑"/>
              <a:cs typeface="Arial" panose="020B0604020202020204" pitchFamily="34" charset="0"/>
            </a:endParaRP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Coefficients of Polynomial term</a:t>
            </a:r>
          </a:p>
        </p:txBody>
      </p:sp>
    </p:spTree>
    <p:extLst>
      <p:ext uri="{BB962C8B-B14F-4D97-AF65-F5344CB8AC3E}">
        <p14:creationId xmlns:p14="http://schemas.microsoft.com/office/powerpoint/2010/main" val="469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grpId="0" nodeType="afterEffect">
                                  <p:stCondLst>
                                    <p:cond delay="25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5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250"/>
                                  </p:stCondLst>
                                  <p:childTnLst>
                                    <p:set>
                                      <p:cBhvr>
                                        <p:cTn id="21"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animBg="1"/>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E4B4E5-2D71-426D-A3EC-9D3DA113C4FD}"/>
              </a:ext>
            </a:extLst>
          </p:cNvPr>
          <p:cNvPicPr>
            <a:picLocks noChangeAspect="1"/>
          </p:cNvPicPr>
          <p:nvPr/>
        </p:nvPicPr>
        <p:blipFill>
          <a:blip r:embed="rId3"/>
          <a:stretch>
            <a:fillRect/>
          </a:stretch>
        </p:blipFill>
        <p:spPr>
          <a:xfrm>
            <a:off x="412709" y="780274"/>
            <a:ext cx="5057467" cy="6077723"/>
          </a:xfrm>
          <a:prstGeom prst="rect">
            <a:avLst/>
          </a:prstGeom>
        </p:spPr>
      </p:pic>
      <p:sp>
        <p:nvSpPr>
          <p:cNvPr id="4" name="矩形 3">
            <a:extLst>
              <a:ext uri="{FF2B5EF4-FFF2-40B4-BE49-F238E27FC236}">
                <a16:creationId xmlns:a16="http://schemas.microsoft.com/office/drawing/2014/main" id="{9FF75D9A-2AE8-BDA1-C93B-0E2F1F45C133}"/>
              </a:ext>
            </a:extLst>
          </p:cNvPr>
          <p:cNvSpPr/>
          <p:nvPr/>
        </p:nvSpPr>
        <p:spPr bwMode="auto">
          <a:xfrm>
            <a:off x="412709" y="780274"/>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1" y="3"/>
            <a:ext cx="11734800" cy="669103"/>
          </a:xfrm>
        </p:spPr>
        <p:txBody>
          <a:bodyPr>
            <a:normAutofit fontScale="90000"/>
          </a:bodyPr>
          <a:lstStyle/>
          <a:p>
            <a:r>
              <a:rPr lang="en-US" altLang="zh-CN" dirty="0">
                <a:latin typeface="Arial" panose="020B0604020202020204" pitchFamily="34" charset="0"/>
                <a:cs typeface="Arial" panose="020B0604020202020204" pitchFamily="34" charset="0"/>
              </a:rPr>
              <a:t>RSM-VAT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Update: </a:t>
            </a:r>
            <a:r>
              <a:rPr lang="en-US" altLang="zh-CN" dirty="0">
                <a:solidFill>
                  <a:srgbClr val="FFFF00"/>
                </a:solidFill>
                <a:latin typeface="Arial" panose="020B0604020202020204" pitchFamily="34" charset="0"/>
                <a:cs typeface="Arial" panose="020B0604020202020204" pitchFamily="34" charset="0"/>
              </a:rPr>
              <a:t>GUI comparison with previous “RSM-VAT 2.7”</a:t>
            </a:r>
            <a:endParaRPr lang="zh-CN" altLang="en-US" dirty="0">
              <a:solidFill>
                <a:srgbClr val="FFFF0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3271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10112800" y="65188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Speech Bubble: Rectangle with Corners Rounded 4">
            <a:extLst>
              <a:ext uri="{FF2B5EF4-FFF2-40B4-BE49-F238E27FC236}">
                <a16:creationId xmlns:a16="http://schemas.microsoft.com/office/drawing/2014/main" id="{6F0343A2-D3EF-4A5C-9315-36324C419913}"/>
              </a:ext>
            </a:extLst>
          </p:cNvPr>
          <p:cNvSpPr/>
          <p:nvPr/>
        </p:nvSpPr>
        <p:spPr>
          <a:xfrm>
            <a:off x="861290" y="3819135"/>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Speech Bubble: Rectangle with Corners Rounded 4">
            <a:extLst>
              <a:ext uri="{FF2B5EF4-FFF2-40B4-BE49-F238E27FC236}">
                <a16:creationId xmlns:a16="http://schemas.microsoft.com/office/drawing/2014/main" id="{AC66CD70-21E1-4636-A4E8-30FD4555A2DC}"/>
              </a:ext>
            </a:extLst>
          </p:cNvPr>
          <p:cNvSpPr/>
          <p:nvPr/>
        </p:nvSpPr>
        <p:spPr>
          <a:xfrm>
            <a:off x="3322210" y="3819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8" name="Straight Connector 16">
            <a:extLst>
              <a:ext uri="{FF2B5EF4-FFF2-40B4-BE49-F238E27FC236}">
                <a16:creationId xmlns:a16="http://schemas.microsoft.com/office/drawing/2014/main" id="{2227947A-F726-0D75-4510-AB543D42AFB7}"/>
              </a:ext>
            </a:extLst>
          </p:cNvPr>
          <p:cNvCxnSpPr/>
          <p:nvPr/>
        </p:nvCxnSpPr>
        <p:spPr bwMode="auto">
          <a:xfrm>
            <a:off x="6682346" y="5159739"/>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图片 8">
            <a:extLst>
              <a:ext uri="{FF2B5EF4-FFF2-40B4-BE49-F238E27FC236}">
                <a16:creationId xmlns:a16="http://schemas.microsoft.com/office/drawing/2014/main" id="{CEBD9060-76E3-F3AF-A546-243227807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874" y="719906"/>
            <a:ext cx="5065136" cy="6156381"/>
          </a:xfrm>
          <a:prstGeom prst="rect">
            <a:avLst/>
          </a:prstGeom>
        </p:spPr>
      </p:pic>
      <p:sp>
        <p:nvSpPr>
          <p:cNvPr id="13" name="Speech Bubble: Rectangle with Corners Rounded 4">
            <a:extLst>
              <a:ext uri="{FF2B5EF4-FFF2-40B4-BE49-F238E27FC236}">
                <a16:creationId xmlns:a16="http://schemas.microsoft.com/office/drawing/2014/main" id="{91403DE1-8FA3-A6E3-33DB-E5C978C3D7B5}"/>
              </a:ext>
            </a:extLst>
          </p:cNvPr>
          <p:cNvSpPr/>
          <p:nvPr/>
        </p:nvSpPr>
        <p:spPr>
          <a:xfrm>
            <a:off x="9462451" y="5851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F1E2901F-D6F4-F041-3390-B367872FB030}"/>
              </a:ext>
            </a:extLst>
          </p:cNvPr>
          <p:cNvSpPr/>
          <p:nvPr/>
        </p:nvSpPr>
        <p:spPr>
          <a:xfrm>
            <a:off x="6537651" y="5904073"/>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文本框 20">
            <a:extLst>
              <a:ext uri="{FF2B5EF4-FFF2-40B4-BE49-F238E27FC236}">
                <a16:creationId xmlns:a16="http://schemas.microsoft.com/office/drawing/2014/main" id="{7CCD6E63-B9D2-CCA6-C951-756963020F64}"/>
              </a:ext>
            </a:extLst>
          </p:cNvPr>
          <p:cNvSpPr txBox="1"/>
          <p:nvPr/>
        </p:nvSpPr>
        <p:spPr>
          <a:xfrm>
            <a:off x="1299963" y="719906"/>
            <a:ext cx="3282957" cy="369332"/>
          </a:xfrm>
          <a:prstGeom prst="rect">
            <a:avLst/>
          </a:prstGeom>
          <a:noFill/>
        </p:spPr>
        <p:txBody>
          <a:bodyPr wrap="square">
            <a:spAutoFit/>
          </a:bodyPr>
          <a:lstStyle/>
          <a:p>
            <a:r>
              <a:rPr lang="en-US" altLang="zh-CN" dirty="0">
                <a:solidFill>
                  <a:srgbClr val="FF0000"/>
                </a:solidFill>
              </a:rPr>
              <a:t>Create/Input RSM Option</a:t>
            </a:r>
            <a:endParaRPr lang="en-US" dirty="0">
              <a:solidFill>
                <a:srgbClr val="FF0000"/>
              </a:solidFill>
            </a:endParaRPr>
          </a:p>
        </p:txBody>
      </p:sp>
      <p:sp>
        <p:nvSpPr>
          <p:cNvPr id="22" name="矩形 21">
            <a:extLst>
              <a:ext uri="{FF2B5EF4-FFF2-40B4-BE49-F238E27FC236}">
                <a16:creationId xmlns:a16="http://schemas.microsoft.com/office/drawing/2014/main" id="{029DDA56-D09D-0CF1-76D7-7EC910061920}"/>
              </a:ext>
            </a:extLst>
          </p:cNvPr>
          <p:cNvSpPr/>
          <p:nvPr/>
        </p:nvSpPr>
        <p:spPr bwMode="auto">
          <a:xfrm>
            <a:off x="6251924" y="758006"/>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0" name="文本框 19">
            <a:extLst>
              <a:ext uri="{FF2B5EF4-FFF2-40B4-BE49-F238E27FC236}">
                <a16:creationId xmlns:a16="http://schemas.microsoft.com/office/drawing/2014/main" id="{F60E0366-06E2-882A-15D0-4E3F9FE15D01}"/>
              </a:ext>
            </a:extLst>
          </p:cNvPr>
          <p:cNvSpPr txBox="1"/>
          <p:nvPr/>
        </p:nvSpPr>
        <p:spPr>
          <a:xfrm>
            <a:off x="7359688" y="700996"/>
            <a:ext cx="3282957" cy="369332"/>
          </a:xfrm>
          <a:prstGeom prst="rect">
            <a:avLst/>
          </a:prstGeom>
          <a:noFill/>
        </p:spPr>
        <p:txBody>
          <a:bodyPr wrap="square">
            <a:spAutoFit/>
          </a:bodyPr>
          <a:lstStyle/>
          <a:p>
            <a:r>
              <a:rPr lang="en-US" altLang="zh-CN" dirty="0">
                <a:solidFill>
                  <a:srgbClr val="FF0000"/>
                </a:solidFill>
              </a:rPr>
              <a:t>Model Data Input Option</a:t>
            </a:r>
            <a:endParaRPr lang="en-US" dirty="0">
              <a:solidFill>
                <a:srgbClr val="FF0000"/>
              </a:solidFill>
            </a:endParaRPr>
          </a:p>
        </p:txBody>
      </p:sp>
    </p:spTree>
    <p:extLst>
      <p:ext uri="{BB962C8B-B14F-4D97-AF65-F5344CB8AC3E}">
        <p14:creationId xmlns:p14="http://schemas.microsoft.com/office/powerpoint/2010/main" val="26615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3" grpId="0" animBg="1"/>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Create RSM File</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1BF5F04D-F5EF-4F5B-9092-185A69CD9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389" y="782289"/>
            <a:ext cx="8229600" cy="6075710"/>
          </a:xfrm>
          <a:prstGeom prst="rect">
            <a:avLst/>
          </a:prstGeom>
        </p:spPr>
      </p:pic>
      <p:sp>
        <p:nvSpPr>
          <p:cNvPr id="17" name="Speech Bubble: Rectangle with Corners Rounded 4">
            <a:extLst>
              <a:ext uri="{FF2B5EF4-FFF2-40B4-BE49-F238E27FC236}">
                <a16:creationId xmlns:a16="http://schemas.microsoft.com/office/drawing/2014/main" id="{443AAD12-5F0E-4FF7-8409-39C73A5B8FBC}"/>
              </a:ext>
            </a:extLst>
          </p:cNvPr>
          <p:cNvSpPr/>
          <p:nvPr/>
        </p:nvSpPr>
        <p:spPr>
          <a:xfrm>
            <a:off x="3949795" y="2123770"/>
            <a:ext cx="2627986" cy="540774"/>
          </a:xfrm>
          <a:prstGeom prst="wedgeRoundRectCallout">
            <a:avLst>
              <a:gd name="adj1" fmla="val -43913"/>
              <a:gd name="adj2" fmla="val 1589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1.Choose “</a:t>
            </a:r>
            <a:r>
              <a:rPr lang="en-US" altLang="zh-CN" dirty="0" err="1">
                <a:solidFill>
                  <a:srgbClr val="0000FF"/>
                </a:solidFill>
                <a:latin typeface="Calibri"/>
              </a:rPr>
              <a:t>DeepRSM</a:t>
            </a:r>
            <a:r>
              <a:rPr lang="en-US" altLang="zh-CN" dirty="0">
                <a:solidFill>
                  <a:srgbClr val="0000FF"/>
                </a:solidFill>
                <a:latin typeface="Calibri"/>
              </a:rPr>
              <a: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pic>
        <p:nvPicPr>
          <p:cNvPr id="36" name="图片 35">
            <a:extLst>
              <a:ext uri="{FF2B5EF4-FFF2-40B4-BE49-F238E27FC236}">
                <a16:creationId xmlns:a16="http://schemas.microsoft.com/office/drawing/2014/main" id="{FA7E06E6-68D0-4D04-B0D8-21D0BFD3A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249" y="3499983"/>
            <a:ext cx="4898739" cy="2449368"/>
          </a:xfrm>
          <a:prstGeom prst="rect">
            <a:avLst/>
          </a:prstGeom>
        </p:spPr>
      </p:pic>
      <p:cxnSp>
        <p:nvCxnSpPr>
          <p:cNvPr id="38" name="直接箭头连接符 37">
            <a:extLst>
              <a:ext uri="{FF2B5EF4-FFF2-40B4-BE49-F238E27FC236}">
                <a16:creationId xmlns:a16="http://schemas.microsoft.com/office/drawing/2014/main" id="{CD49B5B6-5025-4A1C-8DF6-91035519DE13}"/>
              </a:ext>
            </a:extLst>
          </p:cNvPr>
          <p:cNvCxnSpPr>
            <a:cxnSpLocks/>
          </p:cNvCxnSpPr>
          <p:nvPr/>
        </p:nvCxnSpPr>
        <p:spPr bwMode="auto">
          <a:xfrm>
            <a:off x="4355690" y="3941114"/>
            <a:ext cx="2330245" cy="91602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0" name="Speech Bubble: Rectangle with Corners Rounded 4">
            <a:extLst>
              <a:ext uri="{FF2B5EF4-FFF2-40B4-BE49-F238E27FC236}">
                <a16:creationId xmlns:a16="http://schemas.microsoft.com/office/drawing/2014/main" id="{ECE216A3-9E91-4A44-A91E-376CD74D83A2}"/>
              </a:ext>
            </a:extLst>
          </p:cNvPr>
          <p:cNvSpPr/>
          <p:nvPr/>
        </p:nvSpPr>
        <p:spPr>
          <a:xfrm>
            <a:off x="4879196" y="2959209"/>
            <a:ext cx="4176314" cy="540774"/>
          </a:xfrm>
          <a:prstGeom prst="wedgeRoundRectCallout">
            <a:avLst>
              <a:gd name="adj1" fmla="val -43913"/>
              <a:gd name="adj2" fmla="val 1589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2. Select the corresponding file</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41" name="Speech Bubble: Rectangle with Corners Rounded 4">
            <a:extLst>
              <a:ext uri="{FF2B5EF4-FFF2-40B4-BE49-F238E27FC236}">
                <a16:creationId xmlns:a16="http://schemas.microsoft.com/office/drawing/2014/main" id="{E4D9C801-7D44-408E-97D3-125F1C5CDFF1}"/>
              </a:ext>
            </a:extLst>
          </p:cNvPr>
          <p:cNvSpPr/>
          <p:nvPr/>
        </p:nvSpPr>
        <p:spPr>
          <a:xfrm>
            <a:off x="4481743" y="5717096"/>
            <a:ext cx="1499821" cy="540774"/>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3.Click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42" name="矩形 41">
            <a:extLst>
              <a:ext uri="{FF2B5EF4-FFF2-40B4-BE49-F238E27FC236}">
                <a16:creationId xmlns:a16="http://schemas.microsoft.com/office/drawing/2014/main" id="{7488AAB6-F056-4DDD-B191-147F463CAC31}"/>
              </a:ext>
            </a:extLst>
          </p:cNvPr>
          <p:cNvSpPr/>
          <p:nvPr/>
        </p:nvSpPr>
        <p:spPr bwMode="auto">
          <a:xfrm>
            <a:off x="3831808" y="6345494"/>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pic>
        <p:nvPicPr>
          <p:cNvPr id="43" name="图片 42">
            <a:extLst>
              <a:ext uri="{FF2B5EF4-FFF2-40B4-BE49-F238E27FC236}">
                <a16:creationId xmlns:a16="http://schemas.microsoft.com/office/drawing/2014/main" id="{4DA81D56-D61D-4040-A0E8-7348D185A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294" y="5673240"/>
            <a:ext cx="3680779" cy="804941"/>
          </a:xfrm>
          <a:prstGeom prst="rect">
            <a:avLst/>
          </a:prstGeom>
        </p:spPr>
      </p:pic>
      <p:cxnSp>
        <p:nvCxnSpPr>
          <p:cNvPr id="44" name="直接箭头连接符 43">
            <a:extLst>
              <a:ext uri="{FF2B5EF4-FFF2-40B4-BE49-F238E27FC236}">
                <a16:creationId xmlns:a16="http://schemas.microsoft.com/office/drawing/2014/main" id="{A130A395-29E2-4B9C-99E3-59A9439D1C04}"/>
              </a:ext>
            </a:extLst>
          </p:cNvPr>
          <p:cNvCxnSpPr>
            <a:cxnSpLocks/>
          </p:cNvCxnSpPr>
          <p:nvPr/>
        </p:nvCxnSpPr>
        <p:spPr bwMode="auto">
          <a:xfrm>
            <a:off x="4312199" y="4857135"/>
            <a:ext cx="2543781" cy="98190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9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animBg="1"/>
      <p:bldP spid="4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grpSp>
        <p:nvGrpSpPr>
          <p:cNvPr id="9" name="组合 8">
            <a:extLst>
              <a:ext uri="{FF2B5EF4-FFF2-40B4-BE49-F238E27FC236}">
                <a16:creationId xmlns:a16="http://schemas.microsoft.com/office/drawing/2014/main" id="{D988C82E-B252-4F24-AB38-6D637CB12BB8}"/>
              </a:ext>
            </a:extLst>
          </p:cNvPr>
          <p:cNvGrpSpPr/>
          <p:nvPr/>
        </p:nvGrpSpPr>
        <p:grpSpPr>
          <a:xfrm>
            <a:off x="5686118" y="2665290"/>
            <a:ext cx="4778154" cy="2712955"/>
            <a:chOff x="5686118" y="2665290"/>
            <a:chExt cx="4778154" cy="2712955"/>
          </a:xfrm>
        </p:grpSpPr>
        <p:pic>
          <p:nvPicPr>
            <p:cNvPr id="3" name="图片 2">
              <a:extLst>
                <a:ext uri="{FF2B5EF4-FFF2-40B4-BE49-F238E27FC236}">
                  <a16:creationId xmlns:a16="http://schemas.microsoft.com/office/drawing/2014/main" id="{2EE89360-CFD1-4F36-AEFC-A5D272935FD0}"/>
                </a:ext>
              </a:extLst>
            </p:cNvPr>
            <p:cNvPicPr>
              <a:picLocks noChangeAspect="1"/>
            </p:cNvPicPr>
            <p:nvPr/>
          </p:nvPicPr>
          <p:blipFill>
            <a:blip r:embed="rId4"/>
            <a:stretch>
              <a:fillRect/>
            </a:stretch>
          </p:blipFill>
          <p:spPr>
            <a:xfrm>
              <a:off x="5686118" y="2665290"/>
              <a:ext cx="4778154" cy="2712955"/>
            </a:xfrm>
            <a:prstGeom prst="rect">
              <a:avLst/>
            </a:prstGeom>
          </p:spPr>
        </p:pic>
        <p:sp>
          <p:nvSpPr>
            <p:cNvPr id="8" name="矩形 7">
              <a:extLst>
                <a:ext uri="{FF2B5EF4-FFF2-40B4-BE49-F238E27FC236}">
                  <a16:creationId xmlns:a16="http://schemas.microsoft.com/office/drawing/2014/main" id="{38B1121B-50CE-4110-AEB0-6D33E892434E}"/>
                </a:ext>
              </a:extLst>
            </p:cNvPr>
            <p:cNvSpPr/>
            <p:nvPr/>
          </p:nvSpPr>
          <p:spPr bwMode="auto">
            <a:xfrm>
              <a:off x="5761703" y="3097161"/>
              <a:ext cx="1386349" cy="206478"/>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cxnSp>
        <p:nvCxnSpPr>
          <p:cNvPr id="7" name="直接箭头连接符 6">
            <a:extLst>
              <a:ext uri="{FF2B5EF4-FFF2-40B4-BE49-F238E27FC236}">
                <a16:creationId xmlns:a16="http://schemas.microsoft.com/office/drawing/2014/main" id="{4C0B940D-2F24-432D-B132-9BA1C9C92F62}"/>
              </a:ext>
            </a:extLst>
          </p:cNvPr>
          <p:cNvCxnSpPr>
            <a:cxnSpLocks/>
          </p:cNvCxnSpPr>
          <p:nvPr/>
        </p:nvCxnSpPr>
        <p:spPr bwMode="auto">
          <a:xfrm>
            <a:off x="4729316" y="2988783"/>
            <a:ext cx="1514168" cy="54099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Speech Bubble: Rectangle with Corners Rounded 4">
            <a:extLst>
              <a:ext uri="{FF2B5EF4-FFF2-40B4-BE49-F238E27FC236}">
                <a16:creationId xmlns:a16="http://schemas.microsoft.com/office/drawing/2014/main" id="{225C9A07-44A9-4A22-AEA3-F5C499F4F726}"/>
              </a:ext>
            </a:extLst>
          </p:cNvPr>
          <p:cNvSpPr/>
          <p:nvPr/>
        </p:nvSpPr>
        <p:spPr>
          <a:xfrm>
            <a:off x="5222970" y="4978216"/>
            <a:ext cx="4513006" cy="983178"/>
          </a:xfrm>
          <a:prstGeom prst="wedgeRoundRectCallout">
            <a:avLst>
              <a:gd name="adj1" fmla="val -37839"/>
              <a:gd name="adj2" fmla="val -1846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panose="020F0502020204030204" pitchFamily="34" charset="0"/>
                <a:ea typeface="微软雅黑"/>
                <a:cs typeface="Calibri" panose="020F0502020204030204" pitchFamily="34" charset="0"/>
              </a:rPr>
              <a:t>4</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 Base Case CMAQ File (e.g., ACONC.1)</a:t>
            </a:r>
          </a:p>
        </p:txBody>
      </p:sp>
    </p:spTree>
    <p:extLst>
      <p:ext uri="{BB962C8B-B14F-4D97-AF65-F5344CB8AC3E}">
        <p14:creationId xmlns:p14="http://schemas.microsoft.com/office/powerpoint/2010/main" val="38366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cxnSp>
        <p:nvCxnSpPr>
          <p:cNvPr id="7" name="直接箭头连接符 6">
            <a:extLst>
              <a:ext uri="{FF2B5EF4-FFF2-40B4-BE49-F238E27FC236}">
                <a16:creationId xmlns:a16="http://schemas.microsoft.com/office/drawing/2014/main" id="{8805F011-2637-4692-8DCD-F1BF90BC526E}"/>
              </a:ext>
            </a:extLst>
          </p:cNvPr>
          <p:cNvCxnSpPr>
            <a:cxnSpLocks/>
          </p:cNvCxnSpPr>
          <p:nvPr/>
        </p:nvCxnSpPr>
        <p:spPr bwMode="auto">
          <a:xfrm>
            <a:off x="4725535" y="3832711"/>
            <a:ext cx="1165807" cy="9914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9" name="组合 8">
            <a:extLst>
              <a:ext uri="{FF2B5EF4-FFF2-40B4-BE49-F238E27FC236}">
                <a16:creationId xmlns:a16="http://schemas.microsoft.com/office/drawing/2014/main" id="{07A9D208-798B-4F2B-83D6-456CACCD49D3}"/>
              </a:ext>
            </a:extLst>
          </p:cNvPr>
          <p:cNvGrpSpPr/>
          <p:nvPr/>
        </p:nvGrpSpPr>
        <p:grpSpPr>
          <a:xfrm>
            <a:off x="5891342" y="2906624"/>
            <a:ext cx="4558530" cy="2309060"/>
            <a:chOff x="5891342" y="2906624"/>
            <a:chExt cx="4558530" cy="2309060"/>
          </a:xfrm>
        </p:grpSpPr>
        <p:pic>
          <p:nvPicPr>
            <p:cNvPr id="3" name="图片 2">
              <a:extLst>
                <a:ext uri="{FF2B5EF4-FFF2-40B4-BE49-F238E27FC236}">
                  <a16:creationId xmlns:a16="http://schemas.microsoft.com/office/drawing/2014/main" id="{2DE27AE0-AFD5-450A-BEC2-6E2E3D946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342" y="2906624"/>
              <a:ext cx="4558530" cy="2309060"/>
            </a:xfrm>
            <a:prstGeom prst="rect">
              <a:avLst/>
            </a:prstGeom>
          </p:spPr>
        </p:pic>
        <p:sp>
          <p:nvSpPr>
            <p:cNvPr id="8" name="矩形 7">
              <a:extLst>
                <a:ext uri="{FF2B5EF4-FFF2-40B4-BE49-F238E27FC236}">
                  <a16:creationId xmlns:a16="http://schemas.microsoft.com/office/drawing/2014/main" id="{66AD9A64-81C4-4C7D-8F8D-D1C8AE441483}"/>
                </a:ext>
              </a:extLst>
            </p:cNvPr>
            <p:cNvSpPr/>
            <p:nvPr/>
          </p:nvSpPr>
          <p:spPr bwMode="auto">
            <a:xfrm>
              <a:off x="6096000" y="3266383"/>
              <a:ext cx="678426" cy="243733"/>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5" name="Speech Bubble: Rectangle with Corners Rounded 4">
            <a:extLst>
              <a:ext uri="{FF2B5EF4-FFF2-40B4-BE49-F238E27FC236}">
                <a16:creationId xmlns:a16="http://schemas.microsoft.com/office/drawing/2014/main" id="{96656315-7624-41E0-A595-79627448B668}"/>
              </a:ext>
            </a:extLst>
          </p:cNvPr>
          <p:cNvSpPr/>
          <p:nvPr/>
        </p:nvSpPr>
        <p:spPr>
          <a:xfrm>
            <a:off x="5308438" y="4857945"/>
            <a:ext cx="4114800" cy="983178"/>
          </a:xfrm>
          <a:prstGeom prst="wedgeRoundRectCallout">
            <a:avLst>
              <a:gd name="adj1" fmla="val -39983"/>
              <a:gd name="adj2" fmla="val -122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5</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 Deep</a:t>
            </a:r>
            <a:r>
              <a:rPr kumimoji="0" lang="en-US" sz="1800" b="0" i="0" u="none" strike="noStrike" kern="1200" cap="none" spc="0" normalizeH="0" noProof="0" dirty="0">
                <a:ln>
                  <a:noFill/>
                </a:ln>
                <a:solidFill>
                  <a:srgbClr val="0000FF"/>
                </a:solidFill>
                <a:effectLst/>
                <a:uLnTx/>
                <a:uFillTx/>
                <a:latin typeface="Calibri" panose="020F0502020204030204" pitchFamily="34" charset="0"/>
                <a:ea typeface="微软雅黑"/>
                <a:cs typeface="Calibri" panose="020F0502020204030204" pitchFamily="34" charset="0"/>
              </a:rPr>
              <a:t> Training Model File,</a:t>
            </a:r>
            <a:r>
              <a:rPr lang="en-US" dirty="0">
                <a:solidFill>
                  <a:srgbClr val="0000FF"/>
                </a:solidFill>
                <a:latin typeface="Calibri" panose="020F0502020204030204" pitchFamily="34" charset="0"/>
                <a:ea typeface="微软雅黑"/>
                <a:cs typeface="Calibri" panose="020F0502020204030204" pitchFamily="34" charset="0"/>
              </a:rPr>
              <a:t> e.g., </a:t>
            </a:r>
            <a:r>
              <a:rPr lang="en-US" dirty="0">
                <a:solidFill>
                  <a:srgbClr val="0000FF"/>
                </a:solidFill>
                <a:latin typeface="Calibri" panose="020F0502020204030204" pitchFamily="34" charset="0"/>
                <a:cs typeface="Calibri" panose="020F0502020204030204" pitchFamily="34" charset="0"/>
              </a:rPr>
              <a:t>“train_cn27_cn9bj_cn9cy_PM.pth”</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1431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pic>
        <p:nvPicPr>
          <p:cNvPr id="3" name="图片 2">
            <a:extLst>
              <a:ext uri="{FF2B5EF4-FFF2-40B4-BE49-F238E27FC236}">
                <a16:creationId xmlns:a16="http://schemas.microsoft.com/office/drawing/2014/main" id="{A1822E00-E619-452D-B309-FDF46021B6EF}"/>
              </a:ext>
            </a:extLst>
          </p:cNvPr>
          <p:cNvPicPr>
            <a:picLocks noChangeAspect="1"/>
          </p:cNvPicPr>
          <p:nvPr/>
        </p:nvPicPr>
        <p:blipFill>
          <a:blip r:embed="rId4"/>
          <a:stretch>
            <a:fillRect/>
          </a:stretch>
        </p:blipFill>
        <p:spPr>
          <a:xfrm>
            <a:off x="40250" y="2073109"/>
            <a:ext cx="2636748" cy="3360711"/>
          </a:xfrm>
          <a:prstGeom prst="rect">
            <a:avLst/>
          </a:prstGeom>
        </p:spPr>
      </p:pic>
      <p:cxnSp>
        <p:nvCxnSpPr>
          <p:cNvPr id="7" name="直接箭头连接符 6">
            <a:extLst>
              <a:ext uri="{FF2B5EF4-FFF2-40B4-BE49-F238E27FC236}">
                <a16:creationId xmlns:a16="http://schemas.microsoft.com/office/drawing/2014/main" id="{8A51FB09-09EC-4A0F-813F-40E23E2E6B25}"/>
              </a:ext>
            </a:extLst>
          </p:cNvPr>
          <p:cNvCxnSpPr>
            <a:cxnSpLocks/>
          </p:cNvCxnSpPr>
          <p:nvPr/>
        </p:nvCxnSpPr>
        <p:spPr bwMode="auto">
          <a:xfrm flipH="1" flipV="1">
            <a:off x="1720646" y="3429000"/>
            <a:ext cx="1042219" cy="5235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Speech Bubble: Rectangle with Corners Rounded 4">
            <a:extLst>
              <a:ext uri="{FF2B5EF4-FFF2-40B4-BE49-F238E27FC236}">
                <a16:creationId xmlns:a16="http://schemas.microsoft.com/office/drawing/2014/main" id="{903D286D-0849-42A3-B867-ADEB7C89EFE8}"/>
              </a:ext>
            </a:extLst>
          </p:cNvPr>
          <p:cNvSpPr/>
          <p:nvPr/>
        </p:nvSpPr>
        <p:spPr>
          <a:xfrm>
            <a:off x="4581832" y="2084484"/>
            <a:ext cx="3637935" cy="589889"/>
          </a:xfrm>
          <a:prstGeom prst="wedgeRoundRectCallout">
            <a:avLst>
              <a:gd name="adj1" fmla="val -47715"/>
              <a:gd name="adj2" fmla="val 2719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panose="020F0502020204030204" pitchFamily="34" charset="0"/>
                <a:ea typeface="微软雅黑"/>
                <a:cs typeface="Calibri" panose="020F0502020204030204" pitchFamily="34" charset="0"/>
              </a:rPr>
              <a:t>6</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a:t>
            </a:r>
            <a:r>
              <a:rPr lang="en-US" dirty="0">
                <a:solidFill>
                  <a:srgbClr val="0000FF"/>
                </a:solidFill>
                <a:latin typeface="Calibri" panose="020F0502020204030204" pitchFamily="34" charset="0"/>
                <a:cs typeface="Calibri" panose="020F0502020204030204" pitchFamily="34" charset="0"/>
              </a:rPr>
              <a:t> Species Names Mapping File, e.g., “SpeciesMapping.csv”</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grpSp>
        <p:nvGrpSpPr>
          <p:cNvPr id="8" name="组合 7">
            <a:extLst>
              <a:ext uri="{FF2B5EF4-FFF2-40B4-BE49-F238E27FC236}">
                <a16:creationId xmlns:a16="http://schemas.microsoft.com/office/drawing/2014/main" id="{EEE00483-F35F-41FB-B182-31D790CB0DD7}"/>
              </a:ext>
            </a:extLst>
          </p:cNvPr>
          <p:cNvGrpSpPr/>
          <p:nvPr/>
        </p:nvGrpSpPr>
        <p:grpSpPr>
          <a:xfrm>
            <a:off x="6149215" y="2751348"/>
            <a:ext cx="4282811" cy="2682472"/>
            <a:chOff x="6149215" y="2751348"/>
            <a:chExt cx="4282811" cy="2682472"/>
          </a:xfrm>
        </p:grpSpPr>
        <p:pic>
          <p:nvPicPr>
            <p:cNvPr id="4" name="图片 3">
              <a:extLst>
                <a:ext uri="{FF2B5EF4-FFF2-40B4-BE49-F238E27FC236}">
                  <a16:creationId xmlns:a16="http://schemas.microsoft.com/office/drawing/2014/main" id="{3E75B002-00DF-4D0E-A2E3-7125B80D619A}"/>
                </a:ext>
              </a:extLst>
            </p:cNvPr>
            <p:cNvPicPr>
              <a:picLocks noChangeAspect="1"/>
            </p:cNvPicPr>
            <p:nvPr/>
          </p:nvPicPr>
          <p:blipFill>
            <a:blip r:embed="rId5"/>
            <a:stretch>
              <a:fillRect/>
            </a:stretch>
          </p:blipFill>
          <p:spPr>
            <a:xfrm>
              <a:off x="6149215" y="2751348"/>
              <a:ext cx="4282811" cy="2682472"/>
            </a:xfrm>
            <a:prstGeom prst="rect">
              <a:avLst/>
            </a:prstGeom>
          </p:spPr>
        </p:pic>
        <p:sp>
          <p:nvSpPr>
            <p:cNvPr id="6" name="矩形 5">
              <a:extLst>
                <a:ext uri="{FF2B5EF4-FFF2-40B4-BE49-F238E27FC236}">
                  <a16:creationId xmlns:a16="http://schemas.microsoft.com/office/drawing/2014/main" id="{CF756E27-6384-4233-8128-020B924EA3BA}"/>
                </a:ext>
              </a:extLst>
            </p:cNvPr>
            <p:cNvSpPr/>
            <p:nvPr/>
          </p:nvSpPr>
          <p:spPr bwMode="auto">
            <a:xfrm>
              <a:off x="6322142" y="3215148"/>
              <a:ext cx="717755" cy="213852"/>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14" name="Speech Bubble: Rectangle with Corners Rounded 4">
            <a:extLst>
              <a:ext uri="{FF2B5EF4-FFF2-40B4-BE49-F238E27FC236}">
                <a16:creationId xmlns:a16="http://schemas.microsoft.com/office/drawing/2014/main" id="{8C1A9287-FBBC-413D-BAF9-B55800EE8BD2}"/>
              </a:ext>
            </a:extLst>
          </p:cNvPr>
          <p:cNvSpPr/>
          <p:nvPr/>
        </p:nvSpPr>
        <p:spPr>
          <a:xfrm>
            <a:off x="5011427" y="5602676"/>
            <a:ext cx="5420599" cy="589888"/>
          </a:xfrm>
          <a:prstGeom prst="wedgeRoundRectCallout">
            <a:avLst>
              <a:gd name="adj1" fmla="val -51999"/>
              <a:gd name="adj2" fmla="val -22036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panose="020F0502020204030204" pitchFamily="34" charset="0"/>
                <a:cs typeface="Calibri" panose="020F0502020204030204" pitchFamily="34" charset="0"/>
              </a:rPr>
              <a:t>The time can be read automatically according to the base file(Base Case CMAQ File)</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cxnSp>
        <p:nvCxnSpPr>
          <p:cNvPr id="16" name="直接箭头连接符 15">
            <a:extLst>
              <a:ext uri="{FF2B5EF4-FFF2-40B4-BE49-F238E27FC236}">
                <a16:creationId xmlns:a16="http://schemas.microsoft.com/office/drawing/2014/main" id="{F7C4F1F3-4671-4857-9E0C-BDC2096379CB}"/>
              </a:ext>
            </a:extLst>
          </p:cNvPr>
          <p:cNvCxnSpPr>
            <a:cxnSpLocks/>
          </p:cNvCxnSpPr>
          <p:nvPr/>
        </p:nvCxnSpPr>
        <p:spPr bwMode="auto">
          <a:xfrm>
            <a:off x="4803228" y="4183628"/>
            <a:ext cx="1345986" cy="62434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1603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651" y="747252"/>
            <a:ext cx="8338497" cy="6162415"/>
          </a:xfrm>
          <a:prstGeom prst="rect">
            <a:avLst/>
          </a:prstGeom>
        </p:spPr>
      </p:pic>
      <p:sp>
        <p:nvSpPr>
          <p:cNvPr id="5" name="Speech Bubble: Rectangle with Corners Rounded 4">
            <a:extLst>
              <a:ext uri="{FF2B5EF4-FFF2-40B4-BE49-F238E27FC236}">
                <a16:creationId xmlns:a16="http://schemas.microsoft.com/office/drawing/2014/main" id="{77DD2E93-6EFE-49D2-9F61-15B411D71FAD}"/>
              </a:ext>
            </a:extLst>
          </p:cNvPr>
          <p:cNvSpPr/>
          <p:nvPr/>
        </p:nvSpPr>
        <p:spPr>
          <a:xfrm>
            <a:off x="4827638" y="2360925"/>
            <a:ext cx="6853085" cy="1149191"/>
          </a:xfrm>
          <a:prstGeom prst="wedgeRoundRectCallout">
            <a:avLst>
              <a:gd name="adj1" fmla="val -49142"/>
              <a:gd name="adj2" fmla="val 13716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7</a:t>
            </a:r>
            <a:r>
              <a:rPr lang="en-US" dirty="0">
                <a:solidFill>
                  <a:srgbClr val="0000FF"/>
                </a:solidFill>
                <a:latin typeface="Calibri" panose="020F0502020204030204" pitchFamily="34" charset="0"/>
                <a:cs typeface="Calibri" panose="020F0502020204030204" pitchFamily="34" charset="0"/>
              </a:rPr>
              <a:t>. Users can choose monthly or daily calculation according to the provided base file. Multi-days data can be calculated simultaneously. Here select monthly average </a:t>
            </a:r>
            <a:r>
              <a:rPr lang="en-US" altLang="zh-CN" dirty="0">
                <a:solidFill>
                  <a:srgbClr val="0000FF"/>
                </a:solidFill>
                <a:latin typeface="Calibri" panose="020F0502020204030204" pitchFamily="34" charset="0"/>
                <a:cs typeface="Calibri" panose="020F0502020204030204" pitchFamily="34" charset="0"/>
              </a:rPr>
              <a:t>and Days “1-30” </a:t>
            </a:r>
            <a:r>
              <a:rPr lang="en-US" dirty="0">
                <a:solidFill>
                  <a:srgbClr val="0000FF"/>
                </a:solidFill>
                <a:latin typeface="Calibri" panose="020F0502020204030204" pitchFamily="34" charset="0"/>
                <a:cs typeface="Calibri" panose="020F0502020204030204" pitchFamily="34" charset="0"/>
              </a:rPr>
              <a:t>as example.</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
        <p:nvSpPr>
          <p:cNvPr id="6" name="Speech Bubble: Rectangle with Corners Rounded 4">
            <a:extLst>
              <a:ext uri="{FF2B5EF4-FFF2-40B4-BE49-F238E27FC236}">
                <a16:creationId xmlns:a16="http://schemas.microsoft.com/office/drawing/2014/main" id="{B84626CC-B3E8-44A7-A6B2-26F4D03E8C00}"/>
              </a:ext>
            </a:extLst>
          </p:cNvPr>
          <p:cNvSpPr/>
          <p:nvPr/>
        </p:nvSpPr>
        <p:spPr>
          <a:xfrm>
            <a:off x="5697794" y="4497075"/>
            <a:ext cx="3637935" cy="589889"/>
          </a:xfrm>
          <a:prstGeom prst="wedgeRoundRectCallout">
            <a:avLst>
              <a:gd name="adj1" fmla="val -71499"/>
              <a:gd name="adj2" fmla="val 10865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8</a:t>
            </a:r>
            <a:r>
              <a:rPr lang="en-US" dirty="0">
                <a:solidFill>
                  <a:srgbClr val="0000FF"/>
                </a:solidFill>
                <a:latin typeface="Calibri" panose="020F0502020204030204" pitchFamily="34" charset="0"/>
                <a:cs typeface="Calibri" panose="020F0502020204030204" pitchFamily="34" charset="0"/>
              </a:rPr>
              <a:t>. Select target </a:t>
            </a:r>
            <a:r>
              <a:rPr lang="en-US" altLang="zh-CN" dirty="0">
                <a:solidFill>
                  <a:srgbClr val="0000FF"/>
                </a:solidFill>
                <a:latin typeface="Calibri" panose="020F0502020204030204" pitchFamily="34" charset="0"/>
                <a:cs typeface="Calibri" panose="020F0502020204030204" pitchFamily="34" charset="0"/>
              </a:rPr>
              <a:t>pollutant</a:t>
            </a:r>
            <a:r>
              <a:rPr lang="en-US" dirty="0">
                <a:solidFill>
                  <a:srgbClr val="0000FF"/>
                </a:solidFill>
                <a:latin typeface="Calibri" panose="020F0502020204030204" pitchFamily="34" charset="0"/>
                <a:cs typeface="Calibri" panose="020F0502020204030204" pitchFamily="34" charset="0"/>
              </a:rPr>
              <a:t> as needed.</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
        <p:nvSpPr>
          <p:cNvPr id="7" name="Speech Bubble: Rectangle with Corners Rounded 4">
            <a:extLst>
              <a:ext uri="{FF2B5EF4-FFF2-40B4-BE49-F238E27FC236}">
                <a16:creationId xmlns:a16="http://schemas.microsoft.com/office/drawing/2014/main" id="{0F88F3C7-FF93-46DC-9D1E-E87473824E4E}"/>
              </a:ext>
            </a:extLst>
          </p:cNvPr>
          <p:cNvSpPr/>
          <p:nvPr/>
        </p:nvSpPr>
        <p:spPr>
          <a:xfrm>
            <a:off x="5022517" y="5761734"/>
            <a:ext cx="1499821" cy="540774"/>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9.Click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8" name="矩形 7">
            <a:extLst>
              <a:ext uri="{FF2B5EF4-FFF2-40B4-BE49-F238E27FC236}">
                <a16:creationId xmlns:a16="http://schemas.microsoft.com/office/drawing/2014/main" id="{6F46E5B4-A941-4052-B2DA-2CDDC60B6BF6}"/>
              </a:ext>
            </a:extLst>
          </p:cNvPr>
          <p:cNvSpPr/>
          <p:nvPr/>
        </p:nvSpPr>
        <p:spPr bwMode="auto">
          <a:xfrm>
            <a:off x="4372582" y="6390132"/>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11407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Validation and QA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1" y="818584"/>
            <a:ext cx="8241976" cy="6091083"/>
          </a:xfrm>
          <a:prstGeom prst="rect">
            <a:avLst/>
          </a:prstGeom>
        </p:spPr>
      </p:pic>
      <p:sp>
        <p:nvSpPr>
          <p:cNvPr id="5" name="Speech Bubble: Rectangle with Corners Rounded 4">
            <a:extLst>
              <a:ext uri="{FF2B5EF4-FFF2-40B4-BE49-F238E27FC236}">
                <a16:creationId xmlns:a16="http://schemas.microsoft.com/office/drawing/2014/main" id="{371ACB76-45CE-4C42-B851-06FF16E497E5}"/>
              </a:ext>
            </a:extLst>
          </p:cNvPr>
          <p:cNvSpPr/>
          <p:nvPr/>
        </p:nvSpPr>
        <p:spPr>
          <a:xfrm>
            <a:off x="5111007" y="5919018"/>
            <a:ext cx="1761741" cy="385477"/>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11.Click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6" name="矩形 5">
            <a:extLst>
              <a:ext uri="{FF2B5EF4-FFF2-40B4-BE49-F238E27FC236}">
                <a16:creationId xmlns:a16="http://schemas.microsoft.com/office/drawing/2014/main" id="{5C50D5F0-5FC9-4688-90D6-0A19DF57720E}"/>
              </a:ext>
            </a:extLst>
          </p:cNvPr>
          <p:cNvSpPr/>
          <p:nvPr/>
        </p:nvSpPr>
        <p:spPr bwMode="auto">
          <a:xfrm>
            <a:off x="4461072" y="6392120"/>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7" name="Speech Bubble: Rectangle with Corners Rounded 4">
            <a:extLst>
              <a:ext uri="{FF2B5EF4-FFF2-40B4-BE49-F238E27FC236}">
                <a16:creationId xmlns:a16="http://schemas.microsoft.com/office/drawing/2014/main" id="{EF969E41-8B6C-4671-A1F3-BAB6FACA0F04}"/>
              </a:ext>
            </a:extLst>
          </p:cNvPr>
          <p:cNvSpPr/>
          <p:nvPr/>
        </p:nvSpPr>
        <p:spPr>
          <a:xfrm>
            <a:off x="5646865" y="1332270"/>
            <a:ext cx="5280555" cy="1214285"/>
          </a:xfrm>
          <a:prstGeom prst="wedgeRoundRectCallout">
            <a:avLst>
              <a:gd name="adj1" fmla="val -56211"/>
              <a:gd name="adj2" fmla="val 1128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10. Select OOS validation emission control matrix file, e.g., ” Matrix_HZ_OOS_166-175_10.csv”</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9" name="直接箭头连接符 8">
            <a:extLst>
              <a:ext uri="{FF2B5EF4-FFF2-40B4-BE49-F238E27FC236}">
                <a16:creationId xmlns:a16="http://schemas.microsoft.com/office/drawing/2014/main" id="{5C65620B-1E31-457C-9189-411C8E45C57E}"/>
              </a:ext>
            </a:extLst>
          </p:cNvPr>
          <p:cNvCxnSpPr>
            <a:cxnSpLocks/>
            <a:endCxn id="3" idx="1"/>
          </p:cNvCxnSpPr>
          <p:nvPr/>
        </p:nvCxnSpPr>
        <p:spPr bwMode="auto">
          <a:xfrm>
            <a:off x="4857135" y="3429000"/>
            <a:ext cx="808500" cy="88244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10" name="组合 9">
            <a:extLst>
              <a:ext uri="{FF2B5EF4-FFF2-40B4-BE49-F238E27FC236}">
                <a16:creationId xmlns:a16="http://schemas.microsoft.com/office/drawing/2014/main" id="{87788AE5-3ECF-40AE-B9F3-4B9BEAA8D724}"/>
              </a:ext>
            </a:extLst>
          </p:cNvPr>
          <p:cNvGrpSpPr/>
          <p:nvPr/>
        </p:nvGrpSpPr>
        <p:grpSpPr>
          <a:xfrm>
            <a:off x="5665635" y="3229312"/>
            <a:ext cx="5243014" cy="2164268"/>
            <a:chOff x="5665635" y="3229312"/>
            <a:chExt cx="5243014" cy="2164268"/>
          </a:xfrm>
        </p:grpSpPr>
        <p:pic>
          <p:nvPicPr>
            <p:cNvPr id="3" name="图片 2">
              <a:extLst>
                <a:ext uri="{FF2B5EF4-FFF2-40B4-BE49-F238E27FC236}">
                  <a16:creationId xmlns:a16="http://schemas.microsoft.com/office/drawing/2014/main" id="{C2A437A1-05D7-4139-A653-8AE3426B3538}"/>
                </a:ext>
              </a:extLst>
            </p:cNvPr>
            <p:cNvPicPr>
              <a:picLocks noChangeAspect="1"/>
            </p:cNvPicPr>
            <p:nvPr/>
          </p:nvPicPr>
          <p:blipFill>
            <a:blip r:embed="rId4"/>
            <a:stretch>
              <a:fillRect/>
            </a:stretch>
          </p:blipFill>
          <p:spPr>
            <a:xfrm>
              <a:off x="5665635" y="3229312"/>
              <a:ext cx="5243014" cy="2164268"/>
            </a:xfrm>
            <a:prstGeom prst="rect">
              <a:avLst/>
            </a:prstGeom>
          </p:spPr>
        </p:pic>
        <p:sp>
          <p:nvSpPr>
            <p:cNvPr id="8" name="矩形 7">
              <a:extLst>
                <a:ext uri="{FF2B5EF4-FFF2-40B4-BE49-F238E27FC236}">
                  <a16:creationId xmlns:a16="http://schemas.microsoft.com/office/drawing/2014/main" id="{8018BA32-7A29-48CC-85CC-3D65EBA1FB53}"/>
                </a:ext>
              </a:extLst>
            </p:cNvPr>
            <p:cNvSpPr/>
            <p:nvPr/>
          </p:nvSpPr>
          <p:spPr bwMode="auto">
            <a:xfrm>
              <a:off x="5879690" y="3785675"/>
              <a:ext cx="698091" cy="255894"/>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Tree>
    <p:extLst>
      <p:ext uri="{BB962C8B-B14F-4D97-AF65-F5344CB8AC3E}">
        <p14:creationId xmlns:p14="http://schemas.microsoft.com/office/powerpoint/2010/main" val="65941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Validation and QA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1" y="818584"/>
            <a:ext cx="8241976" cy="6091083"/>
          </a:xfrm>
          <a:prstGeom prst="rect">
            <a:avLst/>
          </a:prstGeom>
        </p:spPr>
      </p:pic>
      <p:sp>
        <p:nvSpPr>
          <p:cNvPr id="5" name="Speech Bubble: Rectangle with Corners Rounded 4">
            <a:extLst>
              <a:ext uri="{FF2B5EF4-FFF2-40B4-BE49-F238E27FC236}">
                <a16:creationId xmlns:a16="http://schemas.microsoft.com/office/drawing/2014/main" id="{9B0A0298-E3AB-424F-812C-F8C2B7AC3DD1}"/>
              </a:ext>
            </a:extLst>
          </p:cNvPr>
          <p:cNvSpPr/>
          <p:nvPr/>
        </p:nvSpPr>
        <p:spPr>
          <a:xfrm>
            <a:off x="5120839" y="5919018"/>
            <a:ext cx="1761741" cy="385477"/>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13.Click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6" name="矩形 5">
            <a:extLst>
              <a:ext uri="{FF2B5EF4-FFF2-40B4-BE49-F238E27FC236}">
                <a16:creationId xmlns:a16="http://schemas.microsoft.com/office/drawing/2014/main" id="{AEB173F4-9AC9-47A1-9FC6-C98F1FD1F09E}"/>
              </a:ext>
            </a:extLst>
          </p:cNvPr>
          <p:cNvSpPr/>
          <p:nvPr/>
        </p:nvSpPr>
        <p:spPr bwMode="auto">
          <a:xfrm>
            <a:off x="4470904" y="6392120"/>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cxnSp>
        <p:nvCxnSpPr>
          <p:cNvPr id="9" name="直接箭头连接符 8">
            <a:extLst>
              <a:ext uri="{FF2B5EF4-FFF2-40B4-BE49-F238E27FC236}">
                <a16:creationId xmlns:a16="http://schemas.microsoft.com/office/drawing/2014/main" id="{C429A0F9-2203-4F18-B8D8-C0B5828C1323}"/>
              </a:ext>
            </a:extLst>
          </p:cNvPr>
          <p:cNvCxnSpPr>
            <a:cxnSpLocks/>
          </p:cNvCxnSpPr>
          <p:nvPr/>
        </p:nvCxnSpPr>
        <p:spPr bwMode="auto">
          <a:xfrm>
            <a:off x="4916129" y="2875307"/>
            <a:ext cx="1125718" cy="88061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11" name="组合 10">
            <a:extLst>
              <a:ext uri="{FF2B5EF4-FFF2-40B4-BE49-F238E27FC236}">
                <a16:creationId xmlns:a16="http://schemas.microsoft.com/office/drawing/2014/main" id="{453C4D3A-9D4A-4701-892A-89E927350B7A}"/>
              </a:ext>
            </a:extLst>
          </p:cNvPr>
          <p:cNvGrpSpPr/>
          <p:nvPr/>
        </p:nvGrpSpPr>
        <p:grpSpPr>
          <a:xfrm>
            <a:off x="6041847" y="2533311"/>
            <a:ext cx="3520745" cy="2171888"/>
            <a:chOff x="6041847" y="2533311"/>
            <a:chExt cx="3520745" cy="2171888"/>
          </a:xfrm>
        </p:grpSpPr>
        <p:pic>
          <p:nvPicPr>
            <p:cNvPr id="3" name="图片 2">
              <a:extLst>
                <a:ext uri="{FF2B5EF4-FFF2-40B4-BE49-F238E27FC236}">
                  <a16:creationId xmlns:a16="http://schemas.microsoft.com/office/drawing/2014/main" id="{C1AF32EA-C9E5-4407-AD88-F4E90AB648A3}"/>
                </a:ext>
              </a:extLst>
            </p:cNvPr>
            <p:cNvPicPr>
              <a:picLocks noChangeAspect="1"/>
            </p:cNvPicPr>
            <p:nvPr/>
          </p:nvPicPr>
          <p:blipFill>
            <a:blip r:embed="rId4"/>
            <a:stretch>
              <a:fillRect/>
            </a:stretch>
          </p:blipFill>
          <p:spPr>
            <a:xfrm>
              <a:off x="6041847" y="2533311"/>
              <a:ext cx="3520745" cy="2171888"/>
            </a:xfrm>
            <a:prstGeom prst="rect">
              <a:avLst/>
            </a:prstGeom>
          </p:spPr>
        </p:pic>
        <p:sp>
          <p:nvSpPr>
            <p:cNvPr id="10" name="矩形 9">
              <a:extLst>
                <a:ext uri="{FF2B5EF4-FFF2-40B4-BE49-F238E27FC236}">
                  <a16:creationId xmlns:a16="http://schemas.microsoft.com/office/drawing/2014/main" id="{7E058558-7C4A-47AC-B033-D4F52C2483F7}"/>
                </a:ext>
              </a:extLst>
            </p:cNvPr>
            <p:cNvSpPr/>
            <p:nvPr/>
          </p:nvSpPr>
          <p:spPr bwMode="auto">
            <a:xfrm>
              <a:off x="6150155" y="3048000"/>
              <a:ext cx="732425" cy="226142"/>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7" name="Speech Bubble: Rectangle with Corners Rounded 4">
            <a:extLst>
              <a:ext uri="{FF2B5EF4-FFF2-40B4-BE49-F238E27FC236}">
                <a16:creationId xmlns:a16="http://schemas.microsoft.com/office/drawing/2014/main" id="{B93B6CCC-C68B-4179-9E8A-3B13404A715A}"/>
              </a:ext>
            </a:extLst>
          </p:cNvPr>
          <p:cNvSpPr/>
          <p:nvPr/>
        </p:nvSpPr>
        <p:spPr>
          <a:xfrm>
            <a:off x="5604785" y="4509573"/>
            <a:ext cx="3637935" cy="649022"/>
          </a:xfrm>
          <a:prstGeom prst="wedgeRoundRectCallout">
            <a:avLst>
              <a:gd name="adj1" fmla="val -41643"/>
              <a:gd name="adj2" fmla="val -1496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12.Choose receptor file, e.g., “Monitor_Locations_PRD_HZ.txt”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15209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CDE1512-6982-4F1C-9323-5B3A6F1EB9DD}"/>
              </a:ext>
            </a:extLst>
          </p:cNvPr>
          <p:cNvGrpSpPr/>
          <p:nvPr/>
        </p:nvGrpSpPr>
        <p:grpSpPr>
          <a:xfrm>
            <a:off x="2710719" y="766918"/>
            <a:ext cx="8241975" cy="6091082"/>
            <a:chOff x="2681222" y="818584"/>
            <a:chExt cx="8241975" cy="6091082"/>
          </a:xfrm>
        </p:grpSpPr>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2" y="818584"/>
              <a:ext cx="8241975" cy="6091082"/>
            </a:xfrm>
            <a:prstGeom prst="rect">
              <a:avLst/>
            </a:prstGeom>
          </p:spPr>
        </p:pic>
        <p:sp>
          <p:nvSpPr>
            <p:cNvPr id="3" name="矩形 2">
              <a:extLst>
                <a:ext uri="{FF2B5EF4-FFF2-40B4-BE49-F238E27FC236}">
                  <a16:creationId xmlns:a16="http://schemas.microsoft.com/office/drawing/2014/main" id="{86C8B348-895E-4017-AF04-E36C851125BD}"/>
                </a:ext>
              </a:extLst>
            </p:cNvPr>
            <p:cNvSpPr/>
            <p:nvPr/>
          </p:nvSpPr>
          <p:spPr bwMode="auto">
            <a:xfrm>
              <a:off x="5840361" y="2723535"/>
              <a:ext cx="1130710" cy="147484"/>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4" name="矩形 3">
              <a:extLst>
                <a:ext uri="{FF2B5EF4-FFF2-40B4-BE49-F238E27FC236}">
                  <a16:creationId xmlns:a16="http://schemas.microsoft.com/office/drawing/2014/main" id="{EE145AD0-A889-4268-89FA-1A214FF74085}"/>
                </a:ext>
              </a:extLst>
            </p:cNvPr>
            <p:cNvSpPr/>
            <p:nvPr/>
          </p:nvSpPr>
          <p:spPr bwMode="auto">
            <a:xfrm>
              <a:off x="5840361" y="5633883"/>
              <a:ext cx="855407" cy="806245"/>
            </a:xfrm>
            <a:prstGeom prst="rect">
              <a:avLst/>
            </a:prstGeom>
            <a:solidFill>
              <a:srgbClr val="F0F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6" name="矩形 5">
              <a:extLst>
                <a:ext uri="{FF2B5EF4-FFF2-40B4-BE49-F238E27FC236}">
                  <a16:creationId xmlns:a16="http://schemas.microsoft.com/office/drawing/2014/main" id="{AAFAB5ED-C356-487E-A8AB-A3F028715A84}"/>
                </a:ext>
              </a:extLst>
            </p:cNvPr>
            <p:cNvSpPr/>
            <p:nvPr/>
          </p:nvSpPr>
          <p:spPr bwMode="auto">
            <a:xfrm>
              <a:off x="8789597" y="6164826"/>
              <a:ext cx="1603100" cy="275302"/>
            </a:xfrm>
            <a:prstGeom prst="rect">
              <a:avLst/>
            </a:prstGeom>
            <a:solidFill>
              <a:srgbClr val="F0F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7" name="矩形 6">
              <a:extLst>
                <a:ext uri="{FF2B5EF4-FFF2-40B4-BE49-F238E27FC236}">
                  <a16:creationId xmlns:a16="http://schemas.microsoft.com/office/drawing/2014/main" id="{096F5EF0-51DB-4CD3-93F9-515C8DAFEC02}"/>
                </a:ext>
              </a:extLst>
            </p:cNvPr>
            <p:cNvSpPr/>
            <p:nvPr/>
          </p:nvSpPr>
          <p:spPr bwMode="auto">
            <a:xfrm>
              <a:off x="9124335" y="2408903"/>
              <a:ext cx="806246" cy="1966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Save and Running</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5" name="Speech Bubble: Rectangle with Corners Rounded 4">
            <a:extLst>
              <a:ext uri="{FF2B5EF4-FFF2-40B4-BE49-F238E27FC236}">
                <a16:creationId xmlns:a16="http://schemas.microsoft.com/office/drawing/2014/main" id="{9B0A0298-E3AB-424F-812C-F8C2B7AC3DD1}"/>
              </a:ext>
            </a:extLst>
          </p:cNvPr>
          <p:cNvSpPr/>
          <p:nvPr/>
        </p:nvSpPr>
        <p:spPr>
          <a:xfrm>
            <a:off x="8482614" y="4945625"/>
            <a:ext cx="2313205" cy="385477"/>
          </a:xfrm>
          <a:prstGeom prst="wedgeRoundRectCallout">
            <a:avLst>
              <a:gd name="adj1" fmla="val -49812"/>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14.Save and running</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34609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Running</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207" y="796413"/>
            <a:ext cx="8271975" cy="6113253"/>
          </a:xfrm>
          <a:prstGeom prst="rect">
            <a:avLst/>
          </a:prstGeom>
        </p:spPr>
      </p:pic>
    </p:spTree>
    <p:extLst>
      <p:ext uri="{BB962C8B-B14F-4D97-AF65-F5344CB8AC3E}">
        <p14:creationId xmlns:p14="http://schemas.microsoft.com/office/powerpoint/2010/main" val="6838046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49,&quot;width&quot;:8843}"/>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PT模板">
  <a:themeElements>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PPT模板">
      <a:majorFont>
        <a:latin typeface="Times New Roman"/>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PT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PT模板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PT模板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PT模板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PT模板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PT模板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jeyqk0y">
      <a:majorFont>
        <a:latin typeface="Calibri" panose="020F0302020204030204"/>
        <a:ea typeface="Calibri"/>
        <a:cs typeface=""/>
      </a:majorFont>
      <a:minorFont>
        <a:latin typeface="Calibri" panose="020F0502020204030204"/>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3B30837-77BC-4394-9132-97DB82C18B74}">
  <ds:schemaRefs>
    <ds:schemaRef ds:uri="ESRI.ArcGIS.Mapping.OfficeIntegration.PowerPointInfo"/>
  </ds:schemaRefs>
</ds:datastoreItem>
</file>

<file path=customXml/itemProps10.xml><?xml version="1.0" encoding="utf-8"?>
<ds:datastoreItem xmlns:ds="http://schemas.openxmlformats.org/officeDocument/2006/customXml" ds:itemID="{F66058B1-1165-4262-AE2E-6D062256E932}">
  <ds:schemaRefs>
    <ds:schemaRef ds:uri="ESRI.ArcGIS.Mapping.OfficeIntegration.PowerPointInfo"/>
  </ds:schemaRefs>
</ds:datastoreItem>
</file>

<file path=customXml/itemProps100.xml><?xml version="1.0" encoding="utf-8"?>
<ds:datastoreItem xmlns:ds="http://schemas.openxmlformats.org/officeDocument/2006/customXml" ds:itemID="{44CEDE9B-28D7-489A-A4C5-690E16F709B4}">
  <ds:schemaRefs>
    <ds:schemaRef ds:uri="ESRI.ArcGIS.Mapping.OfficeIntegration.PowerPointInfo"/>
  </ds:schemaRefs>
</ds:datastoreItem>
</file>

<file path=customXml/itemProps101.xml><?xml version="1.0" encoding="utf-8"?>
<ds:datastoreItem xmlns:ds="http://schemas.openxmlformats.org/officeDocument/2006/customXml" ds:itemID="{6BCC48DD-E89A-4726-928A-DEB1328C6D45}">
  <ds:schemaRefs>
    <ds:schemaRef ds:uri="ESRI.ArcGIS.Mapping.OfficeIntegration.PowerPointInfo"/>
  </ds:schemaRefs>
</ds:datastoreItem>
</file>

<file path=customXml/itemProps102.xml><?xml version="1.0" encoding="utf-8"?>
<ds:datastoreItem xmlns:ds="http://schemas.openxmlformats.org/officeDocument/2006/customXml" ds:itemID="{DC85B310-AA2C-4139-9B77-0F35348B7FFE}">
  <ds:schemaRefs>
    <ds:schemaRef ds:uri="ESRI.ArcGIS.Mapping.OfficeIntegration.PowerPointInfo"/>
  </ds:schemaRefs>
</ds:datastoreItem>
</file>

<file path=customXml/itemProps103.xml><?xml version="1.0" encoding="utf-8"?>
<ds:datastoreItem xmlns:ds="http://schemas.openxmlformats.org/officeDocument/2006/customXml" ds:itemID="{9203FF04-0FA6-4694-929F-39D57719ED1D}">
  <ds:schemaRefs>
    <ds:schemaRef ds:uri="ESRI.ArcGIS.Mapping.OfficeIntegration.PowerPointInfo"/>
  </ds:schemaRefs>
</ds:datastoreItem>
</file>

<file path=customXml/itemProps104.xml><?xml version="1.0" encoding="utf-8"?>
<ds:datastoreItem xmlns:ds="http://schemas.openxmlformats.org/officeDocument/2006/customXml" ds:itemID="{0B052F2F-FE39-4510-9E12-B7594645C1EF}">
  <ds:schemaRefs>
    <ds:schemaRef ds:uri="ESRI.ArcGIS.Mapping.OfficeIntegration.PowerPointInfo"/>
  </ds:schemaRefs>
</ds:datastoreItem>
</file>

<file path=customXml/itemProps105.xml><?xml version="1.0" encoding="utf-8"?>
<ds:datastoreItem xmlns:ds="http://schemas.openxmlformats.org/officeDocument/2006/customXml" ds:itemID="{8EFE1C23-9027-47B9-9289-A4B77BAFD29F}">
  <ds:schemaRefs>
    <ds:schemaRef ds:uri="ESRI.ArcGIS.Mapping.OfficeIntegration.PowerPointInfo"/>
  </ds:schemaRefs>
</ds:datastoreItem>
</file>

<file path=customXml/itemProps106.xml><?xml version="1.0" encoding="utf-8"?>
<ds:datastoreItem xmlns:ds="http://schemas.openxmlformats.org/officeDocument/2006/customXml" ds:itemID="{DC806DC2-6204-4040-8F9F-5CECE018B948}">
  <ds:schemaRefs>
    <ds:schemaRef ds:uri="ESRI.ArcGIS.Mapping.OfficeIntegration.PowerPointInfo"/>
  </ds:schemaRefs>
</ds:datastoreItem>
</file>

<file path=customXml/itemProps107.xml><?xml version="1.0" encoding="utf-8"?>
<ds:datastoreItem xmlns:ds="http://schemas.openxmlformats.org/officeDocument/2006/customXml" ds:itemID="{FC02D70D-EB04-425C-BE36-C0DFE590E714}">
  <ds:schemaRefs>
    <ds:schemaRef ds:uri="ESRI.ArcGIS.Mapping.OfficeIntegration.PowerPointInfo"/>
  </ds:schemaRefs>
</ds:datastoreItem>
</file>

<file path=customXml/itemProps108.xml><?xml version="1.0" encoding="utf-8"?>
<ds:datastoreItem xmlns:ds="http://schemas.openxmlformats.org/officeDocument/2006/customXml" ds:itemID="{440280CD-462A-49B1-A084-9776F756C128}">
  <ds:schemaRefs>
    <ds:schemaRef ds:uri="ESRI.ArcGIS.Mapping.OfficeIntegration.PowerPointInfo"/>
  </ds:schemaRefs>
</ds:datastoreItem>
</file>

<file path=customXml/itemProps109.xml><?xml version="1.0" encoding="utf-8"?>
<ds:datastoreItem xmlns:ds="http://schemas.openxmlformats.org/officeDocument/2006/customXml" ds:itemID="{794DF2E3-F8F1-4289-BBA7-DB1921761FB8}">
  <ds:schemaRefs>
    <ds:schemaRef ds:uri="ESRI.ArcGIS.Mapping.OfficeIntegration.PowerPointInfo"/>
  </ds:schemaRefs>
</ds:datastoreItem>
</file>

<file path=customXml/itemProps11.xml><?xml version="1.0" encoding="utf-8"?>
<ds:datastoreItem xmlns:ds="http://schemas.openxmlformats.org/officeDocument/2006/customXml" ds:itemID="{8C066363-4BE0-4E82-A77D-05B8F0992B33}">
  <ds:schemaRefs>
    <ds:schemaRef ds:uri="ESRI.ArcGIS.Mapping.OfficeIntegration.PowerPointInfo"/>
  </ds:schemaRefs>
</ds:datastoreItem>
</file>

<file path=customXml/itemProps110.xml><?xml version="1.0" encoding="utf-8"?>
<ds:datastoreItem xmlns:ds="http://schemas.openxmlformats.org/officeDocument/2006/customXml" ds:itemID="{D2E79F6D-B743-4E45-A3C7-F20EF3158AAC}">
  <ds:schemaRefs>
    <ds:schemaRef ds:uri="ESRI.ArcGIS.Mapping.OfficeIntegration.PowerPointInfo"/>
  </ds:schemaRefs>
</ds:datastoreItem>
</file>

<file path=customXml/itemProps111.xml><?xml version="1.0" encoding="utf-8"?>
<ds:datastoreItem xmlns:ds="http://schemas.openxmlformats.org/officeDocument/2006/customXml" ds:itemID="{307C025D-873E-48D0-8E7D-FFBE77DE861B}">
  <ds:schemaRefs>
    <ds:schemaRef ds:uri="ESRI.ArcGIS.Mapping.OfficeIntegration.PowerPointInfo"/>
  </ds:schemaRefs>
</ds:datastoreItem>
</file>

<file path=customXml/itemProps112.xml><?xml version="1.0" encoding="utf-8"?>
<ds:datastoreItem xmlns:ds="http://schemas.openxmlformats.org/officeDocument/2006/customXml" ds:itemID="{3069C80C-4AAC-4ADF-AA7C-6952504060B7}">
  <ds:schemaRefs>
    <ds:schemaRef ds:uri="ESRI.ArcGIS.Mapping.OfficeIntegration.PowerPointInfo"/>
  </ds:schemaRefs>
</ds:datastoreItem>
</file>

<file path=customXml/itemProps113.xml><?xml version="1.0" encoding="utf-8"?>
<ds:datastoreItem xmlns:ds="http://schemas.openxmlformats.org/officeDocument/2006/customXml" ds:itemID="{8FAA5ECA-9BFB-47FA-8FAE-483A195FB1DE}">
  <ds:schemaRefs>
    <ds:schemaRef ds:uri="ESRI.ArcGIS.Mapping.OfficeIntegration.PowerPointInfo"/>
  </ds:schemaRefs>
</ds:datastoreItem>
</file>

<file path=customXml/itemProps114.xml><?xml version="1.0" encoding="utf-8"?>
<ds:datastoreItem xmlns:ds="http://schemas.openxmlformats.org/officeDocument/2006/customXml" ds:itemID="{DD13894A-FB7B-47F6-9D9D-A1BA01EB377A}">
  <ds:schemaRefs>
    <ds:schemaRef ds:uri="ESRI.ArcGIS.Mapping.OfficeIntegration.PowerPointInfo"/>
  </ds:schemaRefs>
</ds:datastoreItem>
</file>

<file path=customXml/itemProps115.xml><?xml version="1.0" encoding="utf-8"?>
<ds:datastoreItem xmlns:ds="http://schemas.openxmlformats.org/officeDocument/2006/customXml" ds:itemID="{851C5A72-C1E6-4046-8F1F-348E5465BEA8}">
  <ds:schemaRefs>
    <ds:schemaRef ds:uri="ESRI.ArcGIS.Mapping.OfficeIntegration.PowerPointInfo"/>
  </ds:schemaRefs>
</ds:datastoreItem>
</file>

<file path=customXml/itemProps116.xml><?xml version="1.0" encoding="utf-8"?>
<ds:datastoreItem xmlns:ds="http://schemas.openxmlformats.org/officeDocument/2006/customXml" ds:itemID="{A3A88FEA-E44C-4C16-B2AB-727583D340EE}">
  <ds:schemaRefs>
    <ds:schemaRef ds:uri="ESRI.ArcGIS.Mapping.OfficeIntegration.PowerPointInfo"/>
  </ds:schemaRefs>
</ds:datastoreItem>
</file>

<file path=customXml/itemProps117.xml><?xml version="1.0" encoding="utf-8"?>
<ds:datastoreItem xmlns:ds="http://schemas.openxmlformats.org/officeDocument/2006/customXml" ds:itemID="{4F6F5B34-E559-4D59-B50E-F6218F2202AC}">
  <ds:schemaRefs>
    <ds:schemaRef ds:uri="ESRI.ArcGIS.Mapping.OfficeIntegration.PowerPointInfo"/>
  </ds:schemaRefs>
</ds:datastoreItem>
</file>

<file path=customXml/itemProps118.xml><?xml version="1.0" encoding="utf-8"?>
<ds:datastoreItem xmlns:ds="http://schemas.openxmlformats.org/officeDocument/2006/customXml" ds:itemID="{236A22D6-E1AB-4A91-88C4-04F3BD2A9D3A}">
  <ds:schemaRefs>
    <ds:schemaRef ds:uri="ESRI.ArcGIS.Mapping.OfficeIntegration.PowerPointInfo"/>
  </ds:schemaRefs>
</ds:datastoreItem>
</file>

<file path=customXml/itemProps119.xml><?xml version="1.0" encoding="utf-8"?>
<ds:datastoreItem xmlns:ds="http://schemas.openxmlformats.org/officeDocument/2006/customXml" ds:itemID="{03A9F658-A168-4246-9C1F-60D6E33BF71A}">
  <ds:schemaRefs>
    <ds:schemaRef ds:uri="ESRI.ArcGIS.Mapping.OfficeIntegration.PowerPointInfo"/>
  </ds:schemaRefs>
</ds:datastoreItem>
</file>

<file path=customXml/itemProps12.xml><?xml version="1.0" encoding="utf-8"?>
<ds:datastoreItem xmlns:ds="http://schemas.openxmlformats.org/officeDocument/2006/customXml" ds:itemID="{C76B2926-0A6F-4A8F-A7DE-A6E7558722D4}">
  <ds:schemaRefs>
    <ds:schemaRef ds:uri="ESRI.ArcGIS.Mapping.OfficeIntegration.PowerPointInfo"/>
  </ds:schemaRefs>
</ds:datastoreItem>
</file>

<file path=customXml/itemProps120.xml><?xml version="1.0" encoding="utf-8"?>
<ds:datastoreItem xmlns:ds="http://schemas.openxmlformats.org/officeDocument/2006/customXml" ds:itemID="{8017B7A9-B7CF-465C-B385-BA0DD1007B86}">
  <ds:schemaRefs>
    <ds:schemaRef ds:uri="ESRI.ArcGIS.Mapping.OfficeIntegration.PowerPointInfo"/>
  </ds:schemaRefs>
</ds:datastoreItem>
</file>

<file path=customXml/itemProps121.xml><?xml version="1.0" encoding="utf-8"?>
<ds:datastoreItem xmlns:ds="http://schemas.openxmlformats.org/officeDocument/2006/customXml" ds:itemID="{6CC58F5F-ECC6-4A77-9B65-99C5B533407B}">
  <ds:schemaRefs>
    <ds:schemaRef ds:uri="ESRI.ArcGIS.Mapping.OfficeIntegration.PowerPointInfo"/>
  </ds:schemaRefs>
</ds:datastoreItem>
</file>

<file path=customXml/itemProps122.xml><?xml version="1.0" encoding="utf-8"?>
<ds:datastoreItem xmlns:ds="http://schemas.openxmlformats.org/officeDocument/2006/customXml" ds:itemID="{87C0B964-792B-4474-9CB1-CABAA3CB617B}">
  <ds:schemaRefs>
    <ds:schemaRef ds:uri="ESRI.ArcGIS.Mapping.OfficeIntegration.PowerPointInfo"/>
  </ds:schemaRefs>
</ds:datastoreItem>
</file>

<file path=customXml/itemProps123.xml><?xml version="1.0" encoding="utf-8"?>
<ds:datastoreItem xmlns:ds="http://schemas.openxmlformats.org/officeDocument/2006/customXml" ds:itemID="{085451CE-126B-4302-9166-2DF5DC8B7903}">
  <ds:schemaRefs>
    <ds:schemaRef ds:uri="ESRI.ArcGIS.Mapping.OfficeIntegration.PowerPointInfo"/>
  </ds:schemaRefs>
</ds:datastoreItem>
</file>

<file path=customXml/itemProps124.xml><?xml version="1.0" encoding="utf-8"?>
<ds:datastoreItem xmlns:ds="http://schemas.openxmlformats.org/officeDocument/2006/customXml" ds:itemID="{14B6DDAC-4B0A-4BEF-A0B1-67B63FB910DF}">
  <ds:schemaRefs>
    <ds:schemaRef ds:uri="ESRI.ArcGIS.Mapping.OfficeIntegration.PowerPointInfo"/>
  </ds:schemaRefs>
</ds:datastoreItem>
</file>

<file path=customXml/itemProps125.xml><?xml version="1.0" encoding="utf-8"?>
<ds:datastoreItem xmlns:ds="http://schemas.openxmlformats.org/officeDocument/2006/customXml" ds:itemID="{CFB066EB-5E20-4EB7-B3BF-CA866640C1C3}">
  <ds:schemaRefs>
    <ds:schemaRef ds:uri="ESRI.ArcGIS.Mapping.OfficeIntegration.PowerPointInfo"/>
  </ds:schemaRefs>
</ds:datastoreItem>
</file>

<file path=customXml/itemProps126.xml><?xml version="1.0" encoding="utf-8"?>
<ds:datastoreItem xmlns:ds="http://schemas.openxmlformats.org/officeDocument/2006/customXml" ds:itemID="{6DAAD339-AC21-4CE5-B309-6F5A47247667}">
  <ds:schemaRefs>
    <ds:schemaRef ds:uri="ESRI.ArcGIS.Mapping.OfficeIntegration.PowerPointInfo"/>
  </ds:schemaRefs>
</ds:datastoreItem>
</file>

<file path=customXml/itemProps127.xml><?xml version="1.0" encoding="utf-8"?>
<ds:datastoreItem xmlns:ds="http://schemas.openxmlformats.org/officeDocument/2006/customXml" ds:itemID="{13EBB35A-3E69-47B6-AA17-0FBAA7ADDFA3}">
  <ds:schemaRefs>
    <ds:schemaRef ds:uri="ESRI.ArcGIS.Mapping.OfficeIntegration.PowerPointInfo"/>
  </ds:schemaRefs>
</ds:datastoreItem>
</file>

<file path=customXml/itemProps128.xml><?xml version="1.0" encoding="utf-8"?>
<ds:datastoreItem xmlns:ds="http://schemas.openxmlformats.org/officeDocument/2006/customXml" ds:itemID="{031B6971-2645-49AA-9B6D-6DA7C3106E27}">
  <ds:schemaRefs>
    <ds:schemaRef ds:uri="ESRI.ArcGIS.Mapping.OfficeIntegration.PowerPointInfo"/>
  </ds:schemaRefs>
</ds:datastoreItem>
</file>

<file path=customXml/itemProps129.xml><?xml version="1.0" encoding="utf-8"?>
<ds:datastoreItem xmlns:ds="http://schemas.openxmlformats.org/officeDocument/2006/customXml" ds:itemID="{8A8AE40F-2EDA-4244-8877-280C92ACA53D}">
  <ds:schemaRefs>
    <ds:schemaRef ds:uri="ESRI.ArcGIS.Mapping.OfficeIntegration.PowerPointInfo"/>
  </ds:schemaRefs>
</ds:datastoreItem>
</file>

<file path=customXml/itemProps13.xml><?xml version="1.0" encoding="utf-8"?>
<ds:datastoreItem xmlns:ds="http://schemas.openxmlformats.org/officeDocument/2006/customXml" ds:itemID="{061F8C92-C299-469C-8D96-A5DDD083BB48}">
  <ds:schemaRefs>
    <ds:schemaRef ds:uri="ESRI.ArcGIS.Mapping.OfficeIntegration.PowerPointInfo"/>
  </ds:schemaRefs>
</ds:datastoreItem>
</file>

<file path=customXml/itemProps130.xml><?xml version="1.0" encoding="utf-8"?>
<ds:datastoreItem xmlns:ds="http://schemas.openxmlformats.org/officeDocument/2006/customXml" ds:itemID="{D2A6B629-D613-4C67-B934-9B6A09AFBBC7}">
  <ds:schemaRefs>
    <ds:schemaRef ds:uri="ESRI.ArcGIS.Mapping.OfficeIntegration.PowerPointInfo"/>
  </ds:schemaRefs>
</ds:datastoreItem>
</file>

<file path=customXml/itemProps131.xml><?xml version="1.0" encoding="utf-8"?>
<ds:datastoreItem xmlns:ds="http://schemas.openxmlformats.org/officeDocument/2006/customXml" ds:itemID="{D7A7C38D-77F9-4B8B-A011-9DD97620705E}">
  <ds:schemaRefs>
    <ds:schemaRef ds:uri="ESRI.ArcGIS.Mapping.OfficeIntegration.PowerPointInfo"/>
  </ds:schemaRefs>
</ds:datastoreItem>
</file>

<file path=customXml/itemProps132.xml><?xml version="1.0" encoding="utf-8"?>
<ds:datastoreItem xmlns:ds="http://schemas.openxmlformats.org/officeDocument/2006/customXml" ds:itemID="{CA422AE8-490F-4739-A4B6-0C5DB3F2EE61}">
  <ds:schemaRefs>
    <ds:schemaRef ds:uri="ESRI.ArcGIS.Mapping.OfficeIntegration.PowerPointInfo"/>
  </ds:schemaRefs>
</ds:datastoreItem>
</file>

<file path=customXml/itemProps133.xml><?xml version="1.0" encoding="utf-8"?>
<ds:datastoreItem xmlns:ds="http://schemas.openxmlformats.org/officeDocument/2006/customXml" ds:itemID="{BD3C4031-145C-4C1A-83A0-99B8FE372462}">
  <ds:schemaRefs>
    <ds:schemaRef ds:uri="ESRI.ArcGIS.Mapping.OfficeIntegration.PowerPointInfo"/>
  </ds:schemaRefs>
</ds:datastoreItem>
</file>

<file path=customXml/itemProps134.xml><?xml version="1.0" encoding="utf-8"?>
<ds:datastoreItem xmlns:ds="http://schemas.openxmlformats.org/officeDocument/2006/customXml" ds:itemID="{DD350A91-B46E-4A0B-9DB8-65F7AA2EBD36}">
  <ds:schemaRefs>
    <ds:schemaRef ds:uri="ESRI.ArcGIS.Mapping.OfficeIntegration.PowerPointInfo"/>
  </ds:schemaRefs>
</ds:datastoreItem>
</file>

<file path=customXml/itemProps135.xml><?xml version="1.0" encoding="utf-8"?>
<ds:datastoreItem xmlns:ds="http://schemas.openxmlformats.org/officeDocument/2006/customXml" ds:itemID="{C90C5C2A-78D4-4C5F-8536-651B2695C4A9}">
  <ds:schemaRefs>
    <ds:schemaRef ds:uri="ESRI.ArcGIS.Mapping.OfficeIntegration.PowerPointInfo"/>
  </ds:schemaRefs>
</ds:datastoreItem>
</file>

<file path=customXml/itemProps136.xml><?xml version="1.0" encoding="utf-8"?>
<ds:datastoreItem xmlns:ds="http://schemas.openxmlformats.org/officeDocument/2006/customXml" ds:itemID="{A2D4873E-96CA-45C0-A09B-3F950E651AEA}">
  <ds:schemaRefs>
    <ds:schemaRef ds:uri="ESRI.ArcGIS.Mapping.OfficeIntegration.PowerPointInfo"/>
  </ds:schemaRefs>
</ds:datastoreItem>
</file>

<file path=customXml/itemProps137.xml><?xml version="1.0" encoding="utf-8"?>
<ds:datastoreItem xmlns:ds="http://schemas.openxmlformats.org/officeDocument/2006/customXml" ds:itemID="{5065BA02-4DD1-442A-96A9-BE27BB9BEE35}">
  <ds:schemaRefs>
    <ds:schemaRef ds:uri="ESRI.ArcGIS.Mapping.OfficeIntegration.PowerPointInfo"/>
  </ds:schemaRefs>
</ds:datastoreItem>
</file>

<file path=customXml/itemProps138.xml><?xml version="1.0" encoding="utf-8"?>
<ds:datastoreItem xmlns:ds="http://schemas.openxmlformats.org/officeDocument/2006/customXml" ds:itemID="{21B79E72-5545-4DA6-B409-12CADB08B73D}">
  <ds:schemaRefs>
    <ds:schemaRef ds:uri="ESRI.ArcGIS.Mapping.OfficeIntegration.PowerPointInfo"/>
  </ds:schemaRefs>
</ds:datastoreItem>
</file>

<file path=customXml/itemProps139.xml><?xml version="1.0" encoding="utf-8"?>
<ds:datastoreItem xmlns:ds="http://schemas.openxmlformats.org/officeDocument/2006/customXml" ds:itemID="{C7513141-013E-4EDC-BEF6-B67C5D01A7E5}">
  <ds:schemaRefs>
    <ds:schemaRef ds:uri="ESRI.ArcGIS.Mapping.OfficeIntegration.PowerPointInfo"/>
  </ds:schemaRefs>
</ds:datastoreItem>
</file>

<file path=customXml/itemProps14.xml><?xml version="1.0" encoding="utf-8"?>
<ds:datastoreItem xmlns:ds="http://schemas.openxmlformats.org/officeDocument/2006/customXml" ds:itemID="{A8F8FD95-9632-4E8C-8313-C481E3EEB0CC}">
  <ds:schemaRefs>
    <ds:schemaRef ds:uri="ESRI.ArcGIS.Mapping.OfficeIntegration.PowerPointInfo"/>
  </ds:schemaRefs>
</ds:datastoreItem>
</file>

<file path=customXml/itemProps140.xml><?xml version="1.0" encoding="utf-8"?>
<ds:datastoreItem xmlns:ds="http://schemas.openxmlformats.org/officeDocument/2006/customXml" ds:itemID="{3AAA48F4-90F6-49F3-9EE2-5BA0713CD66A}">
  <ds:schemaRefs>
    <ds:schemaRef ds:uri="ESRI.ArcGIS.Mapping.OfficeIntegration.PowerPointInfo"/>
  </ds:schemaRefs>
</ds:datastoreItem>
</file>

<file path=customXml/itemProps141.xml><?xml version="1.0" encoding="utf-8"?>
<ds:datastoreItem xmlns:ds="http://schemas.openxmlformats.org/officeDocument/2006/customXml" ds:itemID="{A671A0E1-DA97-480D-B65D-90E5999AF07E}">
  <ds:schemaRefs>
    <ds:schemaRef ds:uri="ESRI.ArcGIS.Mapping.OfficeIntegration.PowerPointInfo"/>
  </ds:schemaRefs>
</ds:datastoreItem>
</file>

<file path=customXml/itemProps142.xml><?xml version="1.0" encoding="utf-8"?>
<ds:datastoreItem xmlns:ds="http://schemas.openxmlformats.org/officeDocument/2006/customXml" ds:itemID="{BF4849D2-37FC-4FC1-A083-B13CE075214B}">
  <ds:schemaRefs>
    <ds:schemaRef ds:uri="ESRI.ArcGIS.Mapping.OfficeIntegration.PowerPointInfo"/>
  </ds:schemaRefs>
</ds:datastoreItem>
</file>

<file path=customXml/itemProps143.xml><?xml version="1.0" encoding="utf-8"?>
<ds:datastoreItem xmlns:ds="http://schemas.openxmlformats.org/officeDocument/2006/customXml" ds:itemID="{F517ACBC-AA9F-49BC-A162-DCEDF7D9A0BF}">
  <ds:schemaRefs>
    <ds:schemaRef ds:uri="ESRI.ArcGIS.Mapping.OfficeIntegration.PowerPointInfo"/>
  </ds:schemaRefs>
</ds:datastoreItem>
</file>

<file path=customXml/itemProps144.xml><?xml version="1.0" encoding="utf-8"?>
<ds:datastoreItem xmlns:ds="http://schemas.openxmlformats.org/officeDocument/2006/customXml" ds:itemID="{AE708616-F947-47D3-9E05-D3A36D36688E}">
  <ds:schemaRefs>
    <ds:schemaRef ds:uri="ESRI.ArcGIS.Mapping.OfficeIntegration.PowerPointInfo"/>
  </ds:schemaRefs>
</ds:datastoreItem>
</file>

<file path=customXml/itemProps145.xml><?xml version="1.0" encoding="utf-8"?>
<ds:datastoreItem xmlns:ds="http://schemas.openxmlformats.org/officeDocument/2006/customXml" ds:itemID="{38B28751-CFE5-49D3-A4CE-5B9314D0858B}">
  <ds:schemaRefs>
    <ds:schemaRef ds:uri="ESRI.ArcGIS.Mapping.OfficeIntegration.PowerPointInfo"/>
  </ds:schemaRefs>
</ds:datastoreItem>
</file>

<file path=customXml/itemProps146.xml><?xml version="1.0" encoding="utf-8"?>
<ds:datastoreItem xmlns:ds="http://schemas.openxmlformats.org/officeDocument/2006/customXml" ds:itemID="{14D072C0-93A0-4347-BA15-0F1AF3B7A81A}">
  <ds:schemaRefs>
    <ds:schemaRef ds:uri="ESRI.ArcGIS.Mapping.OfficeIntegration.PowerPointInfo"/>
  </ds:schemaRefs>
</ds:datastoreItem>
</file>

<file path=customXml/itemProps147.xml><?xml version="1.0" encoding="utf-8"?>
<ds:datastoreItem xmlns:ds="http://schemas.openxmlformats.org/officeDocument/2006/customXml" ds:itemID="{DEFD14F8-104C-47D8-BCEE-B11E2B576C08}">
  <ds:schemaRefs>
    <ds:schemaRef ds:uri="ESRI.ArcGIS.Mapping.OfficeIntegration.PowerPointInfo"/>
  </ds:schemaRefs>
</ds:datastoreItem>
</file>

<file path=customXml/itemProps148.xml><?xml version="1.0" encoding="utf-8"?>
<ds:datastoreItem xmlns:ds="http://schemas.openxmlformats.org/officeDocument/2006/customXml" ds:itemID="{EE5D1F8E-ECB3-4E2F-8D5D-B98136191A7F}">
  <ds:schemaRefs>
    <ds:schemaRef ds:uri="ESRI.ArcGIS.Mapping.OfficeIntegration.PowerPointInfo"/>
  </ds:schemaRefs>
</ds:datastoreItem>
</file>

<file path=customXml/itemProps149.xml><?xml version="1.0" encoding="utf-8"?>
<ds:datastoreItem xmlns:ds="http://schemas.openxmlformats.org/officeDocument/2006/customXml" ds:itemID="{4469D9E0-7B85-4BA5-9BF0-17759ADF1EC8}">
  <ds:schemaRefs>
    <ds:schemaRef ds:uri="ESRI.ArcGIS.Mapping.OfficeIntegration.PowerPointInfo"/>
  </ds:schemaRefs>
</ds:datastoreItem>
</file>

<file path=customXml/itemProps15.xml><?xml version="1.0" encoding="utf-8"?>
<ds:datastoreItem xmlns:ds="http://schemas.openxmlformats.org/officeDocument/2006/customXml" ds:itemID="{72B6B407-12D1-47C1-929F-1E498567CA4F}">
  <ds:schemaRefs>
    <ds:schemaRef ds:uri="ESRI.ArcGIS.Mapping.OfficeIntegration.PowerPointInfo"/>
  </ds:schemaRefs>
</ds:datastoreItem>
</file>

<file path=customXml/itemProps150.xml><?xml version="1.0" encoding="utf-8"?>
<ds:datastoreItem xmlns:ds="http://schemas.openxmlformats.org/officeDocument/2006/customXml" ds:itemID="{48387928-FE68-4638-A91F-82413FAB15FD}">
  <ds:schemaRefs>
    <ds:schemaRef ds:uri="ESRI.ArcGIS.Mapping.OfficeIntegration.PowerPointInfo"/>
  </ds:schemaRefs>
</ds:datastoreItem>
</file>

<file path=customXml/itemProps151.xml><?xml version="1.0" encoding="utf-8"?>
<ds:datastoreItem xmlns:ds="http://schemas.openxmlformats.org/officeDocument/2006/customXml" ds:itemID="{82BAE603-6A68-442F-99A4-10E5E1CC713F}">
  <ds:schemaRefs>
    <ds:schemaRef ds:uri="ESRI.ArcGIS.Mapping.OfficeIntegration.PowerPointInfo"/>
  </ds:schemaRefs>
</ds:datastoreItem>
</file>

<file path=customXml/itemProps152.xml><?xml version="1.0" encoding="utf-8"?>
<ds:datastoreItem xmlns:ds="http://schemas.openxmlformats.org/officeDocument/2006/customXml" ds:itemID="{0FBD8B92-7691-40CB-A1E1-42F97D344349}">
  <ds:schemaRefs>
    <ds:schemaRef ds:uri="ESRI.ArcGIS.Mapping.OfficeIntegration.PowerPointInfo"/>
  </ds:schemaRefs>
</ds:datastoreItem>
</file>

<file path=customXml/itemProps153.xml><?xml version="1.0" encoding="utf-8"?>
<ds:datastoreItem xmlns:ds="http://schemas.openxmlformats.org/officeDocument/2006/customXml" ds:itemID="{1B8D7388-008B-441C-BBCD-A2E4B0F2FE79}">
  <ds:schemaRefs>
    <ds:schemaRef ds:uri="ESRI.ArcGIS.Mapping.OfficeIntegration.PowerPointInfo"/>
  </ds:schemaRefs>
</ds:datastoreItem>
</file>

<file path=customXml/itemProps154.xml><?xml version="1.0" encoding="utf-8"?>
<ds:datastoreItem xmlns:ds="http://schemas.openxmlformats.org/officeDocument/2006/customXml" ds:itemID="{E03895D9-FD72-4C82-98AE-8510DE668AEF}">
  <ds:schemaRefs>
    <ds:schemaRef ds:uri="ESRI.ArcGIS.Mapping.OfficeIntegration.PowerPointInfo"/>
  </ds:schemaRefs>
</ds:datastoreItem>
</file>

<file path=customXml/itemProps155.xml><?xml version="1.0" encoding="utf-8"?>
<ds:datastoreItem xmlns:ds="http://schemas.openxmlformats.org/officeDocument/2006/customXml" ds:itemID="{93BE54FD-AACB-4F94-B31A-9D5CC07F9037}">
  <ds:schemaRefs>
    <ds:schemaRef ds:uri="ESRI.ArcGIS.Mapping.OfficeIntegration.PowerPointInfo"/>
  </ds:schemaRefs>
</ds:datastoreItem>
</file>

<file path=customXml/itemProps156.xml><?xml version="1.0" encoding="utf-8"?>
<ds:datastoreItem xmlns:ds="http://schemas.openxmlformats.org/officeDocument/2006/customXml" ds:itemID="{BD0A53C7-CB91-4C3C-BD8A-701CC809667E}">
  <ds:schemaRefs>
    <ds:schemaRef ds:uri="ESRI.ArcGIS.Mapping.OfficeIntegration.PowerPointInfo"/>
  </ds:schemaRefs>
</ds:datastoreItem>
</file>

<file path=customXml/itemProps157.xml><?xml version="1.0" encoding="utf-8"?>
<ds:datastoreItem xmlns:ds="http://schemas.openxmlformats.org/officeDocument/2006/customXml" ds:itemID="{9A12BBEC-0159-47E7-A4B9-5A769F378D76}">
  <ds:schemaRefs>
    <ds:schemaRef ds:uri="ESRI.ArcGIS.Mapping.OfficeIntegration.PowerPointInfo"/>
  </ds:schemaRefs>
</ds:datastoreItem>
</file>

<file path=customXml/itemProps158.xml><?xml version="1.0" encoding="utf-8"?>
<ds:datastoreItem xmlns:ds="http://schemas.openxmlformats.org/officeDocument/2006/customXml" ds:itemID="{32FB532C-E073-4934-A861-78C97DA2286D}">
  <ds:schemaRefs>
    <ds:schemaRef ds:uri="ESRI.ArcGIS.Mapping.OfficeIntegration.PowerPointInfo"/>
  </ds:schemaRefs>
</ds:datastoreItem>
</file>

<file path=customXml/itemProps159.xml><?xml version="1.0" encoding="utf-8"?>
<ds:datastoreItem xmlns:ds="http://schemas.openxmlformats.org/officeDocument/2006/customXml" ds:itemID="{2AF3FBF2-F6A0-40A9-BAB8-5C51F47058D6}">
  <ds:schemaRefs>
    <ds:schemaRef ds:uri="ESRI.ArcGIS.Mapping.OfficeIntegration.PowerPointInfo"/>
  </ds:schemaRefs>
</ds:datastoreItem>
</file>

<file path=customXml/itemProps16.xml><?xml version="1.0" encoding="utf-8"?>
<ds:datastoreItem xmlns:ds="http://schemas.openxmlformats.org/officeDocument/2006/customXml" ds:itemID="{99842673-F029-4AB9-B8C3-B62B244CD15B}">
  <ds:schemaRefs>
    <ds:schemaRef ds:uri="ESRI.ArcGIS.Mapping.OfficeIntegration.PowerPointInfo"/>
  </ds:schemaRefs>
</ds:datastoreItem>
</file>

<file path=customXml/itemProps160.xml><?xml version="1.0" encoding="utf-8"?>
<ds:datastoreItem xmlns:ds="http://schemas.openxmlformats.org/officeDocument/2006/customXml" ds:itemID="{2E4B65F8-031E-4881-841F-BB48C81A25F6}">
  <ds:schemaRefs>
    <ds:schemaRef ds:uri="ESRI.ArcGIS.Mapping.OfficeIntegration.PowerPointInfo"/>
  </ds:schemaRefs>
</ds:datastoreItem>
</file>

<file path=customXml/itemProps161.xml><?xml version="1.0" encoding="utf-8"?>
<ds:datastoreItem xmlns:ds="http://schemas.openxmlformats.org/officeDocument/2006/customXml" ds:itemID="{A4975895-A4A9-4E65-A9ED-F7E1AD6AA511}">
  <ds:schemaRefs>
    <ds:schemaRef ds:uri="ESRI.ArcGIS.Mapping.OfficeIntegration.PowerPointInfo"/>
  </ds:schemaRefs>
</ds:datastoreItem>
</file>

<file path=customXml/itemProps162.xml><?xml version="1.0" encoding="utf-8"?>
<ds:datastoreItem xmlns:ds="http://schemas.openxmlformats.org/officeDocument/2006/customXml" ds:itemID="{715E45C5-AE84-4233-854C-80A6370F4D1A}">
  <ds:schemaRefs>
    <ds:schemaRef ds:uri="ESRI.ArcGIS.Mapping.OfficeIntegration.PowerPointInfo"/>
  </ds:schemaRefs>
</ds:datastoreItem>
</file>

<file path=customXml/itemProps163.xml><?xml version="1.0" encoding="utf-8"?>
<ds:datastoreItem xmlns:ds="http://schemas.openxmlformats.org/officeDocument/2006/customXml" ds:itemID="{1D644E77-E97D-46BD-941D-956564C452F3}">
  <ds:schemaRefs>
    <ds:schemaRef ds:uri="ESRI.ArcGIS.Mapping.OfficeIntegration.PowerPointInfo"/>
  </ds:schemaRefs>
</ds:datastoreItem>
</file>

<file path=customXml/itemProps164.xml><?xml version="1.0" encoding="utf-8"?>
<ds:datastoreItem xmlns:ds="http://schemas.openxmlformats.org/officeDocument/2006/customXml" ds:itemID="{61BA8330-DB75-466A-90F7-47238ADDEBB1}">
  <ds:schemaRefs>
    <ds:schemaRef ds:uri="ESRI.ArcGIS.Mapping.OfficeIntegration.PowerPointInfo"/>
  </ds:schemaRefs>
</ds:datastoreItem>
</file>

<file path=customXml/itemProps165.xml><?xml version="1.0" encoding="utf-8"?>
<ds:datastoreItem xmlns:ds="http://schemas.openxmlformats.org/officeDocument/2006/customXml" ds:itemID="{9231F1E0-81CD-4266-98A4-6241CC16D989}">
  <ds:schemaRefs>
    <ds:schemaRef ds:uri="ESRI.ArcGIS.Mapping.OfficeIntegration.PowerPointInfo"/>
  </ds:schemaRefs>
</ds:datastoreItem>
</file>

<file path=customXml/itemProps166.xml><?xml version="1.0" encoding="utf-8"?>
<ds:datastoreItem xmlns:ds="http://schemas.openxmlformats.org/officeDocument/2006/customXml" ds:itemID="{B87102FB-2EBF-454B-B4A4-2F619E21F8BA}">
  <ds:schemaRefs>
    <ds:schemaRef ds:uri="ESRI.ArcGIS.Mapping.OfficeIntegration.PowerPointInfo"/>
  </ds:schemaRefs>
</ds:datastoreItem>
</file>

<file path=customXml/itemProps167.xml><?xml version="1.0" encoding="utf-8"?>
<ds:datastoreItem xmlns:ds="http://schemas.openxmlformats.org/officeDocument/2006/customXml" ds:itemID="{19B88B8E-0336-480C-971B-C582ACAA6EED}">
  <ds:schemaRefs>
    <ds:schemaRef ds:uri="ESRI.ArcGIS.Mapping.OfficeIntegration.PowerPointInfo"/>
  </ds:schemaRefs>
</ds:datastoreItem>
</file>

<file path=customXml/itemProps168.xml><?xml version="1.0" encoding="utf-8"?>
<ds:datastoreItem xmlns:ds="http://schemas.openxmlformats.org/officeDocument/2006/customXml" ds:itemID="{851A01E6-78A3-47D0-944A-0B9E84CB21B6}">
  <ds:schemaRefs>
    <ds:schemaRef ds:uri="ESRI.ArcGIS.Mapping.OfficeIntegration.PowerPointInfo"/>
  </ds:schemaRefs>
</ds:datastoreItem>
</file>

<file path=customXml/itemProps169.xml><?xml version="1.0" encoding="utf-8"?>
<ds:datastoreItem xmlns:ds="http://schemas.openxmlformats.org/officeDocument/2006/customXml" ds:itemID="{9FBE3C59-577D-4D98-99B1-10B1F2B4A422}">
  <ds:schemaRefs>
    <ds:schemaRef ds:uri="ESRI.ArcGIS.Mapping.OfficeIntegration.PowerPointInfo"/>
  </ds:schemaRefs>
</ds:datastoreItem>
</file>

<file path=customXml/itemProps17.xml><?xml version="1.0" encoding="utf-8"?>
<ds:datastoreItem xmlns:ds="http://schemas.openxmlformats.org/officeDocument/2006/customXml" ds:itemID="{F3BDCDAA-A636-4099-99AD-C217014F090E}">
  <ds:schemaRefs>
    <ds:schemaRef ds:uri="ESRI.ArcGIS.Mapping.OfficeIntegration.PowerPointInfo"/>
  </ds:schemaRefs>
</ds:datastoreItem>
</file>

<file path=customXml/itemProps170.xml><?xml version="1.0" encoding="utf-8"?>
<ds:datastoreItem xmlns:ds="http://schemas.openxmlformats.org/officeDocument/2006/customXml" ds:itemID="{9A411F86-F401-4B9E-9C3C-DFF67665A0F0}">
  <ds:schemaRefs>
    <ds:schemaRef ds:uri="ESRI.ArcGIS.Mapping.OfficeIntegration.PowerPointInfo"/>
  </ds:schemaRefs>
</ds:datastoreItem>
</file>

<file path=customXml/itemProps171.xml><?xml version="1.0" encoding="utf-8"?>
<ds:datastoreItem xmlns:ds="http://schemas.openxmlformats.org/officeDocument/2006/customXml" ds:itemID="{776D1DAF-53B2-4554-A6CF-C3AC8E31697A}">
  <ds:schemaRefs>
    <ds:schemaRef ds:uri="ESRI.ArcGIS.Mapping.OfficeIntegration.PowerPointInfo"/>
  </ds:schemaRefs>
</ds:datastoreItem>
</file>

<file path=customXml/itemProps172.xml><?xml version="1.0" encoding="utf-8"?>
<ds:datastoreItem xmlns:ds="http://schemas.openxmlformats.org/officeDocument/2006/customXml" ds:itemID="{38366784-19FA-4114-9600-C0B7799D6DA9}">
  <ds:schemaRefs>
    <ds:schemaRef ds:uri="ESRI.ArcGIS.Mapping.OfficeIntegration.PowerPointInfo"/>
  </ds:schemaRefs>
</ds:datastoreItem>
</file>

<file path=customXml/itemProps173.xml><?xml version="1.0" encoding="utf-8"?>
<ds:datastoreItem xmlns:ds="http://schemas.openxmlformats.org/officeDocument/2006/customXml" ds:itemID="{D74C1E89-5AAD-4818-90D5-A7188D05D2F1}">
  <ds:schemaRefs>
    <ds:schemaRef ds:uri="ESRI.ArcGIS.Mapping.OfficeIntegration.PowerPointInfo"/>
  </ds:schemaRefs>
</ds:datastoreItem>
</file>

<file path=customXml/itemProps174.xml><?xml version="1.0" encoding="utf-8"?>
<ds:datastoreItem xmlns:ds="http://schemas.openxmlformats.org/officeDocument/2006/customXml" ds:itemID="{C7099A64-D011-4E85-B017-EECF261D98B0}">
  <ds:schemaRefs>
    <ds:schemaRef ds:uri="ESRI.ArcGIS.Mapping.OfficeIntegration.PowerPointInfo"/>
  </ds:schemaRefs>
</ds:datastoreItem>
</file>

<file path=customXml/itemProps175.xml><?xml version="1.0" encoding="utf-8"?>
<ds:datastoreItem xmlns:ds="http://schemas.openxmlformats.org/officeDocument/2006/customXml" ds:itemID="{414B2D39-EF85-4F29-8816-CBC5E9413CC2}">
  <ds:schemaRefs>
    <ds:schemaRef ds:uri="ESRI.ArcGIS.Mapping.OfficeIntegration.PowerPointInfo"/>
  </ds:schemaRefs>
</ds:datastoreItem>
</file>

<file path=customXml/itemProps176.xml><?xml version="1.0" encoding="utf-8"?>
<ds:datastoreItem xmlns:ds="http://schemas.openxmlformats.org/officeDocument/2006/customXml" ds:itemID="{88E6CA48-7F4A-4F1D-88C6-595982321ACC}">
  <ds:schemaRefs>
    <ds:schemaRef ds:uri="ESRI.ArcGIS.Mapping.OfficeIntegration.PowerPointInfo"/>
  </ds:schemaRefs>
</ds:datastoreItem>
</file>

<file path=customXml/itemProps177.xml><?xml version="1.0" encoding="utf-8"?>
<ds:datastoreItem xmlns:ds="http://schemas.openxmlformats.org/officeDocument/2006/customXml" ds:itemID="{2FA71F1B-D481-4DD4-81AA-68ED091E7F2E}">
  <ds:schemaRefs>
    <ds:schemaRef ds:uri="ESRI.ArcGIS.Mapping.OfficeIntegration.PowerPointInfo"/>
  </ds:schemaRefs>
</ds:datastoreItem>
</file>

<file path=customXml/itemProps178.xml><?xml version="1.0" encoding="utf-8"?>
<ds:datastoreItem xmlns:ds="http://schemas.openxmlformats.org/officeDocument/2006/customXml" ds:itemID="{5F1921CA-8067-4F39-863C-5DD0F5E376B7}">
  <ds:schemaRefs>
    <ds:schemaRef ds:uri="ESRI.ArcGIS.Mapping.OfficeIntegration.PowerPointInfo"/>
  </ds:schemaRefs>
</ds:datastoreItem>
</file>

<file path=customXml/itemProps179.xml><?xml version="1.0" encoding="utf-8"?>
<ds:datastoreItem xmlns:ds="http://schemas.openxmlformats.org/officeDocument/2006/customXml" ds:itemID="{BBA85936-424B-4C14-BFCE-7419696346D9}">
  <ds:schemaRefs>
    <ds:schemaRef ds:uri="ESRI.ArcGIS.Mapping.OfficeIntegration.PowerPointInfo"/>
  </ds:schemaRefs>
</ds:datastoreItem>
</file>

<file path=customXml/itemProps18.xml><?xml version="1.0" encoding="utf-8"?>
<ds:datastoreItem xmlns:ds="http://schemas.openxmlformats.org/officeDocument/2006/customXml" ds:itemID="{4B3F1F4C-45EB-4457-84BF-F7A852BA16AC}">
  <ds:schemaRefs>
    <ds:schemaRef ds:uri="ESRI.ArcGIS.Mapping.OfficeIntegration.PowerPointInfo"/>
  </ds:schemaRefs>
</ds:datastoreItem>
</file>

<file path=customXml/itemProps180.xml><?xml version="1.0" encoding="utf-8"?>
<ds:datastoreItem xmlns:ds="http://schemas.openxmlformats.org/officeDocument/2006/customXml" ds:itemID="{6E21A102-B539-4322-B91B-0C8575ACE158}">
  <ds:schemaRefs>
    <ds:schemaRef ds:uri="ESRI.ArcGIS.Mapping.OfficeIntegration.PowerPointInfo"/>
  </ds:schemaRefs>
</ds:datastoreItem>
</file>

<file path=customXml/itemProps181.xml><?xml version="1.0" encoding="utf-8"?>
<ds:datastoreItem xmlns:ds="http://schemas.openxmlformats.org/officeDocument/2006/customXml" ds:itemID="{D3727D3C-FB7E-44BC-9A6A-63A030A50D58}">
  <ds:schemaRefs>
    <ds:schemaRef ds:uri="ESRI.ArcGIS.Mapping.OfficeIntegration.PowerPointInfo"/>
  </ds:schemaRefs>
</ds:datastoreItem>
</file>

<file path=customXml/itemProps182.xml><?xml version="1.0" encoding="utf-8"?>
<ds:datastoreItem xmlns:ds="http://schemas.openxmlformats.org/officeDocument/2006/customXml" ds:itemID="{00B7DDC1-2A95-49F7-B1EB-533A949AE939}">
  <ds:schemaRefs>
    <ds:schemaRef ds:uri="ESRI.ArcGIS.Mapping.OfficeIntegration.PowerPointInfo"/>
  </ds:schemaRefs>
</ds:datastoreItem>
</file>

<file path=customXml/itemProps183.xml><?xml version="1.0" encoding="utf-8"?>
<ds:datastoreItem xmlns:ds="http://schemas.openxmlformats.org/officeDocument/2006/customXml" ds:itemID="{EFDFDC2D-8A61-4EB8-8C49-6C1C3CBDD1F1}">
  <ds:schemaRefs>
    <ds:schemaRef ds:uri="ESRI.ArcGIS.Mapping.OfficeIntegration.PowerPointInfo"/>
  </ds:schemaRefs>
</ds:datastoreItem>
</file>

<file path=customXml/itemProps184.xml><?xml version="1.0" encoding="utf-8"?>
<ds:datastoreItem xmlns:ds="http://schemas.openxmlformats.org/officeDocument/2006/customXml" ds:itemID="{580173FB-0835-4B77-9639-56F52710326F}">
  <ds:schemaRefs>
    <ds:schemaRef ds:uri="ESRI.ArcGIS.Mapping.OfficeIntegration.PowerPointInfo"/>
  </ds:schemaRefs>
</ds:datastoreItem>
</file>

<file path=customXml/itemProps185.xml><?xml version="1.0" encoding="utf-8"?>
<ds:datastoreItem xmlns:ds="http://schemas.openxmlformats.org/officeDocument/2006/customXml" ds:itemID="{8460E728-812A-4FDF-9B96-0420537E48CB}">
  <ds:schemaRefs>
    <ds:schemaRef ds:uri="ESRI.ArcGIS.Mapping.OfficeIntegration.PowerPointInfo"/>
  </ds:schemaRefs>
</ds:datastoreItem>
</file>

<file path=customXml/itemProps186.xml><?xml version="1.0" encoding="utf-8"?>
<ds:datastoreItem xmlns:ds="http://schemas.openxmlformats.org/officeDocument/2006/customXml" ds:itemID="{E88B22BF-FBA6-4A3A-819E-EB1170B0E3E4}">
  <ds:schemaRefs>
    <ds:schemaRef ds:uri="ESRI.ArcGIS.Mapping.OfficeIntegration.PowerPointInfo"/>
  </ds:schemaRefs>
</ds:datastoreItem>
</file>

<file path=customXml/itemProps187.xml><?xml version="1.0" encoding="utf-8"?>
<ds:datastoreItem xmlns:ds="http://schemas.openxmlformats.org/officeDocument/2006/customXml" ds:itemID="{96D6CF35-971A-4BB8-AA50-37E73B153A8B}">
  <ds:schemaRefs>
    <ds:schemaRef ds:uri="ESRI.ArcGIS.Mapping.OfficeIntegration.PowerPointInfo"/>
  </ds:schemaRefs>
</ds:datastoreItem>
</file>

<file path=customXml/itemProps188.xml><?xml version="1.0" encoding="utf-8"?>
<ds:datastoreItem xmlns:ds="http://schemas.openxmlformats.org/officeDocument/2006/customXml" ds:itemID="{F5DDCE67-4B14-4F72-A6EB-984DA3FEFDBA}">
  <ds:schemaRefs>
    <ds:schemaRef ds:uri="ESRI.ArcGIS.Mapping.OfficeIntegration.PowerPointInfo"/>
  </ds:schemaRefs>
</ds:datastoreItem>
</file>

<file path=customXml/itemProps189.xml><?xml version="1.0" encoding="utf-8"?>
<ds:datastoreItem xmlns:ds="http://schemas.openxmlformats.org/officeDocument/2006/customXml" ds:itemID="{17519F47-10AB-4399-97BB-1CCCB5DE2AF8}">
  <ds:schemaRefs>
    <ds:schemaRef ds:uri="ESRI.ArcGIS.Mapping.OfficeIntegration.PowerPointInfo"/>
  </ds:schemaRefs>
</ds:datastoreItem>
</file>

<file path=customXml/itemProps19.xml><?xml version="1.0" encoding="utf-8"?>
<ds:datastoreItem xmlns:ds="http://schemas.openxmlformats.org/officeDocument/2006/customXml" ds:itemID="{1CD04EE4-761E-41D1-809E-3949E3F86042}">
  <ds:schemaRefs>
    <ds:schemaRef ds:uri="ESRI.ArcGIS.Mapping.OfficeIntegration.PowerPointInfo"/>
  </ds:schemaRefs>
</ds:datastoreItem>
</file>

<file path=customXml/itemProps190.xml><?xml version="1.0" encoding="utf-8"?>
<ds:datastoreItem xmlns:ds="http://schemas.openxmlformats.org/officeDocument/2006/customXml" ds:itemID="{F3718AE7-0C51-43B0-B4FD-6D12CD4E1771}">
  <ds:schemaRefs>
    <ds:schemaRef ds:uri="ESRI.ArcGIS.Mapping.OfficeIntegration.PowerPointInfo"/>
  </ds:schemaRefs>
</ds:datastoreItem>
</file>

<file path=customXml/itemProps191.xml><?xml version="1.0" encoding="utf-8"?>
<ds:datastoreItem xmlns:ds="http://schemas.openxmlformats.org/officeDocument/2006/customXml" ds:itemID="{B676CFB1-79A3-4F39-BFE0-848D4F6EE94D}">
  <ds:schemaRefs>
    <ds:schemaRef ds:uri="ESRI.ArcGIS.Mapping.OfficeIntegration.PowerPointInfo"/>
  </ds:schemaRefs>
</ds:datastoreItem>
</file>

<file path=customXml/itemProps192.xml><?xml version="1.0" encoding="utf-8"?>
<ds:datastoreItem xmlns:ds="http://schemas.openxmlformats.org/officeDocument/2006/customXml" ds:itemID="{25272F61-1E37-4D94-8A8A-3DA23AA45CAC}">
  <ds:schemaRefs>
    <ds:schemaRef ds:uri="ESRI.ArcGIS.Mapping.OfficeIntegration.PowerPointInfo"/>
  </ds:schemaRefs>
</ds:datastoreItem>
</file>

<file path=customXml/itemProps193.xml><?xml version="1.0" encoding="utf-8"?>
<ds:datastoreItem xmlns:ds="http://schemas.openxmlformats.org/officeDocument/2006/customXml" ds:itemID="{625078B4-B47B-429A-890D-B23EFD5150FD}">
  <ds:schemaRefs>
    <ds:schemaRef ds:uri="ESRI.ArcGIS.Mapping.OfficeIntegration.PowerPointInfo"/>
  </ds:schemaRefs>
</ds:datastoreItem>
</file>

<file path=customXml/itemProps194.xml><?xml version="1.0" encoding="utf-8"?>
<ds:datastoreItem xmlns:ds="http://schemas.openxmlformats.org/officeDocument/2006/customXml" ds:itemID="{85B98CCD-B611-4ACF-B1E5-0E634E9DF24A}">
  <ds:schemaRefs>
    <ds:schemaRef ds:uri="ESRI.ArcGIS.Mapping.OfficeIntegration.PowerPointInfo"/>
  </ds:schemaRefs>
</ds:datastoreItem>
</file>

<file path=customXml/itemProps195.xml><?xml version="1.0" encoding="utf-8"?>
<ds:datastoreItem xmlns:ds="http://schemas.openxmlformats.org/officeDocument/2006/customXml" ds:itemID="{0DF72457-90B5-4DF1-A297-57B399160C44}">
  <ds:schemaRefs>
    <ds:schemaRef ds:uri="ESRI.ArcGIS.Mapping.OfficeIntegration.PowerPointInfo"/>
  </ds:schemaRefs>
</ds:datastoreItem>
</file>

<file path=customXml/itemProps196.xml><?xml version="1.0" encoding="utf-8"?>
<ds:datastoreItem xmlns:ds="http://schemas.openxmlformats.org/officeDocument/2006/customXml" ds:itemID="{02A62031-E4DA-4A4E-ABDD-EA94953DE67F}">
  <ds:schemaRefs>
    <ds:schemaRef ds:uri="ESRI.ArcGIS.Mapping.OfficeIntegration.PowerPointInfo"/>
  </ds:schemaRefs>
</ds:datastoreItem>
</file>

<file path=customXml/itemProps197.xml><?xml version="1.0" encoding="utf-8"?>
<ds:datastoreItem xmlns:ds="http://schemas.openxmlformats.org/officeDocument/2006/customXml" ds:itemID="{8085406C-E411-4048-958B-509DB7A90801}">
  <ds:schemaRefs>
    <ds:schemaRef ds:uri="ESRI.ArcGIS.Mapping.OfficeIntegration.PowerPointInfo"/>
  </ds:schemaRefs>
</ds:datastoreItem>
</file>

<file path=customXml/itemProps198.xml><?xml version="1.0" encoding="utf-8"?>
<ds:datastoreItem xmlns:ds="http://schemas.openxmlformats.org/officeDocument/2006/customXml" ds:itemID="{E9EC5F24-6F3C-456D-B2D6-AA18DE8D4385}">
  <ds:schemaRefs>
    <ds:schemaRef ds:uri="ESRI.ArcGIS.Mapping.OfficeIntegration.PowerPointInfo"/>
  </ds:schemaRefs>
</ds:datastoreItem>
</file>

<file path=customXml/itemProps199.xml><?xml version="1.0" encoding="utf-8"?>
<ds:datastoreItem xmlns:ds="http://schemas.openxmlformats.org/officeDocument/2006/customXml" ds:itemID="{4143A0E2-49D6-4F54-9282-F470309A245E}">
  <ds:schemaRefs>
    <ds:schemaRef ds:uri="ESRI.ArcGIS.Mapping.OfficeIntegration.PowerPointInfo"/>
  </ds:schemaRefs>
</ds:datastoreItem>
</file>

<file path=customXml/itemProps2.xml><?xml version="1.0" encoding="utf-8"?>
<ds:datastoreItem xmlns:ds="http://schemas.openxmlformats.org/officeDocument/2006/customXml" ds:itemID="{CB012D4F-9E8F-4006-BB9B-92E9B4648D40}">
  <ds:schemaRefs>
    <ds:schemaRef ds:uri="ESRI.ArcGIS.Mapping.OfficeIntegration.PowerPointInfo"/>
  </ds:schemaRefs>
</ds:datastoreItem>
</file>

<file path=customXml/itemProps20.xml><?xml version="1.0" encoding="utf-8"?>
<ds:datastoreItem xmlns:ds="http://schemas.openxmlformats.org/officeDocument/2006/customXml" ds:itemID="{F5CF0D30-1DF3-4907-87EA-94ED72CDCF63}">
  <ds:schemaRefs>
    <ds:schemaRef ds:uri="ESRI.ArcGIS.Mapping.OfficeIntegration.PowerPointInfo"/>
  </ds:schemaRefs>
</ds:datastoreItem>
</file>

<file path=customXml/itemProps200.xml><?xml version="1.0" encoding="utf-8"?>
<ds:datastoreItem xmlns:ds="http://schemas.openxmlformats.org/officeDocument/2006/customXml" ds:itemID="{48BC6A1F-BAF2-4B0F-BCEC-975C47E3ADEF}">
  <ds:schemaRefs>
    <ds:schemaRef ds:uri="ESRI.ArcGIS.Mapping.OfficeIntegration.PowerPointInfo"/>
  </ds:schemaRefs>
</ds:datastoreItem>
</file>

<file path=customXml/itemProps201.xml><?xml version="1.0" encoding="utf-8"?>
<ds:datastoreItem xmlns:ds="http://schemas.openxmlformats.org/officeDocument/2006/customXml" ds:itemID="{8663CEBD-0F52-4F5F-B3DB-A587FDAF4E69}">
  <ds:schemaRefs>
    <ds:schemaRef ds:uri="ESRI.ArcGIS.Mapping.OfficeIntegration.PowerPointInfo"/>
  </ds:schemaRefs>
</ds:datastoreItem>
</file>

<file path=customXml/itemProps202.xml><?xml version="1.0" encoding="utf-8"?>
<ds:datastoreItem xmlns:ds="http://schemas.openxmlformats.org/officeDocument/2006/customXml" ds:itemID="{3AE1D3FD-6C9F-480B-B718-D5F144C04E66}">
  <ds:schemaRefs>
    <ds:schemaRef ds:uri="ESRI.ArcGIS.Mapping.OfficeIntegration.PowerPointInfo"/>
  </ds:schemaRefs>
</ds:datastoreItem>
</file>

<file path=customXml/itemProps203.xml><?xml version="1.0" encoding="utf-8"?>
<ds:datastoreItem xmlns:ds="http://schemas.openxmlformats.org/officeDocument/2006/customXml" ds:itemID="{AFCD7C52-0CEA-418E-B2E4-829C4DD30CF2}">
  <ds:schemaRefs>
    <ds:schemaRef ds:uri="ESRI.ArcGIS.Mapping.OfficeIntegration.PowerPointInfo"/>
  </ds:schemaRefs>
</ds:datastoreItem>
</file>

<file path=customXml/itemProps204.xml><?xml version="1.0" encoding="utf-8"?>
<ds:datastoreItem xmlns:ds="http://schemas.openxmlformats.org/officeDocument/2006/customXml" ds:itemID="{6723E262-F6CC-42A5-890C-9482FD8418B2}">
  <ds:schemaRefs>
    <ds:schemaRef ds:uri="ESRI.ArcGIS.Mapping.OfficeIntegration.PowerPointInfo"/>
  </ds:schemaRefs>
</ds:datastoreItem>
</file>

<file path=customXml/itemProps205.xml><?xml version="1.0" encoding="utf-8"?>
<ds:datastoreItem xmlns:ds="http://schemas.openxmlformats.org/officeDocument/2006/customXml" ds:itemID="{D51C6FAA-5F33-4017-911D-422C01AD6DA0}">
  <ds:schemaRefs>
    <ds:schemaRef ds:uri="ESRI.ArcGIS.Mapping.OfficeIntegration.PowerPointInfo"/>
  </ds:schemaRefs>
</ds:datastoreItem>
</file>

<file path=customXml/itemProps206.xml><?xml version="1.0" encoding="utf-8"?>
<ds:datastoreItem xmlns:ds="http://schemas.openxmlformats.org/officeDocument/2006/customXml" ds:itemID="{49E3834A-E9FC-4A1A-B6E7-32FBE378E9FF}">
  <ds:schemaRefs>
    <ds:schemaRef ds:uri="ESRI.ArcGIS.Mapping.OfficeIntegration.PowerPointInfo"/>
  </ds:schemaRefs>
</ds:datastoreItem>
</file>

<file path=customXml/itemProps207.xml><?xml version="1.0" encoding="utf-8"?>
<ds:datastoreItem xmlns:ds="http://schemas.openxmlformats.org/officeDocument/2006/customXml" ds:itemID="{6AD779F3-561E-41F3-9C63-A2234FB84D11}">
  <ds:schemaRefs>
    <ds:schemaRef ds:uri="ESRI.ArcGIS.Mapping.OfficeIntegration.PowerPointInfo"/>
  </ds:schemaRefs>
</ds:datastoreItem>
</file>

<file path=customXml/itemProps208.xml><?xml version="1.0" encoding="utf-8"?>
<ds:datastoreItem xmlns:ds="http://schemas.openxmlformats.org/officeDocument/2006/customXml" ds:itemID="{2B420851-8F82-4D12-894C-61335BE35830}">
  <ds:schemaRefs>
    <ds:schemaRef ds:uri="ESRI.ArcGIS.Mapping.OfficeIntegration.PowerPointInfo"/>
  </ds:schemaRefs>
</ds:datastoreItem>
</file>

<file path=customXml/itemProps209.xml><?xml version="1.0" encoding="utf-8"?>
<ds:datastoreItem xmlns:ds="http://schemas.openxmlformats.org/officeDocument/2006/customXml" ds:itemID="{85BA5822-D494-4E69-8A95-27BB4C9DEF21}">
  <ds:schemaRefs>
    <ds:schemaRef ds:uri="ESRI.ArcGIS.Mapping.OfficeIntegration.PowerPointInfo"/>
  </ds:schemaRefs>
</ds:datastoreItem>
</file>

<file path=customXml/itemProps21.xml><?xml version="1.0" encoding="utf-8"?>
<ds:datastoreItem xmlns:ds="http://schemas.openxmlformats.org/officeDocument/2006/customXml" ds:itemID="{90A3EFFB-3FA1-4721-8CD9-061968A61B03}">
  <ds:schemaRefs>
    <ds:schemaRef ds:uri="ESRI.ArcGIS.Mapping.OfficeIntegration.PowerPointInfo"/>
  </ds:schemaRefs>
</ds:datastoreItem>
</file>

<file path=customXml/itemProps210.xml><?xml version="1.0" encoding="utf-8"?>
<ds:datastoreItem xmlns:ds="http://schemas.openxmlformats.org/officeDocument/2006/customXml" ds:itemID="{1618407D-F38E-459C-930D-8441FA219916}">
  <ds:schemaRefs>
    <ds:schemaRef ds:uri="ESRI.ArcGIS.Mapping.OfficeIntegration.PowerPointInfo"/>
  </ds:schemaRefs>
</ds:datastoreItem>
</file>

<file path=customXml/itemProps211.xml><?xml version="1.0" encoding="utf-8"?>
<ds:datastoreItem xmlns:ds="http://schemas.openxmlformats.org/officeDocument/2006/customXml" ds:itemID="{84ABA98D-0233-4B2C-9A72-7EFB887765F0}">
  <ds:schemaRefs>
    <ds:schemaRef ds:uri="ESRI.ArcGIS.Mapping.OfficeIntegration.PowerPointInfo"/>
  </ds:schemaRefs>
</ds:datastoreItem>
</file>

<file path=customXml/itemProps212.xml><?xml version="1.0" encoding="utf-8"?>
<ds:datastoreItem xmlns:ds="http://schemas.openxmlformats.org/officeDocument/2006/customXml" ds:itemID="{7BEF0A0F-00F3-4EA4-9CBE-D3D3CEF24456}">
  <ds:schemaRefs>
    <ds:schemaRef ds:uri="ESRI.ArcGIS.Mapping.OfficeIntegration.PowerPointInfo"/>
  </ds:schemaRefs>
</ds:datastoreItem>
</file>

<file path=customXml/itemProps213.xml><?xml version="1.0" encoding="utf-8"?>
<ds:datastoreItem xmlns:ds="http://schemas.openxmlformats.org/officeDocument/2006/customXml" ds:itemID="{288F17C5-72C2-42DF-8A01-1145BE613E90}">
  <ds:schemaRefs>
    <ds:schemaRef ds:uri="ESRI.ArcGIS.Mapping.OfficeIntegration.PowerPointInfo"/>
  </ds:schemaRefs>
</ds:datastoreItem>
</file>

<file path=customXml/itemProps214.xml><?xml version="1.0" encoding="utf-8"?>
<ds:datastoreItem xmlns:ds="http://schemas.openxmlformats.org/officeDocument/2006/customXml" ds:itemID="{96301FC4-9742-4829-8897-78BE992AE77E}">
  <ds:schemaRefs>
    <ds:schemaRef ds:uri="ESRI.ArcGIS.Mapping.OfficeIntegration.PowerPointInfo"/>
  </ds:schemaRefs>
</ds:datastoreItem>
</file>

<file path=customXml/itemProps215.xml><?xml version="1.0" encoding="utf-8"?>
<ds:datastoreItem xmlns:ds="http://schemas.openxmlformats.org/officeDocument/2006/customXml" ds:itemID="{890C6154-0707-4649-B141-A9436300C91F}">
  <ds:schemaRefs>
    <ds:schemaRef ds:uri="ESRI.ArcGIS.Mapping.OfficeIntegration.PowerPointInfo"/>
  </ds:schemaRefs>
</ds:datastoreItem>
</file>

<file path=customXml/itemProps216.xml><?xml version="1.0" encoding="utf-8"?>
<ds:datastoreItem xmlns:ds="http://schemas.openxmlformats.org/officeDocument/2006/customXml" ds:itemID="{932E94FE-88F5-4F05-AEA5-65F2E3C14771}">
  <ds:schemaRefs>
    <ds:schemaRef ds:uri="ESRI.ArcGIS.Mapping.OfficeIntegration.PowerPointInfo"/>
  </ds:schemaRefs>
</ds:datastoreItem>
</file>

<file path=customXml/itemProps217.xml><?xml version="1.0" encoding="utf-8"?>
<ds:datastoreItem xmlns:ds="http://schemas.openxmlformats.org/officeDocument/2006/customXml" ds:itemID="{0986D5D3-AAF3-4857-9ACA-301807ED81AD}">
  <ds:schemaRefs>
    <ds:schemaRef ds:uri="ESRI.ArcGIS.Mapping.OfficeIntegration.PowerPointInfo"/>
  </ds:schemaRefs>
</ds:datastoreItem>
</file>

<file path=customXml/itemProps218.xml><?xml version="1.0" encoding="utf-8"?>
<ds:datastoreItem xmlns:ds="http://schemas.openxmlformats.org/officeDocument/2006/customXml" ds:itemID="{383E737F-1547-42C4-8FDA-B1F6A3CC228F}">
  <ds:schemaRefs>
    <ds:schemaRef ds:uri="ESRI.ArcGIS.Mapping.OfficeIntegration.PowerPointInfo"/>
  </ds:schemaRefs>
</ds:datastoreItem>
</file>

<file path=customXml/itemProps219.xml><?xml version="1.0" encoding="utf-8"?>
<ds:datastoreItem xmlns:ds="http://schemas.openxmlformats.org/officeDocument/2006/customXml" ds:itemID="{E2221AFA-6F9A-4CD9-8DB0-38A6FA61508D}">
  <ds:schemaRefs>
    <ds:schemaRef ds:uri="ESRI.ArcGIS.Mapping.OfficeIntegration.PowerPointInfo"/>
  </ds:schemaRefs>
</ds:datastoreItem>
</file>

<file path=customXml/itemProps22.xml><?xml version="1.0" encoding="utf-8"?>
<ds:datastoreItem xmlns:ds="http://schemas.openxmlformats.org/officeDocument/2006/customXml" ds:itemID="{4AB4DAE7-3120-43E0-A6F1-2E811ABA867E}">
  <ds:schemaRefs>
    <ds:schemaRef ds:uri="ESRI.ArcGIS.Mapping.OfficeIntegration.PowerPointInfo"/>
  </ds:schemaRefs>
</ds:datastoreItem>
</file>

<file path=customXml/itemProps220.xml><?xml version="1.0" encoding="utf-8"?>
<ds:datastoreItem xmlns:ds="http://schemas.openxmlformats.org/officeDocument/2006/customXml" ds:itemID="{8DB2C7CD-CAF4-41D9-B4E6-A237199E16F5}">
  <ds:schemaRefs>
    <ds:schemaRef ds:uri="ESRI.ArcGIS.Mapping.OfficeIntegration.PowerPointInfo"/>
  </ds:schemaRefs>
</ds:datastoreItem>
</file>

<file path=customXml/itemProps221.xml><?xml version="1.0" encoding="utf-8"?>
<ds:datastoreItem xmlns:ds="http://schemas.openxmlformats.org/officeDocument/2006/customXml" ds:itemID="{EAF69A92-453F-4620-9D3B-3D1429BFFC9E}">
  <ds:schemaRefs>
    <ds:schemaRef ds:uri="ESRI.ArcGIS.Mapping.OfficeIntegration.PowerPointInfo"/>
  </ds:schemaRefs>
</ds:datastoreItem>
</file>

<file path=customXml/itemProps222.xml><?xml version="1.0" encoding="utf-8"?>
<ds:datastoreItem xmlns:ds="http://schemas.openxmlformats.org/officeDocument/2006/customXml" ds:itemID="{F2917A1E-3C5E-4B2A-BB06-75736B6A7689}">
  <ds:schemaRefs>
    <ds:schemaRef ds:uri="ESRI.ArcGIS.Mapping.OfficeIntegration.PowerPointInfo"/>
  </ds:schemaRefs>
</ds:datastoreItem>
</file>

<file path=customXml/itemProps223.xml><?xml version="1.0" encoding="utf-8"?>
<ds:datastoreItem xmlns:ds="http://schemas.openxmlformats.org/officeDocument/2006/customXml" ds:itemID="{73792533-1F5B-440C-9A7C-CA9A7458B969}">
  <ds:schemaRefs>
    <ds:schemaRef ds:uri="ESRI.ArcGIS.Mapping.OfficeIntegration.PowerPointInfo"/>
  </ds:schemaRefs>
</ds:datastoreItem>
</file>

<file path=customXml/itemProps224.xml><?xml version="1.0" encoding="utf-8"?>
<ds:datastoreItem xmlns:ds="http://schemas.openxmlformats.org/officeDocument/2006/customXml" ds:itemID="{76D18624-D18D-4870-AD20-72A9E59AF6CC}">
  <ds:schemaRefs>
    <ds:schemaRef ds:uri="ESRI.ArcGIS.Mapping.OfficeIntegration.PowerPointInfo"/>
  </ds:schemaRefs>
</ds:datastoreItem>
</file>

<file path=customXml/itemProps225.xml><?xml version="1.0" encoding="utf-8"?>
<ds:datastoreItem xmlns:ds="http://schemas.openxmlformats.org/officeDocument/2006/customXml" ds:itemID="{958E49DD-A326-49DD-92FB-B7366DF8B0A9}">
  <ds:schemaRefs>
    <ds:schemaRef ds:uri="ESRI.ArcGIS.Mapping.OfficeIntegration.PowerPointInfo"/>
  </ds:schemaRefs>
</ds:datastoreItem>
</file>

<file path=customXml/itemProps226.xml><?xml version="1.0" encoding="utf-8"?>
<ds:datastoreItem xmlns:ds="http://schemas.openxmlformats.org/officeDocument/2006/customXml" ds:itemID="{1367D441-B338-4673-AB9F-7E6299778519}">
  <ds:schemaRefs>
    <ds:schemaRef ds:uri="ESRI.ArcGIS.Mapping.OfficeIntegration.PowerPointInfo"/>
  </ds:schemaRefs>
</ds:datastoreItem>
</file>

<file path=customXml/itemProps227.xml><?xml version="1.0" encoding="utf-8"?>
<ds:datastoreItem xmlns:ds="http://schemas.openxmlformats.org/officeDocument/2006/customXml" ds:itemID="{0AEC1430-C2D3-497B-9FD7-88CC71983199}">
  <ds:schemaRefs>
    <ds:schemaRef ds:uri="ESRI.ArcGIS.Mapping.OfficeIntegration.PowerPointInfo"/>
  </ds:schemaRefs>
</ds:datastoreItem>
</file>

<file path=customXml/itemProps228.xml><?xml version="1.0" encoding="utf-8"?>
<ds:datastoreItem xmlns:ds="http://schemas.openxmlformats.org/officeDocument/2006/customXml" ds:itemID="{885C3455-18D4-438F-9135-DD1FF7195B79}">
  <ds:schemaRefs>
    <ds:schemaRef ds:uri="ESRI.ArcGIS.Mapping.OfficeIntegration.PowerPointInfo"/>
  </ds:schemaRefs>
</ds:datastoreItem>
</file>

<file path=customXml/itemProps229.xml><?xml version="1.0" encoding="utf-8"?>
<ds:datastoreItem xmlns:ds="http://schemas.openxmlformats.org/officeDocument/2006/customXml" ds:itemID="{DFAD6F26-E07D-4F27-9048-E8FDA9712345}">
  <ds:schemaRefs>
    <ds:schemaRef ds:uri="ESRI.ArcGIS.Mapping.OfficeIntegration.PowerPointInfo"/>
  </ds:schemaRefs>
</ds:datastoreItem>
</file>

<file path=customXml/itemProps23.xml><?xml version="1.0" encoding="utf-8"?>
<ds:datastoreItem xmlns:ds="http://schemas.openxmlformats.org/officeDocument/2006/customXml" ds:itemID="{32D055F6-FE59-4C5B-8F5C-530F5BD9CA0D}">
  <ds:schemaRefs>
    <ds:schemaRef ds:uri="ESRI.ArcGIS.Mapping.OfficeIntegration.PowerPointInfo"/>
  </ds:schemaRefs>
</ds:datastoreItem>
</file>

<file path=customXml/itemProps230.xml><?xml version="1.0" encoding="utf-8"?>
<ds:datastoreItem xmlns:ds="http://schemas.openxmlformats.org/officeDocument/2006/customXml" ds:itemID="{0FD59613-E5E6-47BF-B11E-4957D03351D1}">
  <ds:schemaRefs>
    <ds:schemaRef ds:uri="ESRI.ArcGIS.Mapping.OfficeIntegration.PowerPointInfo"/>
  </ds:schemaRefs>
</ds:datastoreItem>
</file>

<file path=customXml/itemProps231.xml><?xml version="1.0" encoding="utf-8"?>
<ds:datastoreItem xmlns:ds="http://schemas.openxmlformats.org/officeDocument/2006/customXml" ds:itemID="{79388B18-2E8D-4730-AA13-134B30B876EF}">
  <ds:schemaRefs>
    <ds:schemaRef ds:uri="ESRI.ArcGIS.Mapping.OfficeIntegration.PowerPointInfo"/>
  </ds:schemaRefs>
</ds:datastoreItem>
</file>

<file path=customXml/itemProps232.xml><?xml version="1.0" encoding="utf-8"?>
<ds:datastoreItem xmlns:ds="http://schemas.openxmlformats.org/officeDocument/2006/customXml" ds:itemID="{33796BD1-162C-4923-8AC2-09D522306A3D}">
  <ds:schemaRefs>
    <ds:schemaRef ds:uri="ESRI.ArcGIS.Mapping.OfficeIntegration.PowerPointInfo"/>
  </ds:schemaRefs>
</ds:datastoreItem>
</file>

<file path=customXml/itemProps233.xml><?xml version="1.0" encoding="utf-8"?>
<ds:datastoreItem xmlns:ds="http://schemas.openxmlformats.org/officeDocument/2006/customXml" ds:itemID="{EE0EF602-F34B-4528-BA41-79B6D1D84E68}">
  <ds:schemaRefs>
    <ds:schemaRef ds:uri="ESRI.ArcGIS.Mapping.OfficeIntegration.PowerPointInfo"/>
  </ds:schemaRefs>
</ds:datastoreItem>
</file>

<file path=customXml/itemProps234.xml><?xml version="1.0" encoding="utf-8"?>
<ds:datastoreItem xmlns:ds="http://schemas.openxmlformats.org/officeDocument/2006/customXml" ds:itemID="{B90BEB39-9BC6-4C10-B46E-1E72CD5EEF7F}">
  <ds:schemaRefs>
    <ds:schemaRef ds:uri="ESRI.ArcGIS.Mapping.OfficeIntegration.PowerPointInfo"/>
  </ds:schemaRefs>
</ds:datastoreItem>
</file>

<file path=customXml/itemProps235.xml><?xml version="1.0" encoding="utf-8"?>
<ds:datastoreItem xmlns:ds="http://schemas.openxmlformats.org/officeDocument/2006/customXml" ds:itemID="{705B65D7-B5C7-4270-95BD-4E9D0114792F}">
  <ds:schemaRefs>
    <ds:schemaRef ds:uri="ESRI.ArcGIS.Mapping.OfficeIntegration.PowerPointInfo"/>
  </ds:schemaRefs>
</ds:datastoreItem>
</file>

<file path=customXml/itemProps236.xml><?xml version="1.0" encoding="utf-8"?>
<ds:datastoreItem xmlns:ds="http://schemas.openxmlformats.org/officeDocument/2006/customXml" ds:itemID="{76D6880A-72FE-4309-86DC-6103E4726368}">
  <ds:schemaRefs>
    <ds:schemaRef ds:uri="ESRI.ArcGIS.Mapping.OfficeIntegration.PowerPointInfo"/>
  </ds:schemaRefs>
</ds:datastoreItem>
</file>

<file path=customXml/itemProps237.xml><?xml version="1.0" encoding="utf-8"?>
<ds:datastoreItem xmlns:ds="http://schemas.openxmlformats.org/officeDocument/2006/customXml" ds:itemID="{D269C1E7-5ED2-43AF-B81A-8A076296ACD5}">
  <ds:schemaRefs>
    <ds:schemaRef ds:uri="ESRI.ArcGIS.Mapping.OfficeIntegration.PowerPointInfo"/>
  </ds:schemaRefs>
</ds:datastoreItem>
</file>

<file path=customXml/itemProps238.xml><?xml version="1.0" encoding="utf-8"?>
<ds:datastoreItem xmlns:ds="http://schemas.openxmlformats.org/officeDocument/2006/customXml" ds:itemID="{206D0B60-6960-48C0-ABF2-A98FD17B7943}">
  <ds:schemaRefs>
    <ds:schemaRef ds:uri="ESRI.ArcGIS.Mapping.OfficeIntegration.PowerPointInfo"/>
  </ds:schemaRefs>
</ds:datastoreItem>
</file>

<file path=customXml/itemProps239.xml><?xml version="1.0" encoding="utf-8"?>
<ds:datastoreItem xmlns:ds="http://schemas.openxmlformats.org/officeDocument/2006/customXml" ds:itemID="{EDD37FE1-0443-4800-BEB4-A1E283F7B899}">
  <ds:schemaRefs>
    <ds:schemaRef ds:uri="ESRI.ArcGIS.Mapping.OfficeIntegration.PowerPointInfo"/>
  </ds:schemaRefs>
</ds:datastoreItem>
</file>

<file path=customXml/itemProps24.xml><?xml version="1.0" encoding="utf-8"?>
<ds:datastoreItem xmlns:ds="http://schemas.openxmlformats.org/officeDocument/2006/customXml" ds:itemID="{704A3E9D-6A79-4312-9F59-98ED92AC7CEB}">
  <ds:schemaRefs>
    <ds:schemaRef ds:uri="ESRI.ArcGIS.Mapping.OfficeIntegration.PowerPointInfo"/>
  </ds:schemaRefs>
</ds:datastoreItem>
</file>

<file path=customXml/itemProps240.xml><?xml version="1.0" encoding="utf-8"?>
<ds:datastoreItem xmlns:ds="http://schemas.openxmlformats.org/officeDocument/2006/customXml" ds:itemID="{D2AAD481-5880-4106-8283-82CAE664D3E3}">
  <ds:schemaRefs>
    <ds:schemaRef ds:uri="ESRI.ArcGIS.Mapping.OfficeIntegration.PowerPointInfo"/>
  </ds:schemaRefs>
</ds:datastoreItem>
</file>

<file path=customXml/itemProps241.xml><?xml version="1.0" encoding="utf-8"?>
<ds:datastoreItem xmlns:ds="http://schemas.openxmlformats.org/officeDocument/2006/customXml" ds:itemID="{52D0847B-937D-4DCB-ADCE-5FD2B10DA825}">
  <ds:schemaRefs>
    <ds:schemaRef ds:uri="ESRI.ArcGIS.Mapping.OfficeIntegration.PowerPointInfo"/>
  </ds:schemaRefs>
</ds:datastoreItem>
</file>

<file path=customXml/itemProps242.xml><?xml version="1.0" encoding="utf-8"?>
<ds:datastoreItem xmlns:ds="http://schemas.openxmlformats.org/officeDocument/2006/customXml" ds:itemID="{D3947B84-5A21-4E4C-986C-7004690647D2}">
  <ds:schemaRefs>
    <ds:schemaRef ds:uri="ESRI.ArcGIS.Mapping.OfficeIntegration.PowerPointInfo"/>
  </ds:schemaRefs>
</ds:datastoreItem>
</file>

<file path=customXml/itemProps243.xml><?xml version="1.0" encoding="utf-8"?>
<ds:datastoreItem xmlns:ds="http://schemas.openxmlformats.org/officeDocument/2006/customXml" ds:itemID="{83666B59-808F-46D0-B15D-05AE0F2BD957}">
  <ds:schemaRefs>
    <ds:schemaRef ds:uri="ESRI.ArcGIS.Mapping.OfficeIntegration.PowerPointInfo"/>
  </ds:schemaRefs>
</ds:datastoreItem>
</file>

<file path=customXml/itemProps244.xml><?xml version="1.0" encoding="utf-8"?>
<ds:datastoreItem xmlns:ds="http://schemas.openxmlformats.org/officeDocument/2006/customXml" ds:itemID="{FC4F4BFD-EEAE-402D-B422-B68BD80A092C}">
  <ds:schemaRefs>
    <ds:schemaRef ds:uri="ESRI.ArcGIS.Mapping.OfficeIntegration.PowerPointInfo"/>
  </ds:schemaRefs>
</ds:datastoreItem>
</file>

<file path=customXml/itemProps245.xml><?xml version="1.0" encoding="utf-8"?>
<ds:datastoreItem xmlns:ds="http://schemas.openxmlformats.org/officeDocument/2006/customXml" ds:itemID="{885C6104-70FD-41CC-B6E0-B951D14E37C2}">
  <ds:schemaRefs>
    <ds:schemaRef ds:uri="ESRI.ArcGIS.Mapping.OfficeIntegration.PowerPointInfo"/>
  </ds:schemaRefs>
</ds:datastoreItem>
</file>

<file path=customXml/itemProps246.xml><?xml version="1.0" encoding="utf-8"?>
<ds:datastoreItem xmlns:ds="http://schemas.openxmlformats.org/officeDocument/2006/customXml" ds:itemID="{F3A5157C-14B5-49FC-93DD-2E2B0C417683}">
  <ds:schemaRefs>
    <ds:schemaRef ds:uri="ESRI.ArcGIS.Mapping.OfficeIntegration.PowerPointInfo"/>
  </ds:schemaRefs>
</ds:datastoreItem>
</file>

<file path=customXml/itemProps247.xml><?xml version="1.0" encoding="utf-8"?>
<ds:datastoreItem xmlns:ds="http://schemas.openxmlformats.org/officeDocument/2006/customXml" ds:itemID="{23CEB817-815D-4202-9E54-68AF7C200E04}">
  <ds:schemaRefs>
    <ds:schemaRef ds:uri="ESRI.ArcGIS.Mapping.OfficeIntegration.PowerPointInfo"/>
  </ds:schemaRefs>
</ds:datastoreItem>
</file>

<file path=customXml/itemProps248.xml><?xml version="1.0" encoding="utf-8"?>
<ds:datastoreItem xmlns:ds="http://schemas.openxmlformats.org/officeDocument/2006/customXml" ds:itemID="{263348EC-4C2D-4E77-B6AA-FE8E745E549B}">
  <ds:schemaRefs>
    <ds:schemaRef ds:uri="ESRI.ArcGIS.Mapping.OfficeIntegration.PowerPointInfo"/>
  </ds:schemaRefs>
</ds:datastoreItem>
</file>

<file path=customXml/itemProps249.xml><?xml version="1.0" encoding="utf-8"?>
<ds:datastoreItem xmlns:ds="http://schemas.openxmlformats.org/officeDocument/2006/customXml" ds:itemID="{12DE283A-307D-43BB-9F3B-B4DDD5E9AAF7}">
  <ds:schemaRefs>
    <ds:schemaRef ds:uri="ESRI.ArcGIS.Mapping.OfficeIntegration.PowerPointInfo"/>
  </ds:schemaRefs>
</ds:datastoreItem>
</file>

<file path=customXml/itemProps25.xml><?xml version="1.0" encoding="utf-8"?>
<ds:datastoreItem xmlns:ds="http://schemas.openxmlformats.org/officeDocument/2006/customXml" ds:itemID="{72055057-C7C7-43FA-B227-8F9A8EF57717}">
  <ds:schemaRefs>
    <ds:schemaRef ds:uri="ESRI.ArcGIS.Mapping.OfficeIntegration.PowerPointInfo"/>
  </ds:schemaRefs>
</ds:datastoreItem>
</file>

<file path=customXml/itemProps250.xml><?xml version="1.0" encoding="utf-8"?>
<ds:datastoreItem xmlns:ds="http://schemas.openxmlformats.org/officeDocument/2006/customXml" ds:itemID="{B888570E-1713-4B12-8F91-D8D527D07DBC}">
  <ds:schemaRefs>
    <ds:schemaRef ds:uri="ESRI.ArcGIS.Mapping.OfficeIntegration.PowerPointInfo"/>
  </ds:schemaRefs>
</ds:datastoreItem>
</file>

<file path=customXml/itemProps251.xml><?xml version="1.0" encoding="utf-8"?>
<ds:datastoreItem xmlns:ds="http://schemas.openxmlformats.org/officeDocument/2006/customXml" ds:itemID="{CF61C954-7B5F-4F5A-A808-1CCE2D5D0191}">
  <ds:schemaRefs>
    <ds:schemaRef ds:uri="ESRI.ArcGIS.Mapping.OfficeIntegration.PowerPointInfo"/>
  </ds:schemaRefs>
</ds:datastoreItem>
</file>

<file path=customXml/itemProps252.xml><?xml version="1.0" encoding="utf-8"?>
<ds:datastoreItem xmlns:ds="http://schemas.openxmlformats.org/officeDocument/2006/customXml" ds:itemID="{9AC41C72-6BC7-4AE1-91E7-DDE72A4212F9}">
  <ds:schemaRefs>
    <ds:schemaRef ds:uri="ESRI.ArcGIS.Mapping.OfficeIntegration.PowerPointInfo"/>
  </ds:schemaRefs>
</ds:datastoreItem>
</file>

<file path=customXml/itemProps253.xml><?xml version="1.0" encoding="utf-8"?>
<ds:datastoreItem xmlns:ds="http://schemas.openxmlformats.org/officeDocument/2006/customXml" ds:itemID="{059A9084-1BEE-488F-A8A7-DFB2A6DB6EE7}">
  <ds:schemaRefs>
    <ds:schemaRef ds:uri="ESRI.ArcGIS.Mapping.OfficeIntegration.PowerPointInfo"/>
  </ds:schemaRefs>
</ds:datastoreItem>
</file>

<file path=customXml/itemProps254.xml><?xml version="1.0" encoding="utf-8"?>
<ds:datastoreItem xmlns:ds="http://schemas.openxmlformats.org/officeDocument/2006/customXml" ds:itemID="{0DA376A5-901E-467C-9F66-807C01F12FCC}">
  <ds:schemaRefs>
    <ds:schemaRef ds:uri="ESRI.ArcGIS.Mapping.OfficeIntegration.PowerPointInfo"/>
  </ds:schemaRefs>
</ds:datastoreItem>
</file>

<file path=customXml/itemProps255.xml><?xml version="1.0" encoding="utf-8"?>
<ds:datastoreItem xmlns:ds="http://schemas.openxmlformats.org/officeDocument/2006/customXml" ds:itemID="{53215C68-FE47-4E17-AC30-7AD0623E9108}">
  <ds:schemaRefs>
    <ds:schemaRef ds:uri="ESRI.ArcGIS.Mapping.OfficeIntegration.PowerPointInfo"/>
  </ds:schemaRefs>
</ds:datastoreItem>
</file>

<file path=customXml/itemProps256.xml><?xml version="1.0" encoding="utf-8"?>
<ds:datastoreItem xmlns:ds="http://schemas.openxmlformats.org/officeDocument/2006/customXml" ds:itemID="{53DDFAD3-892D-418F-89DF-F75FB80E3B47}">
  <ds:schemaRefs>
    <ds:schemaRef ds:uri="ESRI.ArcGIS.Mapping.OfficeIntegration.PowerPointInfo"/>
  </ds:schemaRefs>
</ds:datastoreItem>
</file>

<file path=customXml/itemProps257.xml><?xml version="1.0" encoding="utf-8"?>
<ds:datastoreItem xmlns:ds="http://schemas.openxmlformats.org/officeDocument/2006/customXml" ds:itemID="{B306DC4F-0B85-47C0-B217-52B7052AD7F6}">
  <ds:schemaRefs>
    <ds:schemaRef ds:uri="ESRI.ArcGIS.Mapping.OfficeIntegration.PowerPointInfo"/>
  </ds:schemaRefs>
</ds:datastoreItem>
</file>

<file path=customXml/itemProps258.xml><?xml version="1.0" encoding="utf-8"?>
<ds:datastoreItem xmlns:ds="http://schemas.openxmlformats.org/officeDocument/2006/customXml" ds:itemID="{D7C02356-0C14-493E-B36B-6FF1926D01CB}">
  <ds:schemaRefs>
    <ds:schemaRef ds:uri="ESRI.ArcGIS.Mapping.OfficeIntegration.PowerPointInfo"/>
  </ds:schemaRefs>
</ds:datastoreItem>
</file>

<file path=customXml/itemProps259.xml><?xml version="1.0" encoding="utf-8"?>
<ds:datastoreItem xmlns:ds="http://schemas.openxmlformats.org/officeDocument/2006/customXml" ds:itemID="{961F7C5D-5FFE-417E-82F2-12A9859870D5}">
  <ds:schemaRefs>
    <ds:schemaRef ds:uri="ESRI.ArcGIS.Mapping.OfficeIntegration.PowerPointInfo"/>
  </ds:schemaRefs>
</ds:datastoreItem>
</file>

<file path=customXml/itemProps26.xml><?xml version="1.0" encoding="utf-8"?>
<ds:datastoreItem xmlns:ds="http://schemas.openxmlformats.org/officeDocument/2006/customXml" ds:itemID="{1E89386C-9BBD-47CF-A6BD-2718EBC6F9E6}">
  <ds:schemaRefs>
    <ds:schemaRef ds:uri="ESRI.ArcGIS.Mapping.OfficeIntegration.PowerPointInfo"/>
  </ds:schemaRefs>
</ds:datastoreItem>
</file>

<file path=customXml/itemProps260.xml><?xml version="1.0" encoding="utf-8"?>
<ds:datastoreItem xmlns:ds="http://schemas.openxmlformats.org/officeDocument/2006/customXml" ds:itemID="{DC2BBCF9-D0A8-4F70-BD7B-F5149F3D9CB2}">
  <ds:schemaRefs>
    <ds:schemaRef ds:uri="ESRI.ArcGIS.Mapping.OfficeIntegration.PowerPointInfo"/>
  </ds:schemaRefs>
</ds:datastoreItem>
</file>

<file path=customXml/itemProps261.xml><?xml version="1.0" encoding="utf-8"?>
<ds:datastoreItem xmlns:ds="http://schemas.openxmlformats.org/officeDocument/2006/customXml" ds:itemID="{4D774AD1-FE09-4091-B1DE-810401908D6A}">
  <ds:schemaRefs>
    <ds:schemaRef ds:uri="ESRI.ArcGIS.Mapping.OfficeIntegration.PowerPointInfo"/>
  </ds:schemaRefs>
</ds:datastoreItem>
</file>

<file path=customXml/itemProps262.xml><?xml version="1.0" encoding="utf-8"?>
<ds:datastoreItem xmlns:ds="http://schemas.openxmlformats.org/officeDocument/2006/customXml" ds:itemID="{67DA9865-D5E2-46D6-A122-DA48216F2C6A}">
  <ds:schemaRefs>
    <ds:schemaRef ds:uri="ESRI.ArcGIS.Mapping.OfficeIntegration.PowerPointInfo"/>
  </ds:schemaRefs>
</ds:datastoreItem>
</file>

<file path=customXml/itemProps263.xml><?xml version="1.0" encoding="utf-8"?>
<ds:datastoreItem xmlns:ds="http://schemas.openxmlformats.org/officeDocument/2006/customXml" ds:itemID="{E3F9D58A-B39E-4962-9670-58E725A0F067}">
  <ds:schemaRefs>
    <ds:schemaRef ds:uri="ESRI.ArcGIS.Mapping.OfficeIntegration.PowerPointInfo"/>
  </ds:schemaRefs>
</ds:datastoreItem>
</file>

<file path=customXml/itemProps27.xml><?xml version="1.0" encoding="utf-8"?>
<ds:datastoreItem xmlns:ds="http://schemas.openxmlformats.org/officeDocument/2006/customXml" ds:itemID="{48EF7CE2-2FF5-49CB-89C4-6BEB4788275A}">
  <ds:schemaRefs>
    <ds:schemaRef ds:uri="ESRI.ArcGIS.Mapping.OfficeIntegration.PowerPointInfo"/>
  </ds:schemaRefs>
</ds:datastoreItem>
</file>

<file path=customXml/itemProps28.xml><?xml version="1.0" encoding="utf-8"?>
<ds:datastoreItem xmlns:ds="http://schemas.openxmlformats.org/officeDocument/2006/customXml" ds:itemID="{E6532D4A-9A21-4383-A0C6-C4D8CC999ED8}">
  <ds:schemaRefs>
    <ds:schemaRef ds:uri="ESRI.ArcGIS.Mapping.OfficeIntegration.PowerPointInfo"/>
  </ds:schemaRefs>
</ds:datastoreItem>
</file>

<file path=customXml/itemProps29.xml><?xml version="1.0" encoding="utf-8"?>
<ds:datastoreItem xmlns:ds="http://schemas.openxmlformats.org/officeDocument/2006/customXml" ds:itemID="{827A9BA8-8DCC-4EA4-8DD9-54504A77EF8C}">
  <ds:schemaRefs>
    <ds:schemaRef ds:uri="ESRI.ArcGIS.Mapping.OfficeIntegration.PowerPointInfo"/>
  </ds:schemaRefs>
</ds:datastoreItem>
</file>

<file path=customXml/itemProps3.xml><?xml version="1.0" encoding="utf-8"?>
<ds:datastoreItem xmlns:ds="http://schemas.openxmlformats.org/officeDocument/2006/customXml" ds:itemID="{F65AB5E5-12EB-479E-ABA5-19D77B2B0E68}">
  <ds:schemaRefs>
    <ds:schemaRef ds:uri="ESRI.ArcGIS.Mapping.OfficeIntegration.PowerPointInfo"/>
  </ds:schemaRefs>
</ds:datastoreItem>
</file>

<file path=customXml/itemProps30.xml><?xml version="1.0" encoding="utf-8"?>
<ds:datastoreItem xmlns:ds="http://schemas.openxmlformats.org/officeDocument/2006/customXml" ds:itemID="{8C139406-B458-4FFB-BC62-B00F1B09FACF}">
  <ds:schemaRefs>
    <ds:schemaRef ds:uri="ESRI.ArcGIS.Mapping.OfficeIntegration.PowerPointInfo"/>
  </ds:schemaRefs>
</ds:datastoreItem>
</file>

<file path=customXml/itemProps31.xml><?xml version="1.0" encoding="utf-8"?>
<ds:datastoreItem xmlns:ds="http://schemas.openxmlformats.org/officeDocument/2006/customXml" ds:itemID="{9DCE107D-C43E-4620-BA1B-AA0CCBBCA729}">
  <ds:schemaRefs>
    <ds:schemaRef ds:uri="ESRI.ArcGIS.Mapping.OfficeIntegration.PowerPointInfo"/>
  </ds:schemaRefs>
</ds:datastoreItem>
</file>

<file path=customXml/itemProps32.xml><?xml version="1.0" encoding="utf-8"?>
<ds:datastoreItem xmlns:ds="http://schemas.openxmlformats.org/officeDocument/2006/customXml" ds:itemID="{640F1A15-F2B3-437E-BC64-3FB46BF76BED}">
  <ds:schemaRefs>
    <ds:schemaRef ds:uri="ESRI.ArcGIS.Mapping.OfficeIntegration.PowerPointInfo"/>
  </ds:schemaRefs>
</ds:datastoreItem>
</file>

<file path=customXml/itemProps33.xml><?xml version="1.0" encoding="utf-8"?>
<ds:datastoreItem xmlns:ds="http://schemas.openxmlformats.org/officeDocument/2006/customXml" ds:itemID="{FE4BF9D8-1E60-4934-9C33-F2790D82B04E}">
  <ds:schemaRefs>
    <ds:schemaRef ds:uri="ESRI.ArcGIS.Mapping.OfficeIntegration.PowerPointInfo"/>
  </ds:schemaRefs>
</ds:datastoreItem>
</file>

<file path=customXml/itemProps34.xml><?xml version="1.0" encoding="utf-8"?>
<ds:datastoreItem xmlns:ds="http://schemas.openxmlformats.org/officeDocument/2006/customXml" ds:itemID="{DBAABBE4-D870-4901-88E7-0EE3C37ED4CB}">
  <ds:schemaRefs>
    <ds:schemaRef ds:uri="ESRI.ArcGIS.Mapping.OfficeIntegration.PowerPointInfo"/>
  </ds:schemaRefs>
</ds:datastoreItem>
</file>

<file path=customXml/itemProps35.xml><?xml version="1.0" encoding="utf-8"?>
<ds:datastoreItem xmlns:ds="http://schemas.openxmlformats.org/officeDocument/2006/customXml" ds:itemID="{CB423688-A7A0-4431-BFA3-1191D50608B8}">
  <ds:schemaRefs>
    <ds:schemaRef ds:uri="ESRI.ArcGIS.Mapping.OfficeIntegration.PowerPointInfo"/>
  </ds:schemaRefs>
</ds:datastoreItem>
</file>

<file path=customXml/itemProps36.xml><?xml version="1.0" encoding="utf-8"?>
<ds:datastoreItem xmlns:ds="http://schemas.openxmlformats.org/officeDocument/2006/customXml" ds:itemID="{C8CC7E36-DFE0-431F-92CB-91DA153B31BB}">
  <ds:schemaRefs>
    <ds:schemaRef ds:uri="ESRI.ArcGIS.Mapping.OfficeIntegration.PowerPointInfo"/>
  </ds:schemaRefs>
</ds:datastoreItem>
</file>

<file path=customXml/itemProps37.xml><?xml version="1.0" encoding="utf-8"?>
<ds:datastoreItem xmlns:ds="http://schemas.openxmlformats.org/officeDocument/2006/customXml" ds:itemID="{39B8A522-9531-4DA5-BC06-46E92B66BF19}">
  <ds:schemaRefs>
    <ds:schemaRef ds:uri="ESRI.ArcGIS.Mapping.OfficeIntegration.PowerPointInfo"/>
  </ds:schemaRefs>
</ds:datastoreItem>
</file>

<file path=customXml/itemProps38.xml><?xml version="1.0" encoding="utf-8"?>
<ds:datastoreItem xmlns:ds="http://schemas.openxmlformats.org/officeDocument/2006/customXml" ds:itemID="{A8041C17-5059-4BCB-A459-C8D282CBA144}">
  <ds:schemaRefs>
    <ds:schemaRef ds:uri="ESRI.ArcGIS.Mapping.OfficeIntegration.PowerPointInfo"/>
  </ds:schemaRefs>
</ds:datastoreItem>
</file>

<file path=customXml/itemProps39.xml><?xml version="1.0" encoding="utf-8"?>
<ds:datastoreItem xmlns:ds="http://schemas.openxmlformats.org/officeDocument/2006/customXml" ds:itemID="{A173AC3F-E56A-49F0-BB23-0589C2FCFBA6}">
  <ds:schemaRefs>
    <ds:schemaRef ds:uri="ESRI.ArcGIS.Mapping.OfficeIntegration.PowerPointInfo"/>
  </ds:schemaRefs>
</ds:datastoreItem>
</file>

<file path=customXml/itemProps4.xml><?xml version="1.0" encoding="utf-8"?>
<ds:datastoreItem xmlns:ds="http://schemas.openxmlformats.org/officeDocument/2006/customXml" ds:itemID="{F0C1A8A9-DB3A-4CAA-9EEF-D31ED9BAA3BC}">
  <ds:schemaRefs>
    <ds:schemaRef ds:uri="ESRI.ArcGIS.Mapping.OfficeIntegration.PowerPointInfo"/>
  </ds:schemaRefs>
</ds:datastoreItem>
</file>

<file path=customXml/itemProps40.xml><?xml version="1.0" encoding="utf-8"?>
<ds:datastoreItem xmlns:ds="http://schemas.openxmlformats.org/officeDocument/2006/customXml" ds:itemID="{A68B3E65-33F9-4509-A15E-1FA38106A57B}">
  <ds:schemaRefs>
    <ds:schemaRef ds:uri="ESRI.ArcGIS.Mapping.OfficeIntegration.PowerPointInfo"/>
  </ds:schemaRefs>
</ds:datastoreItem>
</file>

<file path=customXml/itemProps41.xml><?xml version="1.0" encoding="utf-8"?>
<ds:datastoreItem xmlns:ds="http://schemas.openxmlformats.org/officeDocument/2006/customXml" ds:itemID="{8DF5078A-84A5-4509-BCC6-21BD7A9887F9}">
  <ds:schemaRefs>
    <ds:schemaRef ds:uri="ESRI.ArcGIS.Mapping.OfficeIntegration.PowerPointInfo"/>
  </ds:schemaRefs>
</ds:datastoreItem>
</file>

<file path=customXml/itemProps42.xml><?xml version="1.0" encoding="utf-8"?>
<ds:datastoreItem xmlns:ds="http://schemas.openxmlformats.org/officeDocument/2006/customXml" ds:itemID="{5465BADB-4381-4D1D-8367-EF9132AE87F2}">
  <ds:schemaRefs>
    <ds:schemaRef ds:uri="ESRI.ArcGIS.Mapping.OfficeIntegration.PowerPointInfo"/>
  </ds:schemaRefs>
</ds:datastoreItem>
</file>

<file path=customXml/itemProps43.xml><?xml version="1.0" encoding="utf-8"?>
<ds:datastoreItem xmlns:ds="http://schemas.openxmlformats.org/officeDocument/2006/customXml" ds:itemID="{4C60E91D-3F9F-4F45-813D-A7F8E4D72B11}">
  <ds:schemaRefs>
    <ds:schemaRef ds:uri="ESRI.ArcGIS.Mapping.OfficeIntegration.PowerPointInfo"/>
  </ds:schemaRefs>
</ds:datastoreItem>
</file>

<file path=customXml/itemProps44.xml><?xml version="1.0" encoding="utf-8"?>
<ds:datastoreItem xmlns:ds="http://schemas.openxmlformats.org/officeDocument/2006/customXml" ds:itemID="{B385C619-8C88-4076-8FA2-F79906C84728}">
  <ds:schemaRefs>
    <ds:schemaRef ds:uri="ESRI.ArcGIS.Mapping.OfficeIntegration.PowerPointInfo"/>
  </ds:schemaRefs>
</ds:datastoreItem>
</file>

<file path=customXml/itemProps45.xml><?xml version="1.0" encoding="utf-8"?>
<ds:datastoreItem xmlns:ds="http://schemas.openxmlformats.org/officeDocument/2006/customXml" ds:itemID="{F84E5342-65EF-42D5-8487-E6B72ABE36CD}">
  <ds:schemaRefs>
    <ds:schemaRef ds:uri="ESRI.ArcGIS.Mapping.OfficeIntegration.PowerPointInfo"/>
  </ds:schemaRefs>
</ds:datastoreItem>
</file>

<file path=customXml/itemProps46.xml><?xml version="1.0" encoding="utf-8"?>
<ds:datastoreItem xmlns:ds="http://schemas.openxmlformats.org/officeDocument/2006/customXml" ds:itemID="{E33E87C4-E160-43F5-AFAE-D0FE59E845DF}">
  <ds:schemaRefs>
    <ds:schemaRef ds:uri="ESRI.ArcGIS.Mapping.OfficeIntegration.PowerPointInfo"/>
  </ds:schemaRefs>
</ds:datastoreItem>
</file>

<file path=customXml/itemProps47.xml><?xml version="1.0" encoding="utf-8"?>
<ds:datastoreItem xmlns:ds="http://schemas.openxmlformats.org/officeDocument/2006/customXml" ds:itemID="{B2BC3BB1-BCC5-468C-A2C4-C3BE86EBE5F9}">
  <ds:schemaRefs>
    <ds:schemaRef ds:uri="ESRI.ArcGIS.Mapping.OfficeIntegration.PowerPointInfo"/>
  </ds:schemaRefs>
</ds:datastoreItem>
</file>

<file path=customXml/itemProps48.xml><?xml version="1.0" encoding="utf-8"?>
<ds:datastoreItem xmlns:ds="http://schemas.openxmlformats.org/officeDocument/2006/customXml" ds:itemID="{218345C6-0E47-42FF-B18A-9B53A6E809AA}">
  <ds:schemaRefs>
    <ds:schemaRef ds:uri="ESRI.ArcGIS.Mapping.OfficeIntegration.PowerPointInfo"/>
  </ds:schemaRefs>
</ds:datastoreItem>
</file>

<file path=customXml/itemProps49.xml><?xml version="1.0" encoding="utf-8"?>
<ds:datastoreItem xmlns:ds="http://schemas.openxmlformats.org/officeDocument/2006/customXml" ds:itemID="{F151686B-2BE2-4F10-A196-BBC7D919EF11}">
  <ds:schemaRefs>
    <ds:schemaRef ds:uri="ESRI.ArcGIS.Mapping.OfficeIntegration.PowerPointInfo"/>
  </ds:schemaRefs>
</ds:datastoreItem>
</file>

<file path=customXml/itemProps5.xml><?xml version="1.0" encoding="utf-8"?>
<ds:datastoreItem xmlns:ds="http://schemas.openxmlformats.org/officeDocument/2006/customXml" ds:itemID="{2941EC8E-B3B6-4956-A6AD-C5FC9135A5E9}">
  <ds:schemaRefs>
    <ds:schemaRef ds:uri="ESRI.ArcGIS.Mapping.OfficeIntegration.PowerPointInfo"/>
  </ds:schemaRefs>
</ds:datastoreItem>
</file>

<file path=customXml/itemProps50.xml><?xml version="1.0" encoding="utf-8"?>
<ds:datastoreItem xmlns:ds="http://schemas.openxmlformats.org/officeDocument/2006/customXml" ds:itemID="{25903631-FE87-440B-B7D7-7A912D099F00}">
  <ds:schemaRefs>
    <ds:schemaRef ds:uri="ESRI.ArcGIS.Mapping.OfficeIntegration.PowerPointInfo"/>
  </ds:schemaRefs>
</ds:datastoreItem>
</file>

<file path=customXml/itemProps51.xml><?xml version="1.0" encoding="utf-8"?>
<ds:datastoreItem xmlns:ds="http://schemas.openxmlformats.org/officeDocument/2006/customXml" ds:itemID="{8EF6FF2A-614A-4B4B-8C62-4BCD5C2BDBD9}">
  <ds:schemaRefs>
    <ds:schemaRef ds:uri="ESRI.ArcGIS.Mapping.OfficeIntegration.PowerPointInfo"/>
  </ds:schemaRefs>
</ds:datastoreItem>
</file>

<file path=customXml/itemProps52.xml><?xml version="1.0" encoding="utf-8"?>
<ds:datastoreItem xmlns:ds="http://schemas.openxmlformats.org/officeDocument/2006/customXml" ds:itemID="{89F404AE-0F21-4C4C-9CB9-B6C15E9464DF}">
  <ds:schemaRefs>
    <ds:schemaRef ds:uri="ESRI.ArcGIS.Mapping.OfficeIntegration.PowerPointInfo"/>
  </ds:schemaRefs>
</ds:datastoreItem>
</file>

<file path=customXml/itemProps53.xml><?xml version="1.0" encoding="utf-8"?>
<ds:datastoreItem xmlns:ds="http://schemas.openxmlformats.org/officeDocument/2006/customXml" ds:itemID="{BD179099-71AF-43E6-999C-756063FA23BC}">
  <ds:schemaRefs>
    <ds:schemaRef ds:uri="ESRI.ArcGIS.Mapping.OfficeIntegration.PowerPointInfo"/>
  </ds:schemaRefs>
</ds:datastoreItem>
</file>

<file path=customXml/itemProps54.xml><?xml version="1.0" encoding="utf-8"?>
<ds:datastoreItem xmlns:ds="http://schemas.openxmlformats.org/officeDocument/2006/customXml" ds:itemID="{DF377B85-CC9F-4D27-A6EB-6825D32B72A7}">
  <ds:schemaRefs>
    <ds:schemaRef ds:uri="ESRI.ArcGIS.Mapping.OfficeIntegration.PowerPointInfo"/>
  </ds:schemaRefs>
</ds:datastoreItem>
</file>

<file path=customXml/itemProps55.xml><?xml version="1.0" encoding="utf-8"?>
<ds:datastoreItem xmlns:ds="http://schemas.openxmlformats.org/officeDocument/2006/customXml" ds:itemID="{6CB02D62-BF38-433A-AA03-BA426F2CBBAE}">
  <ds:schemaRefs>
    <ds:schemaRef ds:uri="ESRI.ArcGIS.Mapping.OfficeIntegration.PowerPointInfo"/>
  </ds:schemaRefs>
</ds:datastoreItem>
</file>

<file path=customXml/itemProps56.xml><?xml version="1.0" encoding="utf-8"?>
<ds:datastoreItem xmlns:ds="http://schemas.openxmlformats.org/officeDocument/2006/customXml" ds:itemID="{12D4ADB6-2984-499B-94BE-3BE522641AC9}">
  <ds:schemaRefs>
    <ds:schemaRef ds:uri="ESRI.ArcGIS.Mapping.OfficeIntegration.PowerPointInfo"/>
  </ds:schemaRefs>
</ds:datastoreItem>
</file>

<file path=customXml/itemProps57.xml><?xml version="1.0" encoding="utf-8"?>
<ds:datastoreItem xmlns:ds="http://schemas.openxmlformats.org/officeDocument/2006/customXml" ds:itemID="{D73B52DF-027A-4CF0-9AB1-EFC2ED86E78A}">
  <ds:schemaRefs>
    <ds:schemaRef ds:uri="ESRI.ArcGIS.Mapping.OfficeIntegration.PowerPointInfo"/>
  </ds:schemaRefs>
</ds:datastoreItem>
</file>

<file path=customXml/itemProps58.xml><?xml version="1.0" encoding="utf-8"?>
<ds:datastoreItem xmlns:ds="http://schemas.openxmlformats.org/officeDocument/2006/customXml" ds:itemID="{567D7E56-0EFD-43B9-9E79-39A8A52C8BD7}">
  <ds:schemaRefs>
    <ds:schemaRef ds:uri="ESRI.ArcGIS.Mapping.OfficeIntegration.PowerPointInfo"/>
  </ds:schemaRefs>
</ds:datastoreItem>
</file>

<file path=customXml/itemProps59.xml><?xml version="1.0" encoding="utf-8"?>
<ds:datastoreItem xmlns:ds="http://schemas.openxmlformats.org/officeDocument/2006/customXml" ds:itemID="{4964AB48-B1CC-41E8-9390-C5C641C29992}">
  <ds:schemaRefs>
    <ds:schemaRef ds:uri="ESRI.ArcGIS.Mapping.OfficeIntegration.PowerPointInfo"/>
  </ds:schemaRefs>
</ds:datastoreItem>
</file>

<file path=customXml/itemProps6.xml><?xml version="1.0" encoding="utf-8"?>
<ds:datastoreItem xmlns:ds="http://schemas.openxmlformats.org/officeDocument/2006/customXml" ds:itemID="{3156A7EC-3866-4721-B84D-65F89953D478}">
  <ds:schemaRefs>
    <ds:schemaRef ds:uri="ESRI.ArcGIS.Mapping.OfficeIntegration.PowerPointInfo"/>
  </ds:schemaRefs>
</ds:datastoreItem>
</file>

<file path=customXml/itemProps60.xml><?xml version="1.0" encoding="utf-8"?>
<ds:datastoreItem xmlns:ds="http://schemas.openxmlformats.org/officeDocument/2006/customXml" ds:itemID="{02A95396-21F7-43A0-BACB-A2C2C0DF1BA1}">
  <ds:schemaRefs>
    <ds:schemaRef ds:uri="ESRI.ArcGIS.Mapping.OfficeIntegration.PowerPointInfo"/>
  </ds:schemaRefs>
</ds:datastoreItem>
</file>

<file path=customXml/itemProps61.xml><?xml version="1.0" encoding="utf-8"?>
<ds:datastoreItem xmlns:ds="http://schemas.openxmlformats.org/officeDocument/2006/customXml" ds:itemID="{EFE396A6-59ED-487B-ACB4-5D5905AE4159}">
  <ds:schemaRefs>
    <ds:schemaRef ds:uri="ESRI.ArcGIS.Mapping.OfficeIntegration.PowerPointInfo"/>
  </ds:schemaRefs>
</ds:datastoreItem>
</file>

<file path=customXml/itemProps62.xml><?xml version="1.0" encoding="utf-8"?>
<ds:datastoreItem xmlns:ds="http://schemas.openxmlformats.org/officeDocument/2006/customXml" ds:itemID="{7FB6A122-8F8A-4E83-845E-377B1CE121C6}">
  <ds:schemaRefs>
    <ds:schemaRef ds:uri="ESRI.ArcGIS.Mapping.OfficeIntegration.PowerPointInfo"/>
  </ds:schemaRefs>
</ds:datastoreItem>
</file>

<file path=customXml/itemProps63.xml><?xml version="1.0" encoding="utf-8"?>
<ds:datastoreItem xmlns:ds="http://schemas.openxmlformats.org/officeDocument/2006/customXml" ds:itemID="{5B596D33-B308-4316-BDB2-B428B0583272}">
  <ds:schemaRefs>
    <ds:schemaRef ds:uri="ESRI.ArcGIS.Mapping.OfficeIntegration.PowerPointInfo"/>
  </ds:schemaRefs>
</ds:datastoreItem>
</file>

<file path=customXml/itemProps64.xml><?xml version="1.0" encoding="utf-8"?>
<ds:datastoreItem xmlns:ds="http://schemas.openxmlformats.org/officeDocument/2006/customXml" ds:itemID="{83170E4C-553E-48C8-9B53-49D9DE271E86}">
  <ds:schemaRefs>
    <ds:schemaRef ds:uri="ESRI.ArcGIS.Mapping.OfficeIntegration.PowerPointInfo"/>
  </ds:schemaRefs>
</ds:datastoreItem>
</file>

<file path=customXml/itemProps65.xml><?xml version="1.0" encoding="utf-8"?>
<ds:datastoreItem xmlns:ds="http://schemas.openxmlformats.org/officeDocument/2006/customXml" ds:itemID="{C9933E75-9E13-4E98-9AA4-5EF8DCA0A05E}">
  <ds:schemaRefs>
    <ds:schemaRef ds:uri="ESRI.ArcGIS.Mapping.OfficeIntegration.PowerPointInfo"/>
  </ds:schemaRefs>
</ds:datastoreItem>
</file>

<file path=customXml/itemProps66.xml><?xml version="1.0" encoding="utf-8"?>
<ds:datastoreItem xmlns:ds="http://schemas.openxmlformats.org/officeDocument/2006/customXml" ds:itemID="{CBA6B562-B357-4C6C-BD7F-BB461D28E897}">
  <ds:schemaRefs>
    <ds:schemaRef ds:uri="ESRI.ArcGIS.Mapping.OfficeIntegration.PowerPointInfo"/>
  </ds:schemaRefs>
</ds:datastoreItem>
</file>

<file path=customXml/itemProps67.xml><?xml version="1.0" encoding="utf-8"?>
<ds:datastoreItem xmlns:ds="http://schemas.openxmlformats.org/officeDocument/2006/customXml" ds:itemID="{E86127DB-105E-432C-B779-C38874CBE672}">
  <ds:schemaRefs>
    <ds:schemaRef ds:uri="ESRI.ArcGIS.Mapping.OfficeIntegration.PowerPointInfo"/>
  </ds:schemaRefs>
</ds:datastoreItem>
</file>

<file path=customXml/itemProps68.xml><?xml version="1.0" encoding="utf-8"?>
<ds:datastoreItem xmlns:ds="http://schemas.openxmlformats.org/officeDocument/2006/customXml" ds:itemID="{17836A17-6635-42C6-87B6-BA73ED536B3B}">
  <ds:schemaRefs>
    <ds:schemaRef ds:uri="ESRI.ArcGIS.Mapping.OfficeIntegration.PowerPointInfo"/>
  </ds:schemaRefs>
</ds:datastoreItem>
</file>

<file path=customXml/itemProps69.xml><?xml version="1.0" encoding="utf-8"?>
<ds:datastoreItem xmlns:ds="http://schemas.openxmlformats.org/officeDocument/2006/customXml" ds:itemID="{B3578A82-093A-4AF0-BF04-6D0A8CF88DBF}">
  <ds:schemaRefs>
    <ds:schemaRef ds:uri="ESRI.ArcGIS.Mapping.OfficeIntegration.PowerPointInfo"/>
  </ds:schemaRefs>
</ds:datastoreItem>
</file>

<file path=customXml/itemProps7.xml><?xml version="1.0" encoding="utf-8"?>
<ds:datastoreItem xmlns:ds="http://schemas.openxmlformats.org/officeDocument/2006/customXml" ds:itemID="{23F34818-46A8-4DAC-B86F-AE869B3EA2CD}">
  <ds:schemaRefs>
    <ds:schemaRef ds:uri="ESRI.ArcGIS.Mapping.OfficeIntegration.PowerPointInfo"/>
  </ds:schemaRefs>
</ds:datastoreItem>
</file>

<file path=customXml/itemProps70.xml><?xml version="1.0" encoding="utf-8"?>
<ds:datastoreItem xmlns:ds="http://schemas.openxmlformats.org/officeDocument/2006/customXml" ds:itemID="{BA79A7C0-3F6D-4ABD-9065-03F31FF4EAC1}">
  <ds:schemaRefs>
    <ds:schemaRef ds:uri="ESRI.ArcGIS.Mapping.OfficeIntegration.PowerPointInfo"/>
  </ds:schemaRefs>
</ds:datastoreItem>
</file>

<file path=customXml/itemProps71.xml><?xml version="1.0" encoding="utf-8"?>
<ds:datastoreItem xmlns:ds="http://schemas.openxmlformats.org/officeDocument/2006/customXml" ds:itemID="{D5154DD0-4F29-4E71-A6E6-2356A23458AD}">
  <ds:schemaRefs>
    <ds:schemaRef ds:uri="ESRI.ArcGIS.Mapping.OfficeIntegration.PowerPointInfo"/>
  </ds:schemaRefs>
</ds:datastoreItem>
</file>

<file path=customXml/itemProps72.xml><?xml version="1.0" encoding="utf-8"?>
<ds:datastoreItem xmlns:ds="http://schemas.openxmlformats.org/officeDocument/2006/customXml" ds:itemID="{0B1FCBDB-5D78-4167-B09F-B1DE958413F2}">
  <ds:schemaRefs>
    <ds:schemaRef ds:uri="ESRI.ArcGIS.Mapping.OfficeIntegration.PowerPointInfo"/>
  </ds:schemaRefs>
</ds:datastoreItem>
</file>

<file path=customXml/itemProps73.xml><?xml version="1.0" encoding="utf-8"?>
<ds:datastoreItem xmlns:ds="http://schemas.openxmlformats.org/officeDocument/2006/customXml" ds:itemID="{A5FB37A3-C79F-40F0-84D1-318257DC4D11}">
  <ds:schemaRefs>
    <ds:schemaRef ds:uri="ESRI.ArcGIS.Mapping.OfficeIntegration.PowerPointInfo"/>
  </ds:schemaRefs>
</ds:datastoreItem>
</file>

<file path=customXml/itemProps74.xml><?xml version="1.0" encoding="utf-8"?>
<ds:datastoreItem xmlns:ds="http://schemas.openxmlformats.org/officeDocument/2006/customXml" ds:itemID="{9637BB43-4440-4FB1-8FAE-2551F7DD9C52}">
  <ds:schemaRefs>
    <ds:schemaRef ds:uri="ESRI.ArcGIS.Mapping.OfficeIntegration.PowerPointInfo"/>
  </ds:schemaRefs>
</ds:datastoreItem>
</file>

<file path=customXml/itemProps75.xml><?xml version="1.0" encoding="utf-8"?>
<ds:datastoreItem xmlns:ds="http://schemas.openxmlformats.org/officeDocument/2006/customXml" ds:itemID="{2949A9B0-417F-47E1-92F7-D3FB09B2A274}">
  <ds:schemaRefs>
    <ds:schemaRef ds:uri="ESRI.ArcGIS.Mapping.OfficeIntegration.PowerPointInfo"/>
  </ds:schemaRefs>
</ds:datastoreItem>
</file>

<file path=customXml/itemProps76.xml><?xml version="1.0" encoding="utf-8"?>
<ds:datastoreItem xmlns:ds="http://schemas.openxmlformats.org/officeDocument/2006/customXml" ds:itemID="{674FEF8A-94CF-49DF-BBFC-BBF9F397BEA0}">
  <ds:schemaRefs>
    <ds:schemaRef ds:uri="ESRI.ArcGIS.Mapping.OfficeIntegration.PowerPointInfo"/>
  </ds:schemaRefs>
</ds:datastoreItem>
</file>

<file path=customXml/itemProps77.xml><?xml version="1.0" encoding="utf-8"?>
<ds:datastoreItem xmlns:ds="http://schemas.openxmlformats.org/officeDocument/2006/customXml" ds:itemID="{EBA3342C-0476-4853-839E-6AA05F51D658}">
  <ds:schemaRefs>
    <ds:schemaRef ds:uri="ESRI.ArcGIS.Mapping.OfficeIntegration.PowerPointInfo"/>
  </ds:schemaRefs>
</ds:datastoreItem>
</file>

<file path=customXml/itemProps78.xml><?xml version="1.0" encoding="utf-8"?>
<ds:datastoreItem xmlns:ds="http://schemas.openxmlformats.org/officeDocument/2006/customXml" ds:itemID="{92182303-DB97-44D5-8526-63456D4879D7}">
  <ds:schemaRefs>
    <ds:schemaRef ds:uri="ESRI.ArcGIS.Mapping.OfficeIntegration.PowerPointInfo"/>
  </ds:schemaRefs>
</ds:datastoreItem>
</file>

<file path=customXml/itemProps79.xml><?xml version="1.0" encoding="utf-8"?>
<ds:datastoreItem xmlns:ds="http://schemas.openxmlformats.org/officeDocument/2006/customXml" ds:itemID="{1818BA71-A731-4815-96B1-496C078C6699}">
  <ds:schemaRefs>
    <ds:schemaRef ds:uri="ESRI.ArcGIS.Mapping.OfficeIntegration.PowerPointInfo"/>
  </ds:schemaRefs>
</ds:datastoreItem>
</file>

<file path=customXml/itemProps8.xml><?xml version="1.0" encoding="utf-8"?>
<ds:datastoreItem xmlns:ds="http://schemas.openxmlformats.org/officeDocument/2006/customXml" ds:itemID="{6381D2B1-4B91-40AE-98BB-F794D3C96E86}">
  <ds:schemaRefs>
    <ds:schemaRef ds:uri="ESRI.ArcGIS.Mapping.OfficeIntegration.PowerPointInfo"/>
  </ds:schemaRefs>
</ds:datastoreItem>
</file>

<file path=customXml/itemProps80.xml><?xml version="1.0" encoding="utf-8"?>
<ds:datastoreItem xmlns:ds="http://schemas.openxmlformats.org/officeDocument/2006/customXml" ds:itemID="{F1C03F7A-7DF8-48F6-BBDE-0EA7E1C10D1D}">
  <ds:schemaRefs>
    <ds:schemaRef ds:uri="ESRI.ArcGIS.Mapping.OfficeIntegration.PowerPointInfo"/>
  </ds:schemaRefs>
</ds:datastoreItem>
</file>

<file path=customXml/itemProps81.xml><?xml version="1.0" encoding="utf-8"?>
<ds:datastoreItem xmlns:ds="http://schemas.openxmlformats.org/officeDocument/2006/customXml" ds:itemID="{EE424986-A311-4375-8BC8-D0D7F336396F}">
  <ds:schemaRefs>
    <ds:schemaRef ds:uri="ESRI.ArcGIS.Mapping.OfficeIntegration.PowerPointInfo"/>
  </ds:schemaRefs>
</ds:datastoreItem>
</file>

<file path=customXml/itemProps82.xml><?xml version="1.0" encoding="utf-8"?>
<ds:datastoreItem xmlns:ds="http://schemas.openxmlformats.org/officeDocument/2006/customXml" ds:itemID="{0DE51309-4AB0-4D10-8D14-3F24F94A9421}">
  <ds:schemaRefs>
    <ds:schemaRef ds:uri="ESRI.ArcGIS.Mapping.OfficeIntegration.PowerPointInfo"/>
  </ds:schemaRefs>
</ds:datastoreItem>
</file>

<file path=customXml/itemProps83.xml><?xml version="1.0" encoding="utf-8"?>
<ds:datastoreItem xmlns:ds="http://schemas.openxmlformats.org/officeDocument/2006/customXml" ds:itemID="{63670C83-9182-416C-9F52-9106E6EAD457}">
  <ds:schemaRefs>
    <ds:schemaRef ds:uri="ESRI.ArcGIS.Mapping.OfficeIntegration.PowerPointInfo"/>
  </ds:schemaRefs>
</ds:datastoreItem>
</file>

<file path=customXml/itemProps84.xml><?xml version="1.0" encoding="utf-8"?>
<ds:datastoreItem xmlns:ds="http://schemas.openxmlformats.org/officeDocument/2006/customXml" ds:itemID="{5803264A-28F1-467C-88B8-A7B2929CD1C6}">
  <ds:schemaRefs>
    <ds:schemaRef ds:uri="ESRI.ArcGIS.Mapping.OfficeIntegration.PowerPointInfo"/>
  </ds:schemaRefs>
</ds:datastoreItem>
</file>

<file path=customXml/itemProps85.xml><?xml version="1.0" encoding="utf-8"?>
<ds:datastoreItem xmlns:ds="http://schemas.openxmlformats.org/officeDocument/2006/customXml" ds:itemID="{55EA79D4-3AAB-41ED-8B33-647F46FC30DB}">
  <ds:schemaRefs>
    <ds:schemaRef ds:uri="ESRI.ArcGIS.Mapping.OfficeIntegration.PowerPointInfo"/>
  </ds:schemaRefs>
</ds:datastoreItem>
</file>

<file path=customXml/itemProps86.xml><?xml version="1.0" encoding="utf-8"?>
<ds:datastoreItem xmlns:ds="http://schemas.openxmlformats.org/officeDocument/2006/customXml" ds:itemID="{0F548DFD-E23F-46C1-A6BB-3835ACDF65F4}">
  <ds:schemaRefs>
    <ds:schemaRef ds:uri="ESRI.ArcGIS.Mapping.OfficeIntegration.PowerPointInfo"/>
  </ds:schemaRefs>
</ds:datastoreItem>
</file>

<file path=customXml/itemProps87.xml><?xml version="1.0" encoding="utf-8"?>
<ds:datastoreItem xmlns:ds="http://schemas.openxmlformats.org/officeDocument/2006/customXml" ds:itemID="{5D6BE4ED-9859-4886-850D-B7793A97F0C0}">
  <ds:schemaRefs>
    <ds:schemaRef ds:uri="ESRI.ArcGIS.Mapping.OfficeIntegration.PowerPointInfo"/>
  </ds:schemaRefs>
</ds:datastoreItem>
</file>

<file path=customXml/itemProps88.xml><?xml version="1.0" encoding="utf-8"?>
<ds:datastoreItem xmlns:ds="http://schemas.openxmlformats.org/officeDocument/2006/customXml" ds:itemID="{AB701FBD-F779-43B9-B87B-010F2DEF055C}">
  <ds:schemaRefs>
    <ds:schemaRef ds:uri="ESRI.ArcGIS.Mapping.OfficeIntegration.PowerPointInfo"/>
  </ds:schemaRefs>
</ds:datastoreItem>
</file>

<file path=customXml/itemProps89.xml><?xml version="1.0" encoding="utf-8"?>
<ds:datastoreItem xmlns:ds="http://schemas.openxmlformats.org/officeDocument/2006/customXml" ds:itemID="{B144747F-3AE6-4322-BB6B-80B3F6255E3E}">
  <ds:schemaRefs>
    <ds:schemaRef ds:uri="ESRI.ArcGIS.Mapping.OfficeIntegration.PowerPointInfo"/>
  </ds:schemaRefs>
</ds:datastoreItem>
</file>

<file path=customXml/itemProps9.xml><?xml version="1.0" encoding="utf-8"?>
<ds:datastoreItem xmlns:ds="http://schemas.openxmlformats.org/officeDocument/2006/customXml" ds:itemID="{FABB6FFE-AD39-4D4F-8474-3C28D8AB033E}">
  <ds:schemaRefs>
    <ds:schemaRef ds:uri="ESRI.ArcGIS.Mapping.OfficeIntegration.PowerPointInfo"/>
  </ds:schemaRefs>
</ds:datastoreItem>
</file>

<file path=customXml/itemProps90.xml><?xml version="1.0" encoding="utf-8"?>
<ds:datastoreItem xmlns:ds="http://schemas.openxmlformats.org/officeDocument/2006/customXml" ds:itemID="{44FE0826-F19F-47C0-BB74-188D201036C5}">
  <ds:schemaRefs>
    <ds:schemaRef ds:uri="ESRI.ArcGIS.Mapping.OfficeIntegration.PowerPointInfo"/>
  </ds:schemaRefs>
</ds:datastoreItem>
</file>

<file path=customXml/itemProps91.xml><?xml version="1.0" encoding="utf-8"?>
<ds:datastoreItem xmlns:ds="http://schemas.openxmlformats.org/officeDocument/2006/customXml" ds:itemID="{85BB2251-6C7A-4F7A-B429-E2973BC859C3}">
  <ds:schemaRefs>
    <ds:schemaRef ds:uri="ESRI.ArcGIS.Mapping.OfficeIntegration.PowerPointInfo"/>
  </ds:schemaRefs>
</ds:datastoreItem>
</file>

<file path=customXml/itemProps92.xml><?xml version="1.0" encoding="utf-8"?>
<ds:datastoreItem xmlns:ds="http://schemas.openxmlformats.org/officeDocument/2006/customXml" ds:itemID="{36194E1B-C624-40BC-B999-09C7B7D5673B}">
  <ds:schemaRefs>
    <ds:schemaRef ds:uri="ESRI.ArcGIS.Mapping.OfficeIntegration.PowerPointInfo"/>
  </ds:schemaRefs>
</ds:datastoreItem>
</file>

<file path=customXml/itemProps93.xml><?xml version="1.0" encoding="utf-8"?>
<ds:datastoreItem xmlns:ds="http://schemas.openxmlformats.org/officeDocument/2006/customXml" ds:itemID="{87610AFC-72B6-454C-B121-339A596BC855}">
  <ds:schemaRefs>
    <ds:schemaRef ds:uri="ESRI.ArcGIS.Mapping.OfficeIntegration.PowerPointInfo"/>
  </ds:schemaRefs>
</ds:datastoreItem>
</file>

<file path=customXml/itemProps94.xml><?xml version="1.0" encoding="utf-8"?>
<ds:datastoreItem xmlns:ds="http://schemas.openxmlformats.org/officeDocument/2006/customXml" ds:itemID="{3F981A84-008D-4809-8638-DED54C527FC7}">
  <ds:schemaRefs>
    <ds:schemaRef ds:uri="ESRI.ArcGIS.Mapping.OfficeIntegration.PowerPointInfo"/>
  </ds:schemaRefs>
</ds:datastoreItem>
</file>

<file path=customXml/itemProps95.xml><?xml version="1.0" encoding="utf-8"?>
<ds:datastoreItem xmlns:ds="http://schemas.openxmlformats.org/officeDocument/2006/customXml" ds:itemID="{22043104-E229-4FED-80B1-FE39E7E62C2C}">
  <ds:schemaRefs>
    <ds:schemaRef ds:uri="ESRI.ArcGIS.Mapping.OfficeIntegration.PowerPointInfo"/>
  </ds:schemaRefs>
</ds:datastoreItem>
</file>

<file path=customXml/itemProps96.xml><?xml version="1.0" encoding="utf-8"?>
<ds:datastoreItem xmlns:ds="http://schemas.openxmlformats.org/officeDocument/2006/customXml" ds:itemID="{91043F35-A240-4B1F-97A9-EF0A5EADBCC0}">
  <ds:schemaRefs>
    <ds:schemaRef ds:uri="ESRI.ArcGIS.Mapping.OfficeIntegration.PowerPointInfo"/>
  </ds:schemaRefs>
</ds:datastoreItem>
</file>

<file path=customXml/itemProps97.xml><?xml version="1.0" encoding="utf-8"?>
<ds:datastoreItem xmlns:ds="http://schemas.openxmlformats.org/officeDocument/2006/customXml" ds:itemID="{9C93D197-8FBA-4F6A-939C-90DC56424608}">
  <ds:schemaRefs>
    <ds:schemaRef ds:uri="ESRI.ArcGIS.Mapping.OfficeIntegration.PowerPointInfo"/>
  </ds:schemaRefs>
</ds:datastoreItem>
</file>

<file path=customXml/itemProps98.xml><?xml version="1.0" encoding="utf-8"?>
<ds:datastoreItem xmlns:ds="http://schemas.openxmlformats.org/officeDocument/2006/customXml" ds:itemID="{9A8FF189-6FD5-4487-B3FA-D432DF6F4A7F}">
  <ds:schemaRefs>
    <ds:schemaRef ds:uri="ESRI.ArcGIS.Mapping.OfficeIntegration.PowerPointInfo"/>
  </ds:schemaRefs>
</ds:datastoreItem>
</file>

<file path=customXml/itemProps99.xml><?xml version="1.0" encoding="utf-8"?>
<ds:datastoreItem xmlns:ds="http://schemas.openxmlformats.org/officeDocument/2006/customXml" ds:itemID="{4ABC445B-CBEB-4666-9805-AAFA650A1E21}">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164114</TotalTime>
  <Words>9176</Words>
  <Application>Microsoft Office PowerPoint</Application>
  <PresentationFormat>Widescreen</PresentationFormat>
  <Paragraphs>1341</Paragraphs>
  <Slides>102</Slides>
  <Notes>70</Notes>
  <HiddenSlides>0</HiddenSlides>
  <MMClips>0</MMClips>
  <ScaleCrop>false</ScaleCrop>
  <HeadingPairs>
    <vt:vector size="8" baseType="variant">
      <vt:variant>
        <vt:lpstr>Fonts Used</vt:lpstr>
      </vt:variant>
      <vt:variant>
        <vt:i4>21</vt:i4>
      </vt:variant>
      <vt:variant>
        <vt:lpstr>Theme</vt:lpstr>
      </vt:variant>
      <vt:variant>
        <vt:i4>11</vt:i4>
      </vt:variant>
      <vt:variant>
        <vt:lpstr>Embedded OLE Servers</vt:lpstr>
      </vt:variant>
      <vt:variant>
        <vt:i4>1</vt:i4>
      </vt:variant>
      <vt:variant>
        <vt:lpstr>Slide Titles</vt:lpstr>
      </vt:variant>
      <vt:variant>
        <vt:i4>102</vt:i4>
      </vt:variant>
    </vt:vector>
  </HeadingPairs>
  <TitlesOfParts>
    <vt:vector size="135" baseType="lpstr">
      <vt:lpstr>等线</vt:lpstr>
      <vt:lpstr>等线 Light</vt:lpstr>
      <vt:lpstr>微软雅黑</vt:lpstr>
      <vt:lpstr>黑体</vt:lpstr>
      <vt:lpstr>华文中宋</vt:lpstr>
      <vt:lpstr>Arial</vt:lpstr>
      <vt:lpstr>Arial Black</vt:lpstr>
      <vt:lpstr>Calibri</vt:lpstr>
      <vt:lpstr>Cambria</vt:lpstr>
      <vt:lpstr>Cambria Math</vt:lpstr>
      <vt:lpstr>Charis SIL</vt:lpstr>
      <vt:lpstr>Courier New</vt:lpstr>
      <vt:lpstr>Garamond</vt:lpstr>
      <vt:lpstr>lucida Grande</vt:lpstr>
      <vt:lpstr>Palatino Linotype</vt:lpstr>
      <vt:lpstr>STIX</vt:lpstr>
      <vt:lpstr>Symbol</vt:lpstr>
      <vt:lpstr>Tahoma</vt:lpstr>
      <vt:lpstr>Times New Roman</vt:lpstr>
      <vt:lpstr>Verdana</vt:lpstr>
      <vt:lpstr>Wingdings</vt:lpstr>
      <vt:lpstr>2_EMPA课题组模板</vt:lpstr>
      <vt:lpstr>Edge</vt:lpstr>
      <vt:lpstr>3_EMPA课题组模板</vt:lpstr>
      <vt:lpstr>1_PPT模板</vt:lpstr>
      <vt:lpstr>5_Office Theme</vt:lpstr>
      <vt:lpstr>5_EMPA课题组模板</vt:lpstr>
      <vt:lpstr>6_EMPA课题组模板</vt:lpstr>
      <vt:lpstr>7_EMPA课题组模板</vt:lpstr>
      <vt:lpstr>4_EMPA课题组模板</vt:lpstr>
      <vt:lpstr>Office 主题​​</vt:lpstr>
      <vt:lpstr>9_EMPA课题组模板</vt:lpstr>
      <vt:lpstr>Equation</vt:lpstr>
      <vt:lpstr>Pilot Application of Deep Learning Response Surface Model (DeepRSM) and Preliminary Comparisons with Other Source Contribution Methods</vt:lpstr>
      <vt:lpstr>Outline</vt:lpstr>
      <vt:lpstr>Emission-based “Reduced Form Modeling”: Source  Attribution &amp; Control/Response Modeling Methods</vt:lpstr>
      <vt:lpstr>PowerPoint Presentation</vt:lpstr>
      <vt:lpstr>RSM: Instant AQ Response to Emissions Control</vt:lpstr>
      <vt:lpstr>PowerPoint Presentation</vt:lpstr>
      <vt:lpstr>How to reduce number of model runs while improving/maintaining RSM accuracy?</vt:lpstr>
      <vt:lpstr>Evolution and Development of RSM</vt:lpstr>
      <vt:lpstr>“pf-RSM” Methodology</vt:lpstr>
      <vt:lpstr>Deep Machine Learning “DeepRSM” </vt:lpstr>
      <vt:lpstr>Outline</vt:lpstr>
      <vt:lpstr>PowerPoint Presentation</vt:lpstr>
      <vt:lpstr>PowerPoint Presentation</vt:lpstr>
      <vt:lpstr>PowerPoint Presentation</vt:lpstr>
      <vt:lpstr>PowerPoint Presentation</vt:lpstr>
      <vt:lpstr>3. CMAQ-BF/PSAT/RSM comparisons: PM2.5 case study</vt:lpstr>
      <vt:lpstr>3. CMAQ-BF/PSAT/pf-RSM comparisons: PM2.5 Sectoral Responses</vt:lpstr>
      <vt:lpstr>PowerPoint Presentation</vt:lpstr>
      <vt:lpstr>PowerPoint Presentation</vt:lpstr>
      <vt:lpstr>DeepRSM in “RSM-VAT”: ”RSM-VAT 2.9” Quick Tutorial</vt:lpstr>
      <vt:lpstr>Preliminary Results: 2018 CMAQ PM-NAAQS pilot case for O3 and PM2.5 over USA domain &amp; 10 climate regions</vt:lpstr>
      <vt:lpstr>CMAQ/DeepRSM Model Configuration &amp; Setup (CONUS domain) </vt:lpstr>
      <vt:lpstr>CMAQ/DeepRSM Model Configuration &amp; Setup (10 Climate Regions) </vt:lpstr>
      <vt:lpstr>O3 Performance Evaluation: DeepRSM vs. CMAQ</vt:lpstr>
      <vt:lpstr>O3 Performance Evaluation: DeepRSM vs. CMAQ</vt:lpstr>
      <vt:lpstr>PowerPoint Presentation</vt:lpstr>
      <vt:lpstr>PowerPoint Presentation</vt:lpstr>
      <vt:lpstr>PowerPoint Presentation</vt:lpstr>
      <vt:lpstr>PowerPoint Presentation</vt:lpstr>
      <vt:lpstr>Preliminary O3 Comparisons: HDDM and ISAM Configurations</vt:lpstr>
      <vt:lpstr>O3 : Comparisons of Source Contribution Methods</vt:lpstr>
      <vt:lpstr>PM2.5 Source Contribution : DeepRSM &amp; pf-RSM</vt:lpstr>
      <vt:lpstr>Summary of Source Attribution &amp; Control/Response Modeling Methods</vt:lpstr>
      <vt:lpstr>Take Home Messages &amp;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OSAT/DDM/BFM/RSM comparisons: O3 case study</vt:lpstr>
      <vt:lpstr>2. OSAT/DDM/BFM/RSM comparisons: O3 case study</vt:lpstr>
      <vt:lpstr>2. OSAT/DDM/BFM/RSM comparisons: O3 case study</vt:lpstr>
      <vt:lpstr>2. BFM/OSAT/HDDM/RSM comparisons: O3 case study in PRD, China</vt:lpstr>
      <vt:lpstr>Source Contribution: “RSM-BFM” (Brute Force) vs. “RSM-DM” (Differential)</vt:lpstr>
      <vt:lpstr>PowerPoint Presentation</vt:lpstr>
      <vt:lpstr>2. OSAT vs. RSM-DM : O3 Sectoral Contribution Analysis</vt:lpstr>
      <vt:lpstr>2. RSM-DM: O3 Seasonal Source Contribution Analysis</vt:lpstr>
      <vt:lpstr>3. BFM/PSAT/RSM comparisons: PM2.5 case study</vt:lpstr>
      <vt:lpstr>3. BFM/PSAT/RSM comparisons: PM2.5 Sectoral Responses</vt:lpstr>
      <vt:lpstr>3. BFM/PSAT/RSM-DM comparisons: PM2.5 case study</vt:lpstr>
      <vt:lpstr>3. PSAT/BFM/RSM comparisons: PM2.5 case study</vt:lpstr>
      <vt:lpstr>3. PSAT/BFM/RSM comparisons: PM2.5 case study</vt:lpstr>
      <vt:lpstr>3. PSAT/BFM/RSM comparisons: PM2.5 case study</vt:lpstr>
      <vt:lpstr>3. PSAT/BFM/RSM comparisons: PM2.5 case study</vt:lpstr>
      <vt:lpstr>3. PSAT/BFM/RSM comparisons: PM2.5 case study</vt:lpstr>
      <vt:lpstr>“DeepRSM” Supplemental information</vt:lpstr>
      <vt:lpstr>“DeepRSM, Deep-learning-based RSM”</vt:lpstr>
      <vt:lpstr>RSM with Polynomial Functions: pf-RSM</vt:lpstr>
      <vt:lpstr>Deep Machine Learning “DeepRSM” </vt:lpstr>
      <vt:lpstr>“DeepRSM” Publication (2020)</vt:lpstr>
      <vt:lpstr>DeepRSM: Deep Machine Learning with pf-RSM </vt:lpstr>
      <vt:lpstr>“Indicator-based” DeepRSM </vt:lpstr>
      <vt:lpstr>DeepRSM: Deep Machine Learning with pf-RSM </vt:lpstr>
      <vt:lpstr>DeepRSM: Deep Machine Learning with pf-RSM </vt:lpstr>
      <vt:lpstr>PowerPoint Presentation</vt:lpstr>
      <vt:lpstr>PowerPoint Presentation</vt:lpstr>
      <vt:lpstr>FAST-CE: “Flexible Air Quality Scenario Tool – Community Edition”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FAST-CE: “Flexible Air Quality Scenario Tool – Community Edition”</vt:lpstr>
      <vt:lpstr>RSM EUS example: “O3” Non-linear Chemistry under NOx incremental control</vt:lpstr>
      <vt:lpstr>PowerPoint Presentation</vt:lpstr>
      <vt:lpstr>Workflow to Create &amp; Run “RSM” in “RSM-VAT” </vt:lpstr>
      <vt:lpstr>PowerPoint Presentation</vt:lpstr>
      <vt:lpstr>“ CMAQ Preparation ” Module in RSM-VAT:  Set up model domain and create CMAQ run scripts</vt:lpstr>
      <vt:lpstr>”The Detailed Emissions Scaling, Isolation, and Diagnostic (DESID)  module in the Community Multiscale Air Quality (CMAQ) Modeling  System version 5.3”,   Murphy, et al., 2020, GMD</vt:lpstr>
      <vt:lpstr>RSM-VAT: Main Page &amp; Key Modules</vt:lpstr>
      <vt:lpstr>QA &amp; Evaluation: “Compare” and “Out-of-Sample” Validation</vt:lpstr>
      <vt:lpstr>RSM-VAT: Launching Page &amp; User’s Manual</vt:lpstr>
      <vt:lpstr>RSM-VAT 2.9 quick tutorial for DeepRSM module</vt:lpstr>
      <vt:lpstr>RSM-VAT Update: GUI comparison with previous “RSM-VAT 2.7”</vt:lpstr>
      <vt:lpstr>DeepRSM: Create RSM File</vt:lpstr>
      <vt:lpstr>DeepRSM: Model Data Input Option</vt:lpstr>
      <vt:lpstr>DeepRSM: Model Data Input Option</vt:lpstr>
      <vt:lpstr>DeepRSM: Model Data Input Option</vt:lpstr>
      <vt:lpstr>DeepRSM: Model Data Input Option</vt:lpstr>
      <vt:lpstr>DeepRSM: Validation and QA Option</vt:lpstr>
      <vt:lpstr>DeepRSM: Validation and QA Option</vt:lpstr>
      <vt:lpstr>DeepRSM: Save and Running</vt:lpstr>
      <vt:lpstr>DeepRSM: Running</vt:lpstr>
      <vt:lpstr>DeepRSM: Results</vt:lpstr>
      <vt:lpstr>PowerPoint Presentation</vt:lpstr>
      <vt:lpstr>PowerPoint Presentation</vt:lpstr>
    </vt:vector>
  </TitlesOfParts>
  <Company>US_EPA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Carey Jang</dc:creator>
  <cp:lastModifiedBy>Jang, Carey</cp:lastModifiedBy>
  <cp:revision>1969</cp:revision>
  <cp:lastPrinted>2023-05-09T19:30:19Z</cp:lastPrinted>
  <dcterms:created xsi:type="dcterms:W3CDTF">2008-03-17T20:53:17Z</dcterms:created>
  <dcterms:modified xsi:type="dcterms:W3CDTF">2023-05-10T15:02:41Z</dcterms:modified>
</cp:coreProperties>
</file>