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2"/>
  </p:sldMasterIdLst>
  <p:notesMasterIdLst>
    <p:notesMasterId r:id="rId28"/>
  </p:notesMasterIdLst>
  <p:sldIdLst>
    <p:sldId id="256" r:id="rId13"/>
    <p:sldId id="257" r:id="rId14"/>
    <p:sldId id="259" r:id="rId15"/>
    <p:sldId id="277" r:id="rId16"/>
    <p:sldId id="258" r:id="rId17"/>
    <p:sldId id="261" r:id="rId18"/>
    <p:sldId id="260" r:id="rId19"/>
    <p:sldId id="262" r:id="rId20"/>
    <p:sldId id="268" r:id="rId21"/>
    <p:sldId id="276" r:id="rId22"/>
    <p:sldId id="266" r:id="rId23"/>
    <p:sldId id="274" r:id="rId24"/>
    <p:sldId id="269" r:id="rId25"/>
    <p:sldId id="271" r:id="rId26"/>
    <p:sldId id="27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initials="R" lastIdx="1" clrIdx="0">
    <p:extLst>
      <p:ext uri="{19B8F6BF-5375-455C-9EA6-DF929625EA0E}">
        <p15:presenceInfo xmlns:p15="http://schemas.microsoft.com/office/powerpoint/2012/main" userId="Rob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58" d="100"/>
          <a:sy n="58"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Louisville Site #211110067 (PPB, %)</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Sheet1!$B$1</c:f>
              <c:strCache>
                <c:ptCount val="1"/>
                <c:pt idx="0">
                  <c:v>PPB</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EC54-43DC-9608-29468518B92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EC54-43DC-9608-29468518B924}"/>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EC54-43DC-9608-29468518B924}"/>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EC54-43DC-9608-29468518B924}"/>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EC54-43DC-9608-29468518B924}"/>
              </c:ext>
            </c:extLst>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extLst>
          </c:dLbls>
          <c:cat>
            <c:strRef>
              <c:f>Sheet1!$A$2:$A$6</c:f>
              <c:strCache>
                <c:ptCount val="5"/>
                <c:pt idx="0">
                  <c:v>Home State</c:v>
                </c:pt>
                <c:pt idx="1">
                  <c:v>Upwind States</c:v>
                </c:pt>
                <c:pt idx="2">
                  <c:v>Biogenics</c:v>
                </c:pt>
                <c:pt idx="3">
                  <c:v>Global Boundary</c:v>
                </c:pt>
                <c:pt idx="4">
                  <c:v>Other</c:v>
                </c:pt>
              </c:strCache>
            </c:strRef>
          </c:cat>
          <c:val>
            <c:numRef>
              <c:f>Sheet1!$B$2:$B$6</c:f>
              <c:numCache>
                <c:formatCode>General</c:formatCode>
                <c:ptCount val="5"/>
                <c:pt idx="0">
                  <c:v>23</c:v>
                </c:pt>
                <c:pt idx="1">
                  <c:v>24</c:v>
                </c:pt>
                <c:pt idx="2">
                  <c:v>7</c:v>
                </c:pt>
                <c:pt idx="3">
                  <c:v>22</c:v>
                </c:pt>
                <c:pt idx="4">
                  <c:v>1</c:v>
                </c:pt>
              </c:numCache>
            </c:numRef>
          </c:val>
          <c:extLst>
            <c:ext xmlns:c16="http://schemas.microsoft.com/office/drawing/2014/chart" uri="{C3380CC4-5D6E-409C-BE32-E72D297353CC}">
              <c16:uniqueId val="{0000000A-EC54-43DC-9608-29468518B924}"/>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Jefferson County, KY VOC Emissions (2014)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emis14</c:v>
                </c:pt>
              </c:strCache>
            </c:strRef>
          </c:tx>
          <c:spPr>
            <a:solidFill>
              <a:schemeClr val="accent1"/>
            </a:solidFill>
            <a:ln>
              <a:noFill/>
            </a:ln>
            <a:effectLst/>
          </c:spPr>
          <c:invertIfNegative val="0"/>
          <c:cat>
            <c:strRef>
              <c:f>Sheet1!$A$2:$A$11</c:f>
              <c:strCache>
                <c:ptCount val="10"/>
                <c:pt idx="0">
                  <c:v>Mobile - On-Road non-Diesel Light Duty Vehicles</c:v>
                </c:pt>
                <c:pt idx="1">
                  <c:v>Industrial Processes - NEC</c:v>
                </c:pt>
                <c:pt idx="2">
                  <c:v>Solvent - Consumer &amp; Commercial Solvent Use</c:v>
                </c:pt>
                <c:pt idx="3">
                  <c:v>Solvent - Industrial Surface Coating &amp; Solvent U</c:v>
                </c:pt>
                <c:pt idx="4">
                  <c:v>Biogenics - Vegetation and Soil</c:v>
                </c:pt>
                <c:pt idx="5">
                  <c:v>Solvent - Graphic Arts</c:v>
                </c:pt>
                <c:pt idx="6">
                  <c:v>Mobile - Non-Road Equipment - Gasoline</c:v>
                </c:pt>
                <c:pt idx="7">
                  <c:v>Solvent - Degreasing</c:v>
                </c:pt>
                <c:pt idx="8">
                  <c:v>Solvent - Non-Industrial Surface Coating</c:v>
                </c:pt>
                <c:pt idx="9">
                  <c:v>Industrial Processes - Non-ferrous Metals</c:v>
                </c:pt>
              </c:strCache>
            </c:strRef>
          </c:cat>
          <c:val>
            <c:numRef>
              <c:f>Sheet1!$B$2:$B$11</c:f>
              <c:numCache>
                <c:formatCode>General</c:formatCode>
                <c:ptCount val="10"/>
                <c:pt idx="0">
                  <c:v>5607.039659</c:v>
                </c:pt>
                <c:pt idx="1">
                  <c:v>5181.1326889749998</c:v>
                </c:pt>
                <c:pt idx="2">
                  <c:v>3863.5095199999996</c:v>
                </c:pt>
                <c:pt idx="3">
                  <c:v>3636.4434900000006</c:v>
                </c:pt>
                <c:pt idx="4">
                  <c:v>3483.61</c:v>
                </c:pt>
                <c:pt idx="5">
                  <c:v>3462.4198000000001</c:v>
                </c:pt>
                <c:pt idx="6">
                  <c:v>1406.0178894880837</c:v>
                </c:pt>
                <c:pt idx="7">
                  <c:v>951.85329999999999</c:v>
                </c:pt>
                <c:pt idx="8">
                  <c:v>886.02</c:v>
                </c:pt>
                <c:pt idx="9">
                  <c:v>787.42</c:v>
                </c:pt>
              </c:numCache>
            </c:numRef>
          </c:val>
          <c:extLst>
            <c:ext xmlns:c16="http://schemas.microsoft.com/office/drawing/2014/chart" uri="{C3380CC4-5D6E-409C-BE32-E72D297353CC}">
              <c16:uniqueId val="{00000000-38B2-4A83-A2D7-17DD20C08EE4}"/>
            </c:ext>
          </c:extLst>
        </c:ser>
        <c:dLbls>
          <c:showLegendKey val="0"/>
          <c:showVal val="0"/>
          <c:showCatName val="0"/>
          <c:showSerName val="0"/>
          <c:showPercent val="0"/>
          <c:showBubbleSize val="0"/>
        </c:dLbls>
        <c:gapWidth val="182"/>
        <c:axId val="670028960"/>
        <c:axId val="670033224"/>
      </c:barChart>
      <c:catAx>
        <c:axId val="670028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033224"/>
        <c:crosses val="autoZero"/>
        <c:auto val="1"/>
        <c:lblAlgn val="ctr"/>
        <c:lblOffset val="100"/>
        <c:noMultiLvlLbl val="0"/>
      </c:catAx>
      <c:valAx>
        <c:axId val="670033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028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A0FFE-55D3-48D2-9FF3-E6EDB108BB68}" type="doc">
      <dgm:prSet loTypeId="urn:microsoft.com/office/officeart/2016/7/layout/VerticalSolidActionList" loCatId="List" qsTypeId="urn:microsoft.com/office/officeart/2005/8/quickstyle/simple2" qsCatId="simple" csTypeId="urn:microsoft.com/office/officeart/2005/8/colors/colorful5" csCatId="colorful" phldr="1"/>
      <dgm:spPr/>
      <dgm:t>
        <a:bodyPr/>
        <a:lstStyle/>
        <a:p>
          <a:endParaRPr lang="en-US"/>
        </a:p>
      </dgm:t>
    </dgm:pt>
    <dgm:pt modelId="{AA7CA942-7492-4554-B328-3A0E368033B5}">
      <dgm:prSet/>
      <dgm:spPr/>
      <dgm:t>
        <a:bodyPr/>
        <a:lstStyle/>
        <a:p>
          <a:r>
            <a:rPr lang="en-US" dirty="0"/>
            <a:t>Understand</a:t>
          </a:r>
        </a:p>
      </dgm:t>
    </dgm:pt>
    <dgm:pt modelId="{7AC4B8F4-9285-48A7-9D58-F1F33BF6E837}" type="parTrans" cxnId="{023D2DA3-E376-484E-A69C-4BEE1022AB25}">
      <dgm:prSet/>
      <dgm:spPr/>
      <dgm:t>
        <a:bodyPr/>
        <a:lstStyle/>
        <a:p>
          <a:endParaRPr lang="en-US"/>
        </a:p>
      </dgm:t>
    </dgm:pt>
    <dgm:pt modelId="{71A578EC-0D9B-42B1-96A8-E099273DAF4E}" type="sibTrans" cxnId="{023D2DA3-E376-484E-A69C-4BEE1022AB25}">
      <dgm:prSet/>
      <dgm:spPr/>
      <dgm:t>
        <a:bodyPr/>
        <a:lstStyle/>
        <a:p>
          <a:endParaRPr lang="en-US"/>
        </a:p>
      </dgm:t>
    </dgm:pt>
    <dgm:pt modelId="{D722D6D0-0562-46A0-B57D-311D5F096170}">
      <dgm:prSet/>
      <dgm:spPr/>
      <dgm:t>
        <a:bodyPr/>
        <a:lstStyle/>
        <a:p>
          <a:r>
            <a:rPr lang="en-US" dirty="0"/>
            <a:t>First develop a conceptual model for the area of interest: What extent does this area have a multipollutant issue?</a:t>
          </a:r>
        </a:p>
      </dgm:t>
    </dgm:pt>
    <dgm:pt modelId="{6DB4D21B-BD86-4CB4-9FB8-46FFE4578EA6}" type="parTrans" cxnId="{7A08C857-70BC-4D06-85A3-A20DB64DD1CE}">
      <dgm:prSet/>
      <dgm:spPr/>
      <dgm:t>
        <a:bodyPr/>
        <a:lstStyle/>
        <a:p>
          <a:endParaRPr lang="en-US"/>
        </a:p>
      </dgm:t>
    </dgm:pt>
    <dgm:pt modelId="{D0F87CDF-7CFB-4491-9531-EFCA129259DE}" type="sibTrans" cxnId="{7A08C857-70BC-4D06-85A3-A20DB64DD1CE}">
      <dgm:prSet/>
      <dgm:spPr/>
      <dgm:t>
        <a:bodyPr/>
        <a:lstStyle/>
        <a:p>
          <a:endParaRPr lang="en-US"/>
        </a:p>
      </dgm:t>
    </dgm:pt>
    <dgm:pt modelId="{75E21959-E948-4C6A-8ED6-ABCAAC253FD1}">
      <dgm:prSet/>
      <dgm:spPr/>
      <dgm:t>
        <a:bodyPr/>
        <a:lstStyle/>
        <a:p>
          <a:r>
            <a:rPr lang="en-US" dirty="0"/>
            <a:t>Consult</a:t>
          </a:r>
        </a:p>
      </dgm:t>
    </dgm:pt>
    <dgm:pt modelId="{9411DADC-AC9E-44D3-8175-3FFDA147D0EF}" type="parTrans" cxnId="{0B53DF70-3ED3-4DD1-8EEB-B1CD2DA037A2}">
      <dgm:prSet/>
      <dgm:spPr/>
      <dgm:t>
        <a:bodyPr/>
        <a:lstStyle/>
        <a:p>
          <a:endParaRPr lang="en-US"/>
        </a:p>
      </dgm:t>
    </dgm:pt>
    <dgm:pt modelId="{7DA99756-0F64-48C1-B083-ACC34036022C}" type="sibTrans" cxnId="{0B53DF70-3ED3-4DD1-8EEB-B1CD2DA037A2}">
      <dgm:prSet/>
      <dgm:spPr/>
      <dgm:t>
        <a:bodyPr/>
        <a:lstStyle/>
        <a:p>
          <a:endParaRPr lang="en-US"/>
        </a:p>
      </dgm:t>
    </dgm:pt>
    <dgm:pt modelId="{69D9A0DB-2094-42B8-B06F-2BE6C41B5AA7}">
      <dgm:prSet/>
      <dgm:spPr/>
      <dgm:t>
        <a:bodyPr/>
        <a:lstStyle/>
        <a:p>
          <a:r>
            <a:rPr lang="en-US" dirty="0"/>
            <a:t>Meet with the locals and local air districts to focus on community concerns (visit 9/21-22): What are the concerns? Are they multipollutant in nature?</a:t>
          </a:r>
        </a:p>
      </dgm:t>
    </dgm:pt>
    <dgm:pt modelId="{DC21E7F1-F587-45D7-B468-1316B6EE1235}" type="parTrans" cxnId="{62C870D6-A15A-48FC-B79E-F6D874FB0FD2}">
      <dgm:prSet/>
      <dgm:spPr/>
      <dgm:t>
        <a:bodyPr/>
        <a:lstStyle/>
        <a:p>
          <a:endParaRPr lang="en-US"/>
        </a:p>
      </dgm:t>
    </dgm:pt>
    <dgm:pt modelId="{AA0CF29A-24E2-42CF-84A3-F7EBDBB50F33}" type="sibTrans" cxnId="{62C870D6-A15A-48FC-B79E-F6D874FB0FD2}">
      <dgm:prSet/>
      <dgm:spPr/>
      <dgm:t>
        <a:bodyPr/>
        <a:lstStyle/>
        <a:p>
          <a:endParaRPr lang="en-US"/>
        </a:p>
      </dgm:t>
    </dgm:pt>
    <dgm:pt modelId="{EA0006B6-EC37-4727-A4FF-59A430802830}">
      <dgm:prSet/>
      <dgm:spPr/>
      <dgm:t>
        <a:bodyPr/>
        <a:lstStyle/>
        <a:p>
          <a:r>
            <a:rPr lang="en-US" dirty="0"/>
            <a:t>Engage</a:t>
          </a:r>
        </a:p>
      </dgm:t>
    </dgm:pt>
    <dgm:pt modelId="{7F73B87B-2C93-4EBF-A228-9B0A43A88466}" type="parTrans" cxnId="{3DA236DF-F241-436C-9446-1217CEBEF92A}">
      <dgm:prSet/>
      <dgm:spPr/>
      <dgm:t>
        <a:bodyPr/>
        <a:lstStyle/>
        <a:p>
          <a:endParaRPr lang="en-US"/>
        </a:p>
      </dgm:t>
    </dgm:pt>
    <dgm:pt modelId="{4004EC44-7EFC-417D-B82B-9F0B533E99CF}" type="sibTrans" cxnId="{3DA236DF-F241-436C-9446-1217CEBEF92A}">
      <dgm:prSet/>
      <dgm:spPr/>
      <dgm:t>
        <a:bodyPr/>
        <a:lstStyle/>
        <a:p>
          <a:endParaRPr lang="en-US"/>
        </a:p>
      </dgm:t>
    </dgm:pt>
    <dgm:pt modelId="{F9E20A56-34E9-4845-A0DC-87E6D8EE955F}">
      <dgm:prSet/>
      <dgm:spPr/>
      <dgm:t>
        <a:bodyPr/>
        <a:lstStyle/>
        <a:p>
          <a:r>
            <a:rPr lang="en-US" dirty="0"/>
            <a:t>Determine roles and responsibilities with respective EPA Region: How to coordinate and collaborate with the state/local air district?</a:t>
          </a:r>
        </a:p>
      </dgm:t>
    </dgm:pt>
    <dgm:pt modelId="{CDE5B338-B9C5-4A8C-8585-3D92A4A11154}" type="parTrans" cxnId="{D62ACFBE-5E54-4FA2-93C5-F3989CB45EB0}">
      <dgm:prSet/>
      <dgm:spPr/>
      <dgm:t>
        <a:bodyPr/>
        <a:lstStyle/>
        <a:p>
          <a:endParaRPr lang="en-US"/>
        </a:p>
      </dgm:t>
    </dgm:pt>
    <dgm:pt modelId="{82F84892-C2F4-46D3-956C-0D1F78017AB0}" type="sibTrans" cxnId="{D62ACFBE-5E54-4FA2-93C5-F3989CB45EB0}">
      <dgm:prSet/>
      <dgm:spPr/>
      <dgm:t>
        <a:bodyPr/>
        <a:lstStyle/>
        <a:p>
          <a:endParaRPr lang="en-US"/>
        </a:p>
      </dgm:t>
    </dgm:pt>
    <dgm:pt modelId="{A666A9A0-A63F-4297-A288-4E29743604EB}">
      <dgm:prSet/>
      <dgm:spPr/>
      <dgm:t>
        <a:bodyPr/>
        <a:lstStyle/>
        <a:p>
          <a:r>
            <a:rPr lang="en-US"/>
            <a:t>Partner</a:t>
          </a:r>
        </a:p>
      </dgm:t>
    </dgm:pt>
    <dgm:pt modelId="{53592240-9077-49BF-BE22-D1DB21C930E9}" type="parTrans" cxnId="{B1E98B94-A5ED-4061-8F67-728A6E7A60E9}">
      <dgm:prSet/>
      <dgm:spPr/>
      <dgm:t>
        <a:bodyPr/>
        <a:lstStyle/>
        <a:p>
          <a:endParaRPr lang="en-US"/>
        </a:p>
      </dgm:t>
    </dgm:pt>
    <dgm:pt modelId="{598AD942-C7E0-4EBA-BC4E-25213E4F0898}" type="sibTrans" cxnId="{B1E98B94-A5ED-4061-8F67-728A6E7A60E9}">
      <dgm:prSet/>
      <dgm:spPr/>
      <dgm:t>
        <a:bodyPr/>
        <a:lstStyle/>
        <a:p>
          <a:endParaRPr lang="en-US"/>
        </a:p>
      </dgm:t>
    </dgm:pt>
    <dgm:pt modelId="{063CF4CF-5E17-4EFB-9B6D-5FF5D65DE464}">
      <dgm:prSet/>
      <dgm:spPr/>
      <dgm:t>
        <a:bodyPr/>
        <a:lstStyle/>
        <a:p>
          <a:r>
            <a:rPr lang="en-US" dirty="0"/>
            <a:t>Partner to develop a comprehensive plan to address multipollutant AQ issues: Can it be combined with NAAQS implementation or “advance” programs? </a:t>
          </a:r>
        </a:p>
      </dgm:t>
    </dgm:pt>
    <dgm:pt modelId="{A39B6782-97D5-495C-9F4E-C7D7AD8DFCCC}" type="parTrans" cxnId="{812C8962-2FE0-48D8-9C55-A43FE34C05A4}">
      <dgm:prSet/>
      <dgm:spPr/>
      <dgm:t>
        <a:bodyPr/>
        <a:lstStyle/>
        <a:p>
          <a:endParaRPr lang="en-US"/>
        </a:p>
      </dgm:t>
    </dgm:pt>
    <dgm:pt modelId="{7C1F3332-8A61-4882-8749-5D0D72E4FDD2}" type="sibTrans" cxnId="{812C8962-2FE0-48D8-9C55-A43FE34C05A4}">
      <dgm:prSet/>
      <dgm:spPr/>
      <dgm:t>
        <a:bodyPr/>
        <a:lstStyle/>
        <a:p>
          <a:endParaRPr lang="en-US"/>
        </a:p>
      </dgm:t>
    </dgm:pt>
    <dgm:pt modelId="{5BFDB843-5520-4AF1-AF1F-821072ED87A0}" type="pres">
      <dgm:prSet presAssocID="{7A7A0FFE-55D3-48D2-9FF3-E6EDB108BB68}" presName="Name0" presStyleCnt="0">
        <dgm:presLayoutVars>
          <dgm:dir/>
          <dgm:animLvl val="lvl"/>
          <dgm:resizeHandles val="exact"/>
        </dgm:presLayoutVars>
      </dgm:prSet>
      <dgm:spPr/>
    </dgm:pt>
    <dgm:pt modelId="{ED0D8AB1-3FBB-446C-BE8F-2007AE53EB97}" type="pres">
      <dgm:prSet presAssocID="{AA7CA942-7492-4554-B328-3A0E368033B5}" presName="linNode" presStyleCnt="0"/>
      <dgm:spPr/>
    </dgm:pt>
    <dgm:pt modelId="{D87F7E69-1295-4434-941F-827E7E4DC3D4}" type="pres">
      <dgm:prSet presAssocID="{AA7CA942-7492-4554-B328-3A0E368033B5}" presName="parentText" presStyleLbl="alignNode1" presStyleIdx="0" presStyleCnt="4">
        <dgm:presLayoutVars>
          <dgm:chMax val="1"/>
          <dgm:bulletEnabled/>
        </dgm:presLayoutVars>
      </dgm:prSet>
      <dgm:spPr/>
    </dgm:pt>
    <dgm:pt modelId="{A9F30E10-F538-4B32-B47B-E1E7FE7602AF}" type="pres">
      <dgm:prSet presAssocID="{AA7CA942-7492-4554-B328-3A0E368033B5}" presName="descendantText" presStyleLbl="alignAccFollowNode1" presStyleIdx="0" presStyleCnt="4">
        <dgm:presLayoutVars>
          <dgm:bulletEnabled/>
        </dgm:presLayoutVars>
      </dgm:prSet>
      <dgm:spPr/>
    </dgm:pt>
    <dgm:pt modelId="{5CECCE18-125C-4269-AF8D-5B59DF8A2C4B}" type="pres">
      <dgm:prSet presAssocID="{71A578EC-0D9B-42B1-96A8-E099273DAF4E}" presName="sp" presStyleCnt="0"/>
      <dgm:spPr/>
    </dgm:pt>
    <dgm:pt modelId="{AE0E0053-1243-42C4-B61C-0A1DCDE455ED}" type="pres">
      <dgm:prSet presAssocID="{75E21959-E948-4C6A-8ED6-ABCAAC253FD1}" presName="linNode" presStyleCnt="0"/>
      <dgm:spPr/>
    </dgm:pt>
    <dgm:pt modelId="{4B083C2A-CBD1-4DB8-AFC3-41EB7FDCA111}" type="pres">
      <dgm:prSet presAssocID="{75E21959-E948-4C6A-8ED6-ABCAAC253FD1}" presName="parentText" presStyleLbl="alignNode1" presStyleIdx="1" presStyleCnt="4">
        <dgm:presLayoutVars>
          <dgm:chMax val="1"/>
          <dgm:bulletEnabled/>
        </dgm:presLayoutVars>
      </dgm:prSet>
      <dgm:spPr/>
    </dgm:pt>
    <dgm:pt modelId="{B78CAE12-3AA6-470E-AE55-DFB9742DD409}" type="pres">
      <dgm:prSet presAssocID="{75E21959-E948-4C6A-8ED6-ABCAAC253FD1}" presName="descendantText" presStyleLbl="alignAccFollowNode1" presStyleIdx="1" presStyleCnt="4">
        <dgm:presLayoutVars>
          <dgm:bulletEnabled/>
        </dgm:presLayoutVars>
      </dgm:prSet>
      <dgm:spPr/>
    </dgm:pt>
    <dgm:pt modelId="{E8BE2C41-E3AA-481B-B339-32732E028473}" type="pres">
      <dgm:prSet presAssocID="{7DA99756-0F64-48C1-B083-ACC34036022C}" presName="sp" presStyleCnt="0"/>
      <dgm:spPr/>
    </dgm:pt>
    <dgm:pt modelId="{A599D1C7-2EC7-40B1-99BC-50117A922D64}" type="pres">
      <dgm:prSet presAssocID="{EA0006B6-EC37-4727-A4FF-59A430802830}" presName="linNode" presStyleCnt="0"/>
      <dgm:spPr/>
    </dgm:pt>
    <dgm:pt modelId="{A627B72D-2997-402E-9DC2-CE8458370D39}" type="pres">
      <dgm:prSet presAssocID="{EA0006B6-EC37-4727-A4FF-59A430802830}" presName="parentText" presStyleLbl="alignNode1" presStyleIdx="2" presStyleCnt="4" custLinFactNeighborY="1570">
        <dgm:presLayoutVars>
          <dgm:chMax val="1"/>
          <dgm:bulletEnabled/>
        </dgm:presLayoutVars>
      </dgm:prSet>
      <dgm:spPr/>
    </dgm:pt>
    <dgm:pt modelId="{947D3040-815D-40C6-ACBA-CF55C67E62FF}" type="pres">
      <dgm:prSet presAssocID="{EA0006B6-EC37-4727-A4FF-59A430802830}" presName="descendantText" presStyleLbl="alignAccFollowNode1" presStyleIdx="2" presStyleCnt="4">
        <dgm:presLayoutVars>
          <dgm:bulletEnabled/>
        </dgm:presLayoutVars>
      </dgm:prSet>
      <dgm:spPr/>
    </dgm:pt>
    <dgm:pt modelId="{35E2E1BF-F162-41C6-8D1D-CE3B5A1EB39E}" type="pres">
      <dgm:prSet presAssocID="{4004EC44-7EFC-417D-B82B-9F0B533E99CF}" presName="sp" presStyleCnt="0"/>
      <dgm:spPr/>
    </dgm:pt>
    <dgm:pt modelId="{BA32C52B-1FC7-4D55-8374-9F3EC0CE84B0}" type="pres">
      <dgm:prSet presAssocID="{A666A9A0-A63F-4297-A288-4E29743604EB}" presName="linNode" presStyleCnt="0"/>
      <dgm:spPr/>
    </dgm:pt>
    <dgm:pt modelId="{CE8D9B3F-A973-4295-80EB-CBEC050047CF}" type="pres">
      <dgm:prSet presAssocID="{A666A9A0-A63F-4297-A288-4E29743604EB}" presName="parentText" presStyleLbl="alignNode1" presStyleIdx="3" presStyleCnt="4">
        <dgm:presLayoutVars>
          <dgm:chMax val="1"/>
          <dgm:bulletEnabled/>
        </dgm:presLayoutVars>
      </dgm:prSet>
      <dgm:spPr/>
    </dgm:pt>
    <dgm:pt modelId="{6382AB4D-E67C-4E24-AE25-1CBBF4033F61}" type="pres">
      <dgm:prSet presAssocID="{A666A9A0-A63F-4297-A288-4E29743604EB}" presName="descendantText" presStyleLbl="alignAccFollowNode1" presStyleIdx="3" presStyleCnt="4">
        <dgm:presLayoutVars>
          <dgm:bulletEnabled/>
        </dgm:presLayoutVars>
      </dgm:prSet>
      <dgm:spPr/>
    </dgm:pt>
  </dgm:ptLst>
  <dgm:cxnLst>
    <dgm:cxn modelId="{FADB050A-8AE0-4808-A241-E5F6A4BFFF04}" type="presOf" srcId="{AA7CA942-7492-4554-B328-3A0E368033B5}" destId="{D87F7E69-1295-4434-941F-827E7E4DC3D4}" srcOrd="0" destOrd="0" presId="urn:microsoft.com/office/officeart/2016/7/layout/VerticalSolidActionList"/>
    <dgm:cxn modelId="{B4274C29-579E-4D4E-A934-A4B64E68E7D5}" type="presOf" srcId="{69D9A0DB-2094-42B8-B06F-2BE6C41B5AA7}" destId="{B78CAE12-3AA6-470E-AE55-DFB9742DD409}" srcOrd="0" destOrd="0" presId="urn:microsoft.com/office/officeart/2016/7/layout/VerticalSolidActionList"/>
    <dgm:cxn modelId="{30B00C2B-56D1-4E9C-B9C2-FDD3747F36CF}" type="presOf" srcId="{F9E20A56-34E9-4845-A0DC-87E6D8EE955F}" destId="{947D3040-815D-40C6-ACBA-CF55C67E62FF}" srcOrd="0" destOrd="0" presId="urn:microsoft.com/office/officeart/2016/7/layout/VerticalSolidActionList"/>
    <dgm:cxn modelId="{EC5FC82E-FEDE-416B-8E5D-95C7DAC0A6EA}" type="presOf" srcId="{D722D6D0-0562-46A0-B57D-311D5F096170}" destId="{A9F30E10-F538-4B32-B47B-E1E7FE7602AF}" srcOrd="0" destOrd="0" presId="urn:microsoft.com/office/officeart/2016/7/layout/VerticalSolidActionList"/>
    <dgm:cxn modelId="{3F6E5E41-12E0-4E12-AE0D-00EF9789C673}" type="presOf" srcId="{A666A9A0-A63F-4297-A288-4E29743604EB}" destId="{CE8D9B3F-A973-4295-80EB-CBEC050047CF}" srcOrd="0" destOrd="0" presId="urn:microsoft.com/office/officeart/2016/7/layout/VerticalSolidActionList"/>
    <dgm:cxn modelId="{812C8962-2FE0-48D8-9C55-A43FE34C05A4}" srcId="{A666A9A0-A63F-4297-A288-4E29743604EB}" destId="{063CF4CF-5E17-4EFB-9B6D-5FF5D65DE464}" srcOrd="0" destOrd="0" parTransId="{A39B6782-97D5-495C-9F4E-C7D7AD8DFCCC}" sibTransId="{7C1F3332-8A61-4882-8749-5D0D72E4FDD2}"/>
    <dgm:cxn modelId="{546DEB43-2E97-490E-8986-7B3F2DE3F8AD}" type="presOf" srcId="{7A7A0FFE-55D3-48D2-9FF3-E6EDB108BB68}" destId="{5BFDB843-5520-4AF1-AF1F-821072ED87A0}" srcOrd="0" destOrd="0" presId="urn:microsoft.com/office/officeart/2016/7/layout/VerticalSolidActionList"/>
    <dgm:cxn modelId="{0B53DF70-3ED3-4DD1-8EEB-B1CD2DA037A2}" srcId="{7A7A0FFE-55D3-48D2-9FF3-E6EDB108BB68}" destId="{75E21959-E948-4C6A-8ED6-ABCAAC253FD1}" srcOrd="1" destOrd="0" parTransId="{9411DADC-AC9E-44D3-8175-3FFDA147D0EF}" sibTransId="{7DA99756-0F64-48C1-B083-ACC34036022C}"/>
    <dgm:cxn modelId="{7A08C857-70BC-4D06-85A3-A20DB64DD1CE}" srcId="{AA7CA942-7492-4554-B328-3A0E368033B5}" destId="{D722D6D0-0562-46A0-B57D-311D5F096170}" srcOrd="0" destOrd="0" parTransId="{6DB4D21B-BD86-4CB4-9FB8-46FFE4578EA6}" sibTransId="{D0F87CDF-7CFB-4491-9531-EFCA129259DE}"/>
    <dgm:cxn modelId="{B1E98B94-A5ED-4061-8F67-728A6E7A60E9}" srcId="{7A7A0FFE-55D3-48D2-9FF3-E6EDB108BB68}" destId="{A666A9A0-A63F-4297-A288-4E29743604EB}" srcOrd="3" destOrd="0" parTransId="{53592240-9077-49BF-BE22-D1DB21C930E9}" sibTransId="{598AD942-C7E0-4EBA-BC4E-25213E4F0898}"/>
    <dgm:cxn modelId="{023D2DA3-E376-484E-A69C-4BEE1022AB25}" srcId="{7A7A0FFE-55D3-48D2-9FF3-E6EDB108BB68}" destId="{AA7CA942-7492-4554-B328-3A0E368033B5}" srcOrd="0" destOrd="0" parTransId="{7AC4B8F4-9285-48A7-9D58-F1F33BF6E837}" sibTransId="{71A578EC-0D9B-42B1-96A8-E099273DAF4E}"/>
    <dgm:cxn modelId="{302922AC-9DBD-4BBF-B8E8-307BABA16C9F}" type="presOf" srcId="{75E21959-E948-4C6A-8ED6-ABCAAC253FD1}" destId="{4B083C2A-CBD1-4DB8-AFC3-41EB7FDCA111}" srcOrd="0" destOrd="0" presId="urn:microsoft.com/office/officeart/2016/7/layout/VerticalSolidActionList"/>
    <dgm:cxn modelId="{D62ACFBE-5E54-4FA2-93C5-F3989CB45EB0}" srcId="{EA0006B6-EC37-4727-A4FF-59A430802830}" destId="{F9E20A56-34E9-4845-A0DC-87E6D8EE955F}" srcOrd="0" destOrd="0" parTransId="{CDE5B338-B9C5-4A8C-8585-3D92A4A11154}" sibTransId="{82F84892-C2F4-46D3-956C-0D1F78017AB0}"/>
    <dgm:cxn modelId="{62C870D6-A15A-48FC-B79E-F6D874FB0FD2}" srcId="{75E21959-E948-4C6A-8ED6-ABCAAC253FD1}" destId="{69D9A0DB-2094-42B8-B06F-2BE6C41B5AA7}" srcOrd="0" destOrd="0" parTransId="{DC21E7F1-F587-45D7-B468-1316B6EE1235}" sibTransId="{AA0CF29A-24E2-42CF-84A3-F7EBDBB50F33}"/>
    <dgm:cxn modelId="{3DA236DF-F241-436C-9446-1217CEBEF92A}" srcId="{7A7A0FFE-55D3-48D2-9FF3-E6EDB108BB68}" destId="{EA0006B6-EC37-4727-A4FF-59A430802830}" srcOrd="2" destOrd="0" parTransId="{7F73B87B-2C93-4EBF-A228-9B0A43A88466}" sibTransId="{4004EC44-7EFC-417D-B82B-9F0B533E99CF}"/>
    <dgm:cxn modelId="{6AABCBED-32E0-44BF-BB3E-76474C837904}" type="presOf" srcId="{EA0006B6-EC37-4727-A4FF-59A430802830}" destId="{A627B72D-2997-402E-9DC2-CE8458370D39}" srcOrd="0" destOrd="0" presId="urn:microsoft.com/office/officeart/2016/7/layout/VerticalSolidActionList"/>
    <dgm:cxn modelId="{65BDCCF9-E19B-45E1-B43D-6E32B2708CBB}" type="presOf" srcId="{063CF4CF-5E17-4EFB-9B6D-5FF5D65DE464}" destId="{6382AB4D-E67C-4E24-AE25-1CBBF4033F61}" srcOrd="0" destOrd="0" presId="urn:microsoft.com/office/officeart/2016/7/layout/VerticalSolidActionList"/>
    <dgm:cxn modelId="{DE556239-2104-4F36-8D7F-A73053BC0FA7}" type="presParOf" srcId="{5BFDB843-5520-4AF1-AF1F-821072ED87A0}" destId="{ED0D8AB1-3FBB-446C-BE8F-2007AE53EB97}" srcOrd="0" destOrd="0" presId="urn:microsoft.com/office/officeart/2016/7/layout/VerticalSolidActionList"/>
    <dgm:cxn modelId="{62D8604B-73D1-4FBD-9C4A-4512872BAF41}" type="presParOf" srcId="{ED0D8AB1-3FBB-446C-BE8F-2007AE53EB97}" destId="{D87F7E69-1295-4434-941F-827E7E4DC3D4}" srcOrd="0" destOrd="0" presId="urn:microsoft.com/office/officeart/2016/7/layout/VerticalSolidActionList"/>
    <dgm:cxn modelId="{F056600C-3D3B-44D5-985A-957B9F924AD0}" type="presParOf" srcId="{ED0D8AB1-3FBB-446C-BE8F-2007AE53EB97}" destId="{A9F30E10-F538-4B32-B47B-E1E7FE7602AF}" srcOrd="1" destOrd="0" presId="urn:microsoft.com/office/officeart/2016/7/layout/VerticalSolidActionList"/>
    <dgm:cxn modelId="{E52720D6-1CD1-47DE-BCF9-2E8DCA42D577}" type="presParOf" srcId="{5BFDB843-5520-4AF1-AF1F-821072ED87A0}" destId="{5CECCE18-125C-4269-AF8D-5B59DF8A2C4B}" srcOrd="1" destOrd="0" presId="urn:microsoft.com/office/officeart/2016/7/layout/VerticalSolidActionList"/>
    <dgm:cxn modelId="{14EA8DC2-0F79-400C-AF9C-A20A26F7CC6D}" type="presParOf" srcId="{5BFDB843-5520-4AF1-AF1F-821072ED87A0}" destId="{AE0E0053-1243-42C4-B61C-0A1DCDE455ED}" srcOrd="2" destOrd="0" presId="urn:microsoft.com/office/officeart/2016/7/layout/VerticalSolidActionList"/>
    <dgm:cxn modelId="{EE29489A-D591-4411-9A58-E1677BD6DB18}" type="presParOf" srcId="{AE0E0053-1243-42C4-B61C-0A1DCDE455ED}" destId="{4B083C2A-CBD1-4DB8-AFC3-41EB7FDCA111}" srcOrd="0" destOrd="0" presId="urn:microsoft.com/office/officeart/2016/7/layout/VerticalSolidActionList"/>
    <dgm:cxn modelId="{DC01379B-46BF-4B3F-8C1E-D1F8F31A0C62}" type="presParOf" srcId="{AE0E0053-1243-42C4-B61C-0A1DCDE455ED}" destId="{B78CAE12-3AA6-470E-AE55-DFB9742DD409}" srcOrd="1" destOrd="0" presId="urn:microsoft.com/office/officeart/2016/7/layout/VerticalSolidActionList"/>
    <dgm:cxn modelId="{07AB4879-3C8F-4300-B6A1-6EE12CBC012A}" type="presParOf" srcId="{5BFDB843-5520-4AF1-AF1F-821072ED87A0}" destId="{E8BE2C41-E3AA-481B-B339-32732E028473}" srcOrd="3" destOrd="0" presId="urn:microsoft.com/office/officeart/2016/7/layout/VerticalSolidActionList"/>
    <dgm:cxn modelId="{F2C70B60-2637-48D2-91D2-105A75C0319F}" type="presParOf" srcId="{5BFDB843-5520-4AF1-AF1F-821072ED87A0}" destId="{A599D1C7-2EC7-40B1-99BC-50117A922D64}" srcOrd="4" destOrd="0" presId="urn:microsoft.com/office/officeart/2016/7/layout/VerticalSolidActionList"/>
    <dgm:cxn modelId="{67D556CA-409D-4ACF-9E53-BAF614B78C57}" type="presParOf" srcId="{A599D1C7-2EC7-40B1-99BC-50117A922D64}" destId="{A627B72D-2997-402E-9DC2-CE8458370D39}" srcOrd="0" destOrd="0" presId="urn:microsoft.com/office/officeart/2016/7/layout/VerticalSolidActionList"/>
    <dgm:cxn modelId="{B781820F-C461-4E85-BB55-9552B75D2596}" type="presParOf" srcId="{A599D1C7-2EC7-40B1-99BC-50117A922D64}" destId="{947D3040-815D-40C6-ACBA-CF55C67E62FF}" srcOrd="1" destOrd="0" presId="urn:microsoft.com/office/officeart/2016/7/layout/VerticalSolidActionList"/>
    <dgm:cxn modelId="{2B0B2CC6-9534-4049-8CD3-8F5B76994B62}" type="presParOf" srcId="{5BFDB843-5520-4AF1-AF1F-821072ED87A0}" destId="{35E2E1BF-F162-41C6-8D1D-CE3B5A1EB39E}" srcOrd="5" destOrd="0" presId="urn:microsoft.com/office/officeart/2016/7/layout/VerticalSolidActionList"/>
    <dgm:cxn modelId="{EB5DF15D-114F-41A5-864D-25E62F7D19F5}" type="presParOf" srcId="{5BFDB843-5520-4AF1-AF1F-821072ED87A0}" destId="{BA32C52B-1FC7-4D55-8374-9F3EC0CE84B0}" srcOrd="6" destOrd="0" presId="urn:microsoft.com/office/officeart/2016/7/layout/VerticalSolidActionList"/>
    <dgm:cxn modelId="{D4E533B1-9843-4AAA-9C38-860D0FA7F48F}" type="presParOf" srcId="{BA32C52B-1FC7-4D55-8374-9F3EC0CE84B0}" destId="{CE8D9B3F-A973-4295-80EB-CBEC050047CF}" srcOrd="0" destOrd="0" presId="urn:microsoft.com/office/officeart/2016/7/layout/VerticalSolidActionList"/>
    <dgm:cxn modelId="{303BBAA8-67E4-4CD3-B144-D377E1813F76}" type="presParOf" srcId="{BA32C52B-1FC7-4D55-8374-9F3EC0CE84B0}" destId="{6382AB4D-E67C-4E24-AE25-1CBBF4033F6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F30E10-F538-4B32-B47B-E1E7FE7602AF}">
      <dsp:nvSpPr>
        <dsp:cNvPr id="0" name=""/>
        <dsp:cNvSpPr/>
      </dsp:nvSpPr>
      <dsp:spPr>
        <a:xfrm>
          <a:off x="2103120" y="2007"/>
          <a:ext cx="8412480" cy="104002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First develop a conceptual model for the area of interest: What extent does this area have a multipollutant issue?</a:t>
          </a:r>
        </a:p>
      </dsp:txBody>
      <dsp:txXfrm>
        <a:off x="2103120" y="2007"/>
        <a:ext cx="8412480" cy="1040029"/>
      </dsp:txXfrm>
    </dsp:sp>
    <dsp:sp modelId="{D87F7E69-1295-4434-941F-827E7E4DC3D4}">
      <dsp:nvSpPr>
        <dsp:cNvPr id="0" name=""/>
        <dsp:cNvSpPr/>
      </dsp:nvSpPr>
      <dsp:spPr>
        <a:xfrm>
          <a:off x="0" y="2007"/>
          <a:ext cx="2103120" cy="104002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kern="1200" dirty="0"/>
            <a:t>Understand</a:t>
          </a:r>
        </a:p>
      </dsp:txBody>
      <dsp:txXfrm>
        <a:off x="0" y="2007"/>
        <a:ext cx="2103120" cy="1040029"/>
      </dsp:txXfrm>
    </dsp:sp>
    <dsp:sp modelId="{B78CAE12-3AA6-470E-AE55-DFB9742DD409}">
      <dsp:nvSpPr>
        <dsp:cNvPr id="0" name=""/>
        <dsp:cNvSpPr/>
      </dsp:nvSpPr>
      <dsp:spPr>
        <a:xfrm>
          <a:off x="2103120" y="1104438"/>
          <a:ext cx="8412480" cy="104002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Meet with the locals and local air districts to focus on community concerns (visit 9/21-22): What are the concerns? Are they multipollutant in nature?</a:t>
          </a:r>
        </a:p>
      </dsp:txBody>
      <dsp:txXfrm>
        <a:off x="2103120" y="1104438"/>
        <a:ext cx="8412480" cy="1040029"/>
      </dsp:txXfrm>
    </dsp:sp>
    <dsp:sp modelId="{4B083C2A-CBD1-4DB8-AFC3-41EB7FDCA111}">
      <dsp:nvSpPr>
        <dsp:cNvPr id="0" name=""/>
        <dsp:cNvSpPr/>
      </dsp:nvSpPr>
      <dsp:spPr>
        <a:xfrm>
          <a:off x="0" y="1104438"/>
          <a:ext cx="2103120" cy="1040029"/>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kern="1200" dirty="0"/>
            <a:t>Consult</a:t>
          </a:r>
        </a:p>
      </dsp:txBody>
      <dsp:txXfrm>
        <a:off x="0" y="1104438"/>
        <a:ext cx="2103120" cy="1040029"/>
      </dsp:txXfrm>
    </dsp:sp>
    <dsp:sp modelId="{947D3040-815D-40C6-ACBA-CF55C67E62FF}">
      <dsp:nvSpPr>
        <dsp:cNvPr id="0" name=""/>
        <dsp:cNvSpPr/>
      </dsp:nvSpPr>
      <dsp:spPr>
        <a:xfrm>
          <a:off x="2103120" y="2206869"/>
          <a:ext cx="8412480" cy="104002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Determine roles and responsibilities with respective EPA Region: How to coordinate and collaborate with the state/local air district?</a:t>
          </a:r>
        </a:p>
      </dsp:txBody>
      <dsp:txXfrm>
        <a:off x="2103120" y="2206869"/>
        <a:ext cx="8412480" cy="1040029"/>
      </dsp:txXfrm>
    </dsp:sp>
    <dsp:sp modelId="{A627B72D-2997-402E-9DC2-CE8458370D39}">
      <dsp:nvSpPr>
        <dsp:cNvPr id="0" name=""/>
        <dsp:cNvSpPr/>
      </dsp:nvSpPr>
      <dsp:spPr>
        <a:xfrm>
          <a:off x="0" y="2223198"/>
          <a:ext cx="2103120" cy="1040029"/>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kern="1200" dirty="0"/>
            <a:t>Engage</a:t>
          </a:r>
        </a:p>
      </dsp:txBody>
      <dsp:txXfrm>
        <a:off x="0" y="2223198"/>
        <a:ext cx="2103120" cy="1040029"/>
      </dsp:txXfrm>
    </dsp:sp>
    <dsp:sp modelId="{6382AB4D-E67C-4E24-AE25-1CBBF4033F61}">
      <dsp:nvSpPr>
        <dsp:cNvPr id="0" name=""/>
        <dsp:cNvSpPr/>
      </dsp:nvSpPr>
      <dsp:spPr>
        <a:xfrm>
          <a:off x="2103120" y="3309300"/>
          <a:ext cx="8412480" cy="104002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800100">
            <a:lnSpc>
              <a:spcPct val="90000"/>
            </a:lnSpc>
            <a:spcBef>
              <a:spcPct val="0"/>
            </a:spcBef>
            <a:spcAft>
              <a:spcPct val="35000"/>
            </a:spcAft>
            <a:buNone/>
          </a:pPr>
          <a:r>
            <a:rPr lang="en-US" sz="1800" kern="1200" dirty="0"/>
            <a:t>Partner to develop a comprehensive plan to address multipollutant AQ issues: Can it be combined with NAAQS implementation or “advance” programs? </a:t>
          </a:r>
        </a:p>
      </dsp:txBody>
      <dsp:txXfrm>
        <a:off x="2103120" y="3309300"/>
        <a:ext cx="8412480" cy="1040029"/>
      </dsp:txXfrm>
    </dsp:sp>
    <dsp:sp modelId="{CE8D9B3F-A973-4295-80EB-CBEC050047CF}">
      <dsp:nvSpPr>
        <dsp:cNvPr id="0" name=""/>
        <dsp:cNvSpPr/>
      </dsp:nvSpPr>
      <dsp:spPr>
        <a:xfrm>
          <a:off x="0" y="3309300"/>
          <a:ext cx="2103120" cy="104002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022350">
            <a:lnSpc>
              <a:spcPct val="90000"/>
            </a:lnSpc>
            <a:spcBef>
              <a:spcPct val="0"/>
            </a:spcBef>
            <a:spcAft>
              <a:spcPct val="35000"/>
            </a:spcAft>
            <a:buNone/>
          </a:pPr>
          <a:r>
            <a:rPr lang="en-US" sz="2300" kern="1200"/>
            <a:t>Partner</a:t>
          </a:r>
        </a:p>
      </dsp:txBody>
      <dsp:txXfrm>
        <a:off x="0" y="3309300"/>
        <a:ext cx="2103120" cy="104002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8EBD13-CD7D-4A01-8246-616A207A07EB}" type="datetimeFigureOut">
              <a:rPr lang="en-US" smtClean="0"/>
              <a:t>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2B0F124-9310-4205-BD59-9FF7E6B2CE07}" type="slidenum">
              <a:rPr lang="en-US" smtClean="0"/>
              <a:t>‹#›</a:t>
            </a:fld>
            <a:endParaRPr lang="en-US"/>
          </a:p>
        </p:txBody>
      </p:sp>
    </p:spTree>
    <p:extLst>
      <p:ext uri="{BB962C8B-B14F-4D97-AF65-F5344CB8AC3E}">
        <p14:creationId xmlns:p14="http://schemas.microsoft.com/office/powerpoint/2010/main" val="123861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C70A-0392-45A1-A391-FB956AB8F8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DFE9E2-08BA-4D2E-A005-96793CCDE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2986E-285C-451E-8D6B-1147D7DFBA9C}"/>
              </a:ext>
            </a:extLst>
          </p:cNvPr>
          <p:cNvSpPr>
            <a:spLocks noGrp="1"/>
          </p:cNvSpPr>
          <p:nvPr>
            <p:ph type="dt" sz="half" idx="10"/>
          </p:nvPr>
        </p:nvSpPr>
        <p:spPr/>
        <p:txBody>
          <a:bodyPr/>
          <a:lstStyle/>
          <a:p>
            <a:fld id="{7D42F4F0-BD4E-4755-9002-035993CF048C}" type="datetime1">
              <a:rPr lang="en-US" smtClean="0"/>
              <a:t>2/6/2019</a:t>
            </a:fld>
            <a:endParaRPr lang="en-US"/>
          </a:p>
        </p:txBody>
      </p:sp>
      <p:sp>
        <p:nvSpPr>
          <p:cNvPr id="5" name="Footer Placeholder 4">
            <a:extLst>
              <a:ext uri="{FF2B5EF4-FFF2-40B4-BE49-F238E27FC236}">
                <a16:creationId xmlns:a16="http://schemas.microsoft.com/office/drawing/2014/main" id="{E51B235E-3C07-4117-BAB0-02255507502A}"/>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057420DF-AD69-420B-9FF5-E5CA4883DBDC}"/>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370275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C0831-B1BA-4A11-AAB3-995BAC2C5B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1790E-BE94-43D9-8813-1402BCD3F2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288B1-2DA7-4C3F-B56D-8A220E698A13}"/>
              </a:ext>
            </a:extLst>
          </p:cNvPr>
          <p:cNvSpPr>
            <a:spLocks noGrp="1"/>
          </p:cNvSpPr>
          <p:nvPr>
            <p:ph type="dt" sz="half" idx="10"/>
          </p:nvPr>
        </p:nvSpPr>
        <p:spPr/>
        <p:txBody>
          <a:bodyPr/>
          <a:lstStyle/>
          <a:p>
            <a:fld id="{6903479E-9118-451C-9FF0-2DBA0191091E}" type="datetime1">
              <a:rPr lang="en-US" smtClean="0"/>
              <a:t>2/6/2019</a:t>
            </a:fld>
            <a:endParaRPr lang="en-US"/>
          </a:p>
        </p:txBody>
      </p:sp>
      <p:sp>
        <p:nvSpPr>
          <p:cNvPr id="5" name="Footer Placeholder 4">
            <a:extLst>
              <a:ext uri="{FF2B5EF4-FFF2-40B4-BE49-F238E27FC236}">
                <a16:creationId xmlns:a16="http://schemas.microsoft.com/office/drawing/2014/main" id="{0FBEA082-1F42-4CF4-9A64-060168C813CF}"/>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568A73DA-3FE6-4F2E-A149-E83254D1D1A7}"/>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219057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35084-5308-4DCE-8BDD-F82E755A9A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F0DBB2-0E11-43C6-9C10-25DA9E4A65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3EBA-0242-4AD3-8DFA-1DB24A12F62C}"/>
              </a:ext>
            </a:extLst>
          </p:cNvPr>
          <p:cNvSpPr>
            <a:spLocks noGrp="1"/>
          </p:cNvSpPr>
          <p:nvPr>
            <p:ph type="dt" sz="half" idx="10"/>
          </p:nvPr>
        </p:nvSpPr>
        <p:spPr/>
        <p:txBody>
          <a:bodyPr/>
          <a:lstStyle/>
          <a:p>
            <a:fld id="{5F646C4A-C856-4AB1-9BD1-C22D8CBE7428}" type="datetime1">
              <a:rPr lang="en-US" smtClean="0"/>
              <a:t>2/6/2019</a:t>
            </a:fld>
            <a:endParaRPr lang="en-US"/>
          </a:p>
        </p:txBody>
      </p:sp>
      <p:sp>
        <p:nvSpPr>
          <p:cNvPr id="5" name="Footer Placeholder 4">
            <a:extLst>
              <a:ext uri="{FF2B5EF4-FFF2-40B4-BE49-F238E27FC236}">
                <a16:creationId xmlns:a16="http://schemas.microsoft.com/office/drawing/2014/main" id="{CB490478-64EE-456F-838D-AC7BCD737D1B}"/>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07D9CE86-664D-4DAB-8455-34431DDEC198}"/>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42028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8161-6E43-4A33-ADCF-F0BC8A0BF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101AE-7A7E-4D16-9D2D-49820C88E8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D6489-3A99-455F-8A9D-242A033EF594}"/>
              </a:ext>
            </a:extLst>
          </p:cNvPr>
          <p:cNvSpPr>
            <a:spLocks noGrp="1"/>
          </p:cNvSpPr>
          <p:nvPr>
            <p:ph type="dt" sz="half" idx="10"/>
          </p:nvPr>
        </p:nvSpPr>
        <p:spPr/>
        <p:txBody>
          <a:bodyPr/>
          <a:lstStyle/>
          <a:p>
            <a:fld id="{C6ABBF9E-451E-4DA9-AB66-86695A34FA0D}" type="datetime1">
              <a:rPr lang="en-US" smtClean="0"/>
              <a:t>2/6/2019</a:t>
            </a:fld>
            <a:endParaRPr lang="en-US"/>
          </a:p>
        </p:txBody>
      </p:sp>
      <p:sp>
        <p:nvSpPr>
          <p:cNvPr id="5" name="Footer Placeholder 4">
            <a:extLst>
              <a:ext uri="{FF2B5EF4-FFF2-40B4-BE49-F238E27FC236}">
                <a16:creationId xmlns:a16="http://schemas.microsoft.com/office/drawing/2014/main" id="{82F02981-45BF-4F52-B41A-82594A2B6E9C}"/>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481D08C7-1E25-491F-9DF9-D6E1CC799CD5}"/>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354249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5B411-AFA9-4374-8834-DEB35A951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14619-C6E2-44F3-BD9C-99B2FDC74B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8181E2-1D2F-4B6B-A320-65FCF001DEC8}"/>
              </a:ext>
            </a:extLst>
          </p:cNvPr>
          <p:cNvSpPr>
            <a:spLocks noGrp="1"/>
          </p:cNvSpPr>
          <p:nvPr>
            <p:ph type="dt" sz="half" idx="10"/>
          </p:nvPr>
        </p:nvSpPr>
        <p:spPr/>
        <p:txBody>
          <a:bodyPr/>
          <a:lstStyle/>
          <a:p>
            <a:fld id="{EE501DD3-CB2D-4DF8-B1B3-E842D46A5F79}" type="datetime1">
              <a:rPr lang="en-US" smtClean="0"/>
              <a:t>2/6/2019</a:t>
            </a:fld>
            <a:endParaRPr lang="en-US"/>
          </a:p>
        </p:txBody>
      </p:sp>
      <p:sp>
        <p:nvSpPr>
          <p:cNvPr id="5" name="Footer Placeholder 4">
            <a:extLst>
              <a:ext uri="{FF2B5EF4-FFF2-40B4-BE49-F238E27FC236}">
                <a16:creationId xmlns:a16="http://schemas.microsoft.com/office/drawing/2014/main" id="{1FFFD194-6A05-4FC8-ABDC-B21EC9B7A118}"/>
              </a:ext>
            </a:extLst>
          </p:cNvPr>
          <p:cNvSpPr>
            <a:spLocks noGrp="1"/>
          </p:cNvSpPr>
          <p:nvPr>
            <p:ph type="ftr" sz="quarter" idx="11"/>
          </p:nvPr>
        </p:nvSpPr>
        <p:spPr/>
        <p:txBody>
          <a:bodyPr/>
          <a:lstStyle/>
          <a:p>
            <a:r>
              <a:rPr lang="en-US"/>
              <a:t>Draft</a:t>
            </a:r>
          </a:p>
        </p:txBody>
      </p:sp>
      <p:sp>
        <p:nvSpPr>
          <p:cNvPr id="6" name="Slide Number Placeholder 5">
            <a:extLst>
              <a:ext uri="{FF2B5EF4-FFF2-40B4-BE49-F238E27FC236}">
                <a16:creationId xmlns:a16="http://schemas.microsoft.com/office/drawing/2014/main" id="{FF0BE8B2-56DC-4B6C-A455-39CB96826D5F}"/>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236267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649D-4CD3-4100-A4E8-AF1B6CC6A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BDE379-C777-4E66-BC50-2955BC1781F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EB875D-CA2A-41DC-AD25-23B5A1EF5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E6508D-A86F-4E7D-AC31-51CE8F235DFA}"/>
              </a:ext>
            </a:extLst>
          </p:cNvPr>
          <p:cNvSpPr>
            <a:spLocks noGrp="1"/>
          </p:cNvSpPr>
          <p:nvPr>
            <p:ph type="dt" sz="half" idx="10"/>
          </p:nvPr>
        </p:nvSpPr>
        <p:spPr/>
        <p:txBody>
          <a:bodyPr/>
          <a:lstStyle/>
          <a:p>
            <a:fld id="{AECEB7CC-B499-4297-9127-89C9CBDC512A}" type="datetime1">
              <a:rPr lang="en-US" smtClean="0"/>
              <a:t>2/6/2019</a:t>
            </a:fld>
            <a:endParaRPr lang="en-US"/>
          </a:p>
        </p:txBody>
      </p:sp>
      <p:sp>
        <p:nvSpPr>
          <p:cNvPr id="6" name="Footer Placeholder 5">
            <a:extLst>
              <a:ext uri="{FF2B5EF4-FFF2-40B4-BE49-F238E27FC236}">
                <a16:creationId xmlns:a16="http://schemas.microsoft.com/office/drawing/2014/main" id="{32054FC7-DC29-4274-B8B6-BB34F5E7FF9B}"/>
              </a:ext>
            </a:extLst>
          </p:cNvPr>
          <p:cNvSpPr>
            <a:spLocks noGrp="1"/>
          </p:cNvSpPr>
          <p:nvPr>
            <p:ph type="ftr" sz="quarter" idx="11"/>
          </p:nvPr>
        </p:nvSpPr>
        <p:spPr/>
        <p:txBody>
          <a:bodyPr/>
          <a:lstStyle/>
          <a:p>
            <a:r>
              <a:rPr lang="en-US"/>
              <a:t>Draft</a:t>
            </a:r>
          </a:p>
        </p:txBody>
      </p:sp>
      <p:sp>
        <p:nvSpPr>
          <p:cNvPr id="7" name="Slide Number Placeholder 6">
            <a:extLst>
              <a:ext uri="{FF2B5EF4-FFF2-40B4-BE49-F238E27FC236}">
                <a16:creationId xmlns:a16="http://schemas.microsoft.com/office/drawing/2014/main" id="{4E9BC554-3295-41EF-8934-755925975706}"/>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15186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539D-D308-4D0E-A90D-434A244584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A0B63E-BC9E-440E-8F1C-60C1C9D95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DCDE3-DBF8-42AD-B7D4-4E0C3D83B7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DD835-4588-42F9-A34F-0CEDC1B86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FD23EFA-E4F9-464C-8FA2-079A5E2A0C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8346A1-828D-4B93-9045-296134F49371}"/>
              </a:ext>
            </a:extLst>
          </p:cNvPr>
          <p:cNvSpPr>
            <a:spLocks noGrp="1"/>
          </p:cNvSpPr>
          <p:nvPr>
            <p:ph type="dt" sz="half" idx="10"/>
          </p:nvPr>
        </p:nvSpPr>
        <p:spPr/>
        <p:txBody>
          <a:bodyPr/>
          <a:lstStyle/>
          <a:p>
            <a:fld id="{CA746A5A-06F7-402C-96A2-F6EAC6B517BF}" type="datetime1">
              <a:rPr lang="en-US" smtClean="0"/>
              <a:t>2/6/2019</a:t>
            </a:fld>
            <a:endParaRPr lang="en-US"/>
          </a:p>
        </p:txBody>
      </p:sp>
      <p:sp>
        <p:nvSpPr>
          <p:cNvPr id="8" name="Footer Placeholder 7">
            <a:extLst>
              <a:ext uri="{FF2B5EF4-FFF2-40B4-BE49-F238E27FC236}">
                <a16:creationId xmlns:a16="http://schemas.microsoft.com/office/drawing/2014/main" id="{A70A5D0B-1821-4C53-8000-2472A8AE1957}"/>
              </a:ext>
            </a:extLst>
          </p:cNvPr>
          <p:cNvSpPr>
            <a:spLocks noGrp="1"/>
          </p:cNvSpPr>
          <p:nvPr>
            <p:ph type="ftr" sz="quarter" idx="11"/>
          </p:nvPr>
        </p:nvSpPr>
        <p:spPr/>
        <p:txBody>
          <a:bodyPr/>
          <a:lstStyle/>
          <a:p>
            <a:r>
              <a:rPr lang="en-US"/>
              <a:t>Draft</a:t>
            </a:r>
          </a:p>
        </p:txBody>
      </p:sp>
      <p:sp>
        <p:nvSpPr>
          <p:cNvPr id="9" name="Slide Number Placeholder 8">
            <a:extLst>
              <a:ext uri="{FF2B5EF4-FFF2-40B4-BE49-F238E27FC236}">
                <a16:creationId xmlns:a16="http://schemas.microsoft.com/office/drawing/2014/main" id="{27B90828-B3DA-4BA8-99DD-9C297855F99F}"/>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284958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D4B4E-D3C4-4E03-A2E8-DBE8DEE8C7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AE2C8E-A606-40BD-BB66-5AA7C30127FF}"/>
              </a:ext>
            </a:extLst>
          </p:cNvPr>
          <p:cNvSpPr>
            <a:spLocks noGrp="1"/>
          </p:cNvSpPr>
          <p:nvPr>
            <p:ph type="dt" sz="half" idx="10"/>
          </p:nvPr>
        </p:nvSpPr>
        <p:spPr/>
        <p:txBody>
          <a:bodyPr/>
          <a:lstStyle/>
          <a:p>
            <a:fld id="{B376FD98-EE89-492F-B6B1-0D222FFAB16A}" type="datetime1">
              <a:rPr lang="en-US" smtClean="0"/>
              <a:t>2/6/2019</a:t>
            </a:fld>
            <a:endParaRPr lang="en-US"/>
          </a:p>
        </p:txBody>
      </p:sp>
      <p:sp>
        <p:nvSpPr>
          <p:cNvPr id="4" name="Footer Placeholder 3">
            <a:extLst>
              <a:ext uri="{FF2B5EF4-FFF2-40B4-BE49-F238E27FC236}">
                <a16:creationId xmlns:a16="http://schemas.microsoft.com/office/drawing/2014/main" id="{2060816B-0FB8-4B6D-A29B-8395AD99D1E7}"/>
              </a:ext>
            </a:extLst>
          </p:cNvPr>
          <p:cNvSpPr>
            <a:spLocks noGrp="1"/>
          </p:cNvSpPr>
          <p:nvPr>
            <p:ph type="ftr" sz="quarter" idx="11"/>
          </p:nvPr>
        </p:nvSpPr>
        <p:spPr/>
        <p:txBody>
          <a:bodyPr/>
          <a:lstStyle/>
          <a:p>
            <a:r>
              <a:rPr lang="en-US"/>
              <a:t>Draft</a:t>
            </a:r>
          </a:p>
        </p:txBody>
      </p:sp>
      <p:sp>
        <p:nvSpPr>
          <p:cNvPr id="5" name="Slide Number Placeholder 4">
            <a:extLst>
              <a:ext uri="{FF2B5EF4-FFF2-40B4-BE49-F238E27FC236}">
                <a16:creationId xmlns:a16="http://schemas.microsoft.com/office/drawing/2014/main" id="{CD0172B0-815F-4880-AE5F-B10B1356747C}"/>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326791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98EE11-3F0A-40F3-A2C6-F9A0B42A215A}"/>
              </a:ext>
            </a:extLst>
          </p:cNvPr>
          <p:cNvSpPr>
            <a:spLocks noGrp="1"/>
          </p:cNvSpPr>
          <p:nvPr>
            <p:ph type="dt" sz="half" idx="10"/>
          </p:nvPr>
        </p:nvSpPr>
        <p:spPr/>
        <p:txBody>
          <a:bodyPr/>
          <a:lstStyle/>
          <a:p>
            <a:fld id="{6191BB9A-C0C7-48BA-9E08-5A6B405F334B}" type="datetime1">
              <a:rPr lang="en-US" smtClean="0"/>
              <a:t>2/6/2019</a:t>
            </a:fld>
            <a:endParaRPr lang="en-US"/>
          </a:p>
        </p:txBody>
      </p:sp>
      <p:sp>
        <p:nvSpPr>
          <p:cNvPr id="3" name="Footer Placeholder 2">
            <a:extLst>
              <a:ext uri="{FF2B5EF4-FFF2-40B4-BE49-F238E27FC236}">
                <a16:creationId xmlns:a16="http://schemas.microsoft.com/office/drawing/2014/main" id="{5C7B3678-E284-46F1-83E5-6958FCC4EBE6}"/>
              </a:ext>
            </a:extLst>
          </p:cNvPr>
          <p:cNvSpPr>
            <a:spLocks noGrp="1"/>
          </p:cNvSpPr>
          <p:nvPr>
            <p:ph type="ftr" sz="quarter" idx="11"/>
          </p:nvPr>
        </p:nvSpPr>
        <p:spPr/>
        <p:txBody>
          <a:bodyPr/>
          <a:lstStyle/>
          <a:p>
            <a:r>
              <a:rPr lang="en-US"/>
              <a:t>Draft</a:t>
            </a:r>
          </a:p>
        </p:txBody>
      </p:sp>
      <p:sp>
        <p:nvSpPr>
          <p:cNvPr id="4" name="Slide Number Placeholder 3">
            <a:extLst>
              <a:ext uri="{FF2B5EF4-FFF2-40B4-BE49-F238E27FC236}">
                <a16:creationId xmlns:a16="http://schemas.microsoft.com/office/drawing/2014/main" id="{FD804548-BB29-43AB-A941-87DDAF7A5E9F}"/>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2808538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4A9C-6008-4702-A28C-50494BBF3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291969-7B0A-41A1-933F-EDFD246F7D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B6633A-138A-40BE-8C0A-17BC37F33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0913C9-555B-4414-AD0C-C1E37E348BE1}"/>
              </a:ext>
            </a:extLst>
          </p:cNvPr>
          <p:cNvSpPr>
            <a:spLocks noGrp="1"/>
          </p:cNvSpPr>
          <p:nvPr>
            <p:ph type="dt" sz="half" idx="10"/>
          </p:nvPr>
        </p:nvSpPr>
        <p:spPr/>
        <p:txBody>
          <a:bodyPr/>
          <a:lstStyle/>
          <a:p>
            <a:fld id="{4AB1B8B0-017E-45C4-B89D-E0C17263DACF}" type="datetime1">
              <a:rPr lang="en-US" smtClean="0"/>
              <a:t>2/6/2019</a:t>
            </a:fld>
            <a:endParaRPr lang="en-US"/>
          </a:p>
        </p:txBody>
      </p:sp>
      <p:sp>
        <p:nvSpPr>
          <p:cNvPr id="6" name="Footer Placeholder 5">
            <a:extLst>
              <a:ext uri="{FF2B5EF4-FFF2-40B4-BE49-F238E27FC236}">
                <a16:creationId xmlns:a16="http://schemas.microsoft.com/office/drawing/2014/main" id="{58009C80-AE94-430B-94DC-42B848FD7A7F}"/>
              </a:ext>
            </a:extLst>
          </p:cNvPr>
          <p:cNvSpPr>
            <a:spLocks noGrp="1"/>
          </p:cNvSpPr>
          <p:nvPr>
            <p:ph type="ftr" sz="quarter" idx="11"/>
          </p:nvPr>
        </p:nvSpPr>
        <p:spPr/>
        <p:txBody>
          <a:bodyPr/>
          <a:lstStyle/>
          <a:p>
            <a:r>
              <a:rPr lang="en-US"/>
              <a:t>Draft</a:t>
            </a:r>
          </a:p>
        </p:txBody>
      </p:sp>
      <p:sp>
        <p:nvSpPr>
          <p:cNvPr id="7" name="Slide Number Placeholder 6">
            <a:extLst>
              <a:ext uri="{FF2B5EF4-FFF2-40B4-BE49-F238E27FC236}">
                <a16:creationId xmlns:a16="http://schemas.microsoft.com/office/drawing/2014/main" id="{84F890CD-AE18-4BBF-91F0-4455EA9AA1B3}"/>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684237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32CE-A85A-46F8-906A-62EC0C6A9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B4DDFE-0F4A-459A-BB54-2C03C82B6F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E7CAB1-E98D-4CC3-8AC2-55223539A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3759F2-5918-46E6-90A9-672607D0F397}"/>
              </a:ext>
            </a:extLst>
          </p:cNvPr>
          <p:cNvSpPr>
            <a:spLocks noGrp="1"/>
          </p:cNvSpPr>
          <p:nvPr>
            <p:ph type="dt" sz="half" idx="10"/>
          </p:nvPr>
        </p:nvSpPr>
        <p:spPr/>
        <p:txBody>
          <a:bodyPr/>
          <a:lstStyle/>
          <a:p>
            <a:fld id="{53D5C130-E5E6-4AB0-ABE3-8DFE78930CFD}" type="datetime1">
              <a:rPr lang="en-US" smtClean="0"/>
              <a:t>2/6/2019</a:t>
            </a:fld>
            <a:endParaRPr lang="en-US"/>
          </a:p>
        </p:txBody>
      </p:sp>
      <p:sp>
        <p:nvSpPr>
          <p:cNvPr id="6" name="Footer Placeholder 5">
            <a:extLst>
              <a:ext uri="{FF2B5EF4-FFF2-40B4-BE49-F238E27FC236}">
                <a16:creationId xmlns:a16="http://schemas.microsoft.com/office/drawing/2014/main" id="{72AF7344-E7F8-4F0D-9CEB-E0D5ED6DBEFD}"/>
              </a:ext>
            </a:extLst>
          </p:cNvPr>
          <p:cNvSpPr>
            <a:spLocks noGrp="1"/>
          </p:cNvSpPr>
          <p:nvPr>
            <p:ph type="ftr" sz="quarter" idx="11"/>
          </p:nvPr>
        </p:nvSpPr>
        <p:spPr/>
        <p:txBody>
          <a:bodyPr/>
          <a:lstStyle/>
          <a:p>
            <a:r>
              <a:rPr lang="en-US"/>
              <a:t>Draft</a:t>
            </a:r>
          </a:p>
        </p:txBody>
      </p:sp>
      <p:sp>
        <p:nvSpPr>
          <p:cNvPr id="7" name="Slide Number Placeholder 6">
            <a:extLst>
              <a:ext uri="{FF2B5EF4-FFF2-40B4-BE49-F238E27FC236}">
                <a16:creationId xmlns:a16="http://schemas.microsoft.com/office/drawing/2014/main" id="{F24F6519-6664-4674-9637-7FAEF35AEBA6}"/>
              </a:ext>
            </a:extLst>
          </p:cNvPr>
          <p:cNvSpPr>
            <a:spLocks noGrp="1"/>
          </p:cNvSpPr>
          <p:nvPr>
            <p:ph type="sldNum" sz="quarter" idx="12"/>
          </p:nvPr>
        </p:nvSpPr>
        <p:spPr/>
        <p:txBody>
          <a:bodyPr/>
          <a:lstStyle/>
          <a:p>
            <a:fld id="{94877942-07DC-4246-9323-5B31B755E346}" type="slidenum">
              <a:rPr lang="en-US" smtClean="0"/>
              <a:t>‹#›</a:t>
            </a:fld>
            <a:endParaRPr lang="en-US"/>
          </a:p>
        </p:txBody>
      </p:sp>
    </p:spTree>
    <p:extLst>
      <p:ext uri="{BB962C8B-B14F-4D97-AF65-F5344CB8AC3E}">
        <p14:creationId xmlns:p14="http://schemas.microsoft.com/office/powerpoint/2010/main" val="131234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122A1E-9B5E-4827-B624-A5685C8CE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C0050-C4E7-4F5B-9CDF-C5E91F51F0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35ACD-F1BE-4318-9CC7-E26F053DC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6CD7B-B483-44FE-AD6B-DBF507BBBD3F}" type="datetime1">
              <a:rPr lang="en-US" smtClean="0"/>
              <a:t>2/6/2019</a:t>
            </a:fld>
            <a:endParaRPr lang="en-US"/>
          </a:p>
        </p:txBody>
      </p:sp>
      <p:sp>
        <p:nvSpPr>
          <p:cNvPr id="5" name="Footer Placeholder 4">
            <a:extLst>
              <a:ext uri="{FF2B5EF4-FFF2-40B4-BE49-F238E27FC236}">
                <a16:creationId xmlns:a16="http://schemas.microsoft.com/office/drawing/2014/main" id="{D2C69556-CF2A-4BF6-9DA9-B34A54061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Draft</a:t>
            </a:r>
          </a:p>
        </p:txBody>
      </p:sp>
      <p:sp>
        <p:nvSpPr>
          <p:cNvPr id="6" name="Slide Number Placeholder 5">
            <a:extLst>
              <a:ext uri="{FF2B5EF4-FFF2-40B4-BE49-F238E27FC236}">
                <a16:creationId xmlns:a16="http://schemas.microsoft.com/office/drawing/2014/main" id="{07A619C7-D68D-47D6-83BC-E6DC48FBE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77942-07DC-4246-9323-5B31B755E346}" type="slidenum">
              <a:rPr lang="en-US" smtClean="0"/>
              <a:t>‹#›</a:t>
            </a:fld>
            <a:endParaRPr lang="en-US"/>
          </a:p>
        </p:txBody>
      </p:sp>
    </p:spTree>
    <p:extLst>
      <p:ext uri="{BB962C8B-B14F-4D97-AF65-F5344CB8AC3E}">
        <p14:creationId xmlns:p14="http://schemas.microsoft.com/office/powerpoint/2010/main" val="152963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F683-B40D-46B3-B73D-7B1F69F515CC}"/>
              </a:ext>
            </a:extLst>
          </p:cNvPr>
          <p:cNvSpPr>
            <a:spLocks noGrp="1"/>
          </p:cNvSpPr>
          <p:nvPr>
            <p:ph type="ctrTitle"/>
          </p:nvPr>
        </p:nvSpPr>
        <p:spPr/>
        <p:txBody>
          <a:bodyPr/>
          <a:lstStyle/>
          <a:p>
            <a:r>
              <a:rPr lang="en-US" b="1" dirty="0"/>
              <a:t>Multipollutant Planning for Louisville, KY</a:t>
            </a:r>
          </a:p>
        </p:txBody>
      </p:sp>
      <p:sp>
        <p:nvSpPr>
          <p:cNvPr id="3" name="Subtitle 2">
            <a:extLst>
              <a:ext uri="{FF2B5EF4-FFF2-40B4-BE49-F238E27FC236}">
                <a16:creationId xmlns:a16="http://schemas.microsoft.com/office/drawing/2014/main" id="{6E11F9C0-218B-4DA9-912C-94CB79243EE8}"/>
              </a:ext>
            </a:extLst>
          </p:cNvPr>
          <p:cNvSpPr>
            <a:spLocks noGrp="1"/>
          </p:cNvSpPr>
          <p:nvPr>
            <p:ph type="subTitle" idx="1"/>
          </p:nvPr>
        </p:nvSpPr>
        <p:spPr>
          <a:xfrm>
            <a:off x="1524000" y="4241800"/>
            <a:ext cx="9144000" cy="1016000"/>
          </a:xfrm>
        </p:spPr>
        <p:txBody>
          <a:bodyPr/>
          <a:lstStyle/>
          <a:p>
            <a:r>
              <a:rPr lang="en-US" dirty="0"/>
              <a:t>OAQPS – Research Triangle Park, NC</a:t>
            </a:r>
          </a:p>
          <a:p>
            <a:r>
              <a:rPr lang="en-US" dirty="0"/>
              <a:t>February 2018</a:t>
            </a:r>
          </a:p>
        </p:txBody>
      </p:sp>
    </p:spTree>
    <p:extLst>
      <p:ext uri="{BB962C8B-B14F-4D97-AF65-F5344CB8AC3E}">
        <p14:creationId xmlns:p14="http://schemas.microsoft.com/office/powerpoint/2010/main" val="3818161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DAE7C-C85D-49DC-B597-DA7B958AD4F0}"/>
              </a:ext>
            </a:extLst>
          </p:cNvPr>
          <p:cNvSpPr>
            <a:spLocks noGrp="1"/>
          </p:cNvSpPr>
          <p:nvPr>
            <p:ph type="title"/>
          </p:nvPr>
        </p:nvSpPr>
        <p:spPr>
          <a:xfrm>
            <a:off x="674237" y="914400"/>
            <a:ext cx="3657600" cy="2887579"/>
          </a:xfrm>
          <a:prstGeom prst="ellipse">
            <a:avLst/>
          </a:prstGeom>
        </p:spPr>
        <p:txBody>
          <a:bodyPr vert="horz" lIns="91440" tIns="45720" rIns="91440" bIns="45720" rtlCol="0" anchor="b">
            <a:normAutofit/>
          </a:bodyPr>
          <a:lstStyle/>
          <a:p>
            <a:pPr algn="ctr"/>
            <a:r>
              <a:rPr lang="en-US" sz="4000" b="1" kern="1200" dirty="0">
                <a:solidFill>
                  <a:srgbClr val="FFFFFF"/>
                </a:solidFill>
                <a:latin typeface="+mj-lt"/>
                <a:ea typeface="+mj-ea"/>
                <a:cs typeface="+mj-cs"/>
              </a:rPr>
              <a:t>ETHANOL – RFS2 Rule</a:t>
            </a:r>
          </a:p>
        </p:txBody>
      </p:sp>
      <p:cxnSp>
        <p:nvCxnSpPr>
          <p:cNvPr id="38" name="Straight Connector 37">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3" name="Content Placeholder 6">
            <a:extLst>
              <a:ext uri="{FF2B5EF4-FFF2-40B4-BE49-F238E27FC236}">
                <a16:creationId xmlns:a16="http://schemas.microsoft.com/office/drawing/2014/main" id="{310D220D-7029-4912-BE08-AEE6C2D26CC0}"/>
              </a:ext>
            </a:extLst>
          </p:cNvPr>
          <p:cNvPicPr>
            <a:picLocks noGrp="1" noChangeAspect="1"/>
          </p:cNvPicPr>
          <p:nvPr>
            <p:ph idx="1"/>
          </p:nvPr>
        </p:nvPicPr>
        <p:blipFill>
          <a:blip r:embed="rId2"/>
          <a:stretch>
            <a:fillRect/>
          </a:stretch>
        </p:blipFill>
        <p:spPr>
          <a:xfrm>
            <a:off x="5103488" y="1303441"/>
            <a:ext cx="6553545" cy="4997076"/>
          </a:xfrm>
          <a:prstGeom prst="rect">
            <a:avLst/>
          </a:prstGeom>
        </p:spPr>
      </p:pic>
      <p:sp>
        <p:nvSpPr>
          <p:cNvPr id="6" name="TextBox 5">
            <a:extLst>
              <a:ext uri="{FF2B5EF4-FFF2-40B4-BE49-F238E27FC236}">
                <a16:creationId xmlns:a16="http://schemas.microsoft.com/office/drawing/2014/main" id="{5EEFD51B-A1F5-4DDB-8D1E-FB0BC76A306D}"/>
              </a:ext>
            </a:extLst>
          </p:cNvPr>
          <p:cNvSpPr txBox="1"/>
          <p:nvPr/>
        </p:nvSpPr>
        <p:spPr>
          <a:xfrm>
            <a:off x="674237" y="4280170"/>
            <a:ext cx="3657600" cy="923330"/>
          </a:xfrm>
          <a:prstGeom prst="rect">
            <a:avLst/>
          </a:prstGeom>
          <a:noFill/>
        </p:spPr>
        <p:txBody>
          <a:bodyPr wrap="square" rtlCol="0">
            <a:spAutoFit/>
          </a:bodyPr>
          <a:lstStyle/>
          <a:p>
            <a:r>
              <a:rPr lang="en-US" dirty="0"/>
              <a:t>OTAQ RFS modeling shows ethanol has some ozone impacts</a:t>
            </a:r>
          </a:p>
          <a:p>
            <a:endParaRPr lang="en-US" dirty="0"/>
          </a:p>
        </p:txBody>
      </p:sp>
      <p:sp>
        <p:nvSpPr>
          <p:cNvPr id="3" name="Slide Number Placeholder 2">
            <a:extLst>
              <a:ext uri="{FF2B5EF4-FFF2-40B4-BE49-F238E27FC236}">
                <a16:creationId xmlns:a16="http://schemas.microsoft.com/office/drawing/2014/main" id="{70CB65DA-A647-4E30-9B06-FFEC18A1210D}"/>
              </a:ext>
            </a:extLst>
          </p:cNvPr>
          <p:cNvSpPr>
            <a:spLocks noGrp="1"/>
          </p:cNvSpPr>
          <p:nvPr>
            <p:ph type="sldNum" sz="quarter" idx="12"/>
          </p:nvPr>
        </p:nvSpPr>
        <p:spPr/>
        <p:txBody>
          <a:bodyPr/>
          <a:lstStyle/>
          <a:p>
            <a:fld id="{94877942-07DC-4246-9323-5B31B755E346}" type="slidenum">
              <a:rPr lang="en-US" smtClean="0"/>
              <a:t>10</a:t>
            </a:fld>
            <a:endParaRPr lang="en-US"/>
          </a:p>
        </p:txBody>
      </p:sp>
      <p:sp>
        <p:nvSpPr>
          <p:cNvPr id="4" name="TextBox 3">
            <a:extLst>
              <a:ext uri="{FF2B5EF4-FFF2-40B4-BE49-F238E27FC236}">
                <a16:creationId xmlns:a16="http://schemas.microsoft.com/office/drawing/2014/main" id="{FB60D73D-2F16-4A90-B719-5BB9C5B67AB0}"/>
              </a:ext>
            </a:extLst>
          </p:cNvPr>
          <p:cNvSpPr txBox="1"/>
          <p:nvPr/>
        </p:nvSpPr>
        <p:spPr>
          <a:xfrm>
            <a:off x="5103488" y="444617"/>
            <a:ext cx="6421245" cy="677108"/>
          </a:xfrm>
          <a:prstGeom prst="rect">
            <a:avLst/>
          </a:prstGeom>
          <a:noFill/>
        </p:spPr>
        <p:txBody>
          <a:bodyPr wrap="none" rtlCol="0">
            <a:spAutoFit/>
          </a:bodyPr>
          <a:lstStyle/>
          <a:p>
            <a:r>
              <a:rPr lang="en-US" sz="2000" b="1" dirty="0"/>
              <a:t>Will Ethanol reductions help reduce O</a:t>
            </a:r>
            <a:r>
              <a:rPr lang="en-US" sz="2000" b="1" baseline="-25000" dirty="0"/>
              <a:t>3</a:t>
            </a:r>
            <a:r>
              <a:rPr lang="en-US" sz="2000" b="1" dirty="0"/>
              <a:t> levels in Louisville?</a:t>
            </a:r>
            <a:endParaRPr lang="en-US" dirty="0"/>
          </a:p>
          <a:p>
            <a:pPr marL="285750" indent="-285750">
              <a:buFont typeface="Arial" panose="020B0604020202020204" pitchFamily="34" charset="0"/>
              <a:buChar char="•"/>
            </a:pPr>
            <a:r>
              <a:rPr lang="en-US" dirty="0"/>
              <a:t>EPA modeling for RFS rule shows some potential for reductions.</a:t>
            </a:r>
          </a:p>
        </p:txBody>
      </p:sp>
      <p:sp>
        <p:nvSpPr>
          <p:cNvPr id="5" name="Footer Placeholder 4">
            <a:extLst>
              <a:ext uri="{FF2B5EF4-FFF2-40B4-BE49-F238E27FC236}">
                <a16:creationId xmlns:a16="http://schemas.microsoft.com/office/drawing/2014/main" id="{7E181906-5009-47E4-87B8-E22C2CA6D919}"/>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551330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ED44-BD77-4AB4-9CBD-7D20EAF09002}"/>
              </a:ext>
            </a:extLst>
          </p:cNvPr>
          <p:cNvSpPr>
            <a:spLocks noGrp="1"/>
          </p:cNvSpPr>
          <p:nvPr>
            <p:ph type="title"/>
          </p:nvPr>
        </p:nvSpPr>
        <p:spPr/>
        <p:txBody>
          <a:bodyPr>
            <a:normAutofit fontScale="90000"/>
          </a:bodyPr>
          <a:lstStyle/>
          <a:p>
            <a:r>
              <a:rPr lang="en-US" b="1" dirty="0"/>
              <a:t>Top 10 Pollutant Sources in Jefferson County, KY</a:t>
            </a:r>
            <a:br>
              <a:rPr lang="en-US" b="1" dirty="0"/>
            </a:br>
            <a:r>
              <a:rPr lang="en-US" sz="3100" b="1" dirty="0"/>
              <a:t>Source: NAAQS Dashboard based on 2014 NEI</a:t>
            </a:r>
          </a:p>
        </p:txBody>
      </p:sp>
      <p:pic>
        <p:nvPicPr>
          <p:cNvPr id="4" name="Content Placeholder 3">
            <a:extLst>
              <a:ext uri="{FF2B5EF4-FFF2-40B4-BE49-F238E27FC236}">
                <a16:creationId xmlns:a16="http://schemas.microsoft.com/office/drawing/2014/main" id="{D3BCAD90-E85E-41EC-BF2C-1EF559C1B53C}"/>
              </a:ext>
            </a:extLst>
          </p:cNvPr>
          <p:cNvPicPr>
            <a:picLocks noGrp="1" noChangeAspect="1"/>
          </p:cNvPicPr>
          <p:nvPr>
            <p:ph idx="1"/>
          </p:nvPr>
        </p:nvPicPr>
        <p:blipFill rotWithShape="1">
          <a:blip r:embed="rId2"/>
          <a:srcRect r="69725" b="27444"/>
          <a:stretch/>
        </p:blipFill>
        <p:spPr>
          <a:xfrm>
            <a:off x="135339" y="1690688"/>
            <a:ext cx="3789977" cy="4789624"/>
          </a:xfrm>
          <a:prstGeom prst="rect">
            <a:avLst/>
          </a:prstGeom>
        </p:spPr>
      </p:pic>
      <p:pic>
        <p:nvPicPr>
          <p:cNvPr id="5" name="Picture 4">
            <a:extLst>
              <a:ext uri="{FF2B5EF4-FFF2-40B4-BE49-F238E27FC236}">
                <a16:creationId xmlns:a16="http://schemas.microsoft.com/office/drawing/2014/main" id="{28182E16-740B-4C30-85CF-36F5AE80196F}"/>
              </a:ext>
            </a:extLst>
          </p:cNvPr>
          <p:cNvPicPr>
            <a:picLocks noChangeAspect="1"/>
          </p:cNvPicPr>
          <p:nvPr/>
        </p:nvPicPr>
        <p:blipFill rotWithShape="1">
          <a:blip r:embed="rId3"/>
          <a:srcRect l="-1160" t="-1819" r="71160" b="27501"/>
          <a:stretch/>
        </p:blipFill>
        <p:spPr>
          <a:xfrm>
            <a:off x="3803372" y="1587500"/>
            <a:ext cx="3896141" cy="4948303"/>
          </a:xfrm>
          <a:prstGeom prst="rect">
            <a:avLst/>
          </a:prstGeom>
        </p:spPr>
      </p:pic>
      <p:pic>
        <p:nvPicPr>
          <p:cNvPr id="6" name="Picture 5">
            <a:extLst>
              <a:ext uri="{FF2B5EF4-FFF2-40B4-BE49-F238E27FC236}">
                <a16:creationId xmlns:a16="http://schemas.microsoft.com/office/drawing/2014/main" id="{ED3B336A-69E1-4D14-842D-58202A3C0CD4}"/>
              </a:ext>
            </a:extLst>
          </p:cNvPr>
          <p:cNvPicPr>
            <a:picLocks noChangeAspect="1"/>
          </p:cNvPicPr>
          <p:nvPr/>
        </p:nvPicPr>
        <p:blipFill rotWithShape="1">
          <a:blip r:embed="rId4"/>
          <a:srcRect r="74426" b="36976"/>
          <a:stretch/>
        </p:blipFill>
        <p:spPr>
          <a:xfrm>
            <a:off x="7802173" y="1690688"/>
            <a:ext cx="3819984" cy="4845115"/>
          </a:xfrm>
          <a:prstGeom prst="rect">
            <a:avLst/>
          </a:prstGeom>
        </p:spPr>
      </p:pic>
      <p:sp>
        <p:nvSpPr>
          <p:cNvPr id="3" name="Slide Number Placeholder 2">
            <a:extLst>
              <a:ext uri="{FF2B5EF4-FFF2-40B4-BE49-F238E27FC236}">
                <a16:creationId xmlns:a16="http://schemas.microsoft.com/office/drawing/2014/main" id="{FE884FB1-EEE2-47E2-930B-4EE1DFB3E144}"/>
              </a:ext>
            </a:extLst>
          </p:cNvPr>
          <p:cNvSpPr>
            <a:spLocks noGrp="1"/>
          </p:cNvSpPr>
          <p:nvPr>
            <p:ph type="sldNum" sz="quarter" idx="12"/>
          </p:nvPr>
        </p:nvSpPr>
        <p:spPr/>
        <p:txBody>
          <a:bodyPr/>
          <a:lstStyle/>
          <a:p>
            <a:fld id="{94877942-07DC-4246-9323-5B31B755E346}" type="slidenum">
              <a:rPr lang="en-US" smtClean="0"/>
              <a:t>11</a:t>
            </a:fld>
            <a:endParaRPr lang="en-US"/>
          </a:p>
        </p:txBody>
      </p:sp>
      <p:sp>
        <p:nvSpPr>
          <p:cNvPr id="7" name="Footer Placeholder 6">
            <a:extLst>
              <a:ext uri="{FF2B5EF4-FFF2-40B4-BE49-F238E27FC236}">
                <a16:creationId xmlns:a16="http://schemas.microsoft.com/office/drawing/2014/main" id="{BB3CBEE9-60F9-4636-8C82-246D7C1CDC19}"/>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427213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3C24-13D0-4CD4-8F94-460D809EF3F2}"/>
              </a:ext>
            </a:extLst>
          </p:cNvPr>
          <p:cNvSpPr>
            <a:spLocks noGrp="1"/>
          </p:cNvSpPr>
          <p:nvPr>
            <p:ph type="title"/>
          </p:nvPr>
        </p:nvSpPr>
        <p:spPr/>
        <p:txBody>
          <a:bodyPr/>
          <a:lstStyle/>
          <a:p>
            <a:r>
              <a:rPr lang="en-US" b="1" dirty="0"/>
              <a:t>Source Summary</a:t>
            </a:r>
          </a:p>
        </p:txBody>
      </p:sp>
      <p:sp>
        <p:nvSpPr>
          <p:cNvPr id="3" name="Content Placeholder 2">
            <a:extLst>
              <a:ext uri="{FF2B5EF4-FFF2-40B4-BE49-F238E27FC236}">
                <a16:creationId xmlns:a16="http://schemas.microsoft.com/office/drawing/2014/main" id="{9CF42F3A-7198-4EF4-8CE7-140588059A2F}"/>
              </a:ext>
            </a:extLst>
          </p:cNvPr>
          <p:cNvSpPr>
            <a:spLocks noGrp="1"/>
          </p:cNvSpPr>
          <p:nvPr>
            <p:ph idx="1"/>
          </p:nvPr>
        </p:nvSpPr>
        <p:spPr>
          <a:xfrm>
            <a:off x="838200" y="1557176"/>
            <a:ext cx="10713440" cy="4709399"/>
          </a:xfrm>
        </p:spPr>
        <p:txBody>
          <a:bodyPr>
            <a:normAutofit fontScale="77500" lnSpcReduction="20000"/>
          </a:bodyPr>
          <a:lstStyle/>
          <a:p>
            <a:r>
              <a:rPr lang="en-US" dirty="0"/>
              <a:t>Local NOx Emissions Changes</a:t>
            </a:r>
          </a:p>
          <a:p>
            <a:pPr lvl="1"/>
            <a:r>
              <a:rPr lang="en-US" dirty="0"/>
              <a:t>Louisville Gas &amp; Electric Co. Mill Creek – Recent upgrades to comply with MATS </a:t>
            </a:r>
          </a:p>
          <a:p>
            <a:pPr lvl="1"/>
            <a:r>
              <a:rPr lang="en-US" dirty="0"/>
              <a:t>Louisville Gas &amp; Electric Co. Cane Run – Coal to gas conversion in 2015</a:t>
            </a:r>
          </a:p>
          <a:p>
            <a:pPr lvl="1"/>
            <a:r>
              <a:rPr lang="en-US" dirty="0"/>
              <a:t>Kosmos Cement – subject to SO</a:t>
            </a:r>
            <a:r>
              <a:rPr lang="en-US" baseline="-25000" dirty="0"/>
              <a:t>2</a:t>
            </a:r>
            <a:r>
              <a:rPr lang="en-US" dirty="0"/>
              <a:t> monitoring per LMAPCD agreement with source</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Top 5 VOC emitters are alcohol distilleries</a:t>
            </a:r>
          </a:p>
          <a:p>
            <a:pPr lvl="1"/>
            <a:r>
              <a:rPr lang="en-US" dirty="0"/>
              <a:t>Co-control of NOx?</a:t>
            </a:r>
          </a:p>
          <a:p>
            <a:pPr lvl="1"/>
            <a:r>
              <a:rPr lang="en-US" dirty="0"/>
              <a:t>Would reductions also address odor and ethanol concerns?</a:t>
            </a:r>
          </a:p>
          <a:p>
            <a:r>
              <a:rPr lang="en-US" dirty="0"/>
              <a:t>These same sources also emit  direct PM</a:t>
            </a:r>
            <a:r>
              <a:rPr lang="en-US" baseline="-25000" dirty="0"/>
              <a:t>2.5</a:t>
            </a:r>
            <a:r>
              <a:rPr lang="en-US" dirty="0"/>
              <a:t> providing co-control opportunities with associated local public health benefits?</a:t>
            </a:r>
          </a:p>
          <a:p>
            <a:pPr lvl="1"/>
            <a:r>
              <a:rPr lang="en-US" dirty="0"/>
              <a:t>Potential to address EJ concerns depending upon the proximity of source to sensitive populations?</a:t>
            </a:r>
          </a:p>
          <a:p>
            <a:pPr lvl="1"/>
            <a:endParaRPr lang="en-US" dirty="0"/>
          </a:p>
        </p:txBody>
      </p:sp>
      <p:sp>
        <p:nvSpPr>
          <p:cNvPr id="4" name="Slide Number Placeholder 3">
            <a:extLst>
              <a:ext uri="{FF2B5EF4-FFF2-40B4-BE49-F238E27FC236}">
                <a16:creationId xmlns:a16="http://schemas.microsoft.com/office/drawing/2014/main" id="{CF6371F4-6A63-413E-8C8F-18B6C7182D7F}"/>
              </a:ext>
            </a:extLst>
          </p:cNvPr>
          <p:cNvSpPr>
            <a:spLocks noGrp="1"/>
          </p:cNvSpPr>
          <p:nvPr>
            <p:ph type="sldNum" sz="quarter" idx="12"/>
          </p:nvPr>
        </p:nvSpPr>
        <p:spPr/>
        <p:txBody>
          <a:bodyPr/>
          <a:lstStyle/>
          <a:p>
            <a:fld id="{94877942-07DC-4246-9323-5B31B755E346}" type="slidenum">
              <a:rPr lang="en-US" smtClean="0"/>
              <a:t>12</a:t>
            </a:fld>
            <a:endParaRPr lang="en-US"/>
          </a:p>
        </p:txBody>
      </p:sp>
      <p:graphicFrame>
        <p:nvGraphicFramePr>
          <p:cNvPr id="5" name="Table 4">
            <a:extLst>
              <a:ext uri="{FF2B5EF4-FFF2-40B4-BE49-F238E27FC236}">
                <a16:creationId xmlns:a16="http://schemas.microsoft.com/office/drawing/2014/main" id="{9654798D-C669-4D0E-B033-68F73DA7B9D3}"/>
              </a:ext>
            </a:extLst>
          </p:cNvPr>
          <p:cNvGraphicFramePr>
            <a:graphicFrameLocks noGrp="1"/>
          </p:cNvGraphicFramePr>
          <p:nvPr>
            <p:extLst>
              <p:ext uri="{D42A27DB-BD31-4B8C-83A1-F6EECF244321}">
                <p14:modId xmlns:p14="http://schemas.microsoft.com/office/powerpoint/2010/main" val="2278877982"/>
              </p:ext>
            </p:extLst>
          </p:nvPr>
        </p:nvGraphicFramePr>
        <p:xfrm>
          <a:off x="1168400" y="2789767"/>
          <a:ext cx="9652002" cy="1524000"/>
        </p:xfrm>
        <a:graphic>
          <a:graphicData uri="http://schemas.openxmlformats.org/drawingml/2006/table">
            <a:tbl>
              <a:tblPr firstRow="1" bandRow="1">
                <a:tableStyleId>{5C22544A-7EE6-4342-B048-85BDC9FD1C3A}</a:tableStyleId>
              </a:tblPr>
              <a:tblGrid>
                <a:gridCol w="1863930">
                  <a:extLst>
                    <a:ext uri="{9D8B030D-6E8A-4147-A177-3AD203B41FA5}">
                      <a16:colId xmlns:a16="http://schemas.microsoft.com/office/drawing/2014/main" val="1879226263"/>
                    </a:ext>
                  </a:extLst>
                </a:gridCol>
                <a:gridCol w="1947018">
                  <a:extLst>
                    <a:ext uri="{9D8B030D-6E8A-4147-A177-3AD203B41FA5}">
                      <a16:colId xmlns:a16="http://schemas.microsoft.com/office/drawing/2014/main" val="2580386874"/>
                    </a:ext>
                  </a:extLst>
                </a:gridCol>
                <a:gridCol w="1947018">
                  <a:extLst>
                    <a:ext uri="{9D8B030D-6E8A-4147-A177-3AD203B41FA5}">
                      <a16:colId xmlns:a16="http://schemas.microsoft.com/office/drawing/2014/main" val="2287395542"/>
                    </a:ext>
                  </a:extLst>
                </a:gridCol>
                <a:gridCol w="1947018">
                  <a:extLst>
                    <a:ext uri="{9D8B030D-6E8A-4147-A177-3AD203B41FA5}">
                      <a16:colId xmlns:a16="http://schemas.microsoft.com/office/drawing/2014/main" val="2851911508"/>
                    </a:ext>
                  </a:extLst>
                </a:gridCol>
                <a:gridCol w="1947018">
                  <a:extLst>
                    <a:ext uri="{9D8B030D-6E8A-4147-A177-3AD203B41FA5}">
                      <a16:colId xmlns:a16="http://schemas.microsoft.com/office/drawing/2014/main" val="1836101558"/>
                    </a:ext>
                  </a:extLst>
                </a:gridCol>
              </a:tblGrid>
              <a:tr h="298027">
                <a:tc>
                  <a:txBody>
                    <a:bodyPr/>
                    <a:lstStyle/>
                    <a:p>
                      <a:r>
                        <a:rPr lang="en-US" sz="1400" dirty="0"/>
                        <a:t>Year</a:t>
                      </a:r>
                    </a:p>
                  </a:txBody>
                  <a:tcPr/>
                </a:tc>
                <a:tc>
                  <a:txBody>
                    <a:bodyPr/>
                    <a:lstStyle/>
                    <a:p>
                      <a:r>
                        <a:rPr lang="en-US" sz="1400" dirty="0"/>
                        <a:t>Cane Run</a:t>
                      </a:r>
                    </a:p>
                  </a:txBody>
                  <a:tcPr/>
                </a:tc>
                <a:tc>
                  <a:txBody>
                    <a:bodyPr/>
                    <a:lstStyle/>
                    <a:p>
                      <a:r>
                        <a:rPr lang="en-US" sz="1400" dirty="0"/>
                        <a:t>Mill Creek</a:t>
                      </a:r>
                    </a:p>
                  </a:txBody>
                  <a:tcPr/>
                </a:tc>
                <a:tc>
                  <a:txBody>
                    <a:bodyPr/>
                    <a:lstStyle/>
                    <a:p>
                      <a:r>
                        <a:rPr lang="en-US" sz="1400" dirty="0"/>
                        <a:t>Trimble</a:t>
                      </a:r>
                    </a:p>
                  </a:txBody>
                  <a:tcPr/>
                </a:tc>
                <a:tc>
                  <a:txBody>
                    <a:bodyPr/>
                    <a:lstStyle/>
                    <a:p>
                      <a:r>
                        <a:rPr lang="en-US" sz="1400" dirty="0"/>
                        <a:t>Gallagher</a:t>
                      </a:r>
                    </a:p>
                  </a:txBody>
                  <a:tcPr/>
                </a:tc>
                <a:extLst>
                  <a:ext uri="{0D108BD9-81ED-4DB2-BD59-A6C34878D82A}">
                    <a16:rowId xmlns:a16="http://schemas.microsoft.com/office/drawing/2014/main" val="981057342"/>
                  </a:ext>
                </a:extLst>
              </a:tr>
              <a:tr h="298027">
                <a:tc>
                  <a:txBody>
                    <a:bodyPr/>
                    <a:lstStyle/>
                    <a:p>
                      <a:r>
                        <a:rPr lang="en-US" sz="1400" dirty="0"/>
                        <a:t>2014</a:t>
                      </a:r>
                    </a:p>
                  </a:txBody>
                  <a:tcPr/>
                </a:tc>
                <a:tc>
                  <a:txBody>
                    <a:bodyPr/>
                    <a:lstStyle/>
                    <a:p>
                      <a:pPr algn="r"/>
                      <a:r>
                        <a:rPr lang="en-US" sz="1400" dirty="0"/>
                        <a:t>4,448</a:t>
                      </a:r>
                    </a:p>
                  </a:txBody>
                  <a:tcPr/>
                </a:tc>
                <a:tc>
                  <a:txBody>
                    <a:bodyPr/>
                    <a:lstStyle/>
                    <a:p>
                      <a:pPr algn="r"/>
                      <a:r>
                        <a:rPr lang="en-US" sz="1400" dirty="0"/>
                        <a:t>11,213</a:t>
                      </a:r>
                    </a:p>
                  </a:txBody>
                  <a:tcPr/>
                </a:tc>
                <a:tc>
                  <a:txBody>
                    <a:bodyPr/>
                    <a:lstStyle/>
                    <a:p>
                      <a:pPr algn="r"/>
                      <a:r>
                        <a:rPr lang="en-US" sz="1400" dirty="0"/>
                        <a:t>3,365</a:t>
                      </a:r>
                    </a:p>
                  </a:txBody>
                  <a:tcPr/>
                </a:tc>
                <a:tc>
                  <a:txBody>
                    <a:bodyPr/>
                    <a:lstStyle/>
                    <a:p>
                      <a:pPr algn="r"/>
                      <a:r>
                        <a:rPr lang="en-US" sz="1400" dirty="0"/>
                        <a:t>1,657</a:t>
                      </a:r>
                    </a:p>
                  </a:txBody>
                  <a:tcPr/>
                </a:tc>
                <a:extLst>
                  <a:ext uri="{0D108BD9-81ED-4DB2-BD59-A6C34878D82A}">
                    <a16:rowId xmlns:a16="http://schemas.microsoft.com/office/drawing/2014/main" val="2642356533"/>
                  </a:ext>
                </a:extLst>
              </a:tr>
              <a:tr h="298027">
                <a:tc>
                  <a:txBody>
                    <a:bodyPr/>
                    <a:lstStyle/>
                    <a:p>
                      <a:r>
                        <a:rPr lang="en-US" sz="1400" dirty="0"/>
                        <a:t>2015</a:t>
                      </a:r>
                    </a:p>
                  </a:txBody>
                  <a:tcPr/>
                </a:tc>
                <a:tc>
                  <a:txBody>
                    <a:bodyPr/>
                    <a:lstStyle/>
                    <a:p>
                      <a:pPr algn="r"/>
                      <a:r>
                        <a:rPr lang="en-US" sz="1400" dirty="0"/>
                        <a:t>1,640</a:t>
                      </a:r>
                    </a:p>
                  </a:txBody>
                  <a:tcPr/>
                </a:tc>
                <a:tc>
                  <a:txBody>
                    <a:bodyPr/>
                    <a:lstStyle/>
                    <a:p>
                      <a:pPr algn="r"/>
                      <a:r>
                        <a:rPr lang="en-US" sz="1400" dirty="0"/>
                        <a:t>8,504</a:t>
                      </a:r>
                    </a:p>
                  </a:txBody>
                  <a:tcPr/>
                </a:tc>
                <a:tc>
                  <a:txBody>
                    <a:bodyPr/>
                    <a:lstStyle/>
                    <a:p>
                      <a:pPr algn="r"/>
                      <a:r>
                        <a:rPr lang="en-US" sz="1400" dirty="0"/>
                        <a:t>2,935</a:t>
                      </a:r>
                    </a:p>
                  </a:txBody>
                  <a:tcPr/>
                </a:tc>
                <a:tc>
                  <a:txBody>
                    <a:bodyPr/>
                    <a:lstStyle/>
                    <a:p>
                      <a:pPr algn="r"/>
                      <a:r>
                        <a:rPr lang="en-US" sz="1400" dirty="0"/>
                        <a:t>940</a:t>
                      </a:r>
                    </a:p>
                  </a:txBody>
                  <a:tcPr/>
                </a:tc>
                <a:extLst>
                  <a:ext uri="{0D108BD9-81ED-4DB2-BD59-A6C34878D82A}">
                    <a16:rowId xmlns:a16="http://schemas.microsoft.com/office/drawing/2014/main" val="1311800979"/>
                  </a:ext>
                </a:extLst>
              </a:tr>
              <a:tr h="298027">
                <a:tc>
                  <a:txBody>
                    <a:bodyPr/>
                    <a:lstStyle/>
                    <a:p>
                      <a:r>
                        <a:rPr lang="en-US" sz="1400" dirty="0"/>
                        <a:t>2016</a:t>
                      </a:r>
                    </a:p>
                  </a:txBody>
                  <a:tcPr/>
                </a:tc>
                <a:tc>
                  <a:txBody>
                    <a:bodyPr/>
                    <a:lstStyle/>
                    <a:p>
                      <a:pPr algn="r"/>
                      <a:r>
                        <a:rPr lang="en-US" sz="1400" dirty="0"/>
                        <a:t>427</a:t>
                      </a:r>
                    </a:p>
                  </a:txBody>
                  <a:tcPr/>
                </a:tc>
                <a:tc>
                  <a:txBody>
                    <a:bodyPr/>
                    <a:lstStyle/>
                    <a:p>
                      <a:pPr algn="r"/>
                      <a:r>
                        <a:rPr lang="en-US" sz="1400" dirty="0"/>
                        <a:t>6,886</a:t>
                      </a:r>
                    </a:p>
                  </a:txBody>
                  <a:tcPr/>
                </a:tc>
                <a:tc>
                  <a:txBody>
                    <a:bodyPr/>
                    <a:lstStyle/>
                    <a:p>
                      <a:pPr algn="r"/>
                      <a:r>
                        <a:rPr lang="en-US" sz="1400" dirty="0"/>
                        <a:t>2,906</a:t>
                      </a:r>
                    </a:p>
                  </a:txBody>
                  <a:tcPr/>
                </a:tc>
                <a:tc>
                  <a:txBody>
                    <a:bodyPr/>
                    <a:lstStyle/>
                    <a:p>
                      <a:pPr algn="r"/>
                      <a:r>
                        <a:rPr lang="en-US" sz="1400" dirty="0"/>
                        <a:t>649</a:t>
                      </a:r>
                    </a:p>
                  </a:txBody>
                  <a:tcPr/>
                </a:tc>
                <a:extLst>
                  <a:ext uri="{0D108BD9-81ED-4DB2-BD59-A6C34878D82A}">
                    <a16:rowId xmlns:a16="http://schemas.microsoft.com/office/drawing/2014/main" val="333002212"/>
                  </a:ext>
                </a:extLst>
              </a:tr>
              <a:tr h="298027">
                <a:tc>
                  <a:txBody>
                    <a:bodyPr/>
                    <a:lstStyle/>
                    <a:p>
                      <a:r>
                        <a:rPr lang="en-US" sz="1400" dirty="0"/>
                        <a:t>2017</a:t>
                      </a:r>
                    </a:p>
                  </a:txBody>
                  <a:tcPr/>
                </a:tc>
                <a:tc>
                  <a:txBody>
                    <a:bodyPr/>
                    <a:lstStyle/>
                    <a:p>
                      <a:pPr algn="r"/>
                      <a:r>
                        <a:rPr lang="en-US" sz="1400" dirty="0"/>
                        <a:t>317</a:t>
                      </a:r>
                    </a:p>
                  </a:txBody>
                  <a:tcPr/>
                </a:tc>
                <a:tc>
                  <a:txBody>
                    <a:bodyPr/>
                    <a:lstStyle/>
                    <a:p>
                      <a:pPr algn="r"/>
                      <a:r>
                        <a:rPr lang="en-US" sz="1400" dirty="0"/>
                        <a:t>6,983</a:t>
                      </a:r>
                    </a:p>
                  </a:txBody>
                  <a:tcPr/>
                </a:tc>
                <a:tc>
                  <a:txBody>
                    <a:bodyPr/>
                    <a:lstStyle/>
                    <a:p>
                      <a:pPr algn="r"/>
                      <a:r>
                        <a:rPr lang="en-US" sz="1400" dirty="0"/>
                        <a:t>2,367</a:t>
                      </a:r>
                    </a:p>
                  </a:txBody>
                  <a:tcPr/>
                </a:tc>
                <a:tc>
                  <a:txBody>
                    <a:bodyPr/>
                    <a:lstStyle/>
                    <a:p>
                      <a:pPr algn="r"/>
                      <a:r>
                        <a:rPr lang="en-US" sz="1400" dirty="0"/>
                        <a:t>393</a:t>
                      </a:r>
                    </a:p>
                  </a:txBody>
                  <a:tcPr/>
                </a:tc>
                <a:extLst>
                  <a:ext uri="{0D108BD9-81ED-4DB2-BD59-A6C34878D82A}">
                    <a16:rowId xmlns:a16="http://schemas.microsoft.com/office/drawing/2014/main" val="1896642039"/>
                  </a:ext>
                </a:extLst>
              </a:tr>
            </a:tbl>
          </a:graphicData>
        </a:graphic>
      </p:graphicFrame>
      <p:sp>
        <p:nvSpPr>
          <p:cNvPr id="6" name="Footer Placeholder 5">
            <a:extLst>
              <a:ext uri="{FF2B5EF4-FFF2-40B4-BE49-F238E27FC236}">
                <a16:creationId xmlns:a16="http://schemas.microsoft.com/office/drawing/2014/main" id="{6BC91447-F20E-4A83-BB64-392EA1065A31}"/>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582824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21273-78BC-4A81-ACEA-83B5ED4C3E3C}"/>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111F6EFD-8C13-4F09-B77C-2B16AF61461D}"/>
              </a:ext>
            </a:extLst>
          </p:cNvPr>
          <p:cNvPicPr>
            <a:picLocks noGrp="1" noChangeAspect="1"/>
          </p:cNvPicPr>
          <p:nvPr>
            <p:ph idx="1"/>
          </p:nvPr>
        </p:nvPicPr>
        <p:blipFill>
          <a:blip r:embed="rId2"/>
          <a:stretch>
            <a:fillRect/>
          </a:stretch>
        </p:blipFill>
        <p:spPr>
          <a:xfrm>
            <a:off x="504774" y="365125"/>
            <a:ext cx="10655595" cy="6010100"/>
          </a:xfrm>
          <a:prstGeom prst="rect">
            <a:avLst/>
          </a:prstGeom>
        </p:spPr>
      </p:pic>
      <p:sp>
        <p:nvSpPr>
          <p:cNvPr id="3" name="Slide Number Placeholder 2">
            <a:extLst>
              <a:ext uri="{FF2B5EF4-FFF2-40B4-BE49-F238E27FC236}">
                <a16:creationId xmlns:a16="http://schemas.microsoft.com/office/drawing/2014/main" id="{84060477-CD1E-42CD-A420-A409527108CE}"/>
              </a:ext>
            </a:extLst>
          </p:cNvPr>
          <p:cNvSpPr>
            <a:spLocks noGrp="1"/>
          </p:cNvSpPr>
          <p:nvPr>
            <p:ph type="sldNum" sz="quarter" idx="12"/>
          </p:nvPr>
        </p:nvSpPr>
        <p:spPr/>
        <p:txBody>
          <a:bodyPr/>
          <a:lstStyle/>
          <a:p>
            <a:fld id="{94877942-07DC-4246-9323-5B31B755E346}" type="slidenum">
              <a:rPr lang="en-US" smtClean="0"/>
              <a:t>13</a:t>
            </a:fld>
            <a:endParaRPr lang="en-US"/>
          </a:p>
        </p:txBody>
      </p:sp>
      <p:sp>
        <p:nvSpPr>
          <p:cNvPr id="4" name="Footer Placeholder 3">
            <a:extLst>
              <a:ext uri="{FF2B5EF4-FFF2-40B4-BE49-F238E27FC236}">
                <a16:creationId xmlns:a16="http://schemas.microsoft.com/office/drawing/2014/main" id="{04EBD308-9F19-4BC5-8DDF-7A1E90CF94A9}"/>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793855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7C55D87-994D-4590-BA9B-D6FDD72DAC8C}"/>
              </a:ext>
            </a:extLst>
          </p:cNvPr>
          <p:cNvGraphicFramePr>
            <a:graphicFrameLocks/>
          </p:cNvGraphicFramePr>
          <p:nvPr>
            <p:extLst>
              <p:ext uri="{D42A27DB-BD31-4B8C-83A1-F6EECF244321}">
                <p14:modId xmlns:p14="http://schemas.microsoft.com/office/powerpoint/2010/main" val="271619926"/>
              </p:ext>
            </p:extLst>
          </p:nvPr>
        </p:nvGraphicFramePr>
        <p:xfrm>
          <a:off x="738231" y="402673"/>
          <a:ext cx="10757083" cy="622672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C2B1A600-9157-424F-B6CA-EF71592477B0}"/>
              </a:ext>
            </a:extLst>
          </p:cNvPr>
          <p:cNvSpPr>
            <a:spLocks noGrp="1"/>
          </p:cNvSpPr>
          <p:nvPr>
            <p:ph type="sldNum" sz="quarter" idx="12"/>
          </p:nvPr>
        </p:nvSpPr>
        <p:spPr/>
        <p:txBody>
          <a:bodyPr/>
          <a:lstStyle/>
          <a:p>
            <a:fld id="{94877942-07DC-4246-9323-5B31B755E346}" type="slidenum">
              <a:rPr lang="en-US" smtClean="0"/>
              <a:t>14</a:t>
            </a:fld>
            <a:endParaRPr lang="en-US"/>
          </a:p>
        </p:txBody>
      </p:sp>
      <p:sp>
        <p:nvSpPr>
          <p:cNvPr id="2" name="Footer Placeholder 1">
            <a:extLst>
              <a:ext uri="{FF2B5EF4-FFF2-40B4-BE49-F238E27FC236}">
                <a16:creationId xmlns:a16="http://schemas.microsoft.com/office/drawing/2014/main" id="{58B7BF79-608A-4022-A39C-D3CD02774E9C}"/>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238911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1606-C70F-469A-B655-73F85CA1D016}"/>
              </a:ext>
            </a:extLst>
          </p:cNvPr>
          <p:cNvSpPr>
            <a:spLocks noGrp="1"/>
          </p:cNvSpPr>
          <p:nvPr>
            <p:ph type="title"/>
          </p:nvPr>
        </p:nvSpPr>
        <p:spPr/>
        <p:txBody>
          <a:bodyPr/>
          <a:lstStyle/>
          <a:p>
            <a:r>
              <a:rPr lang="en-US" b="1" dirty="0">
                <a:cs typeface="Calibri Light"/>
              </a:rPr>
              <a:t>Developing Multipollutant Risk Based Control Strategy?</a:t>
            </a:r>
            <a:endParaRPr lang="en-US" b="1" dirty="0"/>
          </a:p>
        </p:txBody>
      </p:sp>
      <p:sp>
        <p:nvSpPr>
          <p:cNvPr id="3" name="Content Placeholder 2">
            <a:extLst>
              <a:ext uri="{FF2B5EF4-FFF2-40B4-BE49-F238E27FC236}">
                <a16:creationId xmlns:a16="http://schemas.microsoft.com/office/drawing/2014/main" id="{F4C98D33-A079-4EF8-A6BA-B445C6068479}"/>
              </a:ext>
            </a:extLst>
          </p:cNvPr>
          <p:cNvSpPr>
            <a:spLocks noGrp="1"/>
          </p:cNvSpPr>
          <p:nvPr>
            <p:ph idx="1"/>
          </p:nvPr>
        </p:nvSpPr>
        <p:spPr>
          <a:xfrm>
            <a:off x="838200" y="1758156"/>
            <a:ext cx="10515600" cy="4530725"/>
          </a:xfrm>
        </p:spPr>
        <p:txBody>
          <a:bodyPr vert="horz" lIns="91440" tIns="45720" rIns="91440" bIns="45720" rtlCol="0" anchor="t">
            <a:normAutofit fontScale="85000" lnSpcReduction="20000"/>
          </a:bodyPr>
          <a:lstStyle/>
          <a:p>
            <a:r>
              <a:rPr lang="en-US" dirty="0">
                <a:cs typeface="Calibri"/>
              </a:rPr>
              <a:t>Louisville wants an ozone control strategy with following considerations:</a:t>
            </a:r>
          </a:p>
          <a:p>
            <a:pPr lvl="1"/>
            <a:r>
              <a:rPr lang="en-US" dirty="0">
                <a:cs typeface="Calibri"/>
              </a:rPr>
              <a:t>NOx or VOC emissions reductions to most effectively reduce O</a:t>
            </a:r>
            <a:r>
              <a:rPr lang="en-US" baseline="-25000" dirty="0">
                <a:cs typeface="Calibri"/>
              </a:rPr>
              <a:t>3</a:t>
            </a:r>
            <a:r>
              <a:rPr lang="en-US" dirty="0">
                <a:cs typeface="Calibri"/>
              </a:rPr>
              <a:t> (depending on outcome of study below) </a:t>
            </a:r>
          </a:p>
          <a:p>
            <a:pPr lvl="1"/>
            <a:r>
              <a:rPr lang="en-US" dirty="0">
                <a:cs typeface="Calibri"/>
              </a:rPr>
              <a:t>Potential VOC emission reductions to address air toxic concerns</a:t>
            </a:r>
          </a:p>
          <a:p>
            <a:pPr lvl="1"/>
            <a:r>
              <a:rPr lang="en-US" dirty="0">
                <a:cs typeface="Calibri"/>
              </a:rPr>
              <a:t>Potential co-control of PM</a:t>
            </a:r>
            <a:r>
              <a:rPr lang="en-US" baseline="-25000" dirty="0">
                <a:cs typeface="Calibri"/>
              </a:rPr>
              <a:t>2.5</a:t>
            </a:r>
            <a:r>
              <a:rPr lang="en-US" dirty="0">
                <a:cs typeface="Calibri"/>
              </a:rPr>
              <a:t> at sources evaluated for NOx/VOC reductions</a:t>
            </a:r>
          </a:p>
          <a:p>
            <a:r>
              <a:rPr lang="en-US" dirty="0">
                <a:cs typeface="Calibri"/>
              </a:rPr>
              <a:t>How can EPA help?</a:t>
            </a:r>
          </a:p>
          <a:p>
            <a:pPr lvl="1"/>
            <a:r>
              <a:rPr lang="en-US" dirty="0">
                <a:cs typeface="Calibri"/>
              </a:rPr>
              <a:t>Consult/provide insights on RFP project regarding O</a:t>
            </a:r>
            <a:r>
              <a:rPr lang="en-US" baseline="-25000" dirty="0">
                <a:cs typeface="Calibri"/>
              </a:rPr>
              <a:t>3</a:t>
            </a:r>
            <a:r>
              <a:rPr lang="en-US" dirty="0">
                <a:cs typeface="Calibri"/>
              </a:rPr>
              <a:t> formation that will inform focus on NOx or VOC emissions to most effectively reduce O</a:t>
            </a:r>
            <a:r>
              <a:rPr lang="en-US" baseline="-25000" dirty="0">
                <a:cs typeface="Calibri"/>
              </a:rPr>
              <a:t>3</a:t>
            </a:r>
            <a:r>
              <a:rPr lang="en-US" dirty="0">
                <a:cs typeface="Calibri"/>
              </a:rPr>
              <a:t> </a:t>
            </a:r>
          </a:p>
          <a:p>
            <a:pPr lvl="1"/>
            <a:r>
              <a:rPr lang="en-US" dirty="0">
                <a:cs typeface="Calibri"/>
              </a:rPr>
              <a:t>Provide any VOC/ethanol data analyses to determine if joint control possible</a:t>
            </a:r>
          </a:p>
          <a:p>
            <a:pPr lvl="1"/>
            <a:r>
              <a:rPr lang="en-US" dirty="0">
                <a:cs typeface="Calibri"/>
              </a:rPr>
              <a:t>Provide control and cost data for sources of interest</a:t>
            </a:r>
          </a:p>
          <a:p>
            <a:pPr lvl="1"/>
            <a:r>
              <a:rPr lang="en-US" dirty="0">
                <a:cs typeface="Calibri"/>
              </a:rPr>
              <a:t>Provide BenMAP data to illustrate health benefits of O</a:t>
            </a:r>
            <a:r>
              <a:rPr lang="en-US" baseline="-25000" dirty="0">
                <a:cs typeface="Calibri"/>
              </a:rPr>
              <a:t>3</a:t>
            </a:r>
            <a:r>
              <a:rPr lang="en-US" dirty="0">
                <a:cs typeface="Calibri"/>
              </a:rPr>
              <a:t> concentration reductions and co-benefits for PM</a:t>
            </a:r>
            <a:r>
              <a:rPr lang="en-US" baseline="-25000" dirty="0">
                <a:cs typeface="Calibri"/>
              </a:rPr>
              <a:t>2.5</a:t>
            </a:r>
            <a:r>
              <a:rPr lang="en-US" dirty="0">
                <a:cs typeface="Calibri"/>
              </a:rPr>
              <a:t> reductions</a:t>
            </a:r>
          </a:p>
          <a:p>
            <a:pPr lvl="1"/>
            <a:r>
              <a:rPr lang="en-US" dirty="0">
                <a:cs typeface="Calibri"/>
              </a:rPr>
              <a:t>Provide NATA risk based analysis to illustrate air toxic risk reduction opportunities</a:t>
            </a:r>
          </a:p>
          <a:p>
            <a:pPr lvl="1"/>
            <a:r>
              <a:rPr lang="en-US" dirty="0">
                <a:cs typeface="Calibri"/>
              </a:rPr>
              <a:t>Provide information to inform EJ assessment of control strategies</a:t>
            </a:r>
          </a:p>
          <a:p>
            <a:r>
              <a:rPr lang="en-US" dirty="0">
                <a:cs typeface="Calibri"/>
              </a:rPr>
              <a:t>Develop a plan to define and coordinate activities across EPA OAQPS, EPA Region 4, state and LMAPCD</a:t>
            </a:r>
          </a:p>
        </p:txBody>
      </p:sp>
      <p:sp>
        <p:nvSpPr>
          <p:cNvPr id="4" name="Slide Number Placeholder 3">
            <a:extLst>
              <a:ext uri="{FF2B5EF4-FFF2-40B4-BE49-F238E27FC236}">
                <a16:creationId xmlns:a16="http://schemas.microsoft.com/office/drawing/2014/main" id="{8CD1B590-82F3-4444-B407-43B647E650C0}"/>
              </a:ext>
            </a:extLst>
          </p:cNvPr>
          <p:cNvSpPr>
            <a:spLocks noGrp="1"/>
          </p:cNvSpPr>
          <p:nvPr>
            <p:ph type="sldNum" sz="quarter" idx="12"/>
          </p:nvPr>
        </p:nvSpPr>
        <p:spPr/>
        <p:txBody>
          <a:bodyPr/>
          <a:lstStyle/>
          <a:p>
            <a:fld id="{94877942-07DC-4246-9323-5B31B755E346}" type="slidenum">
              <a:rPr lang="en-US" smtClean="0"/>
              <a:t>15</a:t>
            </a:fld>
            <a:endParaRPr lang="en-US"/>
          </a:p>
        </p:txBody>
      </p:sp>
      <p:sp>
        <p:nvSpPr>
          <p:cNvPr id="5" name="Footer Placeholder 4">
            <a:extLst>
              <a:ext uri="{FF2B5EF4-FFF2-40B4-BE49-F238E27FC236}">
                <a16:creationId xmlns:a16="http://schemas.microsoft.com/office/drawing/2014/main" id="{998C0ADF-93E1-4D32-AB4C-29E372C4BA3A}"/>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50333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321D-4824-4A6E-889E-9C0B9D1CCC1A}"/>
              </a:ext>
            </a:extLst>
          </p:cNvPr>
          <p:cNvSpPr>
            <a:spLocks noGrp="1"/>
          </p:cNvSpPr>
          <p:nvPr>
            <p:ph type="title"/>
          </p:nvPr>
        </p:nvSpPr>
        <p:spPr>
          <a:xfrm>
            <a:off x="838200" y="365125"/>
            <a:ext cx="10515600" cy="1325563"/>
          </a:xfrm>
        </p:spPr>
        <p:txBody>
          <a:bodyPr>
            <a:normAutofit/>
          </a:bodyPr>
          <a:lstStyle/>
          <a:p>
            <a:r>
              <a:rPr lang="en-US" b="1" dirty="0"/>
              <a:t>Evaluating Multipollutant AQ at Local Level</a:t>
            </a:r>
          </a:p>
        </p:txBody>
      </p:sp>
      <p:graphicFrame>
        <p:nvGraphicFramePr>
          <p:cNvPr id="62" name="Content Placeholder 2">
            <a:extLst>
              <a:ext uri="{FF2B5EF4-FFF2-40B4-BE49-F238E27FC236}">
                <a16:creationId xmlns:a16="http://schemas.microsoft.com/office/drawing/2014/main" id="{12E15543-7C51-4B78-9C9F-87BD0E09534A}"/>
              </a:ext>
            </a:extLst>
          </p:cNvPr>
          <p:cNvGraphicFramePr>
            <a:graphicFrameLocks noGrp="1"/>
          </p:cNvGraphicFramePr>
          <p:nvPr>
            <p:ph idx="1"/>
            <p:extLst>
              <p:ext uri="{D42A27DB-BD31-4B8C-83A1-F6EECF244321}">
                <p14:modId xmlns:p14="http://schemas.microsoft.com/office/powerpoint/2010/main" val="37905632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F6E78A7B-C8E1-4FE7-8630-9E1BCDB07DAF}"/>
              </a:ext>
            </a:extLst>
          </p:cNvPr>
          <p:cNvSpPr>
            <a:spLocks noGrp="1"/>
          </p:cNvSpPr>
          <p:nvPr>
            <p:ph type="sldNum" sz="quarter" idx="12"/>
          </p:nvPr>
        </p:nvSpPr>
        <p:spPr/>
        <p:txBody>
          <a:bodyPr/>
          <a:lstStyle/>
          <a:p>
            <a:fld id="{94877942-07DC-4246-9323-5B31B755E346}" type="slidenum">
              <a:rPr lang="en-US" smtClean="0"/>
              <a:t>2</a:t>
            </a:fld>
            <a:endParaRPr lang="en-US" dirty="0"/>
          </a:p>
        </p:txBody>
      </p:sp>
      <p:sp>
        <p:nvSpPr>
          <p:cNvPr id="4" name="Footer Placeholder 3">
            <a:extLst>
              <a:ext uri="{FF2B5EF4-FFF2-40B4-BE49-F238E27FC236}">
                <a16:creationId xmlns:a16="http://schemas.microsoft.com/office/drawing/2014/main" id="{4717FD79-5AB1-47D3-AEC5-448B82C17C92}"/>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220691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2049-FBD4-43A5-B331-1A5982DF32E6}"/>
              </a:ext>
            </a:extLst>
          </p:cNvPr>
          <p:cNvSpPr>
            <a:spLocks noGrp="1"/>
          </p:cNvSpPr>
          <p:nvPr>
            <p:ph type="title"/>
          </p:nvPr>
        </p:nvSpPr>
        <p:spPr/>
        <p:txBody>
          <a:bodyPr/>
          <a:lstStyle/>
          <a:p>
            <a:r>
              <a:rPr lang="en-US" b="1" dirty="0"/>
              <a:t>Pollutant Concerns: Louisville, KY</a:t>
            </a:r>
          </a:p>
        </p:txBody>
      </p:sp>
      <p:sp>
        <p:nvSpPr>
          <p:cNvPr id="3" name="Content Placeholder 2">
            <a:extLst>
              <a:ext uri="{FF2B5EF4-FFF2-40B4-BE49-F238E27FC236}">
                <a16:creationId xmlns:a16="http://schemas.microsoft.com/office/drawing/2014/main" id="{496C7799-D9BC-4120-BEDC-21F5280E5686}"/>
              </a:ext>
            </a:extLst>
          </p:cNvPr>
          <p:cNvSpPr>
            <a:spLocks noGrp="1"/>
          </p:cNvSpPr>
          <p:nvPr>
            <p:ph idx="1"/>
          </p:nvPr>
        </p:nvSpPr>
        <p:spPr>
          <a:xfrm>
            <a:off x="838200" y="1506028"/>
            <a:ext cx="10805719" cy="4659065"/>
          </a:xfrm>
        </p:spPr>
        <p:txBody>
          <a:bodyPr vert="horz" lIns="91440" tIns="45720" rIns="91440" bIns="45720" rtlCol="0" anchor="t">
            <a:normAutofit fontScale="85000" lnSpcReduction="20000"/>
          </a:bodyPr>
          <a:lstStyle/>
          <a:p>
            <a:r>
              <a:rPr lang="en-US" b="1" dirty="0"/>
              <a:t>Ozone NAAQS</a:t>
            </a:r>
          </a:p>
          <a:p>
            <a:pPr lvl="1"/>
            <a:r>
              <a:rPr lang="en-US" dirty="0"/>
              <a:t>Clean for 1997 NAAQS, ozone advance for 2008 NAAQS, "marginal" nonattainment for 2015 NAAQS</a:t>
            </a:r>
          </a:p>
          <a:p>
            <a:pPr lvl="2"/>
            <a:r>
              <a:rPr lang="en-US" dirty="0">
                <a:cs typeface="Calibri"/>
              </a:rPr>
              <a:t>Attainment deadline is August 3, 2021</a:t>
            </a:r>
            <a:endParaRPr lang="en-US" dirty="0"/>
          </a:p>
          <a:p>
            <a:pPr lvl="1"/>
            <a:r>
              <a:rPr lang="en-US" dirty="0"/>
              <a:t>Is the area VOC or NOx limited? </a:t>
            </a:r>
          </a:p>
          <a:p>
            <a:pPr lvl="2"/>
            <a:r>
              <a:rPr lang="en-US" dirty="0"/>
              <a:t>LMAPCD recently released Request for Proposal (RFP)</a:t>
            </a:r>
          </a:p>
          <a:p>
            <a:r>
              <a:rPr lang="en-US" b="1" dirty="0">
                <a:cs typeface="Calibri"/>
              </a:rPr>
              <a:t>Odors from VOCs</a:t>
            </a:r>
          </a:p>
          <a:p>
            <a:pPr lvl="1"/>
            <a:r>
              <a:rPr lang="en-US" dirty="0"/>
              <a:t>Community complaints about odors in </a:t>
            </a:r>
            <a:r>
              <a:rPr lang="en-US" dirty="0" err="1"/>
              <a:t>Rubbertown</a:t>
            </a:r>
            <a:r>
              <a:rPr lang="en-US" dirty="0"/>
              <a:t> (industrial chemical area)</a:t>
            </a:r>
          </a:p>
          <a:p>
            <a:pPr lvl="2"/>
            <a:r>
              <a:rPr lang="en-US" dirty="0"/>
              <a:t>EJ concerns as well</a:t>
            </a:r>
          </a:p>
          <a:p>
            <a:pPr lvl="1"/>
            <a:r>
              <a:rPr lang="en-US" dirty="0">
                <a:cs typeface="Calibri"/>
              </a:rPr>
              <a:t>Ethanol – 9.5 million pounds annually from distilleries</a:t>
            </a:r>
          </a:p>
          <a:p>
            <a:pPr lvl="2"/>
            <a:r>
              <a:rPr lang="en-US" dirty="0">
                <a:cs typeface="Calibri"/>
              </a:rPr>
              <a:t>Contribution to O</a:t>
            </a:r>
            <a:r>
              <a:rPr lang="en-US" baseline="-25000" dirty="0">
                <a:cs typeface="Calibri"/>
              </a:rPr>
              <a:t>3</a:t>
            </a:r>
            <a:r>
              <a:rPr lang="en-US" dirty="0">
                <a:cs typeface="Calibri"/>
              </a:rPr>
              <a:t> levels?</a:t>
            </a:r>
          </a:p>
          <a:p>
            <a:pPr lvl="1"/>
            <a:r>
              <a:rPr lang="en-US" dirty="0"/>
              <a:t>Ongoing research</a:t>
            </a:r>
          </a:p>
          <a:p>
            <a:pPr lvl="2"/>
            <a:r>
              <a:rPr lang="en-US" dirty="0"/>
              <a:t>Sensor study; an odor wheel app; gas chromatograph (</a:t>
            </a:r>
            <a:r>
              <a:rPr lang="en-US" dirty="0" err="1"/>
              <a:t>oVET</a:t>
            </a:r>
            <a:r>
              <a:rPr lang="en-US" dirty="0"/>
              <a:t>) </a:t>
            </a:r>
          </a:p>
          <a:p>
            <a:r>
              <a:rPr lang="en-US" b="1" dirty="0">
                <a:cs typeface="Calibri"/>
              </a:rPr>
              <a:t>Air Toxics Risk</a:t>
            </a:r>
          </a:p>
          <a:p>
            <a:pPr lvl="1"/>
            <a:r>
              <a:rPr lang="en-US" dirty="0"/>
              <a:t>1,3d butadiene spikes in area </a:t>
            </a:r>
          </a:p>
          <a:p>
            <a:pPr lvl="2"/>
            <a:r>
              <a:rPr lang="en-US" dirty="0"/>
              <a:t>LMAPCD investigating</a:t>
            </a:r>
          </a:p>
        </p:txBody>
      </p:sp>
      <p:sp>
        <p:nvSpPr>
          <p:cNvPr id="4" name="Slide Number Placeholder 3">
            <a:extLst>
              <a:ext uri="{FF2B5EF4-FFF2-40B4-BE49-F238E27FC236}">
                <a16:creationId xmlns:a16="http://schemas.microsoft.com/office/drawing/2014/main" id="{F855A07C-B8A5-4B3A-90D7-5412A069EAE5}"/>
              </a:ext>
            </a:extLst>
          </p:cNvPr>
          <p:cNvSpPr>
            <a:spLocks noGrp="1"/>
          </p:cNvSpPr>
          <p:nvPr>
            <p:ph type="sldNum" sz="quarter" idx="12"/>
          </p:nvPr>
        </p:nvSpPr>
        <p:spPr/>
        <p:txBody>
          <a:bodyPr/>
          <a:lstStyle/>
          <a:p>
            <a:fld id="{94877942-07DC-4246-9323-5B31B755E346}" type="slidenum">
              <a:rPr lang="en-US" smtClean="0"/>
              <a:t>3</a:t>
            </a:fld>
            <a:endParaRPr lang="en-US"/>
          </a:p>
        </p:txBody>
      </p:sp>
      <p:sp>
        <p:nvSpPr>
          <p:cNvPr id="5" name="Footer Placeholder 4">
            <a:extLst>
              <a:ext uri="{FF2B5EF4-FFF2-40B4-BE49-F238E27FC236}">
                <a16:creationId xmlns:a16="http://schemas.microsoft.com/office/drawing/2014/main" id="{55CB395A-F8BE-4A6D-8D87-A2DDDB5D4615}"/>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99139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6304-52CB-4D13-8ED5-E142E7ECD7BA}"/>
              </a:ext>
            </a:extLst>
          </p:cNvPr>
          <p:cNvSpPr>
            <a:spLocks noGrp="1"/>
          </p:cNvSpPr>
          <p:nvPr>
            <p:ph type="title"/>
          </p:nvPr>
        </p:nvSpPr>
        <p:spPr/>
        <p:txBody>
          <a:bodyPr/>
          <a:lstStyle/>
          <a:p>
            <a:r>
              <a:rPr lang="en-US" b="1" dirty="0"/>
              <a:t>Louisville Multipollutant Highlights</a:t>
            </a:r>
          </a:p>
        </p:txBody>
      </p:sp>
      <p:sp>
        <p:nvSpPr>
          <p:cNvPr id="3" name="Content Placeholder 2">
            <a:extLst>
              <a:ext uri="{FF2B5EF4-FFF2-40B4-BE49-F238E27FC236}">
                <a16:creationId xmlns:a16="http://schemas.microsoft.com/office/drawing/2014/main" id="{E3BB8636-D80D-486F-8258-7EB4F8F3A5C3}"/>
              </a:ext>
            </a:extLst>
          </p:cNvPr>
          <p:cNvSpPr>
            <a:spLocks noGrp="1"/>
          </p:cNvSpPr>
          <p:nvPr>
            <p:ph idx="1"/>
          </p:nvPr>
        </p:nvSpPr>
        <p:spPr/>
        <p:txBody>
          <a:bodyPr>
            <a:normAutofit/>
          </a:bodyPr>
          <a:lstStyle/>
          <a:p>
            <a:r>
              <a:rPr lang="en-US" dirty="0"/>
              <a:t>Focused on developing an O</a:t>
            </a:r>
            <a:r>
              <a:rPr lang="en-US" baseline="-25000" dirty="0"/>
              <a:t>3</a:t>
            </a:r>
            <a:r>
              <a:rPr lang="en-US" dirty="0"/>
              <a:t> control strategy to address nonattainment—how to design an effective program that may also address other concerns such as odor, ethanol, etc?</a:t>
            </a:r>
          </a:p>
          <a:p>
            <a:r>
              <a:rPr lang="en-US" dirty="0">
                <a:cs typeface="Calibri"/>
              </a:rPr>
              <a:t>Not all VOCs are HAPs – from a multipollutant view, what HAP reductions could assist on ozone strategies?</a:t>
            </a:r>
          </a:p>
          <a:p>
            <a:pPr lvl="1"/>
            <a:r>
              <a:rPr lang="en-US" dirty="0">
                <a:cs typeface="Calibri"/>
              </a:rPr>
              <a:t>RFP on O</a:t>
            </a:r>
            <a:r>
              <a:rPr lang="en-US" baseline="-25000" dirty="0">
                <a:cs typeface="Calibri"/>
              </a:rPr>
              <a:t>3</a:t>
            </a:r>
            <a:r>
              <a:rPr lang="en-US" dirty="0">
                <a:cs typeface="Calibri"/>
              </a:rPr>
              <a:t> formation to inform ozone reactivity</a:t>
            </a:r>
          </a:p>
          <a:p>
            <a:r>
              <a:rPr lang="en-US" dirty="0">
                <a:cs typeface="Calibri"/>
              </a:rPr>
              <a:t>Is there a link between ethanol emissions and local ozone formation?</a:t>
            </a:r>
          </a:p>
          <a:p>
            <a:pPr lvl="1"/>
            <a:r>
              <a:rPr lang="en-US" dirty="0">
                <a:cs typeface="Calibri"/>
              </a:rPr>
              <a:t>Ethanol is not one of the listed 187 HAPs</a:t>
            </a:r>
          </a:p>
          <a:p>
            <a:r>
              <a:rPr lang="en-US" dirty="0"/>
              <a:t>Are there sources to control for O</a:t>
            </a:r>
            <a:r>
              <a:rPr lang="en-US" baseline="-25000" dirty="0"/>
              <a:t>3</a:t>
            </a:r>
            <a:r>
              <a:rPr lang="en-US" dirty="0"/>
              <a:t> purposes that also emit direct PM</a:t>
            </a:r>
            <a:r>
              <a:rPr lang="en-US" baseline="-25000" dirty="0"/>
              <a:t>2.5</a:t>
            </a:r>
            <a:r>
              <a:rPr lang="en-US" dirty="0"/>
              <a:t> or precursors (NOx or SO</a:t>
            </a:r>
            <a:r>
              <a:rPr lang="en-US" baseline="-25000" dirty="0"/>
              <a:t>2</a:t>
            </a:r>
            <a:r>
              <a:rPr lang="en-US" dirty="0"/>
              <a:t>)?</a:t>
            </a:r>
          </a:p>
          <a:p>
            <a:endParaRPr lang="en-US" b="1" dirty="0">
              <a:solidFill>
                <a:srgbClr val="FF0000"/>
              </a:solidFill>
              <a:cs typeface="Calibri"/>
            </a:endParaRPr>
          </a:p>
          <a:p>
            <a:endParaRPr lang="en-US" dirty="0"/>
          </a:p>
        </p:txBody>
      </p:sp>
      <p:sp>
        <p:nvSpPr>
          <p:cNvPr id="4" name="Slide Number Placeholder 3">
            <a:extLst>
              <a:ext uri="{FF2B5EF4-FFF2-40B4-BE49-F238E27FC236}">
                <a16:creationId xmlns:a16="http://schemas.microsoft.com/office/drawing/2014/main" id="{4AF4202A-838E-4784-B3E1-4F51C7FD9F58}"/>
              </a:ext>
            </a:extLst>
          </p:cNvPr>
          <p:cNvSpPr>
            <a:spLocks noGrp="1"/>
          </p:cNvSpPr>
          <p:nvPr>
            <p:ph type="sldNum" sz="quarter" idx="12"/>
          </p:nvPr>
        </p:nvSpPr>
        <p:spPr/>
        <p:txBody>
          <a:bodyPr/>
          <a:lstStyle/>
          <a:p>
            <a:fld id="{94877942-07DC-4246-9323-5B31B755E346}" type="slidenum">
              <a:rPr lang="en-US" smtClean="0"/>
              <a:t>4</a:t>
            </a:fld>
            <a:endParaRPr lang="en-US"/>
          </a:p>
        </p:txBody>
      </p:sp>
      <p:sp>
        <p:nvSpPr>
          <p:cNvPr id="5" name="Footer Placeholder 4">
            <a:extLst>
              <a:ext uri="{FF2B5EF4-FFF2-40B4-BE49-F238E27FC236}">
                <a16:creationId xmlns:a16="http://schemas.microsoft.com/office/drawing/2014/main" id="{9FEA1B3C-7823-47AD-8E1D-7B6F5D879773}"/>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19877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4262-EFC3-4ACC-8858-8EB93907C5C6}"/>
              </a:ext>
            </a:extLst>
          </p:cNvPr>
          <p:cNvSpPr>
            <a:spLocks noGrp="1"/>
          </p:cNvSpPr>
          <p:nvPr>
            <p:ph type="title"/>
          </p:nvPr>
        </p:nvSpPr>
        <p:spPr>
          <a:xfrm>
            <a:off x="762001" y="803325"/>
            <a:ext cx="5314536" cy="1325563"/>
          </a:xfrm>
        </p:spPr>
        <p:txBody>
          <a:bodyPr vert="horz" lIns="91440" tIns="45720" rIns="91440" bIns="45720" rtlCol="0">
            <a:normAutofit/>
          </a:bodyPr>
          <a:lstStyle/>
          <a:p>
            <a:r>
              <a:rPr lang="en-US" b="1" kern="1200" dirty="0">
                <a:latin typeface="+mj-lt"/>
                <a:ea typeface="+mj-ea"/>
                <a:cs typeface="+mj-cs"/>
              </a:rPr>
              <a:t>Ozone Ambient Air Characterization</a:t>
            </a:r>
          </a:p>
        </p:txBody>
      </p:sp>
      <p:sp>
        <p:nvSpPr>
          <p:cNvPr id="6" name="Content Placeholder 5">
            <a:extLst>
              <a:ext uri="{FF2B5EF4-FFF2-40B4-BE49-F238E27FC236}">
                <a16:creationId xmlns:a16="http://schemas.microsoft.com/office/drawing/2014/main" id="{9EF922FA-9556-4DC6-90D7-52D82AB50890}"/>
              </a:ext>
            </a:extLst>
          </p:cNvPr>
          <p:cNvSpPr>
            <a:spLocks noGrp="1"/>
          </p:cNvSpPr>
          <p:nvPr>
            <p:ph idx="1"/>
          </p:nvPr>
        </p:nvSpPr>
        <p:spPr>
          <a:xfrm>
            <a:off x="762000" y="2279018"/>
            <a:ext cx="5314543" cy="3375920"/>
          </a:xfrm>
        </p:spPr>
        <p:txBody>
          <a:bodyPr anchor="t">
            <a:normAutofit/>
          </a:bodyPr>
          <a:lstStyle/>
          <a:p>
            <a:r>
              <a:rPr lang="en-US" sz="1800" dirty="0"/>
              <a:t>Multistate O</a:t>
            </a:r>
            <a:r>
              <a:rPr lang="en-US" sz="1800" baseline="-25000" dirty="0"/>
              <a:t>3</a:t>
            </a:r>
            <a:r>
              <a:rPr lang="en-US" sz="1800" dirty="0"/>
              <a:t> nonattainment area - KY/IN</a:t>
            </a:r>
          </a:p>
          <a:p>
            <a:r>
              <a:rPr lang="en-US" sz="1800" dirty="0"/>
              <a:t>12 county CBSA, 5 counties are NAA for 2015 NAAQS</a:t>
            </a:r>
          </a:p>
          <a:p>
            <a:r>
              <a:rPr lang="en-US" sz="1800" dirty="0"/>
              <a:t>Violating monitors (dark blue) with most recent DV of </a:t>
            </a:r>
            <a:r>
              <a:rPr lang="en-US" sz="1800" dirty="0">
                <a:solidFill>
                  <a:srgbClr val="FF0000"/>
                </a:solidFill>
              </a:rPr>
              <a:t>75</a:t>
            </a:r>
            <a:r>
              <a:rPr lang="en-US" sz="1800" dirty="0"/>
              <a:t>, while monitors in light blue are below NAAQS and in white with no value</a:t>
            </a:r>
          </a:p>
          <a:p>
            <a:pPr lvl="1"/>
            <a:r>
              <a:rPr lang="en-US" sz="1400" dirty="0"/>
              <a:t>Clark, IN – 71 ppb </a:t>
            </a:r>
          </a:p>
          <a:p>
            <a:pPr lvl="1"/>
            <a:r>
              <a:rPr lang="en-US" sz="1400" dirty="0"/>
              <a:t>Floyd, IN – 72 ppb</a:t>
            </a:r>
          </a:p>
          <a:p>
            <a:pPr lvl="1"/>
            <a:r>
              <a:rPr lang="en-US" sz="1400" dirty="0"/>
              <a:t>Jefferson, KY – 75 ppb</a:t>
            </a:r>
          </a:p>
          <a:p>
            <a:pPr lvl="1"/>
            <a:endParaRPr lang="en-US" sz="1400" dirty="0"/>
          </a:p>
          <a:p>
            <a:pPr lvl="1"/>
            <a:endParaRPr lang="en-US" sz="1400" dirty="0"/>
          </a:p>
          <a:p>
            <a:endParaRPr lang="en-US" sz="1800" dirty="0"/>
          </a:p>
        </p:txBody>
      </p:sp>
      <p:sp>
        <p:nvSpPr>
          <p:cNvPr id="23" name="Freeform: Shape 22">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E805F21-DC5D-471C-80BD-4C57116BD442}"/>
              </a:ext>
            </a:extLst>
          </p:cNvPr>
          <p:cNvPicPr>
            <a:picLocks noChangeAspect="1"/>
          </p:cNvPicPr>
          <p:nvPr/>
        </p:nvPicPr>
        <p:blipFill rotWithShape="1">
          <a:blip r:embed="rId2"/>
          <a:srcRect r="8822"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3" name="Slide Number Placeholder 2">
            <a:extLst>
              <a:ext uri="{FF2B5EF4-FFF2-40B4-BE49-F238E27FC236}">
                <a16:creationId xmlns:a16="http://schemas.microsoft.com/office/drawing/2014/main" id="{00315C54-B36C-4CFC-877C-890EE76D3ACF}"/>
              </a:ext>
            </a:extLst>
          </p:cNvPr>
          <p:cNvSpPr>
            <a:spLocks noGrp="1"/>
          </p:cNvSpPr>
          <p:nvPr>
            <p:ph type="sldNum" sz="quarter" idx="12"/>
          </p:nvPr>
        </p:nvSpPr>
        <p:spPr/>
        <p:txBody>
          <a:bodyPr/>
          <a:lstStyle/>
          <a:p>
            <a:fld id="{94877942-07DC-4246-9323-5B31B755E346}" type="slidenum">
              <a:rPr lang="en-US" smtClean="0"/>
              <a:t>5</a:t>
            </a:fld>
            <a:endParaRPr lang="en-US"/>
          </a:p>
        </p:txBody>
      </p:sp>
      <p:sp>
        <p:nvSpPr>
          <p:cNvPr id="4" name="Footer Placeholder 3">
            <a:extLst>
              <a:ext uri="{FF2B5EF4-FFF2-40B4-BE49-F238E27FC236}">
                <a16:creationId xmlns:a16="http://schemas.microsoft.com/office/drawing/2014/main" id="{A78F0BFA-E70A-47AE-914B-6182E7F92B69}"/>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5212886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1D79A4-E300-4D3B-BBF5-64CE512616BD}"/>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mj-lt"/>
                <a:ea typeface="+mj-ea"/>
                <a:cs typeface="+mj-cs"/>
              </a:rPr>
              <a:t>Ozone Trends: Jefferson County, KY</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Content Placeholder 10">
            <a:extLst>
              <a:ext uri="{FF2B5EF4-FFF2-40B4-BE49-F238E27FC236}">
                <a16:creationId xmlns:a16="http://schemas.microsoft.com/office/drawing/2014/main" id="{D43D2725-48FF-4919-A0AB-172306882D57}"/>
              </a:ext>
            </a:extLst>
          </p:cNvPr>
          <p:cNvPicPr>
            <a:picLocks noGrp="1" noChangeAspect="1"/>
          </p:cNvPicPr>
          <p:nvPr>
            <p:ph idx="1"/>
          </p:nvPr>
        </p:nvPicPr>
        <p:blipFill>
          <a:blip r:embed="rId2"/>
          <a:stretch>
            <a:fillRect/>
          </a:stretch>
        </p:blipFill>
        <p:spPr>
          <a:xfrm>
            <a:off x="320041" y="2402733"/>
            <a:ext cx="11549110" cy="3424136"/>
          </a:xfrm>
          <a:prstGeom prst="rect">
            <a:avLst/>
          </a:prstGeom>
        </p:spPr>
      </p:pic>
      <p:sp>
        <p:nvSpPr>
          <p:cNvPr id="13" name="TextBox 12">
            <a:extLst>
              <a:ext uri="{FF2B5EF4-FFF2-40B4-BE49-F238E27FC236}">
                <a16:creationId xmlns:a16="http://schemas.microsoft.com/office/drawing/2014/main" id="{99E92F0E-59E9-4E90-B038-2FCE3BB113DA}"/>
              </a:ext>
            </a:extLst>
          </p:cNvPr>
          <p:cNvSpPr txBox="1"/>
          <p:nvPr/>
        </p:nvSpPr>
        <p:spPr>
          <a:xfrm>
            <a:off x="378068" y="5798145"/>
            <a:ext cx="11538315" cy="923330"/>
          </a:xfrm>
          <a:prstGeom prst="rect">
            <a:avLst/>
          </a:prstGeom>
          <a:noFill/>
        </p:spPr>
        <p:txBody>
          <a:bodyPr wrap="square" rtlCol="0">
            <a:spAutoFit/>
          </a:bodyPr>
          <a:lstStyle/>
          <a:p>
            <a:pPr marL="285750" indent="-285750">
              <a:buFont typeface="Arial" panose="020B0604020202020204" pitchFamily="34" charset="0"/>
              <a:buChar char="•"/>
            </a:pPr>
            <a:r>
              <a:rPr lang="en-US" dirty="0"/>
              <a:t>2014-2016 = 74 ppb, 2015-2017 = 75 ppb, 2016-2018 = 75 ppb* (preliminary)  </a:t>
            </a:r>
          </a:p>
          <a:p>
            <a:pPr marL="285750" indent="-285750">
              <a:buFont typeface="Arial" panose="020B0604020202020204" pitchFamily="34" charset="0"/>
              <a:buChar char="•"/>
            </a:pPr>
            <a:r>
              <a:rPr lang="en-US" dirty="0"/>
              <a:t>Investigating seasonality of high ozone, i.e., months with ozone exceedances. LMAPCD indicated that they occur May – end of summer.</a:t>
            </a:r>
          </a:p>
        </p:txBody>
      </p:sp>
      <p:sp>
        <p:nvSpPr>
          <p:cNvPr id="3" name="Slide Number Placeholder 2">
            <a:extLst>
              <a:ext uri="{FF2B5EF4-FFF2-40B4-BE49-F238E27FC236}">
                <a16:creationId xmlns:a16="http://schemas.microsoft.com/office/drawing/2014/main" id="{86062E06-01D3-4026-8D78-15A7A479BAB0}"/>
              </a:ext>
            </a:extLst>
          </p:cNvPr>
          <p:cNvSpPr>
            <a:spLocks noGrp="1"/>
          </p:cNvSpPr>
          <p:nvPr>
            <p:ph type="sldNum" sz="quarter" idx="12"/>
          </p:nvPr>
        </p:nvSpPr>
        <p:spPr/>
        <p:txBody>
          <a:bodyPr/>
          <a:lstStyle/>
          <a:p>
            <a:fld id="{94877942-07DC-4246-9323-5B31B755E346}" type="slidenum">
              <a:rPr lang="en-US" smtClean="0"/>
              <a:t>6</a:t>
            </a:fld>
            <a:endParaRPr lang="en-US"/>
          </a:p>
        </p:txBody>
      </p:sp>
      <p:sp>
        <p:nvSpPr>
          <p:cNvPr id="4" name="Footer Placeholder 3">
            <a:extLst>
              <a:ext uri="{FF2B5EF4-FFF2-40B4-BE49-F238E27FC236}">
                <a16:creationId xmlns:a16="http://schemas.microsoft.com/office/drawing/2014/main" id="{A0CC3B0C-3B52-4927-9FA7-E450C87D865E}"/>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88911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356563-C227-4427-812B-6A654B3EF73F}"/>
              </a:ext>
            </a:extLst>
          </p:cNvPr>
          <p:cNvSpPr>
            <a:spLocks noGrp="1"/>
          </p:cNvSpPr>
          <p:nvPr>
            <p:ph type="title"/>
          </p:nvPr>
        </p:nvSpPr>
        <p:spPr>
          <a:xfrm>
            <a:off x="526073" y="466578"/>
            <a:ext cx="11139854" cy="930447"/>
          </a:xfrm>
        </p:spPr>
        <p:txBody>
          <a:bodyPr vert="horz" lIns="91440" tIns="45720" rIns="91440" bIns="45720" rtlCol="0" anchor="b">
            <a:normAutofit fontScale="90000"/>
          </a:bodyPr>
          <a:lstStyle/>
          <a:p>
            <a:pPr algn="ctr"/>
            <a:r>
              <a:rPr lang="en-US" sz="4600" b="1" kern="1200" dirty="0">
                <a:solidFill>
                  <a:srgbClr val="FFFFFF"/>
                </a:solidFill>
                <a:latin typeface="+mj-lt"/>
                <a:ea typeface="+mj-ea"/>
                <a:cs typeface="+mj-cs"/>
              </a:rPr>
              <a:t>2023 Ozone Design Value Projections (Released 6/18)</a:t>
            </a:r>
          </a:p>
        </p:txBody>
      </p:sp>
      <p:cxnSp>
        <p:nvCxnSpPr>
          <p:cNvPr id="23" name="Straight Connector 19">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D00540F-A0E1-4A48-B332-4ED814D4E5EC}"/>
              </a:ext>
            </a:extLst>
          </p:cNvPr>
          <p:cNvGraphicFramePr>
            <a:graphicFrameLocks noGrp="1"/>
          </p:cNvGraphicFramePr>
          <p:nvPr>
            <p:ph idx="1"/>
            <p:extLst>
              <p:ext uri="{D42A27DB-BD31-4B8C-83A1-F6EECF244321}">
                <p14:modId xmlns:p14="http://schemas.microsoft.com/office/powerpoint/2010/main" val="4126704588"/>
              </p:ext>
            </p:extLst>
          </p:nvPr>
        </p:nvGraphicFramePr>
        <p:xfrm>
          <a:off x="320036" y="2434449"/>
          <a:ext cx="11438792" cy="1996128"/>
        </p:xfrm>
        <a:graphic>
          <a:graphicData uri="http://schemas.openxmlformats.org/drawingml/2006/table">
            <a:tbl>
              <a:tblPr firstRow="1" firstCol="1" bandRow="1">
                <a:tableStyleId>{5C22544A-7EE6-4342-B048-85BDC9FD1C3A}</a:tableStyleId>
              </a:tblPr>
              <a:tblGrid>
                <a:gridCol w="3607183">
                  <a:extLst>
                    <a:ext uri="{9D8B030D-6E8A-4147-A177-3AD203B41FA5}">
                      <a16:colId xmlns:a16="http://schemas.microsoft.com/office/drawing/2014/main" val="2990806897"/>
                    </a:ext>
                  </a:extLst>
                </a:gridCol>
                <a:gridCol w="1932043">
                  <a:extLst>
                    <a:ext uri="{9D8B030D-6E8A-4147-A177-3AD203B41FA5}">
                      <a16:colId xmlns:a16="http://schemas.microsoft.com/office/drawing/2014/main" val="825376391"/>
                    </a:ext>
                  </a:extLst>
                </a:gridCol>
                <a:gridCol w="1731146">
                  <a:extLst>
                    <a:ext uri="{9D8B030D-6E8A-4147-A177-3AD203B41FA5}">
                      <a16:colId xmlns:a16="http://schemas.microsoft.com/office/drawing/2014/main" val="3357620853"/>
                    </a:ext>
                  </a:extLst>
                </a:gridCol>
                <a:gridCol w="1748901">
                  <a:extLst>
                    <a:ext uri="{9D8B030D-6E8A-4147-A177-3AD203B41FA5}">
                      <a16:colId xmlns:a16="http://schemas.microsoft.com/office/drawing/2014/main" val="3703287801"/>
                    </a:ext>
                  </a:extLst>
                </a:gridCol>
                <a:gridCol w="2419519">
                  <a:extLst>
                    <a:ext uri="{9D8B030D-6E8A-4147-A177-3AD203B41FA5}">
                      <a16:colId xmlns:a16="http://schemas.microsoft.com/office/drawing/2014/main" val="2985467955"/>
                    </a:ext>
                  </a:extLst>
                </a:gridCol>
              </a:tblGrid>
              <a:tr h="1196518">
                <a:tc>
                  <a:txBody>
                    <a:bodyPr/>
                    <a:lstStyle/>
                    <a:p>
                      <a:pPr marL="0" marR="0">
                        <a:lnSpc>
                          <a:spcPct val="107000"/>
                        </a:lnSpc>
                        <a:spcBef>
                          <a:spcPts val="0"/>
                        </a:spcBef>
                        <a:spcAft>
                          <a:spcPts val="0"/>
                        </a:spcAft>
                      </a:pPr>
                      <a:r>
                        <a:rPr lang="en-US" sz="2300" dirty="0">
                          <a:effectLst/>
                        </a:rPr>
                        <a:t>Site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a:effectLst/>
                        </a:rPr>
                        <a:t>2009-2013</a:t>
                      </a:r>
                    </a:p>
                    <a:p>
                      <a:pPr marL="0" marR="0" algn="ctr">
                        <a:lnSpc>
                          <a:spcPct val="107000"/>
                        </a:lnSpc>
                        <a:spcBef>
                          <a:spcPts val="0"/>
                        </a:spcBef>
                        <a:spcAft>
                          <a:spcPts val="0"/>
                        </a:spcAft>
                      </a:pPr>
                      <a:r>
                        <a:rPr lang="en-US" sz="2300">
                          <a:effectLst/>
                        </a:rPr>
                        <a:t>Avg</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a:effectLst/>
                        </a:rPr>
                        <a:t>2009-2013</a:t>
                      </a:r>
                    </a:p>
                    <a:p>
                      <a:pPr marL="0" marR="0" algn="ctr">
                        <a:lnSpc>
                          <a:spcPct val="107000"/>
                        </a:lnSpc>
                        <a:spcBef>
                          <a:spcPts val="0"/>
                        </a:spcBef>
                        <a:spcAft>
                          <a:spcPts val="0"/>
                        </a:spcAft>
                      </a:pPr>
                      <a:r>
                        <a:rPr lang="en-US" sz="2300">
                          <a:effectLst/>
                        </a:rPr>
                        <a:t>Max</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dirty="0">
                          <a:effectLst/>
                        </a:rPr>
                        <a:t>2016-2018*</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dirty="0">
                          <a:effectLst/>
                        </a:rPr>
                        <a:t>2023</a:t>
                      </a:r>
                    </a:p>
                    <a:p>
                      <a:pPr marL="0" marR="0" algn="ctr">
                        <a:lnSpc>
                          <a:spcPct val="107000"/>
                        </a:lnSpc>
                        <a:spcBef>
                          <a:spcPts val="0"/>
                        </a:spcBef>
                        <a:spcAft>
                          <a:spcPts val="0"/>
                        </a:spcAft>
                      </a:pPr>
                      <a:r>
                        <a:rPr lang="en-US" sz="2300" dirty="0">
                          <a:effectLst/>
                        </a:rPr>
                        <a:t>Max</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extLst>
                  <a:ext uri="{0D108BD9-81ED-4DB2-BD59-A6C34878D82A}">
                    <a16:rowId xmlns:a16="http://schemas.microsoft.com/office/drawing/2014/main" val="3074087488"/>
                  </a:ext>
                </a:extLst>
              </a:tr>
              <a:tr h="399805">
                <a:tc>
                  <a:txBody>
                    <a:bodyPr/>
                    <a:lstStyle/>
                    <a:p>
                      <a:pPr marL="0" marR="0">
                        <a:lnSpc>
                          <a:spcPct val="107000"/>
                        </a:lnSpc>
                        <a:spcBef>
                          <a:spcPts val="0"/>
                        </a:spcBef>
                        <a:spcAft>
                          <a:spcPts val="0"/>
                        </a:spcAft>
                      </a:pPr>
                      <a:r>
                        <a:rPr lang="en-US" sz="2300" dirty="0">
                          <a:effectLst/>
                        </a:rPr>
                        <a:t>211110051 – Watson Lane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a:effectLst/>
                        </a:rPr>
                        <a:t>78.5</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a:effectLst/>
                        </a:rPr>
                        <a:t>79</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dirty="0">
                          <a:effectLst/>
                          <a:latin typeface="Calibri" panose="020F0502020204030204" pitchFamily="34" charset="0"/>
                          <a:ea typeface="Calibri" panose="020F0502020204030204" pitchFamily="34" charset="0"/>
                          <a:cs typeface="Times New Roman" panose="02020603050405020304" pitchFamily="18" charset="0"/>
                        </a:rPr>
                        <a:t>68</a:t>
                      </a:r>
                    </a:p>
                  </a:txBody>
                  <a:tcPr marL="141986" marR="141986" marT="0" marB="0"/>
                </a:tc>
                <a:tc>
                  <a:txBody>
                    <a:bodyPr/>
                    <a:lstStyle/>
                    <a:p>
                      <a:pPr marL="0" marR="0" algn="ctr">
                        <a:lnSpc>
                          <a:spcPct val="107000"/>
                        </a:lnSpc>
                        <a:spcBef>
                          <a:spcPts val="0"/>
                        </a:spcBef>
                        <a:spcAft>
                          <a:spcPts val="0"/>
                        </a:spcAft>
                      </a:pPr>
                      <a:r>
                        <a:rPr lang="en-US" sz="2300" dirty="0">
                          <a:effectLst/>
                        </a:rPr>
                        <a:t>64.8</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extLst>
                  <a:ext uri="{0D108BD9-81ED-4DB2-BD59-A6C34878D82A}">
                    <a16:rowId xmlns:a16="http://schemas.microsoft.com/office/drawing/2014/main" val="1349490461"/>
                  </a:ext>
                </a:extLst>
              </a:tr>
              <a:tr h="399805">
                <a:tc>
                  <a:txBody>
                    <a:bodyPr/>
                    <a:lstStyle/>
                    <a:p>
                      <a:pPr marL="0" marR="0">
                        <a:lnSpc>
                          <a:spcPct val="107000"/>
                        </a:lnSpc>
                        <a:spcBef>
                          <a:spcPts val="0"/>
                        </a:spcBef>
                        <a:spcAft>
                          <a:spcPts val="0"/>
                        </a:spcAft>
                      </a:pPr>
                      <a:r>
                        <a:rPr lang="en-US" sz="2300" dirty="0">
                          <a:effectLst/>
                        </a:rPr>
                        <a:t>211110067 – Canons Lane</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b="1">
                          <a:effectLst/>
                        </a:rPr>
                        <a:t>85.0</a:t>
                      </a:r>
                      <a:endParaRPr lang="en-US" sz="2300" b="1">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b="1">
                          <a:effectLst/>
                        </a:rPr>
                        <a:t>85</a:t>
                      </a:r>
                      <a:endParaRPr lang="en-US" sz="2300" b="1">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b="1" dirty="0">
                          <a:effectLst/>
                        </a:rPr>
                        <a:t>75</a:t>
                      </a: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tc>
                  <a:txBody>
                    <a:bodyPr/>
                    <a:lstStyle/>
                    <a:p>
                      <a:pPr marL="0" marR="0" algn="ctr">
                        <a:lnSpc>
                          <a:spcPct val="107000"/>
                        </a:lnSpc>
                        <a:spcBef>
                          <a:spcPts val="0"/>
                        </a:spcBef>
                        <a:spcAft>
                          <a:spcPts val="0"/>
                        </a:spcAft>
                      </a:pPr>
                      <a:r>
                        <a:rPr lang="en-US" sz="2300" b="1" dirty="0">
                          <a:effectLst/>
                        </a:rPr>
                        <a:t>70.1</a:t>
                      </a:r>
                      <a:endParaRPr lang="en-US" sz="2300" b="1" dirty="0">
                        <a:effectLst/>
                        <a:latin typeface="Calibri" panose="020F0502020204030204" pitchFamily="34" charset="0"/>
                        <a:ea typeface="Calibri" panose="020F0502020204030204" pitchFamily="34" charset="0"/>
                        <a:cs typeface="Times New Roman" panose="02020603050405020304" pitchFamily="18" charset="0"/>
                      </a:endParaRPr>
                    </a:p>
                  </a:txBody>
                  <a:tcPr marL="141986" marR="141986" marT="0" marB="0"/>
                </a:tc>
                <a:extLst>
                  <a:ext uri="{0D108BD9-81ED-4DB2-BD59-A6C34878D82A}">
                    <a16:rowId xmlns:a16="http://schemas.microsoft.com/office/drawing/2014/main" val="2723576171"/>
                  </a:ext>
                </a:extLst>
              </a:tr>
            </a:tbl>
          </a:graphicData>
        </a:graphic>
      </p:graphicFrame>
      <p:sp>
        <p:nvSpPr>
          <p:cNvPr id="3" name="TextBox 2">
            <a:extLst>
              <a:ext uri="{FF2B5EF4-FFF2-40B4-BE49-F238E27FC236}">
                <a16:creationId xmlns:a16="http://schemas.microsoft.com/office/drawing/2014/main" id="{7C868E83-C024-45E5-A028-72CCD6AA39BB}"/>
              </a:ext>
            </a:extLst>
          </p:cNvPr>
          <p:cNvSpPr txBox="1"/>
          <p:nvPr/>
        </p:nvSpPr>
        <p:spPr>
          <a:xfrm>
            <a:off x="320036" y="4842810"/>
            <a:ext cx="11438793" cy="923330"/>
          </a:xfrm>
          <a:prstGeom prst="rect">
            <a:avLst/>
          </a:prstGeom>
          <a:noFill/>
        </p:spPr>
        <p:txBody>
          <a:bodyPr wrap="square" rtlCol="0">
            <a:spAutoFit/>
          </a:bodyPr>
          <a:lstStyle/>
          <a:p>
            <a:pPr marL="285750" indent="-285750">
              <a:buFont typeface="Arial" panose="020B0604020202020204" pitchFamily="34" charset="0"/>
              <a:buChar char="•"/>
            </a:pPr>
            <a:r>
              <a:rPr lang="en-US" dirty="0"/>
              <a:t>Attainment deadline is in 2021</a:t>
            </a:r>
          </a:p>
          <a:p>
            <a:pPr marL="285750" indent="-285750">
              <a:buFont typeface="Arial" panose="020B0604020202020204" pitchFamily="34" charset="0"/>
              <a:buChar char="•"/>
            </a:pPr>
            <a:r>
              <a:rPr lang="en-US" dirty="0"/>
              <a:t>Existing Federal measures like Tier 3 will impact the monitors and we expect reductions in ozone concentrations such that the area will attain the NAAQS.</a:t>
            </a:r>
          </a:p>
        </p:txBody>
      </p:sp>
      <p:sp>
        <p:nvSpPr>
          <p:cNvPr id="5" name="Slide Number Placeholder 4">
            <a:extLst>
              <a:ext uri="{FF2B5EF4-FFF2-40B4-BE49-F238E27FC236}">
                <a16:creationId xmlns:a16="http://schemas.microsoft.com/office/drawing/2014/main" id="{36AD2D3A-AB1D-4859-A180-184A96CD83A8}"/>
              </a:ext>
            </a:extLst>
          </p:cNvPr>
          <p:cNvSpPr>
            <a:spLocks noGrp="1"/>
          </p:cNvSpPr>
          <p:nvPr>
            <p:ph type="sldNum" sz="quarter" idx="12"/>
          </p:nvPr>
        </p:nvSpPr>
        <p:spPr/>
        <p:txBody>
          <a:bodyPr/>
          <a:lstStyle/>
          <a:p>
            <a:fld id="{94877942-07DC-4246-9323-5B31B755E346}" type="slidenum">
              <a:rPr lang="en-US" smtClean="0"/>
              <a:t>7</a:t>
            </a:fld>
            <a:endParaRPr lang="en-US"/>
          </a:p>
        </p:txBody>
      </p:sp>
      <p:sp>
        <p:nvSpPr>
          <p:cNvPr id="6" name="Footer Placeholder 5">
            <a:extLst>
              <a:ext uri="{FF2B5EF4-FFF2-40B4-BE49-F238E27FC236}">
                <a16:creationId xmlns:a16="http://schemas.microsoft.com/office/drawing/2014/main" id="{F1A583FA-D5A7-4886-9BE5-6D45EF59BAF2}"/>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4791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FE011-AD0A-4DD2-B977-0757AA04B392}"/>
              </a:ext>
            </a:extLst>
          </p:cNvPr>
          <p:cNvSpPr>
            <a:spLocks noGrp="1"/>
          </p:cNvSpPr>
          <p:nvPr>
            <p:ph type="title"/>
          </p:nvPr>
        </p:nvSpPr>
        <p:spPr>
          <a:xfrm>
            <a:off x="762000" y="384580"/>
            <a:ext cx="10515600" cy="1325563"/>
          </a:xfrm>
        </p:spPr>
        <p:txBody>
          <a:bodyPr/>
          <a:lstStyle/>
          <a:p>
            <a:r>
              <a:rPr lang="en-US" b="1" dirty="0"/>
              <a:t>EPA Modeled Ozone Contributions: </a:t>
            </a:r>
            <a:br>
              <a:rPr lang="en-US" b="1" dirty="0"/>
            </a:br>
            <a:r>
              <a:rPr lang="en-US" b="1" dirty="0"/>
              <a:t>CSAPR Update </a:t>
            </a:r>
          </a:p>
        </p:txBody>
      </p:sp>
      <p:graphicFrame>
        <p:nvGraphicFramePr>
          <p:cNvPr id="8" name="Content Placeholder 7">
            <a:extLst>
              <a:ext uri="{FF2B5EF4-FFF2-40B4-BE49-F238E27FC236}">
                <a16:creationId xmlns:a16="http://schemas.microsoft.com/office/drawing/2014/main" id="{A3C1D3DD-D8D3-4B96-ABAA-BBF1CAC09C2E}"/>
              </a:ext>
            </a:extLst>
          </p:cNvPr>
          <p:cNvGraphicFramePr>
            <a:graphicFrameLocks noGrp="1"/>
          </p:cNvGraphicFramePr>
          <p:nvPr>
            <p:ph sz="half" idx="2"/>
            <p:extLst>
              <p:ext uri="{D42A27DB-BD31-4B8C-83A1-F6EECF244321}">
                <p14:modId xmlns:p14="http://schemas.microsoft.com/office/powerpoint/2010/main" val="2266003479"/>
              </p:ext>
            </p:extLst>
          </p:nvPr>
        </p:nvGraphicFramePr>
        <p:xfrm>
          <a:off x="5046168" y="2005012"/>
          <a:ext cx="6214463"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AB3A392-8788-4C4E-BCD1-F4849D7AFDF2}"/>
              </a:ext>
            </a:extLst>
          </p:cNvPr>
          <p:cNvSpPr>
            <a:spLocks noGrp="1"/>
          </p:cNvSpPr>
          <p:nvPr>
            <p:ph type="sldNum" sz="quarter" idx="12"/>
          </p:nvPr>
        </p:nvSpPr>
        <p:spPr/>
        <p:txBody>
          <a:bodyPr/>
          <a:lstStyle/>
          <a:p>
            <a:fld id="{94877942-07DC-4246-9323-5B31B755E346}" type="slidenum">
              <a:rPr lang="en-US" smtClean="0"/>
              <a:t>8</a:t>
            </a:fld>
            <a:endParaRPr lang="en-US"/>
          </a:p>
        </p:txBody>
      </p:sp>
      <p:sp>
        <p:nvSpPr>
          <p:cNvPr id="4" name="Footer Placeholder 3">
            <a:extLst>
              <a:ext uri="{FF2B5EF4-FFF2-40B4-BE49-F238E27FC236}">
                <a16:creationId xmlns:a16="http://schemas.microsoft.com/office/drawing/2014/main" id="{6C13854D-C5C7-4449-95F1-30F735155366}"/>
              </a:ext>
            </a:extLst>
          </p:cNvPr>
          <p:cNvSpPr>
            <a:spLocks noGrp="1"/>
          </p:cNvSpPr>
          <p:nvPr>
            <p:ph type="ftr" sz="quarter" idx="11"/>
          </p:nvPr>
        </p:nvSpPr>
        <p:spPr/>
        <p:txBody>
          <a:bodyPr/>
          <a:lstStyle/>
          <a:p>
            <a:r>
              <a:rPr lang="en-US"/>
              <a:t>Draft</a:t>
            </a:r>
          </a:p>
        </p:txBody>
      </p:sp>
      <p:sp>
        <p:nvSpPr>
          <p:cNvPr id="5" name="TextBox 4">
            <a:extLst>
              <a:ext uri="{FF2B5EF4-FFF2-40B4-BE49-F238E27FC236}">
                <a16:creationId xmlns:a16="http://schemas.microsoft.com/office/drawing/2014/main" id="{2F567B21-AC65-4A51-9C84-24849FA72808}"/>
              </a:ext>
            </a:extLst>
          </p:cNvPr>
          <p:cNvSpPr txBox="1"/>
          <p:nvPr/>
        </p:nvSpPr>
        <p:spPr>
          <a:xfrm>
            <a:off x="603682" y="2325086"/>
            <a:ext cx="4900473" cy="3139321"/>
          </a:xfrm>
          <a:prstGeom prst="rect">
            <a:avLst/>
          </a:prstGeom>
          <a:noFill/>
        </p:spPr>
        <p:txBody>
          <a:bodyPr wrap="square" rtlCol="0">
            <a:spAutoFit/>
          </a:bodyPr>
          <a:lstStyle/>
          <a:p>
            <a:r>
              <a:rPr lang="en-US" dirty="0"/>
              <a:t>The total pollution in any area forms from the combination of local and upwind sources.</a:t>
            </a:r>
          </a:p>
          <a:p>
            <a:pPr marL="285750" indent="-285750">
              <a:buFont typeface="Arial" panose="020B0604020202020204" pitchFamily="34" charset="0"/>
              <a:buChar char="•"/>
            </a:pPr>
            <a:r>
              <a:rPr lang="en-US" dirty="0"/>
              <a:t>States – anthropogenic NOx and VOC emissions from the contiguous 48 states and DC</a:t>
            </a:r>
          </a:p>
          <a:p>
            <a:pPr marL="285750" indent="-285750">
              <a:buFont typeface="Arial" panose="020B0604020202020204" pitchFamily="34" charset="0"/>
              <a:buChar char="•"/>
            </a:pPr>
            <a:r>
              <a:rPr lang="en-US" dirty="0" err="1"/>
              <a:t>Biogenics</a:t>
            </a:r>
            <a:r>
              <a:rPr lang="en-US" dirty="0"/>
              <a:t> – biogenic NOx and VOC emissions domain-wide</a:t>
            </a:r>
          </a:p>
          <a:p>
            <a:pPr marL="285750" indent="-285750">
              <a:buFont typeface="Arial" panose="020B0604020202020204" pitchFamily="34" charset="0"/>
              <a:buChar char="•"/>
            </a:pPr>
            <a:r>
              <a:rPr lang="en-US" dirty="0"/>
              <a:t>Global boundary – concentrations transported into the modeling domain from the lateral boundaries</a:t>
            </a:r>
          </a:p>
          <a:p>
            <a:pPr marL="285750" indent="-285750">
              <a:buFont typeface="Arial" panose="020B0604020202020204" pitchFamily="34" charset="0"/>
              <a:buChar char="•"/>
            </a:pPr>
            <a:r>
              <a:rPr lang="en-US" dirty="0"/>
              <a:t>Other – could include offshore, tribal and fires emissions</a:t>
            </a:r>
          </a:p>
        </p:txBody>
      </p:sp>
    </p:spTree>
    <p:extLst>
      <p:ext uri="{BB962C8B-B14F-4D97-AF65-F5344CB8AC3E}">
        <p14:creationId xmlns:p14="http://schemas.microsoft.com/office/powerpoint/2010/main" val="10695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72B8E95-B28B-4AAD-BDBA-809EE82BC739}"/>
              </a:ext>
            </a:extLst>
          </p:cNvPr>
          <p:cNvSpPr>
            <a:spLocks noGrp="1"/>
          </p:cNvSpPr>
          <p:nvPr>
            <p:ph type="title"/>
          </p:nvPr>
        </p:nvSpPr>
        <p:spPr>
          <a:xfrm>
            <a:off x="921895" y="6211922"/>
            <a:ext cx="10515600" cy="646078"/>
          </a:xfrm>
        </p:spPr>
        <p:txBody>
          <a:bodyPr>
            <a:normAutofit fontScale="90000"/>
          </a:bodyPr>
          <a:lstStyle/>
          <a:p>
            <a:r>
              <a:rPr lang="en-US" sz="1300" dirty="0"/>
              <a:t>This modeling was performed for a single summer month in the peak of an ozone season (July 2011). This type of analysis does not give any information about how effective local VOC or NOx emissions reductions would necessarily be, but can be informative in identifying which areas would see a benefit in terms of lower ozone concentrations from additional reductions in VOC or NOx emissions. </a:t>
            </a:r>
            <a:br>
              <a:rPr lang="en-US" dirty="0"/>
            </a:br>
            <a:endParaRPr lang="en-US" dirty="0"/>
          </a:p>
        </p:txBody>
      </p:sp>
      <p:pic>
        <p:nvPicPr>
          <p:cNvPr id="9" name="Picture Placeholder 8">
            <a:extLst>
              <a:ext uri="{FF2B5EF4-FFF2-40B4-BE49-F238E27FC236}">
                <a16:creationId xmlns:a16="http://schemas.microsoft.com/office/drawing/2014/main" id="{787C3E51-7FA1-42D3-B159-8469150A26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5376" y="2834971"/>
            <a:ext cx="5405306" cy="3148642"/>
          </a:xfrm>
        </p:spPr>
      </p:pic>
      <p:pic>
        <p:nvPicPr>
          <p:cNvPr id="12" name="Content Placeholder 11">
            <a:extLst>
              <a:ext uri="{FF2B5EF4-FFF2-40B4-BE49-F238E27FC236}">
                <a16:creationId xmlns:a16="http://schemas.microsoft.com/office/drawing/2014/main" id="{F2100BEF-9914-469F-8CDE-6150D7C5DBC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7296" y="2793347"/>
            <a:ext cx="5587028" cy="3254497"/>
          </a:xfrm>
        </p:spPr>
      </p:pic>
      <p:sp>
        <p:nvSpPr>
          <p:cNvPr id="13" name="TextBox 12">
            <a:extLst>
              <a:ext uri="{FF2B5EF4-FFF2-40B4-BE49-F238E27FC236}">
                <a16:creationId xmlns:a16="http://schemas.microsoft.com/office/drawing/2014/main" id="{31D0B2CA-6F24-49A3-A580-A4CB5C30754C}"/>
              </a:ext>
            </a:extLst>
          </p:cNvPr>
          <p:cNvSpPr txBox="1"/>
          <p:nvPr/>
        </p:nvSpPr>
        <p:spPr>
          <a:xfrm>
            <a:off x="921895" y="395366"/>
            <a:ext cx="9039069" cy="707886"/>
          </a:xfrm>
          <a:prstGeom prst="rect">
            <a:avLst/>
          </a:prstGeom>
          <a:noFill/>
        </p:spPr>
        <p:txBody>
          <a:bodyPr wrap="square" rtlCol="0">
            <a:spAutoFit/>
          </a:bodyPr>
          <a:lstStyle/>
          <a:p>
            <a:r>
              <a:rPr lang="en-US" sz="4000" b="1" dirty="0"/>
              <a:t>Ozone Formation - VOC or NOx Limited?</a:t>
            </a:r>
          </a:p>
        </p:txBody>
      </p:sp>
      <p:sp>
        <p:nvSpPr>
          <p:cNvPr id="2" name="Slide Number Placeholder 1">
            <a:extLst>
              <a:ext uri="{FF2B5EF4-FFF2-40B4-BE49-F238E27FC236}">
                <a16:creationId xmlns:a16="http://schemas.microsoft.com/office/drawing/2014/main" id="{3C362D79-574D-4EFB-B0B8-F4BF62AE9F48}"/>
              </a:ext>
            </a:extLst>
          </p:cNvPr>
          <p:cNvSpPr>
            <a:spLocks noGrp="1"/>
          </p:cNvSpPr>
          <p:nvPr>
            <p:ph type="sldNum" sz="quarter" idx="12"/>
          </p:nvPr>
        </p:nvSpPr>
        <p:spPr/>
        <p:txBody>
          <a:bodyPr/>
          <a:lstStyle/>
          <a:p>
            <a:fld id="{94877942-07DC-4246-9323-5B31B755E346}" type="slidenum">
              <a:rPr lang="en-US" smtClean="0"/>
              <a:t>9</a:t>
            </a:fld>
            <a:endParaRPr lang="en-US"/>
          </a:p>
        </p:txBody>
      </p:sp>
      <p:sp>
        <p:nvSpPr>
          <p:cNvPr id="3" name="TextBox 2">
            <a:extLst>
              <a:ext uri="{FF2B5EF4-FFF2-40B4-BE49-F238E27FC236}">
                <a16:creationId xmlns:a16="http://schemas.microsoft.com/office/drawing/2014/main" id="{290443A5-3EE1-4FAF-9B60-56D9D4BF98BD}"/>
              </a:ext>
            </a:extLst>
          </p:cNvPr>
          <p:cNvSpPr txBox="1"/>
          <p:nvPr/>
        </p:nvSpPr>
        <p:spPr>
          <a:xfrm>
            <a:off x="956666" y="1103252"/>
            <a:ext cx="977811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LMAPCD has released an RFP to fund research to inform them whether area is NOx or VOC limited </a:t>
            </a:r>
          </a:p>
          <a:p>
            <a:r>
              <a:rPr lang="en-US" dirty="0"/>
              <a:t>      and, thus better able to identify effective control measures. </a:t>
            </a:r>
          </a:p>
          <a:p>
            <a:pPr marL="285750" indent="-285750">
              <a:buFont typeface="Arial" panose="020B0604020202020204" pitchFamily="34" charset="0"/>
              <a:buChar char="•"/>
            </a:pPr>
            <a:r>
              <a:rPr lang="en-US" dirty="0"/>
              <a:t>EPA conducted modeling for O</a:t>
            </a:r>
            <a:r>
              <a:rPr lang="en-US" baseline="-25000" dirty="0"/>
              <a:t>3</a:t>
            </a:r>
            <a:r>
              <a:rPr lang="en-US" dirty="0"/>
              <a:t> Advance program that indicates area is NOx limited </a:t>
            </a:r>
          </a:p>
          <a:p>
            <a:pPr marL="285750" indent="-285750">
              <a:buFont typeface="Arial" panose="020B0604020202020204" pitchFamily="34" charset="0"/>
              <a:buChar char="•"/>
            </a:pPr>
            <a:r>
              <a:rPr lang="en-US" dirty="0"/>
              <a:t>Video on the left displays the NOx/VOC sensitivity. Ratios greater than one (shown in purple) indicate that ozone was reduced more effectively by similar percentage reductions in NOx emissions. Video on the right displays ozone concentrations for the corresponding days. </a:t>
            </a:r>
          </a:p>
        </p:txBody>
      </p:sp>
      <p:sp>
        <p:nvSpPr>
          <p:cNvPr id="4" name="Footer Placeholder 3">
            <a:extLst>
              <a:ext uri="{FF2B5EF4-FFF2-40B4-BE49-F238E27FC236}">
                <a16:creationId xmlns:a16="http://schemas.microsoft.com/office/drawing/2014/main" id="{E03A9CA8-B5F4-4717-A0BA-CC3421DD3884}"/>
              </a:ext>
            </a:extLst>
          </p:cNvPr>
          <p:cNvSpPr>
            <a:spLocks noGrp="1"/>
          </p:cNvSpPr>
          <p:nvPr>
            <p:ph type="ftr" sz="quarter" idx="11"/>
          </p:nvPr>
        </p:nvSpPr>
        <p:spPr/>
        <p:txBody>
          <a:bodyPr/>
          <a:lstStyle/>
          <a:p>
            <a:r>
              <a:rPr lang="en-US"/>
              <a:t>Draft</a:t>
            </a:r>
          </a:p>
        </p:txBody>
      </p:sp>
    </p:spTree>
    <p:extLst>
      <p:ext uri="{BB962C8B-B14F-4D97-AF65-F5344CB8AC3E}">
        <p14:creationId xmlns:p14="http://schemas.microsoft.com/office/powerpoint/2010/main" val="3274944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A7D4A51-3C7B-4C97-9081-FA60CBE62442}">
  <ds:schemaRefs>
    <ds:schemaRef ds:uri="ESRI.ArcGIS.Mapping.OfficeIntegration.PowerPointInfo"/>
  </ds:schemaRefs>
</ds:datastoreItem>
</file>

<file path=customXml/itemProps10.xml><?xml version="1.0" encoding="utf-8"?>
<ds:datastoreItem xmlns:ds="http://schemas.openxmlformats.org/officeDocument/2006/customXml" ds:itemID="{0CA92FF0-52A2-4B05-9DAD-2EE3D5E55E18}">
  <ds:schemaRefs>
    <ds:schemaRef ds:uri="ESRI.ArcGIS.Mapping.OfficeIntegration.PowerPointInfo"/>
  </ds:schemaRefs>
</ds:datastoreItem>
</file>

<file path=customXml/itemProps11.xml><?xml version="1.0" encoding="utf-8"?>
<ds:datastoreItem xmlns:ds="http://schemas.openxmlformats.org/officeDocument/2006/customXml" ds:itemID="{17D02CBA-5E40-465F-99A1-D1C983945F43}">
  <ds:schemaRefs>
    <ds:schemaRef ds:uri="ESRI.ArcGIS.Mapping.OfficeIntegration.PowerPointInfo"/>
  </ds:schemaRefs>
</ds:datastoreItem>
</file>

<file path=customXml/itemProps2.xml><?xml version="1.0" encoding="utf-8"?>
<ds:datastoreItem xmlns:ds="http://schemas.openxmlformats.org/officeDocument/2006/customXml" ds:itemID="{157D486D-2730-4E3D-A332-F0A04DAD7766}">
  <ds:schemaRefs>
    <ds:schemaRef ds:uri="ESRI.ArcGIS.Mapping.OfficeIntegration.PowerPointInfo"/>
  </ds:schemaRefs>
</ds:datastoreItem>
</file>

<file path=customXml/itemProps3.xml><?xml version="1.0" encoding="utf-8"?>
<ds:datastoreItem xmlns:ds="http://schemas.openxmlformats.org/officeDocument/2006/customXml" ds:itemID="{9F8E4BF3-3CC2-4F5F-ADDB-3275A63BDCC2}">
  <ds:schemaRefs>
    <ds:schemaRef ds:uri="ESRI.ArcGIS.Mapping.OfficeIntegration.PowerPointInfo"/>
  </ds:schemaRefs>
</ds:datastoreItem>
</file>

<file path=customXml/itemProps4.xml><?xml version="1.0" encoding="utf-8"?>
<ds:datastoreItem xmlns:ds="http://schemas.openxmlformats.org/officeDocument/2006/customXml" ds:itemID="{96B2869A-1909-41E0-BA86-A8E4DC08E5B0}">
  <ds:schemaRefs>
    <ds:schemaRef ds:uri="ESRI.ArcGIS.Mapping.OfficeIntegration.PowerPointInfo"/>
  </ds:schemaRefs>
</ds:datastoreItem>
</file>

<file path=customXml/itemProps5.xml><?xml version="1.0" encoding="utf-8"?>
<ds:datastoreItem xmlns:ds="http://schemas.openxmlformats.org/officeDocument/2006/customXml" ds:itemID="{5579C6C0-5E41-4748-9154-28A69E943D79}">
  <ds:schemaRefs>
    <ds:schemaRef ds:uri="ESRI.ArcGIS.Mapping.OfficeIntegration.PowerPointInfo"/>
  </ds:schemaRefs>
</ds:datastoreItem>
</file>

<file path=customXml/itemProps6.xml><?xml version="1.0" encoding="utf-8"?>
<ds:datastoreItem xmlns:ds="http://schemas.openxmlformats.org/officeDocument/2006/customXml" ds:itemID="{B56F186E-D4ED-48D8-B20D-3B18A7D0FBED}">
  <ds:schemaRefs>
    <ds:schemaRef ds:uri="ESRI.ArcGIS.Mapping.OfficeIntegration.PowerPointInfo"/>
  </ds:schemaRefs>
</ds:datastoreItem>
</file>

<file path=customXml/itemProps7.xml><?xml version="1.0" encoding="utf-8"?>
<ds:datastoreItem xmlns:ds="http://schemas.openxmlformats.org/officeDocument/2006/customXml" ds:itemID="{053CC71B-43F5-440B-AC25-73D5C83C8E64}">
  <ds:schemaRefs>
    <ds:schemaRef ds:uri="ESRI.ArcGIS.Mapping.OfficeIntegration.PowerPointInfo"/>
  </ds:schemaRefs>
</ds:datastoreItem>
</file>

<file path=customXml/itemProps8.xml><?xml version="1.0" encoding="utf-8"?>
<ds:datastoreItem xmlns:ds="http://schemas.openxmlformats.org/officeDocument/2006/customXml" ds:itemID="{2CF5AED9-C2B1-4C5C-AA56-CCB3E24ED7F1}">
  <ds:schemaRefs>
    <ds:schemaRef ds:uri="ESRI.ArcGIS.Mapping.OfficeIntegration.PowerPointInfo"/>
  </ds:schemaRefs>
</ds:datastoreItem>
</file>

<file path=customXml/itemProps9.xml><?xml version="1.0" encoding="utf-8"?>
<ds:datastoreItem xmlns:ds="http://schemas.openxmlformats.org/officeDocument/2006/customXml" ds:itemID="{DBB382B7-5E33-483F-8860-756A0D801AA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23940</TotalTime>
  <Words>1122</Words>
  <Application>Microsoft Office PowerPoint</Application>
  <PresentationFormat>Widescreen</PresentationFormat>
  <Paragraphs>168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Multipollutant Planning for Louisville, KY</vt:lpstr>
      <vt:lpstr>Evaluating Multipollutant AQ at Local Level</vt:lpstr>
      <vt:lpstr>Pollutant Concerns: Louisville, KY</vt:lpstr>
      <vt:lpstr>Louisville Multipollutant Highlights</vt:lpstr>
      <vt:lpstr>Ozone Ambient Air Characterization</vt:lpstr>
      <vt:lpstr>Ozone Trends: Jefferson County, KY</vt:lpstr>
      <vt:lpstr>2023 Ozone Design Value Projections (Released 6/18)</vt:lpstr>
      <vt:lpstr>EPA Modeled Ozone Contributions:  CSAPR Update </vt:lpstr>
      <vt:lpstr>This modeling was performed for a single summer month in the peak of an ozone season (July 2011). This type of analysis does not give any information about how effective local VOC or NOx emissions reductions would necessarily be, but can be informative in identifying which areas would see a benefit in terms of lower ozone concentrations from additional reductions in VOC or NOx emissions.  </vt:lpstr>
      <vt:lpstr>ETHANOL – RFS2 Rule</vt:lpstr>
      <vt:lpstr>Top 10 Pollutant Sources in Jefferson County, KY Source: NAAQS Dashboard based on 2014 NEI</vt:lpstr>
      <vt:lpstr>Source Summary</vt:lpstr>
      <vt:lpstr>PowerPoint Presentation</vt:lpstr>
      <vt:lpstr>PowerPoint Presentation</vt:lpstr>
      <vt:lpstr>Developing Multipollutant Risk Based Control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Conceptual Model for Louisville, KY</dc:title>
  <dc:creator>McKinley, Gobeail</dc:creator>
  <cp:lastModifiedBy>Landis, Elizabeth</cp:lastModifiedBy>
  <cp:revision>77</cp:revision>
  <cp:lastPrinted>2019-02-06T21:35:05Z</cp:lastPrinted>
  <dcterms:created xsi:type="dcterms:W3CDTF">2018-09-19T20:45:23Z</dcterms:created>
  <dcterms:modified xsi:type="dcterms:W3CDTF">2019-02-06T21:35:29Z</dcterms:modified>
</cp:coreProperties>
</file>