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3"/>
  </p:sldMasterIdLst>
  <p:notesMasterIdLst>
    <p:notesMasterId r:id="rId21"/>
  </p:notesMasterIdLst>
  <p:sldIdLst>
    <p:sldId id="263" r:id="rId4"/>
    <p:sldId id="273" r:id="rId5"/>
    <p:sldId id="257" r:id="rId6"/>
    <p:sldId id="265" r:id="rId7"/>
    <p:sldId id="258" r:id="rId8"/>
    <p:sldId id="275" r:id="rId9"/>
    <p:sldId id="276" r:id="rId10"/>
    <p:sldId id="268" r:id="rId11"/>
    <p:sldId id="270" r:id="rId12"/>
    <p:sldId id="271" r:id="rId13"/>
    <p:sldId id="269" r:id="rId14"/>
    <p:sldId id="267" r:id="rId15"/>
    <p:sldId id="264" r:id="rId16"/>
    <p:sldId id="277" r:id="rId17"/>
    <p:sldId id="260" r:id="rId18"/>
    <p:sldId id="262" r:id="rId19"/>
    <p:sldId id="26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" initials="RL" lastIdx="1" clrIdx="0">
    <p:extLst>
      <p:ext uri="{19B8F6BF-5375-455C-9EA6-DF929625EA0E}">
        <p15:presenceInfo xmlns:p15="http://schemas.microsoft.com/office/powerpoint/2012/main" userId="Robin" providerId="None"/>
      </p:ext>
    </p:extLst>
  </p:cmAuthor>
  <p:cmAuthor id="2" name="Landis, Elizabeth" initials="LE" lastIdx="1" clrIdx="1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  <p:cmAuthor id="3" name="Fox, Tyler" initials="FT" lastIdx="6" clrIdx="2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6" autoAdjust="0"/>
    <p:restoredTop sz="77149" autoAdjust="0"/>
  </p:normalViewPr>
  <p:slideViewPr>
    <p:cSldViewPr snapToGrid="0">
      <p:cViewPr varScale="1">
        <p:scale>
          <a:sx n="58" d="100"/>
          <a:sy n="58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A0FFE-55D3-48D2-9FF3-E6EDB108BB68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7CA942-7492-4554-B328-3A0E368033B5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Understand</a:t>
          </a:r>
        </a:p>
      </dgm:t>
    </dgm:pt>
    <dgm:pt modelId="{7AC4B8F4-9285-48A7-9D58-F1F33BF6E837}" type="parTrans" cxnId="{023D2DA3-E376-484E-A69C-4BEE1022AB25}">
      <dgm:prSet/>
      <dgm:spPr/>
      <dgm:t>
        <a:bodyPr/>
        <a:lstStyle/>
        <a:p>
          <a:endParaRPr lang="en-US"/>
        </a:p>
      </dgm:t>
    </dgm:pt>
    <dgm:pt modelId="{71A578EC-0D9B-42B1-96A8-E099273DAF4E}" type="sibTrans" cxnId="{023D2DA3-E376-484E-A69C-4BEE1022AB25}">
      <dgm:prSet/>
      <dgm:spPr/>
      <dgm:t>
        <a:bodyPr/>
        <a:lstStyle/>
        <a:p>
          <a:endParaRPr lang="en-US"/>
        </a:p>
      </dgm:t>
    </dgm:pt>
    <dgm:pt modelId="{D722D6D0-0562-46A0-B57D-311D5F096170}">
      <dgm:prSet/>
      <dgm:spPr/>
      <dgm:t>
        <a:bodyPr/>
        <a:lstStyle/>
        <a:p>
          <a:r>
            <a:rPr lang="en-US" dirty="0"/>
            <a:t>First characterize the air quality (develop a conceptual model) for the area of interest: What extent does this area have a multipollutant issue?</a:t>
          </a:r>
        </a:p>
      </dgm:t>
    </dgm:pt>
    <dgm:pt modelId="{6DB4D21B-BD86-4CB4-9FB8-46FFE4578EA6}" type="parTrans" cxnId="{7A08C857-70BC-4D06-85A3-A20DB64DD1CE}">
      <dgm:prSet/>
      <dgm:spPr/>
      <dgm:t>
        <a:bodyPr/>
        <a:lstStyle/>
        <a:p>
          <a:endParaRPr lang="en-US"/>
        </a:p>
      </dgm:t>
    </dgm:pt>
    <dgm:pt modelId="{D0F87CDF-7CFB-4491-9531-EFCA129259DE}" type="sibTrans" cxnId="{7A08C857-70BC-4D06-85A3-A20DB64DD1CE}">
      <dgm:prSet/>
      <dgm:spPr/>
      <dgm:t>
        <a:bodyPr/>
        <a:lstStyle/>
        <a:p>
          <a:endParaRPr lang="en-US"/>
        </a:p>
      </dgm:t>
    </dgm:pt>
    <dgm:pt modelId="{75E21959-E948-4C6A-8ED6-ABCAAC253FD1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Consult</a:t>
          </a:r>
        </a:p>
      </dgm:t>
    </dgm:pt>
    <dgm:pt modelId="{9411DADC-AC9E-44D3-8175-3FFDA147D0EF}" type="parTrans" cxnId="{0B53DF70-3ED3-4DD1-8EEB-B1CD2DA037A2}">
      <dgm:prSet/>
      <dgm:spPr/>
      <dgm:t>
        <a:bodyPr/>
        <a:lstStyle/>
        <a:p>
          <a:endParaRPr lang="en-US"/>
        </a:p>
      </dgm:t>
    </dgm:pt>
    <dgm:pt modelId="{7DA99756-0F64-48C1-B083-ACC34036022C}" type="sibTrans" cxnId="{0B53DF70-3ED3-4DD1-8EEB-B1CD2DA037A2}">
      <dgm:prSet/>
      <dgm:spPr/>
      <dgm:t>
        <a:bodyPr/>
        <a:lstStyle/>
        <a:p>
          <a:endParaRPr lang="en-US"/>
        </a:p>
      </dgm:t>
    </dgm:pt>
    <dgm:pt modelId="{69D9A0DB-2094-42B8-B06F-2BE6C41B5AA7}">
      <dgm:prSet/>
      <dgm:spPr/>
      <dgm:t>
        <a:bodyPr/>
        <a:lstStyle/>
        <a:p>
          <a:r>
            <a:rPr lang="en-US" dirty="0"/>
            <a:t>Meet with the locals and local air districts to focus on community concerns What are the concerns? Are they multipollutant in nature?</a:t>
          </a:r>
        </a:p>
      </dgm:t>
    </dgm:pt>
    <dgm:pt modelId="{DC21E7F1-F587-45D7-B468-1316B6EE1235}" type="parTrans" cxnId="{62C870D6-A15A-48FC-B79E-F6D874FB0FD2}">
      <dgm:prSet/>
      <dgm:spPr/>
      <dgm:t>
        <a:bodyPr/>
        <a:lstStyle/>
        <a:p>
          <a:endParaRPr lang="en-US"/>
        </a:p>
      </dgm:t>
    </dgm:pt>
    <dgm:pt modelId="{AA0CF29A-24E2-42CF-84A3-F7EBDBB50F33}" type="sibTrans" cxnId="{62C870D6-A15A-48FC-B79E-F6D874FB0FD2}">
      <dgm:prSet/>
      <dgm:spPr/>
      <dgm:t>
        <a:bodyPr/>
        <a:lstStyle/>
        <a:p>
          <a:endParaRPr lang="en-US"/>
        </a:p>
      </dgm:t>
    </dgm:pt>
    <dgm:pt modelId="{EA0006B6-EC37-4727-A4FF-59A430802830}">
      <dgm:prSet/>
      <dgm:spPr/>
      <dgm:t>
        <a:bodyPr/>
        <a:lstStyle/>
        <a:p>
          <a:r>
            <a:rPr lang="en-US" dirty="0"/>
            <a:t>Engage</a:t>
          </a:r>
        </a:p>
      </dgm:t>
    </dgm:pt>
    <dgm:pt modelId="{7F73B87B-2C93-4EBF-A228-9B0A43A88466}" type="parTrans" cxnId="{3DA236DF-F241-436C-9446-1217CEBEF92A}">
      <dgm:prSet/>
      <dgm:spPr/>
      <dgm:t>
        <a:bodyPr/>
        <a:lstStyle/>
        <a:p>
          <a:endParaRPr lang="en-US"/>
        </a:p>
      </dgm:t>
    </dgm:pt>
    <dgm:pt modelId="{4004EC44-7EFC-417D-B82B-9F0B533E99CF}" type="sibTrans" cxnId="{3DA236DF-F241-436C-9446-1217CEBEF92A}">
      <dgm:prSet/>
      <dgm:spPr/>
      <dgm:t>
        <a:bodyPr/>
        <a:lstStyle/>
        <a:p>
          <a:endParaRPr lang="en-US"/>
        </a:p>
      </dgm:t>
    </dgm:pt>
    <dgm:pt modelId="{F9E20A56-34E9-4845-A0DC-87E6D8EE955F}">
      <dgm:prSet/>
      <dgm:spPr/>
      <dgm:t>
        <a:bodyPr/>
        <a:lstStyle/>
        <a:p>
          <a:r>
            <a:rPr lang="en-US" dirty="0"/>
            <a:t>Determine roles and responsibilities with respective EPA Region: How to coordinate and collaborate with the state/local air district?</a:t>
          </a:r>
        </a:p>
      </dgm:t>
    </dgm:pt>
    <dgm:pt modelId="{CDE5B338-B9C5-4A8C-8585-3D92A4A11154}" type="parTrans" cxnId="{D62ACFBE-5E54-4FA2-93C5-F3989CB45EB0}">
      <dgm:prSet/>
      <dgm:spPr/>
      <dgm:t>
        <a:bodyPr/>
        <a:lstStyle/>
        <a:p>
          <a:endParaRPr lang="en-US"/>
        </a:p>
      </dgm:t>
    </dgm:pt>
    <dgm:pt modelId="{82F84892-C2F4-46D3-956C-0D1F78017AB0}" type="sibTrans" cxnId="{D62ACFBE-5E54-4FA2-93C5-F3989CB45EB0}">
      <dgm:prSet/>
      <dgm:spPr/>
      <dgm:t>
        <a:bodyPr/>
        <a:lstStyle/>
        <a:p>
          <a:endParaRPr lang="en-US"/>
        </a:p>
      </dgm:t>
    </dgm:pt>
    <dgm:pt modelId="{A666A9A0-A63F-4297-A288-4E29743604EB}">
      <dgm:prSet/>
      <dgm:spPr/>
      <dgm:t>
        <a:bodyPr/>
        <a:lstStyle/>
        <a:p>
          <a:r>
            <a:rPr lang="en-US"/>
            <a:t>Partner</a:t>
          </a:r>
        </a:p>
      </dgm:t>
    </dgm:pt>
    <dgm:pt modelId="{53592240-9077-49BF-BE22-D1DB21C930E9}" type="parTrans" cxnId="{B1E98B94-A5ED-4061-8F67-728A6E7A60E9}">
      <dgm:prSet/>
      <dgm:spPr/>
      <dgm:t>
        <a:bodyPr/>
        <a:lstStyle/>
        <a:p>
          <a:endParaRPr lang="en-US"/>
        </a:p>
      </dgm:t>
    </dgm:pt>
    <dgm:pt modelId="{598AD942-C7E0-4EBA-BC4E-25213E4F0898}" type="sibTrans" cxnId="{B1E98B94-A5ED-4061-8F67-728A6E7A60E9}">
      <dgm:prSet/>
      <dgm:spPr/>
      <dgm:t>
        <a:bodyPr/>
        <a:lstStyle/>
        <a:p>
          <a:endParaRPr lang="en-US"/>
        </a:p>
      </dgm:t>
    </dgm:pt>
    <dgm:pt modelId="{063CF4CF-5E17-4EFB-9B6D-5FF5D65DE464}">
      <dgm:prSet/>
      <dgm:spPr/>
      <dgm:t>
        <a:bodyPr/>
        <a:lstStyle/>
        <a:p>
          <a:r>
            <a:rPr lang="en-US" dirty="0"/>
            <a:t>Partner to develop a comprehensive plan to address multipollutant AQ issues: Can it be combined with NAAQS implementation or Advance programs? </a:t>
          </a:r>
        </a:p>
      </dgm:t>
    </dgm:pt>
    <dgm:pt modelId="{A39B6782-97D5-495C-9F4E-C7D7AD8DFCCC}" type="parTrans" cxnId="{812C8962-2FE0-48D8-9C55-A43FE34C05A4}">
      <dgm:prSet/>
      <dgm:spPr/>
      <dgm:t>
        <a:bodyPr/>
        <a:lstStyle/>
        <a:p>
          <a:endParaRPr lang="en-US"/>
        </a:p>
      </dgm:t>
    </dgm:pt>
    <dgm:pt modelId="{7C1F3332-8A61-4882-8749-5D0D72E4FDD2}" type="sibTrans" cxnId="{812C8962-2FE0-48D8-9C55-A43FE34C05A4}">
      <dgm:prSet/>
      <dgm:spPr/>
      <dgm:t>
        <a:bodyPr/>
        <a:lstStyle/>
        <a:p>
          <a:endParaRPr lang="en-US"/>
        </a:p>
      </dgm:t>
    </dgm:pt>
    <dgm:pt modelId="{5BFDB843-5520-4AF1-AF1F-821072ED87A0}" type="pres">
      <dgm:prSet presAssocID="{7A7A0FFE-55D3-48D2-9FF3-E6EDB108BB68}" presName="Name0" presStyleCnt="0">
        <dgm:presLayoutVars>
          <dgm:dir/>
          <dgm:animLvl val="lvl"/>
          <dgm:resizeHandles val="exact"/>
        </dgm:presLayoutVars>
      </dgm:prSet>
      <dgm:spPr/>
    </dgm:pt>
    <dgm:pt modelId="{ED0D8AB1-3FBB-446C-BE8F-2007AE53EB97}" type="pres">
      <dgm:prSet presAssocID="{AA7CA942-7492-4554-B328-3A0E368033B5}" presName="linNode" presStyleCnt="0"/>
      <dgm:spPr/>
    </dgm:pt>
    <dgm:pt modelId="{D87F7E69-1295-4434-941F-827E7E4DC3D4}" type="pres">
      <dgm:prSet presAssocID="{AA7CA942-7492-4554-B328-3A0E368033B5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A9F30E10-F538-4B32-B47B-E1E7FE7602AF}" type="pres">
      <dgm:prSet presAssocID="{AA7CA942-7492-4554-B328-3A0E368033B5}" presName="descendantText" presStyleLbl="alignAccFollowNode1" presStyleIdx="0" presStyleCnt="4">
        <dgm:presLayoutVars>
          <dgm:bulletEnabled/>
        </dgm:presLayoutVars>
      </dgm:prSet>
      <dgm:spPr/>
    </dgm:pt>
    <dgm:pt modelId="{5CECCE18-125C-4269-AF8D-5B59DF8A2C4B}" type="pres">
      <dgm:prSet presAssocID="{71A578EC-0D9B-42B1-96A8-E099273DAF4E}" presName="sp" presStyleCnt="0"/>
      <dgm:spPr/>
    </dgm:pt>
    <dgm:pt modelId="{AE0E0053-1243-42C4-B61C-0A1DCDE455ED}" type="pres">
      <dgm:prSet presAssocID="{75E21959-E948-4C6A-8ED6-ABCAAC253FD1}" presName="linNode" presStyleCnt="0"/>
      <dgm:spPr/>
    </dgm:pt>
    <dgm:pt modelId="{4B083C2A-CBD1-4DB8-AFC3-41EB7FDCA111}" type="pres">
      <dgm:prSet presAssocID="{75E21959-E948-4C6A-8ED6-ABCAAC253FD1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78CAE12-3AA6-470E-AE55-DFB9742DD409}" type="pres">
      <dgm:prSet presAssocID="{75E21959-E948-4C6A-8ED6-ABCAAC253FD1}" presName="descendantText" presStyleLbl="alignAccFollowNode1" presStyleIdx="1" presStyleCnt="4">
        <dgm:presLayoutVars>
          <dgm:bulletEnabled/>
        </dgm:presLayoutVars>
      </dgm:prSet>
      <dgm:spPr/>
    </dgm:pt>
    <dgm:pt modelId="{E8BE2C41-E3AA-481B-B339-32732E028473}" type="pres">
      <dgm:prSet presAssocID="{7DA99756-0F64-48C1-B083-ACC34036022C}" presName="sp" presStyleCnt="0"/>
      <dgm:spPr/>
    </dgm:pt>
    <dgm:pt modelId="{A599D1C7-2EC7-40B1-99BC-50117A922D64}" type="pres">
      <dgm:prSet presAssocID="{EA0006B6-EC37-4727-A4FF-59A430802830}" presName="linNode" presStyleCnt="0"/>
      <dgm:spPr/>
    </dgm:pt>
    <dgm:pt modelId="{A627B72D-2997-402E-9DC2-CE8458370D39}" type="pres">
      <dgm:prSet presAssocID="{EA0006B6-EC37-4727-A4FF-59A430802830}" presName="parentText" presStyleLbl="alignNode1" presStyleIdx="2" presStyleCnt="4" custLinFactNeighborY="1570">
        <dgm:presLayoutVars>
          <dgm:chMax val="1"/>
          <dgm:bulletEnabled/>
        </dgm:presLayoutVars>
      </dgm:prSet>
      <dgm:spPr/>
    </dgm:pt>
    <dgm:pt modelId="{947D3040-815D-40C6-ACBA-CF55C67E62FF}" type="pres">
      <dgm:prSet presAssocID="{EA0006B6-EC37-4727-A4FF-59A430802830}" presName="descendantText" presStyleLbl="alignAccFollowNode1" presStyleIdx="2" presStyleCnt="4">
        <dgm:presLayoutVars>
          <dgm:bulletEnabled/>
        </dgm:presLayoutVars>
      </dgm:prSet>
      <dgm:spPr/>
    </dgm:pt>
    <dgm:pt modelId="{35E2E1BF-F162-41C6-8D1D-CE3B5A1EB39E}" type="pres">
      <dgm:prSet presAssocID="{4004EC44-7EFC-417D-B82B-9F0B533E99CF}" presName="sp" presStyleCnt="0"/>
      <dgm:spPr/>
    </dgm:pt>
    <dgm:pt modelId="{BA32C52B-1FC7-4D55-8374-9F3EC0CE84B0}" type="pres">
      <dgm:prSet presAssocID="{A666A9A0-A63F-4297-A288-4E29743604EB}" presName="linNode" presStyleCnt="0"/>
      <dgm:spPr/>
    </dgm:pt>
    <dgm:pt modelId="{CE8D9B3F-A973-4295-80EB-CBEC050047CF}" type="pres">
      <dgm:prSet presAssocID="{A666A9A0-A63F-4297-A288-4E29743604E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382AB4D-E67C-4E24-AE25-1CBBF4033F61}" type="pres">
      <dgm:prSet presAssocID="{A666A9A0-A63F-4297-A288-4E29743604E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FADB050A-8AE0-4808-A241-E5F6A4BFFF04}" type="presOf" srcId="{AA7CA942-7492-4554-B328-3A0E368033B5}" destId="{D87F7E69-1295-4434-941F-827E7E4DC3D4}" srcOrd="0" destOrd="0" presId="urn:microsoft.com/office/officeart/2016/7/layout/VerticalSolidActionList"/>
    <dgm:cxn modelId="{B4274C29-579E-4D4E-A934-A4B64E68E7D5}" type="presOf" srcId="{69D9A0DB-2094-42B8-B06F-2BE6C41B5AA7}" destId="{B78CAE12-3AA6-470E-AE55-DFB9742DD409}" srcOrd="0" destOrd="0" presId="urn:microsoft.com/office/officeart/2016/7/layout/VerticalSolidActionList"/>
    <dgm:cxn modelId="{30B00C2B-56D1-4E9C-B9C2-FDD3747F36CF}" type="presOf" srcId="{F9E20A56-34E9-4845-A0DC-87E6D8EE955F}" destId="{947D3040-815D-40C6-ACBA-CF55C67E62FF}" srcOrd="0" destOrd="0" presId="urn:microsoft.com/office/officeart/2016/7/layout/VerticalSolidActionList"/>
    <dgm:cxn modelId="{EC5FC82E-FEDE-416B-8E5D-95C7DAC0A6EA}" type="presOf" srcId="{D722D6D0-0562-46A0-B57D-311D5F096170}" destId="{A9F30E10-F538-4B32-B47B-E1E7FE7602AF}" srcOrd="0" destOrd="0" presId="urn:microsoft.com/office/officeart/2016/7/layout/VerticalSolidActionList"/>
    <dgm:cxn modelId="{3F6E5E41-12E0-4E12-AE0D-00EF9789C673}" type="presOf" srcId="{A666A9A0-A63F-4297-A288-4E29743604EB}" destId="{CE8D9B3F-A973-4295-80EB-CBEC050047CF}" srcOrd="0" destOrd="0" presId="urn:microsoft.com/office/officeart/2016/7/layout/VerticalSolidActionList"/>
    <dgm:cxn modelId="{812C8962-2FE0-48D8-9C55-A43FE34C05A4}" srcId="{A666A9A0-A63F-4297-A288-4E29743604EB}" destId="{063CF4CF-5E17-4EFB-9B6D-5FF5D65DE464}" srcOrd="0" destOrd="0" parTransId="{A39B6782-97D5-495C-9F4E-C7D7AD8DFCCC}" sibTransId="{7C1F3332-8A61-4882-8749-5D0D72E4FDD2}"/>
    <dgm:cxn modelId="{546DEB43-2E97-490E-8986-7B3F2DE3F8AD}" type="presOf" srcId="{7A7A0FFE-55D3-48D2-9FF3-E6EDB108BB68}" destId="{5BFDB843-5520-4AF1-AF1F-821072ED87A0}" srcOrd="0" destOrd="0" presId="urn:microsoft.com/office/officeart/2016/7/layout/VerticalSolidActionList"/>
    <dgm:cxn modelId="{0B53DF70-3ED3-4DD1-8EEB-B1CD2DA037A2}" srcId="{7A7A0FFE-55D3-48D2-9FF3-E6EDB108BB68}" destId="{75E21959-E948-4C6A-8ED6-ABCAAC253FD1}" srcOrd="1" destOrd="0" parTransId="{9411DADC-AC9E-44D3-8175-3FFDA147D0EF}" sibTransId="{7DA99756-0F64-48C1-B083-ACC34036022C}"/>
    <dgm:cxn modelId="{7A08C857-70BC-4D06-85A3-A20DB64DD1CE}" srcId="{AA7CA942-7492-4554-B328-3A0E368033B5}" destId="{D722D6D0-0562-46A0-B57D-311D5F096170}" srcOrd="0" destOrd="0" parTransId="{6DB4D21B-BD86-4CB4-9FB8-46FFE4578EA6}" sibTransId="{D0F87CDF-7CFB-4491-9531-EFCA129259DE}"/>
    <dgm:cxn modelId="{B1E98B94-A5ED-4061-8F67-728A6E7A60E9}" srcId="{7A7A0FFE-55D3-48D2-9FF3-E6EDB108BB68}" destId="{A666A9A0-A63F-4297-A288-4E29743604EB}" srcOrd="3" destOrd="0" parTransId="{53592240-9077-49BF-BE22-D1DB21C930E9}" sibTransId="{598AD942-C7E0-4EBA-BC4E-25213E4F0898}"/>
    <dgm:cxn modelId="{023D2DA3-E376-484E-A69C-4BEE1022AB25}" srcId="{7A7A0FFE-55D3-48D2-9FF3-E6EDB108BB68}" destId="{AA7CA942-7492-4554-B328-3A0E368033B5}" srcOrd="0" destOrd="0" parTransId="{7AC4B8F4-9285-48A7-9D58-F1F33BF6E837}" sibTransId="{71A578EC-0D9B-42B1-96A8-E099273DAF4E}"/>
    <dgm:cxn modelId="{302922AC-9DBD-4BBF-B8E8-307BABA16C9F}" type="presOf" srcId="{75E21959-E948-4C6A-8ED6-ABCAAC253FD1}" destId="{4B083C2A-CBD1-4DB8-AFC3-41EB7FDCA111}" srcOrd="0" destOrd="0" presId="urn:microsoft.com/office/officeart/2016/7/layout/VerticalSolidActionList"/>
    <dgm:cxn modelId="{D62ACFBE-5E54-4FA2-93C5-F3989CB45EB0}" srcId="{EA0006B6-EC37-4727-A4FF-59A430802830}" destId="{F9E20A56-34E9-4845-A0DC-87E6D8EE955F}" srcOrd="0" destOrd="0" parTransId="{CDE5B338-B9C5-4A8C-8585-3D92A4A11154}" sibTransId="{82F84892-C2F4-46D3-956C-0D1F78017AB0}"/>
    <dgm:cxn modelId="{62C870D6-A15A-48FC-B79E-F6D874FB0FD2}" srcId="{75E21959-E948-4C6A-8ED6-ABCAAC253FD1}" destId="{69D9A0DB-2094-42B8-B06F-2BE6C41B5AA7}" srcOrd="0" destOrd="0" parTransId="{DC21E7F1-F587-45D7-B468-1316B6EE1235}" sibTransId="{AA0CF29A-24E2-42CF-84A3-F7EBDBB50F33}"/>
    <dgm:cxn modelId="{3DA236DF-F241-436C-9446-1217CEBEF92A}" srcId="{7A7A0FFE-55D3-48D2-9FF3-E6EDB108BB68}" destId="{EA0006B6-EC37-4727-A4FF-59A430802830}" srcOrd="2" destOrd="0" parTransId="{7F73B87B-2C93-4EBF-A228-9B0A43A88466}" sibTransId="{4004EC44-7EFC-417D-B82B-9F0B533E99CF}"/>
    <dgm:cxn modelId="{6AABCBED-32E0-44BF-BB3E-76474C837904}" type="presOf" srcId="{EA0006B6-EC37-4727-A4FF-59A430802830}" destId="{A627B72D-2997-402E-9DC2-CE8458370D39}" srcOrd="0" destOrd="0" presId="urn:microsoft.com/office/officeart/2016/7/layout/VerticalSolidActionList"/>
    <dgm:cxn modelId="{65BDCCF9-E19B-45E1-B43D-6E32B2708CBB}" type="presOf" srcId="{063CF4CF-5E17-4EFB-9B6D-5FF5D65DE464}" destId="{6382AB4D-E67C-4E24-AE25-1CBBF4033F61}" srcOrd="0" destOrd="0" presId="urn:microsoft.com/office/officeart/2016/7/layout/VerticalSolidActionList"/>
    <dgm:cxn modelId="{DE556239-2104-4F36-8D7F-A73053BC0FA7}" type="presParOf" srcId="{5BFDB843-5520-4AF1-AF1F-821072ED87A0}" destId="{ED0D8AB1-3FBB-446C-BE8F-2007AE53EB97}" srcOrd="0" destOrd="0" presId="urn:microsoft.com/office/officeart/2016/7/layout/VerticalSolidActionList"/>
    <dgm:cxn modelId="{62D8604B-73D1-4FBD-9C4A-4512872BAF41}" type="presParOf" srcId="{ED0D8AB1-3FBB-446C-BE8F-2007AE53EB97}" destId="{D87F7E69-1295-4434-941F-827E7E4DC3D4}" srcOrd="0" destOrd="0" presId="urn:microsoft.com/office/officeart/2016/7/layout/VerticalSolidActionList"/>
    <dgm:cxn modelId="{F056600C-3D3B-44D5-985A-957B9F924AD0}" type="presParOf" srcId="{ED0D8AB1-3FBB-446C-BE8F-2007AE53EB97}" destId="{A9F30E10-F538-4B32-B47B-E1E7FE7602AF}" srcOrd="1" destOrd="0" presId="urn:microsoft.com/office/officeart/2016/7/layout/VerticalSolidActionList"/>
    <dgm:cxn modelId="{E52720D6-1CD1-47DE-BCF9-2E8DCA42D577}" type="presParOf" srcId="{5BFDB843-5520-4AF1-AF1F-821072ED87A0}" destId="{5CECCE18-125C-4269-AF8D-5B59DF8A2C4B}" srcOrd="1" destOrd="0" presId="urn:microsoft.com/office/officeart/2016/7/layout/VerticalSolidActionList"/>
    <dgm:cxn modelId="{14EA8DC2-0F79-400C-AF9C-A20A26F7CC6D}" type="presParOf" srcId="{5BFDB843-5520-4AF1-AF1F-821072ED87A0}" destId="{AE0E0053-1243-42C4-B61C-0A1DCDE455ED}" srcOrd="2" destOrd="0" presId="urn:microsoft.com/office/officeart/2016/7/layout/VerticalSolidActionList"/>
    <dgm:cxn modelId="{EE29489A-D591-4411-9A58-E1677BD6DB18}" type="presParOf" srcId="{AE0E0053-1243-42C4-B61C-0A1DCDE455ED}" destId="{4B083C2A-CBD1-4DB8-AFC3-41EB7FDCA111}" srcOrd="0" destOrd="0" presId="urn:microsoft.com/office/officeart/2016/7/layout/VerticalSolidActionList"/>
    <dgm:cxn modelId="{DC01379B-46BF-4B3F-8C1E-D1F8F31A0C62}" type="presParOf" srcId="{AE0E0053-1243-42C4-B61C-0A1DCDE455ED}" destId="{B78CAE12-3AA6-470E-AE55-DFB9742DD409}" srcOrd="1" destOrd="0" presId="urn:microsoft.com/office/officeart/2016/7/layout/VerticalSolidActionList"/>
    <dgm:cxn modelId="{07AB4879-3C8F-4300-B6A1-6EE12CBC012A}" type="presParOf" srcId="{5BFDB843-5520-4AF1-AF1F-821072ED87A0}" destId="{E8BE2C41-E3AA-481B-B339-32732E028473}" srcOrd="3" destOrd="0" presId="urn:microsoft.com/office/officeart/2016/7/layout/VerticalSolidActionList"/>
    <dgm:cxn modelId="{F2C70B60-2637-48D2-91D2-105A75C0319F}" type="presParOf" srcId="{5BFDB843-5520-4AF1-AF1F-821072ED87A0}" destId="{A599D1C7-2EC7-40B1-99BC-50117A922D64}" srcOrd="4" destOrd="0" presId="urn:microsoft.com/office/officeart/2016/7/layout/VerticalSolidActionList"/>
    <dgm:cxn modelId="{67D556CA-409D-4ACF-9E53-BAF614B78C57}" type="presParOf" srcId="{A599D1C7-2EC7-40B1-99BC-50117A922D64}" destId="{A627B72D-2997-402E-9DC2-CE8458370D39}" srcOrd="0" destOrd="0" presId="urn:microsoft.com/office/officeart/2016/7/layout/VerticalSolidActionList"/>
    <dgm:cxn modelId="{B781820F-C461-4E85-BB55-9552B75D2596}" type="presParOf" srcId="{A599D1C7-2EC7-40B1-99BC-50117A922D64}" destId="{947D3040-815D-40C6-ACBA-CF55C67E62FF}" srcOrd="1" destOrd="0" presId="urn:microsoft.com/office/officeart/2016/7/layout/VerticalSolidActionList"/>
    <dgm:cxn modelId="{2B0B2CC6-9534-4049-8CD3-8F5B76994B62}" type="presParOf" srcId="{5BFDB843-5520-4AF1-AF1F-821072ED87A0}" destId="{35E2E1BF-F162-41C6-8D1D-CE3B5A1EB39E}" srcOrd="5" destOrd="0" presId="urn:microsoft.com/office/officeart/2016/7/layout/VerticalSolidActionList"/>
    <dgm:cxn modelId="{EB5DF15D-114F-41A5-864D-25E62F7D19F5}" type="presParOf" srcId="{5BFDB843-5520-4AF1-AF1F-821072ED87A0}" destId="{BA32C52B-1FC7-4D55-8374-9F3EC0CE84B0}" srcOrd="6" destOrd="0" presId="urn:microsoft.com/office/officeart/2016/7/layout/VerticalSolidActionList"/>
    <dgm:cxn modelId="{D4E533B1-9843-4AAA-9C38-860D0FA7F48F}" type="presParOf" srcId="{BA32C52B-1FC7-4D55-8374-9F3EC0CE84B0}" destId="{CE8D9B3F-A973-4295-80EB-CBEC050047CF}" srcOrd="0" destOrd="0" presId="urn:microsoft.com/office/officeart/2016/7/layout/VerticalSolidActionList"/>
    <dgm:cxn modelId="{303BBAA8-67E4-4CD3-B144-D377E1813F76}" type="presParOf" srcId="{BA32C52B-1FC7-4D55-8374-9F3EC0CE84B0}" destId="{6382AB4D-E67C-4E24-AE25-1CBBF4033F6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30E10-F538-4B32-B47B-E1E7FE7602AF}">
      <dsp:nvSpPr>
        <dsp:cNvPr id="0" name=""/>
        <dsp:cNvSpPr/>
      </dsp:nvSpPr>
      <dsp:spPr>
        <a:xfrm>
          <a:off x="1707641" y="2030"/>
          <a:ext cx="6830568" cy="10517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32" tIns="267155" rIns="132532" bIns="2671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characterize the air quality (develop a conceptual model) for the area of interest: What extent does this area have a multipollutant issue?</a:t>
          </a:r>
        </a:p>
      </dsp:txBody>
      <dsp:txXfrm>
        <a:off x="1707641" y="2030"/>
        <a:ext cx="6830568" cy="1051791"/>
      </dsp:txXfrm>
    </dsp:sp>
    <dsp:sp modelId="{D87F7E69-1295-4434-941F-827E7E4DC3D4}">
      <dsp:nvSpPr>
        <dsp:cNvPr id="0" name=""/>
        <dsp:cNvSpPr/>
      </dsp:nvSpPr>
      <dsp:spPr>
        <a:xfrm>
          <a:off x="0" y="2030"/>
          <a:ext cx="1707642" cy="105179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363" tIns="103894" rIns="90363" bIns="10389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Understand</a:t>
          </a:r>
        </a:p>
      </dsp:txBody>
      <dsp:txXfrm>
        <a:off x="0" y="2030"/>
        <a:ext cx="1707642" cy="1051791"/>
      </dsp:txXfrm>
    </dsp:sp>
    <dsp:sp modelId="{B78CAE12-3AA6-470E-AE55-DFB9742DD409}">
      <dsp:nvSpPr>
        <dsp:cNvPr id="0" name=""/>
        <dsp:cNvSpPr/>
      </dsp:nvSpPr>
      <dsp:spPr>
        <a:xfrm>
          <a:off x="1707641" y="1116929"/>
          <a:ext cx="6830568" cy="1051791"/>
        </a:xfrm>
        <a:prstGeom prst="rect">
          <a:avLst/>
        </a:prstGeom>
        <a:solidFill>
          <a:schemeClr val="accent5">
            <a:tint val="40000"/>
            <a:alpha val="90000"/>
            <a:hueOff val="1081694"/>
            <a:satOff val="-7672"/>
            <a:lumOff val="-436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1694"/>
              <a:satOff val="-7672"/>
              <a:lumOff val="-4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32" tIns="267155" rIns="132532" bIns="2671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Meet with the locals and local air districts to focus on community concerns What are the concerns? Are they multipollutant in nature?</a:t>
          </a:r>
        </a:p>
      </dsp:txBody>
      <dsp:txXfrm>
        <a:off x="1707641" y="1116929"/>
        <a:ext cx="6830568" cy="1051791"/>
      </dsp:txXfrm>
    </dsp:sp>
    <dsp:sp modelId="{4B083C2A-CBD1-4DB8-AFC3-41EB7FDCA111}">
      <dsp:nvSpPr>
        <dsp:cNvPr id="0" name=""/>
        <dsp:cNvSpPr/>
      </dsp:nvSpPr>
      <dsp:spPr>
        <a:xfrm>
          <a:off x="0" y="1116929"/>
          <a:ext cx="1707642" cy="105179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363" tIns="103894" rIns="90363" bIns="10389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Consult</a:t>
          </a:r>
        </a:p>
      </dsp:txBody>
      <dsp:txXfrm>
        <a:off x="0" y="1116929"/>
        <a:ext cx="1707642" cy="1051791"/>
      </dsp:txXfrm>
    </dsp:sp>
    <dsp:sp modelId="{947D3040-815D-40C6-ACBA-CF55C67E62FF}">
      <dsp:nvSpPr>
        <dsp:cNvPr id="0" name=""/>
        <dsp:cNvSpPr/>
      </dsp:nvSpPr>
      <dsp:spPr>
        <a:xfrm>
          <a:off x="1707641" y="2231828"/>
          <a:ext cx="6830568" cy="1051791"/>
        </a:xfrm>
        <a:prstGeom prst="rect">
          <a:avLst/>
        </a:prstGeom>
        <a:solidFill>
          <a:schemeClr val="accent5">
            <a:tint val="40000"/>
            <a:alpha val="90000"/>
            <a:hueOff val="2163389"/>
            <a:satOff val="-15343"/>
            <a:lumOff val="-873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163389"/>
              <a:satOff val="-15343"/>
              <a:lumOff val="-8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32" tIns="267155" rIns="132532" bIns="2671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Determine roles and responsibilities with respective EPA Region: How to coordinate and collaborate with the state/local air district?</a:t>
          </a:r>
        </a:p>
      </dsp:txBody>
      <dsp:txXfrm>
        <a:off x="1707641" y="2231828"/>
        <a:ext cx="6830568" cy="1051791"/>
      </dsp:txXfrm>
    </dsp:sp>
    <dsp:sp modelId="{A627B72D-2997-402E-9DC2-CE8458370D39}">
      <dsp:nvSpPr>
        <dsp:cNvPr id="0" name=""/>
        <dsp:cNvSpPr/>
      </dsp:nvSpPr>
      <dsp:spPr>
        <a:xfrm>
          <a:off x="0" y="2248341"/>
          <a:ext cx="1707642" cy="1051791"/>
        </a:xfrm>
        <a:prstGeom prst="rect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 w="25400" cap="flat" cmpd="sng" algn="ctr">
          <a:solidFill>
            <a:schemeClr val="accent5">
              <a:hueOff val="2171351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363" tIns="103894" rIns="90363" bIns="10389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Engage</a:t>
          </a:r>
        </a:p>
      </dsp:txBody>
      <dsp:txXfrm>
        <a:off x="0" y="2248341"/>
        <a:ext cx="1707642" cy="1051791"/>
      </dsp:txXfrm>
    </dsp:sp>
    <dsp:sp modelId="{6382AB4D-E67C-4E24-AE25-1CBBF4033F61}">
      <dsp:nvSpPr>
        <dsp:cNvPr id="0" name=""/>
        <dsp:cNvSpPr/>
      </dsp:nvSpPr>
      <dsp:spPr>
        <a:xfrm>
          <a:off x="1707641" y="3346727"/>
          <a:ext cx="6830568" cy="1051791"/>
        </a:xfrm>
        <a:prstGeom prst="rect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32" tIns="267155" rIns="132532" bIns="2671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Partner to develop a comprehensive plan to address multipollutant AQ issues: Can it be combined with NAAQS implementation or Advance programs? </a:t>
          </a:r>
        </a:p>
      </dsp:txBody>
      <dsp:txXfrm>
        <a:off x="1707641" y="3346727"/>
        <a:ext cx="6830568" cy="1051791"/>
      </dsp:txXfrm>
    </dsp:sp>
    <dsp:sp modelId="{CE8D9B3F-A973-4295-80EB-CBEC050047CF}">
      <dsp:nvSpPr>
        <dsp:cNvPr id="0" name=""/>
        <dsp:cNvSpPr/>
      </dsp:nvSpPr>
      <dsp:spPr>
        <a:xfrm>
          <a:off x="0" y="3346727"/>
          <a:ext cx="1707642" cy="1051791"/>
        </a:xfrm>
        <a:prstGeom prst="rect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6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363" tIns="103894" rIns="90363" bIns="103894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</a:t>
          </a:r>
        </a:p>
      </dsp:txBody>
      <dsp:txXfrm>
        <a:off x="0" y="3346727"/>
        <a:ext cx="1707642" cy="105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9F00-7C98-4D1C-A0E7-8748052395E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5422-1729-4581-9CB8-8AF770D43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2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8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issues – recent CSAPR Update modeling shows ~30 percent from home state and ~30% from upwind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broader goal for NEXUS is to create a user-friendly screening tool such that regions, states, local agencies, and other institutions can conduct their own multi-pollutant, risk-based screening analyses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screening tool should have different data presentations for understanding and communicating an area’s potential multi-pollutant risk, including (</a:t>
            </a:r>
            <a:r>
              <a:rPr lang="en-US" dirty="0" err="1"/>
              <a:t>i</a:t>
            </a:r>
            <a:r>
              <a:rPr lang="en-US" dirty="0"/>
              <a:t>) characterizing the air quality issues in terms of pollutant concentrations and risks and (ii) identifying source(s) that may contribute to the air quality issues and related risks.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2014 Version NEXUS Created in HEID  - 2020 Version NEXUS Created in AQAD (Carey Jang)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FF0000"/>
                </a:solidFill>
              </a:rPr>
              <a:t>New Nexus tool – Phase 1 prototype developed;</a:t>
            </a:r>
            <a:r>
              <a:rPr lang="en-US" sz="1200" b="1" baseline="0" dirty="0">
                <a:solidFill>
                  <a:srgbClr val="FF0000"/>
                </a:solidFill>
              </a:rPr>
              <a:t> Currently work on improving Phase 1 </a:t>
            </a:r>
            <a:r>
              <a:rPr lang="en-US" sz="1200" b="1" baseline="0">
                <a:solidFill>
                  <a:srgbClr val="FF0000"/>
                </a:solidFill>
              </a:rPr>
              <a:t>prototype based </a:t>
            </a:r>
            <a:r>
              <a:rPr lang="en-US" sz="1200" b="1" baseline="0" dirty="0">
                <a:solidFill>
                  <a:srgbClr val="FF0000"/>
                </a:solidFill>
              </a:rPr>
              <a:t>on MP team’s feedback and developing Phase 2 functions</a:t>
            </a:r>
            <a:r>
              <a:rPr lang="en-US" sz="1200" b="1" dirty="0">
                <a:solidFill>
                  <a:srgbClr val="FF0000"/>
                </a:solidFill>
              </a:rPr>
              <a:t> for regional analysis and data query; Anticipate</a:t>
            </a:r>
            <a:r>
              <a:rPr lang="en-US" sz="1200" b="1" baseline="0" dirty="0">
                <a:solidFill>
                  <a:srgbClr val="FF0000"/>
                </a:solidFill>
              </a:rPr>
              <a:t> to have a functional tool for demo in July.</a:t>
            </a:r>
            <a:endParaRPr lang="en-US" sz="1200" b="1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4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8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9902A6-75A9-4365-96C9-BE849B6240DA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8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96D1BE-5B5A-4A64-A47C-E3F607741242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97DDB6-CF6E-4551-A423-7EABDDB64DA5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0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0EDB0-C010-442D-90EB-FFF248F442B3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C11881-6FDC-4BB0-8C55-567665BF5DB6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BBD352A-6052-4838-9239-77747836F305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D264AF-05DE-44C1-AE18-5C4E5F6793B5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676A72-B18B-4FEC-8034-8DF2FFE38919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A8C7C5-BDE8-4D88-AA01-7ECEAD5FD680}" type="datetime1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C97617-10F5-4133-886D-2A0BD918EC55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685298-6822-4C49-BFFC-B53CBC7215D2}" type="datetime1">
              <a:rPr lang="en-US" smtClean="0"/>
              <a:t>4/30/2020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0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4D87F6-45A6-4821-8285-6A59B4BA359D}" type="datetime1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EC184B-850C-45C6-9318-35628D0CC866}" type="datetime1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2DF4C2-7757-4520-BBA6-31319D53B30E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1F8A2A-41DA-4A1A-9ACA-BF312A5FEAF4}" type="datetime1">
              <a:rPr lang="en-US" smtClean="0"/>
              <a:t>4/30/2020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0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E0296885-9337-4A1C-9C06-497981B63DDD}" type="datetime1">
              <a:rPr lang="en-US" smtClean="0"/>
              <a:t>4/30/2020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39371E7C-9DE9-4551-9371-56E9C764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ites/production/files/2016-05/documents/usepa-south_carolina_final_report_may_26_16_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uisvilleky.gov/sites/default/files/air_pollution_control_district/documents/allother/2019/mpsg_mtg_20191106.pdf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innovation/multi-component-voc-sensor-system-fugitive-emissions-and-odor-identification" TargetMode="External"/><Relationship Id="rId5" Type="http://schemas.openxmlformats.org/officeDocument/2006/relationships/hyperlink" Target="https://louisvilleky.gov/sites/default/files/air_pollution_control_district/documents/allother/2018/community-leader-meeting-8-20-18-epa-citizen-science-project-odor-app.pdf" TargetMode="External"/><Relationship Id="rId4" Type="http://schemas.openxmlformats.org/officeDocument/2006/relationships/hyperlink" Target="https://louisvilleky.gov/sites/default/files/air_pollution_control_district/documents/allother/2017/rubbertown_ngem_external_science_in_action_final_draft_090517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uisvilleky.gov/sites/default/files/air_pollution_control_district/documents/allother/2019/ramboll_mpsm_20191120_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E6E1CE-9D03-4831-8AF6-A9FB068A6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Multi-Pollutant Update</a:t>
            </a:r>
            <a:br>
              <a:rPr lang="en-US" dirty="0"/>
            </a:br>
            <a:r>
              <a:rPr lang="en-US" dirty="0"/>
              <a:t>3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/>
              <a:t>Division Meeting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CD18D1-242D-4BFD-81C6-EEE1E0908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Beth Landis</a:t>
            </a:r>
          </a:p>
          <a:p>
            <a:r>
              <a:rPr lang="en-US" dirty="0"/>
              <a:t>May 4, 2020</a:t>
            </a:r>
          </a:p>
        </p:txBody>
      </p:sp>
    </p:spTree>
    <p:extLst>
      <p:ext uri="{BB962C8B-B14F-4D97-AF65-F5344CB8AC3E}">
        <p14:creationId xmlns:p14="http://schemas.microsoft.com/office/powerpoint/2010/main" val="33859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467D3-1D6C-4CCF-B5A5-EFB04C4A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4" y="1211473"/>
            <a:ext cx="7976212" cy="51329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98F051-9709-4B79-9000-7FDB8D31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Preliminary</a:t>
            </a:r>
            <a:r>
              <a:rPr lang="en-US" dirty="0">
                <a:solidFill>
                  <a:schemeClr val="bg1"/>
                </a:solidFill>
              </a:rPr>
              <a:t> MP Info for Region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6F908-24FB-4100-8A99-294965E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9945-A337-4EBF-B949-D3DAF6A2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Multi-Pollutant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F6714-10F7-43E6-8887-7A8EAB3CE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HEID</a:t>
            </a:r>
          </a:p>
          <a:p>
            <a:pPr lvl="1"/>
            <a:r>
              <a:rPr lang="en-US" dirty="0"/>
              <a:t>Beth Landis / Kimber Scavo</a:t>
            </a:r>
          </a:p>
          <a:p>
            <a:pPr lvl="1"/>
            <a:r>
              <a:rPr lang="en-US" dirty="0"/>
              <a:t>Robin Langdon / Darryl Weatherhead</a:t>
            </a:r>
          </a:p>
          <a:p>
            <a:pPr lvl="1"/>
            <a:r>
              <a:rPr lang="en-US" dirty="0"/>
              <a:t>Ben Gibson (Binational MP projects)</a:t>
            </a:r>
          </a:p>
          <a:p>
            <a:pPr lvl="1"/>
            <a:r>
              <a:rPr lang="en-US" dirty="0"/>
              <a:t>Rob Pinder</a:t>
            </a:r>
          </a:p>
          <a:p>
            <a:pPr lvl="1"/>
            <a:r>
              <a:rPr lang="en-US" dirty="0"/>
              <a:t>Chris Davis (BenMAP)</a:t>
            </a:r>
          </a:p>
          <a:p>
            <a:pPr lvl="1"/>
            <a:r>
              <a:rPr lang="en-US" dirty="0"/>
              <a:t>Carrie Wheeler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341D47-D963-4A1E-A4E4-4BC70D48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4132"/>
            <a:ext cx="3810000" cy="38136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AQPD</a:t>
            </a:r>
          </a:p>
          <a:p>
            <a:pPr lvl="1"/>
            <a:r>
              <a:rPr lang="en-US" dirty="0"/>
              <a:t>Rich Damberg / Megan Brachtl (Advance)</a:t>
            </a:r>
          </a:p>
          <a:p>
            <a:r>
              <a:rPr lang="en-US" dirty="0"/>
              <a:t>AQAD</a:t>
            </a:r>
          </a:p>
          <a:p>
            <a:pPr lvl="1"/>
            <a:r>
              <a:rPr lang="en-US" dirty="0"/>
              <a:t>Carey Jang / Tyler Fox (NEXUS)</a:t>
            </a:r>
          </a:p>
          <a:p>
            <a:r>
              <a:rPr lang="en-US" dirty="0"/>
              <a:t>Region 4</a:t>
            </a:r>
          </a:p>
          <a:p>
            <a:pPr lvl="1"/>
            <a:r>
              <a:rPr lang="en-US" dirty="0"/>
              <a:t>Jane Spann / Lynorae Benjamin</a:t>
            </a:r>
          </a:p>
          <a:p>
            <a:pPr lvl="1"/>
            <a:r>
              <a:rPr lang="en-US" dirty="0"/>
              <a:t>Scott Davis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13AD-DF78-4C9E-A820-81DDE1637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C8D3A2-28F0-4D8A-992C-4914072E399B}"/>
              </a:ext>
            </a:extLst>
          </p:cNvPr>
          <p:cNvSpPr/>
          <p:nvPr/>
        </p:nvSpPr>
        <p:spPr>
          <a:xfrm>
            <a:off x="93642" y="5677396"/>
            <a:ext cx="8541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i="1" dirty="0"/>
              <a:t>Gobeail McKinley, Ali Kamal &amp; Laura Bunte also provided substantial contributions to the MP Team but are no longer members due to duty changes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BBE8D-EC56-44C3-AA13-E6AC55A10043}"/>
              </a:ext>
            </a:extLst>
          </p:cNvPr>
          <p:cNvSpPr txBox="1">
            <a:spLocks/>
          </p:cNvSpPr>
          <p:nvPr/>
        </p:nvSpPr>
        <p:spPr bwMode="auto">
          <a:xfrm>
            <a:off x="0" y="24788"/>
            <a:ext cx="539826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MP Team Members</a:t>
            </a:r>
          </a:p>
        </p:txBody>
      </p:sp>
    </p:spTree>
    <p:extLst>
      <p:ext uri="{BB962C8B-B14F-4D97-AF65-F5344CB8AC3E}">
        <p14:creationId xmlns:p14="http://schemas.microsoft.com/office/powerpoint/2010/main" val="20747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55058-FA5A-49A6-9B0E-23D107756610}"/>
              </a:ext>
            </a:extLst>
          </p:cNvPr>
          <p:cNvSpPr txBox="1"/>
          <p:nvPr/>
        </p:nvSpPr>
        <p:spPr>
          <a:xfrm>
            <a:off x="1233888" y="2473287"/>
            <a:ext cx="6389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Appendix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ED2F6-AE2F-44BC-B1B4-F0DFCA7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A378-9CE9-4E7D-9392-1A32DEB4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9072" cy="9395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MP Assessment Process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5E1FAE-232B-41B2-8E47-7B1ABDA7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65677"/>
            <a:ext cx="5753100" cy="54490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43AEE9-9DDB-45AB-9892-02DD67D9E319}"/>
              </a:ext>
            </a:extLst>
          </p:cNvPr>
          <p:cNvSpPr/>
          <p:nvPr/>
        </p:nvSpPr>
        <p:spPr>
          <a:xfrm>
            <a:off x="120649" y="6568947"/>
            <a:ext cx="88807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the SC Report (pages 23-24) - </a:t>
            </a:r>
            <a:r>
              <a:rPr lang="en-US" sz="10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https://www.epa.gov/sites/production/files/2016-05/documents/usepa-south_carolina_final_report_may_26_16_2.pdf</a:t>
            </a:r>
            <a:endParaRPr lang="en-US" sz="100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1AF2872-09D1-4F0E-B5B8-8986A63E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321D-4824-4A6E-889E-9C0B9D1C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1500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Evaluating Multipollutant AQ at Local Level</a:t>
            </a:r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12E15543-7C51-4B78-9C9F-87BD0E095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93846"/>
              </p:ext>
            </p:extLst>
          </p:nvPr>
        </p:nvGraphicFramePr>
        <p:xfrm>
          <a:off x="320040" y="1645920"/>
          <a:ext cx="853821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78A7B-C8E1-4FE7-8630-9E1BCDB0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942-07DC-4246-9323-5B31B755E3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1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9F430-1C04-4276-B0DA-30CE2094D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128"/>
            <a:ext cx="9144000" cy="53138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7FF44-E5AD-4C5E-8D2A-E24642F0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8F09B-5B4C-4F1A-99CC-0B70223B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94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C298D-8F56-49A9-941A-772D1915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8C3A3-443D-4BBB-BDB2-EAD517BD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8" y="1391957"/>
            <a:ext cx="9144000" cy="51982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AFA54-9DE2-41C4-A250-D26C48D5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5696-8C18-428E-9E93-EE8EE081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9826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0363-48AB-4F5E-BA7F-3A1CC15F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75412"/>
            <a:ext cx="7772400" cy="4520588"/>
          </a:xfrm>
        </p:spPr>
        <p:txBody>
          <a:bodyPr/>
          <a:lstStyle/>
          <a:p>
            <a:r>
              <a:rPr lang="en-US" dirty="0"/>
              <a:t>Louisville MP Project Background</a:t>
            </a:r>
          </a:p>
          <a:p>
            <a:pPr lvl="1"/>
            <a:r>
              <a:rPr lang="en-US" dirty="0"/>
              <a:t>Pollutant Concerns</a:t>
            </a:r>
          </a:p>
          <a:p>
            <a:pPr lvl="1"/>
            <a:r>
              <a:rPr lang="en-US" dirty="0"/>
              <a:t>ORD Projects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Ambient Air Characterization</a:t>
            </a:r>
          </a:p>
          <a:p>
            <a:pPr lvl="1"/>
            <a:r>
              <a:rPr lang="en-US" dirty="0"/>
              <a:t>NEXUS Tool Development </a:t>
            </a:r>
          </a:p>
          <a:p>
            <a:pPr lvl="1"/>
            <a:r>
              <a:rPr lang="en-US" dirty="0"/>
              <a:t>Ozone Formation Study</a:t>
            </a:r>
          </a:p>
          <a:p>
            <a:pPr lvl="1"/>
            <a:r>
              <a:rPr lang="en-US" dirty="0"/>
              <a:t>BenMAP Results</a:t>
            </a:r>
          </a:p>
          <a:p>
            <a:r>
              <a:rPr lang="en-US" dirty="0"/>
              <a:t>MP Info in Region 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0E937-0BAC-4DB3-88B4-8982E437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63897-D885-4A97-83E5-13AC53AE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Louisville - Pollutant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C45A-D418-4672-890B-99D7EA18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590" y="1358242"/>
            <a:ext cx="3915410" cy="50989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Ozone</a:t>
            </a:r>
          </a:p>
          <a:p>
            <a:pPr lvl="1"/>
            <a:r>
              <a:rPr lang="en-US" dirty="0"/>
              <a:t>Clean for 1997 NAAQS</a:t>
            </a:r>
          </a:p>
          <a:p>
            <a:pPr lvl="1"/>
            <a:r>
              <a:rPr lang="en-US" dirty="0"/>
              <a:t>Advance for 2008 NAAQS</a:t>
            </a:r>
          </a:p>
          <a:p>
            <a:pPr lvl="1"/>
            <a:r>
              <a:rPr lang="en-US" dirty="0"/>
              <a:t>Marginal nonattainment for 2015 NAAQS </a:t>
            </a:r>
          </a:p>
          <a:p>
            <a:pPr lvl="2"/>
            <a:r>
              <a:rPr lang="en-US" dirty="0"/>
              <a:t>Attainment deadline August 3, 2021</a:t>
            </a:r>
          </a:p>
          <a:p>
            <a:r>
              <a:rPr lang="en-US" dirty="0"/>
              <a:t>Odors from VOCs</a:t>
            </a:r>
          </a:p>
          <a:p>
            <a:pPr lvl="1"/>
            <a:r>
              <a:rPr lang="en-US" dirty="0"/>
              <a:t>Community complaints about odors in </a:t>
            </a:r>
            <a:r>
              <a:rPr lang="en-US" dirty="0" err="1"/>
              <a:t>Rubbertown</a:t>
            </a:r>
            <a:r>
              <a:rPr lang="en-US" dirty="0"/>
              <a:t> (industrial chemical area)</a:t>
            </a:r>
          </a:p>
          <a:p>
            <a:pPr lvl="2"/>
            <a:r>
              <a:rPr lang="en-US" dirty="0"/>
              <a:t>EJ concerns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C644A-1298-4948-B2CE-BB0B292352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58753"/>
            <a:ext cx="5228590" cy="283146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8FDDF9-A4EB-4B10-A2ED-919F951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B4B7-9F18-49AD-B20E-726A265A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84" y="4185900"/>
            <a:ext cx="4456033" cy="23669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E7E9C9-15F1-4E35-811B-83C498241C81}"/>
              </a:ext>
            </a:extLst>
          </p:cNvPr>
          <p:cNvSpPr/>
          <p:nvPr/>
        </p:nvSpPr>
        <p:spPr>
          <a:xfrm>
            <a:off x="143992" y="6529835"/>
            <a:ext cx="8637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https://louisvilleky.gov/sites/default/files/air_pollution_control_district/documents/allother/2019/mpsg_mtg_20191106.pdf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26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B80AF-E95E-4EB5-95F4-70E47B1D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2906"/>
            <a:ext cx="5001936" cy="465309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Rubbertown</a:t>
            </a:r>
            <a:r>
              <a:rPr lang="en-US" dirty="0"/>
              <a:t> Next Generation Emission Measurement (NGEM) Demonstration Project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R4 RARE Project </a:t>
            </a:r>
          </a:p>
          <a:p>
            <a:pPr lvl="1"/>
            <a:r>
              <a:rPr lang="en-US" dirty="0" err="1"/>
              <a:t>SPod</a:t>
            </a:r>
            <a:r>
              <a:rPr lang="en-US" dirty="0"/>
              <a:t> </a:t>
            </a:r>
            <a:r>
              <a:rPr lang="en-US" dirty="0" err="1"/>
              <a:t>fenceline</a:t>
            </a:r>
            <a:r>
              <a:rPr lang="en-US" dirty="0"/>
              <a:t> sensors evaluation</a:t>
            </a:r>
          </a:p>
          <a:p>
            <a:pPr lvl="1"/>
            <a:endParaRPr lang="en-US" dirty="0"/>
          </a:p>
          <a:p>
            <a:r>
              <a:rPr lang="en-US" dirty="0"/>
              <a:t>Citizen Science Regional Sustainability and Environmental Sciences (RECES) Project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Phone app for citizens to report odors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Regional State Innovation Projects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Odor VOC Emissions Tracker (</a:t>
            </a:r>
            <a:r>
              <a:rPr lang="en-US" dirty="0" err="1"/>
              <a:t>oVET</a:t>
            </a:r>
            <a:r>
              <a:rPr lang="en-US" dirty="0"/>
              <a:t>) combines </a:t>
            </a:r>
            <a:r>
              <a:rPr lang="en-US" dirty="0" err="1"/>
              <a:t>fenceline</a:t>
            </a:r>
            <a:r>
              <a:rPr lang="en-US" dirty="0"/>
              <a:t> VOC sensor, automated GC, &amp; canister sampling to detect &amp; locate fugitive odor causing air toxic VOC emission sources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27E2B-8743-4480-AAC8-9DEE9DA1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ORD Projects in Louisville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27A8E-92EF-43E1-A916-F7DC87F5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04" y="1959485"/>
            <a:ext cx="2261549" cy="3206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FC95C5-9025-43CD-BDBA-8DE856886394}"/>
              </a:ext>
            </a:extLst>
          </p:cNvPr>
          <p:cNvSpPr/>
          <p:nvPr/>
        </p:nvSpPr>
        <p:spPr>
          <a:xfrm>
            <a:off x="99152" y="6175402"/>
            <a:ext cx="8273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 </a:t>
            </a:r>
            <a:r>
              <a:rPr lang="en-US" sz="800" dirty="0">
                <a:hlinkClick r:id="rId4"/>
              </a:rPr>
              <a:t>https://louisvilleky.gov/sites/default/files/air_pollution_control_district/documents/allother/2017/rubbertown_ngem_external_science_in_action_final_draft_090517.pdf</a:t>
            </a:r>
            <a:endParaRPr lang="en-US" sz="800" dirty="0"/>
          </a:p>
          <a:p>
            <a:r>
              <a:rPr lang="en-US" sz="800" baseline="30000" dirty="0"/>
              <a:t>2</a:t>
            </a:r>
            <a:r>
              <a:rPr lang="en-US" sz="800" dirty="0"/>
              <a:t> </a:t>
            </a:r>
            <a:r>
              <a:rPr lang="en-US" sz="800" dirty="0">
                <a:hlinkClick r:id="rId5"/>
              </a:rPr>
              <a:t>https://louisvilleky.gov/sites/default/files/air_pollution_control_district/documents/allother/2018/community-leader-meeting-8-20-18-epa-citizen-science-project-odor-app.pdf</a:t>
            </a:r>
            <a:endParaRPr lang="en-US" sz="800" dirty="0"/>
          </a:p>
          <a:p>
            <a:r>
              <a:rPr lang="en-US" sz="800" baseline="30000" dirty="0"/>
              <a:t>3</a:t>
            </a:r>
            <a:r>
              <a:rPr lang="en-US" sz="800" dirty="0"/>
              <a:t> </a:t>
            </a:r>
            <a:r>
              <a:rPr lang="en-US" sz="800" dirty="0">
                <a:hlinkClick r:id="rId6"/>
              </a:rPr>
              <a:t>https://www.epa.gov/innovation/multi-component-voc-sensor-system-fugitive-emissions-and-odor-identification</a:t>
            </a:r>
            <a:r>
              <a:rPr lang="en-US" sz="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C5108D-5570-4C57-8CFA-47280558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AB5A-EDC0-47C0-B554-9B4CC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420299" cy="990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Ambient Air Characterization*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98E16-2A48-4876-906E-F6E86C1B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5" y="1456841"/>
            <a:ext cx="3863233" cy="5284922"/>
          </a:xfrm>
        </p:spPr>
        <p:txBody>
          <a:bodyPr>
            <a:normAutofit fontScale="92500"/>
          </a:bodyPr>
          <a:lstStyle/>
          <a:p>
            <a:r>
              <a:rPr lang="en-US" dirty="0"/>
              <a:t>Multistate marginal O</a:t>
            </a:r>
            <a:r>
              <a:rPr lang="en-US" baseline="-25000" dirty="0"/>
              <a:t>3</a:t>
            </a:r>
            <a:r>
              <a:rPr lang="en-US" dirty="0"/>
              <a:t> NAA - KY/IN</a:t>
            </a:r>
          </a:p>
          <a:p>
            <a:r>
              <a:rPr lang="en-US" dirty="0"/>
              <a:t>12 county CBSA -- 5 counties marginal NAA for 2015 NAAQS</a:t>
            </a:r>
          </a:p>
          <a:p>
            <a:r>
              <a:rPr lang="en-US" dirty="0"/>
              <a:t>2015-2017 DVs:</a:t>
            </a:r>
          </a:p>
          <a:p>
            <a:pPr lvl="1"/>
            <a:r>
              <a:rPr lang="en-US" dirty="0"/>
              <a:t>Jefferson, KY – 74 ppb</a:t>
            </a:r>
          </a:p>
          <a:p>
            <a:pPr lvl="1"/>
            <a:r>
              <a:rPr lang="en-US" dirty="0"/>
              <a:t>Clark, IN – 71 ppb </a:t>
            </a:r>
          </a:p>
          <a:p>
            <a:pPr lvl="1"/>
            <a:r>
              <a:rPr lang="en-US" dirty="0"/>
              <a:t>Floyd, IN – 71 ppb</a:t>
            </a:r>
          </a:p>
          <a:p>
            <a:r>
              <a:rPr lang="en-US" dirty="0"/>
              <a:t>2018 Preliminary DV of 75 ppb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3AB5E-F511-4954-BE8D-56A712F09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88" y="1649399"/>
            <a:ext cx="5171277" cy="4239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7D82F-37CC-4828-91DC-3A14700E06D9}"/>
              </a:ext>
            </a:extLst>
          </p:cNvPr>
          <p:cNvSpPr txBox="1"/>
          <p:nvPr/>
        </p:nvSpPr>
        <p:spPr>
          <a:xfrm>
            <a:off x="3883888" y="5947991"/>
            <a:ext cx="50511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Dark Blue – violating monitor</a:t>
            </a:r>
          </a:p>
          <a:p>
            <a:pPr algn="ctr"/>
            <a:r>
              <a:rPr lang="en-US" sz="1100" dirty="0"/>
              <a:t>Light Blue – below NAAQS</a:t>
            </a:r>
          </a:p>
          <a:p>
            <a:pPr algn="ctr"/>
            <a:r>
              <a:rPr lang="en-US" sz="1100" dirty="0"/>
              <a:t>White – no value</a:t>
            </a:r>
          </a:p>
          <a:p>
            <a:pPr algn="ctr"/>
            <a:endParaRPr lang="en-US" sz="1100" dirty="0"/>
          </a:p>
          <a:p>
            <a:pPr algn="ctr"/>
            <a:endParaRPr lang="en-US" sz="11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B2897-9DC8-48C4-94FA-061D5294389A}"/>
              </a:ext>
            </a:extLst>
          </p:cNvPr>
          <p:cNvSpPr/>
          <p:nvPr/>
        </p:nvSpPr>
        <p:spPr>
          <a:xfrm>
            <a:off x="4123466" y="13183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Graphic Created Using EPA NAAQS Dashboard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3F145-4A2B-45DC-BEAF-EE5BB2DB7FEC}"/>
              </a:ext>
            </a:extLst>
          </p:cNvPr>
          <p:cNvSpPr/>
          <p:nvPr/>
        </p:nvSpPr>
        <p:spPr>
          <a:xfrm>
            <a:off x="88835" y="64647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*Adapted from Conceptual Model created by Gobeail McKinley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8FD366-A937-4B97-88E7-D2350AA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0522" r="18228"/>
          <a:stretch>
            <a:fillRect/>
          </a:stretch>
        </p:blipFill>
        <p:spPr bwMode="auto">
          <a:xfrm>
            <a:off x="5868365" y="2343567"/>
            <a:ext cx="3275635" cy="383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5085-F60C-46D2-B0F5-E2147EE8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34" y="1213394"/>
            <a:ext cx="8684348" cy="9240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700" dirty="0"/>
              <a:t>A new NEXUS tool is being developed to identify geographic areas where health risks related to O</a:t>
            </a:r>
            <a:r>
              <a:rPr lang="en-US" sz="2700" baseline="-25000" dirty="0"/>
              <a:t>3</a:t>
            </a:r>
            <a:r>
              <a:rPr lang="en-US" sz="2700" dirty="0"/>
              <a:t>, PM</a:t>
            </a:r>
            <a:r>
              <a:rPr lang="en-US" sz="2700" baseline="-25000" dirty="0"/>
              <a:t>2.5 </a:t>
            </a:r>
            <a:r>
              <a:rPr lang="en-US" sz="2700" dirty="0"/>
              <a:t>and air toxics overlap and will be used to identify additional areas for MP collaboration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E1AF-5FCF-49C2-840C-4881B7A54A07}"/>
              </a:ext>
            </a:extLst>
          </p:cNvPr>
          <p:cNvSpPr txBox="1">
            <a:spLocks/>
          </p:cNvSpPr>
          <p:nvPr/>
        </p:nvSpPr>
        <p:spPr bwMode="auto">
          <a:xfrm>
            <a:off x="193434" y="49588"/>
            <a:ext cx="5480855" cy="9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/>
            <a:r>
              <a:rPr lang="en-US" kern="0" dirty="0">
                <a:solidFill>
                  <a:schemeClr val="bg1"/>
                </a:solidFill>
              </a:rPr>
              <a:t>NEXUS Tool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FE410-7186-4364-BF6F-558D85D3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39371E7C-9DE9-4551-9371-56E9C7644D2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2338086"/>
            <a:ext cx="6180881" cy="3833604"/>
            <a:chOff x="972272" y="2071867"/>
            <a:chExt cx="6840639" cy="459753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429" y="2071867"/>
              <a:ext cx="6830482" cy="459050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972272" y="2395959"/>
              <a:ext cx="3022211" cy="4259484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06516" y="2394283"/>
              <a:ext cx="3777916" cy="4275119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8702" y="6251396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Data 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3668" y="6257132"/>
            <a:ext cx="1197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Data Viewer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0798" y="623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Data Query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81211" y="2608858"/>
            <a:ext cx="2951214" cy="356476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35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F44-A915-438C-8373-20063E31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186"/>
            <a:ext cx="5387248" cy="762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LMAPCD Ozone Formation Study (OFS)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3124-5CE4-459C-87D2-83E9148C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7445"/>
            <a:ext cx="7772400" cy="43957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LMAPCD funded the OFS conducted by Ramboll</a:t>
            </a:r>
          </a:p>
          <a:p>
            <a:r>
              <a:rPr lang="en-US" dirty="0"/>
              <a:t>Goal: refine understanding of O</a:t>
            </a:r>
            <a:r>
              <a:rPr lang="en-US" baseline="-25000" dirty="0"/>
              <a:t>3</a:t>
            </a:r>
            <a:r>
              <a:rPr lang="en-US" dirty="0"/>
              <a:t> formation in Louisville / Jefferson Co. O</a:t>
            </a:r>
            <a:r>
              <a:rPr lang="en-US" baseline="-25000" dirty="0"/>
              <a:t>3</a:t>
            </a:r>
            <a:r>
              <a:rPr lang="en-US" dirty="0"/>
              <a:t> NAA to inform strategic policy decisions</a:t>
            </a:r>
          </a:p>
          <a:p>
            <a:r>
              <a:rPr lang="en-US" dirty="0"/>
              <a:t>Objectives: </a:t>
            </a:r>
          </a:p>
          <a:p>
            <a:pPr lvl="1"/>
            <a:r>
              <a:rPr lang="en-US" dirty="0"/>
              <a:t>Develop comprehensive EI suitable for modeling O</a:t>
            </a:r>
            <a:r>
              <a:rPr lang="en-US" baseline="-25000" dirty="0"/>
              <a:t>3</a:t>
            </a:r>
            <a:r>
              <a:rPr lang="en-US" dirty="0"/>
              <a:t> formation </a:t>
            </a:r>
          </a:p>
          <a:p>
            <a:pPr lvl="1"/>
            <a:r>
              <a:rPr lang="en-US" dirty="0"/>
              <a:t>Develop modeling tool useful for analyzing ozone formation processes </a:t>
            </a:r>
          </a:p>
          <a:p>
            <a:pPr lvl="1"/>
            <a:r>
              <a:rPr lang="en-US" dirty="0"/>
              <a:t>Understand the sensitivity of Louisville O</a:t>
            </a:r>
            <a:r>
              <a:rPr lang="en-US" baseline="-25000" dirty="0"/>
              <a:t>3</a:t>
            </a:r>
            <a:r>
              <a:rPr lang="en-US" dirty="0"/>
              <a:t> to emissions precursors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Model-ready EI developed using data available to LMAPCD</a:t>
            </a:r>
          </a:p>
          <a:p>
            <a:pPr lvl="1"/>
            <a:r>
              <a:rPr lang="en-US" dirty="0"/>
              <a:t>Model has acceptable performance for ozone</a:t>
            </a:r>
          </a:p>
          <a:p>
            <a:pPr lvl="1"/>
            <a:r>
              <a:rPr lang="en-US" dirty="0"/>
              <a:t>When regional emissions reduced, Louisville/Jefferson County ozone is more NOx sensitive than VOC sensitive</a:t>
            </a:r>
          </a:p>
          <a:p>
            <a:pPr lvl="2"/>
            <a:r>
              <a:rPr lang="en-US" dirty="0"/>
              <a:t>NOx emissions reductions decrease modeled ozone by 3.8 ppb in Jefferson County vs. 1.3 ppb for VOC emissions reductions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On select days, ozone within Jefferson County has similar response to NOx and VOC emissions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88F83-549C-448A-8533-A065E521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987D6-91B8-4048-9149-986C680977BC}"/>
              </a:ext>
            </a:extLst>
          </p:cNvPr>
          <p:cNvSpPr/>
          <p:nvPr/>
        </p:nvSpPr>
        <p:spPr>
          <a:xfrm>
            <a:off x="203812" y="6305927"/>
            <a:ext cx="8736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100" baseline="30000" dirty="0"/>
              <a:t>1 </a:t>
            </a:r>
            <a:r>
              <a:rPr lang="en-US" sz="1100" dirty="0"/>
              <a:t>Based on average of Top 10 days</a:t>
            </a:r>
          </a:p>
          <a:p>
            <a:pPr marL="0" lvl="1"/>
            <a:r>
              <a:rPr lang="en-US" sz="1100" baseline="30000" dirty="0"/>
              <a:t>2 </a:t>
            </a:r>
            <a:r>
              <a:rPr lang="en-US" sz="1100" dirty="0">
                <a:hlinkClick r:id="rId3"/>
              </a:rPr>
              <a:t>https://louisvilleky.gov/sites/default/files/air_pollution_control_district/documents/allother/2019/ramboll_mpsm_20191120_final.pdf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708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3B8A-8236-4D62-BF0B-7D56C46B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233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BenMAP Results: Jefferson County, KY*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B18D5-3F90-466D-AEE6-85FEB809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4227"/>
            <a:ext cx="7772400" cy="4641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Retrospective Analysis</a:t>
            </a:r>
          </a:p>
          <a:p>
            <a:pPr lvl="1"/>
            <a:r>
              <a:rPr lang="en-US" dirty="0"/>
              <a:t>Determined health benefits from PM</a:t>
            </a:r>
            <a:r>
              <a:rPr lang="en-US" baseline="-25000" dirty="0"/>
              <a:t>2.5</a:t>
            </a:r>
            <a:r>
              <a:rPr lang="en-US" dirty="0"/>
              <a:t> reductions from 2014 to 2018</a:t>
            </a:r>
          </a:p>
          <a:p>
            <a:pPr lvl="1"/>
            <a:r>
              <a:rPr lang="en-US" dirty="0"/>
              <a:t>1.67 µg/m</a:t>
            </a:r>
            <a:r>
              <a:rPr lang="en-US" baseline="30000" dirty="0"/>
              <a:t>3</a:t>
            </a:r>
            <a:r>
              <a:rPr lang="en-US" dirty="0"/>
              <a:t> change in Average Annual PM</a:t>
            </a:r>
            <a:r>
              <a:rPr lang="en-US" baseline="-25000" dirty="0"/>
              <a:t>2.5</a:t>
            </a:r>
            <a:r>
              <a:rPr lang="en-US" dirty="0"/>
              <a:t> across Jefferson County</a:t>
            </a:r>
            <a:r>
              <a:rPr lang="en-US" sz="1000" dirty="0"/>
              <a:t>	</a:t>
            </a:r>
            <a:endParaRPr lang="en-US" dirty="0"/>
          </a:p>
          <a:p>
            <a:pPr lvl="1"/>
            <a:r>
              <a:rPr lang="en-US" dirty="0"/>
              <a:t>73-165 avoided premature adult deaths/year (value of $635M - $1,440M, 2018$)</a:t>
            </a:r>
            <a:endParaRPr lang="en-US" strike="sngStrike" baseline="30000" dirty="0"/>
          </a:p>
          <a:p>
            <a:pPr lvl="0"/>
            <a:r>
              <a:rPr lang="en-US" dirty="0"/>
              <a:t>Rollback Analysis using Ramboll Results</a:t>
            </a:r>
          </a:p>
          <a:p>
            <a:pPr lvl="1"/>
            <a:r>
              <a:rPr lang="en-US" dirty="0"/>
              <a:t>Total estimated health benefits from across-the-board reductions of VOCs and NOx by 25% (in 2018$)</a:t>
            </a:r>
          </a:p>
          <a:p>
            <a:pPr lvl="2"/>
            <a:r>
              <a:rPr lang="en-US" dirty="0"/>
              <a:t>Sensitivity 1 NOx: $74 – 152 Million</a:t>
            </a:r>
          </a:p>
          <a:p>
            <a:pPr lvl="3"/>
            <a:r>
              <a:rPr lang="en-US" dirty="0"/>
              <a:t>0.18 µg/m</a:t>
            </a:r>
            <a:r>
              <a:rPr lang="en-US" baseline="30000" dirty="0"/>
              <a:t>3</a:t>
            </a:r>
            <a:r>
              <a:rPr lang="en-US" dirty="0"/>
              <a:t> PM</a:t>
            </a:r>
            <a:r>
              <a:rPr lang="en-US" baseline="-25000" dirty="0"/>
              <a:t>2.5</a:t>
            </a:r>
            <a:r>
              <a:rPr lang="en-US" dirty="0"/>
              <a:t> and 0.76 ppb O</a:t>
            </a:r>
            <a:r>
              <a:rPr lang="en-US" baseline="-25000" dirty="0"/>
              <a:t>3</a:t>
            </a:r>
            <a:r>
              <a:rPr lang="en-US" dirty="0"/>
              <a:t> reductions </a:t>
            </a:r>
          </a:p>
          <a:p>
            <a:pPr lvl="2"/>
            <a:r>
              <a:rPr lang="en-US" dirty="0"/>
              <a:t>Sensitivity 2 VOC: $16 – 27 Million</a:t>
            </a:r>
          </a:p>
          <a:p>
            <a:pPr lvl="3"/>
            <a:r>
              <a:rPr lang="en-US" dirty="0"/>
              <a:t>0.042 µg/m</a:t>
            </a:r>
            <a:r>
              <a:rPr lang="en-US" baseline="30000" dirty="0"/>
              <a:t>3</a:t>
            </a:r>
            <a:r>
              <a:rPr lang="en-US" dirty="0"/>
              <a:t> PM</a:t>
            </a:r>
            <a:r>
              <a:rPr lang="en-US" baseline="-25000" dirty="0"/>
              <a:t>2.5</a:t>
            </a:r>
            <a:r>
              <a:rPr lang="en-US" dirty="0"/>
              <a:t> and 0.30 ppb O</a:t>
            </a:r>
            <a:r>
              <a:rPr lang="en-US" baseline="-25000" dirty="0"/>
              <a:t>3</a:t>
            </a:r>
            <a:r>
              <a:rPr lang="en-US" dirty="0"/>
              <a:t> reductions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7B8CC-CB28-4A15-9ABD-2580AC8C61A1}"/>
              </a:ext>
            </a:extLst>
          </p:cNvPr>
          <p:cNvSpPr txBox="1"/>
          <p:nvPr/>
        </p:nvSpPr>
        <p:spPr>
          <a:xfrm>
            <a:off x="407624" y="6096000"/>
            <a:ext cx="717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Analysis completed by Ali Kamal / Chris Davis</a:t>
            </a:r>
          </a:p>
          <a:p>
            <a:r>
              <a:rPr lang="en-US" sz="1400" dirty="0"/>
              <a:t>*Additional details in Appendix Slides 16-18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98FBF-3E32-49EC-A8F7-FED7B99C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4A622-4006-42D3-BCDE-40382A4B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88"/>
            <a:ext cx="5398265" cy="990600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Preliminary</a:t>
            </a:r>
            <a:r>
              <a:rPr lang="en-US" dirty="0">
                <a:solidFill>
                  <a:schemeClr val="bg1"/>
                </a:solidFill>
              </a:rPr>
              <a:t> MP Info for Region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642A6-6750-4C32-8DC7-B914A68C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" y="1213910"/>
            <a:ext cx="8251634" cy="55091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FB65F-6AD7-4CF2-B8EF-0C473D83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1E7C-9DE9-4551-9371-56E9C7644D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3048"/>
      </p:ext>
    </p:extLst>
  </p:cSld>
  <p:clrMapOvr>
    <a:masterClrMapping/>
  </p:clrMapOvr>
</p:sld>
</file>

<file path=ppt/theme/theme1.xml><?xml version="1.0" encoding="utf-8"?>
<a:theme xmlns:a="http://schemas.openxmlformats.org/drawingml/2006/main" name="NAQC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ADAC94C-7175-44B1-BD53-C5011CD8DEA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960BC66-EE36-429B-8EFB-E9469BA6A01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NAQC</Template>
  <TotalTime>1459</TotalTime>
  <Words>1058</Words>
  <Application>Microsoft Office PowerPoint</Application>
  <PresentationFormat>On-screen Show (4:3)</PresentationFormat>
  <Paragraphs>141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NAQC</vt:lpstr>
      <vt:lpstr>Multi-Pollutant Update 3-Division Meeting</vt:lpstr>
      <vt:lpstr>Outline</vt:lpstr>
      <vt:lpstr>Louisville - Pollutant Concerns</vt:lpstr>
      <vt:lpstr>ORD Projects in Louisville</vt:lpstr>
      <vt:lpstr>O3 Ambient Air Characterization*</vt:lpstr>
      <vt:lpstr>PowerPoint Presentation</vt:lpstr>
      <vt:lpstr>LMAPCD Ozone Formation Study (OFS)</vt:lpstr>
      <vt:lpstr>BenMAP Results: Jefferson County, KY* </vt:lpstr>
      <vt:lpstr>Preliminary MP Info for Region 4</vt:lpstr>
      <vt:lpstr>Preliminary MP Info for Region 4</vt:lpstr>
      <vt:lpstr>Multi-Pollutant Team</vt:lpstr>
      <vt:lpstr>PowerPoint Presentation</vt:lpstr>
      <vt:lpstr>MP Assessment Process</vt:lpstr>
      <vt:lpstr>Evaluating Multipollutant AQ at Local Level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Multi-Pollutant Planning for Louisville, KY</dc:title>
  <dc:creator>Landis, Elizabeth</dc:creator>
  <cp:lastModifiedBy>Landis, Elizabeth</cp:lastModifiedBy>
  <cp:revision>64</cp:revision>
  <dcterms:created xsi:type="dcterms:W3CDTF">2019-05-22T18:00:34Z</dcterms:created>
  <dcterms:modified xsi:type="dcterms:W3CDTF">2020-04-30T19:22:51Z</dcterms:modified>
</cp:coreProperties>
</file>