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494" r:id="rId2"/>
    <p:sldId id="496" r:id="rId3"/>
    <p:sldId id="4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40" autoAdjust="0"/>
  </p:normalViewPr>
  <p:slideViewPr>
    <p:cSldViewPr snapToGrid="0">
      <p:cViewPr varScale="1">
        <p:scale>
          <a:sx n="69" d="100"/>
          <a:sy n="69" d="100"/>
        </p:scale>
        <p:origin x="115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2390F-C4DF-4344-95D0-D28F6508F817}"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937EE-926A-4679-A37A-DD94E0F16C6E}" type="slidenum">
              <a:rPr lang="en-US" smtClean="0"/>
              <a:t>‹#›</a:t>
            </a:fld>
            <a:endParaRPr lang="en-US"/>
          </a:p>
        </p:txBody>
      </p:sp>
    </p:spTree>
    <p:extLst>
      <p:ext uri="{BB962C8B-B14F-4D97-AF65-F5344CB8AC3E}">
        <p14:creationId xmlns:p14="http://schemas.microsoft.com/office/powerpoint/2010/main" val="57297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4 maps are data from Nexus. The top left is simply the 2010 population of the Charlotte CBSA… </a:t>
            </a:r>
          </a:p>
          <a:p>
            <a:endParaRPr lang="en-US" dirty="0"/>
          </a:p>
          <a:p>
            <a:r>
              <a:rPr lang="en-US" dirty="0"/>
              <a:t>After selecting the CBSA in Nexus, you can view the underlying data for just the area selected, so annual PM2.5 has a distribution of 9.8-10.8; Ozone annual average (of the 8-hour max) is 42-47ppb, and the cancer risk, although </a:t>
            </a:r>
            <a:r>
              <a:rPr lang="en-US" i="1" dirty="0"/>
              <a:t>below </a:t>
            </a:r>
            <a:r>
              <a:rPr lang="en-US" dirty="0"/>
              <a:t>the upper limit of acceptable risk (100:Million).  </a:t>
            </a:r>
          </a:p>
          <a:p>
            <a:endParaRPr lang="en-US" dirty="0"/>
          </a:p>
          <a:p>
            <a:r>
              <a:rPr lang="en-US" dirty="0"/>
              <a:t>What is interesting to note is how these areas fall in line with the rest of the country, and that is why the percentile is helpful to gauge where the CBSA falls in comparison with other areas. </a:t>
            </a:r>
          </a:p>
        </p:txBody>
      </p:sp>
      <p:sp>
        <p:nvSpPr>
          <p:cNvPr id="4" name="Slide Number Placeholder 3"/>
          <p:cNvSpPr>
            <a:spLocks noGrp="1"/>
          </p:cNvSpPr>
          <p:nvPr>
            <p:ph type="sldNum" sz="quarter" idx="5"/>
          </p:nvPr>
        </p:nvSpPr>
        <p:spPr/>
        <p:txBody>
          <a:bodyPr/>
          <a:lstStyle/>
          <a:p>
            <a:fld id="{520937EE-926A-4679-A37A-DD94E0F16C6E}" type="slidenum">
              <a:rPr lang="en-US" smtClean="0"/>
              <a:t>1</a:t>
            </a:fld>
            <a:endParaRPr lang="en-US"/>
          </a:p>
        </p:txBody>
      </p:sp>
    </p:spTree>
    <p:extLst>
      <p:ext uri="{BB962C8B-B14F-4D97-AF65-F5344CB8AC3E}">
        <p14:creationId xmlns:p14="http://schemas.microsoft.com/office/powerpoint/2010/main" val="79188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metric show previously for ozone is the annual average of the daily 8-hour maximum concentrations because that is the ozone metric used to calculate the health impacts in our regulatory impact analyses.  In the map shown here, the areas where the design value exceeds 70ppb is highlighted in grey.  Nexus can IDENTIFY AREAS OF OVERLAPPING concern by selecting any criteria defined by the user. On the map to the right,  the 50%ile was set for the health outcomes shown and  Nexus identified 112 census tracts that met that criteria, 41 of which are within the area where the DV was &gt;70ppb. </a:t>
            </a:r>
          </a:p>
        </p:txBody>
      </p:sp>
      <p:sp>
        <p:nvSpPr>
          <p:cNvPr id="4" name="Slide Number Placeholder 3"/>
          <p:cNvSpPr>
            <a:spLocks noGrp="1"/>
          </p:cNvSpPr>
          <p:nvPr>
            <p:ph type="sldNum" sz="quarter" idx="5"/>
          </p:nvPr>
        </p:nvSpPr>
        <p:spPr/>
        <p:txBody>
          <a:bodyPr/>
          <a:lstStyle/>
          <a:p>
            <a:fld id="{2EC6B357-DE44-4499-B246-E5E5E0AAF797}" type="slidenum">
              <a:rPr lang="en-US" smtClean="0"/>
              <a:t>2</a:t>
            </a:fld>
            <a:endParaRPr lang="en-US"/>
          </a:p>
        </p:txBody>
      </p:sp>
    </p:spTree>
    <p:extLst>
      <p:ext uri="{BB962C8B-B14F-4D97-AF65-F5344CB8AC3E}">
        <p14:creationId xmlns:p14="http://schemas.microsoft.com/office/powerpoint/2010/main" val="135191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map goes even further: the 75%ile was set and  Nexus identified 25 tracts, 16 of which fell within the area where the DV was &gt;70ppb. In this example, the tool is demonstrating the areas of highest overlapping risks to help air quality regulators make better informed decisions on areas of highest concern, </a:t>
            </a:r>
            <a:r>
              <a:rPr lang="en-US" b="1" dirty="0"/>
              <a:t>not just by the ambient concentrations of multiple pollutants</a:t>
            </a:r>
            <a:r>
              <a:rPr lang="en-US" dirty="0"/>
              <a:t>, but by the impact of </a:t>
            </a:r>
            <a:r>
              <a:rPr lang="en-US"/>
              <a:t>multiple polluton </a:t>
            </a:r>
            <a:r>
              <a:rPr lang="en-US" dirty="0"/>
              <a:t>the public.</a:t>
            </a:r>
          </a:p>
          <a:p>
            <a:endParaRPr lang="en-US" dirty="0"/>
          </a:p>
        </p:txBody>
      </p:sp>
      <p:sp>
        <p:nvSpPr>
          <p:cNvPr id="4" name="Slide Number Placeholder 3"/>
          <p:cNvSpPr>
            <a:spLocks noGrp="1"/>
          </p:cNvSpPr>
          <p:nvPr>
            <p:ph type="sldNum" sz="quarter" idx="5"/>
          </p:nvPr>
        </p:nvSpPr>
        <p:spPr/>
        <p:txBody>
          <a:bodyPr/>
          <a:lstStyle/>
          <a:p>
            <a:fld id="{2EC6B357-DE44-4499-B246-E5E5E0AAF797}" type="slidenum">
              <a:rPr lang="en-US" smtClean="0"/>
              <a:t>3</a:t>
            </a:fld>
            <a:endParaRPr lang="en-US"/>
          </a:p>
        </p:txBody>
      </p:sp>
    </p:spTree>
    <p:extLst>
      <p:ext uri="{BB962C8B-B14F-4D97-AF65-F5344CB8AC3E}">
        <p14:creationId xmlns:p14="http://schemas.microsoft.com/office/powerpoint/2010/main" val="32961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2F87-F52A-4F83-BD1B-39615C847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200F1-3130-4C3D-A137-8B1D5ACE5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112A6-2F07-4636-808B-B11B68808A73}"/>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AA4D9F7F-1C82-41A3-B376-10F10DA84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E49A7-1E40-4A48-B75B-E4C6808F5B44}"/>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225799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C8CA-DA55-47A0-9B20-72B2A0CF83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BF1E2-841C-466C-8B72-54D32F4BA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648CE-F0E3-481F-9034-AA8BA659A53B}"/>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170C4219-7A62-4F4C-AF27-A92DDC49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3C6E1-FD3C-4688-953C-4A43D8239120}"/>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9947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0726A-D458-458E-8B43-383442C2B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97A88-A826-4818-85DC-FB1646231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CB5EA-40FD-4959-8CD4-228C1F669714}"/>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52C2069F-3823-4685-822E-198AB2D15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0015E-4DEE-4B05-BED2-C301A2F24CD5}"/>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19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7F62-3AAA-4D06-96E7-1095F1201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7AFD2-462E-4EDC-A9D8-F815A67C23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03B35-C7F3-4EC1-9EA5-ECAD06C99650}"/>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8837DA7A-2484-40C3-A823-859CBD8C3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D6A5-804A-46AD-8D98-AA815BF1AB04}"/>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238534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3909-2E63-46C9-98C7-5DB5BC745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1BBDE-97E1-42EA-AF94-42CC7FD19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C9DAB-A346-4736-8A37-1DD863ECFFEF}"/>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88774489-F078-45A2-96C5-B0C307B37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2C656-6E8D-4506-8EDC-2A5F45C16B35}"/>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95877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2F1E-8683-47BC-9AFC-010F44F57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655AE-DBAA-4BAD-819C-C5B296A4A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D6D05-E0F1-4C59-B998-ED70017FCA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89F3F-F1E3-4EFE-ADBF-0DB5A0C4595B}"/>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6" name="Footer Placeholder 5">
            <a:extLst>
              <a:ext uri="{FF2B5EF4-FFF2-40B4-BE49-F238E27FC236}">
                <a16:creationId xmlns:a16="http://schemas.microsoft.com/office/drawing/2014/main" id="{C308058F-D472-42CA-94E0-F457A8A4C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CCB1B-6C30-4247-BDF5-C73B640456DE}"/>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5762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9749-8AAB-488A-B296-9568ABA78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166D39-A521-4FD7-83B9-F60B8229E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E154D-ED88-45DF-B7F9-78EC214C7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6916B2-BC51-4C9B-B08C-0D0436A88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CFA50-2EDB-40A8-8179-FAD702E3E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309D0-5A1C-4506-9584-E66FABD9965B}"/>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8" name="Footer Placeholder 7">
            <a:extLst>
              <a:ext uri="{FF2B5EF4-FFF2-40B4-BE49-F238E27FC236}">
                <a16:creationId xmlns:a16="http://schemas.microsoft.com/office/drawing/2014/main" id="{6FF25ED0-B0BA-45BD-B7D1-F3C1CA1A1D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9C34A-F391-41AB-895C-80711F19A8AB}"/>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24293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CA5B-F18C-40DF-ACC3-709129E0F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9F688E-3008-43FA-961B-6BD77E82CAC9}"/>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4" name="Footer Placeholder 3">
            <a:extLst>
              <a:ext uri="{FF2B5EF4-FFF2-40B4-BE49-F238E27FC236}">
                <a16:creationId xmlns:a16="http://schemas.microsoft.com/office/drawing/2014/main" id="{792F13C2-B8D2-4984-BB0F-2B1DB20065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7925A-962C-4E32-94C4-0514A0A8DB34}"/>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258062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1E5C2-4C12-459E-8A00-5E45DF07FABC}"/>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3" name="Footer Placeholder 2">
            <a:extLst>
              <a:ext uri="{FF2B5EF4-FFF2-40B4-BE49-F238E27FC236}">
                <a16:creationId xmlns:a16="http://schemas.microsoft.com/office/drawing/2014/main" id="{1C98DF0D-F5F9-498B-A676-ED3F27C95C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B64CF4-A861-4AAE-AF3F-5B3F750B99F7}"/>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178150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55D6-E619-4DF5-945B-BFA64BF61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E8C50-13B0-4432-A3CB-D82F79973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D4CE0-D5A3-4E75-BB0C-D2452588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973C9-8305-4EB6-B1A1-834CB6F1FDE5}"/>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6" name="Footer Placeholder 5">
            <a:extLst>
              <a:ext uri="{FF2B5EF4-FFF2-40B4-BE49-F238E27FC236}">
                <a16:creationId xmlns:a16="http://schemas.microsoft.com/office/drawing/2014/main" id="{5D0B37CA-8B9F-4B4E-959A-97BC54304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251D2-5559-4A3C-B46B-9FF6E0E4D8F3}"/>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145013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4473-1F55-4CD8-B540-CE48658D1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CC359-CDB3-4746-8F5A-A5769A49B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FB673-9611-4FAB-AECA-A122CA502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7C5C0-D665-475A-875A-103992E78081}"/>
              </a:ext>
            </a:extLst>
          </p:cNvPr>
          <p:cNvSpPr>
            <a:spLocks noGrp="1"/>
          </p:cNvSpPr>
          <p:nvPr>
            <p:ph type="dt" sz="half" idx="10"/>
          </p:nvPr>
        </p:nvSpPr>
        <p:spPr/>
        <p:txBody>
          <a:bodyPr/>
          <a:lstStyle/>
          <a:p>
            <a:fld id="{65520685-1C87-4F04-8D60-04AB37BA69C9}" type="datetimeFigureOut">
              <a:rPr lang="en-US" smtClean="0"/>
              <a:t>3/16/2020</a:t>
            </a:fld>
            <a:endParaRPr lang="en-US"/>
          </a:p>
        </p:txBody>
      </p:sp>
      <p:sp>
        <p:nvSpPr>
          <p:cNvPr id="6" name="Footer Placeholder 5">
            <a:extLst>
              <a:ext uri="{FF2B5EF4-FFF2-40B4-BE49-F238E27FC236}">
                <a16:creationId xmlns:a16="http://schemas.microsoft.com/office/drawing/2014/main" id="{587828D6-B0E4-4C32-B2ED-75A13F9AC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5B022-EC1F-42C0-8559-AA6F6142C23D}"/>
              </a:ext>
            </a:extLst>
          </p:cNvPr>
          <p:cNvSpPr>
            <a:spLocks noGrp="1"/>
          </p:cNvSpPr>
          <p:nvPr>
            <p:ph type="sldNum" sz="quarter" idx="12"/>
          </p:nvPr>
        </p:nvSpPr>
        <p:spPr/>
        <p:txBody>
          <a:bodyPr/>
          <a:lstStyle/>
          <a:p>
            <a:fld id="{16C0C579-5871-469B-8D6F-FAA482302F63}" type="slidenum">
              <a:rPr lang="en-US" smtClean="0"/>
              <a:t>‹#›</a:t>
            </a:fld>
            <a:endParaRPr lang="en-US"/>
          </a:p>
        </p:txBody>
      </p:sp>
    </p:spTree>
    <p:extLst>
      <p:ext uri="{BB962C8B-B14F-4D97-AF65-F5344CB8AC3E}">
        <p14:creationId xmlns:p14="http://schemas.microsoft.com/office/powerpoint/2010/main" val="416239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71F74-F03E-4D9D-8892-E45AF1A08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44854-277F-4EB7-A22D-076A94FD5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2AB69-FD42-4BA7-83EC-13A3AF9F8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20685-1C87-4F04-8D60-04AB37BA69C9}" type="datetimeFigureOut">
              <a:rPr lang="en-US" smtClean="0"/>
              <a:t>3/16/2020</a:t>
            </a:fld>
            <a:endParaRPr lang="en-US"/>
          </a:p>
        </p:txBody>
      </p:sp>
      <p:sp>
        <p:nvSpPr>
          <p:cNvPr id="5" name="Footer Placeholder 4">
            <a:extLst>
              <a:ext uri="{FF2B5EF4-FFF2-40B4-BE49-F238E27FC236}">
                <a16:creationId xmlns:a16="http://schemas.microsoft.com/office/drawing/2014/main" id="{6EC40A7C-178E-426C-9595-9029F85C7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E8853D-EA9A-447C-985B-DEE408FAB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0C579-5871-469B-8D6F-FAA482302F63}" type="slidenum">
              <a:rPr lang="en-US" smtClean="0"/>
              <a:t>‹#›</a:t>
            </a:fld>
            <a:endParaRPr lang="en-US"/>
          </a:p>
        </p:txBody>
      </p:sp>
    </p:spTree>
    <p:extLst>
      <p:ext uri="{BB962C8B-B14F-4D97-AF65-F5344CB8AC3E}">
        <p14:creationId xmlns:p14="http://schemas.microsoft.com/office/powerpoint/2010/main" val="405314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71FE3-F7E0-4905-8527-21C0D3560BBC}"/>
              </a:ext>
            </a:extLst>
          </p:cNvPr>
          <p:cNvPicPr>
            <a:picLocks noChangeAspect="1"/>
          </p:cNvPicPr>
          <p:nvPr/>
        </p:nvPicPr>
        <p:blipFill rotWithShape="1">
          <a:blip r:embed="rId3"/>
          <a:srcRect l="11328" t="20555" r="50000" b="4445"/>
          <a:stretch/>
        </p:blipFill>
        <p:spPr>
          <a:xfrm>
            <a:off x="342900" y="381000"/>
            <a:ext cx="4154236" cy="2265947"/>
          </a:xfrm>
          <a:prstGeom prst="rect">
            <a:avLst/>
          </a:prstGeom>
        </p:spPr>
      </p:pic>
      <p:sp>
        <p:nvSpPr>
          <p:cNvPr id="5" name="Rectangle 4">
            <a:extLst>
              <a:ext uri="{FF2B5EF4-FFF2-40B4-BE49-F238E27FC236}">
                <a16:creationId xmlns:a16="http://schemas.microsoft.com/office/drawing/2014/main" id="{E4B94C2A-0F2E-4452-B2C9-E2E12033DAEA}"/>
              </a:ext>
            </a:extLst>
          </p:cNvPr>
          <p:cNvSpPr/>
          <p:nvPr/>
        </p:nvSpPr>
        <p:spPr>
          <a:xfrm>
            <a:off x="1129384" y="2424420"/>
            <a:ext cx="2581267" cy="800219"/>
          </a:xfrm>
          <a:prstGeom prst="rect">
            <a:avLst/>
          </a:prstGeom>
          <a:solidFill>
            <a:schemeClr val="tx2"/>
          </a:solidFill>
        </p:spPr>
        <p:txBody>
          <a:bodyPr wrap="square">
            <a:spAutoFit/>
          </a:bodyPr>
          <a:lstStyle/>
          <a:p>
            <a:pPr algn="ctr"/>
            <a:r>
              <a:rPr lang="en-US" b="1" dirty="0">
                <a:solidFill>
                  <a:schemeClr val="bg1"/>
                </a:solidFill>
                <a:latin typeface="Eras Light ITC" panose="020B0402030504020804" pitchFamily="34" charset="0"/>
              </a:rPr>
              <a:t>Charlotte CBSA</a:t>
            </a:r>
          </a:p>
          <a:p>
            <a:pPr algn="ctr"/>
            <a:r>
              <a:rPr lang="en-US" sz="1400" b="1" dirty="0">
                <a:solidFill>
                  <a:schemeClr val="bg1"/>
                </a:solidFill>
                <a:latin typeface="Eras Light ITC" panose="020B0402030504020804" pitchFamily="34" charset="0"/>
              </a:rPr>
              <a:t>Population:1.76 Million (2010) 428 Census Tracts</a:t>
            </a:r>
          </a:p>
        </p:txBody>
      </p:sp>
      <p:pic>
        <p:nvPicPr>
          <p:cNvPr id="6" name="Picture 5">
            <a:extLst>
              <a:ext uri="{FF2B5EF4-FFF2-40B4-BE49-F238E27FC236}">
                <a16:creationId xmlns:a16="http://schemas.microsoft.com/office/drawing/2014/main" id="{354A7C20-27A3-47AC-B2CF-7A8CC633A30C}"/>
              </a:ext>
            </a:extLst>
          </p:cNvPr>
          <p:cNvPicPr>
            <a:picLocks noChangeAspect="1"/>
          </p:cNvPicPr>
          <p:nvPr/>
        </p:nvPicPr>
        <p:blipFill rotWithShape="1">
          <a:blip r:embed="rId4"/>
          <a:srcRect l="11761" t="19144" r="49568" b="5856"/>
          <a:stretch/>
        </p:blipFill>
        <p:spPr>
          <a:xfrm>
            <a:off x="342900" y="3369018"/>
            <a:ext cx="5587996" cy="3048000"/>
          </a:xfrm>
          <a:prstGeom prst="rect">
            <a:avLst/>
          </a:prstGeom>
          <a:ln>
            <a:solidFill>
              <a:schemeClr val="accent6">
                <a:lumMod val="50000"/>
              </a:schemeClr>
            </a:solidFill>
          </a:ln>
        </p:spPr>
      </p:pic>
      <p:pic>
        <p:nvPicPr>
          <p:cNvPr id="7" name="Picture 6">
            <a:extLst>
              <a:ext uri="{FF2B5EF4-FFF2-40B4-BE49-F238E27FC236}">
                <a16:creationId xmlns:a16="http://schemas.microsoft.com/office/drawing/2014/main" id="{E268266D-83A0-46E5-9F7D-97C144B7FC1F}"/>
              </a:ext>
            </a:extLst>
          </p:cNvPr>
          <p:cNvPicPr>
            <a:picLocks noChangeAspect="1"/>
          </p:cNvPicPr>
          <p:nvPr/>
        </p:nvPicPr>
        <p:blipFill rotWithShape="1">
          <a:blip r:embed="rId5"/>
          <a:srcRect l="11734" t="20798" r="49595" b="4202"/>
          <a:stretch/>
        </p:blipFill>
        <p:spPr>
          <a:xfrm>
            <a:off x="6096000" y="176639"/>
            <a:ext cx="5587996" cy="3048000"/>
          </a:xfrm>
          <a:prstGeom prst="rect">
            <a:avLst/>
          </a:prstGeom>
          <a:ln>
            <a:solidFill>
              <a:schemeClr val="tx2"/>
            </a:solidFill>
          </a:ln>
        </p:spPr>
      </p:pic>
      <p:pic>
        <p:nvPicPr>
          <p:cNvPr id="8" name="Picture 7">
            <a:extLst>
              <a:ext uri="{FF2B5EF4-FFF2-40B4-BE49-F238E27FC236}">
                <a16:creationId xmlns:a16="http://schemas.microsoft.com/office/drawing/2014/main" id="{1D90D2D5-4DDB-4A1E-A488-E298EB5D544E}"/>
              </a:ext>
            </a:extLst>
          </p:cNvPr>
          <p:cNvPicPr>
            <a:picLocks noChangeAspect="1"/>
          </p:cNvPicPr>
          <p:nvPr/>
        </p:nvPicPr>
        <p:blipFill rotWithShape="1">
          <a:blip r:embed="rId6"/>
          <a:srcRect l="11734" t="19699" r="49595" b="5300"/>
          <a:stretch/>
        </p:blipFill>
        <p:spPr>
          <a:xfrm>
            <a:off x="6096000" y="3369018"/>
            <a:ext cx="5587996" cy="3047999"/>
          </a:xfrm>
          <a:prstGeom prst="rect">
            <a:avLst/>
          </a:prstGeom>
          <a:ln>
            <a:solidFill>
              <a:schemeClr val="accent2">
                <a:lumMod val="50000"/>
              </a:schemeClr>
            </a:solidFill>
          </a:ln>
        </p:spPr>
      </p:pic>
      <p:sp>
        <p:nvSpPr>
          <p:cNvPr id="10" name="Rectangle 9">
            <a:extLst>
              <a:ext uri="{FF2B5EF4-FFF2-40B4-BE49-F238E27FC236}">
                <a16:creationId xmlns:a16="http://schemas.microsoft.com/office/drawing/2014/main" id="{63CC35CA-DDE0-4F2F-B825-012D195F0E92}"/>
              </a:ext>
            </a:extLst>
          </p:cNvPr>
          <p:cNvSpPr/>
          <p:nvPr/>
        </p:nvSpPr>
        <p:spPr>
          <a:xfrm>
            <a:off x="7529760" y="2646947"/>
            <a:ext cx="2821559" cy="523220"/>
          </a:xfrm>
          <a:prstGeom prst="rect">
            <a:avLst/>
          </a:prstGeom>
          <a:solidFill>
            <a:schemeClr val="tx2"/>
          </a:solidFill>
        </p:spPr>
        <p:txBody>
          <a:bodyPr wrap="square">
            <a:spAutoFit/>
          </a:bodyPr>
          <a:lstStyle/>
          <a:p>
            <a:pPr algn="ctr"/>
            <a:r>
              <a:rPr lang="en-US" sz="1400" b="1" dirty="0">
                <a:solidFill>
                  <a:schemeClr val="bg1"/>
                </a:solidFill>
                <a:latin typeface="Eras Light ITC" panose="020B0402030504020804" pitchFamily="34" charset="0"/>
              </a:rPr>
              <a:t>PM2.5 Annual Concentration</a:t>
            </a:r>
          </a:p>
          <a:p>
            <a:pPr algn="ctr"/>
            <a:r>
              <a:rPr lang="en-US" sz="1400" b="1" dirty="0">
                <a:solidFill>
                  <a:schemeClr val="bg1"/>
                </a:solidFill>
                <a:latin typeface="Eras Light ITC" panose="020B0402030504020804" pitchFamily="34" charset="0"/>
              </a:rPr>
              <a:t>9.8-10.8 ug/m3 (52-74 %ile)</a:t>
            </a:r>
          </a:p>
        </p:txBody>
      </p:sp>
      <p:sp>
        <p:nvSpPr>
          <p:cNvPr id="11" name="Rectangle 10">
            <a:extLst>
              <a:ext uri="{FF2B5EF4-FFF2-40B4-BE49-F238E27FC236}">
                <a16:creationId xmlns:a16="http://schemas.microsoft.com/office/drawing/2014/main" id="{F0CBC75F-B986-40C9-AF12-1EF240A38FE3}"/>
              </a:ext>
            </a:extLst>
          </p:cNvPr>
          <p:cNvSpPr/>
          <p:nvPr/>
        </p:nvSpPr>
        <p:spPr>
          <a:xfrm>
            <a:off x="7529760" y="5835673"/>
            <a:ext cx="2821559" cy="523220"/>
          </a:xfrm>
          <a:prstGeom prst="rect">
            <a:avLst/>
          </a:prstGeom>
          <a:solidFill>
            <a:schemeClr val="accent2">
              <a:lumMod val="50000"/>
            </a:schemeClr>
          </a:solidFill>
        </p:spPr>
        <p:txBody>
          <a:bodyPr wrap="square">
            <a:spAutoFit/>
          </a:bodyPr>
          <a:lstStyle/>
          <a:p>
            <a:pPr algn="ctr"/>
            <a:r>
              <a:rPr lang="en-US" sz="1400" b="1" dirty="0">
                <a:solidFill>
                  <a:schemeClr val="bg1"/>
                </a:solidFill>
                <a:latin typeface="Eras Light ITC" panose="020B0402030504020804" pitchFamily="34" charset="0"/>
              </a:rPr>
              <a:t>Cancer Risk</a:t>
            </a:r>
          </a:p>
          <a:p>
            <a:pPr algn="ctr"/>
            <a:r>
              <a:rPr lang="en-US" sz="1400" b="1" dirty="0">
                <a:solidFill>
                  <a:schemeClr val="bg1"/>
                </a:solidFill>
                <a:latin typeface="Eras Light ITC" panose="020B0402030504020804" pitchFamily="34" charset="0"/>
              </a:rPr>
              <a:t>33.6-84.7 in a Million (62-99.8 %ile)</a:t>
            </a:r>
          </a:p>
        </p:txBody>
      </p:sp>
      <p:sp>
        <p:nvSpPr>
          <p:cNvPr id="12" name="Rectangle 11">
            <a:extLst>
              <a:ext uri="{FF2B5EF4-FFF2-40B4-BE49-F238E27FC236}">
                <a16:creationId xmlns:a16="http://schemas.microsoft.com/office/drawing/2014/main" id="{F344A03A-A843-4647-9BF3-B65A73CAB41B}"/>
              </a:ext>
            </a:extLst>
          </p:cNvPr>
          <p:cNvSpPr/>
          <p:nvPr/>
        </p:nvSpPr>
        <p:spPr>
          <a:xfrm>
            <a:off x="1726118" y="5835673"/>
            <a:ext cx="2821559" cy="523220"/>
          </a:xfrm>
          <a:prstGeom prst="rect">
            <a:avLst/>
          </a:prstGeom>
          <a:solidFill>
            <a:schemeClr val="accent6">
              <a:lumMod val="50000"/>
            </a:schemeClr>
          </a:solidFill>
        </p:spPr>
        <p:txBody>
          <a:bodyPr wrap="square">
            <a:spAutoFit/>
          </a:bodyPr>
          <a:lstStyle/>
          <a:p>
            <a:pPr algn="ctr"/>
            <a:r>
              <a:rPr lang="en-US" sz="1400" b="1" dirty="0">
                <a:solidFill>
                  <a:schemeClr val="bg1"/>
                </a:solidFill>
                <a:latin typeface="Eras Light ITC" panose="020B0402030504020804" pitchFamily="34" charset="0"/>
              </a:rPr>
              <a:t>Ozone 8-Hour Max Concentration</a:t>
            </a:r>
          </a:p>
          <a:p>
            <a:pPr algn="ctr"/>
            <a:r>
              <a:rPr lang="en-US" sz="1400" b="1" dirty="0">
                <a:solidFill>
                  <a:schemeClr val="bg1"/>
                </a:solidFill>
                <a:latin typeface="Eras Light ITC" panose="020B0402030504020804" pitchFamily="34" charset="0"/>
              </a:rPr>
              <a:t>42-47 ppb (40-84 %ile)</a:t>
            </a:r>
          </a:p>
        </p:txBody>
      </p:sp>
      <p:sp>
        <p:nvSpPr>
          <p:cNvPr id="13" name="Slide Number Placeholder 33">
            <a:extLst>
              <a:ext uri="{FF2B5EF4-FFF2-40B4-BE49-F238E27FC236}">
                <a16:creationId xmlns:a16="http://schemas.microsoft.com/office/drawing/2014/main" id="{CF4BE4BD-EB71-4740-B7D3-CDD605AB3CC3}"/>
              </a:ext>
            </a:extLst>
          </p:cNvPr>
          <p:cNvSpPr txBox="1">
            <a:spLocks/>
          </p:cNvSpPr>
          <p:nvPr/>
        </p:nvSpPr>
        <p:spPr>
          <a:xfrm>
            <a:off x="0" y="6564554"/>
            <a:ext cx="12191999" cy="293446"/>
          </a:xfrm>
          <a:prstGeom prst="rect">
            <a:avLst/>
          </a:prstGeom>
        </p:spPr>
        <p:txBody>
          <a:bodyPr vert="horz" lIns="91440" tIns="45720" rIns="91440" bIns="45720" rtlCol="0" anchor="ctr">
            <a:normAutofit fontScale="850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tx1">
                    <a:lumMod val="50000"/>
                  </a:schemeClr>
                </a:solidFill>
                <a:latin typeface="Calisto MT" panose="02040603050505030304" pitchFamily="18" charset="0"/>
              </a:rPr>
              <a:t>Draft Work Product – Do Not Distribute</a:t>
            </a:r>
          </a:p>
        </p:txBody>
      </p:sp>
    </p:spTree>
    <p:extLst>
      <p:ext uri="{BB962C8B-B14F-4D97-AF65-F5344CB8AC3E}">
        <p14:creationId xmlns:p14="http://schemas.microsoft.com/office/powerpoint/2010/main" val="276522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E40120-DD64-4A1D-908D-9EB07652720B}"/>
              </a:ext>
            </a:extLst>
          </p:cNvPr>
          <p:cNvPicPr>
            <a:picLocks noChangeAspect="1"/>
          </p:cNvPicPr>
          <p:nvPr/>
        </p:nvPicPr>
        <p:blipFill rotWithShape="1">
          <a:blip r:embed="rId3"/>
          <a:srcRect l="11328" t="20555" r="50000" b="4445"/>
          <a:stretch/>
        </p:blipFill>
        <p:spPr>
          <a:xfrm>
            <a:off x="342900" y="381000"/>
            <a:ext cx="4154236" cy="2265947"/>
          </a:xfrm>
          <a:prstGeom prst="rect">
            <a:avLst/>
          </a:prstGeom>
        </p:spPr>
      </p:pic>
      <p:sp>
        <p:nvSpPr>
          <p:cNvPr id="7" name="Rectangle 6">
            <a:extLst>
              <a:ext uri="{FF2B5EF4-FFF2-40B4-BE49-F238E27FC236}">
                <a16:creationId xmlns:a16="http://schemas.microsoft.com/office/drawing/2014/main" id="{9DB3DC65-08A1-4E5D-9CCF-955091144545}"/>
              </a:ext>
            </a:extLst>
          </p:cNvPr>
          <p:cNvSpPr/>
          <p:nvPr/>
        </p:nvSpPr>
        <p:spPr>
          <a:xfrm>
            <a:off x="1129384" y="2424420"/>
            <a:ext cx="2581267" cy="800219"/>
          </a:xfrm>
          <a:prstGeom prst="rect">
            <a:avLst/>
          </a:prstGeom>
          <a:solidFill>
            <a:schemeClr val="tx2"/>
          </a:solidFill>
        </p:spPr>
        <p:txBody>
          <a:bodyPr wrap="square">
            <a:spAutoFit/>
          </a:bodyPr>
          <a:lstStyle/>
          <a:p>
            <a:pPr algn="ctr"/>
            <a:r>
              <a:rPr lang="en-US" b="1" dirty="0">
                <a:solidFill>
                  <a:schemeClr val="bg1"/>
                </a:solidFill>
                <a:latin typeface="Eras Light ITC" panose="020B0402030504020804" pitchFamily="34" charset="0"/>
              </a:rPr>
              <a:t>Charlotte CBSA</a:t>
            </a:r>
          </a:p>
          <a:p>
            <a:pPr algn="ctr"/>
            <a:r>
              <a:rPr lang="en-US" sz="1400" b="1" dirty="0">
                <a:solidFill>
                  <a:schemeClr val="bg1"/>
                </a:solidFill>
                <a:latin typeface="Eras Light ITC" panose="020B0402030504020804" pitchFamily="34" charset="0"/>
              </a:rPr>
              <a:t>Population:1.76 Million (2010) 428 Census Tracts</a:t>
            </a:r>
          </a:p>
        </p:txBody>
      </p:sp>
      <p:sp>
        <p:nvSpPr>
          <p:cNvPr id="8" name="Rectangle 7">
            <a:extLst>
              <a:ext uri="{FF2B5EF4-FFF2-40B4-BE49-F238E27FC236}">
                <a16:creationId xmlns:a16="http://schemas.microsoft.com/office/drawing/2014/main" id="{364B8D9E-013E-4FE0-9AA4-BD6D7A10A1EE}"/>
              </a:ext>
            </a:extLst>
          </p:cNvPr>
          <p:cNvSpPr/>
          <p:nvPr/>
        </p:nvSpPr>
        <p:spPr>
          <a:xfrm>
            <a:off x="5363232" y="131141"/>
            <a:ext cx="5878286" cy="1200329"/>
          </a:xfrm>
          <a:prstGeom prst="rect">
            <a:avLst/>
          </a:prstGeom>
          <a:solidFill>
            <a:schemeClr val="bg1"/>
          </a:solidFill>
        </p:spPr>
        <p:txBody>
          <a:bodyPr wrap="square">
            <a:spAutoFit/>
          </a:bodyPr>
          <a:lstStyle/>
          <a:p>
            <a:pPr algn="ctr"/>
            <a:r>
              <a:rPr lang="en-US" b="1" u="sng" dirty="0">
                <a:solidFill>
                  <a:srgbClr val="C00000"/>
                </a:solidFill>
                <a:latin typeface="Eras Light ITC" panose="020B0402030504020804" pitchFamily="34" charset="0"/>
              </a:rPr>
              <a:t>Selecting the 50</a:t>
            </a:r>
            <a:r>
              <a:rPr lang="en-US" b="1" u="sng" baseline="30000" dirty="0">
                <a:solidFill>
                  <a:srgbClr val="C00000"/>
                </a:solidFill>
                <a:latin typeface="Eras Light ITC" panose="020B0402030504020804" pitchFamily="34" charset="0"/>
              </a:rPr>
              <a:t>th</a:t>
            </a:r>
            <a:r>
              <a:rPr lang="en-US" b="1" u="sng" dirty="0">
                <a:solidFill>
                  <a:srgbClr val="C00000"/>
                </a:solidFill>
                <a:latin typeface="Eras Light ITC" panose="020B0402030504020804" pitchFamily="34" charset="0"/>
              </a:rPr>
              <a:t> Percentile within the Charlotte CBSA</a:t>
            </a:r>
          </a:p>
          <a:p>
            <a:pPr algn="ctr"/>
            <a:r>
              <a:rPr lang="en-US" b="1" dirty="0">
                <a:solidFill>
                  <a:srgbClr val="C00000"/>
                </a:solidFill>
                <a:latin typeface="Eras Light ITC" panose="020B0402030504020804" pitchFamily="34" charset="0"/>
              </a:rPr>
              <a:t>Ozone Respiratory Hospital Admissions: 10-15 per 10,000</a:t>
            </a:r>
          </a:p>
          <a:p>
            <a:pPr algn="ctr"/>
            <a:r>
              <a:rPr lang="en-US" b="1" dirty="0">
                <a:solidFill>
                  <a:srgbClr val="C00000"/>
                </a:solidFill>
                <a:latin typeface="Eras Light ITC" panose="020B0402030504020804" pitchFamily="34" charset="0"/>
              </a:rPr>
              <a:t>PM</a:t>
            </a:r>
            <a:r>
              <a:rPr lang="en-US" b="1" baseline="-25000" dirty="0">
                <a:solidFill>
                  <a:srgbClr val="C00000"/>
                </a:solidFill>
                <a:latin typeface="Eras Light ITC" panose="020B0402030504020804" pitchFamily="34" charset="0"/>
              </a:rPr>
              <a:t>2.5</a:t>
            </a:r>
            <a:r>
              <a:rPr lang="en-US" b="1" dirty="0">
                <a:solidFill>
                  <a:srgbClr val="C00000"/>
                </a:solidFill>
                <a:latin typeface="Eras Light ITC" panose="020B0402030504020804" pitchFamily="34" charset="0"/>
              </a:rPr>
              <a:t> All Cause Mortality: 7-22 per 10,000</a:t>
            </a:r>
          </a:p>
          <a:p>
            <a:pPr algn="ctr"/>
            <a:r>
              <a:rPr lang="en-US" b="1" dirty="0">
                <a:solidFill>
                  <a:srgbClr val="C00000"/>
                </a:solidFill>
                <a:latin typeface="Eras Light ITC" panose="020B0402030504020804" pitchFamily="34" charset="0"/>
              </a:rPr>
              <a:t>Cancer Risk: 34-64 in a Million</a:t>
            </a:r>
          </a:p>
        </p:txBody>
      </p:sp>
      <p:sp>
        <p:nvSpPr>
          <p:cNvPr id="12" name="Rectangle 11">
            <a:extLst>
              <a:ext uri="{FF2B5EF4-FFF2-40B4-BE49-F238E27FC236}">
                <a16:creationId xmlns:a16="http://schemas.microsoft.com/office/drawing/2014/main" id="{FE12E109-3DE5-4E92-951D-809B60007131}"/>
              </a:ext>
            </a:extLst>
          </p:cNvPr>
          <p:cNvSpPr/>
          <p:nvPr/>
        </p:nvSpPr>
        <p:spPr>
          <a:xfrm>
            <a:off x="5039642" y="5095643"/>
            <a:ext cx="7093449" cy="1538883"/>
          </a:xfrm>
          <a:prstGeom prst="rect">
            <a:avLst/>
          </a:prstGeom>
          <a:solidFill>
            <a:schemeClr val="bg1"/>
          </a:solidFill>
        </p:spPr>
        <p:txBody>
          <a:bodyPr wrap="square">
            <a:spAutoFit/>
          </a:bodyPr>
          <a:lstStyle/>
          <a:p>
            <a:pPr algn="ctr"/>
            <a:r>
              <a:rPr lang="en-US" sz="2000" b="1" u="sng" dirty="0">
                <a:solidFill>
                  <a:srgbClr val="C00000"/>
                </a:solidFill>
                <a:latin typeface="Eras Light ITC" panose="020B0402030504020804" pitchFamily="34" charset="0"/>
              </a:rPr>
              <a:t>112 Overlapping Tracts</a:t>
            </a:r>
          </a:p>
          <a:p>
            <a:pPr algn="ctr"/>
            <a:r>
              <a:rPr lang="en-US" sz="2000" b="1" dirty="0">
                <a:solidFill>
                  <a:srgbClr val="C00000"/>
                </a:solidFill>
                <a:latin typeface="Eras Light ITC" panose="020B0402030504020804" pitchFamily="34" charset="0"/>
              </a:rPr>
              <a:t>427,000 Individuals</a:t>
            </a:r>
          </a:p>
          <a:p>
            <a:pPr algn="ctr"/>
            <a:endParaRPr lang="en-US" sz="1050" b="1" dirty="0">
              <a:solidFill>
                <a:schemeClr val="tx1">
                  <a:lumMod val="75000"/>
                  <a:lumOff val="25000"/>
                </a:schemeClr>
              </a:solidFill>
              <a:latin typeface="Eras Light ITC" panose="020B0402030504020804" pitchFamily="34" charset="0"/>
            </a:endParaRPr>
          </a:p>
          <a:p>
            <a:pPr algn="ctr"/>
            <a:r>
              <a:rPr lang="en-US" sz="2000" b="1" dirty="0">
                <a:solidFill>
                  <a:schemeClr val="tx1">
                    <a:lumMod val="75000"/>
                    <a:lumOff val="25000"/>
                  </a:schemeClr>
                </a:solidFill>
                <a:latin typeface="Eras Light ITC" panose="020B0402030504020804" pitchFamily="34" charset="0"/>
              </a:rPr>
              <a:t>Only 41 of the 112 Tracts (181,300) Fall within the </a:t>
            </a:r>
          </a:p>
          <a:p>
            <a:pPr algn="ctr"/>
            <a:r>
              <a:rPr lang="en-US" sz="2000" b="1" dirty="0">
                <a:solidFill>
                  <a:schemeClr val="tx1">
                    <a:lumMod val="75000"/>
                    <a:lumOff val="25000"/>
                  </a:schemeClr>
                </a:solidFill>
                <a:latin typeface="Eras Light ITC" panose="020B0402030504020804" pitchFamily="34" charset="0"/>
              </a:rPr>
              <a:t>Tracts with a DV &gt;70 ppb</a:t>
            </a:r>
            <a:endParaRPr lang="en-US" b="1" dirty="0">
              <a:solidFill>
                <a:srgbClr val="C00000"/>
              </a:solidFill>
              <a:latin typeface="Eras Light ITC" panose="020B0402030504020804" pitchFamily="34" charset="0"/>
            </a:endParaRPr>
          </a:p>
        </p:txBody>
      </p:sp>
      <p:pic>
        <p:nvPicPr>
          <p:cNvPr id="3" name="Picture 2">
            <a:extLst>
              <a:ext uri="{FF2B5EF4-FFF2-40B4-BE49-F238E27FC236}">
                <a16:creationId xmlns:a16="http://schemas.microsoft.com/office/drawing/2014/main" id="{697698E7-1027-4F6E-8CBA-D8BB378D9E24}"/>
              </a:ext>
            </a:extLst>
          </p:cNvPr>
          <p:cNvPicPr>
            <a:picLocks noChangeAspect="1"/>
          </p:cNvPicPr>
          <p:nvPr/>
        </p:nvPicPr>
        <p:blipFill rotWithShape="1">
          <a:blip r:embed="rId4"/>
          <a:srcRect l="57292" t="22407" r="5937" b="30000"/>
          <a:stretch/>
        </p:blipFill>
        <p:spPr>
          <a:xfrm>
            <a:off x="988519" y="3502527"/>
            <a:ext cx="4051123" cy="2949401"/>
          </a:xfrm>
          <a:prstGeom prst="rect">
            <a:avLst/>
          </a:prstGeom>
          <a:ln w="19050">
            <a:solidFill>
              <a:srgbClr val="666666"/>
            </a:solidFill>
          </a:ln>
        </p:spPr>
      </p:pic>
      <p:sp>
        <p:nvSpPr>
          <p:cNvPr id="13" name="Rectangle 12">
            <a:extLst>
              <a:ext uri="{FF2B5EF4-FFF2-40B4-BE49-F238E27FC236}">
                <a16:creationId xmlns:a16="http://schemas.microsoft.com/office/drawing/2014/main" id="{E60D069A-EE55-49A6-A287-CF99ED249C96}"/>
              </a:ext>
            </a:extLst>
          </p:cNvPr>
          <p:cNvSpPr/>
          <p:nvPr/>
        </p:nvSpPr>
        <p:spPr>
          <a:xfrm>
            <a:off x="3710651" y="3522658"/>
            <a:ext cx="1290633" cy="646331"/>
          </a:xfrm>
          <a:prstGeom prst="rect">
            <a:avLst/>
          </a:prstGeom>
          <a:solidFill>
            <a:schemeClr val="tx1">
              <a:lumMod val="75000"/>
              <a:lumOff val="25000"/>
            </a:schemeClr>
          </a:solidFill>
        </p:spPr>
        <p:txBody>
          <a:bodyPr wrap="square">
            <a:spAutoFit/>
          </a:bodyPr>
          <a:lstStyle/>
          <a:p>
            <a:pPr algn="ctr"/>
            <a:r>
              <a:rPr lang="en-US" b="1" dirty="0">
                <a:solidFill>
                  <a:schemeClr val="bg1"/>
                </a:solidFill>
                <a:latin typeface="Eras Light ITC" panose="020B0402030504020804" pitchFamily="34" charset="0"/>
              </a:rPr>
              <a:t>O3 DV &gt;70ppb</a:t>
            </a:r>
            <a:endParaRPr lang="en-US" sz="1400" b="1" dirty="0">
              <a:solidFill>
                <a:schemeClr val="bg1"/>
              </a:solidFill>
              <a:latin typeface="Eras Light ITC" panose="020B0402030504020804" pitchFamily="34" charset="0"/>
            </a:endParaRPr>
          </a:p>
        </p:txBody>
      </p:sp>
      <p:pic>
        <p:nvPicPr>
          <p:cNvPr id="15" name="Picture 14">
            <a:extLst>
              <a:ext uri="{FF2B5EF4-FFF2-40B4-BE49-F238E27FC236}">
                <a16:creationId xmlns:a16="http://schemas.microsoft.com/office/drawing/2014/main" id="{F9B9C1F3-C4B1-48F9-8A13-D373781E326A}"/>
              </a:ext>
            </a:extLst>
          </p:cNvPr>
          <p:cNvPicPr>
            <a:picLocks noChangeAspect="1"/>
          </p:cNvPicPr>
          <p:nvPr/>
        </p:nvPicPr>
        <p:blipFill rotWithShape="1">
          <a:blip r:embed="rId5"/>
          <a:srcRect l="22661" t="19416" b="4333"/>
          <a:stretch/>
        </p:blipFill>
        <p:spPr>
          <a:xfrm>
            <a:off x="5259799" y="1388502"/>
            <a:ext cx="6589301" cy="3654393"/>
          </a:xfrm>
          <a:prstGeom prst="rect">
            <a:avLst/>
          </a:prstGeom>
          <a:ln w="19050">
            <a:solidFill>
              <a:srgbClr val="C00000"/>
            </a:solidFill>
          </a:ln>
        </p:spPr>
      </p:pic>
      <p:sp>
        <p:nvSpPr>
          <p:cNvPr id="9" name="Slide Number Placeholder 33">
            <a:extLst>
              <a:ext uri="{FF2B5EF4-FFF2-40B4-BE49-F238E27FC236}">
                <a16:creationId xmlns:a16="http://schemas.microsoft.com/office/drawing/2014/main" id="{394A1C15-F7F6-4564-A195-126C46E645FA}"/>
              </a:ext>
            </a:extLst>
          </p:cNvPr>
          <p:cNvSpPr txBox="1">
            <a:spLocks/>
          </p:cNvSpPr>
          <p:nvPr/>
        </p:nvSpPr>
        <p:spPr>
          <a:xfrm>
            <a:off x="0" y="6564554"/>
            <a:ext cx="12191999" cy="293446"/>
          </a:xfrm>
          <a:prstGeom prst="rect">
            <a:avLst/>
          </a:prstGeom>
        </p:spPr>
        <p:txBody>
          <a:bodyPr vert="horz" lIns="91440" tIns="45720" rIns="91440" bIns="45720" rtlCol="0" anchor="ctr">
            <a:normAutofit fontScale="850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tx1">
                    <a:lumMod val="50000"/>
                  </a:schemeClr>
                </a:solidFill>
                <a:latin typeface="Calisto MT" panose="02040603050505030304" pitchFamily="18" charset="0"/>
              </a:rPr>
              <a:t>Draft Work Product – Do Not Distribute</a:t>
            </a:r>
          </a:p>
        </p:txBody>
      </p:sp>
    </p:spTree>
    <p:extLst>
      <p:ext uri="{BB962C8B-B14F-4D97-AF65-F5344CB8AC3E}">
        <p14:creationId xmlns:p14="http://schemas.microsoft.com/office/powerpoint/2010/main" val="396747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99D038-1F15-465D-B4BF-1860010D1C29}"/>
              </a:ext>
            </a:extLst>
          </p:cNvPr>
          <p:cNvPicPr>
            <a:picLocks noChangeAspect="1"/>
          </p:cNvPicPr>
          <p:nvPr/>
        </p:nvPicPr>
        <p:blipFill rotWithShape="1">
          <a:blip r:embed="rId3"/>
          <a:srcRect l="23125" t="23889" b="5556"/>
          <a:stretch/>
        </p:blipFill>
        <p:spPr>
          <a:xfrm>
            <a:off x="4755651" y="1393606"/>
            <a:ext cx="7093449" cy="3662065"/>
          </a:xfrm>
          <a:prstGeom prst="rect">
            <a:avLst/>
          </a:prstGeom>
          <a:ln w="12700">
            <a:solidFill>
              <a:srgbClr val="C00000"/>
            </a:solidFill>
          </a:ln>
        </p:spPr>
      </p:pic>
      <p:pic>
        <p:nvPicPr>
          <p:cNvPr id="10" name="Picture 9">
            <a:extLst>
              <a:ext uri="{FF2B5EF4-FFF2-40B4-BE49-F238E27FC236}">
                <a16:creationId xmlns:a16="http://schemas.microsoft.com/office/drawing/2014/main" id="{1DE40120-DD64-4A1D-908D-9EB07652720B}"/>
              </a:ext>
            </a:extLst>
          </p:cNvPr>
          <p:cNvPicPr>
            <a:picLocks noChangeAspect="1"/>
          </p:cNvPicPr>
          <p:nvPr/>
        </p:nvPicPr>
        <p:blipFill rotWithShape="1">
          <a:blip r:embed="rId4"/>
          <a:srcRect l="11328" t="20555" r="50000" b="4445"/>
          <a:stretch/>
        </p:blipFill>
        <p:spPr>
          <a:xfrm>
            <a:off x="342900" y="381000"/>
            <a:ext cx="4154236" cy="2265947"/>
          </a:xfrm>
          <a:prstGeom prst="rect">
            <a:avLst/>
          </a:prstGeom>
        </p:spPr>
      </p:pic>
      <p:sp>
        <p:nvSpPr>
          <p:cNvPr id="7" name="Rectangle 6">
            <a:extLst>
              <a:ext uri="{FF2B5EF4-FFF2-40B4-BE49-F238E27FC236}">
                <a16:creationId xmlns:a16="http://schemas.microsoft.com/office/drawing/2014/main" id="{9DB3DC65-08A1-4E5D-9CCF-955091144545}"/>
              </a:ext>
            </a:extLst>
          </p:cNvPr>
          <p:cNvSpPr/>
          <p:nvPr/>
        </p:nvSpPr>
        <p:spPr>
          <a:xfrm>
            <a:off x="1129384" y="2424420"/>
            <a:ext cx="2581267" cy="800219"/>
          </a:xfrm>
          <a:prstGeom prst="rect">
            <a:avLst/>
          </a:prstGeom>
          <a:solidFill>
            <a:schemeClr val="tx2"/>
          </a:solidFill>
        </p:spPr>
        <p:txBody>
          <a:bodyPr wrap="square">
            <a:spAutoFit/>
          </a:bodyPr>
          <a:lstStyle/>
          <a:p>
            <a:pPr algn="ctr"/>
            <a:r>
              <a:rPr lang="en-US" b="1" dirty="0">
                <a:solidFill>
                  <a:schemeClr val="bg1"/>
                </a:solidFill>
                <a:latin typeface="Eras Light ITC" panose="020B0402030504020804" pitchFamily="34" charset="0"/>
              </a:rPr>
              <a:t>Charlotte CBSA</a:t>
            </a:r>
          </a:p>
          <a:p>
            <a:pPr algn="ctr"/>
            <a:r>
              <a:rPr lang="en-US" sz="1400" b="1" dirty="0">
                <a:solidFill>
                  <a:schemeClr val="bg1"/>
                </a:solidFill>
                <a:latin typeface="Eras Light ITC" panose="020B0402030504020804" pitchFamily="34" charset="0"/>
              </a:rPr>
              <a:t>Population:1.76 Million (2010) 428 Census Tracts</a:t>
            </a:r>
          </a:p>
        </p:txBody>
      </p:sp>
      <p:sp>
        <p:nvSpPr>
          <p:cNvPr id="8" name="Rectangle 7">
            <a:extLst>
              <a:ext uri="{FF2B5EF4-FFF2-40B4-BE49-F238E27FC236}">
                <a16:creationId xmlns:a16="http://schemas.microsoft.com/office/drawing/2014/main" id="{364B8D9E-013E-4FE0-9AA4-BD6D7A10A1EE}"/>
              </a:ext>
            </a:extLst>
          </p:cNvPr>
          <p:cNvSpPr/>
          <p:nvPr/>
        </p:nvSpPr>
        <p:spPr>
          <a:xfrm>
            <a:off x="5363232" y="131141"/>
            <a:ext cx="5878286" cy="1200329"/>
          </a:xfrm>
          <a:prstGeom prst="rect">
            <a:avLst/>
          </a:prstGeom>
          <a:solidFill>
            <a:schemeClr val="bg1"/>
          </a:solidFill>
        </p:spPr>
        <p:txBody>
          <a:bodyPr wrap="square">
            <a:spAutoFit/>
          </a:bodyPr>
          <a:lstStyle/>
          <a:p>
            <a:pPr algn="ctr"/>
            <a:r>
              <a:rPr lang="en-US" b="1" u="sng" dirty="0">
                <a:solidFill>
                  <a:srgbClr val="C00000"/>
                </a:solidFill>
                <a:latin typeface="Eras Light ITC" panose="020B0402030504020804" pitchFamily="34" charset="0"/>
              </a:rPr>
              <a:t>Selecting the 75</a:t>
            </a:r>
            <a:r>
              <a:rPr lang="en-US" b="1" u="sng" baseline="30000" dirty="0">
                <a:solidFill>
                  <a:srgbClr val="C00000"/>
                </a:solidFill>
                <a:latin typeface="Eras Light ITC" panose="020B0402030504020804" pitchFamily="34" charset="0"/>
              </a:rPr>
              <a:t>th</a:t>
            </a:r>
            <a:r>
              <a:rPr lang="en-US" b="1" u="sng" dirty="0">
                <a:solidFill>
                  <a:srgbClr val="C00000"/>
                </a:solidFill>
                <a:latin typeface="Eras Light ITC" panose="020B0402030504020804" pitchFamily="34" charset="0"/>
              </a:rPr>
              <a:t> Percentile within the Charlotte CBSA</a:t>
            </a:r>
          </a:p>
          <a:p>
            <a:pPr algn="ctr"/>
            <a:r>
              <a:rPr lang="en-US" b="1" dirty="0">
                <a:solidFill>
                  <a:srgbClr val="C00000"/>
                </a:solidFill>
                <a:latin typeface="Eras Light ITC" panose="020B0402030504020804" pitchFamily="34" charset="0"/>
              </a:rPr>
              <a:t>Ozone Respiratory Hospital Admissions: 12-15 per 10,000</a:t>
            </a:r>
          </a:p>
          <a:p>
            <a:pPr algn="ctr"/>
            <a:r>
              <a:rPr lang="en-US" b="1" dirty="0">
                <a:solidFill>
                  <a:srgbClr val="C00000"/>
                </a:solidFill>
                <a:latin typeface="Eras Light ITC" panose="020B0402030504020804" pitchFamily="34" charset="0"/>
              </a:rPr>
              <a:t>PM</a:t>
            </a:r>
            <a:r>
              <a:rPr lang="en-US" b="1" baseline="-25000" dirty="0">
                <a:solidFill>
                  <a:srgbClr val="C00000"/>
                </a:solidFill>
                <a:latin typeface="Eras Light ITC" panose="020B0402030504020804" pitchFamily="34" charset="0"/>
              </a:rPr>
              <a:t>2.5</a:t>
            </a:r>
            <a:r>
              <a:rPr lang="en-US" b="1" dirty="0">
                <a:solidFill>
                  <a:srgbClr val="C00000"/>
                </a:solidFill>
                <a:latin typeface="Eras Light ITC" panose="020B0402030504020804" pitchFamily="34" charset="0"/>
              </a:rPr>
              <a:t> All Cause Mortality: 10-22 per 10,000</a:t>
            </a:r>
          </a:p>
          <a:p>
            <a:pPr algn="ctr"/>
            <a:r>
              <a:rPr lang="en-US" b="1" dirty="0">
                <a:solidFill>
                  <a:srgbClr val="C00000"/>
                </a:solidFill>
                <a:latin typeface="Eras Light ITC" panose="020B0402030504020804" pitchFamily="34" charset="0"/>
              </a:rPr>
              <a:t>Cancer Risk: 38-64 in a Million</a:t>
            </a:r>
          </a:p>
        </p:txBody>
      </p:sp>
      <p:sp>
        <p:nvSpPr>
          <p:cNvPr id="12" name="Rectangle 11">
            <a:extLst>
              <a:ext uri="{FF2B5EF4-FFF2-40B4-BE49-F238E27FC236}">
                <a16:creationId xmlns:a16="http://schemas.microsoft.com/office/drawing/2014/main" id="{FE12E109-3DE5-4E92-951D-809B60007131}"/>
              </a:ext>
            </a:extLst>
          </p:cNvPr>
          <p:cNvSpPr/>
          <p:nvPr/>
        </p:nvSpPr>
        <p:spPr>
          <a:xfrm>
            <a:off x="5039642" y="5095643"/>
            <a:ext cx="7093449" cy="1177245"/>
          </a:xfrm>
          <a:prstGeom prst="rect">
            <a:avLst/>
          </a:prstGeom>
          <a:solidFill>
            <a:schemeClr val="bg1"/>
          </a:solidFill>
        </p:spPr>
        <p:txBody>
          <a:bodyPr wrap="square">
            <a:spAutoFit/>
          </a:bodyPr>
          <a:lstStyle/>
          <a:p>
            <a:pPr algn="ctr"/>
            <a:r>
              <a:rPr lang="en-US" sz="2000" b="1" u="sng" dirty="0">
                <a:solidFill>
                  <a:srgbClr val="C00000"/>
                </a:solidFill>
                <a:latin typeface="Eras Light ITC" panose="020B0402030504020804" pitchFamily="34" charset="0"/>
              </a:rPr>
              <a:t>25 Overlapping Tracts</a:t>
            </a:r>
          </a:p>
          <a:p>
            <a:pPr algn="ctr"/>
            <a:r>
              <a:rPr lang="en-US" sz="2000" b="1" dirty="0">
                <a:solidFill>
                  <a:srgbClr val="C00000"/>
                </a:solidFill>
                <a:latin typeface="Eras Light ITC" panose="020B0402030504020804" pitchFamily="34" charset="0"/>
              </a:rPr>
              <a:t>96,300 Individuals</a:t>
            </a:r>
          </a:p>
          <a:p>
            <a:pPr algn="ctr"/>
            <a:endParaRPr lang="en-US" sz="1050" b="1" dirty="0">
              <a:solidFill>
                <a:schemeClr val="tx1">
                  <a:lumMod val="75000"/>
                  <a:lumOff val="25000"/>
                </a:schemeClr>
              </a:solidFill>
              <a:latin typeface="Eras Light ITC" panose="020B0402030504020804" pitchFamily="34" charset="0"/>
            </a:endParaRPr>
          </a:p>
          <a:p>
            <a:pPr algn="ctr"/>
            <a:r>
              <a:rPr lang="en-US" sz="2000" b="1" dirty="0">
                <a:solidFill>
                  <a:schemeClr val="tx1">
                    <a:lumMod val="75000"/>
                    <a:lumOff val="25000"/>
                  </a:schemeClr>
                </a:solidFill>
                <a:latin typeface="Eras Light ITC" panose="020B0402030504020804" pitchFamily="34" charset="0"/>
              </a:rPr>
              <a:t>16 of the 25 Tracts (68,.600) fall within a DV &gt;70 ppb</a:t>
            </a:r>
            <a:endParaRPr lang="en-US" b="1" dirty="0">
              <a:solidFill>
                <a:srgbClr val="C00000"/>
              </a:solidFill>
              <a:latin typeface="Eras Light ITC" panose="020B0402030504020804" pitchFamily="34" charset="0"/>
            </a:endParaRPr>
          </a:p>
        </p:txBody>
      </p:sp>
      <p:pic>
        <p:nvPicPr>
          <p:cNvPr id="3" name="Picture 2">
            <a:extLst>
              <a:ext uri="{FF2B5EF4-FFF2-40B4-BE49-F238E27FC236}">
                <a16:creationId xmlns:a16="http://schemas.microsoft.com/office/drawing/2014/main" id="{697698E7-1027-4F6E-8CBA-D8BB378D9E24}"/>
              </a:ext>
            </a:extLst>
          </p:cNvPr>
          <p:cNvPicPr>
            <a:picLocks noChangeAspect="1"/>
          </p:cNvPicPr>
          <p:nvPr/>
        </p:nvPicPr>
        <p:blipFill rotWithShape="1">
          <a:blip r:embed="rId5"/>
          <a:srcRect l="57292" t="22407" r="5937" b="30000"/>
          <a:stretch/>
        </p:blipFill>
        <p:spPr>
          <a:xfrm>
            <a:off x="988519" y="3502527"/>
            <a:ext cx="4051123" cy="2949401"/>
          </a:xfrm>
          <a:prstGeom prst="rect">
            <a:avLst/>
          </a:prstGeom>
          <a:ln w="19050">
            <a:solidFill>
              <a:srgbClr val="666666"/>
            </a:solidFill>
          </a:ln>
        </p:spPr>
      </p:pic>
      <p:sp>
        <p:nvSpPr>
          <p:cNvPr id="13" name="Rectangle 12">
            <a:extLst>
              <a:ext uri="{FF2B5EF4-FFF2-40B4-BE49-F238E27FC236}">
                <a16:creationId xmlns:a16="http://schemas.microsoft.com/office/drawing/2014/main" id="{E60D069A-EE55-49A6-A287-CF99ED249C96}"/>
              </a:ext>
            </a:extLst>
          </p:cNvPr>
          <p:cNvSpPr/>
          <p:nvPr/>
        </p:nvSpPr>
        <p:spPr>
          <a:xfrm>
            <a:off x="3710651" y="3522658"/>
            <a:ext cx="1290633" cy="646331"/>
          </a:xfrm>
          <a:prstGeom prst="rect">
            <a:avLst/>
          </a:prstGeom>
          <a:solidFill>
            <a:schemeClr val="tx1">
              <a:lumMod val="75000"/>
              <a:lumOff val="25000"/>
            </a:schemeClr>
          </a:solidFill>
        </p:spPr>
        <p:txBody>
          <a:bodyPr wrap="square">
            <a:spAutoFit/>
          </a:bodyPr>
          <a:lstStyle/>
          <a:p>
            <a:pPr algn="ctr"/>
            <a:r>
              <a:rPr lang="en-US" b="1" dirty="0">
                <a:solidFill>
                  <a:schemeClr val="bg1"/>
                </a:solidFill>
                <a:latin typeface="Eras Light ITC" panose="020B0402030504020804" pitchFamily="34" charset="0"/>
              </a:rPr>
              <a:t>O3 DV &gt;70ppb</a:t>
            </a:r>
            <a:endParaRPr lang="en-US" sz="1400" b="1" dirty="0">
              <a:solidFill>
                <a:schemeClr val="bg1"/>
              </a:solidFill>
              <a:latin typeface="Eras Light ITC" panose="020B0402030504020804" pitchFamily="34" charset="0"/>
            </a:endParaRPr>
          </a:p>
        </p:txBody>
      </p:sp>
      <p:sp>
        <p:nvSpPr>
          <p:cNvPr id="11" name="Slide Number Placeholder 33">
            <a:extLst>
              <a:ext uri="{FF2B5EF4-FFF2-40B4-BE49-F238E27FC236}">
                <a16:creationId xmlns:a16="http://schemas.microsoft.com/office/drawing/2014/main" id="{7AE68BFB-347F-4FBA-B57F-3159DF31FA09}"/>
              </a:ext>
            </a:extLst>
          </p:cNvPr>
          <p:cNvSpPr txBox="1">
            <a:spLocks/>
          </p:cNvSpPr>
          <p:nvPr/>
        </p:nvSpPr>
        <p:spPr>
          <a:xfrm>
            <a:off x="0" y="6564554"/>
            <a:ext cx="12191999" cy="293446"/>
          </a:xfrm>
          <a:prstGeom prst="rect">
            <a:avLst/>
          </a:prstGeom>
        </p:spPr>
        <p:txBody>
          <a:bodyPr vert="horz" lIns="91440" tIns="45720" rIns="91440" bIns="45720" rtlCol="0" anchor="ctr">
            <a:normAutofit fontScale="850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tx1">
                    <a:lumMod val="50000"/>
                  </a:schemeClr>
                </a:solidFill>
                <a:latin typeface="Calisto MT" panose="02040603050505030304" pitchFamily="18" charset="0"/>
              </a:rPr>
              <a:t>Draft Work Product – Do Not Distribute</a:t>
            </a:r>
          </a:p>
        </p:txBody>
      </p:sp>
    </p:spTree>
    <p:extLst>
      <p:ext uri="{BB962C8B-B14F-4D97-AF65-F5344CB8AC3E}">
        <p14:creationId xmlns:p14="http://schemas.microsoft.com/office/powerpoint/2010/main" val="134292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524</Words>
  <Application>Microsoft Office PowerPoint</Application>
  <PresentationFormat>Widescreen</PresentationFormat>
  <Paragraphs>44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Calisto MT</vt:lpstr>
      <vt:lpstr>Eras Light ITC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Kamal, Ali</dc:creator>
  <cp:lastModifiedBy>Kamal, Ali</cp:lastModifiedBy>
  <cp:revision>4</cp:revision>
  <dcterms:created xsi:type="dcterms:W3CDTF">2020-03-16T18:11:51Z</dcterms:created>
  <dcterms:modified xsi:type="dcterms:W3CDTF">2020-03-16T18:33:19Z</dcterms:modified>
</cp:coreProperties>
</file>