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customXml/itemProps20.xml" ContentType="application/vnd.openxmlformats-officedocument.customXmlPropertie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customXml/itemProps8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customXml/itemProps25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customXml/itemProps14.xml" ContentType="application/vnd.openxmlformats-officedocument.customXmlProperties+xml"/>
  <Override PartName="/customXml/itemProps23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customXml/itemProps12.xml" ContentType="application/vnd.openxmlformats-officedocument.customXmlProperties+xml"/>
  <Override PartName="/customXml/itemProps21.xml" ContentType="application/vnd.openxmlformats-officedocument.customXmlProperti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794" r:id="rId30"/>
  </p:sldMasterIdLst>
  <p:notesMasterIdLst>
    <p:notesMasterId r:id="rId43"/>
  </p:notesMasterIdLst>
  <p:handoutMasterIdLst>
    <p:handoutMasterId r:id="rId44"/>
  </p:handoutMasterIdLst>
  <p:sldIdLst>
    <p:sldId id="512" r:id="rId31"/>
    <p:sldId id="500" r:id="rId32"/>
    <p:sldId id="502" r:id="rId33"/>
    <p:sldId id="504" r:id="rId34"/>
    <p:sldId id="503" r:id="rId35"/>
    <p:sldId id="505" r:id="rId36"/>
    <p:sldId id="501" r:id="rId37"/>
    <p:sldId id="506" r:id="rId38"/>
    <p:sldId id="508" r:id="rId39"/>
    <p:sldId id="511" r:id="rId40"/>
    <p:sldId id="509" r:id="rId41"/>
    <p:sldId id="469" r:id="rId42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AB8100"/>
    <a:srgbClr val="F3B700"/>
    <a:srgbClr val="A87E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2" autoAdjust="0"/>
    <p:restoredTop sz="92503" autoAdjust="0"/>
  </p:normalViewPr>
  <p:slideViewPr>
    <p:cSldViewPr snapToGrid="0"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2020-06-29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1. Thank</a:t>
            </a:r>
            <a:r>
              <a:rPr lang="en-US" baseline="0" dirty="0"/>
              <a:t> </a:t>
            </a:r>
            <a:r>
              <a:rPr lang="en-US" baseline="0" dirty="0" err="1"/>
              <a:t>Cen</a:t>
            </a:r>
            <a:r>
              <a:rPr lang="en-US" baseline="0" dirty="0"/>
              <a:t>/</a:t>
            </a:r>
            <a:r>
              <a:rPr lang="en-US" baseline="0" dirty="0" err="1"/>
              <a:t>Gao</a:t>
            </a:r>
            <a:r>
              <a:rPr lang="en-US" baseline="0" dirty="0"/>
              <a:t>/Luo/Chen; 2. HZ more visits; 3. AP on HZ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90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1. Thank</a:t>
            </a:r>
            <a:r>
              <a:rPr lang="en-US" baseline="0" dirty="0"/>
              <a:t> </a:t>
            </a:r>
            <a:r>
              <a:rPr lang="en-US" baseline="0" dirty="0" err="1"/>
              <a:t>Cen</a:t>
            </a:r>
            <a:r>
              <a:rPr lang="en-US" baseline="0" dirty="0"/>
              <a:t>/</a:t>
            </a:r>
            <a:r>
              <a:rPr lang="en-US" baseline="0" dirty="0" err="1"/>
              <a:t>Gao</a:t>
            </a:r>
            <a:r>
              <a:rPr lang="en-US" baseline="0" dirty="0"/>
              <a:t>/Luo/Chen; 2. HZ more visits; 3. AP on HZ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48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BE097-8DCA-4BC6-83FB-778FA394B912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67173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95069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EBD30-2DFF-4A5B-A3C9-D444AD2A3D16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51389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0DCFE-4E75-418C-8380-63B65D2FD652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29630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A55F7-F89F-4A62-A1F7-0ABADECA382B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5671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372E-BBC9-4A00-A587-5757EE7FB80F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3318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F2277-96DB-49E8-92A0-ADEF130412BD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313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CB22B-4DBA-4AF2-BF00-B1087D8CE7BB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59838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82732-16E9-446D-8733-E57A3EF6F874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627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A1E60-9E96-4BE8-BC6F-2103B115BA96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40189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C575-40DD-4829-84AF-4B018C1AFD41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3056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7629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CFEF-963E-4E3A-BF2E-6581E9DB47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6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rand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trends/air-quality-design-valu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dg.epa.gov/data/public/OAR/OAQPS/Class1/Class1Areas.zip" TargetMode="External"/><Relationship Id="rId5" Type="http://schemas.openxmlformats.org/officeDocument/2006/relationships/hyperlink" Target="https://www.epa.gov/national-air-toxics-assessment/2014-nata-assessment-results" TargetMode="External"/><Relationship Id="rId4" Type="http://schemas.openxmlformats.org/officeDocument/2006/relationships/hyperlink" Target="https://poverty.umich.edu/projects/understanding-communities-of-deep-disadvantag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74" y="-285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Data Input Module: Input Files &amp; Attributes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altLang="zh-CN" b="1" dirty="0">
                <a:solidFill>
                  <a:srgbClr val="7030A0"/>
                </a:solidFill>
                <a:latin typeface="Arial" charset="0"/>
                <a:ea typeface="宋体" panose="02010600030101010101" pitchFamily="2" charset="-122"/>
              </a:rPr>
              <a:t> 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FD6AFC8-B8D2-4E55-8898-36E8238F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8953371"/>
              </p:ext>
            </p:extLst>
          </p:nvPr>
        </p:nvGraphicFramePr>
        <p:xfrm>
          <a:off x="-1" y="19050"/>
          <a:ext cx="9144001" cy="67895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976">
                  <a:extLst>
                    <a:ext uri="{9D8B030D-6E8A-4147-A177-3AD203B41FA5}">
                      <a16:colId xmlns:a16="http://schemas.microsoft.com/office/drawing/2014/main" xmlns="" val="20084701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468054943"/>
                    </a:ext>
                  </a:extLst>
                </a:gridCol>
                <a:gridCol w="2512925">
                  <a:extLst>
                    <a:ext uri="{9D8B030D-6E8A-4147-A177-3AD203B41FA5}">
                      <a16:colId xmlns:a16="http://schemas.microsoft.com/office/drawing/2014/main" xmlns="" val="4000740675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xmlns="" val="487913559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xmlns="" val="3168272893"/>
                    </a:ext>
                  </a:extLst>
                </a:gridCol>
              </a:tblGrid>
              <a:tr h="64342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Data</a:t>
                      </a:r>
                      <a:r>
                        <a:rPr lang="en-US" sz="1900" baseline="0" dirty="0">
                          <a:solidFill>
                            <a:srgbClr val="FF0000"/>
                          </a:solidFill>
                        </a:rPr>
                        <a:t> Input </a:t>
                      </a:r>
                    </a:p>
                    <a:p>
                      <a:pPr algn="ctr"/>
                      <a:r>
                        <a:rPr lang="en-US" sz="1900" baseline="0" dirty="0">
                          <a:solidFill>
                            <a:srgbClr val="FF0000"/>
                          </a:solidFill>
                        </a:rPr>
                        <a:t>File Names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Data</a:t>
                      </a:r>
                      <a:r>
                        <a:rPr lang="en-US" sz="1900" baseline="0">
                          <a:solidFill>
                            <a:srgbClr val="FF0000"/>
                          </a:solidFill>
                        </a:rPr>
                        <a:t> Format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Data 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Description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Data 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Source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Data</a:t>
                      </a:r>
                    </a:p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Period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3211565500"/>
                  </a:ext>
                </a:extLst>
              </a:tr>
              <a:tr h="43746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FF"/>
                          </a:solidFill>
                        </a:rPr>
                        <a:t>“NATA for Yarnell”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Geodataset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O3/PM2.5 ambient &amp; risk data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on</a:t>
                      </a:r>
                      <a:r>
                        <a:rPr lang="en-US" sz="1200" baseline="0" dirty="0"/>
                        <a:t> c</a:t>
                      </a:r>
                      <a:r>
                        <a:rPr lang="en-US" sz="1200" dirty="0"/>
                        <a:t>ounty/</a:t>
                      </a:r>
                      <a:r>
                        <a:rPr lang="en-US" sz="1200" baseline="0" dirty="0"/>
                        <a:t>census tract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OAQPS MP team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2014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2020013330"/>
                  </a:ext>
                </a:extLst>
              </a:tr>
              <a:tr h="437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“2014 NATA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Geodataset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Air toxics  ambient &amp; risk data on c</a:t>
                      </a:r>
                      <a:r>
                        <a:rPr lang="en-US" sz="1200"/>
                        <a:t>ounty/</a:t>
                      </a:r>
                      <a:r>
                        <a:rPr lang="en-US" sz="1200" baseline="0"/>
                        <a:t>census tract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OAQPS MP team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2014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1621602255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“O3_DV_2009_2018”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Excel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O3 design values </a:t>
                      </a:r>
                      <a:r>
                        <a:rPr lang="en-US" sz="1200" baseline="0" dirty="0"/>
                        <a:t>on </a:t>
                      </a:r>
                    </a:p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ounty</a:t>
                      </a:r>
                      <a:r>
                        <a:rPr lang="en-US" sz="1200" baseline="0" dirty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From 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EPA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public website: </a:t>
                      </a:r>
                      <a:r>
                        <a:rPr lang="en-US" altLang="zh-CN" sz="1200" dirty="0">
                          <a:hlinkClick r:id="rId3"/>
                        </a:rPr>
                        <a:t>https://www.epa.gov/air-trends/air-quality-design-values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2009 to 2018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4249309967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“PM_DV_2009_2018”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Excel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PM2.5 design values </a:t>
                      </a:r>
                      <a:r>
                        <a:rPr lang="en-US" sz="1200" baseline="0" dirty="0"/>
                        <a:t>on </a:t>
                      </a:r>
                    </a:p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ounty</a:t>
                      </a:r>
                      <a:r>
                        <a:rPr lang="en-US" sz="1200" baseline="0" dirty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From EPA public website: </a:t>
                      </a:r>
                      <a:r>
                        <a:rPr lang="en-US" altLang="zh-CN" sz="1200" dirty="0">
                          <a:hlinkClick r:id="rId3"/>
                        </a:rPr>
                        <a:t>https://www.epa.gov/air-trends/air-quality-design-values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2009 to 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992454991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“Advance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</a:rPr>
                        <a:t> areas O3_PM”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Geodataset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O3 &amp; PM2.5 Advance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 Areas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OAQPS MP team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2018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05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“Index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</a:rPr>
                        <a:t> of </a:t>
                      </a:r>
                      <a:r>
                        <a:rPr lang="en-US" sz="1400" b="0" baseline="0" dirty="0" err="1">
                          <a:solidFill>
                            <a:srgbClr val="0000FF"/>
                          </a:solidFill>
                        </a:rPr>
                        <a:t>Poverty_Disadvantage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</a:rPr>
                        <a:t>”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Excel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Index of poverty/disadvantage on c</a:t>
                      </a:r>
                      <a:r>
                        <a:rPr lang="en-US" sz="1200" dirty="0"/>
                        <a:t>ounty</a:t>
                      </a:r>
                      <a:r>
                        <a:rPr lang="en-US" sz="1200" baseline="0" dirty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/>
                        <a:t>Univ. of Michigan 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ebsite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zh-CN" sz="1200" dirty="0">
                          <a:hlinkClick r:id="rId4"/>
                        </a:rPr>
                        <a:t>https://poverty.umich.edu/projects/understanding-communities-of-deep-disadvantage/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2015-2017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7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00FF"/>
                          </a:solidFill>
                        </a:rPr>
                        <a:t>NEI_Country_CAPs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0000FF"/>
                          </a:solidFill>
                        </a:rPr>
                        <a:t>NEI_Facility_HAPs_CAPS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Major emission sources  and facility info. of CAPs &amp; HAPs on c</a:t>
                      </a:r>
                      <a:r>
                        <a:rPr lang="en-US" sz="1200"/>
                        <a:t>ounty</a:t>
                      </a:r>
                      <a:r>
                        <a:rPr lang="en-US" sz="1200" baseline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From OAQPS public website: </a:t>
                      </a:r>
                      <a:r>
                        <a:rPr kumimoji="0" lang="en-US" sz="1200" b="0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ftp://newftp.epa.gov/EPADataCommons/OAR/OAQPS/NEI/NEI_Facility_HAPs_CAPs.zip, ftp://newftp.epa.gov/EPADataCommons/OAR/OAQPS/NEI/NEI_County_CAP.zip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2008, 2011, 2014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7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2014 NATA Emissions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Database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(*.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accdb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 emissions data from the 2014 National Emissions Inventory (NEI) for many different source groups, such as point, nonpoint, </a:t>
                      </a:r>
                      <a:r>
                        <a:rPr lang="en-US" altLang="zh-CN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onroad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nonroad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EPA public website:</a:t>
                      </a:r>
                      <a:r>
                        <a:rPr lang="zh-CN" alt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dirty="0">
                          <a:hlinkClick r:id="rId5"/>
                        </a:rPr>
                        <a:t>https://www.epa.gov/national-air-toxics-assessment/2014-nata-assessment-results#emissions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4249155262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Class1_FederalAreas</a:t>
                      </a:r>
                      <a:endParaRPr lang="en-US" sz="12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Geodataset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Mandatory Class 1 Federal Areas in the United States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Mandatory Class 1 Federal Areas Web Service: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https://edg.epa.gov/data/public/OAR/OAQPS/Class1/Class1Areas.zip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—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xmlns="" val="49345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9528998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B42A4D-CF62-4C49-A4E9-0D3E61DC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8221C38-1762-4FC7-BD07-6595E5A3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F81CC92-D9D1-4C86-8F31-B84D339CC7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197"/>
            <a:ext cx="9144000" cy="6382693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317F6040-2B95-4E0C-926F-9E3B16E0B54A}"/>
              </a:ext>
            </a:extLst>
          </p:cNvPr>
          <p:cNvSpPr/>
          <p:nvPr/>
        </p:nvSpPr>
        <p:spPr>
          <a:xfrm>
            <a:off x="956346" y="3839746"/>
            <a:ext cx="1493239" cy="161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xmlns="" id="{D03FBDF7-7803-4AEC-A81A-B94D8129605C}"/>
              </a:ext>
            </a:extLst>
          </p:cNvPr>
          <p:cNvSpPr/>
          <p:nvPr/>
        </p:nvSpPr>
        <p:spPr>
          <a:xfrm rot="4827640">
            <a:off x="1490283" y="4503321"/>
            <a:ext cx="1178910" cy="363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CCDD925D-AAFC-4935-823B-7F7B27C3668B}"/>
              </a:ext>
            </a:extLst>
          </p:cNvPr>
          <p:cNvSpPr/>
          <p:nvPr/>
        </p:nvSpPr>
        <p:spPr>
          <a:xfrm>
            <a:off x="0" y="5627999"/>
            <a:ext cx="8959442" cy="974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A3556E90-2405-4B87-B427-B33FF62103EC}"/>
              </a:ext>
            </a:extLst>
          </p:cNvPr>
          <p:cNvSpPr/>
          <p:nvPr/>
        </p:nvSpPr>
        <p:spPr>
          <a:xfrm>
            <a:off x="6796482" y="1123213"/>
            <a:ext cx="812333" cy="221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xmlns="" id="{6393BAFD-40DC-42E7-B5F3-7CC241AE54B1}"/>
              </a:ext>
            </a:extLst>
          </p:cNvPr>
          <p:cNvSpPr/>
          <p:nvPr/>
        </p:nvSpPr>
        <p:spPr>
          <a:xfrm>
            <a:off x="3441583" y="756964"/>
            <a:ext cx="3137483" cy="535043"/>
          </a:xfrm>
          <a:prstGeom prst="wedgeRoundRectCallout">
            <a:avLst>
              <a:gd name="adj1" fmla="val 58371"/>
              <a:gd name="adj2" fmla="val 2791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Query data and display results in Map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1FEA83E8-BE99-4FB9-B20E-FD59D0C15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Query: 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Display in Map &amp; Table </a:t>
            </a:r>
            <a:endParaRPr lang="en-US" altLang="zh-CN" sz="3600" dirty="0">
              <a:solidFill>
                <a:srgbClr val="FF0000"/>
              </a:solidFill>
              <a:latin typeface="Arial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5855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Input:</a:t>
            </a:r>
            <a:endParaRPr lang="en-US" altLang="zh-CN" sz="36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2304493-DBDA-4AE4-B5EF-F0A02FD774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15" y="735798"/>
            <a:ext cx="8151874" cy="5690169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7BAD8367-B55E-4C85-84D1-6BEDA58023F0}"/>
              </a:ext>
            </a:extLst>
          </p:cNvPr>
          <p:cNvSpPr/>
          <p:nvPr/>
        </p:nvSpPr>
        <p:spPr>
          <a:xfrm>
            <a:off x="2214694" y="2097247"/>
            <a:ext cx="184557" cy="197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3534D053-702B-4DA0-8481-3E1BD4E84A43}"/>
              </a:ext>
            </a:extLst>
          </p:cNvPr>
          <p:cNvSpPr/>
          <p:nvPr/>
        </p:nvSpPr>
        <p:spPr>
          <a:xfrm>
            <a:off x="2466364" y="2105637"/>
            <a:ext cx="184557" cy="172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xmlns="" id="{C3A86856-9274-47C4-A21B-2A807E708089}"/>
              </a:ext>
            </a:extLst>
          </p:cNvPr>
          <p:cNvSpPr/>
          <p:nvPr/>
        </p:nvSpPr>
        <p:spPr>
          <a:xfrm>
            <a:off x="400675" y="1249329"/>
            <a:ext cx="2107634" cy="552409"/>
          </a:xfrm>
          <a:prstGeom prst="wedgeRoundRectCallout">
            <a:avLst>
              <a:gd name="adj1" fmla="val 35828"/>
              <a:gd name="adj2" fmla="val 10035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input data file</a:t>
            </a:r>
          </a:p>
        </p:txBody>
      </p: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xmlns="" id="{7C1D9A95-5D5B-4321-A929-E708D2D6F771}"/>
              </a:ext>
            </a:extLst>
          </p:cNvPr>
          <p:cNvSpPr/>
          <p:nvPr/>
        </p:nvSpPr>
        <p:spPr>
          <a:xfrm>
            <a:off x="400675" y="2825496"/>
            <a:ext cx="2107634" cy="424624"/>
          </a:xfrm>
          <a:prstGeom prst="wedgeRoundRectCallout">
            <a:avLst>
              <a:gd name="adj1" fmla="val 52147"/>
              <a:gd name="adj2" fmla="val -17672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data file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7E82BF5A-463A-43C0-AC76-584189113276}"/>
              </a:ext>
            </a:extLst>
          </p:cNvPr>
          <p:cNvSpPr/>
          <p:nvPr/>
        </p:nvSpPr>
        <p:spPr>
          <a:xfrm>
            <a:off x="7945773" y="1542410"/>
            <a:ext cx="401273" cy="1567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9849913A-8CA8-4ABB-84CD-350EE0D5367C}"/>
              </a:ext>
            </a:extLst>
          </p:cNvPr>
          <p:cNvSpPr/>
          <p:nvPr/>
        </p:nvSpPr>
        <p:spPr>
          <a:xfrm>
            <a:off x="6539219" y="1537061"/>
            <a:ext cx="1329654" cy="170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xmlns="" id="{9F289C35-2FBC-4AB2-9441-E206717588B6}"/>
              </a:ext>
            </a:extLst>
          </p:cNvPr>
          <p:cNvSpPr/>
          <p:nvPr/>
        </p:nvSpPr>
        <p:spPr>
          <a:xfrm>
            <a:off x="5125673" y="2278341"/>
            <a:ext cx="2857450" cy="424624"/>
          </a:xfrm>
          <a:prstGeom prst="wedgeRoundRectCallout">
            <a:avLst>
              <a:gd name="adj1" fmla="val 52147"/>
              <a:gd name="adj2" fmla="val -17672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current data to *.csv file</a:t>
            </a:r>
          </a:p>
        </p:txBody>
      </p:sp>
      <p:sp>
        <p:nvSpPr>
          <p:cNvPr id="14" name="Speech Bubble: Rectangle with Corners Rounded 4">
            <a:extLst>
              <a:ext uri="{FF2B5EF4-FFF2-40B4-BE49-F238E27FC236}">
                <a16:creationId xmlns:a16="http://schemas.microsoft.com/office/drawing/2014/main" xmlns="" id="{A433132A-9017-445F-A17F-6325BB8121F5}"/>
              </a:ext>
            </a:extLst>
          </p:cNvPr>
          <p:cNvSpPr/>
          <p:nvPr/>
        </p:nvSpPr>
        <p:spPr>
          <a:xfrm>
            <a:off x="4746171" y="822827"/>
            <a:ext cx="2988478" cy="424624"/>
          </a:xfrm>
          <a:prstGeom prst="wedgeRoundRectCallout">
            <a:avLst>
              <a:gd name="adj1" fmla="val 40634"/>
              <a:gd name="adj2" fmla="val 11566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Numbers of records to preview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4173277451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77512AA9-F0C6-44CA-8BD0-C745A905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40" y="1815298"/>
            <a:ext cx="19463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5585" y="2417276"/>
            <a:ext cx="2715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00FF"/>
                </a:solidFill>
                <a:latin typeface="Arial Black" pitchFamily="34" charset="0"/>
              </a:rPr>
              <a:t>End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56616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05987E8-8F79-448F-AF8D-CE8A172702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73" y="409502"/>
            <a:ext cx="8946859" cy="624508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400" b="1" dirty="0">
                <a:latin typeface="Arial" charset="0"/>
              </a:rPr>
              <a:t>Data Viewer: </a:t>
            </a: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Potential multi-pollutant issues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F4953060-6713-4411-8DFF-DAE43EF18212}"/>
              </a:ext>
            </a:extLst>
          </p:cNvPr>
          <p:cNvSpPr/>
          <p:nvPr/>
        </p:nvSpPr>
        <p:spPr>
          <a:xfrm>
            <a:off x="469784" y="1809925"/>
            <a:ext cx="1535186" cy="23090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xmlns="" id="{36A6D64E-E2CD-4209-853D-D550AD34A660}"/>
              </a:ext>
            </a:extLst>
          </p:cNvPr>
          <p:cNvSpPr/>
          <p:nvPr/>
        </p:nvSpPr>
        <p:spPr>
          <a:xfrm>
            <a:off x="205530" y="4784173"/>
            <a:ext cx="2630311" cy="613117"/>
          </a:xfrm>
          <a:prstGeom prst="wedgeRoundRectCallout">
            <a:avLst>
              <a:gd name="adj1" fmla="val -467"/>
              <a:gd name="adj2" fmla="val -24982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 standard value for PM2.5/Ozone/Air Toxic</a:t>
            </a:r>
          </a:p>
        </p:txBody>
      </p:sp>
    </p:spTree>
    <p:extLst>
      <p:ext uri="{BB962C8B-B14F-4D97-AF65-F5344CB8AC3E}">
        <p14:creationId xmlns:p14="http://schemas.microsoft.com/office/powerpoint/2010/main" xmlns="" val="3458525208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400" b="1" dirty="0">
                <a:latin typeface="Arial" charset="0"/>
              </a:rPr>
              <a:t>Data Viewer: </a:t>
            </a: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Region Selection – EPA Region/States/CBSA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2760420-CD37-43D5-8336-13B659F34F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57917"/>
            <a:ext cx="8686800" cy="60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72664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7BA9C4-B0EE-4D06-8E51-3B1EDE3390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81" y="527470"/>
            <a:ext cx="8551003" cy="596876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400" b="1" dirty="0">
                <a:latin typeface="Arial" charset="0"/>
              </a:rPr>
              <a:t>Data Viewer: </a:t>
            </a: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Advanced options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64D5CEBA-E805-43C8-9BAD-503D80AA15C2}"/>
              </a:ext>
            </a:extLst>
          </p:cNvPr>
          <p:cNvSpPr/>
          <p:nvPr/>
        </p:nvSpPr>
        <p:spPr>
          <a:xfrm>
            <a:off x="2550252" y="1028355"/>
            <a:ext cx="176169" cy="204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8125CC09-C19B-4DAF-850F-0AFAAAFA0DB1}"/>
              </a:ext>
            </a:extLst>
          </p:cNvPr>
          <p:cNvSpPr/>
          <p:nvPr/>
        </p:nvSpPr>
        <p:spPr>
          <a:xfrm>
            <a:off x="192945" y="2038525"/>
            <a:ext cx="2533476" cy="3926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xmlns="" id="{A68A0BA4-9DE6-4239-9F39-DBA52C5506D6}"/>
              </a:ext>
            </a:extLst>
          </p:cNvPr>
          <p:cNvSpPr/>
          <p:nvPr/>
        </p:nvSpPr>
        <p:spPr>
          <a:xfrm>
            <a:off x="8025" y="1416287"/>
            <a:ext cx="2970067" cy="340115"/>
          </a:xfrm>
          <a:prstGeom prst="wedgeRoundRectCallout">
            <a:avLst>
              <a:gd name="adj1" fmla="val 36524"/>
              <a:gd name="adj2" fmla="val -13227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Expand or hide the left panel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3802F67C-0D98-4497-A35F-E5E6695A193B}"/>
              </a:ext>
            </a:extLst>
          </p:cNvPr>
          <p:cNvSpPr/>
          <p:nvPr/>
        </p:nvSpPr>
        <p:spPr>
          <a:xfrm>
            <a:off x="2843867" y="1830741"/>
            <a:ext cx="1551963" cy="2774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xmlns="" id="{27898CEB-07A3-4BF5-9C6B-56DA015ADE6E}"/>
              </a:ext>
            </a:extLst>
          </p:cNvPr>
          <p:cNvSpPr/>
          <p:nvPr/>
        </p:nvSpPr>
        <p:spPr>
          <a:xfrm>
            <a:off x="2592196" y="3429000"/>
            <a:ext cx="327170" cy="363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1A8EC9-C1ED-4DE2-A160-A99ACA2EF6AF}"/>
              </a:ext>
            </a:extLst>
          </p:cNvPr>
          <p:cNvSpPr/>
          <p:nvPr/>
        </p:nvSpPr>
        <p:spPr>
          <a:xfrm>
            <a:off x="1426129" y="6048462"/>
            <a:ext cx="570451" cy="200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06867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Arial" charset="0"/>
              </a:rPr>
              <a:t>Data Viewer: </a:t>
            </a:r>
            <a:r>
              <a:rPr lang="en-US" altLang="zh-CN" sz="2800" b="1" dirty="0">
                <a:solidFill>
                  <a:srgbClr val="FF0000"/>
                </a:solidFill>
                <a:latin typeface="Arial" charset="0"/>
              </a:rPr>
              <a:t>Major Emission Sources</a:t>
            </a:r>
            <a:endParaRPr lang="en-US" altLang="zh-CN" sz="28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FCA924-FBA7-41BB-907D-2093B0BEFB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311" y="748970"/>
            <a:ext cx="8718159" cy="608544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F410DDAF-064A-475D-91A2-656329BE8702}"/>
              </a:ext>
            </a:extLst>
          </p:cNvPr>
          <p:cNvSpPr/>
          <p:nvPr/>
        </p:nvSpPr>
        <p:spPr>
          <a:xfrm>
            <a:off x="5922627" y="2086763"/>
            <a:ext cx="1778467" cy="1698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45C6F77-16D1-4E79-895D-53B1AF16F1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063" y="1848649"/>
            <a:ext cx="8363824" cy="4713841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A9079FC4-4EC7-4938-A579-48D1DFA90022}"/>
              </a:ext>
            </a:extLst>
          </p:cNvPr>
          <p:cNvGrpSpPr/>
          <p:nvPr/>
        </p:nvGrpSpPr>
        <p:grpSpPr>
          <a:xfrm>
            <a:off x="96530" y="992251"/>
            <a:ext cx="5687736" cy="4745506"/>
            <a:chOff x="3632433" y="1370865"/>
            <a:chExt cx="5687736" cy="474550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4990F7C4-99FE-4B36-B458-7CA6DAEE8F63}"/>
                </a:ext>
              </a:extLst>
            </p:cNvPr>
            <p:cNvGrpSpPr/>
            <p:nvPr/>
          </p:nvGrpSpPr>
          <p:grpSpPr>
            <a:xfrm>
              <a:off x="3632433" y="1370865"/>
              <a:ext cx="5687736" cy="4745506"/>
              <a:chOff x="0" y="1105153"/>
              <a:chExt cx="5687736" cy="4745506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xmlns="" id="{4DC7B6A4-79C7-45AA-8A27-0120DE736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1823410"/>
                <a:ext cx="5687736" cy="4027249"/>
              </a:xfrm>
              <a:prstGeom prst="rect">
                <a:avLst/>
              </a:prstGeom>
            </p:spPr>
          </p:pic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xmlns="" id="{964CE181-5456-4A3F-BB40-61749E8B1B2B}"/>
                  </a:ext>
                </a:extLst>
              </p:cNvPr>
              <p:cNvSpPr/>
              <p:nvPr/>
            </p:nvSpPr>
            <p:spPr>
              <a:xfrm>
                <a:off x="54583" y="2256639"/>
                <a:ext cx="5524095" cy="6543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="" id="{CA01241B-C1FD-4179-A331-66906E479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36077" y="2986212"/>
                <a:ext cx="1485471" cy="2441466"/>
              </a:xfrm>
              <a:prstGeom prst="rect">
                <a:avLst/>
              </a:prstGeom>
            </p:spPr>
          </p:pic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xmlns="" id="{8FFB7FA3-C522-4064-A4CA-FA57C835443A}"/>
                  </a:ext>
                </a:extLst>
              </p:cNvPr>
              <p:cNvSpPr/>
              <p:nvPr/>
            </p:nvSpPr>
            <p:spPr>
              <a:xfrm>
                <a:off x="1636077" y="2986211"/>
                <a:ext cx="1485471" cy="13504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Speech Bubble: Rectangle with Corners Rounded 4">
                <a:extLst>
                  <a:ext uri="{FF2B5EF4-FFF2-40B4-BE49-F238E27FC236}">
                    <a16:creationId xmlns:a16="http://schemas.microsoft.com/office/drawing/2014/main" xmlns="" id="{B017DD1B-C442-407A-8924-9CC71F8883ED}"/>
                  </a:ext>
                </a:extLst>
              </p:cNvPr>
              <p:cNvSpPr/>
              <p:nvPr/>
            </p:nvSpPr>
            <p:spPr>
              <a:xfrm>
                <a:off x="329311" y="1105153"/>
                <a:ext cx="2630311" cy="613117"/>
              </a:xfrm>
              <a:prstGeom prst="wedgeRoundRectCallout">
                <a:avLst>
                  <a:gd name="adj1" fmla="val 4316"/>
                  <a:gd name="adj2" fmla="val 193494"/>
                  <a:gd name="adj3" fmla="val 16667"/>
                </a:avLst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Select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noProof="0" dirty="0">
                    <a:solidFill>
                      <a:srgbClr val="0000FF"/>
                    </a:solidFill>
                    <a:latin typeface="Calibri"/>
                  </a:rPr>
                  <a:t>Select Pollutants 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xmlns="" id="{08CA47F5-46D4-4635-817C-645C43A20077}"/>
                  </a:ext>
                </a:extLst>
              </p:cNvPr>
              <p:cNvSpPr/>
              <p:nvPr/>
            </p:nvSpPr>
            <p:spPr>
              <a:xfrm>
                <a:off x="1636077" y="3850359"/>
                <a:ext cx="1433229" cy="42728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57AAF87-E028-4190-8B55-68CCAA33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0391" y="4152536"/>
              <a:ext cx="1301664" cy="370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22316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3353440-1EB2-4478-8C26-3067D5FC1A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156"/>
            <a:ext cx="9144000" cy="6382693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F410DDAF-064A-475D-91A2-656329BE8702}"/>
              </a:ext>
            </a:extLst>
          </p:cNvPr>
          <p:cNvSpPr/>
          <p:nvPr/>
        </p:nvSpPr>
        <p:spPr>
          <a:xfrm>
            <a:off x="6031684" y="2095152"/>
            <a:ext cx="1778467" cy="1698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3F29133-B409-4C48-96F8-A7A9631EB6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103121"/>
            <a:ext cx="7209524" cy="510476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82853"/>
            <a:ext cx="2133600" cy="365125"/>
          </a:xfrm>
        </p:spPr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Arial" charset="0"/>
              </a:rPr>
              <a:t>Data Viewer: </a:t>
            </a:r>
            <a:r>
              <a:rPr lang="en-US" altLang="zh-CN" sz="2800" b="1" dirty="0">
                <a:solidFill>
                  <a:srgbClr val="FF0000"/>
                </a:solidFill>
                <a:latin typeface="Arial" charset="0"/>
              </a:rPr>
              <a:t>Top X Emission Sources</a:t>
            </a:r>
            <a:endParaRPr lang="en-US" altLang="zh-CN" sz="28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E0531176-EA22-4395-B5FF-D28195D1A94E}"/>
              </a:ext>
            </a:extLst>
          </p:cNvPr>
          <p:cNvSpPr/>
          <p:nvPr/>
        </p:nvSpPr>
        <p:spPr>
          <a:xfrm>
            <a:off x="1" y="1673953"/>
            <a:ext cx="2306972" cy="2101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D136EDF-ED59-4A72-B52E-CDD77BE3E8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56" y="4050944"/>
            <a:ext cx="1923810" cy="485714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CE6545DF-0C86-48C4-AA0F-D48FC308F644}"/>
              </a:ext>
            </a:extLst>
          </p:cNvPr>
          <p:cNvSpPr/>
          <p:nvPr/>
        </p:nvSpPr>
        <p:spPr>
          <a:xfrm flipV="1">
            <a:off x="152401" y="4050944"/>
            <a:ext cx="1899521" cy="485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xmlns="" id="{2F1C6870-D374-4C30-898F-E8BF10A158F8}"/>
              </a:ext>
            </a:extLst>
          </p:cNvPr>
          <p:cNvSpPr/>
          <p:nvPr/>
        </p:nvSpPr>
        <p:spPr>
          <a:xfrm>
            <a:off x="400674" y="1249330"/>
            <a:ext cx="2468361" cy="424624"/>
          </a:xfrm>
          <a:prstGeom prst="wedgeRoundRectCallout">
            <a:avLst>
              <a:gd name="adj1" fmla="val -40016"/>
              <a:gd name="adj2" fmla="val 13739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Region,</a:t>
            </a:r>
            <a:r>
              <a:rPr lang="en-US" noProof="0" dirty="0">
                <a:solidFill>
                  <a:srgbClr val="0000FF"/>
                </a:solidFill>
                <a:latin typeface="Calibri"/>
              </a:rPr>
              <a:t> Pollutant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B43F82E4-A3A5-494C-9023-7ACB2D538C74}"/>
              </a:ext>
            </a:extLst>
          </p:cNvPr>
          <p:cNvSpPr/>
          <p:nvPr/>
        </p:nvSpPr>
        <p:spPr>
          <a:xfrm>
            <a:off x="91680" y="4634567"/>
            <a:ext cx="2468361" cy="541055"/>
          </a:xfrm>
          <a:prstGeom prst="wedgeRoundRectCallout">
            <a:avLst>
              <a:gd name="adj1" fmla="val -38316"/>
              <a:gd name="adj2" fmla="val -10560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view emission source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Map</a:t>
            </a:r>
          </a:p>
        </p:txBody>
      </p:sp>
    </p:spTree>
    <p:extLst>
      <p:ext uri="{BB962C8B-B14F-4D97-AF65-F5344CB8AC3E}">
        <p14:creationId xmlns:p14="http://schemas.microsoft.com/office/powerpoint/2010/main" xmlns="" val="35480600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Viewer: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ase map selection</a:t>
            </a:r>
            <a:endParaRPr lang="en-US" altLang="zh-CN" sz="36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CAE54AE-1471-42BB-9DDB-0ECBAB874B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58" y="834599"/>
            <a:ext cx="8607105" cy="60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30579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Viewer: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Chart &amp; Table</a:t>
            </a:r>
            <a:endParaRPr lang="en-US" altLang="zh-CN" sz="36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364D01D-C38D-4531-BA2E-7F88192821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730" y="600813"/>
            <a:ext cx="3875715" cy="30630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9F4AE84-AE6A-479C-9893-91FF659DAC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7270" y="600813"/>
            <a:ext cx="3875715" cy="30701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42F3342-04E3-4C22-ABA3-CF65C2707B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060" y="3644076"/>
            <a:ext cx="3921385" cy="32139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24CBE6-910B-40E8-A197-3C7BC170F3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7270" y="3670965"/>
            <a:ext cx="3875715" cy="30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432385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3F2351-38C0-465C-94DD-3CE3D5B24B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75056"/>
            <a:ext cx="8246378" cy="575613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Query: 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Filter Configuration</a:t>
            </a:r>
            <a:endParaRPr lang="en-US" altLang="zh-CN" sz="3600" dirty="0">
              <a:solidFill>
                <a:srgbClr val="FF00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38F01645-DD48-41B2-9FF5-8031898BFC6A}"/>
              </a:ext>
            </a:extLst>
          </p:cNvPr>
          <p:cNvSpPr/>
          <p:nvPr/>
        </p:nvSpPr>
        <p:spPr>
          <a:xfrm>
            <a:off x="7350155" y="1324548"/>
            <a:ext cx="1097559" cy="235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xmlns="" id="{ED31F153-EAC4-4B75-8CED-4D686336C0CF}"/>
              </a:ext>
            </a:extLst>
          </p:cNvPr>
          <p:cNvSpPr/>
          <p:nvPr/>
        </p:nvSpPr>
        <p:spPr>
          <a:xfrm>
            <a:off x="4219662" y="1046914"/>
            <a:ext cx="2803321" cy="535043"/>
          </a:xfrm>
          <a:prstGeom prst="wedgeRoundRectCallout">
            <a:avLst>
              <a:gd name="adj1" fmla="val 60960"/>
              <a:gd name="adj2" fmla="val 2321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Configuration to filter data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B1B8FA6-EB85-4329-9A51-9D8C38D8FD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353" y="1888203"/>
            <a:ext cx="6533581" cy="3922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7E13C30A-58F6-4F02-8968-154944068DEF}"/>
              </a:ext>
            </a:extLst>
          </p:cNvPr>
          <p:cNvSpPr/>
          <p:nvPr/>
        </p:nvSpPr>
        <p:spPr>
          <a:xfrm>
            <a:off x="1365353" y="4496984"/>
            <a:ext cx="6413294" cy="1036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05FF3AA0-B2FB-4ED1-A7A5-02EA6A20854C}"/>
              </a:ext>
            </a:extLst>
          </p:cNvPr>
          <p:cNvSpPr/>
          <p:nvPr/>
        </p:nvSpPr>
        <p:spPr>
          <a:xfrm>
            <a:off x="4429387" y="3926553"/>
            <a:ext cx="184558" cy="218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AF1AF40-043E-469E-B1B7-339135791DBF}"/>
              </a:ext>
            </a:extLst>
          </p:cNvPr>
          <p:cNvSpPr/>
          <p:nvPr/>
        </p:nvSpPr>
        <p:spPr>
          <a:xfrm>
            <a:off x="2912378" y="2501823"/>
            <a:ext cx="184558" cy="218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xmlns="" id="{2490E41C-BBEF-44C8-9A5D-5A61698C15F0}"/>
              </a:ext>
            </a:extLst>
          </p:cNvPr>
          <p:cNvSpPr/>
          <p:nvPr/>
        </p:nvSpPr>
        <p:spPr>
          <a:xfrm>
            <a:off x="1365353" y="3530494"/>
            <a:ext cx="2803321" cy="535043"/>
          </a:xfrm>
          <a:prstGeom prst="wedgeRoundRectCallout">
            <a:avLst>
              <a:gd name="adj1" fmla="val 60960"/>
              <a:gd name="adj2" fmla="val 2321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Check to add new filter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9AF0E8CE-C5B6-42AA-BC34-7264C525DDFC}"/>
              </a:ext>
            </a:extLst>
          </p:cNvPr>
          <p:cNvSpPr/>
          <p:nvPr/>
        </p:nvSpPr>
        <p:spPr>
          <a:xfrm>
            <a:off x="7229868" y="5620623"/>
            <a:ext cx="548780" cy="185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786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?mso-contentType ?>
<SharedContentType xmlns="Microsoft.SharePoint.Taxonomy.ContentTypeSync" SourceId="29f62856-1543-49d4-a736-4569d363f533" ContentTypeId="0x0101" PreviousValue="false"/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61A6E0D0-DF25-41E1-849F-4E7E9FBDD1A9}">
  <ds:schemaRefs>
    <ds:schemaRef ds:uri="http://purl.org/dc/terms/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290be6a-0c37-488c-89d7-fa04eb7489f1"/>
    <ds:schemaRef ds:uri="5c1deef3-b27c-4e9a-b0d4-9d092d100f42"/>
    <ds:schemaRef ds:uri="http://schemas.microsoft.com/sharepoint/v3"/>
    <ds:schemaRef ds:uri="http://schemas.microsoft.com/sharepoint.v3"/>
    <ds:schemaRef ds:uri="4ffa91fb-a0ff-4ac5-b2db-65c790d184a4"/>
    <ds:schemaRef ds:uri="http://www.w3.org/XML/1998/namespace"/>
    <ds:schemaRef ds:uri="http://purl.org/dc/dcmitype/"/>
  </ds:schemaRefs>
</ds:datastoreItem>
</file>

<file path=customXml/itemProps12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9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49975</TotalTime>
  <Words>413</Words>
  <Application>Microsoft Office PowerPoint</Application>
  <PresentationFormat>On-screen Show (4:3)</PresentationFormat>
  <Paragraphs>99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2_EMPA课题组模板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cjang</cp:lastModifiedBy>
  <cp:revision>866</cp:revision>
  <cp:lastPrinted>2020-02-19T17:26:50Z</cp:lastPrinted>
  <dcterms:created xsi:type="dcterms:W3CDTF">2016-05-30T08:23:37Z</dcterms:created>
  <dcterms:modified xsi:type="dcterms:W3CDTF">2020-06-30T01:21:14Z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