
<file path=[Content_Types].xml><?xml version="1.0" encoding="utf-8"?>
<Types xmlns="http://schemas.openxmlformats.org/package/2006/content-types">
  <Default Extension="emf" ContentType="image/x-emf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29"/>
    <p:sldMasterId id="2147483808" r:id="rId30"/>
  </p:sldMasterIdLst>
  <p:notesMasterIdLst>
    <p:notesMasterId r:id="rId56"/>
  </p:notesMasterIdLst>
  <p:handoutMasterIdLst>
    <p:handoutMasterId r:id="rId57"/>
  </p:handoutMasterIdLst>
  <p:sldIdLst>
    <p:sldId id="1209" r:id="rId31"/>
    <p:sldId id="1197" r:id="rId32"/>
    <p:sldId id="1196" r:id="rId33"/>
    <p:sldId id="1207" r:id="rId34"/>
    <p:sldId id="1199" r:id="rId35"/>
    <p:sldId id="1208" r:id="rId36"/>
    <p:sldId id="1205" r:id="rId37"/>
    <p:sldId id="1201" r:id="rId38"/>
    <p:sldId id="1158" r:id="rId39"/>
    <p:sldId id="1159" r:id="rId40"/>
    <p:sldId id="1177" r:id="rId41"/>
    <p:sldId id="1176" r:id="rId42"/>
    <p:sldId id="1161" r:id="rId43"/>
    <p:sldId id="1178" r:id="rId44"/>
    <p:sldId id="1179" r:id="rId45"/>
    <p:sldId id="1180" r:id="rId46"/>
    <p:sldId id="1183" r:id="rId47"/>
    <p:sldId id="1182" r:id="rId48"/>
    <p:sldId id="1184" r:id="rId49"/>
    <p:sldId id="1185" r:id="rId50"/>
    <p:sldId id="1187" r:id="rId51"/>
    <p:sldId id="1192" r:id="rId52"/>
    <p:sldId id="1186" r:id="rId53"/>
    <p:sldId id="1193" r:id="rId54"/>
    <p:sldId id="1174" r:id="rId55"/>
  </p:sldIdLst>
  <p:sldSz cx="9144000" cy="6858000" type="screen4x3"/>
  <p:notesSz cx="7010400" cy="92964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3B700"/>
    <a:srgbClr val="AB8100"/>
    <a:srgbClr val="A87E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2503" autoAdjust="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9.xml"/><Relationship Id="rId21" Type="http://schemas.openxmlformats.org/officeDocument/2006/relationships/customXml" Target="../customXml/item21.xml"/><Relationship Id="rId34" Type="http://schemas.openxmlformats.org/officeDocument/2006/relationships/slide" Target="slides/slide4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Master" Target="slideMasters/slideMaster1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slideMaster" Target="slideMasters/slideMaster2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2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E338A-35BB-47FE-BF89-6F8F99A84EFF}" type="datetimeFigureOut">
              <a:rPr lang="en-US" smtClean="0"/>
              <a:pPr/>
              <a:t>2020-09-17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FBDEC-75DD-451E-9F37-132C2A836F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348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258C87-23C0-4C8E-9188-368E61CDF4F1}" type="datetimeFigureOut">
              <a:rPr lang="zh-CN" altLang="en-US" smtClean="0"/>
              <a:pPr/>
              <a:t>2020/9/17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9A5E68-CF20-49C0-9291-AF159256951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80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13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24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5643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17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678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553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146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26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16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78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435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24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95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79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19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17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484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75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880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735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263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4495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38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38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55236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38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80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9144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4582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41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8553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94534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2298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596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62872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62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71439"/>
            <a:ext cx="82296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0818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374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9710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5968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71440"/>
            <a:ext cx="20574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71440"/>
            <a:ext cx="60198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0565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71440"/>
            <a:ext cx="82296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49333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1660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08929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376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77681" y="6453338"/>
            <a:ext cx="946448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785792" y="645333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8121" y="6453338"/>
            <a:ext cx="370384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00000"/>
                </a:solidFill>
                <a:effectLst>
                  <a:glow rad="685800">
                    <a:srgbClr val="FFFF99">
                      <a:alpha val="40000"/>
                    </a:srgbClr>
                  </a:glow>
                </a:effectLst>
              </a:defRPr>
            </a:lvl1pPr>
          </a:lstStyle>
          <a:p>
            <a:fld id="{03A847EA-A0F8-42E4-AF47-D5B896815B8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>
            <a:lvl1pPr>
              <a:defRPr sz="4000" b="1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r>
              <a:rPr lang="en-US" altLang="zh-CN" dirty="0"/>
              <a:t>Click here to edit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14846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818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629427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46"/>
            <a:ext cx="78867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0743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207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8577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248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61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3375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6000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9144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38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8340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69C458A-EF38-4471-81F0-59810A9BD5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"/>
            <a:ext cx="9144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1440"/>
            <a:ext cx="8229600" cy="6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008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C8C51-0D0B-4761-9554-B03AEDED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B05045-73B7-402E-BDCC-B3B71480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846" y="2857578"/>
            <a:ext cx="5219128" cy="37746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Query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2514600"/>
            <a:ext cx="1481328" cy="11887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3940302" y="1276822"/>
            <a:ext cx="1034034" cy="1587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206026" y="3174731"/>
            <a:ext cx="2573750" cy="930926"/>
          </a:xfrm>
          <a:prstGeom prst="wedgeRoundRectCallout">
            <a:avLst>
              <a:gd name="adj1" fmla="val -33734"/>
              <a:gd name="adj2" fmla="val -1059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“Poverty/Disadvantage” to “Socio-Econ/Demographic”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F548251A-F7D8-4B86-95DF-E059C84EEC20}"/>
              </a:ext>
            </a:extLst>
          </p:cNvPr>
          <p:cNvSpPr/>
          <p:nvPr/>
        </p:nvSpPr>
        <p:spPr>
          <a:xfrm>
            <a:off x="5581602" y="1233123"/>
            <a:ext cx="3265170" cy="950975"/>
          </a:xfrm>
          <a:prstGeom prst="wedgeRoundRectCallout">
            <a:avLst>
              <a:gd name="adj1" fmla="val -68140"/>
              <a:gd name="adj2" fmla="val -3224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“Poverty/Disadvantage” to “Socio-Economic/Demographic” (only the title bar, not below)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D54BF2B-687E-4DDE-A290-8A5E982717DB}"/>
              </a:ext>
            </a:extLst>
          </p:cNvPr>
          <p:cNvSpPr/>
          <p:nvPr/>
        </p:nvSpPr>
        <p:spPr>
          <a:xfrm>
            <a:off x="7527274" y="5060983"/>
            <a:ext cx="1319498" cy="1785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223AE4-097B-42F8-961B-B9F727DDEBE5}"/>
              </a:ext>
            </a:extLst>
          </p:cNvPr>
          <p:cNvCxnSpPr>
            <a:cxnSpLocks/>
          </p:cNvCxnSpPr>
          <p:nvPr/>
        </p:nvCxnSpPr>
        <p:spPr bwMode="auto">
          <a:xfrm flipV="1">
            <a:off x="6656832" y="2249862"/>
            <a:ext cx="445008" cy="20688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4FA65-5B98-45DD-9CAE-28274411583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90104" y="2249862"/>
            <a:ext cx="687920" cy="27584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12">
            <a:extLst>
              <a:ext uri="{FF2B5EF4-FFF2-40B4-BE49-F238E27FC236}">
                <a16:creationId xmlns:a16="http://schemas.microsoft.com/office/drawing/2014/main" id="{F224C571-7872-405C-8C84-AD4645C15E6A}"/>
              </a:ext>
            </a:extLst>
          </p:cNvPr>
          <p:cNvSpPr/>
          <p:nvPr/>
        </p:nvSpPr>
        <p:spPr>
          <a:xfrm>
            <a:off x="6067806" y="4348752"/>
            <a:ext cx="1034034" cy="1587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2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4452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Selections &amp; Map Display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093975" y="1744844"/>
            <a:ext cx="1252729" cy="2944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611878" y="2276856"/>
            <a:ext cx="3739898" cy="713233"/>
          </a:xfrm>
          <a:prstGeom prst="wedgeRoundRectCallout">
            <a:avLst>
              <a:gd name="adj1" fmla="val -54322"/>
              <a:gd name="adj2" fmla="val -94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for color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751075" y="4965146"/>
            <a:ext cx="1741933" cy="1100241"/>
          </a:xfrm>
          <a:prstGeom prst="wedgeRoundRectCallout">
            <a:avLst>
              <a:gd name="adj1" fmla="val -74137"/>
              <a:gd name="adj2" fmla="val 8436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 to “Radio button” panel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64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35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68AA97-EE76-4A08-9313-4A5AD9ACC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995"/>
            <a:ext cx="9144000" cy="5827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“Apply” New Selections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2093975" y="2723169"/>
            <a:ext cx="1252729" cy="359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913632" y="2193087"/>
            <a:ext cx="3977640" cy="713233"/>
          </a:xfrm>
          <a:prstGeom prst="wedgeRoundRectCallout">
            <a:avLst>
              <a:gd name="adj1" fmla="val -64171"/>
              <a:gd name="adj2" fmla="val 13980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New selections will appear on-the-fly in “radio button” panel and map display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76CB06B5-2EFD-403C-902B-9D43C2DCB957}"/>
              </a:ext>
            </a:extLst>
          </p:cNvPr>
          <p:cNvSpPr/>
          <p:nvPr/>
        </p:nvSpPr>
        <p:spPr>
          <a:xfrm>
            <a:off x="960120" y="6425290"/>
            <a:ext cx="566928" cy="16753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49342CE3-A57A-43BC-9F9B-D89B728C588F}"/>
              </a:ext>
            </a:extLst>
          </p:cNvPr>
          <p:cNvSpPr/>
          <p:nvPr/>
        </p:nvSpPr>
        <p:spPr>
          <a:xfrm>
            <a:off x="1906525" y="5892642"/>
            <a:ext cx="1504188" cy="637080"/>
          </a:xfrm>
          <a:prstGeom prst="wedgeRoundRectCallout">
            <a:avLst>
              <a:gd name="adj1" fmla="val -76436"/>
              <a:gd name="adj2" fmla="val 4363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“Apply” new selections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05FE679-554A-4199-82DF-0DECDF82E0CE}"/>
              </a:ext>
            </a:extLst>
          </p:cNvPr>
          <p:cNvSpPr/>
          <p:nvPr/>
        </p:nvSpPr>
        <p:spPr>
          <a:xfrm>
            <a:off x="18286" y="2493848"/>
            <a:ext cx="1892809" cy="35908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6659A881-5735-4F6F-B0A7-6C112CEA83A6}"/>
              </a:ext>
            </a:extLst>
          </p:cNvPr>
          <p:cNvSpPr/>
          <p:nvPr/>
        </p:nvSpPr>
        <p:spPr>
          <a:xfrm>
            <a:off x="13715" y="3547929"/>
            <a:ext cx="1892809" cy="31808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99EF366D-24F2-4C39-9EAB-0521E67C51BF}"/>
              </a:ext>
            </a:extLst>
          </p:cNvPr>
          <p:cNvSpPr/>
          <p:nvPr/>
        </p:nvSpPr>
        <p:spPr>
          <a:xfrm>
            <a:off x="0" y="4965146"/>
            <a:ext cx="1892809" cy="94514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E7C9740-DBE6-4B2F-8DF1-8A53AF97D2F7}"/>
              </a:ext>
            </a:extLst>
          </p:cNvPr>
          <p:cNvSpPr/>
          <p:nvPr/>
        </p:nvSpPr>
        <p:spPr>
          <a:xfrm>
            <a:off x="2093974" y="4307686"/>
            <a:ext cx="1252729" cy="73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DB1400E9-8224-4BE1-925D-48BCC163136E}"/>
              </a:ext>
            </a:extLst>
          </p:cNvPr>
          <p:cNvSpPr/>
          <p:nvPr/>
        </p:nvSpPr>
        <p:spPr>
          <a:xfrm>
            <a:off x="2093973" y="3547928"/>
            <a:ext cx="1252729" cy="3032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E8FAF07C-2914-462D-B263-6CB12B749D84}"/>
              </a:ext>
            </a:extLst>
          </p:cNvPr>
          <p:cNvSpPr/>
          <p:nvPr/>
        </p:nvSpPr>
        <p:spPr>
          <a:xfrm>
            <a:off x="491490" y="1521298"/>
            <a:ext cx="1504188" cy="527164"/>
          </a:xfrm>
          <a:prstGeom prst="wedgeRoundRectCallout">
            <a:avLst>
              <a:gd name="adj1" fmla="val -49688"/>
              <a:gd name="adj2" fmla="val 12784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Check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” new selections</a:t>
            </a:r>
          </a:p>
        </p:txBody>
      </p:sp>
    </p:spTree>
    <p:extLst>
      <p:ext uri="{BB962C8B-B14F-4D97-AF65-F5344CB8AC3E}">
        <p14:creationId xmlns:p14="http://schemas.microsoft.com/office/powerpoint/2010/main" val="531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Map &amp; Data QA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6CA3C-9546-4177-B4D3-F94879AF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54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12AB111F-AB73-497A-AAC4-FFD0524DBBF5}"/>
              </a:ext>
            </a:extLst>
          </p:cNvPr>
          <p:cNvSpPr/>
          <p:nvPr/>
        </p:nvSpPr>
        <p:spPr>
          <a:xfrm>
            <a:off x="5611368" y="2555748"/>
            <a:ext cx="1749552" cy="566928"/>
          </a:xfrm>
          <a:prstGeom prst="wedgeRoundRectCallout">
            <a:avLst>
              <a:gd name="adj1" fmla="val -77687"/>
              <a:gd name="adj2" fmla="val 7294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High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PM2.5 DVs real?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A8B0D7-9FED-43B6-9896-21D257508BFE}"/>
              </a:ext>
            </a:extLst>
          </p:cNvPr>
          <p:cNvSpPr/>
          <p:nvPr/>
        </p:nvSpPr>
        <p:spPr bwMode="auto">
          <a:xfrm>
            <a:off x="4165814" y="3182112"/>
            <a:ext cx="1192570" cy="868680"/>
          </a:xfrm>
          <a:prstGeom prst="ellipse">
            <a:avLst/>
          </a:prstGeom>
          <a:noFill/>
          <a:ln w="57150" cap="flat" cmpd="sng" algn="ctr">
            <a:solidFill>
              <a:srgbClr val="F3B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3300"/>
              </a:solidFill>
              <a:effectLst/>
              <a:latin typeface="Arial" charset="0"/>
              <a:ea typeface="宋体" pitchFamily="2" charset="-122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B3CC29B0-D028-48E9-ABDE-76A29C03C66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144" y="955548"/>
            <a:ext cx="9107424" cy="5807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46AE275A-F5A3-4871-A50C-B17393D56088}"/>
              </a:ext>
            </a:extLst>
          </p:cNvPr>
          <p:cNvSpPr txBox="1">
            <a:spLocks/>
          </p:cNvSpPr>
          <p:nvPr/>
        </p:nvSpPr>
        <p:spPr>
          <a:xfrm>
            <a:off x="7010400" y="632891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5833872" y="5184648"/>
            <a:ext cx="3054096" cy="1261872"/>
          </a:xfrm>
          <a:prstGeom prst="wedgeRoundRectCallout">
            <a:avLst>
              <a:gd name="adj1" fmla="val -25135"/>
              <a:gd name="adj2" fmla="val -10720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Questionable high PM2.5 DVs in Oregon (daily PM) and Idaho (annual &amp; daily PM) appear to be “real”</a:t>
            </a:r>
          </a:p>
        </p:txBody>
      </p:sp>
    </p:spTree>
    <p:extLst>
      <p:ext uri="{BB962C8B-B14F-4D97-AF65-F5344CB8AC3E}">
        <p14:creationId xmlns:p14="http://schemas.microsoft.com/office/powerpoint/2010/main" val="41054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BD9AAB-E33E-455A-929D-B9E380C49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8" r="41300" b="5839"/>
          <a:stretch/>
        </p:blipFill>
        <p:spPr>
          <a:xfrm>
            <a:off x="0" y="1013714"/>
            <a:ext cx="9144000" cy="5716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C8093BC-1430-4974-A6BC-832A0F154582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4CB24B8-C3E9-4706-9F7C-529B27071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Data Viewer Module: </a:t>
            </a:r>
            <a:r>
              <a:rPr lang="en-US" altLang="zh-CN" dirty="0">
                <a:solidFill>
                  <a:srgbClr val="FFFF00"/>
                </a:solidFill>
              </a:rPr>
              <a:t>Base Map &amp; Color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247B90-0631-4608-8946-DBA67CC9DA4C}"/>
              </a:ext>
            </a:extLst>
          </p:cNvPr>
          <p:cNvSpPr/>
          <p:nvPr/>
        </p:nvSpPr>
        <p:spPr>
          <a:xfrm>
            <a:off x="1508760" y="1783080"/>
            <a:ext cx="484632" cy="164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5554F50-A87F-467F-ACB3-64C656840693}"/>
              </a:ext>
            </a:extLst>
          </p:cNvPr>
          <p:cNvSpPr/>
          <p:nvPr/>
        </p:nvSpPr>
        <p:spPr>
          <a:xfrm>
            <a:off x="3385775" y="5698229"/>
            <a:ext cx="1897163" cy="851226"/>
          </a:xfrm>
          <a:prstGeom prst="wedgeRoundRectCallout">
            <a:avLst>
              <a:gd name="adj1" fmla="val -85085"/>
              <a:gd name="adj2" fmla="val -5400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to change color &amp; transparency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C30250-AFC6-4222-AA13-0D85DB60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42" y="4998972"/>
            <a:ext cx="1751846" cy="2428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Speech Bubble: Rectangle with Corners Rounded 4">
            <a:extLst>
              <a:ext uri="{FF2B5EF4-FFF2-40B4-BE49-F238E27FC236}">
                <a16:creationId xmlns:a16="http://schemas.microsoft.com/office/drawing/2014/main" id="{4DFA1176-873F-430F-8856-91BC2EF85F68}"/>
              </a:ext>
            </a:extLst>
          </p:cNvPr>
          <p:cNvSpPr/>
          <p:nvPr/>
        </p:nvSpPr>
        <p:spPr>
          <a:xfrm>
            <a:off x="3657047" y="1996527"/>
            <a:ext cx="3118657" cy="673211"/>
          </a:xfrm>
          <a:prstGeom prst="wedgeRoundRectCallout">
            <a:avLst>
              <a:gd name="adj1" fmla="val -75581"/>
              <a:gd name="adj2" fmla="val 41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“Base Map”: Change boundary lines and background map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38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3816"/>
            <a:ext cx="9144000" cy="6044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“Region Selection”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3941064" y="1618789"/>
            <a:ext cx="1984248" cy="2393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3703320" y="2235600"/>
            <a:ext cx="4855464" cy="427541"/>
          </a:xfrm>
          <a:prstGeom prst="wedgeRoundRectCallout">
            <a:avLst>
              <a:gd name="adj1" fmla="val -34652"/>
              <a:gd name="adj2" fmla="val -1350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Allow to select “EPA regions”, “States”, or “CBSA”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0" name="图片 15">
            <a:extLst>
              <a:ext uri="{FF2B5EF4-FFF2-40B4-BE49-F238E27FC236}">
                <a16:creationId xmlns:a16="http://schemas.microsoft.com/office/drawing/2014/main" id="{BD88C4BC-78B0-49CE-9007-E668ADC66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45" y="3237250"/>
            <a:ext cx="3191854" cy="1307675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16">
            <a:extLst>
              <a:ext uri="{FF2B5EF4-FFF2-40B4-BE49-F238E27FC236}">
                <a16:creationId xmlns:a16="http://schemas.microsoft.com/office/drawing/2014/main" id="{2E2D2B02-DD4E-4998-9F7B-178607C27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00" y="3237250"/>
            <a:ext cx="3274748" cy="134163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id="{D60DCE91-4047-4884-88FC-D186D825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41178"/>
            <a:ext cx="5276850" cy="1462539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7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EPA Region/State/CBSA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D28E06-3B1F-4E79-BAFA-3D7643F7C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7492"/>
            <a:ext cx="4648592" cy="29631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254687-10EE-4001-AE87-C5E25B6E9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407" y="887492"/>
            <a:ext cx="4648593" cy="29631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68F405-F3C2-4D84-AD3A-F7A8D04F8827}"/>
              </a:ext>
            </a:extLst>
          </p:cNvPr>
          <p:cNvSpPr/>
          <p:nvPr/>
        </p:nvSpPr>
        <p:spPr>
          <a:xfrm>
            <a:off x="298910" y="4069017"/>
            <a:ext cx="2470548" cy="18846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u="sng" dirty="0">
                <a:solidFill>
                  <a:srgbClr val="0000FF"/>
                </a:solidFill>
              </a:rPr>
              <a:t>Examples</a:t>
            </a:r>
            <a:r>
              <a:rPr lang="en-US" sz="2000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EPA Region 4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Louisville CBSA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42D2C-973D-4677-ABF9-2A6CFF77F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645" y="3914638"/>
            <a:ext cx="4791456" cy="305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90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D56EE0-B25B-48DA-B5F8-2FF4F173A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755" r="41700" b="5808"/>
          <a:stretch/>
        </p:blipFill>
        <p:spPr>
          <a:xfrm>
            <a:off x="10288" y="832717"/>
            <a:ext cx="9133712" cy="5888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34D1019C-E04C-4C37-AD9E-F3D1BA6C701D}"/>
              </a:ext>
            </a:extLst>
          </p:cNvPr>
          <p:cNvSpPr/>
          <p:nvPr/>
        </p:nvSpPr>
        <p:spPr>
          <a:xfrm>
            <a:off x="5971032" y="1719072"/>
            <a:ext cx="868680" cy="182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E97C69FF-8089-4F2B-AD37-5A84A7B2C062}"/>
              </a:ext>
            </a:extLst>
          </p:cNvPr>
          <p:cNvSpPr/>
          <p:nvPr/>
        </p:nvSpPr>
        <p:spPr>
          <a:xfrm>
            <a:off x="2153412" y="969240"/>
            <a:ext cx="3255264" cy="914424"/>
          </a:xfrm>
          <a:prstGeom prst="wedgeRoundRectCallout">
            <a:avLst>
              <a:gd name="adj1" fmla="val 64005"/>
              <a:gd name="adj2" fmla="val 6198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“Emission Sources” tab to display emission sources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(green dots)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and launch new window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4133088" y="4297680"/>
            <a:ext cx="978408" cy="3474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20640" y="4279392"/>
            <a:ext cx="1133856" cy="2173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5184648" y="5295988"/>
            <a:ext cx="3949064" cy="896749"/>
          </a:xfrm>
          <a:prstGeom prst="wedgeRoundRectCallout">
            <a:avLst>
              <a:gd name="adj1" fmla="val -50126"/>
              <a:gd name="adj2" fmla="val -121751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Click any “facility” to link &amp; display source location and emission information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608D9EB1-FF64-4D9E-8B9D-75AA7C6BFF6A}"/>
              </a:ext>
            </a:extLst>
          </p:cNvPr>
          <p:cNvSpPr/>
          <p:nvPr/>
        </p:nvSpPr>
        <p:spPr>
          <a:xfrm>
            <a:off x="2153412" y="2020186"/>
            <a:ext cx="1092708" cy="11619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A94072A-7541-479B-A32B-CC4038F79D3B}"/>
              </a:ext>
            </a:extLst>
          </p:cNvPr>
          <p:cNvCxnSpPr>
            <a:cxnSpLocks/>
          </p:cNvCxnSpPr>
          <p:nvPr/>
        </p:nvCxnSpPr>
        <p:spPr bwMode="auto">
          <a:xfrm>
            <a:off x="3246120" y="3246120"/>
            <a:ext cx="886968" cy="10332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8893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BF1555-2E4B-4E88-928E-5314086AA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500" b="6350"/>
          <a:stretch/>
        </p:blipFill>
        <p:spPr>
          <a:xfrm>
            <a:off x="0" y="1006971"/>
            <a:ext cx="9144000" cy="5734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1668780" y="3776472"/>
            <a:ext cx="873252" cy="338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536192" y="4353042"/>
            <a:ext cx="4672584" cy="2829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3279648" y="1839759"/>
            <a:ext cx="3813048" cy="729294"/>
          </a:xfrm>
          <a:prstGeom prst="wedgeRoundRectCallout">
            <a:avLst>
              <a:gd name="adj1" fmla="val -71469"/>
              <a:gd name="adj2" fmla="val 21176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Allow to scroll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down to county-level (e.g., Wake County, NC)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939ECFC1-AE6D-4F71-82AB-3F24EA2BB770}"/>
              </a:ext>
            </a:extLst>
          </p:cNvPr>
          <p:cNvSpPr/>
          <p:nvPr/>
        </p:nvSpPr>
        <p:spPr>
          <a:xfrm>
            <a:off x="118872" y="4353041"/>
            <a:ext cx="1335024" cy="346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A42DC1-D2EE-455F-B5EF-39685E7CFAEB}"/>
              </a:ext>
            </a:extLst>
          </p:cNvPr>
          <p:cNvSpPr txBox="1"/>
          <p:nvPr/>
        </p:nvSpPr>
        <p:spPr>
          <a:xfrm>
            <a:off x="6748272" y="3334089"/>
            <a:ext cx="14173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/>
              <a:t>Wake county, NC</a:t>
            </a:r>
          </a:p>
        </p:txBody>
      </p:sp>
    </p:spTree>
    <p:extLst>
      <p:ext uri="{BB962C8B-B14F-4D97-AF65-F5344CB8AC3E}">
        <p14:creationId xmlns:p14="http://schemas.microsoft.com/office/powerpoint/2010/main" val="2468245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CEB2B-5773-4FCC-90FC-072E04F342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00" b="5584"/>
          <a:stretch/>
        </p:blipFill>
        <p:spPr>
          <a:xfrm>
            <a:off x="0" y="988683"/>
            <a:ext cx="9144000" cy="58012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“x” Emission Sources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5B48C2BE-C29D-44E9-9A35-BAD163840D15}"/>
              </a:ext>
            </a:extLst>
          </p:cNvPr>
          <p:cNvSpPr/>
          <p:nvPr/>
        </p:nvSpPr>
        <p:spPr>
          <a:xfrm>
            <a:off x="576072" y="4498848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9E428A-E16A-4FF2-BE4D-BD6EED554F03}"/>
              </a:ext>
            </a:extLst>
          </p:cNvPr>
          <p:cNvCxnSpPr>
            <a:cxnSpLocks/>
          </p:cNvCxnSpPr>
          <p:nvPr/>
        </p:nvCxnSpPr>
        <p:spPr bwMode="auto">
          <a:xfrm flipH="1">
            <a:off x="1234440" y="4187952"/>
            <a:ext cx="5943600" cy="1207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76072" y="3978102"/>
            <a:ext cx="1106424" cy="201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1F4D95-8E6B-4DDD-82CB-D09EDB0780C0}"/>
              </a:ext>
            </a:extLst>
          </p:cNvPr>
          <p:cNvSpPr txBox="1"/>
          <p:nvPr/>
        </p:nvSpPr>
        <p:spPr>
          <a:xfrm>
            <a:off x="6577584" y="2669833"/>
            <a:ext cx="1569720" cy="2539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Durham county, NC</a:t>
            </a:r>
          </a:p>
        </p:txBody>
      </p:sp>
      <p:pic>
        <p:nvPicPr>
          <p:cNvPr id="18" name="图片 20">
            <a:extLst>
              <a:ext uri="{FF2B5EF4-FFF2-40B4-BE49-F238E27FC236}">
                <a16:creationId xmlns:a16="http://schemas.microsoft.com/office/drawing/2014/main" id="{E58DFC9C-FC6E-4A26-9869-60DAD9A1D7D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8872" y="899328"/>
            <a:ext cx="4425696" cy="2226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4878324" y="1001962"/>
            <a:ext cx="3813048" cy="729294"/>
          </a:xfrm>
          <a:prstGeom prst="wedgeRoundRectCallout">
            <a:avLst>
              <a:gd name="adj1" fmla="val -63555"/>
              <a:gd name="adj2" fmla="val 9766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Provide selection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CAPs precursors &amp;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HAPs species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F103CA97-DDB2-48A4-AB87-85FC224C45E4}"/>
              </a:ext>
            </a:extLst>
          </p:cNvPr>
          <p:cNvSpPr/>
          <p:nvPr/>
        </p:nvSpPr>
        <p:spPr>
          <a:xfrm>
            <a:off x="128016" y="5180161"/>
            <a:ext cx="1106424" cy="4023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58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AB8A30-EA89-4320-9955-BEA065D51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624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Viewer: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 Region Table Generator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5422392" y="1738433"/>
            <a:ext cx="1481328" cy="1909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0" y="2937220"/>
            <a:ext cx="3447288" cy="1909100"/>
          </a:xfrm>
          <a:prstGeom prst="wedgeRoundRectCallout">
            <a:avLst>
              <a:gd name="adj1" fmla="val 101522"/>
              <a:gd name="adj2" fmla="val -10420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“EPA Region Table Generator”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is </a:t>
            </a:r>
            <a:r>
              <a:rPr lang="en-US" altLang="zh-CN" dirty="0">
                <a:solidFill>
                  <a:srgbClr val="0000FF"/>
                </a:solidFill>
                <a:latin typeface="Calibri"/>
                <a:ea typeface="微软雅黑"/>
              </a:rPr>
              <a:t>still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under development; the output format &amp; info. needs the</a:t>
            </a: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MP team’s suggestion (e.g., how the HAPs info. to be added or provided).  </a:t>
            </a:r>
          </a:p>
        </p:txBody>
      </p:sp>
    </p:spTree>
    <p:extLst>
      <p:ext uri="{BB962C8B-B14F-4D97-AF65-F5344CB8AC3E}">
        <p14:creationId xmlns:p14="http://schemas.microsoft.com/office/powerpoint/2010/main" val="259159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956E-FA5C-4ABD-9633-AD6D85217E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NEXUS 1.4: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List of Improvements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5144C-5F15-4F62-9D1F-42B449A4FD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" y="3886200"/>
            <a:ext cx="8915400" cy="17526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Carey Jang, 9/17/2020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suggestions are minor improvements. Please continue to finish the “to-do-list” before early October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send me a new/updated version and updated PPT slides (Tutorial slides starting #8) by 9/21 (Mon) if feasible</a:t>
            </a:r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E9A5671D-DB0F-463D-9CAC-702CC535AC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229043"/>
              </p:ext>
            </p:extLst>
          </p:nvPr>
        </p:nvGraphicFramePr>
        <p:xfrm>
          <a:off x="5688013" y="4225925"/>
          <a:ext cx="4568825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resentation" r:id="rId3" imgW="4568900" imgH="3425883" progId="PowerPoint.Show.12">
                  <p:embed/>
                </p:oleObj>
              </mc:Choice>
              <mc:Fallback>
                <p:oleObj name="Presentation" r:id="rId3" imgW="4568900" imgH="342588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88013" y="4225925"/>
                        <a:ext cx="4568825" cy="342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8208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7711B-8853-4E91-AE7D-03431D331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Page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27432" y="1417320"/>
            <a:ext cx="1097280" cy="8595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923544" y="893144"/>
            <a:ext cx="2007108" cy="328115"/>
          </a:xfrm>
          <a:prstGeom prst="wedgeRoundRectCallout">
            <a:avLst>
              <a:gd name="adj1" fmla="val -52168"/>
              <a:gd name="adj2" fmla="val 98982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Region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67B2E30-5947-45BA-9C2C-1C09D2CAD4A7}"/>
              </a:ext>
            </a:extLst>
          </p:cNvPr>
          <p:cNvSpPr/>
          <p:nvPr/>
        </p:nvSpPr>
        <p:spPr>
          <a:xfrm>
            <a:off x="1152144" y="1444752"/>
            <a:ext cx="6976872" cy="81381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4A2766B1-C3F9-48DF-AC20-1B40AB567B20}"/>
              </a:ext>
            </a:extLst>
          </p:cNvPr>
          <p:cNvSpPr/>
          <p:nvPr/>
        </p:nvSpPr>
        <p:spPr>
          <a:xfrm>
            <a:off x="3991356" y="888502"/>
            <a:ext cx="2007108" cy="464810"/>
          </a:xfrm>
          <a:prstGeom prst="wedgeRoundRectCallout">
            <a:avLst>
              <a:gd name="adj1" fmla="val -95364"/>
              <a:gd name="adj2" fmla="val 55912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</a:t>
            </a: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 qualifier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27432" y="2644732"/>
            <a:ext cx="1188720" cy="20278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307592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Map Overlaying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79B3B062-4B0E-422E-9E1C-60DB37D38515}"/>
              </a:ext>
            </a:extLst>
          </p:cNvPr>
          <p:cNvSpPr/>
          <p:nvPr/>
        </p:nvSpPr>
        <p:spPr>
          <a:xfrm>
            <a:off x="6751320" y="4736592"/>
            <a:ext cx="1862328" cy="613633"/>
          </a:xfrm>
          <a:prstGeom prst="wedgeRoundRectCallout">
            <a:avLst>
              <a:gd name="adj1" fmla="val -10135"/>
              <a:gd name="adj2" fmla="val 12003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52C7E73-C1B5-467B-935D-1372EBC357F6}"/>
              </a:ext>
            </a:extLst>
          </p:cNvPr>
          <p:cNvSpPr/>
          <p:nvPr/>
        </p:nvSpPr>
        <p:spPr>
          <a:xfrm>
            <a:off x="27432" y="5788153"/>
            <a:ext cx="9052560" cy="128930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4554883-F5D7-4308-A0EB-4D0240CAC6E8}"/>
              </a:ext>
            </a:extLst>
          </p:cNvPr>
          <p:cNvSpPr/>
          <p:nvPr/>
        </p:nvSpPr>
        <p:spPr>
          <a:xfrm>
            <a:off x="7964424" y="1257835"/>
            <a:ext cx="1005840" cy="1960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6F1524E9-FEE8-4383-90DA-A6DE7A6F5A00}"/>
              </a:ext>
            </a:extLst>
          </p:cNvPr>
          <p:cNvSpPr/>
          <p:nvPr/>
        </p:nvSpPr>
        <p:spPr>
          <a:xfrm>
            <a:off x="7019544" y="1982814"/>
            <a:ext cx="1947672" cy="731970"/>
          </a:xfrm>
          <a:prstGeom prst="wedgeRoundRectCallout">
            <a:avLst>
              <a:gd name="adj1" fmla="val 27863"/>
              <a:gd name="adj2" fmla="val -1184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Data Query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86568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8" grpId="0" animBg="1"/>
      <p:bldP spid="7" grpId="0" animBg="1"/>
      <p:bldP spid="8" grpId="0" animBg="1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37F82-4F1D-4ADC-AC25-D830E26CC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" y="810040"/>
            <a:ext cx="9121139" cy="61722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01256" y="626491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397AE2B2-27D2-49A5-A9C0-C120BA3737CC}"/>
              </a:ext>
            </a:extLst>
          </p:cNvPr>
          <p:cNvSpPr/>
          <p:nvPr/>
        </p:nvSpPr>
        <p:spPr>
          <a:xfrm>
            <a:off x="13716" y="1115568"/>
            <a:ext cx="148132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D636CB2B-7C17-47E1-BADC-8683827DA16B}"/>
              </a:ext>
            </a:extLst>
          </p:cNvPr>
          <p:cNvSpPr/>
          <p:nvPr/>
        </p:nvSpPr>
        <p:spPr>
          <a:xfrm>
            <a:off x="2377440" y="810040"/>
            <a:ext cx="3666744" cy="538425"/>
          </a:xfrm>
          <a:prstGeom prst="wedgeRoundRectCallout">
            <a:avLst>
              <a:gd name="adj1" fmla="val -72611"/>
              <a:gd name="adj2" fmla="val 3155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Filter” allows to select “qualifiers” for query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Data Query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C29C0976-E8F4-400C-9082-379FCC9A1A8D}"/>
              </a:ext>
            </a:extLst>
          </p:cNvPr>
          <p:cNvSpPr/>
          <p:nvPr/>
        </p:nvSpPr>
        <p:spPr>
          <a:xfrm>
            <a:off x="13716" y="4139184"/>
            <a:ext cx="1732788" cy="232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9168FB93-947A-4E55-ABEC-C1165AFE3549}"/>
              </a:ext>
            </a:extLst>
          </p:cNvPr>
          <p:cNvSpPr/>
          <p:nvPr/>
        </p:nvSpPr>
        <p:spPr>
          <a:xfrm>
            <a:off x="4082796" y="5437096"/>
            <a:ext cx="3909060" cy="827814"/>
          </a:xfrm>
          <a:prstGeom prst="wedgeRoundRectCallout">
            <a:avLst>
              <a:gd name="adj1" fmla="val -108343"/>
              <a:gd name="adj2" fmla="val -1853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“Data Query Preview” displays the selected “qualifiers” at the same time</a:t>
            </a:r>
          </a:p>
        </p:txBody>
      </p:sp>
    </p:spTree>
    <p:extLst>
      <p:ext uri="{BB962C8B-B14F-4D97-AF65-F5344CB8AC3E}">
        <p14:creationId xmlns:p14="http://schemas.microsoft.com/office/powerpoint/2010/main" val="765063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250691-8B7E-45CF-8851-38CD01DF8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9492"/>
            <a:ext cx="9144000" cy="598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A1C45-A5C9-4CD9-B4EE-D5B8A39B9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" y="879492"/>
            <a:ext cx="9144000" cy="59893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43D16-0B77-4B9F-AF1E-BA7D32138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44" y="879492"/>
            <a:ext cx="9144000" cy="597850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Overlaying Map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9544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893309B-F570-4EDB-9689-3B6DF87F3C01}"/>
              </a:ext>
            </a:extLst>
          </p:cNvPr>
          <p:cNvSpPr/>
          <p:nvPr/>
        </p:nvSpPr>
        <p:spPr>
          <a:xfrm>
            <a:off x="9144" y="3090672"/>
            <a:ext cx="1298448" cy="2926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5F75542D-ED9F-46F2-B232-D1CFC9B71209}"/>
              </a:ext>
            </a:extLst>
          </p:cNvPr>
          <p:cNvSpPr/>
          <p:nvPr/>
        </p:nvSpPr>
        <p:spPr>
          <a:xfrm>
            <a:off x="1408176" y="3658658"/>
            <a:ext cx="1714500" cy="542524"/>
          </a:xfrm>
          <a:prstGeom prst="wedgeRoundRectCallout">
            <a:avLst>
              <a:gd name="adj1" fmla="val -55813"/>
              <a:gd name="adj2" fmla="val -10785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Overlaying Map selection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6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39A244A-0B8B-48AD-AAB5-83E53416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76835"/>
            <a:ext cx="9102852" cy="62655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56CC0F-3F61-4461-9C8C-49B444112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231804"/>
            <a:ext cx="6748272" cy="509217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Rectangle with Corners Rounded 4">
            <a:extLst>
              <a:ext uri="{FF2B5EF4-FFF2-40B4-BE49-F238E27FC236}">
                <a16:creationId xmlns:a16="http://schemas.microsoft.com/office/drawing/2014/main" id="{3087BF91-BFB7-4431-BDB1-31655300EBF6}"/>
              </a:ext>
            </a:extLst>
          </p:cNvPr>
          <p:cNvSpPr/>
          <p:nvPr/>
        </p:nvSpPr>
        <p:spPr>
          <a:xfrm>
            <a:off x="7027164" y="4590288"/>
            <a:ext cx="1965960" cy="614783"/>
          </a:xfrm>
          <a:prstGeom prst="wedgeRoundRectCallout">
            <a:avLst>
              <a:gd name="adj1" fmla="val 36557"/>
              <a:gd name="adj2" fmla="val 12923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Detachable “Attribute Table”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9E72EA2-04AA-47F5-807B-E14AB2D938A5}"/>
              </a:ext>
            </a:extLst>
          </p:cNvPr>
          <p:cNvSpPr/>
          <p:nvPr/>
        </p:nvSpPr>
        <p:spPr>
          <a:xfrm>
            <a:off x="8709660" y="5733565"/>
            <a:ext cx="283464" cy="2609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3963924" y="960422"/>
            <a:ext cx="2944368" cy="629645"/>
          </a:xfrm>
          <a:prstGeom prst="wedgeRoundRectCallout">
            <a:avLst>
              <a:gd name="adj1" fmla="val -73778"/>
              <a:gd name="adj2" fmla="val 5251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Filter/link/export functions (to be completed)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160020" y="1408176"/>
            <a:ext cx="3090672" cy="42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0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055A89-FE12-45BE-BA7D-096B73B44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" y="863475"/>
            <a:ext cx="9144000" cy="5858000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E39D5E1C-EF44-4258-8B2B-5D731E28F92C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7E00B9-2881-4A06-BF70-F7699F4F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2"/>
            <a:ext cx="8951976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Data Query Module: </a:t>
            </a:r>
            <a:r>
              <a:rPr lang="en-US" altLang="zh-CN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Attribute Table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3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976D7D0A-9C5D-4B7A-8F92-1DF5F2E2EC95}"/>
              </a:ext>
            </a:extLst>
          </p:cNvPr>
          <p:cNvSpPr/>
          <p:nvPr/>
        </p:nvSpPr>
        <p:spPr>
          <a:xfrm>
            <a:off x="2761488" y="4295158"/>
            <a:ext cx="2235708" cy="843520"/>
          </a:xfrm>
          <a:prstGeom prst="wedgeRoundRectCallout">
            <a:avLst>
              <a:gd name="adj1" fmla="val 22002"/>
              <a:gd name="adj2" fmla="val -12052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  <a:ea typeface="微软雅黑"/>
              </a:rPr>
              <a:t>Click a “record” to link and display its location &amp; info.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EEF9D583-9049-4CD3-9972-0A924C3CF608}"/>
              </a:ext>
            </a:extLst>
          </p:cNvPr>
          <p:cNvSpPr/>
          <p:nvPr/>
        </p:nvSpPr>
        <p:spPr>
          <a:xfrm>
            <a:off x="22860" y="3429000"/>
            <a:ext cx="5134356" cy="2377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030695-BF42-483B-BE8B-22D85CA05750}"/>
              </a:ext>
            </a:extLst>
          </p:cNvPr>
          <p:cNvCxnSpPr>
            <a:cxnSpLocks/>
          </p:cNvCxnSpPr>
          <p:nvPr/>
        </p:nvCxnSpPr>
        <p:spPr bwMode="auto">
          <a:xfrm>
            <a:off x="5161788" y="3619054"/>
            <a:ext cx="1495044" cy="8706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6FC9AA-11D3-4146-AA6D-BE9DACDC5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443" y="1593212"/>
            <a:ext cx="1875417" cy="390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992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A7BA4B-8F7A-4533-89DE-39B7D42A3784}"/>
              </a:ext>
            </a:extLst>
          </p:cNvPr>
          <p:cNvSpPr txBox="1"/>
          <p:nvPr/>
        </p:nvSpPr>
        <p:spPr>
          <a:xfrm>
            <a:off x="3227834" y="2578610"/>
            <a:ext cx="21178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End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5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6ADDD-C907-4759-BF7B-DFF113075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6275"/>
            <a:ext cx="9144000" cy="607086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2">
            <a:extLst>
              <a:ext uri="{FF2B5EF4-FFF2-40B4-BE49-F238E27FC236}">
                <a16:creationId xmlns:a16="http://schemas.microsoft.com/office/drawing/2014/main" id="{A320F6A0-68B1-49C6-9262-B05E0C51531A}"/>
              </a:ext>
            </a:extLst>
          </p:cNvPr>
          <p:cNvSpPr/>
          <p:nvPr/>
        </p:nvSpPr>
        <p:spPr>
          <a:xfrm>
            <a:off x="-1" y="5156468"/>
            <a:ext cx="1463401" cy="3019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1" name="Speech Bubble: Rectangle with Corners Rounded 4">
            <a:extLst>
              <a:ext uri="{FF2B5EF4-FFF2-40B4-BE49-F238E27FC236}">
                <a16:creationId xmlns:a16="http://schemas.microsoft.com/office/drawing/2014/main" id="{754E480B-650E-4209-A5E9-D128BA426634}"/>
              </a:ext>
            </a:extLst>
          </p:cNvPr>
          <p:cNvSpPr/>
          <p:nvPr/>
        </p:nvSpPr>
        <p:spPr>
          <a:xfrm>
            <a:off x="2072640" y="5448650"/>
            <a:ext cx="2901696" cy="512651"/>
          </a:xfrm>
          <a:prstGeom prst="wedgeRoundRectCallout">
            <a:avLst>
              <a:gd name="adj1" fmla="val -70128"/>
              <a:gd name="adj2" fmla="val -684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Bug:  Change default to “All”</a:t>
            </a: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EA9D388E-2AF3-433D-8BA2-925CBFC4D149}"/>
              </a:ext>
            </a:extLst>
          </p:cNvPr>
          <p:cNvSpPr/>
          <p:nvPr/>
        </p:nvSpPr>
        <p:spPr>
          <a:xfrm>
            <a:off x="3995928" y="1325880"/>
            <a:ext cx="3188207" cy="923544"/>
          </a:xfrm>
          <a:prstGeom prst="wedgeRoundRectCallout">
            <a:avLst>
              <a:gd name="adj1" fmla="val 97657"/>
              <a:gd name="adj2" fmla="val -6177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default to “User’s Manual” size to smaller size partial window (expanded to entire window now)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937E93-8115-4E4A-96B1-6FCC569DEA6D}"/>
              </a:ext>
            </a:extLst>
          </p:cNvPr>
          <p:cNvCxnSpPr/>
          <p:nvPr/>
        </p:nvCxnSpPr>
        <p:spPr bwMode="auto">
          <a:xfrm>
            <a:off x="585216" y="1225296"/>
            <a:ext cx="3264408" cy="6132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749110B-CD60-418D-AC4C-71525579166B}"/>
              </a:ext>
            </a:extLst>
          </p:cNvPr>
          <p:cNvSpPr/>
          <p:nvPr/>
        </p:nvSpPr>
        <p:spPr>
          <a:xfrm>
            <a:off x="5946648" y="4608577"/>
            <a:ext cx="2901696" cy="840073"/>
          </a:xfrm>
          <a:prstGeom prst="wedgeRoundRectCallout">
            <a:avLst>
              <a:gd name="adj1" fmla="val -37985"/>
              <a:gd name="adj2" fmla="val -10321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Right-click in “Map” to “Save image to clipboard” (may put it under “Display major sources”)</a:t>
            </a:r>
          </a:p>
        </p:txBody>
      </p:sp>
    </p:spTree>
    <p:extLst>
      <p:ext uri="{BB962C8B-B14F-4D97-AF65-F5344CB8AC3E}">
        <p14:creationId xmlns:p14="http://schemas.microsoft.com/office/powerpoint/2010/main" val="137791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1DA96B-2002-4E84-A604-829004FA7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902708"/>
            <a:ext cx="4535424" cy="321134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2">
            <a:extLst>
              <a:ext uri="{FF2B5EF4-FFF2-40B4-BE49-F238E27FC236}">
                <a16:creationId xmlns:a16="http://schemas.microsoft.com/office/drawing/2014/main" id="{A320F6A0-68B1-49C6-9262-B05E0C51531A}"/>
              </a:ext>
            </a:extLst>
          </p:cNvPr>
          <p:cNvSpPr/>
          <p:nvPr/>
        </p:nvSpPr>
        <p:spPr>
          <a:xfrm>
            <a:off x="4934531" y="1457103"/>
            <a:ext cx="999925" cy="357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0749110B-CD60-418D-AC4C-71525579166B}"/>
              </a:ext>
            </a:extLst>
          </p:cNvPr>
          <p:cNvSpPr/>
          <p:nvPr/>
        </p:nvSpPr>
        <p:spPr>
          <a:xfrm>
            <a:off x="6050099" y="3488650"/>
            <a:ext cx="2901696" cy="1608169"/>
          </a:xfrm>
          <a:prstGeom prst="wedgeRoundRectCallout">
            <a:avLst>
              <a:gd name="adj1" fmla="val -65401"/>
              <a:gd name="adj2" fmla="val -153105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are duplicated emission sources.  Change “Data” to include “CAPs” and “HAPs”.  Under “CAPs”, list only “Pollutants” under current “</a:t>
            </a:r>
            <a:r>
              <a:rPr lang="en-US" sz="16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Criteria_Major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77F38-F23D-4BE6-AFB7-4FB91CE3C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2" y="3221888"/>
            <a:ext cx="4999945" cy="354025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BF784D-A668-481B-94BF-471FB37CC32B}"/>
              </a:ext>
            </a:extLst>
          </p:cNvPr>
          <p:cNvSpPr/>
          <p:nvPr/>
        </p:nvSpPr>
        <p:spPr>
          <a:xfrm>
            <a:off x="481403" y="4041806"/>
            <a:ext cx="1173661" cy="21761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3EE6119C-DCD9-4913-8E48-97FF8CE6FE7A}"/>
              </a:ext>
            </a:extLst>
          </p:cNvPr>
          <p:cNvSpPr/>
          <p:nvPr/>
        </p:nvSpPr>
        <p:spPr>
          <a:xfrm>
            <a:off x="320040" y="1141412"/>
            <a:ext cx="3831335" cy="1608169"/>
          </a:xfrm>
          <a:prstGeom prst="wedgeRoundRectCallout">
            <a:avLst>
              <a:gd name="adj1" fmla="val -36095"/>
              <a:gd name="adj2" fmla="val 12607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“HAPs”, list only “HAPs” pollutants.  Remove all “CAPs” pollutants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93055939-C65C-4280-8F2A-AE01C8F5946A}"/>
              </a:ext>
            </a:extLst>
          </p:cNvPr>
          <p:cNvSpPr/>
          <p:nvPr/>
        </p:nvSpPr>
        <p:spPr>
          <a:xfrm>
            <a:off x="481403" y="5568697"/>
            <a:ext cx="1173661" cy="475488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38927229-F6E6-4C66-8E6B-2DF98D240532}"/>
              </a:ext>
            </a:extLst>
          </p:cNvPr>
          <p:cNvSpPr/>
          <p:nvPr/>
        </p:nvSpPr>
        <p:spPr>
          <a:xfrm>
            <a:off x="481403" y="6146507"/>
            <a:ext cx="1173661" cy="7141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85D4E54E-FE62-4DA5-9101-EF7A6F79C340}"/>
              </a:ext>
            </a:extLst>
          </p:cNvPr>
          <p:cNvSpPr/>
          <p:nvPr/>
        </p:nvSpPr>
        <p:spPr>
          <a:xfrm>
            <a:off x="481403" y="4757869"/>
            <a:ext cx="1173661" cy="7141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1" name="Rectangle 12">
            <a:extLst>
              <a:ext uri="{FF2B5EF4-FFF2-40B4-BE49-F238E27FC236}">
                <a16:creationId xmlns:a16="http://schemas.microsoft.com/office/drawing/2014/main" id="{497CEEC9-6D4C-492B-A039-208BAA0FAC6B}"/>
              </a:ext>
            </a:extLst>
          </p:cNvPr>
          <p:cNvSpPr/>
          <p:nvPr/>
        </p:nvSpPr>
        <p:spPr>
          <a:xfrm>
            <a:off x="514931" y="4937701"/>
            <a:ext cx="1173661" cy="7141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50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7C8C51-0D0B-4761-9554-B03AEDED6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B05045-73B7-402E-BDCC-B3B71480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846" y="2857578"/>
            <a:ext cx="5219128" cy="37746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Query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2514600"/>
            <a:ext cx="1481328" cy="51206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9BDBF704-8267-4E43-B157-7D288F622CBE}"/>
              </a:ext>
            </a:extLst>
          </p:cNvPr>
          <p:cNvSpPr/>
          <p:nvPr/>
        </p:nvSpPr>
        <p:spPr>
          <a:xfrm>
            <a:off x="3940302" y="1280306"/>
            <a:ext cx="2113026" cy="612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4FC854DB-1B4F-451F-B039-483645D09349}"/>
              </a:ext>
            </a:extLst>
          </p:cNvPr>
          <p:cNvSpPr/>
          <p:nvPr/>
        </p:nvSpPr>
        <p:spPr>
          <a:xfrm>
            <a:off x="131172" y="3964536"/>
            <a:ext cx="2327838" cy="1560781"/>
          </a:xfrm>
          <a:prstGeom prst="wedgeRoundRectCallout">
            <a:avLst>
              <a:gd name="adj1" fmla="val -33734"/>
              <a:gd name="adj2" fmla="val -105946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in order: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Advance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”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Poverty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600" noProof="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PM2.5 NA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O3</a:t>
            </a:r>
            <a:r>
              <a:rPr kumimoji="0" lang="en-US" sz="1600" b="0" i="0" u="none" strike="noStrike" kern="1200" cap="none" spc="0" normalizeH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NA</a:t>
            </a:r>
          </a:p>
          <a:p>
            <a:pPr marL="285750" lvl="0" indent="-285750">
              <a:buFont typeface="Wingdings" panose="05000000000000000000" pitchFamily="2" charset="2"/>
              <a:buChar char="q"/>
              <a:defRPr/>
            </a:pPr>
            <a:r>
              <a:rPr lang="en-US" sz="1600" baseline="0" noProof="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Class</a:t>
            </a:r>
            <a:r>
              <a:rPr lang="en-US" sz="1600" noProof="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 area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F548251A-F7D8-4B86-95DF-E059C84EEC20}"/>
              </a:ext>
            </a:extLst>
          </p:cNvPr>
          <p:cNvSpPr/>
          <p:nvPr/>
        </p:nvSpPr>
        <p:spPr>
          <a:xfrm>
            <a:off x="6116574" y="1906603"/>
            <a:ext cx="2821400" cy="950975"/>
          </a:xfrm>
          <a:prstGeom prst="wedgeRoundRectCallout">
            <a:avLst>
              <a:gd name="adj1" fmla="val -76261"/>
              <a:gd name="adj2" fmla="val -50513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List “Advance Area” first before “Poverty/Disadvantage” Area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BD959FFE-62F6-45A6-93CE-79C7D307614F}"/>
              </a:ext>
            </a:extLst>
          </p:cNvPr>
          <p:cNvSpPr/>
          <p:nvPr/>
        </p:nvSpPr>
        <p:spPr>
          <a:xfrm>
            <a:off x="3718846" y="5775383"/>
            <a:ext cx="1319498" cy="6125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1D54BF2B-687E-4DDE-A290-8A5E982717DB}"/>
              </a:ext>
            </a:extLst>
          </p:cNvPr>
          <p:cNvSpPr/>
          <p:nvPr/>
        </p:nvSpPr>
        <p:spPr>
          <a:xfrm>
            <a:off x="7527274" y="5042695"/>
            <a:ext cx="1319498" cy="732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223AE4-097B-42F8-961B-B9F727DDEBE5}"/>
              </a:ext>
            </a:extLst>
          </p:cNvPr>
          <p:cNvCxnSpPr>
            <a:cxnSpLocks/>
          </p:cNvCxnSpPr>
          <p:nvPr/>
        </p:nvCxnSpPr>
        <p:spPr bwMode="auto">
          <a:xfrm flipV="1">
            <a:off x="4392168" y="3026664"/>
            <a:ext cx="2127504" cy="26615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F4FA65-5B98-45DD-9CAE-28274411583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58150" y="2939533"/>
            <a:ext cx="319873" cy="20688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6914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41BA3-E390-46D3-A925-07B35721C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6968"/>
            <a:ext cx="9144000" cy="597103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Query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F548251A-F7D8-4B86-95DF-E059C84EEC20}"/>
              </a:ext>
            </a:extLst>
          </p:cNvPr>
          <p:cNvSpPr/>
          <p:nvPr/>
        </p:nvSpPr>
        <p:spPr>
          <a:xfrm>
            <a:off x="82296" y="3429000"/>
            <a:ext cx="2121408" cy="1767431"/>
          </a:xfrm>
          <a:prstGeom prst="wedgeRoundRectCallout">
            <a:avLst>
              <a:gd name="adj1" fmla="val 62158"/>
              <a:gd name="adj2" fmla="val -59048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Remove “boundary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lines” outside of the selected region for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“Advance”, “Poverty” areas, etc. (to avoid confusion)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9A2A04DE-C35C-4070-A010-B3998C5BCACD}"/>
              </a:ext>
            </a:extLst>
          </p:cNvPr>
          <p:cNvSpPr/>
          <p:nvPr/>
        </p:nvSpPr>
        <p:spPr>
          <a:xfrm>
            <a:off x="4111752" y="1217390"/>
            <a:ext cx="2526792" cy="1323948"/>
          </a:xfrm>
          <a:prstGeom prst="wedgeRoundRectCallout">
            <a:avLst>
              <a:gd name="adj1" fmla="val -39108"/>
              <a:gd name="adj2" fmla="val 159670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Use slightly “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deeper blue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” for the “selected county boundary lines” to avoid confusion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73F91-3770-4492-AD4F-30804B9BE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72" y="4473646"/>
            <a:ext cx="3182423" cy="201040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5" name="Speech Bubble: Rectangle with Corners Rounded 4">
            <a:extLst>
              <a:ext uri="{FF2B5EF4-FFF2-40B4-BE49-F238E27FC236}">
                <a16:creationId xmlns:a16="http://schemas.microsoft.com/office/drawing/2014/main" id="{AF56E234-DA1B-4905-A3A2-41F0D408C992}"/>
              </a:ext>
            </a:extLst>
          </p:cNvPr>
          <p:cNvSpPr/>
          <p:nvPr/>
        </p:nvSpPr>
        <p:spPr>
          <a:xfrm>
            <a:off x="6004404" y="2832346"/>
            <a:ext cx="2682396" cy="1323948"/>
          </a:xfrm>
          <a:prstGeom prst="wedgeRoundRectCallout">
            <a:avLst>
              <a:gd name="adj1" fmla="val 36117"/>
              <a:gd name="adj2" fmla="val 145165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Same here in “Data Viewer” module: Use slightly “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deeper blue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” for the “selected county boundary lines” to avoid confusion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97FA5-94DB-459B-8E5D-031A4579405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微软雅黑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2523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AD43E1D-EAF2-4575-8567-F608E6E377A3}"/>
              </a:ext>
            </a:extLst>
          </p:cNvPr>
          <p:cNvSpPr/>
          <p:nvPr/>
        </p:nvSpPr>
        <p:spPr>
          <a:xfrm>
            <a:off x="292608" y="1618488"/>
            <a:ext cx="8458200" cy="3921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kern="2200" dirty="0">
                <a:latin typeface="等线" panose="02010600030101010101" pitchFamily="2" charset="-122"/>
                <a:ea typeface="等线" panose="02010600030101010101" pitchFamily="2" charset="-122"/>
              </a:rPr>
              <a:t>To Do List (by early October):</a:t>
            </a:r>
          </a:p>
          <a:p>
            <a:pPr algn="just">
              <a:lnSpc>
                <a:spcPct val="150000"/>
              </a:lnSpc>
            </a:pP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sz="16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Include an updated Online-User’s manual</a:t>
            </a:r>
            <a:endParaRPr lang="en-US" sz="16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Under Data Query Module, remove those layers which locate outside the selected region.</a:t>
            </a:r>
            <a:endParaRPr lang="en-US" sz="16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Complete the </a:t>
            </a:r>
            <a:r>
              <a:rPr lang="en-US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Table Generator </a:t>
            </a:r>
            <a:r>
              <a:rPr lang="en-US" sz="2000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module (at least one working EPA region) by early October.</a:t>
            </a:r>
            <a:endParaRPr lang="en-US" sz="1600" kern="10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lang="en-US" sz="20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Data</a:t>
            </a:r>
            <a:r>
              <a:rPr lang="en-US" sz="20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Module, display the checked data only.</a:t>
            </a:r>
            <a:endParaRPr lang="en-US" sz="16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97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F488139-905C-4B53-B56B-82B7BCCB24FE}"/>
              </a:ext>
            </a:extLst>
          </p:cNvPr>
          <p:cNvSpPr txBox="1">
            <a:spLocks/>
          </p:cNvSpPr>
          <p:nvPr/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ct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F4B80-388E-4A1C-9395-9B1D30BD93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2711"/>
            <a:ext cx="7772400" cy="1470025"/>
          </a:xfrm>
        </p:spPr>
        <p:txBody>
          <a:bodyPr/>
          <a:lstStyle/>
          <a:p>
            <a:pPr algn="ctr"/>
            <a:r>
              <a:rPr lang="en-US" sz="4800" dirty="0"/>
              <a:t>“</a:t>
            </a:r>
            <a:r>
              <a:rPr lang="en-US" sz="4800" i="1" dirty="0"/>
              <a:t>NEXUS 1.5”:  </a:t>
            </a:r>
            <a:r>
              <a:rPr lang="en-US" sz="4800" dirty="0">
                <a:solidFill>
                  <a:srgbClr val="FFFF00"/>
                </a:solidFill>
              </a:rPr>
              <a:t>Tutorial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1E4D2AF-60EB-4135-A30B-32A50666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224528"/>
            <a:ext cx="8915400" cy="1752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the following slides (based on “NEXUS 1.0”)  to “NEXUS 1.5”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new slides or functions as appropriate (will be great!)</a:t>
            </a:r>
          </a:p>
        </p:txBody>
      </p:sp>
    </p:spTree>
    <p:extLst>
      <p:ext uri="{BB962C8B-B14F-4D97-AF65-F5344CB8AC3E}">
        <p14:creationId xmlns:p14="http://schemas.microsoft.com/office/powerpoint/2010/main" val="4016618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EEAC35-3992-4914-9A5A-C871F6B8C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588"/>
            <a:ext cx="9144000" cy="582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dirty="0"/>
              <a:t>NEXUS Tool: </a:t>
            </a:r>
            <a:r>
              <a:rPr lang="en-US" altLang="zh-CN" dirty="0">
                <a:solidFill>
                  <a:srgbClr val="FFFF00"/>
                </a:solidFill>
              </a:rPr>
              <a:t>Data Viewer Module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82DBD25-BC84-43C4-9644-1B5145DA20C3}"/>
              </a:ext>
            </a:extLst>
          </p:cNvPr>
          <p:cNvSpPr/>
          <p:nvPr/>
        </p:nvSpPr>
        <p:spPr>
          <a:xfrm>
            <a:off x="0" y="1755061"/>
            <a:ext cx="1956816" cy="29449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28A41768-1936-47ED-8537-B2264D70E5E2}"/>
              </a:ext>
            </a:extLst>
          </p:cNvPr>
          <p:cNvSpPr/>
          <p:nvPr/>
        </p:nvSpPr>
        <p:spPr>
          <a:xfrm>
            <a:off x="2039834" y="3936408"/>
            <a:ext cx="1956816" cy="866703"/>
          </a:xfrm>
          <a:prstGeom prst="wedgeRoundRectCallout">
            <a:avLst>
              <a:gd name="adj1" fmla="val -54322"/>
              <a:gd name="adj2" fmla="val -94808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Select &amp; adjust “Ambient” &amp; “Risk” levels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C2FA46CF-DA75-4099-9C4F-0DD0544D9B26}"/>
              </a:ext>
            </a:extLst>
          </p:cNvPr>
          <p:cNvSpPr/>
          <p:nvPr/>
        </p:nvSpPr>
        <p:spPr>
          <a:xfrm>
            <a:off x="0" y="4718304"/>
            <a:ext cx="1956816" cy="2021454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Speech Bubble: Rectangle with Corners Rounded 4">
            <a:extLst>
              <a:ext uri="{FF2B5EF4-FFF2-40B4-BE49-F238E27FC236}">
                <a16:creationId xmlns:a16="http://schemas.microsoft.com/office/drawing/2014/main" id="{05CFE4DE-ED4D-4E89-B70F-407E57393FFA}"/>
              </a:ext>
            </a:extLst>
          </p:cNvPr>
          <p:cNvSpPr/>
          <p:nvPr/>
        </p:nvSpPr>
        <p:spPr>
          <a:xfrm>
            <a:off x="2103842" y="5140381"/>
            <a:ext cx="1581913" cy="1426462"/>
          </a:xfrm>
          <a:prstGeom prst="wedgeRoundRectCallout">
            <a:avLst>
              <a:gd name="adj1" fmla="val -59633"/>
              <a:gd name="adj2" fmla="val -49486"/>
              <a:gd name="adj3" fmla="val 16667"/>
            </a:avLst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“Advanced Option”: provide HAPs &amp; species selections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7010400" y="630148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F2736845-F3D9-40EF-83AC-9E1B0C048C3E}"/>
              </a:ext>
            </a:extLst>
          </p:cNvPr>
          <p:cNvSpPr/>
          <p:nvPr/>
        </p:nvSpPr>
        <p:spPr>
          <a:xfrm>
            <a:off x="298704" y="967044"/>
            <a:ext cx="1984248" cy="2416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469691FD-F1DB-4675-8F9C-806FED96430F}"/>
              </a:ext>
            </a:extLst>
          </p:cNvPr>
          <p:cNvSpPr/>
          <p:nvPr/>
        </p:nvSpPr>
        <p:spPr>
          <a:xfrm>
            <a:off x="1984248" y="1193436"/>
            <a:ext cx="1051560" cy="19305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Speech Bubble: Rectangle with Corners Rounded 4">
            <a:extLst>
              <a:ext uri="{FF2B5EF4-FFF2-40B4-BE49-F238E27FC236}">
                <a16:creationId xmlns:a16="http://schemas.microsoft.com/office/drawing/2014/main" id="{56F03204-8413-420D-8B61-6EB2839DAF49}"/>
              </a:ext>
            </a:extLst>
          </p:cNvPr>
          <p:cNvSpPr/>
          <p:nvPr/>
        </p:nvSpPr>
        <p:spPr>
          <a:xfrm>
            <a:off x="4078224" y="967045"/>
            <a:ext cx="4041648" cy="660587"/>
          </a:xfrm>
          <a:prstGeom prst="wedgeRoundRectCallout">
            <a:avLst>
              <a:gd name="adj1" fmla="val -93605"/>
              <a:gd name="adj2" fmla="val -39817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Click “File” to open or save a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Switch between 3 key modules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peech Bubble: Rectangle with Corners Rounded 4">
            <a:extLst>
              <a:ext uri="{FF2B5EF4-FFF2-40B4-BE49-F238E27FC236}">
                <a16:creationId xmlns:a16="http://schemas.microsoft.com/office/drawing/2014/main" id="{465E96F1-239D-4223-B34A-2216F41143B3}"/>
              </a:ext>
            </a:extLst>
          </p:cNvPr>
          <p:cNvSpPr/>
          <p:nvPr/>
        </p:nvSpPr>
        <p:spPr>
          <a:xfrm>
            <a:off x="2602992" y="2178369"/>
            <a:ext cx="3304032" cy="610552"/>
          </a:xfrm>
          <a:prstGeom prst="wedgeRoundRectCallout">
            <a:avLst>
              <a:gd name="adj1" fmla="val -68833"/>
              <a:gd name="adj2" fmla="val -173585"/>
              <a:gd name="adj3" fmla="val 16667"/>
            </a:avLst>
          </a:prstGeom>
          <a:solidFill>
            <a:srgbClr val="FFFFC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  <a:latin typeface="Calibri"/>
              </a:rPr>
              <a:t>Loaded NEXUS project file name &amp; project file loading icon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44CD938E-713A-495A-B272-07AC940E1AE1}"/>
              </a:ext>
            </a:extLst>
          </p:cNvPr>
          <p:cNvSpPr/>
          <p:nvPr/>
        </p:nvSpPr>
        <p:spPr>
          <a:xfrm>
            <a:off x="0" y="1386487"/>
            <a:ext cx="1984248" cy="335709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38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EMPA课题组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?mso-contentType ?>
<SharedContentType xmlns="Microsoft.SharePoint.Taxonomy.ContentTypeSync" SourceId="29f62856-1543-49d4-a736-4569d363f533" ContentTypeId="0x0101" PreviousValue="false"/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33DF587F59774D9C67ADFC24F1D322" ma:contentTypeVersion="33" ma:contentTypeDescription="Create a new document." ma:contentTypeScope="" ma:versionID="fbf46d7541001571ac6bd3bb41dfdc87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5c1deef3-b27c-4e9a-b0d4-9d092d100f42" xmlns:ns7="6290be6a-0c37-488c-89d7-fa04eb7489f1" targetNamespace="http://schemas.microsoft.com/office/2006/metadata/properties" ma:root="true" ma:fieldsID="fe9ff65563307d44a935b2ab0c1a934c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5c1deef3-b27c-4e9a-b0d4-9d092d100f42"/>
    <xsd:import namespace="6290be6a-0c37-488c-89d7-fa04eb7489f1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7:MediaServiceMetadata" minOccurs="0"/>
                <xsd:element ref="ns7:MediaServiceFastMetadata" minOccurs="0"/>
                <xsd:element ref="ns6:Records_x0020_Status" minOccurs="0"/>
                <xsd:element ref="ns6:Records_x0020_Date" minOccurs="0"/>
                <xsd:element ref="ns7:MediaServiceAutoTags" minOccurs="0"/>
                <xsd:element ref="ns7:MediaServiceOCR" minOccurs="0"/>
                <xsd:element ref="ns7:MediaServiceDateTake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c736e54-6a72-46ad-9c00-592f3cec1e75}" ma:internalName="TaxCatchAllLabel" ma:readOnly="true" ma:showField="CatchAllDataLabel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c736e54-6a72-46ad-9c00-592f3cec1e75}" ma:internalName="TaxCatchAll" ma:showField="CatchAllData" ma:web="5c1deef3-b27c-4e9a-b0d4-9d092d100f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1deef3-b27c-4e9a-b0d4-9d092d100f42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internalName="SharingHintHash" ma:readOnly="true">
      <xsd:simpleType>
        <xsd:restriction base="dms:Text"/>
      </xsd:simpleType>
    </xsd:element>
    <xsd:element name="Records_x0020_Status" ma:index="33" nillable="true" ma:displayName="Records Status" ma:default="Pending" ma:internalName="Records_x0020_Status">
      <xsd:simpleType>
        <xsd:restriction base="dms:Text"/>
      </xsd:simpleType>
    </xsd:element>
    <xsd:element name="Records_x0020_Date" ma:index="34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0be6a-0c37-488c-89d7-fa04eb7489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3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2020-02-04T20:55:02+00:00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Records_x0020_Status xmlns="5c1deef3-b27c-4e9a-b0d4-9d092d100f42">Pending</Records_x0020_Status>
    <Records_x0020_Date xmlns="5c1deef3-b27c-4e9a-b0d4-9d092d100f42" xsi:nil="true"/>
  </documentManagement>
</p:properties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A2D0A3F-69D1-465C-A763-965A3B8049B5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5225635A-0470-4E63-B79B-6145D32D8170}">
  <ds:schemaRefs>
    <ds:schemaRef ds:uri="http://schemas.microsoft.com/sharepoint/v3/contenttype/forms"/>
  </ds:schemaRefs>
</ds:datastoreItem>
</file>

<file path=customXml/itemProps11.xml><?xml version="1.0" encoding="utf-8"?>
<ds:datastoreItem xmlns:ds="http://schemas.openxmlformats.org/officeDocument/2006/customXml" ds:itemID="{E06F695E-7DAD-40CD-97ED-896167376D94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82D67E67-560B-4CC4-8072-725899C6A2C8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21145378-1CB6-468B-A52F-C7B70C0D9746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D2B4DD59-EC09-4CE6-ADD5-1B8014EE84FD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46870A26-E9C1-4A0E-94DB-0E579E95E976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EA2C2A64-B21A-46FE-825D-E9915562D0D7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B45B020A-ED9C-4C9D-97A3-5A44AD5A699F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76D3AC16-981A-46DB-8831-4A58C7D60C91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3D5F0350-8B9A-4E69-A14A-C1E48E4AD082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71C17364-84F1-4A4D-8D25-10A704D51633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519F028B-7508-4C9A-98E6-5BF50E578476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630A2CFA-184F-4606-9B52-57D8DA7BA2C1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05EEFC2A-E018-4F40-8EA9-6DAD8B10694F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3CEC331A-B5C3-4C3E-BA9F-FCED4B097622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A662AB01-355C-4085-A9B6-5B211CAF778B}">
  <ds:schemaRefs>
    <ds:schemaRef ds:uri="Microsoft.SharePoint.Taxonomy.ContentTypeSync"/>
  </ds:schemaRefs>
</ds:datastoreItem>
</file>

<file path=customXml/itemProps25.xml><?xml version="1.0" encoding="utf-8"?>
<ds:datastoreItem xmlns:ds="http://schemas.openxmlformats.org/officeDocument/2006/customXml" ds:itemID="{72A06C5E-7096-4965-971D-5F1E1C66263F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6656AB6D-41EA-4FF7-A50A-C43EC880E1D6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8D245109-56E6-4F15-A32D-39887DB53FC2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72F1E77C-751E-4170-BEA2-09A8AC38D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5c1deef3-b27c-4e9a-b0d4-9d092d100f42"/>
    <ds:schemaRef ds:uri="6290be6a-0c37-488c-89d7-fa04eb7489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E06045-3771-42B6-8E2F-19C3A7489842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3BDDB063-64F9-436E-8E08-D6099D632DFA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61A6E0D0-DF25-41E1-849F-4E7E9FBDD1A9}">
  <ds:schemaRefs>
    <ds:schemaRef ds:uri="http://schemas.openxmlformats.org/package/2006/metadata/core-properties"/>
    <ds:schemaRef ds:uri="http://purl.org/dc/terms/"/>
    <ds:schemaRef ds:uri="5c1deef3-b27c-4e9a-b0d4-9d092d100f42"/>
    <ds:schemaRef ds:uri="http://schemas.microsoft.com/office/2006/documentManagement/types"/>
    <ds:schemaRef ds:uri="4ffa91fb-a0ff-4ac5-b2db-65c790d184a4"/>
    <ds:schemaRef ds:uri="http://schemas.microsoft.com/sharepoint.v3"/>
    <ds:schemaRef ds:uri="http://purl.org/dc/elements/1.1/"/>
    <ds:schemaRef ds:uri="http://schemas.microsoft.com/office/2006/metadata/properties"/>
    <ds:schemaRef ds:uri="http://schemas.microsoft.com/office/infopath/2007/PartnerControls"/>
    <ds:schemaRef ds:uri="6290be6a-0c37-488c-89d7-fa04eb7489f1"/>
    <ds:schemaRef ds:uri="http://schemas.microsoft.com/sharepoint/v3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6.xml><?xml version="1.0" encoding="utf-8"?>
<ds:datastoreItem xmlns:ds="http://schemas.openxmlformats.org/officeDocument/2006/customXml" ds:itemID="{977BB35C-B0B0-43F8-B8E9-01272EF377FC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3C82BDDC-4EF6-4B41-A9A0-4A18F0779151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A136C410-5D59-45D6-9D03-3CE2CAB4D836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27F44FBE-2015-4FDA-8400-B9BE1887AB0D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63102</TotalTime>
  <Words>916</Words>
  <Application>Microsoft Office PowerPoint</Application>
  <PresentationFormat>On-screen Show (4:3)</PresentationFormat>
  <Paragraphs>138</Paragraphs>
  <Slides>25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微软雅黑</vt:lpstr>
      <vt:lpstr>等线</vt:lpstr>
      <vt:lpstr>黑体</vt:lpstr>
      <vt:lpstr>Arial</vt:lpstr>
      <vt:lpstr>Calibri</vt:lpstr>
      <vt:lpstr>Times New Roman</vt:lpstr>
      <vt:lpstr>Wingdings</vt:lpstr>
      <vt:lpstr>2_EMPA课题组模板</vt:lpstr>
      <vt:lpstr>3_EMPA课题组模板</vt:lpstr>
      <vt:lpstr>Microsoft PowerPoint Presentation</vt:lpstr>
      <vt:lpstr>NEXUS Tool: Data Query Module</vt:lpstr>
      <vt:lpstr>NEXUS 1.4:  List of Improvements</vt:lpstr>
      <vt:lpstr>NEXUS Tool: Data Viewer Module</vt:lpstr>
      <vt:lpstr>NEXUS Tool: Data Viewer Module</vt:lpstr>
      <vt:lpstr>NEXUS Tool: Data Query Module</vt:lpstr>
      <vt:lpstr>NEXUS Tool: Data Query Module</vt:lpstr>
      <vt:lpstr>NEXUS Tool: Data Viewer Module</vt:lpstr>
      <vt:lpstr>“NEXUS 1.5”:  Tutorial</vt:lpstr>
      <vt:lpstr>NEXUS Tool: Data Viewer Module</vt:lpstr>
      <vt:lpstr>Data Viewer Module: Selections &amp; Map Display</vt:lpstr>
      <vt:lpstr>Data Viewer: “Apply” New Selections</vt:lpstr>
      <vt:lpstr>Data Viewer Module: Map &amp; Data QA</vt:lpstr>
      <vt:lpstr>Data Viewer Module: Base Map &amp; Color</vt:lpstr>
      <vt:lpstr>Data Viewer: “Region Selection”</vt:lpstr>
      <vt:lpstr>Data Viewer: Select EPA Region/State/CBSA</vt:lpstr>
      <vt:lpstr>Data Viewer: Major Emission Sources</vt:lpstr>
      <vt:lpstr>Data Viewer: Major Emission Sources</vt:lpstr>
      <vt:lpstr>Data Viewer: Top “x” Emission Sources</vt:lpstr>
      <vt:lpstr>Data Viewer: EPA Region Table Generator</vt:lpstr>
      <vt:lpstr>Data Query Module: Main Page  </vt:lpstr>
      <vt:lpstr>Data Query Module: Configure Data Query </vt:lpstr>
      <vt:lpstr>Data Query Module: Overlaying Map  </vt:lpstr>
      <vt:lpstr>Data Query Module: Attribute Table </vt:lpstr>
      <vt:lpstr>Data Query Module: Attribute Table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xj</dc:creator>
  <cp:lastModifiedBy>Carey Jang</cp:lastModifiedBy>
  <cp:revision>1152</cp:revision>
  <cp:lastPrinted>2020-02-19T17:26:50Z</cp:lastPrinted>
  <dcterms:created xsi:type="dcterms:W3CDTF">2016-05-30T08:23:37Z</dcterms:created>
  <dcterms:modified xsi:type="dcterms:W3CDTF">2020-09-17T16:02:54Z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0x0101008B33DF587F59774D9C67ADFC24F1D322</vt:lpwstr>
  </property>
</Properties>
</file>