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9"/>
    <p:sldMasterId id="2147483808" r:id="rId30"/>
  </p:sldMasterIdLst>
  <p:notesMasterIdLst>
    <p:notesMasterId r:id="rId87"/>
  </p:notesMasterIdLst>
  <p:handoutMasterIdLst>
    <p:handoutMasterId r:id="rId88"/>
  </p:handoutMasterIdLst>
  <p:sldIdLst>
    <p:sldId id="1197" r:id="rId31"/>
    <p:sldId id="1270" r:id="rId32"/>
    <p:sldId id="1282" r:id="rId33"/>
    <p:sldId id="1321" r:id="rId34"/>
    <p:sldId id="1284" r:id="rId35"/>
    <p:sldId id="1285" r:id="rId36"/>
    <p:sldId id="1286" r:id="rId37"/>
    <p:sldId id="1291" r:id="rId38"/>
    <p:sldId id="1288" r:id="rId39"/>
    <p:sldId id="1319" r:id="rId40"/>
    <p:sldId id="1283" r:id="rId41"/>
    <p:sldId id="1320" r:id="rId42"/>
    <p:sldId id="1289" r:id="rId43"/>
    <p:sldId id="1290" r:id="rId44"/>
    <p:sldId id="1262" r:id="rId45"/>
    <p:sldId id="1268" r:id="rId46"/>
    <p:sldId id="1254" r:id="rId47"/>
    <p:sldId id="1266" r:id="rId48"/>
    <p:sldId id="1264" r:id="rId49"/>
    <p:sldId id="1265" r:id="rId50"/>
    <p:sldId id="1271" r:id="rId51"/>
    <p:sldId id="1269" r:id="rId52"/>
    <p:sldId id="1267" r:id="rId53"/>
    <p:sldId id="1281" r:id="rId54"/>
    <p:sldId id="1280" r:id="rId55"/>
    <p:sldId id="1263" r:id="rId56"/>
    <p:sldId id="1253" r:id="rId57"/>
    <p:sldId id="1279" r:id="rId58"/>
    <p:sldId id="1255" r:id="rId59"/>
    <p:sldId id="1258" r:id="rId60"/>
    <p:sldId id="1260" r:id="rId61"/>
    <p:sldId id="1259" r:id="rId62"/>
    <p:sldId id="1243" r:id="rId63"/>
    <p:sldId id="1246" r:id="rId64"/>
    <p:sldId id="1245" r:id="rId65"/>
    <p:sldId id="1247" r:id="rId66"/>
    <p:sldId id="1249" r:id="rId67"/>
    <p:sldId id="1248" r:id="rId68"/>
    <p:sldId id="1251" r:id="rId69"/>
    <p:sldId id="1250" r:id="rId70"/>
    <p:sldId id="1252" r:id="rId71"/>
    <p:sldId id="1244" r:id="rId72"/>
    <p:sldId id="1205" r:id="rId73"/>
    <p:sldId id="1211" r:id="rId74"/>
    <p:sldId id="1218" r:id="rId75"/>
    <p:sldId id="1216" r:id="rId76"/>
    <p:sldId id="1214" r:id="rId77"/>
    <p:sldId id="1220" r:id="rId78"/>
    <p:sldId id="1213" r:id="rId79"/>
    <p:sldId id="1219" r:id="rId80"/>
    <p:sldId id="1222" r:id="rId81"/>
    <p:sldId id="1224" r:id="rId82"/>
    <p:sldId id="1223" r:id="rId83"/>
    <p:sldId id="1221" r:id="rId84"/>
    <p:sldId id="1212" r:id="rId85"/>
    <p:sldId id="1210" r:id="rId86"/>
  </p:sldIdLst>
  <p:sldSz cx="9144000" cy="6858000" type="screen4x3"/>
  <p:notesSz cx="7010400" cy="92964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3B700"/>
    <a:srgbClr val="FFFF00"/>
    <a:srgbClr val="006600"/>
    <a:srgbClr val="336600"/>
    <a:srgbClr val="AB8100"/>
    <a:srgbClr val="A87E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19" autoAdjust="0"/>
    <p:restoredTop sz="92503" autoAdjust="0"/>
  </p:normalViewPr>
  <p:slideViewPr>
    <p:cSldViewPr snapToGrid="0">
      <p:cViewPr varScale="1">
        <p:scale>
          <a:sx n="105" d="100"/>
          <a:sy n="105" d="100"/>
        </p:scale>
        <p:origin x="1752" y="11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7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9.xml"/><Relationship Id="rId21" Type="http://schemas.openxmlformats.org/officeDocument/2006/relationships/customXml" Target="../customXml/item21.xml"/><Relationship Id="rId34" Type="http://schemas.openxmlformats.org/officeDocument/2006/relationships/slide" Target="slides/slide4.xml"/><Relationship Id="rId42" Type="http://schemas.openxmlformats.org/officeDocument/2006/relationships/slide" Target="slides/slide12.xml"/><Relationship Id="rId47" Type="http://schemas.openxmlformats.org/officeDocument/2006/relationships/slide" Target="slides/slide17.xml"/><Relationship Id="rId50" Type="http://schemas.openxmlformats.org/officeDocument/2006/relationships/slide" Target="slides/slide20.xml"/><Relationship Id="rId55" Type="http://schemas.openxmlformats.org/officeDocument/2006/relationships/slide" Target="slides/slide25.xml"/><Relationship Id="rId63" Type="http://schemas.openxmlformats.org/officeDocument/2006/relationships/slide" Target="slides/slide33.xml"/><Relationship Id="rId68" Type="http://schemas.openxmlformats.org/officeDocument/2006/relationships/slide" Target="slides/slide38.xml"/><Relationship Id="rId76" Type="http://schemas.openxmlformats.org/officeDocument/2006/relationships/slide" Target="slides/slide46.xml"/><Relationship Id="rId84" Type="http://schemas.openxmlformats.org/officeDocument/2006/relationships/slide" Target="slides/slide54.xml"/><Relationship Id="rId89"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slide" Target="slides/slide41.xml"/><Relationship Id="rId92"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2.xml"/><Relationship Id="rId37" Type="http://schemas.openxmlformats.org/officeDocument/2006/relationships/slide" Target="slides/slide7.xml"/><Relationship Id="rId40" Type="http://schemas.openxmlformats.org/officeDocument/2006/relationships/slide" Target="slides/slide10.xml"/><Relationship Id="rId45" Type="http://schemas.openxmlformats.org/officeDocument/2006/relationships/slide" Target="slides/slide15.xml"/><Relationship Id="rId53" Type="http://schemas.openxmlformats.org/officeDocument/2006/relationships/slide" Target="slides/slide23.xml"/><Relationship Id="rId58" Type="http://schemas.openxmlformats.org/officeDocument/2006/relationships/slide" Target="slides/slide28.xml"/><Relationship Id="rId66" Type="http://schemas.openxmlformats.org/officeDocument/2006/relationships/slide" Target="slides/slide36.xml"/><Relationship Id="rId74" Type="http://schemas.openxmlformats.org/officeDocument/2006/relationships/slide" Target="slides/slide44.xml"/><Relationship Id="rId79" Type="http://schemas.openxmlformats.org/officeDocument/2006/relationships/slide" Target="slides/slide49.xml"/><Relationship Id="rId87"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slide" Target="slides/slide31.xml"/><Relationship Id="rId82" Type="http://schemas.openxmlformats.org/officeDocument/2006/relationships/slide" Target="slides/slide52.xml"/><Relationship Id="rId90" Type="http://schemas.openxmlformats.org/officeDocument/2006/relationships/viewProps" Target="viewProps.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Master" Target="slideMasters/slideMaster2.xml"/><Relationship Id="rId35" Type="http://schemas.openxmlformats.org/officeDocument/2006/relationships/slide" Target="slides/slide5.xml"/><Relationship Id="rId43" Type="http://schemas.openxmlformats.org/officeDocument/2006/relationships/slide" Target="slides/slide13.xml"/><Relationship Id="rId48" Type="http://schemas.openxmlformats.org/officeDocument/2006/relationships/slide" Target="slides/slide18.xml"/><Relationship Id="rId56" Type="http://schemas.openxmlformats.org/officeDocument/2006/relationships/slide" Target="slides/slide26.xml"/><Relationship Id="rId64" Type="http://schemas.openxmlformats.org/officeDocument/2006/relationships/slide" Target="slides/slide34.xml"/><Relationship Id="rId69" Type="http://schemas.openxmlformats.org/officeDocument/2006/relationships/slide" Target="slides/slide39.xml"/><Relationship Id="rId77" Type="http://schemas.openxmlformats.org/officeDocument/2006/relationships/slide" Target="slides/slide47.xml"/><Relationship Id="rId8" Type="http://schemas.openxmlformats.org/officeDocument/2006/relationships/customXml" Target="../customXml/item8.xml"/><Relationship Id="rId51" Type="http://schemas.openxmlformats.org/officeDocument/2006/relationships/slide" Target="slides/slide21.xml"/><Relationship Id="rId72" Type="http://schemas.openxmlformats.org/officeDocument/2006/relationships/slide" Target="slides/slide42.xml"/><Relationship Id="rId80" Type="http://schemas.openxmlformats.org/officeDocument/2006/relationships/slide" Target="slides/slide50.xml"/><Relationship Id="rId85" Type="http://schemas.openxmlformats.org/officeDocument/2006/relationships/slide" Target="slides/slide55.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3.xml"/><Relationship Id="rId38" Type="http://schemas.openxmlformats.org/officeDocument/2006/relationships/slide" Target="slides/slide8.xml"/><Relationship Id="rId46" Type="http://schemas.openxmlformats.org/officeDocument/2006/relationships/slide" Target="slides/slide16.xml"/><Relationship Id="rId59" Type="http://schemas.openxmlformats.org/officeDocument/2006/relationships/slide" Target="slides/slide29.xml"/><Relationship Id="rId67" Type="http://schemas.openxmlformats.org/officeDocument/2006/relationships/slide" Target="slides/slide37.xml"/><Relationship Id="rId20" Type="http://schemas.openxmlformats.org/officeDocument/2006/relationships/customXml" Target="../customXml/item20.xml"/><Relationship Id="rId41" Type="http://schemas.openxmlformats.org/officeDocument/2006/relationships/slide" Target="slides/slide11.xml"/><Relationship Id="rId54" Type="http://schemas.openxmlformats.org/officeDocument/2006/relationships/slide" Target="slides/slide24.xml"/><Relationship Id="rId62" Type="http://schemas.openxmlformats.org/officeDocument/2006/relationships/slide" Target="slides/slide32.xml"/><Relationship Id="rId70" Type="http://schemas.openxmlformats.org/officeDocument/2006/relationships/slide" Target="slides/slide40.xml"/><Relationship Id="rId75" Type="http://schemas.openxmlformats.org/officeDocument/2006/relationships/slide" Target="slides/slide45.xml"/><Relationship Id="rId83" Type="http://schemas.openxmlformats.org/officeDocument/2006/relationships/slide" Target="slides/slide53.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6.xml"/><Relationship Id="rId49" Type="http://schemas.openxmlformats.org/officeDocument/2006/relationships/slide" Target="slides/slide19.xml"/><Relationship Id="rId57" Type="http://schemas.openxmlformats.org/officeDocument/2006/relationships/slide" Target="slides/slide27.xml"/><Relationship Id="rId10" Type="http://schemas.openxmlformats.org/officeDocument/2006/relationships/customXml" Target="../customXml/item10.xml"/><Relationship Id="rId31" Type="http://schemas.openxmlformats.org/officeDocument/2006/relationships/slide" Target="slides/slide1.xml"/><Relationship Id="rId44" Type="http://schemas.openxmlformats.org/officeDocument/2006/relationships/slide" Target="slides/slide14.xml"/><Relationship Id="rId52" Type="http://schemas.openxmlformats.org/officeDocument/2006/relationships/slide" Target="slides/slide22.xml"/><Relationship Id="rId60" Type="http://schemas.openxmlformats.org/officeDocument/2006/relationships/slide" Target="slides/slide30.xml"/><Relationship Id="rId65" Type="http://schemas.openxmlformats.org/officeDocument/2006/relationships/slide" Target="slides/slide35.xml"/><Relationship Id="rId73" Type="http://schemas.openxmlformats.org/officeDocument/2006/relationships/slide" Target="slides/slide43.xml"/><Relationship Id="rId78" Type="http://schemas.openxmlformats.org/officeDocument/2006/relationships/slide" Target="slides/slide48.xml"/><Relationship Id="rId81" Type="http://schemas.openxmlformats.org/officeDocument/2006/relationships/slide" Target="slides/slide51.xml"/><Relationship Id="rId86" Type="http://schemas.openxmlformats.org/officeDocument/2006/relationships/slide" Target="slides/slide56.xml"/><Relationship Id="rId4" Type="http://schemas.openxmlformats.org/officeDocument/2006/relationships/customXml" Target="../customXml/item4.xml"/><Relationship Id="rId9" Type="http://schemas.openxmlformats.org/officeDocument/2006/relationships/customXml" Target="../customXml/item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arey\Documents\Carey\2_NEXUS\Sector_Facility_Emis_CBSAs\table2.2017%20with%20top%2050%20CBSAs%20with%20top%2020%20facilities_CJ2.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Carey\Documents\Carey\2_NEXUS\Sector_Facility_Emis_CBSAs\table2.2017%20with%20top%2050%20CBSAs%20with%20top%2020%20facilities_CJ2.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i="0" u="none" strike="noStrike" baseline="0" dirty="0">
                <a:effectLst/>
              </a:rPr>
              <a:t>Total Emissions (</a:t>
            </a:r>
            <a:r>
              <a:rPr lang="en-US" sz="1400" b="1" i="0" u="none" strike="noStrike" baseline="0" dirty="0" err="1">
                <a:effectLst/>
              </a:rPr>
              <a:t>tpy</a:t>
            </a:r>
            <a:r>
              <a:rPr lang="en-US" sz="1400" b="1" i="0" u="none" strike="noStrike" baseline="0" dirty="0">
                <a:effectLst/>
              </a:rPr>
              <a:t>) from Top Sector Groups </a:t>
            </a:r>
            <a:endParaRPr lang="en-US" sz="1400" b="1" dirty="0"/>
          </a:p>
        </c:rich>
      </c:tx>
      <c:layout>
        <c:manualLayout>
          <c:xMode val="edge"/>
          <c:yMode val="edge"/>
          <c:x val="0.20439241112430165"/>
          <c:y val="2.696078431372549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SO2</c:v>
          </c:tx>
          <c:spPr>
            <a:solidFill>
              <a:schemeClr val="accent1"/>
            </a:solidFill>
            <a:ln>
              <a:noFill/>
            </a:ln>
            <a:effectLst/>
          </c:spPr>
          <c:invertIfNegative val="0"/>
          <c:cat>
            <c:strRef>
              <c:f>table2!$A$3:$A$23</c:f>
              <c:strCache>
                <c:ptCount val="21"/>
                <c:pt idx="0">
                  <c:v>Electric Utilities</c:v>
                </c:pt>
                <c:pt idx="1">
                  <c:v>Petroleum Refining</c:v>
                </c:pt>
                <c:pt idx="2">
                  <c:v>Coke Ovens</c:v>
                </c:pt>
                <c:pt idx="3">
                  <c:v>Pesticides and Agricultural Chemical Manufacturing</c:v>
                </c:pt>
                <c:pt idx="4">
                  <c:v>Inorganic Chemical Manufacturing</c:v>
                </c:pt>
                <c:pt idx="5">
                  <c:v>Mineral Processing</c:v>
                </c:pt>
                <c:pt idx="6">
                  <c:v>Iron and Steel Production</c:v>
                </c:pt>
                <c:pt idx="7">
                  <c:v>Cement Manufacturing</c:v>
                </c:pt>
                <c:pt idx="8">
                  <c:v>Air Transportation</c:v>
                </c:pt>
                <c:pt idx="9">
                  <c:v>Pulp and Paper Industry</c:v>
                </c:pt>
                <c:pt idx="10">
                  <c:v>Organic Chemical Manufacturing</c:v>
                </c:pt>
                <c:pt idx="11">
                  <c:v>Landfills</c:v>
                </c:pt>
                <c:pt idx="12">
                  <c:v>Consumer Products (Cleaning, Photographic, etc.)</c:v>
                </c:pt>
                <c:pt idx="13">
                  <c:v>Oil and Gas Production and Distribution</c:v>
                </c:pt>
                <c:pt idx="14">
                  <c:v>Food Products Manufacturing</c:v>
                </c:pt>
                <c:pt idx="15">
                  <c:v>Non-Ferrous Metals Production</c:v>
                </c:pt>
                <c:pt idx="16">
                  <c:v>Glass Manufacturing</c:v>
                </c:pt>
                <c:pt idx="17">
                  <c:v>Clay Products Manufacturing</c:v>
                </c:pt>
                <c:pt idx="18">
                  <c:v>Waste Incineration</c:v>
                </c:pt>
                <c:pt idx="19">
                  <c:v>Asphalt Products Manufacturing</c:v>
                </c:pt>
                <c:pt idx="20">
                  <c:v>Mining Activities</c:v>
                </c:pt>
              </c:strCache>
            </c:strRef>
          </c:cat>
          <c:val>
            <c:numRef>
              <c:f>table2!$B$3:$B$23</c:f>
              <c:numCache>
                <c:formatCode>0</c:formatCode>
                <c:ptCount val="21"/>
                <c:pt idx="0">
                  <c:v>276526.30617490032</c:v>
                </c:pt>
                <c:pt idx="1">
                  <c:v>52943.173366150004</c:v>
                </c:pt>
                <c:pt idx="2">
                  <c:v>22404.806470179999</c:v>
                </c:pt>
                <c:pt idx="3">
                  <c:v>17644.080425569999</c:v>
                </c:pt>
                <c:pt idx="4">
                  <c:v>14521.603336528</c:v>
                </c:pt>
                <c:pt idx="5">
                  <c:v>13714.431756237007</c:v>
                </c:pt>
                <c:pt idx="6">
                  <c:v>10678.703050121108</c:v>
                </c:pt>
                <c:pt idx="7">
                  <c:v>10566.429008594001</c:v>
                </c:pt>
                <c:pt idx="8">
                  <c:v>8126.8387530543678</c:v>
                </c:pt>
                <c:pt idx="9">
                  <c:v>7412.9792806810019</c:v>
                </c:pt>
                <c:pt idx="10">
                  <c:v>6239.8282863994418</c:v>
                </c:pt>
                <c:pt idx="11">
                  <c:v>2952.1672738947195</c:v>
                </c:pt>
                <c:pt idx="12">
                  <c:v>2814.5235377608537</c:v>
                </c:pt>
                <c:pt idx="13">
                  <c:v>2716.7565368941368</c:v>
                </c:pt>
                <c:pt idx="14">
                  <c:v>2704.9000662269027</c:v>
                </c:pt>
                <c:pt idx="15">
                  <c:v>2693.8076360763243</c:v>
                </c:pt>
                <c:pt idx="16">
                  <c:v>2354.6043630599997</c:v>
                </c:pt>
                <c:pt idx="17">
                  <c:v>1348.7496881</c:v>
                </c:pt>
                <c:pt idx="18">
                  <c:v>1024.3244507258</c:v>
                </c:pt>
                <c:pt idx="19">
                  <c:v>917.41225795720038</c:v>
                </c:pt>
                <c:pt idx="20">
                  <c:v>860.11157770750015</c:v>
                </c:pt>
              </c:numCache>
            </c:numRef>
          </c:val>
          <c:extLst>
            <c:ext xmlns:c16="http://schemas.microsoft.com/office/drawing/2014/chart" uri="{C3380CC4-5D6E-409C-BE32-E72D297353CC}">
              <c16:uniqueId val="{00000000-A280-480F-888A-1E6081E21170}"/>
            </c:ext>
          </c:extLst>
        </c:ser>
        <c:ser>
          <c:idx val="1"/>
          <c:order val="1"/>
          <c:tx>
            <c:v>NOx</c:v>
          </c:tx>
          <c:spPr>
            <a:solidFill>
              <a:schemeClr val="accent2"/>
            </a:solidFill>
            <a:ln>
              <a:noFill/>
            </a:ln>
            <a:effectLst/>
          </c:spPr>
          <c:invertIfNegative val="0"/>
          <c:cat>
            <c:strRef>
              <c:f>table2!$A$3:$A$23</c:f>
              <c:strCache>
                <c:ptCount val="21"/>
                <c:pt idx="0">
                  <c:v>Electric Utilities</c:v>
                </c:pt>
                <c:pt idx="1">
                  <c:v>Petroleum Refining</c:v>
                </c:pt>
                <c:pt idx="2">
                  <c:v>Coke Ovens</c:v>
                </c:pt>
                <c:pt idx="3">
                  <c:v>Pesticides and Agricultural Chemical Manufacturing</c:v>
                </c:pt>
                <c:pt idx="4">
                  <c:v>Inorganic Chemical Manufacturing</c:v>
                </c:pt>
                <c:pt idx="5">
                  <c:v>Mineral Processing</c:v>
                </c:pt>
                <c:pt idx="6">
                  <c:v>Iron and Steel Production</c:v>
                </c:pt>
                <c:pt idx="7">
                  <c:v>Cement Manufacturing</c:v>
                </c:pt>
                <c:pt idx="8">
                  <c:v>Air Transportation</c:v>
                </c:pt>
                <c:pt idx="9">
                  <c:v>Pulp and Paper Industry</c:v>
                </c:pt>
                <c:pt idx="10">
                  <c:v>Organic Chemical Manufacturing</c:v>
                </c:pt>
                <c:pt idx="11">
                  <c:v>Landfills</c:v>
                </c:pt>
                <c:pt idx="12">
                  <c:v>Consumer Products (Cleaning, Photographic, etc.)</c:v>
                </c:pt>
                <c:pt idx="13">
                  <c:v>Oil and Gas Production and Distribution</c:v>
                </c:pt>
                <c:pt idx="14">
                  <c:v>Food Products Manufacturing</c:v>
                </c:pt>
                <c:pt idx="15">
                  <c:v>Non-Ferrous Metals Production</c:v>
                </c:pt>
                <c:pt idx="16">
                  <c:v>Glass Manufacturing</c:v>
                </c:pt>
                <c:pt idx="17">
                  <c:v>Clay Products Manufacturing</c:v>
                </c:pt>
                <c:pt idx="18">
                  <c:v>Waste Incineration</c:v>
                </c:pt>
                <c:pt idx="19">
                  <c:v>Asphalt Products Manufacturing</c:v>
                </c:pt>
                <c:pt idx="20">
                  <c:v>Mining Activities</c:v>
                </c:pt>
              </c:strCache>
            </c:strRef>
          </c:cat>
          <c:val>
            <c:numRef>
              <c:f>table2!$C$3:$C$23</c:f>
              <c:numCache>
                <c:formatCode>0</c:formatCode>
                <c:ptCount val="21"/>
                <c:pt idx="0">
                  <c:v>195864.5327924458</c:v>
                </c:pt>
                <c:pt idx="1">
                  <c:v>40168.867478199325</c:v>
                </c:pt>
                <c:pt idx="2">
                  <c:v>15472.633777719999</c:v>
                </c:pt>
                <c:pt idx="3">
                  <c:v>5861.2174392594006</c:v>
                </c:pt>
                <c:pt idx="4">
                  <c:v>7272.880366680999</c:v>
                </c:pt>
                <c:pt idx="5">
                  <c:v>12628.2753354</c:v>
                </c:pt>
                <c:pt idx="6">
                  <c:v>13345.462195199994</c:v>
                </c:pt>
                <c:pt idx="7">
                  <c:v>44083.407195024003</c:v>
                </c:pt>
                <c:pt idx="8">
                  <c:v>63034.783500325619</c:v>
                </c:pt>
                <c:pt idx="9">
                  <c:v>9790.7400952750049</c:v>
                </c:pt>
                <c:pt idx="10">
                  <c:v>38070.469182898916</c:v>
                </c:pt>
                <c:pt idx="11">
                  <c:v>9872.4187871600025</c:v>
                </c:pt>
                <c:pt idx="12">
                  <c:v>1980.2362862991004</c:v>
                </c:pt>
                <c:pt idx="13">
                  <c:v>28271.167025878985</c:v>
                </c:pt>
                <c:pt idx="14">
                  <c:v>6197.3418705071981</c:v>
                </c:pt>
                <c:pt idx="15">
                  <c:v>3510.7027779665309</c:v>
                </c:pt>
                <c:pt idx="16">
                  <c:v>5832.2554721999995</c:v>
                </c:pt>
                <c:pt idx="17">
                  <c:v>684.75214150000022</c:v>
                </c:pt>
                <c:pt idx="18">
                  <c:v>11871.941043986</c:v>
                </c:pt>
                <c:pt idx="19">
                  <c:v>1211.091708706</c:v>
                </c:pt>
                <c:pt idx="20">
                  <c:v>3246.8550642350006</c:v>
                </c:pt>
              </c:numCache>
            </c:numRef>
          </c:val>
          <c:extLst>
            <c:ext xmlns:c16="http://schemas.microsoft.com/office/drawing/2014/chart" uri="{C3380CC4-5D6E-409C-BE32-E72D297353CC}">
              <c16:uniqueId val="{00000001-A280-480F-888A-1E6081E21170}"/>
            </c:ext>
          </c:extLst>
        </c:ser>
        <c:dLbls>
          <c:showLegendKey val="0"/>
          <c:showVal val="0"/>
          <c:showCatName val="0"/>
          <c:showSerName val="0"/>
          <c:showPercent val="0"/>
          <c:showBubbleSize val="0"/>
        </c:dLbls>
        <c:gapWidth val="219"/>
        <c:overlap val="-27"/>
        <c:axId val="322362136"/>
        <c:axId val="322363120"/>
      </c:barChart>
      <c:catAx>
        <c:axId val="322362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2363120"/>
        <c:crosses val="autoZero"/>
        <c:auto val="1"/>
        <c:lblAlgn val="ctr"/>
        <c:lblOffset val="100"/>
        <c:noMultiLvlLbl val="0"/>
      </c:catAx>
      <c:valAx>
        <c:axId val="322363120"/>
        <c:scaling>
          <c:orientation val="minMax"/>
          <c:max val="8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362136"/>
        <c:crosses val="autoZero"/>
        <c:crossBetween val="between"/>
      </c:valAx>
      <c:spPr>
        <a:noFill/>
        <a:ln>
          <a:noFill/>
        </a:ln>
        <a:effectLst/>
      </c:spPr>
    </c:plotArea>
    <c:legend>
      <c:legendPos val="b"/>
      <c:layout>
        <c:manualLayout>
          <c:xMode val="edge"/>
          <c:yMode val="edge"/>
          <c:x val="0.63169042738270853"/>
          <c:y val="0.17948953984668198"/>
          <c:w val="0.23758852687706167"/>
          <c:h val="6.583999519144076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a:t>
            </a:r>
          </a:p>
        </c:rich>
      </c:tx>
      <c:overlay val="0"/>
      <c:spPr>
        <a:noFill/>
        <a:ln w="25400">
          <a:noFill/>
        </a:ln>
      </c:spPr>
    </c:title>
    <c:autoTitleDeleted val="0"/>
    <c:plotArea>
      <c:layout>
        <c:manualLayout>
          <c:layoutTarget val="inner"/>
          <c:xMode val="edge"/>
          <c:yMode val="edge"/>
          <c:x val="7.8379588782903201E-2"/>
          <c:y val="6.3895286525437273E-2"/>
          <c:w val="0.90547054041606323"/>
          <c:h val="0.45809056778991947"/>
        </c:manualLayout>
      </c:layout>
      <c:barChart>
        <c:barDir val="col"/>
        <c:grouping val="clustered"/>
        <c:varyColors val="0"/>
        <c:ser>
          <c:idx val="0"/>
          <c:order val="0"/>
          <c:tx>
            <c:v>SO2</c:v>
          </c:tx>
          <c:spPr>
            <a:solidFill>
              <a:srgbClr val="4472C4"/>
            </a:solidFill>
            <a:ln w="25400">
              <a:noFill/>
            </a:ln>
          </c:spPr>
          <c:invertIfNegative val="0"/>
          <c:cat>
            <c:strRef>
              <c:f>table2!$K$3:$K$23</c:f>
              <c:strCache>
                <c:ptCount val="21"/>
                <c:pt idx="0">
                  <c:v>Electric Utilities</c:v>
                </c:pt>
                <c:pt idx="1">
                  <c:v>Petroleum Refining</c:v>
                </c:pt>
                <c:pt idx="2">
                  <c:v>Coke Ovens</c:v>
                </c:pt>
                <c:pt idx="3">
                  <c:v>Pesticides and Agricultural Chemical Manufacturing</c:v>
                </c:pt>
                <c:pt idx="4">
                  <c:v>Inorganic Chemical Manufacturing</c:v>
                </c:pt>
                <c:pt idx="5">
                  <c:v>Mineral Processing</c:v>
                </c:pt>
                <c:pt idx="6">
                  <c:v>Iron and Steel Production</c:v>
                </c:pt>
                <c:pt idx="7">
                  <c:v>Cement Manufacturing</c:v>
                </c:pt>
                <c:pt idx="8">
                  <c:v>Air Transportation</c:v>
                </c:pt>
                <c:pt idx="9">
                  <c:v>Pulp and Paper Industry</c:v>
                </c:pt>
                <c:pt idx="10">
                  <c:v>Organic Chemical Manufacturing</c:v>
                </c:pt>
                <c:pt idx="11">
                  <c:v>Landfills</c:v>
                </c:pt>
                <c:pt idx="12">
                  <c:v>Consumer Products (Cleaning, Photographic, etc.)</c:v>
                </c:pt>
                <c:pt idx="13">
                  <c:v>Oil and Gas Production and Distribution</c:v>
                </c:pt>
                <c:pt idx="14">
                  <c:v>Food Products Manufacturing</c:v>
                </c:pt>
                <c:pt idx="15">
                  <c:v>Non-Ferrous Metals Production</c:v>
                </c:pt>
                <c:pt idx="16">
                  <c:v>Glass Manufacturing</c:v>
                </c:pt>
                <c:pt idx="17">
                  <c:v>Clay Products Manufacturing</c:v>
                </c:pt>
                <c:pt idx="18">
                  <c:v>Waste Incineration</c:v>
                </c:pt>
                <c:pt idx="19">
                  <c:v>Asphalt Products Manufacturing</c:v>
                </c:pt>
                <c:pt idx="20">
                  <c:v>Mining Activities</c:v>
                </c:pt>
              </c:strCache>
            </c:strRef>
          </c:cat>
          <c:val>
            <c:numRef>
              <c:f>table2!$L$3:$L$23</c:f>
              <c:numCache>
                <c:formatCode>General</c:formatCode>
                <c:ptCount val="21"/>
                <c:pt idx="0">
                  <c:v>2014</c:v>
                </c:pt>
                <c:pt idx="1">
                  <c:v>574</c:v>
                </c:pt>
                <c:pt idx="2">
                  <c:v>132</c:v>
                </c:pt>
                <c:pt idx="3">
                  <c:v>153</c:v>
                </c:pt>
                <c:pt idx="4">
                  <c:v>190</c:v>
                </c:pt>
                <c:pt idx="5">
                  <c:v>256</c:v>
                </c:pt>
                <c:pt idx="6">
                  <c:v>375</c:v>
                </c:pt>
                <c:pt idx="7">
                  <c:v>444</c:v>
                </c:pt>
                <c:pt idx="8">
                  <c:v>1380</c:v>
                </c:pt>
                <c:pt idx="9">
                  <c:v>251</c:v>
                </c:pt>
                <c:pt idx="10">
                  <c:v>299</c:v>
                </c:pt>
                <c:pt idx="11">
                  <c:v>563</c:v>
                </c:pt>
                <c:pt idx="12">
                  <c:v>66</c:v>
                </c:pt>
                <c:pt idx="13">
                  <c:v>466</c:v>
                </c:pt>
                <c:pt idx="14">
                  <c:v>327</c:v>
                </c:pt>
                <c:pt idx="15">
                  <c:v>212</c:v>
                </c:pt>
                <c:pt idx="16">
                  <c:v>210</c:v>
                </c:pt>
                <c:pt idx="17">
                  <c:v>311</c:v>
                </c:pt>
                <c:pt idx="18">
                  <c:v>189</c:v>
                </c:pt>
                <c:pt idx="19">
                  <c:v>389</c:v>
                </c:pt>
                <c:pt idx="20">
                  <c:v>120</c:v>
                </c:pt>
              </c:numCache>
            </c:numRef>
          </c:val>
          <c:extLst>
            <c:ext xmlns:c16="http://schemas.microsoft.com/office/drawing/2014/chart" uri="{C3380CC4-5D6E-409C-BE32-E72D297353CC}">
              <c16:uniqueId val="{00000000-0889-4838-9936-D24B804C277A}"/>
            </c:ext>
          </c:extLst>
        </c:ser>
        <c:ser>
          <c:idx val="1"/>
          <c:order val="1"/>
          <c:tx>
            <c:v>NOx</c:v>
          </c:tx>
          <c:spPr>
            <a:solidFill>
              <a:srgbClr val="ED7D31"/>
            </a:solidFill>
            <a:ln w="25400">
              <a:noFill/>
            </a:ln>
          </c:spPr>
          <c:invertIfNegative val="0"/>
          <c:cat>
            <c:strRef>
              <c:f>table2!$K$3:$K$23</c:f>
              <c:strCache>
                <c:ptCount val="21"/>
                <c:pt idx="0">
                  <c:v>Electric Utilities</c:v>
                </c:pt>
                <c:pt idx="1">
                  <c:v>Petroleum Refining</c:v>
                </c:pt>
                <c:pt idx="2">
                  <c:v>Coke Ovens</c:v>
                </c:pt>
                <c:pt idx="3">
                  <c:v>Pesticides and Agricultural Chemical Manufacturing</c:v>
                </c:pt>
                <c:pt idx="4">
                  <c:v>Inorganic Chemical Manufacturing</c:v>
                </c:pt>
                <c:pt idx="5">
                  <c:v>Mineral Processing</c:v>
                </c:pt>
                <c:pt idx="6">
                  <c:v>Iron and Steel Production</c:v>
                </c:pt>
                <c:pt idx="7">
                  <c:v>Cement Manufacturing</c:v>
                </c:pt>
                <c:pt idx="8">
                  <c:v>Air Transportation</c:v>
                </c:pt>
                <c:pt idx="9">
                  <c:v>Pulp and Paper Industry</c:v>
                </c:pt>
                <c:pt idx="10">
                  <c:v>Organic Chemical Manufacturing</c:v>
                </c:pt>
                <c:pt idx="11">
                  <c:v>Landfills</c:v>
                </c:pt>
                <c:pt idx="12">
                  <c:v>Consumer Products (Cleaning, Photographic, etc.)</c:v>
                </c:pt>
                <c:pt idx="13">
                  <c:v>Oil and Gas Production and Distribution</c:v>
                </c:pt>
                <c:pt idx="14">
                  <c:v>Food Products Manufacturing</c:v>
                </c:pt>
                <c:pt idx="15">
                  <c:v>Non-Ferrous Metals Production</c:v>
                </c:pt>
                <c:pt idx="16">
                  <c:v>Glass Manufacturing</c:v>
                </c:pt>
                <c:pt idx="17">
                  <c:v>Clay Products Manufacturing</c:v>
                </c:pt>
                <c:pt idx="18">
                  <c:v>Waste Incineration</c:v>
                </c:pt>
                <c:pt idx="19">
                  <c:v>Asphalt Products Manufacturing</c:v>
                </c:pt>
                <c:pt idx="20">
                  <c:v>Mining Activities</c:v>
                </c:pt>
              </c:strCache>
            </c:strRef>
          </c:cat>
          <c:val>
            <c:numRef>
              <c:f>table2!$M$3:$M$23</c:f>
              <c:numCache>
                <c:formatCode>General</c:formatCode>
                <c:ptCount val="21"/>
                <c:pt idx="0">
                  <c:v>2463</c:v>
                </c:pt>
                <c:pt idx="1">
                  <c:v>492</c:v>
                </c:pt>
                <c:pt idx="2">
                  <c:v>100</c:v>
                </c:pt>
                <c:pt idx="3">
                  <c:v>102</c:v>
                </c:pt>
                <c:pt idx="4">
                  <c:v>97</c:v>
                </c:pt>
                <c:pt idx="5">
                  <c:v>263</c:v>
                </c:pt>
                <c:pt idx="6">
                  <c:v>287</c:v>
                </c:pt>
                <c:pt idx="7">
                  <c:v>547</c:v>
                </c:pt>
                <c:pt idx="8">
                  <c:v>1163</c:v>
                </c:pt>
                <c:pt idx="9">
                  <c:v>237</c:v>
                </c:pt>
                <c:pt idx="10">
                  <c:v>397</c:v>
                </c:pt>
                <c:pt idx="11">
                  <c:v>208</c:v>
                </c:pt>
                <c:pt idx="12">
                  <c:v>73</c:v>
                </c:pt>
                <c:pt idx="13">
                  <c:v>806</c:v>
                </c:pt>
                <c:pt idx="14">
                  <c:v>283</c:v>
                </c:pt>
                <c:pt idx="15">
                  <c:v>172</c:v>
                </c:pt>
                <c:pt idx="16">
                  <c:v>183</c:v>
                </c:pt>
                <c:pt idx="17">
                  <c:v>53</c:v>
                </c:pt>
                <c:pt idx="18">
                  <c:v>242</c:v>
                </c:pt>
                <c:pt idx="19">
                  <c:v>17</c:v>
                </c:pt>
                <c:pt idx="20">
                  <c:v>131</c:v>
                </c:pt>
              </c:numCache>
            </c:numRef>
          </c:val>
          <c:extLst>
            <c:ext xmlns:c16="http://schemas.microsoft.com/office/drawing/2014/chart" uri="{C3380CC4-5D6E-409C-BE32-E72D297353CC}">
              <c16:uniqueId val="{00000001-0889-4838-9936-D24B804C277A}"/>
            </c:ext>
          </c:extLst>
        </c:ser>
        <c:dLbls>
          <c:showLegendKey val="0"/>
          <c:showVal val="0"/>
          <c:showCatName val="0"/>
          <c:showSerName val="0"/>
          <c:showPercent val="0"/>
          <c:showBubbleSize val="0"/>
        </c:dLbls>
        <c:gapWidth val="219"/>
        <c:overlap val="-27"/>
        <c:axId val="319383920"/>
        <c:axId val="1"/>
      </c:barChart>
      <c:catAx>
        <c:axId val="319383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ln w="6350">
            <a:noFill/>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9383920"/>
        <c:crosses val="autoZero"/>
        <c:crossBetween val="between"/>
      </c:valAx>
      <c:spPr>
        <a:noFill/>
        <a:ln w="25400">
          <a:noFill/>
        </a:ln>
      </c:spPr>
    </c:plotArea>
    <c:legend>
      <c:legendPos val="b"/>
      <c:legendEntry>
        <c:idx val="0"/>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54600516703382473"/>
          <c:y val="0.22362935638308667"/>
          <c:w val="0.33885974779468359"/>
          <c:h val="4.8491718707575349E-2"/>
        </c:manualLayout>
      </c:layout>
      <c:overlay val="0"/>
      <c:spPr>
        <a:noFill/>
        <a:ln w="25400">
          <a:noFill/>
        </a:ln>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solidFill>
        <a:schemeClr val="tx1"/>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5AE338A-35BB-47FE-BF89-6F8F99A84EFF}" type="datetimeFigureOut">
              <a:rPr lang="en-US" smtClean="0"/>
              <a:pPr/>
              <a:t>2021-04-11</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5BFBDEC-75DD-451E-9F37-132C2A836F9F}" type="slidenum">
              <a:rPr lang="en-US" smtClean="0"/>
              <a:pPr/>
              <a:t>‹#›</a:t>
            </a:fld>
            <a:endParaRPr lang="en-US"/>
          </a:p>
        </p:txBody>
      </p:sp>
    </p:spTree>
    <p:extLst>
      <p:ext uri="{BB962C8B-B14F-4D97-AF65-F5344CB8AC3E}">
        <p14:creationId xmlns:p14="http://schemas.microsoft.com/office/powerpoint/2010/main" val="17462348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CN" altLang="en-US"/>
          </a:p>
        </p:txBody>
      </p:sp>
      <p:sp>
        <p:nvSpPr>
          <p:cNvPr id="3" name="日期占位符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258C87-23C0-4C8E-9188-368E61CDF4F1}" type="datetimeFigureOut">
              <a:rPr lang="zh-CN" altLang="en-US" smtClean="0"/>
              <a:pPr/>
              <a:t>2021/4/11</a:t>
            </a:fld>
            <a:endParaRPr lang="zh-CN" altLang="en-US"/>
          </a:p>
        </p:txBody>
      </p:sp>
      <p:sp>
        <p:nvSpPr>
          <p:cNvPr id="4" name="幻灯片图像占位符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zh-CN" altLang="en-US"/>
          </a:p>
        </p:txBody>
      </p:sp>
      <p:sp>
        <p:nvSpPr>
          <p:cNvPr id="5" name="备注占位符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E9A5E68-CF20-49C0-9291-AF1592569517}" type="slidenum">
              <a:rPr lang="zh-CN" altLang="en-US" smtClean="0"/>
              <a:pPr/>
              <a:t>‹#›</a:t>
            </a:fld>
            <a:endParaRPr lang="zh-CN" altLang="en-US"/>
          </a:p>
        </p:txBody>
      </p:sp>
    </p:spTree>
    <p:extLst>
      <p:ext uri="{BB962C8B-B14F-4D97-AF65-F5344CB8AC3E}">
        <p14:creationId xmlns:p14="http://schemas.microsoft.com/office/powerpoint/2010/main" val="41271805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94369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8697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12030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8891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256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76973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9907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1644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89422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5108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4510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63263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3812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9346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4127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282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2545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7328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5866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68856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69819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19790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3972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48080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48278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0728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1012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3236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66083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06088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08484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8693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9859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83307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317814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1697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02679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544575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1889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78735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94651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998965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51624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97368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37381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649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437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5320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199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A5E68-CF20-49C0-9291-AF159256951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6545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5"/>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42630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4958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38"/>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38"/>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523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38"/>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380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2033587"/>
            <a:ext cx="9144000" cy="1663700"/>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ctrTitle"/>
          </p:nvPr>
        </p:nvSpPr>
        <p:spPr>
          <a:xfrm>
            <a:off x="685800" y="2130427"/>
            <a:ext cx="7772400" cy="1470025"/>
          </a:xfrm>
        </p:spPr>
        <p:txBody>
          <a:bodyPr/>
          <a:lstStyle>
            <a:lvl1pPr>
              <a:defRPr sz="4000" b="1">
                <a:solidFill>
                  <a:schemeClr val="bg1"/>
                </a:solidFill>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3834582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41"/>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85534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2"/>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4534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22988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016596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362872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623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 name="标题 1"/>
          <p:cNvSpPr>
            <a:spLocks noGrp="1"/>
          </p:cNvSpPr>
          <p:nvPr>
            <p:ph type="title"/>
          </p:nvPr>
        </p:nvSpPr>
        <p:spPr>
          <a:xfrm>
            <a:off x="457200" y="71439"/>
            <a:ext cx="8229600" cy="669103"/>
          </a:xfrm>
        </p:spPr>
        <p:txBody>
          <a:bodyPr/>
          <a:lstStyle>
            <a:lvl1pPr algn="ctr">
              <a:defRPr b="1">
                <a:solidFill>
                  <a:schemeClr val="bg1"/>
                </a:solidFill>
              </a:defRPr>
            </a:lvl1pPr>
          </a:lstStyle>
          <a:p>
            <a:r>
              <a:rPr lang="zh-CN" altLang="en-US" dirty="0"/>
              <a:t>单击此处编辑母版标题样式</a:t>
            </a:r>
          </a:p>
        </p:txBody>
      </p:sp>
      <p:sp>
        <p:nvSpPr>
          <p:cNvPr id="3" name="内容占位符 2"/>
          <p:cNvSpPr>
            <a:spLocks noGrp="1"/>
          </p:cNvSpPr>
          <p:nvPr>
            <p:ph idx="1"/>
          </p:nvPr>
        </p:nvSpPr>
        <p:spPr>
          <a:xfrm>
            <a:off x="457200" y="980728"/>
            <a:ext cx="8229600" cy="5616624"/>
          </a:xfrm>
        </p:spPr>
        <p:txBody>
          <a:bodyPr/>
          <a:lstStyle>
            <a:lvl1pPr>
              <a:defRPr b="1"/>
            </a:lvl1pPr>
            <a:lvl2pPr>
              <a:defRPr b="1"/>
            </a:lvl2pPr>
            <a:lvl3pPr>
              <a:defRPr b="1"/>
            </a:lvl3pPr>
            <a:lvl4pPr>
              <a:defRPr b="1"/>
            </a:lvl4pPr>
            <a:lvl5pPr>
              <a:defRPr b="1"/>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70818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7374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199710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45968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1440"/>
            <a:ext cx="2057400" cy="60547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1440"/>
            <a:ext cx="6019800" cy="60547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70565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71440"/>
            <a:ext cx="8229600" cy="6054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49333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721660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4208929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1837694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1" y="6453338"/>
            <a:ext cx="946448" cy="365125"/>
          </a:xfrm>
          <a:prstGeom prst="rect">
            <a:avLst/>
          </a:prstGeom>
        </p:spPr>
        <p:txBody>
          <a:bodyPr/>
          <a:lstStyle/>
          <a:p>
            <a:endParaRPr lang="zh-CN" altLang="en-US">
              <a:solidFill>
                <a:prstClr val="black">
                  <a:tint val="75000"/>
                </a:prstClr>
              </a:solidFill>
            </a:endParaRPr>
          </a:p>
        </p:txBody>
      </p:sp>
      <p:sp>
        <p:nvSpPr>
          <p:cNvPr id="4" name="页脚占位符 3"/>
          <p:cNvSpPr>
            <a:spLocks noGrp="1"/>
          </p:cNvSpPr>
          <p:nvPr>
            <p:ph type="ftr" sz="quarter" idx="11"/>
          </p:nvPr>
        </p:nvSpPr>
        <p:spPr>
          <a:xfrm>
            <a:off x="5785792" y="6453338"/>
            <a:ext cx="28956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8121" y="6453338"/>
            <a:ext cx="370384" cy="365125"/>
          </a:xfrm>
          <a:prstGeom prst="rect">
            <a:avLst/>
          </a:prstGeom>
        </p:spPr>
        <p:txBody>
          <a:bodyPr/>
          <a:lstStyle>
            <a:lvl1pPr>
              <a:defRPr b="1">
                <a:solidFill>
                  <a:srgbClr val="C00000"/>
                </a:solidFill>
                <a:effectLst>
                  <a:glow rad="685800">
                    <a:srgbClr val="FFFF99">
                      <a:alpha val="40000"/>
                    </a:srgbClr>
                  </a:glow>
                </a:effectLst>
              </a:defRPr>
            </a:lvl1pPr>
          </a:lstStyle>
          <a:p>
            <a:fld id="{03A847EA-A0F8-42E4-AF47-D5B896815B88}" type="slidenum">
              <a:rPr lang="zh-CN" altLang="en-US" smtClean="0"/>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a:t>Click here to edit title</a:t>
            </a:r>
            <a:endParaRPr lang="zh-CN" altLang="en-US" dirty="0"/>
          </a:p>
        </p:txBody>
      </p:sp>
    </p:spTree>
    <p:extLst>
      <p:ext uri="{BB962C8B-B14F-4D97-AF65-F5344CB8AC3E}">
        <p14:creationId xmlns:p14="http://schemas.microsoft.com/office/powerpoint/2010/main" val="4191484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2488189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762942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28DF711E-A957-4C9A-872B-537E488B7365}"/>
              </a:ext>
            </a:extLst>
          </p:cNvPr>
          <p:cNvSpPr>
            <a:spLocks noGrp="1"/>
          </p:cNvSpPr>
          <p:nvPr>
            <p:ph type="title"/>
          </p:nvPr>
        </p:nvSpPr>
        <p:spPr>
          <a:xfrm>
            <a:off x="628650" y="35146"/>
            <a:ext cx="7886700" cy="518529"/>
          </a:xfrm>
        </p:spPr>
        <p:txBody>
          <a:bodyPr>
            <a:normAutofit/>
          </a:bodyPr>
          <a:lstStyle>
            <a:lvl1pPr algn="ctr">
              <a:defRPr sz="2400" b="1">
                <a:solidFill>
                  <a:schemeClr val="bg1"/>
                </a:solidFill>
              </a:defRPr>
            </a:lvl1pPr>
          </a:lstStyle>
          <a:p>
            <a:r>
              <a:rPr lang="zh-CN" altLang="en-US" dirty="0"/>
              <a:t>单击此处编辑母版标题样式</a:t>
            </a:r>
          </a:p>
        </p:txBody>
      </p:sp>
    </p:spTree>
    <p:extLst>
      <p:ext uri="{BB962C8B-B14F-4D97-AF65-F5344CB8AC3E}">
        <p14:creationId xmlns:p14="http://schemas.microsoft.com/office/powerpoint/2010/main" val="607439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07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8577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71248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26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83375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66000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2"/>
          <p:cNvSpPr txBox="1">
            <a:spLocks noChangeArrowheads="1"/>
          </p:cNvSpPr>
          <p:nvPr userDrawn="1"/>
        </p:nvSpPr>
        <p:spPr bwMode="auto">
          <a:xfrm>
            <a:off x="0" y="-1"/>
            <a:ext cx="9144000" cy="1368000"/>
          </a:xfrm>
          <a:prstGeom prst="rect">
            <a:avLst/>
          </a:prstGeom>
          <a:solidFill>
            <a:srgbClr val="333399"/>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38"/>
            <a:ext cx="8229600"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3"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3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69C458A-EF38-4471-81F0-59810A9BD550}"/>
              </a:ext>
            </a:extLst>
          </p:cNvPr>
          <p:cNvSpPr txBox="1">
            <a:spLocks noChangeArrowheads="1"/>
          </p:cNvSpPr>
          <p:nvPr userDrawn="1"/>
        </p:nvSpPr>
        <p:spPr bwMode="auto">
          <a:xfrm>
            <a:off x="0" y="-1"/>
            <a:ext cx="9144000" cy="764705"/>
          </a:xfrm>
          <a:prstGeom prst="rect">
            <a:avLst/>
          </a:prstGeom>
          <a:solidFill>
            <a:srgbClr val="333399"/>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pPr eaLnBrk="1" hangingPunct="1">
              <a:lnSpc>
                <a:spcPct val="150000"/>
              </a:lnSpc>
              <a:spcBef>
                <a:spcPts val="1200"/>
              </a:spcBef>
            </a:pPr>
            <a:endParaRPr lang="zh-CN" altLang="en-US" sz="4000" b="1" kern="0" dirty="0">
              <a:solidFill>
                <a:srgbClr val="FFFFFF"/>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2052" name="标题占位符 1"/>
          <p:cNvSpPr>
            <a:spLocks noGrp="1"/>
          </p:cNvSpPr>
          <p:nvPr>
            <p:ph type="title"/>
          </p:nvPr>
        </p:nvSpPr>
        <p:spPr bwMode="auto">
          <a:xfrm>
            <a:off x="457200" y="71440"/>
            <a:ext cx="8229600" cy="660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a:t>单击此处编辑母版标题样式</a:t>
            </a:r>
          </a:p>
        </p:txBody>
      </p:sp>
      <p:sp>
        <p:nvSpPr>
          <p:cNvPr id="2053" name="文本占位符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90086506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Lst>
  <p:hf hdr="0" ftr="0" dt="0"/>
  <p:txStyles>
    <p:titleStyle>
      <a:lvl1pPr algn="ctr"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epa.gov/ejscreen/how-interpret-standard-report-ejscreen#censu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956E-FA5C-4ABD-9633-AD6D85217ED9}"/>
              </a:ext>
            </a:extLst>
          </p:cNvPr>
          <p:cNvSpPr>
            <a:spLocks noGrp="1"/>
          </p:cNvSpPr>
          <p:nvPr>
            <p:ph type="ctrTitle"/>
          </p:nvPr>
        </p:nvSpPr>
        <p:spPr>
          <a:xfrm>
            <a:off x="265176" y="2130425"/>
            <a:ext cx="8750808" cy="1470025"/>
          </a:xfrm>
        </p:spPr>
        <p:txBody>
          <a:bodyPr/>
          <a:lstStyle/>
          <a:p>
            <a:pPr algn="ctr"/>
            <a:r>
              <a:rPr lang="en-US" dirty="0">
                <a:solidFill>
                  <a:srgbClr val="FFFF00"/>
                </a:solidFill>
              </a:rPr>
              <a:t>Upgrade to NEXUS 1.7.1:</a:t>
            </a:r>
            <a:br>
              <a:rPr lang="en-US" dirty="0">
                <a:solidFill>
                  <a:srgbClr val="FFFF00"/>
                </a:solidFill>
              </a:rPr>
            </a:br>
            <a:r>
              <a:rPr lang="en-US" dirty="0">
                <a:solidFill>
                  <a:srgbClr val="FFFF00"/>
                </a:solidFill>
              </a:rPr>
              <a:t> List of Improvements</a:t>
            </a:r>
          </a:p>
        </p:txBody>
      </p:sp>
      <p:sp>
        <p:nvSpPr>
          <p:cNvPr id="3" name="Subtitle 2">
            <a:extLst>
              <a:ext uri="{FF2B5EF4-FFF2-40B4-BE49-F238E27FC236}">
                <a16:creationId xmlns:a16="http://schemas.microsoft.com/office/drawing/2014/main" id="{DA05144C-5F15-4F62-9D1F-42B449A4FD21}"/>
              </a:ext>
            </a:extLst>
          </p:cNvPr>
          <p:cNvSpPr>
            <a:spLocks noGrp="1"/>
          </p:cNvSpPr>
          <p:nvPr>
            <p:ph type="subTitle" idx="1"/>
          </p:nvPr>
        </p:nvSpPr>
        <p:spPr>
          <a:xfrm>
            <a:off x="251460" y="6300216"/>
            <a:ext cx="8778240" cy="557784"/>
          </a:xfrm>
        </p:spPr>
        <p:txBody>
          <a:bodyPr/>
          <a:lstStyle/>
          <a:p>
            <a:pPr algn="r"/>
            <a:r>
              <a:rPr lang="en-US" sz="2400" dirty="0">
                <a:latin typeface="Arial" panose="020B0604020202020204" pitchFamily="34" charset="0"/>
                <a:cs typeface="Arial" panose="020B0604020202020204" pitchFamily="34" charset="0"/>
              </a:rPr>
              <a:t>Carey Jang, April 11, 2021 </a:t>
            </a:r>
          </a:p>
        </p:txBody>
      </p:sp>
      <p:sp>
        <p:nvSpPr>
          <p:cNvPr id="4" name="Subtitle 2">
            <a:extLst>
              <a:ext uri="{FF2B5EF4-FFF2-40B4-BE49-F238E27FC236}">
                <a16:creationId xmlns:a16="http://schemas.microsoft.com/office/drawing/2014/main" id="{740EBA25-BB1F-48C6-AFDC-C0821E5D7C02}"/>
              </a:ext>
            </a:extLst>
          </p:cNvPr>
          <p:cNvSpPr txBox="1">
            <a:spLocks/>
          </p:cNvSpPr>
          <p:nvPr/>
        </p:nvSpPr>
        <p:spPr bwMode="auto">
          <a:xfrm>
            <a:off x="182880" y="3662743"/>
            <a:ext cx="8961120" cy="25751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a:solidFill>
                  <a:schemeClr val="tx1"/>
                </a:solidFill>
                <a:latin typeface="+mn-lt"/>
                <a:ea typeface="+mn-ea"/>
                <a:cs typeface="+mn-cs"/>
              </a:defRPr>
            </a:lvl1pPr>
            <a:lvl2pPr marL="457200" indent="0" algn="ctr" rtl="0" eaLnBrk="0" fontAlgn="base" hangingPunct="0">
              <a:spcBef>
                <a:spcPct val="20000"/>
              </a:spcBef>
              <a:spcAft>
                <a:spcPct val="0"/>
              </a:spcAft>
              <a:buFont typeface="Arial" charset="0"/>
              <a:buNone/>
              <a:defRPr sz="2800">
                <a:solidFill>
                  <a:schemeClr val="tx1"/>
                </a:solidFill>
                <a:latin typeface="+mn-lt"/>
                <a:ea typeface="+mn-ea"/>
              </a:defRPr>
            </a:lvl2pPr>
            <a:lvl3pPr marL="914400" indent="0" algn="ctr" rtl="0" eaLnBrk="0" fontAlgn="base" hangingPunct="0">
              <a:spcBef>
                <a:spcPct val="20000"/>
              </a:spcBef>
              <a:spcAft>
                <a:spcPct val="0"/>
              </a:spcAft>
              <a:buFont typeface="Arial" charset="0"/>
              <a:buNone/>
              <a:defRPr sz="2400">
                <a:solidFill>
                  <a:schemeClr val="tx1"/>
                </a:solidFill>
                <a:latin typeface="+mn-lt"/>
                <a:ea typeface="+mn-ea"/>
              </a:defRPr>
            </a:lvl3pPr>
            <a:lvl4pPr marL="1371600" indent="0" algn="ctr" rtl="0" eaLnBrk="0" fontAlgn="base" hangingPunct="0">
              <a:spcBef>
                <a:spcPct val="20000"/>
              </a:spcBef>
              <a:spcAft>
                <a:spcPct val="0"/>
              </a:spcAft>
              <a:buFont typeface="Arial" charset="0"/>
              <a:buNone/>
              <a:defRPr sz="2000">
                <a:solidFill>
                  <a:schemeClr val="tx1"/>
                </a:solidFill>
                <a:latin typeface="+mn-lt"/>
                <a:ea typeface="+mn-ea"/>
              </a:defRPr>
            </a:lvl4pPr>
            <a:lvl5pPr marL="1828800" indent="0" algn="ctr" rtl="0" eaLnBrk="0" fontAlgn="base" hangingPunct="0">
              <a:spcBef>
                <a:spcPct val="20000"/>
              </a:spcBef>
              <a:spcAft>
                <a:spcPct val="0"/>
              </a:spcAft>
              <a:buFont typeface="Arial" charset="0"/>
              <a:buNone/>
              <a:defRPr sz="2000">
                <a:solidFill>
                  <a:schemeClr val="tx1"/>
                </a:solidFill>
                <a:latin typeface="+mn-lt"/>
                <a:ea typeface="+mn-ea"/>
              </a:defRPr>
            </a:lvl5pPr>
            <a:lvl6pPr marL="2286000" indent="0" algn="ctr" rtl="0" eaLnBrk="0" fontAlgn="base" hangingPunct="0">
              <a:spcBef>
                <a:spcPct val="20000"/>
              </a:spcBef>
              <a:spcAft>
                <a:spcPct val="0"/>
              </a:spcAft>
              <a:buFont typeface="Arial" charset="0"/>
              <a:buNone/>
              <a:defRPr sz="2000">
                <a:solidFill>
                  <a:schemeClr val="tx1"/>
                </a:solidFill>
                <a:latin typeface="+mn-lt"/>
                <a:ea typeface="+mn-ea"/>
              </a:defRPr>
            </a:lvl6pPr>
            <a:lvl7pPr marL="2743200" indent="0" algn="ctr" rtl="0" eaLnBrk="0" fontAlgn="base" hangingPunct="0">
              <a:spcBef>
                <a:spcPct val="20000"/>
              </a:spcBef>
              <a:spcAft>
                <a:spcPct val="0"/>
              </a:spcAft>
              <a:buFont typeface="Arial" charset="0"/>
              <a:buNone/>
              <a:defRPr sz="2000">
                <a:solidFill>
                  <a:schemeClr val="tx1"/>
                </a:solidFill>
                <a:latin typeface="+mn-lt"/>
                <a:ea typeface="+mn-ea"/>
              </a:defRPr>
            </a:lvl7pPr>
            <a:lvl8pPr marL="3200400" indent="0" algn="ctr" rtl="0" eaLnBrk="0" fontAlgn="base" hangingPunct="0">
              <a:spcBef>
                <a:spcPct val="20000"/>
              </a:spcBef>
              <a:spcAft>
                <a:spcPct val="0"/>
              </a:spcAft>
              <a:buFont typeface="Arial" charset="0"/>
              <a:buNone/>
              <a:defRPr sz="2000">
                <a:solidFill>
                  <a:schemeClr val="tx1"/>
                </a:solidFill>
                <a:latin typeface="+mn-lt"/>
                <a:ea typeface="+mn-ea"/>
              </a:defRPr>
            </a:lvl8pPr>
            <a:lvl9pPr marL="3657600" indent="0" algn="ctr" rtl="0" eaLnBrk="0" fontAlgn="base" hangingPunct="0">
              <a:spcBef>
                <a:spcPct val="20000"/>
              </a:spcBef>
              <a:spcAft>
                <a:spcPct val="0"/>
              </a:spcAft>
              <a:buFont typeface="Arial" charset="0"/>
              <a:buNone/>
              <a:defRPr sz="2000">
                <a:solidFill>
                  <a:schemeClr val="tx1"/>
                </a:solidFill>
                <a:latin typeface="+mn-lt"/>
                <a:ea typeface="+mn-ea"/>
              </a:defRPr>
            </a:lvl9pPr>
          </a:lstStyle>
          <a:p>
            <a:pPr algn="l">
              <a:lnSpc>
                <a:spcPct val="150000"/>
              </a:lnSpc>
            </a:pPr>
            <a:r>
              <a:rPr lang="en-US" sz="2400" kern="0" dirty="0">
                <a:solidFill>
                  <a:srgbClr val="FF0000"/>
                </a:solidFill>
                <a:latin typeface="Arial" panose="020B0604020202020204" pitchFamily="34" charset="0"/>
                <a:cs typeface="Arial" panose="020B0604020202020204" pitchFamily="34" charset="0"/>
              </a:rPr>
              <a:t>Near-term Priorities for 2021 NEXUS development:</a:t>
            </a:r>
            <a:endParaRPr lang="en-US" sz="2000" kern="0" dirty="0">
              <a:latin typeface="Arial" panose="020B0604020202020204" pitchFamily="34" charset="0"/>
              <a:cs typeface="Arial" panose="020B0604020202020204" pitchFamily="34" charset="0"/>
            </a:endParaRPr>
          </a:p>
          <a:p>
            <a:pPr marL="514350" indent="-514350" algn="l">
              <a:buFont typeface="+mj-lt"/>
              <a:buAutoNum type="arabicPeriod"/>
            </a:pPr>
            <a:r>
              <a:rPr lang="en-US" sz="2000" kern="0" dirty="0">
                <a:latin typeface="Arial" panose="020B0604020202020204" pitchFamily="34" charset="0"/>
                <a:cs typeface="Arial" panose="020B0604020202020204" pitchFamily="34" charset="0"/>
              </a:rPr>
              <a:t>Upgrade NEXUS (GUI/module/metrics/</a:t>
            </a:r>
            <a:r>
              <a:rPr lang="en-US" sz="2000" kern="0" dirty="0">
                <a:solidFill>
                  <a:srgbClr val="0000FF"/>
                </a:solidFill>
                <a:latin typeface="Arial" panose="020B0604020202020204" pitchFamily="34" charset="0"/>
                <a:cs typeface="Arial" panose="020B0604020202020204" pitchFamily="34" charset="0"/>
              </a:rPr>
              <a:t>EJ</a:t>
            </a:r>
            <a:r>
              <a:rPr lang="en-US" sz="2000" kern="0" dirty="0">
                <a:latin typeface="Arial" panose="020B0604020202020204" pitchFamily="34" charset="0"/>
                <a:cs typeface="Arial" panose="020B0604020202020204" pitchFamily="34" charset="0"/>
              </a:rPr>
              <a:t>) for public </a:t>
            </a:r>
            <a:r>
              <a:rPr lang="en-US" sz="2000" kern="0" dirty="0">
                <a:solidFill>
                  <a:srgbClr val="0000FF"/>
                </a:solidFill>
                <a:latin typeface="Arial" panose="020B0604020202020204" pitchFamily="34" charset="0"/>
                <a:cs typeface="Arial" panose="020B0604020202020204" pitchFamily="34" charset="0"/>
              </a:rPr>
              <a:t>beta release</a:t>
            </a:r>
          </a:p>
          <a:p>
            <a:pPr marL="514350" indent="-514350" algn="l">
              <a:buFont typeface="+mj-lt"/>
              <a:buAutoNum type="arabicPeriod"/>
            </a:pPr>
            <a:r>
              <a:rPr lang="en-US" sz="2000" kern="0" dirty="0">
                <a:latin typeface="Arial" panose="020B0604020202020204" pitchFamily="34" charset="0"/>
                <a:cs typeface="Arial" panose="020B0604020202020204" pitchFamily="34" charset="0"/>
              </a:rPr>
              <a:t>2017 emissions data update (including GHG &amp; Sector)</a:t>
            </a:r>
          </a:p>
          <a:p>
            <a:pPr marL="514350" indent="-514350" algn="l">
              <a:buFont typeface="+mj-lt"/>
              <a:buAutoNum type="arabicPeriod"/>
            </a:pPr>
            <a:r>
              <a:rPr lang="en-US" sz="2000" kern="0" dirty="0">
                <a:latin typeface="Arial" panose="020B0604020202020204" pitchFamily="34" charset="0"/>
                <a:cs typeface="Arial" panose="020B0604020202020204" pitchFamily="34" charset="0"/>
              </a:rPr>
              <a:t>2017 </a:t>
            </a:r>
            <a:r>
              <a:rPr lang="en-US" sz="2000" kern="0" dirty="0">
                <a:solidFill>
                  <a:srgbClr val="0000FF"/>
                </a:solidFill>
                <a:latin typeface="Arial" panose="020B0604020202020204" pitchFamily="34" charset="0"/>
                <a:cs typeface="Arial" panose="020B0604020202020204" pitchFamily="34" charset="0"/>
              </a:rPr>
              <a:t>fused AQ </a:t>
            </a:r>
            <a:r>
              <a:rPr lang="en-US" sz="2000" kern="0" dirty="0">
                <a:latin typeface="Arial" panose="020B0604020202020204" pitchFamily="34" charset="0"/>
                <a:cs typeface="Arial" panose="020B0604020202020204" pitchFamily="34" charset="0"/>
              </a:rPr>
              <a:t>(PM2.5, O3 &amp; Air Toxics) </a:t>
            </a:r>
            <a:r>
              <a:rPr lang="en-US" sz="2000" kern="0" dirty="0">
                <a:solidFill>
                  <a:srgbClr val="0000FF"/>
                </a:solidFill>
                <a:latin typeface="Arial" panose="020B0604020202020204" pitchFamily="34" charset="0"/>
                <a:cs typeface="Arial" panose="020B0604020202020204" pitchFamily="34" charset="0"/>
              </a:rPr>
              <a:t>&amp; risk</a:t>
            </a:r>
            <a:r>
              <a:rPr lang="en-US" sz="2000" kern="0" dirty="0">
                <a:latin typeface="Arial" panose="020B0604020202020204" pitchFamily="34" charset="0"/>
                <a:cs typeface="Arial" panose="020B0604020202020204" pitchFamily="34" charset="0"/>
              </a:rPr>
              <a:t> data update</a:t>
            </a:r>
          </a:p>
          <a:p>
            <a:pPr marL="514350" indent="-514350" algn="l">
              <a:buFont typeface="+mj-lt"/>
              <a:buAutoNum type="arabicPeriod"/>
            </a:pPr>
            <a:r>
              <a:rPr lang="en-US" sz="2000" kern="0" dirty="0">
                <a:latin typeface="Arial" panose="020B0604020202020204" pitchFamily="34" charset="0"/>
                <a:cs typeface="Arial" panose="020B0604020202020204" pitchFamily="34" charset="0"/>
              </a:rPr>
              <a:t>New “Proximity-based </a:t>
            </a:r>
            <a:r>
              <a:rPr lang="en-US" sz="2000" kern="0" dirty="0">
                <a:solidFill>
                  <a:srgbClr val="0000FF"/>
                </a:solidFill>
                <a:latin typeface="Arial" panose="020B0604020202020204" pitchFamily="34" charset="0"/>
                <a:cs typeface="Arial" panose="020B0604020202020204" pitchFamily="34" charset="0"/>
              </a:rPr>
              <a:t>risk &amp; EJ </a:t>
            </a:r>
            <a:r>
              <a:rPr lang="en-US" sz="2000" kern="0" dirty="0">
                <a:latin typeface="Arial" panose="020B0604020202020204" pitchFamily="34" charset="0"/>
                <a:cs typeface="Arial" panose="020B0604020202020204" pitchFamily="34" charset="0"/>
              </a:rPr>
              <a:t>analysis” module (census block group level of resolution)</a:t>
            </a:r>
          </a:p>
          <a:p>
            <a:pPr algn="l"/>
            <a:r>
              <a:rPr lang="en-US" sz="2400" kern="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48208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60C906DB-1282-40E1-924E-441BA16B5589}"/>
              </a:ext>
            </a:extLst>
          </p:cNvPr>
          <p:cNvGraphicFramePr>
            <a:graphicFrameLocks/>
          </p:cNvGraphicFramePr>
          <p:nvPr>
            <p:extLst>
              <p:ext uri="{D42A27DB-BD31-4B8C-83A1-F6EECF244321}">
                <p14:modId xmlns:p14="http://schemas.microsoft.com/office/powerpoint/2010/main" val="3411765957"/>
              </p:ext>
            </p:extLst>
          </p:nvPr>
        </p:nvGraphicFramePr>
        <p:xfrm>
          <a:off x="2807209" y="1425260"/>
          <a:ext cx="6101334" cy="3759925"/>
        </p:xfrm>
        <a:graphic>
          <a:graphicData uri="http://schemas.openxmlformats.org/drawingml/2006/chart">
            <c:chart xmlns:c="http://schemas.openxmlformats.org/drawingml/2006/chart" xmlns:r="http://schemas.openxmlformats.org/officeDocument/2006/relationships" r:id="rId3"/>
          </a:graphicData>
        </a:graphic>
      </p:graphicFrame>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3035808" y="4732815"/>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A651516D-9513-4BF0-8203-EC358FC6921E}"/>
              </a:ext>
            </a:extLst>
          </p:cNvPr>
          <p:cNvSpPr txBox="1"/>
          <p:nvPr/>
        </p:nvSpPr>
        <p:spPr>
          <a:xfrm>
            <a:off x="3480344" y="1025069"/>
            <a:ext cx="482824"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over</a:t>
            </a:r>
          </a:p>
        </p:txBody>
      </p:sp>
      <p:sp>
        <p:nvSpPr>
          <p:cNvPr id="7" name="Slide Number Placeholder 1">
            <a:extLst>
              <a:ext uri="{FF2B5EF4-FFF2-40B4-BE49-F238E27FC236}">
                <a16:creationId xmlns:a16="http://schemas.microsoft.com/office/drawing/2014/main" id="{62AC7120-0F24-455C-9271-21BAC35AE905}"/>
              </a:ext>
            </a:extLst>
          </p:cNvPr>
          <p:cNvSpPr txBox="1">
            <a:spLocks/>
          </p:cNvSpPr>
          <p:nvPr/>
        </p:nvSpPr>
        <p:spPr>
          <a:xfrm>
            <a:off x="7543800" y="5726906"/>
            <a:ext cx="1600200" cy="273844"/>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z="1350">
                <a:solidFill>
                  <a:prstClr val="black">
                    <a:tint val="75000"/>
                  </a:prstClr>
                </a:solidFill>
                <a:latin typeface="Arial" pitchFamily="34" charset="0"/>
                <a:ea typeface="微软雅黑"/>
              </a:rPr>
              <a:pPr algn="r">
                <a:defRPr/>
              </a:pPr>
              <a:t>10</a:t>
            </a:fld>
            <a:endParaRPr lang="en-US" sz="1350" dirty="0">
              <a:solidFill>
                <a:prstClr val="black">
                  <a:tint val="75000"/>
                </a:prstClr>
              </a:solidFill>
              <a:latin typeface="Arial" pitchFamily="34" charset="0"/>
              <a:ea typeface="微软雅黑"/>
            </a:endParaRPr>
          </a:p>
        </p:txBody>
      </p:sp>
      <p:sp>
        <p:nvSpPr>
          <p:cNvPr id="3" name="Title 2">
            <a:extLst>
              <a:ext uri="{FF2B5EF4-FFF2-40B4-BE49-F238E27FC236}">
                <a16:creationId xmlns:a16="http://schemas.microsoft.com/office/drawing/2014/main" id="{D5CCFB61-011C-4769-A127-E76FE2E292B3}"/>
              </a:ext>
            </a:extLst>
          </p:cNvPr>
          <p:cNvSpPr>
            <a:spLocks noGrp="1"/>
          </p:cNvSpPr>
          <p:nvPr>
            <p:ph type="title"/>
          </p:nvPr>
        </p:nvSpPr>
        <p:spPr>
          <a:xfrm>
            <a:off x="0" y="71439"/>
            <a:ext cx="9070848" cy="669103"/>
          </a:xfrm>
        </p:spPr>
        <p:txBody>
          <a:bodyPr/>
          <a:lstStyle/>
          <a:p>
            <a:r>
              <a:rPr lang="en-US" sz="2800" dirty="0">
                <a:solidFill>
                  <a:srgbClr val="FFFF00"/>
                </a:solidFill>
              </a:rPr>
              <a:t>Sector Emission Summary: Example Plot</a:t>
            </a:r>
          </a:p>
        </p:txBody>
      </p:sp>
      <p:graphicFrame>
        <p:nvGraphicFramePr>
          <p:cNvPr id="9" name="Chart 8">
            <a:extLst>
              <a:ext uri="{FF2B5EF4-FFF2-40B4-BE49-F238E27FC236}">
                <a16:creationId xmlns:a16="http://schemas.microsoft.com/office/drawing/2014/main" id="{DBFDEAAE-1341-46E7-B076-F83B9700A60C}"/>
              </a:ext>
            </a:extLst>
          </p:cNvPr>
          <p:cNvGraphicFramePr>
            <a:graphicFrameLocks/>
          </p:cNvGraphicFramePr>
          <p:nvPr>
            <p:extLst>
              <p:ext uri="{D42A27DB-BD31-4B8C-83A1-F6EECF244321}">
                <p14:modId xmlns:p14="http://schemas.microsoft.com/office/powerpoint/2010/main" val="3542303674"/>
              </p:ext>
            </p:extLst>
          </p:nvPr>
        </p:nvGraphicFramePr>
        <p:xfrm>
          <a:off x="2807209" y="4474358"/>
          <a:ext cx="6092191" cy="2445782"/>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EA354865-775F-42D4-B628-6CB29C1041C3}"/>
              </a:ext>
            </a:extLst>
          </p:cNvPr>
          <p:cNvSpPr/>
          <p:nvPr/>
        </p:nvSpPr>
        <p:spPr>
          <a:xfrm>
            <a:off x="3607308" y="4657475"/>
            <a:ext cx="4855464" cy="300082"/>
          </a:xfrm>
          <a:prstGeom prst="rect">
            <a:avLst/>
          </a:prstGeom>
        </p:spPr>
        <p:txBody>
          <a:bodyPr wrap="square">
            <a:spAutoFit/>
          </a:bodyPr>
          <a:lstStyle/>
          <a:p>
            <a:pPr algn="ctr">
              <a:defRPr sz="1800" b="1" i="0" u="none" strike="noStrike" kern="1200" spc="0" baseline="0">
                <a:solidFill>
                  <a:srgbClr val="000000">
                    <a:lumMod val="65000"/>
                    <a:lumOff val="35000"/>
                  </a:srgbClr>
                </a:solidFill>
                <a:latin typeface="Arial" panose="020B0604020202020204" pitchFamily="34" charset="0"/>
                <a:ea typeface="+mn-ea"/>
                <a:cs typeface="Arial" panose="020B0604020202020204" pitchFamily="34" charset="0"/>
              </a:defRPr>
            </a:pPr>
            <a:r>
              <a:rPr lang="en-US" sz="1350" b="1" dirty="0">
                <a:latin typeface="Arial" panose="020B0604020202020204" pitchFamily="34" charset="0"/>
                <a:cs typeface="Arial" panose="020B0604020202020204" pitchFamily="34" charset="0"/>
              </a:rPr>
              <a:t>Top Sector Groups Score (Frequency &amp; Rank)</a:t>
            </a:r>
          </a:p>
        </p:txBody>
      </p:sp>
      <p:pic>
        <p:nvPicPr>
          <p:cNvPr id="13" name="Picture 12">
            <a:extLst>
              <a:ext uri="{FF2B5EF4-FFF2-40B4-BE49-F238E27FC236}">
                <a16:creationId xmlns:a16="http://schemas.microsoft.com/office/drawing/2014/main" id="{1D0F8F7D-7DD5-4B34-B498-31BB2C551E18}"/>
              </a:ext>
            </a:extLst>
          </p:cNvPr>
          <p:cNvPicPr>
            <a:picLocks noChangeAspect="1"/>
          </p:cNvPicPr>
          <p:nvPr/>
        </p:nvPicPr>
        <p:blipFill rotWithShape="1">
          <a:blip r:embed="rId5"/>
          <a:srcRect t="3882" b="85471"/>
          <a:stretch/>
        </p:blipFill>
        <p:spPr>
          <a:xfrm>
            <a:off x="337572" y="768515"/>
            <a:ext cx="7251192" cy="628772"/>
          </a:xfrm>
          <a:prstGeom prst="rect">
            <a:avLst/>
          </a:prstGeom>
          <a:ln>
            <a:solidFill>
              <a:schemeClr val="tx1"/>
            </a:solidFill>
          </a:ln>
        </p:spPr>
      </p:pic>
      <p:sp>
        <p:nvSpPr>
          <p:cNvPr id="14" name="Speech Bubble: Rectangle with Corners Rounded 4">
            <a:extLst>
              <a:ext uri="{FF2B5EF4-FFF2-40B4-BE49-F238E27FC236}">
                <a16:creationId xmlns:a16="http://schemas.microsoft.com/office/drawing/2014/main" id="{D73F48D3-6953-4A2D-AD86-DA1DBDA87E73}"/>
              </a:ext>
            </a:extLst>
          </p:cNvPr>
          <p:cNvSpPr/>
          <p:nvPr/>
        </p:nvSpPr>
        <p:spPr>
          <a:xfrm>
            <a:off x="235457" y="1911694"/>
            <a:ext cx="1851660" cy="1024128"/>
          </a:xfrm>
          <a:prstGeom prst="wedgeRoundRectCallout">
            <a:avLst>
              <a:gd name="adj1" fmla="val -2853"/>
              <a:gd name="adj2" fmla="val -1250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Default selections:</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“NOx” &amp; “CO2e”</a:t>
            </a:r>
            <a:endParaRPr lang="en-US" sz="1600" dirty="0">
              <a:solidFill>
                <a:srgbClr val="0000FF"/>
              </a:solidFill>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a16="http://schemas.microsoft.com/office/drawing/2014/main" id="{2EA1AB92-D9B2-4274-8EC1-29190D333AC3}"/>
              </a:ext>
            </a:extLst>
          </p:cNvPr>
          <p:cNvSpPr/>
          <p:nvPr/>
        </p:nvSpPr>
        <p:spPr>
          <a:xfrm>
            <a:off x="73152" y="3906832"/>
            <a:ext cx="2724914" cy="1360112"/>
          </a:xfrm>
          <a:prstGeom prst="wedgeRoundRectCallout">
            <a:avLst>
              <a:gd name="adj1" fmla="val 60354"/>
              <a:gd name="adj2" fmla="val -17162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Allow to adjust Y-axis scale;</a:t>
            </a:r>
          </a:p>
          <a:p>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(Note: some emission such as EGUs can be large, so may need to re-scale)</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X-axis uses top 20 sectors</a:t>
            </a:r>
            <a:endParaRPr lang="en-US" sz="160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944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E450E7-7E40-4C16-A95A-9EA4A62FEFD1}"/>
              </a:ext>
            </a:extLst>
          </p:cNvPr>
          <p:cNvPicPr>
            <a:picLocks noChangeAspect="1"/>
          </p:cNvPicPr>
          <p:nvPr/>
        </p:nvPicPr>
        <p:blipFill>
          <a:blip r:embed="rId3"/>
          <a:stretch>
            <a:fillRect/>
          </a:stretch>
        </p:blipFill>
        <p:spPr>
          <a:xfrm>
            <a:off x="0" y="914400"/>
            <a:ext cx="9144000" cy="5752211"/>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1.7 : </a:t>
            </a:r>
            <a:r>
              <a:rPr lang="en-US" altLang="zh-CN" dirty="0">
                <a:solidFill>
                  <a:srgbClr val="FFFF00"/>
                </a:solidFill>
              </a:rPr>
              <a:t>Data Query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3639312" y="3105023"/>
            <a:ext cx="4919472" cy="1024128"/>
          </a:xfrm>
          <a:prstGeom prst="wedgeRoundRectCallout">
            <a:avLst>
              <a:gd name="adj1" fmla="val -26499"/>
              <a:gd name="adj2" fmla="val -14914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Use these selections as default Data Query module starting window.  </a:t>
            </a:r>
            <a:r>
              <a:rPr lang="en-US" sz="1600" b="1"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Please check carefully on the “selected boxes and numbers”. </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These default selections are also used in “Configure Data Query” </a:t>
            </a:r>
            <a:endParaRPr lang="en-US" sz="1600" b="1" dirty="0">
              <a:solidFill>
                <a:srgbClr val="FF0000"/>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36E89A62-A4A1-4732-86C3-5607E9B36CEF}"/>
              </a:ext>
            </a:extLst>
          </p:cNvPr>
          <p:cNvSpPr/>
          <p:nvPr/>
        </p:nvSpPr>
        <p:spPr bwMode="auto">
          <a:xfrm>
            <a:off x="795528" y="1325880"/>
            <a:ext cx="7242048" cy="74066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8" name="Rectangle 7">
            <a:extLst>
              <a:ext uri="{FF2B5EF4-FFF2-40B4-BE49-F238E27FC236}">
                <a16:creationId xmlns:a16="http://schemas.microsoft.com/office/drawing/2014/main" id="{50BB059A-74F6-4C12-A945-1B2ABFB4D544}"/>
              </a:ext>
            </a:extLst>
          </p:cNvPr>
          <p:cNvSpPr/>
          <p:nvPr/>
        </p:nvSpPr>
        <p:spPr bwMode="auto">
          <a:xfrm>
            <a:off x="5742432" y="1508760"/>
            <a:ext cx="265176" cy="19882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0" name="Rectangle 9">
            <a:extLst>
              <a:ext uri="{FF2B5EF4-FFF2-40B4-BE49-F238E27FC236}">
                <a16:creationId xmlns:a16="http://schemas.microsoft.com/office/drawing/2014/main" id="{59C0A14B-63BB-42C8-BDA2-708080B762E7}"/>
              </a:ext>
            </a:extLst>
          </p:cNvPr>
          <p:cNvSpPr/>
          <p:nvPr/>
        </p:nvSpPr>
        <p:spPr bwMode="auto">
          <a:xfrm>
            <a:off x="3691128" y="1605944"/>
            <a:ext cx="265176" cy="19882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1" name="Rectangle 10">
            <a:extLst>
              <a:ext uri="{FF2B5EF4-FFF2-40B4-BE49-F238E27FC236}">
                <a16:creationId xmlns:a16="http://schemas.microsoft.com/office/drawing/2014/main" id="{EFBD1623-9FEB-493C-8ACE-01FC0D21F251}"/>
              </a:ext>
            </a:extLst>
          </p:cNvPr>
          <p:cNvSpPr/>
          <p:nvPr/>
        </p:nvSpPr>
        <p:spPr bwMode="auto">
          <a:xfrm>
            <a:off x="6719316" y="1461608"/>
            <a:ext cx="291084" cy="43120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3" name="Speech Bubble: Rectangle with Corners Rounded 4">
            <a:extLst>
              <a:ext uri="{FF2B5EF4-FFF2-40B4-BE49-F238E27FC236}">
                <a16:creationId xmlns:a16="http://schemas.microsoft.com/office/drawing/2014/main" id="{C5F57C3D-318B-42FF-B0EF-DF97663B2FE1}"/>
              </a:ext>
            </a:extLst>
          </p:cNvPr>
          <p:cNvSpPr/>
          <p:nvPr/>
        </p:nvSpPr>
        <p:spPr>
          <a:xfrm>
            <a:off x="292608" y="3617087"/>
            <a:ext cx="3054096" cy="740664"/>
          </a:xfrm>
          <a:prstGeom prst="wedgeRoundRectCallout">
            <a:avLst>
              <a:gd name="adj1" fmla="val -38852"/>
              <a:gd name="adj2" fmla="val -12761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Default display “unchecked” for these 4 options of map overlaying</a:t>
            </a:r>
            <a:endParaRPr lang="en-US" sz="1600" dirty="0">
              <a:solidFill>
                <a:srgbClr val="0000FF"/>
              </a:solidFill>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id="{72585633-9B6B-4809-85A9-E1752E10EF4F}"/>
              </a:ext>
            </a:extLst>
          </p:cNvPr>
          <p:cNvSpPr/>
          <p:nvPr/>
        </p:nvSpPr>
        <p:spPr>
          <a:xfrm>
            <a:off x="1792224" y="2219648"/>
            <a:ext cx="2456688" cy="788728"/>
          </a:xfrm>
          <a:prstGeom prst="wedgeRoundRectCallout">
            <a:avLst>
              <a:gd name="adj1" fmla="val 10874"/>
              <a:gd name="adj2" fmla="val -10936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Switch These two:</a:t>
            </a:r>
          </a:p>
          <a:p>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(x) Cancer risk value</a:t>
            </a:r>
          </a:p>
          <a:p>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  ) Top cancer risk</a:t>
            </a:r>
            <a:endParaRPr lang="en-US" sz="1600" dirty="0">
              <a:solidFill>
                <a:schemeClr val="tx1"/>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CDC0E9F-DED7-4B25-9087-90CD9508A226}"/>
              </a:ext>
            </a:extLst>
          </p:cNvPr>
          <p:cNvSpPr/>
          <p:nvPr/>
        </p:nvSpPr>
        <p:spPr bwMode="auto">
          <a:xfrm>
            <a:off x="795528" y="1325880"/>
            <a:ext cx="1947672" cy="135728"/>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168714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1.7 : </a:t>
            </a:r>
            <a:r>
              <a:rPr lang="en-US" altLang="zh-CN" dirty="0">
                <a:solidFill>
                  <a:srgbClr val="FFFF00"/>
                </a:solidFill>
              </a:rPr>
              <a:t>Data Query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852928" y="4261104"/>
            <a:ext cx="3054096" cy="1024128"/>
          </a:xfrm>
          <a:prstGeom prst="wedgeRoundRectCallout">
            <a:avLst>
              <a:gd name="adj1" fmla="val -38254"/>
              <a:gd name="adj2" fmla="val -7325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“Data Query”</a:t>
            </a:r>
            <a:endParaRPr lang="en-US" sz="1600" dirty="0">
              <a:solidFill>
                <a:srgbClr val="0000FF"/>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BE26311-BE19-49AB-B9E4-DDF54DFE92E0}"/>
              </a:ext>
            </a:extLst>
          </p:cNvPr>
          <p:cNvPicPr>
            <a:picLocks noChangeAspect="1"/>
          </p:cNvPicPr>
          <p:nvPr/>
        </p:nvPicPr>
        <p:blipFill>
          <a:blip r:embed="rId3"/>
          <a:stretch>
            <a:fillRect/>
          </a:stretch>
        </p:blipFill>
        <p:spPr>
          <a:xfrm>
            <a:off x="0" y="1340548"/>
            <a:ext cx="9144000" cy="5143500"/>
          </a:xfrm>
          <a:prstGeom prst="rect">
            <a:avLst/>
          </a:prstGeom>
        </p:spPr>
      </p:pic>
      <p:sp>
        <p:nvSpPr>
          <p:cNvPr id="7" name="Speech Bubble: Rectangle with Corners Rounded 4">
            <a:extLst>
              <a:ext uri="{FF2B5EF4-FFF2-40B4-BE49-F238E27FC236}">
                <a16:creationId xmlns:a16="http://schemas.microsoft.com/office/drawing/2014/main" id="{0DD578CD-257A-4F6C-9656-62841CF306D8}"/>
              </a:ext>
            </a:extLst>
          </p:cNvPr>
          <p:cNvSpPr/>
          <p:nvPr/>
        </p:nvSpPr>
        <p:spPr>
          <a:xfrm>
            <a:off x="219456" y="1776698"/>
            <a:ext cx="5184648" cy="1024128"/>
          </a:xfrm>
          <a:prstGeom prst="wedgeRoundRectCallout">
            <a:avLst>
              <a:gd name="adj1" fmla="val 38711"/>
              <a:gd name="adj2" fmla="val 12962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00FF"/>
                </a:solidFill>
                <a:latin typeface="Arial" panose="020B0604020202020204" pitchFamily="34" charset="0"/>
                <a:cs typeface="Arial" panose="020B0604020202020204" pitchFamily="34" charset="0"/>
              </a:rPr>
              <a:t>This bug still exists! This window pops up when trying to click “Output data” to export a CSV file from the attributes table.  Please make sure to fix this bug!</a:t>
            </a:r>
          </a:p>
        </p:txBody>
      </p:sp>
    </p:spTree>
    <p:extLst>
      <p:ext uri="{BB962C8B-B14F-4D97-AF65-F5344CB8AC3E}">
        <p14:creationId xmlns:p14="http://schemas.microsoft.com/office/powerpoint/2010/main" val="30746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DC0CB-B288-42CC-91F9-9D9152EA2B3F}"/>
              </a:ext>
            </a:extLst>
          </p:cNvPr>
          <p:cNvPicPr>
            <a:picLocks noChangeAspect="1"/>
          </p:cNvPicPr>
          <p:nvPr/>
        </p:nvPicPr>
        <p:blipFill>
          <a:blip r:embed="rId3"/>
          <a:stretch>
            <a:fillRect/>
          </a:stretch>
        </p:blipFill>
        <p:spPr>
          <a:xfrm>
            <a:off x="0" y="890161"/>
            <a:ext cx="9144000" cy="5776450"/>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a:t>NEXUS 1.7 </a:t>
            </a:r>
            <a:r>
              <a:rPr lang="en-US" altLang="zh-CN" dirty="0"/>
              <a:t>: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496312" y="4855463"/>
            <a:ext cx="3657600" cy="527161"/>
          </a:xfrm>
          <a:prstGeom prst="wedgeRoundRectCallout">
            <a:avLst>
              <a:gd name="adj1" fmla="val -100851"/>
              <a:gd name="adj2" fmla="val -20063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Update to 2017 emissions data for both “County” and “Facility” files</a:t>
            </a:r>
            <a:endParaRPr lang="en-US" sz="1600" dirty="0">
              <a:solidFill>
                <a:srgbClr val="0000FF"/>
              </a:solidFill>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id="{C098B467-B235-4335-B28A-11DD965D5821}"/>
              </a:ext>
            </a:extLst>
          </p:cNvPr>
          <p:cNvSpPr/>
          <p:nvPr/>
        </p:nvSpPr>
        <p:spPr>
          <a:xfrm>
            <a:off x="2584704" y="2740151"/>
            <a:ext cx="6019800" cy="1072897"/>
          </a:xfrm>
          <a:prstGeom prst="wedgeRoundRectCallout">
            <a:avLst>
              <a:gd name="adj1" fmla="val -81306"/>
              <a:gd name="adj2" fmla="val 2180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Does EJSCREEN data include “Climate risk” layer data?  We may need to include “Climate risk” metrics similar to “EJ/Demographics” metrics.  The 2020 version of EJSCREEN does have the “Climate risk” layer so the climate data should be available too. </a:t>
            </a:r>
            <a:endParaRPr lang="en-US" sz="160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704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3227834" y="2578610"/>
            <a:ext cx="211788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End</a:t>
            </a:r>
          </a:p>
        </p:txBody>
      </p:sp>
      <p:sp>
        <p:nvSpPr>
          <p:cNvPr id="4" name="Slide Number Placeholder 1">
            <a:extLst>
              <a:ext uri="{FF2B5EF4-FFF2-40B4-BE49-F238E27FC236}">
                <a16:creationId xmlns:a16="http://schemas.microsoft.com/office/drawing/2014/main" id="{BF488139-905C-4B53-B56B-82B7BCCB24FE}"/>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1101553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E64D0-F06E-4172-8D00-24D9763549B4}"/>
              </a:ext>
            </a:extLst>
          </p:cNvPr>
          <p:cNvPicPr>
            <a:picLocks noChangeAspect="1"/>
          </p:cNvPicPr>
          <p:nvPr/>
        </p:nvPicPr>
        <p:blipFill>
          <a:blip r:embed="rId3"/>
          <a:stretch>
            <a:fillRect/>
          </a:stretch>
        </p:blipFill>
        <p:spPr>
          <a:xfrm>
            <a:off x="0" y="1045830"/>
            <a:ext cx="9144000" cy="5738095"/>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18212" y="74074"/>
            <a:ext cx="9125788" cy="669103"/>
          </a:xfrm>
        </p:spPr>
        <p:txBody>
          <a:bodyPr>
            <a:noAutofit/>
          </a:bodyPr>
          <a:lstStyle/>
          <a:p>
            <a:r>
              <a:rPr lang="en-US" altLang="zh-CN" sz="2400" dirty="0">
                <a:solidFill>
                  <a:srgbClr val="FFFF00"/>
                </a:solidFill>
              </a:rPr>
              <a:t>1</a:t>
            </a:r>
            <a:r>
              <a:rPr lang="en-US" altLang="zh-CN" sz="2400" baseline="30000" dirty="0">
                <a:solidFill>
                  <a:srgbClr val="FFFF00"/>
                </a:solidFill>
              </a:rPr>
              <a:t>st</a:t>
            </a:r>
            <a:r>
              <a:rPr lang="en-US" altLang="zh-CN" sz="2400" dirty="0">
                <a:solidFill>
                  <a:srgbClr val="FFFF00"/>
                </a:solidFill>
              </a:rPr>
              <a:t> Priority: Add EJ/Demographics data as a new metric</a:t>
            </a:r>
            <a:endParaRPr lang="zh-CN" altLang="en-US" sz="2400"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5" name="Rectangle 24">
            <a:extLst>
              <a:ext uri="{FF2B5EF4-FFF2-40B4-BE49-F238E27FC236}">
                <a16:creationId xmlns:a16="http://schemas.microsoft.com/office/drawing/2014/main" id="{4E956FB5-EF5C-4CE8-BA1A-F7ECAA2E73DB}"/>
              </a:ext>
            </a:extLst>
          </p:cNvPr>
          <p:cNvSpPr/>
          <p:nvPr/>
        </p:nvSpPr>
        <p:spPr bwMode="auto">
          <a:xfrm>
            <a:off x="0" y="4944545"/>
            <a:ext cx="1527048" cy="1081351"/>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4" name="TextBox 3">
            <a:extLst>
              <a:ext uri="{FF2B5EF4-FFF2-40B4-BE49-F238E27FC236}">
                <a16:creationId xmlns:a16="http://schemas.microsoft.com/office/drawing/2014/main" id="{49FC7B77-168F-40D3-BADF-2774D00AAB26}"/>
              </a:ext>
            </a:extLst>
          </p:cNvPr>
          <p:cNvSpPr txBox="1"/>
          <p:nvPr/>
        </p:nvSpPr>
        <p:spPr>
          <a:xfrm>
            <a:off x="0" y="4944545"/>
            <a:ext cx="1146468" cy="230832"/>
          </a:xfrm>
          <a:prstGeom prst="rect">
            <a:avLst/>
          </a:prstGeom>
          <a:noFill/>
        </p:spPr>
        <p:txBody>
          <a:bodyPr wrap="none" rtlCol="0">
            <a:spAutoFit/>
          </a:bodyPr>
          <a:lstStyle/>
          <a:p>
            <a:r>
              <a:rPr lang="en-US" sz="900" dirty="0"/>
              <a:t>EJ/Demographics</a:t>
            </a:r>
          </a:p>
        </p:txBody>
      </p:sp>
      <p:cxnSp>
        <p:nvCxnSpPr>
          <p:cNvPr id="19" name="Straight Connector 18">
            <a:extLst>
              <a:ext uri="{FF2B5EF4-FFF2-40B4-BE49-F238E27FC236}">
                <a16:creationId xmlns:a16="http://schemas.microsoft.com/office/drawing/2014/main" id="{5D716215-BBE3-4FAF-9EEE-DC9226805E0F}"/>
              </a:ext>
            </a:extLst>
          </p:cNvPr>
          <p:cNvCxnSpPr>
            <a:cxnSpLocks/>
          </p:cNvCxnSpPr>
          <p:nvPr/>
        </p:nvCxnSpPr>
        <p:spPr bwMode="auto">
          <a:xfrm>
            <a:off x="0" y="5142257"/>
            <a:ext cx="1527048" cy="581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Rectangle 21">
            <a:extLst>
              <a:ext uri="{FF2B5EF4-FFF2-40B4-BE49-F238E27FC236}">
                <a16:creationId xmlns:a16="http://schemas.microsoft.com/office/drawing/2014/main" id="{59203F9B-2BD3-4BE9-990F-982F3A4C9393}"/>
              </a:ext>
            </a:extLst>
          </p:cNvPr>
          <p:cNvSpPr/>
          <p:nvPr/>
        </p:nvSpPr>
        <p:spPr>
          <a:xfrm>
            <a:off x="2551176" y="854799"/>
            <a:ext cx="6519672" cy="3277820"/>
          </a:xfrm>
          <a:prstGeom prst="rect">
            <a:avLst/>
          </a:prstGeom>
          <a:solidFill>
            <a:schemeClr val="bg1"/>
          </a:solidFill>
          <a:ln>
            <a:solidFill>
              <a:schemeClr val="tx1"/>
            </a:solidFill>
          </a:ln>
        </p:spPr>
        <p:txBody>
          <a:bodyPr wrap="square">
            <a:spAutoFit/>
          </a:bodyPr>
          <a:lstStyle/>
          <a:p>
            <a:r>
              <a:rPr lang="en-US" sz="1000" b="1" dirty="0">
                <a:solidFill>
                  <a:srgbClr val="FF0000"/>
                </a:solidFill>
              </a:rPr>
              <a:t>Download from EJSCREEN (use 2020 data, see left).  Include “Demographic Index” (default) and 6 demographic indicators as options:</a:t>
            </a:r>
          </a:p>
          <a:p>
            <a:endParaRPr lang="en-US" sz="900" dirty="0"/>
          </a:p>
          <a:p>
            <a:pPr>
              <a:buFont typeface="+mj-lt"/>
              <a:buAutoNum type="arabicPeriod"/>
            </a:pPr>
            <a:r>
              <a:rPr lang="en-US" sz="900" b="1" dirty="0"/>
              <a:t>Percent Low-Income</a:t>
            </a:r>
            <a:r>
              <a:rPr lang="en-US" sz="900" dirty="0"/>
              <a:t>: </a:t>
            </a:r>
          </a:p>
          <a:p>
            <a:pPr marL="742950" lvl="1" indent="-285750">
              <a:buFont typeface="+mj-lt"/>
              <a:buAutoNum type="arabicPeriod"/>
            </a:pPr>
            <a:r>
              <a:rPr lang="en-US" sz="900" b="1" dirty="0"/>
              <a:t>​</a:t>
            </a:r>
            <a:r>
              <a:rPr lang="en-US" sz="900" dirty="0"/>
              <a:t>The percent of a </a:t>
            </a:r>
            <a:r>
              <a:rPr lang="en-US" sz="900" dirty="0">
                <a:hlinkClick r:id="rId4"/>
              </a:rPr>
              <a:t>block group</a:t>
            </a:r>
            <a:r>
              <a:rPr lang="en-US" sz="900" dirty="0"/>
              <a:t>'s population in households where the household income is less than or equal to twice the federal "poverty level."</a:t>
            </a:r>
          </a:p>
          <a:p>
            <a:pPr>
              <a:buFont typeface="+mj-lt"/>
              <a:buAutoNum type="arabicPeriod"/>
            </a:pPr>
            <a:r>
              <a:rPr lang="en-US" sz="900" b="1" dirty="0"/>
              <a:t>Percent Minority</a:t>
            </a:r>
            <a:r>
              <a:rPr lang="en-US" sz="900" dirty="0"/>
              <a:t>: </a:t>
            </a:r>
          </a:p>
          <a:p>
            <a:pPr marL="742950" lvl="1" indent="-285750">
              <a:buFont typeface="+mj-lt"/>
              <a:buAutoNum type="arabicPeriod"/>
            </a:pPr>
            <a:r>
              <a:rPr lang="en-US" sz="900" dirty="0"/>
              <a:t>The percent of individuals in a block group who list their racial status as a race other than white alone and/or list their ethnicity as Hispanic or Latino. That is, all people other than non-Hispanic white-alone individuals.</a:t>
            </a:r>
          </a:p>
          <a:p>
            <a:pPr>
              <a:buFont typeface="+mj-lt"/>
              <a:buAutoNum type="arabicPeriod"/>
            </a:pPr>
            <a:r>
              <a:rPr lang="en-US" sz="900" b="1" dirty="0"/>
              <a:t>Less than high school education</a:t>
            </a:r>
            <a:r>
              <a:rPr lang="en-US" sz="900" dirty="0"/>
              <a:t>: </a:t>
            </a:r>
          </a:p>
          <a:p>
            <a:pPr marL="742950" lvl="1" indent="-285750">
              <a:buFont typeface="+mj-lt"/>
              <a:buAutoNum type="arabicPeriod"/>
            </a:pPr>
            <a:r>
              <a:rPr lang="en-US" sz="900" dirty="0"/>
              <a:t>Percent of people age 25 or older in a block group whose education is short of a high school diploma.</a:t>
            </a:r>
          </a:p>
          <a:p>
            <a:pPr>
              <a:buFont typeface="+mj-lt"/>
              <a:buAutoNum type="arabicPeriod"/>
            </a:pPr>
            <a:r>
              <a:rPr lang="en-US" sz="900" b="1" dirty="0"/>
              <a:t>Linguistic isolation</a:t>
            </a:r>
            <a:r>
              <a:rPr lang="en-US" sz="900" dirty="0"/>
              <a:t>: </a:t>
            </a:r>
          </a:p>
          <a:p>
            <a:pPr marL="742950" lvl="1" indent="-285750">
              <a:buFont typeface="+mj-lt"/>
              <a:buAutoNum type="arabicPeriod"/>
            </a:pPr>
            <a:r>
              <a:rPr lang="en-US" sz="900" dirty="0"/>
              <a:t>Percent of people in a block group living in linguistically isolated households. A household in which all members age 14 years and over speak a non-English language (or have difficulty with English) is linguistically isolated.</a:t>
            </a:r>
          </a:p>
          <a:p>
            <a:pPr>
              <a:buFont typeface="+mj-lt"/>
              <a:buAutoNum type="arabicPeriod"/>
            </a:pPr>
            <a:r>
              <a:rPr lang="en-US" sz="900" b="1" dirty="0"/>
              <a:t>Individuals under age 5</a:t>
            </a:r>
            <a:r>
              <a:rPr lang="en-US" sz="900" dirty="0"/>
              <a:t>: </a:t>
            </a:r>
          </a:p>
          <a:p>
            <a:pPr marL="742950" lvl="1" indent="-285750">
              <a:buFont typeface="+mj-lt"/>
              <a:buAutoNum type="arabicPeriod"/>
            </a:pPr>
            <a:r>
              <a:rPr lang="en-US" sz="900" dirty="0"/>
              <a:t>Percent of people in a block group under the age of 5.</a:t>
            </a:r>
          </a:p>
          <a:p>
            <a:pPr>
              <a:buFont typeface="+mj-lt"/>
              <a:buAutoNum type="arabicPeriod"/>
            </a:pPr>
            <a:r>
              <a:rPr lang="en-US" sz="900" b="1" dirty="0"/>
              <a:t>Individuals over age 64</a:t>
            </a:r>
            <a:r>
              <a:rPr lang="en-US" sz="900" dirty="0"/>
              <a:t>: </a:t>
            </a:r>
          </a:p>
          <a:p>
            <a:pPr marL="742950" lvl="1" indent="-285750">
              <a:buFont typeface="+mj-lt"/>
              <a:buAutoNum type="arabicPeriod"/>
            </a:pPr>
            <a:r>
              <a:rPr lang="en-US" sz="900" dirty="0"/>
              <a:t>Percent of people in a block group over the age of 64.</a:t>
            </a:r>
          </a:p>
          <a:p>
            <a:pPr marL="742950" lvl="1" indent="-285750">
              <a:buFont typeface="+mj-lt"/>
              <a:buAutoNum type="arabicPeriod"/>
            </a:pPr>
            <a:endParaRPr lang="en-US" sz="900" dirty="0"/>
          </a:p>
          <a:p>
            <a:r>
              <a:rPr lang="en-US" sz="900" dirty="0"/>
              <a:t>EJSCREEN includes </a:t>
            </a:r>
            <a:r>
              <a:rPr lang="en-US" sz="900" b="1" dirty="0"/>
              <a:t>A Demographic Index</a:t>
            </a:r>
            <a:r>
              <a:rPr lang="en-US" sz="900" dirty="0"/>
              <a:t> is based on the average of two demographic indicators; Percent Low-Income and Percent Minority.</a:t>
            </a:r>
          </a:p>
        </p:txBody>
      </p:sp>
      <p:pic>
        <p:nvPicPr>
          <p:cNvPr id="26" name="Picture 25">
            <a:extLst>
              <a:ext uri="{FF2B5EF4-FFF2-40B4-BE49-F238E27FC236}">
                <a16:creationId xmlns:a16="http://schemas.microsoft.com/office/drawing/2014/main" id="{B09C1BDB-81A6-4CB9-B35D-9D87D840CF47}"/>
              </a:ext>
            </a:extLst>
          </p:cNvPr>
          <p:cNvPicPr>
            <a:picLocks noChangeAspect="1"/>
          </p:cNvPicPr>
          <p:nvPr/>
        </p:nvPicPr>
        <p:blipFill>
          <a:blip r:embed="rId5"/>
          <a:stretch>
            <a:fillRect/>
          </a:stretch>
        </p:blipFill>
        <p:spPr>
          <a:xfrm>
            <a:off x="6455" y="5280476"/>
            <a:ext cx="2440598" cy="610149"/>
          </a:xfrm>
          <a:prstGeom prst="rect">
            <a:avLst/>
          </a:prstGeom>
        </p:spPr>
      </p:pic>
      <p:sp>
        <p:nvSpPr>
          <p:cNvPr id="27" name="Rectangle 26">
            <a:extLst>
              <a:ext uri="{FF2B5EF4-FFF2-40B4-BE49-F238E27FC236}">
                <a16:creationId xmlns:a16="http://schemas.microsoft.com/office/drawing/2014/main" id="{5D4DA53D-4D86-4436-92F9-150087765469}"/>
              </a:ext>
            </a:extLst>
          </p:cNvPr>
          <p:cNvSpPr/>
          <p:nvPr/>
        </p:nvSpPr>
        <p:spPr>
          <a:xfrm>
            <a:off x="227566" y="5250001"/>
            <a:ext cx="2225942" cy="230832"/>
          </a:xfrm>
          <a:prstGeom prst="rect">
            <a:avLst/>
          </a:prstGeom>
          <a:solidFill>
            <a:schemeClr val="bg1"/>
          </a:solidFill>
        </p:spPr>
        <p:txBody>
          <a:bodyPr wrap="square">
            <a:spAutoFit/>
          </a:bodyPr>
          <a:lstStyle/>
          <a:p>
            <a:r>
              <a:rPr lang="en-US" sz="900" dirty="0">
                <a:latin typeface="Arial" panose="020B0604020202020204" pitchFamily="34" charset="0"/>
                <a:cs typeface="Arial" panose="020B0604020202020204" pitchFamily="34" charset="0"/>
              </a:rPr>
              <a:t>EJ Indicator (based on max </a:t>
            </a:r>
            <a:r>
              <a:rPr lang="en-US" sz="900" dirty="0" err="1">
                <a:latin typeface="Arial" panose="020B0604020202020204" pitchFamily="34" charset="0"/>
                <a:cs typeface="Arial" panose="020B0604020202020204" pitchFamily="34" charset="0"/>
              </a:rPr>
              <a:t>trarct</a:t>
            </a:r>
            <a:r>
              <a:rPr lang="en-US" sz="900" dirty="0">
                <a:latin typeface="Arial" panose="020B0604020202020204" pitchFamily="34" charset="0"/>
                <a:cs typeface="Arial" panose="020B0604020202020204" pitchFamily="34" charset="0"/>
              </a:rPr>
              <a:t>-level) </a:t>
            </a:r>
          </a:p>
        </p:txBody>
      </p:sp>
      <p:sp>
        <p:nvSpPr>
          <p:cNvPr id="28" name="Speech Bubble: Rectangle with Corners Rounded 4">
            <a:extLst>
              <a:ext uri="{FF2B5EF4-FFF2-40B4-BE49-F238E27FC236}">
                <a16:creationId xmlns:a16="http://schemas.microsoft.com/office/drawing/2014/main" id="{B941D704-2181-48B5-9B07-A2B30CE865D5}"/>
              </a:ext>
            </a:extLst>
          </p:cNvPr>
          <p:cNvSpPr/>
          <p:nvPr/>
        </p:nvSpPr>
        <p:spPr>
          <a:xfrm>
            <a:off x="4686302" y="4420637"/>
            <a:ext cx="4251960" cy="1047816"/>
          </a:xfrm>
          <a:prstGeom prst="wedgeRoundRectCallout">
            <a:avLst>
              <a:gd name="adj1" fmla="val -67970"/>
              <a:gd name="adj2" fmla="val -4570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When “EJ/Demographics” is checked (default unchecked), display </a:t>
            </a:r>
            <a:r>
              <a:rPr lang="en-US" sz="1600" kern="100" dirty="0">
                <a:solidFill>
                  <a:srgbClr val="006600"/>
                </a:solidFill>
                <a:latin typeface="Times New Roman" panose="02020603050405020304" pitchFamily="18" charset="0"/>
                <a:ea typeface="等线" panose="02010600030101010101" pitchFamily="2" charset="-122"/>
                <a:cs typeface="Times New Roman" panose="02020603050405020304" pitchFamily="18" charset="0"/>
              </a:rPr>
              <a:t>“dark green” outlines </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for counties &gt; x% (similar to Data Query’s map overlapping)</a:t>
            </a:r>
            <a:endParaRPr lang="en-US" sz="1600" dirty="0">
              <a:solidFill>
                <a:srgbClr val="0000FF"/>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B9815122-087F-42E3-AB01-64D0BA50CBFA}"/>
              </a:ext>
            </a:extLst>
          </p:cNvPr>
          <p:cNvSpPr/>
          <p:nvPr/>
        </p:nvSpPr>
        <p:spPr>
          <a:xfrm>
            <a:off x="-21918" y="5478283"/>
            <a:ext cx="726947" cy="369332"/>
          </a:xfrm>
          <a:prstGeom prst="rect">
            <a:avLst/>
          </a:prstGeom>
          <a:solidFill>
            <a:schemeClr val="bg1"/>
          </a:solidFill>
        </p:spPr>
        <p:txBody>
          <a:bodyPr wrap="square">
            <a:spAutoFit/>
          </a:bodyPr>
          <a:lstStyle/>
          <a:p>
            <a:r>
              <a:rPr lang="en-US" dirty="0"/>
              <a:t> </a:t>
            </a:r>
          </a:p>
        </p:txBody>
      </p:sp>
      <p:sp>
        <p:nvSpPr>
          <p:cNvPr id="31" name="Rectangle 30">
            <a:extLst>
              <a:ext uri="{FF2B5EF4-FFF2-40B4-BE49-F238E27FC236}">
                <a16:creationId xmlns:a16="http://schemas.microsoft.com/office/drawing/2014/main" id="{7E636937-EA10-4CD5-8ECD-DBFDE37BD11C}"/>
              </a:ext>
            </a:extLst>
          </p:cNvPr>
          <p:cNvSpPr/>
          <p:nvPr/>
        </p:nvSpPr>
        <p:spPr>
          <a:xfrm>
            <a:off x="654419" y="5427894"/>
            <a:ext cx="1247457" cy="253916"/>
          </a:xfrm>
          <a:prstGeom prst="rect">
            <a:avLst/>
          </a:prstGeom>
        </p:spPr>
        <p:txBody>
          <a:bodyPr wrap="none">
            <a:spAutoFit/>
          </a:bodyPr>
          <a:lstStyle/>
          <a:p>
            <a:r>
              <a:rPr lang="en-US" sz="1050" kern="100" dirty="0">
                <a:latin typeface="Times New Roman" panose="02020603050405020304" pitchFamily="18" charset="0"/>
                <a:ea typeface="等线" panose="02010600030101010101" pitchFamily="2" charset="-122"/>
                <a:cs typeface="Times New Roman" panose="02020603050405020304" pitchFamily="18" charset="0"/>
              </a:rPr>
              <a:t>Demographic index</a:t>
            </a:r>
            <a:endParaRPr lang="en-US" sz="1050" dirty="0"/>
          </a:p>
        </p:txBody>
      </p:sp>
      <p:sp>
        <p:nvSpPr>
          <p:cNvPr id="33" name="Speech Bubble: Rectangle with Corners Rounded 4">
            <a:extLst>
              <a:ext uri="{FF2B5EF4-FFF2-40B4-BE49-F238E27FC236}">
                <a16:creationId xmlns:a16="http://schemas.microsoft.com/office/drawing/2014/main" id="{62C09D0C-CE80-4B25-B111-A4896E41FBC2}"/>
              </a:ext>
            </a:extLst>
          </p:cNvPr>
          <p:cNvSpPr/>
          <p:nvPr/>
        </p:nvSpPr>
        <p:spPr>
          <a:xfrm>
            <a:off x="2687662" y="5768857"/>
            <a:ext cx="6383186" cy="1065258"/>
          </a:xfrm>
          <a:prstGeom prst="wedgeRoundRectCallout">
            <a:avLst>
              <a:gd name="adj1" fmla="val -63327"/>
              <a:gd name="adj2" fmla="val -3692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This is a new 4</a:t>
            </a:r>
            <a:r>
              <a:rPr lang="en-US" sz="1600" kern="100" baseline="300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th</a:t>
            </a:r>
            <a:r>
              <a:rPr lang="en-US" sz="1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 metric “EJ/Demographics”: </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Include “Demographic index” (default) and the 6 indicators listed above as options (Note: this is only a suggestion how it should look like.  Please give it a more professional design</a:t>
            </a:r>
            <a:endParaRPr lang="en-US" sz="1600" dirty="0">
              <a:solidFill>
                <a:srgbClr val="0000FF"/>
              </a:solidFill>
              <a:latin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8513A016-7B10-4B09-8456-EFED9C30DF59}"/>
              </a:ext>
            </a:extLst>
          </p:cNvPr>
          <p:cNvPicPr>
            <a:picLocks noChangeAspect="1"/>
          </p:cNvPicPr>
          <p:nvPr/>
        </p:nvPicPr>
        <p:blipFill rotWithShape="1">
          <a:blip r:embed="rId6"/>
          <a:srcRect l="26761" t="17139" r="26400" b="54061"/>
          <a:stretch/>
        </p:blipFill>
        <p:spPr>
          <a:xfrm>
            <a:off x="18212" y="940889"/>
            <a:ext cx="2544721" cy="1426464"/>
          </a:xfrm>
          <a:prstGeom prst="rect">
            <a:avLst/>
          </a:prstGeom>
          <a:ln>
            <a:solidFill>
              <a:schemeClr val="tx1"/>
            </a:solidFill>
          </a:ln>
        </p:spPr>
      </p:pic>
    </p:spTree>
    <p:extLst>
      <p:ext uri="{BB962C8B-B14F-4D97-AF65-F5344CB8AC3E}">
        <p14:creationId xmlns:p14="http://schemas.microsoft.com/office/powerpoint/2010/main" val="92612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82BADE-B401-4AD3-9B5A-820CD3D4618F}"/>
              </a:ext>
            </a:extLst>
          </p:cNvPr>
          <p:cNvPicPr>
            <a:picLocks noChangeAspect="1"/>
          </p:cNvPicPr>
          <p:nvPr/>
        </p:nvPicPr>
        <p:blipFill>
          <a:blip r:embed="rId3"/>
          <a:stretch>
            <a:fillRect/>
          </a:stretch>
        </p:blipFill>
        <p:spPr>
          <a:xfrm>
            <a:off x="0" y="933966"/>
            <a:ext cx="9144000" cy="5776452"/>
          </a:xfrm>
          <a:prstGeom prst="rect">
            <a:avLst/>
          </a:prstGeom>
          <a:noFill/>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1.7 : </a:t>
            </a:r>
            <a:r>
              <a:rPr lang="en-US" altLang="zh-CN" dirty="0">
                <a:solidFill>
                  <a:srgbClr val="FFFF00"/>
                </a:solidFill>
              </a:rPr>
              <a:t>Data Input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779776" y="1351348"/>
            <a:ext cx="5705856" cy="1019712"/>
          </a:xfrm>
          <a:prstGeom prst="wedgeRoundRectCallout">
            <a:avLst>
              <a:gd name="adj1" fmla="val -64816"/>
              <a:gd name="adj2" fmla="val 13963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Make sure to use new “2020” Advance areas data (Advance_areas_4_29_20.mpk), not the old “2018” data.</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Don’t use “2018” as part of file name here.</a:t>
            </a:r>
            <a:endParaRPr lang="en-US" sz="1600" dirty="0">
              <a:solidFill>
                <a:srgbClr val="0000FF"/>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5BE9D0B-DCAD-4908-A086-1915B8F5CA43}"/>
              </a:ext>
            </a:extLst>
          </p:cNvPr>
          <p:cNvSpPr/>
          <p:nvPr/>
        </p:nvSpPr>
        <p:spPr bwMode="auto">
          <a:xfrm>
            <a:off x="0" y="3332988"/>
            <a:ext cx="2011680" cy="406908"/>
          </a:xfrm>
          <a:prstGeom prst="rect">
            <a:avLst/>
          </a:prstGeom>
          <a:noFill/>
          <a:ln w="28575" cap="flat" cmpd="sng" algn="ctr">
            <a:solidFill>
              <a:srgbClr val="FF0000">
                <a:alpha val="50196"/>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8" name="Rectangle 7">
            <a:extLst>
              <a:ext uri="{FF2B5EF4-FFF2-40B4-BE49-F238E27FC236}">
                <a16:creationId xmlns:a16="http://schemas.microsoft.com/office/drawing/2014/main" id="{4DBF839C-982E-41F8-959F-039AD03BAC8D}"/>
              </a:ext>
            </a:extLst>
          </p:cNvPr>
          <p:cNvSpPr/>
          <p:nvPr/>
        </p:nvSpPr>
        <p:spPr bwMode="auto">
          <a:xfrm>
            <a:off x="0" y="3803904"/>
            <a:ext cx="2011680" cy="406908"/>
          </a:xfrm>
          <a:prstGeom prst="rect">
            <a:avLst/>
          </a:prstGeom>
          <a:noFill/>
          <a:ln w="28575" cap="flat" cmpd="sng" algn="ctr">
            <a:solidFill>
              <a:srgbClr val="FF0000">
                <a:alpha val="50196"/>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0" name="Speech Bubble: Rectangle with Corners Rounded 4">
            <a:extLst>
              <a:ext uri="{FF2B5EF4-FFF2-40B4-BE49-F238E27FC236}">
                <a16:creationId xmlns:a16="http://schemas.microsoft.com/office/drawing/2014/main" id="{82B72351-C493-4A3F-B405-01360B6AFB89}"/>
              </a:ext>
            </a:extLst>
          </p:cNvPr>
          <p:cNvSpPr/>
          <p:nvPr/>
        </p:nvSpPr>
        <p:spPr>
          <a:xfrm>
            <a:off x="3538728" y="5798566"/>
            <a:ext cx="3364992" cy="602234"/>
          </a:xfrm>
          <a:prstGeom prst="wedgeRoundRectCallout">
            <a:avLst>
              <a:gd name="adj1" fmla="val -93684"/>
              <a:gd name="adj2" fmla="val -793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Remove “Layer” below if not needed (to save space)</a:t>
            </a:r>
            <a:endParaRPr lang="en-US" sz="1600" dirty="0">
              <a:solidFill>
                <a:srgbClr val="0000FF"/>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4F5E44C3-3CF7-4357-B0A0-720BE526B0F0}"/>
              </a:ext>
            </a:extLst>
          </p:cNvPr>
          <p:cNvSpPr/>
          <p:nvPr/>
        </p:nvSpPr>
        <p:spPr bwMode="auto">
          <a:xfrm>
            <a:off x="0" y="5798566"/>
            <a:ext cx="2011680" cy="502920"/>
          </a:xfrm>
          <a:prstGeom prst="rect">
            <a:avLst/>
          </a:prstGeom>
          <a:noFill/>
          <a:ln w="28575" cap="flat" cmpd="sng" algn="ctr">
            <a:solidFill>
              <a:srgbClr val="FF0000">
                <a:alpha val="50196"/>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3" name="Speech Bubble: Rectangle with Corners Rounded 4">
            <a:extLst>
              <a:ext uri="{FF2B5EF4-FFF2-40B4-BE49-F238E27FC236}">
                <a16:creationId xmlns:a16="http://schemas.microsoft.com/office/drawing/2014/main" id="{4AD84D26-C55D-4E95-8A95-BA2147C535ED}"/>
              </a:ext>
            </a:extLst>
          </p:cNvPr>
          <p:cNvSpPr/>
          <p:nvPr/>
        </p:nvSpPr>
        <p:spPr>
          <a:xfrm>
            <a:off x="3118104" y="3042133"/>
            <a:ext cx="5833872" cy="2503745"/>
          </a:xfrm>
          <a:prstGeom prst="wedgeRoundRectCallout">
            <a:avLst>
              <a:gd name="adj1" fmla="val -68639"/>
              <a:gd name="adj2" fmla="val -1367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Change to “EJ/Demographics data”</a:t>
            </a:r>
          </a:p>
          <a:p>
            <a:pPr marL="342900" indent="-342900">
              <a:buFont typeface="+mj-lt"/>
              <a:buAutoNum type="arabicPeriod"/>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Replace with “EJSCREEN data (“census block group” level)</a:t>
            </a:r>
          </a:p>
          <a:p>
            <a:pPr marL="342900" indent="-342900">
              <a:buFont typeface="+mj-lt"/>
              <a:buAutoNum type="arabicPeriod"/>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Data View module’s “EJ indicator” will be based on “max census tract-level” %tile, but the EJSCREEN data is based on “census block group” %tile,</a:t>
            </a:r>
          </a:p>
          <a:p>
            <a:pPr marL="800100" lvl="1" indent="-342900">
              <a:buFont typeface="Wingdings" panose="05000000000000000000" pitchFamily="2" charset="2"/>
              <a:buChar char="Ø"/>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So first calculate the averaged “population-weighted block group %tile” to each “census tract level %tile”, </a:t>
            </a:r>
          </a:p>
          <a:p>
            <a:pPr marL="800100" lvl="1" indent="-342900">
              <a:buFont typeface="Wingdings" panose="05000000000000000000" pitchFamily="2" charset="2"/>
              <a:buChar char="Ø"/>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and then use/select “max census tract level %tile” in the county </a:t>
            </a:r>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(Note: this is important so make sure the calculation is correct)</a:t>
            </a:r>
            <a:endParaRPr lang="en-US" sz="1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510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956E-FA5C-4ABD-9633-AD6D85217ED9}"/>
              </a:ext>
            </a:extLst>
          </p:cNvPr>
          <p:cNvSpPr>
            <a:spLocks noGrp="1"/>
          </p:cNvSpPr>
          <p:nvPr>
            <p:ph type="ctrTitle"/>
          </p:nvPr>
        </p:nvSpPr>
        <p:spPr>
          <a:xfrm>
            <a:off x="265176" y="2130425"/>
            <a:ext cx="8750808" cy="1470025"/>
          </a:xfrm>
        </p:spPr>
        <p:txBody>
          <a:bodyPr/>
          <a:lstStyle/>
          <a:p>
            <a:pPr algn="ctr"/>
            <a:r>
              <a:rPr lang="en-US" dirty="0">
                <a:solidFill>
                  <a:srgbClr val="FFFF00"/>
                </a:solidFill>
              </a:rPr>
              <a:t>Part 3.1 </a:t>
            </a:r>
            <a:br>
              <a:rPr lang="en-US" dirty="0">
                <a:solidFill>
                  <a:srgbClr val="FFFF00"/>
                </a:solidFill>
              </a:rPr>
            </a:br>
            <a:r>
              <a:rPr lang="en-US" dirty="0"/>
              <a:t>(for NEXUS 1.6.2)</a:t>
            </a:r>
          </a:p>
        </p:txBody>
      </p:sp>
      <p:sp>
        <p:nvSpPr>
          <p:cNvPr id="4" name="Rectangle 3">
            <a:extLst>
              <a:ext uri="{FF2B5EF4-FFF2-40B4-BE49-F238E27FC236}">
                <a16:creationId xmlns:a16="http://schemas.microsoft.com/office/drawing/2014/main" id="{F5C8F700-824A-426C-91B8-ACAF51AFE68E}"/>
              </a:ext>
            </a:extLst>
          </p:cNvPr>
          <p:cNvSpPr/>
          <p:nvPr/>
        </p:nvSpPr>
        <p:spPr>
          <a:xfrm>
            <a:off x="196596" y="3564278"/>
            <a:ext cx="8819388" cy="2947474"/>
          </a:xfrm>
          <a:prstGeom prst="rect">
            <a:avLst/>
          </a:prstGeom>
        </p:spPr>
        <p:txBody>
          <a:bodyPr wrap="square">
            <a:spAutoFit/>
          </a:bodyPr>
          <a:lstStyle/>
          <a:p>
            <a:pPr>
              <a:lnSpc>
                <a:spcPct val="125000"/>
              </a:lnSpc>
            </a:pPr>
            <a:endParaRPr lang="en-US" sz="1200" dirty="0">
              <a:latin typeface="Arial" panose="020B0604020202020204" pitchFamily="34" charset="0"/>
              <a:cs typeface="Arial" panose="020B0604020202020204" pitchFamily="34" charset="0"/>
            </a:endParaRPr>
          </a:p>
          <a:p>
            <a:pPr marL="457200" indent="-457200">
              <a:lnSpc>
                <a:spcPct val="125000"/>
              </a:lnSpc>
              <a:buFont typeface="Arial" panose="020B0604020202020204" pitchFamily="34" charset="0"/>
              <a:buChar char="•"/>
            </a:pPr>
            <a:r>
              <a:rPr lang="en-US" dirty="0">
                <a:latin typeface="Arial" panose="020B0604020202020204" pitchFamily="34" charset="0"/>
                <a:cs typeface="Arial" panose="020B0604020202020204" pitchFamily="34" charset="0"/>
              </a:rPr>
              <a:t>“Part 3.1” slides are updated for </a:t>
            </a:r>
            <a:r>
              <a:rPr lang="en-US" dirty="0">
                <a:solidFill>
                  <a:srgbClr val="FF0000"/>
                </a:solidFill>
                <a:latin typeface="Arial" panose="020B0604020202020204" pitchFamily="34" charset="0"/>
                <a:cs typeface="Arial" panose="020B0604020202020204" pitchFamily="34" charset="0"/>
              </a:rPr>
              <a:t>“NEXUS 1.6.2” </a:t>
            </a:r>
            <a:r>
              <a:rPr lang="en-US" dirty="0">
                <a:latin typeface="Arial" panose="020B0604020202020204" pitchFamily="34" charset="0"/>
                <a:cs typeface="Arial" panose="020B0604020202020204" pitchFamily="34" charset="0"/>
              </a:rPr>
              <a:t>(stop at </a:t>
            </a:r>
            <a:r>
              <a:rPr lang="en-US" dirty="0">
                <a:solidFill>
                  <a:srgbClr val="0000FF"/>
                </a:solidFill>
                <a:latin typeface="Arial" panose="020B0604020202020204" pitchFamily="34" charset="0"/>
                <a:cs typeface="Arial" panose="020B0604020202020204" pitchFamily="34" charset="0"/>
              </a:rPr>
              <a:t>NEXUS 1.7</a:t>
            </a:r>
            <a:r>
              <a:rPr lang="en-US" dirty="0">
                <a:latin typeface="Arial" panose="020B0604020202020204" pitchFamily="34" charset="0"/>
                <a:cs typeface="Arial" panose="020B0604020202020204" pitchFamily="34" charset="0"/>
              </a:rPr>
              <a:t> for now)</a:t>
            </a:r>
          </a:p>
          <a:p>
            <a:pPr marL="457200" indent="-457200">
              <a:lnSpc>
                <a:spcPct val="125000"/>
              </a:lnSpc>
              <a:buFont typeface="Arial" panose="020B0604020202020204" pitchFamily="34" charset="0"/>
              <a:buChar char="•"/>
            </a:pPr>
            <a:r>
              <a:rPr lang="en-US" dirty="0">
                <a:solidFill>
                  <a:srgbClr val="0000FF"/>
                </a:solidFill>
                <a:latin typeface="Arial" panose="020B0604020202020204" pitchFamily="34" charset="0"/>
                <a:cs typeface="Arial" panose="020B0604020202020204" pitchFamily="34" charset="0"/>
              </a:rPr>
              <a:t>1st priority: Add “EJ/Demographics” as one of the four key metrics (PM, O3, AT &amp; EJ) in main GUI page (see next slide).  Each task’s priority is based on the order of PPT slides (if all tasks can not be finished together, follow the slide# order)</a:t>
            </a:r>
          </a:p>
          <a:p>
            <a:pPr marL="457200" indent="-457200">
              <a:lnSpc>
                <a:spcPct val="125000"/>
              </a:lnSpc>
              <a:buFont typeface="Arial" panose="020B0604020202020204" pitchFamily="34" charset="0"/>
              <a:buChar char="•"/>
            </a:pPr>
            <a:r>
              <a:rPr lang="en-US" dirty="0">
                <a:latin typeface="Arial" panose="020B0604020202020204" pitchFamily="34" charset="0"/>
                <a:cs typeface="Arial" panose="020B0604020202020204" pitchFamily="34" charset="0"/>
              </a:rPr>
              <a:t>File names need to be consistent (e.g., “v1.6” vs. “1.6”); In next version, </a:t>
            </a:r>
          </a:p>
          <a:p>
            <a:pPr marL="914400" lvl="1" indent="-457200">
              <a:lnSpc>
                <a:spcPct val="125000"/>
              </a:lnSpc>
              <a:buFont typeface="Courier New" panose="02070309020205020404" pitchFamily="49" charset="0"/>
              <a:buChar char="o"/>
            </a:pPr>
            <a:r>
              <a:rPr lang="en-US" sz="1600" dirty="0">
                <a:latin typeface="Arial" panose="020B0604020202020204" pitchFamily="34" charset="0"/>
                <a:cs typeface="Arial" panose="020B0604020202020204" pitchFamily="34" charset="0"/>
              </a:rPr>
              <a:t>if dataset no change , use “NEXUS_1.6.1_setup.exe” &amp; “NEXUS_1.6_data.exe” </a:t>
            </a:r>
          </a:p>
          <a:p>
            <a:pPr marL="914400" lvl="1" indent="-457200">
              <a:lnSpc>
                <a:spcPct val="125000"/>
              </a:lnSpc>
              <a:buFont typeface="Courier New" panose="02070309020205020404" pitchFamily="49" charset="0"/>
              <a:buChar char="o"/>
            </a:pPr>
            <a:r>
              <a:rPr lang="en-US" sz="1600" dirty="0">
                <a:latin typeface="Arial" panose="020B0604020202020204" pitchFamily="34" charset="0"/>
                <a:cs typeface="Arial" panose="020B0604020202020204" pitchFamily="34" charset="0"/>
              </a:rPr>
              <a:t>If dataset updated, use “NEXUS_1.7_setup.exe” &amp; “NEXUS_1.7_data.exe” (only advancing version number when dataset is updated)</a:t>
            </a:r>
          </a:p>
        </p:txBody>
      </p:sp>
    </p:spTree>
    <p:extLst>
      <p:ext uri="{BB962C8B-B14F-4D97-AF65-F5344CB8AC3E}">
        <p14:creationId xmlns:p14="http://schemas.microsoft.com/office/powerpoint/2010/main" val="425424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971B65-12AE-48E4-A69F-B9341C05BC78}"/>
              </a:ext>
            </a:extLst>
          </p:cNvPr>
          <p:cNvPicPr>
            <a:picLocks noChangeAspect="1"/>
          </p:cNvPicPr>
          <p:nvPr/>
        </p:nvPicPr>
        <p:blipFill>
          <a:blip r:embed="rId3"/>
          <a:stretch>
            <a:fillRect/>
          </a:stretch>
        </p:blipFill>
        <p:spPr>
          <a:xfrm>
            <a:off x="2401824" y="790477"/>
            <a:ext cx="6684264" cy="3759899"/>
          </a:xfrm>
          <a:prstGeom prst="rect">
            <a:avLst/>
          </a:prstGeom>
          <a:ln>
            <a:solidFill>
              <a:schemeClr val="tx1"/>
            </a:solidFill>
          </a:ln>
        </p:spPr>
      </p:pic>
      <p:pic>
        <p:nvPicPr>
          <p:cNvPr id="3" name="Picture 2">
            <a:extLst>
              <a:ext uri="{FF2B5EF4-FFF2-40B4-BE49-F238E27FC236}">
                <a16:creationId xmlns:a16="http://schemas.microsoft.com/office/drawing/2014/main" id="{548C982F-E97D-4826-AFBC-52B349019594}"/>
              </a:ext>
            </a:extLst>
          </p:cNvPr>
          <p:cNvPicPr>
            <a:picLocks noChangeAspect="1"/>
          </p:cNvPicPr>
          <p:nvPr/>
        </p:nvPicPr>
        <p:blipFill rotWithShape="1">
          <a:blip r:embed="rId4"/>
          <a:srcRect l="10551" r="27402"/>
          <a:stretch/>
        </p:blipFill>
        <p:spPr>
          <a:xfrm>
            <a:off x="109728" y="2670427"/>
            <a:ext cx="4663440" cy="4071140"/>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1.6.2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4992624" y="4928616"/>
            <a:ext cx="3858768" cy="1623082"/>
          </a:xfrm>
          <a:prstGeom prst="wedgeRoundRectCallout">
            <a:avLst>
              <a:gd name="adj1" fmla="val 11942"/>
              <a:gd name="adj2" fmla="val -15600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Why some of CBSAs (metropolitan areas, see left) are not included in the list?  For example, no “Phoenix CSA” &amp; “Baton Rouge CSA”.  Is it possible to include all the major metropolitan/CSA areas (362 areas)?</a:t>
            </a:r>
            <a:endParaRPr lang="en-US" sz="1600" dirty="0">
              <a:solidFill>
                <a:srgbClr val="0000FF"/>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A67F47A6-7078-4DEF-92BA-88AA98C2B217}"/>
              </a:ext>
            </a:extLst>
          </p:cNvPr>
          <p:cNvSpPr/>
          <p:nvPr/>
        </p:nvSpPr>
        <p:spPr bwMode="auto">
          <a:xfrm>
            <a:off x="1801368" y="5775000"/>
            <a:ext cx="1572768" cy="132024"/>
          </a:xfrm>
          <a:prstGeom prst="rect">
            <a:avLst/>
          </a:prstGeom>
          <a:solidFill>
            <a:srgbClr val="FFFF00">
              <a:alpha val="20000"/>
            </a:srgbClr>
          </a:solidFill>
          <a:ln w="28575" cap="flat" cmpd="sng" algn="ctr">
            <a:solidFill>
              <a:srgbClr val="FF0000">
                <a:alpha val="50196"/>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44255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04291A-6DF8-48A3-8716-ED6F99B56554}"/>
              </a:ext>
            </a:extLst>
          </p:cNvPr>
          <p:cNvPicPr>
            <a:picLocks noChangeAspect="1"/>
          </p:cNvPicPr>
          <p:nvPr/>
        </p:nvPicPr>
        <p:blipFill>
          <a:blip r:embed="rId3"/>
          <a:stretch>
            <a:fillRect/>
          </a:stretch>
        </p:blipFill>
        <p:spPr>
          <a:xfrm>
            <a:off x="0" y="952500"/>
            <a:ext cx="9144000" cy="5905500"/>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1.6.2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672084" y="1517911"/>
            <a:ext cx="3054096" cy="745264"/>
          </a:xfrm>
          <a:prstGeom prst="wedgeRoundRectCallout">
            <a:avLst>
              <a:gd name="adj1" fmla="val -38552"/>
              <a:gd name="adj2" fmla="val 10429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Change “(mean tract level in the county)” to “(avg. tract level)” </a:t>
            </a:r>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(Note: to save space)</a:t>
            </a:r>
            <a:endParaRPr lang="en-US" sz="1600" dirty="0">
              <a:solidFill>
                <a:schemeClr val="tx1"/>
              </a:solidFill>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9D36ED7C-B258-482F-A043-D301BF712D01}"/>
              </a:ext>
            </a:extLst>
          </p:cNvPr>
          <p:cNvCxnSpPr>
            <a:cxnSpLocks/>
          </p:cNvCxnSpPr>
          <p:nvPr/>
        </p:nvCxnSpPr>
        <p:spPr bwMode="auto">
          <a:xfrm>
            <a:off x="256032" y="2871216"/>
            <a:ext cx="246888" cy="0"/>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1" name="Speech Bubble: Rectangle with Corners Rounded 4">
            <a:extLst>
              <a:ext uri="{FF2B5EF4-FFF2-40B4-BE49-F238E27FC236}">
                <a16:creationId xmlns:a16="http://schemas.microsoft.com/office/drawing/2014/main" id="{5A567824-2331-468C-BDCB-4FD734153ACD}"/>
              </a:ext>
            </a:extLst>
          </p:cNvPr>
          <p:cNvSpPr/>
          <p:nvPr/>
        </p:nvSpPr>
        <p:spPr>
          <a:xfrm>
            <a:off x="2199132" y="4474464"/>
            <a:ext cx="3474720" cy="1066800"/>
          </a:xfrm>
          <a:prstGeom prst="wedgeRoundRectCallout">
            <a:avLst>
              <a:gd name="adj1" fmla="val -83166"/>
              <a:gd name="adj2" fmla="val -7837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Change to “(avg. tract level)”</a:t>
            </a:r>
          </a:p>
          <a:p>
            <a:pPr marL="285750" indent="-285750">
              <a:buFont typeface="Arial" panose="020B0604020202020204" pitchFamily="34" charset="0"/>
              <a:buChar char="•"/>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Remove all “in the county” below (don’t need to repeat “in the county” as above to save space)</a:t>
            </a:r>
            <a:endParaRPr lang="en-US" sz="1600" dirty="0">
              <a:solidFill>
                <a:srgbClr val="0000FF"/>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DDF0987B-A4F3-4A96-ACA7-166BA96F8500}"/>
              </a:ext>
            </a:extLst>
          </p:cNvPr>
          <p:cNvCxnSpPr>
            <a:cxnSpLocks/>
          </p:cNvCxnSpPr>
          <p:nvPr/>
        </p:nvCxnSpPr>
        <p:spPr bwMode="auto">
          <a:xfrm flipV="1">
            <a:off x="155448" y="4214608"/>
            <a:ext cx="470916" cy="3047"/>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55BA6325-F477-4CB6-B748-315FBCD150A4}"/>
              </a:ext>
            </a:extLst>
          </p:cNvPr>
          <p:cNvCxnSpPr>
            <a:cxnSpLocks/>
          </p:cNvCxnSpPr>
          <p:nvPr/>
        </p:nvCxnSpPr>
        <p:spPr bwMode="auto">
          <a:xfrm flipV="1">
            <a:off x="210312" y="4391355"/>
            <a:ext cx="292608" cy="83109"/>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432DCF27-7EFE-47B6-92D4-AFB8104C5F6B}"/>
              </a:ext>
            </a:extLst>
          </p:cNvPr>
          <p:cNvCxnSpPr>
            <a:cxnSpLocks/>
          </p:cNvCxnSpPr>
          <p:nvPr/>
        </p:nvCxnSpPr>
        <p:spPr bwMode="auto">
          <a:xfrm>
            <a:off x="201168" y="4395148"/>
            <a:ext cx="301752" cy="79316"/>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FC90556C-007D-4805-B19E-8FB5F1796E3F}"/>
              </a:ext>
            </a:extLst>
          </p:cNvPr>
          <p:cNvCxnSpPr>
            <a:cxnSpLocks/>
          </p:cNvCxnSpPr>
          <p:nvPr/>
        </p:nvCxnSpPr>
        <p:spPr bwMode="auto">
          <a:xfrm flipV="1">
            <a:off x="1037844" y="4891227"/>
            <a:ext cx="292608" cy="83109"/>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6AB5739B-B313-46BB-A624-03FDB6908538}"/>
              </a:ext>
            </a:extLst>
          </p:cNvPr>
          <p:cNvCxnSpPr>
            <a:cxnSpLocks/>
          </p:cNvCxnSpPr>
          <p:nvPr/>
        </p:nvCxnSpPr>
        <p:spPr bwMode="auto">
          <a:xfrm>
            <a:off x="1028700" y="4895020"/>
            <a:ext cx="301752" cy="79316"/>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F8D8B564-BFDB-498F-A339-6B3CCC8CEF55}"/>
              </a:ext>
            </a:extLst>
          </p:cNvPr>
          <p:cNvCxnSpPr>
            <a:cxnSpLocks/>
          </p:cNvCxnSpPr>
          <p:nvPr/>
        </p:nvCxnSpPr>
        <p:spPr bwMode="auto">
          <a:xfrm flipV="1">
            <a:off x="164592" y="5537471"/>
            <a:ext cx="292608" cy="83109"/>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28464CF0-43E9-4AB9-9BB9-8A9FF7A2355B}"/>
              </a:ext>
            </a:extLst>
          </p:cNvPr>
          <p:cNvCxnSpPr>
            <a:cxnSpLocks/>
          </p:cNvCxnSpPr>
          <p:nvPr/>
        </p:nvCxnSpPr>
        <p:spPr bwMode="auto">
          <a:xfrm>
            <a:off x="155448" y="5541264"/>
            <a:ext cx="301752" cy="79316"/>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11C8C273-036D-4653-BC81-63DF7082B649}"/>
              </a:ext>
            </a:extLst>
          </p:cNvPr>
          <p:cNvCxnSpPr>
            <a:cxnSpLocks/>
          </p:cNvCxnSpPr>
          <p:nvPr/>
        </p:nvCxnSpPr>
        <p:spPr bwMode="auto">
          <a:xfrm>
            <a:off x="1447038" y="4974336"/>
            <a:ext cx="912114" cy="0"/>
          </a:xfrm>
          <a:prstGeom prst="straightConnector1">
            <a:avLst/>
          </a:prstGeom>
          <a:ln w="3810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69AE9F9-2784-4800-977B-11080F2B67B7}"/>
              </a:ext>
            </a:extLst>
          </p:cNvPr>
          <p:cNvCxnSpPr>
            <a:cxnSpLocks/>
          </p:cNvCxnSpPr>
          <p:nvPr/>
        </p:nvCxnSpPr>
        <p:spPr bwMode="auto">
          <a:xfrm flipV="1">
            <a:off x="505206" y="5097152"/>
            <a:ext cx="1853946" cy="481873"/>
          </a:xfrm>
          <a:prstGeom prst="straightConnector1">
            <a:avLst/>
          </a:prstGeom>
          <a:ln w="3810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A40B79D-A79E-45D4-BC1A-CF95E698D11D}"/>
              </a:ext>
            </a:extLst>
          </p:cNvPr>
          <p:cNvCxnSpPr>
            <a:cxnSpLocks/>
          </p:cNvCxnSpPr>
          <p:nvPr/>
        </p:nvCxnSpPr>
        <p:spPr bwMode="auto">
          <a:xfrm>
            <a:off x="502920" y="4460713"/>
            <a:ext cx="1783080" cy="425163"/>
          </a:xfrm>
          <a:prstGeom prst="straightConnector1">
            <a:avLst/>
          </a:prstGeom>
          <a:ln w="38100">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2" name="Speech Bubble: Rectangle with Corners Rounded 4">
            <a:extLst>
              <a:ext uri="{FF2B5EF4-FFF2-40B4-BE49-F238E27FC236}">
                <a16:creationId xmlns:a16="http://schemas.microsoft.com/office/drawing/2014/main" id="{8186417F-F77F-455E-8211-6C730DC1AD1F}"/>
              </a:ext>
            </a:extLst>
          </p:cNvPr>
          <p:cNvSpPr/>
          <p:nvPr/>
        </p:nvSpPr>
        <p:spPr>
          <a:xfrm>
            <a:off x="2424465" y="5825363"/>
            <a:ext cx="6336979" cy="841248"/>
          </a:xfrm>
          <a:prstGeom prst="wedgeRoundRectCallout">
            <a:avLst>
              <a:gd name="adj1" fmla="val -64385"/>
              <a:gd name="adj2" fmla="val 4719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Click “Reset” once to reset; Create a “toggle” reset function to</a:t>
            </a:r>
          </a:p>
          <a:p>
            <a:pPr algn="just"/>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click “Reset” again (</a:t>
            </a:r>
            <a:r>
              <a:rPr lang="en-US" sz="1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twice</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to set all 90%tile risk (PM, O3, Air Toxics)</a:t>
            </a:r>
          </a:p>
          <a:p>
            <a:pPr algn="just"/>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(Note: current “Reset” has a bug (not working correctly in “Air Toxics”)  </a:t>
            </a:r>
            <a:endParaRPr lang="en-US" sz="1600" dirty="0">
              <a:solidFill>
                <a:schemeClr val="tx1"/>
              </a:solidFill>
              <a:latin typeface="Calibri" panose="020F0502020204030204" pitchFamily="34" charset="0"/>
              <a:cs typeface="Calibri" panose="020F0502020204030204" pitchFamily="34" charset="0"/>
            </a:endParaRPr>
          </a:p>
        </p:txBody>
      </p:sp>
      <p:sp>
        <p:nvSpPr>
          <p:cNvPr id="24" name="Speech Bubble: Rectangle with Corners Rounded 4">
            <a:extLst>
              <a:ext uri="{FF2B5EF4-FFF2-40B4-BE49-F238E27FC236}">
                <a16:creationId xmlns:a16="http://schemas.microsoft.com/office/drawing/2014/main" id="{7B3FCA52-6C40-400B-8E29-8EE78A5202C6}"/>
              </a:ext>
            </a:extLst>
          </p:cNvPr>
          <p:cNvSpPr/>
          <p:nvPr/>
        </p:nvSpPr>
        <p:spPr>
          <a:xfrm>
            <a:off x="5341620" y="2180063"/>
            <a:ext cx="3546348" cy="1312941"/>
          </a:xfrm>
          <a:prstGeom prst="wedgeRoundRectCallout">
            <a:avLst>
              <a:gd name="adj1" fmla="val -48674"/>
              <a:gd name="adj2" fmla="val -7783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Typo: Top % risk “</a:t>
            </a:r>
            <a:r>
              <a:rPr lang="en-US" sz="1600" u="sng"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based”</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on</a:t>
            </a:r>
          </a:p>
          <a:p>
            <a:pPr marL="285750" indent="-285750">
              <a:buFont typeface="Arial" panose="020B0604020202020204" pitchFamily="34" charset="0"/>
              <a:buChar char="•"/>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Bug in “based on “selected region”, when selected, some counties disappeared (should have more counties showing up)</a:t>
            </a:r>
            <a:endParaRPr lang="en-US" sz="160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05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3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P spid="32"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8F6CC6-2CDA-4901-8FCA-14F7AFA55FC1}"/>
              </a:ext>
            </a:extLst>
          </p:cNvPr>
          <p:cNvPicPr>
            <a:picLocks noChangeAspect="1"/>
          </p:cNvPicPr>
          <p:nvPr/>
        </p:nvPicPr>
        <p:blipFill>
          <a:blip r:embed="rId3"/>
          <a:stretch>
            <a:fillRect/>
          </a:stretch>
        </p:blipFill>
        <p:spPr>
          <a:xfrm>
            <a:off x="0" y="954167"/>
            <a:ext cx="9144000" cy="5776452"/>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1.7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3337560" y="5789422"/>
            <a:ext cx="5742432" cy="1024128"/>
          </a:xfrm>
          <a:prstGeom prst="wedgeRoundRectCallout">
            <a:avLst>
              <a:gd name="adj1" fmla="val -85749"/>
              <a:gd name="adj2" fmla="val -9378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Switch these two (default select “Risk value”)</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(x) Risk value (x-in-1 million)</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 Top risk %tile ……….</a:t>
            </a:r>
          </a:p>
          <a:p>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(Note: Also switch “Hazard Index” &amp; Advanced options below)</a:t>
            </a:r>
            <a:endParaRPr lang="en-US" sz="1600" dirty="0">
              <a:solidFill>
                <a:schemeClr val="tx1"/>
              </a:solidFill>
              <a:latin typeface="Calibri" panose="020F0502020204030204" pitchFamily="34" charset="0"/>
              <a:cs typeface="Calibri" panose="020F0502020204030204" pitchFamily="34" charset="0"/>
            </a:endParaRPr>
          </a:p>
        </p:txBody>
      </p:sp>
      <p:sp>
        <p:nvSpPr>
          <p:cNvPr id="7" name="Speech Bubble: Rectangle with Corners Rounded 4">
            <a:extLst>
              <a:ext uri="{FF2B5EF4-FFF2-40B4-BE49-F238E27FC236}">
                <a16:creationId xmlns:a16="http://schemas.microsoft.com/office/drawing/2014/main" id="{48A557C0-0CBC-4033-AFB7-6B450BD9B82B}"/>
              </a:ext>
            </a:extLst>
          </p:cNvPr>
          <p:cNvSpPr/>
          <p:nvPr/>
        </p:nvSpPr>
        <p:spPr>
          <a:xfrm>
            <a:off x="4361688" y="3630803"/>
            <a:ext cx="4782312" cy="749173"/>
          </a:xfrm>
          <a:prstGeom prst="wedgeRoundRectCallout">
            <a:avLst>
              <a:gd name="adj1" fmla="val -63225"/>
              <a:gd name="adj2" fmla="val 2005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Change default to “Cancer Risk Value (x-in-1 million)”</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a:t>
            </a:r>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(Note: default select “Risk value”)</a:t>
            </a:r>
          </a:p>
        </p:txBody>
      </p:sp>
      <p:sp>
        <p:nvSpPr>
          <p:cNvPr id="8" name="Speech Bubble: Rectangle with Corners Rounded 4">
            <a:extLst>
              <a:ext uri="{FF2B5EF4-FFF2-40B4-BE49-F238E27FC236}">
                <a16:creationId xmlns:a16="http://schemas.microsoft.com/office/drawing/2014/main" id="{CDEA19B8-8B50-4117-99DC-FF8158870488}"/>
              </a:ext>
            </a:extLst>
          </p:cNvPr>
          <p:cNvSpPr/>
          <p:nvPr/>
        </p:nvSpPr>
        <p:spPr>
          <a:xfrm>
            <a:off x="106680" y="2078551"/>
            <a:ext cx="5178552" cy="1350449"/>
          </a:xfrm>
          <a:prstGeom prst="wedgeRoundRectCallout">
            <a:avLst>
              <a:gd name="adj1" fmla="val -24633"/>
              <a:gd name="adj2" fmla="val 1608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Change to “Cancer Risk (max tract-level risk in a county)”</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a:t>
            </a:r>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(Note: only add “in a county” here to save space; if not  </a:t>
            </a:r>
          </a:p>
          <a:p>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enough space within one line, can remove “risk”)</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Remove all </a:t>
            </a:r>
            <a:r>
              <a:rPr lang="en-US" sz="1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in “max</a:t>
            </a:r>
            <a:r>
              <a:rPr lang="en-US" sz="1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&amp; “avg</a:t>
            </a:r>
            <a:r>
              <a:rPr lang="en-US" sz="1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to just “max” &amp; “avg”</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Add all “</a:t>
            </a:r>
            <a:r>
              <a:rPr lang="en-US" sz="1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between “tract” &amp; “level”  (</a:t>
            </a:r>
            <a:r>
              <a:rPr lang="en-US" sz="1600" kern="100" dirty="0" err="1">
                <a:solidFill>
                  <a:srgbClr val="0000FF"/>
                </a:solidFill>
                <a:latin typeface="Times New Roman" panose="02020603050405020304" pitchFamily="18" charset="0"/>
                <a:ea typeface="等线" panose="02010600030101010101" pitchFamily="2" charset="-122"/>
                <a:cs typeface="Times New Roman" panose="02020603050405020304" pitchFamily="18" charset="0"/>
              </a:rPr>
              <a:t>ie</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“tract</a:t>
            </a:r>
            <a:r>
              <a:rPr lang="en-US" sz="1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level”)</a:t>
            </a:r>
            <a:endParaRPr lang="en-US" sz="160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581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9BB42D-5DB7-49AE-9572-1BC9BCCDD975}"/>
              </a:ext>
            </a:extLst>
          </p:cNvPr>
          <p:cNvPicPr>
            <a:picLocks noChangeAspect="1"/>
          </p:cNvPicPr>
          <p:nvPr/>
        </p:nvPicPr>
        <p:blipFill>
          <a:blip r:embed="rId3"/>
          <a:stretch>
            <a:fillRect/>
          </a:stretch>
        </p:blipFill>
        <p:spPr>
          <a:xfrm>
            <a:off x="4114095" y="1527810"/>
            <a:ext cx="4858981" cy="2631948"/>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1.6.2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3" name="Picture 2">
            <a:extLst>
              <a:ext uri="{FF2B5EF4-FFF2-40B4-BE49-F238E27FC236}">
                <a16:creationId xmlns:a16="http://schemas.microsoft.com/office/drawing/2014/main" id="{9AE43E43-1930-437A-9910-C81849200DE4}"/>
              </a:ext>
            </a:extLst>
          </p:cNvPr>
          <p:cNvPicPr>
            <a:picLocks noChangeAspect="1"/>
          </p:cNvPicPr>
          <p:nvPr/>
        </p:nvPicPr>
        <p:blipFill>
          <a:blip r:embed="rId4"/>
          <a:stretch>
            <a:fillRect/>
          </a:stretch>
        </p:blipFill>
        <p:spPr>
          <a:xfrm>
            <a:off x="0" y="1527810"/>
            <a:ext cx="4858981" cy="2631948"/>
          </a:xfrm>
          <a:prstGeom prst="rect">
            <a:avLst/>
          </a:prstGeom>
        </p:spPr>
      </p:pic>
      <p:pic>
        <p:nvPicPr>
          <p:cNvPr id="4" name="Picture 3">
            <a:extLst>
              <a:ext uri="{FF2B5EF4-FFF2-40B4-BE49-F238E27FC236}">
                <a16:creationId xmlns:a16="http://schemas.microsoft.com/office/drawing/2014/main" id="{7A6DABE2-B26A-4CB4-9052-028DADB71410}"/>
              </a:ext>
            </a:extLst>
          </p:cNvPr>
          <p:cNvPicPr>
            <a:picLocks noChangeAspect="1"/>
          </p:cNvPicPr>
          <p:nvPr/>
        </p:nvPicPr>
        <p:blipFill>
          <a:blip r:embed="rId5"/>
          <a:stretch>
            <a:fillRect/>
          </a:stretch>
        </p:blipFill>
        <p:spPr>
          <a:xfrm>
            <a:off x="3813048" y="4312279"/>
            <a:ext cx="4023360" cy="2179320"/>
          </a:xfrm>
          <a:prstGeom prst="rect">
            <a:avLst/>
          </a:prstGeom>
        </p:spPr>
      </p:pic>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1124006" y="765418"/>
            <a:ext cx="3566866" cy="832104"/>
          </a:xfrm>
          <a:prstGeom prst="wedgeRoundRectCallout">
            <a:avLst>
              <a:gd name="adj1" fmla="val 98874"/>
              <a:gd name="adj2" fmla="val 7455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 major bug in “zoom-in” &amp; displaying “Region/State/CBSA”</a:t>
            </a:r>
            <a:endParaRPr lang="en-US" sz="1600" dirty="0">
              <a:solidFill>
                <a:srgbClr val="0000FF"/>
              </a:solidFill>
              <a:latin typeface="Calibri" panose="020F0502020204030204" pitchFamily="34" charset="0"/>
              <a:cs typeface="Calibri" panose="020F0502020204030204" pitchFamily="34" charset="0"/>
            </a:endParaRPr>
          </a:p>
        </p:txBody>
      </p:sp>
      <p:sp>
        <p:nvSpPr>
          <p:cNvPr id="10" name="Speech Bubble: Rectangle with Corners Rounded 4">
            <a:extLst>
              <a:ext uri="{FF2B5EF4-FFF2-40B4-BE49-F238E27FC236}">
                <a16:creationId xmlns:a16="http://schemas.microsoft.com/office/drawing/2014/main" id="{BDE86646-4D00-4400-A61F-94636B24CD7D}"/>
              </a:ext>
            </a:extLst>
          </p:cNvPr>
          <p:cNvSpPr/>
          <p:nvPr/>
        </p:nvSpPr>
        <p:spPr>
          <a:xfrm>
            <a:off x="457200" y="4398517"/>
            <a:ext cx="4523231" cy="1694065"/>
          </a:xfrm>
          <a:prstGeom prst="wedgeRoundRectCallout">
            <a:avLst>
              <a:gd name="adj1" fmla="val 70746"/>
              <a:gd name="adj2" fmla="val 1982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Another bug in “zoom-in” &amp; displaying “CBSA”</a:t>
            </a:r>
          </a:p>
          <a:p>
            <a:pPr marL="342900" indent="-342900">
              <a:buAutoNum type="arabicPeriod"/>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Display not stable (sometimes blank, e.g., Louisville CBSA)</a:t>
            </a:r>
          </a:p>
          <a:p>
            <a:pPr marL="342900" indent="-342900">
              <a:buAutoNum type="arabicPeriod"/>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Areas outside of selected CBSA also displayed (should not be  displayed)</a:t>
            </a:r>
          </a:p>
          <a:p>
            <a:pPr marL="342900" indent="-342900">
              <a:buAutoNum type="arabicPeriod"/>
            </a:pPr>
            <a:endParaRPr lang="en-US" sz="160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137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0A7CAF-17D0-4CDE-B226-17D179C47D91}"/>
              </a:ext>
            </a:extLst>
          </p:cNvPr>
          <p:cNvPicPr>
            <a:picLocks noChangeAspect="1"/>
          </p:cNvPicPr>
          <p:nvPr/>
        </p:nvPicPr>
        <p:blipFill>
          <a:blip r:embed="rId3"/>
          <a:stretch>
            <a:fillRect/>
          </a:stretch>
        </p:blipFill>
        <p:spPr>
          <a:xfrm>
            <a:off x="0" y="1405890"/>
            <a:ext cx="9144000" cy="51435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1.6.2 : </a:t>
            </a:r>
            <a:r>
              <a:rPr lang="en-US" altLang="zh-CN" dirty="0">
                <a:solidFill>
                  <a:srgbClr val="FFFF00"/>
                </a:solidFill>
              </a:rPr>
              <a:t>Data Input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3227832" y="1101280"/>
            <a:ext cx="1984248" cy="1024128"/>
          </a:xfrm>
          <a:prstGeom prst="wedgeRoundRectCallout">
            <a:avLst>
              <a:gd name="adj1" fmla="val 106917"/>
              <a:gd name="adj2" fmla="val 6246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00FF"/>
                </a:solidFill>
              </a:rPr>
              <a:t>Data field selection is not working</a:t>
            </a:r>
            <a:endParaRPr lang="en-US" sz="160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84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2E6D3-7769-4415-A0DA-3293290B2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453" y="818297"/>
            <a:ext cx="6363737" cy="3211957"/>
          </a:xfrm>
          <a:prstGeom prst="rect">
            <a:avLst/>
          </a:prstGeom>
          <a:ln>
            <a:solidFill>
              <a:schemeClr val="accent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1.6.2 : </a:t>
            </a:r>
            <a:r>
              <a:rPr lang="en-US" altLang="zh-CN" dirty="0">
                <a:solidFill>
                  <a:srgbClr val="FFFF00"/>
                </a:solidFill>
              </a:rPr>
              <a:t>Data Query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0" y="1959583"/>
            <a:ext cx="2596896" cy="754061"/>
          </a:xfrm>
          <a:prstGeom prst="wedgeRoundRectCallout">
            <a:avLst>
              <a:gd name="adj1" fmla="val 49172"/>
              <a:gd name="adj2" fmla="val 12759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Please check why some duplicate counties but have different data</a:t>
            </a:r>
            <a:endParaRPr lang="en-US" sz="1600" dirty="0">
              <a:solidFill>
                <a:srgbClr val="0000FF"/>
              </a:solidFill>
              <a:latin typeface="Calibri" panose="020F0502020204030204" pitchFamily="34" charset="0"/>
              <a:cs typeface="Calibri" panose="020F0502020204030204" pitchFamily="34" charset="0"/>
            </a:endParaRPr>
          </a:p>
        </p:txBody>
      </p:sp>
      <p:pic>
        <p:nvPicPr>
          <p:cNvPr id="5" name="Picture 4" descr="Graphical user interface, text, application, email&#10;&#10;Description automatically generated">
            <a:extLst>
              <a:ext uri="{FF2B5EF4-FFF2-40B4-BE49-F238E27FC236}">
                <a16:creationId xmlns:a16="http://schemas.microsoft.com/office/drawing/2014/main" id="{0B75A5D6-62F6-49C2-891F-FA16E893D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9452" y="3898332"/>
            <a:ext cx="6363737" cy="2844800"/>
          </a:xfrm>
          <a:prstGeom prst="rect">
            <a:avLst/>
          </a:prstGeom>
        </p:spPr>
      </p:pic>
      <p:sp>
        <p:nvSpPr>
          <p:cNvPr id="11" name="Speech Bubble: Rectangle with Corners Rounded 4">
            <a:extLst>
              <a:ext uri="{FF2B5EF4-FFF2-40B4-BE49-F238E27FC236}">
                <a16:creationId xmlns:a16="http://schemas.microsoft.com/office/drawing/2014/main" id="{864C69AF-B15C-40BD-9AC7-63238D9D1920}"/>
              </a:ext>
            </a:extLst>
          </p:cNvPr>
          <p:cNvSpPr/>
          <p:nvPr/>
        </p:nvSpPr>
        <p:spPr>
          <a:xfrm>
            <a:off x="3785616" y="3988295"/>
            <a:ext cx="4739070" cy="1546347"/>
          </a:xfrm>
          <a:prstGeom prst="wedgeRoundRectCallout">
            <a:avLst>
              <a:gd name="adj1" fmla="val 49044"/>
              <a:gd name="adj2" fmla="val 11344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00FF"/>
                </a:solidFill>
              </a:rPr>
              <a:t>Also a bug in NEXUS in trying to export a CSV file from the attributes table, can not export when </a:t>
            </a:r>
            <a:r>
              <a:rPr lang="en-US" sz="1400" dirty="0" err="1">
                <a:solidFill>
                  <a:srgbClr val="0000FF"/>
                </a:solidFill>
              </a:rPr>
              <a:t>selecting“Save</a:t>
            </a:r>
            <a:r>
              <a:rPr lang="en-US" sz="1400" dirty="0">
                <a:solidFill>
                  <a:srgbClr val="0000FF"/>
                </a:solidFill>
              </a:rPr>
              <a:t> All Records to CSV. </a:t>
            </a:r>
            <a:r>
              <a:rPr lang="en-US" sz="1400" dirty="0">
                <a:solidFill>
                  <a:srgbClr val="FF0000"/>
                </a:solidFill>
              </a:rPr>
              <a:t>An error window pop out (1 row, 4 column……)</a:t>
            </a:r>
            <a:r>
              <a:rPr lang="en-US" sz="1400" dirty="0">
                <a:solidFill>
                  <a:srgbClr val="0000FF"/>
                </a:solidFill>
              </a:rPr>
              <a:t>.  Also please make sure the error msg is grammatically correct (should be Row 1, Colum 4)</a:t>
            </a:r>
            <a:endParaRPr lang="en-US" sz="1400" dirty="0">
              <a:solidFill>
                <a:srgbClr val="0000FF"/>
              </a:solidFill>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C8BA10FB-D50B-48E1-907F-A0935DFFF828}"/>
              </a:ext>
            </a:extLst>
          </p:cNvPr>
          <p:cNvSpPr/>
          <p:nvPr/>
        </p:nvSpPr>
        <p:spPr>
          <a:xfrm>
            <a:off x="0" y="4384437"/>
            <a:ext cx="2596896" cy="754061"/>
          </a:xfrm>
          <a:prstGeom prst="wedgeRoundRectCallout">
            <a:avLst>
              <a:gd name="adj1" fmla="val 49172"/>
              <a:gd name="adj2" fmla="val 12759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a:solidFill>
                  <a:srgbClr val="0000FF"/>
                </a:solidFill>
                <a:latin typeface="Times New Roman" panose="02020603050405020304" pitchFamily="18" charset="0"/>
                <a:ea typeface="等线" panose="02010600030101010101" pitchFamily="2" charset="-122"/>
                <a:cs typeface="Times New Roman" panose="02020603050405020304" pitchFamily="18" charset="0"/>
              </a:rPr>
              <a:t>Please check why some duplicate counties but have different data</a:t>
            </a:r>
            <a:endParaRPr lang="en-US" sz="1600" dirty="0">
              <a:solidFill>
                <a:srgbClr val="0000FF"/>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37FF808F-2FC7-4F3D-B867-7B0B9BC18064}"/>
              </a:ext>
            </a:extLst>
          </p:cNvPr>
          <p:cNvSpPr/>
          <p:nvPr/>
        </p:nvSpPr>
        <p:spPr>
          <a:xfrm>
            <a:off x="5312664" y="871630"/>
            <a:ext cx="2764536" cy="2246769"/>
          </a:xfrm>
          <a:prstGeom prst="rect">
            <a:avLst/>
          </a:prstGeom>
          <a:solidFill>
            <a:schemeClr val="bg1"/>
          </a:solidFill>
          <a:ln>
            <a:solidFill>
              <a:schemeClr val="accent1"/>
            </a:solidFill>
          </a:ln>
        </p:spPr>
        <p:txBody>
          <a:bodyPr wrap="square">
            <a:spAutoFit/>
          </a:bodyPr>
          <a:lstStyle/>
          <a:p>
            <a:pPr marR="0" lvl="0" fontAlgn="base">
              <a:spcBef>
                <a:spcPts val="0"/>
              </a:spcBef>
              <a:spcAft>
                <a:spcPts val="0"/>
              </a:spcAft>
            </a:pPr>
            <a:r>
              <a:rPr lang="en-US" sz="1400" dirty="0">
                <a:solidFill>
                  <a:srgbClr val="0000FF"/>
                </a:solidFill>
              </a:rPr>
              <a:t>At least the other following counties also have duplicate records:</a:t>
            </a:r>
          </a:p>
          <a:p>
            <a:pPr marL="342900" marR="0" lvl="0" indent="-342900" fontAlgn="base">
              <a:spcBef>
                <a:spcPts val="0"/>
              </a:spcBef>
              <a:spcAft>
                <a:spcPts val="0"/>
              </a:spcAft>
              <a:buFont typeface="Arial" panose="020B0604020202020204" pitchFamily="34" charset="0"/>
              <a:buChar char="•"/>
            </a:pPr>
            <a:endParaRPr lang="en-US" sz="1400" dirty="0">
              <a:solidFill>
                <a:srgbClr val="0000FF"/>
              </a:solidFill>
            </a:endParaRPr>
          </a:p>
          <a:p>
            <a:pPr marL="342900" marR="0" lvl="0" indent="-342900" fontAlgn="base">
              <a:spcBef>
                <a:spcPts val="0"/>
              </a:spcBef>
              <a:spcAft>
                <a:spcPts val="0"/>
              </a:spcAft>
              <a:buFont typeface="Arial" panose="020B0604020202020204" pitchFamily="34" charset="0"/>
              <a:buChar char="•"/>
            </a:pPr>
            <a:r>
              <a:rPr lang="en-US" sz="1400" dirty="0">
                <a:solidFill>
                  <a:srgbClr val="0000FF"/>
                </a:solidFill>
              </a:rPr>
              <a:t>Lexington County, SC</a:t>
            </a:r>
          </a:p>
          <a:p>
            <a:pPr marL="342900" marR="0" lvl="0" indent="-342900" fontAlgn="base">
              <a:spcBef>
                <a:spcPts val="0"/>
              </a:spcBef>
              <a:spcAft>
                <a:spcPts val="0"/>
              </a:spcAft>
              <a:buFont typeface="Arial" panose="020B0604020202020204" pitchFamily="34" charset="0"/>
              <a:buChar char="•"/>
            </a:pPr>
            <a:r>
              <a:rPr lang="en-US" sz="1400" dirty="0">
                <a:solidFill>
                  <a:srgbClr val="0000FF"/>
                </a:solidFill>
              </a:rPr>
              <a:t>Virginia Beach City, VA</a:t>
            </a:r>
          </a:p>
          <a:p>
            <a:pPr marL="342900" marR="0" lvl="0" indent="-342900" fontAlgn="base">
              <a:spcBef>
                <a:spcPts val="0"/>
              </a:spcBef>
              <a:spcAft>
                <a:spcPts val="0"/>
              </a:spcAft>
              <a:buFont typeface="Arial" panose="020B0604020202020204" pitchFamily="34" charset="0"/>
              <a:buChar char="•"/>
            </a:pPr>
            <a:r>
              <a:rPr lang="en-US" sz="1400" dirty="0">
                <a:solidFill>
                  <a:srgbClr val="0000FF"/>
                </a:solidFill>
              </a:rPr>
              <a:t>Horry County, SC</a:t>
            </a:r>
          </a:p>
          <a:p>
            <a:pPr marL="342900" marR="0" lvl="0" indent="-342900" fontAlgn="base">
              <a:spcBef>
                <a:spcPts val="0"/>
              </a:spcBef>
              <a:spcAft>
                <a:spcPts val="0"/>
              </a:spcAft>
              <a:buFont typeface="Arial" panose="020B0604020202020204" pitchFamily="34" charset="0"/>
              <a:buChar char="•"/>
            </a:pPr>
            <a:r>
              <a:rPr lang="en-US" sz="1400" dirty="0">
                <a:solidFill>
                  <a:srgbClr val="0000FF"/>
                </a:solidFill>
              </a:rPr>
              <a:t>Clackamas County, OR</a:t>
            </a:r>
          </a:p>
          <a:p>
            <a:pPr marL="342900" marR="0" lvl="0" indent="-342900" fontAlgn="base">
              <a:spcBef>
                <a:spcPts val="0"/>
              </a:spcBef>
              <a:spcAft>
                <a:spcPts val="0"/>
              </a:spcAft>
              <a:buFont typeface="Arial" panose="020B0604020202020204" pitchFamily="34" charset="0"/>
              <a:buChar char="•"/>
            </a:pPr>
            <a:r>
              <a:rPr lang="en-US" sz="1400" dirty="0">
                <a:solidFill>
                  <a:srgbClr val="0000FF"/>
                </a:solidFill>
              </a:rPr>
              <a:t>Orleans Parish, LA</a:t>
            </a:r>
          </a:p>
          <a:p>
            <a:pPr marL="342900" marR="0" lvl="0" indent="-342900" fontAlgn="base">
              <a:spcBef>
                <a:spcPts val="0"/>
              </a:spcBef>
              <a:spcAft>
                <a:spcPts val="0"/>
              </a:spcAft>
              <a:buFont typeface="Arial" panose="020B0604020202020204" pitchFamily="34" charset="0"/>
              <a:buChar char="•"/>
            </a:pPr>
            <a:r>
              <a:rPr lang="en-US" sz="1400" dirty="0">
                <a:solidFill>
                  <a:srgbClr val="0000FF"/>
                </a:solidFill>
              </a:rPr>
              <a:t>Guilford County, NC</a:t>
            </a:r>
            <a:endParaRPr lang="en-US" sz="1400" dirty="0">
              <a:solidFill>
                <a:srgbClr val="0000FF"/>
              </a:solidFill>
              <a:effectLst/>
            </a:endParaRPr>
          </a:p>
        </p:txBody>
      </p:sp>
    </p:spTree>
    <p:extLst>
      <p:ext uri="{BB962C8B-B14F-4D97-AF65-F5344CB8AC3E}">
        <p14:creationId xmlns:p14="http://schemas.microsoft.com/office/powerpoint/2010/main" val="171978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17CC60-FC52-46DB-BB9F-75C22E1EA02A}"/>
              </a:ext>
            </a:extLst>
          </p:cNvPr>
          <p:cNvPicPr>
            <a:picLocks noChangeAspect="1"/>
          </p:cNvPicPr>
          <p:nvPr/>
        </p:nvPicPr>
        <p:blipFill>
          <a:blip r:embed="rId3"/>
          <a:stretch>
            <a:fillRect/>
          </a:stretch>
        </p:blipFill>
        <p:spPr>
          <a:xfrm>
            <a:off x="0" y="1340548"/>
            <a:ext cx="9144000" cy="5143500"/>
          </a:xfrm>
          <a:prstGeom prst="rect">
            <a:avLst/>
          </a:prstGeom>
          <a:ln>
            <a:solidFill>
              <a:schemeClr val="accent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1.6.2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5641848" y="1247870"/>
            <a:ext cx="3502152" cy="2181130"/>
          </a:xfrm>
          <a:prstGeom prst="wedgeRoundRectCallout">
            <a:avLst>
              <a:gd name="adj1" fmla="val -42970"/>
              <a:gd name="adj2" fmla="val 968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Bug: When selecting a county, wrongfully jump to State (KY)</a:t>
            </a:r>
          </a:p>
          <a:p>
            <a:pPr marL="342900" indent="-342900">
              <a:buAutoNum type="arabicPeriod"/>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There should be two “Jefferson County” in Louisville.  One is “Jefferson co., KY”, the other one is “Jefferson co., IN” (this IN one disappears in this version, was in previous version)</a:t>
            </a:r>
            <a:endParaRPr lang="en-US" sz="1600" dirty="0">
              <a:solidFill>
                <a:srgbClr val="0000FF"/>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3269FBF8-47B0-4B1F-92FD-83F8B7E12C97}"/>
              </a:ext>
            </a:extLst>
          </p:cNvPr>
          <p:cNvSpPr/>
          <p:nvPr/>
        </p:nvSpPr>
        <p:spPr bwMode="auto">
          <a:xfrm>
            <a:off x="5504688" y="4498848"/>
            <a:ext cx="777240" cy="120269"/>
          </a:xfrm>
          <a:prstGeom prst="rect">
            <a:avLst/>
          </a:prstGeom>
          <a:solidFill>
            <a:srgbClr val="FFFF00">
              <a:alpha val="20000"/>
            </a:srgbClr>
          </a:solidFill>
          <a:ln w="28575" cap="flat" cmpd="sng" algn="ctr">
            <a:solidFill>
              <a:srgbClr val="FF0000">
                <a:alpha val="50196"/>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1" name="Speech Bubble: Rectangle with Corners Rounded 4">
            <a:extLst>
              <a:ext uri="{FF2B5EF4-FFF2-40B4-BE49-F238E27FC236}">
                <a16:creationId xmlns:a16="http://schemas.microsoft.com/office/drawing/2014/main" id="{82DFA910-9E79-4227-946E-C7CE1F46C994}"/>
              </a:ext>
            </a:extLst>
          </p:cNvPr>
          <p:cNvSpPr/>
          <p:nvPr/>
        </p:nvSpPr>
        <p:spPr>
          <a:xfrm>
            <a:off x="6611112" y="5610282"/>
            <a:ext cx="2468880" cy="486188"/>
          </a:xfrm>
          <a:prstGeom prst="wedgeRoundRectCallout">
            <a:avLst>
              <a:gd name="adj1" fmla="val -37831"/>
              <a:gd name="adj2" fmla="val -15535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Change to lighter blue (easier to see facility info.)  </a:t>
            </a:r>
            <a:endParaRPr lang="en-US" sz="1600" dirty="0">
              <a:solidFill>
                <a:srgbClr val="0000FF"/>
              </a:solidFill>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B9D37C8B-1458-4EEC-9754-E35FEE20DDAE}"/>
              </a:ext>
            </a:extLst>
          </p:cNvPr>
          <p:cNvSpPr/>
          <p:nvPr/>
        </p:nvSpPr>
        <p:spPr>
          <a:xfrm>
            <a:off x="1572768" y="5385816"/>
            <a:ext cx="2468880" cy="915670"/>
          </a:xfrm>
          <a:prstGeom prst="wedgeRoundRectCallout">
            <a:avLst>
              <a:gd name="adj1" fmla="val 64021"/>
              <a:gd name="adj2" fmla="val -9003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The default table size is too big now.  Change back to previous table size</a:t>
            </a:r>
            <a:endParaRPr lang="en-US" sz="160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346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76AEC-5F4D-4A57-90DD-837EBE276E4F}"/>
              </a:ext>
            </a:extLst>
          </p:cNvPr>
          <p:cNvPicPr>
            <a:picLocks noChangeAspect="1"/>
          </p:cNvPicPr>
          <p:nvPr/>
        </p:nvPicPr>
        <p:blipFill>
          <a:blip r:embed="rId3"/>
          <a:stretch>
            <a:fillRect/>
          </a:stretch>
        </p:blipFill>
        <p:spPr>
          <a:xfrm>
            <a:off x="0" y="952500"/>
            <a:ext cx="9144000" cy="49530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1.6.2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3410712" y="4881372"/>
            <a:ext cx="3328416" cy="1024128"/>
          </a:xfrm>
          <a:prstGeom prst="wedgeRoundRectCallout">
            <a:avLst>
              <a:gd name="adj1" fmla="val -81213"/>
              <a:gd name="adj2" fmla="val -9200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PM &amp; O3 “</a:t>
            </a:r>
            <a:r>
              <a:rPr lang="en-US" sz="1600" kern="100" dirty="0" err="1">
                <a:solidFill>
                  <a:srgbClr val="0000FF"/>
                </a:solidFill>
                <a:latin typeface="Times New Roman" panose="02020603050405020304" pitchFamily="18" charset="0"/>
                <a:ea typeface="等线" panose="02010600030101010101" pitchFamily="2" charset="-122"/>
                <a:cs typeface="Times New Roman" panose="02020603050405020304" pitchFamily="18" charset="0"/>
              </a:rPr>
              <a:t>Mort_Rate</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&amp;  “%tile” need to be updated based on “max tract-level” %tile” (similar to air toxics risk)</a:t>
            </a:r>
            <a:endParaRPr lang="en-US" sz="1600" dirty="0">
              <a:solidFill>
                <a:srgbClr val="0000FF"/>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3269FBF8-47B0-4B1F-92FD-83F8B7E12C97}"/>
              </a:ext>
            </a:extLst>
          </p:cNvPr>
          <p:cNvSpPr/>
          <p:nvPr/>
        </p:nvSpPr>
        <p:spPr bwMode="auto">
          <a:xfrm>
            <a:off x="1572768" y="4052247"/>
            <a:ext cx="777240" cy="272865"/>
          </a:xfrm>
          <a:prstGeom prst="rect">
            <a:avLst/>
          </a:prstGeom>
          <a:solidFill>
            <a:srgbClr val="FFFF00">
              <a:alpha val="20000"/>
            </a:srgbClr>
          </a:solidFill>
          <a:ln w="28575" cap="flat" cmpd="sng" algn="ctr">
            <a:solidFill>
              <a:srgbClr val="FF0000">
                <a:alpha val="50196"/>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0" name="Rectangle 9">
            <a:extLst>
              <a:ext uri="{FF2B5EF4-FFF2-40B4-BE49-F238E27FC236}">
                <a16:creationId xmlns:a16="http://schemas.microsoft.com/office/drawing/2014/main" id="{25844A99-24AF-4229-95B9-2FD3D1E39324}"/>
              </a:ext>
            </a:extLst>
          </p:cNvPr>
          <p:cNvSpPr/>
          <p:nvPr/>
        </p:nvSpPr>
        <p:spPr bwMode="auto">
          <a:xfrm>
            <a:off x="1572768" y="4590219"/>
            <a:ext cx="777240" cy="272865"/>
          </a:xfrm>
          <a:prstGeom prst="rect">
            <a:avLst/>
          </a:prstGeom>
          <a:solidFill>
            <a:srgbClr val="FFFF00">
              <a:alpha val="20000"/>
            </a:srgbClr>
          </a:solidFill>
          <a:ln w="28575" cap="flat" cmpd="sng" algn="ctr">
            <a:solidFill>
              <a:srgbClr val="FF0000">
                <a:alpha val="50196"/>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64830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956E-FA5C-4ABD-9633-AD6D85217ED9}"/>
              </a:ext>
            </a:extLst>
          </p:cNvPr>
          <p:cNvSpPr>
            <a:spLocks noGrp="1"/>
          </p:cNvSpPr>
          <p:nvPr>
            <p:ph type="ctrTitle"/>
          </p:nvPr>
        </p:nvSpPr>
        <p:spPr>
          <a:xfrm>
            <a:off x="265176" y="2130425"/>
            <a:ext cx="8750808" cy="1470025"/>
          </a:xfrm>
        </p:spPr>
        <p:txBody>
          <a:bodyPr/>
          <a:lstStyle/>
          <a:p>
            <a:pPr algn="ctr"/>
            <a:r>
              <a:rPr lang="en-US" dirty="0">
                <a:solidFill>
                  <a:srgbClr val="FFFF00"/>
                </a:solidFill>
              </a:rPr>
              <a:t>NEXUS 1.7 </a:t>
            </a:r>
            <a:br>
              <a:rPr lang="en-US" dirty="0">
                <a:solidFill>
                  <a:srgbClr val="FFFF00"/>
                </a:solidFill>
              </a:rPr>
            </a:br>
            <a:r>
              <a:rPr lang="en-US" sz="3600" dirty="0"/>
              <a:t>(with new EJ &amp; other input data)</a:t>
            </a:r>
            <a:endParaRPr lang="en-US" dirty="0"/>
          </a:p>
        </p:txBody>
      </p:sp>
      <p:sp>
        <p:nvSpPr>
          <p:cNvPr id="4" name="Rectangle 3">
            <a:extLst>
              <a:ext uri="{FF2B5EF4-FFF2-40B4-BE49-F238E27FC236}">
                <a16:creationId xmlns:a16="http://schemas.microsoft.com/office/drawing/2014/main" id="{F5C8F700-824A-426C-91B8-ACAF51AFE68E}"/>
              </a:ext>
            </a:extLst>
          </p:cNvPr>
          <p:cNvSpPr/>
          <p:nvPr/>
        </p:nvSpPr>
        <p:spPr>
          <a:xfrm>
            <a:off x="196596" y="3902606"/>
            <a:ext cx="8819388" cy="2601225"/>
          </a:xfrm>
          <a:prstGeom prst="rect">
            <a:avLst/>
          </a:prstGeom>
        </p:spPr>
        <p:txBody>
          <a:bodyPr wrap="square">
            <a:spAutoFit/>
          </a:bodyPr>
          <a:lstStyle/>
          <a:p>
            <a:pPr>
              <a:lnSpc>
                <a:spcPct val="125000"/>
              </a:lnSpc>
            </a:pPr>
            <a:endParaRPr lang="en-US" sz="1200" dirty="0">
              <a:latin typeface="Arial" panose="020B0604020202020204" pitchFamily="34" charset="0"/>
              <a:cs typeface="Arial" panose="020B0604020202020204" pitchFamily="34" charset="0"/>
            </a:endParaRPr>
          </a:p>
          <a:p>
            <a:pPr marL="457200" indent="-457200">
              <a:lnSpc>
                <a:spcPct val="125000"/>
              </a:lnSpc>
              <a:buFont typeface="Arial" panose="020B0604020202020204" pitchFamily="34" charset="0"/>
              <a:buChar char="•"/>
            </a:pPr>
            <a:r>
              <a:rPr lang="en-US" dirty="0">
                <a:solidFill>
                  <a:srgbClr val="0000FF"/>
                </a:solidFill>
                <a:latin typeface="Arial" panose="020B0604020202020204" pitchFamily="34" charset="0"/>
                <a:cs typeface="Arial" panose="020B0604020202020204" pitchFamily="34" charset="0"/>
              </a:rPr>
              <a:t>1st priority: Add “EJ/Demographics” as one of the four key metrics (PM, O3, AT &amp; EJ) in main GUI page (see next slide).  Each task’s priority is based on the order of PPT slides (if all tasks can not be finished together, follow the slide# order)</a:t>
            </a:r>
          </a:p>
          <a:p>
            <a:pPr marL="457200" indent="-457200">
              <a:lnSpc>
                <a:spcPct val="125000"/>
              </a:lnSpc>
              <a:buFont typeface="Arial" panose="020B0604020202020204" pitchFamily="34" charset="0"/>
              <a:buChar char="•"/>
            </a:pPr>
            <a:r>
              <a:rPr lang="en-US" dirty="0">
                <a:latin typeface="Arial" panose="020B0604020202020204" pitchFamily="34" charset="0"/>
                <a:cs typeface="Arial" panose="020B0604020202020204" pitchFamily="34" charset="0"/>
              </a:rPr>
              <a:t>File names need to be consistent (e.g., “v1.6” vs. “1.6”); In next version, </a:t>
            </a:r>
          </a:p>
          <a:p>
            <a:pPr marL="914400" lvl="1" indent="-457200">
              <a:lnSpc>
                <a:spcPct val="125000"/>
              </a:lnSpc>
              <a:buFont typeface="Courier New" panose="02070309020205020404" pitchFamily="49" charset="0"/>
              <a:buChar char="o"/>
            </a:pPr>
            <a:r>
              <a:rPr lang="en-US" sz="1600" dirty="0">
                <a:latin typeface="Arial" panose="020B0604020202020204" pitchFamily="34" charset="0"/>
                <a:cs typeface="Arial" panose="020B0604020202020204" pitchFamily="34" charset="0"/>
              </a:rPr>
              <a:t>if dataset no change , use “NEXUS_1.6.1_setup.exe” &amp; “NEXUS_1.6_data.exe” </a:t>
            </a:r>
          </a:p>
          <a:p>
            <a:pPr marL="914400" lvl="1" indent="-457200">
              <a:lnSpc>
                <a:spcPct val="125000"/>
              </a:lnSpc>
              <a:buFont typeface="Courier New" panose="02070309020205020404" pitchFamily="49" charset="0"/>
              <a:buChar char="o"/>
            </a:pPr>
            <a:r>
              <a:rPr lang="en-US" sz="1600" dirty="0">
                <a:latin typeface="Arial" panose="020B0604020202020204" pitchFamily="34" charset="0"/>
                <a:cs typeface="Arial" panose="020B0604020202020204" pitchFamily="34" charset="0"/>
              </a:rPr>
              <a:t>If dataset updated, use “NEXUS_1.7_setup.exe” &amp; “NEXUS_1.7_data.exe” (only advancing version number when dataset is updated)</a:t>
            </a:r>
          </a:p>
        </p:txBody>
      </p:sp>
    </p:spTree>
    <p:extLst>
      <p:ext uri="{BB962C8B-B14F-4D97-AF65-F5344CB8AC3E}">
        <p14:creationId xmlns:p14="http://schemas.microsoft.com/office/powerpoint/2010/main" val="589277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3227834" y="2578610"/>
            <a:ext cx="211788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End</a:t>
            </a:r>
          </a:p>
        </p:txBody>
      </p:sp>
      <p:sp>
        <p:nvSpPr>
          <p:cNvPr id="4" name="Slide Number Placeholder 1">
            <a:extLst>
              <a:ext uri="{FF2B5EF4-FFF2-40B4-BE49-F238E27FC236}">
                <a16:creationId xmlns:a16="http://schemas.microsoft.com/office/drawing/2014/main" id="{BF488139-905C-4B53-B56B-82B7BCCB24FE}"/>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Tree>
    <p:extLst>
      <p:ext uri="{BB962C8B-B14F-4D97-AF65-F5344CB8AC3E}">
        <p14:creationId xmlns:p14="http://schemas.microsoft.com/office/powerpoint/2010/main" val="562360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1BC56-9C4C-4474-A57E-160FA6676630}"/>
              </a:ext>
            </a:extLst>
          </p:cNvPr>
          <p:cNvPicPr>
            <a:picLocks noChangeAspect="1"/>
          </p:cNvPicPr>
          <p:nvPr/>
        </p:nvPicPr>
        <p:blipFill>
          <a:blip r:embed="rId3"/>
          <a:stretch>
            <a:fillRect/>
          </a:stretch>
        </p:blipFill>
        <p:spPr>
          <a:xfrm>
            <a:off x="-1" y="874033"/>
            <a:ext cx="9178287" cy="5792578"/>
          </a:xfrm>
          <a:prstGeom prst="rect">
            <a:avLst/>
          </a:prstGeom>
          <a:ln w="19050">
            <a:solidFill>
              <a:schemeClr val="accent1"/>
            </a:solidFill>
          </a:ln>
        </p:spPr>
      </p:pic>
      <p:pic>
        <p:nvPicPr>
          <p:cNvPr id="27" name="Picture 26">
            <a:extLst>
              <a:ext uri="{FF2B5EF4-FFF2-40B4-BE49-F238E27FC236}">
                <a16:creationId xmlns:a16="http://schemas.microsoft.com/office/drawing/2014/main" id="{5BD250C7-45A5-4B80-AB9B-FC1AC1CAF017}"/>
              </a:ext>
            </a:extLst>
          </p:cNvPr>
          <p:cNvPicPr>
            <a:picLocks noChangeAspect="1"/>
          </p:cNvPicPr>
          <p:nvPr/>
        </p:nvPicPr>
        <p:blipFill>
          <a:blip r:embed="rId4"/>
          <a:stretch>
            <a:fillRect/>
          </a:stretch>
        </p:blipFill>
        <p:spPr>
          <a:xfrm>
            <a:off x="5486690" y="2639829"/>
            <a:ext cx="3675599" cy="2602537"/>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539496" y="74074"/>
            <a:ext cx="8229600" cy="669103"/>
          </a:xfrm>
        </p:spPr>
        <p:txBody>
          <a:bodyPr>
            <a:noAutofit/>
          </a:bodyPr>
          <a:lstStyle/>
          <a:p>
            <a:r>
              <a:rPr lang="en-US" altLang="zh-CN" sz="2800" dirty="0">
                <a:solidFill>
                  <a:srgbClr val="FFFF00"/>
                </a:solidFill>
              </a:rPr>
              <a:t>Proximity-based Risk &amp; EJ Analysis Module</a:t>
            </a:r>
            <a:endParaRPr lang="zh-CN" altLang="en-US" sz="2800" dirty="0">
              <a:solidFill>
                <a:srgbClr val="FFFF00"/>
              </a:solidFill>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07747" y="5884262"/>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 name="Oval 3">
            <a:extLst>
              <a:ext uri="{FF2B5EF4-FFF2-40B4-BE49-F238E27FC236}">
                <a16:creationId xmlns:a16="http://schemas.microsoft.com/office/drawing/2014/main" id="{A52F0FCA-4207-4B16-9B48-8A3118377D63}"/>
              </a:ext>
            </a:extLst>
          </p:cNvPr>
          <p:cNvSpPr/>
          <p:nvPr/>
        </p:nvSpPr>
        <p:spPr bwMode="auto">
          <a:xfrm>
            <a:off x="790956" y="2224986"/>
            <a:ext cx="1837944" cy="1661214"/>
          </a:xfrm>
          <a:prstGeom prst="ellipse">
            <a:avLst/>
          </a:prstGeom>
          <a:noFill/>
          <a:ln w="38100" cap="flat" cmpd="sng" algn="ctr">
            <a:solidFill>
              <a:srgbClr val="00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pic>
        <p:nvPicPr>
          <p:cNvPr id="5" name="Picture 4">
            <a:extLst>
              <a:ext uri="{FF2B5EF4-FFF2-40B4-BE49-F238E27FC236}">
                <a16:creationId xmlns:a16="http://schemas.microsoft.com/office/drawing/2014/main" id="{551D6380-9E7E-4871-8935-9D308B7AFD3E}"/>
              </a:ext>
            </a:extLst>
          </p:cNvPr>
          <p:cNvPicPr>
            <a:picLocks noChangeAspect="1"/>
          </p:cNvPicPr>
          <p:nvPr/>
        </p:nvPicPr>
        <p:blipFill rotWithShape="1">
          <a:blip r:embed="rId4"/>
          <a:srcRect b="55277"/>
          <a:stretch/>
        </p:blipFill>
        <p:spPr>
          <a:xfrm>
            <a:off x="3047144" y="4229012"/>
            <a:ext cx="6106000" cy="1946869"/>
          </a:xfrm>
          <a:prstGeom prst="rect">
            <a:avLst/>
          </a:prstGeom>
          <a:ln>
            <a:solidFill>
              <a:schemeClr val="tx1"/>
            </a:solidFill>
          </a:ln>
        </p:spPr>
      </p:pic>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73125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1348740" y="963988"/>
            <a:ext cx="2308860" cy="770268"/>
          </a:xfrm>
          <a:prstGeom prst="wedgeRoundRectCallout">
            <a:avLst>
              <a:gd name="adj1" fmla="val -22274"/>
              <a:gd name="adj2" fmla="val 10577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Allow to set a flexible “Radius of Impact” for selected source/facility</a:t>
            </a:r>
            <a:endParaRPr lang="en-US" sz="1600" dirty="0">
              <a:solidFill>
                <a:srgbClr val="0000FF"/>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C9A7E780-77F9-4181-B85B-A26333CEB478}"/>
              </a:ext>
            </a:extLst>
          </p:cNvPr>
          <p:cNvSpPr/>
          <p:nvPr/>
        </p:nvSpPr>
        <p:spPr>
          <a:xfrm>
            <a:off x="3033822" y="4909365"/>
            <a:ext cx="6088976" cy="461665"/>
          </a:xfrm>
          <a:prstGeom prst="rect">
            <a:avLst/>
          </a:prstGeom>
          <a:solidFill>
            <a:schemeClr val="bg1"/>
          </a:solidFill>
          <a:ln>
            <a:solidFill>
              <a:schemeClr val="tx1"/>
            </a:solidFill>
          </a:ln>
        </p:spPr>
        <p:txBody>
          <a:bodyPr wrap="square">
            <a:spAutoFit/>
          </a:bodyPr>
          <a:lstStyle/>
          <a:p>
            <a:r>
              <a:rPr lang="en-US" sz="1050" b="1" u="sng" kern="100" dirty="0">
                <a:latin typeface="Times New Roman" panose="02020603050405020304" pitchFamily="18" charset="0"/>
                <a:ea typeface="等线" panose="02010600030101010101" pitchFamily="2" charset="-122"/>
                <a:cs typeface="Times New Roman" panose="02020603050405020304" pitchFamily="18" charset="0"/>
              </a:rPr>
              <a:t>Source</a:t>
            </a:r>
            <a:r>
              <a:rPr lang="en-US" sz="1050" b="1" kern="100" dirty="0">
                <a:latin typeface="Times New Roman" panose="02020603050405020304" pitchFamily="18" charset="0"/>
                <a:ea typeface="等线" panose="02010600030101010101" pitchFamily="2" charset="-122"/>
                <a:cs typeface="Times New Roman" panose="02020603050405020304" pitchFamily="18" charset="0"/>
              </a:rPr>
              <a:t>: American Synthesis Rubber Co., KY                 </a:t>
            </a:r>
            <a:r>
              <a:rPr lang="en-US" sz="1050" b="1" u="sng" kern="100" dirty="0">
                <a:latin typeface="Times New Roman" panose="02020603050405020304" pitchFamily="18" charset="0"/>
                <a:ea typeface="等线" panose="02010600030101010101" pitchFamily="2" charset="-122"/>
                <a:cs typeface="Times New Roman" panose="02020603050405020304" pitchFamily="18" charset="0"/>
              </a:rPr>
              <a:t>Sector group</a:t>
            </a:r>
            <a:r>
              <a:rPr lang="en-US" sz="1050" b="1" kern="100" dirty="0">
                <a:latin typeface="Times New Roman" panose="02020603050405020304" pitchFamily="18" charset="0"/>
                <a:ea typeface="等线" panose="02010600030101010101" pitchFamily="2" charset="-122"/>
                <a:cs typeface="Times New Roman" panose="02020603050405020304" pitchFamily="18" charset="0"/>
              </a:rPr>
              <a:t>: Organic Chemical Manufacturing</a:t>
            </a:r>
          </a:p>
          <a:p>
            <a:r>
              <a:rPr lang="en-US" sz="300" b="1" kern="100" dirty="0">
                <a:latin typeface="Times New Roman" panose="02020603050405020304" pitchFamily="18" charset="0"/>
                <a:ea typeface="等线" panose="02010600030101010101" pitchFamily="2" charset="-122"/>
                <a:cs typeface="Times New Roman" panose="02020603050405020304" pitchFamily="18" charset="0"/>
              </a:rPr>
              <a:t>                                                                                            </a:t>
            </a:r>
          </a:p>
          <a:p>
            <a:r>
              <a:rPr lang="en-US" sz="1050" b="1" kern="100" dirty="0">
                <a:latin typeface="Times New Roman" panose="02020603050405020304" pitchFamily="18" charset="0"/>
                <a:ea typeface="等线" panose="02010600030101010101" pitchFamily="2" charset="-122"/>
                <a:cs typeface="Times New Roman" panose="02020603050405020304" pitchFamily="18" charset="0"/>
              </a:rPr>
              <a:t>			             [ x     Display national map for Sector group</a:t>
            </a:r>
          </a:p>
        </p:txBody>
      </p:sp>
      <p:sp>
        <p:nvSpPr>
          <p:cNvPr id="19" name="Rectangle 18">
            <a:extLst>
              <a:ext uri="{FF2B5EF4-FFF2-40B4-BE49-F238E27FC236}">
                <a16:creationId xmlns:a16="http://schemas.microsoft.com/office/drawing/2014/main" id="{D1691BF3-5FA0-408F-A462-6B98FC7160B6}"/>
              </a:ext>
            </a:extLst>
          </p:cNvPr>
          <p:cNvSpPr/>
          <p:nvPr/>
        </p:nvSpPr>
        <p:spPr bwMode="auto">
          <a:xfrm>
            <a:off x="3019712" y="5406417"/>
            <a:ext cx="6106000" cy="1136885"/>
          </a:xfrm>
          <a:prstGeom prst="rect">
            <a:avLst/>
          </a:prstGeom>
          <a:solidFill>
            <a:schemeClr val="bg2"/>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3" name="Rectangle 22">
            <a:extLst>
              <a:ext uri="{FF2B5EF4-FFF2-40B4-BE49-F238E27FC236}">
                <a16:creationId xmlns:a16="http://schemas.microsoft.com/office/drawing/2014/main" id="{58DB7AB7-225C-4AE1-B1B9-2B1069CAA46E}"/>
              </a:ext>
            </a:extLst>
          </p:cNvPr>
          <p:cNvSpPr/>
          <p:nvPr/>
        </p:nvSpPr>
        <p:spPr>
          <a:xfrm>
            <a:off x="4068978" y="6057616"/>
            <a:ext cx="1904265" cy="276999"/>
          </a:xfrm>
          <a:prstGeom prst="rect">
            <a:avLst/>
          </a:prstGeom>
          <a:solidFill>
            <a:schemeClr val="bg2"/>
          </a:solidFill>
          <a:ln>
            <a:solidFill>
              <a:schemeClr val="tx1"/>
            </a:solidFill>
          </a:ln>
        </p:spPr>
        <p:txBody>
          <a:bodyPr wrap="square">
            <a:spAutoFit/>
          </a:bodyPr>
          <a:lstStyle/>
          <a:p>
            <a:pPr algn="ctr"/>
            <a:r>
              <a:rPr lang="en-US" sz="1200" b="1" kern="100" dirty="0">
                <a:latin typeface="Arial" panose="020B0604020202020204" pitchFamily="34" charset="0"/>
                <a:ea typeface="等线" panose="02010600030101010101" pitchFamily="2" charset="-122"/>
                <a:cs typeface="Arial" panose="020B0604020202020204" pitchFamily="34" charset="0"/>
              </a:rPr>
              <a:t>Create Table</a:t>
            </a:r>
          </a:p>
        </p:txBody>
      </p:sp>
      <p:sp>
        <p:nvSpPr>
          <p:cNvPr id="24" name="Rectangle 23">
            <a:extLst>
              <a:ext uri="{FF2B5EF4-FFF2-40B4-BE49-F238E27FC236}">
                <a16:creationId xmlns:a16="http://schemas.microsoft.com/office/drawing/2014/main" id="{5684A689-EAF8-4ED7-B733-7717143C2A70}"/>
              </a:ext>
            </a:extLst>
          </p:cNvPr>
          <p:cNvSpPr/>
          <p:nvPr/>
        </p:nvSpPr>
        <p:spPr>
          <a:xfrm>
            <a:off x="6187922" y="6050407"/>
            <a:ext cx="1821429" cy="276999"/>
          </a:xfrm>
          <a:prstGeom prst="rect">
            <a:avLst/>
          </a:prstGeom>
          <a:solidFill>
            <a:schemeClr val="bg2"/>
          </a:solidFill>
          <a:ln>
            <a:solidFill>
              <a:schemeClr val="tx1"/>
            </a:solidFill>
          </a:ln>
        </p:spPr>
        <p:txBody>
          <a:bodyPr wrap="square">
            <a:spAutoFit/>
          </a:bodyPr>
          <a:lstStyle/>
          <a:p>
            <a:pPr algn="ctr"/>
            <a:r>
              <a:rPr lang="en-US" sz="1200" b="1" kern="100" dirty="0">
                <a:latin typeface="Arial" panose="020B0604020202020204" pitchFamily="34" charset="0"/>
                <a:ea typeface="等线" panose="02010600030101010101" pitchFamily="2" charset="-122"/>
                <a:cs typeface="Arial" panose="020B0604020202020204" pitchFamily="34" charset="0"/>
              </a:rPr>
              <a:t>Create Plot</a:t>
            </a:r>
          </a:p>
        </p:txBody>
      </p:sp>
      <p:sp>
        <p:nvSpPr>
          <p:cNvPr id="6" name="Rectangle 5">
            <a:extLst>
              <a:ext uri="{FF2B5EF4-FFF2-40B4-BE49-F238E27FC236}">
                <a16:creationId xmlns:a16="http://schemas.microsoft.com/office/drawing/2014/main" id="{2220978B-1ABA-4B95-8BB1-F4DE170A2154}"/>
              </a:ext>
            </a:extLst>
          </p:cNvPr>
          <p:cNvSpPr/>
          <p:nvPr/>
        </p:nvSpPr>
        <p:spPr>
          <a:xfrm>
            <a:off x="3028856" y="4223189"/>
            <a:ext cx="6121998" cy="369332"/>
          </a:xfrm>
          <a:prstGeom prst="rect">
            <a:avLst/>
          </a:prstGeom>
          <a:solidFill>
            <a:schemeClr val="bg2"/>
          </a:solidFill>
          <a:ln w="28575">
            <a:solidFill>
              <a:schemeClr val="tx1"/>
            </a:solidFill>
          </a:ln>
        </p:spPr>
        <p:txBody>
          <a:bodyPr wrap="square">
            <a:spAutoFit/>
          </a:bodyPr>
          <a:lstStyle/>
          <a:p>
            <a:pPr algn="ctr"/>
            <a:r>
              <a:rPr lang="en-US" sz="1400" b="1" kern="100" dirty="0">
                <a:latin typeface="Arial" panose="020B0604020202020204" pitchFamily="34" charset="0"/>
                <a:ea typeface="等线" panose="02010600030101010101" pitchFamily="2" charset="-122"/>
                <a:cs typeface="Arial" panose="020B0604020202020204" pitchFamily="34" charset="0"/>
              </a:rPr>
              <a:t>Proximity-based Source/Sector Multi-Pollutant Risk &amp; EJ Analysis  </a:t>
            </a:r>
            <a:r>
              <a:rPr lang="en-US" b="1" kern="100" dirty="0">
                <a:latin typeface="Arial" panose="020B0604020202020204" pitchFamily="34" charset="0"/>
                <a:ea typeface="等线" panose="02010600030101010101" pitchFamily="2" charset="-122"/>
                <a:cs typeface="Arial" panose="020B0604020202020204" pitchFamily="34" charset="0"/>
              </a:rPr>
              <a:t>  </a:t>
            </a:r>
            <a:r>
              <a:rPr lang="en-US" sz="1400" b="1" kern="100" dirty="0">
                <a:latin typeface="Arial" panose="020B0604020202020204" pitchFamily="34" charset="0"/>
                <a:ea typeface="等线" panose="02010600030101010101" pitchFamily="2" charset="-122"/>
                <a:cs typeface="Arial" panose="020B0604020202020204" pitchFamily="34" charset="0"/>
              </a:rPr>
              <a:t> </a:t>
            </a:r>
            <a:endParaRPr lang="en-US" sz="1400" b="1"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3878FB0-0D10-418A-92F6-2C4EE4AE07A5}"/>
              </a:ext>
            </a:extLst>
          </p:cNvPr>
          <p:cNvSpPr/>
          <p:nvPr/>
        </p:nvSpPr>
        <p:spPr>
          <a:xfrm>
            <a:off x="3004774" y="4600780"/>
            <a:ext cx="1823258" cy="261610"/>
          </a:xfrm>
          <a:prstGeom prst="rect">
            <a:avLst/>
          </a:prstGeom>
          <a:solidFill>
            <a:schemeClr val="bg2"/>
          </a:solidFill>
          <a:ln>
            <a:solidFill>
              <a:schemeClr val="tx1"/>
            </a:solidFill>
          </a:ln>
        </p:spPr>
        <p:txBody>
          <a:bodyPr wrap="square">
            <a:spAutoFit/>
          </a:bodyPr>
          <a:lstStyle/>
          <a:p>
            <a:pPr algn="ctr"/>
            <a:r>
              <a:rPr lang="en-US" sz="1100" b="1" kern="100" dirty="0">
                <a:latin typeface="Arial" panose="020B0604020202020204" pitchFamily="34" charset="0"/>
                <a:ea typeface="等线" panose="02010600030101010101" pitchFamily="2" charset="-122"/>
                <a:cs typeface="Arial" panose="020B0604020202020204" pitchFamily="34" charset="0"/>
              </a:rPr>
              <a:t>Source/Sector Analysis</a:t>
            </a:r>
            <a:endParaRPr lang="en-US" sz="11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B474655-35C0-4A1D-B93B-59DA2AC47F31}"/>
              </a:ext>
            </a:extLst>
          </p:cNvPr>
          <p:cNvSpPr/>
          <p:nvPr/>
        </p:nvSpPr>
        <p:spPr>
          <a:xfrm>
            <a:off x="4738566" y="4600780"/>
            <a:ext cx="1287329" cy="261610"/>
          </a:xfrm>
          <a:prstGeom prst="rect">
            <a:avLst/>
          </a:prstGeom>
          <a:solidFill>
            <a:schemeClr val="bg2"/>
          </a:solidFill>
          <a:ln>
            <a:solidFill>
              <a:schemeClr val="tx1"/>
            </a:solidFill>
          </a:ln>
        </p:spPr>
        <p:txBody>
          <a:bodyPr wrap="square">
            <a:spAutoFit/>
          </a:bodyPr>
          <a:lstStyle/>
          <a:p>
            <a:pPr algn="ctr"/>
            <a:r>
              <a:rPr lang="en-US" sz="1100" b="1" kern="100" dirty="0">
                <a:latin typeface="Arial" panose="020B0604020202020204" pitchFamily="34" charset="0"/>
                <a:ea typeface="等线" panose="02010600030101010101" pitchFamily="2" charset="-122"/>
                <a:cs typeface="Arial" panose="020B0604020202020204" pitchFamily="34" charset="0"/>
              </a:rPr>
              <a:t>Spatial Analysis</a:t>
            </a:r>
            <a:endParaRPr lang="en-US" sz="11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13DA572-D8D5-4AED-9EE8-BA1804907FB0}"/>
              </a:ext>
            </a:extLst>
          </p:cNvPr>
          <p:cNvSpPr/>
          <p:nvPr/>
        </p:nvSpPr>
        <p:spPr>
          <a:xfrm>
            <a:off x="6034913" y="4628662"/>
            <a:ext cx="1190726" cy="261610"/>
          </a:xfrm>
          <a:prstGeom prst="rect">
            <a:avLst/>
          </a:prstGeom>
          <a:solidFill>
            <a:schemeClr val="bg1"/>
          </a:solidFill>
          <a:ln>
            <a:noFill/>
          </a:ln>
        </p:spPr>
        <p:txBody>
          <a:bodyPr wrap="square">
            <a:spAutoFit/>
          </a:bodyPr>
          <a:lstStyle/>
          <a:p>
            <a:pPr algn="ctr"/>
            <a:endParaRPr lang="en-US" sz="1100" dirty="0">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C109F5D3-21DA-4064-A5FF-BA0BCF919567}"/>
              </a:ext>
            </a:extLst>
          </p:cNvPr>
          <p:cNvGrpSpPr/>
          <p:nvPr/>
        </p:nvGrpSpPr>
        <p:grpSpPr>
          <a:xfrm>
            <a:off x="6093502" y="5587255"/>
            <a:ext cx="1477387" cy="301042"/>
            <a:chOff x="4667038" y="4938031"/>
            <a:chExt cx="1477387" cy="301042"/>
          </a:xfrm>
        </p:grpSpPr>
        <p:sp>
          <p:nvSpPr>
            <p:cNvPr id="11" name="Rectangle 10">
              <a:extLst>
                <a:ext uri="{FF2B5EF4-FFF2-40B4-BE49-F238E27FC236}">
                  <a16:creationId xmlns:a16="http://schemas.microsoft.com/office/drawing/2014/main" id="{BBF9F624-84B4-43D9-B118-0B28DF181BB9}"/>
                </a:ext>
              </a:extLst>
            </p:cNvPr>
            <p:cNvSpPr/>
            <p:nvPr/>
          </p:nvSpPr>
          <p:spPr>
            <a:xfrm flipH="1">
              <a:off x="4667038" y="4970871"/>
              <a:ext cx="394817" cy="261610"/>
            </a:xfrm>
            <a:prstGeom prst="rect">
              <a:avLst/>
            </a:prstGeom>
          </p:spPr>
          <p:txBody>
            <a:bodyPr wrap="square">
              <a:spAutoFit/>
            </a:bodyPr>
            <a:lstStyle/>
            <a:p>
              <a:r>
                <a:rPr lang="en-US" sz="1100" kern="100" dirty="0">
                  <a:latin typeface="Times New Roman" panose="02020603050405020304" pitchFamily="18" charset="0"/>
                  <a:ea typeface="等线" panose="02010600030101010101" pitchFamily="2" charset="-122"/>
                  <a:cs typeface="Times New Roman" panose="02020603050405020304" pitchFamily="18" charset="0"/>
                </a:rPr>
                <a:t>1</a:t>
              </a:r>
              <a:endParaRPr lang="en-US" sz="1100" dirty="0"/>
            </a:p>
          </p:txBody>
        </p:sp>
        <p:grpSp>
          <p:nvGrpSpPr>
            <p:cNvPr id="8" name="Group 7">
              <a:extLst>
                <a:ext uri="{FF2B5EF4-FFF2-40B4-BE49-F238E27FC236}">
                  <a16:creationId xmlns:a16="http://schemas.microsoft.com/office/drawing/2014/main" id="{C7629572-0C1D-4789-8A79-9741A1D6CD0F}"/>
                </a:ext>
              </a:extLst>
            </p:cNvPr>
            <p:cNvGrpSpPr/>
            <p:nvPr/>
          </p:nvGrpSpPr>
          <p:grpSpPr>
            <a:xfrm>
              <a:off x="4761458" y="4938031"/>
              <a:ext cx="1170432" cy="114009"/>
              <a:chOff x="4807178" y="4892311"/>
              <a:chExt cx="1170432" cy="114009"/>
            </a:xfrm>
          </p:grpSpPr>
          <p:cxnSp>
            <p:nvCxnSpPr>
              <p:cNvPr id="10" name="Straight Connector 9">
                <a:extLst>
                  <a:ext uri="{FF2B5EF4-FFF2-40B4-BE49-F238E27FC236}">
                    <a16:creationId xmlns:a16="http://schemas.microsoft.com/office/drawing/2014/main" id="{B448E1AA-A400-4FDB-B625-66B0EC2708F3}"/>
                  </a:ext>
                </a:extLst>
              </p:cNvPr>
              <p:cNvCxnSpPr/>
              <p:nvPr/>
            </p:nvCxnSpPr>
            <p:spPr bwMode="auto">
              <a:xfrm>
                <a:off x="4807178" y="4941727"/>
                <a:ext cx="1170432"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18" name="Rectangle 17">
                <a:extLst>
                  <a:ext uri="{FF2B5EF4-FFF2-40B4-BE49-F238E27FC236}">
                    <a16:creationId xmlns:a16="http://schemas.microsoft.com/office/drawing/2014/main" id="{7112CEC0-27BB-4224-97B3-69A2BFAD3CDA}"/>
                  </a:ext>
                </a:extLst>
              </p:cNvPr>
              <p:cNvSpPr/>
              <p:nvPr/>
            </p:nvSpPr>
            <p:spPr bwMode="auto">
              <a:xfrm>
                <a:off x="5043680" y="4892311"/>
                <a:ext cx="45719" cy="11400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grpSp>
        <p:sp>
          <p:nvSpPr>
            <p:cNvPr id="20" name="Rectangle 19">
              <a:extLst>
                <a:ext uri="{FF2B5EF4-FFF2-40B4-BE49-F238E27FC236}">
                  <a16:creationId xmlns:a16="http://schemas.microsoft.com/office/drawing/2014/main" id="{9F7E70A6-CB09-4D14-8979-0F08697C23AE}"/>
                </a:ext>
              </a:extLst>
            </p:cNvPr>
            <p:cNvSpPr/>
            <p:nvPr/>
          </p:nvSpPr>
          <p:spPr>
            <a:xfrm>
              <a:off x="5639158" y="4977463"/>
              <a:ext cx="505267" cy="261610"/>
            </a:xfrm>
            <a:prstGeom prst="rect">
              <a:avLst/>
            </a:prstGeom>
          </p:spPr>
          <p:txBody>
            <a:bodyPr wrap="none">
              <a:spAutoFit/>
            </a:bodyPr>
            <a:lstStyle/>
            <a:p>
              <a:r>
                <a:rPr lang="en-US" sz="1100" kern="100" dirty="0">
                  <a:latin typeface="Times New Roman" panose="02020603050405020304" pitchFamily="18" charset="0"/>
                  <a:ea typeface="等线" panose="02010600030101010101" pitchFamily="2" charset="-122"/>
                  <a:cs typeface="Times New Roman" panose="02020603050405020304" pitchFamily="18" charset="0"/>
                </a:rPr>
                <a:t>50km</a:t>
              </a:r>
              <a:endParaRPr lang="en-US" sz="1100" dirty="0"/>
            </a:p>
          </p:txBody>
        </p:sp>
      </p:grpSp>
      <p:sp>
        <p:nvSpPr>
          <p:cNvPr id="25" name="Rectangle 24">
            <a:extLst>
              <a:ext uri="{FF2B5EF4-FFF2-40B4-BE49-F238E27FC236}">
                <a16:creationId xmlns:a16="http://schemas.microsoft.com/office/drawing/2014/main" id="{E6DC3706-C353-463B-946A-AC7515AABABE}"/>
              </a:ext>
            </a:extLst>
          </p:cNvPr>
          <p:cNvSpPr/>
          <p:nvPr/>
        </p:nvSpPr>
        <p:spPr bwMode="auto">
          <a:xfrm>
            <a:off x="3013482" y="4590217"/>
            <a:ext cx="1725084" cy="30204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grpSp>
        <p:nvGrpSpPr>
          <p:cNvPr id="31" name="Group 30">
            <a:extLst>
              <a:ext uri="{FF2B5EF4-FFF2-40B4-BE49-F238E27FC236}">
                <a16:creationId xmlns:a16="http://schemas.microsoft.com/office/drawing/2014/main" id="{4C015334-AC65-4D69-A681-78A922DB232F}"/>
              </a:ext>
            </a:extLst>
          </p:cNvPr>
          <p:cNvGrpSpPr/>
          <p:nvPr/>
        </p:nvGrpSpPr>
        <p:grpSpPr>
          <a:xfrm>
            <a:off x="3974484" y="5510579"/>
            <a:ext cx="2112958" cy="261610"/>
            <a:chOff x="2592858" y="4893966"/>
            <a:chExt cx="2112958" cy="261610"/>
          </a:xfrm>
        </p:grpSpPr>
        <p:pic>
          <p:nvPicPr>
            <p:cNvPr id="26" name="Picture 25">
              <a:extLst>
                <a:ext uri="{FF2B5EF4-FFF2-40B4-BE49-F238E27FC236}">
                  <a16:creationId xmlns:a16="http://schemas.microsoft.com/office/drawing/2014/main" id="{0A7880E1-4595-4F15-832B-55E7F5DEF538}"/>
                </a:ext>
              </a:extLst>
            </p:cNvPr>
            <p:cNvPicPr>
              <a:picLocks noChangeAspect="1"/>
            </p:cNvPicPr>
            <p:nvPr/>
          </p:nvPicPr>
          <p:blipFill rotWithShape="1">
            <a:blip r:embed="rId4"/>
            <a:srcRect l="2171" t="10854" r="72189" b="84137"/>
            <a:stretch/>
          </p:blipFill>
          <p:spPr>
            <a:xfrm>
              <a:off x="3129504" y="4918648"/>
              <a:ext cx="1576312" cy="218028"/>
            </a:xfrm>
            <a:prstGeom prst="rect">
              <a:avLst/>
            </a:prstGeom>
            <a:ln>
              <a:solidFill>
                <a:schemeClr val="bg1"/>
              </a:solidFill>
            </a:ln>
          </p:spPr>
        </p:pic>
        <p:sp>
          <p:nvSpPr>
            <p:cNvPr id="16" name="Rectangle 15">
              <a:extLst>
                <a:ext uri="{FF2B5EF4-FFF2-40B4-BE49-F238E27FC236}">
                  <a16:creationId xmlns:a16="http://schemas.microsoft.com/office/drawing/2014/main" id="{BE9285A6-1DC7-4F6D-850A-8E60F942BF82}"/>
                </a:ext>
              </a:extLst>
            </p:cNvPr>
            <p:cNvSpPr/>
            <p:nvPr/>
          </p:nvSpPr>
          <p:spPr>
            <a:xfrm>
              <a:off x="2592858" y="4893966"/>
              <a:ext cx="1576312" cy="261610"/>
            </a:xfrm>
            <a:prstGeom prst="rect">
              <a:avLst/>
            </a:prstGeom>
            <a:solidFill>
              <a:schemeClr val="bg2"/>
            </a:solidFill>
            <a:ln>
              <a:solidFill>
                <a:schemeClr val="tx1"/>
              </a:solidFill>
            </a:ln>
          </p:spPr>
          <p:txBody>
            <a:bodyPr wrap="square">
              <a:spAutoFit/>
            </a:bodyPr>
            <a:lstStyle/>
            <a:p>
              <a:pPr algn="ctr"/>
              <a:r>
                <a:rPr lang="en-US" sz="1100" b="1" kern="100" dirty="0">
                  <a:latin typeface="Arial" panose="020B0604020202020204" pitchFamily="34" charset="0"/>
                  <a:ea typeface="等线" panose="02010600030101010101" pitchFamily="2" charset="-122"/>
                  <a:cs typeface="Arial" panose="020B0604020202020204" pitchFamily="34" charset="0"/>
                </a:rPr>
                <a:t>Radius of  Impact</a:t>
              </a:r>
              <a:endParaRPr lang="en-US" sz="1100" dirty="0">
                <a:latin typeface="Arial" panose="020B0604020202020204" pitchFamily="34" charset="0"/>
                <a:cs typeface="Arial" panose="020B0604020202020204" pitchFamily="34" charset="0"/>
              </a:endParaRPr>
            </a:p>
          </p:txBody>
        </p:sp>
      </p:grpSp>
      <p:sp>
        <p:nvSpPr>
          <p:cNvPr id="28" name="Rectangle 27">
            <a:extLst>
              <a:ext uri="{FF2B5EF4-FFF2-40B4-BE49-F238E27FC236}">
                <a16:creationId xmlns:a16="http://schemas.microsoft.com/office/drawing/2014/main" id="{723AD2E8-B447-408B-B0A5-0C6F7EE0F760}"/>
              </a:ext>
            </a:extLst>
          </p:cNvPr>
          <p:cNvSpPr/>
          <p:nvPr/>
        </p:nvSpPr>
        <p:spPr bwMode="auto">
          <a:xfrm>
            <a:off x="8412480" y="3483864"/>
            <a:ext cx="722376" cy="26517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9" name="Rectangle 28">
            <a:extLst>
              <a:ext uri="{FF2B5EF4-FFF2-40B4-BE49-F238E27FC236}">
                <a16:creationId xmlns:a16="http://schemas.microsoft.com/office/drawing/2014/main" id="{90D36652-9C01-4B4B-B051-9238FE158AB7}"/>
              </a:ext>
            </a:extLst>
          </p:cNvPr>
          <p:cNvSpPr/>
          <p:nvPr/>
        </p:nvSpPr>
        <p:spPr bwMode="auto">
          <a:xfrm>
            <a:off x="6318504" y="5176817"/>
            <a:ext cx="201168" cy="1689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33" name="Speech Bubble: Rectangle with Corners Rounded 4">
            <a:extLst>
              <a:ext uri="{FF2B5EF4-FFF2-40B4-BE49-F238E27FC236}">
                <a16:creationId xmlns:a16="http://schemas.microsoft.com/office/drawing/2014/main" id="{57537D65-8E3A-4BC8-A02D-E79A5E8DC36A}"/>
              </a:ext>
            </a:extLst>
          </p:cNvPr>
          <p:cNvSpPr/>
          <p:nvPr/>
        </p:nvSpPr>
        <p:spPr>
          <a:xfrm>
            <a:off x="6103620" y="1746252"/>
            <a:ext cx="2043684" cy="770268"/>
          </a:xfrm>
          <a:prstGeom prst="wedgeRoundRectCallout">
            <a:avLst>
              <a:gd name="adj1" fmla="val -39700"/>
              <a:gd name="adj2" fmla="val 14494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Add “Tribal” for listing tribal areas (All &amp; individual)</a:t>
            </a:r>
            <a:endParaRPr lang="en-US" sz="160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639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539496" y="74074"/>
            <a:ext cx="8229600" cy="669103"/>
          </a:xfrm>
        </p:spPr>
        <p:txBody>
          <a:bodyPr>
            <a:noAutofit/>
          </a:bodyPr>
          <a:lstStyle/>
          <a:p>
            <a:r>
              <a:rPr lang="en-US" altLang="zh-CN" sz="2800" dirty="0"/>
              <a:t>Proximity-based Module: </a:t>
            </a:r>
            <a:r>
              <a:rPr lang="en-US" altLang="zh-CN" sz="2800" dirty="0">
                <a:solidFill>
                  <a:srgbClr val="FFFF00"/>
                </a:solidFill>
              </a:rPr>
              <a:t>Example Table</a:t>
            </a:r>
            <a:endParaRPr lang="zh-CN" altLang="en-US" sz="2800" dirty="0">
              <a:solidFill>
                <a:srgbClr val="FFFF00"/>
              </a:solidFill>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graphicFrame>
        <p:nvGraphicFramePr>
          <p:cNvPr id="3" name="Table 2">
            <a:extLst>
              <a:ext uri="{FF2B5EF4-FFF2-40B4-BE49-F238E27FC236}">
                <a16:creationId xmlns:a16="http://schemas.microsoft.com/office/drawing/2014/main" id="{D13C34C6-9DB9-462C-A7DC-ADB16951A0D9}"/>
              </a:ext>
            </a:extLst>
          </p:cNvPr>
          <p:cNvGraphicFramePr>
            <a:graphicFrameLocks noGrp="1"/>
          </p:cNvGraphicFramePr>
          <p:nvPr/>
        </p:nvGraphicFramePr>
        <p:xfrm>
          <a:off x="338327" y="877827"/>
          <a:ext cx="8467345" cy="5906099"/>
        </p:xfrm>
        <a:graphic>
          <a:graphicData uri="http://schemas.openxmlformats.org/drawingml/2006/table">
            <a:tbl>
              <a:tblPr firstRow="1" firstCol="1" lastRow="1" lastCol="1" bandRow="1" bandCol="1">
                <a:tableStyleId>{69012ECD-51FC-41F1-AA8D-1B2483CD663E}</a:tableStyleId>
              </a:tblPr>
              <a:tblGrid>
                <a:gridCol w="2282796">
                  <a:extLst>
                    <a:ext uri="{9D8B030D-6E8A-4147-A177-3AD203B41FA5}">
                      <a16:colId xmlns:a16="http://schemas.microsoft.com/office/drawing/2014/main" val="852684572"/>
                    </a:ext>
                  </a:extLst>
                </a:gridCol>
                <a:gridCol w="1187123">
                  <a:extLst>
                    <a:ext uri="{9D8B030D-6E8A-4147-A177-3AD203B41FA5}">
                      <a16:colId xmlns:a16="http://schemas.microsoft.com/office/drawing/2014/main" val="1946628416"/>
                    </a:ext>
                  </a:extLst>
                </a:gridCol>
                <a:gridCol w="931407">
                  <a:extLst>
                    <a:ext uri="{9D8B030D-6E8A-4147-A177-3AD203B41FA5}">
                      <a16:colId xmlns:a16="http://schemas.microsoft.com/office/drawing/2014/main" val="1105523904"/>
                    </a:ext>
                  </a:extLst>
                </a:gridCol>
                <a:gridCol w="846735">
                  <a:extLst>
                    <a:ext uri="{9D8B030D-6E8A-4147-A177-3AD203B41FA5}">
                      <a16:colId xmlns:a16="http://schemas.microsoft.com/office/drawing/2014/main" val="4258032098"/>
                    </a:ext>
                  </a:extLst>
                </a:gridCol>
                <a:gridCol w="861976">
                  <a:extLst>
                    <a:ext uri="{9D8B030D-6E8A-4147-A177-3AD203B41FA5}">
                      <a16:colId xmlns:a16="http://schemas.microsoft.com/office/drawing/2014/main" val="2651562353"/>
                    </a:ext>
                  </a:extLst>
                </a:gridCol>
                <a:gridCol w="762060">
                  <a:extLst>
                    <a:ext uri="{9D8B030D-6E8A-4147-A177-3AD203B41FA5}">
                      <a16:colId xmlns:a16="http://schemas.microsoft.com/office/drawing/2014/main" val="2444493016"/>
                    </a:ext>
                  </a:extLst>
                </a:gridCol>
                <a:gridCol w="1595248">
                  <a:extLst>
                    <a:ext uri="{9D8B030D-6E8A-4147-A177-3AD203B41FA5}">
                      <a16:colId xmlns:a16="http://schemas.microsoft.com/office/drawing/2014/main" val="2482584671"/>
                    </a:ext>
                  </a:extLst>
                </a:gridCol>
              </a:tblGrid>
              <a:tr h="575693">
                <a:tc gridSpan="7">
                  <a:txBody>
                    <a:bodyPr/>
                    <a:lstStyle/>
                    <a:p>
                      <a:pPr marL="0" marR="0" algn="ctr">
                        <a:lnSpc>
                          <a:spcPct val="100000"/>
                        </a:lnSpc>
                        <a:spcBef>
                          <a:spcPts val="0"/>
                        </a:spcBef>
                        <a:spcAft>
                          <a:spcPts val="800"/>
                        </a:spcAft>
                      </a:pPr>
                      <a:r>
                        <a:rPr lang="en-US" sz="1200" dirty="0">
                          <a:solidFill>
                            <a:srgbClr val="FFFF00"/>
                          </a:solidFill>
                          <a:effectLst/>
                        </a:rPr>
                        <a:t>Source Name: American Synthesis Rubber Co., Louisville, KY</a:t>
                      </a:r>
                      <a:endParaRPr lang="en-US" sz="1400" dirty="0">
                        <a:solidFill>
                          <a:srgbClr val="FFFF00"/>
                        </a:solidFill>
                        <a:effectLst/>
                      </a:endParaRPr>
                    </a:p>
                    <a:p>
                      <a:pPr marL="0" marR="0" algn="ctr">
                        <a:lnSpc>
                          <a:spcPct val="100000"/>
                        </a:lnSpc>
                        <a:spcBef>
                          <a:spcPts val="0"/>
                        </a:spcBef>
                        <a:spcAft>
                          <a:spcPts val="800"/>
                        </a:spcAft>
                      </a:pPr>
                      <a:r>
                        <a:rPr lang="en-US" sz="1200" dirty="0">
                          <a:solidFill>
                            <a:srgbClr val="FFFF00"/>
                          </a:solidFill>
                          <a:effectLst/>
                        </a:rPr>
                        <a:t>Sector Group Name: Organic Chemical Manufacturing </a:t>
                      </a:r>
                      <a:endParaRPr lang="en-US" sz="1200"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17258827"/>
                  </a:ext>
                </a:extLst>
              </a:tr>
              <a:tr h="375916">
                <a:tc>
                  <a:txBody>
                    <a:bodyPr/>
                    <a:lstStyle/>
                    <a:p>
                      <a:pPr marL="0" marR="0">
                        <a:lnSpc>
                          <a:spcPct val="107000"/>
                        </a:lnSpc>
                        <a:spcBef>
                          <a:spcPts val="0"/>
                        </a:spcBef>
                        <a:spcAft>
                          <a:spcPts val="800"/>
                        </a:spcAft>
                      </a:pPr>
                      <a:r>
                        <a:rPr lang="en-US" sz="1050" dirty="0">
                          <a:effectLst/>
                        </a:rPr>
                        <a:t> </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b"/>
                </a:tc>
                <a:tc>
                  <a:txBody>
                    <a:bodyPr/>
                    <a:lstStyle/>
                    <a:p>
                      <a:pPr marL="0" marR="0" algn="ctr">
                        <a:lnSpc>
                          <a:spcPct val="107000"/>
                        </a:lnSpc>
                        <a:spcBef>
                          <a:spcPts val="0"/>
                        </a:spcBef>
                        <a:spcAft>
                          <a:spcPts val="800"/>
                        </a:spcAft>
                      </a:pPr>
                      <a:r>
                        <a:rPr lang="en-US" sz="900" dirty="0">
                          <a:effectLst/>
                        </a:rPr>
                        <a:t>Within Radius of Source</a:t>
                      </a:r>
                      <a:endParaRPr lang="en-US" sz="105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900" dirty="0">
                          <a:effectLst/>
                        </a:rPr>
                        <a:t>County Avg.</a:t>
                      </a:r>
                      <a:endParaRPr lang="en-US" sz="105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900" dirty="0">
                          <a:effectLst/>
                        </a:rPr>
                        <a:t>State  Avg.</a:t>
                      </a:r>
                      <a:endParaRPr lang="en-US" sz="105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900" dirty="0">
                          <a:effectLst/>
                        </a:rPr>
                        <a:t>EPA Region Avg.</a:t>
                      </a:r>
                      <a:endParaRPr lang="en-US" sz="105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900" dirty="0">
                          <a:effectLst/>
                        </a:rPr>
                        <a:t>Nation Avg.</a:t>
                      </a:r>
                      <a:endParaRPr lang="en-US" sz="105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900" dirty="0">
                          <a:effectLst/>
                        </a:rPr>
                        <a:t>Sector Group (within radius) National avg.</a:t>
                      </a:r>
                      <a:endParaRPr lang="en-US" sz="105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3367745288"/>
                  </a:ext>
                </a:extLst>
              </a:tr>
              <a:tr h="356720">
                <a:tc>
                  <a:txBody>
                    <a:bodyPr/>
                    <a:lstStyle/>
                    <a:p>
                      <a:pPr marL="0" marR="0">
                        <a:lnSpc>
                          <a:spcPct val="107000"/>
                        </a:lnSpc>
                        <a:spcBef>
                          <a:spcPts val="0"/>
                        </a:spcBef>
                        <a:spcAft>
                          <a:spcPts val="800"/>
                        </a:spcAft>
                      </a:pPr>
                      <a:r>
                        <a:rPr lang="en-US" sz="1050" dirty="0">
                          <a:effectLst/>
                        </a:rPr>
                        <a:t>Population total</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x,xxx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xx,xxx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xxx,xxx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xxx,xxx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317,xxx,xxx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err="1">
                          <a:effectLst/>
                        </a:rPr>
                        <a:t>xxx,xxx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3465554291"/>
                  </a:ext>
                </a:extLst>
              </a:tr>
              <a:tr h="356720">
                <a:tc>
                  <a:txBody>
                    <a:bodyPr/>
                    <a:lstStyle/>
                    <a:p>
                      <a:pPr marL="0" marR="0">
                        <a:lnSpc>
                          <a:spcPct val="107000"/>
                        </a:lnSpc>
                        <a:spcBef>
                          <a:spcPts val="0"/>
                        </a:spcBef>
                        <a:spcAft>
                          <a:spcPts val="800"/>
                        </a:spcAft>
                      </a:pPr>
                      <a:r>
                        <a:rPr lang="en-US" sz="1050" dirty="0">
                          <a:solidFill>
                            <a:srgbClr val="FF0000"/>
                          </a:solidFill>
                          <a:effectLst/>
                        </a:rPr>
                        <a:t>PM2.5 risk </a:t>
                      </a:r>
                      <a:r>
                        <a:rPr lang="en-US" sz="1050" dirty="0">
                          <a:effectLst/>
                        </a:rPr>
                        <a:t>(%tile)</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344195645"/>
                  </a:ext>
                </a:extLst>
              </a:tr>
              <a:tr h="356720">
                <a:tc>
                  <a:txBody>
                    <a:bodyPr/>
                    <a:lstStyle/>
                    <a:p>
                      <a:pPr marL="0" marR="0">
                        <a:lnSpc>
                          <a:spcPct val="107000"/>
                        </a:lnSpc>
                        <a:spcBef>
                          <a:spcPts val="0"/>
                        </a:spcBef>
                        <a:spcAft>
                          <a:spcPts val="800"/>
                        </a:spcAft>
                      </a:pPr>
                      <a:r>
                        <a:rPr lang="en-US" sz="1050" dirty="0">
                          <a:solidFill>
                            <a:srgbClr val="FF0000"/>
                          </a:solidFill>
                          <a:effectLst/>
                        </a:rPr>
                        <a:t>Ozone risk </a:t>
                      </a:r>
                      <a:r>
                        <a:rPr lang="en-US" sz="1050" dirty="0">
                          <a:effectLst/>
                        </a:rPr>
                        <a:t>(%tile) </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4065310643"/>
                  </a:ext>
                </a:extLst>
              </a:tr>
              <a:tr h="365007">
                <a:tc>
                  <a:txBody>
                    <a:bodyPr/>
                    <a:lstStyle/>
                    <a:p>
                      <a:pPr marL="0" marR="0">
                        <a:lnSpc>
                          <a:spcPct val="107000"/>
                        </a:lnSpc>
                        <a:spcBef>
                          <a:spcPts val="0"/>
                        </a:spcBef>
                        <a:spcAft>
                          <a:spcPts val="0"/>
                        </a:spcAft>
                      </a:pPr>
                      <a:r>
                        <a:rPr lang="en-US" sz="1050" dirty="0">
                          <a:solidFill>
                            <a:srgbClr val="FF0000"/>
                          </a:solidFill>
                          <a:effectLst/>
                        </a:rPr>
                        <a:t>Air Toxics risk:</a:t>
                      </a:r>
                      <a:endParaRPr lang="en-US" sz="1200" dirty="0">
                        <a:solidFill>
                          <a:srgbClr val="FF0000"/>
                        </a:solidFill>
                        <a:effectLst/>
                      </a:endParaRPr>
                    </a:p>
                    <a:p>
                      <a:pPr marL="0" marR="0">
                        <a:lnSpc>
                          <a:spcPct val="107000"/>
                        </a:lnSpc>
                        <a:spcBef>
                          <a:spcPts val="0"/>
                        </a:spcBef>
                        <a:spcAft>
                          <a:spcPts val="0"/>
                        </a:spcAft>
                      </a:pPr>
                      <a:r>
                        <a:rPr lang="en-US" sz="1050" dirty="0">
                          <a:effectLst/>
                        </a:rPr>
                        <a:t>   Cancer risk (%tile)</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1838136057"/>
                  </a:ext>
                </a:extLst>
              </a:tr>
              <a:tr h="365007">
                <a:tc>
                  <a:txBody>
                    <a:bodyPr/>
                    <a:lstStyle/>
                    <a:p>
                      <a:pPr marL="0" marR="0">
                        <a:lnSpc>
                          <a:spcPct val="107000"/>
                        </a:lnSpc>
                        <a:spcBef>
                          <a:spcPts val="0"/>
                        </a:spcBef>
                        <a:spcAft>
                          <a:spcPts val="0"/>
                        </a:spcAft>
                      </a:pPr>
                      <a:r>
                        <a:rPr lang="en-US" sz="1050" dirty="0">
                          <a:effectLst/>
                        </a:rPr>
                        <a:t>   Cancer risk value </a:t>
                      </a:r>
                      <a:endParaRPr lang="en-US" sz="1200" dirty="0">
                        <a:effectLst/>
                      </a:endParaRPr>
                    </a:p>
                    <a:p>
                      <a:pPr marL="0" marR="0">
                        <a:lnSpc>
                          <a:spcPct val="107000"/>
                        </a:lnSpc>
                        <a:spcBef>
                          <a:spcPts val="0"/>
                        </a:spcBef>
                        <a:spcAft>
                          <a:spcPts val="0"/>
                        </a:spcAft>
                      </a:pPr>
                      <a:r>
                        <a:rPr lang="en-US" sz="1050" dirty="0">
                          <a:effectLst/>
                        </a:rPr>
                        <a:t>   (x in-million lifetime)</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dirty="0" err="1">
                          <a:effectLst/>
                        </a:rPr>
                        <a:t>x.x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1865901455"/>
                  </a:ext>
                </a:extLst>
              </a:tr>
              <a:tr h="356720">
                <a:tc>
                  <a:txBody>
                    <a:bodyPr/>
                    <a:lstStyle/>
                    <a:p>
                      <a:pPr marL="0" marR="0">
                        <a:lnSpc>
                          <a:spcPct val="107000"/>
                        </a:lnSpc>
                        <a:spcBef>
                          <a:spcPts val="0"/>
                        </a:spcBef>
                        <a:spcAft>
                          <a:spcPts val="0"/>
                        </a:spcAft>
                      </a:pPr>
                      <a:r>
                        <a:rPr lang="en-US" sz="1050" dirty="0">
                          <a:effectLst/>
                        </a:rPr>
                        <a:t>   Non-cancer risk (%tile)</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3005797199"/>
                  </a:ext>
                </a:extLst>
              </a:tr>
              <a:tr h="365007">
                <a:tc>
                  <a:txBody>
                    <a:bodyPr/>
                    <a:lstStyle/>
                    <a:p>
                      <a:pPr marL="0" marR="0">
                        <a:lnSpc>
                          <a:spcPct val="107000"/>
                        </a:lnSpc>
                        <a:spcBef>
                          <a:spcPts val="0"/>
                        </a:spcBef>
                        <a:spcAft>
                          <a:spcPts val="0"/>
                        </a:spcAft>
                      </a:pPr>
                      <a:r>
                        <a:rPr lang="en-US" sz="1050" dirty="0">
                          <a:effectLst/>
                        </a:rPr>
                        <a:t>   Non-cancer risk </a:t>
                      </a:r>
                      <a:endParaRPr lang="en-US" sz="1200" dirty="0">
                        <a:effectLst/>
                      </a:endParaRPr>
                    </a:p>
                    <a:p>
                      <a:pPr marL="0" marR="0">
                        <a:lnSpc>
                          <a:spcPct val="107000"/>
                        </a:lnSpc>
                        <a:spcBef>
                          <a:spcPts val="0"/>
                        </a:spcBef>
                        <a:spcAft>
                          <a:spcPts val="0"/>
                        </a:spcAft>
                      </a:pPr>
                      <a:r>
                        <a:rPr lang="en-US" sz="1050" dirty="0">
                          <a:effectLst/>
                        </a:rPr>
                        <a:t>    (Hazard Index)</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err="1">
                          <a:effectLst/>
                        </a:rPr>
                        <a:t>x.x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2921666321"/>
                  </a:ext>
                </a:extLst>
              </a:tr>
              <a:tr h="370344">
                <a:tc>
                  <a:txBody>
                    <a:bodyPr/>
                    <a:lstStyle/>
                    <a:p>
                      <a:pPr marL="0" marR="0">
                        <a:lnSpc>
                          <a:spcPct val="107000"/>
                        </a:lnSpc>
                        <a:spcBef>
                          <a:spcPts val="0"/>
                        </a:spcBef>
                        <a:spcAft>
                          <a:spcPts val="0"/>
                        </a:spcAft>
                      </a:pPr>
                      <a:r>
                        <a:rPr lang="en-US" sz="1050" dirty="0">
                          <a:solidFill>
                            <a:srgbClr val="FF0000"/>
                          </a:solidFill>
                          <a:effectLst/>
                        </a:rPr>
                        <a:t>Climate risk: </a:t>
                      </a:r>
                      <a:endParaRPr lang="en-US" sz="1200" dirty="0">
                        <a:solidFill>
                          <a:srgbClr val="FF0000"/>
                        </a:solidFill>
                        <a:effectLst/>
                      </a:endParaRPr>
                    </a:p>
                    <a:p>
                      <a:pPr marL="0" marR="0">
                        <a:lnSpc>
                          <a:spcPct val="107000"/>
                        </a:lnSpc>
                        <a:spcBef>
                          <a:spcPts val="0"/>
                        </a:spcBef>
                        <a:spcAft>
                          <a:spcPts val="0"/>
                        </a:spcAft>
                      </a:pPr>
                      <a:r>
                        <a:rPr lang="en-US" sz="1050" dirty="0">
                          <a:effectLst/>
                        </a:rPr>
                        <a:t>    Flood (%tile)</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2458727103"/>
                  </a:ext>
                </a:extLst>
              </a:tr>
              <a:tr h="348048">
                <a:tc>
                  <a:txBody>
                    <a:bodyPr/>
                    <a:lstStyle/>
                    <a:p>
                      <a:pPr marL="0" marR="0">
                        <a:lnSpc>
                          <a:spcPct val="107000"/>
                        </a:lnSpc>
                        <a:spcBef>
                          <a:spcPts val="0"/>
                        </a:spcBef>
                        <a:spcAft>
                          <a:spcPts val="800"/>
                        </a:spcAft>
                      </a:pPr>
                      <a:r>
                        <a:rPr lang="en-US" sz="1050" dirty="0">
                          <a:effectLst/>
                        </a:rPr>
                        <a:t>   Sea level rise (%tile)</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3168380106"/>
                  </a:ext>
                </a:extLst>
              </a:tr>
              <a:tr h="356720">
                <a:tc>
                  <a:txBody>
                    <a:bodyPr/>
                    <a:lstStyle/>
                    <a:p>
                      <a:pPr marL="0" marR="0">
                        <a:lnSpc>
                          <a:spcPct val="107000"/>
                        </a:lnSpc>
                        <a:spcBef>
                          <a:spcPts val="0"/>
                        </a:spcBef>
                        <a:spcAft>
                          <a:spcPts val="800"/>
                        </a:spcAft>
                      </a:pPr>
                      <a:r>
                        <a:rPr lang="en-US" sz="1050" dirty="0">
                          <a:effectLst/>
                        </a:rPr>
                        <a:t>   Fire (%tile)</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2252252771"/>
                  </a:ext>
                </a:extLst>
              </a:tr>
              <a:tr h="356720">
                <a:tc>
                  <a:txBody>
                    <a:bodyPr/>
                    <a:lstStyle/>
                    <a:p>
                      <a:pPr marL="0" marR="0">
                        <a:lnSpc>
                          <a:spcPct val="107000"/>
                        </a:lnSpc>
                        <a:spcBef>
                          <a:spcPts val="0"/>
                        </a:spcBef>
                        <a:spcAft>
                          <a:spcPts val="800"/>
                        </a:spcAft>
                      </a:pPr>
                      <a:r>
                        <a:rPr lang="en-US" sz="1050" dirty="0">
                          <a:effectLst/>
                        </a:rPr>
                        <a:t>   Disease (%tile)</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810271170"/>
                  </a:ext>
                </a:extLst>
              </a:tr>
              <a:tr h="365007">
                <a:tc>
                  <a:txBody>
                    <a:bodyPr/>
                    <a:lstStyle/>
                    <a:p>
                      <a:pPr marL="0" marR="0">
                        <a:lnSpc>
                          <a:spcPct val="107000"/>
                        </a:lnSpc>
                        <a:spcBef>
                          <a:spcPts val="0"/>
                        </a:spcBef>
                        <a:spcAft>
                          <a:spcPts val="0"/>
                        </a:spcAft>
                      </a:pPr>
                      <a:r>
                        <a:rPr lang="en-US" sz="1050" dirty="0">
                          <a:solidFill>
                            <a:srgbClr val="FF0000"/>
                          </a:solidFill>
                          <a:effectLst/>
                        </a:rPr>
                        <a:t>EJ Indicators: </a:t>
                      </a:r>
                      <a:endParaRPr lang="en-US" sz="1200" dirty="0">
                        <a:solidFill>
                          <a:srgbClr val="FF0000"/>
                        </a:solidFill>
                        <a:effectLst/>
                      </a:endParaRPr>
                    </a:p>
                    <a:p>
                      <a:pPr marL="0" marR="0">
                        <a:lnSpc>
                          <a:spcPct val="107000"/>
                        </a:lnSpc>
                        <a:spcBef>
                          <a:spcPts val="0"/>
                        </a:spcBef>
                        <a:spcAft>
                          <a:spcPts val="0"/>
                        </a:spcAft>
                      </a:pPr>
                      <a:r>
                        <a:rPr lang="en-US" sz="1050" dirty="0">
                          <a:effectLst/>
                        </a:rPr>
                        <a:t>   Minority group (%tile)</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3961439126"/>
                  </a:ext>
                </a:extLst>
              </a:tr>
              <a:tr h="253296">
                <a:tc>
                  <a:txBody>
                    <a:bodyPr/>
                    <a:lstStyle/>
                    <a:p>
                      <a:pPr marL="0" marR="0">
                        <a:lnSpc>
                          <a:spcPct val="107000"/>
                        </a:lnSpc>
                        <a:spcBef>
                          <a:spcPts val="0"/>
                        </a:spcBef>
                        <a:spcAft>
                          <a:spcPts val="800"/>
                        </a:spcAft>
                      </a:pPr>
                      <a:r>
                        <a:rPr lang="en-US" sz="1050" dirty="0">
                          <a:effectLst/>
                        </a:rPr>
                        <a:t>   Low-income group (%tile)</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1974411734"/>
                  </a:ext>
                </a:extLst>
              </a:tr>
              <a:tr h="191227">
                <a:tc>
                  <a:txBody>
                    <a:bodyPr/>
                    <a:lstStyle/>
                    <a:p>
                      <a:pPr marL="0" marR="0">
                        <a:lnSpc>
                          <a:spcPct val="107000"/>
                        </a:lnSpc>
                        <a:spcBef>
                          <a:spcPts val="0"/>
                        </a:spcBef>
                        <a:spcAft>
                          <a:spcPts val="800"/>
                        </a:spcAft>
                      </a:pPr>
                      <a:r>
                        <a:rPr lang="en-US" sz="1050" dirty="0">
                          <a:effectLst/>
                        </a:rPr>
                        <a:t>   Demographic Index (%tile)</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a:effectLst/>
                        </a:rPr>
                        <a:t>x%</a:t>
                      </a:r>
                      <a:endParaRPr lang="en-US" sz="9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1375927314"/>
                  </a:ext>
                </a:extLst>
              </a:tr>
              <a:tr h="191227">
                <a:tc>
                  <a:txBody>
                    <a:bodyPr/>
                    <a:lstStyle/>
                    <a:p>
                      <a:pPr marL="0" marR="0">
                        <a:lnSpc>
                          <a:spcPct val="107000"/>
                        </a:lnSpc>
                        <a:spcBef>
                          <a:spcPts val="0"/>
                        </a:spcBef>
                        <a:spcAft>
                          <a:spcPts val="800"/>
                        </a:spcAft>
                      </a:pPr>
                      <a:r>
                        <a:rPr lang="en-US" sz="1050" dirty="0">
                          <a:effectLst/>
                        </a:rPr>
                        <a:t>   Linguistic Isolation (%tile)</a:t>
                      </a:r>
                      <a:endParaRPr lang="en-US" sz="12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tc>
                  <a:txBody>
                    <a:bodyPr/>
                    <a:lstStyle/>
                    <a:p>
                      <a:pPr marL="0" marR="0" algn="ctr">
                        <a:lnSpc>
                          <a:spcPct val="107000"/>
                        </a:lnSpc>
                        <a:spcBef>
                          <a:spcPts val="0"/>
                        </a:spcBef>
                        <a:spcAft>
                          <a:spcPts val="800"/>
                        </a:spcAft>
                      </a:pPr>
                      <a:r>
                        <a:rPr lang="en-US" sz="700" dirty="0">
                          <a:effectLst/>
                        </a:rPr>
                        <a:t>x%</a:t>
                      </a:r>
                      <a:endParaRPr lang="en-US" sz="9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6489" marR="56489" marT="14245" marB="14245" anchor="ctr"/>
                </a:tc>
                <a:extLst>
                  <a:ext uri="{0D108BD9-81ED-4DB2-BD59-A6C34878D82A}">
                    <a16:rowId xmlns:a16="http://schemas.microsoft.com/office/drawing/2014/main" val="1979467752"/>
                  </a:ext>
                </a:extLst>
              </a:tr>
            </a:tbl>
          </a:graphicData>
        </a:graphic>
      </p:graphicFrame>
    </p:spTree>
    <p:extLst>
      <p:ext uri="{BB962C8B-B14F-4D97-AF65-F5344CB8AC3E}">
        <p14:creationId xmlns:p14="http://schemas.microsoft.com/office/powerpoint/2010/main" val="2213824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A76BD74A-0AD4-4FFB-B560-8B7E9CD3BEA4}"/>
              </a:ext>
            </a:extLst>
          </p:cNvPr>
          <p:cNvSpPr txBox="1">
            <a:spLocks/>
          </p:cNvSpPr>
          <p:nvPr/>
        </p:nvSpPr>
        <p:spPr bwMode="auto">
          <a:xfrm>
            <a:off x="539496" y="74074"/>
            <a:ext cx="8229600" cy="669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2pPr>
            <a:lvl3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3pPr>
            <a:lvl4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4pPr>
            <a:lvl5pPr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5pPr>
            <a:lvl6pPr marL="4572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6pPr>
            <a:lvl7pPr marL="9144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7pPr>
            <a:lvl8pPr marL="13716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8pPr>
            <a:lvl9pPr marL="1828800" algn="l" rtl="0" eaLnBrk="0" fontAlgn="base" hangingPunct="0">
              <a:spcBef>
                <a:spcPct val="0"/>
              </a:spcBef>
              <a:spcAft>
                <a:spcPct val="0"/>
              </a:spcAft>
              <a:defRPr sz="3200">
                <a:solidFill>
                  <a:schemeClr val="accent1"/>
                </a:solidFill>
                <a:latin typeface="微软雅黑" pitchFamily="34" charset="-122"/>
                <a:ea typeface="微软雅黑" pitchFamily="34" charset="-122"/>
              </a:defRPr>
            </a:lvl9pPr>
          </a:lstStyle>
          <a:p>
            <a:r>
              <a:rPr lang="en-US" altLang="zh-CN" sz="2800" kern="0" dirty="0"/>
              <a:t>Proximity-based Module: </a:t>
            </a:r>
            <a:r>
              <a:rPr lang="en-US" altLang="zh-CN" sz="2800" kern="0">
                <a:solidFill>
                  <a:srgbClr val="FFFF00"/>
                </a:solidFill>
              </a:rPr>
              <a:t>Example Chart</a:t>
            </a:r>
            <a:endParaRPr lang="zh-CN" altLang="en-US" sz="2800" kern="0" dirty="0">
              <a:solidFill>
                <a:srgbClr val="FFFF00"/>
              </a:solidFill>
            </a:endParaRPr>
          </a:p>
        </p:txBody>
      </p:sp>
      <p:grpSp>
        <p:nvGrpSpPr>
          <p:cNvPr id="35" name="Group 34">
            <a:extLst>
              <a:ext uri="{FF2B5EF4-FFF2-40B4-BE49-F238E27FC236}">
                <a16:creationId xmlns:a16="http://schemas.microsoft.com/office/drawing/2014/main" id="{07C56059-6E73-4A41-8F01-5935C29E7BA4}"/>
              </a:ext>
            </a:extLst>
          </p:cNvPr>
          <p:cNvGrpSpPr/>
          <p:nvPr/>
        </p:nvGrpSpPr>
        <p:grpSpPr>
          <a:xfrm>
            <a:off x="1645920" y="1179575"/>
            <a:ext cx="7799832" cy="5368163"/>
            <a:chOff x="938784" y="898689"/>
            <a:chExt cx="8543544" cy="5694770"/>
          </a:xfrm>
        </p:grpSpPr>
        <p:pic>
          <p:nvPicPr>
            <p:cNvPr id="2" name="Picture 1">
              <a:extLst>
                <a:ext uri="{FF2B5EF4-FFF2-40B4-BE49-F238E27FC236}">
                  <a16:creationId xmlns:a16="http://schemas.microsoft.com/office/drawing/2014/main" id="{DFFCA284-735A-4471-9850-FC285259D3C8}"/>
                </a:ext>
              </a:extLst>
            </p:cNvPr>
            <p:cNvPicPr>
              <a:picLocks noChangeAspect="1"/>
            </p:cNvPicPr>
            <p:nvPr/>
          </p:nvPicPr>
          <p:blipFill>
            <a:blip r:embed="rId3"/>
            <a:stretch>
              <a:fillRect/>
            </a:stretch>
          </p:blipFill>
          <p:spPr>
            <a:xfrm>
              <a:off x="938784" y="937992"/>
              <a:ext cx="8066881" cy="5380512"/>
            </a:xfrm>
            <a:prstGeom prst="rect">
              <a:avLst/>
            </a:prstGeom>
          </p:spPr>
        </p:pic>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862072" y="5094268"/>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348728" y="6228334"/>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6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4" name="Rectangle 23">
              <a:extLst>
                <a:ext uri="{FF2B5EF4-FFF2-40B4-BE49-F238E27FC236}">
                  <a16:creationId xmlns:a16="http://schemas.microsoft.com/office/drawing/2014/main" id="{5684A689-EAF8-4ED7-B733-7717143C2A70}"/>
                </a:ext>
              </a:extLst>
            </p:cNvPr>
            <p:cNvSpPr/>
            <p:nvPr/>
          </p:nvSpPr>
          <p:spPr>
            <a:xfrm>
              <a:off x="1435608" y="5883872"/>
              <a:ext cx="7671816" cy="489753"/>
            </a:xfrm>
            <a:prstGeom prst="rect">
              <a:avLst/>
            </a:prstGeom>
            <a:solidFill>
              <a:schemeClr val="bg2"/>
            </a:solidFill>
            <a:ln>
              <a:solidFill>
                <a:schemeClr val="tx1"/>
              </a:solidFill>
            </a:ln>
          </p:spPr>
          <p:txBody>
            <a:bodyPr wrap="square">
              <a:spAutoFit/>
            </a:bodyPr>
            <a:lstStyle/>
            <a:p>
              <a:r>
                <a:rPr lang="en-US" sz="1200" b="1" kern="100" dirty="0">
                  <a:latin typeface="Times New Roman" panose="02020603050405020304" pitchFamily="18" charset="0"/>
                  <a:ea typeface="等线" panose="02010600030101010101" pitchFamily="2" charset="-122"/>
                  <a:cs typeface="Times New Roman" panose="02020603050405020304" pitchFamily="18" charset="0"/>
                </a:rPr>
                <a:t>     Within Radius     County avg.         State avg.       EPA region avg.     Nation avg.     Sector Group avg.</a:t>
              </a:r>
            </a:p>
            <a:p>
              <a:r>
                <a:rPr lang="en-US" sz="1200" b="1" kern="100" dirty="0">
                  <a:latin typeface="Times New Roman" panose="02020603050405020304" pitchFamily="18" charset="0"/>
                  <a:ea typeface="等线" panose="02010600030101010101" pitchFamily="2" charset="-122"/>
                  <a:cs typeface="Times New Roman" panose="02020603050405020304" pitchFamily="18" charset="0"/>
                </a:rPr>
                <a:t>          of Source					   (Within Radius)</a:t>
              </a:r>
            </a:p>
          </p:txBody>
        </p:sp>
        <p:sp>
          <p:nvSpPr>
            <p:cNvPr id="26" name="Rectangle 25">
              <a:extLst>
                <a:ext uri="{FF2B5EF4-FFF2-40B4-BE49-F238E27FC236}">
                  <a16:creationId xmlns:a16="http://schemas.microsoft.com/office/drawing/2014/main" id="{28D209C9-B360-45AD-930F-9D139956D480}"/>
                </a:ext>
              </a:extLst>
            </p:cNvPr>
            <p:cNvSpPr/>
            <p:nvPr/>
          </p:nvSpPr>
          <p:spPr>
            <a:xfrm>
              <a:off x="1435608" y="898689"/>
              <a:ext cx="7114032" cy="424453"/>
            </a:xfrm>
            <a:prstGeom prst="rect">
              <a:avLst/>
            </a:prstGeom>
            <a:solidFill>
              <a:schemeClr val="bg2"/>
            </a:solidFill>
            <a:ln>
              <a:solidFill>
                <a:schemeClr val="tx1"/>
              </a:solidFill>
            </a:ln>
          </p:spPr>
          <p:txBody>
            <a:bodyPr wrap="square">
              <a:spAutoFit/>
            </a:bodyPr>
            <a:lstStyle/>
            <a:p>
              <a:pPr algn="ctr"/>
              <a:r>
                <a:rPr lang="en-US" sz="2000" b="1"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Source:                          Sector Group:</a:t>
              </a:r>
            </a:p>
          </p:txBody>
        </p:sp>
        <p:cxnSp>
          <p:nvCxnSpPr>
            <p:cNvPr id="27" name="Straight Connector 26">
              <a:extLst>
                <a:ext uri="{FF2B5EF4-FFF2-40B4-BE49-F238E27FC236}">
                  <a16:creationId xmlns:a16="http://schemas.microsoft.com/office/drawing/2014/main" id="{047F7204-6F9D-4D2D-91CD-1762EEE3A1FB}"/>
                </a:ext>
              </a:extLst>
            </p:cNvPr>
            <p:cNvCxnSpPr/>
            <p:nvPr/>
          </p:nvCxnSpPr>
          <p:spPr bwMode="auto">
            <a:xfrm>
              <a:off x="7348728" y="1463085"/>
              <a:ext cx="0" cy="4338051"/>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D048485B-8B05-4B72-B1BC-FACA57E6C098}"/>
                </a:ext>
              </a:extLst>
            </p:cNvPr>
            <p:cNvCxnSpPr>
              <a:cxnSpLocks/>
            </p:cNvCxnSpPr>
            <p:nvPr/>
          </p:nvCxnSpPr>
          <p:spPr bwMode="auto">
            <a:xfrm>
              <a:off x="1722120" y="3352053"/>
              <a:ext cx="6772656" cy="0"/>
            </a:xfrm>
            <a:prstGeom prst="line">
              <a:avLst/>
            </a:prstGeom>
            <a:solidFill>
              <a:schemeClr val="accent1"/>
            </a:solidFill>
            <a:ln w="19050" cap="flat" cmpd="sng" algn="ctr">
              <a:solidFill>
                <a:schemeClr val="tx1"/>
              </a:solidFill>
              <a:prstDash val="dash"/>
              <a:round/>
              <a:headEnd type="none" w="med" len="med"/>
              <a:tailEnd type="none" w="med" len="med"/>
            </a:ln>
            <a:effectLst/>
          </p:spPr>
        </p:cxnSp>
        <p:sp>
          <p:nvSpPr>
            <p:cNvPr id="34" name="Rectangle 33">
              <a:extLst>
                <a:ext uri="{FF2B5EF4-FFF2-40B4-BE49-F238E27FC236}">
                  <a16:creationId xmlns:a16="http://schemas.microsoft.com/office/drawing/2014/main" id="{5CA6A4E3-64FD-4299-BDAD-F247D51F150E}"/>
                </a:ext>
              </a:extLst>
            </p:cNvPr>
            <p:cNvSpPr/>
            <p:nvPr/>
          </p:nvSpPr>
          <p:spPr>
            <a:xfrm>
              <a:off x="8369547" y="2901349"/>
              <a:ext cx="834088" cy="1240708"/>
            </a:xfrm>
            <a:prstGeom prst="rect">
              <a:avLst/>
            </a:prstGeom>
            <a:solidFill>
              <a:schemeClr val="bg1"/>
            </a:solidFill>
            <a:ln>
              <a:solidFill>
                <a:schemeClr val="bg1"/>
              </a:solidFill>
            </a:ln>
          </p:spPr>
          <p:txBody>
            <a:bodyPr wrap="square">
              <a:spAutoFit/>
            </a:bodyPr>
            <a:lstStyle/>
            <a:p>
              <a:pPr algn="ctr"/>
              <a:r>
                <a:rPr lang="en-US" sz="1400" b="1"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Nation </a:t>
              </a:r>
            </a:p>
            <a:p>
              <a:pPr algn="ctr"/>
              <a:r>
                <a:rPr lang="en-US" sz="1400" b="1"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avg. (%tile)</a:t>
              </a:r>
            </a:p>
            <a:p>
              <a:pPr algn="ctr"/>
              <a:endParaRPr lang="en-US" sz="1400" b="1"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endParaRPr>
            </a:p>
            <a:p>
              <a:pPr algn="ctr"/>
              <a:r>
                <a:rPr lang="en-US" sz="1400" b="1"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a:t>
              </a:r>
              <a:endParaRPr lang="en-US" sz="1400" dirty="0">
                <a:solidFill>
                  <a:srgbClr val="0000FF"/>
                </a:solidFill>
              </a:endParaRPr>
            </a:p>
          </p:txBody>
        </p:sp>
      </p:grpSp>
      <p:grpSp>
        <p:nvGrpSpPr>
          <p:cNvPr id="51" name="Group 50">
            <a:extLst>
              <a:ext uri="{FF2B5EF4-FFF2-40B4-BE49-F238E27FC236}">
                <a16:creationId xmlns:a16="http://schemas.microsoft.com/office/drawing/2014/main" id="{5E7545CA-3BCF-469F-8A2B-90E4392937E5}"/>
              </a:ext>
            </a:extLst>
          </p:cNvPr>
          <p:cNvGrpSpPr/>
          <p:nvPr/>
        </p:nvGrpSpPr>
        <p:grpSpPr>
          <a:xfrm>
            <a:off x="220751" y="1022650"/>
            <a:ext cx="1785843" cy="3773904"/>
            <a:chOff x="211229" y="2168020"/>
            <a:chExt cx="1785843" cy="3773904"/>
          </a:xfrm>
        </p:grpSpPr>
        <p:pic>
          <p:nvPicPr>
            <p:cNvPr id="52" name="Picture 51">
              <a:extLst>
                <a:ext uri="{FF2B5EF4-FFF2-40B4-BE49-F238E27FC236}">
                  <a16:creationId xmlns:a16="http://schemas.microsoft.com/office/drawing/2014/main" id="{804190DC-9072-4E80-9CA1-B2B88D299B25}"/>
                </a:ext>
              </a:extLst>
            </p:cNvPr>
            <p:cNvPicPr>
              <a:picLocks noChangeAspect="1"/>
            </p:cNvPicPr>
            <p:nvPr/>
          </p:nvPicPr>
          <p:blipFill rotWithShape="1">
            <a:blip r:embed="rId4"/>
            <a:srcRect l="29999" t="44360" r="50471" b="1"/>
            <a:stretch/>
          </p:blipFill>
          <p:spPr>
            <a:xfrm>
              <a:off x="211229" y="2186308"/>
              <a:ext cx="1785842" cy="3755616"/>
            </a:xfrm>
            <a:prstGeom prst="rect">
              <a:avLst/>
            </a:prstGeom>
            <a:ln w="12700">
              <a:solidFill>
                <a:schemeClr val="tx1"/>
              </a:solidFill>
            </a:ln>
          </p:spPr>
        </p:pic>
        <p:pic>
          <p:nvPicPr>
            <p:cNvPr id="53" name="Picture 52">
              <a:extLst>
                <a:ext uri="{FF2B5EF4-FFF2-40B4-BE49-F238E27FC236}">
                  <a16:creationId xmlns:a16="http://schemas.microsoft.com/office/drawing/2014/main" id="{0C66328B-508F-44E0-854C-0CC490AA4895}"/>
                </a:ext>
              </a:extLst>
            </p:cNvPr>
            <p:cNvPicPr>
              <a:picLocks noChangeAspect="1"/>
            </p:cNvPicPr>
            <p:nvPr/>
          </p:nvPicPr>
          <p:blipFill rotWithShape="1">
            <a:blip r:embed="rId4"/>
            <a:srcRect l="29998" t="48194" r="60714" b="36905"/>
            <a:stretch/>
          </p:blipFill>
          <p:spPr>
            <a:xfrm>
              <a:off x="335250" y="3844626"/>
              <a:ext cx="849322" cy="1077953"/>
            </a:xfrm>
            <a:prstGeom prst="rect">
              <a:avLst/>
            </a:prstGeom>
            <a:ln w="12700">
              <a:solidFill>
                <a:schemeClr val="tx1"/>
              </a:solidFill>
            </a:ln>
          </p:spPr>
        </p:pic>
        <p:sp>
          <p:nvSpPr>
            <p:cNvPr id="54" name="Rectangle 53">
              <a:extLst>
                <a:ext uri="{FF2B5EF4-FFF2-40B4-BE49-F238E27FC236}">
                  <a16:creationId xmlns:a16="http://schemas.microsoft.com/office/drawing/2014/main" id="{F0F367D5-79C3-4147-A99C-BC2F11CD852E}"/>
                </a:ext>
              </a:extLst>
            </p:cNvPr>
            <p:cNvSpPr/>
            <p:nvPr/>
          </p:nvSpPr>
          <p:spPr>
            <a:xfrm>
              <a:off x="335250" y="3497366"/>
              <a:ext cx="1359668" cy="307777"/>
            </a:xfrm>
            <a:prstGeom prst="rect">
              <a:avLst/>
            </a:prstGeom>
            <a:solidFill>
              <a:schemeClr val="bg1"/>
            </a:solidFill>
            <a:ln>
              <a:solidFill>
                <a:schemeClr val="tx1"/>
              </a:solidFill>
            </a:ln>
          </p:spPr>
          <p:txBody>
            <a:bodyPr wrap="none">
              <a:spAutoFit/>
            </a:bodyPr>
            <a:lstStyle/>
            <a:p>
              <a:r>
                <a:rPr lang="en-US" sz="1400" b="1" dirty="0">
                  <a:latin typeface="Arial" panose="020B0604020202020204" pitchFamily="34" charset="0"/>
                  <a:cs typeface="Arial" panose="020B0604020202020204" pitchFamily="34" charset="0"/>
                </a:rPr>
                <a:t>Climate Risks</a:t>
              </a:r>
              <a:endParaRPr lang="en-US" sz="1400" dirty="0"/>
            </a:p>
          </p:txBody>
        </p:sp>
        <p:sp>
          <p:nvSpPr>
            <p:cNvPr id="55" name="Rectangle 54">
              <a:extLst>
                <a:ext uri="{FF2B5EF4-FFF2-40B4-BE49-F238E27FC236}">
                  <a16:creationId xmlns:a16="http://schemas.microsoft.com/office/drawing/2014/main" id="{8FD7CFB3-FD85-4F6A-8A4B-8FACA434F6C9}"/>
                </a:ext>
              </a:extLst>
            </p:cNvPr>
            <p:cNvSpPr/>
            <p:nvPr/>
          </p:nvSpPr>
          <p:spPr>
            <a:xfrm>
              <a:off x="303819" y="2168020"/>
              <a:ext cx="1090363" cy="307777"/>
            </a:xfrm>
            <a:prstGeom prst="rect">
              <a:avLst/>
            </a:prstGeom>
            <a:solidFill>
              <a:schemeClr val="bg1"/>
            </a:solidFill>
            <a:ln>
              <a:solidFill>
                <a:schemeClr val="tx1"/>
              </a:solidFill>
            </a:ln>
          </p:spPr>
          <p:txBody>
            <a:bodyPr wrap="none">
              <a:spAutoFit/>
            </a:bodyPr>
            <a:lstStyle/>
            <a:p>
              <a:r>
                <a:rPr lang="en-US" sz="1400" b="1" dirty="0">
                  <a:latin typeface="Arial" panose="020B0604020202020204" pitchFamily="34" charset="0"/>
                  <a:cs typeface="Arial" panose="020B0604020202020204" pitchFamily="34" charset="0"/>
                </a:rPr>
                <a:t>Air Quality</a:t>
              </a:r>
              <a:endParaRPr lang="en-US" sz="1400" dirty="0"/>
            </a:p>
          </p:txBody>
        </p:sp>
        <p:sp>
          <p:nvSpPr>
            <p:cNvPr id="56" name="Rectangle 55">
              <a:extLst>
                <a:ext uri="{FF2B5EF4-FFF2-40B4-BE49-F238E27FC236}">
                  <a16:creationId xmlns:a16="http://schemas.microsoft.com/office/drawing/2014/main" id="{5B7C60C3-0234-4536-A296-CE330190A4F4}"/>
                </a:ext>
              </a:extLst>
            </p:cNvPr>
            <p:cNvSpPr/>
            <p:nvPr/>
          </p:nvSpPr>
          <p:spPr>
            <a:xfrm>
              <a:off x="544420" y="2492507"/>
              <a:ext cx="1452651" cy="907941"/>
            </a:xfrm>
            <a:prstGeom prst="rect">
              <a:avLst/>
            </a:prstGeom>
            <a:solidFill>
              <a:schemeClr val="bg1"/>
            </a:solidFill>
            <a:ln>
              <a:solidFill>
                <a:schemeClr val="tx1"/>
              </a:solidFill>
            </a:ln>
          </p:spPr>
          <p:txBody>
            <a:bodyPr wrap="square">
              <a:spAutoFit/>
            </a:bodyPr>
            <a:lstStyle/>
            <a:p>
              <a:r>
                <a:rPr lang="en-US" sz="1050" dirty="0">
                  <a:latin typeface="Arial" panose="020B0604020202020204" pitchFamily="34" charset="0"/>
                  <a:cs typeface="Arial" panose="020B0604020202020204" pitchFamily="34" charset="0"/>
                </a:rPr>
                <a:t>PM2.5 risk</a:t>
              </a:r>
            </a:p>
            <a:p>
              <a:r>
                <a:rPr lang="en-US" sz="1050" dirty="0">
                  <a:latin typeface="Arial" panose="020B0604020202020204" pitchFamily="34" charset="0"/>
                  <a:cs typeface="Arial" panose="020B0604020202020204" pitchFamily="34" charset="0"/>
                </a:rPr>
                <a:t>O3 risk</a:t>
              </a:r>
            </a:p>
            <a:p>
              <a:r>
                <a:rPr lang="en-US" sz="1050" dirty="0">
                  <a:latin typeface="Arial" panose="020B0604020202020204" pitchFamily="34" charset="0"/>
                  <a:cs typeface="Arial" panose="020B0604020202020204" pitchFamily="34" charset="0"/>
                </a:rPr>
                <a:t>Air Toxics risk</a:t>
              </a:r>
            </a:p>
            <a:p>
              <a:r>
                <a:rPr lang="en-US" sz="1050" dirty="0">
                  <a:latin typeface="Arial" panose="020B0604020202020204" pitchFamily="34" charset="0"/>
                  <a:cs typeface="Arial" panose="020B0604020202020204" pitchFamily="34" charset="0"/>
                </a:rPr>
                <a:t>Cancer risk</a:t>
              </a:r>
            </a:p>
            <a:p>
              <a:r>
                <a:rPr lang="en-US" sz="1050" dirty="0">
                  <a:latin typeface="Arial" panose="020B0604020202020204" pitchFamily="34" charset="0"/>
                  <a:cs typeface="Arial" panose="020B0604020202020204" pitchFamily="34" charset="0"/>
                </a:rPr>
                <a:t>Non-Cancer risk</a:t>
              </a:r>
              <a:endParaRPr lang="en-US" sz="1100" dirty="0">
                <a:latin typeface="Arial" panose="020B0604020202020204" pitchFamily="34" charset="0"/>
                <a:cs typeface="Arial" panose="020B0604020202020204" pitchFamily="34" charset="0"/>
              </a:endParaRPr>
            </a:p>
          </p:txBody>
        </p:sp>
        <p:sp>
          <p:nvSpPr>
            <p:cNvPr id="57" name="Rectangle 56">
              <a:extLst>
                <a:ext uri="{FF2B5EF4-FFF2-40B4-BE49-F238E27FC236}">
                  <a16:creationId xmlns:a16="http://schemas.microsoft.com/office/drawing/2014/main" id="{B07D0763-8501-47F5-8148-63C7764053C7}"/>
                </a:ext>
              </a:extLst>
            </p:cNvPr>
            <p:cNvSpPr/>
            <p:nvPr/>
          </p:nvSpPr>
          <p:spPr>
            <a:xfrm>
              <a:off x="668442" y="3899491"/>
              <a:ext cx="1328630" cy="1100301"/>
            </a:xfrm>
            <a:prstGeom prst="rect">
              <a:avLst/>
            </a:prstGeom>
            <a:solidFill>
              <a:schemeClr val="bg1"/>
            </a:solidFill>
            <a:ln>
              <a:solidFill>
                <a:schemeClr val="tx1"/>
              </a:solidFill>
            </a:ln>
          </p:spPr>
          <p:txBody>
            <a:bodyPr wrap="square">
              <a:spAutoFit/>
            </a:bodyPr>
            <a:lstStyle/>
            <a:p>
              <a:r>
                <a:rPr lang="en-US" sz="1050" dirty="0">
                  <a:latin typeface="Arial" panose="020B0604020202020204" pitchFamily="34" charset="0"/>
                  <a:cs typeface="Arial" panose="020B0604020202020204" pitchFamily="34" charset="0"/>
                </a:rPr>
                <a:t>Flood</a:t>
              </a:r>
            </a:p>
            <a:p>
              <a:r>
                <a:rPr lang="en-US" sz="1100" dirty="0">
                  <a:latin typeface="Arial" panose="020B0604020202020204" pitchFamily="34" charset="0"/>
                  <a:cs typeface="Arial" panose="020B0604020202020204" pitchFamily="34" charset="0"/>
                </a:rPr>
                <a:t>Fire</a:t>
              </a:r>
            </a:p>
            <a:p>
              <a:r>
                <a:rPr lang="en-US" sz="1100" dirty="0">
                  <a:latin typeface="Arial" panose="020B0604020202020204" pitchFamily="34" charset="0"/>
                  <a:cs typeface="Arial" panose="020B0604020202020204" pitchFamily="34" charset="0"/>
                </a:rPr>
                <a:t>Sea Level Rise</a:t>
              </a:r>
            </a:p>
            <a:p>
              <a:r>
                <a:rPr lang="en-US" sz="1100" dirty="0">
                  <a:latin typeface="Arial" panose="020B0604020202020204" pitchFamily="34" charset="0"/>
                  <a:cs typeface="Arial" panose="020B0604020202020204" pitchFamily="34" charset="0"/>
                </a:rPr>
                <a:t>Heat</a:t>
              </a:r>
            </a:p>
            <a:p>
              <a:r>
                <a:rPr lang="en-US" sz="1100" dirty="0">
                  <a:latin typeface="Arial" panose="020B0604020202020204" pitchFamily="34" charset="0"/>
                  <a:cs typeface="Arial" panose="020B0604020202020204" pitchFamily="34" charset="0"/>
                </a:rPr>
                <a:t>Disease</a:t>
              </a:r>
            </a:p>
            <a:p>
              <a:endParaRPr lang="en-US" sz="1100" dirty="0">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51945599-066D-42A8-A708-5E11AC5140A5}"/>
                </a:ext>
              </a:extLst>
            </p:cNvPr>
            <p:cNvSpPr/>
            <p:nvPr/>
          </p:nvSpPr>
          <p:spPr>
            <a:xfrm>
              <a:off x="298673" y="4932557"/>
              <a:ext cx="1661821" cy="430887"/>
            </a:xfrm>
            <a:prstGeom prst="rect">
              <a:avLst/>
            </a:prstGeom>
            <a:solidFill>
              <a:schemeClr val="bg1"/>
            </a:solidFill>
            <a:ln>
              <a:solidFill>
                <a:schemeClr val="bg1"/>
              </a:solidFill>
            </a:ln>
          </p:spPr>
          <p:txBody>
            <a:bodyPr wrap="square">
              <a:spAutoFit/>
            </a:bodyPr>
            <a:lstStyle/>
            <a:p>
              <a:r>
                <a:rPr lang="en-US" sz="1100" dirty="0">
                  <a:latin typeface="Arial" panose="020B0604020202020204" pitchFamily="34" charset="0"/>
                  <a:cs typeface="Arial" panose="020B0604020202020204" pitchFamily="34" charset="0"/>
                </a:rPr>
                <a:t> </a:t>
              </a:r>
            </a:p>
            <a:p>
              <a:endParaRPr lang="en-US" sz="1100" dirty="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7405846C-6F17-4E5B-B164-5277B15A92FF}"/>
              </a:ext>
            </a:extLst>
          </p:cNvPr>
          <p:cNvGrpSpPr/>
          <p:nvPr/>
        </p:nvGrpSpPr>
        <p:grpSpPr>
          <a:xfrm>
            <a:off x="211229" y="2344888"/>
            <a:ext cx="1785843" cy="3773904"/>
            <a:chOff x="211229" y="2168020"/>
            <a:chExt cx="1785843" cy="3773904"/>
          </a:xfrm>
        </p:grpSpPr>
        <p:pic>
          <p:nvPicPr>
            <p:cNvPr id="36" name="Picture 35">
              <a:extLst>
                <a:ext uri="{FF2B5EF4-FFF2-40B4-BE49-F238E27FC236}">
                  <a16:creationId xmlns:a16="http://schemas.microsoft.com/office/drawing/2014/main" id="{45807862-E2CA-4FF0-988D-9065D79F9F9F}"/>
                </a:ext>
              </a:extLst>
            </p:cNvPr>
            <p:cNvPicPr>
              <a:picLocks noChangeAspect="1"/>
            </p:cNvPicPr>
            <p:nvPr/>
          </p:nvPicPr>
          <p:blipFill rotWithShape="1">
            <a:blip r:embed="rId4"/>
            <a:srcRect l="29999" t="44360" r="50471" b="1"/>
            <a:stretch/>
          </p:blipFill>
          <p:spPr>
            <a:xfrm>
              <a:off x="211229" y="2186308"/>
              <a:ext cx="1785842" cy="3755616"/>
            </a:xfrm>
            <a:prstGeom prst="rect">
              <a:avLst/>
            </a:prstGeom>
            <a:ln w="12700">
              <a:solidFill>
                <a:schemeClr val="tx1"/>
              </a:solidFill>
            </a:ln>
          </p:spPr>
        </p:pic>
        <p:pic>
          <p:nvPicPr>
            <p:cNvPr id="37" name="Picture 36">
              <a:extLst>
                <a:ext uri="{FF2B5EF4-FFF2-40B4-BE49-F238E27FC236}">
                  <a16:creationId xmlns:a16="http://schemas.microsoft.com/office/drawing/2014/main" id="{D82D7C09-BFDB-4417-91BA-7C49C8C6F2A0}"/>
                </a:ext>
              </a:extLst>
            </p:cNvPr>
            <p:cNvPicPr>
              <a:picLocks noChangeAspect="1"/>
            </p:cNvPicPr>
            <p:nvPr/>
          </p:nvPicPr>
          <p:blipFill rotWithShape="1">
            <a:blip r:embed="rId4"/>
            <a:srcRect l="29998" t="48194" r="60714" b="36905"/>
            <a:stretch/>
          </p:blipFill>
          <p:spPr>
            <a:xfrm>
              <a:off x="335250" y="3844626"/>
              <a:ext cx="849322" cy="1077953"/>
            </a:xfrm>
            <a:prstGeom prst="rect">
              <a:avLst/>
            </a:prstGeom>
            <a:ln w="12700">
              <a:solidFill>
                <a:schemeClr val="tx1"/>
              </a:solidFill>
            </a:ln>
          </p:spPr>
        </p:pic>
        <p:sp>
          <p:nvSpPr>
            <p:cNvPr id="38" name="Rectangle 37">
              <a:extLst>
                <a:ext uri="{FF2B5EF4-FFF2-40B4-BE49-F238E27FC236}">
                  <a16:creationId xmlns:a16="http://schemas.microsoft.com/office/drawing/2014/main" id="{56F80C64-677F-4EBA-9D2A-745ED16569D3}"/>
                </a:ext>
              </a:extLst>
            </p:cNvPr>
            <p:cNvSpPr/>
            <p:nvPr/>
          </p:nvSpPr>
          <p:spPr>
            <a:xfrm>
              <a:off x="335250" y="3497366"/>
              <a:ext cx="1359668" cy="307777"/>
            </a:xfrm>
            <a:prstGeom prst="rect">
              <a:avLst/>
            </a:prstGeom>
            <a:solidFill>
              <a:schemeClr val="bg1"/>
            </a:solidFill>
            <a:ln>
              <a:solidFill>
                <a:schemeClr val="tx1"/>
              </a:solidFill>
            </a:ln>
          </p:spPr>
          <p:txBody>
            <a:bodyPr wrap="none">
              <a:spAutoFit/>
            </a:bodyPr>
            <a:lstStyle/>
            <a:p>
              <a:r>
                <a:rPr lang="en-US" sz="1400" b="1" dirty="0">
                  <a:latin typeface="Arial" panose="020B0604020202020204" pitchFamily="34" charset="0"/>
                  <a:cs typeface="Arial" panose="020B0604020202020204" pitchFamily="34" charset="0"/>
                </a:rPr>
                <a:t>Climate Risks</a:t>
              </a:r>
              <a:endParaRPr lang="en-US" sz="1400" dirty="0"/>
            </a:p>
          </p:txBody>
        </p:sp>
        <p:sp>
          <p:nvSpPr>
            <p:cNvPr id="39" name="Rectangle 38">
              <a:extLst>
                <a:ext uri="{FF2B5EF4-FFF2-40B4-BE49-F238E27FC236}">
                  <a16:creationId xmlns:a16="http://schemas.microsoft.com/office/drawing/2014/main" id="{E6814F82-A65D-43E3-8943-BAAF7F3A2E27}"/>
                </a:ext>
              </a:extLst>
            </p:cNvPr>
            <p:cNvSpPr/>
            <p:nvPr/>
          </p:nvSpPr>
          <p:spPr>
            <a:xfrm>
              <a:off x="303819" y="2168020"/>
              <a:ext cx="1308371" cy="307777"/>
            </a:xfrm>
            <a:prstGeom prst="rect">
              <a:avLst/>
            </a:prstGeom>
            <a:solidFill>
              <a:schemeClr val="bg1"/>
            </a:solidFill>
            <a:ln>
              <a:solidFill>
                <a:schemeClr val="tx1"/>
              </a:solidFill>
            </a:ln>
          </p:spPr>
          <p:txBody>
            <a:bodyPr wrap="none">
              <a:spAutoFit/>
            </a:bodyPr>
            <a:lstStyle/>
            <a:p>
              <a:r>
                <a:rPr lang="en-US" sz="1400" b="1" dirty="0">
                  <a:latin typeface="Arial" panose="020B0604020202020204" pitchFamily="34" charset="0"/>
                  <a:cs typeface="Arial" panose="020B0604020202020204" pitchFamily="34" charset="0"/>
                </a:rPr>
                <a:t>EJ Indicators</a:t>
              </a:r>
              <a:endParaRPr lang="en-US" sz="1400" dirty="0"/>
            </a:p>
          </p:txBody>
        </p:sp>
        <p:sp>
          <p:nvSpPr>
            <p:cNvPr id="40" name="Rectangle 39">
              <a:extLst>
                <a:ext uri="{FF2B5EF4-FFF2-40B4-BE49-F238E27FC236}">
                  <a16:creationId xmlns:a16="http://schemas.microsoft.com/office/drawing/2014/main" id="{60131B25-33C7-48AE-80F1-BBB91B8DC219}"/>
                </a:ext>
              </a:extLst>
            </p:cNvPr>
            <p:cNvSpPr/>
            <p:nvPr/>
          </p:nvSpPr>
          <p:spPr>
            <a:xfrm>
              <a:off x="544420" y="2492507"/>
              <a:ext cx="1452651" cy="938719"/>
            </a:xfrm>
            <a:prstGeom prst="rect">
              <a:avLst/>
            </a:prstGeom>
            <a:solidFill>
              <a:schemeClr val="bg1"/>
            </a:solidFill>
            <a:ln>
              <a:solidFill>
                <a:schemeClr val="tx1"/>
              </a:solidFill>
            </a:ln>
          </p:spPr>
          <p:txBody>
            <a:bodyPr wrap="square">
              <a:spAutoFit/>
            </a:bodyPr>
            <a:lstStyle/>
            <a:p>
              <a:r>
                <a:rPr lang="en-US" sz="1050" dirty="0">
                  <a:latin typeface="Arial" panose="020B0604020202020204" pitchFamily="34" charset="0"/>
                  <a:cs typeface="Arial" panose="020B0604020202020204" pitchFamily="34" charset="0"/>
                </a:rPr>
                <a:t>Population</a:t>
              </a:r>
            </a:p>
            <a:p>
              <a:r>
                <a:rPr lang="en-US" sz="1100" dirty="0">
                  <a:latin typeface="Arial" panose="020B0604020202020204" pitchFamily="34" charset="0"/>
                  <a:cs typeface="Arial" panose="020B0604020202020204" pitchFamily="34" charset="0"/>
                </a:rPr>
                <a:t>Minority</a:t>
              </a:r>
            </a:p>
            <a:p>
              <a:r>
                <a:rPr lang="en-US" sz="1100" dirty="0">
                  <a:latin typeface="Arial" panose="020B0604020202020204" pitchFamily="34" charset="0"/>
                  <a:cs typeface="Arial" panose="020B0604020202020204" pitchFamily="34" charset="0"/>
                </a:rPr>
                <a:t>Income</a:t>
              </a:r>
            </a:p>
            <a:p>
              <a:r>
                <a:rPr lang="en-US" sz="1100" dirty="0">
                  <a:latin typeface="Arial" panose="020B0604020202020204" pitchFamily="34" charset="0"/>
                  <a:cs typeface="Arial" panose="020B0604020202020204" pitchFamily="34" charset="0"/>
                </a:rPr>
                <a:t>Education</a:t>
              </a:r>
            </a:p>
            <a:p>
              <a:r>
                <a:rPr lang="en-US" sz="1100" dirty="0">
                  <a:latin typeface="Arial" panose="020B0604020202020204" pitchFamily="34" charset="0"/>
                  <a:cs typeface="Arial" panose="020B0604020202020204" pitchFamily="34" charset="0"/>
                </a:rPr>
                <a:t>Language</a:t>
              </a:r>
            </a:p>
          </p:txBody>
        </p:sp>
        <p:sp>
          <p:nvSpPr>
            <p:cNvPr id="41" name="Rectangle 40">
              <a:extLst>
                <a:ext uri="{FF2B5EF4-FFF2-40B4-BE49-F238E27FC236}">
                  <a16:creationId xmlns:a16="http://schemas.microsoft.com/office/drawing/2014/main" id="{6B0E8C25-E0B0-47EB-893E-6423A2D7DF23}"/>
                </a:ext>
              </a:extLst>
            </p:cNvPr>
            <p:cNvSpPr/>
            <p:nvPr/>
          </p:nvSpPr>
          <p:spPr>
            <a:xfrm>
              <a:off x="668442" y="3899491"/>
              <a:ext cx="1328630" cy="1100301"/>
            </a:xfrm>
            <a:prstGeom prst="rect">
              <a:avLst/>
            </a:prstGeom>
            <a:solidFill>
              <a:schemeClr val="bg1"/>
            </a:solidFill>
            <a:ln>
              <a:solidFill>
                <a:schemeClr val="tx1"/>
              </a:solidFill>
            </a:ln>
          </p:spPr>
          <p:txBody>
            <a:bodyPr wrap="square">
              <a:spAutoFit/>
            </a:bodyPr>
            <a:lstStyle/>
            <a:p>
              <a:r>
                <a:rPr lang="en-US" sz="1050" dirty="0">
                  <a:latin typeface="Arial" panose="020B0604020202020204" pitchFamily="34" charset="0"/>
                  <a:cs typeface="Arial" panose="020B0604020202020204" pitchFamily="34" charset="0"/>
                </a:rPr>
                <a:t>Flood</a:t>
              </a:r>
            </a:p>
            <a:p>
              <a:r>
                <a:rPr lang="en-US" sz="1100" dirty="0">
                  <a:latin typeface="Arial" panose="020B0604020202020204" pitchFamily="34" charset="0"/>
                  <a:cs typeface="Arial" panose="020B0604020202020204" pitchFamily="34" charset="0"/>
                </a:rPr>
                <a:t>Fire</a:t>
              </a:r>
            </a:p>
            <a:p>
              <a:r>
                <a:rPr lang="en-US" sz="1100" dirty="0">
                  <a:latin typeface="Arial" panose="020B0604020202020204" pitchFamily="34" charset="0"/>
                  <a:cs typeface="Arial" panose="020B0604020202020204" pitchFamily="34" charset="0"/>
                </a:rPr>
                <a:t>Sea Level Rise</a:t>
              </a:r>
            </a:p>
            <a:p>
              <a:r>
                <a:rPr lang="en-US" sz="1100" dirty="0">
                  <a:latin typeface="Arial" panose="020B0604020202020204" pitchFamily="34" charset="0"/>
                  <a:cs typeface="Arial" panose="020B0604020202020204" pitchFamily="34" charset="0"/>
                </a:rPr>
                <a:t>Heat</a:t>
              </a:r>
            </a:p>
            <a:p>
              <a:r>
                <a:rPr lang="en-US" sz="1100" dirty="0">
                  <a:latin typeface="Arial" panose="020B0604020202020204" pitchFamily="34" charset="0"/>
                  <a:cs typeface="Arial" panose="020B0604020202020204" pitchFamily="34" charset="0"/>
                </a:rPr>
                <a:t>Disease</a:t>
              </a:r>
            </a:p>
            <a:p>
              <a:endParaRPr lang="en-US" sz="1100" dirty="0">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D1BA5B39-F2D1-449D-95E8-584261B518AA}"/>
                </a:ext>
              </a:extLst>
            </p:cNvPr>
            <p:cNvSpPr/>
            <p:nvPr/>
          </p:nvSpPr>
          <p:spPr>
            <a:xfrm>
              <a:off x="298673" y="4932557"/>
              <a:ext cx="1661821" cy="430887"/>
            </a:xfrm>
            <a:prstGeom prst="rect">
              <a:avLst/>
            </a:prstGeom>
            <a:solidFill>
              <a:schemeClr val="bg1"/>
            </a:solidFill>
            <a:ln>
              <a:solidFill>
                <a:schemeClr val="bg1"/>
              </a:solidFill>
            </a:ln>
          </p:spPr>
          <p:txBody>
            <a:bodyPr wrap="square">
              <a:spAutoFit/>
            </a:bodyPr>
            <a:lstStyle/>
            <a:p>
              <a:r>
                <a:rPr lang="en-US" sz="1100" dirty="0">
                  <a:latin typeface="Arial" panose="020B0604020202020204" pitchFamily="34" charset="0"/>
                  <a:cs typeface="Arial" panose="020B0604020202020204" pitchFamily="34" charset="0"/>
                </a:rPr>
                <a:t> </a:t>
              </a:r>
            </a:p>
            <a:p>
              <a:endParaRPr lang="en-US" sz="1100" dirty="0">
                <a:latin typeface="Arial" panose="020B0604020202020204" pitchFamily="34" charset="0"/>
                <a:cs typeface="Arial" panose="020B0604020202020204" pitchFamily="34" charset="0"/>
              </a:endParaRPr>
            </a:p>
          </p:txBody>
        </p:sp>
      </p:grpSp>
      <p:sp>
        <p:nvSpPr>
          <p:cNvPr id="59" name="Rectangle 58">
            <a:extLst>
              <a:ext uri="{FF2B5EF4-FFF2-40B4-BE49-F238E27FC236}">
                <a16:creationId xmlns:a16="http://schemas.microsoft.com/office/drawing/2014/main" id="{32ACE382-F85E-474E-AAE1-93B8E979C051}"/>
              </a:ext>
            </a:extLst>
          </p:cNvPr>
          <p:cNvSpPr/>
          <p:nvPr/>
        </p:nvSpPr>
        <p:spPr>
          <a:xfrm>
            <a:off x="1993819" y="1612003"/>
            <a:ext cx="734496" cy="338554"/>
          </a:xfrm>
          <a:prstGeom prst="rect">
            <a:avLst/>
          </a:prstGeom>
          <a:solidFill>
            <a:schemeClr val="bg1"/>
          </a:solidFill>
        </p:spPr>
        <p:txBody>
          <a:bodyPr wrap="none">
            <a:spAutoFit/>
          </a:bodyPr>
          <a:lstStyle/>
          <a:p>
            <a:r>
              <a:rPr lang="en-US" sz="1600" b="1" kern="100" dirty="0">
                <a:latin typeface="Times New Roman" panose="02020603050405020304" pitchFamily="18" charset="0"/>
                <a:ea typeface="等线" panose="02010600030101010101" pitchFamily="2" charset="-122"/>
                <a:cs typeface="Times New Roman" panose="02020603050405020304" pitchFamily="18" charset="0"/>
              </a:rPr>
              <a:t>(%tile</a:t>
            </a:r>
            <a:endParaRPr lang="en-US" sz="1600" dirty="0"/>
          </a:p>
        </p:txBody>
      </p:sp>
    </p:spTree>
    <p:extLst>
      <p:ext uri="{BB962C8B-B14F-4D97-AF65-F5344CB8AC3E}">
        <p14:creationId xmlns:p14="http://schemas.microsoft.com/office/powerpoint/2010/main" val="3329887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116E5C-53B4-461F-AB16-B2711E3FD330}"/>
              </a:ext>
            </a:extLst>
          </p:cNvPr>
          <p:cNvPicPr>
            <a:picLocks noChangeAspect="1"/>
          </p:cNvPicPr>
          <p:nvPr/>
        </p:nvPicPr>
        <p:blipFill>
          <a:blip r:embed="rId3"/>
          <a:stretch>
            <a:fillRect/>
          </a:stretch>
        </p:blipFill>
        <p:spPr>
          <a:xfrm>
            <a:off x="0" y="822960"/>
            <a:ext cx="9144000" cy="5843651"/>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a:t>NEXUS 1.7 </a:t>
            </a:r>
            <a:r>
              <a:rPr lang="en-US" altLang="zh-CN" dirty="0"/>
              <a:t>: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450592" y="5586984"/>
            <a:ext cx="3054096" cy="714502"/>
          </a:xfrm>
          <a:prstGeom prst="wedgeRoundRectCallout">
            <a:avLst>
              <a:gd name="adj1" fmla="val -81368"/>
              <a:gd name="adj2" fmla="val 94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Change default to “50” from “90”</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(“50” is about 90%tile)</a:t>
            </a:r>
            <a:endParaRPr lang="en-US" sz="1600" dirty="0">
              <a:solidFill>
                <a:srgbClr val="0000FF"/>
              </a:solidFill>
              <a:latin typeface="Calibri" panose="020F0502020204030204" pitchFamily="34" charset="0"/>
              <a:cs typeface="Calibri" panose="020F0502020204030204" pitchFamily="34" charset="0"/>
            </a:endParaRPr>
          </a:p>
        </p:txBody>
      </p:sp>
      <p:sp>
        <p:nvSpPr>
          <p:cNvPr id="10" name="Speech Bubble: Rectangle with Corners Rounded 4">
            <a:extLst>
              <a:ext uri="{FF2B5EF4-FFF2-40B4-BE49-F238E27FC236}">
                <a16:creationId xmlns:a16="http://schemas.microsoft.com/office/drawing/2014/main" id="{7B6211FA-157A-4EB0-A578-E27CA39D928D}"/>
              </a:ext>
            </a:extLst>
          </p:cNvPr>
          <p:cNvSpPr/>
          <p:nvPr/>
        </p:nvSpPr>
        <p:spPr>
          <a:xfrm>
            <a:off x="2915412" y="3567049"/>
            <a:ext cx="5178552" cy="554736"/>
          </a:xfrm>
          <a:prstGeom prst="wedgeRoundRectCallout">
            <a:avLst>
              <a:gd name="adj1" fmla="val -81842"/>
              <a:gd name="adj2" fmla="val -644"/>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Remove all </a:t>
            </a:r>
            <a:r>
              <a:rPr lang="en-US" sz="1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in “max</a:t>
            </a:r>
            <a:r>
              <a:rPr lang="en-US" sz="1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&amp; “avg</a:t>
            </a:r>
            <a:r>
              <a:rPr lang="en-US" sz="1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to just “max” &amp; “avg”</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Add all “</a:t>
            </a:r>
            <a:r>
              <a:rPr lang="en-US" sz="1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between “tract” &amp; “level”  (</a:t>
            </a:r>
            <a:r>
              <a:rPr lang="en-US" sz="1600" kern="100" dirty="0" err="1">
                <a:solidFill>
                  <a:srgbClr val="0000FF"/>
                </a:solidFill>
                <a:latin typeface="Times New Roman" panose="02020603050405020304" pitchFamily="18" charset="0"/>
                <a:ea typeface="等线" panose="02010600030101010101" pitchFamily="2" charset="-122"/>
                <a:cs typeface="Times New Roman" panose="02020603050405020304" pitchFamily="18" charset="0"/>
              </a:rPr>
              <a:t>ie</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“tract</a:t>
            </a:r>
            <a:r>
              <a:rPr lang="en-US" sz="1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level”)</a:t>
            </a:r>
            <a:endParaRPr lang="en-US" sz="1600" dirty="0">
              <a:solidFill>
                <a:srgbClr val="0000FF"/>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572BFBD9-9C78-4FF7-8A17-A45502FC256D}"/>
              </a:ext>
            </a:extLst>
          </p:cNvPr>
          <p:cNvSpPr/>
          <p:nvPr/>
        </p:nvSpPr>
        <p:spPr>
          <a:xfrm>
            <a:off x="2630424" y="1480503"/>
            <a:ext cx="3054096" cy="714502"/>
          </a:xfrm>
          <a:prstGeom prst="wedgeRoundRectCallout">
            <a:avLst>
              <a:gd name="adj1" fmla="val -90350"/>
              <a:gd name="adj2" fmla="val 9180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Change default selection to “Based on mortality number”</a:t>
            </a:r>
          </a:p>
        </p:txBody>
      </p:sp>
      <p:cxnSp>
        <p:nvCxnSpPr>
          <p:cNvPr id="7" name="Straight Arrow Connector 6">
            <a:extLst>
              <a:ext uri="{FF2B5EF4-FFF2-40B4-BE49-F238E27FC236}">
                <a16:creationId xmlns:a16="http://schemas.microsoft.com/office/drawing/2014/main" id="{FA4AC2DE-9504-4D41-98B8-7DE0AEBCC09D}"/>
              </a:ext>
            </a:extLst>
          </p:cNvPr>
          <p:cNvCxnSpPr>
            <a:cxnSpLocks/>
          </p:cNvCxnSpPr>
          <p:nvPr/>
        </p:nvCxnSpPr>
        <p:spPr bwMode="auto">
          <a:xfrm flipV="1">
            <a:off x="1435608" y="2348860"/>
            <a:ext cx="1479804" cy="121818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DB9AEBD7-125A-4533-AD48-AEA56573F662}"/>
              </a:ext>
            </a:extLst>
          </p:cNvPr>
          <p:cNvCxnSpPr>
            <a:cxnSpLocks/>
          </p:cNvCxnSpPr>
          <p:nvPr/>
        </p:nvCxnSpPr>
        <p:spPr bwMode="auto">
          <a:xfrm>
            <a:off x="1258824" y="2698693"/>
            <a:ext cx="1557528" cy="868356"/>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spTree>
    <p:extLst>
      <p:ext uri="{BB962C8B-B14F-4D97-AF65-F5344CB8AC3E}">
        <p14:creationId xmlns:p14="http://schemas.microsoft.com/office/powerpoint/2010/main" val="295077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2AD6020A-5576-4CCD-8EEB-5EFBE880ADE3}"/>
              </a:ext>
            </a:extLst>
          </p:cNvPr>
          <p:cNvPicPr>
            <a:picLocks noChangeAspect="1"/>
          </p:cNvPicPr>
          <p:nvPr/>
        </p:nvPicPr>
        <p:blipFill>
          <a:blip r:embed="rId3"/>
          <a:stretch>
            <a:fillRect/>
          </a:stretch>
        </p:blipFill>
        <p:spPr>
          <a:xfrm>
            <a:off x="34961" y="851314"/>
            <a:ext cx="9018253" cy="5992670"/>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539496" y="74074"/>
            <a:ext cx="8229600" cy="669103"/>
          </a:xfrm>
        </p:spPr>
        <p:txBody>
          <a:bodyPr>
            <a:noAutofit/>
          </a:bodyPr>
          <a:lstStyle/>
          <a:p>
            <a:r>
              <a:rPr lang="en-US" altLang="zh-CN" sz="2800" dirty="0"/>
              <a:t>Proximity Analysis Module: </a:t>
            </a:r>
            <a:r>
              <a:rPr lang="en-US" altLang="zh-CN" sz="2800" dirty="0">
                <a:solidFill>
                  <a:srgbClr val="FFFF00"/>
                </a:solidFill>
              </a:rPr>
              <a:t>Spatial Analysis</a:t>
            </a:r>
            <a:endParaRPr lang="zh-CN" altLang="en-US" sz="2800" dirty="0">
              <a:solidFill>
                <a:srgbClr val="FFFF00"/>
              </a:solidFill>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463642" y="7152793"/>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 name="Oval 3">
            <a:extLst>
              <a:ext uri="{FF2B5EF4-FFF2-40B4-BE49-F238E27FC236}">
                <a16:creationId xmlns:a16="http://schemas.microsoft.com/office/drawing/2014/main" id="{A52F0FCA-4207-4B16-9B48-8A3118377D63}"/>
              </a:ext>
            </a:extLst>
          </p:cNvPr>
          <p:cNvSpPr/>
          <p:nvPr/>
        </p:nvSpPr>
        <p:spPr bwMode="auto">
          <a:xfrm>
            <a:off x="3146344" y="2032171"/>
            <a:ext cx="3182111" cy="2800906"/>
          </a:xfrm>
          <a:prstGeom prst="ellipse">
            <a:avLst/>
          </a:prstGeom>
          <a:noFill/>
          <a:ln w="38100" cap="flat" cmpd="sng" algn="ctr">
            <a:solidFill>
              <a:srgbClr val="00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pic>
        <p:nvPicPr>
          <p:cNvPr id="5" name="Picture 4">
            <a:extLst>
              <a:ext uri="{FF2B5EF4-FFF2-40B4-BE49-F238E27FC236}">
                <a16:creationId xmlns:a16="http://schemas.microsoft.com/office/drawing/2014/main" id="{551D6380-9E7E-4871-8935-9D308B7AFD3E}"/>
              </a:ext>
            </a:extLst>
          </p:cNvPr>
          <p:cNvPicPr>
            <a:picLocks noChangeAspect="1"/>
          </p:cNvPicPr>
          <p:nvPr/>
        </p:nvPicPr>
        <p:blipFill rotWithShape="1">
          <a:blip r:embed="rId4"/>
          <a:srcRect b="73028"/>
          <a:stretch/>
        </p:blipFill>
        <p:spPr>
          <a:xfrm>
            <a:off x="2949504" y="5122084"/>
            <a:ext cx="6106000" cy="1174143"/>
          </a:xfrm>
          <a:prstGeom prst="rect">
            <a:avLst/>
          </a:prstGeom>
          <a:ln>
            <a:solidFill>
              <a:schemeClr val="tx1"/>
            </a:solidFill>
          </a:ln>
        </p:spPr>
      </p:pic>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7343902"/>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19" name="Rectangle 18">
            <a:extLst>
              <a:ext uri="{FF2B5EF4-FFF2-40B4-BE49-F238E27FC236}">
                <a16:creationId xmlns:a16="http://schemas.microsoft.com/office/drawing/2014/main" id="{D1691BF3-5FA0-408F-A462-6B98FC7160B6}"/>
              </a:ext>
            </a:extLst>
          </p:cNvPr>
          <p:cNvSpPr/>
          <p:nvPr/>
        </p:nvSpPr>
        <p:spPr bwMode="auto">
          <a:xfrm flipV="1">
            <a:off x="2922072" y="6253770"/>
            <a:ext cx="6106000" cy="45719"/>
          </a:xfrm>
          <a:prstGeom prst="rect">
            <a:avLst/>
          </a:prstGeom>
          <a:solidFill>
            <a:schemeClr val="bg2"/>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6" name="Rectangle 5">
            <a:extLst>
              <a:ext uri="{FF2B5EF4-FFF2-40B4-BE49-F238E27FC236}">
                <a16:creationId xmlns:a16="http://schemas.microsoft.com/office/drawing/2014/main" id="{2220978B-1ABA-4B95-8BB1-F4DE170A2154}"/>
              </a:ext>
            </a:extLst>
          </p:cNvPr>
          <p:cNvSpPr/>
          <p:nvPr/>
        </p:nvSpPr>
        <p:spPr>
          <a:xfrm>
            <a:off x="2931216" y="5116261"/>
            <a:ext cx="6121998" cy="369332"/>
          </a:xfrm>
          <a:prstGeom prst="rect">
            <a:avLst/>
          </a:prstGeom>
          <a:solidFill>
            <a:schemeClr val="bg2"/>
          </a:solidFill>
          <a:ln w="28575">
            <a:solidFill>
              <a:schemeClr val="tx1"/>
            </a:solidFill>
          </a:ln>
        </p:spPr>
        <p:txBody>
          <a:bodyPr wrap="square">
            <a:spAutoFit/>
          </a:bodyPr>
          <a:lstStyle/>
          <a:p>
            <a:pPr algn="ctr"/>
            <a:r>
              <a:rPr lang="en-US" sz="1400" b="1" kern="100" dirty="0">
                <a:latin typeface="Arial" panose="020B0604020202020204" pitchFamily="34" charset="0"/>
                <a:ea typeface="等线" panose="02010600030101010101" pitchFamily="2" charset="-122"/>
                <a:cs typeface="Arial" panose="020B0604020202020204" pitchFamily="34" charset="0"/>
              </a:rPr>
              <a:t>Proximity-based Source/Sector Multi-Pollutant Risk &amp; EJ Analysis  </a:t>
            </a:r>
            <a:r>
              <a:rPr lang="en-US" b="1" kern="100" dirty="0">
                <a:latin typeface="Arial" panose="020B0604020202020204" pitchFamily="34" charset="0"/>
                <a:ea typeface="等线" panose="02010600030101010101" pitchFamily="2" charset="-122"/>
                <a:cs typeface="Arial" panose="020B0604020202020204" pitchFamily="34" charset="0"/>
              </a:rPr>
              <a:t>  </a:t>
            </a:r>
            <a:r>
              <a:rPr lang="en-US" sz="1400" b="1" kern="100" dirty="0">
                <a:latin typeface="Arial" panose="020B0604020202020204" pitchFamily="34" charset="0"/>
                <a:ea typeface="等线" panose="02010600030101010101" pitchFamily="2" charset="-122"/>
                <a:cs typeface="Arial" panose="020B0604020202020204" pitchFamily="34" charset="0"/>
              </a:rPr>
              <a:t> </a:t>
            </a:r>
            <a:endParaRPr lang="en-US" sz="1400" b="1"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B474655-35C0-4A1D-B93B-59DA2AC47F31}"/>
              </a:ext>
            </a:extLst>
          </p:cNvPr>
          <p:cNvSpPr/>
          <p:nvPr/>
        </p:nvSpPr>
        <p:spPr>
          <a:xfrm>
            <a:off x="4640926" y="5493852"/>
            <a:ext cx="1287329" cy="261610"/>
          </a:xfrm>
          <a:prstGeom prst="rect">
            <a:avLst/>
          </a:prstGeom>
          <a:solidFill>
            <a:schemeClr val="bg2"/>
          </a:solidFill>
          <a:ln>
            <a:solidFill>
              <a:schemeClr val="tx1"/>
            </a:solidFill>
          </a:ln>
        </p:spPr>
        <p:txBody>
          <a:bodyPr wrap="square">
            <a:spAutoFit/>
          </a:bodyPr>
          <a:lstStyle/>
          <a:p>
            <a:pPr algn="ctr"/>
            <a:r>
              <a:rPr lang="en-US" sz="1100" b="1" kern="100" dirty="0">
                <a:latin typeface="Arial" panose="020B0604020202020204" pitchFamily="34" charset="0"/>
                <a:ea typeface="等线" panose="02010600030101010101" pitchFamily="2" charset="-122"/>
                <a:cs typeface="Arial" panose="020B0604020202020204" pitchFamily="34" charset="0"/>
              </a:rPr>
              <a:t>Spatial Analysis</a:t>
            </a:r>
            <a:endParaRPr lang="en-US" sz="1100"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90D36652-9C01-4B4B-B051-9238FE158AB7}"/>
              </a:ext>
            </a:extLst>
          </p:cNvPr>
          <p:cNvSpPr/>
          <p:nvPr/>
        </p:nvSpPr>
        <p:spPr bwMode="auto">
          <a:xfrm>
            <a:off x="6220864" y="6069889"/>
            <a:ext cx="201168" cy="168973"/>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 name="TextBox 1">
            <a:extLst>
              <a:ext uri="{FF2B5EF4-FFF2-40B4-BE49-F238E27FC236}">
                <a16:creationId xmlns:a16="http://schemas.microsoft.com/office/drawing/2014/main" id="{8ECD7749-26CB-4576-8C94-FA0794EFCF1C}"/>
              </a:ext>
            </a:extLst>
          </p:cNvPr>
          <p:cNvSpPr txBox="1"/>
          <p:nvPr/>
        </p:nvSpPr>
        <p:spPr>
          <a:xfrm>
            <a:off x="2902325" y="5765056"/>
            <a:ext cx="720184" cy="531171"/>
          </a:xfrm>
          <a:prstGeom prst="rect">
            <a:avLst/>
          </a:prstGeom>
          <a:solidFill>
            <a:schemeClr val="bg1"/>
          </a:solidFill>
        </p:spPr>
        <p:txBody>
          <a:bodyPr wrap="square" rtlCol="0">
            <a:spAutoFit/>
          </a:bodyPr>
          <a:lstStyle/>
          <a:p>
            <a:pPr algn="ctr">
              <a:lnSpc>
                <a:spcPct val="150000"/>
              </a:lnSpc>
            </a:pPr>
            <a:r>
              <a:rPr lang="en-US" sz="1200" b="1" dirty="0">
                <a:latin typeface="Arial" panose="020B0604020202020204" pitchFamily="34" charset="0"/>
                <a:cs typeface="Arial" panose="020B0604020202020204" pitchFamily="34" charset="0"/>
              </a:rPr>
              <a:t>EJ</a:t>
            </a:r>
          </a:p>
          <a:p>
            <a:pPr algn="ctr">
              <a:lnSpc>
                <a:spcPct val="150000"/>
              </a:lnSpc>
            </a:pPr>
            <a:r>
              <a:rPr lang="en-US" sz="800" b="1" dirty="0">
                <a:latin typeface="Arial" panose="020B0604020202020204" pitchFamily="34" charset="0"/>
                <a:cs typeface="Arial" panose="020B0604020202020204" pitchFamily="34" charset="0"/>
              </a:rPr>
              <a:t>Indicators</a:t>
            </a:r>
            <a:endParaRPr lang="en-US" sz="12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8F287EC6-8878-460E-9728-E1FCA6B30FF6}"/>
              </a:ext>
            </a:extLst>
          </p:cNvPr>
          <p:cNvSpPr txBox="1"/>
          <p:nvPr/>
        </p:nvSpPr>
        <p:spPr>
          <a:xfrm>
            <a:off x="4367502" y="5779379"/>
            <a:ext cx="666780" cy="483337"/>
          </a:xfrm>
          <a:prstGeom prst="rect">
            <a:avLst/>
          </a:prstGeom>
          <a:solidFill>
            <a:schemeClr val="bg1"/>
          </a:solidFill>
        </p:spPr>
        <p:txBody>
          <a:bodyPr wrap="square" rtlCol="0">
            <a:spAutoFit/>
          </a:bodyPr>
          <a:lstStyle/>
          <a:p>
            <a:pPr algn="ctr">
              <a:lnSpc>
                <a:spcPct val="150000"/>
              </a:lnSpc>
            </a:pPr>
            <a:r>
              <a:rPr lang="en-US" sz="900" b="1" dirty="0">
                <a:latin typeface="Arial" panose="020B0604020202020204" pitchFamily="34" charset="0"/>
                <a:cs typeface="Arial" panose="020B0604020202020204" pitchFamily="34" charset="0"/>
              </a:rPr>
              <a:t>Climate</a:t>
            </a:r>
          </a:p>
          <a:p>
            <a:pPr algn="ctr">
              <a:lnSpc>
                <a:spcPct val="150000"/>
              </a:lnSpc>
            </a:pPr>
            <a:r>
              <a:rPr lang="en-US" sz="900" b="1" dirty="0">
                <a:latin typeface="Arial" panose="020B0604020202020204" pitchFamily="34" charset="0"/>
                <a:cs typeface="Arial" panose="020B0604020202020204" pitchFamily="34" charset="0"/>
              </a:rPr>
              <a:t>Risk</a:t>
            </a:r>
          </a:p>
        </p:txBody>
      </p:sp>
      <p:sp>
        <p:nvSpPr>
          <p:cNvPr id="15" name="Rectangle 14">
            <a:extLst>
              <a:ext uri="{FF2B5EF4-FFF2-40B4-BE49-F238E27FC236}">
                <a16:creationId xmlns:a16="http://schemas.microsoft.com/office/drawing/2014/main" id="{2E7E2E3A-F397-474A-95F9-03129425AEE4}"/>
              </a:ext>
            </a:extLst>
          </p:cNvPr>
          <p:cNvSpPr/>
          <p:nvPr/>
        </p:nvSpPr>
        <p:spPr bwMode="auto">
          <a:xfrm>
            <a:off x="3587392" y="6069889"/>
            <a:ext cx="809001" cy="20931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33" name="Rectangle 32">
            <a:extLst>
              <a:ext uri="{FF2B5EF4-FFF2-40B4-BE49-F238E27FC236}">
                <a16:creationId xmlns:a16="http://schemas.microsoft.com/office/drawing/2014/main" id="{D0A579B7-381D-459B-9F0D-948F196E2173}"/>
              </a:ext>
            </a:extLst>
          </p:cNvPr>
          <p:cNvSpPr/>
          <p:nvPr/>
        </p:nvSpPr>
        <p:spPr bwMode="auto">
          <a:xfrm>
            <a:off x="4967829" y="6127951"/>
            <a:ext cx="960299" cy="1586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pic>
        <p:nvPicPr>
          <p:cNvPr id="35" name="Picture 34">
            <a:extLst>
              <a:ext uri="{FF2B5EF4-FFF2-40B4-BE49-F238E27FC236}">
                <a16:creationId xmlns:a16="http://schemas.microsoft.com/office/drawing/2014/main" id="{E8E3F3F9-9D75-4DEA-AE6B-0B6427C00924}"/>
              </a:ext>
            </a:extLst>
          </p:cNvPr>
          <p:cNvPicPr>
            <a:picLocks noChangeAspect="1"/>
          </p:cNvPicPr>
          <p:nvPr/>
        </p:nvPicPr>
        <p:blipFill>
          <a:blip r:embed="rId5"/>
          <a:stretch>
            <a:fillRect/>
          </a:stretch>
        </p:blipFill>
        <p:spPr>
          <a:xfrm>
            <a:off x="7163412" y="1093865"/>
            <a:ext cx="1827575" cy="2573951"/>
          </a:xfrm>
          <a:prstGeom prst="rect">
            <a:avLst/>
          </a:prstGeom>
          <a:ln>
            <a:solidFill>
              <a:schemeClr val="tx1"/>
            </a:solidFill>
          </a:ln>
        </p:spPr>
      </p:pic>
      <p:grpSp>
        <p:nvGrpSpPr>
          <p:cNvPr id="36" name="Group 35">
            <a:extLst>
              <a:ext uri="{FF2B5EF4-FFF2-40B4-BE49-F238E27FC236}">
                <a16:creationId xmlns:a16="http://schemas.microsoft.com/office/drawing/2014/main" id="{707FA197-7AED-4165-AE0D-5493E826BFB8}"/>
              </a:ext>
            </a:extLst>
          </p:cNvPr>
          <p:cNvGrpSpPr/>
          <p:nvPr/>
        </p:nvGrpSpPr>
        <p:grpSpPr>
          <a:xfrm>
            <a:off x="4531345" y="3228837"/>
            <a:ext cx="425089" cy="438979"/>
            <a:chOff x="5461807" y="2841435"/>
            <a:chExt cx="537827" cy="537827"/>
          </a:xfrm>
        </p:grpSpPr>
        <p:pic>
          <p:nvPicPr>
            <p:cNvPr id="37" name="Graphic 36" descr="Water">
              <a:extLst>
                <a:ext uri="{FF2B5EF4-FFF2-40B4-BE49-F238E27FC236}">
                  <a16:creationId xmlns:a16="http://schemas.microsoft.com/office/drawing/2014/main" id="{25229B63-1865-4FA4-A2EB-8216C5B5A41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5461807" y="2841435"/>
              <a:ext cx="537827" cy="537827"/>
            </a:xfrm>
            <a:prstGeom prst="rect">
              <a:avLst/>
            </a:prstGeom>
          </p:spPr>
        </p:pic>
        <p:sp>
          <p:nvSpPr>
            <p:cNvPr id="38" name="Oval 37">
              <a:extLst>
                <a:ext uri="{FF2B5EF4-FFF2-40B4-BE49-F238E27FC236}">
                  <a16:creationId xmlns:a16="http://schemas.microsoft.com/office/drawing/2014/main" id="{4DB44E79-A456-47E5-97E5-F3B35FC70171}"/>
                </a:ext>
              </a:extLst>
            </p:cNvPr>
            <p:cNvSpPr/>
            <p:nvPr/>
          </p:nvSpPr>
          <p:spPr bwMode="auto">
            <a:xfrm>
              <a:off x="5687492" y="2989822"/>
              <a:ext cx="83472" cy="87267"/>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a:ln>
                  <a:solidFill>
                    <a:schemeClr val="tx1"/>
                  </a:solidFill>
                </a:ln>
                <a:solidFill>
                  <a:srgbClr val="FF3300"/>
                </a:solidFill>
                <a:effectLst/>
                <a:latin typeface="Arial" charset="0"/>
                <a:ea typeface="宋体" pitchFamily="2" charset="-122"/>
              </a:endParaRPr>
            </a:p>
          </p:txBody>
        </p:sp>
      </p:grpSp>
      <p:sp>
        <p:nvSpPr>
          <p:cNvPr id="25" name="Rectangle 24">
            <a:extLst>
              <a:ext uri="{FF2B5EF4-FFF2-40B4-BE49-F238E27FC236}">
                <a16:creationId xmlns:a16="http://schemas.microsoft.com/office/drawing/2014/main" id="{E6DC3706-C353-463B-946A-AC7515AABABE}"/>
              </a:ext>
            </a:extLst>
          </p:cNvPr>
          <p:cNvSpPr/>
          <p:nvPr/>
        </p:nvSpPr>
        <p:spPr bwMode="auto">
          <a:xfrm>
            <a:off x="4737400" y="5483289"/>
            <a:ext cx="1190727" cy="30204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39" name="Rectangle 38">
            <a:extLst>
              <a:ext uri="{FF2B5EF4-FFF2-40B4-BE49-F238E27FC236}">
                <a16:creationId xmlns:a16="http://schemas.microsoft.com/office/drawing/2014/main" id="{4124B286-7F17-4812-85AE-3DB5EACA6C5F}"/>
              </a:ext>
            </a:extLst>
          </p:cNvPr>
          <p:cNvSpPr/>
          <p:nvPr/>
        </p:nvSpPr>
        <p:spPr bwMode="auto">
          <a:xfrm>
            <a:off x="5955559" y="5826638"/>
            <a:ext cx="3055839" cy="484497"/>
          </a:xfrm>
          <a:prstGeom prst="rect">
            <a:avLst/>
          </a:prstGeom>
          <a:solidFill>
            <a:schemeClr val="bg2"/>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40" name="Rectangle 39">
            <a:extLst>
              <a:ext uri="{FF2B5EF4-FFF2-40B4-BE49-F238E27FC236}">
                <a16:creationId xmlns:a16="http://schemas.microsoft.com/office/drawing/2014/main" id="{FABA552D-5313-4D09-B1BB-EC878CD505B4}"/>
              </a:ext>
            </a:extLst>
          </p:cNvPr>
          <p:cNvSpPr/>
          <p:nvPr/>
        </p:nvSpPr>
        <p:spPr>
          <a:xfrm>
            <a:off x="3514240" y="5826638"/>
            <a:ext cx="699871" cy="261610"/>
          </a:xfrm>
          <a:prstGeom prst="rect">
            <a:avLst/>
          </a:prstGeom>
          <a:solidFill>
            <a:schemeClr val="accent6">
              <a:lumMod val="20000"/>
              <a:lumOff val="80000"/>
            </a:schemeClr>
          </a:solidFill>
          <a:ln>
            <a:solidFill>
              <a:schemeClr val="tx1"/>
            </a:solidFill>
          </a:ln>
        </p:spPr>
        <p:txBody>
          <a:bodyPr wrap="square">
            <a:spAutoFit/>
          </a:bodyPr>
          <a:lstStyle/>
          <a:p>
            <a:pPr algn="ctr"/>
            <a:r>
              <a:rPr lang="en-US" sz="1100" dirty="0">
                <a:latin typeface="Arial" panose="020B0604020202020204" pitchFamily="34" charset="0"/>
                <a:cs typeface="Arial" panose="020B0604020202020204" pitchFamily="34" charset="0"/>
              </a:rPr>
              <a:t>Minority</a:t>
            </a:r>
          </a:p>
        </p:txBody>
      </p:sp>
      <p:sp>
        <p:nvSpPr>
          <p:cNvPr id="41" name="Rectangle 40">
            <a:extLst>
              <a:ext uri="{FF2B5EF4-FFF2-40B4-BE49-F238E27FC236}">
                <a16:creationId xmlns:a16="http://schemas.microsoft.com/office/drawing/2014/main" id="{464DC6B8-05D7-4F9E-AD8E-197D8CBFF4E0}"/>
              </a:ext>
            </a:extLst>
          </p:cNvPr>
          <p:cNvSpPr/>
          <p:nvPr/>
        </p:nvSpPr>
        <p:spPr>
          <a:xfrm>
            <a:off x="4967829" y="5852018"/>
            <a:ext cx="699871" cy="261610"/>
          </a:xfrm>
          <a:prstGeom prst="rect">
            <a:avLst/>
          </a:prstGeom>
          <a:solidFill>
            <a:schemeClr val="accent6">
              <a:lumMod val="20000"/>
              <a:lumOff val="80000"/>
            </a:schemeClr>
          </a:solidFill>
          <a:ln>
            <a:solidFill>
              <a:schemeClr val="tx1"/>
            </a:solidFill>
          </a:ln>
        </p:spPr>
        <p:txBody>
          <a:bodyPr wrap="square">
            <a:spAutoFit/>
          </a:bodyPr>
          <a:lstStyle/>
          <a:p>
            <a:pPr algn="ctr"/>
            <a:r>
              <a:rPr lang="en-US" sz="1100" dirty="0">
                <a:latin typeface="Arial" panose="020B0604020202020204" pitchFamily="34" charset="0"/>
                <a:cs typeface="Arial" panose="020B0604020202020204" pitchFamily="34" charset="0"/>
              </a:rPr>
              <a:t>Fire</a:t>
            </a:r>
          </a:p>
        </p:txBody>
      </p:sp>
      <p:sp>
        <p:nvSpPr>
          <p:cNvPr id="7" name="Rectangle 6">
            <a:extLst>
              <a:ext uri="{FF2B5EF4-FFF2-40B4-BE49-F238E27FC236}">
                <a16:creationId xmlns:a16="http://schemas.microsoft.com/office/drawing/2014/main" id="{93878FB0-0D10-418A-92F6-2C4EE4AE07A5}"/>
              </a:ext>
            </a:extLst>
          </p:cNvPr>
          <p:cNvSpPr/>
          <p:nvPr/>
        </p:nvSpPr>
        <p:spPr>
          <a:xfrm>
            <a:off x="2915842" y="5503446"/>
            <a:ext cx="1823258" cy="261610"/>
          </a:xfrm>
          <a:prstGeom prst="rect">
            <a:avLst/>
          </a:prstGeom>
          <a:solidFill>
            <a:schemeClr val="bg2"/>
          </a:solidFill>
          <a:ln>
            <a:solidFill>
              <a:schemeClr val="tx1"/>
            </a:solidFill>
          </a:ln>
        </p:spPr>
        <p:txBody>
          <a:bodyPr wrap="square">
            <a:spAutoFit/>
          </a:bodyPr>
          <a:lstStyle/>
          <a:p>
            <a:pPr algn="ctr"/>
            <a:r>
              <a:rPr lang="en-US" sz="1100" b="1" kern="100" dirty="0">
                <a:latin typeface="Arial" panose="020B0604020202020204" pitchFamily="34" charset="0"/>
                <a:ea typeface="等线" panose="02010600030101010101" pitchFamily="2" charset="-122"/>
                <a:cs typeface="Arial" panose="020B0604020202020204" pitchFamily="34" charset="0"/>
              </a:rPr>
              <a:t>Source/Sector Analysis</a:t>
            </a:r>
            <a:endParaRPr lang="en-US" sz="1100" dirty="0">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62B95549-029C-4C97-A540-CDEEAB26F075}"/>
              </a:ext>
            </a:extLst>
          </p:cNvPr>
          <p:cNvSpPr/>
          <p:nvPr/>
        </p:nvSpPr>
        <p:spPr>
          <a:xfrm>
            <a:off x="5964705" y="5512590"/>
            <a:ext cx="1190726" cy="261610"/>
          </a:xfrm>
          <a:prstGeom prst="rect">
            <a:avLst/>
          </a:prstGeom>
          <a:solidFill>
            <a:schemeClr val="bg1"/>
          </a:solidFill>
          <a:ln>
            <a:noFill/>
          </a:ln>
        </p:spPr>
        <p:txBody>
          <a:bodyPr wrap="square">
            <a:spAutoFit/>
          </a:bodyPr>
          <a:lstStyle/>
          <a:p>
            <a:pPr algn="ctr"/>
            <a:endParaRPr lang="en-US" sz="1100" dirty="0">
              <a:latin typeface="Arial" panose="020B0604020202020204" pitchFamily="34" charset="0"/>
              <a:cs typeface="Arial" panose="020B0604020202020204" pitchFamily="34" charset="0"/>
            </a:endParaRPr>
          </a:p>
        </p:txBody>
      </p:sp>
      <p:pic>
        <p:nvPicPr>
          <p:cNvPr id="43" name="Picture 42">
            <a:extLst>
              <a:ext uri="{FF2B5EF4-FFF2-40B4-BE49-F238E27FC236}">
                <a16:creationId xmlns:a16="http://schemas.microsoft.com/office/drawing/2014/main" id="{FA1BA4EE-4580-4B13-BFA3-E732A81B4724}"/>
              </a:ext>
            </a:extLst>
          </p:cNvPr>
          <p:cNvPicPr>
            <a:picLocks noChangeAspect="1"/>
          </p:cNvPicPr>
          <p:nvPr/>
        </p:nvPicPr>
        <p:blipFill rotWithShape="1">
          <a:blip r:embed="rId8"/>
          <a:srcRect l="29999" t="44360" r="50471" b="1"/>
          <a:stretch/>
        </p:blipFill>
        <p:spPr>
          <a:xfrm>
            <a:off x="452052" y="1268800"/>
            <a:ext cx="1785842" cy="3755616"/>
          </a:xfrm>
          <a:prstGeom prst="rect">
            <a:avLst/>
          </a:prstGeom>
          <a:ln w="12700">
            <a:solidFill>
              <a:schemeClr val="tx1"/>
            </a:solidFill>
          </a:ln>
        </p:spPr>
      </p:pic>
      <p:pic>
        <p:nvPicPr>
          <p:cNvPr id="44" name="Picture 43">
            <a:extLst>
              <a:ext uri="{FF2B5EF4-FFF2-40B4-BE49-F238E27FC236}">
                <a16:creationId xmlns:a16="http://schemas.microsoft.com/office/drawing/2014/main" id="{92E44D23-01FA-4261-92A0-7BCD46F1027D}"/>
              </a:ext>
            </a:extLst>
          </p:cNvPr>
          <p:cNvPicPr>
            <a:picLocks noChangeAspect="1"/>
          </p:cNvPicPr>
          <p:nvPr/>
        </p:nvPicPr>
        <p:blipFill rotWithShape="1">
          <a:blip r:embed="rId8"/>
          <a:srcRect l="29998" t="48194" r="60714" b="36905"/>
          <a:stretch/>
        </p:blipFill>
        <p:spPr>
          <a:xfrm>
            <a:off x="576073" y="2927118"/>
            <a:ext cx="849322" cy="1077953"/>
          </a:xfrm>
          <a:prstGeom prst="rect">
            <a:avLst/>
          </a:prstGeom>
          <a:ln w="12700">
            <a:solidFill>
              <a:schemeClr val="tx1"/>
            </a:solidFill>
          </a:ln>
        </p:spPr>
      </p:pic>
      <p:sp>
        <p:nvSpPr>
          <p:cNvPr id="45" name="Rectangle 44">
            <a:extLst>
              <a:ext uri="{FF2B5EF4-FFF2-40B4-BE49-F238E27FC236}">
                <a16:creationId xmlns:a16="http://schemas.microsoft.com/office/drawing/2014/main" id="{567C5AA2-CFD3-4F84-B802-9AD34966BA1F}"/>
              </a:ext>
            </a:extLst>
          </p:cNvPr>
          <p:cNvSpPr/>
          <p:nvPr/>
        </p:nvSpPr>
        <p:spPr>
          <a:xfrm>
            <a:off x="576073" y="2579858"/>
            <a:ext cx="1359668" cy="307777"/>
          </a:xfrm>
          <a:prstGeom prst="rect">
            <a:avLst/>
          </a:prstGeom>
          <a:solidFill>
            <a:schemeClr val="bg1"/>
          </a:solidFill>
          <a:ln>
            <a:solidFill>
              <a:schemeClr val="tx1"/>
            </a:solidFill>
          </a:ln>
        </p:spPr>
        <p:txBody>
          <a:bodyPr wrap="none">
            <a:spAutoFit/>
          </a:bodyPr>
          <a:lstStyle/>
          <a:p>
            <a:r>
              <a:rPr lang="en-US" sz="1400" b="1" dirty="0">
                <a:latin typeface="Arial" panose="020B0604020202020204" pitchFamily="34" charset="0"/>
                <a:cs typeface="Arial" panose="020B0604020202020204" pitchFamily="34" charset="0"/>
              </a:rPr>
              <a:t>Climate Risks</a:t>
            </a:r>
            <a:endParaRPr lang="en-US" sz="1400" dirty="0"/>
          </a:p>
        </p:txBody>
      </p:sp>
      <p:sp>
        <p:nvSpPr>
          <p:cNvPr id="46" name="Rectangle 45">
            <a:extLst>
              <a:ext uri="{FF2B5EF4-FFF2-40B4-BE49-F238E27FC236}">
                <a16:creationId xmlns:a16="http://schemas.microsoft.com/office/drawing/2014/main" id="{0D2A064F-A030-4355-90CA-43B1EC54D468}"/>
              </a:ext>
            </a:extLst>
          </p:cNvPr>
          <p:cNvSpPr/>
          <p:nvPr/>
        </p:nvSpPr>
        <p:spPr>
          <a:xfrm>
            <a:off x="544642" y="1250512"/>
            <a:ext cx="1308371" cy="307777"/>
          </a:xfrm>
          <a:prstGeom prst="rect">
            <a:avLst/>
          </a:prstGeom>
          <a:solidFill>
            <a:schemeClr val="bg1"/>
          </a:solidFill>
          <a:ln>
            <a:solidFill>
              <a:schemeClr val="tx1"/>
            </a:solidFill>
          </a:ln>
        </p:spPr>
        <p:txBody>
          <a:bodyPr wrap="none">
            <a:spAutoFit/>
          </a:bodyPr>
          <a:lstStyle/>
          <a:p>
            <a:r>
              <a:rPr lang="en-US" sz="1400" b="1" dirty="0">
                <a:latin typeface="Arial" panose="020B0604020202020204" pitchFamily="34" charset="0"/>
                <a:cs typeface="Arial" panose="020B0604020202020204" pitchFamily="34" charset="0"/>
              </a:rPr>
              <a:t>EJ Indicators</a:t>
            </a:r>
            <a:endParaRPr lang="en-US" sz="1400" dirty="0"/>
          </a:p>
        </p:txBody>
      </p:sp>
      <p:sp>
        <p:nvSpPr>
          <p:cNvPr id="47" name="Rectangle 46">
            <a:extLst>
              <a:ext uri="{FF2B5EF4-FFF2-40B4-BE49-F238E27FC236}">
                <a16:creationId xmlns:a16="http://schemas.microsoft.com/office/drawing/2014/main" id="{A0F9BCCA-3D3E-4FC4-B0CE-210ABBD8D06D}"/>
              </a:ext>
            </a:extLst>
          </p:cNvPr>
          <p:cNvSpPr/>
          <p:nvPr/>
        </p:nvSpPr>
        <p:spPr>
          <a:xfrm>
            <a:off x="785243" y="1574999"/>
            <a:ext cx="1452651" cy="938719"/>
          </a:xfrm>
          <a:prstGeom prst="rect">
            <a:avLst/>
          </a:prstGeom>
          <a:solidFill>
            <a:schemeClr val="bg1"/>
          </a:solidFill>
          <a:ln>
            <a:solidFill>
              <a:schemeClr val="tx1"/>
            </a:solidFill>
          </a:ln>
        </p:spPr>
        <p:txBody>
          <a:bodyPr wrap="square">
            <a:spAutoFit/>
          </a:bodyPr>
          <a:lstStyle/>
          <a:p>
            <a:r>
              <a:rPr lang="en-US" sz="1050" dirty="0">
                <a:latin typeface="Arial" panose="020B0604020202020204" pitchFamily="34" charset="0"/>
                <a:cs typeface="Arial" panose="020B0604020202020204" pitchFamily="34" charset="0"/>
              </a:rPr>
              <a:t>Demographic Index</a:t>
            </a:r>
          </a:p>
          <a:p>
            <a:r>
              <a:rPr lang="en-US" sz="1100" dirty="0">
                <a:latin typeface="Arial" panose="020B0604020202020204" pitchFamily="34" charset="0"/>
                <a:cs typeface="Arial" panose="020B0604020202020204" pitchFamily="34" charset="0"/>
              </a:rPr>
              <a:t>Minority</a:t>
            </a:r>
          </a:p>
          <a:p>
            <a:r>
              <a:rPr lang="en-US" sz="1100" dirty="0">
                <a:latin typeface="Arial" panose="020B0604020202020204" pitchFamily="34" charset="0"/>
                <a:cs typeface="Arial" panose="020B0604020202020204" pitchFamily="34" charset="0"/>
              </a:rPr>
              <a:t>Income</a:t>
            </a:r>
          </a:p>
          <a:p>
            <a:r>
              <a:rPr lang="en-US" sz="1100" dirty="0">
                <a:latin typeface="Arial" panose="020B0604020202020204" pitchFamily="34" charset="0"/>
                <a:cs typeface="Arial" panose="020B0604020202020204" pitchFamily="34" charset="0"/>
              </a:rPr>
              <a:t>Education</a:t>
            </a:r>
          </a:p>
          <a:p>
            <a:r>
              <a:rPr lang="en-US" sz="1100" dirty="0">
                <a:latin typeface="Arial" panose="020B0604020202020204" pitchFamily="34" charset="0"/>
                <a:cs typeface="Arial" panose="020B0604020202020204" pitchFamily="34" charset="0"/>
              </a:rPr>
              <a:t>Language</a:t>
            </a:r>
          </a:p>
        </p:txBody>
      </p:sp>
      <p:sp>
        <p:nvSpPr>
          <p:cNvPr id="48" name="Rectangle 47">
            <a:extLst>
              <a:ext uri="{FF2B5EF4-FFF2-40B4-BE49-F238E27FC236}">
                <a16:creationId xmlns:a16="http://schemas.microsoft.com/office/drawing/2014/main" id="{867B1EF3-C131-4349-874F-8A70FB55FDB7}"/>
              </a:ext>
            </a:extLst>
          </p:cNvPr>
          <p:cNvSpPr/>
          <p:nvPr/>
        </p:nvSpPr>
        <p:spPr>
          <a:xfrm>
            <a:off x="909265" y="2981983"/>
            <a:ext cx="1328630" cy="1100301"/>
          </a:xfrm>
          <a:prstGeom prst="rect">
            <a:avLst/>
          </a:prstGeom>
          <a:solidFill>
            <a:schemeClr val="bg1"/>
          </a:solidFill>
          <a:ln>
            <a:solidFill>
              <a:schemeClr val="tx1"/>
            </a:solidFill>
          </a:ln>
        </p:spPr>
        <p:txBody>
          <a:bodyPr wrap="square">
            <a:spAutoFit/>
          </a:bodyPr>
          <a:lstStyle/>
          <a:p>
            <a:r>
              <a:rPr lang="en-US" sz="1050" dirty="0">
                <a:latin typeface="Arial" panose="020B0604020202020204" pitchFamily="34" charset="0"/>
                <a:cs typeface="Arial" panose="020B0604020202020204" pitchFamily="34" charset="0"/>
              </a:rPr>
              <a:t>Flood</a:t>
            </a:r>
          </a:p>
          <a:p>
            <a:r>
              <a:rPr lang="en-US" sz="1100" dirty="0">
                <a:latin typeface="Arial" panose="020B0604020202020204" pitchFamily="34" charset="0"/>
                <a:cs typeface="Arial" panose="020B0604020202020204" pitchFamily="34" charset="0"/>
              </a:rPr>
              <a:t>Fire</a:t>
            </a:r>
          </a:p>
          <a:p>
            <a:r>
              <a:rPr lang="en-US" sz="1100" dirty="0">
                <a:latin typeface="Arial" panose="020B0604020202020204" pitchFamily="34" charset="0"/>
                <a:cs typeface="Arial" panose="020B0604020202020204" pitchFamily="34" charset="0"/>
              </a:rPr>
              <a:t>Sea Level Rise</a:t>
            </a:r>
          </a:p>
          <a:p>
            <a:r>
              <a:rPr lang="en-US" sz="1100" dirty="0">
                <a:latin typeface="Arial" panose="020B0604020202020204" pitchFamily="34" charset="0"/>
                <a:cs typeface="Arial" panose="020B0604020202020204" pitchFamily="34" charset="0"/>
              </a:rPr>
              <a:t>Heat</a:t>
            </a:r>
          </a:p>
          <a:p>
            <a:r>
              <a:rPr lang="en-US" sz="1100" dirty="0">
                <a:latin typeface="Arial" panose="020B0604020202020204" pitchFamily="34" charset="0"/>
                <a:cs typeface="Arial" panose="020B0604020202020204" pitchFamily="34" charset="0"/>
              </a:rPr>
              <a:t>Disease</a:t>
            </a:r>
          </a:p>
          <a:p>
            <a:endParaRPr lang="en-US" sz="1100"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73B799EC-C2C9-4263-BABD-123A2A7CE0AC}"/>
              </a:ext>
            </a:extLst>
          </p:cNvPr>
          <p:cNvSpPr/>
          <p:nvPr/>
        </p:nvSpPr>
        <p:spPr>
          <a:xfrm>
            <a:off x="539496" y="4015049"/>
            <a:ext cx="1661821" cy="430887"/>
          </a:xfrm>
          <a:prstGeom prst="rect">
            <a:avLst/>
          </a:prstGeom>
          <a:solidFill>
            <a:schemeClr val="bg1"/>
          </a:solidFill>
          <a:ln>
            <a:solidFill>
              <a:schemeClr val="bg1"/>
            </a:solidFill>
          </a:ln>
        </p:spPr>
        <p:txBody>
          <a:bodyPr wrap="square">
            <a:spAutoFit/>
          </a:bodyPr>
          <a:lstStyle/>
          <a:p>
            <a:r>
              <a:rPr lang="en-US" sz="1100" dirty="0">
                <a:latin typeface="Arial" panose="020B0604020202020204" pitchFamily="34" charset="0"/>
                <a:cs typeface="Arial" panose="020B0604020202020204" pitchFamily="34" charset="0"/>
              </a:rPr>
              <a:t> </a:t>
            </a:r>
          </a:p>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9317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1BC56-9C4C-4474-A57E-160FA6676630}"/>
              </a:ext>
            </a:extLst>
          </p:cNvPr>
          <p:cNvPicPr>
            <a:picLocks noChangeAspect="1"/>
          </p:cNvPicPr>
          <p:nvPr/>
        </p:nvPicPr>
        <p:blipFill>
          <a:blip r:embed="rId3"/>
          <a:stretch>
            <a:fillRect/>
          </a:stretch>
        </p:blipFill>
        <p:spPr>
          <a:xfrm>
            <a:off x="-1" y="874033"/>
            <a:ext cx="9178287" cy="5792578"/>
          </a:xfrm>
          <a:prstGeom prst="rect">
            <a:avLst/>
          </a:prstGeom>
          <a:ln w="19050">
            <a:solidFill>
              <a:schemeClr val="accent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539496" y="74074"/>
            <a:ext cx="8229600" cy="669103"/>
          </a:xfrm>
        </p:spPr>
        <p:txBody>
          <a:bodyPr>
            <a:noAutofit/>
          </a:bodyPr>
          <a:lstStyle/>
          <a:p>
            <a:r>
              <a:rPr lang="en-US" altLang="zh-CN" sz="2800" dirty="0">
                <a:solidFill>
                  <a:srgbClr val="FFFF00"/>
                </a:solidFill>
              </a:rPr>
              <a:t>Proximity-based Risk &amp; EJ Analysis Module</a:t>
            </a:r>
            <a:endParaRPr lang="zh-CN" altLang="en-US" sz="2800" dirty="0">
              <a:solidFill>
                <a:srgbClr val="FFFF00"/>
              </a:solidFill>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5" name="Picture 4">
            <a:extLst>
              <a:ext uri="{FF2B5EF4-FFF2-40B4-BE49-F238E27FC236}">
                <a16:creationId xmlns:a16="http://schemas.microsoft.com/office/drawing/2014/main" id="{551D6380-9E7E-4871-8935-9D308B7AFD3E}"/>
              </a:ext>
            </a:extLst>
          </p:cNvPr>
          <p:cNvPicPr>
            <a:picLocks noChangeAspect="1"/>
          </p:cNvPicPr>
          <p:nvPr/>
        </p:nvPicPr>
        <p:blipFill>
          <a:blip r:embed="rId4"/>
          <a:stretch>
            <a:fillRect/>
          </a:stretch>
        </p:blipFill>
        <p:spPr>
          <a:xfrm>
            <a:off x="3030232" y="2313432"/>
            <a:ext cx="6148054" cy="4353179"/>
          </a:xfrm>
          <a:prstGeom prst="rect">
            <a:avLst/>
          </a:prstGeom>
          <a:ln>
            <a:solidFill>
              <a:schemeClr val="tx1"/>
            </a:solidFill>
          </a:ln>
        </p:spPr>
      </p:pic>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6" name="Rectangle 5">
            <a:extLst>
              <a:ext uri="{FF2B5EF4-FFF2-40B4-BE49-F238E27FC236}">
                <a16:creationId xmlns:a16="http://schemas.microsoft.com/office/drawing/2014/main" id="{2220978B-1ABA-4B95-8BB1-F4DE170A2154}"/>
              </a:ext>
            </a:extLst>
          </p:cNvPr>
          <p:cNvSpPr/>
          <p:nvPr/>
        </p:nvSpPr>
        <p:spPr>
          <a:xfrm>
            <a:off x="3030232" y="2199285"/>
            <a:ext cx="6148054" cy="307777"/>
          </a:xfrm>
          <a:prstGeom prst="rect">
            <a:avLst/>
          </a:prstGeom>
          <a:solidFill>
            <a:schemeClr val="bg2"/>
          </a:solidFill>
          <a:ln>
            <a:solidFill>
              <a:schemeClr val="tx1"/>
            </a:solidFill>
          </a:ln>
        </p:spPr>
        <p:txBody>
          <a:bodyPr wrap="square">
            <a:spAutoFit/>
          </a:bodyPr>
          <a:lstStyle/>
          <a:p>
            <a:pPr algn="ctr"/>
            <a:r>
              <a:rPr lang="en-US" sz="1400" b="1" kern="100" dirty="0">
                <a:latin typeface="Times New Roman" panose="02020603050405020304" pitchFamily="18" charset="0"/>
                <a:ea typeface="等线" panose="02010600030101010101" pitchFamily="2" charset="-122"/>
                <a:cs typeface="Times New Roman" panose="02020603050405020304" pitchFamily="18" charset="0"/>
              </a:rPr>
              <a:t>Proximity-base Source/Sector Multi-Pollutant Risk &amp; EJ Analysis</a:t>
            </a:r>
            <a:endParaRPr lang="en-US" sz="1400" b="1" dirty="0"/>
          </a:p>
        </p:txBody>
      </p:sp>
      <p:sp>
        <p:nvSpPr>
          <p:cNvPr id="7" name="Rectangle 6">
            <a:extLst>
              <a:ext uri="{FF2B5EF4-FFF2-40B4-BE49-F238E27FC236}">
                <a16:creationId xmlns:a16="http://schemas.microsoft.com/office/drawing/2014/main" id="{93878FB0-0D10-418A-92F6-2C4EE4AE07A5}"/>
              </a:ext>
            </a:extLst>
          </p:cNvPr>
          <p:cNvSpPr/>
          <p:nvPr/>
        </p:nvSpPr>
        <p:spPr>
          <a:xfrm>
            <a:off x="3087567" y="2507062"/>
            <a:ext cx="1566729" cy="261610"/>
          </a:xfrm>
          <a:prstGeom prst="rect">
            <a:avLst/>
          </a:prstGeom>
          <a:solidFill>
            <a:schemeClr val="bg2"/>
          </a:solidFill>
          <a:ln>
            <a:solidFill>
              <a:schemeClr val="tx1"/>
            </a:solidFill>
          </a:ln>
        </p:spPr>
        <p:txBody>
          <a:bodyPr wrap="square">
            <a:spAutoFit/>
          </a:bodyPr>
          <a:lstStyle/>
          <a:p>
            <a:pPr algn="ctr"/>
            <a:r>
              <a:rPr lang="en-US" sz="1100" b="1" kern="100" dirty="0">
                <a:latin typeface="Times New Roman" panose="02020603050405020304" pitchFamily="18" charset="0"/>
                <a:ea typeface="等线" panose="02010600030101010101" pitchFamily="2" charset="-122"/>
                <a:cs typeface="Times New Roman" panose="02020603050405020304" pitchFamily="18" charset="0"/>
              </a:rPr>
              <a:t>Source/Sector Analysis</a:t>
            </a:r>
            <a:endParaRPr lang="en-US" sz="1100" dirty="0"/>
          </a:p>
        </p:txBody>
      </p:sp>
      <p:sp>
        <p:nvSpPr>
          <p:cNvPr id="13" name="Rectangle 12">
            <a:extLst>
              <a:ext uri="{FF2B5EF4-FFF2-40B4-BE49-F238E27FC236}">
                <a16:creationId xmlns:a16="http://schemas.microsoft.com/office/drawing/2014/main" id="{1B474655-35C0-4A1D-B93B-59DA2AC47F31}"/>
              </a:ext>
            </a:extLst>
          </p:cNvPr>
          <p:cNvSpPr/>
          <p:nvPr/>
        </p:nvSpPr>
        <p:spPr>
          <a:xfrm>
            <a:off x="4665912" y="2507062"/>
            <a:ext cx="915498" cy="261610"/>
          </a:xfrm>
          <a:prstGeom prst="rect">
            <a:avLst/>
          </a:prstGeom>
          <a:solidFill>
            <a:schemeClr val="bg2"/>
          </a:solidFill>
          <a:ln>
            <a:solidFill>
              <a:schemeClr val="tx1"/>
            </a:solidFill>
          </a:ln>
        </p:spPr>
        <p:txBody>
          <a:bodyPr wrap="square">
            <a:spAutoFit/>
          </a:bodyPr>
          <a:lstStyle/>
          <a:p>
            <a:pPr algn="ctr"/>
            <a:r>
              <a:rPr lang="en-US" sz="1100" b="1" kern="100" dirty="0">
                <a:latin typeface="Times New Roman" panose="02020603050405020304" pitchFamily="18" charset="0"/>
                <a:ea typeface="等线" panose="02010600030101010101" pitchFamily="2" charset="-122"/>
                <a:cs typeface="Times New Roman" panose="02020603050405020304" pitchFamily="18" charset="0"/>
              </a:rPr>
              <a:t>EJ Analysis</a:t>
            </a:r>
            <a:endParaRPr lang="en-US" sz="1100" dirty="0"/>
          </a:p>
        </p:txBody>
      </p:sp>
      <p:sp>
        <p:nvSpPr>
          <p:cNvPr id="14" name="Rectangle 13">
            <a:extLst>
              <a:ext uri="{FF2B5EF4-FFF2-40B4-BE49-F238E27FC236}">
                <a16:creationId xmlns:a16="http://schemas.microsoft.com/office/drawing/2014/main" id="{513DA572-D8D5-4AED-9EE8-BA1804907FB0}"/>
              </a:ext>
            </a:extLst>
          </p:cNvPr>
          <p:cNvSpPr/>
          <p:nvPr/>
        </p:nvSpPr>
        <p:spPr>
          <a:xfrm>
            <a:off x="6787508" y="2490404"/>
            <a:ext cx="1084567" cy="261610"/>
          </a:xfrm>
          <a:prstGeom prst="rect">
            <a:avLst/>
          </a:prstGeom>
          <a:solidFill>
            <a:schemeClr val="bg2"/>
          </a:solidFill>
          <a:ln>
            <a:solidFill>
              <a:schemeClr val="tx1"/>
            </a:solidFill>
          </a:ln>
        </p:spPr>
        <p:txBody>
          <a:bodyPr wrap="square">
            <a:spAutoFit/>
          </a:bodyPr>
          <a:lstStyle/>
          <a:p>
            <a:pPr algn="ctr"/>
            <a:r>
              <a:rPr lang="en-US" sz="1100" b="1" kern="100" dirty="0">
                <a:latin typeface="Times New Roman" panose="02020603050405020304" pitchFamily="18" charset="0"/>
                <a:ea typeface="等线" panose="02010600030101010101" pitchFamily="2" charset="-122"/>
                <a:cs typeface="Times New Roman" panose="02020603050405020304" pitchFamily="18" charset="0"/>
              </a:rPr>
              <a:t>Tribal Analysis</a:t>
            </a:r>
            <a:endParaRPr lang="en-US" sz="1100" dirty="0"/>
          </a:p>
        </p:txBody>
      </p:sp>
      <p:sp>
        <p:nvSpPr>
          <p:cNvPr id="15" name="Rectangle 14">
            <a:extLst>
              <a:ext uri="{FF2B5EF4-FFF2-40B4-BE49-F238E27FC236}">
                <a16:creationId xmlns:a16="http://schemas.microsoft.com/office/drawing/2014/main" id="{41DA7B0C-3841-4C2B-A71A-FB77F3494F66}"/>
              </a:ext>
            </a:extLst>
          </p:cNvPr>
          <p:cNvSpPr/>
          <p:nvPr/>
        </p:nvSpPr>
        <p:spPr>
          <a:xfrm>
            <a:off x="5584978" y="2507062"/>
            <a:ext cx="1190726" cy="261610"/>
          </a:xfrm>
          <a:prstGeom prst="rect">
            <a:avLst/>
          </a:prstGeom>
          <a:solidFill>
            <a:schemeClr val="bg2"/>
          </a:solidFill>
          <a:ln>
            <a:solidFill>
              <a:schemeClr val="tx1"/>
            </a:solidFill>
          </a:ln>
        </p:spPr>
        <p:txBody>
          <a:bodyPr wrap="square">
            <a:spAutoFit/>
          </a:bodyPr>
          <a:lstStyle/>
          <a:p>
            <a:pPr algn="ctr"/>
            <a:r>
              <a:rPr lang="en-US" sz="1100" b="1" kern="100" dirty="0">
                <a:latin typeface="Times New Roman" panose="02020603050405020304" pitchFamily="18" charset="0"/>
                <a:ea typeface="等线" panose="02010600030101010101" pitchFamily="2" charset="-122"/>
                <a:cs typeface="Times New Roman" panose="02020603050405020304" pitchFamily="18" charset="0"/>
              </a:rPr>
              <a:t>Climate Analysis</a:t>
            </a:r>
            <a:endParaRPr lang="en-US" sz="1100" dirty="0"/>
          </a:p>
        </p:txBody>
      </p:sp>
      <p:sp>
        <p:nvSpPr>
          <p:cNvPr id="16" name="Rectangle 15">
            <a:extLst>
              <a:ext uri="{FF2B5EF4-FFF2-40B4-BE49-F238E27FC236}">
                <a16:creationId xmlns:a16="http://schemas.microsoft.com/office/drawing/2014/main" id="{BE9285A6-1DC7-4F6D-850A-8E60F942BF82}"/>
              </a:ext>
            </a:extLst>
          </p:cNvPr>
          <p:cNvSpPr/>
          <p:nvPr/>
        </p:nvSpPr>
        <p:spPr>
          <a:xfrm>
            <a:off x="3075763" y="2768773"/>
            <a:ext cx="1190726" cy="230832"/>
          </a:xfrm>
          <a:prstGeom prst="rect">
            <a:avLst/>
          </a:prstGeom>
          <a:solidFill>
            <a:schemeClr val="bg2"/>
          </a:solidFill>
          <a:ln>
            <a:solidFill>
              <a:schemeClr val="tx1"/>
            </a:solidFill>
          </a:ln>
        </p:spPr>
        <p:txBody>
          <a:bodyPr wrap="square">
            <a:spAutoFit/>
          </a:bodyPr>
          <a:lstStyle/>
          <a:p>
            <a:pPr algn="ctr"/>
            <a:r>
              <a:rPr lang="en-US" sz="900" b="1" kern="100" dirty="0">
                <a:latin typeface="Times New Roman" panose="02020603050405020304" pitchFamily="18" charset="0"/>
                <a:ea typeface="等线" panose="02010600030101010101" pitchFamily="2" charset="-122"/>
                <a:cs typeface="Times New Roman" panose="02020603050405020304" pitchFamily="18" charset="0"/>
              </a:rPr>
              <a:t>Radius of  Analysis</a:t>
            </a:r>
            <a:endParaRPr lang="en-US" sz="900" dirty="0"/>
          </a:p>
        </p:txBody>
      </p:sp>
      <p:cxnSp>
        <p:nvCxnSpPr>
          <p:cNvPr id="10" name="Straight Connector 9">
            <a:extLst>
              <a:ext uri="{FF2B5EF4-FFF2-40B4-BE49-F238E27FC236}">
                <a16:creationId xmlns:a16="http://schemas.microsoft.com/office/drawing/2014/main" id="{B448E1AA-A400-4FDB-B625-66B0EC2708F3}"/>
              </a:ext>
            </a:extLst>
          </p:cNvPr>
          <p:cNvCxnSpPr/>
          <p:nvPr/>
        </p:nvCxnSpPr>
        <p:spPr bwMode="auto">
          <a:xfrm>
            <a:off x="4800600" y="2898648"/>
            <a:ext cx="1170432" cy="0"/>
          </a:xfrm>
          <a:prstGeom prst="line">
            <a:avLst/>
          </a:prstGeom>
          <a:solidFill>
            <a:schemeClr val="accent1"/>
          </a:solidFill>
          <a:ln w="28575" cap="flat" cmpd="sng" algn="ctr">
            <a:solidFill>
              <a:srgbClr val="0000FF"/>
            </a:solidFill>
            <a:prstDash val="solid"/>
            <a:round/>
            <a:headEnd type="none" w="med" len="med"/>
            <a:tailEnd type="none" w="med" len="med"/>
          </a:ln>
          <a:effectLst/>
        </p:spPr>
      </p:cxnSp>
      <p:sp>
        <p:nvSpPr>
          <p:cNvPr id="11" name="Rectangle 10">
            <a:extLst>
              <a:ext uri="{FF2B5EF4-FFF2-40B4-BE49-F238E27FC236}">
                <a16:creationId xmlns:a16="http://schemas.microsoft.com/office/drawing/2014/main" id="{BBF9F624-84B4-43D9-B118-0B28DF181BB9}"/>
              </a:ext>
            </a:extLst>
          </p:cNvPr>
          <p:cNvSpPr/>
          <p:nvPr/>
        </p:nvSpPr>
        <p:spPr>
          <a:xfrm>
            <a:off x="4675056" y="2841644"/>
            <a:ext cx="274434" cy="307777"/>
          </a:xfrm>
          <a:prstGeom prst="rect">
            <a:avLst/>
          </a:prstGeom>
        </p:spPr>
        <p:txBody>
          <a:bodyPr wrap="none">
            <a:spAutoFit/>
          </a:bodyPr>
          <a:lstStyle/>
          <a:p>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1</a:t>
            </a:r>
            <a:endParaRPr lang="en-US" sz="1400" dirty="0"/>
          </a:p>
        </p:txBody>
      </p:sp>
      <p:sp>
        <p:nvSpPr>
          <p:cNvPr id="18" name="Rectangle 17">
            <a:extLst>
              <a:ext uri="{FF2B5EF4-FFF2-40B4-BE49-F238E27FC236}">
                <a16:creationId xmlns:a16="http://schemas.microsoft.com/office/drawing/2014/main" id="{7112CEC0-27BB-4224-97B3-69A2BFAD3CDA}"/>
              </a:ext>
            </a:extLst>
          </p:cNvPr>
          <p:cNvSpPr/>
          <p:nvPr/>
        </p:nvSpPr>
        <p:spPr bwMode="auto">
          <a:xfrm>
            <a:off x="5059218" y="2841644"/>
            <a:ext cx="45719" cy="11400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9F7E70A6-CB09-4D14-8979-0F08697C23AE}"/>
              </a:ext>
            </a:extLst>
          </p:cNvPr>
          <p:cNvSpPr/>
          <p:nvPr/>
        </p:nvSpPr>
        <p:spPr>
          <a:xfrm>
            <a:off x="5614597" y="2845716"/>
            <a:ext cx="593432" cy="307777"/>
          </a:xfrm>
          <a:prstGeom prst="rect">
            <a:avLst/>
          </a:prstGeom>
        </p:spPr>
        <p:txBody>
          <a:bodyPr wrap="none">
            <a:spAutoFit/>
          </a:bodyPr>
          <a:lstStyle/>
          <a:p>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75km</a:t>
            </a:r>
            <a:endParaRPr lang="en-US" sz="1400" dirty="0"/>
          </a:p>
        </p:txBody>
      </p:sp>
      <p:sp>
        <p:nvSpPr>
          <p:cNvPr id="21" name="Rectangle 20">
            <a:extLst>
              <a:ext uri="{FF2B5EF4-FFF2-40B4-BE49-F238E27FC236}">
                <a16:creationId xmlns:a16="http://schemas.microsoft.com/office/drawing/2014/main" id="{C9A7E780-77F9-4181-B85B-A26333CEB478}"/>
              </a:ext>
            </a:extLst>
          </p:cNvPr>
          <p:cNvSpPr/>
          <p:nvPr/>
        </p:nvSpPr>
        <p:spPr>
          <a:xfrm>
            <a:off x="6171452" y="2857087"/>
            <a:ext cx="2942825" cy="553998"/>
          </a:xfrm>
          <a:prstGeom prst="rect">
            <a:avLst/>
          </a:prstGeom>
          <a:solidFill>
            <a:schemeClr val="bg2"/>
          </a:solidFill>
          <a:ln>
            <a:solidFill>
              <a:schemeClr val="tx1"/>
            </a:solidFill>
          </a:ln>
        </p:spPr>
        <p:txBody>
          <a:bodyPr wrap="square">
            <a:spAutoFit/>
          </a:bodyPr>
          <a:lstStyle/>
          <a:p>
            <a:r>
              <a:rPr lang="en-US" sz="1000" b="1" u="sng" kern="100" dirty="0">
                <a:latin typeface="Times New Roman" panose="02020603050405020304" pitchFamily="18" charset="0"/>
                <a:ea typeface="等线" panose="02010600030101010101" pitchFamily="2" charset="-122"/>
                <a:cs typeface="Times New Roman" panose="02020603050405020304" pitchFamily="18" charset="0"/>
              </a:rPr>
              <a:t>Source</a:t>
            </a:r>
            <a:r>
              <a:rPr lang="en-US" sz="1000" b="1" kern="100" dirty="0">
                <a:latin typeface="Times New Roman" panose="02020603050405020304" pitchFamily="18" charset="0"/>
                <a:ea typeface="等线" panose="02010600030101010101" pitchFamily="2" charset="-122"/>
                <a:cs typeface="Times New Roman" panose="02020603050405020304" pitchFamily="18" charset="0"/>
              </a:rPr>
              <a:t>: American Synthesis Rubber Co., KY</a:t>
            </a:r>
          </a:p>
          <a:p>
            <a:r>
              <a:rPr lang="en-US" sz="1000" b="1" u="sng" kern="100" dirty="0">
                <a:latin typeface="Times New Roman" panose="02020603050405020304" pitchFamily="18" charset="0"/>
                <a:ea typeface="等线" panose="02010600030101010101" pitchFamily="2" charset="-122"/>
                <a:cs typeface="Times New Roman" panose="02020603050405020304" pitchFamily="18" charset="0"/>
              </a:rPr>
              <a:t>Sector Group</a:t>
            </a:r>
            <a:r>
              <a:rPr lang="en-US" sz="1000" b="1" kern="100" dirty="0">
                <a:latin typeface="Times New Roman" panose="02020603050405020304" pitchFamily="18" charset="0"/>
                <a:ea typeface="等线" panose="02010600030101010101" pitchFamily="2" charset="-122"/>
                <a:cs typeface="Times New Roman" panose="02020603050405020304" pitchFamily="18" charset="0"/>
              </a:rPr>
              <a:t>: Organic Chemical Manufacturing</a:t>
            </a:r>
          </a:p>
          <a:p>
            <a:r>
              <a:rPr lang="en-US" sz="1000" b="1" kern="100" dirty="0">
                <a:latin typeface="Times New Roman" panose="02020603050405020304" pitchFamily="18" charset="0"/>
                <a:ea typeface="等线" panose="02010600030101010101" pitchFamily="2" charset="-122"/>
                <a:cs typeface="Times New Roman" panose="02020603050405020304" pitchFamily="18" charset="0"/>
              </a:rPr>
              <a:t>                 [ x ] Display sector group’s national map</a:t>
            </a:r>
            <a:endParaRPr lang="en-US" sz="1000" dirty="0"/>
          </a:p>
        </p:txBody>
      </p:sp>
      <p:sp>
        <p:nvSpPr>
          <p:cNvPr id="23" name="Rectangle 22">
            <a:extLst>
              <a:ext uri="{FF2B5EF4-FFF2-40B4-BE49-F238E27FC236}">
                <a16:creationId xmlns:a16="http://schemas.microsoft.com/office/drawing/2014/main" id="{58DB7AB7-225C-4AE1-B1B9-2B1069CAA46E}"/>
              </a:ext>
            </a:extLst>
          </p:cNvPr>
          <p:cNvSpPr/>
          <p:nvPr/>
        </p:nvSpPr>
        <p:spPr>
          <a:xfrm>
            <a:off x="3087567" y="5842122"/>
            <a:ext cx="3219692" cy="338554"/>
          </a:xfrm>
          <a:prstGeom prst="rect">
            <a:avLst/>
          </a:prstGeom>
          <a:solidFill>
            <a:schemeClr val="bg2"/>
          </a:solidFill>
          <a:ln>
            <a:solidFill>
              <a:schemeClr val="tx1"/>
            </a:solidFill>
          </a:ln>
        </p:spPr>
        <p:txBody>
          <a:bodyPr wrap="square">
            <a:spAutoFit/>
          </a:bodyPr>
          <a:lstStyle/>
          <a:p>
            <a:pPr algn="ctr"/>
            <a:r>
              <a:rPr lang="en-US" sz="1600" b="1" kern="100" dirty="0">
                <a:latin typeface="Times New Roman" panose="02020603050405020304" pitchFamily="18" charset="0"/>
                <a:ea typeface="等线" panose="02010600030101010101" pitchFamily="2" charset="-122"/>
                <a:cs typeface="Times New Roman" panose="02020603050405020304" pitchFamily="18" charset="0"/>
              </a:rPr>
              <a:t>Create Table</a:t>
            </a:r>
          </a:p>
        </p:txBody>
      </p:sp>
      <p:sp>
        <p:nvSpPr>
          <p:cNvPr id="24" name="Rectangle 23">
            <a:extLst>
              <a:ext uri="{FF2B5EF4-FFF2-40B4-BE49-F238E27FC236}">
                <a16:creationId xmlns:a16="http://schemas.microsoft.com/office/drawing/2014/main" id="{5684A689-EAF8-4ED7-B733-7717143C2A70}"/>
              </a:ext>
            </a:extLst>
          </p:cNvPr>
          <p:cNvSpPr/>
          <p:nvPr/>
        </p:nvSpPr>
        <p:spPr>
          <a:xfrm>
            <a:off x="6337162" y="5835877"/>
            <a:ext cx="2779406" cy="338554"/>
          </a:xfrm>
          <a:prstGeom prst="rect">
            <a:avLst/>
          </a:prstGeom>
          <a:solidFill>
            <a:schemeClr val="bg2"/>
          </a:solidFill>
          <a:ln>
            <a:solidFill>
              <a:schemeClr val="tx1"/>
            </a:solidFill>
          </a:ln>
        </p:spPr>
        <p:txBody>
          <a:bodyPr wrap="square">
            <a:spAutoFit/>
          </a:bodyPr>
          <a:lstStyle/>
          <a:p>
            <a:pPr algn="ctr"/>
            <a:r>
              <a:rPr lang="en-US" sz="1600" b="1" kern="100" dirty="0">
                <a:latin typeface="Times New Roman" panose="02020603050405020304" pitchFamily="18" charset="0"/>
                <a:ea typeface="等线" panose="02010600030101010101" pitchFamily="2" charset="-122"/>
                <a:cs typeface="Times New Roman" panose="02020603050405020304" pitchFamily="18" charset="0"/>
              </a:rPr>
              <a:t>Create Plot</a:t>
            </a:r>
          </a:p>
        </p:txBody>
      </p:sp>
      <p:sp>
        <p:nvSpPr>
          <p:cNvPr id="25" name="Rectangle 24">
            <a:extLst>
              <a:ext uri="{FF2B5EF4-FFF2-40B4-BE49-F238E27FC236}">
                <a16:creationId xmlns:a16="http://schemas.microsoft.com/office/drawing/2014/main" id="{4E956FB5-EF5C-4CE8-BA1A-F7ECAA2E73DB}"/>
              </a:ext>
            </a:extLst>
          </p:cNvPr>
          <p:cNvSpPr/>
          <p:nvPr/>
        </p:nvSpPr>
        <p:spPr bwMode="auto">
          <a:xfrm>
            <a:off x="6726994" y="2475665"/>
            <a:ext cx="1181655" cy="30777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3353211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02576-4FBA-4018-A89B-BEFDEF120071}"/>
              </a:ext>
            </a:extLst>
          </p:cNvPr>
          <p:cNvSpPr>
            <a:spLocks noGrp="1"/>
          </p:cNvSpPr>
          <p:nvPr>
            <p:ph type="title"/>
          </p:nvPr>
        </p:nvSpPr>
        <p:spPr>
          <a:xfrm>
            <a:off x="-1" y="71439"/>
            <a:ext cx="9072081" cy="697375"/>
          </a:xfrm>
        </p:spPr>
        <p:txBody>
          <a:bodyPr/>
          <a:lstStyle/>
          <a:p>
            <a:r>
              <a:rPr lang="en-US" altLang="zh-CN" sz="2600" dirty="0">
                <a:solidFill>
                  <a:srgbClr val="FFFF00"/>
                </a:solidFill>
              </a:rPr>
              <a:t>“Tribal Areas” Example: </a:t>
            </a:r>
            <a:r>
              <a:rPr lang="en-US" altLang="zh-CN" sz="2600" dirty="0"/>
              <a:t>OKC-Shawnee CBSA</a:t>
            </a:r>
            <a:endParaRPr lang="en-US" sz="2600" dirty="0"/>
          </a:p>
        </p:txBody>
      </p:sp>
      <p:pic>
        <p:nvPicPr>
          <p:cNvPr id="4" name="Picture 3">
            <a:extLst>
              <a:ext uri="{FF2B5EF4-FFF2-40B4-BE49-F238E27FC236}">
                <a16:creationId xmlns:a16="http://schemas.microsoft.com/office/drawing/2014/main" id="{0B63ED1B-74BF-422D-A6E3-AFE5BB6866EC}"/>
              </a:ext>
            </a:extLst>
          </p:cNvPr>
          <p:cNvPicPr>
            <a:picLocks noChangeAspect="1"/>
          </p:cNvPicPr>
          <p:nvPr/>
        </p:nvPicPr>
        <p:blipFill rotWithShape="1">
          <a:blip r:embed="rId2"/>
          <a:srcRect r="34940" b="3998"/>
          <a:stretch/>
        </p:blipFill>
        <p:spPr>
          <a:xfrm>
            <a:off x="0" y="811663"/>
            <a:ext cx="5949108" cy="4542658"/>
          </a:xfrm>
          <a:prstGeom prst="rect">
            <a:avLst/>
          </a:prstGeom>
        </p:spPr>
      </p:pic>
      <p:pic>
        <p:nvPicPr>
          <p:cNvPr id="9" name="Picture 8">
            <a:extLst>
              <a:ext uri="{FF2B5EF4-FFF2-40B4-BE49-F238E27FC236}">
                <a16:creationId xmlns:a16="http://schemas.microsoft.com/office/drawing/2014/main" id="{056DA516-A8BD-47EB-90BF-A8DEF9433948}"/>
              </a:ext>
            </a:extLst>
          </p:cNvPr>
          <p:cNvPicPr>
            <a:picLocks noChangeAspect="1"/>
          </p:cNvPicPr>
          <p:nvPr/>
        </p:nvPicPr>
        <p:blipFill>
          <a:blip r:embed="rId3"/>
          <a:stretch>
            <a:fillRect/>
          </a:stretch>
        </p:blipFill>
        <p:spPr>
          <a:xfrm>
            <a:off x="4979626" y="2525660"/>
            <a:ext cx="2819176" cy="2655066"/>
          </a:xfrm>
          <a:prstGeom prst="rect">
            <a:avLst/>
          </a:prstGeom>
          <a:ln w="28575">
            <a:solidFill>
              <a:srgbClr val="000532"/>
            </a:solidFill>
            <a:prstDash val="solid"/>
          </a:ln>
        </p:spPr>
      </p:pic>
      <p:sp>
        <p:nvSpPr>
          <p:cNvPr id="10" name="Rectangle 9">
            <a:extLst>
              <a:ext uri="{FF2B5EF4-FFF2-40B4-BE49-F238E27FC236}">
                <a16:creationId xmlns:a16="http://schemas.microsoft.com/office/drawing/2014/main" id="{5262E5C0-1FA4-4C6A-ACE9-252039F01820}"/>
              </a:ext>
            </a:extLst>
          </p:cNvPr>
          <p:cNvSpPr/>
          <p:nvPr/>
        </p:nvSpPr>
        <p:spPr bwMode="auto">
          <a:xfrm>
            <a:off x="2104222" y="3082993"/>
            <a:ext cx="2060154" cy="1918666"/>
          </a:xfrm>
          <a:prstGeom prst="rect">
            <a:avLst/>
          </a:prstGeom>
          <a:noFill/>
          <a:ln w="28575" cap="flat" cmpd="sng" algn="ctr">
            <a:solidFill>
              <a:schemeClr val="accent4">
                <a:lumMod val="50000"/>
                <a:lumOff val="50000"/>
              </a:schemeClr>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1" name="Rectangle 10">
            <a:extLst>
              <a:ext uri="{FF2B5EF4-FFF2-40B4-BE49-F238E27FC236}">
                <a16:creationId xmlns:a16="http://schemas.microsoft.com/office/drawing/2014/main" id="{94589146-90DD-4BE3-9125-E3490AC7E702}"/>
              </a:ext>
            </a:extLst>
          </p:cNvPr>
          <p:cNvSpPr/>
          <p:nvPr/>
        </p:nvSpPr>
        <p:spPr>
          <a:xfrm>
            <a:off x="6023708" y="1676576"/>
            <a:ext cx="1132674" cy="646331"/>
          </a:xfrm>
          <a:prstGeom prst="rect">
            <a:avLst/>
          </a:prstGeom>
          <a:ln>
            <a:solidFill>
              <a:schemeClr val="tx1"/>
            </a:solidFill>
          </a:ln>
        </p:spPr>
        <p:txBody>
          <a:bodyPr wrap="square">
            <a:spAutoFit/>
          </a:bodyPr>
          <a:lstStyle/>
          <a:p>
            <a:r>
              <a:rPr lang="en-US" sz="1200" b="1" dirty="0">
                <a:solidFill>
                  <a:srgbClr val="333333"/>
                </a:solidFill>
                <a:latin typeface="Verdana" panose="020B0604030504040204" pitchFamily="34" charset="0"/>
              </a:rPr>
              <a:t>Cheyenne &amp; Arapaho Tribes, OK</a:t>
            </a:r>
            <a:endParaRPr lang="en-US" sz="1200" b="1" dirty="0"/>
          </a:p>
        </p:txBody>
      </p:sp>
      <p:sp>
        <p:nvSpPr>
          <p:cNvPr id="12" name="Rectangle 11">
            <a:extLst>
              <a:ext uri="{FF2B5EF4-FFF2-40B4-BE49-F238E27FC236}">
                <a16:creationId xmlns:a16="http://schemas.microsoft.com/office/drawing/2014/main" id="{5C826448-E1FE-443F-BCBF-4CB4D1E52BAD}"/>
              </a:ext>
            </a:extLst>
          </p:cNvPr>
          <p:cNvSpPr/>
          <p:nvPr/>
        </p:nvSpPr>
        <p:spPr>
          <a:xfrm>
            <a:off x="7798802" y="1859307"/>
            <a:ext cx="1132674" cy="461665"/>
          </a:xfrm>
          <a:prstGeom prst="rect">
            <a:avLst/>
          </a:prstGeom>
          <a:ln>
            <a:solidFill>
              <a:schemeClr val="tx1"/>
            </a:solidFill>
          </a:ln>
        </p:spPr>
        <p:txBody>
          <a:bodyPr wrap="square">
            <a:spAutoFit/>
          </a:bodyPr>
          <a:lstStyle/>
          <a:p>
            <a:r>
              <a:rPr lang="en-US" sz="1200" b="1" dirty="0">
                <a:solidFill>
                  <a:srgbClr val="333333"/>
                </a:solidFill>
                <a:latin typeface="Verdana" panose="020B0604030504040204" pitchFamily="34" charset="0"/>
              </a:rPr>
              <a:t>Iowa Tribe of OK</a:t>
            </a:r>
            <a:endParaRPr lang="en-US" sz="1200" b="1" dirty="0"/>
          </a:p>
        </p:txBody>
      </p:sp>
      <p:sp>
        <p:nvSpPr>
          <p:cNvPr id="13" name="Rectangle 12">
            <a:extLst>
              <a:ext uri="{FF2B5EF4-FFF2-40B4-BE49-F238E27FC236}">
                <a16:creationId xmlns:a16="http://schemas.microsoft.com/office/drawing/2014/main" id="{AD4873CB-19B0-4136-8350-D6F6AF5C5516}"/>
              </a:ext>
            </a:extLst>
          </p:cNvPr>
          <p:cNvSpPr/>
          <p:nvPr/>
        </p:nvSpPr>
        <p:spPr>
          <a:xfrm>
            <a:off x="7878007" y="3949798"/>
            <a:ext cx="1268099" cy="646331"/>
          </a:xfrm>
          <a:prstGeom prst="rect">
            <a:avLst/>
          </a:prstGeom>
          <a:ln>
            <a:solidFill>
              <a:schemeClr val="tx1"/>
            </a:solidFill>
          </a:ln>
        </p:spPr>
        <p:txBody>
          <a:bodyPr wrap="square">
            <a:spAutoFit/>
          </a:bodyPr>
          <a:lstStyle/>
          <a:p>
            <a:r>
              <a:rPr lang="en-US" sz="1200" b="1" dirty="0">
                <a:solidFill>
                  <a:srgbClr val="333333"/>
                </a:solidFill>
                <a:latin typeface="Verdana" panose="020B0604030504040204" pitchFamily="34" charset="0"/>
              </a:rPr>
              <a:t>Citizen Potawatomi Nation, OK</a:t>
            </a:r>
            <a:endParaRPr lang="en-US" sz="1200" b="1" dirty="0"/>
          </a:p>
        </p:txBody>
      </p:sp>
      <p:sp>
        <p:nvSpPr>
          <p:cNvPr id="14" name="Rectangle 13">
            <a:extLst>
              <a:ext uri="{FF2B5EF4-FFF2-40B4-BE49-F238E27FC236}">
                <a16:creationId xmlns:a16="http://schemas.microsoft.com/office/drawing/2014/main" id="{71B11133-7EF2-4DDC-A655-F91DA4567B55}"/>
              </a:ext>
            </a:extLst>
          </p:cNvPr>
          <p:cNvSpPr/>
          <p:nvPr/>
        </p:nvSpPr>
        <p:spPr>
          <a:xfrm>
            <a:off x="5949108" y="4780606"/>
            <a:ext cx="1155824" cy="646331"/>
          </a:xfrm>
          <a:prstGeom prst="rect">
            <a:avLst/>
          </a:prstGeom>
          <a:solidFill>
            <a:schemeClr val="bg1">
              <a:alpha val="77000"/>
            </a:schemeClr>
          </a:solidFill>
          <a:ln>
            <a:solidFill>
              <a:schemeClr val="tx1"/>
            </a:solidFill>
          </a:ln>
        </p:spPr>
        <p:txBody>
          <a:bodyPr wrap="square">
            <a:spAutoFit/>
          </a:bodyPr>
          <a:lstStyle/>
          <a:p>
            <a:r>
              <a:rPr lang="en-US" sz="1200" b="1" dirty="0">
                <a:solidFill>
                  <a:srgbClr val="333333"/>
                </a:solidFill>
                <a:latin typeface="Verdana" panose="020B0604030504040204" pitchFamily="34" charset="0"/>
              </a:rPr>
              <a:t>The Chickasaw Nation</a:t>
            </a:r>
            <a:endParaRPr lang="en-US" sz="1200" b="1" dirty="0"/>
          </a:p>
        </p:txBody>
      </p:sp>
      <p:sp>
        <p:nvSpPr>
          <p:cNvPr id="15" name="Rectangle 14">
            <a:extLst>
              <a:ext uri="{FF2B5EF4-FFF2-40B4-BE49-F238E27FC236}">
                <a16:creationId xmlns:a16="http://schemas.microsoft.com/office/drawing/2014/main" id="{1892B043-443F-4C36-9AA4-3BC968A12533}"/>
              </a:ext>
            </a:extLst>
          </p:cNvPr>
          <p:cNvSpPr/>
          <p:nvPr/>
        </p:nvSpPr>
        <p:spPr>
          <a:xfrm>
            <a:off x="0" y="5586232"/>
            <a:ext cx="8664767" cy="1200329"/>
          </a:xfrm>
          <a:prstGeom prst="rect">
            <a:avLst/>
          </a:prstGeom>
        </p:spPr>
        <p:txBody>
          <a:bodyPr wrap="square">
            <a:spAutoFit/>
          </a:bodyPr>
          <a:lstStyle/>
          <a:p>
            <a:pPr algn="ctr"/>
            <a:r>
              <a:rPr lang="en-US" dirty="0"/>
              <a:t>The maps above were generated for the Oklahoma City-Shawnee CBSA using the NEXUS data query module &amp; </a:t>
            </a:r>
            <a:r>
              <a:rPr lang="en-US" dirty="0" err="1"/>
              <a:t>EnviroMapper</a:t>
            </a:r>
            <a:r>
              <a:rPr lang="en-US" dirty="0"/>
              <a:t> to demonstrate the benefit of adding a Tribal Boundary layer. The top 10 Gas &amp; VOC HAPs emission sources are plotted in NEXUS.</a:t>
            </a:r>
          </a:p>
        </p:txBody>
      </p:sp>
      <p:cxnSp>
        <p:nvCxnSpPr>
          <p:cNvPr id="19" name="Straight Connector 18">
            <a:extLst>
              <a:ext uri="{FF2B5EF4-FFF2-40B4-BE49-F238E27FC236}">
                <a16:creationId xmlns:a16="http://schemas.microsoft.com/office/drawing/2014/main" id="{17A9742E-DB2B-4C49-AAD2-DEB841EA2C5E}"/>
              </a:ext>
            </a:extLst>
          </p:cNvPr>
          <p:cNvCxnSpPr/>
          <p:nvPr/>
        </p:nvCxnSpPr>
        <p:spPr bwMode="auto">
          <a:xfrm flipV="1">
            <a:off x="4164376" y="2505638"/>
            <a:ext cx="815250" cy="577354"/>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21" name="Straight Arrow Connector 20">
            <a:extLst>
              <a:ext uri="{FF2B5EF4-FFF2-40B4-BE49-F238E27FC236}">
                <a16:creationId xmlns:a16="http://schemas.microsoft.com/office/drawing/2014/main" id="{965CBAA4-0B01-475C-9BA5-D7AE325C6A03}"/>
              </a:ext>
            </a:extLst>
          </p:cNvPr>
          <p:cNvCxnSpPr>
            <a:cxnSpLocks/>
            <a:stCxn id="11" idx="2"/>
          </p:cNvCxnSpPr>
          <p:nvPr/>
        </p:nvCxnSpPr>
        <p:spPr bwMode="auto">
          <a:xfrm flipH="1">
            <a:off x="6037245" y="2322907"/>
            <a:ext cx="552800" cy="12024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9F972EEC-75C0-44D2-990F-682B5E158E81}"/>
              </a:ext>
            </a:extLst>
          </p:cNvPr>
          <p:cNvCxnSpPr>
            <a:stCxn id="12" idx="2"/>
          </p:cNvCxnSpPr>
          <p:nvPr/>
        </p:nvCxnSpPr>
        <p:spPr bwMode="auto">
          <a:xfrm flipH="1">
            <a:off x="7370284" y="2320972"/>
            <a:ext cx="994855" cy="67561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F5E38977-A2F8-4151-A7BD-9820E7B3463A}"/>
              </a:ext>
            </a:extLst>
          </p:cNvPr>
          <p:cNvCxnSpPr>
            <a:stCxn id="13" idx="1"/>
          </p:cNvCxnSpPr>
          <p:nvPr/>
        </p:nvCxnSpPr>
        <p:spPr bwMode="auto">
          <a:xfrm flipH="1" flipV="1">
            <a:off x="7039778" y="3712684"/>
            <a:ext cx="838229" cy="56028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8" name="Rectangle 27">
            <a:extLst>
              <a:ext uri="{FF2B5EF4-FFF2-40B4-BE49-F238E27FC236}">
                <a16:creationId xmlns:a16="http://schemas.microsoft.com/office/drawing/2014/main" id="{88A0AABF-CB06-4D2B-B554-0DF9CDA913B3}"/>
              </a:ext>
            </a:extLst>
          </p:cNvPr>
          <p:cNvSpPr/>
          <p:nvPr/>
        </p:nvSpPr>
        <p:spPr>
          <a:xfrm>
            <a:off x="7943691" y="3038901"/>
            <a:ext cx="994855" cy="646331"/>
          </a:xfrm>
          <a:prstGeom prst="rect">
            <a:avLst/>
          </a:prstGeom>
          <a:ln>
            <a:solidFill>
              <a:srgbClr val="000532"/>
            </a:solidFill>
          </a:ln>
        </p:spPr>
        <p:txBody>
          <a:bodyPr wrap="square">
            <a:spAutoFit/>
          </a:bodyPr>
          <a:lstStyle/>
          <a:p>
            <a:r>
              <a:rPr lang="en-US" sz="1200" b="1" dirty="0">
                <a:solidFill>
                  <a:srgbClr val="000532"/>
                </a:solidFill>
                <a:latin typeface="Verdana" panose="020B0604030504040204" pitchFamily="34" charset="0"/>
              </a:rPr>
              <a:t>Kickapoo Tribe of OK</a:t>
            </a:r>
            <a:endParaRPr lang="en-US" sz="1200" b="1" dirty="0">
              <a:solidFill>
                <a:srgbClr val="000532"/>
              </a:solidFill>
            </a:endParaRPr>
          </a:p>
        </p:txBody>
      </p:sp>
      <p:cxnSp>
        <p:nvCxnSpPr>
          <p:cNvPr id="30" name="Straight Arrow Connector 29">
            <a:extLst>
              <a:ext uri="{FF2B5EF4-FFF2-40B4-BE49-F238E27FC236}">
                <a16:creationId xmlns:a16="http://schemas.microsoft.com/office/drawing/2014/main" id="{A2004290-657F-4F63-B9AD-26925884D6D6}"/>
              </a:ext>
            </a:extLst>
          </p:cNvPr>
          <p:cNvCxnSpPr>
            <a:stCxn id="28" idx="1"/>
          </p:cNvCxnSpPr>
          <p:nvPr/>
        </p:nvCxnSpPr>
        <p:spPr bwMode="auto">
          <a:xfrm flipH="1">
            <a:off x="7370284" y="3362067"/>
            <a:ext cx="573407" cy="669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CC3FAF14-EDB2-418E-BCAD-965687D87AFA}"/>
              </a:ext>
            </a:extLst>
          </p:cNvPr>
          <p:cNvCxnSpPr>
            <a:stCxn id="14" idx="0"/>
          </p:cNvCxnSpPr>
          <p:nvPr/>
        </p:nvCxnSpPr>
        <p:spPr bwMode="auto">
          <a:xfrm flipH="1" flipV="1">
            <a:off x="6313645" y="4239912"/>
            <a:ext cx="213375" cy="54069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Slide Number Placeholder 1">
            <a:extLst>
              <a:ext uri="{FF2B5EF4-FFF2-40B4-BE49-F238E27FC236}">
                <a16:creationId xmlns:a16="http://schemas.microsoft.com/office/drawing/2014/main" id="{3789B5AD-6A1D-4B1F-BA0D-5E846F9CB6A6}"/>
              </a:ext>
            </a:extLst>
          </p:cNvPr>
          <p:cNvSpPr txBox="1">
            <a:spLocks/>
          </p:cNvSpPr>
          <p:nvPr/>
        </p:nvSpPr>
        <p:spPr>
          <a:xfrm>
            <a:off x="7010400" y="6492875"/>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6EF97FA5-94DB-459B-8E5D-031A45794050}" type="slidenum">
              <a:rPr lang="en-US" smtClean="0">
                <a:solidFill>
                  <a:prstClr val="black">
                    <a:tint val="75000"/>
                  </a:prstClr>
                </a:solidFill>
                <a:latin typeface="Arial" pitchFamily="34" charset="0"/>
              </a:rPr>
              <a:pPr algn="r">
                <a:defRPr/>
              </a:pPr>
              <a:t>32</a:t>
            </a:fld>
            <a:endParaRPr lang="en-US" dirty="0">
              <a:solidFill>
                <a:prstClr val="black">
                  <a:tint val="75000"/>
                </a:prstClr>
              </a:solidFill>
              <a:latin typeface="Arial" pitchFamily="34" charset="0"/>
            </a:endParaRPr>
          </a:p>
        </p:txBody>
      </p:sp>
      <p:sp>
        <p:nvSpPr>
          <p:cNvPr id="20" name="Speech Bubble: Rectangle with Corners Rounded 4">
            <a:extLst>
              <a:ext uri="{FF2B5EF4-FFF2-40B4-BE49-F238E27FC236}">
                <a16:creationId xmlns:a16="http://schemas.microsoft.com/office/drawing/2014/main" id="{F211C668-E559-4955-83A4-6FC034A0B438}"/>
              </a:ext>
            </a:extLst>
          </p:cNvPr>
          <p:cNvSpPr/>
          <p:nvPr/>
        </p:nvSpPr>
        <p:spPr>
          <a:xfrm>
            <a:off x="399470" y="2233078"/>
            <a:ext cx="2308860" cy="770268"/>
          </a:xfrm>
          <a:prstGeom prst="wedgeRoundRectCallout">
            <a:avLst>
              <a:gd name="adj1" fmla="val -28611"/>
              <a:gd name="adj2" fmla="val -1221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Add “Tribal” for listing Tribal areas (All &amp; individual)</a:t>
            </a:r>
            <a:endParaRPr lang="en-US" sz="1600" dirty="0">
              <a:solidFill>
                <a:srgbClr val="0000FF"/>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8698DE50-02AD-4A89-8CA1-76948F1C60DD}"/>
              </a:ext>
            </a:extLst>
          </p:cNvPr>
          <p:cNvPicPr>
            <a:picLocks noChangeAspect="1"/>
          </p:cNvPicPr>
          <p:nvPr/>
        </p:nvPicPr>
        <p:blipFill>
          <a:blip r:embed="rId4"/>
          <a:stretch>
            <a:fillRect/>
          </a:stretch>
        </p:blipFill>
        <p:spPr>
          <a:xfrm>
            <a:off x="2796467" y="897009"/>
            <a:ext cx="2576124" cy="1824045"/>
          </a:xfrm>
          <a:prstGeom prst="rect">
            <a:avLst/>
          </a:prstGeom>
          <a:ln>
            <a:solidFill>
              <a:schemeClr val="tx1"/>
            </a:solidFill>
          </a:ln>
        </p:spPr>
      </p:pic>
      <p:cxnSp>
        <p:nvCxnSpPr>
          <p:cNvPr id="23" name="Straight Arrow Connector 22">
            <a:extLst>
              <a:ext uri="{FF2B5EF4-FFF2-40B4-BE49-F238E27FC236}">
                <a16:creationId xmlns:a16="http://schemas.microsoft.com/office/drawing/2014/main" id="{82617EDB-A84F-4089-BDA5-CF3FB7477D14}"/>
              </a:ext>
            </a:extLst>
          </p:cNvPr>
          <p:cNvCxnSpPr>
            <a:cxnSpLocks/>
          </p:cNvCxnSpPr>
          <p:nvPr/>
        </p:nvCxnSpPr>
        <p:spPr bwMode="auto">
          <a:xfrm flipH="1">
            <a:off x="1805788" y="1397404"/>
            <a:ext cx="1479164" cy="835674"/>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92018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956E-FA5C-4ABD-9633-AD6D85217ED9}"/>
              </a:ext>
            </a:extLst>
          </p:cNvPr>
          <p:cNvSpPr>
            <a:spLocks noGrp="1"/>
          </p:cNvSpPr>
          <p:nvPr>
            <p:ph type="ctrTitle"/>
          </p:nvPr>
        </p:nvSpPr>
        <p:spPr>
          <a:xfrm>
            <a:off x="265176" y="2130425"/>
            <a:ext cx="8750808" cy="1470025"/>
          </a:xfrm>
        </p:spPr>
        <p:txBody>
          <a:bodyPr/>
          <a:lstStyle/>
          <a:p>
            <a:pPr algn="ctr"/>
            <a:r>
              <a:rPr lang="en-US" dirty="0">
                <a:solidFill>
                  <a:srgbClr val="FFFF00"/>
                </a:solidFill>
              </a:rPr>
              <a:t>Part 2</a:t>
            </a:r>
          </a:p>
        </p:txBody>
      </p:sp>
      <p:sp>
        <p:nvSpPr>
          <p:cNvPr id="3" name="Subtitle 2">
            <a:extLst>
              <a:ext uri="{FF2B5EF4-FFF2-40B4-BE49-F238E27FC236}">
                <a16:creationId xmlns:a16="http://schemas.microsoft.com/office/drawing/2014/main" id="{DA05144C-5F15-4F62-9D1F-42B449A4FD21}"/>
              </a:ext>
            </a:extLst>
          </p:cNvPr>
          <p:cNvSpPr>
            <a:spLocks noGrp="1"/>
          </p:cNvSpPr>
          <p:nvPr>
            <p:ph type="subTitle" idx="1"/>
          </p:nvPr>
        </p:nvSpPr>
        <p:spPr>
          <a:xfrm>
            <a:off x="237744" y="3794760"/>
            <a:ext cx="8668512" cy="1752600"/>
          </a:xfrm>
        </p:spPr>
        <p:txBody>
          <a:bodyPr/>
          <a:lstStyle/>
          <a:p>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8964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B54996-2FF4-4A62-8D6B-801C105D1ECD}"/>
              </a:ext>
            </a:extLst>
          </p:cNvPr>
          <p:cNvPicPr>
            <a:picLocks noChangeAspect="1"/>
          </p:cNvPicPr>
          <p:nvPr/>
        </p:nvPicPr>
        <p:blipFill>
          <a:blip r:embed="rId3"/>
          <a:stretch>
            <a:fillRect/>
          </a:stretch>
        </p:blipFill>
        <p:spPr>
          <a:xfrm>
            <a:off x="73152" y="1455902"/>
            <a:ext cx="9144000" cy="51435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Query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670048" y="4636008"/>
            <a:ext cx="5407152" cy="1963394"/>
          </a:xfrm>
          <a:prstGeom prst="wedgeRoundRectCallout">
            <a:avLst>
              <a:gd name="adj1" fmla="val -38254"/>
              <a:gd name="adj2" fmla="val -7325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“Data Query” screen (map, table, etc.) flashing &amp; sometimes with some black screen when the module starts and refreshes. Need to avoid the “black screen” and make NEXUS look more professional; for example, keep the current “working” tip window, and then display just one clean window snapshot without flashing if possible.  Also try to avoid the “Table” flashing with each column displayed one by one.</a:t>
            </a:r>
            <a:endParaRPr lang="en-US" sz="1600" kern="100" dirty="0">
              <a:solidFill>
                <a:srgbClr val="0000FF"/>
              </a:solidFill>
              <a:latin typeface="等线" panose="02010600030101010101" pitchFamily="2" charset="-122"/>
              <a:ea typeface="等线" panose="02010600030101010101" pitchFamily="2" charset="-122"/>
              <a:cs typeface="Times New Roman" panose="02020603050405020304" pitchFamily="18" charset="0"/>
            </a:endParaRPr>
          </a:p>
          <a:p>
            <a:pPr>
              <a:defRPr/>
            </a:pPr>
            <a:endParaRPr lang="en-US" sz="160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53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B024C37-A250-447C-BA7D-AB40FC2687E1}"/>
              </a:ext>
            </a:extLst>
          </p:cNvPr>
          <p:cNvPicPr>
            <a:picLocks noChangeAspect="1"/>
          </p:cNvPicPr>
          <p:nvPr/>
        </p:nvPicPr>
        <p:blipFill>
          <a:blip r:embed="rId3"/>
          <a:stretch>
            <a:fillRect/>
          </a:stretch>
        </p:blipFill>
        <p:spPr>
          <a:xfrm>
            <a:off x="1149667" y="1306068"/>
            <a:ext cx="7210425" cy="51054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Query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5171885" y="1707489"/>
            <a:ext cx="3337633" cy="1051559"/>
          </a:xfrm>
          <a:prstGeom prst="wedgeRoundRectCallout">
            <a:avLst>
              <a:gd name="adj1" fmla="val -64465"/>
              <a:gd name="adj2" fmla="val 16982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List a alphabetic order (so the selected county can be found easier) under both in “Data Viewer” &amp; “Data Query”</a:t>
            </a:r>
          </a:p>
        </p:txBody>
      </p:sp>
    </p:spTree>
    <p:extLst>
      <p:ext uri="{BB962C8B-B14F-4D97-AF65-F5344CB8AC3E}">
        <p14:creationId xmlns:p14="http://schemas.microsoft.com/office/powerpoint/2010/main" val="317643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3C4302-3BD6-4B07-9C95-A823F92CE4FB}"/>
              </a:ext>
            </a:extLst>
          </p:cNvPr>
          <p:cNvPicPr>
            <a:picLocks noChangeAspect="1"/>
          </p:cNvPicPr>
          <p:nvPr/>
        </p:nvPicPr>
        <p:blipFill>
          <a:blip r:embed="rId3"/>
          <a:stretch>
            <a:fillRect/>
          </a:stretch>
        </p:blipFill>
        <p:spPr>
          <a:xfrm>
            <a:off x="1258241" y="1726827"/>
            <a:ext cx="6773608" cy="489896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Query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093976" y="1032579"/>
            <a:ext cx="5678424" cy="1051559"/>
          </a:xfrm>
          <a:prstGeom prst="wedgeRoundRectCallout">
            <a:avLst>
              <a:gd name="adj1" fmla="val 3091"/>
              <a:gd name="adj2" fmla="val 17129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Advance areas:  Need to add an option “Any” with any Advance areas displayed (i.e., “either PM or Ozone”).  Use “Any” as default (Current “Both” option misses “PM only” or “Ozone only” areas);</a:t>
            </a:r>
          </a:p>
          <a:p>
            <a:pPr lvl="0">
              <a:defRPr/>
            </a:pPr>
            <a:r>
              <a:rPr lang="en-US" sz="1600" dirty="0">
                <a:solidFill>
                  <a:srgbClr val="0000FF"/>
                </a:solidFill>
                <a:latin typeface="Calibri" panose="020F0502020204030204" pitchFamily="34" charset="0"/>
                <a:cs typeface="Calibri" panose="020F0502020204030204" pitchFamily="34" charset="0"/>
              </a:rPr>
              <a:t>Change “PM” to “PM only” and “Ozone” to “Ozone only”</a:t>
            </a:r>
          </a:p>
        </p:txBody>
      </p:sp>
      <p:sp>
        <p:nvSpPr>
          <p:cNvPr id="10" name="Rectangle 9">
            <a:extLst>
              <a:ext uri="{FF2B5EF4-FFF2-40B4-BE49-F238E27FC236}">
                <a16:creationId xmlns:a16="http://schemas.microsoft.com/office/drawing/2014/main" id="{A390D4FF-95D5-4125-86E7-96E721E69251}"/>
              </a:ext>
            </a:extLst>
          </p:cNvPr>
          <p:cNvSpPr/>
          <p:nvPr/>
        </p:nvSpPr>
        <p:spPr bwMode="auto">
          <a:xfrm>
            <a:off x="4316908" y="3447288"/>
            <a:ext cx="1452956" cy="40233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92054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00BD86-E275-47B0-BACF-402865BD01A9}"/>
              </a:ext>
            </a:extLst>
          </p:cNvPr>
          <p:cNvPicPr>
            <a:picLocks noChangeAspect="1"/>
          </p:cNvPicPr>
          <p:nvPr/>
        </p:nvPicPr>
        <p:blipFill>
          <a:blip r:embed="rId3"/>
          <a:stretch>
            <a:fillRect/>
          </a:stretch>
        </p:blipFill>
        <p:spPr>
          <a:xfrm>
            <a:off x="714280" y="1114418"/>
            <a:ext cx="7715440" cy="558014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Query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827782" y="849877"/>
            <a:ext cx="5601938" cy="669103"/>
          </a:xfrm>
          <a:prstGeom prst="wedgeRoundRectCallout">
            <a:avLst>
              <a:gd name="adj1" fmla="val -66398"/>
              <a:gd name="adj2" fmla="val 4693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Use this Configuration window selections as the default options, also reflecting new “metrics” changes in “Data Viewer”</a:t>
            </a:r>
          </a:p>
        </p:txBody>
      </p:sp>
      <p:sp>
        <p:nvSpPr>
          <p:cNvPr id="10" name="Rectangle 9">
            <a:extLst>
              <a:ext uri="{FF2B5EF4-FFF2-40B4-BE49-F238E27FC236}">
                <a16:creationId xmlns:a16="http://schemas.microsoft.com/office/drawing/2014/main" id="{A390D4FF-95D5-4125-86E7-96E721E69251}"/>
              </a:ext>
            </a:extLst>
          </p:cNvPr>
          <p:cNvSpPr/>
          <p:nvPr/>
        </p:nvSpPr>
        <p:spPr bwMode="auto">
          <a:xfrm>
            <a:off x="714280" y="2450592"/>
            <a:ext cx="1449140" cy="20046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1" name="Rectangle 10">
            <a:extLst>
              <a:ext uri="{FF2B5EF4-FFF2-40B4-BE49-F238E27FC236}">
                <a16:creationId xmlns:a16="http://schemas.microsoft.com/office/drawing/2014/main" id="{9D6A7BE6-E1D8-4E6A-930D-C1A6980977A8}"/>
              </a:ext>
            </a:extLst>
          </p:cNvPr>
          <p:cNvSpPr/>
          <p:nvPr/>
        </p:nvSpPr>
        <p:spPr bwMode="auto">
          <a:xfrm flipV="1">
            <a:off x="3782568" y="2928369"/>
            <a:ext cx="301752" cy="20847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0D39F73C-303C-40DB-8B59-42FB68A04F40}"/>
              </a:ext>
            </a:extLst>
          </p:cNvPr>
          <p:cNvSpPr/>
          <p:nvPr/>
        </p:nvSpPr>
        <p:spPr bwMode="auto">
          <a:xfrm flipV="1">
            <a:off x="2040112" y="2226923"/>
            <a:ext cx="301752" cy="20847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3632D21F-117C-4837-A0BC-96F1C1715DEC}"/>
              </a:ext>
            </a:extLst>
          </p:cNvPr>
          <p:cNvSpPr/>
          <p:nvPr/>
        </p:nvSpPr>
        <p:spPr bwMode="auto">
          <a:xfrm flipV="1">
            <a:off x="3800856" y="3641406"/>
            <a:ext cx="301752" cy="20847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BA79B3B4-3999-493A-AFAE-32F380A5986A}"/>
              </a:ext>
            </a:extLst>
          </p:cNvPr>
          <p:cNvSpPr/>
          <p:nvPr/>
        </p:nvSpPr>
        <p:spPr bwMode="auto">
          <a:xfrm flipV="1">
            <a:off x="3779520" y="2274586"/>
            <a:ext cx="301752" cy="20847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6" name="Rectangle 15">
            <a:extLst>
              <a:ext uri="{FF2B5EF4-FFF2-40B4-BE49-F238E27FC236}">
                <a16:creationId xmlns:a16="http://schemas.microsoft.com/office/drawing/2014/main" id="{D0FE2BBE-D261-43AB-BD35-18A534E2911C}"/>
              </a:ext>
            </a:extLst>
          </p:cNvPr>
          <p:cNvSpPr/>
          <p:nvPr/>
        </p:nvSpPr>
        <p:spPr bwMode="auto">
          <a:xfrm flipV="1">
            <a:off x="3758184" y="1850914"/>
            <a:ext cx="301752" cy="20847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8" name="Rectangle 17">
            <a:extLst>
              <a:ext uri="{FF2B5EF4-FFF2-40B4-BE49-F238E27FC236}">
                <a16:creationId xmlns:a16="http://schemas.microsoft.com/office/drawing/2014/main" id="{EED80731-EF7E-49D0-8029-A95F1D7344DD}"/>
              </a:ext>
            </a:extLst>
          </p:cNvPr>
          <p:cNvSpPr/>
          <p:nvPr/>
        </p:nvSpPr>
        <p:spPr bwMode="auto">
          <a:xfrm flipV="1">
            <a:off x="2040112" y="3324765"/>
            <a:ext cx="301752" cy="20847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9" name="Rectangle 18">
            <a:extLst>
              <a:ext uri="{FF2B5EF4-FFF2-40B4-BE49-F238E27FC236}">
                <a16:creationId xmlns:a16="http://schemas.microsoft.com/office/drawing/2014/main" id="{C27184A8-CAED-4F71-8851-CB2581FFD4CC}"/>
              </a:ext>
            </a:extLst>
          </p:cNvPr>
          <p:cNvSpPr/>
          <p:nvPr/>
        </p:nvSpPr>
        <p:spPr bwMode="auto">
          <a:xfrm flipV="1">
            <a:off x="2190988" y="5085947"/>
            <a:ext cx="301752" cy="20847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0" name="Rectangle 19">
            <a:extLst>
              <a:ext uri="{FF2B5EF4-FFF2-40B4-BE49-F238E27FC236}">
                <a16:creationId xmlns:a16="http://schemas.microsoft.com/office/drawing/2014/main" id="{30B2F211-7444-43C6-9E5E-581C983AA230}"/>
              </a:ext>
            </a:extLst>
          </p:cNvPr>
          <p:cNvSpPr/>
          <p:nvPr/>
        </p:nvSpPr>
        <p:spPr bwMode="auto">
          <a:xfrm flipV="1">
            <a:off x="4102608" y="4877477"/>
            <a:ext cx="301752" cy="20847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1" name="Rectangle 20">
            <a:extLst>
              <a:ext uri="{FF2B5EF4-FFF2-40B4-BE49-F238E27FC236}">
                <a16:creationId xmlns:a16="http://schemas.microsoft.com/office/drawing/2014/main" id="{6BF9237E-770D-4A68-8F10-C8E1DE3A2152}"/>
              </a:ext>
            </a:extLst>
          </p:cNvPr>
          <p:cNvSpPr/>
          <p:nvPr/>
        </p:nvSpPr>
        <p:spPr bwMode="auto">
          <a:xfrm flipV="1">
            <a:off x="5964412" y="4669007"/>
            <a:ext cx="301752" cy="20847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5" name="Rectangle 4">
            <a:extLst>
              <a:ext uri="{FF2B5EF4-FFF2-40B4-BE49-F238E27FC236}">
                <a16:creationId xmlns:a16="http://schemas.microsoft.com/office/drawing/2014/main" id="{9EBDEECD-54EC-46BD-99C1-887232AC6775}"/>
              </a:ext>
            </a:extLst>
          </p:cNvPr>
          <p:cNvSpPr/>
          <p:nvPr/>
        </p:nvSpPr>
        <p:spPr>
          <a:xfrm>
            <a:off x="4240056" y="2878716"/>
            <a:ext cx="499880" cy="338554"/>
          </a:xfrm>
          <a:prstGeom prst="rect">
            <a:avLst/>
          </a:prstGeom>
        </p:spPr>
        <p:txBody>
          <a:bodyPr wrap="none">
            <a:spAutoFit/>
          </a:bodyPr>
          <a:lstStyle/>
          <a:p>
            <a:r>
              <a:rPr lang="en-US" sz="1600" dirty="0">
                <a:solidFill>
                  <a:srgbClr val="FF0000"/>
                </a:solidFill>
                <a:latin typeface="Calibri" panose="020F0502020204030204" pitchFamily="34" charset="0"/>
                <a:cs typeface="Calibri" panose="020F0502020204030204" pitchFamily="34" charset="0"/>
              </a:rPr>
              <a:t>Any</a:t>
            </a:r>
            <a:endParaRPr lang="en-US" sz="1600" dirty="0">
              <a:solidFill>
                <a:srgbClr val="FF0000"/>
              </a:solidFill>
            </a:endParaRPr>
          </a:p>
        </p:txBody>
      </p:sp>
      <p:sp>
        <p:nvSpPr>
          <p:cNvPr id="24" name="Rectangle 23">
            <a:extLst>
              <a:ext uri="{FF2B5EF4-FFF2-40B4-BE49-F238E27FC236}">
                <a16:creationId xmlns:a16="http://schemas.microsoft.com/office/drawing/2014/main" id="{BBE20B0A-EE5F-421B-BD16-41FF58E63DF1}"/>
              </a:ext>
            </a:extLst>
          </p:cNvPr>
          <p:cNvSpPr/>
          <p:nvPr/>
        </p:nvSpPr>
        <p:spPr bwMode="auto">
          <a:xfrm>
            <a:off x="730044" y="3533235"/>
            <a:ext cx="1471041" cy="20046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25" name="Speech Bubble: Rectangle with Corners Rounded 4">
            <a:extLst>
              <a:ext uri="{FF2B5EF4-FFF2-40B4-BE49-F238E27FC236}">
                <a16:creationId xmlns:a16="http://schemas.microsoft.com/office/drawing/2014/main" id="{6DE3C27A-D954-42DA-B909-84FA7BEF7475}"/>
              </a:ext>
            </a:extLst>
          </p:cNvPr>
          <p:cNvSpPr/>
          <p:nvPr/>
        </p:nvSpPr>
        <p:spPr>
          <a:xfrm>
            <a:off x="40410" y="4014468"/>
            <a:ext cx="3416022" cy="871011"/>
          </a:xfrm>
          <a:prstGeom prst="wedgeRoundRectCallout">
            <a:avLst>
              <a:gd name="adj1" fmla="val -4267"/>
              <a:gd name="adj2" fmla="val -7895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400" dirty="0">
                <a:solidFill>
                  <a:srgbClr val="0000FF"/>
                </a:solidFill>
                <a:latin typeface="Calibri" panose="020F0502020204030204" pitchFamily="34" charset="0"/>
                <a:cs typeface="Calibri" panose="020F0502020204030204" pitchFamily="34" charset="0"/>
              </a:rPr>
              <a:t>List under:</a:t>
            </a:r>
          </a:p>
          <a:p>
            <a:pPr lvl="0">
              <a:defRPr/>
            </a:pPr>
            <a:r>
              <a:rPr lang="en-US" sz="1400" dirty="0">
                <a:solidFill>
                  <a:srgbClr val="FF0000"/>
                </a:solidFill>
                <a:latin typeface="Calibri" panose="020F0502020204030204" pitchFamily="34" charset="0"/>
                <a:cs typeface="Calibri" panose="020F0502020204030204" pitchFamily="34" charset="0"/>
              </a:rPr>
              <a:t>Based</a:t>
            </a:r>
            <a:r>
              <a:rPr lang="en-US" sz="1400" dirty="0">
                <a:solidFill>
                  <a:srgbClr val="0000FF"/>
                </a:solidFill>
                <a:latin typeface="Calibri" panose="020F0502020204030204" pitchFamily="34" charset="0"/>
                <a:cs typeface="Calibri" panose="020F0502020204030204" pitchFamily="34" charset="0"/>
              </a:rPr>
              <a:t> on mortality number</a:t>
            </a:r>
          </a:p>
          <a:p>
            <a:pPr lvl="0">
              <a:defRPr/>
            </a:pPr>
            <a:r>
              <a:rPr lang="en-US" sz="1400" dirty="0">
                <a:solidFill>
                  <a:srgbClr val="FF0000"/>
                </a:solidFill>
                <a:latin typeface="Calibri" panose="020F0502020204030204" pitchFamily="34" charset="0"/>
                <a:cs typeface="Calibri" panose="020F0502020204030204" pitchFamily="34" charset="0"/>
              </a:rPr>
              <a:t>Based</a:t>
            </a:r>
            <a:r>
              <a:rPr lang="en-US" sz="1400" dirty="0">
                <a:solidFill>
                  <a:srgbClr val="0000FF"/>
                </a:solidFill>
                <a:latin typeface="Calibri" panose="020F0502020204030204" pitchFamily="34" charset="0"/>
                <a:cs typeface="Calibri" panose="020F0502020204030204" pitchFamily="34" charset="0"/>
              </a:rPr>
              <a:t> on mortality rate (max tract-level)</a:t>
            </a:r>
          </a:p>
          <a:p>
            <a:pPr>
              <a:defRPr/>
            </a:pPr>
            <a:r>
              <a:rPr lang="en-US" sz="1400" dirty="0">
                <a:solidFill>
                  <a:srgbClr val="FF0000"/>
                </a:solidFill>
                <a:latin typeface="Calibri" panose="020F0502020204030204" pitchFamily="34" charset="0"/>
                <a:cs typeface="Calibri" panose="020F0502020204030204" pitchFamily="34" charset="0"/>
              </a:rPr>
              <a:t>Based</a:t>
            </a:r>
            <a:r>
              <a:rPr lang="en-US" sz="1400" dirty="0">
                <a:solidFill>
                  <a:srgbClr val="0000FF"/>
                </a:solidFill>
                <a:latin typeface="Calibri" panose="020F0502020204030204" pitchFamily="34" charset="0"/>
                <a:cs typeface="Calibri" panose="020F0502020204030204" pitchFamily="34" charset="0"/>
              </a:rPr>
              <a:t> on mortality rate (mean tract-level)</a:t>
            </a:r>
          </a:p>
        </p:txBody>
      </p:sp>
      <p:cxnSp>
        <p:nvCxnSpPr>
          <p:cNvPr id="26" name="Straight Arrow Connector 25">
            <a:extLst>
              <a:ext uri="{FF2B5EF4-FFF2-40B4-BE49-F238E27FC236}">
                <a16:creationId xmlns:a16="http://schemas.microsoft.com/office/drawing/2014/main" id="{DC8D4F25-F32A-48BE-A0D8-BF3A1BF1DF13}"/>
              </a:ext>
            </a:extLst>
          </p:cNvPr>
          <p:cNvCxnSpPr>
            <a:cxnSpLocks/>
          </p:cNvCxnSpPr>
          <p:nvPr/>
        </p:nvCxnSpPr>
        <p:spPr bwMode="auto">
          <a:xfrm flipH="1">
            <a:off x="496322" y="2691490"/>
            <a:ext cx="446450" cy="130374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 name="Straight Connector 7">
            <a:extLst>
              <a:ext uri="{FF2B5EF4-FFF2-40B4-BE49-F238E27FC236}">
                <a16:creationId xmlns:a16="http://schemas.microsoft.com/office/drawing/2014/main" id="{BEB22CAA-AFD2-4608-BFA9-37566D77772F}"/>
              </a:ext>
            </a:extLst>
          </p:cNvPr>
          <p:cNvCxnSpPr>
            <a:cxnSpLocks/>
          </p:cNvCxnSpPr>
          <p:nvPr/>
        </p:nvCxnSpPr>
        <p:spPr bwMode="auto">
          <a:xfrm>
            <a:off x="2437679" y="3226414"/>
            <a:ext cx="1530817" cy="0"/>
          </a:xfrm>
          <a:prstGeom prst="line">
            <a:avLst/>
          </a:prstGeom>
          <a:ln w="28575">
            <a:solidFill>
              <a:srgbClr val="0000FF"/>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9E817CE0-CA53-46F5-81EF-86C0E92E975A}"/>
              </a:ext>
            </a:extLst>
          </p:cNvPr>
          <p:cNvCxnSpPr>
            <a:cxnSpLocks/>
          </p:cNvCxnSpPr>
          <p:nvPr/>
        </p:nvCxnSpPr>
        <p:spPr bwMode="auto">
          <a:xfrm>
            <a:off x="2393054" y="3932282"/>
            <a:ext cx="1605493" cy="0"/>
          </a:xfrm>
          <a:prstGeom prst="line">
            <a:avLst/>
          </a:prstGeom>
          <a:ln w="28575">
            <a:solidFill>
              <a:srgbClr val="0000FF"/>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30" name="Rectangle 29">
            <a:extLst>
              <a:ext uri="{FF2B5EF4-FFF2-40B4-BE49-F238E27FC236}">
                <a16:creationId xmlns:a16="http://schemas.microsoft.com/office/drawing/2014/main" id="{F162C343-D175-4F3A-8178-AE8A0BD39C3E}"/>
              </a:ext>
            </a:extLst>
          </p:cNvPr>
          <p:cNvSpPr/>
          <p:nvPr/>
        </p:nvSpPr>
        <p:spPr>
          <a:xfrm flipH="1">
            <a:off x="6355080" y="4812435"/>
            <a:ext cx="498824" cy="338554"/>
          </a:xfrm>
          <a:prstGeom prst="rect">
            <a:avLst/>
          </a:prstGeom>
        </p:spPr>
        <p:txBody>
          <a:bodyPr wrap="square">
            <a:spAutoFit/>
          </a:bodyPr>
          <a:lstStyle/>
          <a:p>
            <a:r>
              <a:rPr lang="en-US" sz="1600" dirty="0">
                <a:solidFill>
                  <a:srgbClr val="FF0000"/>
                </a:solidFill>
                <a:latin typeface="Calibri" panose="020F0502020204030204" pitchFamily="34" charset="0"/>
                <a:cs typeface="Calibri" panose="020F0502020204030204" pitchFamily="34" charset="0"/>
              </a:rPr>
              <a:t>Any</a:t>
            </a:r>
            <a:endParaRPr lang="en-US" sz="1600" dirty="0">
              <a:solidFill>
                <a:srgbClr val="FF0000"/>
              </a:solidFill>
            </a:endParaRPr>
          </a:p>
        </p:txBody>
      </p:sp>
      <p:sp>
        <p:nvSpPr>
          <p:cNvPr id="31" name="Rectangle 30">
            <a:extLst>
              <a:ext uri="{FF2B5EF4-FFF2-40B4-BE49-F238E27FC236}">
                <a16:creationId xmlns:a16="http://schemas.microsoft.com/office/drawing/2014/main" id="{8FA6428A-B32E-45D5-9F80-24496028514B}"/>
              </a:ext>
            </a:extLst>
          </p:cNvPr>
          <p:cNvSpPr/>
          <p:nvPr/>
        </p:nvSpPr>
        <p:spPr bwMode="auto">
          <a:xfrm>
            <a:off x="4160046" y="3782327"/>
            <a:ext cx="1762696" cy="20847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33" name="Speech Bubble: Rectangle with Corners Rounded 4">
            <a:extLst>
              <a:ext uri="{FF2B5EF4-FFF2-40B4-BE49-F238E27FC236}">
                <a16:creationId xmlns:a16="http://schemas.microsoft.com/office/drawing/2014/main" id="{249F827A-5B50-4705-96EC-3451C21C152E}"/>
              </a:ext>
            </a:extLst>
          </p:cNvPr>
          <p:cNvSpPr/>
          <p:nvPr/>
        </p:nvSpPr>
        <p:spPr>
          <a:xfrm>
            <a:off x="7093791" y="5816379"/>
            <a:ext cx="1966817" cy="428423"/>
          </a:xfrm>
          <a:prstGeom prst="wedgeRoundRectCallout">
            <a:avLst>
              <a:gd name="adj1" fmla="val -21766"/>
              <a:gd name="adj2" fmla="val 10029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Switch: “Apply” first</a:t>
            </a:r>
          </a:p>
        </p:txBody>
      </p:sp>
      <p:sp>
        <p:nvSpPr>
          <p:cNvPr id="34" name="Speech Bubble: Rectangle with Corners Rounded 4">
            <a:extLst>
              <a:ext uri="{FF2B5EF4-FFF2-40B4-BE49-F238E27FC236}">
                <a16:creationId xmlns:a16="http://schemas.microsoft.com/office/drawing/2014/main" id="{0382DDCC-DBB3-4D2C-A79B-5EF49A64FFE8}"/>
              </a:ext>
            </a:extLst>
          </p:cNvPr>
          <p:cNvSpPr/>
          <p:nvPr/>
        </p:nvSpPr>
        <p:spPr>
          <a:xfrm>
            <a:off x="6154123" y="2749729"/>
            <a:ext cx="2919908" cy="1136833"/>
          </a:xfrm>
          <a:prstGeom prst="wedgeRoundRectCallout">
            <a:avLst>
              <a:gd name="adj1" fmla="val -21766"/>
              <a:gd name="adj2" fmla="val 10029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In these two windows, Make all “Air Toxic” to “Air </a:t>
            </a:r>
            <a:r>
              <a:rPr lang="en-US" sz="1600" dirty="0">
                <a:solidFill>
                  <a:srgbClr val="FF0000"/>
                </a:solidFill>
                <a:latin typeface="Calibri" panose="020F0502020204030204" pitchFamily="34" charset="0"/>
                <a:cs typeface="Calibri" panose="020F0502020204030204" pitchFamily="34" charset="0"/>
              </a:rPr>
              <a:t>Toxics</a:t>
            </a:r>
            <a:r>
              <a:rPr lang="en-US" sz="1600" dirty="0">
                <a:solidFill>
                  <a:srgbClr val="0000FF"/>
                </a:solidFill>
                <a:latin typeface="Calibri" panose="020F0502020204030204" pitchFamily="34" charset="0"/>
                <a:cs typeface="Calibri" panose="020F0502020204030204" pitchFamily="34" charset="0"/>
              </a:rPr>
              <a:t>”,</a:t>
            </a:r>
          </a:p>
          <a:p>
            <a:pPr lvl="0">
              <a:defRPr/>
            </a:pPr>
            <a:r>
              <a:rPr lang="en-US" sz="1600" dirty="0">
                <a:solidFill>
                  <a:srgbClr val="0000FF"/>
                </a:solidFill>
                <a:latin typeface="Calibri" panose="020F0502020204030204" pitchFamily="34" charset="0"/>
                <a:cs typeface="Calibri" panose="020F0502020204030204" pitchFamily="34" charset="0"/>
              </a:rPr>
              <a:t>All “Areas” &amp; “Area” to “areas”</a:t>
            </a:r>
          </a:p>
          <a:p>
            <a:pPr lvl="0">
              <a:defRPr/>
            </a:pPr>
            <a:r>
              <a:rPr lang="en-US" sz="1600" dirty="0">
                <a:solidFill>
                  <a:srgbClr val="FF0000"/>
                </a:solidFill>
                <a:latin typeface="Calibri" panose="020F0502020204030204" pitchFamily="34" charset="0"/>
                <a:cs typeface="Calibri" panose="020F0502020204030204" pitchFamily="34" charset="0"/>
              </a:rPr>
              <a:t>(consistency is the key!)</a:t>
            </a:r>
          </a:p>
        </p:txBody>
      </p:sp>
      <p:sp>
        <p:nvSpPr>
          <p:cNvPr id="35" name="Rectangle 34">
            <a:extLst>
              <a:ext uri="{FF2B5EF4-FFF2-40B4-BE49-F238E27FC236}">
                <a16:creationId xmlns:a16="http://schemas.microsoft.com/office/drawing/2014/main" id="{FA175265-D68E-42C3-AFFB-2A9A4FE86A2F}"/>
              </a:ext>
            </a:extLst>
          </p:cNvPr>
          <p:cNvSpPr/>
          <p:nvPr/>
        </p:nvSpPr>
        <p:spPr bwMode="auto">
          <a:xfrm flipV="1">
            <a:off x="2676906" y="1592308"/>
            <a:ext cx="301752" cy="20847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36" name="Rectangle 35">
            <a:extLst>
              <a:ext uri="{FF2B5EF4-FFF2-40B4-BE49-F238E27FC236}">
                <a16:creationId xmlns:a16="http://schemas.microsoft.com/office/drawing/2014/main" id="{85467321-2180-48A4-A505-4551D045E40F}"/>
              </a:ext>
            </a:extLst>
          </p:cNvPr>
          <p:cNvSpPr/>
          <p:nvPr/>
        </p:nvSpPr>
        <p:spPr bwMode="auto">
          <a:xfrm flipV="1">
            <a:off x="4739642" y="4411215"/>
            <a:ext cx="301752" cy="20847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37" name="Rectangle 36">
            <a:extLst>
              <a:ext uri="{FF2B5EF4-FFF2-40B4-BE49-F238E27FC236}">
                <a16:creationId xmlns:a16="http://schemas.microsoft.com/office/drawing/2014/main" id="{728CE30D-C707-47D4-8A83-22C9A88CD065}"/>
              </a:ext>
            </a:extLst>
          </p:cNvPr>
          <p:cNvSpPr/>
          <p:nvPr/>
        </p:nvSpPr>
        <p:spPr bwMode="auto">
          <a:xfrm flipV="1">
            <a:off x="4959572" y="1592308"/>
            <a:ext cx="301752" cy="20847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38" name="Rectangle 37">
            <a:extLst>
              <a:ext uri="{FF2B5EF4-FFF2-40B4-BE49-F238E27FC236}">
                <a16:creationId xmlns:a16="http://schemas.microsoft.com/office/drawing/2014/main" id="{5CCA2BC2-169C-4605-BE91-9F0100715DB5}"/>
              </a:ext>
            </a:extLst>
          </p:cNvPr>
          <p:cNvSpPr/>
          <p:nvPr/>
        </p:nvSpPr>
        <p:spPr bwMode="auto">
          <a:xfrm flipV="1">
            <a:off x="6244989" y="1615386"/>
            <a:ext cx="301752" cy="20847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39" name="Rectangle 38">
            <a:extLst>
              <a:ext uri="{FF2B5EF4-FFF2-40B4-BE49-F238E27FC236}">
                <a16:creationId xmlns:a16="http://schemas.microsoft.com/office/drawing/2014/main" id="{2A05E8B4-49AD-438E-9D4B-463E0D9243CE}"/>
              </a:ext>
            </a:extLst>
          </p:cNvPr>
          <p:cNvSpPr/>
          <p:nvPr/>
        </p:nvSpPr>
        <p:spPr bwMode="auto">
          <a:xfrm flipV="1">
            <a:off x="6844760" y="4449876"/>
            <a:ext cx="301752" cy="20847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40" name="Rectangle 39">
            <a:extLst>
              <a:ext uri="{FF2B5EF4-FFF2-40B4-BE49-F238E27FC236}">
                <a16:creationId xmlns:a16="http://schemas.microsoft.com/office/drawing/2014/main" id="{FE1892BE-4BAE-467F-AAC6-60DBB5AF7101}"/>
              </a:ext>
            </a:extLst>
          </p:cNvPr>
          <p:cNvSpPr/>
          <p:nvPr/>
        </p:nvSpPr>
        <p:spPr bwMode="auto">
          <a:xfrm flipV="1">
            <a:off x="6942915" y="4658346"/>
            <a:ext cx="301752" cy="20847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41" name="Rectangle 40">
            <a:extLst>
              <a:ext uri="{FF2B5EF4-FFF2-40B4-BE49-F238E27FC236}">
                <a16:creationId xmlns:a16="http://schemas.microsoft.com/office/drawing/2014/main" id="{6FB5E406-2392-4038-B8ED-B2E96A05A763}"/>
              </a:ext>
            </a:extLst>
          </p:cNvPr>
          <p:cNvSpPr/>
          <p:nvPr/>
        </p:nvSpPr>
        <p:spPr bwMode="auto">
          <a:xfrm flipV="1">
            <a:off x="5592516" y="3316047"/>
            <a:ext cx="371896" cy="20847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42" name="Rectangle 41">
            <a:extLst>
              <a:ext uri="{FF2B5EF4-FFF2-40B4-BE49-F238E27FC236}">
                <a16:creationId xmlns:a16="http://schemas.microsoft.com/office/drawing/2014/main" id="{00C802B0-B307-486F-95CF-1764CCCD9EF2}"/>
              </a:ext>
            </a:extLst>
          </p:cNvPr>
          <p:cNvSpPr/>
          <p:nvPr/>
        </p:nvSpPr>
        <p:spPr bwMode="auto">
          <a:xfrm flipV="1">
            <a:off x="3391995" y="5389017"/>
            <a:ext cx="301752" cy="20847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43" name="Rectangle 42">
            <a:extLst>
              <a:ext uri="{FF2B5EF4-FFF2-40B4-BE49-F238E27FC236}">
                <a16:creationId xmlns:a16="http://schemas.microsoft.com/office/drawing/2014/main" id="{607F84E7-A5F7-4523-B801-1489A1FDAEEC}"/>
              </a:ext>
            </a:extLst>
          </p:cNvPr>
          <p:cNvSpPr/>
          <p:nvPr/>
        </p:nvSpPr>
        <p:spPr>
          <a:xfrm>
            <a:off x="5510643" y="3268021"/>
            <a:ext cx="1432272" cy="276999"/>
          </a:xfrm>
          <a:prstGeom prst="rect">
            <a:avLst/>
          </a:prstGeom>
        </p:spPr>
        <p:txBody>
          <a:bodyPr wrap="square">
            <a:spAutoFit/>
          </a:bodyPr>
          <a:lstStyle/>
          <a:p>
            <a:r>
              <a:rPr lang="en-US" sz="1200" dirty="0">
                <a:solidFill>
                  <a:srgbClr val="FF0000"/>
                </a:solidFill>
                <a:latin typeface="Calibri" panose="020F0502020204030204" pitchFamily="34" charset="0"/>
                <a:cs typeface="Calibri" panose="020F0502020204030204" pitchFamily="34" charset="0"/>
              </a:rPr>
              <a:t>areas</a:t>
            </a:r>
            <a:endParaRPr lang="en-US" sz="1200" dirty="0">
              <a:solidFill>
                <a:srgbClr val="FF0000"/>
              </a:solidFill>
            </a:endParaRPr>
          </a:p>
        </p:txBody>
      </p:sp>
      <p:sp>
        <p:nvSpPr>
          <p:cNvPr id="44" name="Rectangle 43">
            <a:extLst>
              <a:ext uri="{FF2B5EF4-FFF2-40B4-BE49-F238E27FC236}">
                <a16:creationId xmlns:a16="http://schemas.microsoft.com/office/drawing/2014/main" id="{F5945E89-D2D9-4263-B06F-CD52D65651BE}"/>
              </a:ext>
            </a:extLst>
          </p:cNvPr>
          <p:cNvSpPr/>
          <p:nvPr/>
        </p:nvSpPr>
        <p:spPr bwMode="auto">
          <a:xfrm flipV="1">
            <a:off x="2163420" y="5407208"/>
            <a:ext cx="371896" cy="208470"/>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0000FF"/>
              </a:solidFill>
              <a:effectLst/>
              <a:latin typeface="Arial" charset="0"/>
              <a:ea typeface="宋体" pitchFamily="2" charset="-122"/>
            </a:endParaRPr>
          </a:p>
        </p:txBody>
      </p:sp>
      <p:sp>
        <p:nvSpPr>
          <p:cNvPr id="45" name="Rectangle 44">
            <a:extLst>
              <a:ext uri="{FF2B5EF4-FFF2-40B4-BE49-F238E27FC236}">
                <a16:creationId xmlns:a16="http://schemas.microsoft.com/office/drawing/2014/main" id="{1BC0E173-8F53-423B-A63A-B54F67BAD29A}"/>
              </a:ext>
            </a:extLst>
          </p:cNvPr>
          <p:cNvSpPr/>
          <p:nvPr/>
        </p:nvSpPr>
        <p:spPr>
          <a:xfrm>
            <a:off x="2081547" y="5359182"/>
            <a:ext cx="1432272" cy="276999"/>
          </a:xfrm>
          <a:prstGeom prst="rect">
            <a:avLst/>
          </a:prstGeom>
        </p:spPr>
        <p:txBody>
          <a:bodyPr wrap="square">
            <a:spAutoFit/>
          </a:bodyPr>
          <a:lstStyle/>
          <a:p>
            <a:r>
              <a:rPr lang="en-US" sz="1200" dirty="0">
                <a:solidFill>
                  <a:srgbClr val="FF0000"/>
                </a:solidFill>
                <a:latin typeface="Calibri" panose="020F0502020204030204" pitchFamily="34" charset="0"/>
                <a:cs typeface="Calibri" panose="020F0502020204030204" pitchFamily="34" charset="0"/>
              </a:rPr>
              <a:t>areas</a:t>
            </a:r>
            <a:endParaRPr lang="en-US" sz="1200" dirty="0">
              <a:solidFill>
                <a:srgbClr val="FF0000"/>
              </a:solidFill>
            </a:endParaRPr>
          </a:p>
        </p:txBody>
      </p:sp>
      <p:sp>
        <p:nvSpPr>
          <p:cNvPr id="46" name="Rectangle 45">
            <a:extLst>
              <a:ext uri="{FF2B5EF4-FFF2-40B4-BE49-F238E27FC236}">
                <a16:creationId xmlns:a16="http://schemas.microsoft.com/office/drawing/2014/main" id="{EE78B60E-D87D-4560-A7DF-479EBD30B72E}"/>
              </a:ext>
            </a:extLst>
          </p:cNvPr>
          <p:cNvSpPr/>
          <p:nvPr/>
        </p:nvSpPr>
        <p:spPr bwMode="auto">
          <a:xfrm>
            <a:off x="2433926" y="2035648"/>
            <a:ext cx="1366930" cy="21754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252540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33" grpId="0" animBg="1"/>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4D2B90-9071-4332-89AD-588A607F0E1C}"/>
              </a:ext>
            </a:extLst>
          </p:cNvPr>
          <p:cNvPicPr>
            <a:picLocks noChangeAspect="1"/>
          </p:cNvPicPr>
          <p:nvPr/>
        </p:nvPicPr>
        <p:blipFill>
          <a:blip r:embed="rId3"/>
          <a:stretch>
            <a:fillRect/>
          </a:stretch>
        </p:blipFill>
        <p:spPr>
          <a:xfrm>
            <a:off x="-1" y="1318640"/>
            <a:ext cx="9144000" cy="51435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Query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685288" y="3429000"/>
            <a:ext cx="5352287" cy="1517904"/>
          </a:xfrm>
          <a:prstGeom prst="wedgeRoundRectCallout">
            <a:avLst>
              <a:gd name="adj1" fmla="val -81711"/>
              <a:gd name="adj2" fmla="val -6615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Although these 3 options default “checked”, but don’t display in the “Map overlapping” boundaries” as a start </a:t>
            </a:r>
            <a:r>
              <a:rPr lang="en-US" sz="1600" dirty="0">
                <a:solidFill>
                  <a:srgbClr val="FF0000"/>
                </a:solidFill>
                <a:latin typeface="Calibri" panose="020F0502020204030204" pitchFamily="34" charset="0"/>
                <a:cs typeface="Calibri" panose="020F0502020204030204" pitchFamily="34" charset="0"/>
              </a:rPr>
              <a:t>(</a:t>
            </a:r>
            <a:r>
              <a:rPr lang="en-US" sz="1600" u="sng" dirty="0">
                <a:solidFill>
                  <a:srgbClr val="FF0000"/>
                </a:solidFill>
                <a:latin typeface="Calibri" panose="020F0502020204030204" pitchFamily="34" charset="0"/>
                <a:cs typeface="Calibri" panose="020F0502020204030204" pitchFamily="34" charset="0"/>
              </a:rPr>
              <a:t>Note</a:t>
            </a:r>
            <a:r>
              <a:rPr lang="en-US" sz="1600" dirty="0">
                <a:solidFill>
                  <a:srgbClr val="FF0000"/>
                </a:solidFill>
                <a:latin typeface="Calibri" panose="020F0502020204030204" pitchFamily="34" charset="0"/>
                <a:cs typeface="Calibri" panose="020F0502020204030204" pitchFamily="34" charset="0"/>
              </a:rPr>
              <a:t>: please make sure they work and boundary lines appear when the box is checked.  Also when a new box “checked”, the option’s boundary lines should cover/overlap the previously checked option if they overlap)</a:t>
            </a:r>
          </a:p>
        </p:txBody>
      </p:sp>
      <p:cxnSp>
        <p:nvCxnSpPr>
          <p:cNvPr id="7" name="Straight Arrow Connector 6">
            <a:extLst>
              <a:ext uri="{FF2B5EF4-FFF2-40B4-BE49-F238E27FC236}">
                <a16:creationId xmlns:a16="http://schemas.microsoft.com/office/drawing/2014/main" id="{0C937E93-8115-4E4A-96B1-6FCC569DEA6D}"/>
              </a:ext>
            </a:extLst>
          </p:cNvPr>
          <p:cNvCxnSpPr>
            <a:cxnSpLocks/>
          </p:cNvCxnSpPr>
          <p:nvPr/>
        </p:nvCxnSpPr>
        <p:spPr bwMode="auto">
          <a:xfrm>
            <a:off x="4279391" y="2094775"/>
            <a:ext cx="621793" cy="1334225"/>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0" name="Rectangle 9">
            <a:extLst>
              <a:ext uri="{FF2B5EF4-FFF2-40B4-BE49-F238E27FC236}">
                <a16:creationId xmlns:a16="http://schemas.microsoft.com/office/drawing/2014/main" id="{A390D4FF-95D5-4125-86E7-96E721E69251}"/>
              </a:ext>
            </a:extLst>
          </p:cNvPr>
          <p:cNvSpPr/>
          <p:nvPr/>
        </p:nvSpPr>
        <p:spPr bwMode="auto">
          <a:xfrm>
            <a:off x="39800" y="2882129"/>
            <a:ext cx="937261" cy="418855"/>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11" name="Straight Arrow Connector 10">
            <a:extLst>
              <a:ext uri="{FF2B5EF4-FFF2-40B4-BE49-F238E27FC236}">
                <a16:creationId xmlns:a16="http://schemas.microsoft.com/office/drawing/2014/main" id="{4F5F0F63-FDFF-46F4-A2CF-8467D39BA868}"/>
              </a:ext>
            </a:extLst>
          </p:cNvPr>
          <p:cNvCxnSpPr>
            <a:cxnSpLocks/>
          </p:cNvCxnSpPr>
          <p:nvPr/>
        </p:nvCxnSpPr>
        <p:spPr bwMode="auto">
          <a:xfrm>
            <a:off x="5337047" y="2014578"/>
            <a:ext cx="0" cy="1414422"/>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0C24E0AD-1D42-4DF3-BC39-EB1ECEC28F0D}"/>
              </a:ext>
            </a:extLst>
          </p:cNvPr>
          <p:cNvCxnSpPr>
            <a:cxnSpLocks/>
          </p:cNvCxnSpPr>
          <p:nvPr/>
        </p:nvCxnSpPr>
        <p:spPr bwMode="auto">
          <a:xfrm flipH="1">
            <a:off x="5537633" y="2094775"/>
            <a:ext cx="956130" cy="1334225"/>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6" name="Rectangle 5">
            <a:extLst>
              <a:ext uri="{FF2B5EF4-FFF2-40B4-BE49-F238E27FC236}">
                <a16:creationId xmlns:a16="http://schemas.microsoft.com/office/drawing/2014/main" id="{9C9CC6B6-6D6A-4D2E-B8FF-22E75D32A3D6}"/>
              </a:ext>
            </a:extLst>
          </p:cNvPr>
          <p:cNvSpPr/>
          <p:nvPr/>
        </p:nvSpPr>
        <p:spPr>
          <a:xfrm>
            <a:off x="3881538" y="1849441"/>
            <a:ext cx="461858" cy="307777"/>
          </a:xfrm>
          <a:prstGeom prst="rect">
            <a:avLst/>
          </a:prstGeom>
        </p:spPr>
        <p:txBody>
          <a:bodyPr wrap="none">
            <a:spAutoFit/>
          </a:bodyPr>
          <a:lstStyle/>
          <a:p>
            <a:r>
              <a:rPr lang="en-US" sz="1400" dirty="0">
                <a:solidFill>
                  <a:srgbClr val="0000FF"/>
                </a:solidFill>
                <a:latin typeface="Calibri" panose="020F0502020204030204" pitchFamily="34" charset="0"/>
                <a:cs typeface="Calibri" panose="020F0502020204030204" pitchFamily="34" charset="0"/>
              </a:rPr>
              <a:t>Any</a:t>
            </a:r>
            <a:endParaRPr lang="en-US" sz="1400" dirty="0"/>
          </a:p>
        </p:txBody>
      </p:sp>
      <p:sp>
        <p:nvSpPr>
          <p:cNvPr id="15" name="Speech Bubble: Rectangle with Corners Rounded 4">
            <a:extLst>
              <a:ext uri="{FF2B5EF4-FFF2-40B4-BE49-F238E27FC236}">
                <a16:creationId xmlns:a16="http://schemas.microsoft.com/office/drawing/2014/main" id="{758C0556-C161-45C9-8917-9ACA0AA4CA54}"/>
              </a:ext>
            </a:extLst>
          </p:cNvPr>
          <p:cNvSpPr/>
          <p:nvPr/>
        </p:nvSpPr>
        <p:spPr>
          <a:xfrm>
            <a:off x="2977896" y="792861"/>
            <a:ext cx="3188207" cy="743331"/>
          </a:xfrm>
          <a:prstGeom prst="wedgeRoundRectCallout">
            <a:avLst>
              <a:gd name="adj1" fmla="val -63815"/>
              <a:gd name="adj2" fmla="val 6051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This is the default window how the look like</a:t>
            </a:r>
          </a:p>
        </p:txBody>
      </p:sp>
    </p:spTree>
    <p:extLst>
      <p:ext uri="{BB962C8B-B14F-4D97-AF65-F5344CB8AC3E}">
        <p14:creationId xmlns:p14="http://schemas.microsoft.com/office/powerpoint/2010/main" val="57065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C13A9D-1BF8-42FB-B0C6-9F9693BABA08}"/>
              </a:ext>
            </a:extLst>
          </p:cNvPr>
          <p:cNvPicPr>
            <a:picLocks noChangeAspect="1"/>
          </p:cNvPicPr>
          <p:nvPr/>
        </p:nvPicPr>
        <p:blipFill>
          <a:blip r:embed="rId3"/>
          <a:stretch>
            <a:fillRect/>
          </a:stretch>
        </p:blipFill>
        <p:spPr>
          <a:xfrm>
            <a:off x="0" y="1860784"/>
            <a:ext cx="9144000" cy="4562898"/>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Query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651760" y="816323"/>
            <a:ext cx="6035039" cy="1427776"/>
          </a:xfrm>
          <a:prstGeom prst="wedgeRoundRectCallout">
            <a:avLst>
              <a:gd name="adj1" fmla="val 14580"/>
              <a:gd name="adj2" fmla="val 6898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There must be a bug in the Filter function in Attribute table (and other tables).  Please see below.  There are many “</a:t>
            </a:r>
            <a:r>
              <a:rPr lang="en-US" sz="1600" dirty="0" err="1">
                <a:solidFill>
                  <a:srgbClr val="0000FF"/>
                </a:solidFill>
                <a:latin typeface="Calibri" panose="020F0502020204030204" pitchFamily="34" charset="0"/>
                <a:cs typeface="Calibri" panose="020F0502020204030204" pitchFamily="34" charset="0"/>
              </a:rPr>
              <a:t>PM_Mort_Number_%tile</a:t>
            </a:r>
            <a:r>
              <a:rPr lang="en-US" sz="1600" dirty="0">
                <a:solidFill>
                  <a:srgbClr val="0000FF"/>
                </a:solidFill>
                <a:latin typeface="Calibri" panose="020F0502020204030204" pitchFamily="34" charset="0"/>
                <a:cs typeface="Calibri" panose="020F0502020204030204" pitchFamily="34" charset="0"/>
              </a:rPr>
              <a:t>” &gt;92, but they are not listed (only 91 &amp; 90 listed here).  Also the same problem with other metrics.  Either something wrong with the sorting or pages display (e.g., not all pages sorted at the same time).  Please check.</a:t>
            </a:r>
          </a:p>
        </p:txBody>
      </p:sp>
      <p:sp>
        <p:nvSpPr>
          <p:cNvPr id="13" name="Rectangle 12">
            <a:extLst>
              <a:ext uri="{FF2B5EF4-FFF2-40B4-BE49-F238E27FC236}">
                <a16:creationId xmlns:a16="http://schemas.microsoft.com/office/drawing/2014/main" id="{0D5B5479-943A-4909-82E5-D90301B2E64A}"/>
              </a:ext>
            </a:extLst>
          </p:cNvPr>
          <p:cNvSpPr/>
          <p:nvPr/>
        </p:nvSpPr>
        <p:spPr bwMode="auto">
          <a:xfrm>
            <a:off x="6145709" y="2532157"/>
            <a:ext cx="584276" cy="3603467"/>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990DEE55-9A7C-4047-A003-EAFCED039FCA}"/>
              </a:ext>
            </a:extLst>
          </p:cNvPr>
          <p:cNvSpPr/>
          <p:nvPr/>
        </p:nvSpPr>
        <p:spPr bwMode="auto">
          <a:xfrm>
            <a:off x="0" y="1860785"/>
            <a:ext cx="2615184" cy="4435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78990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E49F03-4690-4281-8177-A5A4F3CB69EF}"/>
              </a:ext>
            </a:extLst>
          </p:cNvPr>
          <p:cNvPicPr>
            <a:picLocks noChangeAspect="1"/>
          </p:cNvPicPr>
          <p:nvPr/>
        </p:nvPicPr>
        <p:blipFill rotWithShape="1">
          <a:blip r:embed="rId3"/>
          <a:srcRect l="25100" t="18711" r="16700" b="13555"/>
          <a:stretch/>
        </p:blipFill>
        <p:spPr>
          <a:xfrm>
            <a:off x="0" y="854185"/>
            <a:ext cx="8878824" cy="5812426"/>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a:t>NEXUS 1.7 </a:t>
            </a:r>
            <a:r>
              <a:rPr lang="en-US" altLang="zh-CN" dirty="0"/>
              <a:t>: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734056" y="2587752"/>
            <a:ext cx="6025896" cy="3063240"/>
          </a:xfrm>
          <a:prstGeom prst="wedgeRoundRectCallout">
            <a:avLst>
              <a:gd name="adj1" fmla="val -48358"/>
              <a:gd name="adj2" fmla="val 7120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Change to </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(x) Set to default configuration</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a:t>
            </a:r>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(Note: select air toxic “Risk value (x-in-1 million)” to “40”)</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 ) Set all to risk-based</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a:t>
            </a:r>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(Note: select PM2.5 &amp; O3 in mortality number “90 %tile”,</a:t>
            </a:r>
          </a:p>
          <a:p>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select air toxic “Risk value (x-in-1 million)” to “40”,</a:t>
            </a:r>
          </a:p>
          <a:p>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select EJ/Demographic indicator to  “50” </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 ) Set all to risk-based in %tile</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a:t>
            </a:r>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(Note: select PM2.5 &amp; O3 in mortality number “90 %tile”,</a:t>
            </a:r>
          </a:p>
          <a:p>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select air toxic “risk %tile to “90 %tile”,</a:t>
            </a:r>
          </a:p>
          <a:p>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select EJ/Demographic indicator to “90 %tile”,</a:t>
            </a:r>
            <a:endParaRPr lang="en-US" sz="160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760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CFB443-60A1-4EEB-B858-72131BD0D56A}"/>
              </a:ext>
            </a:extLst>
          </p:cNvPr>
          <p:cNvPicPr>
            <a:picLocks noChangeAspect="1"/>
          </p:cNvPicPr>
          <p:nvPr/>
        </p:nvPicPr>
        <p:blipFill>
          <a:blip r:embed="rId3"/>
          <a:stretch>
            <a:fillRect/>
          </a:stretch>
        </p:blipFill>
        <p:spPr>
          <a:xfrm>
            <a:off x="0" y="1531047"/>
            <a:ext cx="9144000" cy="49530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Query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329184" y="882753"/>
            <a:ext cx="3778643" cy="1445324"/>
          </a:xfrm>
          <a:prstGeom prst="wedgeRoundRectCallout">
            <a:avLst>
              <a:gd name="adj1" fmla="val -13122"/>
              <a:gd name="adj2" fmla="val 7981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When a “facility” is clicked, display both CAPs &amp; HAPs emissions data together in the pop-up emission table (now they are displayed separately).  </a:t>
            </a:r>
            <a:r>
              <a:rPr lang="en-US" sz="1600" dirty="0">
                <a:solidFill>
                  <a:srgbClr val="FF0000"/>
                </a:solidFill>
                <a:latin typeface="Calibri" panose="020F0502020204030204" pitchFamily="34" charset="0"/>
                <a:cs typeface="Calibri" panose="020F0502020204030204" pitchFamily="34" charset="0"/>
              </a:rPr>
              <a:t>Same for the information table under the “Slider bars” in Data Viewer module.</a:t>
            </a:r>
          </a:p>
        </p:txBody>
      </p:sp>
      <p:sp>
        <p:nvSpPr>
          <p:cNvPr id="10" name="Rectangle 9">
            <a:extLst>
              <a:ext uri="{FF2B5EF4-FFF2-40B4-BE49-F238E27FC236}">
                <a16:creationId xmlns:a16="http://schemas.microsoft.com/office/drawing/2014/main" id="{A390D4FF-95D5-4125-86E7-96E721E69251}"/>
              </a:ext>
            </a:extLst>
          </p:cNvPr>
          <p:cNvSpPr/>
          <p:nvPr/>
        </p:nvSpPr>
        <p:spPr bwMode="auto">
          <a:xfrm>
            <a:off x="878764" y="2759048"/>
            <a:ext cx="1416380" cy="206898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1" name="Speech Bubble: Rectangle with Corners Rounded 4">
            <a:extLst>
              <a:ext uri="{FF2B5EF4-FFF2-40B4-BE49-F238E27FC236}">
                <a16:creationId xmlns:a16="http://schemas.microsoft.com/office/drawing/2014/main" id="{6EADE9B8-622D-47CB-81EB-0C7D085A36AF}"/>
              </a:ext>
            </a:extLst>
          </p:cNvPr>
          <p:cNvSpPr/>
          <p:nvPr/>
        </p:nvSpPr>
        <p:spPr>
          <a:xfrm>
            <a:off x="4810979" y="882754"/>
            <a:ext cx="4112334" cy="1788854"/>
          </a:xfrm>
          <a:prstGeom prst="wedgeRoundRectCallout">
            <a:avLst>
              <a:gd name="adj1" fmla="val -74720"/>
              <a:gd name="adj2" fmla="val 9851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Now users need to click/find the “small green circle” in order to display “pop-up” facility emission table.  If feasible, make it easier to click the “Target sign” to display the facility emissions table.  </a:t>
            </a:r>
            <a:r>
              <a:rPr lang="en-US" sz="1600" dirty="0">
                <a:solidFill>
                  <a:srgbClr val="FF0000"/>
                </a:solidFill>
                <a:latin typeface="Calibri" panose="020F0502020204030204" pitchFamily="34" charset="0"/>
                <a:cs typeface="Calibri" panose="020F0502020204030204" pitchFamily="34" charset="0"/>
              </a:rPr>
              <a:t>Same for the Data Viewer module and its information table under the “Slider bars”.</a:t>
            </a:r>
          </a:p>
        </p:txBody>
      </p:sp>
    </p:spTree>
    <p:extLst>
      <p:ext uri="{BB962C8B-B14F-4D97-AF65-F5344CB8AC3E}">
        <p14:creationId xmlns:p14="http://schemas.microsoft.com/office/powerpoint/2010/main" val="164397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034368-3F6B-417D-AA03-FEEF810244A9}"/>
              </a:ext>
            </a:extLst>
          </p:cNvPr>
          <p:cNvPicPr>
            <a:picLocks noChangeAspect="1"/>
          </p:cNvPicPr>
          <p:nvPr/>
        </p:nvPicPr>
        <p:blipFill>
          <a:blip r:embed="rId3"/>
          <a:stretch>
            <a:fillRect/>
          </a:stretch>
        </p:blipFill>
        <p:spPr>
          <a:xfrm>
            <a:off x="220687" y="1340548"/>
            <a:ext cx="9144000" cy="51435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Query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a:extLst>
              <a:ext uri="{FF2B5EF4-FFF2-40B4-BE49-F238E27FC236}">
                <a16:creationId xmlns:a16="http://schemas.microsoft.com/office/drawing/2014/main" id="{A390D4FF-95D5-4125-86E7-96E721E69251}"/>
              </a:ext>
            </a:extLst>
          </p:cNvPr>
          <p:cNvSpPr/>
          <p:nvPr/>
        </p:nvSpPr>
        <p:spPr bwMode="auto">
          <a:xfrm>
            <a:off x="1646860" y="2530448"/>
            <a:ext cx="1498676" cy="3138832"/>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1" name="Speech Bubble: Rectangle with Corners Rounded 4">
            <a:extLst>
              <a:ext uri="{FF2B5EF4-FFF2-40B4-BE49-F238E27FC236}">
                <a16:creationId xmlns:a16="http://schemas.microsoft.com/office/drawing/2014/main" id="{6EADE9B8-622D-47CB-81EB-0C7D085A36AF}"/>
              </a:ext>
            </a:extLst>
          </p:cNvPr>
          <p:cNvSpPr/>
          <p:nvPr/>
        </p:nvSpPr>
        <p:spPr>
          <a:xfrm>
            <a:off x="4234906" y="1042416"/>
            <a:ext cx="4259869" cy="1737360"/>
          </a:xfrm>
          <a:prstGeom prst="wedgeRoundRectCallout">
            <a:avLst>
              <a:gd name="adj1" fmla="val -74053"/>
              <a:gd name="adj2" fmla="val 11998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This county level information table is very helpful and will also need to be updated with the new metrics (particularly new Air Toxics metrics, current has no specific air toxics info.) in both “Data Query” module and “Data Viewer” module (under the Slider bars).</a:t>
            </a:r>
          </a:p>
        </p:txBody>
      </p:sp>
    </p:spTree>
    <p:extLst>
      <p:ext uri="{BB962C8B-B14F-4D97-AF65-F5344CB8AC3E}">
        <p14:creationId xmlns:p14="http://schemas.microsoft.com/office/powerpoint/2010/main" val="49933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956E-FA5C-4ABD-9633-AD6D85217ED9}"/>
              </a:ext>
            </a:extLst>
          </p:cNvPr>
          <p:cNvSpPr>
            <a:spLocks noGrp="1"/>
          </p:cNvSpPr>
          <p:nvPr>
            <p:ph type="ctrTitle"/>
          </p:nvPr>
        </p:nvSpPr>
        <p:spPr>
          <a:xfrm>
            <a:off x="265176" y="2130425"/>
            <a:ext cx="8750808" cy="1470025"/>
          </a:xfrm>
        </p:spPr>
        <p:txBody>
          <a:bodyPr/>
          <a:lstStyle/>
          <a:p>
            <a:pPr algn="ctr"/>
            <a:r>
              <a:rPr lang="en-US" dirty="0">
                <a:solidFill>
                  <a:srgbClr val="FFFF00"/>
                </a:solidFill>
              </a:rPr>
              <a:t>Part 1</a:t>
            </a:r>
          </a:p>
        </p:txBody>
      </p:sp>
      <p:sp>
        <p:nvSpPr>
          <p:cNvPr id="3" name="Subtitle 2">
            <a:extLst>
              <a:ext uri="{FF2B5EF4-FFF2-40B4-BE49-F238E27FC236}">
                <a16:creationId xmlns:a16="http://schemas.microsoft.com/office/drawing/2014/main" id="{DA05144C-5F15-4F62-9D1F-42B449A4FD21}"/>
              </a:ext>
            </a:extLst>
          </p:cNvPr>
          <p:cNvSpPr>
            <a:spLocks noGrp="1"/>
          </p:cNvSpPr>
          <p:nvPr>
            <p:ph type="subTitle" idx="1"/>
          </p:nvPr>
        </p:nvSpPr>
        <p:spPr>
          <a:xfrm>
            <a:off x="237744" y="3794760"/>
            <a:ext cx="8668512" cy="1752600"/>
          </a:xfrm>
        </p:spPr>
        <p:txBody>
          <a:bodyPr/>
          <a:lstStyle/>
          <a:p>
            <a:endParaRPr lang="en-US" sz="24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46875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 name="Rectangle 1">
            <a:extLst>
              <a:ext uri="{FF2B5EF4-FFF2-40B4-BE49-F238E27FC236}">
                <a16:creationId xmlns:a16="http://schemas.microsoft.com/office/drawing/2014/main" id="{8AD43E1D-EAF2-4575-8567-F608E6E377A3}"/>
              </a:ext>
            </a:extLst>
          </p:cNvPr>
          <p:cNvSpPr/>
          <p:nvPr/>
        </p:nvSpPr>
        <p:spPr>
          <a:xfrm>
            <a:off x="228600" y="813816"/>
            <a:ext cx="8458200" cy="5620000"/>
          </a:xfrm>
          <a:prstGeom prst="rect">
            <a:avLst/>
          </a:prstGeom>
        </p:spPr>
        <p:txBody>
          <a:bodyPr wrap="square">
            <a:spAutoFit/>
          </a:bodyPr>
          <a:lstStyle/>
          <a:p>
            <a:pPr marR="0" lvl="0" algn="just">
              <a:lnSpc>
                <a:spcPct val="150000"/>
              </a:lnSpc>
              <a:spcBef>
                <a:spcPts val="0"/>
              </a:spcBef>
              <a:spcAft>
                <a:spcPts val="0"/>
              </a:spcAft>
            </a:pPr>
            <a:r>
              <a:rPr lang="en-US" sz="3200" b="1" kern="2200" dirty="0">
                <a:latin typeface="等线" panose="02010600030101010101" pitchFamily="2" charset="-122"/>
                <a:ea typeface="等线" panose="02010600030101010101" pitchFamily="2" charset="-122"/>
              </a:rPr>
              <a:t>To Do List for Updated “NEXUS 1.6” </a:t>
            </a:r>
          </a:p>
          <a:p>
            <a:pPr marR="0" lvl="0" algn="just">
              <a:lnSpc>
                <a:spcPct val="150000"/>
              </a:lnSpc>
              <a:spcBef>
                <a:spcPts val="0"/>
              </a:spcBef>
              <a:spcAft>
                <a:spcPts val="0"/>
              </a:spcAft>
            </a:pPr>
            <a:r>
              <a:rPr lang="en-US" sz="3200" b="1" kern="2200" dirty="0">
                <a:latin typeface="等线" panose="02010600030101010101" pitchFamily="2" charset="-122"/>
                <a:ea typeface="等线" panose="02010600030101010101" pitchFamily="2" charset="-122"/>
              </a:rPr>
              <a:t>(before Chinese New Year):</a:t>
            </a:r>
          </a:p>
          <a:p>
            <a:pPr marR="0" lvl="0" algn="just">
              <a:lnSpc>
                <a:spcPct val="150000"/>
              </a:lnSpc>
              <a:spcBef>
                <a:spcPts val="0"/>
              </a:spcBef>
              <a:spcAft>
                <a:spcPts val="0"/>
              </a:spcAft>
            </a:pPr>
            <a:endParaRPr lang="en-US" kern="100" dirty="0">
              <a:latin typeface="等线" panose="02010600030101010101" pitchFamily="2" charset="-122"/>
              <a:ea typeface="等线" panose="02010600030101010101" pitchFamily="2" charset="-122"/>
              <a:cs typeface="Times New Roman" panose="02020603050405020304" pitchFamily="18" charset="0"/>
            </a:endParaRPr>
          </a:p>
          <a:p>
            <a:pPr marL="342900" indent="-342900" algn="just">
              <a:lnSpc>
                <a:spcPct val="150000"/>
              </a:lnSpc>
              <a:buFont typeface="+mj-lt"/>
              <a:buAutoNum type="arabicPeriod"/>
            </a:pPr>
            <a:r>
              <a:rPr lang="en-US" sz="24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Complete the </a:t>
            </a:r>
            <a:r>
              <a:rPr lang="en-US" sz="2400" b="1"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Table Generator </a:t>
            </a:r>
            <a:r>
              <a:rPr lang="en-US" sz="24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module</a:t>
            </a:r>
            <a:endParaRPr lang="en-US" kern="100" dirty="0">
              <a:solidFill>
                <a:srgbClr val="FF0000"/>
              </a:solidFill>
              <a:latin typeface="等线" panose="02010600030101010101" pitchFamily="2" charset="-122"/>
              <a:ea typeface="等线" panose="02010600030101010101" pitchFamily="2" charset="-122"/>
              <a:cs typeface="Times New Roman" panose="02020603050405020304" pitchFamily="18" charset="0"/>
            </a:endParaRPr>
          </a:p>
          <a:p>
            <a:pPr marL="342900" indent="-342900" algn="just">
              <a:buFont typeface="+mj-lt"/>
              <a:buAutoNum type="arabicPeriod"/>
            </a:pPr>
            <a:r>
              <a:rPr lang="en-US" sz="2400" kern="100" dirty="0">
                <a:latin typeface="Times New Roman" panose="02020603050405020304" pitchFamily="18" charset="0"/>
                <a:ea typeface="等线" panose="02010600030101010101" pitchFamily="2" charset="-122"/>
                <a:cs typeface="Times New Roman" panose="02020603050405020304" pitchFamily="18" charset="0"/>
              </a:rPr>
              <a:t>Upgrade “Data Query” module &amp; “Data Input” module to make their functions and graphic displays more stable (Note: “Data Query” screen flashing when the module starts and refreshes.  So is “Data Input” module when larger dataset is displayed or refreshed.  Try to make it look more professional; for example, send a “working” pop-up “hint” (if taking some time to display, and then display just one snapshot without flashing)</a:t>
            </a:r>
            <a:endParaRPr lang="en-US" kern="100" dirty="0">
              <a:latin typeface="等线" panose="02010600030101010101" pitchFamily="2" charset="-122"/>
              <a:ea typeface="等线" panose="02010600030101010101" pitchFamily="2" charset="-122"/>
              <a:cs typeface="Times New Roman" panose="02020603050405020304" pitchFamily="18" charset="0"/>
            </a:endParaRPr>
          </a:p>
          <a:p>
            <a:pPr marL="342900" indent="-342900" algn="just">
              <a:lnSpc>
                <a:spcPct val="150000"/>
              </a:lnSpc>
              <a:buFont typeface="+mj-lt"/>
              <a:buAutoNum type="arabicPeriod"/>
            </a:pPr>
            <a:r>
              <a:rPr lang="en-US" sz="2400" kern="100" dirty="0">
                <a:latin typeface="Times New Roman" panose="02020603050405020304" pitchFamily="18" charset="0"/>
                <a:ea typeface="等线" panose="02010600030101010101" pitchFamily="2" charset="-122"/>
                <a:cs typeface="Times New Roman" panose="02020603050405020304" pitchFamily="18" charset="0"/>
              </a:rPr>
              <a:t>Update Online-User’s manual and Quick tutorial PPT slides</a:t>
            </a:r>
            <a:endParaRPr lang="en-US" kern="100" dirty="0">
              <a:latin typeface="等线" panose="02010600030101010101" pitchFamily="2" charset="-122"/>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65997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B21579-05E2-4FAA-9095-4F6D225A173C}"/>
              </a:ext>
            </a:extLst>
          </p:cNvPr>
          <p:cNvPicPr>
            <a:picLocks noChangeAspect="1"/>
          </p:cNvPicPr>
          <p:nvPr/>
        </p:nvPicPr>
        <p:blipFill>
          <a:blip r:embed="rId3"/>
          <a:stretch>
            <a:fillRect/>
          </a:stretch>
        </p:blipFill>
        <p:spPr>
          <a:xfrm>
            <a:off x="0" y="1157986"/>
            <a:ext cx="9144000" cy="51435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977896" y="792861"/>
            <a:ext cx="3188207" cy="1051559"/>
          </a:xfrm>
          <a:prstGeom prst="wedgeRoundRectCallout">
            <a:avLst>
              <a:gd name="adj1" fmla="val -118022"/>
              <a:gd name="adj2" fmla="val 2607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Change to: (similar to FAST-CE)</a:t>
            </a:r>
          </a:p>
          <a:p>
            <a:pPr lvl="0">
              <a:defRPr/>
            </a:pPr>
            <a:r>
              <a:rPr lang="en-US" sz="1600" dirty="0">
                <a:solidFill>
                  <a:srgbClr val="0000FF"/>
                </a:solidFill>
                <a:latin typeface="Calibri" panose="020F0502020204030204" pitchFamily="34" charset="0"/>
                <a:cs typeface="Calibri" panose="020F0502020204030204" pitchFamily="34" charset="0"/>
              </a:rPr>
              <a:t>Open Project (*.</a:t>
            </a:r>
            <a:r>
              <a:rPr lang="en-US" sz="1600" dirty="0" err="1">
                <a:solidFill>
                  <a:srgbClr val="0000FF"/>
                </a:solidFill>
                <a:latin typeface="Calibri" panose="020F0502020204030204" pitchFamily="34" charset="0"/>
                <a:cs typeface="Calibri" panose="020F0502020204030204" pitchFamily="34" charset="0"/>
              </a:rPr>
              <a:t>proj</a:t>
            </a:r>
            <a:r>
              <a:rPr lang="en-US" sz="1600" dirty="0">
                <a:solidFill>
                  <a:srgbClr val="0000FF"/>
                </a:solidFill>
                <a:latin typeface="Calibri" panose="020F0502020204030204" pitchFamily="34" charset="0"/>
                <a:cs typeface="Calibri" panose="020F0502020204030204" pitchFamily="34" charset="0"/>
              </a:rPr>
              <a:t>)</a:t>
            </a:r>
          </a:p>
          <a:p>
            <a:pPr>
              <a:defRPr/>
            </a:pPr>
            <a:r>
              <a:rPr lang="en-US" sz="1600" dirty="0">
                <a:solidFill>
                  <a:srgbClr val="0000FF"/>
                </a:solidFill>
                <a:latin typeface="Calibri" panose="020F0502020204030204" pitchFamily="34" charset="0"/>
                <a:cs typeface="Calibri" panose="020F0502020204030204" pitchFamily="34" charset="0"/>
              </a:rPr>
              <a:t>New Project </a:t>
            </a:r>
          </a:p>
          <a:p>
            <a:pPr>
              <a:defRPr/>
            </a:pPr>
            <a:r>
              <a:rPr lang="en-US" sz="1600" dirty="0">
                <a:solidFill>
                  <a:srgbClr val="0000FF"/>
                </a:solidFill>
                <a:latin typeface="Calibri" panose="020F0502020204030204" pitchFamily="34" charset="0"/>
                <a:cs typeface="Calibri" panose="020F0502020204030204" pitchFamily="34" charset="0"/>
              </a:rPr>
              <a:t>Save Project</a:t>
            </a:r>
          </a:p>
        </p:txBody>
      </p:sp>
      <p:cxnSp>
        <p:nvCxnSpPr>
          <p:cNvPr id="7" name="Straight Arrow Connector 6">
            <a:extLst>
              <a:ext uri="{FF2B5EF4-FFF2-40B4-BE49-F238E27FC236}">
                <a16:creationId xmlns:a16="http://schemas.microsoft.com/office/drawing/2014/main" id="{0C937E93-8115-4E4A-96B1-6FCC569DEA6D}"/>
              </a:ext>
            </a:extLst>
          </p:cNvPr>
          <p:cNvCxnSpPr>
            <a:cxnSpLocks/>
          </p:cNvCxnSpPr>
          <p:nvPr/>
        </p:nvCxnSpPr>
        <p:spPr bwMode="auto">
          <a:xfrm>
            <a:off x="1184326" y="2742716"/>
            <a:ext cx="937261" cy="52578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23" name="Speech Bubble: Rectangle with Corners Rounded 4">
            <a:extLst>
              <a:ext uri="{FF2B5EF4-FFF2-40B4-BE49-F238E27FC236}">
                <a16:creationId xmlns:a16="http://schemas.microsoft.com/office/drawing/2014/main" id="{0749110B-CD60-418D-AC4C-71525579166B}"/>
              </a:ext>
            </a:extLst>
          </p:cNvPr>
          <p:cNvSpPr/>
          <p:nvPr/>
        </p:nvSpPr>
        <p:spPr>
          <a:xfrm>
            <a:off x="789611" y="4137337"/>
            <a:ext cx="5291328" cy="1230033"/>
          </a:xfrm>
          <a:prstGeom prst="wedgeRoundRectCallout">
            <a:avLst>
              <a:gd name="adj1" fmla="val -23384"/>
              <a:gd name="adj2" fmla="val -11485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Change to:</a:t>
            </a:r>
          </a:p>
          <a:p>
            <a:pPr>
              <a:defRPr/>
            </a:pPr>
            <a:r>
              <a:rPr lang="en-US" sz="1600" dirty="0">
                <a:solidFill>
                  <a:srgbClr val="0000FF"/>
                </a:solidFill>
                <a:latin typeface="Calibri" panose="020F0502020204030204" pitchFamily="34" charset="0"/>
                <a:cs typeface="Calibri" panose="020F0502020204030204" pitchFamily="34" charset="0"/>
              </a:rPr>
              <a:t>O  Based on mortality rate (mean tract-level in the county)</a:t>
            </a:r>
          </a:p>
          <a:p>
            <a:pPr>
              <a:defRPr/>
            </a:pPr>
            <a:r>
              <a:rPr lang="en-US" sz="1600" dirty="0">
                <a:solidFill>
                  <a:srgbClr val="0000FF"/>
                </a:solidFill>
                <a:latin typeface="Calibri" panose="020F0502020204030204" pitchFamily="34" charset="0"/>
                <a:cs typeface="Calibri" panose="020F0502020204030204" pitchFamily="34" charset="0"/>
              </a:rPr>
              <a:t>(note: “Air Toxics” also changed, given next)</a:t>
            </a:r>
          </a:p>
          <a:p>
            <a:pPr lvl="0">
              <a:defRPr/>
            </a:pPr>
            <a:r>
              <a:rPr lang="en-US" sz="1600" dirty="0">
                <a:solidFill>
                  <a:srgbClr val="0000FF"/>
                </a:solidFill>
                <a:latin typeface="Calibri" panose="020F0502020204030204" pitchFamily="34" charset="0"/>
                <a:cs typeface="Calibri" panose="020F0502020204030204" pitchFamily="34" charset="0"/>
              </a:rPr>
              <a:t>Also add a new option for both PM &amp; O3 risk:</a:t>
            </a:r>
          </a:p>
          <a:p>
            <a:pPr lvl="0">
              <a:defRPr/>
            </a:pPr>
            <a:r>
              <a:rPr lang="en-US" sz="1600" dirty="0">
                <a:solidFill>
                  <a:srgbClr val="0000FF"/>
                </a:solidFill>
                <a:latin typeface="Calibri" panose="020F0502020204030204" pitchFamily="34" charset="0"/>
                <a:cs typeface="Calibri" panose="020F0502020204030204" pitchFamily="34" charset="0"/>
              </a:rPr>
              <a:t>O  Based on mortality rate (max tract-level in the county)</a:t>
            </a:r>
          </a:p>
        </p:txBody>
      </p:sp>
      <p:cxnSp>
        <p:nvCxnSpPr>
          <p:cNvPr id="14" name="Straight Arrow Connector 13">
            <a:extLst>
              <a:ext uri="{FF2B5EF4-FFF2-40B4-BE49-F238E27FC236}">
                <a16:creationId xmlns:a16="http://schemas.microsoft.com/office/drawing/2014/main" id="{FEFAAF25-74DC-4C66-A965-5A8CFCA31B4E}"/>
              </a:ext>
            </a:extLst>
          </p:cNvPr>
          <p:cNvCxnSpPr>
            <a:cxnSpLocks/>
          </p:cNvCxnSpPr>
          <p:nvPr/>
        </p:nvCxnSpPr>
        <p:spPr bwMode="auto">
          <a:xfrm flipV="1">
            <a:off x="731699" y="3311556"/>
            <a:ext cx="1389888" cy="277948"/>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54465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2F7C7A-23A0-446B-92ED-C7D64B61CCCD}"/>
              </a:ext>
            </a:extLst>
          </p:cNvPr>
          <p:cNvPicPr>
            <a:picLocks noChangeAspect="1"/>
          </p:cNvPicPr>
          <p:nvPr/>
        </p:nvPicPr>
        <p:blipFill>
          <a:blip r:embed="rId3"/>
          <a:stretch>
            <a:fillRect/>
          </a:stretch>
        </p:blipFill>
        <p:spPr>
          <a:xfrm>
            <a:off x="0" y="1051644"/>
            <a:ext cx="9144000" cy="577884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5" name="Speech Bubble: Rectangle with Corners Rounded 4">
            <a:extLst>
              <a:ext uri="{FF2B5EF4-FFF2-40B4-BE49-F238E27FC236}">
                <a16:creationId xmlns:a16="http://schemas.microsoft.com/office/drawing/2014/main" id="{2F7297EE-AC56-4068-85E9-0474B701619A}"/>
              </a:ext>
            </a:extLst>
          </p:cNvPr>
          <p:cNvSpPr/>
          <p:nvPr/>
        </p:nvSpPr>
        <p:spPr>
          <a:xfrm>
            <a:off x="1883664" y="830738"/>
            <a:ext cx="4059933" cy="987545"/>
          </a:xfrm>
          <a:prstGeom prst="wedgeRoundRectCallout">
            <a:avLst>
              <a:gd name="adj1" fmla="val -52353"/>
              <a:gd name="adj2" fmla="val 66151"/>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Change to:</a:t>
            </a:r>
          </a:p>
          <a:p>
            <a:pPr lvl="0">
              <a:defRPr/>
            </a:pPr>
            <a:r>
              <a:rPr lang="en-US" sz="1600" b="1" dirty="0">
                <a:solidFill>
                  <a:prstClr val="black"/>
                </a:solidFill>
                <a:latin typeface="Cambria Math" panose="02040503050406030204" pitchFamily="18" charset="0"/>
                <a:ea typeface="Cambria Math" panose="02040503050406030204" pitchFamily="18" charset="0"/>
              </a:rPr>
              <a:t>□</a:t>
            </a:r>
            <a:r>
              <a:rPr lang="en-US" sz="1600" dirty="0">
                <a:solidFill>
                  <a:srgbClr val="0000FF"/>
                </a:solidFill>
                <a:latin typeface="Symbol" panose="05050102010706020507" pitchFamily="18" charset="2"/>
                <a:cs typeface="Calibri" panose="020F0502020204030204" pitchFamily="34" charset="0"/>
              </a:rPr>
              <a:t> </a:t>
            </a:r>
            <a:r>
              <a:rPr lang="en-US" sz="1600" dirty="0">
                <a:solidFill>
                  <a:srgbClr val="0000FF"/>
                </a:solidFill>
                <a:latin typeface="Calibri" panose="020F0502020204030204" pitchFamily="34" charset="0"/>
                <a:cs typeface="Calibri" panose="020F0502020204030204" pitchFamily="34" charset="0"/>
              </a:rPr>
              <a:t>Top risk percentile (higher than x%)</a:t>
            </a:r>
          </a:p>
          <a:p>
            <a:pPr>
              <a:defRPr/>
            </a:pPr>
            <a:r>
              <a:rPr lang="en-US" sz="1600" dirty="0">
                <a:solidFill>
                  <a:srgbClr val="0000FF"/>
                </a:solidFill>
                <a:latin typeface="Calibri" panose="020F0502020204030204" pitchFamily="34" charset="0"/>
                <a:cs typeface="Calibri" panose="020F0502020204030204" pitchFamily="34" charset="0"/>
              </a:rPr>
              <a:t>All default: 90%</a:t>
            </a:r>
          </a:p>
          <a:p>
            <a:pPr>
              <a:defRPr/>
            </a:pPr>
            <a:r>
              <a:rPr lang="en-US" sz="1600" dirty="0">
                <a:solidFill>
                  <a:schemeClr val="tx1"/>
                </a:solidFill>
                <a:latin typeface="Calibri" panose="020F0502020204030204" pitchFamily="34" charset="0"/>
                <a:cs typeface="Calibri" panose="020F0502020204030204" pitchFamily="34" charset="0"/>
              </a:rPr>
              <a:t>[Note: reverse scale  “100-0” now to “0-100”)</a:t>
            </a:r>
          </a:p>
        </p:txBody>
      </p:sp>
      <p:cxnSp>
        <p:nvCxnSpPr>
          <p:cNvPr id="26" name="Straight Arrow Connector 25">
            <a:extLst>
              <a:ext uri="{FF2B5EF4-FFF2-40B4-BE49-F238E27FC236}">
                <a16:creationId xmlns:a16="http://schemas.microsoft.com/office/drawing/2014/main" id="{083B5AE3-23E5-450D-B901-46619E451CEA}"/>
              </a:ext>
            </a:extLst>
          </p:cNvPr>
          <p:cNvCxnSpPr>
            <a:cxnSpLocks/>
          </p:cNvCxnSpPr>
          <p:nvPr/>
        </p:nvCxnSpPr>
        <p:spPr bwMode="auto">
          <a:xfrm flipV="1">
            <a:off x="1110343" y="2094029"/>
            <a:ext cx="544721" cy="805293"/>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8A31749D-D7CD-4F66-B940-6BF568857315}"/>
              </a:ext>
            </a:extLst>
          </p:cNvPr>
          <p:cNvCxnSpPr>
            <a:cxnSpLocks/>
          </p:cNvCxnSpPr>
          <p:nvPr/>
        </p:nvCxnSpPr>
        <p:spPr bwMode="auto">
          <a:xfrm flipV="1">
            <a:off x="1234962" y="2094029"/>
            <a:ext cx="520065" cy="2138541"/>
          </a:xfrm>
          <a:prstGeom prst="straightConnector1">
            <a:avLst/>
          </a:prstGeom>
          <a:solidFill>
            <a:schemeClr val="accent1"/>
          </a:solidFill>
          <a:ln w="38100" cap="flat" cmpd="sng" algn="ctr">
            <a:solidFill>
              <a:srgbClr val="0000FF"/>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B14AAD4A-7A92-44C3-9601-C4E970EAD508}"/>
              </a:ext>
            </a:extLst>
          </p:cNvPr>
          <p:cNvCxnSpPr>
            <a:cxnSpLocks/>
          </p:cNvCxnSpPr>
          <p:nvPr/>
        </p:nvCxnSpPr>
        <p:spPr bwMode="auto">
          <a:xfrm>
            <a:off x="3096769" y="2324380"/>
            <a:ext cx="963168" cy="76734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33" name="Speech Bubble: Rectangle with Corners Rounded 4">
            <a:extLst>
              <a:ext uri="{FF2B5EF4-FFF2-40B4-BE49-F238E27FC236}">
                <a16:creationId xmlns:a16="http://schemas.microsoft.com/office/drawing/2014/main" id="{F08B9CC0-7C61-49EA-8A41-9F9FA294869B}"/>
              </a:ext>
            </a:extLst>
          </p:cNvPr>
          <p:cNvSpPr/>
          <p:nvPr/>
        </p:nvSpPr>
        <p:spPr>
          <a:xfrm>
            <a:off x="5184651" y="3985181"/>
            <a:ext cx="3922776" cy="2316305"/>
          </a:xfrm>
          <a:prstGeom prst="wedgeRoundRectCallout">
            <a:avLst>
              <a:gd name="adj1" fmla="val -80156"/>
              <a:gd name="adj2" fmla="val -7856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Change to (PM, O3 &amp; Air Toxics):</a:t>
            </a:r>
          </a:p>
          <a:p>
            <a:pPr marL="285750" lvl="0" indent="-285750">
              <a:buFont typeface="Arial" panose="020B0604020202020204" pitchFamily="34" charset="0"/>
              <a:buChar char="•"/>
              <a:defRPr/>
            </a:pPr>
            <a:r>
              <a:rPr lang="en-US" sz="1600" dirty="0">
                <a:solidFill>
                  <a:srgbClr val="0000FF"/>
                </a:solidFill>
                <a:latin typeface="Calibri" panose="020F0502020204030204" pitchFamily="34" charset="0"/>
                <a:cs typeface="Calibri" panose="020F0502020204030204" pitchFamily="34" charset="0"/>
              </a:rPr>
              <a:t>Top PM2.5 Risk (%)</a:t>
            </a:r>
          </a:p>
          <a:p>
            <a:pPr marL="285750" lvl="0" indent="-285750">
              <a:buFont typeface="Arial" panose="020B0604020202020204" pitchFamily="34" charset="0"/>
              <a:buChar char="•"/>
              <a:defRPr/>
            </a:pPr>
            <a:r>
              <a:rPr lang="en-US" sz="1600" dirty="0">
                <a:solidFill>
                  <a:srgbClr val="0000FF"/>
                </a:solidFill>
                <a:latin typeface="Calibri" panose="020F0502020204030204" pitchFamily="34" charset="0"/>
                <a:cs typeface="Calibri" panose="020F0502020204030204" pitchFamily="34" charset="0"/>
              </a:rPr>
              <a:t>Top O3 Risk (%)</a:t>
            </a:r>
          </a:p>
          <a:p>
            <a:pPr marL="285750" lvl="0" indent="-285750">
              <a:buFont typeface="Arial" panose="020B0604020202020204" pitchFamily="34" charset="0"/>
              <a:buChar char="•"/>
              <a:defRPr/>
            </a:pPr>
            <a:r>
              <a:rPr lang="en-US" sz="1600" dirty="0">
                <a:solidFill>
                  <a:srgbClr val="0000FF"/>
                </a:solidFill>
                <a:latin typeface="Calibri" panose="020F0502020204030204" pitchFamily="34" charset="0"/>
                <a:cs typeface="Calibri" panose="020F0502020204030204" pitchFamily="34" charset="0"/>
              </a:rPr>
              <a:t>Top Air Toxics Risk (%)</a:t>
            </a:r>
          </a:p>
          <a:p>
            <a:pPr>
              <a:defRPr/>
            </a:pPr>
            <a:r>
              <a:rPr lang="en-US" sz="1600" dirty="0">
                <a:solidFill>
                  <a:schemeClr val="tx1"/>
                </a:solidFill>
                <a:latin typeface="Calibri" panose="020F0502020204030204" pitchFamily="34" charset="0"/>
                <a:cs typeface="Calibri" panose="020F0502020204030204" pitchFamily="34" charset="0"/>
              </a:rPr>
              <a:t>[Note: “Air Toxics (risk value)” should be displayed if “Risk value” is selected, see next slide]</a:t>
            </a:r>
          </a:p>
          <a:p>
            <a:pPr>
              <a:defRPr/>
            </a:pPr>
            <a:r>
              <a:rPr lang="en-US" sz="1600" dirty="0">
                <a:solidFill>
                  <a:srgbClr val="0000FF"/>
                </a:solidFill>
                <a:latin typeface="Calibri" panose="020F0502020204030204" pitchFamily="34" charset="0"/>
                <a:cs typeface="Calibri" panose="020F0502020204030204" pitchFamily="34" charset="0"/>
              </a:rPr>
              <a:t>All default: 90%</a:t>
            </a:r>
          </a:p>
          <a:p>
            <a:pPr>
              <a:defRPr/>
            </a:pPr>
            <a:r>
              <a:rPr lang="en-US" sz="1600" dirty="0">
                <a:solidFill>
                  <a:schemeClr val="tx1"/>
                </a:solidFill>
                <a:latin typeface="Calibri" panose="020F0502020204030204" pitchFamily="34" charset="0"/>
                <a:cs typeface="Calibri" panose="020F0502020204030204" pitchFamily="34" charset="0"/>
              </a:rPr>
              <a:t>[Note: Reverse scale now to “0 - 100”]</a:t>
            </a:r>
          </a:p>
        </p:txBody>
      </p:sp>
      <p:cxnSp>
        <p:nvCxnSpPr>
          <p:cNvPr id="29" name="Straight Arrow Connector 28">
            <a:extLst>
              <a:ext uri="{FF2B5EF4-FFF2-40B4-BE49-F238E27FC236}">
                <a16:creationId xmlns:a16="http://schemas.microsoft.com/office/drawing/2014/main" id="{8E14B4C0-8747-482D-B88F-122CC210D59C}"/>
              </a:ext>
            </a:extLst>
          </p:cNvPr>
          <p:cNvCxnSpPr>
            <a:cxnSpLocks/>
          </p:cNvCxnSpPr>
          <p:nvPr/>
        </p:nvCxnSpPr>
        <p:spPr bwMode="auto">
          <a:xfrm>
            <a:off x="2987041" y="2854803"/>
            <a:ext cx="963168" cy="236923"/>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B1569070-A7C4-4BAB-A3DD-97FD5F063286}"/>
              </a:ext>
            </a:extLst>
          </p:cNvPr>
          <p:cNvCxnSpPr>
            <a:cxnSpLocks/>
          </p:cNvCxnSpPr>
          <p:nvPr/>
        </p:nvCxnSpPr>
        <p:spPr bwMode="auto">
          <a:xfrm flipV="1">
            <a:off x="2944803" y="3208571"/>
            <a:ext cx="1214194" cy="10406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37" name="Rectangle 36">
            <a:extLst>
              <a:ext uri="{FF2B5EF4-FFF2-40B4-BE49-F238E27FC236}">
                <a16:creationId xmlns:a16="http://schemas.microsoft.com/office/drawing/2014/main" id="{855DF68F-133D-4A2F-96AF-3622D84D2432}"/>
              </a:ext>
            </a:extLst>
          </p:cNvPr>
          <p:cNvSpPr/>
          <p:nvPr/>
        </p:nvSpPr>
        <p:spPr bwMode="auto">
          <a:xfrm>
            <a:off x="1950098" y="2899322"/>
            <a:ext cx="290182" cy="1924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38" name="Rectangle 37">
            <a:extLst>
              <a:ext uri="{FF2B5EF4-FFF2-40B4-BE49-F238E27FC236}">
                <a16:creationId xmlns:a16="http://schemas.microsoft.com/office/drawing/2014/main" id="{4483FC65-3074-4D52-9BC0-4F07CBD6D0E5}"/>
              </a:ext>
            </a:extLst>
          </p:cNvPr>
          <p:cNvSpPr/>
          <p:nvPr/>
        </p:nvSpPr>
        <p:spPr bwMode="auto">
          <a:xfrm>
            <a:off x="1950098" y="4136368"/>
            <a:ext cx="290182" cy="192404"/>
          </a:xfrm>
          <a:prstGeom prst="rect">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cxnSp>
        <p:nvCxnSpPr>
          <p:cNvPr id="16" name="Straight Arrow Connector 15">
            <a:extLst>
              <a:ext uri="{FF2B5EF4-FFF2-40B4-BE49-F238E27FC236}">
                <a16:creationId xmlns:a16="http://schemas.microsoft.com/office/drawing/2014/main" id="{493E81BF-B84E-4C41-A391-653893710E4F}"/>
              </a:ext>
            </a:extLst>
          </p:cNvPr>
          <p:cNvCxnSpPr>
            <a:cxnSpLocks/>
          </p:cNvCxnSpPr>
          <p:nvPr/>
        </p:nvCxnSpPr>
        <p:spPr bwMode="auto">
          <a:xfrm>
            <a:off x="503355" y="4763971"/>
            <a:ext cx="1938093" cy="624157"/>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70DE001D-9AC0-4F8B-A63A-163C917BE0BC}"/>
              </a:ext>
            </a:extLst>
          </p:cNvPr>
          <p:cNvCxnSpPr>
            <a:cxnSpLocks/>
          </p:cNvCxnSpPr>
          <p:nvPr/>
        </p:nvCxnSpPr>
        <p:spPr bwMode="auto">
          <a:xfrm>
            <a:off x="2532888" y="3281861"/>
            <a:ext cx="0" cy="207373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20" name="Speech Bubble: Rectangle with Corners Rounded 4">
            <a:extLst>
              <a:ext uri="{FF2B5EF4-FFF2-40B4-BE49-F238E27FC236}">
                <a16:creationId xmlns:a16="http://schemas.microsoft.com/office/drawing/2014/main" id="{538F5C7A-40AE-442F-92B3-7BB282AD3BE3}"/>
              </a:ext>
            </a:extLst>
          </p:cNvPr>
          <p:cNvSpPr/>
          <p:nvPr/>
        </p:nvSpPr>
        <p:spPr>
          <a:xfrm>
            <a:off x="2944803" y="5248845"/>
            <a:ext cx="2026407" cy="624158"/>
          </a:xfrm>
          <a:prstGeom prst="wedgeRoundRectCallout">
            <a:avLst>
              <a:gd name="adj1" fmla="val -72230"/>
              <a:gd name="adj2" fmla="val -2955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Change all “Air Toxic” to “Air Toxics”)</a:t>
            </a:r>
          </a:p>
        </p:txBody>
      </p:sp>
      <p:sp>
        <p:nvSpPr>
          <p:cNvPr id="24" name="Speech Bubble: Rectangle with Corners Rounded 4">
            <a:extLst>
              <a:ext uri="{FF2B5EF4-FFF2-40B4-BE49-F238E27FC236}">
                <a16:creationId xmlns:a16="http://schemas.microsoft.com/office/drawing/2014/main" id="{70D4D0D9-7AF6-4E20-B74F-0E5071C5DA93}"/>
              </a:ext>
            </a:extLst>
          </p:cNvPr>
          <p:cNvSpPr/>
          <p:nvPr/>
        </p:nvSpPr>
        <p:spPr>
          <a:xfrm>
            <a:off x="4572000" y="2347281"/>
            <a:ext cx="4535427" cy="1274867"/>
          </a:xfrm>
          <a:prstGeom prst="wedgeRoundRectCallout">
            <a:avLst>
              <a:gd name="adj1" fmla="val 13224"/>
              <a:gd name="adj2" fmla="val -76304"/>
              <a:gd name="adj3" fmla="val 16667"/>
            </a:avLst>
          </a:prstGeom>
          <a:solidFill>
            <a:srgbClr val="FFFFCC"/>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Allow to select top risk %tile based on either “nation” or selected region.  Suggest to add an icon/menu here to provide a toggle option: </a:t>
            </a:r>
          </a:p>
          <a:p>
            <a:pPr lvl="0">
              <a:defRPr/>
            </a:pPr>
            <a:r>
              <a:rPr lang="en-US" sz="1600" dirty="0">
                <a:solidFill>
                  <a:schemeClr val="tx1"/>
                </a:solidFill>
                <a:latin typeface="Calibri" panose="020F0502020204030204" pitchFamily="34" charset="0"/>
                <a:cs typeface="Calibri" panose="020F0502020204030204" pitchFamily="34" charset="0"/>
              </a:rPr>
              <a:t>“Top risk % based on (x) Nation ( ) Selected region”</a:t>
            </a:r>
          </a:p>
          <a:p>
            <a:pPr lvl="0">
              <a:defRPr/>
            </a:pPr>
            <a:r>
              <a:rPr lang="en-US" sz="1600" dirty="0">
                <a:solidFill>
                  <a:srgbClr val="0000FF"/>
                </a:solidFill>
                <a:latin typeface="Calibri" panose="020F0502020204030204" pitchFamily="34" charset="0"/>
                <a:cs typeface="Calibri" panose="020F0502020204030204" pitchFamily="34" charset="0"/>
              </a:rPr>
              <a:t>(default: “Nation”) (also the same in “Data Query”</a:t>
            </a:r>
          </a:p>
        </p:txBody>
      </p:sp>
    </p:spTree>
    <p:extLst>
      <p:ext uri="{BB962C8B-B14F-4D97-AF65-F5344CB8AC3E}">
        <p14:creationId xmlns:p14="http://schemas.microsoft.com/office/powerpoint/2010/main" val="100906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3" grpId="0" animBg="1"/>
      <p:bldP spid="20" grpId="0" animBg="1"/>
      <p:bldP spid="2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Air Toxics</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67930" y="429874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8" name="Picture 7">
            <a:extLst>
              <a:ext uri="{FF2B5EF4-FFF2-40B4-BE49-F238E27FC236}">
                <a16:creationId xmlns:a16="http://schemas.microsoft.com/office/drawing/2014/main" id="{9F700348-B40D-4CE5-988E-7D71275B375D}"/>
              </a:ext>
            </a:extLst>
          </p:cNvPr>
          <p:cNvPicPr>
            <a:picLocks noChangeAspect="1"/>
          </p:cNvPicPr>
          <p:nvPr/>
        </p:nvPicPr>
        <p:blipFill>
          <a:blip r:embed="rId3"/>
          <a:stretch>
            <a:fillRect/>
          </a:stretch>
        </p:blipFill>
        <p:spPr>
          <a:xfrm>
            <a:off x="86018" y="1313896"/>
            <a:ext cx="3434789" cy="1704610"/>
          </a:xfrm>
          <a:prstGeom prst="rect">
            <a:avLst/>
          </a:prstGeom>
          <a:ln>
            <a:solidFill>
              <a:schemeClr val="tx1"/>
            </a:solidFill>
          </a:ln>
        </p:spPr>
      </p:pic>
      <p:sp>
        <p:nvSpPr>
          <p:cNvPr id="10" name="TextBox 9">
            <a:extLst>
              <a:ext uri="{FF2B5EF4-FFF2-40B4-BE49-F238E27FC236}">
                <a16:creationId xmlns:a16="http://schemas.microsoft.com/office/drawing/2014/main" id="{5F06773A-E20E-4842-BAF3-19B2C6D6137E}"/>
              </a:ext>
            </a:extLst>
          </p:cNvPr>
          <p:cNvSpPr txBox="1"/>
          <p:nvPr/>
        </p:nvSpPr>
        <p:spPr>
          <a:xfrm>
            <a:off x="3630965" y="1116673"/>
            <a:ext cx="5513036" cy="2462213"/>
          </a:xfrm>
          <a:prstGeom prst="rect">
            <a:avLst/>
          </a:prstGeom>
          <a:noFill/>
          <a:ln>
            <a:solidFill>
              <a:srgbClr val="0000FF"/>
            </a:solidFill>
          </a:ln>
        </p:spPr>
        <p:txBody>
          <a:bodyPr wrap="square" rtlCol="0">
            <a:spAutoFit/>
          </a:bodyPr>
          <a:lstStyle/>
          <a:p>
            <a:pPr defTabSz="685800"/>
            <a:r>
              <a:rPr lang="en-US" sz="1400" b="1" dirty="0">
                <a:solidFill>
                  <a:prstClr val="black"/>
                </a:solidFill>
                <a:latin typeface="Cambria Math" panose="02040503050406030204" pitchFamily="18" charset="0"/>
                <a:ea typeface="Cambria Math" panose="02040503050406030204" pitchFamily="18" charset="0"/>
              </a:rPr>
              <a:t>Risk:</a:t>
            </a:r>
          </a:p>
          <a:p>
            <a:pPr defTabSz="685800"/>
            <a:r>
              <a:rPr lang="en-US" sz="1400" b="1" dirty="0">
                <a:solidFill>
                  <a:prstClr val="black"/>
                </a:solidFill>
                <a:latin typeface="Cambria Math" panose="02040503050406030204" pitchFamily="18" charset="0"/>
                <a:ea typeface="Cambria Math" panose="02040503050406030204" pitchFamily="18" charset="0"/>
              </a:rPr>
              <a:t>□  Cancer Risk (max</a:t>
            </a:r>
            <a:r>
              <a:rPr lang="en-US" sz="1400" b="1" dirty="0">
                <a:solidFill>
                  <a:prstClr val="black"/>
                </a:solidFill>
                <a:latin typeface="Calibri" panose="020F0502020204030204"/>
              </a:rPr>
              <a:t> tract-level risk in the county): </a:t>
            </a:r>
            <a:r>
              <a:rPr lang="en-US" sz="1400" dirty="0">
                <a:solidFill>
                  <a:srgbClr val="0000FF"/>
                </a:solidFill>
                <a:latin typeface="Calibri" panose="020F0502020204030204"/>
              </a:rPr>
              <a:t>(default checked)</a:t>
            </a:r>
          </a:p>
          <a:p>
            <a:pPr defTabSz="685800"/>
            <a:endParaRPr lang="en-US" sz="1400" b="1" dirty="0">
              <a:solidFill>
                <a:prstClr val="black"/>
              </a:solidFill>
              <a:latin typeface="Cambria Math" panose="02040503050406030204" pitchFamily="18" charset="0"/>
              <a:ea typeface="Cambria Math" panose="02040503050406030204" pitchFamily="18" charset="0"/>
            </a:endParaRPr>
          </a:p>
          <a:p>
            <a:pPr defTabSz="685800"/>
            <a:r>
              <a:rPr lang="en-US" sz="1400" b="1" dirty="0">
                <a:solidFill>
                  <a:prstClr val="black"/>
                </a:solidFill>
                <a:latin typeface="Cambria Math" panose="02040503050406030204" pitchFamily="18" charset="0"/>
                <a:ea typeface="Cambria Math" panose="02040503050406030204" pitchFamily="18" charset="0"/>
              </a:rPr>
              <a:t>     o</a:t>
            </a:r>
            <a:r>
              <a:rPr lang="en-US" sz="1400" b="1" dirty="0">
                <a:solidFill>
                  <a:prstClr val="black"/>
                </a:solidFill>
                <a:latin typeface="Calibri" panose="020F0502020204030204"/>
              </a:rPr>
              <a:t> Top risk Percentile (higher than x%)     90    </a:t>
            </a:r>
            <a:r>
              <a:rPr lang="en-US" sz="1400" dirty="0">
                <a:solidFill>
                  <a:srgbClr val="0000FF"/>
                </a:solidFill>
                <a:latin typeface="Calibri" panose="020F0502020204030204"/>
              </a:rPr>
              <a:t>(Note: default checked)</a:t>
            </a:r>
          </a:p>
          <a:p>
            <a:pPr defTabSz="685800"/>
            <a:r>
              <a:rPr lang="en-US" sz="1400" b="1" dirty="0">
                <a:solidFill>
                  <a:prstClr val="black"/>
                </a:solidFill>
                <a:latin typeface="Calibri" panose="020F0502020204030204"/>
              </a:rPr>
              <a:t>     o  Risk value (x-in-1 million)  </a:t>
            </a:r>
            <a:r>
              <a:rPr lang="en-US" sz="1400" b="1" dirty="0">
                <a:solidFill>
                  <a:srgbClr val="0000FF"/>
                </a:solidFill>
                <a:latin typeface="Calibri" panose="020F0502020204030204"/>
              </a:rPr>
              <a:t> ?     </a:t>
            </a:r>
            <a:r>
              <a:rPr lang="en-US" sz="1400" dirty="0">
                <a:solidFill>
                  <a:srgbClr val="0000FF"/>
                </a:solidFill>
                <a:latin typeface="Calibri" panose="020F0502020204030204"/>
              </a:rPr>
              <a:t>(Note: use 90 %tile risk value)</a:t>
            </a:r>
            <a:endParaRPr lang="en-US" sz="1400" b="1" dirty="0">
              <a:solidFill>
                <a:prstClr val="black"/>
              </a:solidFill>
              <a:latin typeface="Calibri" panose="020F0502020204030204"/>
            </a:endParaRPr>
          </a:p>
          <a:p>
            <a:pPr defTabSz="685800"/>
            <a:endParaRPr lang="en-US" sz="1400" b="1" dirty="0">
              <a:solidFill>
                <a:prstClr val="black"/>
              </a:solidFill>
              <a:latin typeface="Cambria Math" panose="02040503050406030204" pitchFamily="18" charset="0"/>
              <a:ea typeface="Cambria Math" panose="02040503050406030204" pitchFamily="18" charset="0"/>
            </a:endParaRPr>
          </a:p>
          <a:p>
            <a:pPr defTabSz="685800"/>
            <a:r>
              <a:rPr lang="en-US" sz="1400" b="1" dirty="0">
                <a:solidFill>
                  <a:prstClr val="black"/>
                </a:solidFill>
                <a:latin typeface="Cambria Math" panose="02040503050406030204" pitchFamily="18" charset="0"/>
                <a:ea typeface="Cambria Math" panose="02040503050406030204" pitchFamily="18" charset="0"/>
              </a:rPr>
              <a:t>□  Non-cancer Hazard (</a:t>
            </a:r>
            <a:r>
              <a:rPr lang="en-US" sz="1400" b="1" dirty="0">
                <a:solidFill>
                  <a:prstClr val="black"/>
                </a:solidFill>
                <a:latin typeface="Calibri" panose="020F0502020204030204"/>
              </a:rPr>
              <a:t>max tract-level HI in the county):</a:t>
            </a:r>
            <a:endParaRPr lang="en-US" sz="1400" b="1" dirty="0">
              <a:solidFill>
                <a:prstClr val="black"/>
              </a:solidFill>
              <a:latin typeface="Cambria Math" panose="02040503050406030204" pitchFamily="18" charset="0"/>
              <a:ea typeface="Cambria Math" panose="02040503050406030204" pitchFamily="18" charset="0"/>
            </a:endParaRPr>
          </a:p>
          <a:p>
            <a:pPr defTabSz="685800"/>
            <a:r>
              <a:rPr lang="en-US" sz="1400" b="1" dirty="0">
                <a:solidFill>
                  <a:prstClr val="black"/>
                </a:solidFill>
                <a:latin typeface="Cambria Math" panose="02040503050406030204" pitchFamily="18" charset="0"/>
                <a:ea typeface="Cambria Math" panose="02040503050406030204" pitchFamily="18" charset="0"/>
              </a:rPr>
              <a:t>    o</a:t>
            </a:r>
            <a:r>
              <a:rPr lang="en-US" sz="1400" b="1" dirty="0">
                <a:solidFill>
                  <a:prstClr val="black"/>
                </a:solidFill>
                <a:latin typeface="Calibri" panose="020F0502020204030204"/>
              </a:rPr>
              <a:t> Top risk Percentile (higher than x%)   90   </a:t>
            </a:r>
            <a:r>
              <a:rPr lang="en-US" sz="1200" dirty="0">
                <a:solidFill>
                  <a:srgbClr val="0000FF"/>
                </a:solidFill>
                <a:latin typeface="Calibri" panose="020F0502020204030204"/>
              </a:rPr>
              <a:t>(default if above box checked) </a:t>
            </a:r>
            <a:endParaRPr lang="en-US" sz="1400" b="1" dirty="0">
              <a:solidFill>
                <a:prstClr val="black"/>
              </a:solidFill>
              <a:latin typeface="Calibri" panose="020F0502020204030204"/>
            </a:endParaRPr>
          </a:p>
          <a:p>
            <a:pPr defTabSz="685800"/>
            <a:r>
              <a:rPr lang="en-US" sz="1400" b="1" dirty="0">
                <a:solidFill>
                  <a:prstClr val="black"/>
                </a:solidFill>
                <a:latin typeface="Calibri" panose="020F0502020204030204"/>
              </a:rPr>
              <a:t>    o Hazard Index (HI)       </a:t>
            </a:r>
            <a:r>
              <a:rPr lang="en-US" sz="1400" b="1" dirty="0">
                <a:solidFill>
                  <a:srgbClr val="0000FF"/>
                </a:solidFill>
                <a:latin typeface="Calibri" panose="020F0502020204030204"/>
              </a:rPr>
              <a:t>?</a:t>
            </a:r>
            <a:r>
              <a:rPr lang="en-US" sz="1400" b="1" dirty="0">
                <a:solidFill>
                  <a:prstClr val="black"/>
                </a:solidFill>
                <a:latin typeface="Calibri" panose="020F0502020204030204"/>
              </a:rPr>
              <a:t>       </a:t>
            </a:r>
            <a:r>
              <a:rPr lang="en-US" sz="1200" dirty="0">
                <a:solidFill>
                  <a:srgbClr val="0000FF"/>
                </a:solidFill>
                <a:latin typeface="Calibri" panose="020F0502020204030204"/>
              </a:rPr>
              <a:t>(Note: use 90 %tile value, find a reasonable range)</a:t>
            </a:r>
            <a:endParaRPr lang="en-US" sz="1400" dirty="0">
              <a:solidFill>
                <a:srgbClr val="0000FF"/>
              </a:solidFill>
              <a:latin typeface="Calibri" panose="020F0502020204030204"/>
            </a:endParaRPr>
          </a:p>
          <a:p>
            <a:pPr defTabSz="685800"/>
            <a:r>
              <a:rPr lang="en-US" sz="1400" dirty="0">
                <a:solidFill>
                  <a:srgbClr val="0000FF"/>
                </a:solidFill>
                <a:latin typeface="Calibri" panose="020F0502020204030204"/>
              </a:rPr>
              <a:t>(</a:t>
            </a:r>
            <a:r>
              <a:rPr lang="en-US" sz="1400" b="1" dirty="0">
                <a:solidFill>
                  <a:srgbClr val="0000FF"/>
                </a:solidFill>
                <a:latin typeface="Calibri" panose="020F0502020204030204"/>
              </a:rPr>
              <a:t>Note</a:t>
            </a:r>
            <a:r>
              <a:rPr lang="en-US" sz="1400" dirty="0">
                <a:solidFill>
                  <a:srgbClr val="0000FF"/>
                </a:solidFill>
                <a:latin typeface="Calibri" panose="020F0502020204030204"/>
              </a:rPr>
              <a:t>: Add up all “HI” in “NATA_2014_Tract_HIs_FINAL” file. </a:t>
            </a:r>
          </a:p>
          <a:p>
            <a:pPr defTabSz="685800"/>
            <a:r>
              <a:rPr lang="en-US" sz="1400" dirty="0">
                <a:solidFill>
                  <a:srgbClr val="0000FF"/>
                </a:solidFill>
                <a:latin typeface="Calibri" panose="020F0502020204030204"/>
              </a:rPr>
              <a:t>          “HI” &gt; 1 means likely adverse non-cancer hazard; &lt;1 means unlikely</a:t>
            </a:r>
            <a:endParaRPr lang="en-US" sz="1400" b="1" dirty="0">
              <a:solidFill>
                <a:prstClr val="black"/>
              </a:solidFill>
              <a:latin typeface="Calibri" panose="020F0502020204030204"/>
            </a:endParaRPr>
          </a:p>
        </p:txBody>
      </p:sp>
      <p:sp>
        <p:nvSpPr>
          <p:cNvPr id="11" name="Rectangle 10">
            <a:extLst>
              <a:ext uri="{FF2B5EF4-FFF2-40B4-BE49-F238E27FC236}">
                <a16:creationId xmlns:a16="http://schemas.microsoft.com/office/drawing/2014/main" id="{7D41E4DC-F739-44A2-B80A-7EF29461C076}"/>
              </a:ext>
            </a:extLst>
          </p:cNvPr>
          <p:cNvSpPr/>
          <p:nvPr/>
        </p:nvSpPr>
        <p:spPr>
          <a:xfrm>
            <a:off x="6807296" y="1826688"/>
            <a:ext cx="255985" cy="1714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14" name="Rectangle 13">
            <a:extLst>
              <a:ext uri="{FF2B5EF4-FFF2-40B4-BE49-F238E27FC236}">
                <a16:creationId xmlns:a16="http://schemas.microsoft.com/office/drawing/2014/main" id="{9961957D-9066-4ADB-BBF0-A92370CEFCC0}"/>
              </a:ext>
            </a:extLst>
          </p:cNvPr>
          <p:cNvSpPr/>
          <p:nvPr/>
        </p:nvSpPr>
        <p:spPr>
          <a:xfrm>
            <a:off x="6037728" y="1998141"/>
            <a:ext cx="244412" cy="22031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18" name="Rectangle 17">
            <a:extLst>
              <a:ext uri="{FF2B5EF4-FFF2-40B4-BE49-F238E27FC236}">
                <a16:creationId xmlns:a16="http://schemas.microsoft.com/office/drawing/2014/main" id="{6E239082-E09D-451D-B53A-5868B26E96DC}"/>
              </a:ext>
            </a:extLst>
          </p:cNvPr>
          <p:cNvSpPr/>
          <p:nvPr/>
        </p:nvSpPr>
        <p:spPr>
          <a:xfrm>
            <a:off x="6690877" y="2686369"/>
            <a:ext cx="244411" cy="179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20" name="Title 1">
            <a:extLst>
              <a:ext uri="{FF2B5EF4-FFF2-40B4-BE49-F238E27FC236}">
                <a16:creationId xmlns:a16="http://schemas.microsoft.com/office/drawing/2014/main" id="{F075E0F4-CA6F-4397-9232-C3FBE971C098}"/>
              </a:ext>
            </a:extLst>
          </p:cNvPr>
          <p:cNvSpPr txBox="1">
            <a:spLocks/>
          </p:cNvSpPr>
          <p:nvPr/>
        </p:nvSpPr>
        <p:spPr>
          <a:xfrm>
            <a:off x="1085884" y="797492"/>
            <a:ext cx="1000994" cy="319889"/>
          </a:xfrm>
          <a:prstGeom prst="rect">
            <a:avLst/>
          </a:prstGeom>
        </p:spPr>
        <p:txBody>
          <a:bodyPr vert="horz" lIns="68580" tIns="34290" rIns="68580" bIns="3429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2400" b="1" dirty="0">
                <a:solidFill>
                  <a:srgbClr val="FF0000"/>
                </a:solidFill>
                <a:latin typeface="Calibri Light" panose="020F0302020204030204"/>
              </a:rPr>
              <a:t>Current</a:t>
            </a:r>
            <a:endParaRPr lang="en-US" sz="1800" b="1" dirty="0">
              <a:solidFill>
                <a:srgbClr val="FF0000"/>
              </a:solidFill>
              <a:latin typeface="Calibri Light" panose="020F0302020204030204"/>
            </a:endParaRPr>
          </a:p>
        </p:txBody>
      </p:sp>
      <p:sp>
        <p:nvSpPr>
          <p:cNvPr id="21" name="Title 1">
            <a:extLst>
              <a:ext uri="{FF2B5EF4-FFF2-40B4-BE49-F238E27FC236}">
                <a16:creationId xmlns:a16="http://schemas.microsoft.com/office/drawing/2014/main" id="{4CE0353F-5B71-45AC-983E-AC2E5F9CA9C7}"/>
              </a:ext>
            </a:extLst>
          </p:cNvPr>
          <p:cNvSpPr txBox="1">
            <a:spLocks/>
          </p:cNvSpPr>
          <p:nvPr/>
        </p:nvSpPr>
        <p:spPr>
          <a:xfrm>
            <a:off x="5530305" y="805994"/>
            <a:ext cx="1426878" cy="319889"/>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r>
              <a:rPr lang="en-US" sz="2400" b="1" dirty="0">
                <a:solidFill>
                  <a:srgbClr val="FF0000"/>
                </a:solidFill>
                <a:latin typeface="Calibri Light" panose="020F0302020204030204"/>
              </a:rPr>
              <a:t>New</a:t>
            </a:r>
          </a:p>
        </p:txBody>
      </p:sp>
      <p:pic>
        <p:nvPicPr>
          <p:cNvPr id="24" name="Picture 23">
            <a:extLst>
              <a:ext uri="{FF2B5EF4-FFF2-40B4-BE49-F238E27FC236}">
                <a16:creationId xmlns:a16="http://schemas.microsoft.com/office/drawing/2014/main" id="{CDEE432A-421E-4C47-90B7-F38840261DCE}"/>
              </a:ext>
            </a:extLst>
          </p:cNvPr>
          <p:cNvPicPr>
            <a:picLocks noChangeAspect="1"/>
          </p:cNvPicPr>
          <p:nvPr/>
        </p:nvPicPr>
        <p:blipFill>
          <a:blip r:embed="rId4"/>
          <a:stretch>
            <a:fillRect/>
          </a:stretch>
        </p:blipFill>
        <p:spPr>
          <a:xfrm>
            <a:off x="86018" y="3848538"/>
            <a:ext cx="3438717" cy="3032569"/>
          </a:xfrm>
          <a:prstGeom prst="rect">
            <a:avLst/>
          </a:prstGeom>
          <a:ln>
            <a:solidFill>
              <a:schemeClr val="tx1"/>
            </a:solidFill>
          </a:ln>
        </p:spPr>
      </p:pic>
      <p:sp>
        <p:nvSpPr>
          <p:cNvPr id="25" name="TextBox 24">
            <a:extLst>
              <a:ext uri="{FF2B5EF4-FFF2-40B4-BE49-F238E27FC236}">
                <a16:creationId xmlns:a16="http://schemas.microsoft.com/office/drawing/2014/main" id="{099C3754-78AE-4ADE-828C-C9E7DC930465}"/>
              </a:ext>
            </a:extLst>
          </p:cNvPr>
          <p:cNvSpPr txBox="1"/>
          <p:nvPr/>
        </p:nvSpPr>
        <p:spPr>
          <a:xfrm>
            <a:off x="3639817" y="3607003"/>
            <a:ext cx="5257954" cy="3284041"/>
          </a:xfrm>
          <a:prstGeom prst="rect">
            <a:avLst/>
          </a:prstGeom>
          <a:noFill/>
          <a:ln>
            <a:solidFill>
              <a:schemeClr val="tx1"/>
            </a:solidFill>
          </a:ln>
        </p:spPr>
        <p:txBody>
          <a:bodyPr wrap="square" rtlCol="0">
            <a:spAutoFit/>
          </a:bodyPr>
          <a:lstStyle/>
          <a:p>
            <a:pPr>
              <a:lnSpc>
                <a:spcPct val="150000"/>
              </a:lnSpc>
            </a:pPr>
            <a:endParaRPr lang="en-US" sz="1400" b="1" dirty="0">
              <a:latin typeface="Arial" panose="020B0604020202020204" pitchFamily="34" charset="0"/>
              <a:ea typeface="Cambria Math" panose="02040503050406030204" pitchFamily="18" charset="0"/>
              <a:cs typeface="Arial" panose="020B0604020202020204" pitchFamily="34" charset="0"/>
            </a:endParaRP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Cancer Risk (</a:t>
            </a:r>
            <a:r>
              <a:rPr lang="en-US" sz="1400" b="1" dirty="0">
                <a:latin typeface="Arial" panose="020B0604020202020204" pitchFamily="34" charset="0"/>
                <a:cs typeface="Arial" panose="020B0604020202020204" pitchFamily="34" charset="0"/>
              </a:rPr>
              <a:t>max tract-level risk in the county):</a:t>
            </a:r>
            <a:endParaRPr lang="en-US" sz="1400" b="1" dirty="0">
              <a:latin typeface="Arial" panose="020B0604020202020204" pitchFamily="34" charset="0"/>
              <a:ea typeface="Cambria Math" panose="02040503050406030204" pitchFamily="18" charset="0"/>
              <a:cs typeface="Arial" panose="020B0604020202020204" pitchFamily="34" charset="0"/>
            </a:endParaRP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PM &amp; M</a:t>
            </a:r>
            <a:r>
              <a:rPr lang="en-US" sz="1400" b="1" dirty="0">
                <a:latin typeface="Arial" panose="020B0604020202020204" pitchFamily="34" charset="0"/>
                <a:cs typeface="Arial" panose="020B0604020202020204" pitchFamily="34" charset="0"/>
              </a:rPr>
              <a:t>etal HAPs</a:t>
            </a: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Pollutant:       </a:t>
            </a:r>
            <a:r>
              <a:rPr lang="en-US" sz="1400" b="1" dirty="0">
                <a:highlight>
                  <a:srgbClr val="0000FF"/>
                </a:highlight>
                <a:latin typeface="Arial" panose="020B0604020202020204" pitchFamily="34" charset="0"/>
                <a:ea typeface="Cambria Math" panose="02040503050406030204" pitchFamily="18" charset="0"/>
                <a:cs typeface="Arial" panose="020B0604020202020204" pitchFamily="34" charset="0"/>
              </a:rPr>
              <a:t>All</a:t>
            </a: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cs typeface="Arial" panose="020B0604020202020204" pitchFamily="34" charset="0"/>
              </a:rPr>
              <a:t> </a:t>
            </a:r>
            <a:r>
              <a:rPr lang="en-US" sz="1400" b="1" dirty="0">
                <a:solidFill>
                  <a:prstClr val="black"/>
                </a:solidFill>
                <a:latin typeface="Arial" panose="020B0604020202020204" pitchFamily="34" charset="0"/>
                <a:cs typeface="Arial" panose="020B0604020202020204" pitchFamily="34" charset="0"/>
              </a:rPr>
              <a:t>Top risk percentile (higher &gt; %)  90</a:t>
            </a:r>
          </a:p>
          <a:p>
            <a:pPr>
              <a:lnSpc>
                <a:spcPct val="150000"/>
              </a:lnSpc>
            </a:pPr>
            <a:r>
              <a:rPr lang="en-US" sz="1400" b="1" dirty="0">
                <a:solidFill>
                  <a:prstClr val="black"/>
                </a:solidFill>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cs typeface="Arial" panose="020B0604020202020204" pitchFamily="34" charset="0"/>
              </a:rPr>
              <a:t> Risk value (x-in-1 million)             ?</a:t>
            </a: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cs typeface="Arial" panose="020B0604020202020204" pitchFamily="34" charset="0"/>
              </a:rPr>
              <a:t>Gas &amp; VOC HAPs</a:t>
            </a: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Pollutant:       </a:t>
            </a:r>
            <a:r>
              <a:rPr lang="en-US" sz="1400" b="1" dirty="0">
                <a:highlight>
                  <a:srgbClr val="0000FF"/>
                </a:highlight>
                <a:latin typeface="Arial" panose="020B0604020202020204" pitchFamily="34" charset="0"/>
                <a:ea typeface="Cambria Math" panose="02040503050406030204" pitchFamily="18" charset="0"/>
                <a:cs typeface="Arial" panose="020B0604020202020204" pitchFamily="34" charset="0"/>
              </a:rPr>
              <a:t>All</a:t>
            </a:r>
          </a:p>
          <a:p>
            <a:pPr>
              <a:lnSpc>
                <a:spcPct val="150000"/>
              </a:lnSpc>
            </a:pPr>
            <a:r>
              <a:rPr lang="en-US" sz="1400" b="1" dirty="0">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cs typeface="Arial" panose="020B0604020202020204" pitchFamily="34" charset="0"/>
              </a:rPr>
              <a:t> </a:t>
            </a:r>
            <a:r>
              <a:rPr lang="en-US" sz="1400" b="1" dirty="0">
                <a:solidFill>
                  <a:prstClr val="black"/>
                </a:solidFill>
                <a:latin typeface="Arial" panose="020B0604020202020204" pitchFamily="34" charset="0"/>
                <a:cs typeface="Arial" panose="020B0604020202020204" pitchFamily="34" charset="0"/>
              </a:rPr>
              <a:t>Top risk Percentile (higher &gt; %)  90</a:t>
            </a:r>
          </a:p>
          <a:p>
            <a:pPr>
              <a:lnSpc>
                <a:spcPct val="150000"/>
              </a:lnSpc>
            </a:pPr>
            <a:r>
              <a:rPr lang="en-US" sz="1400" b="1" dirty="0">
                <a:solidFill>
                  <a:prstClr val="black"/>
                </a:solidFill>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ea typeface="Cambria Math" panose="02040503050406030204" pitchFamily="18" charset="0"/>
                <a:cs typeface="Arial" panose="020B0604020202020204" pitchFamily="34" charset="0"/>
              </a:rPr>
              <a:t>      ○</a:t>
            </a:r>
            <a:r>
              <a:rPr lang="en-US" sz="1400" b="1" dirty="0">
                <a:latin typeface="Arial" panose="020B0604020202020204" pitchFamily="34" charset="0"/>
                <a:cs typeface="Arial" panose="020B0604020202020204" pitchFamily="34" charset="0"/>
              </a:rPr>
              <a:t> Risk value (x-in-1 million)             ?</a:t>
            </a:r>
          </a:p>
        </p:txBody>
      </p:sp>
      <p:sp>
        <p:nvSpPr>
          <p:cNvPr id="27" name="Rectangle 26">
            <a:extLst>
              <a:ext uri="{FF2B5EF4-FFF2-40B4-BE49-F238E27FC236}">
                <a16:creationId xmlns:a16="http://schemas.microsoft.com/office/drawing/2014/main" id="{9549A9AE-28BA-44BD-8D79-FF07DA96753A}"/>
              </a:ext>
            </a:extLst>
          </p:cNvPr>
          <p:cNvSpPr/>
          <p:nvPr/>
        </p:nvSpPr>
        <p:spPr>
          <a:xfrm>
            <a:off x="5500473" y="2894357"/>
            <a:ext cx="244411" cy="17364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28" name="Rectangle 27">
            <a:extLst>
              <a:ext uri="{FF2B5EF4-FFF2-40B4-BE49-F238E27FC236}">
                <a16:creationId xmlns:a16="http://schemas.microsoft.com/office/drawing/2014/main" id="{C5A8FA5A-EC98-45D1-AA64-B6148829480E}"/>
              </a:ext>
            </a:extLst>
          </p:cNvPr>
          <p:cNvSpPr/>
          <p:nvPr/>
        </p:nvSpPr>
        <p:spPr>
          <a:xfrm>
            <a:off x="6882407" y="5006061"/>
            <a:ext cx="255985" cy="181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29" name="Rectangle 28">
            <a:extLst>
              <a:ext uri="{FF2B5EF4-FFF2-40B4-BE49-F238E27FC236}">
                <a16:creationId xmlns:a16="http://schemas.microsoft.com/office/drawing/2014/main" id="{ABE0E793-FD36-4735-8596-969DDAFD015F}"/>
              </a:ext>
            </a:extLst>
          </p:cNvPr>
          <p:cNvSpPr/>
          <p:nvPr/>
        </p:nvSpPr>
        <p:spPr>
          <a:xfrm>
            <a:off x="6894847" y="5382399"/>
            <a:ext cx="255985" cy="181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30" name="Rectangle 29">
            <a:extLst>
              <a:ext uri="{FF2B5EF4-FFF2-40B4-BE49-F238E27FC236}">
                <a16:creationId xmlns:a16="http://schemas.microsoft.com/office/drawing/2014/main" id="{6A7B52B1-AA6A-4E51-A977-37325DEF6415}"/>
              </a:ext>
            </a:extLst>
          </p:cNvPr>
          <p:cNvSpPr/>
          <p:nvPr/>
        </p:nvSpPr>
        <p:spPr>
          <a:xfrm>
            <a:off x="6904176" y="6259479"/>
            <a:ext cx="255985" cy="181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31" name="Rectangle 30">
            <a:extLst>
              <a:ext uri="{FF2B5EF4-FFF2-40B4-BE49-F238E27FC236}">
                <a16:creationId xmlns:a16="http://schemas.microsoft.com/office/drawing/2014/main" id="{6D99112D-3D2D-4E3F-8C6F-7B5F9AF350ED}"/>
              </a:ext>
            </a:extLst>
          </p:cNvPr>
          <p:cNvSpPr/>
          <p:nvPr/>
        </p:nvSpPr>
        <p:spPr>
          <a:xfrm>
            <a:off x="6916616" y="6626486"/>
            <a:ext cx="255985" cy="1817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32" name="Rectangle 31">
            <a:extLst>
              <a:ext uri="{FF2B5EF4-FFF2-40B4-BE49-F238E27FC236}">
                <a16:creationId xmlns:a16="http://schemas.microsoft.com/office/drawing/2014/main" id="{0F2D3C33-51B9-40F9-96A0-EBE6CFDFE726}"/>
              </a:ext>
            </a:extLst>
          </p:cNvPr>
          <p:cNvSpPr/>
          <p:nvPr/>
        </p:nvSpPr>
        <p:spPr>
          <a:xfrm flipH="1">
            <a:off x="5161628" y="4632390"/>
            <a:ext cx="1593733" cy="2551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33" name="Rectangle 32">
            <a:extLst>
              <a:ext uri="{FF2B5EF4-FFF2-40B4-BE49-F238E27FC236}">
                <a16:creationId xmlns:a16="http://schemas.microsoft.com/office/drawing/2014/main" id="{6C8436B8-BB26-42AA-AFBD-5E3C1F7EF14C}"/>
              </a:ext>
            </a:extLst>
          </p:cNvPr>
          <p:cNvSpPr/>
          <p:nvPr/>
        </p:nvSpPr>
        <p:spPr>
          <a:xfrm flipH="1">
            <a:off x="5161627" y="5924430"/>
            <a:ext cx="1593733" cy="25515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b="1">
              <a:solidFill>
                <a:prstClr val="white"/>
              </a:solidFill>
              <a:latin typeface="Calibri" panose="020F0502020204030204"/>
            </a:endParaRPr>
          </a:p>
        </p:txBody>
      </p:sp>
      <p:sp>
        <p:nvSpPr>
          <p:cNvPr id="6" name="Rectangle 5">
            <a:extLst>
              <a:ext uri="{FF2B5EF4-FFF2-40B4-BE49-F238E27FC236}">
                <a16:creationId xmlns:a16="http://schemas.microsoft.com/office/drawing/2014/main" id="{4A7F8244-2F5A-48E8-A1C0-2ED9E41210EC}"/>
              </a:ext>
            </a:extLst>
          </p:cNvPr>
          <p:cNvSpPr/>
          <p:nvPr/>
        </p:nvSpPr>
        <p:spPr>
          <a:xfrm>
            <a:off x="3585135" y="3616556"/>
            <a:ext cx="2034275" cy="307777"/>
          </a:xfrm>
          <a:prstGeom prst="rect">
            <a:avLst/>
          </a:prstGeom>
        </p:spPr>
        <p:txBody>
          <a:bodyPr wrap="none">
            <a:spAutoFit/>
          </a:bodyPr>
          <a:lstStyle/>
          <a:p>
            <a:r>
              <a:rPr lang="en-US" sz="1400" b="1" dirty="0">
                <a:latin typeface="Arial" panose="020B0604020202020204" pitchFamily="34" charset="0"/>
                <a:ea typeface="Cambria Math" panose="02040503050406030204" pitchFamily="18" charset="0"/>
                <a:cs typeface="Arial" panose="020B0604020202020204" pitchFamily="34" charset="0"/>
              </a:rPr>
              <a:t>[ ] Advanced Options:</a:t>
            </a:r>
            <a:endParaRPr lang="en-US" sz="1400" dirty="0"/>
          </a:p>
        </p:txBody>
      </p:sp>
    </p:spTree>
    <p:extLst>
      <p:ext uri="{BB962C8B-B14F-4D97-AF65-F5344CB8AC3E}">
        <p14:creationId xmlns:p14="http://schemas.microsoft.com/office/powerpoint/2010/main" val="1148400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8CD606-2608-4DFB-A52D-630F6C80AD5A}"/>
              </a:ext>
            </a:extLst>
          </p:cNvPr>
          <p:cNvPicPr>
            <a:picLocks noChangeAspect="1"/>
          </p:cNvPicPr>
          <p:nvPr/>
        </p:nvPicPr>
        <p:blipFill>
          <a:blip r:embed="rId3"/>
          <a:stretch>
            <a:fillRect/>
          </a:stretch>
        </p:blipFill>
        <p:spPr>
          <a:xfrm>
            <a:off x="9145" y="887771"/>
            <a:ext cx="9144000" cy="577884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1156895" y="3087053"/>
            <a:ext cx="4194048" cy="736092"/>
          </a:xfrm>
          <a:prstGeom prst="wedgeRoundRectCallout">
            <a:avLst>
              <a:gd name="adj1" fmla="val -61187"/>
              <a:gd name="adj2" fmla="val 15040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Change to “PM &amp; Metal HAPs” </a:t>
            </a:r>
          </a:p>
          <a:p>
            <a:pPr lvl="0">
              <a:defRPr/>
            </a:pPr>
            <a:r>
              <a:rPr lang="en-US" sz="1600" dirty="0">
                <a:solidFill>
                  <a:srgbClr val="0000FF"/>
                </a:solidFill>
                <a:latin typeface="Calibri" panose="020F0502020204030204" pitchFamily="34" charset="0"/>
                <a:cs typeface="Calibri" panose="020F0502020204030204" pitchFamily="34" charset="0"/>
              </a:rPr>
              <a:t>(also change in every elsewhere here &amp; “Major Emissions Source” tables &amp;  “Data Query”)</a:t>
            </a:r>
          </a:p>
        </p:txBody>
      </p:sp>
      <p:sp>
        <p:nvSpPr>
          <p:cNvPr id="13" name="Rectangle 12">
            <a:extLst>
              <a:ext uri="{FF2B5EF4-FFF2-40B4-BE49-F238E27FC236}">
                <a16:creationId xmlns:a16="http://schemas.microsoft.com/office/drawing/2014/main" id="{6D92A756-BEA4-4EC5-98FD-4AC633314587}"/>
              </a:ext>
            </a:extLst>
          </p:cNvPr>
          <p:cNvSpPr/>
          <p:nvPr/>
        </p:nvSpPr>
        <p:spPr>
          <a:xfrm>
            <a:off x="201168" y="4571999"/>
            <a:ext cx="1673352" cy="1737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1" name="Speech Bubble: Rectangle with Corners Rounded 4">
            <a:extLst>
              <a:ext uri="{FF2B5EF4-FFF2-40B4-BE49-F238E27FC236}">
                <a16:creationId xmlns:a16="http://schemas.microsoft.com/office/drawing/2014/main" id="{3EB31E5B-B005-406B-BBB9-2856691B0A00}"/>
              </a:ext>
            </a:extLst>
          </p:cNvPr>
          <p:cNvSpPr/>
          <p:nvPr/>
        </p:nvSpPr>
        <p:spPr>
          <a:xfrm>
            <a:off x="3346702" y="4230789"/>
            <a:ext cx="5166362" cy="941706"/>
          </a:xfrm>
          <a:prstGeom prst="wedgeRoundRectCallout">
            <a:avLst>
              <a:gd name="adj1" fmla="val -100698"/>
              <a:gd name="adj2" fmla="val 2121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Add “Arsenic” &amp; “Beryllium” to “PM &amp; Metal HAPs”</a:t>
            </a:r>
          </a:p>
          <a:p>
            <a:pPr>
              <a:defRPr/>
            </a:pPr>
            <a:r>
              <a:rPr lang="en-US" sz="1600" dirty="0">
                <a:solidFill>
                  <a:srgbClr val="0000FF"/>
                </a:solidFill>
                <a:latin typeface="Calibri" panose="020F0502020204030204" pitchFamily="34" charset="0"/>
                <a:cs typeface="Calibri" panose="020F0502020204030204" pitchFamily="34" charset="0"/>
              </a:rPr>
              <a:t>(delete “_Compounds” &amp; “_</a:t>
            </a:r>
            <a:r>
              <a:rPr lang="en-US" sz="1600" dirty="0" err="1">
                <a:solidFill>
                  <a:srgbClr val="0000FF"/>
                </a:solidFill>
                <a:latin typeface="Calibri" panose="020F0502020204030204" pitchFamily="34" charset="0"/>
                <a:cs typeface="Calibri" panose="020F0502020204030204" pitchFamily="34" charset="0"/>
              </a:rPr>
              <a:t>Hexvalent</a:t>
            </a:r>
            <a:r>
              <a:rPr lang="en-US" sz="1600" dirty="0">
                <a:solidFill>
                  <a:srgbClr val="0000FF"/>
                </a:solidFill>
                <a:latin typeface="Calibri" panose="020F0502020204030204" pitchFamily="34" charset="0"/>
                <a:cs typeface="Calibri" panose="020F0502020204030204" pitchFamily="34" charset="0"/>
              </a:rPr>
              <a:t>” here)</a:t>
            </a:r>
          </a:p>
          <a:p>
            <a:pPr>
              <a:defRPr/>
            </a:pPr>
            <a:r>
              <a:rPr lang="en-US" sz="1600" dirty="0">
                <a:solidFill>
                  <a:srgbClr val="0000FF"/>
                </a:solidFill>
                <a:latin typeface="Calibri" panose="020F0502020204030204" pitchFamily="34" charset="0"/>
                <a:cs typeface="Calibri" panose="020F0502020204030204" pitchFamily="34" charset="0"/>
              </a:rPr>
              <a:t>Also remove ““Arsenic” &amp; “Beryllium” in “Gas &amp; VOC HAPs”</a:t>
            </a:r>
          </a:p>
        </p:txBody>
      </p:sp>
      <p:sp>
        <p:nvSpPr>
          <p:cNvPr id="14" name="Rectangle 13">
            <a:extLst>
              <a:ext uri="{FF2B5EF4-FFF2-40B4-BE49-F238E27FC236}">
                <a16:creationId xmlns:a16="http://schemas.microsoft.com/office/drawing/2014/main" id="{05013D8D-0825-48C2-8CB9-0604840ECE5A}"/>
              </a:ext>
            </a:extLst>
          </p:cNvPr>
          <p:cNvSpPr/>
          <p:nvPr/>
        </p:nvSpPr>
        <p:spPr>
          <a:xfrm>
            <a:off x="105156" y="4914261"/>
            <a:ext cx="603971" cy="2712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8" name="Speech Bubble: Rectangle with Corners Rounded 4">
            <a:extLst>
              <a:ext uri="{FF2B5EF4-FFF2-40B4-BE49-F238E27FC236}">
                <a16:creationId xmlns:a16="http://schemas.microsoft.com/office/drawing/2014/main" id="{30EC18CA-F2FF-4A72-8E89-95CA07C4B822}"/>
              </a:ext>
            </a:extLst>
          </p:cNvPr>
          <p:cNvSpPr/>
          <p:nvPr/>
        </p:nvSpPr>
        <p:spPr>
          <a:xfrm>
            <a:off x="2475373" y="5808362"/>
            <a:ext cx="3383438" cy="649224"/>
          </a:xfrm>
          <a:prstGeom prst="wedgeRoundRectCallout">
            <a:avLst>
              <a:gd name="adj1" fmla="val -57537"/>
              <a:gd name="adj2" fmla="val -8712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dirty="0">
                <a:solidFill>
                  <a:srgbClr val="0000FF"/>
                </a:solidFill>
                <a:latin typeface="Calibri" panose="020F0502020204030204" pitchFamily="34" charset="0"/>
                <a:cs typeface="Calibri" panose="020F0502020204030204" pitchFamily="34" charset="0"/>
              </a:rPr>
              <a:t>Remove “Ambient” from Air Toxics (see previous slides)</a:t>
            </a:r>
          </a:p>
        </p:txBody>
      </p:sp>
      <p:graphicFrame>
        <p:nvGraphicFramePr>
          <p:cNvPr id="5" name="Table 4">
            <a:extLst>
              <a:ext uri="{FF2B5EF4-FFF2-40B4-BE49-F238E27FC236}">
                <a16:creationId xmlns:a16="http://schemas.microsoft.com/office/drawing/2014/main" id="{297E593D-56D3-4CE1-972F-BE4B20341F65}"/>
              </a:ext>
            </a:extLst>
          </p:cNvPr>
          <p:cNvGraphicFramePr>
            <a:graphicFrameLocks noGrp="1"/>
          </p:cNvGraphicFramePr>
          <p:nvPr>
            <p:extLst>
              <p:ext uri="{D42A27DB-BD31-4B8C-83A1-F6EECF244321}">
                <p14:modId xmlns:p14="http://schemas.microsoft.com/office/powerpoint/2010/main" val="3077409932"/>
              </p:ext>
            </p:extLst>
          </p:nvPr>
        </p:nvGraphicFramePr>
        <p:xfrm>
          <a:off x="5858810" y="1031755"/>
          <a:ext cx="2786467" cy="2522537"/>
        </p:xfrm>
        <a:graphic>
          <a:graphicData uri="http://schemas.openxmlformats.org/drawingml/2006/table">
            <a:tbl>
              <a:tblPr/>
              <a:tblGrid>
                <a:gridCol w="1186582">
                  <a:extLst>
                    <a:ext uri="{9D8B030D-6E8A-4147-A177-3AD203B41FA5}">
                      <a16:colId xmlns:a16="http://schemas.microsoft.com/office/drawing/2014/main" val="2135164884"/>
                    </a:ext>
                  </a:extLst>
                </a:gridCol>
                <a:gridCol w="1599885">
                  <a:extLst>
                    <a:ext uri="{9D8B030D-6E8A-4147-A177-3AD203B41FA5}">
                      <a16:colId xmlns:a16="http://schemas.microsoft.com/office/drawing/2014/main" val="32549450"/>
                    </a:ext>
                  </a:extLst>
                </a:gridCol>
              </a:tblGrid>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CAS No.</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Metal HAP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4568488"/>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7440-36-0</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Antimony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9310400"/>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7440-38-2</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Arsenic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1204671"/>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7440-41-7</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Beryllium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2297093"/>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7440-43-9</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Cadmium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3625790"/>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7440-47-3</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Chromium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5555410"/>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7440-48-4</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Cobalt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0657861"/>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7439-92-1</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Lead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754651"/>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7439-96-5</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Manganese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7845911"/>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7439-97-6</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Mercury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3978891"/>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7440-02-0</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Nickel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6014775"/>
                  </a:ext>
                </a:extLst>
              </a:tr>
              <a:tr h="163989">
                <a:tc>
                  <a:txBody>
                    <a:bodyPr/>
                    <a:lstStyle/>
                    <a:p>
                      <a:pPr marL="0" marR="0">
                        <a:spcBef>
                          <a:spcPts val="0"/>
                        </a:spcBef>
                        <a:spcAft>
                          <a:spcPts val="0"/>
                        </a:spcAft>
                      </a:pPr>
                      <a:r>
                        <a:rPr lang="en-US" sz="1200" b="1">
                          <a:solidFill>
                            <a:srgbClr val="0000FF"/>
                          </a:solidFill>
                          <a:effectLst/>
                          <a:latin typeface="Calibri" panose="020F0502020204030204" pitchFamily="34" charset="0"/>
                        </a:rPr>
                        <a:t>7782-49-2</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a:solidFill>
                            <a:srgbClr val="0000FF"/>
                          </a:solidFill>
                          <a:effectLst/>
                          <a:latin typeface="Calibri" panose="020F0502020204030204" pitchFamily="34" charset="0"/>
                        </a:rPr>
                        <a:t>Selenium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6540130"/>
                  </a:ext>
                </a:extLst>
              </a:tr>
              <a:tr h="327977">
                <a:tc>
                  <a:txBody>
                    <a:bodyPr/>
                    <a:lstStyle/>
                    <a:p>
                      <a:pPr marL="0" marR="0">
                        <a:spcBef>
                          <a:spcPts val="0"/>
                        </a:spcBef>
                        <a:spcAft>
                          <a:spcPts val="0"/>
                        </a:spcAft>
                      </a:pPr>
                      <a:r>
                        <a:rPr lang="en-US" sz="1200" b="1">
                          <a:solidFill>
                            <a:srgbClr val="0000FF"/>
                          </a:solidFill>
                          <a:effectLst/>
                          <a:latin typeface="Calibri" panose="020F0502020204030204" pitchFamily="34" charset="0"/>
                        </a:rPr>
                        <a:t>1854-02-99</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b="1" dirty="0">
                          <a:solidFill>
                            <a:srgbClr val="0000FF"/>
                          </a:solidFill>
                          <a:effectLst/>
                          <a:latin typeface="Calibri" panose="020F0502020204030204" pitchFamily="34" charset="0"/>
                        </a:rPr>
                        <a:t>Chromium-VI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478610"/>
                  </a:ext>
                </a:extLst>
              </a:tr>
            </a:tbl>
          </a:graphicData>
        </a:graphic>
      </p:graphicFrame>
      <p:sp>
        <p:nvSpPr>
          <p:cNvPr id="6" name="Rectangle 1">
            <a:extLst>
              <a:ext uri="{FF2B5EF4-FFF2-40B4-BE49-F238E27FC236}">
                <a16:creationId xmlns:a16="http://schemas.microsoft.com/office/drawing/2014/main" id="{FC377C3D-1A57-471D-8923-3E5585645799}"/>
              </a:ext>
            </a:extLst>
          </p:cNvPr>
          <p:cNvSpPr>
            <a:spLocks noChangeArrowheads="1"/>
          </p:cNvSpPr>
          <p:nvPr/>
        </p:nvSpPr>
        <p:spPr bwMode="auto">
          <a:xfrm>
            <a:off x="5387150" y="8477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Calibri" panose="020F0502020204030204" pitchFamily="34" charset="0"/>
                <a:cs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Speech Bubble: Rectangle with Corners Rounded 4">
            <a:extLst>
              <a:ext uri="{FF2B5EF4-FFF2-40B4-BE49-F238E27FC236}">
                <a16:creationId xmlns:a16="http://schemas.microsoft.com/office/drawing/2014/main" id="{9779B6FE-1A72-4CC3-AD1B-C1B1AF493261}"/>
              </a:ext>
            </a:extLst>
          </p:cNvPr>
          <p:cNvSpPr/>
          <p:nvPr/>
        </p:nvSpPr>
        <p:spPr>
          <a:xfrm>
            <a:off x="2957804" y="1147755"/>
            <a:ext cx="2556031" cy="424544"/>
          </a:xfrm>
          <a:prstGeom prst="wedgeRoundRectCallout">
            <a:avLst>
              <a:gd name="adj1" fmla="val 61046"/>
              <a:gd name="adj2" fmla="val 15227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600" dirty="0">
                <a:solidFill>
                  <a:srgbClr val="0000FF"/>
                </a:solidFill>
                <a:latin typeface="Calibri" panose="020F0502020204030204" pitchFamily="34" charset="0"/>
                <a:cs typeface="Calibri" panose="020F0502020204030204" pitchFamily="34" charset="0"/>
              </a:rPr>
              <a:t>List of “PM &amp; Metal HAPs”</a:t>
            </a:r>
          </a:p>
        </p:txBody>
      </p:sp>
      <p:sp>
        <p:nvSpPr>
          <p:cNvPr id="21" name="Rectangle 20">
            <a:extLst>
              <a:ext uri="{FF2B5EF4-FFF2-40B4-BE49-F238E27FC236}">
                <a16:creationId xmlns:a16="http://schemas.microsoft.com/office/drawing/2014/main" id="{9897FD62-CBDB-4D3D-9C2C-7CC3800D60FA}"/>
              </a:ext>
            </a:extLst>
          </p:cNvPr>
          <p:cNvSpPr/>
          <p:nvPr/>
        </p:nvSpPr>
        <p:spPr>
          <a:xfrm>
            <a:off x="9145" y="5315345"/>
            <a:ext cx="2146226" cy="8801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Tree>
    <p:extLst>
      <p:ext uri="{BB962C8B-B14F-4D97-AF65-F5344CB8AC3E}">
        <p14:creationId xmlns:p14="http://schemas.microsoft.com/office/powerpoint/2010/main" val="17467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P spid="18" grpId="0" animBg="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62B79-C732-44F1-B31A-9A72390D05FA}"/>
              </a:ext>
            </a:extLst>
          </p:cNvPr>
          <p:cNvPicPr>
            <a:picLocks noChangeAspect="1"/>
          </p:cNvPicPr>
          <p:nvPr/>
        </p:nvPicPr>
        <p:blipFill>
          <a:blip r:embed="rId3"/>
          <a:stretch>
            <a:fillRect/>
          </a:stretch>
        </p:blipFill>
        <p:spPr>
          <a:xfrm>
            <a:off x="683697" y="1561211"/>
            <a:ext cx="7210425" cy="51054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437528" y="1060704"/>
            <a:ext cx="4411328" cy="1361389"/>
          </a:xfrm>
          <a:prstGeom prst="wedgeRoundRectCallout">
            <a:avLst>
              <a:gd name="adj1" fmla="val -64168"/>
              <a:gd name="adj2" fmla="val 10663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When a “Facility” is selected/clicked , “highlight” all the same facility displayed in this table (now w/ a light blue background, please make it a little more obvious; for example, a darker background color or an outline) </a:t>
            </a:r>
          </a:p>
        </p:txBody>
      </p:sp>
      <p:sp>
        <p:nvSpPr>
          <p:cNvPr id="4" name="Rectangle 3">
            <a:extLst>
              <a:ext uri="{FF2B5EF4-FFF2-40B4-BE49-F238E27FC236}">
                <a16:creationId xmlns:a16="http://schemas.microsoft.com/office/drawing/2014/main" id="{8B82AE86-756F-44CE-8258-82AC1EED37EF}"/>
              </a:ext>
            </a:extLst>
          </p:cNvPr>
          <p:cNvSpPr/>
          <p:nvPr/>
        </p:nvSpPr>
        <p:spPr bwMode="auto">
          <a:xfrm>
            <a:off x="683697" y="3264408"/>
            <a:ext cx="2041215" cy="448056"/>
          </a:xfrm>
          <a:prstGeom prst="rect">
            <a:avLst/>
          </a:prstGeom>
          <a:no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0" name="Rectangle 9">
            <a:extLst>
              <a:ext uri="{FF2B5EF4-FFF2-40B4-BE49-F238E27FC236}">
                <a16:creationId xmlns:a16="http://schemas.microsoft.com/office/drawing/2014/main" id="{4A482774-A193-45C2-BCB1-B9305B0CAB4B}"/>
              </a:ext>
            </a:extLst>
          </p:cNvPr>
          <p:cNvSpPr/>
          <p:nvPr/>
        </p:nvSpPr>
        <p:spPr bwMode="auto">
          <a:xfrm>
            <a:off x="2724913" y="3252123"/>
            <a:ext cx="1847088" cy="448056"/>
          </a:xfrm>
          <a:prstGeom prst="rect">
            <a:avLst/>
          </a:prstGeom>
          <a:no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1" name="Rectangle 10">
            <a:extLst>
              <a:ext uri="{FF2B5EF4-FFF2-40B4-BE49-F238E27FC236}">
                <a16:creationId xmlns:a16="http://schemas.microsoft.com/office/drawing/2014/main" id="{36C89C7F-A29D-4E38-88C0-36A712082A45}"/>
              </a:ext>
            </a:extLst>
          </p:cNvPr>
          <p:cNvSpPr/>
          <p:nvPr/>
        </p:nvSpPr>
        <p:spPr bwMode="auto">
          <a:xfrm>
            <a:off x="4572000" y="3252123"/>
            <a:ext cx="1847088" cy="448056"/>
          </a:xfrm>
          <a:prstGeom prst="rect">
            <a:avLst/>
          </a:prstGeom>
          <a:noFill/>
          <a:ln w="28575"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3" name="Rectangle 12">
            <a:extLst>
              <a:ext uri="{FF2B5EF4-FFF2-40B4-BE49-F238E27FC236}">
                <a16:creationId xmlns:a16="http://schemas.microsoft.com/office/drawing/2014/main" id="{30931386-F9B1-4DE0-8EBD-E1B16F10912B}"/>
              </a:ext>
            </a:extLst>
          </p:cNvPr>
          <p:cNvSpPr/>
          <p:nvPr/>
        </p:nvSpPr>
        <p:spPr bwMode="auto">
          <a:xfrm>
            <a:off x="683697" y="4686866"/>
            <a:ext cx="2041215" cy="448056"/>
          </a:xfrm>
          <a:prstGeom prst="rect">
            <a:avLst/>
          </a:prstGeom>
          <a:noFill/>
          <a:ln w="28575" cap="flat" cmpd="sng" algn="ctr">
            <a:solidFill>
              <a:srgbClr val="F3B7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4" name="Rectangle 13">
            <a:extLst>
              <a:ext uri="{FF2B5EF4-FFF2-40B4-BE49-F238E27FC236}">
                <a16:creationId xmlns:a16="http://schemas.microsoft.com/office/drawing/2014/main" id="{4ABB83C0-C020-4707-B0A2-6EC59F462C55}"/>
              </a:ext>
            </a:extLst>
          </p:cNvPr>
          <p:cNvSpPr/>
          <p:nvPr/>
        </p:nvSpPr>
        <p:spPr bwMode="auto">
          <a:xfrm>
            <a:off x="2724912" y="5167063"/>
            <a:ext cx="1847088" cy="448056"/>
          </a:xfrm>
          <a:prstGeom prst="rect">
            <a:avLst/>
          </a:prstGeom>
          <a:noFill/>
          <a:ln w="28575" cap="flat" cmpd="sng" algn="ctr">
            <a:solidFill>
              <a:srgbClr val="F3B7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5" name="Rectangle 14">
            <a:extLst>
              <a:ext uri="{FF2B5EF4-FFF2-40B4-BE49-F238E27FC236}">
                <a16:creationId xmlns:a16="http://schemas.microsoft.com/office/drawing/2014/main" id="{E4F71AAD-8C79-4ED1-B930-554512D3CA17}"/>
              </a:ext>
            </a:extLst>
          </p:cNvPr>
          <p:cNvSpPr/>
          <p:nvPr/>
        </p:nvSpPr>
        <p:spPr bwMode="auto">
          <a:xfrm>
            <a:off x="4572001" y="5178297"/>
            <a:ext cx="1920240" cy="448056"/>
          </a:xfrm>
          <a:prstGeom prst="rect">
            <a:avLst/>
          </a:prstGeom>
          <a:noFill/>
          <a:ln w="28575" cap="flat" cmpd="sng" algn="ctr">
            <a:solidFill>
              <a:srgbClr val="F3B7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Tree>
    <p:extLst>
      <p:ext uri="{BB962C8B-B14F-4D97-AF65-F5344CB8AC3E}">
        <p14:creationId xmlns:p14="http://schemas.microsoft.com/office/powerpoint/2010/main" val="324411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9C0B4C-176E-4626-A760-F5CF0070BAE4}"/>
              </a:ext>
            </a:extLst>
          </p:cNvPr>
          <p:cNvPicPr>
            <a:picLocks noChangeAspect="1"/>
          </p:cNvPicPr>
          <p:nvPr/>
        </p:nvPicPr>
        <p:blipFill>
          <a:blip r:embed="rId3"/>
          <a:stretch>
            <a:fillRect/>
          </a:stretch>
        </p:blipFill>
        <p:spPr>
          <a:xfrm>
            <a:off x="866775" y="1611787"/>
            <a:ext cx="7210425" cy="51054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19830" y="1005840"/>
            <a:ext cx="3620650" cy="1013917"/>
          </a:xfrm>
          <a:prstGeom prst="wedgeRoundRectCallout">
            <a:avLst>
              <a:gd name="adj1" fmla="val 50693"/>
              <a:gd name="adj2" fmla="val 11775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Countries should be automatically provided (now need to select/click CBSA again in order to show county names)</a:t>
            </a:r>
          </a:p>
        </p:txBody>
      </p:sp>
      <p:sp>
        <p:nvSpPr>
          <p:cNvPr id="10" name="Speech Bubble: Rectangle with Corners Rounded 4">
            <a:extLst>
              <a:ext uri="{FF2B5EF4-FFF2-40B4-BE49-F238E27FC236}">
                <a16:creationId xmlns:a16="http://schemas.microsoft.com/office/drawing/2014/main" id="{61A80096-A319-4C21-AD48-9AD09CC0C843}"/>
              </a:ext>
            </a:extLst>
          </p:cNvPr>
          <p:cNvSpPr/>
          <p:nvPr/>
        </p:nvSpPr>
        <p:spPr>
          <a:xfrm>
            <a:off x="4572000" y="4901184"/>
            <a:ext cx="3191256" cy="727578"/>
          </a:xfrm>
          <a:prstGeom prst="wedgeRoundRectCallout">
            <a:avLst>
              <a:gd name="adj1" fmla="val 59821"/>
              <a:gd name="adj2" fmla="val 19429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Make the table size “re-sizable” (allow to change table size)</a:t>
            </a:r>
          </a:p>
        </p:txBody>
      </p:sp>
    </p:spTree>
    <p:extLst>
      <p:ext uri="{BB962C8B-B14F-4D97-AF65-F5344CB8AC3E}">
        <p14:creationId xmlns:p14="http://schemas.microsoft.com/office/powerpoint/2010/main" val="410102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04958-0D49-4D16-A10C-EEA458FBCD57}"/>
              </a:ext>
            </a:extLst>
          </p:cNvPr>
          <p:cNvPicPr>
            <a:picLocks noChangeAspect="1"/>
          </p:cNvPicPr>
          <p:nvPr/>
        </p:nvPicPr>
        <p:blipFill>
          <a:blip r:embed="rId3"/>
          <a:stretch>
            <a:fillRect/>
          </a:stretch>
        </p:blipFill>
        <p:spPr>
          <a:xfrm>
            <a:off x="118872" y="4736592"/>
            <a:ext cx="9144000" cy="4953000"/>
          </a:xfrm>
          <a:prstGeom prst="rect">
            <a:avLst/>
          </a:prstGeom>
        </p:spPr>
      </p:pic>
      <p:pic>
        <p:nvPicPr>
          <p:cNvPr id="2" name="Picture 1">
            <a:extLst>
              <a:ext uri="{FF2B5EF4-FFF2-40B4-BE49-F238E27FC236}">
                <a16:creationId xmlns:a16="http://schemas.microsoft.com/office/drawing/2014/main" id="{8B6F3CE3-A370-44CC-9747-60A2C59BCF6D}"/>
              </a:ext>
            </a:extLst>
          </p:cNvPr>
          <p:cNvPicPr>
            <a:picLocks noChangeAspect="1"/>
          </p:cNvPicPr>
          <p:nvPr/>
        </p:nvPicPr>
        <p:blipFill>
          <a:blip r:embed="rId4"/>
          <a:stretch>
            <a:fillRect/>
          </a:stretch>
        </p:blipFill>
        <p:spPr>
          <a:xfrm>
            <a:off x="0" y="833628"/>
            <a:ext cx="9144000" cy="4953000"/>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a:t>NEXUS 1.7 </a:t>
            </a:r>
            <a:r>
              <a:rPr lang="en-US" altLang="zh-CN" dirty="0"/>
              <a:t>: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1088136" y="5029200"/>
            <a:ext cx="3054096" cy="603504"/>
          </a:xfrm>
          <a:prstGeom prst="wedgeRoundRectCallout">
            <a:avLst>
              <a:gd name="adj1" fmla="val 110848"/>
              <a:gd name="adj2" fmla="val -8713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Fix all the “Num!” bugs </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(check all tables with this bug)</a:t>
            </a:r>
            <a:endParaRPr lang="en-US" sz="1600" dirty="0">
              <a:solidFill>
                <a:srgbClr val="0000FF"/>
              </a:solidFill>
              <a:latin typeface="Calibri" panose="020F0502020204030204" pitchFamily="34" charset="0"/>
              <a:cs typeface="Calibri" panose="020F0502020204030204" pitchFamily="34" charset="0"/>
            </a:endParaRPr>
          </a:p>
        </p:txBody>
      </p:sp>
      <p:cxnSp>
        <p:nvCxnSpPr>
          <p:cNvPr id="8" name="Straight Arrow Connector 7">
            <a:extLst>
              <a:ext uri="{FF2B5EF4-FFF2-40B4-BE49-F238E27FC236}">
                <a16:creationId xmlns:a16="http://schemas.microsoft.com/office/drawing/2014/main" id="{1C3F45B7-0575-4360-AAC7-90D2795E43A7}"/>
              </a:ext>
            </a:extLst>
          </p:cNvPr>
          <p:cNvCxnSpPr>
            <a:cxnSpLocks/>
          </p:cNvCxnSpPr>
          <p:nvPr/>
        </p:nvCxnSpPr>
        <p:spPr bwMode="auto">
          <a:xfrm>
            <a:off x="4224528" y="5541264"/>
            <a:ext cx="2432304" cy="6870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3" name="Speech Bubble: Rectangle with Corners Rounded 4">
            <a:extLst>
              <a:ext uri="{FF2B5EF4-FFF2-40B4-BE49-F238E27FC236}">
                <a16:creationId xmlns:a16="http://schemas.microsoft.com/office/drawing/2014/main" id="{B4DECEF3-CDE6-4B64-9E36-3490D497CE8B}"/>
              </a:ext>
            </a:extLst>
          </p:cNvPr>
          <p:cNvSpPr/>
          <p:nvPr/>
        </p:nvSpPr>
        <p:spPr>
          <a:xfrm>
            <a:off x="5833872" y="1336548"/>
            <a:ext cx="3054096" cy="1022604"/>
          </a:xfrm>
          <a:prstGeom prst="wedgeRoundRectCallout">
            <a:avLst>
              <a:gd name="adj1" fmla="val -77475"/>
              <a:gd name="adj2" fmla="val -3107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Move “EPA Region Table Generator” to first tab before “Non-attainment Area”</a:t>
            </a:r>
            <a:endParaRPr lang="en-US" sz="1600" dirty="0">
              <a:solidFill>
                <a:srgbClr val="0000FF"/>
              </a:solidFill>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id="{2E6943D7-8452-4C6A-8B24-3FDE7847C8AE}"/>
              </a:ext>
            </a:extLst>
          </p:cNvPr>
          <p:cNvSpPr/>
          <p:nvPr/>
        </p:nvSpPr>
        <p:spPr>
          <a:xfrm>
            <a:off x="362712" y="2982537"/>
            <a:ext cx="3054096" cy="601911"/>
          </a:xfrm>
          <a:prstGeom prst="wedgeRoundRectCallout">
            <a:avLst>
              <a:gd name="adj1" fmla="val 13841"/>
              <a:gd name="adj2" fmla="val -14350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Can output a file, but can not open the file in “Excel”</a:t>
            </a:r>
            <a:endParaRPr lang="en-US" sz="160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523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animBg="1"/>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9D317-E03B-4FF5-BEAB-BDCF8D2DFB6C}"/>
              </a:ext>
            </a:extLst>
          </p:cNvPr>
          <p:cNvPicPr>
            <a:picLocks noChangeAspect="1"/>
          </p:cNvPicPr>
          <p:nvPr/>
        </p:nvPicPr>
        <p:blipFill>
          <a:blip r:embed="rId3"/>
          <a:stretch>
            <a:fillRect/>
          </a:stretch>
        </p:blipFill>
        <p:spPr>
          <a:xfrm>
            <a:off x="591883" y="1633726"/>
            <a:ext cx="7210425" cy="51054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4133462" y="987553"/>
            <a:ext cx="3885826" cy="1335024"/>
          </a:xfrm>
          <a:prstGeom prst="wedgeRoundRectCallout">
            <a:avLst>
              <a:gd name="adj1" fmla="val -56062"/>
              <a:gd name="adj2" fmla="val 842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Please check again why “Durham Country” does not have any CAPs facility emissions (but HAPs have emissions).  EPA (my office) is in Durham county is it is important to make this correct!</a:t>
            </a:r>
          </a:p>
        </p:txBody>
      </p:sp>
    </p:spTree>
    <p:extLst>
      <p:ext uri="{BB962C8B-B14F-4D97-AF65-F5344CB8AC3E}">
        <p14:creationId xmlns:p14="http://schemas.microsoft.com/office/powerpoint/2010/main" val="275347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9E4BA-1FA7-4FAC-AF99-CC0F4252F391}"/>
              </a:ext>
            </a:extLst>
          </p:cNvPr>
          <p:cNvPicPr>
            <a:picLocks noChangeAspect="1"/>
          </p:cNvPicPr>
          <p:nvPr/>
        </p:nvPicPr>
        <p:blipFill>
          <a:blip r:embed="rId3"/>
          <a:stretch>
            <a:fillRect/>
          </a:stretch>
        </p:blipFill>
        <p:spPr>
          <a:xfrm>
            <a:off x="866775" y="1378648"/>
            <a:ext cx="7210425" cy="51054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Speech Bubble: Rectangle with Corners Rounded 4">
            <a:extLst>
              <a:ext uri="{FF2B5EF4-FFF2-40B4-BE49-F238E27FC236}">
                <a16:creationId xmlns:a16="http://schemas.microsoft.com/office/drawing/2014/main" id="{9B6F0EB3-4452-4B97-9CBE-30B46B136583}"/>
              </a:ext>
            </a:extLst>
          </p:cNvPr>
          <p:cNvSpPr/>
          <p:nvPr/>
        </p:nvSpPr>
        <p:spPr>
          <a:xfrm>
            <a:off x="3786187" y="4376882"/>
            <a:ext cx="3117533" cy="1372088"/>
          </a:xfrm>
          <a:prstGeom prst="wedgeRoundRectCallout">
            <a:avLst>
              <a:gd name="adj1" fmla="val -94956"/>
              <a:gd name="adj2" fmla="val -9893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Same problem here. Countries should be automatically provided (now need to select CBSA again to show county names)</a:t>
            </a:r>
          </a:p>
        </p:txBody>
      </p:sp>
      <p:sp>
        <p:nvSpPr>
          <p:cNvPr id="11" name="Rectangle 10">
            <a:extLst>
              <a:ext uri="{FF2B5EF4-FFF2-40B4-BE49-F238E27FC236}">
                <a16:creationId xmlns:a16="http://schemas.microsoft.com/office/drawing/2014/main" id="{A0ECFE3F-0555-4D01-B0BE-9FB59CDA7730}"/>
              </a:ext>
            </a:extLst>
          </p:cNvPr>
          <p:cNvSpPr/>
          <p:nvPr/>
        </p:nvSpPr>
        <p:spPr>
          <a:xfrm>
            <a:off x="1618488" y="2806959"/>
            <a:ext cx="1572768" cy="9969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3BC9CA37-5AD4-4E81-815C-B3B996C64749}"/>
              </a:ext>
            </a:extLst>
          </p:cNvPr>
          <p:cNvSpPr/>
          <p:nvPr/>
        </p:nvSpPr>
        <p:spPr>
          <a:xfrm>
            <a:off x="3786186" y="1987488"/>
            <a:ext cx="4114230" cy="996945"/>
          </a:xfrm>
          <a:prstGeom prst="wedgeRoundRectCallout">
            <a:avLst>
              <a:gd name="adj1" fmla="val -63891"/>
              <a:gd name="adj2" fmla="val 4756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When switching from “Major Emission Sources” to “Top X Emission Sources”, default to give the same selected region/CBSA/county</a:t>
            </a:r>
          </a:p>
        </p:txBody>
      </p:sp>
    </p:spTree>
    <p:extLst>
      <p:ext uri="{BB962C8B-B14F-4D97-AF65-F5344CB8AC3E}">
        <p14:creationId xmlns:p14="http://schemas.microsoft.com/office/powerpoint/2010/main" val="124858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508EB-22E0-4219-91C8-B6542473C47C}"/>
              </a:ext>
            </a:extLst>
          </p:cNvPr>
          <p:cNvPicPr>
            <a:picLocks noChangeAspect="1"/>
          </p:cNvPicPr>
          <p:nvPr/>
        </p:nvPicPr>
        <p:blipFill>
          <a:blip r:embed="rId3"/>
          <a:stretch>
            <a:fillRect/>
          </a:stretch>
        </p:blipFill>
        <p:spPr>
          <a:xfrm>
            <a:off x="866775" y="1433458"/>
            <a:ext cx="7210425" cy="51054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Rectangle 10">
            <a:extLst>
              <a:ext uri="{FF2B5EF4-FFF2-40B4-BE49-F238E27FC236}">
                <a16:creationId xmlns:a16="http://schemas.microsoft.com/office/drawing/2014/main" id="{A0ECFE3F-0555-4D01-B0BE-9FB59CDA7730}"/>
              </a:ext>
            </a:extLst>
          </p:cNvPr>
          <p:cNvSpPr/>
          <p:nvPr/>
        </p:nvSpPr>
        <p:spPr>
          <a:xfrm>
            <a:off x="1618488" y="2806959"/>
            <a:ext cx="1572768" cy="10792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3BC9CA37-5AD4-4E81-815C-B3B996C64749}"/>
              </a:ext>
            </a:extLst>
          </p:cNvPr>
          <p:cNvSpPr/>
          <p:nvPr/>
        </p:nvSpPr>
        <p:spPr>
          <a:xfrm>
            <a:off x="3923631" y="3724848"/>
            <a:ext cx="4397694" cy="1295208"/>
          </a:xfrm>
          <a:prstGeom prst="wedgeRoundRectCallout">
            <a:avLst>
              <a:gd name="adj1" fmla="val -65970"/>
              <a:gd name="adj2" fmla="val -54094"/>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Shorten these CAPs names (e.g., NH3, CO, POC, PM10, PM2.5, SO2, VOCs)</a:t>
            </a:r>
          </a:p>
          <a:p>
            <a:pPr lvl="0">
              <a:defRPr/>
            </a:pPr>
            <a:r>
              <a:rPr lang="en-US" sz="1600" dirty="0">
                <a:solidFill>
                  <a:srgbClr val="0000FF"/>
                </a:solidFill>
                <a:latin typeface="Calibri" panose="020F0502020204030204" pitchFamily="34" charset="0"/>
                <a:cs typeface="Calibri" panose="020F0502020204030204" pitchFamily="34" charset="0"/>
              </a:rPr>
              <a:t>(Note: Under “HAPs”. also remember to change “Heavy metal HAPs” to “PM &amp; Metal HAPs”)</a:t>
            </a:r>
          </a:p>
        </p:txBody>
      </p:sp>
      <p:sp>
        <p:nvSpPr>
          <p:cNvPr id="13" name="Speech Bubble: Rectangle with Corners Rounded 4">
            <a:extLst>
              <a:ext uri="{FF2B5EF4-FFF2-40B4-BE49-F238E27FC236}">
                <a16:creationId xmlns:a16="http://schemas.microsoft.com/office/drawing/2014/main" id="{35BF0858-C374-454F-B73D-150B068E5BC6}"/>
              </a:ext>
            </a:extLst>
          </p:cNvPr>
          <p:cNvSpPr/>
          <p:nvPr/>
        </p:nvSpPr>
        <p:spPr>
          <a:xfrm>
            <a:off x="3679506" y="839657"/>
            <a:ext cx="4397694" cy="669103"/>
          </a:xfrm>
          <a:prstGeom prst="wedgeRoundRectCallout">
            <a:avLst>
              <a:gd name="adj1" fmla="val -41642"/>
              <a:gd name="adj2" fmla="val 12905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Use “left justified” for title to show at least first part of title (now important part is missing)</a:t>
            </a:r>
          </a:p>
        </p:txBody>
      </p:sp>
    </p:spTree>
    <p:extLst>
      <p:ext uri="{BB962C8B-B14F-4D97-AF65-F5344CB8AC3E}">
        <p14:creationId xmlns:p14="http://schemas.microsoft.com/office/powerpoint/2010/main" val="210982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A9E4BA-1FA7-4FAC-AF99-CC0F4252F391}"/>
              </a:ext>
            </a:extLst>
          </p:cNvPr>
          <p:cNvPicPr>
            <a:picLocks noChangeAspect="1"/>
          </p:cNvPicPr>
          <p:nvPr/>
        </p:nvPicPr>
        <p:blipFill>
          <a:blip r:embed="rId3"/>
          <a:stretch>
            <a:fillRect/>
          </a:stretch>
        </p:blipFill>
        <p:spPr>
          <a:xfrm>
            <a:off x="866775" y="1378648"/>
            <a:ext cx="7210425" cy="51054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Speech Bubble: Rectangle with Corners Rounded 4">
            <a:extLst>
              <a:ext uri="{FF2B5EF4-FFF2-40B4-BE49-F238E27FC236}">
                <a16:creationId xmlns:a16="http://schemas.microsoft.com/office/drawing/2014/main" id="{9B6F0EB3-4452-4B97-9CBE-30B46B136583}"/>
              </a:ext>
            </a:extLst>
          </p:cNvPr>
          <p:cNvSpPr/>
          <p:nvPr/>
        </p:nvSpPr>
        <p:spPr>
          <a:xfrm>
            <a:off x="3892867" y="5116546"/>
            <a:ext cx="3117533" cy="790478"/>
          </a:xfrm>
          <a:prstGeom prst="wedgeRoundRectCallout">
            <a:avLst>
              <a:gd name="adj1" fmla="val -69731"/>
              <a:gd name="adj2" fmla="val -6616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Display/rank </a:t>
            </a:r>
            <a:r>
              <a:rPr lang="en-US" sz="1600" dirty="0" err="1">
                <a:solidFill>
                  <a:srgbClr val="0000FF"/>
                </a:solidFill>
                <a:latin typeface="Calibri" panose="020F0502020204030204" pitchFamily="34" charset="0"/>
                <a:cs typeface="Calibri" panose="020F0502020204030204" pitchFamily="34" charset="0"/>
              </a:rPr>
              <a:t>CAPs’</a:t>
            </a:r>
            <a:r>
              <a:rPr lang="en-US" sz="1600" dirty="0">
                <a:solidFill>
                  <a:srgbClr val="0000FF"/>
                </a:solidFill>
                <a:latin typeface="Calibri" panose="020F0502020204030204" pitchFamily="34" charset="0"/>
                <a:cs typeface="Calibri" panose="020F0502020204030204" pitchFamily="34" charset="0"/>
              </a:rPr>
              <a:t> sector emissions</a:t>
            </a:r>
          </a:p>
        </p:txBody>
      </p:sp>
      <p:sp>
        <p:nvSpPr>
          <p:cNvPr id="11" name="Rectangle 10">
            <a:extLst>
              <a:ext uri="{FF2B5EF4-FFF2-40B4-BE49-F238E27FC236}">
                <a16:creationId xmlns:a16="http://schemas.microsoft.com/office/drawing/2014/main" id="{A0ECFE3F-0555-4D01-B0BE-9FB59CDA7730}"/>
              </a:ext>
            </a:extLst>
          </p:cNvPr>
          <p:cNvSpPr/>
          <p:nvPr/>
        </p:nvSpPr>
        <p:spPr>
          <a:xfrm>
            <a:off x="866774" y="4196847"/>
            <a:ext cx="2370201" cy="19296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4" name="Speech Bubble: Rectangle with Corners Rounded 4">
            <a:extLst>
              <a:ext uri="{FF2B5EF4-FFF2-40B4-BE49-F238E27FC236}">
                <a16:creationId xmlns:a16="http://schemas.microsoft.com/office/drawing/2014/main" id="{3BC9CA37-5AD4-4E81-815C-B3B996C64749}"/>
              </a:ext>
            </a:extLst>
          </p:cNvPr>
          <p:cNvSpPr/>
          <p:nvPr/>
        </p:nvSpPr>
        <p:spPr>
          <a:xfrm>
            <a:off x="3962970" y="2629783"/>
            <a:ext cx="3974022" cy="1439297"/>
          </a:xfrm>
          <a:prstGeom prst="wedgeRoundRectCallout">
            <a:avLst>
              <a:gd name="adj1" fmla="val -36218"/>
              <a:gd name="adj2" fmla="val -9923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Add a “Major Sector Emissions” to display/rank sector emissions (Point, </a:t>
            </a:r>
            <a:r>
              <a:rPr lang="en-US" sz="1600" dirty="0" err="1">
                <a:solidFill>
                  <a:srgbClr val="0000FF"/>
                </a:solidFill>
                <a:latin typeface="Calibri" panose="020F0502020204030204" pitchFamily="34" charset="0"/>
                <a:cs typeface="Calibri" panose="020F0502020204030204" pitchFamily="34" charset="0"/>
              </a:rPr>
              <a:t>NonPoint</a:t>
            </a:r>
            <a:r>
              <a:rPr lang="en-US" sz="1600" dirty="0">
                <a:solidFill>
                  <a:srgbClr val="0000FF"/>
                </a:solidFill>
                <a:latin typeface="Calibri" panose="020F0502020204030204" pitchFamily="34" charset="0"/>
                <a:cs typeface="Calibri" panose="020F0502020204030204" pitchFamily="34" charset="0"/>
              </a:rPr>
              <a:t>, Road, </a:t>
            </a:r>
            <a:r>
              <a:rPr lang="en-US" sz="1600" dirty="0" err="1">
                <a:solidFill>
                  <a:srgbClr val="0000FF"/>
                </a:solidFill>
                <a:latin typeface="Calibri" panose="020F0502020204030204" pitchFamily="34" charset="0"/>
                <a:cs typeface="Calibri" panose="020F0502020204030204" pitchFamily="34" charset="0"/>
              </a:rPr>
              <a:t>NonRoad</a:t>
            </a:r>
            <a:r>
              <a:rPr lang="en-US" sz="1600" dirty="0">
                <a:solidFill>
                  <a:srgbClr val="0000FF"/>
                </a:solidFill>
                <a:latin typeface="Calibri" panose="020F0502020204030204" pitchFamily="34" charset="0"/>
                <a:cs typeface="Calibri" panose="020F0502020204030204" pitchFamily="34" charset="0"/>
              </a:rPr>
              <a:t>, Total)</a:t>
            </a:r>
          </a:p>
          <a:p>
            <a:pPr lvl="0">
              <a:defRPr/>
            </a:pPr>
            <a:r>
              <a:rPr lang="en-US" sz="1600" dirty="0">
                <a:solidFill>
                  <a:srgbClr val="0000FF"/>
                </a:solidFill>
                <a:latin typeface="Calibri" panose="020F0502020204030204" pitchFamily="34" charset="0"/>
                <a:cs typeface="Calibri" panose="020F0502020204030204" pitchFamily="34" charset="0"/>
              </a:rPr>
              <a:t>(Note: now only has CAPs sector, but expect to include HAPs sector in the future)</a:t>
            </a:r>
          </a:p>
        </p:txBody>
      </p:sp>
      <p:sp>
        <p:nvSpPr>
          <p:cNvPr id="13" name="Rectangle 12">
            <a:extLst>
              <a:ext uri="{FF2B5EF4-FFF2-40B4-BE49-F238E27FC236}">
                <a16:creationId xmlns:a16="http://schemas.microsoft.com/office/drawing/2014/main" id="{EE6840C7-58EA-41B0-9043-7620B35CF863}"/>
              </a:ext>
            </a:extLst>
          </p:cNvPr>
          <p:cNvSpPr/>
          <p:nvPr/>
        </p:nvSpPr>
        <p:spPr>
          <a:xfrm>
            <a:off x="3609403" y="1629921"/>
            <a:ext cx="1675830" cy="2903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微软雅黑"/>
              <a:cs typeface="+mn-cs"/>
            </a:endParaRPr>
          </a:p>
        </p:txBody>
      </p:sp>
      <p:sp>
        <p:nvSpPr>
          <p:cNvPr id="3" name="Rectangle 2">
            <a:extLst>
              <a:ext uri="{FF2B5EF4-FFF2-40B4-BE49-F238E27FC236}">
                <a16:creationId xmlns:a16="http://schemas.microsoft.com/office/drawing/2014/main" id="{D274EB22-F034-44AE-BE52-3CA3FB96E1B7}"/>
              </a:ext>
            </a:extLst>
          </p:cNvPr>
          <p:cNvSpPr/>
          <p:nvPr/>
        </p:nvSpPr>
        <p:spPr>
          <a:xfrm>
            <a:off x="3609403" y="1602820"/>
            <a:ext cx="1675830" cy="276999"/>
          </a:xfrm>
          <a:prstGeom prst="rect">
            <a:avLst/>
          </a:prstGeom>
        </p:spPr>
        <p:txBody>
          <a:bodyPr wrap="square">
            <a:spAutoFit/>
          </a:bodyPr>
          <a:lstStyle/>
          <a:p>
            <a:r>
              <a:rPr lang="en-US" sz="1200" dirty="0">
                <a:latin typeface="Calibri" panose="020F0502020204030204" pitchFamily="34" charset="0"/>
                <a:cs typeface="Calibri" panose="020F0502020204030204" pitchFamily="34" charset="0"/>
              </a:rPr>
              <a:t>Major Sector Emissions</a:t>
            </a:r>
            <a:endParaRPr lang="en-US" sz="1200" dirty="0"/>
          </a:p>
        </p:txBody>
      </p:sp>
    </p:spTree>
    <p:extLst>
      <p:ext uri="{BB962C8B-B14F-4D97-AF65-F5344CB8AC3E}">
        <p14:creationId xmlns:p14="http://schemas.microsoft.com/office/powerpoint/2010/main" val="75434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1150DB-A85D-472A-931B-7347ED424E0B}"/>
              </a:ext>
            </a:extLst>
          </p:cNvPr>
          <p:cNvPicPr>
            <a:picLocks noChangeAspect="1"/>
          </p:cNvPicPr>
          <p:nvPr/>
        </p:nvPicPr>
        <p:blipFill>
          <a:blip r:embed="rId3"/>
          <a:stretch>
            <a:fillRect/>
          </a:stretch>
        </p:blipFill>
        <p:spPr>
          <a:xfrm>
            <a:off x="1149667" y="1306068"/>
            <a:ext cx="7210425" cy="51054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 name="Rectangle 12">
            <a:extLst>
              <a:ext uri="{FF2B5EF4-FFF2-40B4-BE49-F238E27FC236}">
                <a16:creationId xmlns:a16="http://schemas.microsoft.com/office/drawing/2014/main" id="{6D92A756-BEA4-4EC5-98FD-4AC633314587}"/>
              </a:ext>
            </a:extLst>
          </p:cNvPr>
          <p:cNvSpPr/>
          <p:nvPr/>
        </p:nvSpPr>
        <p:spPr>
          <a:xfrm>
            <a:off x="3502151" y="2907794"/>
            <a:ext cx="1179577" cy="1311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6" name="Speech Bubble: Rectangle with Corners Rounded 4">
            <a:extLst>
              <a:ext uri="{FF2B5EF4-FFF2-40B4-BE49-F238E27FC236}">
                <a16:creationId xmlns:a16="http://schemas.microsoft.com/office/drawing/2014/main" id="{5396B043-3C8B-4F86-BE1A-0C12F1A0F13B}"/>
              </a:ext>
            </a:extLst>
          </p:cNvPr>
          <p:cNvSpPr/>
          <p:nvPr/>
        </p:nvSpPr>
        <p:spPr>
          <a:xfrm>
            <a:off x="4474464" y="897341"/>
            <a:ext cx="3885628" cy="1504619"/>
          </a:xfrm>
          <a:prstGeom prst="wedgeRoundRectCallout">
            <a:avLst>
              <a:gd name="adj1" fmla="val -47201"/>
              <a:gd name="adj2" fmla="val 8041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There are two duplicated “Jefferson County”.  Need to check FIPs code or add State name.  There is one “Jefferson County” in KY state and another in IN state.  Louisville CBSA is an important example case we will use for demo</a:t>
            </a:r>
          </a:p>
        </p:txBody>
      </p:sp>
      <p:sp>
        <p:nvSpPr>
          <p:cNvPr id="10" name="Rectangle 9">
            <a:extLst>
              <a:ext uri="{FF2B5EF4-FFF2-40B4-BE49-F238E27FC236}">
                <a16:creationId xmlns:a16="http://schemas.microsoft.com/office/drawing/2014/main" id="{FAA5AB1E-A1D6-47A2-B6B1-F4A1CAF7C158}"/>
              </a:ext>
            </a:extLst>
          </p:cNvPr>
          <p:cNvSpPr/>
          <p:nvPr/>
        </p:nvSpPr>
        <p:spPr>
          <a:xfrm>
            <a:off x="3502151" y="4770122"/>
            <a:ext cx="1179577" cy="13113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 name="Picture 2">
            <a:extLst>
              <a:ext uri="{FF2B5EF4-FFF2-40B4-BE49-F238E27FC236}">
                <a16:creationId xmlns:a16="http://schemas.microsoft.com/office/drawing/2014/main" id="{1D536456-B4EB-48F7-8DAD-D7925FEABB0F}"/>
              </a:ext>
            </a:extLst>
          </p:cNvPr>
          <p:cNvPicPr>
            <a:picLocks noChangeAspect="1"/>
          </p:cNvPicPr>
          <p:nvPr/>
        </p:nvPicPr>
        <p:blipFill>
          <a:blip r:embed="rId4"/>
          <a:stretch>
            <a:fillRect/>
          </a:stretch>
        </p:blipFill>
        <p:spPr>
          <a:xfrm>
            <a:off x="5085302" y="4224892"/>
            <a:ext cx="3666744" cy="2314147"/>
          </a:xfrm>
          <a:prstGeom prst="rect">
            <a:avLst/>
          </a:prstGeom>
        </p:spPr>
      </p:pic>
      <p:sp>
        <p:nvSpPr>
          <p:cNvPr id="4" name="Oval 3">
            <a:extLst>
              <a:ext uri="{FF2B5EF4-FFF2-40B4-BE49-F238E27FC236}">
                <a16:creationId xmlns:a16="http://schemas.microsoft.com/office/drawing/2014/main" id="{F6D390D6-2719-4F8E-A661-CC6720CFA91B}"/>
              </a:ext>
            </a:extLst>
          </p:cNvPr>
          <p:cNvSpPr/>
          <p:nvPr/>
        </p:nvSpPr>
        <p:spPr bwMode="auto">
          <a:xfrm>
            <a:off x="5998464" y="4453128"/>
            <a:ext cx="256032" cy="237744"/>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a:ln>
                <a:noFill/>
              </a:ln>
              <a:solidFill>
                <a:srgbClr val="FF3300"/>
              </a:solidFill>
              <a:effectLst/>
              <a:latin typeface="Arial" charset="0"/>
              <a:ea typeface="宋体" pitchFamily="2" charset="-122"/>
            </a:endParaRPr>
          </a:p>
        </p:txBody>
      </p:sp>
      <p:sp>
        <p:nvSpPr>
          <p:cNvPr id="14" name="Speech Bubble: Rectangle with Corners Rounded 4">
            <a:extLst>
              <a:ext uri="{FF2B5EF4-FFF2-40B4-BE49-F238E27FC236}">
                <a16:creationId xmlns:a16="http://schemas.microsoft.com/office/drawing/2014/main" id="{76B68819-5527-4310-8D85-533C0FB0149E}"/>
              </a:ext>
            </a:extLst>
          </p:cNvPr>
          <p:cNvSpPr/>
          <p:nvPr/>
        </p:nvSpPr>
        <p:spPr>
          <a:xfrm>
            <a:off x="5641848" y="2866663"/>
            <a:ext cx="3502151" cy="1230657"/>
          </a:xfrm>
          <a:prstGeom prst="wedgeRoundRectCallout">
            <a:avLst>
              <a:gd name="adj1" fmla="val -34339"/>
              <a:gd name="adj2" fmla="val 7648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This emission source in the (IN) State should not appear when Louisville CBSA (KY) Jefferson county is selected</a:t>
            </a:r>
          </a:p>
          <a:p>
            <a:pPr lvl="0">
              <a:defRPr/>
            </a:pPr>
            <a:r>
              <a:rPr lang="en-US" sz="1600" dirty="0">
                <a:solidFill>
                  <a:srgbClr val="0000FF"/>
                </a:solidFill>
                <a:latin typeface="Calibri" panose="020F0502020204030204" pitchFamily="34" charset="0"/>
                <a:cs typeface="Calibri" panose="020F0502020204030204" pitchFamily="34" charset="0"/>
              </a:rPr>
              <a:t>(there are two “Jefferson county” in this CBSA)</a:t>
            </a:r>
          </a:p>
        </p:txBody>
      </p:sp>
    </p:spTree>
    <p:extLst>
      <p:ext uri="{BB962C8B-B14F-4D97-AF65-F5344CB8AC3E}">
        <p14:creationId xmlns:p14="http://schemas.microsoft.com/office/powerpoint/2010/main" val="42304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681291-5CB6-4993-9D78-72D8CE455E37}"/>
              </a:ext>
            </a:extLst>
          </p:cNvPr>
          <p:cNvPicPr>
            <a:picLocks noChangeAspect="1"/>
          </p:cNvPicPr>
          <p:nvPr/>
        </p:nvPicPr>
        <p:blipFill>
          <a:blip r:embed="rId3"/>
          <a:stretch>
            <a:fillRect/>
          </a:stretch>
        </p:blipFill>
        <p:spPr>
          <a:xfrm>
            <a:off x="0" y="960204"/>
            <a:ext cx="9144000" cy="577884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1.6 : </a:t>
            </a:r>
            <a:r>
              <a:rPr lang="en-US" altLang="zh-CN" dirty="0">
                <a:solidFill>
                  <a:srgbClr val="FFFF00"/>
                </a:solidFill>
              </a:rPr>
              <a:t>Data Input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2746248" y="2841155"/>
            <a:ext cx="4264152" cy="1291933"/>
          </a:xfrm>
          <a:prstGeom prst="wedgeRoundRectCallout">
            <a:avLst>
              <a:gd name="adj1" fmla="val -81719"/>
              <a:gd name="adj2" fmla="val 2607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“Advanced areas” input data file:</a:t>
            </a:r>
          </a:p>
          <a:p>
            <a:pPr lvl="0">
              <a:defRPr/>
            </a:pPr>
            <a:r>
              <a:rPr lang="en-US" sz="1600" dirty="0">
                <a:solidFill>
                  <a:srgbClr val="0000FF"/>
                </a:solidFill>
                <a:latin typeface="Calibri" panose="020F0502020204030204" pitchFamily="34" charset="0"/>
                <a:cs typeface="Calibri" panose="020F0502020204030204" pitchFamily="34" charset="0"/>
              </a:rPr>
              <a:t>Use updated “Advance_areas_9_12_18.mpk”</a:t>
            </a:r>
          </a:p>
          <a:p>
            <a:pPr lvl="0">
              <a:defRPr/>
            </a:pPr>
            <a:r>
              <a:rPr lang="en-US" sz="1600" dirty="0">
                <a:solidFill>
                  <a:srgbClr val="0000FF"/>
                </a:solidFill>
                <a:latin typeface="Calibri" panose="020F0502020204030204" pitchFamily="34" charset="0"/>
                <a:cs typeface="Calibri" panose="020F0502020204030204" pitchFamily="34" charset="0"/>
              </a:rPr>
              <a:t>Sent to you previously already, also under EPA’s </a:t>
            </a:r>
            <a:r>
              <a:rPr lang="en-US" sz="1600" dirty="0" err="1">
                <a:solidFill>
                  <a:srgbClr val="0000FF"/>
                </a:solidFill>
                <a:latin typeface="Calibri" panose="020F0502020204030204" pitchFamily="34" charset="0"/>
                <a:cs typeface="Calibri" panose="020F0502020204030204" pitchFamily="34" charset="0"/>
              </a:rPr>
              <a:t>newftp</a:t>
            </a:r>
            <a:r>
              <a:rPr lang="en-US" sz="1600" dirty="0">
                <a:solidFill>
                  <a:srgbClr val="0000FF"/>
                </a:solidFill>
                <a:latin typeface="Calibri" panose="020F0502020204030204" pitchFamily="34" charset="0"/>
                <a:cs typeface="Calibri" panose="020F0502020204030204" pitchFamily="34" charset="0"/>
              </a:rPr>
              <a:t> “/</a:t>
            </a:r>
            <a:r>
              <a:rPr lang="en-US" sz="1600" dirty="0" err="1">
                <a:solidFill>
                  <a:srgbClr val="0000FF"/>
                </a:solidFill>
                <a:latin typeface="Calibri" panose="020F0502020204030204" pitchFamily="34" charset="0"/>
                <a:cs typeface="Calibri" panose="020F0502020204030204" pitchFamily="34" charset="0"/>
              </a:rPr>
              <a:t>aqmg</a:t>
            </a:r>
            <a:r>
              <a:rPr lang="en-US" sz="1600" dirty="0">
                <a:solidFill>
                  <a:srgbClr val="0000FF"/>
                </a:solidFill>
                <a:latin typeface="Calibri" panose="020F0502020204030204" pitchFamily="34" charset="0"/>
                <a:cs typeface="Calibri" panose="020F0502020204030204" pitchFamily="34" charset="0"/>
              </a:rPr>
              <a:t>/</a:t>
            </a:r>
            <a:r>
              <a:rPr lang="en-US" sz="1600" dirty="0" err="1">
                <a:solidFill>
                  <a:srgbClr val="0000FF"/>
                </a:solidFill>
                <a:latin typeface="Calibri" panose="020F0502020204030204" pitchFamily="34" charset="0"/>
                <a:cs typeface="Calibri" panose="020F0502020204030204" pitchFamily="34" charset="0"/>
              </a:rPr>
              <a:t>cjang</a:t>
            </a:r>
            <a:r>
              <a:rPr lang="en-US" sz="1600" dirty="0">
                <a:solidFill>
                  <a:srgbClr val="0000FF"/>
                </a:solidFill>
                <a:latin typeface="Calibri" panose="020F0502020204030204" pitchFamily="34" charset="0"/>
                <a:cs typeface="Calibri" panose="020F0502020204030204" pitchFamily="34" charset="0"/>
              </a:rPr>
              <a:t>/NEXUS/</a:t>
            </a:r>
            <a:r>
              <a:rPr lang="en-US" sz="1600" dirty="0" err="1">
                <a:solidFill>
                  <a:srgbClr val="0000FF"/>
                </a:solidFill>
                <a:latin typeface="Calibri" panose="020F0502020204030204" pitchFamily="34" charset="0"/>
                <a:cs typeface="Calibri" panose="020F0502020204030204" pitchFamily="34" charset="0"/>
              </a:rPr>
              <a:t>Input_Data</a:t>
            </a:r>
            <a:r>
              <a:rPr lang="en-US" sz="1600" dirty="0">
                <a:solidFill>
                  <a:srgbClr val="0000FF"/>
                </a:solidFill>
                <a:latin typeface="Calibri" panose="020F0502020204030204" pitchFamily="34" charset="0"/>
                <a:cs typeface="Calibri" panose="020F0502020204030204" pitchFamily="34" charset="0"/>
              </a:rPr>
              <a:t>” </a:t>
            </a:r>
          </a:p>
        </p:txBody>
      </p:sp>
      <p:sp>
        <p:nvSpPr>
          <p:cNvPr id="13" name="Rectangle 12">
            <a:extLst>
              <a:ext uri="{FF2B5EF4-FFF2-40B4-BE49-F238E27FC236}">
                <a16:creationId xmlns:a16="http://schemas.microsoft.com/office/drawing/2014/main" id="{8E17677E-3C45-430B-BCF0-9FC497F12C48}"/>
              </a:ext>
            </a:extLst>
          </p:cNvPr>
          <p:cNvSpPr/>
          <p:nvPr/>
        </p:nvSpPr>
        <p:spPr>
          <a:xfrm>
            <a:off x="3575303" y="2257821"/>
            <a:ext cx="374905" cy="2384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5" name="Rectangle 14">
            <a:extLst>
              <a:ext uri="{FF2B5EF4-FFF2-40B4-BE49-F238E27FC236}">
                <a16:creationId xmlns:a16="http://schemas.microsoft.com/office/drawing/2014/main" id="{47F7C91A-86B3-43BF-A163-CE17AA161011}"/>
              </a:ext>
            </a:extLst>
          </p:cNvPr>
          <p:cNvSpPr/>
          <p:nvPr/>
        </p:nvSpPr>
        <p:spPr>
          <a:xfrm>
            <a:off x="7010400" y="2257821"/>
            <a:ext cx="515111" cy="2384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6" name="Speech Bubble: Rectangle with Corners Rounded 4">
            <a:extLst>
              <a:ext uri="{FF2B5EF4-FFF2-40B4-BE49-F238E27FC236}">
                <a16:creationId xmlns:a16="http://schemas.microsoft.com/office/drawing/2014/main" id="{A678CCC5-3615-4600-A3B9-8BB3499B3500}"/>
              </a:ext>
            </a:extLst>
          </p:cNvPr>
          <p:cNvSpPr/>
          <p:nvPr/>
        </p:nvSpPr>
        <p:spPr>
          <a:xfrm>
            <a:off x="2446020" y="4358777"/>
            <a:ext cx="3325368" cy="671589"/>
          </a:xfrm>
          <a:prstGeom prst="wedgeRoundRectCallout">
            <a:avLst>
              <a:gd name="adj1" fmla="val -86394"/>
              <a:gd name="adj2" fmla="val -7686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Change to:</a:t>
            </a:r>
          </a:p>
          <a:p>
            <a:pPr lvl="0">
              <a:defRPr/>
            </a:pPr>
            <a:r>
              <a:rPr lang="en-US" sz="1600" dirty="0">
                <a:solidFill>
                  <a:srgbClr val="0000FF"/>
                </a:solidFill>
                <a:latin typeface="Calibri" panose="020F0502020204030204" pitchFamily="34" charset="0"/>
                <a:cs typeface="Calibri" panose="020F0502020204030204" pitchFamily="34" charset="0"/>
              </a:rPr>
              <a:t>“Socio-economic/Demographic data</a:t>
            </a:r>
          </a:p>
        </p:txBody>
      </p:sp>
      <p:cxnSp>
        <p:nvCxnSpPr>
          <p:cNvPr id="19" name="Straight Arrow Connector 18">
            <a:extLst>
              <a:ext uri="{FF2B5EF4-FFF2-40B4-BE49-F238E27FC236}">
                <a16:creationId xmlns:a16="http://schemas.microsoft.com/office/drawing/2014/main" id="{DAE1EFBA-0BA8-4564-8111-06E740AC00D1}"/>
              </a:ext>
            </a:extLst>
          </p:cNvPr>
          <p:cNvCxnSpPr>
            <a:cxnSpLocks/>
          </p:cNvCxnSpPr>
          <p:nvPr/>
        </p:nvCxnSpPr>
        <p:spPr bwMode="auto">
          <a:xfrm flipV="1">
            <a:off x="3950208" y="1899249"/>
            <a:ext cx="1417320" cy="33846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91BF28BA-BE78-4473-9B06-B413F7257441}"/>
              </a:ext>
            </a:extLst>
          </p:cNvPr>
          <p:cNvCxnSpPr>
            <a:cxnSpLocks/>
          </p:cNvCxnSpPr>
          <p:nvPr/>
        </p:nvCxnSpPr>
        <p:spPr bwMode="auto">
          <a:xfrm flipH="1" flipV="1">
            <a:off x="5760720" y="1910335"/>
            <a:ext cx="1249680" cy="392788"/>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24" name="Speech Bubble: Rectangle with Corners Rounded 4">
            <a:extLst>
              <a:ext uri="{FF2B5EF4-FFF2-40B4-BE49-F238E27FC236}">
                <a16:creationId xmlns:a16="http://schemas.microsoft.com/office/drawing/2014/main" id="{12E804BB-20F3-4941-BD2E-F7E239D10F6E}"/>
              </a:ext>
            </a:extLst>
          </p:cNvPr>
          <p:cNvSpPr/>
          <p:nvPr/>
        </p:nvSpPr>
        <p:spPr>
          <a:xfrm>
            <a:off x="4195572" y="871949"/>
            <a:ext cx="3325368" cy="671589"/>
          </a:xfrm>
          <a:prstGeom prst="wedgeRoundRectCallout">
            <a:avLst>
              <a:gd name="adj1" fmla="val -7201"/>
              <a:gd name="adj2" fmla="val 10149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Add these two HAPs to “PM &amp; Metal HAPs” list in “Data Viewer”</a:t>
            </a:r>
          </a:p>
        </p:txBody>
      </p:sp>
      <p:sp>
        <p:nvSpPr>
          <p:cNvPr id="14" name="Speech Bubble: Rectangle with Corners Rounded 4">
            <a:extLst>
              <a:ext uri="{FF2B5EF4-FFF2-40B4-BE49-F238E27FC236}">
                <a16:creationId xmlns:a16="http://schemas.microsoft.com/office/drawing/2014/main" id="{6336A667-F62A-42B9-B803-B83C79C48EAF}"/>
              </a:ext>
            </a:extLst>
          </p:cNvPr>
          <p:cNvSpPr/>
          <p:nvPr/>
        </p:nvSpPr>
        <p:spPr>
          <a:xfrm>
            <a:off x="2322576" y="5195582"/>
            <a:ext cx="5294376" cy="1291933"/>
          </a:xfrm>
          <a:prstGeom prst="wedgeRoundRectCallout">
            <a:avLst>
              <a:gd name="adj1" fmla="val -81028"/>
              <a:gd name="adj2" fmla="val 2819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600" dirty="0">
                <a:solidFill>
                  <a:srgbClr val="0000FF"/>
                </a:solidFill>
                <a:latin typeface="Calibri" panose="020F0502020204030204" pitchFamily="34" charset="0"/>
                <a:cs typeface="Calibri" panose="020F0502020204030204" pitchFamily="34" charset="0"/>
              </a:rPr>
              <a:t>Add “Tribal areas” input data file:</a:t>
            </a:r>
          </a:p>
          <a:p>
            <a:pPr lvl="0">
              <a:defRPr/>
            </a:pPr>
            <a:r>
              <a:rPr lang="en-US" sz="1600" dirty="0">
                <a:solidFill>
                  <a:srgbClr val="0000FF"/>
                </a:solidFill>
                <a:latin typeface="Calibri" panose="020F0502020204030204" pitchFamily="34" charset="0"/>
                <a:cs typeface="Calibri" panose="020F0502020204030204" pitchFamily="34" charset="0"/>
              </a:rPr>
              <a:t>Use ”Tribal_Boundaries_022117.gdb”</a:t>
            </a:r>
          </a:p>
          <a:p>
            <a:pPr lvl="0">
              <a:defRPr/>
            </a:pPr>
            <a:r>
              <a:rPr lang="en-US" sz="1600" dirty="0">
                <a:solidFill>
                  <a:srgbClr val="0000FF"/>
                </a:solidFill>
                <a:latin typeface="Calibri" panose="020F0502020204030204" pitchFamily="34" charset="0"/>
                <a:cs typeface="Calibri" panose="020F0502020204030204" pitchFamily="34" charset="0"/>
              </a:rPr>
              <a:t>under EPA’s </a:t>
            </a:r>
            <a:r>
              <a:rPr lang="en-US" sz="1600" dirty="0" err="1">
                <a:solidFill>
                  <a:srgbClr val="0000FF"/>
                </a:solidFill>
                <a:latin typeface="Calibri" panose="020F0502020204030204" pitchFamily="34" charset="0"/>
                <a:cs typeface="Calibri" panose="020F0502020204030204" pitchFamily="34" charset="0"/>
              </a:rPr>
              <a:t>newftp</a:t>
            </a:r>
            <a:r>
              <a:rPr lang="en-US" sz="1600" dirty="0">
                <a:solidFill>
                  <a:srgbClr val="0000FF"/>
                </a:solidFill>
                <a:latin typeface="Calibri" panose="020F0502020204030204" pitchFamily="34" charset="0"/>
                <a:cs typeface="Calibri" panose="020F0502020204030204" pitchFamily="34" charset="0"/>
              </a:rPr>
              <a:t> at: “/</a:t>
            </a:r>
            <a:r>
              <a:rPr lang="en-US" sz="1600" dirty="0" err="1">
                <a:solidFill>
                  <a:srgbClr val="0000FF"/>
                </a:solidFill>
                <a:latin typeface="Calibri" panose="020F0502020204030204" pitchFamily="34" charset="0"/>
                <a:cs typeface="Calibri" panose="020F0502020204030204" pitchFamily="34" charset="0"/>
              </a:rPr>
              <a:t>aqmg</a:t>
            </a:r>
            <a:r>
              <a:rPr lang="en-US" sz="1600" dirty="0">
                <a:solidFill>
                  <a:srgbClr val="0000FF"/>
                </a:solidFill>
                <a:latin typeface="Calibri" panose="020F0502020204030204" pitchFamily="34" charset="0"/>
                <a:cs typeface="Calibri" panose="020F0502020204030204" pitchFamily="34" charset="0"/>
              </a:rPr>
              <a:t>/</a:t>
            </a:r>
            <a:r>
              <a:rPr lang="en-US" sz="1600" dirty="0" err="1">
                <a:solidFill>
                  <a:srgbClr val="0000FF"/>
                </a:solidFill>
                <a:latin typeface="Calibri" panose="020F0502020204030204" pitchFamily="34" charset="0"/>
                <a:cs typeface="Calibri" panose="020F0502020204030204" pitchFamily="34" charset="0"/>
              </a:rPr>
              <a:t>cjang</a:t>
            </a:r>
            <a:r>
              <a:rPr lang="en-US" sz="1600" dirty="0">
                <a:solidFill>
                  <a:srgbClr val="0000FF"/>
                </a:solidFill>
                <a:latin typeface="Calibri" panose="020F0502020204030204" pitchFamily="34" charset="0"/>
                <a:cs typeface="Calibri" panose="020F0502020204030204" pitchFamily="34" charset="0"/>
              </a:rPr>
              <a:t>/NEXUS/</a:t>
            </a:r>
            <a:r>
              <a:rPr lang="en-US" sz="1600" dirty="0" err="1">
                <a:solidFill>
                  <a:srgbClr val="0000FF"/>
                </a:solidFill>
                <a:latin typeface="Calibri" panose="020F0502020204030204" pitchFamily="34" charset="0"/>
                <a:cs typeface="Calibri" panose="020F0502020204030204" pitchFamily="34" charset="0"/>
              </a:rPr>
              <a:t>Input_Data</a:t>
            </a:r>
            <a:r>
              <a:rPr lang="en-US" sz="1600" dirty="0">
                <a:solidFill>
                  <a:srgbClr val="0000FF"/>
                </a:solidFill>
                <a:latin typeface="Calibri" panose="020F0502020204030204" pitchFamily="34" charset="0"/>
                <a:cs typeface="Calibri" panose="020F0502020204030204" pitchFamily="34" charset="0"/>
              </a:rPr>
              <a:t>”, similar to “Class I areas”, include “Tribal areas” into “Data Query” module as part of “map overlaying” menu selection</a:t>
            </a:r>
          </a:p>
        </p:txBody>
      </p:sp>
    </p:spTree>
    <p:extLst>
      <p:ext uri="{BB962C8B-B14F-4D97-AF65-F5344CB8AC3E}">
        <p14:creationId xmlns:p14="http://schemas.microsoft.com/office/powerpoint/2010/main" val="11844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6" grpId="0" animBg="1"/>
      <p:bldP spid="24" grpId="0" animBg="1"/>
      <p:bldP spid="1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7BA4B-8F7A-4533-89DE-39B7D42A3784}"/>
              </a:ext>
            </a:extLst>
          </p:cNvPr>
          <p:cNvSpPr txBox="1"/>
          <p:nvPr/>
        </p:nvSpPr>
        <p:spPr>
          <a:xfrm>
            <a:off x="3227834" y="2578610"/>
            <a:ext cx="2117887"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00FF"/>
                </a:solidFill>
                <a:effectLst/>
                <a:uLnTx/>
                <a:uFillTx/>
                <a:latin typeface="微软雅黑"/>
                <a:ea typeface="微软雅黑"/>
                <a:cs typeface="+mn-cs"/>
              </a:rPr>
              <a:t>End</a:t>
            </a:r>
          </a:p>
        </p:txBody>
      </p:sp>
      <p:sp>
        <p:nvSpPr>
          <p:cNvPr id="4" name="Slide Number Placeholder 1">
            <a:extLst>
              <a:ext uri="{FF2B5EF4-FFF2-40B4-BE49-F238E27FC236}">
                <a16:creationId xmlns:a16="http://schemas.microsoft.com/office/drawing/2014/main" id="{BF488139-905C-4B53-B56B-82B7BCCB24FE}"/>
              </a:ext>
            </a:extLst>
          </p:cNvPr>
          <p:cNvSpPr txBox="1">
            <a:spLocks/>
          </p:cNvSpPr>
          <p:nvPr/>
        </p:nvSpPr>
        <p:spPr>
          <a:xfrm>
            <a:off x="7010400" y="6356350"/>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6EF97FA5-94DB-459B-8E5D-031A45794050}" type="slidenum">
              <a:rPr lang="en-US" smtClean="0">
                <a:solidFill>
                  <a:prstClr val="black">
                    <a:tint val="75000"/>
                  </a:prstClr>
                </a:solidFill>
                <a:latin typeface="Arial" pitchFamily="34" charset="0"/>
              </a:rPr>
              <a:pPr algn="ctr">
                <a:defRPr/>
              </a:pPr>
              <a:t>56</a:t>
            </a:fld>
            <a:endParaRPr lang="en-US" dirty="0">
              <a:solidFill>
                <a:prstClr val="black">
                  <a:tint val="75000"/>
                </a:prstClr>
              </a:solidFill>
              <a:latin typeface="Arial" pitchFamily="34" charset="0"/>
            </a:endParaRPr>
          </a:p>
        </p:txBody>
      </p:sp>
    </p:spTree>
    <p:extLst>
      <p:ext uri="{BB962C8B-B14F-4D97-AF65-F5344CB8AC3E}">
        <p14:creationId xmlns:p14="http://schemas.microsoft.com/office/powerpoint/2010/main" val="882400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EB5D5F-DE6B-4369-836D-FEEEF18DE0B4}"/>
              </a:ext>
            </a:extLst>
          </p:cNvPr>
          <p:cNvPicPr>
            <a:picLocks noChangeAspect="1"/>
          </p:cNvPicPr>
          <p:nvPr/>
        </p:nvPicPr>
        <p:blipFill>
          <a:blip r:embed="rId3"/>
          <a:stretch>
            <a:fillRect/>
          </a:stretch>
        </p:blipFill>
        <p:spPr>
          <a:xfrm>
            <a:off x="0" y="1340548"/>
            <a:ext cx="9144000" cy="5143500"/>
          </a:xfrm>
          <a:prstGeom prst="rect">
            <a:avLst/>
          </a:prstGeom>
          <a:ln>
            <a:solidFill>
              <a:schemeClr val="tx1"/>
            </a:solidFill>
          </a:ln>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a:t>NEXUS 1.7 </a:t>
            </a:r>
            <a:r>
              <a:rPr lang="en-US" altLang="zh-CN" dirty="0"/>
              <a:t>: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5303520" y="2547555"/>
            <a:ext cx="3648456" cy="589347"/>
          </a:xfrm>
          <a:prstGeom prst="wedgeRoundRectCallout">
            <a:avLst>
              <a:gd name="adj1" fmla="val -33578"/>
              <a:gd name="adj2" fmla="val 201569"/>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When selecting a CBSA here, the map display doesn’t reflect the selection</a:t>
            </a:r>
            <a:endParaRPr lang="en-US" sz="1600" dirty="0">
              <a:solidFill>
                <a:srgbClr val="0000FF"/>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B9DBB53-8F66-4B8A-85E3-81B123799000}"/>
              </a:ext>
            </a:extLst>
          </p:cNvPr>
          <p:cNvPicPr>
            <a:picLocks noChangeAspect="1"/>
          </p:cNvPicPr>
          <p:nvPr/>
        </p:nvPicPr>
        <p:blipFill>
          <a:blip r:embed="rId4"/>
          <a:stretch>
            <a:fillRect/>
          </a:stretch>
        </p:blipFill>
        <p:spPr>
          <a:xfrm>
            <a:off x="338328" y="3337559"/>
            <a:ext cx="3931920" cy="2739980"/>
          </a:xfrm>
          <a:prstGeom prst="rect">
            <a:avLst/>
          </a:prstGeom>
        </p:spPr>
      </p:pic>
      <p:sp>
        <p:nvSpPr>
          <p:cNvPr id="8" name="Speech Bubble: Rectangle with Corners Rounded 4">
            <a:extLst>
              <a:ext uri="{FF2B5EF4-FFF2-40B4-BE49-F238E27FC236}">
                <a16:creationId xmlns:a16="http://schemas.microsoft.com/office/drawing/2014/main" id="{D73E6012-0C9A-42BB-A7DF-C1766F35C9D1}"/>
              </a:ext>
            </a:extLst>
          </p:cNvPr>
          <p:cNvSpPr/>
          <p:nvPr/>
        </p:nvSpPr>
        <p:spPr>
          <a:xfrm>
            <a:off x="192024" y="2095369"/>
            <a:ext cx="3931920" cy="850392"/>
          </a:xfrm>
          <a:prstGeom prst="wedgeRoundRectCallout">
            <a:avLst>
              <a:gd name="adj1" fmla="val -21668"/>
              <a:gd name="adj2" fmla="val 414938"/>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When enter a letter (</a:t>
            </a:r>
            <a:r>
              <a:rPr lang="en-US" sz="1400" kern="100" dirty="0" err="1">
                <a:solidFill>
                  <a:srgbClr val="0000FF"/>
                </a:solidFill>
                <a:latin typeface="Times New Roman" panose="02020603050405020304" pitchFamily="18" charset="0"/>
                <a:ea typeface="等线" panose="02010600030101010101" pitchFamily="2" charset="-122"/>
                <a:cs typeface="Times New Roman" panose="02020603050405020304" pitchFamily="18" charset="0"/>
              </a:rPr>
              <a:t>e.g</a:t>
            </a:r>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“L”), move the first “L” starting CBSA to the top, not the bottom (currently have to roll the cursor down in order to find the CBSA of interest</a:t>
            </a:r>
            <a:endParaRPr lang="en-US" sz="1400" dirty="0">
              <a:solidFill>
                <a:srgbClr val="0000FF"/>
              </a:solidFill>
              <a:latin typeface="Calibri" panose="020F0502020204030204" pitchFamily="34" charset="0"/>
              <a:cs typeface="Calibri" panose="020F0502020204030204" pitchFamily="34" charset="0"/>
            </a:endParaRPr>
          </a:p>
        </p:txBody>
      </p:sp>
      <p:sp>
        <p:nvSpPr>
          <p:cNvPr id="10" name="Speech Bubble: Rectangle with Corners Rounded 4">
            <a:extLst>
              <a:ext uri="{FF2B5EF4-FFF2-40B4-BE49-F238E27FC236}">
                <a16:creationId xmlns:a16="http://schemas.microsoft.com/office/drawing/2014/main" id="{EE39D099-CDA9-4421-AE3C-17C7ECF29C62}"/>
              </a:ext>
            </a:extLst>
          </p:cNvPr>
          <p:cNvSpPr/>
          <p:nvPr/>
        </p:nvSpPr>
        <p:spPr>
          <a:xfrm>
            <a:off x="3401568" y="691013"/>
            <a:ext cx="4800600" cy="754821"/>
          </a:xfrm>
          <a:prstGeom prst="wedgeRoundRectCallout">
            <a:avLst>
              <a:gd name="adj1" fmla="val -23858"/>
              <a:gd name="adj2" fmla="val 11634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Change “Emission Sources” to “Source/Sector Emissions </a:t>
            </a:r>
          </a:p>
          <a:p>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Under, change the Tab </a:t>
            </a:r>
          </a:p>
          <a:p>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“Output Summary Table” to “Sector Emission Summary”</a:t>
            </a:r>
            <a:endParaRPr lang="en-US" sz="1400" dirty="0">
              <a:solidFill>
                <a:srgbClr val="0000FF"/>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43A3BD5D-F26C-4693-A98D-897A1AE1EB88}"/>
              </a:ext>
            </a:extLst>
          </p:cNvPr>
          <p:cNvSpPr/>
          <p:nvPr/>
        </p:nvSpPr>
        <p:spPr>
          <a:xfrm>
            <a:off x="6031992" y="1702021"/>
            <a:ext cx="2170176" cy="589347"/>
          </a:xfrm>
          <a:prstGeom prst="wedgeRoundRectCallout">
            <a:avLst>
              <a:gd name="adj1" fmla="val -64881"/>
              <a:gd name="adj2" fmla="val -7890"/>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Change to “Top </a:t>
            </a:r>
            <a:r>
              <a:rPr lang="en-US" sz="1600"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R</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isk based on”</a:t>
            </a:r>
            <a:endParaRPr lang="en-US" sz="160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297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8"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6776FE-9DD1-443A-829D-3789EE58F660}"/>
              </a:ext>
            </a:extLst>
          </p:cNvPr>
          <p:cNvPicPr>
            <a:picLocks noChangeAspect="1"/>
          </p:cNvPicPr>
          <p:nvPr/>
        </p:nvPicPr>
        <p:blipFill>
          <a:blip r:embed="rId3"/>
          <a:stretch>
            <a:fillRect/>
          </a:stretch>
        </p:blipFill>
        <p:spPr>
          <a:xfrm>
            <a:off x="868108" y="1389761"/>
            <a:ext cx="7572375" cy="527685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a:t>NEXUS 1.7 </a:t>
            </a:r>
            <a:r>
              <a:rPr lang="en-US" altLang="zh-CN" dirty="0"/>
              <a:t>: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0" y="3640742"/>
            <a:ext cx="2843784" cy="1324449"/>
          </a:xfrm>
          <a:prstGeom prst="wedgeRoundRectCallout">
            <a:avLst>
              <a:gd name="adj1" fmla="val -2024"/>
              <a:gd name="adj2" fmla="val -126243"/>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Add a new selection here:</a:t>
            </a:r>
          </a:p>
          <a:p>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(X) CBSA (default selection)</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   ) Tribal </a:t>
            </a:r>
          </a:p>
          <a:p>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(Note: allow to zoom-in to “Tribal areas too)</a:t>
            </a:r>
            <a:endParaRPr lang="en-US" sz="1600" dirty="0">
              <a:solidFill>
                <a:schemeClr val="tx1"/>
              </a:solidFill>
              <a:latin typeface="Calibri" panose="020F0502020204030204" pitchFamily="34" charset="0"/>
              <a:cs typeface="Calibri" panose="020F0502020204030204" pitchFamily="34" charset="0"/>
            </a:endParaRPr>
          </a:p>
        </p:txBody>
      </p:sp>
      <p:sp>
        <p:nvSpPr>
          <p:cNvPr id="10" name="Speech Bubble: Rectangle with Corners Rounded 4">
            <a:extLst>
              <a:ext uri="{FF2B5EF4-FFF2-40B4-BE49-F238E27FC236}">
                <a16:creationId xmlns:a16="http://schemas.microsoft.com/office/drawing/2014/main" id="{CB4E12D3-F28C-4F3D-BE27-1C911E0E3D99}"/>
              </a:ext>
            </a:extLst>
          </p:cNvPr>
          <p:cNvSpPr/>
          <p:nvPr/>
        </p:nvSpPr>
        <p:spPr>
          <a:xfrm>
            <a:off x="4370832" y="795470"/>
            <a:ext cx="3054096" cy="1024128"/>
          </a:xfrm>
          <a:prstGeom prst="wedgeRoundRectCallout">
            <a:avLst>
              <a:gd name="adj1" fmla="val -73582"/>
              <a:gd name="adj2" fmla="val 4639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Add two new tabs:</a:t>
            </a:r>
          </a:p>
          <a:p>
            <a:pPr marL="285750" indent="-112713">
              <a:buFont typeface="Arial" panose="020B0604020202020204" pitchFamily="34" charset="0"/>
              <a:buChar char="•"/>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Source Category Emissions</a:t>
            </a:r>
          </a:p>
          <a:p>
            <a:pPr marL="285750" indent="-112713">
              <a:buFont typeface="Arial" panose="020B0604020202020204" pitchFamily="34" charset="0"/>
              <a:buChar char="•"/>
            </a:pPr>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Sector Emissions Summary</a:t>
            </a:r>
          </a:p>
          <a:p>
            <a:pPr marL="173037"/>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(see next two slides)</a:t>
            </a:r>
          </a:p>
        </p:txBody>
      </p:sp>
      <p:sp>
        <p:nvSpPr>
          <p:cNvPr id="11" name="Speech Bubble: Rectangle with Corners Rounded 4">
            <a:extLst>
              <a:ext uri="{FF2B5EF4-FFF2-40B4-BE49-F238E27FC236}">
                <a16:creationId xmlns:a16="http://schemas.microsoft.com/office/drawing/2014/main" id="{BEAA55ED-2B4B-43EF-9154-91C36547129D}"/>
              </a:ext>
            </a:extLst>
          </p:cNvPr>
          <p:cNvSpPr/>
          <p:nvPr/>
        </p:nvSpPr>
        <p:spPr>
          <a:xfrm>
            <a:off x="2478024" y="5200857"/>
            <a:ext cx="3785616" cy="1088280"/>
          </a:xfrm>
          <a:prstGeom prst="wedgeRoundRectCallout">
            <a:avLst>
              <a:gd name="adj1" fmla="val -31675"/>
              <a:gd name="adj2" fmla="val -22440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For every facility listed, add sector name:</a:t>
            </a:r>
          </a:p>
          <a:p>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Facility: </a:t>
            </a:r>
          </a:p>
          <a:p>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Sector:</a:t>
            </a:r>
          </a:p>
          <a:p>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NOx (</a:t>
            </a:r>
            <a:r>
              <a:rPr lang="en-US" sz="1600" kern="1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tpy</a:t>
            </a:r>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t>
            </a:r>
          </a:p>
        </p:txBody>
      </p:sp>
      <p:sp>
        <p:nvSpPr>
          <p:cNvPr id="13" name="Speech Bubble: Rectangle with Corners Rounded 4">
            <a:extLst>
              <a:ext uri="{FF2B5EF4-FFF2-40B4-BE49-F238E27FC236}">
                <a16:creationId xmlns:a16="http://schemas.microsoft.com/office/drawing/2014/main" id="{BA4069BC-CE2B-4108-A018-52E6ADF03BEE}"/>
              </a:ext>
            </a:extLst>
          </p:cNvPr>
          <p:cNvSpPr/>
          <p:nvPr/>
        </p:nvSpPr>
        <p:spPr>
          <a:xfrm>
            <a:off x="4864608" y="3145393"/>
            <a:ext cx="4215384" cy="1519478"/>
          </a:xfrm>
          <a:prstGeom prst="wedgeRoundRectCallout">
            <a:avLst>
              <a:gd name="adj1" fmla="val -38074"/>
              <a:gd name="adj2" fmla="val -82245"/>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1.Change the default Selections to:</a:t>
            </a:r>
          </a:p>
          <a:p>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NOx, SO2, CO2e (new add), Gas &amp; VOC HAPs,     </a:t>
            </a:r>
          </a:p>
          <a:p>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Heavy Metal PM HAPs </a:t>
            </a:r>
          </a:p>
          <a:p>
            <a:r>
              <a:rPr lang="en-US" sz="14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2. Separate  “PM &amp; Metal HAPs” to “Heavy Metal</a:t>
            </a:r>
          </a:p>
          <a:p>
            <a:r>
              <a:rPr lang="en-US" sz="14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PM HAPs” &amp; “Diesel PM HAPs”</a:t>
            </a:r>
          </a:p>
          <a:p>
            <a:r>
              <a:rPr lang="en-US" sz="14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3. If no enough space, can remove “PM10”, “Lead”,            </a:t>
            </a:r>
          </a:p>
          <a:p>
            <a:r>
              <a:rPr lang="en-US" sz="14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“CO”</a:t>
            </a:r>
          </a:p>
        </p:txBody>
      </p:sp>
      <p:sp>
        <p:nvSpPr>
          <p:cNvPr id="14" name="Speech Bubble: Rectangle with Corners Rounded 4">
            <a:extLst>
              <a:ext uri="{FF2B5EF4-FFF2-40B4-BE49-F238E27FC236}">
                <a16:creationId xmlns:a16="http://schemas.microsoft.com/office/drawing/2014/main" id="{28868AE4-A192-4C50-8BCB-D875D4240AD8}"/>
              </a:ext>
            </a:extLst>
          </p:cNvPr>
          <p:cNvSpPr/>
          <p:nvPr/>
        </p:nvSpPr>
        <p:spPr>
          <a:xfrm>
            <a:off x="146304" y="1012286"/>
            <a:ext cx="3593592" cy="251109"/>
          </a:xfrm>
          <a:prstGeom prst="wedgeRoundRectCallout">
            <a:avLst>
              <a:gd name="adj1" fmla="val -4733"/>
              <a:gd name="adj2" fmla="val 136327"/>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Change to “Source/Sector Emissions Option”</a:t>
            </a:r>
          </a:p>
        </p:txBody>
      </p:sp>
    </p:spTree>
    <p:extLst>
      <p:ext uri="{BB962C8B-B14F-4D97-AF65-F5344CB8AC3E}">
        <p14:creationId xmlns:p14="http://schemas.microsoft.com/office/powerpoint/2010/main" val="198721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0" animBg="1"/>
      <p:bldP spid="11"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6776FE-9DD1-443A-829D-3789EE58F660}"/>
              </a:ext>
            </a:extLst>
          </p:cNvPr>
          <p:cNvPicPr>
            <a:picLocks noChangeAspect="1"/>
          </p:cNvPicPr>
          <p:nvPr/>
        </p:nvPicPr>
        <p:blipFill>
          <a:blip r:embed="rId3"/>
          <a:stretch>
            <a:fillRect/>
          </a:stretch>
        </p:blipFill>
        <p:spPr>
          <a:xfrm>
            <a:off x="448056" y="897476"/>
            <a:ext cx="8448484" cy="5887371"/>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a:t>NEXUS 1.7 </a:t>
            </a:r>
            <a:r>
              <a:rPr lang="en-US" altLang="zh-CN" dirty="0"/>
              <a:t>: </a:t>
            </a:r>
            <a:r>
              <a:rPr lang="en-US" altLang="zh-CN" dirty="0">
                <a:solidFill>
                  <a:srgbClr val="FFFF00"/>
                </a:solidFill>
              </a:rPr>
              <a:t>Data Viewer Module</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Speech Bubble: Rectangle with Corners Rounded 4">
            <a:extLst>
              <a:ext uri="{FF2B5EF4-FFF2-40B4-BE49-F238E27FC236}">
                <a16:creationId xmlns:a16="http://schemas.microsoft.com/office/drawing/2014/main" id="{CB4E12D3-F28C-4F3D-BE27-1C911E0E3D99}"/>
              </a:ext>
            </a:extLst>
          </p:cNvPr>
          <p:cNvSpPr/>
          <p:nvPr/>
        </p:nvSpPr>
        <p:spPr>
          <a:xfrm>
            <a:off x="4370832" y="1012286"/>
            <a:ext cx="3593592" cy="551338"/>
          </a:xfrm>
          <a:prstGeom prst="wedgeRoundRectCallout">
            <a:avLst>
              <a:gd name="adj1" fmla="val -74855"/>
              <a:gd name="adj2" fmla="val 1156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New tab: “Source Category Emissions”</a:t>
            </a:r>
          </a:p>
        </p:txBody>
      </p:sp>
      <p:sp>
        <p:nvSpPr>
          <p:cNvPr id="11" name="Speech Bubble: Rectangle with Corners Rounded 4">
            <a:extLst>
              <a:ext uri="{FF2B5EF4-FFF2-40B4-BE49-F238E27FC236}">
                <a16:creationId xmlns:a16="http://schemas.microsoft.com/office/drawing/2014/main" id="{BEAA55ED-2B4B-43EF-9154-91C36547129D}"/>
              </a:ext>
            </a:extLst>
          </p:cNvPr>
          <p:cNvSpPr/>
          <p:nvPr/>
        </p:nvSpPr>
        <p:spPr>
          <a:xfrm>
            <a:off x="2596896" y="2931162"/>
            <a:ext cx="6025896" cy="3968495"/>
          </a:xfrm>
          <a:prstGeom prst="wedgeRoundRectCallout">
            <a:avLst>
              <a:gd name="adj1" fmla="val -70765"/>
              <a:gd name="adj2" fmla="val -4195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Under “Source Category Emissions”, provide a similar table, but instead of listing facility, listing “Source Categories” (see example below):</a:t>
            </a:r>
          </a:p>
          <a:p>
            <a:r>
              <a:rPr lang="en-US" sz="14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p>
          <a:p>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sz="1200" b="1"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Point</a:t>
            </a:r>
          </a:p>
          <a:p>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NOx (</a:t>
            </a:r>
            <a:r>
              <a:rPr lang="en-US" sz="1200" kern="1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tpy</a:t>
            </a:r>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t>
            </a:r>
          </a:p>
          <a:p>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p>
          <a:p>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sz="1200" b="1"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Non-Point</a:t>
            </a:r>
          </a:p>
          <a:p>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NOx (</a:t>
            </a:r>
            <a:r>
              <a:rPr lang="en-US" sz="1200" kern="1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tpy</a:t>
            </a:r>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t>
            </a:r>
          </a:p>
          <a:p>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p>
          <a:p>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sz="1200" b="1"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Road</a:t>
            </a:r>
          </a:p>
          <a:p>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NOx (</a:t>
            </a:r>
            <a:r>
              <a:rPr lang="en-US" sz="1200" kern="1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tpy</a:t>
            </a:r>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t>
            </a:r>
          </a:p>
          <a:p>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p>
          <a:p>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sz="1200" b="1"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Non-Road</a:t>
            </a:r>
          </a:p>
          <a:p>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NOx (</a:t>
            </a:r>
            <a:r>
              <a:rPr lang="en-US" sz="1200" kern="1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tpy</a:t>
            </a:r>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t>
            </a:r>
          </a:p>
          <a:p>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p>
          <a:p>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r>
              <a:rPr lang="en-US" sz="1200" b="1"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Event</a:t>
            </a:r>
          </a:p>
          <a:p>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NOx (</a:t>
            </a:r>
            <a:r>
              <a:rPr lang="en-US" sz="1200" kern="100" dirty="0" err="1">
                <a:solidFill>
                  <a:schemeClr val="tx1"/>
                </a:solidFill>
                <a:latin typeface="Times New Roman" panose="02020603050405020304" pitchFamily="18" charset="0"/>
                <a:ea typeface="等线" panose="02010600030101010101" pitchFamily="2" charset="-122"/>
                <a:cs typeface="Times New Roman" panose="02020603050405020304" pitchFamily="18" charset="0"/>
              </a:rPr>
              <a:t>tpy</a:t>
            </a:r>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a:t>
            </a:r>
          </a:p>
          <a:p>
            <a:r>
              <a:rPr lang="en-US" sz="12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a:t>
            </a:r>
            <a:endParaRPr lang="en-US" sz="14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80295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00782E-7B58-41BE-8DC8-4E925190A85C}"/>
              </a:ext>
            </a:extLst>
          </p:cNvPr>
          <p:cNvPicPr>
            <a:picLocks noChangeAspect="1"/>
          </p:cNvPicPr>
          <p:nvPr/>
        </p:nvPicPr>
        <p:blipFill>
          <a:blip r:embed="rId3"/>
          <a:stretch>
            <a:fillRect/>
          </a:stretch>
        </p:blipFill>
        <p:spPr>
          <a:xfrm>
            <a:off x="1851660" y="879346"/>
            <a:ext cx="7251192" cy="5905500"/>
          </a:xfrm>
          <a:prstGeom prst="rect">
            <a:avLst/>
          </a:prstGeom>
        </p:spPr>
      </p:pic>
      <p:sp>
        <p:nvSpPr>
          <p:cNvPr id="12" name="Title 1">
            <a:extLst>
              <a:ext uri="{FF2B5EF4-FFF2-40B4-BE49-F238E27FC236}">
                <a16:creationId xmlns:a16="http://schemas.microsoft.com/office/drawing/2014/main" id="{7C8F30A5-EF9F-4152-AE99-4D3DF807318F}"/>
              </a:ext>
            </a:extLst>
          </p:cNvPr>
          <p:cNvSpPr>
            <a:spLocks noGrp="1"/>
          </p:cNvSpPr>
          <p:nvPr>
            <p:ph type="title"/>
          </p:nvPr>
        </p:nvSpPr>
        <p:spPr>
          <a:xfrm>
            <a:off x="457200" y="2"/>
            <a:ext cx="8229600" cy="669103"/>
          </a:xfrm>
        </p:spPr>
        <p:txBody>
          <a:bodyPr>
            <a:normAutofit/>
          </a:bodyPr>
          <a:lstStyle/>
          <a:p>
            <a:r>
              <a:rPr lang="en-US" altLang="zh-CN" dirty="0"/>
              <a:t>NEXUS 1.7 : </a:t>
            </a:r>
            <a:r>
              <a:rPr lang="en-US" sz="3600" kern="100" dirty="0">
                <a:solidFill>
                  <a:srgbClr val="FFFF00"/>
                </a:solidFill>
                <a:latin typeface="Times New Roman" panose="02020603050405020304" pitchFamily="18" charset="0"/>
                <a:ea typeface="等线" panose="02010600030101010101" pitchFamily="2" charset="-122"/>
                <a:cs typeface="Times New Roman" panose="02020603050405020304" pitchFamily="18" charset="0"/>
              </a:rPr>
              <a:t>Sector Emissions Summary </a:t>
            </a:r>
            <a:endParaRPr lang="zh-CN" altLang="en-US" dirty="0">
              <a:solidFill>
                <a:srgbClr val="FFFF00"/>
              </a:solidFill>
            </a:endParaRPr>
          </a:p>
        </p:txBody>
      </p:sp>
      <p:sp>
        <p:nvSpPr>
          <p:cNvPr id="9" name="Slide Number Placeholder 1">
            <a:extLst>
              <a:ext uri="{FF2B5EF4-FFF2-40B4-BE49-F238E27FC236}">
                <a16:creationId xmlns:a16="http://schemas.microsoft.com/office/drawing/2014/main" id="{2216E742-7434-490B-926C-0123DB6CA58C}"/>
              </a:ext>
            </a:extLst>
          </p:cNvPr>
          <p:cNvSpPr txBox="1">
            <a:spLocks/>
          </p:cNvSpPr>
          <p:nvPr/>
        </p:nvSpPr>
        <p:spPr>
          <a:xfrm>
            <a:off x="7010400" y="6301486"/>
            <a:ext cx="2133600" cy="365125"/>
          </a:xfrm>
          <a:prstGeom prst="rect">
            <a:avLst/>
          </a:prstGeo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EF97FA5-94DB-459B-8E5D-031A45794050}" type="slidenum">
              <a:rPr kumimoji="0" lang="en-US" sz="1800" b="0" i="0" u="none" strike="noStrike" kern="1200" cap="none" spc="0" normalizeH="0" baseline="0" noProof="0" smtClean="0">
                <a:ln>
                  <a:noFill/>
                </a:ln>
                <a:solidFill>
                  <a:prstClr val="black">
                    <a:tint val="75000"/>
                  </a:prstClr>
                </a:solidFill>
                <a:effectLst/>
                <a:uLnTx/>
                <a:uFillTx/>
                <a:latin typeface="Arial" pitchFamily="34" charset="0"/>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black">
                  <a:tint val="75000"/>
                </a:prstClr>
              </a:solidFill>
              <a:effectLst/>
              <a:uLnTx/>
              <a:uFillTx/>
              <a:latin typeface="Arial" pitchFamily="34" charset="0"/>
              <a:ea typeface="微软雅黑"/>
              <a:cs typeface="+mn-cs"/>
            </a:endParaRPr>
          </a:p>
        </p:txBody>
      </p:sp>
      <p:cxnSp>
        <p:nvCxnSpPr>
          <p:cNvPr id="17" name="Straight Connector 16">
            <a:extLst>
              <a:ext uri="{FF2B5EF4-FFF2-40B4-BE49-F238E27FC236}">
                <a16:creationId xmlns:a16="http://schemas.microsoft.com/office/drawing/2014/main" id="{096CA807-5A5C-4924-8034-68827C5BB9B1}"/>
              </a:ext>
            </a:extLst>
          </p:cNvPr>
          <p:cNvCxnSpPr/>
          <p:nvPr/>
        </p:nvCxnSpPr>
        <p:spPr bwMode="auto">
          <a:xfrm>
            <a:off x="2523744" y="5167420"/>
            <a:ext cx="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Speech Bubble: Rectangle with Corners Rounded 4">
            <a:extLst>
              <a:ext uri="{FF2B5EF4-FFF2-40B4-BE49-F238E27FC236}">
                <a16:creationId xmlns:a16="http://schemas.microsoft.com/office/drawing/2014/main" id="{EA9D388E-2AF3-433D-8BA2-925CBFC4D149}"/>
              </a:ext>
            </a:extLst>
          </p:cNvPr>
          <p:cNvSpPr/>
          <p:nvPr/>
        </p:nvSpPr>
        <p:spPr>
          <a:xfrm>
            <a:off x="0" y="1363216"/>
            <a:ext cx="1851660" cy="1024128"/>
          </a:xfrm>
          <a:prstGeom prst="wedgeRoundRectCallout">
            <a:avLst>
              <a:gd name="adj1" fmla="val 54431"/>
              <a:gd name="adj2" fmla="val -79502"/>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Change to “Output Sector Emissions Summary Tables”</a:t>
            </a:r>
            <a:endParaRPr lang="en-US" sz="1600" dirty="0">
              <a:solidFill>
                <a:srgbClr val="0000FF"/>
              </a:solidFill>
              <a:latin typeface="Calibri" panose="020F0502020204030204" pitchFamily="34" charset="0"/>
              <a:cs typeface="Calibri" panose="020F0502020204030204" pitchFamily="34" charset="0"/>
            </a:endParaRPr>
          </a:p>
        </p:txBody>
      </p:sp>
      <p:sp>
        <p:nvSpPr>
          <p:cNvPr id="7" name="Speech Bubble: Rectangle with Corners Rounded 4">
            <a:extLst>
              <a:ext uri="{FF2B5EF4-FFF2-40B4-BE49-F238E27FC236}">
                <a16:creationId xmlns:a16="http://schemas.microsoft.com/office/drawing/2014/main" id="{5CDF3FAF-DB2F-4FB4-8FA5-179AF1E6EA97}"/>
              </a:ext>
            </a:extLst>
          </p:cNvPr>
          <p:cNvSpPr/>
          <p:nvPr/>
        </p:nvSpPr>
        <p:spPr>
          <a:xfrm>
            <a:off x="41148" y="3689983"/>
            <a:ext cx="5758434" cy="1024128"/>
          </a:xfrm>
          <a:prstGeom prst="wedgeRoundRectCallout">
            <a:avLst>
              <a:gd name="adj1" fmla="val -2429"/>
              <a:gd name="adj2" fmla="val -150931"/>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Change “User-customed Region” to “Selected Region”</a:t>
            </a:r>
          </a:p>
          <a:p>
            <a:r>
              <a:rPr lang="en-US" sz="16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     (Note: should be customized, not customed”)</a:t>
            </a:r>
          </a:p>
          <a:p>
            <a:r>
              <a:rPr lang="en-US" sz="16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Change “Point Facility SPPD Sector” to “Sector Definition File:</a:t>
            </a:r>
            <a:endParaRPr lang="en-US" sz="1600" dirty="0">
              <a:solidFill>
                <a:schemeClr val="tx1"/>
              </a:solidFill>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id="{AF0D6197-5B1F-4588-AFD0-E6B39D096269}"/>
              </a:ext>
            </a:extLst>
          </p:cNvPr>
          <p:cNvSpPr/>
          <p:nvPr/>
        </p:nvSpPr>
        <p:spPr>
          <a:xfrm>
            <a:off x="2880360" y="4954526"/>
            <a:ext cx="6144768" cy="1228725"/>
          </a:xfrm>
          <a:prstGeom prst="wedgeRoundRectCallout">
            <a:avLst>
              <a:gd name="adj1" fmla="val 14392"/>
              <a:gd name="adj2" fmla="val 75926"/>
              <a:gd name="adj3" fmla="val 16667"/>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Add two new tabs to replace “OK”</a:t>
            </a:r>
          </a:p>
          <a:p>
            <a:pPr marL="285750" indent="-285750">
              <a:buFont typeface="Arial" panose="020B0604020202020204" pitchFamily="34" charset="0"/>
              <a:buChar char="•"/>
            </a:pPr>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Summary Table </a:t>
            </a:r>
          </a:p>
          <a:p>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a:t>
            </a:r>
            <a:r>
              <a:rPr lang="en-US" sz="14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(Note: Display tables first, and then provide a function to output tables)</a:t>
            </a:r>
          </a:p>
          <a:p>
            <a:pPr marL="285750" indent="-285750">
              <a:buFont typeface="Arial" panose="020B0604020202020204" pitchFamily="34" charset="0"/>
              <a:buChar char="•"/>
            </a:pPr>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Summary Plot</a:t>
            </a:r>
          </a:p>
          <a:p>
            <a:r>
              <a:rPr lang="en-US" sz="1400" kern="100" dirty="0">
                <a:solidFill>
                  <a:srgbClr val="0000FF"/>
                </a:solidFill>
                <a:latin typeface="Times New Roman" panose="02020603050405020304" pitchFamily="18" charset="0"/>
                <a:ea typeface="等线" panose="02010600030101010101" pitchFamily="2" charset="-122"/>
                <a:cs typeface="Times New Roman" panose="02020603050405020304" pitchFamily="18" charset="0"/>
              </a:rPr>
              <a:t>        </a:t>
            </a:r>
            <a:r>
              <a:rPr lang="en-US" sz="1400" kern="100" dirty="0">
                <a:solidFill>
                  <a:schemeClr val="tx1"/>
                </a:solidFill>
                <a:latin typeface="Times New Roman" panose="02020603050405020304" pitchFamily="18" charset="0"/>
                <a:ea typeface="等线" panose="02010600030101010101" pitchFamily="2" charset="-122"/>
                <a:cs typeface="Times New Roman" panose="02020603050405020304" pitchFamily="18" charset="0"/>
              </a:rPr>
              <a:t>(Note: Display plotting window for Table-2.  See example plot in next slide)</a:t>
            </a:r>
            <a:endParaRPr lang="en-US" sz="1400"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316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animBg="1"/>
      <p:bldP spid="8" grpId="0" animBg="1"/>
    </p:bldLst>
  </p:timing>
</p:sld>
</file>

<file path=ppt/theme/theme1.xml><?xml version="1.0" encoding="utf-8"?>
<a:theme xmlns:a="http://schemas.openxmlformats.org/drawingml/2006/main" name="2_EMPA课题组模板">
  <a:themeElements>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EMPA课题组模板">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_EMPA课题组模板">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zh-CN" altLang="en-US" sz="1800" b="0" i="0" u="none" strike="noStrike" cap="none" normalizeH="0" baseline="0" smtClean="0">
            <a:ln>
              <a:noFill/>
            </a:ln>
            <a:solidFill>
              <a:srgbClr val="FF3300"/>
            </a:solidFill>
            <a:effectLst/>
            <a:latin typeface="Arial" charset="0"/>
            <a:ea typeface="宋体" pitchFamily="2" charset="-122"/>
          </a:defRPr>
        </a:defPPr>
      </a:lstStyle>
    </a:lnDef>
  </a:objectDefaults>
  <a:extraClrSchemeLst>
    <a:extraClrScheme>
      <a:clrScheme name="2_EMPA课题组模板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ct:contentTypeSchema xmlns:ct="http://schemas.microsoft.com/office/2006/metadata/contentType" xmlns:ma="http://schemas.microsoft.com/office/2006/metadata/properties/metaAttributes" ct:_="" ma:_="" ma:contentTypeName="Document" ma:contentTypeID="0x0101008B33DF587F59774D9C67ADFC24F1D322" ma:contentTypeVersion="33" ma:contentTypeDescription="Create a new document." ma:contentTypeScope="" ma:versionID="fbf46d7541001571ac6bd3bb41dfdc87">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5c1deef3-b27c-4e9a-b0d4-9d092d100f42" xmlns:ns7="6290be6a-0c37-488c-89d7-fa04eb7489f1" targetNamespace="http://schemas.microsoft.com/office/2006/metadata/properties" ma:root="true" ma:fieldsID="fe9ff65563307d44a935b2ab0c1a934c" ns1:_="" ns3:_="" ns4:_="" ns5:_="" ns6:_="" ns7:_="">
    <xsd:import namespace="http://schemas.microsoft.com/sharepoint/v3"/>
    <xsd:import namespace="4ffa91fb-a0ff-4ac5-b2db-65c790d184a4"/>
    <xsd:import namespace="http://schemas.microsoft.com/sharepoint.v3"/>
    <xsd:import namespace="http://schemas.microsoft.com/sharepoint/v3/fields"/>
    <xsd:import namespace="5c1deef3-b27c-4e9a-b0d4-9d092d100f42"/>
    <xsd:import namespace="6290be6a-0c37-488c-89d7-fa04eb7489f1"/>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SharedWithUsers" minOccurs="0"/>
                <xsd:element ref="ns6:SharedWithDetails" minOccurs="0"/>
                <xsd:element ref="ns6:SharingHintHash" minOccurs="0"/>
                <xsd:element ref="ns7:MediaServiceMetadata" minOccurs="0"/>
                <xsd:element ref="ns7:MediaServiceFastMetadata" minOccurs="0"/>
                <xsd:element ref="ns6:Records_x0020_Status" minOccurs="0"/>
                <xsd:element ref="ns6:Records_x0020_Date" minOccurs="0"/>
                <xsd:element ref="ns7:MediaServiceAutoTags" minOccurs="0"/>
                <xsd:element ref="ns7:MediaServiceOCR" minOccurs="0"/>
                <xsd:element ref="ns7:MediaServiceDateTaken" minOccurs="0"/>
                <xsd:element ref="ns7:MediaServiceEventHashCode" minOccurs="0"/>
                <xsd:element ref="ns7:MediaServiceGenerationTime" minOccurs="0"/>
                <xsd:element ref="ns7:MediaServiceAutoKeyPoints" minOccurs="0"/>
                <xsd:element ref="ns7: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c736e54-6a72-46ad-9c00-592f3cec1e75}" ma:internalName="TaxCatchAllLabel" ma:readOnly="true" ma:showField="CatchAllDataLabel" ma:web="5c1deef3-b27c-4e9a-b0d4-9d092d100f42">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c736e54-6a72-46ad-9c00-592f3cec1e75}" ma:internalName="TaxCatchAll" ma:showField="CatchAllData" ma:web="5c1deef3-b27c-4e9a-b0d4-9d092d100f4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1deef3-b27c-4e9a-b0d4-9d092d100f42"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description="" ma:internalName="SharedWithDetails" ma:readOnly="true">
      <xsd:simpleType>
        <xsd:restriction base="dms:Note">
          <xsd:maxLength value="255"/>
        </xsd:restriction>
      </xsd:simpleType>
    </xsd:element>
    <xsd:element name="SharingHintHash" ma:index="30" nillable="true" ma:displayName="Sharing Hint Hash" ma:description="" ma:internalName="SharingHintHash" ma:readOnly="true">
      <xsd:simpleType>
        <xsd:restriction base="dms:Text"/>
      </xsd:simpleType>
    </xsd:element>
    <xsd:element name="Records_x0020_Status" ma:index="33" nillable="true" ma:displayName="Records Status" ma:default="Pending" ma:internalName="Records_x0020_Status">
      <xsd:simpleType>
        <xsd:restriction base="dms:Text"/>
      </xsd:simpleType>
    </xsd:element>
    <xsd:element name="Records_x0020_Date" ma:index="34" nillable="true" ma:displayName="Records Date" ma:hidden="true" ma:internalName="Records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290be6a-0c37-488c-89d7-fa04eb7489f1" elementFormDefault="qualified">
    <xsd:import namespace="http://schemas.microsoft.com/office/2006/documentManagement/types"/>
    <xsd:import namespace="http://schemas.microsoft.com/office/infopath/2007/PartnerControls"/>
    <xsd:element name="MediaServiceMetadata" ma:index="31" nillable="true" ma:displayName="MediaServiceMetadata" ma:description="" ma:hidden="true" ma:internalName="MediaServiceMetadata" ma:readOnly="true">
      <xsd:simpleType>
        <xsd:restriction base="dms:Note"/>
      </xsd:simpleType>
    </xsd:element>
    <xsd:element name="MediaServiceFastMetadata" ma:index="32" nillable="true" ma:displayName="MediaServiceFastMetadata" ma:description="" ma:hidden="true" ma:internalName="MediaServiceFastMetadata" ma:readOnly="true">
      <xsd:simpleType>
        <xsd:restriction base="dms:Note"/>
      </xsd:simpleType>
    </xsd:element>
    <xsd:element name="MediaServiceAutoTags" ma:index="35" nillable="true" ma:displayName="MediaServiceAutoTags" ma:internalName="MediaServiceAutoTags" ma:readOnly="true">
      <xsd:simpleType>
        <xsd:restriction base="dms:Text"/>
      </xsd:simpleType>
    </xsd:element>
    <xsd:element name="MediaServiceOCR" ma:index="36" nillable="true" ma:displayName="MediaServiceOCR" ma:internalName="MediaServiceOCR" ma:readOnly="true">
      <xsd:simpleType>
        <xsd:restriction base="dms:Note">
          <xsd:maxLength value="255"/>
        </xsd:restriction>
      </xsd:simpleType>
    </xsd:element>
    <xsd:element name="MediaServiceDateTaken" ma:index="37" nillable="true" ma:displayName="MediaServiceDateTaken" ma:hidden="true" ma:internalName="MediaServiceDateTaken"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6.xml><?xml version="1.0" encoding="utf-8"?>
<EsriMapsInfo xmlns="ESRI.ArcGIS.Mapping.OfficeIntegration.PowerPointInfo">
  <Version>Version1</Version>
  <RequiresSignIn>False</RequiresSignIn>
</EsriMapsInfo>
</file>

<file path=customXml/item17.xml><?xml version="1.0" encoding="utf-8"?>
<?mso-contentType ?>
<FormTemplates xmlns="http://schemas.microsoft.com/sharepoint/v3/contenttype/forms">
  <Display>DocumentLibraryForm</Display>
  <Edit>DocumentLibraryForm</Edit>
  <New>DocumentLibraryForm</New>
</FormTemplates>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2020-02-04T20:55:02+00:00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Status xmlns="5c1deef3-b27c-4e9a-b0d4-9d092d100f42">Pending</Records_x0020_Status>
    <Records_x0020_Date xmlns="5c1deef3-b27c-4e9a-b0d4-9d092d100f42" xsi:nil="true"/>
  </documentManagement>
</p:properties>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mso-contentType ?>
<SharedContentType xmlns="Microsoft.SharePoint.Taxonomy.ContentTypeSync" SourceId="29f62856-1543-49d4-a736-4569d363f533" ContentTypeId="0x0101" PreviousValue="false"/>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8D245109-56E6-4F15-A32D-39887DB53FC2}">
  <ds:schemaRefs>
    <ds:schemaRef ds:uri="ESRI.ArcGIS.Mapping.OfficeIntegration.PowerPointInfo"/>
  </ds:schemaRefs>
</ds:datastoreItem>
</file>

<file path=customXml/itemProps10.xml><?xml version="1.0" encoding="utf-8"?>
<ds:datastoreItem xmlns:ds="http://schemas.openxmlformats.org/officeDocument/2006/customXml" ds:itemID="{27F44FBE-2015-4FDA-8400-B9BE1887AB0D}">
  <ds:schemaRefs>
    <ds:schemaRef ds:uri="ESRI.ArcGIS.Mapping.OfficeIntegration.PowerPointInfo"/>
  </ds:schemaRefs>
</ds:datastoreItem>
</file>

<file path=customXml/itemProps11.xml><?xml version="1.0" encoding="utf-8"?>
<ds:datastoreItem xmlns:ds="http://schemas.openxmlformats.org/officeDocument/2006/customXml" ds:itemID="{977BB35C-B0B0-43F8-B8E9-01272EF377FC}">
  <ds:schemaRefs>
    <ds:schemaRef ds:uri="ESRI.ArcGIS.Mapping.OfficeIntegration.PowerPointInfo"/>
  </ds:schemaRefs>
</ds:datastoreItem>
</file>

<file path=customXml/itemProps12.xml><?xml version="1.0" encoding="utf-8"?>
<ds:datastoreItem xmlns:ds="http://schemas.openxmlformats.org/officeDocument/2006/customXml" ds:itemID="{EA2C2A64-B21A-46FE-825D-E9915562D0D7}">
  <ds:schemaRefs>
    <ds:schemaRef ds:uri="ESRI.ArcGIS.Mapping.OfficeIntegration.PowerPointInfo"/>
  </ds:schemaRefs>
</ds:datastoreItem>
</file>

<file path=customXml/itemProps13.xml><?xml version="1.0" encoding="utf-8"?>
<ds:datastoreItem xmlns:ds="http://schemas.openxmlformats.org/officeDocument/2006/customXml" ds:itemID="{A136C410-5D59-45D6-9D03-3CE2CAB4D836}">
  <ds:schemaRefs>
    <ds:schemaRef ds:uri="ESRI.ArcGIS.Mapping.OfficeIntegration.PowerPointInfo"/>
  </ds:schemaRefs>
</ds:datastoreItem>
</file>

<file path=customXml/itemProps14.xml><?xml version="1.0" encoding="utf-8"?>
<ds:datastoreItem xmlns:ds="http://schemas.openxmlformats.org/officeDocument/2006/customXml" ds:itemID="{3C82BDDC-4EF6-4B41-A9A0-4A18F0779151}">
  <ds:schemaRefs>
    <ds:schemaRef ds:uri="ESRI.ArcGIS.Mapping.OfficeIntegration.PowerPointInfo"/>
  </ds:schemaRefs>
</ds:datastoreItem>
</file>

<file path=customXml/itemProps15.xml><?xml version="1.0" encoding="utf-8"?>
<ds:datastoreItem xmlns:ds="http://schemas.openxmlformats.org/officeDocument/2006/customXml" ds:itemID="{72F1E77C-751E-4170-BEA2-09A8AC38D5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5c1deef3-b27c-4e9a-b0d4-9d092d100f42"/>
    <ds:schemaRef ds:uri="6290be6a-0c37-488c-89d7-fa04eb7489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6.xml><?xml version="1.0" encoding="utf-8"?>
<ds:datastoreItem xmlns:ds="http://schemas.openxmlformats.org/officeDocument/2006/customXml" ds:itemID="{6656AB6D-41EA-4FF7-A50A-C43EC880E1D6}">
  <ds:schemaRefs>
    <ds:schemaRef ds:uri="ESRI.ArcGIS.Mapping.OfficeIntegration.PowerPointInfo"/>
  </ds:schemaRefs>
</ds:datastoreItem>
</file>

<file path=customXml/itemProps17.xml><?xml version="1.0" encoding="utf-8"?>
<ds:datastoreItem xmlns:ds="http://schemas.openxmlformats.org/officeDocument/2006/customXml" ds:itemID="{5225635A-0470-4E63-B79B-6145D32D8170}">
  <ds:schemaRefs>
    <ds:schemaRef ds:uri="http://schemas.microsoft.com/sharepoint/v3/contenttype/forms"/>
  </ds:schemaRefs>
</ds:datastoreItem>
</file>

<file path=customXml/itemProps18.xml><?xml version="1.0" encoding="utf-8"?>
<ds:datastoreItem xmlns:ds="http://schemas.openxmlformats.org/officeDocument/2006/customXml" ds:itemID="{B45B020A-ED9C-4C9D-97A3-5A44AD5A699F}">
  <ds:schemaRefs>
    <ds:schemaRef ds:uri="ESRI.ArcGIS.Mapping.OfficeIntegration.PowerPointInfo"/>
  </ds:schemaRefs>
</ds:datastoreItem>
</file>

<file path=customXml/itemProps19.xml><?xml version="1.0" encoding="utf-8"?>
<ds:datastoreItem xmlns:ds="http://schemas.openxmlformats.org/officeDocument/2006/customXml" ds:itemID="{46870A26-E9C1-4A0E-94DB-0E579E95E976}">
  <ds:schemaRefs>
    <ds:schemaRef ds:uri="ESRI.ArcGIS.Mapping.OfficeIntegration.PowerPointInfo"/>
  </ds:schemaRefs>
</ds:datastoreItem>
</file>

<file path=customXml/itemProps2.xml><?xml version="1.0" encoding="utf-8"?>
<ds:datastoreItem xmlns:ds="http://schemas.openxmlformats.org/officeDocument/2006/customXml" ds:itemID="{82D67E67-560B-4CC4-8072-725899C6A2C8}">
  <ds:schemaRefs>
    <ds:schemaRef ds:uri="ESRI.ArcGIS.Mapping.OfficeIntegration.PowerPointInfo"/>
  </ds:schemaRefs>
</ds:datastoreItem>
</file>

<file path=customXml/itemProps20.xml><?xml version="1.0" encoding="utf-8"?>
<ds:datastoreItem xmlns:ds="http://schemas.openxmlformats.org/officeDocument/2006/customXml" ds:itemID="{51E06045-3771-42B6-8E2F-19C3A7489842}">
  <ds:schemaRefs>
    <ds:schemaRef ds:uri="ESRI.ArcGIS.Mapping.OfficeIntegration.PowerPointInfo"/>
  </ds:schemaRefs>
</ds:datastoreItem>
</file>

<file path=customXml/itemProps21.xml><?xml version="1.0" encoding="utf-8"?>
<ds:datastoreItem xmlns:ds="http://schemas.openxmlformats.org/officeDocument/2006/customXml" ds:itemID="{21145378-1CB6-468B-A52F-C7B70C0D9746}">
  <ds:schemaRefs>
    <ds:schemaRef ds:uri="ESRI.ArcGIS.Mapping.OfficeIntegration.PowerPointInfo"/>
  </ds:schemaRefs>
</ds:datastoreItem>
</file>

<file path=customXml/itemProps22.xml><?xml version="1.0" encoding="utf-8"?>
<ds:datastoreItem xmlns:ds="http://schemas.openxmlformats.org/officeDocument/2006/customXml" ds:itemID="{9A2D0A3F-69D1-465C-A763-965A3B8049B5}">
  <ds:schemaRefs>
    <ds:schemaRef ds:uri="ESRI.ArcGIS.Mapping.OfficeIntegration.PowerPointInfo"/>
  </ds:schemaRefs>
</ds:datastoreItem>
</file>

<file path=customXml/itemProps23.xml><?xml version="1.0" encoding="utf-8"?>
<ds:datastoreItem xmlns:ds="http://schemas.openxmlformats.org/officeDocument/2006/customXml" ds:itemID="{E06F695E-7DAD-40CD-97ED-896167376D94}">
  <ds:schemaRefs>
    <ds:schemaRef ds:uri="ESRI.ArcGIS.Mapping.OfficeIntegration.PowerPointInfo"/>
  </ds:schemaRefs>
</ds:datastoreItem>
</file>

<file path=customXml/itemProps24.xml><?xml version="1.0" encoding="utf-8"?>
<ds:datastoreItem xmlns:ds="http://schemas.openxmlformats.org/officeDocument/2006/customXml" ds:itemID="{3D5F0350-8B9A-4E69-A14A-C1E48E4AD082}">
  <ds:schemaRefs>
    <ds:schemaRef ds:uri="ESRI.ArcGIS.Mapping.OfficeIntegration.PowerPointInfo"/>
  </ds:schemaRefs>
</ds:datastoreItem>
</file>

<file path=customXml/itemProps25.xml><?xml version="1.0" encoding="utf-8"?>
<ds:datastoreItem xmlns:ds="http://schemas.openxmlformats.org/officeDocument/2006/customXml" ds:itemID="{61A6E0D0-DF25-41E1-849F-4E7E9FBDD1A9}">
  <ds:schemaRefs>
    <ds:schemaRef ds:uri="http://schemas.openxmlformats.org/package/2006/metadata/core-properties"/>
    <ds:schemaRef ds:uri="http://purl.org/dc/terms/"/>
    <ds:schemaRef ds:uri="5c1deef3-b27c-4e9a-b0d4-9d092d100f42"/>
    <ds:schemaRef ds:uri="http://schemas.microsoft.com/office/2006/documentManagement/types"/>
    <ds:schemaRef ds:uri="4ffa91fb-a0ff-4ac5-b2db-65c790d184a4"/>
    <ds:schemaRef ds:uri="http://schemas.microsoft.com/sharepoint.v3"/>
    <ds:schemaRef ds:uri="http://purl.org/dc/elements/1.1/"/>
    <ds:schemaRef ds:uri="http://schemas.microsoft.com/office/2006/metadata/properties"/>
    <ds:schemaRef ds:uri="http://schemas.microsoft.com/office/infopath/2007/PartnerControls"/>
    <ds:schemaRef ds:uri="6290be6a-0c37-488c-89d7-fa04eb7489f1"/>
    <ds:schemaRef ds:uri="http://schemas.microsoft.com/sharepoint/v3"/>
    <ds:schemaRef ds:uri="http://schemas.microsoft.com/sharepoint/v3/fields"/>
    <ds:schemaRef ds:uri="http://www.w3.org/XML/1998/namespace"/>
    <ds:schemaRef ds:uri="http://purl.org/dc/dcmitype/"/>
  </ds:schemaRefs>
</ds:datastoreItem>
</file>

<file path=customXml/itemProps26.xml><?xml version="1.0" encoding="utf-8"?>
<ds:datastoreItem xmlns:ds="http://schemas.openxmlformats.org/officeDocument/2006/customXml" ds:itemID="{71C17364-84F1-4A4D-8D25-10A704D51633}">
  <ds:schemaRefs>
    <ds:schemaRef ds:uri="ESRI.ArcGIS.Mapping.OfficeIntegration.PowerPointInfo"/>
  </ds:schemaRefs>
</ds:datastoreItem>
</file>

<file path=customXml/itemProps27.xml><?xml version="1.0" encoding="utf-8"?>
<ds:datastoreItem xmlns:ds="http://schemas.openxmlformats.org/officeDocument/2006/customXml" ds:itemID="{630A2CFA-184F-4606-9B52-57D8DA7BA2C1}">
  <ds:schemaRefs>
    <ds:schemaRef ds:uri="ESRI.ArcGIS.Mapping.OfficeIntegration.PowerPointInfo"/>
  </ds:schemaRefs>
</ds:datastoreItem>
</file>

<file path=customXml/itemProps28.xml><?xml version="1.0" encoding="utf-8"?>
<ds:datastoreItem xmlns:ds="http://schemas.openxmlformats.org/officeDocument/2006/customXml" ds:itemID="{D2B4DD59-EC09-4CE6-ADD5-1B8014EE84FD}">
  <ds:schemaRefs>
    <ds:schemaRef ds:uri="ESRI.ArcGIS.Mapping.OfficeIntegration.PowerPointInfo"/>
  </ds:schemaRefs>
</ds:datastoreItem>
</file>

<file path=customXml/itemProps3.xml><?xml version="1.0" encoding="utf-8"?>
<ds:datastoreItem xmlns:ds="http://schemas.openxmlformats.org/officeDocument/2006/customXml" ds:itemID="{72A06C5E-7096-4965-971D-5F1E1C66263F}">
  <ds:schemaRefs>
    <ds:schemaRef ds:uri="ESRI.ArcGIS.Mapping.OfficeIntegration.PowerPointInfo"/>
  </ds:schemaRefs>
</ds:datastoreItem>
</file>

<file path=customXml/itemProps4.xml><?xml version="1.0" encoding="utf-8"?>
<ds:datastoreItem xmlns:ds="http://schemas.openxmlformats.org/officeDocument/2006/customXml" ds:itemID="{05EEFC2A-E018-4F40-8EA9-6DAD8B10694F}">
  <ds:schemaRefs>
    <ds:schemaRef ds:uri="ESRI.ArcGIS.Mapping.OfficeIntegration.PowerPointInfo"/>
  </ds:schemaRefs>
</ds:datastoreItem>
</file>

<file path=customXml/itemProps5.xml><?xml version="1.0" encoding="utf-8"?>
<ds:datastoreItem xmlns:ds="http://schemas.openxmlformats.org/officeDocument/2006/customXml" ds:itemID="{76D3AC16-981A-46DB-8831-4A58C7D60C91}">
  <ds:schemaRefs>
    <ds:schemaRef ds:uri="ESRI.ArcGIS.Mapping.OfficeIntegration.PowerPointInfo"/>
  </ds:schemaRefs>
</ds:datastoreItem>
</file>

<file path=customXml/itemProps6.xml><?xml version="1.0" encoding="utf-8"?>
<ds:datastoreItem xmlns:ds="http://schemas.openxmlformats.org/officeDocument/2006/customXml" ds:itemID="{3BDDB063-64F9-436E-8E08-D6099D632DFA}">
  <ds:schemaRefs>
    <ds:schemaRef ds:uri="ESRI.ArcGIS.Mapping.OfficeIntegration.PowerPointInfo"/>
  </ds:schemaRefs>
</ds:datastoreItem>
</file>

<file path=customXml/itemProps7.xml><?xml version="1.0" encoding="utf-8"?>
<ds:datastoreItem xmlns:ds="http://schemas.openxmlformats.org/officeDocument/2006/customXml" ds:itemID="{A662AB01-355C-4085-A9B6-5B211CAF778B}">
  <ds:schemaRefs>
    <ds:schemaRef ds:uri="Microsoft.SharePoint.Taxonomy.ContentTypeSync"/>
  </ds:schemaRefs>
</ds:datastoreItem>
</file>

<file path=customXml/itemProps8.xml><?xml version="1.0" encoding="utf-8"?>
<ds:datastoreItem xmlns:ds="http://schemas.openxmlformats.org/officeDocument/2006/customXml" ds:itemID="{519F028B-7508-4C9A-98E6-5BF50E578476}">
  <ds:schemaRefs>
    <ds:schemaRef ds:uri="ESRI.ArcGIS.Mapping.OfficeIntegration.PowerPointInfo"/>
  </ds:schemaRefs>
</ds:datastoreItem>
</file>

<file path=customXml/itemProps9.xml><?xml version="1.0" encoding="utf-8"?>
<ds:datastoreItem xmlns:ds="http://schemas.openxmlformats.org/officeDocument/2006/customXml" ds:itemID="{3CEC331A-B5C3-4C3E-BA9F-FCED4B097622}">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69247</TotalTime>
  <Words>5232</Words>
  <Application>Microsoft Office PowerPoint</Application>
  <PresentationFormat>On-screen Show (4:3)</PresentationFormat>
  <Paragraphs>680</Paragraphs>
  <Slides>56</Slides>
  <Notes>50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56</vt:i4>
      </vt:variant>
    </vt:vector>
  </HeadingPairs>
  <TitlesOfParts>
    <vt:vector size="70" baseType="lpstr">
      <vt:lpstr>微软雅黑</vt:lpstr>
      <vt:lpstr>等线</vt:lpstr>
      <vt:lpstr>黑体</vt:lpstr>
      <vt:lpstr>Arial</vt:lpstr>
      <vt:lpstr>Calibri</vt:lpstr>
      <vt:lpstr>Calibri Light</vt:lpstr>
      <vt:lpstr>Cambria Math</vt:lpstr>
      <vt:lpstr>Courier New</vt:lpstr>
      <vt:lpstr>Symbol</vt:lpstr>
      <vt:lpstr>Times New Roman</vt:lpstr>
      <vt:lpstr>Verdana</vt:lpstr>
      <vt:lpstr>Wingdings</vt:lpstr>
      <vt:lpstr>2_EMPA课题组模板</vt:lpstr>
      <vt:lpstr>3_EMPA课题组模板</vt:lpstr>
      <vt:lpstr>Upgrade to NEXUS 1.7.1:  List of Improvements</vt:lpstr>
      <vt:lpstr>NEXUS 1.7 : Data Viewer Module</vt:lpstr>
      <vt:lpstr>NEXUS 1.7 : Data Viewer Module</vt:lpstr>
      <vt:lpstr>NEXUS 1.7 : Data Viewer Module</vt:lpstr>
      <vt:lpstr>NEXUS 1.7 : Data Viewer Module</vt:lpstr>
      <vt:lpstr>NEXUS 1.7 : Data Viewer Module</vt:lpstr>
      <vt:lpstr>NEXUS 1.7 : Data Viewer Module</vt:lpstr>
      <vt:lpstr>NEXUS 1.7 : Data Viewer Module</vt:lpstr>
      <vt:lpstr>NEXUS 1.7 : Sector Emissions Summary </vt:lpstr>
      <vt:lpstr>Sector Emission Summary: Example Plot</vt:lpstr>
      <vt:lpstr>NEXUS 1.7 : Data Query Module</vt:lpstr>
      <vt:lpstr>NEXUS 1.7 : Data Query Module</vt:lpstr>
      <vt:lpstr>NEXUS 1.7 : Data Viewer Module</vt:lpstr>
      <vt:lpstr>PowerPoint Presentation</vt:lpstr>
      <vt:lpstr>1st Priority: Add EJ/Demographics data as a new metric</vt:lpstr>
      <vt:lpstr>NEXUS 1.7 : Data Input Module</vt:lpstr>
      <vt:lpstr>Part 3.1  (for NEXUS 1.6.2)</vt:lpstr>
      <vt:lpstr>NEXUS 1.6.2 : Data Viewer Module</vt:lpstr>
      <vt:lpstr>NEXUS 1.6.2 : Data Viewer Module</vt:lpstr>
      <vt:lpstr>NEXUS 1.6.2 : Data Viewer Module</vt:lpstr>
      <vt:lpstr>NEXUS 1.6.2 : Data Input Module</vt:lpstr>
      <vt:lpstr>NEXUS 1.6.2 : Data Query Module</vt:lpstr>
      <vt:lpstr>NEXUS 1.6.2 : Data Viewer Module</vt:lpstr>
      <vt:lpstr>NEXUS 1.6.2 : Data Viewer Module</vt:lpstr>
      <vt:lpstr>NEXUS 1.7  (with new EJ &amp; other input data)</vt:lpstr>
      <vt:lpstr>PowerPoint Presentation</vt:lpstr>
      <vt:lpstr>Proximity-based Risk &amp; EJ Analysis Module</vt:lpstr>
      <vt:lpstr>Proximity-based Module: Example Table</vt:lpstr>
      <vt:lpstr>PowerPoint Presentation</vt:lpstr>
      <vt:lpstr>Proximity Analysis Module: Spatial Analysis</vt:lpstr>
      <vt:lpstr>Proximity-based Risk &amp; EJ Analysis Module</vt:lpstr>
      <vt:lpstr>“Tribal Areas” Example: OKC-Shawnee CBSA</vt:lpstr>
      <vt:lpstr>Part 2</vt:lpstr>
      <vt:lpstr>NEXUS 1.6 : Data Query Module</vt:lpstr>
      <vt:lpstr>NEXUS 1.6 : Data Query Module</vt:lpstr>
      <vt:lpstr>NEXUS 1.6 : Data Query Module</vt:lpstr>
      <vt:lpstr>NEXUS 1.6 : Data Query Module</vt:lpstr>
      <vt:lpstr>NEXUS 1.6 : Data Query Module</vt:lpstr>
      <vt:lpstr>NEXUS 1.6 : Data Query Module</vt:lpstr>
      <vt:lpstr>NEXUS 1.6 : Data Query Module</vt:lpstr>
      <vt:lpstr>NEXUS 1.6 : Data Query Module</vt:lpstr>
      <vt:lpstr>Part 1</vt:lpstr>
      <vt:lpstr>“NEXUS 1.6”</vt:lpstr>
      <vt:lpstr>NEXUS 1.6 : Data Viewer Module</vt:lpstr>
      <vt:lpstr>NEXUS 1.6 : Data Viewer Module</vt:lpstr>
      <vt:lpstr>NEXUS 1.6 : Air Toxics</vt:lpstr>
      <vt:lpstr>NEXUS 1.6 : Data Viewer Module</vt:lpstr>
      <vt:lpstr>NEXUS 1.6 : Data Viewer Module</vt:lpstr>
      <vt:lpstr>NEXUS 1.6 : Data Viewer Module</vt:lpstr>
      <vt:lpstr>NEXUS 1.6 : Data Viewer Module</vt:lpstr>
      <vt:lpstr>NEXUS 1.6 : Data Viewer Module</vt:lpstr>
      <vt:lpstr>NEXUS 1.6 : Data Viewer Module</vt:lpstr>
      <vt:lpstr>NEXUS 1.6 : Data Viewer Module</vt:lpstr>
      <vt:lpstr>NEXUS 1.6 : Data Viewer Module</vt:lpstr>
      <vt:lpstr>NEXUS 1.6 : Data Input Module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xj</dc:creator>
  <cp:lastModifiedBy>Carey Jang</cp:lastModifiedBy>
  <cp:revision>1447</cp:revision>
  <cp:lastPrinted>2020-02-19T17:26:50Z</cp:lastPrinted>
  <dcterms:created xsi:type="dcterms:W3CDTF">2016-05-30T08:23:37Z</dcterms:created>
  <dcterms:modified xsi:type="dcterms:W3CDTF">2021-04-11T23:14:52Z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0x0101008B33DF587F59774D9C67ADFC24F1D322</vt:lpwstr>
  </property>
</Properties>
</file>