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37"/>
  </p:sldMasterIdLst>
  <p:notesMasterIdLst>
    <p:notesMasterId r:id="rId261"/>
  </p:notesMasterIdLst>
  <p:handoutMasterIdLst>
    <p:handoutMasterId r:id="rId262"/>
  </p:handoutMasterIdLst>
  <p:sldIdLst>
    <p:sldId id="256" r:id="rId238"/>
    <p:sldId id="618" r:id="rId239"/>
    <p:sldId id="619" r:id="rId240"/>
    <p:sldId id="620" r:id="rId241"/>
    <p:sldId id="624" r:id="rId242"/>
    <p:sldId id="617" r:id="rId243"/>
    <p:sldId id="638" r:id="rId244"/>
    <p:sldId id="639" r:id="rId245"/>
    <p:sldId id="664" r:id="rId246"/>
    <p:sldId id="668" r:id="rId247"/>
    <p:sldId id="669" r:id="rId248"/>
    <p:sldId id="665" r:id="rId249"/>
    <p:sldId id="667" r:id="rId250"/>
    <p:sldId id="652" r:id="rId251"/>
    <p:sldId id="650" r:id="rId252"/>
    <p:sldId id="648" r:id="rId253"/>
    <p:sldId id="666" r:id="rId254"/>
    <p:sldId id="651" r:id="rId255"/>
    <p:sldId id="649" r:id="rId256"/>
    <p:sldId id="637" r:id="rId257"/>
    <p:sldId id="670" r:id="rId258"/>
    <p:sldId id="627" r:id="rId259"/>
    <p:sldId id="613" r:id="rId2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>
      <p:ext uri="{19B8F6BF-5375-455C-9EA6-DF929625EA0E}">
        <p15:presenceInfo xmlns:p15="http://schemas.microsoft.com/office/powerpoint/2012/main" userId="S-1-5-21-1339303556-449845944-1601390327-258611" providerId="AD"/>
      </p:ext>
    </p:extLst>
  </p:cmAuthor>
  <p:cmAuthor id="4" name="Eyth, Alison" initials="EA" lastIdx="11" clrIdx="4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  <p:cmAuthor id="5" name="Vukovich, Jeffrey" initials="VJ" lastIdx="11" clrIdx="5">
    <p:extLst>
      <p:ext uri="{19B8F6BF-5375-455C-9EA6-DF929625EA0E}">
        <p15:presenceInfo xmlns:p15="http://schemas.microsoft.com/office/powerpoint/2012/main" userId="S-1-5-21-1339303556-449845944-1601390327-374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5" autoAdjust="0"/>
    <p:restoredTop sz="88925" autoAdjust="0"/>
  </p:normalViewPr>
  <p:slideViewPr>
    <p:cSldViewPr>
      <p:cViewPr>
        <p:scale>
          <a:sx n="60" d="100"/>
          <a:sy n="60" d="100"/>
        </p:scale>
        <p:origin x="1344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00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slide" Target="slides/slide10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slideMaster" Target="slideMasters/slideMaster1.xml"/><Relationship Id="rId258" Type="http://schemas.openxmlformats.org/officeDocument/2006/relationships/slide" Target="slides/slide2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slide" Target="slides/slide11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slide" Target="slides/slide1.xml"/><Relationship Id="rId259" Type="http://schemas.openxmlformats.org/officeDocument/2006/relationships/slide" Target="slides/slide22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customXml" Target="../customXml/item207.xml"/><Relationship Id="rId223" Type="http://schemas.openxmlformats.org/officeDocument/2006/relationships/customXml" Target="../customXml/item223.xml"/><Relationship Id="rId228" Type="http://schemas.openxmlformats.org/officeDocument/2006/relationships/customXml" Target="../customXml/item228.xml"/><Relationship Id="rId244" Type="http://schemas.openxmlformats.org/officeDocument/2006/relationships/slide" Target="slides/slide7.xml"/><Relationship Id="rId249" Type="http://schemas.openxmlformats.org/officeDocument/2006/relationships/slide" Target="slides/slide12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260" Type="http://schemas.openxmlformats.org/officeDocument/2006/relationships/slide" Target="slides/slide23.xml"/><Relationship Id="rId265" Type="http://schemas.openxmlformats.org/officeDocument/2006/relationships/viewProps" Target="viewProp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customXml" Target="../customXml/item234.xml"/><Relationship Id="rId239" Type="http://schemas.openxmlformats.org/officeDocument/2006/relationships/slide" Target="slides/slide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slide" Target="slides/slide13.xml"/><Relationship Id="rId255" Type="http://schemas.openxmlformats.org/officeDocument/2006/relationships/slide" Target="slides/slide18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slide" Target="slides/slide3.xml"/><Relationship Id="rId245" Type="http://schemas.openxmlformats.org/officeDocument/2006/relationships/slide" Target="slides/slide8.xml"/><Relationship Id="rId261" Type="http://schemas.openxmlformats.org/officeDocument/2006/relationships/notesMaster" Target="notesMasters/notesMaster1.xml"/><Relationship Id="rId266" Type="http://schemas.openxmlformats.org/officeDocument/2006/relationships/theme" Target="theme/theme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slide" Target="slides/slide14.xml"/><Relationship Id="rId256" Type="http://schemas.openxmlformats.org/officeDocument/2006/relationships/slide" Target="slides/slide19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slide" Target="slides/slide4.xml"/><Relationship Id="rId246" Type="http://schemas.openxmlformats.org/officeDocument/2006/relationships/slide" Target="slides/slide9.xml"/><Relationship Id="rId267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slide" Target="slides/slide2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slide" Target="slides/slide15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slide" Target="slides/slide5.xml"/><Relationship Id="rId263" Type="http://schemas.openxmlformats.org/officeDocument/2006/relationships/commentAuthors" Target="commentAuthor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slide" Target="slides/slide16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slide" Target="slides/slide6.xml"/><Relationship Id="rId264" Type="http://schemas.openxmlformats.org/officeDocument/2006/relationships/presProps" Target="presProps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EMT/Plots/2016fd%20onroad%20versus%202014v2/onroad%20state-county%202014v2%202011el%202016f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EMT/Plots/2016fd%20onroad%20versus%202014v2/onroad%20state-county%202014v2%202011el%202016f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EMT/Plots/2016fd%20onroad%20versus%202014v2/onroad%20state-county%202014v2%202011el%202016f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EMT/Plots/2016fd%20onroad%20versus%202014v2/onroad%20state-county%202014v2%202011el%202016f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Onroad CAP Emissions in 2011,</a:t>
            </a:r>
            <a:r>
              <a:rPr lang="en-US" baseline="0"/>
              <a:t> 2014, and 2016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National!$B$2</c:f>
              <c:strCache>
                <c:ptCount val="1"/>
                <c:pt idx="0">
                  <c:v>2011el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National!$A$3:$A$8</c:f>
              <c:strCache>
                <c:ptCount val="6"/>
                <c:pt idx="0">
                  <c:v>NH3</c:v>
                </c:pt>
                <c:pt idx="1">
                  <c:v>NOX</c:v>
                </c:pt>
                <c:pt idx="2">
                  <c:v>PM10</c:v>
                </c:pt>
                <c:pt idx="3">
                  <c:v>PM2_5</c:v>
                </c:pt>
                <c:pt idx="4">
                  <c:v>SO2</c:v>
                </c:pt>
                <c:pt idx="5">
                  <c:v>VOC</c:v>
                </c:pt>
              </c:strCache>
            </c:strRef>
          </c:cat>
          <c:val>
            <c:numRef>
              <c:f>National!$B$3:$B$8</c:f>
              <c:numCache>
                <c:formatCode>#,##0</c:formatCode>
                <c:ptCount val="6"/>
                <c:pt idx="0">
                  <c:v>120859.29038931611</c:v>
                </c:pt>
                <c:pt idx="1">
                  <c:v>5707938.9755742215</c:v>
                </c:pt>
                <c:pt idx="2">
                  <c:v>336423.0543101973</c:v>
                </c:pt>
                <c:pt idx="3">
                  <c:v>188925.22500402838</c:v>
                </c:pt>
                <c:pt idx="4">
                  <c:v>28194.846053385405</c:v>
                </c:pt>
                <c:pt idx="5">
                  <c:v>2713180.806335527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5-4839-87D3-46D5718A6355}"/>
            </c:ext>
          </c:extLst>
        </c:ser>
        <c:ser>
          <c:idx val="1"/>
          <c:order val="1"/>
          <c:tx>
            <c:strRef>
              <c:f>National!$C$2</c:f>
              <c:strCache>
                <c:ptCount val="1"/>
                <c:pt idx="0">
                  <c:v>2014v2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National!$A$3:$A$8</c:f>
              <c:strCache>
                <c:ptCount val="6"/>
                <c:pt idx="0">
                  <c:v>NH3</c:v>
                </c:pt>
                <c:pt idx="1">
                  <c:v>NOX</c:v>
                </c:pt>
                <c:pt idx="2">
                  <c:v>PM10</c:v>
                </c:pt>
                <c:pt idx="3">
                  <c:v>PM2_5</c:v>
                </c:pt>
                <c:pt idx="4">
                  <c:v>SO2</c:v>
                </c:pt>
                <c:pt idx="5">
                  <c:v>VOC</c:v>
                </c:pt>
              </c:strCache>
            </c:strRef>
          </c:cat>
          <c:val>
            <c:numRef>
              <c:f>National!$C$3:$C$8</c:f>
              <c:numCache>
                <c:formatCode>#,##0</c:formatCode>
                <c:ptCount val="6"/>
                <c:pt idx="0">
                  <c:v>107683.97541312876</c:v>
                </c:pt>
                <c:pt idx="1">
                  <c:v>4835396.3777034869</c:v>
                </c:pt>
                <c:pt idx="2">
                  <c:v>301466.74400763313</c:v>
                </c:pt>
                <c:pt idx="3">
                  <c:v>161732.351500007</c:v>
                </c:pt>
                <c:pt idx="4">
                  <c:v>28093.877034989153</c:v>
                </c:pt>
                <c:pt idx="5">
                  <c:v>2346619.7921624179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5-4839-87D3-46D5718A6355}"/>
            </c:ext>
          </c:extLst>
        </c:ser>
        <c:ser>
          <c:idx val="2"/>
          <c:order val="2"/>
          <c:tx>
            <c:strRef>
              <c:f>National!$D$2</c:f>
              <c:strCache>
                <c:ptCount val="1"/>
                <c:pt idx="0">
                  <c:v>2016 alpha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National!$A$3:$A$8</c:f>
              <c:strCache>
                <c:ptCount val="6"/>
                <c:pt idx="0">
                  <c:v>NH3</c:v>
                </c:pt>
                <c:pt idx="1">
                  <c:v>NOX</c:v>
                </c:pt>
                <c:pt idx="2">
                  <c:v>PM10</c:v>
                </c:pt>
                <c:pt idx="3">
                  <c:v>PM2_5</c:v>
                </c:pt>
                <c:pt idx="4">
                  <c:v>SO2</c:v>
                </c:pt>
                <c:pt idx="5">
                  <c:v>VOC</c:v>
                </c:pt>
              </c:strCache>
            </c:strRef>
          </c:cat>
          <c:val>
            <c:numRef>
              <c:f>National!$D$3:$D$8</c:f>
              <c:numCache>
                <c:formatCode>#,##0</c:formatCode>
                <c:ptCount val="6"/>
                <c:pt idx="0">
                  <c:v>101229.68258164178</c:v>
                </c:pt>
                <c:pt idx="1">
                  <c:v>4045836.1122598881</c:v>
                </c:pt>
                <c:pt idx="2">
                  <c:v>272854.88249457645</c:v>
                </c:pt>
                <c:pt idx="3">
                  <c:v>130262.64962922967</c:v>
                </c:pt>
                <c:pt idx="4">
                  <c:v>27355.697232459559</c:v>
                </c:pt>
                <c:pt idx="5">
                  <c:v>1961994.5389828149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85-4839-87D3-46D5718A6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554872"/>
        <c:axId val="760553888"/>
      </c:barChart>
      <c:catAx>
        <c:axId val="76055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553888"/>
        <c:crosses val="autoZero"/>
        <c:auto val="1"/>
        <c:lblAlgn val="ctr"/>
        <c:lblOffset val="100"/>
        <c:noMultiLvlLbl val="0"/>
      </c:catAx>
      <c:valAx>
        <c:axId val="76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55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National!$C$18</c:f>
              <c:strCache>
                <c:ptCount val="1"/>
                <c:pt idx="0">
                  <c:v>2011el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National!$A$19:$B$25</c:f>
              <c:multiLvlStrCache>
                <c:ptCount val="7"/>
                <c:lvl>
                  <c:pt idx="0">
                    <c:v>NOx</c:v>
                  </c:pt>
                  <c:pt idx="1">
                    <c:v>NOx</c:v>
                  </c:pt>
                  <c:pt idx="2">
                    <c:v>NOx</c:v>
                  </c:pt>
                  <c:pt idx="3">
                    <c:v>VOC</c:v>
                  </c:pt>
                  <c:pt idx="4">
                    <c:v>VOC</c:v>
                  </c:pt>
                  <c:pt idx="5">
                    <c:v>VOC</c:v>
                  </c:pt>
                  <c:pt idx="6">
                    <c:v>VOC</c:v>
                  </c:pt>
                </c:lvl>
                <c:lvl>
                  <c:pt idx="0">
                    <c:v>RPD</c:v>
                  </c:pt>
                  <c:pt idx="1">
                    <c:v>RPH</c:v>
                  </c:pt>
                  <c:pt idx="2">
                    <c:v>RPV</c:v>
                  </c:pt>
                  <c:pt idx="3">
                    <c:v>RPD</c:v>
                  </c:pt>
                  <c:pt idx="4">
                    <c:v>RPH</c:v>
                  </c:pt>
                  <c:pt idx="5">
                    <c:v>RPP</c:v>
                  </c:pt>
                  <c:pt idx="6">
                    <c:v>RPV</c:v>
                  </c:pt>
                </c:lvl>
              </c:multiLvlStrCache>
            </c:multiLvlStrRef>
          </c:cat>
          <c:val>
            <c:numRef>
              <c:f>National!$C$19:$C$25</c:f>
              <c:numCache>
                <c:formatCode>#,##0</c:formatCode>
                <c:ptCount val="7"/>
                <c:pt idx="0">
                  <c:v>4630786.9586731</c:v>
                </c:pt>
                <c:pt idx="1">
                  <c:v>287139.248563473</c:v>
                </c:pt>
                <c:pt idx="2">
                  <c:v>790012.76833764988</c:v>
                </c:pt>
                <c:pt idx="3">
                  <c:v>1098917.0661847501</c:v>
                </c:pt>
                <c:pt idx="4">
                  <c:v>68755.980073289</c:v>
                </c:pt>
                <c:pt idx="5">
                  <c:v>197376.01480939004</c:v>
                </c:pt>
                <c:pt idx="6">
                  <c:v>1348131.7452680997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9-4879-B85C-72555C7EA359}"/>
            </c:ext>
          </c:extLst>
        </c:ser>
        <c:ser>
          <c:idx val="1"/>
          <c:order val="1"/>
          <c:tx>
            <c:strRef>
              <c:f>National!$D$18</c:f>
              <c:strCache>
                <c:ptCount val="1"/>
                <c:pt idx="0">
                  <c:v>2014v2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National!$A$19:$B$25</c:f>
              <c:multiLvlStrCache>
                <c:ptCount val="7"/>
                <c:lvl>
                  <c:pt idx="0">
                    <c:v>NOx</c:v>
                  </c:pt>
                  <c:pt idx="1">
                    <c:v>NOx</c:v>
                  </c:pt>
                  <c:pt idx="2">
                    <c:v>NOx</c:v>
                  </c:pt>
                  <c:pt idx="3">
                    <c:v>VOC</c:v>
                  </c:pt>
                  <c:pt idx="4">
                    <c:v>VOC</c:v>
                  </c:pt>
                  <c:pt idx="5">
                    <c:v>VOC</c:v>
                  </c:pt>
                  <c:pt idx="6">
                    <c:v>VOC</c:v>
                  </c:pt>
                </c:lvl>
                <c:lvl>
                  <c:pt idx="0">
                    <c:v>RPD</c:v>
                  </c:pt>
                  <c:pt idx="1">
                    <c:v>RPH</c:v>
                  </c:pt>
                  <c:pt idx="2">
                    <c:v>RPV</c:v>
                  </c:pt>
                  <c:pt idx="3">
                    <c:v>RPD</c:v>
                  </c:pt>
                  <c:pt idx="4">
                    <c:v>RPH</c:v>
                  </c:pt>
                  <c:pt idx="5">
                    <c:v>RPP</c:v>
                  </c:pt>
                  <c:pt idx="6">
                    <c:v>RPV</c:v>
                  </c:pt>
                </c:lvl>
              </c:multiLvlStrCache>
            </c:multiLvlStrRef>
          </c:cat>
          <c:val>
            <c:numRef>
              <c:f>National!$D$19:$D$25</c:f>
              <c:numCache>
                <c:formatCode>#,##0</c:formatCode>
                <c:ptCount val="7"/>
                <c:pt idx="0">
                  <c:v>3949367.9297688929</c:v>
                </c:pt>
                <c:pt idx="1">
                  <c:v>181201.84583444704</c:v>
                </c:pt>
                <c:pt idx="2">
                  <c:v>704826.60210014763</c:v>
                </c:pt>
                <c:pt idx="3">
                  <c:v>895718.08632295253</c:v>
                </c:pt>
                <c:pt idx="4">
                  <c:v>36952.985716306321</c:v>
                </c:pt>
                <c:pt idx="5">
                  <c:v>160155.68860734534</c:v>
                </c:pt>
                <c:pt idx="6">
                  <c:v>1253793.0315158134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9-4879-B85C-72555C7EA359}"/>
            </c:ext>
          </c:extLst>
        </c:ser>
        <c:ser>
          <c:idx val="2"/>
          <c:order val="2"/>
          <c:tx>
            <c:strRef>
              <c:f>National!$E$18</c:f>
              <c:strCache>
                <c:ptCount val="1"/>
                <c:pt idx="0">
                  <c:v>2016fd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National!$A$19:$B$25</c:f>
              <c:multiLvlStrCache>
                <c:ptCount val="7"/>
                <c:lvl>
                  <c:pt idx="0">
                    <c:v>NOx</c:v>
                  </c:pt>
                  <c:pt idx="1">
                    <c:v>NOx</c:v>
                  </c:pt>
                  <c:pt idx="2">
                    <c:v>NOx</c:v>
                  </c:pt>
                  <c:pt idx="3">
                    <c:v>VOC</c:v>
                  </c:pt>
                  <c:pt idx="4">
                    <c:v>VOC</c:v>
                  </c:pt>
                  <c:pt idx="5">
                    <c:v>VOC</c:v>
                  </c:pt>
                  <c:pt idx="6">
                    <c:v>VOC</c:v>
                  </c:pt>
                </c:lvl>
                <c:lvl>
                  <c:pt idx="0">
                    <c:v>RPD</c:v>
                  </c:pt>
                  <c:pt idx="1">
                    <c:v>RPH</c:v>
                  </c:pt>
                  <c:pt idx="2">
                    <c:v>RPV</c:v>
                  </c:pt>
                  <c:pt idx="3">
                    <c:v>RPD</c:v>
                  </c:pt>
                  <c:pt idx="4">
                    <c:v>RPH</c:v>
                  </c:pt>
                  <c:pt idx="5">
                    <c:v>RPP</c:v>
                  </c:pt>
                  <c:pt idx="6">
                    <c:v>RPV</c:v>
                  </c:pt>
                </c:lvl>
              </c:multiLvlStrCache>
            </c:multiLvlStrRef>
          </c:cat>
          <c:val>
            <c:numRef>
              <c:f>National!$E$19:$E$25</c:f>
              <c:numCache>
                <c:formatCode>#,##0</c:formatCode>
                <c:ptCount val="7"/>
                <c:pt idx="0">
                  <c:v>3215153.8450285569</c:v>
                </c:pt>
                <c:pt idx="1">
                  <c:v>184705.02286678442</c:v>
                </c:pt>
                <c:pt idx="2">
                  <c:v>645977.24436454463</c:v>
                </c:pt>
                <c:pt idx="3">
                  <c:v>714769.11861293786</c:v>
                </c:pt>
                <c:pt idx="4">
                  <c:v>34050.258967010828</c:v>
                </c:pt>
                <c:pt idx="5">
                  <c:v>154231.71068772237</c:v>
                </c:pt>
                <c:pt idx="6">
                  <c:v>1058943.4507151428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9-4879-B85C-72555C7EA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443472"/>
        <c:axId val="618438224"/>
      </c:barChart>
      <c:catAx>
        <c:axId val="6184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38224"/>
        <c:crosses val="autoZero"/>
        <c:auto val="1"/>
        <c:lblAlgn val="ctr"/>
        <c:lblOffset val="100"/>
        <c:noMultiLvlLbl val="0"/>
      </c:catAx>
      <c:valAx>
        <c:axId val="61843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4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[onroad state-county 2014v2 2011el 2016fd.xlsx]2016 pivot (2)!PivotTable40</c:name>
    <c:fmtId val="17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'2016 pivot (2)'!$B$3:$B$4</c:f>
              <c:strCache>
                <c:ptCount val="1"/>
                <c:pt idx="0">
                  <c:v>RPD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'2016 pivot (2)'!$A$5:$A$54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 (2)'!$B$5:$B$54</c:f>
              <c:numCache>
                <c:formatCode>#,##0</c:formatCode>
                <c:ptCount val="49"/>
                <c:pt idx="0">
                  <c:v>90750.833378924101</c:v>
                </c:pt>
                <c:pt idx="1">
                  <c:v>75578.186769434498</c:v>
                </c:pt>
                <c:pt idx="2">
                  <c:v>54530.084157055899</c:v>
                </c:pt>
                <c:pt idx="3">
                  <c:v>200477.201108662</c:v>
                </c:pt>
                <c:pt idx="4">
                  <c:v>57559.499090916201</c:v>
                </c:pt>
                <c:pt idx="5">
                  <c:v>17170.129605833401</c:v>
                </c:pt>
                <c:pt idx="6">
                  <c:v>7417.0110570069901</c:v>
                </c:pt>
                <c:pt idx="7">
                  <c:v>2908.8744197635001</c:v>
                </c:pt>
                <c:pt idx="8">
                  <c:v>180307.441240716</c:v>
                </c:pt>
                <c:pt idx="9">
                  <c:v>126328.83713571999</c:v>
                </c:pt>
                <c:pt idx="10">
                  <c:v>33321.061138297198</c:v>
                </c:pt>
                <c:pt idx="11">
                  <c:v>99507.385220928598</c:v>
                </c:pt>
                <c:pt idx="12">
                  <c:v>98775.581441731701</c:v>
                </c:pt>
                <c:pt idx="13">
                  <c:v>45820.849517339302</c:v>
                </c:pt>
                <c:pt idx="14">
                  <c:v>48918.781313129897</c:v>
                </c:pt>
                <c:pt idx="15">
                  <c:v>67271.371032536699</c:v>
                </c:pt>
                <c:pt idx="16">
                  <c:v>62959.219080186398</c:v>
                </c:pt>
                <c:pt idx="17">
                  <c:v>15577.8419980792</c:v>
                </c:pt>
                <c:pt idx="18">
                  <c:v>49998.883922586298</c:v>
                </c:pt>
                <c:pt idx="19">
                  <c:v>27151.562282575698</c:v>
                </c:pt>
                <c:pt idx="20">
                  <c:v>78957.122286302503</c:v>
                </c:pt>
                <c:pt idx="21">
                  <c:v>58133.1814316819</c:v>
                </c:pt>
                <c:pt idx="22">
                  <c:v>53522.148269360703</c:v>
                </c:pt>
                <c:pt idx="23">
                  <c:v>104383.415177951</c:v>
                </c:pt>
                <c:pt idx="24">
                  <c:v>25178.780531285702</c:v>
                </c:pt>
                <c:pt idx="25">
                  <c:v>32247.633443767001</c:v>
                </c:pt>
                <c:pt idx="26">
                  <c:v>28465.308596428498</c:v>
                </c:pt>
                <c:pt idx="27">
                  <c:v>10175.274398736499</c:v>
                </c:pt>
                <c:pt idx="28">
                  <c:v>46497.741795930699</c:v>
                </c:pt>
                <c:pt idx="29">
                  <c:v>52660.248848510499</c:v>
                </c:pt>
                <c:pt idx="30">
                  <c:v>89817.302539112599</c:v>
                </c:pt>
                <c:pt idx="31">
                  <c:v>109796.15747467399</c:v>
                </c:pt>
                <c:pt idx="32">
                  <c:v>23410.7999690082</c:v>
                </c:pt>
                <c:pt idx="33">
                  <c:v>95824.655884926106</c:v>
                </c:pt>
                <c:pt idx="34">
                  <c:v>61375.289640222203</c:v>
                </c:pt>
                <c:pt idx="35">
                  <c:v>46829.915319253501</c:v>
                </c:pt>
                <c:pt idx="36">
                  <c:v>108412.75022443</c:v>
                </c:pt>
                <c:pt idx="37">
                  <c:v>8051.2714637080398</c:v>
                </c:pt>
                <c:pt idx="38">
                  <c:v>61867.288489426603</c:v>
                </c:pt>
                <c:pt idx="39">
                  <c:v>18439.5659570797</c:v>
                </c:pt>
                <c:pt idx="40">
                  <c:v>99368.963412925004</c:v>
                </c:pt>
                <c:pt idx="41">
                  <c:v>293799.51105799002</c:v>
                </c:pt>
                <c:pt idx="42">
                  <c:v>55097.387809865802</c:v>
                </c:pt>
                <c:pt idx="43">
                  <c:v>4712.2721768814099</c:v>
                </c:pt>
                <c:pt idx="44">
                  <c:v>88662.249378208595</c:v>
                </c:pt>
                <c:pt idx="45">
                  <c:v>83950.868302733899</c:v>
                </c:pt>
                <c:pt idx="46">
                  <c:v>27265.2968750174</c:v>
                </c:pt>
                <c:pt idx="47">
                  <c:v>65655.306295914401</c:v>
                </c:pt>
                <c:pt idx="48">
                  <c:v>20265.5030658014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3-4DC0-9CC8-5766F6E0A460}"/>
            </c:ext>
          </c:extLst>
        </c:ser>
        <c:ser>
          <c:idx val="1"/>
          <c:order val="1"/>
          <c:tx>
            <c:strRef>
              <c:f>'2016 pivot (2)'!$C$3:$C$4</c:f>
              <c:strCache>
                <c:ptCount val="1"/>
                <c:pt idx="0">
                  <c:v>RPH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'2016 pivot (2)'!$A$5:$A$54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 (2)'!$C$5:$C$54</c:f>
              <c:numCache>
                <c:formatCode>#,##0</c:formatCode>
                <c:ptCount val="49"/>
                <c:pt idx="0">
                  <c:v>3301.00618064229</c:v>
                </c:pt>
                <c:pt idx="1">
                  <c:v>7090.5026699489999</c:v>
                </c:pt>
                <c:pt idx="2">
                  <c:v>3785.6428102493001</c:v>
                </c:pt>
                <c:pt idx="3">
                  <c:v>4220.0436746470996</c:v>
                </c:pt>
                <c:pt idx="4">
                  <c:v>2396.0207942522902</c:v>
                </c:pt>
                <c:pt idx="5">
                  <c:v>1269.5119811556899</c:v>
                </c:pt>
                <c:pt idx="6">
                  <c:v>74.127196398300001</c:v>
                </c:pt>
                <c:pt idx="7">
                  <c:v>15.308658444200001</c:v>
                </c:pt>
                <c:pt idx="8">
                  <c:v>4451.0297521279899</c:v>
                </c:pt>
                <c:pt idx="9">
                  <c:v>7956.4726990346899</c:v>
                </c:pt>
                <c:pt idx="10">
                  <c:v>2696.1370009884899</c:v>
                </c:pt>
                <c:pt idx="11">
                  <c:v>7708.6004989480998</c:v>
                </c:pt>
                <c:pt idx="12">
                  <c:v>6920.9616562461897</c:v>
                </c:pt>
                <c:pt idx="13">
                  <c:v>4330.1626714737004</c:v>
                </c:pt>
                <c:pt idx="14">
                  <c:v>3046.4781129960002</c:v>
                </c:pt>
                <c:pt idx="15">
                  <c:v>4603.3316246965996</c:v>
                </c:pt>
                <c:pt idx="16">
                  <c:v>4591.6151121903904</c:v>
                </c:pt>
                <c:pt idx="17">
                  <c:v>246.8274584497</c:v>
                </c:pt>
                <c:pt idx="18">
                  <c:v>2256.3077778185002</c:v>
                </c:pt>
                <c:pt idx="19">
                  <c:v>1379.0506882115999</c:v>
                </c:pt>
                <c:pt idx="20">
                  <c:v>3395.1190973572002</c:v>
                </c:pt>
                <c:pt idx="21">
                  <c:v>1322.44537407539</c:v>
                </c:pt>
                <c:pt idx="22">
                  <c:v>2707.7014151205899</c:v>
                </c:pt>
                <c:pt idx="23">
                  <c:v>9714.8152105226909</c:v>
                </c:pt>
                <c:pt idx="24">
                  <c:v>2692.2450456273</c:v>
                </c:pt>
                <c:pt idx="25">
                  <c:v>3356.9933171018902</c:v>
                </c:pt>
                <c:pt idx="26">
                  <c:v>3443.9753658203899</c:v>
                </c:pt>
                <c:pt idx="27">
                  <c:v>670.50446313089901</c:v>
                </c:pt>
                <c:pt idx="28">
                  <c:v>1467.6888660387001</c:v>
                </c:pt>
                <c:pt idx="29">
                  <c:v>7005.3734118067896</c:v>
                </c:pt>
                <c:pt idx="30">
                  <c:v>2764.3724381314</c:v>
                </c:pt>
                <c:pt idx="31">
                  <c:v>3777.7298213541999</c:v>
                </c:pt>
                <c:pt idx="32">
                  <c:v>1484.99058590049</c:v>
                </c:pt>
                <c:pt idx="33">
                  <c:v>4315.9222191191002</c:v>
                </c:pt>
                <c:pt idx="34">
                  <c:v>3705.2827856152899</c:v>
                </c:pt>
                <c:pt idx="35">
                  <c:v>1939.8046724668</c:v>
                </c:pt>
                <c:pt idx="36">
                  <c:v>9378.7648049329891</c:v>
                </c:pt>
                <c:pt idx="37">
                  <c:v>372.55558553759897</c:v>
                </c:pt>
                <c:pt idx="38">
                  <c:v>2057.7729175617001</c:v>
                </c:pt>
                <c:pt idx="39">
                  <c:v>1693.1089238369</c:v>
                </c:pt>
                <c:pt idx="40">
                  <c:v>8675.9977462397892</c:v>
                </c:pt>
                <c:pt idx="41">
                  <c:v>16113.3268573157</c:v>
                </c:pt>
                <c:pt idx="42">
                  <c:v>3518.0371151898898</c:v>
                </c:pt>
                <c:pt idx="43">
                  <c:v>309.35773649420003</c:v>
                </c:pt>
                <c:pt idx="44">
                  <c:v>2345.2706566193901</c:v>
                </c:pt>
                <c:pt idx="45">
                  <c:v>3878.3154218680002</c:v>
                </c:pt>
                <c:pt idx="46">
                  <c:v>1530.3103023515</c:v>
                </c:pt>
                <c:pt idx="47">
                  <c:v>4925.2151367555898</c:v>
                </c:pt>
                <c:pt idx="48">
                  <c:v>3802.8865539719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3-4DC0-9CC8-5766F6E0A460}"/>
            </c:ext>
          </c:extLst>
        </c:ser>
        <c:ser>
          <c:idx val="2"/>
          <c:order val="2"/>
          <c:tx>
            <c:strRef>
              <c:f>'2016 pivot (2)'!$D$3:$D$4</c:f>
              <c:strCache>
                <c:ptCount val="1"/>
                <c:pt idx="0">
                  <c:v>RPV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'2016 pivot (2)'!$A$5:$A$54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 (2)'!$D$5:$D$54</c:f>
              <c:numCache>
                <c:formatCode>#,##0</c:formatCode>
                <c:ptCount val="49"/>
                <c:pt idx="0">
                  <c:v>17056.075680240901</c:v>
                </c:pt>
                <c:pt idx="1">
                  <c:v>15691.072928265299</c:v>
                </c:pt>
                <c:pt idx="2">
                  <c:v>8970.4310225362206</c:v>
                </c:pt>
                <c:pt idx="3">
                  <c:v>25419.363535498102</c:v>
                </c:pt>
                <c:pt idx="4">
                  <c:v>16730.566789383902</c:v>
                </c:pt>
                <c:pt idx="5">
                  <c:v>6093.0323619773899</c:v>
                </c:pt>
                <c:pt idx="6">
                  <c:v>2581.76342987919</c:v>
                </c:pt>
                <c:pt idx="7">
                  <c:v>701.02065824800002</c:v>
                </c:pt>
                <c:pt idx="8">
                  <c:v>37607.476472676601</c:v>
                </c:pt>
                <c:pt idx="9">
                  <c:v>27137.885116748701</c:v>
                </c:pt>
                <c:pt idx="10">
                  <c:v>6590.5092982555898</c:v>
                </c:pt>
                <c:pt idx="11">
                  <c:v>23817.765843300502</c:v>
                </c:pt>
                <c:pt idx="12">
                  <c:v>18680.8135088532</c:v>
                </c:pt>
                <c:pt idx="13">
                  <c:v>10683.420184067099</c:v>
                </c:pt>
                <c:pt idx="14">
                  <c:v>9722.2373202151703</c:v>
                </c:pt>
                <c:pt idx="15">
                  <c:v>12983.1973930431</c:v>
                </c:pt>
                <c:pt idx="16">
                  <c:v>10469.3628449919</c:v>
                </c:pt>
                <c:pt idx="17">
                  <c:v>2976.7153922134999</c:v>
                </c:pt>
                <c:pt idx="18">
                  <c:v>9901.7175110171993</c:v>
                </c:pt>
                <c:pt idx="19">
                  <c:v>8890.0610996575906</c:v>
                </c:pt>
                <c:pt idx="20">
                  <c:v>23423.227547731101</c:v>
                </c:pt>
                <c:pt idx="21">
                  <c:v>15921.8549346072</c:v>
                </c:pt>
                <c:pt idx="22">
                  <c:v>9471.3374112043693</c:v>
                </c:pt>
                <c:pt idx="23">
                  <c:v>18074.942457046898</c:v>
                </c:pt>
                <c:pt idx="24">
                  <c:v>5609.7496956512896</c:v>
                </c:pt>
                <c:pt idx="25">
                  <c:v>7104.7354607324796</c:v>
                </c:pt>
                <c:pt idx="26">
                  <c:v>5650.01737596979</c:v>
                </c:pt>
                <c:pt idx="27">
                  <c:v>2646.2004121964001</c:v>
                </c:pt>
                <c:pt idx="28">
                  <c:v>9542.4370780207992</c:v>
                </c:pt>
                <c:pt idx="29">
                  <c:v>6585.9633122445903</c:v>
                </c:pt>
                <c:pt idx="30">
                  <c:v>17639.955804926602</c:v>
                </c:pt>
                <c:pt idx="31">
                  <c:v>23085.903332460301</c:v>
                </c:pt>
                <c:pt idx="32">
                  <c:v>2522.1229573404598</c:v>
                </c:pt>
                <c:pt idx="33">
                  <c:v>25883.530838644099</c:v>
                </c:pt>
                <c:pt idx="34">
                  <c:v>11400.824988115401</c:v>
                </c:pt>
                <c:pt idx="35">
                  <c:v>12966.828396371</c:v>
                </c:pt>
                <c:pt idx="36">
                  <c:v>22480.142137442599</c:v>
                </c:pt>
                <c:pt idx="37">
                  <c:v>1893.97613269209</c:v>
                </c:pt>
                <c:pt idx="38">
                  <c:v>12971.730901346</c:v>
                </c:pt>
                <c:pt idx="39">
                  <c:v>3510.21166955236</c:v>
                </c:pt>
                <c:pt idx="40">
                  <c:v>18800.397215413799</c:v>
                </c:pt>
                <c:pt idx="41">
                  <c:v>43729.168037389398</c:v>
                </c:pt>
                <c:pt idx="42">
                  <c:v>8380.1881516900194</c:v>
                </c:pt>
                <c:pt idx="43">
                  <c:v>1156.92787069479</c:v>
                </c:pt>
                <c:pt idx="44">
                  <c:v>18383.436901131201</c:v>
                </c:pt>
                <c:pt idx="45">
                  <c:v>22606.086879410999</c:v>
                </c:pt>
                <c:pt idx="46">
                  <c:v>4705.33594474244</c:v>
                </c:pt>
                <c:pt idx="47">
                  <c:v>14772.853347979601</c:v>
                </c:pt>
                <c:pt idx="48">
                  <c:v>2352.6687807272301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C3-4DC0-9CC8-5766F6E0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5883936"/>
        <c:axId val="755885576"/>
      </c:barChart>
      <c:catAx>
        <c:axId val="7558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885576"/>
        <c:crosses val="autoZero"/>
        <c:auto val="1"/>
        <c:lblAlgn val="ctr"/>
        <c:lblOffset val="100"/>
        <c:tickLblSkip val="1"/>
        <c:noMultiLvlLbl val="0"/>
      </c:catAx>
      <c:valAx>
        <c:axId val="75588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8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[onroad state-county 2014v2 2011el 2016fd.xlsx]2016 pivot!PivotTable40</c:name>
    <c:fmtId val="1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'2016 pivot'!$B$3:$B$4</c:f>
              <c:strCache>
                <c:ptCount val="1"/>
                <c:pt idx="0">
                  <c:v>RPD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'2016 pivot'!$A$5:$A$54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pivot'!$B$5:$B$54</c:f>
              <c:numCache>
                <c:formatCode>#,##0</c:formatCode>
                <c:ptCount val="49"/>
                <c:pt idx="0">
                  <c:v>24108.777445618402</c:v>
                </c:pt>
                <c:pt idx="1">
                  <c:v>16244.376590547199</c:v>
                </c:pt>
                <c:pt idx="2">
                  <c:v>10739.4023836711</c:v>
                </c:pt>
                <c:pt idx="3">
                  <c:v>63418.1673200679</c:v>
                </c:pt>
                <c:pt idx="4">
                  <c:v>10684.2874359749</c:v>
                </c:pt>
                <c:pt idx="5">
                  <c:v>4587.8500279683903</c:v>
                </c:pt>
                <c:pt idx="6">
                  <c:v>1368.3159080196899</c:v>
                </c:pt>
                <c:pt idx="7">
                  <c:v>1281.9157631017899</c:v>
                </c:pt>
                <c:pt idx="8">
                  <c:v>51841.664956147302</c:v>
                </c:pt>
                <c:pt idx="9">
                  <c:v>29999.7895125553</c:v>
                </c:pt>
                <c:pt idx="10">
                  <c:v>6583.8834954882204</c:v>
                </c:pt>
                <c:pt idx="11">
                  <c:v>21238.338746463502</c:v>
                </c:pt>
                <c:pt idx="12">
                  <c:v>22327.643179426101</c:v>
                </c:pt>
                <c:pt idx="13">
                  <c:v>8862.2590213105905</c:v>
                </c:pt>
                <c:pt idx="14">
                  <c:v>9783.54224183509</c:v>
                </c:pt>
                <c:pt idx="15">
                  <c:v>13532.2838682606</c:v>
                </c:pt>
                <c:pt idx="16">
                  <c:v>13060.4762112343</c:v>
                </c:pt>
                <c:pt idx="17">
                  <c:v>2794.3569340716199</c:v>
                </c:pt>
                <c:pt idx="18">
                  <c:v>9547.1098206275892</c:v>
                </c:pt>
                <c:pt idx="19">
                  <c:v>5969.2305270215502</c:v>
                </c:pt>
                <c:pt idx="20">
                  <c:v>19783.128087111501</c:v>
                </c:pt>
                <c:pt idx="21">
                  <c:v>12969.558431989501</c:v>
                </c:pt>
                <c:pt idx="22">
                  <c:v>12744.766799343301</c:v>
                </c:pt>
                <c:pt idx="23">
                  <c:v>19573.361460175001</c:v>
                </c:pt>
                <c:pt idx="24">
                  <c:v>5214.7846232096099</c:v>
                </c:pt>
                <c:pt idx="25">
                  <c:v>6374.8004044495301</c:v>
                </c:pt>
                <c:pt idx="26">
                  <c:v>5697.6335683727502</c:v>
                </c:pt>
                <c:pt idx="27">
                  <c:v>1938.59300615147</c:v>
                </c:pt>
                <c:pt idx="28">
                  <c:v>7275.6380898315301</c:v>
                </c:pt>
                <c:pt idx="29">
                  <c:v>8559.2485634473105</c:v>
                </c:pt>
                <c:pt idx="30">
                  <c:v>21086.769751317901</c:v>
                </c:pt>
                <c:pt idx="31">
                  <c:v>29016.667439817302</c:v>
                </c:pt>
                <c:pt idx="32">
                  <c:v>2957.7827245171202</c:v>
                </c:pt>
                <c:pt idx="33">
                  <c:v>20244.029276462999</c:v>
                </c:pt>
                <c:pt idx="34">
                  <c:v>13285.614498786799</c:v>
                </c:pt>
                <c:pt idx="35">
                  <c:v>11467.536587697099</c:v>
                </c:pt>
                <c:pt idx="36">
                  <c:v>19748.337052981798</c:v>
                </c:pt>
                <c:pt idx="37">
                  <c:v>1266.49117051505</c:v>
                </c:pt>
                <c:pt idx="38">
                  <c:v>16768.421742104601</c:v>
                </c:pt>
                <c:pt idx="39">
                  <c:v>3097.5825341795498</c:v>
                </c:pt>
                <c:pt idx="40">
                  <c:v>22570.7841766946</c:v>
                </c:pt>
                <c:pt idx="41">
                  <c:v>54965.735709325301</c:v>
                </c:pt>
                <c:pt idx="42">
                  <c:v>9340.3024955123892</c:v>
                </c:pt>
                <c:pt idx="43">
                  <c:v>1037.9616344041999</c:v>
                </c:pt>
                <c:pt idx="44">
                  <c:v>20087.375377812201</c:v>
                </c:pt>
                <c:pt idx="45">
                  <c:v>18933.8587073136</c:v>
                </c:pt>
                <c:pt idx="46">
                  <c:v>5127.1359086962702</c:v>
                </c:pt>
                <c:pt idx="47">
                  <c:v>12625.0310972065</c:v>
                </c:pt>
                <c:pt idx="48">
                  <c:v>3036.51630409986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2-4CF8-924E-0EC9ED965DA9}"/>
            </c:ext>
          </c:extLst>
        </c:ser>
        <c:ser>
          <c:idx val="1"/>
          <c:order val="1"/>
          <c:tx>
            <c:strRef>
              <c:f>'2016 pivot'!$C$3:$C$4</c:f>
              <c:strCache>
                <c:ptCount val="1"/>
                <c:pt idx="0">
                  <c:v>RPH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'2016 pivot'!$A$5:$A$54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pivot'!$C$5:$C$54</c:f>
              <c:numCache>
                <c:formatCode>#,##0</c:formatCode>
                <c:ptCount val="49"/>
                <c:pt idx="0">
                  <c:v>641.99325501110002</c:v>
                </c:pt>
                <c:pt idx="1">
                  <c:v>1278.3965664848899</c:v>
                </c:pt>
                <c:pt idx="2">
                  <c:v>734.14820613689994</c:v>
                </c:pt>
                <c:pt idx="3">
                  <c:v>188.19237710579901</c:v>
                </c:pt>
                <c:pt idx="4">
                  <c:v>424.89728882579999</c:v>
                </c:pt>
                <c:pt idx="5">
                  <c:v>236.696192515799</c:v>
                </c:pt>
                <c:pt idx="6">
                  <c:v>13.7483341399999</c:v>
                </c:pt>
                <c:pt idx="7">
                  <c:v>2.85433290079999</c:v>
                </c:pt>
                <c:pt idx="8">
                  <c:v>911.92416333300002</c:v>
                </c:pt>
                <c:pt idx="9">
                  <c:v>1504.4442268012001</c:v>
                </c:pt>
                <c:pt idx="10">
                  <c:v>474.70011012349897</c:v>
                </c:pt>
                <c:pt idx="11">
                  <c:v>1446.04176456969</c:v>
                </c:pt>
                <c:pt idx="12">
                  <c:v>1299.9132798247899</c:v>
                </c:pt>
                <c:pt idx="13">
                  <c:v>807.45789628130001</c:v>
                </c:pt>
                <c:pt idx="14">
                  <c:v>568.60978645569901</c:v>
                </c:pt>
                <c:pt idx="15">
                  <c:v>875.96901586809895</c:v>
                </c:pt>
                <c:pt idx="16">
                  <c:v>923.89305094179997</c:v>
                </c:pt>
                <c:pt idx="17">
                  <c:v>45.209440957999902</c:v>
                </c:pt>
                <c:pt idx="18">
                  <c:v>422.07654228839999</c:v>
                </c:pt>
                <c:pt idx="19">
                  <c:v>254.11261981019899</c:v>
                </c:pt>
                <c:pt idx="20">
                  <c:v>621.12806975209901</c:v>
                </c:pt>
                <c:pt idx="21">
                  <c:v>245.8710998825</c:v>
                </c:pt>
                <c:pt idx="22">
                  <c:v>534.39193304720004</c:v>
                </c:pt>
                <c:pt idx="23">
                  <c:v>1850.7867002544999</c:v>
                </c:pt>
                <c:pt idx="24">
                  <c:v>477.84479405049899</c:v>
                </c:pt>
                <c:pt idx="25">
                  <c:v>618.52769828279895</c:v>
                </c:pt>
                <c:pt idx="26">
                  <c:v>603.563684050299</c:v>
                </c:pt>
                <c:pt idx="27">
                  <c:v>122.728974105199</c:v>
                </c:pt>
                <c:pt idx="28">
                  <c:v>269.20420798110001</c:v>
                </c:pt>
                <c:pt idx="29">
                  <c:v>1252.77198592729</c:v>
                </c:pt>
                <c:pt idx="30">
                  <c:v>517.75867850240002</c:v>
                </c:pt>
                <c:pt idx="31">
                  <c:v>729.37920892059901</c:v>
                </c:pt>
                <c:pt idx="32">
                  <c:v>267.68991177439898</c:v>
                </c:pt>
                <c:pt idx="33">
                  <c:v>819.67783826579898</c:v>
                </c:pt>
                <c:pt idx="34">
                  <c:v>707.07238926599905</c:v>
                </c:pt>
                <c:pt idx="35">
                  <c:v>354.38484323149902</c:v>
                </c:pt>
                <c:pt idx="36">
                  <c:v>1734.4226118898</c:v>
                </c:pt>
                <c:pt idx="37">
                  <c:v>68.930037255900004</c:v>
                </c:pt>
                <c:pt idx="38">
                  <c:v>400.96038035049901</c:v>
                </c:pt>
                <c:pt idx="39">
                  <c:v>307.11754178909899</c:v>
                </c:pt>
                <c:pt idx="40">
                  <c:v>1660.1648311469</c:v>
                </c:pt>
                <c:pt idx="41">
                  <c:v>3145.3346520548898</c:v>
                </c:pt>
                <c:pt idx="42">
                  <c:v>615.69378930580001</c:v>
                </c:pt>
                <c:pt idx="43">
                  <c:v>56.298856850199897</c:v>
                </c:pt>
                <c:pt idx="44">
                  <c:v>442.98503002229899</c:v>
                </c:pt>
                <c:pt idx="45">
                  <c:v>696.07366222019903</c:v>
                </c:pt>
                <c:pt idx="46">
                  <c:v>287.19810174089997</c:v>
                </c:pt>
                <c:pt idx="47">
                  <c:v>916.62077403859905</c:v>
                </c:pt>
                <c:pt idx="48">
                  <c:v>670.39823067479995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2-4CF8-924E-0EC9ED965DA9}"/>
            </c:ext>
          </c:extLst>
        </c:ser>
        <c:ser>
          <c:idx val="2"/>
          <c:order val="2"/>
          <c:tx>
            <c:strRef>
              <c:f>'2016 pivot'!$D$3:$D$4</c:f>
              <c:strCache>
                <c:ptCount val="1"/>
                <c:pt idx="0">
                  <c:v>RPP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'2016 pivot'!$A$5:$A$54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pivot'!$D$5:$D$54</c:f>
              <c:numCache>
                <c:formatCode>#,##0</c:formatCode>
                <c:ptCount val="49"/>
                <c:pt idx="0">
                  <c:v>5014.4027775901204</c:v>
                </c:pt>
                <c:pt idx="1">
                  <c:v>5361.83248716047</c:v>
                </c:pt>
                <c:pt idx="2">
                  <c:v>2096.4013816547999</c:v>
                </c:pt>
                <c:pt idx="3">
                  <c:v>8955.88615703709</c:v>
                </c:pt>
                <c:pt idx="4">
                  <c:v>3291.4240848898698</c:v>
                </c:pt>
                <c:pt idx="5">
                  <c:v>1518.69732121077</c:v>
                </c:pt>
                <c:pt idx="6">
                  <c:v>647.02275279249898</c:v>
                </c:pt>
                <c:pt idx="7">
                  <c:v>234.4947649913</c:v>
                </c:pt>
                <c:pt idx="8">
                  <c:v>12984.0313772596</c:v>
                </c:pt>
                <c:pt idx="9">
                  <c:v>6646.0839686812096</c:v>
                </c:pt>
                <c:pt idx="10">
                  <c:v>1203.2368918657</c:v>
                </c:pt>
                <c:pt idx="11">
                  <c:v>5361.2323124534596</c:v>
                </c:pt>
                <c:pt idx="12">
                  <c:v>3482.7382368779299</c:v>
                </c:pt>
                <c:pt idx="13">
                  <c:v>2073.3933414489902</c:v>
                </c:pt>
                <c:pt idx="14">
                  <c:v>2156.45084018738</c:v>
                </c:pt>
                <c:pt idx="15">
                  <c:v>2894.9351758354101</c:v>
                </c:pt>
                <c:pt idx="16">
                  <c:v>2858.07091668559</c:v>
                </c:pt>
                <c:pt idx="17">
                  <c:v>505.63797987266798</c:v>
                </c:pt>
                <c:pt idx="18">
                  <c:v>2602.8649142982899</c:v>
                </c:pt>
                <c:pt idx="19">
                  <c:v>2264.6451408601001</c:v>
                </c:pt>
                <c:pt idx="20">
                  <c:v>3861.0865788358401</c:v>
                </c:pt>
                <c:pt idx="21">
                  <c:v>2620.9080966558499</c:v>
                </c:pt>
                <c:pt idx="22">
                  <c:v>2483.3749725657299</c:v>
                </c:pt>
                <c:pt idx="23">
                  <c:v>4399.6977984593004</c:v>
                </c:pt>
                <c:pt idx="24">
                  <c:v>1024.47528976336</c:v>
                </c:pt>
                <c:pt idx="25">
                  <c:v>1470.39815487075</c:v>
                </c:pt>
                <c:pt idx="26">
                  <c:v>1540.86303187371</c:v>
                </c:pt>
                <c:pt idx="27">
                  <c:v>603.59761278139899</c:v>
                </c:pt>
                <c:pt idx="28">
                  <c:v>2500.7661013478901</c:v>
                </c:pt>
                <c:pt idx="29">
                  <c:v>1584.16181748805</c:v>
                </c:pt>
                <c:pt idx="30">
                  <c:v>4589.2557231308901</c:v>
                </c:pt>
                <c:pt idx="31">
                  <c:v>5188.8910333719596</c:v>
                </c:pt>
                <c:pt idx="32">
                  <c:v>384.88533864786899</c:v>
                </c:pt>
                <c:pt idx="33">
                  <c:v>4842.35315182056</c:v>
                </c:pt>
                <c:pt idx="34">
                  <c:v>2743.6224790015799</c:v>
                </c:pt>
                <c:pt idx="35">
                  <c:v>2570.2785650422002</c:v>
                </c:pt>
                <c:pt idx="36">
                  <c:v>4390.0001259671599</c:v>
                </c:pt>
                <c:pt idx="37">
                  <c:v>464.442389295</c:v>
                </c:pt>
                <c:pt idx="38">
                  <c:v>3368.3410785839801</c:v>
                </c:pt>
                <c:pt idx="39">
                  <c:v>680.34670770366597</c:v>
                </c:pt>
                <c:pt idx="40">
                  <c:v>4294.4702546614599</c:v>
                </c:pt>
                <c:pt idx="41">
                  <c:v>11528.966681455</c:v>
                </c:pt>
                <c:pt idx="42">
                  <c:v>1623.6559559771999</c:v>
                </c:pt>
                <c:pt idx="43">
                  <c:v>222.716446446898</c:v>
                </c:pt>
                <c:pt idx="44">
                  <c:v>4694.1969017468</c:v>
                </c:pt>
                <c:pt idx="45">
                  <c:v>4471.1339987621204</c:v>
                </c:pt>
                <c:pt idx="46">
                  <c:v>940.08145763139305</c:v>
                </c:pt>
                <c:pt idx="47">
                  <c:v>2589.0148382829202</c:v>
                </c:pt>
                <c:pt idx="48">
                  <c:v>402.24528189854601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42-4CF8-924E-0EC9ED965DA9}"/>
            </c:ext>
          </c:extLst>
        </c:ser>
        <c:ser>
          <c:idx val="3"/>
          <c:order val="3"/>
          <c:tx>
            <c:strRef>
              <c:f>'2016 pivot'!$E$3:$E$4</c:f>
              <c:strCache>
                <c:ptCount val="1"/>
                <c:pt idx="0">
                  <c:v>RPV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'2016 pivot'!$A$5:$A$54</c:f>
              <c:strCache>
                <c:ptCount val="49"/>
                <c:pt idx="0">
                  <c:v>Alabama</c:v>
                </c:pt>
                <c:pt idx="1">
                  <c:v>Arizona</c:v>
                </c:pt>
                <c:pt idx="2">
                  <c:v>Arkansas</c:v>
                </c:pt>
                <c:pt idx="3">
                  <c:v>California</c:v>
                </c:pt>
                <c:pt idx="4">
                  <c:v>Colorado</c:v>
                </c:pt>
                <c:pt idx="5">
                  <c:v>Connecticut</c:v>
                </c:pt>
                <c:pt idx="6">
                  <c:v>Delaware</c:v>
                </c:pt>
                <c:pt idx="7">
                  <c:v>District of Columbia</c:v>
                </c:pt>
                <c:pt idx="8">
                  <c:v>Florida</c:v>
                </c:pt>
                <c:pt idx="9">
                  <c:v>Georgia</c:v>
                </c:pt>
                <c:pt idx="10">
                  <c:v>Idaho</c:v>
                </c:pt>
                <c:pt idx="11">
                  <c:v>Illinois</c:v>
                </c:pt>
                <c:pt idx="12">
                  <c:v>Indiana</c:v>
                </c:pt>
                <c:pt idx="13">
                  <c:v>Iowa</c:v>
                </c:pt>
                <c:pt idx="14">
                  <c:v>Kansas</c:v>
                </c:pt>
                <c:pt idx="15">
                  <c:v>Kentucky</c:v>
                </c:pt>
                <c:pt idx="16">
                  <c:v>Louisiana</c:v>
                </c:pt>
                <c:pt idx="17">
                  <c:v>Maine</c:v>
                </c:pt>
                <c:pt idx="18">
                  <c:v>Maryland</c:v>
                </c:pt>
                <c:pt idx="19">
                  <c:v>Massachusetts</c:v>
                </c:pt>
                <c:pt idx="20">
                  <c:v>Michigan</c:v>
                </c:pt>
                <c:pt idx="21">
                  <c:v>Minnesota</c:v>
                </c:pt>
                <c:pt idx="22">
                  <c:v>Mississippi</c:v>
                </c:pt>
                <c:pt idx="23">
                  <c:v>Missouri</c:v>
                </c:pt>
                <c:pt idx="24">
                  <c:v>Montana</c:v>
                </c:pt>
                <c:pt idx="25">
                  <c:v>Nebraska</c:v>
                </c:pt>
                <c:pt idx="26">
                  <c:v>Nevada</c:v>
                </c:pt>
                <c:pt idx="27">
                  <c:v>New Hampshire</c:v>
                </c:pt>
                <c:pt idx="28">
                  <c:v>New Jersey</c:v>
                </c:pt>
                <c:pt idx="29">
                  <c:v>New Mexico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North Dakota</c:v>
                </c:pt>
                <c:pt idx="33">
                  <c:v>Ohio</c:v>
                </c:pt>
                <c:pt idx="34">
                  <c:v>Oklahoma</c:v>
                </c:pt>
                <c:pt idx="35">
                  <c:v>Oregon</c:v>
                </c:pt>
                <c:pt idx="36">
                  <c:v>Pennsylvania</c:v>
                </c:pt>
                <c:pt idx="37">
                  <c:v>Rhode Island</c:v>
                </c:pt>
                <c:pt idx="38">
                  <c:v>South Carolina</c:v>
                </c:pt>
                <c:pt idx="39">
                  <c:v>South Dakota</c:v>
                </c:pt>
                <c:pt idx="40">
                  <c:v>Tennessee</c:v>
                </c:pt>
                <c:pt idx="41">
                  <c:v>Texas</c:v>
                </c:pt>
                <c:pt idx="42">
                  <c:v>Utah</c:v>
                </c:pt>
                <c:pt idx="43">
                  <c:v>Vermont</c:v>
                </c:pt>
                <c:pt idx="44">
                  <c:v>Virginia</c:v>
                </c:pt>
                <c:pt idx="45">
                  <c:v>Washington</c:v>
                </c:pt>
                <c:pt idx="46">
                  <c:v>West Virginia</c:v>
                </c:pt>
                <c:pt idx="47">
                  <c:v>Wisconsin</c:v>
                </c:pt>
                <c:pt idx="48">
                  <c:v>Wyoming</c:v>
                </c:pt>
              </c:strCache>
            </c:strRef>
          </c:cat>
          <c:val>
            <c:numRef>
              <c:f>'2016 pivot'!$E$5:$E$54</c:f>
              <c:numCache>
                <c:formatCode>#,##0</c:formatCode>
                <c:ptCount val="49"/>
                <c:pt idx="0">
                  <c:v>27735.549593714899</c:v>
                </c:pt>
                <c:pt idx="1">
                  <c:v>26267.781959656601</c:v>
                </c:pt>
                <c:pt idx="2">
                  <c:v>14287.2429983655</c:v>
                </c:pt>
                <c:pt idx="3">
                  <c:v>32372.432975448701</c:v>
                </c:pt>
                <c:pt idx="4">
                  <c:v>25798.670647737501</c:v>
                </c:pt>
                <c:pt idx="5">
                  <c:v>10054.6557908586</c:v>
                </c:pt>
                <c:pt idx="6">
                  <c:v>4064.4702204989899</c:v>
                </c:pt>
                <c:pt idx="7">
                  <c:v>1157.5819336898001</c:v>
                </c:pt>
                <c:pt idx="8">
                  <c:v>59673.134402966498</c:v>
                </c:pt>
                <c:pt idx="9">
                  <c:v>42379.566334494899</c:v>
                </c:pt>
                <c:pt idx="10">
                  <c:v>10849.772023904499</c:v>
                </c:pt>
                <c:pt idx="11">
                  <c:v>41845.604658430602</c:v>
                </c:pt>
                <c:pt idx="12">
                  <c:v>31605.160689941898</c:v>
                </c:pt>
                <c:pt idx="13">
                  <c:v>19315.7264151495</c:v>
                </c:pt>
                <c:pt idx="14">
                  <c:v>16285.2211955199</c:v>
                </c:pt>
                <c:pt idx="15">
                  <c:v>21378.607938345402</c:v>
                </c:pt>
                <c:pt idx="16">
                  <c:v>16077.4766932967</c:v>
                </c:pt>
                <c:pt idx="17">
                  <c:v>5473.3345541764102</c:v>
                </c:pt>
                <c:pt idx="18">
                  <c:v>16012.968236311401</c:v>
                </c:pt>
                <c:pt idx="19">
                  <c:v>16154.224602839</c:v>
                </c:pt>
                <c:pt idx="20">
                  <c:v>41672.530619965801</c:v>
                </c:pt>
                <c:pt idx="21">
                  <c:v>29104.805882909099</c:v>
                </c:pt>
                <c:pt idx="22">
                  <c:v>14928.350644887099</c:v>
                </c:pt>
                <c:pt idx="23">
                  <c:v>30519.975964800498</c:v>
                </c:pt>
                <c:pt idx="24">
                  <c:v>9699.2804674758609</c:v>
                </c:pt>
                <c:pt idx="25">
                  <c:v>12401.681682148501</c:v>
                </c:pt>
                <c:pt idx="26">
                  <c:v>9392.01527476294</c:v>
                </c:pt>
                <c:pt idx="27">
                  <c:v>4789.55150746853</c:v>
                </c:pt>
                <c:pt idx="28">
                  <c:v>16143.9341568497</c:v>
                </c:pt>
                <c:pt idx="29">
                  <c:v>10693.7675248295</c:v>
                </c:pt>
                <c:pt idx="30">
                  <c:v>32269.476575479501</c:v>
                </c:pt>
                <c:pt idx="31">
                  <c:v>37414.6371885974</c:v>
                </c:pt>
                <c:pt idx="32">
                  <c:v>4593.0889691337597</c:v>
                </c:pt>
                <c:pt idx="33">
                  <c:v>44197.081646882398</c:v>
                </c:pt>
                <c:pt idx="34">
                  <c:v>18509.366961037598</c:v>
                </c:pt>
                <c:pt idx="35">
                  <c:v>20105.788586601699</c:v>
                </c:pt>
                <c:pt idx="36">
                  <c:v>38081.408585837002</c:v>
                </c:pt>
                <c:pt idx="37">
                  <c:v>3090.0572111036399</c:v>
                </c:pt>
                <c:pt idx="38">
                  <c:v>20405.9923550442</c:v>
                </c:pt>
                <c:pt idx="39">
                  <c:v>6152.7541253039799</c:v>
                </c:pt>
                <c:pt idx="40">
                  <c:v>30427.617459687899</c:v>
                </c:pt>
                <c:pt idx="41">
                  <c:v>66464.522008001804</c:v>
                </c:pt>
                <c:pt idx="42">
                  <c:v>13600.7498081331</c:v>
                </c:pt>
                <c:pt idx="43">
                  <c:v>2273.50895896879</c:v>
                </c:pt>
                <c:pt idx="44">
                  <c:v>29493.685739147801</c:v>
                </c:pt>
                <c:pt idx="45">
                  <c:v>35402.150309131801</c:v>
                </c:pt>
                <c:pt idx="46">
                  <c:v>7778.9046561161504</c:v>
                </c:pt>
                <c:pt idx="47">
                  <c:v>26489.030091520599</c:v>
                </c:pt>
                <c:pt idx="48">
                  <c:v>4058.5518879690999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42-4CF8-924E-0EC9ED965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5883936"/>
        <c:axId val="755885576"/>
      </c:barChart>
      <c:catAx>
        <c:axId val="7558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885576"/>
        <c:crosses val="autoZero"/>
        <c:auto val="1"/>
        <c:lblAlgn val="ctr"/>
        <c:lblOffset val="100"/>
        <c:tickLblSkip val="1"/>
        <c:noMultiLvlLbl val="0"/>
      </c:catAx>
      <c:valAx>
        <c:axId val="75588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8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7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</a:t>
            </a:r>
            <a:r>
              <a:rPr lang="en-US"/>
              <a:t> the county specific activity and the grid specific meteorology is used even if using rep counties.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VMT and HOTELLING are</a:t>
            </a:r>
            <a:r>
              <a:rPr lang="en-US" baseline="0" dirty="0"/>
              <a:t> temporalized, others aren’t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706202" y="6407944"/>
            <a:ext cx="94107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8/14/2017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9"/>
            <a:ext cx="3657600" cy="32301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4" descr="EPA se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47" y="16218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8/14/2017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5153"/>
            <a:ext cx="3687840" cy="365125"/>
          </a:xfrm>
        </p:spPr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4" descr="EPA 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2" y="15705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F83-966E-4094-B6DF-D5B25EAF193A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48600" y="6407944"/>
            <a:ext cx="7986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8/14/17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8"/>
            <a:ext cx="4038600" cy="365125"/>
          </a:xfrm>
        </p:spPr>
        <p:txBody>
          <a:bodyPr/>
          <a:lstStyle/>
          <a:p>
            <a:r>
              <a:rPr lang="en-US" dirty="0"/>
              <a:t>USEPA US EPA OAQPS, Emission Inventory and Analysis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BE3D3F-4CC0-49A9-B7A6-D83A4BA290F6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tp://newftp.epa.gov/Air/emismod/2016/alpha/2016fd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cao.org/reports/recentstudies2017/A-100/ERG_FinalReport_CRCA100_28Feb2017.pdf" TargetMode="External"/><Relationship Id="rId2" Type="http://schemas.openxmlformats.org/officeDocument/2006/relationships/hyperlink" Target="https://www.epa.gov/sites/production/files/2017-10/documents/denbleyker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emissions-modeling" TargetMode="External"/><Relationship Id="rId2" Type="http://schemas.openxmlformats.org/officeDocument/2006/relationships/hyperlink" Target="https://www.epa.gov/air-emissions-inventor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olicyinformation/statistics/2016/vm2.cfm" TargetMode="External"/><Relationship Id="rId2" Type="http://schemas.openxmlformats.org/officeDocument/2006/relationships/hyperlink" Target="https://www.fhwa.dot.gov/policyinformation/statistics/2014/vm2.c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85299"/>
            <a:ext cx="8153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Development of 2016 Alpha</a:t>
            </a:r>
            <a:br>
              <a:rPr lang="en-US" dirty="0"/>
            </a:br>
            <a:r>
              <a:rPr lang="en-US" dirty="0"/>
              <a:t>Onroad Mobile Emissions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686800" cy="2743200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February 15, 2018</a:t>
            </a:r>
          </a:p>
          <a:p>
            <a:pPr algn="ctr"/>
            <a:r>
              <a:rPr lang="en-US" dirty="0"/>
              <a:t>Alison Eyth and Jeff Vukovich</a:t>
            </a:r>
          </a:p>
          <a:p>
            <a:pPr algn="ctr"/>
            <a:r>
              <a:rPr lang="en-US" dirty="0"/>
              <a:t>EPA Office of Air Quality Planning and Standards</a:t>
            </a:r>
          </a:p>
          <a:p>
            <a:pPr algn="ctr"/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296" y="19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2011, 2014v2, 2016 by Mode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46250"/>
              </p:ext>
            </p:extLst>
          </p:nvPr>
        </p:nvGraphicFramePr>
        <p:xfrm>
          <a:off x="457200" y="1481138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441088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348581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509070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189963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0768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2011el/en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Con.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U.S.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2014NEIv2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alpha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2016-2014 % change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0240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RPD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4,630,787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3,949,368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3,215,154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6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RPH NOx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287,139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184,705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29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RPV NOx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704,827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645,977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676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RPD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1,098,917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895,718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714,769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451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RPH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626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RPP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197,376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014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RPV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1,348,132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1,253,793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1,058,943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59542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610" y="5747721"/>
            <a:ext cx="782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*These numbers do not include AK, HI, PR, VI, or Tribal submissions</a:t>
            </a:r>
          </a:p>
        </p:txBody>
      </p:sp>
    </p:spTree>
    <p:extLst>
      <p:ext uri="{BB962C8B-B14F-4D97-AF65-F5344CB8AC3E}">
        <p14:creationId xmlns:p14="http://schemas.microsoft.com/office/powerpoint/2010/main" val="105200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7085" y="304800"/>
            <a:ext cx="7870115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Onroad by Mode 2011 to 2016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809073"/>
              </p:ext>
            </p:extLst>
          </p:nvPr>
        </p:nvGraphicFramePr>
        <p:xfrm>
          <a:off x="228600" y="1600201"/>
          <a:ext cx="8534400" cy="480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76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Onroad NOx by State, Mode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67857"/>
              </p:ext>
            </p:extLst>
          </p:nvPr>
        </p:nvGraphicFramePr>
        <p:xfrm>
          <a:off x="228600" y="1329690"/>
          <a:ext cx="8784432" cy="507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43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652" y="96971"/>
            <a:ext cx="8229600" cy="944562"/>
          </a:xfrm>
        </p:spPr>
        <p:txBody>
          <a:bodyPr/>
          <a:lstStyle/>
          <a:p>
            <a:r>
              <a:rPr lang="en-US" dirty="0"/>
              <a:t>Onroad NOx total changes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88326"/>
            <a:ext cx="4735404" cy="294004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911"/>
            <a:ext cx="4953000" cy="30751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13" y="3928373"/>
            <a:ext cx="4849091" cy="30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3" y="4063565"/>
            <a:ext cx="4495800" cy="28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per Distance NOx and changes 2014 to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1668801"/>
            <a:ext cx="368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RPD is the largest </a:t>
            </a:r>
            <a:r>
              <a:rPr lang="en-US" dirty="0" err="1"/>
              <a:t>onroad</a:t>
            </a:r>
            <a:r>
              <a:rPr lang="en-US" dirty="0"/>
              <a:t> NOx </a:t>
            </a:r>
          </a:p>
          <a:p>
            <a:r>
              <a:rPr lang="en-US" dirty="0"/>
              <a:t>contributor and is on roadways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731" y="2438400"/>
            <a:ext cx="30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VOC changes look similar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676"/>
            <a:ext cx="4509119" cy="2850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95" y="4006777"/>
            <a:ext cx="4314824" cy="2851222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67" y="1325154"/>
            <a:ext cx="4305951" cy="2691679"/>
          </a:xfrm>
        </p:spPr>
      </p:pic>
    </p:spTree>
    <p:extLst>
      <p:ext uri="{BB962C8B-B14F-4D97-AF65-F5344CB8AC3E}">
        <p14:creationId xmlns:p14="http://schemas.microsoft.com/office/powerpoint/2010/main" val="136372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23090"/>
            <a:ext cx="7924800" cy="972310"/>
          </a:xfrm>
        </p:spPr>
        <p:txBody>
          <a:bodyPr>
            <a:normAutofit fontScale="90000"/>
          </a:bodyPr>
          <a:lstStyle/>
          <a:p>
            <a:r>
              <a:rPr lang="en-US" dirty="0"/>
              <a:t>Rate per Vehicle NOx and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755" y="1319801"/>
            <a:ext cx="43348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category of modest </a:t>
            </a:r>
          </a:p>
          <a:p>
            <a:r>
              <a:rPr lang="en-US" dirty="0"/>
              <a:t>emissions (746K of 4.8M tons in</a:t>
            </a:r>
            <a:br>
              <a:rPr lang="en-US" dirty="0"/>
            </a:br>
            <a:r>
              <a:rPr lang="en-US" dirty="0"/>
              <a:t>2014) is concentrated in higher </a:t>
            </a:r>
            <a:br>
              <a:rPr lang="en-US" dirty="0"/>
            </a:br>
            <a:r>
              <a:rPr lang="en-US" dirty="0"/>
              <a:t>vehicle population areas</a:t>
            </a:r>
          </a:p>
          <a:p>
            <a:endParaRPr lang="en-US" dirty="0"/>
          </a:p>
          <a:p>
            <a:r>
              <a:rPr lang="en-US" dirty="0"/>
              <a:t>Changes vary by state based on </a:t>
            </a:r>
            <a:br>
              <a:rPr lang="en-US" dirty="0"/>
            </a:br>
            <a:r>
              <a:rPr lang="en-US" dirty="0"/>
              <a:t>activity changes – Atlanta and Texas </a:t>
            </a:r>
            <a:br>
              <a:rPr lang="en-US" dirty="0"/>
            </a:br>
            <a:r>
              <a:rPr lang="en-US" dirty="0"/>
              <a:t>stand out due to Starts per day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10" y="775907"/>
            <a:ext cx="4683859" cy="293041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78" y="3756124"/>
            <a:ext cx="4542254" cy="2851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123"/>
            <a:ext cx="4389629" cy="27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Hoteling NOx and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730" y="1580325"/>
            <a:ext cx="3717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Small emissions compared to other modes</a:t>
            </a:r>
          </a:p>
          <a:p>
            <a:endParaRPr lang="en-US" sz="2000" dirty="0"/>
          </a:p>
          <a:p>
            <a:r>
              <a:rPr lang="en-US" sz="2000" dirty="0"/>
              <a:t>187K tons of 4.8M tons in 2014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7" y="1221812"/>
            <a:ext cx="4430527" cy="279100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8" y="3985760"/>
            <a:ext cx="4450621" cy="2794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869042"/>
            <a:ext cx="4353057" cy="27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Onroad VOC by State, Mode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603473"/>
              </p:ext>
            </p:extLst>
          </p:nvPr>
        </p:nvGraphicFramePr>
        <p:xfrm>
          <a:off x="152400" y="1329689"/>
          <a:ext cx="8860632" cy="544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74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15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Rate per Vehicle VOC and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13" y="1284150"/>
            <a:ext cx="3750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RPV is an important </a:t>
            </a:r>
          </a:p>
          <a:p>
            <a:r>
              <a:rPr lang="en-US" sz="2000" dirty="0"/>
              <a:t>contributor for VOCs</a:t>
            </a:r>
          </a:p>
          <a:p>
            <a:r>
              <a:rPr lang="en-US" sz="2000" dirty="0"/>
              <a:t>1.3M of 2.4M tons im 2014</a:t>
            </a:r>
          </a:p>
          <a:p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91" y="1049867"/>
            <a:ext cx="4379061" cy="27397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32" y="3620297"/>
            <a:ext cx="4572000" cy="2870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332"/>
            <a:ext cx="4488776" cy="28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968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Rate per Profile VOC and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676400"/>
            <a:ext cx="3776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small category </a:t>
            </a:r>
          </a:p>
          <a:p>
            <a:r>
              <a:rPr lang="en-US" dirty="0"/>
              <a:t>focused on population</a:t>
            </a:r>
          </a:p>
          <a:p>
            <a:r>
              <a:rPr lang="en-US" dirty="0"/>
              <a:t>centers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200K of 2.4M tons VOC in 2014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4237832" cy="266961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2" y="3809999"/>
            <a:ext cx="4441408" cy="2788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" y="3641930"/>
            <a:ext cx="4597024" cy="29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1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33" y="1511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Onroad Emissions Preparation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161" y="4098296"/>
            <a:ext cx="2836873" cy="2015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/>
              <a:t>Use representative EFs with county/ grid-specific activity data and hourly meteorology to create emissions for all counties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655706" y="1272817"/>
            <a:ext cx="1981200" cy="1084914"/>
          </a:xfrm>
          <a:prstGeom prst="roundRect">
            <a:avLst>
              <a:gd name="adj" fmla="val 28959"/>
            </a:avLst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latin typeface="Times New Roman" pitchFamily="18" charset="0"/>
              </a:rPr>
              <a:t>Meteorological </a:t>
            </a:r>
            <a:br>
              <a:rPr kumimoji="1" lang="en-US" dirty="0">
                <a:latin typeface="Times New Roman" pitchFamily="18" charset="0"/>
              </a:rPr>
            </a:br>
            <a:r>
              <a:rPr kumimoji="1" lang="en-US" dirty="0">
                <a:latin typeface="Times New Roman" pitchFamily="18" charset="0"/>
              </a:rPr>
              <a:t>Preprocessor</a:t>
            </a:r>
            <a:br>
              <a:rPr kumimoji="1" lang="en-US" dirty="0">
                <a:latin typeface="Times New Roman" pitchFamily="18" charset="0"/>
              </a:rPr>
            </a:br>
            <a:r>
              <a:rPr kumimoji="1" lang="en-US" dirty="0">
                <a:latin typeface="Times New Roman" pitchFamily="18" charset="0"/>
              </a:rPr>
              <a:t>(Met4Moves)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608978" y="1364455"/>
            <a:ext cx="2209800" cy="838200"/>
          </a:xfrm>
          <a:prstGeom prst="roundRect">
            <a:avLst>
              <a:gd name="adj" fmla="val 28959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schemeClr val="bg1"/>
                </a:solidFill>
                <a:latin typeface="Times New Roman" pitchFamily="18" charset="0"/>
              </a:rPr>
              <a:t>MOVES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613916" y="4330834"/>
            <a:ext cx="2209800" cy="838200"/>
          </a:xfrm>
          <a:prstGeom prst="roundRect">
            <a:avLst>
              <a:gd name="adj" fmla="val 28959"/>
            </a:avLst>
          </a:prstGeom>
          <a:solidFill>
            <a:srgbClr val="B61A0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schemeClr val="bg1"/>
                </a:solidFill>
                <a:latin typeface="Times New Roman" pitchFamily="18" charset="0"/>
              </a:rPr>
              <a:t>SMOKE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94816" y="6192629"/>
            <a:ext cx="3048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dirty="0">
                <a:solidFill>
                  <a:srgbClr val="000000"/>
                </a:solidFill>
                <a:latin typeface="Times New Roman" pitchFamily="18" charset="0"/>
              </a:rPr>
              <a:t>AQ model-ready files</a:t>
            </a:r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>
            <a:off x="2646306" y="2357731"/>
            <a:ext cx="1295400" cy="8200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ight Arrow 19"/>
          <p:cNvSpPr/>
          <p:nvPr/>
        </p:nvSpPr>
        <p:spPr>
          <a:xfrm>
            <a:off x="3637178" y="1545484"/>
            <a:ext cx="2971800" cy="63672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348286">
            <a:off x="2345310" y="3090255"/>
            <a:ext cx="2086840" cy="63876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7449904">
            <a:off x="4902863" y="2929705"/>
            <a:ext cx="2409782" cy="63672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4267474" y="5377795"/>
            <a:ext cx="873011" cy="63672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74335" y="2080953"/>
            <a:ext cx="2922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ranges;</a:t>
            </a:r>
          </a:p>
          <a:p>
            <a:r>
              <a:rPr lang="en-US" dirty="0"/>
              <a:t>rel. humidity by county, </a:t>
            </a:r>
            <a:br>
              <a:rPr lang="en-US" dirty="0"/>
            </a:br>
            <a:r>
              <a:rPr lang="en-US" dirty="0"/>
              <a:t>season, temperature</a:t>
            </a:r>
          </a:p>
        </p:txBody>
      </p:sp>
      <p:sp>
        <p:nvSpPr>
          <p:cNvPr id="26" name="TextBox 25"/>
          <p:cNvSpPr txBox="1"/>
          <p:nvPr/>
        </p:nvSpPr>
        <p:spPr>
          <a:xfrm rot="18273211">
            <a:off x="5959573" y="320708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 tables</a:t>
            </a:r>
          </a:p>
        </p:txBody>
      </p:sp>
      <p:sp>
        <p:nvSpPr>
          <p:cNvPr id="27" name="TextBox 26"/>
          <p:cNvSpPr txBox="1"/>
          <p:nvPr/>
        </p:nvSpPr>
        <p:spPr>
          <a:xfrm rot="3357269">
            <a:off x="2085019" y="330373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Gridded met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905795" y="2324588"/>
            <a:ext cx="2074415" cy="19228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600" dirty="0"/>
              <a:t>Run MOVES to get </a:t>
            </a:r>
            <a:r>
              <a:rPr lang="en-US" sz="1600" b="1" dirty="0"/>
              <a:t>emission factors </a:t>
            </a:r>
            <a:r>
              <a:rPr lang="en-US" sz="1600" dirty="0"/>
              <a:t>(EFs) for </a:t>
            </a:r>
            <a:r>
              <a:rPr lang="en-US" sz="1600" b="1" dirty="0"/>
              <a:t>representative counties </a:t>
            </a:r>
            <a:r>
              <a:rPr lang="en-US" sz="1600" dirty="0"/>
              <a:t>for each temperature and speed needed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77" y="1265385"/>
            <a:ext cx="120896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Hourly Met. Data </a:t>
            </a:r>
          </a:p>
          <a:p>
            <a:pPr algn="ctr"/>
            <a:r>
              <a:rPr lang="en-US" sz="1600" dirty="0"/>
              <a:t>from WRF*</a:t>
            </a:r>
          </a:p>
        </p:txBody>
      </p: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 flipV="1">
            <a:off x="1300437" y="1815274"/>
            <a:ext cx="355269" cy="9781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47682" y="4157822"/>
            <a:ext cx="1132395" cy="1184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 Data</a:t>
            </a:r>
          </a:p>
        </p:txBody>
      </p:sp>
      <p:sp>
        <p:nvSpPr>
          <p:cNvPr id="28" name="Right Arrow 27"/>
          <p:cNvSpPr/>
          <p:nvPr/>
        </p:nvSpPr>
        <p:spPr>
          <a:xfrm rot="10800000">
            <a:off x="5823928" y="4419334"/>
            <a:ext cx="1323752" cy="53131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3760" y="6567715"/>
            <a:ext cx="3687840" cy="365125"/>
          </a:xfrm>
        </p:spPr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1039" y="5733840"/>
            <a:ext cx="239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WRF = Weather </a:t>
            </a:r>
            <a:br>
              <a:rPr lang="en-US" dirty="0"/>
            </a:br>
            <a:r>
              <a:rPr lang="en-US" dirty="0"/>
              <a:t>  Research and </a:t>
            </a:r>
            <a:br>
              <a:rPr lang="en-US" dirty="0"/>
            </a:br>
            <a:r>
              <a:rPr lang="en-US" dirty="0"/>
              <a:t>  Forecasting model</a:t>
            </a:r>
          </a:p>
        </p:txBody>
      </p:sp>
      <p:sp>
        <p:nvSpPr>
          <p:cNvPr id="3" name="Oval 2"/>
          <p:cNvSpPr/>
          <p:nvPr/>
        </p:nvSpPr>
        <p:spPr>
          <a:xfrm>
            <a:off x="6608978" y="4007890"/>
            <a:ext cx="2079140" cy="1515513"/>
          </a:xfrm>
          <a:prstGeom prst="ellipse">
            <a:avLst/>
          </a:prstGeom>
          <a:noFill/>
          <a:ln>
            <a:solidFill>
              <a:srgbClr val="63E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7946" y="2587880"/>
            <a:ext cx="747849" cy="1515513"/>
          </a:xfrm>
          <a:prstGeom prst="ellipse">
            <a:avLst/>
          </a:prstGeom>
          <a:noFill/>
          <a:ln>
            <a:solidFill>
              <a:srgbClr val="63E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32"/>
            <a:ext cx="8763000" cy="47670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See </a:t>
            </a:r>
            <a:r>
              <a:rPr lang="en-US" sz="2200" dirty="0">
                <a:hlinkClick r:id="rId2"/>
              </a:rPr>
              <a:t>ftp://newftp.epa.gov/Air/emismod/2016/alpha/2016fd/</a:t>
            </a:r>
            <a:r>
              <a:rPr lang="en-US" sz="2200" dirty="0"/>
              <a:t> </a:t>
            </a:r>
          </a:p>
          <a:p>
            <a:r>
              <a:rPr lang="en-US" dirty="0"/>
              <a:t>2016 Activity data in SMOKE FF10 format (VPOP, VMT, hoteling)</a:t>
            </a:r>
          </a:p>
          <a:p>
            <a:r>
              <a:rPr lang="en-US" dirty="0"/>
              <a:t>Spreadsheet summarizing 2016 vs 2014 activity data</a:t>
            </a:r>
          </a:p>
          <a:p>
            <a:r>
              <a:rPr lang="en-US" dirty="0"/>
              <a:t>Spreadsheet showing how 2014NEIv2 tables were filled with state vs default data</a:t>
            </a:r>
          </a:p>
          <a:p>
            <a:r>
              <a:rPr lang="en-US" dirty="0"/>
              <a:t>Spreadsheets comparing 2014v2 to 2016 alpha </a:t>
            </a:r>
            <a:r>
              <a:rPr lang="en-US" dirty="0" err="1"/>
              <a:t>onroad</a:t>
            </a:r>
            <a:r>
              <a:rPr lang="en-US" dirty="0"/>
              <a:t> emissions at various resolutions</a:t>
            </a:r>
          </a:p>
          <a:p>
            <a:r>
              <a:rPr lang="en-US" dirty="0"/>
              <a:t>County maps of 2016 and 2014 </a:t>
            </a:r>
            <a:r>
              <a:rPr lang="en-US" dirty="0" err="1"/>
              <a:t>onroad</a:t>
            </a:r>
            <a:r>
              <a:rPr lang="en-US" dirty="0"/>
              <a:t> emissions</a:t>
            </a:r>
          </a:p>
          <a:p>
            <a:r>
              <a:rPr lang="en-US" dirty="0"/>
              <a:t>2014v2 rep. counties spreadsheet and map</a:t>
            </a:r>
          </a:p>
          <a:p>
            <a:r>
              <a:rPr lang="en-US" dirty="0"/>
              <a:t>2016 Rep. County CDBs</a:t>
            </a:r>
          </a:p>
          <a:p>
            <a:r>
              <a:rPr lang="en-US" dirty="0"/>
              <a:t>2016 Emission factors (likely on same site as 14/15)</a:t>
            </a:r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to be Posted for Download</a:t>
            </a:r>
          </a:p>
        </p:txBody>
      </p:sp>
    </p:spTree>
    <p:extLst>
      <p:ext uri="{BB962C8B-B14F-4D97-AF65-F5344CB8AC3E}">
        <p14:creationId xmlns:p14="http://schemas.microsoft.com/office/powerpoint/2010/main" val="153742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7670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beta version will incorporate state-submitted activity data for states wishing to provide these data</a:t>
            </a:r>
          </a:p>
          <a:p>
            <a:r>
              <a:rPr lang="en-US" dirty="0"/>
              <a:t>Any provided data for 2016, (and if desired, 2023, and 2028) should be in SMOKE FF10 formats</a:t>
            </a:r>
          </a:p>
          <a:p>
            <a:pPr lvl="1"/>
            <a:r>
              <a:rPr lang="en-US" dirty="0"/>
              <a:t>This is the same format in which data are posted for 2014 and 2016</a:t>
            </a:r>
          </a:p>
          <a:p>
            <a:r>
              <a:rPr lang="en-US" dirty="0"/>
              <a:t>States that do not provide updated data will be projected to 2016 using a default approach such as we show here</a:t>
            </a:r>
          </a:p>
          <a:p>
            <a:r>
              <a:rPr lang="en-US" dirty="0"/>
              <a:t>Default projections to 2023 and 2028 will probably be based on AEO 2018 (discussion needed)</a:t>
            </a:r>
          </a:p>
          <a:p>
            <a:r>
              <a:rPr lang="en-US" dirty="0"/>
              <a:t>Question: are there other parameters besides activity data that states may want to update?  E.g., see list of MOVES tables on slides 6-7</a:t>
            </a:r>
          </a:p>
          <a:p>
            <a:r>
              <a:rPr lang="en-US" u="sng" dirty="0"/>
              <a:t>Disclaimer</a:t>
            </a:r>
            <a:r>
              <a:rPr lang="en-US" dirty="0"/>
              <a:t>: FY18 budget allocations for 2016 platform support have not yet been determined</a:t>
            </a:r>
          </a:p>
          <a:p>
            <a:pPr lvl="1"/>
            <a:r>
              <a:rPr lang="en-US" dirty="0"/>
              <a:t>Levels will impact how much we can do to support beta and v1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Planned Improvements for Beta Version</a:t>
            </a:r>
          </a:p>
        </p:txBody>
      </p:sp>
    </p:spTree>
    <p:extLst>
      <p:ext uri="{BB962C8B-B14F-4D97-AF65-F5344CB8AC3E}">
        <p14:creationId xmlns:p14="http://schemas.microsoft.com/office/powerpoint/2010/main" val="25025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767068"/>
          </a:xfrm>
        </p:spPr>
        <p:txBody>
          <a:bodyPr>
            <a:normAutofit/>
          </a:bodyPr>
          <a:lstStyle/>
          <a:p>
            <a:r>
              <a:rPr lang="en-US" dirty="0"/>
              <a:t>Improvements to Default Data for the On-road Sector of the 2014 NEI (ERG)</a:t>
            </a:r>
          </a:p>
          <a:p>
            <a:pPr lvl="1"/>
            <a:r>
              <a:rPr lang="en-US" dirty="0">
                <a:hlinkClick r:id="rId2"/>
              </a:rPr>
              <a:t>https://www.epa.gov/sites/production/files/2017-10/documents/denbleyker.pdf</a:t>
            </a:r>
            <a:r>
              <a:rPr lang="en-US" dirty="0"/>
              <a:t> </a:t>
            </a:r>
          </a:p>
          <a:p>
            <a:r>
              <a:rPr lang="en-US" dirty="0"/>
              <a:t>CRC A-100</a:t>
            </a:r>
          </a:p>
          <a:p>
            <a:pPr lvl="1"/>
            <a:r>
              <a:rPr lang="en-US" dirty="0">
                <a:hlinkClick r:id="rId3"/>
              </a:rPr>
              <a:t>https://crcao.org/reports/recentstudies2017/A-100/ERG_FinalReport_CRCA100_28Feb2017.pdf</a:t>
            </a:r>
            <a:r>
              <a:rPr lang="en-US" dirty="0"/>
              <a:t> </a:t>
            </a:r>
          </a:p>
          <a:p>
            <a:r>
              <a:rPr lang="en-US" dirty="0"/>
              <a:t>WA 5-08 Task 1 memo (ERG, July 2017)</a:t>
            </a:r>
          </a:p>
          <a:p>
            <a:r>
              <a:rPr lang="en-US" dirty="0"/>
              <a:t>2014NEIv2 EPA Default Onroad Activity Data Documentation (January, 2018)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6466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8555832" cy="4614670"/>
          </a:xfrm>
        </p:spPr>
        <p:txBody>
          <a:bodyPr>
            <a:normAutofit/>
          </a:bodyPr>
          <a:lstStyle/>
          <a:p>
            <a:r>
              <a:rPr lang="en-US" dirty="0"/>
              <a:t>Air Emissions Inventory Website</a:t>
            </a:r>
          </a:p>
          <a:p>
            <a:pPr lvl="1"/>
            <a:r>
              <a:rPr lang="en-US" dirty="0">
                <a:hlinkClick r:id="rId2"/>
              </a:rPr>
              <a:t>https://www.epa.gov/air-emissions-inventories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2017 NEI Plan</a:t>
            </a:r>
          </a:p>
          <a:p>
            <a:pPr lvl="1"/>
            <a:r>
              <a:rPr lang="en-US" dirty="0"/>
              <a:t>2014 NEI Documentation and Data</a:t>
            </a:r>
          </a:p>
          <a:p>
            <a:pPr lvl="1"/>
            <a:r>
              <a:rPr lang="en-US" dirty="0"/>
              <a:t>2011 NEI Documentation and Data</a:t>
            </a:r>
          </a:p>
          <a:p>
            <a:r>
              <a:rPr lang="en-US" dirty="0"/>
              <a:t>Air Emissions Modeling Website</a:t>
            </a:r>
          </a:p>
          <a:p>
            <a:pPr lvl="1"/>
            <a:r>
              <a:rPr lang="en-US" dirty="0">
                <a:hlinkClick r:id="rId3"/>
              </a:rPr>
              <a:t>https://www.epa.gov/air-emissions-modeling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2011 Emissions Modeling Platforms</a:t>
            </a:r>
          </a:p>
          <a:p>
            <a:pPr lvl="1"/>
            <a:r>
              <a:rPr lang="en-US" dirty="0"/>
              <a:t>2014, 2015, and 2016 Emissions Modeling Platform(s)</a:t>
            </a:r>
          </a:p>
          <a:p>
            <a:pPr lvl="1"/>
            <a:r>
              <a:rPr lang="en-US" dirty="0"/>
              <a:t>Includes Technical Support Documents (TSDs), inventory data, scripts, summary report spreadsheets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Additional NEI and Modeling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3500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2014v2 Representative Counties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7844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3000+ US counties are mapped to 303 representative counties according to: state, fuels, age distribution, ramp fraction, inspection &amp; maintenance (I/M) programs, and emissions standards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3692" y="6492877"/>
            <a:ext cx="3687840" cy="365125"/>
          </a:xfrm>
        </p:spPr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2140529"/>
            <a:ext cx="6104965" cy="4717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7332" y="2774568"/>
            <a:ext cx="22092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criteria for</a:t>
            </a:r>
          </a:p>
          <a:p>
            <a:r>
              <a:rPr lang="en-US" dirty="0"/>
              <a:t>selecting rep.</a:t>
            </a:r>
          </a:p>
          <a:p>
            <a:r>
              <a:rPr lang="en-US" dirty="0"/>
              <a:t>counties was </a:t>
            </a:r>
          </a:p>
          <a:p>
            <a:r>
              <a:rPr lang="en-US" dirty="0"/>
              <a:t>discussed on</a:t>
            </a:r>
          </a:p>
          <a:p>
            <a:r>
              <a:rPr lang="en-US" dirty="0"/>
              <a:t>MJO in June, 2017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selection</a:t>
            </a:r>
          </a:p>
          <a:p>
            <a:r>
              <a:rPr lang="en-US" dirty="0"/>
              <a:t>spreadsheet</a:t>
            </a:r>
          </a:p>
          <a:p>
            <a:r>
              <a:rPr lang="en-US" dirty="0"/>
              <a:t>will be available</a:t>
            </a:r>
          </a:p>
          <a:p>
            <a:r>
              <a:rPr lang="en-US" dirty="0"/>
              <a:t>with the v2</a:t>
            </a:r>
          </a:p>
          <a:p>
            <a:r>
              <a:rPr lang="en-US" dirty="0"/>
              <a:t>documentation </a:t>
            </a:r>
          </a:p>
        </p:txBody>
      </p:sp>
    </p:spTree>
    <p:extLst>
      <p:ext uri="{BB962C8B-B14F-4D97-AF65-F5344CB8AC3E}">
        <p14:creationId xmlns:p14="http://schemas.microsoft.com/office/powerpoint/2010/main" val="394700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Onroad Emission Processes and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2" y="1265241"/>
            <a:ext cx="8665368" cy="49831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On-roadway emissions</a:t>
            </a:r>
          </a:p>
          <a:p>
            <a:pPr lvl="1"/>
            <a:r>
              <a:rPr lang="en-US" dirty="0"/>
              <a:t>Exhaust, evaporative, evaporative permeation, refueling, brake and tire wear</a:t>
            </a:r>
          </a:p>
          <a:p>
            <a:pPr lvl="1"/>
            <a:r>
              <a:rPr lang="en-US" i="1" dirty="0"/>
              <a:t>Primary inputs</a:t>
            </a:r>
            <a:r>
              <a:rPr lang="en-US" dirty="0"/>
              <a:t>: </a:t>
            </a:r>
            <a:r>
              <a:rPr lang="en-US" b="1" u="sng" dirty="0"/>
              <a:t>vehicle miles traveled </a:t>
            </a:r>
            <a:r>
              <a:rPr lang="en-US" dirty="0"/>
              <a:t>(VMT), average speeds, speed profiles, and temperature (gridded, hourly)</a:t>
            </a:r>
          </a:p>
          <a:p>
            <a:r>
              <a:rPr lang="en-US" dirty="0"/>
              <a:t>Off-network emissions (i.e. parked vehicles)</a:t>
            </a:r>
          </a:p>
          <a:p>
            <a:pPr lvl="1"/>
            <a:r>
              <a:rPr lang="en-US" dirty="0"/>
              <a:t>Exhaust from starts, evaporative, evaporative permeation, refueling, hot soak (immediately after a trip) </a:t>
            </a:r>
          </a:p>
          <a:p>
            <a:pPr lvl="1"/>
            <a:r>
              <a:rPr lang="en-US" dirty="0"/>
              <a:t>Evaporative fuel vapor venting and diurnal (when vehicles are parked for a long period)</a:t>
            </a:r>
          </a:p>
          <a:p>
            <a:pPr lvl="1"/>
            <a:r>
              <a:rPr lang="en-US" i="1" dirty="0"/>
              <a:t>Primary inputs</a:t>
            </a:r>
            <a:r>
              <a:rPr lang="en-US" dirty="0"/>
              <a:t>: </a:t>
            </a:r>
            <a:r>
              <a:rPr lang="en-US" b="1" u="sng" dirty="0"/>
              <a:t>vehicle population </a:t>
            </a:r>
            <a:r>
              <a:rPr lang="en-US" dirty="0"/>
              <a:t>(VPOP) and Temperature (gridded, hourly, daily min/max)</a:t>
            </a:r>
          </a:p>
          <a:p>
            <a:r>
              <a:rPr lang="en-US" dirty="0"/>
              <a:t>Hoteling: </a:t>
            </a:r>
          </a:p>
          <a:p>
            <a:pPr lvl="1"/>
            <a:r>
              <a:rPr lang="en-US" dirty="0"/>
              <a:t>Extended idle and auxiliary power units (APU) for combination long-haul trucks</a:t>
            </a:r>
          </a:p>
          <a:p>
            <a:pPr lvl="1"/>
            <a:r>
              <a:rPr lang="en-US" i="1" dirty="0"/>
              <a:t>Primary inputs</a:t>
            </a:r>
            <a:r>
              <a:rPr lang="en-US" dirty="0"/>
              <a:t>: </a:t>
            </a:r>
            <a:r>
              <a:rPr lang="en-US" b="1" u="sng" dirty="0"/>
              <a:t>Hoteling hours</a:t>
            </a:r>
            <a:r>
              <a:rPr lang="en-US" b="1" dirty="0"/>
              <a:t> </a:t>
            </a:r>
            <a:r>
              <a:rPr lang="en-US" dirty="0"/>
              <a:t>and T (gridded, hourly)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405151"/>
            <a:ext cx="3687840" cy="365125"/>
          </a:xfrm>
        </p:spPr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</p:spPr>
        <p:txBody>
          <a:bodyPr/>
          <a:lstStyle/>
          <a:p>
            <a:fld id="{16D4B1CE-4584-4940-B22B-1A52A204CA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632032" cy="4495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VMT was projected from 2014v2 using </a:t>
            </a:r>
            <a:r>
              <a:rPr lang="en-US" dirty="0" err="1"/>
              <a:t>state+urban</a:t>
            </a:r>
            <a:r>
              <a:rPr lang="en-US" dirty="0"/>
              <a:t> and </a:t>
            </a:r>
            <a:r>
              <a:rPr lang="en-US" dirty="0" err="1"/>
              <a:t>state+rural</a:t>
            </a:r>
            <a:r>
              <a:rPr lang="en-US" dirty="0"/>
              <a:t> factors derived from FHWA VM-2 tables</a:t>
            </a:r>
          </a:p>
          <a:p>
            <a:pPr lvl="1"/>
            <a:r>
              <a:rPr lang="en-US" sz="1900" dirty="0">
                <a:hlinkClick r:id="rId2"/>
              </a:rPr>
              <a:t>https://www.fhwa.dot.gov/policyinformation/statistics/2014/vm2.cfm</a:t>
            </a:r>
            <a:r>
              <a:rPr lang="en-US" sz="1900" dirty="0"/>
              <a:t> </a:t>
            </a:r>
          </a:p>
          <a:p>
            <a:pPr lvl="1"/>
            <a:r>
              <a:rPr lang="en-US" sz="1900" dirty="0">
                <a:hlinkClick r:id="rId3"/>
              </a:rPr>
              <a:t>https://www.fhwa.dot.gov/policyinformation/statistics/2016/vm2.cfm</a:t>
            </a:r>
            <a:r>
              <a:rPr lang="en-US" sz="1900" dirty="0"/>
              <a:t> </a:t>
            </a:r>
          </a:p>
          <a:p>
            <a:pPr lvl="1"/>
            <a:r>
              <a:rPr lang="en-US" sz="2100" dirty="0"/>
              <a:t>For some states, changes in urban/rural definitions between the two years caused factors to be more different than they should be for two years of change</a:t>
            </a:r>
          </a:p>
          <a:p>
            <a:pPr lvl="2"/>
            <a:r>
              <a:rPr lang="en-US" sz="1900" dirty="0"/>
              <a:t>State-overall growth factors used for these states: AK, GA, IN, ME, Mass, NE, NM, NY, ND</a:t>
            </a:r>
          </a:p>
          <a:p>
            <a:pPr lvl="1"/>
            <a:r>
              <a:rPr lang="en-US" sz="2100" dirty="0"/>
              <a:t>For Texas and NM, state-wide factors from state DOT web sites used</a:t>
            </a:r>
          </a:p>
          <a:p>
            <a:pPr lvl="2"/>
            <a:r>
              <a:rPr lang="en-US" sz="1900" dirty="0"/>
              <a:t>7.8% (TX) and 11.6% (NM) were more conservative growth factors than VM-2</a:t>
            </a:r>
          </a:p>
          <a:p>
            <a:r>
              <a:rPr lang="en-US" dirty="0"/>
              <a:t>2014v2 ratio of VMT/hoteling hour for long-haul combination trucks was preserved in 2016</a:t>
            </a:r>
          </a:p>
          <a:p>
            <a:r>
              <a:rPr lang="en-US" dirty="0"/>
              <a:t>2014v2 ratio of VMT/vehicle was preserved in the 2016 vehicle Population (VPOP)</a:t>
            </a:r>
          </a:p>
          <a:p>
            <a:r>
              <a:rPr lang="en-US" dirty="0"/>
              <a:t>See </a:t>
            </a:r>
            <a:r>
              <a:rPr lang="en-US" u="sng" dirty="0"/>
              <a:t>2016v2 </a:t>
            </a:r>
            <a:r>
              <a:rPr lang="en-US" u="sng" dirty="0" err="1"/>
              <a:t>onroad</a:t>
            </a:r>
            <a:r>
              <a:rPr lang="en-US" u="sng" dirty="0"/>
              <a:t> activity versus 2014v2.xlsx </a:t>
            </a:r>
            <a:r>
              <a:rPr lang="en-US" dirty="0"/>
              <a:t>for more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4544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2016 Alpha Activity 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4564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24287"/>
              </p:ext>
            </p:extLst>
          </p:nvPr>
        </p:nvGraphicFramePr>
        <p:xfrm>
          <a:off x="409359" y="1741711"/>
          <a:ext cx="8229600" cy="479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128">
                  <a:extLst>
                    <a:ext uri="{9D8B030D-6E8A-4147-A177-3AD203B41FA5}">
                      <a16:colId xmlns:a16="http://schemas.microsoft.com/office/drawing/2014/main" val="1096441062"/>
                    </a:ext>
                  </a:extLst>
                </a:gridCol>
                <a:gridCol w="5294472">
                  <a:extLst>
                    <a:ext uri="{9D8B030D-6E8A-4147-A177-3AD203B41FA5}">
                      <a16:colId xmlns:a16="http://schemas.microsoft.com/office/drawing/2014/main" val="184133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Table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content for 2014 NEI v2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37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avft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IHS data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189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avgspeeddistribution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CRC A-100 study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051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dayvmtfraction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CRC A-100 study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896580"/>
                  </a:ext>
                </a:extLst>
              </a:tr>
              <a:tr h="7373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fuelformulation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EPA estimates for each county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updated with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refinery data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986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fuelsupply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EPA estimates for each county for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– updated with 2014 refinery data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98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fuelusagefraction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MOVES2014a default E85 usage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916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hotellingactivitydistribution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MOVES2014a default APU vs. Main Engine fractions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81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hotellinghours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estimates of hoteling hours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long-haul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combination truck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651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hourvmtfraction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CRC A-100 study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4432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7741"/>
          </a:xfrm>
        </p:spPr>
        <p:txBody>
          <a:bodyPr>
            <a:normAutofit/>
          </a:bodyPr>
          <a:lstStyle/>
          <a:p>
            <a:r>
              <a:rPr lang="en-US" dirty="0"/>
              <a:t>2016 MOVES Table Contents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978" y="1153307"/>
            <a:ext cx="824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Tables not listed on this or next slide are empty by default</a:t>
            </a:r>
          </a:p>
          <a:p>
            <a:r>
              <a:rPr lang="en-US" dirty="0"/>
              <a:t>See </a:t>
            </a:r>
            <a:r>
              <a:rPr lang="en-US" b="1" dirty="0"/>
              <a:t>2014v2 Plans for CDB input data </a:t>
            </a:r>
            <a:r>
              <a:rPr lang="en-US" dirty="0"/>
              <a:t>spreadsheet for state-specific info</a:t>
            </a:r>
          </a:p>
        </p:txBody>
      </p:sp>
    </p:spTree>
    <p:extLst>
      <p:ext uri="{BB962C8B-B14F-4D97-AF65-F5344CB8AC3E}">
        <p14:creationId xmlns:p14="http://schemas.microsoft.com/office/powerpoint/2010/main" val="212542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21451"/>
              </p:ext>
            </p:extLst>
          </p:nvPr>
        </p:nvGraphicFramePr>
        <p:xfrm>
          <a:off x="417672" y="1553433"/>
          <a:ext cx="822960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9644106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84133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Table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content for 2014 NEI v2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37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imcoverage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NEI v1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to 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70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monthvmtfraction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NEI v1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44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NEI v1 (ramp fraction of 0.08 is default)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68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roadtypedistribution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EPA estimates based on FHWA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368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sourcetypeagedistribution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IHS data –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unchanged for 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624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sourcetypeyear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population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23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sourcetypeyearvmt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VMT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2014v2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submissions,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growth factors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201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IHS data for LD splits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032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zonemonthhour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meteorology data averaged by county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402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emissionratebyage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`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emissionratebyage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` tables for some counties were populated using appropriate data described in the guidance for states adopting California emission standards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001507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5553" y="225075"/>
            <a:ext cx="7851648" cy="958334"/>
          </a:xfrm>
        </p:spPr>
        <p:txBody>
          <a:bodyPr>
            <a:normAutofit/>
          </a:bodyPr>
          <a:lstStyle/>
          <a:p>
            <a:r>
              <a:rPr lang="en-US" dirty="0"/>
              <a:t>2016 MOVES Table Contents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761" y="1183409"/>
            <a:ext cx="817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b="1" dirty="0"/>
              <a:t>2014v2 Plans for CDB input data </a:t>
            </a:r>
            <a:r>
              <a:rPr lang="en-US" dirty="0"/>
              <a:t>spreadsheet for state-specific info</a:t>
            </a:r>
          </a:p>
        </p:txBody>
      </p:sp>
    </p:spTree>
    <p:extLst>
      <p:ext uri="{BB962C8B-B14F-4D97-AF65-F5344CB8AC3E}">
        <p14:creationId xmlns:p14="http://schemas.microsoft.com/office/powerpoint/2010/main" val="28711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963277"/>
          </a:xfrm>
        </p:spPr>
        <p:txBody>
          <a:bodyPr>
            <a:normAutofit fontScale="90000"/>
          </a:bodyPr>
          <a:lstStyle/>
          <a:p>
            <a:r>
              <a:rPr lang="en-US" dirty="0"/>
              <a:t>2011, 2014v2, 2016 by Pollutant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270905"/>
              </p:ext>
            </p:extLst>
          </p:nvPr>
        </p:nvGraphicFramePr>
        <p:xfrm>
          <a:off x="457200" y="1481138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441088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348581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509070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189963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0768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2011el/en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Con.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U.S.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2014NEIv2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alpha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2016-2014 % change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0240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25,981,557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24,141,986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20,445,327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606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120,859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107,684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101,230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529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5,707,939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4,835,396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4,045,836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1676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336,423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301,467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0451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PM2_5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188,925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161,732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130,263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4626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28,195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28,094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27,356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4014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2,713,181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2,346,620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1,961,995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859542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610" y="5747721"/>
            <a:ext cx="782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*These numbers do not include AK, HI, PR, VI, or Tribal submissions</a:t>
            </a:r>
          </a:p>
        </p:txBody>
      </p:sp>
    </p:spTree>
    <p:extLst>
      <p:ext uri="{BB962C8B-B14F-4D97-AF65-F5344CB8AC3E}">
        <p14:creationId xmlns:p14="http://schemas.microsoft.com/office/powerpoint/2010/main" val="262845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Onroad from 2011 to 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52530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42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4B4DB25-01FE-4A69-9AED-F4E99FEC4C0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5F02445-ADE3-479D-822B-48680AE96153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7FF3FADC-C2E2-493A-AF9E-43D1B75D67FF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41A16E82-9EA5-4CEB-88DE-3275ACC0C487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EBA65A78-6588-4151-91B4-68FC10BEF06D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0F78DAB-6531-4FEC-B5B1-923387C9FB23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68A35C3D-BCE3-4675-B3D0-DF0379B40D8F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3B5915F8-6C70-46BA-9163-322BB2AE49E4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5B7D806-7C73-43B0-B7C9-F544095009B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D3090D3B-AED1-4BFB-BB03-7A8874008109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7E892209-2CEA-406E-9A39-40422A67B5CD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B66A8585-2283-4081-ABFF-4FE2FD86BD4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9E1046B-8E54-4BB0-B529-34799F93C741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078D5E2B-FBBA-4032-B1F8-0B8EA7113B6F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A16086C6-3A1C-40C1-B36E-441B51CE9C5C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97AB2FF8-E2A3-45A9-A701-58A328A6A84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F5AFABB-1117-4450-A449-DFA461110A71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2017257B-338C-47FE-ACDE-27B1C1D1ABE4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58BDBB19-3572-4E1E-9568-6C0AD062F552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AC20244E-607A-455E-A2E3-8B090AB7AC25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CBC9BA39-FF25-43EA-891D-6623BE27C90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C515F22F-0246-4D45-A195-9E5631206E2A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62BFF58-50D5-472D-BAF9-8FE9ED1B0AB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586622F-3BAC-4E4D-BEA8-AF88862512E4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95B20181-5B7C-426B-A554-52EE15111821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CDB1032C-0020-4776-BDC9-0F35C79D32DB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4A1C7F42-23D4-4074-8E35-069697F85DF4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64BD491B-1514-4CA6-A4C8-C5D41FDFA258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D38EB44E-AE6F-4F41-8F03-5EA1E63C6AEE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D7F978FC-A9A5-4A5D-93DB-34265A0211F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09FF4DE7-6D0A-4AA9-8774-45B8D7D0F124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FFEDEDC4-0593-4631-823C-F934DB84803C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356C29AD-E73F-4587-8ACF-EE25149DADE7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7A5CED35-6CE6-43E2-AA6A-E09E7D97754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F923B3-B4B0-48B3-9272-06381F9CA10D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180B1D7C-D3C6-4C70-80BD-87346A76C59A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8C9A9C4-9426-47B3-99A7-90E7BF2ECCB9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0C3EC450-3D12-49F6-89C8-E1FED11A35E4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CE5DD6EE-BA5B-449A-9439-F4BC337FFF43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239896BA-4D9C-4065-A5A3-9AD224FE41B3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10171F7B-1D9B-441E-A148-D90CEA8BA714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F202FACA-7275-4433-90BA-67EE6DF88333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37AFBB1B-2B13-469F-95A1-7F109CD0118C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D7AB50CC-43B0-48D6-8DEA-E708A23D0201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EE1B2E21-0D1B-4177-B4CD-CEEE9EB79F5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028E4D7-7EB1-4825-8EEA-934215440086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9C79E996-74D7-4FF9-A83E-D7FCAE315D40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8EC501BE-5C6E-4262-A451-B0F3B41A1DFD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B9316047-2739-4A44-A639-358F22198E42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0A23BFB3-CCA5-4FE2-A762-3367F7CAA397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DEC0E88B-878C-4E50-BC34-480E255395EC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A8AB749E-5DBA-4ED1-A7F0-932C38904543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96EF168-2177-42B4-8FF9-EE21FEF3084E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E49FDFED-BAAA-4274-979E-850DEFFCAC06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BE9ABFA8-350A-4FC8-A9FC-D081F1B3C973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D5B10552-D090-472B-BDF6-7705A2D0D4E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B997F33-ED98-4245-8C75-1FA01F0BFB2F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CDE1FBB5-C3B2-49E6-BDB5-3C7CC10976AE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3D6B01E6-6F77-4FCA-8CD8-80759F729C5E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6A50EF87-623A-4AE1-A24C-CB3FD28D66CF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50B7B162-7E3C-41D7-A8FE-DC3DD4044F68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56887F6E-89C9-4F5D-80ED-6248EA01FD52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A835A2EC-6AB7-4FC2-990C-3B56E0311730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788B553F-07B5-49F6-93BC-BBD1D9560F89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3ED68754-2C49-4C34-A032-359E887FD6C0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85DA779E-D2E5-42A9-8287-38BD57188B0C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C2B6635E-1FA9-408D-8AF0-E3C150C5F50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5838D78-AEC9-4125-89EE-EBD8AD43D760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5B4FD8F8-434C-4AED-8968-94B888844777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BAF7C30B-1484-48E3-AF3E-7999FD79CF42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3443EBCC-4A1B-466C-8276-FA69A5443DB8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A1BC235E-9A17-4E23-9945-883D9F14C925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7B360771-0C41-4532-81EF-E952FA693A4C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845448B6-655E-4BE5-A939-6C6B43B4E66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F5FFC5FC-5217-4115-9FA5-01F0F839E8E0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85BCD620-910B-46B2-BED3-C6ECC0F7721C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9342A52E-AA46-4A22-9210-E6454F8DC26A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1449DBDE-A6CC-4C1D-B415-F4AEA9D473E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D262B2F-D0E5-407D-BF64-EF4E4691172A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F71A5426-E6A7-4FAF-9FE8-D64F1A01387C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41282D0A-4573-43C0-867D-E9A8A9A8B52A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969BA694-59E8-45C8-B8C1-A7D46A446214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AEE7F232-4D83-4D58-83B2-A2B2A2F369F9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E0FFF354-F6AE-413C-B714-5ED02E301D00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762EF932-2E45-40A1-BC1E-E7933E785AF3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98486CE3-990B-4186-B83B-B1F667F36A95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E99034CC-1B16-4225-A4F9-DAC6CB62F67A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35AC97BF-5C5B-4606-BF1A-5C6CF06DD209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997CA4E0-7EAA-4ABE-B53F-FF1F09E6227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CD8D8A9-DE0C-4711-928E-D1D49233B60C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A7DF060F-E68D-4889-B3FA-5268871F78C6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D881472-CD7B-4421-8548-791E68197E4C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FE101C5D-7897-453D-9BCE-2E3559DBA0F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9B772FF4-DB53-4877-9655-DBB4556A294D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4F94C70D-A8ED-47A0-B5D7-CD328D3ADA31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A7E097C4-59C1-4385-B5B7-908F615EB5AB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56928FB0-CB2D-4B4F-97BC-E5315DE78861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6E05C26E-4C1C-4293-B006-15091F360355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85E67F0F-3AAA-4A18-83F2-E9B08AC9D428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0A6FA8CA-B92F-4E92-9F34-39710E767C5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F5DA9B3-B655-46C9-B802-C90BC4770325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6FD99A5-C7AC-42C7-8BA8-BE6EE98D9D1D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531BBFB5-67A3-463D-A5D4-0430EDD9F28E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9C61D0DE-7D5D-4EC2-8D8D-94BCB5F62373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7D3A032B-63EB-48A6-BA31-0857CB0C1624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F85D11B4-1218-4CB2-B53A-C727780A9F8B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46752475-F417-4703-9D10-F924E7E5FD28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2677F241-E117-473C-AF68-192E4432B5D3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964FDB64-43F4-4427-924F-DA7BF482AC1F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3497DA54-0A59-48C5-84EA-8C7FC73E0F1E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CED78F42-B8CD-466C-A014-931F7A1CED7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40A04A9-CD42-4A07-BCFC-BB595C1ED01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E3C29AF-C856-432F-AF8B-37C15689A1BA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F3B850DB-B1EC-4D36-8223-BD8F25FFC3E7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C695A5DF-4B7C-483C-8BE2-C7951EC4465F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3841BB89-C0EC-4111-A556-919EB647F296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6F2017C6-E7F2-4422-B94D-C53309C33EF2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C1AD3E3C-FE91-493E-80C9-46961374EC5D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FE8C84FD-FBAD-40DE-A568-432544FEFB21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FB9F58AF-5BAA-4E87-B03D-1A82625468C2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673C7D94-E25E-4B81-82D1-B20A69CEAEA2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94D2A36C-C75F-4ECB-BA1E-819B228DF78A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83CC06F2-6C2D-43DE-B92B-F63F3565CDA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9ECD4A4-B2EE-402D-B821-1CB8426F54FC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60A76A2A-0C67-4EED-BE91-974E856D4E80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E1219056-4132-48CD-8136-C4C272605DA3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BEA01370-C3B8-46A3-A9FF-21CF162AB576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59621CB8-43C9-4F66-9B26-EF5D48575E97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7BE0D2FF-1661-4217-B312-CEE8CD1B91BF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45806BF2-821F-4CC7-92C5-0159286431F6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6242BA47-E955-4F41-908A-45642C98A352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2793FE04-100E-46E6-99A4-7DB38C5D4ACE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EEFFF7F6-E7A2-482F-B759-4E0D4FCBF269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F1C0804E-DD8B-49FD-82C1-F0B3BB9A3EF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EFB4ECA-9DCD-4887-AE52-309EE8E33A81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D39E8D51-E7C5-4617-8F87-D2D4EDDE8D28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6934F189-A051-4DD2-B886-0A44E5A39028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5DB86918-D3B3-429B-9674-19C7BF7A2A43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2D5DA30A-E51D-4525-A722-DB7089DC0056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A37B09B5-ECB1-47DE-845D-A2F6CF453FC3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2CB27FC3-70A7-4393-8B5F-855F079E2291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3F2A7B73-A867-40A9-B2A5-68F4AB1166F3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17D00816-FB94-4E06-B773-CFE3815EAF13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64795DB3-A9C1-4E4E-BAFD-51224900CAE7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96FF00D3-C0D9-4FE5-A3AB-E6BA099BDE9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23D7125-13FC-464F-9B52-210FEA4D2878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CB17FB6B-1F41-4148-84CE-D32D0F21C1B0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97BED164-DCDB-4DF0-B97E-612C2402CFF7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C3AAAB70-E2A0-4C01-9AC2-2713E2A82C4A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2F894089-CDB4-45E1-8D85-768A490D1358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1BBE5511-70DA-4B24-808F-8F04B1C572B1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FE793C93-36AF-4AD7-923B-80279B5973E4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6D269885-4764-4B11-83ED-9ED30044C26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F99DFEB-DC2B-4F61-BF9A-579B75F7A04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A4B83B6-9D2A-4101-9575-E987F0122E2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769AD20-7BF9-46D6-88A5-64F9350F7AA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6081994-B1B4-4318-B10A-07CE43C3B20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9F2FD67-EE77-42B9-AE16-2688DFA48A8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314E974-D87F-44F4-B717-B9223D2CC6C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2472F19-8E9C-47EE-819E-EC7C06A8B6F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C909F4E-A5F4-45ED-865D-5EA7CA78E68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59F2353-8BD1-44E8-8A0F-F131137D6A5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C133B4F-85E9-4E26-A2D0-767C78E3974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012277C-E474-4A16-BA30-F5708BF3CFC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91BFE1E-F822-4CBD-92AD-CFA0D0C5821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A97F44F-8440-44ED-BA9B-FB437C48850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450556F-82B4-47D0-A2AB-B2BFC509C1D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AC9F9D5-309D-4F30-AAD8-26550E1F4C1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D647000-1988-4CDA-A1D1-DBB8B6D0FB7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B6588FC-715C-41C2-BBD8-87A58852108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6127684-4328-4667-A820-1D9BC5CA770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27222C6C-711A-427D-A0C5-A494BE4ED45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361D4FB-DC33-4B81-B0F1-AED207AADC7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B6DEB4E-1BFD-4282-B650-4E0B92DC323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76541BC-A16A-41EB-A098-7F4BD7B0955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08923FE-14D3-480F-8DEB-39C3EB49175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CF398CA-4C09-424C-9ACA-4A69EEC6598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2FFC8EF-0972-4DA7-984C-7E0CE1B99735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49AC36F-0F9E-48F3-83FB-1B71E235FAC2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5599F71-2F01-43DF-9DBA-ED8E46A2663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367C47E-34F5-497D-A051-FF3E84CDF8F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93463D7-C02B-4985-A007-A962A8079044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3A05AAC-9996-4776-BE10-520A33D2E5C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4EC8304-4BBB-4140-8F05-E64AEFB0FEB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CBD2C51-2D2D-4651-BD56-BE6151257AB2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6D21778-F87D-4171-B29E-59350056523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037365F-9090-4F46-A287-982AC442A28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0246F3C-6CBC-4305-B59C-F76F23560066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F2882EC-A27E-4682-95D2-CF920E9A3E06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2FD8B33-C52C-473A-BD98-43B12902455A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BAA04BD-2079-48A5-8F95-501148372F2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C9D36E2-2E22-470A-898F-8C125857E71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6108837-74B6-4E98-B108-FB9B229427D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34C01DA-FAD3-4C26-880B-4728CF6659F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ABB0A94-07DF-4C2A-BBFD-334BAD8C0BAB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6484E3F-9379-4637-A982-F78215654D5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FCB12DB3-C8C6-4A34-884A-08477C4A422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6D76E6D-CED7-4A61-B0F2-D51D6EFA474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341AB2A1-96F3-4E4E-BF3A-763A4077D2D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FE54399-98DD-4A3D-863A-43104C79D0A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A33E6DB-8343-4643-8C21-7E4F0F3A572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6EBD7D3-06DE-4E78-AB84-4B728603729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C029737C-F70B-46ED-A9C1-F616BA9A91D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3D1A84B-0567-44A0-8749-A6901021F11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70BD9DC-1108-4984-A673-7432887051D0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5CD8BF48-2784-430B-9130-135FA43F58D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04D20873-E873-4D62-A995-9750ADC9F13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D764801-5F1E-4451-894D-DB715F89D3A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6BE2E28-1A57-4889-8BFE-A38384D02F53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213769D-8D2F-4569-B9B8-B43169FCA559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3C5730B-DA1B-4F94-B603-76C04CD1FB2E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0B24FC3-F1B5-4246-9DDC-C7DA982A1AC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9CC6BFB-E492-441A-B48C-D7C307074437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94C298A9-6DB5-4D86-8C61-65332C5016F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A7C860A-C267-478B-AA2C-502E907BF62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3A3B6BEB-8E06-44EF-89F8-510172BBFA04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17435E0-9FA3-4217-8D65-257A1DE8186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4C85CA7E-F022-422F-BCA7-3036784A594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59844938-CD1E-4733-93F5-FA50DA664951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C6416AB2-8568-4FDF-A1E1-0852BD7999AB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D64B92F-E677-44AA-A933-3ABF3651D9B3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FEA55B8-388B-4783-B822-C94A730C2857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DECD3AC0-DE90-4B8C-A363-19FD58107831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7D53066-814C-40B3-AECF-351756C26AB2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A21B8D6-1BD4-4E78-8192-9666E4607E3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93FACBA-ECC4-411D-897D-7051FFE4B068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8862D5E-E1F5-4103-A08B-7EA0BC6F04E8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C40699D6-5F54-4EEB-B929-9596D949AD46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E89445B-672D-4EA5-9BC7-CF81487FD08D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C78C958-3C37-413D-9075-C11EF29A625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5E37067-2816-418A-A65A-B91AA6E18A18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48E0324-29EC-47A6-9EB1-0FB98E849DA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8C83D17E-4E8D-4D4D-AC91-AEFD7992032D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404ACA14-EEAE-4703-9F05-99530318418C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E69DF25A-6E20-433D-A7BA-0C6C656A5429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9412089-5A52-4818-9740-79CEAA112A8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46042</TotalTime>
  <Words>1551</Words>
  <Application>Microsoft Office PowerPoint</Application>
  <PresentationFormat>On-screen Show (4:3)</PresentationFormat>
  <Paragraphs>303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Development of 2016 Alpha Onroad Mobile Emissions</vt:lpstr>
      <vt:lpstr>Onroad Emissions Preparation</vt:lpstr>
      <vt:lpstr>2014v2 Representative Counties</vt:lpstr>
      <vt:lpstr>Onroad Emission Processes and Inputs</vt:lpstr>
      <vt:lpstr>2016 Alpha Activity Data Preparation</vt:lpstr>
      <vt:lpstr>2016 MOVES Table Contents </vt:lpstr>
      <vt:lpstr>2016 MOVES Table Contents </vt:lpstr>
      <vt:lpstr>2011, 2014v2, 2016 by Pollutant</vt:lpstr>
      <vt:lpstr>Onroad from 2011 to 2016</vt:lpstr>
      <vt:lpstr>2011, 2014v2, 2016 by Mode</vt:lpstr>
      <vt:lpstr>Onroad by Mode 2011 to 2016</vt:lpstr>
      <vt:lpstr>2016 Onroad NOx by State, Mode</vt:lpstr>
      <vt:lpstr>Onroad NOx total changes</vt:lpstr>
      <vt:lpstr>Rate per Distance NOx and changes 2014 to 2016</vt:lpstr>
      <vt:lpstr>Rate per Vehicle NOx and changes</vt:lpstr>
      <vt:lpstr>2016 Hoteling NOx and changes</vt:lpstr>
      <vt:lpstr>2016 Onroad VOC by State, Mode</vt:lpstr>
      <vt:lpstr>Rate per Vehicle VOC and changes</vt:lpstr>
      <vt:lpstr>Rate per Profile VOC and changes</vt:lpstr>
      <vt:lpstr>Data to be Posted for Download</vt:lpstr>
      <vt:lpstr>Planned Improvements for Beta Version</vt:lpstr>
      <vt:lpstr>References</vt:lpstr>
      <vt:lpstr>Sources of Additional NEI and Modeling Information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Eyth, Alison</cp:lastModifiedBy>
  <cp:revision>1009</cp:revision>
  <cp:lastPrinted>2017-12-04T21:57:59Z</cp:lastPrinted>
  <dcterms:created xsi:type="dcterms:W3CDTF">2011-06-13T20:10:16Z</dcterms:created>
  <dcterms:modified xsi:type="dcterms:W3CDTF">2018-02-15T19:42:34Z</dcterms:modified>
</cp:coreProperties>
</file>