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26"/>
  </p:notesMasterIdLst>
  <p:sldIdLst>
    <p:sldId id="256" r:id="rId2"/>
    <p:sldId id="257" r:id="rId3"/>
    <p:sldId id="258" r:id="rId4"/>
    <p:sldId id="291" r:id="rId5"/>
    <p:sldId id="259" r:id="rId6"/>
    <p:sldId id="296" r:id="rId7"/>
    <p:sldId id="297" r:id="rId8"/>
    <p:sldId id="300" r:id="rId9"/>
    <p:sldId id="301" r:id="rId10"/>
    <p:sldId id="305" r:id="rId11"/>
    <p:sldId id="307" r:id="rId12"/>
    <p:sldId id="306" r:id="rId13"/>
    <p:sldId id="308" r:id="rId14"/>
    <p:sldId id="309" r:id="rId15"/>
    <p:sldId id="310" r:id="rId16"/>
    <p:sldId id="311" r:id="rId17"/>
    <p:sldId id="302" r:id="rId18"/>
    <p:sldId id="303" r:id="rId19"/>
    <p:sldId id="304" r:id="rId20"/>
    <p:sldId id="312" r:id="rId21"/>
    <p:sldId id="313" r:id="rId22"/>
    <p:sldId id="314" r:id="rId23"/>
    <p:sldId id="265" r:id="rId24"/>
    <p:sldId id="29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448" y="-18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galhochman:Documents:work:energy%20markets:Indirect%20by%20products%20effect:Data:Numerical%20example%2011.2011%20TRP.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galhochman:Documents:work:energy%20markets:Indirect%20by%20products%20effect:Data:Numerical%20example%2011.2011%20TRP.xlsx"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galhochman:Documents:work:energy%20markets:Indirect%20by%20products%20effect:Data:Numerical%20example%2011.2011%20TRP.xlsx" TargetMode="External"/><Relationship Id="rId3"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galhochman:Documents:work:energy%20markets:Indirect%20by%20products%20effect:Data:Numerical%20example%2011.2011%20TRP.xlsx" TargetMode="External"/><Relationship Id="rId3"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galhochman:Documents:work:energy%20markets:Indirect%20by%20products%20effect:Data:Numerical%20example%2011.2011%20TRP.xlsx" TargetMode="External"/><Relationship Id="rId3"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42903913333"/>
          <c:y val="0.114403976563996"/>
          <c:w val="0.853132994082605"/>
          <c:h val="0.54207241091755"/>
        </c:manualLayout>
      </c:layout>
      <c:barChart>
        <c:barDir val="col"/>
        <c:grouping val="clustered"/>
        <c:varyColors val="0"/>
        <c:ser>
          <c:idx val="1"/>
          <c:order val="0"/>
          <c:tx>
            <c:v>Fixed Proportion</c:v>
          </c:tx>
          <c:spPr>
            <a:solidFill>
              <a:schemeClr val="tx2"/>
            </a:solidFill>
          </c:spPr>
          <c:invertIfNegative val="0"/>
          <c:dPt>
            <c:idx val="0"/>
            <c:invertIfNegative val="0"/>
            <c:bubble3D val="0"/>
            <c:spPr>
              <a:solidFill>
                <a:srgbClr val="FF0000"/>
              </a:solidFill>
            </c:spPr>
          </c:dPt>
          <c:dPt>
            <c:idx val="1"/>
            <c:invertIfNegative val="0"/>
            <c:bubble3D val="0"/>
            <c:spPr>
              <a:solidFill>
                <a:schemeClr val="tx1"/>
              </a:solidFill>
            </c:spPr>
          </c:dPt>
          <c:dPt>
            <c:idx val="2"/>
            <c:invertIfNegative val="0"/>
            <c:bubble3D val="0"/>
            <c:spPr>
              <a:solidFill>
                <a:schemeClr val="tx1"/>
              </a:solidFill>
            </c:spPr>
          </c:dPt>
          <c:dPt>
            <c:idx val="5"/>
            <c:invertIfNegative val="0"/>
            <c:bubble3D val="0"/>
            <c:spPr>
              <a:solidFill>
                <a:schemeClr val="tx1"/>
              </a:solidFill>
            </c:spPr>
          </c:dPt>
          <c:cat>
            <c:strRef>
              <c:f>Results_old!$K$3:$K$10</c:f>
              <c:strCache>
                <c:ptCount val="8"/>
                <c:pt idx="0">
                  <c:v>Gasoline</c:v>
                </c:pt>
                <c:pt idx="1">
                  <c:v>Ethanol, No ILUC</c:v>
                </c:pt>
                <c:pt idx="2">
                  <c:v>EPA Baseline</c:v>
                </c:pt>
                <c:pt idx="3">
                  <c:v>With IBE Lower Bound</c:v>
                </c:pt>
                <c:pt idx="4">
                  <c:v>With IBE Upper Bound</c:v>
                </c:pt>
                <c:pt idx="5">
                  <c:v>EPA Baseline</c:v>
                </c:pt>
                <c:pt idx="6">
                  <c:v>With IBE Lower Bound</c:v>
                </c:pt>
                <c:pt idx="7">
                  <c:v>With IBE Upper Bound</c:v>
                </c:pt>
              </c:strCache>
            </c:strRef>
          </c:cat>
          <c:val>
            <c:numRef>
              <c:f>Results_old!$L$3:$L$10</c:f>
              <c:numCache>
                <c:formatCode>0</c:formatCode>
                <c:ptCount val="8"/>
                <c:pt idx="0">
                  <c:v>93.08436018957345</c:v>
                </c:pt>
                <c:pt idx="1">
                  <c:v>39.0937587092183</c:v>
                </c:pt>
                <c:pt idx="2">
                  <c:v>73.54902181975424</c:v>
                </c:pt>
                <c:pt idx="3">
                  <c:v>47.18492726964091</c:v>
                </c:pt>
                <c:pt idx="4">
                  <c:v>10.05001542280088</c:v>
                </c:pt>
                <c:pt idx="5">
                  <c:v>143.0490218197544</c:v>
                </c:pt>
                <c:pt idx="6">
                  <c:v>116.684927269641</c:v>
                </c:pt>
                <c:pt idx="7">
                  <c:v>79.55001542280088</c:v>
                </c:pt>
              </c:numCache>
            </c:numRef>
          </c:val>
        </c:ser>
        <c:dLbls>
          <c:showLegendKey val="0"/>
          <c:showVal val="0"/>
          <c:showCatName val="0"/>
          <c:showSerName val="0"/>
          <c:showPercent val="0"/>
          <c:showBubbleSize val="0"/>
        </c:dLbls>
        <c:gapWidth val="146"/>
        <c:axId val="2139456328"/>
        <c:axId val="2129996824"/>
      </c:barChart>
      <c:catAx>
        <c:axId val="2139456328"/>
        <c:scaling>
          <c:orientation val="minMax"/>
        </c:scaling>
        <c:delete val="0"/>
        <c:axPos val="b"/>
        <c:majorTickMark val="out"/>
        <c:minorTickMark val="none"/>
        <c:tickLblPos val="nextTo"/>
        <c:txPr>
          <a:bodyPr/>
          <a:lstStyle/>
          <a:p>
            <a:pPr>
              <a:defRPr sz="1600" baseline="0"/>
            </a:pPr>
            <a:endParaRPr lang="en-US"/>
          </a:p>
        </c:txPr>
        <c:crossAx val="2129996824"/>
        <c:crosses val="autoZero"/>
        <c:auto val="1"/>
        <c:lblAlgn val="ctr"/>
        <c:lblOffset val="100"/>
        <c:noMultiLvlLbl val="0"/>
      </c:catAx>
      <c:valAx>
        <c:axId val="2129996824"/>
        <c:scaling>
          <c:orientation val="minMax"/>
          <c:max val="150.0"/>
        </c:scaling>
        <c:delete val="0"/>
        <c:axPos val="l"/>
        <c:majorGridlines/>
        <c:title>
          <c:tx>
            <c:rich>
              <a:bodyPr rot="-5400000" vert="horz"/>
              <a:lstStyle/>
              <a:p>
                <a:pPr>
                  <a:defRPr sz="2400" b="0"/>
                </a:pPr>
                <a:r>
                  <a:rPr lang="en-US" sz="2400" b="0"/>
                  <a:t>Net</a:t>
                </a:r>
                <a:r>
                  <a:rPr lang="en-US" sz="2400" b="0" baseline="0"/>
                  <a:t> GHG (gCO2e/MJ-Fuel)</a:t>
                </a:r>
                <a:endParaRPr lang="en-US" sz="2400" b="0"/>
              </a:p>
            </c:rich>
          </c:tx>
          <c:layout>
            <c:manualLayout>
              <c:xMode val="edge"/>
              <c:yMode val="edge"/>
              <c:x val="0.00952640312333976"/>
              <c:y val="0.140616820313578"/>
            </c:manualLayout>
          </c:layout>
          <c:overlay val="0"/>
        </c:title>
        <c:numFmt formatCode="#,##0" sourceLinked="0"/>
        <c:majorTickMark val="out"/>
        <c:minorTickMark val="none"/>
        <c:tickLblPos val="nextTo"/>
        <c:txPr>
          <a:bodyPr/>
          <a:lstStyle/>
          <a:p>
            <a:pPr>
              <a:defRPr sz="1600"/>
            </a:pPr>
            <a:endParaRPr lang="en-US"/>
          </a:p>
        </c:txPr>
        <c:crossAx val="2139456328"/>
        <c:crosses val="autoZero"/>
        <c:crossBetween val="between"/>
        <c:majorUnit val="25.0"/>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42903913333"/>
          <c:y val="0.114403976563996"/>
          <c:w val="0.853132994082605"/>
          <c:h val="0.54207241091755"/>
        </c:manualLayout>
      </c:layout>
      <c:barChart>
        <c:barDir val="col"/>
        <c:grouping val="clustered"/>
        <c:varyColors val="0"/>
        <c:ser>
          <c:idx val="1"/>
          <c:order val="0"/>
          <c:tx>
            <c:v>Fixed Proportion</c:v>
          </c:tx>
          <c:spPr>
            <a:solidFill>
              <a:schemeClr val="tx2"/>
            </a:solidFill>
          </c:spPr>
          <c:invertIfNegative val="0"/>
          <c:dPt>
            <c:idx val="0"/>
            <c:invertIfNegative val="0"/>
            <c:bubble3D val="0"/>
            <c:spPr>
              <a:solidFill>
                <a:srgbClr val="FF0000"/>
              </a:solidFill>
            </c:spPr>
          </c:dPt>
          <c:dPt>
            <c:idx val="1"/>
            <c:invertIfNegative val="0"/>
            <c:bubble3D val="0"/>
            <c:spPr>
              <a:solidFill>
                <a:schemeClr val="tx1"/>
              </a:solidFill>
            </c:spPr>
          </c:dPt>
          <c:dPt>
            <c:idx val="2"/>
            <c:invertIfNegative val="0"/>
            <c:bubble3D val="0"/>
            <c:spPr>
              <a:solidFill>
                <a:schemeClr val="tx1"/>
              </a:solidFill>
            </c:spPr>
          </c:dPt>
          <c:dPt>
            <c:idx val="5"/>
            <c:invertIfNegative val="0"/>
            <c:bubble3D val="0"/>
            <c:spPr>
              <a:solidFill>
                <a:schemeClr val="tx1"/>
              </a:solidFill>
            </c:spPr>
          </c:dPt>
          <c:cat>
            <c:strRef>
              <c:f>Results_old!$K$3:$K$10</c:f>
              <c:strCache>
                <c:ptCount val="8"/>
                <c:pt idx="0">
                  <c:v>Gasoline</c:v>
                </c:pt>
                <c:pt idx="1">
                  <c:v>Ethanol, No ILUC</c:v>
                </c:pt>
                <c:pt idx="2">
                  <c:v>EPA Baseline</c:v>
                </c:pt>
                <c:pt idx="3">
                  <c:v>With IBE Lower Bound</c:v>
                </c:pt>
                <c:pt idx="4">
                  <c:v>With IBE Upper Bound</c:v>
                </c:pt>
                <c:pt idx="5">
                  <c:v>EPA Baseline</c:v>
                </c:pt>
                <c:pt idx="6">
                  <c:v>With IBE Lower Bound</c:v>
                </c:pt>
                <c:pt idx="7">
                  <c:v>With IBE Upper Bound</c:v>
                </c:pt>
              </c:strCache>
            </c:strRef>
          </c:cat>
          <c:val>
            <c:numRef>
              <c:f>Results_old!$L$3:$L$10</c:f>
              <c:numCache>
                <c:formatCode>0</c:formatCode>
                <c:ptCount val="8"/>
                <c:pt idx="0">
                  <c:v>93.08436018957345</c:v>
                </c:pt>
                <c:pt idx="1">
                  <c:v>39.0937587092183</c:v>
                </c:pt>
                <c:pt idx="2">
                  <c:v>73.54902181975423</c:v>
                </c:pt>
                <c:pt idx="3">
                  <c:v>47.18492726964089</c:v>
                </c:pt>
                <c:pt idx="4">
                  <c:v>10.05001542280088</c:v>
                </c:pt>
                <c:pt idx="5">
                  <c:v>143.0490218197544</c:v>
                </c:pt>
                <c:pt idx="6">
                  <c:v>116.684927269641</c:v>
                </c:pt>
                <c:pt idx="7">
                  <c:v>79.55001542280088</c:v>
                </c:pt>
              </c:numCache>
            </c:numRef>
          </c:val>
        </c:ser>
        <c:dLbls>
          <c:showLegendKey val="0"/>
          <c:showVal val="0"/>
          <c:showCatName val="0"/>
          <c:showSerName val="0"/>
          <c:showPercent val="0"/>
          <c:showBubbleSize val="0"/>
        </c:dLbls>
        <c:gapWidth val="146"/>
        <c:axId val="2130369576"/>
        <c:axId val="2130357208"/>
      </c:barChart>
      <c:catAx>
        <c:axId val="2130369576"/>
        <c:scaling>
          <c:orientation val="minMax"/>
        </c:scaling>
        <c:delete val="0"/>
        <c:axPos val="b"/>
        <c:majorTickMark val="out"/>
        <c:minorTickMark val="none"/>
        <c:tickLblPos val="nextTo"/>
        <c:txPr>
          <a:bodyPr/>
          <a:lstStyle/>
          <a:p>
            <a:pPr>
              <a:defRPr sz="1600" baseline="0"/>
            </a:pPr>
            <a:endParaRPr lang="en-US"/>
          </a:p>
        </c:txPr>
        <c:crossAx val="2130357208"/>
        <c:crosses val="autoZero"/>
        <c:auto val="1"/>
        <c:lblAlgn val="ctr"/>
        <c:lblOffset val="100"/>
        <c:noMultiLvlLbl val="0"/>
      </c:catAx>
      <c:valAx>
        <c:axId val="2130357208"/>
        <c:scaling>
          <c:orientation val="minMax"/>
          <c:max val="150.0"/>
        </c:scaling>
        <c:delete val="0"/>
        <c:axPos val="l"/>
        <c:majorGridlines/>
        <c:title>
          <c:tx>
            <c:rich>
              <a:bodyPr rot="-5400000" vert="horz"/>
              <a:lstStyle/>
              <a:p>
                <a:pPr>
                  <a:defRPr sz="2400" b="0"/>
                </a:pPr>
                <a:r>
                  <a:rPr lang="en-US" sz="2400" b="0"/>
                  <a:t>Net</a:t>
                </a:r>
                <a:r>
                  <a:rPr lang="en-US" sz="2400" b="0" baseline="0"/>
                  <a:t> GHG (gCO2e/MJ-Fuel)</a:t>
                </a:r>
                <a:endParaRPr lang="en-US" sz="2400" b="0"/>
              </a:p>
            </c:rich>
          </c:tx>
          <c:layout>
            <c:manualLayout>
              <c:xMode val="edge"/>
              <c:yMode val="edge"/>
              <c:x val="0.00952640312333976"/>
              <c:y val="0.140616820313578"/>
            </c:manualLayout>
          </c:layout>
          <c:overlay val="0"/>
        </c:title>
        <c:numFmt formatCode="#,##0" sourceLinked="0"/>
        <c:majorTickMark val="out"/>
        <c:minorTickMark val="none"/>
        <c:tickLblPos val="nextTo"/>
        <c:txPr>
          <a:bodyPr/>
          <a:lstStyle/>
          <a:p>
            <a:pPr>
              <a:defRPr sz="1600"/>
            </a:pPr>
            <a:endParaRPr lang="en-US"/>
          </a:p>
        </c:txPr>
        <c:crossAx val="2130369576"/>
        <c:crosses val="autoZero"/>
        <c:crossBetween val="between"/>
        <c:majorUnit val="25.0"/>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42903913333"/>
          <c:y val="0.114403976563996"/>
          <c:w val="0.853132994082605"/>
          <c:h val="0.54207241091755"/>
        </c:manualLayout>
      </c:layout>
      <c:barChart>
        <c:barDir val="col"/>
        <c:grouping val="clustered"/>
        <c:varyColors val="0"/>
        <c:ser>
          <c:idx val="1"/>
          <c:order val="0"/>
          <c:tx>
            <c:v>Fixed Proportion</c:v>
          </c:tx>
          <c:spPr>
            <a:solidFill>
              <a:schemeClr val="tx2"/>
            </a:solidFill>
          </c:spPr>
          <c:invertIfNegative val="0"/>
          <c:dPt>
            <c:idx val="0"/>
            <c:invertIfNegative val="0"/>
            <c:bubble3D val="0"/>
            <c:spPr>
              <a:solidFill>
                <a:srgbClr val="FF0000"/>
              </a:solidFill>
            </c:spPr>
          </c:dPt>
          <c:dPt>
            <c:idx val="1"/>
            <c:invertIfNegative val="0"/>
            <c:bubble3D val="0"/>
            <c:spPr>
              <a:solidFill>
                <a:schemeClr val="tx1"/>
              </a:solidFill>
            </c:spPr>
          </c:dPt>
          <c:dPt>
            <c:idx val="2"/>
            <c:invertIfNegative val="0"/>
            <c:bubble3D val="0"/>
            <c:spPr>
              <a:solidFill>
                <a:schemeClr val="tx1"/>
              </a:solidFill>
            </c:spPr>
          </c:dPt>
          <c:dPt>
            <c:idx val="5"/>
            <c:invertIfNegative val="0"/>
            <c:bubble3D val="0"/>
            <c:spPr>
              <a:solidFill>
                <a:schemeClr val="tx1"/>
              </a:solidFill>
            </c:spPr>
          </c:dPt>
          <c:cat>
            <c:strRef>
              <c:f>Results_old!$K$3:$K$10</c:f>
              <c:strCache>
                <c:ptCount val="8"/>
                <c:pt idx="0">
                  <c:v>Gasoline</c:v>
                </c:pt>
                <c:pt idx="1">
                  <c:v>Ethanol, No ILUC</c:v>
                </c:pt>
                <c:pt idx="2">
                  <c:v>EPA Baseline</c:v>
                </c:pt>
                <c:pt idx="3">
                  <c:v>With IBE Lower Bound</c:v>
                </c:pt>
                <c:pt idx="4">
                  <c:v>With IBE Upper Bound</c:v>
                </c:pt>
                <c:pt idx="5">
                  <c:v>EPA Baseline</c:v>
                </c:pt>
                <c:pt idx="6">
                  <c:v>With IBE Lower Bound</c:v>
                </c:pt>
                <c:pt idx="7">
                  <c:v>With IBE Upper Bound</c:v>
                </c:pt>
              </c:strCache>
            </c:strRef>
          </c:cat>
          <c:val>
            <c:numRef>
              <c:f>Results_old!$L$3:$L$10</c:f>
              <c:numCache>
                <c:formatCode>0</c:formatCode>
                <c:ptCount val="8"/>
                <c:pt idx="0">
                  <c:v>93.08436018957345</c:v>
                </c:pt>
                <c:pt idx="1">
                  <c:v>39.0937587092183</c:v>
                </c:pt>
                <c:pt idx="2">
                  <c:v>73.54902181975422</c:v>
                </c:pt>
                <c:pt idx="3">
                  <c:v>47.18492726964088</c:v>
                </c:pt>
                <c:pt idx="4">
                  <c:v>10.05001542280088</c:v>
                </c:pt>
                <c:pt idx="5">
                  <c:v>143.0490218197544</c:v>
                </c:pt>
                <c:pt idx="6">
                  <c:v>116.684927269641</c:v>
                </c:pt>
                <c:pt idx="7">
                  <c:v>79.55001542280088</c:v>
                </c:pt>
              </c:numCache>
            </c:numRef>
          </c:val>
        </c:ser>
        <c:dLbls>
          <c:showLegendKey val="0"/>
          <c:showVal val="0"/>
          <c:showCatName val="0"/>
          <c:showSerName val="0"/>
          <c:showPercent val="0"/>
          <c:showBubbleSize val="0"/>
        </c:dLbls>
        <c:gapWidth val="146"/>
        <c:axId val="2139872136"/>
        <c:axId val="2139852680"/>
      </c:barChart>
      <c:catAx>
        <c:axId val="2139872136"/>
        <c:scaling>
          <c:orientation val="minMax"/>
        </c:scaling>
        <c:delete val="0"/>
        <c:axPos val="b"/>
        <c:majorTickMark val="out"/>
        <c:minorTickMark val="none"/>
        <c:tickLblPos val="nextTo"/>
        <c:txPr>
          <a:bodyPr/>
          <a:lstStyle/>
          <a:p>
            <a:pPr>
              <a:defRPr sz="1600" baseline="0"/>
            </a:pPr>
            <a:endParaRPr lang="en-US"/>
          </a:p>
        </c:txPr>
        <c:crossAx val="2139852680"/>
        <c:crosses val="autoZero"/>
        <c:auto val="1"/>
        <c:lblAlgn val="ctr"/>
        <c:lblOffset val="100"/>
        <c:noMultiLvlLbl val="0"/>
      </c:catAx>
      <c:valAx>
        <c:axId val="2139852680"/>
        <c:scaling>
          <c:orientation val="minMax"/>
          <c:max val="150.0"/>
        </c:scaling>
        <c:delete val="0"/>
        <c:axPos val="l"/>
        <c:majorGridlines/>
        <c:title>
          <c:tx>
            <c:rich>
              <a:bodyPr rot="-5400000" vert="horz"/>
              <a:lstStyle/>
              <a:p>
                <a:pPr>
                  <a:defRPr sz="2400" b="0"/>
                </a:pPr>
                <a:r>
                  <a:rPr lang="en-US" sz="2400" b="0"/>
                  <a:t>Net</a:t>
                </a:r>
                <a:r>
                  <a:rPr lang="en-US" sz="2400" b="0" baseline="0"/>
                  <a:t> GHG (gCO2e/MJ-Fuel)</a:t>
                </a:r>
                <a:endParaRPr lang="en-US" sz="2400" b="0"/>
              </a:p>
            </c:rich>
          </c:tx>
          <c:layout>
            <c:manualLayout>
              <c:xMode val="edge"/>
              <c:yMode val="edge"/>
              <c:x val="0.00952640312333976"/>
              <c:y val="0.140616820313578"/>
            </c:manualLayout>
          </c:layout>
          <c:overlay val="0"/>
        </c:title>
        <c:numFmt formatCode="#,##0" sourceLinked="0"/>
        <c:majorTickMark val="out"/>
        <c:minorTickMark val="none"/>
        <c:tickLblPos val="nextTo"/>
        <c:txPr>
          <a:bodyPr/>
          <a:lstStyle/>
          <a:p>
            <a:pPr>
              <a:defRPr sz="1600"/>
            </a:pPr>
            <a:endParaRPr lang="en-US"/>
          </a:p>
        </c:txPr>
        <c:crossAx val="2139872136"/>
        <c:crosses val="autoZero"/>
        <c:crossBetween val="between"/>
        <c:majorUnit val="25.0"/>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42903913333"/>
          <c:y val="0.114403976563996"/>
          <c:w val="0.853132994082605"/>
          <c:h val="0.54207241091755"/>
        </c:manualLayout>
      </c:layout>
      <c:barChart>
        <c:barDir val="col"/>
        <c:grouping val="clustered"/>
        <c:varyColors val="0"/>
        <c:ser>
          <c:idx val="1"/>
          <c:order val="0"/>
          <c:tx>
            <c:v>Fixed Proportion</c:v>
          </c:tx>
          <c:spPr>
            <a:solidFill>
              <a:schemeClr val="tx2"/>
            </a:solidFill>
          </c:spPr>
          <c:invertIfNegative val="0"/>
          <c:dPt>
            <c:idx val="0"/>
            <c:invertIfNegative val="0"/>
            <c:bubble3D val="0"/>
            <c:spPr>
              <a:solidFill>
                <a:srgbClr val="FF0000"/>
              </a:solidFill>
            </c:spPr>
          </c:dPt>
          <c:dPt>
            <c:idx val="1"/>
            <c:invertIfNegative val="0"/>
            <c:bubble3D val="0"/>
            <c:spPr>
              <a:solidFill>
                <a:schemeClr val="tx1"/>
              </a:solidFill>
            </c:spPr>
          </c:dPt>
          <c:dPt>
            <c:idx val="2"/>
            <c:invertIfNegative val="0"/>
            <c:bubble3D val="0"/>
            <c:spPr>
              <a:solidFill>
                <a:schemeClr val="tx1"/>
              </a:solidFill>
            </c:spPr>
          </c:dPt>
          <c:dPt>
            <c:idx val="5"/>
            <c:invertIfNegative val="0"/>
            <c:bubble3D val="0"/>
            <c:spPr>
              <a:solidFill>
                <a:schemeClr val="tx1"/>
              </a:solidFill>
            </c:spPr>
          </c:dPt>
          <c:cat>
            <c:strRef>
              <c:f>Results_old!$K$3:$K$10</c:f>
              <c:strCache>
                <c:ptCount val="8"/>
                <c:pt idx="0">
                  <c:v>Gasoline</c:v>
                </c:pt>
                <c:pt idx="1">
                  <c:v>Ethanol, No ILUC</c:v>
                </c:pt>
                <c:pt idx="2">
                  <c:v>EPA Baseline</c:v>
                </c:pt>
                <c:pt idx="3">
                  <c:v>With IBE Lower Bound</c:v>
                </c:pt>
                <c:pt idx="4">
                  <c:v>With IBE Upper Bound</c:v>
                </c:pt>
                <c:pt idx="5">
                  <c:v>EPA Baseline</c:v>
                </c:pt>
                <c:pt idx="6">
                  <c:v>With IBE Lower Bound</c:v>
                </c:pt>
                <c:pt idx="7">
                  <c:v>With IBE Upper Bound</c:v>
                </c:pt>
              </c:strCache>
            </c:strRef>
          </c:cat>
          <c:val>
            <c:numRef>
              <c:f>Results_old!$L$3:$L$10</c:f>
              <c:numCache>
                <c:formatCode>0</c:formatCode>
                <c:ptCount val="8"/>
                <c:pt idx="0">
                  <c:v>93.08436018957345</c:v>
                </c:pt>
                <c:pt idx="1">
                  <c:v>39.0937587092183</c:v>
                </c:pt>
                <c:pt idx="2">
                  <c:v>73.5490218197542</c:v>
                </c:pt>
                <c:pt idx="3">
                  <c:v>47.18492726964087</c:v>
                </c:pt>
                <c:pt idx="4">
                  <c:v>10.05001542280088</c:v>
                </c:pt>
                <c:pt idx="5">
                  <c:v>143.0490218197544</c:v>
                </c:pt>
                <c:pt idx="6">
                  <c:v>116.684927269641</c:v>
                </c:pt>
                <c:pt idx="7">
                  <c:v>79.55001542280088</c:v>
                </c:pt>
              </c:numCache>
            </c:numRef>
          </c:val>
        </c:ser>
        <c:dLbls>
          <c:showLegendKey val="0"/>
          <c:showVal val="0"/>
          <c:showCatName val="0"/>
          <c:showSerName val="0"/>
          <c:showPercent val="0"/>
          <c:showBubbleSize val="0"/>
        </c:dLbls>
        <c:gapWidth val="146"/>
        <c:axId val="2140094824"/>
        <c:axId val="2140099160"/>
      </c:barChart>
      <c:catAx>
        <c:axId val="2140094824"/>
        <c:scaling>
          <c:orientation val="minMax"/>
        </c:scaling>
        <c:delete val="0"/>
        <c:axPos val="b"/>
        <c:majorTickMark val="out"/>
        <c:minorTickMark val="none"/>
        <c:tickLblPos val="nextTo"/>
        <c:txPr>
          <a:bodyPr/>
          <a:lstStyle/>
          <a:p>
            <a:pPr>
              <a:defRPr sz="1600" baseline="0"/>
            </a:pPr>
            <a:endParaRPr lang="en-US"/>
          </a:p>
        </c:txPr>
        <c:crossAx val="2140099160"/>
        <c:crosses val="autoZero"/>
        <c:auto val="1"/>
        <c:lblAlgn val="ctr"/>
        <c:lblOffset val="100"/>
        <c:noMultiLvlLbl val="0"/>
      </c:catAx>
      <c:valAx>
        <c:axId val="2140099160"/>
        <c:scaling>
          <c:orientation val="minMax"/>
          <c:max val="150.0"/>
        </c:scaling>
        <c:delete val="0"/>
        <c:axPos val="l"/>
        <c:majorGridlines/>
        <c:title>
          <c:tx>
            <c:rich>
              <a:bodyPr rot="-5400000" vert="horz"/>
              <a:lstStyle/>
              <a:p>
                <a:pPr>
                  <a:defRPr sz="2400" b="0"/>
                </a:pPr>
                <a:r>
                  <a:rPr lang="en-US" sz="2400" b="0"/>
                  <a:t>Net</a:t>
                </a:r>
                <a:r>
                  <a:rPr lang="en-US" sz="2400" b="0" baseline="0"/>
                  <a:t> GHG (gCO2e/MJ-Fuel)</a:t>
                </a:r>
                <a:endParaRPr lang="en-US" sz="2400" b="0"/>
              </a:p>
            </c:rich>
          </c:tx>
          <c:layout>
            <c:manualLayout>
              <c:xMode val="edge"/>
              <c:yMode val="edge"/>
              <c:x val="0.00952640312333976"/>
              <c:y val="0.140616820313578"/>
            </c:manualLayout>
          </c:layout>
          <c:overlay val="0"/>
        </c:title>
        <c:numFmt formatCode="#,##0" sourceLinked="0"/>
        <c:majorTickMark val="out"/>
        <c:minorTickMark val="none"/>
        <c:tickLblPos val="nextTo"/>
        <c:txPr>
          <a:bodyPr/>
          <a:lstStyle/>
          <a:p>
            <a:pPr>
              <a:defRPr sz="1600"/>
            </a:pPr>
            <a:endParaRPr lang="en-US"/>
          </a:p>
        </c:txPr>
        <c:crossAx val="2140094824"/>
        <c:crosses val="autoZero"/>
        <c:crossBetween val="between"/>
        <c:majorUnit val="25.0"/>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42903913333"/>
          <c:y val="0.114403976563996"/>
          <c:w val="0.853132994082605"/>
          <c:h val="0.54207241091755"/>
        </c:manualLayout>
      </c:layout>
      <c:barChart>
        <c:barDir val="col"/>
        <c:grouping val="clustered"/>
        <c:varyColors val="0"/>
        <c:ser>
          <c:idx val="1"/>
          <c:order val="0"/>
          <c:tx>
            <c:v>Fixed Proportion</c:v>
          </c:tx>
          <c:spPr>
            <a:solidFill>
              <a:schemeClr val="tx2"/>
            </a:solidFill>
          </c:spPr>
          <c:invertIfNegative val="0"/>
          <c:dPt>
            <c:idx val="0"/>
            <c:invertIfNegative val="0"/>
            <c:bubble3D val="0"/>
            <c:spPr>
              <a:solidFill>
                <a:srgbClr val="FF0000"/>
              </a:solidFill>
            </c:spPr>
          </c:dPt>
          <c:dPt>
            <c:idx val="1"/>
            <c:invertIfNegative val="0"/>
            <c:bubble3D val="0"/>
            <c:spPr>
              <a:solidFill>
                <a:schemeClr val="tx1"/>
              </a:solidFill>
            </c:spPr>
          </c:dPt>
          <c:dPt>
            <c:idx val="2"/>
            <c:invertIfNegative val="0"/>
            <c:bubble3D val="0"/>
            <c:spPr>
              <a:solidFill>
                <a:schemeClr val="tx1"/>
              </a:solidFill>
            </c:spPr>
          </c:dPt>
          <c:dPt>
            <c:idx val="5"/>
            <c:invertIfNegative val="0"/>
            <c:bubble3D val="0"/>
            <c:spPr>
              <a:solidFill>
                <a:schemeClr val="tx1"/>
              </a:solidFill>
            </c:spPr>
          </c:dPt>
          <c:cat>
            <c:strRef>
              <c:f>Results_old!$K$3:$K$10</c:f>
              <c:strCache>
                <c:ptCount val="8"/>
                <c:pt idx="0">
                  <c:v>Gasoline</c:v>
                </c:pt>
                <c:pt idx="1">
                  <c:v>Ethanol, No ILUC</c:v>
                </c:pt>
                <c:pt idx="2">
                  <c:v>EPA Baseline</c:v>
                </c:pt>
                <c:pt idx="3">
                  <c:v>With IBE Lower Bound</c:v>
                </c:pt>
                <c:pt idx="4">
                  <c:v>With IBE Upper Bound</c:v>
                </c:pt>
                <c:pt idx="5">
                  <c:v>EPA Baseline</c:v>
                </c:pt>
                <c:pt idx="6">
                  <c:v>With IBE Lower Bound</c:v>
                </c:pt>
                <c:pt idx="7">
                  <c:v>With IBE Upper Bound</c:v>
                </c:pt>
              </c:strCache>
            </c:strRef>
          </c:cat>
          <c:val>
            <c:numRef>
              <c:f>Results_old!$L$3:$L$10</c:f>
              <c:numCache>
                <c:formatCode>0</c:formatCode>
                <c:ptCount val="8"/>
                <c:pt idx="0">
                  <c:v>93.08436018957345</c:v>
                </c:pt>
                <c:pt idx="1">
                  <c:v>39.0937587092183</c:v>
                </c:pt>
                <c:pt idx="2">
                  <c:v>73.54902181975419</c:v>
                </c:pt>
                <c:pt idx="3">
                  <c:v>47.18492726964086</c:v>
                </c:pt>
                <c:pt idx="4">
                  <c:v>10.05001542280088</c:v>
                </c:pt>
                <c:pt idx="5">
                  <c:v>143.0490218197544</c:v>
                </c:pt>
                <c:pt idx="6">
                  <c:v>116.684927269641</c:v>
                </c:pt>
                <c:pt idx="7">
                  <c:v>79.55001542280088</c:v>
                </c:pt>
              </c:numCache>
            </c:numRef>
          </c:val>
        </c:ser>
        <c:dLbls>
          <c:showLegendKey val="0"/>
          <c:showVal val="0"/>
          <c:showCatName val="0"/>
          <c:showSerName val="0"/>
          <c:showPercent val="0"/>
          <c:showBubbleSize val="0"/>
        </c:dLbls>
        <c:gapWidth val="146"/>
        <c:axId val="2139189496"/>
        <c:axId val="2139192504"/>
      </c:barChart>
      <c:catAx>
        <c:axId val="2139189496"/>
        <c:scaling>
          <c:orientation val="minMax"/>
        </c:scaling>
        <c:delete val="0"/>
        <c:axPos val="b"/>
        <c:majorTickMark val="out"/>
        <c:minorTickMark val="none"/>
        <c:tickLblPos val="nextTo"/>
        <c:txPr>
          <a:bodyPr/>
          <a:lstStyle/>
          <a:p>
            <a:pPr>
              <a:defRPr sz="1600" baseline="0"/>
            </a:pPr>
            <a:endParaRPr lang="en-US"/>
          </a:p>
        </c:txPr>
        <c:crossAx val="2139192504"/>
        <c:crosses val="autoZero"/>
        <c:auto val="1"/>
        <c:lblAlgn val="ctr"/>
        <c:lblOffset val="100"/>
        <c:noMultiLvlLbl val="0"/>
      </c:catAx>
      <c:valAx>
        <c:axId val="2139192504"/>
        <c:scaling>
          <c:orientation val="minMax"/>
          <c:max val="150.0"/>
        </c:scaling>
        <c:delete val="0"/>
        <c:axPos val="l"/>
        <c:majorGridlines/>
        <c:title>
          <c:tx>
            <c:rich>
              <a:bodyPr rot="-5400000" vert="horz"/>
              <a:lstStyle/>
              <a:p>
                <a:pPr>
                  <a:defRPr sz="2400" b="0"/>
                </a:pPr>
                <a:r>
                  <a:rPr lang="en-US" sz="2400" b="0"/>
                  <a:t>Net</a:t>
                </a:r>
                <a:r>
                  <a:rPr lang="en-US" sz="2400" b="0" baseline="0"/>
                  <a:t> GHG (gCO2e/MJ-Fuel)</a:t>
                </a:r>
                <a:endParaRPr lang="en-US" sz="2400" b="0"/>
              </a:p>
            </c:rich>
          </c:tx>
          <c:layout>
            <c:manualLayout>
              <c:xMode val="edge"/>
              <c:yMode val="edge"/>
              <c:x val="0.00952640312333976"/>
              <c:y val="0.140616820313578"/>
            </c:manualLayout>
          </c:layout>
          <c:overlay val="0"/>
        </c:title>
        <c:numFmt formatCode="#,##0" sourceLinked="0"/>
        <c:majorTickMark val="out"/>
        <c:minorTickMark val="none"/>
        <c:tickLblPos val="nextTo"/>
        <c:txPr>
          <a:bodyPr/>
          <a:lstStyle/>
          <a:p>
            <a:pPr>
              <a:defRPr sz="1600"/>
            </a:pPr>
            <a:endParaRPr lang="en-US"/>
          </a:p>
        </c:txPr>
        <c:crossAx val="2139189496"/>
        <c:crosses val="autoZero"/>
        <c:crossBetween val="between"/>
        <c:majorUnit val="25.0"/>
      </c:valAx>
    </c:plotArea>
    <c:plotVisOnly val="1"/>
    <c:dispBlanksAs val="gap"/>
    <c:showDLblsOverMax val="0"/>
  </c:chart>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5.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0.13341</cdr:x>
      <cdr:y>0.38949</cdr:y>
    </cdr:from>
    <cdr:to>
      <cdr:x>0.98206</cdr:x>
      <cdr:y>0.39104</cdr:y>
    </cdr:to>
    <cdr:cxnSp macro="">
      <cdr:nvCxnSpPr>
        <cdr:cNvPr id="5" name="Straight Connector 4"/>
        <cdr:cNvCxnSpPr/>
      </cdr:nvCxnSpPr>
      <cdr:spPr>
        <a:xfrm xmlns:a="http://schemas.openxmlformats.org/drawingml/2006/main">
          <a:off x="1153652" y="2445472"/>
          <a:ext cx="7338629" cy="9732"/>
        </a:xfrm>
        <a:prstGeom xmlns:a="http://schemas.openxmlformats.org/drawingml/2006/main" prst="line">
          <a:avLst/>
        </a:prstGeom>
        <a:ln xmlns:a="http://schemas.openxmlformats.org/drawingml/2006/main" w="57150">
          <a:solidFill>
            <a:srgbClr val="FF0000"/>
          </a:solidFill>
          <a:prstDash val="sysDot"/>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0.23318</cdr:x>
      <cdr:y>0.21947</cdr:y>
    </cdr:from>
    <cdr:to>
      <cdr:x>0.43386</cdr:x>
      <cdr:y>0.27821</cdr:y>
    </cdr:to>
    <cdr:sp macro="" textlink="">
      <cdr:nvSpPr>
        <cdr:cNvPr id="6" name="TextBox 5"/>
        <cdr:cNvSpPr txBox="1"/>
      </cdr:nvSpPr>
      <cdr:spPr>
        <a:xfrm xmlns:a="http://schemas.openxmlformats.org/drawingml/2006/main">
          <a:off x="2016404" y="1377976"/>
          <a:ext cx="1735364" cy="368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solidFill>
                <a:srgbClr val="FF0000"/>
              </a:solidFill>
            </a:rPr>
            <a:t>EISA</a:t>
          </a:r>
          <a:r>
            <a:rPr lang="en-US" sz="1600" baseline="0">
              <a:solidFill>
                <a:srgbClr val="FF0000"/>
              </a:solidFill>
            </a:rPr>
            <a:t> Threshold</a:t>
          </a:r>
          <a:endParaRPr lang="en-US" sz="1600">
            <a:solidFill>
              <a:srgbClr val="FF0000"/>
            </a:solidFill>
          </a:endParaRPr>
        </a:p>
      </cdr:txBody>
    </cdr:sp>
  </cdr:relSizeAnchor>
  <cdr:relSizeAnchor xmlns:cdr="http://schemas.openxmlformats.org/drawingml/2006/chartDrawing">
    <cdr:from>
      <cdr:x>0.30381</cdr:x>
      <cdr:y>0.26739</cdr:y>
    </cdr:from>
    <cdr:to>
      <cdr:x>0.35987</cdr:x>
      <cdr:y>0.37558</cdr:y>
    </cdr:to>
    <cdr:cxnSp macro="">
      <cdr:nvCxnSpPr>
        <cdr:cNvPr id="8" name="Straight Arrow Connector 7"/>
        <cdr:cNvCxnSpPr/>
      </cdr:nvCxnSpPr>
      <cdr:spPr>
        <a:xfrm xmlns:a="http://schemas.openxmlformats.org/drawingml/2006/main">
          <a:off x="2627171" y="1678849"/>
          <a:ext cx="484775" cy="679287"/>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0.39462</cdr:x>
      <cdr:y>0.84624</cdr:y>
    </cdr:from>
    <cdr:to>
      <cdr:x>0.62668</cdr:x>
      <cdr:y>0.92043</cdr:y>
    </cdr:to>
    <cdr:sp macro="" textlink="">
      <cdr:nvSpPr>
        <cdr:cNvPr id="4" name="TextBox 3"/>
        <cdr:cNvSpPr txBox="1"/>
      </cdr:nvSpPr>
      <cdr:spPr>
        <a:xfrm xmlns:a="http://schemas.openxmlformats.org/drawingml/2006/main">
          <a:off x="3421226" y="5321548"/>
          <a:ext cx="2011912" cy="4665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a:t>With EPA ILUC  </a:t>
          </a:r>
        </a:p>
      </cdr:txBody>
    </cdr:sp>
  </cdr:relSizeAnchor>
  <cdr:relSizeAnchor xmlns:cdr="http://schemas.openxmlformats.org/drawingml/2006/chartDrawing">
    <cdr:from>
      <cdr:x>0.65695</cdr:x>
      <cdr:y>0.85043</cdr:y>
    </cdr:from>
    <cdr:to>
      <cdr:x>0.99888</cdr:x>
      <cdr:y>0.92462</cdr:y>
    </cdr:to>
    <cdr:sp macro="" textlink="">
      <cdr:nvSpPr>
        <cdr:cNvPr id="9" name="TextBox 1"/>
        <cdr:cNvSpPr txBox="1"/>
      </cdr:nvSpPr>
      <cdr:spPr>
        <a:xfrm xmlns:a="http://schemas.openxmlformats.org/drawingml/2006/main">
          <a:off x="5695562" y="5347865"/>
          <a:ext cx="2964413" cy="4665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a:t>With</a:t>
          </a:r>
          <a:r>
            <a:rPr lang="en-US" sz="2400" baseline="0"/>
            <a:t> </a:t>
          </a:r>
          <a:r>
            <a:rPr lang="en-US" sz="2400"/>
            <a:t>Searchinger ILUC  </a:t>
          </a:r>
        </a:p>
      </cdr:txBody>
    </cdr:sp>
  </cdr:relSizeAnchor>
  <cdr:relSizeAnchor xmlns:cdr="http://schemas.openxmlformats.org/drawingml/2006/chartDrawing">
    <cdr:from>
      <cdr:x>0.48991</cdr:x>
      <cdr:y>0.59196</cdr:y>
    </cdr:from>
    <cdr:to>
      <cdr:x>0.50785</cdr:x>
      <cdr:y>1</cdr:y>
    </cdr:to>
    <cdr:sp macro="" textlink="">
      <cdr:nvSpPr>
        <cdr:cNvPr id="7" name="Right Brace 6"/>
        <cdr:cNvSpPr/>
      </cdr:nvSpPr>
      <cdr:spPr>
        <a:xfrm xmlns:a="http://schemas.openxmlformats.org/drawingml/2006/main" flipH="1">
          <a:off x="4247371" y="3722526"/>
          <a:ext cx="155510" cy="2565918"/>
        </a:xfrm>
        <a:prstGeom xmlns:a="http://schemas.openxmlformats.org/drawingml/2006/main" prst="rightBrace">
          <a:avLst>
            <a:gd name="adj1" fmla="val 8333"/>
            <a:gd name="adj2" fmla="val 50741"/>
          </a:avLst>
        </a:prstGeom>
        <a:scene3d xmlns:a="http://schemas.openxmlformats.org/drawingml/2006/main">
          <a:camera prst="orthographicFront">
            <a:rot lat="0" lon="0" rev="5400000"/>
          </a:camera>
          <a:lightRig rig="threePt" dir="t"/>
        </a:scene3d>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0.80967</cdr:x>
      <cdr:y>0.59196</cdr:y>
    </cdr:from>
    <cdr:to>
      <cdr:x>0.82761</cdr:x>
      <cdr:y>1</cdr:y>
    </cdr:to>
    <cdr:sp macro="" textlink="">
      <cdr:nvSpPr>
        <cdr:cNvPr id="16" name="Right Brace 15"/>
        <cdr:cNvSpPr/>
      </cdr:nvSpPr>
      <cdr:spPr>
        <a:xfrm xmlns:a="http://schemas.openxmlformats.org/drawingml/2006/main" flipH="1">
          <a:off x="7019601" y="3722526"/>
          <a:ext cx="155510" cy="2565918"/>
        </a:xfrm>
        <a:prstGeom xmlns:a="http://schemas.openxmlformats.org/drawingml/2006/main" prst="rightBrace">
          <a:avLst>
            <a:gd name="adj1" fmla="val 8333"/>
            <a:gd name="adj2" fmla="val 50741"/>
          </a:avLst>
        </a:prstGeom>
        <a:scene3d xmlns:a="http://schemas.openxmlformats.org/drawingml/2006/main">
          <a:camera prst="orthographicFront">
            <a:rot lat="0" lon="0" rev="5400000"/>
          </a:camera>
          <a:lightRig rig="threePt" dir="t"/>
        </a:scene3d>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cdr:y>
    </cdr:from>
    <cdr:to>
      <cdr:x>0.29886</cdr:x>
      <cdr:y>0.03005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591025" cy="188992"/>
        </a:xfrm>
        <a:prstGeom xmlns:a="http://schemas.openxmlformats.org/drawingml/2006/main" prst="rect">
          <a:avLst/>
        </a:prstGeom>
      </cdr:spPr>
    </cdr:pic>
  </cdr:relSizeAnchor>
  <cdr:relSizeAnchor xmlns:cdr="http://schemas.openxmlformats.org/drawingml/2006/chartDrawing">
    <cdr:from>
      <cdr:x>0.1192</cdr:x>
      <cdr:y>0.01117</cdr:y>
    </cdr:from>
    <cdr:to>
      <cdr:x>0.99966</cdr:x>
      <cdr:y>0.07802</cdr:y>
    </cdr:to>
    <cdr:sp macro="" textlink="">
      <cdr:nvSpPr>
        <cdr:cNvPr id="10" name="TextBox 1"/>
        <cdr:cNvSpPr txBox="1"/>
      </cdr:nvSpPr>
      <cdr:spPr>
        <a:xfrm xmlns:a="http://schemas.openxmlformats.org/drawingml/2006/main">
          <a:off x="1030796" y="70134"/>
          <a:ext cx="7613696" cy="4197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t>       </a:t>
          </a:r>
          <a:r>
            <a:rPr lang="en-US" sz="2400" baseline="0" dirty="0" smtClean="0"/>
            <a:t>Annualized </a:t>
          </a:r>
          <a:r>
            <a:rPr lang="en-US" sz="2400" baseline="0" dirty="0"/>
            <a:t>Emissions for Corn-Based Ethanol</a:t>
          </a:r>
          <a:r>
            <a:rPr lang="en-US" sz="2400" dirty="0"/>
            <a:t> </a:t>
          </a:r>
        </a:p>
      </cdr:txBody>
    </cdr:sp>
  </cdr:relSizeAnchor>
</c:userShapes>
</file>

<file path=ppt/drawings/drawing2.xml><?xml version="1.0" encoding="utf-8"?>
<c:userShapes xmlns:c="http://schemas.openxmlformats.org/drawingml/2006/chart">
  <cdr:relSizeAnchor xmlns:cdr="http://schemas.openxmlformats.org/drawingml/2006/chartDrawing">
    <cdr:from>
      <cdr:x>0.13341</cdr:x>
      <cdr:y>0.38949</cdr:y>
    </cdr:from>
    <cdr:to>
      <cdr:x>0.98206</cdr:x>
      <cdr:y>0.39104</cdr:y>
    </cdr:to>
    <cdr:cxnSp macro="">
      <cdr:nvCxnSpPr>
        <cdr:cNvPr id="5" name="Straight Connector 4"/>
        <cdr:cNvCxnSpPr/>
      </cdr:nvCxnSpPr>
      <cdr:spPr>
        <a:xfrm xmlns:a="http://schemas.openxmlformats.org/drawingml/2006/main">
          <a:off x="1153652" y="2445472"/>
          <a:ext cx="7338629" cy="9732"/>
        </a:xfrm>
        <a:prstGeom xmlns:a="http://schemas.openxmlformats.org/drawingml/2006/main" prst="line">
          <a:avLst/>
        </a:prstGeom>
        <a:ln xmlns:a="http://schemas.openxmlformats.org/drawingml/2006/main" w="57150">
          <a:solidFill>
            <a:srgbClr val="FF0000"/>
          </a:solidFill>
          <a:prstDash val="sysDot"/>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0.23318</cdr:x>
      <cdr:y>0.21947</cdr:y>
    </cdr:from>
    <cdr:to>
      <cdr:x>0.43386</cdr:x>
      <cdr:y>0.27821</cdr:y>
    </cdr:to>
    <cdr:sp macro="" textlink="">
      <cdr:nvSpPr>
        <cdr:cNvPr id="6" name="TextBox 5"/>
        <cdr:cNvSpPr txBox="1"/>
      </cdr:nvSpPr>
      <cdr:spPr>
        <a:xfrm xmlns:a="http://schemas.openxmlformats.org/drawingml/2006/main">
          <a:off x="2016404" y="1377976"/>
          <a:ext cx="1735364" cy="368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solidFill>
                <a:srgbClr val="FF0000"/>
              </a:solidFill>
            </a:rPr>
            <a:t>EISA</a:t>
          </a:r>
          <a:r>
            <a:rPr lang="en-US" sz="1600" baseline="0">
              <a:solidFill>
                <a:srgbClr val="FF0000"/>
              </a:solidFill>
            </a:rPr>
            <a:t> Threshold</a:t>
          </a:r>
          <a:endParaRPr lang="en-US" sz="1600">
            <a:solidFill>
              <a:srgbClr val="FF0000"/>
            </a:solidFill>
          </a:endParaRPr>
        </a:p>
      </cdr:txBody>
    </cdr:sp>
  </cdr:relSizeAnchor>
  <cdr:relSizeAnchor xmlns:cdr="http://schemas.openxmlformats.org/drawingml/2006/chartDrawing">
    <cdr:from>
      <cdr:x>0.30381</cdr:x>
      <cdr:y>0.26739</cdr:y>
    </cdr:from>
    <cdr:to>
      <cdr:x>0.35987</cdr:x>
      <cdr:y>0.37558</cdr:y>
    </cdr:to>
    <cdr:cxnSp macro="">
      <cdr:nvCxnSpPr>
        <cdr:cNvPr id="8" name="Straight Arrow Connector 7"/>
        <cdr:cNvCxnSpPr/>
      </cdr:nvCxnSpPr>
      <cdr:spPr>
        <a:xfrm xmlns:a="http://schemas.openxmlformats.org/drawingml/2006/main">
          <a:off x="2627171" y="1678849"/>
          <a:ext cx="484775" cy="679287"/>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0.39462</cdr:x>
      <cdr:y>0.84624</cdr:y>
    </cdr:from>
    <cdr:to>
      <cdr:x>0.62668</cdr:x>
      <cdr:y>0.92043</cdr:y>
    </cdr:to>
    <cdr:sp macro="" textlink="">
      <cdr:nvSpPr>
        <cdr:cNvPr id="4" name="TextBox 3"/>
        <cdr:cNvSpPr txBox="1"/>
      </cdr:nvSpPr>
      <cdr:spPr>
        <a:xfrm xmlns:a="http://schemas.openxmlformats.org/drawingml/2006/main">
          <a:off x="3421226" y="5321548"/>
          <a:ext cx="2011912" cy="4665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a:t>With EPA ILUC  </a:t>
          </a:r>
        </a:p>
      </cdr:txBody>
    </cdr:sp>
  </cdr:relSizeAnchor>
  <cdr:relSizeAnchor xmlns:cdr="http://schemas.openxmlformats.org/drawingml/2006/chartDrawing">
    <cdr:from>
      <cdr:x>0.65695</cdr:x>
      <cdr:y>0.85043</cdr:y>
    </cdr:from>
    <cdr:to>
      <cdr:x>0.99888</cdr:x>
      <cdr:y>0.92462</cdr:y>
    </cdr:to>
    <cdr:sp macro="" textlink="">
      <cdr:nvSpPr>
        <cdr:cNvPr id="9" name="TextBox 1"/>
        <cdr:cNvSpPr txBox="1"/>
      </cdr:nvSpPr>
      <cdr:spPr>
        <a:xfrm xmlns:a="http://schemas.openxmlformats.org/drawingml/2006/main">
          <a:off x="5695562" y="5347865"/>
          <a:ext cx="2964413" cy="4665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a:t>With</a:t>
          </a:r>
          <a:r>
            <a:rPr lang="en-US" sz="2400" baseline="0"/>
            <a:t> </a:t>
          </a:r>
          <a:r>
            <a:rPr lang="en-US" sz="2400"/>
            <a:t>Searchinger ILUC  </a:t>
          </a:r>
        </a:p>
      </cdr:txBody>
    </cdr:sp>
  </cdr:relSizeAnchor>
  <cdr:relSizeAnchor xmlns:cdr="http://schemas.openxmlformats.org/drawingml/2006/chartDrawing">
    <cdr:from>
      <cdr:x>0.48991</cdr:x>
      <cdr:y>0.59196</cdr:y>
    </cdr:from>
    <cdr:to>
      <cdr:x>0.50785</cdr:x>
      <cdr:y>1</cdr:y>
    </cdr:to>
    <cdr:sp macro="" textlink="">
      <cdr:nvSpPr>
        <cdr:cNvPr id="7" name="Right Brace 6"/>
        <cdr:cNvSpPr/>
      </cdr:nvSpPr>
      <cdr:spPr>
        <a:xfrm xmlns:a="http://schemas.openxmlformats.org/drawingml/2006/main" flipH="1">
          <a:off x="4247371" y="3722526"/>
          <a:ext cx="155510" cy="2565918"/>
        </a:xfrm>
        <a:prstGeom xmlns:a="http://schemas.openxmlformats.org/drawingml/2006/main" prst="rightBrace">
          <a:avLst>
            <a:gd name="adj1" fmla="val 8333"/>
            <a:gd name="adj2" fmla="val 50741"/>
          </a:avLst>
        </a:prstGeom>
        <a:scene3d xmlns:a="http://schemas.openxmlformats.org/drawingml/2006/main">
          <a:camera prst="orthographicFront">
            <a:rot lat="0" lon="0" rev="5400000"/>
          </a:camera>
          <a:lightRig rig="threePt" dir="t"/>
        </a:scene3d>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0.80967</cdr:x>
      <cdr:y>0.59196</cdr:y>
    </cdr:from>
    <cdr:to>
      <cdr:x>0.82761</cdr:x>
      <cdr:y>1</cdr:y>
    </cdr:to>
    <cdr:sp macro="" textlink="">
      <cdr:nvSpPr>
        <cdr:cNvPr id="16" name="Right Brace 15"/>
        <cdr:cNvSpPr/>
      </cdr:nvSpPr>
      <cdr:spPr>
        <a:xfrm xmlns:a="http://schemas.openxmlformats.org/drawingml/2006/main" flipH="1">
          <a:off x="7019601" y="3722526"/>
          <a:ext cx="155510" cy="2565918"/>
        </a:xfrm>
        <a:prstGeom xmlns:a="http://schemas.openxmlformats.org/drawingml/2006/main" prst="rightBrace">
          <a:avLst>
            <a:gd name="adj1" fmla="val 8333"/>
            <a:gd name="adj2" fmla="val 50741"/>
          </a:avLst>
        </a:prstGeom>
        <a:scene3d xmlns:a="http://schemas.openxmlformats.org/drawingml/2006/main">
          <a:camera prst="orthographicFront">
            <a:rot lat="0" lon="0" rev="5400000"/>
          </a:camera>
          <a:lightRig rig="threePt" dir="t"/>
        </a:scene3d>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cdr:y>
    </cdr:from>
    <cdr:to>
      <cdr:x>0.29886</cdr:x>
      <cdr:y>0.03005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591025" cy="188992"/>
        </a:xfrm>
        <a:prstGeom xmlns:a="http://schemas.openxmlformats.org/drawingml/2006/main" prst="rect">
          <a:avLst/>
        </a:prstGeom>
      </cdr:spPr>
    </cdr:pic>
  </cdr:relSizeAnchor>
  <cdr:relSizeAnchor xmlns:cdr="http://schemas.openxmlformats.org/drawingml/2006/chartDrawing">
    <cdr:from>
      <cdr:x>0.1192</cdr:x>
      <cdr:y>0.01117</cdr:y>
    </cdr:from>
    <cdr:to>
      <cdr:x>0.99966</cdr:x>
      <cdr:y>0.07802</cdr:y>
    </cdr:to>
    <cdr:sp macro="" textlink="">
      <cdr:nvSpPr>
        <cdr:cNvPr id="10" name="TextBox 1"/>
        <cdr:cNvSpPr txBox="1"/>
      </cdr:nvSpPr>
      <cdr:spPr>
        <a:xfrm xmlns:a="http://schemas.openxmlformats.org/drawingml/2006/main">
          <a:off x="1030796" y="70134"/>
          <a:ext cx="7613696" cy="4197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t>       </a:t>
          </a:r>
          <a:r>
            <a:rPr lang="en-US" sz="2400" baseline="0" dirty="0" smtClean="0"/>
            <a:t>Annualized </a:t>
          </a:r>
          <a:r>
            <a:rPr lang="en-US" sz="2400" baseline="0" dirty="0"/>
            <a:t>Emissions for Corn-Based Ethanol</a:t>
          </a:r>
          <a:r>
            <a:rPr lang="en-US" sz="2400" dirty="0"/>
            <a:t> </a:t>
          </a:r>
        </a:p>
      </cdr:txBody>
    </cdr:sp>
  </cdr:relSizeAnchor>
</c:userShapes>
</file>

<file path=ppt/drawings/drawing3.xml><?xml version="1.0" encoding="utf-8"?>
<c:userShapes xmlns:c="http://schemas.openxmlformats.org/drawingml/2006/chart">
  <cdr:relSizeAnchor xmlns:cdr="http://schemas.openxmlformats.org/drawingml/2006/chartDrawing">
    <cdr:from>
      <cdr:x>0.13341</cdr:x>
      <cdr:y>0.38949</cdr:y>
    </cdr:from>
    <cdr:to>
      <cdr:x>0.98206</cdr:x>
      <cdr:y>0.39104</cdr:y>
    </cdr:to>
    <cdr:cxnSp macro="">
      <cdr:nvCxnSpPr>
        <cdr:cNvPr id="5" name="Straight Connector 4"/>
        <cdr:cNvCxnSpPr/>
      </cdr:nvCxnSpPr>
      <cdr:spPr>
        <a:xfrm xmlns:a="http://schemas.openxmlformats.org/drawingml/2006/main">
          <a:off x="1153652" y="2445472"/>
          <a:ext cx="7338629" cy="9732"/>
        </a:xfrm>
        <a:prstGeom xmlns:a="http://schemas.openxmlformats.org/drawingml/2006/main" prst="line">
          <a:avLst/>
        </a:prstGeom>
        <a:ln xmlns:a="http://schemas.openxmlformats.org/drawingml/2006/main" w="57150">
          <a:solidFill>
            <a:srgbClr val="FF0000"/>
          </a:solidFill>
          <a:prstDash val="sysDot"/>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0.23318</cdr:x>
      <cdr:y>0.21947</cdr:y>
    </cdr:from>
    <cdr:to>
      <cdr:x>0.43386</cdr:x>
      <cdr:y>0.27821</cdr:y>
    </cdr:to>
    <cdr:sp macro="" textlink="">
      <cdr:nvSpPr>
        <cdr:cNvPr id="6" name="TextBox 5"/>
        <cdr:cNvSpPr txBox="1"/>
      </cdr:nvSpPr>
      <cdr:spPr>
        <a:xfrm xmlns:a="http://schemas.openxmlformats.org/drawingml/2006/main">
          <a:off x="2016404" y="1377976"/>
          <a:ext cx="1735364" cy="368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solidFill>
                <a:srgbClr val="FF0000"/>
              </a:solidFill>
            </a:rPr>
            <a:t>EISA</a:t>
          </a:r>
          <a:r>
            <a:rPr lang="en-US" sz="1600" baseline="0">
              <a:solidFill>
                <a:srgbClr val="FF0000"/>
              </a:solidFill>
            </a:rPr>
            <a:t> Threshold</a:t>
          </a:r>
          <a:endParaRPr lang="en-US" sz="1600">
            <a:solidFill>
              <a:srgbClr val="FF0000"/>
            </a:solidFill>
          </a:endParaRPr>
        </a:p>
      </cdr:txBody>
    </cdr:sp>
  </cdr:relSizeAnchor>
  <cdr:relSizeAnchor xmlns:cdr="http://schemas.openxmlformats.org/drawingml/2006/chartDrawing">
    <cdr:from>
      <cdr:x>0.30381</cdr:x>
      <cdr:y>0.26739</cdr:y>
    </cdr:from>
    <cdr:to>
      <cdr:x>0.35987</cdr:x>
      <cdr:y>0.37558</cdr:y>
    </cdr:to>
    <cdr:cxnSp macro="">
      <cdr:nvCxnSpPr>
        <cdr:cNvPr id="8" name="Straight Arrow Connector 7"/>
        <cdr:cNvCxnSpPr/>
      </cdr:nvCxnSpPr>
      <cdr:spPr>
        <a:xfrm xmlns:a="http://schemas.openxmlformats.org/drawingml/2006/main">
          <a:off x="2627171" y="1678849"/>
          <a:ext cx="484775" cy="679287"/>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0.39462</cdr:x>
      <cdr:y>0.84624</cdr:y>
    </cdr:from>
    <cdr:to>
      <cdr:x>0.62668</cdr:x>
      <cdr:y>0.92043</cdr:y>
    </cdr:to>
    <cdr:sp macro="" textlink="">
      <cdr:nvSpPr>
        <cdr:cNvPr id="4" name="TextBox 3"/>
        <cdr:cNvSpPr txBox="1"/>
      </cdr:nvSpPr>
      <cdr:spPr>
        <a:xfrm xmlns:a="http://schemas.openxmlformats.org/drawingml/2006/main">
          <a:off x="3421226" y="5321548"/>
          <a:ext cx="2011912" cy="4665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a:t>With EPA ILUC  </a:t>
          </a:r>
        </a:p>
      </cdr:txBody>
    </cdr:sp>
  </cdr:relSizeAnchor>
  <cdr:relSizeAnchor xmlns:cdr="http://schemas.openxmlformats.org/drawingml/2006/chartDrawing">
    <cdr:from>
      <cdr:x>0.65695</cdr:x>
      <cdr:y>0.85043</cdr:y>
    </cdr:from>
    <cdr:to>
      <cdr:x>0.99888</cdr:x>
      <cdr:y>0.92462</cdr:y>
    </cdr:to>
    <cdr:sp macro="" textlink="">
      <cdr:nvSpPr>
        <cdr:cNvPr id="9" name="TextBox 1"/>
        <cdr:cNvSpPr txBox="1"/>
      </cdr:nvSpPr>
      <cdr:spPr>
        <a:xfrm xmlns:a="http://schemas.openxmlformats.org/drawingml/2006/main">
          <a:off x="5695562" y="5347865"/>
          <a:ext cx="2964413" cy="4665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a:t>With</a:t>
          </a:r>
          <a:r>
            <a:rPr lang="en-US" sz="2400" baseline="0"/>
            <a:t> </a:t>
          </a:r>
          <a:r>
            <a:rPr lang="en-US" sz="2400"/>
            <a:t>Searchinger ILUC  </a:t>
          </a:r>
        </a:p>
      </cdr:txBody>
    </cdr:sp>
  </cdr:relSizeAnchor>
  <cdr:relSizeAnchor xmlns:cdr="http://schemas.openxmlformats.org/drawingml/2006/chartDrawing">
    <cdr:from>
      <cdr:x>0.48991</cdr:x>
      <cdr:y>0.59196</cdr:y>
    </cdr:from>
    <cdr:to>
      <cdr:x>0.50785</cdr:x>
      <cdr:y>1</cdr:y>
    </cdr:to>
    <cdr:sp macro="" textlink="">
      <cdr:nvSpPr>
        <cdr:cNvPr id="7" name="Right Brace 6"/>
        <cdr:cNvSpPr/>
      </cdr:nvSpPr>
      <cdr:spPr>
        <a:xfrm xmlns:a="http://schemas.openxmlformats.org/drawingml/2006/main" flipH="1">
          <a:off x="4247371" y="3722526"/>
          <a:ext cx="155510" cy="2565918"/>
        </a:xfrm>
        <a:prstGeom xmlns:a="http://schemas.openxmlformats.org/drawingml/2006/main" prst="rightBrace">
          <a:avLst>
            <a:gd name="adj1" fmla="val 8333"/>
            <a:gd name="adj2" fmla="val 50741"/>
          </a:avLst>
        </a:prstGeom>
        <a:scene3d xmlns:a="http://schemas.openxmlformats.org/drawingml/2006/main">
          <a:camera prst="orthographicFront">
            <a:rot lat="0" lon="0" rev="5400000"/>
          </a:camera>
          <a:lightRig rig="threePt" dir="t"/>
        </a:scene3d>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0.80967</cdr:x>
      <cdr:y>0.59196</cdr:y>
    </cdr:from>
    <cdr:to>
      <cdr:x>0.82761</cdr:x>
      <cdr:y>1</cdr:y>
    </cdr:to>
    <cdr:sp macro="" textlink="">
      <cdr:nvSpPr>
        <cdr:cNvPr id="16" name="Right Brace 15"/>
        <cdr:cNvSpPr/>
      </cdr:nvSpPr>
      <cdr:spPr>
        <a:xfrm xmlns:a="http://schemas.openxmlformats.org/drawingml/2006/main" flipH="1">
          <a:off x="7019601" y="3722526"/>
          <a:ext cx="155510" cy="2565918"/>
        </a:xfrm>
        <a:prstGeom xmlns:a="http://schemas.openxmlformats.org/drawingml/2006/main" prst="rightBrace">
          <a:avLst>
            <a:gd name="adj1" fmla="val 8333"/>
            <a:gd name="adj2" fmla="val 50741"/>
          </a:avLst>
        </a:prstGeom>
        <a:scene3d xmlns:a="http://schemas.openxmlformats.org/drawingml/2006/main">
          <a:camera prst="orthographicFront">
            <a:rot lat="0" lon="0" rev="5400000"/>
          </a:camera>
          <a:lightRig rig="threePt" dir="t"/>
        </a:scene3d>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cdr:y>
    </cdr:from>
    <cdr:to>
      <cdr:x>0.29886</cdr:x>
      <cdr:y>0.03005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591025" cy="188992"/>
        </a:xfrm>
        <a:prstGeom xmlns:a="http://schemas.openxmlformats.org/drawingml/2006/main" prst="rect">
          <a:avLst/>
        </a:prstGeom>
      </cdr:spPr>
    </cdr:pic>
  </cdr:relSizeAnchor>
  <cdr:relSizeAnchor xmlns:cdr="http://schemas.openxmlformats.org/drawingml/2006/chartDrawing">
    <cdr:from>
      <cdr:x>0.1192</cdr:x>
      <cdr:y>0.01117</cdr:y>
    </cdr:from>
    <cdr:to>
      <cdr:x>0.99966</cdr:x>
      <cdr:y>0.07802</cdr:y>
    </cdr:to>
    <cdr:sp macro="" textlink="">
      <cdr:nvSpPr>
        <cdr:cNvPr id="10" name="TextBox 1"/>
        <cdr:cNvSpPr txBox="1"/>
      </cdr:nvSpPr>
      <cdr:spPr>
        <a:xfrm xmlns:a="http://schemas.openxmlformats.org/drawingml/2006/main">
          <a:off x="1030796" y="70134"/>
          <a:ext cx="7613696" cy="4197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t>       </a:t>
          </a:r>
          <a:r>
            <a:rPr lang="en-US" sz="2400" baseline="0" dirty="0" smtClean="0"/>
            <a:t>Annualized </a:t>
          </a:r>
          <a:r>
            <a:rPr lang="en-US" sz="2400" baseline="0" dirty="0"/>
            <a:t>Emissions for Corn-Based Ethanol</a:t>
          </a:r>
          <a:r>
            <a:rPr lang="en-US" sz="2400" dirty="0"/>
            <a:t> </a:t>
          </a:r>
        </a:p>
      </cdr:txBody>
    </cdr:sp>
  </cdr:relSizeAnchor>
</c:userShapes>
</file>

<file path=ppt/drawings/drawing4.xml><?xml version="1.0" encoding="utf-8"?>
<c:userShapes xmlns:c="http://schemas.openxmlformats.org/drawingml/2006/chart">
  <cdr:relSizeAnchor xmlns:cdr="http://schemas.openxmlformats.org/drawingml/2006/chartDrawing">
    <cdr:from>
      <cdr:x>0.13341</cdr:x>
      <cdr:y>0.38949</cdr:y>
    </cdr:from>
    <cdr:to>
      <cdr:x>0.98206</cdr:x>
      <cdr:y>0.39104</cdr:y>
    </cdr:to>
    <cdr:cxnSp macro="">
      <cdr:nvCxnSpPr>
        <cdr:cNvPr id="5" name="Straight Connector 4"/>
        <cdr:cNvCxnSpPr/>
      </cdr:nvCxnSpPr>
      <cdr:spPr>
        <a:xfrm xmlns:a="http://schemas.openxmlformats.org/drawingml/2006/main">
          <a:off x="1153652" y="2445472"/>
          <a:ext cx="7338629" cy="9732"/>
        </a:xfrm>
        <a:prstGeom xmlns:a="http://schemas.openxmlformats.org/drawingml/2006/main" prst="line">
          <a:avLst/>
        </a:prstGeom>
        <a:ln xmlns:a="http://schemas.openxmlformats.org/drawingml/2006/main" w="57150">
          <a:solidFill>
            <a:srgbClr val="FF0000"/>
          </a:solidFill>
          <a:prstDash val="sysDot"/>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0.23318</cdr:x>
      <cdr:y>0.21947</cdr:y>
    </cdr:from>
    <cdr:to>
      <cdr:x>0.43386</cdr:x>
      <cdr:y>0.27821</cdr:y>
    </cdr:to>
    <cdr:sp macro="" textlink="">
      <cdr:nvSpPr>
        <cdr:cNvPr id="6" name="TextBox 5"/>
        <cdr:cNvSpPr txBox="1"/>
      </cdr:nvSpPr>
      <cdr:spPr>
        <a:xfrm xmlns:a="http://schemas.openxmlformats.org/drawingml/2006/main">
          <a:off x="2016404" y="1377976"/>
          <a:ext cx="1735364" cy="368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solidFill>
                <a:srgbClr val="FF0000"/>
              </a:solidFill>
            </a:rPr>
            <a:t>EISA</a:t>
          </a:r>
          <a:r>
            <a:rPr lang="en-US" sz="1600" baseline="0">
              <a:solidFill>
                <a:srgbClr val="FF0000"/>
              </a:solidFill>
            </a:rPr>
            <a:t> Threshold</a:t>
          </a:r>
          <a:endParaRPr lang="en-US" sz="1600">
            <a:solidFill>
              <a:srgbClr val="FF0000"/>
            </a:solidFill>
          </a:endParaRPr>
        </a:p>
      </cdr:txBody>
    </cdr:sp>
  </cdr:relSizeAnchor>
  <cdr:relSizeAnchor xmlns:cdr="http://schemas.openxmlformats.org/drawingml/2006/chartDrawing">
    <cdr:from>
      <cdr:x>0.30381</cdr:x>
      <cdr:y>0.26739</cdr:y>
    </cdr:from>
    <cdr:to>
      <cdr:x>0.35987</cdr:x>
      <cdr:y>0.37558</cdr:y>
    </cdr:to>
    <cdr:cxnSp macro="">
      <cdr:nvCxnSpPr>
        <cdr:cNvPr id="8" name="Straight Arrow Connector 7"/>
        <cdr:cNvCxnSpPr/>
      </cdr:nvCxnSpPr>
      <cdr:spPr>
        <a:xfrm xmlns:a="http://schemas.openxmlformats.org/drawingml/2006/main">
          <a:off x="2627171" y="1678849"/>
          <a:ext cx="484775" cy="679287"/>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0.39462</cdr:x>
      <cdr:y>0.84624</cdr:y>
    </cdr:from>
    <cdr:to>
      <cdr:x>0.62668</cdr:x>
      <cdr:y>0.92043</cdr:y>
    </cdr:to>
    <cdr:sp macro="" textlink="">
      <cdr:nvSpPr>
        <cdr:cNvPr id="4" name="TextBox 3"/>
        <cdr:cNvSpPr txBox="1"/>
      </cdr:nvSpPr>
      <cdr:spPr>
        <a:xfrm xmlns:a="http://schemas.openxmlformats.org/drawingml/2006/main">
          <a:off x="3421226" y="5321548"/>
          <a:ext cx="2011912" cy="4665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a:t>With EPA ILUC  </a:t>
          </a:r>
        </a:p>
      </cdr:txBody>
    </cdr:sp>
  </cdr:relSizeAnchor>
  <cdr:relSizeAnchor xmlns:cdr="http://schemas.openxmlformats.org/drawingml/2006/chartDrawing">
    <cdr:from>
      <cdr:x>0.65695</cdr:x>
      <cdr:y>0.85043</cdr:y>
    </cdr:from>
    <cdr:to>
      <cdr:x>0.99888</cdr:x>
      <cdr:y>0.92462</cdr:y>
    </cdr:to>
    <cdr:sp macro="" textlink="">
      <cdr:nvSpPr>
        <cdr:cNvPr id="9" name="TextBox 1"/>
        <cdr:cNvSpPr txBox="1"/>
      </cdr:nvSpPr>
      <cdr:spPr>
        <a:xfrm xmlns:a="http://schemas.openxmlformats.org/drawingml/2006/main">
          <a:off x="5695562" y="5347865"/>
          <a:ext cx="2964413" cy="4665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a:t>With</a:t>
          </a:r>
          <a:r>
            <a:rPr lang="en-US" sz="2400" baseline="0"/>
            <a:t> </a:t>
          </a:r>
          <a:r>
            <a:rPr lang="en-US" sz="2400"/>
            <a:t>Searchinger ILUC  </a:t>
          </a:r>
        </a:p>
      </cdr:txBody>
    </cdr:sp>
  </cdr:relSizeAnchor>
  <cdr:relSizeAnchor xmlns:cdr="http://schemas.openxmlformats.org/drawingml/2006/chartDrawing">
    <cdr:from>
      <cdr:x>0.48991</cdr:x>
      <cdr:y>0.59196</cdr:y>
    </cdr:from>
    <cdr:to>
      <cdr:x>0.50785</cdr:x>
      <cdr:y>1</cdr:y>
    </cdr:to>
    <cdr:sp macro="" textlink="">
      <cdr:nvSpPr>
        <cdr:cNvPr id="7" name="Right Brace 6"/>
        <cdr:cNvSpPr/>
      </cdr:nvSpPr>
      <cdr:spPr>
        <a:xfrm xmlns:a="http://schemas.openxmlformats.org/drawingml/2006/main" flipH="1">
          <a:off x="4247371" y="3722526"/>
          <a:ext cx="155510" cy="2565918"/>
        </a:xfrm>
        <a:prstGeom xmlns:a="http://schemas.openxmlformats.org/drawingml/2006/main" prst="rightBrace">
          <a:avLst>
            <a:gd name="adj1" fmla="val 8333"/>
            <a:gd name="adj2" fmla="val 50741"/>
          </a:avLst>
        </a:prstGeom>
        <a:scene3d xmlns:a="http://schemas.openxmlformats.org/drawingml/2006/main">
          <a:camera prst="orthographicFront">
            <a:rot lat="0" lon="0" rev="5400000"/>
          </a:camera>
          <a:lightRig rig="threePt" dir="t"/>
        </a:scene3d>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0.80967</cdr:x>
      <cdr:y>0.59196</cdr:y>
    </cdr:from>
    <cdr:to>
      <cdr:x>0.82761</cdr:x>
      <cdr:y>1</cdr:y>
    </cdr:to>
    <cdr:sp macro="" textlink="">
      <cdr:nvSpPr>
        <cdr:cNvPr id="16" name="Right Brace 15"/>
        <cdr:cNvSpPr/>
      </cdr:nvSpPr>
      <cdr:spPr>
        <a:xfrm xmlns:a="http://schemas.openxmlformats.org/drawingml/2006/main" flipH="1">
          <a:off x="7019601" y="3722526"/>
          <a:ext cx="155510" cy="2565918"/>
        </a:xfrm>
        <a:prstGeom xmlns:a="http://schemas.openxmlformats.org/drawingml/2006/main" prst="rightBrace">
          <a:avLst>
            <a:gd name="adj1" fmla="val 8333"/>
            <a:gd name="adj2" fmla="val 50741"/>
          </a:avLst>
        </a:prstGeom>
        <a:scene3d xmlns:a="http://schemas.openxmlformats.org/drawingml/2006/main">
          <a:camera prst="orthographicFront">
            <a:rot lat="0" lon="0" rev="5400000"/>
          </a:camera>
          <a:lightRig rig="threePt" dir="t"/>
        </a:scene3d>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cdr:y>
    </cdr:from>
    <cdr:to>
      <cdr:x>0.29886</cdr:x>
      <cdr:y>0.03005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591025" cy="188992"/>
        </a:xfrm>
        <a:prstGeom xmlns:a="http://schemas.openxmlformats.org/drawingml/2006/main" prst="rect">
          <a:avLst/>
        </a:prstGeom>
      </cdr:spPr>
    </cdr:pic>
  </cdr:relSizeAnchor>
  <cdr:relSizeAnchor xmlns:cdr="http://schemas.openxmlformats.org/drawingml/2006/chartDrawing">
    <cdr:from>
      <cdr:x>0.1192</cdr:x>
      <cdr:y>0.01117</cdr:y>
    </cdr:from>
    <cdr:to>
      <cdr:x>0.99966</cdr:x>
      <cdr:y>0.07802</cdr:y>
    </cdr:to>
    <cdr:sp macro="" textlink="">
      <cdr:nvSpPr>
        <cdr:cNvPr id="10" name="TextBox 1"/>
        <cdr:cNvSpPr txBox="1"/>
      </cdr:nvSpPr>
      <cdr:spPr>
        <a:xfrm xmlns:a="http://schemas.openxmlformats.org/drawingml/2006/main">
          <a:off x="1030796" y="70134"/>
          <a:ext cx="7613696" cy="4197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t>       </a:t>
          </a:r>
          <a:r>
            <a:rPr lang="en-US" sz="2400" baseline="0" dirty="0" smtClean="0"/>
            <a:t>Annualized </a:t>
          </a:r>
          <a:r>
            <a:rPr lang="en-US" sz="2400" baseline="0" dirty="0"/>
            <a:t>Emissions for Corn-Based Ethanol</a:t>
          </a:r>
          <a:r>
            <a:rPr lang="en-US" sz="2400" dirty="0"/>
            <a:t> </a:t>
          </a:r>
        </a:p>
      </cdr:txBody>
    </cdr:sp>
  </cdr:relSizeAnchor>
</c:userShapes>
</file>

<file path=ppt/drawings/drawing5.xml><?xml version="1.0" encoding="utf-8"?>
<c:userShapes xmlns:c="http://schemas.openxmlformats.org/drawingml/2006/chart">
  <cdr:relSizeAnchor xmlns:cdr="http://schemas.openxmlformats.org/drawingml/2006/chartDrawing">
    <cdr:from>
      <cdr:x>0.13341</cdr:x>
      <cdr:y>0.38949</cdr:y>
    </cdr:from>
    <cdr:to>
      <cdr:x>0.98206</cdr:x>
      <cdr:y>0.39104</cdr:y>
    </cdr:to>
    <cdr:cxnSp macro="">
      <cdr:nvCxnSpPr>
        <cdr:cNvPr id="5" name="Straight Connector 4"/>
        <cdr:cNvCxnSpPr/>
      </cdr:nvCxnSpPr>
      <cdr:spPr>
        <a:xfrm xmlns:a="http://schemas.openxmlformats.org/drawingml/2006/main">
          <a:off x="1153652" y="2445472"/>
          <a:ext cx="7338629" cy="9732"/>
        </a:xfrm>
        <a:prstGeom xmlns:a="http://schemas.openxmlformats.org/drawingml/2006/main" prst="line">
          <a:avLst/>
        </a:prstGeom>
        <a:ln xmlns:a="http://schemas.openxmlformats.org/drawingml/2006/main" w="57150">
          <a:solidFill>
            <a:srgbClr val="FF0000"/>
          </a:solidFill>
          <a:prstDash val="sysDot"/>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0.23318</cdr:x>
      <cdr:y>0.21947</cdr:y>
    </cdr:from>
    <cdr:to>
      <cdr:x>0.43386</cdr:x>
      <cdr:y>0.27821</cdr:y>
    </cdr:to>
    <cdr:sp macro="" textlink="">
      <cdr:nvSpPr>
        <cdr:cNvPr id="6" name="TextBox 5"/>
        <cdr:cNvSpPr txBox="1"/>
      </cdr:nvSpPr>
      <cdr:spPr>
        <a:xfrm xmlns:a="http://schemas.openxmlformats.org/drawingml/2006/main">
          <a:off x="2016404" y="1377976"/>
          <a:ext cx="1735364" cy="368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solidFill>
                <a:srgbClr val="FF0000"/>
              </a:solidFill>
            </a:rPr>
            <a:t>EISA</a:t>
          </a:r>
          <a:r>
            <a:rPr lang="en-US" sz="1600" baseline="0">
              <a:solidFill>
                <a:srgbClr val="FF0000"/>
              </a:solidFill>
            </a:rPr>
            <a:t> Threshold</a:t>
          </a:r>
          <a:endParaRPr lang="en-US" sz="1600">
            <a:solidFill>
              <a:srgbClr val="FF0000"/>
            </a:solidFill>
          </a:endParaRPr>
        </a:p>
      </cdr:txBody>
    </cdr:sp>
  </cdr:relSizeAnchor>
  <cdr:relSizeAnchor xmlns:cdr="http://schemas.openxmlformats.org/drawingml/2006/chartDrawing">
    <cdr:from>
      <cdr:x>0.30381</cdr:x>
      <cdr:y>0.26739</cdr:y>
    </cdr:from>
    <cdr:to>
      <cdr:x>0.35987</cdr:x>
      <cdr:y>0.37558</cdr:y>
    </cdr:to>
    <cdr:cxnSp macro="">
      <cdr:nvCxnSpPr>
        <cdr:cNvPr id="8" name="Straight Arrow Connector 7"/>
        <cdr:cNvCxnSpPr/>
      </cdr:nvCxnSpPr>
      <cdr:spPr>
        <a:xfrm xmlns:a="http://schemas.openxmlformats.org/drawingml/2006/main">
          <a:off x="2627171" y="1678849"/>
          <a:ext cx="484775" cy="679287"/>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0.39462</cdr:x>
      <cdr:y>0.84624</cdr:y>
    </cdr:from>
    <cdr:to>
      <cdr:x>0.62668</cdr:x>
      <cdr:y>0.92043</cdr:y>
    </cdr:to>
    <cdr:sp macro="" textlink="">
      <cdr:nvSpPr>
        <cdr:cNvPr id="4" name="TextBox 3"/>
        <cdr:cNvSpPr txBox="1"/>
      </cdr:nvSpPr>
      <cdr:spPr>
        <a:xfrm xmlns:a="http://schemas.openxmlformats.org/drawingml/2006/main">
          <a:off x="3421226" y="5321548"/>
          <a:ext cx="2011912" cy="4665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a:t>With EPA ILUC  </a:t>
          </a:r>
        </a:p>
      </cdr:txBody>
    </cdr:sp>
  </cdr:relSizeAnchor>
  <cdr:relSizeAnchor xmlns:cdr="http://schemas.openxmlformats.org/drawingml/2006/chartDrawing">
    <cdr:from>
      <cdr:x>0.65695</cdr:x>
      <cdr:y>0.85043</cdr:y>
    </cdr:from>
    <cdr:to>
      <cdr:x>0.99888</cdr:x>
      <cdr:y>0.92462</cdr:y>
    </cdr:to>
    <cdr:sp macro="" textlink="">
      <cdr:nvSpPr>
        <cdr:cNvPr id="9" name="TextBox 1"/>
        <cdr:cNvSpPr txBox="1"/>
      </cdr:nvSpPr>
      <cdr:spPr>
        <a:xfrm xmlns:a="http://schemas.openxmlformats.org/drawingml/2006/main">
          <a:off x="5695562" y="5347865"/>
          <a:ext cx="2964413" cy="4665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a:t>With</a:t>
          </a:r>
          <a:r>
            <a:rPr lang="en-US" sz="2400" baseline="0"/>
            <a:t> </a:t>
          </a:r>
          <a:r>
            <a:rPr lang="en-US" sz="2400"/>
            <a:t>Searchinger ILUC  </a:t>
          </a:r>
        </a:p>
      </cdr:txBody>
    </cdr:sp>
  </cdr:relSizeAnchor>
  <cdr:relSizeAnchor xmlns:cdr="http://schemas.openxmlformats.org/drawingml/2006/chartDrawing">
    <cdr:from>
      <cdr:x>0.48991</cdr:x>
      <cdr:y>0.59196</cdr:y>
    </cdr:from>
    <cdr:to>
      <cdr:x>0.50785</cdr:x>
      <cdr:y>1</cdr:y>
    </cdr:to>
    <cdr:sp macro="" textlink="">
      <cdr:nvSpPr>
        <cdr:cNvPr id="7" name="Right Brace 6"/>
        <cdr:cNvSpPr/>
      </cdr:nvSpPr>
      <cdr:spPr>
        <a:xfrm xmlns:a="http://schemas.openxmlformats.org/drawingml/2006/main" flipH="1">
          <a:off x="4247371" y="3722526"/>
          <a:ext cx="155510" cy="2565918"/>
        </a:xfrm>
        <a:prstGeom xmlns:a="http://schemas.openxmlformats.org/drawingml/2006/main" prst="rightBrace">
          <a:avLst>
            <a:gd name="adj1" fmla="val 8333"/>
            <a:gd name="adj2" fmla="val 50741"/>
          </a:avLst>
        </a:prstGeom>
        <a:scene3d xmlns:a="http://schemas.openxmlformats.org/drawingml/2006/main">
          <a:camera prst="orthographicFront">
            <a:rot lat="0" lon="0" rev="5400000"/>
          </a:camera>
          <a:lightRig rig="threePt" dir="t"/>
        </a:scene3d>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0.80967</cdr:x>
      <cdr:y>0.59196</cdr:y>
    </cdr:from>
    <cdr:to>
      <cdr:x>0.82761</cdr:x>
      <cdr:y>1</cdr:y>
    </cdr:to>
    <cdr:sp macro="" textlink="">
      <cdr:nvSpPr>
        <cdr:cNvPr id="16" name="Right Brace 15"/>
        <cdr:cNvSpPr/>
      </cdr:nvSpPr>
      <cdr:spPr>
        <a:xfrm xmlns:a="http://schemas.openxmlformats.org/drawingml/2006/main" flipH="1">
          <a:off x="7019601" y="3722526"/>
          <a:ext cx="155510" cy="2565918"/>
        </a:xfrm>
        <a:prstGeom xmlns:a="http://schemas.openxmlformats.org/drawingml/2006/main" prst="rightBrace">
          <a:avLst>
            <a:gd name="adj1" fmla="val 8333"/>
            <a:gd name="adj2" fmla="val 50741"/>
          </a:avLst>
        </a:prstGeom>
        <a:scene3d xmlns:a="http://schemas.openxmlformats.org/drawingml/2006/main">
          <a:camera prst="orthographicFront">
            <a:rot lat="0" lon="0" rev="5400000"/>
          </a:camera>
          <a:lightRig rig="threePt" dir="t"/>
        </a:scene3d>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cdr:y>
    </cdr:from>
    <cdr:to>
      <cdr:x>0.29886</cdr:x>
      <cdr:y>0.03005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591025" cy="188992"/>
        </a:xfrm>
        <a:prstGeom xmlns:a="http://schemas.openxmlformats.org/drawingml/2006/main" prst="rect">
          <a:avLst/>
        </a:prstGeom>
      </cdr:spPr>
    </cdr:pic>
  </cdr:relSizeAnchor>
  <cdr:relSizeAnchor xmlns:cdr="http://schemas.openxmlformats.org/drawingml/2006/chartDrawing">
    <cdr:from>
      <cdr:x>0.1192</cdr:x>
      <cdr:y>0.01117</cdr:y>
    </cdr:from>
    <cdr:to>
      <cdr:x>0.99966</cdr:x>
      <cdr:y>0.07802</cdr:y>
    </cdr:to>
    <cdr:sp macro="" textlink="">
      <cdr:nvSpPr>
        <cdr:cNvPr id="10" name="TextBox 1"/>
        <cdr:cNvSpPr txBox="1"/>
      </cdr:nvSpPr>
      <cdr:spPr>
        <a:xfrm xmlns:a="http://schemas.openxmlformats.org/drawingml/2006/main">
          <a:off x="1030796" y="70134"/>
          <a:ext cx="7613696" cy="4197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t>       </a:t>
          </a:r>
          <a:r>
            <a:rPr lang="en-US" sz="2400" baseline="0" dirty="0" smtClean="0"/>
            <a:t>Annualized </a:t>
          </a:r>
          <a:r>
            <a:rPr lang="en-US" sz="2400" baseline="0" dirty="0"/>
            <a:t>Emissions for Corn-Based Ethanol</a:t>
          </a:r>
          <a:r>
            <a:rPr lang="en-US" sz="2400" dirty="0"/>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A5C30B-23EF-FB44-9A3C-06E8CF2633AE}" type="datetimeFigureOut">
              <a:rPr lang="en-US" smtClean="0"/>
              <a:t>8/13/12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BE1E47-8568-8F41-999F-888F13AB68FF}" type="slidenum">
              <a:rPr lang="en-US" smtClean="0"/>
              <a:t>‹#›</a:t>
            </a:fld>
            <a:endParaRPr lang="en-US"/>
          </a:p>
        </p:txBody>
      </p:sp>
    </p:spTree>
    <p:extLst>
      <p:ext uri="{BB962C8B-B14F-4D97-AF65-F5344CB8AC3E}">
        <p14:creationId xmlns:p14="http://schemas.microsoft.com/office/powerpoint/2010/main" val="33678466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(6/3/12 09:53) -----</a:t>
            </a:r>
          </a:p>
          <a:p>
            <a:r>
              <a:rPr lang="en-US"/>
              <a:t>while gasoline and diesel account for about 70% of the barrel, other products account for the rest and include asphalt, LPG, and heating oil. </a:t>
            </a:r>
          </a:p>
        </p:txBody>
      </p:sp>
      <p:sp>
        <p:nvSpPr>
          <p:cNvPr id="4" name="Slide Number Placeholder 3"/>
          <p:cNvSpPr>
            <a:spLocks noGrp="1"/>
          </p:cNvSpPr>
          <p:nvPr>
            <p:ph type="sldNum" sz="quarter" idx="10"/>
          </p:nvPr>
        </p:nvSpPr>
        <p:spPr/>
        <p:txBody>
          <a:bodyPr/>
          <a:lstStyle/>
          <a:p>
            <a:fld id="{71BE1E47-8568-8F41-999F-888F13AB68FF}" type="slidenum">
              <a:rPr lang="en-US" smtClean="0"/>
              <a:t>3</a:t>
            </a:fld>
            <a:endParaRPr lang="en-US"/>
          </a:p>
        </p:txBody>
      </p:sp>
    </p:spTree>
    <p:extLst>
      <p:ext uri="{BB962C8B-B14F-4D97-AF65-F5344CB8AC3E}">
        <p14:creationId xmlns:p14="http://schemas.microsoft.com/office/powerpoint/2010/main" val="3517288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1770024-5F2B-6C4E-A0A7-AB74B46DC634}" type="datetimeFigureOut">
              <a:rPr lang="en-US" smtClean="0"/>
              <a:t>8/13/12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6045F-1F65-3F44-96CB-AC22FA585DAF}"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1770024-5F2B-6C4E-A0A7-AB74B46DC634}" type="datetimeFigureOut">
              <a:rPr lang="en-US" smtClean="0"/>
              <a:t>8/13/12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6045F-1F65-3F44-96CB-AC22FA585DAF}"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1770024-5F2B-6C4E-A0A7-AB74B46DC634}" type="datetimeFigureOut">
              <a:rPr lang="en-US" smtClean="0"/>
              <a:t>8/13/12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6045F-1F65-3F44-96CB-AC22FA585DAF}"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1770024-5F2B-6C4E-A0A7-AB74B46DC634}" type="datetimeFigureOut">
              <a:rPr lang="en-US" smtClean="0"/>
              <a:t>8/13/12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6045F-1F65-3F44-96CB-AC22FA585DAF}"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1770024-5F2B-6C4E-A0A7-AB74B46DC634}" type="datetimeFigureOut">
              <a:rPr lang="en-US" smtClean="0"/>
              <a:t>8/13/12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6045F-1F65-3F44-96CB-AC22FA585DAF}"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01770024-5F2B-6C4E-A0A7-AB74B46DC634}" type="datetimeFigureOut">
              <a:rPr lang="en-US" smtClean="0"/>
              <a:t>8/13/12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6045F-1F65-3F44-96CB-AC22FA585DAF}"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1770024-5F2B-6C4E-A0A7-AB74B46DC634}" type="datetimeFigureOut">
              <a:rPr lang="en-US" smtClean="0"/>
              <a:t>8/13/12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6045F-1F65-3F44-96CB-AC22FA585DAF}"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1770024-5F2B-6C4E-A0A7-AB74B46DC634}" type="datetimeFigureOut">
              <a:rPr lang="en-US" smtClean="0"/>
              <a:t>8/13/12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6045F-1F65-3F44-96CB-AC22FA585DAF}"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1770024-5F2B-6C4E-A0A7-AB74B46DC634}" type="datetimeFigureOut">
              <a:rPr lang="en-US" smtClean="0"/>
              <a:t>8/13/12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6045F-1F65-3F44-96CB-AC22FA585DAF}"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1770024-5F2B-6C4E-A0A7-AB74B46DC634}" type="datetimeFigureOut">
              <a:rPr lang="en-US" smtClean="0"/>
              <a:t>8/13/12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6045F-1F65-3F44-96CB-AC22FA585DAF}"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70024-5F2B-6C4E-A0A7-AB74B46DC634}" type="datetimeFigureOut">
              <a:rPr lang="en-US" smtClean="0"/>
              <a:t>8/13/12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6045F-1F65-3F44-96CB-AC22FA585DAF}"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1770024-5F2B-6C4E-A0A7-AB74B46DC634}" type="datetimeFigureOut">
              <a:rPr lang="en-US" smtClean="0"/>
              <a:t>8/13/12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6045F-1F65-3F44-96CB-AC22FA585DAF}"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1770024-5F2B-6C4E-A0A7-AB74B46DC634}" type="datetimeFigureOut">
              <a:rPr lang="en-US" smtClean="0"/>
              <a:t>8/13/12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6045F-1F65-3F44-96CB-AC22FA585DAF}"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1770024-5F2B-6C4E-A0A7-AB74B46DC634}" type="datetimeFigureOut">
              <a:rPr lang="en-US" smtClean="0"/>
              <a:t>8/13/12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26045F-1F65-3F44-96CB-AC22FA585D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70024-5F2B-6C4E-A0A7-AB74B46DC634}" type="datetimeFigureOut">
              <a:rPr lang="en-US" smtClean="0"/>
              <a:t>8/13/12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6045F-1F65-3F44-96CB-AC22FA585D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70024-5F2B-6C4E-A0A7-AB74B46DC634}" type="datetimeFigureOut">
              <a:rPr lang="en-US" smtClean="0"/>
              <a:t>8/13/12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6045F-1F65-3F44-96CB-AC22FA585DAF}"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01770024-5F2B-6C4E-A0A7-AB74B46DC634}" type="datetimeFigureOut">
              <a:rPr lang="en-US" smtClean="0"/>
              <a:t>8/13/12</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ED26045F-1F65-3F44-96CB-AC22FA585D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a:t>The impact of biofuel on fuel prices and the </a:t>
            </a:r>
            <a:r>
              <a:rPr lang="en-US" sz="3200" b="1" dirty="0" smtClean="0"/>
              <a:t>environment: a multiproduct </a:t>
            </a:r>
            <a:r>
              <a:rPr lang="en-US" sz="3200" b="1" dirty="0"/>
              <a:t>noncompetitive set-up</a:t>
            </a:r>
            <a:r>
              <a:rPr lang="en-US" sz="3200" dirty="0"/>
              <a:t/>
            </a:r>
            <a:br>
              <a:rPr lang="en-US" sz="3200" dirty="0"/>
            </a:br>
            <a:endParaRPr lang="en-US" sz="3200" dirty="0"/>
          </a:p>
        </p:txBody>
      </p:sp>
      <p:sp>
        <p:nvSpPr>
          <p:cNvPr id="3" name="Subtitle 2"/>
          <p:cNvSpPr>
            <a:spLocks noGrp="1"/>
          </p:cNvSpPr>
          <p:nvPr>
            <p:ph type="subTitle" idx="1"/>
          </p:nvPr>
        </p:nvSpPr>
        <p:spPr/>
        <p:txBody>
          <a:bodyPr/>
          <a:lstStyle/>
          <a:p>
            <a:r>
              <a:rPr lang="en-US" dirty="0" smtClean="0"/>
              <a:t>Gal Hochman, Ella </a:t>
            </a:r>
            <a:r>
              <a:rPr lang="en-US" dirty="0" err="1" smtClean="0"/>
              <a:t>Segev</a:t>
            </a:r>
            <a:r>
              <a:rPr lang="en-US" dirty="0" smtClean="0"/>
              <a:t>, Geoff Barrow, and David </a:t>
            </a:r>
            <a:r>
              <a:rPr lang="en-US" dirty="0" err="1" smtClean="0"/>
              <a:t>Zilberman</a:t>
            </a:r>
            <a:endParaRPr lang="en-US" dirty="0"/>
          </a:p>
        </p:txBody>
      </p:sp>
    </p:spTree>
    <p:extLst>
      <p:ext uri="{BB962C8B-B14F-4D97-AF65-F5344CB8AC3E}">
        <p14:creationId xmlns:p14="http://schemas.microsoft.com/office/powerpoint/2010/main" val="27385050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796331180"/>
              </p:ext>
            </p:extLst>
          </p:nvPr>
        </p:nvGraphicFramePr>
        <p:xfrm>
          <a:off x="482600" y="249238"/>
          <a:ext cx="8242300" cy="6428306"/>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1320800" y="1333500"/>
            <a:ext cx="2133600" cy="46863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5286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co-product effect</a:t>
            </a:r>
            <a:endParaRPr lang="en-US" dirty="0"/>
          </a:p>
        </p:txBody>
      </p:sp>
      <p:sp>
        <p:nvSpPr>
          <p:cNvPr id="3" name="Content Placeholder 2"/>
          <p:cNvSpPr>
            <a:spLocks noGrp="1"/>
          </p:cNvSpPr>
          <p:nvPr>
            <p:ph idx="1"/>
          </p:nvPr>
        </p:nvSpPr>
        <p:spPr>
          <a:xfrm>
            <a:off x="571500" y="1663700"/>
            <a:ext cx="8001000" cy="4927600"/>
          </a:xfrm>
        </p:spPr>
        <p:txBody>
          <a:bodyPr>
            <a:normAutofit/>
          </a:bodyPr>
          <a:lstStyle/>
          <a:p>
            <a:pPr eaLnBrk="0" hangingPunct="0">
              <a:buFont typeface="Arial" charset="0"/>
              <a:buChar char="•"/>
            </a:pPr>
            <a:r>
              <a:rPr lang="en-US" dirty="0">
                <a:solidFill>
                  <a:schemeClr val="tx1">
                    <a:lumMod val="50000"/>
                    <a:lumOff val="50000"/>
                  </a:schemeClr>
                </a:solidFill>
                <a:latin typeface="Times New Roman" charset="0"/>
              </a:rPr>
              <a:t>Without including ILUC, the EPA calculates the annual emission of corn-based ethanol to be 39 gCO2e/MJ, compared to 92 gCO2e/MJ annual emissions for gasoline (first two columns of Figure 1).  </a:t>
            </a:r>
          </a:p>
          <a:p>
            <a:pPr eaLnBrk="0" hangingPunct="0">
              <a:buFont typeface="Arial" charset="0"/>
              <a:buChar char="•"/>
            </a:pPr>
            <a:r>
              <a:rPr lang="en-US" dirty="0">
                <a:latin typeface="Times New Roman" charset="0"/>
              </a:rPr>
              <a:t>When the EPA includes ILUC, it calculates corn-based ethanol emits 74 gCO2e/MJ per year, which represents 21% less GHG emissions than traditional gasoline (column 3 of Figure 1).  </a:t>
            </a:r>
          </a:p>
          <a:p>
            <a:pPr eaLnBrk="0" hangingPunct="0">
              <a:buFont typeface="Arial" charset="0"/>
              <a:buChar char="•"/>
            </a:pPr>
            <a:endParaRPr lang="en-US" dirty="0">
              <a:latin typeface="Times New Roman" charset="0"/>
            </a:endParaRPr>
          </a:p>
          <a:p>
            <a:endParaRPr lang="en-US" dirty="0"/>
          </a:p>
        </p:txBody>
      </p:sp>
    </p:spTree>
    <p:extLst>
      <p:ext uri="{BB962C8B-B14F-4D97-AF65-F5344CB8AC3E}">
        <p14:creationId xmlns:p14="http://schemas.microsoft.com/office/powerpoint/2010/main" val="10471831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442343642"/>
              </p:ext>
            </p:extLst>
          </p:nvPr>
        </p:nvGraphicFramePr>
        <p:xfrm>
          <a:off x="482600" y="249238"/>
          <a:ext cx="8242300" cy="6428306"/>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3009900" y="1143000"/>
            <a:ext cx="1384300" cy="46863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3437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co-product effect</a:t>
            </a:r>
            <a:endParaRPr lang="en-US" dirty="0"/>
          </a:p>
        </p:txBody>
      </p:sp>
      <p:sp>
        <p:nvSpPr>
          <p:cNvPr id="3" name="Content Placeholder 2"/>
          <p:cNvSpPr>
            <a:spLocks noGrp="1"/>
          </p:cNvSpPr>
          <p:nvPr>
            <p:ph idx="1"/>
          </p:nvPr>
        </p:nvSpPr>
        <p:spPr>
          <a:xfrm>
            <a:off x="571500" y="1663700"/>
            <a:ext cx="8001000" cy="4927600"/>
          </a:xfrm>
        </p:spPr>
        <p:txBody>
          <a:bodyPr>
            <a:normAutofit fontScale="92500"/>
          </a:bodyPr>
          <a:lstStyle/>
          <a:p>
            <a:pPr eaLnBrk="0" hangingPunct="0">
              <a:buFont typeface="Arial" charset="0"/>
              <a:buChar char="•"/>
            </a:pPr>
            <a:r>
              <a:rPr lang="en-US" dirty="0">
                <a:solidFill>
                  <a:srgbClr val="7F7F7F"/>
                </a:solidFill>
                <a:latin typeface="Times New Roman" charset="0"/>
              </a:rPr>
              <a:t>Without including ILUC, the EPA calculates the annual emission of corn-based ethanol to be 39 gCO2e/MJ, compared to 92 gCO2e/MJ annual emissions for gasoline (first two columns of Figure 1).  </a:t>
            </a:r>
          </a:p>
          <a:p>
            <a:pPr eaLnBrk="0" hangingPunct="0">
              <a:buFont typeface="Arial" charset="0"/>
              <a:buChar char="•"/>
            </a:pPr>
            <a:r>
              <a:rPr lang="en-US" dirty="0">
                <a:solidFill>
                  <a:srgbClr val="7F7F7F"/>
                </a:solidFill>
                <a:latin typeface="Times New Roman" charset="0"/>
              </a:rPr>
              <a:t>When the EPA includes ILUC, it calculates corn-based ethanol emits 74 gCO2e/MJ per year, which represents 21% less GHG emissions than traditional gasoline (column 3 of Figure 1).  </a:t>
            </a:r>
          </a:p>
          <a:p>
            <a:pPr eaLnBrk="0" hangingPunct="0">
              <a:buFont typeface="Arial" charset="0"/>
              <a:buChar char="•"/>
            </a:pPr>
            <a:r>
              <a:rPr lang="en-US" dirty="0">
                <a:latin typeface="Times New Roman" charset="0"/>
              </a:rPr>
              <a:t>By contrast, including </a:t>
            </a:r>
            <a:r>
              <a:rPr lang="en-US" dirty="0" smtClean="0">
                <a:latin typeface="Times New Roman" charset="0"/>
              </a:rPr>
              <a:t>indirect co-product effect in </a:t>
            </a:r>
            <a:r>
              <a:rPr lang="en-US" dirty="0">
                <a:latin typeface="Times New Roman" charset="0"/>
              </a:rPr>
              <a:t>the EPA's LCA (with ILUC), we find in columns 4 that corn-based ethanol emits between 28 and 50 gCO2e/MJ, which represents between 46% and 70% less GHG emissions than traditional gasoline, depending on the assumption about adjustment. </a:t>
            </a:r>
            <a:endParaRPr lang="en-US" dirty="0" smtClean="0">
              <a:latin typeface="Times New Roman" charset="0"/>
            </a:endParaRPr>
          </a:p>
          <a:p>
            <a:pPr eaLnBrk="0" hangingPunct="0">
              <a:buFont typeface="Arial" charset="0"/>
              <a:buChar char="•"/>
            </a:pPr>
            <a:endParaRPr lang="en-US" dirty="0">
              <a:latin typeface="Times New Roman" charset="0"/>
            </a:endParaRPr>
          </a:p>
          <a:p>
            <a:endParaRPr lang="en-US" dirty="0"/>
          </a:p>
        </p:txBody>
      </p:sp>
    </p:spTree>
    <p:extLst>
      <p:ext uri="{BB962C8B-B14F-4D97-AF65-F5344CB8AC3E}">
        <p14:creationId xmlns:p14="http://schemas.microsoft.com/office/powerpoint/2010/main" val="37949312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347017799"/>
              </p:ext>
            </p:extLst>
          </p:nvPr>
        </p:nvGraphicFramePr>
        <p:xfrm>
          <a:off x="482600" y="249238"/>
          <a:ext cx="8242300" cy="6428306"/>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3937000" y="1333500"/>
            <a:ext cx="2133600" cy="46863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4510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co-product effect</a:t>
            </a:r>
            <a:endParaRPr lang="en-US" dirty="0"/>
          </a:p>
        </p:txBody>
      </p:sp>
      <p:sp>
        <p:nvSpPr>
          <p:cNvPr id="3" name="Content Placeholder 2"/>
          <p:cNvSpPr>
            <a:spLocks noGrp="1"/>
          </p:cNvSpPr>
          <p:nvPr>
            <p:ph idx="1"/>
          </p:nvPr>
        </p:nvSpPr>
        <p:spPr>
          <a:xfrm>
            <a:off x="571500" y="1663700"/>
            <a:ext cx="8001000" cy="4927600"/>
          </a:xfrm>
        </p:spPr>
        <p:txBody>
          <a:bodyPr>
            <a:normAutofit fontScale="77500" lnSpcReduction="20000"/>
          </a:bodyPr>
          <a:lstStyle/>
          <a:p>
            <a:pPr eaLnBrk="0" hangingPunct="0">
              <a:buFont typeface="Arial" charset="0"/>
              <a:buChar char="•"/>
            </a:pPr>
            <a:r>
              <a:rPr lang="en-US" dirty="0">
                <a:solidFill>
                  <a:srgbClr val="7F7F7F"/>
                </a:solidFill>
                <a:latin typeface="Times New Roman" charset="0"/>
              </a:rPr>
              <a:t>Without including ILUC, the EPA calculates the annual emission of corn-based ethanol to be 39 gCO2e/MJ, compared to 92 gCO2e/MJ annual emissions for gasoline (first two columns of Figure 1).  </a:t>
            </a:r>
          </a:p>
          <a:p>
            <a:pPr eaLnBrk="0" hangingPunct="0">
              <a:buFont typeface="Arial" charset="0"/>
              <a:buChar char="•"/>
            </a:pPr>
            <a:r>
              <a:rPr lang="en-US" dirty="0">
                <a:solidFill>
                  <a:srgbClr val="7F7F7F"/>
                </a:solidFill>
                <a:latin typeface="Times New Roman" charset="0"/>
              </a:rPr>
              <a:t>When the EPA includes ILUC, it calculates corn-based ethanol emits 74 gCO2e/MJ per year, which represents 21% less GHG emissions than traditional gasoline (column 3 of Figure 1).  </a:t>
            </a:r>
          </a:p>
          <a:p>
            <a:pPr eaLnBrk="0" hangingPunct="0">
              <a:buFont typeface="Arial" charset="0"/>
              <a:buChar char="•"/>
            </a:pPr>
            <a:r>
              <a:rPr lang="en-US" dirty="0">
                <a:solidFill>
                  <a:srgbClr val="7F7F7F"/>
                </a:solidFill>
                <a:latin typeface="Times New Roman" charset="0"/>
              </a:rPr>
              <a:t>By contrast, including </a:t>
            </a:r>
            <a:r>
              <a:rPr lang="en-US" dirty="0" smtClean="0">
                <a:solidFill>
                  <a:srgbClr val="7F7F7F"/>
                </a:solidFill>
                <a:latin typeface="Times New Roman" charset="0"/>
              </a:rPr>
              <a:t>indirect co-product effect in </a:t>
            </a:r>
            <a:r>
              <a:rPr lang="en-US" dirty="0">
                <a:solidFill>
                  <a:srgbClr val="7F7F7F"/>
                </a:solidFill>
                <a:latin typeface="Times New Roman" charset="0"/>
              </a:rPr>
              <a:t>the EPA's LCA (with ILUC), we find in columns 4 that corn-based ethanol emits between 28 and 50 gCO2e/MJ, which represents between 46% and 70% less GHG emissions than traditional gasoline, depending on the assumption about adjustment. </a:t>
            </a:r>
            <a:endParaRPr lang="en-US" dirty="0" smtClean="0">
              <a:solidFill>
                <a:srgbClr val="7F7F7F"/>
              </a:solidFill>
              <a:latin typeface="Times New Roman" charset="0"/>
            </a:endParaRPr>
          </a:p>
          <a:p>
            <a:pPr eaLnBrk="0" hangingPunct="0">
              <a:buFont typeface="Arial" charset="0"/>
              <a:buChar char="•"/>
            </a:pPr>
            <a:r>
              <a:rPr lang="en-US" dirty="0">
                <a:latin typeface="Times New Roman" charset="0"/>
              </a:rPr>
              <a:t>Using the </a:t>
            </a:r>
            <a:r>
              <a:rPr lang="en-US" sz="2500" dirty="0" err="1">
                <a:latin typeface="Times New Roman" charset="0"/>
              </a:rPr>
              <a:t>Searchinger</a:t>
            </a:r>
            <a:r>
              <a:rPr lang="en-US" sz="2500" dirty="0">
                <a:latin typeface="Times New Roman" charset="0"/>
              </a:rPr>
              <a:t> et al. estimates, without including indirect co-product </a:t>
            </a:r>
            <a:r>
              <a:rPr lang="en-US" sz="2500" dirty="0">
                <a:latin typeface="Times New Roman" charset="0"/>
              </a:rPr>
              <a:t>effect, </a:t>
            </a:r>
            <a:r>
              <a:rPr lang="en-US" sz="2500" dirty="0">
                <a:latin typeface="Times New Roman" charset="0"/>
              </a:rPr>
              <a:t>corn-based ethanol emits 143 gCO2e/MJ, or 54% more GHGs than gasoline (column 5).  Including the </a:t>
            </a:r>
            <a:r>
              <a:rPr lang="en-US" sz="2500" dirty="0">
                <a:latin typeface="Times New Roman" charset="0"/>
              </a:rPr>
              <a:t>IBBE </a:t>
            </a:r>
            <a:r>
              <a:rPr lang="en-US" sz="2500" dirty="0">
                <a:latin typeface="Times New Roman" charset="0"/>
              </a:rPr>
              <a:t>estimate under fixed proportion assumption, corn-based ethanol </a:t>
            </a:r>
            <a:r>
              <a:rPr lang="en-US" dirty="0">
                <a:latin typeface="Times New Roman" charset="0"/>
              </a:rPr>
              <a:t>emits 97 gCO2e/MJ (column 6).  </a:t>
            </a:r>
          </a:p>
          <a:p>
            <a:pPr eaLnBrk="0" hangingPunct="0">
              <a:buFont typeface="Arial" charset="0"/>
              <a:buChar char="•"/>
            </a:pPr>
            <a:endParaRPr lang="en-US" dirty="0">
              <a:latin typeface="Times New Roman" charset="0"/>
            </a:endParaRPr>
          </a:p>
          <a:p>
            <a:endParaRPr lang="en-US" dirty="0"/>
          </a:p>
        </p:txBody>
      </p:sp>
    </p:spTree>
    <p:extLst>
      <p:ext uri="{BB962C8B-B14F-4D97-AF65-F5344CB8AC3E}">
        <p14:creationId xmlns:p14="http://schemas.microsoft.com/office/powerpoint/2010/main" val="36386866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1404502075"/>
              </p:ext>
            </p:extLst>
          </p:nvPr>
        </p:nvGraphicFramePr>
        <p:xfrm>
          <a:off x="482600" y="249238"/>
          <a:ext cx="8242300" cy="6428306"/>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5245100" y="863600"/>
            <a:ext cx="3479800" cy="581394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1558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boun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1537150"/>
            <a:ext cx="6921500" cy="50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sz="4000" dirty="0" smtClean="0"/>
              <a:t>Co-product contributions to GHG savings under </a:t>
            </a:r>
            <a:r>
              <a:rPr lang="en-US" sz="4000" i="1" dirty="0" smtClean="0"/>
              <a:t>full replacement</a:t>
            </a:r>
            <a:endParaRPr lang="en-US" sz="4000" dirty="0"/>
          </a:p>
        </p:txBody>
      </p:sp>
    </p:spTree>
    <p:extLst>
      <p:ext uri="{BB962C8B-B14F-4D97-AF65-F5344CB8AC3E}">
        <p14:creationId xmlns:p14="http://schemas.microsoft.com/office/powerpoint/2010/main" val="39820713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Times New Roman" charset="0"/>
              </a:rPr>
              <a:t>Co-product </a:t>
            </a:r>
            <a:r>
              <a:rPr lang="en-US" sz="4000" dirty="0">
                <a:latin typeface="Times New Roman" charset="0"/>
              </a:rPr>
              <a:t>contributions to GHG savings under </a:t>
            </a:r>
            <a:r>
              <a:rPr lang="en-US" sz="4000" i="1" dirty="0">
                <a:latin typeface="Times New Roman" charset="0"/>
              </a:rPr>
              <a:t>no</a:t>
            </a:r>
            <a:r>
              <a:rPr lang="en-US" sz="4000" dirty="0">
                <a:latin typeface="Times New Roman" charset="0"/>
              </a:rPr>
              <a:t> replacement</a:t>
            </a:r>
            <a:endParaRPr lang="en-US" sz="4000" dirty="0"/>
          </a:p>
        </p:txBody>
      </p:sp>
      <p:pic>
        <p:nvPicPr>
          <p:cNvPr id="4" name="Picture 3" descr="Ub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1" y="1481138"/>
            <a:ext cx="7581900" cy="517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8551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Comparing the two outcomes</a:t>
            </a:r>
            <a:endParaRPr lang="en-US" dirty="0"/>
          </a:p>
        </p:txBody>
      </p:sp>
      <p:sp>
        <p:nvSpPr>
          <p:cNvPr id="4" name="Content Placeholder 3"/>
          <p:cNvSpPr>
            <a:spLocks noGrp="1"/>
          </p:cNvSpPr>
          <p:nvPr>
            <p:ph idx="1"/>
          </p:nvPr>
        </p:nvSpPr>
        <p:spPr/>
        <p:txBody>
          <a:bodyPr/>
          <a:lstStyle/>
          <a:p>
            <a:r>
              <a:rPr lang="en-US" dirty="0">
                <a:latin typeface="Times New Roman" charset="0"/>
              </a:rPr>
              <a:t>The reason for the more even distribution under the assumption of no replacement, is that the emissions differentials are all on the same order of magnitude, unlike in the full replacement case, in which we assume the emissions differential from jet fuel and heating oil to be much larger than the differentials associated with the remaining </a:t>
            </a:r>
            <a:r>
              <a:rPr lang="en-US" dirty="0" smtClean="0">
                <a:latin typeface="Times New Roman" charset="0"/>
              </a:rPr>
              <a:t>co-products</a:t>
            </a:r>
            <a:r>
              <a:rPr lang="en-US" dirty="0">
                <a:latin typeface="Times New Roman" charset="0"/>
              </a:rPr>
              <a:t>. </a:t>
            </a:r>
          </a:p>
        </p:txBody>
      </p:sp>
    </p:spTree>
    <p:extLst>
      <p:ext uri="{BB962C8B-B14F-4D97-AF65-F5344CB8AC3E}">
        <p14:creationId xmlns:p14="http://schemas.microsoft.com/office/powerpoint/2010/main" val="15262049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Motivation</a:t>
            </a:r>
            <a:endParaRPr lang="en-US" sz="4400" dirty="0"/>
          </a:p>
        </p:txBody>
      </p:sp>
      <p:sp>
        <p:nvSpPr>
          <p:cNvPr id="3" name="Content Placeholder 2"/>
          <p:cNvSpPr>
            <a:spLocks noGrp="1"/>
          </p:cNvSpPr>
          <p:nvPr>
            <p:ph idx="1"/>
          </p:nvPr>
        </p:nvSpPr>
        <p:spPr/>
        <p:txBody>
          <a:bodyPr>
            <a:normAutofit/>
          </a:bodyPr>
          <a:lstStyle/>
          <a:p>
            <a:r>
              <a:rPr lang="en-US" dirty="0" smtClean="0"/>
              <a:t>Regulation </a:t>
            </a:r>
            <a:r>
              <a:rPr lang="en-US" dirty="0"/>
              <a:t>of biofuels </a:t>
            </a:r>
            <a:r>
              <a:rPr lang="en-US" dirty="0" smtClean="0"/>
              <a:t>is </a:t>
            </a:r>
            <a:r>
              <a:rPr lang="en-US" dirty="0"/>
              <a:t>based on estimates of the impact of biofuel on greenhouse gas emission, using lifecycle analysis. </a:t>
            </a:r>
            <a:endParaRPr lang="en-US" dirty="0" smtClean="0"/>
          </a:p>
          <a:p>
            <a:r>
              <a:rPr lang="en-US" dirty="0" smtClean="0"/>
              <a:t>Most </a:t>
            </a:r>
            <a:r>
              <a:rPr lang="en-US" dirty="0"/>
              <a:t>of the literature conducting such assessments assumes perfectly competitive fuel markets and ignores the fact that fossil fuels are a result of a multiproduct process, whereby gasoline and diesel are derived from crude oil together with other petroleum products. </a:t>
            </a:r>
          </a:p>
        </p:txBody>
      </p:sp>
    </p:spTree>
    <p:extLst>
      <p:ext uri="{BB962C8B-B14F-4D97-AF65-F5344CB8AC3E}">
        <p14:creationId xmlns:p14="http://schemas.microsoft.com/office/powerpoint/2010/main" val="23041172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Reintroducing non-competitive behavior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25060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274638"/>
            <a:ext cx="8775700" cy="1143000"/>
          </a:xfrm>
        </p:spPr>
        <p:txBody>
          <a:bodyPr/>
          <a:lstStyle/>
          <a:p>
            <a:r>
              <a:rPr lang="en-US" sz="4000" dirty="0"/>
              <a:t>The short </a:t>
            </a:r>
            <a:r>
              <a:rPr lang="en-US" sz="4000" dirty="0" smtClean="0"/>
              <a:t>run: With the introduction of the non-petroleum sector</a:t>
            </a:r>
            <a:endParaRPr lang="en-US" sz="4000" dirty="0"/>
          </a:p>
        </p:txBody>
      </p:sp>
      <p:sp>
        <p:nvSpPr>
          <p:cNvPr id="5" name="Content Placeholder 4"/>
          <p:cNvSpPr>
            <a:spLocks noGrp="1"/>
          </p:cNvSpPr>
          <p:nvPr>
            <p:ph idx="1"/>
          </p:nvPr>
        </p:nvSpPr>
        <p:spPr/>
        <p:txBody>
          <a:bodyPr>
            <a:normAutofit lnSpcReduction="10000"/>
          </a:bodyPr>
          <a:lstStyle/>
          <a:p>
            <a:r>
              <a:rPr lang="en-US" dirty="0" smtClean="0"/>
              <a:t>Amount of gasoline supplied to the market declines, but so does the amount of asphalt.</a:t>
            </a:r>
          </a:p>
          <a:p>
            <a:r>
              <a:rPr lang="en-US" dirty="0" smtClean="0"/>
              <a:t>The price of gasoline declines (the rebound effect) </a:t>
            </a:r>
            <a:r>
              <a:rPr lang="en-US" i="1" dirty="0" smtClean="0"/>
              <a:t>but</a:t>
            </a:r>
            <a:r>
              <a:rPr lang="en-US" dirty="0" smtClean="0"/>
              <a:t> the price of asphalt increases.</a:t>
            </a:r>
          </a:p>
          <a:p>
            <a:r>
              <a:rPr lang="en-US" dirty="0" smtClean="0"/>
              <a:t>The petroleum refinery response results in a larger decline in amount of gasoline supplied to the market, and thus a lower decline in prices, than in competition.</a:t>
            </a:r>
          </a:p>
          <a:p>
            <a:r>
              <a:rPr lang="en-US" dirty="0" smtClean="0">
                <a:solidFill>
                  <a:srgbClr val="FF0000"/>
                </a:solidFill>
              </a:rPr>
              <a:t>Assuming non-competitive behavior results in a larger indirect fuel and co-product effect, than in competition.</a:t>
            </a:r>
            <a:endParaRPr lang="en-US" dirty="0">
              <a:solidFill>
                <a:srgbClr val="FF0000"/>
              </a:solidFill>
            </a:endParaRPr>
          </a:p>
        </p:txBody>
      </p:sp>
    </p:spTree>
    <p:extLst>
      <p:ext uri="{BB962C8B-B14F-4D97-AF65-F5344CB8AC3E}">
        <p14:creationId xmlns:p14="http://schemas.microsoft.com/office/powerpoint/2010/main" val="453752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The long run: </a:t>
            </a:r>
            <a:br>
              <a:rPr lang="en-US" sz="4400" dirty="0" smtClean="0"/>
            </a:br>
            <a:r>
              <a:rPr lang="en-US" sz="4400" dirty="0" smtClean="0"/>
              <a:t>Intensive and extensive margins</a:t>
            </a:r>
            <a:endParaRPr lang="en-US" sz="4400" dirty="0"/>
          </a:p>
        </p:txBody>
      </p:sp>
      <p:sp>
        <p:nvSpPr>
          <p:cNvPr id="3" name="Content Placeholder 2"/>
          <p:cNvSpPr>
            <a:spLocks noGrp="1"/>
          </p:cNvSpPr>
          <p:nvPr>
            <p:ph idx="1"/>
          </p:nvPr>
        </p:nvSpPr>
        <p:spPr/>
        <p:txBody>
          <a:bodyPr/>
          <a:lstStyle/>
          <a:p>
            <a:r>
              <a:rPr lang="en-US" dirty="0" smtClean="0"/>
              <a:t>The introduction of alternative to gasoline results in inefficient refineries exiting the industry, and active refineries adjusting the technology and producing more of the petroleum </a:t>
            </a:r>
            <a:r>
              <a:rPr lang="en-US" dirty="0" smtClean="0"/>
              <a:t>co-products</a:t>
            </a:r>
            <a:r>
              <a:rPr lang="en-US" dirty="0" smtClean="0"/>
              <a:t>, relative to the short-run.</a:t>
            </a:r>
          </a:p>
          <a:p>
            <a:r>
              <a:rPr lang="en-US" dirty="0" smtClean="0">
                <a:solidFill>
                  <a:srgbClr val="FF0000"/>
                </a:solidFill>
              </a:rPr>
              <a:t>But the introduction of an alternative results in less petroleum co-products produced, both in the short-run and in the long run.</a:t>
            </a:r>
          </a:p>
        </p:txBody>
      </p:sp>
    </p:spTree>
    <p:extLst>
      <p:ext uri="{BB962C8B-B14F-4D97-AF65-F5344CB8AC3E}">
        <p14:creationId xmlns:p14="http://schemas.microsoft.com/office/powerpoint/2010/main" val="4235946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concluding </a:t>
            </a:r>
            <a:r>
              <a:rPr lang="en-US" sz="3600" dirty="0" smtClean="0"/>
              <a:t>remarks:</a:t>
            </a:r>
            <a:br>
              <a:rPr lang="en-US" sz="3600" dirty="0" smtClean="0"/>
            </a:br>
            <a:r>
              <a:rPr lang="en-US" sz="3600" dirty="0" smtClean="0"/>
              <a:t>The implications to greenhouse gas accounting</a:t>
            </a:r>
            <a:endParaRPr lang="en-US" sz="3600" dirty="0"/>
          </a:p>
        </p:txBody>
      </p:sp>
      <p:sp>
        <p:nvSpPr>
          <p:cNvPr id="3" name="Content Placeholder 2"/>
          <p:cNvSpPr>
            <a:spLocks noGrp="1"/>
          </p:cNvSpPr>
          <p:nvPr>
            <p:ph idx="1"/>
          </p:nvPr>
        </p:nvSpPr>
        <p:spPr/>
        <p:txBody>
          <a:bodyPr>
            <a:normAutofit/>
          </a:bodyPr>
          <a:lstStyle/>
          <a:p>
            <a:r>
              <a:rPr lang="en-US" dirty="0"/>
              <a:t>The fall in supply of fossil fuels affects production of other petroleum products resulting in an indirect effect, namely, the indirect </a:t>
            </a:r>
            <a:r>
              <a:rPr lang="en-US" dirty="0" smtClean="0"/>
              <a:t>co-product </a:t>
            </a:r>
            <a:r>
              <a:rPr lang="en-US" dirty="0"/>
              <a:t>effect, where under plausible scenarios may be larger than the biofuel indirect land use effect. </a:t>
            </a:r>
            <a:endParaRPr lang="en-US" dirty="0" smtClean="0"/>
          </a:p>
          <a:p>
            <a:r>
              <a:rPr lang="en-US" dirty="0" smtClean="0"/>
              <a:t>The </a:t>
            </a:r>
            <a:r>
              <a:rPr lang="en-US" dirty="0"/>
              <a:t>rebound effect is substantially smaller than in previous studies that </a:t>
            </a:r>
            <a:r>
              <a:rPr lang="en-US" dirty="0" smtClean="0"/>
              <a:t>assumed </a:t>
            </a:r>
            <a:r>
              <a:rPr lang="en-US" dirty="0"/>
              <a:t>competitive </a:t>
            </a:r>
            <a:r>
              <a:rPr lang="en-US" dirty="0" smtClean="0"/>
              <a:t>behavior.</a:t>
            </a:r>
          </a:p>
          <a:p>
            <a:endParaRPr lang="en-US" dirty="0"/>
          </a:p>
          <a:p>
            <a:endParaRPr lang="en-US" dirty="0" smtClean="0"/>
          </a:p>
        </p:txBody>
      </p:sp>
    </p:spTree>
    <p:extLst>
      <p:ext uri="{BB962C8B-B14F-4D97-AF65-F5344CB8AC3E}">
        <p14:creationId xmlns:p14="http://schemas.microsoft.com/office/powerpoint/2010/main" val="37703783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Implications to advance biofuels</a:t>
            </a:r>
            <a:endParaRPr lang="en-US" sz="4400" dirty="0"/>
          </a:p>
        </p:txBody>
      </p:sp>
      <p:sp>
        <p:nvSpPr>
          <p:cNvPr id="3" name="Content Placeholder 2"/>
          <p:cNvSpPr>
            <a:spLocks noGrp="1"/>
          </p:cNvSpPr>
          <p:nvPr>
            <p:ph idx="1"/>
          </p:nvPr>
        </p:nvSpPr>
        <p:spPr/>
        <p:txBody>
          <a:bodyPr/>
          <a:lstStyle/>
          <a:p>
            <a:r>
              <a:rPr lang="en-US" dirty="0">
                <a:latin typeface="Times New Roman" charset="0"/>
              </a:rPr>
              <a:t>The feedstock for advance biofuels offer significantly higher yields and do not compete with the food supply, which means the indirect effects on land-use change will be much smaller.  However, the </a:t>
            </a:r>
            <a:r>
              <a:rPr lang="en-US" dirty="0" smtClean="0">
                <a:latin typeface="Times New Roman" charset="0"/>
              </a:rPr>
              <a:t>indirect co-product and fuel effects on </a:t>
            </a:r>
            <a:r>
              <a:rPr lang="en-US" dirty="0">
                <a:latin typeface="Times New Roman" charset="0"/>
              </a:rPr>
              <a:t>GHG reductions is the same regardless of the biofuel technology replacing gasoline and diesel, which suggests that advance biofuels may carry even larger environmental benefits than are currently believed. </a:t>
            </a:r>
          </a:p>
          <a:p>
            <a:endParaRPr lang="en-US" dirty="0"/>
          </a:p>
        </p:txBody>
      </p:sp>
    </p:spTree>
    <p:extLst>
      <p:ext uri="{BB962C8B-B14F-4D97-AF65-F5344CB8AC3E}">
        <p14:creationId xmlns:p14="http://schemas.microsoft.com/office/powerpoint/2010/main" val="15583396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But</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crude </a:t>
            </a:r>
            <a:r>
              <a:rPr lang="en-US" dirty="0"/>
              <a:t>oil is used to produce gasoline and diesel, as well as other petroleum products such as liquid-petroleum-gas and asphalt. </a:t>
            </a:r>
            <a:endParaRPr lang="en-US" dirty="0" smtClean="0"/>
          </a:p>
        </p:txBody>
      </p:sp>
      <p:pic>
        <p:nvPicPr>
          <p:cNvPr id="4" name="Content Placeholder 11"/>
          <p:cNvPicPr>
            <a:picLocks noGrp="1" noChangeAspect="1"/>
          </p:cNvPicPr>
          <p:nvPr/>
        </p:nvPicPr>
        <p:blipFill>
          <a:blip r:embed="rId3">
            <a:extLst>
              <a:ext uri="{28A0092B-C50C-407E-A947-70E740481C1C}">
                <a14:useLocalDpi xmlns:a14="http://schemas.microsoft.com/office/drawing/2010/main"/>
              </a:ext>
            </a:extLst>
          </a:blip>
          <a:stretch>
            <a:fillRect/>
          </a:stretch>
        </p:blipFill>
        <p:spPr>
          <a:xfrm>
            <a:off x="2048568" y="3825867"/>
            <a:ext cx="5162209" cy="2776385"/>
          </a:xfrm>
          <a:prstGeom prst="rect">
            <a:avLst/>
          </a:prstGeom>
        </p:spPr>
      </p:pic>
    </p:spTree>
    <p:extLst>
      <p:ext uri="{BB962C8B-B14F-4D97-AF65-F5344CB8AC3E}">
        <p14:creationId xmlns:p14="http://schemas.microsoft.com/office/powerpoint/2010/main" val="23103767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Putty-clay structure</a:t>
            </a:r>
            <a:endParaRPr lang="en-US" dirty="0"/>
          </a:p>
        </p:txBody>
      </p:sp>
      <p:sp>
        <p:nvSpPr>
          <p:cNvPr id="3" name="Content Placeholder 2"/>
          <p:cNvSpPr>
            <a:spLocks noGrp="1"/>
          </p:cNvSpPr>
          <p:nvPr>
            <p:ph idx="1"/>
          </p:nvPr>
        </p:nvSpPr>
        <p:spPr/>
        <p:txBody>
          <a:bodyPr/>
          <a:lstStyle/>
          <a:p>
            <a:r>
              <a:rPr lang="en-US" dirty="0"/>
              <a:t>The petroleum refining process is a capital-intensive process, whereby once a refinery is configured and the capital investment made short-term decisions are constrained by existing technologies. </a:t>
            </a:r>
          </a:p>
          <a:p>
            <a:pPr lvl="1"/>
            <a:r>
              <a:rPr lang="en-US" dirty="0"/>
              <a:t>This is an industry whose response to market fundamentals is limited in the short-run but becomes much more flexible in the long run. </a:t>
            </a:r>
          </a:p>
        </p:txBody>
      </p:sp>
    </p:spTree>
    <p:extLst>
      <p:ext uri="{BB962C8B-B14F-4D97-AF65-F5344CB8AC3E}">
        <p14:creationId xmlns:p14="http://schemas.microsoft.com/office/powerpoint/2010/main" val="13481707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Not a competitive environment</a:t>
            </a:r>
            <a:endParaRPr lang="en-US" sz="4400"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refining industry is an oligopolistic industry </a:t>
            </a:r>
          </a:p>
          <a:p>
            <a:r>
              <a:rPr lang="en-US" dirty="0" smtClean="0"/>
              <a:t>The petroleum refineries respond to the introduction of biofuels, and this effect is different than what is implied under competition.</a:t>
            </a:r>
          </a:p>
          <a:p>
            <a:r>
              <a:rPr lang="en-US" dirty="0" smtClean="0"/>
              <a:t>This leads to differences in</a:t>
            </a:r>
            <a:endParaRPr lang="en-US" dirty="0"/>
          </a:p>
          <a:p>
            <a:pPr lvl="1"/>
            <a:r>
              <a:rPr lang="en-US" dirty="0" smtClean="0"/>
              <a:t>Environmental side effects</a:t>
            </a:r>
          </a:p>
          <a:p>
            <a:pPr lvl="1"/>
            <a:r>
              <a:rPr lang="en-US" dirty="0" smtClean="0"/>
              <a:t>Dynamics of the introduction and adoption of alternatives energy sources</a:t>
            </a:r>
          </a:p>
          <a:p>
            <a:pPr lvl="1"/>
            <a:r>
              <a:rPr lang="en-US" dirty="0" smtClean="0"/>
              <a:t>Pricing of various petroleum products</a:t>
            </a:r>
          </a:p>
          <a:p>
            <a:pPr lvl="1"/>
            <a:r>
              <a:rPr lang="en-US" dirty="0" smtClean="0"/>
              <a:t>Distributional implications</a:t>
            </a:r>
            <a:endParaRPr lang="en-US" dirty="0"/>
          </a:p>
        </p:txBody>
      </p:sp>
    </p:spTree>
    <p:extLst>
      <p:ext uri="{BB962C8B-B14F-4D97-AF65-F5344CB8AC3E}">
        <p14:creationId xmlns:p14="http://schemas.microsoft.com/office/powerpoint/2010/main" val="10481008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simple numerical model</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48485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The indirect co-product effect</a:t>
            </a:r>
            <a:endParaRPr lang="en-US" dirty="0"/>
          </a:p>
        </p:txBody>
      </p:sp>
      <p:sp>
        <p:nvSpPr>
          <p:cNvPr id="11" name="Content Placeholder 10"/>
          <p:cNvSpPr>
            <a:spLocks noGrp="1"/>
          </p:cNvSpPr>
          <p:nvPr>
            <p:ph idx="1"/>
          </p:nvPr>
        </p:nvSpPr>
        <p:spPr/>
        <p:txBody>
          <a:bodyPr>
            <a:noAutofit/>
          </a:bodyPr>
          <a:lstStyle/>
          <a:p>
            <a:r>
              <a:rPr lang="en-US" sz="2000" dirty="0" smtClean="0">
                <a:latin typeface="Times New Roman" charset="0"/>
              </a:rPr>
              <a:t>The indirect co-product effect is </a:t>
            </a:r>
            <a:r>
              <a:rPr lang="en-US" sz="2000" dirty="0">
                <a:latin typeface="Times New Roman" charset="0"/>
              </a:rPr>
              <a:t>defined as the change in GHG emissions associated with changes in petroleum </a:t>
            </a:r>
            <a:r>
              <a:rPr lang="en-US" sz="2000" dirty="0" smtClean="0">
                <a:latin typeface="Times New Roman" charset="0"/>
              </a:rPr>
              <a:t>co-product </a:t>
            </a:r>
            <a:r>
              <a:rPr lang="en-US" sz="2000" dirty="0">
                <a:latin typeface="Times New Roman" charset="0"/>
              </a:rPr>
              <a:t>supply resulting from increased biofuel use. </a:t>
            </a:r>
          </a:p>
          <a:p>
            <a:pPr algn="ctr"/>
            <a:r>
              <a:rPr lang="en-US" sz="2000" b="1" dirty="0">
                <a:latin typeface="Times New Roman" charset="0"/>
              </a:rPr>
              <a:t>Production system</a:t>
            </a:r>
            <a:endParaRPr lang="en-US" sz="2000" dirty="0">
              <a:latin typeface="Times New Roman" charset="0"/>
            </a:endParaRPr>
          </a:p>
          <a:p>
            <a:endParaRPr lang="en-US" sz="2000" dirty="0">
              <a:latin typeface="Times New Roman" charset="0"/>
            </a:endParaRPr>
          </a:p>
          <a:p>
            <a:endParaRPr lang="en-US" sz="2000" dirty="0"/>
          </a:p>
        </p:txBody>
      </p:sp>
      <p:pic>
        <p:nvPicPr>
          <p:cNvPr id="13" name="Picture 12"/>
          <p:cNvPicPr>
            <a:picLocks noChangeAspect="1"/>
          </p:cNvPicPr>
          <p:nvPr/>
        </p:nvPicPr>
        <p:blipFill>
          <a:blip r:embed="rId2"/>
          <a:stretch>
            <a:fillRect/>
          </a:stretch>
        </p:blipFill>
        <p:spPr>
          <a:xfrm>
            <a:off x="1841500" y="3416300"/>
            <a:ext cx="5461000" cy="2819400"/>
          </a:xfrm>
          <a:prstGeom prst="rect">
            <a:avLst/>
          </a:prstGeom>
        </p:spPr>
      </p:pic>
    </p:spTree>
    <p:extLst>
      <p:ext uri="{BB962C8B-B14F-4D97-AF65-F5344CB8AC3E}">
        <p14:creationId xmlns:p14="http://schemas.microsoft.com/office/powerpoint/2010/main" val="37488514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3824065014"/>
              </p:ext>
            </p:extLst>
          </p:nvPr>
        </p:nvGraphicFramePr>
        <p:xfrm>
          <a:off x="482600" y="249238"/>
          <a:ext cx="8242300" cy="64283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72591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co-product effect</a:t>
            </a:r>
            <a:endParaRPr lang="en-US" dirty="0"/>
          </a:p>
        </p:txBody>
      </p:sp>
      <p:sp>
        <p:nvSpPr>
          <p:cNvPr id="3" name="Content Placeholder 2"/>
          <p:cNvSpPr>
            <a:spLocks noGrp="1"/>
          </p:cNvSpPr>
          <p:nvPr>
            <p:ph idx="1"/>
          </p:nvPr>
        </p:nvSpPr>
        <p:spPr>
          <a:xfrm>
            <a:off x="571500" y="1663700"/>
            <a:ext cx="8001000" cy="4927600"/>
          </a:xfrm>
        </p:spPr>
        <p:txBody>
          <a:bodyPr>
            <a:normAutofit/>
          </a:bodyPr>
          <a:lstStyle/>
          <a:p>
            <a:pPr eaLnBrk="0" hangingPunct="0">
              <a:buFont typeface="Arial" charset="0"/>
              <a:buChar char="•"/>
            </a:pPr>
            <a:r>
              <a:rPr lang="en-US" dirty="0">
                <a:latin typeface="Times New Roman" charset="0"/>
              </a:rPr>
              <a:t>Without including ILUC, the EPA calculates the annual emission of corn-based ethanol to be 39 gCO2e/MJ, compared to 92 gCO2e/MJ annual emissions for gasoline (first two columns of Figure 1).  </a:t>
            </a:r>
          </a:p>
          <a:p>
            <a:pPr eaLnBrk="0" hangingPunct="0">
              <a:buFont typeface="Arial" charset="0"/>
              <a:buChar char="•"/>
            </a:pPr>
            <a:endParaRPr lang="en-US" dirty="0">
              <a:latin typeface="Times New Roman" charset="0"/>
            </a:endParaRPr>
          </a:p>
          <a:p>
            <a:endParaRPr lang="en-US" dirty="0"/>
          </a:p>
        </p:txBody>
      </p:sp>
    </p:spTree>
    <p:extLst>
      <p:ext uri="{BB962C8B-B14F-4D97-AF65-F5344CB8AC3E}">
        <p14:creationId xmlns:p14="http://schemas.microsoft.com/office/powerpoint/2010/main" val="107152810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Travelogue.thmx</Template>
  <TotalTime>3384</TotalTime>
  <Words>1334</Words>
  <Application>Microsoft Macintosh PowerPoint</Application>
  <PresentationFormat>On-screen Show (4:3)</PresentationFormat>
  <Paragraphs>83</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Travelogue</vt:lpstr>
      <vt:lpstr>The impact of biofuel on fuel prices and the environment: a multiproduct noncompetitive set-up </vt:lpstr>
      <vt:lpstr>Motivation</vt:lpstr>
      <vt:lpstr>But …</vt:lpstr>
      <vt:lpstr>Putty-clay structure</vt:lpstr>
      <vt:lpstr>Not a competitive environment</vt:lpstr>
      <vt:lpstr>A simple numerical model</vt:lpstr>
      <vt:lpstr>The indirect co-product effect</vt:lpstr>
      <vt:lpstr>PowerPoint Presentation</vt:lpstr>
      <vt:lpstr>Indirect co-product effect</vt:lpstr>
      <vt:lpstr>PowerPoint Presentation</vt:lpstr>
      <vt:lpstr>Indirect co-product effect</vt:lpstr>
      <vt:lpstr>PowerPoint Presentation</vt:lpstr>
      <vt:lpstr>Indirect co-product effect</vt:lpstr>
      <vt:lpstr>PowerPoint Presentation</vt:lpstr>
      <vt:lpstr>Indirect co-product effect</vt:lpstr>
      <vt:lpstr>PowerPoint Presentation</vt:lpstr>
      <vt:lpstr>Co-product contributions to GHG savings under full replacement</vt:lpstr>
      <vt:lpstr>Co-product contributions to GHG savings under no replacement</vt:lpstr>
      <vt:lpstr>Comparing the two outcomes</vt:lpstr>
      <vt:lpstr>Reintroducing non-competitive behavior</vt:lpstr>
      <vt:lpstr>The short run: With the introduction of the non-petroleum sector</vt:lpstr>
      <vt:lpstr>The long run:  Intensive and extensive margins</vt:lpstr>
      <vt:lpstr>concluding remarks: The implications to greenhouse gas accounting</vt:lpstr>
      <vt:lpstr>Implications to advance biofuels</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biofuel on fuel prices and the environment in a multiproduct, noncompetitive set-up </dc:title>
  <dc:creator>Gal Hochman</dc:creator>
  <cp:lastModifiedBy>Gal Hochman</cp:lastModifiedBy>
  <cp:revision>114</cp:revision>
  <dcterms:created xsi:type="dcterms:W3CDTF">2012-04-05T17:55:57Z</dcterms:created>
  <dcterms:modified xsi:type="dcterms:W3CDTF">2012-08-13T16:36:13Z</dcterms:modified>
</cp:coreProperties>
</file>