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17"/>
    <p:sldMasterId id="2147483660" r:id="rId118"/>
  </p:sldMasterIdLst>
  <p:notesMasterIdLst>
    <p:notesMasterId r:id="rId242"/>
  </p:notesMasterIdLst>
  <p:sldIdLst>
    <p:sldId id="361" r:id="rId119"/>
    <p:sldId id="366" r:id="rId120"/>
    <p:sldId id="330" r:id="rId121"/>
    <p:sldId id="331" r:id="rId122"/>
    <p:sldId id="332" r:id="rId123"/>
    <p:sldId id="333" r:id="rId124"/>
    <p:sldId id="334" r:id="rId125"/>
    <p:sldId id="335" r:id="rId126"/>
    <p:sldId id="336" r:id="rId127"/>
    <p:sldId id="337" r:id="rId128"/>
    <p:sldId id="338" r:id="rId129"/>
    <p:sldId id="339" r:id="rId130"/>
    <p:sldId id="340" r:id="rId131"/>
    <p:sldId id="341" r:id="rId132"/>
    <p:sldId id="342" r:id="rId133"/>
    <p:sldId id="343" r:id="rId134"/>
    <p:sldId id="344" r:id="rId135"/>
    <p:sldId id="345" r:id="rId136"/>
    <p:sldId id="346" r:id="rId137"/>
    <p:sldId id="347" r:id="rId138"/>
    <p:sldId id="348" r:id="rId139"/>
    <p:sldId id="349" r:id="rId140"/>
    <p:sldId id="350" r:id="rId141"/>
    <p:sldId id="351" r:id="rId142"/>
    <p:sldId id="352" r:id="rId143"/>
    <p:sldId id="353" r:id="rId144"/>
    <p:sldId id="354" r:id="rId145"/>
    <p:sldId id="355" r:id="rId146"/>
    <p:sldId id="357" r:id="rId147"/>
    <p:sldId id="362" r:id="rId148"/>
    <p:sldId id="358" r:id="rId149"/>
    <p:sldId id="291" r:id="rId150"/>
    <p:sldId id="292" r:id="rId151"/>
    <p:sldId id="293" r:id="rId152"/>
    <p:sldId id="365" r:id="rId153"/>
    <p:sldId id="257" r:id="rId154"/>
    <p:sldId id="261" r:id="rId155"/>
    <p:sldId id="297" r:id="rId156"/>
    <p:sldId id="258" r:id="rId157"/>
    <p:sldId id="259" r:id="rId158"/>
    <p:sldId id="260" r:id="rId159"/>
    <p:sldId id="288" r:id="rId160"/>
    <p:sldId id="262" r:id="rId161"/>
    <p:sldId id="290" r:id="rId162"/>
    <p:sldId id="263" r:id="rId163"/>
    <p:sldId id="264" r:id="rId164"/>
    <p:sldId id="265" r:id="rId165"/>
    <p:sldId id="299" r:id="rId166"/>
    <p:sldId id="266" r:id="rId167"/>
    <p:sldId id="300" r:id="rId168"/>
    <p:sldId id="267" r:id="rId169"/>
    <p:sldId id="367" r:id="rId170"/>
    <p:sldId id="269" r:id="rId171"/>
    <p:sldId id="282" r:id="rId172"/>
    <p:sldId id="284" r:id="rId173"/>
    <p:sldId id="271" r:id="rId174"/>
    <p:sldId id="272" r:id="rId175"/>
    <p:sldId id="273" r:id="rId176"/>
    <p:sldId id="274" r:id="rId177"/>
    <p:sldId id="275" r:id="rId178"/>
    <p:sldId id="276" r:id="rId179"/>
    <p:sldId id="277" r:id="rId180"/>
    <p:sldId id="278" r:id="rId181"/>
    <p:sldId id="286" r:id="rId182"/>
    <p:sldId id="279" r:id="rId183"/>
    <p:sldId id="280" r:id="rId184"/>
    <p:sldId id="399" r:id="rId185"/>
    <p:sldId id="403" r:id="rId186"/>
    <p:sldId id="401" r:id="rId187"/>
    <p:sldId id="402" r:id="rId188"/>
    <p:sldId id="404" r:id="rId189"/>
    <p:sldId id="405" r:id="rId190"/>
    <p:sldId id="406" r:id="rId191"/>
    <p:sldId id="359" r:id="rId192"/>
    <p:sldId id="301" r:id="rId193"/>
    <p:sldId id="302" r:id="rId194"/>
    <p:sldId id="303" r:id="rId195"/>
    <p:sldId id="304" r:id="rId196"/>
    <p:sldId id="305" r:id="rId197"/>
    <p:sldId id="306" r:id="rId198"/>
    <p:sldId id="307" r:id="rId199"/>
    <p:sldId id="308" r:id="rId200"/>
    <p:sldId id="309" r:id="rId201"/>
    <p:sldId id="322" r:id="rId202"/>
    <p:sldId id="324" r:id="rId203"/>
    <p:sldId id="325" r:id="rId204"/>
    <p:sldId id="326" r:id="rId205"/>
    <p:sldId id="327" r:id="rId206"/>
    <p:sldId id="328" r:id="rId207"/>
    <p:sldId id="329" r:id="rId208"/>
    <p:sldId id="323" r:id="rId209"/>
    <p:sldId id="363" r:id="rId210"/>
    <p:sldId id="368" r:id="rId211"/>
    <p:sldId id="369" r:id="rId212"/>
    <p:sldId id="370" r:id="rId213"/>
    <p:sldId id="371" r:id="rId214"/>
    <p:sldId id="372" r:id="rId215"/>
    <p:sldId id="373" r:id="rId216"/>
    <p:sldId id="374" r:id="rId217"/>
    <p:sldId id="375" r:id="rId218"/>
    <p:sldId id="376" r:id="rId219"/>
    <p:sldId id="377" r:id="rId220"/>
    <p:sldId id="378" r:id="rId221"/>
    <p:sldId id="379" r:id="rId222"/>
    <p:sldId id="380" r:id="rId223"/>
    <p:sldId id="381" r:id="rId224"/>
    <p:sldId id="382" r:id="rId225"/>
    <p:sldId id="383" r:id="rId226"/>
    <p:sldId id="384" r:id="rId227"/>
    <p:sldId id="385" r:id="rId228"/>
    <p:sldId id="386" r:id="rId229"/>
    <p:sldId id="387" r:id="rId230"/>
    <p:sldId id="388" r:id="rId231"/>
    <p:sldId id="389" r:id="rId232"/>
    <p:sldId id="390" r:id="rId233"/>
    <p:sldId id="391" r:id="rId234"/>
    <p:sldId id="392" r:id="rId235"/>
    <p:sldId id="393" r:id="rId236"/>
    <p:sldId id="394" r:id="rId237"/>
    <p:sldId id="395" r:id="rId238"/>
    <p:sldId id="396" r:id="rId239"/>
    <p:sldId id="397" r:id="rId240"/>
    <p:sldId id="398" r:id="rId2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youx, Marc" initials="HM" lastIdx="141" clrIdx="0">
    <p:extLst>
      <p:ext uri="{19B8F6BF-5375-455C-9EA6-DF929625EA0E}">
        <p15:presenceInfo xmlns:p15="http://schemas.microsoft.com/office/powerpoint/2012/main" userId="S-1-5-21-1339303556-449845944-1601390327-98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7" d="100"/>
          <a:sy n="77" d="100"/>
        </p:scale>
        <p:origin x="126"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20.xml"/><Relationship Id="rId159" Type="http://schemas.openxmlformats.org/officeDocument/2006/relationships/slide" Target="slides/slide41.xml"/><Relationship Id="rId170" Type="http://schemas.openxmlformats.org/officeDocument/2006/relationships/slide" Target="slides/slide52.xml"/><Relationship Id="rId191" Type="http://schemas.openxmlformats.org/officeDocument/2006/relationships/slide" Target="slides/slide73.xml"/><Relationship Id="rId205" Type="http://schemas.openxmlformats.org/officeDocument/2006/relationships/slide" Target="slides/slide87.xml"/><Relationship Id="rId226" Type="http://schemas.openxmlformats.org/officeDocument/2006/relationships/slide" Target="slides/slide108.xml"/><Relationship Id="rId247" Type="http://schemas.openxmlformats.org/officeDocument/2006/relationships/tableStyles" Target="tableStyles.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 Target="slides/slide10.xml"/><Relationship Id="rId149" Type="http://schemas.openxmlformats.org/officeDocument/2006/relationships/slide" Target="slides/slide31.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slide" Target="slides/slide42.xml"/><Relationship Id="rId181" Type="http://schemas.openxmlformats.org/officeDocument/2006/relationships/slide" Target="slides/slide63.xml"/><Relationship Id="rId216" Type="http://schemas.openxmlformats.org/officeDocument/2006/relationships/slide" Target="slides/slide98.xml"/><Relationship Id="rId237" Type="http://schemas.openxmlformats.org/officeDocument/2006/relationships/slide" Target="slides/slide119.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slideMaster" Target="slideMasters/slideMaster2.xml"/><Relationship Id="rId139" Type="http://schemas.openxmlformats.org/officeDocument/2006/relationships/slide" Target="slides/slide21.xml"/><Relationship Id="rId85" Type="http://schemas.openxmlformats.org/officeDocument/2006/relationships/customXml" Target="../customXml/item85.xml"/><Relationship Id="rId150" Type="http://schemas.openxmlformats.org/officeDocument/2006/relationships/slide" Target="slides/slide32.xml"/><Relationship Id="rId171" Type="http://schemas.openxmlformats.org/officeDocument/2006/relationships/slide" Target="slides/slide53.xml"/><Relationship Id="rId192" Type="http://schemas.openxmlformats.org/officeDocument/2006/relationships/slide" Target="slides/slide74.xml"/><Relationship Id="rId206" Type="http://schemas.openxmlformats.org/officeDocument/2006/relationships/slide" Target="slides/slide88.xml"/><Relationship Id="rId227" Type="http://schemas.openxmlformats.org/officeDocument/2006/relationships/slide" Target="slides/slide109.xml"/><Relationship Id="rId248" Type="http://schemas.microsoft.com/office/2015/10/relationships/revisionInfo" Target="revisionInfo.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 Target="slides/slide6.xml"/><Relationship Id="rId129" Type="http://schemas.openxmlformats.org/officeDocument/2006/relationships/slide" Target="slides/slide11.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22.xml"/><Relationship Id="rId145" Type="http://schemas.openxmlformats.org/officeDocument/2006/relationships/slide" Target="slides/slide27.xml"/><Relationship Id="rId161" Type="http://schemas.openxmlformats.org/officeDocument/2006/relationships/slide" Target="slides/slide43.xml"/><Relationship Id="rId166" Type="http://schemas.openxmlformats.org/officeDocument/2006/relationships/slide" Target="slides/slide48.xml"/><Relationship Id="rId182" Type="http://schemas.openxmlformats.org/officeDocument/2006/relationships/slide" Target="slides/slide64.xml"/><Relationship Id="rId187" Type="http://schemas.openxmlformats.org/officeDocument/2006/relationships/slide" Target="slides/slide69.xml"/><Relationship Id="rId217" Type="http://schemas.openxmlformats.org/officeDocument/2006/relationships/slide" Target="slides/slide99.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slide" Target="slides/slide94.xml"/><Relationship Id="rId233" Type="http://schemas.openxmlformats.org/officeDocument/2006/relationships/slide" Target="slides/slide115.xml"/><Relationship Id="rId238" Type="http://schemas.openxmlformats.org/officeDocument/2006/relationships/slide" Target="slides/slide120.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slide" Target="slides/slide1.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12.xml"/><Relationship Id="rId135" Type="http://schemas.openxmlformats.org/officeDocument/2006/relationships/slide" Target="slides/slide17.xml"/><Relationship Id="rId151" Type="http://schemas.openxmlformats.org/officeDocument/2006/relationships/slide" Target="slides/slide33.xml"/><Relationship Id="rId156" Type="http://schemas.openxmlformats.org/officeDocument/2006/relationships/slide" Target="slides/slide38.xml"/><Relationship Id="rId177" Type="http://schemas.openxmlformats.org/officeDocument/2006/relationships/slide" Target="slides/slide59.xml"/><Relationship Id="rId198" Type="http://schemas.openxmlformats.org/officeDocument/2006/relationships/slide" Target="slides/slide80.xml"/><Relationship Id="rId172" Type="http://schemas.openxmlformats.org/officeDocument/2006/relationships/slide" Target="slides/slide54.xml"/><Relationship Id="rId193" Type="http://schemas.openxmlformats.org/officeDocument/2006/relationships/slide" Target="slides/slide75.xml"/><Relationship Id="rId202" Type="http://schemas.openxmlformats.org/officeDocument/2006/relationships/slide" Target="slides/slide84.xml"/><Relationship Id="rId207" Type="http://schemas.openxmlformats.org/officeDocument/2006/relationships/slide" Target="slides/slide89.xml"/><Relationship Id="rId223" Type="http://schemas.openxmlformats.org/officeDocument/2006/relationships/slide" Target="slides/slide105.xml"/><Relationship Id="rId228" Type="http://schemas.openxmlformats.org/officeDocument/2006/relationships/slide" Target="slides/slide110.xml"/><Relationship Id="rId244" Type="http://schemas.openxmlformats.org/officeDocument/2006/relationships/presProps" Target="presProp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slide" Target="slides/slide2.xml"/><Relationship Id="rId125" Type="http://schemas.openxmlformats.org/officeDocument/2006/relationships/slide" Target="slides/slide7.xml"/><Relationship Id="rId141" Type="http://schemas.openxmlformats.org/officeDocument/2006/relationships/slide" Target="slides/slide23.xml"/><Relationship Id="rId146" Type="http://schemas.openxmlformats.org/officeDocument/2006/relationships/slide" Target="slides/slide28.xml"/><Relationship Id="rId167" Type="http://schemas.openxmlformats.org/officeDocument/2006/relationships/slide" Target="slides/slide49.xml"/><Relationship Id="rId188" Type="http://schemas.openxmlformats.org/officeDocument/2006/relationships/slide" Target="slides/slide70.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44.xml"/><Relationship Id="rId183" Type="http://schemas.openxmlformats.org/officeDocument/2006/relationships/slide" Target="slides/slide65.xml"/><Relationship Id="rId213" Type="http://schemas.openxmlformats.org/officeDocument/2006/relationships/slide" Target="slides/slide95.xml"/><Relationship Id="rId218" Type="http://schemas.openxmlformats.org/officeDocument/2006/relationships/slide" Target="slides/slide100.xml"/><Relationship Id="rId234" Type="http://schemas.openxmlformats.org/officeDocument/2006/relationships/slide" Target="slides/slide116.xml"/><Relationship Id="rId239" Type="http://schemas.openxmlformats.org/officeDocument/2006/relationships/slide" Target="slides/slide12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 Target="slides/slide13.xml"/><Relationship Id="rId136" Type="http://schemas.openxmlformats.org/officeDocument/2006/relationships/slide" Target="slides/slide18.xml"/><Relationship Id="rId157" Type="http://schemas.openxmlformats.org/officeDocument/2006/relationships/slide" Target="slides/slide39.xml"/><Relationship Id="rId178" Type="http://schemas.openxmlformats.org/officeDocument/2006/relationships/slide" Target="slides/slide60.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34.xml"/><Relationship Id="rId173" Type="http://schemas.openxmlformats.org/officeDocument/2006/relationships/slide" Target="slides/slide55.xml"/><Relationship Id="rId194" Type="http://schemas.openxmlformats.org/officeDocument/2006/relationships/slide" Target="slides/slide76.xml"/><Relationship Id="rId199" Type="http://schemas.openxmlformats.org/officeDocument/2006/relationships/slide" Target="slides/slide81.xml"/><Relationship Id="rId203" Type="http://schemas.openxmlformats.org/officeDocument/2006/relationships/slide" Target="slides/slide85.xml"/><Relationship Id="rId208" Type="http://schemas.openxmlformats.org/officeDocument/2006/relationships/slide" Target="slides/slide90.xml"/><Relationship Id="rId229" Type="http://schemas.openxmlformats.org/officeDocument/2006/relationships/slide" Target="slides/slide111.xml"/><Relationship Id="rId19" Type="http://schemas.openxmlformats.org/officeDocument/2006/relationships/customXml" Target="../customXml/item19.xml"/><Relationship Id="rId224" Type="http://schemas.openxmlformats.org/officeDocument/2006/relationships/slide" Target="slides/slide106.xml"/><Relationship Id="rId240" Type="http://schemas.openxmlformats.org/officeDocument/2006/relationships/slide" Target="slides/slide122.xml"/><Relationship Id="rId245" Type="http://schemas.openxmlformats.org/officeDocument/2006/relationships/viewProps" Target="viewProps.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 Target="slides/slide8.xml"/><Relationship Id="rId147" Type="http://schemas.openxmlformats.org/officeDocument/2006/relationships/slide" Target="slides/slide29.xml"/><Relationship Id="rId168" Type="http://schemas.openxmlformats.org/officeDocument/2006/relationships/slide" Target="slides/slide50.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slide" Target="slides/slide3.xml"/><Relationship Id="rId142" Type="http://schemas.openxmlformats.org/officeDocument/2006/relationships/slide" Target="slides/slide24.xml"/><Relationship Id="rId163" Type="http://schemas.openxmlformats.org/officeDocument/2006/relationships/slide" Target="slides/slide45.xml"/><Relationship Id="rId184" Type="http://schemas.openxmlformats.org/officeDocument/2006/relationships/slide" Target="slides/slide66.xml"/><Relationship Id="rId189" Type="http://schemas.openxmlformats.org/officeDocument/2006/relationships/slide" Target="slides/slide71.xml"/><Relationship Id="rId219" Type="http://schemas.openxmlformats.org/officeDocument/2006/relationships/slide" Target="slides/slide101.xml"/><Relationship Id="rId3" Type="http://schemas.openxmlformats.org/officeDocument/2006/relationships/customXml" Target="../customXml/item3.xml"/><Relationship Id="rId214" Type="http://schemas.openxmlformats.org/officeDocument/2006/relationships/slide" Target="slides/slide96.xml"/><Relationship Id="rId230" Type="http://schemas.openxmlformats.org/officeDocument/2006/relationships/slide" Target="slides/slide112.xml"/><Relationship Id="rId235" Type="http://schemas.openxmlformats.org/officeDocument/2006/relationships/slide" Target="slides/slide117.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 Target="slides/slide19.xml"/><Relationship Id="rId158" Type="http://schemas.openxmlformats.org/officeDocument/2006/relationships/slide" Target="slides/slide4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 Target="slides/slide14.xml"/><Relationship Id="rId153" Type="http://schemas.openxmlformats.org/officeDocument/2006/relationships/slide" Target="slides/slide35.xml"/><Relationship Id="rId174" Type="http://schemas.openxmlformats.org/officeDocument/2006/relationships/slide" Target="slides/slide56.xml"/><Relationship Id="rId179" Type="http://schemas.openxmlformats.org/officeDocument/2006/relationships/slide" Target="slides/slide61.xml"/><Relationship Id="rId195" Type="http://schemas.openxmlformats.org/officeDocument/2006/relationships/slide" Target="slides/slide77.xml"/><Relationship Id="rId209" Type="http://schemas.openxmlformats.org/officeDocument/2006/relationships/slide" Target="slides/slide91.xml"/><Relationship Id="rId190" Type="http://schemas.openxmlformats.org/officeDocument/2006/relationships/slide" Target="slides/slide72.xml"/><Relationship Id="rId204" Type="http://schemas.openxmlformats.org/officeDocument/2006/relationships/slide" Target="slides/slide86.xml"/><Relationship Id="rId220" Type="http://schemas.openxmlformats.org/officeDocument/2006/relationships/slide" Target="slides/slide102.xml"/><Relationship Id="rId225" Type="http://schemas.openxmlformats.org/officeDocument/2006/relationships/slide" Target="slides/slide107.xml"/><Relationship Id="rId241" Type="http://schemas.openxmlformats.org/officeDocument/2006/relationships/slide" Target="slides/slide123.xml"/><Relationship Id="rId246"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 Target="slides/slide9.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 Target="slides/slide4.xml"/><Relationship Id="rId143" Type="http://schemas.openxmlformats.org/officeDocument/2006/relationships/slide" Target="slides/slide25.xml"/><Relationship Id="rId148" Type="http://schemas.openxmlformats.org/officeDocument/2006/relationships/slide" Target="slides/slide30.xml"/><Relationship Id="rId164" Type="http://schemas.openxmlformats.org/officeDocument/2006/relationships/slide" Target="slides/slide46.xml"/><Relationship Id="rId169" Type="http://schemas.openxmlformats.org/officeDocument/2006/relationships/slide" Target="slides/slide51.xml"/><Relationship Id="rId185" Type="http://schemas.openxmlformats.org/officeDocument/2006/relationships/slide" Target="slides/slide67.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62.xml"/><Relationship Id="rId210" Type="http://schemas.openxmlformats.org/officeDocument/2006/relationships/slide" Target="slides/slide92.xml"/><Relationship Id="rId215" Type="http://schemas.openxmlformats.org/officeDocument/2006/relationships/slide" Target="slides/slide97.xml"/><Relationship Id="rId236" Type="http://schemas.openxmlformats.org/officeDocument/2006/relationships/slide" Target="slides/slide118.xml"/><Relationship Id="rId26" Type="http://schemas.openxmlformats.org/officeDocument/2006/relationships/customXml" Target="../customXml/item26.xml"/><Relationship Id="rId231" Type="http://schemas.openxmlformats.org/officeDocument/2006/relationships/slide" Target="slides/slide113.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 Target="slides/slide15.xml"/><Relationship Id="rId154" Type="http://schemas.openxmlformats.org/officeDocument/2006/relationships/slide" Target="slides/slide36.xml"/><Relationship Id="rId175" Type="http://schemas.openxmlformats.org/officeDocument/2006/relationships/slide" Target="slides/slide57.xml"/><Relationship Id="rId196" Type="http://schemas.openxmlformats.org/officeDocument/2006/relationships/slide" Target="slides/slide78.xml"/><Relationship Id="rId200" Type="http://schemas.openxmlformats.org/officeDocument/2006/relationships/slide" Target="slides/slide82.xml"/><Relationship Id="rId16" Type="http://schemas.openxmlformats.org/officeDocument/2006/relationships/customXml" Target="../customXml/item16.xml"/><Relationship Id="rId221" Type="http://schemas.openxmlformats.org/officeDocument/2006/relationships/slide" Target="slides/slide103.xml"/><Relationship Id="rId242" Type="http://schemas.openxmlformats.org/officeDocument/2006/relationships/notesMaster" Target="notesMasters/notesMaster1.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 Target="slides/slide5.xml"/><Relationship Id="rId144" Type="http://schemas.openxmlformats.org/officeDocument/2006/relationships/slide" Target="slides/slide26.xml"/><Relationship Id="rId90" Type="http://schemas.openxmlformats.org/officeDocument/2006/relationships/customXml" Target="../customXml/item90.xml"/><Relationship Id="rId165" Type="http://schemas.openxmlformats.org/officeDocument/2006/relationships/slide" Target="slides/slide47.xml"/><Relationship Id="rId186" Type="http://schemas.openxmlformats.org/officeDocument/2006/relationships/slide" Target="slides/slide68.xml"/><Relationship Id="rId211" Type="http://schemas.openxmlformats.org/officeDocument/2006/relationships/slide" Target="slides/slide93.xml"/><Relationship Id="rId232" Type="http://schemas.openxmlformats.org/officeDocument/2006/relationships/slide" Target="slides/slide114.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slide" Target="slides/slide16.xml"/><Relationship Id="rId80" Type="http://schemas.openxmlformats.org/officeDocument/2006/relationships/customXml" Target="../customXml/item80.xml"/><Relationship Id="rId155" Type="http://schemas.openxmlformats.org/officeDocument/2006/relationships/slide" Target="slides/slide37.xml"/><Relationship Id="rId176" Type="http://schemas.openxmlformats.org/officeDocument/2006/relationships/slide" Target="slides/slide58.xml"/><Relationship Id="rId197" Type="http://schemas.openxmlformats.org/officeDocument/2006/relationships/slide" Target="slides/slide79.xml"/><Relationship Id="rId201" Type="http://schemas.openxmlformats.org/officeDocument/2006/relationships/slide" Target="slides/slide83.xml"/><Relationship Id="rId222" Type="http://schemas.openxmlformats.org/officeDocument/2006/relationships/slide" Target="slides/slide104.xml"/><Relationship Id="rId2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fudge.LAN\AppData\Local\Microsoft\Windows\INetCache\Content.Outlook\Z9IJX89Q\2014%20NEI%20Ammonia%20Emissions%20Breakdow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2014 NEI v1</a:t>
            </a:r>
            <a:r>
              <a:rPr lang="en-US" baseline="0"/>
              <a:t> Ammonia Emissiosn by Source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Ammonia Emissions by Source (from 2014 NEI v1)</a:t>
            </a:r>
          </a:p>
        </c:rich>
      </c:tx>
      <c:overlay val="0"/>
      <c:spPr>
        <a:noFill/>
        <a:ln>
          <a:noFill/>
        </a:ln>
        <a:effectLst/>
      </c:spPr>
    </c:title>
    <c:autoTitleDeleted val="0"/>
    <c:plotArea>
      <c:layout>
        <c:manualLayout>
          <c:layoutTarget val="inner"/>
          <c:xMode val="edge"/>
          <c:yMode val="edge"/>
          <c:x val="9.0591441786952529E-3"/>
          <c:y val="9.616787789251792E-2"/>
          <c:w val="0.5514464956243541"/>
          <c:h val="0.88431755940497159"/>
        </c:manualLayout>
      </c:layout>
      <c:pieChart>
        <c:varyColors val="1"/>
        <c:dLbls>
          <c:showLegendKey val="0"/>
          <c:showVal val="0"/>
          <c:showCatName val="0"/>
          <c:showSerName val="0"/>
          <c:showPercent val="1"/>
          <c:showBubbleSize val="0"/>
          <c:showLeaderLines val="0"/>
        </c:dLbls>
        <c:firstSliceAng val="0"/>
      </c:pieChart>
    </c:plotArea>
    <c:legend>
      <c:legendPos val="r"/>
      <c:layout>
        <c:manualLayout>
          <c:xMode val="edge"/>
          <c:yMode val="edge"/>
          <c:x val="0.54969513017895955"/>
          <c:y val="0.12795602109647441"/>
          <c:w val="0.39745720179385396"/>
          <c:h val="0.7649183897351096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Ammonia</a:t>
            </a:r>
            <a:r>
              <a:rPr lang="en-US" baseline="0"/>
              <a:t> in the 2014 NEI</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25B-4BC6-83F3-3D61032C2BA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25B-4BC6-83F3-3D61032C2BA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25B-4BC6-83F3-3D61032C2BA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25B-4BC6-83F3-3D61032C2BA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25B-4BC6-83F3-3D61032C2BA6}"/>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925B-4BC6-83F3-3D61032C2BA6}"/>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nh3_pull_2014NEIv2!$H$2:$H$7</c:f>
              <c:strCache>
                <c:ptCount val="6"/>
                <c:pt idx="0">
                  <c:v>Agriculture-Livestock Waste</c:v>
                </c:pt>
                <c:pt idx="1">
                  <c:v>Agriculture-Fertilizer Application</c:v>
                </c:pt>
                <c:pt idx="2">
                  <c:v>Fires</c:v>
                </c:pt>
                <c:pt idx="3">
                  <c:v>Residential/Commercial/Industrial/Fuel Combustion</c:v>
                </c:pt>
                <c:pt idx="4">
                  <c:v>Mobile sources</c:v>
                </c:pt>
                <c:pt idx="5">
                  <c:v>Other</c:v>
                </c:pt>
              </c:strCache>
            </c:strRef>
          </c:cat>
          <c:val>
            <c:numRef>
              <c:f>nh3_pull_2014NEIv2!$I$2:$I$7</c:f>
              <c:numCache>
                <c:formatCode>_(* #,##0_);_(* \(#,##0\);_(* "-"_);_(@_)</c:formatCode>
                <c:ptCount val="6"/>
                <c:pt idx="0">
                  <c:v>2075004.0624812599</c:v>
                </c:pt>
                <c:pt idx="1">
                  <c:v>786571.29312423</c:v>
                </c:pt>
                <c:pt idx="2">
                  <c:v>402702.29011514247</c:v>
                </c:pt>
                <c:pt idx="3">
                  <c:v>161276.09232545691</c:v>
                </c:pt>
                <c:pt idx="4">
                  <c:v>111775.50146108534</c:v>
                </c:pt>
                <c:pt idx="5">
                  <c:v>56609.785505071588</c:v>
                </c:pt>
              </c:numCache>
            </c:numRef>
          </c:val>
          <c:extLst>
            <c:ext xmlns:c16="http://schemas.microsoft.com/office/drawing/2014/chart" uri="{C3380CC4-5D6E-409C-BE32-E72D297353CC}">
              <c16:uniqueId val="{0000000C-925B-4BC6-83F3-3D61032C2BA6}"/>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212662788620642"/>
          <c:y val="0.16547640883077538"/>
          <c:w val="0.37040048845326734"/>
          <c:h val="0.7396443434304534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Emission Trends (thousand</a:t>
            </a:r>
            <a:r>
              <a:rPr lang="en-US" sz="1600" baseline="0">
                <a:solidFill>
                  <a:schemeClr val="tx1"/>
                </a:solidFill>
              </a:rPr>
              <a:t> Tons)</a:t>
            </a:r>
            <a:endParaRPr lang="en-US" sz="1600">
              <a:solidFill>
                <a:schemeClr val="tx1"/>
              </a:solidFill>
            </a:endParaRPr>
          </a:p>
        </c:rich>
      </c:tx>
      <c:layout>
        <c:manualLayout>
          <c:xMode val="edge"/>
          <c:yMode val="edge"/>
          <c:x val="1.5889436315734518E-4"/>
          <c:y val="1.376727063706408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1679303074128722E-2"/>
          <c:y val="9.812639821029083E-2"/>
          <c:w val="0.66023870125875106"/>
          <c:h val="0.80874883298983591"/>
        </c:manualLayout>
      </c:layout>
      <c:lineChart>
        <c:grouping val="standard"/>
        <c:varyColors val="0"/>
        <c:ser>
          <c:idx val="2"/>
          <c:order val="1"/>
          <c:tx>
            <c:strRef>
              <c:f>'CAPs ntlsum1990-2014(v2) woWF'!$D$5</c:f>
              <c:strCache>
                <c:ptCount val="1"/>
                <c:pt idx="0">
                  <c:v>NOx</c:v>
                </c:pt>
              </c:strCache>
            </c:strRef>
          </c:tx>
          <c:spPr>
            <a:ln w="25400" cap="rnd">
              <a:solidFill>
                <a:schemeClr val="accent3"/>
              </a:solidFill>
              <a:round/>
            </a:ln>
            <a:effectLst/>
          </c:spPr>
          <c:marker>
            <c:symbol val="circle"/>
            <c:size val="4"/>
            <c:spPr>
              <a:solidFill>
                <a:schemeClr val="accent3"/>
              </a:solidFill>
              <a:ln w="9525">
                <a:solidFill>
                  <a:schemeClr val="accent3"/>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woWF'!$D$6:$D$30</c:f>
              <c:numCache>
                <c:formatCode>#,##0</c:formatCode>
                <c:ptCount val="25"/>
                <c:pt idx="0">
                  <c:v>25167.314579999998</c:v>
                </c:pt>
                <c:pt idx="1">
                  <c:v>24932.064200000001</c:v>
                </c:pt>
                <c:pt idx="2">
                  <c:v>25026.255109999998</c:v>
                </c:pt>
                <c:pt idx="3">
                  <c:v>25123.255109999998</c:v>
                </c:pt>
                <c:pt idx="4">
                  <c:v>24967.316190000001</c:v>
                </c:pt>
                <c:pt idx="5">
                  <c:v>24697.80659</c:v>
                </c:pt>
                <c:pt idx="6">
                  <c:v>24382.383039999997</c:v>
                </c:pt>
                <c:pt idx="7">
                  <c:v>24525.847880000001</c:v>
                </c:pt>
                <c:pt idx="8">
                  <c:v>24175.809529999999</c:v>
                </c:pt>
                <c:pt idx="9">
                  <c:v>22608.602967000003</c:v>
                </c:pt>
                <c:pt idx="10">
                  <c:v>22335.232398000004</c:v>
                </c:pt>
                <c:pt idx="11">
                  <c:v>21377.546743000003</c:v>
                </c:pt>
                <c:pt idx="12">
                  <c:v>23845.141241326524</c:v>
                </c:pt>
                <c:pt idx="13">
                  <c:v>22536.956975884706</c:v>
                </c:pt>
                <c:pt idx="14">
                  <c:v>21217.52049066054</c:v>
                </c:pt>
                <c:pt idx="15">
                  <c:v>20260.955490404456</c:v>
                </c:pt>
                <c:pt idx="16">
                  <c:v>19133.191135391236</c:v>
                </c:pt>
                <c:pt idx="17">
                  <c:v>18005.426780378024</c:v>
                </c:pt>
                <c:pt idx="18">
                  <c:v>16812.989090050338</c:v>
                </c:pt>
                <c:pt idx="19">
                  <c:v>15675.335179775597</c:v>
                </c:pt>
                <c:pt idx="20">
                  <c:v>14750.083506242703</c:v>
                </c:pt>
                <c:pt idx="21">
                  <c:v>14334.111144067048</c:v>
                </c:pt>
                <c:pt idx="22">
                  <c:v>13696.043535066272</c:v>
                </c:pt>
                <c:pt idx="23">
                  <c:v>13057.975926065494</c:v>
                </c:pt>
                <c:pt idx="24">
                  <c:v>12476.37840813778</c:v>
                </c:pt>
              </c:numCache>
            </c:numRef>
          </c:val>
          <c:smooth val="0"/>
          <c:extLst>
            <c:ext xmlns:c16="http://schemas.microsoft.com/office/drawing/2014/chart" uri="{C3380CC4-5D6E-409C-BE32-E72D297353CC}">
              <c16:uniqueId val="{00000000-F1B2-4C4B-8CD8-E99AE0CDF1CE}"/>
            </c:ext>
          </c:extLst>
        </c:ser>
        <c:ser>
          <c:idx val="3"/>
          <c:order val="2"/>
          <c:tx>
            <c:strRef>
              <c:f>'CAPs ntlsum1990-2014(v2) woWF'!$E$5</c:f>
              <c:strCache>
                <c:ptCount val="1"/>
                <c:pt idx="0">
                  <c:v>PM10</c:v>
                </c:pt>
              </c:strCache>
            </c:strRef>
          </c:tx>
          <c:spPr>
            <a:ln w="25400" cap="rnd">
              <a:solidFill>
                <a:schemeClr val="accent4"/>
              </a:solidFill>
              <a:round/>
            </a:ln>
            <a:effectLst/>
          </c:spPr>
          <c:marker>
            <c:symbol val="circle"/>
            <c:size val="4"/>
            <c:spPr>
              <a:solidFill>
                <a:schemeClr val="accent4"/>
              </a:solidFill>
              <a:ln w="9525">
                <a:solidFill>
                  <a:schemeClr val="accent4"/>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woWF'!$E$6:$E$30</c:f>
              <c:numCache>
                <c:formatCode>#,##0</c:formatCode>
                <c:ptCount val="25"/>
                <c:pt idx="0">
                  <c:v>27753</c:v>
                </c:pt>
                <c:pt idx="1">
                  <c:v>27345</c:v>
                </c:pt>
                <c:pt idx="2">
                  <c:v>27098</c:v>
                </c:pt>
                <c:pt idx="3">
                  <c:v>27364</c:v>
                </c:pt>
                <c:pt idx="4">
                  <c:v>28608</c:v>
                </c:pt>
                <c:pt idx="5">
                  <c:v>25820</c:v>
                </c:pt>
                <c:pt idx="6">
                  <c:v>22856.997000000003</c:v>
                </c:pt>
                <c:pt idx="7">
                  <c:v>22908.629000000001</c:v>
                </c:pt>
                <c:pt idx="8">
                  <c:v>22892.668000000001</c:v>
                </c:pt>
                <c:pt idx="9">
                  <c:v>23383.384999999998</c:v>
                </c:pt>
                <c:pt idx="10">
                  <c:v>23746.877</c:v>
                </c:pt>
                <c:pt idx="11">
                  <c:v>23707.593999999997</c:v>
                </c:pt>
                <c:pt idx="12">
                  <c:v>20241.204360935451</c:v>
                </c:pt>
                <c:pt idx="13">
                  <c:v>20329.810568208864</c:v>
                </c:pt>
                <c:pt idx="14">
                  <c:v>20414.370920638867</c:v>
                </c:pt>
                <c:pt idx="15">
                  <c:v>20496.515271767028</c:v>
                </c:pt>
                <c:pt idx="16">
                  <c:v>20596.126645011656</c:v>
                </c:pt>
                <c:pt idx="17">
                  <c:v>20695.738018256285</c:v>
                </c:pt>
                <c:pt idx="18">
                  <c:v>20401.998331119259</c:v>
                </c:pt>
                <c:pt idx="19">
                  <c:v>20021.307551979397</c:v>
                </c:pt>
                <c:pt idx="20">
                  <c:v>19645.091442145615</c:v>
                </c:pt>
                <c:pt idx="21">
                  <c:v>19396.537576169972</c:v>
                </c:pt>
                <c:pt idx="22">
                  <c:v>18648.29092183958</c:v>
                </c:pt>
                <c:pt idx="23">
                  <c:v>17900.044267509191</c:v>
                </c:pt>
                <c:pt idx="24">
                  <c:v>17151.797613178795</c:v>
                </c:pt>
              </c:numCache>
            </c:numRef>
          </c:val>
          <c:smooth val="0"/>
          <c:extLst>
            <c:ext xmlns:c16="http://schemas.microsoft.com/office/drawing/2014/chart" uri="{C3380CC4-5D6E-409C-BE32-E72D297353CC}">
              <c16:uniqueId val="{00000001-F1B2-4C4B-8CD8-E99AE0CDF1CE}"/>
            </c:ext>
          </c:extLst>
        </c:ser>
        <c:ser>
          <c:idx val="4"/>
          <c:order val="3"/>
          <c:tx>
            <c:strRef>
              <c:f>'CAPs ntlsum1990-2014(v2) woWF'!$F$5</c:f>
              <c:strCache>
                <c:ptCount val="1"/>
                <c:pt idx="0">
                  <c:v>PM25</c:v>
                </c:pt>
              </c:strCache>
            </c:strRef>
          </c:tx>
          <c:spPr>
            <a:ln w="25400" cap="rnd">
              <a:solidFill>
                <a:schemeClr val="accent5"/>
              </a:solidFill>
              <a:round/>
            </a:ln>
            <a:effectLst/>
          </c:spPr>
          <c:marker>
            <c:symbol val="circle"/>
            <c:size val="4"/>
            <c:spPr>
              <a:solidFill>
                <a:schemeClr val="accent5"/>
              </a:solidFill>
              <a:ln w="9525">
                <a:solidFill>
                  <a:schemeClr val="accent5"/>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woWF'!$F$6:$F$30</c:f>
              <c:numCache>
                <c:formatCode>#,##0</c:formatCode>
                <c:ptCount val="25"/>
                <c:pt idx="0">
                  <c:v>7560</c:v>
                </c:pt>
                <c:pt idx="1">
                  <c:v>7320</c:v>
                </c:pt>
                <c:pt idx="2">
                  <c:v>7198</c:v>
                </c:pt>
                <c:pt idx="3">
                  <c:v>7149</c:v>
                </c:pt>
                <c:pt idx="4">
                  <c:v>7542</c:v>
                </c:pt>
                <c:pt idx="5">
                  <c:v>6929</c:v>
                </c:pt>
                <c:pt idx="6">
                  <c:v>6724.3439999999991</c:v>
                </c:pt>
                <c:pt idx="7">
                  <c:v>6256.4470000000001</c:v>
                </c:pt>
                <c:pt idx="8">
                  <c:v>6260.6260000000002</c:v>
                </c:pt>
                <c:pt idx="9">
                  <c:v>7210.768</c:v>
                </c:pt>
                <c:pt idx="10">
                  <c:v>7288.0150000000003</c:v>
                </c:pt>
                <c:pt idx="11">
                  <c:v>6995.6329999999998</c:v>
                </c:pt>
                <c:pt idx="12">
                  <c:v>4674.1149841601255</c:v>
                </c:pt>
                <c:pt idx="13">
                  <c:v>4757.0753554709609</c:v>
                </c:pt>
                <c:pt idx="14">
                  <c:v>4838.4581499875967</c:v>
                </c:pt>
                <c:pt idx="15">
                  <c:v>4918.9676905645674</c:v>
                </c:pt>
                <c:pt idx="16">
                  <c:v>5063.4110130734925</c:v>
                </c:pt>
                <c:pt idx="17">
                  <c:v>5207.8543355824168</c:v>
                </c:pt>
                <c:pt idx="18">
                  <c:v>5015.5382994411957</c:v>
                </c:pt>
                <c:pt idx="19">
                  <c:v>4989.3115446033162</c:v>
                </c:pt>
                <c:pt idx="20">
                  <c:v>4965.4550102398516</c:v>
                </c:pt>
                <c:pt idx="21">
                  <c:v>4974.4347778586998</c:v>
                </c:pt>
                <c:pt idx="22">
                  <c:v>4818.1867596028651</c:v>
                </c:pt>
                <c:pt idx="23">
                  <c:v>4661.9387413470313</c:v>
                </c:pt>
                <c:pt idx="24">
                  <c:v>4505.6907230911993</c:v>
                </c:pt>
              </c:numCache>
            </c:numRef>
          </c:val>
          <c:smooth val="0"/>
          <c:extLst>
            <c:ext xmlns:c16="http://schemas.microsoft.com/office/drawing/2014/chart" uri="{C3380CC4-5D6E-409C-BE32-E72D297353CC}">
              <c16:uniqueId val="{00000002-F1B2-4C4B-8CD8-E99AE0CDF1CE}"/>
            </c:ext>
          </c:extLst>
        </c:ser>
        <c:ser>
          <c:idx val="5"/>
          <c:order val="4"/>
          <c:tx>
            <c:strRef>
              <c:f>'CAPs ntlsum1990-2014(v2) woWF'!$G$5</c:f>
              <c:strCache>
                <c:ptCount val="1"/>
                <c:pt idx="0">
                  <c:v>SO2</c:v>
                </c:pt>
              </c:strCache>
            </c:strRef>
          </c:tx>
          <c:spPr>
            <a:ln w="25400" cap="rnd">
              <a:solidFill>
                <a:schemeClr val="accent6"/>
              </a:solidFill>
              <a:round/>
            </a:ln>
            <a:effectLst/>
          </c:spPr>
          <c:marker>
            <c:symbol val="circle"/>
            <c:size val="4"/>
            <c:spPr>
              <a:solidFill>
                <a:schemeClr val="accent6"/>
              </a:solidFill>
              <a:ln w="9525">
                <a:solidFill>
                  <a:schemeClr val="accent6"/>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woWF'!$G$6:$G$30</c:f>
              <c:numCache>
                <c:formatCode>#,##0</c:formatCode>
                <c:ptCount val="25"/>
                <c:pt idx="0">
                  <c:v>23065.149249999999</c:v>
                </c:pt>
                <c:pt idx="1">
                  <c:v>22363</c:v>
                </c:pt>
                <c:pt idx="2">
                  <c:v>22072.74093</c:v>
                </c:pt>
                <c:pt idx="3">
                  <c:v>21764.272980000002</c:v>
                </c:pt>
                <c:pt idx="4">
                  <c:v>21331.508870000001</c:v>
                </c:pt>
                <c:pt idx="5">
                  <c:v>18609.347389999999</c:v>
                </c:pt>
                <c:pt idx="6">
                  <c:v>18370.474499999997</c:v>
                </c:pt>
                <c:pt idx="7">
                  <c:v>18833.679719999996</c:v>
                </c:pt>
                <c:pt idx="8">
                  <c:v>18938.707270000003</c:v>
                </c:pt>
                <c:pt idx="9">
                  <c:v>17478.266265000002</c:v>
                </c:pt>
                <c:pt idx="10">
                  <c:v>16277.676304999997</c:v>
                </c:pt>
                <c:pt idx="11">
                  <c:v>15887.624507999999</c:v>
                </c:pt>
                <c:pt idx="12">
                  <c:v>14951.729595059256</c:v>
                </c:pt>
                <c:pt idx="13">
                  <c:v>14727.608646072758</c:v>
                </c:pt>
                <c:pt idx="14">
                  <c:v>14491.107625417113</c:v>
                </c:pt>
                <c:pt idx="15">
                  <c:v>14489.832301396345</c:v>
                </c:pt>
                <c:pt idx="16">
                  <c:v>13066.639852181264</c:v>
                </c:pt>
                <c:pt idx="17">
                  <c:v>11643.447402966176</c:v>
                </c:pt>
                <c:pt idx="18">
                  <c:v>10253.664795603303</c:v>
                </c:pt>
                <c:pt idx="19">
                  <c:v>9019.2445912008898</c:v>
                </c:pt>
                <c:pt idx="20">
                  <c:v>7662.2153476354561</c:v>
                </c:pt>
                <c:pt idx="21">
                  <c:v>6383.0025860330816</c:v>
                </c:pt>
                <c:pt idx="22">
                  <c:v>4983.6400789949948</c:v>
                </c:pt>
                <c:pt idx="23">
                  <c:v>4777.9491799885482</c:v>
                </c:pt>
                <c:pt idx="24">
                  <c:v>4603.5596463012771</c:v>
                </c:pt>
              </c:numCache>
            </c:numRef>
          </c:val>
          <c:smooth val="0"/>
          <c:extLst>
            <c:ext xmlns:c16="http://schemas.microsoft.com/office/drawing/2014/chart" uri="{C3380CC4-5D6E-409C-BE32-E72D297353CC}">
              <c16:uniqueId val="{00000003-F1B2-4C4B-8CD8-E99AE0CDF1CE}"/>
            </c:ext>
          </c:extLst>
        </c:ser>
        <c:ser>
          <c:idx val="6"/>
          <c:order val="5"/>
          <c:tx>
            <c:strRef>
              <c:f>'CAPs ntlsum1990-2014(v2) woWF'!$H$5</c:f>
              <c:strCache>
                <c:ptCount val="1"/>
                <c:pt idx="0">
                  <c:v>VOC</c:v>
                </c:pt>
              </c:strCache>
            </c:strRef>
          </c:tx>
          <c:spPr>
            <a:ln w="25400" cap="rnd">
              <a:solidFill>
                <a:schemeClr val="accent1">
                  <a:lumMod val="60000"/>
                </a:schemeClr>
              </a:solidFill>
              <a:round/>
            </a:ln>
            <a:effectLst/>
          </c:spPr>
          <c:marker>
            <c:symbol val="circle"/>
            <c:size val="4"/>
            <c:spPr>
              <a:solidFill>
                <a:schemeClr val="accent1">
                  <a:lumMod val="60000"/>
                </a:schemeClr>
              </a:solidFill>
              <a:ln w="9525">
                <a:solidFill>
                  <a:schemeClr val="accent1">
                    <a:lumMod val="60000"/>
                  </a:schemeClr>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woWF'!$H$6:$H$30</c:f>
              <c:numCache>
                <c:formatCode>#,##0</c:formatCode>
                <c:ptCount val="25"/>
                <c:pt idx="0">
                  <c:v>23125</c:v>
                </c:pt>
                <c:pt idx="1">
                  <c:v>22899</c:v>
                </c:pt>
                <c:pt idx="2">
                  <c:v>22659</c:v>
                </c:pt>
                <c:pt idx="3">
                  <c:v>22252</c:v>
                </c:pt>
                <c:pt idx="4">
                  <c:v>21932</c:v>
                </c:pt>
                <c:pt idx="5">
                  <c:v>21578</c:v>
                </c:pt>
                <c:pt idx="6">
                  <c:v>19001.341</c:v>
                </c:pt>
                <c:pt idx="7">
                  <c:v>18785.892229999998</c:v>
                </c:pt>
                <c:pt idx="8">
                  <c:v>18136.031269999999</c:v>
                </c:pt>
                <c:pt idx="9">
                  <c:v>17602.902576</c:v>
                </c:pt>
                <c:pt idx="10">
                  <c:v>16897.508430999998</c:v>
                </c:pt>
                <c:pt idx="11">
                  <c:v>16698.934651000003</c:v>
                </c:pt>
                <c:pt idx="12">
                  <c:v>17075.974109372448</c:v>
                </c:pt>
                <c:pt idx="13">
                  <c:v>16697.495011219213</c:v>
                </c:pt>
                <c:pt idx="14">
                  <c:v>16300.363993610808</c:v>
                </c:pt>
                <c:pt idx="15">
                  <c:v>15885.336117854047</c:v>
                </c:pt>
                <c:pt idx="16">
                  <c:v>16034.068503816754</c:v>
                </c:pt>
                <c:pt idx="17">
                  <c:v>16182.800889779468</c:v>
                </c:pt>
                <c:pt idx="18">
                  <c:v>14912.222124584663</c:v>
                </c:pt>
                <c:pt idx="19">
                  <c:v>14746.56319874652</c:v>
                </c:pt>
                <c:pt idx="20">
                  <c:v>14988.379568464956</c:v>
                </c:pt>
                <c:pt idx="21">
                  <c:v>15263.015415698512</c:v>
                </c:pt>
                <c:pt idx="22">
                  <c:v>14990.858513613406</c:v>
                </c:pt>
                <c:pt idx="23">
                  <c:v>14718.701611528304</c:v>
                </c:pt>
                <c:pt idx="24">
                  <c:v>14446.544709443197</c:v>
                </c:pt>
              </c:numCache>
            </c:numRef>
          </c:val>
          <c:smooth val="0"/>
          <c:extLst>
            <c:ext xmlns:c16="http://schemas.microsoft.com/office/drawing/2014/chart" uri="{C3380CC4-5D6E-409C-BE32-E72D297353CC}">
              <c16:uniqueId val="{00000004-F1B2-4C4B-8CD8-E99AE0CDF1CE}"/>
            </c:ext>
          </c:extLst>
        </c:ser>
        <c:ser>
          <c:idx val="7"/>
          <c:order val="6"/>
          <c:tx>
            <c:strRef>
              <c:f>'CAPs ntlsum1990-2014(v2) woWF'!$I$5</c:f>
              <c:strCache>
                <c:ptCount val="1"/>
                <c:pt idx="0">
                  <c:v>NH3</c:v>
                </c:pt>
              </c:strCache>
            </c:strRef>
          </c:tx>
          <c:spPr>
            <a:ln w="25400" cap="rnd">
              <a:solidFill>
                <a:schemeClr val="accent2">
                  <a:lumMod val="60000"/>
                </a:schemeClr>
              </a:solidFill>
              <a:round/>
            </a:ln>
            <a:effectLst/>
          </c:spPr>
          <c:marker>
            <c:symbol val="circle"/>
            <c:size val="4"/>
            <c:spPr>
              <a:solidFill>
                <a:schemeClr val="accent2">
                  <a:lumMod val="60000"/>
                </a:schemeClr>
              </a:solidFill>
              <a:ln w="9525">
                <a:solidFill>
                  <a:schemeClr val="accent2">
                    <a:lumMod val="60000"/>
                  </a:schemeClr>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woWF'!$I$6:$I$30</c:f>
              <c:numCache>
                <c:formatCode>#,##0</c:formatCode>
                <c:ptCount val="25"/>
                <c:pt idx="0">
                  <c:v>4320</c:v>
                </c:pt>
                <c:pt idx="1">
                  <c:v>4384</c:v>
                </c:pt>
                <c:pt idx="2">
                  <c:v>4443</c:v>
                </c:pt>
                <c:pt idx="3">
                  <c:v>4518</c:v>
                </c:pt>
                <c:pt idx="4">
                  <c:v>4589</c:v>
                </c:pt>
                <c:pt idx="5">
                  <c:v>4659</c:v>
                </c:pt>
                <c:pt idx="6">
                  <c:v>4727</c:v>
                </c:pt>
                <c:pt idx="7">
                  <c:v>4817</c:v>
                </c:pt>
                <c:pt idx="8">
                  <c:v>4940</c:v>
                </c:pt>
                <c:pt idx="9">
                  <c:v>4857</c:v>
                </c:pt>
                <c:pt idx="10">
                  <c:v>4907</c:v>
                </c:pt>
                <c:pt idx="11">
                  <c:v>3689</c:v>
                </c:pt>
                <c:pt idx="12">
                  <c:v>3769.3780853491917</c:v>
                </c:pt>
                <c:pt idx="13">
                  <c:v>3780.39025799925</c:v>
                </c:pt>
                <c:pt idx="14">
                  <c:v>3791.0986537273739</c:v>
                </c:pt>
                <c:pt idx="15">
                  <c:v>3801.6266808885639</c:v>
                </c:pt>
                <c:pt idx="16">
                  <c:v>3946.9648514568507</c:v>
                </c:pt>
                <c:pt idx="17">
                  <c:v>4092.303022025138</c:v>
                </c:pt>
                <c:pt idx="18">
                  <c:v>4161.209550779281</c:v>
                </c:pt>
                <c:pt idx="19">
                  <c:v>4117.0272722565451</c:v>
                </c:pt>
                <c:pt idx="20">
                  <c:v>4072.8449937338091</c:v>
                </c:pt>
                <c:pt idx="21">
                  <c:v>4028.6627152110741</c:v>
                </c:pt>
                <c:pt idx="22">
                  <c:v>3819.4029123024025</c:v>
                </c:pt>
                <c:pt idx="23">
                  <c:v>3610.1431093937308</c:v>
                </c:pt>
                <c:pt idx="24">
                  <c:v>3400.8833064850596</c:v>
                </c:pt>
              </c:numCache>
            </c:numRef>
          </c:val>
          <c:smooth val="0"/>
          <c:extLst>
            <c:ext xmlns:c16="http://schemas.microsoft.com/office/drawing/2014/chart" uri="{C3380CC4-5D6E-409C-BE32-E72D297353CC}">
              <c16:uniqueId val="{00000005-F1B2-4C4B-8CD8-E99AE0CDF1CE}"/>
            </c:ext>
          </c:extLst>
        </c:ser>
        <c:dLbls>
          <c:showLegendKey val="0"/>
          <c:showVal val="0"/>
          <c:showCatName val="0"/>
          <c:showSerName val="0"/>
          <c:showPercent val="0"/>
          <c:showBubbleSize val="0"/>
        </c:dLbls>
        <c:marker val="1"/>
        <c:smooth val="0"/>
        <c:axId val="659468528"/>
        <c:axId val="659465248"/>
      </c:lineChart>
      <c:lineChart>
        <c:grouping val="standard"/>
        <c:varyColors val="0"/>
        <c:ser>
          <c:idx val="1"/>
          <c:order val="0"/>
          <c:tx>
            <c:strRef>
              <c:f>'CAPs ntlsum1990-2014(v2) woWF'!$C$5</c:f>
              <c:strCache>
                <c:ptCount val="1"/>
                <c:pt idx="0">
                  <c:v>CO</c:v>
                </c:pt>
              </c:strCache>
            </c:strRef>
          </c:tx>
          <c:spPr>
            <a:ln w="25400" cap="rnd">
              <a:solidFill>
                <a:schemeClr val="accent2"/>
              </a:solidFill>
              <a:round/>
            </a:ln>
            <a:effectLst/>
          </c:spPr>
          <c:marker>
            <c:symbol val="circle"/>
            <c:size val="4"/>
            <c:spPr>
              <a:solidFill>
                <a:schemeClr val="accent2"/>
              </a:solidFill>
              <a:ln w="9525">
                <a:solidFill>
                  <a:schemeClr val="accent2"/>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woWF'!$C$6:$C$30</c:f>
              <c:numCache>
                <c:formatCode>#,##0</c:formatCode>
                <c:ptCount val="25"/>
                <c:pt idx="0">
                  <c:v>143602.6433</c:v>
                </c:pt>
                <c:pt idx="1">
                  <c:v>136544.6433</c:v>
                </c:pt>
                <c:pt idx="2">
                  <c:v>134507.30398999999</c:v>
                </c:pt>
                <c:pt idx="3">
                  <c:v>129363.96054</c:v>
                </c:pt>
                <c:pt idx="4">
                  <c:v>124470.17028999999</c:v>
                </c:pt>
                <c:pt idx="5">
                  <c:v>120072.40186</c:v>
                </c:pt>
                <c:pt idx="6">
                  <c:v>114356.04414</c:v>
                </c:pt>
                <c:pt idx="7">
                  <c:v>111117.19213000001</c:v>
                </c:pt>
                <c:pt idx="8">
                  <c:v>108725.99831000001</c:v>
                </c:pt>
                <c:pt idx="9">
                  <c:v>104033.12804399998</c:v>
                </c:pt>
                <c:pt idx="10">
                  <c:v>102418.00605899998</c:v>
                </c:pt>
                <c:pt idx="11">
                  <c:v>98518.379019999993</c:v>
                </c:pt>
                <c:pt idx="12">
                  <c:v>87981.330673523145</c:v>
                </c:pt>
                <c:pt idx="13">
                  <c:v>85541.180888534596</c:v>
                </c:pt>
                <c:pt idx="14">
                  <c:v>83095.63644842623</c:v>
                </c:pt>
                <c:pt idx="15">
                  <c:v>80645.841682886821</c:v>
                </c:pt>
                <c:pt idx="16">
                  <c:v>77937.051281036911</c:v>
                </c:pt>
                <c:pt idx="17">
                  <c:v>75228.260879187001</c:v>
                </c:pt>
                <c:pt idx="18">
                  <c:v>67454.971152365266</c:v>
                </c:pt>
                <c:pt idx="19">
                  <c:v>60552.406718969738</c:v>
                </c:pt>
                <c:pt idx="20">
                  <c:v>61570.931488543167</c:v>
                </c:pt>
                <c:pt idx="21">
                  <c:v>61060.148227985999</c:v>
                </c:pt>
                <c:pt idx="22">
                  <c:v>59093.100649614462</c:v>
                </c:pt>
                <c:pt idx="23">
                  <c:v>57126.053071242924</c:v>
                </c:pt>
                <c:pt idx="24">
                  <c:v>55159.005492871373</c:v>
                </c:pt>
              </c:numCache>
            </c:numRef>
          </c:val>
          <c:smooth val="0"/>
          <c:extLst>
            <c:ext xmlns:c16="http://schemas.microsoft.com/office/drawing/2014/chart" uri="{C3380CC4-5D6E-409C-BE32-E72D297353CC}">
              <c16:uniqueId val="{00000006-F1B2-4C4B-8CD8-E99AE0CDF1CE}"/>
            </c:ext>
          </c:extLst>
        </c:ser>
        <c:dLbls>
          <c:showLegendKey val="0"/>
          <c:showVal val="0"/>
          <c:showCatName val="0"/>
          <c:showSerName val="0"/>
          <c:showPercent val="0"/>
          <c:showBubbleSize val="0"/>
        </c:dLbls>
        <c:marker val="1"/>
        <c:smooth val="0"/>
        <c:axId val="649078216"/>
        <c:axId val="649073296"/>
      </c:lineChart>
      <c:catAx>
        <c:axId val="65946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3060000" spcFirstLastPara="1" vertOverflow="ellipsis" wrap="square" anchor="ctr" anchorCtr="1"/>
          <a:lstStyle/>
          <a:p>
            <a:pPr>
              <a:defRPr sz="1600" b="1" i="0" u="none" strike="noStrike" kern="1200" baseline="0">
                <a:solidFill>
                  <a:schemeClr val="tx1"/>
                </a:solidFill>
                <a:latin typeface="+mn-lt"/>
                <a:ea typeface="+mn-ea"/>
                <a:cs typeface="+mn-cs"/>
              </a:defRPr>
            </a:pPr>
            <a:endParaRPr lang="en-US"/>
          </a:p>
        </c:txPr>
        <c:crossAx val="659465248"/>
        <c:crosses val="autoZero"/>
        <c:auto val="1"/>
        <c:lblAlgn val="ctr"/>
        <c:lblOffset val="100"/>
        <c:noMultiLvlLbl val="0"/>
      </c:catAx>
      <c:valAx>
        <c:axId val="659465248"/>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59468528"/>
        <c:crosses val="autoZero"/>
        <c:crossBetween val="between"/>
      </c:valAx>
      <c:valAx>
        <c:axId val="649073296"/>
        <c:scaling>
          <c:orientation val="minMax"/>
        </c:scaling>
        <c:delete val="0"/>
        <c:axPos val="r"/>
        <c:title>
          <c:tx>
            <c:rich>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Carbon</a:t>
                </a:r>
                <a:r>
                  <a:rPr lang="en-US" sz="1200" baseline="0"/>
                  <a:t> Monoxide</a:t>
                </a:r>
                <a:endParaRPr lang="en-US" sz="1200"/>
              </a:p>
            </c:rich>
          </c:tx>
          <c:overlay val="0"/>
          <c:spPr>
            <a:noFill/>
            <a:ln>
              <a:noFill/>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9078216"/>
        <c:crosses val="max"/>
        <c:crossBetween val="between"/>
      </c:valAx>
      <c:catAx>
        <c:axId val="649078216"/>
        <c:scaling>
          <c:orientation val="minMax"/>
        </c:scaling>
        <c:delete val="1"/>
        <c:axPos val="b"/>
        <c:numFmt formatCode="General" sourceLinked="1"/>
        <c:majorTickMark val="out"/>
        <c:minorTickMark val="none"/>
        <c:tickLblPos val="nextTo"/>
        <c:crossAx val="649073296"/>
        <c:crosses val="autoZero"/>
        <c:auto val="1"/>
        <c:lblAlgn val="ctr"/>
        <c:lblOffset val="100"/>
        <c:noMultiLvlLbl val="0"/>
      </c:catAx>
      <c:spPr>
        <a:noFill/>
        <a:ln>
          <a:solidFill>
            <a:schemeClr val="tx1"/>
          </a:solidFill>
        </a:ln>
        <a:effectLst/>
      </c:spPr>
    </c:plotArea>
    <c:legend>
      <c:legendPos val="tr"/>
      <c:layout>
        <c:manualLayout>
          <c:xMode val="edge"/>
          <c:yMode val="edge"/>
          <c:x val="0.87202243623138798"/>
          <c:y val="2.4396135265700482E-2"/>
          <c:w val="0.11695046862053396"/>
          <c:h val="0.899274517013875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95788663170882"/>
          <c:y val="8.4284754953717705E-2"/>
          <c:w val="0.49971795529137181"/>
          <c:h val="0.61521356452635023"/>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63A-4D04-B965-C2A360341E8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63A-4D04-B965-C2A360341E8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63A-4D04-B965-C2A360341E8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63A-4D04-B965-C2A360341E8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63A-4D04-B965-C2A360341E8D}"/>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63A-4D04-B965-C2A360341E8D}"/>
              </c:ext>
            </c:extLst>
          </c:dPt>
          <c:dLbls>
            <c:dLbl>
              <c:idx val="0"/>
              <c:layout>
                <c:manualLayout>
                  <c:x val="-6.9474957233499153E-3"/>
                  <c:y val="3.49106065049626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3A-4D04-B965-C2A360341E8D}"/>
                </c:ext>
              </c:extLst>
            </c:dLbl>
            <c:dLbl>
              <c:idx val="1"/>
              <c:layout>
                <c:manualLayout>
                  <c:x val="2.2676394573706526E-2"/>
                  <c:y val="4.44769801568858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63A-4D04-B965-C2A360341E8D}"/>
                </c:ext>
              </c:extLst>
            </c:dLbl>
            <c:dLbl>
              <c:idx val="2"/>
              <c:layout>
                <c:manualLayout>
                  <c:x val="2.8733795325930154E-3"/>
                  <c:y val="1.196250614982964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63A-4D04-B965-C2A360341E8D}"/>
                </c:ext>
              </c:extLst>
            </c:dLbl>
            <c:dLbl>
              <c:idx val="3"/>
              <c:layout>
                <c:manualLayout>
                  <c:x val="1.2782288624032273E-3"/>
                  <c:y val="1.48211209673697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3A-4D04-B965-C2A360341E8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nh3_pull_2014NEIv2!$H$2:$H$7</c:f>
              <c:strCache>
                <c:ptCount val="6"/>
                <c:pt idx="0">
                  <c:v>Agriculture-Livestock Waste</c:v>
                </c:pt>
                <c:pt idx="1">
                  <c:v>Agriculture-Fertilizer Application</c:v>
                </c:pt>
                <c:pt idx="2">
                  <c:v>Fires</c:v>
                </c:pt>
                <c:pt idx="3">
                  <c:v>Residential/Commercial/Industrial/Fuel Combustion</c:v>
                </c:pt>
                <c:pt idx="4">
                  <c:v>Mobile sources</c:v>
                </c:pt>
                <c:pt idx="5">
                  <c:v>Other</c:v>
                </c:pt>
              </c:strCache>
            </c:strRef>
          </c:cat>
          <c:val>
            <c:numRef>
              <c:f>nh3_pull_2014NEIv2!$I$2:$I$7</c:f>
              <c:numCache>
                <c:formatCode>_(* #,##0_);_(* \(#,##0\);_(* "-"_);_(@_)</c:formatCode>
                <c:ptCount val="6"/>
                <c:pt idx="0">
                  <c:v>2075004.0624812599</c:v>
                </c:pt>
                <c:pt idx="1">
                  <c:v>786571.29312423</c:v>
                </c:pt>
                <c:pt idx="2">
                  <c:v>402702.29011514247</c:v>
                </c:pt>
                <c:pt idx="3">
                  <c:v>161276.09232545691</c:v>
                </c:pt>
                <c:pt idx="4">
                  <c:v>111775.50146108534</c:v>
                </c:pt>
                <c:pt idx="5">
                  <c:v>56609.785505071588</c:v>
                </c:pt>
              </c:numCache>
            </c:numRef>
          </c:val>
          <c:extLst>
            <c:ext xmlns:c16="http://schemas.microsoft.com/office/drawing/2014/chart" uri="{C3380CC4-5D6E-409C-BE32-E72D297353CC}">
              <c16:uniqueId val="{0000000C-C63A-4D04-B965-C2A360341E8D}"/>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5.9939266746558747E-3"/>
          <c:y val="0.67045993309411422"/>
          <c:w val="0.99400607332534408"/>
          <c:h val="0.329540066905885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81364829396325E-2"/>
          <c:y val="7.6388888888888895E-2"/>
          <c:w val="0.4861111111111111"/>
          <c:h val="0.81018518518518523"/>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3BE5-4516-84D3-F9850B02201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3BE5-4516-84D3-F9850B02201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3BE5-4516-84D3-F9850B02201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3BE5-4516-84D3-F9850B02201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3BE5-4516-84D3-F9850B02201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3BE5-4516-84D3-F9850B02201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nh3_SCCslivestock_2014NEIv2_goo!$R$9:$R$14</c:f>
              <c:strCache>
                <c:ptCount val="6"/>
                <c:pt idx="0">
                  <c:v>Beef Cattle</c:v>
                </c:pt>
                <c:pt idx="1">
                  <c:v>Dairy Cattle</c:v>
                </c:pt>
                <c:pt idx="2">
                  <c:v>Swine</c:v>
                </c:pt>
                <c:pt idx="3">
                  <c:v>Broilers</c:v>
                </c:pt>
                <c:pt idx="4">
                  <c:v>Layers</c:v>
                </c:pt>
                <c:pt idx="5">
                  <c:v>Everything Else</c:v>
                </c:pt>
              </c:strCache>
            </c:strRef>
          </c:cat>
          <c:val>
            <c:numRef>
              <c:f>nh3_SCCslivestock_2014NEIv2_goo!$S$9:$S$14</c:f>
              <c:numCache>
                <c:formatCode>General</c:formatCode>
                <c:ptCount val="6"/>
                <c:pt idx="0">
                  <c:v>668218.62269999995</c:v>
                </c:pt>
                <c:pt idx="1">
                  <c:v>250577.58989999999</c:v>
                </c:pt>
                <c:pt idx="2">
                  <c:v>710005.56019999995</c:v>
                </c:pt>
                <c:pt idx="3">
                  <c:v>224585.9547</c:v>
                </c:pt>
                <c:pt idx="4">
                  <c:v>72599.871069999994</c:v>
                </c:pt>
                <c:pt idx="5">
                  <c:v>149016.4639</c:v>
                </c:pt>
              </c:numCache>
            </c:numRef>
          </c:val>
          <c:extLst>
            <c:ext xmlns:c16="http://schemas.microsoft.com/office/drawing/2014/chart" uri="{C3380CC4-5D6E-409C-BE32-E72D297353CC}">
              <c16:uniqueId val="{0000000C-3BE5-4516-84D3-F9850B02201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3EC7A-265C-4593-8DA9-E6C914569999}"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9C2ED1C2-88EB-448F-A588-1BF14F155A79}">
      <dgm:prSet/>
      <dgm:spPr/>
      <dgm:t>
        <a:bodyPr/>
        <a:lstStyle/>
        <a:p>
          <a:r>
            <a:rPr lang="en-US"/>
            <a:t>Meteorology (WRF)</a:t>
          </a:r>
        </a:p>
      </dgm:t>
    </dgm:pt>
    <dgm:pt modelId="{D2D5530C-873C-4A38-AD8E-2039BC35C9D5}" type="parTrans" cxnId="{657075B1-7C8B-4418-A766-E9B2DD6231DA}">
      <dgm:prSet/>
      <dgm:spPr/>
      <dgm:t>
        <a:bodyPr/>
        <a:lstStyle/>
        <a:p>
          <a:endParaRPr lang="en-US"/>
        </a:p>
      </dgm:t>
    </dgm:pt>
    <dgm:pt modelId="{A7D63E78-32DB-44FA-8E61-F1E5466B0097}" type="sibTrans" cxnId="{657075B1-7C8B-4418-A766-E9B2DD6231DA}">
      <dgm:prSet/>
      <dgm:spPr/>
      <dgm:t>
        <a:bodyPr/>
        <a:lstStyle/>
        <a:p>
          <a:endParaRPr lang="en-US"/>
        </a:p>
      </dgm:t>
    </dgm:pt>
    <dgm:pt modelId="{F13B9040-D34D-4413-A24D-D0028D8E04EA}">
      <dgm:prSet/>
      <dgm:spPr/>
      <dgm:t>
        <a:bodyPr/>
        <a:lstStyle/>
        <a:p>
          <a:r>
            <a:rPr lang="en-US"/>
            <a:t>Agricultural Modeling (EPIC)</a:t>
          </a:r>
        </a:p>
      </dgm:t>
    </dgm:pt>
    <dgm:pt modelId="{8A67D816-760E-464E-A981-4E027F26EBB7}" type="parTrans" cxnId="{4B64C4E4-FE3C-47AE-AC15-B590785AD237}">
      <dgm:prSet/>
      <dgm:spPr/>
      <dgm:t>
        <a:bodyPr/>
        <a:lstStyle/>
        <a:p>
          <a:endParaRPr lang="en-US"/>
        </a:p>
      </dgm:t>
    </dgm:pt>
    <dgm:pt modelId="{47D8156F-DD78-4276-BF58-3585BA8D98C3}" type="sibTrans" cxnId="{4B64C4E4-FE3C-47AE-AC15-B590785AD237}">
      <dgm:prSet/>
      <dgm:spPr/>
      <dgm:t>
        <a:bodyPr/>
        <a:lstStyle/>
        <a:p>
          <a:endParaRPr lang="en-US"/>
        </a:p>
      </dgm:t>
    </dgm:pt>
    <dgm:pt modelId="{B29FF673-F6C3-4ABD-B0CA-F7A84C6B9469}">
      <dgm:prSet/>
      <dgm:spPr/>
      <dgm:t>
        <a:bodyPr/>
        <a:lstStyle/>
        <a:p>
          <a:r>
            <a:rPr lang="en-US"/>
            <a:t>Air Quality Modeling (CMAQ)</a:t>
          </a:r>
        </a:p>
      </dgm:t>
    </dgm:pt>
    <dgm:pt modelId="{9095F914-DD3F-4DD1-B937-263295A05E6B}" type="parTrans" cxnId="{4FC51CA0-7EFB-4459-9299-A4C912B6001A}">
      <dgm:prSet/>
      <dgm:spPr/>
      <dgm:t>
        <a:bodyPr/>
        <a:lstStyle/>
        <a:p>
          <a:endParaRPr lang="en-US"/>
        </a:p>
      </dgm:t>
    </dgm:pt>
    <dgm:pt modelId="{B09A008B-2523-4697-95CA-B16DBE774DFB}" type="sibTrans" cxnId="{4FC51CA0-7EFB-4459-9299-A4C912B6001A}">
      <dgm:prSet/>
      <dgm:spPr/>
      <dgm:t>
        <a:bodyPr/>
        <a:lstStyle/>
        <a:p>
          <a:endParaRPr lang="en-US"/>
        </a:p>
      </dgm:t>
    </dgm:pt>
    <dgm:pt modelId="{44FCD78C-7B56-4F80-AB73-D0025A4C6B0A}">
      <dgm:prSet/>
      <dgm:spPr/>
      <dgm:t>
        <a:bodyPr/>
        <a:lstStyle/>
        <a:p>
          <a:r>
            <a:rPr lang="en-US"/>
            <a:t>Diagnostic Emission Estiamtes</a:t>
          </a:r>
        </a:p>
      </dgm:t>
    </dgm:pt>
    <dgm:pt modelId="{00DD4210-9EE0-4A9F-88D3-DAF4D2D505C5}" type="parTrans" cxnId="{328E78FF-42AF-459F-928F-4BB4B2F074BC}">
      <dgm:prSet/>
      <dgm:spPr/>
      <dgm:t>
        <a:bodyPr/>
        <a:lstStyle/>
        <a:p>
          <a:endParaRPr lang="en-US"/>
        </a:p>
      </dgm:t>
    </dgm:pt>
    <dgm:pt modelId="{B9A94A78-7E17-4DFD-A29B-F99AB1526EF7}" type="sibTrans" cxnId="{328E78FF-42AF-459F-928F-4BB4B2F074BC}">
      <dgm:prSet/>
      <dgm:spPr/>
      <dgm:t>
        <a:bodyPr/>
        <a:lstStyle/>
        <a:p>
          <a:endParaRPr lang="en-US"/>
        </a:p>
      </dgm:t>
    </dgm:pt>
    <dgm:pt modelId="{0B0C1F60-A7C2-4407-BCEF-F23364A63C97}" type="pres">
      <dgm:prSet presAssocID="{D643EC7A-265C-4593-8DA9-E6C914569999}" presName="CompostProcess" presStyleCnt="0">
        <dgm:presLayoutVars>
          <dgm:dir/>
          <dgm:resizeHandles val="exact"/>
        </dgm:presLayoutVars>
      </dgm:prSet>
      <dgm:spPr/>
    </dgm:pt>
    <dgm:pt modelId="{FD2B3274-E9F6-407A-BF48-4151B19FAEE7}" type="pres">
      <dgm:prSet presAssocID="{D643EC7A-265C-4593-8DA9-E6C914569999}" presName="arrow" presStyleLbl="bgShp" presStyleIdx="0" presStyleCnt="1"/>
      <dgm:spPr>
        <a:solidFill>
          <a:srgbClr val="0070C0"/>
        </a:solidFill>
      </dgm:spPr>
    </dgm:pt>
    <dgm:pt modelId="{83A455DA-1D15-4806-A5A8-FE2173017DD6}" type="pres">
      <dgm:prSet presAssocID="{D643EC7A-265C-4593-8DA9-E6C914569999}" presName="linearProcess" presStyleCnt="0"/>
      <dgm:spPr/>
    </dgm:pt>
    <dgm:pt modelId="{2ECC18ED-6AE3-49F3-A0F6-2FA36EB3ECE7}" type="pres">
      <dgm:prSet presAssocID="{9C2ED1C2-88EB-448F-A588-1BF14F155A79}" presName="textNode" presStyleLbl="node1" presStyleIdx="0" presStyleCnt="4">
        <dgm:presLayoutVars>
          <dgm:bulletEnabled val="1"/>
        </dgm:presLayoutVars>
      </dgm:prSet>
      <dgm:spPr/>
    </dgm:pt>
    <dgm:pt modelId="{060463DE-A5FD-49D4-A71F-553DB8B29B6F}" type="pres">
      <dgm:prSet presAssocID="{A7D63E78-32DB-44FA-8E61-F1E5466B0097}" presName="sibTrans" presStyleCnt="0"/>
      <dgm:spPr/>
    </dgm:pt>
    <dgm:pt modelId="{8B70B07B-20F9-49D8-B55F-7605E362030C}" type="pres">
      <dgm:prSet presAssocID="{F13B9040-D34D-4413-A24D-D0028D8E04EA}" presName="textNode" presStyleLbl="node1" presStyleIdx="1" presStyleCnt="4">
        <dgm:presLayoutVars>
          <dgm:bulletEnabled val="1"/>
        </dgm:presLayoutVars>
      </dgm:prSet>
      <dgm:spPr/>
    </dgm:pt>
    <dgm:pt modelId="{8ECA8CFB-84CD-46DB-AC61-CBD117633C9B}" type="pres">
      <dgm:prSet presAssocID="{47D8156F-DD78-4276-BF58-3585BA8D98C3}" presName="sibTrans" presStyleCnt="0"/>
      <dgm:spPr/>
    </dgm:pt>
    <dgm:pt modelId="{77C53CC2-EB5D-4786-9C8F-01193F4C13F5}" type="pres">
      <dgm:prSet presAssocID="{B29FF673-F6C3-4ABD-B0CA-F7A84C6B9469}" presName="textNode" presStyleLbl="node1" presStyleIdx="2" presStyleCnt="4">
        <dgm:presLayoutVars>
          <dgm:bulletEnabled val="1"/>
        </dgm:presLayoutVars>
      </dgm:prSet>
      <dgm:spPr/>
    </dgm:pt>
    <dgm:pt modelId="{36EF1350-9CE7-4EBF-B2E4-0C3F6E833427}" type="pres">
      <dgm:prSet presAssocID="{B09A008B-2523-4697-95CA-B16DBE774DFB}" presName="sibTrans" presStyleCnt="0"/>
      <dgm:spPr/>
    </dgm:pt>
    <dgm:pt modelId="{76169B4C-0DDE-4554-8B07-B17D04DAFB60}" type="pres">
      <dgm:prSet presAssocID="{44FCD78C-7B56-4F80-AB73-D0025A4C6B0A}" presName="textNode" presStyleLbl="node1" presStyleIdx="3" presStyleCnt="4">
        <dgm:presLayoutVars>
          <dgm:bulletEnabled val="1"/>
        </dgm:presLayoutVars>
      </dgm:prSet>
      <dgm:spPr/>
    </dgm:pt>
  </dgm:ptLst>
  <dgm:cxnLst>
    <dgm:cxn modelId="{09AE4E0D-1EBF-48E2-9BB3-556DD884DCD8}" type="presOf" srcId="{D643EC7A-265C-4593-8DA9-E6C914569999}" destId="{0B0C1F60-A7C2-4407-BCEF-F23364A63C97}" srcOrd="0" destOrd="0" presId="urn:microsoft.com/office/officeart/2005/8/layout/hProcess9"/>
    <dgm:cxn modelId="{AFA1B551-FFEA-4D8B-8B62-F72277BCD816}" type="presOf" srcId="{F13B9040-D34D-4413-A24D-D0028D8E04EA}" destId="{8B70B07B-20F9-49D8-B55F-7605E362030C}" srcOrd="0" destOrd="0" presId="urn:microsoft.com/office/officeart/2005/8/layout/hProcess9"/>
    <dgm:cxn modelId="{ABF5047E-1F70-45B5-933B-FB84FDBCEA09}" type="presOf" srcId="{9C2ED1C2-88EB-448F-A588-1BF14F155A79}" destId="{2ECC18ED-6AE3-49F3-A0F6-2FA36EB3ECE7}" srcOrd="0" destOrd="0" presId="urn:microsoft.com/office/officeart/2005/8/layout/hProcess9"/>
    <dgm:cxn modelId="{7F5FB87F-FEF4-452B-A1E7-90829A114BD9}" type="presOf" srcId="{44FCD78C-7B56-4F80-AB73-D0025A4C6B0A}" destId="{76169B4C-0DDE-4554-8B07-B17D04DAFB60}" srcOrd="0" destOrd="0" presId="urn:microsoft.com/office/officeart/2005/8/layout/hProcess9"/>
    <dgm:cxn modelId="{4FC51CA0-7EFB-4459-9299-A4C912B6001A}" srcId="{D643EC7A-265C-4593-8DA9-E6C914569999}" destId="{B29FF673-F6C3-4ABD-B0CA-F7A84C6B9469}" srcOrd="2" destOrd="0" parTransId="{9095F914-DD3F-4DD1-B937-263295A05E6B}" sibTransId="{B09A008B-2523-4697-95CA-B16DBE774DFB}"/>
    <dgm:cxn modelId="{657075B1-7C8B-4418-A766-E9B2DD6231DA}" srcId="{D643EC7A-265C-4593-8DA9-E6C914569999}" destId="{9C2ED1C2-88EB-448F-A588-1BF14F155A79}" srcOrd="0" destOrd="0" parTransId="{D2D5530C-873C-4A38-AD8E-2039BC35C9D5}" sibTransId="{A7D63E78-32DB-44FA-8E61-F1E5466B0097}"/>
    <dgm:cxn modelId="{21CE3EBF-B301-498F-B4DE-98F9A83F1FD4}" type="presOf" srcId="{B29FF673-F6C3-4ABD-B0CA-F7A84C6B9469}" destId="{77C53CC2-EB5D-4786-9C8F-01193F4C13F5}" srcOrd="0" destOrd="0" presId="urn:microsoft.com/office/officeart/2005/8/layout/hProcess9"/>
    <dgm:cxn modelId="{4B64C4E4-FE3C-47AE-AC15-B590785AD237}" srcId="{D643EC7A-265C-4593-8DA9-E6C914569999}" destId="{F13B9040-D34D-4413-A24D-D0028D8E04EA}" srcOrd="1" destOrd="0" parTransId="{8A67D816-760E-464E-A981-4E027F26EBB7}" sibTransId="{47D8156F-DD78-4276-BF58-3585BA8D98C3}"/>
    <dgm:cxn modelId="{328E78FF-42AF-459F-928F-4BB4B2F074BC}" srcId="{D643EC7A-265C-4593-8DA9-E6C914569999}" destId="{44FCD78C-7B56-4F80-AB73-D0025A4C6B0A}" srcOrd="3" destOrd="0" parTransId="{00DD4210-9EE0-4A9F-88D3-DAF4D2D505C5}" sibTransId="{B9A94A78-7E17-4DFD-A29B-F99AB1526EF7}"/>
    <dgm:cxn modelId="{61D22410-FA80-4F35-AE67-8AAE26970C13}" type="presParOf" srcId="{0B0C1F60-A7C2-4407-BCEF-F23364A63C97}" destId="{FD2B3274-E9F6-407A-BF48-4151B19FAEE7}" srcOrd="0" destOrd="0" presId="urn:microsoft.com/office/officeart/2005/8/layout/hProcess9"/>
    <dgm:cxn modelId="{5C85161D-742B-4D17-B846-01AA359FE453}" type="presParOf" srcId="{0B0C1F60-A7C2-4407-BCEF-F23364A63C97}" destId="{83A455DA-1D15-4806-A5A8-FE2173017DD6}" srcOrd="1" destOrd="0" presId="urn:microsoft.com/office/officeart/2005/8/layout/hProcess9"/>
    <dgm:cxn modelId="{81D1C175-EB69-482D-A2E2-EFC132EE25A3}" type="presParOf" srcId="{83A455DA-1D15-4806-A5A8-FE2173017DD6}" destId="{2ECC18ED-6AE3-49F3-A0F6-2FA36EB3ECE7}" srcOrd="0" destOrd="0" presId="urn:microsoft.com/office/officeart/2005/8/layout/hProcess9"/>
    <dgm:cxn modelId="{F7451C76-6B7A-4F5E-9313-87D53B4652E0}" type="presParOf" srcId="{83A455DA-1D15-4806-A5A8-FE2173017DD6}" destId="{060463DE-A5FD-49D4-A71F-553DB8B29B6F}" srcOrd="1" destOrd="0" presId="urn:microsoft.com/office/officeart/2005/8/layout/hProcess9"/>
    <dgm:cxn modelId="{5A409FFB-D1E8-4739-B565-DBF445787D99}" type="presParOf" srcId="{83A455DA-1D15-4806-A5A8-FE2173017DD6}" destId="{8B70B07B-20F9-49D8-B55F-7605E362030C}" srcOrd="2" destOrd="0" presId="urn:microsoft.com/office/officeart/2005/8/layout/hProcess9"/>
    <dgm:cxn modelId="{F227E26D-4D62-4286-B7DD-2FB85C953ADA}" type="presParOf" srcId="{83A455DA-1D15-4806-A5A8-FE2173017DD6}" destId="{8ECA8CFB-84CD-46DB-AC61-CBD117633C9B}" srcOrd="3" destOrd="0" presId="urn:microsoft.com/office/officeart/2005/8/layout/hProcess9"/>
    <dgm:cxn modelId="{D622A705-5D51-4B02-86A6-84568909991A}" type="presParOf" srcId="{83A455DA-1D15-4806-A5A8-FE2173017DD6}" destId="{77C53CC2-EB5D-4786-9C8F-01193F4C13F5}" srcOrd="4" destOrd="0" presId="urn:microsoft.com/office/officeart/2005/8/layout/hProcess9"/>
    <dgm:cxn modelId="{B917FE0E-61C6-4D6F-9DC7-91CAAFF7ADCF}" type="presParOf" srcId="{83A455DA-1D15-4806-A5A8-FE2173017DD6}" destId="{36EF1350-9CE7-4EBF-B2E4-0C3F6E833427}" srcOrd="5" destOrd="0" presId="urn:microsoft.com/office/officeart/2005/8/layout/hProcess9"/>
    <dgm:cxn modelId="{EF1149AD-640D-4B9B-8DFE-7ACC3AA474F8}" type="presParOf" srcId="{83A455DA-1D15-4806-A5A8-FE2173017DD6}" destId="{76169B4C-0DDE-4554-8B07-B17D04DAFB6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B3274-E9F6-407A-BF48-4151B19FAEE7}">
      <dsp:nvSpPr>
        <dsp:cNvPr id="0" name=""/>
        <dsp:cNvSpPr/>
      </dsp:nvSpPr>
      <dsp:spPr>
        <a:xfrm>
          <a:off x="627221" y="0"/>
          <a:ext cx="7108507" cy="3657600"/>
        </a:xfrm>
        <a:prstGeom prst="rightArrow">
          <a:avLst/>
        </a:prstGeom>
        <a:solidFill>
          <a:srgbClr val="0070C0"/>
        </a:solidFill>
        <a:ln>
          <a:noFill/>
        </a:ln>
        <a:effectLst/>
      </dsp:spPr>
      <dsp:style>
        <a:lnRef idx="0">
          <a:scrgbClr r="0" g="0" b="0"/>
        </a:lnRef>
        <a:fillRef idx="1">
          <a:scrgbClr r="0" g="0" b="0"/>
        </a:fillRef>
        <a:effectRef idx="0">
          <a:scrgbClr r="0" g="0" b="0"/>
        </a:effectRef>
        <a:fontRef idx="minor"/>
      </dsp:style>
    </dsp:sp>
    <dsp:sp modelId="{2ECC18ED-6AE3-49F3-A0F6-2FA36EB3ECE7}">
      <dsp:nvSpPr>
        <dsp:cNvPr id="0" name=""/>
        <dsp:cNvSpPr/>
      </dsp:nvSpPr>
      <dsp:spPr>
        <a:xfrm>
          <a:off x="4185"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Meteorology (WRF)</a:t>
          </a:r>
        </a:p>
      </dsp:txBody>
      <dsp:txXfrm>
        <a:off x="75605" y="1168699"/>
        <a:ext cx="1870311" cy="1320200"/>
      </dsp:txXfrm>
    </dsp:sp>
    <dsp:sp modelId="{8B70B07B-20F9-49D8-B55F-7605E362030C}">
      <dsp:nvSpPr>
        <dsp:cNvPr id="0" name=""/>
        <dsp:cNvSpPr/>
      </dsp:nvSpPr>
      <dsp:spPr>
        <a:xfrm>
          <a:off x="2117994"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Agricultural Modeling (EPIC)</a:t>
          </a:r>
        </a:p>
      </dsp:txBody>
      <dsp:txXfrm>
        <a:off x="2189414" y="1168699"/>
        <a:ext cx="1870311" cy="1320200"/>
      </dsp:txXfrm>
    </dsp:sp>
    <dsp:sp modelId="{77C53CC2-EB5D-4786-9C8F-01193F4C13F5}">
      <dsp:nvSpPr>
        <dsp:cNvPr id="0" name=""/>
        <dsp:cNvSpPr/>
      </dsp:nvSpPr>
      <dsp:spPr>
        <a:xfrm>
          <a:off x="4231803"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Air Quality Modeling (CMAQ)</a:t>
          </a:r>
        </a:p>
      </dsp:txBody>
      <dsp:txXfrm>
        <a:off x="4303223" y="1168699"/>
        <a:ext cx="1870311" cy="1320200"/>
      </dsp:txXfrm>
    </dsp:sp>
    <dsp:sp modelId="{76169B4C-0DDE-4554-8B07-B17D04DAFB60}">
      <dsp:nvSpPr>
        <dsp:cNvPr id="0" name=""/>
        <dsp:cNvSpPr/>
      </dsp:nvSpPr>
      <dsp:spPr>
        <a:xfrm>
          <a:off x="6345612"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Diagnostic Emission Estiamtes</a:t>
          </a:r>
        </a:p>
      </dsp:txBody>
      <dsp:txXfrm>
        <a:off x="6417032" y="1168699"/>
        <a:ext cx="1870311" cy="1320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63BED-091F-4DF5-A4C7-E6B5901702A5}"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FF77B-EA36-4B1C-A1C2-2EEF3BCC006F}" type="slidenum">
              <a:rPr lang="en-US" smtClean="0"/>
              <a:t>‹#›</a:t>
            </a:fld>
            <a:endParaRPr lang="en-US"/>
          </a:p>
        </p:txBody>
      </p:sp>
    </p:spTree>
    <p:extLst>
      <p:ext uri="{BB962C8B-B14F-4D97-AF65-F5344CB8AC3E}">
        <p14:creationId xmlns:p14="http://schemas.microsoft.com/office/powerpoint/2010/main" val="192306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5E08AE9-5ACC-4258-9178-74C61300550F}"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822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6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9D981E-540F-4EBF-8721-94CA0E6E1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87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85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859A780-4029-45E2-A56F-B8BA928495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C8DDAFA-2FBC-490E-A764-A66FEB9A44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F829DBD9-181A-4523-AF20-0C4CBEE702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fld id="{AE3DEF24-E0CC-4BD8-83AB-AAE1B8CB1744}" type="slidenum">
              <a:rPr lang="en-US" altLang="en-US" smtClean="0"/>
              <a:pPr/>
              <a:t>38</a:t>
            </a:fld>
            <a:endParaRPr lang="en-US" altLang="en-US"/>
          </a:p>
        </p:txBody>
      </p:sp>
    </p:spTree>
    <p:extLst>
      <p:ext uri="{BB962C8B-B14F-4D97-AF65-F5344CB8AC3E}">
        <p14:creationId xmlns:p14="http://schemas.microsoft.com/office/powerpoint/2010/main" val="184717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300" dirty="0"/>
              <a:t>A-B: </a:t>
            </a:r>
          </a:p>
          <a:p>
            <a:r>
              <a:rPr lang="en-US" sz="1300" dirty="0"/>
              <a:t>Figure 2a shows the model evaluation for the beef feedlot submodel of the beef cattle farm emission model.  The figure shows that the model has some skill in reproducing the literature reported emissions for feedlot beef production.  Figure 2b shows the model evaluation for beef feedlots where information about the nitrogen content of feed and/or excreta is presented with the emission factor.  This figure highlights the importance of reporting dietary nitrogen and nitrogen excretion rates in the literature, because with this extra information we were better able to simulate ammonia emission factors for beef feedlots than when we did not have this information, increasing the r</a:t>
            </a:r>
            <a:r>
              <a:rPr lang="en-US" sz="1300" baseline="30000" dirty="0"/>
              <a:t>2</a:t>
            </a:r>
            <a:r>
              <a:rPr lang="en-US" sz="1300" dirty="0"/>
              <a:t> value of the data from 0.21 to 0.36. </a:t>
            </a:r>
          </a:p>
          <a:p>
            <a:endParaRPr lang="en-US" sz="1300" dirty="0"/>
          </a:p>
        </p:txBody>
      </p:sp>
      <p:sp>
        <p:nvSpPr>
          <p:cNvPr id="4" name="Slide Number Placeholder 3"/>
          <p:cNvSpPr>
            <a:spLocks noGrp="1"/>
          </p:cNvSpPr>
          <p:nvPr>
            <p:ph type="sldNum" sz="quarter" idx="10"/>
          </p:nvPr>
        </p:nvSpPr>
        <p:spPr/>
        <p:txBody>
          <a:bodyPr/>
          <a:lstStyle/>
          <a:p>
            <a:fld id="{2EC57BC0-7204-467E-B457-0237EA5747C7}" type="slidenum">
              <a:rPr lang="en-US" smtClean="0"/>
              <a:t>54</a:t>
            </a:fld>
            <a:endParaRPr lang="en-US" dirty="0"/>
          </a:p>
        </p:txBody>
      </p:sp>
    </p:spTree>
    <p:extLst>
      <p:ext uri="{BB962C8B-B14F-4D97-AF65-F5344CB8AC3E}">
        <p14:creationId xmlns:p14="http://schemas.microsoft.com/office/powerpoint/2010/main" val="230980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300" dirty="0"/>
              <a:t>Here is a side-by-side comparison of all four animal types for which a farm emission model has been developed.  I’ve displayed the evaluation of each animal’s housing submodel.</a:t>
            </a:r>
          </a:p>
          <a:p>
            <a:endParaRPr lang="en-US" sz="1300" dirty="0"/>
          </a:p>
          <a:p>
            <a:r>
              <a:rPr lang="en-US" sz="1300" dirty="0"/>
              <a:t>You can see from the figure the variation in both the amount of literature data available for each animal type as well as the ranges of emission factors that each animal type spans, just for the housing portion of manure management.</a:t>
            </a:r>
          </a:p>
          <a:p>
            <a:endParaRPr lang="en-US" sz="1300" dirty="0"/>
          </a:p>
          <a:p>
            <a:r>
              <a:rPr lang="en-US" sz="1300" dirty="0"/>
              <a:t>You’ve seen the beef and swine results in previous slides, so focusing on the lower row: </a:t>
            </a:r>
          </a:p>
          <a:p>
            <a:endParaRPr lang="en-US" sz="1300" dirty="0"/>
          </a:p>
          <a:p>
            <a:r>
              <a:rPr lang="en-US" sz="1300" dirty="0"/>
              <a:t>Broiler chickens have a short life cycle and, as a result, we have chosen to report emission factors in terms of  grams of ammonia volatilized per animal unit per day, where 1 animal unit (AU) is 500 kg.  This avoids dealing with the complicated task of separating the effects of differences in temperature and other meteorological conditions and difference in bird weight, which changes rapidly.  Unfortunately this is not a perfect solution as there is some evidence that emission factor per bird weight changes over the course of the production cycle, though there is no consensus on how the emission factor changes. Model results in Figure 2e show an R</a:t>
            </a:r>
            <a:r>
              <a:rPr lang="en-US" sz="1300" baseline="30000" dirty="0"/>
              <a:t>2</a:t>
            </a:r>
            <a:r>
              <a:rPr lang="en-US" sz="1300" dirty="0"/>
              <a:t> value of 0.29 with the data reported from the literature from farms in the United States. It is important to know the outdoor temperature even at enclosed facilities because the outdoor temperatures often drive ventilation rates and affect how much ammonia is volatilized within the barn.  Model results in Figure 2f show an R</a:t>
            </a:r>
            <a:r>
              <a:rPr lang="en-US" sz="1300" baseline="30000" dirty="0"/>
              <a:t>2</a:t>
            </a:r>
            <a:r>
              <a:rPr lang="en-US" sz="1300" dirty="0"/>
              <a:t> value of 0.65 with the data reported from the literature from farms in the United States.</a:t>
            </a:r>
            <a:endParaRPr lang="en-US" dirty="0"/>
          </a:p>
          <a:p>
            <a:endParaRPr lang="en-US" dirty="0"/>
          </a:p>
        </p:txBody>
      </p:sp>
      <p:sp>
        <p:nvSpPr>
          <p:cNvPr id="4" name="Slide Number Placeholder 3"/>
          <p:cNvSpPr>
            <a:spLocks noGrp="1"/>
          </p:cNvSpPr>
          <p:nvPr>
            <p:ph type="sldNum" sz="quarter" idx="10"/>
          </p:nvPr>
        </p:nvSpPr>
        <p:spPr/>
        <p:txBody>
          <a:bodyPr/>
          <a:lstStyle/>
          <a:p>
            <a:fld id="{CDAB21EC-8489-4ABA-9807-E69390E0C265}" type="slidenum">
              <a:rPr lang="en-US" smtClean="0"/>
              <a:t>55</a:t>
            </a:fld>
            <a:endParaRPr lang="en-US" dirty="0"/>
          </a:p>
        </p:txBody>
      </p:sp>
    </p:spTree>
    <p:extLst>
      <p:ext uri="{BB962C8B-B14F-4D97-AF65-F5344CB8AC3E}">
        <p14:creationId xmlns:p14="http://schemas.microsoft.com/office/powerpoint/2010/main" val="362760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06C0053-35F6-414A-87AA-EDE4445CA2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D13334E-1DD8-41AE-A702-A17ED88DF4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US" altLang="en-US"/>
              <a:t>Data was reviewed for missing parameter data and filled in with reasonable values</a:t>
            </a:r>
          </a:p>
          <a:p>
            <a:pPr lvl="2" eaLnBrk="1" hangingPunct="1">
              <a:spcBef>
                <a:spcPct val="0"/>
              </a:spcBef>
            </a:pPr>
            <a:r>
              <a:rPr lang="en-US" altLang="en-US"/>
              <a:t>Counties without data assumed to have average “missing county” population </a:t>
            </a:r>
          </a:p>
          <a:p>
            <a:pPr lvl="3" eaLnBrk="1" hangingPunct="1">
              <a:spcBef>
                <a:spcPct val="0"/>
              </a:spcBef>
            </a:pPr>
            <a:r>
              <a:rPr lang="en-US" altLang="en-US"/>
              <a:t>(State animal population – animal population attributed to counties)/ number of counties with missing animal population</a:t>
            </a:r>
          </a:p>
          <a:p>
            <a:pPr lvl="2" eaLnBrk="1" hangingPunct="1">
              <a:spcBef>
                <a:spcPct val="0"/>
              </a:spcBef>
            </a:pPr>
            <a:r>
              <a:rPr lang="en-US" altLang="en-US"/>
              <a:t>Counties in states with unknown total population were assumed to have a population of zero</a:t>
            </a:r>
          </a:p>
          <a:p>
            <a:pPr lvl="3" eaLnBrk="1" hangingPunct="1">
              <a:spcBef>
                <a:spcPct val="0"/>
              </a:spcBef>
            </a:pPr>
            <a:r>
              <a:rPr lang="en-US" altLang="en-US"/>
              <a:t>This occurred in 1 state for swine and 4 states for beef feedlots</a:t>
            </a:r>
          </a:p>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0A09D3B2-9BFC-4A95-9064-755D0C1816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fld id="{50B6A4F6-CB54-4603-8F9D-B9E9462D0AD0}" type="slidenum">
              <a:rPr lang="en-US" altLang="en-US" smtClean="0"/>
              <a:pPr/>
              <a:t>72</a:t>
            </a:fld>
            <a:endParaRPr lang="en-US" altLang="en-US"/>
          </a:p>
        </p:txBody>
      </p:sp>
    </p:spTree>
    <p:extLst>
      <p:ext uri="{BB962C8B-B14F-4D97-AF65-F5344CB8AC3E}">
        <p14:creationId xmlns:p14="http://schemas.microsoft.com/office/powerpoint/2010/main" val="2698459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7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859A780-4029-45E2-A56F-B8BA928495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C8DDAFA-2FBC-490E-A764-A66FEB9A44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F829DBD9-181A-4523-AF20-0C4CBEE702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3DEF24-E0CC-4BD8-83AB-AAE1B8CB1744}" type="slidenum">
              <a:rPr kumimoji="0" lang="en-US" alt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Tw Cen MT" panose="020B0602020104020603" pitchFamily="34" charset="0"/>
              <a:ea typeface="+mn-ea"/>
              <a:cs typeface="Arial" panose="020B0604020202020204" pitchFamily="34" charset="0"/>
            </a:endParaRPr>
          </a:p>
        </p:txBody>
      </p:sp>
    </p:spTree>
    <p:extLst>
      <p:ext uri="{BB962C8B-B14F-4D97-AF65-F5344CB8AC3E}">
        <p14:creationId xmlns:p14="http://schemas.microsoft.com/office/powerpoint/2010/main" val="114724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059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60EE-2B38-4800-9E82-60683177B3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511BA8-0BD7-48FD-B4EB-86CDC724D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815660-9869-4BEC-8275-F1B4B5889473}"/>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62E9EDFD-DFA2-481A-8B19-AB3914B0D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1B12B-48AD-43E8-B429-4D5CBCE4B5DB}"/>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11387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69A7-80CE-4B18-A006-67191C799A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DFA592-D0AB-40C1-A561-8DEAD31278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78A4D-6E1D-43CC-82A7-42D1A4439B1C}"/>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65593E36-0E78-49E3-AF49-0ADFD06ED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10EE2-CEC0-4F29-A7F5-6B2FDADBDFC4}"/>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290227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4174D-604A-4E22-927E-3BDEB1E548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EE916-442E-4F84-8392-57A77C562E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59C32-9898-4F87-A8BB-9350E90EEBED}"/>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656E0F91-8442-4FBA-B936-EC87403DD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CA765-9464-4B13-95FD-8B61EE3711CA}"/>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237683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374" name="Picture 14"/>
          <p:cNvPicPr>
            <a:picLocks noChangeAspect="1" noChangeArrowheads="1"/>
          </p:cNvPicPr>
          <p:nvPr userDrawn="1"/>
        </p:nvPicPr>
        <p:blipFill>
          <a:blip r:embed="rId2" cstate="print"/>
          <a:srcRect b="7156"/>
          <a:stretch>
            <a:fillRect/>
          </a:stretch>
        </p:blipFill>
        <p:spPr bwMode="auto">
          <a:xfrm>
            <a:off x="0" y="0"/>
            <a:ext cx="12192000" cy="6858000"/>
          </a:xfrm>
          <a:prstGeom prst="rect">
            <a:avLst/>
          </a:prstGeom>
          <a:noFill/>
          <a:ln w="9525">
            <a:noFill/>
            <a:miter lim="800000"/>
            <a:headEnd/>
            <a:tailEnd/>
          </a:ln>
          <a:effectLst/>
        </p:spPr>
      </p:pic>
      <p:sp>
        <p:nvSpPr>
          <p:cNvPr id="15363" name="Rectangle 3"/>
          <p:cNvSpPr>
            <a:spLocks noGrp="1" noChangeArrowheads="1"/>
          </p:cNvSpPr>
          <p:nvPr>
            <p:ph type="ctrTitle"/>
          </p:nvPr>
        </p:nvSpPr>
        <p:spPr>
          <a:xfrm>
            <a:off x="914400" y="2286000"/>
            <a:ext cx="10363200" cy="1143000"/>
          </a:xfrm>
        </p:spPr>
        <p:txBody>
          <a:bodyPr/>
          <a:lstStyle>
            <a:lvl1pPr>
              <a:defRPr sz="3600" b="1">
                <a:solidFill>
                  <a:schemeClr val="bg1"/>
                </a:solidFill>
              </a:defRPr>
            </a:lvl1pPr>
          </a:lstStyle>
          <a:p>
            <a:r>
              <a:rPr lang="en-US"/>
              <a:t>Click to edit Master title style</a:t>
            </a:r>
          </a:p>
        </p:txBody>
      </p:sp>
      <p:sp>
        <p:nvSpPr>
          <p:cNvPr id="15364" name="Rectangle 4"/>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
        <p:nvSpPr>
          <p:cNvPr id="15365" name="Rectangle 5"/>
          <p:cNvSpPr>
            <a:spLocks noGrp="1" noChangeArrowheads="1"/>
          </p:cNvSpPr>
          <p:nvPr>
            <p:ph type="dt" sz="half" idx="2"/>
          </p:nvPr>
        </p:nvSpPr>
        <p:spPr/>
        <p:txBody>
          <a:bodyPr/>
          <a:lstStyle>
            <a:lvl1pPr>
              <a:defRPr/>
            </a:lvl1pPr>
          </a:lstStyle>
          <a:p>
            <a:r>
              <a:rPr lang="en-US"/>
              <a:t>9/15/2017</a:t>
            </a:r>
          </a:p>
        </p:txBody>
      </p:sp>
      <p:sp>
        <p:nvSpPr>
          <p:cNvPr id="15366" name="Rectangle 6"/>
          <p:cNvSpPr>
            <a:spLocks noGrp="1" noChangeArrowheads="1"/>
          </p:cNvSpPr>
          <p:nvPr>
            <p:ph type="ftr" sz="quarter" idx="3"/>
          </p:nvPr>
        </p:nvSpPr>
        <p:spPr>
          <a:xfrm>
            <a:off x="4165600" y="6248400"/>
            <a:ext cx="3860800" cy="457200"/>
          </a:xfrm>
        </p:spPr>
        <p:txBody>
          <a:bodyPr/>
          <a:lstStyle>
            <a:lvl1pPr>
              <a:defRPr>
                <a:solidFill>
                  <a:schemeClr val="bg1"/>
                </a:solidFill>
              </a:defRPr>
            </a:lvl1pPr>
          </a:lstStyle>
          <a:p>
            <a:endParaRPr lang="en-US"/>
          </a:p>
        </p:txBody>
      </p:sp>
      <p:sp>
        <p:nvSpPr>
          <p:cNvPr id="15367" name="Rectangle 7"/>
          <p:cNvSpPr>
            <a:spLocks noGrp="1" noChangeArrowheads="1"/>
          </p:cNvSpPr>
          <p:nvPr>
            <p:ph type="sldNum" sz="quarter" idx="4"/>
          </p:nvPr>
        </p:nvSpPr>
        <p:spPr/>
        <p:txBody>
          <a:bodyPr/>
          <a:lstStyle>
            <a:lvl1pPr>
              <a:defRPr/>
            </a:lvl1pPr>
          </a:lstStyle>
          <a:p>
            <a:fld id="{92DBF4F9-FBA9-4280-A748-E7896B06C349}" type="slidenum">
              <a:rPr lang="en-US"/>
              <a:pPr/>
              <a:t>‹#›</a:t>
            </a:fld>
            <a:endParaRPr lang="en-US"/>
          </a:p>
        </p:txBody>
      </p:sp>
    </p:spTree>
    <p:extLst>
      <p:ext uri="{BB962C8B-B14F-4D97-AF65-F5344CB8AC3E}">
        <p14:creationId xmlns:p14="http://schemas.microsoft.com/office/powerpoint/2010/main" val="301630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9/15/2017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C7064F-3563-4837-BB42-DDAD550BC076}" type="slidenum">
              <a:rPr lang="en-US"/>
              <a:pPr/>
              <a:t>‹#›</a:t>
            </a:fld>
            <a:endParaRPr lang="en-US"/>
          </a:p>
        </p:txBody>
      </p:sp>
    </p:spTree>
    <p:extLst>
      <p:ext uri="{BB962C8B-B14F-4D97-AF65-F5344CB8AC3E}">
        <p14:creationId xmlns:p14="http://schemas.microsoft.com/office/powerpoint/2010/main" val="83009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9/15/2017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F24169-4A45-4A0A-B81C-3962E103662F}" type="slidenum">
              <a:rPr lang="en-US"/>
              <a:pPr/>
              <a:t>‹#›</a:t>
            </a:fld>
            <a:endParaRPr lang="en-US"/>
          </a:p>
        </p:txBody>
      </p:sp>
    </p:spTree>
    <p:extLst>
      <p:ext uri="{BB962C8B-B14F-4D97-AF65-F5344CB8AC3E}">
        <p14:creationId xmlns:p14="http://schemas.microsoft.com/office/powerpoint/2010/main" val="1190579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9/15/2017</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9B8884-9B4C-47A9-A52F-E75E73F9FE30}" type="slidenum">
              <a:rPr lang="en-US"/>
              <a:pPr/>
              <a:t>‹#›</a:t>
            </a:fld>
            <a:endParaRPr lang="en-US"/>
          </a:p>
        </p:txBody>
      </p:sp>
    </p:spTree>
    <p:extLst>
      <p:ext uri="{BB962C8B-B14F-4D97-AF65-F5344CB8AC3E}">
        <p14:creationId xmlns:p14="http://schemas.microsoft.com/office/powerpoint/2010/main" val="40205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9/15/2017</a:t>
            </a: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8BAAC95-7F70-4D70-AFAC-C99701E4472A}" type="slidenum">
              <a:rPr lang="en-US"/>
              <a:pPr/>
              <a:t>‹#›</a:t>
            </a:fld>
            <a:endParaRPr lang="en-US"/>
          </a:p>
        </p:txBody>
      </p:sp>
    </p:spTree>
    <p:extLst>
      <p:ext uri="{BB962C8B-B14F-4D97-AF65-F5344CB8AC3E}">
        <p14:creationId xmlns:p14="http://schemas.microsoft.com/office/powerpoint/2010/main" val="387719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9/15/2017</a:t>
            </a: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7C72E49-C8C6-49F8-AF3B-64F77D66A39B}" type="slidenum">
              <a:rPr lang="en-US"/>
              <a:pPr/>
              <a:t>‹#›</a:t>
            </a:fld>
            <a:endParaRPr lang="en-US"/>
          </a:p>
        </p:txBody>
      </p:sp>
    </p:spTree>
    <p:extLst>
      <p:ext uri="{BB962C8B-B14F-4D97-AF65-F5344CB8AC3E}">
        <p14:creationId xmlns:p14="http://schemas.microsoft.com/office/powerpoint/2010/main" val="1636386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9/15/2017</a:t>
            </a: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D225565-D336-4955-86DB-2948D76672F7}" type="slidenum">
              <a:rPr lang="en-US"/>
              <a:pPr/>
              <a:t>‹#›</a:t>
            </a:fld>
            <a:endParaRPr lang="en-US"/>
          </a:p>
        </p:txBody>
      </p:sp>
    </p:spTree>
    <p:extLst>
      <p:ext uri="{BB962C8B-B14F-4D97-AF65-F5344CB8AC3E}">
        <p14:creationId xmlns:p14="http://schemas.microsoft.com/office/powerpoint/2010/main" val="1003384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9/15/2017</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25354F-3453-4809-AA38-15A42C7048E2}" type="slidenum">
              <a:rPr lang="en-US"/>
              <a:pPr/>
              <a:t>‹#›</a:t>
            </a:fld>
            <a:endParaRPr lang="en-US"/>
          </a:p>
        </p:txBody>
      </p:sp>
    </p:spTree>
    <p:extLst>
      <p:ext uri="{BB962C8B-B14F-4D97-AF65-F5344CB8AC3E}">
        <p14:creationId xmlns:p14="http://schemas.microsoft.com/office/powerpoint/2010/main" val="7492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3E2F-8681-4B8A-85B7-7B86D8513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B16EE-4EEF-42CF-94A2-FA7F08D7CC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AEB2D-76FB-4DAB-8558-D41A06088D3A}"/>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9AAADB21-607D-4EC6-9673-CC696ED8A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A6262-8499-4D38-8785-322EBF4B3723}"/>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690295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9/15/2017</a:t>
            </a: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D2C2A05-1AB8-4E7A-9C68-59F678038421}" type="slidenum">
              <a:rPr lang="en-US"/>
              <a:pPr/>
              <a:t>‹#›</a:t>
            </a:fld>
            <a:endParaRPr lang="en-US"/>
          </a:p>
        </p:txBody>
      </p:sp>
    </p:spTree>
    <p:extLst>
      <p:ext uri="{BB962C8B-B14F-4D97-AF65-F5344CB8AC3E}">
        <p14:creationId xmlns:p14="http://schemas.microsoft.com/office/powerpoint/2010/main" val="2373869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9/15/2017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545249D-B2E8-4047-B7F2-F7DC66539766}" type="slidenum">
              <a:rPr lang="en-US"/>
              <a:pPr/>
              <a:t>‹#›</a:t>
            </a:fld>
            <a:endParaRPr lang="en-US"/>
          </a:p>
        </p:txBody>
      </p:sp>
    </p:spTree>
    <p:extLst>
      <p:ext uri="{BB962C8B-B14F-4D97-AF65-F5344CB8AC3E}">
        <p14:creationId xmlns:p14="http://schemas.microsoft.com/office/powerpoint/2010/main" val="221965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600200"/>
            <a:ext cx="25908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600200"/>
            <a:ext cx="7569200" cy="4495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9/15/2017</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19AE96-67F3-4A44-A5B1-867A60867552}" type="slidenum">
              <a:rPr lang="en-US"/>
              <a:pPr/>
              <a:t>‹#›</a:t>
            </a:fld>
            <a:endParaRPr lang="en-US"/>
          </a:p>
        </p:txBody>
      </p:sp>
    </p:spTree>
    <p:extLst>
      <p:ext uri="{BB962C8B-B14F-4D97-AF65-F5344CB8AC3E}">
        <p14:creationId xmlns:p14="http://schemas.microsoft.com/office/powerpoint/2010/main" val="2937240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ClipArt Placeholder 2"/>
          <p:cNvSpPr>
            <a:spLocks noGrp="1"/>
          </p:cNvSpPr>
          <p:nvPr>
            <p:ph type="clipArt" sz="half" idx="1"/>
          </p:nvPr>
        </p:nvSpPr>
        <p:spPr>
          <a:xfrm>
            <a:off x="914400" y="2667000"/>
            <a:ext cx="5080000" cy="3429000"/>
          </a:xfrm>
        </p:spPr>
        <p:txBody>
          <a:bodyPr/>
          <a:lstStyle/>
          <a:p>
            <a:endParaRPr lang="en-US"/>
          </a:p>
        </p:txBody>
      </p:sp>
      <p:sp>
        <p:nvSpPr>
          <p:cNvPr id="4" name="Text Placeholder 3"/>
          <p:cNvSpPr>
            <a:spLocks noGrp="1"/>
          </p:cNvSpPr>
          <p:nvPr>
            <p:ph type="body" sz="half" idx="2"/>
          </p:nvPr>
        </p:nvSpPr>
        <p:spPr>
          <a:xfrm>
            <a:off x="6197600" y="26670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r>
              <a:rPr lang="en-US"/>
              <a:t>9/15/2017</a:t>
            </a:r>
          </a:p>
        </p:txBody>
      </p:sp>
      <p:sp>
        <p:nvSpPr>
          <p:cNvPr id="6" name="Footer Placeholder 5"/>
          <p:cNvSpPr>
            <a:spLocks noGrp="1"/>
          </p:cNvSpPr>
          <p:nvPr>
            <p:ph type="ftr" sz="quarter" idx="11"/>
          </p:nvPr>
        </p:nvSpPr>
        <p:spPr>
          <a:xfrm>
            <a:off x="2540000" y="6248400"/>
            <a:ext cx="73152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0EF8AB8-F5E6-44DC-B4C3-36AA01EAA3BC}" type="slidenum">
              <a:rPr lang="en-US"/>
              <a:pPr/>
              <a:t>‹#›</a:t>
            </a:fld>
            <a:endParaRPr lang="en-US"/>
          </a:p>
        </p:txBody>
      </p:sp>
    </p:spTree>
    <p:extLst>
      <p:ext uri="{BB962C8B-B14F-4D97-AF65-F5344CB8AC3E}">
        <p14:creationId xmlns:p14="http://schemas.microsoft.com/office/powerpoint/2010/main" val="1374538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SmartArt Placeholder 2"/>
          <p:cNvSpPr>
            <a:spLocks noGrp="1"/>
          </p:cNvSpPr>
          <p:nvPr>
            <p:ph type="dgm" idx="1"/>
          </p:nvPr>
        </p:nvSpPr>
        <p:spPr>
          <a:xfrm>
            <a:off x="914400" y="2667000"/>
            <a:ext cx="10363200" cy="34290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r>
              <a:rPr lang="en-US"/>
              <a:t>9/15/2017</a:t>
            </a:r>
          </a:p>
        </p:txBody>
      </p:sp>
      <p:sp>
        <p:nvSpPr>
          <p:cNvPr id="5" name="Footer Placeholder 4"/>
          <p:cNvSpPr>
            <a:spLocks noGrp="1"/>
          </p:cNvSpPr>
          <p:nvPr>
            <p:ph type="ftr" sz="quarter" idx="11"/>
          </p:nvPr>
        </p:nvSpPr>
        <p:spPr>
          <a:xfrm>
            <a:off x="2540000" y="6248400"/>
            <a:ext cx="73152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CDD9A8D7-1EAD-4CA8-83A4-73E796B1A83C}" type="slidenum">
              <a:rPr lang="en-US"/>
              <a:pPr/>
              <a:t>‹#›</a:t>
            </a:fld>
            <a:endParaRPr lang="en-US"/>
          </a:p>
        </p:txBody>
      </p:sp>
    </p:spTree>
    <p:extLst>
      <p:ext uri="{BB962C8B-B14F-4D97-AF65-F5344CB8AC3E}">
        <p14:creationId xmlns:p14="http://schemas.microsoft.com/office/powerpoint/2010/main" val="1497357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Text Placeholder 2"/>
          <p:cNvSpPr>
            <a:spLocks noGrp="1"/>
          </p:cNvSpPr>
          <p:nvPr>
            <p:ph type="body" sz="half" idx="1"/>
          </p:nvPr>
        </p:nvSpPr>
        <p:spPr>
          <a:xfrm>
            <a:off x="914400" y="26670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r>
              <a:rPr lang="en-US"/>
              <a:t>9/15/2017</a:t>
            </a:r>
          </a:p>
        </p:txBody>
      </p:sp>
      <p:sp>
        <p:nvSpPr>
          <p:cNvPr id="6" name="Footer Placeholder 5"/>
          <p:cNvSpPr>
            <a:spLocks noGrp="1"/>
          </p:cNvSpPr>
          <p:nvPr>
            <p:ph type="ftr" sz="quarter" idx="11"/>
          </p:nvPr>
        </p:nvSpPr>
        <p:spPr>
          <a:xfrm>
            <a:off x="2540000" y="6248400"/>
            <a:ext cx="73152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FC292E5-887A-4880-8788-336B4E6CE5BA}" type="slidenum">
              <a:rPr lang="en-US"/>
              <a:pPr/>
              <a:t>‹#›</a:t>
            </a:fld>
            <a:endParaRPr lang="en-US"/>
          </a:p>
        </p:txBody>
      </p:sp>
    </p:spTree>
    <p:extLst>
      <p:ext uri="{BB962C8B-B14F-4D97-AF65-F5344CB8AC3E}">
        <p14:creationId xmlns:p14="http://schemas.microsoft.com/office/powerpoint/2010/main" val="1415589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600200"/>
            <a:ext cx="10363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r>
              <a:rPr lang="en-US"/>
              <a:t>9/15/2017</a:t>
            </a:r>
          </a:p>
        </p:txBody>
      </p:sp>
      <p:sp>
        <p:nvSpPr>
          <p:cNvPr id="4" name="Footer Placeholder 3"/>
          <p:cNvSpPr>
            <a:spLocks noGrp="1"/>
          </p:cNvSpPr>
          <p:nvPr>
            <p:ph type="ftr" sz="quarter" idx="11"/>
          </p:nvPr>
        </p:nvSpPr>
        <p:spPr>
          <a:xfrm>
            <a:off x="2540000" y="6248400"/>
            <a:ext cx="73152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C7AE6B89-6A38-484F-AFAF-795D5979F477}" type="slidenum">
              <a:rPr lang="en-US"/>
              <a:pPr/>
              <a:t>‹#›</a:t>
            </a:fld>
            <a:endParaRPr lang="en-US"/>
          </a:p>
        </p:txBody>
      </p:sp>
    </p:spTree>
    <p:extLst>
      <p:ext uri="{BB962C8B-B14F-4D97-AF65-F5344CB8AC3E}">
        <p14:creationId xmlns:p14="http://schemas.microsoft.com/office/powerpoint/2010/main" val="119200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9541-EBD0-4988-B611-9653BA4AE0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38C117-CD70-45A0-9AF8-714096A72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B00A71-A8B7-4188-A0F8-408F1E49B9D8}"/>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8D506194-A96F-400C-90F6-0637307B6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8CF81-37AA-42B8-8F99-3932F59BA170}"/>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307089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DD28-F91F-491C-9745-5B43AEB30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9599D-B437-4DBE-A7D7-61C2B5A3AC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9E7B49-9B2A-4EAF-91D5-50F43BF844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CF7B2-C246-400A-B8D6-3266771D8683}"/>
              </a:ext>
            </a:extLst>
          </p:cNvPr>
          <p:cNvSpPr>
            <a:spLocks noGrp="1"/>
          </p:cNvSpPr>
          <p:nvPr>
            <p:ph type="dt" sz="half" idx="10"/>
          </p:nvPr>
        </p:nvSpPr>
        <p:spPr/>
        <p:txBody>
          <a:bodyPr/>
          <a:lstStyle/>
          <a:p>
            <a:r>
              <a:rPr lang="en-US"/>
              <a:t>9/15/2017</a:t>
            </a:r>
          </a:p>
        </p:txBody>
      </p:sp>
      <p:sp>
        <p:nvSpPr>
          <p:cNvPr id="6" name="Footer Placeholder 5">
            <a:extLst>
              <a:ext uri="{FF2B5EF4-FFF2-40B4-BE49-F238E27FC236}">
                <a16:creationId xmlns:a16="http://schemas.microsoft.com/office/drawing/2014/main" id="{7A8E1C44-A07B-4AA6-BE62-D879EBE18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0252B-7094-4385-8D0C-9C039591827B}"/>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31306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3634-B0F3-46E8-BB56-E7AC922BC5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6E62DE-9410-421D-A595-FDD11EBC24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3E24AC-927B-4CAB-8B67-12969BAA51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F8189-D0F3-4175-A508-8D4FFC42A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30602F-B60D-418D-B2C3-17780FD3F3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4759EE-2B3E-4D6E-9E84-53031BF25009}"/>
              </a:ext>
            </a:extLst>
          </p:cNvPr>
          <p:cNvSpPr>
            <a:spLocks noGrp="1"/>
          </p:cNvSpPr>
          <p:nvPr>
            <p:ph type="dt" sz="half" idx="10"/>
          </p:nvPr>
        </p:nvSpPr>
        <p:spPr/>
        <p:txBody>
          <a:bodyPr/>
          <a:lstStyle/>
          <a:p>
            <a:r>
              <a:rPr lang="en-US"/>
              <a:t>9/15/2017</a:t>
            </a:r>
          </a:p>
        </p:txBody>
      </p:sp>
      <p:sp>
        <p:nvSpPr>
          <p:cNvPr id="8" name="Footer Placeholder 7">
            <a:extLst>
              <a:ext uri="{FF2B5EF4-FFF2-40B4-BE49-F238E27FC236}">
                <a16:creationId xmlns:a16="http://schemas.microsoft.com/office/drawing/2014/main" id="{3C28059A-54A3-4B18-BCAB-2B232EE951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4A341B-E061-4C22-8749-AC3DF1DC47D0}"/>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6237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6F4E-C266-4A3C-B94B-77A6ED1ED2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57EDCF-1F28-4BF1-938C-0445F57F7F14}"/>
              </a:ext>
            </a:extLst>
          </p:cNvPr>
          <p:cNvSpPr>
            <a:spLocks noGrp="1"/>
          </p:cNvSpPr>
          <p:nvPr>
            <p:ph type="dt" sz="half" idx="10"/>
          </p:nvPr>
        </p:nvSpPr>
        <p:spPr/>
        <p:txBody>
          <a:bodyPr/>
          <a:lstStyle/>
          <a:p>
            <a:r>
              <a:rPr lang="en-US"/>
              <a:t>9/15/2017</a:t>
            </a:r>
          </a:p>
        </p:txBody>
      </p:sp>
      <p:sp>
        <p:nvSpPr>
          <p:cNvPr id="4" name="Footer Placeholder 3">
            <a:extLst>
              <a:ext uri="{FF2B5EF4-FFF2-40B4-BE49-F238E27FC236}">
                <a16:creationId xmlns:a16="http://schemas.microsoft.com/office/drawing/2014/main" id="{DE497A06-46A6-41BA-9B0A-206AC3CCF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A20B0F-83B4-45E4-9345-AF4C41506BF1}"/>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82037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FB4F9-36C2-48C5-B550-22159099EC96}"/>
              </a:ext>
            </a:extLst>
          </p:cNvPr>
          <p:cNvSpPr>
            <a:spLocks noGrp="1"/>
          </p:cNvSpPr>
          <p:nvPr>
            <p:ph type="dt" sz="half" idx="10"/>
          </p:nvPr>
        </p:nvSpPr>
        <p:spPr/>
        <p:txBody>
          <a:bodyPr/>
          <a:lstStyle/>
          <a:p>
            <a:r>
              <a:rPr lang="en-US"/>
              <a:t>9/15/2017</a:t>
            </a:r>
          </a:p>
        </p:txBody>
      </p:sp>
      <p:sp>
        <p:nvSpPr>
          <p:cNvPr id="3" name="Footer Placeholder 2">
            <a:extLst>
              <a:ext uri="{FF2B5EF4-FFF2-40B4-BE49-F238E27FC236}">
                <a16:creationId xmlns:a16="http://schemas.microsoft.com/office/drawing/2014/main" id="{9D68D8C5-C593-497D-80FF-5C0E326218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DC30EB-796C-44CE-8171-5D1297032DC5}"/>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14927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5616-1CB2-4B78-A463-20AABE542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0B1A-0700-4836-9C52-49CAAEED9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B223BF-72AB-4478-98AA-9B502FD64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338E78-3D94-456D-A09C-F084704F1DBD}"/>
              </a:ext>
            </a:extLst>
          </p:cNvPr>
          <p:cNvSpPr>
            <a:spLocks noGrp="1"/>
          </p:cNvSpPr>
          <p:nvPr>
            <p:ph type="dt" sz="half" idx="10"/>
          </p:nvPr>
        </p:nvSpPr>
        <p:spPr/>
        <p:txBody>
          <a:bodyPr/>
          <a:lstStyle/>
          <a:p>
            <a:r>
              <a:rPr lang="en-US"/>
              <a:t>9/15/2017</a:t>
            </a:r>
          </a:p>
        </p:txBody>
      </p:sp>
      <p:sp>
        <p:nvSpPr>
          <p:cNvPr id="6" name="Footer Placeholder 5">
            <a:extLst>
              <a:ext uri="{FF2B5EF4-FFF2-40B4-BE49-F238E27FC236}">
                <a16:creationId xmlns:a16="http://schemas.microsoft.com/office/drawing/2014/main" id="{443C0884-1496-45BD-95C4-5805CC831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2CD63-C35E-4A2A-BEF7-A1B2DBCCBDC6}"/>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129600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C6B7-3B5A-49B5-A103-1424C8178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839D4E-A86F-4EEE-BDAF-E85DD383A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27853-DB51-489E-840D-C20DA5F99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EEA57F-A34C-4175-BE81-4A9561F3CD8C}"/>
              </a:ext>
            </a:extLst>
          </p:cNvPr>
          <p:cNvSpPr>
            <a:spLocks noGrp="1"/>
          </p:cNvSpPr>
          <p:nvPr>
            <p:ph type="dt" sz="half" idx="10"/>
          </p:nvPr>
        </p:nvSpPr>
        <p:spPr/>
        <p:txBody>
          <a:bodyPr/>
          <a:lstStyle/>
          <a:p>
            <a:r>
              <a:rPr lang="en-US"/>
              <a:t>9/15/2017</a:t>
            </a:r>
          </a:p>
        </p:txBody>
      </p:sp>
      <p:sp>
        <p:nvSpPr>
          <p:cNvPr id="6" name="Footer Placeholder 5">
            <a:extLst>
              <a:ext uri="{FF2B5EF4-FFF2-40B4-BE49-F238E27FC236}">
                <a16:creationId xmlns:a16="http://schemas.microsoft.com/office/drawing/2014/main" id="{30A90349-1A45-471B-9F1F-C6129242F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E78A2-E234-4FC1-B966-CA3B96C1595B}"/>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272913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wmf"/><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BAAC3-97E3-4AE0-B4C0-8EE1DEEE4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F7478E-F425-4858-9CCD-6812A182E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72DC3-2E1E-44A1-AA82-0D3D53733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9/15/2017</a:t>
            </a:r>
          </a:p>
        </p:txBody>
      </p:sp>
      <p:sp>
        <p:nvSpPr>
          <p:cNvPr id="5" name="Footer Placeholder 4">
            <a:extLst>
              <a:ext uri="{FF2B5EF4-FFF2-40B4-BE49-F238E27FC236}">
                <a16:creationId xmlns:a16="http://schemas.microsoft.com/office/drawing/2014/main" id="{2DA241E9-D036-4D7E-BBDB-99B1229CD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54536F-A903-4A80-8DCD-9494E8EF1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4F76E-4191-4D0E-9BCF-104C6F2C7BDD}" type="slidenum">
              <a:rPr lang="en-US" smtClean="0"/>
              <a:t>‹#›</a:t>
            </a:fld>
            <a:endParaRPr lang="en-US"/>
          </a:p>
        </p:txBody>
      </p:sp>
    </p:spTree>
    <p:extLst>
      <p:ext uri="{BB962C8B-B14F-4D97-AF65-F5344CB8AC3E}">
        <p14:creationId xmlns:p14="http://schemas.microsoft.com/office/powerpoint/2010/main" val="4112429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p:cNvPicPr>
            <a:picLocks noChangeAspect="1" noChangeArrowheads="1"/>
          </p:cNvPicPr>
          <p:nvPr userDrawn="1"/>
        </p:nvPicPr>
        <p:blipFill>
          <a:blip r:embed="rId17" cstate="print"/>
          <a:srcRect b="21790"/>
          <a:stretch>
            <a:fillRect/>
          </a:stretch>
        </p:blipFill>
        <p:spPr bwMode="auto">
          <a:xfrm>
            <a:off x="0" y="0"/>
            <a:ext cx="12192000" cy="6861175"/>
          </a:xfrm>
          <a:prstGeom prst="rect">
            <a:avLst/>
          </a:prstGeom>
          <a:noFill/>
          <a:ln w="9525">
            <a:noFill/>
            <a:miter lim="800000"/>
            <a:headEnd/>
            <a:tailEnd/>
          </a:ln>
          <a:effectLst/>
        </p:spPr>
      </p:pic>
      <p:sp>
        <p:nvSpPr>
          <p:cNvPr id="1026" name="Rectangle 2"/>
          <p:cNvSpPr>
            <a:spLocks noGrp="1" noChangeArrowheads="1"/>
          </p:cNvSpPr>
          <p:nvPr>
            <p:ph type="title"/>
          </p:nvPr>
        </p:nvSpPr>
        <p:spPr bwMode="auto">
          <a:xfrm>
            <a:off x="1016000" y="1600200"/>
            <a:ext cx="1016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2667000"/>
            <a:ext cx="103632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r>
              <a:rPr lang="en-US"/>
              <a:t>9/15/2017</a:t>
            </a:r>
          </a:p>
        </p:txBody>
      </p:sp>
      <p:sp>
        <p:nvSpPr>
          <p:cNvPr id="1029" name="Rectangle 5"/>
          <p:cNvSpPr>
            <a:spLocks noGrp="1" noChangeArrowheads="1"/>
          </p:cNvSpPr>
          <p:nvPr>
            <p:ph type="ftr" sz="quarter" idx="3"/>
          </p:nvPr>
        </p:nvSpPr>
        <p:spPr bwMode="auto">
          <a:xfrm>
            <a:off x="2540000" y="6248400"/>
            <a:ext cx="7315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4290F897-E82D-4318-9DB4-AEED0150CF9E}" type="slidenum">
              <a:rPr lang="en-US"/>
              <a:pPr/>
              <a:t>‹#›</a:t>
            </a:fld>
            <a:endParaRPr lang="en-US"/>
          </a:p>
        </p:txBody>
      </p:sp>
    </p:spTree>
    <p:extLst>
      <p:ext uri="{BB962C8B-B14F-4D97-AF65-F5344CB8AC3E}">
        <p14:creationId xmlns:p14="http://schemas.microsoft.com/office/powerpoint/2010/main" val="619701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ctr" rtl="0" fontAlgn="base">
        <a:spcBef>
          <a:spcPct val="0"/>
        </a:spcBef>
        <a:spcAft>
          <a:spcPct val="0"/>
        </a:spcAft>
        <a:defRPr sz="3200">
          <a:solidFill>
            <a:schemeClr val="tx1"/>
          </a:solidFill>
          <a:latin typeface="+mj-lt"/>
          <a:ea typeface="+mj-ea"/>
          <a:cs typeface="+mj-cs"/>
        </a:defRPr>
      </a:lvl1pPr>
      <a:lvl2pPr algn="ctr" rtl="0" fontAlgn="base">
        <a:spcBef>
          <a:spcPct val="0"/>
        </a:spcBef>
        <a:spcAft>
          <a:spcPct val="0"/>
        </a:spcAft>
        <a:defRPr sz="3200">
          <a:solidFill>
            <a:schemeClr val="tx1"/>
          </a:solidFill>
          <a:latin typeface="Arial" charset="0"/>
          <a:ea typeface="ＭＳ Ｐゴシック" pitchFamily="84" charset="-128"/>
        </a:defRPr>
      </a:lvl2pPr>
      <a:lvl3pPr algn="ctr" rtl="0" fontAlgn="base">
        <a:spcBef>
          <a:spcPct val="0"/>
        </a:spcBef>
        <a:spcAft>
          <a:spcPct val="0"/>
        </a:spcAft>
        <a:defRPr sz="3200">
          <a:solidFill>
            <a:schemeClr val="tx1"/>
          </a:solidFill>
          <a:latin typeface="Arial" charset="0"/>
          <a:ea typeface="ＭＳ Ｐゴシック" pitchFamily="84" charset="-128"/>
        </a:defRPr>
      </a:lvl3pPr>
      <a:lvl4pPr algn="ctr" rtl="0" fontAlgn="base">
        <a:spcBef>
          <a:spcPct val="0"/>
        </a:spcBef>
        <a:spcAft>
          <a:spcPct val="0"/>
        </a:spcAft>
        <a:defRPr sz="3200">
          <a:solidFill>
            <a:schemeClr val="tx1"/>
          </a:solidFill>
          <a:latin typeface="Arial" charset="0"/>
          <a:ea typeface="ＭＳ Ｐゴシック" pitchFamily="84" charset="-128"/>
        </a:defRPr>
      </a:lvl4pPr>
      <a:lvl5pPr algn="ctr" rtl="0" fontAlgn="base">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a:solidFill>
            <a:schemeClr val="tx1"/>
          </a:solidFill>
          <a:latin typeface="+mn-lt"/>
          <a:ea typeface="+mn-ea"/>
        </a:defRPr>
      </a:lvl4pPr>
      <a:lvl5pPr marL="2057400" indent="-228600" algn="l" rtl="0" fontAlgn="base">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104.xml.rels><?xml version="1.0" encoding="UTF-8" standalone="yes"?>
<Relationships xmlns="http://schemas.openxmlformats.org/package/2006/relationships"><Relationship Id="rId3" Type="http://schemas.openxmlformats.org/officeDocument/2006/relationships/hyperlink" Target="https://www.cmascenter.org/fest-c/"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30.png"/><Relationship Id="rId7" Type="http://schemas.openxmlformats.org/officeDocument/2006/relationships/image" Target="../media/image1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journal/1352-2310_Atmospheric_Environment" TargetMode="External"/><Relationship Id="rId2" Type="http://schemas.openxmlformats.org/officeDocument/2006/relationships/hyperlink" Target="http://repository.cmu.edu/cgi/viewcontent.cgi?article=1704&amp;context=dissertations" TargetMode="External"/><Relationship Id="rId1" Type="http://schemas.openxmlformats.org/officeDocument/2006/relationships/slideLayout" Target="../slideLayouts/slideLayout2.xml"/><Relationship Id="rId4" Type="http://schemas.openxmlformats.org/officeDocument/2006/relationships/hyperlink" Target="ftp://newftp.epa.gov/Air/nei/2014/doc"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Bash.Jesse@epa.gov" TargetMode="External"/><Relationship Id="rId2" Type="http://schemas.openxmlformats.org/officeDocument/2006/relationships/hyperlink" Target="mailto:Rao.Venkatesh@epa.gov"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 Id="rId5" Type="http://schemas.openxmlformats.org/officeDocument/2006/relationships/image" Target="../media/image30.emf"/><Relationship Id="rId4" Type="http://schemas.openxmlformats.org/officeDocument/2006/relationships/image" Target="../media/image29.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www.cmascenter.org/fest-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26557-5CA8-4264-9F1F-B48B582A7510}"/>
              </a:ext>
            </a:extLst>
          </p:cNvPr>
          <p:cNvPicPr>
            <a:picLocks noChangeAspect="1"/>
          </p:cNvPicPr>
          <p:nvPr/>
        </p:nvPicPr>
        <p:blipFill>
          <a:blip r:embed="rId2"/>
          <a:stretch>
            <a:fillRect/>
          </a:stretch>
        </p:blipFill>
        <p:spPr>
          <a:xfrm>
            <a:off x="1632030" y="36353"/>
            <a:ext cx="8927940" cy="6858000"/>
          </a:xfrm>
          <a:prstGeom prst="rect">
            <a:avLst/>
          </a:prstGeom>
        </p:spPr>
      </p:pic>
      <p:sp>
        <p:nvSpPr>
          <p:cNvPr id="5" name="Oval 4">
            <a:extLst>
              <a:ext uri="{FF2B5EF4-FFF2-40B4-BE49-F238E27FC236}">
                <a16:creationId xmlns:a16="http://schemas.microsoft.com/office/drawing/2014/main" id="{B7778CB9-628B-4E05-AAA7-233B3804CFD6}"/>
              </a:ext>
            </a:extLst>
          </p:cNvPr>
          <p:cNvSpPr/>
          <p:nvPr/>
        </p:nvSpPr>
        <p:spPr>
          <a:xfrm>
            <a:off x="3727573" y="893884"/>
            <a:ext cx="1797270" cy="12139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5ACD1E-87D9-4369-A1CE-EFF048E632E4}"/>
              </a:ext>
            </a:extLst>
          </p:cNvPr>
          <p:cNvSpPr txBox="1"/>
          <p:nvPr/>
        </p:nvSpPr>
        <p:spPr>
          <a:xfrm>
            <a:off x="0" y="36353"/>
            <a:ext cx="12191999" cy="461665"/>
          </a:xfrm>
          <a:prstGeom prst="rect">
            <a:avLst/>
          </a:prstGeom>
          <a:noFill/>
        </p:spPr>
        <p:txBody>
          <a:bodyPr wrap="square" rtlCol="0">
            <a:spAutoFit/>
          </a:bodyPr>
          <a:lstStyle/>
          <a:p>
            <a:r>
              <a:rPr lang="en-US" sz="2400" dirty="0"/>
              <a:t>Our Location on Wednesday, May 16</a:t>
            </a:r>
            <a:r>
              <a:rPr lang="en-US" sz="2400" baseline="30000" dirty="0"/>
              <a:t>th</a:t>
            </a:r>
            <a:r>
              <a:rPr lang="en-US" sz="2400" dirty="0"/>
              <a:t> at 1 pm (1</a:t>
            </a:r>
            <a:r>
              <a:rPr lang="en-US" sz="2400" baseline="30000" dirty="0"/>
              <a:t>st</a:t>
            </a:r>
            <a:r>
              <a:rPr lang="en-US" sz="2400" dirty="0"/>
              <a:t> floor EPA Building) is Room C111-C</a:t>
            </a:r>
          </a:p>
        </p:txBody>
      </p:sp>
      <p:sp>
        <p:nvSpPr>
          <p:cNvPr id="3" name="Slide Number Placeholder 2">
            <a:extLst>
              <a:ext uri="{FF2B5EF4-FFF2-40B4-BE49-F238E27FC236}">
                <a16:creationId xmlns:a16="http://schemas.microsoft.com/office/drawing/2014/main" id="{E51EB193-BD01-4FD1-B381-83909B23FDC7}"/>
              </a:ext>
            </a:extLst>
          </p:cNvPr>
          <p:cNvSpPr>
            <a:spLocks noGrp="1"/>
          </p:cNvSpPr>
          <p:nvPr>
            <p:ph type="sldNum" sz="quarter" idx="12"/>
          </p:nvPr>
        </p:nvSpPr>
        <p:spPr/>
        <p:txBody>
          <a:bodyPr/>
          <a:lstStyle/>
          <a:p>
            <a:fld id="{89C4F76E-4191-4D0E-9BCF-104C6F2C7BDD}" type="slidenum">
              <a:rPr lang="en-US" smtClean="0"/>
              <a:t>1</a:t>
            </a:fld>
            <a:endParaRPr lang="en-US"/>
          </a:p>
        </p:txBody>
      </p:sp>
    </p:spTree>
    <p:extLst>
      <p:ext uri="{BB962C8B-B14F-4D97-AF65-F5344CB8AC3E}">
        <p14:creationId xmlns:p14="http://schemas.microsoft.com/office/powerpoint/2010/main" val="2528505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757821"/>
          </a:xfrm>
        </p:spPr>
        <p:txBody>
          <a:bodyPr>
            <a:normAutofit/>
          </a:bodyPr>
          <a:lstStyle/>
          <a:p>
            <a:r>
              <a:rPr lang="en-US" sz="4000" dirty="0"/>
              <a:t>NH3 and atmospheric chemistry</a:t>
            </a:r>
          </a:p>
        </p:txBody>
      </p:sp>
      <p:sp>
        <p:nvSpPr>
          <p:cNvPr id="3" name="Content Placeholder 2"/>
          <p:cNvSpPr>
            <a:spLocks noGrp="1"/>
          </p:cNvSpPr>
          <p:nvPr>
            <p:ph idx="1"/>
          </p:nvPr>
        </p:nvSpPr>
        <p:spPr>
          <a:xfrm>
            <a:off x="2152650" y="1122948"/>
            <a:ext cx="7886700" cy="5598528"/>
          </a:xfrm>
        </p:spPr>
        <p:txBody>
          <a:bodyPr>
            <a:normAutofit fontScale="92500" lnSpcReduction="10000"/>
          </a:bodyPr>
          <a:lstStyle/>
          <a:p>
            <a:r>
              <a:rPr lang="en-US" dirty="0"/>
              <a:t>NH3 is the primary basic gaseous compound in the atmosphere</a:t>
            </a:r>
          </a:p>
          <a:p>
            <a:r>
              <a:rPr lang="en-US" dirty="0"/>
              <a:t>NH3 is directly emitted (it’s not formed by photochemical reactions)</a:t>
            </a:r>
          </a:p>
          <a:p>
            <a:r>
              <a:rPr lang="en-US" dirty="0"/>
              <a:t>NH3 combines with gaseous acids (e.g., sulfuric acid and nitric acid) to form corresponding PM constituents (e.g., ammonium sulfate and ammonium nitrate)</a:t>
            </a:r>
          </a:p>
          <a:p>
            <a:r>
              <a:rPr lang="en-US" dirty="0"/>
              <a:t>Favorable meteorological conditions for ammonium nitrate formation are low temperature and high relative humidity, which often occur in winter or at night</a:t>
            </a:r>
          </a:p>
          <a:p>
            <a:r>
              <a:rPr lang="en-US" dirty="0"/>
              <a:t>PM formation can be limited by the availability of NH3 or the availability of acids (</a:t>
            </a:r>
            <a:r>
              <a:rPr lang="en-US" dirty="0" err="1"/>
              <a:t>e.g</a:t>
            </a:r>
            <a:r>
              <a:rPr lang="en-US" dirty="0"/>
              <a:t>, nitric acid formed from NOx emissions)</a:t>
            </a:r>
          </a:p>
          <a:p>
            <a:pPr lvl="1"/>
            <a:r>
              <a:rPr lang="en-US" dirty="0"/>
              <a:t>Understanding which PM precursor limits PM formation is often critical for AQ management</a:t>
            </a:r>
          </a:p>
        </p:txBody>
      </p:sp>
      <p:sp>
        <p:nvSpPr>
          <p:cNvPr id="5" name="Slide Number Placeholder 4"/>
          <p:cNvSpPr>
            <a:spLocks noGrp="1"/>
          </p:cNvSpPr>
          <p:nvPr>
            <p:ph type="sldNum" sz="quarter" idx="12"/>
          </p:nvPr>
        </p:nvSpPr>
        <p:spPr/>
        <p:txBody>
          <a:bodyPr/>
          <a:lstStyle/>
          <a:p>
            <a:fld id="{4CCF09B7-36D8-464D-A386-8F07541584EF}" type="slidenum">
              <a:rPr lang="en-US" smtClean="0"/>
              <a:t>10</a:t>
            </a:fld>
            <a:endParaRPr lang="en-US"/>
          </a:p>
        </p:txBody>
      </p:sp>
    </p:spTree>
    <p:extLst>
      <p:ext uri="{BB962C8B-B14F-4D97-AF65-F5344CB8AC3E}">
        <p14:creationId xmlns:p14="http://schemas.microsoft.com/office/powerpoint/2010/main" val="35455449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 Inputs</a:t>
            </a:r>
          </a:p>
        </p:txBody>
      </p:sp>
      <p:sp>
        <p:nvSpPr>
          <p:cNvPr id="3" name="Content Placeholder 2"/>
          <p:cNvSpPr>
            <a:spLocks noGrp="1"/>
          </p:cNvSpPr>
          <p:nvPr>
            <p:ph idx="1"/>
          </p:nvPr>
        </p:nvSpPr>
        <p:spPr/>
        <p:txBody>
          <a:bodyPr>
            <a:normAutofit fontScale="92500" lnSpcReduction="10000"/>
          </a:bodyPr>
          <a:lstStyle/>
          <a:p>
            <a:r>
              <a:rPr lang="en-US" dirty="0"/>
              <a:t>Soil hydrological properties, type and pH</a:t>
            </a:r>
          </a:p>
          <a:p>
            <a:pPr lvl="1"/>
            <a:r>
              <a:rPr lang="en-US" dirty="0"/>
              <a:t>USDA National Resources Inventory agricultural soil survey data</a:t>
            </a:r>
          </a:p>
          <a:p>
            <a:r>
              <a:rPr lang="en-US" dirty="0"/>
              <a:t>Crop area</a:t>
            </a:r>
          </a:p>
          <a:p>
            <a:pPr lvl="1"/>
            <a:r>
              <a:rPr lang="en-US" dirty="0"/>
              <a:t>BELD 4 land use data</a:t>
            </a:r>
          </a:p>
          <a:p>
            <a:r>
              <a:rPr lang="en-US" dirty="0"/>
              <a:t>Crop Type</a:t>
            </a:r>
          </a:p>
          <a:p>
            <a:pPr lvl="1"/>
            <a:r>
              <a:rPr lang="en-US" dirty="0"/>
              <a:t>2012 census of agriculture survey data</a:t>
            </a:r>
          </a:p>
          <a:p>
            <a:r>
              <a:rPr lang="en-US" dirty="0"/>
              <a:t>Crop management</a:t>
            </a:r>
          </a:p>
          <a:p>
            <a:pPr lvl="1"/>
            <a:r>
              <a:rPr lang="en-US" dirty="0"/>
              <a:t>USDA Farm Production Regions based on census of agriculture data</a:t>
            </a:r>
          </a:p>
          <a:p>
            <a:r>
              <a:rPr lang="en-US" dirty="0"/>
              <a:t>Meteorological data</a:t>
            </a:r>
          </a:p>
          <a:p>
            <a:pPr lvl="1"/>
            <a:r>
              <a:rPr lang="en-US" dirty="0"/>
              <a:t>Weather Research and Forecast (WRF) precipitation, wind speed, min and max daily temperature</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4606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 Crops Modeled for CMAQ Applications</a:t>
            </a:r>
          </a:p>
        </p:txBody>
      </p:sp>
      <p:sp>
        <p:nvSpPr>
          <p:cNvPr id="3" name="Content Placeholder 2"/>
          <p:cNvSpPr>
            <a:spLocks noGrp="1"/>
          </p:cNvSpPr>
          <p:nvPr>
            <p:ph idx="1"/>
          </p:nvPr>
        </p:nvSpPr>
        <p:spPr/>
        <p:txBody>
          <a:bodyPr>
            <a:normAutofit lnSpcReduction="10000"/>
          </a:bodyPr>
          <a:lstStyle/>
          <a:p>
            <a:r>
              <a:rPr lang="en-US" dirty="0"/>
              <a:t>Fertilizer Emission Scenario Tool for CMAQ (FEST-C)</a:t>
            </a:r>
          </a:p>
          <a:p>
            <a:pPr lvl="1"/>
            <a:r>
              <a:rPr lang="en-US" dirty="0"/>
              <a:t>Interface to run EPIC on the contiguous US domain and formats EPIC output for CMAQ</a:t>
            </a:r>
          </a:p>
          <a:p>
            <a:pPr lvl="1"/>
            <a:r>
              <a:rPr lang="en-US" dirty="0"/>
              <a:t>Includes USDA survey data for farm practices and crops grown</a:t>
            </a:r>
          </a:p>
          <a:p>
            <a:pPr lvl="2"/>
            <a:r>
              <a:rPr lang="en-US" dirty="0"/>
              <a:t>Mapped to CMAQ domain</a:t>
            </a:r>
          </a:p>
          <a:p>
            <a:r>
              <a:rPr lang="en-US" dirty="0"/>
              <a:t>Set up to models 21 crops</a:t>
            </a:r>
          </a:p>
          <a:p>
            <a:pPr lvl="1"/>
            <a:r>
              <a:rPr lang="en-US" dirty="0"/>
              <a:t>Hay, Alfalfa, Grass, Barley, Beans Edible, Corn Grain, Corn Silage, Cotton, Oats, Peanuts, Potatoes, Rice, Rye, Sorghum Grain, Sorghum Silage, Soybean, Spring Wheat, Winter Wheat, Canola, Beans, Other Crops</a:t>
            </a:r>
          </a:p>
          <a:p>
            <a:pPr lvl="1"/>
            <a:r>
              <a:rPr lang="en-US" dirty="0"/>
              <a:t>Other crops modeled as corn</a:t>
            </a:r>
          </a:p>
          <a:p>
            <a:pPr lvl="1"/>
            <a:r>
              <a:rPr lang="en-US" dirty="0"/>
              <a:t>Crop rotation is modeled</a:t>
            </a:r>
          </a:p>
          <a:p>
            <a:pPr lvl="1"/>
            <a:r>
              <a:rPr lang="en-US" dirty="0"/>
              <a:t>Biogenic nitrogen fixation and mineralization of organic material are modeled</a:t>
            </a:r>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8407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0" y="914400"/>
            <a:ext cx="7620000" cy="742950"/>
          </a:xfrm>
        </p:spPr>
        <p:txBody>
          <a:bodyPr/>
          <a:lstStyle/>
          <a:p>
            <a:r>
              <a:rPr lang="en-US" sz="3000" dirty="0"/>
              <a:t>NH</a:t>
            </a:r>
            <a:r>
              <a:rPr lang="en-US" sz="3000" baseline="-25000" dirty="0"/>
              <a:t>3</a:t>
            </a:r>
            <a:r>
              <a:rPr lang="en-US" sz="3000" dirty="0"/>
              <a:t> in the Nitrogen Cycle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2838450" y="857250"/>
            <a:ext cx="7319346" cy="5143500"/>
          </a:xfrm>
          <a:prstGeom prst="rect">
            <a:avLst/>
          </a:prstGeom>
        </p:spPr>
      </p:pic>
      <p:sp>
        <p:nvSpPr>
          <p:cNvPr id="10" name="TextBox 9"/>
          <p:cNvSpPr txBox="1"/>
          <p:nvPr/>
        </p:nvSpPr>
        <p:spPr>
          <a:xfrm>
            <a:off x="2515192" y="6000750"/>
            <a:ext cx="7642605" cy="30008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Processes considered in CMAQ coupled to the USDA Environmental Policy Integrated Climate (EPIC) model</a:t>
            </a:r>
          </a:p>
        </p:txBody>
      </p:sp>
      <p:sp>
        <p:nvSpPr>
          <p:cNvPr id="7" name="TextBox 6"/>
          <p:cNvSpPr txBox="1"/>
          <p:nvPr/>
        </p:nvSpPr>
        <p:spPr>
          <a:xfrm>
            <a:off x="2838450" y="5575899"/>
            <a:ext cx="18031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Cooter et al 2012</a:t>
            </a:r>
          </a:p>
        </p:txBody>
      </p:sp>
    </p:spTree>
    <p:extLst>
      <p:ext uri="{BB962C8B-B14F-4D97-AF65-F5344CB8AC3E}">
        <p14:creationId xmlns:p14="http://schemas.microsoft.com/office/powerpoint/2010/main" val="20184189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of input data</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639" y="4643095"/>
            <a:ext cx="2743200" cy="1810915"/>
          </a:xfrm>
          <a:prstGeom prst="rect">
            <a:avLst/>
          </a:prstGeom>
        </p:spPr>
      </p:pic>
      <p:sp>
        <p:nvSpPr>
          <p:cNvPr id="14" name="TextBox 13"/>
          <p:cNvSpPr txBox="1"/>
          <p:nvPr/>
        </p:nvSpPr>
        <p:spPr>
          <a:xfrm>
            <a:off x="7545760" y="6218411"/>
            <a:ext cx="18031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Cooter et al 2012</a:t>
            </a:r>
          </a:p>
        </p:txBody>
      </p:sp>
      <p:sp>
        <p:nvSpPr>
          <p:cNvPr id="15" name="TextBox 14"/>
          <p:cNvSpPr txBox="1"/>
          <p:nvPr/>
        </p:nvSpPr>
        <p:spPr>
          <a:xfrm>
            <a:off x="841247" y="1828800"/>
            <a:ext cx="7127636" cy="45550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Grid Resolution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Meteorology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Land use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Hydrologic Unit Code 8</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Subbasin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level soil properties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County (census of agriculture data)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Crop and associated fertilizer types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Cropping system practices (e.g. injected versus broadcast)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Irrigation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USDA Production Regions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Similar cropping methods</a:t>
            </a:r>
          </a:p>
        </p:txBody>
      </p:sp>
      <p:pic>
        <p:nvPicPr>
          <p:cNvPr id="16" name="Picture 15"/>
          <p:cNvPicPr>
            <a:picLocks noChangeAspect="1"/>
          </p:cNvPicPr>
          <p:nvPr/>
        </p:nvPicPr>
        <p:blipFill rotWithShape="1">
          <a:blip r:embed="rId3"/>
          <a:srcRect l="14576" t="17415" r="7755" b="16722"/>
          <a:stretch/>
        </p:blipFill>
        <p:spPr>
          <a:xfrm>
            <a:off x="7986639" y="1127468"/>
            <a:ext cx="2743200" cy="193534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r="16518" b="31848"/>
          <a:stretch/>
        </p:blipFill>
        <p:spPr>
          <a:xfrm>
            <a:off x="8004395" y="3062809"/>
            <a:ext cx="2743200" cy="1717219"/>
          </a:xfrm>
          <a:prstGeom prst="rect">
            <a:avLst/>
          </a:prstGeom>
        </p:spPr>
      </p:pic>
    </p:spTree>
    <p:extLst>
      <p:ext uri="{BB962C8B-B14F-4D97-AF65-F5344CB8AC3E}">
        <p14:creationId xmlns:p14="http://schemas.microsoft.com/office/powerpoint/2010/main" val="1855710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659090" cy="742950"/>
          </a:xfrm>
        </p:spPr>
        <p:txBody>
          <a:bodyPr>
            <a:normAutofit/>
          </a:bodyPr>
          <a:lstStyle/>
          <a:p>
            <a:r>
              <a:rPr lang="en-US" dirty="0"/>
              <a:t>Running EPIC with FEST-C for CMAQ</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2"/>
          <p:cNvSpPr txBox="1">
            <a:spLocks/>
          </p:cNvSpPr>
          <p:nvPr/>
        </p:nvSpPr>
        <p:spPr>
          <a:xfrm>
            <a:off x="841248" y="1828799"/>
            <a:ext cx="8896350" cy="4384431"/>
          </a:xfrm>
          <a:prstGeom prst="rect">
            <a:avLst/>
          </a:prstGeom>
        </p:spPr>
        <p:txBody>
          <a:bodyPr>
            <a:normAutofit fontScale="92500" lnSpcReduction="10000"/>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What input data do I need?</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Simulation cell size, domain extent and projection</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MCIP formatted meteorological data on same domain as you will run CMAQ</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MODIS and NLCD data layers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What data are provided/generated</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Land use coverage (location of agricultural land)</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Soils (pH, texture, nutrient status)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Agricultural managemen</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What do I get out?</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Land use file required for bidirectional CMAQ </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Daily agricultural depth of fertilizer application and fertilizer amount</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Initial soil chemistry status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Fertilizers application rates and estimated crop yields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Available at </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hlinkClick r:id="rId3"/>
              </a:rPr>
              <a:t>https://www.cmascenter.org/fest-c/</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a:t>
            </a:r>
            <a:endParaRPr kumimoji="0" lang="en-US" sz="30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p:txBody>
      </p:sp>
    </p:spTree>
    <p:extLst>
      <p:ext uri="{BB962C8B-B14F-4D97-AF65-F5344CB8AC3E}">
        <p14:creationId xmlns:p14="http://schemas.microsoft.com/office/powerpoint/2010/main" val="3164268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70664" y="857251"/>
            <a:ext cx="6854337" cy="5143500"/>
          </a:xfrm>
          <a:prstGeom prst="rect">
            <a:avLst/>
          </a:prstGeom>
          <a:noFill/>
          <a:ln w="9525">
            <a:noFill/>
            <a:miter lim="800000"/>
            <a:headEnd/>
            <a:tailEnd/>
          </a:ln>
        </p:spPr>
      </p:pic>
      <p:sp>
        <p:nvSpPr>
          <p:cNvPr id="3" name="Rectangle 2"/>
          <p:cNvSpPr/>
          <p:nvPr/>
        </p:nvSpPr>
        <p:spPr>
          <a:xfrm>
            <a:off x="4267200" y="4400551"/>
            <a:ext cx="5086350" cy="7155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mn-ea"/>
                <a:cs typeface="+mn-cs"/>
              </a:rPr>
              <a:t>The FEST-C User Interface – facilitates user-generated CMAQ-ready fertilizer input for any gridded domain, grid cell resolution and weather year by creating and submitting executable scripts.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6313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6324600" y="1628044"/>
            <a:ext cx="5486400" cy="4220042"/>
            <a:chOff x="4797289" y="1711514"/>
            <a:chExt cx="4041911" cy="3108966"/>
          </a:xfrm>
        </p:grpSpPr>
        <p:pic>
          <p:nvPicPr>
            <p:cNvPr id="7" name="Picture 6" descr="fno3+FNH3_allcrops_epic2cmaq_2005_feb92013.png"/>
            <p:cNvPicPr>
              <a:picLocks noChangeAspect="1"/>
            </p:cNvPicPr>
            <p:nvPr/>
          </p:nvPicPr>
          <p:blipFill>
            <a:blip r:embed="rId3" cstate="print"/>
            <a:stretch>
              <a:fillRect/>
            </a:stretch>
          </p:blipFill>
          <p:spPr>
            <a:xfrm>
              <a:off x="4797289" y="1711514"/>
              <a:ext cx="4023368" cy="3108966"/>
            </a:xfrm>
            <a:prstGeom prst="rect">
              <a:avLst/>
            </a:prstGeom>
          </p:spPr>
        </p:pic>
        <p:sp>
          <p:nvSpPr>
            <p:cNvPr id="14" name="TextBox 13"/>
            <p:cNvSpPr txBox="1"/>
            <p:nvPr/>
          </p:nvSpPr>
          <p:spPr>
            <a:xfrm>
              <a:off x="4800600" y="1808257"/>
              <a:ext cx="4038600"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EPIC Application</a:t>
              </a:r>
            </a:p>
          </p:txBody>
        </p:sp>
        <p:sp>
          <p:nvSpPr>
            <p:cNvPr id="15" name="TextBox 14"/>
            <p:cNvSpPr txBox="1"/>
            <p:nvPr/>
          </p:nvSpPr>
          <p:spPr>
            <a:xfrm>
              <a:off x="7937392" y="4392437"/>
              <a:ext cx="838200" cy="40010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 17"/>
          <p:cNvGrpSpPr>
            <a:grpSpLocks noChangeAspect="1"/>
          </p:cNvGrpSpPr>
          <p:nvPr/>
        </p:nvGrpSpPr>
        <p:grpSpPr>
          <a:xfrm>
            <a:off x="572785" y="1615920"/>
            <a:ext cx="5486400" cy="4234591"/>
            <a:chOff x="228600" y="1715487"/>
            <a:chExt cx="4040553" cy="3118636"/>
          </a:xfrm>
        </p:grpSpPr>
        <p:pic>
          <p:nvPicPr>
            <p:cNvPr id="12" name="Picture 11" descr="Ruddy_usgs_FarmNitrogen2002.png"/>
            <p:cNvPicPr>
              <a:picLocks noChangeAspect="1"/>
            </p:cNvPicPr>
            <p:nvPr/>
          </p:nvPicPr>
          <p:blipFill>
            <a:blip r:embed="rId4" cstate="print"/>
            <a:stretch>
              <a:fillRect/>
            </a:stretch>
          </p:blipFill>
          <p:spPr>
            <a:xfrm>
              <a:off x="245785" y="1715487"/>
              <a:ext cx="4023368" cy="3108966"/>
            </a:xfrm>
            <a:prstGeom prst="rect">
              <a:avLst/>
            </a:prstGeom>
          </p:spPr>
        </p:pic>
        <p:sp>
          <p:nvSpPr>
            <p:cNvPr id="13" name="TextBox 12"/>
            <p:cNvSpPr txBox="1"/>
            <p:nvPr/>
          </p:nvSpPr>
          <p:spPr>
            <a:xfrm>
              <a:off x="228600" y="1828800"/>
              <a:ext cx="4038600"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Fertilizer Sales</a:t>
              </a:r>
            </a:p>
          </p:txBody>
        </p:sp>
        <p:sp>
          <p:nvSpPr>
            <p:cNvPr id="17" name="TextBox 16"/>
            <p:cNvSpPr txBox="1"/>
            <p:nvPr/>
          </p:nvSpPr>
          <p:spPr>
            <a:xfrm>
              <a:off x="2590800" y="4587902"/>
              <a:ext cx="1628695" cy="246221"/>
            </a:xfrm>
            <a:prstGeom prst="rect">
              <a:avLst/>
            </a:prstGeom>
            <a:solidFill>
              <a:schemeClr val="bg1"/>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 b="0" i="0" u="none" strike="noStrike" kern="1200" cap="none" spc="0" normalizeH="0" baseline="0" noProof="0" dirty="0" err="1">
                  <a:ln>
                    <a:noFill/>
                  </a:ln>
                  <a:solidFill>
                    <a:prstClr val="black"/>
                  </a:solidFill>
                  <a:effectLst/>
                  <a:uLnTx/>
                  <a:uFillTx/>
                  <a:latin typeface="Calibri" panose="020F0502020204030204"/>
                  <a:ea typeface="+mn-ea"/>
                  <a:cs typeface="+mn-cs"/>
                </a:rPr>
                <a:t>Gronberg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600" b="0" i="0" u="none" strike="noStrike" kern="1200" cap="none" spc="0" normalizeH="0" baseline="0" noProof="0" dirty="0" err="1">
                  <a:ln>
                    <a:noFill/>
                  </a:ln>
                  <a:solidFill>
                    <a:prstClr val="black"/>
                  </a:solidFill>
                  <a:effectLst/>
                  <a:uLnTx/>
                  <a:uFillTx/>
                  <a:latin typeface="Calibri" panose="020F0502020204030204"/>
                  <a:ea typeface="+mn-ea"/>
                  <a:cs typeface="+mn-cs"/>
                </a:rPr>
                <a:t>Spahr</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(2012)</a:t>
              </a:r>
            </a:p>
          </p:txBody>
        </p:sp>
      </p:grpSp>
      <p:sp>
        <p:nvSpPr>
          <p:cNvPr id="11" name="Title 1"/>
          <p:cNvSpPr txBox="1">
            <a:spLocks/>
          </p:cNvSpPr>
          <p:nvPr/>
        </p:nvSpPr>
        <p:spPr>
          <a:xfrm>
            <a:off x="841248" y="365760"/>
            <a:ext cx="7620000" cy="742950"/>
          </a:xfrm>
          <a:prstGeom prst="rect">
            <a:avLst/>
          </a:prstGeom>
        </p:spPr>
        <p:txBody>
          <a:bodyPr/>
          <a:lstStyle>
            <a:lvl1pPr algn="l" rtl="0" eaLnBrk="1" fontAlgn="base" hangingPunct="1">
              <a:spcBef>
                <a:spcPct val="0"/>
              </a:spcBef>
              <a:spcAft>
                <a:spcPct val="0"/>
              </a:spcAft>
              <a:defRPr sz="3400" b="1">
                <a:solidFill>
                  <a:srgbClr val="355777"/>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355777"/>
                </a:solidFill>
                <a:effectLst/>
                <a:uLnTx/>
                <a:uFillTx/>
                <a:latin typeface="Calibri Light" panose="020F0302020204030204"/>
                <a:ea typeface="+mj-ea"/>
                <a:cs typeface="+mj-cs"/>
              </a:rPr>
              <a:t>Running EPIC for CMAQ</a:t>
            </a:r>
          </a:p>
        </p:txBody>
      </p:sp>
      <p:sp>
        <p:nvSpPr>
          <p:cNvPr id="3" name="TextBox 2"/>
          <p:cNvSpPr txBox="1"/>
          <p:nvPr/>
        </p:nvSpPr>
        <p:spPr>
          <a:xfrm>
            <a:off x="1913158" y="5851905"/>
            <a:ext cx="82867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system does a reasonable job reproducing regional patterns of reported agricultural fertilizer purchases and use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84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CMAQ Bidirectional NH</a:t>
            </a:r>
            <a:r>
              <a:rPr lang="en-US" baseline="-25000" dirty="0"/>
              <a:t>3</a:t>
            </a:r>
            <a:r>
              <a:rPr lang="en-US" dirty="0"/>
              <a:t> Simulations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7185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Modeling NH</a:t>
            </a:r>
            <a:r>
              <a:rPr lang="en-US" baseline="-25000" dirty="0"/>
              <a:t>3</a:t>
            </a:r>
            <a:r>
              <a:rPr lang="en-US" dirty="0"/>
              <a:t> exchange</a:t>
            </a:r>
          </a:p>
        </p:txBody>
      </p:sp>
      <p:sp>
        <p:nvSpPr>
          <p:cNvPr id="6" name="Content Placeholder 5"/>
          <p:cNvSpPr>
            <a:spLocks noGrp="1"/>
          </p:cNvSpPr>
          <p:nvPr>
            <p:ph idx="1"/>
          </p:nvPr>
        </p:nvSpPr>
        <p:spPr>
          <a:xfrm>
            <a:off x="838200" y="1825625"/>
            <a:ext cx="5621215" cy="4351338"/>
          </a:xfrm>
        </p:spPr>
        <p:txBody>
          <a:bodyPr/>
          <a:lstStyle/>
          <a:p>
            <a:pPr marL="285750" indent="-285750" defTabSz="457200"/>
            <a:r>
              <a:rPr lang="en-US" dirty="0">
                <a:solidFill>
                  <a:prstClr val="black"/>
                </a:solidFill>
              </a:rPr>
              <a:t>CMAQ with bidirectional exchange connects the emission and deposition of NH3 from cropping systems to ambient concentrations</a:t>
            </a:r>
          </a:p>
          <a:p>
            <a:pPr marL="742950" lvl="1" indent="-285750" defTabSz="457200"/>
            <a:r>
              <a:rPr lang="en-US" dirty="0">
                <a:solidFill>
                  <a:prstClr val="black"/>
                </a:solidFill>
              </a:rPr>
              <a:t>Important for emissions and deposition weeks to months following fertilization</a:t>
            </a:r>
          </a:p>
          <a:p>
            <a:pPr marL="742950" lvl="1" indent="-285750" defTabSz="457200"/>
            <a:r>
              <a:rPr lang="en-US" dirty="0">
                <a:solidFill>
                  <a:prstClr val="black"/>
                </a:solidFill>
              </a:rPr>
              <a:t>Captures the impact that vegetation coverage has on emissions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2" descr="http://www.physicalgeography.net/fundamentals/images/acid_deposi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776" y="1919410"/>
            <a:ext cx="5486400" cy="345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586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742950"/>
          </a:xfrm>
        </p:spPr>
        <p:txBody>
          <a:bodyPr>
            <a:noAutofit/>
          </a:bodyPr>
          <a:lstStyle/>
          <a:p>
            <a:r>
              <a:rPr lang="en-US" dirty="0"/>
              <a:t>CMAQ with Bidirectional NH</a:t>
            </a:r>
            <a:r>
              <a:rPr lang="en-US" baseline="-25000" dirty="0"/>
              <a:t>3</a:t>
            </a:r>
            <a:r>
              <a:rPr lang="en-US" dirty="0"/>
              <a:t> Exchange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 name="Group 2"/>
          <p:cNvGrpSpPr>
            <a:grpSpLocks noChangeAspect="1"/>
          </p:cNvGrpSpPr>
          <p:nvPr/>
        </p:nvGrpSpPr>
        <p:grpSpPr>
          <a:xfrm>
            <a:off x="771058" y="1143142"/>
            <a:ext cx="10515600" cy="5443627"/>
            <a:chOff x="2357155" y="1336514"/>
            <a:chExt cx="8310845" cy="4302286"/>
          </a:xfrm>
        </p:grpSpPr>
        <p:sp>
          <p:nvSpPr>
            <p:cNvPr id="6" name="Rectangle 5"/>
            <p:cNvSpPr/>
            <p:nvPr/>
          </p:nvSpPr>
          <p:spPr>
            <a:xfrm>
              <a:off x="2357156" y="1890581"/>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EPIC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sp>
          <p:nvSpPr>
            <p:cNvPr id="7" name="Diamond 6"/>
            <p:cNvSpPr/>
            <p:nvPr/>
          </p:nvSpPr>
          <p:spPr>
            <a:xfrm>
              <a:off x="4671989" y="1841154"/>
              <a:ext cx="2010032" cy="1013255"/>
            </a:xfrm>
            <a:prstGeom prst="diamond">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Fertilizer Applied? </a:t>
              </a:r>
            </a:p>
          </p:txBody>
        </p:sp>
        <p:cxnSp>
          <p:nvCxnSpPr>
            <p:cNvPr id="8" name="Straight Arrow Connector 7"/>
            <p:cNvCxnSpPr>
              <a:stCxn id="6" idx="3"/>
              <a:endCxn id="7" idx="1"/>
            </p:cNvCxnSpPr>
            <p:nvPr/>
          </p:nvCxnSpPr>
          <p:spPr>
            <a:xfrm>
              <a:off x="3839967" y="2347781"/>
              <a:ext cx="83202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2"/>
              <a:endCxn id="12" idx="0"/>
            </p:cNvCxnSpPr>
            <p:nvPr/>
          </p:nvCxnSpPr>
          <p:spPr>
            <a:xfrm>
              <a:off x="5677005" y="2854409"/>
              <a:ext cx="0" cy="4942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357155" y="3352799"/>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sp>
          <p:nvSpPr>
            <p:cNvPr id="11" name="TextBox 10"/>
            <p:cNvSpPr txBox="1"/>
            <p:nvPr/>
          </p:nvSpPr>
          <p:spPr>
            <a:xfrm>
              <a:off x="5685757" y="2871574"/>
              <a:ext cx="390656" cy="279734"/>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2" name="Rounded Rectangle 11"/>
            <p:cNvSpPr/>
            <p:nvPr/>
          </p:nvSpPr>
          <p:spPr>
            <a:xfrm>
              <a:off x="5219805" y="3348679"/>
              <a:ext cx="914400" cy="914400"/>
            </a:xfrm>
            <a:prstGeom prst="round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CMAQ Modeled Soil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cxnSp>
          <p:nvCxnSpPr>
            <p:cNvPr id="13" name="Straight Arrow Connector 12"/>
            <p:cNvCxnSpPr>
              <a:stCxn id="10" idx="3"/>
              <a:endCxn id="12" idx="1"/>
            </p:cNvCxnSpPr>
            <p:nvPr/>
          </p:nvCxnSpPr>
          <p:spPr>
            <a:xfrm flipV="1">
              <a:off x="3839966" y="3805879"/>
              <a:ext cx="1379839" cy="41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16098" y="3261696"/>
              <a:ext cx="1263413" cy="510818"/>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Soil Moisture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&amp; Temperature</a:t>
              </a:r>
            </a:p>
          </p:txBody>
        </p:sp>
        <p:sp>
          <p:nvSpPr>
            <p:cNvPr id="15" name="TextBox 14"/>
            <p:cNvSpPr txBox="1"/>
            <p:nvPr/>
          </p:nvSpPr>
          <p:spPr>
            <a:xfrm>
              <a:off x="2357155" y="1336514"/>
              <a:ext cx="1836084" cy="510818"/>
            </a:xfrm>
            <a:prstGeom prst="rect">
              <a:avLst/>
            </a:prstGeom>
            <a:noFill/>
            <a:ln w="762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Ammonium, pH,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application method</a:t>
              </a:r>
            </a:p>
          </p:txBody>
        </p:sp>
        <p:sp>
          <p:nvSpPr>
            <p:cNvPr id="16" name="Rounded Rectangle 15"/>
            <p:cNvSpPr/>
            <p:nvPr/>
          </p:nvSpPr>
          <p:spPr>
            <a:xfrm>
              <a:off x="5120000" y="4724400"/>
              <a:ext cx="1112097" cy="914400"/>
            </a:xfrm>
            <a:prstGeom prst="round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Nitrification</a:t>
              </a:r>
            </a:p>
          </p:txBody>
        </p:sp>
        <p:cxnSp>
          <p:nvCxnSpPr>
            <p:cNvPr id="17" name="Straight Arrow Connector 16"/>
            <p:cNvCxnSpPr>
              <a:stCxn id="12" idx="2"/>
              <a:endCxn id="16" idx="0"/>
            </p:cNvCxnSpPr>
            <p:nvPr/>
          </p:nvCxnSpPr>
          <p:spPr>
            <a:xfrm flipH="1">
              <a:off x="5676048" y="4263079"/>
              <a:ext cx="956" cy="4613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26686" y="4309073"/>
              <a:ext cx="904827" cy="291896"/>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19" name="Rounded Rectangle 18"/>
            <p:cNvSpPr>
              <a:spLocks noChangeAspect="1"/>
            </p:cNvSpPr>
            <p:nvPr/>
          </p:nvSpPr>
          <p:spPr>
            <a:xfrm>
              <a:off x="7149462" y="1858319"/>
              <a:ext cx="1195090" cy="914400"/>
            </a:xfrm>
            <a:prstGeom prst="round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CMAQ Modeled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Atmospheric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cxnSp>
          <p:nvCxnSpPr>
            <p:cNvPr id="20" name="Straight Arrow Connector 19"/>
            <p:cNvCxnSpPr>
              <a:stCxn id="12" idx="3"/>
              <a:endCxn id="21" idx="1"/>
            </p:cNvCxnSpPr>
            <p:nvPr/>
          </p:nvCxnSpPr>
          <p:spPr>
            <a:xfrm flipV="1">
              <a:off x="6134205" y="3797644"/>
              <a:ext cx="612584" cy="823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6746789" y="3291016"/>
              <a:ext cx="2010032" cy="1013255"/>
            </a:xfrm>
            <a:prstGeom prst="diamond">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&gt; soil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22" name="Straight Arrow Connector 21"/>
            <p:cNvCxnSpPr>
              <a:stCxn id="19" idx="2"/>
              <a:endCxn id="21" idx="0"/>
            </p:cNvCxnSpPr>
            <p:nvPr/>
          </p:nvCxnSpPr>
          <p:spPr>
            <a:xfrm>
              <a:off x="7747007" y="2772719"/>
              <a:ext cx="4798" cy="5182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010399" y="4716156"/>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Deposition</a:t>
              </a:r>
            </a:p>
          </p:txBody>
        </p:sp>
        <p:cxnSp>
          <p:nvCxnSpPr>
            <p:cNvPr id="24" name="Straight Arrow Connector 23"/>
            <p:cNvCxnSpPr>
              <a:stCxn id="21" idx="2"/>
              <a:endCxn id="23" idx="0"/>
            </p:cNvCxnSpPr>
            <p:nvPr/>
          </p:nvCxnSpPr>
          <p:spPr>
            <a:xfrm>
              <a:off x="7751805" y="4304271"/>
              <a:ext cx="0" cy="41188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185189" y="3340443"/>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Emissions</a:t>
              </a:r>
            </a:p>
          </p:txBody>
        </p:sp>
        <p:cxnSp>
          <p:nvCxnSpPr>
            <p:cNvPr id="26" name="Straight Arrow Connector 25"/>
            <p:cNvCxnSpPr>
              <a:stCxn id="21" idx="3"/>
              <a:endCxn id="25" idx="1"/>
            </p:cNvCxnSpPr>
            <p:nvPr/>
          </p:nvCxnSpPr>
          <p:spPr>
            <a:xfrm flipV="1">
              <a:off x="8756821" y="3797643"/>
              <a:ext cx="42836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867083" y="4304271"/>
              <a:ext cx="383722" cy="291896"/>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28" name="TextBox 27"/>
            <p:cNvSpPr txBox="1"/>
            <p:nvPr/>
          </p:nvSpPr>
          <p:spPr>
            <a:xfrm>
              <a:off x="8692070" y="3504506"/>
              <a:ext cx="360056" cy="291896"/>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grpSp>
    </p:spTree>
    <p:extLst>
      <p:ext uri="{BB962C8B-B14F-4D97-AF65-F5344CB8AC3E}">
        <p14:creationId xmlns:p14="http://schemas.microsoft.com/office/powerpoint/2010/main" val="100454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Policy Relevance:</a:t>
            </a:r>
            <a:br>
              <a:rPr lang="en-US" sz="4800" dirty="0"/>
            </a:br>
            <a:r>
              <a:rPr lang="en-US" sz="4800" dirty="0"/>
              <a:t>Precursor Demonstrations, SIP Development, Regional Haze, Standard Setting</a:t>
            </a:r>
          </a:p>
        </p:txBody>
      </p:sp>
      <p:sp>
        <p:nvSpPr>
          <p:cNvPr id="4" name="Slide Number Placeholder 3"/>
          <p:cNvSpPr>
            <a:spLocks noGrp="1"/>
          </p:cNvSpPr>
          <p:nvPr>
            <p:ph type="sldNum" sz="quarter" idx="12"/>
          </p:nvPr>
        </p:nvSpPr>
        <p:spPr/>
        <p:txBody>
          <a:bodyPr/>
          <a:lstStyle/>
          <a:p>
            <a:fld id="{4CCF09B7-36D8-464D-A386-8F07541584EF}" type="slidenum">
              <a:rPr lang="en-US" smtClean="0"/>
              <a:t>11</a:t>
            </a:fld>
            <a:endParaRPr lang="en-US"/>
          </a:p>
        </p:txBody>
      </p:sp>
    </p:spTree>
    <p:extLst>
      <p:ext uri="{BB962C8B-B14F-4D97-AF65-F5344CB8AC3E}">
        <p14:creationId xmlns:p14="http://schemas.microsoft.com/office/powerpoint/2010/main" val="2205119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742950"/>
          </a:xfrm>
        </p:spPr>
        <p:txBody>
          <a:bodyPr>
            <a:normAutofit/>
          </a:bodyPr>
          <a:lstStyle/>
          <a:p>
            <a:r>
              <a:rPr lang="en-US" dirty="0"/>
              <a:t>CMAQ with Bidirectional NH</a:t>
            </a:r>
            <a:r>
              <a:rPr lang="en-US" baseline="-25000" dirty="0"/>
              <a:t>3</a:t>
            </a:r>
            <a:r>
              <a:rPr lang="en-US" dirty="0"/>
              <a:t> Exchange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 Placeholder 2"/>
          <p:cNvSpPr txBox="1">
            <a:spLocks/>
          </p:cNvSpPr>
          <p:nvPr/>
        </p:nvSpPr>
        <p:spPr>
          <a:xfrm>
            <a:off x="841248" y="1828800"/>
            <a:ext cx="10515600" cy="452755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Requires setting a few environmental variables</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Setting the soil N file, EPIC outputs, and flags to run the model</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Currently works only with WRF in a retrospective simulation mode,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Pleim</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-Xu land surface scheme</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CMAQ v5.3 will have options to work with WRF land surface schemes capable of forecasting</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Emissions, NH3_Emis in kg ha hour, are output in the CMAQ Dry Deposition file</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Currently estimates agricultural and natural emissions</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Emissions are removed from the soil pool in the model</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Ensures emissions cannot exceed nitrogen input</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p:txBody>
      </p:sp>
    </p:spTree>
    <p:extLst>
      <p:ext uri="{BB962C8B-B14F-4D97-AF65-F5344CB8AC3E}">
        <p14:creationId xmlns:p14="http://schemas.microsoft.com/office/powerpoint/2010/main" val="3073238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NEI V2 Fertilizer NH</a:t>
            </a:r>
            <a:r>
              <a:rPr lang="en-US" baseline="-25000" dirty="0"/>
              <a:t>3</a:t>
            </a:r>
            <a:r>
              <a:rPr lang="en-US" dirty="0"/>
              <a:t> Emissions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8944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2014 NEI V2 estimates</a:t>
            </a:r>
          </a:p>
        </p:txBody>
      </p:sp>
      <p:sp>
        <p:nvSpPr>
          <p:cNvPr id="5" name="Content Placeholder 4"/>
          <p:cNvSpPr>
            <a:spLocks noGrp="1"/>
          </p:cNvSpPr>
          <p:nvPr>
            <p:ph idx="1"/>
          </p:nvPr>
        </p:nvSpPr>
        <p:spPr/>
        <p:txBody>
          <a:bodyPr>
            <a:normAutofit/>
          </a:bodyPr>
          <a:lstStyle/>
          <a:p>
            <a:r>
              <a:rPr lang="en-US" dirty="0"/>
              <a:t>Ran EPIC with updates to fertilizer application to pasture and hay</a:t>
            </a:r>
          </a:p>
          <a:p>
            <a:pPr lvl="1"/>
            <a:r>
              <a:rPr lang="en-US" dirty="0"/>
              <a:t>Reduced application in the Southeast US</a:t>
            </a:r>
          </a:p>
          <a:p>
            <a:r>
              <a:rPr lang="en-US" dirty="0"/>
              <a:t>Emission estimates from a 2014 CMAQ v5.1 simulation </a:t>
            </a:r>
          </a:p>
          <a:p>
            <a:r>
              <a:rPr lang="en-US" dirty="0"/>
              <a:t>Tabulated monthly and annual emission estimates</a:t>
            </a:r>
          </a:p>
          <a:p>
            <a:r>
              <a:rPr lang="en-US" dirty="0"/>
              <a:t>Emissions reduced in Southeast and TX, increases in parts of CA and Upper Midwest </a:t>
            </a:r>
          </a:p>
          <a:p>
            <a:r>
              <a:rPr lang="en-US" dirty="0"/>
              <a:t>Cooler spring temperatures in 2014 accounted for some emission reductions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8742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396" y="1179096"/>
            <a:ext cx="8396942" cy="534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4791457"/>
            <a:ext cx="2683489" cy="168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2014 NEI V1 estimates</a:t>
            </a:r>
          </a:p>
        </p:txBody>
      </p:sp>
      <p:sp>
        <p:nvSpPr>
          <p:cNvPr id="8" name="TextBox 7"/>
          <p:cNvSpPr txBox="1"/>
          <p:nvPr/>
        </p:nvSpPr>
        <p:spPr>
          <a:xfrm>
            <a:off x="2399135" y="4970584"/>
            <a:ext cx="1752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(Ton per County)</a:t>
            </a:r>
          </a:p>
        </p:txBody>
      </p:sp>
    </p:spTree>
    <p:extLst>
      <p:ext uri="{BB962C8B-B14F-4D97-AF65-F5344CB8AC3E}">
        <p14:creationId xmlns:p14="http://schemas.microsoft.com/office/powerpoint/2010/main" val="25932938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image00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945" y="954929"/>
            <a:ext cx="8321040"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2014 NEI V2 estimates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4792269"/>
            <a:ext cx="2683736" cy="16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99135" y="4970584"/>
            <a:ext cx="1752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(Ton per County)</a:t>
            </a:r>
          </a:p>
        </p:txBody>
      </p:sp>
    </p:spTree>
    <p:extLst>
      <p:ext uri="{BB962C8B-B14F-4D97-AF65-F5344CB8AC3E}">
        <p14:creationId xmlns:p14="http://schemas.microsoft.com/office/powerpoint/2010/main" val="677329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versus 2014 Meteorology</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023" y="1649644"/>
            <a:ext cx="4572000" cy="3756074"/>
          </a:xfrm>
        </p:spPr>
      </p:pic>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888" y="1831977"/>
            <a:ext cx="4572000" cy="3341077"/>
          </a:xfrm>
          <a:prstGeom prst="rect">
            <a:avLst/>
          </a:prstGeom>
        </p:spPr>
      </p:pic>
      <p:sp>
        <p:nvSpPr>
          <p:cNvPr id="8" name="TextBox 7"/>
          <p:cNvSpPr txBox="1"/>
          <p:nvPr/>
        </p:nvSpPr>
        <p:spPr>
          <a:xfrm>
            <a:off x="1842782" y="5477356"/>
            <a:ext cx="83386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Differences in emissions are due to meteorological dependence on emission factor and improvements to EPIC pasture and hay management</a:t>
            </a:r>
          </a:p>
        </p:txBody>
      </p:sp>
    </p:spTree>
    <p:extLst>
      <p:ext uri="{BB962C8B-B14F-4D97-AF65-F5344CB8AC3E}">
        <p14:creationId xmlns:p14="http://schemas.microsoft.com/office/powerpoint/2010/main" val="41965395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forward to 2017 NEI </a:t>
            </a:r>
          </a:p>
        </p:txBody>
      </p:sp>
      <p:sp>
        <p:nvSpPr>
          <p:cNvPr id="3" name="Content Placeholder 2"/>
          <p:cNvSpPr>
            <a:spLocks noGrp="1"/>
          </p:cNvSpPr>
          <p:nvPr>
            <p:ph idx="1"/>
          </p:nvPr>
        </p:nvSpPr>
        <p:spPr/>
        <p:txBody>
          <a:bodyPr>
            <a:normAutofit fontScale="92500" lnSpcReduction="20000"/>
          </a:bodyPr>
          <a:lstStyle/>
          <a:p>
            <a:r>
              <a:rPr lang="en-US" dirty="0"/>
              <a:t>Similar as 2014 NEIv2</a:t>
            </a:r>
          </a:p>
          <a:p>
            <a:r>
              <a:rPr lang="en-US" dirty="0"/>
              <a:t>NH</a:t>
            </a:r>
            <a:r>
              <a:rPr lang="en-US" baseline="-25000" dirty="0"/>
              <a:t>3</a:t>
            </a:r>
            <a:r>
              <a:rPr lang="en-US" dirty="0"/>
              <a:t> emission model is being made more consistent with representation of fluxes in the Comprehensive Air Quality Model with Extensions (</a:t>
            </a:r>
            <a:r>
              <a:rPr lang="en-US" dirty="0" err="1"/>
              <a:t>CAMx</a:t>
            </a:r>
            <a:r>
              <a:rPr lang="en-US" dirty="0"/>
              <a:t>) and for other pollutant species in CMAQ</a:t>
            </a:r>
          </a:p>
          <a:p>
            <a:pPr lvl="1"/>
            <a:r>
              <a:rPr lang="en-US" dirty="0"/>
              <a:t>Higher emissions in some agricultural regions due to more explicit modeling of agriculture and updated algorithms</a:t>
            </a:r>
          </a:p>
          <a:p>
            <a:r>
              <a:rPr lang="en-US" dirty="0"/>
              <a:t>Additional evaluation of technique against observations to give more credibility to 2017 NEI, if successful</a:t>
            </a:r>
          </a:p>
          <a:p>
            <a:pPr lvl="1"/>
            <a:r>
              <a:rPr lang="en-US" dirty="0"/>
              <a:t>Agricultural and non-agricultural field observations</a:t>
            </a:r>
          </a:p>
          <a:p>
            <a:r>
              <a:rPr lang="en-US" dirty="0"/>
              <a:t>Biogenic and agricultural NH</a:t>
            </a:r>
            <a:r>
              <a:rPr lang="en-US" baseline="-25000" dirty="0"/>
              <a:t>3</a:t>
            </a:r>
            <a:r>
              <a:rPr lang="en-US" dirty="0"/>
              <a:t> emissions output explicitly</a:t>
            </a:r>
          </a:p>
          <a:p>
            <a:r>
              <a:rPr lang="en-US" dirty="0"/>
              <a:t>Updating FEST-C to use 2016 Census of agriculture activity data to better represent current farm management practices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606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that could help 2017 NEI development</a:t>
            </a:r>
          </a:p>
        </p:txBody>
      </p:sp>
      <p:sp>
        <p:nvSpPr>
          <p:cNvPr id="3" name="Content Placeholder 2"/>
          <p:cNvSpPr>
            <a:spLocks noGrp="1"/>
          </p:cNvSpPr>
          <p:nvPr>
            <p:ph idx="1"/>
          </p:nvPr>
        </p:nvSpPr>
        <p:spPr>
          <a:xfrm>
            <a:off x="859536" y="1825624"/>
            <a:ext cx="7007744" cy="4530725"/>
          </a:xfrm>
        </p:spPr>
        <p:txBody>
          <a:bodyPr>
            <a:normAutofit fontScale="92500" lnSpcReduction="20000"/>
          </a:bodyPr>
          <a:lstStyle/>
          <a:p>
            <a:r>
              <a:rPr lang="en-US" dirty="0"/>
              <a:t>EPIC activity data</a:t>
            </a:r>
          </a:p>
          <a:p>
            <a:pPr lvl="1"/>
            <a:r>
              <a:rPr lang="en-US" dirty="0"/>
              <a:t>Fertilization rates, types and application depths, planting and harvesting dates, crop types</a:t>
            </a:r>
          </a:p>
          <a:p>
            <a:r>
              <a:rPr lang="en-US" dirty="0"/>
              <a:t>Cross Infrared Sounder (</a:t>
            </a:r>
            <a:r>
              <a:rPr lang="en-US" dirty="0" err="1"/>
              <a:t>CrIS</a:t>
            </a:r>
            <a:r>
              <a:rPr lang="en-US" dirty="0"/>
              <a:t>) NH</a:t>
            </a:r>
            <a:r>
              <a:rPr lang="en-US" baseline="-25000" dirty="0"/>
              <a:t>3</a:t>
            </a:r>
            <a:r>
              <a:rPr lang="en-US" dirty="0"/>
              <a:t> retrieval</a:t>
            </a:r>
          </a:p>
          <a:p>
            <a:pPr lvl="1"/>
            <a:r>
              <a:rPr lang="en-US" dirty="0"/>
              <a:t>Daily satellite NH</a:t>
            </a:r>
            <a:r>
              <a:rPr lang="en-US" baseline="-25000" dirty="0"/>
              <a:t>3</a:t>
            </a:r>
            <a:r>
              <a:rPr lang="en-US" dirty="0"/>
              <a:t> data, ~1 ppb detection limit, 15-8 km grid resolution</a:t>
            </a:r>
          </a:p>
          <a:p>
            <a:pPr lvl="1"/>
            <a:r>
              <a:rPr lang="en-US" dirty="0"/>
              <a:t>Retrieval algorithm delivered to NASA</a:t>
            </a:r>
          </a:p>
          <a:p>
            <a:r>
              <a:rPr lang="en-US" dirty="0"/>
              <a:t>This data will help in identifying source areas and seasonality of NH</a:t>
            </a:r>
            <a:r>
              <a:rPr lang="en-US" baseline="-25000" dirty="0"/>
              <a:t>3</a:t>
            </a:r>
            <a:r>
              <a:rPr lang="en-US" dirty="0"/>
              <a:t> emissions</a:t>
            </a:r>
          </a:p>
          <a:p>
            <a:pPr lvl="1"/>
            <a:r>
              <a:rPr lang="en-US" dirty="0"/>
              <a:t>Spatial and temporal allocation of animal sectors</a:t>
            </a:r>
          </a:p>
          <a:p>
            <a:pPr lvl="1"/>
            <a:r>
              <a:rPr lang="en-US" dirty="0"/>
              <a:t>Identify areas where more detail may be necessary to improve fertilizer emissions</a:t>
            </a:r>
          </a:p>
          <a:p>
            <a:r>
              <a:rPr lang="en-US" dirty="0"/>
              <a:t>What you can do to help</a:t>
            </a:r>
          </a:p>
          <a:p>
            <a:pPr lvl="1"/>
            <a:r>
              <a:rPr lang="en-US" dirty="0"/>
              <a:t>Crop activity data, farm nutrient management</a:t>
            </a:r>
          </a:p>
          <a:p>
            <a:pPr lvl="1"/>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236" t="1249" r="7889" b="6917"/>
          <a:stretch/>
        </p:blipFill>
        <p:spPr>
          <a:xfrm>
            <a:off x="8119409" y="1452629"/>
            <a:ext cx="3657600" cy="273494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899" t="50000" r="51592"/>
          <a:stretch/>
        </p:blipFill>
        <p:spPr>
          <a:xfrm>
            <a:off x="8278430" y="4089486"/>
            <a:ext cx="2743200" cy="2151083"/>
          </a:xfrm>
          <a:prstGeom prst="rect">
            <a:avLst/>
          </a:prstGeom>
        </p:spPr>
      </p:pic>
      <p:sp>
        <p:nvSpPr>
          <p:cNvPr id="8" name="TextBox 7"/>
          <p:cNvSpPr txBox="1"/>
          <p:nvPr/>
        </p:nvSpPr>
        <p:spPr>
          <a:xfrm>
            <a:off x="7842948" y="6114733"/>
            <a:ext cx="3430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Shailesh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Kharol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In prep. 2018</a:t>
            </a:r>
          </a:p>
        </p:txBody>
      </p:sp>
    </p:spTree>
    <p:extLst>
      <p:ext uri="{BB962C8B-B14F-4D97-AF65-F5344CB8AC3E}">
        <p14:creationId xmlns:p14="http://schemas.microsoft.com/office/powerpoint/2010/main" val="10448670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Appendix</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206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20000"/>
          </a:bodyPr>
          <a:lstStyle/>
          <a:p>
            <a:r>
              <a:rPr lang="en-US" dirty="0"/>
              <a:t>Walker, J.T., Jones, M.R., Bash, J.O., Myles, L., Luke, W., Meyers, T.P., </a:t>
            </a:r>
            <a:r>
              <a:rPr lang="en-US" dirty="0" err="1"/>
              <a:t>Schwede</a:t>
            </a:r>
            <a:r>
              <a:rPr lang="en-US" dirty="0"/>
              <a:t>, D., Herrick, J., Nemitz, E., Robarge, W., 2013, Processes of ammonia air-surface exchange in a fertilized </a:t>
            </a:r>
            <a:r>
              <a:rPr lang="en-US" i="1" dirty="0" err="1"/>
              <a:t>Zea</a:t>
            </a:r>
            <a:r>
              <a:rPr lang="en-US" i="1" dirty="0"/>
              <a:t> Mays</a:t>
            </a:r>
            <a:r>
              <a:rPr lang="en-US" dirty="0"/>
              <a:t> canopy, </a:t>
            </a:r>
            <a:r>
              <a:rPr lang="en-US" i="1" dirty="0" err="1"/>
              <a:t>Biogeosciences</a:t>
            </a:r>
            <a:r>
              <a:rPr lang="en-US" dirty="0"/>
              <a:t>, 10, 981-998</a:t>
            </a:r>
          </a:p>
          <a:p>
            <a:r>
              <a:rPr lang="en-US" dirty="0"/>
              <a:t>Cooter, E.J., Bash, J.O., Benson V., Ran, L.-M., 2012, Linking agricultural management and air-quality models for regional to national-scale nitrogen deposition assessments, </a:t>
            </a:r>
            <a:r>
              <a:rPr lang="en-US" i="1" dirty="0" err="1"/>
              <a:t>Biogeosciences</a:t>
            </a:r>
            <a:r>
              <a:rPr lang="en-US" dirty="0"/>
              <a:t>, 9, 4023-4035</a:t>
            </a:r>
          </a:p>
          <a:p>
            <a:r>
              <a:rPr lang="en-US" dirty="0"/>
              <a:t>Bash, J.O., Cooter, E.J., Dennis. R.W., Walker, J.T., </a:t>
            </a:r>
            <a:r>
              <a:rPr lang="en-US" dirty="0" err="1"/>
              <a:t>Pleim</a:t>
            </a:r>
            <a:r>
              <a:rPr lang="en-US" dirty="0"/>
              <a:t>. J.E., 2013, Evaluation of a regional air-quality model with bi-directional NH</a:t>
            </a:r>
            <a:r>
              <a:rPr lang="en-US" baseline="-25000" dirty="0"/>
              <a:t>3</a:t>
            </a:r>
            <a:r>
              <a:rPr lang="en-US" dirty="0"/>
              <a:t> exchange coupled to an agro-ecosystem model, </a:t>
            </a:r>
            <a:r>
              <a:rPr lang="en-US" i="1" dirty="0" err="1"/>
              <a:t>Biogeosciences</a:t>
            </a:r>
            <a:r>
              <a:rPr lang="en-US" i="1" dirty="0"/>
              <a:t>, </a:t>
            </a:r>
            <a:r>
              <a:rPr lang="en-US" dirty="0"/>
              <a:t>10, 1635-1645</a:t>
            </a:r>
          </a:p>
          <a:p>
            <a:r>
              <a:rPr lang="en-US" dirty="0" err="1"/>
              <a:t>Pleim</a:t>
            </a:r>
            <a:r>
              <a:rPr lang="en-US" dirty="0"/>
              <a:t>, J.E., Bash, J.O., Walker, J.T., Cooter, E.J., 2013, Development and testing of an ammonia bi-directional flux model for air-quality models, </a:t>
            </a:r>
            <a:r>
              <a:rPr lang="en-US" i="1" dirty="0"/>
              <a:t>J. </a:t>
            </a:r>
            <a:r>
              <a:rPr lang="en-US" i="1" dirty="0" err="1"/>
              <a:t>Geophys</a:t>
            </a:r>
            <a:r>
              <a:rPr lang="en-US" i="1" dirty="0"/>
              <a:t>. Res.</a:t>
            </a:r>
            <a:r>
              <a:rPr lang="en-US" dirty="0"/>
              <a:t>  118, doi:10.1002/jgrd.50262</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2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007" y="577838"/>
            <a:ext cx="8058150" cy="575542"/>
          </a:xfrm>
        </p:spPr>
        <p:txBody>
          <a:bodyPr>
            <a:noAutofit/>
          </a:bodyPr>
          <a:lstStyle/>
          <a:p>
            <a:r>
              <a:rPr lang="en-US" sz="3800" dirty="0"/>
              <a:t>Precursor Insignificance Demonstrations</a:t>
            </a:r>
          </a:p>
        </p:txBody>
      </p:sp>
      <p:sp>
        <p:nvSpPr>
          <p:cNvPr id="3" name="Content Placeholder 2"/>
          <p:cNvSpPr>
            <a:spLocks noGrp="1"/>
          </p:cNvSpPr>
          <p:nvPr>
            <p:ph idx="1"/>
          </p:nvPr>
        </p:nvSpPr>
        <p:spPr>
          <a:xfrm>
            <a:off x="2152650" y="1544595"/>
            <a:ext cx="7886700" cy="4448432"/>
          </a:xfrm>
        </p:spPr>
        <p:txBody>
          <a:bodyPr>
            <a:normAutofit/>
          </a:bodyPr>
          <a:lstStyle/>
          <a:p>
            <a:r>
              <a:rPr lang="en-US" sz="2000" dirty="0"/>
              <a:t>NH</a:t>
            </a:r>
            <a:r>
              <a:rPr lang="en-US" sz="2000" baseline="-25000" dirty="0"/>
              <a:t>3</a:t>
            </a:r>
            <a:r>
              <a:rPr lang="en-US" sz="2000" dirty="0"/>
              <a:t> is a PM</a:t>
            </a:r>
            <a:r>
              <a:rPr lang="en-US" sz="2000" baseline="-25000" dirty="0"/>
              <a:t>2.5</a:t>
            </a:r>
            <a:r>
              <a:rPr lang="en-US" sz="2000" dirty="0"/>
              <a:t> precursor under Clean Air Act subpart 4 nonattainment area provisions (January 2013 ruling)</a:t>
            </a:r>
          </a:p>
          <a:p>
            <a:r>
              <a:rPr lang="en-US" sz="2000" dirty="0"/>
              <a:t>Precursor insignificance demonstrations based on AQ modeling can be used to remove NH</a:t>
            </a:r>
            <a:r>
              <a:rPr lang="en-US" sz="2000" baseline="-25000" dirty="0"/>
              <a:t>3</a:t>
            </a:r>
            <a:r>
              <a:rPr lang="en-US" sz="2000" dirty="0"/>
              <a:t> as a precursor for attainment plans and nonattainment New Source Review (NH</a:t>
            </a:r>
            <a:r>
              <a:rPr lang="en-US" sz="2000" baseline="-25000" dirty="0"/>
              <a:t>3</a:t>
            </a:r>
            <a:r>
              <a:rPr lang="en-US" sz="2000" dirty="0"/>
              <a:t> is not a Prevention of Significant Deterioration precursor)</a:t>
            </a:r>
          </a:p>
          <a:p>
            <a:r>
              <a:rPr lang="en-US" sz="2000" dirty="0"/>
              <a:t>Precursor insignificance demonstrations are attractive because they can potentially avoid consideration of RACT(Reasonably Available Control Technology)/RACM (Reasonably Available Control Measures) controls</a:t>
            </a:r>
          </a:p>
          <a:p>
            <a:r>
              <a:rPr lang="en-US" sz="2000" dirty="0"/>
              <a:t>CARB will likely submit a demonstration for the San Joaquin Valley (SJV) where results will depend on the percent reductions in NH</a:t>
            </a:r>
            <a:r>
              <a:rPr lang="en-US" sz="2000" baseline="-25000" dirty="0"/>
              <a:t>3</a:t>
            </a:r>
            <a:r>
              <a:rPr lang="en-US" sz="2000" dirty="0"/>
              <a:t> selected for modeling</a:t>
            </a:r>
          </a:p>
          <a:p>
            <a:r>
              <a:rPr lang="en-US" sz="2000" dirty="0"/>
              <a:t>The SJV demonstration (and demos for Cache Valley Utah and other areas) could depend on the accuracy of the modeling inventories</a:t>
            </a:r>
          </a:p>
        </p:txBody>
      </p:sp>
      <p:sp>
        <p:nvSpPr>
          <p:cNvPr id="4" name="Slide Number Placeholder 3"/>
          <p:cNvSpPr>
            <a:spLocks noGrp="1"/>
          </p:cNvSpPr>
          <p:nvPr>
            <p:ph type="sldNum" sz="quarter" idx="12"/>
          </p:nvPr>
        </p:nvSpPr>
        <p:spPr/>
        <p:txBody>
          <a:bodyPr/>
          <a:lstStyle/>
          <a:p>
            <a:fld id="{4CCF09B7-36D8-464D-A386-8F07541584EF}" type="slidenum">
              <a:rPr lang="en-US" smtClean="0"/>
              <a:t>12</a:t>
            </a:fld>
            <a:endParaRPr lang="en-US"/>
          </a:p>
        </p:txBody>
      </p:sp>
    </p:spTree>
    <p:extLst>
      <p:ext uri="{BB962C8B-B14F-4D97-AF65-F5344CB8AC3E}">
        <p14:creationId xmlns:p14="http://schemas.microsoft.com/office/powerpoint/2010/main" val="12949656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1"/>
          <p:cNvSpPr txBox="1">
            <a:spLocks/>
          </p:cNvSpPr>
          <p:nvPr/>
        </p:nvSpPr>
        <p:spPr>
          <a:xfrm>
            <a:off x="4572000" y="609600"/>
            <a:ext cx="5791200" cy="68580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mn-cs"/>
              </a:rPr>
              <a:t>Modeled NH</a:t>
            </a:r>
            <a:r>
              <a:rPr kumimoji="0" lang="en-US" sz="3000" b="0" i="0" u="none" strike="noStrike" kern="1200" cap="none" spc="0" normalizeH="0" baseline="-25000" noProof="0" dirty="0">
                <a:ln>
                  <a:noFill/>
                </a:ln>
                <a:solidFill>
                  <a:prstClr val="black"/>
                </a:solidFill>
                <a:effectLst/>
                <a:uLnTx/>
                <a:uFillTx/>
                <a:latin typeface="Calibri Light" panose="020F0302020204030204"/>
                <a:ea typeface="+mn-ea"/>
                <a:cs typeface="+mn-cs"/>
              </a:rPr>
              <a:t>3</a:t>
            </a:r>
            <a:r>
              <a:rPr kumimoji="0" lang="en-US" sz="3000" b="0" i="0" u="none" strike="noStrike" kern="1200" cap="none" spc="0" normalizeH="0" baseline="0" noProof="0" dirty="0">
                <a:ln>
                  <a:noFill/>
                </a:ln>
                <a:solidFill>
                  <a:prstClr val="black"/>
                </a:solidFill>
                <a:effectLst/>
                <a:uLnTx/>
                <a:uFillTx/>
                <a:latin typeface="Calibri Light" panose="020F0302020204030204"/>
                <a:ea typeface="+mn-ea"/>
                <a:cs typeface="+mn-cs"/>
              </a:rPr>
              <a:t> exchange example</a:t>
            </a:r>
          </a:p>
        </p:txBody>
      </p:sp>
      <p:pic>
        <p:nvPicPr>
          <p:cNvPr id="7" name="Picture 6"/>
          <p:cNvPicPr>
            <a:picLocks noChangeAspect="1"/>
          </p:cNvPicPr>
          <p:nvPr/>
        </p:nvPicPr>
        <p:blipFill rotWithShape="1">
          <a:blip r:embed="rId2"/>
          <a:srcRect l="20223" t="14863" r="19574" b="12999"/>
          <a:stretch/>
        </p:blipFill>
        <p:spPr>
          <a:xfrm>
            <a:off x="1668181" y="1295401"/>
            <a:ext cx="4572000" cy="296913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7392099" y="1283094"/>
                <a:ext cx="2740558" cy="44884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b>
                            </m:sSub>
                          </m:e>
                        </m:d>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𝑖𝑛𝑐</m:t>
                            </m:r>
                          </m:sub>
                        </m:sSub>
                      </m:den>
                    </m:f>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𝑐𝑢𝑡</m:t>
                        </m:r>
                      </m:sub>
                    </m:sSub>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392099" y="1283094"/>
                <a:ext cx="2740558" cy="448841"/>
              </a:xfrm>
              <a:prstGeom prst="rect">
                <a:avLst/>
              </a:prstGeom>
              <a:blipFill>
                <a:blip r:embed="rId3"/>
                <a:stretch>
                  <a:fillRect l="-3118"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147498" y="5807094"/>
                <a:ext cx="6347635" cy="74507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Emiss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e>
                        </m:d>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𝑖𝑛𝑐</m:t>
                            </m:r>
                          </m:sub>
                        </m:sSub>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22 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num>
                      <m:den>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9</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+0.5∗197</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=0.205</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=205</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147498" y="5807094"/>
                <a:ext cx="6347635" cy="745076"/>
              </a:xfrm>
              <a:prstGeom prst="rect">
                <a:avLst/>
              </a:prstGeom>
              <a:blipFill>
                <a:blip r:embed="rId4"/>
                <a:stretch>
                  <a:fillRect l="-2207"/>
                </a:stretch>
              </a:blipFill>
            </p:spPr>
            <p:txBody>
              <a:bodyPr/>
              <a:lstStyle/>
              <a:p>
                <a:r>
                  <a:rPr lang="en-US">
                    <a:noFill/>
                  </a:rPr>
                  <a:t> </a:t>
                </a:r>
              </a:p>
            </p:txBody>
          </p:sp>
        </mc:Fallback>
      </mc:AlternateContent>
      <p:sp>
        <p:nvSpPr>
          <p:cNvPr id="10" name="TextBox 9"/>
          <p:cNvSpPr txBox="1"/>
          <p:nvPr/>
        </p:nvSpPr>
        <p:spPr>
          <a:xfrm>
            <a:off x="6231793" y="1538693"/>
            <a:ext cx="7198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6248571" y="1809145"/>
            <a:ext cx="7198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240181" y="2114112"/>
            <a:ext cx="8121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197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6248571" y="2419079"/>
            <a:ext cx="8121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182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6240181" y="2677694"/>
            <a:ext cx="95617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1200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6231791" y="2844161"/>
            <a:ext cx="8121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48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6224800" y="2996561"/>
            <a:ext cx="8121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 µg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6273738" y="3739520"/>
            <a:ext cx="8121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µg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6256960" y="3443932"/>
            <a:ext cx="101070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422 µg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6242975" y="3235244"/>
            <a:ext cx="101070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24 µg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6265348" y="3953771"/>
            <a:ext cx="8121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400 s m</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TextBox 20"/>
              <p:cNvSpPr txBox="1"/>
              <p:nvPr/>
            </p:nvSpPr>
            <p:spPr>
              <a:xfrm>
                <a:off x="7392100" y="1854103"/>
                <a:ext cx="2356221" cy="58368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e>
                          </m:d>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𝑖𝑛𝑐</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𝑔𝑏</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𝑠𝑜𝑖𝑙</m:t>
                              </m:r>
                            </m:sub>
                          </m:sSub>
                        </m:den>
                      </m:f>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392100" y="1854103"/>
                <a:ext cx="2356221" cy="5836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7400489" y="2552310"/>
                <a:ext cx="1384418" cy="51950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e>
                          </m:d>
                        </m:num>
                        <m:den>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𝑠𝑡</m:t>
                              </m:r>
                            </m:sub>
                          </m:sSub>
                        </m:den>
                      </m:f>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00489" y="2552310"/>
                <a:ext cx="1384418" cy="51950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467601" y="3189334"/>
                <a:ext cx="1405769" cy="46320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𝑐𝑢𝑡</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num>
                        <m:den>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m:t>
                              </m:r>
                            </m:sub>
                          </m:sSub>
                        </m:den>
                      </m:f>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467601" y="3189334"/>
                <a:ext cx="1405769" cy="463204"/>
              </a:xfrm>
              <a:prstGeom prst="rect">
                <a:avLst/>
              </a:prstGeom>
              <a:blipFill>
                <a:blip r:embed="rId7"/>
                <a:stretch>
                  <a:fillRect l="-2597" t="-1316" b="-10526"/>
                </a:stretch>
              </a:blipFill>
            </p:spPr>
            <p:txBody>
              <a:bodyPr/>
              <a:lstStyle/>
              <a:p>
                <a:r>
                  <a:rPr lang="en-US">
                    <a:noFill/>
                  </a:rPr>
                  <a:t> </a:t>
                </a:r>
              </a:p>
            </p:txBody>
          </p:sp>
        </mc:Fallback>
      </mc:AlternateContent>
      <p:sp>
        <p:nvSpPr>
          <p:cNvPr id="24" name="TextBox 23"/>
          <p:cNvSpPr txBox="1"/>
          <p:nvPr/>
        </p:nvSpPr>
        <p:spPr>
          <a:xfrm>
            <a:off x="2032932" y="4271927"/>
            <a:ext cx="64000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Pleim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2013 with observed data from Walker et al. 2013</a:t>
            </a:r>
          </a:p>
        </p:txBody>
      </p:sp>
      <mc:AlternateContent xmlns:mc="http://schemas.openxmlformats.org/markup-compatibility/2006" xmlns:a14="http://schemas.microsoft.com/office/drawing/2010/main">
        <mc:Choice Requires="a14">
          <p:sp>
            <p:nvSpPr>
              <p:cNvPr id="26" name="TextBox 25"/>
              <p:cNvSpPr txBox="1"/>
              <p:nvPr/>
            </p:nvSpPr>
            <p:spPr>
              <a:xfrm>
                <a:off x="2032932" y="4725919"/>
                <a:ext cx="5953296" cy="46044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𝜒</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sub>
                            </m:sSub>
                          </m:e>
                        </m:d>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𝑖𝑛𝑐</m:t>
                            </m:r>
                          </m:sub>
                        </m:sSub>
                      </m:den>
                    </m:f>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14:m>
                  <m:oMath xmlns:m="http://schemas.openxmlformats.org/officeDocument/2006/math">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24−6</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num>
                      <m:den>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9</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+0.5∗197</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=0.167</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167</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𝑛𝑔</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p>
                    </m:sSup>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32932" y="4725919"/>
                <a:ext cx="5953296" cy="460447"/>
              </a:xfrm>
              <a:prstGeom prst="rect">
                <a:avLst/>
              </a:prstGeom>
              <a:blipFill>
                <a:blip r:embed="rId8"/>
                <a:stretch>
                  <a:fillRect l="-1331" b="-10526"/>
                </a:stretch>
              </a:blipFill>
            </p:spPr>
            <p:txBody>
              <a:bodyPr/>
              <a:lstStyle/>
              <a:p>
                <a:r>
                  <a:rPr lang="en-US">
                    <a:noFill/>
                  </a:rPr>
                  <a:t> </a:t>
                </a:r>
              </a:p>
            </p:txBody>
          </p:sp>
        </mc:Fallback>
      </mc:AlternateContent>
      <p:sp>
        <p:nvSpPr>
          <p:cNvPr id="27" name="TextBox 26"/>
          <p:cNvSpPr txBox="1"/>
          <p:nvPr/>
        </p:nvSpPr>
        <p:spPr>
          <a:xfrm>
            <a:off x="2032932" y="5337347"/>
            <a:ext cx="61044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Bash et al. 2013 to estimate just the emission component</a:t>
            </a:r>
          </a:p>
        </p:txBody>
      </p:sp>
    </p:spTree>
    <p:extLst>
      <p:ext uri="{BB962C8B-B14F-4D97-AF65-F5344CB8AC3E}">
        <p14:creationId xmlns:p14="http://schemas.microsoft.com/office/powerpoint/2010/main" val="29243091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NEI V1 Fertilizer NH</a:t>
            </a:r>
            <a:r>
              <a:rPr lang="en-US" baseline="-25000" dirty="0"/>
              <a:t>3</a:t>
            </a:r>
            <a:r>
              <a:rPr lang="en-US" dirty="0"/>
              <a:t> Emissions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0743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2014 NEI V1 estimates</a:t>
            </a:r>
          </a:p>
        </p:txBody>
      </p:sp>
      <p:sp>
        <p:nvSpPr>
          <p:cNvPr id="5" name="Content Placeholder 4"/>
          <p:cNvSpPr>
            <a:spLocks noGrp="1"/>
          </p:cNvSpPr>
          <p:nvPr>
            <p:ph idx="1"/>
          </p:nvPr>
        </p:nvSpPr>
        <p:spPr/>
        <p:txBody>
          <a:bodyPr>
            <a:normAutofit/>
          </a:bodyPr>
          <a:lstStyle/>
          <a:p>
            <a:r>
              <a:rPr lang="en-US" dirty="0"/>
              <a:t>Data available at the time</a:t>
            </a:r>
          </a:p>
          <a:p>
            <a:r>
              <a:rPr lang="en-US" dirty="0"/>
              <a:t>Recent 2011 simulation with bidirectional exchange </a:t>
            </a:r>
          </a:p>
          <a:p>
            <a:r>
              <a:rPr lang="en-US" dirty="0"/>
              <a:t>2014 and 2011 EPIC simulations </a:t>
            </a:r>
          </a:p>
          <a:p>
            <a:r>
              <a:rPr lang="en-US" dirty="0"/>
              <a:t>Estimated monthly emission factors from the latest 2011 CMAQ simulation and applied to 2014 EPIC output</a:t>
            </a:r>
          </a:p>
          <a:p>
            <a:pPr lvl="1"/>
            <a:r>
              <a:rPr lang="en-US" dirty="0"/>
              <a:t>Annual fertilizer estimates were similar</a:t>
            </a:r>
          </a:p>
          <a:p>
            <a:pPr lvl="1"/>
            <a:r>
              <a:rPr lang="en-US" dirty="0"/>
              <a:t>Emission factors estimated are a function of meteorology </a:t>
            </a:r>
          </a:p>
          <a:p>
            <a:pPr lvl="1"/>
            <a:r>
              <a:rPr lang="en-US" dirty="0"/>
              <a:t>County level emissions include biogenic and fertilizer NH</a:t>
            </a:r>
            <a:r>
              <a:rPr lang="en-US" baseline="-25000" dirty="0"/>
              <a:t>3</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418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396" y="1179096"/>
            <a:ext cx="8396942" cy="534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4791457"/>
            <a:ext cx="2683489" cy="168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2014 NEI V1 estimates</a:t>
            </a:r>
          </a:p>
        </p:txBody>
      </p:sp>
    </p:spTree>
    <p:extLst>
      <p:ext uri="{BB962C8B-B14F-4D97-AF65-F5344CB8AC3E}">
        <p14:creationId xmlns:p14="http://schemas.microsoft.com/office/powerpoint/2010/main" val="416608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73742"/>
            <a:ext cx="7886700" cy="575542"/>
          </a:xfrm>
        </p:spPr>
        <p:txBody>
          <a:bodyPr>
            <a:noAutofit/>
          </a:bodyPr>
          <a:lstStyle/>
          <a:p>
            <a:r>
              <a:rPr lang="en-US" dirty="0"/>
              <a:t>SIP Development</a:t>
            </a:r>
          </a:p>
        </p:txBody>
      </p:sp>
      <p:sp>
        <p:nvSpPr>
          <p:cNvPr id="3" name="Content Placeholder 2"/>
          <p:cNvSpPr>
            <a:spLocks noGrp="1"/>
          </p:cNvSpPr>
          <p:nvPr>
            <p:ph idx="1"/>
          </p:nvPr>
        </p:nvSpPr>
        <p:spPr>
          <a:xfrm>
            <a:off x="2152649" y="1845053"/>
            <a:ext cx="8196174" cy="4511298"/>
          </a:xfrm>
        </p:spPr>
        <p:txBody>
          <a:bodyPr>
            <a:normAutofit fontScale="92500" lnSpcReduction="10000"/>
          </a:bodyPr>
          <a:lstStyle/>
          <a:p>
            <a:r>
              <a:rPr lang="en-US" sz="2400" dirty="0"/>
              <a:t>South Coast Air Basin</a:t>
            </a:r>
          </a:p>
          <a:p>
            <a:pPr lvl="1"/>
            <a:r>
              <a:rPr lang="en-US" sz="1800" dirty="0"/>
              <a:t>Projects funded by the Coordinating Research Council found that NOx emission reductions cause PM</a:t>
            </a:r>
            <a:r>
              <a:rPr lang="en-US" sz="1800" baseline="-25000" dirty="0"/>
              <a:t>2.5</a:t>
            </a:r>
            <a:r>
              <a:rPr lang="en-US" sz="1800" dirty="0"/>
              <a:t> </a:t>
            </a:r>
            <a:r>
              <a:rPr lang="en-US" sz="1800" dirty="0" err="1"/>
              <a:t>disbenefits</a:t>
            </a:r>
            <a:r>
              <a:rPr lang="en-US" sz="1800" dirty="0"/>
              <a:t>, whereas NH</a:t>
            </a:r>
            <a:r>
              <a:rPr lang="en-US" sz="1800" baseline="-25000" dirty="0"/>
              <a:t>3</a:t>
            </a:r>
            <a:r>
              <a:rPr lang="en-US" sz="1800" dirty="0"/>
              <a:t> reductions produce PM</a:t>
            </a:r>
            <a:r>
              <a:rPr lang="en-US" sz="1800" baseline="-25000" dirty="0"/>
              <a:t>2.5</a:t>
            </a:r>
            <a:r>
              <a:rPr lang="en-US" sz="1800" dirty="0"/>
              <a:t> benefits</a:t>
            </a:r>
          </a:p>
          <a:p>
            <a:pPr lvl="1"/>
            <a:r>
              <a:rPr lang="en-US" sz="1800" dirty="0"/>
              <a:t>Authors conclude that South Coast is pursuing the wrong control strategy by targeting NOx emission sources</a:t>
            </a:r>
          </a:p>
          <a:p>
            <a:pPr lvl="1"/>
            <a:r>
              <a:rPr lang="en-US" sz="1800" dirty="0"/>
              <a:t>EPA modeling for 2010 indicates that NH</a:t>
            </a:r>
            <a:r>
              <a:rPr lang="en-US" sz="1800" baseline="-25000" dirty="0"/>
              <a:t>3</a:t>
            </a:r>
            <a:r>
              <a:rPr lang="en-US" sz="1800" dirty="0"/>
              <a:t> reductions produce PM</a:t>
            </a:r>
            <a:r>
              <a:rPr lang="en-US" sz="1800" baseline="-25000" dirty="0"/>
              <a:t>2.5</a:t>
            </a:r>
            <a:r>
              <a:rPr lang="en-US" sz="1800" dirty="0"/>
              <a:t> benefits under current conditions, but we have found issues with our NH</a:t>
            </a:r>
            <a:r>
              <a:rPr lang="en-US" sz="1800" baseline="-25000" dirty="0"/>
              <a:t>3</a:t>
            </a:r>
            <a:r>
              <a:rPr lang="en-US" sz="1800" dirty="0"/>
              <a:t> modeling in South Coast (discussed below) and have not examined responsiveness for future years</a:t>
            </a:r>
          </a:p>
          <a:p>
            <a:pPr>
              <a:spcBef>
                <a:spcPts val="1800"/>
              </a:spcBef>
            </a:pPr>
            <a:r>
              <a:rPr lang="en-US" sz="2400" dirty="0"/>
              <a:t>Salt Lake, Cache, and Utah Valleys</a:t>
            </a:r>
          </a:p>
          <a:p>
            <a:pPr lvl="1"/>
            <a:r>
              <a:rPr lang="en-US" sz="1800" dirty="0"/>
              <a:t>The limiting precursor (NH</a:t>
            </a:r>
            <a:r>
              <a:rPr lang="en-US" sz="1800" baseline="-25000" dirty="0"/>
              <a:t>3</a:t>
            </a:r>
            <a:r>
              <a:rPr lang="en-US" sz="1800" dirty="0"/>
              <a:t> or NOx) for PM</a:t>
            </a:r>
            <a:r>
              <a:rPr lang="en-US" sz="1800" baseline="-25000" dirty="0"/>
              <a:t>2.5</a:t>
            </a:r>
            <a:r>
              <a:rPr lang="en-US" sz="1800" dirty="0"/>
              <a:t> nitrate formation is uncertain</a:t>
            </a:r>
          </a:p>
          <a:p>
            <a:pPr lvl="1"/>
            <a:r>
              <a:rPr lang="en-US" sz="1800" dirty="0"/>
              <a:t>Utah has been adding non-inventory NH</a:t>
            </a:r>
            <a:r>
              <a:rPr lang="en-US" sz="1800" baseline="-25000" dirty="0"/>
              <a:t>3</a:t>
            </a:r>
            <a:r>
              <a:rPr lang="en-US" sz="1800" dirty="0"/>
              <a:t> emissions into model grid cells domain-wide to improve model performance</a:t>
            </a:r>
          </a:p>
          <a:p>
            <a:pPr lvl="1"/>
            <a:r>
              <a:rPr lang="en-US" sz="1800" dirty="0"/>
              <a:t>Recently, the model-added NH</a:t>
            </a:r>
            <a:r>
              <a:rPr lang="en-US" sz="1800" baseline="-25000" dirty="0"/>
              <a:t>3</a:t>
            </a:r>
            <a:r>
              <a:rPr lang="en-US" sz="1800" dirty="0"/>
              <a:t> has been found to have a large impact on sulfate formation in clouds and has raised questions about the reliability of the approach</a:t>
            </a:r>
          </a:p>
          <a:p>
            <a:pPr lvl="1"/>
            <a:r>
              <a:rPr lang="en-US" sz="1800" dirty="0"/>
              <a:t>New data have recently become available from a 2017 field campaign, but these data have yet to be analyzed or compared with model predictions</a:t>
            </a:r>
          </a:p>
        </p:txBody>
      </p:sp>
      <p:sp>
        <p:nvSpPr>
          <p:cNvPr id="4" name="Slide Number Placeholder 3"/>
          <p:cNvSpPr>
            <a:spLocks noGrp="1"/>
          </p:cNvSpPr>
          <p:nvPr>
            <p:ph type="sldNum" sz="quarter" idx="12"/>
          </p:nvPr>
        </p:nvSpPr>
        <p:spPr/>
        <p:txBody>
          <a:bodyPr/>
          <a:lstStyle/>
          <a:p>
            <a:fld id="{4CCF09B7-36D8-464D-A386-8F07541584EF}" type="slidenum">
              <a:rPr lang="en-US" smtClean="0"/>
              <a:t>13</a:t>
            </a:fld>
            <a:endParaRPr lang="en-US"/>
          </a:p>
        </p:txBody>
      </p:sp>
    </p:spTree>
    <p:extLst>
      <p:ext uri="{BB962C8B-B14F-4D97-AF65-F5344CB8AC3E}">
        <p14:creationId xmlns:p14="http://schemas.microsoft.com/office/powerpoint/2010/main" val="605126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84445"/>
            <a:ext cx="7886700" cy="575542"/>
          </a:xfrm>
        </p:spPr>
        <p:txBody>
          <a:bodyPr>
            <a:noAutofit/>
          </a:bodyPr>
          <a:lstStyle/>
          <a:p>
            <a:r>
              <a:rPr lang="en-US" sz="3800" dirty="0"/>
              <a:t>Standard Setting and Regional Haze</a:t>
            </a:r>
          </a:p>
        </p:txBody>
      </p:sp>
      <p:sp>
        <p:nvSpPr>
          <p:cNvPr id="3" name="Content Placeholder 2"/>
          <p:cNvSpPr>
            <a:spLocks noGrp="1"/>
          </p:cNvSpPr>
          <p:nvPr>
            <p:ph idx="1"/>
          </p:nvPr>
        </p:nvSpPr>
        <p:spPr>
          <a:xfrm>
            <a:off x="2152651" y="1845054"/>
            <a:ext cx="8139793" cy="4133052"/>
          </a:xfrm>
        </p:spPr>
        <p:txBody>
          <a:bodyPr>
            <a:normAutofit fontScale="77500" lnSpcReduction="20000"/>
          </a:bodyPr>
          <a:lstStyle/>
          <a:p>
            <a:r>
              <a:rPr lang="en-US" sz="3400" dirty="0"/>
              <a:t>Standard Setting</a:t>
            </a:r>
          </a:p>
          <a:p>
            <a:pPr lvl="1"/>
            <a:r>
              <a:rPr lang="en-US" u="sng" dirty="0"/>
              <a:t>Secondary NOx/</a:t>
            </a:r>
            <a:r>
              <a:rPr lang="en-US" u="sng" dirty="0" err="1"/>
              <a:t>SOx</a:t>
            </a:r>
            <a:r>
              <a:rPr lang="en-US" u="sng" dirty="0"/>
              <a:t>/PM NAAQS</a:t>
            </a:r>
            <a:r>
              <a:rPr lang="en-US" dirty="0"/>
              <a:t>: Ecosystem effects of PM ammonium deposition are included in the review, and CASAC (Clean Air Scientific Advisory Committee) has highlighted the importance of NH</a:t>
            </a:r>
            <a:r>
              <a:rPr lang="en-US" baseline="-25000" dirty="0"/>
              <a:t>3</a:t>
            </a:r>
            <a:r>
              <a:rPr lang="en-US" dirty="0"/>
              <a:t>:</a:t>
            </a:r>
          </a:p>
          <a:p>
            <a:pPr lvl="2"/>
            <a:r>
              <a:rPr lang="en-US" dirty="0"/>
              <a:t>August 2017 letter: “Ammonia emissions are increasing in many regions of the U.S. and the CASAC recommends that EPA consider the need for developing National Ambient Air Quality Standards for reduced forms of nitrogen during the Risk and Exposure Assessment and Policy Analysis phases of this NAAQS review”</a:t>
            </a:r>
          </a:p>
          <a:p>
            <a:pPr lvl="1"/>
            <a:r>
              <a:rPr lang="en-US" u="sng" dirty="0"/>
              <a:t>PM NAAQS</a:t>
            </a:r>
            <a:r>
              <a:rPr lang="en-US" dirty="0"/>
              <a:t>: Will likely be asked to consider NH</a:t>
            </a:r>
            <a:r>
              <a:rPr lang="en-US" baseline="-25000" dirty="0"/>
              <a:t>3</a:t>
            </a:r>
            <a:r>
              <a:rPr lang="en-US" dirty="0"/>
              <a:t> emission controls in Risk/Exposure/Impact analyses</a:t>
            </a:r>
          </a:p>
          <a:p>
            <a:pPr>
              <a:spcBef>
                <a:spcPts val="1800"/>
              </a:spcBef>
            </a:pPr>
            <a:r>
              <a:rPr lang="en-US" sz="3400" dirty="0"/>
              <a:t>Regional Haze (RH) Planning</a:t>
            </a:r>
          </a:p>
          <a:p>
            <a:pPr lvl="1"/>
            <a:r>
              <a:rPr lang="en-US" dirty="0"/>
              <a:t>Under-predictions of nitrate in the southwest in regional photochemical models, possibly related to under-predictions of NH</a:t>
            </a:r>
            <a:r>
              <a:rPr lang="en-US" baseline="-25000" dirty="0"/>
              <a:t>3</a:t>
            </a:r>
            <a:r>
              <a:rPr lang="en-US" dirty="0"/>
              <a:t>, present challenges to developing RH SIPs for the 2</a:t>
            </a:r>
            <a:r>
              <a:rPr lang="en-US" baseline="30000" dirty="0"/>
              <a:t>nd</a:t>
            </a:r>
            <a:r>
              <a:rPr lang="en-US" dirty="0"/>
              <a:t> implementation period (2018-2028)</a:t>
            </a:r>
          </a:p>
          <a:p>
            <a:pPr lvl="1"/>
            <a:r>
              <a:rPr lang="en-US" dirty="0"/>
              <a:t>Modeling to address BART (Best Available Retrofit Technology) provisions of the RH program can be sensitive to assumptions about background levels of NH</a:t>
            </a:r>
            <a:r>
              <a:rPr lang="en-US" baseline="-25000" dirty="0"/>
              <a:t>3</a:t>
            </a:r>
            <a:r>
              <a:rPr lang="en-US" dirty="0"/>
              <a:t>, which are uncertain</a:t>
            </a:r>
          </a:p>
        </p:txBody>
      </p:sp>
      <p:sp>
        <p:nvSpPr>
          <p:cNvPr id="4" name="Slide Number Placeholder 3"/>
          <p:cNvSpPr>
            <a:spLocks noGrp="1"/>
          </p:cNvSpPr>
          <p:nvPr>
            <p:ph type="sldNum" sz="quarter" idx="12"/>
          </p:nvPr>
        </p:nvSpPr>
        <p:spPr/>
        <p:txBody>
          <a:bodyPr/>
          <a:lstStyle/>
          <a:p>
            <a:fld id="{4CCF09B7-36D8-464D-A386-8F07541584EF}" type="slidenum">
              <a:rPr lang="en-US" smtClean="0"/>
              <a:t>14</a:t>
            </a:fld>
            <a:endParaRPr lang="en-US"/>
          </a:p>
        </p:txBody>
      </p:sp>
    </p:spTree>
    <p:extLst>
      <p:ext uri="{BB962C8B-B14F-4D97-AF65-F5344CB8AC3E}">
        <p14:creationId xmlns:p14="http://schemas.microsoft.com/office/powerpoint/2010/main" val="2368376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Comparisons of AQ Model Predictions of NH</a:t>
            </a:r>
            <a:r>
              <a:rPr lang="en-US" baseline="-25000" dirty="0"/>
              <a:t>3</a:t>
            </a:r>
            <a:r>
              <a:rPr lang="en-US" dirty="0"/>
              <a:t> with Measurements/Monitoring</a:t>
            </a:r>
          </a:p>
        </p:txBody>
      </p:sp>
      <p:sp>
        <p:nvSpPr>
          <p:cNvPr id="4" name="Slide Number Placeholder 3"/>
          <p:cNvSpPr>
            <a:spLocks noGrp="1"/>
          </p:cNvSpPr>
          <p:nvPr>
            <p:ph type="sldNum" sz="quarter" idx="12"/>
          </p:nvPr>
        </p:nvSpPr>
        <p:spPr/>
        <p:txBody>
          <a:bodyPr/>
          <a:lstStyle/>
          <a:p>
            <a:fld id="{4CCF09B7-36D8-464D-A386-8F07541584EF}" type="slidenum">
              <a:rPr lang="en-US" smtClean="0"/>
              <a:t>15</a:t>
            </a:fld>
            <a:endParaRPr lang="en-US"/>
          </a:p>
        </p:txBody>
      </p:sp>
    </p:spTree>
    <p:extLst>
      <p:ext uri="{BB962C8B-B14F-4D97-AF65-F5344CB8AC3E}">
        <p14:creationId xmlns:p14="http://schemas.microsoft.com/office/powerpoint/2010/main" val="3835815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ewton.rtpnc.epa.gov/wyat/AMET_AMAD/cache/CDC_Phase_2014_NH3_854402_boxplot_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657" y="1466449"/>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52650" y="6125088"/>
            <a:ext cx="2441196" cy="300082"/>
          </a:xfrm>
          <a:prstGeom prst="rect">
            <a:avLst/>
          </a:prstGeom>
          <a:noFill/>
        </p:spPr>
        <p:txBody>
          <a:bodyPr wrap="square" rtlCol="0">
            <a:spAutoFit/>
          </a:bodyPr>
          <a:lstStyle/>
          <a:p>
            <a:r>
              <a:rPr lang="en-US" sz="1350" dirty="0"/>
              <a:t>Source: Jesse Bash</a:t>
            </a:r>
          </a:p>
        </p:txBody>
      </p:sp>
      <p:pic>
        <p:nvPicPr>
          <p:cNvPr id="5" name="Picture 4"/>
          <p:cNvPicPr>
            <a:picLocks noChangeAspect="1"/>
          </p:cNvPicPr>
          <p:nvPr/>
        </p:nvPicPr>
        <p:blipFill rotWithShape="1">
          <a:blip r:embed="rId3"/>
          <a:srcRect l="1948" r="5776" b="2149"/>
          <a:stretch/>
        </p:blipFill>
        <p:spPr>
          <a:xfrm>
            <a:off x="8180665" y="594550"/>
            <a:ext cx="2372630" cy="1234440"/>
          </a:xfrm>
          <a:prstGeom prst="rect">
            <a:avLst/>
          </a:prstGeom>
        </p:spPr>
      </p:pic>
      <p:sp>
        <p:nvSpPr>
          <p:cNvPr id="7" name="TextBox 6"/>
          <p:cNvSpPr txBox="1"/>
          <p:nvPr/>
        </p:nvSpPr>
        <p:spPr>
          <a:xfrm>
            <a:off x="1888923" y="594550"/>
            <a:ext cx="7109669" cy="553998"/>
          </a:xfrm>
          <a:prstGeom prst="rect">
            <a:avLst/>
          </a:prstGeom>
          <a:noFill/>
        </p:spPr>
        <p:txBody>
          <a:bodyPr wrap="square" rtlCol="0">
            <a:spAutoFit/>
          </a:bodyPr>
          <a:lstStyle/>
          <a:p>
            <a:r>
              <a:rPr lang="en-US" sz="3000" dirty="0">
                <a:latin typeface="+mj-lt"/>
              </a:rPr>
              <a:t>Ammonia Monitoring Network (</a:t>
            </a:r>
            <a:r>
              <a:rPr lang="en-US" sz="3000" dirty="0" err="1">
                <a:latin typeface="+mj-lt"/>
              </a:rPr>
              <a:t>AMoN</a:t>
            </a:r>
            <a:r>
              <a:rPr lang="en-US" sz="3000" dirty="0">
                <a:latin typeface="+mj-lt"/>
              </a:rPr>
              <a:t>)</a:t>
            </a:r>
          </a:p>
        </p:txBody>
      </p:sp>
      <p:sp>
        <p:nvSpPr>
          <p:cNvPr id="6" name="Content Placeholder 2"/>
          <p:cNvSpPr txBox="1">
            <a:spLocks/>
          </p:cNvSpPr>
          <p:nvPr/>
        </p:nvSpPr>
        <p:spPr>
          <a:xfrm>
            <a:off x="6374658" y="2456097"/>
            <a:ext cx="4064427" cy="2918160"/>
          </a:xfrm>
          <a:prstGeom prst="rect">
            <a:avLst/>
          </a:prstGeom>
        </p:spPr>
        <p:txBody>
          <a:bodyPr/>
          <a:lstStyle/>
          <a:p>
            <a:pPr marL="132160" indent="-132160">
              <a:spcBef>
                <a:spcPts val="750"/>
              </a:spcBef>
              <a:buClr>
                <a:schemeClr val="tx2"/>
              </a:buClr>
              <a:buFont typeface="Arial" pitchFamily="34" charset="0"/>
              <a:buChar char="•"/>
            </a:pPr>
            <a:r>
              <a:rPr lang="en-US" sz="1700" dirty="0" err="1"/>
              <a:t>AMoN</a:t>
            </a:r>
            <a:r>
              <a:rPr lang="en-US" sz="1700" dirty="0"/>
              <a:t> provides a national picture of two-week average NH</a:t>
            </a:r>
            <a:r>
              <a:rPr lang="en-US" sz="1700" baseline="-25000" dirty="0"/>
              <a:t>3</a:t>
            </a:r>
            <a:r>
              <a:rPr lang="en-US" sz="1700" dirty="0"/>
              <a:t> concentration at mostly rural sites</a:t>
            </a:r>
          </a:p>
          <a:p>
            <a:pPr marL="132160" indent="-132160">
              <a:spcBef>
                <a:spcPts val="750"/>
              </a:spcBef>
              <a:buClr>
                <a:schemeClr val="tx2"/>
              </a:buClr>
              <a:buFont typeface="Arial" pitchFamily="34" charset="0"/>
              <a:buChar char="•"/>
            </a:pPr>
            <a:r>
              <a:rPr lang="en-US" sz="1700" dirty="0"/>
              <a:t>2014 CMAQ NH</a:t>
            </a:r>
            <a:r>
              <a:rPr lang="en-US" sz="1700" baseline="-25000" dirty="0"/>
              <a:t>3</a:t>
            </a:r>
            <a:r>
              <a:rPr lang="en-US" sz="1700" dirty="0"/>
              <a:t> predictions are compared with </a:t>
            </a:r>
            <a:r>
              <a:rPr lang="en-US" sz="1700" dirty="0" err="1"/>
              <a:t>AMoN</a:t>
            </a:r>
            <a:r>
              <a:rPr lang="en-US" sz="1700" dirty="0"/>
              <a:t> measurements (figure, left)</a:t>
            </a:r>
          </a:p>
          <a:p>
            <a:pPr marL="132160" indent="-132160">
              <a:spcBef>
                <a:spcPts val="750"/>
              </a:spcBef>
              <a:buClr>
                <a:schemeClr val="tx2"/>
              </a:buClr>
              <a:buFont typeface="Arial" pitchFamily="34" charset="0"/>
              <a:buChar char="•"/>
            </a:pPr>
            <a:r>
              <a:rPr lang="en-US" sz="1700" dirty="0"/>
              <a:t>Seasonal profiles of the observations are generally captured by the model</a:t>
            </a:r>
          </a:p>
          <a:p>
            <a:pPr marL="132160" indent="-132160">
              <a:spcBef>
                <a:spcPts val="750"/>
              </a:spcBef>
              <a:buClr>
                <a:schemeClr val="tx2"/>
              </a:buClr>
              <a:buFont typeface="Arial" pitchFamily="34" charset="0"/>
              <a:buChar char="•"/>
            </a:pPr>
            <a:r>
              <a:rPr lang="en-US" sz="1700" dirty="0"/>
              <a:t>However, the model underestimates observed concentrations</a:t>
            </a:r>
          </a:p>
        </p:txBody>
      </p:sp>
      <p:sp>
        <p:nvSpPr>
          <p:cNvPr id="3" name="Slide Number Placeholder 2"/>
          <p:cNvSpPr>
            <a:spLocks noGrp="1"/>
          </p:cNvSpPr>
          <p:nvPr>
            <p:ph type="sldNum" sz="quarter" idx="12"/>
          </p:nvPr>
        </p:nvSpPr>
        <p:spPr/>
        <p:txBody>
          <a:bodyPr/>
          <a:lstStyle/>
          <a:p>
            <a:fld id="{4CCF09B7-36D8-464D-A386-8F07541584EF}" type="slidenum">
              <a:rPr lang="en-US" smtClean="0"/>
              <a:t>16</a:t>
            </a:fld>
            <a:endParaRPr lang="en-US"/>
          </a:p>
        </p:txBody>
      </p:sp>
    </p:spTree>
    <p:extLst>
      <p:ext uri="{BB962C8B-B14F-4D97-AF65-F5344CB8AC3E}">
        <p14:creationId xmlns:p14="http://schemas.microsoft.com/office/powerpoint/2010/main" val="2377232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61176" y="1006506"/>
            <a:ext cx="7978174" cy="547831"/>
          </a:xfrm>
          <a:prstGeom prst="rect">
            <a:avLst/>
          </a:prstGeom>
        </p:spPr>
        <p:txBody>
          <a:bodyPr>
            <a:noAutofit/>
          </a:bodyPr>
          <a:lstStyle/>
          <a:p>
            <a:pPr lvl="0">
              <a:spcBef>
                <a:spcPct val="0"/>
              </a:spcBef>
            </a:pPr>
            <a:r>
              <a:rPr lang="en-US" sz="2400" dirty="0">
                <a:latin typeface="+mj-lt"/>
              </a:rPr>
              <a:t>Aircraft Measurements in South Coast Air Basin (CalNex-2010) </a:t>
            </a:r>
            <a:endParaRPr lang="en-US" sz="2400" baseline="30000" dirty="0">
              <a:latin typeface="+mj-lt"/>
              <a:ea typeface="+mj-ea"/>
              <a:cs typeface="+mj-cs"/>
            </a:endParaRPr>
          </a:p>
        </p:txBody>
      </p:sp>
      <p:sp>
        <p:nvSpPr>
          <p:cNvPr id="5" name="Content Placeholder 2"/>
          <p:cNvSpPr txBox="1">
            <a:spLocks/>
          </p:cNvSpPr>
          <p:nvPr/>
        </p:nvSpPr>
        <p:spPr>
          <a:xfrm>
            <a:off x="1877228" y="4447900"/>
            <a:ext cx="7133423" cy="1391382"/>
          </a:xfrm>
          <a:prstGeom prst="rect">
            <a:avLst/>
          </a:prstGeom>
        </p:spPr>
        <p:txBody>
          <a:bodyPr/>
          <a:lstStyle/>
          <a:p>
            <a:pPr marL="132160" indent="-132160">
              <a:spcBef>
                <a:spcPts val="600"/>
              </a:spcBef>
              <a:buClr>
                <a:schemeClr val="tx2"/>
              </a:buClr>
              <a:buFont typeface="Arial" pitchFamily="34" charset="0"/>
              <a:buChar char="•"/>
            </a:pPr>
            <a:r>
              <a:rPr lang="en-US" sz="1500" dirty="0"/>
              <a:t>NH</a:t>
            </a:r>
            <a:r>
              <a:rPr lang="en-US" sz="1500" baseline="-25000" dirty="0"/>
              <a:t>3</a:t>
            </a:r>
            <a:r>
              <a:rPr lang="en-US" sz="1500" dirty="0"/>
              <a:t> is under-predicted for aircraft transects near Riverside downwind of Chino dairy facilities (e.g., markers (1) and (4), above left)</a:t>
            </a:r>
          </a:p>
          <a:p>
            <a:pPr marL="132160" indent="-132160">
              <a:spcBef>
                <a:spcPts val="600"/>
              </a:spcBef>
              <a:buClr>
                <a:schemeClr val="tx2"/>
              </a:buClr>
              <a:buFont typeface="Arial" pitchFamily="34" charset="0"/>
              <a:buChar char="•"/>
            </a:pPr>
            <a:r>
              <a:rPr lang="en-US" sz="1500" dirty="0"/>
              <a:t>NH</a:t>
            </a:r>
            <a:r>
              <a:rPr lang="en-US" sz="1500" baseline="-25000" dirty="0"/>
              <a:t>3</a:t>
            </a:r>
            <a:r>
              <a:rPr lang="en-US" sz="1500" dirty="0"/>
              <a:t> is over-predicted for transects along San Gabriel Mountains near Pasadena, e.g., (3)</a:t>
            </a:r>
          </a:p>
          <a:p>
            <a:pPr marL="132160" indent="-132160">
              <a:spcBef>
                <a:spcPts val="600"/>
              </a:spcBef>
              <a:buClr>
                <a:schemeClr val="tx2"/>
              </a:buClr>
              <a:buFont typeface="Arial" pitchFamily="34" charset="0"/>
              <a:buChar char="•"/>
            </a:pPr>
            <a:r>
              <a:rPr lang="en-US" sz="1500" dirty="0"/>
              <a:t>Nitrate predictions in Riverside are sensitive to NH</a:t>
            </a:r>
            <a:r>
              <a:rPr lang="en-US" sz="1500" baseline="-25000" dirty="0"/>
              <a:t>3</a:t>
            </a:r>
            <a:r>
              <a:rPr lang="en-US" sz="1500" dirty="0"/>
              <a:t> emissions (above, right), and increased NH</a:t>
            </a:r>
            <a:r>
              <a:rPr lang="en-US" sz="1500" baseline="-25000" dirty="0"/>
              <a:t>3</a:t>
            </a:r>
            <a:r>
              <a:rPr lang="en-US" sz="1500" dirty="0"/>
              <a:t> emissions lead to better model performance in Riverside</a:t>
            </a:r>
          </a:p>
        </p:txBody>
      </p:sp>
      <p:grpSp>
        <p:nvGrpSpPr>
          <p:cNvPr id="10" name="Group 9"/>
          <p:cNvGrpSpPr/>
          <p:nvPr/>
        </p:nvGrpSpPr>
        <p:grpSpPr>
          <a:xfrm>
            <a:off x="1732736" y="1601559"/>
            <a:ext cx="5662568" cy="2521948"/>
            <a:chOff x="659476" y="1321704"/>
            <a:chExt cx="7550091" cy="3362597"/>
          </a:xfrm>
        </p:grpSpPr>
        <p:pic>
          <p:nvPicPr>
            <p:cNvPr id="3" name="Picture 2" descr="Fig4_layout_NH3_transect_ggmap_2010ec3_CB05_10f_obs_P3flt08May19May.png"/>
            <p:cNvPicPr>
              <a:picLocks noChangeAspect="1"/>
            </p:cNvPicPr>
            <p:nvPr/>
          </p:nvPicPr>
          <p:blipFill rotWithShape="1">
            <a:blip r:embed="rId2" cstate="print"/>
            <a:srcRect l="6274" r="8096"/>
            <a:stretch/>
          </p:blipFill>
          <p:spPr>
            <a:xfrm>
              <a:off x="659476" y="1666781"/>
              <a:ext cx="7550091" cy="3017520"/>
            </a:xfrm>
            <a:prstGeom prst="rect">
              <a:avLst/>
            </a:prstGeom>
          </p:spPr>
        </p:pic>
        <p:sp>
          <p:nvSpPr>
            <p:cNvPr id="8" name="Content Placeholder 2"/>
            <p:cNvSpPr txBox="1">
              <a:spLocks/>
            </p:cNvSpPr>
            <p:nvPr/>
          </p:nvSpPr>
          <p:spPr>
            <a:xfrm>
              <a:off x="2753359" y="1321704"/>
              <a:ext cx="3073237" cy="419099"/>
            </a:xfrm>
            <a:prstGeom prst="rect">
              <a:avLst/>
            </a:prstGeom>
          </p:spPr>
          <p:txBody>
            <a:bodyPr/>
            <a:lstStyle/>
            <a:p>
              <a:pPr marL="132160" indent="-132160">
                <a:spcBef>
                  <a:spcPts val="150"/>
                </a:spcBef>
                <a:buClr>
                  <a:schemeClr val="tx2"/>
                </a:buClr>
              </a:pPr>
              <a:r>
                <a:rPr lang="en-US" sz="1500" dirty="0">
                  <a:solidFill>
                    <a:schemeClr val="tx1">
                      <a:lumMod val="85000"/>
                      <a:lumOff val="15000"/>
                    </a:schemeClr>
                  </a:solidFill>
                </a:rPr>
                <a:t>NH</a:t>
              </a:r>
              <a:r>
                <a:rPr lang="en-US" sz="1500" baseline="-25000" dirty="0">
                  <a:solidFill>
                    <a:schemeClr val="tx1">
                      <a:lumMod val="85000"/>
                      <a:lumOff val="15000"/>
                    </a:schemeClr>
                  </a:solidFill>
                </a:rPr>
                <a:t>3</a:t>
              </a:r>
              <a:r>
                <a:rPr lang="en-US" sz="1500" dirty="0">
                  <a:solidFill>
                    <a:schemeClr val="tx1">
                      <a:lumMod val="85000"/>
                      <a:lumOff val="15000"/>
                    </a:schemeClr>
                  </a:solidFill>
                </a:rPr>
                <a:t>, Modeled - Observed </a:t>
              </a: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61" r="3153"/>
          <a:stretch/>
        </p:blipFill>
        <p:spPr>
          <a:xfrm>
            <a:off x="7605692" y="1915883"/>
            <a:ext cx="3062309" cy="2400300"/>
          </a:xfrm>
          <a:prstGeom prst="rect">
            <a:avLst/>
          </a:prstGeom>
        </p:spPr>
      </p:pic>
      <p:sp>
        <p:nvSpPr>
          <p:cNvPr id="11" name="Content Placeholder 2"/>
          <p:cNvSpPr txBox="1">
            <a:spLocks/>
          </p:cNvSpPr>
          <p:nvPr/>
        </p:nvSpPr>
        <p:spPr>
          <a:xfrm>
            <a:off x="8520024" y="1601559"/>
            <a:ext cx="756223" cy="314324"/>
          </a:xfrm>
          <a:prstGeom prst="rect">
            <a:avLst/>
          </a:prstGeom>
        </p:spPr>
        <p:txBody>
          <a:bodyPr/>
          <a:lstStyle/>
          <a:p>
            <a:pPr marL="132160" indent="-132160">
              <a:spcBef>
                <a:spcPts val="150"/>
              </a:spcBef>
              <a:buClr>
                <a:schemeClr val="tx2"/>
              </a:buClr>
            </a:pPr>
            <a:r>
              <a:rPr lang="en-US" sz="1500" dirty="0">
                <a:solidFill>
                  <a:schemeClr val="tx1">
                    <a:lumMod val="85000"/>
                    <a:lumOff val="15000"/>
                  </a:schemeClr>
                </a:solidFill>
              </a:rPr>
              <a:t>Nitrate</a:t>
            </a:r>
            <a:endParaRPr lang="en-US" sz="1500" baseline="30000" dirty="0">
              <a:solidFill>
                <a:schemeClr val="tx1">
                  <a:lumMod val="85000"/>
                  <a:lumOff val="15000"/>
                </a:schemeClr>
              </a:solidFill>
            </a:endParaRPr>
          </a:p>
        </p:txBody>
      </p:sp>
      <p:sp>
        <p:nvSpPr>
          <p:cNvPr id="12" name="Rectangle 11"/>
          <p:cNvSpPr/>
          <p:nvPr/>
        </p:nvSpPr>
        <p:spPr>
          <a:xfrm>
            <a:off x="1844880" y="5989321"/>
            <a:ext cx="6873551" cy="430887"/>
          </a:xfrm>
          <a:prstGeom prst="rect">
            <a:avLst/>
          </a:prstGeom>
        </p:spPr>
        <p:txBody>
          <a:bodyPr wrap="square">
            <a:spAutoFit/>
          </a:bodyPr>
          <a:lstStyle/>
          <a:p>
            <a:r>
              <a:rPr lang="en-US" sz="1100" dirty="0"/>
              <a:t>Source: Kelly et al. (2014) Fine-scale simulation of ammonium and nitrate over the South Coast Air Basin and San Joaquin Valley of California during CalNex-2010. Journal of Geophysical Research-Atmospheres 119(6): 3600-3614.</a:t>
            </a:r>
          </a:p>
        </p:txBody>
      </p:sp>
      <p:sp>
        <p:nvSpPr>
          <p:cNvPr id="6" name="Slide Number Placeholder 5"/>
          <p:cNvSpPr>
            <a:spLocks noGrp="1"/>
          </p:cNvSpPr>
          <p:nvPr>
            <p:ph type="sldNum" sz="quarter" idx="12"/>
          </p:nvPr>
        </p:nvSpPr>
        <p:spPr/>
        <p:txBody>
          <a:bodyPr/>
          <a:lstStyle/>
          <a:p>
            <a:fld id="{4CCF09B7-36D8-464D-A386-8F07541584EF}" type="slidenum">
              <a:rPr lang="en-US" smtClean="0"/>
              <a:t>17</a:t>
            </a:fld>
            <a:endParaRPr lang="en-US"/>
          </a:p>
        </p:txBody>
      </p:sp>
    </p:spTree>
    <p:extLst>
      <p:ext uri="{BB962C8B-B14F-4D97-AF65-F5344CB8AC3E}">
        <p14:creationId xmlns:p14="http://schemas.microsoft.com/office/powerpoint/2010/main" val="3061080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H3_tseries_mod_0600LAGrd_2010ec3_CB05_10f.png"/>
          <p:cNvPicPr>
            <a:picLocks noChangeAspect="1"/>
          </p:cNvPicPr>
          <p:nvPr/>
        </p:nvPicPr>
        <p:blipFill>
          <a:blip r:embed="rId2" cstate="print"/>
          <a:stretch>
            <a:fillRect/>
          </a:stretch>
        </p:blipFill>
        <p:spPr>
          <a:xfrm>
            <a:off x="1784586" y="1633610"/>
            <a:ext cx="4074436" cy="2263140"/>
          </a:xfrm>
          <a:prstGeom prst="rect">
            <a:avLst/>
          </a:prstGeom>
        </p:spPr>
      </p:pic>
      <p:grpSp>
        <p:nvGrpSpPr>
          <p:cNvPr id="5" name="Group 4"/>
          <p:cNvGrpSpPr>
            <a:grpSpLocks noChangeAspect="1"/>
          </p:cNvGrpSpPr>
          <p:nvPr/>
        </p:nvGrpSpPr>
        <p:grpSpPr>
          <a:xfrm>
            <a:off x="1598127" y="4110630"/>
            <a:ext cx="5388473" cy="1371600"/>
            <a:chOff x="3276600" y="4269518"/>
            <a:chExt cx="5943600" cy="1512904"/>
          </a:xfrm>
        </p:grpSpPr>
        <p:pic>
          <p:nvPicPr>
            <p:cNvPr id="3" name="Picture 2" descr="Fig9_NH3_par_box_modobs_2010ec3_CB05_10f_bkfd.png"/>
            <p:cNvPicPr/>
            <p:nvPr/>
          </p:nvPicPr>
          <p:blipFill rotWithShape="1">
            <a:blip r:embed="rId3" cstate="print"/>
            <a:srcRect b="74971"/>
            <a:stretch/>
          </p:blipFill>
          <p:spPr>
            <a:xfrm>
              <a:off x="3276600" y="4269518"/>
              <a:ext cx="5943600" cy="1124602"/>
            </a:xfrm>
            <a:prstGeom prst="rect">
              <a:avLst/>
            </a:prstGeom>
          </p:spPr>
        </p:pic>
        <p:pic>
          <p:nvPicPr>
            <p:cNvPr id="4" name="Picture 3" descr="Fig9_NH3_par_box_modobs_2010ec3_CB05_10f_bkfd.png"/>
            <p:cNvPicPr/>
            <p:nvPr/>
          </p:nvPicPr>
          <p:blipFill rotWithShape="1">
            <a:blip r:embed="rId3" cstate="print"/>
            <a:srcRect l="9798" t="90343"/>
            <a:stretch/>
          </p:blipFill>
          <p:spPr>
            <a:xfrm>
              <a:off x="3858936" y="5348513"/>
              <a:ext cx="5361264" cy="433909"/>
            </a:xfrm>
            <a:prstGeom prst="rect">
              <a:avLst/>
            </a:prstGeom>
          </p:spPr>
        </p:pic>
      </p:grpSp>
      <p:sp>
        <p:nvSpPr>
          <p:cNvPr id="6" name="Rectangle 5"/>
          <p:cNvSpPr/>
          <p:nvPr/>
        </p:nvSpPr>
        <p:spPr>
          <a:xfrm>
            <a:off x="2656629" y="3983674"/>
            <a:ext cx="2381742" cy="276999"/>
          </a:xfrm>
          <a:prstGeom prst="rect">
            <a:avLst/>
          </a:prstGeom>
        </p:spPr>
        <p:txBody>
          <a:bodyPr wrap="non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Bakersfield, 22 May – 28 June 2010</a:t>
            </a:r>
            <a:endParaRPr lang="en-US" sz="1200" dirty="0"/>
          </a:p>
        </p:txBody>
      </p:sp>
      <p:sp>
        <p:nvSpPr>
          <p:cNvPr id="12" name="Title 1"/>
          <p:cNvSpPr txBox="1">
            <a:spLocks/>
          </p:cNvSpPr>
          <p:nvPr/>
        </p:nvSpPr>
        <p:spPr>
          <a:xfrm>
            <a:off x="2061176" y="1006506"/>
            <a:ext cx="7978174" cy="547831"/>
          </a:xfrm>
          <a:prstGeom prst="rect">
            <a:avLst/>
          </a:prstGeom>
        </p:spPr>
        <p:txBody>
          <a:bodyPr>
            <a:normAutofit/>
          </a:bodyPr>
          <a:lstStyle/>
          <a:p>
            <a:pPr lvl="0">
              <a:spcBef>
                <a:spcPct val="0"/>
              </a:spcBef>
            </a:pPr>
            <a:r>
              <a:rPr lang="en-US" sz="2700" dirty="0">
                <a:latin typeface="+mj-lt"/>
              </a:rPr>
              <a:t>Pasadena and Bakersfield Ground Sites (CalNex-2010) </a:t>
            </a:r>
            <a:endParaRPr lang="en-US" sz="2700" baseline="30000" dirty="0">
              <a:latin typeface="+mj-lt"/>
              <a:ea typeface="+mj-ea"/>
              <a:cs typeface="+mj-cs"/>
            </a:endParaRPr>
          </a:p>
        </p:txBody>
      </p:sp>
      <p:sp>
        <p:nvSpPr>
          <p:cNvPr id="13" name="Content Placeholder 2"/>
          <p:cNvSpPr txBox="1">
            <a:spLocks/>
          </p:cNvSpPr>
          <p:nvPr/>
        </p:nvSpPr>
        <p:spPr>
          <a:xfrm>
            <a:off x="6165011" y="1839035"/>
            <a:ext cx="4250218" cy="3247174"/>
          </a:xfrm>
          <a:prstGeom prst="rect">
            <a:avLst/>
          </a:prstGeom>
        </p:spPr>
        <p:txBody>
          <a:bodyPr/>
          <a:lstStyle/>
          <a:p>
            <a:pPr marL="132160" indent="-132160">
              <a:spcBef>
                <a:spcPts val="600"/>
              </a:spcBef>
              <a:buClr>
                <a:schemeClr val="tx2"/>
              </a:buClr>
              <a:buFont typeface="Arial" pitchFamily="34" charset="0"/>
              <a:buChar char="•"/>
            </a:pPr>
            <a:r>
              <a:rPr lang="en-US" sz="1600" dirty="0"/>
              <a:t>In Pasadena, NH</a:t>
            </a:r>
            <a:r>
              <a:rPr lang="en-US" sz="1600" baseline="-25000" dirty="0"/>
              <a:t>3</a:t>
            </a:r>
            <a:r>
              <a:rPr lang="en-US" sz="1600" dirty="0"/>
              <a:t> tends to be over-predicted especially at night, consistent with aircraft transects in this region on previous slide</a:t>
            </a:r>
          </a:p>
          <a:p>
            <a:pPr marL="132160" indent="-132160">
              <a:spcBef>
                <a:spcPts val="600"/>
              </a:spcBef>
              <a:buClr>
                <a:schemeClr val="tx2"/>
              </a:buClr>
              <a:buFont typeface="Arial" pitchFamily="34" charset="0"/>
              <a:buChar char="•"/>
            </a:pPr>
            <a:r>
              <a:rPr lang="en-US" sz="1600" dirty="0"/>
              <a:t>Some </a:t>
            </a:r>
            <a:r>
              <a:rPr lang="en-US" sz="1600" dirty="0" err="1"/>
              <a:t>overpredictions</a:t>
            </a:r>
            <a:r>
              <a:rPr lang="en-US" sz="1600" dirty="0"/>
              <a:t> occur overnight and could be related to underestimated vertical mixing in the model</a:t>
            </a:r>
          </a:p>
          <a:p>
            <a:pPr marL="132160" indent="-132160">
              <a:spcBef>
                <a:spcPts val="600"/>
              </a:spcBef>
              <a:buClr>
                <a:schemeClr val="tx2"/>
              </a:buClr>
              <a:buFont typeface="Arial" pitchFamily="34" charset="0"/>
              <a:buChar char="•"/>
            </a:pPr>
            <a:r>
              <a:rPr lang="en-US" sz="1600" dirty="0"/>
              <a:t>In Bakersfield, NH</a:t>
            </a:r>
            <a:r>
              <a:rPr lang="en-US" sz="1600" baseline="-25000" dirty="0"/>
              <a:t>3</a:t>
            </a:r>
            <a:r>
              <a:rPr lang="en-US" sz="1600" dirty="0"/>
              <a:t> is underestimated during the day when emissions are highest but is overestimated in the evening, possibly due to issues with nighttime mixing in the model</a:t>
            </a:r>
          </a:p>
        </p:txBody>
      </p:sp>
      <p:sp>
        <p:nvSpPr>
          <p:cNvPr id="10" name="Rectangle 9"/>
          <p:cNvSpPr/>
          <p:nvPr/>
        </p:nvSpPr>
        <p:spPr>
          <a:xfrm>
            <a:off x="1844880" y="5989321"/>
            <a:ext cx="6873551" cy="430887"/>
          </a:xfrm>
          <a:prstGeom prst="rect">
            <a:avLst/>
          </a:prstGeom>
        </p:spPr>
        <p:txBody>
          <a:bodyPr wrap="square">
            <a:spAutoFit/>
          </a:bodyPr>
          <a:lstStyle/>
          <a:p>
            <a:r>
              <a:rPr lang="en-US" sz="1100" dirty="0"/>
              <a:t>Source: Kelly et al. (2014) Fine-scale simulation of ammonium and nitrate over the South Coast Air Basin and San Joaquin Valley of California during CalNex-2010. Journal of Geophysical Research-Atmospheres 119(6): 3600-3614.</a:t>
            </a:r>
          </a:p>
        </p:txBody>
      </p:sp>
      <p:sp>
        <p:nvSpPr>
          <p:cNvPr id="7" name="Slide Number Placeholder 6"/>
          <p:cNvSpPr>
            <a:spLocks noGrp="1"/>
          </p:cNvSpPr>
          <p:nvPr>
            <p:ph type="sldNum" sz="quarter" idx="12"/>
          </p:nvPr>
        </p:nvSpPr>
        <p:spPr/>
        <p:txBody>
          <a:bodyPr/>
          <a:lstStyle/>
          <a:p>
            <a:fld id="{4CCF09B7-36D8-464D-A386-8F07541584EF}" type="slidenum">
              <a:rPr lang="en-US" smtClean="0"/>
              <a:t>18</a:t>
            </a:fld>
            <a:endParaRPr lang="en-US"/>
          </a:p>
        </p:txBody>
      </p:sp>
    </p:spTree>
    <p:extLst>
      <p:ext uri="{BB962C8B-B14F-4D97-AF65-F5344CB8AC3E}">
        <p14:creationId xmlns:p14="http://schemas.microsoft.com/office/powerpoint/2010/main" val="98843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380" b="4996"/>
          <a:stretch/>
        </p:blipFill>
        <p:spPr>
          <a:xfrm>
            <a:off x="1791709" y="1709192"/>
            <a:ext cx="5128725" cy="303809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87" t="8871" b="2956"/>
          <a:stretch/>
        </p:blipFill>
        <p:spPr>
          <a:xfrm>
            <a:off x="6934628" y="1673287"/>
            <a:ext cx="3104723" cy="3038094"/>
          </a:xfrm>
          <a:prstGeom prst="rect">
            <a:avLst/>
          </a:prstGeom>
        </p:spPr>
      </p:pic>
      <p:sp>
        <p:nvSpPr>
          <p:cNvPr id="6" name="Text Box 21"/>
          <p:cNvSpPr txBox="1"/>
          <p:nvPr/>
        </p:nvSpPr>
        <p:spPr>
          <a:xfrm>
            <a:off x="3582173" y="2677892"/>
            <a:ext cx="359437" cy="13976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Fresno</a:t>
            </a:r>
          </a:p>
        </p:txBody>
      </p:sp>
      <p:sp>
        <p:nvSpPr>
          <p:cNvPr id="7" name="Text Box 21"/>
          <p:cNvSpPr txBox="1"/>
          <p:nvPr/>
        </p:nvSpPr>
        <p:spPr>
          <a:xfrm>
            <a:off x="3084520" y="3192336"/>
            <a:ext cx="414134" cy="128059"/>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Hanford</a:t>
            </a:r>
            <a:endParaRPr lang="en-US" sz="900" dirty="0">
              <a:latin typeface="Times New Roman" panose="02020603050405020304" pitchFamily="18" charset="0"/>
              <a:ea typeface="Times New Roman" panose="02020603050405020304" pitchFamily="18" charset="0"/>
            </a:endParaRPr>
          </a:p>
        </p:txBody>
      </p:sp>
      <p:sp>
        <p:nvSpPr>
          <p:cNvPr id="8" name="Text Box 21"/>
          <p:cNvSpPr txBox="1"/>
          <p:nvPr/>
        </p:nvSpPr>
        <p:spPr>
          <a:xfrm>
            <a:off x="3345781" y="4173826"/>
            <a:ext cx="579131" cy="172994"/>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Bakersfield</a:t>
            </a:r>
            <a:endParaRPr lang="en-US" sz="900" dirty="0">
              <a:latin typeface="Times New Roman" panose="02020603050405020304" pitchFamily="18" charset="0"/>
              <a:ea typeface="Times New Roman" panose="02020603050405020304" pitchFamily="18" charset="0"/>
            </a:endParaRPr>
          </a:p>
        </p:txBody>
      </p:sp>
      <p:cxnSp>
        <p:nvCxnSpPr>
          <p:cNvPr id="9" name="Straight Arrow Connector 8"/>
          <p:cNvCxnSpPr/>
          <p:nvPr/>
        </p:nvCxnSpPr>
        <p:spPr>
          <a:xfrm flipH="1">
            <a:off x="3461811" y="2808510"/>
            <a:ext cx="40946" cy="108806"/>
          </a:xfrm>
          <a:prstGeom prst="straightConnector1">
            <a:avLst/>
          </a:prstGeom>
          <a:ln>
            <a:solidFill>
              <a:schemeClr val="bg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71445" y="3278073"/>
            <a:ext cx="102038" cy="42321"/>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61634" y="4270597"/>
            <a:ext cx="126554" cy="45427"/>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sp>
        <p:nvSpPr>
          <p:cNvPr id="12" name="Text Box 21"/>
          <p:cNvSpPr txBox="1"/>
          <p:nvPr/>
        </p:nvSpPr>
        <p:spPr>
          <a:xfrm>
            <a:off x="2815542" y="2105354"/>
            <a:ext cx="402746" cy="1243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Turlock</a:t>
            </a:r>
            <a:endParaRPr lang="en-US" sz="900" dirty="0">
              <a:latin typeface="Times New Roman" panose="02020603050405020304" pitchFamily="18" charset="0"/>
              <a:ea typeface="Times New Roman" panose="02020603050405020304" pitchFamily="18" charset="0"/>
            </a:endParaRPr>
          </a:p>
        </p:txBody>
      </p:sp>
      <p:cxnSp>
        <p:nvCxnSpPr>
          <p:cNvPr id="13" name="Straight Arrow Connector 12"/>
          <p:cNvCxnSpPr/>
          <p:nvPr/>
        </p:nvCxnSpPr>
        <p:spPr>
          <a:xfrm flipH="1" flipV="1">
            <a:off x="2686691" y="2179350"/>
            <a:ext cx="119945" cy="2561"/>
          </a:xfrm>
          <a:prstGeom prst="straightConnector1">
            <a:avLst/>
          </a:prstGeom>
          <a:ln>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748043" y="2105354"/>
            <a:ext cx="1334778" cy="2274452"/>
            <a:chOff x="4274904" y="2197222"/>
            <a:chExt cx="1779704" cy="3032602"/>
          </a:xfrm>
        </p:grpSpPr>
        <p:sp>
          <p:nvSpPr>
            <p:cNvPr id="14" name="Text Box 21"/>
            <p:cNvSpPr txBox="1"/>
            <p:nvPr/>
          </p:nvSpPr>
          <p:spPr>
            <a:xfrm>
              <a:off x="5488052" y="2957515"/>
              <a:ext cx="479249" cy="18635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Fresno</a:t>
              </a:r>
            </a:p>
          </p:txBody>
        </p:sp>
        <p:sp>
          <p:nvSpPr>
            <p:cNvPr id="15" name="Text Box 21"/>
            <p:cNvSpPr txBox="1"/>
            <p:nvPr/>
          </p:nvSpPr>
          <p:spPr>
            <a:xfrm>
              <a:off x="4849335" y="3623627"/>
              <a:ext cx="552179" cy="17074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Hanford</a:t>
              </a:r>
              <a:endParaRPr lang="en-US" sz="900" dirty="0">
                <a:latin typeface="Times New Roman" panose="02020603050405020304" pitchFamily="18" charset="0"/>
                <a:ea typeface="Times New Roman" panose="02020603050405020304" pitchFamily="18" charset="0"/>
              </a:endParaRPr>
            </a:p>
          </p:txBody>
        </p:sp>
        <p:sp>
          <p:nvSpPr>
            <p:cNvPr id="16" name="Text Box 21"/>
            <p:cNvSpPr txBox="1"/>
            <p:nvPr/>
          </p:nvSpPr>
          <p:spPr>
            <a:xfrm>
              <a:off x="5205290" y="4999165"/>
              <a:ext cx="772174" cy="230659"/>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Bakersfield</a:t>
              </a:r>
              <a:endParaRPr lang="en-US" sz="900" dirty="0">
                <a:latin typeface="Times New Roman" panose="02020603050405020304" pitchFamily="18" charset="0"/>
                <a:ea typeface="Times New Roman" panose="02020603050405020304" pitchFamily="18" charset="0"/>
              </a:endParaRPr>
            </a:p>
          </p:txBody>
        </p:sp>
        <p:cxnSp>
          <p:nvCxnSpPr>
            <p:cNvPr id="17" name="Straight Arrow Connector 16"/>
            <p:cNvCxnSpPr/>
            <p:nvPr/>
          </p:nvCxnSpPr>
          <p:spPr>
            <a:xfrm flipH="1">
              <a:off x="5419020" y="3113087"/>
              <a:ext cx="54595" cy="145074"/>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350995" y="3747084"/>
              <a:ext cx="136051" cy="56428"/>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885870" y="5125274"/>
              <a:ext cx="168738" cy="60569"/>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sp>
          <p:nvSpPr>
            <p:cNvPr id="20" name="Text Box 21"/>
            <p:cNvSpPr txBox="1"/>
            <p:nvPr/>
          </p:nvSpPr>
          <p:spPr>
            <a:xfrm>
              <a:off x="4434830" y="2197222"/>
              <a:ext cx="536994" cy="16578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Turlock</a:t>
              </a:r>
              <a:endParaRPr lang="en-US" sz="900" dirty="0">
                <a:latin typeface="Times New Roman" panose="02020603050405020304" pitchFamily="18" charset="0"/>
                <a:ea typeface="Times New Roman" panose="02020603050405020304" pitchFamily="18" charset="0"/>
              </a:endParaRPr>
            </a:p>
          </p:txBody>
        </p:sp>
        <p:cxnSp>
          <p:nvCxnSpPr>
            <p:cNvPr id="21" name="Straight Arrow Connector 20"/>
            <p:cNvCxnSpPr/>
            <p:nvPr/>
          </p:nvCxnSpPr>
          <p:spPr>
            <a:xfrm flipH="1" flipV="1">
              <a:off x="4274904" y="2295881"/>
              <a:ext cx="159926" cy="3415"/>
            </a:xfrm>
            <a:prstGeom prst="straightConnector1">
              <a:avLst/>
            </a:prstGeom>
            <a:ln>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H="1">
            <a:off x="3523894" y="2785447"/>
            <a:ext cx="40946" cy="108806"/>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626945" y="2072368"/>
            <a:ext cx="1334778" cy="2274452"/>
            <a:chOff x="4274904" y="2197222"/>
            <a:chExt cx="1779704" cy="3032602"/>
          </a:xfrm>
        </p:grpSpPr>
        <p:sp>
          <p:nvSpPr>
            <p:cNvPr id="24" name="Text Box 21"/>
            <p:cNvSpPr txBox="1"/>
            <p:nvPr/>
          </p:nvSpPr>
          <p:spPr>
            <a:xfrm>
              <a:off x="5488052" y="2957515"/>
              <a:ext cx="479249" cy="18635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Fresno</a:t>
              </a:r>
            </a:p>
          </p:txBody>
        </p:sp>
        <p:sp>
          <p:nvSpPr>
            <p:cNvPr id="25" name="Text Box 21"/>
            <p:cNvSpPr txBox="1"/>
            <p:nvPr/>
          </p:nvSpPr>
          <p:spPr>
            <a:xfrm>
              <a:off x="4849335" y="3623627"/>
              <a:ext cx="552179" cy="17074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Hanford</a:t>
              </a:r>
              <a:endParaRPr lang="en-US" sz="900" dirty="0">
                <a:latin typeface="Times New Roman" panose="02020603050405020304" pitchFamily="18" charset="0"/>
                <a:ea typeface="Times New Roman" panose="02020603050405020304" pitchFamily="18" charset="0"/>
              </a:endParaRPr>
            </a:p>
          </p:txBody>
        </p:sp>
        <p:sp>
          <p:nvSpPr>
            <p:cNvPr id="26" name="Text Box 21"/>
            <p:cNvSpPr txBox="1"/>
            <p:nvPr/>
          </p:nvSpPr>
          <p:spPr>
            <a:xfrm>
              <a:off x="5205290" y="4999165"/>
              <a:ext cx="772174" cy="230659"/>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Bakersfield</a:t>
              </a:r>
              <a:endParaRPr lang="en-US" sz="900" dirty="0">
                <a:latin typeface="Times New Roman" panose="02020603050405020304" pitchFamily="18" charset="0"/>
                <a:ea typeface="Times New Roman" panose="02020603050405020304" pitchFamily="18" charset="0"/>
              </a:endParaRPr>
            </a:p>
          </p:txBody>
        </p:sp>
        <p:cxnSp>
          <p:nvCxnSpPr>
            <p:cNvPr id="27" name="Straight Arrow Connector 26"/>
            <p:cNvCxnSpPr/>
            <p:nvPr/>
          </p:nvCxnSpPr>
          <p:spPr>
            <a:xfrm flipH="1">
              <a:off x="5419020" y="3113087"/>
              <a:ext cx="54595" cy="145074"/>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350995" y="3747084"/>
              <a:ext cx="136051" cy="56428"/>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885870" y="5125274"/>
              <a:ext cx="168738" cy="60569"/>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sp>
          <p:nvSpPr>
            <p:cNvPr id="30" name="Text Box 21"/>
            <p:cNvSpPr txBox="1"/>
            <p:nvPr/>
          </p:nvSpPr>
          <p:spPr>
            <a:xfrm>
              <a:off x="4434830" y="2197222"/>
              <a:ext cx="536994" cy="16578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Turlock</a:t>
              </a:r>
              <a:endParaRPr lang="en-US" sz="900" dirty="0">
                <a:latin typeface="Times New Roman" panose="02020603050405020304" pitchFamily="18" charset="0"/>
                <a:ea typeface="Times New Roman" panose="02020603050405020304" pitchFamily="18" charset="0"/>
              </a:endParaRPr>
            </a:p>
          </p:txBody>
        </p:sp>
        <p:cxnSp>
          <p:nvCxnSpPr>
            <p:cNvPr id="31" name="Straight Arrow Connector 30"/>
            <p:cNvCxnSpPr/>
            <p:nvPr/>
          </p:nvCxnSpPr>
          <p:spPr>
            <a:xfrm flipH="1" flipV="1">
              <a:off x="4274904" y="2295881"/>
              <a:ext cx="159926" cy="3415"/>
            </a:xfrm>
            <a:prstGeom prst="straightConnector1">
              <a:avLst/>
            </a:prstGeom>
            <a:ln>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32" name="Title 1"/>
          <p:cNvSpPr txBox="1">
            <a:spLocks/>
          </p:cNvSpPr>
          <p:nvPr/>
        </p:nvSpPr>
        <p:spPr>
          <a:xfrm>
            <a:off x="2152650" y="589171"/>
            <a:ext cx="7886700" cy="720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2013 San Joaquin Valley DISCOVER-AQ </a:t>
            </a:r>
          </a:p>
        </p:txBody>
      </p:sp>
      <p:sp>
        <p:nvSpPr>
          <p:cNvPr id="35" name="Rectangle 34"/>
          <p:cNvSpPr/>
          <p:nvPr/>
        </p:nvSpPr>
        <p:spPr>
          <a:xfrm>
            <a:off x="1844040" y="6400800"/>
            <a:ext cx="7268942" cy="261610"/>
          </a:xfrm>
          <a:prstGeom prst="rect">
            <a:avLst/>
          </a:prstGeom>
        </p:spPr>
        <p:txBody>
          <a:bodyPr wrap="square">
            <a:spAutoFit/>
          </a:bodyPr>
          <a:lstStyle/>
          <a:p>
            <a:r>
              <a:rPr lang="en-US" sz="1100" dirty="0"/>
              <a:t>Source: Kelly et al. (2017) Modeling NH</a:t>
            </a:r>
            <a:r>
              <a:rPr lang="en-US" sz="1100" baseline="-25000" dirty="0"/>
              <a:t>4</a:t>
            </a:r>
            <a:r>
              <a:rPr lang="en-US" sz="1100" dirty="0"/>
              <a:t>NO</a:t>
            </a:r>
            <a:r>
              <a:rPr lang="en-US" sz="1100" baseline="-25000" dirty="0"/>
              <a:t>3</a:t>
            </a:r>
            <a:r>
              <a:rPr lang="en-US" sz="1100" dirty="0"/>
              <a:t> during the 2013 San Joaquin Valley DISCOVER-AQ campaign [in prep]</a:t>
            </a:r>
          </a:p>
        </p:txBody>
      </p:sp>
      <p:sp>
        <p:nvSpPr>
          <p:cNvPr id="36" name="Content Placeholder 2"/>
          <p:cNvSpPr txBox="1">
            <a:spLocks/>
          </p:cNvSpPr>
          <p:nvPr/>
        </p:nvSpPr>
        <p:spPr>
          <a:xfrm>
            <a:off x="2047855" y="4857814"/>
            <a:ext cx="7239919" cy="1209737"/>
          </a:xfrm>
          <a:prstGeom prst="rect">
            <a:avLst/>
          </a:prstGeom>
        </p:spPr>
        <p:txBody>
          <a:bodyPr/>
          <a:lstStyle/>
          <a:p>
            <a:pPr marL="132160" indent="-132160">
              <a:spcBef>
                <a:spcPts val="600"/>
              </a:spcBef>
              <a:buClr>
                <a:schemeClr val="tx2"/>
              </a:buClr>
              <a:buFont typeface="Arial" pitchFamily="34" charset="0"/>
              <a:buChar char="•"/>
            </a:pPr>
            <a:r>
              <a:rPr lang="en-US" sz="1600" dirty="0"/>
              <a:t>Some consistency in observed and modeled spatial patterns of NH</a:t>
            </a:r>
            <a:r>
              <a:rPr lang="en-US" sz="1600" baseline="-25000" dirty="0"/>
              <a:t>3</a:t>
            </a:r>
            <a:r>
              <a:rPr lang="en-US" sz="1600" dirty="0"/>
              <a:t> in SJV, but concentrations are underestimated significantly in source regions</a:t>
            </a:r>
          </a:p>
          <a:p>
            <a:pPr marL="132160" indent="-132160">
              <a:spcBef>
                <a:spcPts val="600"/>
              </a:spcBef>
              <a:buClr>
                <a:schemeClr val="tx2"/>
              </a:buClr>
              <a:buFont typeface="Arial" pitchFamily="34" charset="0"/>
              <a:buChar char="•"/>
            </a:pPr>
            <a:r>
              <a:rPr lang="en-US" sz="1600" dirty="0"/>
              <a:t>However, in contrast to South Coast, model predictions of nitrate are not very sensitive to NH</a:t>
            </a:r>
            <a:r>
              <a:rPr lang="en-US" sz="1600" baseline="-25000" dirty="0"/>
              <a:t>3</a:t>
            </a:r>
            <a:r>
              <a:rPr lang="en-US" sz="1600" dirty="0"/>
              <a:t> emissions in SJV (i.e., NH</a:t>
            </a:r>
            <a:r>
              <a:rPr lang="en-US" sz="1600" baseline="-25000" dirty="0"/>
              <a:t>3</a:t>
            </a:r>
            <a:r>
              <a:rPr lang="en-US" sz="1600" dirty="0"/>
              <a:t> is not the limiting precursor) (not shown)</a:t>
            </a:r>
          </a:p>
        </p:txBody>
      </p:sp>
      <p:sp>
        <p:nvSpPr>
          <p:cNvPr id="33" name="Slide Number Placeholder 32"/>
          <p:cNvSpPr>
            <a:spLocks noGrp="1"/>
          </p:cNvSpPr>
          <p:nvPr>
            <p:ph type="sldNum" sz="quarter" idx="12"/>
          </p:nvPr>
        </p:nvSpPr>
        <p:spPr/>
        <p:txBody>
          <a:bodyPr/>
          <a:lstStyle/>
          <a:p>
            <a:fld id="{4CCF09B7-36D8-464D-A386-8F07541584EF}" type="slidenum">
              <a:rPr lang="en-US" smtClean="0"/>
              <a:t>19</a:t>
            </a:fld>
            <a:endParaRPr lang="en-US"/>
          </a:p>
        </p:txBody>
      </p:sp>
    </p:spTree>
    <p:extLst>
      <p:ext uri="{BB962C8B-B14F-4D97-AF65-F5344CB8AC3E}">
        <p14:creationId xmlns:p14="http://schemas.microsoft.com/office/powerpoint/2010/main" val="92189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0B4C-127E-40EC-9FCE-8AC095A31C43}"/>
              </a:ext>
            </a:extLst>
          </p:cNvPr>
          <p:cNvSpPr>
            <a:spLocks noGrp="1"/>
          </p:cNvSpPr>
          <p:nvPr>
            <p:ph type="title"/>
          </p:nvPr>
        </p:nvSpPr>
        <p:spPr/>
        <p:txBody>
          <a:bodyPr/>
          <a:lstStyle/>
          <a:p>
            <a:r>
              <a:rPr lang="en-US" dirty="0"/>
              <a:t>Help us Improve!</a:t>
            </a:r>
          </a:p>
        </p:txBody>
      </p:sp>
      <p:sp>
        <p:nvSpPr>
          <p:cNvPr id="3" name="Content Placeholder 2">
            <a:extLst>
              <a:ext uri="{FF2B5EF4-FFF2-40B4-BE49-F238E27FC236}">
                <a16:creationId xmlns:a16="http://schemas.microsoft.com/office/drawing/2014/main" id="{C35EE272-0B2F-48E1-83EC-0DCDA65FA722}"/>
              </a:ext>
            </a:extLst>
          </p:cNvPr>
          <p:cNvSpPr>
            <a:spLocks noGrp="1"/>
          </p:cNvSpPr>
          <p:nvPr>
            <p:ph idx="1"/>
          </p:nvPr>
        </p:nvSpPr>
        <p:spPr/>
        <p:txBody>
          <a:bodyPr>
            <a:normAutofit fontScale="92500"/>
          </a:bodyPr>
          <a:lstStyle/>
          <a:p>
            <a:pPr marL="0" indent="0" algn="ctr">
              <a:buNone/>
            </a:pPr>
            <a:r>
              <a:rPr lang="en-US" dirty="0"/>
              <a:t>You will receive an email with a link to a survey to review the course(s) you attend at the Emissions Inventory Training Workshop.</a:t>
            </a:r>
          </a:p>
          <a:p>
            <a:pPr marL="0" indent="0" algn="ctr">
              <a:buNone/>
            </a:pPr>
            <a:endParaRPr lang="en-US" dirty="0"/>
          </a:p>
          <a:p>
            <a:pPr marL="0" indent="0" algn="ctr">
              <a:buNone/>
            </a:pPr>
            <a:r>
              <a:rPr lang="en-US" dirty="0"/>
              <a:t>Please take a few moments to let us know about your experience this week.</a:t>
            </a:r>
          </a:p>
          <a:p>
            <a:pPr marL="0" indent="0">
              <a:buNone/>
            </a:pPr>
            <a:endParaRPr lang="en-US" dirty="0"/>
          </a:p>
          <a:p>
            <a:pPr marL="0" indent="0" algn="ctr">
              <a:buNone/>
            </a:pPr>
            <a:r>
              <a:rPr lang="en-US" dirty="0"/>
              <a:t>We welcome your feedback!</a:t>
            </a:r>
          </a:p>
        </p:txBody>
      </p:sp>
      <p:pic>
        <p:nvPicPr>
          <p:cNvPr id="6" name="Picture 4" descr="colorchange_epa_seal pantone tr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28600"/>
            <a:ext cx="1676400" cy="16764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292100" dist="25399" dir="2700000" algn="ctr" rotWithShape="0">
                    <a:srgbClr val="1E1F1F">
                      <a:alpha val="81000"/>
                    </a:srgbClr>
                  </a:outerShdw>
                </a:effectLst>
              </a14:hiddenEffects>
            </a:ext>
          </a:extLst>
        </p:spPr>
      </p:pic>
      <p:sp>
        <p:nvSpPr>
          <p:cNvPr id="4" name="Slide Number Placeholder 3">
            <a:extLst>
              <a:ext uri="{FF2B5EF4-FFF2-40B4-BE49-F238E27FC236}">
                <a16:creationId xmlns:a16="http://schemas.microsoft.com/office/drawing/2014/main" id="{BD6CE8A3-BE6A-4777-AC00-7ABBE84DC7E2}"/>
              </a:ext>
            </a:extLst>
          </p:cNvPr>
          <p:cNvSpPr>
            <a:spLocks noGrp="1"/>
          </p:cNvSpPr>
          <p:nvPr>
            <p:ph type="sldNum" sz="quarter" idx="12"/>
          </p:nvPr>
        </p:nvSpPr>
        <p:spPr/>
        <p:txBody>
          <a:bodyPr/>
          <a:lstStyle/>
          <a:p>
            <a:fld id="{E2C7064F-3563-4837-BB42-DDAD550BC076}" type="slidenum">
              <a:rPr lang="en-US" smtClean="0"/>
              <a:pPr/>
              <a:t>2</a:t>
            </a:fld>
            <a:endParaRPr lang="en-US"/>
          </a:p>
        </p:txBody>
      </p:sp>
    </p:spTree>
    <p:extLst>
      <p:ext uri="{BB962C8B-B14F-4D97-AF65-F5344CB8AC3E}">
        <p14:creationId xmlns:p14="http://schemas.microsoft.com/office/powerpoint/2010/main" val="2180807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131094"/>
            <a:ext cx="7886700" cy="663998"/>
          </a:xfrm>
        </p:spPr>
        <p:txBody>
          <a:bodyPr>
            <a:normAutofit/>
          </a:bodyPr>
          <a:lstStyle/>
          <a:p>
            <a:r>
              <a:rPr lang="en-US" sz="3000" dirty="0"/>
              <a:t>NE Colorado: Boulder Atmospheric Observatory</a:t>
            </a:r>
          </a:p>
        </p:txBody>
      </p:sp>
      <p:grpSp>
        <p:nvGrpSpPr>
          <p:cNvPr id="21" name="Group 20"/>
          <p:cNvGrpSpPr/>
          <p:nvPr/>
        </p:nvGrpSpPr>
        <p:grpSpPr>
          <a:xfrm>
            <a:off x="1898062" y="2073041"/>
            <a:ext cx="3573780" cy="2835767"/>
            <a:chOff x="620078" y="1860258"/>
            <a:chExt cx="4765040" cy="3781022"/>
          </a:xfrm>
        </p:grpSpPr>
        <p:grpSp>
          <p:nvGrpSpPr>
            <p:cNvPr id="4" name="Group 3"/>
            <p:cNvGrpSpPr>
              <a:grpSpLocks noChangeAspect="1"/>
            </p:cNvGrpSpPr>
            <p:nvPr/>
          </p:nvGrpSpPr>
          <p:grpSpPr>
            <a:xfrm>
              <a:off x="620078" y="1860258"/>
              <a:ext cx="4765040" cy="3781022"/>
              <a:chOff x="304800" y="1754121"/>
              <a:chExt cx="5105400" cy="405109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88" t="6700" r="5555" b="4693"/>
              <a:stretch/>
            </p:blipFill>
            <p:spPr>
              <a:xfrm>
                <a:off x="304800" y="1754121"/>
                <a:ext cx="5105400" cy="4051095"/>
              </a:xfrm>
              <a:prstGeom prst="rect">
                <a:avLst/>
              </a:prstGeom>
            </p:spPr>
          </p:pic>
          <p:grpSp>
            <p:nvGrpSpPr>
              <p:cNvPr id="6" name="Group 5"/>
              <p:cNvGrpSpPr/>
              <p:nvPr/>
            </p:nvGrpSpPr>
            <p:grpSpPr>
              <a:xfrm>
                <a:off x="2971800" y="3611880"/>
                <a:ext cx="80962" cy="838200"/>
                <a:chOff x="4229100" y="3657600"/>
                <a:chExt cx="80962" cy="838200"/>
              </a:xfrm>
            </p:grpSpPr>
            <p:cxnSp>
              <p:nvCxnSpPr>
                <p:cNvPr id="10" name="Straight Connector 9"/>
                <p:cNvCxnSpPr/>
                <p:nvPr/>
              </p:nvCxnSpPr>
              <p:spPr>
                <a:xfrm>
                  <a:off x="4267200" y="3657600"/>
                  <a:ext cx="0" cy="83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29100" y="3666504"/>
                  <a:ext cx="76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33862" y="4495800"/>
                  <a:ext cx="76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itle 1"/>
              <p:cNvSpPr txBox="1">
                <a:spLocks/>
              </p:cNvSpPr>
              <p:nvPr/>
            </p:nvSpPr>
            <p:spPr>
              <a:xfrm rot="5400000">
                <a:off x="2756000" y="3873188"/>
                <a:ext cx="867150" cy="273626"/>
              </a:xfrm>
              <a:prstGeom prst="rect">
                <a:avLst/>
              </a:prstGeom>
            </p:spPr>
            <p:txBody>
              <a:bodyPr>
                <a:noAutofit/>
              </a:bodyPr>
              <a:lstStyle/>
              <a:p>
                <a:pPr lvl="0" algn="ctr">
                  <a:spcBef>
                    <a:spcPct val="0"/>
                  </a:spcBef>
                </a:pPr>
                <a:r>
                  <a:rPr lang="en-US" sz="1200" b="1" dirty="0">
                    <a:solidFill>
                      <a:schemeClr val="tx1">
                        <a:lumMod val="85000"/>
                        <a:lumOff val="15000"/>
                      </a:schemeClr>
                    </a:solidFill>
                    <a:latin typeface="Calibri Light" panose="020F0302020204030204" pitchFamily="34" charset="0"/>
                  </a:rPr>
                  <a:t>~33 km</a:t>
                </a:r>
                <a:endParaRPr lang="en-US" sz="1200" b="1" baseline="30000" dirty="0">
                  <a:solidFill>
                    <a:schemeClr val="tx1">
                      <a:lumMod val="85000"/>
                      <a:lumOff val="15000"/>
                    </a:schemeClr>
                  </a:solidFill>
                  <a:latin typeface="Calibri Light" panose="020F0302020204030204" pitchFamily="34" charset="0"/>
                  <a:ea typeface="+mj-ea"/>
                  <a:cs typeface="+mj-cs"/>
                </a:endParaRPr>
              </a:p>
            </p:txBody>
          </p:sp>
          <p:sp>
            <p:nvSpPr>
              <p:cNvPr id="8" name="TextBox 7"/>
              <p:cNvSpPr txBox="1"/>
              <p:nvPr/>
            </p:nvSpPr>
            <p:spPr>
              <a:xfrm>
                <a:off x="2384689" y="4274145"/>
                <a:ext cx="990600" cy="329760"/>
              </a:xfrm>
              <a:prstGeom prst="rect">
                <a:avLst/>
              </a:prstGeom>
              <a:noFill/>
            </p:spPr>
            <p:txBody>
              <a:bodyPr wrap="square" rtlCol="0">
                <a:spAutoFit/>
              </a:bodyPr>
              <a:lstStyle/>
              <a:p>
                <a:r>
                  <a:rPr lang="en-US" sz="900" b="1" dirty="0">
                    <a:solidFill>
                      <a:schemeClr val="tx1">
                        <a:lumMod val="85000"/>
                        <a:lumOff val="15000"/>
                      </a:schemeClr>
                    </a:solidFill>
                  </a:rPr>
                  <a:t>Denver</a:t>
                </a:r>
              </a:p>
            </p:txBody>
          </p:sp>
          <p:sp>
            <p:nvSpPr>
              <p:cNvPr id="9" name="TextBox 8"/>
              <p:cNvSpPr txBox="1"/>
              <p:nvPr/>
            </p:nvSpPr>
            <p:spPr>
              <a:xfrm>
                <a:off x="2879989" y="2445474"/>
                <a:ext cx="990600" cy="321609"/>
              </a:xfrm>
              <a:prstGeom prst="rect">
                <a:avLst/>
              </a:prstGeom>
              <a:noFill/>
            </p:spPr>
            <p:txBody>
              <a:bodyPr wrap="square" rtlCol="0">
                <a:spAutoFit/>
              </a:bodyPr>
              <a:lstStyle/>
              <a:p>
                <a:r>
                  <a:rPr lang="en-US" sz="863" b="1" dirty="0">
                    <a:solidFill>
                      <a:schemeClr val="tx1">
                        <a:lumMod val="85000"/>
                        <a:lumOff val="15000"/>
                      </a:schemeClr>
                    </a:solidFill>
                  </a:rPr>
                  <a:t>Greeley</a:t>
                </a:r>
              </a:p>
            </p:txBody>
          </p:sp>
        </p:grpSp>
        <p:sp>
          <p:nvSpPr>
            <p:cNvPr id="13" name="TextBox 12"/>
            <p:cNvSpPr txBox="1"/>
            <p:nvPr/>
          </p:nvSpPr>
          <p:spPr>
            <a:xfrm>
              <a:off x="1242969" y="2649122"/>
              <a:ext cx="990600" cy="338555"/>
            </a:xfrm>
            <a:prstGeom prst="rect">
              <a:avLst/>
            </a:prstGeom>
            <a:noFill/>
          </p:spPr>
          <p:txBody>
            <a:bodyPr wrap="square" rtlCol="0">
              <a:spAutoFit/>
            </a:bodyPr>
            <a:lstStyle/>
            <a:p>
              <a:r>
                <a:rPr lang="en-US" sz="1050" b="1" dirty="0">
                  <a:solidFill>
                    <a:schemeClr val="tx1">
                      <a:lumMod val="85000"/>
                      <a:lumOff val="15000"/>
                    </a:schemeClr>
                  </a:solidFill>
                </a:rPr>
                <a:t>RMNP</a:t>
              </a:r>
            </a:p>
          </p:txBody>
        </p:sp>
      </p:grpSp>
      <p:sp>
        <p:nvSpPr>
          <p:cNvPr id="14" name="Rectangle 13"/>
          <p:cNvSpPr/>
          <p:nvPr/>
        </p:nvSpPr>
        <p:spPr>
          <a:xfrm>
            <a:off x="2152650" y="4884034"/>
            <a:ext cx="2916807" cy="542456"/>
          </a:xfrm>
          <a:prstGeom prst="rect">
            <a:avLst/>
          </a:prstGeom>
        </p:spPr>
        <p:txBody>
          <a:bodyPr wrap="square">
            <a:spAutoFit/>
          </a:bodyPr>
          <a:lstStyle/>
          <a:p>
            <a:r>
              <a:rPr lang="en-US" sz="975" dirty="0">
                <a:solidFill>
                  <a:schemeClr val="tx1">
                    <a:lumMod val="65000"/>
                    <a:lumOff val="35000"/>
                  </a:schemeClr>
                </a:solidFill>
              </a:rPr>
              <a:t>Colors indicate average NH</a:t>
            </a:r>
            <a:r>
              <a:rPr lang="en-US" sz="975" baseline="-25000" dirty="0">
                <a:solidFill>
                  <a:schemeClr val="tx1">
                    <a:lumMod val="65000"/>
                    <a:lumOff val="35000"/>
                  </a:schemeClr>
                </a:solidFill>
              </a:rPr>
              <a:t>3</a:t>
            </a:r>
            <a:r>
              <a:rPr lang="en-US" sz="975" dirty="0">
                <a:solidFill>
                  <a:schemeClr val="tx1">
                    <a:lumMod val="65000"/>
                    <a:lumOff val="35000"/>
                  </a:schemeClr>
                </a:solidFill>
              </a:rPr>
              <a:t> emissions in model cells</a:t>
            </a:r>
          </a:p>
          <a:p>
            <a:r>
              <a:rPr lang="en-US" sz="975" dirty="0">
                <a:solidFill>
                  <a:schemeClr val="tx1">
                    <a:lumMod val="65000"/>
                    <a:lumOff val="35000"/>
                  </a:schemeClr>
                </a:solidFill>
              </a:rPr>
              <a:t>BAO: Boulder Atmospheric Observatory</a:t>
            </a:r>
          </a:p>
          <a:p>
            <a:r>
              <a:rPr lang="en-US" sz="975" dirty="0">
                <a:solidFill>
                  <a:schemeClr val="tx1">
                    <a:lumMod val="65000"/>
                    <a:lumOff val="35000"/>
                  </a:schemeClr>
                </a:solidFill>
              </a:rPr>
              <a:t>RMNP: Rocky Mountain National Park</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666" t="4879" r="70325" b="11787"/>
          <a:stretch/>
        </p:blipFill>
        <p:spPr>
          <a:xfrm>
            <a:off x="5829639" y="2073040"/>
            <a:ext cx="1843996" cy="1714500"/>
          </a:xfrm>
          <a:prstGeom prst="rect">
            <a:avLst/>
          </a:prstGeom>
        </p:spPr>
      </p:pic>
      <p:sp>
        <p:nvSpPr>
          <p:cNvPr id="3" name="Rectangle 2"/>
          <p:cNvSpPr/>
          <p:nvPr/>
        </p:nvSpPr>
        <p:spPr>
          <a:xfrm>
            <a:off x="1853185" y="5989321"/>
            <a:ext cx="5914595" cy="430887"/>
          </a:xfrm>
          <a:prstGeom prst="rect">
            <a:avLst/>
          </a:prstGeom>
        </p:spPr>
        <p:txBody>
          <a:bodyPr wrap="square">
            <a:spAutoFit/>
          </a:bodyPr>
          <a:lstStyle/>
          <a:p>
            <a:r>
              <a:rPr lang="en-US" sz="1100" dirty="0"/>
              <a:t>Source: Kelly et al. (2016) Simulating the phase partitioning of NH</a:t>
            </a:r>
            <a:r>
              <a:rPr lang="en-US" sz="1100" baseline="-25000" dirty="0"/>
              <a:t>3</a:t>
            </a:r>
            <a:r>
              <a:rPr lang="en-US" sz="1100" dirty="0"/>
              <a:t>, HNO</a:t>
            </a:r>
            <a:r>
              <a:rPr lang="en-US" sz="1100" baseline="-25000" dirty="0"/>
              <a:t>3</a:t>
            </a:r>
            <a:r>
              <a:rPr lang="en-US" sz="1100" dirty="0"/>
              <a:t>, and </a:t>
            </a:r>
            <a:r>
              <a:rPr lang="en-US" sz="1100" dirty="0" err="1"/>
              <a:t>HCl</a:t>
            </a:r>
            <a:r>
              <a:rPr lang="en-US" sz="1100" dirty="0"/>
              <a:t> with size-resolved particles over northern Colorado in winter. Atmospheric Environment 131:67-77.</a:t>
            </a:r>
          </a:p>
        </p:txBody>
      </p:sp>
      <p:sp>
        <p:nvSpPr>
          <p:cNvPr id="18" name="Content Placeholder 2"/>
          <p:cNvSpPr txBox="1">
            <a:spLocks/>
          </p:cNvSpPr>
          <p:nvPr/>
        </p:nvSpPr>
        <p:spPr>
          <a:xfrm>
            <a:off x="5753778" y="4037340"/>
            <a:ext cx="4562064" cy="1632792"/>
          </a:xfrm>
          <a:prstGeom prst="rect">
            <a:avLst/>
          </a:prstGeom>
        </p:spPr>
        <p:txBody>
          <a:bodyPr/>
          <a:lstStyle/>
          <a:p>
            <a:pPr marL="132160" indent="-132160">
              <a:spcBef>
                <a:spcPts val="600"/>
              </a:spcBef>
              <a:buClr>
                <a:schemeClr val="tx2"/>
              </a:buClr>
              <a:buFont typeface="Arial" pitchFamily="34" charset="0"/>
              <a:buChar char="•"/>
            </a:pPr>
            <a:r>
              <a:rPr lang="en-US" sz="1500" dirty="0"/>
              <a:t>NH</a:t>
            </a:r>
            <a:r>
              <a:rPr lang="en-US" sz="1500" baseline="-25000" dirty="0"/>
              <a:t>3</a:t>
            </a:r>
            <a:r>
              <a:rPr lang="en-US" sz="1500" dirty="0"/>
              <a:t> and </a:t>
            </a:r>
            <a:r>
              <a:rPr lang="en-US" sz="1500" dirty="0" err="1"/>
              <a:t>NHx</a:t>
            </a:r>
            <a:r>
              <a:rPr lang="en-US" sz="1500" dirty="0"/>
              <a:t> (NH</a:t>
            </a:r>
            <a:r>
              <a:rPr lang="en-US" sz="1500" baseline="-25000" dirty="0"/>
              <a:t>3 </a:t>
            </a:r>
            <a:r>
              <a:rPr lang="en-US" sz="1500" dirty="0"/>
              <a:t>+ NH</a:t>
            </a:r>
            <a:r>
              <a:rPr lang="en-US" sz="1500" baseline="-25000" dirty="0"/>
              <a:t>4</a:t>
            </a:r>
            <a:r>
              <a:rPr lang="en-US" sz="1500" baseline="30000" dirty="0"/>
              <a:t>+</a:t>
            </a:r>
            <a:r>
              <a:rPr lang="en-US" sz="1500" dirty="0"/>
              <a:t>) are underestimated in the base simulation at the Boulder Atmospheric Observatory (BAO) southwest of the Greeley high-emission region </a:t>
            </a:r>
          </a:p>
          <a:p>
            <a:pPr marL="132160" indent="-132160">
              <a:spcBef>
                <a:spcPts val="600"/>
              </a:spcBef>
              <a:buClr>
                <a:schemeClr val="tx2"/>
              </a:buClr>
              <a:buFont typeface="Arial" pitchFamily="34" charset="0"/>
              <a:buChar char="•"/>
            </a:pPr>
            <a:r>
              <a:rPr lang="en-US" sz="1500" dirty="0"/>
              <a:t>Closer agreement between model and measurements when NH</a:t>
            </a:r>
            <a:r>
              <a:rPr lang="en-US" sz="1500" baseline="-25000" dirty="0"/>
              <a:t>3</a:t>
            </a:r>
            <a:r>
              <a:rPr lang="en-US" sz="1500" dirty="0"/>
              <a:t> emissions are increased by a factor of four</a:t>
            </a:r>
          </a:p>
        </p:txBody>
      </p:sp>
      <p:sp>
        <p:nvSpPr>
          <p:cNvPr id="15" name="Slide Number Placeholder 14"/>
          <p:cNvSpPr>
            <a:spLocks noGrp="1"/>
          </p:cNvSpPr>
          <p:nvPr>
            <p:ph type="sldNum" sz="quarter" idx="12"/>
          </p:nvPr>
        </p:nvSpPr>
        <p:spPr/>
        <p:txBody>
          <a:bodyPr/>
          <a:lstStyle/>
          <a:p>
            <a:fld id="{4CCF09B7-36D8-464D-A386-8F07541584EF}" type="slidenum">
              <a:rPr lang="en-US" smtClean="0"/>
              <a:t>20</a:t>
            </a:fld>
            <a:endParaRPr lang="en-US"/>
          </a:p>
        </p:txBody>
      </p:sp>
      <p:grpSp>
        <p:nvGrpSpPr>
          <p:cNvPr id="20" name="Group 19"/>
          <p:cNvGrpSpPr/>
          <p:nvPr/>
        </p:nvGrpSpPr>
        <p:grpSpPr>
          <a:xfrm>
            <a:off x="8034812" y="2073040"/>
            <a:ext cx="1802111" cy="1714500"/>
            <a:chOff x="6510811" y="2073040"/>
            <a:chExt cx="1802111" cy="1714500"/>
          </a:xfrm>
        </p:grpSpPr>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665" t="5333" r="70305" b="9333"/>
            <a:stretch/>
          </p:blipFill>
          <p:spPr>
            <a:xfrm>
              <a:off x="6510811" y="2073040"/>
              <a:ext cx="1802111" cy="1714500"/>
            </a:xfrm>
            <a:prstGeom prst="rect">
              <a:avLst/>
            </a:prstGeom>
          </p:spPr>
        </p:pic>
        <p:sp>
          <p:nvSpPr>
            <p:cNvPr id="17" name="TextBox 16"/>
            <p:cNvSpPr txBox="1"/>
            <p:nvPr/>
          </p:nvSpPr>
          <p:spPr>
            <a:xfrm>
              <a:off x="6894576" y="2098069"/>
              <a:ext cx="1418346" cy="215444"/>
            </a:xfrm>
            <a:prstGeom prst="rect">
              <a:avLst/>
            </a:prstGeom>
            <a:solidFill>
              <a:schemeClr val="bg1">
                <a:lumMod val="85000"/>
              </a:schemeClr>
            </a:solidFill>
          </p:spPr>
          <p:txBody>
            <a:bodyPr wrap="square" lIns="0" tIns="0" rIns="0" bIns="0" rtlCol="0">
              <a:spAutoFit/>
            </a:bodyPr>
            <a:lstStyle/>
            <a:p>
              <a:pPr algn="ctr"/>
              <a:r>
                <a:rPr lang="en-US" sz="1400" dirty="0" err="1"/>
                <a:t>NHx</a:t>
              </a:r>
              <a:endParaRPr lang="en-US" sz="1400" dirty="0"/>
            </a:p>
          </p:txBody>
        </p:sp>
      </p:grpSp>
      <p:sp>
        <p:nvSpPr>
          <p:cNvPr id="23" name="Oval 22">
            <a:extLst>
              <a:ext uri="{FF2B5EF4-FFF2-40B4-BE49-F238E27FC236}">
                <a16:creationId xmlns:a16="http://schemas.microsoft.com/office/drawing/2014/main" id="{A8E759A9-96F2-4E27-A675-19DCEC849658}"/>
              </a:ext>
            </a:extLst>
          </p:cNvPr>
          <p:cNvSpPr/>
          <p:nvPr/>
        </p:nvSpPr>
        <p:spPr>
          <a:xfrm>
            <a:off x="5585401" y="4696790"/>
            <a:ext cx="5049078" cy="153617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667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48253" y="1131096"/>
            <a:ext cx="8355960" cy="5252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25" dirty="0"/>
              <a:t>Southeastern Aerosol Research and Characterization (SEARCH) Study</a:t>
            </a:r>
          </a:p>
        </p:txBody>
      </p:sp>
      <p:pic>
        <p:nvPicPr>
          <p:cNvPr id="3" name="Picture 2"/>
          <p:cNvPicPr>
            <a:picLocks noChangeAspect="1"/>
          </p:cNvPicPr>
          <p:nvPr/>
        </p:nvPicPr>
        <p:blipFill>
          <a:blip r:embed="rId2"/>
          <a:stretch>
            <a:fillRect/>
          </a:stretch>
        </p:blipFill>
        <p:spPr>
          <a:xfrm>
            <a:off x="2152651" y="1813628"/>
            <a:ext cx="4173583" cy="3429000"/>
          </a:xfrm>
          <a:prstGeom prst="rect">
            <a:avLst/>
          </a:prstGeom>
        </p:spPr>
      </p:pic>
      <p:sp>
        <p:nvSpPr>
          <p:cNvPr id="4" name="Rectangle 3"/>
          <p:cNvSpPr/>
          <p:nvPr/>
        </p:nvSpPr>
        <p:spPr>
          <a:xfrm>
            <a:off x="1844040" y="5989321"/>
            <a:ext cx="6380396" cy="430887"/>
          </a:xfrm>
          <a:prstGeom prst="rect">
            <a:avLst/>
          </a:prstGeom>
        </p:spPr>
        <p:txBody>
          <a:bodyPr wrap="square">
            <a:spAutoFit/>
          </a:bodyPr>
          <a:lstStyle/>
          <a:p>
            <a:r>
              <a:rPr lang="en-US" sz="1100" dirty="0"/>
              <a:t>Source: Pye et al. (2015) Modeling the current and future roles of particulate organic nitrates in the southeastern United States, Environmental Science Technology</a:t>
            </a:r>
          </a:p>
        </p:txBody>
      </p:sp>
      <p:sp>
        <p:nvSpPr>
          <p:cNvPr id="5" name="Content Placeholder 2"/>
          <p:cNvSpPr txBox="1">
            <a:spLocks/>
          </p:cNvSpPr>
          <p:nvPr/>
        </p:nvSpPr>
        <p:spPr>
          <a:xfrm>
            <a:off x="6733564" y="2307112"/>
            <a:ext cx="3519362" cy="2193059"/>
          </a:xfrm>
          <a:prstGeom prst="rect">
            <a:avLst/>
          </a:prstGeom>
        </p:spPr>
        <p:txBody>
          <a:bodyPr/>
          <a:lstStyle/>
          <a:p>
            <a:pPr marL="132160" indent="-132160">
              <a:spcBef>
                <a:spcPts val="600"/>
              </a:spcBef>
              <a:buClr>
                <a:schemeClr val="tx2"/>
              </a:buClr>
              <a:buFont typeface="Arial" pitchFamily="34" charset="0"/>
              <a:buChar char="•"/>
            </a:pPr>
            <a:r>
              <a:rPr lang="en-US" sz="1700" dirty="0"/>
              <a:t>At the SEARCH site in Centreville, AL, model predictions are of similar magnitude as observations during summer of 2013</a:t>
            </a:r>
          </a:p>
          <a:p>
            <a:pPr marL="132160" indent="-132160">
              <a:spcBef>
                <a:spcPts val="600"/>
              </a:spcBef>
              <a:buClr>
                <a:schemeClr val="tx2"/>
              </a:buClr>
              <a:buFont typeface="Arial" pitchFamily="34" charset="0"/>
              <a:buChar char="•"/>
            </a:pPr>
            <a:r>
              <a:rPr lang="en-US" sz="1700" dirty="0"/>
              <a:t>Some differences in diurnal profiles</a:t>
            </a:r>
          </a:p>
        </p:txBody>
      </p:sp>
      <p:sp>
        <p:nvSpPr>
          <p:cNvPr id="6" name="Slide Number Placeholder 5"/>
          <p:cNvSpPr>
            <a:spLocks noGrp="1"/>
          </p:cNvSpPr>
          <p:nvPr>
            <p:ph type="sldNum" sz="quarter" idx="12"/>
          </p:nvPr>
        </p:nvSpPr>
        <p:spPr/>
        <p:txBody>
          <a:bodyPr/>
          <a:lstStyle/>
          <a:p>
            <a:fld id="{4CCF09B7-36D8-464D-A386-8F07541584EF}" type="slidenum">
              <a:rPr lang="en-US" smtClean="0"/>
              <a:t>21</a:t>
            </a:fld>
            <a:endParaRPr lang="en-US"/>
          </a:p>
        </p:txBody>
      </p:sp>
      <p:sp>
        <p:nvSpPr>
          <p:cNvPr id="8" name="TextBox 7">
            <a:extLst>
              <a:ext uri="{FF2B5EF4-FFF2-40B4-BE49-F238E27FC236}">
                <a16:creationId xmlns:a16="http://schemas.microsoft.com/office/drawing/2014/main" id="{CA658090-2F8B-411E-8EEE-38F037E880A3}"/>
              </a:ext>
            </a:extLst>
          </p:cNvPr>
          <p:cNvSpPr txBox="1"/>
          <p:nvPr/>
        </p:nvSpPr>
        <p:spPr>
          <a:xfrm>
            <a:off x="6733564" y="4368801"/>
            <a:ext cx="3305786" cy="1200329"/>
          </a:xfrm>
          <a:prstGeom prst="rect">
            <a:avLst/>
          </a:prstGeom>
          <a:noFill/>
        </p:spPr>
        <p:txBody>
          <a:bodyPr wrap="square" rtlCol="0">
            <a:spAutoFit/>
          </a:bodyPr>
          <a:lstStyle/>
          <a:p>
            <a:r>
              <a:rPr lang="en-US" dirty="0">
                <a:solidFill>
                  <a:srgbClr val="FF0000"/>
                </a:solidFill>
              </a:rPr>
              <a:t>Our modeling seems to show that the match between model-predicted NH3 and observations is better in the SE US</a:t>
            </a:r>
          </a:p>
        </p:txBody>
      </p:sp>
    </p:spTree>
    <p:extLst>
      <p:ext uri="{BB962C8B-B14F-4D97-AF65-F5344CB8AC3E}">
        <p14:creationId xmlns:p14="http://schemas.microsoft.com/office/powerpoint/2010/main" val="199204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9219"/>
            <a:ext cx="7886700" cy="1325563"/>
          </a:xfrm>
        </p:spPr>
        <p:txBody>
          <a:bodyPr>
            <a:normAutofit/>
          </a:bodyPr>
          <a:lstStyle/>
          <a:p>
            <a:r>
              <a:rPr lang="en-US" sz="3600" dirty="0"/>
              <a:t>Deposition of </a:t>
            </a:r>
            <a:r>
              <a:rPr lang="en-US" sz="3600" dirty="0" err="1"/>
              <a:t>NHx</a:t>
            </a:r>
            <a:r>
              <a:rPr lang="en-US" sz="3600" dirty="0"/>
              <a:t> relative to total N</a:t>
            </a:r>
          </a:p>
        </p:txBody>
      </p:sp>
      <p:sp>
        <p:nvSpPr>
          <p:cNvPr id="3" name="Content Placeholder 2"/>
          <p:cNvSpPr>
            <a:spLocks noGrp="1"/>
          </p:cNvSpPr>
          <p:nvPr>
            <p:ph idx="1"/>
          </p:nvPr>
        </p:nvSpPr>
        <p:spPr>
          <a:xfrm>
            <a:off x="2152650" y="1092093"/>
            <a:ext cx="7886700" cy="751066"/>
          </a:xfrm>
        </p:spPr>
        <p:txBody>
          <a:bodyPr>
            <a:normAutofit fontScale="85000" lnSpcReduction="10000"/>
          </a:bodyPr>
          <a:lstStyle/>
          <a:p>
            <a:r>
              <a:rPr lang="en-US" sz="1900" dirty="0"/>
              <a:t>NH</a:t>
            </a:r>
            <a:r>
              <a:rPr lang="en-US" sz="1900" baseline="-25000" dirty="0"/>
              <a:t>4</a:t>
            </a:r>
            <a:r>
              <a:rPr lang="en-US" sz="1900" dirty="0"/>
              <a:t> + NH</a:t>
            </a:r>
            <a:r>
              <a:rPr lang="en-US" sz="1900" baseline="-25000" dirty="0"/>
              <a:t>3</a:t>
            </a:r>
            <a:r>
              <a:rPr lang="en-US" sz="1900" dirty="0"/>
              <a:t> = </a:t>
            </a:r>
            <a:r>
              <a:rPr lang="en-US" sz="1900" dirty="0" err="1"/>
              <a:t>NHx</a:t>
            </a:r>
            <a:r>
              <a:rPr lang="en-US" sz="1900" dirty="0"/>
              <a:t>, which nationally makes up nearly half of all nitrogen deposition</a:t>
            </a:r>
          </a:p>
          <a:p>
            <a:r>
              <a:rPr lang="en-US" sz="1900" dirty="0"/>
              <a:t>Based on NADP TDEP (fused CMAQ and CASTNET) data</a:t>
            </a:r>
          </a:p>
          <a:p>
            <a:pPr lvl="1"/>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421" y="2183462"/>
            <a:ext cx="4615036" cy="3566160"/>
          </a:xfrm>
          <a:prstGeom prst="rect">
            <a:avLst/>
          </a:prstGeom>
        </p:spPr>
      </p:pic>
      <p:sp>
        <p:nvSpPr>
          <p:cNvPr id="5" name="TextBox 4"/>
          <p:cNvSpPr txBox="1"/>
          <p:nvPr/>
        </p:nvSpPr>
        <p:spPr>
          <a:xfrm>
            <a:off x="2225838" y="2232990"/>
            <a:ext cx="3870162" cy="369332"/>
          </a:xfrm>
          <a:prstGeom prst="rect">
            <a:avLst/>
          </a:prstGeom>
          <a:noFill/>
        </p:spPr>
        <p:txBody>
          <a:bodyPr wrap="none" rtlCol="0">
            <a:spAutoFit/>
          </a:bodyPr>
          <a:lstStyle/>
          <a:p>
            <a:r>
              <a:rPr lang="en-US" dirty="0"/>
              <a:t>2011 Ratio of </a:t>
            </a:r>
            <a:r>
              <a:rPr lang="en-US" dirty="0" err="1"/>
              <a:t>NHx</a:t>
            </a:r>
            <a:r>
              <a:rPr lang="en-US" dirty="0"/>
              <a:t> to total N deposition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964" y="2417656"/>
            <a:ext cx="4615036" cy="3566160"/>
          </a:xfrm>
          <a:prstGeom prst="rect">
            <a:avLst/>
          </a:prstGeom>
        </p:spPr>
      </p:pic>
      <p:sp>
        <p:nvSpPr>
          <p:cNvPr id="11" name="TextBox 10"/>
          <p:cNvSpPr txBox="1"/>
          <p:nvPr/>
        </p:nvSpPr>
        <p:spPr>
          <a:xfrm>
            <a:off x="7345896" y="2239180"/>
            <a:ext cx="2444644" cy="369332"/>
          </a:xfrm>
          <a:prstGeom prst="rect">
            <a:avLst/>
          </a:prstGeom>
          <a:noFill/>
        </p:spPr>
        <p:txBody>
          <a:bodyPr wrap="none" rtlCol="0">
            <a:spAutoFit/>
          </a:bodyPr>
          <a:lstStyle/>
          <a:p>
            <a:r>
              <a:rPr lang="en-US" dirty="0"/>
              <a:t>2011 total N deposition</a:t>
            </a:r>
          </a:p>
        </p:txBody>
      </p:sp>
      <p:sp>
        <p:nvSpPr>
          <p:cNvPr id="12" name="TextBox 11"/>
          <p:cNvSpPr txBox="1"/>
          <p:nvPr/>
        </p:nvSpPr>
        <p:spPr>
          <a:xfrm>
            <a:off x="5261256" y="4559511"/>
            <a:ext cx="1306768" cy="261610"/>
          </a:xfrm>
          <a:prstGeom prst="rect">
            <a:avLst/>
          </a:prstGeom>
          <a:noFill/>
        </p:spPr>
        <p:txBody>
          <a:bodyPr wrap="none" rtlCol="0">
            <a:spAutoFit/>
          </a:bodyPr>
          <a:lstStyle/>
          <a:p>
            <a:r>
              <a:rPr lang="en-US" sz="1100" dirty="0"/>
              <a:t>Source: NADP TDEP</a:t>
            </a:r>
          </a:p>
        </p:txBody>
      </p:sp>
      <p:sp>
        <p:nvSpPr>
          <p:cNvPr id="6" name="Slide Number Placeholder 5"/>
          <p:cNvSpPr>
            <a:spLocks noGrp="1"/>
          </p:cNvSpPr>
          <p:nvPr>
            <p:ph type="sldNum" sz="quarter" idx="12"/>
          </p:nvPr>
        </p:nvSpPr>
        <p:spPr/>
        <p:txBody>
          <a:bodyPr/>
          <a:lstStyle/>
          <a:p>
            <a:fld id="{4CCF09B7-36D8-464D-A386-8F07541584EF}" type="slidenum">
              <a:rPr lang="en-US" smtClean="0"/>
              <a:t>22</a:t>
            </a:fld>
            <a:endParaRPr lang="en-US"/>
          </a:p>
        </p:txBody>
      </p:sp>
    </p:spTree>
    <p:extLst>
      <p:ext uri="{BB962C8B-B14F-4D97-AF65-F5344CB8AC3E}">
        <p14:creationId xmlns:p14="http://schemas.microsoft.com/office/powerpoint/2010/main" val="18356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312947"/>
            <a:ext cx="7886700" cy="575542"/>
          </a:xfrm>
        </p:spPr>
        <p:txBody>
          <a:bodyPr>
            <a:normAutofit fontScale="90000"/>
          </a:bodyPr>
          <a:lstStyle/>
          <a:p>
            <a:r>
              <a:rPr lang="en-US" dirty="0"/>
              <a:t>Summary of NH3 Model Evaluations</a:t>
            </a:r>
          </a:p>
        </p:txBody>
      </p:sp>
      <p:sp>
        <p:nvSpPr>
          <p:cNvPr id="3" name="Content Placeholder 2"/>
          <p:cNvSpPr>
            <a:spLocks noGrp="1"/>
          </p:cNvSpPr>
          <p:nvPr>
            <p:ph idx="1"/>
          </p:nvPr>
        </p:nvSpPr>
        <p:spPr>
          <a:xfrm>
            <a:off x="1620253" y="888489"/>
            <a:ext cx="8726905" cy="5832986"/>
          </a:xfrm>
        </p:spPr>
        <p:txBody>
          <a:bodyPr>
            <a:normAutofit lnSpcReduction="10000"/>
          </a:bodyPr>
          <a:lstStyle/>
          <a:p>
            <a:r>
              <a:rPr lang="en-US" sz="2400" dirty="0"/>
              <a:t>National evaluations with </a:t>
            </a:r>
            <a:r>
              <a:rPr lang="en-US" sz="2400" dirty="0" err="1"/>
              <a:t>AMoN</a:t>
            </a:r>
            <a:r>
              <a:rPr lang="en-US" sz="2400" dirty="0"/>
              <a:t> data suggest the model is biased low but has a reasonable representation of seasonal patterns</a:t>
            </a:r>
          </a:p>
          <a:p>
            <a:r>
              <a:rPr lang="en-US" sz="2400" dirty="0"/>
              <a:t>Evaluations for regions with large livestock operations indicate that the model has significant under-predictions in these areas, although modeled emissions are elevated in these regions compared to surrounding areas</a:t>
            </a:r>
          </a:p>
          <a:p>
            <a:r>
              <a:rPr lang="en-US" sz="2400" dirty="0"/>
              <a:t>For some areas/periods (e.g., SEARCH and Pasadena), model predictions are in reasonable agreement with measurements or are biased high</a:t>
            </a:r>
          </a:p>
          <a:p>
            <a:r>
              <a:rPr lang="en-US" sz="2400" dirty="0"/>
              <a:t>Overall, model evaluations suggest that emissions are too low in many areas; however,</a:t>
            </a:r>
          </a:p>
          <a:p>
            <a:pPr lvl="1"/>
            <a:r>
              <a:rPr lang="en-US" sz="2000" dirty="0"/>
              <a:t>NH</a:t>
            </a:r>
            <a:r>
              <a:rPr lang="en-US" sz="2000" baseline="-25000" dirty="0"/>
              <a:t>3</a:t>
            </a:r>
            <a:r>
              <a:rPr lang="en-US" sz="2000" dirty="0"/>
              <a:t> is highly variable in space/time, so we need to use caution in interpreting short snapshots from field campaigns or sparse monitoring</a:t>
            </a:r>
          </a:p>
          <a:p>
            <a:pPr lvl="1"/>
            <a:r>
              <a:rPr lang="en-US" sz="2000" dirty="0"/>
              <a:t>Issues with modeling the fate and transport of NH</a:t>
            </a:r>
            <a:r>
              <a:rPr lang="en-US" sz="2000" baseline="-25000" dirty="0"/>
              <a:t>3</a:t>
            </a:r>
            <a:r>
              <a:rPr lang="en-US" sz="2000" dirty="0"/>
              <a:t> likely explain a portion of the model-measurement differences</a:t>
            </a:r>
          </a:p>
          <a:p>
            <a:pPr lvl="1"/>
            <a:r>
              <a:rPr lang="en-US" sz="2000" dirty="0"/>
              <a:t>Issues with the spatial allocation of emissions could explain a portion of the differences</a:t>
            </a:r>
          </a:p>
        </p:txBody>
      </p:sp>
      <p:sp>
        <p:nvSpPr>
          <p:cNvPr id="4" name="Slide Number Placeholder 3"/>
          <p:cNvSpPr>
            <a:spLocks noGrp="1"/>
          </p:cNvSpPr>
          <p:nvPr>
            <p:ph type="sldNum" sz="quarter" idx="12"/>
          </p:nvPr>
        </p:nvSpPr>
        <p:spPr/>
        <p:txBody>
          <a:bodyPr/>
          <a:lstStyle/>
          <a:p>
            <a:fld id="{4CCF09B7-36D8-464D-A386-8F07541584EF}" type="slidenum">
              <a:rPr lang="en-US" smtClean="0"/>
              <a:t>23</a:t>
            </a:fld>
            <a:endParaRPr lang="en-US"/>
          </a:p>
        </p:txBody>
      </p:sp>
    </p:spTree>
    <p:extLst>
      <p:ext uri="{BB962C8B-B14F-4D97-AF65-F5344CB8AC3E}">
        <p14:creationId xmlns:p14="http://schemas.microsoft.com/office/powerpoint/2010/main" val="4293462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Emissions Inventory Issues related to NH3 emissions</a:t>
            </a:r>
          </a:p>
        </p:txBody>
      </p:sp>
      <p:sp>
        <p:nvSpPr>
          <p:cNvPr id="4" name="Slide Number Placeholder 3"/>
          <p:cNvSpPr>
            <a:spLocks noGrp="1"/>
          </p:cNvSpPr>
          <p:nvPr>
            <p:ph type="sldNum" sz="quarter" idx="12"/>
          </p:nvPr>
        </p:nvSpPr>
        <p:spPr/>
        <p:txBody>
          <a:bodyPr/>
          <a:lstStyle/>
          <a:p>
            <a:fld id="{4CCF09B7-36D8-464D-A386-8F07541584EF}" type="slidenum">
              <a:rPr lang="en-US" smtClean="0"/>
              <a:t>24</a:t>
            </a:fld>
            <a:endParaRPr lang="en-US"/>
          </a:p>
        </p:txBody>
      </p:sp>
    </p:spTree>
    <p:extLst>
      <p:ext uri="{BB962C8B-B14F-4D97-AF65-F5344CB8AC3E}">
        <p14:creationId xmlns:p14="http://schemas.microsoft.com/office/powerpoint/2010/main" val="386573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issue?</a:t>
            </a:r>
          </a:p>
        </p:txBody>
      </p:sp>
      <p:sp>
        <p:nvSpPr>
          <p:cNvPr id="4" name="Content Placeholder 3"/>
          <p:cNvSpPr>
            <a:spLocks noGrp="1"/>
          </p:cNvSpPr>
          <p:nvPr>
            <p:ph idx="1"/>
          </p:nvPr>
        </p:nvSpPr>
        <p:spPr/>
        <p:txBody>
          <a:bodyPr>
            <a:normAutofit/>
          </a:bodyPr>
          <a:lstStyle/>
          <a:p>
            <a:r>
              <a:rPr lang="en-US" dirty="0"/>
              <a:t>Many papers have suggested that NH3 emissions may be too low in certain key sectors in the NEI based on modeling results and other analysis</a:t>
            </a:r>
          </a:p>
          <a:p>
            <a:r>
              <a:rPr lang="en-US" dirty="0"/>
              <a:t>EPA’s modeling is also showing an under-prediction between model output and monitored NH3 values</a:t>
            </a:r>
          </a:p>
          <a:p>
            <a:r>
              <a:rPr lang="en-US" dirty="0"/>
              <a:t>It remains unclear which sources may be underestimated—but Ag sources have been implicated, since they contribute most NH3 totals in the NEI</a:t>
            </a:r>
          </a:p>
        </p:txBody>
      </p:sp>
      <p:sp>
        <p:nvSpPr>
          <p:cNvPr id="5" name="Slide Number Placeholder 4"/>
          <p:cNvSpPr>
            <a:spLocks noGrp="1"/>
          </p:cNvSpPr>
          <p:nvPr>
            <p:ph type="sldNum" sz="quarter" idx="12"/>
          </p:nvPr>
        </p:nvSpPr>
        <p:spPr/>
        <p:txBody>
          <a:bodyPr/>
          <a:lstStyle/>
          <a:p>
            <a:fld id="{4CCF09B7-36D8-464D-A386-8F07541584EF}" type="slidenum">
              <a:rPr lang="en-US" smtClean="0"/>
              <a:t>25</a:t>
            </a:fld>
            <a:endParaRPr lang="en-US"/>
          </a:p>
        </p:txBody>
      </p:sp>
    </p:spTree>
    <p:extLst>
      <p:ext uri="{BB962C8B-B14F-4D97-AF65-F5344CB8AC3E}">
        <p14:creationId xmlns:p14="http://schemas.microsoft.com/office/powerpoint/2010/main" val="2841968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DBD5FEB5-9E17-4574-9F62-6D41CEBA7836}" type="slidenum">
              <a:rPr lang="en-US" smtClean="0"/>
              <a:t>26</a:t>
            </a:fld>
            <a:endParaRPr lang="en-US"/>
          </a:p>
        </p:txBody>
      </p:sp>
      <p:graphicFrame>
        <p:nvGraphicFramePr>
          <p:cNvPr id="5" name="Chart 4">
            <a:extLst>
              <a:ext uri="{FF2B5EF4-FFF2-40B4-BE49-F238E27FC236}">
                <a16:creationId xmlns:a16="http://schemas.microsoft.com/office/drawing/2014/main" id="{568EA998-939F-404A-9167-A17DD45C78EE}"/>
              </a:ext>
            </a:extLst>
          </p:cNvPr>
          <p:cNvGraphicFramePr>
            <a:graphicFrameLocks/>
          </p:cNvGraphicFramePr>
          <p:nvPr>
            <p:extLst/>
          </p:nvPr>
        </p:nvGraphicFramePr>
        <p:xfrm>
          <a:off x="1818968" y="2096116"/>
          <a:ext cx="5991533" cy="3023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568EA998-939F-404A-9167-A17DD45C78EE}"/>
              </a:ext>
            </a:extLst>
          </p:cNvPr>
          <p:cNvGraphicFramePr>
            <a:graphicFrameLocks/>
          </p:cNvGraphicFramePr>
          <p:nvPr>
            <p:extLst/>
          </p:nvPr>
        </p:nvGraphicFramePr>
        <p:xfrm>
          <a:off x="2295236" y="1625601"/>
          <a:ext cx="7818583" cy="4645891"/>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E6B17A77-4955-407C-B321-138B9ABB7034}"/>
              </a:ext>
            </a:extLst>
          </p:cNvPr>
          <p:cNvSpPr>
            <a:spLocks noGrp="1"/>
          </p:cNvSpPr>
          <p:nvPr>
            <p:ph type="title"/>
          </p:nvPr>
        </p:nvSpPr>
        <p:spPr>
          <a:xfrm>
            <a:off x="2138218" y="372919"/>
            <a:ext cx="8802498" cy="742950"/>
          </a:xfrm>
        </p:spPr>
        <p:txBody>
          <a:bodyPr>
            <a:normAutofit/>
          </a:bodyPr>
          <a:lstStyle/>
          <a:p>
            <a:pPr eaLnBrk="1" hangingPunct="1"/>
            <a:r>
              <a:rPr lang="en-US" sz="2800" b="1" dirty="0">
                <a:latin typeface="Arial" charset="0"/>
                <a:cs typeface="Arial" charset="0"/>
              </a:rPr>
              <a:t>NH3 in the 2014 NEI v2, ~ 3.6 millions tons total</a:t>
            </a:r>
          </a:p>
        </p:txBody>
      </p:sp>
      <p:graphicFrame>
        <p:nvGraphicFramePr>
          <p:cNvPr id="6" name="Chart 5">
            <a:extLst>
              <a:ext uri="{FF2B5EF4-FFF2-40B4-BE49-F238E27FC236}">
                <a16:creationId xmlns:a16="http://schemas.microsoft.com/office/drawing/2014/main" id="{F69F7733-191A-49BB-9569-2BED3C73B284}"/>
              </a:ext>
            </a:extLst>
          </p:cNvPr>
          <p:cNvGraphicFramePr>
            <a:graphicFrameLocks/>
          </p:cNvGraphicFramePr>
          <p:nvPr>
            <p:extLst/>
          </p:nvPr>
        </p:nvGraphicFramePr>
        <p:xfrm>
          <a:off x="2811379" y="1311443"/>
          <a:ext cx="6292516" cy="45960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3639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443"/>
            <a:ext cx="7886700" cy="1325563"/>
          </a:xfrm>
        </p:spPr>
        <p:txBody>
          <a:bodyPr>
            <a:normAutofit/>
          </a:bodyPr>
          <a:lstStyle/>
          <a:p>
            <a:r>
              <a:rPr lang="en-US" sz="3200" dirty="0"/>
              <a:t>NH3 in the 2014 NEI v2, continued…</a:t>
            </a:r>
          </a:p>
        </p:txBody>
      </p:sp>
      <p:pic>
        <p:nvPicPr>
          <p:cNvPr id="4" name="Content Placeholder 3"/>
          <p:cNvPicPr>
            <a:picLocks noGrp="1" noChangeAspect="1"/>
          </p:cNvPicPr>
          <p:nvPr>
            <p:ph idx="1"/>
          </p:nvPr>
        </p:nvPicPr>
        <p:blipFill>
          <a:blip r:embed="rId3"/>
          <a:stretch>
            <a:fillRect/>
          </a:stretch>
        </p:blipFill>
        <p:spPr>
          <a:xfrm>
            <a:off x="155927" y="3622225"/>
            <a:ext cx="5378080" cy="3235775"/>
          </a:xfrm>
          <a:prstGeom prst="rect">
            <a:avLst/>
          </a:prstGeom>
        </p:spPr>
      </p:pic>
      <p:sp>
        <p:nvSpPr>
          <p:cNvPr id="7" name="Slide Number Placeholder 6"/>
          <p:cNvSpPr>
            <a:spLocks noGrp="1"/>
          </p:cNvSpPr>
          <p:nvPr>
            <p:ph type="sldNum" sz="quarter" idx="12"/>
          </p:nvPr>
        </p:nvSpPr>
        <p:spPr/>
        <p:txBody>
          <a:bodyPr/>
          <a:lstStyle/>
          <a:p>
            <a:fld id="{4157463C-3B5F-46ED-8FB2-3E6648999072}" type="slidenum">
              <a:rPr lang="en-US" smtClean="0"/>
              <a:t>27</a:t>
            </a:fld>
            <a:endParaRPr lang="en-US"/>
          </a:p>
        </p:txBody>
      </p:sp>
      <p:graphicFrame>
        <p:nvGraphicFramePr>
          <p:cNvPr id="12" name="Object 11">
            <a:extLst>
              <a:ext uri="{FF2B5EF4-FFF2-40B4-BE49-F238E27FC236}">
                <a16:creationId xmlns:a16="http://schemas.microsoft.com/office/drawing/2014/main" id="{CAC1F82D-DEA0-46DE-BBE6-9F0067AFC92A}"/>
              </a:ext>
            </a:extLst>
          </p:cNvPr>
          <p:cNvGraphicFramePr>
            <a:graphicFrameLocks noChangeAspect="1"/>
          </p:cNvGraphicFramePr>
          <p:nvPr>
            <p:extLst>
              <p:ext uri="{D42A27DB-BD31-4B8C-83A1-F6EECF244321}">
                <p14:modId xmlns:p14="http://schemas.microsoft.com/office/powerpoint/2010/main" val="3173757829"/>
              </p:ext>
            </p:extLst>
          </p:nvPr>
        </p:nvGraphicFramePr>
        <p:xfrm>
          <a:off x="49380" y="576764"/>
          <a:ext cx="5591175" cy="3057525"/>
        </p:xfrm>
        <a:graphic>
          <a:graphicData uri="http://schemas.openxmlformats.org/presentationml/2006/ole">
            <mc:AlternateContent xmlns:mc="http://schemas.openxmlformats.org/markup-compatibility/2006">
              <mc:Choice xmlns:v="urn:schemas-microsoft-com:vml" Requires="v">
                <p:oleObj spid="_x0000_s2154" name="Worksheet" r:id="rId4" imgW="5591117" imgH="3057670" progId="Excel.Sheet.12">
                  <p:embed/>
                </p:oleObj>
              </mc:Choice>
              <mc:Fallback>
                <p:oleObj name="Worksheet" r:id="rId4" imgW="5591117" imgH="3057670" progId="Excel.Sheet.12">
                  <p:embed/>
                  <p:pic>
                    <p:nvPicPr>
                      <p:cNvPr id="12" name="Object 11">
                        <a:extLst>
                          <a:ext uri="{FF2B5EF4-FFF2-40B4-BE49-F238E27FC236}">
                            <a16:creationId xmlns:a16="http://schemas.microsoft.com/office/drawing/2014/main" id="{CAC1F82D-DEA0-46DE-BBE6-9F0067AFC92A}"/>
                          </a:ext>
                        </a:extLst>
                      </p:cNvPr>
                      <p:cNvPicPr/>
                      <p:nvPr/>
                    </p:nvPicPr>
                    <p:blipFill>
                      <a:blip r:embed="rId5"/>
                      <a:stretch>
                        <a:fillRect/>
                      </a:stretch>
                    </p:blipFill>
                    <p:spPr>
                      <a:xfrm>
                        <a:off x="49380" y="576764"/>
                        <a:ext cx="5591175" cy="3057525"/>
                      </a:xfrm>
                      <a:prstGeom prst="rect">
                        <a:avLst/>
                      </a:prstGeom>
                    </p:spPr>
                  </p:pic>
                </p:oleObj>
              </mc:Fallback>
            </mc:AlternateContent>
          </a:graphicData>
        </a:graphic>
      </p:graphicFrame>
      <p:sp>
        <p:nvSpPr>
          <p:cNvPr id="13" name="Arrow: Left 12">
            <a:extLst>
              <a:ext uri="{FF2B5EF4-FFF2-40B4-BE49-F238E27FC236}">
                <a16:creationId xmlns:a16="http://schemas.microsoft.com/office/drawing/2014/main" id="{A6056A11-1EB6-48B3-BB49-29BF0A04D258}"/>
              </a:ext>
            </a:extLst>
          </p:cNvPr>
          <p:cNvSpPr/>
          <p:nvPr/>
        </p:nvSpPr>
        <p:spPr>
          <a:xfrm>
            <a:off x="5969543" y="1719993"/>
            <a:ext cx="794084" cy="3007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613B76-40E9-45A4-9D0A-4576BADDAF84}"/>
              </a:ext>
            </a:extLst>
          </p:cNvPr>
          <p:cNvSpPr txBox="1"/>
          <p:nvPr/>
        </p:nvSpPr>
        <p:spPr>
          <a:xfrm>
            <a:off x="6949490" y="704330"/>
            <a:ext cx="1973179" cy="2031325"/>
          </a:xfrm>
          <a:prstGeom prst="rect">
            <a:avLst/>
          </a:prstGeom>
          <a:noFill/>
        </p:spPr>
        <p:txBody>
          <a:bodyPr wrap="square" rtlCol="0">
            <a:spAutoFit/>
          </a:bodyPr>
          <a:lstStyle/>
          <a:p>
            <a:r>
              <a:rPr lang="en-US" dirty="0"/>
              <a:t>Top 15 EIS Sectors for NH3 in the 2014 NEI, Emissions shown in Short Tons (Total NH3 = 3.6 Million Tons)</a:t>
            </a:r>
          </a:p>
        </p:txBody>
      </p:sp>
      <p:sp>
        <p:nvSpPr>
          <p:cNvPr id="3" name="Arrow: Left 2">
            <a:extLst>
              <a:ext uri="{FF2B5EF4-FFF2-40B4-BE49-F238E27FC236}">
                <a16:creationId xmlns:a16="http://schemas.microsoft.com/office/drawing/2014/main" id="{1731AAFE-2DC5-4E28-B433-0870DED72A6D}"/>
              </a:ext>
            </a:extLst>
          </p:cNvPr>
          <p:cNvSpPr/>
          <p:nvPr/>
        </p:nvSpPr>
        <p:spPr>
          <a:xfrm>
            <a:off x="6176125" y="4888632"/>
            <a:ext cx="781878" cy="569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E57535-5280-4C68-A2FB-0AB6CBDF4779}"/>
              </a:ext>
            </a:extLst>
          </p:cNvPr>
          <p:cNvSpPr txBox="1"/>
          <p:nvPr/>
        </p:nvSpPr>
        <p:spPr>
          <a:xfrm>
            <a:off x="7267183" y="3953589"/>
            <a:ext cx="2081462" cy="2308324"/>
          </a:xfrm>
          <a:prstGeom prst="rect">
            <a:avLst/>
          </a:prstGeom>
          <a:noFill/>
        </p:spPr>
        <p:txBody>
          <a:bodyPr wrap="square" rtlCol="0">
            <a:spAutoFit/>
          </a:bodyPr>
          <a:lstStyle/>
          <a:p>
            <a:r>
              <a:rPr lang="en-US" dirty="0"/>
              <a:t>Ag Livestock emissions have been fairly constant over time in the NEI.  Fertilizer is actually seen going down from 2011 to 2014</a:t>
            </a:r>
            <a:endParaRPr lang="en-US" dirty="0">
              <a:solidFill>
                <a:srgbClr val="FF0000"/>
              </a:solidFill>
            </a:endParaRPr>
          </a:p>
        </p:txBody>
      </p:sp>
    </p:spTree>
    <p:extLst>
      <p:ext uri="{BB962C8B-B14F-4D97-AF65-F5344CB8AC3E}">
        <p14:creationId xmlns:p14="http://schemas.microsoft.com/office/powerpoint/2010/main" val="1516103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674" y="258536"/>
            <a:ext cx="8250307" cy="804455"/>
          </a:xfrm>
        </p:spPr>
        <p:txBody>
          <a:bodyPr>
            <a:normAutofit fontScale="90000"/>
          </a:bodyPr>
          <a:lstStyle/>
          <a:p>
            <a:r>
              <a:rPr lang="en-US" sz="3200" dirty="0"/>
              <a:t>Emissions changes over time show NH3 to be stagnant</a:t>
            </a:r>
          </a:p>
        </p:txBody>
      </p:sp>
      <p:sp>
        <p:nvSpPr>
          <p:cNvPr id="3" name="Slide Number Placeholder 2"/>
          <p:cNvSpPr>
            <a:spLocks noGrp="1"/>
          </p:cNvSpPr>
          <p:nvPr>
            <p:ph type="sldNum" sz="quarter" idx="12"/>
          </p:nvPr>
        </p:nvSpPr>
        <p:spPr/>
        <p:txBody>
          <a:bodyPr/>
          <a:lstStyle/>
          <a:p>
            <a:fld id="{4CCF09B7-36D8-464D-A386-8F07541584EF}" type="slidenum">
              <a:rPr lang="en-US" smtClean="0"/>
              <a:t>28</a:t>
            </a:fld>
            <a:endParaRPr lang="en-US"/>
          </a:p>
        </p:txBody>
      </p:sp>
      <p:graphicFrame>
        <p:nvGraphicFramePr>
          <p:cNvPr id="15" name="Chart 14">
            <a:extLst>
              <a:ext uri="{FF2B5EF4-FFF2-40B4-BE49-F238E27FC236}">
                <a16:creationId xmlns:a16="http://schemas.microsoft.com/office/drawing/2014/main" id="{162B1527-8E0C-4E96-B065-2A24649732F6}"/>
              </a:ext>
            </a:extLst>
          </p:cNvPr>
          <p:cNvGraphicFramePr>
            <a:graphicFrameLocks/>
          </p:cNvGraphicFramePr>
          <p:nvPr>
            <p:extLst/>
          </p:nvPr>
        </p:nvGraphicFramePr>
        <p:xfrm>
          <a:off x="2065020" y="1062990"/>
          <a:ext cx="8061960" cy="4732020"/>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Arrow Connector 16">
            <a:extLst>
              <a:ext uri="{FF2B5EF4-FFF2-40B4-BE49-F238E27FC236}">
                <a16:creationId xmlns:a16="http://schemas.microsoft.com/office/drawing/2014/main" id="{8293E789-1362-4C2D-8129-4CB8BD325266}"/>
              </a:ext>
            </a:extLst>
          </p:cNvPr>
          <p:cNvCxnSpPr>
            <a:cxnSpLocks/>
          </p:cNvCxnSpPr>
          <p:nvPr/>
        </p:nvCxnSpPr>
        <p:spPr>
          <a:xfrm flipH="1">
            <a:off x="8058306" y="4494666"/>
            <a:ext cx="1104588" cy="237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067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
            <a:ext cx="7886700" cy="1267326"/>
          </a:xfrm>
        </p:spPr>
        <p:txBody>
          <a:bodyPr>
            <a:normAutofit/>
          </a:bodyPr>
          <a:lstStyle/>
          <a:p>
            <a:r>
              <a:rPr lang="en-US" sz="3600" dirty="0"/>
              <a:t>Inventory-Related Issues</a:t>
            </a:r>
          </a:p>
        </p:txBody>
      </p:sp>
      <p:sp>
        <p:nvSpPr>
          <p:cNvPr id="3" name="Content Placeholder 2"/>
          <p:cNvSpPr>
            <a:spLocks noGrp="1"/>
          </p:cNvSpPr>
          <p:nvPr>
            <p:ph idx="1"/>
          </p:nvPr>
        </p:nvSpPr>
        <p:spPr>
          <a:xfrm>
            <a:off x="2152650" y="1267327"/>
            <a:ext cx="7886700" cy="5089024"/>
          </a:xfrm>
        </p:spPr>
        <p:txBody>
          <a:bodyPr>
            <a:normAutofit fontScale="77500" lnSpcReduction="20000"/>
          </a:bodyPr>
          <a:lstStyle/>
          <a:p>
            <a:r>
              <a:rPr lang="en-US" dirty="0"/>
              <a:t>Ag Livestock</a:t>
            </a:r>
          </a:p>
          <a:p>
            <a:pPr lvl="1"/>
            <a:r>
              <a:rPr lang="en-US" dirty="0"/>
              <a:t>Sector with most NH3 emissions in inventory</a:t>
            </a:r>
          </a:p>
          <a:p>
            <a:pPr lvl="1"/>
            <a:r>
              <a:rPr lang="en-US" dirty="0"/>
              <a:t>For the 2014 NEI, used a revised CMU model that was run by a graduate student working for Peter Adams</a:t>
            </a:r>
          </a:p>
          <a:p>
            <a:pPr lvl="1"/>
            <a:r>
              <a:rPr lang="en-US" dirty="0"/>
              <a:t>We have the source code, but more work needed to use for other emissions years</a:t>
            </a:r>
          </a:p>
          <a:p>
            <a:pPr lvl="2"/>
            <a:r>
              <a:rPr lang="en-US"/>
              <a:t>EPA also working </a:t>
            </a:r>
            <a:r>
              <a:rPr lang="en-US" dirty="0"/>
              <a:t>on analysis of NAEMS data and Emissions Estimation Models</a:t>
            </a:r>
          </a:p>
          <a:p>
            <a:pPr lvl="2"/>
            <a:r>
              <a:rPr lang="en-US" dirty="0"/>
              <a:t>For NEI work, collaboration between OAQPS and ORD on-going.  Considering additional university collaboration (only for NEI efforts)</a:t>
            </a:r>
          </a:p>
          <a:p>
            <a:r>
              <a:rPr lang="en-US" dirty="0"/>
              <a:t>Ag Fertilizer</a:t>
            </a:r>
          </a:p>
          <a:p>
            <a:pPr lvl="1"/>
            <a:r>
              <a:rPr lang="en-US" dirty="0"/>
              <a:t>ORD provides emissions estimates based on their bidirectional (bidi) approach</a:t>
            </a:r>
          </a:p>
          <a:p>
            <a:pPr lvl="1"/>
            <a:r>
              <a:rPr lang="en-US" dirty="0"/>
              <a:t>Research and model revisions continue (much more on this later)</a:t>
            </a:r>
          </a:p>
          <a:p>
            <a:r>
              <a:rPr lang="en-US" dirty="0"/>
              <a:t>Mobile Sources</a:t>
            </a:r>
          </a:p>
          <a:p>
            <a:pPr lvl="1"/>
            <a:r>
              <a:rPr lang="en-US" dirty="0"/>
              <a:t>NH3 emissions have not been investigated by EPA for some time.  Not currently an agency priority for mobile sources.</a:t>
            </a:r>
          </a:p>
          <a:p>
            <a:r>
              <a:rPr lang="en-US" dirty="0"/>
              <a:t>Fires</a:t>
            </a:r>
          </a:p>
          <a:p>
            <a:pPr lvl="1"/>
            <a:r>
              <a:rPr lang="en-US" dirty="0"/>
              <a:t>OAQPS/ORD testing project is expected to give updated emission factors (EFs) for possible future use in EPA fire emissions approaches</a:t>
            </a:r>
          </a:p>
          <a:p>
            <a:endParaRPr lang="en-US" dirty="0"/>
          </a:p>
        </p:txBody>
      </p:sp>
      <p:sp>
        <p:nvSpPr>
          <p:cNvPr id="4" name="Slide Number Placeholder 3"/>
          <p:cNvSpPr>
            <a:spLocks noGrp="1"/>
          </p:cNvSpPr>
          <p:nvPr>
            <p:ph type="sldNum" sz="quarter" idx="12"/>
          </p:nvPr>
        </p:nvSpPr>
        <p:spPr/>
        <p:txBody>
          <a:bodyPr/>
          <a:lstStyle/>
          <a:p>
            <a:fld id="{4CCF09B7-36D8-464D-A386-8F07541584EF}" type="slidenum">
              <a:rPr lang="en-US" smtClean="0"/>
              <a:t>29</a:t>
            </a:fld>
            <a:endParaRPr lang="en-US"/>
          </a:p>
        </p:txBody>
      </p:sp>
    </p:spTree>
    <p:extLst>
      <p:ext uri="{BB962C8B-B14F-4D97-AF65-F5344CB8AC3E}">
        <p14:creationId xmlns:p14="http://schemas.microsoft.com/office/powerpoint/2010/main" val="262541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1164566"/>
            <a:ext cx="7772400" cy="2138363"/>
          </a:xfrm>
        </p:spPr>
        <p:txBody>
          <a:bodyPr>
            <a:normAutofit fontScale="90000"/>
          </a:bodyPr>
          <a:lstStyle/>
          <a:p>
            <a:br>
              <a:rPr lang="en-US" sz="4400" dirty="0"/>
            </a:br>
            <a:r>
              <a:rPr lang="en-US" sz="4400" dirty="0"/>
              <a:t>Background on Ammonia and EPA methods for key Ammonia (NH3) sectors in the NEI</a:t>
            </a:r>
          </a:p>
        </p:txBody>
      </p:sp>
      <p:sp>
        <p:nvSpPr>
          <p:cNvPr id="5" name="Subtitle 4"/>
          <p:cNvSpPr>
            <a:spLocks noGrp="1"/>
          </p:cNvSpPr>
          <p:nvPr>
            <p:ph type="subTitle" idx="1"/>
          </p:nvPr>
        </p:nvSpPr>
        <p:spPr>
          <a:xfrm>
            <a:off x="2667000" y="3602038"/>
            <a:ext cx="7102642" cy="1655762"/>
          </a:xfrm>
        </p:spPr>
        <p:txBody>
          <a:bodyPr>
            <a:normAutofit/>
          </a:bodyPr>
          <a:lstStyle/>
          <a:p>
            <a:r>
              <a:rPr lang="en-US" dirty="0"/>
              <a:t>Tesh Rao, Jesse Bash</a:t>
            </a:r>
          </a:p>
          <a:p>
            <a:r>
              <a:rPr lang="en-US" dirty="0"/>
              <a:t>OAQPS/ORD</a:t>
            </a:r>
          </a:p>
          <a:p>
            <a:r>
              <a:rPr lang="en-US" dirty="0"/>
              <a:t>May 16, 2018</a:t>
            </a:r>
          </a:p>
        </p:txBody>
      </p:sp>
      <p:sp>
        <p:nvSpPr>
          <p:cNvPr id="3" name="Slide Number Placeholder 2"/>
          <p:cNvSpPr>
            <a:spLocks noGrp="1"/>
          </p:cNvSpPr>
          <p:nvPr>
            <p:ph type="sldNum" sz="quarter" idx="12"/>
          </p:nvPr>
        </p:nvSpPr>
        <p:spPr/>
        <p:txBody>
          <a:bodyPr/>
          <a:lstStyle/>
          <a:p>
            <a:fld id="{4CCF09B7-36D8-464D-A386-8F07541584EF}" type="slidenum">
              <a:rPr lang="en-US" smtClean="0"/>
              <a:t>3</a:t>
            </a:fld>
            <a:endParaRPr lang="en-US"/>
          </a:p>
        </p:txBody>
      </p:sp>
    </p:spTree>
    <p:extLst>
      <p:ext uri="{BB962C8B-B14F-4D97-AF65-F5344CB8AC3E}">
        <p14:creationId xmlns:p14="http://schemas.microsoft.com/office/powerpoint/2010/main" val="1766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7651-D1C6-4FBB-81B0-765FDE699307}"/>
              </a:ext>
            </a:extLst>
          </p:cNvPr>
          <p:cNvSpPr>
            <a:spLocks noGrp="1"/>
          </p:cNvSpPr>
          <p:nvPr>
            <p:ph type="title"/>
          </p:nvPr>
        </p:nvSpPr>
        <p:spPr/>
        <p:txBody>
          <a:bodyPr/>
          <a:lstStyle/>
          <a:p>
            <a:r>
              <a:rPr lang="en-US" dirty="0"/>
              <a:t>Short Break:  Be back in 15 minutes please!</a:t>
            </a:r>
          </a:p>
        </p:txBody>
      </p:sp>
      <p:sp>
        <p:nvSpPr>
          <p:cNvPr id="3" name="Text Placeholder 2">
            <a:extLst>
              <a:ext uri="{FF2B5EF4-FFF2-40B4-BE49-F238E27FC236}">
                <a16:creationId xmlns:a16="http://schemas.microsoft.com/office/drawing/2014/main" id="{BFF64893-2DC8-42FA-8E2D-2A01F133DF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0ED6B1-1009-494C-8EBC-F54853C04B23}"/>
              </a:ext>
            </a:extLst>
          </p:cNvPr>
          <p:cNvSpPr>
            <a:spLocks noGrp="1"/>
          </p:cNvSpPr>
          <p:nvPr>
            <p:ph type="sldNum" sz="quarter" idx="12"/>
          </p:nvPr>
        </p:nvSpPr>
        <p:spPr/>
        <p:txBody>
          <a:bodyPr/>
          <a:lstStyle/>
          <a:p>
            <a:fld id="{89C4F76E-4191-4D0E-9BCF-104C6F2C7BDD}" type="slidenum">
              <a:rPr lang="en-US" smtClean="0"/>
              <a:t>30</a:t>
            </a:fld>
            <a:endParaRPr lang="en-US"/>
          </a:p>
        </p:txBody>
      </p:sp>
    </p:spTree>
    <p:extLst>
      <p:ext uri="{BB962C8B-B14F-4D97-AF65-F5344CB8AC3E}">
        <p14:creationId xmlns:p14="http://schemas.microsoft.com/office/powerpoint/2010/main" val="3199790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01E6B-50CD-4655-9931-932DBFA87CE7}"/>
              </a:ext>
            </a:extLst>
          </p:cNvPr>
          <p:cNvSpPr>
            <a:spLocks noGrp="1"/>
          </p:cNvSpPr>
          <p:nvPr>
            <p:ph type="ctrTitle"/>
          </p:nvPr>
        </p:nvSpPr>
        <p:spPr/>
        <p:txBody>
          <a:bodyPr/>
          <a:lstStyle/>
          <a:p>
            <a:pPr eaLnBrk="1" hangingPunct="1">
              <a:defRPr/>
            </a:pPr>
            <a:r>
              <a:rPr lang="en-US" sz="3600" dirty="0"/>
              <a:t>CMU’s Farm Animal Ammonia emissions model (FEM)</a:t>
            </a:r>
            <a:br>
              <a:rPr lang="en-US" sz="3600" dirty="0"/>
            </a:br>
            <a:endParaRPr lang="en-US" sz="3600" dirty="0"/>
          </a:p>
        </p:txBody>
      </p:sp>
      <p:sp>
        <p:nvSpPr>
          <p:cNvPr id="14339" name="Subtitle 5">
            <a:extLst>
              <a:ext uri="{FF2B5EF4-FFF2-40B4-BE49-F238E27FC236}">
                <a16:creationId xmlns:a16="http://schemas.microsoft.com/office/drawing/2014/main" id="{BFC72D7C-7B56-498B-9FE9-6F37F62828F1}"/>
              </a:ext>
            </a:extLst>
          </p:cNvPr>
          <p:cNvSpPr>
            <a:spLocks noGrp="1" noChangeArrowheads="1"/>
          </p:cNvSpPr>
          <p:nvPr>
            <p:ph type="subTitle" idx="1"/>
          </p:nvPr>
        </p:nvSpPr>
        <p:spPr>
          <a:xfrm>
            <a:off x="3922713" y="6053138"/>
            <a:ext cx="6705600" cy="685800"/>
          </a:xfrm>
        </p:spPr>
        <p:txBody>
          <a:bodyPr/>
          <a:lstStyle/>
          <a:p>
            <a:pPr algn="ctr" eaLnBrk="1" hangingPunct="1"/>
            <a:r>
              <a:rPr lang="en-US" altLang="en-US" sz="2100"/>
              <a:t>Model developed by Carnegie Mellon University 2016</a:t>
            </a:r>
          </a:p>
        </p:txBody>
      </p:sp>
      <p:sp>
        <p:nvSpPr>
          <p:cNvPr id="4" name="Slide Number Placeholder 3">
            <a:extLst>
              <a:ext uri="{FF2B5EF4-FFF2-40B4-BE49-F238E27FC236}">
                <a16:creationId xmlns:a16="http://schemas.microsoft.com/office/drawing/2014/main" id="{52837E4C-F768-4FC7-A463-0682B24460A4}"/>
              </a:ext>
            </a:extLst>
          </p:cNvPr>
          <p:cNvSpPr>
            <a:spLocks noGrp="1"/>
          </p:cNvSpPr>
          <p:nvPr>
            <p:ph type="sldNum" sz="quarter" idx="12"/>
          </p:nvPr>
        </p:nvSpPr>
        <p:spPr/>
        <p:txBody>
          <a:bodyPr/>
          <a:lstStyle/>
          <a:p>
            <a:pPr>
              <a:defRPr/>
            </a:pPr>
            <a:fld id="{2EFA84BF-C161-4200-A4AD-B38A43607975}" type="slidenum">
              <a:rPr lang="en-US"/>
              <a:pPr>
                <a:defRPr/>
              </a:pPr>
              <a:t>31</a:t>
            </a:fld>
            <a:endParaRPr lang="en-US"/>
          </a:p>
        </p:txBody>
      </p:sp>
    </p:spTree>
    <p:extLst>
      <p:ext uri="{BB962C8B-B14F-4D97-AF65-F5344CB8AC3E}">
        <p14:creationId xmlns:p14="http://schemas.microsoft.com/office/powerpoint/2010/main" val="1612941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72A76E-1063-4FD0-B2E7-BCF77784569A}"/>
              </a:ext>
            </a:extLst>
          </p:cNvPr>
          <p:cNvSpPr>
            <a:spLocks noGrp="1"/>
          </p:cNvSpPr>
          <p:nvPr>
            <p:ph type="sldNum" sz="quarter" idx="12"/>
          </p:nvPr>
        </p:nvSpPr>
        <p:spPr/>
        <p:txBody>
          <a:bodyPr/>
          <a:lstStyle/>
          <a:p>
            <a:fld id="{4CCF09B7-36D8-464D-A386-8F07541584EF}" type="slidenum">
              <a:rPr lang="en-US" smtClean="0"/>
              <a:t>32</a:t>
            </a:fld>
            <a:endParaRPr lang="en-US"/>
          </a:p>
        </p:txBody>
      </p:sp>
      <p:pic>
        <p:nvPicPr>
          <p:cNvPr id="5" name="Picture 4">
            <a:extLst>
              <a:ext uri="{FF2B5EF4-FFF2-40B4-BE49-F238E27FC236}">
                <a16:creationId xmlns:a16="http://schemas.microsoft.com/office/drawing/2014/main" id="{A8BD11BD-FAA5-4BFD-9F26-DFC7F75A6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478" y="272226"/>
            <a:ext cx="4926944" cy="3539292"/>
          </a:xfrm>
          <a:prstGeom prst="rect">
            <a:avLst/>
          </a:prstGeom>
        </p:spPr>
      </p:pic>
      <p:sp>
        <p:nvSpPr>
          <p:cNvPr id="6" name="Rectangle 5">
            <a:extLst>
              <a:ext uri="{FF2B5EF4-FFF2-40B4-BE49-F238E27FC236}">
                <a16:creationId xmlns:a16="http://schemas.microsoft.com/office/drawing/2014/main" id="{0B03F401-C5A3-4EA5-9004-A97A22EBFBB3}"/>
              </a:ext>
            </a:extLst>
          </p:cNvPr>
          <p:cNvSpPr/>
          <p:nvPr/>
        </p:nvSpPr>
        <p:spPr>
          <a:xfrm>
            <a:off x="2025435" y="3924632"/>
            <a:ext cx="8189843" cy="2862322"/>
          </a:xfrm>
          <a:prstGeom prst="rect">
            <a:avLst/>
          </a:prstGeom>
        </p:spPr>
        <p:txBody>
          <a:bodyPr wrap="square">
            <a:spAutoFit/>
          </a:bodyPr>
          <a:lstStyle/>
          <a:p>
            <a:r>
              <a:rPr lang="en-US" sz="2000" dirty="0"/>
              <a:t>Ammonia is a common by-product of animal waste due to the often inefficient conversion of feed nitrogen into animal manure (urine + feces). Livestock and poultry are often fed high-protein feed, which contains surplus nitrogen, to ensure that the animals' nutritional requirements are met. Nitrogen that is not metabolized into animal protein (i.e., milk, meat, or eggs) is excreted in the urine and feces of livestock and poultry where further microbial action (conversion of urinary urea to ammonia…the enzyme Urease, released in feces, reacts with urinary urea to form NH3) releases ammonia into the air during manure decomposition.</a:t>
            </a:r>
          </a:p>
        </p:txBody>
      </p:sp>
    </p:spTree>
    <p:extLst>
      <p:ext uri="{BB962C8B-B14F-4D97-AF65-F5344CB8AC3E}">
        <p14:creationId xmlns:p14="http://schemas.microsoft.com/office/powerpoint/2010/main" val="3916609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42DF-79F1-4FAB-8DA2-B859FE73270D}"/>
              </a:ext>
            </a:extLst>
          </p:cNvPr>
          <p:cNvSpPr>
            <a:spLocks noGrp="1"/>
          </p:cNvSpPr>
          <p:nvPr>
            <p:ph type="title"/>
          </p:nvPr>
        </p:nvSpPr>
        <p:spPr/>
        <p:txBody>
          <a:bodyPr/>
          <a:lstStyle/>
          <a:p>
            <a:r>
              <a:rPr lang="en-US" dirty="0"/>
              <a:t>2014 NEI Efforts for Livestock Waste Ammonia Emissions</a:t>
            </a:r>
          </a:p>
        </p:txBody>
      </p:sp>
      <p:sp>
        <p:nvSpPr>
          <p:cNvPr id="3" name="Content Placeholder 2">
            <a:extLst>
              <a:ext uri="{FF2B5EF4-FFF2-40B4-BE49-F238E27FC236}">
                <a16:creationId xmlns:a16="http://schemas.microsoft.com/office/drawing/2014/main" id="{4B8A18D7-1FDC-42A3-AD24-9D6C2CA41244}"/>
              </a:ext>
            </a:extLst>
          </p:cNvPr>
          <p:cNvSpPr>
            <a:spLocks noGrp="1"/>
          </p:cNvSpPr>
          <p:nvPr>
            <p:ph idx="1"/>
          </p:nvPr>
        </p:nvSpPr>
        <p:spPr>
          <a:xfrm>
            <a:off x="838200" y="1847850"/>
            <a:ext cx="10515600" cy="4351338"/>
          </a:xfrm>
        </p:spPr>
        <p:txBody>
          <a:bodyPr>
            <a:normAutofit fontScale="92500" lnSpcReduction="20000"/>
          </a:bodyPr>
          <a:lstStyle/>
          <a:p>
            <a:r>
              <a:rPr lang="en-US" dirty="0"/>
              <a:t>EPA was able to leverage work done via EPA’s Science to Achieve Results (STAR) grant to CMU, which enabled EPA to use an updated version of the CMU model to estimate livestock NH3 emissions in the 2014 NEI. Alyssa </a:t>
            </a:r>
            <a:r>
              <a:rPr lang="en-US" dirty="0" err="1"/>
              <a:t>McQuilling</a:t>
            </a:r>
            <a:r>
              <a:rPr lang="en-US" dirty="0"/>
              <a:t> (graduate student of Dr. Peter Adams at CMU) ran the model for v1 of the 2014 NEI.</a:t>
            </a:r>
          </a:p>
          <a:p>
            <a:r>
              <a:rPr lang="en-US" dirty="0"/>
              <a:t>We could not control deliverables nor understand the intricacies of the model as well as we wanted due to the structure of the grant and timing issues</a:t>
            </a:r>
          </a:p>
          <a:p>
            <a:r>
              <a:rPr lang="en-US" dirty="0"/>
              <a:t>We do have gaps in our current methods, and we are trying to improve these for the 2017 NEI</a:t>
            </a:r>
          </a:p>
          <a:p>
            <a:r>
              <a:rPr lang="en-US" dirty="0"/>
              <a:t>I am </a:t>
            </a:r>
            <a:r>
              <a:rPr lang="en-US" i="1" u="sng" dirty="0"/>
              <a:t>not</a:t>
            </a:r>
            <a:r>
              <a:rPr lang="en-US" dirty="0"/>
              <a:t> an expert on the intricacies of the CMU model, and if there are questions that I (or others here) cannot answer, I will get you an answer as we begin to work on the 2017 NEI</a:t>
            </a:r>
          </a:p>
        </p:txBody>
      </p:sp>
      <p:sp>
        <p:nvSpPr>
          <p:cNvPr id="5" name="Slide Number Placeholder 4">
            <a:extLst>
              <a:ext uri="{FF2B5EF4-FFF2-40B4-BE49-F238E27FC236}">
                <a16:creationId xmlns:a16="http://schemas.microsoft.com/office/drawing/2014/main" id="{B0177356-3E0C-4B74-B38E-E68391A6A656}"/>
              </a:ext>
            </a:extLst>
          </p:cNvPr>
          <p:cNvSpPr>
            <a:spLocks noGrp="1"/>
          </p:cNvSpPr>
          <p:nvPr>
            <p:ph type="sldNum" sz="quarter" idx="12"/>
          </p:nvPr>
        </p:nvSpPr>
        <p:spPr/>
        <p:txBody>
          <a:bodyPr/>
          <a:lstStyle/>
          <a:p>
            <a:fld id="{4CCF09B7-36D8-464D-A386-8F07541584EF}" type="slidenum">
              <a:rPr lang="en-US" smtClean="0"/>
              <a:t>33</a:t>
            </a:fld>
            <a:endParaRPr lang="en-US"/>
          </a:p>
        </p:txBody>
      </p:sp>
    </p:spTree>
    <p:extLst>
      <p:ext uri="{BB962C8B-B14F-4D97-AF65-F5344CB8AC3E}">
        <p14:creationId xmlns:p14="http://schemas.microsoft.com/office/powerpoint/2010/main" val="662029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4A27-794D-48A5-A3EA-D436D0E9D23F}"/>
              </a:ext>
            </a:extLst>
          </p:cNvPr>
          <p:cNvSpPr>
            <a:spLocks noGrp="1"/>
          </p:cNvSpPr>
          <p:nvPr>
            <p:ph type="title"/>
          </p:nvPr>
        </p:nvSpPr>
        <p:spPr/>
        <p:txBody>
          <a:bodyPr/>
          <a:lstStyle/>
          <a:p>
            <a:r>
              <a:rPr lang="en-US" dirty="0"/>
              <a:t>Sources of information</a:t>
            </a:r>
          </a:p>
        </p:txBody>
      </p:sp>
      <p:sp>
        <p:nvSpPr>
          <p:cNvPr id="3" name="Content Placeholder 2">
            <a:extLst>
              <a:ext uri="{FF2B5EF4-FFF2-40B4-BE49-F238E27FC236}">
                <a16:creationId xmlns:a16="http://schemas.microsoft.com/office/drawing/2014/main" id="{08772D5A-D478-46D0-AB32-F65E6E24C61A}"/>
              </a:ext>
            </a:extLst>
          </p:cNvPr>
          <p:cNvSpPr>
            <a:spLocks noGrp="1"/>
          </p:cNvSpPr>
          <p:nvPr>
            <p:ph idx="1"/>
          </p:nvPr>
        </p:nvSpPr>
        <p:spPr/>
        <p:txBody>
          <a:bodyPr>
            <a:normAutofit fontScale="92500"/>
          </a:bodyPr>
          <a:lstStyle/>
          <a:p>
            <a:r>
              <a:rPr lang="en-US" dirty="0"/>
              <a:t>Alyssa </a:t>
            </a:r>
            <a:r>
              <a:rPr lang="en-US" dirty="0" err="1"/>
              <a:t>McQuilling</a:t>
            </a:r>
            <a:r>
              <a:rPr lang="en-US" dirty="0"/>
              <a:t> Thesis, February 2016</a:t>
            </a:r>
          </a:p>
          <a:p>
            <a:pPr lvl="1"/>
            <a:r>
              <a:rPr lang="en-US" dirty="0"/>
              <a:t>"</a:t>
            </a:r>
            <a:r>
              <a:rPr lang="en-US" b="1" dirty="0"/>
              <a:t>Ammonia Emissions from Livestock in the United States: From Farm-Level Models to a New National Inventory" (2016</a:t>
            </a:r>
            <a:r>
              <a:rPr lang="en-US" dirty="0"/>
              <a:t>). </a:t>
            </a:r>
          </a:p>
          <a:p>
            <a:pPr lvl="1"/>
            <a:r>
              <a:rPr lang="en-US" dirty="0">
                <a:hlinkClick r:id="rId2"/>
              </a:rPr>
              <a:t>http://repository.cmu.edu/cgi/viewcontent.cgi?article=1704&amp;context=dissertations</a:t>
            </a:r>
            <a:endParaRPr lang="en-US" dirty="0"/>
          </a:p>
          <a:p>
            <a:r>
              <a:rPr lang="en-US" dirty="0"/>
              <a:t>Alyssa </a:t>
            </a:r>
            <a:r>
              <a:rPr lang="en-US" dirty="0" err="1"/>
              <a:t>McQuilling</a:t>
            </a:r>
            <a:r>
              <a:rPr lang="en-US" dirty="0"/>
              <a:t> and Peter Adams, publication, September 2015</a:t>
            </a:r>
          </a:p>
          <a:p>
            <a:pPr lvl="1"/>
            <a:r>
              <a:rPr lang="en-US" dirty="0"/>
              <a:t>“</a:t>
            </a:r>
            <a:r>
              <a:rPr lang="en-US" b="1" dirty="0"/>
              <a:t>Semi-empirical process-based models for ammonia emissions from beef, swine, and poultry operations in the United States,” </a:t>
            </a:r>
            <a:r>
              <a:rPr lang="en-US" dirty="0">
                <a:hlinkClick r:id="rId3"/>
              </a:rPr>
              <a:t>Atmospheric Environment</a:t>
            </a:r>
            <a:r>
              <a:rPr lang="en-US" dirty="0"/>
              <a:t> 120:127 - 136 · September 2015</a:t>
            </a:r>
          </a:p>
          <a:p>
            <a:r>
              <a:rPr lang="en-US" dirty="0"/>
              <a:t>Various presentations made by CMU professor Peter Adams on this subject</a:t>
            </a:r>
          </a:p>
          <a:p>
            <a:r>
              <a:rPr lang="en-US" dirty="0"/>
              <a:t>2014 v2 TSD, available currently on this FTP site:  </a:t>
            </a:r>
            <a:r>
              <a:rPr lang="en-US" u="sng" dirty="0">
                <a:hlinkClick r:id="rId4"/>
              </a:rPr>
              <a:t>ftp://newftp.epa.gov/Air/nei/2014/doc</a:t>
            </a:r>
            <a:endParaRPr lang="en-US" dirty="0"/>
          </a:p>
          <a:p>
            <a:endParaRPr lang="en-US" dirty="0"/>
          </a:p>
        </p:txBody>
      </p:sp>
      <p:sp>
        <p:nvSpPr>
          <p:cNvPr id="4" name="Slide Number Placeholder 3">
            <a:extLst>
              <a:ext uri="{FF2B5EF4-FFF2-40B4-BE49-F238E27FC236}">
                <a16:creationId xmlns:a16="http://schemas.microsoft.com/office/drawing/2014/main" id="{955EEAB6-DEC2-404E-9713-F89CE6AEC3B1}"/>
              </a:ext>
            </a:extLst>
          </p:cNvPr>
          <p:cNvSpPr>
            <a:spLocks noGrp="1"/>
          </p:cNvSpPr>
          <p:nvPr>
            <p:ph type="sldNum" sz="quarter" idx="12"/>
          </p:nvPr>
        </p:nvSpPr>
        <p:spPr/>
        <p:txBody>
          <a:bodyPr/>
          <a:lstStyle/>
          <a:p>
            <a:fld id="{89C4F76E-4191-4D0E-9BCF-104C6F2C7BDD}" type="slidenum">
              <a:rPr lang="en-US" smtClean="0"/>
              <a:t>34</a:t>
            </a:fld>
            <a:endParaRPr lang="en-US"/>
          </a:p>
        </p:txBody>
      </p:sp>
    </p:spTree>
    <p:extLst>
      <p:ext uri="{BB962C8B-B14F-4D97-AF65-F5344CB8AC3E}">
        <p14:creationId xmlns:p14="http://schemas.microsoft.com/office/powerpoint/2010/main" val="1541100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F4B6-CC04-4125-AC0D-C2F8F8640529}"/>
              </a:ext>
            </a:extLst>
          </p:cNvPr>
          <p:cNvSpPr>
            <a:spLocks noGrp="1"/>
          </p:cNvSpPr>
          <p:nvPr>
            <p:ph type="title"/>
          </p:nvPr>
        </p:nvSpPr>
        <p:spPr/>
        <p:txBody>
          <a:bodyPr>
            <a:normAutofit/>
          </a:bodyPr>
          <a:lstStyle/>
          <a:p>
            <a:r>
              <a:rPr lang="en-US" dirty="0"/>
              <a:t>General Overview of Semi-Empirical Process-Based Models for NH3 from Livestock</a:t>
            </a:r>
          </a:p>
        </p:txBody>
      </p:sp>
      <p:sp>
        <p:nvSpPr>
          <p:cNvPr id="3" name="Content Placeholder 2">
            <a:extLst>
              <a:ext uri="{FF2B5EF4-FFF2-40B4-BE49-F238E27FC236}">
                <a16:creationId xmlns:a16="http://schemas.microsoft.com/office/drawing/2014/main" id="{1A1C089D-E4F2-4570-BE51-53BA944A4DB4}"/>
              </a:ext>
            </a:extLst>
          </p:cNvPr>
          <p:cNvSpPr>
            <a:spLocks noGrp="1"/>
          </p:cNvSpPr>
          <p:nvPr>
            <p:ph idx="1"/>
          </p:nvPr>
        </p:nvSpPr>
        <p:spPr>
          <a:xfrm>
            <a:off x="2152650" y="1825624"/>
            <a:ext cx="7886700" cy="4687909"/>
          </a:xfrm>
        </p:spPr>
        <p:txBody>
          <a:bodyPr>
            <a:normAutofit fontScale="92500" lnSpcReduction="10000"/>
          </a:bodyPr>
          <a:lstStyle/>
          <a:p>
            <a:r>
              <a:rPr lang="en-US" sz="2400" dirty="0"/>
              <a:t>Farm-level emission factors in the literature vary by an order of magnitude due to the variations in manure management practices and meteorology</a:t>
            </a:r>
          </a:p>
          <a:p>
            <a:r>
              <a:rPr lang="en-US" sz="2400" dirty="0"/>
              <a:t>It is essential to capture this variability in emission inventories used, for example, for atmospheric modeling</a:t>
            </a:r>
          </a:p>
          <a:p>
            <a:r>
              <a:rPr lang="en-US" sz="2400" dirty="0"/>
              <a:t>Here (as the details will highlight), through a nitrogen mass balance with losses controlled by mass transfer resistance parameters, which vary with meteorological conditions, are tuned to match literature-reported and NAEMS-based (National Air Emissions Monitoring Study) EFs</a:t>
            </a:r>
          </a:p>
          <a:p>
            <a:r>
              <a:rPr lang="en-US" sz="2400" dirty="0"/>
              <a:t>Variations due to management practices are captured by having tuned factors that are specific to each set of practices</a:t>
            </a:r>
          </a:p>
          <a:p>
            <a:r>
              <a:rPr lang="en-US" sz="2400" dirty="0"/>
              <a:t>The resulting farm emissions models (FEMs) explain between 20 and 70% of the published EFs and typically estimate EFs within a factor of 2</a:t>
            </a:r>
          </a:p>
        </p:txBody>
      </p:sp>
      <p:sp>
        <p:nvSpPr>
          <p:cNvPr id="5" name="Slide Number Placeholder 4">
            <a:extLst>
              <a:ext uri="{FF2B5EF4-FFF2-40B4-BE49-F238E27FC236}">
                <a16:creationId xmlns:a16="http://schemas.microsoft.com/office/drawing/2014/main" id="{B394ACD7-413D-4122-8A9F-AE0267D18450}"/>
              </a:ext>
            </a:extLst>
          </p:cNvPr>
          <p:cNvSpPr>
            <a:spLocks noGrp="1"/>
          </p:cNvSpPr>
          <p:nvPr>
            <p:ph type="sldNum" sz="quarter" idx="12"/>
          </p:nvPr>
        </p:nvSpPr>
        <p:spPr/>
        <p:txBody>
          <a:bodyPr/>
          <a:lstStyle/>
          <a:p>
            <a:fld id="{4CCF09B7-36D8-464D-A386-8F07541584EF}" type="slidenum">
              <a:rPr lang="en-US" smtClean="0"/>
              <a:t>35</a:t>
            </a:fld>
            <a:endParaRPr lang="en-US"/>
          </a:p>
        </p:txBody>
      </p:sp>
    </p:spTree>
    <p:extLst>
      <p:ext uri="{BB962C8B-B14F-4D97-AF65-F5344CB8AC3E}">
        <p14:creationId xmlns:p14="http://schemas.microsoft.com/office/powerpoint/2010/main" val="3777365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F3B4-B19F-40F9-B65B-DC51D0624BC7}"/>
              </a:ext>
            </a:extLst>
          </p:cNvPr>
          <p:cNvSpPr>
            <a:spLocks noGrp="1"/>
          </p:cNvSpPr>
          <p:nvPr>
            <p:ph type="title"/>
          </p:nvPr>
        </p:nvSpPr>
        <p:spPr/>
        <p:txBody>
          <a:bodyPr/>
          <a:lstStyle/>
          <a:p>
            <a:r>
              <a:rPr lang="en-US" dirty="0"/>
              <a:t>Ammonia Emissions Variability</a:t>
            </a:r>
          </a:p>
        </p:txBody>
      </p:sp>
      <p:sp>
        <p:nvSpPr>
          <p:cNvPr id="3" name="Content Placeholder 2">
            <a:extLst>
              <a:ext uri="{FF2B5EF4-FFF2-40B4-BE49-F238E27FC236}">
                <a16:creationId xmlns:a16="http://schemas.microsoft.com/office/drawing/2014/main" id="{ED5A57EA-0987-4F62-9124-2C2D26143A59}"/>
              </a:ext>
            </a:extLst>
          </p:cNvPr>
          <p:cNvSpPr>
            <a:spLocks noGrp="1"/>
          </p:cNvSpPr>
          <p:nvPr>
            <p:ph idx="1"/>
          </p:nvPr>
        </p:nvSpPr>
        <p:spPr/>
        <p:txBody>
          <a:bodyPr>
            <a:normAutofit/>
          </a:bodyPr>
          <a:lstStyle/>
          <a:p>
            <a:r>
              <a:rPr lang="en-US" sz="3600" dirty="0"/>
              <a:t>Emissions depend on a variety of factors including</a:t>
            </a:r>
          </a:p>
          <a:p>
            <a:pPr lvl="1"/>
            <a:r>
              <a:rPr lang="en-US" sz="3200" dirty="0"/>
              <a:t>Meteorology</a:t>
            </a:r>
          </a:p>
          <a:p>
            <a:pPr lvl="1"/>
            <a:r>
              <a:rPr lang="en-US" sz="3200" dirty="0"/>
              <a:t>Management Practices</a:t>
            </a:r>
          </a:p>
          <a:p>
            <a:pPr lvl="1"/>
            <a:r>
              <a:rPr lang="en-US" sz="3200" dirty="0"/>
              <a:t>Manure Characteristics</a:t>
            </a:r>
          </a:p>
          <a:p>
            <a:r>
              <a:rPr lang="en-US" sz="3600" dirty="0"/>
              <a:t>Lots of variability, how to build an inventory??</a:t>
            </a:r>
          </a:p>
          <a:p>
            <a:r>
              <a:rPr lang="en-US" sz="3600" dirty="0"/>
              <a:t>The approach here with the “updated” CMU FEM Model:  emissions model instead of use of emission factors</a:t>
            </a:r>
          </a:p>
        </p:txBody>
      </p:sp>
      <p:sp>
        <p:nvSpPr>
          <p:cNvPr id="4" name="Slide Number Placeholder 3">
            <a:extLst>
              <a:ext uri="{FF2B5EF4-FFF2-40B4-BE49-F238E27FC236}">
                <a16:creationId xmlns:a16="http://schemas.microsoft.com/office/drawing/2014/main" id="{180DB884-EDEE-4E35-ABD3-6BF4B124B3A2}"/>
              </a:ext>
            </a:extLst>
          </p:cNvPr>
          <p:cNvSpPr>
            <a:spLocks noGrp="1"/>
          </p:cNvSpPr>
          <p:nvPr>
            <p:ph type="sldNum" sz="quarter" idx="12"/>
          </p:nvPr>
        </p:nvSpPr>
        <p:spPr/>
        <p:txBody>
          <a:bodyPr/>
          <a:lstStyle/>
          <a:p>
            <a:fld id="{89C4F76E-4191-4D0E-9BCF-104C6F2C7BDD}" type="slidenum">
              <a:rPr lang="en-US" smtClean="0"/>
              <a:t>36</a:t>
            </a:fld>
            <a:endParaRPr lang="en-US"/>
          </a:p>
        </p:txBody>
      </p:sp>
    </p:spTree>
    <p:extLst>
      <p:ext uri="{BB962C8B-B14F-4D97-AF65-F5344CB8AC3E}">
        <p14:creationId xmlns:p14="http://schemas.microsoft.com/office/powerpoint/2010/main" val="126400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CCCD-FFAD-4626-9DA2-4561876D6CE6}"/>
              </a:ext>
            </a:extLst>
          </p:cNvPr>
          <p:cNvPicPr>
            <a:picLocks noChangeAspect="1"/>
          </p:cNvPicPr>
          <p:nvPr/>
        </p:nvPicPr>
        <p:blipFill>
          <a:blip r:embed="rId2"/>
          <a:stretch>
            <a:fillRect/>
          </a:stretch>
        </p:blipFill>
        <p:spPr>
          <a:xfrm>
            <a:off x="1911839" y="401199"/>
            <a:ext cx="7326754" cy="4590903"/>
          </a:xfrm>
          <a:prstGeom prst="rect">
            <a:avLst/>
          </a:prstGeom>
        </p:spPr>
      </p:pic>
      <p:sp>
        <p:nvSpPr>
          <p:cNvPr id="7" name="Rectangle 6">
            <a:extLst>
              <a:ext uri="{FF2B5EF4-FFF2-40B4-BE49-F238E27FC236}">
                <a16:creationId xmlns:a16="http://schemas.microsoft.com/office/drawing/2014/main" id="{AF4D8517-DC58-4907-91A7-23676D468A8A}"/>
              </a:ext>
            </a:extLst>
          </p:cNvPr>
          <p:cNvSpPr/>
          <p:nvPr/>
        </p:nvSpPr>
        <p:spPr>
          <a:xfrm>
            <a:off x="2527216" y="4992102"/>
            <a:ext cx="7089750" cy="1938992"/>
          </a:xfrm>
          <a:prstGeom prst="rect">
            <a:avLst/>
          </a:prstGeom>
        </p:spPr>
        <p:txBody>
          <a:bodyPr wrap="square">
            <a:spAutoFit/>
          </a:bodyPr>
          <a:lstStyle/>
          <a:p>
            <a:r>
              <a:rPr lang="en-US" sz="2400" dirty="0">
                <a:effectLst/>
                <a:latin typeface="Times New Roman" panose="02020603050405020304" pitchFamily="18" charset="0"/>
              </a:rPr>
              <a:t>Scatter plot of fraction of input nitrogen volatilized as </a:t>
            </a:r>
          </a:p>
          <a:p>
            <a:r>
              <a:rPr lang="en-US" sz="2400" dirty="0">
                <a:effectLst/>
                <a:latin typeface="Times New Roman" panose="02020603050405020304" pitchFamily="18" charset="0"/>
              </a:rPr>
              <a:t>ammonia, comparing application sub-model predictions </a:t>
            </a:r>
          </a:p>
          <a:p>
            <a:r>
              <a:rPr lang="en-US" sz="2400" dirty="0">
                <a:effectLst/>
                <a:latin typeface="Times New Roman" panose="02020603050405020304" pitchFamily="18" charset="0"/>
              </a:rPr>
              <a:t>and experimental data showing range of measured data </a:t>
            </a:r>
          </a:p>
          <a:p>
            <a:r>
              <a:rPr lang="en-US" sz="2400" dirty="0">
                <a:effectLst/>
                <a:latin typeface="Times New Roman" panose="02020603050405020304" pitchFamily="18" charset="0"/>
              </a:rPr>
              <a:t>(Pinder, et al., 2004) ---shows the variability that can be encountered</a:t>
            </a:r>
          </a:p>
        </p:txBody>
      </p:sp>
      <p:sp>
        <p:nvSpPr>
          <p:cNvPr id="2" name="Slide Number Placeholder 1">
            <a:extLst>
              <a:ext uri="{FF2B5EF4-FFF2-40B4-BE49-F238E27FC236}">
                <a16:creationId xmlns:a16="http://schemas.microsoft.com/office/drawing/2014/main" id="{5863E623-B607-47CA-B8D4-D4BEC629DC32}"/>
              </a:ext>
            </a:extLst>
          </p:cNvPr>
          <p:cNvSpPr>
            <a:spLocks noGrp="1"/>
          </p:cNvSpPr>
          <p:nvPr>
            <p:ph type="sldNum" sz="quarter" idx="12"/>
          </p:nvPr>
        </p:nvSpPr>
        <p:spPr/>
        <p:txBody>
          <a:bodyPr/>
          <a:lstStyle/>
          <a:p>
            <a:fld id="{89C4F76E-4191-4D0E-9BCF-104C6F2C7BDD}" type="slidenum">
              <a:rPr lang="en-US" smtClean="0"/>
              <a:t>37</a:t>
            </a:fld>
            <a:endParaRPr lang="en-US"/>
          </a:p>
        </p:txBody>
      </p:sp>
    </p:spTree>
    <p:extLst>
      <p:ext uri="{BB962C8B-B14F-4D97-AF65-F5344CB8AC3E}">
        <p14:creationId xmlns:p14="http://schemas.microsoft.com/office/powerpoint/2010/main" val="534294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C5DD171-7D5D-41A9-9F9B-4C7DBA46E266}"/>
              </a:ext>
            </a:extLst>
          </p:cNvPr>
          <p:cNvSpPr>
            <a:spLocks noGrp="1" noChangeArrowheads="1"/>
          </p:cNvSpPr>
          <p:nvPr>
            <p:ph type="title"/>
          </p:nvPr>
        </p:nvSpPr>
        <p:spPr>
          <a:xfrm>
            <a:off x="457200" y="280002"/>
            <a:ext cx="11619186" cy="1278924"/>
          </a:xfrm>
        </p:spPr>
        <p:txBody>
          <a:bodyPr>
            <a:noAutofit/>
          </a:bodyPr>
          <a:lstStyle/>
          <a:p>
            <a:pPr eaLnBrk="1" hangingPunct="1"/>
            <a:r>
              <a:rPr lang="en-US" altLang="en-US" sz="4000" dirty="0"/>
              <a:t>Primary Meteorological Factors Affecting Ammonia Emissions, in general…</a:t>
            </a:r>
          </a:p>
        </p:txBody>
      </p:sp>
      <p:sp>
        <p:nvSpPr>
          <p:cNvPr id="18435" name="Content Placeholder 2">
            <a:extLst>
              <a:ext uri="{FF2B5EF4-FFF2-40B4-BE49-F238E27FC236}">
                <a16:creationId xmlns:a16="http://schemas.microsoft.com/office/drawing/2014/main" id="{8C1F7F6A-63EF-422C-9232-C91D92898F58}"/>
              </a:ext>
            </a:extLst>
          </p:cNvPr>
          <p:cNvSpPr>
            <a:spLocks noGrp="1" noChangeArrowheads="1"/>
          </p:cNvSpPr>
          <p:nvPr>
            <p:ph sz="quarter" idx="1"/>
          </p:nvPr>
        </p:nvSpPr>
        <p:spPr>
          <a:xfrm>
            <a:off x="1963354" y="1601459"/>
            <a:ext cx="8153400" cy="4937453"/>
          </a:xfrm>
        </p:spPr>
        <p:txBody>
          <a:bodyPr/>
          <a:lstStyle/>
          <a:p>
            <a:pPr>
              <a:spcBef>
                <a:spcPts val="600"/>
              </a:spcBef>
              <a:spcAft>
                <a:spcPts val="600"/>
              </a:spcAft>
            </a:pPr>
            <a:r>
              <a:rPr lang="en-US" altLang="en-US" sz="3000" dirty="0"/>
              <a:t>Temperature –     temperature,    emissions</a:t>
            </a:r>
          </a:p>
          <a:p>
            <a:pPr lvl="1">
              <a:spcBef>
                <a:spcPts val="600"/>
              </a:spcBef>
              <a:spcAft>
                <a:spcPts val="600"/>
              </a:spcAft>
              <a:buSzPct val="60000"/>
            </a:pPr>
            <a:r>
              <a:rPr lang="en-US" altLang="en-US" dirty="0"/>
              <a:t>Higher temperature increases volatility of ammoniacal nitrogen</a:t>
            </a:r>
          </a:p>
          <a:p>
            <a:pPr>
              <a:spcBef>
                <a:spcPts val="600"/>
              </a:spcBef>
              <a:spcAft>
                <a:spcPts val="600"/>
              </a:spcAft>
            </a:pPr>
            <a:r>
              <a:rPr lang="en-US" altLang="en-US" sz="3000" dirty="0"/>
              <a:t>Wind speed –     wind speed,     emissions</a:t>
            </a:r>
          </a:p>
          <a:p>
            <a:pPr lvl="1">
              <a:spcBef>
                <a:spcPts val="600"/>
              </a:spcBef>
              <a:spcAft>
                <a:spcPts val="600"/>
              </a:spcAft>
              <a:buSzPct val="60000"/>
            </a:pPr>
            <a:r>
              <a:rPr lang="en-US" altLang="en-US" dirty="0"/>
              <a:t>Higher wind speed decreases surface resistance</a:t>
            </a:r>
          </a:p>
          <a:p>
            <a:pPr>
              <a:spcBef>
                <a:spcPts val="600"/>
              </a:spcBef>
              <a:spcAft>
                <a:spcPts val="600"/>
              </a:spcAft>
            </a:pPr>
            <a:r>
              <a:rPr lang="en-US" altLang="en-US" sz="3000" dirty="0"/>
              <a:t>Precipitation –     precipitation,     emissions</a:t>
            </a:r>
          </a:p>
          <a:p>
            <a:pPr lvl="1">
              <a:spcBef>
                <a:spcPts val="600"/>
              </a:spcBef>
              <a:spcAft>
                <a:spcPts val="600"/>
              </a:spcAft>
              <a:buSzPct val="60000"/>
            </a:pPr>
            <a:r>
              <a:rPr lang="en-US" altLang="en-US" dirty="0"/>
              <a:t>Precipitation allows for greater ground infiltration</a:t>
            </a:r>
          </a:p>
          <a:p>
            <a:pPr>
              <a:spcBef>
                <a:spcPts val="600"/>
              </a:spcBef>
              <a:spcAft>
                <a:spcPts val="600"/>
              </a:spcAft>
              <a:buSzPct val="60000"/>
            </a:pPr>
            <a:r>
              <a:rPr lang="en-US" altLang="en-US" dirty="0"/>
              <a:t>pH also very important factor, will address later in presentation</a:t>
            </a:r>
          </a:p>
        </p:txBody>
      </p:sp>
      <p:sp>
        <p:nvSpPr>
          <p:cNvPr id="4" name="Slide Number Placeholder 3">
            <a:extLst>
              <a:ext uri="{FF2B5EF4-FFF2-40B4-BE49-F238E27FC236}">
                <a16:creationId xmlns:a16="http://schemas.microsoft.com/office/drawing/2014/main" id="{DC6CE383-4887-4830-8D1F-855E1133EE71}"/>
              </a:ext>
            </a:extLst>
          </p:cNvPr>
          <p:cNvSpPr>
            <a:spLocks noGrp="1"/>
          </p:cNvSpPr>
          <p:nvPr>
            <p:ph type="sldNum" sz="quarter" idx="12"/>
          </p:nvPr>
        </p:nvSpPr>
        <p:spPr/>
        <p:txBody>
          <a:bodyPr>
            <a:normAutofit/>
          </a:bodyPr>
          <a:lstStyle/>
          <a:p>
            <a:pPr>
              <a:defRPr/>
            </a:pPr>
            <a:fld id="{A9BB2B4B-8FA1-4E8F-9C31-C2839136887A}" type="slidenum">
              <a:rPr lang="en-US"/>
              <a:pPr>
                <a:defRPr/>
              </a:pPr>
              <a:t>38</a:t>
            </a:fld>
            <a:endParaRPr lang="en-US"/>
          </a:p>
        </p:txBody>
      </p:sp>
      <p:sp>
        <p:nvSpPr>
          <p:cNvPr id="5" name="Arrow: Down 4">
            <a:extLst>
              <a:ext uri="{FF2B5EF4-FFF2-40B4-BE49-F238E27FC236}">
                <a16:creationId xmlns:a16="http://schemas.microsoft.com/office/drawing/2014/main" id="{39132000-8B30-4B21-A53E-6FA8CEE87BA6}"/>
              </a:ext>
            </a:extLst>
          </p:cNvPr>
          <p:cNvSpPr/>
          <p:nvPr/>
        </p:nvSpPr>
        <p:spPr>
          <a:xfrm rot="10800000">
            <a:off x="4642535" y="1640418"/>
            <a:ext cx="312738"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Arrow: Down 5">
            <a:extLst>
              <a:ext uri="{FF2B5EF4-FFF2-40B4-BE49-F238E27FC236}">
                <a16:creationId xmlns:a16="http://schemas.microsoft.com/office/drawing/2014/main" id="{6C1D4D3F-FAF6-49A2-BB00-789C5C24393C}"/>
              </a:ext>
            </a:extLst>
          </p:cNvPr>
          <p:cNvSpPr/>
          <p:nvPr/>
        </p:nvSpPr>
        <p:spPr>
          <a:xfrm rot="10800000">
            <a:off x="8878028" y="1631659"/>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Arrow: Down 6">
            <a:extLst>
              <a:ext uri="{FF2B5EF4-FFF2-40B4-BE49-F238E27FC236}">
                <a16:creationId xmlns:a16="http://schemas.microsoft.com/office/drawing/2014/main" id="{4CC94C32-796D-43CD-B148-15D9B4D2091E}"/>
              </a:ext>
            </a:extLst>
          </p:cNvPr>
          <p:cNvSpPr/>
          <p:nvPr/>
        </p:nvSpPr>
        <p:spPr>
          <a:xfrm rot="10800000">
            <a:off x="4486167" y="3016038"/>
            <a:ext cx="312737"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Arrow: Down 7">
            <a:extLst>
              <a:ext uri="{FF2B5EF4-FFF2-40B4-BE49-F238E27FC236}">
                <a16:creationId xmlns:a16="http://schemas.microsoft.com/office/drawing/2014/main" id="{A109E791-17D7-4156-9132-2D7688A366FE}"/>
              </a:ext>
            </a:extLst>
          </p:cNvPr>
          <p:cNvSpPr/>
          <p:nvPr/>
        </p:nvSpPr>
        <p:spPr>
          <a:xfrm rot="10800000">
            <a:off x="8610600" y="3016038"/>
            <a:ext cx="311150"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Arrow: Down 8">
            <a:extLst>
              <a:ext uri="{FF2B5EF4-FFF2-40B4-BE49-F238E27FC236}">
                <a16:creationId xmlns:a16="http://schemas.microsoft.com/office/drawing/2014/main" id="{096622FB-2842-450F-8B3F-DBF5180CFC0F}"/>
              </a:ext>
            </a:extLst>
          </p:cNvPr>
          <p:cNvSpPr/>
          <p:nvPr/>
        </p:nvSpPr>
        <p:spPr>
          <a:xfrm rot="10800000">
            <a:off x="4642536" y="4037519"/>
            <a:ext cx="312737" cy="344487"/>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Arrow: Down 9">
            <a:extLst>
              <a:ext uri="{FF2B5EF4-FFF2-40B4-BE49-F238E27FC236}">
                <a16:creationId xmlns:a16="http://schemas.microsoft.com/office/drawing/2014/main" id="{E36CEC67-0DD6-4520-8742-BC392574A1FA}"/>
              </a:ext>
            </a:extLst>
          </p:cNvPr>
          <p:cNvSpPr/>
          <p:nvPr/>
        </p:nvSpPr>
        <p:spPr>
          <a:xfrm>
            <a:off x="8921750" y="4102085"/>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068832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C04C4FA9-06E8-4E5C-A7CF-761078C7FF71}"/>
              </a:ext>
            </a:extLst>
          </p:cNvPr>
          <p:cNvSpPr>
            <a:spLocks noGrp="1"/>
          </p:cNvSpPr>
          <p:nvPr>
            <p:ph type="title"/>
          </p:nvPr>
        </p:nvSpPr>
        <p:spPr/>
        <p:txBody>
          <a:bodyPr/>
          <a:lstStyle/>
          <a:p>
            <a:r>
              <a:rPr lang="en-US" dirty="0"/>
              <a:t>Process-based Models</a:t>
            </a:r>
          </a:p>
        </p:txBody>
      </p:sp>
      <p:grpSp>
        <p:nvGrpSpPr>
          <p:cNvPr id="36" name="Group 4">
            <a:extLst>
              <a:ext uri="{FF2B5EF4-FFF2-40B4-BE49-F238E27FC236}">
                <a16:creationId xmlns:a16="http://schemas.microsoft.com/office/drawing/2014/main" id="{D9F79540-56BA-490E-B895-42BF1C7007AD}"/>
              </a:ext>
            </a:extLst>
          </p:cNvPr>
          <p:cNvGrpSpPr>
            <a:grpSpLocks/>
          </p:cNvGrpSpPr>
          <p:nvPr/>
        </p:nvGrpSpPr>
        <p:grpSpPr bwMode="auto">
          <a:xfrm>
            <a:off x="1028919" y="1690688"/>
            <a:ext cx="8464550" cy="2817812"/>
            <a:chOff x="404189" y="2802835"/>
            <a:chExt cx="7842477" cy="2275542"/>
          </a:xfrm>
        </p:grpSpPr>
        <p:sp>
          <p:nvSpPr>
            <p:cNvPr id="37" name="TextBox 5">
              <a:extLst>
                <a:ext uri="{FF2B5EF4-FFF2-40B4-BE49-F238E27FC236}">
                  <a16:creationId xmlns:a16="http://schemas.microsoft.com/office/drawing/2014/main" id="{6B4E31C7-C1FE-48AC-883D-AC096243F882}"/>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38" name="Group 6">
              <a:extLst>
                <a:ext uri="{FF2B5EF4-FFF2-40B4-BE49-F238E27FC236}">
                  <a16:creationId xmlns:a16="http://schemas.microsoft.com/office/drawing/2014/main" id="{2915017E-5671-48CE-A091-6BB159177482}"/>
                </a:ext>
              </a:extLst>
            </p:cNvPr>
            <p:cNvGrpSpPr>
              <a:grpSpLocks/>
            </p:cNvGrpSpPr>
            <p:nvPr/>
          </p:nvGrpSpPr>
          <p:grpSpPr bwMode="auto">
            <a:xfrm>
              <a:off x="404189" y="3529420"/>
              <a:ext cx="1722782" cy="595249"/>
              <a:chOff x="1000539" y="2544678"/>
              <a:chExt cx="1848678" cy="682487"/>
            </a:xfrm>
          </p:grpSpPr>
          <p:sp>
            <p:nvSpPr>
              <p:cNvPr id="56" name="Oval 55">
                <a:extLst>
                  <a:ext uri="{FF2B5EF4-FFF2-40B4-BE49-F238E27FC236}">
                    <a16:creationId xmlns:a16="http://schemas.microsoft.com/office/drawing/2014/main" id="{C69522F8-D209-4816-9D02-A30C32AD02AF}"/>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7" name="TextBox 25">
                <a:extLst>
                  <a:ext uri="{FF2B5EF4-FFF2-40B4-BE49-F238E27FC236}">
                    <a16:creationId xmlns:a16="http://schemas.microsoft.com/office/drawing/2014/main" id="{B7B3627A-49E0-4974-90CE-9A997AC8425D}"/>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39" name="TextBox 7">
              <a:extLst>
                <a:ext uri="{FF2B5EF4-FFF2-40B4-BE49-F238E27FC236}">
                  <a16:creationId xmlns:a16="http://schemas.microsoft.com/office/drawing/2014/main" id="{0D70192C-8A12-408E-92BA-80F62D49D31C}"/>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40" name="TextBox 8">
              <a:extLst>
                <a:ext uri="{FF2B5EF4-FFF2-40B4-BE49-F238E27FC236}">
                  <a16:creationId xmlns:a16="http://schemas.microsoft.com/office/drawing/2014/main" id="{DEA4605E-1C24-4141-94A9-2AA15BD8EE0F}"/>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41" name="TextBox 9">
              <a:extLst>
                <a:ext uri="{FF2B5EF4-FFF2-40B4-BE49-F238E27FC236}">
                  <a16:creationId xmlns:a16="http://schemas.microsoft.com/office/drawing/2014/main" id="{AEC5098B-72EE-4156-87FA-711DACC1A445}"/>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42" name="TextBox 10">
              <a:extLst>
                <a:ext uri="{FF2B5EF4-FFF2-40B4-BE49-F238E27FC236}">
                  <a16:creationId xmlns:a16="http://schemas.microsoft.com/office/drawing/2014/main" id="{0E952752-4244-4429-9E53-7AF82257FE10}"/>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43" name="TextBox 11">
              <a:extLst>
                <a:ext uri="{FF2B5EF4-FFF2-40B4-BE49-F238E27FC236}">
                  <a16:creationId xmlns:a16="http://schemas.microsoft.com/office/drawing/2014/main" id="{E65F2B65-B937-40B1-961A-7AEE19D8E94F}"/>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44" name="TextBox 12">
              <a:extLst>
                <a:ext uri="{FF2B5EF4-FFF2-40B4-BE49-F238E27FC236}">
                  <a16:creationId xmlns:a16="http://schemas.microsoft.com/office/drawing/2014/main" id="{6DCF4543-CFB0-465F-B7F2-A61C7A427337}"/>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45" name="TextBox 13">
              <a:extLst>
                <a:ext uri="{FF2B5EF4-FFF2-40B4-BE49-F238E27FC236}">
                  <a16:creationId xmlns:a16="http://schemas.microsoft.com/office/drawing/2014/main" id="{E70C62A1-E79D-489B-AAF5-BA57A5D0403D}"/>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46" name="TextBox 14">
              <a:extLst>
                <a:ext uri="{FF2B5EF4-FFF2-40B4-BE49-F238E27FC236}">
                  <a16:creationId xmlns:a16="http://schemas.microsoft.com/office/drawing/2014/main" id="{8E6D8BCE-74B8-4C6B-A7F5-20E4FDDE23CD}"/>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47" name="Straight Arrow Connector 46">
              <a:extLst>
                <a:ext uri="{FF2B5EF4-FFF2-40B4-BE49-F238E27FC236}">
                  <a16:creationId xmlns:a16="http://schemas.microsoft.com/office/drawing/2014/main" id="{7421712E-1789-4423-872E-DFF7459564E1}"/>
                </a:ext>
              </a:extLst>
            </p:cNvPr>
            <p:cNvCxnSpPr>
              <a:cxnSpLocks/>
              <a:stCxn id="39" idx="0"/>
              <a:endCxn id="42"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F8E1F1A-AFC7-4B7D-8744-776E7E5B04B6}"/>
                </a:ext>
              </a:extLst>
            </p:cNvPr>
            <p:cNvCxnSpPr>
              <a:cxnSpLocks/>
              <a:stCxn id="40" idx="0"/>
              <a:endCxn id="43"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F24E09-410F-42E8-B533-81F7F969F96E}"/>
                </a:ext>
              </a:extLst>
            </p:cNvPr>
            <p:cNvCxnSpPr>
              <a:cxnSpLocks/>
              <a:stCxn id="41" idx="0"/>
              <a:endCxn id="44"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511B133-959A-4BB6-B2B8-BD697A4957C4}"/>
                </a:ext>
              </a:extLst>
            </p:cNvPr>
            <p:cNvCxnSpPr>
              <a:cxnSpLocks/>
              <a:stCxn id="39"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2BDAD6-457D-4FDD-9DEF-7BC65D17C368}"/>
                </a:ext>
              </a:extLst>
            </p:cNvPr>
            <p:cNvCxnSpPr>
              <a:cxnSpLocks/>
              <a:stCxn id="40"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63E7320-10A3-4DFB-9226-DD32C28E9BAF}"/>
                </a:ext>
              </a:extLst>
            </p:cNvPr>
            <p:cNvCxnSpPr>
              <a:cxnSpLocks/>
              <a:stCxn id="41"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65AAB0E-8808-4856-8304-AEBD85BE65E5}"/>
                </a:ext>
              </a:extLst>
            </p:cNvPr>
            <p:cNvCxnSpPr>
              <a:cxnSpLocks/>
              <a:stCxn id="56" idx="6"/>
              <a:endCxn id="39"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064FEA1-6A50-4F93-99D6-84581917BB85}"/>
                </a:ext>
              </a:extLst>
            </p:cNvPr>
            <p:cNvCxnSpPr>
              <a:cxnSpLocks/>
              <a:stCxn id="39" idx="3"/>
              <a:endCxn id="40"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EC5B8D8-49B7-43E5-926A-E0099108DFA3}"/>
                </a:ext>
              </a:extLst>
            </p:cNvPr>
            <p:cNvCxnSpPr>
              <a:cxnSpLocks/>
              <a:stCxn id="40" idx="3"/>
              <a:endCxn id="41"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87918884-E50A-4025-BE01-357880BBEA7F}"/>
              </a:ext>
            </a:extLst>
          </p:cNvPr>
          <p:cNvSpPr txBox="1"/>
          <p:nvPr/>
        </p:nvSpPr>
        <p:spPr>
          <a:xfrm>
            <a:off x="614855" y="4855779"/>
            <a:ext cx="11288111"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Track Nitrogen through manure management process</a:t>
            </a:r>
          </a:p>
          <a:p>
            <a:pPr marL="285750" indent="-285750">
              <a:buFont typeface="Arial" panose="020B0604020202020204" pitchFamily="34" charset="0"/>
              <a:buChar char="•"/>
            </a:pPr>
            <a:r>
              <a:rPr lang="en-US" sz="3200" dirty="0"/>
              <a:t>Includes mass balances and mass transfer laws</a:t>
            </a:r>
          </a:p>
          <a:p>
            <a:pPr marL="285750" indent="-285750">
              <a:buFont typeface="Arial" panose="020B0604020202020204" pitchFamily="34" charset="0"/>
              <a:buChar char="•"/>
            </a:pPr>
            <a:r>
              <a:rPr lang="en-US" sz="3200" dirty="0"/>
              <a:t>Goal is that such a model can capture the variability seen in measurements </a:t>
            </a:r>
            <a:endParaRPr lang="en-US" dirty="0"/>
          </a:p>
        </p:txBody>
      </p:sp>
      <p:sp>
        <p:nvSpPr>
          <p:cNvPr id="60" name="TextBox 59">
            <a:extLst>
              <a:ext uri="{FF2B5EF4-FFF2-40B4-BE49-F238E27FC236}">
                <a16:creationId xmlns:a16="http://schemas.microsoft.com/office/drawing/2014/main" id="{CCE41AEF-51E3-4925-BBF7-DFB8A6E2CCFB}"/>
              </a:ext>
            </a:extLst>
          </p:cNvPr>
          <p:cNvSpPr txBox="1"/>
          <p:nvPr/>
        </p:nvSpPr>
        <p:spPr>
          <a:xfrm>
            <a:off x="1001759" y="2144737"/>
            <a:ext cx="1178253" cy="369332"/>
          </a:xfrm>
          <a:prstGeom prst="rect">
            <a:avLst/>
          </a:prstGeom>
          <a:noFill/>
        </p:spPr>
        <p:txBody>
          <a:bodyPr wrap="square" rtlCol="0">
            <a:spAutoFit/>
          </a:bodyPr>
          <a:lstStyle/>
          <a:p>
            <a:r>
              <a:rPr lang="en-US" dirty="0"/>
              <a:t>Feed</a:t>
            </a:r>
          </a:p>
        </p:txBody>
      </p:sp>
      <p:sp>
        <p:nvSpPr>
          <p:cNvPr id="61" name="TextBox 60">
            <a:extLst>
              <a:ext uri="{FF2B5EF4-FFF2-40B4-BE49-F238E27FC236}">
                <a16:creationId xmlns:a16="http://schemas.microsoft.com/office/drawing/2014/main" id="{3B683D52-20C8-4D8B-8AFB-1A4CAB1D3C77}"/>
              </a:ext>
            </a:extLst>
          </p:cNvPr>
          <p:cNvSpPr txBox="1"/>
          <p:nvPr/>
        </p:nvSpPr>
        <p:spPr>
          <a:xfrm>
            <a:off x="5749732" y="1481579"/>
            <a:ext cx="4814506" cy="369332"/>
          </a:xfrm>
          <a:prstGeom prst="rect">
            <a:avLst/>
          </a:prstGeom>
          <a:noFill/>
        </p:spPr>
        <p:txBody>
          <a:bodyPr wrap="square" rtlCol="0">
            <a:spAutoFit/>
          </a:bodyPr>
          <a:lstStyle/>
          <a:p>
            <a:r>
              <a:rPr lang="en-US" dirty="0">
                <a:solidFill>
                  <a:srgbClr val="FF0000"/>
                </a:solidFill>
              </a:rPr>
              <a:t>Emissions ~ Nitrogen/Resistance (Wind, Temp)</a:t>
            </a:r>
          </a:p>
        </p:txBody>
      </p:sp>
      <p:sp>
        <p:nvSpPr>
          <p:cNvPr id="2" name="Slide Number Placeholder 1">
            <a:extLst>
              <a:ext uri="{FF2B5EF4-FFF2-40B4-BE49-F238E27FC236}">
                <a16:creationId xmlns:a16="http://schemas.microsoft.com/office/drawing/2014/main" id="{5C55C7FE-CE1C-4D97-8C56-1268569ACFEB}"/>
              </a:ext>
            </a:extLst>
          </p:cNvPr>
          <p:cNvSpPr>
            <a:spLocks noGrp="1"/>
          </p:cNvSpPr>
          <p:nvPr>
            <p:ph type="sldNum" sz="quarter" idx="12"/>
          </p:nvPr>
        </p:nvSpPr>
        <p:spPr/>
        <p:txBody>
          <a:bodyPr/>
          <a:lstStyle/>
          <a:p>
            <a:fld id="{89C4F76E-4191-4D0E-9BCF-104C6F2C7BDD}" type="slidenum">
              <a:rPr lang="en-US" smtClean="0"/>
              <a:t>39</a:t>
            </a:fld>
            <a:endParaRPr lang="en-US"/>
          </a:p>
        </p:txBody>
      </p:sp>
    </p:spTree>
    <p:extLst>
      <p:ext uri="{BB962C8B-B14F-4D97-AF65-F5344CB8AC3E}">
        <p14:creationId xmlns:p14="http://schemas.microsoft.com/office/powerpoint/2010/main" val="2028569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C18D-769A-4BC3-AAAD-E5B067004307}"/>
              </a:ext>
            </a:extLst>
          </p:cNvPr>
          <p:cNvSpPr>
            <a:spLocks noGrp="1"/>
          </p:cNvSpPr>
          <p:nvPr>
            <p:ph type="title"/>
          </p:nvPr>
        </p:nvSpPr>
        <p:spPr/>
        <p:txBody>
          <a:bodyPr/>
          <a:lstStyle/>
          <a:p>
            <a:r>
              <a:rPr lang="en-US" dirty="0"/>
              <a:t>General Information</a:t>
            </a:r>
          </a:p>
        </p:txBody>
      </p:sp>
      <p:sp>
        <p:nvSpPr>
          <p:cNvPr id="3" name="Text Placeholder 2">
            <a:extLst>
              <a:ext uri="{FF2B5EF4-FFF2-40B4-BE49-F238E27FC236}">
                <a16:creationId xmlns:a16="http://schemas.microsoft.com/office/drawing/2014/main" id="{57BE3F6A-8AE9-4B57-A290-4D7CC190278A}"/>
              </a:ext>
            </a:extLst>
          </p:cNvPr>
          <p:cNvSpPr>
            <a:spLocks noGrp="1"/>
          </p:cNvSpPr>
          <p:nvPr>
            <p:ph type="body" idx="1"/>
          </p:nvPr>
        </p:nvSpPr>
        <p:spPr/>
        <p:txBody>
          <a:bodyPr/>
          <a:lstStyle/>
          <a:p>
            <a:r>
              <a:rPr lang="en-US" dirty="0"/>
              <a:t>Trainers</a:t>
            </a:r>
          </a:p>
        </p:txBody>
      </p:sp>
      <p:sp>
        <p:nvSpPr>
          <p:cNvPr id="4" name="Content Placeholder 3">
            <a:extLst>
              <a:ext uri="{FF2B5EF4-FFF2-40B4-BE49-F238E27FC236}">
                <a16:creationId xmlns:a16="http://schemas.microsoft.com/office/drawing/2014/main" id="{1AC0EF71-3FB3-493B-ABDA-EAE6757033DB}"/>
              </a:ext>
            </a:extLst>
          </p:cNvPr>
          <p:cNvSpPr>
            <a:spLocks noGrp="1"/>
          </p:cNvSpPr>
          <p:nvPr>
            <p:ph sz="half" idx="2"/>
          </p:nvPr>
        </p:nvSpPr>
        <p:spPr>
          <a:xfrm>
            <a:off x="2153842" y="2505075"/>
            <a:ext cx="3999308" cy="3684588"/>
          </a:xfrm>
        </p:spPr>
        <p:txBody>
          <a:bodyPr/>
          <a:lstStyle/>
          <a:p>
            <a:r>
              <a:rPr lang="en-US" dirty="0"/>
              <a:t>Tesh Rao, EPA, OAQPS</a:t>
            </a:r>
          </a:p>
          <a:p>
            <a:pPr lvl="1"/>
            <a:r>
              <a:rPr lang="en-US" dirty="0">
                <a:hlinkClick r:id="rId2"/>
              </a:rPr>
              <a:t>Rao.Venkatesh@epa.gov</a:t>
            </a:r>
            <a:endParaRPr lang="en-US" dirty="0"/>
          </a:p>
          <a:p>
            <a:pPr lvl="1"/>
            <a:r>
              <a:rPr lang="en-US" dirty="0"/>
              <a:t>919-541-1173</a:t>
            </a:r>
          </a:p>
          <a:p>
            <a:r>
              <a:rPr lang="en-US" dirty="0"/>
              <a:t>Jesse Bash, EPA, ORD</a:t>
            </a:r>
          </a:p>
          <a:p>
            <a:pPr lvl="1"/>
            <a:r>
              <a:rPr lang="en-US" dirty="0">
                <a:hlinkClick r:id="rId3"/>
              </a:rPr>
              <a:t>Bash.Jesse@epa.gov</a:t>
            </a:r>
            <a:endParaRPr lang="en-US" dirty="0"/>
          </a:p>
          <a:p>
            <a:pPr lvl="1"/>
            <a:r>
              <a:rPr lang="en-US" dirty="0"/>
              <a:t>919-541-0862</a:t>
            </a:r>
          </a:p>
        </p:txBody>
      </p:sp>
      <p:sp>
        <p:nvSpPr>
          <p:cNvPr id="5" name="Text Placeholder 4">
            <a:extLst>
              <a:ext uri="{FF2B5EF4-FFF2-40B4-BE49-F238E27FC236}">
                <a16:creationId xmlns:a16="http://schemas.microsoft.com/office/drawing/2014/main" id="{9F2F8FF5-CBBA-463D-A10E-84908B0ECD4E}"/>
              </a:ext>
            </a:extLst>
          </p:cNvPr>
          <p:cNvSpPr>
            <a:spLocks noGrp="1"/>
          </p:cNvSpPr>
          <p:nvPr>
            <p:ph type="body" sz="quarter" idx="3"/>
          </p:nvPr>
        </p:nvSpPr>
        <p:spPr/>
        <p:txBody>
          <a:bodyPr/>
          <a:lstStyle/>
          <a:p>
            <a:r>
              <a:rPr lang="en-US" dirty="0"/>
              <a:t>Logistics</a:t>
            </a:r>
          </a:p>
        </p:txBody>
      </p:sp>
      <p:sp>
        <p:nvSpPr>
          <p:cNvPr id="6" name="Content Placeholder 5">
            <a:extLst>
              <a:ext uri="{FF2B5EF4-FFF2-40B4-BE49-F238E27FC236}">
                <a16:creationId xmlns:a16="http://schemas.microsoft.com/office/drawing/2014/main" id="{6DEE12B0-17B5-4D81-BB2B-B2F4FFE1234B}"/>
              </a:ext>
            </a:extLst>
          </p:cNvPr>
          <p:cNvSpPr>
            <a:spLocks noGrp="1"/>
          </p:cNvSpPr>
          <p:nvPr>
            <p:ph sz="quarter" idx="4"/>
          </p:nvPr>
        </p:nvSpPr>
        <p:spPr/>
        <p:txBody>
          <a:bodyPr>
            <a:normAutofit fontScale="92500"/>
          </a:bodyPr>
          <a:lstStyle/>
          <a:p>
            <a:r>
              <a:rPr lang="en-US" dirty="0"/>
              <a:t>This training runs from 1 pm to 5 pm</a:t>
            </a:r>
          </a:p>
          <a:p>
            <a:r>
              <a:rPr lang="en-US" dirty="0"/>
              <a:t>We will try to have a couple of small breaks</a:t>
            </a:r>
          </a:p>
          <a:p>
            <a:r>
              <a:rPr lang="en-US" dirty="0"/>
              <a:t>Questions always welcome, but if we are falling behind, we may ask for you to see us at a later time or during a break.  Feel free to email us after this course is over as well.</a:t>
            </a:r>
          </a:p>
        </p:txBody>
      </p:sp>
      <p:sp>
        <p:nvSpPr>
          <p:cNvPr id="8" name="Slide Number Placeholder 7">
            <a:extLst>
              <a:ext uri="{FF2B5EF4-FFF2-40B4-BE49-F238E27FC236}">
                <a16:creationId xmlns:a16="http://schemas.microsoft.com/office/drawing/2014/main" id="{7097D1B3-F49F-48F0-B640-B8B8EFDF6A09}"/>
              </a:ext>
            </a:extLst>
          </p:cNvPr>
          <p:cNvSpPr>
            <a:spLocks noGrp="1"/>
          </p:cNvSpPr>
          <p:nvPr>
            <p:ph type="sldNum" sz="quarter" idx="12"/>
          </p:nvPr>
        </p:nvSpPr>
        <p:spPr/>
        <p:txBody>
          <a:bodyPr/>
          <a:lstStyle/>
          <a:p>
            <a:fld id="{4CCF09B7-36D8-464D-A386-8F07541584EF}" type="slidenum">
              <a:rPr lang="en-US" smtClean="0"/>
              <a:t>4</a:t>
            </a:fld>
            <a:endParaRPr lang="en-US"/>
          </a:p>
        </p:txBody>
      </p:sp>
    </p:spTree>
    <p:extLst>
      <p:ext uri="{BB962C8B-B14F-4D97-AF65-F5344CB8AC3E}">
        <p14:creationId xmlns:p14="http://schemas.microsoft.com/office/powerpoint/2010/main" val="3678131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A1A8E-912A-4448-9B59-E2B0F89015B4}"/>
              </a:ext>
            </a:extLst>
          </p:cNvPr>
          <p:cNvSpPr>
            <a:spLocks noGrp="1"/>
          </p:cNvSpPr>
          <p:nvPr>
            <p:ph type="title"/>
          </p:nvPr>
        </p:nvSpPr>
        <p:spPr/>
        <p:txBody>
          <a:bodyPr/>
          <a:lstStyle/>
          <a:p>
            <a:r>
              <a:rPr lang="en-US" dirty="0"/>
              <a:t>Overall objectives and goals</a:t>
            </a:r>
          </a:p>
        </p:txBody>
      </p:sp>
      <p:sp>
        <p:nvSpPr>
          <p:cNvPr id="3" name="Content Placeholder 2">
            <a:extLst>
              <a:ext uri="{FF2B5EF4-FFF2-40B4-BE49-F238E27FC236}">
                <a16:creationId xmlns:a16="http://schemas.microsoft.com/office/drawing/2014/main" id="{447A86DB-D2C5-4C05-A4DB-0BD5F6C4E40B}"/>
              </a:ext>
            </a:extLst>
          </p:cNvPr>
          <p:cNvSpPr>
            <a:spLocks noGrp="1"/>
          </p:cNvSpPr>
          <p:nvPr>
            <p:ph idx="1"/>
          </p:nvPr>
        </p:nvSpPr>
        <p:spPr>
          <a:xfrm>
            <a:off x="838200" y="1825625"/>
            <a:ext cx="10515600" cy="4922016"/>
          </a:xfrm>
        </p:spPr>
        <p:txBody>
          <a:bodyPr>
            <a:normAutofit fontScale="92500" lnSpcReduction="10000"/>
          </a:bodyPr>
          <a:lstStyle/>
          <a:p>
            <a:r>
              <a:rPr lang="en-US" dirty="0"/>
              <a:t>We want to build a national emissions inventory.  We would like the data to also be applicable to air quality models</a:t>
            </a:r>
          </a:p>
          <a:p>
            <a:r>
              <a:rPr lang="en-US" dirty="0"/>
              <a:t>Therefore, the model’s focus should be on:</a:t>
            </a:r>
          </a:p>
          <a:p>
            <a:pPr lvl="1"/>
            <a:r>
              <a:rPr lang="en-US" dirty="0"/>
              <a:t>Unbiased emission factors </a:t>
            </a:r>
          </a:p>
          <a:p>
            <a:pPr lvl="1"/>
            <a:r>
              <a:rPr lang="en-US" dirty="0"/>
              <a:t>Seasonal cycle (daily variation would be even better)</a:t>
            </a:r>
          </a:p>
          <a:p>
            <a:pPr lvl="1"/>
            <a:r>
              <a:rPr lang="en-US" dirty="0"/>
              <a:t>Regional scale variability in EFs</a:t>
            </a:r>
          </a:p>
          <a:p>
            <a:pPr lvl="1"/>
            <a:r>
              <a:rPr lang="en-US" dirty="0"/>
              <a:t>Computational efficiency</a:t>
            </a:r>
          </a:p>
          <a:p>
            <a:pPr lvl="1"/>
            <a:r>
              <a:rPr lang="en-US" dirty="0"/>
              <a:t>Scalability (do we have national inputs to drive model)</a:t>
            </a:r>
          </a:p>
          <a:p>
            <a:r>
              <a:rPr lang="en-US" dirty="0"/>
              <a:t>For Livestock, this leads to the following compromises</a:t>
            </a:r>
          </a:p>
          <a:p>
            <a:pPr lvl="1"/>
            <a:r>
              <a:rPr lang="en-US" dirty="0"/>
              <a:t>Tune model to measurements rather than using “First Principles”</a:t>
            </a:r>
          </a:p>
          <a:p>
            <a:pPr lvl="1"/>
            <a:r>
              <a:rPr lang="en-US" dirty="0"/>
              <a:t>Omit “details” when we don’t have national data (ventilation rates, for example) or no systematic regional variation</a:t>
            </a:r>
          </a:p>
          <a:p>
            <a:pPr lvl="1"/>
            <a:r>
              <a:rPr lang="en-US" dirty="0"/>
              <a:t>Predicting results for an “average” farm, rather than a specific farm</a:t>
            </a:r>
          </a:p>
        </p:txBody>
      </p:sp>
      <p:sp>
        <p:nvSpPr>
          <p:cNvPr id="4" name="Slide Number Placeholder 3">
            <a:extLst>
              <a:ext uri="{FF2B5EF4-FFF2-40B4-BE49-F238E27FC236}">
                <a16:creationId xmlns:a16="http://schemas.microsoft.com/office/drawing/2014/main" id="{32428FE9-FB00-45C7-88EC-4BB5E22294FA}"/>
              </a:ext>
            </a:extLst>
          </p:cNvPr>
          <p:cNvSpPr>
            <a:spLocks noGrp="1"/>
          </p:cNvSpPr>
          <p:nvPr>
            <p:ph type="sldNum" sz="quarter" idx="12"/>
          </p:nvPr>
        </p:nvSpPr>
        <p:spPr/>
        <p:txBody>
          <a:bodyPr/>
          <a:lstStyle/>
          <a:p>
            <a:fld id="{89C4F76E-4191-4D0E-9BCF-104C6F2C7BDD}" type="slidenum">
              <a:rPr lang="en-US" smtClean="0"/>
              <a:t>40</a:t>
            </a:fld>
            <a:endParaRPr lang="en-US"/>
          </a:p>
        </p:txBody>
      </p:sp>
    </p:spTree>
    <p:extLst>
      <p:ext uri="{BB962C8B-B14F-4D97-AF65-F5344CB8AC3E}">
        <p14:creationId xmlns:p14="http://schemas.microsoft.com/office/powerpoint/2010/main" val="574486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5D2E-8C5C-42CD-9D4A-0EF547EC7BC1}"/>
              </a:ext>
            </a:extLst>
          </p:cNvPr>
          <p:cNvSpPr>
            <a:spLocks noGrp="1"/>
          </p:cNvSpPr>
          <p:nvPr>
            <p:ph type="title"/>
          </p:nvPr>
        </p:nvSpPr>
        <p:spPr/>
        <p:txBody>
          <a:bodyPr/>
          <a:lstStyle/>
          <a:p>
            <a:r>
              <a:rPr lang="en-US" dirty="0"/>
              <a:t>Approaches</a:t>
            </a:r>
          </a:p>
        </p:txBody>
      </p:sp>
      <p:sp>
        <p:nvSpPr>
          <p:cNvPr id="26" name="Arrow: Left-Right 25">
            <a:extLst>
              <a:ext uri="{FF2B5EF4-FFF2-40B4-BE49-F238E27FC236}">
                <a16:creationId xmlns:a16="http://schemas.microsoft.com/office/drawing/2014/main" id="{E2BD84B1-FB0D-4D77-8F03-01F074B9BDDA}"/>
              </a:ext>
            </a:extLst>
          </p:cNvPr>
          <p:cNvSpPr/>
          <p:nvPr/>
        </p:nvSpPr>
        <p:spPr>
          <a:xfrm>
            <a:off x="838200" y="2049517"/>
            <a:ext cx="10515600" cy="7725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BA323F9-3DCD-4AC2-8923-26656305B37D}"/>
              </a:ext>
            </a:extLst>
          </p:cNvPr>
          <p:cNvCxnSpPr/>
          <p:nvPr/>
        </p:nvCxnSpPr>
        <p:spPr>
          <a:xfrm>
            <a:off x="2199290" y="1690688"/>
            <a:ext cx="0" cy="165537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67EC5DF-83C5-41CF-B2E4-30ED5F203590}"/>
              </a:ext>
            </a:extLst>
          </p:cNvPr>
          <p:cNvSpPr txBox="1"/>
          <p:nvPr/>
        </p:nvSpPr>
        <p:spPr>
          <a:xfrm>
            <a:off x="1592318" y="3526019"/>
            <a:ext cx="1450428" cy="2031325"/>
          </a:xfrm>
          <a:prstGeom prst="rect">
            <a:avLst/>
          </a:prstGeom>
          <a:noFill/>
        </p:spPr>
        <p:txBody>
          <a:bodyPr wrap="square" rtlCol="0">
            <a:spAutoFit/>
          </a:bodyPr>
          <a:lstStyle/>
          <a:p>
            <a:r>
              <a:rPr lang="en-US" dirty="0"/>
              <a:t>Constant Emission Factors, Emissions = g/animal/day</a:t>
            </a:r>
          </a:p>
          <a:p>
            <a:r>
              <a:rPr lang="en-US" dirty="0"/>
              <a:t>         x</a:t>
            </a:r>
          </a:p>
          <a:p>
            <a:r>
              <a:rPr lang="en-US" dirty="0"/>
              <a:t># of Animals</a:t>
            </a:r>
          </a:p>
        </p:txBody>
      </p:sp>
      <p:cxnSp>
        <p:nvCxnSpPr>
          <p:cNvPr id="32" name="Straight Connector 31">
            <a:extLst>
              <a:ext uri="{FF2B5EF4-FFF2-40B4-BE49-F238E27FC236}">
                <a16:creationId xmlns:a16="http://schemas.microsoft.com/office/drawing/2014/main" id="{9CA2BB50-5194-48B8-B764-094104B9A938}"/>
              </a:ext>
            </a:extLst>
          </p:cNvPr>
          <p:cNvCxnSpPr/>
          <p:nvPr/>
        </p:nvCxnSpPr>
        <p:spPr>
          <a:xfrm>
            <a:off x="4051738" y="1690688"/>
            <a:ext cx="0" cy="1655379"/>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03AC7D0-41A7-4984-AC4F-378808AE5E37}"/>
              </a:ext>
            </a:extLst>
          </p:cNvPr>
          <p:cNvSpPr txBox="1"/>
          <p:nvPr/>
        </p:nvSpPr>
        <p:spPr>
          <a:xfrm>
            <a:off x="3563007" y="3526019"/>
            <a:ext cx="1150883" cy="2031325"/>
          </a:xfrm>
          <a:prstGeom prst="rect">
            <a:avLst/>
          </a:prstGeom>
          <a:noFill/>
        </p:spPr>
        <p:txBody>
          <a:bodyPr wrap="square" rtlCol="0">
            <a:spAutoFit/>
          </a:bodyPr>
          <a:lstStyle/>
          <a:p>
            <a:r>
              <a:rPr lang="en-US" dirty="0"/>
              <a:t>Empirical Emission Factors, Emissions = F(temp, wind, etc.)</a:t>
            </a:r>
          </a:p>
        </p:txBody>
      </p:sp>
      <p:cxnSp>
        <p:nvCxnSpPr>
          <p:cNvPr id="35" name="Straight Connector 34">
            <a:extLst>
              <a:ext uri="{FF2B5EF4-FFF2-40B4-BE49-F238E27FC236}">
                <a16:creationId xmlns:a16="http://schemas.microsoft.com/office/drawing/2014/main" id="{3E31568C-1474-4297-A70F-5C636D522099}"/>
              </a:ext>
            </a:extLst>
          </p:cNvPr>
          <p:cNvCxnSpPr>
            <a:stCxn id="2" idx="2"/>
          </p:cNvCxnSpPr>
          <p:nvPr/>
        </p:nvCxnSpPr>
        <p:spPr>
          <a:xfrm>
            <a:off x="6096000" y="1690688"/>
            <a:ext cx="0" cy="16553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AA68506-F302-402A-B1A0-913184DC46B8}"/>
              </a:ext>
            </a:extLst>
          </p:cNvPr>
          <p:cNvSpPr/>
          <p:nvPr/>
        </p:nvSpPr>
        <p:spPr>
          <a:xfrm>
            <a:off x="5268311" y="3346067"/>
            <a:ext cx="1622348" cy="20249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86F7707-194F-4407-82A7-89F1375ECDB7}"/>
              </a:ext>
            </a:extLst>
          </p:cNvPr>
          <p:cNvSpPr txBox="1"/>
          <p:nvPr/>
        </p:nvSpPr>
        <p:spPr>
          <a:xfrm>
            <a:off x="5268311" y="4025299"/>
            <a:ext cx="1671144" cy="646331"/>
          </a:xfrm>
          <a:prstGeom prst="rect">
            <a:avLst/>
          </a:prstGeom>
          <a:noFill/>
        </p:spPr>
        <p:txBody>
          <a:bodyPr wrap="square" rtlCol="0">
            <a:spAutoFit/>
          </a:bodyPr>
          <a:lstStyle/>
          <a:p>
            <a:r>
              <a:rPr lang="en-US" dirty="0"/>
              <a:t>Semi-Empirical Process Model</a:t>
            </a:r>
          </a:p>
        </p:txBody>
      </p:sp>
      <p:cxnSp>
        <p:nvCxnSpPr>
          <p:cNvPr id="39" name="Straight Connector 38">
            <a:extLst>
              <a:ext uri="{FF2B5EF4-FFF2-40B4-BE49-F238E27FC236}">
                <a16:creationId xmlns:a16="http://schemas.microsoft.com/office/drawing/2014/main" id="{87F4D555-BBD1-4EA7-BAA8-56235745EB0C}"/>
              </a:ext>
            </a:extLst>
          </p:cNvPr>
          <p:cNvCxnSpPr/>
          <p:nvPr/>
        </p:nvCxnSpPr>
        <p:spPr>
          <a:xfrm>
            <a:off x="9405257" y="1690688"/>
            <a:ext cx="0" cy="2053998"/>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665011C-C1C6-456F-9735-B225D76388E1}"/>
              </a:ext>
            </a:extLst>
          </p:cNvPr>
          <p:cNvSpPr txBox="1"/>
          <p:nvPr/>
        </p:nvSpPr>
        <p:spPr>
          <a:xfrm>
            <a:off x="9149253" y="3913463"/>
            <a:ext cx="1328057" cy="1200329"/>
          </a:xfrm>
          <a:prstGeom prst="rect">
            <a:avLst/>
          </a:prstGeom>
          <a:noFill/>
        </p:spPr>
        <p:txBody>
          <a:bodyPr wrap="square" rtlCol="0">
            <a:spAutoFit/>
          </a:bodyPr>
          <a:lstStyle/>
          <a:p>
            <a:r>
              <a:rPr lang="en-US" dirty="0"/>
              <a:t>First Principle Process Models</a:t>
            </a:r>
          </a:p>
        </p:txBody>
      </p:sp>
      <p:pic>
        <p:nvPicPr>
          <p:cNvPr id="63" name="Picture 62">
            <a:extLst>
              <a:ext uri="{FF2B5EF4-FFF2-40B4-BE49-F238E27FC236}">
                <a16:creationId xmlns:a16="http://schemas.microsoft.com/office/drawing/2014/main" id="{B8761034-84C3-484D-B574-BEF38B26AFFE}"/>
              </a:ext>
            </a:extLst>
          </p:cNvPr>
          <p:cNvPicPr>
            <a:picLocks noChangeAspect="1"/>
          </p:cNvPicPr>
          <p:nvPr/>
        </p:nvPicPr>
        <p:blipFill>
          <a:blip r:embed="rId2"/>
          <a:stretch>
            <a:fillRect/>
          </a:stretch>
        </p:blipFill>
        <p:spPr>
          <a:xfrm>
            <a:off x="4051738" y="5678897"/>
            <a:ext cx="5166726" cy="1160829"/>
          </a:xfrm>
          <a:prstGeom prst="rect">
            <a:avLst/>
          </a:prstGeom>
        </p:spPr>
      </p:pic>
      <p:sp>
        <p:nvSpPr>
          <p:cNvPr id="64" name="TextBox 63">
            <a:extLst>
              <a:ext uri="{FF2B5EF4-FFF2-40B4-BE49-F238E27FC236}">
                <a16:creationId xmlns:a16="http://schemas.microsoft.com/office/drawing/2014/main" id="{14098476-7EFC-468E-A893-15CB16423045}"/>
              </a:ext>
            </a:extLst>
          </p:cNvPr>
          <p:cNvSpPr txBox="1"/>
          <p:nvPr/>
        </p:nvSpPr>
        <p:spPr>
          <a:xfrm>
            <a:off x="226535" y="2777332"/>
            <a:ext cx="1331436" cy="646331"/>
          </a:xfrm>
          <a:prstGeom prst="rect">
            <a:avLst/>
          </a:prstGeom>
          <a:noFill/>
        </p:spPr>
        <p:txBody>
          <a:bodyPr wrap="square" rtlCol="0">
            <a:spAutoFit/>
          </a:bodyPr>
          <a:lstStyle/>
          <a:p>
            <a:r>
              <a:rPr lang="en-US" dirty="0">
                <a:solidFill>
                  <a:srgbClr val="FF0000"/>
                </a:solidFill>
              </a:rPr>
              <a:t>MORE EMPIRICAL</a:t>
            </a:r>
          </a:p>
        </p:txBody>
      </p:sp>
      <p:sp>
        <p:nvSpPr>
          <p:cNvPr id="65" name="TextBox 64">
            <a:extLst>
              <a:ext uri="{FF2B5EF4-FFF2-40B4-BE49-F238E27FC236}">
                <a16:creationId xmlns:a16="http://schemas.microsoft.com/office/drawing/2014/main" id="{169F592E-1FB9-4B02-AF44-DFBB31780843}"/>
              </a:ext>
            </a:extLst>
          </p:cNvPr>
          <p:cNvSpPr txBox="1"/>
          <p:nvPr/>
        </p:nvSpPr>
        <p:spPr>
          <a:xfrm>
            <a:off x="10716796" y="1148770"/>
            <a:ext cx="1475204" cy="923330"/>
          </a:xfrm>
          <a:prstGeom prst="rect">
            <a:avLst/>
          </a:prstGeom>
          <a:noFill/>
        </p:spPr>
        <p:txBody>
          <a:bodyPr wrap="square" rtlCol="0">
            <a:spAutoFit/>
          </a:bodyPr>
          <a:lstStyle/>
          <a:p>
            <a:r>
              <a:rPr lang="en-US" dirty="0">
                <a:solidFill>
                  <a:srgbClr val="FF0000"/>
                </a:solidFill>
              </a:rPr>
              <a:t>MORE PROCESS ORIENTED</a:t>
            </a:r>
          </a:p>
        </p:txBody>
      </p:sp>
      <p:sp>
        <p:nvSpPr>
          <p:cNvPr id="3" name="Slide Number Placeholder 2">
            <a:extLst>
              <a:ext uri="{FF2B5EF4-FFF2-40B4-BE49-F238E27FC236}">
                <a16:creationId xmlns:a16="http://schemas.microsoft.com/office/drawing/2014/main" id="{3170F236-A362-4A4A-8000-900466EC3D4B}"/>
              </a:ext>
            </a:extLst>
          </p:cNvPr>
          <p:cNvSpPr>
            <a:spLocks noGrp="1"/>
          </p:cNvSpPr>
          <p:nvPr>
            <p:ph type="sldNum" sz="quarter" idx="12"/>
          </p:nvPr>
        </p:nvSpPr>
        <p:spPr/>
        <p:txBody>
          <a:bodyPr/>
          <a:lstStyle/>
          <a:p>
            <a:fld id="{89C4F76E-4191-4D0E-9BCF-104C6F2C7BDD}" type="slidenum">
              <a:rPr lang="en-US" smtClean="0"/>
              <a:t>41</a:t>
            </a:fld>
            <a:endParaRPr lang="en-US"/>
          </a:p>
        </p:txBody>
      </p:sp>
    </p:spTree>
    <p:extLst>
      <p:ext uri="{BB962C8B-B14F-4D97-AF65-F5344CB8AC3E}">
        <p14:creationId xmlns:p14="http://schemas.microsoft.com/office/powerpoint/2010/main" val="2662570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approach versus earlier CMU work</a:t>
            </a:r>
          </a:p>
        </p:txBody>
      </p:sp>
      <p:sp>
        <p:nvSpPr>
          <p:cNvPr id="3" name="Content Placeholder 2"/>
          <p:cNvSpPr>
            <a:spLocks noGrp="1"/>
          </p:cNvSpPr>
          <p:nvPr>
            <p:ph idx="1"/>
          </p:nvPr>
        </p:nvSpPr>
        <p:spPr/>
        <p:txBody>
          <a:bodyPr/>
          <a:lstStyle/>
          <a:p>
            <a:r>
              <a:rPr lang="en-US" dirty="0"/>
              <a:t>Early 2000s, Rob </a:t>
            </a:r>
            <a:r>
              <a:rPr lang="en-US" dirty="0" err="1"/>
              <a:t>Pinder</a:t>
            </a:r>
            <a:r>
              <a:rPr lang="en-US" dirty="0"/>
              <a:t> did…</a:t>
            </a:r>
          </a:p>
          <a:p>
            <a:pPr lvl="1"/>
            <a:r>
              <a:rPr lang="en-US" dirty="0"/>
              <a:t>process-based model for </a:t>
            </a:r>
            <a:r>
              <a:rPr lang="en-US" b="1" i="1" u="sng" dirty="0"/>
              <a:t>dairy only</a:t>
            </a:r>
          </a:p>
          <a:p>
            <a:pPr lvl="1"/>
            <a:r>
              <a:rPr lang="en-US" dirty="0"/>
              <a:t>completed inventory using surrogate seasonal cycles for other livestock types</a:t>
            </a:r>
          </a:p>
          <a:p>
            <a:r>
              <a:rPr lang="en-US" dirty="0"/>
              <a:t>This work, Alyssa </a:t>
            </a:r>
            <a:r>
              <a:rPr lang="en-US" dirty="0" err="1"/>
              <a:t>McQuilling</a:t>
            </a:r>
            <a:r>
              <a:rPr lang="en-US" dirty="0"/>
              <a:t>…</a:t>
            </a:r>
          </a:p>
          <a:p>
            <a:pPr lvl="1"/>
            <a:r>
              <a:rPr lang="en-US" dirty="0"/>
              <a:t>applied same process-based model framework to beef, swine, poultry</a:t>
            </a:r>
          </a:p>
          <a:p>
            <a:pPr lvl="1"/>
            <a:r>
              <a:rPr lang="en-US" dirty="0"/>
              <a:t>first national inventory completely based on process-based modeling</a:t>
            </a:r>
          </a:p>
          <a:p>
            <a:pPr lvl="1"/>
            <a:r>
              <a:rPr lang="en-US" dirty="0"/>
              <a:t>used NAEMS data</a:t>
            </a:r>
          </a:p>
          <a:p>
            <a:pPr lvl="1"/>
            <a:r>
              <a:rPr lang="en-US" dirty="0"/>
              <a:t>various other updates</a:t>
            </a:r>
          </a:p>
        </p:txBody>
      </p:sp>
      <p:sp>
        <p:nvSpPr>
          <p:cNvPr id="4" name="Slide Number Placeholder 3">
            <a:extLst>
              <a:ext uri="{FF2B5EF4-FFF2-40B4-BE49-F238E27FC236}">
                <a16:creationId xmlns:a16="http://schemas.microsoft.com/office/drawing/2014/main" id="{74134506-F1D5-4C16-84E1-EC79892E16D6}"/>
              </a:ext>
            </a:extLst>
          </p:cNvPr>
          <p:cNvSpPr>
            <a:spLocks noGrp="1"/>
          </p:cNvSpPr>
          <p:nvPr>
            <p:ph type="sldNum" sz="quarter" idx="12"/>
          </p:nvPr>
        </p:nvSpPr>
        <p:spPr/>
        <p:txBody>
          <a:bodyPr/>
          <a:lstStyle/>
          <a:p>
            <a:fld id="{89C4F76E-4191-4D0E-9BCF-104C6F2C7BDD}" type="slidenum">
              <a:rPr lang="en-US" smtClean="0"/>
              <a:t>42</a:t>
            </a:fld>
            <a:endParaRPr lang="en-US"/>
          </a:p>
        </p:txBody>
      </p:sp>
    </p:spTree>
    <p:extLst>
      <p:ext uri="{BB962C8B-B14F-4D97-AF65-F5344CB8AC3E}">
        <p14:creationId xmlns:p14="http://schemas.microsoft.com/office/powerpoint/2010/main" val="1629967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27D97C-B7E3-4AC0-95DE-9787DC96D995}"/>
              </a:ext>
            </a:extLst>
          </p:cNvPr>
          <p:cNvSpPr>
            <a:spLocks noGrp="1"/>
          </p:cNvSpPr>
          <p:nvPr>
            <p:ph type="title"/>
          </p:nvPr>
        </p:nvSpPr>
        <p:spPr/>
        <p:txBody>
          <a:bodyPr/>
          <a:lstStyle/>
          <a:p>
            <a:r>
              <a:rPr lang="en-US" dirty="0"/>
              <a:t>Emissions Measurements (of NH3)</a:t>
            </a:r>
          </a:p>
        </p:txBody>
      </p:sp>
      <p:sp>
        <p:nvSpPr>
          <p:cNvPr id="5" name="Text Placeholder 4">
            <a:extLst>
              <a:ext uri="{FF2B5EF4-FFF2-40B4-BE49-F238E27FC236}">
                <a16:creationId xmlns:a16="http://schemas.microsoft.com/office/drawing/2014/main" id="{6F59D756-43AD-4A88-A85C-2BC6E224E2FB}"/>
              </a:ext>
            </a:extLst>
          </p:cNvPr>
          <p:cNvSpPr>
            <a:spLocks noGrp="1"/>
          </p:cNvSpPr>
          <p:nvPr>
            <p:ph type="body" idx="1"/>
          </p:nvPr>
        </p:nvSpPr>
        <p:spPr/>
        <p:txBody>
          <a:bodyPr>
            <a:normAutofit fontScale="92500" lnSpcReduction="10000"/>
          </a:bodyPr>
          <a:lstStyle/>
          <a:p>
            <a:r>
              <a:rPr lang="en-US" sz="3200" dirty="0">
                <a:solidFill>
                  <a:srgbClr val="FF0000"/>
                </a:solidFill>
              </a:rPr>
              <a:t>Historical Measurement Campaigns</a:t>
            </a:r>
          </a:p>
        </p:txBody>
      </p:sp>
      <p:sp>
        <p:nvSpPr>
          <p:cNvPr id="6" name="Content Placeholder 5">
            <a:extLst>
              <a:ext uri="{FF2B5EF4-FFF2-40B4-BE49-F238E27FC236}">
                <a16:creationId xmlns:a16="http://schemas.microsoft.com/office/drawing/2014/main" id="{0303C698-B1FA-46BC-9DA7-645F1C67426B}"/>
              </a:ext>
            </a:extLst>
          </p:cNvPr>
          <p:cNvSpPr>
            <a:spLocks noGrp="1"/>
          </p:cNvSpPr>
          <p:nvPr>
            <p:ph sz="half" idx="2"/>
          </p:nvPr>
        </p:nvSpPr>
        <p:spPr/>
        <p:txBody>
          <a:bodyPr/>
          <a:lstStyle/>
          <a:p>
            <a:r>
              <a:rPr lang="en-US" dirty="0"/>
              <a:t>Short-term monitoring deployments</a:t>
            </a:r>
          </a:p>
          <a:p>
            <a:r>
              <a:rPr lang="en-US" dirty="0"/>
              <a:t>Many researchers, many farms</a:t>
            </a:r>
          </a:p>
          <a:p>
            <a:r>
              <a:rPr lang="en-US" dirty="0"/>
              <a:t>Limited monitoring reporting of farm and measurement conditions </a:t>
            </a:r>
          </a:p>
          <a:p>
            <a:r>
              <a:rPr lang="en-US" dirty="0"/>
              <a:t>Spread of measurements poor (by season for example)</a:t>
            </a:r>
          </a:p>
        </p:txBody>
      </p:sp>
      <p:sp>
        <p:nvSpPr>
          <p:cNvPr id="7" name="Text Placeholder 6">
            <a:extLst>
              <a:ext uri="{FF2B5EF4-FFF2-40B4-BE49-F238E27FC236}">
                <a16:creationId xmlns:a16="http://schemas.microsoft.com/office/drawing/2014/main" id="{C12CC269-7E08-4B29-8078-C887DA962E52}"/>
              </a:ext>
            </a:extLst>
          </p:cNvPr>
          <p:cNvSpPr>
            <a:spLocks noGrp="1"/>
          </p:cNvSpPr>
          <p:nvPr>
            <p:ph type="body" sz="quarter" idx="3"/>
          </p:nvPr>
        </p:nvSpPr>
        <p:spPr/>
        <p:txBody>
          <a:bodyPr>
            <a:normAutofit lnSpcReduction="10000"/>
          </a:bodyPr>
          <a:lstStyle/>
          <a:p>
            <a:r>
              <a:rPr lang="en-US" sz="2800" dirty="0">
                <a:solidFill>
                  <a:srgbClr val="00B050"/>
                </a:solidFill>
              </a:rPr>
              <a:t>National Air Emissions Monitoring Study</a:t>
            </a:r>
          </a:p>
        </p:txBody>
      </p:sp>
      <p:sp>
        <p:nvSpPr>
          <p:cNvPr id="8" name="Content Placeholder 7">
            <a:extLst>
              <a:ext uri="{FF2B5EF4-FFF2-40B4-BE49-F238E27FC236}">
                <a16:creationId xmlns:a16="http://schemas.microsoft.com/office/drawing/2014/main" id="{EFC467B7-29CA-47BA-BD80-4D92021EAE9A}"/>
              </a:ext>
            </a:extLst>
          </p:cNvPr>
          <p:cNvSpPr>
            <a:spLocks noGrp="1"/>
          </p:cNvSpPr>
          <p:nvPr>
            <p:ph sz="quarter" idx="4"/>
          </p:nvPr>
        </p:nvSpPr>
        <p:spPr/>
        <p:txBody>
          <a:bodyPr>
            <a:normAutofit lnSpcReduction="10000"/>
          </a:bodyPr>
          <a:lstStyle/>
          <a:p>
            <a:r>
              <a:rPr lang="en-US" dirty="0"/>
              <a:t>At the time of this work, 1-3 years of data collection (long-term measurements of seasonal cycles)</a:t>
            </a:r>
          </a:p>
          <a:p>
            <a:r>
              <a:rPr lang="en-US" dirty="0"/>
              <a:t>Consistent measurement techniques</a:t>
            </a:r>
          </a:p>
          <a:p>
            <a:r>
              <a:rPr lang="en-US" dirty="0"/>
              <a:t>Extensive monitoring of meteorological and farm management conditions</a:t>
            </a:r>
          </a:p>
        </p:txBody>
      </p:sp>
      <p:sp>
        <p:nvSpPr>
          <p:cNvPr id="2" name="Slide Number Placeholder 1">
            <a:extLst>
              <a:ext uri="{FF2B5EF4-FFF2-40B4-BE49-F238E27FC236}">
                <a16:creationId xmlns:a16="http://schemas.microsoft.com/office/drawing/2014/main" id="{58D3307F-1635-4C00-9C75-22D4E998912A}"/>
              </a:ext>
            </a:extLst>
          </p:cNvPr>
          <p:cNvSpPr>
            <a:spLocks noGrp="1"/>
          </p:cNvSpPr>
          <p:nvPr>
            <p:ph type="sldNum" sz="quarter" idx="12"/>
          </p:nvPr>
        </p:nvSpPr>
        <p:spPr/>
        <p:txBody>
          <a:bodyPr/>
          <a:lstStyle/>
          <a:p>
            <a:fld id="{89C4F76E-4191-4D0E-9BCF-104C6F2C7BDD}" type="slidenum">
              <a:rPr lang="en-US" smtClean="0"/>
              <a:t>43</a:t>
            </a:fld>
            <a:endParaRPr lang="en-US"/>
          </a:p>
        </p:txBody>
      </p:sp>
    </p:spTree>
    <p:extLst>
      <p:ext uri="{BB962C8B-B14F-4D97-AF65-F5344CB8AC3E}">
        <p14:creationId xmlns:p14="http://schemas.microsoft.com/office/powerpoint/2010/main" val="3090752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54200" y="1371600"/>
            <a:ext cx="3097369" cy="525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National Air Emissions Monitoring Study</a:t>
            </a:r>
          </a:p>
          <a:p>
            <a:r>
              <a:rPr lang="en-US" sz="2200" dirty="0"/>
              <a:t>~ 2 year measurement campaign </a:t>
            </a:r>
          </a:p>
          <a:p>
            <a:r>
              <a:rPr lang="en-US" sz="2200" dirty="0"/>
              <a:t>Dairy, swine, and chicken farms </a:t>
            </a:r>
          </a:p>
          <a:p>
            <a:r>
              <a:rPr lang="en-US" sz="2200" dirty="0"/>
              <a:t>Better contextual data</a:t>
            </a:r>
          </a:p>
          <a:p>
            <a:r>
              <a:rPr lang="en-US" sz="2200" dirty="0"/>
              <a:t>Long-term measurements, 2007-2010 … evaluate seasonal and daily variability</a:t>
            </a:r>
          </a:p>
        </p:txBody>
      </p:sp>
      <p:sp>
        <p:nvSpPr>
          <p:cNvPr id="7" name="Title 6"/>
          <p:cNvSpPr>
            <a:spLocks noGrp="1"/>
          </p:cNvSpPr>
          <p:nvPr>
            <p:ph type="title"/>
          </p:nvPr>
        </p:nvSpPr>
        <p:spPr>
          <a:xfrm>
            <a:off x="806669" y="46037"/>
            <a:ext cx="10515600" cy="1325563"/>
          </a:xfrm>
        </p:spPr>
        <p:txBody>
          <a:bodyPr/>
          <a:lstStyle/>
          <a:p>
            <a:r>
              <a:rPr lang="en-US" dirty="0"/>
              <a:t>NAEMS Measurements</a:t>
            </a:r>
          </a:p>
        </p:txBody>
      </p:sp>
      <p:sp>
        <p:nvSpPr>
          <p:cNvPr id="2" name="Slide Number Placeholder 1">
            <a:extLst>
              <a:ext uri="{FF2B5EF4-FFF2-40B4-BE49-F238E27FC236}">
                <a16:creationId xmlns:a16="http://schemas.microsoft.com/office/drawing/2014/main" id="{FD74231C-4FA3-4EE4-8FC1-FB5E50AC9BAA}"/>
              </a:ext>
            </a:extLst>
          </p:cNvPr>
          <p:cNvSpPr>
            <a:spLocks noGrp="1"/>
          </p:cNvSpPr>
          <p:nvPr>
            <p:ph type="sldNum" sz="quarter" idx="12"/>
          </p:nvPr>
        </p:nvSpPr>
        <p:spPr/>
        <p:txBody>
          <a:bodyPr/>
          <a:lstStyle/>
          <a:p>
            <a:fld id="{89C4F76E-4191-4D0E-9BCF-104C6F2C7BDD}" type="slidenum">
              <a:rPr lang="en-US" smtClean="0"/>
              <a:t>44</a:t>
            </a:fld>
            <a:endParaRPr lang="en-US"/>
          </a:p>
        </p:txBody>
      </p:sp>
      <p:pic>
        <p:nvPicPr>
          <p:cNvPr id="4" name="Picture 3">
            <a:extLst>
              <a:ext uri="{FF2B5EF4-FFF2-40B4-BE49-F238E27FC236}">
                <a16:creationId xmlns:a16="http://schemas.microsoft.com/office/drawing/2014/main" id="{757C36FB-FEDA-4B63-ACE7-AD59FBA93F21}"/>
              </a:ext>
            </a:extLst>
          </p:cNvPr>
          <p:cNvPicPr>
            <a:picLocks noChangeAspect="1"/>
          </p:cNvPicPr>
          <p:nvPr/>
        </p:nvPicPr>
        <p:blipFill>
          <a:blip r:embed="rId2"/>
          <a:stretch>
            <a:fillRect/>
          </a:stretch>
        </p:blipFill>
        <p:spPr>
          <a:xfrm>
            <a:off x="4848939" y="1365337"/>
            <a:ext cx="6575961" cy="3963868"/>
          </a:xfrm>
          <a:prstGeom prst="rect">
            <a:avLst/>
          </a:prstGeom>
        </p:spPr>
      </p:pic>
      <p:sp>
        <p:nvSpPr>
          <p:cNvPr id="8" name="Rectangle 7">
            <a:extLst>
              <a:ext uri="{FF2B5EF4-FFF2-40B4-BE49-F238E27FC236}">
                <a16:creationId xmlns:a16="http://schemas.microsoft.com/office/drawing/2014/main" id="{9D2A40CF-4FA0-441F-8C93-078DC703D47C}"/>
              </a:ext>
            </a:extLst>
          </p:cNvPr>
          <p:cNvSpPr/>
          <p:nvPr/>
        </p:nvSpPr>
        <p:spPr>
          <a:xfrm>
            <a:off x="5653414" y="5335468"/>
            <a:ext cx="6096000" cy="646331"/>
          </a:xfrm>
          <a:prstGeom prst="rect">
            <a:avLst/>
          </a:prstGeom>
        </p:spPr>
        <p:txBody>
          <a:bodyPr>
            <a:spAutoFit/>
          </a:bodyPr>
          <a:lstStyle/>
          <a:p>
            <a:r>
              <a:rPr lang="en-US" dirty="0"/>
              <a:t>https://www.epa.gov/sites/production/files/2017-09/documents/_epaoig_20170919-17-p-0396.pdf</a:t>
            </a:r>
          </a:p>
        </p:txBody>
      </p:sp>
    </p:spTree>
    <p:extLst>
      <p:ext uri="{BB962C8B-B14F-4D97-AF65-F5344CB8AC3E}">
        <p14:creationId xmlns:p14="http://schemas.microsoft.com/office/powerpoint/2010/main" val="1774785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10F3-6233-489C-AB23-2BB3F9CA737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A756657-074F-4C33-83C0-32ADDCD94D21}"/>
              </a:ext>
            </a:extLst>
          </p:cNvPr>
          <p:cNvSpPr>
            <a:spLocks noGrp="1"/>
          </p:cNvSpPr>
          <p:nvPr>
            <p:ph idx="1"/>
          </p:nvPr>
        </p:nvSpPr>
        <p:spPr/>
        <p:txBody>
          <a:bodyPr/>
          <a:lstStyle/>
          <a:p>
            <a:r>
              <a:rPr lang="en-US" dirty="0"/>
              <a:t>Build process-based FEMs for all livestock types</a:t>
            </a:r>
          </a:p>
          <a:p>
            <a:pPr lvl="1"/>
            <a:r>
              <a:rPr lang="en-US" dirty="0"/>
              <a:t>Dairy cows (basically carried forward from previous work), Beef Cattle, Swine, Layer Chickens, Broiler Chickens</a:t>
            </a:r>
          </a:p>
          <a:p>
            <a:r>
              <a:rPr lang="en-US" dirty="0"/>
              <a:t>Evaluate the model(s), especially for seasonal and daily variability (using NAEMS data, for example)</a:t>
            </a:r>
          </a:p>
          <a:p>
            <a:r>
              <a:rPr lang="en-US" dirty="0"/>
              <a:t>Build National Inventory (the 2014 NEI in our case)</a:t>
            </a:r>
          </a:p>
          <a:p>
            <a:r>
              <a:rPr lang="en-US" dirty="0"/>
              <a:t>See if results help improve air quality modeling evaluations</a:t>
            </a:r>
          </a:p>
        </p:txBody>
      </p:sp>
      <p:sp>
        <p:nvSpPr>
          <p:cNvPr id="4" name="Slide Number Placeholder 3">
            <a:extLst>
              <a:ext uri="{FF2B5EF4-FFF2-40B4-BE49-F238E27FC236}">
                <a16:creationId xmlns:a16="http://schemas.microsoft.com/office/drawing/2014/main" id="{66607F90-4544-46F8-B0AB-D5B3FC4BFEAE}"/>
              </a:ext>
            </a:extLst>
          </p:cNvPr>
          <p:cNvSpPr>
            <a:spLocks noGrp="1"/>
          </p:cNvSpPr>
          <p:nvPr>
            <p:ph type="sldNum" sz="quarter" idx="12"/>
          </p:nvPr>
        </p:nvSpPr>
        <p:spPr/>
        <p:txBody>
          <a:bodyPr/>
          <a:lstStyle/>
          <a:p>
            <a:fld id="{89C4F76E-4191-4D0E-9BCF-104C6F2C7BDD}" type="slidenum">
              <a:rPr lang="en-US" smtClean="0"/>
              <a:t>45</a:t>
            </a:fld>
            <a:endParaRPr lang="en-US"/>
          </a:p>
        </p:txBody>
      </p:sp>
    </p:spTree>
    <p:extLst>
      <p:ext uri="{BB962C8B-B14F-4D97-AF65-F5344CB8AC3E}">
        <p14:creationId xmlns:p14="http://schemas.microsoft.com/office/powerpoint/2010/main" val="4109313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B9D5-D3D7-4DD8-8C91-EA5B115D54A5}"/>
              </a:ext>
            </a:extLst>
          </p:cNvPr>
          <p:cNvSpPr>
            <a:spLocks noGrp="1"/>
          </p:cNvSpPr>
          <p:nvPr>
            <p:ph type="title"/>
          </p:nvPr>
        </p:nvSpPr>
        <p:spPr/>
        <p:txBody>
          <a:bodyPr/>
          <a:lstStyle/>
          <a:p>
            <a:r>
              <a:rPr lang="en-US" dirty="0"/>
              <a:t>Methods: Details</a:t>
            </a:r>
          </a:p>
        </p:txBody>
      </p:sp>
      <p:grpSp>
        <p:nvGrpSpPr>
          <p:cNvPr id="3" name="Group 4">
            <a:extLst>
              <a:ext uri="{FF2B5EF4-FFF2-40B4-BE49-F238E27FC236}">
                <a16:creationId xmlns:a16="http://schemas.microsoft.com/office/drawing/2014/main" id="{4D6278A3-B0CC-486A-A28C-D826802FF54B}"/>
              </a:ext>
            </a:extLst>
          </p:cNvPr>
          <p:cNvGrpSpPr>
            <a:grpSpLocks/>
          </p:cNvGrpSpPr>
          <p:nvPr/>
        </p:nvGrpSpPr>
        <p:grpSpPr bwMode="auto">
          <a:xfrm>
            <a:off x="1013154" y="1517267"/>
            <a:ext cx="8464550" cy="2817812"/>
            <a:chOff x="404189" y="2802835"/>
            <a:chExt cx="7842477" cy="2275542"/>
          </a:xfrm>
        </p:grpSpPr>
        <p:sp>
          <p:nvSpPr>
            <p:cNvPr id="4" name="TextBox 5">
              <a:extLst>
                <a:ext uri="{FF2B5EF4-FFF2-40B4-BE49-F238E27FC236}">
                  <a16:creationId xmlns:a16="http://schemas.microsoft.com/office/drawing/2014/main" id="{A25EB901-B267-4572-B354-54E21C07795E}"/>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5" name="Group 6">
              <a:extLst>
                <a:ext uri="{FF2B5EF4-FFF2-40B4-BE49-F238E27FC236}">
                  <a16:creationId xmlns:a16="http://schemas.microsoft.com/office/drawing/2014/main" id="{151F6F9F-9FCD-4E94-AB52-8FB8D5C2E4E5}"/>
                </a:ext>
              </a:extLst>
            </p:cNvPr>
            <p:cNvGrpSpPr>
              <a:grpSpLocks/>
            </p:cNvGrpSpPr>
            <p:nvPr/>
          </p:nvGrpSpPr>
          <p:grpSpPr bwMode="auto">
            <a:xfrm>
              <a:off x="404189" y="3529420"/>
              <a:ext cx="1722782" cy="595249"/>
              <a:chOff x="1000539" y="2544678"/>
              <a:chExt cx="1848678" cy="682487"/>
            </a:xfrm>
          </p:grpSpPr>
          <p:sp>
            <p:nvSpPr>
              <p:cNvPr id="23" name="Oval 22">
                <a:extLst>
                  <a:ext uri="{FF2B5EF4-FFF2-40B4-BE49-F238E27FC236}">
                    <a16:creationId xmlns:a16="http://schemas.microsoft.com/office/drawing/2014/main" id="{BC70A908-CFF7-4D71-A0BC-365535F128AC}"/>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TextBox 25">
                <a:extLst>
                  <a:ext uri="{FF2B5EF4-FFF2-40B4-BE49-F238E27FC236}">
                    <a16:creationId xmlns:a16="http://schemas.microsoft.com/office/drawing/2014/main" id="{541CEA0C-4915-45D2-B887-FB8176A86C28}"/>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6" name="TextBox 7">
              <a:extLst>
                <a:ext uri="{FF2B5EF4-FFF2-40B4-BE49-F238E27FC236}">
                  <a16:creationId xmlns:a16="http://schemas.microsoft.com/office/drawing/2014/main" id="{F0B82D60-8E76-4B88-9899-BE7FC7D9BA46}"/>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7" name="TextBox 8">
              <a:extLst>
                <a:ext uri="{FF2B5EF4-FFF2-40B4-BE49-F238E27FC236}">
                  <a16:creationId xmlns:a16="http://schemas.microsoft.com/office/drawing/2014/main" id="{566A5F0A-6173-4A87-9F78-377DA1BB09C6}"/>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8" name="TextBox 9">
              <a:extLst>
                <a:ext uri="{FF2B5EF4-FFF2-40B4-BE49-F238E27FC236}">
                  <a16:creationId xmlns:a16="http://schemas.microsoft.com/office/drawing/2014/main" id="{1B78A038-9AB2-40A7-85C2-192365049712}"/>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9" name="TextBox 10">
              <a:extLst>
                <a:ext uri="{FF2B5EF4-FFF2-40B4-BE49-F238E27FC236}">
                  <a16:creationId xmlns:a16="http://schemas.microsoft.com/office/drawing/2014/main" id="{F223793B-63D6-4DFA-A5E4-6065AD738887}"/>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10" name="TextBox 11">
              <a:extLst>
                <a:ext uri="{FF2B5EF4-FFF2-40B4-BE49-F238E27FC236}">
                  <a16:creationId xmlns:a16="http://schemas.microsoft.com/office/drawing/2014/main" id="{97121637-B1C3-4B0E-9394-077889630F4C}"/>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1" name="TextBox 12">
              <a:extLst>
                <a:ext uri="{FF2B5EF4-FFF2-40B4-BE49-F238E27FC236}">
                  <a16:creationId xmlns:a16="http://schemas.microsoft.com/office/drawing/2014/main" id="{A5665FB3-9317-4E2D-9F95-CE193AC6CFB2}"/>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2" name="TextBox 13">
              <a:extLst>
                <a:ext uri="{FF2B5EF4-FFF2-40B4-BE49-F238E27FC236}">
                  <a16:creationId xmlns:a16="http://schemas.microsoft.com/office/drawing/2014/main" id="{4ABB327F-29CD-4B6C-90CB-7B9A14EF9A11}"/>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13" name="TextBox 14">
              <a:extLst>
                <a:ext uri="{FF2B5EF4-FFF2-40B4-BE49-F238E27FC236}">
                  <a16:creationId xmlns:a16="http://schemas.microsoft.com/office/drawing/2014/main" id="{BA31872D-90AD-4CB6-ADF8-C30B50EB034F}"/>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14" name="Straight Arrow Connector 13">
              <a:extLst>
                <a:ext uri="{FF2B5EF4-FFF2-40B4-BE49-F238E27FC236}">
                  <a16:creationId xmlns:a16="http://schemas.microsoft.com/office/drawing/2014/main" id="{6250DAB4-802B-4F6C-AD70-FBC39B46EF1F}"/>
                </a:ext>
              </a:extLst>
            </p:cNvPr>
            <p:cNvCxnSpPr>
              <a:cxnSpLocks/>
              <a:stCxn id="6" idx="0"/>
              <a:endCxn id="9"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4D529AE-29C8-4F74-9130-209F7B1E35CD}"/>
                </a:ext>
              </a:extLst>
            </p:cNvPr>
            <p:cNvCxnSpPr>
              <a:cxnSpLocks/>
              <a:stCxn id="7" idx="0"/>
              <a:endCxn id="10"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6F001A-D485-429C-9A02-938DBDAC078A}"/>
                </a:ext>
              </a:extLst>
            </p:cNvPr>
            <p:cNvCxnSpPr>
              <a:cxnSpLocks/>
              <a:stCxn id="8" idx="0"/>
              <a:endCxn id="11"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60B9000-D1EB-43EC-8170-AC5CEB3FE413}"/>
                </a:ext>
              </a:extLst>
            </p:cNvPr>
            <p:cNvCxnSpPr>
              <a:cxnSpLocks/>
              <a:stCxn id="6"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117061-1030-4C03-B523-2BA040FC0C68}"/>
                </a:ext>
              </a:extLst>
            </p:cNvPr>
            <p:cNvCxnSpPr>
              <a:cxnSpLocks/>
              <a:stCxn id="7"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8105C5-DAAC-4F4D-AE44-EA28EC0E8E85}"/>
                </a:ext>
              </a:extLst>
            </p:cNvPr>
            <p:cNvCxnSpPr>
              <a:cxnSpLocks/>
              <a:stCxn id="8"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FDCF61-DAD4-4AB2-AE9F-B831AE33D550}"/>
                </a:ext>
              </a:extLst>
            </p:cNvPr>
            <p:cNvCxnSpPr>
              <a:cxnSpLocks/>
              <a:stCxn id="23" idx="6"/>
              <a:endCxn id="6"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C3252EE-C57B-41E7-B836-877DB2F24021}"/>
                </a:ext>
              </a:extLst>
            </p:cNvPr>
            <p:cNvCxnSpPr>
              <a:cxnSpLocks/>
              <a:stCxn id="6" idx="3"/>
              <a:endCxn id="7"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7898803-4547-4EB6-B3F3-2DD399118E30}"/>
                </a:ext>
              </a:extLst>
            </p:cNvPr>
            <p:cNvCxnSpPr>
              <a:cxnSpLocks/>
              <a:stCxn id="7" idx="3"/>
              <a:endCxn id="8"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D4D6A82-6FD7-4121-B383-4CEEDC1D22A3}"/>
              </a:ext>
            </a:extLst>
          </p:cNvPr>
          <p:cNvSpPr txBox="1"/>
          <p:nvPr/>
        </p:nvSpPr>
        <p:spPr>
          <a:xfrm>
            <a:off x="472966" y="4666593"/>
            <a:ext cx="11225048"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Each farm has a manure management train with mass balances on: 1) ammoniacal nitrogen, 2) urea, and 3) manure volume</a:t>
            </a:r>
          </a:p>
          <a:p>
            <a:pPr marL="285750" indent="-285750">
              <a:buFont typeface="Arial" panose="020B0604020202020204" pitchFamily="34" charset="0"/>
              <a:buChar char="•"/>
            </a:pPr>
            <a:r>
              <a:rPr lang="en-US" sz="2800" dirty="0"/>
              <a:t>Each component (e.g., housing, storage, …) has NH3 volatilizations and thus ammonia emissions</a:t>
            </a:r>
          </a:p>
        </p:txBody>
      </p:sp>
      <p:sp>
        <p:nvSpPr>
          <p:cNvPr id="26" name="TextBox 25">
            <a:extLst>
              <a:ext uri="{FF2B5EF4-FFF2-40B4-BE49-F238E27FC236}">
                <a16:creationId xmlns:a16="http://schemas.microsoft.com/office/drawing/2014/main" id="{D9231444-F69C-42EC-8A7A-D0DA6D8DF8F9}"/>
              </a:ext>
            </a:extLst>
          </p:cNvPr>
          <p:cNvSpPr txBox="1"/>
          <p:nvPr/>
        </p:nvSpPr>
        <p:spPr>
          <a:xfrm>
            <a:off x="1012742" y="2077663"/>
            <a:ext cx="1178253" cy="369332"/>
          </a:xfrm>
          <a:prstGeom prst="rect">
            <a:avLst/>
          </a:prstGeom>
          <a:noFill/>
        </p:spPr>
        <p:txBody>
          <a:bodyPr wrap="square" rtlCol="0">
            <a:spAutoFit/>
          </a:bodyPr>
          <a:lstStyle/>
          <a:p>
            <a:r>
              <a:rPr lang="en-US" dirty="0"/>
              <a:t>Feed</a:t>
            </a:r>
          </a:p>
        </p:txBody>
      </p:sp>
      <p:sp>
        <p:nvSpPr>
          <p:cNvPr id="27" name="TextBox 26">
            <a:extLst>
              <a:ext uri="{FF2B5EF4-FFF2-40B4-BE49-F238E27FC236}">
                <a16:creationId xmlns:a16="http://schemas.microsoft.com/office/drawing/2014/main" id="{F463377D-CB64-4BB1-9144-5FABC7A3C039}"/>
              </a:ext>
            </a:extLst>
          </p:cNvPr>
          <p:cNvSpPr txBox="1"/>
          <p:nvPr/>
        </p:nvSpPr>
        <p:spPr>
          <a:xfrm>
            <a:off x="5733967" y="1433318"/>
            <a:ext cx="4193628" cy="369332"/>
          </a:xfrm>
          <a:prstGeom prst="rect">
            <a:avLst/>
          </a:prstGeom>
          <a:noFill/>
        </p:spPr>
        <p:txBody>
          <a:bodyPr wrap="square" rtlCol="0">
            <a:spAutoFit/>
          </a:bodyPr>
          <a:lstStyle/>
          <a:p>
            <a:r>
              <a:rPr lang="en-US" dirty="0">
                <a:solidFill>
                  <a:srgbClr val="FF0000"/>
                </a:solidFill>
              </a:rPr>
              <a:t>Emissions ~ N/Resistance (Wind, Temp)</a:t>
            </a:r>
          </a:p>
        </p:txBody>
      </p:sp>
      <p:sp>
        <p:nvSpPr>
          <p:cNvPr id="28" name="Slide Number Placeholder 27">
            <a:extLst>
              <a:ext uri="{FF2B5EF4-FFF2-40B4-BE49-F238E27FC236}">
                <a16:creationId xmlns:a16="http://schemas.microsoft.com/office/drawing/2014/main" id="{92F73F7F-75FA-43D6-AFF1-861E136B9378}"/>
              </a:ext>
            </a:extLst>
          </p:cNvPr>
          <p:cNvSpPr>
            <a:spLocks noGrp="1"/>
          </p:cNvSpPr>
          <p:nvPr>
            <p:ph type="sldNum" sz="quarter" idx="12"/>
          </p:nvPr>
        </p:nvSpPr>
        <p:spPr/>
        <p:txBody>
          <a:bodyPr/>
          <a:lstStyle/>
          <a:p>
            <a:fld id="{89C4F76E-4191-4D0E-9BCF-104C6F2C7BDD}" type="slidenum">
              <a:rPr lang="en-US" smtClean="0"/>
              <a:t>46</a:t>
            </a:fld>
            <a:endParaRPr lang="en-US"/>
          </a:p>
        </p:txBody>
      </p:sp>
    </p:spTree>
    <p:extLst>
      <p:ext uri="{BB962C8B-B14F-4D97-AF65-F5344CB8AC3E}">
        <p14:creationId xmlns:p14="http://schemas.microsoft.com/office/powerpoint/2010/main" val="1161468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776D4-83CE-4C34-800B-5B45A42B8027}"/>
              </a:ext>
            </a:extLst>
          </p:cNvPr>
          <p:cNvSpPr>
            <a:spLocks noGrp="1"/>
          </p:cNvSpPr>
          <p:nvPr>
            <p:ph type="title"/>
          </p:nvPr>
        </p:nvSpPr>
        <p:spPr/>
        <p:txBody>
          <a:bodyPr/>
          <a:lstStyle/>
          <a:p>
            <a:r>
              <a:rPr lang="en-US" dirty="0"/>
              <a:t>Methods: Details</a:t>
            </a:r>
          </a:p>
        </p:txBody>
      </p:sp>
      <p:grpSp>
        <p:nvGrpSpPr>
          <p:cNvPr id="5" name="Group 4">
            <a:extLst>
              <a:ext uri="{FF2B5EF4-FFF2-40B4-BE49-F238E27FC236}">
                <a16:creationId xmlns:a16="http://schemas.microsoft.com/office/drawing/2014/main" id="{084B193C-EE50-4238-B5E9-BAE16D4BC50D}"/>
              </a:ext>
            </a:extLst>
          </p:cNvPr>
          <p:cNvGrpSpPr>
            <a:grpSpLocks/>
          </p:cNvGrpSpPr>
          <p:nvPr/>
        </p:nvGrpSpPr>
        <p:grpSpPr bwMode="auto">
          <a:xfrm>
            <a:off x="666313" y="1198439"/>
            <a:ext cx="8464550" cy="2817812"/>
            <a:chOff x="404189" y="2802835"/>
            <a:chExt cx="7842477" cy="2275542"/>
          </a:xfrm>
        </p:grpSpPr>
        <p:sp>
          <p:nvSpPr>
            <p:cNvPr id="6" name="TextBox 5">
              <a:extLst>
                <a:ext uri="{FF2B5EF4-FFF2-40B4-BE49-F238E27FC236}">
                  <a16:creationId xmlns:a16="http://schemas.microsoft.com/office/drawing/2014/main" id="{D7C7BED3-50DE-4732-BB9C-E91207D0C71D}"/>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7" name="Group 6">
              <a:extLst>
                <a:ext uri="{FF2B5EF4-FFF2-40B4-BE49-F238E27FC236}">
                  <a16:creationId xmlns:a16="http://schemas.microsoft.com/office/drawing/2014/main" id="{47F5DA4B-E1EF-4ED0-8D96-E940E43316A3}"/>
                </a:ext>
              </a:extLst>
            </p:cNvPr>
            <p:cNvGrpSpPr>
              <a:grpSpLocks/>
            </p:cNvGrpSpPr>
            <p:nvPr/>
          </p:nvGrpSpPr>
          <p:grpSpPr bwMode="auto">
            <a:xfrm>
              <a:off x="404189" y="3529420"/>
              <a:ext cx="1722782" cy="595249"/>
              <a:chOff x="1000539" y="2544678"/>
              <a:chExt cx="1848678" cy="682487"/>
            </a:xfrm>
          </p:grpSpPr>
          <p:sp>
            <p:nvSpPr>
              <p:cNvPr id="25" name="Oval 24">
                <a:extLst>
                  <a:ext uri="{FF2B5EF4-FFF2-40B4-BE49-F238E27FC236}">
                    <a16:creationId xmlns:a16="http://schemas.microsoft.com/office/drawing/2014/main" id="{F6587777-611C-4BC5-85A4-C39C501A7076}"/>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TextBox 25">
                <a:extLst>
                  <a:ext uri="{FF2B5EF4-FFF2-40B4-BE49-F238E27FC236}">
                    <a16:creationId xmlns:a16="http://schemas.microsoft.com/office/drawing/2014/main" id="{616AF2A4-3B04-4765-8320-F0CB2B75A568}"/>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8" name="TextBox 7">
              <a:extLst>
                <a:ext uri="{FF2B5EF4-FFF2-40B4-BE49-F238E27FC236}">
                  <a16:creationId xmlns:a16="http://schemas.microsoft.com/office/drawing/2014/main" id="{95F9A494-4608-40F8-86A2-2FB59404E8D1}"/>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9" name="TextBox 8">
              <a:extLst>
                <a:ext uri="{FF2B5EF4-FFF2-40B4-BE49-F238E27FC236}">
                  <a16:creationId xmlns:a16="http://schemas.microsoft.com/office/drawing/2014/main" id="{06CE0A87-EB66-42C5-8B2A-8CC4C3B592EE}"/>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10" name="TextBox 9">
              <a:extLst>
                <a:ext uri="{FF2B5EF4-FFF2-40B4-BE49-F238E27FC236}">
                  <a16:creationId xmlns:a16="http://schemas.microsoft.com/office/drawing/2014/main" id="{FEF048C0-182F-4195-9641-F6613CD498F1}"/>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11" name="TextBox 10">
              <a:extLst>
                <a:ext uri="{FF2B5EF4-FFF2-40B4-BE49-F238E27FC236}">
                  <a16:creationId xmlns:a16="http://schemas.microsoft.com/office/drawing/2014/main" id="{FEBC7BC7-B55E-4006-8C01-603178E3AF57}"/>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12" name="TextBox 11">
              <a:extLst>
                <a:ext uri="{FF2B5EF4-FFF2-40B4-BE49-F238E27FC236}">
                  <a16:creationId xmlns:a16="http://schemas.microsoft.com/office/drawing/2014/main" id="{0835D197-8E8F-4E38-867D-7063739FB80F}"/>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3" name="TextBox 12">
              <a:extLst>
                <a:ext uri="{FF2B5EF4-FFF2-40B4-BE49-F238E27FC236}">
                  <a16:creationId xmlns:a16="http://schemas.microsoft.com/office/drawing/2014/main" id="{0BDA5B64-37C8-4588-A5B4-49AF336A2891}"/>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4" name="TextBox 13">
              <a:extLst>
                <a:ext uri="{FF2B5EF4-FFF2-40B4-BE49-F238E27FC236}">
                  <a16:creationId xmlns:a16="http://schemas.microsoft.com/office/drawing/2014/main" id="{6CDD667F-B099-4A53-8600-72122B7D6B05}"/>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15" name="TextBox 14">
              <a:extLst>
                <a:ext uri="{FF2B5EF4-FFF2-40B4-BE49-F238E27FC236}">
                  <a16:creationId xmlns:a16="http://schemas.microsoft.com/office/drawing/2014/main" id="{1B8A5663-13B2-4148-80D5-F49C8E7BAECE}"/>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16" name="Straight Arrow Connector 15">
              <a:extLst>
                <a:ext uri="{FF2B5EF4-FFF2-40B4-BE49-F238E27FC236}">
                  <a16:creationId xmlns:a16="http://schemas.microsoft.com/office/drawing/2014/main" id="{0D6529F8-E234-446C-88B1-155C8F30211E}"/>
                </a:ext>
              </a:extLst>
            </p:cNvPr>
            <p:cNvCxnSpPr>
              <a:cxnSpLocks/>
              <a:stCxn id="8" idx="0"/>
              <a:endCxn id="11"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782C076-F9CD-4A07-9593-F2C22759AE1E}"/>
                </a:ext>
              </a:extLst>
            </p:cNvPr>
            <p:cNvCxnSpPr>
              <a:cxnSpLocks/>
              <a:stCxn id="9" idx="0"/>
              <a:endCxn id="12"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A9ED03-B2A7-4965-B9E1-E6C69ECEC3C5}"/>
                </a:ext>
              </a:extLst>
            </p:cNvPr>
            <p:cNvCxnSpPr>
              <a:cxnSpLocks/>
              <a:stCxn id="10" idx="0"/>
              <a:endCxn id="13"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CD7438B-9E4D-4A68-8F03-C5F2F84916F3}"/>
                </a:ext>
              </a:extLst>
            </p:cNvPr>
            <p:cNvCxnSpPr>
              <a:cxnSpLocks/>
              <a:stCxn id="8"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604FA2-2652-4612-8A14-9D01C53F256F}"/>
                </a:ext>
              </a:extLst>
            </p:cNvPr>
            <p:cNvCxnSpPr>
              <a:cxnSpLocks/>
              <a:stCxn id="9"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B3A5F6-B96C-4147-8046-183E2804337B}"/>
                </a:ext>
              </a:extLst>
            </p:cNvPr>
            <p:cNvCxnSpPr>
              <a:cxnSpLocks/>
              <a:stCxn id="10"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36A0B3-579C-45A8-BB3F-70617696C194}"/>
                </a:ext>
              </a:extLst>
            </p:cNvPr>
            <p:cNvCxnSpPr>
              <a:cxnSpLocks/>
              <a:stCxn id="25" idx="6"/>
              <a:endCxn id="8"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BC5112-62B4-4921-9070-CEE38AE15964}"/>
                </a:ext>
              </a:extLst>
            </p:cNvPr>
            <p:cNvCxnSpPr>
              <a:cxnSpLocks/>
              <a:stCxn id="8" idx="3"/>
              <a:endCxn id="9"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F560E52-C2C8-4569-92E8-05D7672AB725}"/>
                </a:ext>
              </a:extLst>
            </p:cNvPr>
            <p:cNvCxnSpPr>
              <a:cxnSpLocks/>
              <a:stCxn id="9" idx="3"/>
              <a:endCxn id="10"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D3F1748-F948-44E5-B63C-52E8190DAACB}"/>
              </a:ext>
            </a:extLst>
          </p:cNvPr>
          <p:cNvSpPr txBox="1"/>
          <p:nvPr/>
        </p:nvSpPr>
        <p:spPr>
          <a:xfrm>
            <a:off x="9068562" y="2930409"/>
            <a:ext cx="3240915" cy="1200329"/>
          </a:xfrm>
          <a:prstGeom prst="rect">
            <a:avLst/>
          </a:prstGeom>
          <a:noFill/>
        </p:spPr>
        <p:txBody>
          <a:bodyPr wrap="square" rtlCol="0">
            <a:spAutoFit/>
          </a:bodyPr>
          <a:lstStyle/>
          <a:p>
            <a:r>
              <a:rPr lang="en-US" sz="2400" dirty="0">
                <a:solidFill>
                  <a:srgbClr val="FF0000"/>
                </a:solidFill>
              </a:rPr>
              <a:t>Emissions Computed:</a:t>
            </a:r>
          </a:p>
          <a:p>
            <a:endParaRPr lang="en-US" sz="2400" dirty="0">
              <a:solidFill>
                <a:srgbClr val="FF0000"/>
              </a:solidFill>
            </a:endParaRPr>
          </a:p>
          <a:p>
            <a:r>
              <a:rPr lang="en-US" sz="2400" dirty="0">
                <a:solidFill>
                  <a:srgbClr val="FF0000"/>
                </a:solidFill>
              </a:rPr>
              <a:t>EF = {A * [TAN] * H*}/r</a:t>
            </a:r>
            <a:endParaRPr lang="en-US" sz="2000" dirty="0">
              <a:solidFill>
                <a:srgbClr val="FF0000"/>
              </a:solidFill>
            </a:endParaRPr>
          </a:p>
        </p:txBody>
      </p:sp>
      <p:sp>
        <p:nvSpPr>
          <p:cNvPr id="29" name="TextBox 28">
            <a:extLst>
              <a:ext uri="{FF2B5EF4-FFF2-40B4-BE49-F238E27FC236}">
                <a16:creationId xmlns:a16="http://schemas.microsoft.com/office/drawing/2014/main" id="{37D2808E-B925-4094-BFB0-BC8E3D5F885B}"/>
              </a:ext>
            </a:extLst>
          </p:cNvPr>
          <p:cNvSpPr txBox="1"/>
          <p:nvPr/>
        </p:nvSpPr>
        <p:spPr>
          <a:xfrm>
            <a:off x="1344777" y="4485819"/>
            <a:ext cx="9502445" cy="1938992"/>
          </a:xfrm>
          <a:prstGeom prst="rect">
            <a:avLst/>
          </a:prstGeom>
          <a:noFill/>
        </p:spPr>
        <p:txBody>
          <a:bodyPr wrap="square" rtlCol="0">
            <a:spAutoFit/>
          </a:bodyPr>
          <a:lstStyle/>
          <a:p>
            <a:r>
              <a:rPr lang="en-US" sz="2400" dirty="0"/>
              <a:t>EF:  Emissions Factor ------------------</a:t>
            </a:r>
            <a:r>
              <a:rPr lang="en-US" sz="2400" dirty="0">
                <a:sym typeface="Wingdings" panose="05000000000000000000" pitchFamily="2" charset="2"/>
              </a:rPr>
              <a:t> Key Output</a:t>
            </a:r>
          </a:p>
          <a:p>
            <a:r>
              <a:rPr lang="en-US" sz="2400" dirty="0">
                <a:sym typeface="Wingdings" panose="05000000000000000000" pitchFamily="2" charset="2"/>
              </a:rPr>
              <a:t>A:  Surface Area Fouled by Manure ---------- Model Parameter</a:t>
            </a:r>
          </a:p>
          <a:p>
            <a:r>
              <a:rPr lang="en-US" sz="2400" dirty="0">
                <a:sym typeface="Wingdings" panose="05000000000000000000" pitchFamily="2" charset="2"/>
              </a:rPr>
              <a:t>H*:  Henry’s Law Equilibrium Constant --------- Model Parameter </a:t>
            </a:r>
          </a:p>
          <a:p>
            <a:r>
              <a:rPr lang="en-US" sz="2400" dirty="0">
                <a:sym typeface="Wingdings" panose="05000000000000000000" pitchFamily="2" charset="2"/>
              </a:rPr>
              <a:t>[TAN]: Total Ammoniacal Nitrogen Concentration -------- Mass Balance</a:t>
            </a:r>
          </a:p>
          <a:p>
            <a:r>
              <a:rPr lang="en-US" sz="2400" dirty="0">
                <a:solidFill>
                  <a:srgbClr val="C00000"/>
                </a:solidFill>
                <a:sym typeface="Wingdings" panose="05000000000000000000" pitchFamily="2" charset="2"/>
              </a:rPr>
              <a:t>r: Mass Transfer Resistance Parameter-- TUNED TO OBSERVATIONS</a:t>
            </a:r>
            <a:endParaRPr lang="en-US" sz="2400" dirty="0">
              <a:solidFill>
                <a:srgbClr val="C00000"/>
              </a:solidFill>
            </a:endParaRPr>
          </a:p>
        </p:txBody>
      </p:sp>
      <p:sp>
        <p:nvSpPr>
          <p:cNvPr id="2" name="Slide Number Placeholder 1">
            <a:extLst>
              <a:ext uri="{FF2B5EF4-FFF2-40B4-BE49-F238E27FC236}">
                <a16:creationId xmlns:a16="http://schemas.microsoft.com/office/drawing/2014/main" id="{DBD02B54-9A56-453E-BDE7-021C86FD2258}"/>
              </a:ext>
            </a:extLst>
          </p:cNvPr>
          <p:cNvSpPr>
            <a:spLocks noGrp="1"/>
          </p:cNvSpPr>
          <p:nvPr>
            <p:ph type="sldNum" sz="quarter" idx="12"/>
          </p:nvPr>
        </p:nvSpPr>
        <p:spPr/>
        <p:txBody>
          <a:bodyPr/>
          <a:lstStyle/>
          <a:p>
            <a:fld id="{89C4F76E-4191-4D0E-9BCF-104C6F2C7BDD}" type="slidenum">
              <a:rPr lang="en-US" smtClean="0"/>
              <a:t>47</a:t>
            </a:fld>
            <a:endParaRPr lang="en-US"/>
          </a:p>
        </p:txBody>
      </p:sp>
    </p:spTree>
    <p:extLst>
      <p:ext uri="{BB962C8B-B14F-4D97-AF65-F5344CB8AC3E}">
        <p14:creationId xmlns:p14="http://schemas.microsoft.com/office/powerpoint/2010/main" val="1096348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C09D609-D6EC-461A-9A89-DE0FE3D88C1B}"/>
              </a:ext>
            </a:extLst>
          </p:cNvPr>
          <p:cNvSpPr>
            <a:spLocks noGrp="1" noChangeArrowheads="1"/>
          </p:cNvSpPr>
          <p:nvPr>
            <p:ph type="title"/>
          </p:nvPr>
        </p:nvSpPr>
        <p:spPr>
          <a:xfrm>
            <a:off x="2136775" y="228600"/>
            <a:ext cx="8153400" cy="990600"/>
          </a:xfrm>
        </p:spPr>
        <p:txBody>
          <a:bodyPr/>
          <a:lstStyle/>
          <a:p>
            <a:pPr eaLnBrk="1" hangingPunct="1"/>
            <a:r>
              <a:rPr lang="en-US" altLang="en-US" sz="3600"/>
              <a:t>FEM Submodel Flow</a:t>
            </a:r>
          </a:p>
        </p:txBody>
      </p:sp>
      <p:sp>
        <p:nvSpPr>
          <p:cNvPr id="4" name="Slide Number Placeholder 3">
            <a:extLst>
              <a:ext uri="{FF2B5EF4-FFF2-40B4-BE49-F238E27FC236}">
                <a16:creationId xmlns:a16="http://schemas.microsoft.com/office/drawing/2014/main" id="{A13AD4A2-A32B-48C6-8388-ACAA3DA32D8E}"/>
              </a:ext>
            </a:extLst>
          </p:cNvPr>
          <p:cNvSpPr>
            <a:spLocks noGrp="1"/>
          </p:cNvSpPr>
          <p:nvPr>
            <p:ph type="sldNum" sz="quarter" idx="12"/>
          </p:nvPr>
        </p:nvSpPr>
        <p:spPr/>
        <p:txBody>
          <a:bodyPr>
            <a:normAutofit/>
          </a:bodyPr>
          <a:lstStyle/>
          <a:p>
            <a:pPr>
              <a:defRPr/>
            </a:pPr>
            <a:fld id="{197B620E-C04C-4E77-8BA6-C1F91CAA8D51}" type="slidenum">
              <a:rPr lang="en-US"/>
              <a:pPr>
                <a:defRPr/>
              </a:pPr>
              <a:t>48</a:t>
            </a:fld>
            <a:endParaRPr lang="en-US"/>
          </a:p>
        </p:txBody>
      </p:sp>
      <p:sp>
        <p:nvSpPr>
          <p:cNvPr id="26628" name="Content Placeholder 117">
            <a:extLst>
              <a:ext uri="{FF2B5EF4-FFF2-40B4-BE49-F238E27FC236}">
                <a16:creationId xmlns:a16="http://schemas.microsoft.com/office/drawing/2014/main" id="{7FB776B8-7732-4295-B31F-34711816DE5E}"/>
              </a:ext>
            </a:extLst>
          </p:cNvPr>
          <p:cNvSpPr>
            <a:spLocks noGrp="1" noChangeArrowheads="1"/>
          </p:cNvSpPr>
          <p:nvPr>
            <p:ph sz="quarter" idx="1"/>
          </p:nvPr>
        </p:nvSpPr>
        <p:spPr>
          <a:xfrm>
            <a:off x="2023530" y="996962"/>
            <a:ext cx="8153400" cy="1060450"/>
          </a:xfrm>
        </p:spPr>
        <p:txBody>
          <a:bodyPr/>
          <a:lstStyle/>
          <a:p>
            <a:pPr eaLnBrk="1" hangingPunct="1"/>
            <a:r>
              <a:rPr lang="en-US" altLang="en-US" sz="3000" dirty="0"/>
              <a:t>Data flows through each </a:t>
            </a:r>
            <a:r>
              <a:rPr lang="en-US" altLang="en-US" sz="3000" dirty="0" err="1"/>
              <a:t>submodel</a:t>
            </a:r>
            <a:r>
              <a:rPr lang="en-US" altLang="en-US" dirty="0"/>
              <a:t>:</a:t>
            </a:r>
          </a:p>
        </p:txBody>
      </p:sp>
      <p:grpSp>
        <p:nvGrpSpPr>
          <p:cNvPr id="26629" name="Group 132">
            <a:extLst>
              <a:ext uri="{FF2B5EF4-FFF2-40B4-BE49-F238E27FC236}">
                <a16:creationId xmlns:a16="http://schemas.microsoft.com/office/drawing/2014/main" id="{135EC031-EFE7-4950-8AF7-12E19F79849F}"/>
              </a:ext>
            </a:extLst>
          </p:cNvPr>
          <p:cNvGrpSpPr>
            <a:grpSpLocks/>
          </p:cNvGrpSpPr>
          <p:nvPr/>
        </p:nvGrpSpPr>
        <p:grpSpPr bwMode="auto">
          <a:xfrm>
            <a:off x="1848765" y="1536792"/>
            <a:ext cx="8167688" cy="2894012"/>
            <a:chOff x="625000" y="2908983"/>
            <a:chExt cx="8167447" cy="2893855"/>
          </a:xfrm>
        </p:grpSpPr>
        <p:sp>
          <p:nvSpPr>
            <p:cNvPr id="26630" name="TextBox 62">
              <a:extLst>
                <a:ext uri="{FF2B5EF4-FFF2-40B4-BE49-F238E27FC236}">
                  <a16:creationId xmlns:a16="http://schemas.microsoft.com/office/drawing/2014/main" id="{9A04F583-834B-49D4-AD2A-22258C9DF751}"/>
                </a:ext>
              </a:extLst>
            </p:cNvPr>
            <p:cNvSpPr txBox="1">
              <a:spLocks noChangeArrowheads="1"/>
            </p:cNvSpPr>
            <p:nvPr/>
          </p:nvSpPr>
          <p:spPr bwMode="auto">
            <a:xfrm>
              <a:off x="1705379" y="3202622"/>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sp>
          <p:nvSpPr>
            <p:cNvPr id="26631" name="TextBox 64">
              <a:extLst>
                <a:ext uri="{FF2B5EF4-FFF2-40B4-BE49-F238E27FC236}">
                  <a16:creationId xmlns:a16="http://schemas.microsoft.com/office/drawing/2014/main" id="{A90D6123-D566-4322-AF7B-18B29DE4392C}"/>
                </a:ext>
              </a:extLst>
            </p:cNvPr>
            <p:cNvSpPr txBox="1">
              <a:spLocks noChangeArrowheads="1"/>
            </p:cNvSpPr>
            <p:nvPr/>
          </p:nvSpPr>
          <p:spPr bwMode="auto">
            <a:xfrm>
              <a:off x="625000" y="3401601"/>
              <a:ext cx="2783840" cy="1058266"/>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Nitrogen and water</a:t>
              </a:r>
            </a:p>
            <a:p>
              <a:pPr algn="ctr" eaLnBrk="1" hangingPunct="1"/>
              <a:r>
                <a:rPr lang="en-US" altLang="en-US" sz="2000"/>
                <a:t>From literature or previous submodel</a:t>
              </a:r>
            </a:p>
          </p:txBody>
        </p:sp>
        <p:sp>
          <p:nvSpPr>
            <p:cNvPr id="66" name="TextBox 65">
              <a:extLst>
                <a:ext uri="{FF2B5EF4-FFF2-40B4-BE49-F238E27FC236}">
                  <a16:creationId xmlns:a16="http://schemas.microsoft.com/office/drawing/2014/main" id="{ADB80740-5D85-4665-ABC6-16B8C261954B}"/>
                </a:ext>
              </a:extLst>
            </p:cNvPr>
            <p:cNvSpPr txBox="1"/>
            <p:nvPr/>
          </p:nvSpPr>
          <p:spPr>
            <a:xfrm>
              <a:off x="3604650" y="3170906"/>
              <a:ext cx="2208147" cy="2631932"/>
            </a:xfrm>
            <a:prstGeom prst="rect">
              <a:avLst/>
            </a:prstGeom>
            <a:solidFill>
              <a:schemeClr val="bg1">
                <a:lumMod val="85000"/>
              </a:schemeClr>
            </a:solidFill>
            <a:ln w="12700">
              <a:solidFill>
                <a:schemeClr val="tx1"/>
              </a:solidFill>
            </a:ln>
          </p:spPr>
          <p:txBody>
            <a:bodyPr/>
            <a:lstStyle/>
            <a:p>
              <a:pPr algn="ctr" eaLnBrk="1" hangingPunct="1">
                <a:defRPr/>
              </a:pPr>
              <a:endParaRPr lang="en-US" sz="2000" dirty="0">
                <a:cs typeface="Arial" charset="0"/>
              </a:endParaRPr>
            </a:p>
            <a:p>
              <a:pPr algn="ctr" eaLnBrk="1" hangingPunct="1">
                <a:defRPr/>
              </a:pPr>
              <a:r>
                <a:rPr lang="en-US" sz="2400" dirty="0" err="1">
                  <a:cs typeface="Arial" charset="0"/>
                </a:rPr>
                <a:t>Submodel</a:t>
              </a:r>
              <a:r>
                <a:rPr lang="en-US" sz="2400" dirty="0">
                  <a:cs typeface="Arial" charset="0"/>
                </a:rPr>
                <a:t> </a:t>
              </a:r>
            </a:p>
            <a:p>
              <a:pPr algn="ctr" eaLnBrk="1" hangingPunct="1">
                <a:defRPr/>
              </a:pPr>
              <a:r>
                <a:rPr lang="en-US" sz="2000" dirty="0">
                  <a:cs typeface="Arial" charset="0"/>
                </a:rPr>
                <a:t>(e.g. swine storage)</a:t>
              </a:r>
            </a:p>
          </p:txBody>
        </p:sp>
        <p:sp>
          <p:nvSpPr>
            <p:cNvPr id="26633" name="TextBox 66">
              <a:extLst>
                <a:ext uri="{FF2B5EF4-FFF2-40B4-BE49-F238E27FC236}">
                  <a16:creationId xmlns:a16="http://schemas.microsoft.com/office/drawing/2014/main" id="{B843903D-D9A1-4F9A-B620-0486D8D016BB}"/>
                </a:ext>
              </a:extLst>
            </p:cNvPr>
            <p:cNvSpPr txBox="1">
              <a:spLocks noChangeArrowheads="1"/>
            </p:cNvSpPr>
            <p:nvPr/>
          </p:nvSpPr>
          <p:spPr bwMode="auto">
            <a:xfrm>
              <a:off x="6008607" y="3401601"/>
              <a:ext cx="2783840" cy="8788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Daily Average Emission Factor</a:t>
              </a:r>
            </a:p>
          </p:txBody>
        </p:sp>
        <p:sp>
          <p:nvSpPr>
            <p:cNvPr id="26634" name="TextBox 67">
              <a:extLst>
                <a:ext uri="{FF2B5EF4-FFF2-40B4-BE49-F238E27FC236}">
                  <a16:creationId xmlns:a16="http://schemas.microsoft.com/office/drawing/2014/main" id="{F191583E-4CA9-44DD-A2ED-52710E40BB08}"/>
                </a:ext>
              </a:extLst>
            </p:cNvPr>
            <p:cNvSpPr txBox="1">
              <a:spLocks noChangeArrowheads="1"/>
            </p:cNvSpPr>
            <p:nvPr/>
          </p:nvSpPr>
          <p:spPr bwMode="auto">
            <a:xfrm>
              <a:off x="746701" y="2908983"/>
              <a:ext cx="2549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i="1"/>
                <a:t>Inputs</a:t>
              </a:r>
            </a:p>
          </p:txBody>
        </p:sp>
        <p:sp>
          <p:nvSpPr>
            <p:cNvPr id="26635" name="TextBox 69">
              <a:extLst>
                <a:ext uri="{FF2B5EF4-FFF2-40B4-BE49-F238E27FC236}">
                  <a16:creationId xmlns:a16="http://schemas.microsoft.com/office/drawing/2014/main" id="{D863B2DA-4166-424C-93B5-BE95782F9DFF}"/>
                </a:ext>
              </a:extLst>
            </p:cNvPr>
            <p:cNvSpPr txBox="1">
              <a:spLocks noChangeArrowheads="1"/>
            </p:cNvSpPr>
            <p:nvPr/>
          </p:nvSpPr>
          <p:spPr bwMode="auto">
            <a:xfrm>
              <a:off x="6638196" y="2908983"/>
              <a:ext cx="1524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i="1"/>
                <a:t>Outputs</a:t>
              </a:r>
            </a:p>
          </p:txBody>
        </p:sp>
        <p:sp>
          <p:nvSpPr>
            <p:cNvPr id="26636" name="TextBox 99">
              <a:extLst>
                <a:ext uri="{FF2B5EF4-FFF2-40B4-BE49-F238E27FC236}">
                  <a16:creationId xmlns:a16="http://schemas.microsoft.com/office/drawing/2014/main" id="{635AF268-94EB-4F0B-91DE-37A3D75182E7}"/>
                </a:ext>
              </a:extLst>
            </p:cNvPr>
            <p:cNvSpPr txBox="1">
              <a:spLocks noChangeArrowheads="1"/>
            </p:cNvSpPr>
            <p:nvPr/>
          </p:nvSpPr>
          <p:spPr bwMode="auto">
            <a:xfrm>
              <a:off x="6008607" y="4492392"/>
              <a:ext cx="2783840" cy="113877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Nitrogen and water balance</a:t>
              </a:r>
            </a:p>
            <a:p>
              <a:pPr algn="ctr" eaLnBrk="1" hangingPunct="1"/>
              <a:r>
                <a:rPr lang="en-US" altLang="en-US" sz="2000"/>
                <a:t>(goes to next submodel)</a:t>
              </a:r>
            </a:p>
          </p:txBody>
        </p:sp>
        <p:sp>
          <p:nvSpPr>
            <p:cNvPr id="26637" name="TextBox 100">
              <a:extLst>
                <a:ext uri="{FF2B5EF4-FFF2-40B4-BE49-F238E27FC236}">
                  <a16:creationId xmlns:a16="http://schemas.microsoft.com/office/drawing/2014/main" id="{6ECE33EE-1E30-4AD2-8268-A33BFE8874D5}"/>
                </a:ext>
              </a:extLst>
            </p:cNvPr>
            <p:cNvSpPr txBox="1">
              <a:spLocks noChangeArrowheads="1"/>
            </p:cNvSpPr>
            <p:nvPr/>
          </p:nvSpPr>
          <p:spPr bwMode="auto">
            <a:xfrm>
              <a:off x="3662390" y="4573286"/>
              <a:ext cx="2101568" cy="830997"/>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Adjusted parameters</a:t>
              </a:r>
            </a:p>
          </p:txBody>
        </p:sp>
        <p:sp>
          <p:nvSpPr>
            <p:cNvPr id="26638" name="TextBox 101">
              <a:extLst>
                <a:ext uri="{FF2B5EF4-FFF2-40B4-BE49-F238E27FC236}">
                  <a16:creationId xmlns:a16="http://schemas.microsoft.com/office/drawing/2014/main" id="{0E1B713F-71A1-4ACE-97AD-DE8C96400FC7}"/>
                </a:ext>
              </a:extLst>
            </p:cNvPr>
            <p:cNvSpPr txBox="1">
              <a:spLocks noChangeArrowheads="1"/>
            </p:cNvSpPr>
            <p:nvPr/>
          </p:nvSpPr>
          <p:spPr bwMode="auto">
            <a:xfrm>
              <a:off x="625000" y="4669528"/>
              <a:ext cx="2783840" cy="961637"/>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Meteorological data</a:t>
              </a:r>
            </a:p>
            <a:p>
              <a:pPr algn="ctr" eaLnBrk="1" hangingPunct="1"/>
              <a:r>
                <a:rPr lang="en-US" altLang="en-US" sz="2000" dirty="0"/>
                <a:t>From National Climate Data Center (NCDC)</a:t>
              </a:r>
            </a:p>
          </p:txBody>
        </p:sp>
        <p:cxnSp>
          <p:nvCxnSpPr>
            <p:cNvPr id="109" name="Straight Arrow Connector 108">
              <a:extLst>
                <a:ext uri="{FF2B5EF4-FFF2-40B4-BE49-F238E27FC236}">
                  <a16:creationId xmlns:a16="http://schemas.microsoft.com/office/drawing/2014/main" id="{B36BF333-3C13-4C59-AE8C-29EB8987D413}"/>
                </a:ext>
              </a:extLst>
            </p:cNvPr>
            <p:cNvCxnSpPr/>
            <p:nvPr/>
          </p:nvCxnSpPr>
          <p:spPr>
            <a:xfrm>
              <a:off x="3409393" y="3864606"/>
              <a:ext cx="2031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DB7EFD2-E869-4A4E-BFDE-2CDB824A638D}"/>
                </a:ext>
              </a:extLst>
            </p:cNvPr>
            <p:cNvCxnSpPr>
              <a:cxnSpLocks/>
            </p:cNvCxnSpPr>
            <p:nvPr/>
          </p:nvCxnSpPr>
          <p:spPr>
            <a:xfrm>
              <a:off x="3409393" y="5142474"/>
              <a:ext cx="2031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CB57E431-3F34-4945-8069-F2F852A0A926}"/>
                </a:ext>
              </a:extLst>
            </p:cNvPr>
            <p:cNvCxnSpPr>
              <a:cxnSpLocks/>
            </p:cNvCxnSpPr>
            <p:nvPr/>
          </p:nvCxnSpPr>
          <p:spPr>
            <a:xfrm>
              <a:off x="5812797" y="5142474"/>
              <a:ext cx="2047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13FFFD19-9E23-4341-AD72-BEE005E0464F}"/>
                </a:ext>
              </a:extLst>
            </p:cNvPr>
            <p:cNvCxnSpPr/>
            <p:nvPr/>
          </p:nvCxnSpPr>
          <p:spPr>
            <a:xfrm>
              <a:off x="5812797" y="3828095"/>
              <a:ext cx="2047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89DFDAC-F8E5-401A-A666-CE22CF565359}"/>
              </a:ext>
            </a:extLst>
          </p:cNvPr>
          <p:cNvSpPr txBox="1"/>
          <p:nvPr/>
        </p:nvSpPr>
        <p:spPr>
          <a:xfrm>
            <a:off x="1603332" y="4554578"/>
            <a:ext cx="80542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Mass balances on each sub-model</a:t>
            </a:r>
          </a:p>
          <a:p>
            <a:pPr marL="285750" indent="-285750">
              <a:buFont typeface="Arial" panose="020B0604020202020204" pitchFamily="34" charset="0"/>
              <a:buChar char="•"/>
            </a:pPr>
            <a:r>
              <a:rPr lang="en-US" dirty="0"/>
              <a:t>What isn’t emitted remains in the same sub-model</a:t>
            </a:r>
          </a:p>
          <a:p>
            <a:pPr marL="285750" indent="-285750">
              <a:buFont typeface="Arial" panose="020B0604020202020204" pitchFamily="34" charset="0"/>
              <a:buChar char="•"/>
            </a:pPr>
            <a:r>
              <a:rPr lang="en-US" dirty="0"/>
              <a:t>Transfers between sub-models only occur when “Scheduled” based on farming practices.</a:t>
            </a:r>
          </a:p>
          <a:p>
            <a:pPr marL="742950" lvl="1" indent="-285750">
              <a:buFont typeface="Arial" panose="020B0604020202020204" pitchFamily="34" charset="0"/>
              <a:buChar char="•"/>
            </a:pPr>
            <a:r>
              <a:rPr lang="en-US" dirty="0"/>
              <a:t>For example, housing manure may be cleaned out daily and take to storage for dairy cows but less often for poultry</a:t>
            </a:r>
          </a:p>
          <a:p>
            <a:pPr marL="742950" lvl="1" indent="-285750">
              <a:buFont typeface="Arial" panose="020B0604020202020204" pitchFamily="34" charset="0"/>
              <a:buChar char="•"/>
            </a:pPr>
            <a:r>
              <a:rPr lang="en-US" dirty="0"/>
              <a:t>Similarly, manure is taken out of storage and applied at various points in the year</a:t>
            </a:r>
          </a:p>
        </p:txBody>
      </p:sp>
    </p:spTree>
    <p:extLst>
      <p:ext uri="{BB962C8B-B14F-4D97-AF65-F5344CB8AC3E}">
        <p14:creationId xmlns:p14="http://schemas.microsoft.com/office/powerpoint/2010/main" val="2719154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4588-62C0-4FA2-B7DC-298B68623270}"/>
              </a:ext>
            </a:extLst>
          </p:cNvPr>
          <p:cNvSpPr>
            <a:spLocks noGrp="1"/>
          </p:cNvSpPr>
          <p:nvPr>
            <p:ph type="title"/>
          </p:nvPr>
        </p:nvSpPr>
        <p:spPr>
          <a:xfrm>
            <a:off x="444062" y="69527"/>
            <a:ext cx="10515600" cy="1325563"/>
          </a:xfrm>
        </p:spPr>
        <p:txBody>
          <a:bodyPr/>
          <a:lstStyle/>
          <a:p>
            <a:r>
              <a:rPr lang="en-US" dirty="0"/>
              <a:t>Methods:  Details</a:t>
            </a:r>
          </a:p>
        </p:txBody>
      </p:sp>
      <p:pic>
        <p:nvPicPr>
          <p:cNvPr id="3" name="Picture 2">
            <a:extLst>
              <a:ext uri="{FF2B5EF4-FFF2-40B4-BE49-F238E27FC236}">
                <a16:creationId xmlns:a16="http://schemas.microsoft.com/office/drawing/2014/main" id="{FF618234-21DA-444D-9875-69868E5A4FAC}"/>
              </a:ext>
            </a:extLst>
          </p:cNvPr>
          <p:cNvPicPr>
            <a:picLocks noChangeAspect="1"/>
          </p:cNvPicPr>
          <p:nvPr/>
        </p:nvPicPr>
        <p:blipFill>
          <a:blip r:embed="rId2"/>
          <a:stretch>
            <a:fillRect/>
          </a:stretch>
        </p:blipFill>
        <p:spPr>
          <a:xfrm>
            <a:off x="838200" y="1690688"/>
            <a:ext cx="5676077" cy="1894719"/>
          </a:xfrm>
          <a:prstGeom prst="rect">
            <a:avLst/>
          </a:prstGeom>
        </p:spPr>
      </p:pic>
      <p:sp>
        <p:nvSpPr>
          <p:cNvPr id="4" name="TextBox 3">
            <a:extLst>
              <a:ext uri="{FF2B5EF4-FFF2-40B4-BE49-F238E27FC236}">
                <a16:creationId xmlns:a16="http://schemas.microsoft.com/office/drawing/2014/main" id="{20862679-D11E-4377-A1ED-B8C4491D1CF7}"/>
              </a:ext>
            </a:extLst>
          </p:cNvPr>
          <p:cNvSpPr txBox="1"/>
          <p:nvPr/>
        </p:nvSpPr>
        <p:spPr>
          <a:xfrm>
            <a:off x="7476245" y="1826823"/>
            <a:ext cx="3240915" cy="1200329"/>
          </a:xfrm>
          <a:prstGeom prst="rect">
            <a:avLst/>
          </a:prstGeom>
          <a:noFill/>
        </p:spPr>
        <p:txBody>
          <a:bodyPr wrap="square" rtlCol="0">
            <a:spAutoFit/>
          </a:bodyPr>
          <a:lstStyle/>
          <a:p>
            <a:r>
              <a:rPr lang="en-US" sz="2400" dirty="0">
                <a:solidFill>
                  <a:srgbClr val="FF0000"/>
                </a:solidFill>
              </a:rPr>
              <a:t>Emissions Computed:</a:t>
            </a:r>
          </a:p>
          <a:p>
            <a:endParaRPr lang="en-US" sz="2400" dirty="0">
              <a:solidFill>
                <a:srgbClr val="FF0000"/>
              </a:solidFill>
            </a:endParaRPr>
          </a:p>
          <a:p>
            <a:r>
              <a:rPr lang="en-US" sz="2400" dirty="0">
                <a:solidFill>
                  <a:srgbClr val="FF0000"/>
                </a:solidFill>
              </a:rPr>
              <a:t>EF = {A * [TAN] * H*}/r</a:t>
            </a:r>
            <a:endParaRPr lang="en-US" sz="2000" dirty="0">
              <a:solidFill>
                <a:srgbClr val="FF0000"/>
              </a:solidFill>
            </a:endParaRPr>
          </a:p>
        </p:txBody>
      </p:sp>
      <p:sp>
        <p:nvSpPr>
          <p:cNvPr id="5" name="TextBox 4">
            <a:extLst>
              <a:ext uri="{FF2B5EF4-FFF2-40B4-BE49-F238E27FC236}">
                <a16:creationId xmlns:a16="http://schemas.microsoft.com/office/drawing/2014/main" id="{F0B23BF7-4287-42B8-9F41-EE07D508C329}"/>
              </a:ext>
            </a:extLst>
          </p:cNvPr>
          <p:cNvSpPr txBox="1"/>
          <p:nvPr/>
        </p:nvSpPr>
        <p:spPr>
          <a:xfrm>
            <a:off x="599089" y="3895307"/>
            <a:ext cx="4240925" cy="1015663"/>
          </a:xfrm>
          <a:prstGeom prst="rect">
            <a:avLst/>
          </a:prstGeom>
          <a:noFill/>
        </p:spPr>
        <p:txBody>
          <a:bodyPr wrap="square" rtlCol="0">
            <a:spAutoFit/>
          </a:bodyPr>
          <a:lstStyle/>
          <a:p>
            <a:r>
              <a:rPr lang="en-US" sz="6000" dirty="0"/>
              <a:t>r = </a:t>
            </a:r>
            <a:r>
              <a:rPr lang="en-US" sz="6000" dirty="0" err="1"/>
              <a:t>r</a:t>
            </a:r>
            <a:r>
              <a:rPr lang="en-US" sz="6000" baseline="-25000" dirty="0" err="1"/>
              <a:t>a</a:t>
            </a:r>
            <a:r>
              <a:rPr lang="en-US" sz="6000" dirty="0"/>
              <a:t> +</a:t>
            </a:r>
            <a:r>
              <a:rPr lang="en-US" sz="6000" dirty="0" err="1"/>
              <a:t>r</a:t>
            </a:r>
            <a:r>
              <a:rPr lang="en-US" sz="6000" baseline="-25000" dirty="0" err="1"/>
              <a:t>b</a:t>
            </a:r>
            <a:r>
              <a:rPr lang="en-US" sz="6000" dirty="0"/>
              <a:t>+ </a:t>
            </a:r>
            <a:r>
              <a:rPr lang="en-US" sz="6000" dirty="0" err="1"/>
              <a:t>r</a:t>
            </a:r>
            <a:r>
              <a:rPr lang="en-US" sz="6000" baseline="-25000" dirty="0" err="1"/>
              <a:t>s</a:t>
            </a:r>
            <a:endParaRPr lang="en-US" baseline="-25000" dirty="0"/>
          </a:p>
        </p:txBody>
      </p:sp>
      <p:sp>
        <p:nvSpPr>
          <p:cNvPr id="10" name="Arrow: Curved Up 9">
            <a:extLst>
              <a:ext uri="{FF2B5EF4-FFF2-40B4-BE49-F238E27FC236}">
                <a16:creationId xmlns:a16="http://schemas.microsoft.com/office/drawing/2014/main" id="{D3E5DF24-8D89-474C-85ED-C1296BD4922D}"/>
              </a:ext>
            </a:extLst>
          </p:cNvPr>
          <p:cNvSpPr/>
          <p:nvPr/>
        </p:nvSpPr>
        <p:spPr>
          <a:xfrm>
            <a:off x="1655379" y="4910970"/>
            <a:ext cx="1513490" cy="52813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454F7862-BFCC-4128-9FDF-DC63CF614967}"/>
              </a:ext>
            </a:extLst>
          </p:cNvPr>
          <p:cNvSpPr txBox="1"/>
          <p:nvPr/>
        </p:nvSpPr>
        <p:spPr>
          <a:xfrm>
            <a:off x="1545020" y="5502165"/>
            <a:ext cx="2349062" cy="1200329"/>
          </a:xfrm>
          <a:prstGeom prst="rect">
            <a:avLst/>
          </a:prstGeom>
          <a:noFill/>
        </p:spPr>
        <p:txBody>
          <a:bodyPr wrap="square" rtlCol="0">
            <a:spAutoFit/>
          </a:bodyPr>
          <a:lstStyle/>
          <a:p>
            <a:r>
              <a:rPr lang="en-US" dirty="0"/>
              <a:t>Aerodynamic and quasi-laminar resistances:  standard atmospheric theory</a:t>
            </a:r>
          </a:p>
        </p:txBody>
      </p:sp>
      <p:cxnSp>
        <p:nvCxnSpPr>
          <p:cNvPr id="14" name="Straight Arrow Connector 13">
            <a:extLst>
              <a:ext uri="{FF2B5EF4-FFF2-40B4-BE49-F238E27FC236}">
                <a16:creationId xmlns:a16="http://schemas.microsoft.com/office/drawing/2014/main" id="{EC2C313B-868D-4AFF-BAFF-639348FC501E}"/>
              </a:ext>
            </a:extLst>
          </p:cNvPr>
          <p:cNvCxnSpPr>
            <a:cxnSpLocks/>
          </p:cNvCxnSpPr>
          <p:nvPr/>
        </p:nvCxnSpPr>
        <p:spPr>
          <a:xfrm>
            <a:off x="4188876" y="4478294"/>
            <a:ext cx="19071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7980B4-2652-451A-8364-C34ECF874F8F}"/>
              </a:ext>
            </a:extLst>
          </p:cNvPr>
          <p:cNvSpPr txBox="1"/>
          <p:nvPr/>
        </p:nvSpPr>
        <p:spPr>
          <a:xfrm>
            <a:off x="6319345" y="3343765"/>
            <a:ext cx="5034455" cy="3662541"/>
          </a:xfrm>
          <a:prstGeom prst="rect">
            <a:avLst/>
          </a:prstGeom>
          <a:noFill/>
        </p:spPr>
        <p:txBody>
          <a:bodyPr wrap="square" rtlCol="0">
            <a:spAutoFit/>
          </a:bodyPr>
          <a:lstStyle/>
          <a:p>
            <a:r>
              <a:rPr lang="en-US" sz="2000" u="sng" dirty="0"/>
              <a:t>SURFACE RESISTANCE:</a:t>
            </a:r>
          </a:p>
          <a:p>
            <a:r>
              <a:rPr lang="en-US" sz="2000" dirty="0"/>
              <a:t>Tuned to match measured EFs!!</a:t>
            </a:r>
          </a:p>
          <a:p>
            <a:r>
              <a:rPr lang="en-US" sz="2000" dirty="0" err="1"/>
              <a:t>r</a:t>
            </a:r>
            <a:r>
              <a:rPr lang="en-US" sz="2000" baseline="-25000" dirty="0" err="1"/>
              <a:t>s</a:t>
            </a:r>
            <a:r>
              <a:rPr lang="en-US" sz="2000" baseline="-25000" dirty="0"/>
              <a:t> </a:t>
            </a:r>
            <a:r>
              <a:rPr lang="en-US" sz="2000" dirty="0"/>
              <a:t>= function (Meteorology and Practices)</a:t>
            </a:r>
            <a:endParaRPr lang="en-US" sz="2000" baseline="-25000" dirty="0"/>
          </a:p>
          <a:p>
            <a:endParaRPr lang="en-US" sz="2000" dirty="0"/>
          </a:p>
          <a:p>
            <a:r>
              <a:rPr lang="en-US" sz="2000" dirty="0"/>
              <a:t>e.g. for Beef Feedlots</a:t>
            </a:r>
          </a:p>
          <a:p>
            <a:endParaRPr lang="en-US" sz="2000" dirty="0"/>
          </a:p>
          <a:p>
            <a:r>
              <a:rPr lang="en-US" sz="2000" dirty="0" err="1"/>
              <a:t>r</a:t>
            </a:r>
            <a:r>
              <a:rPr lang="en-US" sz="2000" baseline="-25000" dirty="0" err="1"/>
              <a:t>s</a:t>
            </a:r>
            <a:r>
              <a:rPr lang="en-US" sz="2000" dirty="0"/>
              <a:t>=H</a:t>
            </a:r>
            <a:r>
              <a:rPr lang="en-US" sz="2000" baseline="-25000" dirty="0"/>
              <a:t>1</a:t>
            </a:r>
            <a:r>
              <a:rPr lang="en-US" sz="2000" dirty="0"/>
              <a:t>T + H</a:t>
            </a:r>
            <a:r>
              <a:rPr lang="en-US" sz="2000" baseline="-25000" dirty="0"/>
              <a:t>2</a:t>
            </a:r>
            <a:r>
              <a:rPr lang="en-US" sz="2000" dirty="0"/>
              <a:t>u + C</a:t>
            </a:r>
          </a:p>
          <a:p>
            <a:endParaRPr lang="en-US" sz="2000" dirty="0"/>
          </a:p>
          <a:p>
            <a:r>
              <a:rPr lang="en-US" sz="2000" dirty="0"/>
              <a:t>Where H</a:t>
            </a:r>
            <a:r>
              <a:rPr lang="en-US" sz="2000" baseline="-25000" dirty="0"/>
              <a:t>1</a:t>
            </a:r>
            <a:r>
              <a:rPr lang="en-US" sz="2000" dirty="0"/>
              <a:t> and H</a:t>
            </a:r>
            <a:r>
              <a:rPr lang="en-US" sz="2000" baseline="-25000" dirty="0"/>
              <a:t>2</a:t>
            </a:r>
            <a:r>
              <a:rPr lang="en-US" sz="2000" dirty="0"/>
              <a:t> are constants and tuned to capture variability due to temperature and windspeed</a:t>
            </a:r>
          </a:p>
          <a:p>
            <a:endParaRPr lang="en-US" baseline="-25000" dirty="0"/>
          </a:p>
        </p:txBody>
      </p:sp>
      <p:sp>
        <p:nvSpPr>
          <p:cNvPr id="6" name="Slide Number Placeholder 5">
            <a:extLst>
              <a:ext uri="{FF2B5EF4-FFF2-40B4-BE49-F238E27FC236}">
                <a16:creationId xmlns:a16="http://schemas.microsoft.com/office/drawing/2014/main" id="{73D52CE8-4761-4E3B-9A13-1B61B4AB2487}"/>
              </a:ext>
            </a:extLst>
          </p:cNvPr>
          <p:cNvSpPr>
            <a:spLocks noGrp="1"/>
          </p:cNvSpPr>
          <p:nvPr>
            <p:ph type="sldNum" sz="quarter" idx="12"/>
          </p:nvPr>
        </p:nvSpPr>
        <p:spPr/>
        <p:txBody>
          <a:bodyPr/>
          <a:lstStyle/>
          <a:p>
            <a:fld id="{89C4F76E-4191-4D0E-9BCF-104C6F2C7BDD}" type="slidenum">
              <a:rPr lang="en-US" smtClean="0"/>
              <a:t>49</a:t>
            </a:fld>
            <a:endParaRPr lang="en-US"/>
          </a:p>
        </p:txBody>
      </p:sp>
      <p:sp>
        <p:nvSpPr>
          <p:cNvPr id="7" name="Left Brace 6">
            <a:extLst>
              <a:ext uri="{FF2B5EF4-FFF2-40B4-BE49-F238E27FC236}">
                <a16:creationId xmlns:a16="http://schemas.microsoft.com/office/drawing/2014/main" id="{816C8900-8929-46F9-8D8F-8DC642BD3D4F}"/>
              </a:ext>
            </a:extLst>
          </p:cNvPr>
          <p:cNvSpPr/>
          <p:nvPr/>
        </p:nvSpPr>
        <p:spPr>
          <a:xfrm>
            <a:off x="6096000" y="3457184"/>
            <a:ext cx="223345" cy="31565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445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4ACD-3370-40FB-B342-2DE070E7255E}"/>
              </a:ext>
            </a:extLst>
          </p:cNvPr>
          <p:cNvSpPr>
            <a:spLocks noGrp="1"/>
          </p:cNvSpPr>
          <p:nvPr>
            <p:ph type="title"/>
          </p:nvPr>
        </p:nvSpPr>
        <p:spPr/>
        <p:txBody>
          <a:bodyPr/>
          <a:lstStyle/>
          <a:p>
            <a:r>
              <a:rPr lang="en-US" dirty="0"/>
              <a:t>Course Outline</a:t>
            </a:r>
          </a:p>
        </p:txBody>
      </p:sp>
      <p:sp>
        <p:nvSpPr>
          <p:cNvPr id="3" name="Content Placeholder 2">
            <a:extLst>
              <a:ext uri="{FF2B5EF4-FFF2-40B4-BE49-F238E27FC236}">
                <a16:creationId xmlns:a16="http://schemas.microsoft.com/office/drawing/2014/main" id="{7ED4D4E2-AD85-4B30-BBA6-B55103DA3B51}"/>
              </a:ext>
            </a:extLst>
          </p:cNvPr>
          <p:cNvSpPr>
            <a:spLocks noGrp="1"/>
          </p:cNvSpPr>
          <p:nvPr>
            <p:ph idx="1"/>
          </p:nvPr>
        </p:nvSpPr>
        <p:spPr/>
        <p:txBody>
          <a:bodyPr>
            <a:normAutofit fontScale="85000" lnSpcReduction="20000"/>
          </a:bodyPr>
          <a:lstStyle/>
          <a:p>
            <a:pPr marL="0" indent="0">
              <a:buNone/>
            </a:pPr>
            <a:r>
              <a:rPr lang="en-US" dirty="0">
                <a:cs typeface="Arial"/>
              </a:rPr>
              <a:t>1:00-1:15 pm	Introductions:  Trainers and Attendees</a:t>
            </a:r>
          </a:p>
          <a:p>
            <a:pPr marL="0" indent="0">
              <a:buNone/>
            </a:pPr>
            <a:r>
              <a:rPr lang="en-US" dirty="0">
                <a:cs typeface="Arial"/>
              </a:rPr>
              <a:t>1:15-1:50 pm	General background on NH3 air quality and 						emissions</a:t>
            </a:r>
          </a:p>
          <a:p>
            <a:pPr marL="0" indent="0">
              <a:buNone/>
            </a:pPr>
            <a:r>
              <a:rPr lang="en-US" dirty="0">
                <a:cs typeface="Arial"/>
              </a:rPr>
              <a:t>1:50-2:05 pm	Short Break</a:t>
            </a:r>
          </a:p>
          <a:p>
            <a:pPr marL="0" indent="0">
              <a:buNone/>
            </a:pPr>
            <a:r>
              <a:rPr lang="en-US" dirty="0">
                <a:cs typeface="Arial"/>
              </a:rPr>
              <a:t>2:05-2:55 pm	CMU (Carnegie Mellon University) FEM (Farm Emissions Model) 			for estimating Livestock Emissions (EPA methods)</a:t>
            </a:r>
          </a:p>
          <a:p>
            <a:pPr marL="0" indent="0">
              <a:buNone/>
            </a:pPr>
            <a:r>
              <a:rPr lang="en-US" dirty="0">
                <a:cs typeface="Arial"/>
              </a:rPr>
              <a:t>2:55-3:15 pm	2014 NEI (National Emissions Inventory) v2, 2017 NEI plans for 			Livestock</a:t>
            </a:r>
          </a:p>
          <a:p>
            <a:pPr marL="0" indent="0">
              <a:buNone/>
            </a:pPr>
            <a:r>
              <a:rPr lang="en-US" dirty="0"/>
              <a:t>3:15-3:30 pm   Short Break</a:t>
            </a:r>
            <a:endParaRPr lang="en-US" dirty="0">
              <a:cs typeface="Arial"/>
            </a:endParaRPr>
          </a:p>
          <a:p>
            <a:pPr marL="0" indent="0">
              <a:buNone/>
            </a:pPr>
            <a:r>
              <a:rPr lang="en-US" dirty="0">
                <a:cs typeface="Arial"/>
              </a:rPr>
              <a:t>3:30-4:25 pm	EPA methods for estimating Fertilizer Emissions</a:t>
            </a:r>
          </a:p>
          <a:p>
            <a:pPr marL="0" indent="0">
              <a:buNone/>
            </a:pPr>
            <a:r>
              <a:rPr lang="en-US" dirty="0">
                <a:cs typeface="Arial"/>
              </a:rPr>
              <a:t>4:25-4:40 pm   2014 NEI v2, 2017 NEI Plans for Fertilizer</a:t>
            </a:r>
          </a:p>
          <a:p>
            <a:pPr marL="0" indent="0">
              <a:buNone/>
            </a:pPr>
            <a:r>
              <a:rPr lang="en-US" dirty="0">
                <a:cs typeface="Arial"/>
              </a:rPr>
              <a:t>4:40-5:00 pm	Last set of questions/comments/suggestions, end of class</a:t>
            </a:r>
          </a:p>
          <a:p>
            <a:pPr marL="0" indent="0">
              <a:buNone/>
            </a:pPr>
            <a:endParaRPr lang="en-US" dirty="0"/>
          </a:p>
        </p:txBody>
      </p:sp>
      <p:sp>
        <p:nvSpPr>
          <p:cNvPr id="5" name="Slide Number Placeholder 4">
            <a:extLst>
              <a:ext uri="{FF2B5EF4-FFF2-40B4-BE49-F238E27FC236}">
                <a16:creationId xmlns:a16="http://schemas.microsoft.com/office/drawing/2014/main" id="{7840D1D5-D97C-4DA9-9C70-273641DD38A1}"/>
              </a:ext>
            </a:extLst>
          </p:cNvPr>
          <p:cNvSpPr>
            <a:spLocks noGrp="1"/>
          </p:cNvSpPr>
          <p:nvPr>
            <p:ph type="sldNum" sz="quarter" idx="12"/>
          </p:nvPr>
        </p:nvSpPr>
        <p:spPr/>
        <p:txBody>
          <a:bodyPr/>
          <a:lstStyle/>
          <a:p>
            <a:fld id="{4CCF09B7-36D8-464D-A386-8F07541584EF}" type="slidenum">
              <a:rPr lang="en-US" smtClean="0"/>
              <a:t>5</a:t>
            </a:fld>
            <a:endParaRPr lang="en-US"/>
          </a:p>
        </p:txBody>
      </p:sp>
    </p:spTree>
    <p:extLst>
      <p:ext uri="{BB962C8B-B14F-4D97-AF65-F5344CB8AC3E}">
        <p14:creationId xmlns:p14="http://schemas.microsoft.com/office/powerpoint/2010/main" val="3716315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6662A-71A9-49A3-98EE-BC312F1C4477}"/>
              </a:ext>
            </a:extLst>
          </p:cNvPr>
          <p:cNvSpPr/>
          <p:nvPr/>
        </p:nvSpPr>
        <p:spPr>
          <a:xfrm>
            <a:off x="1212450" y="1179747"/>
            <a:ext cx="8592207" cy="3539430"/>
          </a:xfrm>
          <a:prstGeom prst="rect">
            <a:avLst/>
          </a:prstGeom>
        </p:spPr>
        <p:txBody>
          <a:bodyPr wrap="square">
            <a:spAutoFit/>
          </a:bodyPr>
          <a:lstStyle/>
          <a:p>
            <a:r>
              <a:rPr lang="en-US" sz="2800" dirty="0">
                <a:solidFill>
                  <a:srgbClr val="1F497D"/>
                </a:solidFill>
                <a:latin typeface="Calibri" panose="020F0502020204030204" pitchFamily="34" charset="0"/>
                <a:ea typeface="Calibri" panose="020F0502020204030204" pitchFamily="34" charset="0"/>
              </a:rPr>
              <a:t>Each box has its own equation for r. E.g. storage has its own equation and housing has a different one. Moreover, each practice type has its own r equation, e.g. tie stall dairy housing has a different equation than free-stall dairy housing. In general, the r equations are also functions of meteorology. This approach to specifying the r is how the model makes the emissions depend on practices and meteorology.</a:t>
            </a:r>
            <a:endParaRPr lang="en-US" sz="2800" dirty="0"/>
          </a:p>
        </p:txBody>
      </p:sp>
      <p:sp>
        <p:nvSpPr>
          <p:cNvPr id="3" name="Title 2">
            <a:extLst>
              <a:ext uri="{FF2B5EF4-FFF2-40B4-BE49-F238E27FC236}">
                <a16:creationId xmlns:a16="http://schemas.microsoft.com/office/drawing/2014/main" id="{5B719331-D87F-4A03-A1A8-7BDD581CE280}"/>
              </a:ext>
            </a:extLst>
          </p:cNvPr>
          <p:cNvSpPr>
            <a:spLocks noGrp="1"/>
          </p:cNvSpPr>
          <p:nvPr>
            <p:ph type="title"/>
          </p:nvPr>
        </p:nvSpPr>
        <p:spPr>
          <a:xfrm>
            <a:off x="317938" y="-261"/>
            <a:ext cx="10515600" cy="1325563"/>
          </a:xfrm>
        </p:spPr>
        <p:txBody>
          <a:bodyPr/>
          <a:lstStyle/>
          <a:p>
            <a:r>
              <a:rPr lang="en-US" dirty="0"/>
              <a:t>The “r” resistance term is very important!!</a:t>
            </a:r>
          </a:p>
        </p:txBody>
      </p:sp>
      <p:grpSp>
        <p:nvGrpSpPr>
          <p:cNvPr id="4" name="Group 3">
            <a:extLst>
              <a:ext uri="{FF2B5EF4-FFF2-40B4-BE49-F238E27FC236}">
                <a16:creationId xmlns:a16="http://schemas.microsoft.com/office/drawing/2014/main" id="{E7CDF9D7-92B4-46F5-9A9A-368DD282C20D}"/>
              </a:ext>
            </a:extLst>
          </p:cNvPr>
          <p:cNvGrpSpPr>
            <a:grpSpLocks/>
          </p:cNvGrpSpPr>
          <p:nvPr/>
        </p:nvGrpSpPr>
        <p:grpSpPr bwMode="auto">
          <a:xfrm>
            <a:off x="2368988" y="4040188"/>
            <a:ext cx="8464550" cy="2817812"/>
            <a:chOff x="404189" y="2802835"/>
            <a:chExt cx="7842477" cy="2275542"/>
          </a:xfrm>
        </p:grpSpPr>
        <p:sp>
          <p:nvSpPr>
            <p:cNvPr id="5" name="TextBox 4">
              <a:extLst>
                <a:ext uri="{FF2B5EF4-FFF2-40B4-BE49-F238E27FC236}">
                  <a16:creationId xmlns:a16="http://schemas.microsoft.com/office/drawing/2014/main" id="{DDB7A665-192E-4CE1-9188-FB4668E25001}"/>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6" name="Group 5">
              <a:extLst>
                <a:ext uri="{FF2B5EF4-FFF2-40B4-BE49-F238E27FC236}">
                  <a16:creationId xmlns:a16="http://schemas.microsoft.com/office/drawing/2014/main" id="{D7467EE0-1439-4DA6-993E-803CFBABE9CD}"/>
                </a:ext>
              </a:extLst>
            </p:cNvPr>
            <p:cNvGrpSpPr>
              <a:grpSpLocks/>
            </p:cNvGrpSpPr>
            <p:nvPr/>
          </p:nvGrpSpPr>
          <p:grpSpPr bwMode="auto">
            <a:xfrm>
              <a:off x="404189" y="3529420"/>
              <a:ext cx="1722782" cy="595249"/>
              <a:chOff x="1000539" y="2544678"/>
              <a:chExt cx="1848678" cy="682487"/>
            </a:xfrm>
          </p:grpSpPr>
          <p:sp>
            <p:nvSpPr>
              <p:cNvPr id="24" name="Oval 23">
                <a:extLst>
                  <a:ext uri="{FF2B5EF4-FFF2-40B4-BE49-F238E27FC236}">
                    <a16:creationId xmlns:a16="http://schemas.microsoft.com/office/drawing/2014/main" id="{C7DA7F5B-AF84-4D1F-A611-3CA111E9FF50}"/>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TextBox 24">
                <a:extLst>
                  <a:ext uri="{FF2B5EF4-FFF2-40B4-BE49-F238E27FC236}">
                    <a16:creationId xmlns:a16="http://schemas.microsoft.com/office/drawing/2014/main" id="{8FC2B5EF-B505-4E07-A005-F43FC893DF7B}"/>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7" name="TextBox 6">
              <a:extLst>
                <a:ext uri="{FF2B5EF4-FFF2-40B4-BE49-F238E27FC236}">
                  <a16:creationId xmlns:a16="http://schemas.microsoft.com/office/drawing/2014/main" id="{4B49E3AE-0261-40D3-BF9B-CDAC4ADDFDE8}"/>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8" name="TextBox 7">
              <a:extLst>
                <a:ext uri="{FF2B5EF4-FFF2-40B4-BE49-F238E27FC236}">
                  <a16:creationId xmlns:a16="http://schemas.microsoft.com/office/drawing/2014/main" id="{FCB915ED-E577-4AED-9E8E-6AAA6A358C32}"/>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9" name="TextBox 8">
              <a:extLst>
                <a:ext uri="{FF2B5EF4-FFF2-40B4-BE49-F238E27FC236}">
                  <a16:creationId xmlns:a16="http://schemas.microsoft.com/office/drawing/2014/main" id="{DF744F48-58F2-4986-A9B7-4D7E3B5E75CA}"/>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10" name="TextBox 9">
              <a:extLst>
                <a:ext uri="{FF2B5EF4-FFF2-40B4-BE49-F238E27FC236}">
                  <a16:creationId xmlns:a16="http://schemas.microsoft.com/office/drawing/2014/main" id="{AAEB2CF5-57FC-4277-AA90-7A25F8B15749}"/>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11" name="TextBox 10">
              <a:extLst>
                <a:ext uri="{FF2B5EF4-FFF2-40B4-BE49-F238E27FC236}">
                  <a16:creationId xmlns:a16="http://schemas.microsoft.com/office/drawing/2014/main" id="{0D97565A-AFFD-4769-AA32-BE2B5FBA2552}"/>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2" name="TextBox 11">
              <a:extLst>
                <a:ext uri="{FF2B5EF4-FFF2-40B4-BE49-F238E27FC236}">
                  <a16:creationId xmlns:a16="http://schemas.microsoft.com/office/drawing/2014/main" id="{CC1EB938-300A-483D-836C-01641CDC5682}"/>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3" name="TextBox 12">
              <a:extLst>
                <a:ext uri="{FF2B5EF4-FFF2-40B4-BE49-F238E27FC236}">
                  <a16:creationId xmlns:a16="http://schemas.microsoft.com/office/drawing/2014/main" id="{9DFD5F80-4DA2-4395-80A4-97347AEB6217}"/>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14" name="TextBox 13">
              <a:extLst>
                <a:ext uri="{FF2B5EF4-FFF2-40B4-BE49-F238E27FC236}">
                  <a16:creationId xmlns:a16="http://schemas.microsoft.com/office/drawing/2014/main" id="{1551CD55-E549-4DED-8059-272CB0FF90CD}"/>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15" name="Straight Arrow Connector 14">
              <a:extLst>
                <a:ext uri="{FF2B5EF4-FFF2-40B4-BE49-F238E27FC236}">
                  <a16:creationId xmlns:a16="http://schemas.microsoft.com/office/drawing/2014/main" id="{93BE8D78-C491-4DED-8A37-62198DEA37C4}"/>
                </a:ext>
              </a:extLst>
            </p:cNvPr>
            <p:cNvCxnSpPr>
              <a:cxnSpLocks/>
              <a:stCxn id="7" idx="0"/>
              <a:endCxn id="10"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126E1-50D6-498D-A347-BBAF315EFB16}"/>
                </a:ext>
              </a:extLst>
            </p:cNvPr>
            <p:cNvCxnSpPr>
              <a:cxnSpLocks/>
              <a:stCxn id="8" idx="0"/>
              <a:endCxn id="11"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6CFB582-921E-41C0-A2D5-2AD178188A82}"/>
                </a:ext>
              </a:extLst>
            </p:cNvPr>
            <p:cNvCxnSpPr>
              <a:cxnSpLocks/>
              <a:stCxn id="9" idx="0"/>
              <a:endCxn id="12"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1A002A-7CC6-464A-9FA8-3466A5BA6F2F}"/>
                </a:ext>
              </a:extLst>
            </p:cNvPr>
            <p:cNvCxnSpPr>
              <a:cxnSpLocks/>
              <a:stCxn id="7"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6A6132-4CB3-41DD-9E08-9072C4606BE2}"/>
                </a:ext>
              </a:extLst>
            </p:cNvPr>
            <p:cNvCxnSpPr>
              <a:cxnSpLocks/>
              <a:stCxn id="8"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5A0BF3-1C3E-401E-B2A4-5AF121A0E99D}"/>
                </a:ext>
              </a:extLst>
            </p:cNvPr>
            <p:cNvCxnSpPr>
              <a:cxnSpLocks/>
              <a:stCxn id="9"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0B663C-0DBB-4616-B32E-6FB3BB8B1CFC}"/>
                </a:ext>
              </a:extLst>
            </p:cNvPr>
            <p:cNvCxnSpPr>
              <a:cxnSpLocks/>
              <a:stCxn id="24" idx="6"/>
              <a:endCxn id="7"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BDA5A86-2DA9-4FCF-8D4D-C638F1B3EDD8}"/>
                </a:ext>
              </a:extLst>
            </p:cNvPr>
            <p:cNvCxnSpPr>
              <a:cxnSpLocks/>
              <a:stCxn id="7" idx="3"/>
              <a:endCxn id="8"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FB43E91-9897-4A7C-B90A-2DE643DF44DC}"/>
                </a:ext>
              </a:extLst>
            </p:cNvPr>
            <p:cNvCxnSpPr>
              <a:cxnSpLocks/>
              <a:stCxn id="8" idx="3"/>
              <a:endCxn id="9"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Slide Number Placeholder 25">
            <a:extLst>
              <a:ext uri="{FF2B5EF4-FFF2-40B4-BE49-F238E27FC236}">
                <a16:creationId xmlns:a16="http://schemas.microsoft.com/office/drawing/2014/main" id="{35F66D6B-61CA-4BAF-834D-DF21EC877A9A}"/>
              </a:ext>
            </a:extLst>
          </p:cNvPr>
          <p:cNvSpPr>
            <a:spLocks noGrp="1"/>
          </p:cNvSpPr>
          <p:nvPr>
            <p:ph type="sldNum" sz="quarter" idx="12"/>
          </p:nvPr>
        </p:nvSpPr>
        <p:spPr/>
        <p:txBody>
          <a:bodyPr/>
          <a:lstStyle/>
          <a:p>
            <a:fld id="{89C4F76E-4191-4D0E-9BCF-104C6F2C7BDD}" type="slidenum">
              <a:rPr lang="en-US" smtClean="0"/>
              <a:t>50</a:t>
            </a:fld>
            <a:endParaRPr lang="en-US"/>
          </a:p>
        </p:txBody>
      </p:sp>
    </p:spTree>
    <p:extLst>
      <p:ext uri="{BB962C8B-B14F-4D97-AF65-F5344CB8AC3E}">
        <p14:creationId xmlns:p14="http://schemas.microsoft.com/office/powerpoint/2010/main" val="3786832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6E78-BA75-410A-BFE4-DA38A5BACDB8}"/>
              </a:ext>
            </a:extLst>
          </p:cNvPr>
          <p:cNvSpPr>
            <a:spLocks noGrp="1"/>
          </p:cNvSpPr>
          <p:nvPr>
            <p:ph type="title"/>
          </p:nvPr>
        </p:nvSpPr>
        <p:spPr/>
        <p:txBody>
          <a:bodyPr/>
          <a:lstStyle/>
          <a:p>
            <a:r>
              <a:rPr lang="en-US" dirty="0"/>
              <a:t>Methods: Summary</a:t>
            </a:r>
          </a:p>
        </p:txBody>
      </p:sp>
      <p:sp>
        <p:nvSpPr>
          <p:cNvPr id="3" name="Content Placeholder 2">
            <a:extLst>
              <a:ext uri="{FF2B5EF4-FFF2-40B4-BE49-F238E27FC236}">
                <a16:creationId xmlns:a16="http://schemas.microsoft.com/office/drawing/2014/main" id="{B2D247BE-B2B1-4A4E-B098-2F47D1391469}"/>
              </a:ext>
            </a:extLst>
          </p:cNvPr>
          <p:cNvSpPr>
            <a:spLocks noGrp="1"/>
          </p:cNvSpPr>
          <p:nvPr>
            <p:ph idx="1"/>
          </p:nvPr>
        </p:nvSpPr>
        <p:spPr>
          <a:xfrm>
            <a:off x="838200" y="1387366"/>
            <a:ext cx="10515600" cy="4789597"/>
          </a:xfrm>
        </p:spPr>
        <p:txBody>
          <a:bodyPr>
            <a:normAutofit fontScale="92500"/>
          </a:bodyPr>
          <a:lstStyle/>
          <a:p>
            <a:r>
              <a:rPr lang="en-US" dirty="0"/>
              <a:t>How does the model get seasonal (daily) variability?</a:t>
            </a:r>
          </a:p>
          <a:p>
            <a:pPr lvl="1"/>
            <a:r>
              <a:rPr lang="en-US" dirty="0"/>
              <a:t>Resistance depends on meteorological variables</a:t>
            </a:r>
          </a:p>
          <a:p>
            <a:r>
              <a:rPr lang="en-US" dirty="0"/>
              <a:t>How does the model get variability due to practices?</a:t>
            </a:r>
          </a:p>
          <a:p>
            <a:pPr lvl="1"/>
            <a:r>
              <a:rPr lang="en-US" dirty="0"/>
              <a:t>Separate resistance sub-model for each</a:t>
            </a:r>
          </a:p>
          <a:p>
            <a:pPr lvl="2"/>
            <a:r>
              <a:rPr lang="en-US" dirty="0"/>
              <a:t>Livestock type</a:t>
            </a:r>
          </a:p>
          <a:p>
            <a:pPr lvl="2"/>
            <a:r>
              <a:rPr lang="en-US" dirty="0"/>
              <a:t>Manure management stage: housing, storage and application</a:t>
            </a:r>
          </a:p>
          <a:p>
            <a:pPr lvl="2"/>
            <a:r>
              <a:rPr lang="en-US" dirty="0"/>
              <a:t>Major practice:  e.g. deep-pit and shallow-pit swine housing</a:t>
            </a:r>
          </a:p>
          <a:p>
            <a:pPr lvl="1"/>
            <a:r>
              <a:rPr lang="en-US" dirty="0"/>
              <a:t>Other differences (e.g. frequency of house clean-out)</a:t>
            </a:r>
          </a:p>
          <a:p>
            <a:r>
              <a:rPr lang="en-US" dirty="0"/>
              <a:t>Regional variation is a combination of meteorology and practices</a:t>
            </a:r>
          </a:p>
          <a:p>
            <a:pPr lvl="1"/>
            <a:r>
              <a:rPr lang="en-US" dirty="0"/>
              <a:t>The met data pulled from NCDC is actually according to their “climate zones”. There are ~200 of them. So EFs for different counties in the same climate zone will be the same for the same farming practices. Note, however, that this is not really an inherent limitation of the CMU model – just the structure of the input data used.</a:t>
            </a:r>
          </a:p>
          <a:p>
            <a:pPr marL="457200" lvl="1" indent="0">
              <a:buNone/>
            </a:pPr>
            <a:endParaRPr lang="en-US" dirty="0"/>
          </a:p>
        </p:txBody>
      </p:sp>
      <p:sp>
        <p:nvSpPr>
          <p:cNvPr id="4" name="Slide Number Placeholder 3">
            <a:extLst>
              <a:ext uri="{FF2B5EF4-FFF2-40B4-BE49-F238E27FC236}">
                <a16:creationId xmlns:a16="http://schemas.microsoft.com/office/drawing/2014/main" id="{84C2BA67-30F6-4B71-A9DA-6D01A921430A}"/>
              </a:ext>
            </a:extLst>
          </p:cNvPr>
          <p:cNvSpPr>
            <a:spLocks noGrp="1"/>
          </p:cNvSpPr>
          <p:nvPr>
            <p:ph type="sldNum" sz="quarter" idx="12"/>
          </p:nvPr>
        </p:nvSpPr>
        <p:spPr/>
        <p:txBody>
          <a:bodyPr/>
          <a:lstStyle/>
          <a:p>
            <a:fld id="{89C4F76E-4191-4D0E-9BCF-104C6F2C7BDD}" type="slidenum">
              <a:rPr lang="en-US" smtClean="0"/>
              <a:t>51</a:t>
            </a:fld>
            <a:endParaRPr lang="en-US"/>
          </a:p>
        </p:txBody>
      </p:sp>
    </p:spTree>
    <p:extLst>
      <p:ext uri="{BB962C8B-B14F-4D97-AF65-F5344CB8AC3E}">
        <p14:creationId xmlns:p14="http://schemas.microsoft.com/office/powerpoint/2010/main" val="3056370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4536-1049-478D-90CF-1664FEBAB6E6}"/>
              </a:ext>
            </a:extLst>
          </p:cNvPr>
          <p:cNvSpPr>
            <a:spLocks noGrp="1"/>
          </p:cNvSpPr>
          <p:nvPr>
            <p:ph type="title"/>
          </p:nvPr>
        </p:nvSpPr>
        <p:spPr/>
        <p:txBody>
          <a:bodyPr/>
          <a:lstStyle/>
          <a:p>
            <a:r>
              <a:rPr lang="en-US" dirty="0"/>
              <a:t>Model evaluation</a:t>
            </a:r>
          </a:p>
        </p:txBody>
      </p:sp>
      <p:sp>
        <p:nvSpPr>
          <p:cNvPr id="3" name="Content Placeholder 2">
            <a:extLst>
              <a:ext uri="{FF2B5EF4-FFF2-40B4-BE49-F238E27FC236}">
                <a16:creationId xmlns:a16="http://schemas.microsoft.com/office/drawing/2014/main" id="{7A3EC2FC-3356-484A-80DB-245E7677F444}"/>
              </a:ext>
            </a:extLst>
          </p:cNvPr>
          <p:cNvSpPr>
            <a:spLocks noGrp="1"/>
          </p:cNvSpPr>
          <p:nvPr>
            <p:ph idx="1"/>
          </p:nvPr>
        </p:nvSpPr>
        <p:spPr>
          <a:xfrm>
            <a:off x="838200" y="1513490"/>
            <a:ext cx="10515600" cy="4981903"/>
          </a:xfrm>
        </p:spPr>
        <p:txBody>
          <a:bodyPr>
            <a:normAutofit fontScale="92500"/>
          </a:bodyPr>
          <a:lstStyle/>
          <a:p>
            <a:r>
              <a:rPr lang="en-US" dirty="0"/>
              <a:t>Since the tuning is done to have no bias versus observations, the fact that the model predicts the right magnitude is not evidence that the model is working as it would be if it were a purely untuned first-principles model</a:t>
            </a:r>
          </a:p>
          <a:p>
            <a:pPr lvl="1"/>
            <a:r>
              <a:rPr lang="en-US" dirty="0"/>
              <a:t>Evaluation of the model is done against the same data used for tuning.  This is a documented weakness since everything is not totally independent. </a:t>
            </a:r>
          </a:p>
          <a:p>
            <a:pPr lvl="1"/>
            <a:r>
              <a:rPr lang="en-US" dirty="0"/>
              <a:t>Ideally we would want to tune based on some data and test based on other, but there simply isn’t that much data</a:t>
            </a:r>
          </a:p>
          <a:p>
            <a:r>
              <a:rPr lang="en-US" dirty="0"/>
              <a:t>However, the evaluation does provide an useful quantification of how well a relatively simple mass balance model (there are much more complex farm models out there) can explain “variability” in emissions factors in a complex system.</a:t>
            </a:r>
          </a:p>
          <a:p>
            <a:r>
              <a:rPr lang="en-US" altLang="en-US" dirty="0"/>
              <a:t>Model performance evaluated primarily in terms of </a:t>
            </a:r>
            <a:r>
              <a:rPr lang="en-US" altLang="en-US" i="1" dirty="0"/>
              <a:t>R</a:t>
            </a:r>
            <a:r>
              <a:rPr lang="en-US" altLang="en-US" dirty="0"/>
              <a:t> value and mean fractional error between observed and modeled EFs</a:t>
            </a:r>
            <a:endParaRPr lang="en-US" dirty="0"/>
          </a:p>
          <a:p>
            <a:endParaRPr lang="en-US" dirty="0"/>
          </a:p>
        </p:txBody>
      </p:sp>
      <p:sp>
        <p:nvSpPr>
          <p:cNvPr id="4" name="Slide Number Placeholder 3">
            <a:extLst>
              <a:ext uri="{FF2B5EF4-FFF2-40B4-BE49-F238E27FC236}">
                <a16:creationId xmlns:a16="http://schemas.microsoft.com/office/drawing/2014/main" id="{5775D496-6F2C-430C-A051-DF870C6A6873}"/>
              </a:ext>
            </a:extLst>
          </p:cNvPr>
          <p:cNvSpPr>
            <a:spLocks noGrp="1"/>
          </p:cNvSpPr>
          <p:nvPr>
            <p:ph type="sldNum" sz="quarter" idx="12"/>
          </p:nvPr>
        </p:nvSpPr>
        <p:spPr/>
        <p:txBody>
          <a:bodyPr/>
          <a:lstStyle/>
          <a:p>
            <a:fld id="{89C4F76E-4191-4D0E-9BCF-104C6F2C7BDD}" type="slidenum">
              <a:rPr lang="en-US" smtClean="0"/>
              <a:t>52</a:t>
            </a:fld>
            <a:endParaRPr lang="en-US"/>
          </a:p>
        </p:txBody>
      </p:sp>
    </p:spTree>
    <p:extLst>
      <p:ext uri="{BB962C8B-B14F-4D97-AF65-F5344CB8AC3E}">
        <p14:creationId xmlns:p14="http://schemas.microsoft.com/office/powerpoint/2010/main" val="2040648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6723-43E2-4265-8D7B-45C442E49C2A}"/>
              </a:ext>
            </a:extLst>
          </p:cNvPr>
          <p:cNvSpPr>
            <a:spLocks noGrp="1"/>
          </p:cNvSpPr>
          <p:nvPr>
            <p:ph type="title"/>
          </p:nvPr>
        </p:nvSpPr>
        <p:spPr>
          <a:xfrm>
            <a:off x="239110" y="-27753"/>
            <a:ext cx="10515600" cy="1325563"/>
          </a:xfrm>
        </p:spPr>
        <p:txBody>
          <a:bodyPr/>
          <a:lstStyle/>
          <a:p>
            <a:r>
              <a:rPr lang="en-US" dirty="0"/>
              <a:t>FEM: Tuning and Evaluation</a:t>
            </a:r>
          </a:p>
        </p:txBody>
      </p:sp>
      <p:pic>
        <p:nvPicPr>
          <p:cNvPr id="3" name="Picture 2">
            <a:extLst>
              <a:ext uri="{FF2B5EF4-FFF2-40B4-BE49-F238E27FC236}">
                <a16:creationId xmlns:a16="http://schemas.microsoft.com/office/drawing/2014/main" id="{15D675B0-6284-4CC4-B79A-FE7577B97080}"/>
              </a:ext>
            </a:extLst>
          </p:cNvPr>
          <p:cNvPicPr>
            <a:picLocks noChangeAspect="1"/>
          </p:cNvPicPr>
          <p:nvPr/>
        </p:nvPicPr>
        <p:blipFill>
          <a:blip r:embed="rId2"/>
          <a:stretch>
            <a:fillRect/>
          </a:stretch>
        </p:blipFill>
        <p:spPr>
          <a:xfrm>
            <a:off x="684503" y="1609025"/>
            <a:ext cx="3308132" cy="2860339"/>
          </a:xfrm>
          <a:prstGeom prst="rect">
            <a:avLst/>
          </a:prstGeom>
        </p:spPr>
      </p:pic>
      <p:sp>
        <p:nvSpPr>
          <p:cNvPr id="4" name="TextBox 3">
            <a:extLst>
              <a:ext uri="{FF2B5EF4-FFF2-40B4-BE49-F238E27FC236}">
                <a16:creationId xmlns:a16="http://schemas.microsoft.com/office/drawing/2014/main" id="{DB6B86B7-BC56-4BD9-8C0A-DBA8ADC7D4B6}"/>
              </a:ext>
            </a:extLst>
          </p:cNvPr>
          <p:cNvSpPr txBox="1"/>
          <p:nvPr/>
        </p:nvSpPr>
        <p:spPr>
          <a:xfrm>
            <a:off x="1688225" y="1369395"/>
            <a:ext cx="1608082" cy="369332"/>
          </a:xfrm>
          <a:prstGeom prst="rect">
            <a:avLst/>
          </a:prstGeom>
          <a:noFill/>
        </p:spPr>
        <p:txBody>
          <a:bodyPr wrap="square" rtlCol="0">
            <a:spAutoFit/>
          </a:bodyPr>
          <a:lstStyle/>
          <a:p>
            <a:r>
              <a:rPr lang="en-US" dirty="0">
                <a:solidFill>
                  <a:srgbClr val="FF0000"/>
                </a:solidFill>
              </a:rPr>
              <a:t>Beef Feedlots</a:t>
            </a:r>
          </a:p>
        </p:txBody>
      </p:sp>
      <p:pic>
        <p:nvPicPr>
          <p:cNvPr id="5" name="Picture 4">
            <a:extLst>
              <a:ext uri="{FF2B5EF4-FFF2-40B4-BE49-F238E27FC236}">
                <a16:creationId xmlns:a16="http://schemas.microsoft.com/office/drawing/2014/main" id="{FF4BA8C4-7AEC-4598-889E-EF731F185EEA}"/>
              </a:ext>
            </a:extLst>
          </p:cNvPr>
          <p:cNvPicPr>
            <a:picLocks noChangeAspect="1"/>
          </p:cNvPicPr>
          <p:nvPr/>
        </p:nvPicPr>
        <p:blipFill>
          <a:blip r:embed="rId3"/>
          <a:stretch>
            <a:fillRect/>
          </a:stretch>
        </p:blipFill>
        <p:spPr>
          <a:xfrm>
            <a:off x="1008993" y="4339662"/>
            <a:ext cx="3145004" cy="2548474"/>
          </a:xfrm>
          <a:prstGeom prst="rect">
            <a:avLst/>
          </a:prstGeom>
        </p:spPr>
      </p:pic>
      <p:sp>
        <p:nvSpPr>
          <p:cNvPr id="6" name="TextBox 5">
            <a:extLst>
              <a:ext uri="{FF2B5EF4-FFF2-40B4-BE49-F238E27FC236}">
                <a16:creationId xmlns:a16="http://schemas.microsoft.com/office/drawing/2014/main" id="{9EE42304-07DE-4D2E-9C15-128617E19A9E}"/>
              </a:ext>
            </a:extLst>
          </p:cNvPr>
          <p:cNvSpPr txBox="1"/>
          <p:nvPr/>
        </p:nvSpPr>
        <p:spPr>
          <a:xfrm>
            <a:off x="805356" y="4339661"/>
            <a:ext cx="1765738" cy="369332"/>
          </a:xfrm>
          <a:prstGeom prst="rect">
            <a:avLst/>
          </a:prstGeom>
          <a:noFill/>
        </p:spPr>
        <p:txBody>
          <a:bodyPr wrap="square" rtlCol="0">
            <a:spAutoFit/>
          </a:bodyPr>
          <a:lstStyle/>
          <a:p>
            <a:r>
              <a:rPr lang="en-US" dirty="0">
                <a:solidFill>
                  <a:srgbClr val="FF0000"/>
                </a:solidFill>
              </a:rPr>
              <a:t>Swine Housing</a:t>
            </a:r>
          </a:p>
        </p:txBody>
      </p:sp>
      <p:pic>
        <p:nvPicPr>
          <p:cNvPr id="7" name="Picture 6">
            <a:extLst>
              <a:ext uri="{FF2B5EF4-FFF2-40B4-BE49-F238E27FC236}">
                <a16:creationId xmlns:a16="http://schemas.microsoft.com/office/drawing/2014/main" id="{43A76727-8FBE-4B62-B594-88F2107C095C}"/>
              </a:ext>
            </a:extLst>
          </p:cNvPr>
          <p:cNvPicPr>
            <a:picLocks noChangeAspect="1"/>
          </p:cNvPicPr>
          <p:nvPr/>
        </p:nvPicPr>
        <p:blipFill>
          <a:blip r:embed="rId4"/>
          <a:stretch>
            <a:fillRect/>
          </a:stretch>
        </p:blipFill>
        <p:spPr>
          <a:xfrm>
            <a:off x="4153997" y="1609025"/>
            <a:ext cx="3143822" cy="2419421"/>
          </a:xfrm>
          <a:prstGeom prst="rect">
            <a:avLst/>
          </a:prstGeom>
        </p:spPr>
      </p:pic>
      <p:sp>
        <p:nvSpPr>
          <p:cNvPr id="8" name="TextBox 7">
            <a:extLst>
              <a:ext uri="{FF2B5EF4-FFF2-40B4-BE49-F238E27FC236}">
                <a16:creationId xmlns:a16="http://schemas.microsoft.com/office/drawing/2014/main" id="{300C10D3-0E94-47B2-BDA6-5831D62619EB}"/>
              </a:ext>
            </a:extLst>
          </p:cNvPr>
          <p:cNvSpPr txBox="1"/>
          <p:nvPr/>
        </p:nvSpPr>
        <p:spPr>
          <a:xfrm>
            <a:off x="4996357" y="1369395"/>
            <a:ext cx="1939159" cy="369332"/>
          </a:xfrm>
          <a:prstGeom prst="rect">
            <a:avLst/>
          </a:prstGeom>
          <a:noFill/>
        </p:spPr>
        <p:txBody>
          <a:bodyPr wrap="square" rtlCol="0">
            <a:spAutoFit/>
          </a:bodyPr>
          <a:lstStyle/>
          <a:p>
            <a:r>
              <a:rPr lang="en-US" dirty="0">
                <a:solidFill>
                  <a:srgbClr val="FF0000"/>
                </a:solidFill>
              </a:rPr>
              <a:t>Broiler Housing</a:t>
            </a:r>
          </a:p>
        </p:txBody>
      </p:sp>
      <p:pic>
        <p:nvPicPr>
          <p:cNvPr id="9" name="Picture 8">
            <a:extLst>
              <a:ext uri="{FF2B5EF4-FFF2-40B4-BE49-F238E27FC236}">
                <a16:creationId xmlns:a16="http://schemas.microsoft.com/office/drawing/2014/main" id="{110C705E-33BC-4024-842A-F8AC454F18EF}"/>
              </a:ext>
            </a:extLst>
          </p:cNvPr>
          <p:cNvPicPr>
            <a:picLocks noChangeAspect="1"/>
          </p:cNvPicPr>
          <p:nvPr/>
        </p:nvPicPr>
        <p:blipFill>
          <a:blip r:embed="rId5"/>
          <a:stretch>
            <a:fillRect/>
          </a:stretch>
        </p:blipFill>
        <p:spPr>
          <a:xfrm>
            <a:off x="4272455" y="4268076"/>
            <a:ext cx="3440566" cy="2490952"/>
          </a:xfrm>
          <a:prstGeom prst="rect">
            <a:avLst/>
          </a:prstGeom>
        </p:spPr>
      </p:pic>
      <p:sp>
        <p:nvSpPr>
          <p:cNvPr id="10" name="TextBox 9">
            <a:extLst>
              <a:ext uri="{FF2B5EF4-FFF2-40B4-BE49-F238E27FC236}">
                <a16:creationId xmlns:a16="http://schemas.microsoft.com/office/drawing/2014/main" id="{216D85FA-2506-4D3F-9ABB-D6D323A17AB7}"/>
              </a:ext>
            </a:extLst>
          </p:cNvPr>
          <p:cNvSpPr txBox="1"/>
          <p:nvPr/>
        </p:nvSpPr>
        <p:spPr>
          <a:xfrm>
            <a:off x="5316938" y="4100032"/>
            <a:ext cx="1939159" cy="369332"/>
          </a:xfrm>
          <a:prstGeom prst="rect">
            <a:avLst/>
          </a:prstGeom>
          <a:noFill/>
        </p:spPr>
        <p:txBody>
          <a:bodyPr wrap="square" rtlCol="0">
            <a:spAutoFit/>
          </a:bodyPr>
          <a:lstStyle/>
          <a:p>
            <a:r>
              <a:rPr lang="en-US" dirty="0">
                <a:solidFill>
                  <a:srgbClr val="FF0000"/>
                </a:solidFill>
              </a:rPr>
              <a:t>Layer Housing</a:t>
            </a:r>
          </a:p>
        </p:txBody>
      </p:sp>
      <p:sp>
        <p:nvSpPr>
          <p:cNvPr id="11" name="TextBox 10">
            <a:extLst>
              <a:ext uri="{FF2B5EF4-FFF2-40B4-BE49-F238E27FC236}">
                <a16:creationId xmlns:a16="http://schemas.microsoft.com/office/drawing/2014/main" id="{A942F730-52E5-4583-A64D-B1E8DD4227DE}"/>
              </a:ext>
            </a:extLst>
          </p:cNvPr>
          <p:cNvSpPr txBox="1"/>
          <p:nvPr/>
        </p:nvSpPr>
        <p:spPr>
          <a:xfrm>
            <a:off x="7979999" y="203387"/>
            <a:ext cx="3909848" cy="6555641"/>
          </a:xfrm>
          <a:prstGeom prst="rect">
            <a:avLst/>
          </a:prstGeom>
          <a:noFill/>
        </p:spPr>
        <p:txBody>
          <a:bodyPr wrap="square" rtlCol="0">
            <a:spAutoFit/>
          </a:bodyPr>
          <a:lstStyle/>
          <a:p>
            <a:pPr marL="285750" indent="-285750">
              <a:buFont typeface="Arial" panose="020B0604020202020204" pitchFamily="34" charset="0"/>
              <a:buChar char="•"/>
            </a:pPr>
            <a:r>
              <a:rPr lang="en-US" sz="2800" dirty="0"/>
              <a:t>Unbiased (because the models have been tuned, and the error between model predictions and measured EFs are minimized)</a:t>
            </a:r>
          </a:p>
          <a:p>
            <a:pPr marL="285750" indent="-285750">
              <a:buFont typeface="Arial" panose="020B0604020202020204" pitchFamily="34" charset="0"/>
              <a:buChar char="•"/>
            </a:pPr>
            <a:r>
              <a:rPr lang="en-US" sz="2800" dirty="0"/>
              <a:t>R2 values ranges from 0.2 for Beef to 0.7 for layers</a:t>
            </a:r>
          </a:p>
          <a:p>
            <a:pPr marL="285750" indent="-285750">
              <a:buFont typeface="Arial" panose="020B0604020202020204" pitchFamily="34" charset="0"/>
              <a:buChar char="•"/>
            </a:pPr>
            <a:r>
              <a:rPr lang="en-US" sz="2800" dirty="0"/>
              <a:t>Modeled EFs are generally within a factor of 2 of measured…at farm scale</a:t>
            </a:r>
          </a:p>
        </p:txBody>
      </p:sp>
      <p:sp>
        <p:nvSpPr>
          <p:cNvPr id="12" name="Slide Number Placeholder 11">
            <a:extLst>
              <a:ext uri="{FF2B5EF4-FFF2-40B4-BE49-F238E27FC236}">
                <a16:creationId xmlns:a16="http://schemas.microsoft.com/office/drawing/2014/main" id="{0195AD1C-87B7-4D08-9980-CC8CC7C48260}"/>
              </a:ext>
            </a:extLst>
          </p:cNvPr>
          <p:cNvSpPr>
            <a:spLocks noGrp="1"/>
          </p:cNvSpPr>
          <p:nvPr>
            <p:ph type="sldNum" sz="quarter" idx="12"/>
          </p:nvPr>
        </p:nvSpPr>
        <p:spPr/>
        <p:txBody>
          <a:bodyPr/>
          <a:lstStyle/>
          <a:p>
            <a:fld id="{89C4F76E-4191-4D0E-9BCF-104C6F2C7BDD}" type="slidenum">
              <a:rPr lang="en-US" smtClean="0"/>
              <a:t>53</a:t>
            </a:fld>
            <a:endParaRPr lang="en-US"/>
          </a:p>
        </p:txBody>
      </p:sp>
    </p:spTree>
    <p:extLst>
      <p:ext uri="{BB962C8B-B14F-4D97-AF65-F5344CB8AC3E}">
        <p14:creationId xmlns:p14="http://schemas.microsoft.com/office/powerpoint/2010/main" val="1118048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dirty="0">
              <a:solidFill>
                <a:srgbClr val="C00000"/>
              </a:solidFill>
              <a:latin typeface="Times New Roman" pitchFamily="18" charset="0"/>
            </a:endParaRPr>
          </a:p>
        </p:txBody>
      </p:sp>
      <p:sp>
        <p:nvSpPr>
          <p:cNvPr id="11" name="Rectangle 8"/>
          <p:cNvSpPr>
            <a:spLocks noChangeArrowheads="1"/>
          </p:cNvSpPr>
          <p:nvPr/>
        </p:nvSpPr>
        <p:spPr bwMode="auto">
          <a:xfrm>
            <a:off x="1524000" y="2566604"/>
            <a:ext cx="3000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en-US" sz="1200" dirty="0">
                <a:solidFill>
                  <a:srgbClr val="000000"/>
                </a:solidFill>
                <a:latin typeface="Times New Roman" pitchFamily="18" charset="0"/>
                <a:ea typeface="Calibri" pitchFamily="34" charset="0"/>
                <a:cs typeface="Times New Roman" pitchFamily="18" charset="0"/>
              </a:rPr>
              <a:t>   </a:t>
            </a:r>
            <a:endParaRPr lang="en-US" altLang="en-US" dirty="0">
              <a:solidFill>
                <a:srgbClr val="000000"/>
              </a:solidFill>
              <a:latin typeface="Arial" pitchFamily="34" charset="0"/>
              <a:cs typeface="Arial" pitchFamily="34" charset="0"/>
            </a:endParaRPr>
          </a:p>
        </p:txBody>
      </p:sp>
      <p:sp>
        <p:nvSpPr>
          <p:cNvPr id="13" name="Rectangle 10"/>
          <p:cNvSpPr>
            <a:spLocks noChangeArrowheads="1"/>
          </p:cNvSpPr>
          <p:nvPr/>
        </p:nvSpPr>
        <p:spPr bwMode="auto">
          <a:xfrm>
            <a:off x="1524000" y="7519601"/>
            <a:ext cx="3000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en-US" sz="1200" dirty="0">
                <a:solidFill>
                  <a:srgbClr val="000000"/>
                </a:solidFill>
                <a:latin typeface="Times New Roman" pitchFamily="18" charset="0"/>
                <a:ea typeface="Calibri" pitchFamily="34" charset="0"/>
                <a:cs typeface="Times New Roman" pitchFamily="18" charset="0"/>
              </a:rPr>
              <a:t>   </a:t>
            </a:r>
            <a:endParaRPr lang="en-US" altLang="en-US" dirty="0">
              <a:solidFill>
                <a:srgbClr val="000000"/>
              </a:solidFill>
              <a:latin typeface="Arial" pitchFamily="34" charset="0"/>
              <a:cs typeface="Arial" pitchFamily="34" charset="0"/>
            </a:endParaRPr>
          </a:p>
        </p:txBody>
      </p:sp>
      <p:sp>
        <p:nvSpPr>
          <p:cNvPr id="14" name="Rectangle 11"/>
          <p:cNvSpPr>
            <a:spLocks noChangeArrowheads="1"/>
          </p:cNvSpPr>
          <p:nvPr/>
        </p:nvSpPr>
        <p:spPr bwMode="auto">
          <a:xfrm>
            <a:off x="1524003" y="9721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dirty="0">
              <a:solidFill>
                <a:srgbClr val="000000"/>
              </a:solidFill>
              <a:latin typeface="Arial" pitchFamily="34" charset="0"/>
              <a:cs typeface="Arial" pitchFamily="34" charset="0"/>
            </a:endParaRPr>
          </a:p>
        </p:txBody>
      </p:sp>
      <p:sp>
        <p:nvSpPr>
          <p:cNvPr id="15" name="Rectangle 12"/>
          <p:cNvSpPr>
            <a:spLocks noChangeArrowheads="1"/>
          </p:cNvSpPr>
          <p:nvPr/>
        </p:nvSpPr>
        <p:spPr bwMode="auto">
          <a:xfrm>
            <a:off x="1524003" y="9721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6" name="Rectangle 13"/>
          <p:cNvSpPr>
            <a:spLocks noChangeArrowheads="1"/>
          </p:cNvSpPr>
          <p:nvPr/>
        </p:nvSpPr>
        <p:spPr bwMode="auto">
          <a:xfrm>
            <a:off x="1524003" y="11969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dirty="0">
              <a:solidFill>
                <a:srgbClr val="000000"/>
              </a:solidFill>
              <a:latin typeface="Arial" pitchFamily="34" charset="0"/>
              <a:cs typeface="Arial" pitchFamily="34" charset="0"/>
            </a:endParaRPr>
          </a:p>
        </p:txBody>
      </p:sp>
      <p:sp>
        <p:nvSpPr>
          <p:cNvPr id="34" name="TextBox 33"/>
          <p:cNvSpPr txBox="1"/>
          <p:nvPr/>
        </p:nvSpPr>
        <p:spPr>
          <a:xfrm>
            <a:off x="2175754" y="4592588"/>
            <a:ext cx="836960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rPr>
              <a:t>Not all studies report all required input parameters (e.g. feed or manure nitrogen)</a:t>
            </a:r>
          </a:p>
          <a:p>
            <a:pPr marL="342900" indent="-342900">
              <a:buFont typeface="Arial" panose="020B0604020202020204" pitchFamily="34" charset="0"/>
              <a:buChar char="•"/>
            </a:pPr>
            <a:r>
              <a:rPr lang="en-US" sz="2400" dirty="0">
                <a:latin typeface="Calibri" panose="020F0502020204030204" pitchFamily="34" charset="0"/>
              </a:rPr>
              <a:t>Measurements need to report feed N, other practices, and meteorological conditions to put results in context and be useful to process-based models and inventories</a:t>
            </a:r>
          </a:p>
        </p:txBody>
      </p:sp>
      <p:graphicFrame>
        <p:nvGraphicFramePr>
          <p:cNvPr id="3" name="Object 2"/>
          <p:cNvGraphicFramePr>
            <a:graphicFrameLocks noChangeAspect="1"/>
          </p:cNvGraphicFramePr>
          <p:nvPr>
            <p:extLst/>
          </p:nvPr>
        </p:nvGraphicFramePr>
        <p:xfrm>
          <a:off x="2374512" y="1009935"/>
          <a:ext cx="7501927" cy="3839689"/>
        </p:xfrm>
        <a:graphic>
          <a:graphicData uri="http://schemas.openxmlformats.org/presentationml/2006/ole">
            <mc:AlternateContent xmlns:mc="http://schemas.openxmlformats.org/markup-compatibility/2006">
              <mc:Choice xmlns:v="urn:schemas-microsoft-com:vml" Requires="v">
                <p:oleObj spid="_x0000_s1156" name="Prism 6" r:id="rId4" imgW="7046415" imgH="3607303" progId="Prism6.Document">
                  <p:embed/>
                </p:oleObj>
              </mc:Choice>
              <mc:Fallback>
                <p:oleObj name="Prism 6" r:id="rId4" imgW="7046415" imgH="3607303" progId="Prism6.Document">
                  <p:embed/>
                  <p:pic>
                    <p:nvPicPr>
                      <p:cNvPr id="3" name="Object 2"/>
                      <p:cNvPicPr/>
                      <p:nvPr/>
                    </p:nvPicPr>
                    <p:blipFill>
                      <a:blip r:embed="rId5"/>
                      <a:stretch>
                        <a:fillRect/>
                      </a:stretch>
                    </p:blipFill>
                    <p:spPr>
                      <a:xfrm>
                        <a:off x="2374512" y="1009935"/>
                        <a:ext cx="7501927" cy="3839689"/>
                      </a:xfrm>
                      <a:prstGeom prst="rect">
                        <a:avLst/>
                      </a:prstGeom>
                    </p:spPr>
                  </p:pic>
                </p:oleObj>
              </mc:Fallback>
            </mc:AlternateContent>
          </a:graphicData>
        </a:graphic>
      </p:graphicFrame>
      <p:sp>
        <p:nvSpPr>
          <p:cNvPr id="4" name="Title 3"/>
          <p:cNvSpPr>
            <a:spLocks noGrp="1"/>
          </p:cNvSpPr>
          <p:nvPr>
            <p:ph type="title"/>
          </p:nvPr>
        </p:nvSpPr>
        <p:spPr>
          <a:xfrm>
            <a:off x="867675" y="0"/>
            <a:ext cx="10515600" cy="1325563"/>
          </a:xfrm>
        </p:spPr>
        <p:txBody>
          <a:bodyPr/>
          <a:lstStyle/>
          <a:p>
            <a:r>
              <a:rPr lang="en-US" dirty="0"/>
              <a:t>Role of “Contextual Information”</a:t>
            </a:r>
          </a:p>
        </p:txBody>
      </p:sp>
      <p:sp>
        <p:nvSpPr>
          <p:cNvPr id="6" name="TextBox 5"/>
          <p:cNvSpPr txBox="1"/>
          <p:nvPr/>
        </p:nvSpPr>
        <p:spPr>
          <a:xfrm>
            <a:off x="2992881" y="918736"/>
            <a:ext cx="2869659" cy="379379"/>
          </a:xfrm>
          <a:prstGeom prst="rect">
            <a:avLst/>
          </a:prstGeom>
          <a:noFill/>
        </p:spPr>
        <p:txBody>
          <a:bodyPr wrap="square" rtlCol="0">
            <a:spAutoFit/>
          </a:bodyPr>
          <a:lstStyle/>
          <a:p>
            <a:pPr algn="ctr"/>
            <a:r>
              <a:rPr lang="en-US" b="1" u="sng" dirty="0">
                <a:latin typeface="Calibri" panose="020F0502020204030204" pitchFamily="34" charset="0"/>
              </a:rPr>
              <a:t>Versus all studies</a:t>
            </a:r>
          </a:p>
        </p:txBody>
      </p:sp>
      <p:sp>
        <p:nvSpPr>
          <p:cNvPr id="17" name="TextBox 16"/>
          <p:cNvSpPr txBox="1"/>
          <p:nvPr/>
        </p:nvSpPr>
        <p:spPr>
          <a:xfrm>
            <a:off x="6423513" y="915491"/>
            <a:ext cx="2970164" cy="379379"/>
          </a:xfrm>
          <a:prstGeom prst="rect">
            <a:avLst/>
          </a:prstGeom>
          <a:noFill/>
        </p:spPr>
        <p:txBody>
          <a:bodyPr wrap="square" rtlCol="0">
            <a:spAutoFit/>
          </a:bodyPr>
          <a:lstStyle/>
          <a:p>
            <a:pPr algn="ctr"/>
            <a:r>
              <a:rPr lang="en-US" b="1" u="sng" dirty="0">
                <a:latin typeface="Calibri" panose="020F0502020204030204" pitchFamily="34" charset="0"/>
              </a:rPr>
              <a:t>Vs studies reporting N </a:t>
            </a:r>
          </a:p>
        </p:txBody>
      </p:sp>
      <p:sp>
        <p:nvSpPr>
          <p:cNvPr id="2" name="Slide Number Placeholder 1">
            <a:extLst>
              <a:ext uri="{FF2B5EF4-FFF2-40B4-BE49-F238E27FC236}">
                <a16:creationId xmlns:a16="http://schemas.microsoft.com/office/drawing/2014/main" id="{CA79C471-180F-4CC6-A3D9-FAC0E954DF34}"/>
              </a:ext>
            </a:extLst>
          </p:cNvPr>
          <p:cNvSpPr>
            <a:spLocks noGrp="1"/>
          </p:cNvSpPr>
          <p:nvPr>
            <p:ph type="sldNum" sz="quarter" idx="12"/>
          </p:nvPr>
        </p:nvSpPr>
        <p:spPr/>
        <p:txBody>
          <a:bodyPr/>
          <a:lstStyle/>
          <a:p>
            <a:fld id="{89C4F76E-4191-4D0E-9BCF-104C6F2C7BDD}" type="slidenum">
              <a:rPr lang="en-US" smtClean="0"/>
              <a:t>54</a:t>
            </a:fld>
            <a:endParaRPr lang="en-US"/>
          </a:p>
        </p:txBody>
      </p:sp>
    </p:spTree>
    <p:extLst>
      <p:ext uri="{BB962C8B-B14F-4D97-AF65-F5344CB8AC3E}">
        <p14:creationId xmlns:p14="http://schemas.microsoft.com/office/powerpoint/2010/main" val="3382181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0"/>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6" name="Rectangle 21"/>
          <p:cNvSpPr>
            <a:spLocks noChangeArrowheads="1"/>
          </p:cNvSpPr>
          <p:nvPr/>
        </p:nvSpPr>
        <p:spPr bwMode="auto">
          <a:xfrm>
            <a:off x="5938745" y="2642802"/>
            <a:ext cx="314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de-DE" altLang="en-US" sz="1200">
                <a:solidFill>
                  <a:srgbClr val="000000"/>
                </a:solidFill>
                <a:latin typeface="Arial" panose="020B0604020202020204" pitchFamily="34" charset="0"/>
                <a:ea typeface="Times New Roman" panose="02020603050405020304" pitchFamily="18" charset="0"/>
              </a:rPr>
              <a:t>   </a:t>
            </a:r>
            <a:endParaRPr lang="de-DE" altLang="en-US">
              <a:latin typeface="Arial" panose="020B0604020202020204" pitchFamily="34" charset="0"/>
            </a:endParaRPr>
          </a:p>
        </p:txBody>
      </p:sp>
      <p:sp>
        <p:nvSpPr>
          <p:cNvPr id="28" name="Rectangle 23"/>
          <p:cNvSpPr>
            <a:spLocks noChangeArrowheads="1"/>
          </p:cNvSpPr>
          <p:nvPr/>
        </p:nvSpPr>
        <p:spPr bwMode="auto">
          <a:xfrm>
            <a:off x="5938745" y="7138601"/>
            <a:ext cx="314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de-DE" altLang="en-US" sz="1200">
                <a:solidFill>
                  <a:srgbClr val="000000"/>
                </a:solidFill>
                <a:latin typeface="Arial" panose="020B0604020202020204" pitchFamily="34" charset="0"/>
                <a:ea typeface="Times New Roman" panose="02020603050405020304" pitchFamily="18" charset="0"/>
              </a:rPr>
              <a:t>   </a:t>
            </a:r>
            <a:endParaRPr lang="de-DE" altLang="en-US">
              <a:latin typeface="Arial" panose="020B0604020202020204" pitchFamily="34" charset="0"/>
            </a:endParaRPr>
          </a:p>
        </p:txBody>
      </p:sp>
      <p:sp>
        <p:nvSpPr>
          <p:cNvPr id="29" name="Rectangle 24"/>
          <p:cNvSpPr>
            <a:spLocks noChangeArrowheads="1"/>
          </p:cNvSpPr>
          <p:nvPr/>
        </p:nvSpPr>
        <p:spPr bwMode="auto">
          <a:xfrm>
            <a:off x="1524001" y="934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0" name="Rectangle 25"/>
          <p:cNvSpPr>
            <a:spLocks noChangeArrowheads="1"/>
          </p:cNvSpPr>
          <p:nvPr/>
        </p:nvSpPr>
        <p:spPr bwMode="auto">
          <a:xfrm>
            <a:off x="1524001" y="934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1" name="Rectangle 26"/>
          <p:cNvSpPr>
            <a:spLocks noChangeArrowheads="1"/>
          </p:cNvSpPr>
          <p:nvPr/>
        </p:nvSpPr>
        <p:spPr bwMode="auto">
          <a:xfrm>
            <a:off x="1524001" y="11512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62" b="42359"/>
          <a:stretch/>
        </p:blipFill>
        <p:spPr>
          <a:xfrm>
            <a:off x="2376935" y="1867332"/>
            <a:ext cx="3741141" cy="337705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845" r="2635" b="29675"/>
          <a:stretch/>
        </p:blipFill>
        <p:spPr>
          <a:xfrm>
            <a:off x="6519161" y="1841050"/>
            <a:ext cx="3633684" cy="3430272"/>
          </a:xfrm>
          <a:prstGeom prst="rect">
            <a:avLst/>
          </a:prstGeom>
        </p:spPr>
      </p:pic>
      <p:sp>
        <p:nvSpPr>
          <p:cNvPr id="4" name="TextBox 3"/>
          <p:cNvSpPr txBox="1"/>
          <p:nvPr/>
        </p:nvSpPr>
        <p:spPr>
          <a:xfrm>
            <a:off x="2586130" y="1379264"/>
            <a:ext cx="3417877" cy="461665"/>
          </a:xfrm>
          <a:prstGeom prst="rect">
            <a:avLst/>
          </a:prstGeom>
          <a:noFill/>
        </p:spPr>
        <p:txBody>
          <a:bodyPr wrap="square" rtlCol="0">
            <a:spAutoFit/>
          </a:bodyPr>
          <a:lstStyle/>
          <a:p>
            <a:r>
              <a:rPr lang="en-US" sz="2400" dirty="0"/>
              <a:t>Swine Housing: Enclosed</a:t>
            </a:r>
          </a:p>
        </p:txBody>
      </p:sp>
      <p:sp>
        <p:nvSpPr>
          <p:cNvPr id="13" name="TextBox 12"/>
          <p:cNvSpPr txBox="1"/>
          <p:nvPr/>
        </p:nvSpPr>
        <p:spPr>
          <a:xfrm>
            <a:off x="7104866" y="1340103"/>
            <a:ext cx="2803281" cy="461665"/>
          </a:xfrm>
          <a:prstGeom prst="rect">
            <a:avLst/>
          </a:prstGeom>
          <a:noFill/>
        </p:spPr>
        <p:txBody>
          <a:bodyPr wrap="square" rtlCol="0">
            <a:spAutoFit/>
          </a:bodyPr>
          <a:lstStyle/>
          <a:p>
            <a:pPr algn="ctr"/>
            <a:r>
              <a:rPr lang="en-US" sz="2400" dirty="0"/>
              <a:t>Swine Storage: Open</a:t>
            </a:r>
          </a:p>
        </p:txBody>
      </p:sp>
      <p:sp>
        <p:nvSpPr>
          <p:cNvPr id="5" name="TextBox 4"/>
          <p:cNvSpPr txBox="1"/>
          <p:nvPr/>
        </p:nvSpPr>
        <p:spPr>
          <a:xfrm>
            <a:off x="2048456" y="5272099"/>
            <a:ext cx="8358389" cy="1154162"/>
          </a:xfrm>
          <a:prstGeom prst="rect">
            <a:avLst/>
          </a:prstGeom>
          <a:noFill/>
        </p:spPr>
        <p:txBody>
          <a:bodyPr wrap="square" rtlCol="0">
            <a:spAutoFit/>
          </a:bodyPr>
          <a:lstStyle/>
          <a:p>
            <a:pPr marL="285750" indent="-285750">
              <a:buFont typeface="Arial" panose="020B0604020202020204" pitchFamily="34" charset="0"/>
              <a:buChar char="•"/>
            </a:pPr>
            <a:r>
              <a:rPr lang="en-US" sz="2300" dirty="0"/>
              <a:t>Open (outdoor) sources are more difficult to measure … need to infer emissions rate from downwind concentrations….must make dispersion assumptions</a:t>
            </a:r>
          </a:p>
        </p:txBody>
      </p:sp>
      <p:sp>
        <p:nvSpPr>
          <p:cNvPr id="9" name="Title 8"/>
          <p:cNvSpPr>
            <a:spLocks noGrp="1"/>
          </p:cNvSpPr>
          <p:nvPr>
            <p:ph type="title"/>
          </p:nvPr>
        </p:nvSpPr>
        <p:spPr/>
        <p:txBody>
          <a:bodyPr/>
          <a:lstStyle/>
          <a:p>
            <a:r>
              <a:rPr lang="en-US" dirty="0"/>
              <a:t>Open vs Enclosed Sources</a:t>
            </a:r>
          </a:p>
        </p:txBody>
      </p:sp>
      <p:sp>
        <p:nvSpPr>
          <p:cNvPr id="6" name="Slide Number Placeholder 5">
            <a:extLst>
              <a:ext uri="{FF2B5EF4-FFF2-40B4-BE49-F238E27FC236}">
                <a16:creationId xmlns:a16="http://schemas.microsoft.com/office/drawing/2014/main" id="{1B3A3991-11D3-4615-8AD2-61034936331F}"/>
              </a:ext>
            </a:extLst>
          </p:cNvPr>
          <p:cNvSpPr>
            <a:spLocks noGrp="1"/>
          </p:cNvSpPr>
          <p:nvPr>
            <p:ph type="sldNum" sz="quarter" idx="12"/>
          </p:nvPr>
        </p:nvSpPr>
        <p:spPr/>
        <p:txBody>
          <a:bodyPr/>
          <a:lstStyle/>
          <a:p>
            <a:fld id="{89C4F76E-4191-4D0E-9BCF-104C6F2C7BDD}" type="slidenum">
              <a:rPr lang="en-US" smtClean="0"/>
              <a:t>55</a:t>
            </a:fld>
            <a:endParaRPr lang="en-US"/>
          </a:p>
        </p:txBody>
      </p:sp>
    </p:spTree>
    <p:extLst>
      <p:ext uri="{BB962C8B-B14F-4D97-AF65-F5344CB8AC3E}">
        <p14:creationId xmlns:p14="http://schemas.microsoft.com/office/powerpoint/2010/main" val="1406534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3C18F5-EBE0-488B-B0D6-9757EDE2FBDC}"/>
              </a:ext>
            </a:extLst>
          </p:cNvPr>
          <p:cNvSpPr>
            <a:spLocks noGrp="1"/>
          </p:cNvSpPr>
          <p:nvPr>
            <p:ph type="title"/>
          </p:nvPr>
        </p:nvSpPr>
        <p:spPr>
          <a:xfrm>
            <a:off x="633248" y="15766"/>
            <a:ext cx="10515600" cy="1325563"/>
          </a:xfrm>
        </p:spPr>
        <p:txBody>
          <a:bodyPr/>
          <a:lstStyle/>
          <a:p>
            <a:r>
              <a:rPr lang="en-US" dirty="0"/>
              <a:t>Further (seasonal) evaluation examples using NAEMS Farms</a:t>
            </a:r>
          </a:p>
        </p:txBody>
      </p:sp>
      <p:pic>
        <p:nvPicPr>
          <p:cNvPr id="9" name="Picture 8">
            <a:extLst>
              <a:ext uri="{FF2B5EF4-FFF2-40B4-BE49-F238E27FC236}">
                <a16:creationId xmlns:a16="http://schemas.microsoft.com/office/drawing/2014/main" id="{E0F14C30-8734-4FE3-9D74-077E039DD926}"/>
              </a:ext>
            </a:extLst>
          </p:cNvPr>
          <p:cNvPicPr>
            <a:picLocks noChangeAspect="1"/>
          </p:cNvPicPr>
          <p:nvPr/>
        </p:nvPicPr>
        <p:blipFill>
          <a:blip r:embed="rId2"/>
          <a:stretch>
            <a:fillRect/>
          </a:stretch>
        </p:blipFill>
        <p:spPr>
          <a:xfrm>
            <a:off x="322955" y="1325563"/>
            <a:ext cx="4077506" cy="5532438"/>
          </a:xfrm>
          <a:prstGeom prst="rect">
            <a:avLst/>
          </a:prstGeom>
        </p:spPr>
      </p:pic>
      <p:sp>
        <p:nvSpPr>
          <p:cNvPr id="10" name="TextBox 9">
            <a:extLst>
              <a:ext uri="{FF2B5EF4-FFF2-40B4-BE49-F238E27FC236}">
                <a16:creationId xmlns:a16="http://schemas.microsoft.com/office/drawing/2014/main" id="{91C86509-A5F1-40C3-8F83-D3ABF9273C1A}"/>
              </a:ext>
            </a:extLst>
          </p:cNvPr>
          <p:cNvSpPr txBox="1"/>
          <p:nvPr/>
        </p:nvSpPr>
        <p:spPr>
          <a:xfrm>
            <a:off x="4037854" y="1608083"/>
            <a:ext cx="3056629" cy="369332"/>
          </a:xfrm>
          <a:prstGeom prst="rect">
            <a:avLst/>
          </a:prstGeom>
          <a:noFill/>
        </p:spPr>
        <p:txBody>
          <a:bodyPr wrap="square" rtlCol="0">
            <a:spAutoFit/>
          </a:bodyPr>
          <a:lstStyle/>
          <a:p>
            <a:r>
              <a:rPr lang="en-US" dirty="0"/>
              <a:t>Free Stall Dairy Barn, NY</a:t>
            </a:r>
          </a:p>
        </p:txBody>
      </p:sp>
      <p:sp>
        <p:nvSpPr>
          <p:cNvPr id="11" name="TextBox 10">
            <a:extLst>
              <a:ext uri="{FF2B5EF4-FFF2-40B4-BE49-F238E27FC236}">
                <a16:creationId xmlns:a16="http://schemas.microsoft.com/office/drawing/2014/main" id="{29016373-BA23-4A90-8D97-ACB62201AB3D}"/>
              </a:ext>
            </a:extLst>
          </p:cNvPr>
          <p:cNvSpPr txBox="1"/>
          <p:nvPr/>
        </p:nvSpPr>
        <p:spPr>
          <a:xfrm>
            <a:off x="4053619" y="3396524"/>
            <a:ext cx="3056629" cy="369332"/>
          </a:xfrm>
          <a:prstGeom prst="rect">
            <a:avLst/>
          </a:prstGeom>
          <a:noFill/>
        </p:spPr>
        <p:txBody>
          <a:bodyPr wrap="square" rtlCol="0">
            <a:spAutoFit/>
          </a:bodyPr>
          <a:lstStyle/>
          <a:p>
            <a:r>
              <a:rPr lang="en-US" dirty="0"/>
              <a:t>Shallow Pit Swine Housing, NC</a:t>
            </a:r>
          </a:p>
        </p:txBody>
      </p:sp>
      <p:sp>
        <p:nvSpPr>
          <p:cNvPr id="12" name="TextBox 11">
            <a:extLst>
              <a:ext uri="{FF2B5EF4-FFF2-40B4-BE49-F238E27FC236}">
                <a16:creationId xmlns:a16="http://schemas.microsoft.com/office/drawing/2014/main" id="{20FA9A8B-BFBA-4ACC-B4B8-CECECBF87180}"/>
              </a:ext>
            </a:extLst>
          </p:cNvPr>
          <p:cNvSpPr txBox="1"/>
          <p:nvPr/>
        </p:nvSpPr>
        <p:spPr>
          <a:xfrm>
            <a:off x="4037853" y="5201570"/>
            <a:ext cx="3056629" cy="646331"/>
          </a:xfrm>
          <a:prstGeom prst="rect">
            <a:avLst/>
          </a:prstGeom>
          <a:noFill/>
        </p:spPr>
        <p:txBody>
          <a:bodyPr wrap="square" rtlCol="0">
            <a:spAutoFit/>
          </a:bodyPr>
          <a:lstStyle/>
          <a:p>
            <a:r>
              <a:rPr lang="en-US" dirty="0"/>
              <a:t>Litter-based Broiler Housing, CA</a:t>
            </a:r>
          </a:p>
        </p:txBody>
      </p:sp>
      <p:sp>
        <p:nvSpPr>
          <p:cNvPr id="13" name="TextBox 12">
            <a:extLst>
              <a:ext uri="{FF2B5EF4-FFF2-40B4-BE49-F238E27FC236}">
                <a16:creationId xmlns:a16="http://schemas.microsoft.com/office/drawing/2014/main" id="{0D26413F-DDCC-4EA5-B05D-9D6CA91523C7}"/>
              </a:ext>
            </a:extLst>
          </p:cNvPr>
          <p:cNvSpPr txBox="1"/>
          <p:nvPr/>
        </p:nvSpPr>
        <p:spPr>
          <a:xfrm>
            <a:off x="7409793" y="1150883"/>
            <a:ext cx="4587766"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These graphs show seasonal cycle of emission factors compared to that predicted by the corresponding FEM</a:t>
            </a:r>
          </a:p>
          <a:p>
            <a:pPr marL="285750" indent="-285750">
              <a:buFont typeface="Arial" panose="020B0604020202020204" pitchFamily="34" charset="0"/>
              <a:buChar char="•"/>
            </a:pPr>
            <a:r>
              <a:rPr lang="en-US" sz="2800" dirty="0"/>
              <a:t>Typically, Dairy and Swine Farms have peaks in the summer while layers and broilers typically have winter peaks</a:t>
            </a:r>
          </a:p>
          <a:p>
            <a:pPr marL="285750" indent="-285750">
              <a:buFont typeface="Arial" panose="020B0604020202020204" pitchFamily="34" charset="0"/>
              <a:buChar char="•"/>
            </a:pPr>
            <a:r>
              <a:rPr lang="en-US" sz="2800" dirty="0"/>
              <a:t>FEMs seem to capture the NAEMS data well (R2 values range from 0.6 to 0.9)</a:t>
            </a:r>
          </a:p>
        </p:txBody>
      </p:sp>
      <p:sp>
        <p:nvSpPr>
          <p:cNvPr id="2" name="Slide Number Placeholder 1">
            <a:extLst>
              <a:ext uri="{FF2B5EF4-FFF2-40B4-BE49-F238E27FC236}">
                <a16:creationId xmlns:a16="http://schemas.microsoft.com/office/drawing/2014/main" id="{703A23DB-19F7-43FB-A021-7626610AA230}"/>
              </a:ext>
            </a:extLst>
          </p:cNvPr>
          <p:cNvSpPr>
            <a:spLocks noGrp="1"/>
          </p:cNvSpPr>
          <p:nvPr>
            <p:ph type="sldNum" sz="quarter" idx="12"/>
          </p:nvPr>
        </p:nvSpPr>
        <p:spPr/>
        <p:txBody>
          <a:bodyPr/>
          <a:lstStyle/>
          <a:p>
            <a:fld id="{89C4F76E-4191-4D0E-9BCF-104C6F2C7BDD}" type="slidenum">
              <a:rPr lang="en-US" smtClean="0"/>
              <a:t>56</a:t>
            </a:fld>
            <a:endParaRPr lang="en-US"/>
          </a:p>
        </p:txBody>
      </p:sp>
    </p:spTree>
    <p:extLst>
      <p:ext uri="{BB962C8B-B14F-4D97-AF65-F5344CB8AC3E}">
        <p14:creationId xmlns:p14="http://schemas.microsoft.com/office/powerpoint/2010/main" val="1859610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CBBA-61AE-421D-A1DE-4CE631F3A6F5}"/>
              </a:ext>
            </a:extLst>
          </p:cNvPr>
          <p:cNvSpPr>
            <a:spLocks noGrp="1"/>
          </p:cNvSpPr>
          <p:nvPr>
            <p:ph type="title"/>
          </p:nvPr>
        </p:nvSpPr>
        <p:spPr/>
        <p:txBody>
          <a:bodyPr/>
          <a:lstStyle/>
          <a:p>
            <a:r>
              <a:rPr lang="en-US" dirty="0"/>
              <a:t>Evaluation:  Daily Variability</a:t>
            </a:r>
          </a:p>
        </p:txBody>
      </p:sp>
      <p:pic>
        <p:nvPicPr>
          <p:cNvPr id="3" name="Picture 2">
            <a:extLst>
              <a:ext uri="{FF2B5EF4-FFF2-40B4-BE49-F238E27FC236}">
                <a16:creationId xmlns:a16="http://schemas.microsoft.com/office/drawing/2014/main" id="{87E83CF2-34C1-4E10-BA79-2C484DC19E9B}"/>
              </a:ext>
            </a:extLst>
          </p:cNvPr>
          <p:cNvPicPr>
            <a:picLocks noChangeAspect="1"/>
          </p:cNvPicPr>
          <p:nvPr/>
        </p:nvPicPr>
        <p:blipFill>
          <a:blip r:embed="rId2"/>
          <a:stretch>
            <a:fillRect/>
          </a:stretch>
        </p:blipFill>
        <p:spPr>
          <a:xfrm>
            <a:off x="838199" y="1884286"/>
            <a:ext cx="10382489" cy="3050321"/>
          </a:xfrm>
          <a:prstGeom prst="rect">
            <a:avLst/>
          </a:prstGeom>
        </p:spPr>
      </p:pic>
      <p:sp>
        <p:nvSpPr>
          <p:cNvPr id="4" name="TextBox 3">
            <a:extLst>
              <a:ext uri="{FF2B5EF4-FFF2-40B4-BE49-F238E27FC236}">
                <a16:creationId xmlns:a16="http://schemas.microsoft.com/office/drawing/2014/main" id="{2BE2C7E2-9016-479C-A09E-37766058926E}"/>
              </a:ext>
            </a:extLst>
          </p:cNvPr>
          <p:cNvSpPr txBox="1"/>
          <p:nvPr/>
        </p:nvSpPr>
        <p:spPr>
          <a:xfrm>
            <a:off x="693683" y="5128205"/>
            <a:ext cx="10527005"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t>Daily variability in housing emissions tends to be better characterized by the model than storage emissions</a:t>
            </a:r>
          </a:p>
          <a:p>
            <a:endParaRPr lang="en-US" dirty="0"/>
          </a:p>
        </p:txBody>
      </p:sp>
      <p:sp>
        <p:nvSpPr>
          <p:cNvPr id="5" name="TextBox 4">
            <a:extLst>
              <a:ext uri="{FF2B5EF4-FFF2-40B4-BE49-F238E27FC236}">
                <a16:creationId xmlns:a16="http://schemas.microsoft.com/office/drawing/2014/main" id="{FBBE8FA1-C5E1-430D-9DB9-9B998DAC7657}"/>
              </a:ext>
            </a:extLst>
          </p:cNvPr>
          <p:cNvSpPr txBox="1"/>
          <p:nvPr/>
        </p:nvSpPr>
        <p:spPr>
          <a:xfrm>
            <a:off x="2112580" y="1884286"/>
            <a:ext cx="4484422" cy="369332"/>
          </a:xfrm>
          <a:prstGeom prst="rect">
            <a:avLst/>
          </a:prstGeom>
          <a:noFill/>
        </p:spPr>
        <p:txBody>
          <a:bodyPr wrap="square" rtlCol="0">
            <a:spAutoFit/>
          </a:bodyPr>
          <a:lstStyle/>
          <a:p>
            <a:r>
              <a:rPr lang="en-US" dirty="0"/>
              <a:t>Free-Stall Dairy House in Indiana</a:t>
            </a:r>
          </a:p>
        </p:txBody>
      </p:sp>
      <p:sp>
        <p:nvSpPr>
          <p:cNvPr id="6" name="TextBox 5">
            <a:extLst>
              <a:ext uri="{FF2B5EF4-FFF2-40B4-BE49-F238E27FC236}">
                <a16:creationId xmlns:a16="http://schemas.microsoft.com/office/drawing/2014/main" id="{19EBC501-053E-4D4E-934E-CD2A019717A0}"/>
              </a:ext>
            </a:extLst>
          </p:cNvPr>
          <p:cNvSpPr txBox="1"/>
          <p:nvPr/>
        </p:nvSpPr>
        <p:spPr>
          <a:xfrm>
            <a:off x="7041932" y="1884286"/>
            <a:ext cx="4484422" cy="369332"/>
          </a:xfrm>
          <a:prstGeom prst="rect">
            <a:avLst/>
          </a:prstGeom>
          <a:noFill/>
        </p:spPr>
        <p:txBody>
          <a:bodyPr wrap="square" rtlCol="0">
            <a:spAutoFit/>
          </a:bodyPr>
          <a:lstStyle/>
          <a:p>
            <a:r>
              <a:rPr lang="en-US" dirty="0"/>
              <a:t>Dairy Lagoon in Indiana</a:t>
            </a:r>
          </a:p>
        </p:txBody>
      </p:sp>
      <p:sp>
        <p:nvSpPr>
          <p:cNvPr id="7" name="Slide Number Placeholder 6">
            <a:extLst>
              <a:ext uri="{FF2B5EF4-FFF2-40B4-BE49-F238E27FC236}">
                <a16:creationId xmlns:a16="http://schemas.microsoft.com/office/drawing/2014/main" id="{88360FED-1F96-4147-B443-99025756F962}"/>
              </a:ext>
            </a:extLst>
          </p:cNvPr>
          <p:cNvSpPr>
            <a:spLocks noGrp="1"/>
          </p:cNvSpPr>
          <p:nvPr>
            <p:ph type="sldNum" sz="quarter" idx="12"/>
          </p:nvPr>
        </p:nvSpPr>
        <p:spPr/>
        <p:txBody>
          <a:bodyPr/>
          <a:lstStyle/>
          <a:p>
            <a:fld id="{89C4F76E-4191-4D0E-9BCF-104C6F2C7BDD}" type="slidenum">
              <a:rPr lang="en-US" smtClean="0"/>
              <a:t>57</a:t>
            </a:fld>
            <a:endParaRPr lang="en-US"/>
          </a:p>
        </p:txBody>
      </p:sp>
    </p:spTree>
    <p:extLst>
      <p:ext uri="{BB962C8B-B14F-4D97-AF65-F5344CB8AC3E}">
        <p14:creationId xmlns:p14="http://schemas.microsoft.com/office/powerpoint/2010/main" val="2925625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D05800-6249-4D81-9B4F-F0BDC35FE9D3}"/>
              </a:ext>
            </a:extLst>
          </p:cNvPr>
          <p:cNvSpPr>
            <a:spLocks noGrp="1"/>
          </p:cNvSpPr>
          <p:nvPr>
            <p:ph type="title"/>
          </p:nvPr>
        </p:nvSpPr>
        <p:spPr>
          <a:xfrm>
            <a:off x="570186" y="-249210"/>
            <a:ext cx="11049000" cy="1325563"/>
          </a:xfrm>
        </p:spPr>
        <p:txBody>
          <a:bodyPr/>
          <a:lstStyle/>
          <a:p>
            <a:r>
              <a:rPr lang="en-US" dirty="0"/>
              <a:t>Development of a National Emissions Inventory</a:t>
            </a:r>
          </a:p>
        </p:txBody>
      </p:sp>
      <p:sp>
        <p:nvSpPr>
          <p:cNvPr id="7" name="TextBox 6">
            <a:extLst>
              <a:ext uri="{FF2B5EF4-FFF2-40B4-BE49-F238E27FC236}">
                <a16:creationId xmlns:a16="http://schemas.microsoft.com/office/drawing/2014/main" id="{1C835C77-5922-4278-8CB7-D2F3D061351D}"/>
              </a:ext>
            </a:extLst>
          </p:cNvPr>
          <p:cNvSpPr txBox="1"/>
          <p:nvPr/>
        </p:nvSpPr>
        <p:spPr>
          <a:xfrm>
            <a:off x="882868" y="1421111"/>
            <a:ext cx="4256690" cy="707886"/>
          </a:xfrm>
          <a:prstGeom prst="rect">
            <a:avLst/>
          </a:prstGeom>
          <a:noFill/>
        </p:spPr>
        <p:txBody>
          <a:bodyPr wrap="square" rtlCol="0">
            <a:spAutoFit/>
          </a:bodyPr>
          <a:lstStyle/>
          <a:p>
            <a:r>
              <a:rPr lang="en-US" sz="4000" dirty="0"/>
              <a:t>Meteorology</a:t>
            </a:r>
            <a:endParaRPr lang="en-US" dirty="0"/>
          </a:p>
        </p:txBody>
      </p:sp>
      <p:sp>
        <p:nvSpPr>
          <p:cNvPr id="8" name="Arrow: Right 7">
            <a:extLst>
              <a:ext uri="{FF2B5EF4-FFF2-40B4-BE49-F238E27FC236}">
                <a16:creationId xmlns:a16="http://schemas.microsoft.com/office/drawing/2014/main" id="{670736D3-074C-4708-A511-5203B1AB3EE0}"/>
              </a:ext>
            </a:extLst>
          </p:cNvPr>
          <p:cNvSpPr/>
          <p:nvPr/>
        </p:nvSpPr>
        <p:spPr>
          <a:xfrm>
            <a:off x="4272455" y="1372035"/>
            <a:ext cx="2033752" cy="89863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9" name="TextBox 8">
            <a:extLst>
              <a:ext uri="{FF2B5EF4-FFF2-40B4-BE49-F238E27FC236}">
                <a16:creationId xmlns:a16="http://schemas.microsoft.com/office/drawing/2014/main" id="{4AED3E30-D984-4CB9-B7F5-808066198C3D}"/>
              </a:ext>
            </a:extLst>
          </p:cNvPr>
          <p:cNvSpPr txBox="1"/>
          <p:nvPr/>
        </p:nvSpPr>
        <p:spPr>
          <a:xfrm>
            <a:off x="6526924" y="713153"/>
            <a:ext cx="5665076" cy="2523768"/>
          </a:xfrm>
          <a:prstGeom prst="rect">
            <a:avLst/>
          </a:prstGeom>
          <a:noFill/>
        </p:spPr>
        <p:txBody>
          <a:bodyPr wrap="square" rtlCol="0">
            <a:spAutoFit/>
          </a:bodyPr>
          <a:lstStyle/>
          <a:p>
            <a:r>
              <a:rPr lang="en-US" sz="2800" dirty="0">
                <a:solidFill>
                  <a:srgbClr val="00B050"/>
                </a:solidFill>
              </a:rPr>
              <a:t>National Climate Data Center (NCDC)</a:t>
            </a:r>
          </a:p>
          <a:p>
            <a:pPr marL="457200" indent="-457200">
              <a:buFont typeface="Arial" panose="020B0604020202020204" pitchFamily="34" charset="0"/>
              <a:buChar char="•"/>
            </a:pPr>
            <a:r>
              <a:rPr lang="en-US" sz="2800" dirty="0">
                <a:solidFill>
                  <a:srgbClr val="00B050"/>
                </a:solidFill>
              </a:rPr>
              <a:t>Temperature, Precipitation, and Wind Speed</a:t>
            </a:r>
          </a:p>
          <a:p>
            <a:pPr marL="457200" indent="-457200">
              <a:buFont typeface="Arial" panose="020B0604020202020204" pitchFamily="34" charset="0"/>
              <a:buChar char="•"/>
            </a:pPr>
            <a:r>
              <a:rPr lang="en-US" sz="2800" dirty="0">
                <a:solidFill>
                  <a:srgbClr val="00B050"/>
                </a:solidFill>
              </a:rPr>
              <a:t>Daily Time Resolution, Climate Division Spatial Resolution</a:t>
            </a:r>
          </a:p>
          <a:p>
            <a:endParaRPr lang="en-US" dirty="0"/>
          </a:p>
        </p:txBody>
      </p:sp>
      <p:sp>
        <p:nvSpPr>
          <p:cNvPr id="10" name="TextBox 9">
            <a:extLst>
              <a:ext uri="{FF2B5EF4-FFF2-40B4-BE49-F238E27FC236}">
                <a16:creationId xmlns:a16="http://schemas.microsoft.com/office/drawing/2014/main" id="{CC4B4837-0925-4E7A-B0A5-15EAFBA1F817}"/>
              </a:ext>
            </a:extLst>
          </p:cNvPr>
          <p:cNvSpPr txBox="1"/>
          <p:nvPr/>
        </p:nvSpPr>
        <p:spPr>
          <a:xfrm>
            <a:off x="882868" y="3548527"/>
            <a:ext cx="4256690" cy="1323439"/>
          </a:xfrm>
          <a:prstGeom prst="rect">
            <a:avLst/>
          </a:prstGeom>
          <a:noFill/>
        </p:spPr>
        <p:txBody>
          <a:bodyPr wrap="square" rtlCol="0">
            <a:spAutoFit/>
          </a:bodyPr>
          <a:lstStyle/>
          <a:p>
            <a:r>
              <a:rPr lang="en-US" sz="4000" dirty="0"/>
              <a:t>Management Practices</a:t>
            </a:r>
            <a:endParaRPr lang="en-US" dirty="0"/>
          </a:p>
        </p:txBody>
      </p:sp>
      <p:sp>
        <p:nvSpPr>
          <p:cNvPr id="11" name="Arrow: Right 10">
            <a:extLst>
              <a:ext uri="{FF2B5EF4-FFF2-40B4-BE49-F238E27FC236}">
                <a16:creationId xmlns:a16="http://schemas.microsoft.com/office/drawing/2014/main" id="{24247185-A4FC-4E15-9C8E-C4A4C324F15D}"/>
              </a:ext>
            </a:extLst>
          </p:cNvPr>
          <p:cNvSpPr/>
          <p:nvPr/>
        </p:nvSpPr>
        <p:spPr>
          <a:xfrm>
            <a:off x="4272455" y="3760928"/>
            <a:ext cx="2033752" cy="898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4EF96D-9F25-46C7-8CD1-C90D49A2FAAD}"/>
              </a:ext>
            </a:extLst>
          </p:cNvPr>
          <p:cNvSpPr txBox="1"/>
          <p:nvPr/>
        </p:nvSpPr>
        <p:spPr>
          <a:xfrm>
            <a:off x="6639910" y="2871417"/>
            <a:ext cx="5439104" cy="2677656"/>
          </a:xfrm>
          <a:prstGeom prst="rect">
            <a:avLst/>
          </a:prstGeom>
          <a:noFill/>
        </p:spPr>
        <p:txBody>
          <a:bodyPr wrap="square" rtlCol="0">
            <a:spAutoFit/>
          </a:bodyPr>
          <a:lstStyle/>
          <a:p>
            <a:r>
              <a:rPr lang="en-US" sz="2800" dirty="0">
                <a:solidFill>
                  <a:srgbClr val="0070C0"/>
                </a:solidFill>
              </a:rPr>
              <a:t>National Animal Health Monitoring Survey</a:t>
            </a:r>
          </a:p>
          <a:p>
            <a:pPr marL="285750" indent="-285750">
              <a:buFont typeface="Arial" panose="020B0604020202020204" pitchFamily="34" charset="0"/>
              <a:buChar char="•"/>
            </a:pPr>
            <a:r>
              <a:rPr lang="en-US" sz="2800" dirty="0">
                <a:solidFill>
                  <a:srgbClr val="0070C0"/>
                </a:solidFill>
              </a:rPr>
              <a:t>Housing type, Storage type, Application methods</a:t>
            </a:r>
          </a:p>
          <a:p>
            <a:pPr marL="285750" indent="-285750">
              <a:buFont typeface="Arial" panose="020B0604020202020204" pitchFamily="34" charset="0"/>
              <a:buChar char="•"/>
            </a:pPr>
            <a:r>
              <a:rPr lang="en-US" sz="2800" dirty="0">
                <a:solidFill>
                  <a:srgbClr val="0070C0"/>
                </a:solidFill>
              </a:rPr>
              <a:t>Multi-state regional spatial resolution</a:t>
            </a:r>
            <a:endParaRPr lang="en-US" dirty="0">
              <a:solidFill>
                <a:srgbClr val="0070C0"/>
              </a:solidFill>
            </a:endParaRPr>
          </a:p>
        </p:txBody>
      </p:sp>
      <p:sp>
        <p:nvSpPr>
          <p:cNvPr id="13" name="TextBox 12">
            <a:extLst>
              <a:ext uri="{FF2B5EF4-FFF2-40B4-BE49-F238E27FC236}">
                <a16:creationId xmlns:a16="http://schemas.microsoft.com/office/drawing/2014/main" id="{02813029-6ADA-4C2A-A628-50B5389B62C6}"/>
              </a:ext>
            </a:extLst>
          </p:cNvPr>
          <p:cNvSpPr txBox="1"/>
          <p:nvPr/>
        </p:nvSpPr>
        <p:spPr>
          <a:xfrm>
            <a:off x="504496" y="5817616"/>
            <a:ext cx="4256690" cy="707886"/>
          </a:xfrm>
          <a:prstGeom prst="rect">
            <a:avLst/>
          </a:prstGeom>
          <a:noFill/>
        </p:spPr>
        <p:txBody>
          <a:bodyPr wrap="square" rtlCol="0">
            <a:spAutoFit/>
          </a:bodyPr>
          <a:lstStyle/>
          <a:p>
            <a:r>
              <a:rPr lang="en-US" sz="4000" dirty="0"/>
              <a:t>Animal Population</a:t>
            </a:r>
            <a:endParaRPr lang="en-US" dirty="0"/>
          </a:p>
        </p:txBody>
      </p:sp>
      <p:sp>
        <p:nvSpPr>
          <p:cNvPr id="14" name="Arrow: Right 13">
            <a:extLst>
              <a:ext uri="{FF2B5EF4-FFF2-40B4-BE49-F238E27FC236}">
                <a16:creationId xmlns:a16="http://schemas.microsoft.com/office/drawing/2014/main" id="{A8205103-DC89-40BD-B0D0-F14C79B266E0}"/>
              </a:ext>
            </a:extLst>
          </p:cNvPr>
          <p:cNvSpPr/>
          <p:nvPr/>
        </p:nvSpPr>
        <p:spPr>
          <a:xfrm>
            <a:off x="4603530" y="5817616"/>
            <a:ext cx="2033752" cy="8986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959F9CD-E2A6-4F33-B7FC-A92B33A56399}"/>
              </a:ext>
            </a:extLst>
          </p:cNvPr>
          <p:cNvSpPr txBox="1"/>
          <p:nvPr/>
        </p:nvSpPr>
        <p:spPr>
          <a:xfrm>
            <a:off x="6810703" y="5549073"/>
            <a:ext cx="4808483" cy="1384995"/>
          </a:xfrm>
          <a:prstGeom prst="rect">
            <a:avLst/>
          </a:prstGeom>
          <a:noFill/>
        </p:spPr>
        <p:txBody>
          <a:bodyPr wrap="square" rtlCol="0">
            <a:spAutoFit/>
          </a:bodyPr>
          <a:lstStyle/>
          <a:p>
            <a:r>
              <a:rPr lang="en-US" sz="2800" dirty="0">
                <a:solidFill>
                  <a:srgbClr val="FF0000"/>
                </a:solidFill>
              </a:rPr>
              <a:t>USDA Agricultural Census</a:t>
            </a:r>
          </a:p>
          <a:p>
            <a:pPr marL="285750" indent="-285750">
              <a:buFont typeface="Arial" panose="020B0604020202020204" pitchFamily="34" charset="0"/>
              <a:buChar char="•"/>
            </a:pPr>
            <a:r>
              <a:rPr lang="en-US" sz="2800" dirty="0">
                <a:solidFill>
                  <a:srgbClr val="FF0000"/>
                </a:solidFill>
              </a:rPr>
              <a:t>County level animal numbers from 2012</a:t>
            </a:r>
            <a:endParaRPr lang="en-US" dirty="0">
              <a:solidFill>
                <a:srgbClr val="FF0000"/>
              </a:solidFill>
            </a:endParaRPr>
          </a:p>
        </p:txBody>
      </p:sp>
      <p:sp>
        <p:nvSpPr>
          <p:cNvPr id="2" name="Slide Number Placeholder 1">
            <a:extLst>
              <a:ext uri="{FF2B5EF4-FFF2-40B4-BE49-F238E27FC236}">
                <a16:creationId xmlns:a16="http://schemas.microsoft.com/office/drawing/2014/main" id="{2CAAAAA0-70C2-4257-AF7F-F4139CCD0D7A}"/>
              </a:ext>
            </a:extLst>
          </p:cNvPr>
          <p:cNvSpPr>
            <a:spLocks noGrp="1"/>
          </p:cNvSpPr>
          <p:nvPr>
            <p:ph type="sldNum" sz="quarter" idx="12"/>
          </p:nvPr>
        </p:nvSpPr>
        <p:spPr/>
        <p:txBody>
          <a:bodyPr/>
          <a:lstStyle/>
          <a:p>
            <a:fld id="{89C4F76E-4191-4D0E-9BCF-104C6F2C7BDD}" type="slidenum">
              <a:rPr lang="en-US" smtClean="0"/>
              <a:t>58</a:t>
            </a:fld>
            <a:endParaRPr lang="en-US"/>
          </a:p>
        </p:txBody>
      </p:sp>
    </p:spTree>
    <p:extLst>
      <p:ext uri="{BB962C8B-B14F-4D97-AF65-F5344CB8AC3E}">
        <p14:creationId xmlns:p14="http://schemas.microsoft.com/office/powerpoint/2010/main" val="4210677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E310-C29B-49F3-8FD3-EA4ABEE24843}"/>
              </a:ext>
            </a:extLst>
          </p:cNvPr>
          <p:cNvSpPr>
            <a:spLocks noGrp="1"/>
          </p:cNvSpPr>
          <p:nvPr>
            <p:ph type="title"/>
          </p:nvPr>
        </p:nvSpPr>
        <p:spPr>
          <a:xfrm>
            <a:off x="838200" y="365125"/>
            <a:ext cx="10515600" cy="1325563"/>
          </a:xfrm>
        </p:spPr>
        <p:txBody>
          <a:bodyPr/>
          <a:lstStyle/>
          <a:p>
            <a:r>
              <a:rPr lang="en-US" dirty="0"/>
              <a:t>Regional Farming Practices:  An Example</a:t>
            </a:r>
          </a:p>
        </p:txBody>
      </p:sp>
      <p:pic>
        <p:nvPicPr>
          <p:cNvPr id="3" name="Picture 2">
            <a:extLst>
              <a:ext uri="{FF2B5EF4-FFF2-40B4-BE49-F238E27FC236}">
                <a16:creationId xmlns:a16="http://schemas.microsoft.com/office/drawing/2014/main" id="{DEDE5519-A239-4088-9A86-1908E465E3B7}"/>
              </a:ext>
            </a:extLst>
          </p:cNvPr>
          <p:cNvPicPr>
            <a:picLocks noChangeAspect="1"/>
          </p:cNvPicPr>
          <p:nvPr/>
        </p:nvPicPr>
        <p:blipFill>
          <a:blip r:embed="rId2"/>
          <a:stretch>
            <a:fillRect/>
          </a:stretch>
        </p:blipFill>
        <p:spPr>
          <a:xfrm>
            <a:off x="1040523" y="1690689"/>
            <a:ext cx="6801847" cy="4217368"/>
          </a:xfrm>
          <a:prstGeom prst="rect">
            <a:avLst/>
          </a:prstGeom>
        </p:spPr>
      </p:pic>
      <p:sp>
        <p:nvSpPr>
          <p:cNvPr id="4" name="TextBox 3">
            <a:extLst>
              <a:ext uri="{FF2B5EF4-FFF2-40B4-BE49-F238E27FC236}">
                <a16:creationId xmlns:a16="http://schemas.microsoft.com/office/drawing/2014/main" id="{11956233-E7F9-4849-A479-00C59FC1AFC3}"/>
              </a:ext>
            </a:extLst>
          </p:cNvPr>
          <p:cNvSpPr txBox="1"/>
          <p:nvPr/>
        </p:nvSpPr>
        <p:spPr>
          <a:xfrm>
            <a:off x="7842370" y="1690688"/>
            <a:ext cx="4060596"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Regional variation in housing, storage and application practices</a:t>
            </a:r>
          </a:p>
          <a:p>
            <a:pPr marL="285750" indent="-285750">
              <a:buFont typeface="Arial" panose="020B0604020202020204" pitchFamily="34" charset="0"/>
              <a:buChar char="•"/>
            </a:pPr>
            <a:r>
              <a:rPr lang="en-US" sz="2400" dirty="0"/>
              <a:t>Swine shown as an example here</a:t>
            </a:r>
          </a:p>
          <a:p>
            <a:pPr marL="285750" indent="-285750">
              <a:buFont typeface="Arial" panose="020B0604020202020204" pitchFamily="34" charset="0"/>
              <a:buChar char="•"/>
            </a:pPr>
            <a:r>
              <a:rPr lang="en-US" sz="2400" dirty="0"/>
              <a:t>The MW includes ID, IA, MN, MT, ND, NE, SD, WI, and WY</a:t>
            </a:r>
          </a:p>
          <a:p>
            <a:pPr marL="285750" indent="-285750">
              <a:buFont typeface="Arial" panose="020B0604020202020204" pitchFamily="34" charset="0"/>
              <a:buChar char="•"/>
            </a:pPr>
            <a:r>
              <a:rPr lang="en-US" sz="2400" dirty="0"/>
              <a:t>The Eastern states include CT, DE, IL, IN, ME, MD, MA, MI, NH, NJ, NY, OH, PA, RI, and VT</a:t>
            </a:r>
          </a:p>
          <a:p>
            <a:pPr marL="285750" indent="-285750">
              <a:buFont typeface="Arial" panose="020B0604020202020204" pitchFamily="34" charset="0"/>
              <a:buChar char="•"/>
            </a:pPr>
            <a:r>
              <a:rPr lang="en-US" sz="2400" dirty="0"/>
              <a:t>All other states in Southern Region</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1E1A30ED-D1D5-4350-ADFC-EC2CA9DC2B9A}"/>
              </a:ext>
            </a:extLst>
          </p:cNvPr>
          <p:cNvSpPr>
            <a:spLocks noGrp="1"/>
          </p:cNvSpPr>
          <p:nvPr>
            <p:ph type="sldNum" sz="quarter" idx="12"/>
          </p:nvPr>
        </p:nvSpPr>
        <p:spPr/>
        <p:txBody>
          <a:bodyPr/>
          <a:lstStyle/>
          <a:p>
            <a:fld id="{89C4F76E-4191-4D0E-9BCF-104C6F2C7BDD}" type="slidenum">
              <a:rPr lang="en-US" smtClean="0"/>
              <a:t>59</a:t>
            </a:fld>
            <a:endParaRPr lang="en-US"/>
          </a:p>
        </p:txBody>
      </p:sp>
    </p:spTree>
    <p:extLst>
      <p:ext uri="{BB962C8B-B14F-4D97-AF65-F5344CB8AC3E}">
        <p14:creationId xmlns:p14="http://schemas.microsoft.com/office/powerpoint/2010/main" val="612340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FB03-C87B-4992-8EBF-D2DFE0B94905}"/>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224E322D-3844-4450-95E1-34C6A7628665}"/>
              </a:ext>
            </a:extLst>
          </p:cNvPr>
          <p:cNvSpPr>
            <a:spLocks noGrp="1"/>
          </p:cNvSpPr>
          <p:nvPr>
            <p:ph idx="1"/>
          </p:nvPr>
        </p:nvSpPr>
        <p:spPr/>
        <p:txBody>
          <a:bodyPr>
            <a:normAutofit fontScale="92500"/>
          </a:bodyPr>
          <a:lstStyle/>
          <a:p>
            <a:r>
              <a:rPr lang="en-US" dirty="0">
                <a:cs typeface="Arial"/>
              </a:rPr>
              <a:t>To introduce you to some background on NH3 and key sectors in the inventory</a:t>
            </a:r>
          </a:p>
          <a:p>
            <a:r>
              <a:rPr lang="en-US" dirty="0">
                <a:cs typeface="Arial"/>
              </a:rPr>
              <a:t>To introduce you to CMU’s FEM for estimating livestock NH3 emissions which was used as the basis for EPA estimates for the 2014 NEI</a:t>
            </a:r>
          </a:p>
          <a:p>
            <a:r>
              <a:rPr lang="en-US" dirty="0">
                <a:cs typeface="Arial"/>
              </a:rPr>
              <a:t>To introduce you to EPA/ORD’s methods for estimating fertilizer NH3 emissions, which was used as the basis for EPA estimates in the 2014 NEI</a:t>
            </a:r>
          </a:p>
          <a:p>
            <a:r>
              <a:rPr lang="en-US" dirty="0">
                <a:cs typeface="Arial"/>
              </a:rPr>
              <a:t>Outline 2014 results and plans for the 2017 NEI for both sectors</a:t>
            </a:r>
          </a:p>
          <a:p>
            <a:r>
              <a:rPr lang="en-US" dirty="0">
                <a:cs typeface="Arial"/>
              </a:rPr>
              <a:t>To provide you an opportunity to ask questions about all of the above</a:t>
            </a:r>
          </a:p>
          <a:p>
            <a:r>
              <a:rPr lang="en-US" dirty="0">
                <a:cs typeface="Arial"/>
              </a:rPr>
              <a:t>To offer collaboration on these important sectors, and listen to any suggestions/comments you may have moving forward</a:t>
            </a:r>
            <a:endParaRPr lang="en-US" dirty="0"/>
          </a:p>
        </p:txBody>
      </p:sp>
      <p:sp>
        <p:nvSpPr>
          <p:cNvPr id="5" name="Slide Number Placeholder 4">
            <a:extLst>
              <a:ext uri="{FF2B5EF4-FFF2-40B4-BE49-F238E27FC236}">
                <a16:creationId xmlns:a16="http://schemas.microsoft.com/office/drawing/2014/main" id="{29432019-33B5-4740-A404-3676CBC9CAC7}"/>
              </a:ext>
            </a:extLst>
          </p:cNvPr>
          <p:cNvSpPr>
            <a:spLocks noGrp="1"/>
          </p:cNvSpPr>
          <p:nvPr>
            <p:ph type="sldNum" sz="quarter" idx="12"/>
          </p:nvPr>
        </p:nvSpPr>
        <p:spPr/>
        <p:txBody>
          <a:bodyPr/>
          <a:lstStyle/>
          <a:p>
            <a:fld id="{4CCF09B7-36D8-464D-A386-8F07541584EF}" type="slidenum">
              <a:rPr lang="en-US" smtClean="0"/>
              <a:t>6</a:t>
            </a:fld>
            <a:endParaRPr lang="en-US"/>
          </a:p>
        </p:txBody>
      </p:sp>
    </p:spTree>
    <p:extLst>
      <p:ext uri="{BB962C8B-B14F-4D97-AF65-F5344CB8AC3E}">
        <p14:creationId xmlns:p14="http://schemas.microsoft.com/office/powerpoint/2010/main" val="3103902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4815-71B1-4163-A6FB-B9F33EA760A7}"/>
              </a:ext>
            </a:extLst>
          </p:cNvPr>
          <p:cNvSpPr>
            <a:spLocks noGrp="1"/>
          </p:cNvSpPr>
          <p:nvPr>
            <p:ph type="title"/>
          </p:nvPr>
        </p:nvSpPr>
        <p:spPr/>
        <p:txBody>
          <a:bodyPr/>
          <a:lstStyle/>
          <a:p>
            <a:r>
              <a:rPr lang="en-US" dirty="0"/>
              <a:t>Inventory Calculations</a:t>
            </a:r>
          </a:p>
        </p:txBody>
      </p:sp>
      <p:sp>
        <p:nvSpPr>
          <p:cNvPr id="3" name="Content Placeholder 2">
            <a:extLst>
              <a:ext uri="{FF2B5EF4-FFF2-40B4-BE49-F238E27FC236}">
                <a16:creationId xmlns:a16="http://schemas.microsoft.com/office/drawing/2014/main" id="{FE954FD7-62B1-43C8-ADEF-8D76F6464D91}"/>
              </a:ext>
            </a:extLst>
          </p:cNvPr>
          <p:cNvSpPr>
            <a:spLocks noGrp="1"/>
          </p:cNvSpPr>
          <p:nvPr>
            <p:ph idx="1"/>
          </p:nvPr>
        </p:nvSpPr>
        <p:spPr/>
        <p:txBody>
          <a:bodyPr>
            <a:normAutofit fontScale="92500" lnSpcReduction="20000"/>
          </a:bodyPr>
          <a:lstStyle/>
          <a:p>
            <a:r>
              <a:rPr lang="en-US" dirty="0"/>
              <a:t>Run FEM for county-specific meteorology to produce daily emission factors</a:t>
            </a:r>
          </a:p>
          <a:p>
            <a:pPr lvl="1"/>
            <a:r>
              <a:rPr lang="en-US" dirty="0"/>
              <a:t>Repeat for all farm practices</a:t>
            </a:r>
          </a:p>
          <a:p>
            <a:r>
              <a:rPr lang="en-US" dirty="0"/>
              <a:t>Compute a county composite EF as a weighted average across all manure management practices in that county</a:t>
            </a:r>
          </a:p>
          <a:p>
            <a:pPr lvl="1"/>
            <a:r>
              <a:rPr lang="en-US" dirty="0"/>
              <a:t>Repeat for all animal types</a:t>
            </a:r>
          </a:p>
          <a:p>
            <a:r>
              <a:rPr lang="en-US" dirty="0"/>
              <a:t>County-based Emissions = (Emissions Factor) x (Animal Population)</a:t>
            </a:r>
          </a:p>
          <a:p>
            <a:pPr lvl="1"/>
            <a:r>
              <a:rPr lang="en-US" dirty="0"/>
              <a:t>Resulting data has structure of emissions = f(county, day, livestock type, “practice”) where “practice” is shorthand for the different housing/storage/application configurations that prevail in a county</a:t>
            </a:r>
          </a:p>
          <a:p>
            <a:r>
              <a:rPr lang="en-US" dirty="0"/>
              <a:t>Result is ammonia emissions with:</a:t>
            </a:r>
          </a:p>
          <a:p>
            <a:pPr lvl="1"/>
            <a:r>
              <a:rPr lang="en-US" dirty="0"/>
              <a:t>Daily temporal resolution</a:t>
            </a:r>
          </a:p>
          <a:p>
            <a:pPr lvl="1"/>
            <a:r>
              <a:rPr lang="en-US" dirty="0"/>
              <a:t>County spatial resolution</a:t>
            </a:r>
          </a:p>
          <a:p>
            <a:pPr lvl="1"/>
            <a:r>
              <a:rPr lang="en-US" dirty="0"/>
              <a:t>…by livestock type, management stage, practice</a:t>
            </a:r>
          </a:p>
        </p:txBody>
      </p:sp>
      <p:sp>
        <p:nvSpPr>
          <p:cNvPr id="4" name="Slide Number Placeholder 3">
            <a:extLst>
              <a:ext uri="{FF2B5EF4-FFF2-40B4-BE49-F238E27FC236}">
                <a16:creationId xmlns:a16="http://schemas.microsoft.com/office/drawing/2014/main" id="{A8D810AF-875B-47EA-96D3-106EDD9D7D5E}"/>
              </a:ext>
            </a:extLst>
          </p:cNvPr>
          <p:cNvSpPr>
            <a:spLocks noGrp="1"/>
          </p:cNvSpPr>
          <p:nvPr>
            <p:ph type="sldNum" sz="quarter" idx="12"/>
          </p:nvPr>
        </p:nvSpPr>
        <p:spPr/>
        <p:txBody>
          <a:bodyPr/>
          <a:lstStyle/>
          <a:p>
            <a:fld id="{89C4F76E-4191-4D0E-9BCF-104C6F2C7BDD}" type="slidenum">
              <a:rPr lang="en-US" smtClean="0"/>
              <a:t>60</a:t>
            </a:fld>
            <a:endParaRPr lang="en-US"/>
          </a:p>
        </p:txBody>
      </p:sp>
    </p:spTree>
    <p:extLst>
      <p:ext uri="{BB962C8B-B14F-4D97-AF65-F5344CB8AC3E}">
        <p14:creationId xmlns:p14="http://schemas.microsoft.com/office/powerpoint/2010/main" val="849258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82F1-2FE8-4974-B8DD-BC0CBA0EC199}"/>
              </a:ext>
            </a:extLst>
          </p:cNvPr>
          <p:cNvSpPr>
            <a:spLocks noGrp="1"/>
          </p:cNvSpPr>
          <p:nvPr>
            <p:ph type="title"/>
          </p:nvPr>
        </p:nvSpPr>
        <p:spPr/>
        <p:txBody>
          <a:bodyPr/>
          <a:lstStyle/>
          <a:p>
            <a:r>
              <a:rPr lang="en-US" dirty="0"/>
              <a:t>2011 Results:  National Totals</a:t>
            </a:r>
          </a:p>
        </p:txBody>
      </p:sp>
      <p:pic>
        <p:nvPicPr>
          <p:cNvPr id="3" name="Picture 2">
            <a:extLst>
              <a:ext uri="{FF2B5EF4-FFF2-40B4-BE49-F238E27FC236}">
                <a16:creationId xmlns:a16="http://schemas.microsoft.com/office/drawing/2014/main" id="{9A61409A-6984-46AA-ACBB-9A75C6E37733}"/>
              </a:ext>
            </a:extLst>
          </p:cNvPr>
          <p:cNvPicPr>
            <a:picLocks noChangeAspect="1"/>
          </p:cNvPicPr>
          <p:nvPr/>
        </p:nvPicPr>
        <p:blipFill>
          <a:blip r:embed="rId2"/>
          <a:stretch>
            <a:fillRect/>
          </a:stretch>
        </p:blipFill>
        <p:spPr>
          <a:xfrm>
            <a:off x="493134" y="1513490"/>
            <a:ext cx="10860666" cy="3808909"/>
          </a:xfrm>
          <a:prstGeom prst="rect">
            <a:avLst/>
          </a:prstGeom>
        </p:spPr>
      </p:pic>
      <p:sp>
        <p:nvSpPr>
          <p:cNvPr id="4" name="TextBox 3">
            <a:extLst>
              <a:ext uri="{FF2B5EF4-FFF2-40B4-BE49-F238E27FC236}">
                <a16:creationId xmlns:a16="http://schemas.microsoft.com/office/drawing/2014/main" id="{439297C1-D932-473B-B76D-53E507820B3A}"/>
              </a:ext>
            </a:extLst>
          </p:cNvPr>
          <p:cNvSpPr txBox="1"/>
          <p:nvPr/>
        </p:nvSpPr>
        <p:spPr>
          <a:xfrm>
            <a:off x="1166648" y="5470634"/>
            <a:ext cx="841878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Seasonal and daily variability apparent</a:t>
            </a:r>
          </a:p>
          <a:p>
            <a:pPr marL="285750" indent="-285750">
              <a:buFont typeface="Arial" panose="020B0604020202020204" pitchFamily="34" charset="0"/>
              <a:buChar char="•"/>
            </a:pPr>
            <a:r>
              <a:rPr lang="en-US" sz="2000" dirty="0"/>
              <a:t>Summer emissions dominated by swine</a:t>
            </a:r>
          </a:p>
          <a:p>
            <a:pPr marL="285750" indent="-285750">
              <a:buFont typeface="Arial" panose="020B0604020202020204" pitchFamily="34" charset="0"/>
              <a:buChar char="•"/>
            </a:pPr>
            <a:r>
              <a:rPr lang="en-US" sz="2000" dirty="0"/>
              <a:t>Beef and broilers more important during wintertime (relative to swine)</a:t>
            </a:r>
          </a:p>
          <a:p>
            <a:pPr marL="285750" indent="-285750">
              <a:buFont typeface="Arial" panose="020B0604020202020204" pitchFamily="34" charset="0"/>
              <a:buChar char="•"/>
            </a:pPr>
            <a:r>
              <a:rPr lang="en-US" sz="2000" dirty="0"/>
              <a:t>Layers have reverse seasonal emission pattern</a:t>
            </a:r>
          </a:p>
        </p:txBody>
      </p:sp>
      <p:sp>
        <p:nvSpPr>
          <p:cNvPr id="5" name="Slide Number Placeholder 4">
            <a:extLst>
              <a:ext uri="{FF2B5EF4-FFF2-40B4-BE49-F238E27FC236}">
                <a16:creationId xmlns:a16="http://schemas.microsoft.com/office/drawing/2014/main" id="{C073693F-9E41-42DA-B121-63FB06E5BF7D}"/>
              </a:ext>
            </a:extLst>
          </p:cNvPr>
          <p:cNvSpPr>
            <a:spLocks noGrp="1"/>
          </p:cNvSpPr>
          <p:nvPr>
            <p:ph type="sldNum" sz="quarter" idx="12"/>
          </p:nvPr>
        </p:nvSpPr>
        <p:spPr/>
        <p:txBody>
          <a:bodyPr/>
          <a:lstStyle/>
          <a:p>
            <a:fld id="{89C4F76E-4191-4D0E-9BCF-104C6F2C7BDD}" type="slidenum">
              <a:rPr lang="en-US" smtClean="0"/>
              <a:t>61</a:t>
            </a:fld>
            <a:endParaRPr lang="en-US"/>
          </a:p>
        </p:txBody>
      </p:sp>
    </p:spTree>
    <p:extLst>
      <p:ext uri="{BB962C8B-B14F-4D97-AF65-F5344CB8AC3E}">
        <p14:creationId xmlns:p14="http://schemas.microsoft.com/office/powerpoint/2010/main" val="422719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CD6E-3F0D-411E-871D-173EE48C333B}"/>
              </a:ext>
            </a:extLst>
          </p:cNvPr>
          <p:cNvSpPr>
            <a:spLocks noGrp="1"/>
          </p:cNvSpPr>
          <p:nvPr>
            <p:ph type="title"/>
          </p:nvPr>
        </p:nvSpPr>
        <p:spPr/>
        <p:txBody>
          <a:bodyPr/>
          <a:lstStyle/>
          <a:p>
            <a:r>
              <a:rPr lang="en-US" dirty="0"/>
              <a:t>Spatial Distribution</a:t>
            </a:r>
          </a:p>
        </p:txBody>
      </p:sp>
      <p:pic>
        <p:nvPicPr>
          <p:cNvPr id="3" name="Picture 2">
            <a:extLst>
              <a:ext uri="{FF2B5EF4-FFF2-40B4-BE49-F238E27FC236}">
                <a16:creationId xmlns:a16="http://schemas.microsoft.com/office/drawing/2014/main" id="{0B4B6FB0-808C-40AA-9C9B-3436E980A52D}"/>
              </a:ext>
            </a:extLst>
          </p:cNvPr>
          <p:cNvPicPr>
            <a:picLocks noChangeAspect="1"/>
          </p:cNvPicPr>
          <p:nvPr/>
        </p:nvPicPr>
        <p:blipFill>
          <a:blip r:embed="rId2"/>
          <a:stretch>
            <a:fillRect/>
          </a:stretch>
        </p:blipFill>
        <p:spPr>
          <a:xfrm>
            <a:off x="1077323" y="1359613"/>
            <a:ext cx="8574655" cy="4756380"/>
          </a:xfrm>
          <a:prstGeom prst="rect">
            <a:avLst/>
          </a:prstGeom>
        </p:spPr>
      </p:pic>
      <p:cxnSp>
        <p:nvCxnSpPr>
          <p:cNvPr id="5" name="Straight Arrow Connector 4">
            <a:extLst>
              <a:ext uri="{FF2B5EF4-FFF2-40B4-BE49-F238E27FC236}">
                <a16:creationId xmlns:a16="http://schemas.microsoft.com/office/drawing/2014/main" id="{86705F0D-9407-4B40-AE8D-476D9D34D006}"/>
              </a:ext>
            </a:extLst>
          </p:cNvPr>
          <p:cNvCxnSpPr/>
          <p:nvPr/>
        </p:nvCxnSpPr>
        <p:spPr>
          <a:xfrm flipV="1">
            <a:off x="709448" y="3815255"/>
            <a:ext cx="1261242" cy="1261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E20E12-EF61-403D-A9F8-F1A1EB5FB51A}"/>
              </a:ext>
            </a:extLst>
          </p:cNvPr>
          <p:cNvSpPr txBox="1"/>
          <p:nvPr/>
        </p:nvSpPr>
        <p:spPr>
          <a:xfrm>
            <a:off x="153067" y="4544072"/>
            <a:ext cx="1454362" cy="1477328"/>
          </a:xfrm>
          <a:prstGeom prst="rect">
            <a:avLst/>
          </a:prstGeom>
          <a:noFill/>
        </p:spPr>
        <p:txBody>
          <a:bodyPr wrap="square" rtlCol="0">
            <a:spAutoFit/>
          </a:bodyPr>
          <a:lstStyle/>
          <a:p>
            <a:r>
              <a:rPr lang="en-US" dirty="0"/>
              <a:t>San Joaquin Valley, Poultry and Cattle Production</a:t>
            </a:r>
          </a:p>
        </p:txBody>
      </p:sp>
      <p:cxnSp>
        <p:nvCxnSpPr>
          <p:cNvPr id="8" name="Straight Arrow Connector 7">
            <a:extLst>
              <a:ext uri="{FF2B5EF4-FFF2-40B4-BE49-F238E27FC236}">
                <a16:creationId xmlns:a16="http://schemas.microsoft.com/office/drawing/2014/main" id="{E8971E68-574F-4D24-96F8-226CB7A760F5}"/>
              </a:ext>
            </a:extLst>
          </p:cNvPr>
          <p:cNvCxnSpPr/>
          <p:nvPr/>
        </p:nvCxnSpPr>
        <p:spPr>
          <a:xfrm flipH="1">
            <a:off x="5959366" y="1359613"/>
            <a:ext cx="882868" cy="1588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B1F4CA-4C04-430C-8B41-13D2C517E5FE}"/>
              </a:ext>
            </a:extLst>
          </p:cNvPr>
          <p:cNvSpPr txBox="1"/>
          <p:nvPr/>
        </p:nvSpPr>
        <p:spPr>
          <a:xfrm>
            <a:off x="6558455" y="704740"/>
            <a:ext cx="1844565" cy="646331"/>
          </a:xfrm>
          <a:prstGeom prst="rect">
            <a:avLst/>
          </a:prstGeom>
          <a:noFill/>
        </p:spPr>
        <p:txBody>
          <a:bodyPr wrap="square" rtlCol="0">
            <a:spAutoFit/>
          </a:bodyPr>
          <a:lstStyle/>
          <a:p>
            <a:r>
              <a:rPr lang="en-US" dirty="0"/>
              <a:t>Iowa, Beef and Swine Production</a:t>
            </a:r>
          </a:p>
        </p:txBody>
      </p:sp>
      <p:sp>
        <p:nvSpPr>
          <p:cNvPr id="10" name="TextBox 9">
            <a:extLst>
              <a:ext uri="{FF2B5EF4-FFF2-40B4-BE49-F238E27FC236}">
                <a16:creationId xmlns:a16="http://schemas.microsoft.com/office/drawing/2014/main" id="{07D959B1-7FE3-40A2-B513-E144BF42ED22}"/>
              </a:ext>
            </a:extLst>
          </p:cNvPr>
          <p:cNvSpPr txBox="1"/>
          <p:nvPr/>
        </p:nvSpPr>
        <p:spPr>
          <a:xfrm>
            <a:off x="9748358" y="1591387"/>
            <a:ext cx="1844565" cy="923330"/>
          </a:xfrm>
          <a:prstGeom prst="rect">
            <a:avLst/>
          </a:prstGeom>
          <a:noFill/>
        </p:spPr>
        <p:txBody>
          <a:bodyPr wrap="square" rtlCol="0">
            <a:spAutoFit/>
          </a:bodyPr>
          <a:lstStyle/>
          <a:p>
            <a:r>
              <a:rPr lang="en-US" dirty="0"/>
              <a:t>NC Coastal Plain, Broiler and Swine Production</a:t>
            </a:r>
          </a:p>
        </p:txBody>
      </p:sp>
      <p:cxnSp>
        <p:nvCxnSpPr>
          <p:cNvPr id="12" name="Straight Arrow Connector 11">
            <a:extLst>
              <a:ext uri="{FF2B5EF4-FFF2-40B4-BE49-F238E27FC236}">
                <a16:creationId xmlns:a16="http://schemas.microsoft.com/office/drawing/2014/main" id="{4A5D809B-39CF-4689-9188-C98E8B02B8F6}"/>
              </a:ext>
            </a:extLst>
          </p:cNvPr>
          <p:cNvCxnSpPr/>
          <p:nvPr/>
        </p:nvCxnSpPr>
        <p:spPr>
          <a:xfrm flipH="1">
            <a:off x="8024648" y="2429806"/>
            <a:ext cx="1555959" cy="1684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B7530BA-4134-4318-80B0-9BC21C47AF2D}"/>
              </a:ext>
            </a:extLst>
          </p:cNvPr>
          <p:cNvSpPr>
            <a:spLocks noGrp="1"/>
          </p:cNvSpPr>
          <p:nvPr>
            <p:ph type="sldNum" sz="quarter" idx="12"/>
          </p:nvPr>
        </p:nvSpPr>
        <p:spPr/>
        <p:txBody>
          <a:bodyPr/>
          <a:lstStyle/>
          <a:p>
            <a:fld id="{89C4F76E-4191-4D0E-9BCF-104C6F2C7BDD}" type="slidenum">
              <a:rPr lang="en-US" smtClean="0"/>
              <a:t>62</a:t>
            </a:fld>
            <a:endParaRPr lang="en-US"/>
          </a:p>
        </p:txBody>
      </p:sp>
    </p:spTree>
    <p:extLst>
      <p:ext uri="{BB962C8B-B14F-4D97-AF65-F5344CB8AC3E}">
        <p14:creationId xmlns:p14="http://schemas.microsoft.com/office/powerpoint/2010/main" val="956797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E33E-DE4C-4DBB-90A8-68E0A84A5413}"/>
              </a:ext>
            </a:extLst>
          </p:cNvPr>
          <p:cNvSpPr>
            <a:spLocks noGrp="1"/>
          </p:cNvSpPr>
          <p:nvPr>
            <p:ph type="title"/>
          </p:nvPr>
        </p:nvSpPr>
        <p:spPr/>
        <p:txBody>
          <a:bodyPr/>
          <a:lstStyle/>
          <a:p>
            <a:r>
              <a:rPr lang="en-US" dirty="0"/>
              <a:t>Regional Emission Factors</a:t>
            </a:r>
          </a:p>
        </p:txBody>
      </p:sp>
      <p:pic>
        <p:nvPicPr>
          <p:cNvPr id="3" name="Picture 2">
            <a:extLst>
              <a:ext uri="{FF2B5EF4-FFF2-40B4-BE49-F238E27FC236}">
                <a16:creationId xmlns:a16="http://schemas.microsoft.com/office/drawing/2014/main" id="{F898FF30-D78E-4B79-BA80-E3E93BEC47FC}"/>
              </a:ext>
            </a:extLst>
          </p:cNvPr>
          <p:cNvPicPr>
            <a:picLocks noChangeAspect="1"/>
          </p:cNvPicPr>
          <p:nvPr/>
        </p:nvPicPr>
        <p:blipFill>
          <a:blip r:embed="rId2"/>
          <a:stretch>
            <a:fillRect/>
          </a:stretch>
        </p:blipFill>
        <p:spPr>
          <a:xfrm>
            <a:off x="130757" y="1690688"/>
            <a:ext cx="7564536" cy="3975665"/>
          </a:xfrm>
          <a:prstGeom prst="rect">
            <a:avLst/>
          </a:prstGeom>
        </p:spPr>
      </p:pic>
      <p:sp>
        <p:nvSpPr>
          <p:cNvPr id="4" name="Oval 3">
            <a:extLst>
              <a:ext uri="{FF2B5EF4-FFF2-40B4-BE49-F238E27FC236}">
                <a16:creationId xmlns:a16="http://schemas.microsoft.com/office/drawing/2014/main" id="{62A8A41E-478E-4248-8830-8F2B3DB74A4A}"/>
              </a:ext>
            </a:extLst>
          </p:cNvPr>
          <p:cNvSpPr/>
          <p:nvPr/>
        </p:nvSpPr>
        <p:spPr>
          <a:xfrm>
            <a:off x="3913025" y="3158257"/>
            <a:ext cx="504496" cy="520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B59E71C-CA6A-4D33-90BE-AC583F780A6C}"/>
              </a:ext>
            </a:extLst>
          </p:cNvPr>
          <p:cNvSpPr/>
          <p:nvPr/>
        </p:nvSpPr>
        <p:spPr>
          <a:xfrm>
            <a:off x="5589425" y="3678520"/>
            <a:ext cx="942004" cy="520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5F76646-26E1-4F3B-8845-0349186CBCB2}"/>
              </a:ext>
            </a:extLst>
          </p:cNvPr>
          <p:cNvCxnSpPr>
            <a:cxnSpLocks/>
          </p:cNvCxnSpPr>
          <p:nvPr/>
        </p:nvCxnSpPr>
        <p:spPr>
          <a:xfrm flipH="1">
            <a:off x="4536224" y="1273061"/>
            <a:ext cx="2234690" cy="2031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896368D-EDB3-4308-AD75-BFEC7B1D6B06}"/>
              </a:ext>
            </a:extLst>
          </p:cNvPr>
          <p:cNvCxnSpPr/>
          <p:nvPr/>
        </p:nvCxnSpPr>
        <p:spPr>
          <a:xfrm flipH="1">
            <a:off x="6313714" y="1436914"/>
            <a:ext cx="457200" cy="2241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0D93B8-7811-4AD4-BE51-16270F512CA4}"/>
              </a:ext>
            </a:extLst>
          </p:cNvPr>
          <p:cNvSpPr txBox="1"/>
          <p:nvPr/>
        </p:nvSpPr>
        <p:spPr>
          <a:xfrm>
            <a:off x="6752638" y="490359"/>
            <a:ext cx="2569029" cy="1200329"/>
          </a:xfrm>
          <a:prstGeom prst="rect">
            <a:avLst/>
          </a:prstGeom>
          <a:noFill/>
        </p:spPr>
        <p:txBody>
          <a:bodyPr wrap="square" rtlCol="0">
            <a:spAutoFit/>
          </a:bodyPr>
          <a:lstStyle/>
          <a:p>
            <a:r>
              <a:rPr lang="en-US" sz="2400" dirty="0"/>
              <a:t>NC Swine EF about double that of IA (annual)</a:t>
            </a:r>
          </a:p>
        </p:txBody>
      </p:sp>
      <p:sp>
        <p:nvSpPr>
          <p:cNvPr id="13" name="TextBox 12">
            <a:extLst>
              <a:ext uri="{FF2B5EF4-FFF2-40B4-BE49-F238E27FC236}">
                <a16:creationId xmlns:a16="http://schemas.microsoft.com/office/drawing/2014/main" id="{DAE9D753-162F-47ED-B954-585A82D6CC4C}"/>
              </a:ext>
            </a:extLst>
          </p:cNvPr>
          <p:cNvSpPr txBox="1"/>
          <p:nvPr/>
        </p:nvSpPr>
        <p:spPr>
          <a:xfrm>
            <a:off x="8463190" y="1396130"/>
            <a:ext cx="3352800" cy="5786199"/>
          </a:xfrm>
          <a:prstGeom prst="rect">
            <a:avLst/>
          </a:prstGeom>
          <a:noFill/>
        </p:spPr>
        <p:txBody>
          <a:bodyPr wrap="square" rtlCol="0">
            <a:spAutoFit/>
          </a:bodyPr>
          <a:lstStyle/>
          <a:p>
            <a:pPr marL="285750" indent="-285750">
              <a:buFont typeface="Arial" panose="020B0604020202020204" pitchFamily="34" charset="0"/>
              <a:buChar char="•"/>
            </a:pPr>
            <a:r>
              <a:rPr lang="en-US" sz="3200" dirty="0"/>
              <a:t>Higher EFs in warmer places</a:t>
            </a:r>
          </a:p>
          <a:p>
            <a:pPr marL="285750" indent="-285750">
              <a:buFont typeface="Arial" panose="020B0604020202020204" pitchFamily="34" charset="0"/>
              <a:buChar char="•"/>
            </a:pPr>
            <a:r>
              <a:rPr lang="en-US" sz="3200" dirty="0"/>
              <a:t>Differences in practices less significant than Temperature differences</a:t>
            </a:r>
          </a:p>
          <a:p>
            <a:pPr marL="285750" indent="-285750">
              <a:buFont typeface="Arial" panose="020B0604020202020204" pitchFamily="34" charset="0"/>
              <a:buChar char="•"/>
            </a:pPr>
            <a:r>
              <a:rPr lang="en-US" sz="3200" dirty="0"/>
              <a:t>Note also different EFs within a given state</a:t>
            </a:r>
          </a:p>
          <a:p>
            <a:endParaRPr lang="en-US" dirty="0"/>
          </a:p>
        </p:txBody>
      </p:sp>
      <p:sp>
        <p:nvSpPr>
          <p:cNvPr id="5" name="Slide Number Placeholder 4">
            <a:extLst>
              <a:ext uri="{FF2B5EF4-FFF2-40B4-BE49-F238E27FC236}">
                <a16:creationId xmlns:a16="http://schemas.microsoft.com/office/drawing/2014/main" id="{76EE483D-00E4-4AF2-972C-795FAB975812}"/>
              </a:ext>
            </a:extLst>
          </p:cNvPr>
          <p:cNvSpPr>
            <a:spLocks noGrp="1"/>
          </p:cNvSpPr>
          <p:nvPr>
            <p:ph type="sldNum" sz="quarter" idx="12"/>
          </p:nvPr>
        </p:nvSpPr>
        <p:spPr/>
        <p:txBody>
          <a:bodyPr/>
          <a:lstStyle/>
          <a:p>
            <a:fld id="{89C4F76E-4191-4D0E-9BCF-104C6F2C7BDD}" type="slidenum">
              <a:rPr lang="en-US" smtClean="0"/>
              <a:t>63</a:t>
            </a:fld>
            <a:endParaRPr lang="en-US"/>
          </a:p>
        </p:txBody>
      </p:sp>
    </p:spTree>
    <p:extLst>
      <p:ext uri="{BB962C8B-B14F-4D97-AF65-F5344CB8AC3E}">
        <p14:creationId xmlns:p14="http://schemas.microsoft.com/office/powerpoint/2010/main" val="18767532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print">
            <a:extLst>
              <a:ext uri="{28A0092B-C50C-407E-A947-70E740481C1C}">
                <a14:useLocalDpi xmlns:a14="http://schemas.microsoft.com/office/drawing/2010/main" val="0"/>
              </a:ext>
            </a:extLst>
          </a:blip>
          <a:srcRect t="2171" b="68013"/>
          <a:stretch/>
        </p:blipFill>
        <p:spPr bwMode="auto">
          <a:xfrm>
            <a:off x="2343151" y="1327729"/>
            <a:ext cx="7158763" cy="27354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983766" y="4396901"/>
            <a:ext cx="8495446"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Similar magnitude of emissions in 2011 FEM inventory and 2011 NEI</a:t>
            </a:r>
          </a:p>
          <a:p>
            <a:pPr marL="285750" indent="-285750">
              <a:buFont typeface="Arial" panose="020B0604020202020204" pitchFamily="34" charset="0"/>
              <a:buChar char="•"/>
            </a:pPr>
            <a:r>
              <a:rPr lang="en-US" sz="2200" dirty="0"/>
              <a:t>Much greater swine emissions in FEM inventory (swine storage emissions higher in NAEMS compared to prior literature)</a:t>
            </a:r>
          </a:p>
          <a:p>
            <a:pPr marL="285750" indent="-285750">
              <a:buFont typeface="Arial" panose="020B0604020202020204" pitchFamily="34" charset="0"/>
              <a:buChar char="•"/>
            </a:pPr>
            <a:r>
              <a:rPr lang="en-US" sz="2200" dirty="0"/>
              <a:t>Much smaller contribution from dairy</a:t>
            </a:r>
          </a:p>
        </p:txBody>
      </p:sp>
      <p:sp>
        <p:nvSpPr>
          <p:cNvPr id="3" name="Title 2"/>
          <p:cNvSpPr>
            <a:spLocks noGrp="1"/>
          </p:cNvSpPr>
          <p:nvPr>
            <p:ph type="title"/>
          </p:nvPr>
        </p:nvSpPr>
        <p:spPr>
          <a:xfrm>
            <a:off x="664732" y="128642"/>
            <a:ext cx="10515600" cy="1325563"/>
          </a:xfrm>
        </p:spPr>
        <p:txBody>
          <a:bodyPr/>
          <a:lstStyle/>
          <a:p>
            <a:r>
              <a:rPr lang="en-US" dirty="0"/>
              <a:t>Animal Contributions vs 2011 NEI</a:t>
            </a:r>
          </a:p>
        </p:txBody>
      </p:sp>
      <p:sp>
        <p:nvSpPr>
          <p:cNvPr id="2" name="Slide Number Placeholder 1">
            <a:extLst>
              <a:ext uri="{FF2B5EF4-FFF2-40B4-BE49-F238E27FC236}">
                <a16:creationId xmlns:a16="http://schemas.microsoft.com/office/drawing/2014/main" id="{D322ADBC-B250-40B1-AF74-BA27195B06C8}"/>
              </a:ext>
            </a:extLst>
          </p:cNvPr>
          <p:cNvSpPr>
            <a:spLocks noGrp="1"/>
          </p:cNvSpPr>
          <p:nvPr>
            <p:ph type="sldNum" sz="quarter" idx="12"/>
          </p:nvPr>
        </p:nvSpPr>
        <p:spPr/>
        <p:txBody>
          <a:bodyPr/>
          <a:lstStyle/>
          <a:p>
            <a:fld id="{89C4F76E-4191-4D0E-9BCF-104C6F2C7BDD}" type="slidenum">
              <a:rPr lang="en-US" smtClean="0"/>
              <a:t>64</a:t>
            </a:fld>
            <a:endParaRPr lang="en-US"/>
          </a:p>
        </p:txBody>
      </p:sp>
    </p:spTree>
    <p:extLst>
      <p:ext uri="{BB962C8B-B14F-4D97-AF65-F5344CB8AC3E}">
        <p14:creationId xmlns:p14="http://schemas.microsoft.com/office/powerpoint/2010/main" val="2904292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CCE7-E99D-4305-A6A5-32E78E649206}"/>
              </a:ext>
            </a:extLst>
          </p:cNvPr>
          <p:cNvSpPr>
            <a:spLocks noGrp="1"/>
          </p:cNvSpPr>
          <p:nvPr>
            <p:ph type="title"/>
          </p:nvPr>
        </p:nvSpPr>
        <p:spPr/>
        <p:txBody>
          <a:bodyPr/>
          <a:lstStyle/>
          <a:p>
            <a:r>
              <a:rPr lang="en-US" dirty="0"/>
              <a:t>Conclusions, observations, caveats</a:t>
            </a:r>
          </a:p>
        </p:txBody>
      </p:sp>
      <p:sp>
        <p:nvSpPr>
          <p:cNvPr id="3" name="Content Placeholder 2">
            <a:extLst>
              <a:ext uri="{FF2B5EF4-FFF2-40B4-BE49-F238E27FC236}">
                <a16:creationId xmlns:a16="http://schemas.microsoft.com/office/drawing/2014/main" id="{BDF23DA2-347E-455A-95E0-81A7992DDA7B}"/>
              </a:ext>
            </a:extLst>
          </p:cNvPr>
          <p:cNvSpPr>
            <a:spLocks noGrp="1"/>
          </p:cNvSpPr>
          <p:nvPr>
            <p:ph idx="1"/>
          </p:nvPr>
        </p:nvSpPr>
        <p:spPr/>
        <p:txBody>
          <a:bodyPr>
            <a:normAutofit fontScale="85000" lnSpcReduction="20000"/>
          </a:bodyPr>
          <a:lstStyle/>
          <a:p>
            <a:r>
              <a:rPr lang="en-US" dirty="0"/>
              <a:t>Framework: process-based model tuned to observed emissions factors </a:t>
            </a:r>
          </a:p>
          <a:p>
            <a:pPr lvl="1"/>
            <a:r>
              <a:rPr lang="en-US" dirty="0"/>
              <a:t>Captures regional and seasonal variability </a:t>
            </a:r>
          </a:p>
          <a:p>
            <a:pPr lvl="1"/>
            <a:r>
              <a:rPr lang="en-US" dirty="0"/>
              <a:t>Unbiased overall compared to EFs used in tuning </a:t>
            </a:r>
          </a:p>
          <a:p>
            <a:r>
              <a:rPr lang="en-US" dirty="0"/>
              <a:t>FEM captures seasonal cycle and practice differences; limited on daily variability </a:t>
            </a:r>
          </a:p>
          <a:p>
            <a:r>
              <a:rPr lang="en-US" dirty="0"/>
              <a:t>The general approach: Measurements -&gt; process model -&gt; prediction EFs everywhere</a:t>
            </a:r>
          </a:p>
          <a:p>
            <a:pPr lvl="1"/>
            <a:r>
              <a:rPr lang="en-US" dirty="0"/>
              <a:t>…whereas a more traditional approach skips the middle step and just tries to take the measured EF that most closely matches the situation at hand. In the process-model approach, hopefully, the model learns something important, e.g. about T-dependence, and uses that to interpolate (and extrapolate) to other conditions that don’t exactly match those measured.</a:t>
            </a:r>
          </a:p>
          <a:p>
            <a:r>
              <a:rPr lang="en-US" dirty="0"/>
              <a:t>First national inventory based on process based modeling was 2011</a:t>
            </a:r>
          </a:p>
          <a:p>
            <a:pPr lvl="1"/>
            <a:r>
              <a:rPr lang="en-US" dirty="0"/>
              <a:t>similar total emissions as NEI 2011 	</a:t>
            </a:r>
          </a:p>
          <a:p>
            <a:pPr lvl="1"/>
            <a:r>
              <a:rPr lang="en-US" dirty="0"/>
              <a:t>swine ↑ but dairy ↓ </a:t>
            </a:r>
          </a:p>
          <a:p>
            <a:pPr lvl="1"/>
            <a:r>
              <a:rPr lang="en-US" dirty="0"/>
              <a:t>stronger seasonal cycle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D8E9F27-16BB-45ED-9B7D-7D64D98DF261}"/>
              </a:ext>
            </a:extLst>
          </p:cNvPr>
          <p:cNvSpPr>
            <a:spLocks noGrp="1"/>
          </p:cNvSpPr>
          <p:nvPr>
            <p:ph type="sldNum" sz="quarter" idx="12"/>
          </p:nvPr>
        </p:nvSpPr>
        <p:spPr/>
        <p:txBody>
          <a:bodyPr/>
          <a:lstStyle/>
          <a:p>
            <a:fld id="{89C4F76E-4191-4D0E-9BCF-104C6F2C7BDD}" type="slidenum">
              <a:rPr lang="en-US" smtClean="0"/>
              <a:t>65</a:t>
            </a:fld>
            <a:endParaRPr lang="en-US"/>
          </a:p>
        </p:txBody>
      </p:sp>
    </p:spTree>
    <p:extLst>
      <p:ext uri="{BB962C8B-B14F-4D97-AF65-F5344CB8AC3E}">
        <p14:creationId xmlns:p14="http://schemas.microsoft.com/office/powerpoint/2010/main" val="1711735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B931-9A1A-4338-ACD1-99345F354619}"/>
              </a:ext>
            </a:extLst>
          </p:cNvPr>
          <p:cNvSpPr>
            <a:spLocks noGrp="1"/>
          </p:cNvSpPr>
          <p:nvPr>
            <p:ph type="title"/>
          </p:nvPr>
        </p:nvSpPr>
        <p:spPr/>
        <p:txBody>
          <a:bodyPr/>
          <a:lstStyle/>
          <a:p>
            <a:r>
              <a:rPr lang="en-US" dirty="0"/>
              <a:t>Conclusions, observations, caveats</a:t>
            </a:r>
          </a:p>
        </p:txBody>
      </p:sp>
      <p:sp>
        <p:nvSpPr>
          <p:cNvPr id="3" name="Content Placeholder 2">
            <a:extLst>
              <a:ext uri="{FF2B5EF4-FFF2-40B4-BE49-F238E27FC236}">
                <a16:creationId xmlns:a16="http://schemas.microsoft.com/office/drawing/2014/main" id="{27270B3C-C7BC-40F3-AC31-406F5B6316EF}"/>
              </a:ext>
            </a:extLst>
          </p:cNvPr>
          <p:cNvSpPr>
            <a:spLocks noGrp="1"/>
          </p:cNvSpPr>
          <p:nvPr>
            <p:ph idx="1"/>
          </p:nvPr>
        </p:nvSpPr>
        <p:spPr>
          <a:xfrm>
            <a:off x="838200" y="1387366"/>
            <a:ext cx="10515600" cy="4789597"/>
          </a:xfrm>
        </p:spPr>
        <p:txBody>
          <a:bodyPr>
            <a:normAutofit fontScale="92500" lnSpcReduction="20000"/>
          </a:bodyPr>
          <a:lstStyle/>
          <a:p>
            <a:r>
              <a:rPr lang="en-US" dirty="0"/>
              <a:t>EF measurements more useful if they also report “context” </a:t>
            </a:r>
          </a:p>
          <a:p>
            <a:pPr lvl="1"/>
            <a:r>
              <a:rPr lang="en-US" dirty="0"/>
              <a:t>meteorology, pH, manure N, etc. </a:t>
            </a:r>
          </a:p>
          <a:p>
            <a:r>
              <a:rPr lang="en-US" dirty="0"/>
              <a:t>Manure management / farm practice data is as  much of a limiting factor as EF measurements </a:t>
            </a:r>
          </a:p>
          <a:p>
            <a:r>
              <a:rPr lang="en-US" dirty="0"/>
              <a:t>pH is a very important parameter for governing NH3 emissions</a:t>
            </a:r>
          </a:p>
          <a:p>
            <a:pPr lvl="1"/>
            <a:r>
              <a:rPr lang="en-US" dirty="0"/>
              <a:t>With the current FEM, the Henry’s law constant takes pH into account</a:t>
            </a:r>
          </a:p>
          <a:p>
            <a:pPr lvl="1"/>
            <a:r>
              <a:rPr lang="en-US" dirty="0"/>
              <a:t>Many sensitivity studies show pH to be very important</a:t>
            </a:r>
          </a:p>
          <a:p>
            <a:pPr lvl="1"/>
            <a:r>
              <a:rPr lang="en-US" dirty="0"/>
              <a:t>Challenge for inventory building because there is no national database of manure pH</a:t>
            </a:r>
          </a:p>
          <a:p>
            <a:pPr lvl="1"/>
            <a:r>
              <a:rPr lang="en-US" dirty="0"/>
              <a:t>So, when building the inventory, the model uses a “typical value” for </a:t>
            </a:r>
            <a:r>
              <a:rPr lang="en-US" dirty="0" err="1"/>
              <a:t>pH.</a:t>
            </a:r>
            <a:r>
              <a:rPr lang="en-US" dirty="0"/>
              <a:t> </a:t>
            </a:r>
          </a:p>
          <a:p>
            <a:pPr lvl="1"/>
            <a:r>
              <a:rPr lang="en-US" dirty="0"/>
              <a:t>When we tune or otherwise evaluate the models against specific measurements, we use the actual manure pH value – if it was measured and reported. Frequently, it’s not. When it’s not reported, we’re forced to use a “typical value” again.</a:t>
            </a:r>
          </a:p>
          <a:p>
            <a:r>
              <a:rPr lang="en-US" dirty="0"/>
              <a:t>This same methodology was used to develop the 2014 NEI v2, the next section will outline how that was done</a:t>
            </a:r>
          </a:p>
          <a:p>
            <a:endParaRPr lang="en-US" dirty="0"/>
          </a:p>
        </p:txBody>
      </p:sp>
      <p:sp>
        <p:nvSpPr>
          <p:cNvPr id="4" name="Slide Number Placeholder 3">
            <a:extLst>
              <a:ext uri="{FF2B5EF4-FFF2-40B4-BE49-F238E27FC236}">
                <a16:creationId xmlns:a16="http://schemas.microsoft.com/office/drawing/2014/main" id="{3BA6DF71-6653-4FC7-B642-F2BBDDE0CE98}"/>
              </a:ext>
            </a:extLst>
          </p:cNvPr>
          <p:cNvSpPr>
            <a:spLocks noGrp="1"/>
          </p:cNvSpPr>
          <p:nvPr>
            <p:ph type="sldNum" sz="quarter" idx="12"/>
          </p:nvPr>
        </p:nvSpPr>
        <p:spPr/>
        <p:txBody>
          <a:bodyPr/>
          <a:lstStyle/>
          <a:p>
            <a:fld id="{89C4F76E-4191-4D0E-9BCF-104C6F2C7BDD}" type="slidenum">
              <a:rPr lang="en-US" smtClean="0"/>
              <a:t>66</a:t>
            </a:fld>
            <a:endParaRPr lang="en-US"/>
          </a:p>
        </p:txBody>
      </p:sp>
    </p:spTree>
    <p:extLst>
      <p:ext uri="{BB962C8B-B14F-4D97-AF65-F5344CB8AC3E}">
        <p14:creationId xmlns:p14="http://schemas.microsoft.com/office/powerpoint/2010/main" val="1402401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833E-9B1A-4C56-8CC1-B6E2505A638E}"/>
              </a:ext>
            </a:extLst>
          </p:cNvPr>
          <p:cNvSpPr>
            <a:spLocks noGrp="1"/>
          </p:cNvSpPr>
          <p:nvPr>
            <p:ph type="ctrTitle"/>
          </p:nvPr>
        </p:nvSpPr>
        <p:spPr/>
        <p:txBody>
          <a:bodyPr/>
          <a:lstStyle/>
          <a:p>
            <a:r>
              <a:rPr lang="en-US" dirty="0"/>
              <a:t>Extra Slides for Livestock Portion of Course</a:t>
            </a:r>
          </a:p>
        </p:txBody>
      </p:sp>
      <p:sp>
        <p:nvSpPr>
          <p:cNvPr id="3" name="Subtitle 2">
            <a:extLst>
              <a:ext uri="{FF2B5EF4-FFF2-40B4-BE49-F238E27FC236}">
                <a16:creationId xmlns:a16="http://schemas.microsoft.com/office/drawing/2014/main" id="{DFE0723C-BD11-41D0-8621-E8FC1BFAA3A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EA6ACD4-8275-44E7-A056-61A7B2D432E7}"/>
              </a:ext>
            </a:extLst>
          </p:cNvPr>
          <p:cNvSpPr>
            <a:spLocks noGrp="1"/>
          </p:cNvSpPr>
          <p:nvPr>
            <p:ph type="sldNum" sz="quarter" idx="12"/>
          </p:nvPr>
        </p:nvSpPr>
        <p:spPr/>
        <p:txBody>
          <a:bodyPr/>
          <a:lstStyle/>
          <a:p>
            <a:fld id="{89C4F76E-4191-4D0E-9BCF-104C6F2C7BDD}" type="slidenum">
              <a:rPr lang="en-US" smtClean="0"/>
              <a:t>67</a:t>
            </a:fld>
            <a:endParaRPr lang="en-US"/>
          </a:p>
        </p:txBody>
      </p:sp>
    </p:spTree>
    <p:extLst>
      <p:ext uri="{BB962C8B-B14F-4D97-AF65-F5344CB8AC3E}">
        <p14:creationId xmlns:p14="http://schemas.microsoft.com/office/powerpoint/2010/main" val="3153473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0DA7891-BBF7-456D-80F7-CFD170B17F54}"/>
              </a:ext>
            </a:extLst>
          </p:cNvPr>
          <p:cNvSpPr>
            <a:spLocks noGrp="1" noChangeArrowheads="1"/>
          </p:cNvSpPr>
          <p:nvPr>
            <p:ph type="title"/>
          </p:nvPr>
        </p:nvSpPr>
        <p:spPr>
          <a:xfrm>
            <a:off x="2136775" y="228600"/>
            <a:ext cx="8153400" cy="990600"/>
          </a:xfrm>
        </p:spPr>
        <p:txBody>
          <a:bodyPr/>
          <a:lstStyle/>
          <a:p>
            <a:pPr eaLnBrk="1" hangingPunct="1"/>
            <a:r>
              <a:rPr lang="en-US" altLang="en-US" sz="3600"/>
              <a:t>Submodel Calculations</a:t>
            </a:r>
          </a:p>
        </p:txBody>
      </p:sp>
      <p:sp>
        <p:nvSpPr>
          <p:cNvPr id="46083" name="Content Placeholder 2">
            <a:extLst>
              <a:ext uri="{FF2B5EF4-FFF2-40B4-BE49-F238E27FC236}">
                <a16:creationId xmlns:a16="http://schemas.microsoft.com/office/drawing/2014/main" id="{BC413CD2-CBF3-4D33-82A9-F58B504540F5}"/>
              </a:ext>
            </a:extLst>
          </p:cNvPr>
          <p:cNvSpPr>
            <a:spLocks noGrp="1" noChangeArrowheads="1"/>
          </p:cNvSpPr>
          <p:nvPr>
            <p:ph sz="quarter" idx="1"/>
          </p:nvPr>
        </p:nvSpPr>
        <p:spPr>
          <a:xfrm>
            <a:off x="2136775" y="1600200"/>
            <a:ext cx="8153400" cy="4495800"/>
          </a:xfrm>
        </p:spPr>
        <p:txBody>
          <a:bodyPr/>
          <a:lstStyle/>
          <a:p>
            <a:pPr>
              <a:spcBef>
                <a:spcPts val="600"/>
              </a:spcBef>
              <a:spcAft>
                <a:spcPts val="600"/>
              </a:spcAft>
            </a:pPr>
            <a:r>
              <a:rPr lang="en-US" altLang="en-US" sz="3000"/>
              <a:t>Each submodel relies on 3 mass balance equations to track changes in:</a:t>
            </a:r>
          </a:p>
          <a:p>
            <a:pPr lvl="1">
              <a:spcBef>
                <a:spcPts val="600"/>
              </a:spcBef>
              <a:spcAft>
                <a:spcPts val="600"/>
              </a:spcAft>
              <a:buSzPct val="60000"/>
            </a:pPr>
            <a:r>
              <a:rPr lang="en-US" altLang="en-US"/>
              <a:t>Manure volume</a:t>
            </a:r>
          </a:p>
          <a:p>
            <a:pPr lvl="2">
              <a:spcBef>
                <a:spcPts val="600"/>
              </a:spcBef>
              <a:buSzPct val="60000"/>
            </a:pPr>
            <a:r>
              <a:rPr lang="en-US" altLang="en-US"/>
              <a:t>Increases due to deposits and precipitation</a:t>
            </a:r>
          </a:p>
          <a:p>
            <a:pPr lvl="2">
              <a:spcBef>
                <a:spcPct val="0"/>
              </a:spcBef>
              <a:spcAft>
                <a:spcPts val="600"/>
              </a:spcAft>
              <a:buSzPct val="60000"/>
            </a:pPr>
            <a:r>
              <a:rPr lang="en-US" altLang="en-US"/>
              <a:t>Decreases due to emission and infiltration</a:t>
            </a:r>
          </a:p>
          <a:p>
            <a:pPr lvl="1">
              <a:spcBef>
                <a:spcPts val="600"/>
              </a:spcBef>
              <a:spcAft>
                <a:spcPts val="600"/>
              </a:spcAft>
              <a:buSzPct val="60000"/>
            </a:pPr>
            <a:r>
              <a:rPr lang="en-US" altLang="en-US"/>
              <a:t>Urea concentration</a:t>
            </a:r>
          </a:p>
          <a:p>
            <a:pPr lvl="2">
              <a:spcBef>
                <a:spcPts val="600"/>
              </a:spcBef>
              <a:spcAft>
                <a:spcPts val="600"/>
              </a:spcAft>
              <a:buSzPct val="60000"/>
            </a:pPr>
            <a:r>
              <a:rPr lang="en-US" altLang="en-US"/>
              <a:t>Decreases due to hydrolysis and infiltration</a:t>
            </a:r>
          </a:p>
          <a:p>
            <a:pPr lvl="1">
              <a:spcBef>
                <a:spcPts val="600"/>
              </a:spcBef>
              <a:spcAft>
                <a:spcPts val="600"/>
              </a:spcAft>
              <a:buSzPct val="60000"/>
            </a:pPr>
            <a:r>
              <a:rPr lang="en-US" altLang="en-US"/>
              <a:t>Total ammoniacal nitrogen (TAN) concentration</a:t>
            </a:r>
          </a:p>
          <a:p>
            <a:pPr lvl="2">
              <a:spcBef>
                <a:spcPts val="600"/>
              </a:spcBef>
              <a:buSzPct val="60000"/>
            </a:pPr>
            <a:r>
              <a:rPr lang="en-US" altLang="en-US"/>
              <a:t>Increases due to urea breakdown</a:t>
            </a:r>
          </a:p>
          <a:p>
            <a:pPr lvl="2">
              <a:spcBef>
                <a:spcPct val="0"/>
              </a:spcBef>
              <a:spcAft>
                <a:spcPts val="600"/>
              </a:spcAft>
              <a:buSzPct val="60000"/>
            </a:pPr>
            <a:r>
              <a:rPr lang="en-US" altLang="en-US"/>
              <a:t>Decreases due to volatilization and infiltration</a:t>
            </a:r>
          </a:p>
        </p:txBody>
      </p:sp>
      <p:sp>
        <p:nvSpPr>
          <p:cNvPr id="4" name="Slide Number Placeholder 3">
            <a:extLst>
              <a:ext uri="{FF2B5EF4-FFF2-40B4-BE49-F238E27FC236}">
                <a16:creationId xmlns:a16="http://schemas.microsoft.com/office/drawing/2014/main" id="{C3B47A7D-FDE9-46AE-A0BD-62FA635F0902}"/>
              </a:ext>
            </a:extLst>
          </p:cNvPr>
          <p:cNvSpPr>
            <a:spLocks noGrp="1"/>
          </p:cNvSpPr>
          <p:nvPr>
            <p:ph type="sldNum" sz="quarter" idx="12"/>
          </p:nvPr>
        </p:nvSpPr>
        <p:spPr/>
        <p:txBody>
          <a:bodyPr>
            <a:normAutofit/>
          </a:bodyPr>
          <a:lstStyle/>
          <a:p>
            <a:pPr>
              <a:defRPr/>
            </a:pPr>
            <a:fld id="{1AD0BFE2-4127-4793-AE9C-DA28FDF64467}" type="slidenum">
              <a:rPr lang="en-US"/>
              <a:pPr>
                <a:defRPr/>
              </a:pPr>
              <a:t>68</a:t>
            </a:fld>
            <a:endParaRPr lang="en-US"/>
          </a:p>
        </p:txBody>
      </p:sp>
    </p:spTree>
    <p:extLst>
      <p:ext uri="{BB962C8B-B14F-4D97-AF65-F5344CB8AC3E}">
        <p14:creationId xmlns:p14="http://schemas.microsoft.com/office/powerpoint/2010/main" val="3591486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147F653-898F-4BCB-A0E3-A75B53EEC089}"/>
              </a:ext>
            </a:extLst>
          </p:cNvPr>
          <p:cNvSpPr>
            <a:spLocks noGrp="1" noChangeArrowheads="1"/>
          </p:cNvSpPr>
          <p:nvPr>
            <p:ph type="title"/>
          </p:nvPr>
        </p:nvSpPr>
        <p:spPr>
          <a:xfrm>
            <a:off x="2136775" y="228600"/>
            <a:ext cx="8153400" cy="990600"/>
          </a:xfrm>
        </p:spPr>
        <p:txBody>
          <a:bodyPr/>
          <a:lstStyle/>
          <a:p>
            <a:pPr eaLnBrk="1" hangingPunct="1"/>
            <a:r>
              <a:rPr lang="en-US" altLang="en-US" sz="3600" dirty="0" err="1"/>
              <a:t>Submodel</a:t>
            </a:r>
            <a:r>
              <a:rPr lang="en-US" altLang="en-US" sz="3600" dirty="0"/>
              <a:t> Mass Balance Equations </a:t>
            </a:r>
          </a:p>
        </p:txBody>
      </p:sp>
      <p:sp>
        <p:nvSpPr>
          <p:cNvPr id="3" name="Content Placeholder 2">
            <a:extLst>
              <a:ext uri="{FF2B5EF4-FFF2-40B4-BE49-F238E27FC236}">
                <a16:creationId xmlns:a16="http://schemas.microsoft.com/office/drawing/2014/main" id="{4BE94A4C-7829-4698-A52C-EB3A4C4995FC}"/>
              </a:ext>
            </a:extLst>
          </p:cNvPr>
          <p:cNvSpPr>
            <a:spLocks noGrp="1" noRot="1" noChangeAspect="1" noMove="1" noResize="1" noEditPoints="1" noAdjustHandles="1" noChangeArrowheads="1" noChangeShapeType="1" noTextEdit="1"/>
          </p:cNvSpPr>
          <p:nvPr>
            <p:ph sz="quarter" idx="1"/>
          </p:nvPr>
        </p:nvSpPr>
        <p:spPr>
          <a:blipFill>
            <a:blip r:embed="rId2"/>
            <a:stretch>
              <a:fillRect l="-524" t="-1764"/>
            </a:stretch>
          </a:blipFill>
          <a:ln>
            <a:miter lim="800000"/>
            <a:headEnd/>
            <a:tailEnd/>
          </a:ln>
        </p:spPr>
        <p:txBody>
          <a:bodyPr/>
          <a:lstStyle/>
          <a:p>
            <a:pPr eaLnBrk="1" hangingPunct="1">
              <a:defRPr/>
            </a:pPr>
            <a:r>
              <a:rPr lang="en-US" dirty="0">
                <a:noFill/>
              </a:rPr>
              <a:t> </a:t>
            </a:r>
          </a:p>
        </p:txBody>
      </p:sp>
      <p:sp>
        <p:nvSpPr>
          <p:cNvPr id="4" name="Slide Number Placeholder 3">
            <a:extLst>
              <a:ext uri="{FF2B5EF4-FFF2-40B4-BE49-F238E27FC236}">
                <a16:creationId xmlns:a16="http://schemas.microsoft.com/office/drawing/2014/main" id="{D0770970-9D56-4C42-9A56-E9A82C85C8B0}"/>
              </a:ext>
            </a:extLst>
          </p:cNvPr>
          <p:cNvSpPr>
            <a:spLocks noGrp="1"/>
          </p:cNvSpPr>
          <p:nvPr>
            <p:ph type="sldNum" sz="quarter" idx="12"/>
          </p:nvPr>
        </p:nvSpPr>
        <p:spPr/>
        <p:txBody>
          <a:bodyPr>
            <a:normAutofit/>
          </a:bodyPr>
          <a:lstStyle/>
          <a:p>
            <a:pPr>
              <a:defRPr/>
            </a:pPr>
            <a:fld id="{FC9521EA-2DAB-448A-B520-47457E576CB2}" type="slidenum">
              <a:rPr lang="en-US"/>
              <a:pPr>
                <a:defRPr/>
              </a:pPr>
              <a:t>69</a:t>
            </a:fld>
            <a:endParaRPr lang="en-US"/>
          </a:p>
        </p:txBody>
      </p:sp>
    </p:spTree>
    <p:extLst>
      <p:ext uri="{BB962C8B-B14F-4D97-AF65-F5344CB8AC3E}">
        <p14:creationId xmlns:p14="http://schemas.microsoft.com/office/powerpoint/2010/main" val="218200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9E57-2FD4-4173-85C7-6CAA21A971A0}"/>
              </a:ext>
            </a:extLst>
          </p:cNvPr>
          <p:cNvSpPr>
            <a:spLocks noGrp="1"/>
          </p:cNvSpPr>
          <p:nvPr>
            <p:ph type="ctrTitle"/>
          </p:nvPr>
        </p:nvSpPr>
        <p:spPr/>
        <p:txBody>
          <a:bodyPr/>
          <a:lstStyle/>
          <a:p>
            <a:r>
              <a:rPr lang="en-US" dirty="0"/>
              <a:t>Background on NH3</a:t>
            </a:r>
          </a:p>
        </p:txBody>
      </p:sp>
      <p:sp>
        <p:nvSpPr>
          <p:cNvPr id="5" name="Slide Number Placeholder 4">
            <a:extLst>
              <a:ext uri="{FF2B5EF4-FFF2-40B4-BE49-F238E27FC236}">
                <a16:creationId xmlns:a16="http://schemas.microsoft.com/office/drawing/2014/main" id="{3DAC5DC3-5FDE-4097-AA16-99E7ACD4767F}"/>
              </a:ext>
            </a:extLst>
          </p:cNvPr>
          <p:cNvSpPr>
            <a:spLocks noGrp="1"/>
          </p:cNvSpPr>
          <p:nvPr>
            <p:ph type="sldNum" sz="quarter" idx="12"/>
          </p:nvPr>
        </p:nvSpPr>
        <p:spPr/>
        <p:txBody>
          <a:bodyPr/>
          <a:lstStyle/>
          <a:p>
            <a:fld id="{4CCF09B7-36D8-464D-A386-8F07541584EF}" type="slidenum">
              <a:rPr lang="en-US" smtClean="0"/>
              <a:t>7</a:t>
            </a:fld>
            <a:endParaRPr lang="en-US"/>
          </a:p>
        </p:txBody>
      </p:sp>
    </p:spTree>
    <p:extLst>
      <p:ext uri="{BB962C8B-B14F-4D97-AF65-F5344CB8AC3E}">
        <p14:creationId xmlns:p14="http://schemas.microsoft.com/office/powerpoint/2010/main" val="1490710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0665DB77-2F61-4B08-A260-6810459B963C}"/>
              </a:ext>
            </a:extLst>
          </p:cNvPr>
          <p:cNvSpPr>
            <a:spLocks noGrp="1" noChangeArrowheads="1"/>
          </p:cNvSpPr>
          <p:nvPr>
            <p:ph type="title"/>
          </p:nvPr>
        </p:nvSpPr>
        <p:spPr>
          <a:xfrm>
            <a:off x="2136775" y="228600"/>
            <a:ext cx="8153400" cy="990600"/>
          </a:xfrm>
        </p:spPr>
        <p:txBody>
          <a:bodyPr>
            <a:normAutofit fontScale="90000"/>
          </a:bodyPr>
          <a:lstStyle/>
          <a:p>
            <a:pPr eaLnBrk="1" hangingPunct="1"/>
            <a:r>
              <a:rPr lang="en-US" altLang="en-US" sz="3600"/>
              <a:t>National Inventory Contruction (cont.) - Composite EF Diagram</a:t>
            </a:r>
          </a:p>
        </p:txBody>
      </p:sp>
      <p:sp>
        <p:nvSpPr>
          <p:cNvPr id="4" name="Slide Number Placeholder 3">
            <a:extLst>
              <a:ext uri="{FF2B5EF4-FFF2-40B4-BE49-F238E27FC236}">
                <a16:creationId xmlns:a16="http://schemas.microsoft.com/office/drawing/2014/main" id="{4570E91A-0BEF-4FAE-B680-2EE5DFC46373}"/>
              </a:ext>
            </a:extLst>
          </p:cNvPr>
          <p:cNvSpPr>
            <a:spLocks noGrp="1"/>
          </p:cNvSpPr>
          <p:nvPr>
            <p:ph type="sldNum" sz="quarter" idx="12"/>
          </p:nvPr>
        </p:nvSpPr>
        <p:spPr/>
        <p:txBody>
          <a:bodyPr>
            <a:normAutofit/>
          </a:bodyPr>
          <a:lstStyle/>
          <a:p>
            <a:pPr>
              <a:defRPr/>
            </a:pPr>
            <a:fld id="{B60B35FC-EA17-4323-B135-BC7D9468CD14}" type="slidenum">
              <a:rPr lang="en-US"/>
              <a:pPr>
                <a:defRPr/>
              </a:pPr>
              <a:t>70</a:t>
            </a:fld>
            <a:endParaRPr lang="en-US"/>
          </a:p>
        </p:txBody>
      </p:sp>
      <p:sp>
        <p:nvSpPr>
          <p:cNvPr id="60420" name="TextBox 5">
            <a:extLst>
              <a:ext uri="{FF2B5EF4-FFF2-40B4-BE49-F238E27FC236}">
                <a16:creationId xmlns:a16="http://schemas.microsoft.com/office/drawing/2014/main" id="{1B74BDBE-59E4-4C72-8778-1A1C7F6D3968}"/>
              </a:ext>
            </a:extLst>
          </p:cNvPr>
          <p:cNvSpPr txBox="1">
            <a:spLocks noChangeArrowheads="1"/>
          </p:cNvSpPr>
          <p:nvPr/>
        </p:nvSpPr>
        <p:spPr bwMode="auto">
          <a:xfrm>
            <a:off x="1793876" y="2246313"/>
            <a:ext cx="2601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Daily EF </a:t>
            </a:r>
            <a:r>
              <a:rPr lang="en-US" altLang="en-US" sz="3200" baseline="-25000"/>
              <a:t>a,b,c,d1</a:t>
            </a:r>
          </a:p>
        </p:txBody>
      </p:sp>
      <p:sp>
        <p:nvSpPr>
          <p:cNvPr id="60421" name="TextBox 6">
            <a:extLst>
              <a:ext uri="{FF2B5EF4-FFF2-40B4-BE49-F238E27FC236}">
                <a16:creationId xmlns:a16="http://schemas.microsoft.com/office/drawing/2014/main" id="{F60F1404-87CC-494F-A2AC-FFCD305799E8}"/>
              </a:ext>
            </a:extLst>
          </p:cNvPr>
          <p:cNvSpPr txBox="1">
            <a:spLocks noChangeArrowheads="1"/>
          </p:cNvSpPr>
          <p:nvPr/>
        </p:nvSpPr>
        <p:spPr bwMode="auto">
          <a:xfrm>
            <a:off x="1747839" y="3292475"/>
            <a:ext cx="2759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Daily EF </a:t>
            </a:r>
            <a:r>
              <a:rPr lang="en-US" altLang="en-US" sz="3200" baseline="-25000"/>
              <a:t>a,b,c,d2</a:t>
            </a:r>
          </a:p>
        </p:txBody>
      </p:sp>
      <p:sp>
        <p:nvSpPr>
          <p:cNvPr id="60422" name="TextBox 7">
            <a:extLst>
              <a:ext uri="{FF2B5EF4-FFF2-40B4-BE49-F238E27FC236}">
                <a16:creationId xmlns:a16="http://schemas.microsoft.com/office/drawing/2014/main" id="{4DCEF4F9-A4FC-433C-B4D3-EF2A3E7E82A0}"/>
              </a:ext>
            </a:extLst>
          </p:cNvPr>
          <p:cNvSpPr txBox="1">
            <a:spLocks noChangeArrowheads="1"/>
          </p:cNvSpPr>
          <p:nvPr/>
        </p:nvSpPr>
        <p:spPr bwMode="auto">
          <a:xfrm>
            <a:off x="5013326" y="2268538"/>
            <a:ext cx="2132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Fraction </a:t>
            </a:r>
            <a:r>
              <a:rPr lang="en-US" altLang="en-US" sz="3200" baseline="-25000"/>
              <a:t>c,d1</a:t>
            </a:r>
            <a:endParaRPr lang="en-US" altLang="en-US" sz="3200"/>
          </a:p>
        </p:txBody>
      </p:sp>
      <p:sp>
        <p:nvSpPr>
          <p:cNvPr id="60423" name="TextBox 8">
            <a:extLst>
              <a:ext uri="{FF2B5EF4-FFF2-40B4-BE49-F238E27FC236}">
                <a16:creationId xmlns:a16="http://schemas.microsoft.com/office/drawing/2014/main" id="{4C50D2C4-6A27-4C31-8FC4-611D86DCD1AD}"/>
              </a:ext>
            </a:extLst>
          </p:cNvPr>
          <p:cNvSpPr txBox="1">
            <a:spLocks noChangeArrowheads="1"/>
          </p:cNvSpPr>
          <p:nvPr/>
        </p:nvSpPr>
        <p:spPr bwMode="auto">
          <a:xfrm>
            <a:off x="7561263" y="3305175"/>
            <a:ext cx="2882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Composite EF</a:t>
            </a:r>
            <a:r>
              <a:rPr lang="en-US" altLang="en-US" sz="3200" baseline="-25000"/>
              <a:t>a,b,c </a:t>
            </a:r>
          </a:p>
        </p:txBody>
      </p:sp>
      <p:sp>
        <p:nvSpPr>
          <p:cNvPr id="60424" name="TextBox 9">
            <a:extLst>
              <a:ext uri="{FF2B5EF4-FFF2-40B4-BE49-F238E27FC236}">
                <a16:creationId xmlns:a16="http://schemas.microsoft.com/office/drawing/2014/main" id="{13F09887-1B5E-424A-9854-64E7E83EEABE}"/>
              </a:ext>
            </a:extLst>
          </p:cNvPr>
          <p:cNvSpPr txBox="1">
            <a:spLocks noChangeArrowheads="1"/>
          </p:cNvSpPr>
          <p:nvPr/>
        </p:nvSpPr>
        <p:spPr bwMode="auto">
          <a:xfrm>
            <a:off x="5013326" y="3292475"/>
            <a:ext cx="204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Fraction </a:t>
            </a:r>
            <a:r>
              <a:rPr lang="en-US" altLang="en-US" sz="3200" baseline="-25000"/>
              <a:t>c,d2</a:t>
            </a:r>
          </a:p>
        </p:txBody>
      </p:sp>
      <p:sp>
        <p:nvSpPr>
          <p:cNvPr id="60425" name="TextBox 10">
            <a:extLst>
              <a:ext uri="{FF2B5EF4-FFF2-40B4-BE49-F238E27FC236}">
                <a16:creationId xmlns:a16="http://schemas.microsoft.com/office/drawing/2014/main" id="{D8D8261D-3079-4C0F-86DB-041A148FD792}"/>
              </a:ext>
            </a:extLst>
          </p:cNvPr>
          <p:cNvSpPr txBox="1">
            <a:spLocks noChangeArrowheads="1"/>
          </p:cNvSpPr>
          <p:nvPr/>
        </p:nvSpPr>
        <p:spPr bwMode="auto">
          <a:xfrm>
            <a:off x="4522788" y="2268538"/>
            <a:ext cx="40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x</a:t>
            </a:r>
          </a:p>
        </p:txBody>
      </p:sp>
      <p:sp>
        <p:nvSpPr>
          <p:cNvPr id="60426" name="TextBox 11">
            <a:extLst>
              <a:ext uri="{FF2B5EF4-FFF2-40B4-BE49-F238E27FC236}">
                <a16:creationId xmlns:a16="http://schemas.microsoft.com/office/drawing/2014/main" id="{D80939B5-B2CE-4A48-9BED-726F940BC49A}"/>
              </a:ext>
            </a:extLst>
          </p:cNvPr>
          <p:cNvSpPr txBox="1">
            <a:spLocks noChangeArrowheads="1"/>
          </p:cNvSpPr>
          <p:nvPr/>
        </p:nvSpPr>
        <p:spPr bwMode="auto">
          <a:xfrm>
            <a:off x="4522788" y="3292475"/>
            <a:ext cx="40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x</a:t>
            </a:r>
          </a:p>
        </p:txBody>
      </p:sp>
      <p:cxnSp>
        <p:nvCxnSpPr>
          <p:cNvPr id="32" name="Straight Arrow Connector 31">
            <a:extLst>
              <a:ext uri="{FF2B5EF4-FFF2-40B4-BE49-F238E27FC236}">
                <a16:creationId xmlns:a16="http://schemas.microsoft.com/office/drawing/2014/main" id="{350671BC-52B3-42DF-9E3F-458034DEC199}"/>
              </a:ext>
            </a:extLst>
          </p:cNvPr>
          <p:cNvCxnSpPr>
            <a:cxnSpLocks/>
          </p:cNvCxnSpPr>
          <p:nvPr/>
        </p:nvCxnSpPr>
        <p:spPr>
          <a:xfrm flipV="1">
            <a:off x="7145338" y="3916364"/>
            <a:ext cx="533400" cy="700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17E5A36-A443-427C-BFBD-F22C6BBDE121}"/>
              </a:ext>
            </a:extLst>
          </p:cNvPr>
          <p:cNvCxnSpPr>
            <a:cxnSpLocks/>
            <a:stCxn id="60422" idx="3"/>
          </p:cNvCxnSpPr>
          <p:nvPr/>
        </p:nvCxnSpPr>
        <p:spPr>
          <a:xfrm>
            <a:off x="7145338" y="2560638"/>
            <a:ext cx="588962" cy="7794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429" name="TextBox 44">
            <a:extLst>
              <a:ext uri="{FF2B5EF4-FFF2-40B4-BE49-F238E27FC236}">
                <a16:creationId xmlns:a16="http://schemas.microsoft.com/office/drawing/2014/main" id="{BA66423B-510A-4AD6-AAEB-A1A74499B5C5}"/>
              </a:ext>
            </a:extLst>
          </p:cNvPr>
          <p:cNvSpPr txBox="1">
            <a:spLocks noChangeArrowheads="1"/>
          </p:cNvSpPr>
          <p:nvPr/>
        </p:nvSpPr>
        <p:spPr bwMode="auto">
          <a:xfrm>
            <a:off x="2057400" y="5165725"/>
            <a:ext cx="678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Where: 	a = animal type</a:t>
            </a:r>
          </a:p>
          <a:p>
            <a:pPr eaLnBrk="1" hangingPunct="1"/>
            <a:r>
              <a:rPr lang="en-US" altLang="en-US" sz="2400"/>
              <a:t>		b = day</a:t>
            </a:r>
          </a:p>
          <a:p>
            <a:pPr eaLnBrk="1" hangingPunct="1"/>
            <a:r>
              <a:rPr lang="en-US" altLang="en-US" sz="2400"/>
              <a:t>		c = county</a:t>
            </a:r>
          </a:p>
          <a:p>
            <a:pPr eaLnBrk="1" hangingPunct="1"/>
            <a:r>
              <a:rPr lang="en-US" altLang="en-US" sz="2400"/>
              <a:t>		d = management practice</a:t>
            </a:r>
          </a:p>
        </p:txBody>
      </p:sp>
      <p:sp>
        <p:nvSpPr>
          <p:cNvPr id="60430" name="TextBox 52">
            <a:extLst>
              <a:ext uri="{FF2B5EF4-FFF2-40B4-BE49-F238E27FC236}">
                <a16:creationId xmlns:a16="http://schemas.microsoft.com/office/drawing/2014/main" id="{DC0DB978-4DE8-4734-8103-8FD94737B08F}"/>
              </a:ext>
            </a:extLst>
          </p:cNvPr>
          <p:cNvSpPr txBox="1">
            <a:spLocks noChangeArrowheads="1"/>
          </p:cNvSpPr>
          <p:nvPr/>
        </p:nvSpPr>
        <p:spPr bwMode="auto">
          <a:xfrm>
            <a:off x="1747839" y="4276725"/>
            <a:ext cx="2738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Daily EF </a:t>
            </a:r>
            <a:r>
              <a:rPr lang="en-US" altLang="en-US" sz="3200" baseline="-25000"/>
              <a:t>a,b,c,dx</a:t>
            </a:r>
          </a:p>
        </p:txBody>
      </p:sp>
      <p:sp>
        <p:nvSpPr>
          <p:cNvPr id="60431" name="TextBox 53">
            <a:extLst>
              <a:ext uri="{FF2B5EF4-FFF2-40B4-BE49-F238E27FC236}">
                <a16:creationId xmlns:a16="http://schemas.microsoft.com/office/drawing/2014/main" id="{C5092699-690B-4086-BE92-BCDFBFB55C0E}"/>
              </a:ext>
            </a:extLst>
          </p:cNvPr>
          <p:cNvSpPr txBox="1">
            <a:spLocks noChangeArrowheads="1"/>
          </p:cNvSpPr>
          <p:nvPr/>
        </p:nvSpPr>
        <p:spPr bwMode="auto">
          <a:xfrm>
            <a:off x="5013326" y="4244975"/>
            <a:ext cx="204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Fraction </a:t>
            </a:r>
            <a:r>
              <a:rPr lang="en-US" altLang="en-US" sz="3200" baseline="-25000"/>
              <a:t>c,dx</a:t>
            </a:r>
          </a:p>
        </p:txBody>
      </p:sp>
      <p:sp>
        <p:nvSpPr>
          <p:cNvPr id="60432" name="TextBox 54">
            <a:extLst>
              <a:ext uri="{FF2B5EF4-FFF2-40B4-BE49-F238E27FC236}">
                <a16:creationId xmlns:a16="http://schemas.microsoft.com/office/drawing/2014/main" id="{D131B44E-935D-429C-A829-E47FA093C7F2}"/>
              </a:ext>
            </a:extLst>
          </p:cNvPr>
          <p:cNvSpPr txBox="1">
            <a:spLocks noChangeArrowheads="1"/>
          </p:cNvSpPr>
          <p:nvPr/>
        </p:nvSpPr>
        <p:spPr bwMode="auto">
          <a:xfrm>
            <a:off x="4522788" y="4244975"/>
            <a:ext cx="400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3200"/>
              <a:t>x</a:t>
            </a:r>
          </a:p>
        </p:txBody>
      </p:sp>
      <p:cxnSp>
        <p:nvCxnSpPr>
          <p:cNvPr id="56" name="Straight Arrow Connector 55">
            <a:extLst>
              <a:ext uri="{FF2B5EF4-FFF2-40B4-BE49-F238E27FC236}">
                <a16:creationId xmlns:a16="http://schemas.microsoft.com/office/drawing/2014/main" id="{66D9F19E-5996-4B34-83CC-50C60CE4DD62}"/>
              </a:ext>
            </a:extLst>
          </p:cNvPr>
          <p:cNvCxnSpPr>
            <a:cxnSpLocks/>
          </p:cNvCxnSpPr>
          <p:nvPr/>
        </p:nvCxnSpPr>
        <p:spPr>
          <a:xfrm>
            <a:off x="7161213" y="3636963"/>
            <a:ext cx="400050" cy="6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21AAAAE9-C76E-4FF0-849F-A2C5278FBF81}"/>
              </a:ext>
            </a:extLst>
          </p:cNvPr>
          <p:cNvSpPr/>
          <p:nvPr/>
        </p:nvSpPr>
        <p:spPr>
          <a:xfrm>
            <a:off x="1747839" y="1992313"/>
            <a:ext cx="8696325" cy="3173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099515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4589042-774B-40FE-AD77-F019713A2179}"/>
              </a:ext>
            </a:extLst>
          </p:cNvPr>
          <p:cNvSpPr>
            <a:spLocks noGrp="1" noChangeArrowheads="1"/>
          </p:cNvSpPr>
          <p:nvPr>
            <p:ph type="title"/>
          </p:nvPr>
        </p:nvSpPr>
        <p:spPr>
          <a:xfrm>
            <a:off x="2136775" y="228600"/>
            <a:ext cx="8153400" cy="990600"/>
          </a:xfrm>
        </p:spPr>
        <p:txBody>
          <a:bodyPr/>
          <a:lstStyle/>
          <a:p>
            <a:pPr eaLnBrk="1" hangingPunct="1"/>
            <a:r>
              <a:rPr lang="en-US" altLang="en-US" sz="3600"/>
              <a:t>Regional Manure Management Practices</a:t>
            </a:r>
          </a:p>
        </p:txBody>
      </p:sp>
      <p:sp>
        <p:nvSpPr>
          <p:cNvPr id="32771" name="Content Placeholder 2">
            <a:extLst>
              <a:ext uri="{FF2B5EF4-FFF2-40B4-BE49-F238E27FC236}">
                <a16:creationId xmlns:a16="http://schemas.microsoft.com/office/drawing/2014/main" id="{0C2EF324-D688-4809-B753-0A1A078475CE}"/>
              </a:ext>
            </a:extLst>
          </p:cNvPr>
          <p:cNvSpPr>
            <a:spLocks noGrp="1" noChangeArrowheads="1"/>
          </p:cNvSpPr>
          <p:nvPr>
            <p:ph sz="quarter" idx="1"/>
          </p:nvPr>
        </p:nvSpPr>
        <p:spPr>
          <a:xfrm>
            <a:off x="2136775" y="1600200"/>
            <a:ext cx="8153400" cy="4495800"/>
          </a:xfrm>
        </p:spPr>
        <p:txBody>
          <a:bodyPr/>
          <a:lstStyle/>
          <a:p>
            <a:pPr>
              <a:spcBef>
                <a:spcPts val="1200"/>
              </a:spcBef>
              <a:spcAft>
                <a:spcPts val="600"/>
              </a:spcAft>
            </a:pPr>
            <a:r>
              <a:rPr lang="en-US" altLang="en-US" sz="3000"/>
              <a:t>Used data from most recent USDA National Animal Health Monitoring Surveys (NAHMS)</a:t>
            </a:r>
          </a:p>
          <a:p>
            <a:pPr>
              <a:spcBef>
                <a:spcPts val="1200"/>
              </a:spcBef>
              <a:spcAft>
                <a:spcPts val="600"/>
              </a:spcAft>
            </a:pPr>
            <a:r>
              <a:rPr lang="en-US" altLang="en-US" sz="3000"/>
              <a:t>Informs on type of animal housing, manure storage and manure application methods</a:t>
            </a:r>
          </a:p>
          <a:p>
            <a:pPr>
              <a:spcBef>
                <a:spcPts val="1200"/>
              </a:spcBef>
              <a:spcAft>
                <a:spcPts val="600"/>
              </a:spcAft>
            </a:pPr>
            <a:r>
              <a:rPr lang="en-US" altLang="en-US" sz="3000"/>
              <a:t>Data available by U.S. region</a:t>
            </a:r>
          </a:p>
        </p:txBody>
      </p:sp>
      <p:sp>
        <p:nvSpPr>
          <p:cNvPr id="4" name="Slide Number Placeholder 3">
            <a:extLst>
              <a:ext uri="{FF2B5EF4-FFF2-40B4-BE49-F238E27FC236}">
                <a16:creationId xmlns:a16="http://schemas.microsoft.com/office/drawing/2014/main" id="{EA8B4B47-3DB4-47E6-AA54-79CB51E5B43B}"/>
              </a:ext>
            </a:extLst>
          </p:cNvPr>
          <p:cNvSpPr>
            <a:spLocks noGrp="1"/>
          </p:cNvSpPr>
          <p:nvPr>
            <p:ph type="sldNum" sz="quarter" idx="12"/>
          </p:nvPr>
        </p:nvSpPr>
        <p:spPr/>
        <p:txBody>
          <a:bodyPr>
            <a:normAutofit/>
          </a:bodyPr>
          <a:lstStyle/>
          <a:p>
            <a:pPr>
              <a:defRPr/>
            </a:pPr>
            <a:fld id="{9BB833E9-823F-471E-B7AD-48921B1D0F47}" type="slidenum">
              <a:rPr lang="en-US"/>
              <a:pPr>
                <a:defRPr/>
              </a:pPr>
              <a:t>71</a:t>
            </a:fld>
            <a:endParaRPr lang="en-US"/>
          </a:p>
        </p:txBody>
      </p:sp>
    </p:spTree>
    <p:extLst>
      <p:ext uri="{BB962C8B-B14F-4D97-AF65-F5344CB8AC3E}">
        <p14:creationId xmlns:p14="http://schemas.microsoft.com/office/powerpoint/2010/main" val="324336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21FAFE8-C979-4256-B7DD-CFE4118350A3}"/>
              </a:ext>
            </a:extLst>
          </p:cNvPr>
          <p:cNvSpPr>
            <a:spLocks noGrp="1" noChangeArrowheads="1"/>
          </p:cNvSpPr>
          <p:nvPr>
            <p:ph type="title"/>
          </p:nvPr>
        </p:nvSpPr>
        <p:spPr>
          <a:xfrm>
            <a:off x="2136775" y="228600"/>
            <a:ext cx="8153400" cy="990600"/>
          </a:xfrm>
        </p:spPr>
        <p:txBody>
          <a:bodyPr/>
          <a:lstStyle/>
          <a:p>
            <a:pPr eaLnBrk="1" hangingPunct="1"/>
            <a:r>
              <a:rPr lang="en-US" altLang="en-US" sz="3600"/>
              <a:t>Animal Populations</a:t>
            </a:r>
          </a:p>
        </p:txBody>
      </p:sp>
      <p:sp>
        <p:nvSpPr>
          <p:cNvPr id="30723" name="Content Placeholder 2">
            <a:extLst>
              <a:ext uri="{FF2B5EF4-FFF2-40B4-BE49-F238E27FC236}">
                <a16:creationId xmlns:a16="http://schemas.microsoft.com/office/drawing/2014/main" id="{BBDDF70F-3D3A-4101-B96B-1A562529FB08}"/>
              </a:ext>
            </a:extLst>
          </p:cNvPr>
          <p:cNvSpPr>
            <a:spLocks noGrp="1" noChangeArrowheads="1"/>
          </p:cNvSpPr>
          <p:nvPr>
            <p:ph sz="quarter" idx="1"/>
          </p:nvPr>
        </p:nvSpPr>
        <p:spPr>
          <a:xfrm>
            <a:off x="2136775" y="1600200"/>
            <a:ext cx="8153400" cy="4495800"/>
          </a:xfrm>
        </p:spPr>
        <p:txBody>
          <a:bodyPr/>
          <a:lstStyle/>
          <a:p>
            <a:pPr>
              <a:spcBef>
                <a:spcPts val="600"/>
              </a:spcBef>
              <a:spcAft>
                <a:spcPts val="600"/>
              </a:spcAft>
            </a:pPr>
            <a:r>
              <a:rPr lang="en-US" altLang="en-US" sz="3000" dirty="0"/>
              <a:t>2012 USDA Animal census</a:t>
            </a:r>
          </a:p>
          <a:p>
            <a:pPr lvl="1">
              <a:spcBef>
                <a:spcPts val="600"/>
              </a:spcBef>
              <a:spcAft>
                <a:spcPts val="600"/>
              </a:spcAft>
              <a:buSzPct val="60000"/>
            </a:pPr>
            <a:r>
              <a:rPr lang="en-US" altLang="en-US" dirty="0"/>
              <a:t>County-level, grown to 2014 levels using available survey data at the time of v1 inventory development</a:t>
            </a:r>
          </a:p>
          <a:p>
            <a:pPr lvl="1">
              <a:spcBef>
                <a:spcPts val="600"/>
              </a:spcBef>
              <a:spcAft>
                <a:spcPts val="600"/>
              </a:spcAft>
              <a:buSzPct val="60000"/>
            </a:pPr>
            <a:r>
              <a:rPr lang="en-US" altLang="en-US" dirty="0"/>
              <a:t>Includes dairy cows, beef cows, feedlot beef cows, swine, layer chicken, and broiler chickens</a:t>
            </a:r>
          </a:p>
          <a:p>
            <a:pPr lvl="1">
              <a:spcBef>
                <a:spcPts val="600"/>
              </a:spcBef>
              <a:spcAft>
                <a:spcPts val="600"/>
              </a:spcAft>
              <a:buSzPct val="60000"/>
            </a:pPr>
            <a:r>
              <a:rPr lang="en-US" altLang="en-US" dirty="0"/>
              <a:t>Data was reviewed for missing parameter data and filled in with reasonable values </a:t>
            </a:r>
          </a:p>
        </p:txBody>
      </p:sp>
      <p:sp>
        <p:nvSpPr>
          <p:cNvPr id="4" name="Slide Number Placeholder 3">
            <a:extLst>
              <a:ext uri="{FF2B5EF4-FFF2-40B4-BE49-F238E27FC236}">
                <a16:creationId xmlns:a16="http://schemas.microsoft.com/office/drawing/2014/main" id="{A51546AE-6E13-4670-83B1-739531D5581E}"/>
              </a:ext>
            </a:extLst>
          </p:cNvPr>
          <p:cNvSpPr>
            <a:spLocks noGrp="1"/>
          </p:cNvSpPr>
          <p:nvPr>
            <p:ph type="sldNum" sz="quarter" idx="12"/>
          </p:nvPr>
        </p:nvSpPr>
        <p:spPr/>
        <p:txBody>
          <a:bodyPr>
            <a:normAutofit/>
          </a:bodyPr>
          <a:lstStyle/>
          <a:p>
            <a:pPr>
              <a:defRPr/>
            </a:pPr>
            <a:fld id="{9A28472E-1FFD-4B44-965E-4B2652AABBF8}" type="slidenum">
              <a:rPr lang="en-US"/>
              <a:pPr>
                <a:defRPr/>
              </a:pPr>
              <a:t>72</a:t>
            </a:fld>
            <a:endParaRPr lang="en-US"/>
          </a:p>
        </p:txBody>
      </p:sp>
    </p:spTree>
    <p:extLst>
      <p:ext uri="{BB962C8B-B14F-4D97-AF65-F5344CB8AC3E}">
        <p14:creationId xmlns:p14="http://schemas.microsoft.com/office/powerpoint/2010/main" val="2218674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403B4DF6-6AAF-4057-A697-EE4E54E774EE}"/>
              </a:ext>
            </a:extLst>
          </p:cNvPr>
          <p:cNvSpPr>
            <a:spLocks noGrp="1" noChangeArrowheads="1"/>
          </p:cNvSpPr>
          <p:nvPr>
            <p:ph type="title"/>
          </p:nvPr>
        </p:nvSpPr>
        <p:spPr>
          <a:xfrm>
            <a:off x="2136775" y="228600"/>
            <a:ext cx="8153400" cy="990600"/>
          </a:xfrm>
        </p:spPr>
        <p:txBody>
          <a:bodyPr/>
          <a:lstStyle/>
          <a:p>
            <a:pPr eaLnBrk="1" hangingPunct="1"/>
            <a:r>
              <a:rPr lang="en-US" altLang="en-US" sz="3600"/>
              <a:t>FEM Results</a:t>
            </a:r>
          </a:p>
        </p:txBody>
      </p:sp>
      <p:sp>
        <p:nvSpPr>
          <p:cNvPr id="50179" name="Content Placeholder 2">
            <a:extLst>
              <a:ext uri="{FF2B5EF4-FFF2-40B4-BE49-F238E27FC236}">
                <a16:creationId xmlns:a16="http://schemas.microsoft.com/office/drawing/2014/main" id="{269B76A7-1194-4DF4-B14E-A2AE258E2D36}"/>
              </a:ext>
            </a:extLst>
          </p:cNvPr>
          <p:cNvSpPr>
            <a:spLocks noGrp="1" noChangeArrowheads="1"/>
          </p:cNvSpPr>
          <p:nvPr>
            <p:ph sz="quarter" idx="1"/>
          </p:nvPr>
        </p:nvSpPr>
        <p:spPr>
          <a:xfrm>
            <a:off x="2136775" y="1600200"/>
            <a:ext cx="8153400" cy="4495800"/>
          </a:xfrm>
        </p:spPr>
        <p:txBody>
          <a:bodyPr/>
          <a:lstStyle/>
          <a:p>
            <a:pPr>
              <a:spcBef>
                <a:spcPts val="600"/>
              </a:spcBef>
              <a:spcAft>
                <a:spcPts val="600"/>
              </a:spcAft>
            </a:pPr>
            <a:r>
              <a:rPr lang="en-US" altLang="en-US" sz="3000" dirty="0"/>
              <a:t>Found ammonia emissions depend strongly on temperature and nitrogen and less on wind speed and precipitation</a:t>
            </a:r>
          </a:p>
          <a:p>
            <a:pPr>
              <a:spcBef>
                <a:spcPts val="600"/>
              </a:spcBef>
              <a:spcAft>
                <a:spcPts val="600"/>
              </a:spcAft>
            </a:pPr>
            <a:r>
              <a:rPr lang="en-US" altLang="en-US" sz="3000" dirty="0"/>
              <a:t>Emission factors recommendations from earlier EPA guidelines fall within the range of emissions factors produced by the FEM</a:t>
            </a:r>
          </a:p>
          <a:p>
            <a:pPr>
              <a:spcBef>
                <a:spcPts val="600"/>
              </a:spcBef>
              <a:spcAft>
                <a:spcPts val="600"/>
              </a:spcAft>
            </a:pPr>
            <a:r>
              <a:rPr lang="en-US" altLang="en-US" sz="3000" dirty="0"/>
              <a:t>Model performance evaluated primarily in terms of </a:t>
            </a:r>
            <a:r>
              <a:rPr lang="en-US" altLang="en-US" sz="3000" i="1" dirty="0"/>
              <a:t>R</a:t>
            </a:r>
            <a:r>
              <a:rPr lang="en-US" altLang="en-US" sz="3000" dirty="0"/>
              <a:t> value and mean fractional error between observed and modeled EFs</a:t>
            </a:r>
          </a:p>
        </p:txBody>
      </p:sp>
      <p:sp>
        <p:nvSpPr>
          <p:cNvPr id="4" name="Slide Number Placeholder 3">
            <a:extLst>
              <a:ext uri="{FF2B5EF4-FFF2-40B4-BE49-F238E27FC236}">
                <a16:creationId xmlns:a16="http://schemas.microsoft.com/office/drawing/2014/main" id="{B9FA3AF4-D873-416B-B309-32E2AF17F7A1}"/>
              </a:ext>
            </a:extLst>
          </p:cNvPr>
          <p:cNvSpPr>
            <a:spLocks noGrp="1"/>
          </p:cNvSpPr>
          <p:nvPr>
            <p:ph type="sldNum" sz="quarter" idx="12"/>
          </p:nvPr>
        </p:nvSpPr>
        <p:spPr/>
        <p:txBody>
          <a:bodyPr>
            <a:normAutofit/>
          </a:bodyPr>
          <a:lstStyle/>
          <a:p>
            <a:pPr>
              <a:defRPr/>
            </a:pPr>
            <a:fld id="{35D91873-F48F-4700-ABEE-A450E76676B1}" type="slidenum">
              <a:rPr lang="en-US"/>
              <a:pPr>
                <a:defRPr/>
              </a:pPr>
              <a:t>73</a:t>
            </a:fld>
            <a:endParaRPr lang="en-US"/>
          </a:p>
        </p:txBody>
      </p:sp>
    </p:spTree>
    <p:extLst>
      <p:ext uri="{BB962C8B-B14F-4D97-AF65-F5344CB8AC3E}">
        <p14:creationId xmlns:p14="http://schemas.microsoft.com/office/powerpoint/2010/main" val="1117081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550F-4615-4718-9034-64F4C74317D5}"/>
              </a:ext>
            </a:extLst>
          </p:cNvPr>
          <p:cNvSpPr>
            <a:spLocks noGrp="1"/>
          </p:cNvSpPr>
          <p:nvPr>
            <p:ph type="title"/>
          </p:nvPr>
        </p:nvSpPr>
        <p:spPr/>
        <p:txBody>
          <a:bodyPr/>
          <a:lstStyle/>
          <a:p>
            <a:r>
              <a:rPr lang="en-US" dirty="0"/>
              <a:t>2014 NEI v2 Livestock Emissions</a:t>
            </a:r>
          </a:p>
        </p:txBody>
      </p:sp>
      <p:sp>
        <p:nvSpPr>
          <p:cNvPr id="3" name="Slide Number Placeholder 2">
            <a:extLst>
              <a:ext uri="{FF2B5EF4-FFF2-40B4-BE49-F238E27FC236}">
                <a16:creationId xmlns:a16="http://schemas.microsoft.com/office/drawing/2014/main" id="{9DC86A14-A228-42CA-9C52-1D9503D4CFFE}"/>
              </a:ext>
            </a:extLst>
          </p:cNvPr>
          <p:cNvSpPr>
            <a:spLocks noGrp="1"/>
          </p:cNvSpPr>
          <p:nvPr>
            <p:ph type="sldNum" sz="quarter" idx="12"/>
          </p:nvPr>
        </p:nvSpPr>
        <p:spPr/>
        <p:txBody>
          <a:bodyPr/>
          <a:lstStyle/>
          <a:p>
            <a:fld id="{89C4F76E-4191-4D0E-9BCF-104C6F2C7BDD}" type="slidenum">
              <a:rPr lang="en-US" smtClean="0"/>
              <a:t>74</a:t>
            </a:fld>
            <a:endParaRPr lang="en-US"/>
          </a:p>
        </p:txBody>
      </p:sp>
    </p:spTree>
    <p:extLst>
      <p:ext uri="{BB962C8B-B14F-4D97-AF65-F5344CB8AC3E}">
        <p14:creationId xmlns:p14="http://schemas.microsoft.com/office/powerpoint/2010/main" val="2724847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D8C05F3C-3846-40FE-934B-423E857F28D7}"/>
              </a:ext>
            </a:extLst>
          </p:cNvPr>
          <p:cNvGraphicFramePr>
            <a:graphicFrameLocks/>
          </p:cNvGraphicFramePr>
          <p:nvPr>
            <p:extLst/>
          </p:nvPr>
        </p:nvGraphicFramePr>
        <p:xfrm>
          <a:off x="1773411" y="2724002"/>
          <a:ext cx="4458513" cy="3965557"/>
        </p:xfrm>
        <a:graphic>
          <a:graphicData uri="http://schemas.openxmlformats.org/drawingml/2006/chart">
            <c:chart xmlns:c="http://schemas.openxmlformats.org/drawingml/2006/chart" xmlns:r="http://schemas.openxmlformats.org/officeDocument/2006/relationships" r:id="rId2"/>
          </a:graphicData>
        </a:graphic>
      </p:graphicFrame>
      <p:sp>
        <p:nvSpPr>
          <p:cNvPr id="15362" name="Title 1">
            <a:extLst>
              <a:ext uri="{FF2B5EF4-FFF2-40B4-BE49-F238E27FC236}">
                <a16:creationId xmlns:a16="http://schemas.microsoft.com/office/drawing/2014/main" id="{10FD60B2-87D4-4ABD-93B0-597E49827B86}"/>
              </a:ext>
            </a:extLst>
          </p:cNvPr>
          <p:cNvSpPr>
            <a:spLocks noGrp="1" noChangeArrowheads="1"/>
          </p:cNvSpPr>
          <p:nvPr>
            <p:ph type="title"/>
          </p:nvPr>
        </p:nvSpPr>
        <p:spPr>
          <a:xfrm>
            <a:off x="2136775" y="228600"/>
            <a:ext cx="8153400" cy="1323474"/>
          </a:xfrm>
        </p:spPr>
        <p:txBody>
          <a:bodyPr>
            <a:noAutofit/>
          </a:bodyPr>
          <a:lstStyle/>
          <a:p>
            <a:pPr eaLnBrk="1" hangingPunct="1"/>
            <a:r>
              <a:rPr lang="en-US" altLang="en-US" sz="4000" dirty="0"/>
              <a:t>U.S. Ammonia Emissions Sources, </a:t>
            </a:r>
            <a:br>
              <a:rPr lang="en-US" altLang="en-US" sz="4000" dirty="0"/>
            </a:br>
            <a:r>
              <a:rPr lang="en-US" altLang="en-US" sz="4000" dirty="0"/>
              <a:t>2014 NEI v2</a:t>
            </a:r>
          </a:p>
        </p:txBody>
      </p:sp>
      <p:sp>
        <p:nvSpPr>
          <p:cNvPr id="4" name="Slide Number Placeholder 3">
            <a:extLst>
              <a:ext uri="{FF2B5EF4-FFF2-40B4-BE49-F238E27FC236}">
                <a16:creationId xmlns:a16="http://schemas.microsoft.com/office/drawing/2014/main" id="{09E3B8DE-B16A-48ED-B9EE-1EE2400D3E82}"/>
              </a:ext>
            </a:extLst>
          </p:cNvPr>
          <p:cNvSpPr>
            <a:spLocks noGrp="1"/>
          </p:cNvSpPr>
          <p:nvPr>
            <p:ph type="sldNum" sz="quarter" idx="12"/>
          </p:nvPr>
        </p:nvSpPr>
        <p:spPr/>
        <p:txBody>
          <a:bodyPr>
            <a:normAutofit/>
          </a:bodyPr>
          <a:lstStyle/>
          <a:p>
            <a:pPr>
              <a:defRPr/>
            </a:pPr>
            <a:fld id="{6357884D-CCC2-4E22-B6BF-50FC03326751}" type="slidenum">
              <a:rPr lang="en-US"/>
              <a:pPr>
                <a:defRPr/>
              </a:pPr>
              <a:t>75</a:t>
            </a:fld>
            <a:endParaRPr lang="en-US"/>
          </a:p>
        </p:txBody>
      </p:sp>
      <p:sp>
        <p:nvSpPr>
          <p:cNvPr id="6" name="Content Placeholder 2">
            <a:extLst>
              <a:ext uri="{FF2B5EF4-FFF2-40B4-BE49-F238E27FC236}">
                <a16:creationId xmlns:a16="http://schemas.microsoft.com/office/drawing/2014/main" id="{B0CB03C7-9C17-4760-9A0C-9EC8534A6DCC}"/>
              </a:ext>
            </a:extLst>
          </p:cNvPr>
          <p:cNvSpPr txBox="1">
            <a:spLocks/>
          </p:cNvSpPr>
          <p:nvPr/>
        </p:nvSpPr>
        <p:spPr bwMode="auto">
          <a:xfrm>
            <a:off x="2136775" y="1624264"/>
            <a:ext cx="8153400" cy="1143000"/>
          </a:xfrm>
          <a:prstGeom prst="rect">
            <a:avLst/>
          </a:prstGeom>
          <a:noFill/>
          <a:ln w="9525">
            <a:noFill/>
            <a:miter lim="800000"/>
            <a:headEnd/>
            <a:tailEnd/>
          </a:ln>
        </p:spPr>
        <p:txBody>
          <a:bodyPr/>
          <a:lstStyle>
            <a:lvl1pPr marL="239316" indent="-239316" algn="l" rtl="0" eaLnBrk="1" fontAlgn="base" hangingPunct="1">
              <a:spcBef>
                <a:spcPts val="525"/>
              </a:spcBef>
              <a:spcAft>
                <a:spcPct val="0"/>
              </a:spcAft>
              <a:buClr>
                <a:srgbClr val="496871"/>
              </a:buClr>
              <a:buSzPct val="60000"/>
              <a:buFont typeface="Wingdings" pitchFamily="2" charset="2"/>
              <a:buChar char=""/>
              <a:defRPr sz="2175" kern="1200">
                <a:solidFill>
                  <a:schemeClr val="tx1"/>
                </a:solidFill>
                <a:latin typeface="+mn-lt"/>
                <a:ea typeface="+mn-ea"/>
                <a:cs typeface="+mn-cs"/>
              </a:defRPr>
            </a:lvl1pPr>
            <a:lvl2pPr marL="479822" indent="-204788" algn="l" rtl="0" eaLnBrk="1" fontAlgn="base" hangingPunct="1">
              <a:spcBef>
                <a:spcPts val="413"/>
              </a:spcBef>
              <a:spcAft>
                <a:spcPct val="0"/>
              </a:spcAft>
              <a:buClr>
                <a:srgbClr val="496871"/>
              </a:buClr>
              <a:buSzPct val="70000"/>
              <a:buFont typeface="Wingdings 2" pitchFamily="18" charset="2"/>
              <a:buChar char=""/>
              <a:defRPr sz="1950" kern="1200">
                <a:solidFill>
                  <a:schemeClr val="tx1"/>
                </a:solidFill>
                <a:latin typeface="+mn-lt"/>
                <a:ea typeface="+mn-ea"/>
                <a:cs typeface="+mn-cs"/>
              </a:defRPr>
            </a:lvl2pPr>
            <a:lvl3pPr marL="685800" indent="-171450" algn="l" rtl="0" eaLnBrk="1" fontAlgn="base" hangingPunct="1">
              <a:spcBef>
                <a:spcPts val="375"/>
              </a:spcBef>
              <a:spcAft>
                <a:spcPct val="0"/>
              </a:spcAft>
              <a:buClr>
                <a:srgbClr val="496871"/>
              </a:buClr>
              <a:buSzPct val="75000"/>
              <a:buFont typeface="Wingdings" pitchFamily="2" charset="2"/>
              <a:buChar char=""/>
              <a:defRPr sz="1725" kern="1200">
                <a:solidFill>
                  <a:schemeClr val="tx1"/>
                </a:solidFill>
                <a:latin typeface="+mn-lt"/>
                <a:ea typeface="+mn-ea"/>
                <a:cs typeface="+mn-cs"/>
              </a:defRPr>
            </a:lvl3pPr>
            <a:lvl4pPr marL="1028700" indent="-171450" algn="l" rtl="0" eaLnBrk="1" fontAlgn="base" hangingPunct="1">
              <a:spcBef>
                <a:spcPts val="300"/>
              </a:spcBef>
              <a:spcAft>
                <a:spcPct val="0"/>
              </a:spcAft>
              <a:buClr>
                <a:srgbClr val="496871"/>
              </a:buClr>
              <a:buSzPct val="75000"/>
              <a:buFont typeface="Wingdings" pitchFamily="2" charset="2"/>
              <a:buChar char=""/>
              <a:defRPr sz="1500" kern="1200">
                <a:solidFill>
                  <a:schemeClr val="tx1"/>
                </a:solidFill>
                <a:latin typeface="+mn-lt"/>
                <a:ea typeface="+mn-ea"/>
                <a:cs typeface="+mn-cs"/>
              </a:defRPr>
            </a:lvl4pPr>
            <a:lvl5pPr marL="1371600" indent="-171450" algn="l" rtl="0" eaLnBrk="1" fontAlgn="base" hangingPunct="1">
              <a:spcBef>
                <a:spcPts val="300"/>
              </a:spcBef>
              <a:spcAft>
                <a:spcPct val="0"/>
              </a:spcAft>
              <a:buClr>
                <a:srgbClr val="496871"/>
              </a:buClr>
              <a:buSzPct val="65000"/>
              <a:buFont typeface="Wingdings" pitchFamily="2" charset="2"/>
              <a:buChar char=""/>
              <a:defRPr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a:spcBef>
                <a:spcPts val="600"/>
              </a:spcBef>
              <a:spcAft>
                <a:spcPts val="600"/>
              </a:spcAft>
              <a:defRPr/>
            </a:pPr>
            <a:r>
              <a:rPr lang="en-US" sz="2400" dirty="0"/>
              <a:t>Figure A – U.S. ammonia emissions sources (3.6 million tons)</a:t>
            </a:r>
          </a:p>
          <a:p>
            <a:pPr>
              <a:spcBef>
                <a:spcPts val="600"/>
              </a:spcBef>
              <a:spcAft>
                <a:spcPts val="600"/>
              </a:spcAft>
              <a:defRPr/>
            </a:pPr>
            <a:r>
              <a:rPr lang="en-US" sz="2400" dirty="0"/>
              <a:t>Figure B – U.S. livestock ammonia sources (2.1 million tons)</a:t>
            </a:r>
            <a:endParaRPr lang="en-US" sz="2000" dirty="0"/>
          </a:p>
        </p:txBody>
      </p:sp>
      <p:graphicFrame>
        <p:nvGraphicFramePr>
          <p:cNvPr id="8" name="Chart 7">
            <a:extLst>
              <a:ext uri="{FF2B5EF4-FFF2-40B4-BE49-F238E27FC236}">
                <a16:creationId xmlns:a16="http://schemas.microsoft.com/office/drawing/2014/main" id="{1B8B5AFE-556D-47C5-9689-DC9F21AE93DE}"/>
              </a:ext>
            </a:extLst>
          </p:cNvPr>
          <p:cNvGraphicFramePr>
            <a:graphicFrameLocks/>
          </p:cNvGraphicFramePr>
          <p:nvPr>
            <p:extLst/>
          </p:nvPr>
        </p:nvGraphicFramePr>
        <p:xfrm>
          <a:off x="5988218" y="288539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CBE85DF-C803-4C35-ABB4-AB212B24CBC4}"/>
              </a:ext>
            </a:extLst>
          </p:cNvPr>
          <p:cNvSpPr txBox="1"/>
          <p:nvPr/>
        </p:nvSpPr>
        <p:spPr>
          <a:xfrm>
            <a:off x="1799195" y="2968770"/>
            <a:ext cx="466725" cy="369332"/>
          </a:xfrm>
          <a:prstGeom prst="rect">
            <a:avLst/>
          </a:prstGeom>
          <a:noFill/>
        </p:spPr>
        <p:txBody>
          <a:bodyPr wrap="square" rtlCol="0">
            <a:spAutoFit/>
          </a:bodyPr>
          <a:lstStyle/>
          <a:p>
            <a:r>
              <a:rPr lang="en-US" dirty="0"/>
              <a:t>A)</a:t>
            </a:r>
          </a:p>
        </p:txBody>
      </p:sp>
      <p:sp>
        <p:nvSpPr>
          <p:cNvPr id="13" name="TextBox 12">
            <a:extLst>
              <a:ext uri="{FF2B5EF4-FFF2-40B4-BE49-F238E27FC236}">
                <a16:creationId xmlns:a16="http://schemas.microsoft.com/office/drawing/2014/main" id="{4B7228F1-D072-4A7B-8AE0-15443FFE2C84}"/>
              </a:ext>
            </a:extLst>
          </p:cNvPr>
          <p:cNvSpPr txBox="1"/>
          <p:nvPr/>
        </p:nvSpPr>
        <p:spPr>
          <a:xfrm>
            <a:off x="5835291" y="2938874"/>
            <a:ext cx="466725" cy="369332"/>
          </a:xfrm>
          <a:prstGeom prst="rect">
            <a:avLst/>
          </a:prstGeom>
          <a:noFill/>
        </p:spPr>
        <p:txBody>
          <a:bodyPr wrap="square" rtlCol="0">
            <a:spAutoFit/>
          </a:bodyPr>
          <a:lstStyle/>
          <a:p>
            <a:r>
              <a:rPr lang="en-US" dirty="0"/>
              <a:t>B)</a:t>
            </a:r>
          </a:p>
        </p:txBody>
      </p:sp>
    </p:spTree>
    <p:extLst>
      <p:ext uri="{BB962C8B-B14F-4D97-AF65-F5344CB8AC3E}">
        <p14:creationId xmlns:p14="http://schemas.microsoft.com/office/powerpoint/2010/main" val="38364229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7559-27F2-4B8B-97E4-0CA295C58890}"/>
              </a:ext>
            </a:extLst>
          </p:cNvPr>
          <p:cNvSpPr>
            <a:spLocks noGrp="1"/>
          </p:cNvSpPr>
          <p:nvPr>
            <p:ph type="title"/>
          </p:nvPr>
        </p:nvSpPr>
        <p:spPr>
          <a:xfrm>
            <a:off x="2095499" y="-233357"/>
            <a:ext cx="8593521" cy="1325563"/>
          </a:xfrm>
        </p:spPr>
        <p:txBody>
          <a:bodyPr/>
          <a:lstStyle/>
          <a:p>
            <a:r>
              <a:rPr lang="en-US" dirty="0"/>
              <a:t>Livestock waste emissions in the NEI</a:t>
            </a:r>
          </a:p>
        </p:txBody>
      </p:sp>
      <p:sp>
        <p:nvSpPr>
          <p:cNvPr id="3" name="Content Placeholder 2">
            <a:extLst>
              <a:ext uri="{FF2B5EF4-FFF2-40B4-BE49-F238E27FC236}">
                <a16:creationId xmlns:a16="http://schemas.microsoft.com/office/drawing/2014/main" id="{5F1B02B5-A777-419F-B511-7358A8AD20AC}"/>
              </a:ext>
            </a:extLst>
          </p:cNvPr>
          <p:cNvSpPr>
            <a:spLocks noGrp="1"/>
          </p:cNvSpPr>
          <p:nvPr>
            <p:ph idx="1"/>
          </p:nvPr>
        </p:nvSpPr>
        <p:spPr>
          <a:xfrm>
            <a:off x="2152650" y="882869"/>
            <a:ext cx="7886700" cy="2076899"/>
          </a:xfrm>
        </p:spPr>
        <p:txBody>
          <a:bodyPr>
            <a:normAutofit/>
          </a:bodyPr>
          <a:lstStyle/>
          <a:p>
            <a:r>
              <a:rPr lang="en-US" sz="2400" dirty="0"/>
              <a:t>These are the only five SCCs that EPA reports their data into for the 2014 NEI (there are others that SLTs can choose to report into):</a:t>
            </a:r>
          </a:p>
          <a:p>
            <a:r>
              <a:rPr lang="en-US" sz="2400" dirty="0"/>
              <a:t>EPA estimates NH3 and VOC emissions for these SCCs</a:t>
            </a:r>
          </a:p>
          <a:p>
            <a:r>
              <a:rPr lang="en-US" sz="2400" dirty="0"/>
              <a:t>Livestock is inventoried in </a:t>
            </a:r>
            <a:r>
              <a:rPr lang="en-US" sz="2400" dirty="0" err="1"/>
              <a:t>NonPoint</a:t>
            </a:r>
            <a:r>
              <a:rPr lang="en-US" sz="2400" dirty="0"/>
              <a:t> (annual/county totals)</a:t>
            </a:r>
          </a:p>
          <a:p>
            <a:pPr marL="0" indent="0">
              <a:buNone/>
            </a:pPr>
            <a:endParaRPr lang="en-US" sz="2400" dirty="0"/>
          </a:p>
        </p:txBody>
      </p:sp>
      <p:sp>
        <p:nvSpPr>
          <p:cNvPr id="5" name="Slide Number Placeholder 4">
            <a:extLst>
              <a:ext uri="{FF2B5EF4-FFF2-40B4-BE49-F238E27FC236}">
                <a16:creationId xmlns:a16="http://schemas.microsoft.com/office/drawing/2014/main" id="{ADDBE6E9-BC72-42E0-A3CB-4D8026BD3DAE}"/>
              </a:ext>
            </a:extLst>
          </p:cNvPr>
          <p:cNvSpPr>
            <a:spLocks noGrp="1"/>
          </p:cNvSpPr>
          <p:nvPr>
            <p:ph type="sldNum" sz="quarter" idx="12"/>
          </p:nvPr>
        </p:nvSpPr>
        <p:spPr/>
        <p:txBody>
          <a:bodyPr/>
          <a:lstStyle/>
          <a:p>
            <a:fld id="{4CCF09B7-36D8-464D-A386-8F07541584EF}" type="slidenum">
              <a:rPr lang="en-US" smtClean="0"/>
              <a:t>76</a:t>
            </a:fld>
            <a:endParaRPr lang="en-US"/>
          </a:p>
        </p:txBody>
      </p:sp>
      <p:graphicFrame>
        <p:nvGraphicFramePr>
          <p:cNvPr id="6" name="Table 5">
            <a:extLst>
              <a:ext uri="{FF2B5EF4-FFF2-40B4-BE49-F238E27FC236}">
                <a16:creationId xmlns:a16="http://schemas.microsoft.com/office/drawing/2014/main" id="{6D287101-AE4B-45D4-BE89-8364ACE6DE80}"/>
              </a:ext>
            </a:extLst>
          </p:cNvPr>
          <p:cNvGraphicFramePr>
            <a:graphicFrameLocks noGrp="1"/>
          </p:cNvGraphicFramePr>
          <p:nvPr>
            <p:extLst>
              <p:ext uri="{D42A27DB-BD31-4B8C-83A1-F6EECF244321}">
                <p14:modId xmlns:p14="http://schemas.microsoft.com/office/powerpoint/2010/main" val="1413859467"/>
              </p:ext>
            </p:extLst>
          </p:nvPr>
        </p:nvGraphicFramePr>
        <p:xfrm>
          <a:off x="2090972" y="2790497"/>
          <a:ext cx="8013031" cy="3962657"/>
        </p:xfrm>
        <a:graphic>
          <a:graphicData uri="http://schemas.openxmlformats.org/drawingml/2006/table">
            <a:tbl>
              <a:tblPr firstRow="1" firstCol="1" bandRow="1">
                <a:tableStyleId>{5C22544A-7EE6-4342-B048-85BDC9FD1C3A}</a:tableStyleId>
              </a:tblPr>
              <a:tblGrid>
                <a:gridCol w="1252416">
                  <a:extLst>
                    <a:ext uri="{9D8B030D-6E8A-4147-A177-3AD203B41FA5}">
                      <a16:colId xmlns:a16="http://schemas.microsoft.com/office/drawing/2014/main" val="608491067"/>
                    </a:ext>
                  </a:extLst>
                </a:gridCol>
                <a:gridCol w="1346405">
                  <a:extLst>
                    <a:ext uri="{9D8B030D-6E8A-4147-A177-3AD203B41FA5}">
                      <a16:colId xmlns:a16="http://schemas.microsoft.com/office/drawing/2014/main" val="427330006"/>
                    </a:ext>
                  </a:extLst>
                </a:gridCol>
                <a:gridCol w="1961148">
                  <a:extLst>
                    <a:ext uri="{9D8B030D-6E8A-4147-A177-3AD203B41FA5}">
                      <a16:colId xmlns:a16="http://schemas.microsoft.com/office/drawing/2014/main" val="2148522894"/>
                    </a:ext>
                  </a:extLst>
                </a:gridCol>
                <a:gridCol w="1982707">
                  <a:extLst>
                    <a:ext uri="{9D8B030D-6E8A-4147-A177-3AD203B41FA5}">
                      <a16:colId xmlns:a16="http://schemas.microsoft.com/office/drawing/2014/main" val="624361753"/>
                    </a:ext>
                  </a:extLst>
                </a:gridCol>
                <a:gridCol w="1470355">
                  <a:extLst>
                    <a:ext uri="{9D8B030D-6E8A-4147-A177-3AD203B41FA5}">
                      <a16:colId xmlns:a16="http://schemas.microsoft.com/office/drawing/2014/main" val="1529207186"/>
                    </a:ext>
                  </a:extLst>
                </a:gridCol>
              </a:tblGrid>
              <a:tr h="280036">
                <a:tc>
                  <a:txBody>
                    <a:bodyPr/>
                    <a:lstStyle/>
                    <a:p>
                      <a:pPr marL="0" marR="0">
                        <a:lnSpc>
                          <a:spcPct val="107000"/>
                        </a:lnSpc>
                        <a:spcBef>
                          <a:spcPts val="0"/>
                        </a:spcBef>
                        <a:spcAft>
                          <a:spcPts val="800"/>
                        </a:spcAft>
                      </a:pPr>
                      <a:r>
                        <a:rPr lang="en-US" sz="1600">
                          <a:effectLst/>
                        </a:rPr>
                        <a:t>SCC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0978205"/>
                  </a:ext>
                </a:extLst>
              </a:tr>
              <a:tr h="631587">
                <a:tc>
                  <a:txBody>
                    <a:bodyPr/>
                    <a:lstStyle/>
                    <a:p>
                      <a:pPr marL="0" marR="0">
                        <a:lnSpc>
                          <a:spcPct val="107000"/>
                        </a:lnSpc>
                        <a:spcBef>
                          <a:spcPts val="0"/>
                        </a:spcBef>
                        <a:spcAft>
                          <a:spcPts val="800"/>
                        </a:spcAft>
                      </a:pPr>
                      <a:r>
                        <a:rPr lang="en-US" sz="1600" dirty="0">
                          <a:effectLst/>
                        </a:rPr>
                        <a:t>2805002000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Agriculture Production - Livestock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Beef cattle production composite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Not Elsewhere Classified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7825245"/>
                  </a:ext>
                </a:extLst>
              </a:tr>
              <a:tr h="631587">
                <a:tc>
                  <a:txBody>
                    <a:bodyPr/>
                    <a:lstStyle/>
                    <a:p>
                      <a:pPr marL="0" marR="0">
                        <a:lnSpc>
                          <a:spcPct val="107000"/>
                        </a:lnSpc>
                        <a:spcBef>
                          <a:spcPts val="0"/>
                        </a:spcBef>
                        <a:spcAft>
                          <a:spcPts val="800"/>
                        </a:spcAft>
                      </a:pPr>
                      <a:r>
                        <a:rPr lang="en-US" sz="1600">
                          <a:effectLst/>
                        </a:rPr>
                        <a:t>2805018000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Agriculture Production - Livestock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Dairy cattle composite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Not Elsewhere Classified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6851199"/>
                  </a:ext>
                </a:extLst>
              </a:tr>
              <a:tr h="631587">
                <a:tc>
                  <a:txBody>
                    <a:bodyPr/>
                    <a:lstStyle/>
                    <a:p>
                      <a:pPr marL="0" marR="0">
                        <a:lnSpc>
                          <a:spcPct val="107000"/>
                        </a:lnSpc>
                        <a:spcBef>
                          <a:spcPts val="0"/>
                        </a:spcBef>
                        <a:spcAft>
                          <a:spcPts val="800"/>
                        </a:spcAft>
                      </a:pPr>
                      <a:r>
                        <a:rPr lang="en-US" sz="1600">
                          <a:effectLst/>
                        </a:rPr>
                        <a:t>2805025000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Agriculture Production - Livestock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Swine production composite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Not Elsewhere Classified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7699323"/>
                  </a:ext>
                </a:extLst>
              </a:tr>
              <a:tr h="1156273">
                <a:tc>
                  <a:txBody>
                    <a:bodyPr/>
                    <a:lstStyle/>
                    <a:p>
                      <a:pPr marL="0" marR="0">
                        <a:lnSpc>
                          <a:spcPct val="107000"/>
                        </a:lnSpc>
                        <a:spcBef>
                          <a:spcPts val="0"/>
                        </a:spcBef>
                        <a:spcAft>
                          <a:spcPts val="800"/>
                        </a:spcAft>
                      </a:pPr>
                      <a:r>
                        <a:rPr lang="en-US" sz="1600">
                          <a:effectLst/>
                        </a:rPr>
                        <a:t>2805007100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Agriculture Production - Livestock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Poultry production - layers with dry manure management systems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Confinement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8884413"/>
                  </a:ext>
                </a:extLst>
              </a:tr>
              <a:tr h="631587">
                <a:tc>
                  <a:txBody>
                    <a:bodyPr/>
                    <a:lstStyle/>
                    <a:p>
                      <a:pPr marL="0" marR="0">
                        <a:lnSpc>
                          <a:spcPct val="107000"/>
                        </a:lnSpc>
                        <a:spcBef>
                          <a:spcPts val="0"/>
                        </a:spcBef>
                        <a:spcAft>
                          <a:spcPts val="800"/>
                        </a:spcAft>
                      </a:pPr>
                      <a:r>
                        <a:rPr lang="en-US" sz="1600">
                          <a:effectLst/>
                        </a:rPr>
                        <a:t>2805030004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Agriculture Production - Livestock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Poultry Waste Emissions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Broilers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7753407"/>
                  </a:ext>
                </a:extLst>
              </a:tr>
            </a:tbl>
          </a:graphicData>
        </a:graphic>
      </p:graphicFrame>
    </p:spTree>
    <p:extLst>
      <p:ext uri="{BB962C8B-B14F-4D97-AF65-F5344CB8AC3E}">
        <p14:creationId xmlns:p14="http://schemas.microsoft.com/office/powerpoint/2010/main" val="3446071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D630-582A-4290-88BD-4E8B9473C6B7}"/>
              </a:ext>
            </a:extLst>
          </p:cNvPr>
          <p:cNvSpPr>
            <a:spLocks noGrp="1"/>
          </p:cNvSpPr>
          <p:nvPr>
            <p:ph type="title"/>
          </p:nvPr>
        </p:nvSpPr>
        <p:spPr/>
        <p:txBody>
          <a:bodyPr>
            <a:normAutofit/>
          </a:bodyPr>
          <a:lstStyle/>
          <a:p>
            <a:r>
              <a:rPr lang="en-US" sz="3600" dirty="0"/>
              <a:t>General methods for going to 2014 NEI v2</a:t>
            </a:r>
          </a:p>
        </p:txBody>
      </p:sp>
      <p:sp>
        <p:nvSpPr>
          <p:cNvPr id="3" name="Content Placeholder 2">
            <a:extLst>
              <a:ext uri="{FF2B5EF4-FFF2-40B4-BE49-F238E27FC236}">
                <a16:creationId xmlns:a16="http://schemas.microsoft.com/office/drawing/2014/main" id="{85459803-8827-491F-B53C-DDCE4C1F4F0B}"/>
              </a:ext>
            </a:extLst>
          </p:cNvPr>
          <p:cNvSpPr>
            <a:spLocks noGrp="1"/>
          </p:cNvSpPr>
          <p:nvPr>
            <p:ph idx="1"/>
          </p:nvPr>
        </p:nvSpPr>
        <p:spPr/>
        <p:txBody>
          <a:bodyPr>
            <a:normAutofit lnSpcReduction="10000"/>
          </a:bodyPr>
          <a:lstStyle/>
          <a:p>
            <a:r>
              <a:rPr lang="en-US" dirty="0"/>
              <a:t>After reviewing the v1 estimates based on the methods outlined previously, we:</a:t>
            </a:r>
          </a:p>
          <a:p>
            <a:pPr lvl="1"/>
            <a:r>
              <a:rPr lang="en-US" dirty="0"/>
              <a:t>Found errors in allocations of emissions to counties</a:t>
            </a:r>
          </a:p>
          <a:p>
            <a:pPr lvl="1"/>
            <a:r>
              <a:rPr lang="en-US" dirty="0"/>
              <a:t>Had several states ask us to use more up-to-date animal population data</a:t>
            </a:r>
          </a:p>
          <a:p>
            <a:r>
              <a:rPr lang="en-US" dirty="0"/>
              <a:t>In going to the v2 inventory:</a:t>
            </a:r>
          </a:p>
          <a:p>
            <a:pPr lvl="1"/>
            <a:r>
              <a:rPr lang="en-US" dirty="0"/>
              <a:t>We corrected the county allocation errors</a:t>
            </a:r>
          </a:p>
          <a:p>
            <a:pPr lvl="1"/>
            <a:r>
              <a:rPr lang="en-US" dirty="0"/>
              <a:t>We estimated revised 2014 county-level animal populations using USDA 2014 Survey and 2012 Census data.  Then constructed the v2 inventory using EFs from CMU’s v1 model.</a:t>
            </a:r>
          </a:p>
          <a:p>
            <a:pPr lvl="1"/>
            <a:r>
              <a:rPr lang="en-US" dirty="0"/>
              <a:t>We did not alter the FEM model in going from v1 to v2, so used the same 2011 meteorology</a:t>
            </a:r>
          </a:p>
          <a:p>
            <a:pPr lvl="1"/>
            <a:r>
              <a:rPr lang="en-US" dirty="0"/>
              <a:t>We added VOC emissions to this sector</a:t>
            </a:r>
          </a:p>
          <a:p>
            <a:pPr lvl="1"/>
            <a:endParaRPr lang="en-US" dirty="0"/>
          </a:p>
          <a:p>
            <a:pPr lvl="1"/>
            <a:endParaRPr lang="en-US" dirty="0"/>
          </a:p>
          <a:p>
            <a:pPr marL="457200" lvl="1" indent="0">
              <a:buNone/>
            </a:pPr>
            <a:endParaRPr lang="en-US" dirty="0"/>
          </a:p>
        </p:txBody>
      </p:sp>
      <p:sp>
        <p:nvSpPr>
          <p:cNvPr id="5" name="Slide Number Placeholder 4">
            <a:extLst>
              <a:ext uri="{FF2B5EF4-FFF2-40B4-BE49-F238E27FC236}">
                <a16:creationId xmlns:a16="http://schemas.microsoft.com/office/drawing/2014/main" id="{048E5E64-501D-4D86-B437-628C44887313}"/>
              </a:ext>
            </a:extLst>
          </p:cNvPr>
          <p:cNvSpPr>
            <a:spLocks noGrp="1"/>
          </p:cNvSpPr>
          <p:nvPr>
            <p:ph type="sldNum" sz="quarter" idx="12"/>
          </p:nvPr>
        </p:nvSpPr>
        <p:spPr/>
        <p:txBody>
          <a:bodyPr/>
          <a:lstStyle/>
          <a:p>
            <a:fld id="{4CCF09B7-36D8-464D-A386-8F07541584EF}" type="slidenum">
              <a:rPr lang="en-US" smtClean="0"/>
              <a:t>77</a:t>
            </a:fld>
            <a:endParaRPr lang="en-US"/>
          </a:p>
        </p:txBody>
      </p:sp>
    </p:spTree>
    <p:extLst>
      <p:ext uri="{BB962C8B-B14F-4D97-AF65-F5344CB8AC3E}">
        <p14:creationId xmlns:p14="http://schemas.microsoft.com/office/powerpoint/2010/main" val="553226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54060" y="1002082"/>
            <a:ext cx="8335988" cy="5241701"/>
          </a:xfrm>
        </p:spPr>
        <p:txBody>
          <a:bodyPr>
            <a:normAutofit lnSpcReduction="10000"/>
          </a:bodyPr>
          <a:lstStyle/>
          <a:p>
            <a:pPr>
              <a:spcAft>
                <a:spcPts val="600"/>
              </a:spcAft>
            </a:pPr>
            <a:r>
              <a:rPr lang="en-US" sz="2400" dirty="0"/>
              <a:t>Animal population data were obtained primarily from the 2014 USDA National Agricultural Statistics Service (NASS) Quick Stats program</a:t>
            </a:r>
          </a:p>
          <a:p>
            <a:pPr lvl="1"/>
            <a:r>
              <a:rPr lang="en-US" dirty="0"/>
              <a:t>As many counties as possible across the United States</a:t>
            </a:r>
          </a:p>
          <a:p>
            <a:pPr lvl="1"/>
            <a:r>
              <a:rPr lang="en-US" dirty="0"/>
              <a:t>Single farm counties/types not reported (NR) for confidentiality</a:t>
            </a:r>
          </a:p>
          <a:p>
            <a:pPr lvl="1"/>
            <a:r>
              <a:rPr lang="en-US" dirty="0"/>
              <a:t>Not as complete as the USDA Census</a:t>
            </a:r>
          </a:p>
          <a:p>
            <a:r>
              <a:rPr lang="en-US" sz="2400" dirty="0"/>
              <a:t>USDA 2012 Census used to augment the 2014 Survey for NR</a:t>
            </a:r>
          </a:p>
          <a:p>
            <a:pPr lvl="1"/>
            <a:r>
              <a:rPr lang="en-US" dirty="0"/>
              <a:t>Unclear if NR is 0 or grouped </a:t>
            </a:r>
          </a:p>
          <a:p>
            <a:pPr lvl="1"/>
            <a:r>
              <a:rPr lang="en-US" dirty="0"/>
              <a:t>If 2014 county/type = NR and 2012 reported, </a:t>
            </a:r>
            <a:br>
              <a:rPr lang="en-US" dirty="0"/>
            </a:br>
            <a:r>
              <a:rPr lang="en-US" dirty="0"/>
              <a:t>2014 pop = 2012 pop x state 2014pop / 2012 pop</a:t>
            </a:r>
          </a:p>
          <a:p>
            <a:r>
              <a:rPr lang="en-US" sz="2400" dirty="0"/>
              <a:t>County/types with NR in 2012 and 2014</a:t>
            </a:r>
          </a:p>
          <a:p>
            <a:pPr lvl="1"/>
            <a:r>
              <a:rPr lang="en-US" dirty="0"/>
              <a:t>Diff = 2014 state – </a:t>
            </a:r>
            <a:r>
              <a:rPr lang="en-US" dirty="0">
                <a:sym typeface="Symbol" panose="05050102010706020507" pitchFamily="18" charset="2"/>
              </a:rPr>
              <a:t> </a:t>
            </a:r>
            <a:r>
              <a:rPr lang="en-US" dirty="0"/>
              <a:t>2014 counties</a:t>
            </a:r>
          </a:p>
          <a:p>
            <a:pPr lvl="1"/>
            <a:r>
              <a:rPr lang="en-US" dirty="0"/>
              <a:t>NR counties = Diff / (Number of NR counties)</a:t>
            </a:r>
            <a:endParaRPr lang="en-US" sz="2000" dirty="0"/>
          </a:p>
        </p:txBody>
      </p:sp>
      <p:sp>
        <p:nvSpPr>
          <p:cNvPr id="4" name="Slide Number Placeholder 3"/>
          <p:cNvSpPr>
            <a:spLocks noGrp="1"/>
          </p:cNvSpPr>
          <p:nvPr>
            <p:ph type="sldNum" sz="quarter" idx="12"/>
          </p:nvPr>
        </p:nvSpPr>
        <p:spPr/>
        <p:txBody>
          <a:bodyPr>
            <a:normAutofit/>
          </a:bodyPr>
          <a:lstStyle/>
          <a:p>
            <a:fld id="{DBD5FEB5-9E17-4574-9F62-6D41CEBA7836}" type="slidenum">
              <a:rPr lang="en-US" smtClean="0"/>
              <a:t>78</a:t>
            </a:fld>
            <a:endParaRPr lang="en-US"/>
          </a:p>
        </p:txBody>
      </p:sp>
      <p:sp>
        <p:nvSpPr>
          <p:cNvPr id="7" name="Title 1">
            <a:extLst>
              <a:ext uri="{FF2B5EF4-FFF2-40B4-BE49-F238E27FC236}">
                <a16:creationId xmlns:a16="http://schemas.microsoft.com/office/drawing/2014/main" id="{A9805706-4362-41F0-B433-DB93A4C91F8C}"/>
              </a:ext>
            </a:extLst>
          </p:cNvPr>
          <p:cNvSpPr>
            <a:spLocks noGrp="1"/>
          </p:cNvSpPr>
          <p:nvPr>
            <p:ph type="title"/>
          </p:nvPr>
        </p:nvSpPr>
        <p:spPr>
          <a:xfrm>
            <a:off x="2149173" y="146565"/>
            <a:ext cx="6806937" cy="742950"/>
          </a:xfrm>
        </p:spPr>
        <p:txBody>
          <a:bodyPr>
            <a:normAutofit fontScale="90000"/>
          </a:bodyPr>
          <a:lstStyle/>
          <a:p>
            <a:pPr eaLnBrk="1" hangingPunct="1"/>
            <a:r>
              <a:rPr lang="en-US" sz="2800" b="1" dirty="0">
                <a:latin typeface="Arial" charset="0"/>
                <a:cs typeface="Arial" charset="0"/>
              </a:rPr>
              <a:t>2014 NEI v2 – Animal Population Revisions</a:t>
            </a:r>
          </a:p>
        </p:txBody>
      </p:sp>
    </p:spTree>
    <p:extLst>
      <p:ext uri="{BB962C8B-B14F-4D97-AF65-F5344CB8AC3E}">
        <p14:creationId xmlns:p14="http://schemas.microsoft.com/office/powerpoint/2010/main" val="4108129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nvPr>
        </p:nvGraphicFramePr>
        <p:xfrm>
          <a:off x="2131364" y="1708727"/>
          <a:ext cx="7714600" cy="4336143"/>
        </p:xfrm>
        <a:graphic>
          <a:graphicData uri="http://schemas.openxmlformats.org/drawingml/2006/table">
            <a:tbl>
              <a:tblPr firstRow="1" firstCol="1" bandRow="1"/>
              <a:tblGrid>
                <a:gridCol w="1328325">
                  <a:extLst>
                    <a:ext uri="{9D8B030D-6E8A-4147-A177-3AD203B41FA5}">
                      <a16:colId xmlns:a16="http://schemas.microsoft.com/office/drawing/2014/main" val="3068157626"/>
                    </a:ext>
                  </a:extLst>
                </a:gridCol>
                <a:gridCol w="6386275">
                  <a:extLst>
                    <a:ext uri="{9D8B030D-6E8A-4147-A177-3AD203B41FA5}">
                      <a16:colId xmlns:a16="http://schemas.microsoft.com/office/drawing/2014/main" val="231810384"/>
                    </a:ext>
                  </a:extLst>
                </a:gridCol>
              </a:tblGrid>
              <a:tr h="615970">
                <a:tc>
                  <a:txBody>
                    <a:bodyPr/>
                    <a:lstStyle/>
                    <a:p>
                      <a:pPr marL="0" marR="0" algn="ctr">
                        <a:lnSpc>
                          <a:spcPct val="107000"/>
                        </a:lnSpc>
                        <a:spcBef>
                          <a:spcPts val="0"/>
                        </a:spcBef>
                        <a:spcAft>
                          <a:spcPts val="0"/>
                        </a:spcAft>
                      </a:pPr>
                      <a:r>
                        <a:rPr lang="en-US" sz="2100" b="1" dirty="0">
                          <a:solidFill>
                            <a:srgbClr val="000000"/>
                          </a:solidFill>
                          <a:effectLst/>
                          <a:latin typeface="+mj-lt"/>
                          <a:ea typeface="Times New Roman" panose="02020603050405020304" pitchFamily="18" charset="0"/>
                          <a:cs typeface="Times New Roman" panose="02020603050405020304" pitchFamily="18" charset="0"/>
                        </a:rPr>
                        <a:t>Animal Type</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b="1" dirty="0">
                          <a:solidFill>
                            <a:srgbClr val="000000"/>
                          </a:solidFill>
                          <a:effectLst/>
                          <a:latin typeface="+mj-lt"/>
                          <a:ea typeface="Times New Roman" panose="02020603050405020304" pitchFamily="18" charset="0"/>
                          <a:cs typeface="Times New Roman" panose="02020603050405020304" pitchFamily="18" charset="0"/>
                        </a:rPr>
                        <a:t>Source</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59511"/>
                  </a:ext>
                </a:extLst>
              </a:tr>
              <a:tr h="1574771">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Chicken Broilers</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The inventory reflects the </a:t>
                      </a:r>
                      <a:r>
                        <a:rPr lang="en-US" sz="2100" b="1" dirty="0">
                          <a:solidFill>
                            <a:srgbClr val="0000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2012 state level totals</a:t>
                      </a:r>
                      <a:r>
                        <a:rPr lang="en-US" sz="2100" dirty="0">
                          <a:solidFill>
                            <a:srgbClr val="000000"/>
                          </a:solidFill>
                          <a:effectLst/>
                          <a:latin typeface="+mj-lt"/>
                          <a:ea typeface="Times New Roman" panose="02020603050405020304" pitchFamily="18" charset="0"/>
                          <a:cs typeface="Times New Roman" panose="02020603050405020304" pitchFamily="18" charset="0"/>
                        </a:rPr>
                        <a:t>, because no 2014 data is available in the Survey at either the county or state level. The NR county gap fill described in previous slide used as needed.</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255821"/>
                  </a:ext>
                </a:extLst>
              </a:tr>
              <a:tr h="2076461">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Chicken</a:t>
                      </a:r>
                    </a:p>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Layers</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The inventory is based </a:t>
                      </a:r>
                      <a:r>
                        <a:rPr lang="en-US" sz="2100" b="1" dirty="0">
                          <a:solidFill>
                            <a:srgbClr val="000000"/>
                          </a:solidFill>
                          <a:effectLst/>
                          <a:latin typeface="+mj-lt"/>
                          <a:ea typeface="Times New Roman" panose="02020603050405020304" pitchFamily="18" charset="0"/>
                          <a:cs typeface="Times New Roman" panose="02020603050405020304" pitchFamily="18" charset="0"/>
                        </a:rPr>
                        <a:t>primarily on the 2012 Census</a:t>
                      </a:r>
                      <a:r>
                        <a:rPr lang="en-US" sz="2100" dirty="0">
                          <a:solidFill>
                            <a:srgbClr val="000000"/>
                          </a:solidFill>
                          <a:effectLst/>
                          <a:latin typeface="+mj-lt"/>
                          <a:ea typeface="Times New Roman" panose="02020603050405020304" pitchFamily="18" charset="0"/>
                          <a:cs typeface="Times New Roman" panose="02020603050405020304" pitchFamily="18" charset="0"/>
                        </a:rPr>
                        <a:t>. There were 30 states with 2014 state level </a:t>
                      </a:r>
                      <a:r>
                        <a:rPr lang="en-US" sz="2100" i="0" dirty="0">
                          <a:solidFill>
                            <a:srgbClr val="000000"/>
                          </a:solidFill>
                          <a:effectLst/>
                          <a:latin typeface="+mj-lt"/>
                          <a:ea typeface="Times New Roman" panose="02020603050405020304" pitchFamily="18" charset="0"/>
                          <a:cs typeface="Times New Roman" panose="02020603050405020304" pitchFamily="18" charset="0"/>
                        </a:rPr>
                        <a:t>population</a:t>
                      </a:r>
                      <a:r>
                        <a:rPr lang="en-US" sz="2100" dirty="0">
                          <a:solidFill>
                            <a:srgbClr val="000000"/>
                          </a:solidFill>
                          <a:effectLst/>
                          <a:latin typeface="+mj-lt"/>
                          <a:ea typeface="Times New Roman" panose="02020603050405020304" pitchFamily="18" charset="0"/>
                          <a:cs typeface="Times New Roman" panose="02020603050405020304" pitchFamily="18" charset="0"/>
                        </a:rPr>
                        <a:t> data, and the 2012 county level populations for those states were adjusted to reflect the change in population between 2012 and 2014 state level totals.  </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205366"/>
                  </a:ext>
                </a:extLst>
              </a:tr>
            </a:tbl>
          </a:graphicData>
        </a:graphic>
      </p:graphicFrame>
      <p:sp>
        <p:nvSpPr>
          <p:cNvPr id="3" name="Slide Number Placeholder 2"/>
          <p:cNvSpPr>
            <a:spLocks noGrp="1"/>
          </p:cNvSpPr>
          <p:nvPr>
            <p:ph type="sldNum" sz="quarter" idx="12"/>
          </p:nvPr>
        </p:nvSpPr>
        <p:spPr/>
        <p:txBody>
          <a:bodyPr>
            <a:normAutofit/>
          </a:bodyPr>
          <a:lstStyle/>
          <a:p>
            <a:fld id="{DBD5FEB5-9E17-4574-9F62-6D41CEBA7836}" type="slidenum">
              <a:rPr lang="en-US" smtClean="0"/>
              <a:t>79</a:t>
            </a:fld>
            <a:endParaRPr lang="en-US"/>
          </a:p>
        </p:txBody>
      </p:sp>
      <p:sp>
        <p:nvSpPr>
          <p:cNvPr id="7" name="Title 1">
            <a:extLst>
              <a:ext uri="{FF2B5EF4-FFF2-40B4-BE49-F238E27FC236}">
                <a16:creationId xmlns:a16="http://schemas.microsoft.com/office/drawing/2014/main" id="{DE5859C4-B252-4734-B443-03258B749D5A}"/>
              </a:ext>
            </a:extLst>
          </p:cNvPr>
          <p:cNvSpPr>
            <a:spLocks noGrp="1"/>
          </p:cNvSpPr>
          <p:nvPr>
            <p:ph type="title"/>
          </p:nvPr>
        </p:nvSpPr>
        <p:spPr>
          <a:xfrm>
            <a:off x="2131363" y="437572"/>
            <a:ext cx="6115050" cy="742950"/>
          </a:xfrm>
        </p:spPr>
        <p:txBody>
          <a:bodyPr/>
          <a:lstStyle/>
          <a:p>
            <a:pPr eaLnBrk="1" hangingPunct="1"/>
            <a:r>
              <a:rPr lang="en-US" sz="2800" b="1" dirty="0">
                <a:latin typeface="Arial" charset="0"/>
                <a:cs typeface="Arial" charset="0"/>
              </a:rPr>
              <a:t>Details – Animal Populations</a:t>
            </a:r>
          </a:p>
        </p:txBody>
      </p:sp>
    </p:spTree>
    <p:extLst>
      <p:ext uri="{BB962C8B-B14F-4D97-AF65-F5344CB8AC3E}">
        <p14:creationId xmlns:p14="http://schemas.microsoft.com/office/powerpoint/2010/main" val="3171156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535" y="365127"/>
            <a:ext cx="7385500" cy="1119117"/>
          </a:xfrm>
        </p:spPr>
        <p:txBody>
          <a:bodyPr>
            <a:normAutofit fontScale="90000"/>
          </a:bodyPr>
          <a:lstStyle/>
          <a:p>
            <a:r>
              <a:rPr lang="en-US" dirty="0"/>
              <a:t>NH3 is a significant air pollutant b/c of its impacts to land, water, and human health</a:t>
            </a:r>
          </a:p>
        </p:txBody>
      </p:sp>
      <p:pic>
        <p:nvPicPr>
          <p:cNvPr id="4" name="Picture 3"/>
          <p:cNvPicPr>
            <a:picLocks noChangeAspect="1"/>
          </p:cNvPicPr>
          <p:nvPr/>
        </p:nvPicPr>
        <p:blipFill>
          <a:blip r:embed="rId2"/>
          <a:stretch>
            <a:fillRect/>
          </a:stretch>
        </p:blipFill>
        <p:spPr>
          <a:xfrm>
            <a:off x="1997040" y="1913688"/>
            <a:ext cx="6524109" cy="4283122"/>
          </a:xfrm>
          <a:prstGeom prst="rect">
            <a:avLst/>
          </a:prstGeom>
        </p:spPr>
      </p:pic>
      <p:sp>
        <p:nvSpPr>
          <p:cNvPr id="5" name="Slide Number Placeholder 4"/>
          <p:cNvSpPr>
            <a:spLocks noGrp="1"/>
          </p:cNvSpPr>
          <p:nvPr>
            <p:ph type="sldNum" sz="quarter" idx="12"/>
          </p:nvPr>
        </p:nvSpPr>
        <p:spPr/>
        <p:txBody>
          <a:bodyPr/>
          <a:lstStyle/>
          <a:p>
            <a:fld id="{4CCF09B7-36D8-464D-A386-8F07541584EF}" type="slidenum">
              <a:rPr lang="en-US" smtClean="0"/>
              <a:t>8</a:t>
            </a:fld>
            <a:endParaRPr lang="en-US"/>
          </a:p>
        </p:txBody>
      </p:sp>
      <p:sp>
        <p:nvSpPr>
          <p:cNvPr id="3" name="TextBox 2">
            <a:extLst>
              <a:ext uri="{FF2B5EF4-FFF2-40B4-BE49-F238E27FC236}">
                <a16:creationId xmlns:a16="http://schemas.microsoft.com/office/drawing/2014/main" id="{4490CB88-0B1B-4F3F-B695-56782BF83986}"/>
              </a:ext>
            </a:extLst>
          </p:cNvPr>
          <p:cNvSpPr txBox="1"/>
          <p:nvPr/>
        </p:nvSpPr>
        <p:spPr>
          <a:xfrm>
            <a:off x="8521149" y="1913687"/>
            <a:ext cx="2146852" cy="3046988"/>
          </a:xfrm>
          <a:prstGeom prst="rect">
            <a:avLst/>
          </a:prstGeom>
          <a:noFill/>
        </p:spPr>
        <p:txBody>
          <a:bodyPr wrap="square" rtlCol="0">
            <a:spAutoFit/>
          </a:bodyPr>
          <a:lstStyle/>
          <a:p>
            <a:r>
              <a:rPr lang="en-US" sz="2400" dirty="0"/>
              <a:t>Eutrophication, Deposition, and Fine PM formation are all important issues when you have excess NH3</a:t>
            </a:r>
          </a:p>
        </p:txBody>
      </p:sp>
    </p:spTree>
    <p:extLst>
      <p:ext uri="{BB962C8B-B14F-4D97-AF65-F5344CB8AC3E}">
        <p14:creationId xmlns:p14="http://schemas.microsoft.com/office/powerpoint/2010/main" val="7195376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nvPr>
        </p:nvGraphicFramePr>
        <p:xfrm>
          <a:off x="2131364" y="1708726"/>
          <a:ext cx="7714600" cy="4132701"/>
        </p:xfrm>
        <a:graphic>
          <a:graphicData uri="http://schemas.openxmlformats.org/drawingml/2006/table">
            <a:tbl>
              <a:tblPr firstRow="1" firstCol="1" bandRow="1"/>
              <a:tblGrid>
                <a:gridCol w="1328325">
                  <a:extLst>
                    <a:ext uri="{9D8B030D-6E8A-4147-A177-3AD203B41FA5}">
                      <a16:colId xmlns:a16="http://schemas.microsoft.com/office/drawing/2014/main" val="3068157626"/>
                    </a:ext>
                  </a:extLst>
                </a:gridCol>
                <a:gridCol w="6386275">
                  <a:extLst>
                    <a:ext uri="{9D8B030D-6E8A-4147-A177-3AD203B41FA5}">
                      <a16:colId xmlns:a16="http://schemas.microsoft.com/office/drawing/2014/main" val="231810384"/>
                    </a:ext>
                  </a:extLst>
                </a:gridCol>
              </a:tblGrid>
              <a:tr h="686293">
                <a:tc>
                  <a:txBody>
                    <a:bodyPr/>
                    <a:lstStyle/>
                    <a:p>
                      <a:pPr marL="0" marR="0" algn="ctr">
                        <a:lnSpc>
                          <a:spcPct val="107000"/>
                        </a:lnSpc>
                        <a:spcBef>
                          <a:spcPts val="0"/>
                        </a:spcBef>
                        <a:spcAft>
                          <a:spcPts val="0"/>
                        </a:spcAft>
                      </a:pPr>
                      <a:r>
                        <a:rPr lang="en-US" sz="2400" b="1" dirty="0">
                          <a:solidFill>
                            <a:srgbClr val="000000"/>
                          </a:solidFill>
                          <a:effectLst/>
                          <a:latin typeface="+mj-lt"/>
                          <a:ea typeface="Times New Roman" panose="02020603050405020304" pitchFamily="18" charset="0"/>
                          <a:cs typeface="Times New Roman" panose="02020603050405020304" pitchFamily="18" charset="0"/>
                        </a:rPr>
                        <a:t>Animal Type</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mj-lt"/>
                          <a:ea typeface="Times New Roman" panose="02020603050405020304" pitchFamily="18" charset="0"/>
                          <a:cs typeface="Times New Roman" panose="02020603050405020304" pitchFamily="18" charset="0"/>
                        </a:rPr>
                        <a:t>Source</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59511"/>
                  </a:ext>
                </a:extLst>
              </a:tr>
              <a:tr h="3350000">
                <a:tc>
                  <a:txBody>
                    <a:bodyPr/>
                    <a:lstStyle/>
                    <a:p>
                      <a:pPr marL="0" marR="0" algn="l">
                        <a:lnSpc>
                          <a:spcPct val="107000"/>
                        </a:lnSpc>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Swine</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The NEI 2014 v1 inventory had four states with 2014 county level data (MT, NC, ND, OK).  These states were not changed for v2. The other 46 states were updated to reflect the 2014 state-level total. The county populations were</a:t>
                      </a:r>
                      <a:r>
                        <a:rPr kumimoji="0" lang="en-US" sz="2400" kern="1200" dirty="0">
                          <a:solidFill>
                            <a:srgbClr val="000000"/>
                          </a:solidFill>
                          <a:effectLst/>
                          <a:latin typeface="+mn-lt"/>
                          <a:ea typeface="Times New Roman" panose="02020603050405020304" pitchFamily="18" charset="0"/>
                          <a:cs typeface="Times New Roman" panose="02020603050405020304" pitchFamily="18" charset="0"/>
                        </a:rPr>
                        <a:t> adjusted to reflect the change in population between 2012 and 2014 state level totals</a:t>
                      </a:r>
                      <a:r>
                        <a:rPr lang="en-US" sz="2400" dirty="0">
                          <a:solidFill>
                            <a:srgbClr val="000000"/>
                          </a:solidFill>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011055"/>
                  </a:ext>
                </a:extLst>
              </a:tr>
            </a:tbl>
          </a:graphicData>
        </a:graphic>
      </p:graphicFrame>
      <p:sp>
        <p:nvSpPr>
          <p:cNvPr id="3" name="Slide Number Placeholder 2"/>
          <p:cNvSpPr>
            <a:spLocks noGrp="1"/>
          </p:cNvSpPr>
          <p:nvPr>
            <p:ph type="sldNum" sz="quarter" idx="12"/>
          </p:nvPr>
        </p:nvSpPr>
        <p:spPr/>
        <p:txBody>
          <a:bodyPr>
            <a:normAutofit/>
          </a:bodyPr>
          <a:lstStyle/>
          <a:p>
            <a:fld id="{DBD5FEB5-9E17-4574-9F62-6D41CEBA7836}" type="slidenum">
              <a:rPr lang="en-US" smtClean="0"/>
              <a:t>80</a:t>
            </a:fld>
            <a:endParaRPr lang="en-US"/>
          </a:p>
        </p:txBody>
      </p:sp>
      <p:sp>
        <p:nvSpPr>
          <p:cNvPr id="7" name="Title 1">
            <a:extLst>
              <a:ext uri="{FF2B5EF4-FFF2-40B4-BE49-F238E27FC236}">
                <a16:creationId xmlns:a16="http://schemas.microsoft.com/office/drawing/2014/main" id="{DE5859C4-B252-4734-B443-03258B749D5A}"/>
              </a:ext>
            </a:extLst>
          </p:cNvPr>
          <p:cNvSpPr>
            <a:spLocks noGrp="1"/>
          </p:cNvSpPr>
          <p:nvPr>
            <p:ph type="title"/>
          </p:nvPr>
        </p:nvSpPr>
        <p:spPr>
          <a:xfrm>
            <a:off x="2131363" y="437572"/>
            <a:ext cx="6115050" cy="742950"/>
          </a:xfrm>
        </p:spPr>
        <p:txBody>
          <a:bodyPr/>
          <a:lstStyle/>
          <a:p>
            <a:pPr eaLnBrk="1" hangingPunct="1"/>
            <a:r>
              <a:rPr lang="en-US" sz="2800" b="1" dirty="0">
                <a:latin typeface="Arial" charset="0"/>
                <a:cs typeface="Arial" charset="0"/>
              </a:rPr>
              <a:t>Details – Animal Populations</a:t>
            </a:r>
          </a:p>
        </p:txBody>
      </p:sp>
    </p:spTree>
    <p:extLst>
      <p:ext uri="{BB962C8B-B14F-4D97-AF65-F5344CB8AC3E}">
        <p14:creationId xmlns:p14="http://schemas.microsoft.com/office/powerpoint/2010/main" val="3318496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nvPr>
        </p:nvGraphicFramePr>
        <p:xfrm>
          <a:off x="2149837" y="1709628"/>
          <a:ext cx="7428272" cy="4507038"/>
        </p:xfrm>
        <a:graphic>
          <a:graphicData uri="http://schemas.openxmlformats.org/drawingml/2006/table">
            <a:tbl>
              <a:tblPr firstRow="1" firstCol="1" bandRow="1"/>
              <a:tblGrid>
                <a:gridCol w="1279024">
                  <a:extLst>
                    <a:ext uri="{9D8B030D-6E8A-4147-A177-3AD203B41FA5}">
                      <a16:colId xmlns:a16="http://schemas.microsoft.com/office/drawing/2014/main" val="3068157626"/>
                    </a:ext>
                  </a:extLst>
                </a:gridCol>
                <a:gridCol w="6149248">
                  <a:extLst>
                    <a:ext uri="{9D8B030D-6E8A-4147-A177-3AD203B41FA5}">
                      <a16:colId xmlns:a16="http://schemas.microsoft.com/office/drawing/2014/main" val="231810384"/>
                    </a:ext>
                  </a:extLst>
                </a:gridCol>
              </a:tblGrid>
              <a:tr h="623969">
                <a:tc>
                  <a:txBody>
                    <a:bodyPr/>
                    <a:lstStyle/>
                    <a:p>
                      <a:pPr marL="0" marR="0" algn="ctr">
                        <a:lnSpc>
                          <a:spcPct val="107000"/>
                        </a:lnSpc>
                        <a:spcBef>
                          <a:spcPts val="0"/>
                        </a:spcBef>
                        <a:spcAft>
                          <a:spcPts val="0"/>
                        </a:spcAft>
                      </a:pPr>
                      <a:r>
                        <a:rPr lang="en-US" sz="2000" b="1" dirty="0">
                          <a:solidFill>
                            <a:srgbClr val="000000"/>
                          </a:solidFill>
                          <a:effectLst/>
                          <a:latin typeface="+mj-lt"/>
                          <a:ea typeface="Times New Roman" panose="02020603050405020304" pitchFamily="18" charset="0"/>
                          <a:cs typeface="Times New Roman" panose="02020603050405020304" pitchFamily="18" charset="0"/>
                        </a:rPr>
                        <a:t>Animal Type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solidFill>
                            <a:srgbClr val="000000"/>
                          </a:solidFill>
                          <a:effectLst/>
                          <a:latin typeface="+mj-lt"/>
                          <a:ea typeface="Times New Roman" panose="02020603050405020304" pitchFamily="18" charset="0"/>
                          <a:cs typeface="Times New Roman" panose="02020603050405020304" pitchFamily="18" charset="0"/>
                        </a:rPr>
                        <a:t>Source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59511"/>
                  </a:ext>
                </a:extLst>
              </a:tr>
              <a:tr h="1927383">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Dairy Cattle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Counts are based on 2014 Survey data where available, and counties with missing data are “gap filled” using the algorithm described earlier.  </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219911"/>
                  </a:ext>
                </a:extLst>
              </a:tr>
              <a:tr h="1927383">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Beef Cattle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Counts are based on 2014 Survey data where available, and counties with missing data are “gap filled” using the algorithm described earlier.</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626862"/>
                  </a:ext>
                </a:extLst>
              </a:tr>
            </a:tbl>
          </a:graphicData>
        </a:graphic>
      </p:graphicFrame>
      <p:sp>
        <p:nvSpPr>
          <p:cNvPr id="3" name="Slide Number Placeholder 2"/>
          <p:cNvSpPr>
            <a:spLocks noGrp="1"/>
          </p:cNvSpPr>
          <p:nvPr>
            <p:ph type="sldNum" sz="quarter" idx="12"/>
          </p:nvPr>
        </p:nvSpPr>
        <p:spPr/>
        <p:txBody>
          <a:bodyPr>
            <a:normAutofit/>
          </a:bodyPr>
          <a:lstStyle/>
          <a:p>
            <a:fld id="{DBD5FEB5-9E17-4574-9F62-6D41CEBA7836}" type="slidenum">
              <a:rPr lang="en-US" smtClean="0"/>
              <a:t>81</a:t>
            </a:fld>
            <a:endParaRPr lang="en-US"/>
          </a:p>
        </p:txBody>
      </p:sp>
      <p:sp>
        <p:nvSpPr>
          <p:cNvPr id="7" name="Title 1">
            <a:extLst>
              <a:ext uri="{FF2B5EF4-FFF2-40B4-BE49-F238E27FC236}">
                <a16:creationId xmlns:a16="http://schemas.microsoft.com/office/drawing/2014/main" id="{0843B14B-004C-4B2D-A90C-837FBD293CB2}"/>
              </a:ext>
            </a:extLst>
          </p:cNvPr>
          <p:cNvSpPr>
            <a:spLocks noGrp="1"/>
          </p:cNvSpPr>
          <p:nvPr>
            <p:ph type="title"/>
          </p:nvPr>
        </p:nvSpPr>
        <p:spPr>
          <a:xfrm>
            <a:off x="2149836" y="400627"/>
            <a:ext cx="6115050" cy="742950"/>
          </a:xfrm>
        </p:spPr>
        <p:txBody>
          <a:bodyPr/>
          <a:lstStyle/>
          <a:p>
            <a:pPr eaLnBrk="1" hangingPunct="1"/>
            <a:r>
              <a:rPr lang="en-US" sz="2800" b="1" dirty="0">
                <a:latin typeface="Arial" charset="0"/>
                <a:cs typeface="Arial" charset="0"/>
              </a:rPr>
              <a:t>Details – Animal Populations</a:t>
            </a:r>
          </a:p>
        </p:txBody>
      </p:sp>
    </p:spTree>
    <p:extLst>
      <p:ext uri="{BB962C8B-B14F-4D97-AF65-F5344CB8AC3E}">
        <p14:creationId xmlns:p14="http://schemas.microsoft.com/office/powerpoint/2010/main" val="2792093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6649" y="2096656"/>
            <a:ext cx="8191687" cy="400110"/>
          </a:xfrm>
          <a:prstGeom prst="rect">
            <a:avLst/>
          </a:prstGeom>
          <a:noFill/>
        </p:spPr>
        <p:txBody>
          <a:bodyPr wrap="square" rtlCol="0">
            <a:spAutoFit/>
          </a:bodyPr>
          <a:lstStyle/>
          <a:p>
            <a:endParaRPr lang="en-US" sz="2000" dirty="0">
              <a:latin typeface="+mj-lt"/>
            </a:endParaRPr>
          </a:p>
        </p:txBody>
      </p:sp>
      <p:sp>
        <p:nvSpPr>
          <p:cNvPr id="7" name="Title 6">
            <a:extLst>
              <a:ext uri="{FF2B5EF4-FFF2-40B4-BE49-F238E27FC236}">
                <a16:creationId xmlns:a16="http://schemas.microsoft.com/office/drawing/2014/main" id="{B5D1EDB7-51B8-47DD-9257-62CACB155FCB}"/>
              </a:ext>
            </a:extLst>
          </p:cNvPr>
          <p:cNvSpPr>
            <a:spLocks noGrp="1"/>
          </p:cNvSpPr>
          <p:nvPr>
            <p:ph type="title"/>
          </p:nvPr>
        </p:nvSpPr>
        <p:spPr/>
        <p:txBody>
          <a:bodyPr/>
          <a:lstStyle/>
          <a:p>
            <a:r>
              <a:rPr lang="en-US" sz="3000" b="1" dirty="0"/>
              <a:t>Details</a:t>
            </a:r>
            <a:r>
              <a:rPr lang="en-US" sz="3000" b="1" dirty="0">
                <a:latin typeface="+mn-lt"/>
              </a:rPr>
              <a:t> – Population Gap Filling</a:t>
            </a:r>
          </a:p>
        </p:txBody>
      </p:sp>
      <p:sp>
        <p:nvSpPr>
          <p:cNvPr id="2" name="Slide Number Placeholder 1"/>
          <p:cNvSpPr>
            <a:spLocks noGrp="1"/>
          </p:cNvSpPr>
          <p:nvPr>
            <p:ph type="sldNum" sz="quarter" idx="12"/>
          </p:nvPr>
        </p:nvSpPr>
        <p:spPr/>
        <p:txBody>
          <a:bodyPr>
            <a:normAutofit/>
          </a:bodyPr>
          <a:lstStyle/>
          <a:p>
            <a:fld id="{DBD5FEB5-9E17-4574-9F62-6D41CEBA7836}" type="slidenum">
              <a:rPr lang="en-US" smtClean="0"/>
              <a:t>82</a:t>
            </a:fld>
            <a:endParaRPr lang="en-US"/>
          </a:p>
        </p:txBody>
      </p:sp>
      <p:graphicFrame>
        <p:nvGraphicFramePr>
          <p:cNvPr id="6" name="Table 5">
            <a:extLst>
              <a:ext uri="{FF2B5EF4-FFF2-40B4-BE49-F238E27FC236}">
                <a16:creationId xmlns:a16="http://schemas.microsoft.com/office/drawing/2014/main" id="{788EB01D-A69A-49D4-ACE5-EA751573B554}"/>
              </a:ext>
            </a:extLst>
          </p:cNvPr>
          <p:cNvGraphicFramePr>
            <a:graphicFrameLocks noGrp="1"/>
          </p:cNvGraphicFramePr>
          <p:nvPr>
            <p:extLst/>
          </p:nvPr>
        </p:nvGraphicFramePr>
        <p:xfrm>
          <a:off x="2136648" y="1603949"/>
          <a:ext cx="7871785" cy="2871183"/>
        </p:xfrm>
        <a:graphic>
          <a:graphicData uri="http://schemas.openxmlformats.org/drawingml/2006/table">
            <a:tbl>
              <a:tblPr firstRow="1" bandRow="1">
                <a:tableStyleId>{5C22544A-7EE6-4342-B048-85BDC9FD1C3A}</a:tableStyleId>
              </a:tblPr>
              <a:tblGrid>
                <a:gridCol w="2490317">
                  <a:extLst>
                    <a:ext uri="{9D8B030D-6E8A-4147-A177-3AD203B41FA5}">
                      <a16:colId xmlns:a16="http://schemas.microsoft.com/office/drawing/2014/main" val="4203762562"/>
                    </a:ext>
                  </a:extLst>
                </a:gridCol>
                <a:gridCol w="1079292">
                  <a:extLst>
                    <a:ext uri="{9D8B030D-6E8A-4147-A177-3AD203B41FA5}">
                      <a16:colId xmlns:a16="http://schemas.microsoft.com/office/drawing/2014/main" val="3243995266"/>
                    </a:ext>
                  </a:extLst>
                </a:gridCol>
                <a:gridCol w="1019331">
                  <a:extLst>
                    <a:ext uri="{9D8B030D-6E8A-4147-A177-3AD203B41FA5}">
                      <a16:colId xmlns:a16="http://schemas.microsoft.com/office/drawing/2014/main" val="3729501057"/>
                    </a:ext>
                  </a:extLst>
                </a:gridCol>
                <a:gridCol w="1019331">
                  <a:extLst>
                    <a:ext uri="{9D8B030D-6E8A-4147-A177-3AD203B41FA5}">
                      <a16:colId xmlns:a16="http://schemas.microsoft.com/office/drawing/2014/main" val="3097086373"/>
                    </a:ext>
                  </a:extLst>
                </a:gridCol>
                <a:gridCol w="1133309">
                  <a:extLst>
                    <a:ext uri="{9D8B030D-6E8A-4147-A177-3AD203B41FA5}">
                      <a16:colId xmlns:a16="http://schemas.microsoft.com/office/drawing/2014/main" val="3978514340"/>
                    </a:ext>
                  </a:extLst>
                </a:gridCol>
                <a:gridCol w="1130205">
                  <a:extLst>
                    <a:ext uri="{9D8B030D-6E8A-4147-A177-3AD203B41FA5}">
                      <a16:colId xmlns:a16="http://schemas.microsoft.com/office/drawing/2014/main" val="1597489055"/>
                    </a:ext>
                  </a:extLst>
                </a:gridCol>
              </a:tblGrid>
              <a:tr h="659567">
                <a:tc>
                  <a:txBody>
                    <a:bodyPr/>
                    <a:lstStyle/>
                    <a:p>
                      <a:endParaRPr lang="en-US" sz="2000" b="1" dirty="0"/>
                    </a:p>
                  </a:txBody>
                  <a:tcPr/>
                </a:tc>
                <a:tc>
                  <a:txBody>
                    <a:bodyPr/>
                    <a:lstStyle/>
                    <a:p>
                      <a:pPr algn="ctr"/>
                      <a:r>
                        <a:rPr lang="en-US" sz="2000" b="1" dirty="0"/>
                        <a:t>Beef Cattle</a:t>
                      </a:r>
                    </a:p>
                  </a:txBody>
                  <a:tcPr anchor="b"/>
                </a:tc>
                <a:tc>
                  <a:txBody>
                    <a:bodyPr/>
                    <a:lstStyle/>
                    <a:p>
                      <a:pPr algn="ctr"/>
                      <a:r>
                        <a:rPr lang="en-US" sz="2000" b="1" dirty="0"/>
                        <a:t>Dairy Cattle</a:t>
                      </a:r>
                    </a:p>
                  </a:txBody>
                  <a:tcPr anchor="b"/>
                </a:tc>
                <a:tc>
                  <a:txBody>
                    <a:bodyPr/>
                    <a:lstStyle/>
                    <a:p>
                      <a:pPr algn="ctr"/>
                      <a:r>
                        <a:rPr lang="en-US" sz="2000" b="1" dirty="0"/>
                        <a:t>Swine</a:t>
                      </a:r>
                    </a:p>
                  </a:txBody>
                  <a:tcPr anchor="b"/>
                </a:tc>
                <a:tc>
                  <a:txBody>
                    <a:bodyPr/>
                    <a:lstStyle/>
                    <a:p>
                      <a:pPr algn="ctr"/>
                      <a:r>
                        <a:rPr lang="en-US" sz="2000" b="1" dirty="0"/>
                        <a:t>Chicken Layers</a:t>
                      </a:r>
                    </a:p>
                  </a:txBody>
                  <a:tcPr anchor="b"/>
                </a:tc>
                <a:tc>
                  <a:txBody>
                    <a:bodyPr/>
                    <a:lstStyle/>
                    <a:p>
                      <a:pPr algn="ctr"/>
                      <a:r>
                        <a:rPr lang="en-US" sz="2000" b="1" dirty="0"/>
                        <a:t>Chicken Broilers</a:t>
                      </a:r>
                    </a:p>
                  </a:txBody>
                  <a:tcPr anchor="b"/>
                </a:tc>
                <a:extLst>
                  <a:ext uri="{0D108BD9-81ED-4DB2-BD59-A6C34878D82A}">
                    <a16:rowId xmlns:a16="http://schemas.microsoft.com/office/drawing/2014/main" val="3567914936"/>
                  </a:ext>
                </a:extLst>
              </a:tr>
              <a:tr h="1412573">
                <a:tc>
                  <a:txBody>
                    <a:bodyPr/>
                    <a:lstStyle/>
                    <a:p>
                      <a:r>
                        <a:rPr lang="en-US" sz="2000" b="1" dirty="0"/>
                        <a:t>Number of counties with gap filling (3,071 counties in database)</a:t>
                      </a:r>
                    </a:p>
                  </a:txBody>
                  <a:tcPr/>
                </a:tc>
                <a:tc>
                  <a:txBody>
                    <a:bodyPr/>
                    <a:lstStyle/>
                    <a:p>
                      <a:pPr algn="ctr" fontAlgn="b"/>
                      <a:r>
                        <a:rPr lang="en-US" sz="2000" b="1" i="0" u="none" strike="noStrike" dirty="0">
                          <a:solidFill>
                            <a:srgbClr val="000000"/>
                          </a:solidFill>
                          <a:effectLst/>
                          <a:latin typeface="+mn-lt"/>
                        </a:rPr>
                        <a:t>776</a:t>
                      </a:r>
                    </a:p>
                    <a:p>
                      <a:pPr algn="ctr" fontAlgn="b"/>
                      <a:r>
                        <a:rPr lang="en-US" sz="2000" b="1" i="0" u="none" strike="noStrike" dirty="0">
                          <a:solidFill>
                            <a:srgbClr val="000000"/>
                          </a:solidFill>
                          <a:effectLst/>
                          <a:latin typeface="+mn-lt"/>
                        </a:rPr>
                        <a:t>(25%)</a:t>
                      </a:r>
                    </a:p>
                  </a:txBody>
                  <a:tcPr marL="0" marR="0" marT="0" marB="0" anchor="ctr"/>
                </a:tc>
                <a:tc>
                  <a:txBody>
                    <a:bodyPr/>
                    <a:lstStyle/>
                    <a:p>
                      <a:pPr algn="ctr" fontAlgn="b"/>
                      <a:r>
                        <a:rPr lang="en-US" sz="2000" b="1" i="0" u="none" strike="noStrike" dirty="0">
                          <a:solidFill>
                            <a:srgbClr val="000000"/>
                          </a:solidFill>
                          <a:effectLst/>
                          <a:latin typeface="+mn-lt"/>
                        </a:rPr>
                        <a:t>973</a:t>
                      </a:r>
                    </a:p>
                    <a:p>
                      <a:pPr algn="ctr" fontAlgn="b"/>
                      <a:r>
                        <a:rPr lang="en-US" sz="2000" b="1" i="0" u="none" strike="noStrike" dirty="0">
                          <a:solidFill>
                            <a:srgbClr val="000000"/>
                          </a:solidFill>
                          <a:effectLst/>
                          <a:latin typeface="+mn-lt"/>
                        </a:rPr>
                        <a:t>(32%)</a:t>
                      </a:r>
                    </a:p>
                  </a:txBody>
                  <a:tcPr marL="0" marR="0" marT="0" marB="0" anchor="ctr"/>
                </a:tc>
                <a:tc>
                  <a:txBody>
                    <a:bodyPr/>
                    <a:lstStyle/>
                    <a:p>
                      <a:pPr algn="ctr" fontAlgn="b"/>
                      <a:r>
                        <a:rPr lang="en-US" sz="2000" b="1" i="0" u="none" strike="noStrike" dirty="0">
                          <a:solidFill>
                            <a:srgbClr val="000000"/>
                          </a:solidFill>
                          <a:effectLst/>
                          <a:latin typeface="+mn-lt"/>
                        </a:rPr>
                        <a:t>643</a:t>
                      </a:r>
                    </a:p>
                    <a:p>
                      <a:pPr algn="ctr" fontAlgn="b"/>
                      <a:r>
                        <a:rPr lang="en-US" sz="2000" b="1" i="0" u="none" strike="noStrike" dirty="0">
                          <a:solidFill>
                            <a:srgbClr val="000000"/>
                          </a:solidFill>
                          <a:effectLst/>
                          <a:latin typeface="+mn-lt"/>
                        </a:rPr>
                        <a:t>(21%)</a:t>
                      </a:r>
                    </a:p>
                  </a:txBody>
                  <a:tcPr marL="0" marR="0" marT="0" marB="0" anchor="ctr"/>
                </a:tc>
                <a:tc>
                  <a:txBody>
                    <a:bodyPr/>
                    <a:lstStyle/>
                    <a:p>
                      <a:pPr algn="ctr" fontAlgn="b"/>
                      <a:r>
                        <a:rPr lang="en-US" sz="2000" b="1" i="0" u="none" strike="noStrike" dirty="0">
                          <a:solidFill>
                            <a:srgbClr val="000000"/>
                          </a:solidFill>
                          <a:effectLst/>
                          <a:latin typeface="+mn-lt"/>
                        </a:rPr>
                        <a:t>433</a:t>
                      </a:r>
                    </a:p>
                    <a:p>
                      <a:pPr algn="ctr" fontAlgn="b"/>
                      <a:r>
                        <a:rPr lang="en-US" sz="2000" b="1" i="0" u="none" strike="noStrike" dirty="0">
                          <a:solidFill>
                            <a:srgbClr val="000000"/>
                          </a:solidFill>
                          <a:effectLst/>
                          <a:latin typeface="+mn-lt"/>
                        </a:rPr>
                        <a:t>(14%)</a:t>
                      </a:r>
                    </a:p>
                  </a:txBody>
                  <a:tcPr marL="0" marR="0" marT="0" marB="0" anchor="ctr"/>
                </a:tc>
                <a:tc>
                  <a:txBody>
                    <a:bodyPr/>
                    <a:lstStyle/>
                    <a:p>
                      <a:pPr algn="ctr" fontAlgn="b"/>
                      <a:r>
                        <a:rPr lang="en-US" sz="2000" b="1" i="0" u="none" strike="noStrike" dirty="0">
                          <a:solidFill>
                            <a:srgbClr val="000000"/>
                          </a:solidFill>
                          <a:effectLst/>
                          <a:latin typeface="+mn-lt"/>
                        </a:rPr>
                        <a:t>621</a:t>
                      </a:r>
                    </a:p>
                    <a:p>
                      <a:pPr algn="ctr" fontAlgn="b"/>
                      <a:r>
                        <a:rPr lang="en-US" sz="2000" b="1" i="0" u="none" strike="noStrike" dirty="0">
                          <a:solidFill>
                            <a:srgbClr val="000000"/>
                          </a:solidFill>
                          <a:effectLst/>
                          <a:latin typeface="+mn-lt"/>
                        </a:rPr>
                        <a:t>(20%)</a:t>
                      </a:r>
                    </a:p>
                  </a:txBody>
                  <a:tcPr marL="0" marR="0" marT="0" marB="0" anchor="ctr"/>
                </a:tc>
                <a:extLst>
                  <a:ext uri="{0D108BD9-81ED-4DB2-BD59-A6C34878D82A}">
                    <a16:rowId xmlns:a16="http://schemas.microsoft.com/office/drawing/2014/main" val="1107883333"/>
                  </a:ext>
                </a:extLst>
              </a:tr>
              <a:tr h="757570">
                <a:tc>
                  <a:txBody>
                    <a:bodyPr/>
                    <a:lstStyle/>
                    <a:p>
                      <a:r>
                        <a:rPr lang="en-US" sz="2000" b="1" dirty="0"/>
                        <a:t>Number of states with no gap filling</a:t>
                      </a:r>
                    </a:p>
                  </a:txBody>
                  <a:tcPr/>
                </a:tc>
                <a:tc>
                  <a:txBody>
                    <a:bodyPr/>
                    <a:lstStyle/>
                    <a:p>
                      <a:pPr algn="ctr" fontAlgn="b"/>
                      <a:r>
                        <a:rPr lang="en-US" sz="2000" b="1" i="0" u="none" strike="noStrike" dirty="0">
                          <a:solidFill>
                            <a:srgbClr val="000000"/>
                          </a:solidFill>
                          <a:effectLst/>
                          <a:latin typeface="+mn-lt"/>
                        </a:rPr>
                        <a:t>5</a:t>
                      </a:r>
                    </a:p>
                  </a:txBody>
                  <a:tcPr marL="0" marR="0" marT="0" marB="0" anchor="ctr"/>
                </a:tc>
                <a:tc>
                  <a:txBody>
                    <a:bodyPr/>
                    <a:lstStyle/>
                    <a:p>
                      <a:pPr algn="ctr" fontAlgn="b"/>
                      <a:r>
                        <a:rPr lang="en-US" sz="2000" b="1" i="0" u="none" strike="noStrike">
                          <a:solidFill>
                            <a:srgbClr val="000000"/>
                          </a:solidFill>
                          <a:effectLst/>
                          <a:latin typeface="+mn-lt"/>
                        </a:rPr>
                        <a:t>4</a:t>
                      </a:r>
                    </a:p>
                  </a:txBody>
                  <a:tcPr marL="0" marR="0" marT="0" marB="0" anchor="ctr"/>
                </a:tc>
                <a:tc>
                  <a:txBody>
                    <a:bodyPr/>
                    <a:lstStyle/>
                    <a:p>
                      <a:pPr algn="ctr" fontAlgn="b"/>
                      <a:r>
                        <a:rPr lang="en-US" sz="2000" b="1" i="0" u="none" strike="noStrike">
                          <a:solidFill>
                            <a:srgbClr val="000000"/>
                          </a:solidFill>
                          <a:effectLst/>
                          <a:latin typeface="+mn-lt"/>
                        </a:rPr>
                        <a:t>9</a:t>
                      </a:r>
                    </a:p>
                  </a:txBody>
                  <a:tcPr marL="0" marR="0" marT="0" marB="0" anchor="ctr"/>
                </a:tc>
                <a:tc>
                  <a:txBody>
                    <a:bodyPr/>
                    <a:lstStyle/>
                    <a:p>
                      <a:pPr algn="ctr" fontAlgn="b"/>
                      <a:r>
                        <a:rPr lang="en-US" sz="2000" b="1" i="0" u="none" strike="noStrike">
                          <a:solidFill>
                            <a:srgbClr val="000000"/>
                          </a:solidFill>
                          <a:effectLst/>
                          <a:latin typeface="+mn-lt"/>
                        </a:rPr>
                        <a:t>6</a:t>
                      </a:r>
                    </a:p>
                  </a:txBody>
                  <a:tcPr marL="0" marR="0" marT="0" marB="0" anchor="ctr"/>
                </a:tc>
                <a:tc>
                  <a:txBody>
                    <a:bodyPr/>
                    <a:lstStyle/>
                    <a:p>
                      <a:pPr algn="ctr" fontAlgn="b"/>
                      <a:r>
                        <a:rPr lang="en-US" sz="2000" b="1" i="0" u="none" strike="noStrike" dirty="0">
                          <a:solidFill>
                            <a:srgbClr val="000000"/>
                          </a:solidFill>
                          <a:effectLst/>
                          <a:latin typeface="+mn-lt"/>
                        </a:rPr>
                        <a:t>3</a:t>
                      </a:r>
                    </a:p>
                  </a:txBody>
                  <a:tcPr marL="0" marR="0" marT="0" marB="0" anchor="ctr"/>
                </a:tc>
                <a:extLst>
                  <a:ext uri="{0D108BD9-81ED-4DB2-BD59-A6C34878D82A}">
                    <a16:rowId xmlns:a16="http://schemas.microsoft.com/office/drawing/2014/main" val="3780540833"/>
                  </a:ext>
                </a:extLst>
              </a:tr>
            </a:tbl>
          </a:graphicData>
        </a:graphic>
      </p:graphicFrame>
    </p:spTree>
    <p:extLst>
      <p:ext uri="{BB962C8B-B14F-4D97-AF65-F5344CB8AC3E}">
        <p14:creationId xmlns:p14="http://schemas.microsoft.com/office/powerpoint/2010/main" val="37879514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52650" y="1143578"/>
            <a:ext cx="7886700" cy="5577899"/>
          </a:xfrm>
        </p:spPr>
        <p:txBody>
          <a:bodyPr>
            <a:noAutofit/>
          </a:bodyPr>
          <a:lstStyle/>
          <a:p>
            <a:r>
              <a:rPr lang="en-US" dirty="0"/>
              <a:t>Prior to 2014 NEI, VOC emissions had not been estimated by EPA for the livestock waste</a:t>
            </a:r>
          </a:p>
          <a:p>
            <a:r>
              <a:rPr lang="en-US" dirty="0"/>
              <a:t>Calculated VOC emissions using the ratio of VOC to NH</a:t>
            </a:r>
            <a:r>
              <a:rPr lang="en-US" baseline="-25000" dirty="0"/>
              <a:t>3</a:t>
            </a:r>
            <a:r>
              <a:rPr lang="en-US" dirty="0"/>
              <a:t> emissions from livestock waste. </a:t>
            </a:r>
          </a:p>
          <a:p>
            <a:r>
              <a:rPr lang="en-US" dirty="0"/>
              <a:t>Calculated an average VOC/NH</a:t>
            </a:r>
            <a:r>
              <a:rPr lang="en-US" baseline="-25000" dirty="0"/>
              <a:t>3</a:t>
            </a:r>
            <a:r>
              <a:rPr lang="en-US" dirty="0"/>
              <a:t> ratio of 0.08 using data at the county level where both VOC and NH</a:t>
            </a:r>
            <a:r>
              <a:rPr lang="en-US" baseline="-25000" dirty="0"/>
              <a:t>3</a:t>
            </a:r>
            <a:r>
              <a:rPr lang="en-US" dirty="0"/>
              <a:t> were reported in 2014 NEI v1 by SLTs (from 3 states, total of about 110 counties) </a:t>
            </a:r>
          </a:p>
          <a:p>
            <a:r>
              <a:rPr lang="en-US" dirty="0"/>
              <a:t>Applied this ratio to the 2014 NEI v2 NH</a:t>
            </a:r>
            <a:r>
              <a:rPr lang="en-US" baseline="-25000" dirty="0"/>
              <a:t>3</a:t>
            </a:r>
            <a:r>
              <a:rPr lang="en-US" dirty="0"/>
              <a:t> livestock inventory to develop the county and animal type specific VOC inventory</a:t>
            </a:r>
          </a:p>
          <a:p>
            <a:pPr lvl="1"/>
            <a:r>
              <a:rPr lang="en-US" sz="2000" dirty="0"/>
              <a:t>About 150,000 tons of VOC nationally estimated using this approach</a:t>
            </a:r>
          </a:p>
        </p:txBody>
      </p:sp>
      <p:sp>
        <p:nvSpPr>
          <p:cNvPr id="4" name="Slide Number Placeholder 3"/>
          <p:cNvSpPr>
            <a:spLocks noGrp="1"/>
          </p:cNvSpPr>
          <p:nvPr>
            <p:ph type="sldNum" sz="quarter" idx="12"/>
          </p:nvPr>
        </p:nvSpPr>
        <p:spPr/>
        <p:txBody>
          <a:bodyPr>
            <a:normAutofit/>
          </a:bodyPr>
          <a:lstStyle/>
          <a:p>
            <a:fld id="{DBD5FEB5-9E17-4574-9F62-6D41CEBA7836}" type="slidenum">
              <a:rPr lang="en-US" smtClean="0"/>
              <a:t>83</a:t>
            </a:fld>
            <a:endParaRPr lang="en-US"/>
          </a:p>
        </p:txBody>
      </p:sp>
      <p:sp>
        <p:nvSpPr>
          <p:cNvPr id="7" name="Title 1">
            <a:extLst>
              <a:ext uri="{FF2B5EF4-FFF2-40B4-BE49-F238E27FC236}">
                <a16:creationId xmlns:a16="http://schemas.microsoft.com/office/drawing/2014/main" id="{2A0B754F-3646-486E-A73C-3EB20242A177}"/>
              </a:ext>
            </a:extLst>
          </p:cNvPr>
          <p:cNvSpPr>
            <a:spLocks noGrp="1"/>
          </p:cNvSpPr>
          <p:nvPr>
            <p:ph type="title"/>
          </p:nvPr>
        </p:nvSpPr>
        <p:spPr>
          <a:xfrm>
            <a:off x="2136648" y="400627"/>
            <a:ext cx="6115050" cy="742950"/>
          </a:xfrm>
        </p:spPr>
        <p:txBody>
          <a:bodyPr/>
          <a:lstStyle/>
          <a:p>
            <a:pPr eaLnBrk="1" hangingPunct="1"/>
            <a:r>
              <a:rPr lang="en-US" sz="2800" b="1" dirty="0">
                <a:latin typeface="Arial" charset="0"/>
                <a:cs typeface="Arial" charset="0"/>
              </a:rPr>
              <a:t>VOC Emissions</a:t>
            </a:r>
          </a:p>
        </p:txBody>
      </p:sp>
    </p:spTree>
    <p:extLst>
      <p:ext uri="{BB962C8B-B14F-4D97-AF65-F5344CB8AC3E}">
        <p14:creationId xmlns:p14="http://schemas.microsoft.com/office/powerpoint/2010/main" val="1624782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66E4-6A6E-4DAD-AB49-75A58D40823A}"/>
              </a:ext>
            </a:extLst>
          </p:cNvPr>
          <p:cNvSpPr>
            <a:spLocks noGrp="1"/>
          </p:cNvSpPr>
          <p:nvPr>
            <p:ph type="title"/>
          </p:nvPr>
        </p:nvSpPr>
        <p:spPr/>
        <p:txBody>
          <a:bodyPr>
            <a:normAutofit/>
          </a:bodyPr>
          <a:lstStyle/>
          <a:p>
            <a:r>
              <a:rPr lang="en-US" dirty="0"/>
              <a:t>Comparisons between EPA’s estimates and SLT submissions</a:t>
            </a:r>
          </a:p>
        </p:txBody>
      </p:sp>
      <p:graphicFrame>
        <p:nvGraphicFramePr>
          <p:cNvPr id="5" name="Content Placeholder 4">
            <a:extLst>
              <a:ext uri="{FF2B5EF4-FFF2-40B4-BE49-F238E27FC236}">
                <a16:creationId xmlns:a16="http://schemas.microsoft.com/office/drawing/2014/main" id="{0D4AD58B-0901-49F4-BE37-9A9F82EA0E6D}"/>
              </a:ext>
            </a:extLst>
          </p:cNvPr>
          <p:cNvGraphicFramePr>
            <a:graphicFrameLocks noGrp="1"/>
          </p:cNvGraphicFramePr>
          <p:nvPr>
            <p:ph sz="quarter" idx="1"/>
            <p:extLst/>
          </p:nvPr>
        </p:nvGraphicFramePr>
        <p:xfrm>
          <a:off x="2136775" y="1600200"/>
          <a:ext cx="8153400" cy="2768600"/>
        </p:xfrm>
        <a:graphic>
          <a:graphicData uri="http://schemas.openxmlformats.org/drawingml/2006/table">
            <a:tbl>
              <a:tblPr firstRow="1" bandRow="1">
                <a:tableStyleId>{5C22544A-7EE6-4342-B048-85BDC9FD1C3A}</a:tableStyleId>
              </a:tblPr>
              <a:tblGrid>
                <a:gridCol w="2038350">
                  <a:extLst>
                    <a:ext uri="{9D8B030D-6E8A-4147-A177-3AD203B41FA5}">
                      <a16:colId xmlns:a16="http://schemas.microsoft.com/office/drawing/2014/main" val="2649510963"/>
                    </a:ext>
                  </a:extLst>
                </a:gridCol>
                <a:gridCol w="2038350">
                  <a:extLst>
                    <a:ext uri="{9D8B030D-6E8A-4147-A177-3AD203B41FA5}">
                      <a16:colId xmlns:a16="http://schemas.microsoft.com/office/drawing/2014/main" val="742942992"/>
                    </a:ext>
                  </a:extLst>
                </a:gridCol>
                <a:gridCol w="2038350">
                  <a:extLst>
                    <a:ext uri="{9D8B030D-6E8A-4147-A177-3AD203B41FA5}">
                      <a16:colId xmlns:a16="http://schemas.microsoft.com/office/drawing/2014/main" val="2342882622"/>
                    </a:ext>
                  </a:extLst>
                </a:gridCol>
                <a:gridCol w="2038350">
                  <a:extLst>
                    <a:ext uri="{9D8B030D-6E8A-4147-A177-3AD203B41FA5}">
                      <a16:colId xmlns:a16="http://schemas.microsoft.com/office/drawing/2014/main" val="3096037033"/>
                    </a:ext>
                  </a:extLst>
                </a:gridCol>
              </a:tblGrid>
              <a:tr h="370840">
                <a:tc>
                  <a:txBody>
                    <a:bodyPr/>
                    <a:lstStyle/>
                    <a:p>
                      <a:r>
                        <a:rPr lang="en-US" dirty="0"/>
                        <a:t>Animal Type</a:t>
                      </a:r>
                    </a:p>
                  </a:txBody>
                  <a:tcPr anchor="b"/>
                </a:tc>
                <a:tc>
                  <a:txBody>
                    <a:bodyPr/>
                    <a:lstStyle/>
                    <a:p>
                      <a:pPr algn="ctr"/>
                      <a:r>
                        <a:rPr lang="en-US" dirty="0"/>
                        <a:t>States Submitting NH</a:t>
                      </a:r>
                      <a:r>
                        <a:rPr lang="en-US" baseline="-25000" dirty="0"/>
                        <a:t>3</a:t>
                      </a:r>
                      <a:r>
                        <a:rPr lang="en-US" dirty="0"/>
                        <a:t> Emissions</a:t>
                      </a:r>
                    </a:p>
                  </a:txBody>
                  <a:tcPr anchor="b"/>
                </a:tc>
                <a:tc>
                  <a:txBody>
                    <a:bodyPr/>
                    <a:lstStyle/>
                    <a:p>
                      <a:pPr algn="ctr"/>
                      <a:r>
                        <a:rPr lang="en-US" dirty="0"/>
                        <a:t>2014 State NH</a:t>
                      </a:r>
                      <a:r>
                        <a:rPr lang="en-US" baseline="-25000" dirty="0"/>
                        <a:t>3</a:t>
                      </a:r>
                      <a:r>
                        <a:rPr lang="en-US" dirty="0"/>
                        <a:t> (tons/year)</a:t>
                      </a:r>
                    </a:p>
                  </a:txBody>
                  <a:tcPr anchor="b"/>
                </a:tc>
                <a:tc>
                  <a:txBody>
                    <a:bodyPr/>
                    <a:lstStyle/>
                    <a:p>
                      <a:pPr algn="ctr"/>
                      <a:r>
                        <a:rPr lang="en-US" dirty="0"/>
                        <a:t>2014 v2 EPA NH</a:t>
                      </a:r>
                      <a:r>
                        <a:rPr lang="en-US" baseline="-25000" dirty="0"/>
                        <a:t>3</a:t>
                      </a:r>
                      <a:r>
                        <a:rPr lang="en-US" dirty="0"/>
                        <a:t> in these States (tons/year)</a:t>
                      </a:r>
                    </a:p>
                  </a:txBody>
                  <a:tcPr anchor="b"/>
                </a:tc>
                <a:extLst>
                  <a:ext uri="{0D108BD9-81ED-4DB2-BD59-A6C34878D82A}">
                    <a16:rowId xmlns:a16="http://schemas.microsoft.com/office/drawing/2014/main" val="4031669384"/>
                  </a:ext>
                </a:extLst>
              </a:tr>
              <a:tr h="370840">
                <a:tc>
                  <a:txBody>
                    <a:bodyPr/>
                    <a:lstStyle/>
                    <a:p>
                      <a:r>
                        <a:rPr lang="en-US" dirty="0"/>
                        <a:t>Beef Cattle</a:t>
                      </a:r>
                    </a:p>
                  </a:txBody>
                  <a:tcPr/>
                </a:tc>
                <a:tc>
                  <a:txBody>
                    <a:bodyPr/>
                    <a:lstStyle/>
                    <a:p>
                      <a:r>
                        <a:rPr lang="en-US" dirty="0"/>
                        <a:t>CA, GA, ID, IL</a:t>
                      </a:r>
                    </a:p>
                  </a:txBody>
                  <a:tcPr/>
                </a:tc>
                <a:tc>
                  <a:txBody>
                    <a:bodyPr/>
                    <a:lstStyle/>
                    <a:p>
                      <a:pPr algn="l">
                        <a:tabLst>
                          <a:tab pos="1311275" algn="r"/>
                        </a:tabLst>
                      </a:pPr>
                      <a:r>
                        <a:rPr lang="en-US" dirty="0"/>
                        <a:t>	110,107</a:t>
                      </a:r>
                    </a:p>
                  </a:txBody>
                  <a:tcPr/>
                </a:tc>
                <a:tc>
                  <a:txBody>
                    <a:bodyPr/>
                    <a:lstStyle/>
                    <a:p>
                      <a:r>
                        <a:rPr lang="en-US" dirty="0"/>
                        <a:t>102,717</a:t>
                      </a:r>
                    </a:p>
                  </a:txBody>
                  <a:tcPr/>
                </a:tc>
                <a:extLst>
                  <a:ext uri="{0D108BD9-81ED-4DB2-BD59-A6C34878D82A}">
                    <a16:rowId xmlns:a16="http://schemas.microsoft.com/office/drawing/2014/main" val="1123659193"/>
                  </a:ext>
                </a:extLst>
              </a:tr>
              <a:tr h="370840">
                <a:tc>
                  <a:txBody>
                    <a:bodyPr/>
                    <a:lstStyle/>
                    <a:p>
                      <a:r>
                        <a:rPr lang="en-US" dirty="0"/>
                        <a:t>Dairy Cattle</a:t>
                      </a:r>
                    </a:p>
                  </a:txBody>
                  <a:tcPr/>
                </a:tc>
                <a:tc>
                  <a:txBody>
                    <a:bodyPr/>
                    <a:lstStyle/>
                    <a:p>
                      <a:r>
                        <a:rPr lang="en-US" dirty="0"/>
                        <a:t>GA, ID, IL</a:t>
                      </a:r>
                    </a:p>
                  </a:txBody>
                  <a:tcPr/>
                </a:tc>
                <a:tc>
                  <a:txBody>
                    <a:bodyPr/>
                    <a:lstStyle/>
                    <a:p>
                      <a:pPr algn="l">
                        <a:tabLst>
                          <a:tab pos="1311275" algn="r"/>
                        </a:tabLst>
                      </a:pPr>
                      <a:r>
                        <a:rPr lang="en-US" dirty="0"/>
                        <a:t>	38,400</a:t>
                      </a:r>
                    </a:p>
                  </a:txBody>
                  <a:tcPr/>
                </a:tc>
                <a:tc>
                  <a:txBody>
                    <a:bodyPr/>
                    <a:lstStyle/>
                    <a:p>
                      <a:r>
                        <a:rPr lang="en-US" dirty="0"/>
                        <a:t>14,116</a:t>
                      </a:r>
                    </a:p>
                  </a:txBody>
                  <a:tcPr/>
                </a:tc>
                <a:extLst>
                  <a:ext uri="{0D108BD9-81ED-4DB2-BD59-A6C34878D82A}">
                    <a16:rowId xmlns:a16="http://schemas.microsoft.com/office/drawing/2014/main" val="174093708"/>
                  </a:ext>
                </a:extLst>
              </a:tr>
              <a:tr h="370840">
                <a:tc>
                  <a:txBody>
                    <a:bodyPr/>
                    <a:lstStyle/>
                    <a:p>
                      <a:r>
                        <a:rPr lang="en-US"/>
                        <a:t>Swine</a:t>
                      </a:r>
                      <a:endParaRPr lang="en-US" dirty="0"/>
                    </a:p>
                  </a:txBody>
                  <a:tcPr/>
                </a:tc>
                <a:tc>
                  <a:txBody>
                    <a:bodyPr/>
                    <a:lstStyle/>
                    <a:p>
                      <a:r>
                        <a:rPr lang="en-US" dirty="0"/>
                        <a:t>CA, GA, ID, IL</a:t>
                      </a:r>
                    </a:p>
                  </a:txBody>
                  <a:tcPr/>
                </a:tc>
                <a:tc>
                  <a:txBody>
                    <a:bodyPr/>
                    <a:lstStyle/>
                    <a:p>
                      <a:pPr algn="l">
                        <a:tabLst>
                          <a:tab pos="1311275" algn="r"/>
                        </a:tabLst>
                      </a:pPr>
                      <a:r>
                        <a:rPr lang="en-US" dirty="0"/>
                        <a:t>	35,154</a:t>
                      </a:r>
                    </a:p>
                  </a:txBody>
                  <a:tcPr/>
                </a:tc>
                <a:tc>
                  <a:txBody>
                    <a:bodyPr/>
                    <a:lstStyle/>
                    <a:p>
                      <a:r>
                        <a:rPr lang="en-US" dirty="0"/>
                        <a:t>50,227</a:t>
                      </a:r>
                    </a:p>
                  </a:txBody>
                  <a:tcPr/>
                </a:tc>
                <a:extLst>
                  <a:ext uri="{0D108BD9-81ED-4DB2-BD59-A6C34878D82A}">
                    <a16:rowId xmlns:a16="http://schemas.microsoft.com/office/drawing/2014/main" val="1624072676"/>
                  </a:ext>
                </a:extLst>
              </a:tr>
              <a:tr h="370840">
                <a:tc>
                  <a:txBody>
                    <a:bodyPr/>
                    <a:lstStyle/>
                    <a:p>
                      <a:r>
                        <a:rPr lang="en-US" dirty="0"/>
                        <a:t>Chicken Layers</a:t>
                      </a:r>
                    </a:p>
                  </a:txBody>
                  <a:tcPr/>
                </a:tc>
                <a:tc>
                  <a:txBody>
                    <a:bodyPr/>
                    <a:lstStyle/>
                    <a:p>
                      <a:r>
                        <a:rPr lang="en-US" dirty="0"/>
                        <a:t>CA, GA, ID</a:t>
                      </a:r>
                    </a:p>
                  </a:txBody>
                  <a:tcPr/>
                </a:tc>
                <a:tc>
                  <a:txBody>
                    <a:bodyPr/>
                    <a:lstStyle/>
                    <a:p>
                      <a:pPr algn="l">
                        <a:tabLst>
                          <a:tab pos="1311275" algn="r"/>
                        </a:tabLst>
                      </a:pPr>
                      <a:r>
                        <a:rPr lang="en-US" dirty="0"/>
                        <a:t>	12,424</a:t>
                      </a:r>
                    </a:p>
                  </a:txBody>
                  <a:tcPr/>
                </a:tc>
                <a:tc>
                  <a:txBody>
                    <a:bodyPr/>
                    <a:lstStyle/>
                    <a:p>
                      <a:r>
                        <a:rPr lang="en-US" dirty="0"/>
                        <a:t>8,804</a:t>
                      </a:r>
                    </a:p>
                  </a:txBody>
                  <a:tcPr/>
                </a:tc>
                <a:extLst>
                  <a:ext uri="{0D108BD9-81ED-4DB2-BD59-A6C34878D82A}">
                    <a16:rowId xmlns:a16="http://schemas.microsoft.com/office/drawing/2014/main" val="2441461599"/>
                  </a:ext>
                </a:extLst>
              </a:tr>
              <a:tr h="370840">
                <a:tc>
                  <a:txBody>
                    <a:bodyPr/>
                    <a:lstStyle/>
                    <a:p>
                      <a:r>
                        <a:rPr lang="en-US" dirty="0"/>
                        <a:t>Chicken Broilers</a:t>
                      </a:r>
                    </a:p>
                  </a:txBody>
                  <a:tcPr/>
                </a:tc>
                <a:tc>
                  <a:txBody>
                    <a:bodyPr/>
                    <a:lstStyle/>
                    <a:p>
                      <a:r>
                        <a:rPr lang="en-US" dirty="0"/>
                        <a:t>CA, GA, ID</a:t>
                      </a:r>
                    </a:p>
                  </a:txBody>
                  <a:tcPr/>
                </a:tc>
                <a:tc>
                  <a:txBody>
                    <a:bodyPr/>
                    <a:lstStyle/>
                    <a:p>
                      <a:pPr algn="l">
                        <a:tabLst>
                          <a:tab pos="1311275" algn="r"/>
                        </a:tabLst>
                      </a:pPr>
                      <a:r>
                        <a:rPr lang="en-US" dirty="0"/>
                        <a:t>	56,240</a:t>
                      </a:r>
                    </a:p>
                  </a:txBody>
                  <a:tcPr/>
                </a:tc>
                <a:tc>
                  <a:txBody>
                    <a:bodyPr/>
                    <a:lstStyle/>
                    <a:p>
                      <a:r>
                        <a:rPr lang="en-US" dirty="0"/>
                        <a:t>45,559</a:t>
                      </a:r>
                    </a:p>
                  </a:txBody>
                  <a:tcPr/>
                </a:tc>
                <a:extLst>
                  <a:ext uri="{0D108BD9-81ED-4DB2-BD59-A6C34878D82A}">
                    <a16:rowId xmlns:a16="http://schemas.microsoft.com/office/drawing/2014/main" val="3599383126"/>
                  </a:ext>
                </a:extLst>
              </a:tr>
            </a:tbl>
          </a:graphicData>
        </a:graphic>
      </p:graphicFrame>
      <p:sp>
        <p:nvSpPr>
          <p:cNvPr id="4" name="Slide Number Placeholder 3">
            <a:extLst>
              <a:ext uri="{FF2B5EF4-FFF2-40B4-BE49-F238E27FC236}">
                <a16:creationId xmlns:a16="http://schemas.microsoft.com/office/drawing/2014/main" id="{44917EBD-5581-4399-8E9D-637B7895DB3D}"/>
              </a:ext>
            </a:extLst>
          </p:cNvPr>
          <p:cNvSpPr>
            <a:spLocks noGrp="1"/>
          </p:cNvSpPr>
          <p:nvPr>
            <p:ph type="sldNum" sz="quarter" idx="12"/>
          </p:nvPr>
        </p:nvSpPr>
        <p:spPr/>
        <p:txBody>
          <a:bodyPr>
            <a:normAutofit/>
          </a:bodyPr>
          <a:lstStyle/>
          <a:p>
            <a:fld id="{DBD5FEB5-9E17-4574-9F62-6D41CEBA7836}" type="slidenum">
              <a:rPr lang="en-US" smtClean="0"/>
              <a:t>84</a:t>
            </a:fld>
            <a:endParaRPr lang="en-US"/>
          </a:p>
        </p:txBody>
      </p:sp>
      <p:sp>
        <p:nvSpPr>
          <p:cNvPr id="6" name="TextBox 5">
            <a:extLst>
              <a:ext uri="{FF2B5EF4-FFF2-40B4-BE49-F238E27FC236}">
                <a16:creationId xmlns:a16="http://schemas.microsoft.com/office/drawing/2014/main" id="{89FEE70F-46AB-438F-9AC5-F171408F0846}"/>
              </a:ext>
            </a:extLst>
          </p:cNvPr>
          <p:cNvSpPr txBox="1"/>
          <p:nvPr/>
        </p:nvSpPr>
        <p:spPr>
          <a:xfrm>
            <a:off x="1915886" y="4599920"/>
            <a:ext cx="9035143"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We used the states’ submissions in the NEI when they were submitted over EPAs</a:t>
            </a:r>
          </a:p>
          <a:p>
            <a:pPr marL="285750" indent="-285750">
              <a:buFont typeface="Arial" panose="020B0604020202020204" pitchFamily="34" charset="0"/>
              <a:buChar char="•"/>
            </a:pPr>
            <a:r>
              <a:rPr lang="en-US" sz="2000" dirty="0"/>
              <a:t>The NEI is thus a combination of EPA data and SLT-submitted data</a:t>
            </a:r>
          </a:p>
          <a:p>
            <a:pPr marL="285750" indent="-285750">
              <a:buFont typeface="Arial" panose="020B0604020202020204" pitchFamily="34" charset="0"/>
              <a:buChar char="•"/>
            </a:pPr>
            <a:r>
              <a:rPr lang="en-US" sz="2000" dirty="0"/>
              <a:t>When a SLT submits emissions, they are not required to submit the accompanying activity data</a:t>
            </a:r>
          </a:p>
          <a:p>
            <a:pPr marL="285750" indent="-285750">
              <a:buFont typeface="Arial" panose="020B0604020202020204" pitchFamily="34" charset="0"/>
              <a:buChar char="•"/>
            </a:pPr>
            <a:r>
              <a:rPr lang="en-US" sz="2000" dirty="0"/>
              <a:t>Reasonably good agreement when aggregated across SLTs (EPA estimates low for dairy cattle and chicken categories)</a:t>
            </a:r>
          </a:p>
        </p:txBody>
      </p:sp>
    </p:spTree>
    <p:extLst>
      <p:ext uri="{BB962C8B-B14F-4D97-AF65-F5344CB8AC3E}">
        <p14:creationId xmlns:p14="http://schemas.microsoft.com/office/powerpoint/2010/main" val="16151016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B1FE-8816-4D1E-8D71-040E0DD21F1D}"/>
              </a:ext>
            </a:extLst>
          </p:cNvPr>
          <p:cNvSpPr>
            <a:spLocks noGrp="1"/>
          </p:cNvSpPr>
          <p:nvPr>
            <p:ph type="title"/>
          </p:nvPr>
        </p:nvSpPr>
        <p:spPr>
          <a:xfrm>
            <a:off x="2152650" y="365127"/>
            <a:ext cx="7886700" cy="1325563"/>
          </a:xfrm>
        </p:spPr>
        <p:txBody>
          <a:bodyPr/>
          <a:lstStyle/>
          <a:p>
            <a:r>
              <a:rPr lang="en-US"/>
              <a:t>Beef Cattle:  Population and NH3 Emissions– 2014 NEI V2</a:t>
            </a:r>
            <a:endParaRPr lang="en-US" dirty="0"/>
          </a:p>
        </p:txBody>
      </p:sp>
      <p:pic>
        <p:nvPicPr>
          <p:cNvPr id="6" name="Content Placeholder 5">
            <a:extLst>
              <a:ext uri="{FF2B5EF4-FFF2-40B4-BE49-F238E27FC236}">
                <a16:creationId xmlns:a16="http://schemas.microsoft.com/office/drawing/2014/main" id="{259F9B67-4FC4-4508-85E8-2B9D40AE971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483392"/>
            <a:ext cx="5959366" cy="4604963"/>
          </a:xfrm>
        </p:spPr>
      </p:pic>
      <p:sp>
        <p:nvSpPr>
          <p:cNvPr id="4" name="Slide Number Placeholder 3">
            <a:extLst>
              <a:ext uri="{FF2B5EF4-FFF2-40B4-BE49-F238E27FC236}">
                <a16:creationId xmlns:a16="http://schemas.microsoft.com/office/drawing/2014/main" id="{1E41F4C3-764F-4EDD-895D-FC23C4A37035}"/>
              </a:ext>
            </a:extLst>
          </p:cNvPr>
          <p:cNvSpPr>
            <a:spLocks noGrp="1"/>
          </p:cNvSpPr>
          <p:nvPr>
            <p:ph type="sldNum" sz="quarter" idx="12"/>
          </p:nvPr>
        </p:nvSpPr>
        <p:spPr>
          <a:xfrm>
            <a:off x="7981950" y="6356352"/>
            <a:ext cx="2057400" cy="365125"/>
          </a:xfrm>
        </p:spPr>
        <p:txBody>
          <a:bodyPr>
            <a:normAutofit/>
          </a:bodyPr>
          <a:lstStyle/>
          <a:p>
            <a:fld id="{DBD5FEB5-9E17-4574-9F62-6D41CEBA7836}" type="slidenum">
              <a:rPr lang="en-US" smtClean="0"/>
              <a:t>85</a:t>
            </a:fld>
            <a:endParaRPr lang="en-US"/>
          </a:p>
        </p:txBody>
      </p:sp>
      <p:pic>
        <p:nvPicPr>
          <p:cNvPr id="7" name="Content Placeholder 5">
            <a:extLst>
              <a:ext uri="{FF2B5EF4-FFF2-40B4-BE49-F238E27FC236}">
                <a16:creationId xmlns:a16="http://schemas.microsoft.com/office/drawing/2014/main" id="{D176CCBB-73A9-4069-899F-42D0ADDC6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66" y="1483392"/>
            <a:ext cx="5923451" cy="4577212"/>
          </a:xfrm>
          <a:prstGeom prst="rect">
            <a:avLst/>
          </a:prstGeom>
        </p:spPr>
      </p:pic>
    </p:spTree>
    <p:extLst>
      <p:ext uri="{BB962C8B-B14F-4D97-AF65-F5344CB8AC3E}">
        <p14:creationId xmlns:p14="http://schemas.microsoft.com/office/powerpoint/2010/main" val="22064156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1E1D-806C-43D7-A074-9FD112F42C27}"/>
              </a:ext>
            </a:extLst>
          </p:cNvPr>
          <p:cNvSpPr>
            <a:spLocks noGrp="1"/>
          </p:cNvSpPr>
          <p:nvPr>
            <p:ph type="title"/>
          </p:nvPr>
        </p:nvSpPr>
        <p:spPr>
          <a:xfrm>
            <a:off x="2152650" y="365127"/>
            <a:ext cx="7886700" cy="1325563"/>
          </a:xfrm>
        </p:spPr>
        <p:txBody>
          <a:bodyPr/>
          <a:lstStyle/>
          <a:p>
            <a:r>
              <a:rPr lang="en-US" dirty="0"/>
              <a:t>Dairy Cattle:  Population and NH3 Emissions– 2014 NEI V2</a:t>
            </a:r>
          </a:p>
        </p:txBody>
      </p:sp>
      <p:pic>
        <p:nvPicPr>
          <p:cNvPr id="6" name="Content Placeholder 5">
            <a:extLst>
              <a:ext uri="{FF2B5EF4-FFF2-40B4-BE49-F238E27FC236}">
                <a16:creationId xmlns:a16="http://schemas.microsoft.com/office/drawing/2014/main" id="{41A7111E-F936-4931-99C8-354189E81D8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226" y="1690690"/>
            <a:ext cx="6037916" cy="4665662"/>
          </a:xfrm>
        </p:spPr>
      </p:pic>
      <p:sp>
        <p:nvSpPr>
          <p:cNvPr id="4" name="Slide Number Placeholder 3">
            <a:extLst>
              <a:ext uri="{FF2B5EF4-FFF2-40B4-BE49-F238E27FC236}">
                <a16:creationId xmlns:a16="http://schemas.microsoft.com/office/drawing/2014/main" id="{16AE6545-2E44-4A30-9E1C-BBBC8D02D039}"/>
              </a:ext>
            </a:extLst>
          </p:cNvPr>
          <p:cNvSpPr>
            <a:spLocks noGrp="1"/>
          </p:cNvSpPr>
          <p:nvPr>
            <p:ph type="sldNum" sz="quarter" idx="12"/>
          </p:nvPr>
        </p:nvSpPr>
        <p:spPr>
          <a:xfrm>
            <a:off x="7981950" y="6356352"/>
            <a:ext cx="2057400" cy="365125"/>
          </a:xfrm>
        </p:spPr>
        <p:txBody>
          <a:bodyPr>
            <a:normAutofit/>
          </a:bodyPr>
          <a:lstStyle/>
          <a:p>
            <a:fld id="{DBD5FEB5-9E17-4574-9F62-6D41CEBA7836}" type="slidenum">
              <a:rPr lang="en-US" smtClean="0"/>
              <a:t>86</a:t>
            </a:fld>
            <a:endParaRPr lang="en-US"/>
          </a:p>
        </p:txBody>
      </p:sp>
      <p:pic>
        <p:nvPicPr>
          <p:cNvPr id="5" name="Content Placeholder 5">
            <a:extLst>
              <a:ext uri="{FF2B5EF4-FFF2-40B4-BE49-F238E27FC236}">
                <a16:creationId xmlns:a16="http://schemas.microsoft.com/office/drawing/2014/main" id="{AD8B5CDA-0168-4213-BAEA-C729F922B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23" y="1690690"/>
            <a:ext cx="5901416" cy="4560185"/>
          </a:xfrm>
          <a:prstGeom prst="rect">
            <a:avLst/>
          </a:prstGeom>
        </p:spPr>
      </p:pic>
    </p:spTree>
    <p:extLst>
      <p:ext uri="{BB962C8B-B14F-4D97-AF65-F5344CB8AC3E}">
        <p14:creationId xmlns:p14="http://schemas.microsoft.com/office/powerpoint/2010/main" val="1325795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803D-9E4C-42FB-84DE-C31A6BCF88DA}"/>
              </a:ext>
            </a:extLst>
          </p:cNvPr>
          <p:cNvSpPr>
            <a:spLocks noGrp="1"/>
          </p:cNvSpPr>
          <p:nvPr>
            <p:ph type="title"/>
          </p:nvPr>
        </p:nvSpPr>
        <p:spPr/>
        <p:txBody>
          <a:bodyPr/>
          <a:lstStyle/>
          <a:p>
            <a:r>
              <a:rPr lang="en-US" dirty="0"/>
              <a:t>Swine:  Population and NH3 Emissions– 2014 NEI V2</a:t>
            </a:r>
          </a:p>
        </p:txBody>
      </p:sp>
      <p:pic>
        <p:nvPicPr>
          <p:cNvPr id="6" name="Content Placeholder 5">
            <a:extLst>
              <a:ext uri="{FF2B5EF4-FFF2-40B4-BE49-F238E27FC236}">
                <a16:creationId xmlns:a16="http://schemas.microsoft.com/office/drawing/2014/main" id="{F676B7E2-10D5-4C21-A70D-2A9A89F03CE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 y="1986455"/>
            <a:ext cx="5891415" cy="4552457"/>
          </a:xfrm>
        </p:spPr>
      </p:pic>
      <p:sp>
        <p:nvSpPr>
          <p:cNvPr id="4" name="Slide Number Placeholder 3">
            <a:extLst>
              <a:ext uri="{FF2B5EF4-FFF2-40B4-BE49-F238E27FC236}">
                <a16:creationId xmlns:a16="http://schemas.microsoft.com/office/drawing/2014/main" id="{8F2705D7-FD7A-4D29-9231-3743F3389CC6}"/>
              </a:ext>
            </a:extLst>
          </p:cNvPr>
          <p:cNvSpPr>
            <a:spLocks noGrp="1"/>
          </p:cNvSpPr>
          <p:nvPr>
            <p:ph type="sldNum" sz="quarter" idx="12"/>
          </p:nvPr>
        </p:nvSpPr>
        <p:spPr/>
        <p:txBody>
          <a:bodyPr>
            <a:normAutofit/>
          </a:bodyPr>
          <a:lstStyle/>
          <a:p>
            <a:fld id="{DBD5FEB5-9E17-4574-9F62-6D41CEBA7836}" type="slidenum">
              <a:rPr lang="en-US" smtClean="0"/>
              <a:t>87</a:t>
            </a:fld>
            <a:endParaRPr lang="en-US"/>
          </a:p>
        </p:txBody>
      </p:sp>
      <p:pic>
        <p:nvPicPr>
          <p:cNvPr id="5" name="Content Placeholder 5">
            <a:extLst>
              <a:ext uri="{FF2B5EF4-FFF2-40B4-BE49-F238E27FC236}">
                <a16:creationId xmlns:a16="http://schemas.microsoft.com/office/drawing/2014/main" id="{5A059866-8E09-4E19-AE63-6838C643D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180" y="1986455"/>
            <a:ext cx="5776394" cy="4463577"/>
          </a:xfrm>
          <a:prstGeom prst="rect">
            <a:avLst/>
          </a:prstGeom>
        </p:spPr>
      </p:pic>
    </p:spTree>
    <p:extLst>
      <p:ext uri="{BB962C8B-B14F-4D97-AF65-F5344CB8AC3E}">
        <p14:creationId xmlns:p14="http://schemas.microsoft.com/office/powerpoint/2010/main" val="37144072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45FD-4B02-4BC3-8E84-4B4018152754}"/>
              </a:ext>
            </a:extLst>
          </p:cNvPr>
          <p:cNvSpPr>
            <a:spLocks noGrp="1"/>
          </p:cNvSpPr>
          <p:nvPr>
            <p:ph type="title"/>
          </p:nvPr>
        </p:nvSpPr>
        <p:spPr/>
        <p:txBody>
          <a:bodyPr/>
          <a:lstStyle/>
          <a:p>
            <a:r>
              <a:rPr lang="en-US" dirty="0"/>
              <a:t>Chicken Layers:  Population and NH3 Emissions– 2014 NEI V2</a:t>
            </a:r>
          </a:p>
        </p:txBody>
      </p:sp>
      <p:pic>
        <p:nvPicPr>
          <p:cNvPr id="6" name="Content Placeholder 5">
            <a:extLst>
              <a:ext uri="{FF2B5EF4-FFF2-40B4-BE49-F238E27FC236}">
                <a16:creationId xmlns:a16="http://schemas.microsoft.com/office/drawing/2014/main" id="{30207EF3-7750-487D-88E7-472466F09831}"/>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 y="1907629"/>
            <a:ext cx="5757168" cy="4448721"/>
          </a:xfrm>
        </p:spPr>
      </p:pic>
      <p:sp>
        <p:nvSpPr>
          <p:cNvPr id="4" name="Slide Number Placeholder 3">
            <a:extLst>
              <a:ext uri="{FF2B5EF4-FFF2-40B4-BE49-F238E27FC236}">
                <a16:creationId xmlns:a16="http://schemas.microsoft.com/office/drawing/2014/main" id="{679F2E86-04BC-49EA-8F8C-52B5611EB9FC}"/>
              </a:ext>
            </a:extLst>
          </p:cNvPr>
          <p:cNvSpPr>
            <a:spLocks noGrp="1"/>
          </p:cNvSpPr>
          <p:nvPr>
            <p:ph type="sldNum" sz="quarter" idx="12"/>
          </p:nvPr>
        </p:nvSpPr>
        <p:spPr/>
        <p:txBody>
          <a:bodyPr>
            <a:normAutofit/>
          </a:bodyPr>
          <a:lstStyle/>
          <a:p>
            <a:fld id="{DBD5FEB5-9E17-4574-9F62-6D41CEBA7836}" type="slidenum">
              <a:rPr lang="en-US" smtClean="0"/>
              <a:t>88</a:t>
            </a:fld>
            <a:endParaRPr lang="en-US" dirty="0"/>
          </a:p>
        </p:txBody>
      </p:sp>
      <p:pic>
        <p:nvPicPr>
          <p:cNvPr id="5" name="Content Placeholder 5">
            <a:extLst>
              <a:ext uri="{FF2B5EF4-FFF2-40B4-BE49-F238E27FC236}">
                <a16:creationId xmlns:a16="http://schemas.microsoft.com/office/drawing/2014/main" id="{A9F7265B-802B-4D6F-B7F9-82A71C475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167" y="1907628"/>
            <a:ext cx="5757170" cy="4448722"/>
          </a:xfrm>
          <a:prstGeom prst="rect">
            <a:avLst/>
          </a:prstGeom>
        </p:spPr>
      </p:pic>
    </p:spTree>
    <p:extLst>
      <p:ext uri="{BB962C8B-B14F-4D97-AF65-F5344CB8AC3E}">
        <p14:creationId xmlns:p14="http://schemas.microsoft.com/office/powerpoint/2010/main" val="4022299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2F278-B20A-45AE-9481-E4E16466B463}"/>
              </a:ext>
            </a:extLst>
          </p:cNvPr>
          <p:cNvSpPr>
            <a:spLocks noGrp="1"/>
          </p:cNvSpPr>
          <p:nvPr>
            <p:ph type="title"/>
          </p:nvPr>
        </p:nvSpPr>
        <p:spPr/>
        <p:txBody>
          <a:bodyPr/>
          <a:lstStyle/>
          <a:p>
            <a:r>
              <a:rPr lang="en-US" dirty="0"/>
              <a:t>Chicken Broilers:  Population and NH3 Emissions– 2014 NEI V2</a:t>
            </a:r>
          </a:p>
        </p:txBody>
      </p:sp>
      <p:pic>
        <p:nvPicPr>
          <p:cNvPr id="6" name="Content Placeholder 5">
            <a:extLst>
              <a:ext uri="{FF2B5EF4-FFF2-40B4-BE49-F238E27FC236}">
                <a16:creationId xmlns:a16="http://schemas.microsoft.com/office/drawing/2014/main" id="{FA762200-BF39-4860-9799-EFF8A9E9F807}"/>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 y="1707422"/>
            <a:ext cx="5698695" cy="4403537"/>
          </a:xfrm>
        </p:spPr>
      </p:pic>
      <p:sp>
        <p:nvSpPr>
          <p:cNvPr id="4" name="Slide Number Placeholder 3">
            <a:extLst>
              <a:ext uri="{FF2B5EF4-FFF2-40B4-BE49-F238E27FC236}">
                <a16:creationId xmlns:a16="http://schemas.microsoft.com/office/drawing/2014/main" id="{C3682B50-FAD0-4CFF-A80D-631C99DC6EE7}"/>
              </a:ext>
            </a:extLst>
          </p:cNvPr>
          <p:cNvSpPr>
            <a:spLocks noGrp="1"/>
          </p:cNvSpPr>
          <p:nvPr>
            <p:ph type="sldNum" sz="quarter" idx="12"/>
          </p:nvPr>
        </p:nvSpPr>
        <p:spPr/>
        <p:txBody>
          <a:bodyPr>
            <a:normAutofit/>
          </a:bodyPr>
          <a:lstStyle/>
          <a:p>
            <a:fld id="{DBD5FEB5-9E17-4574-9F62-6D41CEBA7836}" type="slidenum">
              <a:rPr lang="en-US" smtClean="0"/>
              <a:t>89</a:t>
            </a:fld>
            <a:endParaRPr lang="en-US"/>
          </a:p>
        </p:txBody>
      </p:sp>
      <p:pic>
        <p:nvPicPr>
          <p:cNvPr id="5" name="Content Placeholder 5">
            <a:extLst>
              <a:ext uri="{FF2B5EF4-FFF2-40B4-BE49-F238E27FC236}">
                <a16:creationId xmlns:a16="http://schemas.microsoft.com/office/drawing/2014/main" id="{D0948205-6A3F-427E-B5CD-84BED2E56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468" y="1707422"/>
            <a:ext cx="5698695" cy="4403537"/>
          </a:xfrm>
          <a:prstGeom prst="rect">
            <a:avLst/>
          </a:prstGeom>
        </p:spPr>
      </p:pic>
    </p:spTree>
    <p:extLst>
      <p:ext uri="{BB962C8B-B14F-4D97-AF65-F5344CB8AC3E}">
        <p14:creationId xmlns:p14="http://schemas.microsoft.com/office/powerpoint/2010/main" val="35101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Background on NH3</a:t>
            </a:r>
          </a:p>
        </p:txBody>
      </p:sp>
      <p:sp>
        <p:nvSpPr>
          <p:cNvPr id="3" name="Content Placeholder 2"/>
          <p:cNvSpPr>
            <a:spLocks noGrp="1"/>
          </p:cNvSpPr>
          <p:nvPr>
            <p:ph idx="1"/>
          </p:nvPr>
        </p:nvSpPr>
        <p:spPr/>
        <p:txBody>
          <a:bodyPr>
            <a:normAutofit fontScale="85000" lnSpcReduction="20000"/>
          </a:bodyPr>
          <a:lstStyle/>
          <a:p>
            <a:r>
              <a:rPr lang="en-US" dirty="0"/>
              <a:t>Brief look at NH3 and atmospheric chemistry</a:t>
            </a:r>
          </a:p>
          <a:p>
            <a:r>
              <a:rPr lang="en-US" dirty="0"/>
              <a:t>Policy relevance of NH3</a:t>
            </a:r>
            <a:endParaRPr lang="en-US" baseline="-25000" dirty="0"/>
          </a:p>
          <a:p>
            <a:pPr lvl="1"/>
            <a:r>
              <a:rPr lang="en-US" dirty="0"/>
              <a:t>Precursor insignificance demonstrations</a:t>
            </a:r>
          </a:p>
          <a:p>
            <a:pPr lvl="1"/>
            <a:r>
              <a:rPr lang="en-US" dirty="0"/>
              <a:t>SIP development examples</a:t>
            </a:r>
          </a:p>
          <a:p>
            <a:pPr lvl="1"/>
            <a:r>
              <a:rPr lang="en-US" dirty="0"/>
              <a:t>Standard-setting and regional haze</a:t>
            </a:r>
          </a:p>
          <a:p>
            <a:r>
              <a:rPr lang="en-US" dirty="0"/>
              <a:t>Model-measurement comparisons</a:t>
            </a:r>
          </a:p>
          <a:p>
            <a:pPr lvl="1"/>
            <a:r>
              <a:rPr lang="en-US" dirty="0"/>
              <a:t>Suggest that NH3 emissions are too low</a:t>
            </a:r>
          </a:p>
          <a:p>
            <a:pPr lvl="1"/>
            <a:r>
              <a:rPr lang="en-US" dirty="0"/>
              <a:t>Deposition issues</a:t>
            </a:r>
          </a:p>
          <a:p>
            <a:r>
              <a:rPr lang="en-US" dirty="0"/>
              <a:t>Emission inventories</a:t>
            </a:r>
          </a:p>
          <a:p>
            <a:pPr lvl="1"/>
            <a:r>
              <a:rPr lang="en-US" dirty="0"/>
              <a:t>Sectors of importance as we move to the 2017 NEI focus</a:t>
            </a:r>
          </a:p>
          <a:p>
            <a:r>
              <a:rPr lang="en-US" dirty="0"/>
              <a:t>Resource-sensitive projects that need to be completed to address perceived shortcomings in inventories, measurements, and modeling of ammonia</a:t>
            </a:r>
          </a:p>
          <a:p>
            <a:pPr lvl="1"/>
            <a:r>
              <a:rPr lang="en-US" dirty="0"/>
              <a:t>The emissions inventory is one of those key projects that need to be completed</a:t>
            </a:r>
          </a:p>
        </p:txBody>
      </p:sp>
      <p:sp>
        <p:nvSpPr>
          <p:cNvPr id="4" name="Slide Number Placeholder 3"/>
          <p:cNvSpPr>
            <a:spLocks noGrp="1"/>
          </p:cNvSpPr>
          <p:nvPr>
            <p:ph type="sldNum" sz="quarter" idx="12"/>
          </p:nvPr>
        </p:nvSpPr>
        <p:spPr/>
        <p:txBody>
          <a:bodyPr/>
          <a:lstStyle/>
          <a:p>
            <a:fld id="{4CCF09B7-36D8-464D-A386-8F07541584EF}" type="slidenum">
              <a:rPr lang="en-US" smtClean="0"/>
              <a:t>9</a:t>
            </a:fld>
            <a:endParaRPr lang="en-US"/>
          </a:p>
        </p:txBody>
      </p:sp>
    </p:spTree>
    <p:extLst>
      <p:ext uri="{BB962C8B-B14F-4D97-AF65-F5344CB8AC3E}">
        <p14:creationId xmlns:p14="http://schemas.microsoft.com/office/powerpoint/2010/main" val="2237027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45E4-8107-4E30-8479-1F610C3865E0}"/>
              </a:ext>
            </a:extLst>
          </p:cNvPr>
          <p:cNvSpPr>
            <a:spLocks noGrp="1"/>
          </p:cNvSpPr>
          <p:nvPr>
            <p:ph type="title"/>
          </p:nvPr>
        </p:nvSpPr>
        <p:spPr/>
        <p:txBody>
          <a:bodyPr/>
          <a:lstStyle/>
          <a:p>
            <a:r>
              <a:rPr lang="en-US" dirty="0"/>
              <a:t>NH3 Emissions from all Livestock – 2014 NEI V2</a:t>
            </a:r>
          </a:p>
        </p:txBody>
      </p:sp>
      <p:pic>
        <p:nvPicPr>
          <p:cNvPr id="6" name="Content Placeholder 5">
            <a:extLst>
              <a:ext uri="{FF2B5EF4-FFF2-40B4-BE49-F238E27FC236}">
                <a16:creationId xmlns:a16="http://schemas.microsoft.com/office/drawing/2014/main" id="{B7EA3CFD-E68A-47CC-99E6-B3611B58153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38401" y="1600201"/>
            <a:ext cx="6400799" cy="4946071"/>
          </a:xfrm>
        </p:spPr>
      </p:pic>
      <p:sp>
        <p:nvSpPr>
          <p:cNvPr id="4" name="Slide Number Placeholder 3">
            <a:extLst>
              <a:ext uri="{FF2B5EF4-FFF2-40B4-BE49-F238E27FC236}">
                <a16:creationId xmlns:a16="http://schemas.microsoft.com/office/drawing/2014/main" id="{76AE2842-05AC-41DB-811F-2AAF84341217}"/>
              </a:ext>
            </a:extLst>
          </p:cNvPr>
          <p:cNvSpPr>
            <a:spLocks noGrp="1"/>
          </p:cNvSpPr>
          <p:nvPr>
            <p:ph type="sldNum" sz="quarter" idx="12"/>
          </p:nvPr>
        </p:nvSpPr>
        <p:spPr/>
        <p:txBody>
          <a:bodyPr>
            <a:normAutofit/>
          </a:bodyPr>
          <a:lstStyle/>
          <a:p>
            <a:fld id="{DBD5FEB5-9E17-4574-9F62-6D41CEBA7836}" type="slidenum">
              <a:rPr lang="en-US" smtClean="0"/>
              <a:t>90</a:t>
            </a:fld>
            <a:endParaRPr lang="en-US"/>
          </a:p>
        </p:txBody>
      </p:sp>
    </p:spTree>
    <p:extLst>
      <p:ext uri="{BB962C8B-B14F-4D97-AF65-F5344CB8AC3E}">
        <p14:creationId xmlns:p14="http://schemas.microsoft.com/office/powerpoint/2010/main" val="3144418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7587-E17D-420B-8A19-8B58D3E51938}"/>
              </a:ext>
            </a:extLst>
          </p:cNvPr>
          <p:cNvSpPr>
            <a:spLocks noGrp="1"/>
          </p:cNvSpPr>
          <p:nvPr>
            <p:ph type="title"/>
          </p:nvPr>
        </p:nvSpPr>
        <p:spPr>
          <a:xfrm>
            <a:off x="2001078" y="0"/>
            <a:ext cx="8666922" cy="1325563"/>
          </a:xfrm>
        </p:spPr>
        <p:txBody>
          <a:bodyPr/>
          <a:lstStyle/>
          <a:p>
            <a:r>
              <a:rPr lang="en-US" dirty="0"/>
              <a:t>Looking forward to the 2017 Process</a:t>
            </a:r>
          </a:p>
        </p:txBody>
      </p:sp>
      <p:sp>
        <p:nvSpPr>
          <p:cNvPr id="3" name="Content Placeholder 2">
            <a:extLst>
              <a:ext uri="{FF2B5EF4-FFF2-40B4-BE49-F238E27FC236}">
                <a16:creationId xmlns:a16="http://schemas.microsoft.com/office/drawing/2014/main" id="{33888C87-46DA-4CAE-94A8-4D6223BFD34B}"/>
              </a:ext>
            </a:extLst>
          </p:cNvPr>
          <p:cNvSpPr>
            <a:spLocks noGrp="1"/>
          </p:cNvSpPr>
          <p:nvPr>
            <p:ph idx="1"/>
          </p:nvPr>
        </p:nvSpPr>
        <p:spPr>
          <a:xfrm>
            <a:off x="1807029" y="1179441"/>
            <a:ext cx="8860971" cy="5542034"/>
          </a:xfrm>
        </p:spPr>
        <p:txBody>
          <a:bodyPr>
            <a:normAutofit fontScale="25000" lnSpcReduction="20000"/>
          </a:bodyPr>
          <a:lstStyle/>
          <a:p>
            <a:endParaRPr lang="en-US" sz="3400" dirty="0"/>
          </a:p>
          <a:p>
            <a:r>
              <a:rPr lang="en-US" sz="11200" dirty="0"/>
              <a:t>Apply CMU model code, after testing and revising/updating as needed, as possible, for the final inventory (resource dependent)</a:t>
            </a:r>
          </a:p>
          <a:p>
            <a:r>
              <a:rPr lang="en-US" sz="11200" dirty="0"/>
              <a:t>Consider options for developing a draft inventory sooner using 2017 census data (collected and compiled by OAP) for animal populations and EFs from the 2014 CMU model </a:t>
            </a:r>
          </a:p>
          <a:p>
            <a:r>
              <a:rPr lang="en-US" sz="11200" dirty="0"/>
              <a:t>Increase collaboration and science for this sector</a:t>
            </a:r>
          </a:p>
          <a:p>
            <a:r>
              <a:rPr lang="en-US" sz="11200" dirty="0"/>
              <a:t>Rethink and revise methods for VOC estimates (resources permitting)</a:t>
            </a:r>
          </a:p>
          <a:p>
            <a:r>
              <a:rPr lang="en-US" sz="11200" dirty="0"/>
              <a:t>Include silage VOC emissions on dairy farms as a source (dependent on resources, data availability and methods development)</a:t>
            </a:r>
          </a:p>
          <a:p>
            <a:r>
              <a:rPr lang="en-US" sz="11200" dirty="0"/>
              <a:t>Develop methods for AK, HI, PR and VI</a:t>
            </a:r>
          </a:p>
          <a:p>
            <a:r>
              <a:rPr lang="en-US" sz="11200" dirty="0"/>
              <a:t>Ask SLTs to submit animal count data for their states, after review of draft estimates…</a:t>
            </a:r>
          </a:p>
          <a:p>
            <a:endParaRPr lang="en-US" dirty="0"/>
          </a:p>
        </p:txBody>
      </p:sp>
      <p:sp>
        <p:nvSpPr>
          <p:cNvPr id="5" name="Slide Number Placeholder 4">
            <a:extLst>
              <a:ext uri="{FF2B5EF4-FFF2-40B4-BE49-F238E27FC236}">
                <a16:creationId xmlns:a16="http://schemas.microsoft.com/office/drawing/2014/main" id="{376FE456-FA81-4810-9D9C-504AEAD45CC4}"/>
              </a:ext>
            </a:extLst>
          </p:cNvPr>
          <p:cNvSpPr>
            <a:spLocks noGrp="1"/>
          </p:cNvSpPr>
          <p:nvPr>
            <p:ph type="sldNum" sz="quarter" idx="12"/>
          </p:nvPr>
        </p:nvSpPr>
        <p:spPr/>
        <p:txBody>
          <a:bodyPr/>
          <a:lstStyle/>
          <a:p>
            <a:fld id="{4CCF09B7-36D8-464D-A386-8F07541584EF}" type="slidenum">
              <a:rPr lang="en-US" smtClean="0"/>
              <a:t>91</a:t>
            </a:fld>
            <a:endParaRPr lang="en-US"/>
          </a:p>
        </p:txBody>
      </p:sp>
    </p:spTree>
    <p:extLst>
      <p:ext uri="{BB962C8B-B14F-4D97-AF65-F5344CB8AC3E}">
        <p14:creationId xmlns:p14="http://schemas.microsoft.com/office/powerpoint/2010/main" val="12425941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4547-8016-44C8-A65D-E405B5062663}"/>
              </a:ext>
            </a:extLst>
          </p:cNvPr>
          <p:cNvSpPr>
            <a:spLocks noGrp="1"/>
          </p:cNvSpPr>
          <p:nvPr>
            <p:ph type="ctrTitle"/>
          </p:nvPr>
        </p:nvSpPr>
        <p:spPr/>
        <p:txBody>
          <a:bodyPr/>
          <a:lstStyle/>
          <a:p>
            <a:r>
              <a:rPr lang="en-US" dirty="0"/>
              <a:t>Short Break:  Be back in 15 minutes please!!</a:t>
            </a:r>
          </a:p>
        </p:txBody>
      </p:sp>
      <p:sp>
        <p:nvSpPr>
          <p:cNvPr id="3" name="Subtitle 2">
            <a:extLst>
              <a:ext uri="{FF2B5EF4-FFF2-40B4-BE49-F238E27FC236}">
                <a16:creationId xmlns:a16="http://schemas.microsoft.com/office/drawing/2014/main" id="{E234ACB9-3F3E-417A-9BAD-609F3B60698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54D8819-FEA3-4959-9B17-61DA2E6E22EC}"/>
              </a:ext>
            </a:extLst>
          </p:cNvPr>
          <p:cNvSpPr>
            <a:spLocks noGrp="1"/>
          </p:cNvSpPr>
          <p:nvPr>
            <p:ph type="sldNum" sz="quarter" idx="12"/>
          </p:nvPr>
        </p:nvSpPr>
        <p:spPr/>
        <p:txBody>
          <a:bodyPr/>
          <a:lstStyle/>
          <a:p>
            <a:fld id="{89C4F76E-4191-4D0E-9BCF-104C6F2C7BDD}" type="slidenum">
              <a:rPr lang="en-US" smtClean="0"/>
              <a:t>92</a:t>
            </a:fld>
            <a:endParaRPr lang="en-US"/>
          </a:p>
        </p:txBody>
      </p:sp>
    </p:spTree>
    <p:extLst>
      <p:ext uri="{BB962C8B-B14F-4D97-AF65-F5344CB8AC3E}">
        <p14:creationId xmlns:p14="http://schemas.microsoft.com/office/powerpoint/2010/main" val="42816913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A3C3-9F71-4091-8F9E-D9D5195B5A13}"/>
              </a:ext>
            </a:extLst>
          </p:cNvPr>
          <p:cNvSpPr>
            <a:spLocks noGrp="1"/>
          </p:cNvSpPr>
          <p:nvPr>
            <p:ph type="ctrTitle"/>
          </p:nvPr>
        </p:nvSpPr>
        <p:spPr/>
        <p:txBody>
          <a:bodyPr/>
          <a:lstStyle/>
          <a:p>
            <a:r>
              <a:rPr lang="en-US" dirty="0"/>
              <a:t>Fertilizer NH3 Emissions in the 2014 NEI</a:t>
            </a:r>
          </a:p>
        </p:txBody>
      </p:sp>
      <p:sp>
        <p:nvSpPr>
          <p:cNvPr id="3" name="Subtitle 2">
            <a:extLst>
              <a:ext uri="{FF2B5EF4-FFF2-40B4-BE49-F238E27FC236}">
                <a16:creationId xmlns:a16="http://schemas.microsoft.com/office/drawing/2014/main" id="{67CB389B-BF41-435F-A429-0B5389F7A29E}"/>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0C70EA6D-0CD4-46A3-804B-63D3059ACF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9445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NH</a:t>
            </a:r>
            <a:r>
              <a:rPr lang="en-US" baseline="-25000" dirty="0"/>
              <a:t>3</a:t>
            </a:r>
            <a:r>
              <a:rPr lang="en-US" dirty="0"/>
              <a:t> Bidirectional Exchange</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 Placeholder 2"/>
          <p:cNvSpPr txBox="1">
            <a:spLocks/>
          </p:cNvSpPr>
          <p:nvPr/>
        </p:nvSpPr>
        <p:spPr>
          <a:xfrm>
            <a:off x="838201" y="1943100"/>
            <a:ext cx="6202280" cy="365760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Measurements show that NH</a:t>
            </a:r>
            <a:r>
              <a:rPr kumimoji="0" lang="en-US" sz="21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can deposit or emit </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Depending on meteorology and soil, plant nitrogen status, and ambient NH</a:t>
            </a:r>
            <a:r>
              <a:rPr kumimoji="0" lang="en-US" sz="18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concentration</a:t>
            </a:r>
          </a:p>
          <a:p>
            <a:pPr marL="257175" marR="0" lvl="0" indent="-257175" algn="l" defTabSz="4572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Traditionally emissions and deposition have been modeled separately</a:t>
            </a:r>
          </a:p>
          <a:p>
            <a:pPr marL="257175" marR="0" lvl="0" indent="-257175" algn="l" defTabSz="4572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NH</a:t>
            </a:r>
            <a:r>
              <a:rPr kumimoji="0" lang="en-US" sz="21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bidirectional exchange has been incorporated into the Community Multiscale Air Quality (CMAQ) Modeling system</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Consistent representation of NH</a:t>
            </a:r>
            <a:r>
              <a:rPr kumimoji="0" lang="en-US" sz="18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emissions and deposition </a:t>
            </a:r>
          </a:p>
        </p:txBody>
      </p:sp>
      <p:pic>
        <p:nvPicPr>
          <p:cNvPr id="7" name="Picture 6"/>
          <p:cNvPicPr>
            <a:picLocks noChangeAspect="1"/>
          </p:cNvPicPr>
          <p:nvPr/>
        </p:nvPicPr>
        <p:blipFill rotWithShape="1">
          <a:blip r:embed="rId2"/>
          <a:srcRect l="40939" t="11523" r="10083" b="5954"/>
          <a:stretch/>
        </p:blipFill>
        <p:spPr>
          <a:xfrm>
            <a:off x="7040480" y="2003823"/>
            <a:ext cx="3627521" cy="3336131"/>
          </a:xfrm>
          <a:prstGeom prst="rect">
            <a:avLst/>
          </a:prstGeom>
        </p:spPr>
      </p:pic>
      <p:sp>
        <p:nvSpPr>
          <p:cNvPr id="8" name="TextBox 7"/>
          <p:cNvSpPr txBox="1"/>
          <p:nvPr/>
        </p:nvSpPr>
        <p:spPr>
          <a:xfrm>
            <a:off x="7952646" y="5339953"/>
            <a:ext cx="18190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Walker et al 2013</a:t>
            </a:r>
          </a:p>
        </p:txBody>
      </p:sp>
    </p:spTree>
    <p:extLst>
      <p:ext uri="{BB962C8B-B14F-4D97-AF65-F5344CB8AC3E}">
        <p14:creationId xmlns:p14="http://schemas.microsoft.com/office/powerpoint/2010/main" val="40234554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NH</a:t>
            </a:r>
            <a:r>
              <a:rPr lang="en-US" baseline="-25000" dirty="0"/>
              <a:t>3</a:t>
            </a:r>
            <a:r>
              <a:rPr lang="en-US" dirty="0"/>
              <a:t> Fertilizer Emissions</a:t>
            </a:r>
          </a:p>
        </p:txBody>
      </p:sp>
      <p:sp>
        <p:nvSpPr>
          <p:cNvPr id="3" name="Content Placeholder 2"/>
          <p:cNvSpPr>
            <a:spLocks noGrp="1"/>
          </p:cNvSpPr>
          <p:nvPr>
            <p:ph idx="1"/>
          </p:nvPr>
        </p:nvSpPr>
        <p:spPr/>
        <p:txBody>
          <a:bodyPr/>
          <a:lstStyle/>
          <a:p>
            <a:r>
              <a:rPr lang="en-US" dirty="0"/>
              <a:t>SCC Code 2801700099</a:t>
            </a:r>
          </a:p>
          <a:p>
            <a:r>
              <a:rPr lang="en-US" dirty="0"/>
              <a:t>EPA was able to leverage work done in an EPA/ORD and USDA Agriculture Research Service (ARS) collaboration</a:t>
            </a:r>
          </a:p>
          <a:p>
            <a:pPr lvl="1"/>
            <a:r>
              <a:rPr lang="en-US" dirty="0"/>
              <a:t>Develop the methodology to run the USDA’s Environmental Policy Integrated Climate (EPIC) field scale model on a continental domain </a:t>
            </a:r>
          </a:p>
          <a:p>
            <a:r>
              <a:rPr lang="en-US" dirty="0"/>
              <a:t>EPIC output is used by US EPA’s CMAQ model to estimate NH</a:t>
            </a:r>
            <a:r>
              <a:rPr lang="en-US" baseline="-25000" dirty="0"/>
              <a:t>3</a:t>
            </a:r>
            <a:r>
              <a:rPr lang="en-US" dirty="0"/>
              <a:t> emissions from fertilizer considering bidirectional exchange </a:t>
            </a:r>
          </a:p>
          <a:p>
            <a:pPr lvl="1"/>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8830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742950"/>
          </a:xfrm>
        </p:spPr>
        <p:txBody>
          <a:bodyPr>
            <a:noAutofit/>
          </a:bodyPr>
          <a:lstStyle/>
          <a:p>
            <a:r>
              <a:rPr lang="en-US" dirty="0"/>
              <a:t>Modeling of NH</a:t>
            </a:r>
            <a:r>
              <a:rPr lang="en-US" baseline="-25000" dirty="0"/>
              <a:t>3</a:t>
            </a:r>
            <a:r>
              <a:rPr lang="en-US" dirty="0"/>
              <a:t> Emissions in CMAQ</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 name="Diagram 2"/>
          <p:cNvGraphicFramePr/>
          <p:nvPr>
            <p:extLst/>
          </p:nvPr>
        </p:nvGraphicFramePr>
        <p:xfrm>
          <a:off x="1676400" y="1943100"/>
          <a:ext cx="836295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43089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C5DD171-7D5D-41A9-9F9B-4C7DBA46E266}"/>
              </a:ext>
            </a:extLst>
          </p:cNvPr>
          <p:cNvSpPr>
            <a:spLocks noGrp="1" noChangeArrowheads="1"/>
          </p:cNvSpPr>
          <p:nvPr>
            <p:ph type="title"/>
          </p:nvPr>
        </p:nvSpPr>
        <p:spPr>
          <a:xfrm>
            <a:off x="841248" y="365760"/>
            <a:ext cx="10515600" cy="990600"/>
          </a:xfrm>
        </p:spPr>
        <p:txBody>
          <a:bodyPr>
            <a:noAutofit/>
          </a:bodyPr>
          <a:lstStyle/>
          <a:p>
            <a:pPr eaLnBrk="1" hangingPunct="1"/>
            <a:r>
              <a:rPr lang="en-US" altLang="en-US" dirty="0"/>
              <a:t>Primary Meteorological Factors Affecting Fertilizer Ammonia Emissions</a:t>
            </a:r>
          </a:p>
        </p:txBody>
      </p:sp>
      <p:sp>
        <p:nvSpPr>
          <p:cNvPr id="18435" name="Content Placeholder 2">
            <a:extLst>
              <a:ext uri="{FF2B5EF4-FFF2-40B4-BE49-F238E27FC236}">
                <a16:creationId xmlns:a16="http://schemas.microsoft.com/office/drawing/2014/main" id="{8C1F7F6A-63EF-422C-9232-C91D92898F58}"/>
              </a:ext>
            </a:extLst>
          </p:cNvPr>
          <p:cNvSpPr>
            <a:spLocks noGrp="1" noChangeArrowheads="1"/>
          </p:cNvSpPr>
          <p:nvPr>
            <p:ph sz="quarter" idx="1"/>
          </p:nvPr>
        </p:nvSpPr>
        <p:spPr>
          <a:xfrm>
            <a:off x="841247" y="1828800"/>
            <a:ext cx="10190167" cy="4495800"/>
          </a:xfrm>
        </p:spPr>
        <p:txBody>
          <a:bodyPr>
            <a:normAutofit lnSpcReduction="10000"/>
          </a:bodyPr>
          <a:lstStyle/>
          <a:p>
            <a:pPr>
              <a:spcBef>
                <a:spcPts val="600"/>
              </a:spcBef>
              <a:spcAft>
                <a:spcPts val="600"/>
              </a:spcAft>
            </a:pPr>
            <a:r>
              <a:rPr lang="en-US" altLang="en-US" sz="3000" dirty="0"/>
              <a:t>Temperature –     temperature,    emissions</a:t>
            </a:r>
          </a:p>
          <a:p>
            <a:pPr lvl="1">
              <a:spcBef>
                <a:spcPts val="600"/>
              </a:spcBef>
              <a:spcAft>
                <a:spcPts val="600"/>
              </a:spcAft>
              <a:buSzPct val="60000"/>
            </a:pPr>
            <a:r>
              <a:rPr lang="en-US" altLang="en-US" dirty="0"/>
              <a:t>Higher temperature reduces the soil equilibrium ammonium concentration</a:t>
            </a:r>
          </a:p>
          <a:p>
            <a:pPr>
              <a:spcBef>
                <a:spcPts val="600"/>
              </a:spcBef>
              <a:spcAft>
                <a:spcPts val="600"/>
              </a:spcAft>
            </a:pPr>
            <a:r>
              <a:rPr lang="en-US" altLang="en-US" sz="3000" dirty="0"/>
              <a:t>Wind speed –     wind speed,     emissions</a:t>
            </a:r>
          </a:p>
          <a:p>
            <a:pPr lvl="1">
              <a:spcBef>
                <a:spcPts val="600"/>
              </a:spcBef>
              <a:spcAft>
                <a:spcPts val="600"/>
              </a:spcAft>
              <a:buSzPct val="60000"/>
            </a:pPr>
            <a:r>
              <a:rPr lang="en-US" altLang="en-US" dirty="0"/>
              <a:t>Higher wind speed decreases surface resistance</a:t>
            </a:r>
          </a:p>
          <a:p>
            <a:pPr>
              <a:spcBef>
                <a:spcPts val="600"/>
              </a:spcBef>
              <a:spcAft>
                <a:spcPts val="600"/>
              </a:spcAft>
            </a:pPr>
            <a:r>
              <a:rPr lang="en-US" altLang="en-US" sz="3000" dirty="0"/>
              <a:t>Precipitation –     precipitation,     emissions</a:t>
            </a:r>
          </a:p>
          <a:p>
            <a:pPr lvl="1">
              <a:spcBef>
                <a:spcPts val="600"/>
              </a:spcBef>
              <a:spcAft>
                <a:spcPts val="600"/>
              </a:spcAft>
              <a:buSzPct val="60000"/>
            </a:pPr>
            <a:r>
              <a:rPr lang="en-US" altLang="en-US" dirty="0"/>
              <a:t>Precipitation dilutes the ammonium available for evasion in the soil</a:t>
            </a:r>
          </a:p>
          <a:p>
            <a:pPr>
              <a:spcBef>
                <a:spcPts val="600"/>
              </a:spcBef>
              <a:spcAft>
                <a:spcPts val="600"/>
              </a:spcAft>
            </a:pPr>
            <a:r>
              <a:rPr lang="en-US" altLang="en-US" sz="3000" dirty="0"/>
              <a:t>Soil pH –     pH,     emissions</a:t>
            </a:r>
          </a:p>
          <a:p>
            <a:pPr lvl="1">
              <a:spcBef>
                <a:spcPts val="600"/>
              </a:spcBef>
              <a:spcAft>
                <a:spcPts val="600"/>
              </a:spcAft>
              <a:buSzPct val="60000"/>
            </a:pPr>
            <a:r>
              <a:rPr lang="en-US" altLang="en-US" dirty="0"/>
              <a:t>Higher soil pH favors reduces the soil equilibrium ammonium concentration</a:t>
            </a:r>
          </a:p>
          <a:p>
            <a:pPr marL="0" indent="0">
              <a:spcBef>
                <a:spcPts val="600"/>
              </a:spcBef>
              <a:spcAft>
                <a:spcPts val="600"/>
              </a:spcAft>
              <a:buSzPct val="60000"/>
              <a:buNone/>
            </a:pPr>
            <a:endParaRPr lang="en-US" altLang="en-US" dirty="0"/>
          </a:p>
        </p:txBody>
      </p:sp>
      <p:sp>
        <p:nvSpPr>
          <p:cNvPr id="4" name="Slide Number Placeholder 3">
            <a:extLst>
              <a:ext uri="{FF2B5EF4-FFF2-40B4-BE49-F238E27FC236}">
                <a16:creationId xmlns:a16="http://schemas.microsoft.com/office/drawing/2014/main" id="{DC6CE383-4887-4830-8D1F-855E1133EE71}"/>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BB2B4B-8FA1-4E8F-9C31-C2839136887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39132000-8B30-4B21-A53E-6FA8CEE87BA6}"/>
              </a:ext>
            </a:extLst>
          </p:cNvPr>
          <p:cNvSpPr/>
          <p:nvPr/>
        </p:nvSpPr>
        <p:spPr>
          <a:xfrm rot="10800000">
            <a:off x="3352862" y="1795134"/>
            <a:ext cx="312738"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6C1D4D3F-FAF6-49A2-BB00-789C5C24393C}"/>
              </a:ext>
            </a:extLst>
          </p:cNvPr>
          <p:cNvSpPr/>
          <p:nvPr/>
        </p:nvSpPr>
        <p:spPr>
          <a:xfrm rot="10800000">
            <a:off x="5869030" y="1831304"/>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4CC94C32-796D-43CD-B148-15D9B4D2091E}"/>
              </a:ext>
            </a:extLst>
          </p:cNvPr>
          <p:cNvSpPr/>
          <p:nvPr/>
        </p:nvSpPr>
        <p:spPr>
          <a:xfrm rot="10800000">
            <a:off x="3362337" y="2859695"/>
            <a:ext cx="312737"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A109E791-17D7-4156-9132-2D7688A366FE}"/>
              </a:ext>
            </a:extLst>
          </p:cNvPr>
          <p:cNvSpPr/>
          <p:nvPr/>
        </p:nvSpPr>
        <p:spPr>
          <a:xfrm rot="10800000">
            <a:off x="5607947" y="2876996"/>
            <a:ext cx="311150"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096622FB-2842-450F-8B3F-DBF5180CFC0F}"/>
              </a:ext>
            </a:extLst>
          </p:cNvPr>
          <p:cNvSpPr/>
          <p:nvPr/>
        </p:nvSpPr>
        <p:spPr>
          <a:xfrm rot="10800000">
            <a:off x="3488483" y="3823657"/>
            <a:ext cx="312737" cy="344487"/>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E36CEC67-0DD6-4520-8742-BC392574A1FA}"/>
              </a:ext>
            </a:extLst>
          </p:cNvPr>
          <p:cNvSpPr/>
          <p:nvPr/>
        </p:nvSpPr>
        <p:spPr>
          <a:xfrm>
            <a:off x="5919098" y="3843216"/>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5">
            <a:extLst/>
          </p:cNvPr>
          <p:cNvSpPr/>
          <p:nvPr/>
        </p:nvSpPr>
        <p:spPr>
          <a:xfrm rot="10800000">
            <a:off x="2582483" y="4740887"/>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5">
            <a:extLst/>
          </p:cNvPr>
          <p:cNvSpPr/>
          <p:nvPr/>
        </p:nvSpPr>
        <p:spPr>
          <a:xfrm rot="10800000">
            <a:off x="3505788" y="4740887"/>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7548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USDA’s Environmental Policy Integrated Climate (EPIC) Simulations for CMAQ</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462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7620000" cy="742950"/>
          </a:xfrm>
        </p:spPr>
        <p:txBody>
          <a:bodyPr>
            <a:normAutofit/>
          </a:bodyPr>
          <a:lstStyle/>
          <a:p>
            <a:r>
              <a:rPr lang="en-US" dirty="0"/>
              <a:t>USDA EPIC Model</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2"/>
          <p:cNvSpPr txBox="1">
            <a:spLocks/>
          </p:cNvSpPr>
          <p:nvPr/>
        </p:nvSpPr>
        <p:spPr>
          <a:xfrm>
            <a:off x="841248" y="1828800"/>
            <a:ext cx="11045952" cy="452755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57175" marR="0" lvl="0"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Environmental Policy Integrated Climate (EPIC) Model </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Assess the effect of soil erosion on productivity. </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Predict the effects of management decisions on:</a:t>
            </a:r>
          </a:p>
          <a:p>
            <a:pPr marL="942975" marR="0" lvl="2"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Soil, water, nutrient, and pesticide movements </a:t>
            </a:r>
          </a:p>
          <a:p>
            <a:pPr marL="942975" marR="0" lvl="2"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Impact on soil loss, water quality, and crop yields for areas with homogeneous soils and management</a:t>
            </a:r>
          </a:p>
          <a:p>
            <a:pPr marL="257175" marR="0" lvl="0"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We have developed an interface to run EPIC for CMAQ applications</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Fertilizer Emission Scenario Tool for CMAQ (FEST-C) </a:t>
            </a:r>
          </a:p>
          <a:p>
            <a:pPr marL="942975" marR="0" lvl="2"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Available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hlinkClick r:id="rId3"/>
              </a:rPr>
              <a:t>https://www.cmascenter.org/fest-c/</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Includes EPIC and data needed to run for the contiguous US</a:t>
            </a:r>
          </a:p>
        </p:txBody>
      </p:sp>
    </p:spTree>
    <p:extLst>
      <p:ext uri="{BB962C8B-B14F-4D97-AF65-F5344CB8AC3E}">
        <p14:creationId xmlns:p14="http://schemas.microsoft.com/office/powerpoint/2010/main" val="1824498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3CD74AF-9FF9-44EF-A127-28C534F13AE5}">
  <ds:schemaRefs>
    <ds:schemaRef ds:uri="ESRI.ArcGIS.Mapping.OfficeIntegration.PowerPointInfo"/>
  </ds:schemaRefs>
</ds:datastoreItem>
</file>

<file path=customXml/itemProps10.xml><?xml version="1.0" encoding="utf-8"?>
<ds:datastoreItem xmlns:ds="http://schemas.openxmlformats.org/officeDocument/2006/customXml" ds:itemID="{57FBB297-433E-44F8-B1DB-0D1D003033BD}">
  <ds:schemaRefs>
    <ds:schemaRef ds:uri="ESRI.ArcGIS.Mapping.OfficeIntegration.PowerPointInfo"/>
  </ds:schemaRefs>
</ds:datastoreItem>
</file>

<file path=customXml/itemProps100.xml><?xml version="1.0" encoding="utf-8"?>
<ds:datastoreItem xmlns:ds="http://schemas.openxmlformats.org/officeDocument/2006/customXml" ds:itemID="{64C4D591-949D-4BAC-ACF6-825B224F003F}">
  <ds:schemaRefs>
    <ds:schemaRef ds:uri="ESRI.ArcGIS.Mapping.OfficeIntegration.PowerPointInfo"/>
  </ds:schemaRefs>
</ds:datastoreItem>
</file>

<file path=customXml/itemProps101.xml><?xml version="1.0" encoding="utf-8"?>
<ds:datastoreItem xmlns:ds="http://schemas.openxmlformats.org/officeDocument/2006/customXml" ds:itemID="{4366AF2F-0A11-43A5-862D-DDD16145AE0E}">
  <ds:schemaRefs>
    <ds:schemaRef ds:uri="ESRI.ArcGIS.Mapping.OfficeIntegration.PowerPointInfo"/>
  </ds:schemaRefs>
</ds:datastoreItem>
</file>

<file path=customXml/itemProps102.xml><?xml version="1.0" encoding="utf-8"?>
<ds:datastoreItem xmlns:ds="http://schemas.openxmlformats.org/officeDocument/2006/customXml" ds:itemID="{BE50B6FE-6A6D-418B-9C82-D96E60483C8C}">
  <ds:schemaRefs>
    <ds:schemaRef ds:uri="ESRI.ArcGIS.Mapping.OfficeIntegration.PowerPointInfo"/>
  </ds:schemaRefs>
</ds:datastoreItem>
</file>

<file path=customXml/itemProps103.xml><?xml version="1.0" encoding="utf-8"?>
<ds:datastoreItem xmlns:ds="http://schemas.openxmlformats.org/officeDocument/2006/customXml" ds:itemID="{698A84B1-785C-4525-81C3-3A002C3C758C}">
  <ds:schemaRefs>
    <ds:schemaRef ds:uri="ESRI.ArcGIS.Mapping.OfficeIntegration.PowerPointInfo"/>
  </ds:schemaRefs>
</ds:datastoreItem>
</file>

<file path=customXml/itemProps104.xml><?xml version="1.0" encoding="utf-8"?>
<ds:datastoreItem xmlns:ds="http://schemas.openxmlformats.org/officeDocument/2006/customXml" ds:itemID="{BC793EEE-01E0-47AC-8E1B-DBD36F75F8E4}">
  <ds:schemaRefs>
    <ds:schemaRef ds:uri="ESRI.ArcGIS.Mapping.OfficeIntegration.PowerPointInfo"/>
  </ds:schemaRefs>
</ds:datastoreItem>
</file>

<file path=customXml/itemProps105.xml><?xml version="1.0" encoding="utf-8"?>
<ds:datastoreItem xmlns:ds="http://schemas.openxmlformats.org/officeDocument/2006/customXml" ds:itemID="{4AB3B3AC-458F-425E-8A69-7CFA00238F4C}">
  <ds:schemaRefs>
    <ds:schemaRef ds:uri="ESRI.ArcGIS.Mapping.OfficeIntegration.PowerPointInfo"/>
  </ds:schemaRefs>
</ds:datastoreItem>
</file>

<file path=customXml/itemProps106.xml><?xml version="1.0" encoding="utf-8"?>
<ds:datastoreItem xmlns:ds="http://schemas.openxmlformats.org/officeDocument/2006/customXml" ds:itemID="{859F648F-EBF2-4808-9926-50D9194C7A8B}">
  <ds:schemaRefs>
    <ds:schemaRef ds:uri="ESRI.ArcGIS.Mapping.OfficeIntegration.PowerPointInfo"/>
  </ds:schemaRefs>
</ds:datastoreItem>
</file>

<file path=customXml/itemProps107.xml><?xml version="1.0" encoding="utf-8"?>
<ds:datastoreItem xmlns:ds="http://schemas.openxmlformats.org/officeDocument/2006/customXml" ds:itemID="{847C09DE-BB32-468D-9E85-67110D408368}">
  <ds:schemaRefs>
    <ds:schemaRef ds:uri="ESRI.ArcGIS.Mapping.OfficeIntegration.PowerPointInfo"/>
  </ds:schemaRefs>
</ds:datastoreItem>
</file>

<file path=customXml/itemProps108.xml><?xml version="1.0" encoding="utf-8"?>
<ds:datastoreItem xmlns:ds="http://schemas.openxmlformats.org/officeDocument/2006/customXml" ds:itemID="{E2495A99-02D2-447B-B9CE-DCA99182987C}">
  <ds:schemaRefs>
    <ds:schemaRef ds:uri="ESRI.ArcGIS.Mapping.OfficeIntegration.PowerPointInfo"/>
  </ds:schemaRefs>
</ds:datastoreItem>
</file>

<file path=customXml/itemProps109.xml><?xml version="1.0" encoding="utf-8"?>
<ds:datastoreItem xmlns:ds="http://schemas.openxmlformats.org/officeDocument/2006/customXml" ds:itemID="{4BC18627-194D-4D15-8AC5-82D703B1B491}">
  <ds:schemaRefs>
    <ds:schemaRef ds:uri="ESRI.ArcGIS.Mapping.OfficeIntegration.PowerPointInfo"/>
  </ds:schemaRefs>
</ds:datastoreItem>
</file>

<file path=customXml/itemProps11.xml><?xml version="1.0" encoding="utf-8"?>
<ds:datastoreItem xmlns:ds="http://schemas.openxmlformats.org/officeDocument/2006/customXml" ds:itemID="{ADBC2851-8232-4C23-BA0F-4666EE7D2AEF}">
  <ds:schemaRefs>
    <ds:schemaRef ds:uri="ESRI.ArcGIS.Mapping.OfficeIntegration.PowerPointInfo"/>
  </ds:schemaRefs>
</ds:datastoreItem>
</file>

<file path=customXml/itemProps110.xml><?xml version="1.0" encoding="utf-8"?>
<ds:datastoreItem xmlns:ds="http://schemas.openxmlformats.org/officeDocument/2006/customXml" ds:itemID="{2BA18406-CD65-44AF-936C-036AA191CADC}">
  <ds:schemaRefs>
    <ds:schemaRef ds:uri="ESRI.ArcGIS.Mapping.OfficeIntegration.PowerPointInfo"/>
  </ds:schemaRefs>
</ds:datastoreItem>
</file>

<file path=customXml/itemProps111.xml><?xml version="1.0" encoding="utf-8"?>
<ds:datastoreItem xmlns:ds="http://schemas.openxmlformats.org/officeDocument/2006/customXml" ds:itemID="{4762CD3D-36AF-4F57-8AFB-CB30B0F21C0C}">
  <ds:schemaRefs>
    <ds:schemaRef ds:uri="ESRI.ArcGIS.Mapping.OfficeIntegration.PowerPointInfo"/>
  </ds:schemaRefs>
</ds:datastoreItem>
</file>

<file path=customXml/itemProps112.xml><?xml version="1.0" encoding="utf-8"?>
<ds:datastoreItem xmlns:ds="http://schemas.openxmlformats.org/officeDocument/2006/customXml" ds:itemID="{28FD206D-7D16-46DD-BF64-E8E11F635A73}">
  <ds:schemaRefs>
    <ds:schemaRef ds:uri="ESRI.ArcGIS.Mapping.OfficeIntegration.PowerPointInfo"/>
  </ds:schemaRefs>
</ds:datastoreItem>
</file>

<file path=customXml/itemProps113.xml><?xml version="1.0" encoding="utf-8"?>
<ds:datastoreItem xmlns:ds="http://schemas.openxmlformats.org/officeDocument/2006/customXml" ds:itemID="{65AD5602-3ABA-415A-B7EA-CF5B501D11DE}">
  <ds:schemaRefs>
    <ds:schemaRef ds:uri="ESRI.ArcGIS.Mapping.OfficeIntegration.PowerPointInfo"/>
  </ds:schemaRefs>
</ds:datastoreItem>
</file>

<file path=customXml/itemProps114.xml><?xml version="1.0" encoding="utf-8"?>
<ds:datastoreItem xmlns:ds="http://schemas.openxmlformats.org/officeDocument/2006/customXml" ds:itemID="{4FFFF197-CA3E-4592-869F-AE6D58FC3F05}">
  <ds:schemaRefs>
    <ds:schemaRef ds:uri="ESRI.ArcGIS.Mapping.OfficeIntegration.PowerPointInfo"/>
  </ds:schemaRefs>
</ds:datastoreItem>
</file>

<file path=customXml/itemProps115.xml><?xml version="1.0" encoding="utf-8"?>
<ds:datastoreItem xmlns:ds="http://schemas.openxmlformats.org/officeDocument/2006/customXml" ds:itemID="{36508112-CE48-4E5F-A8B0-AA5609CD41DA}">
  <ds:schemaRefs>
    <ds:schemaRef ds:uri="ESRI.ArcGIS.Mapping.OfficeIntegration.PowerPointInfo"/>
  </ds:schemaRefs>
</ds:datastoreItem>
</file>

<file path=customXml/itemProps116.xml><?xml version="1.0" encoding="utf-8"?>
<ds:datastoreItem xmlns:ds="http://schemas.openxmlformats.org/officeDocument/2006/customXml" ds:itemID="{40695E7F-BC0D-4D0C-8DA8-488B7AFFF95B}">
  <ds:schemaRefs>
    <ds:schemaRef ds:uri="ESRI.ArcGIS.Mapping.OfficeIntegration.PowerPointInfo"/>
  </ds:schemaRefs>
</ds:datastoreItem>
</file>

<file path=customXml/itemProps12.xml><?xml version="1.0" encoding="utf-8"?>
<ds:datastoreItem xmlns:ds="http://schemas.openxmlformats.org/officeDocument/2006/customXml" ds:itemID="{FC66009B-26E5-4F77-BEFB-185C4232B492}">
  <ds:schemaRefs>
    <ds:schemaRef ds:uri="ESRI.ArcGIS.Mapping.OfficeIntegration.PowerPointInfo"/>
  </ds:schemaRefs>
</ds:datastoreItem>
</file>

<file path=customXml/itemProps13.xml><?xml version="1.0" encoding="utf-8"?>
<ds:datastoreItem xmlns:ds="http://schemas.openxmlformats.org/officeDocument/2006/customXml" ds:itemID="{8BA09C77-A1E7-4491-840A-7786BB9E576E}">
  <ds:schemaRefs>
    <ds:schemaRef ds:uri="ESRI.ArcGIS.Mapping.OfficeIntegration.PowerPointInfo"/>
  </ds:schemaRefs>
</ds:datastoreItem>
</file>

<file path=customXml/itemProps14.xml><?xml version="1.0" encoding="utf-8"?>
<ds:datastoreItem xmlns:ds="http://schemas.openxmlformats.org/officeDocument/2006/customXml" ds:itemID="{8C17493A-DA5E-40C8-9440-A4621D4F4E33}">
  <ds:schemaRefs>
    <ds:schemaRef ds:uri="ESRI.ArcGIS.Mapping.OfficeIntegration.PowerPointInfo"/>
  </ds:schemaRefs>
</ds:datastoreItem>
</file>

<file path=customXml/itemProps15.xml><?xml version="1.0" encoding="utf-8"?>
<ds:datastoreItem xmlns:ds="http://schemas.openxmlformats.org/officeDocument/2006/customXml" ds:itemID="{44C3C653-4D00-463A-93C7-92B15B715F24}">
  <ds:schemaRefs>
    <ds:schemaRef ds:uri="ESRI.ArcGIS.Mapping.OfficeIntegration.PowerPointInfo"/>
  </ds:schemaRefs>
</ds:datastoreItem>
</file>

<file path=customXml/itemProps16.xml><?xml version="1.0" encoding="utf-8"?>
<ds:datastoreItem xmlns:ds="http://schemas.openxmlformats.org/officeDocument/2006/customXml" ds:itemID="{C648F647-97AB-4A39-935B-348A8998BA0C}">
  <ds:schemaRefs>
    <ds:schemaRef ds:uri="ESRI.ArcGIS.Mapping.OfficeIntegration.PowerPointInfo"/>
  </ds:schemaRefs>
</ds:datastoreItem>
</file>

<file path=customXml/itemProps17.xml><?xml version="1.0" encoding="utf-8"?>
<ds:datastoreItem xmlns:ds="http://schemas.openxmlformats.org/officeDocument/2006/customXml" ds:itemID="{A973CD98-CD15-4397-BF37-08719D7FE7D8}">
  <ds:schemaRefs>
    <ds:schemaRef ds:uri="ESRI.ArcGIS.Mapping.OfficeIntegration.PowerPointInfo"/>
  </ds:schemaRefs>
</ds:datastoreItem>
</file>

<file path=customXml/itemProps18.xml><?xml version="1.0" encoding="utf-8"?>
<ds:datastoreItem xmlns:ds="http://schemas.openxmlformats.org/officeDocument/2006/customXml" ds:itemID="{5D3BDC7A-3E3B-4E3F-A0AF-39CF5DA50996}">
  <ds:schemaRefs>
    <ds:schemaRef ds:uri="ESRI.ArcGIS.Mapping.OfficeIntegration.PowerPointInfo"/>
  </ds:schemaRefs>
</ds:datastoreItem>
</file>

<file path=customXml/itemProps19.xml><?xml version="1.0" encoding="utf-8"?>
<ds:datastoreItem xmlns:ds="http://schemas.openxmlformats.org/officeDocument/2006/customXml" ds:itemID="{CA345963-892E-4A89-BA97-B8963469FC08}">
  <ds:schemaRefs>
    <ds:schemaRef ds:uri="ESRI.ArcGIS.Mapping.OfficeIntegration.PowerPointInfo"/>
  </ds:schemaRefs>
</ds:datastoreItem>
</file>

<file path=customXml/itemProps2.xml><?xml version="1.0" encoding="utf-8"?>
<ds:datastoreItem xmlns:ds="http://schemas.openxmlformats.org/officeDocument/2006/customXml" ds:itemID="{0AB8ABCB-F3DE-407C-81A2-D1FB95D7F239}">
  <ds:schemaRefs>
    <ds:schemaRef ds:uri="ESRI.ArcGIS.Mapping.OfficeIntegration.PowerPointInfo"/>
  </ds:schemaRefs>
</ds:datastoreItem>
</file>

<file path=customXml/itemProps20.xml><?xml version="1.0" encoding="utf-8"?>
<ds:datastoreItem xmlns:ds="http://schemas.openxmlformats.org/officeDocument/2006/customXml" ds:itemID="{5C51F8F1-B0F0-4465-8082-9EF24CD369F6}">
  <ds:schemaRefs>
    <ds:schemaRef ds:uri="ESRI.ArcGIS.Mapping.OfficeIntegration.PowerPointInfo"/>
  </ds:schemaRefs>
</ds:datastoreItem>
</file>

<file path=customXml/itemProps21.xml><?xml version="1.0" encoding="utf-8"?>
<ds:datastoreItem xmlns:ds="http://schemas.openxmlformats.org/officeDocument/2006/customXml" ds:itemID="{002E80A5-FAA3-4765-9DEC-4E75666DD80E}">
  <ds:schemaRefs>
    <ds:schemaRef ds:uri="ESRI.ArcGIS.Mapping.OfficeIntegration.PowerPointInfo"/>
  </ds:schemaRefs>
</ds:datastoreItem>
</file>

<file path=customXml/itemProps22.xml><?xml version="1.0" encoding="utf-8"?>
<ds:datastoreItem xmlns:ds="http://schemas.openxmlformats.org/officeDocument/2006/customXml" ds:itemID="{B70A83BE-72D8-45C9-BBA2-5728ED2F6059}">
  <ds:schemaRefs>
    <ds:schemaRef ds:uri="ESRI.ArcGIS.Mapping.OfficeIntegration.PowerPointInfo"/>
  </ds:schemaRefs>
</ds:datastoreItem>
</file>

<file path=customXml/itemProps23.xml><?xml version="1.0" encoding="utf-8"?>
<ds:datastoreItem xmlns:ds="http://schemas.openxmlformats.org/officeDocument/2006/customXml" ds:itemID="{B0AA432B-F9F9-4091-8571-AB053D5D7AE6}">
  <ds:schemaRefs>
    <ds:schemaRef ds:uri="ESRI.ArcGIS.Mapping.OfficeIntegration.PowerPointInfo"/>
  </ds:schemaRefs>
</ds:datastoreItem>
</file>

<file path=customXml/itemProps24.xml><?xml version="1.0" encoding="utf-8"?>
<ds:datastoreItem xmlns:ds="http://schemas.openxmlformats.org/officeDocument/2006/customXml" ds:itemID="{D42CB10D-B112-4009-AA0F-DE2796B511EE}">
  <ds:schemaRefs>
    <ds:schemaRef ds:uri="ESRI.ArcGIS.Mapping.OfficeIntegration.PowerPointInfo"/>
  </ds:schemaRefs>
</ds:datastoreItem>
</file>

<file path=customXml/itemProps25.xml><?xml version="1.0" encoding="utf-8"?>
<ds:datastoreItem xmlns:ds="http://schemas.openxmlformats.org/officeDocument/2006/customXml" ds:itemID="{033F47A2-66C8-4697-96EF-68B1ADE6A381}">
  <ds:schemaRefs>
    <ds:schemaRef ds:uri="ESRI.ArcGIS.Mapping.OfficeIntegration.PowerPointInfo"/>
  </ds:schemaRefs>
</ds:datastoreItem>
</file>

<file path=customXml/itemProps26.xml><?xml version="1.0" encoding="utf-8"?>
<ds:datastoreItem xmlns:ds="http://schemas.openxmlformats.org/officeDocument/2006/customXml" ds:itemID="{FF004A85-36C4-414C-8E0C-AE3B13CA9771}">
  <ds:schemaRefs>
    <ds:schemaRef ds:uri="ESRI.ArcGIS.Mapping.OfficeIntegration.PowerPointInfo"/>
  </ds:schemaRefs>
</ds:datastoreItem>
</file>

<file path=customXml/itemProps27.xml><?xml version="1.0" encoding="utf-8"?>
<ds:datastoreItem xmlns:ds="http://schemas.openxmlformats.org/officeDocument/2006/customXml" ds:itemID="{945BE0D1-ED6F-4EC7-974A-32FED5156F52}">
  <ds:schemaRefs>
    <ds:schemaRef ds:uri="ESRI.ArcGIS.Mapping.OfficeIntegration.PowerPointInfo"/>
  </ds:schemaRefs>
</ds:datastoreItem>
</file>

<file path=customXml/itemProps28.xml><?xml version="1.0" encoding="utf-8"?>
<ds:datastoreItem xmlns:ds="http://schemas.openxmlformats.org/officeDocument/2006/customXml" ds:itemID="{18E03B78-B43F-4955-921D-B505E76A9995}">
  <ds:schemaRefs>
    <ds:schemaRef ds:uri="ESRI.ArcGIS.Mapping.OfficeIntegration.PowerPointInfo"/>
  </ds:schemaRefs>
</ds:datastoreItem>
</file>

<file path=customXml/itemProps29.xml><?xml version="1.0" encoding="utf-8"?>
<ds:datastoreItem xmlns:ds="http://schemas.openxmlformats.org/officeDocument/2006/customXml" ds:itemID="{25F887DC-DE11-464C-80E3-7640FDA3B1D0}">
  <ds:schemaRefs>
    <ds:schemaRef ds:uri="ESRI.ArcGIS.Mapping.OfficeIntegration.PowerPointInfo"/>
  </ds:schemaRefs>
</ds:datastoreItem>
</file>

<file path=customXml/itemProps3.xml><?xml version="1.0" encoding="utf-8"?>
<ds:datastoreItem xmlns:ds="http://schemas.openxmlformats.org/officeDocument/2006/customXml" ds:itemID="{6A38FE7D-915F-49E2-829C-812F8279A420}">
  <ds:schemaRefs>
    <ds:schemaRef ds:uri="ESRI.ArcGIS.Mapping.OfficeIntegration.PowerPointInfo"/>
  </ds:schemaRefs>
</ds:datastoreItem>
</file>

<file path=customXml/itemProps30.xml><?xml version="1.0" encoding="utf-8"?>
<ds:datastoreItem xmlns:ds="http://schemas.openxmlformats.org/officeDocument/2006/customXml" ds:itemID="{0954D54C-BA2E-4A0A-92C9-977083D3E253}">
  <ds:schemaRefs>
    <ds:schemaRef ds:uri="ESRI.ArcGIS.Mapping.OfficeIntegration.PowerPointInfo"/>
  </ds:schemaRefs>
</ds:datastoreItem>
</file>

<file path=customXml/itemProps31.xml><?xml version="1.0" encoding="utf-8"?>
<ds:datastoreItem xmlns:ds="http://schemas.openxmlformats.org/officeDocument/2006/customXml" ds:itemID="{3C89EAE4-A4C2-4AD7-8922-4541A43F55EF}">
  <ds:schemaRefs>
    <ds:schemaRef ds:uri="ESRI.ArcGIS.Mapping.OfficeIntegration.PowerPointInfo"/>
  </ds:schemaRefs>
</ds:datastoreItem>
</file>

<file path=customXml/itemProps32.xml><?xml version="1.0" encoding="utf-8"?>
<ds:datastoreItem xmlns:ds="http://schemas.openxmlformats.org/officeDocument/2006/customXml" ds:itemID="{63EB3640-D685-434E-9AD1-6B60762D939B}">
  <ds:schemaRefs>
    <ds:schemaRef ds:uri="ESRI.ArcGIS.Mapping.OfficeIntegration.PowerPointInfo"/>
  </ds:schemaRefs>
</ds:datastoreItem>
</file>

<file path=customXml/itemProps33.xml><?xml version="1.0" encoding="utf-8"?>
<ds:datastoreItem xmlns:ds="http://schemas.openxmlformats.org/officeDocument/2006/customXml" ds:itemID="{FDB6AC17-3F72-4AF5-8D2E-3E8A796AEE97}">
  <ds:schemaRefs>
    <ds:schemaRef ds:uri="ESRI.ArcGIS.Mapping.OfficeIntegration.PowerPointInfo"/>
  </ds:schemaRefs>
</ds:datastoreItem>
</file>

<file path=customXml/itemProps34.xml><?xml version="1.0" encoding="utf-8"?>
<ds:datastoreItem xmlns:ds="http://schemas.openxmlformats.org/officeDocument/2006/customXml" ds:itemID="{F8021BA0-C30E-4826-8E3D-848F43B600B4}">
  <ds:schemaRefs>
    <ds:schemaRef ds:uri="ESRI.ArcGIS.Mapping.OfficeIntegration.PowerPointInfo"/>
  </ds:schemaRefs>
</ds:datastoreItem>
</file>

<file path=customXml/itemProps35.xml><?xml version="1.0" encoding="utf-8"?>
<ds:datastoreItem xmlns:ds="http://schemas.openxmlformats.org/officeDocument/2006/customXml" ds:itemID="{D3292E05-BBAA-48CA-A733-847A4D778141}">
  <ds:schemaRefs>
    <ds:schemaRef ds:uri="ESRI.ArcGIS.Mapping.OfficeIntegration.PowerPointInfo"/>
  </ds:schemaRefs>
</ds:datastoreItem>
</file>

<file path=customXml/itemProps36.xml><?xml version="1.0" encoding="utf-8"?>
<ds:datastoreItem xmlns:ds="http://schemas.openxmlformats.org/officeDocument/2006/customXml" ds:itemID="{C378C7F8-263E-436F-A728-36B73A9AB4B5}">
  <ds:schemaRefs>
    <ds:schemaRef ds:uri="ESRI.ArcGIS.Mapping.OfficeIntegration.PowerPointInfo"/>
  </ds:schemaRefs>
</ds:datastoreItem>
</file>

<file path=customXml/itemProps37.xml><?xml version="1.0" encoding="utf-8"?>
<ds:datastoreItem xmlns:ds="http://schemas.openxmlformats.org/officeDocument/2006/customXml" ds:itemID="{FD7A2DAA-E202-4A2C-AFC9-399DD0CA0135}">
  <ds:schemaRefs>
    <ds:schemaRef ds:uri="ESRI.ArcGIS.Mapping.OfficeIntegration.PowerPointInfo"/>
  </ds:schemaRefs>
</ds:datastoreItem>
</file>

<file path=customXml/itemProps38.xml><?xml version="1.0" encoding="utf-8"?>
<ds:datastoreItem xmlns:ds="http://schemas.openxmlformats.org/officeDocument/2006/customXml" ds:itemID="{9E144665-132C-4DA0-AA14-2B079CCFF9DC}">
  <ds:schemaRefs>
    <ds:schemaRef ds:uri="ESRI.ArcGIS.Mapping.OfficeIntegration.PowerPointInfo"/>
  </ds:schemaRefs>
</ds:datastoreItem>
</file>

<file path=customXml/itemProps39.xml><?xml version="1.0" encoding="utf-8"?>
<ds:datastoreItem xmlns:ds="http://schemas.openxmlformats.org/officeDocument/2006/customXml" ds:itemID="{311BBB34-C3FF-42A4-891A-579D8286F621}">
  <ds:schemaRefs>
    <ds:schemaRef ds:uri="ESRI.ArcGIS.Mapping.OfficeIntegration.PowerPointInfo"/>
  </ds:schemaRefs>
</ds:datastoreItem>
</file>

<file path=customXml/itemProps4.xml><?xml version="1.0" encoding="utf-8"?>
<ds:datastoreItem xmlns:ds="http://schemas.openxmlformats.org/officeDocument/2006/customXml" ds:itemID="{1ED18DC1-04F6-44C7-B56D-974214078834}">
  <ds:schemaRefs>
    <ds:schemaRef ds:uri="ESRI.ArcGIS.Mapping.OfficeIntegration.PowerPointInfo"/>
  </ds:schemaRefs>
</ds:datastoreItem>
</file>

<file path=customXml/itemProps40.xml><?xml version="1.0" encoding="utf-8"?>
<ds:datastoreItem xmlns:ds="http://schemas.openxmlformats.org/officeDocument/2006/customXml" ds:itemID="{F346F653-B742-4413-BAE2-C754540B42B7}">
  <ds:schemaRefs>
    <ds:schemaRef ds:uri="ESRI.ArcGIS.Mapping.OfficeIntegration.PowerPointInfo"/>
  </ds:schemaRefs>
</ds:datastoreItem>
</file>

<file path=customXml/itemProps41.xml><?xml version="1.0" encoding="utf-8"?>
<ds:datastoreItem xmlns:ds="http://schemas.openxmlformats.org/officeDocument/2006/customXml" ds:itemID="{C48E231E-9028-4A72-8D5D-EF61882726B9}">
  <ds:schemaRefs>
    <ds:schemaRef ds:uri="ESRI.ArcGIS.Mapping.OfficeIntegration.PowerPointInfo"/>
  </ds:schemaRefs>
</ds:datastoreItem>
</file>

<file path=customXml/itemProps42.xml><?xml version="1.0" encoding="utf-8"?>
<ds:datastoreItem xmlns:ds="http://schemas.openxmlformats.org/officeDocument/2006/customXml" ds:itemID="{FB3F80B0-4128-47B5-994D-ACDDE7E50042}">
  <ds:schemaRefs>
    <ds:schemaRef ds:uri="ESRI.ArcGIS.Mapping.OfficeIntegration.PowerPointInfo"/>
  </ds:schemaRefs>
</ds:datastoreItem>
</file>

<file path=customXml/itemProps43.xml><?xml version="1.0" encoding="utf-8"?>
<ds:datastoreItem xmlns:ds="http://schemas.openxmlformats.org/officeDocument/2006/customXml" ds:itemID="{1DE8D38C-FF53-4C97-B5A9-77D35D0827D6}">
  <ds:schemaRefs>
    <ds:schemaRef ds:uri="ESRI.ArcGIS.Mapping.OfficeIntegration.PowerPointInfo"/>
  </ds:schemaRefs>
</ds:datastoreItem>
</file>

<file path=customXml/itemProps44.xml><?xml version="1.0" encoding="utf-8"?>
<ds:datastoreItem xmlns:ds="http://schemas.openxmlformats.org/officeDocument/2006/customXml" ds:itemID="{61FEBCD4-21D1-4CDF-A03B-458F2980D113}">
  <ds:schemaRefs>
    <ds:schemaRef ds:uri="ESRI.ArcGIS.Mapping.OfficeIntegration.PowerPointInfo"/>
  </ds:schemaRefs>
</ds:datastoreItem>
</file>

<file path=customXml/itemProps45.xml><?xml version="1.0" encoding="utf-8"?>
<ds:datastoreItem xmlns:ds="http://schemas.openxmlformats.org/officeDocument/2006/customXml" ds:itemID="{FDC9FE62-A6C4-4F2D-AF24-967842D75292}">
  <ds:schemaRefs>
    <ds:schemaRef ds:uri="ESRI.ArcGIS.Mapping.OfficeIntegration.PowerPointInfo"/>
  </ds:schemaRefs>
</ds:datastoreItem>
</file>

<file path=customXml/itemProps46.xml><?xml version="1.0" encoding="utf-8"?>
<ds:datastoreItem xmlns:ds="http://schemas.openxmlformats.org/officeDocument/2006/customXml" ds:itemID="{90BB3F01-5BBA-4149-AC81-43C2D44E1DBA}">
  <ds:schemaRefs>
    <ds:schemaRef ds:uri="ESRI.ArcGIS.Mapping.OfficeIntegration.PowerPointInfo"/>
  </ds:schemaRefs>
</ds:datastoreItem>
</file>

<file path=customXml/itemProps47.xml><?xml version="1.0" encoding="utf-8"?>
<ds:datastoreItem xmlns:ds="http://schemas.openxmlformats.org/officeDocument/2006/customXml" ds:itemID="{C97357A1-827C-48BF-9562-78E9F16166E0}">
  <ds:schemaRefs>
    <ds:schemaRef ds:uri="ESRI.ArcGIS.Mapping.OfficeIntegration.PowerPointInfo"/>
  </ds:schemaRefs>
</ds:datastoreItem>
</file>

<file path=customXml/itemProps48.xml><?xml version="1.0" encoding="utf-8"?>
<ds:datastoreItem xmlns:ds="http://schemas.openxmlformats.org/officeDocument/2006/customXml" ds:itemID="{1E5829DA-BCB9-4C8E-8106-92AEBF814E04}">
  <ds:schemaRefs>
    <ds:schemaRef ds:uri="ESRI.ArcGIS.Mapping.OfficeIntegration.PowerPointInfo"/>
  </ds:schemaRefs>
</ds:datastoreItem>
</file>

<file path=customXml/itemProps49.xml><?xml version="1.0" encoding="utf-8"?>
<ds:datastoreItem xmlns:ds="http://schemas.openxmlformats.org/officeDocument/2006/customXml" ds:itemID="{26118FF6-3F63-4C81-BD01-2416D7CC690A}">
  <ds:schemaRefs>
    <ds:schemaRef ds:uri="ESRI.ArcGIS.Mapping.OfficeIntegration.PowerPointInfo"/>
  </ds:schemaRefs>
</ds:datastoreItem>
</file>

<file path=customXml/itemProps5.xml><?xml version="1.0" encoding="utf-8"?>
<ds:datastoreItem xmlns:ds="http://schemas.openxmlformats.org/officeDocument/2006/customXml" ds:itemID="{E45E8592-8297-4977-A0B9-1A6A577634FC}">
  <ds:schemaRefs>
    <ds:schemaRef ds:uri="ESRI.ArcGIS.Mapping.OfficeIntegration.PowerPointInfo"/>
  </ds:schemaRefs>
</ds:datastoreItem>
</file>

<file path=customXml/itemProps50.xml><?xml version="1.0" encoding="utf-8"?>
<ds:datastoreItem xmlns:ds="http://schemas.openxmlformats.org/officeDocument/2006/customXml" ds:itemID="{4B16C244-4BA9-4FCA-B141-01DF451C2848}">
  <ds:schemaRefs>
    <ds:schemaRef ds:uri="ESRI.ArcGIS.Mapping.OfficeIntegration.PowerPointInfo"/>
  </ds:schemaRefs>
</ds:datastoreItem>
</file>

<file path=customXml/itemProps51.xml><?xml version="1.0" encoding="utf-8"?>
<ds:datastoreItem xmlns:ds="http://schemas.openxmlformats.org/officeDocument/2006/customXml" ds:itemID="{F83CAF7B-4184-4FD2-83C5-8D549B23FE77}">
  <ds:schemaRefs>
    <ds:schemaRef ds:uri="ESRI.ArcGIS.Mapping.OfficeIntegration.PowerPointInfo"/>
  </ds:schemaRefs>
</ds:datastoreItem>
</file>

<file path=customXml/itemProps52.xml><?xml version="1.0" encoding="utf-8"?>
<ds:datastoreItem xmlns:ds="http://schemas.openxmlformats.org/officeDocument/2006/customXml" ds:itemID="{8234C169-619B-41F3-9F97-648A1C28EF23}">
  <ds:schemaRefs>
    <ds:schemaRef ds:uri="ESRI.ArcGIS.Mapping.OfficeIntegration.PowerPointInfo"/>
  </ds:schemaRefs>
</ds:datastoreItem>
</file>

<file path=customXml/itemProps53.xml><?xml version="1.0" encoding="utf-8"?>
<ds:datastoreItem xmlns:ds="http://schemas.openxmlformats.org/officeDocument/2006/customXml" ds:itemID="{DBBF78AA-2158-4BF1-983E-96FA4180D88C}">
  <ds:schemaRefs>
    <ds:schemaRef ds:uri="ESRI.ArcGIS.Mapping.OfficeIntegration.PowerPointInfo"/>
  </ds:schemaRefs>
</ds:datastoreItem>
</file>

<file path=customXml/itemProps54.xml><?xml version="1.0" encoding="utf-8"?>
<ds:datastoreItem xmlns:ds="http://schemas.openxmlformats.org/officeDocument/2006/customXml" ds:itemID="{D7911D34-EE8D-4F69-A5A5-587D8BFF9CC6}">
  <ds:schemaRefs>
    <ds:schemaRef ds:uri="ESRI.ArcGIS.Mapping.OfficeIntegration.PowerPointInfo"/>
  </ds:schemaRefs>
</ds:datastoreItem>
</file>

<file path=customXml/itemProps55.xml><?xml version="1.0" encoding="utf-8"?>
<ds:datastoreItem xmlns:ds="http://schemas.openxmlformats.org/officeDocument/2006/customXml" ds:itemID="{0EAD6501-117D-4D6B-99AD-932C6A86D5FE}">
  <ds:schemaRefs>
    <ds:schemaRef ds:uri="ESRI.ArcGIS.Mapping.OfficeIntegration.PowerPointInfo"/>
  </ds:schemaRefs>
</ds:datastoreItem>
</file>

<file path=customXml/itemProps56.xml><?xml version="1.0" encoding="utf-8"?>
<ds:datastoreItem xmlns:ds="http://schemas.openxmlformats.org/officeDocument/2006/customXml" ds:itemID="{1841C7E4-6998-41F0-9A6B-0257C40A9188}">
  <ds:schemaRefs>
    <ds:schemaRef ds:uri="ESRI.ArcGIS.Mapping.OfficeIntegration.PowerPointInfo"/>
  </ds:schemaRefs>
</ds:datastoreItem>
</file>

<file path=customXml/itemProps57.xml><?xml version="1.0" encoding="utf-8"?>
<ds:datastoreItem xmlns:ds="http://schemas.openxmlformats.org/officeDocument/2006/customXml" ds:itemID="{10F1ED55-4CA7-4ADC-B814-106402B4FF75}">
  <ds:schemaRefs>
    <ds:schemaRef ds:uri="ESRI.ArcGIS.Mapping.OfficeIntegration.PowerPointInfo"/>
  </ds:schemaRefs>
</ds:datastoreItem>
</file>

<file path=customXml/itemProps58.xml><?xml version="1.0" encoding="utf-8"?>
<ds:datastoreItem xmlns:ds="http://schemas.openxmlformats.org/officeDocument/2006/customXml" ds:itemID="{C634CBB8-D9B1-4A8D-A72B-16F925639EB1}">
  <ds:schemaRefs>
    <ds:schemaRef ds:uri="ESRI.ArcGIS.Mapping.OfficeIntegration.PowerPointInfo"/>
  </ds:schemaRefs>
</ds:datastoreItem>
</file>

<file path=customXml/itemProps59.xml><?xml version="1.0" encoding="utf-8"?>
<ds:datastoreItem xmlns:ds="http://schemas.openxmlformats.org/officeDocument/2006/customXml" ds:itemID="{98231351-0E88-462E-BBFC-AF9EE8F4BB41}">
  <ds:schemaRefs>
    <ds:schemaRef ds:uri="ESRI.ArcGIS.Mapping.OfficeIntegration.PowerPointInfo"/>
  </ds:schemaRefs>
</ds:datastoreItem>
</file>

<file path=customXml/itemProps6.xml><?xml version="1.0" encoding="utf-8"?>
<ds:datastoreItem xmlns:ds="http://schemas.openxmlformats.org/officeDocument/2006/customXml" ds:itemID="{58FB3438-5E41-4919-8AA7-CDC83CBC848A}">
  <ds:schemaRefs>
    <ds:schemaRef ds:uri="ESRI.ArcGIS.Mapping.OfficeIntegration.PowerPointInfo"/>
  </ds:schemaRefs>
</ds:datastoreItem>
</file>

<file path=customXml/itemProps60.xml><?xml version="1.0" encoding="utf-8"?>
<ds:datastoreItem xmlns:ds="http://schemas.openxmlformats.org/officeDocument/2006/customXml" ds:itemID="{1C4FD5F5-9CBE-4D3F-BAA5-42C7C077EBB0}">
  <ds:schemaRefs>
    <ds:schemaRef ds:uri="ESRI.ArcGIS.Mapping.OfficeIntegration.PowerPointInfo"/>
  </ds:schemaRefs>
</ds:datastoreItem>
</file>

<file path=customXml/itemProps61.xml><?xml version="1.0" encoding="utf-8"?>
<ds:datastoreItem xmlns:ds="http://schemas.openxmlformats.org/officeDocument/2006/customXml" ds:itemID="{AC31D042-ABD7-4E96-A87A-2B757AD93F2A}">
  <ds:schemaRefs>
    <ds:schemaRef ds:uri="ESRI.ArcGIS.Mapping.OfficeIntegration.PowerPointInfo"/>
  </ds:schemaRefs>
</ds:datastoreItem>
</file>

<file path=customXml/itemProps62.xml><?xml version="1.0" encoding="utf-8"?>
<ds:datastoreItem xmlns:ds="http://schemas.openxmlformats.org/officeDocument/2006/customXml" ds:itemID="{EE67A859-B0EB-4ABE-95FB-69B87502C6B6}">
  <ds:schemaRefs>
    <ds:schemaRef ds:uri="ESRI.ArcGIS.Mapping.OfficeIntegration.PowerPointInfo"/>
  </ds:schemaRefs>
</ds:datastoreItem>
</file>

<file path=customXml/itemProps63.xml><?xml version="1.0" encoding="utf-8"?>
<ds:datastoreItem xmlns:ds="http://schemas.openxmlformats.org/officeDocument/2006/customXml" ds:itemID="{2D981CBB-5889-43B5-B7D5-F9E94F1D9131}">
  <ds:schemaRefs>
    <ds:schemaRef ds:uri="ESRI.ArcGIS.Mapping.OfficeIntegration.PowerPointInfo"/>
  </ds:schemaRefs>
</ds:datastoreItem>
</file>

<file path=customXml/itemProps64.xml><?xml version="1.0" encoding="utf-8"?>
<ds:datastoreItem xmlns:ds="http://schemas.openxmlformats.org/officeDocument/2006/customXml" ds:itemID="{5D0A697C-1031-4FD3-A25B-201767A06C68}">
  <ds:schemaRefs>
    <ds:schemaRef ds:uri="ESRI.ArcGIS.Mapping.OfficeIntegration.PowerPointInfo"/>
  </ds:schemaRefs>
</ds:datastoreItem>
</file>

<file path=customXml/itemProps65.xml><?xml version="1.0" encoding="utf-8"?>
<ds:datastoreItem xmlns:ds="http://schemas.openxmlformats.org/officeDocument/2006/customXml" ds:itemID="{F0FB3C81-17DA-4470-89D6-26D34F4F234C}">
  <ds:schemaRefs>
    <ds:schemaRef ds:uri="ESRI.ArcGIS.Mapping.OfficeIntegration.PowerPointInfo"/>
  </ds:schemaRefs>
</ds:datastoreItem>
</file>

<file path=customXml/itemProps66.xml><?xml version="1.0" encoding="utf-8"?>
<ds:datastoreItem xmlns:ds="http://schemas.openxmlformats.org/officeDocument/2006/customXml" ds:itemID="{C9A40A7F-2A70-45C0-9036-68DDA88578A9}">
  <ds:schemaRefs>
    <ds:schemaRef ds:uri="ESRI.ArcGIS.Mapping.OfficeIntegration.PowerPointInfo"/>
  </ds:schemaRefs>
</ds:datastoreItem>
</file>

<file path=customXml/itemProps67.xml><?xml version="1.0" encoding="utf-8"?>
<ds:datastoreItem xmlns:ds="http://schemas.openxmlformats.org/officeDocument/2006/customXml" ds:itemID="{265E0513-1F5D-46F0-8AC6-0B8C9F42C0BE}">
  <ds:schemaRefs>
    <ds:schemaRef ds:uri="ESRI.ArcGIS.Mapping.OfficeIntegration.PowerPointInfo"/>
  </ds:schemaRefs>
</ds:datastoreItem>
</file>

<file path=customXml/itemProps68.xml><?xml version="1.0" encoding="utf-8"?>
<ds:datastoreItem xmlns:ds="http://schemas.openxmlformats.org/officeDocument/2006/customXml" ds:itemID="{E07433BD-D379-4518-9969-17ED419A26F3}">
  <ds:schemaRefs>
    <ds:schemaRef ds:uri="ESRI.ArcGIS.Mapping.OfficeIntegration.PowerPointInfo"/>
  </ds:schemaRefs>
</ds:datastoreItem>
</file>

<file path=customXml/itemProps69.xml><?xml version="1.0" encoding="utf-8"?>
<ds:datastoreItem xmlns:ds="http://schemas.openxmlformats.org/officeDocument/2006/customXml" ds:itemID="{D2465BC0-A00E-4A7F-8113-C709FA126A9F}">
  <ds:schemaRefs>
    <ds:schemaRef ds:uri="ESRI.ArcGIS.Mapping.OfficeIntegration.PowerPointInfo"/>
  </ds:schemaRefs>
</ds:datastoreItem>
</file>

<file path=customXml/itemProps7.xml><?xml version="1.0" encoding="utf-8"?>
<ds:datastoreItem xmlns:ds="http://schemas.openxmlformats.org/officeDocument/2006/customXml" ds:itemID="{D8F51E43-5180-4CD3-A309-E1D51424335A}">
  <ds:schemaRefs>
    <ds:schemaRef ds:uri="ESRI.ArcGIS.Mapping.OfficeIntegration.PowerPointInfo"/>
  </ds:schemaRefs>
</ds:datastoreItem>
</file>

<file path=customXml/itemProps70.xml><?xml version="1.0" encoding="utf-8"?>
<ds:datastoreItem xmlns:ds="http://schemas.openxmlformats.org/officeDocument/2006/customXml" ds:itemID="{130D7AFB-6733-4F8E-93B0-2B5188FE249D}">
  <ds:schemaRefs>
    <ds:schemaRef ds:uri="ESRI.ArcGIS.Mapping.OfficeIntegration.PowerPointInfo"/>
  </ds:schemaRefs>
</ds:datastoreItem>
</file>

<file path=customXml/itemProps71.xml><?xml version="1.0" encoding="utf-8"?>
<ds:datastoreItem xmlns:ds="http://schemas.openxmlformats.org/officeDocument/2006/customXml" ds:itemID="{BFC6A5F9-A8B1-44E8-BC5F-A0F718C9A870}">
  <ds:schemaRefs>
    <ds:schemaRef ds:uri="ESRI.ArcGIS.Mapping.OfficeIntegration.PowerPointInfo"/>
  </ds:schemaRefs>
</ds:datastoreItem>
</file>

<file path=customXml/itemProps72.xml><?xml version="1.0" encoding="utf-8"?>
<ds:datastoreItem xmlns:ds="http://schemas.openxmlformats.org/officeDocument/2006/customXml" ds:itemID="{F69E7AFF-BE24-4BD8-8603-88157670D8D3}">
  <ds:schemaRefs>
    <ds:schemaRef ds:uri="ESRI.ArcGIS.Mapping.OfficeIntegration.PowerPointInfo"/>
  </ds:schemaRefs>
</ds:datastoreItem>
</file>

<file path=customXml/itemProps73.xml><?xml version="1.0" encoding="utf-8"?>
<ds:datastoreItem xmlns:ds="http://schemas.openxmlformats.org/officeDocument/2006/customXml" ds:itemID="{EAC415F6-09F5-418C-A7F1-860F41000317}">
  <ds:schemaRefs>
    <ds:schemaRef ds:uri="ESRI.ArcGIS.Mapping.OfficeIntegration.PowerPointInfo"/>
  </ds:schemaRefs>
</ds:datastoreItem>
</file>

<file path=customXml/itemProps74.xml><?xml version="1.0" encoding="utf-8"?>
<ds:datastoreItem xmlns:ds="http://schemas.openxmlformats.org/officeDocument/2006/customXml" ds:itemID="{6762EE73-C191-4C3C-A3E8-CE7EE78DB445}">
  <ds:schemaRefs>
    <ds:schemaRef ds:uri="ESRI.ArcGIS.Mapping.OfficeIntegration.PowerPointInfo"/>
  </ds:schemaRefs>
</ds:datastoreItem>
</file>

<file path=customXml/itemProps75.xml><?xml version="1.0" encoding="utf-8"?>
<ds:datastoreItem xmlns:ds="http://schemas.openxmlformats.org/officeDocument/2006/customXml" ds:itemID="{A22B9417-E3A6-4310-A305-25E40BE0592F}">
  <ds:schemaRefs>
    <ds:schemaRef ds:uri="ESRI.ArcGIS.Mapping.OfficeIntegration.PowerPointInfo"/>
  </ds:schemaRefs>
</ds:datastoreItem>
</file>

<file path=customXml/itemProps76.xml><?xml version="1.0" encoding="utf-8"?>
<ds:datastoreItem xmlns:ds="http://schemas.openxmlformats.org/officeDocument/2006/customXml" ds:itemID="{D9D5B297-6FCF-4EFF-9170-87D3E1BF4279}">
  <ds:schemaRefs>
    <ds:schemaRef ds:uri="ESRI.ArcGIS.Mapping.OfficeIntegration.PowerPointInfo"/>
  </ds:schemaRefs>
</ds:datastoreItem>
</file>

<file path=customXml/itemProps77.xml><?xml version="1.0" encoding="utf-8"?>
<ds:datastoreItem xmlns:ds="http://schemas.openxmlformats.org/officeDocument/2006/customXml" ds:itemID="{4A89D5A9-BA30-495A-A15D-879DB61A8824}">
  <ds:schemaRefs>
    <ds:schemaRef ds:uri="ESRI.ArcGIS.Mapping.OfficeIntegration.PowerPointInfo"/>
  </ds:schemaRefs>
</ds:datastoreItem>
</file>

<file path=customXml/itemProps78.xml><?xml version="1.0" encoding="utf-8"?>
<ds:datastoreItem xmlns:ds="http://schemas.openxmlformats.org/officeDocument/2006/customXml" ds:itemID="{E092EF32-0014-4CB2-9B83-2DE9012C780C}">
  <ds:schemaRefs>
    <ds:schemaRef ds:uri="ESRI.ArcGIS.Mapping.OfficeIntegration.PowerPointInfo"/>
  </ds:schemaRefs>
</ds:datastoreItem>
</file>

<file path=customXml/itemProps79.xml><?xml version="1.0" encoding="utf-8"?>
<ds:datastoreItem xmlns:ds="http://schemas.openxmlformats.org/officeDocument/2006/customXml" ds:itemID="{EA40B932-6FF9-4DDC-A22A-D8D602D0664C}">
  <ds:schemaRefs>
    <ds:schemaRef ds:uri="ESRI.ArcGIS.Mapping.OfficeIntegration.PowerPointInfo"/>
  </ds:schemaRefs>
</ds:datastoreItem>
</file>

<file path=customXml/itemProps8.xml><?xml version="1.0" encoding="utf-8"?>
<ds:datastoreItem xmlns:ds="http://schemas.openxmlformats.org/officeDocument/2006/customXml" ds:itemID="{3EDC51DE-46DD-4C60-AC58-B304D14953EE}">
  <ds:schemaRefs>
    <ds:schemaRef ds:uri="ESRI.ArcGIS.Mapping.OfficeIntegration.PowerPointInfo"/>
  </ds:schemaRefs>
</ds:datastoreItem>
</file>

<file path=customXml/itemProps80.xml><?xml version="1.0" encoding="utf-8"?>
<ds:datastoreItem xmlns:ds="http://schemas.openxmlformats.org/officeDocument/2006/customXml" ds:itemID="{FF0DCAFC-8200-4FDF-A69F-26D0BC3BF86B}">
  <ds:schemaRefs>
    <ds:schemaRef ds:uri="ESRI.ArcGIS.Mapping.OfficeIntegration.PowerPointInfo"/>
  </ds:schemaRefs>
</ds:datastoreItem>
</file>

<file path=customXml/itemProps81.xml><?xml version="1.0" encoding="utf-8"?>
<ds:datastoreItem xmlns:ds="http://schemas.openxmlformats.org/officeDocument/2006/customXml" ds:itemID="{13B308DB-20D7-4D65-88DE-357EF3A20837}">
  <ds:schemaRefs>
    <ds:schemaRef ds:uri="ESRI.ArcGIS.Mapping.OfficeIntegration.PowerPointInfo"/>
  </ds:schemaRefs>
</ds:datastoreItem>
</file>

<file path=customXml/itemProps82.xml><?xml version="1.0" encoding="utf-8"?>
<ds:datastoreItem xmlns:ds="http://schemas.openxmlformats.org/officeDocument/2006/customXml" ds:itemID="{15251D75-B807-4240-8164-4982212AAA4C}">
  <ds:schemaRefs>
    <ds:schemaRef ds:uri="ESRI.ArcGIS.Mapping.OfficeIntegration.PowerPointInfo"/>
  </ds:schemaRefs>
</ds:datastoreItem>
</file>

<file path=customXml/itemProps83.xml><?xml version="1.0" encoding="utf-8"?>
<ds:datastoreItem xmlns:ds="http://schemas.openxmlformats.org/officeDocument/2006/customXml" ds:itemID="{CC03D195-0B00-41F5-A2FB-A840A859BD83}">
  <ds:schemaRefs>
    <ds:schemaRef ds:uri="ESRI.ArcGIS.Mapping.OfficeIntegration.PowerPointInfo"/>
  </ds:schemaRefs>
</ds:datastoreItem>
</file>

<file path=customXml/itemProps84.xml><?xml version="1.0" encoding="utf-8"?>
<ds:datastoreItem xmlns:ds="http://schemas.openxmlformats.org/officeDocument/2006/customXml" ds:itemID="{8C18EE61-DED0-4505-AE94-EBEC2CCB75DE}">
  <ds:schemaRefs>
    <ds:schemaRef ds:uri="ESRI.ArcGIS.Mapping.OfficeIntegration.PowerPointInfo"/>
  </ds:schemaRefs>
</ds:datastoreItem>
</file>

<file path=customXml/itemProps85.xml><?xml version="1.0" encoding="utf-8"?>
<ds:datastoreItem xmlns:ds="http://schemas.openxmlformats.org/officeDocument/2006/customXml" ds:itemID="{83CF57E4-9A94-46C6-9AA3-F6F348E42B77}">
  <ds:schemaRefs>
    <ds:schemaRef ds:uri="ESRI.ArcGIS.Mapping.OfficeIntegration.PowerPointInfo"/>
  </ds:schemaRefs>
</ds:datastoreItem>
</file>

<file path=customXml/itemProps86.xml><?xml version="1.0" encoding="utf-8"?>
<ds:datastoreItem xmlns:ds="http://schemas.openxmlformats.org/officeDocument/2006/customXml" ds:itemID="{9C54A332-FCB6-457C-9326-0D6D1C7A93A0}">
  <ds:schemaRefs>
    <ds:schemaRef ds:uri="ESRI.ArcGIS.Mapping.OfficeIntegration.PowerPointInfo"/>
  </ds:schemaRefs>
</ds:datastoreItem>
</file>

<file path=customXml/itemProps87.xml><?xml version="1.0" encoding="utf-8"?>
<ds:datastoreItem xmlns:ds="http://schemas.openxmlformats.org/officeDocument/2006/customXml" ds:itemID="{9917E309-869B-4090-9DD1-71B98A96D528}">
  <ds:schemaRefs>
    <ds:schemaRef ds:uri="ESRI.ArcGIS.Mapping.OfficeIntegration.PowerPointInfo"/>
  </ds:schemaRefs>
</ds:datastoreItem>
</file>

<file path=customXml/itemProps88.xml><?xml version="1.0" encoding="utf-8"?>
<ds:datastoreItem xmlns:ds="http://schemas.openxmlformats.org/officeDocument/2006/customXml" ds:itemID="{9F4C8999-9E7A-46E1-913E-01BB23CEB38B}">
  <ds:schemaRefs>
    <ds:schemaRef ds:uri="ESRI.ArcGIS.Mapping.OfficeIntegration.PowerPointInfo"/>
  </ds:schemaRefs>
</ds:datastoreItem>
</file>

<file path=customXml/itemProps89.xml><?xml version="1.0" encoding="utf-8"?>
<ds:datastoreItem xmlns:ds="http://schemas.openxmlformats.org/officeDocument/2006/customXml" ds:itemID="{69D54DEC-19AE-4A4A-918B-57BD642EE510}">
  <ds:schemaRefs>
    <ds:schemaRef ds:uri="ESRI.ArcGIS.Mapping.OfficeIntegration.PowerPointInfo"/>
  </ds:schemaRefs>
</ds:datastoreItem>
</file>

<file path=customXml/itemProps9.xml><?xml version="1.0" encoding="utf-8"?>
<ds:datastoreItem xmlns:ds="http://schemas.openxmlformats.org/officeDocument/2006/customXml" ds:itemID="{8BB80538-D95A-4937-8739-ACBE8AA72791}">
  <ds:schemaRefs>
    <ds:schemaRef ds:uri="ESRI.ArcGIS.Mapping.OfficeIntegration.PowerPointInfo"/>
  </ds:schemaRefs>
</ds:datastoreItem>
</file>

<file path=customXml/itemProps90.xml><?xml version="1.0" encoding="utf-8"?>
<ds:datastoreItem xmlns:ds="http://schemas.openxmlformats.org/officeDocument/2006/customXml" ds:itemID="{A9020F42-000E-4E36-B07C-3DDBE7F2ED67}">
  <ds:schemaRefs>
    <ds:schemaRef ds:uri="ESRI.ArcGIS.Mapping.OfficeIntegration.PowerPointInfo"/>
  </ds:schemaRefs>
</ds:datastoreItem>
</file>

<file path=customXml/itemProps91.xml><?xml version="1.0" encoding="utf-8"?>
<ds:datastoreItem xmlns:ds="http://schemas.openxmlformats.org/officeDocument/2006/customXml" ds:itemID="{1AE10D0C-8A93-4642-81F7-180C495157DC}">
  <ds:schemaRefs>
    <ds:schemaRef ds:uri="ESRI.ArcGIS.Mapping.OfficeIntegration.PowerPointInfo"/>
  </ds:schemaRefs>
</ds:datastoreItem>
</file>

<file path=customXml/itemProps92.xml><?xml version="1.0" encoding="utf-8"?>
<ds:datastoreItem xmlns:ds="http://schemas.openxmlformats.org/officeDocument/2006/customXml" ds:itemID="{CE8B67D7-CBF4-4A8E-9D03-67E2F9F45B90}">
  <ds:schemaRefs>
    <ds:schemaRef ds:uri="ESRI.ArcGIS.Mapping.OfficeIntegration.PowerPointInfo"/>
  </ds:schemaRefs>
</ds:datastoreItem>
</file>

<file path=customXml/itemProps93.xml><?xml version="1.0" encoding="utf-8"?>
<ds:datastoreItem xmlns:ds="http://schemas.openxmlformats.org/officeDocument/2006/customXml" ds:itemID="{2B0E155A-1C81-49DB-B9FC-4A6592E04D17}">
  <ds:schemaRefs>
    <ds:schemaRef ds:uri="ESRI.ArcGIS.Mapping.OfficeIntegration.PowerPointInfo"/>
  </ds:schemaRefs>
</ds:datastoreItem>
</file>

<file path=customXml/itemProps94.xml><?xml version="1.0" encoding="utf-8"?>
<ds:datastoreItem xmlns:ds="http://schemas.openxmlformats.org/officeDocument/2006/customXml" ds:itemID="{88D71FCB-B16F-4CD6-93D5-BA03129E081F}">
  <ds:schemaRefs>
    <ds:schemaRef ds:uri="ESRI.ArcGIS.Mapping.OfficeIntegration.PowerPointInfo"/>
  </ds:schemaRefs>
</ds:datastoreItem>
</file>

<file path=customXml/itemProps95.xml><?xml version="1.0" encoding="utf-8"?>
<ds:datastoreItem xmlns:ds="http://schemas.openxmlformats.org/officeDocument/2006/customXml" ds:itemID="{E54F02D1-97A0-499D-B3F8-5283CA739181}">
  <ds:schemaRefs>
    <ds:schemaRef ds:uri="ESRI.ArcGIS.Mapping.OfficeIntegration.PowerPointInfo"/>
  </ds:schemaRefs>
</ds:datastoreItem>
</file>

<file path=customXml/itemProps96.xml><?xml version="1.0" encoding="utf-8"?>
<ds:datastoreItem xmlns:ds="http://schemas.openxmlformats.org/officeDocument/2006/customXml" ds:itemID="{60821B5F-1D57-4586-9709-248040D358E7}">
  <ds:schemaRefs>
    <ds:schemaRef ds:uri="ESRI.ArcGIS.Mapping.OfficeIntegration.PowerPointInfo"/>
  </ds:schemaRefs>
</ds:datastoreItem>
</file>

<file path=customXml/itemProps97.xml><?xml version="1.0" encoding="utf-8"?>
<ds:datastoreItem xmlns:ds="http://schemas.openxmlformats.org/officeDocument/2006/customXml" ds:itemID="{5EC53DAE-1A6F-440E-AE2B-F1BE8980D98D}">
  <ds:schemaRefs>
    <ds:schemaRef ds:uri="ESRI.ArcGIS.Mapping.OfficeIntegration.PowerPointInfo"/>
  </ds:schemaRefs>
</ds:datastoreItem>
</file>

<file path=customXml/itemProps98.xml><?xml version="1.0" encoding="utf-8"?>
<ds:datastoreItem xmlns:ds="http://schemas.openxmlformats.org/officeDocument/2006/customXml" ds:itemID="{13508639-2530-462D-8F12-602C9E9485DB}">
  <ds:schemaRefs>
    <ds:schemaRef ds:uri="ESRI.ArcGIS.Mapping.OfficeIntegration.PowerPointInfo"/>
  </ds:schemaRefs>
</ds:datastoreItem>
</file>

<file path=customXml/itemProps99.xml><?xml version="1.0" encoding="utf-8"?>
<ds:datastoreItem xmlns:ds="http://schemas.openxmlformats.org/officeDocument/2006/customXml" ds:itemID="{9B5E802E-6851-464B-B187-2EF9E2C3ADC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1944</TotalTime>
  <Words>8596</Words>
  <Application>Microsoft Office PowerPoint</Application>
  <PresentationFormat>Widescreen</PresentationFormat>
  <Paragraphs>1045</Paragraphs>
  <Slides>123</Slides>
  <Notes>13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123</vt:i4>
      </vt:variant>
    </vt:vector>
  </HeadingPairs>
  <TitlesOfParts>
    <vt:vector size="136" baseType="lpstr">
      <vt:lpstr>ＭＳ Ｐゴシック</vt:lpstr>
      <vt:lpstr>Arial</vt:lpstr>
      <vt:lpstr>Calibri</vt:lpstr>
      <vt:lpstr>Calibri Light</vt:lpstr>
      <vt:lpstr>Cambria Math</vt:lpstr>
      <vt:lpstr>Symbol</vt:lpstr>
      <vt:lpstr>Times New Roman</vt:lpstr>
      <vt:lpstr>Tw Cen MT</vt:lpstr>
      <vt:lpstr>Wingdings</vt:lpstr>
      <vt:lpstr>Office Theme</vt:lpstr>
      <vt:lpstr>Blank Presentation</vt:lpstr>
      <vt:lpstr>Worksheet</vt:lpstr>
      <vt:lpstr>Prism 6</vt:lpstr>
      <vt:lpstr>PowerPoint Presentation</vt:lpstr>
      <vt:lpstr>Help us Improve!</vt:lpstr>
      <vt:lpstr> Background on Ammonia and EPA methods for key Ammonia (NH3) sectors in the NEI</vt:lpstr>
      <vt:lpstr>General Information</vt:lpstr>
      <vt:lpstr>Course Outline</vt:lpstr>
      <vt:lpstr>Course Objectives</vt:lpstr>
      <vt:lpstr>Background on NH3</vt:lpstr>
      <vt:lpstr>NH3 is a significant air pollutant b/c of its impacts to land, water, and human health</vt:lpstr>
      <vt:lpstr>Some Background on NH3</vt:lpstr>
      <vt:lpstr>NH3 and atmospheric chemistry</vt:lpstr>
      <vt:lpstr>Policy Relevance: Precursor Demonstrations, SIP Development, Regional Haze, Standard Setting</vt:lpstr>
      <vt:lpstr>Precursor Insignificance Demonstrations</vt:lpstr>
      <vt:lpstr>SIP Development</vt:lpstr>
      <vt:lpstr>Standard Setting and Regional Haze</vt:lpstr>
      <vt:lpstr>Comparisons of AQ Model Predictions of NH3 with Measurements/Monitoring</vt:lpstr>
      <vt:lpstr>PowerPoint Presentation</vt:lpstr>
      <vt:lpstr>PowerPoint Presentation</vt:lpstr>
      <vt:lpstr>PowerPoint Presentation</vt:lpstr>
      <vt:lpstr>PowerPoint Presentation</vt:lpstr>
      <vt:lpstr>NE Colorado: Boulder Atmospheric Observatory</vt:lpstr>
      <vt:lpstr>PowerPoint Presentation</vt:lpstr>
      <vt:lpstr>Deposition of NHx relative to total N</vt:lpstr>
      <vt:lpstr>Summary of NH3 Model Evaluations</vt:lpstr>
      <vt:lpstr>General Emissions Inventory Issues related to NH3 emissions</vt:lpstr>
      <vt:lpstr>What is the issue?</vt:lpstr>
      <vt:lpstr>NH3 in the 2014 NEI v2, ~ 3.6 millions tons total</vt:lpstr>
      <vt:lpstr>NH3 in the 2014 NEI v2, continued…</vt:lpstr>
      <vt:lpstr>Emissions changes over time show NH3 to be stagnant</vt:lpstr>
      <vt:lpstr>Inventory-Related Issues</vt:lpstr>
      <vt:lpstr>Short Break:  Be back in 15 minutes please!</vt:lpstr>
      <vt:lpstr>CMU’s Farm Animal Ammonia emissions model (FEM) </vt:lpstr>
      <vt:lpstr>PowerPoint Presentation</vt:lpstr>
      <vt:lpstr>2014 NEI Efforts for Livestock Waste Ammonia Emissions</vt:lpstr>
      <vt:lpstr>Sources of information</vt:lpstr>
      <vt:lpstr>General Overview of Semi-Empirical Process-Based Models for NH3 from Livestock</vt:lpstr>
      <vt:lpstr>Ammonia Emissions Variability</vt:lpstr>
      <vt:lpstr>PowerPoint Presentation</vt:lpstr>
      <vt:lpstr>Primary Meteorological Factors Affecting Ammonia Emissions, in general…</vt:lpstr>
      <vt:lpstr>Process-based Models</vt:lpstr>
      <vt:lpstr>Overall objectives and goals</vt:lpstr>
      <vt:lpstr>Approaches</vt:lpstr>
      <vt:lpstr>This approach versus earlier CMU work</vt:lpstr>
      <vt:lpstr>Emissions Measurements (of NH3)</vt:lpstr>
      <vt:lpstr>NAEMS Measurements</vt:lpstr>
      <vt:lpstr>Objectives</vt:lpstr>
      <vt:lpstr>Methods: Details</vt:lpstr>
      <vt:lpstr>Methods: Details</vt:lpstr>
      <vt:lpstr>FEM Submodel Flow</vt:lpstr>
      <vt:lpstr>Methods:  Details</vt:lpstr>
      <vt:lpstr>The “r” resistance term is very important!!</vt:lpstr>
      <vt:lpstr>Methods: Summary</vt:lpstr>
      <vt:lpstr>Model evaluation</vt:lpstr>
      <vt:lpstr>FEM: Tuning and Evaluation</vt:lpstr>
      <vt:lpstr>Role of “Contextual Information”</vt:lpstr>
      <vt:lpstr>Open vs Enclosed Sources</vt:lpstr>
      <vt:lpstr>Further (seasonal) evaluation examples using NAEMS Farms</vt:lpstr>
      <vt:lpstr>Evaluation:  Daily Variability</vt:lpstr>
      <vt:lpstr>Development of a National Emissions Inventory</vt:lpstr>
      <vt:lpstr>Regional Farming Practices:  An Example</vt:lpstr>
      <vt:lpstr>Inventory Calculations</vt:lpstr>
      <vt:lpstr>2011 Results:  National Totals</vt:lpstr>
      <vt:lpstr>Spatial Distribution</vt:lpstr>
      <vt:lpstr>Regional Emission Factors</vt:lpstr>
      <vt:lpstr>Animal Contributions vs 2011 NEI</vt:lpstr>
      <vt:lpstr>Conclusions, observations, caveats</vt:lpstr>
      <vt:lpstr>Conclusions, observations, caveats</vt:lpstr>
      <vt:lpstr>Extra Slides for Livestock Portion of Course</vt:lpstr>
      <vt:lpstr>Submodel Calculations</vt:lpstr>
      <vt:lpstr>Submodel Mass Balance Equations </vt:lpstr>
      <vt:lpstr>National Inventory Contruction (cont.) - Composite EF Diagram</vt:lpstr>
      <vt:lpstr>Regional Manure Management Practices</vt:lpstr>
      <vt:lpstr>Animal Populations</vt:lpstr>
      <vt:lpstr>FEM Results</vt:lpstr>
      <vt:lpstr>2014 NEI v2 Livestock Emissions</vt:lpstr>
      <vt:lpstr>U.S. Ammonia Emissions Sources,  2014 NEI v2</vt:lpstr>
      <vt:lpstr>Livestock waste emissions in the NEI</vt:lpstr>
      <vt:lpstr>General methods for going to 2014 NEI v2</vt:lpstr>
      <vt:lpstr>2014 NEI v2 – Animal Population Revisions</vt:lpstr>
      <vt:lpstr>Details – Animal Populations</vt:lpstr>
      <vt:lpstr>Details – Animal Populations</vt:lpstr>
      <vt:lpstr>Details – Animal Populations</vt:lpstr>
      <vt:lpstr>Details – Population Gap Filling</vt:lpstr>
      <vt:lpstr>VOC Emissions</vt:lpstr>
      <vt:lpstr>Comparisons between EPA’s estimates and SLT submissions</vt:lpstr>
      <vt:lpstr>Beef Cattle:  Population and NH3 Emissions– 2014 NEI V2</vt:lpstr>
      <vt:lpstr>Dairy Cattle:  Population and NH3 Emissions– 2014 NEI V2</vt:lpstr>
      <vt:lpstr>Swine:  Population and NH3 Emissions– 2014 NEI V2</vt:lpstr>
      <vt:lpstr>Chicken Layers:  Population and NH3 Emissions– 2014 NEI V2</vt:lpstr>
      <vt:lpstr>Chicken Broilers:  Population and NH3 Emissions– 2014 NEI V2</vt:lpstr>
      <vt:lpstr>NH3 Emissions from all Livestock – 2014 NEI V2</vt:lpstr>
      <vt:lpstr>Looking forward to the 2017 Process</vt:lpstr>
      <vt:lpstr>Short Break:  Be back in 15 minutes please!!</vt:lpstr>
      <vt:lpstr>Fertilizer NH3 Emissions in the 2014 NEI</vt:lpstr>
      <vt:lpstr>NH3 Bidirectional Exchange</vt:lpstr>
      <vt:lpstr>NH3 Fertilizer Emissions</vt:lpstr>
      <vt:lpstr>Modeling of NH3 Emissions in CMAQ</vt:lpstr>
      <vt:lpstr>Primary Meteorological Factors Affecting Fertilizer Ammonia Emissions</vt:lpstr>
      <vt:lpstr>USDA’s Environmental Policy Integrated Climate (EPIC) Simulations for CMAQ</vt:lpstr>
      <vt:lpstr>USDA EPIC Model</vt:lpstr>
      <vt:lpstr>EPIC Inputs</vt:lpstr>
      <vt:lpstr>EPIC Crops Modeled for CMAQ Applications</vt:lpstr>
      <vt:lpstr>NH3 in the Nitrogen Cycle</vt:lpstr>
      <vt:lpstr>Scale of input data</vt:lpstr>
      <vt:lpstr>Running EPIC with FEST-C for CMAQ</vt:lpstr>
      <vt:lpstr>PowerPoint Presentation</vt:lpstr>
      <vt:lpstr>PowerPoint Presentation</vt:lpstr>
      <vt:lpstr>CMAQ Bidirectional NH3 Simulations</vt:lpstr>
      <vt:lpstr>Modeling NH3 exchange</vt:lpstr>
      <vt:lpstr>CMAQ with Bidirectional NH3 Exchange</vt:lpstr>
      <vt:lpstr>CMAQ with Bidirectional NH3 Exchange</vt:lpstr>
      <vt:lpstr>NEI V2 Fertilizer NH3 Emissions</vt:lpstr>
      <vt:lpstr>2014 NEI V2 estimates</vt:lpstr>
      <vt:lpstr>2014 NEI V1 estimates</vt:lpstr>
      <vt:lpstr>2014 NEI V2 estimates</vt:lpstr>
      <vt:lpstr>2011 versus 2014 Meteorology</vt:lpstr>
      <vt:lpstr>Looking forward to 2017 NEI </vt:lpstr>
      <vt:lpstr>Data that could help 2017 NEI development</vt:lpstr>
      <vt:lpstr>Appendix</vt:lpstr>
      <vt:lpstr>References</vt:lpstr>
      <vt:lpstr>PowerPoint Presentation</vt:lpstr>
      <vt:lpstr>NEI V1 Fertilizer NH3 Emissions</vt:lpstr>
      <vt:lpstr>2014 NEI V1 estimates</vt:lpstr>
      <vt:lpstr>2014 NEI V1 estimates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Rao, Venkatesh</dc:creator>
  <cp:lastModifiedBy>Rao, Venkatesh</cp:lastModifiedBy>
  <cp:revision>161</cp:revision>
  <dcterms:created xsi:type="dcterms:W3CDTF">2018-05-07T00:25:15Z</dcterms:created>
  <dcterms:modified xsi:type="dcterms:W3CDTF">2018-05-16T13:16:55Z</dcterms:modified>
</cp:coreProperties>
</file>