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3"/>
  </p:sldMasterIdLst>
  <p:notesMasterIdLst>
    <p:notesMasterId r:id="rId71"/>
  </p:notesMasterIdLst>
  <p:handoutMasterIdLst>
    <p:handoutMasterId r:id="rId72"/>
  </p:handoutMasterIdLst>
  <p:sldIdLst>
    <p:sldId id="435" r:id="rId44"/>
    <p:sldId id="342" r:id="rId45"/>
    <p:sldId id="404" r:id="rId46"/>
    <p:sldId id="367" r:id="rId47"/>
    <p:sldId id="422" r:id="rId48"/>
    <p:sldId id="423" r:id="rId49"/>
    <p:sldId id="424" r:id="rId50"/>
    <p:sldId id="425" r:id="rId51"/>
    <p:sldId id="405" r:id="rId52"/>
    <p:sldId id="417" r:id="rId53"/>
    <p:sldId id="432" r:id="rId54"/>
    <p:sldId id="406" r:id="rId55"/>
    <p:sldId id="407" r:id="rId56"/>
    <p:sldId id="413" r:id="rId57"/>
    <p:sldId id="420" r:id="rId58"/>
    <p:sldId id="421" r:id="rId59"/>
    <p:sldId id="414" r:id="rId60"/>
    <p:sldId id="427" r:id="rId61"/>
    <p:sldId id="426" r:id="rId62"/>
    <p:sldId id="428" r:id="rId63"/>
    <p:sldId id="429" r:id="rId64"/>
    <p:sldId id="433" r:id="rId65"/>
    <p:sldId id="431" r:id="rId66"/>
    <p:sldId id="416" r:id="rId67"/>
    <p:sldId id="411" r:id="rId68"/>
    <p:sldId id="412" r:id="rId69"/>
    <p:sldId id="436" r:id="rId7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J" initials="EAJ"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2222" autoAdjust="0"/>
  </p:normalViewPr>
  <p:slideViewPr>
    <p:cSldViewPr>
      <p:cViewPr varScale="1">
        <p:scale>
          <a:sx n="82" d="100"/>
          <a:sy n="82" d="100"/>
        </p:scale>
        <p:origin x="954" y="90"/>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4.xml"/><Relationship Id="rId50" Type="http://schemas.openxmlformats.org/officeDocument/2006/relationships/slide" Target="slides/slide7.xml"/><Relationship Id="rId55" Type="http://schemas.openxmlformats.org/officeDocument/2006/relationships/slide" Target="slides/slide12.xml"/><Relationship Id="rId63" Type="http://schemas.openxmlformats.org/officeDocument/2006/relationships/slide" Target="slides/slide20.xml"/><Relationship Id="rId68" Type="http://schemas.openxmlformats.org/officeDocument/2006/relationships/slide" Target="slides/slide25.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2.xml"/><Relationship Id="rId53" Type="http://schemas.openxmlformats.org/officeDocument/2006/relationships/slide" Target="slides/slide10.xml"/><Relationship Id="rId58" Type="http://schemas.openxmlformats.org/officeDocument/2006/relationships/slide" Target="slides/slide15.xml"/><Relationship Id="rId66" Type="http://schemas.openxmlformats.org/officeDocument/2006/relationships/slide" Target="slides/slide23.xml"/><Relationship Id="rId7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6.xml"/><Relationship Id="rId57" Type="http://schemas.openxmlformats.org/officeDocument/2006/relationships/slide" Target="slides/slide14.xml"/><Relationship Id="rId61" Type="http://schemas.openxmlformats.org/officeDocument/2006/relationships/slide" Target="slides/slide18.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xml"/><Relationship Id="rId52" Type="http://schemas.openxmlformats.org/officeDocument/2006/relationships/slide" Target="slides/slide9.xml"/><Relationship Id="rId60" Type="http://schemas.openxmlformats.org/officeDocument/2006/relationships/slide" Target="slides/slide17.xml"/><Relationship Id="rId65" Type="http://schemas.openxmlformats.org/officeDocument/2006/relationships/slide" Target="slides/slide22.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1.xml"/><Relationship Id="rId48" Type="http://schemas.openxmlformats.org/officeDocument/2006/relationships/slide" Target="slides/slide5.xml"/><Relationship Id="rId56" Type="http://schemas.openxmlformats.org/officeDocument/2006/relationships/slide" Target="slides/slide13.xml"/><Relationship Id="rId64" Type="http://schemas.openxmlformats.org/officeDocument/2006/relationships/slide" Target="slides/slide21.xml"/><Relationship Id="rId69" Type="http://schemas.openxmlformats.org/officeDocument/2006/relationships/slide" Target="slides/slide26.xml"/><Relationship Id="rId7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8.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3.xml"/><Relationship Id="rId59" Type="http://schemas.openxmlformats.org/officeDocument/2006/relationships/slide" Target="slides/slide16.xml"/><Relationship Id="rId67" Type="http://schemas.openxmlformats.org/officeDocument/2006/relationships/slide" Target="slides/slide24.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11.xml"/><Relationship Id="rId62" Type="http://schemas.openxmlformats.org/officeDocument/2006/relationships/slide" Target="slides/slide19.xml"/><Relationship Id="rId70" Type="http://schemas.openxmlformats.org/officeDocument/2006/relationships/slide" Target="slides/slide27.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dirty="0"/>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04D5C215-4B7B-46C1-B4CD-8924BE18F89E}" type="slidenum">
              <a:rPr lang="en-US"/>
              <a:pPr>
                <a:defRPr/>
              </a:pPr>
              <a:t>‹#›</a:t>
            </a:fld>
            <a:endParaRPr lang="en-US" dirty="0"/>
          </a:p>
        </p:txBody>
      </p:sp>
    </p:spTree>
    <p:extLst>
      <p:ext uri="{BB962C8B-B14F-4D97-AF65-F5344CB8AC3E}">
        <p14:creationId xmlns:p14="http://schemas.microsoft.com/office/powerpoint/2010/main" val="150338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956CFD58-C84F-4C0F-A807-2D6D8BCE9586}" type="slidenum">
              <a:rPr lang="en-US"/>
              <a:pPr>
                <a:defRPr/>
              </a:pPr>
              <a:t>‹#›</a:t>
            </a:fld>
            <a:endParaRPr lang="en-US" dirty="0"/>
          </a:p>
        </p:txBody>
      </p:sp>
    </p:spTree>
    <p:extLst>
      <p:ext uri="{BB962C8B-B14F-4D97-AF65-F5344CB8AC3E}">
        <p14:creationId xmlns:p14="http://schemas.microsoft.com/office/powerpoint/2010/main" val="2208446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E08AE9-5ACC-4258-9178-74C61300550F}"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06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3</a:t>
            </a:fld>
            <a:endParaRPr lang="en-US" dirty="0"/>
          </a:p>
        </p:txBody>
      </p:sp>
    </p:spTree>
    <p:extLst>
      <p:ext uri="{BB962C8B-B14F-4D97-AF65-F5344CB8AC3E}">
        <p14:creationId xmlns:p14="http://schemas.microsoft.com/office/powerpoint/2010/main" val="61293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8</a:t>
            </a:fld>
            <a:endParaRPr lang="en-US" dirty="0"/>
          </a:p>
        </p:txBody>
      </p:sp>
    </p:spTree>
    <p:extLst>
      <p:ext uri="{BB962C8B-B14F-4D97-AF65-F5344CB8AC3E}">
        <p14:creationId xmlns:p14="http://schemas.microsoft.com/office/powerpoint/2010/main" val="362064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9</a:t>
            </a:fld>
            <a:endParaRPr lang="en-US" dirty="0"/>
          </a:p>
        </p:txBody>
      </p:sp>
    </p:spTree>
    <p:extLst>
      <p:ext uri="{BB962C8B-B14F-4D97-AF65-F5344CB8AC3E}">
        <p14:creationId xmlns:p14="http://schemas.microsoft.com/office/powerpoint/2010/main" val="175632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10</a:t>
            </a:fld>
            <a:endParaRPr lang="en-US" dirty="0"/>
          </a:p>
        </p:txBody>
      </p:sp>
    </p:spTree>
    <p:extLst>
      <p:ext uri="{BB962C8B-B14F-4D97-AF65-F5344CB8AC3E}">
        <p14:creationId xmlns:p14="http://schemas.microsoft.com/office/powerpoint/2010/main" val="281541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E08AE9-5ACC-4258-9178-74C61300550F}"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1113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lum bright="-10000" contrast="28000"/>
            <a:extLst>
              <a:ext uri="{28A0092B-C50C-407E-A947-70E740481C1C}">
                <a14:useLocalDpi xmlns:a14="http://schemas.microsoft.com/office/drawing/2010/main" val="0"/>
              </a:ext>
            </a:extLst>
          </a:blip>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fld id="{C86AF2DD-F12A-46FE-B3C7-FD22E545338B}" type="datetime1">
              <a:rPr lang="en-US" smtClean="0"/>
              <a:pPr>
                <a:defRPr/>
              </a:pPr>
              <a:t>5/10/2018</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a:lvl1pPr>
          </a:lstStyle>
          <a:p>
            <a:pPr>
              <a:defRPr/>
            </a:pPr>
            <a:r>
              <a:rPr lang="en-US" dirty="0"/>
              <a:t>U.S. Environmental Protection Agency</a:t>
            </a:r>
          </a:p>
        </p:txBody>
      </p:sp>
      <p:sp>
        <p:nvSpPr>
          <p:cNvPr id="8" name="Rectangle 7"/>
          <p:cNvSpPr>
            <a:spLocks noGrp="1" noChangeArrowheads="1"/>
          </p:cNvSpPr>
          <p:nvPr>
            <p:ph type="sldNum" sz="quarter" idx="12"/>
          </p:nvPr>
        </p:nvSpPr>
        <p:spPr/>
        <p:txBody>
          <a:bodyPr/>
          <a:lstStyle>
            <a:lvl1pPr>
              <a:defRPr/>
            </a:lvl1pPr>
          </a:lstStyle>
          <a:p>
            <a:pPr>
              <a:defRPr/>
            </a:pPr>
            <a:fld id="{0B0A08D1-CDF8-4968-9CC2-18D6F3C833D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r>
              <a:rPr lang="en-US" dirty="0"/>
              <a:t>5/17/2018</a:t>
            </a:r>
          </a:p>
        </p:txBody>
      </p:sp>
      <p:sp>
        <p:nvSpPr>
          <p:cNvPr id="6" name="Footer Placeholder 4"/>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3CE25DD-E7DC-4C57-9E46-F9D9555E799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5/17/2018</a:t>
            </a:r>
          </a:p>
        </p:txBody>
      </p:sp>
      <p:sp>
        <p:nvSpPr>
          <p:cNvPr id="6" name="Footer Placeholder 4"/>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DB3AF269-DB3E-402D-A3A6-5E186F74F49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r>
              <a:rPr lang="en-US" dirty="0"/>
              <a:t>5/17/2018</a:t>
            </a:r>
          </a:p>
        </p:txBody>
      </p:sp>
      <p:sp>
        <p:nvSpPr>
          <p:cNvPr id="7" name="Footer Placeholder 5"/>
          <p:cNvSpPr>
            <a:spLocks noGrp="1"/>
          </p:cNvSpPr>
          <p:nvPr>
            <p:ph type="ftr" sz="quarter" idx="11"/>
          </p:nvPr>
        </p:nvSpPr>
        <p:spPr/>
        <p:txBody>
          <a:bodyPr/>
          <a:lstStyle>
            <a:lvl1pPr>
              <a:defRPr/>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F768CA97-915B-4F77-8223-88BAF6BC4F4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r>
              <a:rPr lang="en-US" dirty="0"/>
              <a:t>5/17/2018</a:t>
            </a:r>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6DA155DA-A5C7-4B6D-B096-54F7744FAE7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r>
              <a:rPr lang="en-US" dirty="0"/>
              <a:t>5/17/2018</a:t>
            </a:r>
          </a:p>
        </p:txBody>
      </p:sp>
      <p:sp>
        <p:nvSpPr>
          <p:cNvPr id="7" name="Footer Placeholder 5"/>
          <p:cNvSpPr>
            <a:spLocks noGrp="1"/>
          </p:cNvSpPr>
          <p:nvPr>
            <p:ph type="ftr" sz="quarter" idx="11"/>
          </p:nvPr>
        </p:nvSpPr>
        <p:spPr/>
        <p:txBody>
          <a:bodyPr/>
          <a:lstStyle>
            <a:lvl1pPr>
              <a:defRPr/>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DB2A7BFB-9DF4-4B83-B6C5-1EAA4567925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pPr>
              <a:defRPr/>
            </a:pPr>
            <a:r>
              <a:rPr lang="en-US" dirty="0"/>
              <a:t>5/17/2018</a:t>
            </a:r>
          </a:p>
        </p:txBody>
      </p:sp>
      <p:sp>
        <p:nvSpPr>
          <p:cNvPr id="5" name="Footer Placeholder 3"/>
          <p:cNvSpPr>
            <a:spLocks noGrp="1"/>
          </p:cNvSpPr>
          <p:nvPr>
            <p:ph type="ftr" sz="quarter" idx="11"/>
          </p:nvPr>
        </p:nvSpPr>
        <p:spPr/>
        <p:txBody>
          <a:bodyPr/>
          <a:lstStyle>
            <a:lvl1pPr>
              <a:defRPr/>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D6F16004-5A9C-4309-B914-A7F8BA85CF8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2/1/2018</a:t>
            </a:r>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EFC11E7-3BAE-4206-B1C9-97C59F23D1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2/1/2018</a:t>
            </a:r>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A01488DB-EFC5-4F47-8810-4D7D66AEC34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66206" y="6248400"/>
            <a:ext cx="1905000" cy="457200"/>
          </a:xfrm>
        </p:spPr>
        <p:txBody>
          <a:bodyPr/>
          <a:lstStyle>
            <a:lvl1pPr>
              <a:defRPr/>
            </a:lvl1pPr>
          </a:lstStyle>
          <a:p>
            <a:pPr>
              <a:defRPr/>
            </a:pPr>
            <a:r>
              <a:rPr lang="en-US" dirty="0"/>
              <a:t>5/17/2018</a:t>
            </a:r>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23CFEB33-921F-4608-B8C7-2255503D429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r>
              <a:rPr lang="en-US" dirty="0"/>
              <a:t>5/17/2018</a:t>
            </a:r>
          </a:p>
        </p:txBody>
      </p:sp>
      <p:sp>
        <p:nvSpPr>
          <p:cNvPr id="9" name="Footer Placeholder 7"/>
          <p:cNvSpPr>
            <a:spLocks noGrp="1"/>
          </p:cNvSpPr>
          <p:nvPr>
            <p:ph type="ftr" sz="quarter" idx="11"/>
          </p:nvPr>
        </p:nvSpPr>
        <p:spPr/>
        <p:txBody>
          <a:bodyPr/>
          <a:lstStyle>
            <a:lvl1pPr>
              <a:defRPr/>
            </a:lvl1pPr>
          </a:lstStyle>
          <a:p>
            <a:pPr>
              <a:defRPr/>
            </a:pPr>
            <a:r>
              <a:rPr lang="en-US" dirty="0"/>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AF2D8C4B-06DF-4EDF-B962-FE36C72A576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r>
              <a:rPr lang="en-US" dirty="0"/>
              <a:t>5/17/2018</a:t>
            </a:r>
          </a:p>
        </p:txBody>
      </p:sp>
      <p:sp>
        <p:nvSpPr>
          <p:cNvPr id="5" name="Footer Placeholder 3"/>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C4BF6C9B-1B57-4B69-B020-6A4519610BA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r>
              <a:rPr lang="en-US" dirty="0"/>
              <a:t>5/17/2018</a:t>
            </a:r>
          </a:p>
        </p:txBody>
      </p:sp>
      <p:sp>
        <p:nvSpPr>
          <p:cNvPr id="4" name="Footer Placeholder 2"/>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FE5B6FE8-5FFF-4E89-A05C-CCE6655E134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a:t>5/17/2018</a:t>
            </a:r>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952704EF-DAFD-437B-9D00-AF07A335AF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a:t>5/17/2018</a:t>
            </a:r>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41BAFD78-68A2-4093-8714-FBCD84A34A7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lum bright="10000"/>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pPr>
              <a:defRPr/>
            </a:pPr>
            <a:fld id="{33F33E6A-DF61-4AEC-914E-78B22E40D682}" type="datetime1">
              <a:rPr lang="en-US" smtClean="0"/>
              <a:pPr>
                <a:defRPr/>
              </a:pPr>
              <a:t>5/10/2018</a:t>
            </a:fld>
            <a:endParaRPr lang="en-US" dirty="0"/>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pPr>
              <a:defRPr/>
            </a:pPr>
            <a:r>
              <a:rPr lang="en-US" dirty="0"/>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pPr>
              <a:defRPr/>
            </a:pPr>
            <a:fld id="{D6FF8397-EE04-462D-8FCB-076586EBD0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Lst>
  <p:hf hd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pa.gov/tr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epa.gov/tri/p2"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gpo.gov/fdsys/pkg/USCODE-2011-title42/html/USCODE-2011-title42-chap116.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toxics-release-inventory-tri-program/factors-consider-when-using-toxics-release-inventory-da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inthil.velu@epa.gov" TargetMode="External"/><Relationship Id="rId2" Type="http://schemas.openxmlformats.org/officeDocument/2006/relationships/hyperlink" Target="mailto:Witkin.steve@epa.gov"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mailto:trihelp@epa.gov"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epa.gov/toxics-release-inventory-tri-program/my-facilitys-six-digit-naics-code-tri-covered-industry" TargetMode="External"/><Relationship Id="rId3" Type="http://schemas.openxmlformats.org/officeDocument/2006/relationships/hyperlink" Target="http://www.epa.gov/tri/tridata/index.html" TargetMode="External"/><Relationship Id="rId7" Type="http://schemas.openxmlformats.org/officeDocument/2006/relationships/hyperlink" Target="https://www.epa.gov/sites/production/files/2016-12/tri_chemical_list_for_ry17_12_8_2016_0_0_0.xlsx" TargetMode="External"/><Relationship Id="rId2" Type="http://schemas.openxmlformats.org/officeDocument/2006/relationships/hyperlink" Target="http://epa.gov/tri/" TargetMode="External"/><Relationship Id="rId1" Type="http://schemas.openxmlformats.org/officeDocument/2006/relationships/slideLayout" Target="../slideLayouts/slideLayout2.xml"/><Relationship Id="rId6" Type="http://schemas.openxmlformats.org/officeDocument/2006/relationships/hyperlink" Target="https://www.epa.gov/sites/production/files/2016-12/tri_chemical_list_for_ry16_12_8_2016_0_0_0.xlsx" TargetMode="External"/><Relationship Id="rId5" Type="http://schemas.openxmlformats.org/officeDocument/2006/relationships/hyperlink" Target="https://www.epa.gov/sites/production/files/2017-02/documents/ry16_tri_chemical_list.pdf" TargetMode="External"/><Relationship Id="rId4" Type="http://schemas.openxmlformats.org/officeDocument/2006/relationships/hyperlink" Target="https://www.epa.gov/toxics-release-inventory-tri-program/tri-listed-chemicals" TargetMode="External"/><Relationship Id="rId9" Type="http://schemas.openxmlformats.org/officeDocument/2006/relationships/hyperlink" Target="https://ofmpub.epa.gov/apex/guideme_ext/f?p=104:10:::NO:::"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epa.gov/toxics-release-inventory-tri-program/factors-consider-when-using-toxics-release-inventory-data"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hyperlink" Target="http://www.epa.gov/tr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0B4C-127E-40EC-9FCE-8AC095A31C43}"/>
              </a:ext>
            </a:extLst>
          </p:cNvPr>
          <p:cNvSpPr>
            <a:spLocks noGrp="1"/>
          </p:cNvSpPr>
          <p:nvPr>
            <p:ph type="title"/>
          </p:nvPr>
        </p:nvSpPr>
        <p:spPr/>
        <p:txBody>
          <a:bodyPr/>
          <a:lstStyle/>
          <a:p>
            <a:r>
              <a:rPr lang="en-US" dirty="0"/>
              <a:t>Help us Improve!</a:t>
            </a:r>
          </a:p>
        </p:txBody>
      </p:sp>
      <p:sp>
        <p:nvSpPr>
          <p:cNvPr id="3" name="Content Placeholder 2">
            <a:extLst>
              <a:ext uri="{FF2B5EF4-FFF2-40B4-BE49-F238E27FC236}">
                <a16:creationId xmlns:a16="http://schemas.microsoft.com/office/drawing/2014/main" id="{C35EE272-0B2F-48E1-83EC-0DCDA65FA722}"/>
              </a:ext>
            </a:extLst>
          </p:cNvPr>
          <p:cNvSpPr>
            <a:spLocks noGrp="1"/>
          </p:cNvSpPr>
          <p:nvPr>
            <p:ph idx="1"/>
          </p:nvPr>
        </p:nvSpPr>
        <p:spPr/>
        <p:txBody>
          <a:bodyPr>
            <a:normAutofit fontScale="92500" lnSpcReduction="10000"/>
          </a:bodyPr>
          <a:lstStyle/>
          <a:p>
            <a:pPr marL="0" indent="0" algn="ctr">
              <a:buNone/>
            </a:pPr>
            <a:r>
              <a:rPr lang="en-US" dirty="0"/>
              <a:t>You will receive an email with a link to a survey to review the course(s) you attend at the Emissions Inventory Training Workshop.</a:t>
            </a:r>
          </a:p>
          <a:p>
            <a:pPr marL="0" indent="0" algn="ctr">
              <a:buNone/>
            </a:pPr>
            <a:endParaRPr lang="en-US" dirty="0"/>
          </a:p>
          <a:p>
            <a:pPr marL="0" indent="0" algn="ctr">
              <a:buNone/>
            </a:pPr>
            <a:r>
              <a:rPr lang="en-US" dirty="0"/>
              <a:t>Please take a few moments to let us know about your experience this week.</a:t>
            </a:r>
          </a:p>
          <a:p>
            <a:pPr marL="0" indent="0">
              <a:buNone/>
            </a:pPr>
            <a:endParaRPr lang="en-US" dirty="0"/>
          </a:p>
          <a:p>
            <a:pPr marL="0" indent="0" algn="ctr">
              <a:buNone/>
            </a:pPr>
            <a:r>
              <a:rPr lang="en-US" dirty="0"/>
              <a:t>We welcome your feedback!</a:t>
            </a:r>
          </a:p>
        </p:txBody>
      </p:sp>
    </p:spTree>
    <p:extLst>
      <p:ext uri="{BB962C8B-B14F-4D97-AF65-F5344CB8AC3E}">
        <p14:creationId xmlns:p14="http://schemas.microsoft.com/office/powerpoint/2010/main" val="218080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6858000" cy="990600"/>
          </a:xfrm>
        </p:spPr>
        <p:txBody>
          <a:bodyPr/>
          <a:lstStyle/>
          <a:p>
            <a:r>
              <a:rPr lang="en-US" dirty="0">
                <a:solidFill>
                  <a:srgbClr val="008000"/>
                </a:solidFill>
              </a:rPr>
              <a:t>Industries NOT covered Under TRI</a:t>
            </a:r>
            <a:endParaRPr lang="en-US" dirty="0"/>
          </a:p>
        </p:txBody>
      </p:sp>
      <p:sp>
        <p:nvSpPr>
          <p:cNvPr id="3" name="Content Placeholder 2"/>
          <p:cNvSpPr>
            <a:spLocks noGrp="1"/>
          </p:cNvSpPr>
          <p:nvPr>
            <p:ph idx="1"/>
          </p:nvPr>
        </p:nvSpPr>
        <p:spPr>
          <a:xfrm>
            <a:off x="838200" y="1981200"/>
            <a:ext cx="7391400" cy="4267200"/>
          </a:xfrm>
        </p:spPr>
        <p:txBody>
          <a:bodyPr/>
          <a:lstStyle/>
          <a:p>
            <a:pPr marL="0" indent="0">
              <a:buNone/>
            </a:pPr>
            <a:r>
              <a:rPr lang="en-US" sz="1800" dirty="0"/>
              <a:t>Partial list of industries who do not report to TRI</a:t>
            </a:r>
          </a:p>
          <a:p>
            <a:pPr marL="0" indent="0">
              <a:buNone/>
            </a:pPr>
            <a:endParaRPr lang="en-US" sz="1600" dirty="0"/>
          </a:p>
          <a:p>
            <a:pPr marL="0" indent="0">
              <a:buNone/>
            </a:pPr>
            <a:r>
              <a:rPr lang="en-US" sz="1600" dirty="0"/>
              <a:t>	Oil &amp; Gas Extraction (NAICS 211xxx)</a:t>
            </a:r>
          </a:p>
          <a:p>
            <a:pPr marL="0" indent="0">
              <a:buNone/>
            </a:pPr>
            <a:r>
              <a:rPr lang="en-US" sz="1600" dirty="0"/>
              <a:t>	Other Services (NAICS 81xxxx)</a:t>
            </a:r>
          </a:p>
          <a:p>
            <a:pPr marL="0" indent="0">
              <a:buNone/>
            </a:pPr>
            <a:r>
              <a:rPr lang="en-US" sz="1600" dirty="0"/>
              <a:t>		example -  Dry Cleaner 812320</a:t>
            </a:r>
          </a:p>
          <a:p>
            <a:pPr marL="0" indent="0">
              <a:buNone/>
            </a:pPr>
            <a:r>
              <a:rPr lang="en-US" sz="1600" dirty="0"/>
              <a:t>	Retail Trades (NAICS 44xxxx)</a:t>
            </a:r>
          </a:p>
          <a:p>
            <a:pPr marL="0" indent="0">
              <a:buNone/>
            </a:pPr>
            <a:r>
              <a:rPr lang="en-US" sz="1600" dirty="0"/>
              <a:t>		example -  Gas Stations 447190</a:t>
            </a:r>
          </a:p>
          <a:p>
            <a:pPr marL="0" indent="0">
              <a:buNone/>
            </a:pPr>
            <a:r>
              <a:rPr lang="en-US" sz="1600" dirty="0"/>
              <a:t>	Most Wholesale Trades (NAICS 42xxxx)</a:t>
            </a:r>
          </a:p>
          <a:p>
            <a:pPr marL="0" indent="0">
              <a:buNone/>
            </a:pPr>
            <a:r>
              <a:rPr lang="en-US" sz="1600" dirty="0"/>
              <a:t>		except 	Chemical 424690</a:t>
            </a:r>
          </a:p>
          <a:p>
            <a:pPr marL="0" indent="0">
              <a:buNone/>
            </a:pPr>
            <a:r>
              <a:rPr lang="en-US" sz="1600" dirty="0"/>
              <a:t>			Bulk Petroleum Stations and Terminals 424710</a:t>
            </a:r>
          </a:p>
          <a:p>
            <a:pPr marL="0" indent="0">
              <a:buNone/>
            </a:pPr>
            <a:r>
              <a:rPr lang="en-US" sz="1600" dirty="0"/>
              <a:t>	Transportation (NAICS 48xxxx)</a:t>
            </a:r>
          </a:p>
          <a:p>
            <a:pPr marL="457200" lvl="1" indent="0">
              <a:buNone/>
            </a:pPr>
            <a:r>
              <a:rPr lang="en-US" sz="1600" dirty="0"/>
              <a:t>		Airports</a:t>
            </a:r>
          </a:p>
          <a:p>
            <a:pPr marL="457200" lvl="1" indent="0">
              <a:buNone/>
            </a:pPr>
            <a:r>
              <a:rPr lang="en-US" sz="1600" dirty="0"/>
              <a:t>		Rail</a:t>
            </a:r>
          </a:p>
          <a:p>
            <a:pPr marL="457200" lvl="1" indent="0">
              <a:buNone/>
            </a:pPr>
            <a:r>
              <a:rPr lang="en-US" sz="1600" dirty="0"/>
              <a:t>		Marine (w/1 niche exception)</a:t>
            </a:r>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10</a:t>
            </a:fld>
            <a:endParaRPr lang="en-US" dirty="0"/>
          </a:p>
        </p:txBody>
      </p:sp>
    </p:spTree>
    <p:extLst>
      <p:ext uri="{BB962C8B-B14F-4D97-AF65-F5344CB8AC3E}">
        <p14:creationId xmlns:p14="http://schemas.microsoft.com/office/powerpoint/2010/main" val="204148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5/17/2018</a:t>
            </a:r>
          </a:p>
        </p:txBody>
      </p:sp>
      <p:sp>
        <p:nvSpPr>
          <p:cNvPr id="3" name="Footer Placeholder 2"/>
          <p:cNvSpPr>
            <a:spLocks noGrp="1"/>
          </p:cNvSpPr>
          <p:nvPr>
            <p:ph type="ftr" sz="quarter" idx="11"/>
          </p:nvPr>
        </p:nvSpPr>
        <p:spPr/>
        <p:txBody>
          <a:bodyPr/>
          <a:lstStyle/>
          <a:p>
            <a:pPr>
              <a:defRPr/>
            </a:pPr>
            <a:r>
              <a:rPr lang="en-US"/>
              <a:t>U.S. Environmental Protection Agency</a:t>
            </a:r>
            <a:endParaRPr lang="en-US" dirty="0"/>
          </a:p>
        </p:txBody>
      </p:sp>
      <p:sp>
        <p:nvSpPr>
          <p:cNvPr id="4" name="Slide Number Placeholder 3"/>
          <p:cNvSpPr>
            <a:spLocks noGrp="1"/>
          </p:cNvSpPr>
          <p:nvPr>
            <p:ph type="sldNum" sz="quarter" idx="12"/>
          </p:nvPr>
        </p:nvSpPr>
        <p:spPr/>
        <p:txBody>
          <a:bodyPr/>
          <a:lstStyle/>
          <a:p>
            <a:pPr>
              <a:defRPr/>
            </a:pPr>
            <a:fld id="{FE5B6FE8-5FFF-4E89-A05C-CCE6655E1346}" type="slidenum">
              <a:rPr lang="en-US" smtClean="0"/>
              <a:pPr>
                <a:defRPr/>
              </a:pPr>
              <a:t>11</a:t>
            </a:fld>
            <a:endParaRPr lang="en-US" dirty="0"/>
          </a:p>
        </p:txBody>
      </p:sp>
      <p:sp>
        <p:nvSpPr>
          <p:cNvPr id="5" name="Title 1"/>
          <p:cNvSpPr txBox="1">
            <a:spLocks/>
          </p:cNvSpPr>
          <p:nvPr/>
        </p:nvSpPr>
        <p:spPr>
          <a:xfrm>
            <a:off x="990600" y="1143000"/>
            <a:ext cx="6858000" cy="990600"/>
          </a:xfrm>
          <a:prstGeom prst="rect">
            <a:avLst/>
          </a:prstGeom>
        </p:spPr>
        <p:txBody>
          <a:bodyPr/>
          <a:lst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kern="0" dirty="0">
                <a:solidFill>
                  <a:srgbClr val="008000"/>
                </a:solidFill>
              </a:rPr>
              <a:t>Good to Know</a:t>
            </a:r>
            <a:endParaRPr lang="en-US" kern="0" dirty="0"/>
          </a:p>
        </p:txBody>
      </p:sp>
      <p:sp>
        <p:nvSpPr>
          <p:cNvPr id="6" name="Content Placeholder 2"/>
          <p:cNvSpPr txBox="1">
            <a:spLocks/>
          </p:cNvSpPr>
          <p:nvPr/>
        </p:nvSpPr>
        <p:spPr>
          <a:xfrm>
            <a:off x="838200" y="1981200"/>
            <a:ext cx="7391400" cy="42672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buNone/>
            </a:pPr>
            <a:r>
              <a:rPr lang="en-US" sz="1800" kern="0" dirty="0"/>
              <a:t>The facility’s NAICS are based on the facility’s primary economic activities, which can change from year to year. </a:t>
            </a:r>
          </a:p>
          <a:p>
            <a:pPr>
              <a:buFont typeface="Arial" panose="020B0604020202020204" pitchFamily="34" charset="0"/>
              <a:buChar char="•"/>
            </a:pPr>
            <a:r>
              <a:rPr lang="en-US" sz="1800" kern="0" dirty="0"/>
              <a:t>Example – Soy bean production and Biofuel production</a:t>
            </a:r>
          </a:p>
          <a:p>
            <a:pPr marL="0" indent="0">
              <a:buFontTx/>
              <a:buNone/>
            </a:pPr>
            <a:endParaRPr lang="en-US" sz="1800" kern="0" dirty="0"/>
          </a:p>
          <a:p>
            <a:pPr marL="0" indent="0">
              <a:buNone/>
            </a:pPr>
            <a:r>
              <a:rPr lang="en-US" sz="1800" kern="0" dirty="0"/>
              <a:t>TRI now follows the Census updates cycle of 5 years.</a:t>
            </a:r>
          </a:p>
          <a:p>
            <a:pPr>
              <a:buFont typeface="Arial" panose="020B0604020202020204" pitchFamily="34" charset="0"/>
              <a:buChar char="•"/>
            </a:pPr>
            <a:r>
              <a:rPr lang="en-US" sz="1800" kern="0" dirty="0"/>
              <a:t>Awkward situation where the same facility performing the same operations may report under a different NAICS. (typically only at the 6 digit level)</a:t>
            </a:r>
          </a:p>
          <a:p>
            <a:pPr>
              <a:buFont typeface="Arial" panose="020B0604020202020204" pitchFamily="34" charset="0"/>
              <a:buChar char="•"/>
            </a:pPr>
            <a:endParaRPr lang="en-US" sz="1800" kern="0" dirty="0"/>
          </a:p>
          <a:p>
            <a:pPr marL="0" indent="0">
              <a:buNone/>
            </a:pPr>
            <a:r>
              <a:rPr lang="en-US" sz="1800" kern="0" dirty="0"/>
              <a:t>TRI facility attributes (including NAICS and Name) are based on the most recent TRI submission from the facility.</a:t>
            </a:r>
          </a:p>
          <a:p>
            <a:pPr marL="0" indent="0">
              <a:buFontTx/>
              <a:buNone/>
            </a:pPr>
            <a:r>
              <a:rPr lang="en-US" sz="1800" kern="0" dirty="0"/>
              <a:t>	</a:t>
            </a:r>
          </a:p>
          <a:p>
            <a:pPr marL="0" indent="0">
              <a:buFontTx/>
              <a:buNone/>
            </a:pPr>
            <a:r>
              <a:rPr lang="en-US" sz="1800" kern="0" dirty="0"/>
              <a:t>	</a:t>
            </a:r>
            <a:endParaRPr lang="en-US" sz="1600" kern="0" dirty="0"/>
          </a:p>
        </p:txBody>
      </p:sp>
    </p:spTree>
    <p:extLst>
      <p:ext uri="{BB962C8B-B14F-4D97-AF65-F5344CB8AC3E}">
        <p14:creationId xmlns:p14="http://schemas.microsoft.com/office/powerpoint/2010/main" val="339776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Ten full-time employees equivalents</a:t>
            </a:r>
            <a:br>
              <a:rPr lang="en-US" dirty="0">
                <a:solidFill>
                  <a:srgbClr val="008000"/>
                </a:solidFill>
              </a:rPr>
            </a:br>
            <a:endParaRPr lang="en-US" dirty="0"/>
          </a:p>
        </p:txBody>
      </p:sp>
      <p:sp>
        <p:nvSpPr>
          <p:cNvPr id="3" name="Content Placeholder 2"/>
          <p:cNvSpPr>
            <a:spLocks noGrp="1"/>
          </p:cNvSpPr>
          <p:nvPr>
            <p:ph idx="1"/>
          </p:nvPr>
        </p:nvSpPr>
        <p:spPr/>
        <p:txBody>
          <a:bodyPr/>
          <a:lstStyle/>
          <a:p>
            <a:r>
              <a:rPr lang="en-US" dirty="0"/>
              <a:t>20,000 Total employments hours per year</a:t>
            </a:r>
          </a:p>
          <a:p>
            <a:r>
              <a:rPr lang="en-US" dirty="0"/>
              <a:t>Includes paid holidays, vacations and sick leave</a:t>
            </a:r>
          </a:p>
          <a:p>
            <a:r>
              <a:rPr lang="en-US" dirty="0"/>
              <a:t>Includes full time, part time and contract staff </a:t>
            </a:r>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12</a:t>
            </a:fld>
            <a:endParaRPr lang="en-US" dirty="0"/>
          </a:p>
        </p:txBody>
      </p:sp>
    </p:spTree>
    <p:extLst>
      <p:ext uri="{BB962C8B-B14F-4D97-AF65-F5344CB8AC3E}">
        <p14:creationId xmlns:p14="http://schemas.microsoft.com/office/powerpoint/2010/main" val="401824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TRI Listed Chemical</a:t>
            </a:r>
          </a:p>
        </p:txBody>
      </p:sp>
      <p:sp>
        <p:nvSpPr>
          <p:cNvPr id="3" name="Content Placeholder 2"/>
          <p:cNvSpPr>
            <a:spLocks noGrp="1"/>
          </p:cNvSpPr>
          <p:nvPr>
            <p:ph idx="1"/>
          </p:nvPr>
        </p:nvSpPr>
        <p:spPr/>
        <p:txBody>
          <a:bodyPr/>
          <a:lstStyle/>
          <a:p>
            <a:r>
              <a:rPr lang="en-US" dirty="0"/>
              <a:t>692 Chemicals and chemical categories</a:t>
            </a:r>
          </a:p>
          <a:p>
            <a:pPr lvl="1"/>
            <a:r>
              <a:rPr lang="en-US" dirty="0"/>
              <a:t>595 individually-listed chemicals and</a:t>
            </a:r>
          </a:p>
          <a:p>
            <a:pPr lvl="1"/>
            <a:r>
              <a:rPr lang="en-US" dirty="0"/>
              <a:t>32 chemical categories</a:t>
            </a:r>
          </a:p>
          <a:p>
            <a:pPr lvl="2"/>
            <a:r>
              <a:rPr lang="en-US" dirty="0"/>
              <a:t>Five categories containing 70 specifically-listed chemicals).</a:t>
            </a:r>
          </a:p>
          <a:p>
            <a:pPr lvl="1"/>
            <a:r>
              <a:rPr lang="en-US" dirty="0"/>
              <a:t>13 chemical / chemical categories have qualifiers</a:t>
            </a:r>
          </a:p>
          <a:p>
            <a:pPr marL="0" indent="0">
              <a:buNone/>
            </a:pPr>
            <a:endParaRPr lang="en-US" sz="1600" dirty="0"/>
          </a:p>
          <a:p>
            <a:pPr marL="0" indent="0">
              <a:buNone/>
            </a:pPr>
            <a:r>
              <a:rPr lang="en-US" sz="1600" dirty="0"/>
              <a:t>Full list available from most secondary web pages off of </a:t>
            </a:r>
            <a:r>
              <a:rPr lang="en-US" sz="1600" dirty="0">
                <a:hlinkClick r:id="rId2"/>
              </a:rPr>
              <a:t>www.epa.gov/tri</a:t>
            </a:r>
            <a:r>
              <a:rPr lang="en-US" sz="1600" dirty="0"/>
              <a:t>, in left hand side</a:t>
            </a:r>
            <a:endParaRPr lang="en-US" dirty="0"/>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13</a:t>
            </a:fld>
            <a:endParaRPr lang="en-US" dirty="0"/>
          </a:p>
        </p:txBody>
      </p:sp>
    </p:spTree>
    <p:extLst>
      <p:ext uri="{BB962C8B-B14F-4D97-AF65-F5344CB8AC3E}">
        <p14:creationId xmlns:p14="http://schemas.microsoft.com/office/powerpoint/2010/main" val="396145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458200" cy="990600"/>
          </a:xfrm>
        </p:spPr>
        <p:txBody>
          <a:bodyPr/>
          <a:lstStyle/>
          <a:p>
            <a:r>
              <a:rPr lang="en-US" dirty="0">
                <a:solidFill>
                  <a:srgbClr val="008000"/>
                </a:solidFill>
              </a:rPr>
              <a:t>Chemical / chemical categories with qualifiers</a:t>
            </a:r>
          </a:p>
        </p:txBody>
      </p:sp>
      <p:sp>
        <p:nvSpPr>
          <p:cNvPr id="3" name="Content Placeholder 2"/>
          <p:cNvSpPr>
            <a:spLocks noGrp="1"/>
          </p:cNvSpPr>
          <p:nvPr>
            <p:ph idx="1"/>
          </p:nvPr>
        </p:nvSpPr>
        <p:spPr>
          <a:xfrm>
            <a:off x="685800" y="2514600"/>
            <a:ext cx="8001000" cy="3429000"/>
          </a:xfrm>
        </p:spPr>
        <p:txBody>
          <a:bodyPr numCol="2"/>
          <a:lstStyle/>
          <a:p>
            <a:r>
              <a:rPr lang="en-US" sz="1600" dirty="0"/>
              <a:t>Qualifiers based on form</a:t>
            </a:r>
          </a:p>
          <a:p>
            <a:pPr lvl="1"/>
            <a:r>
              <a:rPr lang="en-US" sz="1600" dirty="0"/>
              <a:t>Aluminum		7429-90-5 </a:t>
            </a:r>
          </a:p>
          <a:p>
            <a:pPr lvl="1"/>
            <a:r>
              <a:rPr lang="en-US" sz="1600" dirty="0"/>
              <a:t>Aluminum oxide	1344-28-1</a:t>
            </a:r>
          </a:p>
          <a:p>
            <a:pPr lvl="1"/>
            <a:r>
              <a:rPr lang="en-US" sz="1600" dirty="0"/>
              <a:t>Ammonia 		7664-41-7</a:t>
            </a:r>
          </a:p>
          <a:p>
            <a:pPr lvl="1"/>
            <a:r>
              <a:rPr lang="en-US" sz="1600" dirty="0"/>
              <a:t>Asbestos		1332-21-4</a:t>
            </a:r>
          </a:p>
          <a:p>
            <a:pPr lvl="1"/>
            <a:r>
              <a:rPr lang="en-US" sz="1600" dirty="0"/>
              <a:t>Hydrochloric acid	7647-01-0</a:t>
            </a:r>
          </a:p>
          <a:p>
            <a:pPr lvl="1"/>
            <a:r>
              <a:rPr lang="en-US" sz="1600" dirty="0"/>
              <a:t>Nitrate compounds 	NA</a:t>
            </a:r>
          </a:p>
          <a:p>
            <a:pPr lvl="1"/>
            <a:r>
              <a:rPr lang="en-US" sz="1600" dirty="0"/>
              <a:t>Phosphorus		7723-14-0</a:t>
            </a:r>
          </a:p>
          <a:p>
            <a:pPr lvl="1"/>
            <a:r>
              <a:rPr lang="en-US" sz="1600" dirty="0"/>
              <a:t>Sulfuric acid	7664-93-9</a:t>
            </a:r>
          </a:p>
          <a:p>
            <a:pPr lvl="1"/>
            <a:r>
              <a:rPr lang="en-US" sz="1600" dirty="0"/>
              <a:t>Vanadium		7440-62-2</a:t>
            </a:r>
          </a:p>
          <a:p>
            <a:pPr lvl="1"/>
            <a:r>
              <a:rPr lang="en-US" sz="1600" dirty="0"/>
              <a:t>Zinc		7440-66-6</a:t>
            </a:r>
          </a:p>
          <a:p>
            <a:r>
              <a:rPr lang="en-US" sz="1600" dirty="0"/>
              <a:t>Qualifiers based on activity </a:t>
            </a:r>
          </a:p>
          <a:p>
            <a:pPr lvl="1"/>
            <a:r>
              <a:rPr lang="en-US" sz="1600" dirty="0"/>
              <a:t>Dioxin and dioxin-like compounds</a:t>
            </a:r>
          </a:p>
          <a:p>
            <a:pPr lvl="1"/>
            <a:r>
              <a:rPr lang="en-US" sz="1600" dirty="0"/>
              <a:t>Isopropyl alcohol	67-63-0</a:t>
            </a:r>
          </a:p>
          <a:p>
            <a:pPr lvl="1"/>
            <a:r>
              <a:rPr lang="en-US" sz="1600" dirty="0"/>
              <a:t>Saccharin	 	81-07-2</a:t>
            </a:r>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14</a:t>
            </a:fld>
            <a:endParaRPr lang="en-US" dirty="0"/>
          </a:p>
        </p:txBody>
      </p:sp>
    </p:spTree>
    <p:extLst>
      <p:ext uri="{BB962C8B-B14F-4D97-AF65-F5344CB8AC3E}">
        <p14:creationId xmlns:p14="http://schemas.microsoft.com/office/powerpoint/2010/main" val="391557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458200" cy="990600"/>
          </a:xfrm>
        </p:spPr>
        <p:txBody>
          <a:bodyPr/>
          <a:lstStyle/>
          <a:p>
            <a:r>
              <a:rPr lang="en-US" dirty="0">
                <a:solidFill>
                  <a:srgbClr val="008000"/>
                </a:solidFill>
              </a:rPr>
              <a:t>Chemical Groups</a:t>
            </a:r>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15</a:t>
            </a:fld>
            <a:endParaRPr lang="en-US" dirty="0"/>
          </a:p>
        </p:txBody>
      </p:sp>
      <p:sp>
        <p:nvSpPr>
          <p:cNvPr id="8" name="TextBox 7"/>
          <p:cNvSpPr txBox="1"/>
          <p:nvPr/>
        </p:nvSpPr>
        <p:spPr>
          <a:xfrm>
            <a:off x="1219200" y="2667000"/>
            <a:ext cx="7010400" cy="2677656"/>
          </a:xfrm>
          <a:prstGeom prst="rect">
            <a:avLst/>
          </a:prstGeom>
          <a:noFill/>
        </p:spPr>
        <p:txBody>
          <a:bodyPr wrap="square" rtlCol="0">
            <a:spAutoFit/>
          </a:bodyPr>
          <a:lstStyle/>
          <a:p>
            <a:r>
              <a:rPr lang="en-US" sz="1800" dirty="0"/>
              <a:t>Most are not part of TRI reporting regulations</a:t>
            </a:r>
          </a:p>
          <a:p>
            <a:r>
              <a:rPr lang="en-US" sz="1800" dirty="0"/>
              <a:t>Groups created to support user needs</a:t>
            </a:r>
          </a:p>
          <a:p>
            <a:endParaRPr lang="en-US" sz="1800" dirty="0"/>
          </a:p>
          <a:p>
            <a:pPr marL="742950" lvl="1" indent="-285750">
              <a:buFont typeface="Arial" panose="020B0604020202020204" pitchFamily="34" charset="0"/>
              <a:buChar char="•"/>
            </a:pPr>
            <a:r>
              <a:rPr lang="en-US" sz="1800" dirty="0"/>
              <a:t>PBT (includes 21 chemical or chemical compound)</a:t>
            </a:r>
          </a:p>
          <a:p>
            <a:pPr marL="742950" lvl="1" indent="-285750">
              <a:buFont typeface="Arial" panose="020B0604020202020204" pitchFamily="34" charset="0"/>
              <a:buChar char="•"/>
            </a:pPr>
            <a:r>
              <a:rPr lang="en-US" sz="1800" dirty="0"/>
              <a:t>OSHA Carcinogens</a:t>
            </a:r>
          </a:p>
          <a:p>
            <a:pPr marL="742950" lvl="1" indent="-285750">
              <a:buFont typeface="Arial" panose="020B0604020202020204" pitchFamily="34" charset="0"/>
              <a:buChar char="•"/>
            </a:pPr>
            <a:r>
              <a:rPr lang="en-US" sz="1800" dirty="0"/>
              <a:t>HAP</a:t>
            </a:r>
          </a:p>
          <a:p>
            <a:pPr marL="742950" lvl="1" indent="-285750">
              <a:buFont typeface="Arial" panose="020B0604020202020204" pitchFamily="34" charset="0"/>
              <a:buChar char="•"/>
            </a:pPr>
            <a:r>
              <a:rPr lang="en-US" sz="1800" dirty="0"/>
              <a:t>Metal and metal Compounds</a:t>
            </a:r>
          </a:p>
          <a:p>
            <a:pPr marL="742950" lvl="1" indent="-285750">
              <a:buFont typeface="Arial" panose="020B0604020202020204" pitchFamily="34" charset="0"/>
              <a:buChar char="•"/>
            </a:pPr>
            <a:r>
              <a:rPr lang="en-US" sz="1800" dirty="0"/>
              <a:t>CERCLA Hazardous Substances</a:t>
            </a:r>
          </a:p>
          <a:p>
            <a:endParaRPr lang="en-US" dirty="0"/>
          </a:p>
        </p:txBody>
      </p:sp>
    </p:spTree>
    <p:extLst>
      <p:ext uri="{BB962C8B-B14F-4D97-AF65-F5344CB8AC3E}">
        <p14:creationId xmlns:p14="http://schemas.microsoft.com/office/powerpoint/2010/main" val="213687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04591"/>
            <a:ext cx="8458200" cy="990600"/>
          </a:xfrm>
        </p:spPr>
        <p:txBody>
          <a:bodyPr/>
          <a:lstStyle/>
          <a:p>
            <a:r>
              <a:rPr lang="en-US" dirty="0">
                <a:solidFill>
                  <a:srgbClr val="008000"/>
                </a:solidFill>
              </a:rPr>
              <a:t>Persistent Bioaccumulative, and Toxic (PBT) Chemical Group</a:t>
            </a:r>
          </a:p>
        </p:txBody>
      </p:sp>
      <p:sp>
        <p:nvSpPr>
          <p:cNvPr id="4" name="Date Placeholder 3"/>
          <p:cNvSpPr>
            <a:spLocks noGrp="1"/>
          </p:cNvSpPr>
          <p:nvPr>
            <p:ph type="dt" sz="half" idx="10"/>
          </p:nvPr>
        </p:nvSpPr>
        <p:spPr>
          <a:xfrm>
            <a:off x="685800" y="6248400"/>
            <a:ext cx="1905000" cy="457200"/>
          </a:xfrm>
        </p:spPr>
        <p:txBody>
          <a:bodyPr/>
          <a:lstStyle/>
          <a:p>
            <a:pPr>
              <a:defRPr/>
            </a:pPr>
            <a:r>
              <a:rPr lang="en-US" dirty="0"/>
              <a:t>5/17/2018</a:t>
            </a:r>
          </a:p>
        </p:txBody>
      </p:sp>
      <p:sp>
        <p:nvSpPr>
          <p:cNvPr id="5" name="Footer Placeholder 4"/>
          <p:cNvSpPr>
            <a:spLocks noGrp="1"/>
          </p:cNvSpPr>
          <p:nvPr>
            <p:ph type="ftr" sz="quarter" idx="11"/>
          </p:nvPr>
        </p:nvSpPr>
        <p:spPr>
          <a:xfrm>
            <a:off x="1905000" y="6248400"/>
            <a:ext cx="5486400" cy="457200"/>
          </a:xfrm>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a:xfrm>
            <a:off x="6553200" y="6248400"/>
            <a:ext cx="1905000" cy="457200"/>
          </a:xfrm>
        </p:spPr>
        <p:txBody>
          <a:bodyPr/>
          <a:lstStyle/>
          <a:p>
            <a:pPr>
              <a:defRPr/>
            </a:pPr>
            <a:fld id="{8EFC11E7-3BAE-4206-B1C9-97C59F23D10D}" type="slidenum">
              <a:rPr lang="en-US" smtClean="0"/>
              <a:pPr>
                <a:defRPr/>
              </a:pPr>
              <a:t>16</a:t>
            </a:fld>
            <a:endParaRPr lang="en-US" dirty="0"/>
          </a:p>
        </p:txBody>
      </p:sp>
      <p:sp>
        <p:nvSpPr>
          <p:cNvPr id="14" name="TextBox 13"/>
          <p:cNvSpPr txBox="1"/>
          <p:nvPr/>
        </p:nvSpPr>
        <p:spPr>
          <a:xfrm>
            <a:off x="685800" y="2851190"/>
            <a:ext cx="8001000" cy="3016210"/>
          </a:xfrm>
          <a:prstGeom prst="rect">
            <a:avLst/>
          </a:prstGeom>
          <a:noFill/>
        </p:spPr>
        <p:txBody>
          <a:bodyPr wrap="square" rtlCol="0">
            <a:spAutoFit/>
          </a:bodyPr>
          <a:lstStyle/>
          <a:p>
            <a:pPr>
              <a:tabLst>
                <a:tab pos="4114800" algn="l"/>
              </a:tabLst>
            </a:pPr>
            <a:r>
              <a:rPr lang="en-US" sz="1400" dirty="0"/>
              <a:t>ALDRIN 	 METHOXYCHLOR</a:t>
            </a:r>
          </a:p>
          <a:p>
            <a:pPr>
              <a:tabLst>
                <a:tab pos="4114800" algn="l"/>
              </a:tabLst>
            </a:pPr>
            <a:r>
              <a:rPr lang="en-US" sz="1400" dirty="0"/>
              <a:t>BENZO(G,H,I)PERYLENE	 OCTACHLOROSTYRENE</a:t>
            </a:r>
          </a:p>
          <a:p>
            <a:pPr>
              <a:tabLst>
                <a:tab pos="4114800" algn="l"/>
              </a:tabLst>
            </a:pPr>
            <a:r>
              <a:rPr lang="en-US" sz="1400" dirty="0"/>
              <a:t>CHLORDANE	 PENDIMETHALIN</a:t>
            </a:r>
          </a:p>
          <a:p>
            <a:pPr>
              <a:tabLst>
                <a:tab pos="4114800" algn="l"/>
              </a:tabLst>
            </a:pPr>
            <a:r>
              <a:rPr lang="en-US" sz="1400" dirty="0"/>
              <a:t>DIOXIN AND DIOXIN-LIKE COMPOUNDS	 PENTACHLOROBENZENE</a:t>
            </a:r>
          </a:p>
          <a:p>
            <a:pPr>
              <a:tabLst>
                <a:tab pos="4114800" algn="l"/>
              </a:tabLst>
            </a:pPr>
            <a:r>
              <a:rPr lang="en-US" sz="1400" dirty="0"/>
              <a:t>HEPTACHLOR	 POLYCHLORINATED BIPHENYLS</a:t>
            </a:r>
          </a:p>
          <a:p>
            <a:pPr>
              <a:tabLst>
                <a:tab pos="4114800" algn="l"/>
              </a:tabLst>
            </a:pPr>
            <a:r>
              <a:rPr lang="en-US" sz="1400" dirty="0"/>
              <a:t>HEXACHLOROBENZENE	 POLYCYCLIC AROMATIC COMPOUNDS</a:t>
            </a:r>
          </a:p>
          <a:p>
            <a:pPr>
              <a:tabLst>
                <a:tab pos="4114800" algn="l"/>
              </a:tabLst>
            </a:pPr>
            <a:r>
              <a:rPr lang="en-US" sz="1400" dirty="0"/>
              <a:t>ISODRIN 	 TETRABROMOBISPHENOL A</a:t>
            </a:r>
          </a:p>
          <a:p>
            <a:pPr>
              <a:tabLst>
                <a:tab pos="4114800" algn="l"/>
              </a:tabLst>
            </a:pPr>
            <a:r>
              <a:rPr lang="en-US" sz="1400" dirty="0"/>
              <a:t>LEAD 	 TOXAPHENE</a:t>
            </a:r>
          </a:p>
          <a:p>
            <a:pPr>
              <a:tabLst>
                <a:tab pos="4114800" algn="l"/>
              </a:tabLst>
            </a:pPr>
            <a:r>
              <a:rPr lang="en-US" sz="1400" dirty="0"/>
              <a:t>LEAD COMPOUNDS 	 TRIFLURALIN</a:t>
            </a:r>
          </a:p>
          <a:p>
            <a:pPr>
              <a:tabLst>
                <a:tab pos="4114800" algn="l"/>
              </a:tabLst>
            </a:pPr>
            <a:r>
              <a:rPr lang="en-US" sz="1400" dirty="0"/>
              <a:t>MERCURY 	</a:t>
            </a:r>
          </a:p>
          <a:p>
            <a:pPr>
              <a:tabLst>
                <a:tab pos="4114800" algn="l"/>
              </a:tabLst>
            </a:pPr>
            <a:r>
              <a:rPr lang="en-US" sz="1400" dirty="0"/>
              <a:t>MERCURY COMPOUNDS 	</a:t>
            </a:r>
          </a:p>
          <a:p>
            <a:pPr>
              <a:tabLst>
                <a:tab pos="4114800" algn="l"/>
              </a:tabLst>
            </a:pPr>
            <a:endParaRPr lang="en-US" sz="1200" dirty="0"/>
          </a:p>
          <a:p>
            <a:pPr>
              <a:tabLst>
                <a:tab pos="4114800" algn="l"/>
              </a:tabLst>
            </a:pPr>
            <a:endParaRPr lang="en-US" sz="1200" dirty="0"/>
          </a:p>
          <a:p>
            <a:r>
              <a:rPr lang="en-US" sz="1200" dirty="0"/>
              <a:t>HEXABROMOCYCLODODECANE (HBCD) Category- Added starting with reporting year 2017</a:t>
            </a:r>
          </a:p>
        </p:txBody>
      </p:sp>
    </p:spTree>
    <p:extLst>
      <p:ext uri="{BB962C8B-B14F-4D97-AF65-F5344CB8AC3E}">
        <p14:creationId xmlns:p14="http://schemas.microsoft.com/office/powerpoint/2010/main" val="258637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990600"/>
          </a:xfrm>
        </p:spPr>
        <p:txBody>
          <a:bodyPr/>
          <a:lstStyle/>
          <a:p>
            <a:r>
              <a:rPr lang="en-US" dirty="0">
                <a:solidFill>
                  <a:srgbClr val="008000"/>
                </a:solidFill>
              </a:rPr>
              <a:t>Chemical Activity Threshold</a:t>
            </a:r>
            <a:br>
              <a:rPr lang="en-US" dirty="0">
                <a:solidFill>
                  <a:srgbClr val="008000"/>
                </a:solidFill>
              </a:rPr>
            </a:br>
            <a:r>
              <a:rPr lang="en-US" sz="2400" dirty="0">
                <a:solidFill>
                  <a:srgbClr val="008000"/>
                </a:solidFill>
              </a:rPr>
              <a:t>(This determines if facility must report. It is unrelated to quantities which must be reported)</a:t>
            </a:r>
          </a:p>
        </p:txBody>
      </p:sp>
      <p:sp>
        <p:nvSpPr>
          <p:cNvPr id="3" name="Content Placeholder 2"/>
          <p:cNvSpPr>
            <a:spLocks noGrp="1"/>
          </p:cNvSpPr>
          <p:nvPr>
            <p:ph idx="1"/>
          </p:nvPr>
        </p:nvSpPr>
        <p:spPr>
          <a:xfrm>
            <a:off x="762000" y="2503714"/>
            <a:ext cx="7772400" cy="3429000"/>
          </a:xfrm>
        </p:spPr>
        <p:txBody>
          <a:bodyPr/>
          <a:lstStyle/>
          <a:p>
            <a:r>
              <a:rPr lang="en-US" sz="2400" dirty="0"/>
              <a:t>For toxic chemicals that are NOT PBT chemicals the threshold amounts are:</a:t>
            </a:r>
            <a:r>
              <a:rPr lang="en-US" dirty="0"/>
              <a:t> </a:t>
            </a:r>
          </a:p>
          <a:p>
            <a:pPr lvl="1"/>
            <a:r>
              <a:rPr lang="en-US" sz="2000" dirty="0"/>
              <a:t>25,000 pounds for manufacture or</a:t>
            </a:r>
          </a:p>
          <a:p>
            <a:pPr lvl="1"/>
            <a:r>
              <a:rPr lang="en-US" sz="2000" dirty="0"/>
              <a:t>25,000 pounds for process or</a:t>
            </a:r>
          </a:p>
          <a:p>
            <a:pPr lvl="1"/>
            <a:r>
              <a:rPr lang="en-US" sz="2000" dirty="0"/>
              <a:t>10,000 pounds for otherwise use</a:t>
            </a:r>
          </a:p>
          <a:p>
            <a:r>
              <a:rPr lang="en-US" sz="2400" dirty="0"/>
              <a:t>PBT thresholds do not vary by activity, but do vary by specific chemical</a:t>
            </a:r>
          </a:p>
          <a:p>
            <a:pPr lvl="1"/>
            <a:r>
              <a:rPr lang="en-US" sz="2000" dirty="0"/>
              <a:t>100 lbs, 10 lbs, 0.1 grams (Dioxins)</a:t>
            </a:r>
          </a:p>
          <a:p>
            <a:endParaRPr lang="en-US" dirty="0"/>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17</a:t>
            </a:fld>
            <a:endParaRPr lang="en-US" dirty="0"/>
          </a:p>
        </p:txBody>
      </p:sp>
    </p:spTree>
    <p:extLst>
      <p:ext uri="{BB962C8B-B14F-4D97-AF65-F5344CB8AC3E}">
        <p14:creationId xmlns:p14="http://schemas.microsoft.com/office/powerpoint/2010/main" val="340715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18</a:t>
            </a:fld>
            <a:endParaRPr lang="en-US" dirty="0"/>
          </a:p>
        </p:txBody>
      </p:sp>
      <p:sp>
        <p:nvSpPr>
          <p:cNvPr id="7" name="Title 1"/>
          <p:cNvSpPr>
            <a:spLocks noGrp="1"/>
          </p:cNvSpPr>
          <p:nvPr>
            <p:ph type="title"/>
          </p:nvPr>
        </p:nvSpPr>
        <p:spPr>
          <a:xfrm>
            <a:off x="304800" y="1219200"/>
            <a:ext cx="8458200" cy="990600"/>
          </a:xfrm>
        </p:spPr>
        <p:txBody>
          <a:bodyPr/>
          <a:lstStyle/>
          <a:p>
            <a:r>
              <a:rPr lang="en-US" sz="3000" b="1" dirty="0">
                <a:solidFill>
                  <a:srgbClr val="008000"/>
                </a:solidFill>
              </a:rPr>
              <a:t>What information do facilities report to TRI?</a:t>
            </a:r>
          </a:p>
        </p:txBody>
      </p:sp>
      <p:sp>
        <p:nvSpPr>
          <p:cNvPr id="8" name="Content Placeholder 2"/>
          <p:cNvSpPr>
            <a:spLocks noGrp="1"/>
          </p:cNvSpPr>
          <p:nvPr>
            <p:ph idx="1"/>
          </p:nvPr>
        </p:nvSpPr>
        <p:spPr>
          <a:xfrm>
            <a:off x="533400" y="2209800"/>
            <a:ext cx="6477000" cy="4038600"/>
          </a:xfrm>
        </p:spPr>
        <p:txBody>
          <a:bodyPr/>
          <a:lstStyle/>
          <a:p>
            <a:r>
              <a:rPr lang="en-US" sz="2100" dirty="0"/>
              <a:t>On-site releases of TRI chemicals to:</a:t>
            </a:r>
          </a:p>
          <a:p>
            <a:pPr lvl="1"/>
            <a:r>
              <a:rPr lang="en-US" sz="1800" dirty="0"/>
              <a:t>Air</a:t>
            </a:r>
          </a:p>
          <a:p>
            <a:pPr lvl="1"/>
            <a:r>
              <a:rPr lang="en-US" sz="1800" dirty="0"/>
              <a:t>Water</a:t>
            </a:r>
          </a:p>
          <a:p>
            <a:pPr lvl="1">
              <a:spcAft>
                <a:spcPts val="1200"/>
              </a:spcAft>
            </a:pPr>
            <a:r>
              <a:rPr lang="en-US" sz="1800" dirty="0"/>
              <a:t>Land</a:t>
            </a:r>
          </a:p>
          <a:p>
            <a:pPr>
              <a:spcAft>
                <a:spcPts val="1200"/>
              </a:spcAft>
            </a:pPr>
            <a:r>
              <a:rPr lang="en-US" sz="2100" dirty="0"/>
              <a:t>Transfers of chemical waste to off-site locations</a:t>
            </a:r>
          </a:p>
          <a:p>
            <a:r>
              <a:rPr lang="en-US" sz="2100" dirty="0"/>
              <a:t>Other waste management:</a:t>
            </a:r>
          </a:p>
          <a:p>
            <a:pPr lvl="1"/>
            <a:r>
              <a:rPr lang="en-US" sz="1800" dirty="0"/>
              <a:t>Recycling</a:t>
            </a:r>
          </a:p>
          <a:p>
            <a:pPr lvl="1"/>
            <a:r>
              <a:rPr lang="en-US" sz="1800" dirty="0"/>
              <a:t>Treatment</a:t>
            </a:r>
          </a:p>
          <a:p>
            <a:pPr lvl="1">
              <a:spcAft>
                <a:spcPts val="1200"/>
              </a:spcAft>
            </a:pPr>
            <a:r>
              <a:rPr lang="en-US" sz="1800" dirty="0"/>
              <a:t>Energy Recovery</a:t>
            </a:r>
          </a:p>
          <a:p>
            <a:r>
              <a:rPr lang="en-US" sz="2100" dirty="0"/>
              <a:t>Pollution prevention activities </a:t>
            </a:r>
            <a:r>
              <a:rPr lang="en-US" sz="2000" dirty="0"/>
              <a:t>(</a:t>
            </a:r>
            <a:r>
              <a:rPr lang="en-US" sz="2000" dirty="0">
                <a:hlinkClick r:id="rId2"/>
              </a:rPr>
              <a:t>www.epa.gov/tri/p2</a:t>
            </a:r>
            <a:r>
              <a:rPr lang="en-US" sz="2000" dirty="0"/>
              <a:t>)</a:t>
            </a:r>
          </a:p>
        </p:txBody>
      </p:sp>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2EFF28DD-9BED-45CF-9521-6EA2F11FC5C3}" type="slidenum">
              <a:rPr lang="en-US" smtClean="0">
                <a:ea typeface="ＭＳ Ｐゴシック" pitchFamily="34" charset="-128"/>
              </a:rPr>
              <a:pPr/>
              <a:t>18</a:t>
            </a:fld>
            <a:endParaRPr lang="en-US" dirty="0">
              <a:ea typeface="ＭＳ Ｐゴシック" pitchFamily="34" charset="-128"/>
            </a:endParaRPr>
          </a:p>
        </p:txBody>
      </p:sp>
      <p:pic>
        <p:nvPicPr>
          <p:cNvPr id="10" name="Picture 5" descr="C:\Documents and Settings\CWAGNER\Local Settings\Temporary Internet Files\Content.IE5\UVNF2GY2\MP9004024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286000"/>
            <a:ext cx="1524000" cy="938213"/>
          </a:xfrm>
          <a:prstGeom prst="rect">
            <a:avLst/>
          </a:prstGeom>
          <a:ln>
            <a:solidFill>
              <a:srgbClr val="1B6724"/>
            </a:solidFill>
          </a:ln>
          <a:effectLst>
            <a:outerShdw blurRad="76200" dist="38100" dir="7800000" algn="tl" rotWithShape="0">
              <a:srgbClr val="000000">
                <a:alpha val="40000"/>
              </a:srgbClr>
            </a:outerShdw>
          </a:effectLst>
        </p:spPr>
      </p:pic>
      <p:pic>
        <p:nvPicPr>
          <p:cNvPr id="11" name="Picture 10" descr="C:\Documents and Settings\CWAGNER\Local Settings\Temporary Internet Files\Content.IE5\NRY5LDLJ\MP9004424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657600"/>
            <a:ext cx="1524000" cy="914400"/>
          </a:xfrm>
          <a:prstGeom prst="rect">
            <a:avLst/>
          </a:prstGeom>
          <a:ln>
            <a:solidFill>
              <a:srgbClr val="1B6724"/>
            </a:solidFill>
          </a:ln>
          <a:effectLst>
            <a:outerShdw blurRad="76200" dist="38100" dir="7800000" algn="tl" rotWithShape="0">
              <a:srgbClr val="000000">
                <a:alpha val="40000"/>
              </a:srgbClr>
            </a:outerShdw>
          </a:effectLst>
        </p:spPr>
      </p:pic>
      <p:pic>
        <p:nvPicPr>
          <p:cNvPr id="12" name="Picture 6" descr="C:\Documents and Settings\CWAGNER\Local Settings\Temporary Internet Files\Content.IE5\UIBWQ4V3\MP90043734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953000"/>
            <a:ext cx="1524000" cy="876300"/>
          </a:xfrm>
          <a:prstGeom prst="rect">
            <a:avLst/>
          </a:prstGeom>
          <a:ln w="9525">
            <a:solidFill>
              <a:srgbClr val="1B6724"/>
            </a:solidFill>
          </a:ln>
          <a:effectLst>
            <a:outerShdw blurRad="76200" dist="38100" dir="7800000" algn="tl" rotWithShape="0">
              <a:srgbClr val="000000">
                <a:alpha val="40000"/>
              </a:srgbClr>
            </a:outerShdw>
          </a:effectLst>
        </p:spPr>
      </p:pic>
      <p:grpSp>
        <p:nvGrpSpPr>
          <p:cNvPr id="14" name="Group 13"/>
          <p:cNvGrpSpPr/>
          <p:nvPr/>
        </p:nvGrpSpPr>
        <p:grpSpPr>
          <a:xfrm>
            <a:off x="0" y="1143000"/>
            <a:ext cx="8763000" cy="395591"/>
            <a:chOff x="0" y="1204609"/>
            <a:chExt cx="8763000" cy="395591"/>
          </a:xfrm>
        </p:grpSpPr>
        <p:sp>
          <p:nvSpPr>
            <p:cNvPr id="15" name="4-Point Star 14"/>
            <p:cNvSpPr/>
            <p:nvPr/>
          </p:nvSpPr>
          <p:spPr bwMode="auto">
            <a:xfrm>
              <a:off x="0" y="1219200"/>
              <a:ext cx="381000" cy="381000"/>
            </a:xfrm>
            <a:prstGeom prst="star4">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cxnSp>
          <p:nvCxnSpPr>
            <p:cNvPr id="16" name="Straight Connector 15"/>
            <p:cNvCxnSpPr/>
            <p:nvPr/>
          </p:nvCxnSpPr>
          <p:spPr bwMode="auto">
            <a:xfrm>
              <a:off x="38100" y="1204609"/>
              <a:ext cx="8724900" cy="0"/>
            </a:xfrm>
            <a:prstGeom prst="line">
              <a:avLst/>
            </a:prstGeom>
            <a:ln>
              <a:solidFill>
                <a:srgbClr val="FFC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28770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19</a:t>
            </a:fld>
            <a:endParaRPr lang="en-US" dirty="0"/>
          </a:p>
        </p:txBody>
      </p:sp>
      <p:sp>
        <p:nvSpPr>
          <p:cNvPr id="7" name="Title 1"/>
          <p:cNvSpPr>
            <a:spLocks noGrp="1"/>
          </p:cNvSpPr>
          <p:nvPr>
            <p:ph type="title"/>
          </p:nvPr>
        </p:nvSpPr>
        <p:spPr>
          <a:xfrm>
            <a:off x="304800" y="1219200"/>
            <a:ext cx="8458200" cy="990600"/>
          </a:xfrm>
        </p:spPr>
        <p:txBody>
          <a:bodyPr/>
          <a:lstStyle/>
          <a:p>
            <a:r>
              <a:rPr lang="en-US" sz="3000" b="1" dirty="0">
                <a:solidFill>
                  <a:srgbClr val="008000"/>
                </a:solidFill>
              </a:rPr>
              <a:t>What information do facilities report to TRI?</a:t>
            </a:r>
          </a:p>
        </p:txBody>
      </p:sp>
      <p:sp>
        <p:nvSpPr>
          <p:cNvPr id="8" name="Content Placeholder 2"/>
          <p:cNvSpPr>
            <a:spLocks noGrp="1"/>
          </p:cNvSpPr>
          <p:nvPr>
            <p:ph idx="1"/>
          </p:nvPr>
        </p:nvSpPr>
        <p:spPr>
          <a:xfrm>
            <a:off x="533400" y="2209800"/>
            <a:ext cx="6477000" cy="3886200"/>
          </a:xfrm>
        </p:spPr>
        <p:txBody>
          <a:bodyPr/>
          <a:lstStyle/>
          <a:p>
            <a:r>
              <a:rPr lang="en-US" sz="2000" dirty="0"/>
              <a:t>Quantity of release – Available in all tools</a:t>
            </a:r>
          </a:p>
          <a:p>
            <a:endParaRPr lang="en-US" sz="2000" dirty="0"/>
          </a:p>
          <a:p>
            <a:r>
              <a:rPr lang="en-US" sz="2000" dirty="0"/>
              <a:t>Media released to - Available in all tools</a:t>
            </a:r>
          </a:p>
          <a:p>
            <a:endParaRPr lang="en-US" sz="2000" dirty="0"/>
          </a:p>
          <a:p>
            <a:r>
              <a:rPr lang="en-US" sz="2000" dirty="0"/>
              <a:t>Method of Estimation – only available in EZ or Customized queries, or from reporting forms (available in most tools)</a:t>
            </a:r>
          </a:p>
          <a:p>
            <a:endParaRPr lang="en-US" sz="2000" dirty="0"/>
          </a:p>
          <a:p>
            <a:r>
              <a:rPr lang="en-US" sz="2000" dirty="0"/>
              <a:t>Method of Treatment – only available in EZ or Customized queries, or from reporting forms (available in most tools)</a:t>
            </a:r>
          </a:p>
        </p:txBody>
      </p:sp>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2EFF28DD-9BED-45CF-9521-6EA2F11FC5C3}" type="slidenum">
              <a:rPr lang="en-US" smtClean="0">
                <a:ea typeface="ＭＳ Ｐゴシック" pitchFamily="34" charset="-128"/>
              </a:rPr>
              <a:pPr/>
              <a:t>19</a:t>
            </a:fld>
            <a:endParaRPr lang="en-US" dirty="0">
              <a:ea typeface="ＭＳ Ｐゴシック" pitchFamily="34" charset="-128"/>
            </a:endParaRPr>
          </a:p>
        </p:txBody>
      </p:sp>
    </p:spTree>
    <p:extLst>
      <p:ext uri="{BB962C8B-B14F-4D97-AF65-F5344CB8AC3E}">
        <p14:creationId xmlns:p14="http://schemas.microsoft.com/office/powerpoint/2010/main" val="394468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1" y="2057400"/>
            <a:ext cx="7685314" cy="1631216"/>
          </a:xfrm>
          <a:prstGeom prst="rect">
            <a:avLst/>
          </a:prstGeom>
          <a:noFill/>
        </p:spPr>
        <p:txBody>
          <a:bodyPr wrap="square" rtlCol="0">
            <a:spAutoFit/>
          </a:bodyPr>
          <a:lstStyle/>
          <a:p>
            <a:pPr algn="ctr"/>
            <a:r>
              <a:rPr lang="en-US" sz="3600" b="1" dirty="0">
                <a:solidFill>
                  <a:srgbClr val="008000"/>
                </a:solidFill>
              </a:rPr>
              <a:t>TRI Training </a:t>
            </a:r>
          </a:p>
          <a:p>
            <a:pPr algn="ctr"/>
            <a:r>
              <a:rPr lang="en-US" sz="3600" b="1" dirty="0">
                <a:solidFill>
                  <a:srgbClr val="008000"/>
                </a:solidFill>
              </a:rPr>
              <a:t>for Emission Inventory Specialists</a:t>
            </a:r>
          </a:p>
          <a:p>
            <a:endParaRPr lang="en-US" sz="2800" dirty="0"/>
          </a:p>
        </p:txBody>
      </p:sp>
      <p:sp>
        <p:nvSpPr>
          <p:cNvPr id="3" name="TextBox 2"/>
          <p:cNvSpPr txBox="1"/>
          <p:nvPr/>
        </p:nvSpPr>
        <p:spPr>
          <a:xfrm>
            <a:off x="381000" y="4267200"/>
            <a:ext cx="8763000" cy="2246769"/>
          </a:xfrm>
          <a:prstGeom prst="rect">
            <a:avLst/>
          </a:prstGeom>
          <a:noFill/>
        </p:spPr>
        <p:txBody>
          <a:bodyPr wrap="square" rtlCol="0">
            <a:spAutoFit/>
          </a:bodyPr>
          <a:lstStyle/>
          <a:p>
            <a:r>
              <a:rPr lang="en-US" sz="2000" dirty="0"/>
              <a:t>Instructors:	Steve Witkin</a:t>
            </a:r>
          </a:p>
          <a:p>
            <a:r>
              <a:rPr lang="en-US" sz="2000" dirty="0"/>
              <a:t>		Velu Senthil</a:t>
            </a:r>
          </a:p>
          <a:p>
            <a:r>
              <a:rPr lang="en-US" sz="2000" dirty="0"/>
              <a:t>			USEPA</a:t>
            </a:r>
          </a:p>
          <a:p>
            <a:r>
              <a:rPr lang="en-US" sz="2000" dirty="0"/>
              <a:t>			Office of Chemical Safety and Pollution Prevention</a:t>
            </a:r>
          </a:p>
          <a:p>
            <a:r>
              <a:rPr lang="en-US" sz="2000" dirty="0"/>
              <a:t>			Toxics Release Inventory Program</a:t>
            </a:r>
          </a:p>
          <a:p>
            <a:endParaRPr lang="en-US" sz="2000" dirty="0"/>
          </a:p>
          <a:p>
            <a:r>
              <a:rPr lang="en-US" sz="2000" dirty="0"/>
              <a:t>		Madeleine Strum, EPA OAQPS</a:t>
            </a:r>
          </a:p>
        </p:txBody>
      </p:sp>
    </p:spTree>
    <p:extLst>
      <p:ext uri="{BB962C8B-B14F-4D97-AF65-F5344CB8AC3E}">
        <p14:creationId xmlns:p14="http://schemas.microsoft.com/office/powerpoint/2010/main" val="2389862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20</a:t>
            </a:fld>
            <a:endParaRPr lang="en-US" dirty="0"/>
          </a:p>
        </p:txBody>
      </p:sp>
      <p:sp>
        <p:nvSpPr>
          <p:cNvPr id="7" name="Title 1"/>
          <p:cNvSpPr>
            <a:spLocks noGrp="1"/>
          </p:cNvSpPr>
          <p:nvPr>
            <p:ph type="title"/>
          </p:nvPr>
        </p:nvSpPr>
        <p:spPr>
          <a:xfrm>
            <a:off x="304800" y="1219200"/>
            <a:ext cx="8458200" cy="990600"/>
          </a:xfrm>
        </p:spPr>
        <p:txBody>
          <a:bodyPr/>
          <a:lstStyle/>
          <a:p>
            <a:r>
              <a:rPr lang="en-US" sz="3000" b="1" dirty="0">
                <a:solidFill>
                  <a:srgbClr val="008000"/>
                </a:solidFill>
              </a:rPr>
              <a:t>What information do facilities report to TRI?</a:t>
            </a:r>
          </a:p>
        </p:txBody>
      </p:sp>
      <p:sp>
        <p:nvSpPr>
          <p:cNvPr id="8" name="Content Placeholder 2"/>
          <p:cNvSpPr>
            <a:spLocks noGrp="1"/>
          </p:cNvSpPr>
          <p:nvPr>
            <p:ph idx="1"/>
          </p:nvPr>
        </p:nvSpPr>
        <p:spPr>
          <a:xfrm>
            <a:off x="533400" y="2209800"/>
            <a:ext cx="7620000" cy="3886200"/>
          </a:xfrm>
        </p:spPr>
        <p:txBody>
          <a:bodyPr/>
          <a:lstStyle/>
          <a:p>
            <a:r>
              <a:rPr lang="en-US" sz="2400" b="1" dirty="0"/>
              <a:t>42 U.S.C., Chapter 16, Section 11023 (g)(2)</a:t>
            </a:r>
          </a:p>
          <a:p>
            <a:r>
              <a:rPr lang="en-US" sz="1600" b="1" dirty="0"/>
              <a:t>Use of available data</a:t>
            </a:r>
          </a:p>
          <a:p>
            <a:r>
              <a:rPr lang="en-US" sz="1600" dirty="0"/>
              <a:t>In order to provide the information required under this section, the owner or operator of a facility may use </a:t>
            </a:r>
            <a:r>
              <a:rPr lang="en-US" sz="1600" b="1" u="sng" dirty="0"/>
              <a:t>readily available </a:t>
            </a:r>
            <a:r>
              <a:rPr lang="en-US" sz="1600" dirty="0"/>
              <a:t>data (including monitoring data) collected pursuant to other provisions of law, </a:t>
            </a:r>
            <a:r>
              <a:rPr lang="en-US" sz="1600" b="1" u="sng" dirty="0"/>
              <a:t>or</a:t>
            </a:r>
            <a:r>
              <a:rPr lang="en-US" sz="1600" dirty="0"/>
              <a:t>, where such data are not readily available, </a:t>
            </a:r>
            <a:r>
              <a:rPr lang="en-US" sz="1600" b="1" u="sng" dirty="0"/>
              <a:t>reasonable estimates </a:t>
            </a:r>
            <a:r>
              <a:rPr lang="en-US" sz="1600" dirty="0"/>
              <a:t>of the amounts involved. Nothing in this section requires the monitoring or measurement of the quantities, concentration, or frequency of any toxic chemical released into the environment beyond that monitoring and measurement required under other provisions of law or regulation. In order to assure consistency, the Administrator shall require that data be expressed in common units.</a:t>
            </a:r>
          </a:p>
          <a:p>
            <a:pPr marL="0" indent="0">
              <a:buNone/>
            </a:pPr>
            <a:endParaRPr lang="en-US" sz="1600" dirty="0"/>
          </a:p>
          <a:p>
            <a:r>
              <a:rPr lang="en-US" sz="1600" dirty="0">
                <a:hlinkClick r:id="rId2"/>
              </a:rPr>
              <a:t>https://www.gpo.gov/fdsys/pkg/USCODE-2011-title42/html/USCODE-2011-title42-chap116.htm</a:t>
            </a:r>
            <a:endParaRPr lang="en-US" sz="1600" dirty="0"/>
          </a:p>
        </p:txBody>
      </p:sp>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2EFF28DD-9BED-45CF-9521-6EA2F11FC5C3}" type="slidenum">
              <a:rPr lang="en-US" smtClean="0">
                <a:ea typeface="ＭＳ Ｐゴシック" pitchFamily="34" charset="-128"/>
              </a:rPr>
              <a:pPr/>
              <a:t>20</a:t>
            </a:fld>
            <a:endParaRPr lang="en-US" dirty="0">
              <a:ea typeface="ＭＳ Ｐゴシック" pitchFamily="34" charset="-128"/>
            </a:endParaRPr>
          </a:p>
        </p:txBody>
      </p:sp>
    </p:spTree>
    <p:extLst>
      <p:ext uri="{BB962C8B-B14F-4D97-AF65-F5344CB8AC3E}">
        <p14:creationId xmlns:p14="http://schemas.microsoft.com/office/powerpoint/2010/main" val="385828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a:p>
            <a:pPr>
              <a:defRPr/>
            </a:pPr>
            <a:endParaRPr lang="en-US" dirty="0"/>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21</a:t>
            </a:fld>
            <a:endParaRPr lang="en-US" dirty="0"/>
          </a:p>
        </p:txBody>
      </p:sp>
      <p:sp>
        <p:nvSpPr>
          <p:cNvPr id="11" name="Title 1"/>
          <p:cNvSpPr>
            <a:spLocks noGrp="1"/>
          </p:cNvSpPr>
          <p:nvPr>
            <p:ph type="title"/>
          </p:nvPr>
        </p:nvSpPr>
        <p:spPr>
          <a:xfrm>
            <a:off x="762000" y="914400"/>
            <a:ext cx="7620000" cy="990600"/>
          </a:xfrm>
        </p:spPr>
        <p:txBody>
          <a:bodyPr/>
          <a:lstStyle/>
          <a:p>
            <a:r>
              <a:rPr lang="en-US" sz="3000" b="1" dirty="0">
                <a:solidFill>
                  <a:srgbClr val="008000"/>
                </a:solidFill>
              </a:rPr>
              <a:t>Considerations When Using TRI</a:t>
            </a:r>
          </a:p>
        </p:txBody>
      </p:sp>
      <p:sp>
        <p:nvSpPr>
          <p:cNvPr id="12" name="Content Placeholder 2"/>
          <p:cNvSpPr>
            <a:spLocks noGrp="1"/>
          </p:cNvSpPr>
          <p:nvPr>
            <p:ph idx="1"/>
          </p:nvPr>
        </p:nvSpPr>
        <p:spPr>
          <a:xfrm>
            <a:off x="457200" y="1752600"/>
            <a:ext cx="8534400" cy="3886200"/>
          </a:xfrm>
        </p:spPr>
        <p:txBody>
          <a:bodyPr/>
          <a:lstStyle/>
          <a:p>
            <a:r>
              <a:rPr lang="en-US" sz="2000" dirty="0"/>
              <a:t>TRI doesn't cover all chemicals or facilities</a:t>
            </a:r>
          </a:p>
          <a:p>
            <a:r>
              <a:rPr lang="en-US" sz="2000" dirty="0"/>
              <a:t>Data reflect annual totals. </a:t>
            </a:r>
          </a:p>
          <a:p>
            <a:r>
              <a:rPr lang="en-US" sz="2000" dirty="0"/>
              <a:t>Quantities reflect chemicals released into air, water, and land and managed through recycling, energy recovery, treatment and disposal</a:t>
            </a:r>
          </a:p>
          <a:p>
            <a:r>
              <a:rPr lang="en-US" sz="2000" dirty="0"/>
              <a:t>Toxicity level varies among the chemicals on the TRI list</a:t>
            </a:r>
          </a:p>
          <a:p>
            <a:r>
              <a:rPr lang="en-US" sz="2000" dirty="0"/>
              <a:t>TRI doesn't include information about public exposure to chemicals</a:t>
            </a:r>
          </a:p>
          <a:p>
            <a:pPr>
              <a:spcAft>
                <a:spcPts val="1200"/>
              </a:spcAft>
            </a:pPr>
            <a:r>
              <a:rPr lang="en-US" sz="2000" dirty="0"/>
              <a:t>TRI facility operations and releases are regulated under other EPA programs with requirements designed to limit human and environmental harm</a:t>
            </a:r>
          </a:p>
          <a:p>
            <a:pPr>
              <a:spcBef>
                <a:spcPct val="0"/>
              </a:spcBef>
            </a:pPr>
            <a:endParaRPr lang="en-US" sz="800" dirty="0"/>
          </a:p>
          <a:p>
            <a:pPr marL="0" indent="0" algn="ctr">
              <a:spcBef>
                <a:spcPct val="0"/>
              </a:spcBef>
              <a:buNone/>
            </a:pPr>
            <a:r>
              <a:rPr lang="en-US" sz="1800" dirty="0"/>
              <a:t>For more information, see </a:t>
            </a:r>
            <a:r>
              <a:rPr lang="en-US" sz="1800" i="1" dirty="0"/>
              <a:t>“Factors to Consider When Using TRI Data”</a:t>
            </a:r>
            <a:r>
              <a:rPr lang="en-US" sz="1800" dirty="0"/>
              <a:t> at: </a:t>
            </a:r>
            <a:r>
              <a:rPr lang="en-US" sz="1800" dirty="0">
                <a:hlinkClick r:id="rId2"/>
              </a:rPr>
              <a:t>https://www.epa.gov/toxics-release-inventory-tri-program/factors-consider-when-using-toxics-release-inventory-data</a:t>
            </a:r>
            <a:r>
              <a:rPr lang="en-US" sz="1800" dirty="0"/>
              <a:t> </a:t>
            </a:r>
          </a:p>
          <a:p>
            <a:pPr marL="0" indent="0">
              <a:spcBef>
                <a:spcPct val="0"/>
              </a:spcBef>
              <a:buNone/>
            </a:pPr>
            <a:r>
              <a:rPr lang="en-US" sz="1800" dirty="0"/>
              <a:t>	</a:t>
            </a:r>
          </a:p>
        </p:txBody>
      </p:sp>
      <p:sp>
        <p:nvSpPr>
          <p:cNvPr id="13" name="Slide Number Placeholder 5"/>
          <p:cNvSpPr txBox="1">
            <a:spLocks/>
          </p:cNvSpPr>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dirty="0">
              <a:ea typeface="ＭＳ Ｐゴシック" pitchFamily="34" charset="-128"/>
            </a:endParaRPr>
          </a:p>
        </p:txBody>
      </p:sp>
      <p:grpSp>
        <p:nvGrpSpPr>
          <p:cNvPr id="15" name="Group 14"/>
          <p:cNvGrpSpPr/>
          <p:nvPr/>
        </p:nvGrpSpPr>
        <p:grpSpPr>
          <a:xfrm>
            <a:off x="0" y="1128409"/>
            <a:ext cx="8763000" cy="395591"/>
            <a:chOff x="0" y="1204609"/>
            <a:chExt cx="8763000" cy="395591"/>
          </a:xfrm>
        </p:grpSpPr>
        <p:sp>
          <p:nvSpPr>
            <p:cNvPr id="16" name="4-Point Star 15"/>
            <p:cNvSpPr/>
            <p:nvPr/>
          </p:nvSpPr>
          <p:spPr bwMode="auto">
            <a:xfrm>
              <a:off x="0" y="1219200"/>
              <a:ext cx="381000" cy="381000"/>
            </a:xfrm>
            <a:prstGeom prst="star4">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cxnSp>
          <p:nvCxnSpPr>
            <p:cNvPr id="17" name="Straight Connector 16"/>
            <p:cNvCxnSpPr/>
            <p:nvPr/>
          </p:nvCxnSpPr>
          <p:spPr bwMode="auto">
            <a:xfrm>
              <a:off x="38100" y="1204609"/>
              <a:ext cx="8724900" cy="0"/>
            </a:xfrm>
            <a:prstGeom prst="line">
              <a:avLst/>
            </a:prstGeom>
            <a:ln>
              <a:solidFill>
                <a:srgbClr val="FFC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0250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57600" y="1295400"/>
            <a:ext cx="5273715" cy="5417579"/>
          </a:xfrm>
          <a:prstGeom prst="rect">
            <a:avLst/>
          </a:prstGeom>
        </p:spPr>
      </p:pic>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22</a:t>
            </a:fld>
            <a:endParaRPr lang="en-US" dirty="0"/>
          </a:p>
        </p:txBody>
      </p:sp>
      <p:sp>
        <p:nvSpPr>
          <p:cNvPr id="11" name="Slide Number Placeholder 3"/>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FE5B6FE8-5FFF-4E89-A05C-CCE6655E1346}" type="slidenum">
              <a:rPr lang="en-US" smtClean="0"/>
              <a:pPr>
                <a:defRPr/>
              </a:pPr>
              <a:t>22</a:t>
            </a:fld>
            <a:endParaRPr lang="en-US" dirty="0"/>
          </a:p>
        </p:txBody>
      </p:sp>
      <p:sp>
        <p:nvSpPr>
          <p:cNvPr id="13" name="TextBox 6"/>
          <p:cNvSpPr txBox="1">
            <a:spLocks noChangeArrowheads="1"/>
          </p:cNvSpPr>
          <p:nvPr/>
        </p:nvSpPr>
        <p:spPr bwMode="auto">
          <a:xfrm>
            <a:off x="228600" y="1752600"/>
            <a:ext cx="4267200" cy="4878259"/>
          </a:xfrm>
          <a:prstGeom prst="rect">
            <a:avLst/>
          </a:prstGeom>
          <a:noFill/>
          <a:ln w="9525">
            <a:noFill/>
            <a:miter lim="800000"/>
            <a:headEnd/>
            <a:tailEnd/>
          </a:ln>
        </p:spPr>
        <p:txBody>
          <a:bodyPr wrap="square">
            <a:spAutoFit/>
          </a:bodyPr>
          <a:lstStyle/>
          <a:p>
            <a:pPr marL="114300" indent="-114300">
              <a:buFont typeface="Arial" charset="0"/>
              <a:buChar char="•"/>
            </a:pPr>
            <a:endParaRPr lang="en-US" sz="2000" dirty="0"/>
          </a:p>
          <a:p>
            <a:pPr marL="231775" indent="-231775">
              <a:spcAft>
                <a:spcPts val="1200"/>
              </a:spcAft>
              <a:buFont typeface="Arial" charset="0"/>
              <a:buChar char="•"/>
            </a:pPr>
            <a:r>
              <a:rPr lang="en-US" sz="2000" dirty="0"/>
              <a:t>TRI forms due every July 1        for the previous year’s data</a:t>
            </a:r>
          </a:p>
          <a:p>
            <a:pPr marL="231775" indent="-231775">
              <a:spcAft>
                <a:spcPts val="1200"/>
              </a:spcAft>
              <a:buFont typeface="Arial" charset="0"/>
              <a:buChar char="•"/>
            </a:pPr>
            <a:r>
              <a:rPr lang="en-US" sz="2000" dirty="0"/>
              <a:t>Preliminary dataset                  available in July</a:t>
            </a:r>
          </a:p>
          <a:p>
            <a:pPr marL="231775" indent="-231775">
              <a:spcAft>
                <a:spcPts val="1200"/>
              </a:spcAft>
              <a:buFont typeface="Arial" charset="0"/>
              <a:buChar char="•"/>
            </a:pPr>
            <a:r>
              <a:rPr lang="en-US" sz="2000" dirty="0"/>
              <a:t>Ongoing data quality checks           and compliance assistance</a:t>
            </a:r>
          </a:p>
          <a:p>
            <a:pPr marL="231775" indent="-231775">
              <a:spcAft>
                <a:spcPts val="1200"/>
              </a:spcAft>
              <a:buFont typeface="Arial" charset="0"/>
              <a:buChar char="•"/>
            </a:pPr>
            <a:r>
              <a:rPr lang="en-US" sz="2000" dirty="0"/>
              <a:t> TRI National Analysis (EPA’s annual TRI report) is published in January</a:t>
            </a:r>
          </a:p>
          <a:p>
            <a:pPr marL="231775" indent="-231775">
              <a:buFont typeface="Arial" charset="0"/>
              <a:buChar char="•"/>
            </a:pPr>
            <a:r>
              <a:rPr lang="en-US" sz="2000" dirty="0"/>
              <a:t>Note that previous years’ data are retained and periodically “refreshed”</a:t>
            </a:r>
            <a:endParaRPr lang="en-US" sz="800" dirty="0"/>
          </a:p>
          <a:p>
            <a:pPr>
              <a:buFont typeface="Arial" charset="0"/>
              <a:buChar char="•"/>
            </a:pPr>
            <a:endParaRPr lang="en-US" sz="1300" dirty="0">
              <a:solidFill>
                <a:srgbClr val="FF0000"/>
              </a:solidFill>
            </a:endParaRPr>
          </a:p>
        </p:txBody>
      </p:sp>
      <p:sp>
        <p:nvSpPr>
          <p:cNvPr id="14" name="Title 1"/>
          <p:cNvSpPr txBox="1">
            <a:spLocks/>
          </p:cNvSpPr>
          <p:nvPr/>
        </p:nvSpPr>
        <p:spPr>
          <a:xfrm>
            <a:off x="533400" y="1270961"/>
            <a:ext cx="60198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00B050"/>
                </a:solidFill>
                <a:effectLst/>
                <a:uLnTx/>
                <a:uFillTx/>
                <a:latin typeface="+mj-lt"/>
                <a:ea typeface="+mj-ea"/>
                <a:cs typeface="ＭＳ Ｐゴシック"/>
              </a:rPr>
              <a:t>Annual TRI Data Cycle</a:t>
            </a:r>
          </a:p>
        </p:txBody>
      </p:sp>
    </p:spTree>
    <p:extLst>
      <p:ext uri="{BB962C8B-B14F-4D97-AF65-F5344CB8AC3E}">
        <p14:creationId xmlns:p14="http://schemas.microsoft.com/office/powerpoint/2010/main" val="163758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23</a:t>
            </a:fld>
            <a:endParaRPr lang="en-US" dirty="0"/>
          </a:p>
        </p:txBody>
      </p:sp>
      <p:sp>
        <p:nvSpPr>
          <p:cNvPr id="7" name="Title 4"/>
          <p:cNvSpPr>
            <a:spLocks noGrp="1"/>
          </p:cNvSpPr>
          <p:nvPr>
            <p:ph type="title"/>
          </p:nvPr>
        </p:nvSpPr>
        <p:spPr>
          <a:xfrm>
            <a:off x="762000" y="990600"/>
            <a:ext cx="7620000" cy="990600"/>
          </a:xfrm>
        </p:spPr>
        <p:txBody>
          <a:bodyPr/>
          <a:lstStyle/>
          <a:p>
            <a:r>
              <a:rPr lang="en-US" b="1" dirty="0">
                <a:solidFill>
                  <a:srgbClr val="008000"/>
                </a:solidFill>
              </a:rPr>
              <a:t>TRI Datasets</a:t>
            </a:r>
          </a:p>
        </p:txBody>
      </p:sp>
      <p:sp>
        <p:nvSpPr>
          <p:cNvPr id="8" name="Content Placeholder 5"/>
          <p:cNvSpPr>
            <a:spLocks noGrp="1"/>
          </p:cNvSpPr>
          <p:nvPr>
            <p:ph idx="1"/>
          </p:nvPr>
        </p:nvSpPr>
        <p:spPr>
          <a:xfrm>
            <a:off x="685800" y="1828800"/>
            <a:ext cx="7772400" cy="3886200"/>
          </a:xfrm>
        </p:spPr>
        <p:txBody>
          <a:bodyPr/>
          <a:lstStyle/>
          <a:p>
            <a:r>
              <a:rPr lang="en-US" sz="2400" dirty="0"/>
              <a:t>Preliminary Dataset</a:t>
            </a:r>
          </a:p>
          <a:p>
            <a:pPr lvl="1"/>
            <a:r>
              <a:rPr lang="en-US" sz="2000" dirty="0"/>
              <a:t>First release in July</a:t>
            </a:r>
          </a:p>
          <a:p>
            <a:pPr lvl="1"/>
            <a:r>
              <a:rPr lang="en-US" sz="2000" dirty="0"/>
              <a:t>Only in Envirofacts and downloadable data files</a:t>
            </a:r>
          </a:p>
          <a:p>
            <a:pPr lvl="1"/>
            <a:r>
              <a:rPr lang="en-US" sz="2000" dirty="0"/>
              <a:t>Dataset ~ 95% complete in July</a:t>
            </a:r>
          </a:p>
          <a:p>
            <a:pPr lvl="1"/>
            <a:r>
              <a:rPr lang="en-US" sz="2000" dirty="0"/>
              <a:t>Dataset updated several times during summer and fall</a:t>
            </a:r>
          </a:p>
          <a:p>
            <a:r>
              <a:rPr lang="en-US" sz="2400" dirty="0"/>
              <a:t>National Analysis Data Set</a:t>
            </a:r>
          </a:p>
          <a:p>
            <a:pPr lvl="1"/>
            <a:r>
              <a:rPr lang="en-US" sz="2000" dirty="0"/>
              <a:t>Typically releases in October</a:t>
            </a:r>
          </a:p>
          <a:p>
            <a:pPr lvl="1"/>
            <a:r>
              <a:rPr lang="en-US" sz="2000" dirty="0"/>
              <a:t>Complete dataset</a:t>
            </a:r>
          </a:p>
          <a:p>
            <a:r>
              <a:rPr lang="en-US" sz="2400" dirty="0"/>
              <a:t>‘Spring’ Update</a:t>
            </a:r>
          </a:p>
          <a:p>
            <a:pPr lvl="1"/>
            <a:r>
              <a:rPr lang="en-US" sz="2000" dirty="0"/>
              <a:t>Typically released in March</a:t>
            </a:r>
          </a:p>
          <a:p>
            <a:pPr lvl="1"/>
            <a:r>
              <a:rPr lang="en-US" sz="2000" dirty="0"/>
              <a:t>Incorporates any revisions since NA dataset</a:t>
            </a:r>
          </a:p>
        </p:txBody>
      </p:sp>
      <p:sp>
        <p:nvSpPr>
          <p:cNvPr id="9" name="Slide Number Placeholder 3"/>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FE5B6FE8-5FFF-4E89-A05C-CCE6655E1346}" type="slidenum">
              <a:rPr lang="en-US" smtClean="0"/>
              <a:pPr>
                <a:defRPr/>
              </a:pPr>
              <a:t>23</a:t>
            </a:fld>
            <a:endParaRPr lang="en-US" dirty="0"/>
          </a:p>
        </p:txBody>
      </p:sp>
    </p:spTree>
    <p:extLst>
      <p:ext uri="{BB962C8B-B14F-4D97-AF65-F5344CB8AC3E}">
        <p14:creationId xmlns:p14="http://schemas.microsoft.com/office/powerpoint/2010/main" val="340665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0"/>
            <a:ext cx="7620000" cy="990600"/>
          </a:xfrm>
        </p:spPr>
        <p:txBody>
          <a:bodyPr/>
          <a:lstStyle/>
          <a:p>
            <a:r>
              <a:rPr lang="en-US" b="1" dirty="0">
                <a:solidFill>
                  <a:srgbClr val="008000"/>
                </a:solidFill>
              </a:rPr>
              <a:t>Recent TRI Developments</a:t>
            </a:r>
            <a:br>
              <a:rPr lang="en-US" b="1" dirty="0"/>
            </a:br>
            <a:endParaRPr lang="en-US" dirty="0"/>
          </a:p>
        </p:txBody>
      </p:sp>
      <p:sp>
        <p:nvSpPr>
          <p:cNvPr id="3" name="Content Placeholder 2"/>
          <p:cNvSpPr>
            <a:spLocks noGrp="1"/>
          </p:cNvSpPr>
          <p:nvPr>
            <p:ph idx="1"/>
          </p:nvPr>
        </p:nvSpPr>
        <p:spPr>
          <a:xfrm>
            <a:off x="685800" y="2133600"/>
            <a:ext cx="7772400" cy="3429000"/>
          </a:xfrm>
        </p:spPr>
        <p:txBody>
          <a:bodyPr/>
          <a:lstStyle/>
          <a:p>
            <a:r>
              <a:rPr lang="en-US" dirty="0"/>
              <a:t>1</a:t>
            </a:r>
            <a:r>
              <a:rPr lang="en-US" u="sng" dirty="0"/>
              <a:t>-Bromopropane</a:t>
            </a:r>
            <a:r>
              <a:rPr lang="en-US" dirty="0"/>
              <a:t> </a:t>
            </a:r>
          </a:p>
          <a:p>
            <a:pPr lvl="1"/>
            <a:r>
              <a:rPr lang="en-US" dirty="0"/>
              <a:t>First year of data was RY 2016</a:t>
            </a:r>
          </a:p>
          <a:p>
            <a:r>
              <a:rPr lang="en-US" u="sng" dirty="0"/>
              <a:t>Hexabromocyclododecane (HBCD) category</a:t>
            </a:r>
            <a:r>
              <a:rPr lang="en-US" dirty="0"/>
              <a:t> </a:t>
            </a:r>
          </a:p>
          <a:p>
            <a:pPr lvl="1"/>
            <a:r>
              <a:rPr lang="en-US" dirty="0"/>
              <a:t>First year of data will be RY 2017</a:t>
            </a:r>
          </a:p>
          <a:p>
            <a:r>
              <a:rPr lang="en-US" u="sng" dirty="0"/>
              <a:t>Natural gas processing plants</a:t>
            </a:r>
          </a:p>
          <a:p>
            <a:pPr lvl="1"/>
            <a:r>
              <a:rPr lang="en-US" dirty="0"/>
              <a:t>Proposed rule currently listed as inactive in the Unified Agenda</a:t>
            </a:r>
          </a:p>
          <a:p>
            <a:endParaRPr lang="en-US" dirty="0"/>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24</a:t>
            </a:fld>
            <a:endParaRPr lang="en-US" dirty="0"/>
          </a:p>
        </p:txBody>
      </p:sp>
    </p:spTree>
    <p:extLst>
      <p:ext uri="{BB962C8B-B14F-4D97-AF65-F5344CB8AC3E}">
        <p14:creationId xmlns:p14="http://schemas.microsoft.com/office/powerpoint/2010/main" val="181753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1066800"/>
            <a:ext cx="7620000" cy="990600"/>
          </a:xfrm>
        </p:spPr>
        <p:txBody>
          <a:bodyPr/>
          <a:lstStyle/>
          <a:p>
            <a:r>
              <a:rPr lang="en-US" sz="3000" b="1" dirty="0">
                <a:solidFill>
                  <a:srgbClr val="008000"/>
                </a:solidFill>
              </a:rPr>
              <a:t>Contact Information</a:t>
            </a:r>
          </a:p>
        </p:txBody>
      </p:sp>
      <p:sp>
        <p:nvSpPr>
          <p:cNvPr id="9" name="Content Placeholder 8"/>
          <p:cNvSpPr>
            <a:spLocks noGrp="1"/>
          </p:cNvSpPr>
          <p:nvPr>
            <p:ph idx="1"/>
          </p:nvPr>
        </p:nvSpPr>
        <p:spPr>
          <a:xfrm>
            <a:off x="533400" y="2057400"/>
            <a:ext cx="8229600" cy="3962400"/>
          </a:xfrm>
        </p:spPr>
        <p:txBody>
          <a:bodyPr numCol="2"/>
          <a:lstStyle/>
          <a:p>
            <a:r>
              <a:rPr lang="en-US" sz="2200" dirty="0"/>
              <a:t>Steve Witkin</a:t>
            </a:r>
          </a:p>
          <a:p>
            <a:pPr lvl="1"/>
            <a:r>
              <a:rPr lang="en-US" sz="2200" dirty="0">
                <a:hlinkClick r:id="rId2"/>
              </a:rPr>
              <a:t>witkin.steve@epa.gov</a:t>
            </a:r>
            <a:endParaRPr lang="en-US" sz="2200" dirty="0"/>
          </a:p>
          <a:p>
            <a:pPr lvl="1"/>
            <a:r>
              <a:rPr lang="en-US" sz="2200" dirty="0"/>
              <a:t>202-566-0638</a:t>
            </a:r>
          </a:p>
          <a:p>
            <a:pPr lvl="1"/>
            <a:endParaRPr lang="en-US" dirty="0"/>
          </a:p>
          <a:p>
            <a:r>
              <a:rPr lang="en-US" sz="2200" dirty="0"/>
              <a:t>Velu Senthil</a:t>
            </a:r>
          </a:p>
          <a:p>
            <a:pPr lvl="1"/>
            <a:r>
              <a:rPr lang="en-US" sz="2200" dirty="0">
                <a:hlinkClick r:id="rId3"/>
              </a:rPr>
              <a:t>sinthil.velu@epa.gov</a:t>
            </a:r>
            <a:endParaRPr lang="en-US" sz="2200" dirty="0"/>
          </a:p>
          <a:p>
            <a:pPr lvl="1"/>
            <a:r>
              <a:rPr lang="en-US" sz="2200" dirty="0"/>
              <a:t>202-566-0749</a:t>
            </a:r>
          </a:p>
          <a:p>
            <a:pPr lvl="1"/>
            <a:endParaRPr lang="en-US" sz="2200" dirty="0"/>
          </a:p>
          <a:p>
            <a:pPr lvl="1"/>
            <a:endParaRPr lang="en-US" sz="2200" dirty="0"/>
          </a:p>
          <a:p>
            <a:r>
              <a:rPr lang="en-US" sz="2600" dirty="0">
                <a:hlinkClick r:id="rId4"/>
              </a:rPr>
              <a:t>tri.help@epa.gov</a:t>
            </a:r>
            <a:endParaRPr lang="en-US" sz="2600" dirty="0"/>
          </a:p>
          <a:p>
            <a:pPr marL="0" indent="0">
              <a:buNone/>
            </a:pPr>
            <a:endParaRPr lang="en-US" sz="2600" dirty="0"/>
          </a:p>
          <a:p>
            <a:endParaRPr lang="en-US" dirty="0"/>
          </a:p>
          <a:p>
            <a:pPr lvl="1"/>
            <a:endParaRPr lang="en-US" dirty="0"/>
          </a:p>
        </p:txBody>
      </p:sp>
      <p:sp>
        <p:nvSpPr>
          <p:cNvPr id="25605" name="Date Placeholder 7"/>
          <p:cNvSpPr>
            <a:spLocks noGrp="1"/>
          </p:cNvSpPr>
          <p:nvPr>
            <p:ph type="dt" sz="half" idx="10"/>
          </p:nvPr>
        </p:nvSpPr>
        <p:spPr>
          <a:noFill/>
        </p:spPr>
        <p:txBody>
          <a:bodyPr/>
          <a:lstStyle/>
          <a:p>
            <a:pPr>
              <a:defRPr/>
            </a:pPr>
            <a:r>
              <a:rPr lang="en-US" dirty="0"/>
              <a:t>5/17/2018</a:t>
            </a:r>
          </a:p>
        </p:txBody>
      </p:sp>
      <p:sp>
        <p:nvSpPr>
          <p:cNvPr id="25607" name="Footer Placeholder 9"/>
          <p:cNvSpPr>
            <a:spLocks noGrp="1"/>
          </p:cNvSpPr>
          <p:nvPr>
            <p:ph type="ftr" sz="quarter" idx="11"/>
          </p:nvPr>
        </p:nvSpPr>
        <p:spPr>
          <a:noFill/>
        </p:spPr>
        <p:txBody>
          <a:bodyPr/>
          <a:lstStyle/>
          <a:p>
            <a:r>
              <a:rPr lang="en-US" dirty="0">
                <a:latin typeface="Arial" pitchFamily="34" charset="0"/>
                <a:ea typeface="ＭＳ Ｐゴシック"/>
                <a:cs typeface="ＭＳ Ｐゴシック"/>
              </a:rPr>
              <a:t>U.S. Environmental Protection Agency</a:t>
            </a:r>
          </a:p>
        </p:txBody>
      </p:sp>
      <p:sp>
        <p:nvSpPr>
          <p:cNvPr id="25606" name="Slide Number Placeholder 8"/>
          <p:cNvSpPr>
            <a:spLocks noGrp="1"/>
          </p:cNvSpPr>
          <p:nvPr>
            <p:ph type="sldNum" sz="quarter" idx="12"/>
          </p:nvPr>
        </p:nvSpPr>
        <p:spPr>
          <a:noFill/>
        </p:spPr>
        <p:txBody>
          <a:bodyPr/>
          <a:lstStyle/>
          <a:p>
            <a:fld id="{C9FD7634-EDE4-4246-B29C-55CD13BC87BF}" type="slidenum">
              <a:rPr lang="en-US" smtClean="0">
                <a:latin typeface="Arial" pitchFamily="34" charset="0"/>
                <a:ea typeface="ＭＳ Ｐゴシック"/>
                <a:cs typeface="ＭＳ Ｐゴシック"/>
              </a:rPr>
              <a:pPr/>
              <a:t>25</a:t>
            </a:fld>
            <a:endParaRPr lang="en-US" dirty="0">
              <a:latin typeface="Arial" pitchFamily="34" charset="0"/>
              <a:ea typeface="ＭＳ Ｐゴシック"/>
              <a:cs typeface="ＭＳ Ｐゴシック"/>
            </a:endParaRPr>
          </a:p>
        </p:txBody>
      </p:sp>
      <p:pic>
        <p:nvPicPr>
          <p:cNvPr id="10" name="Picture 9" descr="us-capital pic.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4343400"/>
            <a:ext cx="4285262" cy="1758390"/>
          </a:xfrm>
          <a:prstGeom prst="rect">
            <a:avLst/>
          </a:prstGeom>
        </p:spPr>
      </p:pic>
    </p:spTree>
    <p:extLst>
      <p:ext uri="{BB962C8B-B14F-4D97-AF65-F5344CB8AC3E}">
        <p14:creationId xmlns:p14="http://schemas.microsoft.com/office/powerpoint/2010/main" val="398613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p:spPr>
        <p:txBody>
          <a:bodyPr/>
          <a:lstStyle/>
          <a:p>
            <a:r>
              <a:rPr lang="en-US" sz="3000" b="1" dirty="0">
                <a:solidFill>
                  <a:srgbClr val="008000"/>
                </a:solidFill>
              </a:rPr>
              <a:t>Resources</a:t>
            </a:r>
          </a:p>
        </p:txBody>
      </p:sp>
      <p:sp>
        <p:nvSpPr>
          <p:cNvPr id="3" name="Content Placeholder 2"/>
          <p:cNvSpPr>
            <a:spLocks noGrp="1"/>
          </p:cNvSpPr>
          <p:nvPr>
            <p:ph idx="1"/>
          </p:nvPr>
        </p:nvSpPr>
        <p:spPr>
          <a:xfrm>
            <a:off x="457200" y="1752600"/>
            <a:ext cx="8305800" cy="4343400"/>
          </a:xfrm>
        </p:spPr>
        <p:txBody>
          <a:bodyPr/>
          <a:lstStyle/>
          <a:p>
            <a:pPr>
              <a:lnSpc>
                <a:spcPct val="150000"/>
              </a:lnSpc>
            </a:pPr>
            <a:r>
              <a:rPr lang="en-US" sz="1800" u="sng" dirty="0"/>
              <a:t>Toxics Release Inventory Program</a:t>
            </a:r>
            <a:r>
              <a:rPr lang="en-US" sz="1800" dirty="0"/>
              <a:t>: </a:t>
            </a:r>
            <a:r>
              <a:rPr lang="en-US" sz="1800" dirty="0">
                <a:hlinkClick r:id="rId2"/>
              </a:rPr>
              <a:t>http://epa.gov/tri/</a:t>
            </a:r>
            <a:endParaRPr lang="en-US" sz="1800" dirty="0"/>
          </a:p>
          <a:p>
            <a:pPr>
              <a:lnSpc>
                <a:spcPct val="150000"/>
              </a:lnSpc>
            </a:pPr>
            <a:r>
              <a:rPr lang="en-US" sz="1800" u="sng" dirty="0"/>
              <a:t>Using TRI Data and Tools</a:t>
            </a:r>
            <a:r>
              <a:rPr lang="en-US" sz="1800" dirty="0"/>
              <a:t>: </a:t>
            </a:r>
            <a:r>
              <a:rPr lang="en-US" sz="1800" dirty="0">
                <a:hlinkClick r:id="rId3"/>
              </a:rPr>
              <a:t>http://www.epa.gov/tri/tridata/index.html</a:t>
            </a:r>
            <a:r>
              <a:rPr lang="en-US" sz="1800" dirty="0"/>
              <a:t> </a:t>
            </a:r>
          </a:p>
          <a:p>
            <a:pPr>
              <a:lnSpc>
                <a:spcPct val="150000"/>
              </a:lnSpc>
            </a:pPr>
            <a:r>
              <a:rPr lang="en-US" sz="1800" dirty="0">
                <a:hlinkClick r:id="rId4"/>
              </a:rPr>
              <a:t>TRI-Listed Chemicals Home Page</a:t>
            </a:r>
            <a:r>
              <a:rPr lang="en-US" sz="1800" dirty="0"/>
              <a:t>: </a:t>
            </a:r>
          </a:p>
          <a:p>
            <a:pPr lvl="1">
              <a:lnSpc>
                <a:spcPct val="150000"/>
              </a:lnSpc>
            </a:pPr>
            <a:r>
              <a:rPr lang="en-US" sz="1400" dirty="0">
                <a:hlinkClick r:id="rId5"/>
              </a:rPr>
              <a:t>2016 TRI Chemical List (pdf)</a:t>
            </a:r>
            <a:endParaRPr lang="en-US" sz="1400" dirty="0"/>
          </a:p>
          <a:p>
            <a:pPr lvl="1">
              <a:lnSpc>
                <a:spcPct val="150000"/>
              </a:lnSpc>
            </a:pPr>
            <a:r>
              <a:rPr lang="en-US" sz="1400" dirty="0">
                <a:hlinkClick r:id="rId6"/>
              </a:rPr>
              <a:t>2016 TRI Chemical List (Excel)</a:t>
            </a:r>
            <a:endParaRPr lang="en-US" sz="1400" dirty="0"/>
          </a:p>
          <a:p>
            <a:pPr lvl="1">
              <a:lnSpc>
                <a:spcPct val="150000"/>
              </a:lnSpc>
            </a:pPr>
            <a:r>
              <a:rPr lang="en-US" sz="1400" dirty="0">
                <a:hlinkClick r:id="rId7"/>
              </a:rPr>
              <a:t>2017 TRI Chemical List (Excel)</a:t>
            </a:r>
            <a:endParaRPr lang="en-US" sz="1400" dirty="0"/>
          </a:p>
          <a:p>
            <a:pPr>
              <a:lnSpc>
                <a:spcPct val="150000"/>
              </a:lnSpc>
            </a:pPr>
            <a:r>
              <a:rPr lang="en-US" sz="1800" dirty="0">
                <a:hlinkClick r:id="rId8"/>
              </a:rPr>
              <a:t>TRI Industry List</a:t>
            </a:r>
            <a:endParaRPr lang="en-US" sz="1800" dirty="0"/>
          </a:p>
          <a:p>
            <a:pPr>
              <a:lnSpc>
                <a:spcPct val="150000"/>
              </a:lnSpc>
            </a:pPr>
            <a:r>
              <a:rPr lang="en-US" sz="1800" dirty="0">
                <a:hlinkClick r:id="rId9"/>
              </a:rPr>
              <a:t>TRI GuideME </a:t>
            </a:r>
            <a:r>
              <a:rPr lang="en-US" sz="1800" dirty="0"/>
              <a:t>– Searchable TRI guidance document, Q &amp; As, and Reporting Forms and Instructions (RFI) </a:t>
            </a:r>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CBE65733-BCE7-4875-AF48-487113682E70}" type="slidenum">
              <a:rPr lang="en-US" smtClean="0"/>
              <a:pPr>
                <a:defRPr/>
              </a:pPr>
              <a:t>26</a:t>
            </a:fld>
            <a:endParaRPr lang="en-US" dirty="0"/>
          </a:p>
        </p:txBody>
      </p:sp>
    </p:spTree>
    <p:extLst>
      <p:ext uri="{BB962C8B-B14F-4D97-AF65-F5344CB8AC3E}">
        <p14:creationId xmlns:p14="http://schemas.microsoft.com/office/powerpoint/2010/main" val="3752038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0B4C-127E-40EC-9FCE-8AC095A31C43}"/>
              </a:ext>
            </a:extLst>
          </p:cNvPr>
          <p:cNvSpPr>
            <a:spLocks noGrp="1"/>
          </p:cNvSpPr>
          <p:nvPr>
            <p:ph type="title"/>
          </p:nvPr>
        </p:nvSpPr>
        <p:spPr/>
        <p:txBody>
          <a:bodyPr/>
          <a:lstStyle/>
          <a:p>
            <a:r>
              <a:rPr lang="en-US" dirty="0"/>
              <a:t>Help us Improve!</a:t>
            </a:r>
          </a:p>
        </p:txBody>
      </p:sp>
      <p:sp>
        <p:nvSpPr>
          <p:cNvPr id="3" name="Content Placeholder 2">
            <a:extLst>
              <a:ext uri="{FF2B5EF4-FFF2-40B4-BE49-F238E27FC236}">
                <a16:creationId xmlns:a16="http://schemas.microsoft.com/office/drawing/2014/main" id="{C35EE272-0B2F-48E1-83EC-0DCDA65FA722}"/>
              </a:ext>
            </a:extLst>
          </p:cNvPr>
          <p:cNvSpPr>
            <a:spLocks noGrp="1"/>
          </p:cNvSpPr>
          <p:nvPr>
            <p:ph idx="1"/>
          </p:nvPr>
        </p:nvSpPr>
        <p:spPr/>
        <p:txBody>
          <a:bodyPr>
            <a:normAutofit fontScale="92500" lnSpcReduction="10000"/>
          </a:bodyPr>
          <a:lstStyle/>
          <a:p>
            <a:pPr marL="0" indent="0" algn="ctr">
              <a:buNone/>
            </a:pPr>
            <a:r>
              <a:rPr lang="en-US" dirty="0"/>
              <a:t>You will receive an email with a link to a survey to review the course(s) you attend at the Emissions Inventory Training Workshop.</a:t>
            </a:r>
          </a:p>
          <a:p>
            <a:pPr marL="0" indent="0" algn="ctr">
              <a:buNone/>
            </a:pPr>
            <a:endParaRPr lang="en-US" dirty="0"/>
          </a:p>
          <a:p>
            <a:pPr marL="0" indent="0" algn="ctr">
              <a:buNone/>
            </a:pPr>
            <a:r>
              <a:rPr lang="en-US" dirty="0"/>
              <a:t>Please take a few moments to let us know about your experience this week.</a:t>
            </a:r>
          </a:p>
          <a:p>
            <a:pPr marL="0" indent="0">
              <a:buNone/>
            </a:pPr>
            <a:endParaRPr lang="en-US" dirty="0"/>
          </a:p>
          <a:p>
            <a:pPr marL="0" indent="0" algn="ctr">
              <a:buNone/>
            </a:pPr>
            <a:r>
              <a:rPr lang="en-US" dirty="0"/>
              <a:t>We welcome your feedback!</a:t>
            </a:r>
          </a:p>
        </p:txBody>
      </p:sp>
    </p:spTree>
    <p:extLst>
      <p:ext uri="{BB962C8B-B14F-4D97-AF65-F5344CB8AC3E}">
        <p14:creationId xmlns:p14="http://schemas.microsoft.com/office/powerpoint/2010/main" val="187004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p:spPr>
        <p:txBody>
          <a:bodyPr/>
          <a:lstStyle/>
          <a:p>
            <a:r>
              <a:rPr lang="en-US" sz="2800" b="1" dirty="0">
                <a:solidFill>
                  <a:srgbClr val="008000"/>
                </a:solidFill>
              </a:rPr>
              <a:t>Agenda for Today TRI Training</a:t>
            </a:r>
          </a:p>
        </p:txBody>
      </p:sp>
      <p:sp>
        <p:nvSpPr>
          <p:cNvPr id="3" name="Content Placeholder 2"/>
          <p:cNvSpPr>
            <a:spLocks noGrp="1"/>
          </p:cNvSpPr>
          <p:nvPr>
            <p:ph idx="1"/>
          </p:nvPr>
        </p:nvSpPr>
        <p:spPr>
          <a:xfrm>
            <a:off x="457200" y="1828800"/>
            <a:ext cx="8001000" cy="3429000"/>
          </a:xfrm>
        </p:spPr>
        <p:txBody>
          <a:bodyPr/>
          <a:lstStyle/>
          <a:p>
            <a:r>
              <a:rPr lang="en-US" sz="2400" dirty="0"/>
              <a:t>TRI Overview</a:t>
            </a:r>
          </a:p>
          <a:p>
            <a:pPr lvl="1"/>
            <a:r>
              <a:rPr lang="en-US" sz="2000" dirty="0"/>
              <a:t>TRI 101 enhanced with implied and unstated information</a:t>
            </a:r>
          </a:p>
          <a:p>
            <a:r>
              <a:rPr lang="en-US" sz="2400" dirty="0"/>
              <a:t>Data Quality</a:t>
            </a:r>
          </a:p>
          <a:p>
            <a:r>
              <a:rPr lang="en-US" sz="2400" dirty="0"/>
              <a:t>Combined Air Emissions Reporting (CAER) for</a:t>
            </a:r>
            <a:br>
              <a:rPr lang="en-US" sz="2400" dirty="0"/>
            </a:br>
            <a:r>
              <a:rPr lang="en-US" sz="2400" dirty="0"/>
              <a:t>TRI / NEI / SLT </a:t>
            </a:r>
          </a:p>
          <a:p>
            <a:r>
              <a:rPr lang="en-US" sz="2400" dirty="0"/>
              <a:t>     Break </a:t>
            </a:r>
          </a:p>
          <a:p>
            <a:r>
              <a:rPr lang="en-US" sz="2400" dirty="0"/>
              <a:t>Data Access Overview</a:t>
            </a:r>
          </a:p>
          <a:p>
            <a:r>
              <a:rPr lang="en-US" sz="2400" dirty="0"/>
              <a:t>Data Access Examples</a:t>
            </a:r>
          </a:p>
          <a:p>
            <a:r>
              <a:rPr lang="en-US" sz="2400" dirty="0"/>
              <a:t>Q &amp; A</a:t>
            </a:r>
            <a:endParaRPr lang="en-US" sz="2200" dirty="0"/>
          </a:p>
        </p:txBody>
      </p:sp>
      <p:sp>
        <p:nvSpPr>
          <p:cNvPr id="4" name="Date Placeholder 3"/>
          <p:cNvSpPr>
            <a:spLocks noGrp="1"/>
          </p:cNvSpPr>
          <p:nvPr>
            <p:ph type="dt" sz="half" idx="10"/>
          </p:nvPr>
        </p:nvSpPr>
        <p:spPr>
          <a:xfrm>
            <a:off x="685800" y="6248400"/>
            <a:ext cx="1905000" cy="457200"/>
          </a:xfrm>
        </p:spPr>
        <p:txBody>
          <a:bodyPr/>
          <a:lstStyle/>
          <a:p>
            <a:pPr>
              <a:defRPr/>
            </a:pPr>
            <a:r>
              <a:rPr lang="en-US" dirty="0"/>
              <a:t>5/17/2018</a:t>
            </a:r>
          </a:p>
        </p:txBody>
      </p:sp>
      <p:sp>
        <p:nvSpPr>
          <p:cNvPr id="5" name="Footer Placeholder 4"/>
          <p:cNvSpPr>
            <a:spLocks noGrp="1"/>
          </p:cNvSpPr>
          <p:nvPr>
            <p:ph type="ftr" sz="quarter" idx="11"/>
          </p:nvPr>
        </p:nvSpPr>
        <p:spPr>
          <a:xfrm>
            <a:off x="1905000" y="6248400"/>
            <a:ext cx="5486400" cy="457200"/>
          </a:xfrm>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a:xfrm>
            <a:off x="6553200" y="6248400"/>
            <a:ext cx="1905000" cy="457200"/>
          </a:xfrm>
        </p:spPr>
        <p:txBody>
          <a:bodyPr/>
          <a:lstStyle/>
          <a:p>
            <a:pPr>
              <a:defRPr/>
            </a:pPr>
            <a:fld id="{CBE65733-BCE7-4875-AF48-487113682E70}" type="slidenum">
              <a:rPr lang="en-US" smtClean="0"/>
              <a:pPr>
                <a:defRPr/>
              </a:pPr>
              <a:t>3</a:t>
            </a:fld>
            <a:endParaRPr lang="en-US" dirty="0"/>
          </a:p>
        </p:txBody>
      </p:sp>
      <p:grpSp>
        <p:nvGrpSpPr>
          <p:cNvPr id="8" name="Group 7"/>
          <p:cNvGrpSpPr/>
          <p:nvPr/>
        </p:nvGrpSpPr>
        <p:grpSpPr>
          <a:xfrm>
            <a:off x="228600" y="5700409"/>
            <a:ext cx="8763000" cy="395591"/>
            <a:chOff x="0" y="1204609"/>
            <a:chExt cx="8763000" cy="395591"/>
          </a:xfrm>
        </p:grpSpPr>
        <p:sp>
          <p:nvSpPr>
            <p:cNvPr id="9" name="4-Point Star 8"/>
            <p:cNvSpPr/>
            <p:nvPr/>
          </p:nvSpPr>
          <p:spPr bwMode="auto">
            <a:xfrm>
              <a:off x="0" y="1219200"/>
              <a:ext cx="381000" cy="381000"/>
            </a:xfrm>
            <a:prstGeom prst="star4">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cxnSp>
          <p:nvCxnSpPr>
            <p:cNvPr id="10" name="Straight Connector 9"/>
            <p:cNvCxnSpPr/>
            <p:nvPr/>
          </p:nvCxnSpPr>
          <p:spPr bwMode="auto">
            <a:xfrm>
              <a:off x="38100" y="1204609"/>
              <a:ext cx="8724900" cy="0"/>
            </a:xfrm>
            <a:prstGeom prst="line">
              <a:avLst/>
            </a:prstGeom>
            <a:ln>
              <a:solidFill>
                <a:srgbClr val="FFC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11" name="TextBox 10"/>
          <p:cNvSpPr txBox="1"/>
          <p:nvPr/>
        </p:nvSpPr>
        <p:spPr>
          <a:xfrm>
            <a:off x="685800" y="5715000"/>
            <a:ext cx="8153400" cy="369332"/>
          </a:xfrm>
          <a:prstGeom prst="rect">
            <a:avLst/>
          </a:prstGeom>
          <a:noFill/>
        </p:spPr>
        <p:txBody>
          <a:bodyPr wrap="square" rtlCol="0">
            <a:spAutoFit/>
          </a:bodyPr>
          <a:lstStyle/>
          <a:p>
            <a:r>
              <a:rPr lang="en-US" sz="1800" dirty="0"/>
              <a:t>Slides with gold star and bar contain supplemental information</a:t>
            </a:r>
          </a:p>
        </p:txBody>
      </p:sp>
    </p:spTree>
    <p:extLst>
      <p:ext uri="{BB962C8B-B14F-4D97-AF65-F5344CB8AC3E}">
        <p14:creationId xmlns:p14="http://schemas.microsoft.com/office/powerpoint/2010/main" val="355106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620000" cy="990600"/>
          </a:xfrm>
        </p:spPr>
        <p:txBody>
          <a:bodyPr/>
          <a:lstStyle/>
          <a:p>
            <a:r>
              <a:rPr lang="en-US" b="1" dirty="0">
                <a:solidFill>
                  <a:srgbClr val="008000"/>
                </a:solidFill>
              </a:rPr>
              <a:t>TRI Overview</a:t>
            </a:r>
            <a:r>
              <a:rPr lang="en-US" dirty="0">
                <a:solidFill>
                  <a:srgbClr val="008000"/>
                </a:solidFill>
              </a:rPr>
              <a:t>	</a:t>
            </a:r>
          </a:p>
        </p:txBody>
      </p:sp>
      <p:sp>
        <p:nvSpPr>
          <p:cNvPr id="4" name="Slide Number Placeholder 3"/>
          <p:cNvSpPr>
            <a:spLocks noGrp="1"/>
          </p:cNvSpPr>
          <p:nvPr>
            <p:ph type="sldNum" sz="quarter" idx="12"/>
          </p:nvPr>
        </p:nvSpPr>
        <p:spPr/>
        <p:txBody>
          <a:bodyPr/>
          <a:lstStyle/>
          <a:p>
            <a:pPr>
              <a:defRPr/>
            </a:pPr>
            <a:fld id="{FE5B6FE8-5FFF-4E89-A05C-CCE6655E1346}"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5</a:t>
            </a:fld>
            <a:endParaRPr lang="en-US" dirty="0"/>
          </a:p>
        </p:txBody>
      </p:sp>
      <p:sp>
        <p:nvSpPr>
          <p:cNvPr id="7" name="Title 4"/>
          <p:cNvSpPr>
            <a:spLocks noGrp="1"/>
          </p:cNvSpPr>
          <p:nvPr>
            <p:ph type="title"/>
          </p:nvPr>
        </p:nvSpPr>
        <p:spPr>
          <a:xfrm>
            <a:off x="381000" y="838200"/>
            <a:ext cx="8382000" cy="990600"/>
          </a:xfrm>
        </p:spPr>
        <p:txBody>
          <a:bodyPr/>
          <a:lstStyle/>
          <a:p>
            <a:r>
              <a:rPr lang="en-US" sz="2800" b="1" dirty="0">
                <a:solidFill>
                  <a:srgbClr val="008000"/>
                </a:solidFill>
              </a:rPr>
              <a:t>Why was the Toxics Release Inventory created?</a:t>
            </a:r>
            <a:endParaRPr lang="en-US" sz="2800" dirty="0">
              <a:solidFill>
                <a:srgbClr val="008000"/>
              </a:solidFill>
            </a:endParaRPr>
          </a:p>
        </p:txBody>
      </p:sp>
      <p:sp>
        <p:nvSpPr>
          <p:cNvPr id="8" name="Content Placeholder 5"/>
          <p:cNvSpPr>
            <a:spLocks noGrp="1"/>
          </p:cNvSpPr>
          <p:nvPr>
            <p:ph idx="1"/>
          </p:nvPr>
        </p:nvSpPr>
        <p:spPr>
          <a:xfrm>
            <a:off x="2895600" y="1600200"/>
            <a:ext cx="6019800" cy="3810000"/>
          </a:xfrm>
        </p:spPr>
        <p:txBody>
          <a:bodyPr/>
          <a:lstStyle/>
          <a:p>
            <a:pPr marL="0" indent="0">
              <a:lnSpc>
                <a:spcPct val="100000"/>
              </a:lnSpc>
              <a:spcAft>
                <a:spcPts val="600"/>
              </a:spcAft>
              <a:buNone/>
            </a:pPr>
            <a:r>
              <a:rPr lang="en-US" sz="2200" b="1" dirty="0">
                <a:solidFill>
                  <a:srgbClr val="008000"/>
                </a:solidFill>
              </a:rPr>
              <a:t>Bhopal, India</a:t>
            </a:r>
            <a:r>
              <a:rPr lang="en-US" sz="2200" b="1" dirty="0"/>
              <a:t> </a:t>
            </a:r>
            <a:r>
              <a:rPr lang="en-US" sz="2400" b="1" dirty="0"/>
              <a:t> </a:t>
            </a:r>
            <a:r>
              <a:rPr lang="en-US" sz="2000" b="1" dirty="0"/>
              <a:t>December 1984 </a:t>
            </a:r>
          </a:p>
          <a:p>
            <a:pPr>
              <a:lnSpc>
                <a:spcPct val="100000"/>
              </a:lnSpc>
            </a:pPr>
            <a:r>
              <a:rPr lang="en-US" sz="1800" dirty="0"/>
              <a:t>Methyl isocyanate gas released at a Union Carbide chemical plant</a:t>
            </a:r>
          </a:p>
          <a:p>
            <a:pPr>
              <a:lnSpc>
                <a:spcPct val="100000"/>
              </a:lnSpc>
            </a:pPr>
            <a:r>
              <a:rPr lang="en-US" sz="1800" dirty="0"/>
              <a:t>Thousands died the first night</a:t>
            </a:r>
          </a:p>
          <a:p>
            <a:pPr>
              <a:lnSpc>
                <a:spcPct val="100000"/>
              </a:lnSpc>
            </a:pPr>
            <a:r>
              <a:rPr lang="en-US" sz="1800" dirty="0"/>
              <a:t>Thousands more have died due to long-term health effects</a:t>
            </a:r>
          </a:p>
          <a:p>
            <a:pPr>
              <a:lnSpc>
                <a:spcPct val="100000"/>
              </a:lnSpc>
            </a:pPr>
            <a:r>
              <a:rPr lang="en-US" sz="1800" dirty="0"/>
              <a:t>Survivors continue to suffer with permanent disabilities</a:t>
            </a:r>
          </a:p>
          <a:p>
            <a:pPr marL="0" indent="0">
              <a:lnSpc>
                <a:spcPct val="100000"/>
              </a:lnSpc>
              <a:buNone/>
            </a:pPr>
            <a:r>
              <a:rPr lang="en-US" sz="2200" b="1" dirty="0">
                <a:solidFill>
                  <a:srgbClr val="008000"/>
                </a:solidFill>
              </a:rPr>
              <a:t>Institute, West Virginia  </a:t>
            </a:r>
            <a:r>
              <a:rPr lang="en-US" sz="2000" b="1" dirty="0"/>
              <a:t>August 1985 </a:t>
            </a:r>
          </a:p>
          <a:p>
            <a:pPr>
              <a:lnSpc>
                <a:spcPct val="100000"/>
              </a:lnSpc>
            </a:pPr>
            <a:r>
              <a:rPr lang="en-US" sz="1800" dirty="0"/>
              <a:t>Chemical release at a similar facility in the U.S.</a:t>
            </a:r>
          </a:p>
          <a:p>
            <a:pPr>
              <a:lnSpc>
                <a:spcPct val="100000"/>
              </a:lnSpc>
            </a:pPr>
            <a:r>
              <a:rPr lang="en-US" sz="1800" dirty="0"/>
              <a:t>Over 100 people hospitalized</a:t>
            </a:r>
          </a:p>
          <a:p>
            <a:pPr marL="0" indent="0">
              <a:buNone/>
            </a:pPr>
            <a:endParaRPr lang="en-US" sz="2200" dirty="0"/>
          </a:p>
        </p:txBody>
      </p:sp>
      <p:sp>
        <p:nvSpPr>
          <p:cNvPr id="9" name="Slide Number Placeholder 3"/>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FE5B6FE8-5FFF-4E89-A05C-CCE6655E1346}" type="slidenum">
              <a:rPr lang="en-US" smtClean="0"/>
              <a:pPr>
                <a:defRPr/>
              </a:pPr>
              <a:t>5</a:t>
            </a:fld>
            <a:endParaRPr lang="en-US" dirty="0"/>
          </a:p>
        </p:txBody>
      </p:sp>
      <p:sp>
        <p:nvSpPr>
          <p:cNvPr id="10" name="TextBox 9"/>
          <p:cNvSpPr txBox="1"/>
          <p:nvPr/>
        </p:nvSpPr>
        <p:spPr>
          <a:xfrm>
            <a:off x="457200" y="5486400"/>
            <a:ext cx="8285226" cy="646331"/>
          </a:xfrm>
          <a:prstGeom prst="rect">
            <a:avLst/>
          </a:prstGeom>
          <a:noFill/>
        </p:spPr>
        <p:txBody>
          <a:bodyPr wrap="square" rtlCol="0">
            <a:spAutoFit/>
          </a:bodyPr>
          <a:lstStyle/>
          <a:p>
            <a:r>
              <a:rPr lang="en-US" sz="1800" dirty="0"/>
              <a:t>Increased concern in the U.S. about chemical accident preparedness and availability of information on toxic chemical releases from industrial facilities</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74" y="1905000"/>
            <a:ext cx="203682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77774" y="4495800"/>
            <a:ext cx="2036826" cy="646331"/>
          </a:xfrm>
          <a:prstGeom prst="rect">
            <a:avLst/>
          </a:prstGeom>
          <a:noFill/>
        </p:spPr>
        <p:txBody>
          <a:bodyPr wrap="square" rtlCol="0">
            <a:spAutoFit/>
          </a:bodyPr>
          <a:lstStyle/>
          <a:p>
            <a:r>
              <a:rPr lang="en-US" sz="1200" dirty="0"/>
              <a:t>Bhopal memorial for those killed and disabled by the 1984 toxic gas release</a:t>
            </a:r>
          </a:p>
        </p:txBody>
      </p:sp>
      <p:grpSp>
        <p:nvGrpSpPr>
          <p:cNvPr id="13" name="Group 12"/>
          <p:cNvGrpSpPr/>
          <p:nvPr/>
        </p:nvGrpSpPr>
        <p:grpSpPr>
          <a:xfrm>
            <a:off x="0" y="1128409"/>
            <a:ext cx="8763000" cy="395591"/>
            <a:chOff x="0" y="1204609"/>
            <a:chExt cx="8763000" cy="395591"/>
          </a:xfrm>
        </p:grpSpPr>
        <p:sp>
          <p:nvSpPr>
            <p:cNvPr id="14" name="4-Point Star 13"/>
            <p:cNvSpPr/>
            <p:nvPr/>
          </p:nvSpPr>
          <p:spPr bwMode="auto">
            <a:xfrm>
              <a:off x="0" y="1219200"/>
              <a:ext cx="381000" cy="381000"/>
            </a:xfrm>
            <a:prstGeom prst="star4">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cxnSp>
          <p:nvCxnSpPr>
            <p:cNvPr id="15" name="Straight Connector 14"/>
            <p:cNvCxnSpPr/>
            <p:nvPr/>
          </p:nvCxnSpPr>
          <p:spPr bwMode="auto">
            <a:xfrm>
              <a:off x="38100" y="1204609"/>
              <a:ext cx="8724900" cy="0"/>
            </a:xfrm>
            <a:prstGeom prst="line">
              <a:avLst/>
            </a:prstGeom>
            <a:ln>
              <a:solidFill>
                <a:srgbClr val="FFC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8909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6</a:t>
            </a:fld>
            <a:endParaRPr lang="en-US" dirty="0"/>
          </a:p>
        </p:txBody>
      </p:sp>
      <p:sp>
        <p:nvSpPr>
          <p:cNvPr id="7" name="Title 6"/>
          <p:cNvSpPr>
            <a:spLocks noGrp="1"/>
          </p:cNvSpPr>
          <p:nvPr>
            <p:ph type="title"/>
          </p:nvPr>
        </p:nvSpPr>
        <p:spPr>
          <a:xfrm>
            <a:off x="762000" y="1143000"/>
            <a:ext cx="7620000" cy="685800"/>
          </a:xfrm>
        </p:spPr>
        <p:txBody>
          <a:bodyPr/>
          <a:lstStyle/>
          <a:p>
            <a:r>
              <a:rPr lang="en-US" sz="2800" b="1" dirty="0">
                <a:solidFill>
                  <a:srgbClr val="1B6724"/>
                </a:solidFill>
              </a:rPr>
              <a:t>What is the Toxics Release Inventory (TRI)?</a:t>
            </a:r>
            <a:endParaRPr lang="en-US" sz="2800" dirty="0"/>
          </a:p>
        </p:txBody>
      </p:sp>
      <p:sp>
        <p:nvSpPr>
          <p:cNvPr id="8" name="Slide Number Placeholder 5"/>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8EFC11E7-3BAE-4206-B1C9-97C59F23D10D}" type="slidenum">
              <a:rPr lang="en-US" smtClean="0"/>
              <a:pPr>
                <a:defRPr/>
              </a:pPr>
              <a:t>6</a:t>
            </a:fld>
            <a:endParaRPr lang="en-US" dirty="0"/>
          </a:p>
        </p:txBody>
      </p:sp>
      <p:sp>
        <p:nvSpPr>
          <p:cNvPr id="9" name="TextBox 8"/>
          <p:cNvSpPr txBox="1"/>
          <p:nvPr/>
        </p:nvSpPr>
        <p:spPr>
          <a:xfrm>
            <a:off x="704171" y="1828800"/>
            <a:ext cx="5562600" cy="2585323"/>
          </a:xfrm>
          <a:prstGeom prst="rect">
            <a:avLst/>
          </a:prstGeom>
          <a:noFill/>
        </p:spPr>
        <p:txBody>
          <a:bodyPr wrap="square" rtlCol="0">
            <a:spAutoFit/>
          </a:bodyPr>
          <a:lstStyle/>
          <a:p>
            <a:pPr marL="344488" indent="-344488">
              <a:spcBef>
                <a:spcPts val="0"/>
              </a:spcBef>
              <a:spcAft>
                <a:spcPts val="1800"/>
              </a:spcAft>
              <a:buFont typeface="Arial" pitchFamily="34" charset="0"/>
              <a:buChar char="•"/>
            </a:pPr>
            <a:r>
              <a:rPr lang="en-US" sz="2200" dirty="0"/>
              <a:t>Reporting program tracking the waste management of certain toxic chemicals that pose a threat to human health and the environment. </a:t>
            </a:r>
          </a:p>
          <a:p>
            <a:pPr marL="344488" indent="-344488">
              <a:spcBef>
                <a:spcPts val="0"/>
              </a:spcBef>
              <a:spcAft>
                <a:spcPts val="1800"/>
              </a:spcAft>
              <a:buFont typeface="Arial" pitchFamily="34" charset="0"/>
              <a:buChar char="•"/>
            </a:pPr>
            <a:r>
              <a:rPr lang="en-US" sz="2200" dirty="0">
                <a:solidFill>
                  <a:srgbClr val="0070C0"/>
                </a:solidFill>
              </a:rPr>
              <a:t>Facilities to States / Tribes and to EPA</a:t>
            </a:r>
          </a:p>
          <a:p>
            <a:pPr marL="344488" indent="-344488">
              <a:spcBef>
                <a:spcPts val="0"/>
              </a:spcBef>
              <a:spcAft>
                <a:spcPts val="0"/>
              </a:spcAft>
              <a:buFont typeface="Arial" pitchFamily="34" charset="0"/>
              <a:buChar char="•"/>
            </a:pPr>
            <a:r>
              <a:rPr lang="en-US" sz="2200" dirty="0"/>
              <a:t> TRI includes information on:</a:t>
            </a:r>
          </a:p>
        </p:txBody>
      </p:sp>
      <p:pic>
        <p:nvPicPr>
          <p:cNvPr id="10" name="Picture 9" descr="stock-photo-14380863-power-station-landscap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324600" y="1905000"/>
            <a:ext cx="2423810" cy="2128634"/>
          </a:xfrm>
          <a:prstGeom prst="rect">
            <a:avLst/>
          </a:prstGeom>
          <a:ln>
            <a:solidFill>
              <a:srgbClr val="1B6724"/>
            </a:solidFill>
          </a:ln>
        </p:spPr>
      </p:pic>
      <p:pic>
        <p:nvPicPr>
          <p:cNvPr id="11" name="Picture 10" descr="stock-photo-3762595-sew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66800" y="4535269"/>
            <a:ext cx="1143000" cy="1143000"/>
          </a:xfrm>
          <a:prstGeom prst="rect">
            <a:avLst/>
          </a:prstGeom>
          <a:ln>
            <a:solidFill>
              <a:srgbClr val="1B6724"/>
            </a:solidFill>
          </a:ln>
        </p:spPr>
      </p:pic>
      <p:pic>
        <p:nvPicPr>
          <p:cNvPr id="12" name="Picture 11" descr="3103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514600" y="4535269"/>
            <a:ext cx="1118917" cy="1143000"/>
          </a:xfrm>
          <a:prstGeom prst="rect">
            <a:avLst/>
          </a:prstGeom>
          <a:ln>
            <a:solidFill>
              <a:srgbClr val="1B6724"/>
            </a:solidFill>
          </a:ln>
        </p:spPr>
      </p:pic>
      <p:pic>
        <p:nvPicPr>
          <p:cNvPr id="13" name="Picture 6" descr="C:\Documents and Settings\CWAGNER\Local Settings\Temporary Internet Files\Content.IE5\UIBWQ4V3\MP900437342[1].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62400" y="4535269"/>
            <a:ext cx="1371600" cy="1143000"/>
          </a:xfrm>
          <a:prstGeom prst="rect">
            <a:avLst/>
          </a:prstGeom>
          <a:ln w="9525">
            <a:solidFill>
              <a:srgbClr val="1B6724"/>
            </a:solidFill>
          </a:ln>
          <a:effectLst>
            <a:outerShdw blurRad="76200" dist="38100" dir="7800000" algn="tl" rotWithShape="0">
              <a:srgbClr val="000000">
                <a:alpha val="40000"/>
              </a:srgbClr>
            </a:outerShdw>
          </a:effectLst>
        </p:spPr>
      </p:pic>
      <p:pic>
        <p:nvPicPr>
          <p:cNvPr id="14" name="Picture 13" descr="stock-photo-17922123-earth-in-hand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4535269"/>
            <a:ext cx="1285124" cy="1143000"/>
          </a:xfrm>
          <a:prstGeom prst="rect">
            <a:avLst/>
          </a:prstGeom>
          <a:ln>
            <a:solidFill>
              <a:srgbClr val="1B6724"/>
            </a:solidFill>
          </a:ln>
        </p:spPr>
      </p:pic>
      <p:sp>
        <p:nvSpPr>
          <p:cNvPr id="15" name="TextBox 14"/>
          <p:cNvSpPr txBox="1"/>
          <p:nvPr/>
        </p:nvSpPr>
        <p:spPr>
          <a:xfrm flipH="1">
            <a:off x="7543800" y="4840069"/>
            <a:ext cx="838202" cy="923330"/>
          </a:xfrm>
          <a:prstGeom prst="rect">
            <a:avLst/>
          </a:prstGeom>
          <a:noFill/>
        </p:spPr>
        <p:txBody>
          <a:bodyPr wrap="square" rtlCol="0">
            <a:spAutoFit/>
          </a:bodyPr>
          <a:lstStyle/>
          <a:p>
            <a:pPr algn="ctr"/>
            <a:r>
              <a:rPr lang="en-US" sz="1800" dirty="0"/>
              <a:t>And much more!</a:t>
            </a:r>
            <a:endParaRPr lang="en-US" sz="2000" dirty="0"/>
          </a:p>
        </p:txBody>
      </p:sp>
      <p:sp>
        <p:nvSpPr>
          <p:cNvPr id="16" name="TextBox 15"/>
          <p:cNvSpPr txBox="1"/>
          <p:nvPr/>
        </p:nvSpPr>
        <p:spPr>
          <a:xfrm>
            <a:off x="1066800" y="5754469"/>
            <a:ext cx="1219200" cy="369332"/>
          </a:xfrm>
          <a:prstGeom prst="rect">
            <a:avLst/>
          </a:prstGeom>
          <a:noFill/>
        </p:spPr>
        <p:txBody>
          <a:bodyPr wrap="square" rtlCol="0">
            <a:spAutoFit/>
          </a:bodyPr>
          <a:lstStyle/>
          <a:p>
            <a:r>
              <a:rPr lang="en-US" sz="1800" dirty="0"/>
              <a:t>Releases</a:t>
            </a:r>
          </a:p>
        </p:txBody>
      </p:sp>
      <p:sp>
        <p:nvSpPr>
          <p:cNvPr id="17" name="TextBox 16"/>
          <p:cNvSpPr txBox="1"/>
          <p:nvPr/>
        </p:nvSpPr>
        <p:spPr>
          <a:xfrm>
            <a:off x="2514600" y="5678269"/>
            <a:ext cx="1082348" cy="646331"/>
          </a:xfrm>
          <a:prstGeom prst="rect">
            <a:avLst/>
          </a:prstGeom>
          <a:noFill/>
        </p:spPr>
        <p:txBody>
          <a:bodyPr wrap="none" rtlCol="0">
            <a:spAutoFit/>
          </a:bodyPr>
          <a:lstStyle/>
          <a:p>
            <a:pPr algn="ctr"/>
            <a:r>
              <a:rPr lang="en-US" sz="1800" dirty="0"/>
              <a:t>Waste</a:t>
            </a:r>
          </a:p>
          <a:p>
            <a:pPr algn="ctr"/>
            <a:r>
              <a:rPr lang="en-US" sz="1800" dirty="0"/>
              <a:t>transfers</a:t>
            </a:r>
          </a:p>
        </p:txBody>
      </p:sp>
      <p:sp>
        <p:nvSpPr>
          <p:cNvPr id="18" name="TextBox 17"/>
          <p:cNvSpPr txBox="1"/>
          <p:nvPr/>
        </p:nvSpPr>
        <p:spPr>
          <a:xfrm>
            <a:off x="4038600" y="5754469"/>
            <a:ext cx="1219200" cy="369332"/>
          </a:xfrm>
          <a:prstGeom prst="rect">
            <a:avLst/>
          </a:prstGeom>
          <a:noFill/>
        </p:spPr>
        <p:txBody>
          <a:bodyPr wrap="square" rtlCol="0">
            <a:spAutoFit/>
          </a:bodyPr>
          <a:lstStyle/>
          <a:p>
            <a:r>
              <a:rPr lang="en-US" sz="1800" dirty="0"/>
              <a:t>Recycling</a:t>
            </a:r>
          </a:p>
        </p:txBody>
      </p:sp>
      <p:sp>
        <p:nvSpPr>
          <p:cNvPr id="19" name="TextBox 18"/>
          <p:cNvSpPr txBox="1"/>
          <p:nvPr/>
        </p:nvSpPr>
        <p:spPr>
          <a:xfrm>
            <a:off x="5562600" y="5678269"/>
            <a:ext cx="1524000" cy="646331"/>
          </a:xfrm>
          <a:prstGeom prst="rect">
            <a:avLst/>
          </a:prstGeom>
          <a:noFill/>
        </p:spPr>
        <p:txBody>
          <a:bodyPr wrap="square" rtlCol="0">
            <a:spAutoFit/>
          </a:bodyPr>
          <a:lstStyle/>
          <a:p>
            <a:pPr algn="ctr"/>
            <a:r>
              <a:rPr lang="en-US" sz="1800" dirty="0"/>
              <a:t>Pollution prevention</a:t>
            </a:r>
          </a:p>
        </p:txBody>
      </p:sp>
      <p:grpSp>
        <p:nvGrpSpPr>
          <p:cNvPr id="21" name="Group 20"/>
          <p:cNvGrpSpPr/>
          <p:nvPr/>
        </p:nvGrpSpPr>
        <p:grpSpPr>
          <a:xfrm>
            <a:off x="0" y="1128409"/>
            <a:ext cx="8763000" cy="395591"/>
            <a:chOff x="0" y="1204609"/>
            <a:chExt cx="8763000" cy="395591"/>
          </a:xfrm>
        </p:grpSpPr>
        <p:sp>
          <p:nvSpPr>
            <p:cNvPr id="22" name="4-Point Star 21"/>
            <p:cNvSpPr/>
            <p:nvPr/>
          </p:nvSpPr>
          <p:spPr bwMode="auto">
            <a:xfrm>
              <a:off x="0" y="1219200"/>
              <a:ext cx="381000" cy="381000"/>
            </a:xfrm>
            <a:prstGeom prst="star4">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cxnSp>
          <p:nvCxnSpPr>
            <p:cNvPr id="23" name="Straight Connector 22"/>
            <p:cNvCxnSpPr/>
            <p:nvPr/>
          </p:nvCxnSpPr>
          <p:spPr bwMode="auto">
            <a:xfrm>
              <a:off x="38100" y="1204609"/>
              <a:ext cx="8724900" cy="0"/>
            </a:xfrm>
            <a:prstGeom prst="line">
              <a:avLst/>
            </a:prstGeom>
            <a:ln>
              <a:solidFill>
                <a:srgbClr val="FFC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4989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a:p>
            <a:pPr>
              <a:defRPr/>
            </a:pPr>
            <a:endParaRPr lang="en-US" dirty="0"/>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7</a:t>
            </a:fld>
            <a:endParaRPr lang="en-US" dirty="0"/>
          </a:p>
        </p:txBody>
      </p:sp>
      <p:sp>
        <p:nvSpPr>
          <p:cNvPr id="21" name="Title 1"/>
          <p:cNvSpPr>
            <a:spLocks noGrp="1"/>
          </p:cNvSpPr>
          <p:nvPr>
            <p:ph type="title"/>
          </p:nvPr>
        </p:nvSpPr>
        <p:spPr>
          <a:xfrm>
            <a:off x="762000" y="1143000"/>
            <a:ext cx="7620000" cy="990600"/>
          </a:xfrm>
        </p:spPr>
        <p:txBody>
          <a:bodyPr/>
          <a:lstStyle/>
          <a:p>
            <a:r>
              <a:rPr lang="en-US" b="1" dirty="0">
                <a:solidFill>
                  <a:srgbClr val="008000"/>
                </a:solidFill>
              </a:rPr>
              <a:t>What is a “release”?</a:t>
            </a:r>
          </a:p>
        </p:txBody>
      </p:sp>
      <p:sp>
        <p:nvSpPr>
          <p:cNvPr id="22" name="Content Placeholder 2"/>
          <p:cNvSpPr>
            <a:spLocks noGrp="1"/>
          </p:cNvSpPr>
          <p:nvPr>
            <p:ph idx="1"/>
          </p:nvPr>
        </p:nvSpPr>
        <p:spPr>
          <a:xfrm>
            <a:off x="381000" y="1905000"/>
            <a:ext cx="8077200" cy="4572000"/>
          </a:xfrm>
        </p:spPr>
        <p:txBody>
          <a:bodyPr/>
          <a:lstStyle/>
          <a:p>
            <a:pPr marL="457200" indent="-457200">
              <a:spcBef>
                <a:spcPts val="0"/>
              </a:spcBef>
              <a:spcAft>
                <a:spcPts val="1200"/>
              </a:spcAft>
              <a:buFont typeface="Arial" charset="0"/>
              <a:buChar char="•"/>
              <a:defRPr/>
            </a:pPr>
            <a:r>
              <a:rPr lang="en-US" sz="2000" dirty="0">
                <a:solidFill>
                  <a:srgbClr val="000000"/>
                </a:solidFill>
              </a:rPr>
              <a:t>A </a:t>
            </a:r>
            <a:r>
              <a:rPr lang="en-US" sz="2000" b="1" dirty="0">
                <a:solidFill>
                  <a:srgbClr val="009242"/>
                </a:solidFill>
              </a:rPr>
              <a:t>"release" </a:t>
            </a:r>
            <a:r>
              <a:rPr lang="en-US" sz="2000" dirty="0">
                <a:solidFill>
                  <a:srgbClr val="000000"/>
                </a:solidFill>
              </a:rPr>
              <a:t>refers to different ways that toxic chemicals from industrial facilities enter the:</a:t>
            </a:r>
          </a:p>
          <a:p>
            <a:pPr marL="457200" indent="-457200">
              <a:spcBef>
                <a:spcPts val="0"/>
              </a:spcBef>
              <a:spcAft>
                <a:spcPts val="1200"/>
              </a:spcAft>
              <a:defRPr/>
            </a:pPr>
            <a:endParaRPr lang="en-US" sz="1800" dirty="0"/>
          </a:p>
          <a:p>
            <a:pPr marL="914400" lvl="1" indent="-457200">
              <a:spcBef>
                <a:spcPts val="0"/>
              </a:spcBef>
              <a:spcAft>
                <a:spcPts val="0"/>
              </a:spcAft>
              <a:defRPr/>
            </a:pPr>
            <a:endParaRPr lang="en-US" sz="1800" i="1" dirty="0"/>
          </a:p>
          <a:p>
            <a:pPr marL="914400" lvl="1" indent="-457200">
              <a:spcBef>
                <a:spcPts val="0"/>
              </a:spcBef>
              <a:spcAft>
                <a:spcPts val="0"/>
              </a:spcAft>
              <a:defRPr/>
            </a:pPr>
            <a:endParaRPr lang="en-US" sz="1800" i="1" dirty="0"/>
          </a:p>
          <a:p>
            <a:pPr marL="914400" lvl="1" indent="-457200">
              <a:spcBef>
                <a:spcPts val="0"/>
              </a:spcBef>
              <a:spcAft>
                <a:spcPts val="0"/>
              </a:spcAft>
              <a:defRPr/>
            </a:pPr>
            <a:endParaRPr lang="en-US" sz="1800" i="1" dirty="0"/>
          </a:p>
          <a:p>
            <a:pPr marL="914400" lvl="1" indent="-457200">
              <a:spcBef>
                <a:spcPts val="0"/>
              </a:spcBef>
              <a:spcAft>
                <a:spcPts val="0"/>
              </a:spcAft>
              <a:buFontTx/>
              <a:buNone/>
              <a:defRPr/>
            </a:pPr>
            <a:r>
              <a:rPr lang="en-US" sz="1800" i="1" dirty="0">
                <a:solidFill>
                  <a:srgbClr val="585858"/>
                </a:solidFill>
              </a:rPr>
              <a:t>		</a:t>
            </a:r>
          </a:p>
          <a:p>
            <a:pPr marL="914400" lvl="1" indent="-457200">
              <a:spcBef>
                <a:spcPts val="0"/>
              </a:spcBef>
              <a:spcAft>
                <a:spcPts val="0"/>
              </a:spcAft>
              <a:buFontTx/>
              <a:buNone/>
              <a:defRPr/>
            </a:pPr>
            <a:r>
              <a:rPr lang="en-US" sz="1800" i="1" dirty="0">
                <a:solidFill>
                  <a:srgbClr val="585858"/>
                </a:solidFill>
              </a:rPr>
              <a:t>		   </a:t>
            </a:r>
            <a:r>
              <a:rPr lang="en-US" sz="2000" dirty="0">
                <a:solidFill>
                  <a:srgbClr val="0070C0"/>
                </a:solidFill>
              </a:rPr>
              <a:t>Air</a:t>
            </a:r>
            <a:r>
              <a:rPr lang="en-US" sz="2000" dirty="0">
                <a:solidFill>
                  <a:srgbClr val="008000"/>
                </a:solidFill>
              </a:rPr>
              <a:t>	</a:t>
            </a:r>
            <a:r>
              <a:rPr lang="en-US" sz="2000" dirty="0">
                <a:solidFill>
                  <a:srgbClr val="585858"/>
                </a:solidFill>
              </a:rPr>
              <a:t>	          	 </a:t>
            </a:r>
            <a:r>
              <a:rPr lang="en-US" sz="2000" dirty="0">
                <a:solidFill>
                  <a:srgbClr val="0070C0"/>
                </a:solidFill>
              </a:rPr>
              <a:t>Water</a:t>
            </a:r>
            <a:r>
              <a:rPr lang="en-US" sz="2000" dirty="0">
                <a:solidFill>
                  <a:srgbClr val="585858"/>
                </a:solidFill>
              </a:rPr>
              <a:t>	           </a:t>
            </a:r>
            <a:r>
              <a:rPr lang="en-US" sz="2000" dirty="0">
                <a:solidFill>
                  <a:srgbClr val="0070C0"/>
                </a:solidFill>
              </a:rPr>
              <a:t>	  Land</a:t>
            </a:r>
            <a:endParaRPr lang="en-US" sz="1050" dirty="0">
              <a:solidFill>
                <a:srgbClr val="000000"/>
              </a:solidFill>
            </a:endParaRPr>
          </a:p>
          <a:p>
            <a:pPr marL="457200" indent="-457200">
              <a:spcBef>
                <a:spcPts val="0"/>
              </a:spcBef>
              <a:spcAft>
                <a:spcPts val="1200"/>
              </a:spcAft>
              <a:buFont typeface="Arial" pitchFamily="34" charset="0"/>
              <a:buChar char="•"/>
              <a:defRPr/>
            </a:pPr>
            <a:r>
              <a:rPr lang="en-US" sz="2000" dirty="0">
                <a:solidFill>
                  <a:srgbClr val="000000"/>
                </a:solidFill>
              </a:rPr>
              <a:t>The likelihood of residents coming into contact with toxic chemicals depends on the type of release and other factors</a:t>
            </a:r>
          </a:p>
          <a:p>
            <a:pPr marL="457200" indent="-457200" algn="ctr">
              <a:spcBef>
                <a:spcPts val="0"/>
              </a:spcBef>
              <a:spcAft>
                <a:spcPts val="1200"/>
              </a:spcAft>
              <a:buNone/>
              <a:defRPr/>
            </a:pPr>
            <a:r>
              <a:rPr lang="en-US" sz="2000" dirty="0"/>
              <a:t>	</a:t>
            </a:r>
            <a:r>
              <a:rPr lang="en-US" sz="1800" dirty="0"/>
              <a:t>For more information, see “</a:t>
            </a:r>
            <a:r>
              <a:rPr lang="en-US" sz="1800" i="1" dirty="0"/>
              <a:t>Factors to Consider When Using TRI Data”</a:t>
            </a:r>
            <a:r>
              <a:rPr lang="en-US" sz="1800" dirty="0"/>
              <a:t> at: </a:t>
            </a:r>
            <a:r>
              <a:rPr lang="en-US" sz="1800" dirty="0">
                <a:hlinkClick r:id="rId2"/>
              </a:rPr>
              <a:t>https://www.epa.gov/toxics-release-inventory-tri-program/factors-consider-when-using-toxics-release-inventory-data</a:t>
            </a:r>
            <a:r>
              <a:rPr lang="en-US" sz="1800" dirty="0"/>
              <a:t> </a:t>
            </a:r>
            <a:endParaRPr lang="en-US" sz="2000" dirty="0">
              <a:solidFill>
                <a:srgbClr val="000000"/>
              </a:solidFill>
            </a:endParaRPr>
          </a:p>
        </p:txBody>
      </p:sp>
      <p:sp>
        <p:nvSpPr>
          <p:cNvPr id="23" name="Slide Number Placeholder 5"/>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F3CD598B-E5B3-4712-9F91-70CC7B52D1B4}" type="slidenum">
              <a:rPr lang="en-US" smtClean="0">
                <a:ea typeface="ＭＳ Ｐゴシック" pitchFamily="34" charset="-128"/>
              </a:rPr>
              <a:pPr/>
              <a:t>7</a:t>
            </a:fld>
            <a:endParaRPr lang="en-US" dirty="0">
              <a:ea typeface="ＭＳ Ｐゴシック" pitchFamily="34" charset="-128"/>
            </a:endParaRPr>
          </a:p>
        </p:txBody>
      </p:sp>
      <p:pic>
        <p:nvPicPr>
          <p:cNvPr id="24" name="Picture 8" descr="dreamstimecomp_1430928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124200"/>
            <a:ext cx="1184275" cy="1143000"/>
          </a:xfrm>
          <a:prstGeom prst="rect">
            <a:avLst/>
          </a:prstGeom>
          <a:noFill/>
          <a:ln w="9525">
            <a:solidFill>
              <a:srgbClr val="1B6724"/>
            </a:solidFill>
            <a:miter lim="800000"/>
            <a:headEnd/>
            <a:tailEnd/>
          </a:ln>
        </p:spPr>
      </p:pic>
      <p:pic>
        <p:nvPicPr>
          <p:cNvPr id="25" name="Picture 24" descr="5744806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124200"/>
            <a:ext cx="1143000" cy="1149802"/>
          </a:xfrm>
          <a:prstGeom prst="rect">
            <a:avLst/>
          </a:prstGeom>
          <a:ln>
            <a:solidFill>
              <a:srgbClr val="1B6724"/>
            </a:solidFill>
          </a:ln>
        </p:spPr>
      </p:pic>
      <p:pic>
        <p:nvPicPr>
          <p:cNvPr id="26" name="Picture 25" descr="126447537.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3124200"/>
            <a:ext cx="1143000" cy="1143000"/>
          </a:xfrm>
          <a:prstGeom prst="rect">
            <a:avLst/>
          </a:prstGeom>
          <a:ln>
            <a:solidFill>
              <a:srgbClr val="1B6724"/>
            </a:solidFill>
          </a:ln>
        </p:spPr>
      </p:pic>
      <p:pic>
        <p:nvPicPr>
          <p:cNvPr id="27" name="Picture 26" descr="9088052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781800" y="3124200"/>
            <a:ext cx="1158240" cy="1143000"/>
          </a:xfrm>
          <a:prstGeom prst="rect">
            <a:avLst/>
          </a:prstGeom>
          <a:ln>
            <a:solidFill>
              <a:srgbClr val="1B6724"/>
            </a:solidFill>
          </a:ln>
        </p:spPr>
      </p:pic>
      <p:grpSp>
        <p:nvGrpSpPr>
          <p:cNvPr id="29" name="Group 28"/>
          <p:cNvGrpSpPr/>
          <p:nvPr/>
        </p:nvGrpSpPr>
        <p:grpSpPr>
          <a:xfrm>
            <a:off x="0" y="1128409"/>
            <a:ext cx="8763000" cy="395591"/>
            <a:chOff x="0" y="1204609"/>
            <a:chExt cx="8763000" cy="395591"/>
          </a:xfrm>
        </p:grpSpPr>
        <p:sp>
          <p:nvSpPr>
            <p:cNvPr id="30" name="4-Point Star 29"/>
            <p:cNvSpPr/>
            <p:nvPr/>
          </p:nvSpPr>
          <p:spPr bwMode="auto">
            <a:xfrm>
              <a:off x="0" y="1219200"/>
              <a:ext cx="381000" cy="381000"/>
            </a:xfrm>
            <a:prstGeom prst="star4">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cxnSp>
          <p:nvCxnSpPr>
            <p:cNvPr id="31" name="Straight Connector 30"/>
            <p:cNvCxnSpPr/>
            <p:nvPr/>
          </p:nvCxnSpPr>
          <p:spPr bwMode="auto">
            <a:xfrm>
              <a:off x="38100" y="1204609"/>
              <a:ext cx="8724900" cy="0"/>
            </a:xfrm>
            <a:prstGeom prst="line">
              <a:avLst/>
            </a:prstGeom>
            <a:ln>
              <a:solidFill>
                <a:srgbClr val="FFC0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40252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8</a:t>
            </a:fld>
            <a:endParaRPr lang="en-US" dirty="0"/>
          </a:p>
        </p:txBody>
      </p:sp>
      <p:sp>
        <p:nvSpPr>
          <p:cNvPr id="7" name="Title 1"/>
          <p:cNvSpPr>
            <a:spLocks noGrp="1"/>
          </p:cNvSpPr>
          <p:nvPr>
            <p:ph type="title"/>
          </p:nvPr>
        </p:nvSpPr>
        <p:spPr>
          <a:xfrm>
            <a:off x="702339" y="1219200"/>
            <a:ext cx="7620000" cy="990600"/>
          </a:xfrm>
        </p:spPr>
        <p:txBody>
          <a:bodyPr/>
          <a:lstStyle/>
          <a:p>
            <a:r>
              <a:rPr lang="en-US" b="1" dirty="0">
                <a:solidFill>
                  <a:srgbClr val="008000"/>
                </a:solidFill>
              </a:rPr>
              <a:t>Which facilities must report to TRI?</a:t>
            </a:r>
          </a:p>
        </p:txBody>
      </p:sp>
      <p:sp>
        <p:nvSpPr>
          <p:cNvPr id="8" name="Content Placeholder 2"/>
          <p:cNvSpPr>
            <a:spLocks noGrp="1"/>
          </p:cNvSpPr>
          <p:nvPr>
            <p:ph idx="1"/>
          </p:nvPr>
        </p:nvSpPr>
        <p:spPr>
          <a:xfrm>
            <a:off x="685800" y="2133600"/>
            <a:ext cx="7772400" cy="3886200"/>
          </a:xfrm>
        </p:spPr>
        <p:txBody>
          <a:bodyPr/>
          <a:lstStyle/>
          <a:p>
            <a:pPr marL="0" indent="0">
              <a:spcBef>
                <a:spcPts val="0"/>
              </a:spcBef>
              <a:spcAft>
                <a:spcPts val="0"/>
              </a:spcAft>
              <a:buFontTx/>
              <a:buAutoNum type="arabicPeriod"/>
              <a:defRPr/>
            </a:pPr>
            <a:r>
              <a:rPr lang="en-US" sz="1800" dirty="0"/>
              <a:t> Facility must be in a </a:t>
            </a:r>
            <a:r>
              <a:rPr lang="en-US" sz="1800" dirty="0">
                <a:solidFill>
                  <a:srgbClr val="008000"/>
                </a:solidFill>
              </a:rPr>
              <a:t>TRI-covered industry sector or category, </a:t>
            </a:r>
            <a:r>
              <a:rPr lang="en-US" sz="1800" dirty="0"/>
              <a:t>including:</a:t>
            </a:r>
          </a:p>
          <a:p>
            <a:pPr marL="0" indent="0">
              <a:spcBef>
                <a:spcPts val="0"/>
              </a:spcBef>
              <a:spcAft>
                <a:spcPts val="0"/>
              </a:spcAft>
              <a:buFontTx/>
              <a:buAutoNum type="arabicPeriod"/>
              <a:defRPr/>
            </a:pPr>
            <a:endParaRPr lang="en-US" sz="1800" dirty="0">
              <a:solidFill>
                <a:srgbClr val="FF0000"/>
              </a:solidFill>
            </a:endParaRPr>
          </a:p>
          <a:p>
            <a:pPr marL="0" indent="0">
              <a:spcBef>
                <a:spcPts val="0"/>
              </a:spcBef>
              <a:spcAft>
                <a:spcPts val="0"/>
              </a:spcAft>
              <a:buFontTx/>
              <a:buAutoNum type="arabicPeriod"/>
              <a:defRPr/>
            </a:pPr>
            <a:endParaRPr lang="en-US" sz="4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685800" lvl="1">
              <a:spcBef>
                <a:spcPts val="0"/>
              </a:spcBef>
              <a:spcAft>
                <a:spcPts val="0"/>
              </a:spcAft>
              <a:defRPr/>
            </a:pPr>
            <a:endParaRPr lang="en-US" sz="800" dirty="0"/>
          </a:p>
          <a:p>
            <a:pPr marL="228600" indent="-228600">
              <a:spcBef>
                <a:spcPts val="0"/>
              </a:spcBef>
              <a:spcAft>
                <a:spcPts val="0"/>
              </a:spcAft>
              <a:buFontTx/>
              <a:buAutoNum type="arabicPeriod" startAt="2"/>
              <a:defRPr/>
            </a:pPr>
            <a:r>
              <a:rPr lang="en-US" sz="1800" dirty="0"/>
              <a:t>Facility must have the </a:t>
            </a:r>
            <a:r>
              <a:rPr lang="en-US" sz="1800" b="1" u="sng" dirty="0"/>
              <a:t>equivalent</a:t>
            </a:r>
            <a:r>
              <a:rPr lang="en-US" sz="1800" dirty="0"/>
              <a:t> of at least </a:t>
            </a:r>
            <a:r>
              <a:rPr lang="en-US" sz="1800" dirty="0">
                <a:solidFill>
                  <a:srgbClr val="008000"/>
                </a:solidFill>
              </a:rPr>
              <a:t>10 full-time employees</a:t>
            </a:r>
          </a:p>
          <a:p>
            <a:pPr marL="228600" indent="-228600">
              <a:spcBef>
                <a:spcPts val="0"/>
              </a:spcBef>
              <a:spcAft>
                <a:spcPts val="0"/>
              </a:spcAft>
              <a:buFontTx/>
              <a:buAutoNum type="arabicPeriod" startAt="2"/>
              <a:defRPr/>
            </a:pPr>
            <a:endParaRPr lang="en-US" sz="800" dirty="0"/>
          </a:p>
          <a:p>
            <a:pPr marL="231775" indent="-231775">
              <a:spcBef>
                <a:spcPts val="0"/>
              </a:spcBef>
              <a:spcAft>
                <a:spcPts val="0"/>
              </a:spcAft>
              <a:buFontTx/>
              <a:buAutoNum type="arabicPeriod" startAt="2"/>
              <a:defRPr/>
            </a:pPr>
            <a:r>
              <a:rPr lang="en-US" sz="1800" dirty="0"/>
              <a:t>Facility must manufacture, process or use more than a </a:t>
            </a:r>
            <a:r>
              <a:rPr lang="en-US" sz="1800" dirty="0">
                <a:solidFill>
                  <a:srgbClr val="008000"/>
                </a:solidFill>
              </a:rPr>
              <a:t>certain amount of a TRI toxic chemical per year</a:t>
            </a:r>
            <a:endParaRPr lang="en-US" sz="1200" dirty="0">
              <a:solidFill>
                <a:srgbClr val="008000"/>
              </a:solidFill>
            </a:endParaRPr>
          </a:p>
          <a:p>
            <a:pPr algn="ctr">
              <a:buNone/>
            </a:pPr>
            <a:endParaRPr lang="en-US" sz="1100" dirty="0"/>
          </a:p>
          <a:p>
            <a:pPr>
              <a:defRPr/>
            </a:pPr>
            <a:endParaRPr lang="en-US" dirty="0"/>
          </a:p>
        </p:txBody>
      </p:sp>
      <p:pic>
        <p:nvPicPr>
          <p:cNvPr id="10" name="Picture 9" descr="3103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895600"/>
            <a:ext cx="1219200" cy="1143000"/>
          </a:xfrm>
          <a:prstGeom prst="rect">
            <a:avLst/>
          </a:prstGeom>
          <a:noFill/>
          <a:ln w="9525">
            <a:solidFill>
              <a:srgbClr val="1B6724"/>
            </a:solidFill>
            <a:miter lim="800000"/>
            <a:headEnd/>
            <a:tailEnd/>
          </a:ln>
        </p:spPr>
      </p:pic>
      <p:sp>
        <p:nvSpPr>
          <p:cNvPr id="11" name="TextBox 14"/>
          <p:cNvSpPr txBox="1">
            <a:spLocks noChangeArrowheads="1"/>
          </p:cNvSpPr>
          <p:nvPr/>
        </p:nvSpPr>
        <p:spPr bwMode="auto">
          <a:xfrm>
            <a:off x="304800" y="4191000"/>
            <a:ext cx="1828800" cy="276225"/>
          </a:xfrm>
          <a:prstGeom prst="rect">
            <a:avLst/>
          </a:prstGeom>
          <a:noFill/>
          <a:ln w="9525">
            <a:noFill/>
            <a:miter lim="800000"/>
            <a:headEnd/>
            <a:tailEnd/>
          </a:ln>
        </p:spPr>
        <p:txBody>
          <a:bodyPr>
            <a:spAutoFit/>
          </a:bodyPr>
          <a:lstStyle/>
          <a:p>
            <a:pPr algn="ctr"/>
            <a:r>
              <a:rPr lang="en-US" sz="1200" b="1" dirty="0"/>
              <a:t>Manufacturing</a:t>
            </a:r>
          </a:p>
        </p:txBody>
      </p:sp>
      <p:sp>
        <p:nvSpPr>
          <p:cNvPr id="12" name="TextBox 15"/>
          <p:cNvSpPr txBox="1">
            <a:spLocks noChangeArrowheads="1"/>
          </p:cNvSpPr>
          <p:nvPr/>
        </p:nvSpPr>
        <p:spPr bwMode="auto">
          <a:xfrm>
            <a:off x="2133600" y="4114800"/>
            <a:ext cx="1447800" cy="646113"/>
          </a:xfrm>
          <a:prstGeom prst="rect">
            <a:avLst/>
          </a:prstGeom>
          <a:noFill/>
          <a:ln w="9525">
            <a:noFill/>
            <a:miter lim="800000"/>
            <a:headEnd/>
            <a:tailEnd/>
          </a:ln>
        </p:spPr>
        <p:txBody>
          <a:bodyPr>
            <a:spAutoFit/>
          </a:bodyPr>
          <a:lstStyle/>
          <a:p>
            <a:pPr algn="ctr"/>
            <a:r>
              <a:rPr lang="en-US" sz="1200" b="1" dirty="0"/>
              <a:t>Coal/Oil electricity generation</a:t>
            </a:r>
          </a:p>
        </p:txBody>
      </p:sp>
      <p:sp>
        <p:nvSpPr>
          <p:cNvPr id="13" name="TextBox 16"/>
          <p:cNvSpPr txBox="1">
            <a:spLocks noChangeArrowheads="1"/>
          </p:cNvSpPr>
          <p:nvPr/>
        </p:nvSpPr>
        <p:spPr bwMode="auto">
          <a:xfrm>
            <a:off x="3733800" y="4191000"/>
            <a:ext cx="1524000" cy="461963"/>
          </a:xfrm>
          <a:prstGeom prst="rect">
            <a:avLst/>
          </a:prstGeom>
          <a:noFill/>
          <a:ln w="9525">
            <a:noFill/>
            <a:miter lim="800000"/>
            <a:headEnd/>
            <a:tailEnd/>
          </a:ln>
        </p:spPr>
        <p:txBody>
          <a:bodyPr>
            <a:spAutoFit/>
          </a:bodyPr>
          <a:lstStyle/>
          <a:p>
            <a:pPr algn="ctr"/>
            <a:r>
              <a:rPr lang="en-US" sz="1200" b="1" dirty="0"/>
              <a:t>Certain Mining Facilities</a:t>
            </a:r>
          </a:p>
        </p:txBody>
      </p:sp>
      <p:sp>
        <p:nvSpPr>
          <p:cNvPr id="14" name="TextBox 17"/>
          <p:cNvSpPr txBox="1">
            <a:spLocks noChangeArrowheads="1"/>
          </p:cNvSpPr>
          <p:nvPr/>
        </p:nvSpPr>
        <p:spPr bwMode="auto">
          <a:xfrm>
            <a:off x="5562600" y="4114800"/>
            <a:ext cx="1143000" cy="646113"/>
          </a:xfrm>
          <a:prstGeom prst="rect">
            <a:avLst/>
          </a:prstGeom>
          <a:noFill/>
          <a:ln w="9525">
            <a:noFill/>
            <a:miter lim="800000"/>
            <a:headEnd/>
            <a:tailEnd/>
          </a:ln>
        </p:spPr>
        <p:txBody>
          <a:bodyPr>
            <a:spAutoFit/>
          </a:bodyPr>
          <a:lstStyle/>
          <a:p>
            <a:pPr algn="ctr"/>
            <a:r>
              <a:rPr lang="en-US" sz="1200" b="1" dirty="0"/>
              <a:t>Hazardous Waste Management</a:t>
            </a:r>
          </a:p>
        </p:txBody>
      </p:sp>
      <p:sp>
        <p:nvSpPr>
          <p:cNvPr id="15" name="TextBox 18"/>
          <p:cNvSpPr txBox="1">
            <a:spLocks noChangeArrowheads="1"/>
          </p:cNvSpPr>
          <p:nvPr/>
        </p:nvSpPr>
        <p:spPr bwMode="auto">
          <a:xfrm>
            <a:off x="6934200" y="4191000"/>
            <a:ext cx="1524000" cy="276225"/>
          </a:xfrm>
          <a:prstGeom prst="rect">
            <a:avLst/>
          </a:prstGeom>
          <a:noFill/>
          <a:ln w="9525">
            <a:noFill/>
            <a:miter lim="800000"/>
            <a:headEnd/>
            <a:tailEnd/>
          </a:ln>
        </p:spPr>
        <p:txBody>
          <a:bodyPr>
            <a:spAutoFit/>
          </a:bodyPr>
          <a:lstStyle/>
          <a:p>
            <a:pPr algn="ctr"/>
            <a:r>
              <a:rPr lang="en-US" sz="1200" b="1" dirty="0"/>
              <a:t>Federal Facilities</a:t>
            </a:r>
          </a:p>
        </p:txBody>
      </p:sp>
      <p:pic>
        <p:nvPicPr>
          <p:cNvPr id="16" name="Picture 15" descr="dreamstimecomp_1443809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0572" y="2895600"/>
            <a:ext cx="1328687" cy="1143000"/>
          </a:xfrm>
          <a:prstGeom prst="rect">
            <a:avLst/>
          </a:prstGeom>
          <a:ln>
            <a:solidFill>
              <a:srgbClr val="1B6724"/>
            </a:solidFill>
          </a:ln>
        </p:spPr>
      </p:pic>
      <p:pic>
        <p:nvPicPr>
          <p:cNvPr id="17" name="Picture 16" descr="stock-photo-16042968-coal-burning-energy-plan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286000" y="2895600"/>
            <a:ext cx="1219200" cy="1148564"/>
          </a:xfrm>
          <a:prstGeom prst="rect">
            <a:avLst/>
          </a:prstGeom>
          <a:ln>
            <a:solidFill>
              <a:srgbClr val="1B6724"/>
            </a:solidFill>
          </a:ln>
        </p:spPr>
      </p:pic>
      <p:pic>
        <p:nvPicPr>
          <p:cNvPr id="18" name="Picture 17" descr="9976081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886200" y="2895600"/>
            <a:ext cx="1219200" cy="1135535"/>
          </a:xfrm>
          <a:prstGeom prst="rect">
            <a:avLst/>
          </a:prstGeom>
          <a:ln>
            <a:solidFill>
              <a:srgbClr val="1B6724"/>
            </a:solidFill>
          </a:ln>
        </p:spPr>
      </p:pic>
      <p:pic>
        <p:nvPicPr>
          <p:cNvPr id="19" name="Picture 18" descr="122543114.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086600" y="2895600"/>
            <a:ext cx="1228482" cy="1143000"/>
          </a:xfrm>
          <a:prstGeom prst="rect">
            <a:avLst/>
          </a:prstGeom>
          <a:ln>
            <a:solidFill>
              <a:srgbClr val="1B6724"/>
            </a:solidFill>
          </a:ln>
        </p:spPr>
      </p:pic>
    </p:spTree>
    <p:extLst>
      <p:ext uri="{BB962C8B-B14F-4D97-AF65-F5344CB8AC3E}">
        <p14:creationId xmlns:p14="http://schemas.microsoft.com/office/powerpoint/2010/main" val="115621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620000" cy="990600"/>
          </a:xfrm>
        </p:spPr>
        <p:txBody>
          <a:bodyPr/>
          <a:lstStyle/>
          <a:p>
            <a:r>
              <a:rPr lang="en-US" dirty="0">
                <a:solidFill>
                  <a:srgbClr val="008000"/>
                </a:solidFill>
              </a:rPr>
              <a:t>TRI-covered industries</a:t>
            </a:r>
            <a:endParaRPr lang="en-US" dirty="0"/>
          </a:p>
        </p:txBody>
      </p:sp>
      <p:sp>
        <p:nvSpPr>
          <p:cNvPr id="3" name="Content Placeholder 2"/>
          <p:cNvSpPr>
            <a:spLocks noGrp="1"/>
          </p:cNvSpPr>
          <p:nvPr>
            <p:ph idx="1"/>
          </p:nvPr>
        </p:nvSpPr>
        <p:spPr>
          <a:xfrm>
            <a:off x="914400" y="1600200"/>
            <a:ext cx="7772400" cy="3429000"/>
          </a:xfrm>
        </p:spPr>
        <p:txBody>
          <a:bodyPr/>
          <a:lstStyle/>
          <a:p>
            <a:r>
              <a:rPr lang="en-US" sz="1800" dirty="0"/>
              <a:t>Identified by NAICS</a:t>
            </a:r>
          </a:p>
          <a:p>
            <a:pPr lvl="1"/>
            <a:r>
              <a:rPr lang="en-US" sz="1600" dirty="0"/>
              <a:t>212 Mining</a:t>
            </a:r>
          </a:p>
          <a:p>
            <a:pPr lvl="1"/>
            <a:r>
              <a:rPr lang="en-US" sz="1600" dirty="0"/>
              <a:t>221 Utilities</a:t>
            </a:r>
          </a:p>
          <a:p>
            <a:pPr lvl="1"/>
            <a:r>
              <a:rPr lang="en-US" sz="1600" dirty="0"/>
              <a:t>31 - 33 Manufacturing</a:t>
            </a:r>
          </a:p>
          <a:p>
            <a:pPr lvl="1"/>
            <a:r>
              <a:rPr lang="en-US" sz="1600" dirty="0"/>
              <a:t>All Other Miscellaneous Manufacturing (includes 1119, 1131, 2111, 4883, 5417, 8114)</a:t>
            </a:r>
          </a:p>
          <a:p>
            <a:pPr lvl="1"/>
            <a:r>
              <a:rPr lang="en-US" sz="1600" dirty="0"/>
              <a:t>424 Merchant Wholesalers, Non-durable Goods</a:t>
            </a:r>
          </a:p>
          <a:p>
            <a:pPr lvl="1"/>
            <a:r>
              <a:rPr lang="en-US" sz="1600" dirty="0"/>
              <a:t>425 Wholesale Electronic Markets and Agents Brokers</a:t>
            </a:r>
          </a:p>
          <a:p>
            <a:pPr lvl="1"/>
            <a:r>
              <a:rPr lang="en-US" sz="1600" dirty="0"/>
              <a:t>511, 512, 519 Publishing</a:t>
            </a:r>
          </a:p>
          <a:p>
            <a:pPr lvl="1"/>
            <a:r>
              <a:rPr lang="en-US" sz="1600" dirty="0"/>
              <a:t>562 Hazardous Waste</a:t>
            </a:r>
          </a:p>
          <a:p>
            <a:pPr lvl="1"/>
            <a:r>
              <a:rPr lang="en-US" sz="1600" dirty="0"/>
              <a:t>Federal Facilities</a:t>
            </a:r>
          </a:p>
          <a:p>
            <a:pPr marL="0" indent="0">
              <a:buNone/>
            </a:pPr>
            <a:r>
              <a:rPr lang="en-US" sz="1600" dirty="0">
                <a:solidFill>
                  <a:srgbClr val="FF0000"/>
                </a:solidFill>
              </a:rPr>
              <a:t>Exceptions / conditions exist across all industries !</a:t>
            </a:r>
          </a:p>
          <a:p>
            <a:pPr marL="0" indent="0">
              <a:buNone/>
            </a:pPr>
            <a:endParaRPr lang="en-US" sz="1600" dirty="0"/>
          </a:p>
          <a:p>
            <a:pPr marL="0" indent="0">
              <a:buNone/>
            </a:pPr>
            <a:r>
              <a:rPr lang="en-US" sz="1600" dirty="0"/>
              <a:t>Full list available from most secondary web pages off of </a:t>
            </a:r>
            <a:r>
              <a:rPr lang="en-US" sz="1600" dirty="0">
                <a:hlinkClick r:id="rId3"/>
              </a:rPr>
              <a:t>www.epa.gov/tri</a:t>
            </a:r>
            <a:r>
              <a:rPr lang="en-US" sz="1600" dirty="0"/>
              <a:t>, in left hand side bar is a link to “Covered Industries</a:t>
            </a:r>
          </a:p>
          <a:p>
            <a:pPr lvl="1"/>
            <a:endParaRPr lang="en-US" sz="1800" dirty="0"/>
          </a:p>
        </p:txBody>
      </p:sp>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9</a:t>
            </a:fld>
            <a:endParaRPr lang="en-US" dirty="0"/>
          </a:p>
        </p:txBody>
      </p:sp>
    </p:spTree>
    <p:extLst>
      <p:ext uri="{BB962C8B-B14F-4D97-AF65-F5344CB8AC3E}">
        <p14:creationId xmlns:p14="http://schemas.microsoft.com/office/powerpoint/2010/main" val="225871814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69E7620-EAC2-4F5C-9A1C-022385A630BA}">
  <ds:schemaRefs>
    <ds:schemaRef ds:uri="ESRI.ArcGIS.Mapping.OfficeIntegration.PowerPointInfo"/>
  </ds:schemaRefs>
</ds:datastoreItem>
</file>

<file path=customXml/itemProps10.xml><?xml version="1.0" encoding="utf-8"?>
<ds:datastoreItem xmlns:ds="http://schemas.openxmlformats.org/officeDocument/2006/customXml" ds:itemID="{B168A46B-EC02-497B-B67D-90B6E419FDE8}">
  <ds:schemaRefs>
    <ds:schemaRef ds:uri="ESRI.ArcGIS.Mapping.OfficeIntegration.PowerPointInfo"/>
  </ds:schemaRefs>
</ds:datastoreItem>
</file>

<file path=customXml/itemProps11.xml><?xml version="1.0" encoding="utf-8"?>
<ds:datastoreItem xmlns:ds="http://schemas.openxmlformats.org/officeDocument/2006/customXml" ds:itemID="{0AAFD8DF-745A-4367-8C3B-78E9518C7DD3}">
  <ds:schemaRefs>
    <ds:schemaRef ds:uri="ESRI.ArcGIS.Mapping.OfficeIntegration.PowerPointInfo"/>
  </ds:schemaRefs>
</ds:datastoreItem>
</file>

<file path=customXml/itemProps12.xml><?xml version="1.0" encoding="utf-8"?>
<ds:datastoreItem xmlns:ds="http://schemas.openxmlformats.org/officeDocument/2006/customXml" ds:itemID="{30DD08FC-53BB-4F08-97D4-B797708D34A2}">
  <ds:schemaRefs>
    <ds:schemaRef ds:uri="ESRI.ArcGIS.Mapping.OfficeIntegration.PowerPointInfo"/>
  </ds:schemaRefs>
</ds:datastoreItem>
</file>

<file path=customXml/itemProps13.xml><?xml version="1.0" encoding="utf-8"?>
<ds:datastoreItem xmlns:ds="http://schemas.openxmlformats.org/officeDocument/2006/customXml" ds:itemID="{8C17BC87-DBDE-403D-AAD6-816014116690}">
  <ds:schemaRefs>
    <ds:schemaRef ds:uri="ESRI.ArcGIS.Mapping.OfficeIntegration.PowerPointInfo"/>
  </ds:schemaRefs>
</ds:datastoreItem>
</file>

<file path=customXml/itemProps14.xml><?xml version="1.0" encoding="utf-8"?>
<ds:datastoreItem xmlns:ds="http://schemas.openxmlformats.org/officeDocument/2006/customXml" ds:itemID="{AA0BD4C8-FE61-4FA1-9D46-81EB35E89A63}">
  <ds:schemaRefs>
    <ds:schemaRef ds:uri="ESRI.ArcGIS.Mapping.OfficeIntegration.PowerPointInfo"/>
  </ds:schemaRefs>
</ds:datastoreItem>
</file>

<file path=customXml/itemProps15.xml><?xml version="1.0" encoding="utf-8"?>
<ds:datastoreItem xmlns:ds="http://schemas.openxmlformats.org/officeDocument/2006/customXml" ds:itemID="{554EA7D5-5B16-476B-99C4-5A8C93955D64}">
  <ds:schemaRefs>
    <ds:schemaRef ds:uri="ESRI.ArcGIS.Mapping.OfficeIntegration.PowerPointInfo"/>
  </ds:schemaRefs>
</ds:datastoreItem>
</file>

<file path=customXml/itemProps16.xml><?xml version="1.0" encoding="utf-8"?>
<ds:datastoreItem xmlns:ds="http://schemas.openxmlformats.org/officeDocument/2006/customXml" ds:itemID="{B8300178-368D-432D-A385-BECA15FFCBEE}">
  <ds:schemaRefs>
    <ds:schemaRef ds:uri="ESRI.ArcGIS.Mapping.OfficeIntegration.PowerPointInfo"/>
  </ds:schemaRefs>
</ds:datastoreItem>
</file>

<file path=customXml/itemProps17.xml><?xml version="1.0" encoding="utf-8"?>
<ds:datastoreItem xmlns:ds="http://schemas.openxmlformats.org/officeDocument/2006/customXml" ds:itemID="{A4259F84-CB89-46AF-A708-F9ABCA50F00F}">
  <ds:schemaRefs>
    <ds:schemaRef ds:uri="ESRI.ArcGIS.Mapping.OfficeIntegration.PowerPointInfo"/>
  </ds:schemaRefs>
</ds:datastoreItem>
</file>

<file path=customXml/itemProps18.xml><?xml version="1.0" encoding="utf-8"?>
<ds:datastoreItem xmlns:ds="http://schemas.openxmlformats.org/officeDocument/2006/customXml" ds:itemID="{54CD98F6-C509-46D7-B0C6-4F10E1995BAE}">
  <ds:schemaRefs>
    <ds:schemaRef ds:uri="ESRI.ArcGIS.Mapping.OfficeIntegration.PowerPointInfo"/>
  </ds:schemaRefs>
</ds:datastoreItem>
</file>

<file path=customXml/itemProps19.xml><?xml version="1.0" encoding="utf-8"?>
<ds:datastoreItem xmlns:ds="http://schemas.openxmlformats.org/officeDocument/2006/customXml" ds:itemID="{0E5BDF76-D050-4FA5-9540-1640F727F5B1}">
  <ds:schemaRefs>
    <ds:schemaRef ds:uri="ESRI.ArcGIS.Mapping.OfficeIntegration.PowerPointInfo"/>
  </ds:schemaRefs>
</ds:datastoreItem>
</file>

<file path=customXml/itemProps2.xml><?xml version="1.0" encoding="utf-8"?>
<ds:datastoreItem xmlns:ds="http://schemas.openxmlformats.org/officeDocument/2006/customXml" ds:itemID="{4EB78D3E-C9C7-418E-9F2C-0944C414CBD0}">
  <ds:schemaRefs>
    <ds:schemaRef ds:uri="ESRI.ArcGIS.Mapping.OfficeIntegration.PowerPointInfo"/>
  </ds:schemaRefs>
</ds:datastoreItem>
</file>

<file path=customXml/itemProps20.xml><?xml version="1.0" encoding="utf-8"?>
<ds:datastoreItem xmlns:ds="http://schemas.openxmlformats.org/officeDocument/2006/customXml" ds:itemID="{5235EF0E-089E-4DA4-A364-A691DCA1CE65}">
  <ds:schemaRefs>
    <ds:schemaRef ds:uri="ESRI.ArcGIS.Mapping.OfficeIntegration.PowerPointInfo"/>
  </ds:schemaRefs>
</ds:datastoreItem>
</file>

<file path=customXml/itemProps21.xml><?xml version="1.0" encoding="utf-8"?>
<ds:datastoreItem xmlns:ds="http://schemas.openxmlformats.org/officeDocument/2006/customXml" ds:itemID="{C78FEDA9-D439-4FCD-A2BA-1DF4B2DCD7B8}">
  <ds:schemaRefs>
    <ds:schemaRef ds:uri="ESRI.ArcGIS.Mapping.OfficeIntegration.PowerPointInfo"/>
  </ds:schemaRefs>
</ds:datastoreItem>
</file>

<file path=customXml/itemProps22.xml><?xml version="1.0" encoding="utf-8"?>
<ds:datastoreItem xmlns:ds="http://schemas.openxmlformats.org/officeDocument/2006/customXml" ds:itemID="{B0397B8D-BDCC-4546-A345-A721F0A3F599}">
  <ds:schemaRefs>
    <ds:schemaRef ds:uri="ESRI.ArcGIS.Mapping.OfficeIntegration.PowerPointInfo"/>
  </ds:schemaRefs>
</ds:datastoreItem>
</file>

<file path=customXml/itemProps23.xml><?xml version="1.0" encoding="utf-8"?>
<ds:datastoreItem xmlns:ds="http://schemas.openxmlformats.org/officeDocument/2006/customXml" ds:itemID="{67B7A60F-B09F-4E2F-8BB9-AE5DDEBE31BF}">
  <ds:schemaRefs>
    <ds:schemaRef ds:uri="ESRI.ArcGIS.Mapping.OfficeIntegration.PowerPointInfo"/>
  </ds:schemaRefs>
</ds:datastoreItem>
</file>

<file path=customXml/itemProps24.xml><?xml version="1.0" encoding="utf-8"?>
<ds:datastoreItem xmlns:ds="http://schemas.openxmlformats.org/officeDocument/2006/customXml" ds:itemID="{5D70D6A7-B1AA-4473-AF56-FD62043A5287}">
  <ds:schemaRefs>
    <ds:schemaRef ds:uri="ESRI.ArcGIS.Mapping.OfficeIntegration.PowerPointInfo"/>
  </ds:schemaRefs>
</ds:datastoreItem>
</file>

<file path=customXml/itemProps25.xml><?xml version="1.0" encoding="utf-8"?>
<ds:datastoreItem xmlns:ds="http://schemas.openxmlformats.org/officeDocument/2006/customXml" ds:itemID="{CD04F08C-9E5D-4DAC-995E-4A34A08F7F4F}">
  <ds:schemaRefs>
    <ds:schemaRef ds:uri="ESRI.ArcGIS.Mapping.OfficeIntegration.PowerPointInfo"/>
  </ds:schemaRefs>
</ds:datastoreItem>
</file>

<file path=customXml/itemProps26.xml><?xml version="1.0" encoding="utf-8"?>
<ds:datastoreItem xmlns:ds="http://schemas.openxmlformats.org/officeDocument/2006/customXml" ds:itemID="{5E9D7249-36E2-4204-946B-1F1C6B3CBD4A}">
  <ds:schemaRefs>
    <ds:schemaRef ds:uri="ESRI.ArcGIS.Mapping.OfficeIntegration.PowerPointInfo"/>
  </ds:schemaRefs>
</ds:datastoreItem>
</file>

<file path=customXml/itemProps27.xml><?xml version="1.0" encoding="utf-8"?>
<ds:datastoreItem xmlns:ds="http://schemas.openxmlformats.org/officeDocument/2006/customXml" ds:itemID="{188A8E0D-ABD0-4F30-9A5F-167215C47A76}">
  <ds:schemaRefs>
    <ds:schemaRef ds:uri="ESRI.ArcGIS.Mapping.OfficeIntegration.PowerPointInfo"/>
  </ds:schemaRefs>
</ds:datastoreItem>
</file>

<file path=customXml/itemProps28.xml><?xml version="1.0" encoding="utf-8"?>
<ds:datastoreItem xmlns:ds="http://schemas.openxmlformats.org/officeDocument/2006/customXml" ds:itemID="{6BC9DD6F-619B-40F3-B411-1DB122402B5B}">
  <ds:schemaRefs>
    <ds:schemaRef ds:uri="ESRI.ArcGIS.Mapping.OfficeIntegration.PowerPointInfo"/>
  </ds:schemaRefs>
</ds:datastoreItem>
</file>

<file path=customXml/itemProps29.xml><?xml version="1.0" encoding="utf-8"?>
<ds:datastoreItem xmlns:ds="http://schemas.openxmlformats.org/officeDocument/2006/customXml" ds:itemID="{E44B24A7-6539-41A1-9D59-0060C335AEC4}">
  <ds:schemaRefs>
    <ds:schemaRef ds:uri="ESRI.ArcGIS.Mapping.OfficeIntegration.PowerPointInfo"/>
  </ds:schemaRefs>
</ds:datastoreItem>
</file>

<file path=customXml/itemProps3.xml><?xml version="1.0" encoding="utf-8"?>
<ds:datastoreItem xmlns:ds="http://schemas.openxmlformats.org/officeDocument/2006/customXml" ds:itemID="{3E28A67B-E264-4E40-8085-669E1B2D0336}">
  <ds:schemaRefs>
    <ds:schemaRef ds:uri="ESRI.ArcGIS.Mapping.OfficeIntegration.PowerPointInfo"/>
  </ds:schemaRefs>
</ds:datastoreItem>
</file>

<file path=customXml/itemProps30.xml><?xml version="1.0" encoding="utf-8"?>
<ds:datastoreItem xmlns:ds="http://schemas.openxmlformats.org/officeDocument/2006/customXml" ds:itemID="{E6C70572-E84B-4420-8F05-77BEEE2E72D6}">
  <ds:schemaRefs>
    <ds:schemaRef ds:uri="ESRI.ArcGIS.Mapping.OfficeIntegration.PowerPointInfo"/>
  </ds:schemaRefs>
</ds:datastoreItem>
</file>

<file path=customXml/itemProps31.xml><?xml version="1.0" encoding="utf-8"?>
<ds:datastoreItem xmlns:ds="http://schemas.openxmlformats.org/officeDocument/2006/customXml" ds:itemID="{618096C1-622A-4FFD-8411-ED40D30E75D9}">
  <ds:schemaRefs>
    <ds:schemaRef ds:uri="ESRI.ArcGIS.Mapping.OfficeIntegration.PowerPointInfo"/>
  </ds:schemaRefs>
</ds:datastoreItem>
</file>

<file path=customXml/itemProps32.xml><?xml version="1.0" encoding="utf-8"?>
<ds:datastoreItem xmlns:ds="http://schemas.openxmlformats.org/officeDocument/2006/customXml" ds:itemID="{9B43639D-06CF-4FED-A6A7-3093D6575EBE}">
  <ds:schemaRefs>
    <ds:schemaRef ds:uri="ESRI.ArcGIS.Mapping.OfficeIntegration.PowerPointInfo"/>
  </ds:schemaRefs>
</ds:datastoreItem>
</file>

<file path=customXml/itemProps33.xml><?xml version="1.0" encoding="utf-8"?>
<ds:datastoreItem xmlns:ds="http://schemas.openxmlformats.org/officeDocument/2006/customXml" ds:itemID="{E2C5592C-9D88-44C7-9F2C-92C26B4BA3F0}">
  <ds:schemaRefs>
    <ds:schemaRef ds:uri="ESRI.ArcGIS.Mapping.OfficeIntegration.PowerPointInfo"/>
  </ds:schemaRefs>
</ds:datastoreItem>
</file>

<file path=customXml/itemProps34.xml><?xml version="1.0" encoding="utf-8"?>
<ds:datastoreItem xmlns:ds="http://schemas.openxmlformats.org/officeDocument/2006/customXml" ds:itemID="{EBB5C857-5501-4DD6-A6A3-1D5453686B51}">
  <ds:schemaRefs>
    <ds:schemaRef ds:uri="ESRI.ArcGIS.Mapping.OfficeIntegration.PowerPointInfo"/>
  </ds:schemaRefs>
</ds:datastoreItem>
</file>

<file path=customXml/itemProps35.xml><?xml version="1.0" encoding="utf-8"?>
<ds:datastoreItem xmlns:ds="http://schemas.openxmlformats.org/officeDocument/2006/customXml" ds:itemID="{8ED8C308-768E-4710-857B-FDDB155A050A}">
  <ds:schemaRefs>
    <ds:schemaRef ds:uri="ESRI.ArcGIS.Mapping.OfficeIntegration.PowerPointInfo"/>
  </ds:schemaRefs>
</ds:datastoreItem>
</file>

<file path=customXml/itemProps36.xml><?xml version="1.0" encoding="utf-8"?>
<ds:datastoreItem xmlns:ds="http://schemas.openxmlformats.org/officeDocument/2006/customXml" ds:itemID="{A05CA50A-6C8B-4699-9691-56F041FFD6CE}">
  <ds:schemaRefs>
    <ds:schemaRef ds:uri="ESRI.ArcGIS.Mapping.OfficeIntegration.PowerPointInfo"/>
  </ds:schemaRefs>
</ds:datastoreItem>
</file>

<file path=customXml/itemProps37.xml><?xml version="1.0" encoding="utf-8"?>
<ds:datastoreItem xmlns:ds="http://schemas.openxmlformats.org/officeDocument/2006/customXml" ds:itemID="{6BCC0B45-8F98-4B4C-86B8-6ADCC05031FB}">
  <ds:schemaRefs>
    <ds:schemaRef ds:uri="ESRI.ArcGIS.Mapping.OfficeIntegration.PowerPointInfo"/>
  </ds:schemaRefs>
</ds:datastoreItem>
</file>

<file path=customXml/itemProps38.xml><?xml version="1.0" encoding="utf-8"?>
<ds:datastoreItem xmlns:ds="http://schemas.openxmlformats.org/officeDocument/2006/customXml" ds:itemID="{FC73D36B-5BCF-492B-BD1D-F53674801D89}">
  <ds:schemaRefs>
    <ds:schemaRef ds:uri="ESRI.ArcGIS.Mapping.OfficeIntegration.PowerPointInfo"/>
  </ds:schemaRefs>
</ds:datastoreItem>
</file>

<file path=customXml/itemProps39.xml><?xml version="1.0" encoding="utf-8"?>
<ds:datastoreItem xmlns:ds="http://schemas.openxmlformats.org/officeDocument/2006/customXml" ds:itemID="{45B0167C-E8C3-4EDE-B9C4-DE8FE1B37595}">
  <ds:schemaRefs>
    <ds:schemaRef ds:uri="ESRI.ArcGIS.Mapping.OfficeIntegration.PowerPointInfo"/>
  </ds:schemaRefs>
</ds:datastoreItem>
</file>

<file path=customXml/itemProps4.xml><?xml version="1.0" encoding="utf-8"?>
<ds:datastoreItem xmlns:ds="http://schemas.openxmlformats.org/officeDocument/2006/customXml" ds:itemID="{B51BADB0-AACA-49B0-99D1-38D15A02E80C}">
  <ds:schemaRefs>
    <ds:schemaRef ds:uri="ESRI.ArcGIS.Mapping.OfficeIntegration.PowerPointInfo"/>
  </ds:schemaRefs>
</ds:datastoreItem>
</file>

<file path=customXml/itemProps40.xml><?xml version="1.0" encoding="utf-8"?>
<ds:datastoreItem xmlns:ds="http://schemas.openxmlformats.org/officeDocument/2006/customXml" ds:itemID="{0559A51C-7B4B-4944-8CB6-C3BF7B277FEB}">
  <ds:schemaRefs>
    <ds:schemaRef ds:uri="ESRI.ArcGIS.Mapping.OfficeIntegration.PowerPointInfo"/>
  </ds:schemaRefs>
</ds:datastoreItem>
</file>

<file path=customXml/itemProps41.xml><?xml version="1.0" encoding="utf-8"?>
<ds:datastoreItem xmlns:ds="http://schemas.openxmlformats.org/officeDocument/2006/customXml" ds:itemID="{772EF614-92A8-4326-B7F2-A3E6D50AF1FD}">
  <ds:schemaRefs>
    <ds:schemaRef ds:uri="ESRI.ArcGIS.Mapping.OfficeIntegration.PowerPointInfo"/>
  </ds:schemaRefs>
</ds:datastoreItem>
</file>

<file path=customXml/itemProps42.xml><?xml version="1.0" encoding="utf-8"?>
<ds:datastoreItem xmlns:ds="http://schemas.openxmlformats.org/officeDocument/2006/customXml" ds:itemID="{84CA3F3B-1965-48A8-91FE-F76733772EDF}">
  <ds:schemaRefs>
    <ds:schemaRef ds:uri="ESRI.ArcGIS.Mapping.OfficeIntegration.PowerPointInfo"/>
  </ds:schemaRefs>
</ds:datastoreItem>
</file>

<file path=customXml/itemProps5.xml><?xml version="1.0" encoding="utf-8"?>
<ds:datastoreItem xmlns:ds="http://schemas.openxmlformats.org/officeDocument/2006/customXml" ds:itemID="{B8303BE9-0FDB-4A3B-BDEB-EEE356C69AD1}">
  <ds:schemaRefs>
    <ds:schemaRef ds:uri="ESRI.ArcGIS.Mapping.OfficeIntegration.PowerPointInfo"/>
  </ds:schemaRefs>
</ds:datastoreItem>
</file>

<file path=customXml/itemProps6.xml><?xml version="1.0" encoding="utf-8"?>
<ds:datastoreItem xmlns:ds="http://schemas.openxmlformats.org/officeDocument/2006/customXml" ds:itemID="{0EB22619-37AF-499E-97AC-F12CE44E2D32}">
  <ds:schemaRefs>
    <ds:schemaRef ds:uri="ESRI.ArcGIS.Mapping.OfficeIntegration.PowerPointInfo"/>
  </ds:schemaRefs>
</ds:datastoreItem>
</file>

<file path=customXml/itemProps7.xml><?xml version="1.0" encoding="utf-8"?>
<ds:datastoreItem xmlns:ds="http://schemas.openxmlformats.org/officeDocument/2006/customXml" ds:itemID="{5552E0E6-95DE-4D91-9077-2E05030563C2}">
  <ds:schemaRefs>
    <ds:schemaRef ds:uri="ESRI.ArcGIS.Mapping.OfficeIntegration.PowerPointInfo"/>
  </ds:schemaRefs>
</ds:datastoreItem>
</file>

<file path=customXml/itemProps8.xml><?xml version="1.0" encoding="utf-8"?>
<ds:datastoreItem xmlns:ds="http://schemas.openxmlformats.org/officeDocument/2006/customXml" ds:itemID="{C2369FB3-393B-4E67-A1C3-DDC3AA8F7FEB}">
  <ds:schemaRefs>
    <ds:schemaRef ds:uri="ESRI.ArcGIS.Mapping.OfficeIntegration.PowerPointInfo"/>
  </ds:schemaRefs>
</ds:datastoreItem>
</file>

<file path=customXml/itemProps9.xml><?xml version="1.0" encoding="utf-8"?>
<ds:datastoreItem xmlns:ds="http://schemas.openxmlformats.org/officeDocument/2006/customXml" ds:itemID="{0ABE1885-1C01-44A7-80AE-46B85826584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7098</TotalTime>
  <Words>1570</Words>
  <Application>Microsoft Office PowerPoint</Application>
  <PresentationFormat>On-screen Show (4:3)</PresentationFormat>
  <Paragraphs>355</Paragraphs>
  <Slides>27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ＭＳ Ｐゴシック</vt:lpstr>
      <vt:lpstr>Arial</vt:lpstr>
      <vt:lpstr>Blank Presentation</vt:lpstr>
      <vt:lpstr>Help us Improve!</vt:lpstr>
      <vt:lpstr>PowerPoint Presentation</vt:lpstr>
      <vt:lpstr>Agenda for Today TRI Training</vt:lpstr>
      <vt:lpstr>TRI Overview </vt:lpstr>
      <vt:lpstr>Why was the Toxics Release Inventory created?</vt:lpstr>
      <vt:lpstr>What is the Toxics Release Inventory (TRI)?</vt:lpstr>
      <vt:lpstr>What is a “release”?</vt:lpstr>
      <vt:lpstr>Which facilities must report to TRI?</vt:lpstr>
      <vt:lpstr>TRI-covered industries</vt:lpstr>
      <vt:lpstr>Industries NOT covered Under TRI</vt:lpstr>
      <vt:lpstr>PowerPoint Presentation</vt:lpstr>
      <vt:lpstr>Ten full-time employees equivalents </vt:lpstr>
      <vt:lpstr>TRI Listed Chemical</vt:lpstr>
      <vt:lpstr>Chemical / chemical categories with qualifiers</vt:lpstr>
      <vt:lpstr>Chemical Groups</vt:lpstr>
      <vt:lpstr>Persistent Bioaccumulative, and Toxic (PBT) Chemical Group</vt:lpstr>
      <vt:lpstr>Chemical Activity Threshold (This determines if facility must report. It is unrelated to quantities which must be reported)</vt:lpstr>
      <vt:lpstr>What information do facilities report to TRI?</vt:lpstr>
      <vt:lpstr>What information do facilities report to TRI?</vt:lpstr>
      <vt:lpstr>What information do facilities report to TRI?</vt:lpstr>
      <vt:lpstr>Considerations When Using TRI</vt:lpstr>
      <vt:lpstr>PowerPoint Presentation</vt:lpstr>
      <vt:lpstr>TRI Datasets</vt:lpstr>
      <vt:lpstr>Recent TRI Developments </vt:lpstr>
      <vt:lpstr>Contact Information</vt:lpstr>
      <vt:lpstr>Resources</vt:lpstr>
      <vt:lpstr>Help us Improve!</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Witkin, Steve</cp:lastModifiedBy>
  <cp:revision>447</cp:revision>
  <dcterms:created xsi:type="dcterms:W3CDTF">2011-02-09T16:00:48Z</dcterms:created>
  <dcterms:modified xsi:type="dcterms:W3CDTF">2018-05-10T19:05:48Z</dcterms:modified>
</cp:coreProperties>
</file>