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customXml/itemProps171.xml" ContentType="application/vnd.openxmlformats-officedocument.customXmlProperties+xml"/>
  <Override PartName="/customXml/itemProps172.xml" ContentType="application/vnd.openxmlformats-officedocument.customXmlProperties+xml"/>
  <Override PartName="/customXml/itemProps173.xml" ContentType="application/vnd.openxmlformats-officedocument.customXmlPropertie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customXml/itemProps183.xml" ContentType="application/vnd.openxmlformats-officedocument.customXmlProperties+xml"/>
  <Override PartName="/customXml/itemProps184.xml" ContentType="application/vnd.openxmlformats-officedocument.customXmlProperties+xml"/>
  <Override PartName="/customXml/itemProps185.xml" ContentType="application/vnd.openxmlformats-officedocument.customXmlProperties+xml"/>
  <Override PartName="/customXml/itemProps186.xml" ContentType="application/vnd.openxmlformats-officedocument.customXmlProperties+xml"/>
  <Override PartName="/customXml/itemProps187.xml" ContentType="application/vnd.openxmlformats-officedocument.customXmlProperties+xml"/>
  <Override PartName="/customXml/itemProps18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89"/>
    <p:sldMasterId id="2147483690" r:id="rId190"/>
    <p:sldMasterId id="2147483748" r:id="rId191"/>
    <p:sldMasterId id="2147483750" r:id="rId192"/>
    <p:sldMasterId id="2147483752" r:id="rId193"/>
    <p:sldMasterId id="2147483789" r:id="rId194"/>
    <p:sldMasterId id="2147483812" r:id="rId195"/>
    <p:sldMasterId id="2147483814" r:id="rId196"/>
  </p:sldMasterIdLst>
  <p:notesMasterIdLst>
    <p:notesMasterId r:id="rId231"/>
  </p:notesMasterIdLst>
  <p:handoutMasterIdLst>
    <p:handoutMasterId r:id="rId232"/>
  </p:handoutMasterIdLst>
  <p:sldIdLst>
    <p:sldId id="505" r:id="rId197"/>
    <p:sldId id="1162" r:id="rId198"/>
    <p:sldId id="1198" r:id="rId199"/>
    <p:sldId id="1195" r:id="rId200"/>
    <p:sldId id="1199" r:id="rId201"/>
    <p:sldId id="1114" r:id="rId202"/>
    <p:sldId id="1134" r:id="rId203"/>
    <p:sldId id="1207" r:id="rId204"/>
    <p:sldId id="1145" r:id="rId205"/>
    <p:sldId id="1130" r:id="rId206"/>
    <p:sldId id="1227" r:id="rId207"/>
    <p:sldId id="1106" r:id="rId208"/>
    <p:sldId id="1232" r:id="rId209"/>
    <p:sldId id="1233" r:id="rId210"/>
    <p:sldId id="1124" r:id="rId211"/>
    <p:sldId id="1126" r:id="rId212"/>
    <p:sldId id="1128" r:id="rId213"/>
    <p:sldId id="1105" r:id="rId214"/>
    <p:sldId id="1200" r:id="rId215"/>
    <p:sldId id="1202" r:id="rId216"/>
    <p:sldId id="1204" r:id="rId217"/>
    <p:sldId id="1211" r:id="rId218"/>
    <p:sldId id="1214" r:id="rId219"/>
    <p:sldId id="1216" r:id="rId220"/>
    <p:sldId id="1217" r:id="rId221"/>
    <p:sldId id="1221" r:id="rId222"/>
    <p:sldId id="1222" r:id="rId223"/>
    <p:sldId id="1223" r:id="rId224"/>
    <p:sldId id="1224" r:id="rId225"/>
    <p:sldId id="1225" r:id="rId226"/>
    <p:sldId id="1226" r:id="rId227"/>
    <p:sldId id="1210" r:id="rId228"/>
    <p:sldId id="1234" r:id="rId229"/>
    <p:sldId id="1131" r:id="rId2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CC"/>
    <a:srgbClr val="1515DB"/>
    <a:srgbClr val="28F82D"/>
    <a:srgbClr val="548DC6"/>
    <a:srgbClr val="FFFF00"/>
    <a:srgbClr val="7575D1"/>
    <a:srgbClr val="003F69"/>
    <a:srgbClr val="FDA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13" autoAdjust="0"/>
    <p:restoredTop sz="95745" autoAdjust="0"/>
  </p:normalViewPr>
  <p:slideViewPr>
    <p:cSldViewPr snapToGrid="0">
      <p:cViewPr>
        <p:scale>
          <a:sx n="96" d="100"/>
          <a:sy n="96" d="100"/>
        </p:scale>
        <p:origin x="1494" y="52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3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59" Type="http://schemas.openxmlformats.org/officeDocument/2006/relationships/customXml" Target="../customXml/item159.xml"/><Relationship Id="rId170" Type="http://schemas.openxmlformats.org/officeDocument/2006/relationships/customXml" Target="../customXml/item170.xml"/><Relationship Id="rId191" Type="http://schemas.openxmlformats.org/officeDocument/2006/relationships/slideMaster" Target="slideMasters/slideMaster3.xml"/><Relationship Id="rId205" Type="http://schemas.openxmlformats.org/officeDocument/2006/relationships/slide" Target="slides/slide9.xml"/><Relationship Id="rId226" Type="http://schemas.openxmlformats.org/officeDocument/2006/relationships/slide" Target="slides/slide30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customXml" Target="../customXml/item128.xml"/><Relationship Id="rId149" Type="http://schemas.openxmlformats.org/officeDocument/2006/relationships/customXml" Target="../customXml/item149.xml"/><Relationship Id="rId5" Type="http://schemas.openxmlformats.org/officeDocument/2006/relationships/customXml" Target="../customXml/item5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181" Type="http://schemas.openxmlformats.org/officeDocument/2006/relationships/customXml" Target="../customXml/item181.xml"/><Relationship Id="rId216" Type="http://schemas.openxmlformats.org/officeDocument/2006/relationships/slide" Target="slides/slide20.xml"/><Relationship Id="rId22" Type="http://schemas.openxmlformats.org/officeDocument/2006/relationships/customXml" Target="../customXml/item22.xml"/><Relationship Id="rId43" Type="http://schemas.openxmlformats.org/officeDocument/2006/relationships/customXml" Target="../customXml/item43.xml"/><Relationship Id="rId64" Type="http://schemas.openxmlformats.org/officeDocument/2006/relationships/customXml" Target="../customXml/item64.xml"/><Relationship Id="rId118" Type="http://schemas.openxmlformats.org/officeDocument/2006/relationships/customXml" Target="../customXml/item118.xml"/><Relationship Id="rId139" Type="http://schemas.openxmlformats.org/officeDocument/2006/relationships/customXml" Target="../customXml/item139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55" Type="http://schemas.openxmlformats.org/officeDocument/2006/relationships/customXml" Target="../customXml/item155.xml"/><Relationship Id="rId171" Type="http://schemas.openxmlformats.org/officeDocument/2006/relationships/customXml" Target="../customXml/item171.xml"/><Relationship Id="rId176" Type="http://schemas.openxmlformats.org/officeDocument/2006/relationships/customXml" Target="../customXml/item176.xml"/><Relationship Id="rId192" Type="http://schemas.openxmlformats.org/officeDocument/2006/relationships/slideMaster" Target="slideMasters/slideMaster4.xml"/><Relationship Id="rId197" Type="http://schemas.openxmlformats.org/officeDocument/2006/relationships/slide" Target="slides/slide1.xml"/><Relationship Id="rId206" Type="http://schemas.openxmlformats.org/officeDocument/2006/relationships/slide" Target="slides/slide10.xml"/><Relationship Id="rId227" Type="http://schemas.openxmlformats.org/officeDocument/2006/relationships/slide" Target="slides/slide31.xml"/><Relationship Id="rId201" Type="http://schemas.openxmlformats.org/officeDocument/2006/relationships/slide" Target="slides/slide5.xml"/><Relationship Id="rId222" Type="http://schemas.openxmlformats.org/officeDocument/2006/relationships/slide" Target="slides/slide26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customXml" Target="../customXml/item124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45" Type="http://schemas.openxmlformats.org/officeDocument/2006/relationships/customXml" Target="../customXml/item145.xml"/><Relationship Id="rId161" Type="http://schemas.openxmlformats.org/officeDocument/2006/relationships/customXml" Target="../customXml/item161.xml"/><Relationship Id="rId166" Type="http://schemas.openxmlformats.org/officeDocument/2006/relationships/customXml" Target="../customXml/item166.xml"/><Relationship Id="rId182" Type="http://schemas.openxmlformats.org/officeDocument/2006/relationships/customXml" Target="../customXml/item182.xml"/><Relationship Id="rId187" Type="http://schemas.openxmlformats.org/officeDocument/2006/relationships/customXml" Target="../customXml/item187.xml"/><Relationship Id="rId217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12" Type="http://schemas.openxmlformats.org/officeDocument/2006/relationships/slide" Target="slides/slide16.xml"/><Relationship Id="rId233" Type="http://schemas.openxmlformats.org/officeDocument/2006/relationships/presProps" Target="presProps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51" Type="http://schemas.openxmlformats.org/officeDocument/2006/relationships/customXml" Target="../customXml/item151.xml"/><Relationship Id="rId156" Type="http://schemas.openxmlformats.org/officeDocument/2006/relationships/customXml" Target="../customXml/item156.xml"/><Relationship Id="rId177" Type="http://schemas.openxmlformats.org/officeDocument/2006/relationships/customXml" Target="../customXml/item177.xml"/><Relationship Id="rId198" Type="http://schemas.openxmlformats.org/officeDocument/2006/relationships/slide" Target="slides/slide2.xml"/><Relationship Id="rId172" Type="http://schemas.openxmlformats.org/officeDocument/2006/relationships/customXml" Target="../customXml/item172.xml"/><Relationship Id="rId193" Type="http://schemas.openxmlformats.org/officeDocument/2006/relationships/slideMaster" Target="slideMasters/slideMaster5.xml"/><Relationship Id="rId202" Type="http://schemas.openxmlformats.org/officeDocument/2006/relationships/slide" Target="slides/slide6.xml"/><Relationship Id="rId207" Type="http://schemas.openxmlformats.org/officeDocument/2006/relationships/slide" Target="slides/slide11.xml"/><Relationship Id="rId223" Type="http://schemas.openxmlformats.org/officeDocument/2006/relationships/slide" Target="slides/slide27.xml"/><Relationship Id="rId228" Type="http://schemas.openxmlformats.org/officeDocument/2006/relationships/slide" Target="slides/slide32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customXml" Target="../customXml/item146.xml"/><Relationship Id="rId167" Type="http://schemas.openxmlformats.org/officeDocument/2006/relationships/customXml" Target="../customXml/item167.xml"/><Relationship Id="rId188" Type="http://schemas.openxmlformats.org/officeDocument/2006/relationships/customXml" Target="../customXml/item188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customXml" Target="../customXml/item162.xml"/><Relationship Id="rId183" Type="http://schemas.openxmlformats.org/officeDocument/2006/relationships/customXml" Target="../customXml/item183.xml"/><Relationship Id="rId213" Type="http://schemas.openxmlformats.org/officeDocument/2006/relationships/slide" Target="slides/slide17.xml"/><Relationship Id="rId218" Type="http://schemas.openxmlformats.org/officeDocument/2006/relationships/slide" Target="slides/slide22.xml"/><Relationship Id="rId234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178" Type="http://schemas.openxmlformats.org/officeDocument/2006/relationships/customXml" Target="../customXml/item178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customXml" Target="../customXml/item152.xml"/><Relationship Id="rId173" Type="http://schemas.openxmlformats.org/officeDocument/2006/relationships/customXml" Target="../customXml/item173.xml"/><Relationship Id="rId194" Type="http://schemas.openxmlformats.org/officeDocument/2006/relationships/slideMaster" Target="slideMasters/slideMaster6.xml"/><Relationship Id="rId199" Type="http://schemas.openxmlformats.org/officeDocument/2006/relationships/slide" Target="slides/slide3.xml"/><Relationship Id="rId203" Type="http://schemas.openxmlformats.org/officeDocument/2006/relationships/slide" Target="slides/slide7.xml"/><Relationship Id="rId208" Type="http://schemas.openxmlformats.org/officeDocument/2006/relationships/slide" Target="slides/slide12.xml"/><Relationship Id="rId229" Type="http://schemas.openxmlformats.org/officeDocument/2006/relationships/slide" Target="slides/slide33.xml"/><Relationship Id="rId19" Type="http://schemas.openxmlformats.org/officeDocument/2006/relationships/customXml" Target="../customXml/item19.xml"/><Relationship Id="rId224" Type="http://schemas.openxmlformats.org/officeDocument/2006/relationships/slide" Target="slides/slide28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customXml" Target="../customXml/item168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customXml" Target="../customXml/item163.xml"/><Relationship Id="rId184" Type="http://schemas.openxmlformats.org/officeDocument/2006/relationships/customXml" Target="../customXml/item184.xml"/><Relationship Id="rId189" Type="http://schemas.openxmlformats.org/officeDocument/2006/relationships/slideMaster" Target="slideMasters/slideMaster1.xml"/><Relationship Id="rId219" Type="http://schemas.openxmlformats.org/officeDocument/2006/relationships/slide" Target="slides/slide23.xml"/><Relationship Id="rId3" Type="http://schemas.openxmlformats.org/officeDocument/2006/relationships/customXml" Target="../customXml/item3.xml"/><Relationship Id="rId214" Type="http://schemas.openxmlformats.org/officeDocument/2006/relationships/slide" Target="slides/slide18.xml"/><Relationship Id="rId230" Type="http://schemas.openxmlformats.org/officeDocument/2006/relationships/slide" Target="slides/slide34.xml"/><Relationship Id="rId235" Type="http://schemas.openxmlformats.org/officeDocument/2006/relationships/theme" Target="theme/theme1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customXml" Target="../customXml/item174.xml"/><Relationship Id="rId179" Type="http://schemas.openxmlformats.org/officeDocument/2006/relationships/customXml" Target="../customXml/item179.xml"/><Relationship Id="rId195" Type="http://schemas.openxmlformats.org/officeDocument/2006/relationships/slideMaster" Target="slideMasters/slideMaster7.xml"/><Relationship Id="rId209" Type="http://schemas.openxmlformats.org/officeDocument/2006/relationships/slide" Target="slides/slide13.xml"/><Relationship Id="rId190" Type="http://schemas.openxmlformats.org/officeDocument/2006/relationships/slideMaster" Target="slideMasters/slideMaster2.xml"/><Relationship Id="rId204" Type="http://schemas.openxmlformats.org/officeDocument/2006/relationships/slide" Target="slides/slide8.xml"/><Relationship Id="rId220" Type="http://schemas.openxmlformats.org/officeDocument/2006/relationships/slide" Target="slides/slide24.xml"/><Relationship Id="rId225" Type="http://schemas.openxmlformats.org/officeDocument/2006/relationships/slide" Target="slides/slide29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64" Type="http://schemas.openxmlformats.org/officeDocument/2006/relationships/customXml" Target="../customXml/item164.xml"/><Relationship Id="rId169" Type="http://schemas.openxmlformats.org/officeDocument/2006/relationships/customXml" Target="../customXml/item169.xml"/><Relationship Id="rId185" Type="http://schemas.openxmlformats.org/officeDocument/2006/relationships/customXml" Target="../customXml/item185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customXml" Target="../customXml/item180.xml"/><Relationship Id="rId210" Type="http://schemas.openxmlformats.org/officeDocument/2006/relationships/slide" Target="slides/slide14.xml"/><Relationship Id="rId215" Type="http://schemas.openxmlformats.org/officeDocument/2006/relationships/slide" Target="slides/slide19.xml"/><Relationship Id="rId236" Type="http://schemas.openxmlformats.org/officeDocument/2006/relationships/tableStyles" Target="tableStyles.xml"/><Relationship Id="rId26" Type="http://schemas.openxmlformats.org/officeDocument/2006/relationships/customXml" Target="../customXml/item26.xml"/><Relationship Id="rId231" Type="http://schemas.openxmlformats.org/officeDocument/2006/relationships/notesMaster" Target="notesMasters/notesMaster1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customXml" Target="../customXml/item154.xml"/><Relationship Id="rId175" Type="http://schemas.openxmlformats.org/officeDocument/2006/relationships/customXml" Target="../customXml/item175.xml"/><Relationship Id="rId196" Type="http://schemas.openxmlformats.org/officeDocument/2006/relationships/slideMaster" Target="slideMasters/slideMaster8.xml"/><Relationship Id="rId200" Type="http://schemas.openxmlformats.org/officeDocument/2006/relationships/slide" Target="slides/slide4.xml"/><Relationship Id="rId16" Type="http://schemas.openxmlformats.org/officeDocument/2006/relationships/customXml" Target="../customXml/item16.xml"/><Relationship Id="rId221" Type="http://schemas.openxmlformats.org/officeDocument/2006/relationships/slide" Target="slides/slide25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44" Type="http://schemas.openxmlformats.org/officeDocument/2006/relationships/customXml" Target="../customXml/item144.xml"/><Relationship Id="rId90" Type="http://schemas.openxmlformats.org/officeDocument/2006/relationships/customXml" Target="../customXml/item90.xml"/><Relationship Id="rId165" Type="http://schemas.openxmlformats.org/officeDocument/2006/relationships/customXml" Target="../customXml/item165.xml"/><Relationship Id="rId186" Type="http://schemas.openxmlformats.org/officeDocument/2006/relationships/customXml" Target="../customXml/item186.xml"/><Relationship Id="rId211" Type="http://schemas.openxmlformats.org/officeDocument/2006/relationships/slide" Target="slides/slide15.xml"/><Relationship Id="rId232" Type="http://schemas.openxmlformats.org/officeDocument/2006/relationships/handoutMaster" Target="handoutMasters/handoutMaster1.xml"/><Relationship Id="rId27" Type="http://schemas.openxmlformats.org/officeDocument/2006/relationships/customXml" Target="../customXml/item27.xml"/><Relationship Id="rId48" Type="http://schemas.openxmlformats.org/officeDocument/2006/relationships/customXml" Target="../customXml/item48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34" Type="http://schemas.openxmlformats.org/officeDocument/2006/relationships/customXml" Target="../customXml/item1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t" anchorCtr="0" compatLnSpc="1">
            <a:prstTxWarp prst="textNoShape">
              <a:avLst/>
            </a:prstTxWarp>
          </a:bodyPr>
          <a:lstStyle>
            <a:lvl1pPr defTabSz="881591">
              <a:defRPr sz="1200"/>
            </a:lvl1pPr>
          </a:lstStyle>
          <a:p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292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t" anchorCtr="0" compatLnSpc="1">
            <a:prstTxWarp prst="textNoShape">
              <a:avLst/>
            </a:prstTxWarp>
          </a:bodyPr>
          <a:lstStyle>
            <a:lvl1pPr algn="r" defTabSz="881591">
              <a:defRPr sz="1200"/>
            </a:lvl1pPr>
          </a:lstStyle>
          <a:p>
            <a:endParaRPr lang="en-US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b" anchorCtr="0" compatLnSpc="1">
            <a:prstTxWarp prst="textNoShape">
              <a:avLst/>
            </a:prstTxWarp>
          </a:bodyPr>
          <a:lstStyle>
            <a:lvl1pPr defTabSz="881591">
              <a:defRPr sz="1200"/>
            </a:lvl1pPr>
          </a:lstStyle>
          <a:p>
            <a:endParaRPr lang="en-US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292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b" anchorCtr="0" compatLnSpc="1">
            <a:prstTxWarp prst="textNoShape">
              <a:avLst/>
            </a:prstTxWarp>
          </a:bodyPr>
          <a:lstStyle>
            <a:lvl1pPr algn="r" defTabSz="881591">
              <a:defRPr sz="1200"/>
            </a:lvl1pPr>
          </a:lstStyle>
          <a:p>
            <a:fld id="{64148283-6FB8-4CB8-841C-62522F5B9A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26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t" anchorCtr="0" compatLnSpc="1">
            <a:prstTxWarp prst="textNoShape">
              <a:avLst/>
            </a:prstTxWarp>
          </a:bodyPr>
          <a:lstStyle>
            <a:lvl1pPr defTabSz="932330">
              <a:defRPr sz="1300"/>
            </a:lvl1pPr>
          </a:lstStyle>
          <a:p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292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t" anchorCtr="0" compatLnSpc="1">
            <a:prstTxWarp prst="textNoShape">
              <a:avLst/>
            </a:prstTxWarp>
          </a:bodyPr>
          <a:lstStyle>
            <a:lvl1pPr algn="r" defTabSz="932330">
              <a:defRPr sz="1300"/>
            </a:lvl1pPr>
          </a:lstStyle>
          <a:p>
            <a:endParaRPr lang="en-US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46613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3" y="4416663"/>
            <a:ext cx="5608954" cy="418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b" anchorCtr="0" compatLnSpc="1">
            <a:prstTxWarp prst="textNoShape">
              <a:avLst/>
            </a:prstTxWarp>
          </a:bodyPr>
          <a:lstStyle>
            <a:lvl1pPr defTabSz="932330">
              <a:defRPr sz="1300"/>
            </a:lvl1pPr>
          </a:lstStyle>
          <a:p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292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b" anchorCtr="0" compatLnSpc="1">
            <a:prstTxWarp prst="textNoShape">
              <a:avLst/>
            </a:prstTxWarp>
          </a:bodyPr>
          <a:lstStyle>
            <a:lvl1pPr algn="r" defTabSz="932330">
              <a:defRPr sz="1300"/>
            </a:lvl1pPr>
          </a:lstStyle>
          <a:p>
            <a:fld id="{880B1336-C847-439E-A7CA-E128E278636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9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793D496-925D-4700-8B43-81292D238CB7}" type="slidenum">
              <a:rPr lang="en-US" sz="1200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019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extShape 1"/>
          <p:cNvSpPr txBox="1"/>
          <p:nvPr/>
        </p:nvSpPr>
        <p:spPr>
          <a:xfrm>
            <a:off x="4398840" y="9555840"/>
            <a:ext cx="3371760" cy="501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FD62CDDE-270B-422A-BE77-F2FC761AF2FB}" type="slidenum">
              <a:rPr lang="en-US" sz="13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24</a:t>
            </a:fld>
            <a:endParaRPr/>
          </a:p>
        </p:txBody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367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130F0B-ACF5-4119-825F-781A9CD453BA}" type="slidenum">
              <a:rPr lang="en-US"/>
              <a:pPr/>
              <a:t>25</a:t>
            </a:fld>
            <a:endParaRPr lang="en-US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75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869797-9D7A-4AC1-8289-3C0A9B04D941}" type="slidenum">
              <a:rPr lang="en-US"/>
              <a:pPr/>
              <a:t>26</a:t>
            </a:fld>
            <a:endParaRPr lang="en-US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38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957526-CFE8-4685-BD8B-DD84F1AE5F33}" type="slidenum">
              <a:rPr lang="en-US"/>
              <a:pPr/>
              <a:t>27</a:t>
            </a:fld>
            <a:endParaRPr lang="en-US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12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195576-03D5-43DA-9722-BF223F0F5586}" type="slidenum">
              <a:rPr lang="en-US"/>
              <a:pPr/>
              <a:t>28</a:t>
            </a:fld>
            <a:endParaRPr 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47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F4C26E-B908-4C63-9DED-CB33D8A348A9}" type="slidenum">
              <a:rPr lang="en-US"/>
              <a:pPr/>
              <a:t>29</a:t>
            </a:fld>
            <a:endParaRPr 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3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91FCB5-CC2D-48CE-B428-61702E854903}" type="slidenum">
              <a:rPr lang="en-US"/>
              <a:pPr/>
              <a:t>30</a:t>
            </a:fld>
            <a:endParaRPr lang="en-US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85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11567D-5F9D-410E-9AC5-97BCE235DAEC}" type="slidenum">
              <a:rPr lang="en-US"/>
              <a:pPr/>
              <a:t>31</a:t>
            </a:fld>
            <a:endParaRPr lang="en-US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2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DFAA9-84A8-47D4-A69A-69B95B5053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1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B1336-C847-439E-A7CA-E128E278636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89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C99A6-5981-4057-8AD7-E7E9F0CEB44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0392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32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B209C-B44E-40CD-8892-1866FF76B11A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3287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22307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>
              <a:defRPr/>
            </a:pPr>
            <a:fld id="{842B209C-B44E-40CD-8892-1866FF76B11A}" type="slidenum">
              <a:rPr lang="en-US" sz="1800" kern="0">
                <a:solidFill>
                  <a:prstClr val="black"/>
                </a:solidFill>
              </a:rPr>
              <a:pPr defTabSz="932871">
                <a:defRPr/>
              </a:pPr>
              <a:t>21</a:t>
            </a:fld>
            <a:endParaRPr 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32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82D301-79E3-4BB3-AAAF-ECA751DF07D5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559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8AF65C9-04CD-4AD0-8D48-E6C47BDDC31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9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backgrounds_2955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6" name="Rectangle 16"/>
          <p:cNvSpPr>
            <a:spLocks noChangeArrowheads="1"/>
          </p:cNvSpPr>
          <p:nvPr userDrawn="1"/>
        </p:nvSpPr>
        <p:spPr bwMode="auto">
          <a:xfrm>
            <a:off x="757238" y="6224588"/>
            <a:ext cx="5643562" cy="228600"/>
          </a:xfrm>
          <a:prstGeom prst="rect">
            <a:avLst/>
          </a:prstGeom>
          <a:solidFill>
            <a:srgbClr val="003F69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ＭＳ Ｐゴシック" pitchFamily="1" charset="-128"/>
                <a:cs typeface="+mn-cs"/>
              </a:rPr>
              <a:t>Office of Research and Development</a:t>
            </a:r>
            <a:endParaRPr lang="en-US" sz="900" b="1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900" kern="1200" dirty="0">
              <a:solidFill>
                <a:srgbClr val="FFFFFF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2590800" y="3657600"/>
            <a:ext cx="6657975" cy="14478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4650" y="1498600"/>
            <a:ext cx="5713413" cy="1447800"/>
          </a:xfrm>
          <a:solidFill>
            <a:srgbClr val="003F69">
              <a:alpha val="0"/>
            </a:srgbClr>
          </a:solidFill>
        </p:spPr>
        <p:txBody>
          <a:bodyPr lIns="0" tIns="0" rIns="0" bIns="0" anchor="b"/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14650" y="3016250"/>
            <a:ext cx="5713413" cy="338138"/>
          </a:xfrm>
          <a:solidFill>
            <a:srgbClr val="003F69">
              <a:alpha val="0"/>
            </a:srgbClr>
          </a:solidFill>
        </p:spPr>
        <p:txBody>
          <a:bodyPr lIns="0" tIns="0" rIns="0" bIns="0"/>
          <a:lstStyle>
            <a:lvl1pPr marL="0" indent="0">
              <a:lnSpc>
                <a:spcPct val="70000"/>
              </a:lnSpc>
              <a:buFont typeface="Times" pitchFamily="18" charset="0"/>
              <a:buNone/>
              <a:defRPr sz="1400" i="1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629400" y="6224588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FFFFFF"/>
              </a:solidFill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C6FCD0-4286-4B5D-BD09-CA13F1E4D8F2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9075" y="1295400"/>
            <a:ext cx="1960563" cy="464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5730875" cy="4648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43D8E18-C963-45A9-8A07-FD5235320AB5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7238" y="2165350"/>
            <a:ext cx="3810000" cy="3778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2165350"/>
            <a:ext cx="3810000" cy="3778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F48FD34-2F6A-4C23-99B6-58EA70CB3221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7238" y="2165350"/>
            <a:ext cx="7772400" cy="37782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624DEB-EB1E-42AA-98E3-A7ED9992502C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0" y="533400"/>
            <a:ext cx="7848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CE7DA3-7A72-47CA-BD54-2309B886F62F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2C9DF9-9CE2-4840-9E76-9A8164FCC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C2FB3A-02F5-4D03-85CC-327025193C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57AF33-443A-4037-A0C4-CAEA4569FA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163201-4CBB-4846-972F-46D86DCD04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BCBBCE-0730-4216-85C9-B5F2608FA2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6FDC9D-1A79-4530-BBF8-A1DB4186B8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EB85C1-ADB3-4CE0-BFF9-03C8A0A174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04B9E8-7178-4217-BF01-214A954E79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1B77EC-BB7F-4D56-B059-2161B77DB0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4C3487-7751-4C53-BD1E-8D2823A96F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1981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7912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76D4EF-AE17-4BB7-8888-5CF2AA5C59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28A7E-885F-4E5F-9C65-2FF4BC038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295400"/>
            <a:ext cx="78438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A34B-C0F1-4866-B03D-F8E23765C19A}" type="datetimeFigureOut">
              <a:rPr lang="en-US"/>
              <a:pPr>
                <a:defRPr/>
              </a:pPr>
              <a:t>8/21/2017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7767D-1B93-4D6C-AF05-D98B8CC35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DD9E36-5E00-4ED7-8C7B-1836278DEA1A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4307-C488-470A-AE14-7BB09ECA3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6DE2FF28-4774-DC4E-A975-99984B0E00EC}" type="slidenum">
              <a:rPr lang="en-US" sz="1350" kern="0" smtClean="0">
                <a:solidFill>
                  <a:prstClr val="black">
                    <a:tint val="75000"/>
                  </a:prstClr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35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2165350"/>
            <a:ext cx="381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2165350"/>
            <a:ext cx="381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5AD043-5178-4D3B-A7C3-14C9E1EBA8D9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209C5B-1FAF-4C89-A03F-0D5F08D99F13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2D3D37-D3A3-40C7-BBB9-7B56940D5093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DA1680-1538-4D3C-BA2C-12194585FC2F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70F6DD-9C3D-4DA5-93BB-DCEDAC2291E6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backgrounds_2955d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609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95400"/>
            <a:ext cx="7848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kern="1200"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kern="1200" dirty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t>Office of Research and Development</a:t>
            </a:r>
          </a:p>
          <a:p>
            <a:pPr algn="just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t>National Center for Computational Toxicology</a:t>
            </a:r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9pPr>
    </p:titleStyle>
    <p:bodyStyle>
      <a:lvl1pPr marL="168275" indent="-168275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SzPct val="9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742950" indent="-168275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SzPct val="90000"/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</a:defRPr>
      </a:lvl3pPr>
      <a:lvl4pPr marL="1027113" indent="-169863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317625" indent="-176213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Char char="»"/>
        <a:defRPr sz="16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ransition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ransition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s_2955d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5814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  <a:defRPr/>
            </a:pPr>
            <a:r>
              <a:rPr lang="en-US" sz="900" b="1" dirty="0">
                <a:solidFill>
                  <a:srgbClr val="003F69"/>
                </a:solidFill>
                <a:latin typeface="Arial"/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  <a:defRPr/>
            </a:pPr>
            <a:r>
              <a:rPr lang="en-US" sz="900" dirty="0">
                <a:solidFill>
                  <a:srgbClr val="003F69"/>
                </a:solidFill>
                <a:latin typeface="Arial"/>
              </a:rPr>
              <a:t>National Center for Computational Toxicology</a:t>
            </a:r>
          </a:p>
        </p:txBody>
      </p:sp>
      <p:sp>
        <p:nvSpPr>
          <p:cNvPr id="375815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b="1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8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rgbClr val="003F69"/>
                </a:solidFill>
                <a:ea typeface="+mn-ea"/>
              </a:defRPr>
            </a:lvl1pPr>
          </a:lstStyle>
          <a:p>
            <a:pPr>
              <a:defRPr/>
            </a:pPr>
            <a:fld id="{52794E60-2BA8-4932-9817-0503E6C7743E}" type="slidenum">
              <a:rPr lang="en-US" b="1">
                <a:latin typeface="Arial"/>
              </a:rPr>
              <a:pPr>
                <a:defRPr/>
              </a:pPr>
              <a:t>‹#›</a:t>
            </a:fld>
            <a:endParaRPr lang="en-US" b="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9pPr>
    </p:titleStyle>
    <p:bodyStyle>
      <a:lvl1pPr marL="168275" indent="-168275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64307-C488-470A-AE14-7BB09ECA3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9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342900"/>
            <a:fld id="{6DE2FF28-4774-DC4E-A975-99984B0E0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2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9.png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8.png"/><Relationship Id="rId5" Type="http://schemas.microsoft.com/office/2007/relationships/media" Target="../media/media3.mp4"/><Relationship Id="rId15" Type="http://schemas.openxmlformats.org/officeDocument/2006/relationships/image" Target="../media/image42.png"/><Relationship Id="rId10" Type="http://schemas.openxmlformats.org/officeDocument/2006/relationships/notesSlide" Target="../notesSlides/notesSlide6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2790310" y="2194032"/>
            <a:ext cx="6353690" cy="571500"/>
          </a:xfrm>
        </p:spPr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dirty="0"/>
              <a:t>Applying Bioinformatics to Chemical Risk Assessment: Assays, Databases, Models</a:t>
            </a:r>
            <a:endParaRPr lang="en-US" sz="28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790310" y="2914650"/>
            <a:ext cx="5713413" cy="338138"/>
          </a:xfrm>
        </p:spPr>
        <p:txBody>
          <a:bodyPr/>
          <a:lstStyle/>
          <a:p>
            <a:r>
              <a:rPr lang="en-US" dirty="0"/>
              <a:t>Richard Judson</a:t>
            </a:r>
          </a:p>
          <a:p>
            <a:r>
              <a:rPr lang="en-US" dirty="0"/>
              <a:t>U.S. EPA, National Center for Computational Toxicology</a:t>
            </a:r>
          </a:p>
          <a:p>
            <a:r>
              <a:rPr lang="en-US" dirty="0"/>
              <a:t>Office of Research and Development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05200" y="6211669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+mn-cs"/>
              </a:rPr>
              <a:t>The views expressed in this presentation are those of the author and do not necessarily reflect the views or policies of the U.S. EPA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kern="1200" dirty="0">
              <a:solidFill>
                <a:srgbClr val="FFFFFF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7" name="Picture 8" descr="CompTox L2R logo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8716" y="3505200"/>
            <a:ext cx="6248400" cy="1878013"/>
          </a:xfrm>
          <a:prstGeom prst="rect">
            <a:avLst/>
          </a:prstGeom>
          <a:noFill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04469" y="5151109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</a:t>
            </a:r>
            <a:r>
              <a:rPr lang="en-US" sz="1400" baseline="30000" dirty="0">
                <a:solidFill>
                  <a:schemeClr val="bg1"/>
                </a:solidFill>
              </a:rPr>
              <a:t>rd</a:t>
            </a:r>
            <a:r>
              <a:rPr lang="en-US" sz="1400" dirty="0">
                <a:solidFill>
                  <a:schemeClr val="bg1"/>
                </a:solidFill>
              </a:rPr>
              <a:t> Danish Bioinformatics Conference</a:t>
            </a:r>
            <a:endParaRPr lang="nl-NL" sz="1000" dirty="0">
              <a:solidFill>
                <a:schemeClr val="bg1"/>
              </a:solidFill>
            </a:endParaRPr>
          </a:p>
          <a:p>
            <a:endParaRPr lang="nl-NL" sz="1000" dirty="0">
              <a:solidFill>
                <a:schemeClr val="bg1"/>
              </a:solidFill>
            </a:endParaRPr>
          </a:p>
          <a:p>
            <a:r>
              <a:rPr lang="nl-NL" sz="1200" dirty="0">
                <a:solidFill>
                  <a:schemeClr val="bg1"/>
                </a:solidFill>
              </a:rPr>
              <a:t>24 August2017</a:t>
            </a:r>
            <a:endParaRPr lang="en-US" sz="1200" kern="1200" dirty="0">
              <a:solidFill>
                <a:schemeClr val="bg1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9048" y="53583"/>
            <a:ext cx="6844352" cy="1132764"/>
          </a:xfrm>
        </p:spPr>
        <p:txBody>
          <a:bodyPr>
            <a:noAutofit/>
          </a:bodyPr>
          <a:lstStyle/>
          <a:p>
            <a:r>
              <a:rPr lang="en-US" i="1" dirty="0"/>
              <a:t>In Vitro </a:t>
            </a:r>
            <a:r>
              <a:rPr lang="en-US" dirty="0"/>
              <a:t>Estrogen Receptor Model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153400" y="6477000"/>
            <a:ext cx="834390" cy="3048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fld id="{192D3D37-D3A3-40C7-BBB9-7B56940D5093}" type="slidenum">
              <a:rPr lang="en-US" smtClean="0"/>
              <a:pPr eaLnBrk="0" hangingPunct="0">
                <a:defRPr/>
              </a:pPr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3" y="1214021"/>
            <a:ext cx="657583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No </a:t>
            </a:r>
            <a:r>
              <a:rPr lang="en-US" sz="2400" i="1" dirty="0"/>
              <a:t>in vitro </a:t>
            </a:r>
            <a:r>
              <a:rPr lang="en-US" sz="2400" dirty="0"/>
              <a:t>assay is perfect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Assay Interference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Noise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Use multiple assays per pathway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Different technologies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Different points in pathway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Use model to integrate assays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Evaluate model against reference chemicals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94" y="1631092"/>
            <a:ext cx="3738940" cy="2953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6975" y="6421651"/>
            <a:ext cx="56608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Judson et al: “Integrated Model of Chemical Perturbations of a Biological Pathway</a:t>
            </a:r>
          </a:p>
          <a:p>
            <a:r>
              <a:rPr lang="en-US" sz="1050" dirty="0"/>
              <a:t>Using 18 In Vitro High Throughput Screening Assays for the Estrogen Receptor” (EHP 2015) </a:t>
            </a:r>
          </a:p>
        </p:txBody>
      </p:sp>
    </p:spTree>
    <p:extLst>
      <p:ext uri="{BB962C8B-B14F-4D97-AF65-F5344CB8AC3E}">
        <p14:creationId xmlns:p14="http://schemas.microsoft.com/office/powerpoint/2010/main" val="9310712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9881" y="67608"/>
            <a:ext cx="8370519" cy="6577497"/>
            <a:chOff x="619881" y="67608"/>
            <a:chExt cx="8370519" cy="6577497"/>
          </a:xfrm>
        </p:grpSpPr>
        <p:cxnSp>
          <p:nvCxnSpPr>
            <p:cNvPr id="72" name="Elbow Connector 71"/>
            <p:cNvCxnSpPr>
              <a:stCxn id="41" idx="2"/>
              <a:endCxn id="154" idx="0"/>
            </p:cNvCxnSpPr>
            <p:nvPr/>
          </p:nvCxnSpPr>
          <p:spPr bwMode="auto">
            <a:xfrm rot="10800000">
              <a:off x="4238794" y="391867"/>
              <a:ext cx="1418361" cy="1130638"/>
            </a:xfrm>
            <a:prstGeom prst="curvedConnector3">
              <a:avLst>
                <a:gd name="adj1" fmla="val 44421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3" name="Elbow Connector 71"/>
            <p:cNvCxnSpPr>
              <a:stCxn id="41" idx="2"/>
              <a:endCxn id="155" idx="0"/>
            </p:cNvCxnSpPr>
            <p:nvPr/>
          </p:nvCxnSpPr>
          <p:spPr bwMode="auto">
            <a:xfrm rot="10800000">
              <a:off x="4240192" y="779159"/>
              <a:ext cx="1416963" cy="74334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4" name="Elbow Connector 71"/>
            <p:cNvCxnSpPr>
              <a:stCxn id="41" idx="2"/>
              <a:endCxn id="447" idx="3"/>
            </p:cNvCxnSpPr>
            <p:nvPr/>
          </p:nvCxnSpPr>
          <p:spPr bwMode="auto">
            <a:xfrm rot="10800000">
              <a:off x="4246344" y="1193375"/>
              <a:ext cx="1410810" cy="329130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9" name="Elbow Connector 71"/>
            <p:cNvCxnSpPr>
              <a:stCxn id="56" idx="2"/>
              <a:endCxn id="182" idx="0"/>
            </p:cNvCxnSpPr>
            <p:nvPr/>
          </p:nvCxnSpPr>
          <p:spPr bwMode="auto">
            <a:xfrm rot="10800000" flipV="1">
              <a:off x="4203049" y="2680304"/>
              <a:ext cx="1459413" cy="27240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2" name="Elbow Connector 71"/>
            <p:cNvCxnSpPr>
              <a:stCxn id="56" idx="2"/>
              <a:endCxn id="157" idx="0"/>
            </p:cNvCxnSpPr>
            <p:nvPr/>
          </p:nvCxnSpPr>
          <p:spPr bwMode="auto">
            <a:xfrm rot="10800000" flipV="1">
              <a:off x="4208641" y="2680305"/>
              <a:ext cx="1453821" cy="104812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3" name="Elbow Connector 71"/>
            <p:cNvCxnSpPr>
              <a:stCxn id="56" idx="2"/>
              <a:endCxn id="161" idx="0"/>
            </p:cNvCxnSpPr>
            <p:nvPr/>
          </p:nvCxnSpPr>
          <p:spPr bwMode="auto">
            <a:xfrm rot="10800000">
              <a:off x="4214233" y="1772653"/>
              <a:ext cx="1448229" cy="90765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4" name="Elbow Connector 71"/>
            <p:cNvCxnSpPr>
              <a:stCxn id="56" idx="2"/>
              <a:endCxn id="162" idx="0"/>
            </p:cNvCxnSpPr>
            <p:nvPr/>
          </p:nvCxnSpPr>
          <p:spPr bwMode="auto">
            <a:xfrm rot="10800000">
              <a:off x="4207241" y="2168335"/>
              <a:ext cx="1455221" cy="51197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5" name="Elbow Connector 71"/>
            <p:cNvCxnSpPr>
              <a:stCxn id="56" idx="2"/>
              <a:endCxn id="160" idx="0"/>
            </p:cNvCxnSpPr>
            <p:nvPr/>
          </p:nvCxnSpPr>
          <p:spPr bwMode="auto">
            <a:xfrm rot="10800000">
              <a:off x="4204447" y="2559821"/>
              <a:ext cx="1458015" cy="120484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6" name="Elbow Connector 71"/>
            <p:cNvCxnSpPr>
              <a:stCxn id="56" idx="2"/>
              <a:endCxn id="158" idx="0"/>
            </p:cNvCxnSpPr>
            <p:nvPr/>
          </p:nvCxnSpPr>
          <p:spPr bwMode="auto">
            <a:xfrm rot="10800000" flipV="1">
              <a:off x="4201649" y="2680304"/>
              <a:ext cx="1460812" cy="64850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7" name="Elbow Connector 71"/>
            <p:cNvCxnSpPr>
              <a:stCxn id="58" idx="2"/>
              <a:endCxn id="164" idx="0"/>
            </p:cNvCxnSpPr>
            <p:nvPr/>
          </p:nvCxnSpPr>
          <p:spPr bwMode="auto">
            <a:xfrm rot="10800000" flipV="1">
              <a:off x="4183276" y="4102165"/>
              <a:ext cx="1503433" cy="15008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2" name="Elbow Connector 71"/>
            <p:cNvCxnSpPr>
              <a:stCxn id="3" idx="6"/>
              <a:endCxn id="159" idx="4"/>
            </p:cNvCxnSpPr>
            <p:nvPr/>
          </p:nvCxnSpPr>
          <p:spPr bwMode="auto">
            <a:xfrm flipV="1">
              <a:off x="5960198" y="4529493"/>
              <a:ext cx="713177" cy="23158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5" name="Elbow Connector 71"/>
            <p:cNvCxnSpPr>
              <a:stCxn id="3" idx="6"/>
              <a:endCxn id="163" idx="4"/>
            </p:cNvCxnSpPr>
            <p:nvPr/>
          </p:nvCxnSpPr>
          <p:spPr bwMode="auto">
            <a:xfrm>
              <a:off x="5960198" y="4761079"/>
              <a:ext cx="712068" cy="17061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6" name="Elbow Connector 71"/>
            <p:cNvCxnSpPr>
              <a:stCxn id="52" idx="6"/>
              <a:endCxn id="168" idx="4"/>
            </p:cNvCxnSpPr>
            <p:nvPr/>
          </p:nvCxnSpPr>
          <p:spPr bwMode="auto">
            <a:xfrm flipV="1">
              <a:off x="5961999" y="5422746"/>
              <a:ext cx="667994" cy="4440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8" name="Elbow Connector 71"/>
            <p:cNvCxnSpPr>
              <a:stCxn id="52" idx="6"/>
              <a:endCxn id="167" idx="4"/>
            </p:cNvCxnSpPr>
            <p:nvPr/>
          </p:nvCxnSpPr>
          <p:spPr bwMode="auto">
            <a:xfrm>
              <a:off x="5961999" y="5467153"/>
              <a:ext cx="675387" cy="39284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7" name="TextBox 116"/>
            <p:cNvSpPr txBox="1"/>
            <p:nvPr/>
          </p:nvSpPr>
          <p:spPr>
            <a:xfrm>
              <a:off x="5887387" y="1232566"/>
              <a:ext cx="106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Receptor Binding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(Agonist)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916927" y="2511091"/>
              <a:ext cx="10358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Dimerization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29801" y="3206995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Cofactor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Recruitment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917213" y="3849145"/>
              <a:ext cx="653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DNA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Binding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634995" y="4546263"/>
              <a:ext cx="1010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RNA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Transcription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795956" y="5236320"/>
              <a:ext cx="917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Protein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Production</a:t>
              </a:r>
            </a:p>
          </p:txBody>
        </p:sp>
        <p:cxnSp>
          <p:nvCxnSpPr>
            <p:cNvPr id="141" name="Elbow Connector 71"/>
            <p:cNvCxnSpPr>
              <a:stCxn id="53" idx="6"/>
              <a:endCxn id="169" idx="4"/>
            </p:cNvCxnSpPr>
            <p:nvPr/>
          </p:nvCxnSpPr>
          <p:spPr bwMode="auto">
            <a:xfrm>
              <a:off x="5966950" y="6198393"/>
              <a:ext cx="672829" cy="2638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4" name="TextBox 143"/>
            <p:cNvSpPr txBox="1"/>
            <p:nvPr/>
          </p:nvSpPr>
          <p:spPr>
            <a:xfrm>
              <a:off x="4726981" y="5977964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ER-induced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Proliferation</a:t>
              </a:r>
            </a:p>
          </p:txBody>
        </p:sp>
        <p:cxnSp>
          <p:nvCxnSpPr>
            <p:cNvPr id="195" name="Elbow Connector 71"/>
            <p:cNvCxnSpPr>
              <a:stCxn id="42" idx="3"/>
              <a:endCxn id="163" idx="0"/>
            </p:cNvCxnSpPr>
            <p:nvPr/>
          </p:nvCxnSpPr>
          <p:spPr bwMode="auto">
            <a:xfrm rot="5400000">
              <a:off x="7007496" y="4370453"/>
              <a:ext cx="591775" cy="530713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1" name="Elbow Connector 71"/>
            <p:cNvCxnSpPr>
              <a:stCxn id="42" idx="3"/>
              <a:endCxn id="159" idx="0"/>
            </p:cNvCxnSpPr>
            <p:nvPr/>
          </p:nvCxnSpPr>
          <p:spPr bwMode="auto">
            <a:xfrm rot="5400000">
              <a:off x="7209152" y="4169905"/>
              <a:ext cx="189571" cy="529604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2" name="Elbow Connector 71"/>
            <p:cNvCxnSpPr>
              <a:stCxn id="3" idx="4"/>
              <a:endCxn id="52" idx="0"/>
            </p:cNvCxnSpPr>
            <p:nvPr/>
          </p:nvCxnSpPr>
          <p:spPr bwMode="auto">
            <a:xfrm rot="16200000" flipH="1">
              <a:off x="5608061" y="5113215"/>
              <a:ext cx="431754" cy="1801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3" name="Elbow Connector 71"/>
            <p:cNvCxnSpPr>
              <a:stCxn id="58" idx="4"/>
              <a:endCxn id="3" idx="0"/>
            </p:cNvCxnSpPr>
            <p:nvPr/>
          </p:nvCxnSpPr>
          <p:spPr bwMode="auto">
            <a:xfrm rot="5400000">
              <a:off x="5631156" y="4431207"/>
              <a:ext cx="384594" cy="830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4" name="Elbow Connector 71"/>
            <p:cNvCxnSpPr>
              <a:stCxn id="57" idx="4"/>
              <a:endCxn id="58" idx="0"/>
            </p:cNvCxnSpPr>
            <p:nvPr/>
          </p:nvCxnSpPr>
          <p:spPr bwMode="auto">
            <a:xfrm rot="16200000" flipH="1">
              <a:off x="5637442" y="3778578"/>
              <a:ext cx="365575" cy="7278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5" name="Elbow Connector 71"/>
            <p:cNvCxnSpPr>
              <a:stCxn id="439" idx="2"/>
              <a:endCxn id="57" idx="0"/>
            </p:cNvCxnSpPr>
            <p:nvPr/>
          </p:nvCxnSpPr>
          <p:spPr bwMode="auto">
            <a:xfrm rot="16200000" flipH="1">
              <a:off x="5567586" y="3076106"/>
              <a:ext cx="490988" cy="7019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6" name="Elbow Connector 71"/>
            <p:cNvCxnSpPr>
              <a:stCxn id="41" idx="3"/>
              <a:endCxn id="56" idx="0"/>
            </p:cNvCxnSpPr>
            <p:nvPr/>
          </p:nvCxnSpPr>
          <p:spPr bwMode="auto">
            <a:xfrm rot="16200000" flipH="1">
              <a:off x="5401577" y="2145100"/>
              <a:ext cx="783651" cy="12438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8" name="Elbow Connector 71"/>
            <p:cNvCxnSpPr>
              <a:stCxn id="52" idx="4"/>
              <a:endCxn id="53" idx="0"/>
            </p:cNvCxnSpPr>
            <p:nvPr/>
          </p:nvCxnSpPr>
          <p:spPr bwMode="auto">
            <a:xfrm rot="16200000" flipH="1">
              <a:off x="5598854" y="5830297"/>
              <a:ext cx="456920" cy="4951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0" name="Elbow Connector 71"/>
            <p:cNvCxnSpPr>
              <a:stCxn id="50" idx="3"/>
              <a:endCxn id="169" idx="0"/>
            </p:cNvCxnSpPr>
            <p:nvPr/>
          </p:nvCxnSpPr>
          <p:spPr bwMode="auto">
            <a:xfrm rot="5400000">
              <a:off x="7165578" y="6106753"/>
              <a:ext cx="195434" cy="51551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6" name="Elbow Connector 71"/>
            <p:cNvCxnSpPr>
              <a:stCxn id="255" idx="6"/>
              <a:endCxn id="164" idx="4"/>
            </p:cNvCxnSpPr>
            <p:nvPr/>
          </p:nvCxnSpPr>
          <p:spPr bwMode="auto">
            <a:xfrm>
              <a:off x="2352924" y="4113047"/>
              <a:ext cx="1464591" cy="13920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1" name="Elbow Connector 71"/>
            <p:cNvCxnSpPr>
              <a:stCxn id="290" idx="3"/>
              <a:endCxn id="154" idx="0"/>
            </p:cNvCxnSpPr>
            <p:nvPr/>
          </p:nvCxnSpPr>
          <p:spPr bwMode="auto">
            <a:xfrm rot="5400000" flipH="1">
              <a:off x="4841513" y="-210852"/>
              <a:ext cx="19689" cy="1225129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2" name="Elbow Connector 71"/>
            <p:cNvCxnSpPr>
              <a:stCxn id="290" idx="3"/>
              <a:endCxn id="155" idx="0"/>
            </p:cNvCxnSpPr>
            <p:nvPr/>
          </p:nvCxnSpPr>
          <p:spPr bwMode="auto">
            <a:xfrm rot="5400000">
              <a:off x="4668256" y="-16508"/>
              <a:ext cx="367603" cy="122373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3" name="Elbow Connector 71"/>
            <p:cNvCxnSpPr>
              <a:stCxn id="290" idx="3"/>
              <a:endCxn id="447" idx="3"/>
            </p:cNvCxnSpPr>
            <p:nvPr/>
          </p:nvCxnSpPr>
          <p:spPr bwMode="auto">
            <a:xfrm rot="5400000">
              <a:off x="4464224" y="193676"/>
              <a:ext cx="781819" cy="121757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4" name="Elbow Connector 71"/>
            <p:cNvCxnSpPr>
              <a:stCxn id="180" idx="6"/>
              <a:endCxn id="182" idx="4"/>
            </p:cNvCxnSpPr>
            <p:nvPr/>
          </p:nvCxnSpPr>
          <p:spPr bwMode="auto">
            <a:xfrm>
              <a:off x="2351972" y="2698110"/>
              <a:ext cx="1485316" cy="25459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7" name="Elbow Connector 71"/>
            <p:cNvCxnSpPr>
              <a:stCxn id="196" idx="3"/>
              <a:endCxn id="451" idx="1"/>
            </p:cNvCxnSpPr>
            <p:nvPr/>
          </p:nvCxnSpPr>
          <p:spPr bwMode="auto">
            <a:xfrm rot="16200000" flipH="1">
              <a:off x="2903835" y="2005629"/>
              <a:ext cx="872908" cy="1016369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8" name="Elbow Connector 71"/>
            <p:cNvCxnSpPr>
              <a:stCxn id="196" idx="3"/>
              <a:endCxn id="450" idx="1"/>
            </p:cNvCxnSpPr>
            <p:nvPr/>
          </p:nvCxnSpPr>
          <p:spPr bwMode="auto">
            <a:xfrm rot="16200000" flipH="1">
              <a:off x="3084199" y="1825266"/>
              <a:ext cx="503793" cy="1007980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9" name="Elbow Connector 71"/>
            <p:cNvCxnSpPr>
              <a:stCxn id="196" idx="3"/>
              <a:endCxn id="449" idx="1"/>
            </p:cNvCxnSpPr>
            <p:nvPr/>
          </p:nvCxnSpPr>
          <p:spPr bwMode="auto">
            <a:xfrm rot="16200000" flipH="1">
              <a:off x="3293923" y="1615541"/>
              <a:ext cx="101121" cy="1024757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0" name="Elbow Connector 71"/>
            <p:cNvCxnSpPr>
              <a:stCxn id="196" idx="3"/>
              <a:endCxn id="452" idx="1"/>
            </p:cNvCxnSpPr>
            <p:nvPr/>
          </p:nvCxnSpPr>
          <p:spPr bwMode="auto">
            <a:xfrm rot="16200000" flipH="1">
              <a:off x="2710888" y="2198577"/>
              <a:ext cx="1258802" cy="101636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1" name="Elbow Connector 71"/>
            <p:cNvCxnSpPr>
              <a:stCxn id="196" idx="3"/>
              <a:endCxn id="453" idx="1"/>
            </p:cNvCxnSpPr>
            <p:nvPr/>
          </p:nvCxnSpPr>
          <p:spPr bwMode="auto">
            <a:xfrm rot="16200000" flipH="1">
              <a:off x="2518768" y="2390697"/>
              <a:ext cx="1668211" cy="1041536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5" name="Elbow Connector 71"/>
            <p:cNvCxnSpPr>
              <a:stCxn id="344" idx="3"/>
              <a:endCxn id="168" idx="0"/>
            </p:cNvCxnSpPr>
            <p:nvPr/>
          </p:nvCxnSpPr>
          <p:spPr bwMode="auto">
            <a:xfrm rot="5400000">
              <a:off x="7204256" y="5075620"/>
              <a:ext cx="138623" cy="55562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7" name="Elbow Connector 71"/>
            <p:cNvCxnSpPr>
              <a:stCxn id="344" idx="3"/>
              <a:endCxn id="167" idx="0"/>
            </p:cNvCxnSpPr>
            <p:nvPr/>
          </p:nvCxnSpPr>
          <p:spPr bwMode="auto">
            <a:xfrm rot="5400000">
              <a:off x="6989329" y="5297941"/>
              <a:ext cx="575871" cy="54823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10" name="Group 409"/>
            <p:cNvGrpSpPr/>
            <p:nvPr/>
          </p:nvGrpSpPr>
          <p:grpSpPr>
            <a:xfrm>
              <a:off x="5293260" y="67608"/>
              <a:ext cx="355133" cy="343948"/>
              <a:chOff x="7399005" y="627784"/>
              <a:chExt cx="355133" cy="343948"/>
            </a:xfrm>
          </p:grpSpPr>
          <p:sp>
            <p:nvSpPr>
              <p:cNvPr id="290" name="Chevron 289"/>
              <p:cNvSpPr/>
              <p:nvPr/>
            </p:nvSpPr>
            <p:spPr bwMode="auto">
              <a:xfrm rot="5400000">
                <a:off x="7397693" y="669728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2" name="TextBox 431"/>
              <p:cNvSpPr txBox="1"/>
              <p:nvPr/>
            </p:nvSpPr>
            <p:spPr>
              <a:xfrm>
                <a:off x="7399005" y="692046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R3</a:t>
                </a:r>
              </a:p>
            </p:txBody>
          </p:sp>
        </p:grpSp>
        <p:grpSp>
          <p:nvGrpSpPr>
            <p:cNvPr id="605" name="Group 604"/>
            <p:cNvGrpSpPr/>
            <p:nvPr/>
          </p:nvGrpSpPr>
          <p:grpSpPr>
            <a:xfrm>
              <a:off x="5622199" y="1415546"/>
              <a:ext cx="355133" cy="348299"/>
              <a:chOff x="6810464" y="1526802"/>
              <a:chExt cx="355133" cy="348299"/>
            </a:xfrm>
          </p:grpSpPr>
          <p:sp>
            <p:nvSpPr>
              <p:cNvPr id="41" name="Chevron 40"/>
              <p:cNvSpPr/>
              <p:nvPr/>
            </p:nvSpPr>
            <p:spPr bwMode="auto">
              <a:xfrm rot="5400000">
                <a:off x="6803474" y="1568746"/>
                <a:ext cx="343948" cy="260059"/>
              </a:xfrm>
              <a:prstGeom prst="chevron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3" name="TextBox 432"/>
              <p:cNvSpPr txBox="1"/>
              <p:nvPr/>
            </p:nvSpPr>
            <p:spPr>
              <a:xfrm>
                <a:off x="6810464" y="1598102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R1</a:t>
                </a:r>
              </a:p>
            </p:txBody>
          </p:sp>
        </p:grpSp>
        <p:sp>
          <p:nvSpPr>
            <p:cNvPr id="275" name="Chevron 274"/>
            <p:cNvSpPr/>
            <p:nvPr/>
          </p:nvSpPr>
          <p:spPr bwMode="auto">
            <a:xfrm rot="5400000">
              <a:off x="3103384" y="3757104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3116373" y="3775143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R5</a:t>
              </a:r>
            </a:p>
          </p:txBody>
        </p:sp>
        <p:sp>
          <p:nvSpPr>
            <p:cNvPr id="344" name="Chevron 343"/>
            <p:cNvSpPr/>
            <p:nvPr/>
          </p:nvSpPr>
          <p:spPr bwMode="auto">
            <a:xfrm rot="5400000">
              <a:off x="7379407" y="4982119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5" name="TextBox 434"/>
            <p:cNvSpPr txBox="1"/>
            <p:nvPr/>
          </p:nvSpPr>
          <p:spPr>
            <a:xfrm>
              <a:off x="7379930" y="499979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R7</a:t>
              </a:r>
            </a:p>
          </p:txBody>
        </p:sp>
        <p:grpSp>
          <p:nvGrpSpPr>
            <p:cNvPr id="392" name="Group 391"/>
            <p:cNvGrpSpPr/>
            <p:nvPr/>
          </p:nvGrpSpPr>
          <p:grpSpPr>
            <a:xfrm>
              <a:off x="7351873" y="5922843"/>
              <a:ext cx="534468" cy="345459"/>
              <a:chOff x="7146024" y="5759047"/>
              <a:chExt cx="534468" cy="345459"/>
            </a:xfrm>
          </p:grpSpPr>
          <p:sp>
            <p:nvSpPr>
              <p:cNvPr id="50" name="Chevron 49"/>
              <p:cNvSpPr/>
              <p:nvPr/>
            </p:nvSpPr>
            <p:spPr bwMode="auto">
              <a:xfrm rot="5400000">
                <a:off x="7143227" y="5800991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6" name="TextBox 435"/>
              <p:cNvSpPr txBox="1"/>
              <p:nvPr/>
            </p:nvSpPr>
            <p:spPr>
              <a:xfrm>
                <a:off x="7146024" y="5827507"/>
                <a:ext cx="5344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R8</a:t>
                </a:r>
              </a:p>
            </p:txBody>
          </p:sp>
        </p:grpSp>
        <p:sp>
          <p:nvSpPr>
            <p:cNvPr id="42" name="Chevron 41"/>
            <p:cNvSpPr/>
            <p:nvPr/>
          </p:nvSpPr>
          <p:spPr bwMode="auto">
            <a:xfrm rot="5400000">
              <a:off x="7396765" y="4037918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7409969" y="405099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R6</a:t>
              </a:r>
            </a:p>
          </p:txBody>
        </p:sp>
        <p:grpSp>
          <p:nvGrpSpPr>
            <p:cNvPr id="377" name="Group 376"/>
            <p:cNvGrpSpPr/>
            <p:nvPr/>
          </p:nvGrpSpPr>
          <p:grpSpPr>
            <a:xfrm>
              <a:off x="5619307" y="2543145"/>
              <a:ext cx="380528" cy="290977"/>
              <a:chOff x="5081123" y="2112629"/>
              <a:chExt cx="380528" cy="290977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124277" y="2112629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9" name="TextBox 438"/>
              <p:cNvSpPr txBox="1"/>
              <p:nvPr/>
            </p:nvSpPr>
            <p:spPr>
              <a:xfrm>
                <a:off x="5081123" y="2126607"/>
                <a:ext cx="3805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N1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 bwMode="auto">
            <a:xfrm>
              <a:off x="5679430" y="3325110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5643402" y="3330094"/>
              <a:ext cx="402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N2</a:t>
              </a: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5686708" y="3965005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5646301" y="3968363"/>
              <a:ext cx="395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N3</a:t>
              </a: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5685878" y="4623919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2" name="TextBox 441"/>
            <p:cNvSpPr txBox="1"/>
            <p:nvPr/>
          </p:nvSpPr>
          <p:spPr>
            <a:xfrm flipH="1">
              <a:off x="5631312" y="4639154"/>
              <a:ext cx="520270" cy="283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N4</a:t>
              </a:r>
            </a:p>
          </p:txBody>
        </p:sp>
        <p:grpSp>
          <p:nvGrpSpPr>
            <p:cNvPr id="381" name="Group 380"/>
            <p:cNvGrpSpPr/>
            <p:nvPr/>
          </p:nvGrpSpPr>
          <p:grpSpPr>
            <a:xfrm>
              <a:off x="5652724" y="5329993"/>
              <a:ext cx="419730" cy="289579"/>
              <a:chOff x="5092119" y="5009627"/>
              <a:chExt cx="419730" cy="289579"/>
            </a:xfrm>
          </p:grpSpPr>
          <p:sp>
            <p:nvSpPr>
              <p:cNvPr id="52" name="Oval 51"/>
              <p:cNvSpPr/>
              <p:nvPr/>
            </p:nvSpPr>
            <p:spPr bwMode="auto">
              <a:xfrm>
                <a:off x="5127074" y="5009627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3" name="TextBox 442"/>
              <p:cNvSpPr txBox="1"/>
              <p:nvPr/>
            </p:nvSpPr>
            <p:spPr>
              <a:xfrm>
                <a:off x="5092119" y="5022207"/>
                <a:ext cx="419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N5</a:t>
                </a:r>
              </a:p>
            </p:txBody>
          </p:sp>
        </p:grpSp>
        <p:grpSp>
          <p:nvGrpSpPr>
            <p:cNvPr id="382" name="Group 381"/>
            <p:cNvGrpSpPr/>
            <p:nvPr/>
          </p:nvGrpSpPr>
          <p:grpSpPr>
            <a:xfrm>
              <a:off x="5647888" y="6061233"/>
              <a:ext cx="412480" cy="296570"/>
              <a:chOff x="5243121" y="5958981"/>
              <a:chExt cx="412480" cy="296570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5287863" y="5958981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4" name="TextBox 443"/>
              <p:cNvSpPr txBox="1"/>
              <p:nvPr/>
            </p:nvSpPr>
            <p:spPr>
              <a:xfrm>
                <a:off x="5243121" y="5978552"/>
                <a:ext cx="412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N6</a:t>
                </a:r>
              </a:p>
            </p:txBody>
          </p:sp>
        </p:grpSp>
        <p:grpSp>
          <p:nvGrpSpPr>
            <p:cNvPr id="409" name="Group 408"/>
            <p:cNvGrpSpPr/>
            <p:nvPr/>
          </p:nvGrpSpPr>
          <p:grpSpPr>
            <a:xfrm>
              <a:off x="3873033" y="208987"/>
              <a:ext cx="380301" cy="365760"/>
              <a:chOff x="6350467" y="830510"/>
              <a:chExt cx="380301" cy="365760"/>
            </a:xfrm>
          </p:grpSpPr>
          <p:sp>
            <p:nvSpPr>
              <p:cNvPr id="154" name="8-Point Star 153"/>
              <p:cNvSpPr/>
              <p:nvPr/>
            </p:nvSpPr>
            <p:spPr bwMode="auto">
              <a:xfrm>
                <a:off x="6350467" y="830510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5" name="TextBox 444"/>
              <p:cNvSpPr txBox="1"/>
              <p:nvPr/>
            </p:nvSpPr>
            <p:spPr>
              <a:xfrm>
                <a:off x="6375635" y="886435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</a:t>
                </a:r>
              </a:p>
            </p:txBody>
          </p:sp>
        </p:grpSp>
        <p:grpSp>
          <p:nvGrpSpPr>
            <p:cNvPr id="408" name="Group 407"/>
            <p:cNvGrpSpPr/>
            <p:nvPr/>
          </p:nvGrpSpPr>
          <p:grpSpPr>
            <a:xfrm>
              <a:off x="3874431" y="596279"/>
              <a:ext cx="371911" cy="365760"/>
              <a:chOff x="6351866" y="1326859"/>
              <a:chExt cx="371911" cy="365760"/>
            </a:xfrm>
          </p:grpSpPr>
          <p:sp>
            <p:nvSpPr>
              <p:cNvPr id="155" name="8-Point Star 154"/>
              <p:cNvSpPr/>
              <p:nvPr/>
            </p:nvSpPr>
            <p:spPr bwMode="auto">
              <a:xfrm>
                <a:off x="6351866" y="1326859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6368644" y="1399562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A2</a:t>
                </a:r>
              </a:p>
            </p:txBody>
          </p:sp>
        </p:grpSp>
        <p:grpSp>
          <p:nvGrpSpPr>
            <p:cNvPr id="407" name="Group 406"/>
            <p:cNvGrpSpPr/>
            <p:nvPr/>
          </p:nvGrpSpPr>
          <p:grpSpPr>
            <a:xfrm>
              <a:off x="3884219" y="983570"/>
              <a:ext cx="365760" cy="365760"/>
              <a:chOff x="6344875" y="1781262"/>
              <a:chExt cx="365760" cy="365760"/>
            </a:xfrm>
          </p:grpSpPr>
          <p:sp>
            <p:nvSpPr>
              <p:cNvPr id="156" name="8-Point Star 155"/>
              <p:cNvSpPr/>
              <p:nvPr/>
            </p:nvSpPr>
            <p:spPr bwMode="auto">
              <a:xfrm>
                <a:off x="6344875" y="1781262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7" name="TextBox 446"/>
              <p:cNvSpPr txBox="1"/>
              <p:nvPr/>
            </p:nvSpPr>
            <p:spPr>
              <a:xfrm>
                <a:off x="6351867" y="1852567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A3</a:t>
                </a:r>
              </a:p>
            </p:txBody>
          </p:sp>
        </p:grpSp>
        <p:sp>
          <p:nvSpPr>
            <p:cNvPr id="161" name="8-Point Star 160"/>
            <p:cNvSpPr/>
            <p:nvPr/>
          </p:nvSpPr>
          <p:spPr bwMode="auto">
            <a:xfrm>
              <a:off x="3848472" y="158977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3859100" y="163034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A4</a:t>
              </a:r>
            </a:p>
          </p:txBody>
        </p:sp>
        <p:grpSp>
          <p:nvGrpSpPr>
            <p:cNvPr id="401" name="Group 400"/>
            <p:cNvGrpSpPr/>
            <p:nvPr/>
          </p:nvGrpSpPr>
          <p:grpSpPr>
            <a:xfrm>
              <a:off x="3841480" y="1985454"/>
              <a:ext cx="370515" cy="365760"/>
              <a:chOff x="2427214" y="1621871"/>
              <a:chExt cx="370515" cy="365760"/>
            </a:xfrm>
          </p:grpSpPr>
          <p:sp>
            <p:nvSpPr>
              <p:cNvPr id="162" name="8-Point Star 161"/>
              <p:cNvSpPr/>
              <p:nvPr/>
            </p:nvSpPr>
            <p:spPr bwMode="auto">
              <a:xfrm>
                <a:off x="2427214" y="162187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9" name="TextBox 448"/>
              <p:cNvSpPr txBox="1"/>
              <p:nvPr/>
            </p:nvSpPr>
            <p:spPr>
              <a:xfrm>
                <a:off x="2442596" y="1676398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A5</a:t>
                </a:r>
              </a:p>
            </p:txBody>
          </p:sp>
        </p:grpSp>
        <p:grpSp>
          <p:nvGrpSpPr>
            <p:cNvPr id="400" name="Group 399"/>
            <p:cNvGrpSpPr/>
            <p:nvPr/>
          </p:nvGrpSpPr>
          <p:grpSpPr>
            <a:xfrm>
              <a:off x="3838686" y="2376941"/>
              <a:ext cx="365760" cy="365760"/>
              <a:chOff x="2776758" y="1988191"/>
              <a:chExt cx="365760" cy="365760"/>
            </a:xfrm>
          </p:grpSpPr>
          <p:sp>
            <p:nvSpPr>
              <p:cNvPr id="160" name="8-Point Star 159"/>
              <p:cNvSpPr/>
              <p:nvPr/>
            </p:nvSpPr>
            <p:spPr bwMode="auto">
              <a:xfrm>
                <a:off x="2776758" y="198819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2778157" y="2053903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A6</a:t>
                </a:r>
              </a:p>
            </p:txBody>
          </p:sp>
        </p:grpSp>
        <p:grpSp>
          <p:nvGrpSpPr>
            <p:cNvPr id="399" name="Group 398"/>
            <p:cNvGrpSpPr/>
            <p:nvPr/>
          </p:nvGrpSpPr>
          <p:grpSpPr>
            <a:xfrm>
              <a:off x="3837288" y="2769826"/>
              <a:ext cx="366319" cy="365760"/>
              <a:chOff x="3152864" y="2355909"/>
              <a:chExt cx="366319" cy="365760"/>
            </a:xfrm>
          </p:grpSpPr>
          <p:sp>
            <p:nvSpPr>
              <p:cNvPr id="182" name="8-Point Star 181"/>
              <p:cNvSpPr/>
              <p:nvPr/>
            </p:nvSpPr>
            <p:spPr bwMode="auto">
              <a:xfrm>
                <a:off x="3152864" y="2355909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3164050" y="2397851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A7</a:t>
                </a:r>
              </a:p>
            </p:txBody>
          </p:sp>
        </p:grpSp>
        <p:grpSp>
          <p:nvGrpSpPr>
            <p:cNvPr id="398" name="Group 397"/>
            <p:cNvGrpSpPr/>
            <p:nvPr/>
          </p:nvGrpSpPr>
          <p:grpSpPr>
            <a:xfrm>
              <a:off x="3835889" y="3145932"/>
              <a:ext cx="367717" cy="365760"/>
              <a:chOff x="3554137" y="2723627"/>
              <a:chExt cx="367717" cy="365760"/>
            </a:xfrm>
          </p:grpSpPr>
          <p:sp>
            <p:nvSpPr>
              <p:cNvPr id="158" name="8-Point Star 157"/>
              <p:cNvSpPr/>
              <p:nvPr/>
            </p:nvSpPr>
            <p:spPr bwMode="auto">
              <a:xfrm>
                <a:off x="3554137" y="2723627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2" name="TextBox 451"/>
              <p:cNvSpPr txBox="1"/>
              <p:nvPr/>
            </p:nvSpPr>
            <p:spPr>
              <a:xfrm>
                <a:off x="3566721" y="2775357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A8</a:t>
                </a: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7" name="Group 396"/>
            <p:cNvGrpSpPr/>
            <p:nvPr/>
          </p:nvGrpSpPr>
          <p:grpSpPr>
            <a:xfrm>
              <a:off x="3842880" y="3545553"/>
              <a:ext cx="385894" cy="365760"/>
              <a:chOff x="3863131" y="3041008"/>
              <a:chExt cx="385894" cy="365760"/>
            </a:xfrm>
          </p:grpSpPr>
          <p:sp>
            <p:nvSpPr>
              <p:cNvPr id="157" name="8-Point Star 156"/>
              <p:cNvSpPr/>
              <p:nvPr/>
            </p:nvSpPr>
            <p:spPr bwMode="auto">
              <a:xfrm>
                <a:off x="3863131" y="3041008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3" name="TextBox 452"/>
              <p:cNvSpPr txBox="1"/>
              <p:nvPr/>
            </p:nvSpPr>
            <p:spPr>
              <a:xfrm>
                <a:off x="3893892" y="3102526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A9</a:t>
                </a:r>
              </a:p>
            </p:txBody>
          </p:sp>
        </p:grpSp>
        <p:sp>
          <p:nvSpPr>
            <p:cNvPr id="164" name="8-Point Star 163"/>
            <p:cNvSpPr/>
            <p:nvPr/>
          </p:nvSpPr>
          <p:spPr bwMode="auto">
            <a:xfrm>
              <a:off x="3817515" y="406937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3789270" y="4102333"/>
              <a:ext cx="443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A10</a:t>
              </a:r>
            </a:p>
          </p:txBody>
        </p:sp>
        <p:sp>
          <p:nvSpPr>
            <p:cNvPr id="159" name="8-Point Star 158"/>
            <p:cNvSpPr/>
            <p:nvPr/>
          </p:nvSpPr>
          <p:spPr bwMode="auto">
            <a:xfrm>
              <a:off x="6673375" y="434661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5" name="TextBox 454"/>
            <p:cNvSpPr txBox="1"/>
            <p:nvPr/>
          </p:nvSpPr>
          <p:spPr>
            <a:xfrm>
              <a:off x="6655160" y="4409479"/>
              <a:ext cx="459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A12</a:t>
              </a:r>
            </a:p>
          </p:txBody>
        </p:sp>
        <p:sp>
          <p:nvSpPr>
            <p:cNvPr id="163" name="8-Point Star 162"/>
            <p:cNvSpPr/>
            <p:nvPr/>
          </p:nvSpPr>
          <p:spPr bwMode="auto">
            <a:xfrm>
              <a:off x="6672266" y="4748817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6645451" y="4797246"/>
              <a:ext cx="451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A13</a:t>
              </a:r>
            </a:p>
          </p:txBody>
        </p:sp>
        <p:grpSp>
          <p:nvGrpSpPr>
            <p:cNvPr id="387" name="Group 386"/>
            <p:cNvGrpSpPr/>
            <p:nvPr/>
          </p:nvGrpSpPr>
          <p:grpSpPr>
            <a:xfrm>
              <a:off x="6604423" y="5239866"/>
              <a:ext cx="468384" cy="365760"/>
              <a:chOff x="6091405" y="4632121"/>
              <a:chExt cx="468384" cy="365760"/>
            </a:xfrm>
          </p:grpSpPr>
          <p:sp>
            <p:nvSpPr>
              <p:cNvPr id="168" name="8-Point Star 167"/>
              <p:cNvSpPr/>
              <p:nvPr/>
            </p:nvSpPr>
            <p:spPr bwMode="auto">
              <a:xfrm>
                <a:off x="6116975" y="463212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0" name="TextBox 459"/>
              <p:cNvSpPr txBox="1"/>
              <p:nvPr/>
            </p:nvSpPr>
            <p:spPr>
              <a:xfrm>
                <a:off x="6091405" y="4678851"/>
                <a:ext cx="4683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A14</a:t>
                </a:r>
              </a:p>
            </p:txBody>
          </p:sp>
        </p:grpSp>
        <p:grpSp>
          <p:nvGrpSpPr>
            <p:cNvPr id="386" name="Group 385"/>
            <p:cNvGrpSpPr/>
            <p:nvPr/>
          </p:nvGrpSpPr>
          <p:grpSpPr>
            <a:xfrm>
              <a:off x="6613617" y="5677114"/>
              <a:ext cx="510329" cy="365760"/>
              <a:chOff x="6351866" y="4957894"/>
              <a:chExt cx="510329" cy="365760"/>
            </a:xfrm>
          </p:grpSpPr>
          <p:sp>
            <p:nvSpPr>
              <p:cNvPr id="167" name="8-Point Star 166"/>
              <p:cNvSpPr/>
              <p:nvPr/>
            </p:nvSpPr>
            <p:spPr bwMode="auto">
              <a:xfrm>
                <a:off x="6375635" y="4957894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1" name="TextBox 460"/>
              <p:cNvSpPr txBox="1"/>
              <p:nvPr/>
            </p:nvSpPr>
            <p:spPr>
              <a:xfrm>
                <a:off x="6351866" y="5031994"/>
                <a:ext cx="5103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A15</a:t>
                </a:r>
              </a:p>
            </p:txBody>
          </p:sp>
        </p:grpSp>
        <p:grpSp>
          <p:nvGrpSpPr>
            <p:cNvPr id="383" name="Group 382"/>
            <p:cNvGrpSpPr/>
            <p:nvPr/>
          </p:nvGrpSpPr>
          <p:grpSpPr>
            <a:xfrm>
              <a:off x="6621603" y="6279345"/>
              <a:ext cx="459995" cy="365760"/>
              <a:chOff x="6368644" y="6177093"/>
              <a:chExt cx="459995" cy="365760"/>
            </a:xfrm>
          </p:grpSpPr>
          <p:sp>
            <p:nvSpPr>
              <p:cNvPr id="169" name="8-Point Star 168"/>
              <p:cNvSpPr/>
              <p:nvPr/>
            </p:nvSpPr>
            <p:spPr bwMode="auto">
              <a:xfrm>
                <a:off x="6386820" y="6177093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3" name="TextBox 462"/>
              <p:cNvSpPr txBox="1"/>
              <p:nvPr/>
            </p:nvSpPr>
            <p:spPr>
              <a:xfrm>
                <a:off x="6368644" y="6231620"/>
                <a:ext cx="45999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prstClr val="black"/>
                    </a:solidFill>
                    <a:latin typeface="Calibri"/>
                  </a:rPr>
                  <a:t>A16</a:t>
                </a: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485" name="Elbow Connector 71"/>
            <p:cNvCxnSpPr>
              <a:stCxn id="186" idx="3"/>
              <a:endCxn id="154" idx="6"/>
            </p:cNvCxnSpPr>
            <p:nvPr/>
          </p:nvCxnSpPr>
          <p:spPr bwMode="auto">
            <a:xfrm rot="5400000" flipH="1" flipV="1">
              <a:off x="3237451" y="-336257"/>
              <a:ext cx="273217" cy="1363706"/>
            </a:xfrm>
            <a:prstGeom prst="curvedConnector5">
              <a:avLst>
                <a:gd name="adj1" fmla="val -33216"/>
                <a:gd name="adj2" fmla="val 49600"/>
                <a:gd name="adj3" fmla="val 15339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3" name="8-Point Star 142"/>
            <p:cNvSpPr/>
            <p:nvPr/>
          </p:nvSpPr>
          <p:spPr bwMode="auto">
            <a:xfrm>
              <a:off x="3825625" y="4487496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801437" y="4547265"/>
              <a:ext cx="443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A11</a:t>
              </a:r>
            </a:p>
          </p:txBody>
        </p:sp>
        <p:cxnSp>
          <p:nvCxnSpPr>
            <p:cNvPr id="146" name="Elbow Connector 71"/>
            <p:cNvCxnSpPr>
              <a:stCxn id="58" idx="2"/>
              <a:endCxn id="143" idx="0"/>
            </p:cNvCxnSpPr>
            <p:nvPr/>
          </p:nvCxnSpPr>
          <p:spPr bwMode="auto">
            <a:xfrm rot="10800000" flipV="1">
              <a:off x="4191386" y="4102164"/>
              <a:ext cx="1495323" cy="56821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9" name="Elbow Connector 71"/>
            <p:cNvCxnSpPr>
              <a:stCxn id="255" idx="6"/>
              <a:endCxn id="143" idx="4"/>
            </p:cNvCxnSpPr>
            <p:nvPr/>
          </p:nvCxnSpPr>
          <p:spPr bwMode="auto">
            <a:xfrm>
              <a:off x="2352924" y="4113047"/>
              <a:ext cx="1472701" cy="557329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77" name="Rectangle 476"/>
            <p:cNvSpPr/>
            <p:nvPr/>
          </p:nvSpPr>
          <p:spPr bwMode="auto">
            <a:xfrm>
              <a:off x="6828903" y="242093"/>
              <a:ext cx="2154323" cy="27432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4" name="Chevron 473"/>
            <p:cNvSpPr/>
            <p:nvPr/>
          </p:nvSpPr>
          <p:spPr bwMode="auto">
            <a:xfrm rot="5400000">
              <a:off x="6884565" y="2594810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6" name="Chevron 465"/>
            <p:cNvSpPr/>
            <p:nvPr/>
          </p:nvSpPr>
          <p:spPr bwMode="auto">
            <a:xfrm rot="5400000">
              <a:off x="6902381" y="447274"/>
              <a:ext cx="343948" cy="260059"/>
            </a:xfrm>
            <a:prstGeom prst="chevr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8" name="Oval 467"/>
            <p:cNvSpPr/>
            <p:nvPr/>
          </p:nvSpPr>
          <p:spPr bwMode="auto">
            <a:xfrm>
              <a:off x="6917761" y="826668"/>
              <a:ext cx="274320" cy="27432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9" name="8-Point Star 468"/>
            <p:cNvSpPr/>
            <p:nvPr/>
          </p:nvSpPr>
          <p:spPr bwMode="auto">
            <a:xfrm>
              <a:off x="6884206" y="1153771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0" name="TextBox 469"/>
            <p:cNvSpPr txBox="1"/>
            <p:nvPr/>
          </p:nvSpPr>
          <p:spPr>
            <a:xfrm>
              <a:off x="7170831" y="354978"/>
              <a:ext cx="1683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Receptor (Direct Molecular Interaction)</a:t>
              </a:r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7214173" y="837851"/>
              <a:ext cx="16396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Intermediate Process</a:t>
              </a:r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265905" y="1183131"/>
              <a:ext cx="15879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Assay</a:t>
              </a:r>
            </a:p>
          </p:txBody>
        </p:sp>
        <p:sp>
          <p:nvSpPr>
            <p:cNvPr id="473" name="Chevron 472"/>
            <p:cNvSpPr/>
            <p:nvPr/>
          </p:nvSpPr>
          <p:spPr bwMode="auto">
            <a:xfrm rot="5400000">
              <a:off x="6888613" y="1960008"/>
              <a:ext cx="343948" cy="260059"/>
            </a:xfrm>
            <a:prstGeom prst="chevron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7160093" y="1858801"/>
              <a:ext cx="16033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agonist pathway</a:t>
              </a:r>
            </a:p>
          </p:txBody>
        </p:sp>
        <p:sp>
          <p:nvSpPr>
            <p:cNvPr id="476" name="TextBox 475"/>
            <p:cNvSpPr txBox="1"/>
            <p:nvPr/>
          </p:nvSpPr>
          <p:spPr>
            <a:xfrm>
              <a:off x="7153102" y="2532769"/>
              <a:ext cx="1837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Pseudo-receptor pathway</a:t>
              </a:r>
            </a:p>
          </p:txBody>
        </p:sp>
        <p:sp>
          <p:nvSpPr>
            <p:cNvPr id="153" name="Chevron 152"/>
            <p:cNvSpPr/>
            <p:nvPr/>
          </p:nvSpPr>
          <p:spPr bwMode="auto">
            <a:xfrm rot="5400000">
              <a:off x="6890011" y="2278403"/>
              <a:ext cx="343948" cy="260059"/>
            </a:xfrm>
            <a:prstGeom prst="chevro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161492" y="2177196"/>
              <a:ext cx="1601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antagonist pathway</a:t>
              </a:r>
            </a:p>
          </p:txBody>
        </p:sp>
        <p:sp>
          <p:nvSpPr>
            <p:cNvPr id="178" name="Chevron 177"/>
            <p:cNvSpPr/>
            <p:nvPr/>
          </p:nvSpPr>
          <p:spPr bwMode="auto">
            <a:xfrm rot="5400000">
              <a:off x="2039553" y="1457676"/>
              <a:ext cx="343948" cy="260059"/>
            </a:xfrm>
            <a:prstGeom prst="chevro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040864" y="1479986"/>
              <a:ext cx="469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R2</a:t>
              </a: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2077652" y="2560950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052772" y="2571021"/>
              <a:ext cx="441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N7</a:t>
              </a:r>
            </a:p>
          </p:txBody>
        </p:sp>
        <p:cxnSp>
          <p:nvCxnSpPr>
            <p:cNvPr id="183" name="Elbow Connector 71"/>
            <p:cNvCxnSpPr>
              <a:stCxn id="178" idx="3"/>
              <a:endCxn id="180" idx="0"/>
            </p:cNvCxnSpPr>
            <p:nvPr/>
          </p:nvCxnSpPr>
          <p:spPr bwMode="auto">
            <a:xfrm rot="16200000" flipH="1">
              <a:off x="1812534" y="2158672"/>
              <a:ext cx="801270" cy="3285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5" name="Elbow Connector 71"/>
            <p:cNvCxnSpPr>
              <a:stCxn id="178" idx="0"/>
              <a:endCxn id="445" idx="1"/>
            </p:cNvCxnSpPr>
            <p:nvPr/>
          </p:nvCxnSpPr>
          <p:spPr bwMode="auto">
            <a:xfrm flipV="1">
              <a:off x="2341557" y="403412"/>
              <a:ext cx="1556644" cy="1119279"/>
            </a:xfrm>
            <a:prstGeom prst="curvedConnector3">
              <a:avLst>
                <a:gd name="adj1" fmla="val 41528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4" name="Elbow Connector 71"/>
            <p:cNvCxnSpPr>
              <a:stCxn id="178" idx="0"/>
              <a:endCxn id="156" idx="4"/>
            </p:cNvCxnSpPr>
            <p:nvPr/>
          </p:nvCxnSpPr>
          <p:spPr bwMode="auto">
            <a:xfrm flipV="1">
              <a:off x="2341557" y="1166450"/>
              <a:ext cx="1542662" cy="35624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6" name="Elbow Connector 71"/>
            <p:cNvCxnSpPr>
              <a:stCxn id="178" idx="0"/>
              <a:endCxn id="155" idx="4"/>
            </p:cNvCxnSpPr>
            <p:nvPr/>
          </p:nvCxnSpPr>
          <p:spPr bwMode="auto">
            <a:xfrm flipV="1">
              <a:off x="2341557" y="779159"/>
              <a:ext cx="1532874" cy="7435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18" name="TextBox 517"/>
            <p:cNvSpPr txBox="1"/>
            <p:nvPr/>
          </p:nvSpPr>
          <p:spPr>
            <a:xfrm>
              <a:off x="1012251" y="1276567"/>
              <a:ext cx="106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Receptor Binding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(Antagonist)</a:t>
              </a:r>
            </a:p>
          </p:txBody>
        </p:sp>
        <p:sp>
          <p:nvSpPr>
            <p:cNvPr id="552" name="8-Point Star 551"/>
            <p:cNvSpPr/>
            <p:nvPr/>
          </p:nvSpPr>
          <p:spPr bwMode="auto">
            <a:xfrm>
              <a:off x="1169613" y="4902542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53" name="TextBox 552"/>
            <p:cNvSpPr txBox="1"/>
            <p:nvPr/>
          </p:nvSpPr>
          <p:spPr>
            <a:xfrm>
              <a:off x="1132568" y="4946602"/>
              <a:ext cx="459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A17</a:t>
              </a:r>
            </a:p>
          </p:txBody>
        </p:sp>
        <p:grpSp>
          <p:nvGrpSpPr>
            <p:cNvPr id="554" name="Group 553"/>
            <p:cNvGrpSpPr/>
            <p:nvPr/>
          </p:nvGrpSpPr>
          <p:grpSpPr>
            <a:xfrm>
              <a:off x="1114200" y="5315421"/>
              <a:ext cx="459994" cy="365760"/>
              <a:chOff x="7971536" y="6163112"/>
              <a:chExt cx="459994" cy="365760"/>
            </a:xfrm>
          </p:grpSpPr>
          <p:sp>
            <p:nvSpPr>
              <p:cNvPr id="555" name="8-Point Star 554"/>
              <p:cNvSpPr/>
              <p:nvPr/>
            </p:nvSpPr>
            <p:spPr bwMode="auto">
              <a:xfrm>
                <a:off x="8000303" y="6163112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56" name="TextBox 555"/>
              <p:cNvSpPr txBox="1"/>
              <p:nvPr/>
            </p:nvSpPr>
            <p:spPr>
              <a:xfrm>
                <a:off x="7971536" y="6215436"/>
                <a:ext cx="4599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A18</a:t>
                </a:r>
              </a:p>
            </p:txBody>
          </p:sp>
        </p:grpSp>
        <p:cxnSp>
          <p:nvCxnSpPr>
            <p:cNvPr id="563" name="Elbow Connector 71"/>
            <p:cNvCxnSpPr>
              <a:stCxn id="197" idx="2"/>
              <a:endCxn id="552" idx="0"/>
            </p:cNvCxnSpPr>
            <p:nvPr/>
          </p:nvCxnSpPr>
          <p:spPr bwMode="auto">
            <a:xfrm rot="10800000">
              <a:off x="1535374" y="5085422"/>
              <a:ext cx="543775" cy="2556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6" name="Elbow Connector 71"/>
            <p:cNvCxnSpPr>
              <a:stCxn id="197" idx="2"/>
              <a:endCxn id="555" idx="0"/>
            </p:cNvCxnSpPr>
            <p:nvPr/>
          </p:nvCxnSpPr>
          <p:spPr bwMode="auto">
            <a:xfrm rot="10800000" flipV="1">
              <a:off x="1508728" y="5341053"/>
              <a:ext cx="570421" cy="15724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3" name="Elbow Connector 71"/>
            <p:cNvCxnSpPr>
              <a:stCxn id="210" idx="3"/>
              <a:endCxn id="552" idx="4"/>
            </p:cNvCxnSpPr>
            <p:nvPr/>
          </p:nvCxnSpPr>
          <p:spPr bwMode="auto">
            <a:xfrm rot="16200000" flipH="1">
              <a:off x="855872" y="4771680"/>
              <a:ext cx="238411" cy="38907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6" name="Elbow Connector 71"/>
            <p:cNvCxnSpPr>
              <a:stCxn id="210" idx="3"/>
              <a:endCxn id="555" idx="4"/>
            </p:cNvCxnSpPr>
            <p:nvPr/>
          </p:nvCxnSpPr>
          <p:spPr bwMode="auto">
            <a:xfrm rot="16200000" flipH="1">
              <a:off x="636109" y="4991443"/>
              <a:ext cx="651290" cy="36242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06" name="TextBox 605"/>
            <p:cNvSpPr txBox="1"/>
            <p:nvPr/>
          </p:nvSpPr>
          <p:spPr>
            <a:xfrm>
              <a:off x="1156760" y="2560951"/>
              <a:ext cx="10358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Dimerization</a:t>
              </a: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2042026" y="3323982"/>
              <a:ext cx="425687" cy="282185"/>
              <a:chOff x="4554418" y="1820413"/>
              <a:chExt cx="425687" cy="282185"/>
            </a:xfrm>
          </p:grpSpPr>
          <p:sp>
            <p:nvSpPr>
              <p:cNvPr id="202" name="Oval 201"/>
              <p:cNvSpPr/>
              <p:nvPr/>
            </p:nvSpPr>
            <p:spPr bwMode="auto">
              <a:xfrm>
                <a:off x="4588780" y="1820413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4554418" y="1825599"/>
                <a:ext cx="4256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N8</a:t>
                </a:r>
              </a:p>
            </p:txBody>
          </p:sp>
        </p:grpSp>
        <p:cxnSp>
          <p:nvCxnSpPr>
            <p:cNvPr id="241" name="Elbow Connector 71"/>
            <p:cNvCxnSpPr>
              <a:stCxn id="180" idx="4"/>
              <a:endCxn id="202" idx="0"/>
            </p:cNvCxnSpPr>
            <p:nvPr/>
          </p:nvCxnSpPr>
          <p:spPr bwMode="auto">
            <a:xfrm rot="5400000">
              <a:off x="1969824" y="3078994"/>
              <a:ext cx="488712" cy="1264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55" name="Oval 254"/>
            <p:cNvSpPr/>
            <p:nvPr/>
          </p:nvSpPr>
          <p:spPr bwMode="auto">
            <a:xfrm>
              <a:off x="2078604" y="3975887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 flipH="1">
              <a:off x="2051567" y="3984679"/>
              <a:ext cx="471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N9</a:t>
              </a:r>
            </a:p>
          </p:txBody>
        </p:sp>
        <p:cxnSp>
          <p:nvCxnSpPr>
            <p:cNvPr id="257" name="Elbow Connector 71"/>
            <p:cNvCxnSpPr>
              <a:stCxn id="202" idx="4"/>
              <a:endCxn id="255" idx="0"/>
            </p:cNvCxnSpPr>
            <p:nvPr/>
          </p:nvCxnSpPr>
          <p:spPr bwMode="auto">
            <a:xfrm rot="16200000" flipH="1">
              <a:off x="2025864" y="3785986"/>
              <a:ext cx="377585" cy="2216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5" name="Elbow Connector 71"/>
            <p:cNvCxnSpPr>
              <a:stCxn id="434" idx="2"/>
              <a:endCxn id="164" idx="4"/>
            </p:cNvCxnSpPr>
            <p:nvPr/>
          </p:nvCxnSpPr>
          <p:spPr bwMode="auto">
            <a:xfrm rot="16200000" flipH="1">
              <a:off x="3455672" y="3890409"/>
              <a:ext cx="200111" cy="52357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6" name="Elbow Connector 71"/>
            <p:cNvCxnSpPr>
              <a:stCxn id="275" idx="3"/>
              <a:endCxn id="143" idx="4"/>
            </p:cNvCxnSpPr>
            <p:nvPr/>
          </p:nvCxnSpPr>
          <p:spPr bwMode="auto">
            <a:xfrm rot="16200000" flipH="1">
              <a:off x="3244857" y="4089608"/>
              <a:ext cx="611268" cy="550267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3" name="TextBox 312"/>
            <p:cNvSpPr txBox="1"/>
            <p:nvPr/>
          </p:nvSpPr>
          <p:spPr>
            <a:xfrm>
              <a:off x="1432740" y="3911313"/>
              <a:ext cx="653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DNA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Binding</a:t>
              </a:r>
            </a:p>
          </p:txBody>
        </p:sp>
        <p:cxnSp>
          <p:nvCxnSpPr>
            <p:cNvPr id="325" name="Elbow Connector 71"/>
            <p:cNvCxnSpPr>
              <a:stCxn id="180" idx="6"/>
              <a:endCxn id="160" idx="4"/>
            </p:cNvCxnSpPr>
            <p:nvPr/>
          </p:nvCxnSpPr>
          <p:spPr bwMode="auto">
            <a:xfrm flipV="1">
              <a:off x="2351972" y="2559821"/>
              <a:ext cx="1486714" cy="138289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6" name="Elbow Connector 71"/>
            <p:cNvCxnSpPr>
              <a:stCxn id="180" idx="6"/>
              <a:endCxn id="162" idx="4"/>
            </p:cNvCxnSpPr>
            <p:nvPr/>
          </p:nvCxnSpPr>
          <p:spPr bwMode="auto">
            <a:xfrm flipV="1">
              <a:off x="2351972" y="2168334"/>
              <a:ext cx="1489508" cy="52977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7" name="Elbow Connector 71"/>
            <p:cNvCxnSpPr>
              <a:stCxn id="180" idx="6"/>
              <a:endCxn id="161" idx="4"/>
            </p:cNvCxnSpPr>
            <p:nvPr/>
          </p:nvCxnSpPr>
          <p:spPr bwMode="auto">
            <a:xfrm flipV="1">
              <a:off x="2351972" y="1772653"/>
              <a:ext cx="1496500" cy="92545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8" name="Elbow Connector 71"/>
            <p:cNvCxnSpPr>
              <a:stCxn id="180" idx="6"/>
              <a:endCxn id="158" idx="4"/>
            </p:cNvCxnSpPr>
            <p:nvPr/>
          </p:nvCxnSpPr>
          <p:spPr bwMode="auto">
            <a:xfrm>
              <a:off x="2351972" y="2698110"/>
              <a:ext cx="1483917" cy="63070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9" name="Elbow Connector 71"/>
            <p:cNvCxnSpPr>
              <a:stCxn id="180" idx="6"/>
              <a:endCxn id="157" idx="4"/>
            </p:cNvCxnSpPr>
            <p:nvPr/>
          </p:nvCxnSpPr>
          <p:spPr bwMode="auto">
            <a:xfrm>
              <a:off x="2351972" y="2698110"/>
              <a:ext cx="1490908" cy="1030323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1" name="Elbow Connector 71"/>
            <p:cNvCxnSpPr>
              <a:stCxn id="196" idx="3"/>
              <a:endCxn id="161" idx="4"/>
            </p:cNvCxnSpPr>
            <p:nvPr/>
          </p:nvCxnSpPr>
          <p:spPr bwMode="auto">
            <a:xfrm rot="5400000" flipH="1" flipV="1">
              <a:off x="3187934" y="1416823"/>
              <a:ext cx="304707" cy="1016367"/>
            </a:xfrm>
            <a:prstGeom prst="curvedConnector4">
              <a:avLst>
                <a:gd name="adj1" fmla="val 1154"/>
                <a:gd name="adj2" fmla="val 5084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75" name="TextBox 374"/>
            <p:cNvSpPr txBox="1"/>
            <p:nvPr/>
          </p:nvSpPr>
          <p:spPr>
            <a:xfrm>
              <a:off x="5916927" y="3227295"/>
              <a:ext cx="10118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Cofactor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Recruitment</a:t>
              </a:r>
            </a:p>
          </p:txBody>
        </p:sp>
        <p:sp>
          <p:nvSpPr>
            <p:cNvPr id="197" name="Oval 196"/>
            <p:cNvSpPr/>
            <p:nvPr/>
          </p:nvSpPr>
          <p:spPr bwMode="auto">
            <a:xfrm>
              <a:off x="2079148" y="5203894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 flipH="1">
              <a:off x="1998815" y="5213490"/>
              <a:ext cx="471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N10</a:t>
              </a:r>
            </a:p>
          </p:txBody>
        </p:sp>
        <p:cxnSp>
          <p:nvCxnSpPr>
            <p:cNvPr id="199" name="Elbow Connector 71"/>
            <p:cNvCxnSpPr>
              <a:stCxn id="255" idx="4"/>
              <a:endCxn id="197" idx="0"/>
            </p:cNvCxnSpPr>
            <p:nvPr/>
          </p:nvCxnSpPr>
          <p:spPr bwMode="auto">
            <a:xfrm rot="16200000" flipH="1">
              <a:off x="1739193" y="4726778"/>
              <a:ext cx="953687" cy="544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12" name="TextBox 211"/>
            <p:cNvSpPr txBox="1"/>
            <p:nvPr/>
          </p:nvSpPr>
          <p:spPr>
            <a:xfrm>
              <a:off x="2316439" y="5047869"/>
              <a:ext cx="996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Antagonist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Transcription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Suppression</a:t>
              </a:r>
            </a:p>
          </p:txBody>
        </p:sp>
        <p:sp>
          <p:nvSpPr>
            <p:cNvPr id="196" name="Chevron 195"/>
            <p:cNvSpPr/>
            <p:nvPr/>
          </p:nvSpPr>
          <p:spPr bwMode="auto">
            <a:xfrm rot="5400000">
              <a:off x="2660131" y="1775356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658360" y="1779563"/>
              <a:ext cx="4377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R4</a:t>
              </a:r>
            </a:p>
          </p:txBody>
        </p:sp>
        <p:sp>
          <p:nvSpPr>
            <p:cNvPr id="210" name="Chevron 209"/>
            <p:cNvSpPr/>
            <p:nvPr/>
          </p:nvSpPr>
          <p:spPr bwMode="auto">
            <a:xfrm rot="5400000">
              <a:off x="608568" y="4545007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82" name="TextBox 581"/>
            <p:cNvSpPr txBox="1"/>
            <p:nvPr/>
          </p:nvSpPr>
          <p:spPr>
            <a:xfrm>
              <a:off x="619881" y="4559107"/>
              <a:ext cx="5251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R9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521777" y="138256"/>
              <a:ext cx="382494" cy="343948"/>
              <a:chOff x="2241482" y="138256"/>
              <a:chExt cx="382494" cy="343948"/>
            </a:xfrm>
          </p:grpSpPr>
          <p:sp>
            <p:nvSpPr>
              <p:cNvPr id="186" name="Chevron 185"/>
              <p:cNvSpPr/>
              <p:nvPr/>
            </p:nvSpPr>
            <p:spPr bwMode="auto">
              <a:xfrm rot="5400000">
                <a:off x="2239938" y="180200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241482" y="192803"/>
                <a:ext cx="382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7847915" y="3835809"/>
              <a:ext cx="998991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ATG TRANS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ATG CIS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847915" y="4808275"/>
              <a:ext cx="92660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BLA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LUC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19162" y="5699113"/>
              <a:ext cx="92660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BLA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LUC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847915" y="5879734"/>
              <a:ext cx="574132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ACEA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448924" y="1564258"/>
              <a:ext cx="90922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OT PCA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prstClr val="black"/>
                  </a:solidFill>
                  <a:latin typeface="Symbol" panose="05050102010706020507" pitchFamily="18" charset="2"/>
                </a:rPr>
                <a:t>aa,ab,bb</a:t>
              </a:r>
              <a:endParaRPr lang="en-US" sz="1400" dirty="0">
                <a:solidFill>
                  <a:prstClr val="black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357343" y="4884033"/>
              <a:ext cx="1255946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OT Chromatin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Binding</a:t>
              </a:r>
              <a:endParaRPr lang="en-US" sz="1400" dirty="0">
                <a:solidFill>
                  <a:prstClr val="black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5699996" y="93368"/>
              <a:ext cx="752998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NVS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bovine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human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mouse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100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5986463"/>
            <a:ext cx="3479006" cy="87153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868" y="88013"/>
            <a:ext cx="8280758" cy="966288"/>
          </a:xfrm>
        </p:spPr>
        <p:txBody>
          <a:bodyPr>
            <a:normAutofit/>
          </a:bodyPr>
          <a:lstStyle/>
          <a:p>
            <a:r>
              <a:rPr lang="en-US" sz="2400" dirty="0"/>
              <a:t>All In vitro assays have false positives and negatives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1213878"/>
            <a:ext cx="45547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Much of this “noise” is reproducible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“assay interference”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of interaction of chemical </a:t>
            </a:r>
          </a:p>
          <a:p>
            <a:pPr marL="2841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with complex biology in the assay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Chemical universe is structurally diverse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Solvents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Surfactants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Intentionally cytotoxic compounds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Metals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Inorganics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Pesticides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Drugs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371600"/>
            <a:ext cx="4009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Assays cluster by technology,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suggesting technology-specific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non-ER bioactivity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492974"/>
            <a:ext cx="2841469" cy="2244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3" y="2529064"/>
            <a:ext cx="3395025" cy="3763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244" y="6583303"/>
            <a:ext cx="241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Judson et al: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ToxSci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(2015)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61989" y="4434967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Chemicals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9390" y="621397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Assays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401509" y="3315768"/>
            <a:ext cx="316195" cy="2926080"/>
          </a:xfrm>
          <a:prstGeom prst="rect">
            <a:avLst/>
          </a:prstGeom>
          <a:solidFill>
            <a:srgbClr val="BFBFBF">
              <a:alpha val="7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776652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322" y="284086"/>
            <a:ext cx="7519608" cy="622646"/>
          </a:xfrm>
        </p:spPr>
        <p:txBody>
          <a:bodyPr>
            <a:normAutofit fontScale="90000"/>
          </a:bodyPr>
          <a:lstStyle/>
          <a:p>
            <a:r>
              <a:rPr lang="en-US" dirty="0"/>
              <a:t>Schematic explanation of non-specific activity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24588"/>
            <a:ext cx="1905000" cy="228600"/>
          </a:xfrm>
          <a:prstGeom prst="rect">
            <a:avLst/>
          </a:prstGeo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283663" y="2309447"/>
            <a:ext cx="2637692" cy="1594338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Block Arc 4"/>
          <p:cNvSpPr/>
          <p:nvPr/>
        </p:nvSpPr>
        <p:spPr bwMode="auto">
          <a:xfrm rot="10800000">
            <a:off x="2416112" y="2584938"/>
            <a:ext cx="281354" cy="234461"/>
          </a:xfrm>
          <a:prstGeom prst="blockArc">
            <a:avLst>
              <a:gd name="adj1" fmla="val 9465045"/>
              <a:gd name="adj2" fmla="val 1075366"/>
              <a:gd name="adj3" fmla="val 16950"/>
            </a:avLst>
          </a:prstGeom>
          <a:solidFill>
            <a:srgbClr val="1515D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16711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099590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2470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465349" y="3288322"/>
            <a:ext cx="182880" cy="18288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47060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24082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999930" y="3288316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4" name="Straight Arrow Connector 13"/>
          <p:cNvCxnSpPr>
            <a:endCxn id="9" idx="0"/>
          </p:cNvCxnSpPr>
          <p:nvPr/>
        </p:nvCxnSpPr>
        <p:spPr bwMode="auto">
          <a:xfrm>
            <a:off x="2556789" y="2819400"/>
            <a:ext cx="0" cy="468922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2488208" y="1840525"/>
            <a:ext cx="137160" cy="1371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377128" y="3471196"/>
            <a:ext cx="335874" cy="1089076"/>
            <a:chOff x="2398242" y="3471202"/>
            <a:chExt cx="335874" cy="1089076"/>
          </a:xfrm>
        </p:grpSpPr>
        <p:cxnSp>
          <p:nvCxnSpPr>
            <p:cNvPr id="22" name="Straight Arrow Connector 21"/>
            <p:cNvCxnSpPr>
              <a:stCxn id="9" idx="2"/>
            </p:cNvCxnSpPr>
            <p:nvPr/>
          </p:nvCxnSpPr>
          <p:spPr bwMode="auto">
            <a:xfrm flipH="1">
              <a:off x="2542731" y="3471202"/>
              <a:ext cx="14058" cy="764345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4" name="Explosion 1 23"/>
            <p:cNvSpPr/>
            <p:nvPr/>
          </p:nvSpPr>
          <p:spPr bwMode="auto">
            <a:xfrm>
              <a:off x="2398242" y="4173416"/>
              <a:ext cx="335874" cy="386862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26" name="Oval 25"/>
          <p:cNvSpPr/>
          <p:nvPr/>
        </p:nvSpPr>
        <p:spPr bwMode="auto">
          <a:xfrm>
            <a:off x="4826958" y="2330400"/>
            <a:ext cx="2637692" cy="1594338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" name="Block Arc 26"/>
          <p:cNvSpPr/>
          <p:nvPr/>
        </p:nvSpPr>
        <p:spPr bwMode="auto">
          <a:xfrm rot="10800000">
            <a:off x="5968206" y="2584938"/>
            <a:ext cx="281354" cy="234461"/>
          </a:xfrm>
          <a:prstGeom prst="blockArc">
            <a:avLst>
              <a:gd name="adj1" fmla="val 9465045"/>
              <a:gd name="adj2" fmla="val 1075366"/>
              <a:gd name="adj3" fmla="val 16950"/>
            </a:avLst>
          </a:prstGeom>
          <a:solidFill>
            <a:srgbClr val="1515D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468805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651684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834564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017443" y="3288322"/>
            <a:ext cx="182880" cy="18288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199154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376176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552024" y="3288316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936818" y="3471196"/>
            <a:ext cx="335874" cy="1089076"/>
            <a:chOff x="2398242" y="3471202"/>
            <a:chExt cx="335874" cy="1089076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 flipH="1">
              <a:off x="2566179" y="3471202"/>
              <a:ext cx="14058" cy="764345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2" name="Explosion 1 41"/>
            <p:cNvSpPr/>
            <p:nvPr/>
          </p:nvSpPr>
          <p:spPr bwMode="auto">
            <a:xfrm>
              <a:off x="2398242" y="4173416"/>
              <a:ext cx="335874" cy="386862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66338" y="1759493"/>
            <a:ext cx="531067" cy="687114"/>
            <a:chOff x="5166338" y="1759493"/>
            <a:chExt cx="531067" cy="687114"/>
          </a:xfrm>
        </p:grpSpPr>
        <p:sp>
          <p:nvSpPr>
            <p:cNvPr id="36" name="Oval 35"/>
            <p:cNvSpPr/>
            <p:nvPr/>
          </p:nvSpPr>
          <p:spPr bwMode="auto">
            <a:xfrm>
              <a:off x="5303498" y="2096674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5560245" y="1942811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5560245" y="2194859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5166338" y="2309447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5166338" y="1827049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5468805" y="1759493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50" name="32-Point Star 49"/>
          <p:cNvSpPr/>
          <p:nvPr/>
        </p:nvSpPr>
        <p:spPr bwMode="auto">
          <a:xfrm>
            <a:off x="4753670" y="2262844"/>
            <a:ext cx="2784268" cy="1699555"/>
          </a:xfrm>
          <a:prstGeom prst="star32">
            <a:avLst>
              <a:gd name="adj" fmla="val 43708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614168" y="2971380"/>
            <a:ext cx="974783" cy="328667"/>
            <a:chOff x="5614168" y="2971380"/>
            <a:chExt cx="974783" cy="328667"/>
          </a:xfrm>
        </p:grpSpPr>
        <p:cxnSp>
          <p:nvCxnSpPr>
            <p:cNvPr id="54" name="Elbow Connector 53"/>
            <p:cNvCxnSpPr>
              <a:endCxn id="33" idx="0"/>
            </p:cNvCxnSpPr>
            <p:nvPr/>
          </p:nvCxnSpPr>
          <p:spPr bwMode="auto">
            <a:xfrm rot="5400000">
              <a:off x="6387608" y="3086979"/>
              <a:ext cx="281352" cy="121335"/>
            </a:xfrm>
            <a:prstGeom prst="curvedConnector3">
              <a:avLst/>
            </a:prstGeom>
            <a:noFill/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" name="Elbow Connector 53"/>
            <p:cNvCxnSpPr/>
            <p:nvPr/>
          </p:nvCxnSpPr>
          <p:spPr bwMode="auto">
            <a:xfrm rot="5400000">
              <a:off x="6139752" y="3100266"/>
              <a:ext cx="328665" cy="70894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7" name="Elbow Connector 53"/>
            <p:cNvCxnSpPr/>
            <p:nvPr/>
          </p:nvCxnSpPr>
          <p:spPr bwMode="auto">
            <a:xfrm rot="16200000" flipH="1">
              <a:off x="5525660" y="3095479"/>
              <a:ext cx="293074" cy="116058"/>
            </a:xfrm>
            <a:prstGeom prst="curvedConnector3">
              <a:avLst/>
            </a:prstGeom>
            <a:noFill/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" name="Elbow Connector 53"/>
            <p:cNvCxnSpPr/>
            <p:nvPr/>
          </p:nvCxnSpPr>
          <p:spPr bwMode="auto">
            <a:xfrm rot="16200000" flipH="1">
              <a:off x="5921909" y="3095481"/>
              <a:ext cx="293074" cy="116058"/>
            </a:xfrm>
            <a:prstGeom prst="curvedConnector3">
              <a:avLst/>
            </a:prstGeom>
            <a:noFill/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5" name="Group 64"/>
          <p:cNvGrpSpPr/>
          <p:nvPr/>
        </p:nvGrpSpPr>
        <p:grpSpPr>
          <a:xfrm>
            <a:off x="2201108" y="2532469"/>
            <a:ext cx="4030885" cy="959859"/>
            <a:chOff x="2824082" y="4700844"/>
            <a:chExt cx="4030885" cy="959859"/>
          </a:xfrm>
          <a:solidFill>
            <a:srgbClr val="FFFF00"/>
          </a:solidFill>
        </p:grpSpPr>
        <p:sp>
          <p:nvSpPr>
            <p:cNvPr id="63" name="TextBox 62"/>
            <p:cNvSpPr txBox="1"/>
            <p:nvPr/>
          </p:nvSpPr>
          <p:spPr>
            <a:xfrm>
              <a:off x="2824082" y="4700844"/>
              <a:ext cx="1776448" cy="95410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Oxidative Stress</a:t>
              </a:r>
            </a:p>
            <a:p>
              <a:r>
                <a:rPr lang="en-US" sz="1400" dirty="0"/>
                <a:t>DNA Reactivity</a:t>
              </a:r>
            </a:p>
            <a:p>
              <a:r>
                <a:rPr lang="en-US" sz="1400" dirty="0"/>
                <a:t>Protein Reactivity</a:t>
              </a:r>
            </a:p>
            <a:p>
              <a:r>
                <a:rPr lang="en-US" sz="1400" dirty="0"/>
                <a:t>Mitochondrial stress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631281" y="4706596"/>
              <a:ext cx="2223686" cy="95410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ER stress</a:t>
              </a:r>
            </a:p>
            <a:p>
              <a:r>
                <a:rPr lang="en-US" sz="1400" dirty="0"/>
                <a:t>Cell membrane disruption</a:t>
              </a:r>
            </a:p>
            <a:p>
              <a:r>
                <a:rPr lang="en-US" sz="1400" dirty="0"/>
                <a:t>Specific apoptosis</a:t>
              </a:r>
            </a:p>
            <a:p>
              <a:r>
                <a:rPr lang="en-US" sz="1400" dirty="0"/>
                <a:t>…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039796" y="1323941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Specific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368554" y="1323941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Non-specific</a:t>
            </a:r>
          </a:p>
        </p:txBody>
      </p:sp>
    </p:spTree>
    <p:extLst>
      <p:ext uri="{BB962C8B-B14F-4D97-AF65-F5344CB8AC3E}">
        <p14:creationId xmlns:p14="http://schemas.microsoft.com/office/powerpoint/2010/main" val="3896093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3.88889E-6 0.1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0.0191 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6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9881" y="67608"/>
            <a:ext cx="8370519" cy="6577497"/>
            <a:chOff x="619881" y="67608"/>
            <a:chExt cx="8370519" cy="6577497"/>
          </a:xfrm>
        </p:grpSpPr>
        <p:cxnSp>
          <p:nvCxnSpPr>
            <p:cNvPr id="72" name="Elbow Connector 71"/>
            <p:cNvCxnSpPr>
              <a:stCxn id="41" idx="2"/>
              <a:endCxn id="154" idx="0"/>
            </p:cNvCxnSpPr>
            <p:nvPr/>
          </p:nvCxnSpPr>
          <p:spPr bwMode="auto">
            <a:xfrm rot="10800000">
              <a:off x="4238794" y="391867"/>
              <a:ext cx="1418361" cy="1130638"/>
            </a:xfrm>
            <a:prstGeom prst="curvedConnector3">
              <a:avLst>
                <a:gd name="adj1" fmla="val 44421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3" name="Elbow Connector 71"/>
            <p:cNvCxnSpPr>
              <a:stCxn id="41" idx="2"/>
              <a:endCxn id="155" idx="0"/>
            </p:cNvCxnSpPr>
            <p:nvPr/>
          </p:nvCxnSpPr>
          <p:spPr bwMode="auto">
            <a:xfrm rot="10800000">
              <a:off x="4240192" y="779159"/>
              <a:ext cx="1416963" cy="74334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4" name="Elbow Connector 71"/>
            <p:cNvCxnSpPr>
              <a:stCxn id="41" idx="2"/>
              <a:endCxn id="447" idx="3"/>
            </p:cNvCxnSpPr>
            <p:nvPr/>
          </p:nvCxnSpPr>
          <p:spPr bwMode="auto">
            <a:xfrm rot="10800000">
              <a:off x="4246344" y="1193375"/>
              <a:ext cx="1410810" cy="329130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9" name="Elbow Connector 71"/>
            <p:cNvCxnSpPr>
              <a:stCxn id="56" idx="2"/>
              <a:endCxn id="182" idx="0"/>
            </p:cNvCxnSpPr>
            <p:nvPr/>
          </p:nvCxnSpPr>
          <p:spPr bwMode="auto">
            <a:xfrm rot="10800000" flipV="1">
              <a:off x="4203049" y="2680304"/>
              <a:ext cx="1459413" cy="27240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2" name="Elbow Connector 71"/>
            <p:cNvCxnSpPr>
              <a:stCxn id="56" idx="2"/>
              <a:endCxn id="157" idx="0"/>
            </p:cNvCxnSpPr>
            <p:nvPr/>
          </p:nvCxnSpPr>
          <p:spPr bwMode="auto">
            <a:xfrm rot="10800000" flipV="1">
              <a:off x="4208641" y="2680305"/>
              <a:ext cx="1453821" cy="104812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3" name="Elbow Connector 71"/>
            <p:cNvCxnSpPr>
              <a:stCxn id="56" idx="2"/>
              <a:endCxn id="161" idx="0"/>
            </p:cNvCxnSpPr>
            <p:nvPr/>
          </p:nvCxnSpPr>
          <p:spPr bwMode="auto">
            <a:xfrm rot="10800000">
              <a:off x="4214233" y="1772653"/>
              <a:ext cx="1448229" cy="90765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4" name="Elbow Connector 71"/>
            <p:cNvCxnSpPr>
              <a:stCxn id="56" idx="2"/>
              <a:endCxn id="162" idx="0"/>
            </p:cNvCxnSpPr>
            <p:nvPr/>
          </p:nvCxnSpPr>
          <p:spPr bwMode="auto">
            <a:xfrm rot="10800000">
              <a:off x="4207241" y="2168335"/>
              <a:ext cx="1455221" cy="51197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5" name="Elbow Connector 71"/>
            <p:cNvCxnSpPr>
              <a:stCxn id="56" idx="2"/>
              <a:endCxn id="160" idx="0"/>
            </p:cNvCxnSpPr>
            <p:nvPr/>
          </p:nvCxnSpPr>
          <p:spPr bwMode="auto">
            <a:xfrm rot="10800000">
              <a:off x="4204447" y="2559821"/>
              <a:ext cx="1458015" cy="120484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6" name="Elbow Connector 71"/>
            <p:cNvCxnSpPr>
              <a:stCxn id="56" idx="2"/>
              <a:endCxn id="158" idx="0"/>
            </p:cNvCxnSpPr>
            <p:nvPr/>
          </p:nvCxnSpPr>
          <p:spPr bwMode="auto">
            <a:xfrm rot="10800000" flipV="1">
              <a:off x="4201649" y="2680304"/>
              <a:ext cx="1460812" cy="64850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7" name="Elbow Connector 71"/>
            <p:cNvCxnSpPr>
              <a:stCxn id="58" idx="2"/>
              <a:endCxn id="164" idx="0"/>
            </p:cNvCxnSpPr>
            <p:nvPr/>
          </p:nvCxnSpPr>
          <p:spPr bwMode="auto">
            <a:xfrm rot="10800000" flipV="1">
              <a:off x="4183276" y="4102165"/>
              <a:ext cx="1503433" cy="15008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2" name="Elbow Connector 71"/>
            <p:cNvCxnSpPr>
              <a:stCxn id="3" idx="6"/>
              <a:endCxn id="159" idx="4"/>
            </p:cNvCxnSpPr>
            <p:nvPr/>
          </p:nvCxnSpPr>
          <p:spPr bwMode="auto">
            <a:xfrm flipV="1">
              <a:off x="5960198" y="4529493"/>
              <a:ext cx="713177" cy="23158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5" name="Elbow Connector 71"/>
            <p:cNvCxnSpPr>
              <a:stCxn id="3" idx="6"/>
              <a:endCxn id="163" idx="4"/>
            </p:cNvCxnSpPr>
            <p:nvPr/>
          </p:nvCxnSpPr>
          <p:spPr bwMode="auto">
            <a:xfrm>
              <a:off x="5960198" y="4761079"/>
              <a:ext cx="712068" cy="17061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6" name="Elbow Connector 71"/>
            <p:cNvCxnSpPr>
              <a:stCxn id="52" idx="6"/>
              <a:endCxn id="168" idx="4"/>
            </p:cNvCxnSpPr>
            <p:nvPr/>
          </p:nvCxnSpPr>
          <p:spPr bwMode="auto">
            <a:xfrm flipV="1">
              <a:off x="5961999" y="5422746"/>
              <a:ext cx="667994" cy="4440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8" name="Elbow Connector 71"/>
            <p:cNvCxnSpPr>
              <a:stCxn id="52" idx="6"/>
              <a:endCxn id="167" idx="4"/>
            </p:cNvCxnSpPr>
            <p:nvPr/>
          </p:nvCxnSpPr>
          <p:spPr bwMode="auto">
            <a:xfrm>
              <a:off x="5961999" y="5467153"/>
              <a:ext cx="675387" cy="39284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7" name="TextBox 116"/>
            <p:cNvSpPr txBox="1"/>
            <p:nvPr/>
          </p:nvSpPr>
          <p:spPr>
            <a:xfrm>
              <a:off x="5887387" y="1232566"/>
              <a:ext cx="106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Receptor Binding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(Agonist)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916927" y="2511091"/>
              <a:ext cx="10358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Dimerization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29801" y="3206995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Cofactor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Recruitment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917213" y="3849145"/>
              <a:ext cx="653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DNA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Binding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634995" y="4546263"/>
              <a:ext cx="1010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RNA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Transcription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795956" y="5236320"/>
              <a:ext cx="917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Protein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Production</a:t>
              </a:r>
            </a:p>
          </p:txBody>
        </p:sp>
        <p:cxnSp>
          <p:nvCxnSpPr>
            <p:cNvPr id="141" name="Elbow Connector 71"/>
            <p:cNvCxnSpPr>
              <a:stCxn id="53" idx="6"/>
              <a:endCxn id="169" idx="4"/>
            </p:cNvCxnSpPr>
            <p:nvPr/>
          </p:nvCxnSpPr>
          <p:spPr bwMode="auto">
            <a:xfrm>
              <a:off x="5966950" y="6198393"/>
              <a:ext cx="672829" cy="2638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4" name="TextBox 143"/>
            <p:cNvSpPr txBox="1"/>
            <p:nvPr/>
          </p:nvSpPr>
          <p:spPr>
            <a:xfrm>
              <a:off x="4726981" y="5977964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ER-induced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Proliferation</a:t>
              </a:r>
            </a:p>
          </p:txBody>
        </p:sp>
        <p:cxnSp>
          <p:nvCxnSpPr>
            <p:cNvPr id="195" name="Elbow Connector 71"/>
            <p:cNvCxnSpPr>
              <a:stCxn id="42" idx="3"/>
              <a:endCxn id="163" idx="0"/>
            </p:cNvCxnSpPr>
            <p:nvPr/>
          </p:nvCxnSpPr>
          <p:spPr bwMode="auto">
            <a:xfrm rot="5400000">
              <a:off x="7007496" y="4370453"/>
              <a:ext cx="591775" cy="530713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1" name="Elbow Connector 71"/>
            <p:cNvCxnSpPr>
              <a:stCxn id="42" idx="3"/>
              <a:endCxn id="159" idx="0"/>
            </p:cNvCxnSpPr>
            <p:nvPr/>
          </p:nvCxnSpPr>
          <p:spPr bwMode="auto">
            <a:xfrm rot="5400000">
              <a:off x="7209152" y="4169905"/>
              <a:ext cx="189571" cy="529604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2" name="Elbow Connector 71"/>
            <p:cNvCxnSpPr>
              <a:stCxn id="3" idx="4"/>
              <a:endCxn id="52" idx="0"/>
            </p:cNvCxnSpPr>
            <p:nvPr/>
          </p:nvCxnSpPr>
          <p:spPr bwMode="auto">
            <a:xfrm rot="16200000" flipH="1">
              <a:off x="5608061" y="5113215"/>
              <a:ext cx="431754" cy="1801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3" name="Elbow Connector 71"/>
            <p:cNvCxnSpPr>
              <a:stCxn id="58" idx="4"/>
              <a:endCxn id="3" idx="0"/>
            </p:cNvCxnSpPr>
            <p:nvPr/>
          </p:nvCxnSpPr>
          <p:spPr bwMode="auto">
            <a:xfrm rot="5400000">
              <a:off x="5631156" y="4431207"/>
              <a:ext cx="384594" cy="830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4" name="Elbow Connector 71"/>
            <p:cNvCxnSpPr>
              <a:stCxn id="57" idx="4"/>
              <a:endCxn id="58" idx="0"/>
            </p:cNvCxnSpPr>
            <p:nvPr/>
          </p:nvCxnSpPr>
          <p:spPr bwMode="auto">
            <a:xfrm rot="16200000" flipH="1">
              <a:off x="5637442" y="3778578"/>
              <a:ext cx="365575" cy="7278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5" name="Elbow Connector 71"/>
            <p:cNvCxnSpPr>
              <a:stCxn id="439" idx="2"/>
              <a:endCxn id="57" idx="0"/>
            </p:cNvCxnSpPr>
            <p:nvPr/>
          </p:nvCxnSpPr>
          <p:spPr bwMode="auto">
            <a:xfrm rot="16200000" flipH="1">
              <a:off x="5567586" y="3076106"/>
              <a:ext cx="490988" cy="7019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6" name="Elbow Connector 71"/>
            <p:cNvCxnSpPr>
              <a:stCxn id="41" idx="3"/>
              <a:endCxn id="56" idx="0"/>
            </p:cNvCxnSpPr>
            <p:nvPr/>
          </p:nvCxnSpPr>
          <p:spPr bwMode="auto">
            <a:xfrm rot="16200000" flipH="1">
              <a:off x="5401577" y="2145100"/>
              <a:ext cx="783651" cy="12438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8" name="Elbow Connector 71"/>
            <p:cNvCxnSpPr>
              <a:stCxn id="52" idx="4"/>
              <a:endCxn id="53" idx="0"/>
            </p:cNvCxnSpPr>
            <p:nvPr/>
          </p:nvCxnSpPr>
          <p:spPr bwMode="auto">
            <a:xfrm rot="16200000" flipH="1">
              <a:off x="5598854" y="5830297"/>
              <a:ext cx="456920" cy="4951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0" name="Elbow Connector 71"/>
            <p:cNvCxnSpPr>
              <a:stCxn id="50" idx="3"/>
              <a:endCxn id="169" idx="0"/>
            </p:cNvCxnSpPr>
            <p:nvPr/>
          </p:nvCxnSpPr>
          <p:spPr bwMode="auto">
            <a:xfrm rot="5400000">
              <a:off x="7165578" y="6106753"/>
              <a:ext cx="195434" cy="51551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6" name="Elbow Connector 71"/>
            <p:cNvCxnSpPr>
              <a:stCxn id="255" idx="6"/>
              <a:endCxn id="164" idx="4"/>
            </p:cNvCxnSpPr>
            <p:nvPr/>
          </p:nvCxnSpPr>
          <p:spPr bwMode="auto">
            <a:xfrm>
              <a:off x="2352924" y="4113047"/>
              <a:ext cx="1464591" cy="13920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1" name="Elbow Connector 71"/>
            <p:cNvCxnSpPr>
              <a:stCxn id="290" idx="3"/>
              <a:endCxn id="154" idx="0"/>
            </p:cNvCxnSpPr>
            <p:nvPr/>
          </p:nvCxnSpPr>
          <p:spPr bwMode="auto">
            <a:xfrm rot="5400000" flipH="1">
              <a:off x="4841513" y="-210852"/>
              <a:ext cx="19689" cy="1225129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2" name="Elbow Connector 71"/>
            <p:cNvCxnSpPr>
              <a:stCxn id="290" idx="3"/>
              <a:endCxn id="155" idx="0"/>
            </p:cNvCxnSpPr>
            <p:nvPr/>
          </p:nvCxnSpPr>
          <p:spPr bwMode="auto">
            <a:xfrm rot="5400000">
              <a:off x="4668256" y="-16508"/>
              <a:ext cx="367603" cy="122373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3" name="Elbow Connector 71"/>
            <p:cNvCxnSpPr>
              <a:stCxn id="290" idx="3"/>
              <a:endCxn id="447" idx="3"/>
            </p:cNvCxnSpPr>
            <p:nvPr/>
          </p:nvCxnSpPr>
          <p:spPr bwMode="auto">
            <a:xfrm rot="5400000">
              <a:off x="4464224" y="193676"/>
              <a:ext cx="781819" cy="121757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4" name="Elbow Connector 71"/>
            <p:cNvCxnSpPr>
              <a:stCxn id="180" idx="6"/>
              <a:endCxn id="182" idx="4"/>
            </p:cNvCxnSpPr>
            <p:nvPr/>
          </p:nvCxnSpPr>
          <p:spPr bwMode="auto">
            <a:xfrm>
              <a:off x="2351972" y="2698110"/>
              <a:ext cx="1485316" cy="25459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7" name="Elbow Connector 71"/>
            <p:cNvCxnSpPr>
              <a:stCxn id="196" idx="3"/>
              <a:endCxn id="451" idx="1"/>
            </p:cNvCxnSpPr>
            <p:nvPr/>
          </p:nvCxnSpPr>
          <p:spPr bwMode="auto">
            <a:xfrm rot="16200000" flipH="1">
              <a:off x="2903835" y="2005629"/>
              <a:ext cx="872908" cy="1016369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8" name="Elbow Connector 71"/>
            <p:cNvCxnSpPr>
              <a:stCxn id="196" idx="3"/>
              <a:endCxn id="450" idx="1"/>
            </p:cNvCxnSpPr>
            <p:nvPr/>
          </p:nvCxnSpPr>
          <p:spPr bwMode="auto">
            <a:xfrm rot="16200000" flipH="1">
              <a:off x="3084199" y="1825266"/>
              <a:ext cx="503793" cy="1007980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9" name="Elbow Connector 71"/>
            <p:cNvCxnSpPr>
              <a:stCxn id="196" idx="3"/>
              <a:endCxn id="449" idx="1"/>
            </p:cNvCxnSpPr>
            <p:nvPr/>
          </p:nvCxnSpPr>
          <p:spPr bwMode="auto">
            <a:xfrm rot="16200000" flipH="1">
              <a:off x="3293923" y="1615541"/>
              <a:ext cx="101121" cy="1024757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0" name="Elbow Connector 71"/>
            <p:cNvCxnSpPr>
              <a:stCxn id="196" idx="3"/>
              <a:endCxn id="452" idx="1"/>
            </p:cNvCxnSpPr>
            <p:nvPr/>
          </p:nvCxnSpPr>
          <p:spPr bwMode="auto">
            <a:xfrm rot="16200000" flipH="1">
              <a:off x="2710888" y="2198577"/>
              <a:ext cx="1258802" cy="101636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1" name="Elbow Connector 71"/>
            <p:cNvCxnSpPr>
              <a:stCxn id="196" idx="3"/>
              <a:endCxn id="453" idx="1"/>
            </p:cNvCxnSpPr>
            <p:nvPr/>
          </p:nvCxnSpPr>
          <p:spPr bwMode="auto">
            <a:xfrm rot="16200000" flipH="1">
              <a:off x="2518768" y="2390697"/>
              <a:ext cx="1668211" cy="1041536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5" name="Elbow Connector 71"/>
            <p:cNvCxnSpPr>
              <a:stCxn id="344" idx="3"/>
              <a:endCxn id="168" idx="0"/>
            </p:cNvCxnSpPr>
            <p:nvPr/>
          </p:nvCxnSpPr>
          <p:spPr bwMode="auto">
            <a:xfrm rot="5400000">
              <a:off x="7204256" y="5075620"/>
              <a:ext cx="138623" cy="55562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7" name="Elbow Connector 71"/>
            <p:cNvCxnSpPr>
              <a:stCxn id="344" idx="3"/>
              <a:endCxn id="167" idx="0"/>
            </p:cNvCxnSpPr>
            <p:nvPr/>
          </p:nvCxnSpPr>
          <p:spPr bwMode="auto">
            <a:xfrm rot="5400000">
              <a:off x="6989329" y="5297941"/>
              <a:ext cx="575871" cy="54823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10" name="Group 409"/>
            <p:cNvGrpSpPr/>
            <p:nvPr/>
          </p:nvGrpSpPr>
          <p:grpSpPr>
            <a:xfrm>
              <a:off x="5293260" y="67608"/>
              <a:ext cx="355133" cy="343948"/>
              <a:chOff x="7399005" y="627784"/>
              <a:chExt cx="355133" cy="343948"/>
            </a:xfrm>
          </p:grpSpPr>
          <p:sp>
            <p:nvSpPr>
              <p:cNvPr id="290" name="Chevron 289"/>
              <p:cNvSpPr/>
              <p:nvPr/>
            </p:nvSpPr>
            <p:spPr bwMode="auto">
              <a:xfrm rot="5400000">
                <a:off x="7397693" y="669728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2" name="TextBox 431"/>
              <p:cNvSpPr txBox="1"/>
              <p:nvPr/>
            </p:nvSpPr>
            <p:spPr>
              <a:xfrm>
                <a:off x="7399005" y="692046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R3</a:t>
                </a:r>
              </a:p>
            </p:txBody>
          </p:sp>
        </p:grpSp>
        <p:grpSp>
          <p:nvGrpSpPr>
            <p:cNvPr id="605" name="Group 604"/>
            <p:cNvGrpSpPr/>
            <p:nvPr/>
          </p:nvGrpSpPr>
          <p:grpSpPr>
            <a:xfrm>
              <a:off x="5622199" y="1415546"/>
              <a:ext cx="355133" cy="348299"/>
              <a:chOff x="6810464" y="1526802"/>
              <a:chExt cx="355133" cy="348299"/>
            </a:xfrm>
          </p:grpSpPr>
          <p:sp>
            <p:nvSpPr>
              <p:cNvPr id="41" name="Chevron 40"/>
              <p:cNvSpPr/>
              <p:nvPr/>
            </p:nvSpPr>
            <p:spPr bwMode="auto">
              <a:xfrm rot="5400000">
                <a:off x="6803474" y="1568746"/>
                <a:ext cx="343948" cy="260059"/>
              </a:xfrm>
              <a:prstGeom prst="chevron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3" name="TextBox 432"/>
              <p:cNvSpPr txBox="1"/>
              <p:nvPr/>
            </p:nvSpPr>
            <p:spPr>
              <a:xfrm>
                <a:off x="6810464" y="1598102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R1</a:t>
                </a:r>
              </a:p>
            </p:txBody>
          </p:sp>
        </p:grpSp>
        <p:sp>
          <p:nvSpPr>
            <p:cNvPr id="275" name="Chevron 274"/>
            <p:cNvSpPr/>
            <p:nvPr/>
          </p:nvSpPr>
          <p:spPr bwMode="auto">
            <a:xfrm rot="5400000">
              <a:off x="3103384" y="3757104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3116373" y="3775143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R5</a:t>
              </a:r>
            </a:p>
          </p:txBody>
        </p:sp>
        <p:sp>
          <p:nvSpPr>
            <p:cNvPr id="344" name="Chevron 343"/>
            <p:cNvSpPr/>
            <p:nvPr/>
          </p:nvSpPr>
          <p:spPr bwMode="auto">
            <a:xfrm rot="5400000">
              <a:off x="7379407" y="4982119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5" name="TextBox 434"/>
            <p:cNvSpPr txBox="1"/>
            <p:nvPr/>
          </p:nvSpPr>
          <p:spPr>
            <a:xfrm>
              <a:off x="7379930" y="499979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R7</a:t>
              </a:r>
            </a:p>
          </p:txBody>
        </p:sp>
        <p:grpSp>
          <p:nvGrpSpPr>
            <p:cNvPr id="392" name="Group 391"/>
            <p:cNvGrpSpPr/>
            <p:nvPr/>
          </p:nvGrpSpPr>
          <p:grpSpPr>
            <a:xfrm>
              <a:off x="7351873" y="5922843"/>
              <a:ext cx="534468" cy="345459"/>
              <a:chOff x="7146024" y="5759047"/>
              <a:chExt cx="534468" cy="345459"/>
            </a:xfrm>
          </p:grpSpPr>
          <p:sp>
            <p:nvSpPr>
              <p:cNvPr id="50" name="Chevron 49"/>
              <p:cNvSpPr/>
              <p:nvPr/>
            </p:nvSpPr>
            <p:spPr bwMode="auto">
              <a:xfrm rot="5400000">
                <a:off x="7143227" y="5800991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6" name="TextBox 435"/>
              <p:cNvSpPr txBox="1"/>
              <p:nvPr/>
            </p:nvSpPr>
            <p:spPr>
              <a:xfrm>
                <a:off x="7146024" y="5827507"/>
                <a:ext cx="5344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R8</a:t>
                </a:r>
              </a:p>
            </p:txBody>
          </p:sp>
        </p:grpSp>
        <p:sp>
          <p:nvSpPr>
            <p:cNvPr id="42" name="Chevron 41"/>
            <p:cNvSpPr/>
            <p:nvPr/>
          </p:nvSpPr>
          <p:spPr bwMode="auto">
            <a:xfrm rot="5400000">
              <a:off x="7396765" y="4037918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7409969" y="405099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R6</a:t>
              </a:r>
            </a:p>
          </p:txBody>
        </p:sp>
        <p:grpSp>
          <p:nvGrpSpPr>
            <p:cNvPr id="377" name="Group 376"/>
            <p:cNvGrpSpPr/>
            <p:nvPr/>
          </p:nvGrpSpPr>
          <p:grpSpPr>
            <a:xfrm>
              <a:off x="5619307" y="2543145"/>
              <a:ext cx="380528" cy="290977"/>
              <a:chOff x="5081123" y="2112629"/>
              <a:chExt cx="380528" cy="290977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124277" y="2112629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9" name="TextBox 438"/>
              <p:cNvSpPr txBox="1"/>
              <p:nvPr/>
            </p:nvSpPr>
            <p:spPr>
              <a:xfrm>
                <a:off x="5081123" y="2126607"/>
                <a:ext cx="3805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N1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 bwMode="auto">
            <a:xfrm>
              <a:off x="5679430" y="3325110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5643402" y="3330094"/>
              <a:ext cx="402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N2</a:t>
              </a: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5686708" y="3965005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5646301" y="3968363"/>
              <a:ext cx="395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N3</a:t>
              </a: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5685878" y="4623919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2" name="TextBox 441"/>
            <p:cNvSpPr txBox="1"/>
            <p:nvPr/>
          </p:nvSpPr>
          <p:spPr>
            <a:xfrm flipH="1">
              <a:off x="5631312" y="4639154"/>
              <a:ext cx="520270" cy="283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N4</a:t>
              </a:r>
            </a:p>
          </p:txBody>
        </p:sp>
        <p:grpSp>
          <p:nvGrpSpPr>
            <p:cNvPr id="381" name="Group 380"/>
            <p:cNvGrpSpPr/>
            <p:nvPr/>
          </p:nvGrpSpPr>
          <p:grpSpPr>
            <a:xfrm>
              <a:off x="5652724" y="5329993"/>
              <a:ext cx="419730" cy="289579"/>
              <a:chOff x="5092119" y="5009627"/>
              <a:chExt cx="419730" cy="289579"/>
            </a:xfrm>
          </p:grpSpPr>
          <p:sp>
            <p:nvSpPr>
              <p:cNvPr id="52" name="Oval 51"/>
              <p:cNvSpPr/>
              <p:nvPr/>
            </p:nvSpPr>
            <p:spPr bwMode="auto">
              <a:xfrm>
                <a:off x="5127074" y="5009627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3" name="TextBox 442"/>
              <p:cNvSpPr txBox="1"/>
              <p:nvPr/>
            </p:nvSpPr>
            <p:spPr>
              <a:xfrm>
                <a:off x="5092119" y="5022207"/>
                <a:ext cx="419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N5</a:t>
                </a:r>
              </a:p>
            </p:txBody>
          </p:sp>
        </p:grpSp>
        <p:grpSp>
          <p:nvGrpSpPr>
            <p:cNvPr id="382" name="Group 381"/>
            <p:cNvGrpSpPr/>
            <p:nvPr/>
          </p:nvGrpSpPr>
          <p:grpSpPr>
            <a:xfrm>
              <a:off x="5647888" y="6061233"/>
              <a:ext cx="412480" cy="296570"/>
              <a:chOff x="5243121" y="5958981"/>
              <a:chExt cx="412480" cy="296570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5287863" y="5958981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4" name="TextBox 443"/>
              <p:cNvSpPr txBox="1"/>
              <p:nvPr/>
            </p:nvSpPr>
            <p:spPr>
              <a:xfrm>
                <a:off x="5243121" y="5978552"/>
                <a:ext cx="412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N6</a:t>
                </a:r>
              </a:p>
            </p:txBody>
          </p:sp>
        </p:grpSp>
        <p:grpSp>
          <p:nvGrpSpPr>
            <p:cNvPr id="409" name="Group 408"/>
            <p:cNvGrpSpPr/>
            <p:nvPr/>
          </p:nvGrpSpPr>
          <p:grpSpPr>
            <a:xfrm>
              <a:off x="3873033" y="208987"/>
              <a:ext cx="380301" cy="365760"/>
              <a:chOff x="6350467" y="830510"/>
              <a:chExt cx="380301" cy="365760"/>
            </a:xfrm>
          </p:grpSpPr>
          <p:sp>
            <p:nvSpPr>
              <p:cNvPr id="154" name="8-Point Star 153"/>
              <p:cNvSpPr/>
              <p:nvPr/>
            </p:nvSpPr>
            <p:spPr bwMode="auto">
              <a:xfrm>
                <a:off x="6350467" y="830510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5" name="TextBox 444"/>
              <p:cNvSpPr txBox="1"/>
              <p:nvPr/>
            </p:nvSpPr>
            <p:spPr>
              <a:xfrm>
                <a:off x="6375635" y="886435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</a:t>
                </a:r>
              </a:p>
            </p:txBody>
          </p:sp>
        </p:grpSp>
        <p:grpSp>
          <p:nvGrpSpPr>
            <p:cNvPr id="408" name="Group 407"/>
            <p:cNvGrpSpPr/>
            <p:nvPr/>
          </p:nvGrpSpPr>
          <p:grpSpPr>
            <a:xfrm>
              <a:off x="3874431" y="596279"/>
              <a:ext cx="371911" cy="365760"/>
              <a:chOff x="6351866" y="1326859"/>
              <a:chExt cx="371911" cy="365760"/>
            </a:xfrm>
          </p:grpSpPr>
          <p:sp>
            <p:nvSpPr>
              <p:cNvPr id="155" name="8-Point Star 154"/>
              <p:cNvSpPr/>
              <p:nvPr/>
            </p:nvSpPr>
            <p:spPr bwMode="auto">
              <a:xfrm>
                <a:off x="6351866" y="1326859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6368644" y="1399562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A2</a:t>
                </a:r>
              </a:p>
            </p:txBody>
          </p:sp>
        </p:grpSp>
        <p:grpSp>
          <p:nvGrpSpPr>
            <p:cNvPr id="407" name="Group 406"/>
            <p:cNvGrpSpPr/>
            <p:nvPr/>
          </p:nvGrpSpPr>
          <p:grpSpPr>
            <a:xfrm>
              <a:off x="3884219" y="983570"/>
              <a:ext cx="365760" cy="365760"/>
              <a:chOff x="6344875" y="1781262"/>
              <a:chExt cx="365760" cy="365760"/>
            </a:xfrm>
          </p:grpSpPr>
          <p:sp>
            <p:nvSpPr>
              <p:cNvPr id="156" name="8-Point Star 155"/>
              <p:cNvSpPr/>
              <p:nvPr/>
            </p:nvSpPr>
            <p:spPr bwMode="auto">
              <a:xfrm>
                <a:off x="6344875" y="1781262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7" name="TextBox 446"/>
              <p:cNvSpPr txBox="1"/>
              <p:nvPr/>
            </p:nvSpPr>
            <p:spPr>
              <a:xfrm>
                <a:off x="6351867" y="1852567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A3</a:t>
                </a:r>
              </a:p>
            </p:txBody>
          </p:sp>
        </p:grpSp>
        <p:sp>
          <p:nvSpPr>
            <p:cNvPr id="161" name="8-Point Star 160"/>
            <p:cNvSpPr/>
            <p:nvPr/>
          </p:nvSpPr>
          <p:spPr bwMode="auto">
            <a:xfrm>
              <a:off x="3848472" y="158977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3859100" y="163034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A4</a:t>
              </a:r>
            </a:p>
          </p:txBody>
        </p:sp>
        <p:grpSp>
          <p:nvGrpSpPr>
            <p:cNvPr id="401" name="Group 400"/>
            <p:cNvGrpSpPr/>
            <p:nvPr/>
          </p:nvGrpSpPr>
          <p:grpSpPr>
            <a:xfrm>
              <a:off x="3841480" y="1985454"/>
              <a:ext cx="370515" cy="365760"/>
              <a:chOff x="2427214" y="1621871"/>
              <a:chExt cx="370515" cy="365760"/>
            </a:xfrm>
          </p:grpSpPr>
          <p:sp>
            <p:nvSpPr>
              <p:cNvPr id="162" name="8-Point Star 161"/>
              <p:cNvSpPr/>
              <p:nvPr/>
            </p:nvSpPr>
            <p:spPr bwMode="auto">
              <a:xfrm>
                <a:off x="2427214" y="162187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9" name="TextBox 448"/>
              <p:cNvSpPr txBox="1"/>
              <p:nvPr/>
            </p:nvSpPr>
            <p:spPr>
              <a:xfrm>
                <a:off x="2442596" y="1676398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A5</a:t>
                </a:r>
              </a:p>
            </p:txBody>
          </p:sp>
        </p:grpSp>
        <p:grpSp>
          <p:nvGrpSpPr>
            <p:cNvPr id="400" name="Group 399"/>
            <p:cNvGrpSpPr/>
            <p:nvPr/>
          </p:nvGrpSpPr>
          <p:grpSpPr>
            <a:xfrm>
              <a:off x="3838686" y="2376941"/>
              <a:ext cx="365760" cy="365760"/>
              <a:chOff x="2776758" y="1988191"/>
              <a:chExt cx="365760" cy="365760"/>
            </a:xfrm>
          </p:grpSpPr>
          <p:sp>
            <p:nvSpPr>
              <p:cNvPr id="160" name="8-Point Star 159"/>
              <p:cNvSpPr/>
              <p:nvPr/>
            </p:nvSpPr>
            <p:spPr bwMode="auto">
              <a:xfrm>
                <a:off x="2776758" y="198819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2778157" y="2053903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A6</a:t>
                </a:r>
              </a:p>
            </p:txBody>
          </p:sp>
        </p:grpSp>
        <p:grpSp>
          <p:nvGrpSpPr>
            <p:cNvPr id="399" name="Group 398"/>
            <p:cNvGrpSpPr/>
            <p:nvPr/>
          </p:nvGrpSpPr>
          <p:grpSpPr>
            <a:xfrm>
              <a:off x="3837288" y="2769826"/>
              <a:ext cx="366319" cy="365760"/>
              <a:chOff x="3152864" y="2355909"/>
              <a:chExt cx="366319" cy="365760"/>
            </a:xfrm>
          </p:grpSpPr>
          <p:sp>
            <p:nvSpPr>
              <p:cNvPr id="182" name="8-Point Star 181"/>
              <p:cNvSpPr/>
              <p:nvPr/>
            </p:nvSpPr>
            <p:spPr bwMode="auto">
              <a:xfrm>
                <a:off x="3152864" y="2355909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3164050" y="2397851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A7</a:t>
                </a:r>
              </a:p>
            </p:txBody>
          </p:sp>
        </p:grpSp>
        <p:grpSp>
          <p:nvGrpSpPr>
            <p:cNvPr id="398" name="Group 397"/>
            <p:cNvGrpSpPr/>
            <p:nvPr/>
          </p:nvGrpSpPr>
          <p:grpSpPr>
            <a:xfrm>
              <a:off x="3835889" y="3145932"/>
              <a:ext cx="367717" cy="365760"/>
              <a:chOff x="3554137" y="2723627"/>
              <a:chExt cx="367717" cy="365760"/>
            </a:xfrm>
          </p:grpSpPr>
          <p:sp>
            <p:nvSpPr>
              <p:cNvPr id="158" name="8-Point Star 157"/>
              <p:cNvSpPr/>
              <p:nvPr/>
            </p:nvSpPr>
            <p:spPr bwMode="auto">
              <a:xfrm>
                <a:off x="3554137" y="2723627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2" name="TextBox 451"/>
              <p:cNvSpPr txBox="1"/>
              <p:nvPr/>
            </p:nvSpPr>
            <p:spPr>
              <a:xfrm>
                <a:off x="3566721" y="2775357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A8</a:t>
                </a: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7" name="Group 396"/>
            <p:cNvGrpSpPr/>
            <p:nvPr/>
          </p:nvGrpSpPr>
          <p:grpSpPr>
            <a:xfrm>
              <a:off x="3842880" y="3545553"/>
              <a:ext cx="385894" cy="365760"/>
              <a:chOff x="3863131" y="3041008"/>
              <a:chExt cx="385894" cy="365760"/>
            </a:xfrm>
          </p:grpSpPr>
          <p:sp>
            <p:nvSpPr>
              <p:cNvPr id="157" name="8-Point Star 156"/>
              <p:cNvSpPr/>
              <p:nvPr/>
            </p:nvSpPr>
            <p:spPr bwMode="auto">
              <a:xfrm>
                <a:off x="3863131" y="3041008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3" name="TextBox 452"/>
              <p:cNvSpPr txBox="1"/>
              <p:nvPr/>
            </p:nvSpPr>
            <p:spPr>
              <a:xfrm>
                <a:off x="3893892" y="3102526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A9</a:t>
                </a:r>
              </a:p>
            </p:txBody>
          </p:sp>
        </p:grpSp>
        <p:sp>
          <p:nvSpPr>
            <p:cNvPr id="164" name="8-Point Star 163"/>
            <p:cNvSpPr/>
            <p:nvPr/>
          </p:nvSpPr>
          <p:spPr bwMode="auto">
            <a:xfrm>
              <a:off x="3817515" y="406937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3789270" y="4102333"/>
              <a:ext cx="443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A10</a:t>
              </a:r>
            </a:p>
          </p:txBody>
        </p:sp>
        <p:sp>
          <p:nvSpPr>
            <p:cNvPr id="159" name="8-Point Star 158"/>
            <p:cNvSpPr/>
            <p:nvPr/>
          </p:nvSpPr>
          <p:spPr bwMode="auto">
            <a:xfrm>
              <a:off x="6673375" y="434661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5" name="TextBox 454"/>
            <p:cNvSpPr txBox="1"/>
            <p:nvPr/>
          </p:nvSpPr>
          <p:spPr>
            <a:xfrm>
              <a:off x="6655160" y="4409479"/>
              <a:ext cx="459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A12</a:t>
              </a:r>
            </a:p>
          </p:txBody>
        </p:sp>
        <p:sp>
          <p:nvSpPr>
            <p:cNvPr id="163" name="8-Point Star 162"/>
            <p:cNvSpPr/>
            <p:nvPr/>
          </p:nvSpPr>
          <p:spPr bwMode="auto">
            <a:xfrm>
              <a:off x="6672266" y="4748817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6645451" y="4797246"/>
              <a:ext cx="451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A13</a:t>
              </a:r>
            </a:p>
          </p:txBody>
        </p:sp>
        <p:grpSp>
          <p:nvGrpSpPr>
            <p:cNvPr id="387" name="Group 386"/>
            <p:cNvGrpSpPr/>
            <p:nvPr/>
          </p:nvGrpSpPr>
          <p:grpSpPr>
            <a:xfrm>
              <a:off x="6604423" y="5239866"/>
              <a:ext cx="468384" cy="365760"/>
              <a:chOff x="6091405" y="4632121"/>
              <a:chExt cx="468384" cy="365760"/>
            </a:xfrm>
          </p:grpSpPr>
          <p:sp>
            <p:nvSpPr>
              <p:cNvPr id="168" name="8-Point Star 167"/>
              <p:cNvSpPr/>
              <p:nvPr/>
            </p:nvSpPr>
            <p:spPr bwMode="auto">
              <a:xfrm>
                <a:off x="6116975" y="463212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0" name="TextBox 459"/>
              <p:cNvSpPr txBox="1"/>
              <p:nvPr/>
            </p:nvSpPr>
            <p:spPr>
              <a:xfrm>
                <a:off x="6091405" y="4678851"/>
                <a:ext cx="4683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A14</a:t>
                </a:r>
              </a:p>
            </p:txBody>
          </p:sp>
        </p:grpSp>
        <p:grpSp>
          <p:nvGrpSpPr>
            <p:cNvPr id="386" name="Group 385"/>
            <p:cNvGrpSpPr/>
            <p:nvPr/>
          </p:nvGrpSpPr>
          <p:grpSpPr>
            <a:xfrm>
              <a:off x="6613617" y="5677114"/>
              <a:ext cx="510329" cy="365760"/>
              <a:chOff x="6351866" y="4957894"/>
              <a:chExt cx="510329" cy="365760"/>
            </a:xfrm>
          </p:grpSpPr>
          <p:sp>
            <p:nvSpPr>
              <p:cNvPr id="167" name="8-Point Star 166"/>
              <p:cNvSpPr/>
              <p:nvPr/>
            </p:nvSpPr>
            <p:spPr bwMode="auto">
              <a:xfrm>
                <a:off x="6375635" y="4957894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1" name="TextBox 460"/>
              <p:cNvSpPr txBox="1"/>
              <p:nvPr/>
            </p:nvSpPr>
            <p:spPr>
              <a:xfrm>
                <a:off x="6351866" y="5031994"/>
                <a:ext cx="5103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A15</a:t>
                </a:r>
              </a:p>
            </p:txBody>
          </p:sp>
        </p:grpSp>
        <p:grpSp>
          <p:nvGrpSpPr>
            <p:cNvPr id="383" name="Group 382"/>
            <p:cNvGrpSpPr/>
            <p:nvPr/>
          </p:nvGrpSpPr>
          <p:grpSpPr>
            <a:xfrm>
              <a:off x="6621603" y="6279345"/>
              <a:ext cx="459995" cy="365760"/>
              <a:chOff x="6368644" y="6177093"/>
              <a:chExt cx="459995" cy="365760"/>
            </a:xfrm>
          </p:grpSpPr>
          <p:sp>
            <p:nvSpPr>
              <p:cNvPr id="169" name="8-Point Star 168"/>
              <p:cNvSpPr/>
              <p:nvPr/>
            </p:nvSpPr>
            <p:spPr bwMode="auto">
              <a:xfrm>
                <a:off x="6386820" y="6177093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3" name="TextBox 462"/>
              <p:cNvSpPr txBox="1"/>
              <p:nvPr/>
            </p:nvSpPr>
            <p:spPr>
              <a:xfrm>
                <a:off x="6368644" y="6231620"/>
                <a:ext cx="45999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prstClr val="black"/>
                    </a:solidFill>
                    <a:latin typeface="Calibri"/>
                  </a:rPr>
                  <a:t>A16</a:t>
                </a: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485" name="Elbow Connector 71"/>
            <p:cNvCxnSpPr>
              <a:stCxn id="186" idx="3"/>
              <a:endCxn id="154" idx="6"/>
            </p:cNvCxnSpPr>
            <p:nvPr/>
          </p:nvCxnSpPr>
          <p:spPr bwMode="auto">
            <a:xfrm rot="5400000" flipH="1" flipV="1">
              <a:off x="3237451" y="-336257"/>
              <a:ext cx="273217" cy="1363706"/>
            </a:xfrm>
            <a:prstGeom prst="curvedConnector5">
              <a:avLst>
                <a:gd name="adj1" fmla="val -33216"/>
                <a:gd name="adj2" fmla="val 49600"/>
                <a:gd name="adj3" fmla="val 15339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3" name="8-Point Star 142"/>
            <p:cNvSpPr/>
            <p:nvPr/>
          </p:nvSpPr>
          <p:spPr bwMode="auto">
            <a:xfrm>
              <a:off x="3825625" y="4487496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801437" y="4547265"/>
              <a:ext cx="443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A11</a:t>
              </a:r>
            </a:p>
          </p:txBody>
        </p:sp>
        <p:cxnSp>
          <p:nvCxnSpPr>
            <p:cNvPr id="146" name="Elbow Connector 71"/>
            <p:cNvCxnSpPr>
              <a:stCxn id="58" idx="2"/>
              <a:endCxn id="143" idx="0"/>
            </p:cNvCxnSpPr>
            <p:nvPr/>
          </p:nvCxnSpPr>
          <p:spPr bwMode="auto">
            <a:xfrm rot="10800000" flipV="1">
              <a:off x="4191386" y="4102164"/>
              <a:ext cx="1495323" cy="56821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9" name="Elbow Connector 71"/>
            <p:cNvCxnSpPr>
              <a:stCxn id="255" idx="6"/>
              <a:endCxn id="143" idx="4"/>
            </p:cNvCxnSpPr>
            <p:nvPr/>
          </p:nvCxnSpPr>
          <p:spPr bwMode="auto">
            <a:xfrm>
              <a:off x="2352924" y="4113047"/>
              <a:ext cx="1472701" cy="557329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77" name="Rectangle 476"/>
            <p:cNvSpPr/>
            <p:nvPr/>
          </p:nvSpPr>
          <p:spPr bwMode="auto">
            <a:xfrm>
              <a:off x="6828903" y="242093"/>
              <a:ext cx="2154323" cy="27432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4" name="Chevron 473"/>
            <p:cNvSpPr/>
            <p:nvPr/>
          </p:nvSpPr>
          <p:spPr bwMode="auto">
            <a:xfrm rot="5400000">
              <a:off x="6884565" y="2594810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6" name="Chevron 465"/>
            <p:cNvSpPr/>
            <p:nvPr/>
          </p:nvSpPr>
          <p:spPr bwMode="auto">
            <a:xfrm rot="5400000">
              <a:off x="6902381" y="447274"/>
              <a:ext cx="343948" cy="260059"/>
            </a:xfrm>
            <a:prstGeom prst="chevr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8" name="Oval 467"/>
            <p:cNvSpPr/>
            <p:nvPr/>
          </p:nvSpPr>
          <p:spPr bwMode="auto">
            <a:xfrm>
              <a:off x="6917761" y="826668"/>
              <a:ext cx="274320" cy="27432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9" name="8-Point Star 468"/>
            <p:cNvSpPr/>
            <p:nvPr/>
          </p:nvSpPr>
          <p:spPr bwMode="auto">
            <a:xfrm>
              <a:off x="6884206" y="1153771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0" name="TextBox 469"/>
            <p:cNvSpPr txBox="1"/>
            <p:nvPr/>
          </p:nvSpPr>
          <p:spPr>
            <a:xfrm>
              <a:off x="7170831" y="354978"/>
              <a:ext cx="1683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Receptor (Direct Molecular Interaction)</a:t>
              </a:r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7214173" y="837851"/>
              <a:ext cx="16396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Intermediate Process</a:t>
              </a:r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265905" y="1183131"/>
              <a:ext cx="15879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Assay</a:t>
              </a:r>
            </a:p>
          </p:txBody>
        </p:sp>
        <p:sp>
          <p:nvSpPr>
            <p:cNvPr id="473" name="Chevron 472"/>
            <p:cNvSpPr/>
            <p:nvPr/>
          </p:nvSpPr>
          <p:spPr bwMode="auto">
            <a:xfrm rot="5400000">
              <a:off x="6888613" y="1960008"/>
              <a:ext cx="343948" cy="260059"/>
            </a:xfrm>
            <a:prstGeom prst="chevron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7160093" y="1858801"/>
              <a:ext cx="16033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agonist pathway</a:t>
              </a:r>
            </a:p>
          </p:txBody>
        </p:sp>
        <p:sp>
          <p:nvSpPr>
            <p:cNvPr id="476" name="TextBox 475"/>
            <p:cNvSpPr txBox="1"/>
            <p:nvPr/>
          </p:nvSpPr>
          <p:spPr>
            <a:xfrm>
              <a:off x="7153102" y="2532769"/>
              <a:ext cx="1837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Pseudo-receptor pathway</a:t>
              </a:r>
            </a:p>
          </p:txBody>
        </p:sp>
        <p:sp>
          <p:nvSpPr>
            <p:cNvPr id="153" name="Chevron 152"/>
            <p:cNvSpPr/>
            <p:nvPr/>
          </p:nvSpPr>
          <p:spPr bwMode="auto">
            <a:xfrm rot="5400000">
              <a:off x="6890011" y="2278403"/>
              <a:ext cx="343948" cy="260059"/>
            </a:xfrm>
            <a:prstGeom prst="chevro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161492" y="2177196"/>
              <a:ext cx="1601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antagonist pathway</a:t>
              </a:r>
            </a:p>
          </p:txBody>
        </p:sp>
        <p:sp>
          <p:nvSpPr>
            <p:cNvPr id="178" name="Chevron 177"/>
            <p:cNvSpPr/>
            <p:nvPr/>
          </p:nvSpPr>
          <p:spPr bwMode="auto">
            <a:xfrm rot="5400000">
              <a:off x="2039553" y="1457676"/>
              <a:ext cx="343948" cy="260059"/>
            </a:xfrm>
            <a:prstGeom prst="chevro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040864" y="1479986"/>
              <a:ext cx="469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R2</a:t>
              </a: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2077652" y="2560950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052772" y="2571021"/>
              <a:ext cx="441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N7</a:t>
              </a:r>
            </a:p>
          </p:txBody>
        </p:sp>
        <p:cxnSp>
          <p:nvCxnSpPr>
            <p:cNvPr id="183" name="Elbow Connector 71"/>
            <p:cNvCxnSpPr>
              <a:stCxn id="178" idx="3"/>
              <a:endCxn id="180" idx="0"/>
            </p:cNvCxnSpPr>
            <p:nvPr/>
          </p:nvCxnSpPr>
          <p:spPr bwMode="auto">
            <a:xfrm rot="16200000" flipH="1">
              <a:off x="1812534" y="2158672"/>
              <a:ext cx="801270" cy="3285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5" name="Elbow Connector 71"/>
            <p:cNvCxnSpPr>
              <a:stCxn id="178" idx="0"/>
              <a:endCxn id="445" idx="1"/>
            </p:cNvCxnSpPr>
            <p:nvPr/>
          </p:nvCxnSpPr>
          <p:spPr bwMode="auto">
            <a:xfrm flipV="1">
              <a:off x="2341557" y="403412"/>
              <a:ext cx="1556644" cy="1119279"/>
            </a:xfrm>
            <a:prstGeom prst="curvedConnector3">
              <a:avLst>
                <a:gd name="adj1" fmla="val 41528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4" name="Elbow Connector 71"/>
            <p:cNvCxnSpPr>
              <a:stCxn id="178" idx="0"/>
              <a:endCxn id="156" idx="4"/>
            </p:cNvCxnSpPr>
            <p:nvPr/>
          </p:nvCxnSpPr>
          <p:spPr bwMode="auto">
            <a:xfrm flipV="1">
              <a:off x="2341557" y="1166450"/>
              <a:ext cx="1542662" cy="35624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6" name="Elbow Connector 71"/>
            <p:cNvCxnSpPr>
              <a:stCxn id="178" idx="0"/>
              <a:endCxn id="155" idx="4"/>
            </p:cNvCxnSpPr>
            <p:nvPr/>
          </p:nvCxnSpPr>
          <p:spPr bwMode="auto">
            <a:xfrm flipV="1">
              <a:off x="2341557" y="779159"/>
              <a:ext cx="1532874" cy="7435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18" name="TextBox 517"/>
            <p:cNvSpPr txBox="1"/>
            <p:nvPr/>
          </p:nvSpPr>
          <p:spPr>
            <a:xfrm>
              <a:off x="1012251" y="1276567"/>
              <a:ext cx="106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Receptor Binding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(Antagonist)</a:t>
              </a:r>
            </a:p>
          </p:txBody>
        </p:sp>
        <p:sp>
          <p:nvSpPr>
            <p:cNvPr id="552" name="8-Point Star 551"/>
            <p:cNvSpPr/>
            <p:nvPr/>
          </p:nvSpPr>
          <p:spPr bwMode="auto">
            <a:xfrm>
              <a:off x="1169613" y="4902542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53" name="TextBox 552"/>
            <p:cNvSpPr txBox="1"/>
            <p:nvPr/>
          </p:nvSpPr>
          <p:spPr>
            <a:xfrm>
              <a:off x="1132568" y="4946602"/>
              <a:ext cx="459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A17</a:t>
              </a:r>
            </a:p>
          </p:txBody>
        </p:sp>
        <p:grpSp>
          <p:nvGrpSpPr>
            <p:cNvPr id="554" name="Group 553"/>
            <p:cNvGrpSpPr/>
            <p:nvPr/>
          </p:nvGrpSpPr>
          <p:grpSpPr>
            <a:xfrm>
              <a:off x="1114200" y="5315421"/>
              <a:ext cx="459994" cy="365760"/>
              <a:chOff x="7971536" y="6163112"/>
              <a:chExt cx="459994" cy="365760"/>
            </a:xfrm>
          </p:grpSpPr>
          <p:sp>
            <p:nvSpPr>
              <p:cNvPr id="555" name="8-Point Star 554"/>
              <p:cNvSpPr/>
              <p:nvPr/>
            </p:nvSpPr>
            <p:spPr bwMode="auto">
              <a:xfrm>
                <a:off x="8000303" y="6163112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56" name="TextBox 555"/>
              <p:cNvSpPr txBox="1"/>
              <p:nvPr/>
            </p:nvSpPr>
            <p:spPr>
              <a:xfrm>
                <a:off x="7971536" y="6215436"/>
                <a:ext cx="4599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A18</a:t>
                </a:r>
              </a:p>
            </p:txBody>
          </p:sp>
        </p:grpSp>
        <p:cxnSp>
          <p:nvCxnSpPr>
            <p:cNvPr id="563" name="Elbow Connector 71"/>
            <p:cNvCxnSpPr>
              <a:stCxn id="197" idx="2"/>
              <a:endCxn id="552" idx="0"/>
            </p:cNvCxnSpPr>
            <p:nvPr/>
          </p:nvCxnSpPr>
          <p:spPr bwMode="auto">
            <a:xfrm rot="10800000">
              <a:off x="1535374" y="5085422"/>
              <a:ext cx="543775" cy="2556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6" name="Elbow Connector 71"/>
            <p:cNvCxnSpPr>
              <a:stCxn id="197" idx="2"/>
              <a:endCxn id="555" idx="0"/>
            </p:cNvCxnSpPr>
            <p:nvPr/>
          </p:nvCxnSpPr>
          <p:spPr bwMode="auto">
            <a:xfrm rot="10800000" flipV="1">
              <a:off x="1508728" y="5341053"/>
              <a:ext cx="570421" cy="15724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3" name="Elbow Connector 71"/>
            <p:cNvCxnSpPr>
              <a:stCxn id="210" idx="3"/>
              <a:endCxn id="552" idx="4"/>
            </p:cNvCxnSpPr>
            <p:nvPr/>
          </p:nvCxnSpPr>
          <p:spPr bwMode="auto">
            <a:xfrm rot="16200000" flipH="1">
              <a:off x="855872" y="4771680"/>
              <a:ext cx="238411" cy="38907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6" name="Elbow Connector 71"/>
            <p:cNvCxnSpPr>
              <a:stCxn id="210" idx="3"/>
              <a:endCxn id="555" idx="4"/>
            </p:cNvCxnSpPr>
            <p:nvPr/>
          </p:nvCxnSpPr>
          <p:spPr bwMode="auto">
            <a:xfrm rot="16200000" flipH="1">
              <a:off x="636109" y="4991443"/>
              <a:ext cx="651290" cy="36242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06" name="TextBox 605"/>
            <p:cNvSpPr txBox="1"/>
            <p:nvPr/>
          </p:nvSpPr>
          <p:spPr>
            <a:xfrm>
              <a:off x="1156760" y="2560951"/>
              <a:ext cx="10358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Dimerization</a:t>
              </a: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2042026" y="3323982"/>
              <a:ext cx="425687" cy="282185"/>
              <a:chOff x="4554418" y="1820413"/>
              <a:chExt cx="425687" cy="282185"/>
            </a:xfrm>
          </p:grpSpPr>
          <p:sp>
            <p:nvSpPr>
              <p:cNvPr id="202" name="Oval 201"/>
              <p:cNvSpPr/>
              <p:nvPr/>
            </p:nvSpPr>
            <p:spPr bwMode="auto">
              <a:xfrm>
                <a:off x="4588780" y="1820413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4554418" y="1825599"/>
                <a:ext cx="4256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N8</a:t>
                </a:r>
              </a:p>
            </p:txBody>
          </p:sp>
        </p:grpSp>
        <p:cxnSp>
          <p:nvCxnSpPr>
            <p:cNvPr id="241" name="Elbow Connector 71"/>
            <p:cNvCxnSpPr>
              <a:stCxn id="180" idx="4"/>
              <a:endCxn id="202" idx="0"/>
            </p:cNvCxnSpPr>
            <p:nvPr/>
          </p:nvCxnSpPr>
          <p:spPr bwMode="auto">
            <a:xfrm rot="5400000">
              <a:off x="1969824" y="3078994"/>
              <a:ext cx="488712" cy="1264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55" name="Oval 254"/>
            <p:cNvSpPr/>
            <p:nvPr/>
          </p:nvSpPr>
          <p:spPr bwMode="auto">
            <a:xfrm>
              <a:off x="2078604" y="3975887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 flipH="1">
              <a:off x="2051567" y="3984679"/>
              <a:ext cx="471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N9</a:t>
              </a:r>
            </a:p>
          </p:txBody>
        </p:sp>
        <p:cxnSp>
          <p:nvCxnSpPr>
            <p:cNvPr id="257" name="Elbow Connector 71"/>
            <p:cNvCxnSpPr>
              <a:stCxn id="202" idx="4"/>
              <a:endCxn id="255" idx="0"/>
            </p:cNvCxnSpPr>
            <p:nvPr/>
          </p:nvCxnSpPr>
          <p:spPr bwMode="auto">
            <a:xfrm rot="16200000" flipH="1">
              <a:off x="2025864" y="3785986"/>
              <a:ext cx="377585" cy="2216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5" name="Elbow Connector 71"/>
            <p:cNvCxnSpPr>
              <a:stCxn id="434" idx="2"/>
              <a:endCxn id="164" idx="4"/>
            </p:cNvCxnSpPr>
            <p:nvPr/>
          </p:nvCxnSpPr>
          <p:spPr bwMode="auto">
            <a:xfrm rot="16200000" flipH="1">
              <a:off x="3455672" y="3890409"/>
              <a:ext cx="200111" cy="52357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6" name="Elbow Connector 71"/>
            <p:cNvCxnSpPr>
              <a:stCxn id="275" idx="3"/>
              <a:endCxn id="143" idx="4"/>
            </p:cNvCxnSpPr>
            <p:nvPr/>
          </p:nvCxnSpPr>
          <p:spPr bwMode="auto">
            <a:xfrm rot="16200000" flipH="1">
              <a:off x="3244857" y="4089608"/>
              <a:ext cx="611268" cy="550267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3" name="TextBox 312"/>
            <p:cNvSpPr txBox="1"/>
            <p:nvPr/>
          </p:nvSpPr>
          <p:spPr>
            <a:xfrm>
              <a:off x="1432740" y="3911313"/>
              <a:ext cx="653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DNA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Binding</a:t>
              </a:r>
            </a:p>
          </p:txBody>
        </p:sp>
        <p:cxnSp>
          <p:nvCxnSpPr>
            <p:cNvPr id="325" name="Elbow Connector 71"/>
            <p:cNvCxnSpPr>
              <a:stCxn id="180" idx="6"/>
              <a:endCxn id="160" idx="4"/>
            </p:cNvCxnSpPr>
            <p:nvPr/>
          </p:nvCxnSpPr>
          <p:spPr bwMode="auto">
            <a:xfrm flipV="1">
              <a:off x="2351972" y="2559821"/>
              <a:ext cx="1486714" cy="138289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6" name="Elbow Connector 71"/>
            <p:cNvCxnSpPr>
              <a:stCxn id="180" idx="6"/>
              <a:endCxn id="162" idx="4"/>
            </p:cNvCxnSpPr>
            <p:nvPr/>
          </p:nvCxnSpPr>
          <p:spPr bwMode="auto">
            <a:xfrm flipV="1">
              <a:off x="2351972" y="2168334"/>
              <a:ext cx="1489508" cy="52977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7" name="Elbow Connector 71"/>
            <p:cNvCxnSpPr>
              <a:stCxn id="180" idx="6"/>
              <a:endCxn id="161" idx="4"/>
            </p:cNvCxnSpPr>
            <p:nvPr/>
          </p:nvCxnSpPr>
          <p:spPr bwMode="auto">
            <a:xfrm flipV="1">
              <a:off x="2351972" y="1772653"/>
              <a:ext cx="1496500" cy="92545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8" name="Elbow Connector 71"/>
            <p:cNvCxnSpPr>
              <a:stCxn id="180" idx="6"/>
              <a:endCxn id="158" idx="4"/>
            </p:cNvCxnSpPr>
            <p:nvPr/>
          </p:nvCxnSpPr>
          <p:spPr bwMode="auto">
            <a:xfrm>
              <a:off x="2351972" y="2698110"/>
              <a:ext cx="1483917" cy="63070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9" name="Elbow Connector 71"/>
            <p:cNvCxnSpPr>
              <a:stCxn id="180" idx="6"/>
              <a:endCxn id="157" idx="4"/>
            </p:cNvCxnSpPr>
            <p:nvPr/>
          </p:nvCxnSpPr>
          <p:spPr bwMode="auto">
            <a:xfrm>
              <a:off x="2351972" y="2698110"/>
              <a:ext cx="1490908" cy="1030323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1" name="Elbow Connector 71"/>
            <p:cNvCxnSpPr>
              <a:stCxn id="196" idx="3"/>
              <a:endCxn id="161" idx="4"/>
            </p:cNvCxnSpPr>
            <p:nvPr/>
          </p:nvCxnSpPr>
          <p:spPr bwMode="auto">
            <a:xfrm rot="5400000" flipH="1" flipV="1">
              <a:off x="3187934" y="1416823"/>
              <a:ext cx="304707" cy="1016367"/>
            </a:xfrm>
            <a:prstGeom prst="curvedConnector4">
              <a:avLst>
                <a:gd name="adj1" fmla="val 1154"/>
                <a:gd name="adj2" fmla="val 5084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75" name="TextBox 374"/>
            <p:cNvSpPr txBox="1"/>
            <p:nvPr/>
          </p:nvSpPr>
          <p:spPr>
            <a:xfrm>
              <a:off x="5916927" y="3227295"/>
              <a:ext cx="10118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Cofactor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Recruitment</a:t>
              </a:r>
            </a:p>
          </p:txBody>
        </p:sp>
        <p:sp>
          <p:nvSpPr>
            <p:cNvPr id="197" name="Oval 196"/>
            <p:cNvSpPr/>
            <p:nvPr/>
          </p:nvSpPr>
          <p:spPr bwMode="auto">
            <a:xfrm>
              <a:off x="2079148" y="5203894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 flipH="1">
              <a:off x="1998815" y="5213490"/>
              <a:ext cx="471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N10</a:t>
              </a:r>
            </a:p>
          </p:txBody>
        </p:sp>
        <p:cxnSp>
          <p:nvCxnSpPr>
            <p:cNvPr id="199" name="Elbow Connector 71"/>
            <p:cNvCxnSpPr>
              <a:stCxn id="255" idx="4"/>
              <a:endCxn id="197" idx="0"/>
            </p:cNvCxnSpPr>
            <p:nvPr/>
          </p:nvCxnSpPr>
          <p:spPr bwMode="auto">
            <a:xfrm rot="16200000" flipH="1">
              <a:off x="1739193" y="4726778"/>
              <a:ext cx="953687" cy="544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12" name="TextBox 211"/>
            <p:cNvSpPr txBox="1"/>
            <p:nvPr/>
          </p:nvSpPr>
          <p:spPr>
            <a:xfrm>
              <a:off x="2316439" y="5047869"/>
              <a:ext cx="996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Antagonist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Transcription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Suppression</a:t>
              </a:r>
            </a:p>
          </p:txBody>
        </p:sp>
        <p:sp>
          <p:nvSpPr>
            <p:cNvPr id="196" name="Chevron 195"/>
            <p:cNvSpPr/>
            <p:nvPr/>
          </p:nvSpPr>
          <p:spPr bwMode="auto">
            <a:xfrm rot="5400000">
              <a:off x="2660131" y="1775356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658360" y="1779563"/>
              <a:ext cx="4377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R4</a:t>
              </a:r>
            </a:p>
          </p:txBody>
        </p:sp>
        <p:sp>
          <p:nvSpPr>
            <p:cNvPr id="210" name="Chevron 209"/>
            <p:cNvSpPr/>
            <p:nvPr/>
          </p:nvSpPr>
          <p:spPr bwMode="auto">
            <a:xfrm rot="5400000">
              <a:off x="608568" y="4545007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82" name="TextBox 581"/>
            <p:cNvSpPr txBox="1"/>
            <p:nvPr/>
          </p:nvSpPr>
          <p:spPr>
            <a:xfrm>
              <a:off x="619881" y="4559107"/>
              <a:ext cx="5251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R9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521777" y="138256"/>
              <a:ext cx="382494" cy="343948"/>
              <a:chOff x="2241482" y="138256"/>
              <a:chExt cx="382494" cy="343948"/>
            </a:xfrm>
          </p:grpSpPr>
          <p:sp>
            <p:nvSpPr>
              <p:cNvPr id="186" name="Chevron 185"/>
              <p:cNvSpPr/>
              <p:nvPr/>
            </p:nvSpPr>
            <p:spPr bwMode="auto">
              <a:xfrm rot="5400000">
                <a:off x="2239938" y="180200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241482" y="192803"/>
                <a:ext cx="382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7847915" y="3835809"/>
              <a:ext cx="998991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ATG TRANS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ATG CIS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847915" y="4808275"/>
              <a:ext cx="92660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BLA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LUC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19162" y="5699113"/>
              <a:ext cx="92660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BLA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LUC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847915" y="5879734"/>
              <a:ext cx="574132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ACEA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448924" y="1564258"/>
              <a:ext cx="90922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OT PCA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prstClr val="black"/>
                  </a:solidFill>
                  <a:latin typeface="Symbol" panose="05050102010706020507" pitchFamily="18" charset="2"/>
                </a:rPr>
                <a:t>aa,ab,bb</a:t>
              </a:r>
              <a:endParaRPr lang="en-US" sz="1400" dirty="0">
                <a:solidFill>
                  <a:prstClr val="black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357343" y="4884033"/>
              <a:ext cx="1255946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OT Chromatin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Binding</a:t>
              </a:r>
              <a:endParaRPr lang="en-US" sz="1400" dirty="0">
                <a:solidFill>
                  <a:prstClr val="black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5699996" y="93368"/>
              <a:ext cx="752998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NVS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bovine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human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mouse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2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Elbow Connector 71"/>
          <p:cNvCxnSpPr>
            <a:stCxn id="41" idx="2"/>
            <a:endCxn id="154" idx="0"/>
          </p:cNvCxnSpPr>
          <p:nvPr/>
        </p:nvCxnSpPr>
        <p:spPr bwMode="auto">
          <a:xfrm rot="10800000">
            <a:off x="4238794" y="391867"/>
            <a:ext cx="1418361" cy="1130638"/>
          </a:xfrm>
          <a:prstGeom prst="curvedConnector3">
            <a:avLst>
              <a:gd name="adj1" fmla="val 44421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Elbow Connector 71"/>
          <p:cNvCxnSpPr>
            <a:stCxn id="41" idx="2"/>
            <a:endCxn id="155" idx="0"/>
          </p:cNvCxnSpPr>
          <p:nvPr/>
        </p:nvCxnSpPr>
        <p:spPr bwMode="auto">
          <a:xfrm rot="10800000">
            <a:off x="4240192" y="779159"/>
            <a:ext cx="1416963" cy="74334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Elbow Connector 71"/>
          <p:cNvCxnSpPr>
            <a:stCxn id="41" idx="2"/>
            <a:endCxn id="447" idx="3"/>
          </p:cNvCxnSpPr>
          <p:nvPr/>
        </p:nvCxnSpPr>
        <p:spPr bwMode="auto">
          <a:xfrm rot="10800000">
            <a:off x="4246344" y="1193375"/>
            <a:ext cx="1410810" cy="329130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Elbow Connector 71"/>
          <p:cNvCxnSpPr>
            <a:stCxn id="56" idx="2"/>
            <a:endCxn id="182" idx="0"/>
          </p:cNvCxnSpPr>
          <p:nvPr/>
        </p:nvCxnSpPr>
        <p:spPr bwMode="auto">
          <a:xfrm rot="10800000" flipV="1">
            <a:off x="4203049" y="2680304"/>
            <a:ext cx="1459413" cy="27240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Elbow Connector 71"/>
          <p:cNvCxnSpPr>
            <a:stCxn id="56" idx="2"/>
            <a:endCxn id="157" idx="0"/>
          </p:cNvCxnSpPr>
          <p:nvPr/>
        </p:nvCxnSpPr>
        <p:spPr bwMode="auto">
          <a:xfrm rot="10800000" flipV="1">
            <a:off x="4208641" y="2680305"/>
            <a:ext cx="1453821" cy="104812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Elbow Connector 71"/>
          <p:cNvCxnSpPr>
            <a:stCxn id="56" idx="2"/>
            <a:endCxn id="161" idx="0"/>
          </p:cNvCxnSpPr>
          <p:nvPr/>
        </p:nvCxnSpPr>
        <p:spPr bwMode="auto">
          <a:xfrm rot="10800000">
            <a:off x="4214233" y="1772653"/>
            <a:ext cx="1448229" cy="90765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Elbow Connector 71"/>
          <p:cNvCxnSpPr>
            <a:stCxn id="56" idx="2"/>
            <a:endCxn id="162" idx="0"/>
          </p:cNvCxnSpPr>
          <p:nvPr/>
        </p:nvCxnSpPr>
        <p:spPr bwMode="auto">
          <a:xfrm rot="10800000">
            <a:off x="4207241" y="2168335"/>
            <a:ext cx="1455221" cy="51197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Elbow Connector 71"/>
          <p:cNvCxnSpPr>
            <a:stCxn id="56" idx="2"/>
            <a:endCxn id="160" idx="0"/>
          </p:cNvCxnSpPr>
          <p:nvPr/>
        </p:nvCxnSpPr>
        <p:spPr bwMode="auto">
          <a:xfrm rot="10800000">
            <a:off x="4204447" y="2559821"/>
            <a:ext cx="1458015" cy="120484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Elbow Connector 71"/>
          <p:cNvCxnSpPr>
            <a:stCxn id="56" idx="2"/>
            <a:endCxn id="158" idx="0"/>
          </p:cNvCxnSpPr>
          <p:nvPr/>
        </p:nvCxnSpPr>
        <p:spPr bwMode="auto">
          <a:xfrm rot="10800000" flipV="1">
            <a:off x="4201649" y="2680304"/>
            <a:ext cx="1460812" cy="64850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7" name="Elbow Connector 71"/>
          <p:cNvCxnSpPr>
            <a:stCxn id="58" idx="2"/>
            <a:endCxn id="164" idx="0"/>
          </p:cNvCxnSpPr>
          <p:nvPr/>
        </p:nvCxnSpPr>
        <p:spPr bwMode="auto">
          <a:xfrm rot="10800000" flipV="1">
            <a:off x="4183276" y="4102165"/>
            <a:ext cx="1503433" cy="15008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2" name="Elbow Connector 71"/>
          <p:cNvCxnSpPr>
            <a:stCxn id="3" idx="6"/>
            <a:endCxn id="159" idx="4"/>
          </p:cNvCxnSpPr>
          <p:nvPr/>
        </p:nvCxnSpPr>
        <p:spPr bwMode="auto">
          <a:xfrm flipV="1">
            <a:off x="5960198" y="4529493"/>
            <a:ext cx="713177" cy="23158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" name="Elbow Connector 71"/>
          <p:cNvCxnSpPr>
            <a:stCxn id="3" idx="6"/>
            <a:endCxn id="163" idx="4"/>
          </p:cNvCxnSpPr>
          <p:nvPr/>
        </p:nvCxnSpPr>
        <p:spPr bwMode="auto">
          <a:xfrm>
            <a:off x="5960198" y="4761079"/>
            <a:ext cx="712068" cy="17061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" name="Elbow Connector 71"/>
          <p:cNvCxnSpPr>
            <a:stCxn id="52" idx="6"/>
            <a:endCxn id="168" idx="4"/>
          </p:cNvCxnSpPr>
          <p:nvPr/>
        </p:nvCxnSpPr>
        <p:spPr bwMode="auto">
          <a:xfrm flipV="1">
            <a:off x="5961999" y="5422746"/>
            <a:ext cx="667994" cy="4440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8" name="Elbow Connector 71"/>
          <p:cNvCxnSpPr>
            <a:stCxn id="52" idx="6"/>
            <a:endCxn id="167" idx="4"/>
          </p:cNvCxnSpPr>
          <p:nvPr/>
        </p:nvCxnSpPr>
        <p:spPr bwMode="auto">
          <a:xfrm>
            <a:off x="5961999" y="5467153"/>
            <a:ext cx="675387" cy="39284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7" name="TextBox 116"/>
          <p:cNvSpPr txBox="1"/>
          <p:nvPr/>
        </p:nvSpPr>
        <p:spPr>
          <a:xfrm>
            <a:off x="5887387" y="1232566"/>
            <a:ext cx="106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Receptor Binding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(Agonist)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916927" y="251109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Dimerization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129801" y="3206995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Cofactor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Recruitment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917213" y="3849145"/>
            <a:ext cx="653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DNA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Binding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634995" y="4546263"/>
            <a:ext cx="1010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RNA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Transcription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795956" y="5236320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Protein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Production</a:t>
            </a:r>
          </a:p>
        </p:txBody>
      </p:sp>
      <p:cxnSp>
        <p:nvCxnSpPr>
          <p:cNvPr id="141" name="Elbow Connector 71"/>
          <p:cNvCxnSpPr>
            <a:stCxn id="53" idx="6"/>
            <a:endCxn id="169" idx="4"/>
          </p:cNvCxnSpPr>
          <p:nvPr/>
        </p:nvCxnSpPr>
        <p:spPr bwMode="auto">
          <a:xfrm>
            <a:off x="5966950" y="6198393"/>
            <a:ext cx="672829" cy="2638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4" name="TextBox 143"/>
          <p:cNvSpPr txBox="1"/>
          <p:nvPr/>
        </p:nvSpPr>
        <p:spPr>
          <a:xfrm>
            <a:off x="4726981" y="5977964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ER-induced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Proliferation</a:t>
            </a:r>
          </a:p>
        </p:txBody>
      </p:sp>
      <p:cxnSp>
        <p:nvCxnSpPr>
          <p:cNvPr id="195" name="Elbow Connector 71"/>
          <p:cNvCxnSpPr>
            <a:stCxn id="42" idx="3"/>
            <a:endCxn id="163" idx="0"/>
          </p:cNvCxnSpPr>
          <p:nvPr/>
        </p:nvCxnSpPr>
        <p:spPr bwMode="auto">
          <a:xfrm rot="5400000">
            <a:off x="7007496" y="4370453"/>
            <a:ext cx="591775" cy="530713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1" name="Elbow Connector 71"/>
          <p:cNvCxnSpPr>
            <a:stCxn id="42" idx="3"/>
            <a:endCxn id="159" idx="0"/>
          </p:cNvCxnSpPr>
          <p:nvPr/>
        </p:nvCxnSpPr>
        <p:spPr bwMode="auto">
          <a:xfrm rot="5400000">
            <a:off x="7209152" y="4169905"/>
            <a:ext cx="189571" cy="529604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2" name="Elbow Connector 71"/>
          <p:cNvCxnSpPr>
            <a:stCxn id="3" idx="4"/>
            <a:endCxn id="52" idx="0"/>
          </p:cNvCxnSpPr>
          <p:nvPr/>
        </p:nvCxnSpPr>
        <p:spPr bwMode="auto">
          <a:xfrm rot="16200000" flipH="1">
            <a:off x="5608061" y="5113215"/>
            <a:ext cx="431754" cy="1801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3" name="Elbow Connector 71"/>
          <p:cNvCxnSpPr>
            <a:stCxn id="58" idx="4"/>
            <a:endCxn id="3" idx="0"/>
          </p:cNvCxnSpPr>
          <p:nvPr/>
        </p:nvCxnSpPr>
        <p:spPr bwMode="auto">
          <a:xfrm rot="5400000">
            <a:off x="5631156" y="4431207"/>
            <a:ext cx="384594" cy="830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4" name="Elbow Connector 71"/>
          <p:cNvCxnSpPr>
            <a:stCxn id="57" idx="4"/>
            <a:endCxn id="58" idx="0"/>
          </p:cNvCxnSpPr>
          <p:nvPr/>
        </p:nvCxnSpPr>
        <p:spPr bwMode="auto">
          <a:xfrm rot="16200000" flipH="1">
            <a:off x="5637442" y="3778578"/>
            <a:ext cx="365575" cy="7278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5" name="Elbow Connector 71"/>
          <p:cNvCxnSpPr>
            <a:stCxn id="439" idx="2"/>
            <a:endCxn id="57" idx="0"/>
          </p:cNvCxnSpPr>
          <p:nvPr/>
        </p:nvCxnSpPr>
        <p:spPr bwMode="auto">
          <a:xfrm rot="16200000" flipH="1">
            <a:off x="5567586" y="3076106"/>
            <a:ext cx="490988" cy="7019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6" name="Elbow Connector 71"/>
          <p:cNvCxnSpPr>
            <a:stCxn id="41" idx="3"/>
            <a:endCxn id="56" idx="0"/>
          </p:cNvCxnSpPr>
          <p:nvPr/>
        </p:nvCxnSpPr>
        <p:spPr bwMode="auto">
          <a:xfrm rot="16200000" flipH="1">
            <a:off x="5401577" y="2145100"/>
            <a:ext cx="783651" cy="12438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8" name="Elbow Connector 71"/>
          <p:cNvCxnSpPr>
            <a:stCxn id="52" idx="4"/>
            <a:endCxn id="53" idx="0"/>
          </p:cNvCxnSpPr>
          <p:nvPr/>
        </p:nvCxnSpPr>
        <p:spPr bwMode="auto">
          <a:xfrm rot="16200000" flipH="1">
            <a:off x="5598854" y="5830297"/>
            <a:ext cx="456920" cy="4951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70" name="Elbow Connector 71"/>
          <p:cNvCxnSpPr>
            <a:stCxn id="50" idx="3"/>
            <a:endCxn id="169" idx="0"/>
          </p:cNvCxnSpPr>
          <p:nvPr/>
        </p:nvCxnSpPr>
        <p:spPr bwMode="auto">
          <a:xfrm rot="5400000">
            <a:off x="7165578" y="6106753"/>
            <a:ext cx="195434" cy="51551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6" name="Elbow Connector 71"/>
          <p:cNvCxnSpPr>
            <a:stCxn id="255" idx="6"/>
            <a:endCxn id="164" idx="4"/>
          </p:cNvCxnSpPr>
          <p:nvPr/>
        </p:nvCxnSpPr>
        <p:spPr bwMode="auto">
          <a:xfrm>
            <a:off x="2352924" y="4113047"/>
            <a:ext cx="1464591" cy="13920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1" name="Elbow Connector 71"/>
          <p:cNvCxnSpPr>
            <a:stCxn id="290" idx="3"/>
            <a:endCxn id="154" idx="0"/>
          </p:cNvCxnSpPr>
          <p:nvPr/>
        </p:nvCxnSpPr>
        <p:spPr bwMode="auto">
          <a:xfrm rot="5400000" flipH="1">
            <a:off x="4841513" y="-210852"/>
            <a:ext cx="19689" cy="1225129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2" name="Elbow Connector 71"/>
          <p:cNvCxnSpPr>
            <a:stCxn id="290" idx="3"/>
            <a:endCxn id="155" idx="0"/>
          </p:cNvCxnSpPr>
          <p:nvPr/>
        </p:nvCxnSpPr>
        <p:spPr bwMode="auto">
          <a:xfrm rot="5400000">
            <a:off x="4668256" y="-16508"/>
            <a:ext cx="367603" cy="122373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3" name="Elbow Connector 71"/>
          <p:cNvCxnSpPr>
            <a:stCxn id="290" idx="3"/>
            <a:endCxn id="447" idx="3"/>
          </p:cNvCxnSpPr>
          <p:nvPr/>
        </p:nvCxnSpPr>
        <p:spPr bwMode="auto">
          <a:xfrm rot="5400000">
            <a:off x="4464224" y="193676"/>
            <a:ext cx="781819" cy="121757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4" name="Elbow Connector 71"/>
          <p:cNvCxnSpPr>
            <a:stCxn id="180" idx="6"/>
            <a:endCxn id="182" idx="4"/>
          </p:cNvCxnSpPr>
          <p:nvPr/>
        </p:nvCxnSpPr>
        <p:spPr bwMode="auto">
          <a:xfrm>
            <a:off x="2351972" y="2698110"/>
            <a:ext cx="1485316" cy="25459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7" name="Elbow Connector 71"/>
          <p:cNvCxnSpPr>
            <a:stCxn id="196" idx="3"/>
            <a:endCxn id="451" idx="1"/>
          </p:cNvCxnSpPr>
          <p:nvPr/>
        </p:nvCxnSpPr>
        <p:spPr bwMode="auto">
          <a:xfrm rot="16200000" flipH="1">
            <a:off x="2903835" y="2005629"/>
            <a:ext cx="872908" cy="1016369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8" name="Elbow Connector 71"/>
          <p:cNvCxnSpPr>
            <a:stCxn id="196" idx="3"/>
            <a:endCxn id="450" idx="1"/>
          </p:cNvCxnSpPr>
          <p:nvPr/>
        </p:nvCxnSpPr>
        <p:spPr bwMode="auto">
          <a:xfrm rot="16200000" flipH="1">
            <a:off x="3084199" y="1825266"/>
            <a:ext cx="503793" cy="1007980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9" name="Elbow Connector 71"/>
          <p:cNvCxnSpPr>
            <a:stCxn id="196" idx="3"/>
            <a:endCxn id="449" idx="1"/>
          </p:cNvCxnSpPr>
          <p:nvPr/>
        </p:nvCxnSpPr>
        <p:spPr bwMode="auto">
          <a:xfrm rot="16200000" flipH="1">
            <a:off x="3293923" y="1615541"/>
            <a:ext cx="101121" cy="1024757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0" name="Elbow Connector 71"/>
          <p:cNvCxnSpPr>
            <a:stCxn id="196" idx="3"/>
            <a:endCxn id="452" idx="1"/>
          </p:cNvCxnSpPr>
          <p:nvPr/>
        </p:nvCxnSpPr>
        <p:spPr bwMode="auto">
          <a:xfrm rot="16200000" flipH="1">
            <a:off x="2710888" y="2198577"/>
            <a:ext cx="1258802" cy="101636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1" name="Elbow Connector 71"/>
          <p:cNvCxnSpPr>
            <a:stCxn id="196" idx="3"/>
            <a:endCxn id="453" idx="1"/>
          </p:cNvCxnSpPr>
          <p:nvPr/>
        </p:nvCxnSpPr>
        <p:spPr bwMode="auto">
          <a:xfrm rot="16200000" flipH="1">
            <a:off x="2518768" y="2390697"/>
            <a:ext cx="1668211" cy="1041536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5" name="Elbow Connector 71"/>
          <p:cNvCxnSpPr>
            <a:stCxn id="344" idx="3"/>
            <a:endCxn id="168" idx="0"/>
          </p:cNvCxnSpPr>
          <p:nvPr/>
        </p:nvCxnSpPr>
        <p:spPr bwMode="auto">
          <a:xfrm rot="5400000">
            <a:off x="7204256" y="5075620"/>
            <a:ext cx="138623" cy="55562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7" name="Elbow Connector 71"/>
          <p:cNvCxnSpPr>
            <a:stCxn id="344" idx="3"/>
            <a:endCxn id="167" idx="0"/>
          </p:cNvCxnSpPr>
          <p:nvPr/>
        </p:nvCxnSpPr>
        <p:spPr bwMode="auto">
          <a:xfrm rot="5400000">
            <a:off x="6989329" y="5297941"/>
            <a:ext cx="575871" cy="54823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10" name="Group 409"/>
          <p:cNvGrpSpPr/>
          <p:nvPr/>
        </p:nvGrpSpPr>
        <p:grpSpPr>
          <a:xfrm>
            <a:off x="5293260" y="67608"/>
            <a:ext cx="355133" cy="343948"/>
            <a:chOff x="7399005" y="627784"/>
            <a:chExt cx="355133" cy="343948"/>
          </a:xfrm>
        </p:grpSpPr>
        <p:sp>
          <p:nvSpPr>
            <p:cNvPr id="290" name="Chevron 289"/>
            <p:cNvSpPr/>
            <p:nvPr/>
          </p:nvSpPr>
          <p:spPr bwMode="auto">
            <a:xfrm rot="5400000">
              <a:off x="7397693" y="669728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2" name="TextBox 431"/>
            <p:cNvSpPr txBox="1"/>
            <p:nvPr/>
          </p:nvSpPr>
          <p:spPr>
            <a:xfrm>
              <a:off x="7399005" y="692046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R3</a:t>
              </a:r>
            </a:p>
          </p:txBody>
        </p:sp>
      </p:grpSp>
      <p:grpSp>
        <p:nvGrpSpPr>
          <p:cNvPr id="605" name="Group 604"/>
          <p:cNvGrpSpPr/>
          <p:nvPr/>
        </p:nvGrpSpPr>
        <p:grpSpPr>
          <a:xfrm>
            <a:off x="5622199" y="1415546"/>
            <a:ext cx="355133" cy="348299"/>
            <a:chOff x="6810464" y="1526802"/>
            <a:chExt cx="355133" cy="348299"/>
          </a:xfrm>
        </p:grpSpPr>
        <p:sp>
          <p:nvSpPr>
            <p:cNvPr id="41" name="Chevron 40"/>
            <p:cNvSpPr/>
            <p:nvPr/>
          </p:nvSpPr>
          <p:spPr bwMode="auto">
            <a:xfrm rot="5400000">
              <a:off x="6803474" y="1568746"/>
              <a:ext cx="343948" cy="260059"/>
            </a:xfrm>
            <a:prstGeom prst="chevron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3" name="TextBox 432"/>
            <p:cNvSpPr txBox="1"/>
            <p:nvPr/>
          </p:nvSpPr>
          <p:spPr>
            <a:xfrm>
              <a:off x="6810464" y="1598102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R1</a:t>
              </a:r>
            </a:p>
          </p:txBody>
        </p:sp>
      </p:grpSp>
      <p:sp>
        <p:nvSpPr>
          <p:cNvPr id="275" name="Chevron 274"/>
          <p:cNvSpPr/>
          <p:nvPr/>
        </p:nvSpPr>
        <p:spPr bwMode="auto">
          <a:xfrm rot="5400000">
            <a:off x="3103384" y="3757104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4" name="TextBox 433"/>
          <p:cNvSpPr txBox="1"/>
          <p:nvPr/>
        </p:nvSpPr>
        <p:spPr>
          <a:xfrm>
            <a:off x="3116373" y="3775143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R5</a:t>
            </a:r>
          </a:p>
        </p:txBody>
      </p:sp>
      <p:sp>
        <p:nvSpPr>
          <p:cNvPr id="344" name="Chevron 343"/>
          <p:cNvSpPr/>
          <p:nvPr/>
        </p:nvSpPr>
        <p:spPr bwMode="auto">
          <a:xfrm rot="5400000">
            <a:off x="7379407" y="4982119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5" name="TextBox 434"/>
          <p:cNvSpPr txBox="1"/>
          <p:nvPr/>
        </p:nvSpPr>
        <p:spPr>
          <a:xfrm>
            <a:off x="7379930" y="499979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R7</a:t>
            </a:r>
          </a:p>
        </p:txBody>
      </p:sp>
      <p:grpSp>
        <p:nvGrpSpPr>
          <p:cNvPr id="392" name="Group 391"/>
          <p:cNvGrpSpPr/>
          <p:nvPr/>
        </p:nvGrpSpPr>
        <p:grpSpPr>
          <a:xfrm>
            <a:off x="7351873" y="5922843"/>
            <a:ext cx="534468" cy="345459"/>
            <a:chOff x="7146024" y="5759047"/>
            <a:chExt cx="534468" cy="345459"/>
          </a:xfrm>
        </p:grpSpPr>
        <p:sp>
          <p:nvSpPr>
            <p:cNvPr id="50" name="Chevron 49"/>
            <p:cNvSpPr/>
            <p:nvPr/>
          </p:nvSpPr>
          <p:spPr bwMode="auto">
            <a:xfrm rot="5400000">
              <a:off x="7143227" y="5800991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7146024" y="5827507"/>
              <a:ext cx="5344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R8</a:t>
              </a:r>
            </a:p>
          </p:txBody>
        </p:sp>
      </p:grpSp>
      <p:sp>
        <p:nvSpPr>
          <p:cNvPr id="42" name="Chevron 41"/>
          <p:cNvSpPr/>
          <p:nvPr/>
        </p:nvSpPr>
        <p:spPr bwMode="auto">
          <a:xfrm rot="5400000">
            <a:off x="7396765" y="4037918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7409969" y="405099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R6</a:t>
            </a:r>
          </a:p>
        </p:txBody>
      </p:sp>
      <p:grpSp>
        <p:nvGrpSpPr>
          <p:cNvPr id="377" name="Group 376"/>
          <p:cNvGrpSpPr/>
          <p:nvPr/>
        </p:nvGrpSpPr>
        <p:grpSpPr>
          <a:xfrm>
            <a:off x="5619307" y="2543145"/>
            <a:ext cx="380528" cy="290977"/>
            <a:chOff x="5081123" y="2112629"/>
            <a:chExt cx="380528" cy="290977"/>
          </a:xfrm>
        </p:grpSpPr>
        <p:sp>
          <p:nvSpPr>
            <p:cNvPr id="56" name="Oval 55"/>
            <p:cNvSpPr/>
            <p:nvPr/>
          </p:nvSpPr>
          <p:spPr bwMode="auto">
            <a:xfrm>
              <a:off x="5124277" y="2112629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5081123" y="2126607"/>
              <a:ext cx="380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N1</a:t>
              </a:r>
            </a:p>
          </p:txBody>
        </p:sp>
      </p:grpSp>
      <p:sp>
        <p:nvSpPr>
          <p:cNvPr id="57" name="Oval 56"/>
          <p:cNvSpPr/>
          <p:nvPr/>
        </p:nvSpPr>
        <p:spPr bwMode="auto">
          <a:xfrm>
            <a:off x="5679430" y="3325110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5643402" y="3330094"/>
            <a:ext cx="402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N2</a:t>
            </a:r>
          </a:p>
        </p:txBody>
      </p:sp>
      <p:sp>
        <p:nvSpPr>
          <p:cNvPr id="58" name="Oval 57"/>
          <p:cNvSpPr/>
          <p:nvPr/>
        </p:nvSpPr>
        <p:spPr bwMode="auto">
          <a:xfrm>
            <a:off x="5686708" y="3965005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5646301" y="3968363"/>
            <a:ext cx="395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N3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685878" y="4623919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2" name="TextBox 441"/>
          <p:cNvSpPr txBox="1"/>
          <p:nvPr/>
        </p:nvSpPr>
        <p:spPr>
          <a:xfrm flipH="1">
            <a:off x="5631312" y="4639154"/>
            <a:ext cx="520270" cy="28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N4</a:t>
            </a:r>
          </a:p>
        </p:txBody>
      </p:sp>
      <p:grpSp>
        <p:nvGrpSpPr>
          <p:cNvPr id="381" name="Group 380"/>
          <p:cNvGrpSpPr/>
          <p:nvPr/>
        </p:nvGrpSpPr>
        <p:grpSpPr>
          <a:xfrm>
            <a:off x="5652724" y="5329993"/>
            <a:ext cx="419730" cy="289579"/>
            <a:chOff x="5092119" y="5009627"/>
            <a:chExt cx="419730" cy="289579"/>
          </a:xfrm>
        </p:grpSpPr>
        <p:sp>
          <p:nvSpPr>
            <p:cNvPr id="52" name="Oval 51"/>
            <p:cNvSpPr/>
            <p:nvPr/>
          </p:nvSpPr>
          <p:spPr bwMode="auto">
            <a:xfrm>
              <a:off x="5127074" y="5009627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5092119" y="5022207"/>
              <a:ext cx="419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N5</a:t>
              </a:r>
            </a:p>
          </p:txBody>
        </p:sp>
      </p:grpSp>
      <p:grpSp>
        <p:nvGrpSpPr>
          <p:cNvPr id="382" name="Group 381"/>
          <p:cNvGrpSpPr/>
          <p:nvPr/>
        </p:nvGrpSpPr>
        <p:grpSpPr>
          <a:xfrm>
            <a:off x="5647888" y="6061233"/>
            <a:ext cx="412480" cy="296570"/>
            <a:chOff x="5243121" y="5958981"/>
            <a:chExt cx="412480" cy="296570"/>
          </a:xfrm>
        </p:grpSpPr>
        <p:sp>
          <p:nvSpPr>
            <p:cNvPr id="53" name="Oval 52"/>
            <p:cNvSpPr/>
            <p:nvPr/>
          </p:nvSpPr>
          <p:spPr bwMode="auto">
            <a:xfrm>
              <a:off x="5287863" y="5958981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5243121" y="5978552"/>
              <a:ext cx="412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N6</a:t>
              </a:r>
            </a:p>
          </p:txBody>
        </p:sp>
      </p:grpSp>
      <p:sp>
        <p:nvSpPr>
          <p:cNvPr id="154" name="8-Point Star 153"/>
          <p:cNvSpPr/>
          <p:nvPr/>
        </p:nvSpPr>
        <p:spPr bwMode="auto">
          <a:xfrm>
            <a:off x="3873033" y="208987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5" name="TextBox 444"/>
          <p:cNvSpPr txBox="1"/>
          <p:nvPr/>
        </p:nvSpPr>
        <p:spPr>
          <a:xfrm>
            <a:off x="3898201" y="26491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</a:t>
            </a:r>
          </a:p>
        </p:txBody>
      </p:sp>
      <p:sp>
        <p:nvSpPr>
          <p:cNvPr id="155" name="8-Point Star 154"/>
          <p:cNvSpPr/>
          <p:nvPr/>
        </p:nvSpPr>
        <p:spPr bwMode="auto">
          <a:xfrm>
            <a:off x="3874431" y="596279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6" name="TextBox 445"/>
          <p:cNvSpPr txBox="1"/>
          <p:nvPr/>
        </p:nvSpPr>
        <p:spPr>
          <a:xfrm>
            <a:off x="3891209" y="66898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A2</a:t>
            </a:r>
          </a:p>
        </p:txBody>
      </p:sp>
      <p:sp>
        <p:nvSpPr>
          <p:cNvPr id="156" name="8-Point Star 155"/>
          <p:cNvSpPr/>
          <p:nvPr/>
        </p:nvSpPr>
        <p:spPr bwMode="auto">
          <a:xfrm>
            <a:off x="3884219" y="983570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3891211" y="1054875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A3</a:t>
            </a:r>
          </a:p>
        </p:txBody>
      </p:sp>
      <p:sp>
        <p:nvSpPr>
          <p:cNvPr id="161" name="8-Point Star 160"/>
          <p:cNvSpPr/>
          <p:nvPr/>
        </p:nvSpPr>
        <p:spPr bwMode="auto">
          <a:xfrm>
            <a:off x="3848472" y="1589773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859100" y="163034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A4</a:t>
            </a:r>
          </a:p>
        </p:txBody>
      </p:sp>
      <p:sp>
        <p:nvSpPr>
          <p:cNvPr id="162" name="8-Point Star 161"/>
          <p:cNvSpPr/>
          <p:nvPr/>
        </p:nvSpPr>
        <p:spPr bwMode="auto">
          <a:xfrm>
            <a:off x="3841480" y="1985454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3856862" y="2039981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A5</a:t>
            </a:r>
          </a:p>
        </p:txBody>
      </p:sp>
      <p:sp>
        <p:nvSpPr>
          <p:cNvPr id="160" name="8-Point Star 159"/>
          <p:cNvSpPr/>
          <p:nvPr/>
        </p:nvSpPr>
        <p:spPr bwMode="auto">
          <a:xfrm>
            <a:off x="3838686" y="2376941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3840085" y="2442653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A6</a:t>
            </a:r>
          </a:p>
        </p:txBody>
      </p:sp>
      <p:sp>
        <p:nvSpPr>
          <p:cNvPr id="182" name="8-Point Star 181"/>
          <p:cNvSpPr/>
          <p:nvPr/>
        </p:nvSpPr>
        <p:spPr bwMode="auto">
          <a:xfrm>
            <a:off x="3837288" y="2769826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3848474" y="2811768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A7</a:t>
            </a:r>
          </a:p>
        </p:txBody>
      </p:sp>
      <p:sp>
        <p:nvSpPr>
          <p:cNvPr id="158" name="8-Point Star 157"/>
          <p:cNvSpPr/>
          <p:nvPr/>
        </p:nvSpPr>
        <p:spPr bwMode="auto">
          <a:xfrm>
            <a:off x="3835889" y="3145932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3848473" y="319766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A8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8-Point Star 156"/>
          <p:cNvSpPr/>
          <p:nvPr/>
        </p:nvSpPr>
        <p:spPr bwMode="auto">
          <a:xfrm>
            <a:off x="3842880" y="3545553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3873641" y="3607071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A9</a:t>
            </a:r>
          </a:p>
        </p:txBody>
      </p:sp>
      <p:sp>
        <p:nvSpPr>
          <p:cNvPr id="164" name="8-Point Star 163"/>
          <p:cNvSpPr/>
          <p:nvPr/>
        </p:nvSpPr>
        <p:spPr bwMode="auto">
          <a:xfrm>
            <a:off x="3817515" y="4069373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3789270" y="4102333"/>
            <a:ext cx="44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A10</a:t>
            </a:r>
          </a:p>
        </p:txBody>
      </p:sp>
      <p:sp>
        <p:nvSpPr>
          <p:cNvPr id="159" name="8-Point Star 158"/>
          <p:cNvSpPr/>
          <p:nvPr/>
        </p:nvSpPr>
        <p:spPr bwMode="auto">
          <a:xfrm>
            <a:off x="6673375" y="4346613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5" name="TextBox 454"/>
          <p:cNvSpPr txBox="1"/>
          <p:nvPr/>
        </p:nvSpPr>
        <p:spPr>
          <a:xfrm>
            <a:off x="6655160" y="4409479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A12</a:t>
            </a:r>
          </a:p>
        </p:txBody>
      </p:sp>
      <p:sp>
        <p:nvSpPr>
          <p:cNvPr id="163" name="8-Point Star 162"/>
          <p:cNvSpPr/>
          <p:nvPr/>
        </p:nvSpPr>
        <p:spPr bwMode="auto">
          <a:xfrm>
            <a:off x="6672266" y="4748817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6645451" y="4797246"/>
            <a:ext cx="451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A13</a:t>
            </a:r>
          </a:p>
        </p:txBody>
      </p:sp>
      <p:sp>
        <p:nvSpPr>
          <p:cNvPr id="168" name="8-Point Star 167"/>
          <p:cNvSpPr/>
          <p:nvPr/>
        </p:nvSpPr>
        <p:spPr bwMode="auto">
          <a:xfrm>
            <a:off x="6629993" y="5239866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0" name="TextBox 459"/>
          <p:cNvSpPr txBox="1"/>
          <p:nvPr/>
        </p:nvSpPr>
        <p:spPr>
          <a:xfrm>
            <a:off x="6604423" y="5286596"/>
            <a:ext cx="46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A14</a:t>
            </a:r>
          </a:p>
        </p:txBody>
      </p:sp>
      <p:sp>
        <p:nvSpPr>
          <p:cNvPr id="167" name="8-Point Star 166"/>
          <p:cNvSpPr/>
          <p:nvPr/>
        </p:nvSpPr>
        <p:spPr bwMode="auto">
          <a:xfrm>
            <a:off x="6637386" y="5677114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6613617" y="5751214"/>
            <a:ext cx="510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A15</a:t>
            </a:r>
          </a:p>
        </p:txBody>
      </p:sp>
      <p:sp>
        <p:nvSpPr>
          <p:cNvPr id="169" name="8-Point Star 168"/>
          <p:cNvSpPr/>
          <p:nvPr/>
        </p:nvSpPr>
        <p:spPr bwMode="auto">
          <a:xfrm>
            <a:off x="6639779" y="6279345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6621603" y="6333872"/>
            <a:ext cx="4599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A16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85" name="Elbow Connector 71"/>
          <p:cNvCxnSpPr>
            <a:stCxn id="186" idx="3"/>
            <a:endCxn id="154" idx="6"/>
          </p:cNvCxnSpPr>
          <p:nvPr/>
        </p:nvCxnSpPr>
        <p:spPr bwMode="auto">
          <a:xfrm rot="5400000" flipH="1" flipV="1">
            <a:off x="3237451" y="-336257"/>
            <a:ext cx="273217" cy="1363706"/>
          </a:xfrm>
          <a:prstGeom prst="curvedConnector5">
            <a:avLst>
              <a:gd name="adj1" fmla="val -33216"/>
              <a:gd name="adj2" fmla="val 49600"/>
              <a:gd name="adj3" fmla="val 15339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3" name="8-Point Star 142"/>
          <p:cNvSpPr/>
          <p:nvPr/>
        </p:nvSpPr>
        <p:spPr bwMode="auto">
          <a:xfrm>
            <a:off x="3825625" y="4487496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801437" y="4547265"/>
            <a:ext cx="44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A11</a:t>
            </a:r>
          </a:p>
        </p:txBody>
      </p:sp>
      <p:cxnSp>
        <p:nvCxnSpPr>
          <p:cNvPr id="146" name="Elbow Connector 71"/>
          <p:cNvCxnSpPr>
            <a:stCxn id="58" idx="2"/>
            <a:endCxn id="143" idx="0"/>
          </p:cNvCxnSpPr>
          <p:nvPr/>
        </p:nvCxnSpPr>
        <p:spPr bwMode="auto">
          <a:xfrm rot="10800000" flipV="1">
            <a:off x="4191386" y="4102164"/>
            <a:ext cx="1495323" cy="56821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Elbow Connector 71"/>
          <p:cNvCxnSpPr>
            <a:stCxn id="255" idx="6"/>
            <a:endCxn id="143" idx="4"/>
          </p:cNvCxnSpPr>
          <p:nvPr/>
        </p:nvCxnSpPr>
        <p:spPr bwMode="auto">
          <a:xfrm>
            <a:off x="2352924" y="4113047"/>
            <a:ext cx="1472701" cy="557329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8" name="Chevron 177"/>
          <p:cNvSpPr/>
          <p:nvPr/>
        </p:nvSpPr>
        <p:spPr bwMode="auto">
          <a:xfrm rot="5400000">
            <a:off x="2039553" y="1457676"/>
            <a:ext cx="343948" cy="260059"/>
          </a:xfrm>
          <a:prstGeom prst="chevr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2040864" y="1479986"/>
            <a:ext cx="469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R2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2077652" y="2560950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052772" y="2571021"/>
            <a:ext cx="4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N7</a:t>
            </a:r>
          </a:p>
        </p:txBody>
      </p:sp>
      <p:cxnSp>
        <p:nvCxnSpPr>
          <p:cNvPr id="183" name="Elbow Connector 71"/>
          <p:cNvCxnSpPr>
            <a:stCxn id="178" idx="3"/>
            <a:endCxn id="180" idx="0"/>
          </p:cNvCxnSpPr>
          <p:nvPr/>
        </p:nvCxnSpPr>
        <p:spPr bwMode="auto">
          <a:xfrm rot="16200000" flipH="1">
            <a:off x="1812534" y="2158672"/>
            <a:ext cx="801270" cy="3285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465" name="Elbow Connector 71"/>
          <p:cNvCxnSpPr>
            <a:stCxn id="178" idx="0"/>
            <a:endCxn id="445" idx="1"/>
          </p:cNvCxnSpPr>
          <p:nvPr/>
        </p:nvCxnSpPr>
        <p:spPr bwMode="auto">
          <a:xfrm flipV="1">
            <a:off x="2341557" y="403412"/>
            <a:ext cx="1556644" cy="1119279"/>
          </a:xfrm>
          <a:prstGeom prst="curvedConnector3">
            <a:avLst>
              <a:gd name="adj1" fmla="val 41528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4" name="Elbow Connector 71"/>
          <p:cNvCxnSpPr>
            <a:stCxn id="178" idx="0"/>
            <a:endCxn id="156" idx="4"/>
          </p:cNvCxnSpPr>
          <p:nvPr/>
        </p:nvCxnSpPr>
        <p:spPr bwMode="auto">
          <a:xfrm flipV="1">
            <a:off x="2341557" y="1166450"/>
            <a:ext cx="1542662" cy="35624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6" name="Elbow Connector 71"/>
          <p:cNvCxnSpPr>
            <a:stCxn id="178" idx="0"/>
            <a:endCxn id="155" idx="4"/>
          </p:cNvCxnSpPr>
          <p:nvPr/>
        </p:nvCxnSpPr>
        <p:spPr bwMode="auto">
          <a:xfrm flipV="1">
            <a:off x="2341557" y="779159"/>
            <a:ext cx="1532874" cy="7435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8" name="TextBox 517"/>
          <p:cNvSpPr txBox="1"/>
          <p:nvPr/>
        </p:nvSpPr>
        <p:spPr>
          <a:xfrm>
            <a:off x="1012251" y="1276567"/>
            <a:ext cx="106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Receptor Binding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(Antagonist)</a:t>
            </a:r>
          </a:p>
        </p:txBody>
      </p:sp>
      <p:sp>
        <p:nvSpPr>
          <p:cNvPr id="552" name="8-Point Star 551"/>
          <p:cNvSpPr/>
          <p:nvPr/>
        </p:nvSpPr>
        <p:spPr bwMode="auto">
          <a:xfrm>
            <a:off x="1169613" y="4902542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53" name="TextBox 552"/>
          <p:cNvSpPr txBox="1"/>
          <p:nvPr/>
        </p:nvSpPr>
        <p:spPr>
          <a:xfrm>
            <a:off x="1132568" y="4946602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A17</a:t>
            </a:r>
          </a:p>
        </p:txBody>
      </p:sp>
      <p:sp>
        <p:nvSpPr>
          <p:cNvPr id="555" name="8-Point Star 554"/>
          <p:cNvSpPr/>
          <p:nvPr/>
        </p:nvSpPr>
        <p:spPr bwMode="auto">
          <a:xfrm>
            <a:off x="1142967" y="5315421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56" name="TextBox 555"/>
          <p:cNvSpPr txBox="1"/>
          <p:nvPr/>
        </p:nvSpPr>
        <p:spPr>
          <a:xfrm>
            <a:off x="1114200" y="5367745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A18</a:t>
            </a:r>
          </a:p>
        </p:txBody>
      </p:sp>
      <p:cxnSp>
        <p:nvCxnSpPr>
          <p:cNvPr id="563" name="Elbow Connector 71"/>
          <p:cNvCxnSpPr>
            <a:stCxn id="197" idx="2"/>
            <a:endCxn id="552" idx="0"/>
          </p:cNvCxnSpPr>
          <p:nvPr/>
        </p:nvCxnSpPr>
        <p:spPr bwMode="auto">
          <a:xfrm rot="10800000">
            <a:off x="1535374" y="5085422"/>
            <a:ext cx="543775" cy="2556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6" name="Elbow Connector 71"/>
          <p:cNvCxnSpPr>
            <a:stCxn id="197" idx="2"/>
            <a:endCxn id="555" idx="0"/>
          </p:cNvCxnSpPr>
          <p:nvPr/>
        </p:nvCxnSpPr>
        <p:spPr bwMode="auto">
          <a:xfrm rot="10800000" flipV="1">
            <a:off x="1508728" y="5341053"/>
            <a:ext cx="570421" cy="15724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3" name="Elbow Connector 71"/>
          <p:cNvCxnSpPr>
            <a:stCxn id="210" idx="3"/>
            <a:endCxn id="552" idx="4"/>
          </p:cNvCxnSpPr>
          <p:nvPr/>
        </p:nvCxnSpPr>
        <p:spPr bwMode="auto">
          <a:xfrm rot="16200000" flipH="1">
            <a:off x="855872" y="4771680"/>
            <a:ext cx="238411" cy="38907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6" name="Elbow Connector 71"/>
          <p:cNvCxnSpPr>
            <a:stCxn id="210" idx="3"/>
            <a:endCxn id="555" idx="4"/>
          </p:cNvCxnSpPr>
          <p:nvPr/>
        </p:nvCxnSpPr>
        <p:spPr bwMode="auto">
          <a:xfrm rot="16200000" flipH="1">
            <a:off x="636109" y="4991443"/>
            <a:ext cx="651290" cy="36242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6" name="TextBox 605"/>
          <p:cNvSpPr txBox="1"/>
          <p:nvPr/>
        </p:nvSpPr>
        <p:spPr>
          <a:xfrm>
            <a:off x="1156760" y="256095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Dimerization</a:t>
            </a:r>
          </a:p>
        </p:txBody>
      </p:sp>
      <p:grpSp>
        <p:nvGrpSpPr>
          <p:cNvPr id="200" name="Group 199"/>
          <p:cNvGrpSpPr/>
          <p:nvPr/>
        </p:nvGrpSpPr>
        <p:grpSpPr>
          <a:xfrm>
            <a:off x="2042026" y="3323982"/>
            <a:ext cx="425687" cy="282185"/>
            <a:chOff x="4554418" y="1820413"/>
            <a:chExt cx="425687" cy="282185"/>
          </a:xfrm>
        </p:grpSpPr>
        <p:sp>
          <p:nvSpPr>
            <p:cNvPr id="202" name="Oval 201"/>
            <p:cNvSpPr/>
            <p:nvPr/>
          </p:nvSpPr>
          <p:spPr bwMode="auto">
            <a:xfrm>
              <a:off x="4588780" y="1820413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554418" y="1825599"/>
              <a:ext cx="4256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N8</a:t>
              </a:r>
            </a:p>
          </p:txBody>
        </p:sp>
      </p:grpSp>
      <p:cxnSp>
        <p:nvCxnSpPr>
          <p:cNvPr id="241" name="Elbow Connector 71"/>
          <p:cNvCxnSpPr>
            <a:stCxn id="180" idx="4"/>
            <a:endCxn id="202" idx="0"/>
          </p:cNvCxnSpPr>
          <p:nvPr/>
        </p:nvCxnSpPr>
        <p:spPr bwMode="auto">
          <a:xfrm rot="5400000">
            <a:off x="1969824" y="3078994"/>
            <a:ext cx="488712" cy="1264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55" name="Oval 254"/>
          <p:cNvSpPr/>
          <p:nvPr/>
        </p:nvSpPr>
        <p:spPr bwMode="auto">
          <a:xfrm>
            <a:off x="2078604" y="3975887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56" name="TextBox 255"/>
          <p:cNvSpPr txBox="1"/>
          <p:nvPr/>
        </p:nvSpPr>
        <p:spPr>
          <a:xfrm flipH="1">
            <a:off x="2051567" y="3984679"/>
            <a:ext cx="471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N9</a:t>
            </a:r>
          </a:p>
        </p:txBody>
      </p:sp>
      <p:cxnSp>
        <p:nvCxnSpPr>
          <p:cNvPr id="257" name="Elbow Connector 71"/>
          <p:cNvCxnSpPr>
            <a:stCxn id="202" idx="4"/>
            <a:endCxn id="255" idx="0"/>
          </p:cNvCxnSpPr>
          <p:nvPr/>
        </p:nvCxnSpPr>
        <p:spPr bwMode="auto">
          <a:xfrm rot="16200000" flipH="1">
            <a:off x="2025864" y="3785986"/>
            <a:ext cx="377585" cy="2216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305" name="Elbow Connector 71"/>
          <p:cNvCxnSpPr>
            <a:stCxn id="434" idx="2"/>
            <a:endCxn id="164" idx="4"/>
          </p:cNvCxnSpPr>
          <p:nvPr/>
        </p:nvCxnSpPr>
        <p:spPr bwMode="auto">
          <a:xfrm rot="16200000" flipH="1">
            <a:off x="3455672" y="3890409"/>
            <a:ext cx="200111" cy="52357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6" name="Elbow Connector 71"/>
          <p:cNvCxnSpPr>
            <a:stCxn id="275" idx="3"/>
            <a:endCxn id="143" idx="4"/>
          </p:cNvCxnSpPr>
          <p:nvPr/>
        </p:nvCxnSpPr>
        <p:spPr bwMode="auto">
          <a:xfrm rot="16200000" flipH="1">
            <a:off x="3244857" y="4089608"/>
            <a:ext cx="611268" cy="550267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3" name="TextBox 312"/>
          <p:cNvSpPr txBox="1"/>
          <p:nvPr/>
        </p:nvSpPr>
        <p:spPr>
          <a:xfrm>
            <a:off x="1432740" y="3911313"/>
            <a:ext cx="653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DNA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Binding</a:t>
            </a:r>
          </a:p>
        </p:txBody>
      </p:sp>
      <p:cxnSp>
        <p:nvCxnSpPr>
          <p:cNvPr id="325" name="Elbow Connector 71"/>
          <p:cNvCxnSpPr>
            <a:stCxn id="180" idx="6"/>
            <a:endCxn id="160" idx="4"/>
          </p:cNvCxnSpPr>
          <p:nvPr/>
        </p:nvCxnSpPr>
        <p:spPr bwMode="auto">
          <a:xfrm flipV="1">
            <a:off x="2351972" y="2559821"/>
            <a:ext cx="1486714" cy="138289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6" name="Elbow Connector 71"/>
          <p:cNvCxnSpPr>
            <a:stCxn id="180" idx="6"/>
            <a:endCxn id="162" idx="4"/>
          </p:cNvCxnSpPr>
          <p:nvPr/>
        </p:nvCxnSpPr>
        <p:spPr bwMode="auto">
          <a:xfrm flipV="1">
            <a:off x="2351972" y="2168334"/>
            <a:ext cx="1489508" cy="52977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7" name="Elbow Connector 71"/>
          <p:cNvCxnSpPr>
            <a:stCxn id="180" idx="6"/>
            <a:endCxn id="161" idx="4"/>
          </p:cNvCxnSpPr>
          <p:nvPr/>
        </p:nvCxnSpPr>
        <p:spPr bwMode="auto">
          <a:xfrm flipV="1">
            <a:off x="2351972" y="1772653"/>
            <a:ext cx="1496500" cy="92545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8" name="Elbow Connector 71"/>
          <p:cNvCxnSpPr>
            <a:stCxn id="180" idx="6"/>
            <a:endCxn id="158" idx="4"/>
          </p:cNvCxnSpPr>
          <p:nvPr/>
        </p:nvCxnSpPr>
        <p:spPr bwMode="auto">
          <a:xfrm>
            <a:off x="2351972" y="2698110"/>
            <a:ext cx="1483917" cy="63070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9" name="Elbow Connector 71"/>
          <p:cNvCxnSpPr>
            <a:stCxn id="180" idx="6"/>
            <a:endCxn id="157" idx="4"/>
          </p:cNvCxnSpPr>
          <p:nvPr/>
        </p:nvCxnSpPr>
        <p:spPr bwMode="auto">
          <a:xfrm>
            <a:off x="2351972" y="2698110"/>
            <a:ext cx="1490908" cy="1030323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1" name="Elbow Connector 71"/>
          <p:cNvCxnSpPr>
            <a:stCxn id="196" idx="3"/>
            <a:endCxn id="161" idx="4"/>
          </p:cNvCxnSpPr>
          <p:nvPr/>
        </p:nvCxnSpPr>
        <p:spPr bwMode="auto">
          <a:xfrm rot="5400000" flipH="1" flipV="1">
            <a:off x="3187934" y="1416823"/>
            <a:ext cx="304707" cy="1016367"/>
          </a:xfrm>
          <a:prstGeom prst="curvedConnector4">
            <a:avLst>
              <a:gd name="adj1" fmla="val 1154"/>
              <a:gd name="adj2" fmla="val 5084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5" name="TextBox 374"/>
          <p:cNvSpPr txBox="1"/>
          <p:nvPr/>
        </p:nvSpPr>
        <p:spPr>
          <a:xfrm>
            <a:off x="5916927" y="322729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Cofactor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Recruitment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2079148" y="5203894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98" name="TextBox 197"/>
          <p:cNvSpPr txBox="1"/>
          <p:nvPr/>
        </p:nvSpPr>
        <p:spPr>
          <a:xfrm flipH="1">
            <a:off x="1998815" y="5213490"/>
            <a:ext cx="471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N10</a:t>
            </a:r>
          </a:p>
        </p:txBody>
      </p:sp>
      <p:cxnSp>
        <p:nvCxnSpPr>
          <p:cNvPr id="199" name="Elbow Connector 71"/>
          <p:cNvCxnSpPr>
            <a:stCxn id="255" idx="4"/>
            <a:endCxn id="197" idx="0"/>
          </p:cNvCxnSpPr>
          <p:nvPr/>
        </p:nvCxnSpPr>
        <p:spPr bwMode="auto">
          <a:xfrm rot="16200000" flipH="1">
            <a:off x="1739193" y="4726778"/>
            <a:ext cx="953687" cy="544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12" name="TextBox 211"/>
          <p:cNvSpPr txBox="1"/>
          <p:nvPr/>
        </p:nvSpPr>
        <p:spPr>
          <a:xfrm>
            <a:off x="2316439" y="5047869"/>
            <a:ext cx="99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Antagonist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Transcription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Suppression</a:t>
            </a:r>
          </a:p>
        </p:txBody>
      </p:sp>
      <p:sp>
        <p:nvSpPr>
          <p:cNvPr id="196" name="Chevron 195"/>
          <p:cNvSpPr/>
          <p:nvPr/>
        </p:nvSpPr>
        <p:spPr bwMode="auto">
          <a:xfrm rot="5400000">
            <a:off x="2660131" y="1775356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2658360" y="1779563"/>
            <a:ext cx="437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R4</a:t>
            </a:r>
          </a:p>
        </p:txBody>
      </p:sp>
      <p:sp>
        <p:nvSpPr>
          <p:cNvPr id="210" name="Chevron 209"/>
          <p:cNvSpPr/>
          <p:nvPr/>
        </p:nvSpPr>
        <p:spPr bwMode="auto">
          <a:xfrm rot="5400000">
            <a:off x="608568" y="4545007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82" name="TextBox 581"/>
          <p:cNvSpPr txBox="1"/>
          <p:nvPr/>
        </p:nvSpPr>
        <p:spPr>
          <a:xfrm>
            <a:off x="619881" y="4559107"/>
            <a:ext cx="52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R9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21777" y="138256"/>
            <a:ext cx="382494" cy="343948"/>
            <a:chOff x="2241482" y="138256"/>
            <a:chExt cx="382494" cy="343948"/>
          </a:xfrm>
        </p:grpSpPr>
        <p:sp>
          <p:nvSpPr>
            <p:cNvPr id="186" name="Chevron 185"/>
            <p:cNvSpPr/>
            <p:nvPr/>
          </p:nvSpPr>
          <p:spPr bwMode="auto">
            <a:xfrm rot="5400000">
              <a:off x="2239938" y="180200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2241482" y="192803"/>
              <a:ext cx="3824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</a:t>
              </a:r>
            </a:p>
          </p:txBody>
        </p:sp>
      </p:grpSp>
      <p:sp>
        <p:nvSpPr>
          <p:cNvPr id="5" name="Down Arrow 4"/>
          <p:cNvSpPr/>
          <p:nvPr/>
        </p:nvSpPr>
        <p:spPr>
          <a:xfrm>
            <a:off x="5628446" y="1144248"/>
            <a:ext cx="317474" cy="360856"/>
          </a:xfrm>
          <a:prstGeom prst="down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6828903" y="242093"/>
            <a:ext cx="2154323" cy="27432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66" name="Chevron 165"/>
          <p:cNvSpPr/>
          <p:nvPr/>
        </p:nvSpPr>
        <p:spPr bwMode="auto">
          <a:xfrm rot="5400000">
            <a:off x="6884565" y="2594810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0" name="Chevron 169"/>
          <p:cNvSpPr/>
          <p:nvPr/>
        </p:nvSpPr>
        <p:spPr bwMode="auto">
          <a:xfrm rot="5400000">
            <a:off x="6902381" y="447274"/>
            <a:ext cx="343948" cy="260059"/>
          </a:xfrm>
          <a:prstGeom prst="chevro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1" name="Oval 170"/>
          <p:cNvSpPr/>
          <p:nvPr/>
        </p:nvSpPr>
        <p:spPr bwMode="auto">
          <a:xfrm>
            <a:off x="6917761" y="826668"/>
            <a:ext cx="274320" cy="27432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2" name="8-Point Star 171"/>
          <p:cNvSpPr/>
          <p:nvPr/>
        </p:nvSpPr>
        <p:spPr bwMode="auto">
          <a:xfrm>
            <a:off x="6884206" y="1153771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7170831" y="354978"/>
            <a:ext cx="168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Receptor (Direct Molecular Interaction)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214173" y="837851"/>
            <a:ext cx="16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Intermediate Process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7265905" y="1183131"/>
            <a:ext cx="1587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Assay</a:t>
            </a:r>
          </a:p>
        </p:txBody>
      </p:sp>
      <p:sp>
        <p:nvSpPr>
          <p:cNvPr id="176" name="Chevron 175"/>
          <p:cNvSpPr/>
          <p:nvPr/>
        </p:nvSpPr>
        <p:spPr bwMode="auto">
          <a:xfrm rot="5400000">
            <a:off x="6888613" y="1960008"/>
            <a:ext cx="343948" cy="260059"/>
          </a:xfrm>
          <a:prstGeom prst="chevron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7160093" y="1858801"/>
            <a:ext cx="1603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agonist pathway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153102" y="2532769"/>
            <a:ext cx="1837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Pseudo-receptor pathway</a:t>
            </a:r>
          </a:p>
        </p:txBody>
      </p:sp>
      <p:sp>
        <p:nvSpPr>
          <p:cNvPr id="185" name="Chevron 184"/>
          <p:cNvSpPr/>
          <p:nvPr/>
        </p:nvSpPr>
        <p:spPr bwMode="auto">
          <a:xfrm rot="5400000">
            <a:off x="6890011" y="2278403"/>
            <a:ext cx="343948" cy="260059"/>
          </a:xfrm>
          <a:prstGeom prst="chevr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7161492" y="2177196"/>
            <a:ext cx="1601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antagonist pathway</a:t>
            </a:r>
          </a:p>
        </p:txBody>
      </p:sp>
    </p:spTree>
    <p:extLst>
      <p:ext uri="{BB962C8B-B14F-4D97-AF65-F5344CB8AC3E}">
        <p14:creationId xmlns:p14="http://schemas.microsoft.com/office/powerpoint/2010/main" val="207220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88"/>
          <p:cNvSpPr/>
          <p:nvPr/>
        </p:nvSpPr>
        <p:spPr bwMode="auto">
          <a:xfrm>
            <a:off x="5158" y="0"/>
            <a:ext cx="3538142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72" name="Elbow Connector 71"/>
          <p:cNvCxnSpPr>
            <a:stCxn id="41" idx="2"/>
            <a:endCxn id="154" idx="0"/>
          </p:cNvCxnSpPr>
          <p:nvPr/>
        </p:nvCxnSpPr>
        <p:spPr bwMode="auto">
          <a:xfrm rot="10800000">
            <a:off x="4238794" y="391867"/>
            <a:ext cx="1418361" cy="1130638"/>
          </a:xfrm>
          <a:prstGeom prst="curvedConnector3">
            <a:avLst>
              <a:gd name="adj1" fmla="val 44421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Elbow Connector 71"/>
          <p:cNvCxnSpPr>
            <a:stCxn id="41" idx="2"/>
            <a:endCxn id="155" idx="0"/>
          </p:cNvCxnSpPr>
          <p:nvPr/>
        </p:nvCxnSpPr>
        <p:spPr bwMode="auto">
          <a:xfrm rot="10800000">
            <a:off x="4240192" y="779159"/>
            <a:ext cx="1416963" cy="74334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Elbow Connector 71"/>
          <p:cNvCxnSpPr>
            <a:stCxn id="41" idx="2"/>
            <a:endCxn id="447" idx="3"/>
          </p:cNvCxnSpPr>
          <p:nvPr/>
        </p:nvCxnSpPr>
        <p:spPr bwMode="auto">
          <a:xfrm rot="10800000">
            <a:off x="4246344" y="1193375"/>
            <a:ext cx="1410810" cy="329130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Elbow Connector 71"/>
          <p:cNvCxnSpPr>
            <a:stCxn id="56" idx="2"/>
            <a:endCxn id="182" idx="0"/>
          </p:cNvCxnSpPr>
          <p:nvPr/>
        </p:nvCxnSpPr>
        <p:spPr bwMode="auto">
          <a:xfrm rot="10800000" flipV="1">
            <a:off x="4203049" y="2680304"/>
            <a:ext cx="1459413" cy="27240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Elbow Connector 71"/>
          <p:cNvCxnSpPr>
            <a:stCxn id="56" idx="2"/>
            <a:endCxn id="157" idx="0"/>
          </p:cNvCxnSpPr>
          <p:nvPr/>
        </p:nvCxnSpPr>
        <p:spPr bwMode="auto">
          <a:xfrm rot="10800000" flipV="1">
            <a:off x="4208641" y="2680305"/>
            <a:ext cx="1453821" cy="104812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Elbow Connector 71"/>
          <p:cNvCxnSpPr>
            <a:stCxn id="56" idx="2"/>
            <a:endCxn id="161" idx="0"/>
          </p:cNvCxnSpPr>
          <p:nvPr/>
        </p:nvCxnSpPr>
        <p:spPr bwMode="auto">
          <a:xfrm rot="10800000">
            <a:off x="4214233" y="1772653"/>
            <a:ext cx="1448229" cy="90765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Elbow Connector 71"/>
          <p:cNvCxnSpPr>
            <a:stCxn id="56" idx="2"/>
            <a:endCxn id="162" idx="0"/>
          </p:cNvCxnSpPr>
          <p:nvPr/>
        </p:nvCxnSpPr>
        <p:spPr bwMode="auto">
          <a:xfrm rot="10800000">
            <a:off x="4207241" y="2168335"/>
            <a:ext cx="1455221" cy="51197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Elbow Connector 71"/>
          <p:cNvCxnSpPr>
            <a:stCxn id="56" idx="2"/>
            <a:endCxn id="160" idx="0"/>
          </p:cNvCxnSpPr>
          <p:nvPr/>
        </p:nvCxnSpPr>
        <p:spPr bwMode="auto">
          <a:xfrm rot="10800000">
            <a:off x="4204447" y="2559821"/>
            <a:ext cx="1458015" cy="120484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Elbow Connector 71"/>
          <p:cNvCxnSpPr>
            <a:stCxn id="56" idx="2"/>
            <a:endCxn id="158" idx="0"/>
          </p:cNvCxnSpPr>
          <p:nvPr/>
        </p:nvCxnSpPr>
        <p:spPr bwMode="auto">
          <a:xfrm rot="10800000" flipV="1">
            <a:off x="4201649" y="2680304"/>
            <a:ext cx="1460812" cy="64850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7" name="Elbow Connector 71"/>
          <p:cNvCxnSpPr>
            <a:stCxn id="58" idx="2"/>
            <a:endCxn id="164" idx="0"/>
          </p:cNvCxnSpPr>
          <p:nvPr/>
        </p:nvCxnSpPr>
        <p:spPr bwMode="auto">
          <a:xfrm rot="10800000" flipV="1">
            <a:off x="4183276" y="4102165"/>
            <a:ext cx="1503433" cy="15008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2" name="Elbow Connector 71"/>
          <p:cNvCxnSpPr>
            <a:stCxn id="3" idx="6"/>
            <a:endCxn id="159" idx="4"/>
          </p:cNvCxnSpPr>
          <p:nvPr/>
        </p:nvCxnSpPr>
        <p:spPr bwMode="auto">
          <a:xfrm flipV="1">
            <a:off x="5960198" y="4529493"/>
            <a:ext cx="713177" cy="23158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" name="Elbow Connector 71"/>
          <p:cNvCxnSpPr>
            <a:stCxn id="3" idx="6"/>
            <a:endCxn id="163" idx="4"/>
          </p:cNvCxnSpPr>
          <p:nvPr/>
        </p:nvCxnSpPr>
        <p:spPr bwMode="auto">
          <a:xfrm>
            <a:off x="5960198" y="4761079"/>
            <a:ext cx="712068" cy="17061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" name="Elbow Connector 71"/>
          <p:cNvCxnSpPr>
            <a:stCxn id="52" idx="6"/>
            <a:endCxn id="168" idx="4"/>
          </p:cNvCxnSpPr>
          <p:nvPr/>
        </p:nvCxnSpPr>
        <p:spPr bwMode="auto">
          <a:xfrm flipV="1">
            <a:off x="5961999" y="5422746"/>
            <a:ext cx="667994" cy="4440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8" name="Elbow Connector 71"/>
          <p:cNvCxnSpPr>
            <a:stCxn id="52" idx="6"/>
            <a:endCxn id="167" idx="4"/>
          </p:cNvCxnSpPr>
          <p:nvPr/>
        </p:nvCxnSpPr>
        <p:spPr bwMode="auto">
          <a:xfrm>
            <a:off x="5961999" y="5467153"/>
            <a:ext cx="675387" cy="39284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7" name="TextBox 116"/>
          <p:cNvSpPr txBox="1"/>
          <p:nvPr/>
        </p:nvSpPr>
        <p:spPr>
          <a:xfrm>
            <a:off x="5887387" y="1232566"/>
            <a:ext cx="106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Receptor Binding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(Agonist)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916927" y="251109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Dimerization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129801" y="3206995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Cofactor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Recruitment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917213" y="3849145"/>
            <a:ext cx="653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DNA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Binding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634995" y="4546263"/>
            <a:ext cx="1010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RNA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Transcription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795956" y="5236320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Protein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Production</a:t>
            </a:r>
          </a:p>
        </p:txBody>
      </p:sp>
      <p:cxnSp>
        <p:nvCxnSpPr>
          <p:cNvPr id="141" name="Elbow Connector 71"/>
          <p:cNvCxnSpPr>
            <a:stCxn id="53" idx="6"/>
            <a:endCxn id="169" idx="4"/>
          </p:cNvCxnSpPr>
          <p:nvPr/>
        </p:nvCxnSpPr>
        <p:spPr bwMode="auto">
          <a:xfrm>
            <a:off x="5966950" y="6198393"/>
            <a:ext cx="672829" cy="2638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4" name="TextBox 143"/>
          <p:cNvSpPr txBox="1"/>
          <p:nvPr/>
        </p:nvSpPr>
        <p:spPr>
          <a:xfrm>
            <a:off x="4726981" y="5977964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ER-induced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Proliferation</a:t>
            </a:r>
          </a:p>
        </p:txBody>
      </p:sp>
      <p:cxnSp>
        <p:nvCxnSpPr>
          <p:cNvPr id="195" name="Elbow Connector 71"/>
          <p:cNvCxnSpPr>
            <a:stCxn id="42" idx="3"/>
            <a:endCxn id="163" idx="0"/>
          </p:cNvCxnSpPr>
          <p:nvPr/>
        </p:nvCxnSpPr>
        <p:spPr bwMode="auto">
          <a:xfrm rot="5400000">
            <a:off x="7007496" y="4370453"/>
            <a:ext cx="591775" cy="530713"/>
          </a:xfrm>
          <a:prstGeom prst="curvedConnector2">
            <a:avLst/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1" name="Elbow Connector 71"/>
          <p:cNvCxnSpPr>
            <a:stCxn id="42" idx="3"/>
            <a:endCxn id="159" idx="0"/>
          </p:cNvCxnSpPr>
          <p:nvPr/>
        </p:nvCxnSpPr>
        <p:spPr bwMode="auto">
          <a:xfrm rot="5400000">
            <a:off x="7209152" y="4169905"/>
            <a:ext cx="189571" cy="529604"/>
          </a:xfrm>
          <a:prstGeom prst="curvedConnector2">
            <a:avLst/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2" name="Elbow Connector 71"/>
          <p:cNvCxnSpPr>
            <a:stCxn id="3" idx="4"/>
            <a:endCxn id="52" idx="0"/>
          </p:cNvCxnSpPr>
          <p:nvPr/>
        </p:nvCxnSpPr>
        <p:spPr bwMode="auto">
          <a:xfrm rot="16200000" flipH="1">
            <a:off x="5608061" y="5113215"/>
            <a:ext cx="431754" cy="1801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3" name="Elbow Connector 71"/>
          <p:cNvCxnSpPr>
            <a:stCxn id="58" idx="4"/>
            <a:endCxn id="3" idx="0"/>
          </p:cNvCxnSpPr>
          <p:nvPr/>
        </p:nvCxnSpPr>
        <p:spPr bwMode="auto">
          <a:xfrm rot="5400000">
            <a:off x="5631156" y="4431207"/>
            <a:ext cx="384594" cy="830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4" name="Elbow Connector 71"/>
          <p:cNvCxnSpPr>
            <a:stCxn id="57" idx="4"/>
            <a:endCxn id="58" idx="0"/>
          </p:cNvCxnSpPr>
          <p:nvPr/>
        </p:nvCxnSpPr>
        <p:spPr bwMode="auto">
          <a:xfrm rot="16200000" flipH="1">
            <a:off x="5637442" y="3778578"/>
            <a:ext cx="365575" cy="7278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5" name="Elbow Connector 71"/>
          <p:cNvCxnSpPr>
            <a:stCxn id="439" idx="2"/>
            <a:endCxn id="57" idx="0"/>
          </p:cNvCxnSpPr>
          <p:nvPr/>
        </p:nvCxnSpPr>
        <p:spPr bwMode="auto">
          <a:xfrm rot="16200000" flipH="1">
            <a:off x="5567586" y="3076106"/>
            <a:ext cx="490988" cy="7019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6" name="Elbow Connector 71"/>
          <p:cNvCxnSpPr>
            <a:stCxn id="41" idx="3"/>
            <a:endCxn id="56" idx="0"/>
          </p:cNvCxnSpPr>
          <p:nvPr/>
        </p:nvCxnSpPr>
        <p:spPr bwMode="auto">
          <a:xfrm rot="16200000" flipH="1">
            <a:off x="5401577" y="2145100"/>
            <a:ext cx="783651" cy="12438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8" name="Elbow Connector 71"/>
          <p:cNvCxnSpPr>
            <a:stCxn id="52" idx="4"/>
            <a:endCxn id="53" idx="0"/>
          </p:cNvCxnSpPr>
          <p:nvPr/>
        </p:nvCxnSpPr>
        <p:spPr bwMode="auto">
          <a:xfrm rot="16200000" flipH="1">
            <a:off x="5598854" y="5830297"/>
            <a:ext cx="456920" cy="4951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70" name="Elbow Connector 71"/>
          <p:cNvCxnSpPr>
            <a:stCxn id="50" idx="3"/>
            <a:endCxn id="169" idx="0"/>
          </p:cNvCxnSpPr>
          <p:nvPr/>
        </p:nvCxnSpPr>
        <p:spPr bwMode="auto">
          <a:xfrm rot="5400000">
            <a:off x="7165578" y="6106753"/>
            <a:ext cx="195434" cy="51551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6" name="Elbow Connector 71"/>
          <p:cNvCxnSpPr>
            <a:stCxn id="255" idx="6"/>
            <a:endCxn id="164" idx="4"/>
          </p:cNvCxnSpPr>
          <p:nvPr/>
        </p:nvCxnSpPr>
        <p:spPr bwMode="auto">
          <a:xfrm>
            <a:off x="2352924" y="4113047"/>
            <a:ext cx="1464591" cy="13920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1" name="Elbow Connector 71"/>
          <p:cNvCxnSpPr>
            <a:stCxn id="290" idx="3"/>
            <a:endCxn id="154" idx="0"/>
          </p:cNvCxnSpPr>
          <p:nvPr/>
        </p:nvCxnSpPr>
        <p:spPr bwMode="auto">
          <a:xfrm rot="5400000" flipH="1">
            <a:off x="4841513" y="-210852"/>
            <a:ext cx="19689" cy="1225129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2" name="Elbow Connector 71"/>
          <p:cNvCxnSpPr>
            <a:stCxn id="290" idx="3"/>
            <a:endCxn id="155" idx="0"/>
          </p:cNvCxnSpPr>
          <p:nvPr/>
        </p:nvCxnSpPr>
        <p:spPr bwMode="auto">
          <a:xfrm rot="5400000">
            <a:off x="4668256" y="-16508"/>
            <a:ext cx="367603" cy="122373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3" name="Elbow Connector 71"/>
          <p:cNvCxnSpPr>
            <a:stCxn id="290" idx="3"/>
            <a:endCxn id="447" idx="3"/>
          </p:cNvCxnSpPr>
          <p:nvPr/>
        </p:nvCxnSpPr>
        <p:spPr bwMode="auto">
          <a:xfrm rot="5400000">
            <a:off x="4464224" y="193676"/>
            <a:ext cx="781819" cy="121757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4" name="Elbow Connector 71"/>
          <p:cNvCxnSpPr>
            <a:stCxn id="180" idx="6"/>
            <a:endCxn id="182" idx="4"/>
          </p:cNvCxnSpPr>
          <p:nvPr/>
        </p:nvCxnSpPr>
        <p:spPr bwMode="auto">
          <a:xfrm>
            <a:off x="2351972" y="2698110"/>
            <a:ext cx="1485316" cy="25459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7" name="Elbow Connector 71"/>
          <p:cNvCxnSpPr>
            <a:stCxn id="196" idx="3"/>
            <a:endCxn id="451" idx="1"/>
          </p:cNvCxnSpPr>
          <p:nvPr/>
        </p:nvCxnSpPr>
        <p:spPr bwMode="auto">
          <a:xfrm rot="16200000" flipH="1">
            <a:off x="2903835" y="2005629"/>
            <a:ext cx="872908" cy="1016369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8" name="Elbow Connector 71"/>
          <p:cNvCxnSpPr>
            <a:stCxn id="196" idx="3"/>
            <a:endCxn id="450" idx="1"/>
          </p:cNvCxnSpPr>
          <p:nvPr/>
        </p:nvCxnSpPr>
        <p:spPr bwMode="auto">
          <a:xfrm rot="16200000" flipH="1">
            <a:off x="3084199" y="1825266"/>
            <a:ext cx="503793" cy="1007980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9" name="Elbow Connector 71"/>
          <p:cNvCxnSpPr>
            <a:stCxn id="196" idx="3"/>
            <a:endCxn id="449" idx="1"/>
          </p:cNvCxnSpPr>
          <p:nvPr/>
        </p:nvCxnSpPr>
        <p:spPr bwMode="auto">
          <a:xfrm rot="16200000" flipH="1">
            <a:off x="3293923" y="1615541"/>
            <a:ext cx="101121" cy="1024757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0" name="Elbow Connector 71"/>
          <p:cNvCxnSpPr>
            <a:stCxn id="196" idx="3"/>
            <a:endCxn id="452" idx="1"/>
          </p:cNvCxnSpPr>
          <p:nvPr/>
        </p:nvCxnSpPr>
        <p:spPr bwMode="auto">
          <a:xfrm rot="16200000" flipH="1">
            <a:off x="2710888" y="2198577"/>
            <a:ext cx="1258802" cy="101636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1" name="Elbow Connector 71"/>
          <p:cNvCxnSpPr>
            <a:stCxn id="196" idx="3"/>
            <a:endCxn id="453" idx="1"/>
          </p:cNvCxnSpPr>
          <p:nvPr/>
        </p:nvCxnSpPr>
        <p:spPr bwMode="auto">
          <a:xfrm rot="16200000" flipH="1">
            <a:off x="2518768" y="2390697"/>
            <a:ext cx="1668211" cy="1041536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5" name="Elbow Connector 71"/>
          <p:cNvCxnSpPr>
            <a:stCxn id="344" idx="3"/>
            <a:endCxn id="168" idx="0"/>
          </p:cNvCxnSpPr>
          <p:nvPr/>
        </p:nvCxnSpPr>
        <p:spPr bwMode="auto">
          <a:xfrm rot="5400000">
            <a:off x="7204256" y="5075620"/>
            <a:ext cx="138623" cy="55562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7" name="Elbow Connector 71"/>
          <p:cNvCxnSpPr>
            <a:stCxn id="344" idx="3"/>
            <a:endCxn id="167" idx="0"/>
          </p:cNvCxnSpPr>
          <p:nvPr/>
        </p:nvCxnSpPr>
        <p:spPr bwMode="auto">
          <a:xfrm rot="5400000">
            <a:off x="6989329" y="5297941"/>
            <a:ext cx="575871" cy="54823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10" name="Group 409"/>
          <p:cNvGrpSpPr/>
          <p:nvPr/>
        </p:nvGrpSpPr>
        <p:grpSpPr>
          <a:xfrm>
            <a:off x="5293260" y="67608"/>
            <a:ext cx="355133" cy="343948"/>
            <a:chOff x="7399005" y="627784"/>
            <a:chExt cx="355133" cy="343948"/>
          </a:xfrm>
        </p:grpSpPr>
        <p:sp>
          <p:nvSpPr>
            <p:cNvPr id="290" name="Chevron 289"/>
            <p:cNvSpPr/>
            <p:nvPr/>
          </p:nvSpPr>
          <p:spPr bwMode="auto">
            <a:xfrm rot="5400000">
              <a:off x="7397693" y="669728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2" name="TextBox 431"/>
            <p:cNvSpPr txBox="1"/>
            <p:nvPr/>
          </p:nvSpPr>
          <p:spPr>
            <a:xfrm>
              <a:off x="7399005" y="692046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R3</a:t>
              </a:r>
            </a:p>
          </p:txBody>
        </p:sp>
      </p:grpSp>
      <p:grpSp>
        <p:nvGrpSpPr>
          <p:cNvPr id="605" name="Group 604"/>
          <p:cNvGrpSpPr/>
          <p:nvPr/>
        </p:nvGrpSpPr>
        <p:grpSpPr>
          <a:xfrm>
            <a:off x="5622199" y="1415546"/>
            <a:ext cx="355133" cy="348299"/>
            <a:chOff x="6810464" y="1526802"/>
            <a:chExt cx="355133" cy="348299"/>
          </a:xfrm>
        </p:grpSpPr>
        <p:sp>
          <p:nvSpPr>
            <p:cNvPr id="41" name="Chevron 40"/>
            <p:cNvSpPr/>
            <p:nvPr/>
          </p:nvSpPr>
          <p:spPr bwMode="auto">
            <a:xfrm rot="5400000">
              <a:off x="6803474" y="1568746"/>
              <a:ext cx="343948" cy="260059"/>
            </a:xfrm>
            <a:prstGeom prst="chevron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3" name="TextBox 432"/>
            <p:cNvSpPr txBox="1"/>
            <p:nvPr/>
          </p:nvSpPr>
          <p:spPr>
            <a:xfrm>
              <a:off x="6810464" y="1598102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R1</a:t>
              </a:r>
            </a:p>
          </p:txBody>
        </p:sp>
      </p:grpSp>
      <p:sp>
        <p:nvSpPr>
          <p:cNvPr id="275" name="Chevron 274"/>
          <p:cNvSpPr/>
          <p:nvPr/>
        </p:nvSpPr>
        <p:spPr bwMode="auto">
          <a:xfrm rot="5400000">
            <a:off x="3103384" y="3757104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4" name="TextBox 433"/>
          <p:cNvSpPr txBox="1"/>
          <p:nvPr/>
        </p:nvSpPr>
        <p:spPr>
          <a:xfrm>
            <a:off x="3116373" y="3775143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R5</a:t>
            </a:r>
          </a:p>
        </p:txBody>
      </p:sp>
      <p:sp>
        <p:nvSpPr>
          <p:cNvPr id="344" name="Chevron 343"/>
          <p:cNvSpPr/>
          <p:nvPr/>
        </p:nvSpPr>
        <p:spPr bwMode="auto">
          <a:xfrm rot="5400000">
            <a:off x="7379407" y="4982119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5" name="TextBox 434"/>
          <p:cNvSpPr txBox="1"/>
          <p:nvPr/>
        </p:nvSpPr>
        <p:spPr>
          <a:xfrm>
            <a:off x="7379930" y="499979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R7</a:t>
            </a:r>
          </a:p>
        </p:txBody>
      </p:sp>
      <p:grpSp>
        <p:nvGrpSpPr>
          <p:cNvPr id="392" name="Group 391"/>
          <p:cNvGrpSpPr/>
          <p:nvPr/>
        </p:nvGrpSpPr>
        <p:grpSpPr>
          <a:xfrm>
            <a:off x="7351873" y="5922843"/>
            <a:ext cx="534468" cy="345459"/>
            <a:chOff x="7146024" y="5759047"/>
            <a:chExt cx="534468" cy="345459"/>
          </a:xfrm>
        </p:grpSpPr>
        <p:sp>
          <p:nvSpPr>
            <p:cNvPr id="50" name="Chevron 49"/>
            <p:cNvSpPr/>
            <p:nvPr/>
          </p:nvSpPr>
          <p:spPr bwMode="auto">
            <a:xfrm rot="5400000">
              <a:off x="7143227" y="5800991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7146024" y="5827507"/>
              <a:ext cx="5344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R8</a:t>
              </a:r>
            </a:p>
          </p:txBody>
        </p:sp>
      </p:grpSp>
      <p:sp>
        <p:nvSpPr>
          <p:cNvPr id="42" name="Chevron 41"/>
          <p:cNvSpPr/>
          <p:nvPr/>
        </p:nvSpPr>
        <p:spPr bwMode="auto">
          <a:xfrm rot="5400000">
            <a:off x="7396765" y="4037918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7409969" y="405099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R6</a:t>
            </a:r>
          </a:p>
        </p:txBody>
      </p:sp>
      <p:grpSp>
        <p:nvGrpSpPr>
          <p:cNvPr id="377" name="Group 376"/>
          <p:cNvGrpSpPr/>
          <p:nvPr/>
        </p:nvGrpSpPr>
        <p:grpSpPr>
          <a:xfrm>
            <a:off x="5619307" y="2543145"/>
            <a:ext cx="380528" cy="290977"/>
            <a:chOff x="5081123" y="2112629"/>
            <a:chExt cx="380528" cy="290977"/>
          </a:xfrm>
        </p:grpSpPr>
        <p:sp>
          <p:nvSpPr>
            <p:cNvPr id="56" name="Oval 55"/>
            <p:cNvSpPr/>
            <p:nvPr/>
          </p:nvSpPr>
          <p:spPr bwMode="auto">
            <a:xfrm>
              <a:off x="5124277" y="2112629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5081123" y="2126607"/>
              <a:ext cx="380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N1</a:t>
              </a:r>
            </a:p>
          </p:txBody>
        </p:sp>
      </p:grpSp>
      <p:sp>
        <p:nvSpPr>
          <p:cNvPr id="57" name="Oval 56"/>
          <p:cNvSpPr/>
          <p:nvPr/>
        </p:nvSpPr>
        <p:spPr bwMode="auto">
          <a:xfrm>
            <a:off x="5679430" y="3325110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5643402" y="3330094"/>
            <a:ext cx="402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N2</a:t>
            </a:r>
          </a:p>
        </p:txBody>
      </p:sp>
      <p:sp>
        <p:nvSpPr>
          <p:cNvPr id="58" name="Oval 57"/>
          <p:cNvSpPr/>
          <p:nvPr/>
        </p:nvSpPr>
        <p:spPr bwMode="auto">
          <a:xfrm>
            <a:off x="5686708" y="3965005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5646301" y="3968363"/>
            <a:ext cx="395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N3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685878" y="4623919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2" name="TextBox 441"/>
          <p:cNvSpPr txBox="1"/>
          <p:nvPr/>
        </p:nvSpPr>
        <p:spPr>
          <a:xfrm flipH="1">
            <a:off x="5631312" y="4639154"/>
            <a:ext cx="520270" cy="28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N4</a:t>
            </a:r>
          </a:p>
        </p:txBody>
      </p:sp>
      <p:grpSp>
        <p:nvGrpSpPr>
          <p:cNvPr id="381" name="Group 380"/>
          <p:cNvGrpSpPr/>
          <p:nvPr/>
        </p:nvGrpSpPr>
        <p:grpSpPr>
          <a:xfrm>
            <a:off x="5652724" y="5329993"/>
            <a:ext cx="419730" cy="289579"/>
            <a:chOff x="5092119" y="5009627"/>
            <a:chExt cx="419730" cy="289579"/>
          </a:xfrm>
        </p:grpSpPr>
        <p:sp>
          <p:nvSpPr>
            <p:cNvPr id="52" name="Oval 51"/>
            <p:cNvSpPr/>
            <p:nvPr/>
          </p:nvSpPr>
          <p:spPr bwMode="auto">
            <a:xfrm>
              <a:off x="5127074" y="5009627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5092119" y="5022207"/>
              <a:ext cx="419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N5</a:t>
              </a:r>
            </a:p>
          </p:txBody>
        </p:sp>
      </p:grpSp>
      <p:grpSp>
        <p:nvGrpSpPr>
          <p:cNvPr id="382" name="Group 381"/>
          <p:cNvGrpSpPr/>
          <p:nvPr/>
        </p:nvGrpSpPr>
        <p:grpSpPr>
          <a:xfrm>
            <a:off x="5647888" y="6061233"/>
            <a:ext cx="412480" cy="296570"/>
            <a:chOff x="5243121" y="5958981"/>
            <a:chExt cx="412480" cy="296570"/>
          </a:xfrm>
        </p:grpSpPr>
        <p:sp>
          <p:nvSpPr>
            <p:cNvPr id="53" name="Oval 52"/>
            <p:cNvSpPr/>
            <p:nvPr/>
          </p:nvSpPr>
          <p:spPr bwMode="auto">
            <a:xfrm>
              <a:off x="5287863" y="5958981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5243121" y="5978552"/>
              <a:ext cx="412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N6</a:t>
              </a:r>
            </a:p>
          </p:txBody>
        </p:sp>
      </p:grpSp>
      <p:sp>
        <p:nvSpPr>
          <p:cNvPr id="154" name="8-Point Star 153"/>
          <p:cNvSpPr/>
          <p:nvPr/>
        </p:nvSpPr>
        <p:spPr bwMode="auto">
          <a:xfrm>
            <a:off x="3873033" y="208987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5" name="TextBox 444"/>
          <p:cNvSpPr txBox="1"/>
          <p:nvPr/>
        </p:nvSpPr>
        <p:spPr>
          <a:xfrm>
            <a:off x="3898201" y="26491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</a:t>
            </a:r>
          </a:p>
        </p:txBody>
      </p:sp>
      <p:sp>
        <p:nvSpPr>
          <p:cNvPr id="155" name="8-Point Star 154"/>
          <p:cNvSpPr/>
          <p:nvPr/>
        </p:nvSpPr>
        <p:spPr bwMode="auto">
          <a:xfrm>
            <a:off x="3874431" y="596279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6" name="TextBox 445"/>
          <p:cNvSpPr txBox="1"/>
          <p:nvPr/>
        </p:nvSpPr>
        <p:spPr>
          <a:xfrm>
            <a:off x="3891209" y="66898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A2</a:t>
            </a:r>
          </a:p>
        </p:txBody>
      </p:sp>
      <p:sp>
        <p:nvSpPr>
          <p:cNvPr id="156" name="8-Point Star 155"/>
          <p:cNvSpPr/>
          <p:nvPr/>
        </p:nvSpPr>
        <p:spPr bwMode="auto">
          <a:xfrm>
            <a:off x="3884219" y="983570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3891211" y="1054875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A3</a:t>
            </a:r>
          </a:p>
        </p:txBody>
      </p:sp>
      <p:sp>
        <p:nvSpPr>
          <p:cNvPr id="161" name="8-Point Star 160"/>
          <p:cNvSpPr/>
          <p:nvPr/>
        </p:nvSpPr>
        <p:spPr bwMode="auto">
          <a:xfrm>
            <a:off x="3848472" y="1589773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859100" y="163034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A4</a:t>
            </a:r>
          </a:p>
        </p:txBody>
      </p:sp>
      <p:sp>
        <p:nvSpPr>
          <p:cNvPr id="162" name="8-Point Star 161"/>
          <p:cNvSpPr/>
          <p:nvPr/>
        </p:nvSpPr>
        <p:spPr bwMode="auto">
          <a:xfrm>
            <a:off x="3841480" y="1985454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3856862" y="2039981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A5</a:t>
            </a:r>
          </a:p>
        </p:txBody>
      </p:sp>
      <p:sp>
        <p:nvSpPr>
          <p:cNvPr id="160" name="8-Point Star 159"/>
          <p:cNvSpPr/>
          <p:nvPr/>
        </p:nvSpPr>
        <p:spPr bwMode="auto">
          <a:xfrm>
            <a:off x="3838686" y="2376941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3840085" y="2442653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A6</a:t>
            </a:r>
          </a:p>
        </p:txBody>
      </p:sp>
      <p:sp>
        <p:nvSpPr>
          <p:cNvPr id="182" name="8-Point Star 181"/>
          <p:cNvSpPr/>
          <p:nvPr/>
        </p:nvSpPr>
        <p:spPr bwMode="auto">
          <a:xfrm>
            <a:off x="3837288" y="2769826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3848474" y="2811768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A7</a:t>
            </a:r>
          </a:p>
        </p:txBody>
      </p:sp>
      <p:sp>
        <p:nvSpPr>
          <p:cNvPr id="158" name="8-Point Star 157"/>
          <p:cNvSpPr/>
          <p:nvPr/>
        </p:nvSpPr>
        <p:spPr bwMode="auto">
          <a:xfrm>
            <a:off x="3835889" y="3145932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3848473" y="319766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A8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8-Point Star 156"/>
          <p:cNvSpPr/>
          <p:nvPr/>
        </p:nvSpPr>
        <p:spPr bwMode="auto">
          <a:xfrm>
            <a:off x="3842880" y="3545553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3873641" y="3607071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A9</a:t>
            </a:r>
          </a:p>
        </p:txBody>
      </p:sp>
      <p:sp>
        <p:nvSpPr>
          <p:cNvPr id="164" name="8-Point Star 163"/>
          <p:cNvSpPr/>
          <p:nvPr/>
        </p:nvSpPr>
        <p:spPr bwMode="auto">
          <a:xfrm>
            <a:off x="3817515" y="4069373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3789270" y="4102333"/>
            <a:ext cx="44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A10</a:t>
            </a:r>
          </a:p>
        </p:txBody>
      </p:sp>
      <p:sp>
        <p:nvSpPr>
          <p:cNvPr id="159" name="8-Point Star 158"/>
          <p:cNvSpPr/>
          <p:nvPr/>
        </p:nvSpPr>
        <p:spPr bwMode="auto">
          <a:xfrm>
            <a:off x="6673375" y="4346613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5" name="TextBox 454"/>
          <p:cNvSpPr txBox="1"/>
          <p:nvPr/>
        </p:nvSpPr>
        <p:spPr>
          <a:xfrm>
            <a:off x="6655160" y="4409479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A12</a:t>
            </a:r>
          </a:p>
        </p:txBody>
      </p:sp>
      <p:sp>
        <p:nvSpPr>
          <p:cNvPr id="163" name="8-Point Star 162"/>
          <p:cNvSpPr/>
          <p:nvPr/>
        </p:nvSpPr>
        <p:spPr bwMode="auto">
          <a:xfrm>
            <a:off x="6672266" y="4748817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6645451" y="4797246"/>
            <a:ext cx="451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A13</a:t>
            </a:r>
          </a:p>
        </p:txBody>
      </p:sp>
      <p:sp>
        <p:nvSpPr>
          <p:cNvPr id="168" name="8-Point Star 167"/>
          <p:cNvSpPr/>
          <p:nvPr/>
        </p:nvSpPr>
        <p:spPr bwMode="auto">
          <a:xfrm>
            <a:off x="6629993" y="5239866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0" name="TextBox 459"/>
          <p:cNvSpPr txBox="1"/>
          <p:nvPr/>
        </p:nvSpPr>
        <p:spPr>
          <a:xfrm>
            <a:off x="6604423" y="5286596"/>
            <a:ext cx="46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A14</a:t>
            </a:r>
          </a:p>
        </p:txBody>
      </p:sp>
      <p:sp>
        <p:nvSpPr>
          <p:cNvPr id="167" name="8-Point Star 166"/>
          <p:cNvSpPr/>
          <p:nvPr/>
        </p:nvSpPr>
        <p:spPr bwMode="auto">
          <a:xfrm>
            <a:off x="6637386" y="5677114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6613617" y="5751214"/>
            <a:ext cx="510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A15</a:t>
            </a:r>
          </a:p>
        </p:txBody>
      </p:sp>
      <p:sp>
        <p:nvSpPr>
          <p:cNvPr id="169" name="8-Point Star 168"/>
          <p:cNvSpPr/>
          <p:nvPr/>
        </p:nvSpPr>
        <p:spPr bwMode="auto">
          <a:xfrm>
            <a:off x="6639779" y="6279345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6621603" y="6333872"/>
            <a:ext cx="4599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A16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85" name="Elbow Connector 71"/>
          <p:cNvCxnSpPr>
            <a:stCxn id="186" idx="3"/>
            <a:endCxn id="154" idx="6"/>
          </p:cNvCxnSpPr>
          <p:nvPr/>
        </p:nvCxnSpPr>
        <p:spPr bwMode="auto">
          <a:xfrm rot="5400000" flipH="1" flipV="1">
            <a:off x="3237451" y="-336257"/>
            <a:ext cx="273217" cy="1363706"/>
          </a:xfrm>
          <a:prstGeom prst="curvedConnector5">
            <a:avLst>
              <a:gd name="adj1" fmla="val -33216"/>
              <a:gd name="adj2" fmla="val 49600"/>
              <a:gd name="adj3" fmla="val 15339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3" name="8-Point Star 142"/>
          <p:cNvSpPr/>
          <p:nvPr/>
        </p:nvSpPr>
        <p:spPr bwMode="auto">
          <a:xfrm>
            <a:off x="3825625" y="4487496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801437" y="4547265"/>
            <a:ext cx="44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A11</a:t>
            </a:r>
          </a:p>
        </p:txBody>
      </p:sp>
      <p:cxnSp>
        <p:nvCxnSpPr>
          <p:cNvPr id="146" name="Elbow Connector 71"/>
          <p:cNvCxnSpPr>
            <a:stCxn id="58" idx="2"/>
            <a:endCxn id="143" idx="0"/>
          </p:cNvCxnSpPr>
          <p:nvPr/>
        </p:nvCxnSpPr>
        <p:spPr bwMode="auto">
          <a:xfrm rot="10800000" flipV="1">
            <a:off x="4191386" y="4102164"/>
            <a:ext cx="1495323" cy="56821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Elbow Connector 71"/>
          <p:cNvCxnSpPr>
            <a:stCxn id="255" idx="6"/>
            <a:endCxn id="143" idx="4"/>
          </p:cNvCxnSpPr>
          <p:nvPr/>
        </p:nvCxnSpPr>
        <p:spPr bwMode="auto">
          <a:xfrm>
            <a:off x="2352924" y="4113047"/>
            <a:ext cx="1472701" cy="557329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8" name="Chevron 177"/>
          <p:cNvSpPr/>
          <p:nvPr/>
        </p:nvSpPr>
        <p:spPr bwMode="auto">
          <a:xfrm rot="5400000">
            <a:off x="2039553" y="1457676"/>
            <a:ext cx="343948" cy="260059"/>
          </a:xfrm>
          <a:prstGeom prst="chevr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2040864" y="1479986"/>
            <a:ext cx="469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R2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2077652" y="2560950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052772" y="2571021"/>
            <a:ext cx="4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N7</a:t>
            </a:r>
          </a:p>
        </p:txBody>
      </p:sp>
      <p:cxnSp>
        <p:nvCxnSpPr>
          <p:cNvPr id="183" name="Elbow Connector 71"/>
          <p:cNvCxnSpPr>
            <a:stCxn id="178" idx="3"/>
            <a:endCxn id="180" idx="0"/>
          </p:cNvCxnSpPr>
          <p:nvPr/>
        </p:nvCxnSpPr>
        <p:spPr bwMode="auto">
          <a:xfrm rot="16200000" flipH="1">
            <a:off x="1812534" y="2158672"/>
            <a:ext cx="801270" cy="3285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465" name="Elbow Connector 71"/>
          <p:cNvCxnSpPr>
            <a:stCxn id="178" idx="0"/>
            <a:endCxn id="445" idx="1"/>
          </p:cNvCxnSpPr>
          <p:nvPr/>
        </p:nvCxnSpPr>
        <p:spPr bwMode="auto">
          <a:xfrm flipV="1">
            <a:off x="2341557" y="403412"/>
            <a:ext cx="1556644" cy="1119279"/>
          </a:xfrm>
          <a:prstGeom prst="curvedConnector3">
            <a:avLst>
              <a:gd name="adj1" fmla="val 41528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4" name="Elbow Connector 71"/>
          <p:cNvCxnSpPr>
            <a:stCxn id="178" idx="0"/>
            <a:endCxn id="156" idx="4"/>
          </p:cNvCxnSpPr>
          <p:nvPr/>
        </p:nvCxnSpPr>
        <p:spPr bwMode="auto">
          <a:xfrm flipV="1">
            <a:off x="2341557" y="1166450"/>
            <a:ext cx="1542662" cy="35624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6" name="Elbow Connector 71"/>
          <p:cNvCxnSpPr>
            <a:stCxn id="178" idx="0"/>
            <a:endCxn id="155" idx="4"/>
          </p:cNvCxnSpPr>
          <p:nvPr/>
        </p:nvCxnSpPr>
        <p:spPr bwMode="auto">
          <a:xfrm flipV="1">
            <a:off x="2341557" y="779159"/>
            <a:ext cx="1532874" cy="7435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8" name="TextBox 517"/>
          <p:cNvSpPr txBox="1"/>
          <p:nvPr/>
        </p:nvSpPr>
        <p:spPr>
          <a:xfrm>
            <a:off x="1012251" y="1276567"/>
            <a:ext cx="106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Receptor Binding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(Antagonist)</a:t>
            </a:r>
          </a:p>
        </p:txBody>
      </p:sp>
      <p:sp>
        <p:nvSpPr>
          <p:cNvPr id="552" name="8-Point Star 551"/>
          <p:cNvSpPr/>
          <p:nvPr/>
        </p:nvSpPr>
        <p:spPr bwMode="auto">
          <a:xfrm>
            <a:off x="1169613" y="4902542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53" name="TextBox 552"/>
          <p:cNvSpPr txBox="1"/>
          <p:nvPr/>
        </p:nvSpPr>
        <p:spPr>
          <a:xfrm>
            <a:off x="1132568" y="4946602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A17</a:t>
            </a:r>
          </a:p>
        </p:txBody>
      </p:sp>
      <p:sp>
        <p:nvSpPr>
          <p:cNvPr id="555" name="8-Point Star 554"/>
          <p:cNvSpPr/>
          <p:nvPr/>
        </p:nvSpPr>
        <p:spPr bwMode="auto">
          <a:xfrm>
            <a:off x="1142967" y="5315421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56" name="TextBox 555"/>
          <p:cNvSpPr txBox="1"/>
          <p:nvPr/>
        </p:nvSpPr>
        <p:spPr>
          <a:xfrm>
            <a:off x="1114200" y="5367745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A18</a:t>
            </a:r>
          </a:p>
        </p:txBody>
      </p:sp>
      <p:cxnSp>
        <p:nvCxnSpPr>
          <p:cNvPr id="563" name="Elbow Connector 71"/>
          <p:cNvCxnSpPr>
            <a:stCxn id="197" idx="2"/>
            <a:endCxn id="552" idx="0"/>
          </p:cNvCxnSpPr>
          <p:nvPr/>
        </p:nvCxnSpPr>
        <p:spPr bwMode="auto">
          <a:xfrm rot="10800000">
            <a:off x="1535374" y="5085422"/>
            <a:ext cx="543775" cy="2556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6" name="Elbow Connector 71"/>
          <p:cNvCxnSpPr>
            <a:stCxn id="197" idx="2"/>
            <a:endCxn id="555" idx="0"/>
          </p:cNvCxnSpPr>
          <p:nvPr/>
        </p:nvCxnSpPr>
        <p:spPr bwMode="auto">
          <a:xfrm rot="10800000" flipV="1">
            <a:off x="1508728" y="5341053"/>
            <a:ext cx="570421" cy="15724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3" name="Elbow Connector 71"/>
          <p:cNvCxnSpPr>
            <a:stCxn id="210" idx="3"/>
            <a:endCxn id="552" idx="4"/>
          </p:cNvCxnSpPr>
          <p:nvPr/>
        </p:nvCxnSpPr>
        <p:spPr bwMode="auto">
          <a:xfrm rot="16200000" flipH="1">
            <a:off x="855872" y="4771680"/>
            <a:ext cx="238411" cy="38907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6" name="Elbow Connector 71"/>
          <p:cNvCxnSpPr>
            <a:stCxn id="210" idx="3"/>
            <a:endCxn id="555" idx="4"/>
          </p:cNvCxnSpPr>
          <p:nvPr/>
        </p:nvCxnSpPr>
        <p:spPr bwMode="auto">
          <a:xfrm rot="16200000" flipH="1">
            <a:off x="636109" y="4991443"/>
            <a:ext cx="651290" cy="36242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6" name="TextBox 605"/>
          <p:cNvSpPr txBox="1"/>
          <p:nvPr/>
        </p:nvSpPr>
        <p:spPr>
          <a:xfrm>
            <a:off x="1156760" y="256095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Dimerization</a:t>
            </a:r>
          </a:p>
        </p:txBody>
      </p:sp>
      <p:grpSp>
        <p:nvGrpSpPr>
          <p:cNvPr id="200" name="Group 199"/>
          <p:cNvGrpSpPr/>
          <p:nvPr/>
        </p:nvGrpSpPr>
        <p:grpSpPr>
          <a:xfrm>
            <a:off x="2042026" y="3323982"/>
            <a:ext cx="425687" cy="282185"/>
            <a:chOff x="4554418" y="1820413"/>
            <a:chExt cx="425687" cy="282185"/>
          </a:xfrm>
        </p:grpSpPr>
        <p:sp>
          <p:nvSpPr>
            <p:cNvPr id="202" name="Oval 201"/>
            <p:cNvSpPr/>
            <p:nvPr/>
          </p:nvSpPr>
          <p:spPr bwMode="auto">
            <a:xfrm>
              <a:off x="4588780" y="1820413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554418" y="1825599"/>
              <a:ext cx="4256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N8</a:t>
              </a:r>
            </a:p>
          </p:txBody>
        </p:sp>
      </p:grpSp>
      <p:cxnSp>
        <p:nvCxnSpPr>
          <p:cNvPr id="241" name="Elbow Connector 71"/>
          <p:cNvCxnSpPr>
            <a:stCxn id="180" idx="4"/>
            <a:endCxn id="202" idx="0"/>
          </p:cNvCxnSpPr>
          <p:nvPr/>
        </p:nvCxnSpPr>
        <p:spPr bwMode="auto">
          <a:xfrm rot="5400000">
            <a:off x="1969824" y="3078994"/>
            <a:ext cx="488712" cy="1264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55" name="Oval 254"/>
          <p:cNvSpPr/>
          <p:nvPr/>
        </p:nvSpPr>
        <p:spPr bwMode="auto">
          <a:xfrm>
            <a:off x="2078604" y="3975887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56" name="TextBox 255"/>
          <p:cNvSpPr txBox="1"/>
          <p:nvPr/>
        </p:nvSpPr>
        <p:spPr>
          <a:xfrm flipH="1">
            <a:off x="2051567" y="3984679"/>
            <a:ext cx="471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N9</a:t>
            </a:r>
          </a:p>
        </p:txBody>
      </p:sp>
      <p:cxnSp>
        <p:nvCxnSpPr>
          <p:cNvPr id="257" name="Elbow Connector 71"/>
          <p:cNvCxnSpPr>
            <a:stCxn id="202" idx="4"/>
            <a:endCxn id="255" idx="0"/>
          </p:cNvCxnSpPr>
          <p:nvPr/>
        </p:nvCxnSpPr>
        <p:spPr bwMode="auto">
          <a:xfrm rot="16200000" flipH="1">
            <a:off x="2025864" y="3785986"/>
            <a:ext cx="377585" cy="2216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305" name="Elbow Connector 71"/>
          <p:cNvCxnSpPr>
            <a:stCxn id="434" idx="2"/>
            <a:endCxn id="164" idx="4"/>
          </p:cNvCxnSpPr>
          <p:nvPr/>
        </p:nvCxnSpPr>
        <p:spPr bwMode="auto">
          <a:xfrm rot="16200000" flipH="1">
            <a:off x="3455672" y="3890409"/>
            <a:ext cx="200111" cy="52357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6" name="Elbow Connector 71"/>
          <p:cNvCxnSpPr>
            <a:stCxn id="275" idx="3"/>
            <a:endCxn id="143" idx="4"/>
          </p:cNvCxnSpPr>
          <p:nvPr/>
        </p:nvCxnSpPr>
        <p:spPr bwMode="auto">
          <a:xfrm rot="16200000" flipH="1">
            <a:off x="3244857" y="4089608"/>
            <a:ext cx="611268" cy="550267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3" name="TextBox 312"/>
          <p:cNvSpPr txBox="1"/>
          <p:nvPr/>
        </p:nvSpPr>
        <p:spPr>
          <a:xfrm>
            <a:off x="1432740" y="3911313"/>
            <a:ext cx="653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DNA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Binding</a:t>
            </a:r>
          </a:p>
        </p:txBody>
      </p:sp>
      <p:cxnSp>
        <p:nvCxnSpPr>
          <p:cNvPr id="325" name="Elbow Connector 71"/>
          <p:cNvCxnSpPr>
            <a:stCxn id="180" idx="6"/>
            <a:endCxn id="160" idx="4"/>
          </p:cNvCxnSpPr>
          <p:nvPr/>
        </p:nvCxnSpPr>
        <p:spPr bwMode="auto">
          <a:xfrm flipV="1">
            <a:off x="2351972" y="2559821"/>
            <a:ext cx="1486714" cy="138289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6" name="Elbow Connector 71"/>
          <p:cNvCxnSpPr>
            <a:stCxn id="180" idx="6"/>
            <a:endCxn id="162" idx="4"/>
          </p:cNvCxnSpPr>
          <p:nvPr/>
        </p:nvCxnSpPr>
        <p:spPr bwMode="auto">
          <a:xfrm flipV="1">
            <a:off x="2351972" y="2168334"/>
            <a:ext cx="1489508" cy="52977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7" name="Elbow Connector 71"/>
          <p:cNvCxnSpPr>
            <a:stCxn id="180" idx="6"/>
            <a:endCxn id="161" idx="4"/>
          </p:cNvCxnSpPr>
          <p:nvPr/>
        </p:nvCxnSpPr>
        <p:spPr bwMode="auto">
          <a:xfrm flipV="1">
            <a:off x="2351972" y="1772653"/>
            <a:ext cx="1496500" cy="92545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8" name="Elbow Connector 71"/>
          <p:cNvCxnSpPr>
            <a:stCxn id="180" idx="6"/>
            <a:endCxn id="158" idx="4"/>
          </p:cNvCxnSpPr>
          <p:nvPr/>
        </p:nvCxnSpPr>
        <p:spPr bwMode="auto">
          <a:xfrm>
            <a:off x="2351972" y="2698110"/>
            <a:ext cx="1483917" cy="63070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9" name="Elbow Connector 71"/>
          <p:cNvCxnSpPr>
            <a:stCxn id="180" idx="6"/>
            <a:endCxn id="157" idx="4"/>
          </p:cNvCxnSpPr>
          <p:nvPr/>
        </p:nvCxnSpPr>
        <p:spPr bwMode="auto">
          <a:xfrm>
            <a:off x="2351972" y="2698110"/>
            <a:ext cx="1490908" cy="1030323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1" name="Elbow Connector 71"/>
          <p:cNvCxnSpPr>
            <a:stCxn id="196" idx="3"/>
            <a:endCxn id="161" idx="4"/>
          </p:cNvCxnSpPr>
          <p:nvPr/>
        </p:nvCxnSpPr>
        <p:spPr bwMode="auto">
          <a:xfrm rot="5400000" flipH="1" flipV="1">
            <a:off x="3187934" y="1416823"/>
            <a:ext cx="304707" cy="1016367"/>
          </a:xfrm>
          <a:prstGeom prst="curvedConnector4">
            <a:avLst>
              <a:gd name="adj1" fmla="val 1154"/>
              <a:gd name="adj2" fmla="val 5084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5" name="TextBox 374"/>
          <p:cNvSpPr txBox="1"/>
          <p:nvPr/>
        </p:nvSpPr>
        <p:spPr>
          <a:xfrm>
            <a:off x="5916927" y="322729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Cofactor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Recruitment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2079148" y="5203894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98" name="TextBox 197"/>
          <p:cNvSpPr txBox="1"/>
          <p:nvPr/>
        </p:nvSpPr>
        <p:spPr>
          <a:xfrm flipH="1">
            <a:off x="1998815" y="5213490"/>
            <a:ext cx="471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N10</a:t>
            </a:r>
          </a:p>
        </p:txBody>
      </p:sp>
      <p:cxnSp>
        <p:nvCxnSpPr>
          <p:cNvPr id="199" name="Elbow Connector 71"/>
          <p:cNvCxnSpPr>
            <a:stCxn id="255" idx="4"/>
            <a:endCxn id="197" idx="0"/>
          </p:cNvCxnSpPr>
          <p:nvPr/>
        </p:nvCxnSpPr>
        <p:spPr bwMode="auto">
          <a:xfrm rot="16200000" flipH="1">
            <a:off x="1739193" y="4726778"/>
            <a:ext cx="953687" cy="544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12" name="TextBox 211"/>
          <p:cNvSpPr txBox="1"/>
          <p:nvPr/>
        </p:nvSpPr>
        <p:spPr>
          <a:xfrm>
            <a:off x="2316439" y="5047869"/>
            <a:ext cx="99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Antagonist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Transcription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Suppression</a:t>
            </a:r>
          </a:p>
        </p:txBody>
      </p:sp>
      <p:sp>
        <p:nvSpPr>
          <p:cNvPr id="196" name="Chevron 195"/>
          <p:cNvSpPr/>
          <p:nvPr/>
        </p:nvSpPr>
        <p:spPr bwMode="auto">
          <a:xfrm rot="5400000">
            <a:off x="2660131" y="1775356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2658360" y="1779563"/>
            <a:ext cx="437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R4</a:t>
            </a:r>
          </a:p>
        </p:txBody>
      </p:sp>
      <p:sp>
        <p:nvSpPr>
          <p:cNvPr id="210" name="Chevron 209"/>
          <p:cNvSpPr/>
          <p:nvPr/>
        </p:nvSpPr>
        <p:spPr bwMode="auto">
          <a:xfrm rot="5400000">
            <a:off x="608568" y="4545007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82" name="TextBox 581"/>
          <p:cNvSpPr txBox="1"/>
          <p:nvPr/>
        </p:nvSpPr>
        <p:spPr>
          <a:xfrm>
            <a:off x="619881" y="4559107"/>
            <a:ext cx="52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R9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21777" y="138256"/>
            <a:ext cx="382494" cy="343948"/>
            <a:chOff x="2241482" y="138256"/>
            <a:chExt cx="382494" cy="343948"/>
          </a:xfrm>
        </p:grpSpPr>
        <p:sp>
          <p:nvSpPr>
            <p:cNvPr id="186" name="Chevron 185"/>
            <p:cNvSpPr/>
            <p:nvPr/>
          </p:nvSpPr>
          <p:spPr bwMode="auto">
            <a:xfrm rot="5400000">
              <a:off x="2239938" y="180200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2241482" y="192803"/>
              <a:ext cx="3824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</a:t>
              </a:r>
            </a:p>
          </p:txBody>
        </p:sp>
      </p:grpSp>
      <p:sp>
        <p:nvSpPr>
          <p:cNvPr id="5" name="Down Arrow 4"/>
          <p:cNvSpPr/>
          <p:nvPr/>
        </p:nvSpPr>
        <p:spPr>
          <a:xfrm>
            <a:off x="7407204" y="3724701"/>
            <a:ext cx="317474" cy="360856"/>
          </a:xfrm>
          <a:prstGeom prst="down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6828903" y="242093"/>
            <a:ext cx="2154323" cy="27432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66" name="Chevron 165"/>
          <p:cNvSpPr/>
          <p:nvPr/>
        </p:nvSpPr>
        <p:spPr bwMode="auto">
          <a:xfrm rot="5400000">
            <a:off x="6884565" y="2594810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0" name="Chevron 169"/>
          <p:cNvSpPr/>
          <p:nvPr/>
        </p:nvSpPr>
        <p:spPr bwMode="auto">
          <a:xfrm rot="5400000">
            <a:off x="6902381" y="447274"/>
            <a:ext cx="343948" cy="260059"/>
          </a:xfrm>
          <a:prstGeom prst="chevro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1" name="Oval 170"/>
          <p:cNvSpPr/>
          <p:nvPr/>
        </p:nvSpPr>
        <p:spPr bwMode="auto">
          <a:xfrm>
            <a:off x="6917761" y="826668"/>
            <a:ext cx="274320" cy="27432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2" name="8-Point Star 171"/>
          <p:cNvSpPr/>
          <p:nvPr/>
        </p:nvSpPr>
        <p:spPr bwMode="auto">
          <a:xfrm>
            <a:off x="6884206" y="1153771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7170831" y="354978"/>
            <a:ext cx="168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Receptor (Direct Molecular Interaction)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214173" y="837851"/>
            <a:ext cx="16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Intermediate Process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7265905" y="1183131"/>
            <a:ext cx="1587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Assay</a:t>
            </a:r>
          </a:p>
        </p:txBody>
      </p:sp>
      <p:sp>
        <p:nvSpPr>
          <p:cNvPr id="176" name="Chevron 175"/>
          <p:cNvSpPr/>
          <p:nvPr/>
        </p:nvSpPr>
        <p:spPr bwMode="auto">
          <a:xfrm rot="5400000">
            <a:off x="6888613" y="1960008"/>
            <a:ext cx="343948" cy="260059"/>
          </a:xfrm>
          <a:prstGeom prst="chevron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7160093" y="1858801"/>
            <a:ext cx="1603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agonist pathway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153102" y="2532769"/>
            <a:ext cx="1837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Pseudo-receptor pathway</a:t>
            </a:r>
          </a:p>
        </p:txBody>
      </p:sp>
      <p:sp>
        <p:nvSpPr>
          <p:cNvPr id="185" name="Chevron 184"/>
          <p:cNvSpPr/>
          <p:nvPr/>
        </p:nvSpPr>
        <p:spPr bwMode="auto">
          <a:xfrm rot="5400000">
            <a:off x="6890011" y="2278403"/>
            <a:ext cx="343948" cy="260059"/>
          </a:xfrm>
          <a:prstGeom prst="chevr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7161492" y="2177196"/>
            <a:ext cx="1601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antagonist pathway</a:t>
            </a:r>
          </a:p>
        </p:txBody>
      </p:sp>
    </p:spTree>
    <p:extLst>
      <p:ext uri="{BB962C8B-B14F-4D97-AF65-F5344CB8AC3E}">
        <p14:creationId xmlns:p14="http://schemas.microsoft.com/office/powerpoint/2010/main" val="3807067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475249"/>
            <a:ext cx="3780263" cy="13827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06" y="447541"/>
            <a:ext cx="6096000" cy="228600"/>
          </a:xfrm>
        </p:spPr>
        <p:txBody>
          <a:bodyPr/>
          <a:lstStyle/>
          <a:p>
            <a:r>
              <a:rPr lang="en-US" dirty="0"/>
              <a:t>Example chemicals:</a:t>
            </a:r>
            <a:br>
              <a:rPr lang="en-US" dirty="0"/>
            </a:br>
            <a:r>
              <a:rPr lang="en-US" dirty="0"/>
              <a:t>Observe </a:t>
            </a:r>
            <a:r>
              <a:rPr lang="en-US"/>
              <a:t>quantitative uncertainty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764" y="2016907"/>
            <a:ext cx="161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 Agonist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0926" y="3807427"/>
            <a:ext cx="3964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Assay Interference Example “R3”</a:t>
            </a:r>
          </a:p>
        </p:txBody>
      </p:sp>
      <p:pic>
        <p:nvPicPr>
          <p:cNvPr id="295937" name="Picture 1"/>
          <p:cNvPicPr>
            <a:picLocks noChangeAspect="1" noChangeArrowheads="1"/>
          </p:cNvPicPr>
          <p:nvPr/>
        </p:nvPicPr>
        <p:blipFill>
          <a:blip r:embed="rId2" cstate="print"/>
          <a:srcRect l="2385"/>
          <a:stretch>
            <a:fillRect/>
          </a:stretch>
        </p:blipFill>
        <p:spPr bwMode="auto">
          <a:xfrm>
            <a:off x="3253792" y="1153297"/>
            <a:ext cx="5850224" cy="268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7713" y="4238302"/>
            <a:ext cx="5451687" cy="25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9" y="3914727"/>
            <a:ext cx="3410097" cy="2693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807177" y="3787674"/>
            <a:ext cx="419100" cy="4396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7" name="Elbow Connector 6"/>
          <p:cNvCxnSpPr>
            <a:stCxn id="11" idx="1"/>
            <a:endCxn id="5" idx="6"/>
          </p:cNvCxnSpPr>
          <p:nvPr/>
        </p:nvCxnSpPr>
        <p:spPr bwMode="auto">
          <a:xfrm rot="10800000">
            <a:off x="2226278" y="4007482"/>
            <a:ext cx="2344649" cy="12700"/>
          </a:xfrm>
          <a:prstGeom prst="curvedConnector3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724095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0597" y="79243"/>
            <a:ext cx="7559673" cy="801300"/>
          </a:xfrm>
        </p:spPr>
        <p:txBody>
          <a:bodyPr>
            <a:normAutofit/>
          </a:bodyPr>
          <a:lstStyle/>
          <a:p>
            <a:r>
              <a:rPr lang="en-US" sz="2700" dirty="0"/>
              <a:t>Compare predicted exposure and ER hazard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24588"/>
            <a:ext cx="19050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2D3D37-D3A3-40C7-BBB9-7B56940D5093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3F69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5" y="1020003"/>
            <a:ext cx="9028991" cy="4861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1536" t="7448" b="14659"/>
          <a:stretch/>
        </p:blipFill>
        <p:spPr>
          <a:xfrm>
            <a:off x="7281017" y="4477185"/>
            <a:ext cx="1862983" cy="2380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4155" y="1216637"/>
            <a:ext cx="1011815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Hazard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2724" y="3086699"/>
            <a:ext cx="126829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341613075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3008" y="85725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3609" y="251681"/>
            <a:ext cx="7714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FFFF00"/>
                </a:solidFill>
                <a:latin typeface="Calibri" panose="020F0502020204030204" pitchFamily="34" charset="0"/>
              </a:rPr>
              <a:t>Cell-level Modeling: The ‘Virtual Embryo’</a:t>
            </a:r>
            <a:endParaRPr lang="en-US" sz="2800" b="1" kern="0" dirty="0">
              <a:solidFill>
                <a:srgbClr val="FFFF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83457" y="5347127"/>
            <a:ext cx="95782" cy="1082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083457" y="5544854"/>
            <a:ext cx="95782" cy="1082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83457" y="5742580"/>
            <a:ext cx="95782" cy="10828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16894" y="5097651"/>
            <a:ext cx="4174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Leung et al. (2016)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Reprod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Toxicol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Zurlinden/Saili et al. (FY17 product).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Hunter et al. (FY18 product).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Your name here.</a:t>
            </a: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22415" y="5563887"/>
            <a:ext cx="16002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8F64307-C488-470A-AE14-7BB09ECA3042}" type="slidenum">
              <a:rPr lang="en-US" sz="1200" ker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US" sz="1200" kern="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6430" y="1270065"/>
            <a:ext cx="5654025" cy="3612949"/>
            <a:chOff x="1718913" y="700489"/>
            <a:chExt cx="7538699" cy="4817265"/>
          </a:xfrm>
        </p:grpSpPr>
        <p:sp>
          <p:nvSpPr>
            <p:cNvPr id="22" name="TextBox 5"/>
            <p:cNvSpPr txBox="1"/>
            <p:nvPr/>
          </p:nvSpPr>
          <p:spPr>
            <a:xfrm>
              <a:off x="2944294" y="4360148"/>
              <a:ext cx="1775273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Genital Tubercle</a:t>
              </a:r>
            </a:p>
          </p:txBody>
        </p:sp>
        <p:sp>
          <p:nvSpPr>
            <p:cNvPr id="23" name="TextBox 9"/>
            <p:cNvSpPr txBox="1"/>
            <p:nvPr/>
          </p:nvSpPr>
          <p:spPr>
            <a:xfrm>
              <a:off x="2006484" y="1716021"/>
              <a:ext cx="1339599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Vasculature</a:t>
              </a:r>
            </a:p>
          </p:txBody>
        </p:sp>
        <p:cxnSp>
          <p:nvCxnSpPr>
            <p:cNvPr id="24" name="Elbow Connector 23"/>
            <p:cNvCxnSpPr>
              <a:stCxn id="22" idx="3"/>
              <a:endCxn id="32" idx="2"/>
            </p:cNvCxnSpPr>
            <p:nvPr/>
          </p:nvCxnSpPr>
          <p:spPr>
            <a:xfrm flipV="1">
              <a:off x="4719567" y="2845673"/>
              <a:ext cx="465615" cy="1714530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1"/>
            <p:cNvSpPr txBox="1"/>
            <p:nvPr/>
          </p:nvSpPr>
          <p:spPr>
            <a:xfrm>
              <a:off x="2522265" y="3533485"/>
              <a:ext cx="824415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Palate</a:t>
              </a:r>
            </a:p>
          </p:txBody>
        </p:sp>
        <p:sp>
          <p:nvSpPr>
            <p:cNvPr id="26" name="TextBox 22"/>
            <p:cNvSpPr txBox="1"/>
            <p:nvPr/>
          </p:nvSpPr>
          <p:spPr>
            <a:xfrm>
              <a:off x="1718913" y="2632431"/>
              <a:ext cx="1137492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Limb-bud</a:t>
              </a:r>
            </a:p>
          </p:txBody>
        </p:sp>
        <p:cxnSp>
          <p:nvCxnSpPr>
            <p:cNvPr id="27" name="Elbow Connector 26"/>
            <p:cNvCxnSpPr>
              <a:stCxn id="25" idx="3"/>
              <a:endCxn id="31" idx="2"/>
            </p:cNvCxnSpPr>
            <p:nvPr/>
          </p:nvCxnSpPr>
          <p:spPr>
            <a:xfrm flipV="1">
              <a:off x="3346680" y="2731373"/>
              <a:ext cx="1838502" cy="1002167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26" idx="3"/>
              <a:endCxn id="30" idx="2"/>
            </p:cNvCxnSpPr>
            <p:nvPr/>
          </p:nvCxnSpPr>
          <p:spPr>
            <a:xfrm flipV="1">
              <a:off x="2856405" y="2617073"/>
              <a:ext cx="2328777" cy="215413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5185182" y="2417048"/>
              <a:ext cx="84976" cy="171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013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185182" y="2531348"/>
              <a:ext cx="84976" cy="171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013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185182" y="2645648"/>
              <a:ext cx="84976" cy="171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013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185182" y="2759948"/>
              <a:ext cx="84976" cy="171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013">
                <a:solidFill>
                  <a:prstClr val="white"/>
                </a:solidFill>
              </a:endParaRPr>
            </a:p>
          </p:txBody>
        </p:sp>
        <p:cxnSp>
          <p:nvCxnSpPr>
            <p:cNvPr id="33" name="Elbow Connector 32"/>
            <p:cNvCxnSpPr>
              <a:stCxn id="23" idx="3"/>
              <a:endCxn id="29" idx="2"/>
            </p:cNvCxnSpPr>
            <p:nvPr/>
          </p:nvCxnSpPr>
          <p:spPr>
            <a:xfrm>
              <a:off x="3346082" y="1916075"/>
              <a:ext cx="1839100" cy="586697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 descr="v-Embryo_final_art (5x200)"/>
            <p:cNvPicPr>
              <a:picLocks noChangeAspect="1" noChangeArrowheads="1"/>
            </p:cNvPicPr>
            <p:nvPr/>
          </p:nvPicPr>
          <p:blipFill>
            <a:blip r:embed="rId2" cstate="email"/>
            <a:srcRect l="1042" t="2182" r="1007" b="1768"/>
            <a:stretch>
              <a:fillRect/>
            </a:stretch>
          </p:blipFill>
          <p:spPr bwMode="auto">
            <a:xfrm>
              <a:off x="5185182" y="2071535"/>
              <a:ext cx="2343149" cy="1374212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miter lim="800000"/>
              <a:headEnd/>
              <a:tailEnd/>
            </a:ln>
            <a:effectLst/>
          </p:spPr>
        </p:pic>
        <p:sp>
          <p:nvSpPr>
            <p:cNvPr id="35" name="TextBox 53"/>
            <p:cNvSpPr txBox="1"/>
            <p:nvPr/>
          </p:nvSpPr>
          <p:spPr>
            <a:xfrm>
              <a:off x="5029779" y="700489"/>
              <a:ext cx="774144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Heart</a:t>
              </a:r>
            </a:p>
          </p:txBody>
        </p:sp>
        <p:cxnSp>
          <p:nvCxnSpPr>
            <p:cNvPr id="38" name="Elbow Connector 37"/>
            <p:cNvCxnSpPr>
              <a:stCxn id="35" idx="3"/>
            </p:cNvCxnSpPr>
            <p:nvPr/>
          </p:nvCxnSpPr>
          <p:spPr>
            <a:xfrm>
              <a:off x="5803923" y="900544"/>
              <a:ext cx="368277" cy="1170991"/>
            </a:xfrm>
            <a:prstGeom prst="bentConnector2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56"/>
            <p:cNvSpPr txBox="1"/>
            <p:nvPr/>
          </p:nvSpPr>
          <p:spPr>
            <a:xfrm>
              <a:off x="6948618" y="700489"/>
              <a:ext cx="1141767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NVU/BBB</a:t>
              </a:r>
            </a:p>
          </p:txBody>
        </p:sp>
        <p:cxnSp>
          <p:nvCxnSpPr>
            <p:cNvPr id="40" name="Elbow Connector 39"/>
            <p:cNvCxnSpPr>
              <a:stCxn id="39" idx="2"/>
              <a:endCxn id="34" idx="0"/>
            </p:cNvCxnSpPr>
            <p:nvPr/>
          </p:nvCxnSpPr>
          <p:spPr>
            <a:xfrm rot="5400000">
              <a:off x="6452662" y="1004694"/>
              <a:ext cx="970937" cy="116274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58"/>
            <p:cNvSpPr txBox="1"/>
            <p:nvPr/>
          </p:nvSpPr>
          <p:spPr>
            <a:xfrm>
              <a:off x="8037816" y="3675886"/>
              <a:ext cx="1090384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rgbClr val="FFFF00">
                  <a:alpha val="40000"/>
                </a:srgb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Liver / GI</a:t>
              </a:r>
            </a:p>
          </p:txBody>
        </p:sp>
        <p:sp>
          <p:nvSpPr>
            <p:cNvPr id="42" name="TextBox 59"/>
            <p:cNvSpPr txBox="1"/>
            <p:nvPr/>
          </p:nvSpPr>
          <p:spPr>
            <a:xfrm>
              <a:off x="7874071" y="1946329"/>
              <a:ext cx="1383541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rgbClr val="FFFF00">
                  <a:alpha val="40000"/>
                </a:srgb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Neural Tube</a:t>
              </a:r>
            </a:p>
          </p:txBody>
        </p:sp>
        <p:sp>
          <p:nvSpPr>
            <p:cNvPr id="43" name="TextBox 60"/>
            <p:cNvSpPr txBox="1"/>
            <p:nvPr/>
          </p:nvSpPr>
          <p:spPr>
            <a:xfrm>
              <a:off x="6858502" y="4533272"/>
              <a:ext cx="770125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rgbClr val="FFFF00">
                  <a:alpha val="40000"/>
                </a:srgb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Renal</a:t>
              </a:r>
            </a:p>
          </p:txBody>
        </p:sp>
        <p:sp>
          <p:nvSpPr>
            <p:cNvPr id="46" name="TextBox 61"/>
            <p:cNvSpPr txBox="1"/>
            <p:nvPr/>
          </p:nvSpPr>
          <p:spPr>
            <a:xfrm>
              <a:off x="5185182" y="4057441"/>
              <a:ext cx="1314205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rgbClr val="FFFF00">
                  <a:alpha val="40000"/>
                </a:srgb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Testis / BTB</a:t>
              </a:r>
            </a:p>
          </p:txBody>
        </p:sp>
        <p:cxnSp>
          <p:nvCxnSpPr>
            <p:cNvPr id="52" name="Elbow Connector 51"/>
            <p:cNvCxnSpPr>
              <a:stCxn id="42" idx="2"/>
            </p:cNvCxnSpPr>
            <p:nvPr/>
          </p:nvCxnSpPr>
          <p:spPr>
            <a:xfrm rot="5400000">
              <a:off x="7868252" y="2006526"/>
              <a:ext cx="357679" cy="1037503"/>
            </a:xfrm>
            <a:prstGeom prst="bentConnector2">
              <a:avLst/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53"/>
            <p:cNvCxnSpPr>
              <a:stCxn id="41" idx="0"/>
            </p:cNvCxnSpPr>
            <p:nvPr/>
          </p:nvCxnSpPr>
          <p:spPr>
            <a:xfrm rot="16200000" flipV="1">
              <a:off x="7672755" y="2765633"/>
              <a:ext cx="768875" cy="1051632"/>
            </a:xfrm>
            <a:prstGeom prst="bentConnector2">
              <a:avLst/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/>
            <p:cNvCxnSpPr/>
            <p:nvPr/>
          </p:nvCxnSpPr>
          <p:spPr>
            <a:xfrm rot="16200000" flipV="1">
              <a:off x="6337271" y="3570163"/>
              <a:ext cx="975574" cy="726742"/>
            </a:xfrm>
            <a:prstGeom prst="bentConnector3">
              <a:avLst>
                <a:gd name="adj1" fmla="val 69039"/>
              </a:avLst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lbow Connector 55"/>
            <p:cNvCxnSpPr>
              <a:stCxn id="46" idx="0"/>
              <a:endCxn id="34" idx="2"/>
            </p:cNvCxnSpPr>
            <p:nvPr/>
          </p:nvCxnSpPr>
          <p:spPr>
            <a:xfrm rot="5400000" flipH="1" flipV="1">
              <a:off x="5793674" y="3494358"/>
              <a:ext cx="611693" cy="51447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2238354" y="5186809"/>
              <a:ext cx="5538234" cy="330945"/>
              <a:chOff x="754067" y="6280874"/>
              <a:chExt cx="7384314" cy="441261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754067" y="6367115"/>
                <a:ext cx="304800" cy="19685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13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3938145" y="6367115"/>
                <a:ext cx="304800" cy="19685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13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6"/>
              <p:cNvSpPr txBox="1"/>
              <p:nvPr/>
            </p:nvSpPr>
            <p:spPr>
              <a:xfrm>
                <a:off x="1179694" y="6280874"/>
                <a:ext cx="1214578" cy="44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13" i="1" dirty="0">
                    <a:solidFill>
                      <a:schemeClr val="bg1"/>
                    </a:solidFill>
                  </a:rPr>
                  <a:t>Delivered</a:t>
                </a:r>
              </a:p>
            </p:txBody>
          </p:sp>
          <p:sp>
            <p:nvSpPr>
              <p:cNvPr id="61" name="TextBox 32"/>
              <p:cNvSpPr txBox="1"/>
              <p:nvPr/>
            </p:nvSpPr>
            <p:spPr>
              <a:xfrm>
                <a:off x="4290125" y="6280874"/>
                <a:ext cx="1294372" cy="44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13" i="1" dirty="0">
                    <a:solidFill>
                      <a:schemeClr val="bg1"/>
                    </a:solidFill>
                  </a:rPr>
                  <a:t>Underway</a:t>
                </a: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6845403" y="6367115"/>
                <a:ext cx="304800" cy="19685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glow rad="101600">
                  <a:srgbClr val="FFFF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13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34"/>
              <p:cNvSpPr txBox="1"/>
              <p:nvPr/>
            </p:nvSpPr>
            <p:spPr>
              <a:xfrm>
                <a:off x="7197382" y="6280874"/>
                <a:ext cx="940999" cy="44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13" i="1" dirty="0">
                    <a:solidFill>
                      <a:schemeClr val="bg1"/>
                    </a:solidFill>
                  </a:rPr>
                  <a:t>Future</a:t>
                </a:r>
              </a:p>
            </p:txBody>
          </p:sp>
        </p:grpSp>
        <p:sp>
          <p:nvSpPr>
            <p:cNvPr id="64" name="TextBox 9"/>
            <p:cNvSpPr txBox="1"/>
            <p:nvPr/>
          </p:nvSpPr>
          <p:spPr>
            <a:xfrm>
              <a:off x="2801693" y="921524"/>
              <a:ext cx="902043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Somite</a:t>
              </a:r>
            </a:p>
          </p:txBody>
        </p:sp>
        <p:cxnSp>
          <p:nvCxnSpPr>
            <p:cNvPr id="65" name="Elbow Connector 64"/>
            <p:cNvCxnSpPr>
              <a:stCxn id="64" idx="3"/>
            </p:cNvCxnSpPr>
            <p:nvPr/>
          </p:nvCxnSpPr>
          <p:spPr>
            <a:xfrm>
              <a:off x="3703735" y="1121578"/>
              <a:ext cx="1470806" cy="1260616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658734" y="5104150"/>
            <a:ext cx="3922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Hester et al. (2011)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PLoS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 Comp Bio; Dias et al (2014) Science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Kleinstreuer et al. (2013)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PLoS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 Comp Bio.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Ahir et al. (MS in preparation).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Hutson et al. (2017)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Chem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 Res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Toxicol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1549" y="5152411"/>
            <a:ext cx="95782" cy="108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1549" y="5350932"/>
            <a:ext cx="95782" cy="108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31549" y="5561484"/>
            <a:ext cx="95782" cy="108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1549" y="5756995"/>
            <a:ext cx="95782" cy="108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076483" y="5149400"/>
            <a:ext cx="109728" cy="108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70382" y="5009755"/>
            <a:ext cx="7633630" cy="359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131347" y="6339842"/>
            <a:ext cx="3943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Tom Knudsen Group, EPA NCCT</a:t>
            </a:r>
          </a:p>
        </p:txBody>
      </p:sp>
    </p:spTree>
    <p:extLst>
      <p:ext uri="{BB962C8B-B14F-4D97-AF65-F5344CB8AC3E}">
        <p14:creationId xmlns:p14="http://schemas.microsoft.com/office/powerpoint/2010/main" val="9422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224608" y="46142"/>
            <a:ext cx="8789773" cy="72821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buClr>
                <a:srgbClr val="355777"/>
              </a:buClr>
              <a:buSzPct val="90000"/>
              <a:buFont typeface="Times" pitchFamily="1" charset="0"/>
              <a:buNone/>
            </a:pPr>
            <a:r>
              <a:rPr lang="en-US" sz="3000" b="1" dirty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National Center for Computational Toxicology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607648"/>
            <a:ext cx="9119910" cy="34402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National Center for Computational Toxicology established in 2005 to integrate:</a:t>
            </a:r>
          </a:p>
          <a:p>
            <a:pPr lvl="1"/>
            <a:r>
              <a:rPr lang="en-US" sz="1800" dirty="0"/>
              <a:t>High-throughput and high-content technologies</a:t>
            </a:r>
          </a:p>
          <a:p>
            <a:pPr lvl="1"/>
            <a:r>
              <a:rPr lang="en-US" sz="1800" dirty="0"/>
              <a:t>Modeling and data mining</a:t>
            </a:r>
          </a:p>
          <a:p>
            <a:pPr lvl="1"/>
            <a:r>
              <a:rPr lang="en-US" sz="1800" dirty="0"/>
              <a:t>Modern molecular biology</a:t>
            </a:r>
          </a:p>
          <a:p>
            <a:pPr lvl="1"/>
            <a:r>
              <a:rPr lang="en-US" sz="1800" dirty="0"/>
              <a:t>Computational biology and chemistry</a:t>
            </a:r>
          </a:p>
          <a:p>
            <a:r>
              <a:rPr lang="en-US" sz="2000" dirty="0"/>
              <a:t>Currently staffed by ~60 employees</a:t>
            </a:r>
          </a:p>
          <a:p>
            <a:pPr lvl="1"/>
            <a:r>
              <a:rPr lang="en-US" sz="1600" dirty="0"/>
              <a:t>PIs, Postdocs, grad students, support staff</a:t>
            </a:r>
          </a:p>
          <a:p>
            <a:r>
              <a:rPr lang="en-US" sz="2000" dirty="0"/>
              <a:t>EPA’s Office of R&amp;D</a:t>
            </a:r>
          </a:p>
          <a:p>
            <a:pPr lvl="1">
              <a:buFont typeface="Arial" pitchFamily="34" charset="0"/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00" y="4021820"/>
            <a:ext cx="3152469" cy="2473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" y="4012889"/>
            <a:ext cx="3491814" cy="2283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784" y="4018089"/>
            <a:ext cx="2338961" cy="2631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5867" y="1696097"/>
            <a:ext cx="4374103" cy="204101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8229600" y="2832652"/>
            <a:ext cx="506896" cy="3876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722705" y="4889245"/>
            <a:ext cx="347870" cy="3287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200184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95768" y="534407"/>
            <a:ext cx="6172200" cy="342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42900" eaLnBrk="1" hangingPunct="1">
              <a:defRPr/>
            </a:pPr>
            <a:r>
              <a:rPr lang="en-US" altLang="en-US" sz="3200" b="1" kern="0" dirty="0">
                <a:solidFill>
                  <a:srgbClr val="FFFF00"/>
                </a:solidFill>
                <a:latin typeface="Calibri" pitchFamily="34" charset="0"/>
              </a:rPr>
              <a:t>Model Genital Differentiation</a:t>
            </a:r>
          </a:p>
          <a:p>
            <a:pPr defTabSz="342900" eaLnBrk="1" hangingPunct="1">
              <a:defRPr/>
            </a:pPr>
            <a:r>
              <a:rPr lang="en-US" altLang="en-US" sz="3200" b="1" i="1" kern="0" dirty="0">
                <a:solidFill>
                  <a:srgbClr val="FFFF00"/>
                </a:solidFill>
                <a:latin typeface="Calibri" pitchFamily="34" charset="0"/>
              </a:rPr>
              <a:t>Agent-based models: CompuCell3D</a:t>
            </a:r>
          </a:p>
          <a:p>
            <a:pPr defTabSz="342900" eaLnBrk="1" hangingPunct="1">
              <a:defRPr/>
            </a:pPr>
            <a:r>
              <a:rPr lang="en-US" altLang="en-US" sz="3200" b="1" i="1" kern="0" dirty="0">
                <a:solidFill>
                  <a:srgbClr val="FFFF00"/>
                </a:solidFill>
                <a:latin typeface="Calibri" pitchFamily="34" charset="0"/>
              </a:rPr>
              <a:t>Agent=Cell with internal control network</a:t>
            </a:r>
          </a:p>
        </p:txBody>
      </p:sp>
      <p:pic>
        <p:nvPicPr>
          <p:cNvPr id="16" name="2015-07-28 Fusion V21 VS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711" y="4119201"/>
            <a:ext cx="2022449" cy="1516837"/>
          </a:xfrm>
        </p:spPr>
      </p:pic>
      <p:pic>
        <p:nvPicPr>
          <p:cNvPr id="17" name="2015-07-28 Fusion V21 VS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65615" y="4119201"/>
            <a:ext cx="2022449" cy="1516837"/>
          </a:xfrm>
          <a:prstGeom prst="rect">
            <a:avLst/>
          </a:prstGeom>
        </p:spPr>
      </p:pic>
      <p:pic>
        <p:nvPicPr>
          <p:cNvPr id="18" name="2015-07-28 Fusion V21 VS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45519" y="4119201"/>
            <a:ext cx="2022449" cy="15168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142" y="5274699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</a:rPr>
              <a:t>androgen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72020" y="5274699"/>
            <a:ext cx="86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</a:rPr>
              <a:t>SHH field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28497" y="5274699"/>
            <a:ext cx="1024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</a:rPr>
              <a:t>FGF10 field</a:t>
            </a:r>
          </a:p>
        </p:txBody>
      </p:sp>
      <p:pic>
        <p:nvPicPr>
          <p:cNvPr id="21" name="V128c_KnockOut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25423" y="4119201"/>
            <a:ext cx="2044281" cy="1533211"/>
          </a:xfrm>
          <a:ln w="57150"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6637296" y="5274699"/>
            <a:ext cx="1119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</a:rPr>
              <a:t>no androgen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33118" y="1565425"/>
            <a:ext cx="6388149" cy="2208995"/>
            <a:chOff x="498917" y="915427"/>
            <a:chExt cx="8073868" cy="2665973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15" cstate="print"/>
            <a:srcRect r="56665"/>
            <a:stretch/>
          </p:blipFill>
          <p:spPr bwMode="auto">
            <a:xfrm>
              <a:off x="2480154" y="1212225"/>
              <a:ext cx="2137113" cy="234067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534" y="1212225"/>
              <a:ext cx="1793558" cy="2340678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37329" y="1212225"/>
              <a:ext cx="3835456" cy="2369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98917" y="915427"/>
              <a:ext cx="7624270" cy="362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1" kern="0" dirty="0">
                  <a:solidFill>
                    <a:schemeClr val="bg1"/>
                  </a:solidFill>
                </a:rPr>
                <a:t>Genital tubercle (GT)                                                Control Network (mouse)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27776" y="3889347"/>
            <a:ext cx="58576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i="1" kern="0" dirty="0">
                <a:solidFill>
                  <a:schemeClr val="bg1"/>
                </a:solidFill>
              </a:rPr>
              <a:t>ABM simulation for sexual dimorphism (mouse GD13.5 – 17.5)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69244" y="4982249"/>
            <a:ext cx="476152" cy="4546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46146" y="4970388"/>
            <a:ext cx="476152" cy="454648"/>
          </a:xfrm>
          <a:prstGeom prst="rect">
            <a:avLst/>
          </a:prstGeom>
        </p:spPr>
      </p:pic>
      <p:cxnSp>
        <p:nvCxnSpPr>
          <p:cNvPr id="3" name="Elbow Connector 2"/>
          <p:cNvCxnSpPr>
            <a:stCxn id="13" idx="1"/>
            <a:endCxn id="16" idx="0"/>
          </p:cNvCxnSpPr>
          <p:nvPr/>
        </p:nvCxnSpPr>
        <p:spPr>
          <a:xfrm rot="10800000" flipV="1">
            <a:off x="1096936" y="2781079"/>
            <a:ext cx="389683" cy="1338122"/>
          </a:xfrm>
          <a:prstGeom prst="bentConnector2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1"/>
          <p:cNvSpPr txBox="1">
            <a:spLocks/>
          </p:cNvSpPr>
          <p:nvPr/>
        </p:nvSpPr>
        <p:spPr>
          <a:xfrm>
            <a:off x="7222415" y="5563887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8F64307-C488-470A-AE14-7BB09ECA3042}" type="slidenum">
              <a:rPr lang="en-US" ker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kern="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95182" y="5642171"/>
            <a:ext cx="28544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kern="0" dirty="0">
                <a:solidFill>
                  <a:schemeClr val="bg1"/>
                </a:solidFill>
              </a:rPr>
              <a:t>SOURCE: Leung et al. (2016) </a:t>
            </a:r>
            <a:r>
              <a:rPr lang="en-US" sz="1050" i="1" kern="0" dirty="0" err="1">
                <a:solidFill>
                  <a:schemeClr val="bg1"/>
                </a:solidFill>
              </a:rPr>
              <a:t>Reprod</a:t>
            </a:r>
            <a:r>
              <a:rPr lang="en-US" sz="1050" i="1" kern="0" dirty="0">
                <a:solidFill>
                  <a:schemeClr val="bg1"/>
                </a:solidFill>
              </a:rPr>
              <a:t> </a:t>
            </a:r>
            <a:r>
              <a:rPr lang="en-US" sz="1050" i="1" kern="0" dirty="0" err="1">
                <a:solidFill>
                  <a:schemeClr val="bg1"/>
                </a:solidFill>
              </a:rPr>
              <a:t>Tox</a:t>
            </a:r>
            <a:endParaRPr lang="en-US" sz="1050" b="1" i="1" kern="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396" y="6050820"/>
            <a:ext cx="9118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00"/>
                </a:solidFill>
                <a:latin typeface="Calibri" panose="020F0502020204030204" pitchFamily="34" charset="0"/>
              </a:rPr>
              <a:t>Common Pathway for Fusion: Hypospadias, Cleft Palette, Spina Bifida </a:t>
            </a:r>
            <a:endParaRPr lang="en-US" sz="18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2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4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8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9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87077" y="69384"/>
            <a:ext cx="9593891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861" y="792874"/>
            <a:ext cx="8628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Driven by urethral endoderm (contact, fusion apoptosis) and androgen-dependent effects on preputial mesenchyme (proliferation, condensation, migration) via FGFR2-IIIb.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15050" y="4891730"/>
            <a:ext cx="16002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43EDA758-C298-49BB-AD15-41ABD1F25E80}" type="slidenum">
              <a:rPr lang="en-US" sz="1050" kern="0">
                <a:solidFill>
                  <a:srgbClr val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050" kern="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4755" y="181625"/>
            <a:ext cx="785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00"/>
                </a:solidFill>
                <a:latin typeface="Calibri" panose="020F0502020204030204" pitchFamily="34" charset="0"/>
              </a:rPr>
              <a:t>Apply model to chemical insult: Vinclozolin and Hypospadias</a:t>
            </a:r>
            <a:endParaRPr lang="en-US" sz="18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868" t="-7087" r="868" b="-747"/>
          <a:stretch/>
        </p:blipFill>
        <p:spPr>
          <a:xfrm>
            <a:off x="216991" y="1503407"/>
            <a:ext cx="8045135" cy="1536264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303" y="3201422"/>
            <a:ext cx="2683199" cy="1418036"/>
          </a:xfrm>
          <a:prstGeom prst="rect">
            <a:avLst/>
          </a:prstGeom>
          <a:ln>
            <a:solidFill>
              <a:srgbClr val="00FFFF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442960" y="3238313"/>
            <a:ext cx="2866584" cy="1488573"/>
            <a:chOff x="6003381" y="4497322"/>
            <a:chExt cx="3822111" cy="1984763"/>
          </a:xfrm>
        </p:grpSpPr>
        <p:sp>
          <p:nvSpPr>
            <p:cNvPr id="2" name="Isosceles Triangle 1"/>
            <p:cNvSpPr/>
            <p:nvPr/>
          </p:nvSpPr>
          <p:spPr bwMode="auto">
            <a:xfrm>
              <a:off x="6572250" y="4497322"/>
              <a:ext cx="2647950" cy="1813100"/>
            </a:xfrm>
            <a:prstGeom prst="triangle">
              <a:avLst/>
            </a:prstGeom>
            <a:noFill/>
            <a:ln w="28575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i="1" kern="0">
                <a:latin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03381" y="6081976"/>
              <a:ext cx="6373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1" kern="0" dirty="0">
                  <a:solidFill>
                    <a:schemeClr val="bg1"/>
                  </a:solidFill>
                  <a:latin typeface="Calibri" panose="020F0502020204030204" pitchFamily="34" charset="0"/>
                </a:rPr>
                <a:t>SHH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220199" y="6070308"/>
              <a:ext cx="60529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1" kern="0" dirty="0">
                  <a:solidFill>
                    <a:schemeClr val="bg1"/>
                  </a:solidFill>
                  <a:latin typeface="Calibri" panose="020F0502020204030204" pitchFamily="34" charset="0"/>
                </a:rPr>
                <a:t>FGF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49697" y="4572985"/>
              <a:ext cx="115245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1" kern="0" dirty="0">
                  <a:solidFill>
                    <a:schemeClr val="bg1"/>
                  </a:solidFill>
                  <a:latin typeface="Calibri" panose="020F0502020204030204" pitchFamily="34" charset="0"/>
                </a:rPr>
                <a:t>androgen</a:t>
              </a:r>
            </a:p>
          </p:txBody>
        </p:sp>
      </p:grpSp>
      <p:pic>
        <p:nvPicPr>
          <p:cNvPr id="16" name="Picture 2" descr="https://actorws.epa.gov/actorws/dsstox/v02/image?casrn=50471-44-8&amp;w=350&amp;h=3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4" y="3165524"/>
            <a:ext cx="1462685" cy="14626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854" y="4388625"/>
            <a:ext cx="7601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latin typeface="Calibri" panose="020F0502020204030204" pitchFamily="34" charset="0"/>
              </a:rPr>
              <a:t>vinclozolin</a:t>
            </a:r>
            <a:endParaRPr lang="en-US" sz="1050" dirty="0">
              <a:latin typeface="Calibri" panose="020F0502020204030204" pitchFamily="34" charset="0"/>
            </a:endParaRP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222415" y="4797766"/>
            <a:ext cx="16002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8F64307-C488-470A-AE14-7BB09ECA3042}" type="slidenum">
              <a:rPr lang="en-US" sz="1200" ker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200" kern="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98" y="5354158"/>
            <a:ext cx="9118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00"/>
                </a:solidFill>
                <a:latin typeface="Calibri" panose="020F0502020204030204" pitchFamily="34" charset="0"/>
              </a:rPr>
              <a:t>Common Pathway for Fusion: Hypospadias, Cleft Palette, Spina Bifida </a:t>
            </a:r>
            <a:endParaRPr lang="en-US" sz="18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4" name="Rectangle 42"/>
          <p:cNvSpPr>
            <a:spLocks noGrp="1" noChangeArrowheads="1"/>
          </p:cNvSpPr>
          <p:nvPr>
            <p:ph type="title"/>
          </p:nvPr>
        </p:nvSpPr>
        <p:spPr>
          <a:xfrm>
            <a:off x="1048028" y="285310"/>
            <a:ext cx="7853518" cy="266705"/>
          </a:xfrm>
          <a:ln/>
        </p:spPr>
        <p:txBody>
          <a:bodyPr vert="horz" wrap="square" lIns="45929" tIns="21603" rIns="45929" bIns="23883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6" algn="l"/>
                <a:tab pos="2177624" algn="l"/>
                <a:tab pos="2488714" algn="l"/>
                <a:tab pos="2799803" algn="l"/>
                <a:tab pos="3110892" algn="l"/>
                <a:tab pos="3421982" algn="l"/>
                <a:tab pos="3733070" algn="l"/>
                <a:tab pos="4044161" algn="l"/>
                <a:tab pos="4355250" algn="l"/>
                <a:tab pos="4666339" algn="l"/>
                <a:tab pos="4977428" algn="l"/>
                <a:tab pos="5288517" algn="l"/>
                <a:tab pos="5599607" algn="l"/>
                <a:tab pos="5910696" algn="l"/>
              </a:tabLst>
            </a:pPr>
            <a:r>
              <a:rPr lang="en-US" spc="204" dirty="0"/>
              <a:t>What is Adverse?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-78378" y="2732798"/>
            <a:ext cx="4974788" cy="3326107"/>
          </a:xfrm>
          <a:prstGeom prst="rect">
            <a:avLst/>
          </a:prstGeom>
          <a:ln>
            <a:noFill/>
          </a:ln>
        </p:spPr>
      </p:pic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73490" y="1808826"/>
            <a:ext cx="4901297" cy="82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i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80"/>
              </a:spcAft>
              <a:buFont typeface="Wingdings" panose="05000000000000000000" pitchFamily="2" charset="2"/>
              <a:buChar char="q"/>
              <a:tabLst>
                <a:tab pos="233309" algn="l"/>
                <a:tab pos="309999" algn="l"/>
                <a:tab pos="621078" algn="l"/>
                <a:tab pos="932157" algn="l"/>
                <a:tab pos="1243236" algn="l"/>
                <a:tab pos="1554314" algn="l"/>
                <a:tab pos="1865393" algn="l"/>
                <a:tab pos="2176472" algn="l"/>
                <a:tab pos="2487551" algn="l"/>
                <a:tab pos="2798630" algn="l"/>
                <a:tab pos="3109709" algn="l"/>
                <a:tab pos="3420788" algn="l"/>
                <a:tab pos="3731867" algn="l"/>
                <a:tab pos="4042946" algn="l"/>
                <a:tab pos="4354025" algn="l"/>
                <a:tab pos="4665104" algn="l"/>
                <a:tab pos="4976183" algn="l"/>
                <a:tab pos="5287262" algn="l"/>
                <a:tab pos="5598340" algn="l"/>
                <a:tab pos="5909419" algn="l"/>
                <a:tab pos="6220498" algn="l"/>
              </a:tabLst>
            </a:pPr>
            <a:r>
              <a:rPr lang="en-US" sz="1800" b="1" dirty="0"/>
              <a:t>Tipping Point</a:t>
            </a:r>
            <a:r>
              <a:rPr lang="en-US" sz="1800" dirty="0"/>
              <a:t>: Threshold between adaptation and adversity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4582" y="1998372"/>
            <a:ext cx="4078587" cy="70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i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80"/>
              </a:spcAft>
              <a:buFont typeface="Wingdings" panose="05000000000000000000" pitchFamily="2" charset="2"/>
              <a:buChar char="q"/>
              <a:tabLst>
                <a:tab pos="233309" algn="l"/>
                <a:tab pos="309999" algn="l"/>
                <a:tab pos="621078" algn="l"/>
                <a:tab pos="932157" algn="l"/>
                <a:tab pos="1243236" algn="l"/>
                <a:tab pos="1554314" algn="l"/>
                <a:tab pos="1865393" algn="l"/>
                <a:tab pos="2176472" algn="l"/>
                <a:tab pos="2487551" algn="l"/>
                <a:tab pos="2798630" algn="l"/>
                <a:tab pos="3109709" algn="l"/>
                <a:tab pos="3420788" algn="l"/>
                <a:tab pos="3731867" algn="l"/>
                <a:tab pos="4042946" algn="l"/>
                <a:tab pos="4354025" algn="l"/>
                <a:tab pos="4665104" algn="l"/>
                <a:tab pos="4976183" algn="l"/>
                <a:tab pos="5287262" algn="l"/>
                <a:tab pos="5598340" algn="l"/>
                <a:tab pos="5909419" algn="l"/>
                <a:tab pos="6220498" algn="l"/>
              </a:tabLst>
            </a:pPr>
            <a:r>
              <a:rPr lang="en-US" sz="1800" dirty="0"/>
              <a:t>Use ToxCast High Content Imaging (HCI) data to identify Tipping Points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50830" y="4585015"/>
            <a:ext cx="3993170" cy="14738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967 chemicals (ToxCast)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HepG2 cells culture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10 concentrations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3 Time points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10 HCI Assays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400 plates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100,000 wells</a:t>
            </a:r>
          </a:p>
          <a:p>
            <a:pPr marL="233309" indent="-233309">
              <a:buSzPct val="45000"/>
              <a:buFont typeface="Arial" panose="020B0604020202020204" pitchFamily="34" charset="0"/>
              <a:buChar char="•"/>
            </a:pPr>
            <a:r>
              <a:rPr lang="en-US" sz="1600" spc="204" dirty="0">
                <a:solidFill>
                  <a:prstClr val="black"/>
                </a:solidFill>
              </a:rPr>
              <a:t>2,400,000 images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endParaRPr lang="en-US" sz="1600" spc="204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/>
          <p:nvPr/>
        </p:nvPicPr>
        <p:blipFill>
          <a:blip r:embed="rId4"/>
          <a:stretch/>
        </p:blipFill>
        <p:spPr>
          <a:xfrm>
            <a:off x="4736864" y="2869402"/>
            <a:ext cx="4011828" cy="131457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69651" y="737320"/>
            <a:ext cx="7853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Discriminating between compensatory changes and changes that will lead to adverse outcomes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9794" y="6457890"/>
            <a:ext cx="3698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Imran Shah group, EPA NCCT</a:t>
            </a:r>
          </a:p>
        </p:txBody>
      </p:sp>
    </p:spTree>
    <p:extLst>
      <p:ext uri="{BB962C8B-B14F-4D97-AF65-F5344CB8AC3E}">
        <p14:creationId xmlns:p14="http://schemas.microsoft.com/office/powerpoint/2010/main" val="4231044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018" y="346373"/>
            <a:ext cx="5184408" cy="388831"/>
          </a:xfrm>
        </p:spPr>
        <p:txBody>
          <a:bodyPr>
            <a:normAutofit fontScale="90000"/>
          </a:bodyPr>
          <a:lstStyle/>
          <a:p>
            <a:r>
              <a:rPr lang="en-US" spc="204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High Content Imaging (HCI)</a:t>
            </a:r>
            <a:endParaRPr lang="en-US" spc="204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1305825" y="959899"/>
            <a:ext cx="125706" cy="27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2213" tIns="31106" rIns="62213" bIns="3110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61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762" y="1903800"/>
            <a:ext cx="5705238" cy="359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7089" y="1051287"/>
            <a:ext cx="3575268" cy="487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33" tIns="46219" rIns="61233" bIns="30617"/>
          <a:lstStyle>
            <a:lvl1pPr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800" b="1" spc="204" dirty="0">
                <a:solidFill>
                  <a:schemeClr val="tx1"/>
                </a:solidFill>
              </a:rPr>
              <a:t>Study </a:t>
            </a:r>
            <a:endParaRPr lang="en-US" sz="1800" spc="204" dirty="0">
              <a:solidFill>
                <a:schemeClr val="tx1"/>
              </a:solidFill>
            </a:endParaRPr>
          </a:p>
          <a:p>
            <a:pPr marL="194431" indent="-194431"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</a:pPr>
            <a:r>
              <a:rPr lang="en-US" sz="1800" spc="204" dirty="0">
                <a:solidFill>
                  <a:schemeClr val="tx1"/>
                </a:solidFill>
              </a:rPr>
              <a:t>HepG2 cell culture</a:t>
            </a:r>
          </a:p>
          <a:p>
            <a:pPr marL="194431" indent="-194431"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</a:pPr>
            <a:r>
              <a:rPr lang="en-US" sz="1800" spc="204" dirty="0">
                <a:solidFill>
                  <a:schemeClr val="tx1"/>
                </a:solidFill>
              </a:rPr>
              <a:t>967 chemicals (ToxCast)</a:t>
            </a:r>
          </a:p>
          <a:p>
            <a:pPr marL="194431" indent="-194431"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</a:pPr>
            <a:r>
              <a:rPr lang="en-US" sz="1800" spc="204" dirty="0">
                <a:solidFill>
                  <a:schemeClr val="tx1"/>
                </a:solidFill>
              </a:rPr>
              <a:t>10 conc</a:t>
            </a:r>
          </a:p>
          <a:p>
            <a:pPr>
              <a:spcAft>
                <a:spcPts val="0"/>
              </a:spcAft>
              <a:buSzPct val="45000"/>
            </a:pPr>
            <a:endParaRPr lang="en-US" sz="1800" spc="204" dirty="0">
              <a:solidFill>
                <a:schemeClr val="tx1"/>
              </a:solidFill>
            </a:endParaRPr>
          </a:p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800" b="1" spc="204" dirty="0">
                <a:solidFill>
                  <a:schemeClr val="tx1"/>
                </a:solidFill>
              </a:rPr>
              <a:t>HCI Assays </a:t>
            </a:r>
          </a:p>
          <a:p>
            <a:pPr marL="194431" indent="-194431"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</a:pPr>
            <a:r>
              <a:rPr lang="en-US" sz="1800" spc="204" dirty="0">
                <a:solidFill>
                  <a:schemeClr val="tx1"/>
                </a:solidFill>
              </a:rPr>
              <a:t>Health</a:t>
            </a:r>
          </a:p>
          <a:p>
            <a:pPr marL="194431" indent="-194431"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</a:pPr>
            <a:r>
              <a:rPr lang="en-US" sz="1800" spc="204" dirty="0">
                <a:solidFill>
                  <a:schemeClr val="tx1"/>
                </a:solidFill>
              </a:rPr>
              <a:t>Stress</a:t>
            </a:r>
          </a:p>
          <a:p>
            <a:pPr marL="233309" indent="-233309">
              <a:spcAft>
                <a:spcPts val="0"/>
              </a:spcAft>
              <a:buSzPct val="45000"/>
              <a:buFont typeface="Wingdings" panose="05000000000000000000" pitchFamily="2" charset="2"/>
              <a:buChar char="Ø"/>
            </a:pPr>
            <a:r>
              <a:rPr lang="en-US" sz="1800" spc="204" dirty="0">
                <a:solidFill>
                  <a:schemeClr val="tx1"/>
                </a:solidFill>
              </a:rPr>
              <a:t>Cellular perturbations</a:t>
            </a:r>
          </a:p>
          <a:p>
            <a:pPr>
              <a:spcAft>
                <a:spcPts val="0"/>
              </a:spcAft>
              <a:buSzPct val="45000"/>
            </a:pPr>
            <a:endParaRPr lang="en-US" sz="1800" spc="204" dirty="0">
              <a:solidFill>
                <a:schemeClr val="tx1"/>
              </a:solidFill>
            </a:endParaRPr>
          </a:p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800" b="1" spc="204" dirty="0">
                <a:solidFill>
                  <a:schemeClr val="tx1"/>
                </a:solidFill>
              </a:rPr>
              <a:t>Dynamic phenotypic </a:t>
            </a:r>
            <a:r>
              <a:rPr lang="en-US" sz="1800" spc="204" dirty="0">
                <a:solidFill>
                  <a:schemeClr val="tx1"/>
                </a:solidFill>
              </a:rPr>
              <a:t>response of cells to chemicals</a:t>
            </a:r>
          </a:p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endParaRPr lang="en-US" sz="1800" b="1" spc="204" dirty="0"/>
          </a:p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800" b="1" spc="204" dirty="0"/>
              <a:t>Large-scale data</a:t>
            </a:r>
          </a:p>
          <a:p>
            <a:pPr marL="233309" indent="-233309"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sz="1800" spc="204" dirty="0"/>
              <a:t>~400 plates</a:t>
            </a:r>
          </a:p>
          <a:p>
            <a:pPr marL="233309" indent="-233309"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sz="1800" spc="204" dirty="0"/>
              <a:t>~100,000 wells</a:t>
            </a:r>
          </a:p>
          <a:p>
            <a:pPr marL="233309" indent="-233309"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sz="1800" spc="204" dirty="0"/>
              <a:t>~2,400,000 images</a:t>
            </a:r>
          </a:p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endParaRPr lang="en-US" sz="1800" spc="204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  <a:buSzPct val="45000"/>
            </a:pPr>
            <a:endParaRPr lang="en-US" sz="1800" spc="204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8892" y="6094313"/>
            <a:ext cx="3473554" cy="301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SzPct val="45000"/>
            </a:pPr>
            <a:r>
              <a:rPr lang="en-US" sz="1361" dirty="0"/>
              <a:t>HCI Conducted by </a:t>
            </a:r>
            <a:r>
              <a:rPr lang="en-US" sz="1361" dirty="0" err="1"/>
              <a:t>Cyprotex</a:t>
            </a:r>
            <a:r>
              <a:rPr lang="en-US" sz="1361" dirty="0"/>
              <a:t>, Inc.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19810" y="1903799"/>
            <a:ext cx="2624190" cy="11936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70C0"/>
                </a:solidFill>
              </a:rPr>
              <a:t>High-Content Imaging (HCI): multiplexed measurements on cell populations</a:t>
            </a:r>
          </a:p>
        </p:txBody>
      </p:sp>
    </p:spTree>
    <p:extLst>
      <p:ext uri="{BB962C8B-B14F-4D97-AF65-F5344CB8AC3E}">
        <p14:creationId xmlns:p14="http://schemas.microsoft.com/office/powerpoint/2010/main" val="181323424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2145968" y="433586"/>
            <a:ext cx="6791575" cy="311799"/>
          </a:xfrm>
          <a:prstGeom prst="rect">
            <a:avLst/>
          </a:prstGeom>
          <a:noFill/>
          <a:ln>
            <a:noFill/>
          </a:ln>
        </p:spPr>
        <p:txBody>
          <a:bodyPr lIns="0" tIns="19105" rIns="0" bIns="0" anchor="ctr"/>
          <a:lstStyle/>
          <a:p>
            <a:pPr>
              <a:lnSpc>
                <a:spcPct val="100000"/>
              </a:lnSpc>
            </a:pPr>
            <a:r>
              <a:rPr lang="en-GB" sz="3000" b="1" spc="204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Cell-State</a:t>
            </a:r>
            <a:r>
              <a:rPr lang="en-GB" sz="3000" b="1" spc="203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+mj-lt"/>
                <a:cs typeface="Andalus" panose="02020603050405020304" pitchFamily="18" charset="-78"/>
              </a:rPr>
              <a:t> Data from Images</a:t>
            </a:r>
            <a:endParaRPr sz="3000" b="1" dirty="0">
              <a:solidFill>
                <a:schemeClr val="accent1">
                  <a:lumMod val="50000"/>
                </a:schemeClr>
              </a:solidFill>
              <a:latin typeface="+mj-lt"/>
              <a:cs typeface="Andalus" panose="02020603050405020304" pitchFamily="18" charset="-78"/>
            </a:endParaRPr>
          </a:p>
        </p:txBody>
      </p:sp>
      <p:pic>
        <p:nvPicPr>
          <p:cNvPr id="293" name="Picture 2"/>
          <p:cNvPicPr/>
          <p:nvPr/>
        </p:nvPicPr>
        <p:blipFill>
          <a:blip r:embed="rId3"/>
          <a:stretch/>
        </p:blipFill>
        <p:spPr>
          <a:xfrm>
            <a:off x="148282" y="1515509"/>
            <a:ext cx="8847438" cy="2907882"/>
          </a:xfrm>
          <a:prstGeom prst="rect">
            <a:avLst/>
          </a:prstGeom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329513" y="4423391"/>
            <a:ext cx="8014352" cy="410262"/>
            <a:chOff x="2228935" y="4792680"/>
            <a:chExt cx="9852671" cy="603000"/>
          </a:xfrm>
        </p:grpSpPr>
        <p:sp>
          <p:nvSpPr>
            <p:cNvPr id="294" name="CustomShape 2"/>
            <p:cNvSpPr/>
            <p:nvPr/>
          </p:nvSpPr>
          <p:spPr>
            <a:xfrm>
              <a:off x="2228935" y="4792680"/>
              <a:ext cx="1334880" cy="60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1233" tIns="41394" rIns="61233" bIns="30617"/>
            <a:lstStyle/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Raw Image</a:t>
              </a:r>
              <a:endParaRPr sz="2400" dirty="0"/>
            </a:p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(Hoechst)</a:t>
              </a:r>
              <a:endParaRPr sz="2400" dirty="0"/>
            </a:p>
          </p:txBody>
        </p:sp>
        <p:sp>
          <p:nvSpPr>
            <p:cNvPr id="295" name="CustomShape 3"/>
            <p:cNvSpPr/>
            <p:nvPr/>
          </p:nvSpPr>
          <p:spPr>
            <a:xfrm>
              <a:off x="5164987" y="4792680"/>
              <a:ext cx="1095120" cy="60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1233" tIns="41394" rIns="61233" bIns="30617"/>
            <a:lstStyle/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Intensity </a:t>
              </a:r>
              <a:endParaRPr sz="2400" dirty="0"/>
            </a:p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Analysis</a:t>
              </a:r>
              <a:endParaRPr sz="2400" dirty="0"/>
            </a:p>
          </p:txBody>
        </p:sp>
        <p:sp>
          <p:nvSpPr>
            <p:cNvPr id="296" name="CustomShape 4"/>
            <p:cNvSpPr/>
            <p:nvPr/>
          </p:nvSpPr>
          <p:spPr>
            <a:xfrm>
              <a:off x="7779347" y="4792680"/>
              <a:ext cx="1460160" cy="60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1233" tIns="41394" rIns="61233" bIns="30617"/>
            <a:lstStyle/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Object</a:t>
              </a:r>
              <a:endParaRPr sz="2400" dirty="0"/>
            </a:p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Identification</a:t>
              </a:r>
              <a:endParaRPr sz="2400" dirty="0"/>
            </a:p>
          </p:txBody>
        </p:sp>
        <p:sp>
          <p:nvSpPr>
            <p:cNvPr id="297" name="CustomShape 5"/>
            <p:cNvSpPr/>
            <p:nvPr/>
          </p:nvSpPr>
          <p:spPr>
            <a:xfrm>
              <a:off x="10215006" y="4792680"/>
              <a:ext cx="1866600" cy="60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1233" tIns="41394" rIns="61233" bIns="30617"/>
            <a:lstStyle/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Nuclear intensity</a:t>
              </a:r>
              <a:endParaRPr sz="2400" dirty="0"/>
            </a:p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distribution</a:t>
              </a:r>
              <a:endParaRPr sz="2400" dirty="0"/>
            </a:p>
          </p:txBody>
        </p:sp>
        <p:sp>
          <p:nvSpPr>
            <p:cNvPr id="298" name="Line 6"/>
            <p:cNvSpPr/>
            <p:nvPr/>
          </p:nvSpPr>
          <p:spPr>
            <a:xfrm>
              <a:off x="4235410" y="5388119"/>
              <a:ext cx="914400" cy="1440"/>
            </a:xfrm>
            <a:prstGeom prst="line">
              <a:avLst/>
            </a:prstGeom>
            <a:ln w="9360">
              <a:solidFill>
                <a:srgbClr val="80808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9" name="Line 7"/>
            <p:cNvSpPr/>
            <p:nvPr/>
          </p:nvSpPr>
          <p:spPr>
            <a:xfrm>
              <a:off x="6848071" y="5388119"/>
              <a:ext cx="914400" cy="1440"/>
            </a:xfrm>
            <a:prstGeom prst="line">
              <a:avLst/>
            </a:prstGeom>
            <a:ln w="9360">
              <a:solidFill>
                <a:srgbClr val="80808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0" name="Line 8"/>
            <p:cNvSpPr/>
            <p:nvPr/>
          </p:nvSpPr>
          <p:spPr>
            <a:xfrm>
              <a:off x="9324240" y="5386679"/>
              <a:ext cx="914400" cy="1440"/>
            </a:xfrm>
            <a:prstGeom prst="line">
              <a:avLst/>
            </a:prstGeom>
            <a:ln w="9360">
              <a:solidFill>
                <a:srgbClr val="80808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" name="Rectangle 2"/>
          <p:cNvSpPr/>
          <p:nvPr/>
        </p:nvSpPr>
        <p:spPr>
          <a:xfrm>
            <a:off x="4680017" y="6069782"/>
            <a:ext cx="4538123" cy="595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483">
              <a:buSzPct val="45000"/>
            </a:pPr>
            <a:r>
              <a:rPr lang="en-GB" sz="1089" spc="20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 analysis and cell level feature </a:t>
            </a:r>
            <a:r>
              <a:rPr lang="en-GB" sz="1089" spc="203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feature</a:t>
            </a:r>
            <a:r>
              <a:rPr lang="en-GB" sz="1089" spc="20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extraction conducting by </a:t>
            </a:r>
            <a:r>
              <a:rPr lang="en-GB" sz="1089" spc="203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Cyprotex</a:t>
            </a:r>
            <a:r>
              <a:rPr lang="en-GB" sz="1089" spc="20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Inc. (proprietary software)</a:t>
            </a:r>
            <a:endParaRPr lang="en-GB" sz="1361" dirty="0"/>
          </a:p>
        </p:txBody>
      </p:sp>
    </p:spTree>
    <p:extLst>
      <p:ext uri="{BB962C8B-B14F-4D97-AF65-F5344CB8AC3E}">
        <p14:creationId xmlns:p14="http://schemas.microsoft.com/office/powerpoint/2010/main" val="1237287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1642" y="0"/>
            <a:ext cx="9132358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31" y="877842"/>
            <a:ext cx="5060199" cy="514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86537" y="85733"/>
            <a:ext cx="4601492" cy="79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1418" rIns="61233" bIns="30617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</a:rPr>
              <a:t>Data for Taxol 0.03uM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3229" y="1616624"/>
            <a:ext cx="1122208" cy="23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1418" rIns="61233" bIns="30617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361" dirty="0">
                <a:solidFill>
                  <a:srgbClr val="FFFFFF"/>
                </a:solidFill>
              </a:rPr>
              <a:t>Hoechst33342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3228" y="2536856"/>
            <a:ext cx="1398710" cy="23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1418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361" dirty="0">
                <a:solidFill>
                  <a:srgbClr val="FFFFFF"/>
                </a:solidFill>
              </a:rPr>
              <a:t>Phospho-Histone3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3228" y="3781114"/>
            <a:ext cx="1265860" cy="23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1418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361">
                <a:solidFill>
                  <a:srgbClr val="FFFFFF"/>
                </a:solidFill>
              </a:rPr>
              <a:t>MitoTracker Red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3231" y="4901162"/>
            <a:ext cx="1289622" cy="23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1418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361">
                <a:solidFill>
                  <a:srgbClr val="FFFFFF"/>
                </a:solidFill>
              </a:rPr>
              <a:t>Phospho-Tubulin</a:t>
            </a:r>
          </a:p>
        </p:txBody>
      </p:sp>
      <p:sp>
        <p:nvSpPr>
          <p:cNvPr id="9" name="Rectangle 8"/>
          <p:cNvSpPr/>
          <p:nvPr/>
        </p:nvSpPr>
        <p:spPr>
          <a:xfrm>
            <a:off x="6325528" y="1057139"/>
            <a:ext cx="281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nuclear size 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NS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</a:p>
          <a:p>
            <a:pPr marL="0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cell cycle arrest 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CCA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 </a:t>
            </a:r>
          </a:p>
          <a:p>
            <a:pPr marL="0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cell number 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CN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64541" y="2564805"/>
            <a:ext cx="27417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7416" lvl="1">
              <a:spcBef>
                <a:spcPts val="0"/>
              </a:spcBef>
              <a:spcAft>
                <a:spcPts val="816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mitotic arrest 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80577" y="3544608"/>
            <a:ext cx="457092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216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Mitochondrial mass </a:t>
            </a:r>
          </a:p>
          <a:p>
            <a:pPr marL="62216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MM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62216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Mitochondrial membrane</a:t>
            </a:r>
          </a:p>
          <a:p>
            <a:pPr marL="62216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potential 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MMP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4779" y="5061571"/>
            <a:ext cx="30963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16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microtubules (Mt)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39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19" y="1025542"/>
            <a:ext cx="5221987" cy="5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3690" y="411439"/>
            <a:ext cx="5873502" cy="312145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9203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3000"/>
              </a:lnSpc>
            </a:pPr>
            <a:r>
              <a:rPr lang="en-GB" sz="2994" spc="204" dirty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HCI to Phenotypic States </a:t>
            </a:r>
            <a:endParaRPr lang="en-GB" sz="2994" spc="204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941081"/>
            <a:ext cx="3731075" cy="3486515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3202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06769">
              <a:buSzPct val="45000"/>
              <a:buFont typeface="Wingdings" panose="05000000000000000000" pitchFamily="2" charset="2"/>
              <a:buChar char="q"/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</a:tabLst>
            </a:pPr>
            <a:r>
              <a:rPr lang="en-US" sz="2000" spc="204" dirty="0"/>
              <a:t>Derive “phenotypic “states” of HepG2 cells across all chemicals and concentrations</a:t>
            </a:r>
          </a:p>
          <a:p>
            <a:pPr marL="306769">
              <a:buSzPct val="45000"/>
              <a:buFont typeface="Wingdings" panose="05000000000000000000" pitchFamily="2" charset="2"/>
              <a:buChar char="q"/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</a:tabLst>
            </a:pPr>
            <a:endParaRPr lang="en-US" sz="2000" spc="204" dirty="0"/>
          </a:p>
          <a:p>
            <a:pPr marL="306769">
              <a:buSzPct val="45000"/>
              <a:buFont typeface="Wingdings" panose="05000000000000000000" pitchFamily="2" charset="2"/>
              <a:buChar char="q"/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</a:tabLst>
            </a:pPr>
            <a:r>
              <a:rPr lang="en-US" sz="2000" spc="204" dirty="0"/>
              <a:t>Phenotypic states </a:t>
            </a:r>
            <a:r>
              <a:rPr lang="en-US" sz="2000" i="1" spc="204" dirty="0"/>
              <a:t>approximate</a:t>
            </a:r>
            <a:r>
              <a:rPr lang="en-US" sz="2000" spc="204" dirty="0"/>
              <a:t> canonical behaviors of cells </a:t>
            </a:r>
            <a:endParaRPr lang="en-US" sz="2000" spc="204" dirty="0">
              <a:solidFill>
                <a:srgbClr val="C00000"/>
              </a:solidFill>
            </a:endParaRPr>
          </a:p>
          <a:p>
            <a:pPr marL="306769">
              <a:buSzPct val="45000"/>
              <a:buFont typeface="Wingdings" panose="05000000000000000000" pitchFamily="2" charset="2"/>
              <a:buChar char="q"/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</a:tabLst>
            </a:pPr>
            <a:endParaRPr lang="en-US" sz="2000" spc="204" dirty="0">
              <a:solidFill>
                <a:srgbClr val="C00000"/>
              </a:solidFill>
            </a:endParaRPr>
          </a:p>
          <a:p>
            <a:pPr marL="306769">
              <a:buSzPct val="45000"/>
              <a:buFont typeface="Wingdings" panose="05000000000000000000" pitchFamily="2" charset="2"/>
              <a:buChar char="q"/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</a:tabLst>
            </a:pPr>
            <a:r>
              <a:rPr lang="en-US" sz="2000" spc="204" dirty="0">
                <a:solidFill>
                  <a:srgbClr val="C00000"/>
                </a:solidFill>
              </a:rPr>
              <a:t>State transitions indicate dynamic responses to chemicals</a:t>
            </a:r>
          </a:p>
        </p:txBody>
      </p:sp>
      <p:sp>
        <p:nvSpPr>
          <p:cNvPr id="2" name="Rectangle 1"/>
          <p:cNvSpPr/>
          <p:nvPr/>
        </p:nvSpPr>
        <p:spPr>
          <a:xfrm rot="16200000">
            <a:off x="2559534" y="3812515"/>
            <a:ext cx="3282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spc="204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“States” of HepG2 Cells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385359" y="2621247"/>
            <a:ext cx="32409" cy="291458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80367" y="1941081"/>
            <a:ext cx="1131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adverse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5113" y="5535827"/>
            <a:ext cx="1131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</a:t>
            </a:r>
          </a:p>
          <a:p>
            <a:r>
              <a:rPr lang="en-US" dirty="0"/>
              <a:t>adverse</a:t>
            </a:r>
          </a:p>
        </p:txBody>
      </p:sp>
    </p:spTree>
    <p:extLst>
      <p:ext uri="{BB962C8B-B14F-4D97-AF65-F5344CB8AC3E}">
        <p14:creationId xmlns:p14="http://schemas.microsoft.com/office/powerpoint/2010/main" val="370380222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r="51154"/>
          <a:stretch>
            <a:fillRect/>
          </a:stretch>
        </p:blipFill>
        <p:spPr bwMode="auto">
          <a:xfrm>
            <a:off x="1111409" y="857318"/>
            <a:ext cx="3577242" cy="51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366" r="511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391152" y="5585932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769656" y="1168382"/>
            <a:ext cx="2842784" cy="31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2177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“Normal” State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860383" y="1808876"/>
            <a:ext cx="1944153" cy="29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5019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Fluazinam 0.78 </a:t>
            </a:r>
            <a:r>
              <a:rPr lang="en-US" sz="1633" spc="204" dirty="0" err="1">
                <a:solidFill>
                  <a:schemeClr val="bg2">
                    <a:lumMod val="75000"/>
                  </a:schemeClr>
                </a:solidFill>
              </a:rPr>
              <a:t>uM</a:t>
            </a:r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4762098" y="5460643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 dirty="0"/>
              <a:t>0h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92203" y="306849"/>
            <a:ext cx="4904667" cy="24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3200" b="1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trajectories</a:t>
            </a:r>
          </a:p>
        </p:txBody>
      </p:sp>
    </p:spTree>
    <p:extLst>
      <p:ext uri="{BB962C8B-B14F-4D97-AF65-F5344CB8AC3E}">
        <p14:creationId xmlns:p14="http://schemas.microsoft.com/office/powerpoint/2010/main" val="1271175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r="51154"/>
          <a:stretch>
            <a:fillRect/>
          </a:stretch>
        </p:blipFill>
        <p:spPr bwMode="auto">
          <a:xfrm>
            <a:off x="1111409" y="857318"/>
            <a:ext cx="3577242" cy="51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366" r="511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391152" y="5585932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769656" y="1168382"/>
            <a:ext cx="2842784" cy="31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2177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State Transition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860383" y="1808876"/>
            <a:ext cx="1944153" cy="29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5019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Fluazinam 0.78 </a:t>
            </a:r>
            <a:r>
              <a:rPr lang="en-US" sz="1633" spc="204" dirty="0" err="1">
                <a:solidFill>
                  <a:schemeClr val="bg2">
                    <a:lumMod val="75000"/>
                  </a:schemeClr>
                </a:solidFill>
              </a:rPr>
              <a:t>uM</a:t>
            </a:r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4762098" y="5460643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0h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391153" y="4017650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5434991" y="3905321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1h</a:t>
            </a:r>
          </a:p>
        </p:txBody>
      </p:sp>
      <p:cxnSp>
        <p:nvCxnSpPr>
          <p:cNvPr id="19464" name="AutoShape 8"/>
          <p:cNvCxnSpPr>
            <a:cxnSpLocks noChangeShapeType="1"/>
            <a:stCxn id="19461" idx="0"/>
            <a:endCxn id="19463" idx="2"/>
          </p:cNvCxnSpPr>
          <p:nvPr/>
        </p:nvCxnSpPr>
        <p:spPr bwMode="auto">
          <a:xfrm flipV="1">
            <a:off x="5041837" y="4123498"/>
            <a:ext cx="393151" cy="1337145"/>
          </a:xfrm>
          <a:prstGeom prst="curvedConnector3">
            <a:avLst>
              <a:gd name="adj1" fmla="val -4477"/>
            </a:avLst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65" name="AutoShape 9"/>
          <p:cNvCxnSpPr>
            <a:cxnSpLocks noChangeShapeType="1"/>
            <a:stCxn id="19458" idx="1"/>
            <a:endCxn id="19462" idx="1"/>
          </p:cNvCxnSpPr>
          <p:nvPr/>
        </p:nvCxnSpPr>
        <p:spPr bwMode="auto">
          <a:xfrm flipV="1">
            <a:off x="1391150" y="4141857"/>
            <a:ext cx="1080" cy="1567203"/>
          </a:xfrm>
          <a:prstGeom prst="curvedConnector3">
            <a:avLst>
              <a:gd name="adj1" fmla="val -19773300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92203" y="306849"/>
            <a:ext cx="4904667" cy="24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3200" b="1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trajectories</a:t>
            </a:r>
          </a:p>
        </p:txBody>
      </p:sp>
    </p:spTree>
    <p:extLst>
      <p:ext uri="{BB962C8B-B14F-4D97-AF65-F5344CB8AC3E}">
        <p14:creationId xmlns:p14="http://schemas.microsoft.com/office/powerpoint/2010/main" val="1997463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r="51154"/>
          <a:stretch>
            <a:fillRect/>
          </a:stretch>
        </p:blipFill>
        <p:spPr bwMode="auto">
          <a:xfrm>
            <a:off x="1111409" y="857318"/>
            <a:ext cx="3577242" cy="51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366" r="511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391152" y="5585932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769656" y="1168382"/>
            <a:ext cx="2842784" cy="31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2177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trajectory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860383" y="1808876"/>
            <a:ext cx="1944153" cy="29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5019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Fluazinam 0.78 </a:t>
            </a:r>
            <a:r>
              <a:rPr lang="en-US" sz="1633" spc="204" dirty="0" err="1">
                <a:solidFill>
                  <a:schemeClr val="bg2">
                    <a:lumMod val="75000"/>
                  </a:schemeClr>
                </a:solidFill>
              </a:rPr>
              <a:t>uM</a:t>
            </a:r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4762098" y="5460643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0h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391153" y="4017650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5434991" y="3905321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1h</a:t>
            </a:r>
          </a:p>
        </p:txBody>
      </p:sp>
      <p:cxnSp>
        <p:nvCxnSpPr>
          <p:cNvPr id="20488" name="AutoShape 8"/>
          <p:cNvCxnSpPr>
            <a:cxnSpLocks noChangeShapeType="1"/>
            <a:stCxn id="20485" idx="0"/>
            <a:endCxn id="20487" idx="2"/>
          </p:cNvCxnSpPr>
          <p:nvPr/>
        </p:nvCxnSpPr>
        <p:spPr bwMode="auto">
          <a:xfrm flipV="1">
            <a:off x="5041837" y="4123498"/>
            <a:ext cx="393151" cy="1337145"/>
          </a:xfrm>
          <a:prstGeom prst="curvedConnector3">
            <a:avLst>
              <a:gd name="adj1" fmla="val -4477"/>
            </a:avLst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391153" y="5025369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6119765" y="4963804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24h</a:t>
            </a:r>
          </a:p>
        </p:txBody>
      </p:sp>
      <p:cxnSp>
        <p:nvCxnSpPr>
          <p:cNvPr id="20491" name="AutoShape 11"/>
          <p:cNvCxnSpPr>
            <a:cxnSpLocks noChangeShapeType="1"/>
            <a:stCxn id="20487" idx="6"/>
            <a:endCxn id="20490" idx="0"/>
          </p:cNvCxnSpPr>
          <p:nvPr/>
        </p:nvCxnSpPr>
        <p:spPr bwMode="auto">
          <a:xfrm>
            <a:off x="5995553" y="4123498"/>
            <a:ext cx="405032" cy="840306"/>
          </a:xfrm>
          <a:prstGeom prst="curvedConnector3">
            <a:avLst>
              <a:gd name="adj1" fmla="val 95325"/>
            </a:avLst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6119765" y="4963804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24h</a:t>
            </a:r>
          </a:p>
        </p:txBody>
      </p:sp>
      <p:cxnSp>
        <p:nvCxnSpPr>
          <p:cNvPr id="20493" name="AutoShape 13"/>
          <p:cNvCxnSpPr>
            <a:cxnSpLocks noChangeShapeType="1"/>
          </p:cNvCxnSpPr>
          <p:nvPr/>
        </p:nvCxnSpPr>
        <p:spPr bwMode="auto">
          <a:xfrm flipV="1">
            <a:off x="1392233" y="4141857"/>
            <a:ext cx="1080" cy="1567203"/>
          </a:xfrm>
          <a:prstGeom prst="curvedConnector3">
            <a:avLst>
              <a:gd name="adj1" fmla="val -18841147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494" name="AutoShape 14"/>
          <p:cNvCxnSpPr>
            <a:cxnSpLocks noChangeShapeType="1"/>
            <a:stCxn id="20486" idx="3"/>
            <a:endCxn id="20489" idx="3"/>
          </p:cNvCxnSpPr>
          <p:nvPr/>
        </p:nvCxnSpPr>
        <p:spPr bwMode="auto">
          <a:xfrm>
            <a:off x="4440233" y="4141860"/>
            <a:ext cx="1080" cy="1007719"/>
          </a:xfrm>
          <a:prstGeom prst="curvedConnector3">
            <a:avLst>
              <a:gd name="adj1" fmla="val 20830372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592203" y="306849"/>
            <a:ext cx="4904667" cy="24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3200" b="1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trajectories</a:t>
            </a:r>
          </a:p>
        </p:txBody>
      </p:sp>
    </p:spTree>
    <p:extLst>
      <p:ext uri="{BB962C8B-B14F-4D97-AF65-F5344CB8AC3E}">
        <p14:creationId xmlns:p14="http://schemas.microsoft.com/office/powerpoint/2010/main" val="1669841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556" y="367740"/>
            <a:ext cx="7875373" cy="228600"/>
          </a:xfrm>
        </p:spPr>
        <p:txBody>
          <a:bodyPr/>
          <a:lstStyle/>
          <a:p>
            <a:r>
              <a:rPr lang="en-US" dirty="0"/>
              <a:t>Bioinformatics: From Society to Sequences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8048" y="842317"/>
            <a:ext cx="8614719" cy="5822093"/>
          </a:xfrm>
        </p:spPr>
        <p:txBody>
          <a:bodyPr/>
          <a:lstStyle/>
          <a:p>
            <a:r>
              <a:rPr lang="en-US" dirty="0"/>
              <a:t>Society puts T tons of chemical X into the environment</a:t>
            </a:r>
          </a:p>
          <a:p>
            <a:r>
              <a:rPr lang="en-US" dirty="0"/>
              <a:t>Person P is exposed to Y amount</a:t>
            </a:r>
          </a:p>
          <a:p>
            <a:r>
              <a:rPr lang="en-US" dirty="0"/>
              <a:t>Can we predict T, Y?</a:t>
            </a:r>
          </a:p>
          <a:p>
            <a:r>
              <a:rPr lang="en-US" dirty="0"/>
              <a:t>Can we predict the effect on P at the level of molecules, cells, tissues, organs?</a:t>
            </a:r>
          </a:p>
          <a:p>
            <a:endParaRPr lang="en-US" dirty="0"/>
          </a:p>
          <a:p>
            <a:r>
              <a:rPr lang="en-US" dirty="0"/>
              <a:t>Need to model biology that is multiscale, complex, non-linear</a:t>
            </a:r>
          </a:p>
          <a:p>
            <a:r>
              <a:rPr lang="en-US" dirty="0"/>
              <a:t>Multiple and often unknown sources of:</a:t>
            </a:r>
          </a:p>
          <a:p>
            <a:pPr lvl="1"/>
            <a:r>
              <a:rPr lang="en-US" sz="2400" dirty="0"/>
              <a:t>Noise</a:t>
            </a:r>
          </a:p>
          <a:p>
            <a:pPr lvl="1"/>
            <a:r>
              <a:rPr lang="en-US" sz="2400" dirty="0"/>
              <a:t>Variation</a:t>
            </a:r>
          </a:p>
          <a:p>
            <a:pPr lvl="1"/>
            <a:endParaRPr lang="en-US" sz="2400" dirty="0"/>
          </a:p>
          <a:p>
            <a:r>
              <a:rPr lang="en-US" dirty="0"/>
              <a:t>Goal: use data, models, algorithms to make predictions</a:t>
            </a:r>
            <a:endParaRPr lang="en-US" sz="2800" dirty="0"/>
          </a:p>
          <a:p>
            <a:r>
              <a:rPr lang="en-US" dirty="0"/>
              <a:t>Predictions are statistical, probabilistic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2D3D37-D3A3-40C7-BBB9-7B56940D5093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06592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r="51154"/>
          <a:stretch>
            <a:fillRect/>
          </a:stretch>
        </p:blipFill>
        <p:spPr bwMode="auto">
          <a:xfrm>
            <a:off x="1111409" y="857318"/>
            <a:ext cx="3577242" cy="51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366" r="511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391152" y="5585932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592203" y="306849"/>
            <a:ext cx="4904667" cy="24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3200" b="1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trajectories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860383" y="1808876"/>
            <a:ext cx="2636488" cy="37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5019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Fluazinam 0.78 </a:t>
            </a:r>
            <a:r>
              <a:rPr lang="en-US" sz="1633" spc="204" dirty="0" err="1">
                <a:solidFill>
                  <a:schemeClr val="bg2">
                    <a:lumMod val="75000"/>
                  </a:schemeClr>
                </a:solidFill>
              </a:rPr>
              <a:t>uM</a:t>
            </a:r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endParaRPr lang="en-US" sz="1633" spc="204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4762098" y="5460643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0h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391153" y="4017650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5434991" y="3905321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1h</a:t>
            </a:r>
          </a:p>
        </p:txBody>
      </p:sp>
      <p:cxnSp>
        <p:nvCxnSpPr>
          <p:cNvPr id="21512" name="AutoShape 8"/>
          <p:cNvCxnSpPr>
            <a:cxnSpLocks noChangeShapeType="1"/>
            <a:stCxn id="21509" idx="0"/>
            <a:endCxn id="21511" idx="2"/>
          </p:cNvCxnSpPr>
          <p:nvPr/>
        </p:nvCxnSpPr>
        <p:spPr bwMode="auto">
          <a:xfrm flipV="1">
            <a:off x="5041837" y="4123498"/>
            <a:ext cx="393151" cy="1337145"/>
          </a:xfrm>
          <a:prstGeom prst="curvedConnector3">
            <a:avLst>
              <a:gd name="adj1" fmla="val -7071"/>
            </a:avLst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1391153" y="5025369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6119765" y="4963804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24h</a:t>
            </a:r>
          </a:p>
        </p:txBody>
      </p:sp>
      <p:cxnSp>
        <p:nvCxnSpPr>
          <p:cNvPr id="21515" name="AutoShape 11"/>
          <p:cNvCxnSpPr>
            <a:cxnSpLocks noChangeShapeType="1"/>
            <a:stCxn id="21511" idx="6"/>
            <a:endCxn id="21514" idx="0"/>
          </p:cNvCxnSpPr>
          <p:nvPr/>
        </p:nvCxnSpPr>
        <p:spPr bwMode="auto">
          <a:xfrm>
            <a:off x="5995553" y="4123498"/>
            <a:ext cx="405032" cy="840306"/>
          </a:xfrm>
          <a:prstGeom prst="curvedConnector3">
            <a:avLst>
              <a:gd name="adj1" fmla="val 102879"/>
            </a:avLst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6119765" y="4963804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24h</a:t>
            </a:r>
          </a:p>
        </p:txBody>
      </p:sp>
      <p:sp>
        <p:nvSpPr>
          <p:cNvPr id="21517" name="Oval 13"/>
          <p:cNvSpPr>
            <a:spLocks noChangeArrowheads="1"/>
          </p:cNvSpPr>
          <p:nvPr/>
        </p:nvSpPr>
        <p:spPr bwMode="auto">
          <a:xfrm>
            <a:off x="7177168" y="5458710"/>
            <a:ext cx="559484" cy="435274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72h</a:t>
            </a:r>
          </a:p>
        </p:txBody>
      </p:sp>
      <p:cxnSp>
        <p:nvCxnSpPr>
          <p:cNvPr id="21518" name="AutoShape 14"/>
          <p:cNvCxnSpPr>
            <a:cxnSpLocks noChangeShapeType="1"/>
            <a:stCxn id="21516" idx="6"/>
            <a:endCxn id="21517" idx="0"/>
          </p:cNvCxnSpPr>
          <p:nvPr/>
        </p:nvCxnSpPr>
        <p:spPr bwMode="auto">
          <a:xfrm>
            <a:off x="6679249" y="5181442"/>
            <a:ext cx="777661" cy="277268"/>
          </a:xfrm>
          <a:prstGeom prst="curvedConnector2">
            <a:avLst/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519" name="AutoShape 15"/>
          <p:cNvCxnSpPr>
            <a:cxnSpLocks noChangeShapeType="1"/>
          </p:cNvCxnSpPr>
          <p:nvPr/>
        </p:nvCxnSpPr>
        <p:spPr bwMode="auto">
          <a:xfrm flipV="1">
            <a:off x="1392233" y="4141857"/>
            <a:ext cx="1080" cy="1567203"/>
          </a:xfrm>
          <a:prstGeom prst="curvedConnector3">
            <a:avLst>
              <a:gd name="adj1" fmla="val -16007498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521" name="AutoShape 17"/>
          <p:cNvCxnSpPr>
            <a:cxnSpLocks noChangeShapeType="1"/>
            <a:endCxn id="21506" idx="3"/>
          </p:cNvCxnSpPr>
          <p:nvPr/>
        </p:nvCxnSpPr>
        <p:spPr bwMode="auto">
          <a:xfrm>
            <a:off x="4440233" y="5149579"/>
            <a:ext cx="1080" cy="560564"/>
          </a:xfrm>
          <a:prstGeom prst="curvedConnector3">
            <a:avLst>
              <a:gd name="adj1" fmla="val 11384751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9" name="AutoShape 14"/>
          <p:cNvCxnSpPr>
            <a:cxnSpLocks noChangeShapeType="1"/>
            <a:stCxn id="21510" idx="3"/>
            <a:endCxn id="21513" idx="3"/>
          </p:cNvCxnSpPr>
          <p:nvPr/>
        </p:nvCxnSpPr>
        <p:spPr bwMode="auto">
          <a:xfrm>
            <a:off x="4439150" y="4141857"/>
            <a:ext cx="8641" cy="1007720"/>
          </a:xfrm>
          <a:prstGeom prst="curvedConnector3">
            <a:avLst>
              <a:gd name="adj1" fmla="val 1800000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4733468" y="3439069"/>
            <a:ext cx="3428190" cy="3017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61" i="1" spc="204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Trajectory=Sequence of states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769656" y="1168382"/>
            <a:ext cx="2842784" cy="31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2177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trajectory</a:t>
            </a:r>
          </a:p>
        </p:txBody>
      </p:sp>
    </p:spTree>
    <p:extLst>
      <p:ext uri="{BB962C8B-B14F-4D97-AF65-F5344CB8AC3E}">
        <p14:creationId xmlns:p14="http://schemas.microsoft.com/office/powerpoint/2010/main" val="4065935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2569342" y="377184"/>
            <a:ext cx="5604633" cy="399323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9203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  <a:tab pos="3110892" algn="l"/>
                <a:tab pos="3421981" algn="l"/>
                <a:tab pos="3733070" algn="l"/>
                <a:tab pos="4044160" algn="l"/>
                <a:tab pos="4355250" algn="l"/>
              </a:tabLst>
            </a:pPr>
            <a:r>
              <a:rPr lang="en-US" sz="3200" spc="204" dirty="0">
                <a:solidFill>
                  <a:schemeClr val="accent5">
                    <a:lumMod val="50000"/>
                  </a:schemeClr>
                </a:solidFill>
              </a:rPr>
              <a:t>Fluazinam “Trajectories”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/>
          <a:stretch/>
        </p:blipFill>
        <p:spPr bwMode="auto">
          <a:xfrm>
            <a:off x="332774" y="1078256"/>
            <a:ext cx="7841201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2771" y="593124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Increasing Dose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7732380" y="356021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Cell State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187472" y="5840627"/>
            <a:ext cx="3498431" cy="11565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2"/>
          <p:cNvPicPr/>
          <p:nvPr/>
        </p:nvPicPr>
        <p:blipFill>
          <a:blip r:embed="rId4"/>
          <a:stretch/>
        </p:blipFill>
        <p:spPr>
          <a:xfrm>
            <a:off x="3259140" y="2273643"/>
            <a:ext cx="2260211" cy="1672281"/>
          </a:xfrm>
          <a:prstGeom prst="rect">
            <a:avLst/>
          </a:prstGeom>
          <a:ln>
            <a:noFill/>
          </a:ln>
        </p:spPr>
      </p:pic>
      <p:sp>
        <p:nvSpPr>
          <p:cNvPr id="6" name="Down Arrow 5"/>
          <p:cNvSpPr/>
          <p:nvPr/>
        </p:nvSpPr>
        <p:spPr bwMode="auto">
          <a:xfrm>
            <a:off x="5371658" y="1269085"/>
            <a:ext cx="238898" cy="69197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9351" y="1369056"/>
            <a:ext cx="1673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Tipping Point</a:t>
            </a:r>
          </a:p>
        </p:txBody>
      </p:sp>
    </p:spTree>
    <p:extLst>
      <p:ext uri="{BB962C8B-B14F-4D97-AF65-F5344CB8AC3E}">
        <p14:creationId xmlns:p14="http://schemas.microsoft.com/office/powerpoint/2010/main" val="144162799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119" y="207104"/>
            <a:ext cx="8594124" cy="304800"/>
          </a:xfrm>
        </p:spPr>
        <p:txBody>
          <a:bodyPr/>
          <a:lstStyle/>
          <a:p>
            <a:r>
              <a:rPr lang="en-US" dirty="0"/>
              <a:t>Select Modeling Approach to Suit the Problem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9216" y="861884"/>
            <a:ext cx="8594124" cy="5477004"/>
          </a:xfrm>
        </p:spPr>
        <p:txBody>
          <a:bodyPr/>
          <a:lstStyle/>
          <a:p>
            <a:r>
              <a:rPr lang="en-US" sz="2400" dirty="0"/>
              <a:t>Estrogen receptor model: </a:t>
            </a:r>
          </a:p>
          <a:p>
            <a:pPr lvl="1"/>
            <a:r>
              <a:rPr lang="en-US" dirty="0"/>
              <a:t>Perturbing a single receptor is the first key step in adversity</a:t>
            </a:r>
          </a:p>
          <a:p>
            <a:pPr lvl="1"/>
            <a:r>
              <a:rPr lang="en-US" dirty="0"/>
              <a:t>Statistical, pathway-based, accounting for assay noise</a:t>
            </a:r>
          </a:p>
          <a:p>
            <a:pPr lvl="1"/>
            <a:endParaRPr lang="en-US" dirty="0"/>
          </a:p>
          <a:p>
            <a:r>
              <a:rPr lang="en-US" dirty="0"/>
              <a:t>Cell-agent-based Virtual Embryo Model</a:t>
            </a:r>
          </a:p>
          <a:p>
            <a:pPr lvl="1"/>
            <a:r>
              <a:rPr lang="en-US" dirty="0"/>
              <a:t>Development is driven by complex cell-cell signaling </a:t>
            </a:r>
          </a:p>
          <a:p>
            <a:pPr lvl="1"/>
            <a:r>
              <a:rPr lang="en-US" dirty="0"/>
              <a:t>Agent-based model integrates time, dose, cell internals and signaling</a:t>
            </a:r>
          </a:p>
          <a:p>
            <a:pPr lvl="1"/>
            <a:endParaRPr lang="en-US" dirty="0"/>
          </a:p>
          <a:p>
            <a:r>
              <a:rPr lang="en-US" dirty="0"/>
              <a:t>Tipping Point Model</a:t>
            </a:r>
          </a:p>
          <a:p>
            <a:pPr lvl="1"/>
            <a:r>
              <a:rPr lang="en-US" dirty="0"/>
              <a:t>Not all doses are adverse</a:t>
            </a:r>
          </a:p>
          <a:p>
            <a:pPr lvl="1"/>
            <a:r>
              <a:rPr lang="en-US" dirty="0"/>
              <a:t>Statistical model integrates multiple signals to find point of no return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C94AA0-A201-4910-BA53-725AD4954C7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5529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119" y="207104"/>
            <a:ext cx="8594124" cy="304800"/>
          </a:xfrm>
        </p:spPr>
        <p:txBody>
          <a:bodyPr/>
          <a:lstStyle/>
          <a:p>
            <a:r>
              <a:rPr lang="en-US" dirty="0"/>
              <a:t>Summary: Modeling Complex Biological Systems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9216" y="861884"/>
            <a:ext cx="8594124" cy="5477004"/>
          </a:xfrm>
        </p:spPr>
        <p:txBody>
          <a:bodyPr/>
          <a:lstStyle/>
          <a:p>
            <a:r>
              <a:rPr lang="en-US" sz="2400" dirty="0"/>
              <a:t>Our first goal is </a:t>
            </a:r>
            <a:r>
              <a:rPr lang="en-US" sz="2400" b="1" dirty="0">
                <a:solidFill>
                  <a:srgbClr val="FF0000"/>
                </a:solidFill>
              </a:rPr>
              <a:t>prediction</a:t>
            </a:r>
          </a:p>
          <a:p>
            <a:r>
              <a:rPr lang="en-US" sz="2400" dirty="0"/>
              <a:t>Predictions are based on </a:t>
            </a:r>
            <a:r>
              <a:rPr lang="en-US" sz="2400" b="1" dirty="0">
                <a:solidFill>
                  <a:srgbClr val="FF0000"/>
                </a:solidFill>
              </a:rPr>
              <a:t>models</a:t>
            </a:r>
          </a:p>
          <a:p>
            <a:r>
              <a:rPr lang="en-US" dirty="0"/>
              <a:t>“All models are wrong”</a:t>
            </a:r>
          </a:p>
          <a:p>
            <a:r>
              <a:rPr lang="en-US" sz="2400" dirty="0"/>
              <a:t>All models are based on </a:t>
            </a:r>
            <a:r>
              <a:rPr lang="en-US" sz="2400" b="1" dirty="0">
                <a:solidFill>
                  <a:srgbClr val="FF0000"/>
                </a:solidFill>
              </a:rPr>
              <a:t>data</a:t>
            </a:r>
            <a:r>
              <a:rPr lang="en-US" sz="2400" dirty="0"/>
              <a:t>,</a:t>
            </a:r>
            <a:r>
              <a:rPr lang="en-US" sz="2400" b="1" dirty="0"/>
              <a:t> </a:t>
            </a:r>
            <a:r>
              <a:rPr lang="en-US" sz="2400" dirty="0"/>
              <a:t>which is always subject to noise, variability</a:t>
            </a:r>
          </a:p>
          <a:p>
            <a:r>
              <a:rPr lang="en-US" sz="2400" dirty="0"/>
              <a:t>Therefore, all predictions are </a:t>
            </a:r>
            <a:r>
              <a:rPr lang="en-US" sz="2400" b="1" dirty="0">
                <a:solidFill>
                  <a:srgbClr val="FF0000"/>
                </a:solidFill>
              </a:rPr>
              <a:t>uncertain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You have a big approximation and a small approximation. The big approximation is your approximation to the problem you want to solve. The small approximation is involved in getting the solution to the approximate problem</a:t>
            </a:r>
            <a:r>
              <a:rPr lang="en-US" dirty="0"/>
              <a:t>.” </a:t>
            </a:r>
          </a:p>
          <a:p>
            <a:pPr marL="0" indent="0">
              <a:buNone/>
            </a:pPr>
            <a:r>
              <a:rPr lang="en-US" sz="2000" i="1" dirty="0"/>
              <a:t>Origin Unknown: Maybe Douglas Bates. Though he attributed it to George Box, Box denied it.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endParaRPr lang="en-US" dirty="0"/>
          </a:p>
          <a:p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C94AA0-A201-4910-BA53-725AD4954C7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4249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33600" y="533400"/>
            <a:ext cx="7010400" cy="161925"/>
          </a:xfrm>
        </p:spPr>
        <p:txBody>
          <a:bodyPr/>
          <a:lstStyle/>
          <a:p>
            <a:r>
              <a:rPr lang="en-US" sz="2400" dirty="0"/>
              <a:t>National Center for Computational Toxicology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90" y="3232782"/>
            <a:ext cx="4931996" cy="347294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-30962" y="1019174"/>
            <a:ext cx="1809750" cy="4724400"/>
          </a:xfrm>
          <a:prstGeom prst="rect">
            <a:avLst/>
          </a:prstGeom>
        </p:spPr>
        <p:txBody>
          <a:bodyPr/>
          <a:lstStyle>
            <a:lvl1pPr marL="1682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7429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02711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317625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sz="1600" i="1">
                <a:solidFill>
                  <a:schemeClr val="tx1"/>
                </a:solidFill>
                <a:latin typeface="+mn-lt"/>
                <a:ea typeface="+mn-ea"/>
              </a:defRPr>
            </a:lvl5pPr>
            <a:lvl6pPr marL="17748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Times" pitchFamily="18" charset="0"/>
              <a:buNone/>
            </a:pPr>
            <a:r>
              <a:rPr lang="en-US" sz="1200" u="sng" kern="0" dirty="0"/>
              <a:t>NCCT Staff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Rusty Thomas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Kevin Crofton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Keith Houck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Ann Richard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Richard Judson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Tom Knudsen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Matt Martin*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Grace Patlewicz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Woody Setzer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John Wambaugh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Tony Williams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Steve Simmons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Chris Grulke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Katie Paul-Friedman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Jeff Edwards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Chad Deisenroth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Joshua Harrill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Rebecca Jolley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Jeremy Dunne</a:t>
            </a:r>
          </a:p>
          <a:p>
            <a:pPr>
              <a:buFont typeface="Times" pitchFamily="18" charset="0"/>
              <a:buNone/>
            </a:pPr>
            <a:endParaRPr lang="en-US" sz="1200" kern="0" dirty="0"/>
          </a:p>
          <a:p>
            <a:pPr>
              <a:buFont typeface="Times" pitchFamily="18" charset="0"/>
              <a:buNone/>
            </a:pPr>
            <a:endParaRPr lang="en-US" sz="1200" kern="0" dirty="0"/>
          </a:p>
          <a:p>
            <a:pPr>
              <a:buFont typeface="Times" pitchFamily="18" charset="0"/>
              <a:buNone/>
              <a:defRPr/>
            </a:pPr>
            <a:endParaRPr lang="en-US" sz="1200" kern="0" dirty="0"/>
          </a:p>
          <a:p>
            <a:pPr>
              <a:buFont typeface="Times" pitchFamily="18" charset="0"/>
              <a:buNone/>
              <a:defRPr/>
            </a:pPr>
            <a:endParaRPr lang="en-US" sz="1200" kern="0" dirty="0"/>
          </a:p>
          <a:p>
            <a:pPr>
              <a:buFont typeface="Times" pitchFamily="18" charset="0"/>
              <a:buNone/>
            </a:pPr>
            <a:endParaRPr lang="en-US" sz="1200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68592" y="1019174"/>
            <a:ext cx="2176338" cy="129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sng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NIH/NCATS Collaborators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lang="en-US" sz="1200" kern="0" dirty="0">
                <a:latin typeface="+mn-lt"/>
              </a:rPr>
              <a:t>Menghang Xia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Ruili Huang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lang="en-US" sz="1200" kern="0" dirty="0">
                <a:latin typeface="+mn-lt"/>
              </a:rPr>
              <a:t>Anton Simeonov</a:t>
            </a: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endParaRPr lang="en-US" sz="1200" kern="0" dirty="0"/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16600" y="1019174"/>
            <a:ext cx="1809750" cy="140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u="sng" kern="0" dirty="0"/>
              <a:t>NTP Collaborators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Warren Casey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Nicole Kleinstreuer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Mike Devito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Dan Zang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Rick Paules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Nisha Sipes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470994" y="1028699"/>
            <a:ext cx="2040123" cy="340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7429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02711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317625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sz="1600" i="1">
                <a:solidFill>
                  <a:schemeClr val="tx1"/>
                </a:solidFill>
                <a:latin typeface="+mn-lt"/>
                <a:ea typeface="+mn-ea"/>
              </a:defRPr>
            </a:lvl5pPr>
            <a:lvl6pPr marL="17748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Times" pitchFamily="18" charset="0"/>
              <a:buNone/>
            </a:pPr>
            <a:r>
              <a:rPr lang="en-US" sz="1200" u="sng" kern="0" dirty="0"/>
              <a:t>NCCT Postdocs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Todor Antonijevic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Audrey Bone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Swapnil Chavan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Kristin Connors*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Danica DeGroot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Jeremy Fitzpatrick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Dustin Kapraun*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Agnes Karmaus*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Max Leung*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Kamel Mansouri*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Andrew </a:t>
            </a:r>
            <a:r>
              <a:rPr lang="en-US" sz="1200" kern="0" dirty="0" err="1"/>
              <a:t>McEachran</a:t>
            </a:r>
            <a:endParaRPr lang="en-US" sz="1200" kern="0" dirty="0"/>
          </a:p>
          <a:p>
            <a:pPr>
              <a:buFont typeface="Times" pitchFamily="18" charset="0"/>
              <a:buNone/>
            </a:pPr>
            <a:r>
              <a:rPr lang="en-US" sz="1200" kern="0" dirty="0"/>
              <a:t>LyLy Pham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Prachi Pradeep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Caroline Ring*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Kate </a:t>
            </a:r>
            <a:r>
              <a:rPr lang="en-US" sz="1200" kern="0" dirty="0" err="1"/>
              <a:t>Saili</a:t>
            </a:r>
            <a:endParaRPr lang="en-US" sz="1200" kern="0" dirty="0"/>
          </a:p>
          <a:p>
            <a:pPr>
              <a:buFont typeface="Times" pitchFamily="18" charset="0"/>
              <a:buNone/>
            </a:pPr>
            <a:r>
              <a:rPr lang="en-US" sz="1200" kern="0" dirty="0"/>
              <a:t>Eric Watt*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Todd </a:t>
            </a:r>
            <a:r>
              <a:rPr lang="en-US" sz="1200" kern="0" dirty="0" err="1"/>
              <a:t>Zurlinden</a:t>
            </a:r>
            <a:endParaRPr lang="en-US" sz="1200" kern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884271" y="1028699"/>
            <a:ext cx="2000250" cy="220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NCCT</a:t>
            </a:r>
          </a:p>
          <a:p>
            <a:pPr>
              <a:buNone/>
            </a:pPr>
            <a:r>
              <a:rPr lang="en-US" sz="1200" dirty="0"/>
              <a:t>Nancy Baker</a:t>
            </a:r>
          </a:p>
          <a:p>
            <a:pPr>
              <a:buNone/>
            </a:pPr>
            <a:r>
              <a:rPr lang="en-US" sz="1200" dirty="0"/>
              <a:t>Dayne Filer*</a:t>
            </a:r>
          </a:p>
          <a:p>
            <a:pPr>
              <a:buNone/>
            </a:pPr>
            <a:r>
              <a:rPr lang="en-US" sz="1200" dirty="0"/>
              <a:t>Parth Kothiya*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Sean Watford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Indira Thillainadarajah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Robert Pearce</a:t>
            </a:r>
          </a:p>
          <a:p>
            <a:pPr marL="168275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Danielle Suarez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Doris Smith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Jamey Vail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Risa Sayre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Nathan Rush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endParaRPr lang="en-US" sz="1200" kern="0" dirty="0"/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4095" y="5543519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 Graduates</a:t>
            </a:r>
          </a:p>
        </p:txBody>
      </p:sp>
    </p:spTree>
    <p:extLst>
      <p:ext uri="{BB962C8B-B14F-4D97-AF65-F5344CB8AC3E}">
        <p14:creationId xmlns:p14="http://schemas.microsoft.com/office/powerpoint/2010/main" val="9114425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7357" y="477174"/>
            <a:ext cx="7441990" cy="228600"/>
          </a:xfrm>
        </p:spPr>
        <p:txBody>
          <a:bodyPr/>
          <a:lstStyle/>
          <a:p>
            <a:r>
              <a:rPr lang="en-US" dirty="0"/>
              <a:t>How far can we go with modeling biology?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2D3D37-D3A3-40C7-BBB9-7B56940D5093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373" y="1042842"/>
            <a:ext cx="831815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Biology and computer science (e.g. bioinformatics) tell us that we are just algorithms embedded in flesh, soon to be replaced by silicon and metal. </a:t>
            </a:r>
          </a:p>
          <a:p>
            <a:r>
              <a:rPr lang="en-US" sz="2800" dirty="0"/>
              <a:t>We will worship Information and our hearts will belong to Data</a:t>
            </a:r>
          </a:p>
          <a:p>
            <a:endParaRPr lang="en-US" sz="2800" dirty="0"/>
          </a:p>
          <a:p>
            <a:r>
              <a:rPr lang="en-US" dirty="0"/>
              <a:t>Paraphrase of Steven </a:t>
            </a:r>
            <a:r>
              <a:rPr lang="en-US" dirty="0" err="1"/>
              <a:t>Shapin</a:t>
            </a:r>
            <a:r>
              <a:rPr lang="en-US" dirty="0"/>
              <a:t>, on the coming cyborg future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2800" dirty="0"/>
              <a:t>We’re all just cyborgs, random clanking assemblages inserted in circuits way beyond our understanding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Jenny Turner, commenting on Steven </a:t>
            </a:r>
            <a:r>
              <a:rPr lang="en-US" dirty="0" err="1"/>
              <a:t>Shapin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638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-123569" y="0"/>
            <a:ext cx="346813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454344" y="6224588"/>
            <a:ext cx="1905000" cy="2286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9354" y="18485"/>
            <a:ext cx="2223686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Multiscale</a:t>
            </a:r>
            <a:endParaRPr lang="en-US" b="1" u="sng" dirty="0"/>
          </a:p>
          <a:p>
            <a:r>
              <a:rPr lang="en-US" dirty="0"/>
              <a:t>Chemical</a:t>
            </a:r>
          </a:p>
          <a:p>
            <a:r>
              <a:rPr lang="en-US" dirty="0"/>
              <a:t>Mouth</a:t>
            </a:r>
          </a:p>
          <a:p>
            <a:r>
              <a:rPr lang="en-US" dirty="0"/>
              <a:t>GI Tract</a:t>
            </a:r>
          </a:p>
          <a:p>
            <a:r>
              <a:rPr lang="en-US" dirty="0"/>
              <a:t>Blood</a:t>
            </a:r>
          </a:p>
          <a:p>
            <a:r>
              <a:rPr lang="en-US" dirty="0"/>
              <a:t>Liver</a:t>
            </a:r>
          </a:p>
          <a:p>
            <a:r>
              <a:rPr lang="en-US" dirty="0"/>
              <a:t>Tissues</a:t>
            </a:r>
          </a:p>
          <a:p>
            <a:r>
              <a:rPr lang="en-US" dirty="0"/>
              <a:t>Cells</a:t>
            </a:r>
          </a:p>
          <a:p>
            <a:r>
              <a:rPr lang="en-US" dirty="0"/>
              <a:t>Proteins/DNA</a:t>
            </a:r>
          </a:p>
          <a:p>
            <a:r>
              <a:rPr lang="en-US" dirty="0"/>
              <a:t>Molecular Circuits</a:t>
            </a:r>
          </a:p>
          <a:p>
            <a:r>
              <a:rPr lang="en-US" dirty="0"/>
              <a:t>Cells</a:t>
            </a:r>
          </a:p>
          <a:p>
            <a:r>
              <a:rPr lang="en-US" dirty="0"/>
              <a:t>Tissue</a:t>
            </a:r>
          </a:p>
          <a:p>
            <a:r>
              <a:rPr lang="en-US" dirty="0"/>
              <a:t>Organ</a:t>
            </a:r>
          </a:p>
          <a:p>
            <a:r>
              <a:rPr lang="en-US" dirty="0"/>
              <a:t>Organism</a:t>
            </a:r>
          </a:p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222460" y="22458"/>
            <a:ext cx="8841831" cy="6813083"/>
            <a:chOff x="222460" y="0"/>
            <a:chExt cx="8841831" cy="68130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460" y="3481617"/>
              <a:ext cx="2900359" cy="12747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803" y="4753722"/>
              <a:ext cx="2513157" cy="17470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7489" y="4493424"/>
              <a:ext cx="3005227" cy="231965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4203" y="119595"/>
              <a:ext cx="1695141" cy="2316741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9590" y="4396963"/>
              <a:ext cx="3144701" cy="20342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/>
            <a:srcRect l="75708"/>
            <a:stretch/>
          </p:blipFill>
          <p:spPr>
            <a:xfrm>
              <a:off x="6250544" y="2233528"/>
              <a:ext cx="2589448" cy="20335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5173" y="0"/>
              <a:ext cx="1698448" cy="231555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460" y="2532675"/>
              <a:ext cx="3039156" cy="947965"/>
            </a:xfrm>
            <a:prstGeom prst="rect">
              <a:avLst/>
            </a:prstGeom>
          </p:spPr>
        </p:pic>
        <p:pic>
          <p:nvPicPr>
            <p:cNvPr id="28" name="Picture 2" descr="https://actorws.epa.gov/actorws/dsstox/v02/image?casrn=50471-44-8&amp;w=350&amp;h=35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0" y="119595"/>
              <a:ext cx="713614" cy="71361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389913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>
            <a:off x="3668889" y="972499"/>
            <a:ext cx="5322028" cy="5433536"/>
            <a:chOff x="4769696" y="982887"/>
            <a:chExt cx="3801477" cy="4608021"/>
          </a:xfrm>
        </p:grpSpPr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5040183" y="4004898"/>
              <a:ext cx="1151588" cy="33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b="0" dirty="0"/>
                <a:t>Exposure</a:t>
              </a:r>
            </a:p>
          </p:txBody>
        </p:sp>
        <p:sp>
          <p:nvSpPr>
            <p:cNvPr id="10" name="Freeform 9"/>
            <p:cNvSpPr/>
            <p:nvPr/>
          </p:nvSpPr>
          <p:spPr bwMode="auto">
            <a:xfrm rot="5400000">
              <a:off x="5847638" y="2474406"/>
              <a:ext cx="1366684" cy="344129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 rot="5400000">
              <a:off x="5847638" y="4047568"/>
              <a:ext cx="1366684" cy="344129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rgbClr val="39E739">
                <a:alpha val="4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6191771" y="1352219"/>
              <a:ext cx="1" cy="38703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5349231" y="982887"/>
              <a:ext cx="1323074" cy="33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m</a:t>
              </a:r>
              <a:r>
                <a:rPr lang="en-US" b="0" dirty="0"/>
                <a:t>g/kg BW/day</a:t>
              </a: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4769696" y="1943469"/>
              <a:ext cx="1422076" cy="112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dirty="0"/>
                <a:t>Hazard: </a:t>
              </a:r>
            </a:p>
            <a:p>
              <a:pPr algn="r"/>
              <a:r>
                <a:rPr lang="en-US" i="1" dirty="0"/>
                <a:t>Kinetics </a:t>
              </a:r>
            </a:p>
            <a:p>
              <a:pPr algn="r"/>
              <a:r>
                <a:rPr lang="en-US" i="1" dirty="0"/>
                <a:t>+</a:t>
              </a:r>
            </a:p>
            <a:p>
              <a:pPr algn="r"/>
              <a:r>
                <a:rPr lang="en-US" i="1" dirty="0"/>
                <a:t> Dynamics</a:t>
              </a:r>
              <a:endParaRPr lang="en-US" b="0" dirty="0"/>
            </a:p>
          </p:txBody>
        </p:sp>
        <p:sp>
          <p:nvSpPr>
            <p:cNvPr id="15" name="Freeform 14"/>
            <p:cNvSpPr/>
            <p:nvPr/>
          </p:nvSpPr>
          <p:spPr bwMode="auto">
            <a:xfrm rot="5400000">
              <a:off x="6523031" y="2533954"/>
              <a:ext cx="1366684" cy="344129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 rot="5400000">
              <a:off x="6523030" y="3664666"/>
              <a:ext cx="1366684" cy="344129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rgbClr val="39E739">
                <a:alpha val="4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 rot="5400000">
              <a:off x="7233988" y="2602227"/>
              <a:ext cx="1366684" cy="344129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 rot="5400000">
              <a:off x="7865434" y="2653571"/>
              <a:ext cx="447920" cy="688261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rgbClr val="39E739">
                <a:alpha val="4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9" name="TextBox 11"/>
            <p:cNvSpPr txBox="1">
              <a:spLocks noChangeArrowheads="1"/>
            </p:cNvSpPr>
            <p:nvPr/>
          </p:nvSpPr>
          <p:spPr bwMode="auto">
            <a:xfrm>
              <a:off x="6158156" y="5037853"/>
              <a:ext cx="830411" cy="548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dirty="0"/>
                <a:t>Low</a:t>
              </a:r>
            </a:p>
            <a:p>
              <a:r>
                <a:rPr lang="en-US" sz="1800" dirty="0"/>
                <a:t>Priority</a:t>
              </a:r>
            </a:p>
          </p:txBody>
        </p:sp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>
              <a:off x="6914428" y="5042774"/>
              <a:ext cx="761984" cy="548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dirty="0"/>
                <a:t>Medium</a:t>
              </a:r>
            </a:p>
            <a:p>
              <a:r>
                <a:rPr lang="en-US" sz="1800" b="0" dirty="0"/>
                <a:t>Priority</a:t>
              </a:r>
            </a:p>
          </p:txBody>
        </p:sp>
        <p:sp>
          <p:nvSpPr>
            <p:cNvPr id="21" name="TextBox 11"/>
            <p:cNvSpPr txBox="1">
              <a:spLocks noChangeArrowheads="1"/>
            </p:cNvSpPr>
            <p:nvPr/>
          </p:nvSpPr>
          <p:spPr bwMode="auto">
            <a:xfrm>
              <a:off x="7676412" y="5037862"/>
              <a:ext cx="894761" cy="548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dirty="0"/>
                <a:t>High</a:t>
              </a:r>
            </a:p>
            <a:p>
              <a:r>
                <a:rPr lang="en-US" sz="1800" b="0" dirty="0"/>
                <a:t>Priority</a:t>
              </a: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172570" y="220215"/>
            <a:ext cx="6798860" cy="392483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dirty="0"/>
              <a:t>Risk-based Approach</a:t>
            </a:r>
            <a:br>
              <a:rPr lang="en-US" dirty="0"/>
            </a:br>
            <a:r>
              <a:rPr lang="en-US" dirty="0"/>
              <a:t>Hazard + Exposure (+ uncertainty)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73463" y="923164"/>
            <a:ext cx="3874105" cy="2410368"/>
            <a:chOff x="4723824" y="4085968"/>
            <a:chExt cx="3873328" cy="274586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3934" y="4085968"/>
              <a:ext cx="3462581" cy="263319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16200000">
              <a:off x="4381904" y="5005885"/>
              <a:ext cx="1083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Kinetics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6399490" y="4865939"/>
              <a:ext cx="1311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Dynamics</a:t>
              </a: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6323509" y="4085968"/>
              <a:ext cx="2273643" cy="2743200"/>
            </a:xfrm>
            <a:prstGeom prst="roundRect">
              <a:avLst/>
            </a:prstGeom>
            <a:noFill/>
            <a:ln w="28575" cap="flat" cmpd="sng" algn="ctr">
              <a:solidFill>
                <a:srgbClr val="00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4723824" y="4088633"/>
              <a:ext cx="1605783" cy="2743200"/>
            </a:xfrm>
            <a:prstGeom prst="roundRect">
              <a:avLst/>
            </a:prstGeom>
            <a:noFill/>
            <a:ln w="28575" cap="flat" cmpd="sng" algn="ctr">
              <a:solidFill>
                <a:srgbClr val="00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937" y="3687947"/>
            <a:ext cx="1898594" cy="1423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7" y="5083532"/>
            <a:ext cx="1946189" cy="1298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68" y="3536303"/>
            <a:ext cx="2026838" cy="1547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406" y="5123101"/>
            <a:ext cx="2235656" cy="125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1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Toxicology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336" y="997383"/>
            <a:ext cx="8707272" cy="4724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500" dirty="0"/>
              <a:t>Identify biological pathways of toxicity (AOPs)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Develop high-throughput </a:t>
            </a:r>
            <a:r>
              <a:rPr lang="en-GB" sz="2500" i="1" dirty="0"/>
              <a:t>in vitro </a:t>
            </a:r>
            <a:r>
              <a:rPr lang="en-GB" sz="2500" dirty="0"/>
              <a:t>assays</a:t>
            </a:r>
          </a:p>
          <a:p>
            <a:pPr lvl="1">
              <a:lnSpc>
                <a:spcPct val="150000"/>
              </a:lnSpc>
            </a:pPr>
            <a:r>
              <a:rPr lang="en-GB" sz="2100" dirty="0"/>
              <a:t>Test “Human Exposure Universe” chemicals in the assays 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Develop models that link </a:t>
            </a:r>
            <a:r>
              <a:rPr lang="en-GB" sz="2500" i="1" dirty="0"/>
              <a:t>in vitro </a:t>
            </a:r>
            <a:r>
              <a:rPr lang="en-GB" sz="2500" dirty="0"/>
              <a:t>to </a:t>
            </a:r>
            <a:r>
              <a:rPr lang="en-GB" sz="2500" i="1" dirty="0"/>
              <a:t>in vivo </a:t>
            </a:r>
            <a:r>
              <a:rPr lang="en-GB" sz="2500" dirty="0"/>
              <a:t>hazard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Develop exposure models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Add uncertainty estimates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765013" y="3649363"/>
            <a:ext cx="3873328" cy="2745865"/>
            <a:chOff x="4723824" y="4085968"/>
            <a:chExt cx="3873328" cy="27458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3934" y="4085968"/>
              <a:ext cx="3462581" cy="263319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4381904" y="5005885"/>
              <a:ext cx="1083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Kinetics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6399490" y="4865939"/>
              <a:ext cx="1311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Dynamics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6323509" y="4085968"/>
              <a:ext cx="2273643" cy="2743200"/>
            </a:xfrm>
            <a:prstGeom prst="roundRect">
              <a:avLst/>
            </a:prstGeom>
            <a:noFill/>
            <a:ln w="28575" cap="flat" cmpd="sng" algn="ctr">
              <a:solidFill>
                <a:srgbClr val="00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4723824" y="4088633"/>
              <a:ext cx="1605783" cy="2743200"/>
            </a:xfrm>
            <a:prstGeom prst="roundRect">
              <a:avLst/>
            </a:prstGeom>
            <a:noFill/>
            <a:ln w="28575" cap="flat" cmpd="sng" algn="ctr">
              <a:solidFill>
                <a:srgbClr val="00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371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952" y="373746"/>
            <a:ext cx="6676572" cy="439056"/>
          </a:xfrm>
        </p:spPr>
        <p:txBody>
          <a:bodyPr/>
          <a:lstStyle/>
          <a:p>
            <a:pPr lvl="0"/>
            <a:r>
              <a:rPr lang="en-US" dirty="0"/>
              <a:t>High-Throughput Screening 101 (HTS)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529382"/>
            <a:ext cx="1905000" cy="2286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0" y="6224588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01F6C7-91B6-4DE5-8542-7DD4870E332E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3F69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5" name="Picture 54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126" y="1277262"/>
            <a:ext cx="2209800" cy="12954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3291126" y="1329650"/>
            <a:ext cx="1636713" cy="1431925"/>
            <a:chOff x="2400" y="1296"/>
            <a:chExt cx="1031" cy="902"/>
          </a:xfrm>
        </p:grpSpPr>
        <p:sp>
          <p:nvSpPr>
            <p:cNvPr id="8" name="AutoShape 22" descr="plate"/>
            <p:cNvSpPr>
              <a:spLocks noChangeArrowheads="1"/>
            </p:cNvSpPr>
            <p:nvPr/>
          </p:nvSpPr>
          <p:spPr bwMode="auto">
            <a:xfrm>
              <a:off x="2400" y="1296"/>
              <a:ext cx="1008" cy="76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23"/>
            <p:cNvSpPr txBox="1">
              <a:spLocks noChangeArrowheads="1"/>
            </p:cNvSpPr>
            <p:nvPr/>
          </p:nvSpPr>
          <p:spPr bwMode="auto">
            <a:xfrm>
              <a:off x="2423" y="2054"/>
              <a:ext cx="100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900" b="1">
                  <a:solidFill>
                    <a:srgbClr val="003F69"/>
                  </a:solidFill>
                </a:rPr>
                <a:t>96-, 384-, 1536 Well Plates</a:t>
              </a: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2986326" y="3487063"/>
            <a:ext cx="2971800" cy="2046288"/>
            <a:chOff x="3312" y="2352"/>
            <a:chExt cx="1872" cy="1289"/>
          </a:xfrm>
        </p:grpSpPr>
        <p:sp>
          <p:nvSpPr>
            <p:cNvPr id="11" name="AutoShape 21" descr="assay"/>
            <p:cNvSpPr>
              <a:spLocks noChangeArrowheads="1"/>
            </p:cNvSpPr>
            <p:nvPr/>
          </p:nvSpPr>
          <p:spPr bwMode="auto">
            <a:xfrm>
              <a:off x="3312" y="2352"/>
              <a:ext cx="1872" cy="105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print"/>
              <a:srcRect/>
              <a:stretch>
                <a:fillRect b="-1529"/>
              </a:stretch>
            </a:blipFill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744" y="3408"/>
              <a:ext cx="10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900" b="1" dirty="0">
                  <a:solidFill>
                    <a:srgbClr val="003F69"/>
                  </a:solidFill>
                </a:rPr>
                <a:t>Target Biology (e.g., Estrogen Receptor)</a:t>
              </a:r>
            </a:p>
          </p:txBody>
        </p:sp>
      </p:grp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547926" y="2572662"/>
            <a:ext cx="160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 b="1" dirty="0">
                <a:solidFill>
                  <a:srgbClr val="003F69"/>
                </a:solidFill>
              </a:rPr>
              <a:t>Robots</a:t>
            </a:r>
          </a:p>
        </p:txBody>
      </p:sp>
      <p:grpSp>
        <p:nvGrpSpPr>
          <p:cNvPr id="14" name="Group 42"/>
          <p:cNvGrpSpPr>
            <a:grpSpLocks/>
          </p:cNvGrpSpPr>
          <p:nvPr/>
        </p:nvGrpSpPr>
        <p:grpSpPr bwMode="auto">
          <a:xfrm>
            <a:off x="243126" y="3029862"/>
            <a:ext cx="2112963" cy="2514600"/>
            <a:chOff x="1440" y="1968"/>
            <a:chExt cx="1331" cy="1584"/>
          </a:xfrm>
        </p:grpSpPr>
        <p:grpSp>
          <p:nvGrpSpPr>
            <p:cNvPr id="15" name="Group 38"/>
            <p:cNvGrpSpPr>
              <a:grpSpLocks/>
            </p:cNvGrpSpPr>
            <p:nvPr/>
          </p:nvGrpSpPr>
          <p:grpSpPr bwMode="auto">
            <a:xfrm>
              <a:off x="1440" y="1968"/>
              <a:ext cx="1331" cy="1584"/>
              <a:chOff x="1968" y="2496"/>
              <a:chExt cx="1008" cy="1200"/>
            </a:xfrm>
          </p:grpSpPr>
          <p:sp>
            <p:nvSpPr>
              <p:cNvPr id="17" name="Oval 31" descr="pathway"/>
              <p:cNvSpPr>
                <a:spLocks noChangeArrowheads="1"/>
              </p:cNvSpPr>
              <p:nvPr/>
            </p:nvSpPr>
            <p:spPr bwMode="auto">
              <a:xfrm>
                <a:off x="1968" y="2496"/>
                <a:ext cx="1008" cy="1200"/>
              </a:xfrm>
              <a:prstGeom prst="ellipse">
                <a:avLst/>
              </a:prstGeom>
              <a:blipFill dpi="0" rotWithShape="1">
                <a:blip r:embed="rId6" cstate="print"/>
                <a:srcRect/>
                <a:stretch>
                  <a:fillRect b="-4506"/>
                </a:stretch>
              </a:blipFill>
              <a:ln w="3810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Text Box 32"/>
              <p:cNvSpPr txBox="1">
                <a:spLocks noChangeArrowheads="1"/>
              </p:cNvSpPr>
              <p:nvPr/>
            </p:nvSpPr>
            <p:spPr bwMode="auto">
              <a:xfrm>
                <a:off x="2208" y="3024"/>
                <a:ext cx="528" cy="1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200" b="1">
                    <a:solidFill>
                      <a:srgbClr val="003F69"/>
                    </a:solidFill>
                  </a:rPr>
                  <a:t>Pathway</a:t>
                </a:r>
              </a:p>
            </p:txBody>
          </p:sp>
        </p:grpSp>
        <p:sp>
          <p:nvSpPr>
            <p:cNvPr id="16" name="Oval 40"/>
            <p:cNvSpPr>
              <a:spLocks noChangeArrowheads="1"/>
            </p:cNvSpPr>
            <p:nvPr/>
          </p:nvSpPr>
          <p:spPr bwMode="auto">
            <a:xfrm>
              <a:off x="2448" y="2640"/>
              <a:ext cx="288" cy="2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9" name="AutoShape 41"/>
          <p:cNvCxnSpPr>
            <a:cxnSpLocks noChangeShapeType="1"/>
            <a:stCxn id="11" idx="1"/>
            <a:endCxn id="16" idx="6"/>
          </p:cNvCxnSpPr>
          <p:nvPr/>
        </p:nvCxnSpPr>
        <p:spPr bwMode="auto">
          <a:xfrm flipH="1">
            <a:off x="2319576" y="4325262"/>
            <a:ext cx="647700" cy="0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</p:spPr>
      </p:cxnSp>
      <p:cxnSp>
        <p:nvCxnSpPr>
          <p:cNvPr id="23" name="AutoShape 48"/>
          <p:cNvCxnSpPr>
            <a:cxnSpLocks noChangeShapeType="1"/>
            <a:endCxn id="8" idx="1"/>
          </p:cNvCxnSpPr>
          <p:nvPr/>
        </p:nvCxnSpPr>
        <p:spPr bwMode="auto">
          <a:xfrm>
            <a:off x="2462451" y="1924962"/>
            <a:ext cx="809625" cy="14288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</p:spPr>
      </p:cxnSp>
      <p:cxnSp>
        <p:nvCxnSpPr>
          <p:cNvPr id="24" name="AutoShape 49"/>
          <p:cNvCxnSpPr>
            <a:cxnSpLocks noChangeShapeType="1"/>
            <a:stCxn id="29" idx="1"/>
            <a:endCxn id="8" idx="3"/>
          </p:cNvCxnSpPr>
          <p:nvPr/>
        </p:nvCxnSpPr>
        <p:spPr bwMode="auto">
          <a:xfrm rot="10800000">
            <a:off x="4891326" y="1939250"/>
            <a:ext cx="1447800" cy="1014412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 type="oval" w="med" len="med"/>
            <a:tailEnd type="oval" w="med" len="med"/>
          </a:ln>
          <a:effectLst/>
        </p:spPr>
      </p:cxnSp>
      <p:cxnSp>
        <p:nvCxnSpPr>
          <p:cNvPr id="25" name="AutoShape 50"/>
          <p:cNvCxnSpPr>
            <a:cxnSpLocks noChangeShapeType="1"/>
            <a:stCxn id="32" idx="1"/>
            <a:endCxn id="8" idx="3"/>
          </p:cNvCxnSpPr>
          <p:nvPr/>
        </p:nvCxnSpPr>
        <p:spPr bwMode="auto">
          <a:xfrm flipH="1">
            <a:off x="4891326" y="1464539"/>
            <a:ext cx="1486969" cy="474711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 type="oval" w="med" len="med"/>
            <a:tailEnd type="oval" w="med" len="med"/>
          </a:ln>
          <a:effectLst/>
        </p:spPr>
      </p:cxnSp>
      <p:grpSp>
        <p:nvGrpSpPr>
          <p:cNvPr id="26" name="Group 53"/>
          <p:cNvGrpSpPr>
            <a:grpSpLocks/>
          </p:cNvGrpSpPr>
          <p:nvPr/>
        </p:nvGrpSpPr>
        <p:grpSpPr bwMode="auto">
          <a:xfrm>
            <a:off x="6339126" y="2344062"/>
            <a:ext cx="1600200" cy="1447800"/>
            <a:chOff x="4176" y="1488"/>
            <a:chExt cx="1008" cy="912"/>
          </a:xfrm>
        </p:grpSpPr>
        <p:grpSp>
          <p:nvGrpSpPr>
            <p:cNvPr id="27" name="Group 39"/>
            <p:cNvGrpSpPr>
              <a:grpSpLocks/>
            </p:cNvGrpSpPr>
            <p:nvPr/>
          </p:nvGrpSpPr>
          <p:grpSpPr bwMode="auto">
            <a:xfrm>
              <a:off x="4176" y="1488"/>
              <a:ext cx="1008" cy="912"/>
              <a:chOff x="528" y="2400"/>
              <a:chExt cx="1008" cy="912"/>
            </a:xfrm>
          </p:grpSpPr>
          <p:sp>
            <p:nvSpPr>
              <p:cNvPr id="29" name="AutoShape 27" descr="cells"/>
              <p:cNvSpPr>
                <a:spLocks noChangeArrowheads="1"/>
              </p:cNvSpPr>
              <p:nvPr/>
            </p:nvSpPr>
            <p:spPr bwMode="auto">
              <a:xfrm>
                <a:off x="528" y="2400"/>
                <a:ext cx="1008" cy="768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7" cstate="print"/>
                <a:srcRect/>
                <a:stretch>
                  <a:fillRect/>
                </a:stretch>
              </a:blipFill>
              <a:ln w="3810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Text Box 28"/>
              <p:cNvSpPr txBox="1">
                <a:spLocks noChangeArrowheads="1"/>
              </p:cNvSpPr>
              <p:nvPr/>
            </p:nvSpPr>
            <p:spPr bwMode="auto">
              <a:xfrm>
                <a:off x="528" y="3168"/>
                <a:ext cx="1008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900" b="1" dirty="0">
                    <a:solidFill>
                      <a:srgbClr val="003F69"/>
                    </a:solidFill>
                  </a:rPr>
                  <a:t>Cell Population</a:t>
                </a:r>
              </a:p>
            </p:txBody>
          </p:sp>
        </p:grpSp>
        <p:sp>
          <p:nvSpPr>
            <p:cNvPr id="28" name="Oval 51"/>
            <p:cNvSpPr>
              <a:spLocks noChangeArrowheads="1"/>
            </p:cNvSpPr>
            <p:nvPr/>
          </p:nvSpPr>
          <p:spPr bwMode="auto">
            <a:xfrm>
              <a:off x="4224" y="1728"/>
              <a:ext cx="192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1" name="AutoShape 52"/>
          <p:cNvCxnSpPr>
            <a:cxnSpLocks noChangeShapeType="1"/>
            <a:stCxn id="28" idx="4"/>
            <a:endCxn id="11" idx="3"/>
          </p:cNvCxnSpPr>
          <p:nvPr/>
        </p:nvCxnSpPr>
        <p:spPr bwMode="auto">
          <a:xfrm rot="5400000">
            <a:off x="5615226" y="3372762"/>
            <a:ext cx="1295400" cy="609600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</p:spPr>
      </p:cxnSp>
      <p:grpSp>
        <p:nvGrpSpPr>
          <p:cNvPr id="34" name="Group 33"/>
          <p:cNvGrpSpPr/>
          <p:nvPr/>
        </p:nvGrpSpPr>
        <p:grpSpPr>
          <a:xfrm>
            <a:off x="6110514" y="4034971"/>
            <a:ext cx="2801258" cy="2567898"/>
            <a:chOff x="4369808" y="10896600"/>
            <a:chExt cx="1726192" cy="1597552"/>
          </a:xfrm>
        </p:grpSpPr>
        <p:grpSp>
          <p:nvGrpSpPr>
            <p:cNvPr id="35" name="Group 187"/>
            <p:cNvGrpSpPr/>
            <p:nvPr/>
          </p:nvGrpSpPr>
          <p:grpSpPr>
            <a:xfrm>
              <a:off x="4369808" y="10896600"/>
              <a:ext cx="1726192" cy="1597552"/>
              <a:chOff x="3802933" y="10595263"/>
              <a:chExt cx="1726192" cy="1597552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88377" y="10595263"/>
                <a:ext cx="1495940" cy="1534263"/>
              </a:xfrm>
              <a:prstGeom prst="rect">
                <a:avLst/>
              </a:prstGeom>
              <a:noFill/>
              <a:ln w="63500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38" name="Straight Arrow Connector 37"/>
              <p:cNvCxnSpPr/>
              <p:nvPr/>
            </p:nvCxnSpPr>
            <p:spPr bwMode="auto">
              <a:xfrm flipH="1">
                <a:off x="4904885" y="11347257"/>
                <a:ext cx="1" cy="49043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39" name="TextBox 38"/>
              <p:cNvSpPr txBox="1"/>
              <p:nvPr/>
            </p:nvSpPr>
            <p:spPr>
              <a:xfrm>
                <a:off x="4916492" y="11598437"/>
                <a:ext cx="612633" cy="297980"/>
              </a:xfrm>
              <a:prstGeom prst="rect">
                <a:avLst/>
              </a:prstGeom>
              <a:noFill/>
            </p:spPr>
            <p:txBody>
              <a:bodyPr wrap="none" lIns="96979" tIns="48489" rIns="96979" bIns="48489" rtlCol="0">
                <a:spAutoFit/>
              </a:bodyPr>
              <a:lstStyle/>
              <a:p>
                <a:r>
                  <a:rPr lang="en-US" sz="1300" dirty="0">
                    <a:solidFill>
                      <a:srgbClr val="7030A0"/>
                    </a:solidFill>
                  </a:rPr>
                  <a:t>AC50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173958" y="11607472"/>
                <a:ext cx="529277" cy="282591"/>
              </a:xfrm>
              <a:prstGeom prst="rect">
                <a:avLst/>
              </a:prstGeom>
              <a:noFill/>
            </p:spPr>
            <p:txBody>
              <a:bodyPr wrap="none" lIns="96979" tIns="48489" rIns="96979" bIns="48489" rtlCol="0">
                <a:spAutoFit/>
              </a:bodyPr>
              <a:lstStyle/>
              <a:p>
                <a:r>
                  <a:rPr lang="en-US" sz="1200" dirty="0">
                    <a:solidFill>
                      <a:srgbClr val="FF9900"/>
                    </a:solidFill>
                    <a:latin typeface="Arial Black" pitchFamily="34" charset="0"/>
                  </a:rPr>
                  <a:t>LEC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 bwMode="auto">
              <a:xfrm flipV="1">
                <a:off x="4112616" y="11539426"/>
                <a:ext cx="1360415" cy="4003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Arrow Connector 41"/>
              <p:cNvCxnSpPr/>
              <p:nvPr/>
            </p:nvCxnSpPr>
            <p:spPr bwMode="auto">
              <a:xfrm flipH="1">
                <a:off x="4092913" y="11020302"/>
                <a:ext cx="1240072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9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43" name="TextBox 42"/>
              <p:cNvSpPr txBox="1"/>
              <p:nvPr/>
            </p:nvSpPr>
            <p:spPr>
              <a:xfrm>
                <a:off x="4112099" y="11067346"/>
                <a:ext cx="622251" cy="297980"/>
              </a:xfrm>
              <a:prstGeom prst="rect">
                <a:avLst/>
              </a:prstGeom>
              <a:noFill/>
            </p:spPr>
            <p:txBody>
              <a:bodyPr wrap="none" lIns="96979" tIns="48489" rIns="96979" bIns="48489" rtlCol="0">
                <a:spAutoFit/>
              </a:bodyPr>
              <a:lstStyle/>
              <a:p>
                <a:r>
                  <a:rPr lang="en-US" sz="1300" dirty="0" err="1">
                    <a:solidFill>
                      <a:schemeClr val="accent1">
                        <a:lumMod val="75000"/>
                      </a:schemeClr>
                    </a:solidFill>
                  </a:rPr>
                  <a:t>Emax</a:t>
                </a:r>
                <a:endParaRPr lang="en-US" sz="13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359541" y="11997861"/>
                <a:ext cx="660029" cy="1949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6979" tIns="48489" rIns="96979" bIns="48489" rtlCol="0">
                <a:spAutoFit/>
              </a:bodyPr>
              <a:lstStyle/>
              <a:p>
                <a:r>
                  <a:rPr lang="en-US" sz="1400" dirty="0"/>
                  <a:t>Conc (</a:t>
                </a:r>
                <a:r>
                  <a:rPr lang="en-US" sz="1400" dirty="0" err="1"/>
                  <a:t>uM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6200000">
                <a:off x="3642249" y="11288517"/>
                <a:ext cx="466894" cy="145526"/>
              </a:xfrm>
              <a:prstGeom prst="rect">
                <a:avLst/>
              </a:prstGeom>
              <a:noFill/>
            </p:spPr>
            <p:txBody>
              <a:bodyPr wrap="none" lIns="96979" tIns="48489" rIns="96979" bIns="48489" rtlCol="0">
                <a:spAutoFit/>
              </a:bodyPr>
              <a:lstStyle/>
              <a:p>
                <a:r>
                  <a:rPr lang="en-US" sz="1400" dirty="0"/>
                  <a:t>Response</a:t>
                </a: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 bwMode="auto">
            <a:xfrm>
              <a:off x="5257799" y="11829011"/>
              <a:ext cx="1" cy="28678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53" name="Bent-Up Arrow 52"/>
          <p:cNvSpPr/>
          <p:nvPr/>
        </p:nvSpPr>
        <p:spPr bwMode="auto">
          <a:xfrm rot="5400000">
            <a:off x="3882566" y="3911599"/>
            <a:ext cx="928914" cy="3614058"/>
          </a:xfrm>
          <a:prstGeom prst="bentUpArrow">
            <a:avLst/>
          </a:prstGeom>
          <a:solidFill>
            <a:srgbClr val="B4DE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378295" y="857511"/>
            <a:ext cx="1521861" cy="1213587"/>
            <a:chOff x="6418361" y="1051818"/>
            <a:chExt cx="1521861" cy="1213587"/>
          </a:xfrm>
        </p:grpSpPr>
        <p:pic>
          <p:nvPicPr>
            <p:cNvPr id="46" name="Picture 2" descr="https://actorws.epa.gov/actorws/dsstox/v02/image?casrn=50471-44-8&amp;w=350&amp;h=35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227" y="1051818"/>
              <a:ext cx="1213587" cy="12135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 bwMode="auto">
            <a:xfrm>
              <a:off x="6418361" y="1052286"/>
              <a:ext cx="1521861" cy="1213119"/>
            </a:xfrm>
            <a:prstGeom prst="roundRect">
              <a:avLst/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6411452" y="2085608"/>
            <a:ext cx="160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 b="1" dirty="0">
                <a:solidFill>
                  <a:srgbClr val="003F69"/>
                </a:solidFill>
              </a:rPr>
              <a:t>Chemical Exposure</a:t>
            </a:r>
          </a:p>
        </p:txBody>
      </p:sp>
    </p:spTree>
    <p:extLst>
      <p:ext uri="{BB962C8B-B14F-4D97-AF65-F5344CB8AC3E}">
        <p14:creationId xmlns:p14="http://schemas.microsoft.com/office/powerpoint/2010/main" val="26569554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87" y="385672"/>
            <a:ext cx="7768281" cy="228600"/>
          </a:xfrm>
        </p:spPr>
        <p:txBody>
          <a:bodyPr/>
          <a:lstStyle/>
          <a:p>
            <a:r>
              <a:rPr lang="en-US" dirty="0"/>
              <a:t>Typical Risk Assessment  Problem:</a:t>
            </a:r>
            <a:br>
              <a:rPr lang="en-US" dirty="0"/>
            </a:br>
            <a:r>
              <a:rPr lang="en-US" dirty="0"/>
              <a:t>Identifying Endocrine Disruptors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7326" y="950119"/>
            <a:ext cx="5326674" cy="4724400"/>
          </a:xfrm>
        </p:spPr>
        <p:txBody>
          <a:bodyPr/>
          <a:lstStyle/>
          <a:p>
            <a:r>
              <a:rPr lang="en-US" dirty="0"/>
              <a:t>Chemicals that mimic natural sex hormones can have significant effects years to decades after exposure (e.g. DES)</a:t>
            </a:r>
          </a:p>
          <a:p>
            <a:endParaRPr lang="en-US" dirty="0"/>
          </a:p>
          <a:p>
            <a:r>
              <a:rPr lang="en-US" dirty="0"/>
              <a:t>There are 10,000s of chemicals to be evaluated</a:t>
            </a:r>
          </a:p>
          <a:p>
            <a:endParaRPr lang="en-US" dirty="0"/>
          </a:p>
          <a:p>
            <a:r>
              <a:rPr lang="en-US" dirty="0"/>
              <a:t>Can we screen for these in an efficient way?</a:t>
            </a:r>
          </a:p>
          <a:p>
            <a:endParaRPr lang="en-US" dirty="0"/>
          </a:p>
          <a:p>
            <a:r>
              <a:rPr lang="en-US" dirty="0"/>
              <a:t>Can we understand the uncertainty of our results?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7" y="5674519"/>
            <a:ext cx="3575449" cy="1100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67" y="1228543"/>
            <a:ext cx="3654050" cy="416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628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3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2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6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.xml"/></Relationships>
</file>

<file path=customXml/_rels/item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.xml"/></Relationships>
</file>

<file path=customXml/_rels/item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.xml"/></Relationships>
</file>

<file path=customXml/_rels/item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.xml"/></Relationships>
</file>

<file path=customXml/_rels/item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_rels/item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.xml"/></Relationships>
</file>

<file path=customXml/_rels/item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.xml"/></Relationships>
</file>

<file path=customXml/_rels/item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.xml"/></Relationships>
</file>

<file path=customXml/_rels/item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.xml"/></Relationships>
</file>

<file path=customXml/_rels/item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.xml"/></Relationships>
</file>

<file path=customXml/_rels/item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49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50.xml><?xml version="1.0" encoding="utf-8"?>
<EsriMapsInfo xmlns="ESRI.ArcGIS.Mapping.OfficeIntegration.PowerPointInfo">
  <Version>Version1</Version>
  <RequiresSignIn>False</RequiresSignIn>
</EsriMapsInfo>
</file>

<file path=customXml/item151.xml><?xml version="1.0" encoding="utf-8"?>
<EsriMapsInfo xmlns="ESRI.ArcGIS.Mapping.OfficeIntegration.PowerPointInfo">
  <Version>Version1</Version>
  <RequiresSignIn>False</RequiresSignIn>
</EsriMapsInfo>
</file>

<file path=customXml/item152.xml><?xml version="1.0" encoding="utf-8"?>
<EsriMapsInfo xmlns="ESRI.ArcGIS.Mapping.OfficeIntegration.PowerPointInfo">
  <Version>Version1</Version>
  <RequiresSignIn>False</RequiresSignIn>
</EsriMapsInfo>
</file>

<file path=customXml/item153.xml><?xml version="1.0" encoding="utf-8"?>
<EsriMapsInfo xmlns="ESRI.ArcGIS.Mapping.OfficeIntegration.PowerPointInfo">
  <Version>Version1</Version>
  <RequiresSignIn>False</RequiresSignIn>
</EsriMapsInfo>
</file>

<file path=customXml/item154.xml><?xml version="1.0" encoding="utf-8"?>
<EsriMapsInfo xmlns="ESRI.ArcGIS.Mapping.OfficeIntegration.PowerPointInfo">
  <Version>Version1</Version>
  <RequiresSignIn>False</RequiresSignIn>
</EsriMapsInfo>
</file>

<file path=customXml/item155.xml><?xml version="1.0" encoding="utf-8"?>
<EsriMapsInfo xmlns="ESRI.ArcGIS.Mapping.OfficeIntegration.PowerPointInfo">
  <Version>Version1</Version>
  <RequiresSignIn>False</RequiresSignIn>
</EsriMapsInfo>
</file>

<file path=customXml/item156.xml><?xml version="1.0" encoding="utf-8"?>
<EsriMapsInfo xmlns="ESRI.ArcGIS.Mapping.OfficeIntegration.PowerPointInfo">
  <Version>Version1</Version>
  <RequiresSignIn>False</RequiresSignIn>
</EsriMapsInfo>
</file>

<file path=customXml/item157.xml><?xml version="1.0" encoding="utf-8"?>
<EsriMapsInfo xmlns="ESRI.ArcGIS.Mapping.OfficeIntegration.PowerPointInfo">
  <Version>Version1</Version>
  <RequiresSignIn>False</RequiresSignIn>
</EsriMapsInfo>
</file>

<file path=customXml/item158.xml><?xml version="1.0" encoding="utf-8"?>
<EsriMapsInfo xmlns="ESRI.ArcGIS.Mapping.OfficeIntegration.PowerPointInfo">
  <Version>Version1</Version>
  <RequiresSignIn>False</RequiresSignIn>
</EsriMapsInfo>
</file>

<file path=customXml/item159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60.xml><?xml version="1.0" encoding="utf-8"?>
<EsriMapsInfo xmlns="ESRI.ArcGIS.Mapping.OfficeIntegration.PowerPointInfo">
  <Version>Version1</Version>
  <RequiresSignIn>False</RequiresSignIn>
</EsriMapsInfo>
</file>

<file path=customXml/item161.xml><?xml version="1.0" encoding="utf-8"?>
<EsriMapsInfo xmlns="ESRI.ArcGIS.Mapping.OfficeIntegration.PowerPointInfo">
  <Version>Version1</Version>
  <RequiresSignIn>False</RequiresSignIn>
</EsriMapsInfo>
</file>

<file path=customXml/item162.xml><?xml version="1.0" encoding="utf-8"?>
<EsriMapsInfo xmlns="ESRI.ArcGIS.Mapping.OfficeIntegration.PowerPointInfo">
  <Version>Version1</Version>
  <RequiresSignIn>False</RequiresSignIn>
</EsriMapsInfo>
</file>

<file path=customXml/item163.xml><?xml version="1.0" encoding="utf-8"?>
<EsriMapsInfo xmlns="ESRI.ArcGIS.Mapping.OfficeIntegration.PowerPointInfo">
  <Version>Version1</Version>
  <RequiresSignIn>False</RequiresSignIn>
</EsriMapsInfo>
</file>

<file path=customXml/item164.xml><?xml version="1.0" encoding="utf-8"?>
<EsriMapsInfo xmlns="ESRI.ArcGIS.Mapping.OfficeIntegration.PowerPointInfo">
  <Version>Version1</Version>
  <RequiresSignIn>False</RequiresSignIn>
</EsriMapsInfo>
</file>

<file path=customXml/item165.xml><?xml version="1.0" encoding="utf-8"?>
<EsriMapsInfo xmlns="ESRI.ArcGIS.Mapping.OfficeIntegration.PowerPointInfo">
  <Version>Version1</Version>
  <RequiresSignIn>False</RequiresSignIn>
</EsriMapsInfo>
</file>

<file path=customXml/item166.xml><?xml version="1.0" encoding="utf-8"?>
<EsriMapsInfo xmlns="ESRI.ArcGIS.Mapping.OfficeIntegration.PowerPointInfo">
  <Version>Version1</Version>
  <RequiresSignIn>False</RequiresSignIn>
</EsriMapsInfo>
</file>

<file path=customXml/item167.xml><?xml version="1.0" encoding="utf-8"?>
<EsriMapsInfo xmlns="ESRI.ArcGIS.Mapping.OfficeIntegration.PowerPointInfo">
  <Version>Version1</Version>
  <RequiresSignIn>False</RequiresSignIn>
</EsriMapsInfo>
</file>

<file path=customXml/item168.xml><?xml version="1.0" encoding="utf-8"?>
<EsriMapsInfo xmlns="ESRI.ArcGIS.Mapping.OfficeIntegration.PowerPointInfo">
  <Version>Version1</Version>
  <RequiresSignIn>False</RequiresSignIn>
</EsriMapsInfo>
</file>

<file path=customXml/item169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70.xml><?xml version="1.0" encoding="utf-8"?>
<EsriMapsInfo xmlns="ESRI.ArcGIS.Mapping.OfficeIntegration.PowerPointInfo">
  <Version>Version1</Version>
  <RequiresSignIn>False</RequiresSignIn>
</EsriMapsInfo>
</file>

<file path=customXml/item171.xml><?xml version="1.0" encoding="utf-8"?>
<EsriMapsInfo xmlns="ESRI.ArcGIS.Mapping.OfficeIntegration.PowerPointInfo">
  <Version>Version1</Version>
  <RequiresSignIn>False</RequiresSignIn>
</EsriMapsInfo>
</file>

<file path=customXml/item172.xml><?xml version="1.0" encoding="utf-8"?>
<EsriMapsInfo xmlns="ESRI.ArcGIS.Mapping.OfficeIntegration.PowerPointInfo">
  <Version>Version1</Version>
  <RequiresSignIn>False</RequiresSignIn>
</EsriMapsInfo>
</file>

<file path=customXml/item173.xml><?xml version="1.0" encoding="utf-8"?>
<EsriMapsInfo xmlns="ESRI.ArcGIS.Mapping.OfficeIntegration.PowerPointInfo">
  <Version>Version1</Version>
  <RequiresSignIn>False</RequiresSignIn>
</EsriMapsInfo>
</file>

<file path=customXml/item174.xml><?xml version="1.0" encoding="utf-8"?>
<EsriMapsInfo xmlns="ESRI.ArcGIS.Mapping.OfficeIntegration.PowerPointInfo">
  <Version>Version1</Version>
  <RequiresSignIn>False</RequiresSignIn>
</EsriMapsInfo>
</file>

<file path=customXml/item175.xml><?xml version="1.0" encoding="utf-8"?>
<EsriMapsInfo xmlns="ESRI.ArcGIS.Mapping.OfficeIntegration.PowerPointInfo">
  <Version>Version1</Version>
  <RequiresSignIn>False</RequiresSignIn>
</EsriMapsInfo>
</file>

<file path=customXml/item176.xml><?xml version="1.0" encoding="utf-8"?>
<EsriMapsInfo xmlns="ESRI.ArcGIS.Mapping.OfficeIntegration.PowerPointInfo">
  <Version>Version1</Version>
  <RequiresSignIn>False</RequiresSignIn>
</EsriMapsInfo>
</file>

<file path=customXml/item177.xml><?xml version="1.0" encoding="utf-8"?>
<EsriMapsInfo xmlns="ESRI.ArcGIS.Mapping.OfficeIntegration.PowerPointInfo">
  <Version>Version1</Version>
  <RequiresSignIn>False</RequiresSignIn>
</EsriMapsInfo>
</file>

<file path=customXml/item178.xml><?xml version="1.0" encoding="utf-8"?>
<EsriMapsInfo xmlns="ESRI.ArcGIS.Mapping.OfficeIntegration.PowerPointInfo">
  <Version>Version1</Version>
  <RequiresSignIn>False</RequiresSignIn>
</EsriMapsInfo>
</file>

<file path=customXml/item179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80.xml><?xml version="1.0" encoding="utf-8"?>
<EsriMapsInfo xmlns="ESRI.ArcGIS.Mapping.OfficeIntegration.PowerPointInfo">
  <Version>Version1</Version>
  <RequiresSignIn>False</RequiresSignIn>
</EsriMapsInfo>
</file>

<file path=customXml/item181.xml><?xml version="1.0" encoding="utf-8"?>
<EsriMapsInfo xmlns="ESRI.ArcGIS.Mapping.OfficeIntegration.PowerPointInfo">
  <Version>Version1</Version>
  <RequiresSignIn>False</RequiresSignIn>
</EsriMapsInfo>
</file>

<file path=customXml/item182.xml><?xml version="1.0" encoding="utf-8"?>
<EsriMapsInfo xmlns="ESRI.ArcGIS.Mapping.OfficeIntegration.PowerPointInfo">
  <Version>Version1</Version>
  <RequiresSignIn>False</RequiresSignIn>
</EsriMapsInfo>
</file>

<file path=customXml/item183.xml><?xml version="1.0" encoding="utf-8"?>
<EsriMapsInfo xmlns="ESRI.ArcGIS.Mapping.OfficeIntegration.PowerPointInfo">
  <Version>Version1</Version>
  <RequiresSignIn>False</RequiresSignIn>
</EsriMapsInfo>
</file>

<file path=customXml/item184.xml><?xml version="1.0" encoding="utf-8"?>
<EsriMapsInfo xmlns="ESRI.ArcGIS.Mapping.OfficeIntegration.PowerPointInfo">
  <Version>Version1</Version>
  <RequiresSignIn>False</RequiresSignIn>
</EsriMapsInfo>
</file>

<file path=customXml/item185.xml><?xml version="1.0" encoding="utf-8"?>
<EsriMapsInfo xmlns="ESRI.ArcGIS.Mapping.OfficeIntegration.PowerPointInfo">
  <Version>Version1</Version>
  <RequiresSignIn>False</RequiresSignIn>
</EsriMapsInfo>
</file>

<file path=customXml/item186.xml><?xml version="1.0" encoding="utf-8"?>
<EsriMapsInfo xmlns="ESRI.ArcGIS.Mapping.OfficeIntegration.PowerPointInfo">
  <Version>Version1</Version>
  <RequiresSignIn>False</RequiresSignIn>
</EsriMapsInfo>
</file>

<file path=customXml/item187.xml><?xml version="1.0" encoding="utf-8"?>
<EsriMapsInfo xmlns="ESRI.ArcGIS.Mapping.OfficeIntegration.PowerPointInfo">
  <Version>Version1</Version>
  <RequiresSignIn>False</RequiresSignIn>
</EsriMapsInfo>
</file>

<file path=customXml/item18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1425967C-FBD9-475E-B23D-3CD06400650E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BB42A1BE-BB69-4D9E-8FE4-E3FC7A72F8DB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05F015A3-CC86-4DDF-81FD-4F485981E878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E6F90ED1-51CE-4D3D-B7A3-1B01287C181C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9BD46535-DA4A-40F9-BD74-C5FBB6F814C4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8589F751-E65A-40ED-AE1C-88ABF99846CB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2706BE66-E992-49EB-890A-8EAA75D62EF1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1C170CB2-F94F-4BAA-9345-9868B908B9E0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A1EADF41-E119-4926-8FE2-7414FE7A7062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9B475956-722E-4922-BD52-2875496BA0CF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BB3554B9-A828-47BC-846E-3807C64B6BCF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CCCC28A4-3EC1-4AA3-A73E-5346EB8377EC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F586BE68-15F7-4AFD-8CE6-A2866A087E09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C241739E-465D-45BB-BA63-0CABF088B023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D27DA7AC-D71E-4B42-9EDA-E3A308B3B754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8A6F91FD-75A6-4688-8B3C-82B211668148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31472C7D-DD50-4921-8E24-AAC88622D4EB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34F29345-ED22-4733-B78A-03F6BA26A383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23504213-0546-42DE-AAE6-BCB4FF33C280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4BE911EA-3D40-4262-8F67-0E2E00386250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9F45E22A-0806-4204-95C3-798FD3280FBB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A729FF1A-BEA9-48C9-8CDC-41BF4B41F251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82D053FF-B47E-4CFB-A120-B74CE24283D6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3B3DFA4A-84A5-46C9-9F70-A7540A7FF732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8F33E01C-3351-433E-9D6B-F71587456272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1CADE9E6-AA5D-45D5-8BF6-3F499C5FFA6A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1B97CC35-4122-4702-8371-ED45021BB6D2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87DCB1CB-5EF6-44EB-83E9-6422A1D55EAC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7E369748-80BC-4B3A-B0F9-AB8B501844DD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EFD89B51-1BCF-48E5-A90D-EA19DA186270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AA18A924-4616-451F-8D5F-B3D07D3F8F4C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F51669BD-C5D2-447F-980C-9CAA07D866FC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46C169AC-D0BC-47F0-9D50-57C0A762EDEA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C90D0B79-6706-4E3C-8BF0-AC6CA25CF19B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F131A3E1-822A-4BCB-AB9F-593A19DD67CD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31572D03-FC95-4EBC-861B-587BA6894039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E8F27DAE-11A1-4395-8C1E-C15E80565EC6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52C9D5A5-8424-4421-BA14-FA377CFAEF1B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FEE3B3DD-585F-4DF6-948B-D9BDA0123749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BD97DFA1-A131-4C5E-9F3A-056F8280AD0C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024A3580-9406-4AEE-AA60-E08B76813E0F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56FC12D4-94B1-4C59-80FD-DCA982766A8F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4B26DD6A-2539-4965-BC9F-56C7C61AEA3B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70460863-2669-474A-8D8D-304F5F528EFF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850F4E0F-857C-4E8E-A9A7-75CF896AB2A7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4677C247-0C08-4A13-B9C8-005306C749D7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60FE099A-120A-40E6-87AF-31C4AECB3932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4CB577BB-E141-48EB-A063-441C2A1E7C73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69213C1A-7CAC-4210-8FEF-C9D93B3F1259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BBC83897-76D2-44D7-9D43-41B41B60D202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BDFA7C72-E387-4350-871B-E97EA2B6D7AC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98736A44-254A-47A6-A74D-F863D8D2C6C8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BA4EDF43-2885-474E-8F02-2D226BE44496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03DEBB5A-6982-43AE-8256-8764BEB715D5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5F734A24-C501-49DB-8DA5-8E3364B0897B}">
  <ds:schemaRefs>
    <ds:schemaRef ds:uri="ESRI.ArcGIS.Mapping.OfficeIntegration.PowerPointInfo"/>
  </ds:schemaRefs>
</ds:datastoreItem>
</file>

<file path=customXml/itemProps149.xml><?xml version="1.0" encoding="utf-8"?>
<ds:datastoreItem xmlns:ds="http://schemas.openxmlformats.org/officeDocument/2006/customXml" ds:itemID="{974D8EE6-64CA-424F-A75D-C56B131CFA84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884986A2-1213-469E-A30C-9720E7E5AE98}">
  <ds:schemaRefs>
    <ds:schemaRef ds:uri="ESRI.ArcGIS.Mapping.OfficeIntegration.PowerPointInfo"/>
  </ds:schemaRefs>
</ds:datastoreItem>
</file>

<file path=customXml/itemProps150.xml><?xml version="1.0" encoding="utf-8"?>
<ds:datastoreItem xmlns:ds="http://schemas.openxmlformats.org/officeDocument/2006/customXml" ds:itemID="{5FC2C10B-1870-407E-8587-855F24C6D072}">
  <ds:schemaRefs>
    <ds:schemaRef ds:uri="ESRI.ArcGIS.Mapping.OfficeIntegration.PowerPointInfo"/>
  </ds:schemaRefs>
</ds:datastoreItem>
</file>

<file path=customXml/itemProps151.xml><?xml version="1.0" encoding="utf-8"?>
<ds:datastoreItem xmlns:ds="http://schemas.openxmlformats.org/officeDocument/2006/customXml" ds:itemID="{22876389-779A-4CB7-9D1A-AD6B0B80F926}">
  <ds:schemaRefs>
    <ds:schemaRef ds:uri="ESRI.ArcGIS.Mapping.OfficeIntegration.PowerPointInfo"/>
  </ds:schemaRefs>
</ds:datastoreItem>
</file>

<file path=customXml/itemProps152.xml><?xml version="1.0" encoding="utf-8"?>
<ds:datastoreItem xmlns:ds="http://schemas.openxmlformats.org/officeDocument/2006/customXml" ds:itemID="{ACBB4A6D-0BA5-478D-A794-870F862EDD59}">
  <ds:schemaRefs>
    <ds:schemaRef ds:uri="ESRI.ArcGIS.Mapping.OfficeIntegration.PowerPointInfo"/>
  </ds:schemaRefs>
</ds:datastoreItem>
</file>

<file path=customXml/itemProps153.xml><?xml version="1.0" encoding="utf-8"?>
<ds:datastoreItem xmlns:ds="http://schemas.openxmlformats.org/officeDocument/2006/customXml" ds:itemID="{FE5D24A8-ED6A-4586-AB54-705149CA78D8}">
  <ds:schemaRefs>
    <ds:schemaRef ds:uri="ESRI.ArcGIS.Mapping.OfficeIntegration.PowerPointInfo"/>
  </ds:schemaRefs>
</ds:datastoreItem>
</file>

<file path=customXml/itemProps154.xml><?xml version="1.0" encoding="utf-8"?>
<ds:datastoreItem xmlns:ds="http://schemas.openxmlformats.org/officeDocument/2006/customXml" ds:itemID="{9936C2CF-0DFF-4EDD-9EBB-9B71EDED5386}">
  <ds:schemaRefs>
    <ds:schemaRef ds:uri="ESRI.ArcGIS.Mapping.OfficeIntegration.PowerPointInfo"/>
  </ds:schemaRefs>
</ds:datastoreItem>
</file>

<file path=customXml/itemProps155.xml><?xml version="1.0" encoding="utf-8"?>
<ds:datastoreItem xmlns:ds="http://schemas.openxmlformats.org/officeDocument/2006/customXml" ds:itemID="{142193C8-0D94-4A99-B7C7-466F4ADB1FC7}">
  <ds:schemaRefs>
    <ds:schemaRef ds:uri="ESRI.ArcGIS.Mapping.OfficeIntegration.PowerPointInfo"/>
  </ds:schemaRefs>
</ds:datastoreItem>
</file>

<file path=customXml/itemProps156.xml><?xml version="1.0" encoding="utf-8"?>
<ds:datastoreItem xmlns:ds="http://schemas.openxmlformats.org/officeDocument/2006/customXml" ds:itemID="{F5446ECF-E411-4C8A-8DF5-D088FE0177AF}">
  <ds:schemaRefs>
    <ds:schemaRef ds:uri="ESRI.ArcGIS.Mapping.OfficeIntegration.PowerPointInfo"/>
  </ds:schemaRefs>
</ds:datastoreItem>
</file>

<file path=customXml/itemProps157.xml><?xml version="1.0" encoding="utf-8"?>
<ds:datastoreItem xmlns:ds="http://schemas.openxmlformats.org/officeDocument/2006/customXml" ds:itemID="{6BF94758-5B23-43F8-A08E-DA4AA0DAD78E}">
  <ds:schemaRefs>
    <ds:schemaRef ds:uri="ESRI.ArcGIS.Mapping.OfficeIntegration.PowerPointInfo"/>
  </ds:schemaRefs>
</ds:datastoreItem>
</file>

<file path=customXml/itemProps158.xml><?xml version="1.0" encoding="utf-8"?>
<ds:datastoreItem xmlns:ds="http://schemas.openxmlformats.org/officeDocument/2006/customXml" ds:itemID="{5282BA66-5873-41EA-8AB6-9CFB76A92C80}">
  <ds:schemaRefs>
    <ds:schemaRef ds:uri="ESRI.ArcGIS.Mapping.OfficeIntegration.PowerPointInfo"/>
  </ds:schemaRefs>
</ds:datastoreItem>
</file>

<file path=customXml/itemProps159.xml><?xml version="1.0" encoding="utf-8"?>
<ds:datastoreItem xmlns:ds="http://schemas.openxmlformats.org/officeDocument/2006/customXml" ds:itemID="{A6117EE5-1D44-4CDE-B38A-1E9C6EA8C78D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8620D624-4796-441F-8202-EBC5E594CC5A}">
  <ds:schemaRefs>
    <ds:schemaRef ds:uri="ESRI.ArcGIS.Mapping.OfficeIntegration.PowerPointInfo"/>
  </ds:schemaRefs>
</ds:datastoreItem>
</file>

<file path=customXml/itemProps160.xml><?xml version="1.0" encoding="utf-8"?>
<ds:datastoreItem xmlns:ds="http://schemas.openxmlformats.org/officeDocument/2006/customXml" ds:itemID="{560623AD-FF4F-4413-934C-FD9D7EC7D4A0}">
  <ds:schemaRefs>
    <ds:schemaRef ds:uri="ESRI.ArcGIS.Mapping.OfficeIntegration.PowerPointInfo"/>
  </ds:schemaRefs>
</ds:datastoreItem>
</file>

<file path=customXml/itemProps161.xml><?xml version="1.0" encoding="utf-8"?>
<ds:datastoreItem xmlns:ds="http://schemas.openxmlformats.org/officeDocument/2006/customXml" ds:itemID="{2DC175C3-57A1-4DF2-B575-B4D9E0E25ECA}">
  <ds:schemaRefs>
    <ds:schemaRef ds:uri="ESRI.ArcGIS.Mapping.OfficeIntegration.PowerPointInfo"/>
  </ds:schemaRefs>
</ds:datastoreItem>
</file>

<file path=customXml/itemProps162.xml><?xml version="1.0" encoding="utf-8"?>
<ds:datastoreItem xmlns:ds="http://schemas.openxmlformats.org/officeDocument/2006/customXml" ds:itemID="{53081491-D778-4442-BCAC-3A46DAA59DF0}">
  <ds:schemaRefs>
    <ds:schemaRef ds:uri="ESRI.ArcGIS.Mapping.OfficeIntegration.PowerPointInfo"/>
  </ds:schemaRefs>
</ds:datastoreItem>
</file>

<file path=customXml/itemProps163.xml><?xml version="1.0" encoding="utf-8"?>
<ds:datastoreItem xmlns:ds="http://schemas.openxmlformats.org/officeDocument/2006/customXml" ds:itemID="{13EF6684-8AFB-4071-9B94-0EB4C25B2F18}">
  <ds:schemaRefs>
    <ds:schemaRef ds:uri="ESRI.ArcGIS.Mapping.OfficeIntegration.PowerPointInfo"/>
  </ds:schemaRefs>
</ds:datastoreItem>
</file>

<file path=customXml/itemProps164.xml><?xml version="1.0" encoding="utf-8"?>
<ds:datastoreItem xmlns:ds="http://schemas.openxmlformats.org/officeDocument/2006/customXml" ds:itemID="{B3903812-3401-4BC1-9136-56B273750A12}">
  <ds:schemaRefs>
    <ds:schemaRef ds:uri="ESRI.ArcGIS.Mapping.OfficeIntegration.PowerPointInfo"/>
  </ds:schemaRefs>
</ds:datastoreItem>
</file>

<file path=customXml/itemProps165.xml><?xml version="1.0" encoding="utf-8"?>
<ds:datastoreItem xmlns:ds="http://schemas.openxmlformats.org/officeDocument/2006/customXml" ds:itemID="{31E1F2B5-7727-46A1-AA40-A2883410BD48}">
  <ds:schemaRefs>
    <ds:schemaRef ds:uri="ESRI.ArcGIS.Mapping.OfficeIntegration.PowerPointInfo"/>
  </ds:schemaRefs>
</ds:datastoreItem>
</file>

<file path=customXml/itemProps166.xml><?xml version="1.0" encoding="utf-8"?>
<ds:datastoreItem xmlns:ds="http://schemas.openxmlformats.org/officeDocument/2006/customXml" ds:itemID="{DAD3FC8E-062A-4364-A858-69D33CA172D2}">
  <ds:schemaRefs>
    <ds:schemaRef ds:uri="ESRI.ArcGIS.Mapping.OfficeIntegration.PowerPointInfo"/>
  </ds:schemaRefs>
</ds:datastoreItem>
</file>

<file path=customXml/itemProps167.xml><?xml version="1.0" encoding="utf-8"?>
<ds:datastoreItem xmlns:ds="http://schemas.openxmlformats.org/officeDocument/2006/customXml" ds:itemID="{505EED2B-06DB-4340-BFCC-6BD7F2946A97}">
  <ds:schemaRefs>
    <ds:schemaRef ds:uri="ESRI.ArcGIS.Mapping.OfficeIntegration.PowerPointInfo"/>
  </ds:schemaRefs>
</ds:datastoreItem>
</file>

<file path=customXml/itemProps168.xml><?xml version="1.0" encoding="utf-8"?>
<ds:datastoreItem xmlns:ds="http://schemas.openxmlformats.org/officeDocument/2006/customXml" ds:itemID="{507F81C6-82E9-4125-9A1E-D396EEF553E8}">
  <ds:schemaRefs>
    <ds:schemaRef ds:uri="ESRI.ArcGIS.Mapping.OfficeIntegration.PowerPointInfo"/>
  </ds:schemaRefs>
</ds:datastoreItem>
</file>

<file path=customXml/itemProps169.xml><?xml version="1.0" encoding="utf-8"?>
<ds:datastoreItem xmlns:ds="http://schemas.openxmlformats.org/officeDocument/2006/customXml" ds:itemID="{4FD6320E-B8FD-45C9-90E2-0E4495DD2C04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3435FCF6-DA5D-4C79-83F1-ABAF207114A8}">
  <ds:schemaRefs>
    <ds:schemaRef ds:uri="ESRI.ArcGIS.Mapping.OfficeIntegration.PowerPointInfo"/>
  </ds:schemaRefs>
</ds:datastoreItem>
</file>

<file path=customXml/itemProps170.xml><?xml version="1.0" encoding="utf-8"?>
<ds:datastoreItem xmlns:ds="http://schemas.openxmlformats.org/officeDocument/2006/customXml" ds:itemID="{E7A8ED41-F185-401E-83FA-445BBC8DCE76}">
  <ds:schemaRefs>
    <ds:schemaRef ds:uri="ESRI.ArcGIS.Mapping.OfficeIntegration.PowerPointInfo"/>
  </ds:schemaRefs>
</ds:datastoreItem>
</file>

<file path=customXml/itemProps171.xml><?xml version="1.0" encoding="utf-8"?>
<ds:datastoreItem xmlns:ds="http://schemas.openxmlformats.org/officeDocument/2006/customXml" ds:itemID="{9C2D884A-1B72-4EA8-A2A7-72565AC7B80C}">
  <ds:schemaRefs>
    <ds:schemaRef ds:uri="ESRI.ArcGIS.Mapping.OfficeIntegration.PowerPointInfo"/>
  </ds:schemaRefs>
</ds:datastoreItem>
</file>

<file path=customXml/itemProps172.xml><?xml version="1.0" encoding="utf-8"?>
<ds:datastoreItem xmlns:ds="http://schemas.openxmlformats.org/officeDocument/2006/customXml" ds:itemID="{8F9B64FE-DACD-413E-8C27-B88865811050}">
  <ds:schemaRefs>
    <ds:schemaRef ds:uri="ESRI.ArcGIS.Mapping.OfficeIntegration.PowerPointInfo"/>
  </ds:schemaRefs>
</ds:datastoreItem>
</file>

<file path=customXml/itemProps173.xml><?xml version="1.0" encoding="utf-8"?>
<ds:datastoreItem xmlns:ds="http://schemas.openxmlformats.org/officeDocument/2006/customXml" ds:itemID="{507EB4AD-52DB-429F-9E57-BBE315D93807}">
  <ds:schemaRefs>
    <ds:schemaRef ds:uri="ESRI.ArcGIS.Mapping.OfficeIntegration.PowerPointInfo"/>
  </ds:schemaRefs>
</ds:datastoreItem>
</file>

<file path=customXml/itemProps174.xml><?xml version="1.0" encoding="utf-8"?>
<ds:datastoreItem xmlns:ds="http://schemas.openxmlformats.org/officeDocument/2006/customXml" ds:itemID="{BF7F8826-75E7-4AEA-AF43-33C8B1498C31}">
  <ds:schemaRefs>
    <ds:schemaRef ds:uri="ESRI.ArcGIS.Mapping.OfficeIntegration.PowerPointInfo"/>
  </ds:schemaRefs>
</ds:datastoreItem>
</file>

<file path=customXml/itemProps175.xml><?xml version="1.0" encoding="utf-8"?>
<ds:datastoreItem xmlns:ds="http://schemas.openxmlformats.org/officeDocument/2006/customXml" ds:itemID="{F49E2497-24B1-4352-91C9-333B32EC2AB4}">
  <ds:schemaRefs>
    <ds:schemaRef ds:uri="ESRI.ArcGIS.Mapping.OfficeIntegration.PowerPointInfo"/>
  </ds:schemaRefs>
</ds:datastoreItem>
</file>

<file path=customXml/itemProps176.xml><?xml version="1.0" encoding="utf-8"?>
<ds:datastoreItem xmlns:ds="http://schemas.openxmlformats.org/officeDocument/2006/customXml" ds:itemID="{608B0485-0881-446D-9261-B2FD8A7D9C3F}">
  <ds:schemaRefs>
    <ds:schemaRef ds:uri="ESRI.ArcGIS.Mapping.OfficeIntegration.PowerPointInfo"/>
  </ds:schemaRefs>
</ds:datastoreItem>
</file>

<file path=customXml/itemProps177.xml><?xml version="1.0" encoding="utf-8"?>
<ds:datastoreItem xmlns:ds="http://schemas.openxmlformats.org/officeDocument/2006/customXml" ds:itemID="{DFB3EB38-0BA2-4B83-A4C2-953F81230CEF}">
  <ds:schemaRefs>
    <ds:schemaRef ds:uri="ESRI.ArcGIS.Mapping.OfficeIntegration.PowerPointInfo"/>
  </ds:schemaRefs>
</ds:datastoreItem>
</file>

<file path=customXml/itemProps178.xml><?xml version="1.0" encoding="utf-8"?>
<ds:datastoreItem xmlns:ds="http://schemas.openxmlformats.org/officeDocument/2006/customXml" ds:itemID="{141F86C1-7F4E-4424-935D-51E4AFA34D35}">
  <ds:schemaRefs>
    <ds:schemaRef ds:uri="ESRI.ArcGIS.Mapping.OfficeIntegration.PowerPointInfo"/>
  </ds:schemaRefs>
</ds:datastoreItem>
</file>

<file path=customXml/itemProps179.xml><?xml version="1.0" encoding="utf-8"?>
<ds:datastoreItem xmlns:ds="http://schemas.openxmlformats.org/officeDocument/2006/customXml" ds:itemID="{49FA7D46-2209-44AE-9642-7B991312079E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55576C79-216A-4091-A8FB-F9A3D1C92407}">
  <ds:schemaRefs>
    <ds:schemaRef ds:uri="ESRI.ArcGIS.Mapping.OfficeIntegration.PowerPointInfo"/>
  </ds:schemaRefs>
</ds:datastoreItem>
</file>

<file path=customXml/itemProps180.xml><?xml version="1.0" encoding="utf-8"?>
<ds:datastoreItem xmlns:ds="http://schemas.openxmlformats.org/officeDocument/2006/customXml" ds:itemID="{CAE074F3-FC68-4C62-AFA5-80BF5FECC5E8}">
  <ds:schemaRefs>
    <ds:schemaRef ds:uri="ESRI.ArcGIS.Mapping.OfficeIntegration.PowerPointInfo"/>
  </ds:schemaRefs>
</ds:datastoreItem>
</file>

<file path=customXml/itemProps181.xml><?xml version="1.0" encoding="utf-8"?>
<ds:datastoreItem xmlns:ds="http://schemas.openxmlformats.org/officeDocument/2006/customXml" ds:itemID="{0A871213-68CE-4417-9CDD-9FAEDFCFB08E}">
  <ds:schemaRefs>
    <ds:schemaRef ds:uri="ESRI.ArcGIS.Mapping.OfficeIntegration.PowerPointInfo"/>
  </ds:schemaRefs>
</ds:datastoreItem>
</file>

<file path=customXml/itemProps182.xml><?xml version="1.0" encoding="utf-8"?>
<ds:datastoreItem xmlns:ds="http://schemas.openxmlformats.org/officeDocument/2006/customXml" ds:itemID="{A1F500F2-DA7F-45FC-81B0-2CE5347B6C88}">
  <ds:schemaRefs>
    <ds:schemaRef ds:uri="ESRI.ArcGIS.Mapping.OfficeIntegration.PowerPointInfo"/>
  </ds:schemaRefs>
</ds:datastoreItem>
</file>

<file path=customXml/itemProps183.xml><?xml version="1.0" encoding="utf-8"?>
<ds:datastoreItem xmlns:ds="http://schemas.openxmlformats.org/officeDocument/2006/customXml" ds:itemID="{11F25D8A-F0A6-42C6-9D78-3522A870EE0A}">
  <ds:schemaRefs>
    <ds:schemaRef ds:uri="ESRI.ArcGIS.Mapping.OfficeIntegration.PowerPointInfo"/>
  </ds:schemaRefs>
</ds:datastoreItem>
</file>

<file path=customXml/itemProps184.xml><?xml version="1.0" encoding="utf-8"?>
<ds:datastoreItem xmlns:ds="http://schemas.openxmlformats.org/officeDocument/2006/customXml" ds:itemID="{04E8F22E-4C0F-4E41-81DE-0F7A0C0A6430}">
  <ds:schemaRefs>
    <ds:schemaRef ds:uri="ESRI.ArcGIS.Mapping.OfficeIntegration.PowerPointInfo"/>
  </ds:schemaRefs>
</ds:datastoreItem>
</file>

<file path=customXml/itemProps185.xml><?xml version="1.0" encoding="utf-8"?>
<ds:datastoreItem xmlns:ds="http://schemas.openxmlformats.org/officeDocument/2006/customXml" ds:itemID="{E59085C0-D76D-4526-9E0E-28C37D7E345F}">
  <ds:schemaRefs>
    <ds:schemaRef ds:uri="ESRI.ArcGIS.Mapping.OfficeIntegration.PowerPointInfo"/>
  </ds:schemaRefs>
</ds:datastoreItem>
</file>

<file path=customXml/itemProps186.xml><?xml version="1.0" encoding="utf-8"?>
<ds:datastoreItem xmlns:ds="http://schemas.openxmlformats.org/officeDocument/2006/customXml" ds:itemID="{DB719A55-5705-40F3-B305-09731B84F87F}">
  <ds:schemaRefs>
    <ds:schemaRef ds:uri="ESRI.ArcGIS.Mapping.OfficeIntegration.PowerPointInfo"/>
  </ds:schemaRefs>
</ds:datastoreItem>
</file>

<file path=customXml/itemProps187.xml><?xml version="1.0" encoding="utf-8"?>
<ds:datastoreItem xmlns:ds="http://schemas.openxmlformats.org/officeDocument/2006/customXml" ds:itemID="{B67080BA-350D-4D4F-88E6-6610A9B24138}">
  <ds:schemaRefs>
    <ds:schemaRef ds:uri="ESRI.ArcGIS.Mapping.OfficeIntegration.PowerPointInfo"/>
  </ds:schemaRefs>
</ds:datastoreItem>
</file>

<file path=customXml/itemProps188.xml><?xml version="1.0" encoding="utf-8"?>
<ds:datastoreItem xmlns:ds="http://schemas.openxmlformats.org/officeDocument/2006/customXml" ds:itemID="{2F40083B-1056-4284-A0AD-3CAFDEC1463F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D18E4CB0-D75D-4698-B1C4-2B902F19A10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9393295-E614-4D50-9EC4-1AD2B412E2C4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2E5F0304-AD62-4BB3-AD2C-AF0A2DA5DB6C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54A7F255-7EB0-43FE-B745-8F97C54318FE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D32C82E7-3CA4-47F6-8A64-9620FA3EA67D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3338ED29-6E68-45E3-AB47-D7DC54F0B769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E652ED9F-A2FC-4169-8AB3-D05D9F07C3D4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02D2E88C-78C3-4E40-A411-DC25DE781FBD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986C7CEE-9B30-4CA4-AAEA-C09683B8274C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5D9F3AA1-523E-4918-8C74-5ABA61561C1B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C99A3359-A9B4-4D8B-942F-75A4F30DDC4A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98764A51-F8F1-4577-8170-51CC9D7ED12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85F758C-31E6-4DD1-907C-2ACC797CFBD1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160B7146-D315-4E30-B2F0-C191D1A1DAC0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9E988C0C-AB8B-4F2E-9E6A-9841678CB58D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27E70C6C-B6EC-4F5E-A46F-4CBC0D3BAAC5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9F0AA82D-88CF-41D0-9551-DB02216540DE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98A11C88-A017-43CD-97A1-97C5F6811005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2058AD55-D229-4DD9-BDD8-01A862610EC8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60F54056-5523-4BF7-88B8-6E376788434D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B40C68E7-7926-4025-A319-030A58BDFFCF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9C84807F-A976-479A-82BD-649A9440664F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81B7EE29-3C1F-4BEC-B0FD-0DC08DEB65A5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10C0B64-91A0-464C-BD4F-ADE3B04FFE06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A8DE260C-9320-4080-BB3E-A9A2E9984978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BE29B2F8-FF61-4967-804D-24C702E054FF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FC1DA6A5-7206-417E-89E0-8595D58E5B0B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8ADF34B4-44E7-4672-B2FE-BAEC015DB37D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D15A6369-17AE-449A-A70D-E56FD6A6FF42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19C901ED-158B-424F-BA2E-F1DE4F988DF3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A6A1602E-97EF-45BD-B722-666BBBC8BBD4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B4599391-8FD1-4FBB-8E95-56B6E893329E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A03C0C31-6EB5-4D97-8223-7159490EE03A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29E3F525-E4C8-4562-ADF3-31DF3643B4DB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FAFDF424-EB6A-44C5-8814-D5EEDD3E45BF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1E99F2D9-5CE3-4F9B-98AE-2E9B633414BA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DC0B902B-B645-43C7-873B-66470E9E808C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26166C30-5AB8-48F1-864B-4B59FC328ED5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1AF90AF2-370A-45E6-81F3-E65D2DE96470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84889137-F530-4F4A-8D43-5BF30EC00D0A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DDC4ADFA-41CB-462A-BAB0-1402EA39A275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73699EB6-FE42-43B7-9D2B-FA346BA2F80F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281BB61A-1031-4272-9801-FE10E643BF19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2F882AEA-D5E9-43C6-9FFA-4F51A74D2163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11669575-9B6A-4048-A643-EDA4E71F6DF4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825822C-E6BD-40D9-BB20-8AE19B27A94E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7D606D90-1A17-49B5-9D6A-71E5DD10B82B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A9ED2422-CA29-47BE-B098-41A6B9A7F5F6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88F2D767-CF17-4795-B254-7DC3723DCAC5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020A09C7-ACE3-4C0A-AA2C-405D0DC3DC49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AD5DC773-649D-48DC-B257-503EA8DFAEB5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7A431C35-5999-4E54-ABD6-EA270A9F5F3F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C13C3F57-FD7E-47B8-9420-F04946B809E5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EB98D122-4286-4A73-902F-CDA3BEDDE9B6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5D4A410F-C1B9-4059-919F-ECF06761A3DD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436A1902-7AF1-4D26-AA86-1454AB8293B4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A8142A55-43A6-423F-B72C-ED556677DB1D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14FD7F81-B371-4ABD-BE8B-60FEDE0AD974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82C46C6B-A1C2-48CC-AED4-30B71E0C836B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2EBA32FB-E17C-40C0-8F5A-1A99A005E9D9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CBD42B1A-8817-4B8E-8558-B91F2C8A169B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D153E4BA-DC23-4EBB-A5F6-79254A3F9575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600B033E-AE24-4701-9A0C-CCC493C291ED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1484136E-9890-44B3-B53C-D838C72ACDA5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6E14508D-6107-4ABA-9F08-6594C917FF8A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6700D577-755C-41DB-ABB1-6DBEE90CD7A6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1A27596C-F82C-4198-810B-DA32C7BFAFAB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E0FE7A8-7B2A-4307-B9B8-1CEAAFE745D4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2282665C-E799-4915-AD72-B255D4917901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90A19075-1065-4943-9998-19D9A76A7738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DEFC1E02-FCA8-4952-9D24-059F00D87E3A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CD42CE2D-4CBF-4E4F-92A3-5DCE8643DC41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735E711C-B6FF-4327-98F5-233CB028A0AD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160533FE-41BF-48EF-AAA7-AAC2D22EC51E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5E4B3B48-E55E-4C50-9F87-463AC1A40482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437D1919-DD87-423C-82B0-69FC0394B712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59E005B1-8D67-4229-BD86-6C0B32B6E954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9534C007-7388-4AA2-AF62-9EE9D6B14FBE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D6109A38-66A8-4BC7-AC8F-006A4E0F47D1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D239BD5B-9938-4706-B592-DE3FFEF31CFF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6140992D-6FC6-4115-81FF-2C9A6652273B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957BF2C9-F087-4607-BF5E-1DAFBB5F0BA7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C73F2407-1C4E-4F76-9E56-76E47033DD5E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A820B4DE-7664-4113-A481-B3C4E396301C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52F51562-AF44-4775-A558-AEC926A3CFCF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42295E18-FBBB-4425-9B91-CCC876CBDDB0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EAE9BF05-BC89-4CA5-9586-1B244326F99E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DAA7CFAF-E340-46E2-84FE-C25F0561DB11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D45F5040-DC70-4BB4-A51E-155374E74FE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37506</TotalTime>
  <Words>1860</Words>
  <Application>Microsoft Office PowerPoint</Application>
  <PresentationFormat>On-screen Show (4:3)</PresentationFormat>
  <Paragraphs>714</Paragraphs>
  <Slides>34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ＭＳ Ｐゴシック</vt:lpstr>
      <vt:lpstr>Andalus</vt:lpstr>
      <vt:lpstr>Arial</vt:lpstr>
      <vt:lpstr>Arial Black</vt:lpstr>
      <vt:lpstr>Calibri</vt:lpstr>
      <vt:lpstr>DejaVu Sans</vt:lpstr>
      <vt:lpstr>Symbol</vt:lpstr>
      <vt:lpstr>Times</vt:lpstr>
      <vt:lpstr>Times New Roman</vt:lpstr>
      <vt:lpstr>Wingdings</vt:lpstr>
      <vt:lpstr>1_Blank Presentation</vt:lpstr>
      <vt:lpstr>6_Blank Presentation</vt:lpstr>
      <vt:lpstr>23_Blank Presentation</vt:lpstr>
      <vt:lpstr>22_Blank Presentation</vt:lpstr>
      <vt:lpstr>36_Blank Presentation</vt:lpstr>
      <vt:lpstr>40_Blank Presentation</vt:lpstr>
      <vt:lpstr>3_Office Theme</vt:lpstr>
      <vt:lpstr>13_Office Theme</vt:lpstr>
      <vt:lpstr>  Applying Bioinformatics to Chemical Risk Assessment: Assays, Databases, Models</vt:lpstr>
      <vt:lpstr>PowerPoint Presentation</vt:lpstr>
      <vt:lpstr>Bioinformatics: From Society to Sequences</vt:lpstr>
      <vt:lpstr>How far can we go with modeling biology?</vt:lpstr>
      <vt:lpstr>PowerPoint Presentation</vt:lpstr>
      <vt:lpstr>Risk-based Approach Hazard + Exposure (+ uncertainty)</vt:lpstr>
      <vt:lpstr>Computational Toxicology</vt:lpstr>
      <vt:lpstr>High-Throughput Screening 101 (HTS) </vt:lpstr>
      <vt:lpstr>Typical Risk Assessment  Problem: Identifying Endocrine Disruptors</vt:lpstr>
      <vt:lpstr>In Vitro Estrogen Receptor Model</vt:lpstr>
      <vt:lpstr>PowerPoint Presentation</vt:lpstr>
      <vt:lpstr>All In vitro assays have false positives and negatives</vt:lpstr>
      <vt:lpstr>Schematic explanation of non-specific activity</vt:lpstr>
      <vt:lpstr>PowerPoint Presentation</vt:lpstr>
      <vt:lpstr>PowerPoint Presentation</vt:lpstr>
      <vt:lpstr>PowerPoint Presentation</vt:lpstr>
      <vt:lpstr>Example chemicals: Observe quantitative uncertainty</vt:lpstr>
      <vt:lpstr>Compare predicted exposure and ER hazard</vt:lpstr>
      <vt:lpstr>PowerPoint Presentation</vt:lpstr>
      <vt:lpstr>PowerPoint Presentation</vt:lpstr>
      <vt:lpstr>PowerPoint Presentation</vt:lpstr>
      <vt:lpstr>What is Adverse?</vt:lpstr>
      <vt:lpstr>High Content Imaging (HCI)</vt:lpstr>
      <vt:lpstr>PowerPoint Presentation</vt:lpstr>
      <vt:lpstr>PowerPoint Presentation</vt:lpstr>
      <vt:lpstr>HCI to Phenotypic States </vt:lpstr>
      <vt:lpstr>PowerPoint Presentation</vt:lpstr>
      <vt:lpstr>PowerPoint Presentation</vt:lpstr>
      <vt:lpstr>PowerPoint Presentation</vt:lpstr>
      <vt:lpstr>PowerPoint Presentation</vt:lpstr>
      <vt:lpstr>Fluazinam “Trajectories”</vt:lpstr>
      <vt:lpstr>Select Modeling Approach to Suit the Problem</vt:lpstr>
      <vt:lpstr>Summary: Modeling Complex Biological Systems</vt:lpstr>
      <vt:lpstr>National Center for Computational Toxicology</vt:lpstr>
    </vt:vector>
  </TitlesOfParts>
  <Company>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Kavlock</dc:creator>
  <cp:lastModifiedBy>Judson, Richard</cp:lastModifiedBy>
  <cp:revision>855</cp:revision>
  <cp:lastPrinted>2017-08-21T16:54:38Z</cp:lastPrinted>
  <dcterms:created xsi:type="dcterms:W3CDTF">2009-08-19T23:33:28Z</dcterms:created>
  <dcterms:modified xsi:type="dcterms:W3CDTF">2017-08-21T17:14:37Z</dcterms:modified>
</cp:coreProperties>
</file>