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59"/>
    <p:sldMasterId id="2147483690" r:id="rId160"/>
    <p:sldMasterId id="2147483748" r:id="rId161"/>
    <p:sldMasterId id="2147483750" r:id="rId162"/>
    <p:sldMasterId id="2147483752" r:id="rId163"/>
    <p:sldMasterId id="2147483789" r:id="rId164"/>
    <p:sldMasterId id="2147483812" r:id="rId165"/>
    <p:sldMasterId id="2147483814" r:id="rId166"/>
  </p:sldMasterIdLst>
  <p:notesMasterIdLst>
    <p:notesMasterId r:id="rId211"/>
  </p:notesMasterIdLst>
  <p:handoutMasterIdLst>
    <p:handoutMasterId r:id="rId212"/>
  </p:handoutMasterIdLst>
  <p:sldIdLst>
    <p:sldId id="505" r:id="rId167"/>
    <p:sldId id="1162" r:id="rId168"/>
    <p:sldId id="1195" r:id="rId169"/>
    <p:sldId id="1198" r:id="rId170"/>
    <p:sldId id="1199" r:id="rId171"/>
    <p:sldId id="1114" r:id="rId172"/>
    <p:sldId id="1134" r:id="rId173"/>
    <p:sldId id="1207" r:id="rId174"/>
    <p:sldId id="1117" r:id="rId175"/>
    <p:sldId id="1109" r:id="rId176"/>
    <p:sldId id="1120" r:id="rId177"/>
    <p:sldId id="1066" r:id="rId178"/>
    <p:sldId id="1083" r:id="rId179"/>
    <p:sldId id="1085" r:id="rId180"/>
    <p:sldId id="1159" r:id="rId181"/>
    <p:sldId id="1145" r:id="rId182"/>
    <p:sldId id="1130" r:id="rId183"/>
    <p:sldId id="1227" r:id="rId184"/>
    <p:sldId id="1106" r:id="rId185"/>
    <p:sldId id="1121" r:id="rId186"/>
    <p:sldId id="1122" r:id="rId187"/>
    <p:sldId id="1149" r:id="rId188"/>
    <p:sldId id="1123" r:id="rId189"/>
    <p:sldId id="1124" r:id="rId190"/>
    <p:sldId id="1126" r:id="rId191"/>
    <p:sldId id="1128" r:id="rId192"/>
    <p:sldId id="1105" r:id="rId193"/>
    <p:sldId id="1200" r:id="rId194"/>
    <p:sldId id="1202" r:id="rId195"/>
    <p:sldId id="1204" r:id="rId196"/>
    <p:sldId id="1211" r:id="rId197"/>
    <p:sldId id="1214" r:id="rId198"/>
    <p:sldId id="1216" r:id="rId199"/>
    <p:sldId id="1217" r:id="rId200"/>
    <p:sldId id="1221" r:id="rId201"/>
    <p:sldId id="1222" r:id="rId202"/>
    <p:sldId id="1223" r:id="rId203"/>
    <p:sldId id="1224" r:id="rId204"/>
    <p:sldId id="1225" r:id="rId205"/>
    <p:sldId id="1226" r:id="rId206"/>
    <p:sldId id="1230" r:id="rId207"/>
    <p:sldId id="1196" r:id="rId208"/>
    <p:sldId id="1210" r:id="rId209"/>
    <p:sldId id="1131" r:id="rId210"/>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FF0000"/>
    <a:srgbClr val="1515DB"/>
    <a:srgbClr val="28F82D"/>
    <a:srgbClr val="548DC6"/>
    <a:srgbClr val="FFFF00"/>
    <a:srgbClr val="7575D1"/>
    <a:srgbClr val="003F69"/>
    <a:srgbClr val="FDAE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6" autoAdjust="0"/>
    <p:restoredTop sz="74550" autoAdjust="0"/>
  </p:normalViewPr>
  <p:slideViewPr>
    <p:cSldViewPr snapToGrid="0">
      <p:cViewPr varScale="1">
        <p:scale>
          <a:sx n="116" d="100"/>
          <a:sy n="116" d="100"/>
        </p:scale>
        <p:origin x="104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916"/>
    </p:cViewPr>
  </p:sorterViewPr>
  <p:notesViewPr>
    <p:cSldViewPr snapToGrid="0">
      <p:cViewPr varScale="1">
        <p:scale>
          <a:sx n="88" d="100"/>
          <a:sy n="88" d="100"/>
        </p:scale>
        <p:origin x="3354"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slideMaster" Target="slideMasters/slideMaster1.xml"/><Relationship Id="rId170" Type="http://schemas.openxmlformats.org/officeDocument/2006/relationships/slide" Target="slides/slide4.xml"/><Relationship Id="rId191" Type="http://schemas.openxmlformats.org/officeDocument/2006/relationships/slide" Target="slides/slide25.xml"/><Relationship Id="rId205" Type="http://schemas.openxmlformats.org/officeDocument/2006/relationships/slide" Target="slides/slide39.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28" Type="http://schemas.openxmlformats.org/officeDocument/2006/relationships/customXml" Target="../customXml/item128.xml"/><Relationship Id="rId144" Type="http://schemas.openxmlformats.org/officeDocument/2006/relationships/customXml" Target="../customXml/item144.xml"/><Relationship Id="rId149" Type="http://schemas.openxmlformats.org/officeDocument/2006/relationships/customXml" Target="../customXml/item149.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Master" Target="slideMasters/slideMaster2.xml"/><Relationship Id="rId165" Type="http://schemas.openxmlformats.org/officeDocument/2006/relationships/slideMaster" Target="slideMasters/slideMaster7.xml"/><Relationship Id="rId181" Type="http://schemas.openxmlformats.org/officeDocument/2006/relationships/slide" Target="slides/slide15.xml"/><Relationship Id="rId186" Type="http://schemas.openxmlformats.org/officeDocument/2006/relationships/slide" Target="slides/slide20.xml"/><Relationship Id="rId216" Type="http://schemas.openxmlformats.org/officeDocument/2006/relationships/tableStyles" Target="tableStyles.xml"/><Relationship Id="rId211" Type="http://schemas.openxmlformats.org/officeDocument/2006/relationships/notesMaster" Target="notesMasters/notesMaster1.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customXml" Target="../customXml/item134.xml"/><Relationship Id="rId139" Type="http://schemas.openxmlformats.org/officeDocument/2006/relationships/customXml" Target="../customXml/item139.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customXml" Target="../customXml/item150.xml"/><Relationship Id="rId155" Type="http://schemas.openxmlformats.org/officeDocument/2006/relationships/customXml" Target="../customXml/item155.xml"/><Relationship Id="rId171" Type="http://schemas.openxmlformats.org/officeDocument/2006/relationships/slide" Target="slides/slide5.xml"/><Relationship Id="rId176" Type="http://schemas.openxmlformats.org/officeDocument/2006/relationships/slide" Target="slides/slide10.xml"/><Relationship Id="rId192" Type="http://schemas.openxmlformats.org/officeDocument/2006/relationships/slide" Target="slides/slide26.xml"/><Relationship Id="rId197" Type="http://schemas.openxmlformats.org/officeDocument/2006/relationships/slide" Target="slides/slide31.xml"/><Relationship Id="rId206" Type="http://schemas.openxmlformats.org/officeDocument/2006/relationships/slide" Target="slides/slide40.xml"/><Relationship Id="rId201" Type="http://schemas.openxmlformats.org/officeDocument/2006/relationships/slide" Target="slides/slide3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customXml" Target="../customXml/item124.xml"/><Relationship Id="rId129" Type="http://schemas.openxmlformats.org/officeDocument/2006/relationships/customXml" Target="../customXml/item12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customXml" Target="../customXml/item140.xml"/><Relationship Id="rId145" Type="http://schemas.openxmlformats.org/officeDocument/2006/relationships/customXml" Target="../customXml/item145.xml"/><Relationship Id="rId161" Type="http://schemas.openxmlformats.org/officeDocument/2006/relationships/slideMaster" Target="slideMasters/slideMaster3.xml"/><Relationship Id="rId166" Type="http://schemas.openxmlformats.org/officeDocument/2006/relationships/slideMaster" Target="slideMasters/slideMaster8.xml"/><Relationship Id="rId182" Type="http://schemas.openxmlformats.org/officeDocument/2006/relationships/slide" Target="slides/slide16.xml"/><Relationship Id="rId187"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handoutMaster" Target="handoutMasters/handoutMaster1.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customXml" Target="../customXml/item151.xml"/><Relationship Id="rId156" Type="http://schemas.openxmlformats.org/officeDocument/2006/relationships/customXml" Target="../customXml/item156.xml"/><Relationship Id="rId177" Type="http://schemas.openxmlformats.org/officeDocument/2006/relationships/slide" Target="slides/slide11.xml"/><Relationship Id="rId198" Type="http://schemas.openxmlformats.org/officeDocument/2006/relationships/slide" Target="slides/slide32.xml"/><Relationship Id="rId172" Type="http://schemas.openxmlformats.org/officeDocument/2006/relationships/slide" Target="slides/slide6.xml"/><Relationship Id="rId193" Type="http://schemas.openxmlformats.org/officeDocument/2006/relationships/slide" Target="slides/slide27.xml"/><Relationship Id="rId202" Type="http://schemas.openxmlformats.org/officeDocument/2006/relationships/slide" Target="slides/slide36.xml"/><Relationship Id="rId207" Type="http://schemas.openxmlformats.org/officeDocument/2006/relationships/slide" Target="slides/slide4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customXml" Target="../customXml/item141.xml"/><Relationship Id="rId146" Type="http://schemas.openxmlformats.org/officeDocument/2006/relationships/customXml" Target="../customXml/item146.xml"/><Relationship Id="rId167" Type="http://schemas.openxmlformats.org/officeDocument/2006/relationships/slide" Target="slides/slide1.xml"/><Relationship Id="rId188" Type="http://schemas.openxmlformats.org/officeDocument/2006/relationships/slide" Target="slides/slide22.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Master" Target="slideMasters/slideMaster4.xml"/><Relationship Id="rId183" Type="http://schemas.openxmlformats.org/officeDocument/2006/relationships/slide" Target="slides/slide17.xml"/><Relationship Id="rId21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slide" Target="slides/slide12.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customXml" Target="../customXml/item152.xml"/><Relationship Id="rId173" Type="http://schemas.openxmlformats.org/officeDocument/2006/relationships/slide" Target="slides/slide7.xml"/><Relationship Id="rId194" Type="http://schemas.openxmlformats.org/officeDocument/2006/relationships/slide" Target="slides/slide28.xml"/><Relationship Id="rId199" Type="http://schemas.openxmlformats.org/officeDocument/2006/relationships/slide" Target="slides/slide33.xml"/><Relationship Id="rId203" Type="http://schemas.openxmlformats.org/officeDocument/2006/relationships/slide" Target="slides/slide37.xml"/><Relationship Id="rId208" Type="http://schemas.openxmlformats.org/officeDocument/2006/relationships/slide" Target="slides/slide4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slide" Target="slides/slide2.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slideMaster" Target="slideMasters/slideMaster5.xml"/><Relationship Id="rId184" Type="http://schemas.openxmlformats.org/officeDocument/2006/relationships/slide" Target="slides/slide18.xml"/><Relationship Id="rId189" Type="http://schemas.openxmlformats.org/officeDocument/2006/relationships/slide" Target="slides/slide23.xml"/><Relationship Id="rId3" Type="http://schemas.openxmlformats.org/officeDocument/2006/relationships/customXml" Target="../customXml/item3.xml"/><Relationship Id="rId214" Type="http://schemas.openxmlformats.org/officeDocument/2006/relationships/viewProps" Target="viewProps.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slide" Target="slides/slide8.xml"/><Relationship Id="rId179" Type="http://schemas.openxmlformats.org/officeDocument/2006/relationships/slide" Target="slides/slide13.xml"/><Relationship Id="rId195" Type="http://schemas.openxmlformats.org/officeDocument/2006/relationships/slide" Target="slides/slide29.xml"/><Relationship Id="rId209" Type="http://schemas.openxmlformats.org/officeDocument/2006/relationships/slide" Target="slides/slide43.xml"/><Relationship Id="rId190" Type="http://schemas.openxmlformats.org/officeDocument/2006/relationships/slide" Target="slides/slide24.xml"/><Relationship Id="rId204" Type="http://schemas.openxmlformats.org/officeDocument/2006/relationships/slide" Target="slides/slide38.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slideMaster" Target="slideMasters/slideMaster6.xml"/><Relationship Id="rId169" Type="http://schemas.openxmlformats.org/officeDocument/2006/relationships/slide" Target="slides/slide3.xml"/><Relationship Id="rId185" Type="http://schemas.openxmlformats.org/officeDocument/2006/relationships/slide" Target="slides/slide19.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4.xml"/><Relationship Id="rId210" Type="http://schemas.openxmlformats.org/officeDocument/2006/relationships/slide" Target="slides/slide44.xml"/><Relationship Id="rId215" Type="http://schemas.openxmlformats.org/officeDocument/2006/relationships/theme" Target="theme/theme1.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slide" Target="slides/slide9.xml"/><Relationship Id="rId196" Type="http://schemas.openxmlformats.org/officeDocument/2006/relationships/slide" Target="slides/slide30.xml"/><Relationship Id="rId200" Type="http://schemas.openxmlformats.org/officeDocument/2006/relationships/slide" Target="slides/slide34.xml"/><Relationship Id="rId16" Type="http://schemas.openxmlformats.org/officeDocument/2006/relationships/customXml" Target="../customXml/item16.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wetmore\Documents\ACC-ToxCast\ToxCast%20Rat%20Project\Manuscript\ToxRef_Oral_Equiv_Compar_Allom-Scaling_Rat_11291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1"/>
          <c:order val="0"/>
          <c:spPr>
            <a:ln w="28575">
              <a:noFill/>
            </a:ln>
          </c:spPr>
          <c:marker>
            <c:symbol val="circle"/>
            <c:size val="7"/>
            <c:spPr>
              <a:solidFill>
                <a:srgbClr val="355777"/>
              </a:solidFill>
              <a:ln>
                <a:solidFill>
                  <a:srgbClr val="355777"/>
                </a:solidFill>
              </a:ln>
            </c:spPr>
          </c:marker>
          <c:xVal>
            <c:numRef>
              <c:f>ToxRefLEL_RatCast_PK!$M$5:$M$57</c:f>
              <c:numCache>
                <c:formatCode>General</c:formatCode>
                <c:ptCount val="53"/>
                <c:pt idx="0">
                  <c:v>-1.2099964796094871</c:v>
                </c:pt>
                <c:pt idx="1">
                  <c:v>-0.62051318628272556</c:v>
                </c:pt>
                <c:pt idx="2">
                  <c:v>1.3662361237183156</c:v>
                </c:pt>
                <c:pt idx="3">
                  <c:v>-0.35222594973117</c:v>
                </c:pt>
                <c:pt idx="4">
                  <c:v>-1.4949857599158929</c:v>
                </c:pt>
                <c:pt idx="5">
                  <c:v>-0.65364702554937437</c:v>
                </c:pt>
                <c:pt idx="6">
                  <c:v>-1.2491060796178746</c:v>
                </c:pt>
                <c:pt idx="7">
                  <c:v>0.30168094929358241</c:v>
                </c:pt>
                <c:pt idx="8">
                  <c:v>0.54530711646582464</c:v>
                </c:pt>
                <c:pt idx="9">
                  <c:v>8.7426457036285501E-2</c:v>
                </c:pt>
                <c:pt idx="10">
                  <c:v>0.22737244228963621</c:v>
                </c:pt>
                <c:pt idx="11">
                  <c:v>-2.4763835809456287</c:v>
                </c:pt>
                <c:pt idx="12">
                  <c:v>-1.4023048140744616</c:v>
                </c:pt>
                <c:pt idx="13">
                  <c:v>-0.95624487303132921</c:v>
                </c:pt>
                <c:pt idx="14">
                  <c:v>-0.39019223067129766</c:v>
                </c:pt>
                <c:pt idx="15">
                  <c:v>-5.251726344308244E-2</c:v>
                </c:pt>
                <c:pt idx="16">
                  <c:v>1.4326486600131068</c:v>
                </c:pt>
                <c:pt idx="17">
                  <c:v>-0.21874740575154775</c:v>
                </c:pt>
                <c:pt idx="18">
                  <c:v>-1.4545691705346318</c:v>
                </c:pt>
                <c:pt idx="19">
                  <c:v>-2.0883630668705955</c:v>
                </c:pt>
                <c:pt idx="20">
                  <c:v>1.5385737338068561</c:v>
                </c:pt>
                <c:pt idx="21">
                  <c:v>0.93796900295145291</c:v>
                </c:pt>
                <c:pt idx="22">
                  <c:v>-0.4779471991311775</c:v>
                </c:pt>
                <c:pt idx="23">
                  <c:v>-2.1287774432402942</c:v>
                </c:pt>
                <c:pt idx="24">
                  <c:v>-1.305833704066802</c:v>
                </c:pt>
                <c:pt idx="25">
                  <c:v>-1.8312079796858405</c:v>
                </c:pt>
                <c:pt idx="26">
                  <c:v>-0.56671031480497425</c:v>
                </c:pt>
                <c:pt idx="27">
                  <c:v>-1.6386499756477508</c:v>
                </c:pt>
                <c:pt idx="28">
                  <c:v>1.1667260555800518</c:v>
                </c:pt>
                <c:pt idx="29">
                  <c:v>-0.64531544604528146</c:v>
                </c:pt>
                <c:pt idx="30">
                  <c:v>-1.1877553031996309</c:v>
                </c:pt>
                <c:pt idx="31">
                  <c:v>-1.4183916339679219</c:v>
                </c:pt>
                <c:pt idx="32">
                  <c:v>4.0602340114073154E-2</c:v>
                </c:pt>
                <c:pt idx="33">
                  <c:v>-0.59825491776293038</c:v>
                </c:pt>
                <c:pt idx="34">
                  <c:v>-1.3445734122540798</c:v>
                </c:pt>
                <c:pt idx="35">
                  <c:v>-1.4110563572599473</c:v>
                </c:pt>
                <c:pt idx="36">
                  <c:v>-1.1099704138365831</c:v>
                </c:pt>
                <c:pt idx="37">
                  <c:v>-1.2604276555498874</c:v>
                </c:pt>
                <c:pt idx="38">
                  <c:v>0.18610837981320541</c:v>
                </c:pt>
                <c:pt idx="39">
                  <c:v>0.21272015441784484</c:v>
                </c:pt>
                <c:pt idx="40">
                  <c:v>-1.9139962943815996</c:v>
                </c:pt>
                <c:pt idx="41">
                  <c:v>0.26387267686523014</c:v>
                </c:pt>
                <c:pt idx="42">
                  <c:v>-2.3471736974389952</c:v>
                </c:pt>
                <c:pt idx="43">
                  <c:v>0.19672872262328669</c:v>
                </c:pt>
                <c:pt idx="44">
                  <c:v>-1.2009352806489726</c:v>
                </c:pt>
                <c:pt idx="45">
                  <c:v>-0.27711938931306584</c:v>
                </c:pt>
                <c:pt idx="46">
                  <c:v>-0.6937894918322387</c:v>
                </c:pt>
                <c:pt idx="47">
                  <c:v>-2.8535618647142247</c:v>
                </c:pt>
                <c:pt idx="48">
                  <c:v>-0.49811950624494977</c:v>
                </c:pt>
                <c:pt idx="49">
                  <c:v>-2.2111248842245832</c:v>
                </c:pt>
                <c:pt idx="50">
                  <c:v>-1.9262816496538862</c:v>
                </c:pt>
                <c:pt idx="51">
                  <c:v>-1.8241983671517221</c:v>
                </c:pt>
                <c:pt idx="52">
                  <c:v>-2.6160052105582161</c:v>
                </c:pt>
              </c:numCache>
            </c:numRef>
          </c:xVal>
          <c:yVal>
            <c:numRef>
              <c:f>ToxRefLEL_RatCast_PK!$F$5:$F$57</c:f>
              <c:numCache>
                <c:formatCode>General</c:formatCode>
                <c:ptCount val="53"/>
                <c:pt idx="0">
                  <c:v>1.3010299956639628</c:v>
                </c:pt>
                <c:pt idx="1">
                  <c:v>0.50785587169584068</c:v>
                </c:pt>
                <c:pt idx="2">
                  <c:v>0.53147891704225458</c:v>
                </c:pt>
                <c:pt idx="3">
                  <c:v>0.55630250076727428</c:v>
                </c:pt>
                <c:pt idx="4">
                  <c:v>1.1760912590556798</c:v>
                </c:pt>
                <c:pt idx="5">
                  <c:v>1.6020599913279623</c:v>
                </c:pt>
                <c:pt idx="6">
                  <c:v>2.2041199826559721</c:v>
                </c:pt>
                <c:pt idx="7">
                  <c:v>1.3617278360175928</c:v>
                </c:pt>
                <c:pt idx="8">
                  <c:v>1.4771212547196277</c:v>
                </c:pt>
                <c:pt idx="9">
                  <c:v>1.541579243946581</c:v>
                </c:pt>
                <c:pt idx="10">
                  <c:v>2</c:v>
                </c:pt>
                <c:pt idx="11">
                  <c:v>0.38021124171160608</c:v>
                </c:pt>
                <c:pt idx="12">
                  <c:v>0.66464197555614501</c:v>
                </c:pt>
                <c:pt idx="13">
                  <c:v>-0.15490195998574324</c:v>
                </c:pt>
                <c:pt idx="14">
                  <c:v>1.2380461031287961</c:v>
                </c:pt>
                <c:pt idx="15">
                  <c:v>0.47712125471966282</c:v>
                </c:pt>
                <c:pt idx="16">
                  <c:v>1.5563025007672961</c:v>
                </c:pt>
                <c:pt idx="17">
                  <c:v>1.6020599913279623</c:v>
                </c:pt>
                <c:pt idx="18">
                  <c:v>0.55990662503611255</c:v>
                </c:pt>
                <c:pt idx="19">
                  <c:v>0</c:v>
                </c:pt>
                <c:pt idx="20">
                  <c:v>1.9867717342662603</c:v>
                </c:pt>
                <c:pt idx="21">
                  <c:v>0.47712125471966282</c:v>
                </c:pt>
                <c:pt idx="22">
                  <c:v>2</c:v>
                </c:pt>
                <c:pt idx="23">
                  <c:v>7.9181246047625664E-2</c:v>
                </c:pt>
                <c:pt idx="24">
                  <c:v>0.6020599913279624</c:v>
                </c:pt>
                <c:pt idx="25">
                  <c:v>2</c:v>
                </c:pt>
                <c:pt idx="26">
                  <c:v>0.14612803567823801</c:v>
                </c:pt>
                <c:pt idx="27">
                  <c:v>-0.39794000867203788</c:v>
                </c:pt>
                <c:pt idx="28">
                  <c:v>-0.34678748622466615</c:v>
                </c:pt>
                <c:pt idx="29">
                  <c:v>0.49415459401844886</c:v>
                </c:pt>
                <c:pt idx="30">
                  <c:v>0.39794000867203788</c:v>
                </c:pt>
                <c:pt idx="31">
                  <c:v>0.69897000433602741</c:v>
                </c:pt>
                <c:pt idx="32">
                  <c:v>1</c:v>
                </c:pt>
                <c:pt idx="33">
                  <c:v>1.2405492482825824</c:v>
                </c:pt>
                <c:pt idx="34">
                  <c:v>-1.3010299956639628</c:v>
                </c:pt>
                <c:pt idx="35">
                  <c:v>1.2455126678141326</c:v>
                </c:pt>
                <c:pt idx="36">
                  <c:v>1.4857214264815799</c:v>
                </c:pt>
                <c:pt idx="37">
                  <c:v>0.64345267648620064</c:v>
                </c:pt>
                <c:pt idx="38">
                  <c:v>1.5670263661590598</c:v>
                </c:pt>
                <c:pt idx="39">
                  <c:v>0.49554433754645238</c:v>
                </c:pt>
                <c:pt idx="40">
                  <c:v>1.6884198220027302</c:v>
                </c:pt>
                <c:pt idx="41">
                  <c:v>2.3443922736851106</c:v>
                </c:pt>
                <c:pt idx="42">
                  <c:v>0.43775056282038832</c:v>
                </c:pt>
                <c:pt idx="43">
                  <c:v>1.8500332576897678</c:v>
                </c:pt>
                <c:pt idx="44">
                  <c:v>2.7543483357110188</c:v>
                </c:pt>
                <c:pt idx="45">
                  <c:v>0.56937390961504586</c:v>
                </c:pt>
                <c:pt idx="46">
                  <c:v>0.72754125702857286</c:v>
                </c:pt>
                <c:pt idx="47">
                  <c:v>0.64345267648620064</c:v>
                </c:pt>
                <c:pt idx="48">
                  <c:v>0.90308998699193421</c:v>
                </c:pt>
                <c:pt idx="49">
                  <c:v>0.39794000867203788</c:v>
                </c:pt>
                <c:pt idx="50">
                  <c:v>1.1760912590556798</c:v>
                </c:pt>
                <c:pt idx="51">
                  <c:v>0.17609125905568124</c:v>
                </c:pt>
                <c:pt idx="52">
                  <c:v>1.5740312677277188</c:v>
                </c:pt>
              </c:numCache>
            </c:numRef>
          </c:yVal>
          <c:smooth val="0"/>
          <c:extLst>
            <c:ext xmlns:c16="http://schemas.microsoft.com/office/drawing/2014/chart" uri="{C3380CC4-5D6E-409C-BE32-E72D297353CC}">
              <c16:uniqueId val="{00000000-96E2-4E66-837F-B0A0F691AAEE}"/>
            </c:ext>
          </c:extLst>
        </c:ser>
        <c:dLbls>
          <c:showLegendKey val="0"/>
          <c:showVal val="0"/>
          <c:showCatName val="0"/>
          <c:showSerName val="0"/>
          <c:showPercent val="0"/>
          <c:showBubbleSize val="0"/>
        </c:dLbls>
        <c:axId val="669597080"/>
        <c:axId val="669597472"/>
      </c:scatterChart>
      <c:valAx>
        <c:axId val="669597080"/>
        <c:scaling>
          <c:orientation val="minMax"/>
          <c:max val="3"/>
          <c:min val="-4"/>
        </c:scaling>
        <c:delete val="0"/>
        <c:axPos val="b"/>
        <c:title>
          <c:tx>
            <c:rich>
              <a:bodyPr/>
              <a:lstStyle/>
              <a:p>
                <a:pPr>
                  <a:defRPr sz="1600">
                    <a:latin typeface="Arial" pitchFamily="34" charset="0"/>
                    <a:cs typeface="Arial" pitchFamily="34" charset="0"/>
                  </a:defRPr>
                </a:pPr>
                <a:r>
                  <a:rPr lang="en-US" sz="1600" dirty="0">
                    <a:latin typeface="Arial" pitchFamily="34" charset="0"/>
                    <a:cs typeface="Arial" pitchFamily="34" charset="0"/>
                  </a:rPr>
                  <a:t>Minimum </a:t>
                </a:r>
                <a:r>
                  <a:rPr lang="en-US" sz="1600" i="1" dirty="0">
                    <a:latin typeface="Arial" pitchFamily="34" charset="0"/>
                    <a:cs typeface="Arial" pitchFamily="34" charset="0"/>
                  </a:rPr>
                  <a:t>In Vitro </a:t>
                </a:r>
                <a:r>
                  <a:rPr lang="en-US" sz="1600" dirty="0">
                    <a:latin typeface="Arial" pitchFamily="34" charset="0"/>
                    <a:cs typeface="Arial" pitchFamily="34" charset="0"/>
                  </a:rPr>
                  <a:t>Oral Equivalent Dose (mg/kg/d)</a:t>
                </a:r>
              </a:p>
            </c:rich>
          </c:tx>
          <c:overlay val="0"/>
        </c:title>
        <c:numFmt formatCode="General" sourceLinked="1"/>
        <c:majorTickMark val="out"/>
        <c:minorTickMark val="none"/>
        <c:tickLblPos val="nextTo"/>
        <c:txPr>
          <a:bodyPr rot="0" vert="horz"/>
          <a:lstStyle/>
          <a:p>
            <a:pPr>
              <a:defRPr sz="1100"/>
            </a:pPr>
            <a:endParaRPr lang="en-US"/>
          </a:p>
        </c:txPr>
        <c:crossAx val="669597472"/>
        <c:crossesAt val="-4"/>
        <c:crossBetween val="midCat"/>
      </c:valAx>
      <c:valAx>
        <c:axId val="669597472"/>
        <c:scaling>
          <c:orientation val="minMax"/>
          <c:max val="3"/>
          <c:min val="-4"/>
        </c:scaling>
        <c:delete val="0"/>
        <c:axPos val="l"/>
        <c:majorGridlines/>
        <c:title>
          <c:tx>
            <c:rich>
              <a:bodyPr rot="-5400000" vert="horz"/>
              <a:lstStyle/>
              <a:p>
                <a:pPr>
                  <a:defRPr sz="1600"/>
                </a:pPr>
                <a:r>
                  <a:rPr lang="en-US" sz="1600" dirty="0">
                    <a:latin typeface="Arial" pitchFamily="34" charset="0"/>
                    <a:cs typeface="Arial" pitchFamily="34" charset="0"/>
                  </a:rPr>
                  <a:t>Minimum In Vivo Low Effect Level (mg/kg/d)</a:t>
                </a:r>
              </a:p>
            </c:rich>
          </c:tx>
          <c:overlay val="0"/>
        </c:title>
        <c:numFmt formatCode="General" sourceLinked="1"/>
        <c:majorTickMark val="out"/>
        <c:minorTickMark val="none"/>
        <c:tickLblPos val="nextTo"/>
        <c:txPr>
          <a:bodyPr/>
          <a:lstStyle/>
          <a:p>
            <a:pPr>
              <a:defRPr sz="1100"/>
            </a:pPr>
            <a:endParaRPr lang="en-US"/>
          </a:p>
        </c:txPr>
        <c:crossAx val="669597080"/>
        <c:crossesAt val="-4"/>
        <c:crossBetween val="midCat"/>
      </c:valAx>
      <c:spPr>
        <a:solidFill>
          <a:sysClr val="window" lastClr="FFFFFF"/>
        </a:solidFill>
        <a:ln>
          <a:solidFill>
            <a:sysClr val="windowText" lastClr="000000"/>
          </a:solidFill>
        </a:ln>
      </c:spPr>
    </c:plotArea>
    <c:plotVisOnly val="1"/>
    <c:dispBlanksAs val="gap"/>
    <c:showDLblsOverMax val="0"/>
  </c:chart>
  <c:txPr>
    <a:bodyPr/>
    <a:lstStyle/>
    <a:p>
      <a:pPr>
        <a:defRPr sz="1200">
          <a:latin typeface="+mn-lt"/>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523" cy="464662"/>
          </a:xfrm>
          <a:prstGeom prst="rect">
            <a:avLst/>
          </a:prstGeom>
          <a:noFill/>
          <a:ln w="9525">
            <a:noFill/>
            <a:miter lim="800000"/>
            <a:headEnd/>
            <a:tailEnd/>
          </a:ln>
        </p:spPr>
        <p:txBody>
          <a:bodyPr vert="horz" wrap="square" lIns="88112" tIns="44055" rIns="88112" bIns="44055" numCol="1" anchor="t" anchorCtr="0" compatLnSpc="1">
            <a:prstTxWarp prst="textNoShape">
              <a:avLst/>
            </a:prstTxWarp>
          </a:bodyPr>
          <a:lstStyle>
            <a:lvl1pPr defTabSz="881591">
              <a:defRPr sz="1200"/>
            </a:lvl1pPr>
          </a:lstStyle>
          <a:p>
            <a:endParaRPr lang="en-US" dirty="0"/>
          </a:p>
        </p:txBody>
      </p:sp>
      <p:sp>
        <p:nvSpPr>
          <p:cNvPr id="51203" name="Rectangle 3"/>
          <p:cNvSpPr>
            <a:spLocks noGrp="1" noChangeArrowheads="1"/>
          </p:cNvSpPr>
          <p:nvPr>
            <p:ph type="dt" sz="quarter" idx="1"/>
          </p:nvPr>
        </p:nvSpPr>
        <p:spPr bwMode="auto">
          <a:xfrm>
            <a:off x="3971292" y="0"/>
            <a:ext cx="3037523" cy="464662"/>
          </a:xfrm>
          <a:prstGeom prst="rect">
            <a:avLst/>
          </a:prstGeom>
          <a:noFill/>
          <a:ln w="9525">
            <a:noFill/>
            <a:miter lim="800000"/>
            <a:headEnd/>
            <a:tailEnd/>
          </a:ln>
        </p:spPr>
        <p:txBody>
          <a:bodyPr vert="horz" wrap="square" lIns="88112" tIns="44055" rIns="88112" bIns="44055" numCol="1" anchor="t" anchorCtr="0" compatLnSpc="1">
            <a:prstTxWarp prst="textNoShape">
              <a:avLst/>
            </a:prstTxWarp>
          </a:bodyPr>
          <a:lstStyle>
            <a:lvl1pPr algn="r" defTabSz="881591">
              <a:defRPr sz="1200"/>
            </a:lvl1pPr>
          </a:lstStyle>
          <a:p>
            <a:endParaRPr lang="en-US" dirty="0"/>
          </a:p>
        </p:txBody>
      </p:sp>
      <p:sp>
        <p:nvSpPr>
          <p:cNvPr id="51204" name="Rectangle 4"/>
          <p:cNvSpPr>
            <a:spLocks noGrp="1" noChangeArrowheads="1"/>
          </p:cNvSpPr>
          <p:nvPr>
            <p:ph type="ftr" sz="quarter" idx="2"/>
          </p:nvPr>
        </p:nvSpPr>
        <p:spPr bwMode="auto">
          <a:xfrm>
            <a:off x="0" y="8830153"/>
            <a:ext cx="3037523" cy="464662"/>
          </a:xfrm>
          <a:prstGeom prst="rect">
            <a:avLst/>
          </a:prstGeom>
          <a:noFill/>
          <a:ln w="9525">
            <a:noFill/>
            <a:miter lim="800000"/>
            <a:headEnd/>
            <a:tailEnd/>
          </a:ln>
        </p:spPr>
        <p:txBody>
          <a:bodyPr vert="horz" wrap="square" lIns="88112" tIns="44055" rIns="88112" bIns="44055" numCol="1" anchor="b" anchorCtr="0" compatLnSpc="1">
            <a:prstTxWarp prst="textNoShape">
              <a:avLst/>
            </a:prstTxWarp>
          </a:bodyPr>
          <a:lstStyle>
            <a:lvl1pPr defTabSz="881591">
              <a:defRPr sz="1200"/>
            </a:lvl1pPr>
          </a:lstStyle>
          <a:p>
            <a:endParaRPr lang="en-US" dirty="0"/>
          </a:p>
        </p:txBody>
      </p:sp>
      <p:sp>
        <p:nvSpPr>
          <p:cNvPr id="51205" name="Rectangle 5"/>
          <p:cNvSpPr>
            <a:spLocks noGrp="1" noChangeArrowheads="1"/>
          </p:cNvSpPr>
          <p:nvPr>
            <p:ph type="sldNum" sz="quarter" idx="3"/>
          </p:nvPr>
        </p:nvSpPr>
        <p:spPr bwMode="auto">
          <a:xfrm>
            <a:off x="3971292" y="8830153"/>
            <a:ext cx="3037523" cy="464662"/>
          </a:xfrm>
          <a:prstGeom prst="rect">
            <a:avLst/>
          </a:prstGeom>
          <a:noFill/>
          <a:ln w="9525">
            <a:noFill/>
            <a:miter lim="800000"/>
            <a:headEnd/>
            <a:tailEnd/>
          </a:ln>
        </p:spPr>
        <p:txBody>
          <a:bodyPr vert="horz" wrap="square" lIns="88112" tIns="44055" rIns="88112" bIns="44055" numCol="1" anchor="b" anchorCtr="0" compatLnSpc="1">
            <a:prstTxWarp prst="textNoShape">
              <a:avLst/>
            </a:prstTxWarp>
          </a:bodyPr>
          <a:lstStyle>
            <a:lvl1pPr algn="r" defTabSz="881591">
              <a:defRPr sz="1200"/>
            </a:lvl1pPr>
          </a:lstStyle>
          <a:p>
            <a:fld id="{64148283-6FB8-4CB8-841C-62522F5B9AD2}" type="slidenum">
              <a:rPr lang="en-US"/>
              <a:pPr/>
              <a:t>‹#›</a:t>
            </a:fld>
            <a:endParaRPr lang="en-US" dirty="0"/>
          </a:p>
        </p:txBody>
      </p:sp>
    </p:spTree>
    <p:extLst>
      <p:ext uri="{BB962C8B-B14F-4D97-AF65-F5344CB8AC3E}">
        <p14:creationId xmlns:p14="http://schemas.microsoft.com/office/powerpoint/2010/main" val="218626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523" cy="46466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2330">
              <a:defRPr sz="1300"/>
            </a:lvl1pPr>
          </a:lstStyle>
          <a:p>
            <a:endParaRPr lang="en-US" dirty="0"/>
          </a:p>
        </p:txBody>
      </p:sp>
      <p:sp>
        <p:nvSpPr>
          <p:cNvPr id="11267" name="Rectangle 3"/>
          <p:cNvSpPr>
            <a:spLocks noGrp="1" noChangeArrowheads="1"/>
          </p:cNvSpPr>
          <p:nvPr>
            <p:ph type="dt" idx="1"/>
          </p:nvPr>
        </p:nvSpPr>
        <p:spPr bwMode="auto">
          <a:xfrm>
            <a:off x="3971292" y="0"/>
            <a:ext cx="3037523" cy="46466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2330">
              <a:defRPr sz="1300"/>
            </a:lvl1pPr>
          </a:lstStyle>
          <a:p>
            <a:endParaRPr lang="en-US" dirty="0"/>
          </a:p>
        </p:txBody>
      </p:sp>
      <p:sp>
        <p:nvSpPr>
          <p:cNvPr id="25604" name="Rectangle 4"/>
          <p:cNvSpPr>
            <a:spLocks noGrp="1" noRot="1" noChangeAspect="1" noChangeArrowheads="1" noTextEdit="1"/>
          </p:cNvSpPr>
          <p:nvPr>
            <p:ph type="sldImg" idx="2"/>
          </p:nvPr>
        </p:nvSpPr>
        <p:spPr bwMode="auto">
          <a:xfrm>
            <a:off x="1184275" y="698500"/>
            <a:ext cx="4646613" cy="3484563"/>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0723" y="4416663"/>
            <a:ext cx="5608954" cy="418195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0153"/>
            <a:ext cx="3037523" cy="464662"/>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2330">
              <a:defRPr sz="1300"/>
            </a:lvl1pPr>
          </a:lstStyle>
          <a:p>
            <a:endParaRPr lang="en-US" dirty="0"/>
          </a:p>
        </p:txBody>
      </p:sp>
      <p:sp>
        <p:nvSpPr>
          <p:cNvPr id="11271" name="Rectangle 7"/>
          <p:cNvSpPr>
            <a:spLocks noGrp="1" noChangeArrowheads="1"/>
          </p:cNvSpPr>
          <p:nvPr>
            <p:ph type="sldNum" sz="quarter" idx="5"/>
          </p:nvPr>
        </p:nvSpPr>
        <p:spPr bwMode="auto">
          <a:xfrm>
            <a:off x="3971292" y="8830153"/>
            <a:ext cx="3037523" cy="464662"/>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2330">
              <a:defRPr sz="1300"/>
            </a:lvl1pPr>
          </a:lstStyle>
          <a:p>
            <a:fld id="{880B1336-C847-439E-A7CA-E128E2786360}" type="slidenum">
              <a:rPr lang="en-US"/>
              <a:pPr/>
              <a:t>‹#›</a:t>
            </a:fld>
            <a:endParaRPr lang="en-US" dirty="0"/>
          </a:p>
        </p:txBody>
      </p:sp>
    </p:spTree>
    <p:extLst>
      <p:ext uri="{BB962C8B-B14F-4D97-AF65-F5344CB8AC3E}">
        <p14:creationId xmlns:p14="http://schemas.microsoft.com/office/powerpoint/2010/main" val="230619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A793D496-925D-4700-8B43-81292D238CB7}" type="slidenum">
              <a:rPr lang="en-US" sz="1200">
                <a:solidFill>
                  <a:prstClr val="black"/>
                </a:solidFill>
                <a:latin typeface="Arial" charset="0"/>
                <a:ea typeface="ＭＳ Ｐゴシック" charset="-128"/>
              </a:rPr>
              <a:pPr algn="r" rtl="0" eaLnBrk="0" fontAlgn="base" hangingPunct="0">
                <a:spcBef>
                  <a:spcPct val="0"/>
                </a:spcBef>
                <a:spcAft>
                  <a:spcPct val="0"/>
                </a:spcAft>
              </a:pPr>
              <a:t>1</a:t>
            </a:fld>
            <a:endParaRPr lang="en-US" sz="1200" dirty="0">
              <a:solidFill>
                <a:prstClr val="black"/>
              </a:solidFill>
              <a:latin typeface="Arial" charset="0"/>
              <a:ea typeface="ＭＳ Ｐゴシック"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ea typeface="ＭＳ Ｐゴシック" charset="-128"/>
            </a:endParaRPr>
          </a:p>
        </p:txBody>
      </p:sp>
    </p:spTree>
    <p:extLst>
      <p:ext uri="{BB962C8B-B14F-4D97-AF65-F5344CB8AC3E}">
        <p14:creationId xmlns:p14="http://schemas.microsoft.com/office/powerpoint/2010/main" val="104019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482D301-79E3-4BB3-AAAF-ECA751DF07D5}" type="slidenum">
              <a:rPr lang="en-US">
                <a:solidFill>
                  <a:prstClr val="black"/>
                </a:solidFill>
              </a:rPr>
              <a:pPr/>
              <a:t>31</a:t>
            </a:fld>
            <a:endParaRPr lang="en-US">
              <a:solidFill>
                <a:prstClr val="black"/>
              </a:solidFill>
            </a:endParaRPr>
          </a:p>
        </p:txBody>
      </p:sp>
      <p:sp>
        <p:nvSpPr>
          <p:cNvPr id="74753"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449559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18AF65C9-04CD-4AD0-8D48-E6C47BDDC314}" type="slidenum">
              <a:rPr lang="en-US" smtClean="0"/>
              <a:pPr/>
              <a:t>32</a:t>
            </a:fld>
            <a:endParaRPr lang="en-US"/>
          </a:p>
        </p:txBody>
      </p:sp>
    </p:spTree>
    <p:extLst>
      <p:ext uri="{BB962C8B-B14F-4D97-AF65-F5344CB8AC3E}">
        <p14:creationId xmlns:p14="http://schemas.microsoft.com/office/powerpoint/2010/main" val="370299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TextShape 1"/>
          <p:cNvSpPr txBox="1"/>
          <p:nvPr/>
        </p:nvSpPr>
        <p:spPr>
          <a:xfrm>
            <a:off x="4398840" y="9555840"/>
            <a:ext cx="3371760" cy="501120"/>
          </a:xfrm>
          <a:prstGeom prst="rect">
            <a:avLst/>
          </a:prstGeom>
          <a:noFill/>
          <a:ln>
            <a:noFill/>
          </a:ln>
        </p:spPr>
        <p:txBody>
          <a:bodyPr lIns="0" tIns="0" rIns="0" bIns="0" anchor="b"/>
          <a:lstStyle/>
          <a:p>
            <a:pPr algn="r">
              <a:lnSpc>
                <a:spcPct val="95000"/>
              </a:lnSpc>
            </a:pPr>
            <a:fld id="{FD62CDDE-270B-422A-BE77-F2FC761AF2FB}" type="slidenum">
              <a:rPr lang="en-US" sz="1300" strike="noStrike" spc="-1">
                <a:solidFill>
                  <a:srgbClr val="000000"/>
                </a:solidFill>
                <a:uFill>
                  <a:solidFill>
                    <a:srgbClr val="FFFFFF"/>
                  </a:solidFill>
                </a:uFill>
                <a:latin typeface="Times New Roman"/>
                <a:ea typeface="+mn-ea"/>
              </a:rPr>
              <a:t>33</a:t>
            </a:fld>
            <a:endParaRPr/>
          </a:p>
        </p:txBody>
      </p:sp>
      <p:sp>
        <p:nvSpPr>
          <p:cNvPr id="646" name="PlaceHolder 2"/>
          <p:cNvSpPr>
            <a:spLocks noGrp="1"/>
          </p:cNvSpPr>
          <p:nvPr>
            <p:ph type="body"/>
          </p:nvPr>
        </p:nvSpPr>
        <p:spPr>
          <a:xfrm>
            <a:off x="777960" y="4776840"/>
            <a:ext cx="621792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794367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130F0B-ACF5-4119-825F-781A9CD453BA}" type="slidenum">
              <a:rPr lang="en-US"/>
              <a:pPr/>
              <a:t>34</a:t>
            </a:fld>
            <a:endParaRPr lang="en-US"/>
          </a:p>
        </p:txBody>
      </p:sp>
      <p:sp>
        <p:nvSpPr>
          <p:cNvPr id="47105"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787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C869797-9D7A-4AC1-8289-3C0A9B04D941}" type="slidenum">
              <a:rPr lang="en-US"/>
              <a:pPr/>
              <a:t>35</a:t>
            </a:fld>
            <a:endParaRPr lang="en-US"/>
          </a:p>
        </p:txBody>
      </p:sp>
      <p:sp>
        <p:nvSpPr>
          <p:cNvPr id="53249"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30338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F957526-CFE8-4685-BD8B-DD84F1AE5F33}" type="slidenum">
              <a:rPr lang="en-US"/>
              <a:pPr/>
              <a:t>36</a:t>
            </a:fld>
            <a:endParaRPr lang="en-US"/>
          </a:p>
        </p:txBody>
      </p:sp>
      <p:sp>
        <p:nvSpPr>
          <p:cNvPr id="54273"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642712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7195576-03D5-43DA-9722-BF223F0F5586}" type="slidenum">
              <a:rPr lang="en-US"/>
              <a:pPr/>
              <a:t>37</a:t>
            </a:fld>
            <a:endParaRPr lang="en-US"/>
          </a:p>
        </p:txBody>
      </p:sp>
      <p:sp>
        <p:nvSpPr>
          <p:cNvPr id="55297"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87774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DF4C26E-B908-4C63-9DED-CB33D8A348A9}" type="slidenum">
              <a:rPr lang="en-US"/>
              <a:pPr/>
              <a:t>38</a:t>
            </a:fld>
            <a:endParaRPr lang="en-US"/>
          </a:p>
        </p:txBody>
      </p:sp>
      <p:sp>
        <p:nvSpPr>
          <p:cNvPr id="56321"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55903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91FCB5-CC2D-48CE-B428-61702E854903}" type="slidenum">
              <a:rPr lang="en-US"/>
              <a:pPr/>
              <a:t>39</a:t>
            </a:fld>
            <a:endParaRPr lang="en-US"/>
          </a:p>
        </p:txBody>
      </p:sp>
      <p:sp>
        <p:nvSpPr>
          <p:cNvPr id="57345"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749185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211567D-5F9D-410E-9AC5-97BCE235DAEC}" type="slidenum">
              <a:rPr lang="en-US"/>
              <a:pPr/>
              <a:t>40</a:t>
            </a:fld>
            <a:endParaRPr lang="en-US"/>
          </a:p>
        </p:txBody>
      </p:sp>
      <p:sp>
        <p:nvSpPr>
          <p:cNvPr id="58369"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732118" y="4559662"/>
            <a:ext cx="5852459" cy="43202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62212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CE3DFAA9-84A8-47D4-A69A-69B95B505390}" type="slidenum">
              <a:rPr lang="en-US" smtClean="0"/>
              <a:pPr/>
              <a:t>2</a:t>
            </a:fld>
            <a:endParaRPr lang="en-US"/>
          </a:p>
        </p:txBody>
      </p:sp>
    </p:spTree>
    <p:extLst>
      <p:ext uri="{BB962C8B-B14F-4D97-AF65-F5344CB8AC3E}">
        <p14:creationId xmlns:p14="http://schemas.microsoft.com/office/powerpoint/2010/main" val="172705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Cryovial</a:t>
            </a:r>
            <a:r>
              <a:rPr lang="en-US" dirty="0"/>
              <a:t>: http://www.labmart.com/index.php?main_page=product_info&amp;products_id=20937</a:t>
            </a:r>
          </a:p>
          <a:p>
            <a:r>
              <a:rPr lang="en-US" dirty="0"/>
              <a:t>Culture Flask: https://www.thermofisher.com/us/en/home/life-science/cell-culture/cell-culture-plastics/cell-culture-flasks.html</a:t>
            </a:r>
          </a:p>
          <a:p>
            <a:r>
              <a:rPr lang="en-US" dirty="0"/>
              <a:t>STR Profile: https://www.mti-globalstem.com/str-analysis</a:t>
            </a:r>
          </a:p>
          <a:p>
            <a:r>
              <a:rPr lang="en-US" dirty="0" err="1"/>
              <a:t>BioTek</a:t>
            </a:r>
            <a:r>
              <a:rPr lang="en-US" dirty="0"/>
              <a:t> </a:t>
            </a:r>
            <a:r>
              <a:rPr lang="en-US" dirty="0" err="1"/>
              <a:t>Multflo</a:t>
            </a:r>
            <a:r>
              <a:rPr lang="en-US" baseline="0" dirty="0"/>
              <a:t> FX: </a:t>
            </a:r>
          </a:p>
          <a:p>
            <a:r>
              <a:rPr lang="en-US" baseline="0" dirty="0" err="1"/>
              <a:t>LabCyte</a:t>
            </a:r>
            <a:r>
              <a:rPr lang="en-US" baseline="0" dirty="0"/>
              <a:t> Echo 550: http://www.selectscience.net/products/echo-550-liquid-handler/?prodID=13658</a:t>
            </a:r>
          </a:p>
          <a:p>
            <a:r>
              <a:rPr lang="en-US" baseline="0" dirty="0" err="1"/>
              <a:t>Cellomics</a:t>
            </a:r>
            <a:r>
              <a:rPr lang="en-US" baseline="0" dirty="0"/>
              <a:t>: http://www.labotal.co.il/products/1359/4784.aspx</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921A4EA-87B3-4C21-80E2-CAFC7E3E964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1976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95448-0BBF-4394-93CC-723477CC9346}" type="slidenum">
              <a:rPr lang="en-US" smtClean="0"/>
              <a:pPr/>
              <a:t>6</a:t>
            </a:fld>
            <a:endParaRPr lang="en-US"/>
          </a:p>
        </p:txBody>
      </p:sp>
    </p:spTree>
    <p:extLst>
      <p:ext uri="{BB962C8B-B14F-4D97-AF65-F5344CB8AC3E}">
        <p14:creationId xmlns:p14="http://schemas.microsoft.com/office/powerpoint/2010/main" val="278011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80B1336-C847-439E-A7CA-E128E2786360}" type="slidenum">
              <a:rPr lang="en-US" smtClean="0"/>
              <a:pPr/>
              <a:t>8</a:t>
            </a:fld>
            <a:endParaRPr lang="en-US" dirty="0"/>
          </a:p>
        </p:txBody>
      </p:sp>
    </p:spTree>
    <p:extLst>
      <p:ext uri="{BB962C8B-B14F-4D97-AF65-F5344CB8AC3E}">
        <p14:creationId xmlns:p14="http://schemas.microsoft.com/office/powerpoint/2010/main" val="3814891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think we have heard yesterday, how important TK is in interpreting the results from NAMs.  This includes both read across and the in vitro testing.  However, first, we need to have an in vitro and in silico approach to generate the TK data that we need and we need to be rigorous in characterizing the uncertainty around whatever approach we develop. </a:t>
            </a:r>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9</a:t>
            </a:fld>
            <a:endParaRPr lang="en-US"/>
          </a:p>
        </p:txBody>
      </p:sp>
    </p:spTree>
    <p:extLst>
      <p:ext uri="{BB962C8B-B14F-4D97-AF65-F5344CB8AC3E}">
        <p14:creationId xmlns:p14="http://schemas.microsoft.com/office/powerpoint/2010/main" val="97916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20775" y="693738"/>
            <a:ext cx="4616450" cy="3463925"/>
          </a:xfrm>
          <a:ln/>
        </p:spPr>
      </p:sp>
      <p:sp>
        <p:nvSpPr>
          <p:cNvPr id="30723" name="Rectangle 3"/>
          <p:cNvSpPr>
            <a:spLocks noGrp="1" noChangeArrowheads="1"/>
          </p:cNvSpPr>
          <p:nvPr>
            <p:ph type="body" idx="1"/>
          </p:nvPr>
        </p:nvSpPr>
        <p:spPr>
          <a:xfrm>
            <a:off x="687441" y="4387978"/>
            <a:ext cx="5483122" cy="4153724"/>
          </a:xfrm>
          <a:noFill/>
          <a:ln/>
        </p:spPr>
        <p:txBody>
          <a:bodyPr lIns="94933" tIns="47467" rIns="94933" bIns="47467"/>
          <a:lstStyle/>
          <a:p>
            <a:pPr eaLnBrk="1" hangingPunct="1">
              <a:spcBef>
                <a:spcPct val="0"/>
              </a:spcBef>
            </a:pPr>
            <a:endParaRPr lang="en-US" sz="1000" dirty="0">
              <a:latin typeface="Arial" pitchFamily="34" charset="0"/>
            </a:endParaRPr>
          </a:p>
          <a:p>
            <a:pPr eaLnBrk="1" hangingPunct="1">
              <a:spcBef>
                <a:spcPct val="0"/>
              </a:spcBef>
            </a:pPr>
            <a:endParaRPr lang="en-US" sz="1000" dirty="0">
              <a:latin typeface="Arial" pitchFamily="34" charset="0"/>
            </a:endParaRPr>
          </a:p>
        </p:txBody>
      </p:sp>
    </p:spTree>
    <p:extLst>
      <p:ext uri="{BB962C8B-B14F-4D97-AF65-F5344CB8AC3E}">
        <p14:creationId xmlns:p14="http://schemas.microsoft.com/office/powerpoint/2010/main" val="335692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B6C99A6-5981-4057-8AD7-E7E9F0CEB44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039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32871" eaLnBrk="1" fontAlgn="auto" latinLnBrk="0" hangingPunct="1">
              <a:lnSpc>
                <a:spcPct val="100000"/>
              </a:lnSpc>
              <a:spcBef>
                <a:spcPts val="0"/>
              </a:spcBef>
              <a:spcAft>
                <a:spcPts val="0"/>
              </a:spcAft>
              <a:buClrTx/>
              <a:buSzTx/>
              <a:buFontTx/>
              <a:buNone/>
              <a:tabLst/>
              <a:defRPr/>
            </a:pPr>
            <a:fld id="{842B209C-B44E-40CD-8892-1866FF76B11A}" type="slidenum">
              <a:rPr kumimoji="0" lang="en-US" sz="1800" b="0" i="0" u="none" strike="noStrike" kern="0" cap="none" spc="0" normalizeH="0" baseline="0" noProof="0">
                <a:ln>
                  <a:noFill/>
                </a:ln>
                <a:solidFill>
                  <a:prstClr val="black"/>
                </a:solidFill>
                <a:effectLst/>
                <a:uLnTx/>
                <a:uFillTx/>
              </a:rPr>
              <a:pPr marL="0" marR="0" lvl="0" indent="0" defTabSz="932871"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02230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2871">
              <a:defRPr/>
            </a:pPr>
            <a:fld id="{842B209C-B44E-40CD-8892-1866FF76B11A}" type="slidenum">
              <a:rPr lang="en-US" sz="1800" kern="0">
                <a:solidFill>
                  <a:prstClr val="black"/>
                </a:solidFill>
              </a:rPr>
              <a:pPr defTabSz="932871">
                <a:defRPr/>
              </a:pPr>
              <a:t>30</a:t>
            </a:fld>
            <a:endParaRPr lang="en-US" sz="1800" kern="0">
              <a:solidFill>
                <a:prstClr val="black"/>
              </a:solidFill>
            </a:endParaRPr>
          </a:p>
        </p:txBody>
      </p:sp>
    </p:spTree>
    <p:extLst>
      <p:ext uri="{BB962C8B-B14F-4D97-AF65-F5344CB8AC3E}">
        <p14:creationId xmlns:p14="http://schemas.microsoft.com/office/powerpoint/2010/main" val="3884732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backgrounds_2955c"/>
          <p:cNvPicPr>
            <a:picLocks noChangeAspect="1" noChangeArrowheads="1"/>
          </p:cNvPicPr>
          <p:nvPr userDrawn="1"/>
        </p:nvPicPr>
        <p:blipFill>
          <a:blip r:embed="rId2" cstate="print"/>
          <a:srcRect/>
          <a:stretch>
            <a:fillRect/>
          </a:stretch>
        </p:blipFill>
        <p:spPr bwMode="auto">
          <a:xfrm>
            <a:off x="-1588" y="-1588"/>
            <a:ext cx="9148763" cy="6861176"/>
          </a:xfrm>
          <a:prstGeom prst="rect">
            <a:avLst/>
          </a:prstGeom>
          <a:noFill/>
          <a:ln w="9525">
            <a:noFill/>
            <a:miter lim="800000"/>
            <a:headEnd/>
            <a:tailEnd/>
          </a:ln>
        </p:spPr>
      </p:pic>
      <p:sp>
        <p:nvSpPr>
          <p:cNvPr id="5" name="Rectangle 4"/>
          <p:cNvSpPr>
            <a:spLocks noChangeArrowheads="1"/>
          </p:cNvSpPr>
          <p:nvPr userDrawn="1"/>
        </p:nvSpPr>
        <p:spPr bwMode="auto">
          <a:xfrm>
            <a:off x="-109538" y="6224588"/>
            <a:ext cx="795338" cy="228600"/>
          </a:xfrm>
          <a:prstGeom prst="rect">
            <a:avLst/>
          </a:prstGeom>
          <a:solidFill>
            <a:schemeClr val="bg1"/>
          </a:solidFill>
          <a:ln w="9525">
            <a:noFill/>
            <a:miter lim="800000"/>
            <a:headEnd/>
            <a:tailEnd/>
          </a:ln>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
        <p:nvSpPr>
          <p:cNvPr id="6" name="Rectangle 16"/>
          <p:cNvSpPr>
            <a:spLocks noChangeArrowheads="1"/>
          </p:cNvSpPr>
          <p:nvPr userDrawn="1"/>
        </p:nvSpPr>
        <p:spPr bwMode="auto">
          <a:xfrm>
            <a:off x="757238" y="6224588"/>
            <a:ext cx="5643562" cy="228600"/>
          </a:xfrm>
          <a:prstGeom prst="rect">
            <a:avLst/>
          </a:prstGeom>
          <a:solidFill>
            <a:srgbClr val="003F69">
              <a:alpha val="0"/>
            </a:srgbClr>
          </a:solidFill>
          <a:ln w="9525">
            <a:noFill/>
            <a:miter lim="800000"/>
            <a:headEnd/>
            <a:tailEnd/>
          </a:ln>
          <a:effectLst/>
        </p:spPr>
        <p:txBody>
          <a:bodyPr wrap="none" lIns="0" tIns="0" rIns="0" bIns="0"/>
          <a:lstStyle/>
          <a:p>
            <a:pPr algn="l" rtl="0" eaLnBrk="0" fontAlgn="base" hangingPunct="0">
              <a:lnSpc>
                <a:spcPct val="90000"/>
              </a:lnSpc>
              <a:spcBef>
                <a:spcPct val="0"/>
              </a:spcBef>
              <a:spcAft>
                <a:spcPct val="0"/>
              </a:spcAft>
              <a:defRPr/>
            </a:pPr>
            <a:r>
              <a:rPr lang="en-US" sz="900" b="1" kern="1200" dirty="0">
                <a:solidFill>
                  <a:srgbClr val="FFFFFF"/>
                </a:solidFill>
                <a:latin typeface="Arial" charset="0"/>
                <a:ea typeface="ＭＳ Ｐゴシック" pitchFamily="1" charset="-128"/>
                <a:cs typeface="+mn-cs"/>
              </a:rPr>
              <a:t>Office of Research and Development</a:t>
            </a:r>
            <a:endParaRPr lang="en-US" sz="900" b="1" kern="1200" dirty="0">
              <a:solidFill>
                <a:srgbClr val="000000"/>
              </a:solidFill>
              <a:latin typeface="Arial" charset="0"/>
              <a:ea typeface="ＭＳ Ｐゴシック" pitchFamily="1" charset="-128"/>
              <a:cs typeface="+mn-cs"/>
            </a:endParaRPr>
          </a:p>
          <a:p>
            <a:pPr algn="l" rtl="0" eaLnBrk="0" fontAlgn="base" hangingPunct="0">
              <a:lnSpc>
                <a:spcPct val="90000"/>
              </a:lnSpc>
              <a:spcBef>
                <a:spcPct val="0"/>
              </a:spcBef>
              <a:spcAft>
                <a:spcPct val="0"/>
              </a:spcAft>
              <a:defRPr/>
            </a:pPr>
            <a:endParaRPr lang="en-US" sz="900" kern="1200" dirty="0">
              <a:solidFill>
                <a:srgbClr val="FFFFFF"/>
              </a:solidFill>
              <a:latin typeface="Arial" charset="0"/>
              <a:ea typeface="ＭＳ Ｐゴシック" pitchFamily="1" charset="-128"/>
              <a:cs typeface="+mn-cs"/>
            </a:endParaRPr>
          </a:p>
        </p:txBody>
      </p:sp>
      <p:sp>
        <p:nvSpPr>
          <p:cNvPr id="7" name="Rectangle 20"/>
          <p:cNvSpPr>
            <a:spLocks noChangeArrowheads="1"/>
          </p:cNvSpPr>
          <p:nvPr userDrawn="1"/>
        </p:nvSpPr>
        <p:spPr bwMode="auto">
          <a:xfrm>
            <a:off x="2590800" y="3657600"/>
            <a:ext cx="6657975" cy="1447800"/>
          </a:xfrm>
          <a:prstGeom prst="rect">
            <a:avLst/>
          </a:prstGeom>
          <a:solidFill>
            <a:srgbClr val="003F69"/>
          </a:solidFill>
          <a:ln w="9525">
            <a:noFill/>
            <a:miter lim="800000"/>
            <a:headEnd/>
            <a:tailEnd/>
          </a:ln>
          <a:effectLst/>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
        <p:nvSpPr>
          <p:cNvPr id="3074" name="Rectangle 2"/>
          <p:cNvSpPr>
            <a:spLocks noGrp="1" noChangeArrowheads="1"/>
          </p:cNvSpPr>
          <p:nvPr>
            <p:ph type="ctrTitle"/>
          </p:nvPr>
        </p:nvSpPr>
        <p:spPr>
          <a:xfrm>
            <a:off x="2914650" y="1498600"/>
            <a:ext cx="5713413" cy="1447800"/>
          </a:xfrm>
          <a:solidFill>
            <a:srgbClr val="003F69">
              <a:alpha val="0"/>
            </a:srgbClr>
          </a:solidFill>
        </p:spPr>
        <p:txBody>
          <a:bodyPr lIns="0" tIns="0" rIns="0" bIns="0" anchor="b"/>
          <a:lstStyle>
            <a:lvl1pPr>
              <a:lnSpc>
                <a:spcPct val="90000"/>
              </a:lnSpc>
              <a:defRPr sz="32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2914650" y="3016250"/>
            <a:ext cx="5713413" cy="338138"/>
          </a:xfrm>
          <a:solidFill>
            <a:srgbClr val="003F69">
              <a:alpha val="0"/>
            </a:srgbClr>
          </a:solidFill>
        </p:spPr>
        <p:txBody>
          <a:bodyPr lIns="0" tIns="0" rIns="0" bIns="0"/>
          <a:lstStyle>
            <a:lvl1pPr marL="0" indent="0">
              <a:lnSpc>
                <a:spcPct val="70000"/>
              </a:lnSpc>
              <a:buFont typeface="Times" pitchFamily="18" charset="0"/>
              <a:buNone/>
              <a:defRPr sz="1400" i="1">
                <a:solidFill>
                  <a:schemeClr val="bg1"/>
                </a:solidFill>
                <a:latin typeface="Times New Roman" pitchFamily="18" charset="0"/>
              </a:defRPr>
            </a:lvl1pPr>
          </a:lstStyle>
          <a:p>
            <a:r>
              <a:rPr lang="en-US"/>
              <a:t>Click to edit Master subtitle style</a:t>
            </a:r>
          </a:p>
        </p:txBody>
      </p:sp>
      <p:sp>
        <p:nvSpPr>
          <p:cNvPr id="8" name="Rectangle 4"/>
          <p:cNvSpPr>
            <a:spLocks noGrp="1" noChangeArrowheads="1"/>
          </p:cNvSpPr>
          <p:nvPr>
            <p:ph type="dt" sz="half" idx="10"/>
          </p:nvPr>
        </p:nvSpPr>
        <p:spPr bwMode="auto">
          <a:xfrm>
            <a:off x="6629400" y="6224588"/>
            <a:ext cx="1905000" cy="228600"/>
          </a:xfrm>
          <a:prstGeom prst="rect">
            <a:avLst/>
          </a:prstGeom>
          <a:ln>
            <a:miter lim="800000"/>
            <a:headEnd/>
            <a:tailEnd/>
          </a:ln>
        </p:spPr>
        <p:txBody>
          <a:bodyPr vert="horz" wrap="square" lIns="0" tIns="0" rIns="0" bIns="0" numCol="1" anchor="b" anchorCtr="0" compatLnSpc="1">
            <a:prstTxWarp prst="textNoShape">
              <a:avLst/>
            </a:prstTxWarp>
          </a:bodyPr>
          <a:lstStyle>
            <a:lvl1pPr algn="r">
              <a:defRPr sz="1000" b="1">
                <a:solidFill>
                  <a:schemeClr val="bg1"/>
                </a:solidFill>
                <a:latin typeface="Arial" pitchFamily="34" charset="0"/>
              </a:defRPr>
            </a:lvl1pPr>
          </a:lstStyle>
          <a:p>
            <a:pPr rtl="0" eaLnBrk="0" fontAlgn="base" hangingPunct="0">
              <a:spcBef>
                <a:spcPct val="0"/>
              </a:spcBef>
              <a:spcAft>
                <a:spcPct val="0"/>
              </a:spcAft>
              <a:defRPr/>
            </a:pPr>
            <a:endParaRPr lang="en-US" kern="1200" dirty="0">
              <a:solidFill>
                <a:srgbClr val="FFFFFF"/>
              </a:solidFill>
              <a:ea typeface="ＭＳ Ｐゴシック" charset="-128"/>
              <a:cs typeface="+mn-cs"/>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8DC6FCD0-4286-4B5D-BD09-CA13F1E4D8F2}"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9075" y="1295400"/>
            <a:ext cx="1960563"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95400"/>
            <a:ext cx="5730875" cy="4648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A43D8E18-C963-45A9-8A07-FD5235320AB5}"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304800"/>
          </a:xfrm>
        </p:spPr>
        <p:txBody>
          <a:bodyPr/>
          <a:lstStyle/>
          <a:p>
            <a:r>
              <a:rPr lang="en-US"/>
              <a:t>Click to edit Master title style</a:t>
            </a:r>
          </a:p>
        </p:txBody>
      </p:sp>
      <p:sp>
        <p:nvSpPr>
          <p:cNvPr id="3" name="Text Placeholder 2"/>
          <p:cNvSpPr>
            <a:spLocks noGrp="1"/>
          </p:cNvSpPr>
          <p:nvPr>
            <p:ph type="body" sz="half" idx="1"/>
          </p:nvPr>
        </p:nvSpPr>
        <p:spPr>
          <a:xfrm>
            <a:off x="757238" y="2165350"/>
            <a:ext cx="3810000" cy="377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38" y="2165350"/>
            <a:ext cx="3810000" cy="377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6F48FD34-2F6A-4C23-99B6-58EA70CB3221}"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304800"/>
          </a:xfrm>
        </p:spPr>
        <p:txBody>
          <a:bodyPr/>
          <a:lstStyle/>
          <a:p>
            <a:r>
              <a:rPr lang="en-US"/>
              <a:t>Click to edit Master title style</a:t>
            </a:r>
          </a:p>
        </p:txBody>
      </p:sp>
      <p:sp>
        <p:nvSpPr>
          <p:cNvPr id="3" name="Table Placeholder 2"/>
          <p:cNvSpPr>
            <a:spLocks noGrp="1"/>
          </p:cNvSpPr>
          <p:nvPr>
            <p:ph type="tbl" idx="1"/>
          </p:nvPr>
        </p:nvSpPr>
        <p:spPr>
          <a:xfrm>
            <a:off x="757238" y="2165350"/>
            <a:ext cx="7772400" cy="3778250"/>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51624DEB-EB1E-42AA-98E3-A7ED9992502C}"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0" y="533400"/>
            <a:ext cx="7848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AFCE7DA3-7A72-47CA-BD54-2309B886F62F}"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 name="Content Placeholder 2"/>
          <p:cNvSpPr>
            <a:spLocks noGrp="1"/>
          </p:cNvSpPr>
          <p:nvPr>
            <p:ph idx="1"/>
          </p:nvPr>
        </p:nvSpPr>
        <p:spPr>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152400" y="778948"/>
            <a:ext cx="8153400" cy="381000"/>
          </a:xfrm>
          <a:ln algn="ctr"/>
        </p:spPr>
        <p:txBody>
          <a:bodyPr/>
          <a:lstStyle>
            <a:lvl1pPr marL="230188" indent="-230188" algn="l">
              <a:buFontTx/>
              <a:buNone/>
              <a:defRPr lang="en-US" sz="2600" b="1" smtClean="0">
                <a:solidFill>
                  <a:schemeClr val="tx2"/>
                </a:solidFill>
              </a:defRPr>
            </a:lvl1pPr>
            <a:lvl2pPr>
              <a:defRPr lang="en-US" smtClean="0"/>
            </a:lvl2pPr>
            <a:lvl3pPr>
              <a:defRPr lang="en-US" smtClean="0"/>
            </a:lvl3pPr>
            <a:lvl4pPr>
              <a:defRPr lang="en-US" smtClean="0"/>
            </a:lvl4pPr>
            <a:lvl5pPr>
              <a:defRPr lang="en-US"/>
            </a:lvl5pPr>
          </a:lstStyle>
          <a:p>
            <a:pPr marL="0" lvl="0" indent="0" eaLnBrk="1" hangingPunct="1">
              <a:lnSpc>
                <a:spcPct val="100000"/>
              </a:lnSpc>
              <a:spcBef>
                <a:spcPct val="0"/>
              </a:spcBef>
            </a:pPr>
            <a:r>
              <a:rPr lang="en-US" dirty="0"/>
              <a:t>Title 2</a:t>
            </a:r>
          </a:p>
        </p:txBody>
      </p:sp>
      <p:sp>
        <p:nvSpPr>
          <p:cNvPr id="5" name="Rectangle 2"/>
          <p:cNvSpPr>
            <a:spLocks noGrp="1" noChangeArrowheads="1"/>
          </p:cNvSpPr>
          <p:nvPr>
            <p:ph type="title" hasCustomPrompt="1"/>
          </p:nvPr>
        </p:nvSpPr>
        <p:spPr bwMode="auto">
          <a:xfrm>
            <a:off x="152400" y="-1"/>
            <a:ext cx="7620000" cy="63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baseline="0"/>
            </a:lvl1pPr>
          </a:lstStyle>
          <a:p>
            <a:pPr lvl="0"/>
            <a:r>
              <a:rPr lang="en-US" dirty="0"/>
              <a:t>Optional Title 1</a:t>
            </a:r>
          </a:p>
        </p:txBody>
      </p:sp>
    </p:spTree>
    <p:extLst>
      <p:ext uri="{BB962C8B-B14F-4D97-AF65-F5344CB8AC3E}">
        <p14:creationId xmlns:p14="http://schemas.microsoft.com/office/powerpoint/2010/main" val="307632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Title Placeholder 14"/>
          <p:cNvSpPr>
            <a:spLocks noGrp="1"/>
          </p:cNvSpPr>
          <p:nvPr>
            <p:ph type="title"/>
          </p:nvPr>
        </p:nvSpPr>
        <p:spPr>
          <a:xfrm>
            <a:off x="2514600" y="152400"/>
            <a:ext cx="6172200" cy="1143000"/>
          </a:xfrm>
          <a:prstGeom prst="rect">
            <a:avLst/>
          </a:prstGeom>
          <a:effectLst>
            <a:outerShdw blurRad="50800" dist="38100" dir="2700000" algn="tl" rotWithShape="0">
              <a:schemeClr val="bg1">
                <a:lumMod val="75000"/>
                <a:alpha val="40000"/>
              </a:schemeClr>
            </a:outerShdw>
          </a:effectLst>
        </p:spPr>
        <p:txBody>
          <a:bodyPr vert="horz" lIns="91440" tIns="45720" rIns="91440" bIns="45720" rtlCol="0" anchor="ctr">
            <a:normAutofit/>
          </a:bodyPr>
          <a:lstStyle/>
          <a:p>
            <a:r>
              <a:rPr lang="en-US" dirty="0"/>
              <a:t>Click to edit title</a:t>
            </a:r>
          </a:p>
        </p:txBody>
      </p:sp>
      <p:sp>
        <p:nvSpPr>
          <p:cNvPr id="4" name="Slide Number Placeholder 3"/>
          <p:cNvSpPr txBox="1">
            <a:spLocks/>
          </p:cNvSpPr>
          <p:nvPr userDrawn="1"/>
        </p:nvSpPr>
        <p:spPr>
          <a:xfrm>
            <a:off x="0" y="6224588"/>
            <a:ext cx="609600" cy="228600"/>
          </a:xfrm>
          <a:prstGeom prst="rect">
            <a:avLst/>
          </a:prstGeo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9B544D-27CB-421D-857D-21D8A33B11EC}" type="slidenum">
              <a:rPr kumimoji="0" lang="en-US" sz="900" b="1" i="0" u="none" strike="noStrike" kern="1200" cap="none" spc="0" normalizeH="0" baseline="0" noProof="0" smtClean="0">
                <a:ln>
                  <a:noFill/>
                </a:ln>
                <a:solidFill>
                  <a:schemeClr val="bg1"/>
                </a:solidFill>
                <a:effectLst/>
                <a:uLnTx/>
                <a:uFillTx/>
                <a:latin typeface="+mn-lt"/>
                <a:ea typeface="ＭＳ Ｐゴシック" pitchFamily="-111"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dirty="0">
              <a:ln>
                <a:noFill/>
              </a:ln>
              <a:solidFill>
                <a:schemeClr val="bg1"/>
              </a:solidFill>
              <a:effectLst/>
              <a:uLnTx/>
              <a:uFillTx/>
              <a:latin typeface="+mn-lt"/>
              <a:ea typeface="ＭＳ Ｐゴシック" pitchFamily="-111" charset="-128"/>
              <a:cs typeface="+mn-cs"/>
            </a:endParaRPr>
          </a:p>
        </p:txBody>
      </p:sp>
    </p:spTree>
    <p:extLst>
      <p:ext uri="{BB962C8B-B14F-4D97-AF65-F5344CB8AC3E}">
        <p14:creationId xmlns:p14="http://schemas.microsoft.com/office/powerpoint/2010/main" val="10395839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EB2C9DF9-9CE2-4840-9E76-9A8164FCCD65}"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7C2FB3A-02F5-4D03-85CC-327025193C93}"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AF57AF33-443A-4037-A0C4-CAEA4569FAAE}"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6B73DBA-4F12-402C-AFC3-E98E4E1745A8}"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2954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34163201-4CBB-4846-972F-46D86DCD045E}"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7BCBBCE-0730-4216-85C9-B5F2608FA23A}"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4F6FDC9D-1A79-4530-BBF8-A1DB4186B8E4}"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4EB85C1-ADB3-4CE0-BFF9-03C8A0A174A9}" type="slidenum">
              <a:rPr lang="en-US"/>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FE04B9E8-7178-4217-BF01-214A954E798F}" type="slidenum">
              <a:rPr lang="en-US"/>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661B77EC-BB7F-4D56-B059-2161B77DB0B5}"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14C3487-7751-4C53-BD1E-8D2823A96F1A}"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776D4EF-AE17-4BB7-8888-5CF2AA5C5981}"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DD28A7E-885F-4E5F-9C65-2FF4BC038BEF}"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295400"/>
            <a:ext cx="7843838"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90DD9E36-5E00-4ED7-8C7B-1836278DEA1A}"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384A34B-C0F1-4866-B03D-F8E23765C19A}" type="datetimeFigureOut">
              <a:rPr lang="en-US"/>
              <a:pPr>
                <a:defRPr/>
              </a:pPr>
              <a:t>8/16/2017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E7767D-1B93-4D6C-AF05-D98B8CC35D21}"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6B73DBA-4F12-402C-AFC3-E98E4E1745A8}"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F64307-C488-470A-AE14-7BB09ECA30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33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endParaRPr lang="en-US" sz="1350" kern="0">
              <a:solidFill>
                <a:prstClr val="black">
                  <a:tint val="75000"/>
                </a:prstClr>
              </a:solidFill>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sz="1350" kern="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6DE2FF28-4774-DC4E-A975-99984B0E00EC}" type="slidenum">
              <a:rPr lang="en-US" sz="1350" kern="0" smtClean="0">
                <a:solidFill>
                  <a:prstClr val="black">
                    <a:tint val="75000"/>
                  </a:prstClr>
                </a:solidFill>
              </a:rPr>
              <a:pPr defTabSz="685800" fontAlgn="auto">
                <a:spcBef>
                  <a:spcPts val="0"/>
                </a:spcBef>
                <a:spcAft>
                  <a:spcPts val="0"/>
                </a:spcAft>
                <a:defRPr/>
              </a:pPr>
              <a:t>‹#›</a:t>
            </a:fld>
            <a:endParaRPr lang="en-US" sz="1350" kern="0">
              <a:solidFill>
                <a:prstClr val="black">
                  <a:tint val="75000"/>
                </a:prstClr>
              </a:solidFill>
            </a:endParaRPr>
          </a:p>
        </p:txBody>
      </p:sp>
    </p:spTree>
    <p:extLst>
      <p:ext uri="{BB962C8B-B14F-4D97-AF65-F5344CB8AC3E}">
        <p14:creationId xmlns:p14="http://schemas.microsoft.com/office/powerpoint/2010/main" val="19817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72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5A5AD043-5178-4D3B-A7C3-14C9E1EBA8D9}"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0A209C5B-1FAF-4C89-A03F-0D5F08D99F13}"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BC14B1EB-B739-4AAE-9D23-05DD1062B35A}"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p:nvPr userDrawn="1"/>
        </p:nvSpPr>
        <p:spPr bwMode="auto">
          <a:xfrm>
            <a:off x="0" y="0"/>
            <a:ext cx="363288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192D3D37-D3A3-40C7-BBB9-7B56940D5093}"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19DA1680-1538-4D3C-BA2C-12194585FC2F}"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870F6DD-9C3D-4DA5-93BB-DCEDAC2291E6}"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4" descr="backgrounds_2955d"/>
          <p:cNvPicPr>
            <a:picLocks noChangeAspect="1" noChangeArrowheads="1"/>
          </p:cNvPicPr>
          <p:nvPr userDrawn="1"/>
        </p:nvPicPr>
        <p:blipFill>
          <a:blip r:embed="rId18" cstate="print"/>
          <a:srcRect/>
          <a:stretch>
            <a:fillRect/>
          </a:stretch>
        </p:blipFill>
        <p:spPr bwMode="auto">
          <a:xfrm>
            <a:off x="-1588" y="-1588"/>
            <a:ext cx="9148763" cy="6861176"/>
          </a:xfrm>
          <a:prstGeom prst="rect">
            <a:avLst/>
          </a:prstGeom>
          <a:noFill/>
          <a:ln w="9525">
            <a:noFill/>
            <a:miter lim="800000"/>
            <a:headEnd/>
            <a:tailEnd/>
          </a:ln>
        </p:spPr>
      </p:pic>
      <p:sp>
        <p:nvSpPr>
          <p:cNvPr id="2051" name="Rectangle 2"/>
          <p:cNvSpPr>
            <a:spLocks noGrp="1" noChangeArrowheads="1"/>
          </p:cNvSpPr>
          <p:nvPr>
            <p:ph type="title"/>
          </p:nvPr>
        </p:nvSpPr>
        <p:spPr bwMode="auto">
          <a:xfrm>
            <a:off x="2133600" y="533400"/>
            <a:ext cx="60960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762000" y="1295400"/>
            <a:ext cx="7848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latin typeface="Arial" charset="0"/>
                <a:ea typeface="ＭＳ Ｐゴシック" pitchFamily="1" charset="-128"/>
              </a:defRPr>
            </a:lvl1pPr>
          </a:lstStyle>
          <a:p>
            <a:pPr rtl="0" eaLnBrk="0" fontAlgn="base" hangingPunct="0">
              <a:spcBef>
                <a:spcPct val="0"/>
              </a:spcBef>
              <a:spcAft>
                <a:spcPct val="0"/>
              </a:spcAft>
              <a:defRPr/>
            </a:pPr>
            <a:fld id="{11F8F02E-0A1E-419A-AC51-DC890D31D2A7}" type="slidenum">
              <a:rPr lang="en-US" kern="1200">
                <a:cs typeface="+mn-cs"/>
              </a:rPr>
              <a:pPr rtl="0" eaLnBrk="0" fontAlgn="base" hangingPunct="0">
                <a:spcBef>
                  <a:spcPct val="0"/>
                </a:spcBef>
                <a:spcAft>
                  <a:spcPct val="0"/>
                </a:spcAft>
                <a:defRPr/>
              </a:pPr>
              <a:t>‹#›</a:t>
            </a:fld>
            <a:endParaRPr lang="en-US" kern="1200" dirty="0">
              <a:cs typeface="+mn-cs"/>
            </a:endParaRPr>
          </a:p>
        </p:txBody>
      </p:sp>
      <p:sp>
        <p:nvSpPr>
          <p:cNvPr id="1033" name="Rectangle 9"/>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rtl="0" eaLnBrk="0" fontAlgn="base" hangingPunct="0">
              <a:lnSpc>
                <a:spcPct val="90000"/>
              </a:lnSpc>
              <a:spcBef>
                <a:spcPct val="0"/>
              </a:spcBef>
              <a:spcAft>
                <a:spcPct val="0"/>
              </a:spcAft>
              <a:defRPr/>
            </a:pPr>
            <a:r>
              <a:rPr lang="en-US" sz="900" b="1" kern="1200" dirty="0">
                <a:solidFill>
                  <a:srgbClr val="003F69"/>
                </a:solidFill>
                <a:latin typeface="Arial" charset="0"/>
                <a:ea typeface="ＭＳ Ｐゴシック" pitchFamily="1" charset="-128"/>
                <a:cs typeface="+mn-cs"/>
              </a:rPr>
              <a:t>Office of Research and Development</a:t>
            </a:r>
          </a:p>
          <a:p>
            <a:pPr algn="just" rtl="0" eaLnBrk="0" fontAlgn="base" hangingPunct="0">
              <a:lnSpc>
                <a:spcPct val="90000"/>
              </a:lnSpc>
              <a:spcBef>
                <a:spcPct val="0"/>
              </a:spcBef>
              <a:spcAft>
                <a:spcPct val="0"/>
              </a:spcAft>
              <a:defRPr/>
            </a:pPr>
            <a:r>
              <a:rPr lang="en-US" sz="900" kern="1200" dirty="0">
                <a:solidFill>
                  <a:srgbClr val="003F69"/>
                </a:solidFill>
                <a:latin typeface="Arial" charset="0"/>
                <a:ea typeface="ＭＳ Ｐゴシック" pitchFamily="1" charset="-128"/>
                <a:cs typeface="+mn-cs"/>
              </a:rPr>
              <a:t>National Center for Computational Toxicology</a:t>
            </a:r>
          </a:p>
        </p:txBody>
      </p:sp>
      <p:sp>
        <p:nvSpPr>
          <p:cNvPr id="1034" name="Rectangle 10"/>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810" r:id="rId15"/>
    <p:sldLayoutId id="2147483811" r:id="rId16"/>
  </p:sldLayoutIdLst>
  <p:transition>
    <p:fade/>
  </p:transition>
  <p:hf hdr="0" ftr="0" dt="0"/>
  <p:txStyles>
    <p:titleStyle>
      <a:lvl1pPr algn="l" rtl="0" eaLnBrk="0" fontAlgn="base" hangingPunct="0">
        <a:spcBef>
          <a:spcPct val="0"/>
        </a:spcBef>
        <a:spcAft>
          <a:spcPct val="0"/>
        </a:spcAft>
        <a:defRPr sz="2800" b="1">
          <a:solidFill>
            <a:srgbClr val="003F69"/>
          </a:solidFill>
          <a:latin typeface="+mj-lt"/>
          <a:ea typeface="+mj-ea"/>
          <a:cs typeface="+mj-cs"/>
        </a:defRPr>
      </a:lvl1pPr>
      <a:lvl2pPr algn="l" rtl="0" eaLnBrk="0" fontAlgn="base" hangingPunct="0">
        <a:spcBef>
          <a:spcPct val="0"/>
        </a:spcBef>
        <a:spcAft>
          <a:spcPct val="0"/>
        </a:spcAft>
        <a:defRPr sz="2800" b="1">
          <a:solidFill>
            <a:srgbClr val="003F69"/>
          </a:solidFill>
          <a:latin typeface="Arial" charset="0"/>
          <a:ea typeface="ＭＳ Ｐゴシック" pitchFamily="1" charset="-128"/>
        </a:defRPr>
      </a:lvl2pPr>
      <a:lvl3pPr algn="l" rtl="0" eaLnBrk="0" fontAlgn="base" hangingPunct="0">
        <a:spcBef>
          <a:spcPct val="0"/>
        </a:spcBef>
        <a:spcAft>
          <a:spcPct val="0"/>
        </a:spcAft>
        <a:defRPr sz="2800" b="1">
          <a:solidFill>
            <a:srgbClr val="003F69"/>
          </a:solidFill>
          <a:latin typeface="Arial" charset="0"/>
          <a:ea typeface="ＭＳ Ｐゴシック" pitchFamily="1" charset="-128"/>
        </a:defRPr>
      </a:lvl3pPr>
      <a:lvl4pPr algn="l" rtl="0" eaLnBrk="0" fontAlgn="base" hangingPunct="0">
        <a:spcBef>
          <a:spcPct val="0"/>
        </a:spcBef>
        <a:spcAft>
          <a:spcPct val="0"/>
        </a:spcAft>
        <a:defRPr sz="2800" b="1">
          <a:solidFill>
            <a:srgbClr val="003F69"/>
          </a:solidFill>
          <a:latin typeface="Arial" charset="0"/>
          <a:ea typeface="ＭＳ Ｐゴシック" pitchFamily="1" charset="-128"/>
        </a:defRPr>
      </a:lvl4pPr>
      <a:lvl5pPr algn="l" rtl="0" eaLnBrk="0" fontAlgn="base" hangingPunct="0">
        <a:spcBef>
          <a:spcPct val="0"/>
        </a:spcBef>
        <a:spcAft>
          <a:spcPct val="0"/>
        </a:spcAft>
        <a:defRPr sz="2800" b="1">
          <a:solidFill>
            <a:srgbClr val="003F69"/>
          </a:solidFill>
          <a:latin typeface="Arial" charset="0"/>
          <a:ea typeface="ＭＳ Ｐゴシック" pitchFamily="1" charset="-128"/>
        </a:defRPr>
      </a:lvl5pPr>
      <a:lvl6pPr marL="457200" algn="l" rtl="0" fontAlgn="base">
        <a:spcBef>
          <a:spcPct val="0"/>
        </a:spcBef>
        <a:spcAft>
          <a:spcPct val="0"/>
        </a:spcAft>
        <a:defRPr sz="2800" b="1">
          <a:solidFill>
            <a:srgbClr val="003F69"/>
          </a:solidFill>
          <a:latin typeface="Arial" charset="0"/>
          <a:ea typeface="ＭＳ Ｐゴシック" pitchFamily="1" charset="-128"/>
        </a:defRPr>
      </a:lvl6pPr>
      <a:lvl7pPr marL="914400" algn="l" rtl="0" fontAlgn="base">
        <a:spcBef>
          <a:spcPct val="0"/>
        </a:spcBef>
        <a:spcAft>
          <a:spcPct val="0"/>
        </a:spcAft>
        <a:defRPr sz="2800" b="1">
          <a:solidFill>
            <a:srgbClr val="003F69"/>
          </a:solidFill>
          <a:latin typeface="Arial" charset="0"/>
          <a:ea typeface="ＭＳ Ｐゴシック" pitchFamily="1" charset="-128"/>
        </a:defRPr>
      </a:lvl7pPr>
      <a:lvl8pPr marL="1371600" algn="l" rtl="0" fontAlgn="base">
        <a:spcBef>
          <a:spcPct val="0"/>
        </a:spcBef>
        <a:spcAft>
          <a:spcPct val="0"/>
        </a:spcAft>
        <a:defRPr sz="2800" b="1">
          <a:solidFill>
            <a:srgbClr val="003F69"/>
          </a:solidFill>
          <a:latin typeface="Arial" charset="0"/>
          <a:ea typeface="ＭＳ Ｐゴシック" pitchFamily="1" charset="-128"/>
        </a:defRPr>
      </a:lvl8pPr>
      <a:lvl9pPr marL="1828800" algn="l" rtl="0" fontAlgn="base">
        <a:spcBef>
          <a:spcPct val="0"/>
        </a:spcBef>
        <a:spcAft>
          <a:spcPct val="0"/>
        </a:spcAft>
        <a:defRPr sz="2800" b="1">
          <a:solidFill>
            <a:srgbClr val="003F69"/>
          </a:solidFill>
          <a:latin typeface="Arial" charset="0"/>
          <a:ea typeface="ＭＳ Ｐゴシック" pitchFamily="1" charset="-128"/>
        </a:defRPr>
      </a:lvl9pPr>
    </p:titleStyle>
    <p:body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15"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2"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3"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760" r:id="rId1"/>
  </p:sldLayoutIdLst>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3"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754" r:id="rId1"/>
  </p:sldLayoutIdLst>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s_2955d"/>
          <p:cNvPicPr>
            <a:picLocks noChangeAspect="1" noChangeArrowheads="1"/>
          </p:cNvPicPr>
          <p:nvPr userDrawn="1"/>
        </p:nvPicPr>
        <p:blipFill>
          <a:blip r:embed="rId2" cstate="email"/>
          <a:srcRect/>
          <a:stretch>
            <a:fillRect/>
          </a:stretch>
        </p:blipFill>
        <p:spPr bwMode="auto">
          <a:xfrm>
            <a:off x="-1588" y="-1588"/>
            <a:ext cx="9148763" cy="6861176"/>
          </a:xfrm>
          <a:prstGeom prst="rect">
            <a:avLst/>
          </a:prstGeom>
          <a:noFill/>
          <a:ln w="9525">
            <a:noFill/>
            <a:miter lim="800000"/>
            <a:headEnd/>
            <a:tailEnd/>
          </a:ln>
        </p:spPr>
      </p:pic>
      <p:sp>
        <p:nvSpPr>
          <p:cNvPr id="1027"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75814"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defRPr/>
            </a:pPr>
            <a:r>
              <a:rPr lang="en-US" sz="900" b="1" dirty="0">
                <a:solidFill>
                  <a:srgbClr val="003F69"/>
                </a:solidFill>
                <a:latin typeface="Arial"/>
              </a:rPr>
              <a:t>Office of Research and Development</a:t>
            </a:r>
          </a:p>
          <a:p>
            <a:pPr algn="just" eaLnBrk="0" hangingPunct="0">
              <a:lnSpc>
                <a:spcPct val="90000"/>
              </a:lnSpc>
              <a:defRPr/>
            </a:pPr>
            <a:r>
              <a:rPr lang="en-US" sz="900" dirty="0">
                <a:solidFill>
                  <a:srgbClr val="003F69"/>
                </a:solidFill>
                <a:latin typeface="Arial"/>
              </a:rPr>
              <a:t>National Center for Computational Toxicology</a:t>
            </a:r>
          </a:p>
        </p:txBody>
      </p:sp>
      <p:sp>
        <p:nvSpPr>
          <p:cNvPr id="375815"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a:defRPr/>
            </a:pPr>
            <a:endParaRPr lang="en-US" sz="1800" b="1" i="1">
              <a:solidFill>
                <a:srgbClr val="000000"/>
              </a:solidFill>
              <a:latin typeface="Arial"/>
            </a:endParaRPr>
          </a:p>
        </p:txBody>
      </p:sp>
      <p:sp>
        <p:nvSpPr>
          <p:cNvPr id="375817" name="Rectangle 9"/>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eaLnBrk="0" hangingPunct="0">
              <a:defRPr sz="1000" i="0">
                <a:solidFill>
                  <a:srgbClr val="003F69"/>
                </a:solidFill>
                <a:ea typeface="+mn-ea"/>
              </a:defRPr>
            </a:lvl1pPr>
          </a:lstStyle>
          <a:p>
            <a:pPr>
              <a:defRPr/>
            </a:pPr>
            <a:fld id="{52794E60-2BA8-4932-9817-0503E6C7743E}" type="slidenum">
              <a:rPr lang="en-US" b="1">
                <a:latin typeface="Arial"/>
              </a:rPr>
              <a:pPr>
                <a:defRPr/>
              </a:pPr>
              <a:t>‹#›</a:t>
            </a:fld>
            <a:endParaRPr lang="en-US" b="1">
              <a:latin typeface="Arial"/>
            </a:endParaRPr>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sz="3200" b="1">
          <a:solidFill>
            <a:srgbClr val="003F69"/>
          </a:solidFill>
          <a:latin typeface="+mj-lt"/>
          <a:ea typeface="+mj-ea"/>
          <a:cs typeface="+mj-cs"/>
        </a:defRPr>
      </a:lvl1pPr>
      <a:lvl2pPr algn="l" rtl="0" eaLnBrk="0" fontAlgn="base" hangingPunct="0">
        <a:spcBef>
          <a:spcPct val="0"/>
        </a:spcBef>
        <a:spcAft>
          <a:spcPct val="0"/>
        </a:spcAft>
        <a:defRPr sz="3200" b="1">
          <a:solidFill>
            <a:srgbClr val="003F69"/>
          </a:solidFill>
          <a:latin typeface="Arial" charset="0"/>
          <a:ea typeface="ＭＳ Ｐゴシック" charset="-128"/>
        </a:defRPr>
      </a:lvl2pPr>
      <a:lvl3pPr algn="l" rtl="0" eaLnBrk="0" fontAlgn="base" hangingPunct="0">
        <a:spcBef>
          <a:spcPct val="0"/>
        </a:spcBef>
        <a:spcAft>
          <a:spcPct val="0"/>
        </a:spcAft>
        <a:defRPr sz="3200" b="1">
          <a:solidFill>
            <a:srgbClr val="003F69"/>
          </a:solidFill>
          <a:latin typeface="Arial" charset="0"/>
          <a:ea typeface="ＭＳ Ｐゴシック" charset="-128"/>
        </a:defRPr>
      </a:lvl3pPr>
      <a:lvl4pPr algn="l" rtl="0" eaLnBrk="0" fontAlgn="base" hangingPunct="0">
        <a:spcBef>
          <a:spcPct val="0"/>
        </a:spcBef>
        <a:spcAft>
          <a:spcPct val="0"/>
        </a:spcAft>
        <a:defRPr sz="3200" b="1">
          <a:solidFill>
            <a:srgbClr val="003F69"/>
          </a:solidFill>
          <a:latin typeface="Arial" charset="0"/>
          <a:ea typeface="ＭＳ Ｐゴシック" charset="-128"/>
        </a:defRPr>
      </a:lvl4pPr>
      <a:lvl5pPr algn="l" rtl="0" eaLnBrk="0" fontAlgn="base" hangingPunct="0">
        <a:spcBef>
          <a:spcPct val="0"/>
        </a:spcBef>
        <a:spcAft>
          <a:spcPct val="0"/>
        </a:spcAft>
        <a:defRPr sz="3200" b="1">
          <a:solidFill>
            <a:srgbClr val="003F69"/>
          </a:solidFill>
          <a:latin typeface="Arial" charset="0"/>
          <a:ea typeface="ＭＳ Ｐゴシック" charset="-128"/>
        </a:defRPr>
      </a:lvl5pPr>
      <a:lvl6pPr marL="457200" algn="l" rtl="0" fontAlgn="base">
        <a:spcBef>
          <a:spcPct val="0"/>
        </a:spcBef>
        <a:spcAft>
          <a:spcPct val="0"/>
        </a:spcAft>
        <a:defRPr sz="3200" b="1">
          <a:solidFill>
            <a:srgbClr val="003F69"/>
          </a:solidFill>
          <a:latin typeface="Arial" charset="0"/>
          <a:ea typeface="ＭＳ Ｐゴシック" charset="-128"/>
        </a:defRPr>
      </a:lvl6pPr>
      <a:lvl7pPr marL="914400" algn="l" rtl="0" fontAlgn="base">
        <a:spcBef>
          <a:spcPct val="0"/>
        </a:spcBef>
        <a:spcAft>
          <a:spcPct val="0"/>
        </a:spcAft>
        <a:defRPr sz="3200" b="1">
          <a:solidFill>
            <a:srgbClr val="003F69"/>
          </a:solidFill>
          <a:latin typeface="Arial" charset="0"/>
          <a:ea typeface="ＭＳ Ｐゴシック" charset="-128"/>
        </a:defRPr>
      </a:lvl7pPr>
      <a:lvl8pPr marL="1371600" algn="l" rtl="0" fontAlgn="base">
        <a:spcBef>
          <a:spcPct val="0"/>
        </a:spcBef>
        <a:spcAft>
          <a:spcPct val="0"/>
        </a:spcAft>
        <a:defRPr sz="3200" b="1">
          <a:solidFill>
            <a:srgbClr val="003F69"/>
          </a:solidFill>
          <a:latin typeface="Arial" charset="0"/>
          <a:ea typeface="ＭＳ Ｐゴシック" charset="-128"/>
        </a:defRPr>
      </a:lvl8pPr>
      <a:lvl9pPr marL="1828800" algn="l" rtl="0" fontAlgn="base">
        <a:spcBef>
          <a:spcPct val="0"/>
        </a:spcBef>
        <a:spcAft>
          <a:spcPct val="0"/>
        </a:spcAft>
        <a:defRPr sz="3200" b="1">
          <a:solidFill>
            <a:srgbClr val="003F69"/>
          </a:solidFill>
          <a:latin typeface="Arial" charset="0"/>
          <a:ea typeface="ＭＳ Ｐゴシック" charset="-128"/>
        </a:defRPr>
      </a:lvl9pPr>
    </p:titleStyle>
    <p:bodyStyle>
      <a:lvl1pPr marL="168275" indent="-168275"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eaLnBrk="0" fontAlgn="base" hangingPunct="0">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F64307-C488-470A-AE14-7BB09ECA30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992644"/>
      </p:ext>
    </p:extLst>
  </p:cSld>
  <p:clrMap bg1="lt1" tx1="dk1" bg2="lt2" tx2="dk2" accent1="accent1" accent2="accent2" accent3="accent3" accent4="accent4" accent5="accent5" accent6="accent6" hlink="hlink" folHlink="folHlink"/>
  <p:sldLayoutIdLst>
    <p:sldLayoutId id="214748381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latin typeface="Arial"/>
              </a:defRPr>
            </a:lvl1pPr>
          </a:lstStyle>
          <a:p>
            <a:pPr defTabSz="3429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latin typeface="Aria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a:defRPr>
            </a:lvl1pPr>
          </a:lstStyle>
          <a:p>
            <a:pPr defTabSz="342900"/>
            <a:fld id="{6DE2FF28-4774-DC4E-A975-99984B0E00EC}" type="slidenum">
              <a:rPr lang="en-US" smtClean="0">
                <a:solidFill>
                  <a:prstClr val="black">
                    <a:tint val="75000"/>
                  </a:prstClr>
                </a:solidFill>
              </a:rPr>
              <a:pPr defTabSz="342900"/>
              <a:t>‹#›</a:t>
            </a:fld>
            <a:endParaRPr lang="en-US" dirty="0">
              <a:solidFill>
                <a:prstClr val="black">
                  <a:tint val="75000"/>
                </a:prstClr>
              </a:solidFill>
            </a:endParaRPr>
          </a:p>
        </p:txBody>
      </p:sp>
    </p:spTree>
    <p:extLst>
      <p:ext uri="{BB962C8B-B14F-4D97-AF65-F5344CB8AC3E}">
        <p14:creationId xmlns:p14="http://schemas.microsoft.com/office/powerpoint/2010/main" val="1866822775"/>
      </p:ext>
    </p:extLst>
  </p:cSld>
  <p:clrMap bg1="lt1" tx1="dk1" bg2="lt2" tx2="dk2" accent1="accent1" accent2="accent2" accent3="accent3" accent4="accent4" accent5="accent5" accent6="accent6" hlink="hlink" folHlink="folHlink"/>
  <p:sldLayoutIdLst>
    <p:sldLayoutId id="214748381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342900" rtl="0" eaLnBrk="1" latinLnBrk="0" hangingPunct="1">
        <a:spcBef>
          <a:spcPct val="0"/>
        </a:spcBef>
        <a:buNone/>
        <a:defRPr sz="3300" kern="1200">
          <a:solidFill>
            <a:schemeClr val="tx1"/>
          </a:solidFill>
          <a:latin typeface="Arial"/>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49.png"/><Relationship Id="rId18" Type="http://schemas.openxmlformats.org/officeDocument/2006/relationships/image" Target="../media/image52.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48.png"/><Relationship Id="rId17"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image" Target="../media/image11.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7.png"/><Relationship Id="rId5" Type="http://schemas.microsoft.com/office/2007/relationships/media" Target="../media/media3.mp4"/><Relationship Id="rId15" Type="http://schemas.openxmlformats.org/officeDocument/2006/relationships/image" Target="../media/image51.png"/><Relationship Id="rId10" Type="http://schemas.openxmlformats.org/officeDocument/2006/relationships/notesSlide" Target="../notesSlides/notesSlide8.xml"/><Relationship Id="rId4" Type="http://schemas.openxmlformats.org/officeDocument/2006/relationships/video" Target="../media/media2.mp4"/><Relationship Id="rId9" Type="http://schemas.openxmlformats.org/officeDocument/2006/relationships/slideLayout" Target="../slideLayouts/slideLayout33.xml"/><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6.jpeg"/><Relationship Id="rId11" Type="http://schemas.openxmlformats.org/officeDocument/2006/relationships/image" Target="../media/image71.emf"/><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9"/>
          <p:cNvSpPr>
            <a:spLocks noGrp="1" noChangeArrowheads="1"/>
          </p:cNvSpPr>
          <p:nvPr>
            <p:ph type="ctrTitle"/>
          </p:nvPr>
        </p:nvSpPr>
        <p:spPr>
          <a:xfrm>
            <a:off x="2790310" y="2194032"/>
            <a:ext cx="6353690" cy="571500"/>
          </a:xfrm>
        </p:spPr>
        <p:txBody>
          <a:bodyPr/>
          <a:lstStyle/>
          <a:p>
            <a:br>
              <a:rPr lang="en-US" sz="2800" dirty="0"/>
            </a:br>
            <a:br>
              <a:rPr lang="en-US" sz="2800" dirty="0"/>
            </a:br>
            <a:r>
              <a:rPr lang="en-US" dirty="0"/>
              <a:t>Applying Bioinformatics to Chemical Risk Assessment: Assays, Databases, Models</a:t>
            </a:r>
            <a:endParaRPr lang="en-US" sz="2800" dirty="0"/>
          </a:p>
        </p:txBody>
      </p:sp>
      <p:sp>
        <p:nvSpPr>
          <p:cNvPr id="6" name="Subtitle 5"/>
          <p:cNvSpPr>
            <a:spLocks noGrp="1"/>
          </p:cNvSpPr>
          <p:nvPr>
            <p:ph type="subTitle" idx="1"/>
          </p:nvPr>
        </p:nvSpPr>
        <p:spPr>
          <a:xfrm>
            <a:off x="2790310" y="2914650"/>
            <a:ext cx="5713413" cy="338138"/>
          </a:xfrm>
        </p:spPr>
        <p:txBody>
          <a:bodyPr/>
          <a:lstStyle/>
          <a:p>
            <a:r>
              <a:rPr lang="en-US" dirty="0"/>
              <a:t>Richard Judson</a:t>
            </a:r>
          </a:p>
          <a:p>
            <a:r>
              <a:rPr lang="en-US" dirty="0"/>
              <a:t>U.S. EPA, National Center for Computational Toxicology</a:t>
            </a:r>
          </a:p>
          <a:p>
            <a:r>
              <a:rPr lang="en-US" dirty="0"/>
              <a:t>Office of Research and Development</a:t>
            </a:r>
          </a:p>
        </p:txBody>
      </p:sp>
      <p:sp>
        <p:nvSpPr>
          <p:cNvPr id="5" name="TextBox 4"/>
          <p:cNvSpPr txBox="1">
            <a:spLocks noChangeArrowheads="1"/>
          </p:cNvSpPr>
          <p:nvPr/>
        </p:nvSpPr>
        <p:spPr bwMode="auto">
          <a:xfrm>
            <a:off x="3505200" y="6211669"/>
            <a:ext cx="5638800" cy="6463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1200" kern="1200" dirty="0">
                <a:solidFill>
                  <a:srgbClr val="FFFFFF"/>
                </a:solidFill>
                <a:latin typeface="Arial" charset="0"/>
                <a:ea typeface="ＭＳ Ｐゴシック" charset="-128"/>
                <a:cs typeface="+mn-cs"/>
              </a:rPr>
              <a:t>The views expressed in this presentation are those of the author and do not necessarily reflect the views or policies of the U.S. EPA</a:t>
            </a:r>
          </a:p>
          <a:p>
            <a:pPr algn="l" rtl="0" eaLnBrk="0" fontAlgn="base" hangingPunct="0">
              <a:spcBef>
                <a:spcPct val="0"/>
              </a:spcBef>
              <a:spcAft>
                <a:spcPct val="0"/>
              </a:spcAft>
            </a:pPr>
            <a:endParaRPr lang="en-US" sz="1200" kern="1200" dirty="0">
              <a:solidFill>
                <a:srgbClr val="FFFFFF"/>
              </a:solidFill>
              <a:latin typeface="Arial" charset="0"/>
              <a:ea typeface="ＭＳ Ｐゴシック" charset="-128"/>
              <a:cs typeface="+mn-cs"/>
            </a:endParaRPr>
          </a:p>
        </p:txBody>
      </p:sp>
      <p:pic>
        <p:nvPicPr>
          <p:cNvPr id="7" name="Picture 8" descr="CompTox L2R logo 2"/>
          <p:cNvPicPr>
            <a:picLocks noChangeAspect="1" noChangeArrowheads="1"/>
          </p:cNvPicPr>
          <p:nvPr/>
        </p:nvPicPr>
        <p:blipFill>
          <a:blip r:embed="rId3" cstate="print"/>
          <a:srcRect/>
          <a:stretch>
            <a:fillRect/>
          </a:stretch>
        </p:blipFill>
        <p:spPr bwMode="auto">
          <a:xfrm>
            <a:off x="2518716" y="3505200"/>
            <a:ext cx="6248400" cy="1878013"/>
          </a:xfrm>
          <a:prstGeom prst="rect">
            <a:avLst/>
          </a:prstGeom>
          <a:noFill/>
        </p:spPr>
      </p:pic>
      <p:sp>
        <p:nvSpPr>
          <p:cNvPr id="8" name="TextBox 7"/>
          <p:cNvSpPr txBox="1">
            <a:spLocks noChangeArrowheads="1"/>
          </p:cNvSpPr>
          <p:nvPr/>
        </p:nvSpPr>
        <p:spPr bwMode="auto">
          <a:xfrm>
            <a:off x="2804469" y="5151109"/>
            <a:ext cx="5638800" cy="646331"/>
          </a:xfrm>
          <a:prstGeom prst="rect">
            <a:avLst/>
          </a:prstGeom>
          <a:noFill/>
          <a:ln w="9525">
            <a:noFill/>
            <a:miter lim="800000"/>
            <a:headEnd/>
            <a:tailEnd/>
          </a:ln>
        </p:spPr>
        <p:txBody>
          <a:bodyPr>
            <a:spAutoFit/>
          </a:bodyPr>
          <a:lstStyle/>
          <a:p>
            <a:r>
              <a:rPr lang="en-US" sz="1400" dirty="0">
                <a:solidFill>
                  <a:schemeClr val="bg1"/>
                </a:solidFill>
              </a:rPr>
              <a:t>3</a:t>
            </a:r>
            <a:r>
              <a:rPr lang="en-US" sz="1400" baseline="30000" dirty="0">
                <a:solidFill>
                  <a:schemeClr val="bg1"/>
                </a:solidFill>
              </a:rPr>
              <a:t>rd</a:t>
            </a:r>
            <a:r>
              <a:rPr lang="en-US" sz="1400" dirty="0">
                <a:solidFill>
                  <a:schemeClr val="bg1"/>
                </a:solidFill>
              </a:rPr>
              <a:t> Danish Bioinformatics Conference</a:t>
            </a:r>
            <a:endParaRPr lang="nl-NL" sz="1000" dirty="0">
              <a:solidFill>
                <a:schemeClr val="bg1"/>
              </a:solidFill>
            </a:endParaRPr>
          </a:p>
          <a:p>
            <a:endParaRPr lang="nl-NL" sz="1000" dirty="0">
              <a:solidFill>
                <a:schemeClr val="bg1"/>
              </a:solidFill>
            </a:endParaRPr>
          </a:p>
          <a:p>
            <a:r>
              <a:rPr lang="nl-NL" sz="1200" dirty="0">
                <a:solidFill>
                  <a:schemeClr val="bg1"/>
                </a:solidFill>
              </a:rPr>
              <a:t>24 August2017</a:t>
            </a:r>
            <a:endParaRPr lang="en-US" sz="1200" kern="1200" dirty="0">
              <a:solidFill>
                <a:schemeClr val="bg1"/>
              </a:solidFill>
              <a:latin typeface="Arial" charset="0"/>
              <a:ea typeface="ＭＳ Ｐゴシック" charset="-128"/>
              <a:cs typeface="+mn-cs"/>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34" y="238667"/>
            <a:ext cx="8141461" cy="504002"/>
          </a:xfrm>
        </p:spPr>
        <p:txBody>
          <a:bodyPr/>
          <a:lstStyle/>
          <a:p>
            <a:r>
              <a:rPr lang="en-US" dirty="0"/>
              <a:t>Simple Question: </a:t>
            </a:r>
            <a:br>
              <a:rPr lang="en-US" dirty="0"/>
            </a:br>
            <a:r>
              <a:rPr lang="en-US" dirty="0"/>
              <a:t>Can we predict the dose that harms a rat?</a:t>
            </a:r>
          </a:p>
        </p:txBody>
      </p:sp>
      <p:sp>
        <p:nvSpPr>
          <p:cNvPr id="3" name="Slide Number Placeholder 2"/>
          <p:cNvSpPr>
            <a:spLocks noGrp="1"/>
          </p:cNvSpPr>
          <p:nvPr>
            <p:ph type="sldNum" sz="quarter" idx="10"/>
          </p:nvPr>
        </p:nvSpPr>
        <p:spPr>
          <a:xfrm>
            <a:off x="6716829" y="6462986"/>
            <a:ext cx="1905000" cy="228600"/>
          </a:xfr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10</a:t>
            </a:fld>
            <a:endParaRPr lang="en-US" sz="1000" b="1" kern="1200" dirty="0">
              <a:solidFill>
                <a:srgbClr val="003F69"/>
              </a:solidFill>
              <a:latin typeface="Arial" charset="0"/>
              <a:ea typeface="ＭＳ Ｐゴシック" pitchFamily="1" charset="-128"/>
              <a:cs typeface="+mn-cs"/>
            </a:endParaRPr>
          </a:p>
        </p:txBody>
      </p:sp>
      <p:sp>
        <p:nvSpPr>
          <p:cNvPr id="4" name="TextBox 30"/>
          <p:cNvSpPr txBox="1">
            <a:spLocks noChangeArrowheads="1"/>
          </p:cNvSpPr>
          <p:nvPr/>
        </p:nvSpPr>
        <p:spPr bwMode="auto">
          <a:xfrm>
            <a:off x="3342749" y="6543967"/>
            <a:ext cx="2661694" cy="27699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Wetmore </a:t>
            </a:r>
            <a:r>
              <a:rPr kumimoji="0" lang="en-US" sz="1200" b="0" i="1" u="none" strike="noStrike" kern="0" cap="none" spc="0" normalizeH="0" baseline="0" noProof="0" dirty="0">
                <a:ln>
                  <a:noFill/>
                </a:ln>
                <a:solidFill>
                  <a:sysClr val="windowText" lastClr="000000"/>
                </a:solidFill>
                <a:effectLst/>
                <a:uLnTx/>
                <a:uFillTx/>
              </a:rPr>
              <a:t>et al., </a:t>
            </a:r>
            <a:r>
              <a:rPr kumimoji="0" lang="en-US" sz="1200" b="0" i="1" u="none" strike="noStrike" kern="0" cap="none" spc="0" normalizeH="0" baseline="0" noProof="0" dirty="0" err="1">
                <a:ln>
                  <a:noFill/>
                </a:ln>
                <a:solidFill>
                  <a:sysClr val="windowText" lastClr="000000"/>
                </a:solidFill>
                <a:effectLst/>
                <a:uLnTx/>
                <a:uFillTx/>
              </a:rPr>
              <a:t>Tox</a:t>
            </a:r>
            <a:r>
              <a:rPr kumimoji="0" lang="en-US" sz="1200" b="0" i="1" u="none" strike="noStrike" kern="0" cap="none" spc="0" normalizeH="0" baseline="0" noProof="0" dirty="0">
                <a:ln>
                  <a:noFill/>
                </a:ln>
                <a:solidFill>
                  <a:sysClr val="windowText" lastClr="000000"/>
                </a:solidFill>
                <a:effectLst/>
                <a:uLnTx/>
                <a:uFillTx/>
              </a:rPr>
              <a:t> Sci.,</a:t>
            </a:r>
            <a:r>
              <a:rPr kumimoji="0" lang="en-US" sz="1200" b="0" i="0" u="none" strike="noStrike" kern="0" cap="none" spc="0" normalizeH="0" baseline="0" noProof="0" dirty="0">
                <a:ln>
                  <a:noFill/>
                </a:ln>
                <a:solidFill>
                  <a:sysClr val="windowText" lastClr="000000"/>
                </a:solidFill>
                <a:effectLst/>
                <a:uLnTx/>
                <a:uFillTx/>
              </a:rPr>
              <a:t> 2013</a:t>
            </a:r>
          </a:p>
        </p:txBody>
      </p:sp>
      <p:grpSp>
        <p:nvGrpSpPr>
          <p:cNvPr id="18" name="Group 17"/>
          <p:cNvGrpSpPr/>
          <p:nvPr/>
        </p:nvGrpSpPr>
        <p:grpSpPr>
          <a:xfrm>
            <a:off x="-89092" y="2259413"/>
            <a:ext cx="4738688" cy="3752850"/>
            <a:chOff x="-189935" y="2114260"/>
            <a:chExt cx="4738688" cy="3752850"/>
          </a:xfrm>
        </p:grpSpPr>
        <p:graphicFrame>
          <p:nvGraphicFramePr>
            <p:cNvPr id="5" name="Chart 4"/>
            <p:cNvGraphicFramePr/>
            <p:nvPr>
              <p:extLst>
                <p:ext uri="{D42A27DB-BD31-4B8C-83A1-F6EECF244321}">
                  <p14:modId xmlns:p14="http://schemas.microsoft.com/office/powerpoint/2010/main" val="1355639603"/>
                </p:ext>
              </p:extLst>
            </p:nvPr>
          </p:nvGraphicFramePr>
          <p:xfrm>
            <a:off x="-189935" y="2114260"/>
            <a:ext cx="4738688" cy="375285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bwMode="auto">
            <a:xfrm flipV="1">
              <a:off x="711195" y="2254098"/>
              <a:ext cx="3680735" cy="2672605"/>
            </a:xfrm>
            <a:prstGeom prst="line">
              <a:avLst/>
            </a:prstGeom>
            <a:noFill/>
            <a:ln w="9525" cap="flat" cmpd="sng" algn="ctr">
              <a:solidFill>
                <a:schemeClr val="tx1"/>
              </a:solidFill>
              <a:prstDash val="solid"/>
              <a:round/>
              <a:headEnd type="none" w="med" len="med"/>
              <a:tailEnd type="none" w="med" len="med"/>
            </a:ln>
            <a:effectLst/>
          </p:spPr>
        </p:cxnSp>
        <p:sp>
          <p:nvSpPr>
            <p:cNvPr id="7" name="TextBox 6"/>
            <p:cNvSpPr txBox="1"/>
            <p:nvPr/>
          </p:nvSpPr>
          <p:spPr>
            <a:xfrm>
              <a:off x="3067528" y="3955344"/>
              <a:ext cx="1324402" cy="276999"/>
            </a:xfrm>
            <a:prstGeom prst="rect">
              <a:avLst/>
            </a:prstGeom>
            <a:noFill/>
          </p:spPr>
          <p:txBody>
            <a:bodyPr wrap="none" rtlCol="0">
              <a:spAutoFit/>
            </a:bodyPr>
            <a:lstStyle/>
            <a:p>
              <a:r>
                <a:rPr lang="en-US" sz="1200" dirty="0"/>
                <a:t>5.7% below line</a:t>
              </a:r>
            </a:p>
          </p:txBody>
        </p:sp>
        <p:cxnSp>
          <p:nvCxnSpPr>
            <p:cNvPr id="8" name="Straight Connector 7"/>
            <p:cNvCxnSpPr/>
            <p:nvPr/>
          </p:nvCxnSpPr>
          <p:spPr bwMode="auto">
            <a:xfrm flipV="1">
              <a:off x="1244595" y="2631603"/>
              <a:ext cx="3147335" cy="2314152"/>
            </a:xfrm>
            <a:prstGeom prst="line">
              <a:avLst/>
            </a:prstGeom>
            <a:noFill/>
            <a:ln w="9525" cap="flat" cmpd="sng" algn="ctr">
              <a:solidFill>
                <a:srgbClr val="C00000"/>
              </a:solidFill>
              <a:prstDash val="solid"/>
              <a:round/>
              <a:headEnd type="none" w="med" len="med"/>
              <a:tailEnd type="none" w="med" len="med"/>
            </a:ln>
            <a:effectLst/>
          </p:spPr>
        </p:cxnSp>
        <p:cxnSp>
          <p:nvCxnSpPr>
            <p:cNvPr id="9" name="Straight Connector 8"/>
            <p:cNvCxnSpPr/>
            <p:nvPr/>
          </p:nvCxnSpPr>
          <p:spPr bwMode="auto">
            <a:xfrm flipV="1">
              <a:off x="692145" y="2254098"/>
              <a:ext cx="3068034" cy="2288200"/>
            </a:xfrm>
            <a:prstGeom prst="line">
              <a:avLst/>
            </a:prstGeom>
            <a:noFill/>
            <a:ln w="9525" cap="flat" cmpd="sng" algn="ctr">
              <a:solidFill>
                <a:srgbClr val="C00000"/>
              </a:solidFill>
              <a:prstDash val="solid"/>
              <a:round/>
              <a:headEnd type="none" w="med" len="med"/>
              <a:tailEnd type="none" w="med" len="med"/>
            </a:ln>
            <a:effectLst/>
          </p:spPr>
        </p:cxnSp>
        <p:sp>
          <p:nvSpPr>
            <p:cNvPr id="10" name="Oval 9"/>
            <p:cNvSpPr/>
            <p:nvPr/>
          </p:nvSpPr>
          <p:spPr bwMode="auto">
            <a:xfrm>
              <a:off x="2943977" y="3879484"/>
              <a:ext cx="1485900" cy="514350"/>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246049"/>
                </a:solidFill>
                <a:effectLst/>
                <a:latin typeface="Arial" pitchFamily="34" charset="0"/>
              </a:endParaRPr>
            </a:p>
          </p:txBody>
        </p:sp>
      </p:grpSp>
      <p:grpSp>
        <p:nvGrpSpPr>
          <p:cNvPr id="11" name="Group 25"/>
          <p:cNvGrpSpPr/>
          <p:nvPr/>
        </p:nvGrpSpPr>
        <p:grpSpPr>
          <a:xfrm>
            <a:off x="911220" y="1179381"/>
            <a:ext cx="6836735" cy="2751669"/>
            <a:chOff x="1371600" y="1118590"/>
            <a:chExt cx="6836735" cy="2751669"/>
          </a:xfrm>
        </p:grpSpPr>
        <p:sp>
          <p:nvSpPr>
            <p:cNvPr id="12" name="Oval 11"/>
            <p:cNvSpPr/>
            <p:nvPr/>
          </p:nvSpPr>
          <p:spPr bwMode="auto">
            <a:xfrm>
              <a:off x="1371600" y="1733115"/>
              <a:ext cx="3051544" cy="2137144"/>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246049"/>
                </a:solidFill>
                <a:effectLst/>
                <a:latin typeface="Arial" pitchFamily="34" charset="0"/>
              </a:endParaRPr>
            </a:p>
          </p:txBody>
        </p:sp>
        <p:sp>
          <p:nvSpPr>
            <p:cNvPr id="13" name="TextBox 12"/>
            <p:cNvSpPr txBox="1"/>
            <p:nvPr/>
          </p:nvSpPr>
          <p:spPr>
            <a:xfrm>
              <a:off x="3661599" y="1118590"/>
              <a:ext cx="4546736" cy="461665"/>
            </a:xfrm>
            <a:prstGeom prst="rect">
              <a:avLst/>
            </a:prstGeom>
            <a:noFill/>
          </p:spPr>
          <p:txBody>
            <a:bodyPr wrap="square" rtlCol="0">
              <a:spAutoFit/>
            </a:bodyPr>
            <a:lstStyle/>
            <a:p>
              <a:r>
                <a:rPr lang="en-US" sz="1200" dirty="0"/>
                <a:t>Spanned 38 </a:t>
              </a:r>
              <a:r>
                <a:rPr lang="en-US" sz="1200" i="1" dirty="0"/>
                <a:t>In Vivo</a:t>
              </a:r>
              <a:r>
                <a:rPr lang="en-US" sz="1200" dirty="0"/>
                <a:t> Endpoints across Multiple Tissues, Organ Systems, and Study Types (Repro, Chronic, and Dev)</a:t>
              </a:r>
            </a:p>
          </p:txBody>
        </p:sp>
        <p:cxnSp>
          <p:nvCxnSpPr>
            <p:cNvPr id="14" name="Straight Arrow Connector 22"/>
            <p:cNvCxnSpPr>
              <a:cxnSpLocks noChangeShapeType="1"/>
              <a:stCxn id="13" idx="2"/>
            </p:cNvCxnSpPr>
            <p:nvPr/>
          </p:nvCxnSpPr>
          <p:spPr bwMode="auto">
            <a:xfrm flipH="1">
              <a:off x="4359349" y="1580255"/>
              <a:ext cx="1575618" cy="907764"/>
            </a:xfrm>
            <a:prstGeom prst="straightConnector1">
              <a:avLst/>
            </a:prstGeom>
            <a:noFill/>
            <a:ln w="28575" algn="ctr">
              <a:solidFill>
                <a:srgbClr val="000000"/>
              </a:solidFill>
              <a:round/>
              <a:headEnd/>
              <a:tailEnd type="triangle" w="med" len="med"/>
            </a:ln>
          </p:spPr>
        </p:cxnSp>
      </p:grpSp>
      <p:sp>
        <p:nvSpPr>
          <p:cNvPr id="15" name="TextBox 14"/>
          <p:cNvSpPr txBox="1"/>
          <p:nvPr/>
        </p:nvSpPr>
        <p:spPr>
          <a:xfrm>
            <a:off x="4627120" y="1916857"/>
            <a:ext cx="4668112" cy="2554545"/>
          </a:xfrm>
          <a:prstGeom prst="rect">
            <a:avLst/>
          </a:prstGeom>
          <a:noFill/>
        </p:spPr>
        <p:txBody>
          <a:bodyPr wrap="square" rtlCol="0">
            <a:spAutoFit/>
          </a:bodyPr>
          <a:lstStyle/>
          <a:p>
            <a:pPr marL="115888" indent="-115888">
              <a:buFont typeface="Arial" panose="020B0604020202020204" pitchFamily="34" charset="0"/>
              <a:buChar char="•"/>
            </a:pPr>
            <a:r>
              <a:rPr lang="en-US" dirty="0"/>
              <a:t>Start with battery of in vitro assays </a:t>
            </a:r>
            <a:endParaRPr lang="en-US" sz="1800" dirty="0"/>
          </a:p>
          <a:p>
            <a:pPr marL="115888" indent="-115888">
              <a:buFont typeface="Arial" panose="020B0604020202020204" pitchFamily="34" charset="0"/>
              <a:buChar char="•"/>
            </a:pPr>
            <a:endParaRPr lang="en-US" dirty="0"/>
          </a:p>
          <a:p>
            <a:pPr marL="115888" indent="-115888">
              <a:buFont typeface="Arial" panose="020B0604020202020204" pitchFamily="34" charset="0"/>
              <a:buChar char="•"/>
            </a:pPr>
            <a:r>
              <a:rPr lang="en-US" dirty="0"/>
              <a:t>Convert to dose with HT kinetics</a:t>
            </a:r>
          </a:p>
          <a:p>
            <a:pPr marL="115888" indent="-115888">
              <a:buFont typeface="Arial" panose="020B0604020202020204" pitchFamily="34" charset="0"/>
              <a:buChar char="•"/>
            </a:pPr>
            <a:endParaRPr lang="en-US" dirty="0"/>
          </a:p>
          <a:p>
            <a:pPr marL="115888" indent="-115888">
              <a:buFont typeface="Arial" panose="020B0604020202020204" pitchFamily="34" charset="0"/>
              <a:buChar char="•"/>
            </a:pPr>
            <a:r>
              <a:rPr lang="en-US" dirty="0"/>
              <a:t>94% of chemicals have a health-protective prediction of toxic dose</a:t>
            </a:r>
          </a:p>
          <a:p>
            <a:pPr marL="115888" indent="-115888">
              <a:buFont typeface="Arial" panose="020B0604020202020204" pitchFamily="34" charset="0"/>
              <a:buChar char="•"/>
            </a:pPr>
            <a:endParaRPr lang="en-US" dirty="0"/>
          </a:p>
          <a:p>
            <a:pPr marL="115888" indent="-115888">
              <a:buFont typeface="Arial" panose="020B0604020202020204" pitchFamily="34" charset="0"/>
              <a:buChar char="•"/>
            </a:pPr>
            <a:r>
              <a:rPr lang="en-US" dirty="0"/>
              <a:t>But: How golden is the gold-standard?</a:t>
            </a:r>
          </a:p>
        </p:txBody>
      </p:sp>
      <p:pic>
        <p:nvPicPr>
          <p:cNvPr id="16" name="Picture 15"/>
          <p:cNvPicPr>
            <a:picLocks noChangeAspect="1"/>
          </p:cNvPicPr>
          <p:nvPr/>
        </p:nvPicPr>
        <p:blipFill rotWithShape="1">
          <a:blip r:embed="rId3"/>
          <a:srcRect l="41536" t="7448" b="14659"/>
          <a:stretch/>
        </p:blipFill>
        <p:spPr>
          <a:xfrm>
            <a:off x="6011561" y="4430861"/>
            <a:ext cx="1899230" cy="2427139"/>
          </a:xfrm>
          <a:prstGeom prst="rect">
            <a:avLst/>
          </a:prstGeom>
        </p:spPr>
      </p:pic>
    </p:spTree>
    <p:extLst>
      <p:ext uri="{BB962C8B-B14F-4D97-AF65-F5344CB8AC3E}">
        <p14:creationId xmlns:p14="http://schemas.microsoft.com/office/powerpoint/2010/main" val="5260437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Essences and Accidents:</a:t>
            </a:r>
            <a:br>
              <a:rPr lang="en-US" dirty="0"/>
            </a:br>
            <a:r>
              <a:rPr lang="en-US" dirty="0"/>
              <a:t>Data, Variability and Noise</a:t>
            </a:r>
          </a:p>
        </p:txBody>
      </p:sp>
      <p:sp>
        <p:nvSpPr>
          <p:cNvPr id="6" name="Content Placeholder 5"/>
          <p:cNvSpPr>
            <a:spLocks noGrp="1"/>
          </p:cNvSpPr>
          <p:nvPr>
            <p:ph idx="1"/>
          </p:nvPr>
        </p:nvSpPr>
        <p:spPr>
          <a:xfrm>
            <a:off x="4706623" y="1614488"/>
            <a:ext cx="4437377" cy="4724400"/>
          </a:xfrm>
        </p:spPr>
        <p:txBody>
          <a:bodyPr/>
          <a:lstStyle/>
          <a:p>
            <a:r>
              <a:rPr lang="en-US" dirty="0"/>
              <a:t>Toxic doses vary significantly from one lab to the next</a:t>
            </a:r>
          </a:p>
          <a:p>
            <a:endParaRPr lang="en-US" dirty="0"/>
          </a:p>
          <a:p>
            <a:r>
              <a:rPr lang="en-US" dirty="0"/>
              <a:t>Median span from lowest to highest is 0.3 to 1 log unit</a:t>
            </a:r>
          </a:p>
          <a:p>
            <a:endParaRPr lang="en-US" dirty="0"/>
          </a:p>
          <a:p>
            <a:r>
              <a:rPr lang="en-US" dirty="0"/>
              <a:t>Evaluate using ToxValDB, a large database of public animal toxicology data</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11</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rotWithShape="1">
          <a:blip r:embed="rId2"/>
          <a:srcRect b="26727"/>
          <a:stretch/>
        </p:blipFill>
        <p:spPr>
          <a:xfrm>
            <a:off x="0" y="1199508"/>
            <a:ext cx="4706623" cy="5025080"/>
          </a:xfrm>
          <a:prstGeom prst="rect">
            <a:avLst/>
          </a:prstGeom>
        </p:spPr>
      </p:pic>
    </p:spTree>
    <p:extLst>
      <p:ext uri="{BB962C8B-B14F-4D97-AF65-F5344CB8AC3E}">
        <p14:creationId xmlns:p14="http://schemas.microsoft.com/office/powerpoint/2010/main" val="235955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020099" y="1665690"/>
            <a:ext cx="3044965" cy="431048"/>
          </a:xfrm>
        </p:spPr>
        <p:txBody>
          <a:bodyPr/>
          <a:lstStyle/>
          <a:p>
            <a:r>
              <a:rPr lang="en-US" sz="2000" dirty="0"/>
              <a:t>Immature Rat: BPA</a:t>
            </a:r>
          </a:p>
        </p:txBody>
      </p:sp>
      <p:sp>
        <p:nvSpPr>
          <p:cNvPr id="25" name="Title 2"/>
          <p:cNvSpPr>
            <a:spLocks noGrp="1"/>
          </p:cNvSpPr>
          <p:nvPr>
            <p:ph type="title"/>
          </p:nvPr>
        </p:nvSpPr>
        <p:spPr>
          <a:xfrm>
            <a:off x="640961" y="627616"/>
            <a:ext cx="8036632" cy="876599"/>
          </a:xfrm>
          <a:prstGeom prst="rect">
            <a:avLst/>
          </a:prstGeom>
        </p:spPr>
        <p:txBody>
          <a:bodyPr>
            <a:noAutofit/>
          </a:bodyPr>
          <a:lstStyle/>
          <a:p>
            <a:r>
              <a:rPr lang="en-US" i="1" dirty="0"/>
              <a:t>Uterotrophic </a:t>
            </a:r>
            <a:r>
              <a:rPr lang="en-US" dirty="0"/>
              <a:t>guideline study uncertainty</a:t>
            </a:r>
            <a:br>
              <a:rPr lang="en-US" dirty="0"/>
            </a:br>
            <a:r>
              <a:rPr lang="en-US" dirty="0"/>
              <a:t>Simplest endocrine effect to measure in vivo</a:t>
            </a:r>
            <a:br>
              <a:rPr lang="en-US" dirty="0"/>
            </a:br>
            <a:r>
              <a:rPr lang="en-US" sz="2000" dirty="0"/>
              <a:t>26% of chemicals tested multiple times in the uterotrophic assay gave discrepant results</a:t>
            </a:r>
            <a:endParaRPr lang="en-US" sz="2000" i="1" dirty="0"/>
          </a:p>
        </p:txBody>
      </p:sp>
      <p:grpSp>
        <p:nvGrpSpPr>
          <p:cNvPr id="8" name="Group 7"/>
          <p:cNvGrpSpPr/>
          <p:nvPr/>
        </p:nvGrpSpPr>
        <p:grpSpPr>
          <a:xfrm>
            <a:off x="1938522" y="2131831"/>
            <a:ext cx="4612221" cy="3912312"/>
            <a:chOff x="117231" y="1836288"/>
            <a:chExt cx="4612221" cy="3912312"/>
          </a:xfrm>
        </p:grpSpPr>
        <p:grpSp>
          <p:nvGrpSpPr>
            <p:cNvPr id="7" name="Group 6"/>
            <p:cNvGrpSpPr/>
            <p:nvPr/>
          </p:nvGrpSpPr>
          <p:grpSpPr>
            <a:xfrm>
              <a:off x="117231" y="1836288"/>
              <a:ext cx="4612221" cy="3912312"/>
              <a:chOff x="-35033" y="1933224"/>
              <a:chExt cx="4612221" cy="3912312"/>
            </a:xfrm>
          </p:grpSpPr>
          <p:sp>
            <p:nvSpPr>
              <p:cNvPr id="14" name="TextBox 13"/>
              <p:cNvSpPr txBox="1"/>
              <p:nvPr/>
            </p:nvSpPr>
            <p:spPr>
              <a:xfrm rot="16200000">
                <a:off x="-1062639" y="3544147"/>
                <a:ext cx="2377173" cy="321962"/>
              </a:xfrm>
              <a:prstGeom prst="rect">
                <a:avLst/>
              </a:prstGeom>
              <a:noFill/>
            </p:spPr>
            <p:txBody>
              <a:bodyPr wrap="none" rtlCol="0">
                <a:spAutoFit/>
              </a:bodyPr>
              <a:lstStyle/>
              <a:p>
                <a:r>
                  <a:rPr lang="en-US" b="1" dirty="0"/>
                  <a:t>LEL or MTD (mg/kg/day)</a:t>
                </a:r>
              </a:p>
            </p:txBody>
          </p:sp>
          <p:sp>
            <p:nvSpPr>
              <p:cNvPr id="13" name="TextBox 12"/>
              <p:cNvSpPr txBox="1"/>
              <p:nvPr/>
            </p:nvSpPr>
            <p:spPr>
              <a:xfrm>
                <a:off x="958955" y="5487445"/>
                <a:ext cx="1166820" cy="350853"/>
              </a:xfrm>
              <a:prstGeom prst="rect">
                <a:avLst/>
              </a:prstGeom>
              <a:solidFill>
                <a:schemeClr val="bg1"/>
              </a:solidFill>
            </p:spPr>
            <p:txBody>
              <a:bodyPr wrap="none" rtlCol="0">
                <a:spAutoFit/>
              </a:bodyPr>
              <a:lstStyle/>
              <a:p>
                <a:r>
                  <a:rPr lang="en-US" sz="2400" b="1" dirty="0"/>
                  <a:t>Injection</a:t>
                </a:r>
              </a:p>
            </p:txBody>
          </p:sp>
          <p:sp>
            <p:nvSpPr>
              <p:cNvPr id="24" name="TextBox 23"/>
              <p:cNvSpPr txBox="1"/>
              <p:nvPr/>
            </p:nvSpPr>
            <p:spPr>
              <a:xfrm>
                <a:off x="3664563" y="5494683"/>
                <a:ext cx="644165" cy="350853"/>
              </a:xfrm>
              <a:prstGeom prst="rect">
                <a:avLst/>
              </a:prstGeom>
              <a:solidFill>
                <a:schemeClr val="bg1"/>
              </a:solidFill>
            </p:spPr>
            <p:txBody>
              <a:bodyPr wrap="none" rtlCol="0">
                <a:spAutoFit/>
              </a:bodyPr>
              <a:lstStyle/>
              <a:p>
                <a:r>
                  <a:rPr lang="en-US" sz="2400" b="1" dirty="0"/>
                  <a:t>Oral</a:t>
                </a:r>
              </a:p>
            </p:txBody>
          </p:sp>
          <p:sp>
            <p:nvSpPr>
              <p:cNvPr id="3" name="Rectangle 2"/>
              <p:cNvSpPr/>
              <p:nvPr/>
            </p:nvSpPr>
            <p:spPr>
              <a:xfrm>
                <a:off x="1173564" y="4249620"/>
                <a:ext cx="490535" cy="3474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197021" y="2975602"/>
                <a:ext cx="490535" cy="2316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6"/>
              <p:cNvGrpSpPr/>
              <p:nvPr/>
            </p:nvGrpSpPr>
            <p:grpSpPr>
              <a:xfrm>
                <a:off x="940023" y="1996098"/>
                <a:ext cx="3244540" cy="2427252"/>
                <a:chOff x="2644140" y="1225732"/>
                <a:chExt cx="4032069" cy="3193868"/>
              </a:xfrm>
            </p:grpSpPr>
            <p:sp>
              <p:nvSpPr>
                <p:cNvPr id="44" name="Rectangle 43"/>
                <p:cNvSpPr/>
                <p:nvPr/>
              </p:nvSpPr>
              <p:spPr>
                <a:xfrm>
                  <a:off x="3181350" y="4038600"/>
                  <a:ext cx="5524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644140" y="1225732"/>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371409" y="2313213"/>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841" name="Picture 1"/>
              <p:cNvPicPr>
                <a:picLocks noChangeAspect="1" noChangeArrowheads="1"/>
              </p:cNvPicPr>
              <p:nvPr/>
            </p:nvPicPr>
            <p:blipFill>
              <a:blip r:embed="rId3" cstate="print"/>
              <a:srcRect/>
              <a:stretch>
                <a:fillRect/>
              </a:stretch>
            </p:blipFill>
            <p:spPr bwMode="auto">
              <a:xfrm>
                <a:off x="345249" y="1933224"/>
                <a:ext cx="4231939" cy="3594034"/>
              </a:xfrm>
              <a:prstGeom prst="rect">
                <a:avLst/>
              </a:prstGeom>
              <a:noFill/>
              <a:ln w="9525">
                <a:noFill/>
                <a:miter lim="800000"/>
                <a:headEnd/>
                <a:tailEnd/>
              </a:ln>
            </p:spPr>
          </p:pic>
        </p:grpSp>
        <p:grpSp>
          <p:nvGrpSpPr>
            <p:cNvPr id="2" name="Group 1"/>
            <p:cNvGrpSpPr/>
            <p:nvPr/>
          </p:nvGrpSpPr>
          <p:grpSpPr>
            <a:xfrm>
              <a:off x="2703217" y="4243451"/>
              <a:ext cx="1816492" cy="773498"/>
              <a:chOff x="4248290" y="3534032"/>
              <a:chExt cx="1816492" cy="773498"/>
            </a:xfrm>
          </p:grpSpPr>
          <p:grpSp>
            <p:nvGrpSpPr>
              <p:cNvPr id="4" name="Group 20"/>
              <p:cNvGrpSpPr/>
              <p:nvPr/>
            </p:nvGrpSpPr>
            <p:grpSpPr>
              <a:xfrm>
                <a:off x="4248290" y="3534032"/>
                <a:ext cx="1816492" cy="773498"/>
                <a:chOff x="6937184" y="1664195"/>
                <a:chExt cx="2220737" cy="1057757"/>
              </a:xfrm>
              <a:effectLst/>
            </p:grpSpPr>
            <p:sp>
              <p:nvSpPr>
                <p:cNvPr id="39" name="TextBox 38"/>
                <p:cNvSpPr txBox="1"/>
                <p:nvPr/>
              </p:nvSpPr>
              <p:spPr>
                <a:xfrm>
                  <a:off x="7943850" y="2343150"/>
                  <a:ext cx="876727" cy="378802"/>
                </a:xfrm>
                <a:prstGeom prst="rect">
                  <a:avLst/>
                </a:prstGeom>
                <a:solidFill>
                  <a:schemeClr val="bg1"/>
                </a:solidFill>
                <a:ln>
                  <a:solidFill>
                    <a:schemeClr val="bg1"/>
                  </a:solidFill>
                </a:ln>
              </p:spPr>
              <p:txBody>
                <a:bodyPr wrap="none" rtlCol="0">
                  <a:spAutoFit/>
                </a:bodyPr>
                <a:lstStyle/>
                <a:p>
                  <a:r>
                    <a:rPr lang="en-US" sz="1400" b="1" dirty="0"/>
                    <a:t>Inactive</a:t>
                  </a:r>
                </a:p>
              </p:txBody>
            </p:sp>
            <p:sp>
              <p:nvSpPr>
                <p:cNvPr id="40" name="TextBox 39"/>
                <p:cNvSpPr txBox="1"/>
                <p:nvPr/>
              </p:nvSpPr>
              <p:spPr>
                <a:xfrm>
                  <a:off x="7952578" y="2057722"/>
                  <a:ext cx="736716" cy="378803"/>
                </a:xfrm>
                <a:prstGeom prst="rect">
                  <a:avLst/>
                </a:prstGeom>
                <a:solidFill>
                  <a:schemeClr val="bg1"/>
                </a:solidFill>
                <a:ln>
                  <a:solidFill>
                    <a:schemeClr val="bg1"/>
                  </a:solidFill>
                </a:ln>
              </p:spPr>
              <p:txBody>
                <a:bodyPr wrap="none" rtlCol="0">
                  <a:spAutoFit/>
                </a:bodyPr>
                <a:lstStyle/>
                <a:p>
                  <a:r>
                    <a:rPr lang="en-US" sz="1400" b="1" dirty="0"/>
                    <a:t>Active</a:t>
                  </a:r>
                </a:p>
              </p:txBody>
            </p:sp>
            <p:sp>
              <p:nvSpPr>
                <p:cNvPr id="41" name="TextBox 40"/>
                <p:cNvSpPr txBox="1"/>
                <p:nvPr/>
              </p:nvSpPr>
              <p:spPr>
                <a:xfrm>
                  <a:off x="7215437" y="1664195"/>
                  <a:ext cx="1835925" cy="462972"/>
                </a:xfrm>
                <a:prstGeom prst="rect">
                  <a:avLst/>
                </a:prstGeom>
                <a:solidFill>
                  <a:schemeClr val="bg1"/>
                </a:solidFill>
                <a:ln>
                  <a:solidFill>
                    <a:schemeClr val="bg1"/>
                  </a:solidFill>
                </a:ln>
              </p:spPr>
              <p:txBody>
                <a:bodyPr wrap="square" rtlCol="0">
                  <a:spAutoFit/>
                </a:bodyPr>
                <a:lstStyle/>
                <a:p>
                  <a:r>
                    <a:rPr lang="en-US" sz="1600" b="1" dirty="0"/>
                    <a:t>Uterotrophic</a:t>
                  </a:r>
                  <a:r>
                    <a:rPr lang="en-US" sz="1400" b="1" dirty="0"/>
                    <a:t> </a:t>
                  </a:r>
                </a:p>
              </p:txBody>
            </p:sp>
            <p:sp>
              <p:nvSpPr>
                <p:cNvPr id="42" name="Rectangle 41"/>
                <p:cNvSpPr/>
                <p:nvPr/>
              </p:nvSpPr>
              <p:spPr>
                <a:xfrm>
                  <a:off x="6937184" y="1771650"/>
                  <a:ext cx="2220737" cy="914399"/>
                </a:xfrm>
                <a:prstGeom prst="rect">
                  <a:avLst/>
                </a:prstGeom>
                <a:noFill/>
                <a:ln w="3175">
                  <a:solidFill>
                    <a:schemeClr val="tx1">
                      <a:lumMod val="50000"/>
                      <a:lumOff val="50000"/>
                      <a:alpha val="32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pic>
            <p:nvPicPr>
              <p:cNvPr id="37" name="Picture 4"/>
              <p:cNvPicPr>
                <a:picLocks noChangeAspect="1" noChangeArrowheads="1"/>
              </p:cNvPicPr>
              <p:nvPr/>
            </p:nvPicPr>
            <p:blipFill>
              <a:blip r:embed="rId4" cstate="print"/>
              <a:srcRect/>
              <a:stretch>
                <a:fillRect/>
              </a:stretch>
            </p:blipFill>
            <p:spPr bwMode="auto">
              <a:xfrm>
                <a:off x="4903567" y="3959615"/>
                <a:ext cx="140153" cy="121335"/>
              </a:xfrm>
              <a:prstGeom prst="rect">
                <a:avLst/>
              </a:prstGeom>
              <a:noFill/>
              <a:ln w="9525">
                <a:solidFill>
                  <a:schemeClr val="bg1"/>
                </a:solidFill>
                <a:miter lim="800000"/>
                <a:headEnd/>
                <a:tailEnd/>
              </a:ln>
            </p:spPr>
          </p:pic>
          <p:pic>
            <p:nvPicPr>
              <p:cNvPr id="38" name="Picture 5"/>
              <p:cNvPicPr>
                <a:picLocks noChangeAspect="1" noChangeArrowheads="1"/>
              </p:cNvPicPr>
              <p:nvPr/>
            </p:nvPicPr>
            <p:blipFill>
              <a:blip r:embed="rId5" cstate="print"/>
              <a:srcRect/>
              <a:stretch>
                <a:fillRect/>
              </a:stretch>
            </p:blipFill>
            <p:spPr bwMode="auto">
              <a:xfrm>
                <a:off x="4927523" y="4123203"/>
                <a:ext cx="122634" cy="115820"/>
              </a:xfrm>
              <a:prstGeom prst="rect">
                <a:avLst/>
              </a:prstGeom>
              <a:noFill/>
              <a:ln w="9525">
                <a:solidFill>
                  <a:schemeClr val="bg1"/>
                </a:solidFill>
                <a:miter lim="800000"/>
                <a:headEnd/>
                <a:tailEnd/>
              </a:ln>
            </p:spPr>
          </p:pic>
        </p:grpSp>
      </p:grpSp>
      <p:sp>
        <p:nvSpPr>
          <p:cNvPr id="28" name="TextBox 27"/>
          <p:cNvSpPr txBox="1"/>
          <p:nvPr/>
        </p:nvSpPr>
        <p:spPr>
          <a:xfrm>
            <a:off x="3143021" y="6593259"/>
            <a:ext cx="6112571" cy="276999"/>
          </a:xfrm>
          <a:prstGeom prst="rect">
            <a:avLst/>
          </a:prstGeom>
          <a:noFill/>
        </p:spPr>
        <p:txBody>
          <a:bodyPr wrap="none" rtlCol="0">
            <a:spAutoFit/>
          </a:bodyPr>
          <a:lstStyle/>
          <a:p>
            <a:r>
              <a:rPr lang="en-US" sz="1200" dirty="0"/>
              <a:t>Kleinstreuer et al: “A Curated Database of Rodent Uterotrophic Bioactivity” EHP (2015) </a:t>
            </a:r>
          </a:p>
        </p:txBody>
      </p:sp>
    </p:spTree>
    <p:extLst>
      <p:ext uri="{BB962C8B-B14F-4D97-AF65-F5344CB8AC3E}">
        <p14:creationId xmlns:p14="http://schemas.microsoft.com/office/powerpoint/2010/main" val="350084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Anemia concordance results</a:t>
            </a:r>
            <a:br>
              <a:rPr lang="en-US" dirty="0"/>
            </a:br>
            <a:r>
              <a:rPr lang="en-US" dirty="0"/>
              <a:t>Quantitative In Vivo Measurement</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13</a:t>
            </a:fld>
            <a:endParaRPr lang="en-US" sz="1000" b="1" kern="1200" dirty="0">
              <a:solidFill>
                <a:srgbClr val="003F69"/>
              </a:solidFill>
              <a:latin typeface="Arial" charset="0"/>
              <a:ea typeface="ＭＳ Ｐゴシック" pitchFamily="1" charset="-128"/>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739252377"/>
              </p:ext>
            </p:extLst>
          </p:nvPr>
        </p:nvGraphicFramePr>
        <p:xfrm>
          <a:off x="1035279" y="1405918"/>
          <a:ext cx="7070496" cy="4174751"/>
        </p:xfrm>
        <a:graphic>
          <a:graphicData uri="http://schemas.openxmlformats.org/drawingml/2006/table">
            <a:tbl>
              <a:tblPr firstRow="1" firstCol="1" bandRow="1">
                <a:tableStyleId>{F5AB1C69-6EDB-4FF4-983F-18BD219EF322}</a:tableStyleId>
              </a:tblPr>
              <a:tblGrid>
                <a:gridCol w="1460271">
                  <a:extLst>
                    <a:ext uri="{9D8B030D-6E8A-4147-A177-3AD203B41FA5}">
                      <a16:colId xmlns:a16="http://schemas.microsoft.com/office/drawing/2014/main" val="1047115102"/>
                    </a:ext>
                  </a:extLst>
                </a:gridCol>
                <a:gridCol w="1457325">
                  <a:extLst>
                    <a:ext uri="{9D8B030D-6E8A-4147-A177-3AD203B41FA5}">
                      <a16:colId xmlns:a16="http://schemas.microsoft.com/office/drawing/2014/main" val="4019674471"/>
                    </a:ext>
                  </a:extLst>
                </a:gridCol>
                <a:gridCol w="1371600">
                  <a:extLst>
                    <a:ext uri="{9D8B030D-6E8A-4147-A177-3AD203B41FA5}">
                      <a16:colId xmlns:a16="http://schemas.microsoft.com/office/drawing/2014/main" val="3225843532"/>
                    </a:ext>
                  </a:extLst>
                </a:gridCol>
                <a:gridCol w="1333500">
                  <a:extLst>
                    <a:ext uri="{9D8B030D-6E8A-4147-A177-3AD203B41FA5}">
                      <a16:colId xmlns:a16="http://schemas.microsoft.com/office/drawing/2014/main" val="3683179101"/>
                    </a:ext>
                  </a:extLst>
                </a:gridCol>
                <a:gridCol w="1447800">
                  <a:extLst>
                    <a:ext uri="{9D8B030D-6E8A-4147-A177-3AD203B41FA5}">
                      <a16:colId xmlns:a16="http://schemas.microsoft.com/office/drawing/2014/main" val="2197584788"/>
                    </a:ext>
                  </a:extLst>
                </a:gridCol>
              </a:tblGrid>
              <a:tr h="342505">
                <a:tc>
                  <a:txBody>
                    <a:bodyPr/>
                    <a:lstStyle/>
                    <a:p>
                      <a:pPr marL="0" marR="0">
                        <a:lnSpc>
                          <a:spcPct val="107000"/>
                        </a:lnSpc>
                        <a:spcBef>
                          <a:spcPts val="0"/>
                        </a:spcBef>
                        <a:spcAft>
                          <a:spcPts val="0"/>
                        </a:spcAft>
                      </a:pPr>
                      <a:r>
                        <a:rPr lang="en-US" sz="1600" dirty="0">
                          <a:solidFill>
                            <a:schemeClr val="tx1"/>
                          </a:solidFill>
                          <a:effectLst/>
                        </a:rPr>
                        <a:t>Species / study 1</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Species / study 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Not 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Fraction 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1285781"/>
                  </a:ext>
                </a:extLst>
              </a:tr>
              <a:tr h="171252">
                <a:tc>
                  <a:txBody>
                    <a:bodyPr/>
                    <a:lstStyle/>
                    <a:p>
                      <a:pPr marL="0" marR="0">
                        <a:lnSpc>
                          <a:spcPct val="107000"/>
                        </a:lnSpc>
                        <a:spcBef>
                          <a:spcPts val="0"/>
                        </a:spcBef>
                        <a:spcAft>
                          <a:spcPts val="0"/>
                        </a:spcAft>
                      </a:pPr>
                      <a:r>
                        <a:rPr lang="en-US" sz="1600" b="0">
                          <a:solidFill>
                            <a:schemeClr val="tx1"/>
                          </a:solidFill>
                          <a:effectLst/>
                        </a:rPr>
                        <a:t>rat SUB</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0.90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8598258"/>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0.87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331587"/>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chemeClr val="tx1"/>
                          </a:solidFill>
                          <a:effectLst/>
                        </a:rPr>
                        <a:t>18</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0.82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852735"/>
                  </a:ext>
                </a:extLst>
              </a:tr>
              <a:tr h="171252">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16</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4</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0.80</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046189"/>
                  </a:ext>
                </a:extLst>
              </a:tr>
              <a:tr h="171252">
                <a:tc>
                  <a:txBody>
                    <a:bodyPr/>
                    <a:lstStyle/>
                    <a:p>
                      <a:pPr marL="0" marR="0">
                        <a:lnSpc>
                          <a:spcPct val="107000"/>
                        </a:lnSpc>
                        <a:spcBef>
                          <a:spcPts val="0"/>
                        </a:spcBef>
                        <a:spcAft>
                          <a:spcPts val="0"/>
                        </a:spcAft>
                      </a:pPr>
                      <a:r>
                        <a:rPr lang="en-US" sz="1600" b="0">
                          <a:solidFill>
                            <a:schemeClr val="tx1"/>
                          </a:solidFill>
                          <a:effectLst/>
                        </a:rPr>
                        <a:t>rat SUB</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0.73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7869967"/>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0.73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0007542"/>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147305"/>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0802"/>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5837915"/>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mouse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0.50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2397701"/>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0.50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953535"/>
                  </a:ext>
                </a:extLst>
              </a:tr>
              <a:tr h="171252">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13</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14</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0.48</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844108"/>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mouse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0.43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9887949"/>
                  </a:ext>
                </a:extLst>
              </a:tr>
              <a:tr h="171252">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2</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3</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0.40</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456286"/>
                  </a:ext>
                </a:extLst>
              </a:tr>
            </a:tbl>
          </a:graphicData>
        </a:graphic>
      </p:graphicFrame>
      <p:sp>
        <p:nvSpPr>
          <p:cNvPr id="7" name="TextBox 6"/>
          <p:cNvSpPr txBox="1"/>
          <p:nvPr/>
        </p:nvSpPr>
        <p:spPr>
          <a:xfrm>
            <a:off x="3040931" y="6427143"/>
            <a:ext cx="5782558" cy="461665"/>
          </a:xfrm>
          <a:prstGeom prst="rect">
            <a:avLst/>
          </a:prstGeom>
          <a:noFill/>
        </p:spPr>
        <p:txBody>
          <a:bodyPr wrap="square" rtlCol="0">
            <a:spAutoFit/>
          </a:bodyPr>
          <a:lstStyle/>
          <a:p>
            <a:r>
              <a:rPr lang="en-US" sz="1200" dirty="0"/>
              <a:t>Judson et al. Reg. </a:t>
            </a:r>
            <a:r>
              <a:rPr lang="en-US" sz="1200" dirty="0" err="1"/>
              <a:t>Tox</a:t>
            </a:r>
            <a:r>
              <a:rPr lang="en-US" sz="1200" dirty="0"/>
              <a:t>. Pharm (2017) “Retrospective Mining of Toxicology Data to Discover Multispecies and Chemical Class Effects: Anemia as a Case Study”. </a:t>
            </a:r>
          </a:p>
        </p:txBody>
      </p:sp>
    </p:spTree>
    <p:extLst>
      <p:ext uri="{BB962C8B-B14F-4D97-AF65-F5344CB8AC3E}">
        <p14:creationId xmlns:p14="http://schemas.microsoft.com/office/powerpoint/2010/main" val="12765582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7725" y="264254"/>
            <a:ext cx="7715250" cy="232553"/>
          </a:xfrm>
        </p:spPr>
        <p:txBody>
          <a:bodyPr/>
          <a:lstStyle/>
          <a:p>
            <a:r>
              <a:rPr lang="en-US" dirty="0"/>
              <a:t>Sources of Uncertainty / Variability In Vivo</a:t>
            </a:r>
          </a:p>
        </p:txBody>
      </p:sp>
      <p:sp>
        <p:nvSpPr>
          <p:cNvPr id="5" name="Content Placeholder 4"/>
          <p:cNvSpPr>
            <a:spLocks noGrp="1"/>
          </p:cNvSpPr>
          <p:nvPr>
            <p:ph idx="1"/>
          </p:nvPr>
        </p:nvSpPr>
        <p:spPr>
          <a:xfrm>
            <a:off x="961510" y="896917"/>
            <a:ext cx="7848600" cy="4724400"/>
          </a:xfrm>
        </p:spPr>
        <p:txBody>
          <a:bodyPr/>
          <a:lstStyle/>
          <a:p>
            <a:r>
              <a:rPr lang="en-US" dirty="0"/>
              <a:t>Experimental variability</a:t>
            </a:r>
          </a:p>
          <a:p>
            <a:pPr lvl="1"/>
            <a:r>
              <a:rPr lang="en-US" dirty="0"/>
              <a:t>Species, strain, dose range, dose spacing </a:t>
            </a:r>
          </a:p>
          <a:p>
            <a:r>
              <a:rPr lang="en-US" dirty="0"/>
              <a:t>Statistical power issues</a:t>
            </a:r>
          </a:p>
          <a:p>
            <a:pPr lvl="1"/>
            <a:r>
              <a:rPr lang="en-US" dirty="0"/>
              <a:t>Too few animals to see weak or rare effect</a:t>
            </a:r>
          </a:p>
          <a:p>
            <a:r>
              <a:rPr lang="en-US" dirty="0"/>
              <a:t>Reporting bias</a:t>
            </a:r>
          </a:p>
          <a:p>
            <a:pPr lvl="1"/>
            <a:r>
              <a:rPr lang="en-US" dirty="0"/>
              <a:t>Was an effect negative or not looked for?</a:t>
            </a:r>
          </a:p>
          <a:p>
            <a:r>
              <a:rPr lang="en-US" dirty="0"/>
              <a:t>Observer bias</a:t>
            </a:r>
          </a:p>
          <a:p>
            <a:pPr lvl="1"/>
            <a:r>
              <a:rPr lang="en-US" dirty="0"/>
              <a:t>Less severe phenotypes not reported when more severe ones are present</a:t>
            </a:r>
          </a:p>
          <a:p>
            <a:r>
              <a:rPr lang="en-US" dirty="0"/>
              <a:t>Diagnostic terminology drift</a:t>
            </a:r>
          </a:p>
          <a:p>
            <a:r>
              <a:rPr lang="en-US" dirty="0"/>
              <a:t>Data assimilation and analysis</a:t>
            </a:r>
          </a:p>
          <a:p>
            <a:pPr lvl="1"/>
            <a:r>
              <a:rPr lang="en-US" dirty="0"/>
              <a:t>Typos, incomplete transcription</a:t>
            </a:r>
          </a:p>
          <a:p>
            <a:pPr lvl="1"/>
            <a:endParaRPr lang="en-US" dirty="0"/>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14</a:t>
            </a:fld>
            <a:endParaRPr lang="en-US" sz="1000" b="1" kern="1200" dirty="0">
              <a:solidFill>
                <a:srgbClr val="003F69"/>
              </a:solidFill>
              <a:latin typeface="Arial" charset="0"/>
              <a:ea typeface="ＭＳ Ｐゴシック" pitchFamily="1" charset="-128"/>
              <a:cs typeface="+mn-cs"/>
            </a:endParaRPr>
          </a:p>
        </p:txBody>
      </p:sp>
      <p:sp>
        <p:nvSpPr>
          <p:cNvPr id="2" name="TextBox 1"/>
          <p:cNvSpPr txBox="1"/>
          <p:nvPr/>
        </p:nvSpPr>
        <p:spPr>
          <a:xfrm>
            <a:off x="2039346" y="5868413"/>
            <a:ext cx="4854214" cy="584775"/>
          </a:xfrm>
          <a:prstGeom prst="rect">
            <a:avLst/>
          </a:prstGeom>
          <a:solidFill>
            <a:srgbClr val="FFFF00"/>
          </a:solidFill>
          <a:ln>
            <a:solidFill>
              <a:schemeClr val="tx1"/>
            </a:solidFill>
          </a:ln>
        </p:spPr>
        <p:txBody>
          <a:bodyPr wrap="none" rtlCol="0">
            <a:spAutoFit/>
          </a:bodyPr>
          <a:lstStyle/>
          <a:p>
            <a:r>
              <a:rPr lang="en-US" sz="3200" dirty="0"/>
              <a:t>Always question the data!</a:t>
            </a:r>
          </a:p>
        </p:txBody>
      </p:sp>
    </p:spTree>
    <p:extLst>
      <p:ext uri="{BB962C8B-B14F-4D97-AF65-F5344CB8AC3E}">
        <p14:creationId xmlns:p14="http://schemas.microsoft.com/office/powerpoint/2010/main" val="30378403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533400"/>
            <a:ext cx="7534275" cy="95250"/>
          </a:xfrm>
        </p:spPr>
        <p:txBody>
          <a:bodyPr/>
          <a:lstStyle/>
          <a:p>
            <a:r>
              <a:rPr lang="en-US" dirty="0"/>
              <a:t>Updated IVIVE, accounting for uncertainty</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15</a:t>
            </a:fld>
            <a:endParaRPr lang="en-US" sz="1000" b="1" kern="1200" dirty="0">
              <a:solidFill>
                <a:srgbClr val="003F69"/>
              </a:solidFill>
              <a:latin typeface="Arial" charset="0"/>
              <a:ea typeface="ＭＳ Ｐゴシック" pitchFamily="1" charset="-128"/>
              <a:cs typeface="+mn-cs"/>
            </a:endParaRPr>
          </a:p>
        </p:txBody>
      </p:sp>
      <p:sp>
        <p:nvSpPr>
          <p:cNvPr id="5" name="TextBox 4"/>
          <p:cNvSpPr txBox="1"/>
          <p:nvPr/>
        </p:nvSpPr>
        <p:spPr>
          <a:xfrm>
            <a:off x="5648325" y="1000140"/>
            <a:ext cx="3495675" cy="3754874"/>
          </a:xfrm>
          <a:prstGeom prst="rect">
            <a:avLst/>
          </a:prstGeom>
          <a:noFill/>
        </p:spPr>
        <p:txBody>
          <a:bodyPr wrap="square" rtlCol="0">
            <a:spAutoFit/>
          </a:bodyPr>
          <a:lstStyle/>
          <a:p>
            <a:r>
              <a:rPr lang="en-US" sz="1800" dirty="0"/>
              <a:t>Larger set of chemicals with in vivo, in vitro, TK</a:t>
            </a:r>
          </a:p>
          <a:p>
            <a:endParaRPr lang="en-US" sz="1800" dirty="0"/>
          </a:p>
          <a:p>
            <a:r>
              <a:rPr lang="en-US" sz="1800" dirty="0"/>
              <a:t>~4% have in vitro POD consistently greater than in vivo values</a:t>
            </a:r>
          </a:p>
          <a:p>
            <a:endParaRPr lang="en-US" sz="1800" dirty="0"/>
          </a:p>
          <a:p>
            <a:r>
              <a:rPr lang="en-US" sz="1800" dirty="0"/>
              <a:t>Issue: what is the correct in vitro POD assay?</a:t>
            </a:r>
          </a:p>
          <a:p>
            <a:r>
              <a:rPr lang="en-US" sz="1800" dirty="0"/>
              <a:t>- Bioactivity vs. adversity</a:t>
            </a:r>
          </a:p>
          <a:p>
            <a:endParaRPr lang="en-US" dirty="0"/>
          </a:p>
          <a:p>
            <a:r>
              <a:rPr lang="en-US" dirty="0"/>
              <a:t>Unpublished</a:t>
            </a:r>
          </a:p>
          <a:p>
            <a:endParaRPr lang="en-US" dirty="0"/>
          </a:p>
        </p:txBody>
      </p:sp>
      <p:pic>
        <p:nvPicPr>
          <p:cNvPr id="6" name="Picture 5"/>
          <p:cNvPicPr>
            <a:picLocks noChangeAspect="1"/>
          </p:cNvPicPr>
          <p:nvPr/>
        </p:nvPicPr>
        <p:blipFill>
          <a:blip r:embed="rId2"/>
          <a:stretch>
            <a:fillRect/>
          </a:stretch>
        </p:blipFill>
        <p:spPr>
          <a:xfrm>
            <a:off x="0" y="970579"/>
            <a:ext cx="5648325" cy="5368309"/>
          </a:xfrm>
          <a:prstGeom prst="rect">
            <a:avLst/>
          </a:prstGeom>
        </p:spPr>
      </p:pic>
      <p:pic>
        <p:nvPicPr>
          <p:cNvPr id="9" name="Picture 8"/>
          <p:cNvPicPr>
            <a:picLocks noChangeAspect="1"/>
          </p:cNvPicPr>
          <p:nvPr/>
        </p:nvPicPr>
        <p:blipFill>
          <a:blip r:embed="rId3"/>
          <a:stretch>
            <a:fillRect/>
          </a:stretch>
        </p:blipFill>
        <p:spPr>
          <a:xfrm>
            <a:off x="5968366" y="4599236"/>
            <a:ext cx="2855592" cy="2258764"/>
          </a:xfrm>
          <a:prstGeom prst="rect">
            <a:avLst/>
          </a:prstGeom>
        </p:spPr>
      </p:pic>
    </p:spTree>
    <p:extLst>
      <p:ext uri="{BB962C8B-B14F-4D97-AF65-F5344CB8AC3E}">
        <p14:creationId xmlns:p14="http://schemas.microsoft.com/office/powerpoint/2010/main" val="12321873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87" y="385672"/>
            <a:ext cx="7768281" cy="228600"/>
          </a:xfrm>
        </p:spPr>
        <p:txBody>
          <a:bodyPr/>
          <a:lstStyle/>
          <a:p>
            <a:r>
              <a:rPr lang="en-US" dirty="0"/>
              <a:t>More Complex Risk Assessment  Problem:</a:t>
            </a:r>
            <a:br>
              <a:rPr lang="en-US" dirty="0"/>
            </a:br>
            <a:r>
              <a:rPr lang="en-US" dirty="0"/>
              <a:t>Identifying Endocrine Disruptors</a:t>
            </a:r>
          </a:p>
        </p:txBody>
      </p:sp>
      <p:sp>
        <p:nvSpPr>
          <p:cNvPr id="3" name="Content Placeholder 2"/>
          <p:cNvSpPr>
            <a:spLocks noGrp="1"/>
          </p:cNvSpPr>
          <p:nvPr>
            <p:ph idx="1"/>
          </p:nvPr>
        </p:nvSpPr>
        <p:spPr>
          <a:xfrm>
            <a:off x="3817326" y="950119"/>
            <a:ext cx="5326674" cy="4724400"/>
          </a:xfrm>
        </p:spPr>
        <p:txBody>
          <a:bodyPr/>
          <a:lstStyle/>
          <a:p>
            <a:r>
              <a:rPr lang="en-US" dirty="0"/>
              <a:t>Chemicals that mimic natural sex hormones can have significant effects years to decades after exposure (e.g. DES)</a:t>
            </a:r>
          </a:p>
          <a:p>
            <a:endParaRPr lang="en-US" dirty="0"/>
          </a:p>
          <a:p>
            <a:r>
              <a:rPr lang="en-US" dirty="0"/>
              <a:t>There are 10,000s of chemicals to be evaluated</a:t>
            </a:r>
          </a:p>
          <a:p>
            <a:endParaRPr lang="en-US" dirty="0"/>
          </a:p>
          <a:p>
            <a:r>
              <a:rPr lang="en-US" dirty="0"/>
              <a:t>Can we screen for these in an efficient way?</a:t>
            </a:r>
          </a:p>
          <a:p>
            <a:endParaRPr lang="en-US" dirty="0"/>
          </a:p>
          <a:p>
            <a:r>
              <a:rPr lang="en-US" dirty="0"/>
              <a:t>Can we understand the uncertainty of our results?</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16</a:t>
            </a:fld>
            <a:endParaRPr lang="en-US" sz="1000" b="1" kern="1200" dirty="0">
              <a:solidFill>
                <a:srgbClr val="003F69"/>
              </a:solidFill>
              <a:latin typeface="Arial" charset="0"/>
              <a:ea typeface="ＭＳ Ｐゴシック" pitchFamily="1" charset="-128"/>
              <a:cs typeface="+mn-cs"/>
            </a:endParaRPr>
          </a:p>
        </p:txBody>
      </p:sp>
      <p:pic>
        <p:nvPicPr>
          <p:cNvPr id="5" name="Picture 4"/>
          <p:cNvPicPr>
            <a:picLocks noChangeAspect="1"/>
          </p:cNvPicPr>
          <p:nvPr/>
        </p:nvPicPr>
        <p:blipFill>
          <a:blip r:embed="rId2"/>
          <a:stretch>
            <a:fillRect/>
          </a:stretch>
        </p:blipFill>
        <p:spPr>
          <a:xfrm>
            <a:off x="140767" y="5674519"/>
            <a:ext cx="3575449" cy="1100138"/>
          </a:xfrm>
          <a:prstGeom prst="rect">
            <a:avLst/>
          </a:prstGeom>
        </p:spPr>
      </p:pic>
      <p:pic>
        <p:nvPicPr>
          <p:cNvPr id="6" name="Picture 5"/>
          <p:cNvPicPr>
            <a:picLocks noChangeAspect="1"/>
          </p:cNvPicPr>
          <p:nvPr/>
        </p:nvPicPr>
        <p:blipFill>
          <a:blip r:embed="rId3"/>
          <a:stretch>
            <a:fillRect/>
          </a:stretch>
        </p:blipFill>
        <p:spPr>
          <a:xfrm>
            <a:off x="140767" y="1228543"/>
            <a:ext cx="3654050" cy="4167552"/>
          </a:xfrm>
          <a:prstGeom prst="rect">
            <a:avLst/>
          </a:prstGeom>
        </p:spPr>
      </p:pic>
    </p:spTree>
    <p:extLst>
      <p:ext uri="{BB962C8B-B14F-4D97-AF65-F5344CB8AC3E}">
        <p14:creationId xmlns:p14="http://schemas.microsoft.com/office/powerpoint/2010/main" val="216166283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9048" y="53583"/>
            <a:ext cx="6844352" cy="1132764"/>
          </a:xfrm>
        </p:spPr>
        <p:txBody>
          <a:bodyPr>
            <a:noAutofit/>
          </a:bodyPr>
          <a:lstStyle/>
          <a:p>
            <a:r>
              <a:rPr lang="en-US" i="1" dirty="0"/>
              <a:t>In Vitro </a:t>
            </a:r>
            <a:r>
              <a:rPr lang="en-US" dirty="0"/>
              <a:t>Estrogen Receptor Model</a:t>
            </a:r>
            <a:endParaRPr lang="en-US" sz="1600" dirty="0"/>
          </a:p>
        </p:txBody>
      </p:sp>
      <p:sp>
        <p:nvSpPr>
          <p:cNvPr id="2" name="Slide Number Placeholder 1"/>
          <p:cNvSpPr>
            <a:spLocks noGrp="1"/>
          </p:cNvSpPr>
          <p:nvPr>
            <p:ph type="sldNum" sz="quarter" idx="4294967295"/>
          </p:nvPr>
        </p:nvSpPr>
        <p:spPr>
          <a:xfrm>
            <a:off x="8153400" y="6477000"/>
            <a:ext cx="834390" cy="304800"/>
          </a:xfrm>
          <a:prstGeom prst="rect">
            <a:avLst/>
          </a:prstGeom>
        </p:spPr>
        <p:txBody>
          <a:bodyPr/>
          <a:lstStyle/>
          <a:p>
            <a:pPr eaLnBrk="0" hangingPunct="0">
              <a:defRPr/>
            </a:pPr>
            <a:fld id="{192D3D37-D3A3-40C7-BBB9-7B56940D5093}" type="slidenum">
              <a:rPr lang="en-US" smtClean="0"/>
              <a:pPr eaLnBrk="0" hangingPunct="0">
                <a:defRPr/>
              </a:pPr>
              <a:t>17</a:t>
            </a:fld>
            <a:endParaRPr lang="en-US" dirty="0"/>
          </a:p>
        </p:txBody>
      </p:sp>
      <p:sp>
        <p:nvSpPr>
          <p:cNvPr id="5" name="TextBox 4"/>
          <p:cNvSpPr txBox="1"/>
          <p:nvPr/>
        </p:nvSpPr>
        <p:spPr>
          <a:xfrm>
            <a:off x="2273" y="1214021"/>
            <a:ext cx="6575839" cy="4893647"/>
          </a:xfrm>
          <a:prstGeom prst="rect">
            <a:avLst/>
          </a:prstGeom>
          <a:noFill/>
        </p:spPr>
        <p:txBody>
          <a:bodyPr wrap="none" rtlCol="0">
            <a:spAutoFit/>
          </a:bodyPr>
          <a:lstStyle/>
          <a:p>
            <a:pPr marL="342900" indent="-342900">
              <a:buFont typeface="Arial"/>
              <a:buChar char="•"/>
            </a:pPr>
            <a:r>
              <a:rPr lang="en-US" sz="2400" dirty="0"/>
              <a:t>No assay is perfect</a:t>
            </a:r>
          </a:p>
          <a:p>
            <a:pPr marL="800100" lvl="1" indent="-342900">
              <a:buFont typeface="Arial"/>
              <a:buChar char="•"/>
            </a:pPr>
            <a:r>
              <a:rPr lang="en-US" sz="2400" dirty="0"/>
              <a:t>Assay Interference</a:t>
            </a:r>
          </a:p>
          <a:p>
            <a:pPr marL="800100" lvl="1" indent="-342900">
              <a:buFont typeface="Arial"/>
              <a:buChar char="•"/>
            </a:pPr>
            <a:r>
              <a:rPr lang="en-US" sz="2400" dirty="0"/>
              <a:t>Noise</a:t>
            </a:r>
          </a:p>
          <a:p>
            <a:pPr marL="342900" indent="-342900">
              <a:buFont typeface="Arial"/>
              <a:buChar char="•"/>
            </a:pPr>
            <a:endParaRPr lang="en-US" sz="2400" dirty="0"/>
          </a:p>
          <a:p>
            <a:pPr marL="342900" indent="-342900">
              <a:buFont typeface="Arial"/>
              <a:buChar char="•"/>
            </a:pPr>
            <a:r>
              <a:rPr lang="en-US" sz="2400" dirty="0"/>
              <a:t>Use multiple assays per pathway</a:t>
            </a:r>
          </a:p>
          <a:p>
            <a:pPr marL="800100" lvl="1" indent="-342900">
              <a:buFont typeface="Arial"/>
              <a:buChar char="•"/>
            </a:pPr>
            <a:r>
              <a:rPr lang="en-US" sz="2400" dirty="0"/>
              <a:t>Different technologies</a:t>
            </a:r>
          </a:p>
          <a:p>
            <a:pPr marL="800100" lvl="1" indent="-342900">
              <a:buFont typeface="Arial"/>
              <a:buChar char="•"/>
            </a:pPr>
            <a:r>
              <a:rPr lang="en-US" sz="2400" dirty="0"/>
              <a:t>Different points in pathway</a:t>
            </a:r>
          </a:p>
          <a:p>
            <a:pPr marL="800100" lvl="1" indent="-342900">
              <a:buFont typeface="Arial"/>
              <a:buChar char="•"/>
            </a:pPr>
            <a:endParaRPr lang="en-US" sz="2400" dirty="0"/>
          </a:p>
          <a:p>
            <a:pPr marL="342900" indent="-342900">
              <a:buFont typeface="Arial"/>
              <a:buChar char="•"/>
            </a:pPr>
            <a:r>
              <a:rPr lang="en-US" sz="2400" dirty="0"/>
              <a:t>Use model to integrate assays</a:t>
            </a:r>
          </a:p>
          <a:p>
            <a:pPr marL="342900" indent="-342900">
              <a:buFont typeface="Arial"/>
              <a:buChar char="•"/>
            </a:pPr>
            <a:endParaRPr lang="en-US" sz="2400" dirty="0"/>
          </a:p>
          <a:p>
            <a:pPr marL="342900" indent="-342900">
              <a:buFont typeface="Arial"/>
              <a:buChar char="•"/>
            </a:pPr>
            <a:r>
              <a:rPr lang="en-US" sz="2400" dirty="0"/>
              <a:t>Evaluate model against reference chemicals</a:t>
            </a:r>
          </a:p>
          <a:p>
            <a:endParaRPr lang="en-US" sz="2400" dirty="0"/>
          </a:p>
          <a:p>
            <a:endParaRPr lang="en-US" sz="2400" dirty="0"/>
          </a:p>
        </p:txBody>
      </p:sp>
      <p:pic>
        <p:nvPicPr>
          <p:cNvPr id="6" name="Picture 5"/>
          <p:cNvPicPr>
            <a:picLocks noChangeAspect="1"/>
          </p:cNvPicPr>
          <p:nvPr/>
        </p:nvPicPr>
        <p:blipFill>
          <a:blip r:embed="rId2"/>
          <a:stretch>
            <a:fillRect/>
          </a:stretch>
        </p:blipFill>
        <p:spPr>
          <a:xfrm>
            <a:off x="5094794" y="1631092"/>
            <a:ext cx="3738940" cy="2953048"/>
          </a:xfrm>
          <a:prstGeom prst="rect">
            <a:avLst/>
          </a:prstGeom>
        </p:spPr>
      </p:pic>
      <p:sp>
        <p:nvSpPr>
          <p:cNvPr id="7" name="TextBox 6"/>
          <p:cNvSpPr txBox="1"/>
          <p:nvPr/>
        </p:nvSpPr>
        <p:spPr>
          <a:xfrm>
            <a:off x="3326975" y="6421651"/>
            <a:ext cx="5660815" cy="415498"/>
          </a:xfrm>
          <a:prstGeom prst="rect">
            <a:avLst/>
          </a:prstGeom>
          <a:noFill/>
        </p:spPr>
        <p:txBody>
          <a:bodyPr wrap="square" rtlCol="0">
            <a:spAutoFit/>
          </a:bodyPr>
          <a:lstStyle/>
          <a:p>
            <a:r>
              <a:rPr lang="en-US" sz="1050" dirty="0"/>
              <a:t>Judson et al: “Integrated Model of Chemical Perturbations of a Biological Pathway</a:t>
            </a:r>
          </a:p>
          <a:p>
            <a:r>
              <a:rPr lang="en-US" sz="1050" dirty="0"/>
              <a:t>Using 18 In Vitro High Throughput Screening Assays for the Estrogen Receptor” (EHP 2015) </a:t>
            </a:r>
          </a:p>
        </p:txBody>
      </p:sp>
    </p:spTree>
    <p:extLst>
      <p:ext uri="{BB962C8B-B14F-4D97-AF65-F5344CB8AC3E}">
        <p14:creationId xmlns:p14="http://schemas.microsoft.com/office/powerpoint/2010/main" val="9310712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9881" y="67608"/>
            <a:ext cx="8370519" cy="6577497"/>
            <a:chOff x="619881" y="67608"/>
            <a:chExt cx="8370519" cy="6577497"/>
          </a:xfrm>
        </p:grpSpPr>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chemeClr val="tx1"/>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chemeClr val="tx1"/>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chemeClr val="tx1"/>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tx1"/>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tx1"/>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tx1"/>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tx1"/>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tx1"/>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tx1"/>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tx1"/>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tx1"/>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tx1"/>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tx1"/>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tx1"/>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grpSp>
          <p:nvGrpSpPr>
            <p:cNvPr id="409" name="Group 408"/>
            <p:cNvGrpSpPr/>
            <p:nvPr/>
          </p:nvGrpSpPr>
          <p:grpSpPr>
            <a:xfrm>
              <a:off x="3873033" y="208987"/>
              <a:ext cx="380301" cy="365760"/>
              <a:chOff x="6350467" y="830510"/>
              <a:chExt cx="380301" cy="365760"/>
            </a:xfrm>
          </p:grpSpPr>
          <p:sp>
            <p:nvSpPr>
              <p:cNvPr id="154" name="8-Point Star 153"/>
              <p:cNvSpPr/>
              <p:nvPr/>
            </p:nvSpPr>
            <p:spPr bwMode="auto">
              <a:xfrm>
                <a:off x="6350467" y="830510"/>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6375635" y="88643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grpSp>
          <p:nvGrpSpPr>
            <p:cNvPr id="408" name="Group 407"/>
            <p:cNvGrpSpPr/>
            <p:nvPr/>
          </p:nvGrpSpPr>
          <p:grpSpPr>
            <a:xfrm>
              <a:off x="3874431" y="596279"/>
              <a:ext cx="371911" cy="365760"/>
              <a:chOff x="6351866" y="1326859"/>
              <a:chExt cx="371911" cy="365760"/>
            </a:xfrm>
          </p:grpSpPr>
          <p:sp>
            <p:nvSpPr>
              <p:cNvPr id="155" name="8-Point Star 154"/>
              <p:cNvSpPr/>
              <p:nvPr/>
            </p:nvSpPr>
            <p:spPr bwMode="auto">
              <a:xfrm>
                <a:off x="6351866" y="132685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6368644" y="13995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grpSp>
        <p:grpSp>
          <p:nvGrpSpPr>
            <p:cNvPr id="407" name="Group 406"/>
            <p:cNvGrpSpPr/>
            <p:nvPr/>
          </p:nvGrpSpPr>
          <p:grpSpPr>
            <a:xfrm>
              <a:off x="3884219" y="983570"/>
              <a:ext cx="365760" cy="365760"/>
              <a:chOff x="6344875" y="1781262"/>
              <a:chExt cx="365760" cy="365760"/>
            </a:xfrm>
          </p:grpSpPr>
          <p:sp>
            <p:nvSpPr>
              <p:cNvPr id="156" name="8-Point Star 155"/>
              <p:cNvSpPr/>
              <p:nvPr/>
            </p:nvSpPr>
            <p:spPr bwMode="auto">
              <a:xfrm>
                <a:off x="6344875" y="178126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6351867" y="1852567"/>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grpSp>
        <p:sp>
          <p:nvSpPr>
            <p:cNvPr id="161" name="8-Point Star 160"/>
            <p:cNvSpPr/>
            <p:nvPr/>
          </p:nvSpPr>
          <p:spPr bwMode="auto">
            <a:xfrm>
              <a:off x="3848472" y="15897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grpSp>
          <p:nvGrpSpPr>
            <p:cNvPr id="401" name="Group 400"/>
            <p:cNvGrpSpPr/>
            <p:nvPr/>
          </p:nvGrpSpPr>
          <p:grpSpPr>
            <a:xfrm>
              <a:off x="3841480" y="1985454"/>
              <a:ext cx="370515" cy="365760"/>
              <a:chOff x="2427214" y="1621871"/>
              <a:chExt cx="370515" cy="365760"/>
            </a:xfrm>
          </p:grpSpPr>
          <p:sp>
            <p:nvSpPr>
              <p:cNvPr id="162" name="8-Point Star 161"/>
              <p:cNvSpPr/>
              <p:nvPr/>
            </p:nvSpPr>
            <p:spPr bwMode="auto">
              <a:xfrm>
                <a:off x="2427214" y="16218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2442596" y="167639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grpSp>
        <p:grpSp>
          <p:nvGrpSpPr>
            <p:cNvPr id="400" name="Group 399"/>
            <p:cNvGrpSpPr/>
            <p:nvPr/>
          </p:nvGrpSpPr>
          <p:grpSpPr>
            <a:xfrm>
              <a:off x="3838686" y="2376941"/>
              <a:ext cx="365760" cy="365760"/>
              <a:chOff x="2776758" y="1988191"/>
              <a:chExt cx="365760" cy="365760"/>
            </a:xfrm>
          </p:grpSpPr>
          <p:sp>
            <p:nvSpPr>
              <p:cNvPr id="160" name="8-Point Star 159"/>
              <p:cNvSpPr/>
              <p:nvPr/>
            </p:nvSpPr>
            <p:spPr bwMode="auto">
              <a:xfrm>
                <a:off x="2776758" y="198819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2778157" y="205390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grpSp>
        <p:grpSp>
          <p:nvGrpSpPr>
            <p:cNvPr id="399" name="Group 398"/>
            <p:cNvGrpSpPr/>
            <p:nvPr/>
          </p:nvGrpSpPr>
          <p:grpSpPr>
            <a:xfrm>
              <a:off x="3837288" y="2769826"/>
              <a:ext cx="366319" cy="365760"/>
              <a:chOff x="3152864" y="2355909"/>
              <a:chExt cx="366319" cy="365760"/>
            </a:xfrm>
          </p:grpSpPr>
          <p:sp>
            <p:nvSpPr>
              <p:cNvPr id="182" name="8-Point Star 181"/>
              <p:cNvSpPr/>
              <p:nvPr/>
            </p:nvSpPr>
            <p:spPr bwMode="auto">
              <a:xfrm>
                <a:off x="3152864" y="235590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164050" y="239785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grpSp>
        <p:grpSp>
          <p:nvGrpSpPr>
            <p:cNvPr id="398" name="Group 397"/>
            <p:cNvGrpSpPr/>
            <p:nvPr/>
          </p:nvGrpSpPr>
          <p:grpSpPr>
            <a:xfrm>
              <a:off x="3835889" y="3145932"/>
              <a:ext cx="367717" cy="365760"/>
              <a:chOff x="3554137" y="2723627"/>
              <a:chExt cx="367717" cy="365760"/>
            </a:xfrm>
          </p:grpSpPr>
          <p:sp>
            <p:nvSpPr>
              <p:cNvPr id="158" name="8-Point Star 157"/>
              <p:cNvSpPr/>
              <p:nvPr/>
            </p:nvSpPr>
            <p:spPr bwMode="auto">
              <a:xfrm>
                <a:off x="3554137" y="272362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566721" y="2775357"/>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grpSp>
        <p:grpSp>
          <p:nvGrpSpPr>
            <p:cNvPr id="397" name="Group 396"/>
            <p:cNvGrpSpPr/>
            <p:nvPr/>
          </p:nvGrpSpPr>
          <p:grpSpPr>
            <a:xfrm>
              <a:off x="3842880" y="3545553"/>
              <a:ext cx="385894" cy="365760"/>
              <a:chOff x="3863131" y="3041008"/>
              <a:chExt cx="385894" cy="365760"/>
            </a:xfrm>
          </p:grpSpPr>
          <p:sp>
            <p:nvSpPr>
              <p:cNvPr id="157" name="8-Point Star 156"/>
              <p:cNvSpPr/>
              <p:nvPr/>
            </p:nvSpPr>
            <p:spPr bwMode="auto">
              <a:xfrm>
                <a:off x="3863131" y="3041008"/>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93892" y="310252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grpSp>
        <p:sp>
          <p:nvSpPr>
            <p:cNvPr id="164" name="8-Point Star 163"/>
            <p:cNvSpPr/>
            <p:nvPr/>
          </p:nvSpPr>
          <p:spPr bwMode="auto">
            <a:xfrm>
              <a:off x="3817515" y="40693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grpSp>
          <p:nvGrpSpPr>
            <p:cNvPr id="387" name="Group 386"/>
            <p:cNvGrpSpPr/>
            <p:nvPr/>
          </p:nvGrpSpPr>
          <p:grpSpPr>
            <a:xfrm>
              <a:off x="6604423" y="5239866"/>
              <a:ext cx="468384" cy="365760"/>
              <a:chOff x="6091405" y="4632121"/>
              <a:chExt cx="468384" cy="365760"/>
            </a:xfrm>
          </p:grpSpPr>
          <p:sp>
            <p:nvSpPr>
              <p:cNvPr id="168" name="8-Point Star 167"/>
              <p:cNvSpPr/>
              <p:nvPr/>
            </p:nvSpPr>
            <p:spPr bwMode="auto">
              <a:xfrm>
                <a:off x="6116975" y="46321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091405" y="4678851"/>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grpSp>
        <p:grpSp>
          <p:nvGrpSpPr>
            <p:cNvPr id="386" name="Group 385"/>
            <p:cNvGrpSpPr/>
            <p:nvPr/>
          </p:nvGrpSpPr>
          <p:grpSpPr>
            <a:xfrm>
              <a:off x="6613617" y="5677114"/>
              <a:ext cx="510329" cy="365760"/>
              <a:chOff x="6351866" y="4957894"/>
              <a:chExt cx="510329" cy="365760"/>
            </a:xfrm>
          </p:grpSpPr>
          <p:sp>
            <p:nvSpPr>
              <p:cNvPr id="167" name="8-Point Star 166"/>
              <p:cNvSpPr/>
              <p:nvPr/>
            </p:nvSpPr>
            <p:spPr bwMode="auto">
              <a:xfrm>
                <a:off x="6375635" y="495789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351866" y="503199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grpSp>
        <p:grpSp>
          <p:nvGrpSpPr>
            <p:cNvPr id="383" name="Group 382"/>
            <p:cNvGrpSpPr/>
            <p:nvPr/>
          </p:nvGrpSpPr>
          <p:grpSpPr>
            <a:xfrm>
              <a:off x="6621603" y="6279345"/>
              <a:ext cx="459995" cy="365760"/>
              <a:chOff x="6368644" y="6177093"/>
              <a:chExt cx="459995" cy="365760"/>
            </a:xfrm>
          </p:grpSpPr>
          <p:sp>
            <p:nvSpPr>
              <p:cNvPr id="169" name="8-Point Star 168"/>
              <p:cNvSpPr/>
              <p:nvPr/>
            </p:nvSpPr>
            <p:spPr bwMode="auto">
              <a:xfrm>
                <a:off x="6386820" y="617709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368644" y="6231620"/>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gr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tx1"/>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477" name="Rectangle 476"/>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4" name="Chevron 473"/>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6" name="Chevron 465"/>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8" name="Oval 467"/>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9" name="8-Point Star 468"/>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0" name="TextBox 469"/>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471" name="TextBox 470"/>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472" name="TextBox 471"/>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473" name="Chevron 472"/>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5" name="TextBox 474"/>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476" name="TextBox 475"/>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53" name="Chevron 152"/>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TextBox 169"/>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tx1"/>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grpSp>
          <p:nvGrpSpPr>
            <p:cNvPr id="554" name="Group 553"/>
            <p:cNvGrpSpPr/>
            <p:nvPr/>
          </p:nvGrpSpPr>
          <p:grpSpPr>
            <a:xfrm>
              <a:off x="1114200" y="5315421"/>
              <a:ext cx="459994" cy="365760"/>
              <a:chOff x="7971536" y="6163112"/>
              <a:chExt cx="459994" cy="365760"/>
            </a:xfrm>
          </p:grpSpPr>
          <p:sp>
            <p:nvSpPr>
              <p:cNvPr id="555" name="8-Point Star 554"/>
              <p:cNvSpPr/>
              <p:nvPr/>
            </p:nvSpPr>
            <p:spPr bwMode="auto">
              <a:xfrm>
                <a:off x="8000303" y="616311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7971536" y="6215436"/>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gr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tx1"/>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tx1"/>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tx1"/>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tx1"/>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tx1"/>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2" name="TextBox 1"/>
            <p:cNvSpPr txBox="1"/>
            <p:nvPr/>
          </p:nvSpPr>
          <p:spPr>
            <a:xfrm>
              <a:off x="7847915" y="3835809"/>
              <a:ext cx="998991"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ATG TRANS</a:t>
              </a:r>
            </a:p>
            <a:p>
              <a:pPr defTabSz="457200" fontAlgn="auto">
                <a:spcBef>
                  <a:spcPts val="0"/>
                </a:spcBef>
                <a:spcAft>
                  <a:spcPts val="0"/>
                </a:spcAft>
              </a:pPr>
              <a:r>
                <a:rPr lang="en-US" sz="1400" dirty="0">
                  <a:solidFill>
                    <a:prstClr val="black"/>
                  </a:solidFill>
                  <a:latin typeface="Calibri"/>
                </a:rPr>
                <a:t>ATG CIS</a:t>
              </a:r>
            </a:p>
          </p:txBody>
        </p:sp>
        <p:sp>
          <p:nvSpPr>
            <p:cNvPr id="184" name="TextBox 183"/>
            <p:cNvSpPr txBox="1"/>
            <p:nvPr/>
          </p:nvSpPr>
          <p:spPr>
            <a:xfrm>
              <a:off x="7847915" y="4808275"/>
              <a:ext cx="926600"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Tox21 BLA</a:t>
              </a:r>
            </a:p>
            <a:p>
              <a:pPr defTabSz="457200" fontAlgn="auto">
                <a:spcBef>
                  <a:spcPts val="0"/>
                </a:spcBef>
                <a:spcAft>
                  <a:spcPts val="0"/>
                </a:spcAft>
              </a:pPr>
              <a:r>
                <a:rPr lang="en-US" sz="1400" dirty="0">
                  <a:solidFill>
                    <a:prstClr val="black"/>
                  </a:solidFill>
                  <a:latin typeface="Calibri"/>
                </a:rPr>
                <a:t>Tox21 LUC</a:t>
              </a:r>
            </a:p>
          </p:txBody>
        </p:sp>
        <p:sp>
          <p:nvSpPr>
            <p:cNvPr id="185" name="TextBox 184"/>
            <p:cNvSpPr txBox="1"/>
            <p:nvPr/>
          </p:nvSpPr>
          <p:spPr>
            <a:xfrm>
              <a:off x="919162" y="5699113"/>
              <a:ext cx="926600"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Tox21 BLA</a:t>
              </a:r>
            </a:p>
            <a:p>
              <a:pPr defTabSz="457200" fontAlgn="auto">
                <a:spcBef>
                  <a:spcPts val="0"/>
                </a:spcBef>
                <a:spcAft>
                  <a:spcPts val="0"/>
                </a:spcAft>
              </a:pPr>
              <a:r>
                <a:rPr lang="en-US" sz="1400" dirty="0">
                  <a:solidFill>
                    <a:prstClr val="black"/>
                  </a:solidFill>
                  <a:latin typeface="Calibri"/>
                </a:rPr>
                <a:t>Tox21 LUC</a:t>
              </a:r>
            </a:p>
          </p:txBody>
        </p:sp>
        <p:sp>
          <p:nvSpPr>
            <p:cNvPr id="188" name="TextBox 187"/>
            <p:cNvSpPr txBox="1"/>
            <p:nvPr/>
          </p:nvSpPr>
          <p:spPr>
            <a:xfrm>
              <a:off x="7847915" y="5879734"/>
              <a:ext cx="574132" cy="307777"/>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ACEA</a:t>
              </a:r>
            </a:p>
          </p:txBody>
        </p:sp>
        <p:sp>
          <p:nvSpPr>
            <p:cNvPr id="189" name="TextBox 188"/>
            <p:cNvSpPr txBox="1"/>
            <p:nvPr/>
          </p:nvSpPr>
          <p:spPr>
            <a:xfrm>
              <a:off x="4448924" y="1564258"/>
              <a:ext cx="909223" cy="523220"/>
            </a:xfrm>
            <a:prstGeom prst="rect">
              <a:avLst/>
            </a:prstGeom>
            <a:solidFill>
              <a:schemeClr val="bg1"/>
            </a:solid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OT PCA </a:t>
              </a:r>
            </a:p>
            <a:p>
              <a:pPr defTabSz="457200" fontAlgn="auto">
                <a:spcBef>
                  <a:spcPts val="0"/>
                </a:spcBef>
                <a:spcAft>
                  <a:spcPts val="0"/>
                </a:spcAft>
              </a:pPr>
              <a:r>
                <a:rPr lang="en-US" sz="1400" dirty="0" err="1">
                  <a:solidFill>
                    <a:prstClr val="black"/>
                  </a:solidFill>
                  <a:latin typeface="Symbol" panose="05050102010706020507" pitchFamily="18" charset="2"/>
                </a:rPr>
                <a:t>aa,ab,bb</a:t>
              </a:r>
              <a:endParaRPr lang="en-US" sz="1400" dirty="0">
                <a:solidFill>
                  <a:prstClr val="black"/>
                </a:solidFill>
                <a:latin typeface="Symbol" panose="05050102010706020507" pitchFamily="18" charset="2"/>
              </a:endParaRPr>
            </a:p>
          </p:txBody>
        </p:sp>
        <p:sp>
          <p:nvSpPr>
            <p:cNvPr id="190" name="TextBox 189"/>
            <p:cNvSpPr txBox="1"/>
            <p:nvPr/>
          </p:nvSpPr>
          <p:spPr>
            <a:xfrm>
              <a:off x="3357343" y="4884033"/>
              <a:ext cx="1255946" cy="523220"/>
            </a:xfrm>
            <a:prstGeom prst="rect">
              <a:avLst/>
            </a:prstGeom>
            <a:noFill/>
            <a:ln>
              <a:solidFill>
                <a:schemeClr val="tx1"/>
              </a:solidFill>
            </a:ln>
          </p:spPr>
          <p:txBody>
            <a:bodyPr wrap="square" rtlCol="0">
              <a:spAutoFit/>
            </a:bodyPr>
            <a:lstStyle/>
            <a:p>
              <a:pPr algn="ctr" defTabSz="457200" fontAlgn="auto">
                <a:spcBef>
                  <a:spcPts val="0"/>
                </a:spcBef>
                <a:spcAft>
                  <a:spcPts val="0"/>
                </a:spcAft>
              </a:pPr>
              <a:r>
                <a:rPr lang="en-US" sz="1400" dirty="0">
                  <a:solidFill>
                    <a:prstClr val="black"/>
                  </a:solidFill>
                  <a:latin typeface="Calibri"/>
                </a:rPr>
                <a:t>OT Chromatin </a:t>
              </a:r>
            </a:p>
            <a:p>
              <a:pPr algn="ctr" defTabSz="457200" fontAlgn="auto">
                <a:spcBef>
                  <a:spcPts val="0"/>
                </a:spcBef>
                <a:spcAft>
                  <a:spcPts val="0"/>
                </a:spcAft>
              </a:pPr>
              <a:r>
                <a:rPr lang="en-US" sz="1400" dirty="0">
                  <a:solidFill>
                    <a:prstClr val="black"/>
                  </a:solidFill>
                  <a:latin typeface="Calibri"/>
                </a:rPr>
                <a:t>Binding</a:t>
              </a:r>
              <a:endParaRPr lang="en-US" sz="1400" dirty="0">
                <a:solidFill>
                  <a:prstClr val="black"/>
                </a:solidFill>
                <a:latin typeface="Symbol" panose="05050102010706020507" pitchFamily="18" charset="2"/>
              </a:endParaRPr>
            </a:p>
          </p:txBody>
        </p:sp>
        <p:sp>
          <p:nvSpPr>
            <p:cNvPr id="191" name="TextBox 190"/>
            <p:cNvSpPr txBox="1"/>
            <p:nvPr/>
          </p:nvSpPr>
          <p:spPr>
            <a:xfrm>
              <a:off x="5699996" y="93368"/>
              <a:ext cx="752998" cy="954107"/>
            </a:xfrm>
            <a:prstGeom prst="rect">
              <a:avLst/>
            </a:prstGeom>
            <a:noFill/>
            <a:ln>
              <a:solidFill>
                <a:schemeClr val="tx1"/>
              </a:solidFill>
            </a:ln>
          </p:spPr>
          <p:txBody>
            <a:bodyPr wrap="square" rtlCol="0">
              <a:spAutoFit/>
            </a:bodyPr>
            <a:lstStyle/>
            <a:p>
              <a:pPr defTabSz="457200" fontAlgn="auto">
                <a:spcBef>
                  <a:spcPts val="0"/>
                </a:spcBef>
                <a:spcAft>
                  <a:spcPts val="0"/>
                </a:spcAft>
              </a:pPr>
              <a:r>
                <a:rPr lang="en-US" sz="1400" dirty="0">
                  <a:solidFill>
                    <a:prstClr val="black"/>
                  </a:solidFill>
                  <a:latin typeface="Calibri"/>
                </a:rPr>
                <a:t>NVS</a:t>
              </a:r>
            </a:p>
            <a:p>
              <a:pPr defTabSz="457200" fontAlgn="auto">
                <a:spcBef>
                  <a:spcPts val="0"/>
                </a:spcBef>
                <a:spcAft>
                  <a:spcPts val="0"/>
                </a:spcAft>
              </a:pPr>
              <a:r>
                <a:rPr lang="en-US" sz="1400" dirty="0">
                  <a:solidFill>
                    <a:prstClr val="black"/>
                  </a:solidFill>
                  <a:latin typeface="Calibri"/>
                </a:rPr>
                <a:t>bovine</a:t>
              </a:r>
            </a:p>
            <a:p>
              <a:pPr defTabSz="457200" fontAlgn="auto">
                <a:spcBef>
                  <a:spcPts val="0"/>
                </a:spcBef>
                <a:spcAft>
                  <a:spcPts val="0"/>
                </a:spcAft>
              </a:pPr>
              <a:r>
                <a:rPr lang="en-US" sz="1400" dirty="0">
                  <a:solidFill>
                    <a:prstClr val="black"/>
                  </a:solidFill>
                  <a:latin typeface="Calibri"/>
                </a:rPr>
                <a:t>human</a:t>
              </a:r>
            </a:p>
            <a:p>
              <a:pPr defTabSz="457200" fontAlgn="auto">
                <a:spcBef>
                  <a:spcPts val="0"/>
                </a:spcBef>
                <a:spcAft>
                  <a:spcPts val="0"/>
                </a:spcAft>
              </a:pPr>
              <a:r>
                <a:rPr lang="en-US" sz="1400" dirty="0">
                  <a:solidFill>
                    <a:prstClr val="black"/>
                  </a:solidFill>
                  <a:latin typeface="Calibri"/>
                </a:rPr>
                <a:t>mouse</a:t>
              </a:r>
            </a:p>
          </p:txBody>
        </p:sp>
      </p:grpSp>
    </p:spTree>
    <p:extLst>
      <p:ext uri="{BB962C8B-B14F-4D97-AF65-F5344CB8AC3E}">
        <p14:creationId xmlns:p14="http://schemas.microsoft.com/office/powerpoint/2010/main" val="3449100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5986463"/>
            <a:ext cx="3479006" cy="871537"/>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
        <p:nvSpPr>
          <p:cNvPr id="3" name="Title 2"/>
          <p:cNvSpPr>
            <a:spLocks noGrp="1"/>
          </p:cNvSpPr>
          <p:nvPr>
            <p:ph type="title"/>
          </p:nvPr>
        </p:nvSpPr>
        <p:spPr>
          <a:xfrm>
            <a:off x="529868" y="88013"/>
            <a:ext cx="8280758" cy="966288"/>
          </a:xfrm>
        </p:spPr>
        <p:txBody>
          <a:bodyPr>
            <a:normAutofit/>
          </a:bodyPr>
          <a:lstStyle/>
          <a:p>
            <a:r>
              <a:rPr lang="en-US" sz="2400" dirty="0"/>
              <a:t>In vitro assays also have false positives and negatives</a:t>
            </a:r>
          </a:p>
        </p:txBody>
      </p:sp>
      <p:sp>
        <p:nvSpPr>
          <p:cNvPr id="4" name="TextBox 3"/>
          <p:cNvSpPr txBox="1"/>
          <p:nvPr/>
        </p:nvSpPr>
        <p:spPr>
          <a:xfrm>
            <a:off x="4495800" y="1213878"/>
            <a:ext cx="4554757"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Much of this “noise” is reproducible</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“assay interference”</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Result of interaction of chemical </a:t>
            </a:r>
          </a:p>
          <a:p>
            <a:pPr marL="284163"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with complex biology in the assay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Chemical universe is structurally diverse</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Solvents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Surfactants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Intentionally cytotoxic compounds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Metals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Inorganics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Pesticides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Drugs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TextBox 4"/>
          <p:cNvSpPr txBox="1"/>
          <p:nvPr/>
        </p:nvSpPr>
        <p:spPr>
          <a:xfrm>
            <a:off x="381000" y="1371600"/>
            <a:ext cx="4009937"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Assays cluster by technology,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suggesting technology-specific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non-ER bioactivity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4492974"/>
            <a:ext cx="2841469" cy="224421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473" y="2529064"/>
            <a:ext cx="3395025" cy="3763856"/>
          </a:xfrm>
          <a:prstGeom prst="rect">
            <a:avLst/>
          </a:prstGeom>
        </p:spPr>
      </p:pic>
      <p:sp>
        <p:nvSpPr>
          <p:cNvPr id="7" name="TextBox 6"/>
          <p:cNvSpPr txBox="1"/>
          <p:nvPr/>
        </p:nvSpPr>
        <p:spPr>
          <a:xfrm>
            <a:off x="-27244" y="6583303"/>
            <a:ext cx="241321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Judson et al: </a:t>
            </a:r>
            <a:r>
              <a:rPr kumimoji="0" lang="en-US" sz="1400" b="0" i="0" u="none" strike="noStrike" kern="0" cap="none" spc="0" normalizeH="0" baseline="0" noProof="0" dirty="0" err="1">
                <a:ln>
                  <a:noFill/>
                </a:ln>
                <a:solidFill>
                  <a:sysClr val="windowText" lastClr="000000"/>
                </a:solidFill>
                <a:effectLst/>
                <a:uLnTx/>
                <a:uFillTx/>
              </a:rPr>
              <a:t>ToxSci</a:t>
            </a:r>
            <a:r>
              <a:rPr kumimoji="0" lang="en-US" sz="1400" b="0" i="0" u="none" strike="noStrike" kern="0" cap="none" spc="0" normalizeH="0" baseline="0" noProof="0" dirty="0">
                <a:ln>
                  <a:noFill/>
                </a:ln>
                <a:solidFill>
                  <a:sysClr val="windowText" lastClr="000000"/>
                </a:solidFill>
                <a:effectLst/>
                <a:uLnTx/>
                <a:uFillTx/>
              </a:rPr>
              <a:t> (2015)</a:t>
            </a:r>
          </a:p>
        </p:txBody>
      </p:sp>
      <p:sp>
        <p:nvSpPr>
          <p:cNvPr id="14" name="TextBox 13"/>
          <p:cNvSpPr txBox="1"/>
          <p:nvPr/>
        </p:nvSpPr>
        <p:spPr>
          <a:xfrm rot="16200000">
            <a:off x="-161989" y="4434967"/>
            <a:ext cx="13837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Chemicals</a:t>
            </a:r>
          </a:p>
        </p:txBody>
      </p:sp>
      <p:sp>
        <p:nvSpPr>
          <p:cNvPr id="16" name="TextBox 15"/>
          <p:cNvSpPr txBox="1"/>
          <p:nvPr/>
        </p:nvSpPr>
        <p:spPr>
          <a:xfrm>
            <a:off x="2169390" y="6213971"/>
            <a:ext cx="92845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Assays</a:t>
            </a:r>
          </a:p>
        </p:txBody>
      </p:sp>
      <p:sp>
        <p:nvSpPr>
          <p:cNvPr id="8" name="Rectangle 7"/>
          <p:cNvSpPr/>
          <p:nvPr/>
        </p:nvSpPr>
        <p:spPr bwMode="auto">
          <a:xfrm>
            <a:off x="1401509" y="3315768"/>
            <a:ext cx="316195" cy="2926080"/>
          </a:xfrm>
          <a:prstGeom prst="rect">
            <a:avLst/>
          </a:prstGeom>
          <a:solidFill>
            <a:srgbClr val="BFBFBF">
              <a:alpha val="74118"/>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577665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1971675" y="139272"/>
            <a:ext cx="6983478" cy="1017184"/>
          </a:xfrm>
          <a:prstGeom prst="rect">
            <a:avLst/>
          </a:prstGeom>
          <a:effectLst>
            <a:outerShdw blurRad="50800" dist="38100" dir="2700000" algn="tl" rotWithShape="0">
              <a:schemeClr val="bg1">
                <a:lumMod val="75000"/>
                <a:alpha val="40000"/>
              </a:schemeClr>
            </a:outerShdw>
          </a:effectLst>
        </p:spPr>
        <p:txBody>
          <a:bodyPr vert="horz" lIns="91440" tIns="45720" rIns="91440" bIns="45720" rtlCol="0" anchor="ctr">
            <a:noAutofit/>
          </a:bodyPr>
          <a:lstStyle/>
          <a:p>
            <a:pPr eaLnBrk="1" hangingPunct="1">
              <a:buClr>
                <a:srgbClr val="355777"/>
              </a:buClr>
              <a:buSzPct val="90000"/>
              <a:buFont typeface="Times" pitchFamily="1" charset="0"/>
              <a:buNone/>
            </a:pPr>
            <a:r>
              <a:rPr lang="en-US" sz="3000" b="1" dirty="0">
                <a:solidFill>
                  <a:srgbClr val="355777"/>
                </a:solidFill>
                <a:latin typeface="+mj-lt"/>
                <a:ea typeface="+mj-ea"/>
                <a:cs typeface="+mj-cs"/>
              </a:rPr>
              <a:t>National Center for Computational Toxicology</a:t>
            </a:r>
          </a:p>
        </p:txBody>
      </p:sp>
      <p:sp>
        <p:nvSpPr>
          <p:cNvPr id="8" name="Content Placeholder 5"/>
          <p:cNvSpPr txBox="1">
            <a:spLocks/>
          </p:cNvSpPr>
          <p:nvPr/>
        </p:nvSpPr>
        <p:spPr>
          <a:xfrm>
            <a:off x="-164757" y="1059745"/>
            <a:ext cx="9119910" cy="344025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National Center for Computational Toxicology established in 2005 to integrate</a:t>
            </a:r>
          </a:p>
          <a:p>
            <a:pPr lvl="1"/>
            <a:r>
              <a:rPr lang="en-US" sz="1800" dirty="0"/>
              <a:t>High-throughput and high-content technologies</a:t>
            </a:r>
          </a:p>
          <a:p>
            <a:pPr lvl="1"/>
            <a:r>
              <a:rPr lang="en-US" sz="1800" dirty="0"/>
              <a:t>Modeling and data mining</a:t>
            </a:r>
          </a:p>
          <a:p>
            <a:pPr lvl="1"/>
            <a:r>
              <a:rPr lang="en-US" sz="1800" dirty="0"/>
              <a:t>Modern molecular biology</a:t>
            </a:r>
          </a:p>
          <a:p>
            <a:pPr lvl="1"/>
            <a:r>
              <a:rPr lang="en-US" sz="1800" dirty="0"/>
              <a:t>Computational biology and chemistry</a:t>
            </a:r>
          </a:p>
          <a:p>
            <a:r>
              <a:rPr lang="en-US" sz="2000" dirty="0"/>
              <a:t>Currently staffed by ~60 employees</a:t>
            </a:r>
          </a:p>
          <a:p>
            <a:pPr lvl="1"/>
            <a:r>
              <a:rPr lang="en-US" sz="1600" dirty="0"/>
              <a:t>PIs, Postdocs, grad students, support staff</a:t>
            </a:r>
          </a:p>
          <a:p>
            <a:r>
              <a:rPr lang="en-US" sz="2000" dirty="0"/>
              <a:t>EPA’s Office of Research and Development</a:t>
            </a:r>
          </a:p>
          <a:p>
            <a:pPr lvl="1">
              <a:buFont typeface="Arial" pitchFamily="34" charset="0"/>
              <a:buNone/>
            </a:pPr>
            <a:endParaRPr lang="en-US" sz="2000" dirty="0"/>
          </a:p>
          <a:p>
            <a:pPr lvl="1"/>
            <a:endParaRPr lang="en-US" sz="2000" dirty="0"/>
          </a:p>
        </p:txBody>
      </p:sp>
      <p:pic>
        <p:nvPicPr>
          <p:cNvPr id="2" name="Picture 1"/>
          <p:cNvPicPr>
            <a:picLocks noChangeAspect="1"/>
          </p:cNvPicPr>
          <p:nvPr/>
        </p:nvPicPr>
        <p:blipFill>
          <a:blip r:embed="rId3"/>
          <a:stretch>
            <a:fillRect/>
          </a:stretch>
        </p:blipFill>
        <p:spPr>
          <a:xfrm>
            <a:off x="6312080" y="4410453"/>
            <a:ext cx="2702301" cy="1732244"/>
          </a:xfrm>
          <a:prstGeom prst="rect">
            <a:avLst/>
          </a:prstGeom>
        </p:spPr>
      </p:pic>
      <p:pic>
        <p:nvPicPr>
          <p:cNvPr id="3" name="Picture 2"/>
          <p:cNvPicPr>
            <a:picLocks noChangeAspect="1"/>
          </p:cNvPicPr>
          <p:nvPr/>
        </p:nvPicPr>
        <p:blipFill>
          <a:blip r:embed="rId4"/>
          <a:stretch>
            <a:fillRect/>
          </a:stretch>
        </p:blipFill>
        <p:spPr>
          <a:xfrm>
            <a:off x="6208433" y="1851970"/>
            <a:ext cx="2805948" cy="2201797"/>
          </a:xfrm>
          <a:prstGeom prst="rect">
            <a:avLst/>
          </a:prstGeom>
        </p:spPr>
      </p:pic>
      <p:pic>
        <p:nvPicPr>
          <p:cNvPr id="5" name="Picture 4"/>
          <p:cNvPicPr>
            <a:picLocks noChangeAspect="1"/>
          </p:cNvPicPr>
          <p:nvPr/>
        </p:nvPicPr>
        <p:blipFill>
          <a:blip r:embed="rId5"/>
          <a:stretch>
            <a:fillRect/>
          </a:stretch>
        </p:blipFill>
        <p:spPr>
          <a:xfrm>
            <a:off x="87960" y="4410453"/>
            <a:ext cx="3491814" cy="2283109"/>
          </a:xfrm>
          <a:prstGeom prst="rect">
            <a:avLst/>
          </a:prstGeom>
        </p:spPr>
      </p:pic>
      <p:pic>
        <p:nvPicPr>
          <p:cNvPr id="6" name="Picture 5"/>
          <p:cNvPicPr>
            <a:picLocks noChangeAspect="1"/>
          </p:cNvPicPr>
          <p:nvPr/>
        </p:nvPicPr>
        <p:blipFill>
          <a:blip r:embed="rId6"/>
          <a:stretch>
            <a:fillRect/>
          </a:stretch>
        </p:blipFill>
        <p:spPr>
          <a:xfrm>
            <a:off x="3832491" y="4226011"/>
            <a:ext cx="2338961" cy="2631989"/>
          </a:xfrm>
          <a:prstGeom prst="rect">
            <a:avLst/>
          </a:prstGeom>
        </p:spPr>
      </p:pic>
    </p:spTree>
    <p:extLst>
      <p:ext uri="{BB962C8B-B14F-4D97-AF65-F5344CB8AC3E}">
        <p14:creationId xmlns:p14="http://schemas.microsoft.com/office/powerpoint/2010/main" val="234200184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2699" y="303855"/>
            <a:ext cx="6699790" cy="490350"/>
          </a:xfrm>
        </p:spPr>
        <p:txBody>
          <a:bodyPr>
            <a:noAutofit/>
          </a:bodyPr>
          <a:lstStyle/>
          <a:p>
            <a:r>
              <a:rPr lang="en-US" sz="2000" dirty="0"/>
              <a:t>Most chemicals display a “burst” of potentially non-selective bioactivity near cytotoxity concentration</a:t>
            </a:r>
          </a:p>
        </p:txBody>
      </p:sp>
      <p:sp>
        <p:nvSpPr>
          <p:cNvPr id="4" name="Slide Number Placeholder 3"/>
          <p:cNvSpPr>
            <a:spLocks noGrp="1"/>
          </p:cNvSpPr>
          <p:nvPr>
            <p:ph type="sldNum" sz="quarter" idx="4294967295"/>
          </p:nvPr>
        </p:nvSpPr>
        <p:spPr>
          <a:xfrm>
            <a:off x="6553200" y="6224588"/>
            <a:ext cx="1905000" cy="228600"/>
          </a:xfrm>
          <a:prstGeom prst="rect">
            <a:avLst/>
          </a:prstGeo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20</a:t>
            </a:fld>
            <a:endParaRPr lang="en-US" sz="1000" b="1" kern="1200" dirty="0">
              <a:solidFill>
                <a:srgbClr val="003F69"/>
              </a:solidFill>
              <a:latin typeface="Arial" charset="0"/>
              <a:ea typeface="ＭＳ Ｐゴシック" pitchFamily="1" charset="-128"/>
              <a:cs typeface="+mn-cs"/>
            </a:endParaRPr>
          </a:p>
        </p:txBody>
      </p:sp>
      <p:grpSp>
        <p:nvGrpSpPr>
          <p:cNvPr id="2" name="Group 1"/>
          <p:cNvGrpSpPr/>
          <p:nvPr/>
        </p:nvGrpSpPr>
        <p:grpSpPr>
          <a:xfrm>
            <a:off x="336346" y="1095028"/>
            <a:ext cx="8629036" cy="5391170"/>
            <a:chOff x="336346" y="1095028"/>
            <a:chExt cx="8629036" cy="5391170"/>
          </a:xfrm>
        </p:grpSpPr>
        <p:sp>
          <p:nvSpPr>
            <p:cNvPr id="130" name="Rectangle 129"/>
            <p:cNvSpPr/>
            <p:nvPr/>
          </p:nvSpPr>
          <p:spPr bwMode="auto">
            <a:xfrm>
              <a:off x="2892150" y="3285209"/>
              <a:ext cx="1489556"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31" name="Rectangle 130"/>
            <p:cNvSpPr/>
            <p:nvPr/>
          </p:nvSpPr>
          <p:spPr bwMode="auto">
            <a:xfrm>
              <a:off x="3751840" y="4415618"/>
              <a:ext cx="629866"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8" name="Rectangle 127"/>
            <p:cNvSpPr/>
            <p:nvPr/>
          </p:nvSpPr>
          <p:spPr bwMode="auto">
            <a:xfrm>
              <a:off x="2574753" y="2130950"/>
              <a:ext cx="1806953"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p:cNvSpPr/>
            <p:nvPr/>
          </p:nvSpPr>
          <p:spPr bwMode="auto">
            <a:xfrm>
              <a:off x="3166927" y="273212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p:nvSpPr>
          <p:spPr bwMode="auto">
            <a:xfrm>
              <a:off x="3075237" y="236636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0" name="Rectangle 9"/>
            <p:cNvSpPr/>
            <p:nvPr/>
          </p:nvSpPr>
          <p:spPr bwMode="auto">
            <a:xfrm>
              <a:off x="3259367"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p:cNvSpPr/>
            <p:nvPr/>
          </p:nvSpPr>
          <p:spPr bwMode="auto">
            <a:xfrm>
              <a:off x="2984291" y="2274928"/>
              <a:ext cx="91440" cy="9144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 name="Rectangle 11"/>
            <p:cNvSpPr/>
            <p:nvPr/>
          </p:nvSpPr>
          <p:spPr bwMode="auto">
            <a:xfrm>
              <a:off x="2886405" y="2457808"/>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3" name="Rectangle 12"/>
            <p:cNvSpPr/>
            <p:nvPr/>
          </p:nvSpPr>
          <p:spPr bwMode="auto">
            <a:xfrm>
              <a:off x="2793472" y="236636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 name="Rectangle 13"/>
            <p:cNvSpPr/>
            <p:nvPr/>
          </p:nvSpPr>
          <p:spPr bwMode="auto">
            <a:xfrm>
              <a:off x="2701032" y="2640688"/>
              <a:ext cx="91440" cy="5486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 name="Rectangle 14"/>
            <p:cNvSpPr/>
            <p:nvPr/>
          </p:nvSpPr>
          <p:spPr bwMode="auto">
            <a:xfrm>
              <a:off x="2610086" y="273212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 name="Rectangle 15"/>
            <p:cNvSpPr/>
            <p:nvPr/>
          </p:nvSpPr>
          <p:spPr bwMode="auto">
            <a:xfrm>
              <a:off x="2519140" y="2915008"/>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 name="Rectangle 16"/>
            <p:cNvSpPr/>
            <p:nvPr/>
          </p:nvSpPr>
          <p:spPr bwMode="auto">
            <a:xfrm>
              <a:off x="2427946"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 name="Rectangle 17"/>
            <p:cNvSpPr/>
            <p:nvPr/>
          </p:nvSpPr>
          <p:spPr bwMode="auto">
            <a:xfrm>
              <a:off x="2337065"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 name="Rectangle 18"/>
            <p:cNvSpPr/>
            <p:nvPr/>
          </p:nvSpPr>
          <p:spPr bwMode="auto">
            <a:xfrm>
              <a:off x="224313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 name="Rectangle 19"/>
            <p:cNvSpPr/>
            <p:nvPr/>
          </p:nvSpPr>
          <p:spPr bwMode="auto">
            <a:xfrm>
              <a:off x="2153496"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1" name="Rectangle 20"/>
            <p:cNvSpPr/>
            <p:nvPr/>
          </p:nvSpPr>
          <p:spPr bwMode="auto">
            <a:xfrm>
              <a:off x="1965244" y="3097888"/>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2" name="Rectangle 21"/>
            <p:cNvSpPr/>
            <p:nvPr/>
          </p:nvSpPr>
          <p:spPr bwMode="auto">
            <a:xfrm>
              <a:off x="187355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3" name="Rectangle 22"/>
            <p:cNvSpPr/>
            <p:nvPr/>
          </p:nvSpPr>
          <p:spPr bwMode="auto">
            <a:xfrm>
              <a:off x="205768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4" name="Rectangle 23"/>
            <p:cNvSpPr/>
            <p:nvPr/>
          </p:nvSpPr>
          <p:spPr bwMode="auto">
            <a:xfrm>
              <a:off x="178611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5" name="Rectangle 24"/>
            <p:cNvSpPr/>
            <p:nvPr/>
          </p:nvSpPr>
          <p:spPr bwMode="auto">
            <a:xfrm>
              <a:off x="1692673"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6" name="Rectangle 25"/>
            <p:cNvSpPr/>
            <p:nvPr/>
          </p:nvSpPr>
          <p:spPr bwMode="auto">
            <a:xfrm>
              <a:off x="1596237"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 name="Rectangle 26"/>
            <p:cNvSpPr/>
            <p:nvPr/>
          </p:nvSpPr>
          <p:spPr bwMode="auto">
            <a:xfrm>
              <a:off x="1503797"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8" name="Rectangle 27"/>
            <p:cNvSpPr/>
            <p:nvPr/>
          </p:nvSpPr>
          <p:spPr bwMode="auto">
            <a:xfrm>
              <a:off x="141635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9" name="Rectangle 28"/>
            <p:cNvSpPr/>
            <p:nvPr/>
          </p:nvSpPr>
          <p:spPr bwMode="auto">
            <a:xfrm>
              <a:off x="132891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0" name="Rectangle 29"/>
            <p:cNvSpPr/>
            <p:nvPr/>
          </p:nvSpPr>
          <p:spPr bwMode="auto">
            <a:xfrm>
              <a:off x="1241220"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1" name="Rectangle 30"/>
            <p:cNvSpPr/>
            <p:nvPr/>
          </p:nvSpPr>
          <p:spPr bwMode="auto">
            <a:xfrm>
              <a:off x="115034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2" name="Rectangle 31"/>
            <p:cNvSpPr/>
            <p:nvPr/>
          </p:nvSpPr>
          <p:spPr bwMode="auto">
            <a:xfrm>
              <a:off x="1059910"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3" name="Rectangle 32"/>
            <p:cNvSpPr/>
            <p:nvPr/>
          </p:nvSpPr>
          <p:spPr bwMode="auto">
            <a:xfrm>
              <a:off x="96232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5" name="Rectangle 34"/>
            <p:cNvSpPr/>
            <p:nvPr/>
          </p:nvSpPr>
          <p:spPr bwMode="auto">
            <a:xfrm>
              <a:off x="3564180" y="3976939"/>
              <a:ext cx="91440" cy="36576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6" name="Rectangle 35"/>
            <p:cNvSpPr/>
            <p:nvPr/>
          </p:nvSpPr>
          <p:spPr bwMode="auto">
            <a:xfrm>
              <a:off x="3472490" y="3885499"/>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7" name="Rectangle 36"/>
            <p:cNvSpPr/>
            <p:nvPr/>
          </p:nvSpPr>
          <p:spPr bwMode="auto">
            <a:xfrm>
              <a:off x="3656620" y="4159819"/>
              <a:ext cx="91440" cy="1828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8" name="Rectangle 37"/>
            <p:cNvSpPr/>
            <p:nvPr/>
          </p:nvSpPr>
          <p:spPr bwMode="auto">
            <a:xfrm>
              <a:off x="3381550" y="3702619"/>
              <a:ext cx="91440" cy="6400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9" name="Rectangle 38"/>
            <p:cNvSpPr/>
            <p:nvPr/>
          </p:nvSpPr>
          <p:spPr bwMode="auto">
            <a:xfrm>
              <a:off x="3291609" y="3611179"/>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0" name="Rectangle 39"/>
            <p:cNvSpPr/>
            <p:nvPr/>
          </p:nvSpPr>
          <p:spPr bwMode="auto">
            <a:xfrm>
              <a:off x="3198676" y="3466399"/>
              <a:ext cx="91440" cy="8686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1" name="Rectangle 40"/>
            <p:cNvSpPr/>
            <p:nvPr/>
          </p:nvSpPr>
          <p:spPr bwMode="auto">
            <a:xfrm>
              <a:off x="3106236" y="3748339"/>
              <a:ext cx="91440" cy="5943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2" name="Rectangle 41"/>
            <p:cNvSpPr/>
            <p:nvPr/>
          </p:nvSpPr>
          <p:spPr bwMode="auto">
            <a:xfrm>
              <a:off x="3015290" y="3885499"/>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3" name="Rectangle 42"/>
            <p:cNvSpPr/>
            <p:nvPr/>
          </p:nvSpPr>
          <p:spPr bwMode="auto">
            <a:xfrm>
              <a:off x="2924344" y="4068379"/>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4" name="Rectangle 43"/>
            <p:cNvSpPr/>
            <p:nvPr/>
          </p:nvSpPr>
          <p:spPr bwMode="auto">
            <a:xfrm>
              <a:off x="2833150" y="4159819"/>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5" name="Rectangle 44"/>
            <p:cNvSpPr/>
            <p:nvPr/>
          </p:nvSpPr>
          <p:spPr bwMode="auto">
            <a:xfrm>
              <a:off x="2742269"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6" name="Rectangle 45"/>
            <p:cNvSpPr/>
            <p:nvPr/>
          </p:nvSpPr>
          <p:spPr bwMode="auto">
            <a:xfrm>
              <a:off x="2648335"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7" name="Rectangle 46"/>
            <p:cNvSpPr/>
            <p:nvPr/>
          </p:nvSpPr>
          <p:spPr bwMode="auto">
            <a:xfrm>
              <a:off x="2550749"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8" name="Rectangle 47"/>
            <p:cNvSpPr/>
            <p:nvPr/>
          </p:nvSpPr>
          <p:spPr bwMode="auto">
            <a:xfrm>
              <a:off x="2537757" y="4251259"/>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9" name="Rectangle 48"/>
            <p:cNvSpPr/>
            <p:nvPr/>
          </p:nvSpPr>
          <p:spPr bwMode="auto">
            <a:xfrm>
              <a:off x="227080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0" name="Rectangle 49"/>
            <p:cNvSpPr/>
            <p:nvPr/>
          </p:nvSpPr>
          <p:spPr bwMode="auto">
            <a:xfrm>
              <a:off x="245493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1" name="Rectangle 50"/>
            <p:cNvSpPr/>
            <p:nvPr/>
          </p:nvSpPr>
          <p:spPr bwMode="auto">
            <a:xfrm>
              <a:off x="2183364"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2" name="Rectangle 51"/>
            <p:cNvSpPr/>
            <p:nvPr/>
          </p:nvSpPr>
          <p:spPr bwMode="auto">
            <a:xfrm>
              <a:off x="2089926"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3" name="Rectangle 52"/>
            <p:cNvSpPr/>
            <p:nvPr/>
          </p:nvSpPr>
          <p:spPr bwMode="auto">
            <a:xfrm>
              <a:off x="1993490"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5" name="Rectangle 54"/>
            <p:cNvSpPr/>
            <p:nvPr/>
          </p:nvSpPr>
          <p:spPr bwMode="auto">
            <a:xfrm>
              <a:off x="181360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6" name="Rectangle 55"/>
            <p:cNvSpPr/>
            <p:nvPr/>
          </p:nvSpPr>
          <p:spPr bwMode="auto">
            <a:xfrm>
              <a:off x="1726164"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7" name="Rectangle 56"/>
            <p:cNvSpPr/>
            <p:nvPr/>
          </p:nvSpPr>
          <p:spPr bwMode="auto">
            <a:xfrm>
              <a:off x="1638473"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8" name="Rectangle 57"/>
            <p:cNvSpPr/>
            <p:nvPr/>
          </p:nvSpPr>
          <p:spPr bwMode="auto">
            <a:xfrm>
              <a:off x="117973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9" name="Rectangle 58"/>
            <p:cNvSpPr/>
            <p:nvPr/>
          </p:nvSpPr>
          <p:spPr bwMode="auto">
            <a:xfrm>
              <a:off x="1089306"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0" name="Rectangle 59"/>
            <p:cNvSpPr/>
            <p:nvPr/>
          </p:nvSpPr>
          <p:spPr bwMode="auto">
            <a:xfrm>
              <a:off x="991720"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61" name="Straight Connector 60"/>
            <p:cNvCxnSpPr/>
            <p:nvPr/>
          </p:nvCxnSpPr>
          <p:spPr bwMode="auto">
            <a:xfrm>
              <a:off x="708193" y="5458791"/>
              <a:ext cx="3657600" cy="0"/>
            </a:xfrm>
            <a:prstGeom prst="line">
              <a:avLst/>
            </a:prstGeom>
            <a:noFill/>
            <a:ln w="25400" cap="flat" cmpd="sng" algn="ctr">
              <a:solidFill>
                <a:schemeClr val="tx1"/>
              </a:solidFill>
              <a:prstDash val="solid"/>
              <a:round/>
              <a:headEnd type="none" w="med" len="med"/>
              <a:tailEnd type="none"/>
            </a:ln>
            <a:effectLst/>
          </p:spPr>
        </p:cxnSp>
        <p:sp>
          <p:nvSpPr>
            <p:cNvPr id="63" name="Rectangle 62"/>
            <p:cNvSpPr/>
            <p:nvPr/>
          </p:nvSpPr>
          <p:spPr bwMode="auto">
            <a:xfrm>
              <a:off x="4241437" y="5013248"/>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5" name="Rectangle 64"/>
            <p:cNvSpPr/>
            <p:nvPr/>
          </p:nvSpPr>
          <p:spPr bwMode="auto">
            <a:xfrm>
              <a:off x="4150497" y="483435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6" name="Rectangle 65"/>
            <p:cNvSpPr/>
            <p:nvPr/>
          </p:nvSpPr>
          <p:spPr bwMode="auto">
            <a:xfrm>
              <a:off x="4060556" y="4560031"/>
              <a:ext cx="91440" cy="9144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7" name="Rectangle 66"/>
            <p:cNvSpPr/>
            <p:nvPr/>
          </p:nvSpPr>
          <p:spPr bwMode="auto">
            <a:xfrm>
              <a:off x="3975574" y="482242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8" name="Rectangle 67"/>
            <p:cNvSpPr/>
            <p:nvPr/>
          </p:nvSpPr>
          <p:spPr bwMode="auto">
            <a:xfrm>
              <a:off x="3883134" y="5013253"/>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9" name="Rectangle 68"/>
            <p:cNvSpPr/>
            <p:nvPr/>
          </p:nvSpPr>
          <p:spPr bwMode="auto">
            <a:xfrm>
              <a:off x="3784237" y="5200111"/>
              <a:ext cx="91440" cy="27432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0" name="Rectangle 69"/>
            <p:cNvSpPr/>
            <p:nvPr/>
          </p:nvSpPr>
          <p:spPr bwMode="auto">
            <a:xfrm>
              <a:off x="3693300" y="5379013"/>
              <a:ext cx="91440" cy="91440"/>
            </a:xfrm>
            <a:prstGeom prst="rect">
              <a:avLst/>
            </a:prstGeom>
            <a:no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1" name="Rectangle 70"/>
            <p:cNvSpPr/>
            <p:nvPr/>
          </p:nvSpPr>
          <p:spPr bwMode="auto">
            <a:xfrm>
              <a:off x="3085266"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2" name="Rectangle 71"/>
            <p:cNvSpPr/>
            <p:nvPr/>
          </p:nvSpPr>
          <p:spPr bwMode="auto">
            <a:xfrm>
              <a:off x="2994385"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3" name="Rectangle 72"/>
            <p:cNvSpPr/>
            <p:nvPr/>
          </p:nvSpPr>
          <p:spPr bwMode="auto">
            <a:xfrm>
              <a:off x="290045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4" name="Rectangle 73"/>
            <p:cNvSpPr/>
            <p:nvPr/>
          </p:nvSpPr>
          <p:spPr bwMode="auto">
            <a:xfrm>
              <a:off x="2810816"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5" name="Rectangle 74"/>
            <p:cNvSpPr/>
            <p:nvPr/>
          </p:nvSpPr>
          <p:spPr bwMode="auto">
            <a:xfrm>
              <a:off x="1882944"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6" name="Rectangle 75"/>
            <p:cNvSpPr/>
            <p:nvPr/>
          </p:nvSpPr>
          <p:spPr bwMode="auto">
            <a:xfrm>
              <a:off x="253087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7" name="Rectangle 76"/>
            <p:cNvSpPr/>
            <p:nvPr/>
          </p:nvSpPr>
          <p:spPr bwMode="auto">
            <a:xfrm>
              <a:off x="271500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8" name="Rectangle 77"/>
            <p:cNvSpPr/>
            <p:nvPr/>
          </p:nvSpPr>
          <p:spPr bwMode="auto">
            <a:xfrm>
              <a:off x="244343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9" name="Rectangle 78"/>
            <p:cNvSpPr/>
            <p:nvPr/>
          </p:nvSpPr>
          <p:spPr bwMode="auto">
            <a:xfrm>
              <a:off x="2349993"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0" name="Rectangle 79"/>
            <p:cNvSpPr/>
            <p:nvPr/>
          </p:nvSpPr>
          <p:spPr bwMode="auto">
            <a:xfrm>
              <a:off x="2253557"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1" name="Rectangle 80"/>
            <p:cNvSpPr/>
            <p:nvPr/>
          </p:nvSpPr>
          <p:spPr bwMode="auto">
            <a:xfrm>
              <a:off x="1537263" y="5291551"/>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2" name="Rectangle 81"/>
            <p:cNvSpPr/>
            <p:nvPr/>
          </p:nvSpPr>
          <p:spPr bwMode="auto">
            <a:xfrm>
              <a:off x="207367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3" name="Rectangle 82"/>
            <p:cNvSpPr/>
            <p:nvPr/>
          </p:nvSpPr>
          <p:spPr bwMode="auto">
            <a:xfrm>
              <a:off x="198623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4" name="Rectangle 83"/>
            <p:cNvSpPr/>
            <p:nvPr/>
          </p:nvSpPr>
          <p:spPr bwMode="auto">
            <a:xfrm>
              <a:off x="1898540"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5" name="Rectangle 84"/>
            <p:cNvSpPr/>
            <p:nvPr/>
          </p:nvSpPr>
          <p:spPr bwMode="auto">
            <a:xfrm>
              <a:off x="143980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6" name="Rectangle 85"/>
            <p:cNvSpPr/>
            <p:nvPr/>
          </p:nvSpPr>
          <p:spPr bwMode="auto">
            <a:xfrm>
              <a:off x="1349373"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7" name="Rectangle 86"/>
            <p:cNvSpPr/>
            <p:nvPr/>
          </p:nvSpPr>
          <p:spPr bwMode="auto">
            <a:xfrm>
              <a:off x="1601646"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90" name="Straight Connector 89"/>
            <p:cNvCxnSpPr/>
            <p:nvPr/>
          </p:nvCxnSpPr>
          <p:spPr bwMode="auto">
            <a:xfrm>
              <a:off x="724106" y="4333486"/>
              <a:ext cx="3657600" cy="0"/>
            </a:xfrm>
            <a:prstGeom prst="line">
              <a:avLst/>
            </a:prstGeom>
            <a:noFill/>
            <a:ln w="25400" cap="flat" cmpd="sng" algn="ctr">
              <a:solidFill>
                <a:schemeClr val="tx1"/>
              </a:solidFill>
              <a:prstDash val="solid"/>
              <a:round/>
              <a:headEnd type="none" w="med" len="med"/>
              <a:tailEnd type="none"/>
            </a:ln>
            <a:effectLst/>
          </p:spPr>
        </p:cxnSp>
        <p:cxnSp>
          <p:nvCxnSpPr>
            <p:cNvPr id="91" name="Straight Connector 90"/>
            <p:cNvCxnSpPr/>
            <p:nvPr/>
          </p:nvCxnSpPr>
          <p:spPr bwMode="auto">
            <a:xfrm>
              <a:off x="724106" y="3184197"/>
              <a:ext cx="3657600" cy="0"/>
            </a:xfrm>
            <a:prstGeom prst="line">
              <a:avLst/>
            </a:prstGeom>
            <a:noFill/>
            <a:ln w="25400" cap="flat" cmpd="sng" algn="ctr">
              <a:solidFill>
                <a:schemeClr val="tx1"/>
              </a:solidFill>
              <a:prstDash val="solid"/>
              <a:round/>
              <a:headEnd type="none" w="med" len="med"/>
              <a:tailEnd type="none"/>
            </a:ln>
            <a:effectLst/>
          </p:spPr>
        </p:cxnSp>
        <p:sp>
          <p:nvSpPr>
            <p:cNvPr id="92" name="Rectangle 91"/>
            <p:cNvSpPr/>
            <p:nvPr/>
          </p:nvSpPr>
          <p:spPr bwMode="auto">
            <a:xfrm>
              <a:off x="3001446"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94" name="Straight Connector 93"/>
            <p:cNvCxnSpPr/>
            <p:nvPr/>
          </p:nvCxnSpPr>
          <p:spPr bwMode="auto">
            <a:xfrm>
              <a:off x="3413455" y="1817542"/>
              <a:ext cx="31659" cy="3896034"/>
            </a:xfrm>
            <a:prstGeom prst="line">
              <a:avLst/>
            </a:prstGeom>
            <a:noFill/>
            <a:ln w="25400" cap="flat" cmpd="sng" algn="ctr">
              <a:solidFill>
                <a:srgbClr val="0070C0"/>
              </a:solidFill>
              <a:prstDash val="solid"/>
              <a:round/>
              <a:headEnd type="none" w="med" len="med"/>
              <a:tailEnd type="none"/>
            </a:ln>
            <a:effectLst/>
          </p:spPr>
        </p:cxnSp>
        <p:cxnSp>
          <p:nvCxnSpPr>
            <p:cNvPr id="98" name="Straight Connector 97"/>
            <p:cNvCxnSpPr/>
            <p:nvPr/>
          </p:nvCxnSpPr>
          <p:spPr bwMode="auto">
            <a:xfrm flipH="1" flipV="1">
              <a:off x="1118132" y="1828663"/>
              <a:ext cx="2286000" cy="3751"/>
            </a:xfrm>
            <a:prstGeom prst="line">
              <a:avLst/>
            </a:prstGeom>
            <a:noFill/>
            <a:ln w="25400" cap="flat" cmpd="sng" algn="ctr">
              <a:solidFill>
                <a:srgbClr val="0070C0"/>
              </a:solidFill>
              <a:prstDash val="solid"/>
              <a:round/>
              <a:headEnd type="none" w="med" len="med"/>
              <a:tailEnd type="arrow"/>
            </a:ln>
            <a:effectLst/>
          </p:spPr>
        </p:cxnSp>
        <p:cxnSp>
          <p:nvCxnSpPr>
            <p:cNvPr id="105" name="Straight Connector 104"/>
            <p:cNvCxnSpPr/>
            <p:nvPr/>
          </p:nvCxnSpPr>
          <p:spPr bwMode="auto">
            <a:xfrm>
              <a:off x="4106287" y="5474431"/>
              <a:ext cx="0" cy="228600"/>
            </a:xfrm>
            <a:prstGeom prst="line">
              <a:avLst/>
            </a:prstGeom>
            <a:noFill/>
            <a:ln w="25400" cap="flat" cmpd="sng" algn="ctr">
              <a:solidFill>
                <a:schemeClr val="tx1"/>
              </a:solidFill>
              <a:prstDash val="solid"/>
              <a:round/>
              <a:headEnd type="none" w="med" len="med"/>
              <a:tailEnd type="none"/>
            </a:ln>
            <a:effectLst/>
          </p:spPr>
        </p:cxnSp>
        <p:cxnSp>
          <p:nvCxnSpPr>
            <p:cNvPr id="106" name="Straight Connector 105"/>
            <p:cNvCxnSpPr/>
            <p:nvPr/>
          </p:nvCxnSpPr>
          <p:spPr bwMode="auto">
            <a:xfrm>
              <a:off x="2095453" y="5468466"/>
              <a:ext cx="0" cy="228600"/>
            </a:xfrm>
            <a:prstGeom prst="line">
              <a:avLst/>
            </a:prstGeom>
            <a:noFill/>
            <a:ln w="25400" cap="flat" cmpd="sng" algn="ctr">
              <a:solidFill>
                <a:schemeClr val="tx1"/>
              </a:solidFill>
              <a:prstDash val="solid"/>
              <a:round/>
              <a:headEnd type="none" w="med" len="med"/>
              <a:tailEnd type="none"/>
            </a:ln>
            <a:effectLst/>
          </p:spPr>
        </p:cxnSp>
        <p:cxnSp>
          <p:nvCxnSpPr>
            <p:cNvPr id="107" name="Straight Connector 106"/>
            <p:cNvCxnSpPr/>
            <p:nvPr/>
          </p:nvCxnSpPr>
          <p:spPr bwMode="auto">
            <a:xfrm>
              <a:off x="2758263" y="5474431"/>
              <a:ext cx="0" cy="228600"/>
            </a:xfrm>
            <a:prstGeom prst="line">
              <a:avLst/>
            </a:prstGeom>
            <a:noFill/>
            <a:ln w="25400" cap="flat" cmpd="sng" algn="ctr">
              <a:solidFill>
                <a:schemeClr val="tx1"/>
              </a:solidFill>
              <a:prstDash val="solid"/>
              <a:round/>
              <a:headEnd type="none" w="med" len="med"/>
              <a:tailEnd type="none"/>
            </a:ln>
            <a:effectLst/>
          </p:spPr>
        </p:cxnSp>
        <p:cxnSp>
          <p:nvCxnSpPr>
            <p:cNvPr id="108" name="Straight Connector 107"/>
            <p:cNvCxnSpPr/>
            <p:nvPr/>
          </p:nvCxnSpPr>
          <p:spPr bwMode="auto">
            <a:xfrm>
              <a:off x="3432486" y="5468407"/>
              <a:ext cx="0" cy="228600"/>
            </a:xfrm>
            <a:prstGeom prst="line">
              <a:avLst/>
            </a:prstGeom>
            <a:noFill/>
            <a:ln w="25400" cap="flat" cmpd="sng" algn="ctr">
              <a:solidFill>
                <a:schemeClr val="tx1"/>
              </a:solidFill>
              <a:prstDash val="solid"/>
              <a:round/>
              <a:headEnd type="none" w="med" len="med"/>
              <a:tailEnd type="none"/>
            </a:ln>
            <a:effectLst/>
          </p:spPr>
        </p:cxnSp>
        <p:sp>
          <p:nvSpPr>
            <p:cNvPr id="109" name="TextBox 108"/>
            <p:cNvSpPr txBox="1"/>
            <p:nvPr/>
          </p:nvSpPr>
          <p:spPr>
            <a:xfrm>
              <a:off x="3820023" y="5687727"/>
              <a:ext cx="582211" cy="307777"/>
            </a:xfrm>
            <a:prstGeom prst="rect">
              <a:avLst/>
            </a:prstGeom>
            <a:noFill/>
          </p:spPr>
          <p:txBody>
            <a:bodyPr wrap="none" rtlCol="0">
              <a:spAutoFit/>
            </a:bodyPr>
            <a:lstStyle/>
            <a:p>
              <a:r>
                <a:rPr lang="en-US" sz="1400" dirty="0"/>
                <a:t>1000</a:t>
              </a:r>
            </a:p>
          </p:txBody>
        </p:sp>
        <p:sp>
          <p:nvSpPr>
            <p:cNvPr id="110" name="TextBox 109"/>
            <p:cNvSpPr txBox="1"/>
            <p:nvPr/>
          </p:nvSpPr>
          <p:spPr>
            <a:xfrm>
              <a:off x="3207856" y="5706622"/>
              <a:ext cx="482824" cy="307777"/>
            </a:xfrm>
            <a:prstGeom prst="rect">
              <a:avLst/>
            </a:prstGeom>
            <a:noFill/>
          </p:spPr>
          <p:txBody>
            <a:bodyPr wrap="none" rtlCol="0">
              <a:spAutoFit/>
            </a:bodyPr>
            <a:lstStyle/>
            <a:p>
              <a:r>
                <a:rPr lang="en-US" sz="1400" dirty="0"/>
                <a:t>100</a:t>
              </a:r>
            </a:p>
          </p:txBody>
        </p:sp>
        <p:cxnSp>
          <p:nvCxnSpPr>
            <p:cNvPr id="111" name="Straight Connector 110"/>
            <p:cNvCxnSpPr/>
            <p:nvPr/>
          </p:nvCxnSpPr>
          <p:spPr bwMode="auto">
            <a:xfrm>
              <a:off x="1357746" y="5471452"/>
              <a:ext cx="0" cy="228600"/>
            </a:xfrm>
            <a:prstGeom prst="line">
              <a:avLst/>
            </a:prstGeom>
            <a:noFill/>
            <a:ln w="25400" cap="flat" cmpd="sng" algn="ctr">
              <a:solidFill>
                <a:schemeClr val="tx1"/>
              </a:solidFill>
              <a:prstDash val="solid"/>
              <a:round/>
              <a:headEnd type="none" w="med" len="med"/>
              <a:tailEnd type="none"/>
            </a:ln>
            <a:effectLst/>
          </p:spPr>
        </p:cxnSp>
        <p:sp>
          <p:nvSpPr>
            <p:cNvPr id="112" name="TextBox 111"/>
            <p:cNvSpPr txBox="1"/>
            <p:nvPr/>
          </p:nvSpPr>
          <p:spPr>
            <a:xfrm>
              <a:off x="2573074" y="5684093"/>
              <a:ext cx="383438" cy="307777"/>
            </a:xfrm>
            <a:prstGeom prst="rect">
              <a:avLst/>
            </a:prstGeom>
            <a:noFill/>
          </p:spPr>
          <p:txBody>
            <a:bodyPr wrap="none" rtlCol="0">
              <a:spAutoFit/>
            </a:bodyPr>
            <a:lstStyle/>
            <a:p>
              <a:r>
                <a:rPr lang="en-US" sz="1400" dirty="0"/>
                <a:t>10</a:t>
              </a:r>
            </a:p>
          </p:txBody>
        </p:sp>
        <p:sp>
          <p:nvSpPr>
            <p:cNvPr id="113" name="TextBox 112"/>
            <p:cNvSpPr txBox="1"/>
            <p:nvPr/>
          </p:nvSpPr>
          <p:spPr>
            <a:xfrm>
              <a:off x="1954994" y="5738426"/>
              <a:ext cx="284052" cy="307777"/>
            </a:xfrm>
            <a:prstGeom prst="rect">
              <a:avLst/>
            </a:prstGeom>
            <a:noFill/>
          </p:spPr>
          <p:txBody>
            <a:bodyPr wrap="none" rtlCol="0">
              <a:spAutoFit/>
            </a:bodyPr>
            <a:lstStyle/>
            <a:p>
              <a:r>
                <a:rPr lang="en-US" sz="1400" dirty="0"/>
                <a:t>1</a:t>
              </a:r>
            </a:p>
          </p:txBody>
        </p:sp>
        <p:sp>
          <p:nvSpPr>
            <p:cNvPr id="114" name="TextBox 113"/>
            <p:cNvSpPr txBox="1"/>
            <p:nvPr/>
          </p:nvSpPr>
          <p:spPr>
            <a:xfrm>
              <a:off x="1136613" y="5706622"/>
              <a:ext cx="433132" cy="307777"/>
            </a:xfrm>
            <a:prstGeom prst="rect">
              <a:avLst/>
            </a:prstGeom>
            <a:noFill/>
          </p:spPr>
          <p:txBody>
            <a:bodyPr wrap="none" rtlCol="0">
              <a:spAutoFit/>
            </a:bodyPr>
            <a:lstStyle/>
            <a:p>
              <a:r>
                <a:rPr lang="en-US" sz="1400" dirty="0"/>
                <a:t>0.1</a:t>
              </a:r>
            </a:p>
          </p:txBody>
        </p:sp>
        <p:grpSp>
          <p:nvGrpSpPr>
            <p:cNvPr id="118" name="Group 117"/>
            <p:cNvGrpSpPr/>
            <p:nvPr/>
          </p:nvGrpSpPr>
          <p:grpSpPr>
            <a:xfrm>
              <a:off x="2563990" y="2171339"/>
              <a:ext cx="685800" cy="1005872"/>
              <a:chOff x="4616199" y="1790300"/>
              <a:chExt cx="685800" cy="1005872"/>
            </a:xfrm>
          </p:grpSpPr>
          <p:cxnSp>
            <p:nvCxnSpPr>
              <p:cNvPr id="115" name="Straight Connector 114"/>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116" name="Straight Connector 115"/>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119" name="Group 118"/>
            <p:cNvGrpSpPr/>
            <p:nvPr/>
          </p:nvGrpSpPr>
          <p:grpSpPr>
            <a:xfrm>
              <a:off x="2884173" y="3342066"/>
              <a:ext cx="685800" cy="1005872"/>
              <a:chOff x="4616199" y="1790300"/>
              <a:chExt cx="685800" cy="1005872"/>
            </a:xfrm>
          </p:grpSpPr>
          <p:cxnSp>
            <p:nvCxnSpPr>
              <p:cNvPr id="120" name="Straight Connector 119"/>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121" name="Straight Connector 120"/>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122" name="Group 121"/>
            <p:cNvGrpSpPr/>
            <p:nvPr/>
          </p:nvGrpSpPr>
          <p:grpSpPr>
            <a:xfrm>
              <a:off x="3743434" y="4461418"/>
              <a:ext cx="640080" cy="1005871"/>
              <a:chOff x="4616199" y="1790301"/>
              <a:chExt cx="639664" cy="1005871"/>
            </a:xfrm>
          </p:grpSpPr>
          <p:cxnSp>
            <p:nvCxnSpPr>
              <p:cNvPr id="123" name="Straight Connector 122"/>
              <p:cNvCxnSpPr/>
              <p:nvPr/>
            </p:nvCxnSpPr>
            <p:spPr bwMode="auto">
              <a:xfrm flipH="1" flipV="1">
                <a:off x="4616199" y="1790301"/>
                <a:ext cx="639664" cy="31"/>
              </a:xfrm>
              <a:prstGeom prst="line">
                <a:avLst/>
              </a:prstGeom>
              <a:noFill/>
              <a:ln w="25400" cap="flat" cmpd="sng" algn="ctr">
                <a:solidFill>
                  <a:srgbClr val="FF0000"/>
                </a:solidFill>
                <a:prstDash val="solid"/>
                <a:round/>
                <a:headEnd type="none" w="med" len="med"/>
                <a:tailEnd type="none"/>
              </a:ln>
              <a:effectLst/>
            </p:spPr>
          </p:cxnSp>
          <p:cxnSp>
            <p:nvCxnSpPr>
              <p:cNvPr id="124" name="Straight Connector 123"/>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sp>
          <p:nvSpPr>
            <p:cNvPr id="126" name="TextBox 125"/>
            <p:cNvSpPr txBox="1"/>
            <p:nvPr/>
          </p:nvSpPr>
          <p:spPr>
            <a:xfrm>
              <a:off x="2199989" y="5909394"/>
              <a:ext cx="1055097" cy="307777"/>
            </a:xfrm>
            <a:prstGeom prst="rect">
              <a:avLst/>
            </a:prstGeom>
            <a:noFill/>
          </p:spPr>
          <p:txBody>
            <a:bodyPr wrap="none" rtlCol="0">
              <a:spAutoFit/>
            </a:bodyPr>
            <a:lstStyle/>
            <a:p>
              <a:r>
                <a:rPr lang="en-US" sz="1400" dirty="0"/>
                <a:t>AC50 (</a:t>
              </a:r>
              <a:r>
                <a:rPr lang="en-US" sz="1400" dirty="0" err="1">
                  <a:latin typeface="Symbol" panose="05050102010706020507" pitchFamily="18" charset="2"/>
                </a:rPr>
                <a:t>m</a:t>
              </a:r>
              <a:r>
                <a:rPr lang="en-US" sz="1400" dirty="0" err="1"/>
                <a:t>M</a:t>
              </a:r>
              <a:r>
                <a:rPr lang="en-US" sz="1400" dirty="0"/>
                <a:t>)</a:t>
              </a:r>
            </a:p>
          </p:txBody>
        </p:sp>
        <p:sp>
          <p:nvSpPr>
            <p:cNvPr id="127" name="TextBox 126"/>
            <p:cNvSpPr txBox="1"/>
            <p:nvPr/>
          </p:nvSpPr>
          <p:spPr>
            <a:xfrm rot="16200000">
              <a:off x="-271192" y="3514854"/>
              <a:ext cx="1553630" cy="338554"/>
            </a:xfrm>
            <a:prstGeom prst="rect">
              <a:avLst/>
            </a:prstGeom>
            <a:noFill/>
          </p:spPr>
          <p:txBody>
            <a:bodyPr wrap="none" rtlCol="0">
              <a:spAutoFit/>
            </a:bodyPr>
            <a:lstStyle/>
            <a:p>
              <a:r>
                <a:rPr lang="en-US" sz="1600" dirty="0"/>
                <a:t>Number of Hits</a:t>
              </a:r>
            </a:p>
          </p:txBody>
        </p:sp>
        <p:sp>
          <p:nvSpPr>
            <p:cNvPr id="132" name="TextBox 131"/>
            <p:cNvSpPr txBox="1"/>
            <p:nvPr/>
          </p:nvSpPr>
          <p:spPr>
            <a:xfrm>
              <a:off x="3619125" y="2262207"/>
              <a:ext cx="752129" cy="523220"/>
            </a:xfrm>
            <a:prstGeom prst="rect">
              <a:avLst/>
            </a:prstGeom>
            <a:noFill/>
          </p:spPr>
          <p:txBody>
            <a:bodyPr wrap="none" rtlCol="0">
              <a:spAutoFit/>
            </a:bodyPr>
            <a:lstStyle/>
            <a:p>
              <a:r>
                <a:rPr lang="en-US" sz="1400" dirty="0"/>
                <a:t>Burst </a:t>
              </a:r>
            </a:p>
            <a:p>
              <a:r>
                <a:rPr lang="en-US" sz="1400" dirty="0"/>
                <a:t>Region</a:t>
              </a:r>
            </a:p>
          </p:txBody>
        </p:sp>
        <p:sp>
          <p:nvSpPr>
            <p:cNvPr id="133" name="TextBox 132"/>
            <p:cNvSpPr txBox="1"/>
            <p:nvPr/>
          </p:nvSpPr>
          <p:spPr>
            <a:xfrm>
              <a:off x="1101200" y="2135081"/>
              <a:ext cx="1101648" cy="738664"/>
            </a:xfrm>
            <a:prstGeom prst="rect">
              <a:avLst/>
            </a:prstGeom>
            <a:noFill/>
          </p:spPr>
          <p:txBody>
            <a:bodyPr wrap="none" rtlCol="0">
              <a:spAutoFit/>
            </a:bodyPr>
            <a:lstStyle/>
            <a:p>
              <a:pPr algn="r"/>
              <a:r>
                <a:rPr lang="en-US" sz="1400" dirty="0"/>
                <a:t>Cytotoxicity</a:t>
              </a:r>
            </a:p>
            <a:p>
              <a:pPr algn="r"/>
              <a:r>
                <a:rPr lang="en-US" sz="1400" dirty="0"/>
                <a:t>Range</a:t>
              </a:r>
            </a:p>
            <a:p>
              <a:pPr algn="r"/>
              <a:r>
                <a:rPr lang="en-US" sz="1400" dirty="0"/>
                <a:t>3 MAD</a:t>
              </a:r>
            </a:p>
          </p:txBody>
        </p:sp>
        <p:cxnSp>
          <p:nvCxnSpPr>
            <p:cNvPr id="135" name="Elbow Connector 134"/>
            <p:cNvCxnSpPr/>
            <p:nvPr/>
          </p:nvCxnSpPr>
          <p:spPr bwMode="auto">
            <a:xfrm flipV="1">
              <a:off x="2110428" y="2262208"/>
              <a:ext cx="821697" cy="146878"/>
            </a:xfrm>
            <a:prstGeom prst="bentConnector3">
              <a:avLst/>
            </a:prstGeom>
            <a:noFill/>
            <a:ln w="25400" cap="flat" cmpd="sng" algn="ctr">
              <a:solidFill>
                <a:srgbClr val="FF0000"/>
              </a:solidFill>
              <a:prstDash val="solid"/>
              <a:round/>
              <a:headEnd type="none" w="med" len="med"/>
              <a:tailEnd type="triangle"/>
            </a:ln>
            <a:effectLst/>
          </p:spPr>
        </p:cxnSp>
        <p:sp>
          <p:nvSpPr>
            <p:cNvPr id="137" name="TextBox 136"/>
            <p:cNvSpPr txBox="1"/>
            <p:nvPr/>
          </p:nvSpPr>
          <p:spPr>
            <a:xfrm>
              <a:off x="985914" y="1470139"/>
              <a:ext cx="2452274" cy="307777"/>
            </a:xfrm>
            <a:prstGeom prst="rect">
              <a:avLst/>
            </a:prstGeom>
            <a:noFill/>
          </p:spPr>
          <p:txBody>
            <a:bodyPr wrap="none" rtlCol="0">
              <a:spAutoFit/>
            </a:bodyPr>
            <a:lstStyle/>
            <a:p>
              <a:pPr algn="r"/>
              <a:r>
                <a:rPr lang="en-US" sz="1400" dirty="0"/>
                <a:t>Tested Concentration Range</a:t>
              </a:r>
            </a:p>
          </p:txBody>
        </p:sp>
        <p:sp>
          <p:nvSpPr>
            <p:cNvPr id="140" name="Rectangle 139"/>
            <p:cNvSpPr/>
            <p:nvPr/>
          </p:nvSpPr>
          <p:spPr bwMode="auto">
            <a:xfrm>
              <a:off x="7306429" y="3286529"/>
              <a:ext cx="1436060"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1" name="Rectangle 140"/>
            <p:cNvSpPr/>
            <p:nvPr/>
          </p:nvSpPr>
          <p:spPr bwMode="auto">
            <a:xfrm>
              <a:off x="7323300" y="4416938"/>
              <a:ext cx="1425529"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2" name="Rectangle 141"/>
            <p:cNvSpPr/>
            <p:nvPr/>
          </p:nvSpPr>
          <p:spPr bwMode="auto">
            <a:xfrm>
              <a:off x="7299132" y="2132270"/>
              <a:ext cx="1443357"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3" name="Rectangle 142"/>
            <p:cNvSpPr/>
            <p:nvPr/>
          </p:nvSpPr>
          <p:spPr bwMode="auto">
            <a:xfrm>
              <a:off x="7891306" y="273344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4" name="Rectangle 143"/>
            <p:cNvSpPr/>
            <p:nvPr/>
          </p:nvSpPr>
          <p:spPr bwMode="auto">
            <a:xfrm>
              <a:off x="7799616" y="236768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5" name="Rectangle 144"/>
            <p:cNvSpPr/>
            <p:nvPr/>
          </p:nvSpPr>
          <p:spPr bwMode="auto">
            <a:xfrm>
              <a:off x="7983746"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6" name="Rectangle 145"/>
            <p:cNvSpPr/>
            <p:nvPr/>
          </p:nvSpPr>
          <p:spPr bwMode="auto">
            <a:xfrm>
              <a:off x="7708670" y="2276248"/>
              <a:ext cx="91440" cy="9144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7" name="Rectangle 146"/>
            <p:cNvSpPr/>
            <p:nvPr/>
          </p:nvSpPr>
          <p:spPr bwMode="auto">
            <a:xfrm>
              <a:off x="7610784" y="2459128"/>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8" name="Rectangle 147"/>
            <p:cNvSpPr/>
            <p:nvPr/>
          </p:nvSpPr>
          <p:spPr bwMode="auto">
            <a:xfrm>
              <a:off x="7517851" y="236768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9" name="Rectangle 148"/>
            <p:cNvSpPr/>
            <p:nvPr/>
          </p:nvSpPr>
          <p:spPr bwMode="auto">
            <a:xfrm>
              <a:off x="7425411" y="2642008"/>
              <a:ext cx="91440" cy="5486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0" name="Rectangle 149"/>
            <p:cNvSpPr/>
            <p:nvPr/>
          </p:nvSpPr>
          <p:spPr bwMode="auto">
            <a:xfrm>
              <a:off x="7334465" y="273344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1" name="Rectangle 150"/>
            <p:cNvSpPr/>
            <p:nvPr/>
          </p:nvSpPr>
          <p:spPr bwMode="auto">
            <a:xfrm>
              <a:off x="7243519" y="2916328"/>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2" name="Rectangle 151"/>
            <p:cNvSpPr/>
            <p:nvPr/>
          </p:nvSpPr>
          <p:spPr bwMode="auto">
            <a:xfrm>
              <a:off x="7152325"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3" name="Rectangle 152"/>
            <p:cNvSpPr/>
            <p:nvPr/>
          </p:nvSpPr>
          <p:spPr bwMode="auto">
            <a:xfrm>
              <a:off x="6751344"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4" name="Rectangle 153"/>
            <p:cNvSpPr/>
            <p:nvPr/>
          </p:nvSpPr>
          <p:spPr bwMode="auto">
            <a:xfrm>
              <a:off x="665741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5" name="Rectangle 154"/>
            <p:cNvSpPr/>
            <p:nvPr/>
          </p:nvSpPr>
          <p:spPr bwMode="auto">
            <a:xfrm>
              <a:off x="6567775"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6" name="Rectangle 155"/>
            <p:cNvSpPr/>
            <p:nvPr/>
          </p:nvSpPr>
          <p:spPr bwMode="auto">
            <a:xfrm>
              <a:off x="6689623" y="3099208"/>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7" name="Rectangle 156"/>
            <p:cNvSpPr/>
            <p:nvPr/>
          </p:nvSpPr>
          <p:spPr bwMode="auto">
            <a:xfrm>
              <a:off x="628783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8" name="Rectangle 157"/>
            <p:cNvSpPr/>
            <p:nvPr/>
          </p:nvSpPr>
          <p:spPr bwMode="auto">
            <a:xfrm>
              <a:off x="647196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9" name="Rectangle 158"/>
            <p:cNvSpPr/>
            <p:nvPr/>
          </p:nvSpPr>
          <p:spPr bwMode="auto">
            <a:xfrm>
              <a:off x="620039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0" name="Rectangle 159"/>
            <p:cNvSpPr/>
            <p:nvPr/>
          </p:nvSpPr>
          <p:spPr bwMode="auto">
            <a:xfrm>
              <a:off x="6106952"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1" name="Rectangle 160"/>
            <p:cNvSpPr/>
            <p:nvPr/>
          </p:nvSpPr>
          <p:spPr bwMode="auto">
            <a:xfrm>
              <a:off x="6010516"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2" name="Rectangle 161"/>
            <p:cNvSpPr/>
            <p:nvPr/>
          </p:nvSpPr>
          <p:spPr bwMode="auto">
            <a:xfrm>
              <a:off x="6228176"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3" name="Rectangle 162"/>
            <p:cNvSpPr/>
            <p:nvPr/>
          </p:nvSpPr>
          <p:spPr bwMode="auto">
            <a:xfrm>
              <a:off x="583063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4" name="Rectangle 163"/>
            <p:cNvSpPr/>
            <p:nvPr/>
          </p:nvSpPr>
          <p:spPr bwMode="auto">
            <a:xfrm>
              <a:off x="574319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5" name="Rectangle 164"/>
            <p:cNvSpPr/>
            <p:nvPr/>
          </p:nvSpPr>
          <p:spPr bwMode="auto">
            <a:xfrm>
              <a:off x="5655499"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6" name="Rectangle 165"/>
            <p:cNvSpPr/>
            <p:nvPr/>
          </p:nvSpPr>
          <p:spPr bwMode="auto">
            <a:xfrm>
              <a:off x="556462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7" name="Rectangle 166"/>
            <p:cNvSpPr/>
            <p:nvPr/>
          </p:nvSpPr>
          <p:spPr bwMode="auto">
            <a:xfrm>
              <a:off x="5474189"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9" name="Rectangle 168"/>
            <p:cNvSpPr/>
            <p:nvPr/>
          </p:nvSpPr>
          <p:spPr bwMode="auto">
            <a:xfrm>
              <a:off x="7978459" y="3978259"/>
              <a:ext cx="91440" cy="36576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0" name="Rectangle 169"/>
            <p:cNvSpPr/>
            <p:nvPr/>
          </p:nvSpPr>
          <p:spPr bwMode="auto">
            <a:xfrm>
              <a:off x="7886769" y="3886819"/>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1" name="Rectangle 170"/>
            <p:cNvSpPr/>
            <p:nvPr/>
          </p:nvSpPr>
          <p:spPr bwMode="auto">
            <a:xfrm>
              <a:off x="8070899" y="4161139"/>
              <a:ext cx="91440" cy="1828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2" name="Rectangle 171"/>
            <p:cNvSpPr/>
            <p:nvPr/>
          </p:nvSpPr>
          <p:spPr bwMode="auto">
            <a:xfrm>
              <a:off x="7795829" y="3703939"/>
              <a:ext cx="91440" cy="6400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3" name="Rectangle 172"/>
            <p:cNvSpPr/>
            <p:nvPr/>
          </p:nvSpPr>
          <p:spPr bwMode="auto">
            <a:xfrm>
              <a:off x="7705888" y="3612499"/>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4" name="Rectangle 173"/>
            <p:cNvSpPr/>
            <p:nvPr/>
          </p:nvSpPr>
          <p:spPr bwMode="auto">
            <a:xfrm>
              <a:off x="7612955" y="3467719"/>
              <a:ext cx="91440" cy="8686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5" name="Rectangle 174"/>
            <p:cNvSpPr/>
            <p:nvPr/>
          </p:nvSpPr>
          <p:spPr bwMode="auto">
            <a:xfrm>
              <a:off x="7520515" y="3749659"/>
              <a:ext cx="91440" cy="5943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6" name="Rectangle 175"/>
            <p:cNvSpPr/>
            <p:nvPr/>
          </p:nvSpPr>
          <p:spPr bwMode="auto">
            <a:xfrm>
              <a:off x="7429569" y="3886819"/>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7" name="Rectangle 176"/>
            <p:cNvSpPr/>
            <p:nvPr/>
          </p:nvSpPr>
          <p:spPr bwMode="auto">
            <a:xfrm>
              <a:off x="7338623" y="4069699"/>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8" name="Rectangle 177"/>
            <p:cNvSpPr/>
            <p:nvPr/>
          </p:nvSpPr>
          <p:spPr bwMode="auto">
            <a:xfrm>
              <a:off x="7247429" y="4161139"/>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9" name="Rectangle 178"/>
            <p:cNvSpPr/>
            <p:nvPr/>
          </p:nvSpPr>
          <p:spPr bwMode="auto">
            <a:xfrm>
              <a:off x="7156548"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0" name="Rectangle 179"/>
            <p:cNvSpPr/>
            <p:nvPr/>
          </p:nvSpPr>
          <p:spPr bwMode="auto">
            <a:xfrm>
              <a:off x="7062614"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1" name="Rectangle 180"/>
            <p:cNvSpPr/>
            <p:nvPr/>
          </p:nvSpPr>
          <p:spPr bwMode="auto">
            <a:xfrm>
              <a:off x="6965028"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2" name="Rectangle 181"/>
            <p:cNvSpPr/>
            <p:nvPr/>
          </p:nvSpPr>
          <p:spPr bwMode="auto">
            <a:xfrm>
              <a:off x="6952036" y="4252579"/>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3" name="Rectangle 182"/>
            <p:cNvSpPr/>
            <p:nvPr/>
          </p:nvSpPr>
          <p:spPr bwMode="auto">
            <a:xfrm>
              <a:off x="668508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4" name="Rectangle 183"/>
            <p:cNvSpPr/>
            <p:nvPr/>
          </p:nvSpPr>
          <p:spPr bwMode="auto">
            <a:xfrm>
              <a:off x="686921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5" name="Rectangle 184"/>
            <p:cNvSpPr/>
            <p:nvPr/>
          </p:nvSpPr>
          <p:spPr bwMode="auto">
            <a:xfrm>
              <a:off x="6597643"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6" name="Rectangle 185"/>
            <p:cNvSpPr/>
            <p:nvPr/>
          </p:nvSpPr>
          <p:spPr bwMode="auto">
            <a:xfrm>
              <a:off x="6504205"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7" name="Rectangle 186"/>
            <p:cNvSpPr/>
            <p:nvPr/>
          </p:nvSpPr>
          <p:spPr bwMode="auto">
            <a:xfrm>
              <a:off x="6407769"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8" name="Rectangle 187"/>
            <p:cNvSpPr/>
            <p:nvPr/>
          </p:nvSpPr>
          <p:spPr bwMode="auto">
            <a:xfrm>
              <a:off x="622788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9" name="Rectangle 188"/>
            <p:cNvSpPr/>
            <p:nvPr/>
          </p:nvSpPr>
          <p:spPr bwMode="auto">
            <a:xfrm>
              <a:off x="6140443"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0" name="Rectangle 189"/>
            <p:cNvSpPr/>
            <p:nvPr/>
          </p:nvSpPr>
          <p:spPr bwMode="auto">
            <a:xfrm>
              <a:off x="6052752"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1" name="Rectangle 190"/>
            <p:cNvSpPr/>
            <p:nvPr/>
          </p:nvSpPr>
          <p:spPr bwMode="auto">
            <a:xfrm>
              <a:off x="559401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2" name="Rectangle 191"/>
            <p:cNvSpPr/>
            <p:nvPr/>
          </p:nvSpPr>
          <p:spPr bwMode="auto">
            <a:xfrm>
              <a:off x="5503585"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194" name="Straight Connector 193"/>
            <p:cNvCxnSpPr/>
            <p:nvPr/>
          </p:nvCxnSpPr>
          <p:spPr bwMode="auto">
            <a:xfrm>
              <a:off x="4920834" y="5472452"/>
              <a:ext cx="3821655" cy="0"/>
            </a:xfrm>
            <a:prstGeom prst="line">
              <a:avLst/>
            </a:prstGeom>
            <a:noFill/>
            <a:ln w="25400" cap="flat" cmpd="sng" algn="ctr">
              <a:solidFill>
                <a:schemeClr val="tx1"/>
              </a:solidFill>
              <a:prstDash val="solid"/>
              <a:round/>
              <a:headEnd type="none" w="med" len="med"/>
              <a:tailEnd type="none"/>
            </a:ln>
            <a:effectLst/>
          </p:spPr>
        </p:cxnSp>
        <p:sp>
          <p:nvSpPr>
            <p:cNvPr id="195" name="Rectangle 194"/>
            <p:cNvSpPr/>
            <p:nvPr/>
          </p:nvSpPr>
          <p:spPr bwMode="auto">
            <a:xfrm>
              <a:off x="7812898" y="5014568"/>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6" name="Rectangle 195"/>
            <p:cNvSpPr/>
            <p:nvPr/>
          </p:nvSpPr>
          <p:spPr bwMode="auto">
            <a:xfrm>
              <a:off x="7721958" y="483567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7" name="Rectangle 196"/>
            <p:cNvSpPr/>
            <p:nvPr/>
          </p:nvSpPr>
          <p:spPr bwMode="auto">
            <a:xfrm>
              <a:off x="7632017" y="4561351"/>
              <a:ext cx="91440" cy="9144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8" name="Rectangle 197"/>
            <p:cNvSpPr/>
            <p:nvPr/>
          </p:nvSpPr>
          <p:spPr bwMode="auto">
            <a:xfrm>
              <a:off x="7547035" y="482374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9" name="Rectangle 198"/>
            <p:cNvSpPr/>
            <p:nvPr/>
          </p:nvSpPr>
          <p:spPr bwMode="auto">
            <a:xfrm>
              <a:off x="7454595" y="5014573"/>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0" name="Rectangle 199"/>
            <p:cNvSpPr/>
            <p:nvPr/>
          </p:nvSpPr>
          <p:spPr bwMode="auto">
            <a:xfrm>
              <a:off x="7355698" y="5201431"/>
              <a:ext cx="91440" cy="27432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1" name="Rectangle 200"/>
            <p:cNvSpPr/>
            <p:nvPr/>
          </p:nvSpPr>
          <p:spPr bwMode="auto">
            <a:xfrm>
              <a:off x="7264761" y="5380333"/>
              <a:ext cx="91440" cy="91440"/>
            </a:xfrm>
            <a:prstGeom prst="rect">
              <a:avLst/>
            </a:prstGeom>
            <a:no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2" name="Rectangle 201"/>
            <p:cNvSpPr/>
            <p:nvPr/>
          </p:nvSpPr>
          <p:spPr bwMode="auto">
            <a:xfrm>
              <a:off x="6656727"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3" name="Rectangle 202"/>
            <p:cNvSpPr/>
            <p:nvPr/>
          </p:nvSpPr>
          <p:spPr bwMode="auto">
            <a:xfrm>
              <a:off x="6565846" y="5458656"/>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6" name="Rectangle 205"/>
            <p:cNvSpPr/>
            <p:nvPr/>
          </p:nvSpPr>
          <p:spPr bwMode="auto">
            <a:xfrm>
              <a:off x="5454405"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12" name="Rectangle 211"/>
            <p:cNvSpPr/>
            <p:nvPr/>
          </p:nvSpPr>
          <p:spPr bwMode="auto">
            <a:xfrm>
              <a:off x="5108724" y="5292871"/>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21" name="Rectangle 220"/>
            <p:cNvSpPr/>
            <p:nvPr/>
          </p:nvSpPr>
          <p:spPr bwMode="auto">
            <a:xfrm>
              <a:off x="6572907"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224" name="Straight Connector 223"/>
            <p:cNvCxnSpPr/>
            <p:nvPr/>
          </p:nvCxnSpPr>
          <p:spPr bwMode="auto">
            <a:xfrm>
              <a:off x="8394844"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5" name="Straight Connector 224"/>
            <p:cNvCxnSpPr/>
            <p:nvPr/>
          </p:nvCxnSpPr>
          <p:spPr bwMode="auto">
            <a:xfrm>
              <a:off x="7320463"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6" name="Straight Connector 225"/>
            <p:cNvCxnSpPr/>
            <p:nvPr/>
          </p:nvCxnSpPr>
          <p:spPr bwMode="auto">
            <a:xfrm>
              <a:off x="7673930"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7" name="Straight Connector 226"/>
            <p:cNvCxnSpPr/>
            <p:nvPr/>
          </p:nvCxnSpPr>
          <p:spPr bwMode="auto">
            <a:xfrm>
              <a:off x="8015058"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30" name="Straight Connector 229"/>
            <p:cNvCxnSpPr/>
            <p:nvPr/>
          </p:nvCxnSpPr>
          <p:spPr bwMode="auto">
            <a:xfrm>
              <a:off x="5885789" y="5477025"/>
              <a:ext cx="0" cy="228600"/>
            </a:xfrm>
            <a:prstGeom prst="line">
              <a:avLst/>
            </a:prstGeom>
            <a:noFill/>
            <a:ln w="25400" cap="flat" cmpd="sng" algn="ctr">
              <a:solidFill>
                <a:schemeClr val="tx1"/>
              </a:solidFill>
              <a:prstDash val="solid"/>
              <a:round/>
              <a:headEnd type="none" w="med" len="med"/>
              <a:tailEnd type="none"/>
            </a:ln>
            <a:effectLst/>
          </p:spPr>
        </p:cxnSp>
        <p:sp>
          <p:nvSpPr>
            <p:cNvPr id="231" name="TextBox 230"/>
            <p:cNvSpPr txBox="1"/>
            <p:nvPr/>
          </p:nvSpPr>
          <p:spPr>
            <a:xfrm>
              <a:off x="4975187" y="5650900"/>
              <a:ext cx="3990195" cy="307777"/>
            </a:xfrm>
            <a:prstGeom prst="rect">
              <a:avLst/>
            </a:prstGeom>
            <a:noFill/>
          </p:spPr>
          <p:txBody>
            <a:bodyPr wrap="none" rtlCol="0">
              <a:spAutoFit/>
            </a:bodyPr>
            <a:lstStyle/>
            <a:p>
              <a:r>
                <a:rPr lang="en-US" sz="1400" dirty="0"/>
                <a:t>21    18    15   12    9     6     3     0    -3     -6    -9</a:t>
              </a:r>
            </a:p>
          </p:txBody>
        </p:sp>
        <p:grpSp>
          <p:nvGrpSpPr>
            <p:cNvPr id="234" name="Group 233"/>
            <p:cNvGrpSpPr/>
            <p:nvPr/>
          </p:nvGrpSpPr>
          <p:grpSpPr>
            <a:xfrm>
              <a:off x="7288369" y="2172659"/>
              <a:ext cx="685800" cy="1005872"/>
              <a:chOff x="4616199" y="1790300"/>
              <a:chExt cx="685800" cy="1005872"/>
            </a:xfrm>
          </p:grpSpPr>
          <p:cxnSp>
            <p:nvCxnSpPr>
              <p:cNvPr id="235" name="Straight Connector 234"/>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236" name="Straight Connector 235"/>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237" name="Group 236"/>
            <p:cNvGrpSpPr/>
            <p:nvPr/>
          </p:nvGrpSpPr>
          <p:grpSpPr>
            <a:xfrm>
              <a:off x="7298452" y="3343386"/>
              <a:ext cx="685800" cy="1005872"/>
              <a:chOff x="4616199" y="1790300"/>
              <a:chExt cx="685800" cy="1005872"/>
            </a:xfrm>
          </p:grpSpPr>
          <p:cxnSp>
            <p:nvCxnSpPr>
              <p:cNvPr id="238" name="Straight Connector 237"/>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239" name="Straight Connector 238"/>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240" name="Group 239"/>
            <p:cNvGrpSpPr/>
            <p:nvPr/>
          </p:nvGrpSpPr>
          <p:grpSpPr>
            <a:xfrm>
              <a:off x="7314895" y="4462738"/>
              <a:ext cx="640080" cy="1005871"/>
              <a:chOff x="4616199" y="1790301"/>
              <a:chExt cx="639664" cy="1005871"/>
            </a:xfrm>
          </p:grpSpPr>
          <p:cxnSp>
            <p:nvCxnSpPr>
              <p:cNvPr id="241" name="Straight Connector 240"/>
              <p:cNvCxnSpPr/>
              <p:nvPr/>
            </p:nvCxnSpPr>
            <p:spPr bwMode="auto">
              <a:xfrm flipH="1" flipV="1">
                <a:off x="4616199" y="1790301"/>
                <a:ext cx="639664" cy="31"/>
              </a:xfrm>
              <a:prstGeom prst="line">
                <a:avLst/>
              </a:prstGeom>
              <a:noFill/>
              <a:ln w="25400" cap="flat" cmpd="sng" algn="ctr">
                <a:solidFill>
                  <a:srgbClr val="FF0000"/>
                </a:solidFill>
                <a:prstDash val="solid"/>
                <a:round/>
                <a:headEnd type="none" w="med" len="med"/>
                <a:tailEnd type="none"/>
              </a:ln>
              <a:effectLst/>
            </p:spPr>
          </p:cxnSp>
          <p:cxnSp>
            <p:nvCxnSpPr>
              <p:cNvPr id="242" name="Straight Connector 241"/>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sp>
          <p:nvSpPr>
            <p:cNvPr id="243" name="TextBox 242"/>
            <p:cNvSpPr txBox="1"/>
            <p:nvPr/>
          </p:nvSpPr>
          <p:spPr>
            <a:xfrm>
              <a:off x="6924368" y="5910714"/>
              <a:ext cx="293670" cy="307777"/>
            </a:xfrm>
            <a:prstGeom prst="rect">
              <a:avLst/>
            </a:prstGeom>
            <a:noFill/>
          </p:spPr>
          <p:txBody>
            <a:bodyPr wrap="none" rtlCol="0">
              <a:spAutoFit/>
            </a:bodyPr>
            <a:lstStyle/>
            <a:p>
              <a:r>
                <a:rPr lang="en-US" sz="1400" dirty="0"/>
                <a:t>Z</a:t>
              </a:r>
            </a:p>
          </p:txBody>
        </p:sp>
        <p:sp>
          <p:nvSpPr>
            <p:cNvPr id="244" name="TextBox 243"/>
            <p:cNvSpPr txBox="1"/>
            <p:nvPr/>
          </p:nvSpPr>
          <p:spPr>
            <a:xfrm rot="16200000">
              <a:off x="4096385" y="3492189"/>
              <a:ext cx="1553630" cy="338554"/>
            </a:xfrm>
            <a:prstGeom prst="rect">
              <a:avLst/>
            </a:prstGeom>
            <a:noFill/>
          </p:spPr>
          <p:txBody>
            <a:bodyPr wrap="none" rtlCol="0">
              <a:spAutoFit/>
            </a:bodyPr>
            <a:lstStyle/>
            <a:p>
              <a:r>
                <a:rPr lang="en-US" sz="1600" dirty="0"/>
                <a:t>Number of Hits</a:t>
              </a:r>
            </a:p>
          </p:txBody>
        </p:sp>
        <p:sp>
          <p:nvSpPr>
            <p:cNvPr id="245" name="TextBox 244"/>
            <p:cNvSpPr txBox="1"/>
            <p:nvPr/>
          </p:nvSpPr>
          <p:spPr>
            <a:xfrm>
              <a:off x="8025330" y="2238320"/>
              <a:ext cx="752129" cy="523220"/>
            </a:xfrm>
            <a:prstGeom prst="rect">
              <a:avLst/>
            </a:prstGeom>
            <a:noFill/>
          </p:spPr>
          <p:txBody>
            <a:bodyPr wrap="none" rtlCol="0">
              <a:spAutoFit/>
            </a:bodyPr>
            <a:lstStyle/>
            <a:p>
              <a:r>
                <a:rPr lang="en-US" sz="1400" dirty="0"/>
                <a:t>Burst </a:t>
              </a:r>
            </a:p>
            <a:p>
              <a:r>
                <a:rPr lang="en-US" sz="1400" dirty="0"/>
                <a:t>Region</a:t>
              </a:r>
            </a:p>
          </p:txBody>
        </p:sp>
        <p:sp>
          <p:nvSpPr>
            <p:cNvPr id="246" name="TextBox 245"/>
            <p:cNvSpPr txBox="1"/>
            <p:nvPr/>
          </p:nvSpPr>
          <p:spPr>
            <a:xfrm>
              <a:off x="5262420" y="2136401"/>
              <a:ext cx="1664807" cy="738664"/>
            </a:xfrm>
            <a:prstGeom prst="rect">
              <a:avLst/>
            </a:prstGeom>
            <a:noFill/>
          </p:spPr>
          <p:txBody>
            <a:bodyPr wrap="square" rtlCol="0">
              <a:spAutoFit/>
            </a:bodyPr>
            <a:lstStyle/>
            <a:p>
              <a:pPr algn="r"/>
              <a:r>
                <a:rPr lang="en-US" sz="1400" dirty="0"/>
                <a:t>Cytotoxicity</a:t>
              </a:r>
            </a:p>
            <a:p>
              <a:pPr algn="r"/>
              <a:r>
                <a:rPr lang="en-US" sz="1400" dirty="0"/>
                <a:t>Range</a:t>
              </a:r>
            </a:p>
            <a:p>
              <a:pPr algn="r"/>
              <a:r>
                <a:rPr lang="en-US" sz="1400" dirty="0"/>
                <a:t>3 MAD</a:t>
              </a:r>
            </a:p>
          </p:txBody>
        </p:sp>
        <p:cxnSp>
          <p:nvCxnSpPr>
            <p:cNvPr id="247" name="Elbow Connector 246"/>
            <p:cNvCxnSpPr/>
            <p:nvPr/>
          </p:nvCxnSpPr>
          <p:spPr bwMode="auto">
            <a:xfrm flipV="1">
              <a:off x="6834807" y="2263528"/>
              <a:ext cx="821697" cy="146878"/>
            </a:xfrm>
            <a:prstGeom prst="bentConnector3">
              <a:avLst/>
            </a:prstGeom>
            <a:noFill/>
            <a:ln w="25400" cap="flat" cmpd="sng" algn="ctr">
              <a:solidFill>
                <a:srgbClr val="FF0000"/>
              </a:solidFill>
              <a:prstDash val="solid"/>
              <a:round/>
              <a:headEnd type="none" w="med" len="med"/>
              <a:tailEnd type="triangle"/>
            </a:ln>
            <a:effectLst/>
          </p:spPr>
        </p:cxnSp>
        <p:cxnSp>
          <p:nvCxnSpPr>
            <p:cNvPr id="251" name="Straight Connector 250"/>
            <p:cNvCxnSpPr/>
            <p:nvPr/>
          </p:nvCxnSpPr>
          <p:spPr bwMode="auto">
            <a:xfrm>
              <a:off x="5017962" y="4335215"/>
              <a:ext cx="3724527" cy="0"/>
            </a:xfrm>
            <a:prstGeom prst="line">
              <a:avLst/>
            </a:prstGeom>
            <a:noFill/>
            <a:ln w="25400" cap="flat" cmpd="sng" algn="ctr">
              <a:solidFill>
                <a:schemeClr val="tx1"/>
              </a:solidFill>
              <a:prstDash val="solid"/>
              <a:round/>
              <a:headEnd type="none" w="med" len="med"/>
              <a:tailEnd type="none"/>
            </a:ln>
            <a:effectLst/>
          </p:spPr>
        </p:cxnSp>
        <p:cxnSp>
          <p:nvCxnSpPr>
            <p:cNvPr id="252" name="Straight Connector 251"/>
            <p:cNvCxnSpPr/>
            <p:nvPr/>
          </p:nvCxnSpPr>
          <p:spPr bwMode="auto">
            <a:xfrm flipV="1">
              <a:off x="5005287" y="3178125"/>
              <a:ext cx="3737202" cy="0"/>
            </a:xfrm>
            <a:prstGeom prst="line">
              <a:avLst/>
            </a:prstGeom>
            <a:noFill/>
            <a:ln w="25400" cap="flat" cmpd="sng" algn="ctr">
              <a:solidFill>
                <a:schemeClr val="tx1"/>
              </a:solidFill>
              <a:prstDash val="solid"/>
              <a:round/>
              <a:headEnd type="none" w="med" len="med"/>
              <a:tailEnd type="none"/>
            </a:ln>
            <a:effectLst/>
          </p:spPr>
        </p:cxnSp>
        <p:cxnSp>
          <p:nvCxnSpPr>
            <p:cNvPr id="260" name="Straight Connector 259"/>
            <p:cNvCxnSpPr/>
            <p:nvPr/>
          </p:nvCxnSpPr>
          <p:spPr bwMode="auto">
            <a:xfrm>
              <a:off x="6960656"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1" name="Straight Connector 260"/>
            <p:cNvCxnSpPr/>
            <p:nvPr/>
          </p:nvCxnSpPr>
          <p:spPr bwMode="auto">
            <a:xfrm>
              <a:off x="6598298"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2" name="Straight Connector 261"/>
            <p:cNvCxnSpPr/>
            <p:nvPr/>
          </p:nvCxnSpPr>
          <p:spPr bwMode="auto">
            <a:xfrm>
              <a:off x="6227886"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3" name="Straight Connector 262"/>
            <p:cNvCxnSpPr/>
            <p:nvPr/>
          </p:nvCxnSpPr>
          <p:spPr bwMode="auto">
            <a:xfrm>
              <a:off x="5500125"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4" name="Straight Connector 263"/>
            <p:cNvCxnSpPr/>
            <p:nvPr/>
          </p:nvCxnSpPr>
          <p:spPr bwMode="auto">
            <a:xfrm>
              <a:off x="5149793"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7" name="Straight Connector 266"/>
            <p:cNvCxnSpPr/>
            <p:nvPr/>
          </p:nvCxnSpPr>
          <p:spPr bwMode="auto">
            <a:xfrm>
              <a:off x="8742489" y="5477025"/>
              <a:ext cx="0" cy="228600"/>
            </a:xfrm>
            <a:prstGeom prst="line">
              <a:avLst/>
            </a:prstGeom>
            <a:noFill/>
            <a:ln w="25400" cap="flat" cmpd="sng" algn="ctr">
              <a:solidFill>
                <a:schemeClr val="tx1"/>
              </a:solidFill>
              <a:prstDash val="solid"/>
              <a:round/>
              <a:headEnd type="none" w="med" len="med"/>
              <a:tailEnd type="none"/>
            </a:ln>
            <a:effectLst/>
          </p:spPr>
        </p:cxnSp>
        <p:sp>
          <p:nvSpPr>
            <p:cNvPr id="271" name="TextBox 270"/>
            <p:cNvSpPr txBox="1"/>
            <p:nvPr/>
          </p:nvSpPr>
          <p:spPr>
            <a:xfrm>
              <a:off x="1876451" y="1101190"/>
              <a:ext cx="2565677" cy="400110"/>
            </a:xfrm>
            <a:prstGeom prst="rect">
              <a:avLst/>
            </a:prstGeom>
            <a:noFill/>
            <a:ln>
              <a:solidFill>
                <a:schemeClr val="tx1"/>
              </a:solidFill>
            </a:ln>
          </p:spPr>
          <p:txBody>
            <a:bodyPr wrap="square" rtlCol="0">
              <a:spAutoFit/>
            </a:bodyPr>
            <a:lstStyle/>
            <a:p>
              <a:r>
                <a:rPr lang="en-US" dirty="0"/>
                <a:t>Concentration Space</a:t>
              </a:r>
            </a:p>
          </p:txBody>
        </p:sp>
        <p:sp>
          <p:nvSpPr>
            <p:cNvPr id="272" name="TextBox 271"/>
            <p:cNvSpPr txBox="1"/>
            <p:nvPr/>
          </p:nvSpPr>
          <p:spPr>
            <a:xfrm>
              <a:off x="6383675" y="1095028"/>
              <a:ext cx="1475583" cy="400110"/>
            </a:xfrm>
            <a:prstGeom prst="rect">
              <a:avLst/>
            </a:prstGeom>
            <a:noFill/>
            <a:ln>
              <a:solidFill>
                <a:schemeClr val="tx1"/>
              </a:solidFill>
            </a:ln>
          </p:spPr>
          <p:txBody>
            <a:bodyPr wrap="square" rtlCol="0">
              <a:spAutoFit/>
            </a:bodyPr>
            <a:lstStyle/>
            <a:p>
              <a:pPr algn="ctr"/>
              <a:r>
                <a:rPr lang="en-US" dirty="0"/>
                <a:t>Z- Space</a:t>
              </a:r>
            </a:p>
          </p:txBody>
        </p:sp>
        <p:sp>
          <p:nvSpPr>
            <p:cNvPr id="273" name="Oval 272"/>
            <p:cNvSpPr/>
            <p:nvPr/>
          </p:nvSpPr>
          <p:spPr bwMode="auto">
            <a:xfrm>
              <a:off x="3457266" y="4324274"/>
              <a:ext cx="1195360" cy="1326626"/>
            </a:xfrm>
            <a:prstGeom prst="ellipse">
              <a:avLst/>
            </a:prstGeom>
            <a:noFill/>
            <a:ln w="127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4" name="TextBox 273"/>
            <p:cNvSpPr txBox="1"/>
            <p:nvPr/>
          </p:nvSpPr>
          <p:spPr>
            <a:xfrm>
              <a:off x="3991528" y="5962978"/>
              <a:ext cx="1304408" cy="523220"/>
            </a:xfrm>
            <a:prstGeom prst="rect">
              <a:avLst/>
            </a:prstGeom>
            <a:noFill/>
          </p:spPr>
          <p:txBody>
            <a:bodyPr wrap="square" rtlCol="0">
              <a:spAutoFit/>
            </a:bodyPr>
            <a:lstStyle/>
            <a:p>
              <a:pPr algn="r"/>
              <a:r>
                <a:rPr lang="en-US" sz="1400" dirty="0"/>
                <a:t>Bioactivity inferred</a:t>
              </a:r>
            </a:p>
          </p:txBody>
        </p:sp>
        <p:cxnSp>
          <p:nvCxnSpPr>
            <p:cNvPr id="275" name="Elbow Connector 274"/>
            <p:cNvCxnSpPr>
              <a:stCxn id="274" idx="0"/>
            </p:cNvCxnSpPr>
            <p:nvPr/>
          </p:nvCxnSpPr>
          <p:spPr bwMode="auto">
            <a:xfrm rot="16200000" flipV="1">
              <a:off x="4170094" y="5489340"/>
              <a:ext cx="424426" cy="522850"/>
            </a:xfrm>
            <a:prstGeom prst="bentConnector2">
              <a:avLst/>
            </a:prstGeom>
            <a:noFill/>
            <a:ln w="25400" cap="flat" cmpd="sng" algn="ctr">
              <a:solidFill>
                <a:srgbClr val="0070C0"/>
              </a:solidFill>
              <a:prstDash val="solid"/>
              <a:round/>
              <a:headEnd type="none" w="med" len="med"/>
              <a:tailEnd type="triangle"/>
            </a:ln>
            <a:effectLst/>
          </p:spPr>
        </p:cxnSp>
      </p:grpSp>
      <p:sp>
        <p:nvSpPr>
          <p:cNvPr id="3" name="TextBox 2"/>
          <p:cNvSpPr txBox="1"/>
          <p:nvPr/>
        </p:nvSpPr>
        <p:spPr>
          <a:xfrm>
            <a:off x="6595645" y="6539368"/>
            <a:ext cx="2439386" cy="307777"/>
          </a:xfrm>
          <a:prstGeom prst="rect">
            <a:avLst/>
          </a:prstGeom>
          <a:noFill/>
        </p:spPr>
        <p:txBody>
          <a:bodyPr wrap="none" rtlCol="0">
            <a:spAutoFit/>
          </a:bodyPr>
          <a:lstStyle/>
          <a:p>
            <a:r>
              <a:rPr lang="en-US" sz="1400" dirty="0"/>
              <a:t>Judson et al. </a:t>
            </a:r>
            <a:r>
              <a:rPr lang="en-US" sz="1400" dirty="0" err="1"/>
              <a:t>Tox.Sci</a:t>
            </a:r>
            <a:r>
              <a:rPr lang="en-US" sz="1400" dirty="0"/>
              <a:t>. (2016)</a:t>
            </a:r>
          </a:p>
        </p:txBody>
      </p:sp>
    </p:spTree>
    <p:extLst>
      <p:ext uri="{BB962C8B-B14F-4D97-AF65-F5344CB8AC3E}">
        <p14:creationId xmlns:p14="http://schemas.microsoft.com/office/powerpoint/2010/main" val="40363853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807" y="234731"/>
            <a:ext cx="6547202" cy="550417"/>
          </a:xfrm>
        </p:spPr>
        <p:txBody>
          <a:bodyPr>
            <a:normAutofit/>
          </a:bodyPr>
          <a:lstStyle/>
          <a:p>
            <a:r>
              <a:rPr lang="en-US" dirty="0"/>
              <a:t>Schematic explanation of the burst</a:t>
            </a:r>
          </a:p>
        </p:txBody>
      </p:sp>
      <p:sp>
        <p:nvSpPr>
          <p:cNvPr id="3" name="Slide Number Placeholder 2"/>
          <p:cNvSpPr>
            <a:spLocks noGrp="1"/>
          </p:cNvSpPr>
          <p:nvPr>
            <p:ph type="sldNum" sz="quarter" idx="4294967295"/>
          </p:nvPr>
        </p:nvSpPr>
        <p:spPr>
          <a:xfrm>
            <a:off x="6553200" y="6224588"/>
            <a:ext cx="1905000" cy="228600"/>
          </a:xfrm>
          <a:prstGeom prst="rect">
            <a:avLst/>
          </a:prstGeo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21</a:t>
            </a:fld>
            <a:endParaRPr lang="en-US" sz="1000" b="1" kern="1200" dirty="0">
              <a:solidFill>
                <a:srgbClr val="003F69"/>
              </a:solidFill>
              <a:latin typeface="Arial" charset="0"/>
              <a:ea typeface="ＭＳ Ｐゴシック" pitchFamily="1" charset="-128"/>
              <a:cs typeface="+mn-cs"/>
            </a:endParaRPr>
          </a:p>
        </p:txBody>
      </p:sp>
      <p:sp>
        <p:nvSpPr>
          <p:cNvPr id="4" name="Oval 3"/>
          <p:cNvSpPr/>
          <p:nvPr/>
        </p:nvSpPr>
        <p:spPr bwMode="auto">
          <a:xfrm>
            <a:off x="1283663" y="2309447"/>
            <a:ext cx="2637692" cy="159433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Block Arc 4"/>
          <p:cNvSpPr/>
          <p:nvPr/>
        </p:nvSpPr>
        <p:spPr bwMode="auto">
          <a:xfrm rot="10800000">
            <a:off x="2416112" y="2584938"/>
            <a:ext cx="281354" cy="234461"/>
          </a:xfrm>
          <a:prstGeom prst="blockArc">
            <a:avLst>
              <a:gd name="adj1" fmla="val 9465045"/>
              <a:gd name="adj2" fmla="val 1075366"/>
              <a:gd name="adj3" fmla="val 16950"/>
            </a:avLst>
          </a:prstGeom>
          <a:solidFill>
            <a:srgbClr val="1515D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 name="Rectangle 5"/>
          <p:cNvSpPr/>
          <p:nvPr/>
        </p:nvSpPr>
        <p:spPr bwMode="auto">
          <a:xfrm>
            <a:off x="1916711"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 name="Rectangle 6"/>
          <p:cNvSpPr/>
          <p:nvPr/>
        </p:nvSpPr>
        <p:spPr bwMode="auto">
          <a:xfrm>
            <a:off x="209959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p:cNvSpPr/>
          <p:nvPr/>
        </p:nvSpPr>
        <p:spPr bwMode="auto">
          <a:xfrm>
            <a:off x="228247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p:nvSpPr>
        <p:spPr bwMode="auto">
          <a:xfrm>
            <a:off x="2465349" y="3288322"/>
            <a:ext cx="182880" cy="182880"/>
          </a:xfrm>
          <a:prstGeom prst="rect">
            <a:avLst/>
          </a:prstGeom>
          <a:solidFill>
            <a:srgbClr val="FF0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0" name="Rectangle 9"/>
          <p:cNvSpPr/>
          <p:nvPr/>
        </p:nvSpPr>
        <p:spPr bwMode="auto">
          <a:xfrm>
            <a:off x="264706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p:cNvSpPr/>
          <p:nvPr/>
        </p:nvSpPr>
        <p:spPr bwMode="auto">
          <a:xfrm>
            <a:off x="2824082"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 name="Rectangle 11"/>
          <p:cNvSpPr/>
          <p:nvPr/>
        </p:nvSpPr>
        <p:spPr bwMode="auto">
          <a:xfrm>
            <a:off x="2999930" y="3288316"/>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14" name="Straight Arrow Connector 13"/>
          <p:cNvCxnSpPr>
            <a:endCxn id="9" idx="0"/>
          </p:cNvCxnSpPr>
          <p:nvPr/>
        </p:nvCxnSpPr>
        <p:spPr bwMode="auto">
          <a:xfrm>
            <a:off x="2556789" y="2819400"/>
            <a:ext cx="0" cy="468922"/>
          </a:xfrm>
          <a:prstGeom prst="straightConnector1">
            <a:avLst/>
          </a:prstGeom>
          <a:noFill/>
          <a:ln w="25400" cap="flat" cmpd="sng" algn="ctr">
            <a:solidFill>
              <a:schemeClr val="tx1"/>
            </a:solidFill>
            <a:prstDash val="solid"/>
            <a:round/>
            <a:headEnd type="none" w="med" len="med"/>
            <a:tailEnd type="triangle"/>
          </a:ln>
          <a:effectLst/>
        </p:spPr>
      </p:cxnSp>
      <p:sp>
        <p:nvSpPr>
          <p:cNvPr id="16" name="Oval 15"/>
          <p:cNvSpPr/>
          <p:nvPr/>
        </p:nvSpPr>
        <p:spPr bwMode="auto">
          <a:xfrm>
            <a:off x="2488208" y="1840525"/>
            <a:ext cx="137160" cy="137160"/>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25" name="Group 24"/>
          <p:cNvGrpSpPr/>
          <p:nvPr/>
        </p:nvGrpSpPr>
        <p:grpSpPr>
          <a:xfrm>
            <a:off x="2377128" y="3471196"/>
            <a:ext cx="335874" cy="1089076"/>
            <a:chOff x="2398242" y="3471202"/>
            <a:chExt cx="335874" cy="1089076"/>
          </a:xfrm>
        </p:grpSpPr>
        <p:cxnSp>
          <p:nvCxnSpPr>
            <p:cNvPr id="22" name="Straight Arrow Connector 21"/>
            <p:cNvCxnSpPr>
              <a:stCxn id="9" idx="2"/>
            </p:cNvCxnSpPr>
            <p:nvPr/>
          </p:nvCxnSpPr>
          <p:spPr bwMode="auto">
            <a:xfrm flipH="1">
              <a:off x="2542731" y="3471202"/>
              <a:ext cx="14058" cy="764345"/>
            </a:xfrm>
            <a:prstGeom prst="straightConnector1">
              <a:avLst/>
            </a:prstGeom>
            <a:noFill/>
            <a:ln w="25400" cap="flat" cmpd="sng" algn="ctr">
              <a:solidFill>
                <a:schemeClr val="tx1"/>
              </a:solidFill>
              <a:prstDash val="solid"/>
              <a:round/>
              <a:headEnd type="none" w="med" len="med"/>
              <a:tailEnd type="triangle"/>
            </a:ln>
            <a:effectLst/>
          </p:spPr>
        </p:cxnSp>
        <p:sp>
          <p:nvSpPr>
            <p:cNvPr id="24" name="Explosion 1 23"/>
            <p:cNvSpPr/>
            <p:nvPr/>
          </p:nvSpPr>
          <p:spPr bwMode="auto">
            <a:xfrm>
              <a:off x="2398242" y="4173416"/>
              <a:ext cx="335874" cy="386862"/>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sp>
        <p:nvSpPr>
          <p:cNvPr id="26" name="Oval 25"/>
          <p:cNvSpPr/>
          <p:nvPr/>
        </p:nvSpPr>
        <p:spPr bwMode="auto">
          <a:xfrm>
            <a:off x="4826958" y="2330400"/>
            <a:ext cx="2637692" cy="159433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 name="Block Arc 26"/>
          <p:cNvSpPr/>
          <p:nvPr/>
        </p:nvSpPr>
        <p:spPr bwMode="auto">
          <a:xfrm rot="10800000">
            <a:off x="5968206" y="2584938"/>
            <a:ext cx="281354" cy="234461"/>
          </a:xfrm>
          <a:prstGeom prst="blockArc">
            <a:avLst>
              <a:gd name="adj1" fmla="val 9465045"/>
              <a:gd name="adj2" fmla="val 1075366"/>
              <a:gd name="adj3" fmla="val 16950"/>
            </a:avLst>
          </a:prstGeom>
          <a:solidFill>
            <a:srgbClr val="1515D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8" name="Rectangle 27"/>
          <p:cNvSpPr/>
          <p:nvPr/>
        </p:nvSpPr>
        <p:spPr bwMode="auto">
          <a:xfrm>
            <a:off x="5468805"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9" name="Rectangle 28"/>
          <p:cNvSpPr/>
          <p:nvPr/>
        </p:nvSpPr>
        <p:spPr bwMode="auto">
          <a:xfrm>
            <a:off x="565168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0" name="Rectangle 29"/>
          <p:cNvSpPr/>
          <p:nvPr/>
        </p:nvSpPr>
        <p:spPr bwMode="auto">
          <a:xfrm>
            <a:off x="583456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1" name="Rectangle 30"/>
          <p:cNvSpPr/>
          <p:nvPr/>
        </p:nvSpPr>
        <p:spPr bwMode="auto">
          <a:xfrm>
            <a:off x="6017443" y="3288322"/>
            <a:ext cx="182880" cy="182880"/>
          </a:xfrm>
          <a:prstGeom prst="rect">
            <a:avLst/>
          </a:prstGeom>
          <a:solidFill>
            <a:srgbClr val="FF0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2" name="Rectangle 31"/>
          <p:cNvSpPr/>
          <p:nvPr/>
        </p:nvSpPr>
        <p:spPr bwMode="auto">
          <a:xfrm>
            <a:off x="619915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3" name="Rectangle 32"/>
          <p:cNvSpPr/>
          <p:nvPr/>
        </p:nvSpPr>
        <p:spPr bwMode="auto">
          <a:xfrm>
            <a:off x="6376176"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4" name="Rectangle 33"/>
          <p:cNvSpPr/>
          <p:nvPr/>
        </p:nvSpPr>
        <p:spPr bwMode="auto">
          <a:xfrm>
            <a:off x="6552024" y="3288316"/>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40" name="Group 39"/>
          <p:cNvGrpSpPr/>
          <p:nvPr/>
        </p:nvGrpSpPr>
        <p:grpSpPr>
          <a:xfrm>
            <a:off x="5936818" y="3471196"/>
            <a:ext cx="335874" cy="1089076"/>
            <a:chOff x="2398242" y="3471202"/>
            <a:chExt cx="335874" cy="1089076"/>
          </a:xfrm>
        </p:grpSpPr>
        <p:cxnSp>
          <p:nvCxnSpPr>
            <p:cNvPr id="41" name="Straight Arrow Connector 40"/>
            <p:cNvCxnSpPr/>
            <p:nvPr/>
          </p:nvCxnSpPr>
          <p:spPr bwMode="auto">
            <a:xfrm flipH="1">
              <a:off x="2566179" y="3471202"/>
              <a:ext cx="14058" cy="764345"/>
            </a:xfrm>
            <a:prstGeom prst="straightConnector1">
              <a:avLst/>
            </a:prstGeom>
            <a:noFill/>
            <a:ln w="25400" cap="flat" cmpd="sng" algn="ctr">
              <a:solidFill>
                <a:schemeClr val="tx1"/>
              </a:solidFill>
              <a:prstDash val="solid"/>
              <a:round/>
              <a:headEnd type="none" w="med" len="med"/>
              <a:tailEnd type="triangle"/>
            </a:ln>
            <a:effectLst/>
          </p:spPr>
        </p:cxnSp>
        <p:sp>
          <p:nvSpPr>
            <p:cNvPr id="42" name="Explosion 1 41"/>
            <p:cNvSpPr/>
            <p:nvPr/>
          </p:nvSpPr>
          <p:spPr bwMode="auto">
            <a:xfrm>
              <a:off x="2398242" y="4173416"/>
              <a:ext cx="335874" cy="386862"/>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grpSp>
        <p:nvGrpSpPr>
          <p:cNvPr id="48" name="Group 47"/>
          <p:cNvGrpSpPr/>
          <p:nvPr/>
        </p:nvGrpSpPr>
        <p:grpSpPr>
          <a:xfrm>
            <a:off x="5166338" y="1759493"/>
            <a:ext cx="531067" cy="687114"/>
            <a:chOff x="5166338" y="1759493"/>
            <a:chExt cx="531067" cy="687114"/>
          </a:xfrm>
        </p:grpSpPr>
        <p:sp>
          <p:nvSpPr>
            <p:cNvPr id="36" name="Oval 35"/>
            <p:cNvSpPr/>
            <p:nvPr/>
          </p:nvSpPr>
          <p:spPr bwMode="auto">
            <a:xfrm>
              <a:off x="5303498" y="2096674"/>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3" name="Oval 42"/>
            <p:cNvSpPr/>
            <p:nvPr/>
          </p:nvSpPr>
          <p:spPr bwMode="auto">
            <a:xfrm>
              <a:off x="5560245" y="1942811"/>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4" name="Oval 43"/>
            <p:cNvSpPr/>
            <p:nvPr/>
          </p:nvSpPr>
          <p:spPr bwMode="auto">
            <a:xfrm>
              <a:off x="5560245" y="2194859"/>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5" name="Oval 44"/>
            <p:cNvSpPr/>
            <p:nvPr/>
          </p:nvSpPr>
          <p:spPr bwMode="auto">
            <a:xfrm>
              <a:off x="5166338" y="2309447"/>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6" name="Oval 45"/>
            <p:cNvSpPr/>
            <p:nvPr/>
          </p:nvSpPr>
          <p:spPr bwMode="auto">
            <a:xfrm>
              <a:off x="5166338" y="1827049"/>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7" name="Oval 46"/>
            <p:cNvSpPr/>
            <p:nvPr/>
          </p:nvSpPr>
          <p:spPr bwMode="auto">
            <a:xfrm>
              <a:off x="5468805" y="1759493"/>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sp>
        <p:nvSpPr>
          <p:cNvPr id="50" name="32-Point Star 49"/>
          <p:cNvSpPr/>
          <p:nvPr/>
        </p:nvSpPr>
        <p:spPr bwMode="auto">
          <a:xfrm>
            <a:off x="4753670" y="2262844"/>
            <a:ext cx="2784268" cy="1699555"/>
          </a:xfrm>
          <a:prstGeom prst="star32">
            <a:avLst>
              <a:gd name="adj" fmla="val 43708"/>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62" name="Group 61"/>
          <p:cNvGrpSpPr/>
          <p:nvPr/>
        </p:nvGrpSpPr>
        <p:grpSpPr>
          <a:xfrm>
            <a:off x="5614168" y="2971380"/>
            <a:ext cx="974783" cy="328667"/>
            <a:chOff x="5614168" y="2971380"/>
            <a:chExt cx="974783" cy="328667"/>
          </a:xfrm>
        </p:grpSpPr>
        <p:cxnSp>
          <p:nvCxnSpPr>
            <p:cNvPr id="54" name="Elbow Connector 53"/>
            <p:cNvCxnSpPr>
              <a:endCxn id="33" idx="0"/>
            </p:cNvCxnSpPr>
            <p:nvPr/>
          </p:nvCxnSpPr>
          <p:spPr bwMode="auto">
            <a:xfrm rot="5400000">
              <a:off x="6387608" y="3086979"/>
              <a:ext cx="281352" cy="121335"/>
            </a:xfrm>
            <a:prstGeom prst="curvedConnector3">
              <a:avLst/>
            </a:prstGeom>
            <a:noFill/>
            <a:ln w="12700" cap="flat" cmpd="sng" algn="ctr">
              <a:solidFill>
                <a:schemeClr val="tx1"/>
              </a:solidFill>
              <a:prstDash val="sysDot"/>
              <a:round/>
              <a:headEnd type="none" w="med" len="med"/>
              <a:tailEnd type="triangle"/>
            </a:ln>
            <a:effectLst/>
          </p:spPr>
        </p:cxnSp>
        <p:cxnSp>
          <p:nvCxnSpPr>
            <p:cNvPr id="56" name="Elbow Connector 53"/>
            <p:cNvCxnSpPr/>
            <p:nvPr/>
          </p:nvCxnSpPr>
          <p:spPr bwMode="auto">
            <a:xfrm rot="5400000">
              <a:off x="6139752" y="3100266"/>
              <a:ext cx="328665" cy="70894"/>
            </a:xfrm>
            <a:prstGeom prst="curvedConnector3">
              <a:avLst>
                <a:gd name="adj1" fmla="val 50000"/>
              </a:avLst>
            </a:prstGeom>
            <a:noFill/>
            <a:ln w="12700" cap="flat" cmpd="sng" algn="ctr">
              <a:solidFill>
                <a:schemeClr val="tx1"/>
              </a:solidFill>
              <a:prstDash val="sysDot"/>
              <a:round/>
              <a:headEnd type="none" w="med" len="med"/>
              <a:tailEnd type="triangle"/>
            </a:ln>
            <a:effectLst/>
          </p:spPr>
        </p:cxnSp>
        <p:cxnSp>
          <p:nvCxnSpPr>
            <p:cNvPr id="57" name="Elbow Connector 53"/>
            <p:cNvCxnSpPr/>
            <p:nvPr/>
          </p:nvCxnSpPr>
          <p:spPr bwMode="auto">
            <a:xfrm rot="16200000" flipH="1">
              <a:off x="5525660" y="3095479"/>
              <a:ext cx="293074" cy="116058"/>
            </a:xfrm>
            <a:prstGeom prst="curvedConnector3">
              <a:avLst/>
            </a:prstGeom>
            <a:noFill/>
            <a:ln w="12700" cap="flat" cmpd="sng" algn="ctr">
              <a:solidFill>
                <a:schemeClr val="tx1"/>
              </a:solidFill>
              <a:prstDash val="sysDot"/>
              <a:round/>
              <a:headEnd type="none" w="med" len="med"/>
              <a:tailEnd type="triangle"/>
            </a:ln>
            <a:effectLst/>
          </p:spPr>
        </p:cxnSp>
        <p:cxnSp>
          <p:nvCxnSpPr>
            <p:cNvPr id="58" name="Elbow Connector 53"/>
            <p:cNvCxnSpPr/>
            <p:nvPr/>
          </p:nvCxnSpPr>
          <p:spPr bwMode="auto">
            <a:xfrm rot="16200000" flipH="1">
              <a:off x="5921909" y="3095481"/>
              <a:ext cx="293074" cy="116058"/>
            </a:xfrm>
            <a:prstGeom prst="curvedConnector3">
              <a:avLst/>
            </a:prstGeom>
            <a:noFill/>
            <a:ln w="12700" cap="flat" cmpd="sng" algn="ctr">
              <a:solidFill>
                <a:schemeClr val="tx1"/>
              </a:solidFill>
              <a:prstDash val="sysDot"/>
              <a:round/>
              <a:headEnd type="none" w="med" len="med"/>
              <a:tailEnd type="triangle"/>
            </a:ln>
            <a:effectLst/>
          </p:spPr>
        </p:cxnSp>
      </p:grpSp>
      <p:grpSp>
        <p:nvGrpSpPr>
          <p:cNvPr id="65" name="Group 64"/>
          <p:cNvGrpSpPr/>
          <p:nvPr/>
        </p:nvGrpSpPr>
        <p:grpSpPr>
          <a:xfrm>
            <a:off x="2201108" y="2532469"/>
            <a:ext cx="4030885" cy="959859"/>
            <a:chOff x="2824082" y="4700844"/>
            <a:chExt cx="4030885" cy="959859"/>
          </a:xfrm>
          <a:solidFill>
            <a:srgbClr val="FFFF00"/>
          </a:solidFill>
        </p:grpSpPr>
        <p:sp>
          <p:nvSpPr>
            <p:cNvPr id="63" name="TextBox 62"/>
            <p:cNvSpPr txBox="1"/>
            <p:nvPr/>
          </p:nvSpPr>
          <p:spPr>
            <a:xfrm>
              <a:off x="2824082" y="4700844"/>
              <a:ext cx="1776448" cy="954107"/>
            </a:xfrm>
            <a:prstGeom prst="rect">
              <a:avLst/>
            </a:prstGeom>
            <a:grpFill/>
            <a:ln>
              <a:solidFill>
                <a:schemeClr val="tx1"/>
              </a:solidFill>
            </a:ln>
          </p:spPr>
          <p:txBody>
            <a:bodyPr wrap="none" rtlCol="0">
              <a:spAutoFit/>
            </a:bodyPr>
            <a:lstStyle/>
            <a:p>
              <a:r>
                <a:rPr lang="en-US" sz="1400" dirty="0"/>
                <a:t>Oxidative Stress</a:t>
              </a:r>
            </a:p>
            <a:p>
              <a:r>
                <a:rPr lang="en-US" sz="1400" dirty="0"/>
                <a:t>DNA Reactivity</a:t>
              </a:r>
            </a:p>
            <a:p>
              <a:r>
                <a:rPr lang="en-US" sz="1400" dirty="0"/>
                <a:t>Protein Reactivity</a:t>
              </a:r>
            </a:p>
            <a:p>
              <a:r>
                <a:rPr lang="en-US" sz="1400" dirty="0"/>
                <a:t>Mitochondrial stress</a:t>
              </a:r>
            </a:p>
          </p:txBody>
        </p:sp>
        <p:sp>
          <p:nvSpPr>
            <p:cNvPr id="64" name="TextBox 63"/>
            <p:cNvSpPr txBox="1"/>
            <p:nvPr/>
          </p:nvSpPr>
          <p:spPr>
            <a:xfrm>
              <a:off x="4631281" y="4706596"/>
              <a:ext cx="2223686" cy="954107"/>
            </a:xfrm>
            <a:prstGeom prst="rect">
              <a:avLst/>
            </a:prstGeom>
            <a:grpFill/>
            <a:ln>
              <a:solidFill>
                <a:schemeClr val="tx1"/>
              </a:solidFill>
            </a:ln>
          </p:spPr>
          <p:txBody>
            <a:bodyPr wrap="none" rtlCol="0">
              <a:spAutoFit/>
            </a:bodyPr>
            <a:lstStyle/>
            <a:p>
              <a:r>
                <a:rPr lang="en-US" sz="1400" dirty="0"/>
                <a:t>ER stress</a:t>
              </a:r>
            </a:p>
            <a:p>
              <a:r>
                <a:rPr lang="en-US" sz="1400" dirty="0"/>
                <a:t>Cell membrane disruption</a:t>
              </a:r>
            </a:p>
            <a:p>
              <a:r>
                <a:rPr lang="en-US" sz="1400" dirty="0"/>
                <a:t>Specific apoptosis</a:t>
              </a:r>
            </a:p>
            <a:p>
              <a:r>
                <a:rPr lang="en-US" sz="1400" dirty="0"/>
                <a:t>…</a:t>
              </a:r>
            </a:p>
          </p:txBody>
        </p:sp>
      </p:grpSp>
      <p:sp>
        <p:nvSpPr>
          <p:cNvPr id="66" name="TextBox 65"/>
          <p:cNvSpPr txBox="1"/>
          <p:nvPr/>
        </p:nvSpPr>
        <p:spPr>
          <a:xfrm>
            <a:off x="2039796" y="1323941"/>
            <a:ext cx="1083951" cy="400110"/>
          </a:xfrm>
          <a:prstGeom prst="rect">
            <a:avLst/>
          </a:prstGeom>
          <a:noFill/>
        </p:spPr>
        <p:txBody>
          <a:bodyPr wrap="none" rtlCol="0">
            <a:spAutoFit/>
          </a:bodyPr>
          <a:lstStyle/>
          <a:p>
            <a:r>
              <a:rPr lang="en-US" dirty="0"/>
              <a:t>Specific</a:t>
            </a:r>
          </a:p>
        </p:txBody>
      </p:sp>
      <p:sp>
        <p:nvSpPr>
          <p:cNvPr id="67" name="TextBox 66"/>
          <p:cNvSpPr txBox="1"/>
          <p:nvPr/>
        </p:nvSpPr>
        <p:spPr>
          <a:xfrm>
            <a:off x="5368554" y="1323941"/>
            <a:ext cx="1596912" cy="400110"/>
          </a:xfrm>
          <a:prstGeom prst="rect">
            <a:avLst/>
          </a:prstGeom>
          <a:noFill/>
        </p:spPr>
        <p:txBody>
          <a:bodyPr wrap="none" rtlCol="0">
            <a:spAutoFit/>
          </a:bodyPr>
          <a:lstStyle/>
          <a:p>
            <a:r>
              <a:rPr lang="en-US" dirty="0"/>
              <a:t>Non-specific</a:t>
            </a:r>
          </a:p>
        </p:txBody>
      </p:sp>
    </p:spTree>
    <p:extLst>
      <p:ext uri="{BB962C8B-B14F-4D97-AF65-F5344CB8AC3E}">
        <p14:creationId xmlns:p14="http://schemas.microsoft.com/office/powerpoint/2010/main" val="946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7.40741E-7 L -3.88889E-6 0.11412 " pathEditMode="relative" rAng="0" ptsTypes="AA">
                                      <p:cBhvr>
                                        <p:cTn id="10" dur="2000" fill="hold"/>
                                        <p:tgtEl>
                                          <p:spTgt spid="16"/>
                                        </p:tgtEl>
                                        <p:attrNameLst>
                                          <p:attrName>ppt_x</p:attrName>
                                          <p:attrName>ppt_y</p:attrName>
                                        </p:attrNameLst>
                                      </p:cBhvr>
                                      <p:rCtr x="0" y="569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61111E-6 -1.48148E-6 L 0.0191 0.11551 " pathEditMode="relative" rAng="0" ptsTypes="AA">
                                      <p:cBhvr>
                                        <p:cTn id="26" dur="2000" fill="hold"/>
                                        <p:tgtEl>
                                          <p:spTgt spid="48"/>
                                        </p:tgtEl>
                                        <p:attrNameLst>
                                          <p:attrName>ppt_x</p:attrName>
                                          <p:attrName>ppt_y</p:attrName>
                                        </p:attrNameLst>
                                      </p:cBhvr>
                                      <p:rCtr x="955" y="5764"/>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6"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294" y="542731"/>
            <a:ext cx="6096000" cy="228600"/>
          </a:xfrm>
        </p:spPr>
        <p:txBody>
          <a:bodyPr/>
          <a:lstStyle/>
          <a:p>
            <a:r>
              <a:rPr lang="en-US" dirty="0"/>
              <a:t>Heatmap of stress and cytotoxicity assays in 1000 chemicals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22</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774" y="1167731"/>
            <a:ext cx="6760594" cy="5300864"/>
          </a:xfrm>
          <a:prstGeom prst="rect">
            <a:avLst/>
          </a:prstGeom>
        </p:spPr>
      </p:pic>
      <p:sp>
        <p:nvSpPr>
          <p:cNvPr id="5" name="TextBox 4"/>
          <p:cNvSpPr txBox="1"/>
          <p:nvPr/>
        </p:nvSpPr>
        <p:spPr>
          <a:xfrm>
            <a:off x="6714368" y="6503713"/>
            <a:ext cx="2340000" cy="307777"/>
          </a:xfrm>
          <a:prstGeom prst="rect">
            <a:avLst/>
          </a:prstGeom>
          <a:noFill/>
        </p:spPr>
        <p:txBody>
          <a:bodyPr wrap="none" rtlCol="0">
            <a:spAutoFit/>
          </a:bodyPr>
          <a:lstStyle/>
          <a:p>
            <a:r>
              <a:rPr lang="en-US" sz="1400" dirty="0"/>
              <a:t>Judson et al. </a:t>
            </a:r>
            <a:r>
              <a:rPr lang="en-US" sz="1400" dirty="0" err="1"/>
              <a:t>ToxSci</a:t>
            </a:r>
            <a:r>
              <a:rPr lang="en-US" sz="1400" dirty="0"/>
              <a:t> (2016)</a:t>
            </a:r>
          </a:p>
        </p:txBody>
      </p:sp>
      <p:sp>
        <p:nvSpPr>
          <p:cNvPr id="6" name="TextBox 5"/>
          <p:cNvSpPr txBox="1"/>
          <p:nvPr/>
        </p:nvSpPr>
        <p:spPr>
          <a:xfrm>
            <a:off x="3880144" y="6395015"/>
            <a:ext cx="1383712" cy="400110"/>
          </a:xfrm>
          <a:prstGeom prst="rect">
            <a:avLst/>
          </a:prstGeom>
          <a:noFill/>
        </p:spPr>
        <p:txBody>
          <a:bodyPr wrap="none" rtlCol="0">
            <a:spAutoFit/>
          </a:bodyPr>
          <a:lstStyle/>
          <a:p>
            <a:r>
              <a:rPr lang="en-US" dirty="0"/>
              <a:t>Chemicals</a:t>
            </a:r>
          </a:p>
        </p:txBody>
      </p:sp>
    </p:spTree>
    <p:extLst>
      <p:ext uri="{BB962C8B-B14F-4D97-AF65-F5344CB8AC3E}">
        <p14:creationId xmlns:p14="http://schemas.microsoft.com/office/powerpoint/2010/main" val="26774222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9881" y="67608"/>
            <a:ext cx="8370519" cy="6577497"/>
            <a:chOff x="619881" y="67608"/>
            <a:chExt cx="8370519" cy="6577497"/>
          </a:xfrm>
        </p:grpSpPr>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chemeClr val="tx1"/>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chemeClr val="tx1"/>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chemeClr val="tx1"/>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tx1"/>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tx1"/>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tx1"/>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tx1"/>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tx1"/>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tx1"/>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tx1"/>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tx1"/>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tx1"/>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tx1"/>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tx1"/>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grpSp>
          <p:nvGrpSpPr>
            <p:cNvPr id="409" name="Group 408"/>
            <p:cNvGrpSpPr/>
            <p:nvPr/>
          </p:nvGrpSpPr>
          <p:grpSpPr>
            <a:xfrm>
              <a:off x="3873033" y="208987"/>
              <a:ext cx="380301" cy="365760"/>
              <a:chOff x="6350467" y="830510"/>
              <a:chExt cx="380301" cy="365760"/>
            </a:xfrm>
          </p:grpSpPr>
          <p:sp>
            <p:nvSpPr>
              <p:cNvPr id="154" name="8-Point Star 153"/>
              <p:cNvSpPr/>
              <p:nvPr/>
            </p:nvSpPr>
            <p:spPr bwMode="auto">
              <a:xfrm>
                <a:off x="6350467" y="830510"/>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6375635" y="88643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grpSp>
          <p:nvGrpSpPr>
            <p:cNvPr id="408" name="Group 407"/>
            <p:cNvGrpSpPr/>
            <p:nvPr/>
          </p:nvGrpSpPr>
          <p:grpSpPr>
            <a:xfrm>
              <a:off x="3874431" y="596279"/>
              <a:ext cx="371911" cy="365760"/>
              <a:chOff x="6351866" y="1326859"/>
              <a:chExt cx="371911" cy="365760"/>
            </a:xfrm>
          </p:grpSpPr>
          <p:sp>
            <p:nvSpPr>
              <p:cNvPr id="155" name="8-Point Star 154"/>
              <p:cNvSpPr/>
              <p:nvPr/>
            </p:nvSpPr>
            <p:spPr bwMode="auto">
              <a:xfrm>
                <a:off x="6351866" y="132685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6368644" y="13995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grpSp>
        <p:grpSp>
          <p:nvGrpSpPr>
            <p:cNvPr id="407" name="Group 406"/>
            <p:cNvGrpSpPr/>
            <p:nvPr/>
          </p:nvGrpSpPr>
          <p:grpSpPr>
            <a:xfrm>
              <a:off x="3884219" y="983570"/>
              <a:ext cx="365760" cy="365760"/>
              <a:chOff x="6344875" y="1781262"/>
              <a:chExt cx="365760" cy="365760"/>
            </a:xfrm>
          </p:grpSpPr>
          <p:sp>
            <p:nvSpPr>
              <p:cNvPr id="156" name="8-Point Star 155"/>
              <p:cNvSpPr/>
              <p:nvPr/>
            </p:nvSpPr>
            <p:spPr bwMode="auto">
              <a:xfrm>
                <a:off x="6344875" y="178126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6351867" y="1852567"/>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grpSp>
        <p:sp>
          <p:nvSpPr>
            <p:cNvPr id="161" name="8-Point Star 160"/>
            <p:cNvSpPr/>
            <p:nvPr/>
          </p:nvSpPr>
          <p:spPr bwMode="auto">
            <a:xfrm>
              <a:off x="3848472" y="15897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grpSp>
          <p:nvGrpSpPr>
            <p:cNvPr id="401" name="Group 400"/>
            <p:cNvGrpSpPr/>
            <p:nvPr/>
          </p:nvGrpSpPr>
          <p:grpSpPr>
            <a:xfrm>
              <a:off x="3841480" y="1985454"/>
              <a:ext cx="370515" cy="365760"/>
              <a:chOff x="2427214" y="1621871"/>
              <a:chExt cx="370515" cy="365760"/>
            </a:xfrm>
          </p:grpSpPr>
          <p:sp>
            <p:nvSpPr>
              <p:cNvPr id="162" name="8-Point Star 161"/>
              <p:cNvSpPr/>
              <p:nvPr/>
            </p:nvSpPr>
            <p:spPr bwMode="auto">
              <a:xfrm>
                <a:off x="2427214" y="16218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2442596" y="167639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grpSp>
        <p:grpSp>
          <p:nvGrpSpPr>
            <p:cNvPr id="400" name="Group 399"/>
            <p:cNvGrpSpPr/>
            <p:nvPr/>
          </p:nvGrpSpPr>
          <p:grpSpPr>
            <a:xfrm>
              <a:off x="3838686" y="2376941"/>
              <a:ext cx="365760" cy="365760"/>
              <a:chOff x="2776758" y="1988191"/>
              <a:chExt cx="365760" cy="365760"/>
            </a:xfrm>
          </p:grpSpPr>
          <p:sp>
            <p:nvSpPr>
              <p:cNvPr id="160" name="8-Point Star 159"/>
              <p:cNvSpPr/>
              <p:nvPr/>
            </p:nvSpPr>
            <p:spPr bwMode="auto">
              <a:xfrm>
                <a:off x="2776758" y="198819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2778157" y="205390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grpSp>
        <p:grpSp>
          <p:nvGrpSpPr>
            <p:cNvPr id="399" name="Group 398"/>
            <p:cNvGrpSpPr/>
            <p:nvPr/>
          </p:nvGrpSpPr>
          <p:grpSpPr>
            <a:xfrm>
              <a:off x="3837288" y="2769826"/>
              <a:ext cx="366319" cy="365760"/>
              <a:chOff x="3152864" y="2355909"/>
              <a:chExt cx="366319" cy="365760"/>
            </a:xfrm>
          </p:grpSpPr>
          <p:sp>
            <p:nvSpPr>
              <p:cNvPr id="182" name="8-Point Star 181"/>
              <p:cNvSpPr/>
              <p:nvPr/>
            </p:nvSpPr>
            <p:spPr bwMode="auto">
              <a:xfrm>
                <a:off x="3152864" y="235590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164050" y="239785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grpSp>
        <p:grpSp>
          <p:nvGrpSpPr>
            <p:cNvPr id="398" name="Group 397"/>
            <p:cNvGrpSpPr/>
            <p:nvPr/>
          </p:nvGrpSpPr>
          <p:grpSpPr>
            <a:xfrm>
              <a:off x="3835889" y="3145932"/>
              <a:ext cx="367717" cy="365760"/>
              <a:chOff x="3554137" y="2723627"/>
              <a:chExt cx="367717" cy="365760"/>
            </a:xfrm>
          </p:grpSpPr>
          <p:sp>
            <p:nvSpPr>
              <p:cNvPr id="158" name="8-Point Star 157"/>
              <p:cNvSpPr/>
              <p:nvPr/>
            </p:nvSpPr>
            <p:spPr bwMode="auto">
              <a:xfrm>
                <a:off x="3554137" y="272362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566721" y="2775357"/>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grpSp>
        <p:grpSp>
          <p:nvGrpSpPr>
            <p:cNvPr id="397" name="Group 396"/>
            <p:cNvGrpSpPr/>
            <p:nvPr/>
          </p:nvGrpSpPr>
          <p:grpSpPr>
            <a:xfrm>
              <a:off x="3842880" y="3545553"/>
              <a:ext cx="385894" cy="365760"/>
              <a:chOff x="3863131" y="3041008"/>
              <a:chExt cx="385894" cy="365760"/>
            </a:xfrm>
          </p:grpSpPr>
          <p:sp>
            <p:nvSpPr>
              <p:cNvPr id="157" name="8-Point Star 156"/>
              <p:cNvSpPr/>
              <p:nvPr/>
            </p:nvSpPr>
            <p:spPr bwMode="auto">
              <a:xfrm>
                <a:off x="3863131" y="3041008"/>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93892" y="310252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grpSp>
        <p:sp>
          <p:nvSpPr>
            <p:cNvPr id="164" name="8-Point Star 163"/>
            <p:cNvSpPr/>
            <p:nvPr/>
          </p:nvSpPr>
          <p:spPr bwMode="auto">
            <a:xfrm>
              <a:off x="3817515" y="40693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grpSp>
          <p:nvGrpSpPr>
            <p:cNvPr id="387" name="Group 386"/>
            <p:cNvGrpSpPr/>
            <p:nvPr/>
          </p:nvGrpSpPr>
          <p:grpSpPr>
            <a:xfrm>
              <a:off x="6604423" y="5239866"/>
              <a:ext cx="468384" cy="365760"/>
              <a:chOff x="6091405" y="4632121"/>
              <a:chExt cx="468384" cy="365760"/>
            </a:xfrm>
          </p:grpSpPr>
          <p:sp>
            <p:nvSpPr>
              <p:cNvPr id="168" name="8-Point Star 167"/>
              <p:cNvSpPr/>
              <p:nvPr/>
            </p:nvSpPr>
            <p:spPr bwMode="auto">
              <a:xfrm>
                <a:off x="6116975" y="46321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091405" y="4678851"/>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grpSp>
        <p:grpSp>
          <p:nvGrpSpPr>
            <p:cNvPr id="386" name="Group 385"/>
            <p:cNvGrpSpPr/>
            <p:nvPr/>
          </p:nvGrpSpPr>
          <p:grpSpPr>
            <a:xfrm>
              <a:off x="6613617" y="5677114"/>
              <a:ext cx="510329" cy="365760"/>
              <a:chOff x="6351866" y="4957894"/>
              <a:chExt cx="510329" cy="365760"/>
            </a:xfrm>
          </p:grpSpPr>
          <p:sp>
            <p:nvSpPr>
              <p:cNvPr id="167" name="8-Point Star 166"/>
              <p:cNvSpPr/>
              <p:nvPr/>
            </p:nvSpPr>
            <p:spPr bwMode="auto">
              <a:xfrm>
                <a:off x="6375635" y="495789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351866" y="503199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grpSp>
        <p:grpSp>
          <p:nvGrpSpPr>
            <p:cNvPr id="383" name="Group 382"/>
            <p:cNvGrpSpPr/>
            <p:nvPr/>
          </p:nvGrpSpPr>
          <p:grpSpPr>
            <a:xfrm>
              <a:off x="6621603" y="6279345"/>
              <a:ext cx="459995" cy="365760"/>
              <a:chOff x="6368644" y="6177093"/>
              <a:chExt cx="459995" cy="365760"/>
            </a:xfrm>
          </p:grpSpPr>
          <p:sp>
            <p:nvSpPr>
              <p:cNvPr id="169" name="8-Point Star 168"/>
              <p:cNvSpPr/>
              <p:nvPr/>
            </p:nvSpPr>
            <p:spPr bwMode="auto">
              <a:xfrm>
                <a:off x="6386820" y="617709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368644" y="6231620"/>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gr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tx1"/>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477" name="Rectangle 476"/>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4" name="Chevron 473"/>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6" name="Chevron 465"/>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8" name="Oval 467"/>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9" name="8-Point Star 468"/>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0" name="TextBox 469"/>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471" name="TextBox 470"/>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472" name="TextBox 471"/>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473" name="Chevron 472"/>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5" name="TextBox 474"/>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476" name="TextBox 475"/>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53" name="Chevron 152"/>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TextBox 169"/>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tx1"/>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grpSp>
          <p:nvGrpSpPr>
            <p:cNvPr id="554" name="Group 553"/>
            <p:cNvGrpSpPr/>
            <p:nvPr/>
          </p:nvGrpSpPr>
          <p:grpSpPr>
            <a:xfrm>
              <a:off x="1114200" y="5315421"/>
              <a:ext cx="459994" cy="365760"/>
              <a:chOff x="7971536" y="6163112"/>
              <a:chExt cx="459994" cy="365760"/>
            </a:xfrm>
          </p:grpSpPr>
          <p:sp>
            <p:nvSpPr>
              <p:cNvPr id="555" name="8-Point Star 554"/>
              <p:cNvSpPr/>
              <p:nvPr/>
            </p:nvSpPr>
            <p:spPr bwMode="auto">
              <a:xfrm>
                <a:off x="8000303" y="616311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7971536" y="6215436"/>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gr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tx1"/>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tx1"/>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tx1"/>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tx1"/>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tx1"/>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2" name="TextBox 1"/>
            <p:cNvSpPr txBox="1"/>
            <p:nvPr/>
          </p:nvSpPr>
          <p:spPr>
            <a:xfrm>
              <a:off x="7847915" y="3835809"/>
              <a:ext cx="998991"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ATG TRANS</a:t>
              </a:r>
            </a:p>
            <a:p>
              <a:pPr defTabSz="457200" fontAlgn="auto">
                <a:spcBef>
                  <a:spcPts val="0"/>
                </a:spcBef>
                <a:spcAft>
                  <a:spcPts val="0"/>
                </a:spcAft>
              </a:pPr>
              <a:r>
                <a:rPr lang="en-US" sz="1400" dirty="0">
                  <a:solidFill>
                    <a:prstClr val="black"/>
                  </a:solidFill>
                  <a:latin typeface="Calibri"/>
                </a:rPr>
                <a:t>ATG CIS</a:t>
              </a:r>
            </a:p>
          </p:txBody>
        </p:sp>
        <p:sp>
          <p:nvSpPr>
            <p:cNvPr id="184" name="TextBox 183"/>
            <p:cNvSpPr txBox="1"/>
            <p:nvPr/>
          </p:nvSpPr>
          <p:spPr>
            <a:xfrm>
              <a:off x="7847915" y="4808275"/>
              <a:ext cx="926600"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Tox21 BLA</a:t>
              </a:r>
            </a:p>
            <a:p>
              <a:pPr defTabSz="457200" fontAlgn="auto">
                <a:spcBef>
                  <a:spcPts val="0"/>
                </a:spcBef>
                <a:spcAft>
                  <a:spcPts val="0"/>
                </a:spcAft>
              </a:pPr>
              <a:r>
                <a:rPr lang="en-US" sz="1400" dirty="0">
                  <a:solidFill>
                    <a:prstClr val="black"/>
                  </a:solidFill>
                  <a:latin typeface="Calibri"/>
                </a:rPr>
                <a:t>Tox21 LUC</a:t>
              </a:r>
            </a:p>
          </p:txBody>
        </p:sp>
        <p:sp>
          <p:nvSpPr>
            <p:cNvPr id="185" name="TextBox 184"/>
            <p:cNvSpPr txBox="1"/>
            <p:nvPr/>
          </p:nvSpPr>
          <p:spPr>
            <a:xfrm>
              <a:off x="919162" y="5699113"/>
              <a:ext cx="926600"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Tox21 BLA</a:t>
              </a:r>
            </a:p>
            <a:p>
              <a:pPr defTabSz="457200" fontAlgn="auto">
                <a:spcBef>
                  <a:spcPts val="0"/>
                </a:spcBef>
                <a:spcAft>
                  <a:spcPts val="0"/>
                </a:spcAft>
              </a:pPr>
              <a:r>
                <a:rPr lang="en-US" sz="1400" dirty="0">
                  <a:solidFill>
                    <a:prstClr val="black"/>
                  </a:solidFill>
                  <a:latin typeface="Calibri"/>
                </a:rPr>
                <a:t>Tox21 LUC</a:t>
              </a:r>
            </a:p>
          </p:txBody>
        </p:sp>
        <p:sp>
          <p:nvSpPr>
            <p:cNvPr id="188" name="TextBox 187"/>
            <p:cNvSpPr txBox="1"/>
            <p:nvPr/>
          </p:nvSpPr>
          <p:spPr>
            <a:xfrm>
              <a:off x="7847915" y="5879734"/>
              <a:ext cx="574132" cy="307777"/>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ACEA</a:t>
              </a:r>
            </a:p>
          </p:txBody>
        </p:sp>
        <p:sp>
          <p:nvSpPr>
            <p:cNvPr id="189" name="TextBox 188"/>
            <p:cNvSpPr txBox="1"/>
            <p:nvPr/>
          </p:nvSpPr>
          <p:spPr>
            <a:xfrm>
              <a:off x="4448924" y="1564258"/>
              <a:ext cx="909223" cy="523220"/>
            </a:xfrm>
            <a:prstGeom prst="rect">
              <a:avLst/>
            </a:prstGeom>
            <a:solidFill>
              <a:schemeClr val="bg1"/>
            </a:solid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OT PCA </a:t>
              </a:r>
            </a:p>
            <a:p>
              <a:pPr defTabSz="457200" fontAlgn="auto">
                <a:spcBef>
                  <a:spcPts val="0"/>
                </a:spcBef>
                <a:spcAft>
                  <a:spcPts val="0"/>
                </a:spcAft>
              </a:pPr>
              <a:r>
                <a:rPr lang="en-US" sz="1400" dirty="0" err="1">
                  <a:solidFill>
                    <a:prstClr val="black"/>
                  </a:solidFill>
                  <a:latin typeface="Symbol" panose="05050102010706020507" pitchFamily="18" charset="2"/>
                </a:rPr>
                <a:t>aa,ab,bb</a:t>
              </a:r>
              <a:endParaRPr lang="en-US" sz="1400" dirty="0">
                <a:solidFill>
                  <a:prstClr val="black"/>
                </a:solidFill>
                <a:latin typeface="Symbol" panose="05050102010706020507" pitchFamily="18" charset="2"/>
              </a:endParaRPr>
            </a:p>
          </p:txBody>
        </p:sp>
        <p:sp>
          <p:nvSpPr>
            <p:cNvPr id="190" name="TextBox 189"/>
            <p:cNvSpPr txBox="1"/>
            <p:nvPr/>
          </p:nvSpPr>
          <p:spPr>
            <a:xfrm>
              <a:off x="3357343" y="4884033"/>
              <a:ext cx="1255946" cy="523220"/>
            </a:xfrm>
            <a:prstGeom prst="rect">
              <a:avLst/>
            </a:prstGeom>
            <a:noFill/>
            <a:ln>
              <a:solidFill>
                <a:schemeClr val="tx1"/>
              </a:solidFill>
            </a:ln>
          </p:spPr>
          <p:txBody>
            <a:bodyPr wrap="square" rtlCol="0">
              <a:spAutoFit/>
            </a:bodyPr>
            <a:lstStyle/>
            <a:p>
              <a:pPr algn="ctr" defTabSz="457200" fontAlgn="auto">
                <a:spcBef>
                  <a:spcPts val="0"/>
                </a:spcBef>
                <a:spcAft>
                  <a:spcPts val="0"/>
                </a:spcAft>
              </a:pPr>
              <a:r>
                <a:rPr lang="en-US" sz="1400" dirty="0">
                  <a:solidFill>
                    <a:prstClr val="black"/>
                  </a:solidFill>
                  <a:latin typeface="Calibri"/>
                </a:rPr>
                <a:t>OT Chromatin </a:t>
              </a:r>
            </a:p>
            <a:p>
              <a:pPr algn="ctr" defTabSz="457200" fontAlgn="auto">
                <a:spcBef>
                  <a:spcPts val="0"/>
                </a:spcBef>
                <a:spcAft>
                  <a:spcPts val="0"/>
                </a:spcAft>
              </a:pPr>
              <a:r>
                <a:rPr lang="en-US" sz="1400" dirty="0">
                  <a:solidFill>
                    <a:prstClr val="black"/>
                  </a:solidFill>
                  <a:latin typeface="Calibri"/>
                </a:rPr>
                <a:t>Binding</a:t>
              </a:r>
              <a:endParaRPr lang="en-US" sz="1400" dirty="0">
                <a:solidFill>
                  <a:prstClr val="black"/>
                </a:solidFill>
                <a:latin typeface="Symbol" panose="05050102010706020507" pitchFamily="18" charset="2"/>
              </a:endParaRPr>
            </a:p>
          </p:txBody>
        </p:sp>
        <p:sp>
          <p:nvSpPr>
            <p:cNvPr id="191" name="TextBox 190"/>
            <p:cNvSpPr txBox="1"/>
            <p:nvPr/>
          </p:nvSpPr>
          <p:spPr>
            <a:xfrm>
              <a:off x="5699996" y="93368"/>
              <a:ext cx="752998" cy="954107"/>
            </a:xfrm>
            <a:prstGeom prst="rect">
              <a:avLst/>
            </a:prstGeom>
            <a:noFill/>
            <a:ln>
              <a:solidFill>
                <a:schemeClr val="tx1"/>
              </a:solidFill>
            </a:ln>
          </p:spPr>
          <p:txBody>
            <a:bodyPr wrap="square" rtlCol="0">
              <a:spAutoFit/>
            </a:bodyPr>
            <a:lstStyle/>
            <a:p>
              <a:pPr defTabSz="457200" fontAlgn="auto">
                <a:spcBef>
                  <a:spcPts val="0"/>
                </a:spcBef>
                <a:spcAft>
                  <a:spcPts val="0"/>
                </a:spcAft>
              </a:pPr>
              <a:r>
                <a:rPr lang="en-US" sz="1400" dirty="0">
                  <a:solidFill>
                    <a:prstClr val="black"/>
                  </a:solidFill>
                  <a:latin typeface="Calibri"/>
                </a:rPr>
                <a:t>NVS</a:t>
              </a:r>
            </a:p>
            <a:p>
              <a:pPr defTabSz="457200" fontAlgn="auto">
                <a:spcBef>
                  <a:spcPts val="0"/>
                </a:spcBef>
                <a:spcAft>
                  <a:spcPts val="0"/>
                </a:spcAft>
              </a:pPr>
              <a:r>
                <a:rPr lang="en-US" sz="1400" dirty="0">
                  <a:solidFill>
                    <a:prstClr val="black"/>
                  </a:solidFill>
                  <a:latin typeface="Calibri"/>
                </a:rPr>
                <a:t>bovine</a:t>
              </a:r>
            </a:p>
            <a:p>
              <a:pPr defTabSz="457200" fontAlgn="auto">
                <a:spcBef>
                  <a:spcPts val="0"/>
                </a:spcBef>
                <a:spcAft>
                  <a:spcPts val="0"/>
                </a:spcAft>
              </a:pPr>
              <a:r>
                <a:rPr lang="en-US" sz="1400" dirty="0">
                  <a:solidFill>
                    <a:prstClr val="black"/>
                  </a:solidFill>
                  <a:latin typeface="Calibri"/>
                </a:rPr>
                <a:t>human</a:t>
              </a:r>
            </a:p>
            <a:p>
              <a:pPr defTabSz="457200" fontAlgn="auto">
                <a:spcBef>
                  <a:spcPts val="0"/>
                </a:spcBef>
                <a:spcAft>
                  <a:spcPts val="0"/>
                </a:spcAft>
              </a:pPr>
              <a:r>
                <a:rPr lang="en-US" sz="1400" dirty="0">
                  <a:solidFill>
                    <a:prstClr val="black"/>
                  </a:solidFill>
                  <a:latin typeface="Calibri"/>
                </a:rPr>
                <a:t>mouse</a:t>
              </a:r>
            </a:p>
          </p:txBody>
        </p:sp>
      </p:grpSp>
    </p:spTree>
    <p:extLst>
      <p:ext uri="{BB962C8B-B14F-4D97-AF65-F5344CB8AC3E}">
        <p14:creationId xmlns:p14="http://schemas.microsoft.com/office/powerpoint/2010/main" val="2413578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rgbClr val="FF00FF"/>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bg1">
                <a:lumMod val="75000"/>
              </a:schemeClr>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sp>
        <p:nvSpPr>
          <p:cNvPr id="154" name="8-Point Star 153"/>
          <p:cNvSpPr/>
          <p:nvPr/>
        </p:nvSpPr>
        <p:spPr bwMode="auto">
          <a:xfrm>
            <a:off x="3873033" y="20898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3898201" y="26491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sp>
        <p:nvSpPr>
          <p:cNvPr id="155" name="8-Point Star 154"/>
          <p:cNvSpPr/>
          <p:nvPr/>
        </p:nvSpPr>
        <p:spPr bwMode="auto">
          <a:xfrm>
            <a:off x="3874431" y="596279"/>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3891209" y="66898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sp>
        <p:nvSpPr>
          <p:cNvPr id="156" name="8-Point Star 155"/>
          <p:cNvSpPr/>
          <p:nvPr/>
        </p:nvSpPr>
        <p:spPr bwMode="auto">
          <a:xfrm>
            <a:off x="3884219" y="983570"/>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3891211" y="105487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sp>
        <p:nvSpPr>
          <p:cNvPr id="161" name="8-Point Star 160"/>
          <p:cNvSpPr/>
          <p:nvPr/>
        </p:nvSpPr>
        <p:spPr bwMode="auto">
          <a:xfrm>
            <a:off x="3848472" y="158977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sp>
        <p:nvSpPr>
          <p:cNvPr id="162" name="8-Point Star 161"/>
          <p:cNvSpPr/>
          <p:nvPr/>
        </p:nvSpPr>
        <p:spPr bwMode="auto">
          <a:xfrm>
            <a:off x="3841480" y="1985454"/>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3856862" y="203998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sp>
        <p:nvSpPr>
          <p:cNvPr id="160" name="8-Point Star 159"/>
          <p:cNvSpPr/>
          <p:nvPr/>
        </p:nvSpPr>
        <p:spPr bwMode="auto">
          <a:xfrm>
            <a:off x="3838686" y="2376941"/>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3840085" y="244265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sp>
        <p:nvSpPr>
          <p:cNvPr id="182" name="8-Point Star 181"/>
          <p:cNvSpPr/>
          <p:nvPr/>
        </p:nvSpPr>
        <p:spPr bwMode="auto">
          <a:xfrm>
            <a:off x="3837288" y="276982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848474" y="281176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sp>
        <p:nvSpPr>
          <p:cNvPr id="158" name="8-Point Star 157"/>
          <p:cNvSpPr/>
          <p:nvPr/>
        </p:nvSpPr>
        <p:spPr bwMode="auto">
          <a:xfrm>
            <a:off x="3835889" y="3145932"/>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848473" y="31976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sp>
        <p:nvSpPr>
          <p:cNvPr id="157" name="8-Point Star 156"/>
          <p:cNvSpPr/>
          <p:nvPr/>
        </p:nvSpPr>
        <p:spPr bwMode="auto">
          <a:xfrm>
            <a:off x="3842880" y="354555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73641" y="360707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sp>
        <p:nvSpPr>
          <p:cNvPr id="164" name="8-Point Star 163"/>
          <p:cNvSpPr/>
          <p:nvPr/>
        </p:nvSpPr>
        <p:spPr bwMode="auto">
          <a:xfrm>
            <a:off x="3817515" y="406937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sp>
        <p:nvSpPr>
          <p:cNvPr id="168" name="8-Point Star 167"/>
          <p:cNvSpPr/>
          <p:nvPr/>
        </p:nvSpPr>
        <p:spPr bwMode="auto">
          <a:xfrm>
            <a:off x="6629993" y="523986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604423" y="5286596"/>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sp>
        <p:nvSpPr>
          <p:cNvPr id="167" name="8-Point Star 166"/>
          <p:cNvSpPr/>
          <p:nvPr/>
        </p:nvSpPr>
        <p:spPr bwMode="auto">
          <a:xfrm>
            <a:off x="6637386" y="5677114"/>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613617" y="575121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sp>
        <p:nvSpPr>
          <p:cNvPr id="169" name="8-Point Star 168"/>
          <p:cNvSpPr/>
          <p:nvPr/>
        </p:nvSpPr>
        <p:spPr bwMode="auto">
          <a:xfrm>
            <a:off x="6639779" y="6279345"/>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621603" y="6333872"/>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bg1">
                <a:lumMod val="75000"/>
              </a:schemeClr>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bg1">
                <a:lumMod val="75000"/>
              </a:schemeClr>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sp>
        <p:nvSpPr>
          <p:cNvPr id="555" name="8-Point Star 554"/>
          <p:cNvSpPr/>
          <p:nvPr/>
        </p:nvSpPr>
        <p:spPr bwMode="auto">
          <a:xfrm>
            <a:off x="1142967" y="53154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1114200" y="5367745"/>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bg1">
                <a:lumMod val="75000"/>
              </a:schemeClr>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5" name="Down Arrow 4"/>
          <p:cNvSpPr/>
          <p:nvPr/>
        </p:nvSpPr>
        <p:spPr>
          <a:xfrm>
            <a:off x="5628446" y="1144248"/>
            <a:ext cx="317474" cy="360856"/>
          </a:xfrm>
          <a:prstGeom prst="down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5" name="Rectangle 164"/>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66" name="Chevron 165"/>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Chevron 169"/>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1" name="Oval 170"/>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2" name="8-Point Star 171"/>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3" name="TextBox 172"/>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174" name="TextBox 173"/>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175" name="TextBox 174"/>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176" name="Chevron 175"/>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7" name="TextBox 176"/>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184" name="TextBox 183"/>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85" name="Chevron 184"/>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8" name="TextBox 187"/>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Tree>
    <p:extLst>
      <p:ext uri="{BB962C8B-B14F-4D97-AF65-F5344CB8AC3E}">
        <p14:creationId xmlns:p14="http://schemas.microsoft.com/office/powerpoint/2010/main" val="2072203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chemeClr val="bg1">
                <a:lumMod val="75000"/>
              </a:schemeClr>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rgbClr val="FF00FF"/>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rgbClr val="FF00FF"/>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bg1">
                <a:lumMod val="75000"/>
              </a:schemeClr>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sp>
        <p:nvSpPr>
          <p:cNvPr id="154" name="8-Point Star 153"/>
          <p:cNvSpPr/>
          <p:nvPr/>
        </p:nvSpPr>
        <p:spPr bwMode="auto">
          <a:xfrm>
            <a:off x="3873033" y="20898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3898201" y="26491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sp>
        <p:nvSpPr>
          <p:cNvPr id="155" name="8-Point Star 154"/>
          <p:cNvSpPr/>
          <p:nvPr/>
        </p:nvSpPr>
        <p:spPr bwMode="auto">
          <a:xfrm>
            <a:off x="3874431" y="59627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3891209" y="66898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sp>
        <p:nvSpPr>
          <p:cNvPr id="156" name="8-Point Star 155"/>
          <p:cNvSpPr/>
          <p:nvPr/>
        </p:nvSpPr>
        <p:spPr bwMode="auto">
          <a:xfrm>
            <a:off x="3884219" y="983570"/>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3891211" y="105487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sp>
        <p:nvSpPr>
          <p:cNvPr id="161" name="8-Point Star 160"/>
          <p:cNvSpPr/>
          <p:nvPr/>
        </p:nvSpPr>
        <p:spPr bwMode="auto">
          <a:xfrm>
            <a:off x="3848472" y="15897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sp>
        <p:nvSpPr>
          <p:cNvPr id="162" name="8-Point Star 161"/>
          <p:cNvSpPr/>
          <p:nvPr/>
        </p:nvSpPr>
        <p:spPr bwMode="auto">
          <a:xfrm>
            <a:off x="3841480" y="198545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3856862" y="203998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sp>
        <p:nvSpPr>
          <p:cNvPr id="160" name="8-Point Star 159"/>
          <p:cNvSpPr/>
          <p:nvPr/>
        </p:nvSpPr>
        <p:spPr bwMode="auto">
          <a:xfrm>
            <a:off x="3838686" y="237694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3840085" y="244265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sp>
        <p:nvSpPr>
          <p:cNvPr id="182" name="8-Point Star 181"/>
          <p:cNvSpPr/>
          <p:nvPr/>
        </p:nvSpPr>
        <p:spPr bwMode="auto">
          <a:xfrm>
            <a:off x="3837288" y="276982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848474" y="281176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sp>
        <p:nvSpPr>
          <p:cNvPr id="158" name="8-Point Star 157"/>
          <p:cNvSpPr/>
          <p:nvPr/>
        </p:nvSpPr>
        <p:spPr bwMode="auto">
          <a:xfrm>
            <a:off x="3835889" y="314593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848473" y="31976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sp>
        <p:nvSpPr>
          <p:cNvPr id="157" name="8-Point Star 156"/>
          <p:cNvSpPr/>
          <p:nvPr/>
        </p:nvSpPr>
        <p:spPr bwMode="auto">
          <a:xfrm>
            <a:off x="3842880" y="354555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73641" y="360707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sp>
        <p:nvSpPr>
          <p:cNvPr id="164" name="8-Point Star 163"/>
          <p:cNvSpPr/>
          <p:nvPr/>
        </p:nvSpPr>
        <p:spPr bwMode="auto">
          <a:xfrm>
            <a:off x="3817515" y="40693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sp>
        <p:nvSpPr>
          <p:cNvPr id="168" name="8-Point Star 167"/>
          <p:cNvSpPr/>
          <p:nvPr/>
        </p:nvSpPr>
        <p:spPr bwMode="auto">
          <a:xfrm>
            <a:off x="6629993" y="523986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604423" y="5286596"/>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sp>
        <p:nvSpPr>
          <p:cNvPr id="167" name="8-Point Star 166"/>
          <p:cNvSpPr/>
          <p:nvPr/>
        </p:nvSpPr>
        <p:spPr bwMode="auto">
          <a:xfrm>
            <a:off x="6637386" y="567711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613617" y="575121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sp>
        <p:nvSpPr>
          <p:cNvPr id="169" name="8-Point Star 168"/>
          <p:cNvSpPr/>
          <p:nvPr/>
        </p:nvSpPr>
        <p:spPr bwMode="auto">
          <a:xfrm>
            <a:off x="6639779" y="6279345"/>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621603" y="6333872"/>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bg1">
                <a:lumMod val="75000"/>
              </a:schemeClr>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bg1">
                <a:lumMod val="75000"/>
              </a:schemeClr>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sp>
        <p:nvSpPr>
          <p:cNvPr id="555" name="8-Point Star 554"/>
          <p:cNvSpPr/>
          <p:nvPr/>
        </p:nvSpPr>
        <p:spPr bwMode="auto">
          <a:xfrm>
            <a:off x="1142967" y="53154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1114200" y="5367745"/>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bg1">
                <a:lumMod val="75000"/>
              </a:schemeClr>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5" name="Down Arrow 4"/>
          <p:cNvSpPr/>
          <p:nvPr/>
        </p:nvSpPr>
        <p:spPr>
          <a:xfrm>
            <a:off x="7407204" y="3724701"/>
            <a:ext cx="317474" cy="360856"/>
          </a:xfrm>
          <a:prstGeom prst="down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5" name="Rectangle 164"/>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66" name="Chevron 165"/>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Chevron 169"/>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1" name="Oval 170"/>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2" name="8-Point Star 171"/>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3" name="TextBox 172"/>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174" name="TextBox 173"/>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175" name="TextBox 174"/>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176" name="Chevron 175"/>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7" name="TextBox 176"/>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184" name="TextBox 183"/>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85" name="Chevron 184"/>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8" name="TextBox 187"/>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Tree>
    <p:extLst>
      <p:ext uri="{BB962C8B-B14F-4D97-AF65-F5344CB8AC3E}">
        <p14:creationId xmlns:p14="http://schemas.microsoft.com/office/powerpoint/2010/main" val="3807067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5475249"/>
            <a:ext cx="3780263" cy="138275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623406" y="447541"/>
            <a:ext cx="6096000" cy="228600"/>
          </a:xfrm>
        </p:spPr>
        <p:txBody>
          <a:bodyPr/>
          <a:lstStyle/>
          <a:p>
            <a:r>
              <a:rPr lang="en-US" dirty="0"/>
              <a:t>Example chemicals:</a:t>
            </a:r>
            <a:br>
              <a:rPr lang="en-US" dirty="0"/>
            </a:br>
            <a:r>
              <a:rPr lang="en-US" dirty="0"/>
              <a:t>Observe </a:t>
            </a:r>
            <a:r>
              <a:rPr lang="en-US"/>
              <a:t>quantitative uncertainty</a:t>
            </a:r>
            <a:endParaRPr lang="en-US" dirty="0"/>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26</a:t>
            </a:fld>
            <a:endParaRPr lang="en-US" sz="1000" b="1" kern="1200" dirty="0">
              <a:solidFill>
                <a:srgbClr val="003F69"/>
              </a:solidFill>
              <a:latin typeface="Arial" charset="0"/>
              <a:ea typeface="ＭＳ Ｐゴシック" pitchFamily="1" charset="-128"/>
              <a:cs typeface="+mn-cs"/>
            </a:endParaRPr>
          </a:p>
        </p:txBody>
      </p:sp>
      <p:sp>
        <p:nvSpPr>
          <p:cNvPr id="8" name="TextBox 7"/>
          <p:cNvSpPr txBox="1"/>
          <p:nvPr/>
        </p:nvSpPr>
        <p:spPr>
          <a:xfrm>
            <a:off x="966764" y="2016907"/>
            <a:ext cx="1614929" cy="400110"/>
          </a:xfrm>
          <a:prstGeom prst="rect">
            <a:avLst/>
          </a:prstGeom>
          <a:noFill/>
        </p:spPr>
        <p:txBody>
          <a:bodyPr wrap="none" rtlCol="0">
            <a:spAutoFit/>
          </a:bodyPr>
          <a:lstStyle/>
          <a:p>
            <a:r>
              <a:rPr lang="en-US" dirty="0"/>
              <a:t>True Agonist</a:t>
            </a:r>
          </a:p>
        </p:txBody>
      </p:sp>
      <p:sp>
        <p:nvSpPr>
          <p:cNvPr id="11" name="TextBox 10"/>
          <p:cNvSpPr txBox="1"/>
          <p:nvPr/>
        </p:nvSpPr>
        <p:spPr>
          <a:xfrm>
            <a:off x="4570926" y="3807427"/>
            <a:ext cx="3964547" cy="400110"/>
          </a:xfrm>
          <a:prstGeom prst="rect">
            <a:avLst/>
          </a:prstGeom>
          <a:noFill/>
        </p:spPr>
        <p:txBody>
          <a:bodyPr wrap="none" rtlCol="0">
            <a:spAutoFit/>
          </a:bodyPr>
          <a:lstStyle/>
          <a:p>
            <a:r>
              <a:rPr lang="en-US" dirty="0"/>
              <a:t>Assay Interference Example “R3”</a:t>
            </a:r>
          </a:p>
        </p:txBody>
      </p:sp>
      <p:pic>
        <p:nvPicPr>
          <p:cNvPr id="295937" name="Picture 1"/>
          <p:cNvPicPr>
            <a:picLocks noChangeAspect="1" noChangeArrowheads="1"/>
          </p:cNvPicPr>
          <p:nvPr/>
        </p:nvPicPr>
        <p:blipFill>
          <a:blip r:embed="rId2" cstate="print"/>
          <a:srcRect l="2385"/>
          <a:stretch>
            <a:fillRect/>
          </a:stretch>
        </p:blipFill>
        <p:spPr bwMode="auto">
          <a:xfrm>
            <a:off x="3253792" y="1153297"/>
            <a:ext cx="5850224" cy="2683171"/>
          </a:xfrm>
          <a:prstGeom prst="rect">
            <a:avLst/>
          </a:prstGeom>
          <a:noFill/>
          <a:ln w="9525">
            <a:noFill/>
            <a:miter lim="800000"/>
            <a:headEnd/>
            <a:tailEnd/>
          </a:ln>
        </p:spPr>
      </p:pic>
      <p:pic>
        <p:nvPicPr>
          <p:cNvPr id="295939" name="Picture 3"/>
          <p:cNvPicPr>
            <a:picLocks noChangeAspect="1" noChangeArrowheads="1"/>
          </p:cNvPicPr>
          <p:nvPr/>
        </p:nvPicPr>
        <p:blipFill>
          <a:blip r:embed="rId3" cstate="print"/>
          <a:srcRect/>
          <a:stretch>
            <a:fillRect/>
          </a:stretch>
        </p:blipFill>
        <p:spPr bwMode="auto">
          <a:xfrm>
            <a:off x="3557713" y="4238302"/>
            <a:ext cx="5451687" cy="2541439"/>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69179" y="3914727"/>
            <a:ext cx="3410097" cy="2693325"/>
          </a:xfrm>
          <a:prstGeom prst="rect">
            <a:avLst/>
          </a:prstGeom>
        </p:spPr>
      </p:pic>
      <p:sp>
        <p:nvSpPr>
          <p:cNvPr id="5" name="Oval 4"/>
          <p:cNvSpPr/>
          <p:nvPr/>
        </p:nvSpPr>
        <p:spPr bwMode="auto">
          <a:xfrm>
            <a:off x="1807177" y="3787674"/>
            <a:ext cx="419100" cy="43961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7" name="Elbow Connector 6"/>
          <p:cNvCxnSpPr>
            <a:stCxn id="11" idx="1"/>
            <a:endCxn id="5" idx="6"/>
          </p:cNvCxnSpPr>
          <p:nvPr/>
        </p:nvCxnSpPr>
        <p:spPr bwMode="auto">
          <a:xfrm rot="10800000">
            <a:off x="2226278" y="4007482"/>
            <a:ext cx="2344649" cy="12700"/>
          </a:xfrm>
          <a:prstGeom prst="curvedConnector3">
            <a:avLst/>
          </a:prstGeom>
          <a:no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724095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66884" y="218703"/>
            <a:ext cx="6905767" cy="801300"/>
          </a:xfrm>
        </p:spPr>
        <p:txBody>
          <a:bodyPr>
            <a:normAutofit fontScale="90000"/>
          </a:bodyPr>
          <a:lstStyle/>
          <a:p>
            <a:r>
              <a:rPr lang="en-US" sz="3100" dirty="0"/>
              <a:t>Prioritization (Replacement) Example</a:t>
            </a:r>
            <a:br>
              <a:rPr lang="en-US" sz="3100" dirty="0"/>
            </a:br>
            <a:r>
              <a:rPr lang="en-US" sz="2700" dirty="0"/>
              <a:t>Compare predicted exposure and hazard POD</a:t>
            </a:r>
          </a:p>
        </p:txBody>
      </p:sp>
      <p:sp>
        <p:nvSpPr>
          <p:cNvPr id="2" name="Slide Number Placeholder 1"/>
          <p:cNvSpPr>
            <a:spLocks noGrp="1"/>
          </p:cNvSpPr>
          <p:nvPr>
            <p:ph type="sldNum" sz="quarter" idx="4294967295"/>
          </p:nvPr>
        </p:nvSpPr>
        <p:spPr>
          <a:xfrm>
            <a:off x="6553200" y="6224588"/>
            <a:ext cx="1905000" cy="2286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2D3D37-D3A3-40C7-BBB9-7B56940D5093}" type="slidenum">
              <a:rPr kumimoji="0" lang="en-US" sz="1000" b="1" i="0" u="none" strike="noStrike" kern="1200" cap="none" spc="0" normalizeH="0" baseline="0" noProof="0" smtClean="0">
                <a:ln>
                  <a:noFill/>
                </a:ln>
                <a:solidFill>
                  <a:srgbClr val="003F69"/>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000" b="1" i="0" u="none" strike="noStrike" kern="1200" cap="none" spc="0" normalizeH="0" baseline="0" noProof="0" dirty="0">
              <a:ln>
                <a:noFill/>
              </a:ln>
              <a:solidFill>
                <a:srgbClr val="003F69"/>
              </a:solidFill>
              <a:effectLst/>
              <a:uLnTx/>
              <a:uFillTx/>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17245" y="1020003"/>
            <a:ext cx="9028991" cy="4861209"/>
          </a:xfrm>
          <a:prstGeom prst="rect">
            <a:avLst/>
          </a:prstGeom>
        </p:spPr>
      </p:pic>
      <p:sp>
        <p:nvSpPr>
          <p:cNvPr id="3" name="TextBox 2"/>
          <p:cNvSpPr txBox="1"/>
          <p:nvPr/>
        </p:nvSpPr>
        <p:spPr>
          <a:xfrm>
            <a:off x="0" y="5870645"/>
            <a:ext cx="5028315" cy="707886"/>
          </a:xfrm>
          <a:prstGeom prst="rect">
            <a:avLst/>
          </a:prstGeom>
          <a:noFill/>
        </p:spPr>
        <p:txBody>
          <a:bodyPr wrap="square" rtlCol="0">
            <a:spAutoFit/>
          </a:bodyPr>
          <a:lstStyle/>
          <a:p>
            <a:r>
              <a:rPr lang="en-US" dirty="0"/>
              <a:t>Compare estrogen receptor assay battery and exposure model</a:t>
            </a:r>
          </a:p>
        </p:txBody>
      </p:sp>
      <p:pic>
        <p:nvPicPr>
          <p:cNvPr id="7" name="Picture 6"/>
          <p:cNvPicPr>
            <a:picLocks noChangeAspect="1"/>
          </p:cNvPicPr>
          <p:nvPr/>
        </p:nvPicPr>
        <p:blipFill rotWithShape="1">
          <a:blip r:embed="rId3"/>
          <a:srcRect l="41536" t="7448" b="14659"/>
          <a:stretch/>
        </p:blipFill>
        <p:spPr>
          <a:xfrm>
            <a:off x="7281017" y="4477185"/>
            <a:ext cx="1862983" cy="2380816"/>
          </a:xfrm>
          <a:prstGeom prst="rect">
            <a:avLst/>
          </a:prstGeom>
        </p:spPr>
      </p:pic>
    </p:spTree>
    <p:extLst>
      <p:ext uri="{BB962C8B-B14F-4D97-AF65-F5344CB8AC3E}">
        <p14:creationId xmlns:p14="http://schemas.microsoft.com/office/powerpoint/2010/main" val="341613075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Rectangle 36"/>
          <p:cNvSpPr/>
          <p:nvPr/>
        </p:nvSpPr>
        <p:spPr>
          <a:xfrm>
            <a:off x="-3008" y="85725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kern="0" dirty="0">
              <a:solidFill>
                <a:sysClr val="windowText" lastClr="000000"/>
              </a:solidFill>
            </a:endParaRPr>
          </a:p>
        </p:txBody>
      </p:sp>
      <p:sp>
        <p:nvSpPr>
          <p:cNvPr id="36" name="Rectangle 35"/>
          <p:cNvSpPr/>
          <p:nvPr/>
        </p:nvSpPr>
        <p:spPr>
          <a:xfrm>
            <a:off x="733609" y="251681"/>
            <a:ext cx="5088083" cy="584775"/>
          </a:xfrm>
          <a:prstGeom prst="rect">
            <a:avLst/>
          </a:prstGeom>
        </p:spPr>
        <p:txBody>
          <a:bodyPr wrap="square">
            <a:spAutoFit/>
          </a:bodyPr>
          <a:lstStyle/>
          <a:p>
            <a:pPr defTabSz="685800" fontAlgn="auto">
              <a:spcBef>
                <a:spcPts val="0"/>
              </a:spcBef>
              <a:spcAft>
                <a:spcPts val="0"/>
              </a:spcAft>
              <a:defRPr/>
            </a:pPr>
            <a:r>
              <a:rPr lang="en-US" sz="3200" b="1" kern="0" dirty="0">
                <a:solidFill>
                  <a:srgbClr val="FFFF00"/>
                </a:solidFill>
                <a:latin typeface="Calibri" panose="020F0502020204030204" pitchFamily="34" charset="0"/>
              </a:rPr>
              <a:t>Toward a ‘Virtual Embryo’</a:t>
            </a:r>
            <a:endParaRPr lang="en-US" sz="2800" b="1" kern="0" dirty="0">
              <a:solidFill>
                <a:srgbClr val="FFFF00"/>
              </a:solidFill>
            </a:endParaRPr>
          </a:p>
        </p:txBody>
      </p:sp>
      <p:sp>
        <p:nvSpPr>
          <p:cNvPr id="49" name="Rectangle 48"/>
          <p:cNvSpPr/>
          <p:nvPr/>
        </p:nvSpPr>
        <p:spPr>
          <a:xfrm>
            <a:off x="5083457" y="5347127"/>
            <a:ext cx="95782" cy="10828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ysClr val="windowText" lastClr="000000"/>
              </a:solidFill>
            </a:endParaRPr>
          </a:p>
        </p:txBody>
      </p:sp>
      <p:sp>
        <p:nvSpPr>
          <p:cNvPr id="50" name="Rectangle 49"/>
          <p:cNvSpPr/>
          <p:nvPr/>
        </p:nvSpPr>
        <p:spPr>
          <a:xfrm>
            <a:off x="5083457" y="5544854"/>
            <a:ext cx="95782" cy="10828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ysClr val="windowText" lastClr="000000"/>
              </a:solidFill>
            </a:endParaRPr>
          </a:p>
        </p:txBody>
      </p:sp>
      <p:sp>
        <p:nvSpPr>
          <p:cNvPr id="51" name="Rectangle 50"/>
          <p:cNvSpPr/>
          <p:nvPr/>
        </p:nvSpPr>
        <p:spPr>
          <a:xfrm>
            <a:off x="5083457" y="5742580"/>
            <a:ext cx="95782" cy="10828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ysClr val="windowText" lastClr="000000"/>
              </a:solidFill>
            </a:endParaRPr>
          </a:p>
        </p:txBody>
      </p:sp>
      <p:sp>
        <p:nvSpPr>
          <p:cNvPr id="53" name="TextBox 52"/>
          <p:cNvSpPr txBox="1"/>
          <p:nvPr/>
        </p:nvSpPr>
        <p:spPr>
          <a:xfrm>
            <a:off x="5216894" y="5097651"/>
            <a:ext cx="4174958" cy="830997"/>
          </a:xfrm>
          <a:prstGeom prst="rect">
            <a:avLst/>
          </a:prstGeom>
          <a:noFill/>
        </p:spPr>
        <p:txBody>
          <a:bodyPr wrap="square" rtlCol="0">
            <a:spAutoFit/>
          </a:bodyPr>
          <a:lstStyle/>
          <a:p>
            <a:pPr defTabSz="685800" fontAlgn="auto">
              <a:spcBef>
                <a:spcPts val="0"/>
              </a:spcBef>
              <a:spcAft>
                <a:spcPts val="0"/>
              </a:spcAft>
              <a:defRPr/>
            </a:pPr>
            <a:r>
              <a:rPr lang="en-US" sz="1200" i="1" kern="0" dirty="0">
                <a:solidFill>
                  <a:schemeClr val="bg1">
                    <a:lumMod val="85000"/>
                  </a:schemeClr>
                </a:solidFill>
              </a:rPr>
              <a:t>Leung et al. (2016) </a:t>
            </a:r>
            <a:r>
              <a:rPr lang="en-US" sz="1200" i="1" kern="0" dirty="0" err="1">
                <a:solidFill>
                  <a:schemeClr val="bg1">
                    <a:lumMod val="85000"/>
                  </a:schemeClr>
                </a:solidFill>
              </a:rPr>
              <a:t>Reprod</a:t>
            </a:r>
            <a:r>
              <a:rPr lang="en-US" sz="1200" i="1" kern="0" dirty="0">
                <a:solidFill>
                  <a:schemeClr val="bg1">
                    <a:lumMod val="85000"/>
                  </a:schemeClr>
                </a:solidFill>
              </a:rPr>
              <a:t> </a:t>
            </a:r>
            <a:r>
              <a:rPr lang="en-US" sz="1200" i="1" kern="0" dirty="0" err="1">
                <a:solidFill>
                  <a:schemeClr val="bg1">
                    <a:lumMod val="85000"/>
                  </a:schemeClr>
                </a:solidFill>
              </a:rPr>
              <a:t>Toxicol</a:t>
            </a:r>
            <a:r>
              <a:rPr lang="en-US" sz="1200" i="1" kern="0" dirty="0">
                <a:solidFill>
                  <a:schemeClr val="bg1">
                    <a:lumMod val="85000"/>
                  </a:schemeClr>
                </a:solidFill>
              </a:rPr>
              <a:t>.</a:t>
            </a:r>
          </a:p>
          <a:p>
            <a:pPr defTabSz="685800" fontAlgn="auto">
              <a:spcBef>
                <a:spcPts val="0"/>
              </a:spcBef>
              <a:spcAft>
                <a:spcPts val="0"/>
              </a:spcAft>
              <a:defRPr/>
            </a:pPr>
            <a:r>
              <a:rPr lang="en-US" sz="1200" i="1" kern="0" dirty="0">
                <a:solidFill>
                  <a:schemeClr val="bg1">
                    <a:lumMod val="85000"/>
                  </a:schemeClr>
                </a:solidFill>
              </a:rPr>
              <a:t>Zurlinden/Saili et al. (FY17 product).</a:t>
            </a:r>
          </a:p>
          <a:p>
            <a:pPr defTabSz="685800" fontAlgn="auto">
              <a:spcBef>
                <a:spcPts val="0"/>
              </a:spcBef>
              <a:spcAft>
                <a:spcPts val="0"/>
              </a:spcAft>
              <a:defRPr/>
            </a:pPr>
            <a:r>
              <a:rPr lang="en-US" sz="1200" i="1" kern="0" dirty="0">
                <a:solidFill>
                  <a:schemeClr val="bg1">
                    <a:lumMod val="85000"/>
                  </a:schemeClr>
                </a:solidFill>
              </a:rPr>
              <a:t>Hunter et al. (FY18 product).</a:t>
            </a:r>
          </a:p>
          <a:p>
            <a:pPr defTabSz="685800" fontAlgn="auto">
              <a:spcBef>
                <a:spcPts val="0"/>
              </a:spcBef>
              <a:spcAft>
                <a:spcPts val="0"/>
              </a:spcAft>
              <a:defRPr/>
            </a:pPr>
            <a:r>
              <a:rPr lang="en-US" sz="1200" i="1" kern="0" dirty="0">
                <a:solidFill>
                  <a:schemeClr val="bg1">
                    <a:lumMod val="85000"/>
                  </a:schemeClr>
                </a:solidFill>
              </a:rPr>
              <a:t>Your name here.</a:t>
            </a:r>
          </a:p>
        </p:txBody>
      </p:sp>
      <p:sp>
        <p:nvSpPr>
          <p:cNvPr id="20" name="Slide Number Placeholder 1"/>
          <p:cNvSpPr>
            <a:spLocks noGrp="1"/>
          </p:cNvSpPr>
          <p:nvPr>
            <p:ph type="sldNum" sz="quarter" idx="12"/>
          </p:nvPr>
        </p:nvSpPr>
        <p:spPr>
          <a:xfrm>
            <a:off x="7222415" y="5563887"/>
            <a:ext cx="1600200" cy="273844"/>
          </a:xfrm>
        </p:spPr>
        <p:txBody>
          <a:bodyPr/>
          <a:lstStyle/>
          <a:p>
            <a:pPr defTabSz="685800" fontAlgn="auto">
              <a:spcBef>
                <a:spcPts val="0"/>
              </a:spcBef>
              <a:spcAft>
                <a:spcPts val="0"/>
              </a:spcAft>
              <a:defRPr/>
            </a:pPr>
            <a:fld id="{58F64307-C488-470A-AE14-7BB09ECA3042}" type="slidenum">
              <a:rPr lang="en-US" sz="1200" kern="0">
                <a:solidFill>
                  <a:schemeClr val="bg1">
                    <a:lumMod val="85000"/>
                  </a:schemeClr>
                </a:solidFill>
                <a:latin typeface="Calibri" panose="020F0502020204030204" pitchFamily="34" charset="0"/>
              </a:rPr>
              <a:pPr defTabSz="685800" fontAlgn="auto">
                <a:spcBef>
                  <a:spcPts val="0"/>
                </a:spcBef>
                <a:spcAft>
                  <a:spcPts val="0"/>
                </a:spcAft>
                <a:defRPr/>
              </a:pPr>
              <a:t>28</a:t>
            </a:fld>
            <a:endParaRPr lang="en-US" sz="1200" kern="0" dirty="0">
              <a:solidFill>
                <a:schemeClr val="bg1">
                  <a:lumMod val="85000"/>
                </a:schemeClr>
              </a:solidFill>
              <a:latin typeface="Calibri" panose="020F0502020204030204" pitchFamily="34" charset="0"/>
            </a:endParaRPr>
          </a:p>
        </p:txBody>
      </p:sp>
      <p:grpSp>
        <p:nvGrpSpPr>
          <p:cNvPr id="2" name="Group 1"/>
          <p:cNvGrpSpPr/>
          <p:nvPr/>
        </p:nvGrpSpPr>
        <p:grpSpPr>
          <a:xfrm>
            <a:off x="486430" y="1270065"/>
            <a:ext cx="5654025" cy="3612949"/>
            <a:chOff x="1718913" y="700489"/>
            <a:chExt cx="7538699" cy="4817265"/>
          </a:xfrm>
        </p:grpSpPr>
        <p:sp>
          <p:nvSpPr>
            <p:cNvPr id="22" name="TextBox 5"/>
            <p:cNvSpPr txBox="1"/>
            <p:nvPr/>
          </p:nvSpPr>
          <p:spPr>
            <a:xfrm>
              <a:off x="2944294" y="4360148"/>
              <a:ext cx="1775273" cy="400109"/>
            </a:xfrm>
            <a:prstGeom prst="rect">
              <a:avLst/>
            </a:prstGeom>
            <a:solidFill>
              <a:schemeClr val="bg1">
                <a:lumMod val="85000"/>
              </a:schemeClr>
            </a:solidFill>
            <a:ln>
              <a:noFill/>
            </a:ln>
            <a:effectLst>
              <a:glow rad="228600">
                <a:schemeClr val="accent1">
                  <a:satMod val="175000"/>
                  <a:alpha val="40000"/>
                </a:scheme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Genital Tubercle</a:t>
              </a:r>
            </a:p>
          </p:txBody>
        </p:sp>
        <p:sp>
          <p:nvSpPr>
            <p:cNvPr id="23" name="TextBox 9"/>
            <p:cNvSpPr txBox="1"/>
            <p:nvPr/>
          </p:nvSpPr>
          <p:spPr>
            <a:xfrm>
              <a:off x="2006484" y="1716021"/>
              <a:ext cx="1339599" cy="400109"/>
            </a:xfrm>
            <a:prstGeom prst="rect">
              <a:avLst/>
            </a:prstGeom>
            <a:solidFill>
              <a:schemeClr val="bg1">
                <a:lumMod val="85000"/>
              </a:schemeClr>
            </a:solidFill>
            <a:ln>
              <a:noFill/>
            </a:ln>
            <a:effectLst>
              <a:glow rad="228600">
                <a:schemeClr val="accent1">
                  <a:satMod val="175000"/>
                  <a:alpha val="40000"/>
                </a:scheme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Vasculature</a:t>
              </a:r>
            </a:p>
          </p:txBody>
        </p:sp>
        <p:cxnSp>
          <p:nvCxnSpPr>
            <p:cNvPr id="24" name="Elbow Connector 23"/>
            <p:cNvCxnSpPr>
              <a:stCxn id="22" idx="3"/>
              <a:endCxn id="32" idx="2"/>
            </p:cNvCxnSpPr>
            <p:nvPr/>
          </p:nvCxnSpPr>
          <p:spPr>
            <a:xfrm flipV="1">
              <a:off x="4719567" y="2845673"/>
              <a:ext cx="465615" cy="171453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1"/>
            <p:cNvSpPr txBox="1"/>
            <p:nvPr/>
          </p:nvSpPr>
          <p:spPr>
            <a:xfrm>
              <a:off x="2522265" y="3533485"/>
              <a:ext cx="824415" cy="400109"/>
            </a:xfrm>
            <a:prstGeom prst="rect">
              <a:avLst/>
            </a:prstGeom>
            <a:solidFill>
              <a:schemeClr val="bg1">
                <a:lumMod val="85000"/>
              </a:schemeClr>
            </a:solidFill>
            <a:ln>
              <a:noFill/>
            </a:ln>
            <a:effectLst>
              <a:glow rad="228600">
                <a:schemeClr val="accent1">
                  <a:satMod val="175000"/>
                  <a:alpha val="40000"/>
                </a:scheme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Palate</a:t>
              </a:r>
            </a:p>
          </p:txBody>
        </p:sp>
        <p:sp>
          <p:nvSpPr>
            <p:cNvPr id="26" name="TextBox 22"/>
            <p:cNvSpPr txBox="1"/>
            <p:nvPr/>
          </p:nvSpPr>
          <p:spPr>
            <a:xfrm>
              <a:off x="1718913" y="2632431"/>
              <a:ext cx="1137492" cy="400109"/>
            </a:xfrm>
            <a:prstGeom prst="rect">
              <a:avLst/>
            </a:prstGeom>
            <a:solidFill>
              <a:schemeClr val="bg1">
                <a:lumMod val="85000"/>
              </a:schemeClr>
            </a:solidFill>
            <a:ln>
              <a:noFill/>
            </a:ln>
            <a:effectLst>
              <a:glow rad="228600">
                <a:schemeClr val="accent1">
                  <a:satMod val="175000"/>
                  <a:alpha val="40000"/>
                </a:scheme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Limb-bud</a:t>
              </a:r>
            </a:p>
          </p:txBody>
        </p:sp>
        <p:cxnSp>
          <p:nvCxnSpPr>
            <p:cNvPr id="27" name="Elbow Connector 26"/>
            <p:cNvCxnSpPr>
              <a:stCxn id="25" idx="3"/>
              <a:endCxn id="31" idx="2"/>
            </p:cNvCxnSpPr>
            <p:nvPr/>
          </p:nvCxnSpPr>
          <p:spPr>
            <a:xfrm flipV="1">
              <a:off x="3346680" y="2731373"/>
              <a:ext cx="1838502" cy="1002167"/>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6" idx="3"/>
              <a:endCxn id="30" idx="2"/>
            </p:cNvCxnSpPr>
            <p:nvPr/>
          </p:nvCxnSpPr>
          <p:spPr>
            <a:xfrm flipV="1">
              <a:off x="2856405" y="2617073"/>
              <a:ext cx="2328777" cy="215413"/>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185182" y="2417048"/>
              <a:ext cx="84976" cy="171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013">
                <a:solidFill>
                  <a:prstClr val="white"/>
                </a:solidFill>
              </a:endParaRPr>
            </a:p>
          </p:txBody>
        </p:sp>
        <p:sp>
          <p:nvSpPr>
            <p:cNvPr id="30" name="Oval 29"/>
            <p:cNvSpPr/>
            <p:nvPr/>
          </p:nvSpPr>
          <p:spPr>
            <a:xfrm>
              <a:off x="5185182" y="2531348"/>
              <a:ext cx="84976" cy="171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013">
                <a:solidFill>
                  <a:prstClr val="white"/>
                </a:solidFill>
              </a:endParaRPr>
            </a:p>
          </p:txBody>
        </p:sp>
        <p:sp>
          <p:nvSpPr>
            <p:cNvPr id="31" name="Oval 30"/>
            <p:cNvSpPr/>
            <p:nvPr/>
          </p:nvSpPr>
          <p:spPr>
            <a:xfrm>
              <a:off x="5185182" y="2645648"/>
              <a:ext cx="84976" cy="171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013">
                <a:solidFill>
                  <a:prstClr val="white"/>
                </a:solidFill>
              </a:endParaRPr>
            </a:p>
          </p:txBody>
        </p:sp>
        <p:sp>
          <p:nvSpPr>
            <p:cNvPr id="32" name="Oval 31"/>
            <p:cNvSpPr/>
            <p:nvPr/>
          </p:nvSpPr>
          <p:spPr>
            <a:xfrm>
              <a:off x="5185182" y="2759948"/>
              <a:ext cx="84976" cy="171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013">
                <a:solidFill>
                  <a:prstClr val="white"/>
                </a:solidFill>
              </a:endParaRPr>
            </a:p>
          </p:txBody>
        </p:sp>
        <p:cxnSp>
          <p:nvCxnSpPr>
            <p:cNvPr id="33" name="Elbow Connector 32"/>
            <p:cNvCxnSpPr>
              <a:stCxn id="23" idx="3"/>
              <a:endCxn id="29" idx="2"/>
            </p:cNvCxnSpPr>
            <p:nvPr/>
          </p:nvCxnSpPr>
          <p:spPr>
            <a:xfrm>
              <a:off x="3346082" y="1916075"/>
              <a:ext cx="1839100" cy="586697"/>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v-Embryo_final_art (5x200)"/>
            <p:cNvPicPr>
              <a:picLocks noChangeAspect="1" noChangeArrowheads="1"/>
            </p:cNvPicPr>
            <p:nvPr/>
          </p:nvPicPr>
          <p:blipFill>
            <a:blip r:embed="rId2" cstate="email"/>
            <a:srcRect l="1042" t="2182" r="1007" b="1768"/>
            <a:stretch>
              <a:fillRect/>
            </a:stretch>
          </p:blipFill>
          <p:spPr bwMode="auto">
            <a:xfrm>
              <a:off x="5185182" y="2071535"/>
              <a:ext cx="2343149" cy="1374212"/>
            </a:xfrm>
            <a:prstGeom prst="rect">
              <a:avLst/>
            </a:prstGeom>
            <a:noFill/>
            <a:ln w="28575">
              <a:solidFill>
                <a:srgbClr val="92D050"/>
              </a:solidFill>
              <a:miter lim="800000"/>
              <a:headEnd/>
              <a:tailEnd/>
            </a:ln>
            <a:effectLst/>
          </p:spPr>
        </p:pic>
        <p:sp>
          <p:nvSpPr>
            <p:cNvPr id="35" name="TextBox 53"/>
            <p:cNvSpPr txBox="1"/>
            <p:nvPr/>
          </p:nvSpPr>
          <p:spPr>
            <a:xfrm>
              <a:off x="5029779" y="700489"/>
              <a:ext cx="774144" cy="400109"/>
            </a:xfrm>
            <a:prstGeom prst="rect">
              <a:avLst/>
            </a:prstGeom>
            <a:solidFill>
              <a:schemeClr val="bg1">
                <a:lumMod val="85000"/>
              </a:schemeClr>
            </a:solidFill>
            <a:effectLst>
              <a:glow rad="228600">
                <a:schemeClr val="accent2">
                  <a:satMod val="175000"/>
                  <a:alpha val="40000"/>
                </a:scheme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Heart</a:t>
              </a:r>
            </a:p>
          </p:txBody>
        </p:sp>
        <p:cxnSp>
          <p:nvCxnSpPr>
            <p:cNvPr id="38" name="Elbow Connector 37"/>
            <p:cNvCxnSpPr>
              <a:stCxn id="35" idx="3"/>
            </p:cNvCxnSpPr>
            <p:nvPr/>
          </p:nvCxnSpPr>
          <p:spPr>
            <a:xfrm>
              <a:off x="5803923" y="900544"/>
              <a:ext cx="368277" cy="1170991"/>
            </a:xfrm>
            <a:prstGeom prst="bentConnector2">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TextBox 56"/>
            <p:cNvSpPr txBox="1"/>
            <p:nvPr/>
          </p:nvSpPr>
          <p:spPr>
            <a:xfrm>
              <a:off x="6948618" y="700489"/>
              <a:ext cx="1141767" cy="400109"/>
            </a:xfrm>
            <a:prstGeom prst="rect">
              <a:avLst/>
            </a:prstGeom>
            <a:solidFill>
              <a:schemeClr val="bg1">
                <a:lumMod val="85000"/>
              </a:schemeClr>
            </a:solidFill>
            <a:effectLst>
              <a:glow rad="228600">
                <a:schemeClr val="accent2">
                  <a:satMod val="175000"/>
                  <a:alpha val="40000"/>
                </a:scheme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NVU/BBB</a:t>
              </a:r>
            </a:p>
          </p:txBody>
        </p:sp>
        <p:cxnSp>
          <p:nvCxnSpPr>
            <p:cNvPr id="40" name="Elbow Connector 39"/>
            <p:cNvCxnSpPr>
              <a:stCxn id="39" idx="2"/>
              <a:endCxn id="34" idx="0"/>
            </p:cNvCxnSpPr>
            <p:nvPr/>
          </p:nvCxnSpPr>
          <p:spPr>
            <a:xfrm rot="5400000">
              <a:off x="6452662" y="1004694"/>
              <a:ext cx="970937" cy="1162745"/>
            </a:xfrm>
            <a:prstGeom prst="bentConnector3">
              <a:avLst>
                <a:gd name="adj1" fmla="val 50000"/>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TextBox 58"/>
            <p:cNvSpPr txBox="1"/>
            <p:nvPr/>
          </p:nvSpPr>
          <p:spPr>
            <a:xfrm>
              <a:off x="8037816" y="3675886"/>
              <a:ext cx="1090384" cy="400109"/>
            </a:xfrm>
            <a:prstGeom prst="rect">
              <a:avLst/>
            </a:prstGeom>
            <a:solidFill>
              <a:schemeClr val="bg1">
                <a:lumMod val="85000"/>
              </a:schemeClr>
            </a:solidFill>
            <a:effectLst>
              <a:glow rad="228600">
                <a:srgbClr val="FFFF00">
                  <a:alpha val="40000"/>
                </a:srgb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Liver / GI</a:t>
              </a:r>
            </a:p>
          </p:txBody>
        </p:sp>
        <p:sp>
          <p:nvSpPr>
            <p:cNvPr id="42" name="TextBox 59"/>
            <p:cNvSpPr txBox="1"/>
            <p:nvPr/>
          </p:nvSpPr>
          <p:spPr>
            <a:xfrm>
              <a:off x="7874071" y="1946329"/>
              <a:ext cx="1383541" cy="400109"/>
            </a:xfrm>
            <a:prstGeom prst="rect">
              <a:avLst/>
            </a:prstGeom>
            <a:solidFill>
              <a:schemeClr val="bg1">
                <a:lumMod val="85000"/>
              </a:schemeClr>
            </a:solidFill>
            <a:effectLst>
              <a:glow rad="228600">
                <a:srgbClr val="FFFF00">
                  <a:alpha val="40000"/>
                </a:srgb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Neural Tube</a:t>
              </a:r>
            </a:p>
          </p:txBody>
        </p:sp>
        <p:sp>
          <p:nvSpPr>
            <p:cNvPr id="43" name="TextBox 60"/>
            <p:cNvSpPr txBox="1"/>
            <p:nvPr/>
          </p:nvSpPr>
          <p:spPr>
            <a:xfrm>
              <a:off x="6858502" y="4533272"/>
              <a:ext cx="770125" cy="400109"/>
            </a:xfrm>
            <a:prstGeom prst="rect">
              <a:avLst/>
            </a:prstGeom>
            <a:solidFill>
              <a:schemeClr val="bg1">
                <a:lumMod val="85000"/>
              </a:schemeClr>
            </a:solidFill>
            <a:effectLst>
              <a:glow rad="228600">
                <a:srgbClr val="FFFF00">
                  <a:alpha val="40000"/>
                </a:srgb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Renal</a:t>
              </a:r>
            </a:p>
          </p:txBody>
        </p:sp>
        <p:sp>
          <p:nvSpPr>
            <p:cNvPr id="46" name="TextBox 61"/>
            <p:cNvSpPr txBox="1"/>
            <p:nvPr/>
          </p:nvSpPr>
          <p:spPr>
            <a:xfrm>
              <a:off x="5185182" y="4057441"/>
              <a:ext cx="1314205" cy="400109"/>
            </a:xfrm>
            <a:prstGeom prst="rect">
              <a:avLst/>
            </a:prstGeom>
            <a:solidFill>
              <a:schemeClr val="bg1">
                <a:lumMod val="85000"/>
              </a:schemeClr>
            </a:solidFill>
            <a:effectLst>
              <a:glow rad="228600">
                <a:srgbClr val="FFFF00">
                  <a:alpha val="40000"/>
                </a:srgb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Testis / BTB</a:t>
              </a:r>
            </a:p>
          </p:txBody>
        </p:sp>
        <p:cxnSp>
          <p:nvCxnSpPr>
            <p:cNvPr id="52" name="Elbow Connector 51"/>
            <p:cNvCxnSpPr>
              <a:stCxn id="42" idx="2"/>
            </p:cNvCxnSpPr>
            <p:nvPr/>
          </p:nvCxnSpPr>
          <p:spPr>
            <a:xfrm rot="5400000">
              <a:off x="7868252" y="2006526"/>
              <a:ext cx="357679" cy="1037503"/>
            </a:xfrm>
            <a:prstGeom prst="bentConnector2">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1" idx="0"/>
            </p:cNvCxnSpPr>
            <p:nvPr/>
          </p:nvCxnSpPr>
          <p:spPr>
            <a:xfrm rot="16200000" flipV="1">
              <a:off x="7672755" y="2765633"/>
              <a:ext cx="768875" cy="1051632"/>
            </a:xfrm>
            <a:prstGeom prst="bentConnector2">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6200000" flipV="1">
              <a:off x="6337271" y="3570163"/>
              <a:ext cx="975574" cy="726742"/>
            </a:xfrm>
            <a:prstGeom prst="bentConnector3">
              <a:avLst>
                <a:gd name="adj1" fmla="val 69039"/>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46" idx="0"/>
              <a:endCxn id="34" idx="2"/>
            </p:cNvCxnSpPr>
            <p:nvPr/>
          </p:nvCxnSpPr>
          <p:spPr>
            <a:xfrm rot="5400000" flipH="1" flipV="1">
              <a:off x="5793674" y="3494358"/>
              <a:ext cx="611693" cy="514472"/>
            </a:xfrm>
            <a:prstGeom prst="bentConnector3">
              <a:avLst>
                <a:gd name="adj1" fmla="val 50000"/>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2238354" y="5186809"/>
              <a:ext cx="5538234" cy="330945"/>
              <a:chOff x="754067" y="6280874"/>
              <a:chExt cx="7384314" cy="441261"/>
            </a:xfrm>
          </p:grpSpPr>
          <p:sp>
            <p:nvSpPr>
              <p:cNvPr id="58" name="Rounded Rectangle 57"/>
              <p:cNvSpPr/>
              <p:nvPr/>
            </p:nvSpPr>
            <p:spPr>
              <a:xfrm>
                <a:off x="754067" y="6367115"/>
                <a:ext cx="304800" cy="196850"/>
              </a:xfrm>
              <a:prstGeom prst="roundRect">
                <a:avLst/>
              </a:prstGeom>
              <a:solidFill>
                <a:schemeClr val="bg1">
                  <a:lumMod val="85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013" i="1">
                  <a:solidFill>
                    <a:schemeClr val="bg1"/>
                  </a:solidFill>
                </a:endParaRPr>
              </a:p>
            </p:txBody>
          </p:sp>
          <p:sp>
            <p:nvSpPr>
              <p:cNvPr id="59" name="Rounded Rectangle 58"/>
              <p:cNvSpPr/>
              <p:nvPr/>
            </p:nvSpPr>
            <p:spPr>
              <a:xfrm>
                <a:off x="3938145" y="6367115"/>
                <a:ext cx="304800" cy="196850"/>
              </a:xfrm>
              <a:prstGeom prst="roundRect">
                <a:avLst/>
              </a:prstGeom>
              <a:solidFill>
                <a:schemeClr val="bg1">
                  <a:lumMod val="85000"/>
                </a:schemeClr>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013" i="1">
                  <a:solidFill>
                    <a:schemeClr val="bg1"/>
                  </a:solidFill>
                </a:endParaRPr>
              </a:p>
            </p:txBody>
          </p:sp>
          <p:sp>
            <p:nvSpPr>
              <p:cNvPr id="60" name="TextBox 6"/>
              <p:cNvSpPr txBox="1"/>
              <p:nvPr/>
            </p:nvSpPr>
            <p:spPr>
              <a:xfrm>
                <a:off x="1179694" y="6280874"/>
                <a:ext cx="1214578" cy="44126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013" i="1" dirty="0">
                    <a:solidFill>
                      <a:schemeClr val="bg1"/>
                    </a:solidFill>
                  </a:rPr>
                  <a:t>Delivered</a:t>
                </a:r>
              </a:p>
            </p:txBody>
          </p:sp>
          <p:sp>
            <p:nvSpPr>
              <p:cNvPr id="61" name="TextBox 32"/>
              <p:cNvSpPr txBox="1"/>
              <p:nvPr/>
            </p:nvSpPr>
            <p:spPr>
              <a:xfrm>
                <a:off x="4290125" y="6280874"/>
                <a:ext cx="1294372" cy="44126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013" i="1" dirty="0">
                    <a:solidFill>
                      <a:schemeClr val="bg1"/>
                    </a:solidFill>
                  </a:rPr>
                  <a:t>Underway</a:t>
                </a:r>
              </a:p>
            </p:txBody>
          </p:sp>
          <p:sp>
            <p:nvSpPr>
              <p:cNvPr id="62" name="Rounded Rectangle 61"/>
              <p:cNvSpPr/>
              <p:nvPr/>
            </p:nvSpPr>
            <p:spPr>
              <a:xfrm>
                <a:off x="6845403" y="6367115"/>
                <a:ext cx="304800" cy="196850"/>
              </a:xfrm>
              <a:prstGeom prst="roundRect">
                <a:avLst/>
              </a:prstGeom>
              <a:solidFill>
                <a:schemeClr val="bg1">
                  <a:lumMod val="85000"/>
                </a:schemeClr>
              </a:solidFill>
              <a:ln>
                <a:noFill/>
              </a:ln>
              <a:effectLst>
                <a:glow rad="101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013" i="1">
                  <a:solidFill>
                    <a:schemeClr val="bg1"/>
                  </a:solidFill>
                </a:endParaRPr>
              </a:p>
            </p:txBody>
          </p:sp>
          <p:sp>
            <p:nvSpPr>
              <p:cNvPr id="63" name="TextBox 34"/>
              <p:cNvSpPr txBox="1"/>
              <p:nvPr/>
            </p:nvSpPr>
            <p:spPr>
              <a:xfrm>
                <a:off x="7197382" y="6280874"/>
                <a:ext cx="940999" cy="44126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013" i="1" dirty="0">
                    <a:solidFill>
                      <a:schemeClr val="bg1"/>
                    </a:solidFill>
                  </a:rPr>
                  <a:t>Future</a:t>
                </a:r>
              </a:p>
            </p:txBody>
          </p:sp>
        </p:grpSp>
        <p:sp>
          <p:nvSpPr>
            <p:cNvPr id="64" name="TextBox 9"/>
            <p:cNvSpPr txBox="1"/>
            <p:nvPr/>
          </p:nvSpPr>
          <p:spPr>
            <a:xfrm>
              <a:off x="2801693" y="921524"/>
              <a:ext cx="902043" cy="400109"/>
            </a:xfrm>
            <a:prstGeom prst="rect">
              <a:avLst/>
            </a:prstGeom>
            <a:solidFill>
              <a:schemeClr val="bg1">
                <a:lumMod val="85000"/>
              </a:schemeClr>
            </a:solidFill>
            <a:ln>
              <a:noFill/>
            </a:ln>
            <a:effectLst>
              <a:glow rad="228600">
                <a:schemeClr val="accent1">
                  <a:satMod val="175000"/>
                  <a:alpha val="40000"/>
                </a:schemeClr>
              </a:glo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US" sz="1350" dirty="0">
                  <a:solidFill>
                    <a:prstClr val="black"/>
                  </a:solidFill>
                </a:rPr>
                <a:t>Somite</a:t>
              </a:r>
            </a:p>
          </p:txBody>
        </p:sp>
        <p:cxnSp>
          <p:nvCxnSpPr>
            <p:cNvPr id="65" name="Elbow Connector 64"/>
            <p:cNvCxnSpPr>
              <a:stCxn id="64" idx="3"/>
            </p:cNvCxnSpPr>
            <p:nvPr/>
          </p:nvCxnSpPr>
          <p:spPr>
            <a:xfrm>
              <a:off x="3703735" y="1121578"/>
              <a:ext cx="1470806" cy="1260616"/>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658734" y="5104150"/>
            <a:ext cx="3922894" cy="1015663"/>
          </a:xfrm>
          <a:prstGeom prst="rect">
            <a:avLst/>
          </a:prstGeom>
          <a:noFill/>
        </p:spPr>
        <p:txBody>
          <a:bodyPr wrap="square" rtlCol="0">
            <a:spAutoFit/>
          </a:bodyPr>
          <a:lstStyle/>
          <a:p>
            <a:pPr defTabSz="685800" fontAlgn="auto">
              <a:spcBef>
                <a:spcPts val="0"/>
              </a:spcBef>
              <a:spcAft>
                <a:spcPts val="0"/>
              </a:spcAft>
              <a:defRPr/>
            </a:pPr>
            <a:r>
              <a:rPr lang="en-US" sz="1200" i="1" kern="0" dirty="0">
                <a:solidFill>
                  <a:schemeClr val="bg1">
                    <a:lumMod val="85000"/>
                  </a:schemeClr>
                </a:solidFill>
              </a:rPr>
              <a:t>Hester et al. (2011) </a:t>
            </a:r>
            <a:r>
              <a:rPr lang="en-US" sz="1200" i="1" kern="0" dirty="0" err="1">
                <a:solidFill>
                  <a:schemeClr val="bg1">
                    <a:lumMod val="85000"/>
                  </a:schemeClr>
                </a:solidFill>
              </a:rPr>
              <a:t>PLoS</a:t>
            </a:r>
            <a:r>
              <a:rPr lang="en-US" sz="1200" i="1" kern="0" dirty="0">
                <a:solidFill>
                  <a:schemeClr val="bg1">
                    <a:lumMod val="85000"/>
                  </a:schemeClr>
                </a:solidFill>
              </a:rPr>
              <a:t> Comp Bio; Dias et al (2014) Science </a:t>
            </a:r>
          </a:p>
          <a:p>
            <a:pPr defTabSz="685800" fontAlgn="auto">
              <a:spcBef>
                <a:spcPts val="0"/>
              </a:spcBef>
              <a:spcAft>
                <a:spcPts val="0"/>
              </a:spcAft>
              <a:defRPr/>
            </a:pPr>
            <a:r>
              <a:rPr lang="en-US" sz="1200" i="1" kern="0" dirty="0">
                <a:solidFill>
                  <a:schemeClr val="bg1">
                    <a:lumMod val="85000"/>
                  </a:schemeClr>
                </a:solidFill>
              </a:rPr>
              <a:t>Kleinstreuer et al. (2013) </a:t>
            </a:r>
            <a:r>
              <a:rPr lang="en-US" sz="1200" i="1" kern="0" dirty="0" err="1">
                <a:solidFill>
                  <a:schemeClr val="bg1">
                    <a:lumMod val="85000"/>
                  </a:schemeClr>
                </a:solidFill>
              </a:rPr>
              <a:t>PLoS</a:t>
            </a:r>
            <a:r>
              <a:rPr lang="en-US" sz="1200" i="1" kern="0" dirty="0">
                <a:solidFill>
                  <a:schemeClr val="bg1">
                    <a:lumMod val="85000"/>
                  </a:schemeClr>
                </a:solidFill>
              </a:rPr>
              <a:t> Comp Bio.</a:t>
            </a:r>
          </a:p>
          <a:p>
            <a:pPr defTabSz="685800" fontAlgn="auto">
              <a:spcBef>
                <a:spcPts val="0"/>
              </a:spcBef>
              <a:spcAft>
                <a:spcPts val="0"/>
              </a:spcAft>
              <a:defRPr/>
            </a:pPr>
            <a:r>
              <a:rPr lang="en-US" sz="1200" i="1" kern="0" dirty="0">
                <a:solidFill>
                  <a:schemeClr val="bg1">
                    <a:lumMod val="85000"/>
                  </a:schemeClr>
                </a:solidFill>
              </a:rPr>
              <a:t>Ahir et al. (MS in preparation).</a:t>
            </a:r>
          </a:p>
          <a:p>
            <a:pPr defTabSz="685800" fontAlgn="auto">
              <a:spcBef>
                <a:spcPts val="0"/>
              </a:spcBef>
              <a:spcAft>
                <a:spcPts val="0"/>
              </a:spcAft>
              <a:defRPr/>
            </a:pPr>
            <a:r>
              <a:rPr lang="en-US" sz="1200" i="1" kern="0" dirty="0">
                <a:solidFill>
                  <a:schemeClr val="bg1">
                    <a:lumMod val="85000"/>
                  </a:schemeClr>
                </a:solidFill>
              </a:rPr>
              <a:t>Hutson et al. (2017) </a:t>
            </a:r>
            <a:r>
              <a:rPr lang="en-US" sz="1200" i="1" kern="0" dirty="0" err="1">
                <a:solidFill>
                  <a:schemeClr val="bg1">
                    <a:lumMod val="85000"/>
                  </a:schemeClr>
                </a:solidFill>
              </a:rPr>
              <a:t>Chem</a:t>
            </a:r>
            <a:r>
              <a:rPr lang="en-US" sz="1200" i="1" kern="0" dirty="0">
                <a:solidFill>
                  <a:schemeClr val="bg1">
                    <a:lumMod val="85000"/>
                  </a:schemeClr>
                </a:solidFill>
              </a:rPr>
              <a:t> Res </a:t>
            </a:r>
            <a:r>
              <a:rPr lang="en-US" sz="1200" i="1" kern="0" dirty="0" err="1">
                <a:solidFill>
                  <a:schemeClr val="bg1">
                    <a:lumMod val="85000"/>
                  </a:schemeClr>
                </a:solidFill>
              </a:rPr>
              <a:t>Toxicol</a:t>
            </a:r>
            <a:r>
              <a:rPr lang="en-US" sz="1200" i="1" kern="0" dirty="0">
                <a:solidFill>
                  <a:schemeClr val="bg1">
                    <a:lumMod val="85000"/>
                  </a:schemeClr>
                </a:solidFill>
              </a:rPr>
              <a:t>.</a:t>
            </a:r>
          </a:p>
        </p:txBody>
      </p:sp>
      <p:sp>
        <p:nvSpPr>
          <p:cNvPr id="11" name="Rectangle 10"/>
          <p:cNvSpPr/>
          <p:nvPr/>
        </p:nvSpPr>
        <p:spPr>
          <a:xfrm>
            <a:off x="531549" y="5152411"/>
            <a:ext cx="95782" cy="10828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ysClr val="windowText" lastClr="000000"/>
              </a:solidFill>
            </a:endParaRPr>
          </a:p>
        </p:txBody>
      </p:sp>
      <p:sp>
        <p:nvSpPr>
          <p:cNvPr id="45" name="Rectangle 44"/>
          <p:cNvSpPr/>
          <p:nvPr/>
        </p:nvSpPr>
        <p:spPr>
          <a:xfrm>
            <a:off x="531549" y="5350932"/>
            <a:ext cx="95782" cy="10828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ysClr val="windowText" lastClr="000000"/>
              </a:solidFill>
            </a:endParaRPr>
          </a:p>
        </p:txBody>
      </p:sp>
      <p:sp>
        <p:nvSpPr>
          <p:cNvPr id="47" name="Rectangle 46"/>
          <p:cNvSpPr/>
          <p:nvPr/>
        </p:nvSpPr>
        <p:spPr>
          <a:xfrm>
            <a:off x="531549" y="5561484"/>
            <a:ext cx="95782" cy="10828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ysClr val="windowText" lastClr="000000"/>
              </a:solidFill>
            </a:endParaRPr>
          </a:p>
        </p:txBody>
      </p:sp>
      <p:sp>
        <p:nvSpPr>
          <p:cNvPr id="48" name="Rectangle 47"/>
          <p:cNvSpPr/>
          <p:nvPr/>
        </p:nvSpPr>
        <p:spPr>
          <a:xfrm>
            <a:off x="531549" y="5756995"/>
            <a:ext cx="95782" cy="10828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ysClr val="windowText" lastClr="000000"/>
              </a:solidFill>
            </a:endParaRPr>
          </a:p>
        </p:txBody>
      </p:sp>
      <p:sp>
        <p:nvSpPr>
          <p:cNvPr id="68" name="Rectangle 67"/>
          <p:cNvSpPr/>
          <p:nvPr/>
        </p:nvSpPr>
        <p:spPr>
          <a:xfrm>
            <a:off x="5076483" y="5149400"/>
            <a:ext cx="109728" cy="10828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ysClr val="windowText" lastClr="000000"/>
              </a:solidFill>
            </a:endParaRPr>
          </a:p>
        </p:txBody>
      </p:sp>
      <p:cxnSp>
        <p:nvCxnSpPr>
          <p:cNvPr id="18" name="Straight Connector 17"/>
          <p:cNvCxnSpPr/>
          <p:nvPr/>
        </p:nvCxnSpPr>
        <p:spPr>
          <a:xfrm>
            <a:off x="370382" y="5009755"/>
            <a:ext cx="7633630" cy="359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131347" y="6339842"/>
            <a:ext cx="3943002" cy="400110"/>
          </a:xfrm>
          <a:prstGeom prst="rect">
            <a:avLst/>
          </a:prstGeom>
          <a:noFill/>
        </p:spPr>
        <p:txBody>
          <a:bodyPr wrap="none" rtlCol="0">
            <a:spAutoFit/>
          </a:bodyPr>
          <a:lstStyle/>
          <a:p>
            <a:r>
              <a:rPr lang="en-US" dirty="0">
                <a:solidFill>
                  <a:srgbClr val="FFFF00"/>
                </a:solidFill>
              </a:rPr>
              <a:t>Tom Knudsen Group, EPA NCCT</a:t>
            </a:r>
          </a:p>
        </p:txBody>
      </p:sp>
    </p:spTree>
    <p:extLst>
      <p:ext uri="{BB962C8B-B14F-4D97-AF65-F5344CB8AC3E}">
        <p14:creationId xmlns:p14="http://schemas.microsoft.com/office/powerpoint/2010/main" val="94222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12"/>
          <p:cNvSpPr>
            <a:spLocks noChangeArrowheads="1"/>
          </p:cNvSpPr>
          <p:nvPr/>
        </p:nvSpPr>
        <p:spPr bwMode="auto">
          <a:xfrm>
            <a:off x="295768" y="534407"/>
            <a:ext cx="6172200" cy="342900"/>
          </a:xfrm>
          <a:prstGeom prst="rect">
            <a:avLst/>
          </a:prstGeom>
          <a:noFill/>
          <a:ln w="28575">
            <a:no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342900" eaLnBrk="1" hangingPunct="1">
              <a:defRPr/>
            </a:pPr>
            <a:r>
              <a:rPr lang="en-US" altLang="en-US" sz="3200" b="1" kern="0" dirty="0">
                <a:solidFill>
                  <a:srgbClr val="FFFF00"/>
                </a:solidFill>
                <a:latin typeface="Calibri" pitchFamily="34" charset="0"/>
              </a:rPr>
              <a:t>Model Genital Differentiation</a:t>
            </a:r>
          </a:p>
          <a:p>
            <a:pPr defTabSz="342900" eaLnBrk="1" hangingPunct="1">
              <a:defRPr/>
            </a:pPr>
            <a:r>
              <a:rPr lang="en-US" altLang="en-US" sz="3200" b="1" i="1" kern="0" dirty="0">
                <a:solidFill>
                  <a:srgbClr val="FFFF00"/>
                </a:solidFill>
                <a:latin typeface="Calibri" pitchFamily="34" charset="0"/>
              </a:rPr>
              <a:t>Agent-based models, CompuCell3D</a:t>
            </a:r>
            <a:endParaRPr lang="en-US" altLang="en-US" sz="3200" i="1" kern="0" dirty="0">
              <a:solidFill>
                <a:schemeClr val="bg1"/>
              </a:solidFill>
              <a:latin typeface="Calibri" pitchFamily="34" charset="0"/>
            </a:endParaRPr>
          </a:p>
        </p:txBody>
      </p:sp>
      <p:pic>
        <p:nvPicPr>
          <p:cNvPr id="16" name="2015-07-28 Fusion V21 VS1">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11"/>
          <a:stretch>
            <a:fillRect/>
          </a:stretch>
        </p:blipFill>
        <p:spPr>
          <a:xfrm>
            <a:off x="85711" y="4119201"/>
            <a:ext cx="2022449" cy="1516837"/>
          </a:xfrm>
        </p:spPr>
      </p:pic>
      <p:pic>
        <p:nvPicPr>
          <p:cNvPr id="17" name="2015-07-28 Fusion V21 VS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265615" y="4119201"/>
            <a:ext cx="2022449" cy="1516837"/>
          </a:xfrm>
          <a:prstGeom prst="rect">
            <a:avLst/>
          </a:prstGeom>
        </p:spPr>
      </p:pic>
      <p:pic>
        <p:nvPicPr>
          <p:cNvPr id="18" name="2015-07-28 Fusion V21 VS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4445519" y="4119201"/>
            <a:ext cx="2022449" cy="1516837"/>
          </a:xfrm>
          <a:prstGeom prst="rect">
            <a:avLst/>
          </a:prstGeom>
        </p:spPr>
      </p:pic>
      <p:sp>
        <p:nvSpPr>
          <p:cNvPr id="6" name="TextBox 5"/>
          <p:cNvSpPr txBox="1"/>
          <p:nvPr/>
        </p:nvSpPr>
        <p:spPr>
          <a:xfrm>
            <a:off x="113142" y="5274699"/>
            <a:ext cx="886781" cy="276999"/>
          </a:xfrm>
          <a:prstGeom prst="rect">
            <a:avLst/>
          </a:prstGeom>
          <a:noFill/>
        </p:spPr>
        <p:txBody>
          <a:bodyPr wrap="none" rtlCol="0">
            <a:spAutoFit/>
          </a:bodyPr>
          <a:lstStyle/>
          <a:p>
            <a:pPr defTabSz="685800" fontAlgn="auto">
              <a:spcBef>
                <a:spcPts val="0"/>
              </a:spcBef>
              <a:spcAft>
                <a:spcPts val="0"/>
              </a:spcAft>
              <a:defRPr/>
            </a:pPr>
            <a:r>
              <a:rPr lang="en-US" sz="1200" b="1" kern="0" dirty="0">
                <a:solidFill>
                  <a:prstClr val="white"/>
                </a:solidFill>
              </a:rPr>
              <a:t>androgen</a:t>
            </a:r>
          </a:p>
        </p:txBody>
      </p:sp>
      <p:sp>
        <p:nvSpPr>
          <p:cNvPr id="19" name="TextBox 18"/>
          <p:cNvSpPr txBox="1"/>
          <p:nvPr/>
        </p:nvSpPr>
        <p:spPr>
          <a:xfrm>
            <a:off x="2372020" y="5274699"/>
            <a:ext cx="869149" cy="276999"/>
          </a:xfrm>
          <a:prstGeom prst="rect">
            <a:avLst/>
          </a:prstGeom>
          <a:noFill/>
        </p:spPr>
        <p:txBody>
          <a:bodyPr wrap="none" rtlCol="0">
            <a:spAutoFit/>
          </a:bodyPr>
          <a:lstStyle/>
          <a:p>
            <a:pPr defTabSz="685800" fontAlgn="auto">
              <a:spcBef>
                <a:spcPts val="0"/>
              </a:spcBef>
              <a:spcAft>
                <a:spcPts val="0"/>
              </a:spcAft>
              <a:defRPr/>
            </a:pPr>
            <a:r>
              <a:rPr lang="en-US" sz="1200" b="1" kern="0" dirty="0">
                <a:solidFill>
                  <a:prstClr val="white"/>
                </a:solidFill>
              </a:rPr>
              <a:t>SHH field</a:t>
            </a:r>
          </a:p>
        </p:txBody>
      </p:sp>
      <p:sp>
        <p:nvSpPr>
          <p:cNvPr id="20" name="TextBox 19"/>
          <p:cNvSpPr txBox="1"/>
          <p:nvPr/>
        </p:nvSpPr>
        <p:spPr>
          <a:xfrm>
            <a:off x="4628497" y="5274699"/>
            <a:ext cx="1024639" cy="276999"/>
          </a:xfrm>
          <a:prstGeom prst="rect">
            <a:avLst/>
          </a:prstGeom>
          <a:noFill/>
        </p:spPr>
        <p:txBody>
          <a:bodyPr wrap="none" rtlCol="0">
            <a:spAutoFit/>
          </a:bodyPr>
          <a:lstStyle/>
          <a:p>
            <a:pPr defTabSz="685800" fontAlgn="auto">
              <a:spcBef>
                <a:spcPts val="0"/>
              </a:spcBef>
              <a:spcAft>
                <a:spcPts val="0"/>
              </a:spcAft>
              <a:defRPr/>
            </a:pPr>
            <a:r>
              <a:rPr lang="en-US" sz="1200" b="1" kern="0" dirty="0">
                <a:solidFill>
                  <a:prstClr val="white"/>
                </a:solidFill>
              </a:rPr>
              <a:t>FGF10 field</a:t>
            </a:r>
          </a:p>
        </p:txBody>
      </p:sp>
      <p:pic>
        <p:nvPicPr>
          <p:cNvPr id="21" name="V128c_KnockOut.mp4">
            <a:hlinkClick r:id="" action="ppaction://media"/>
          </p:cNvPr>
          <p:cNvPicPr>
            <a:picLocks noGrp="1" noChangeAspect="1"/>
          </p:cNvPicPr>
          <p:nvPr>
            <p:ph sz="half" idx="1"/>
            <a:videoFile r:link="rId8"/>
            <p:extLst>
              <p:ext uri="{DAA4B4D4-6D71-4841-9C94-3DE7FCFB9230}">
                <p14:media xmlns:p14="http://schemas.microsoft.com/office/powerpoint/2010/main" r:embed="rId7"/>
              </p:ext>
            </p:extLst>
          </p:nvPr>
        </p:nvPicPr>
        <p:blipFill>
          <a:blip r:embed="rId14"/>
          <a:stretch>
            <a:fillRect/>
          </a:stretch>
        </p:blipFill>
        <p:spPr>
          <a:xfrm>
            <a:off x="6625423" y="4119201"/>
            <a:ext cx="2044281" cy="1533211"/>
          </a:xfrm>
          <a:ln w="57150">
            <a:noFill/>
          </a:ln>
        </p:spPr>
      </p:pic>
      <p:sp>
        <p:nvSpPr>
          <p:cNvPr id="22" name="TextBox 21"/>
          <p:cNvSpPr txBox="1"/>
          <p:nvPr/>
        </p:nvSpPr>
        <p:spPr>
          <a:xfrm>
            <a:off x="6637296" y="5274699"/>
            <a:ext cx="1119217" cy="276999"/>
          </a:xfrm>
          <a:prstGeom prst="rect">
            <a:avLst/>
          </a:prstGeom>
          <a:noFill/>
        </p:spPr>
        <p:txBody>
          <a:bodyPr wrap="none" rtlCol="0">
            <a:spAutoFit/>
          </a:bodyPr>
          <a:lstStyle/>
          <a:p>
            <a:pPr defTabSz="685800" fontAlgn="auto">
              <a:spcBef>
                <a:spcPts val="0"/>
              </a:spcBef>
              <a:spcAft>
                <a:spcPts val="0"/>
              </a:spcAft>
              <a:defRPr/>
            </a:pPr>
            <a:r>
              <a:rPr lang="en-US" sz="1200" b="1" kern="0" dirty="0">
                <a:solidFill>
                  <a:prstClr val="white"/>
                </a:solidFill>
              </a:rPr>
              <a:t>no androgen</a:t>
            </a:r>
          </a:p>
        </p:txBody>
      </p:sp>
      <p:grpSp>
        <p:nvGrpSpPr>
          <p:cNvPr id="7" name="Group 6"/>
          <p:cNvGrpSpPr/>
          <p:nvPr/>
        </p:nvGrpSpPr>
        <p:grpSpPr>
          <a:xfrm>
            <a:off x="1433118" y="1565425"/>
            <a:ext cx="6388149" cy="2208995"/>
            <a:chOff x="498917" y="915427"/>
            <a:chExt cx="8073868" cy="2665973"/>
          </a:xfrm>
        </p:grpSpPr>
        <p:pic>
          <p:nvPicPr>
            <p:cNvPr id="11" name="Picture 10"/>
            <p:cNvPicPr>
              <a:picLocks noChangeAspect="1" noChangeArrowheads="1"/>
            </p:cNvPicPr>
            <p:nvPr/>
          </p:nvPicPr>
          <p:blipFill rotWithShape="1">
            <a:blip r:embed="rId15" cstate="print"/>
            <a:srcRect r="56665"/>
            <a:stretch/>
          </p:blipFill>
          <p:spPr bwMode="auto">
            <a:xfrm>
              <a:off x="2480154" y="1212225"/>
              <a:ext cx="2137113" cy="2340678"/>
            </a:xfrm>
            <a:prstGeom prst="rect">
              <a:avLst/>
            </a:prstGeom>
            <a:noFill/>
            <a:ln w="19050">
              <a:solidFill>
                <a:schemeClr val="bg1">
                  <a:lumMod val="50000"/>
                </a:schemeClr>
              </a:solidFill>
              <a:miter lim="800000"/>
              <a:headEnd/>
              <a:tailEnd/>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66534" y="1212225"/>
              <a:ext cx="1793558" cy="2340678"/>
            </a:xfrm>
            <a:prstGeom prst="rect">
              <a:avLst/>
            </a:prstGeom>
            <a:ln w="28575">
              <a:solidFill>
                <a:schemeClr val="bg1">
                  <a:lumMod val="50000"/>
                </a:schemeClr>
              </a:solidFill>
            </a:ln>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17"/>
            <a:stretch>
              <a:fillRect/>
            </a:stretch>
          </p:blipFill>
          <p:spPr>
            <a:xfrm>
              <a:off x="4737329" y="1212225"/>
              <a:ext cx="3835456" cy="2369175"/>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sp>
          <p:nvSpPr>
            <p:cNvPr id="14" name="TextBox 13"/>
            <p:cNvSpPr txBox="1"/>
            <p:nvPr/>
          </p:nvSpPr>
          <p:spPr>
            <a:xfrm>
              <a:off x="498917" y="915427"/>
              <a:ext cx="7624270" cy="362160"/>
            </a:xfrm>
            <a:prstGeom prst="rect">
              <a:avLst/>
            </a:prstGeom>
            <a:noFill/>
          </p:spPr>
          <p:txBody>
            <a:bodyPr wrap="none" rtlCol="0">
              <a:spAutoFit/>
            </a:bodyPr>
            <a:lstStyle/>
            <a:p>
              <a:pPr defTabSz="342900" fontAlgn="auto">
                <a:spcBef>
                  <a:spcPts val="0"/>
                </a:spcBef>
                <a:spcAft>
                  <a:spcPts val="0"/>
                </a:spcAft>
                <a:defRPr/>
              </a:pPr>
              <a:r>
                <a:rPr lang="en-US" sz="1350" i="1" kern="0" dirty="0">
                  <a:solidFill>
                    <a:schemeClr val="bg1"/>
                  </a:solidFill>
                </a:rPr>
                <a:t>Genital tubercle (GT)                                                Control Network (mouse)</a:t>
              </a:r>
            </a:p>
          </p:txBody>
        </p:sp>
      </p:grpSp>
      <p:sp>
        <p:nvSpPr>
          <p:cNvPr id="24" name="TextBox 23"/>
          <p:cNvSpPr txBox="1"/>
          <p:nvPr/>
        </p:nvSpPr>
        <p:spPr>
          <a:xfrm>
            <a:off x="1427776" y="3889347"/>
            <a:ext cx="5857694" cy="323165"/>
          </a:xfrm>
          <a:prstGeom prst="rect">
            <a:avLst/>
          </a:prstGeom>
          <a:noFill/>
        </p:spPr>
        <p:txBody>
          <a:bodyPr wrap="none" rtlCol="0">
            <a:spAutoFit/>
          </a:bodyPr>
          <a:lstStyle/>
          <a:p>
            <a:pPr defTabSz="342900" fontAlgn="auto">
              <a:spcBef>
                <a:spcPts val="0"/>
              </a:spcBef>
              <a:spcAft>
                <a:spcPts val="0"/>
              </a:spcAft>
              <a:defRPr/>
            </a:pPr>
            <a:r>
              <a:rPr lang="en-US" sz="1500" b="1" i="1" kern="0" dirty="0">
                <a:solidFill>
                  <a:schemeClr val="bg1"/>
                </a:solidFill>
              </a:rPr>
              <a:t>ABM simulation for sexual dimorphism (mouse GD13.5 – 17.5)</a:t>
            </a:r>
          </a:p>
        </p:txBody>
      </p:sp>
      <p:pic>
        <p:nvPicPr>
          <p:cNvPr id="28" name="Picture 27"/>
          <p:cNvPicPr>
            <a:picLocks noChangeAspect="1"/>
          </p:cNvPicPr>
          <p:nvPr/>
        </p:nvPicPr>
        <p:blipFill>
          <a:blip r:embed="rId18"/>
          <a:stretch>
            <a:fillRect/>
          </a:stretch>
        </p:blipFill>
        <p:spPr>
          <a:xfrm>
            <a:off x="3769244" y="4982249"/>
            <a:ext cx="476152" cy="454648"/>
          </a:xfrm>
          <a:prstGeom prst="rect">
            <a:avLst/>
          </a:prstGeom>
        </p:spPr>
      </p:pic>
      <p:pic>
        <p:nvPicPr>
          <p:cNvPr id="29" name="Picture 28"/>
          <p:cNvPicPr>
            <a:picLocks noChangeAspect="1"/>
          </p:cNvPicPr>
          <p:nvPr/>
        </p:nvPicPr>
        <p:blipFill>
          <a:blip r:embed="rId18"/>
          <a:stretch>
            <a:fillRect/>
          </a:stretch>
        </p:blipFill>
        <p:spPr>
          <a:xfrm>
            <a:off x="5946146" y="4970388"/>
            <a:ext cx="476152" cy="454648"/>
          </a:xfrm>
          <a:prstGeom prst="rect">
            <a:avLst/>
          </a:prstGeom>
        </p:spPr>
      </p:pic>
      <p:cxnSp>
        <p:nvCxnSpPr>
          <p:cNvPr id="3" name="Elbow Connector 2"/>
          <p:cNvCxnSpPr>
            <a:stCxn id="13" idx="1"/>
            <a:endCxn id="16" idx="0"/>
          </p:cNvCxnSpPr>
          <p:nvPr/>
        </p:nvCxnSpPr>
        <p:spPr>
          <a:xfrm rot="10800000" flipV="1">
            <a:off x="1096936" y="2781079"/>
            <a:ext cx="389683" cy="1338122"/>
          </a:xfrm>
          <a:prstGeom prst="bentConnector2">
            <a:avLst/>
          </a:prstGeom>
          <a:ln w="28575">
            <a:solidFill>
              <a:schemeClr val="bg1">
                <a:lumMod val="50000"/>
              </a:schemeClr>
            </a:solidFill>
            <a:headEnd type="none" w="med" len="med"/>
            <a:tailEnd type="arrow" w="med" len="med"/>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0" name="Slide Number Placeholder 1"/>
          <p:cNvSpPr txBox="1">
            <a:spLocks/>
          </p:cNvSpPr>
          <p:nvPr/>
        </p:nvSpPr>
        <p:spPr>
          <a:xfrm>
            <a:off x="7222415" y="5563887"/>
            <a:ext cx="16002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58F64307-C488-470A-AE14-7BB09ECA3042}" type="slidenum">
              <a:rPr lang="en-US" kern="0">
                <a:solidFill>
                  <a:schemeClr val="bg1">
                    <a:lumMod val="85000"/>
                  </a:schemeClr>
                </a:solidFill>
                <a:latin typeface="Calibri" panose="020F0502020204030204" pitchFamily="34" charset="0"/>
              </a:rPr>
              <a:pPr defTabSz="685800" fontAlgn="auto">
                <a:spcBef>
                  <a:spcPts val="0"/>
                </a:spcBef>
                <a:spcAft>
                  <a:spcPts val="0"/>
                </a:spcAft>
                <a:defRPr/>
              </a:pPr>
              <a:t>29</a:t>
            </a:fld>
            <a:endParaRPr lang="en-US" kern="0" dirty="0">
              <a:solidFill>
                <a:schemeClr val="bg1">
                  <a:lumMod val="85000"/>
                </a:schemeClr>
              </a:solidFill>
              <a:latin typeface="Calibri" panose="020F0502020204030204" pitchFamily="34" charset="0"/>
            </a:endParaRPr>
          </a:p>
        </p:txBody>
      </p:sp>
      <p:sp>
        <p:nvSpPr>
          <p:cNvPr id="31" name="Rectangle 30"/>
          <p:cNvSpPr/>
          <p:nvPr/>
        </p:nvSpPr>
        <p:spPr>
          <a:xfrm>
            <a:off x="5795182" y="5642171"/>
            <a:ext cx="2854466" cy="253916"/>
          </a:xfrm>
          <a:prstGeom prst="rect">
            <a:avLst/>
          </a:prstGeom>
        </p:spPr>
        <p:txBody>
          <a:bodyPr wrap="square">
            <a:spAutoFit/>
          </a:bodyPr>
          <a:lstStyle/>
          <a:p>
            <a:pPr defTabSz="685800" fontAlgn="auto">
              <a:spcBef>
                <a:spcPts val="0"/>
              </a:spcBef>
              <a:spcAft>
                <a:spcPts val="0"/>
              </a:spcAft>
              <a:defRPr/>
            </a:pPr>
            <a:r>
              <a:rPr lang="en-US" sz="1050" i="1" kern="0" dirty="0">
                <a:solidFill>
                  <a:schemeClr val="bg1"/>
                </a:solidFill>
              </a:rPr>
              <a:t>SOURCE: Leung et al. (2016) </a:t>
            </a:r>
            <a:r>
              <a:rPr lang="en-US" sz="1050" i="1" kern="0" dirty="0" err="1">
                <a:solidFill>
                  <a:schemeClr val="bg1"/>
                </a:solidFill>
              </a:rPr>
              <a:t>Reprod</a:t>
            </a:r>
            <a:r>
              <a:rPr lang="en-US" sz="1050" i="1" kern="0" dirty="0">
                <a:solidFill>
                  <a:schemeClr val="bg1"/>
                </a:solidFill>
              </a:rPr>
              <a:t> </a:t>
            </a:r>
            <a:r>
              <a:rPr lang="en-US" sz="1050" i="1" kern="0" dirty="0" err="1">
                <a:solidFill>
                  <a:schemeClr val="bg1"/>
                </a:solidFill>
              </a:rPr>
              <a:t>Tox</a:t>
            </a:r>
            <a:endParaRPr lang="en-US" sz="1050" b="1" i="1" kern="0" dirty="0">
              <a:solidFill>
                <a:schemeClr val="bg1"/>
              </a:solidFill>
            </a:endParaRPr>
          </a:p>
        </p:txBody>
      </p:sp>
    </p:spTree>
    <p:extLst>
      <p:ext uri="{BB962C8B-B14F-4D97-AF65-F5344CB8AC3E}">
        <p14:creationId xmlns:p14="http://schemas.microsoft.com/office/powerpoint/2010/main" val="118961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5" fill="hold"/>
                                        <p:tgtEl>
                                          <p:spTgt spid="16"/>
                                        </p:tgtEl>
                                      </p:cBhvr>
                                    </p:cmd>
                                  </p:childTnLst>
                                </p:cTn>
                              </p:par>
                            </p:childTnLst>
                          </p:cTn>
                        </p:par>
                        <p:par>
                          <p:cTn id="7" fill="hold">
                            <p:stCondLst>
                              <p:cond delay="4415"/>
                            </p:stCondLst>
                            <p:childTnLst>
                              <p:par>
                                <p:cTn id="8" presetID="1" presetClass="mediacall" presetSubtype="0" fill="hold" nodeType="afterEffect">
                                  <p:stCondLst>
                                    <p:cond delay="0"/>
                                  </p:stCondLst>
                                  <p:childTnLst>
                                    <p:cmd type="call" cmd="playFrom(0.0)">
                                      <p:cBhvr>
                                        <p:cTn id="9" dur="4010" fill="hold"/>
                                        <p:tgtEl>
                                          <p:spTgt spid="17"/>
                                        </p:tgtEl>
                                      </p:cBhvr>
                                    </p:cmd>
                                  </p:childTnLst>
                                </p:cTn>
                              </p:par>
                            </p:childTnLst>
                          </p:cTn>
                        </p:par>
                        <p:par>
                          <p:cTn id="10" fill="hold">
                            <p:stCondLst>
                              <p:cond delay="8425"/>
                            </p:stCondLst>
                            <p:childTnLst>
                              <p:par>
                                <p:cTn id="11" presetID="1" presetClass="mediacall" presetSubtype="0" fill="hold" nodeType="afterEffect">
                                  <p:stCondLst>
                                    <p:cond delay="0"/>
                                  </p:stCondLst>
                                  <p:childTnLst>
                                    <p:cmd type="call" cmd="playFrom(0.0)">
                                      <p:cBhvr>
                                        <p:cTn id="12" dur="4010" fill="hold"/>
                                        <p:tgtEl>
                                          <p:spTgt spid="18"/>
                                        </p:tgtEl>
                                      </p:cBhvr>
                                    </p:cmd>
                                  </p:childTnLst>
                                </p:cTn>
                              </p:par>
                            </p:childTnLst>
                          </p:cTn>
                        </p:par>
                        <p:par>
                          <p:cTn id="13" fill="hold">
                            <p:stCondLst>
                              <p:cond delay="12435"/>
                            </p:stCondLst>
                            <p:childTnLst>
                              <p:par>
                                <p:cTn id="14" presetID="1" presetClass="mediacall" presetSubtype="0" fill="hold" nodeType="afterEffect">
                                  <p:stCondLst>
                                    <p:cond delay="0"/>
                                  </p:stCondLst>
                                  <p:childTnLst>
                                    <p:cmd type="call" cmd="playFrom(0.0)">
                                      <p:cBhvr>
                                        <p:cTn id="15" dur="785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7"/>
                                        </p:tgtEl>
                                      </p:cBhvr>
                                    </p:cmd>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8"/>
                                        </p:tgtEl>
                                      </p:cBhvr>
                                    </p:cmd>
                                  </p:childTnLst>
                                </p:cTn>
                              </p:par>
                            </p:childTnLst>
                          </p:cTn>
                        </p:par>
                      </p:childTnLst>
                    </p:cTn>
                  </p:par>
                </p:childTnLst>
              </p:cTn>
              <p:nextCondLst>
                <p:cond evt="onClick" delay="0">
                  <p:tgtEl>
                    <p:spTgt spid="18"/>
                  </p:tgtEl>
                </p:cond>
              </p:nextCondLst>
            </p:seq>
            <p:video>
              <p:cMediaNode vol="80000">
                <p:cTn id="31" repeatCount="indefinite" fill="hold" display="0">
                  <p:stCondLst>
                    <p:cond delay="indefinite"/>
                  </p:stCondLst>
                </p:cTn>
                <p:tgtEl>
                  <p:spTgt spid="16"/>
                </p:tgtEl>
              </p:cMediaNode>
            </p:video>
            <p:video>
              <p:cMediaNode vol="80000">
                <p:cTn id="32" repeatCount="indefinite" fill="hold" display="0">
                  <p:stCondLst>
                    <p:cond delay="indefinite"/>
                  </p:stCondLst>
                </p:cTn>
                <p:tgtEl>
                  <p:spTgt spid="17"/>
                </p:tgtEl>
              </p:cMediaNode>
            </p:video>
            <p:video>
              <p:cMediaNode vol="80000">
                <p:cTn id="33" repeatCount="indefinite" fill="hold" display="0">
                  <p:stCondLst>
                    <p:cond delay="indefinite"/>
                  </p:stCondLst>
                </p:cTn>
                <p:tgtEl>
                  <p:spTgt spid="18"/>
                </p:tgtEl>
              </p:cMediaNode>
            </p:video>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1"/>
                                        </p:tgtEl>
                                      </p:cBhvr>
                                    </p:cmd>
                                  </p:childTnLst>
                                </p:cTn>
                              </p:par>
                            </p:childTnLst>
                          </p:cTn>
                        </p:par>
                      </p:childTnLst>
                    </p:cTn>
                  </p:par>
                </p:childTnLst>
              </p:cTn>
              <p:nextCondLst>
                <p:cond evt="onClick" delay="0">
                  <p:tgtEl>
                    <p:spTgt spid="21"/>
                  </p:tgtEl>
                </p:cond>
              </p:nextCondLst>
            </p:seq>
            <p:video>
              <p:cMediaNode vol="80000">
                <p:cTn id="39" repeatCount="indefinite" fill="remove" display="0">
                  <p:stCondLst>
                    <p:cond delay="indefinite"/>
                  </p:stCondLst>
                </p:cTn>
                <p:tgtEl>
                  <p:spTgt spid="21"/>
                </p:tgtEl>
              </p:cMediaNode>
            </p:video>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7357" y="477174"/>
            <a:ext cx="7441990" cy="228600"/>
          </a:xfrm>
        </p:spPr>
        <p:txBody>
          <a:bodyPr/>
          <a:lstStyle/>
          <a:p>
            <a:r>
              <a:rPr lang="en-US" dirty="0"/>
              <a:t>How far can we go with Bioinformatics?</a:t>
            </a:r>
          </a:p>
        </p:txBody>
      </p:sp>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a:t>
            </a:fld>
            <a:endParaRPr lang="en-US" sz="1000" b="1" kern="1200" dirty="0">
              <a:solidFill>
                <a:srgbClr val="003F69"/>
              </a:solidFill>
              <a:latin typeface="Arial" charset="0"/>
              <a:ea typeface="ＭＳ Ｐゴシック" pitchFamily="1" charset="-128"/>
              <a:cs typeface="+mn-cs"/>
            </a:endParaRPr>
          </a:p>
        </p:txBody>
      </p:sp>
      <p:sp>
        <p:nvSpPr>
          <p:cNvPr id="3" name="TextBox 2"/>
          <p:cNvSpPr txBox="1"/>
          <p:nvPr/>
        </p:nvSpPr>
        <p:spPr>
          <a:xfrm>
            <a:off x="485768" y="1149934"/>
            <a:ext cx="8063049" cy="4770537"/>
          </a:xfrm>
          <a:prstGeom prst="rect">
            <a:avLst/>
          </a:prstGeom>
          <a:noFill/>
        </p:spPr>
        <p:txBody>
          <a:bodyPr wrap="square" rtlCol="0">
            <a:spAutoFit/>
          </a:bodyPr>
          <a:lstStyle/>
          <a:p>
            <a:r>
              <a:rPr lang="en-US" sz="2800" dirty="0"/>
              <a:t>Biology and computer science tell us that we are just algorithms embedded in flesh, soon to be replaced by silicon and metal</a:t>
            </a:r>
          </a:p>
          <a:p>
            <a:endParaRPr lang="en-US" sz="3200" dirty="0"/>
          </a:p>
          <a:p>
            <a:r>
              <a:rPr lang="en-US" dirty="0"/>
              <a:t>Paraphrase of Steven </a:t>
            </a:r>
            <a:r>
              <a:rPr lang="en-US" dirty="0" err="1"/>
              <a:t>Shapin</a:t>
            </a:r>
            <a:r>
              <a:rPr lang="en-US" dirty="0"/>
              <a:t>, on the coming cyborg future</a:t>
            </a:r>
          </a:p>
          <a:p>
            <a:endParaRPr lang="en-US" sz="3200" dirty="0"/>
          </a:p>
          <a:p>
            <a:pPr marL="0" indent="0">
              <a:buNone/>
            </a:pPr>
            <a:r>
              <a:rPr lang="en-US" sz="2800" dirty="0"/>
              <a:t>We’re all just cyborgs, random clanking assemblages inserted in circuits way beyond our understanding</a:t>
            </a:r>
          </a:p>
          <a:p>
            <a:pPr marL="0" indent="0">
              <a:buNone/>
            </a:pPr>
            <a:endParaRPr lang="en-US" sz="3200" dirty="0"/>
          </a:p>
          <a:p>
            <a:pPr marL="0" indent="0">
              <a:buNone/>
            </a:pPr>
            <a:r>
              <a:rPr lang="en-US" dirty="0"/>
              <a:t>Jenny Turner, commenting on Steven </a:t>
            </a:r>
            <a:r>
              <a:rPr lang="en-US" dirty="0" err="1"/>
              <a:t>Shapin</a:t>
            </a:r>
            <a:endParaRPr lang="en-US" dirty="0"/>
          </a:p>
        </p:txBody>
      </p:sp>
    </p:spTree>
    <p:extLst>
      <p:ext uri="{BB962C8B-B14F-4D97-AF65-F5344CB8AC3E}">
        <p14:creationId xmlns:p14="http://schemas.microsoft.com/office/powerpoint/2010/main" val="34146387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8577" y="857250"/>
            <a:ext cx="9593891"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kern="0" dirty="0">
              <a:solidFill>
                <a:srgbClr val="FFFF00"/>
              </a:solidFill>
            </a:endParaRPr>
          </a:p>
        </p:txBody>
      </p:sp>
      <p:sp>
        <p:nvSpPr>
          <p:cNvPr id="15" name="TextBox 14"/>
          <p:cNvSpPr txBox="1"/>
          <p:nvPr/>
        </p:nvSpPr>
        <p:spPr>
          <a:xfrm>
            <a:off x="95861" y="1558995"/>
            <a:ext cx="8628017" cy="923330"/>
          </a:xfrm>
          <a:prstGeom prst="rect">
            <a:avLst/>
          </a:prstGeom>
          <a:noFill/>
        </p:spPr>
        <p:txBody>
          <a:bodyPr wrap="square" rtlCol="0">
            <a:spAutoFit/>
          </a:bodyPr>
          <a:lstStyle/>
          <a:p>
            <a:pPr marL="257175" indent="-257175" defTabSz="685800">
              <a:buClr>
                <a:srgbClr val="FFFF00"/>
              </a:buClr>
              <a:buSzPct val="80000"/>
              <a:buFont typeface="Arial" panose="020B0604020202020204" pitchFamily="34" charset="0"/>
              <a:buChar char="•"/>
              <a:defRPr/>
            </a:pPr>
            <a:r>
              <a:rPr lang="en-US" sz="1800" kern="0" dirty="0">
                <a:solidFill>
                  <a:schemeClr val="bg1"/>
                </a:solidFill>
                <a:latin typeface="Calibri" panose="020F0502020204030204" pitchFamily="34" charset="0"/>
                <a:cs typeface="Calibri" panose="020F0502020204030204" pitchFamily="34" charset="0"/>
              </a:rPr>
              <a:t>Driven by urethral endoderm (contact, fusion apoptosis) and androgen-dependent effects on preputial mesenchyme (proliferation, condensation, migration) via FGFR2-IIIb.</a:t>
            </a:r>
          </a:p>
        </p:txBody>
      </p:sp>
      <p:sp>
        <p:nvSpPr>
          <p:cNvPr id="10" name="Slide Number Placeholder 3"/>
          <p:cNvSpPr>
            <a:spLocks noGrp="1"/>
          </p:cNvSpPr>
          <p:nvPr>
            <p:ph type="sldNum" sz="quarter" idx="12"/>
          </p:nvPr>
        </p:nvSpPr>
        <p:spPr>
          <a:xfrm>
            <a:off x="6115050" y="5657851"/>
            <a:ext cx="1600200" cy="273844"/>
          </a:xfrm>
        </p:spPr>
        <p:txBody>
          <a:bodyPr/>
          <a:lstStyle/>
          <a:p>
            <a:pPr defTabSz="685800" fontAlgn="auto">
              <a:spcBef>
                <a:spcPts val="0"/>
              </a:spcBef>
              <a:spcAft>
                <a:spcPts val="0"/>
              </a:spcAft>
              <a:defRPr/>
            </a:pPr>
            <a:fld id="{43EDA758-C298-49BB-AD15-41ABD1F25E80}" type="slidenum">
              <a:rPr lang="en-US" sz="1050" kern="0">
                <a:solidFill>
                  <a:srgbClr val="000000"/>
                </a:solidFill>
              </a:rPr>
              <a:pPr defTabSz="685800" fontAlgn="auto">
                <a:spcBef>
                  <a:spcPts val="0"/>
                </a:spcBef>
                <a:spcAft>
                  <a:spcPts val="0"/>
                </a:spcAft>
                <a:defRPr/>
              </a:pPr>
              <a:t>30</a:t>
            </a:fld>
            <a:endParaRPr lang="en-US" sz="1050" kern="0" dirty="0">
              <a:solidFill>
                <a:srgbClr val="000000"/>
              </a:solidFill>
            </a:endParaRPr>
          </a:p>
        </p:txBody>
      </p:sp>
      <p:sp>
        <p:nvSpPr>
          <p:cNvPr id="24" name="TextBox 23"/>
          <p:cNvSpPr txBox="1"/>
          <p:nvPr/>
        </p:nvSpPr>
        <p:spPr>
          <a:xfrm>
            <a:off x="344854" y="976779"/>
            <a:ext cx="1811714" cy="461665"/>
          </a:xfrm>
          <a:prstGeom prst="rect">
            <a:avLst/>
          </a:prstGeom>
          <a:noFill/>
        </p:spPr>
        <p:txBody>
          <a:bodyPr wrap="none" rtlCol="0">
            <a:spAutoFit/>
          </a:bodyPr>
          <a:lstStyle/>
          <a:p>
            <a:pPr defTabSz="685800" fontAlgn="auto">
              <a:spcBef>
                <a:spcPts val="0"/>
              </a:spcBef>
              <a:spcAft>
                <a:spcPts val="0"/>
              </a:spcAft>
              <a:defRPr/>
            </a:pPr>
            <a:r>
              <a:rPr lang="en-US" sz="2400" b="1" kern="0" dirty="0">
                <a:solidFill>
                  <a:srgbClr val="FFFF00"/>
                </a:solidFill>
                <a:latin typeface="Calibri" panose="020F0502020204030204" pitchFamily="34" charset="0"/>
              </a:rPr>
              <a:t>Hypospadias</a:t>
            </a:r>
            <a:endParaRPr lang="en-US" sz="1800" kern="0" dirty="0">
              <a:solidFill>
                <a:schemeClr val="bg1"/>
              </a:solidFill>
              <a:latin typeface="Calibri" panose="020F0502020204030204" pitchFamily="34" charset="0"/>
            </a:endParaRPr>
          </a:p>
        </p:txBody>
      </p:sp>
      <p:pic>
        <p:nvPicPr>
          <p:cNvPr id="6" name="Picture 5"/>
          <p:cNvPicPr>
            <a:picLocks noChangeAspect="1"/>
          </p:cNvPicPr>
          <p:nvPr/>
        </p:nvPicPr>
        <p:blipFill rotWithShape="1">
          <a:blip r:embed="rId3"/>
          <a:srcRect l="-868" t="-7087" r="868" b="-747"/>
          <a:stretch/>
        </p:blipFill>
        <p:spPr>
          <a:xfrm>
            <a:off x="216991" y="2269528"/>
            <a:ext cx="8045135" cy="1536264"/>
          </a:xfrm>
          <a:prstGeom prst="rect">
            <a:avLst/>
          </a:prstGeom>
          <a:ln w="38100">
            <a:noFill/>
          </a:ln>
        </p:spPr>
      </p:pic>
      <p:pic>
        <p:nvPicPr>
          <p:cNvPr id="11" name="Picture 10"/>
          <p:cNvPicPr>
            <a:picLocks noChangeAspect="1"/>
          </p:cNvPicPr>
          <p:nvPr/>
        </p:nvPicPr>
        <p:blipFill>
          <a:blip r:embed="rId4"/>
          <a:stretch>
            <a:fillRect/>
          </a:stretch>
        </p:blipFill>
        <p:spPr>
          <a:xfrm>
            <a:off x="2335303" y="3967543"/>
            <a:ext cx="2683199" cy="1418036"/>
          </a:xfrm>
          <a:prstGeom prst="rect">
            <a:avLst/>
          </a:prstGeom>
          <a:ln>
            <a:solidFill>
              <a:srgbClr val="00FFFF"/>
            </a:solidFill>
          </a:ln>
        </p:spPr>
      </p:pic>
      <p:grpSp>
        <p:nvGrpSpPr>
          <p:cNvPr id="5" name="Group 4"/>
          <p:cNvGrpSpPr/>
          <p:nvPr/>
        </p:nvGrpSpPr>
        <p:grpSpPr>
          <a:xfrm>
            <a:off x="5442960" y="4004434"/>
            <a:ext cx="2866584" cy="1488573"/>
            <a:chOff x="6003381" y="4497322"/>
            <a:chExt cx="3822111" cy="1984763"/>
          </a:xfrm>
        </p:grpSpPr>
        <p:sp>
          <p:nvSpPr>
            <p:cNvPr id="2" name="Isosceles Triangle 1"/>
            <p:cNvSpPr/>
            <p:nvPr/>
          </p:nvSpPr>
          <p:spPr bwMode="auto">
            <a:xfrm>
              <a:off x="6572250" y="4497322"/>
              <a:ext cx="2647950" cy="1813100"/>
            </a:xfrm>
            <a:prstGeom prst="triangle">
              <a:avLst/>
            </a:prstGeom>
            <a:noFill/>
            <a:ln w="28575" cap="flat" cmpd="sng" algn="ctr">
              <a:solidFill>
                <a:srgbClr val="00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defRPr/>
              </a:pPr>
              <a:endParaRPr lang="en-US" sz="1350" b="1" i="1" kern="0">
                <a:latin typeface="Arial" charset="0"/>
              </a:endParaRPr>
            </a:p>
          </p:txBody>
        </p:sp>
        <p:sp>
          <p:nvSpPr>
            <p:cNvPr id="4" name="TextBox 3"/>
            <p:cNvSpPr txBox="1"/>
            <p:nvPr/>
          </p:nvSpPr>
          <p:spPr>
            <a:xfrm>
              <a:off x="6003381" y="6081976"/>
              <a:ext cx="637355" cy="400109"/>
            </a:xfrm>
            <a:prstGeom prst="rect">
              <a:avLst/>
            </a:prstGeom>
            <a:noFill/>
          </p:spPr>
          <p:txBody>
            <a:bodyPr wrap="none" rtlCol="0">
              <a:spAutoFit/>
            </a:bodyPr>
            <a:lstStyle/>
            <a:p>
              <a:pPr defTabSz="685800" fontAlgn="auto">
                <a:spcBef>
                  <a:spcPts val="0"/>
                </a:spcBef>
                <a:spcAft>
                  <a:spcPts val="0"/>
                </a:spcAft>
                <a:defRPr/>
              </a:pPr>
              <a:r>
                <a:rPr lang="en-US" sz="1350" i="1" kern="0" dirty="0">
                  <a:solidFill>
                    <a:schemeClr val="bg1"/>
                  </a:solidFill>
                  <a:latin typeface="Calibri" panose="020F0502020204030204" pitchFamily="34" charset="0"/>
                </a:rPr>
                <a:t>SHH</a:t>
              </a:r>
            </a:p>
          </p:txBody>
        </p:sp>
        <p:sp>
          <p:nvSpPr>
            <p:cNvPr id="21" name="TextBox 20"/>
            <p:cNvSpPr txBox="1"/>
            <p:nvPr/>
          </p:nvSpPr>
          <p:spPr>
            <a:xfrm>
              <a:off x="9220199" y="6070308"/>
              <a:ext cx="605293" cy="400109"/>
            </a:xfrm>
            <a:prstGeom prst="rect">
              <a:avLst/>
            </a:prstGeom>
            <a:noFill/>
          </p:spPr>
          <p:txBody>
            <a:bodyPr wrap="none" rtlCol="0">
              <a:spAutoFit/>
            </a:bodyPr>
            <a:lstStyle/>
            <a:p>
              <a:pPr defTabSz="685800" fontAlgn="auto">
                <a:spcBef>
                  <a:spcPts val="0"/>
                </a:spcBef>
                <a:spcAft>
                  <a:spcPts val="0"/>
                </a:spcAft>
                <a:defRPr/>
              </a:pPr>
              <a:r>
                <a:rPr lang="en-US" sz="1350" i="1" kern="0" dirty="0">
                  <a:solidFill>
                    <a:schemeClr val="bg1"/>
                  </a:solidFill>
                  <a:latin typeface="Calibri" panose="020F0502020204030204" pitchFamily="34" charset="0"/>
                </a:rPr>
                <a:t>FGF</a:t>
              </a:r>
            </a:p>
          </p:txBody>
        </p:sp>
        <p:sp>
          <p:nvSpPr>
            <p:cNvPr id="22" name="TextBox 21"/>
            <p:cNvSpPr txBox="1"/>
            <p:nvPr/>
          </p:nvSpPr>
          <p:spPr>
            <a:xfrm>
              <a:off x="7349697" y="4572985"/>
              <a:ext cx="1152452" cy="400109"/>
            </a:xfrm>
            <a:prstGeom prst="rect">
              <a:avLst/>
            </a:prstGeom>
            <a:noFill/>
          </p:spPr>
          <p:txBody>
            <a:bodyPr wrap="none" rtlCol="0">
              <a:spAutoFit/>
            </a:bodyPr>
            <a:lstStyle/>
            <a:p>
              <a:pPr defTabSz="685800" fontAlgn="auto">
                <a:spcBef>
                  <a:spcPts val="0"/>
                </a:spcBef>
                <a:spcAft>
                  <a:spcPts val="0"/>
                </a:spcAft>
                <a:defRPr/>
              </a:pPr>
              <a:r>
                <a:rPr lang="en-US" sz="1350" i="1" kern="0" dirty="0">
                  <a:solidFill>
                    <a:schemeClr val="bg1"/>
                  </a:solidFill>
                  <a:latin typeface="Calibri" panose="020F0502020204030204" pitchFamily="34" charset="0"/>
                </a:rPr>
                <a:t>androgen</a:t>
              </a:r>
            </a:p>
          </p:txBody>
        </p:sp>
      </p:grpSp>
      <p:pic>
        <p:nvPicPr>
          <p:cNvPr id="16" name="Picture 2" descr="https://actorws.epa.gov/actorws/dsstox/v02/image?casrn=50471-44-8&amp;w=350&amp;h=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54" y="3931645"/>
            <a:ext cx="1462685" cy="146268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4854" y="5154746"/>
            <a:ext cx="760144" cy="253916"/>
          </a:xfrm>
          <a:prstGeom prst="rect">
            <a:avLst/>
          </a:prstGeom>
          <a:noFill/>
        </p:spPr>
        <p:txBody>
          <a:bodyPr wrap="none" rtlCol="0">
            <a:spAutoFit/>
          </a:bodyPr>
          <a:lstStyle/>
          <a:p>
            <a:r>
              <a:rPr lang="en-US" sz="1050" dirty="0" err="1">
                <a:latin typeface="Calibri" panose="020F0502020204030204" pitchFamily="34" charset="0"/>
              </a:rPr>
              <a:t>vinclozolin</a:t>
            </a:r>
            <a:endParaRPr lang="en-US" sz="1050" dirty="0">
              <a:latin typeface="Calibri" panose="020F0502020204030204" pitchFamily="34" charset="0"/>
            </a:endParaRPr>
          </a:p>
        </p:txBody>
      </p:sp>
      <p:sp>
        <p:nvSpPr>
          <p:cNvPr id="17" name="Slide Number Placeholder 1"/>
          <p:cNvSpPr>
            <a:spLocks noGrp="1"/>
          </p:cNvSpPr>
          <p:nvPr>
            <p:ph type="sldNum" sz="quarter" idx="4294967295"/>
          </p:nvPr>
        </p:nvSpPr>
        <p:spPr>
          <a:xfrm>
            <a:off x="7222415" y="5563887"/>
            <a:ext cx="1600200" cy="273844"/>
          </a:xfrm>
          <a:prstGeom prst="rect">
            <a:avLst/>
          </a:prstGeom>
        </p:spPr>
        <p:txBody>
          <a:bodyPr/>
          <a:lstStyle/>
          <a:p>
            <a:pPr defTabSz="685800" fontAlgn="auto">
              <a:spcBef>
                <a:spcPts val="0"/>
              </a:spcBef>
              <a:spcAft>
                <a:spcPts val="0"/>
              </a:spcAft>
              <a:defRPr/>
            </a:pPr>
            <a:fld id="{58F64307-C488-470A-AE14-7BB09ECA3042}" type="slidenum">
              <a:rPr lang="en-US" sz="1200" kern="0">
                <a:solidFill>
                  <a:schemeClr val="bg1">
                    <a:lumMod val="85000"/>
                  </a:schemeClr>
                </a:solidFill>
                <a:latin typeface="Calibri" panose="020F0502020204030204" pitchFamily="34" charset="0"/>
              </a:rPr>
              <a:pPr defTabSz="685800" fontAlgn="auto">
                <a:spcBef>
                  <a:spcPts val="0"/>
                </a:spcBef>
                <a:spcAft>
                  <a:spcPts val="0"/>
                </a:spcAft>
                <a:defRPr/>
              </a:pPr>
              <a:t>30</a:t>
            </a:fld>
            <a:endParaRPr lang="en-US" sz="1200" kern="0" dirty="0">
              <a:solidFill>
                <a:schemeClr val="bg1">
                  <a:lumMod val="85000"/>
                </a:schemeClr>
              </a:solidFill>
              <a:latin typeface="Calibri" panose="020F0502020204030204" pitchFamily="34" charset="0"/>
            </a:endParaRPr>
          </a:p>
        </p:txBody>
      </p:sp>
    </p:spTree>
    <p:extLst>
      <p:ext uri="{BB962C8B-B14F-4D97-AF65-F5344CB8AC3E}">
        <p14:creationId xmlns:p14="http://schemas.microsoft.com/office/powerpoint/2010/main" val="2323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54" name="Rectangle 42"/>
          <p:cNvSpPr>
            <a:spLocks noGrp="1" noChangeArrowheads="1"/>
          </p:cNvSpPr>
          <p:nvPr>
            <p:ph type="title"/>
          </p:nvPr>
        </p:nvSpPr>
        <p:spPr>
          <a:xfrm>
            <a:off x="1048028" y="285310"/>
            <a:ext cx="7853518" cy="266705"/>
          </a:xfrm>
          <a:ln/>
        </p:spPr>
        <p:txBody>
          <a:bodyPr vert="horz" wrap="square" lIns="45929" tIns="21603" rIns="45929" bIns="23883" numCol="1" rtlCol="0" anchor="ctr" anchorCtr="0" compatLnSpc="1">
            <a:prstTxWarp prst="textNoShape">
              <a:avLst/>
            </a:prstTxWarp>
            <a:noAutofit/>
          </a:bodyPr>
          <a:lstStyle/>
          <a:p>
            <a:pPr>
              <a:tabLst>
                <a:tab pos="311089" algn="l"/>
                <a:tab pos="622178" algn="l"/>
                <a:tab pos="933268" algn="l"/>
                <a:tab pos="1244357" algn="l"/>
                <a:tab pos="1555446" algn="l"/>
                <a:tab pos="1866536" algn="l"/>
                <a:tab pos="2177624" algn="l"/>
                <a:tab pos="2488714" algn="l"/>
                <a:tab pos="2799803" algn="l"/>
                <a:tab pos="3110892" algn="l"/>
                <a:tab pos="3421982" algn="l"/>
                <a:tab pos="3733070" algn="l"/>
                <a:tab pos="4044161" algn="l"/>
                <a:tab pos="4355250" algn="l"/>
                <a:tab pos="4666339" algn="l"/>
                <a:tab pos="4977428" algn="l"/>
                <a:tab pos="5288517" algn="l"/>
                <a:tab pos="5599607" algn="l"/>
                <a:tab pos="5910696" algn="l"/>
              </a:tabLst>
            </a:pPr>
            <a:r>
              <a:rPr lang="en-US" spc="204" dirty="0"/>
              <a:t>What is Adverse?</a:t>
            </a:r>
          </a:p>
        </p:txBody>
      </p:sp>
      <p:pic>
        <p:nvPicPr>
          <p:cNvPr id="4" name="Picture 2"/>
          <p:cNvPicPr/>
          <p:nvPr/>
        </p:nvPicPr>
        <p:blipFill>
          <a:blip r:embed="rId3"/>
          <a:stretch/>
        </p:blipFill>
        <p:spPr>
          <a:xfrm>
            <a:off x="-78378" y="2732798"/>
            <a:ext cx="4974788" cy="3326107"/>
          </a:xfrm>
          <a:prstGeom prst="rect">
            <a:avLst/>
          </a:prstGeom>
          <a:ln>
            <a:noFill/>
          </a:ln>
        </p:spPr>
      </p:pic>
      <p:sp>
        <p:nvSpPr>
          <p:cNvPr id="44" name="Rectangle 2"/>
          <p:cNvSpPr txBox="1">
            <a:spLocks noChangeArrowheads="1"/>
          </p:cNvSpPr>
          <p:nvPr/>
        </p:nvSpPr>
        <p:spPr bwMode="auto">
          <a:xfrm>
            <a:off x="73490" y="1808826"/>
            <a:ext cx="4901297" cy="82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342900" indent="-3429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1pPr>
            <a:lvl2pPr marL="742950" indent="-28575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anose="02020603050405020304" pitchFamily="18" charset="0"/>
              <a:defRPr sz="2000" i="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80"/>
              </a:spcAft>
              <a:buFont typeface="Wingdings" panose="05000000000000000000" pitchFamily="2" charset="2"/>
              <a:buChar char="q"/>
              <a:tabLst>
                <a:tab pos="233309" algn="l"/>
                <a:tab pos="309999" algn="l"/>
                <a:tab pos="621078" algn="l"/>
                <a:tab pos="932157" algn="l"/>
                <a:tab pos="1243236" algn="l"/>
                <a:tab pos="1554314" algn="l"/>
                <a:tab pos="1865393" algn="l"/>
                <a:tab pos="2176472" algn="l"/>
                <a:tab pos="2487551" algn="l"/>
                <a:tab pos="2798630" algn="l"/>
                <a:tab pos="3109709" algn="l"/>
                <a:tab pos="3420788" algn="l"/>
                <a:tab pos="3731867" algn="l"/>
                <a:tab pos="4042946" algn="l"/>
                <a:tab pos="4354025" algn="l"/>
                <a:tab pos="4665104" algn="l"/>
                <a:tab pos="4976183" algn="l"/>
                <a:tab pos="5287262" algn="l"/>
                <a:tab pos="5598340" algn="l"/>
                <a:tab pos="5909419" algn="l"/>
                <a:tab pos="6220498" algn="l"/>
              </a:tabLst>
            </a:pPr>
            <a:r>
              <a:rPr lang="en-US" sz="1800" b="1" dirty="0"/>
              <a:t>Tipping Point</a:t>
            </a:r>
            <a:r>
              <a:rPr lang="en-US" sz="1800" dirty="0"/>
              <a:t>: Threshold between adaptation and adversity</a:t>
            </a:r>
          </a:p>
        </p:txBody>
      </p:sp>
      <p:sp>
        <p:nvSpPr>
          <p:cNvPr id="7" name="Rectangle 2"/>
          <p:cNvSpPr txBox="1">
            <a:spLocks noChangeArrowheads="1"/>
          </p:cNvSpPr>
          <p:nvPr/>
        </p:nvSpPr>
        <p:spPr bwMode="auto">
          <a:xfrm>
            <a:off x="4744582" y="1998372"/>
            <a:ext cx="4078587" cy="706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342900" indent="-3429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1pPr>
            <a:lvl2pPr marL="742950" indent="-28575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anose="02020603050405020304" pitchFamily="18" charset="0"/>
              <a:defRPr sz="2000" i="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80"/>
              </a:spcAft>
              <a:buFont typeface="Wingdings" panose="05000000000000000000" pitchFamily="2" charset="2"/>
              <a:buChar char="q"/>
              <a:tabLst>
                <a:tab pos="233309" algn="l"/>
                <a:tab pos="309999" algn="l"/>
                <a:tab pos="621078" algn="l"/>
                <a:tab pos="932157" algn="l"/>
                <a:tab pos="1243236" algn="l"/>
                <a:tab pos="1554314" algn="l"/>
                <a:tab pos="1865393" algn="l"/>
                <a:tab pos="2176472" algn="l"/>
                <a:tab pos="2487551" algn="l"/>
                <a:tab pos="2798630" algn="l"/>
                <a:tab pos="3109709" algn="l"/>
                <a:tab pos="3420788" algn="l"/>
                <a:tab pos="3731867" algn="l"/>
                <a:tab pos="4042946" algn="l"/>
                <a:tab pos="4354025" algn="l"/>
                <a:tab pos="4665104" algn="l"/>
                <a:tab pos="4976183" algn="l"/>
                <a:tab pos="5287262" algn="l"/>
                <a:tab pos="5598340" algn="l"/>
                <a:tab pos="5909419" algn="l"/>
                <a:tab pos="6220498" algn="l"/>
              </a:tabLst>
            </a:pPr>
            <a:r>
              <a:rPr lang="en-US" sz="1800" dirty="0"/>
              <a:t>Use ToxCast High Content Imaging (HCI) data to identify Tipping Points</a:t>
            </a:r>
          </a:p>
        </p:txBody>
      </p:sp>
      <p:sp>
        <p:nvSpPr>
          <p:cNvPr id="9" name="Rounded Rectangle 8"/>
          <p:cNvSpPr/>
          <p:nvPr/>
        </p:nvSpPr>
        <p:spPr>
          <a:xfrm>
            <a:off x="5150830" y="4585015"/>
            <a:ext cx="3993170" cy="14738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4431" indent="-194431">
              <a:buSzPct val="45000"/>
              <a:buFont typeface="Wingdings" panose="05000000000000000000" pitchFamily="2" charset="2"/>
              <a:buChar char="§"/>
            </a:pPr>
            <a:r>
              <a:rPr lang="en-US" sz="1600" spc="204" dirty="0">
                <a:solidFill>
                  <a:prstClr val="black"/>
                </a:solidFill>
              </a:rPr>
              <a:t>967 chemicals (ToxCast)</a:t>
            </a:r>
          </a:p>
          <a:p>
            <a:pPr marL="194431" indent="-194431">
              <a:buSzPct val="45000"/>
              <a:buFont typeface="Wingdings" panose="05000000000000000000" pitchFamily="2" charset="2"/>
              <a:buChar char="§"/>
            </a:pPr>
            <a:r>
              <a:rPr lang="en-US" sz="1600" spc="204" dirty="0">
                <a:solidFill>
                  <a:prstClr val="black"/>
                </a:solidFill>
              </a:rPr>
              <a:t>HepG2 cells culture</a:t>
            </a:r>
          </a:p>
          <a:p>
            <a:pPr marL="194431" indent="-194431">
              <a:buSzPct val="45000"/>
              <a:buFont typeface="Wingdings" panose="05000000000000000000" pitchFamily="2" charset="2"/>
              <a:buChar char="§"/>
            </a:pPr>
            <a:r>
              <a:rPr lang="en-US" sz="1600" spc="204" dirty="0">
                <a:solidFill>
                  <a:prstClr val="black"/>
                </a:solidFill>
              </a:rPr>
              <a:t>10 concentrations</a:t>
            </a:r>
          </a:p>
          <a:p>
            <a:pPr marL="194431" indent="-194431">
              <a:buSzPct val="45000"/>
              <a:buFont typeface="Wingdings" panose="05000000000000000000" pitchFamily="2" charset="2"/>
              <a:buChar char="§"/>
            </a:pPr>
            <a:r>
              <a:rPr lang="en-US" sz="1600" spc="204" dirty="0">
                <a:solidFill>
                  <a:prstClr val="black"/>
                </a:solidFill>
              </a:rPr>
              <a:t>3 Time points</a:t>
            </a:r>
          </a:p>
          <a:p>
            <a:pPr marL="194431" indent="-194431">
              <a:buSzPct val="45000"/>
              <a:buFont typeface="Wingdings" panose="05000000000000000000" pitchFamily="2" charset="2"/>
              <a:buChar char="§"/>
            </a:pPr>
            <a:r>
              <a:rPr lang="en-US" sz="1600" spc="204" dirty="0">
                <a:solidFill>
                  <a:prstClr val="black"/>
                </a:solidFill>
              </a:rPr>
              <a:t>10 HCI Assays</a:t>
            </a:r>
          </a:p>
          <a:p>
            <a:pPr marL="194431" indent="-194431">
              <a:buSzPct val="45000"/>
              <a:buFont typeface="Wingdings" panose="05000000000000000000" pitchFamily="2" charset="2"/>
              <a:buChar char="§"/>
            </a:pPr>
            <a:r>
              <a:rPr lang="en-US" sz="1600" spc="204" dirty="0">
                <a:solidFill>
                  <a:prstClr val="black"/>
                </a:solidFill>
              </a:rPr>
              <a:t>400 plates</a:t>
            </a:r>
          </a:p>
          <a:p>
            <a:pPr marL="194431" indent="-194431">
              <a:buSzPct val="45000"/>
              <a:buFont typeface="Wingdings" panose="05000000000000000000" pitchFamily="2" charset="2"/>
              <a:buChar char="§"/>
            </a:pPr>
            <a:r>
              <a:rPr lang="en-US" sz="1600" spc="204" dirty="0">
                <a:solidFill>
                  <a:prstClr val="black"/>
                </a:solidFill>
              </a:rPr>
              <a:t>100,000 wells</a:t>
            </a:r>
          </a:p>
          <a:p>
            <a:pPr marL="233309" indent="-233309">
              <a:buSzPct val="45000"/>
              <a:buFont typeface="Arial" panose="020B0604020202020204" pitchFamily="34" charset="0"/>
              <a:buChar char="•"/>
            </a:pPr>
            <a:r>
              <a:rPr lang="en-US" sz="1600" spc="204" dirty="0">
                <a:solidFill>
                  <a:prstClr val="black"/>
                </a:solidFill>
              </a:rPr>
              <a:t>2,400,000 images</a:t>
            </a:r>
          </a:p>
          <a:p>
            <a:pPr marL="194431" indent="-194431">
              <a:buSzPct val="45000"/>
              <a:buFont typeface="Wingdings" panose="05000000000000000000" pitchFamily="2" charset="2"/>
              <a:buChar char="§"/>
            </a:pPr>
            <a:endParaRPr lang="en-US" sz="1600" spc="204" dirty="0">
              <a:solidFill>
                <a:prstClr val="black"/>
              </a:solidFill>
            </a:endParaRPr>
          </a:p>
        </p:txBody>
      </p:sp>
      <p:pic>
        <p:nvPicPr>
          <p:cNvPr id="10" name="Picture 2"/>
          <p:cNvPicPr/>
          <p:nvPr/>
        </p:nvPicPr>
        <p:blipFill>
          <a:blip r:embed="rId4"/>
          <a:stretch/>
        </p:blipFill>
        <p:spPr>
          <a:xfrm>
            <a:off x="4736864" y="2869402"/>
            <a:ext cx="4011828" cy="1314570"/>
          </a:xfrm>
          <a:prstGeom prst="rect">
            <a:avLst/>
          </a:prstGeom>
          <a:ln>
            <a:noFill/>
          </a:ln>
        </p:spPr>
      </p:pic>
      <p:sp>
        <p:nvSpPr>
          <p:cNvPr id="2" name="TextBox 1"/>
          <p:cNvSpPr txBox="1"/>
          <p:nvPr/>
        </p:nvSpPr>
        <p:spPr>
          <a:xfrm>
            <a:off x="969651" y="737320"/>
            <a:ext cx="7853518" cy="830997"/>
          </a:xfrm>
          <a:prstGeom prst="rect">
            <a:avLst/>
          </a:prstGeom>
          <a:noFill/>
        </p:spPr>
        <p:txBody>
          <a:bodyPr wrap="square" rtlCol="0">
            <a:spAutoFit/>
          </a:bodyPr>
          <a:lstStyle/>
          <a:p>
            <a:r>
              <a:rPr lang="en-US" sz="2400" dirty="0"/>
              <a:t>Discriminating between compensatory changes and changes that will lead to adverse outcomes</a:t>
            </a:r>
          </a:p>
        </p:txBody>
      </p:sp>
      <p:sp>
        <p:nvSpPr>
          <p:cNvPr id="5" name="TextBox 4"/>
          <p:cNvSpPr txBox="1"/>
          <p:nvPr/>
        </p:nvSpPr>
        <p:spPr>
          <a:xfrm>
            <a:off x="5049794" y="6457890"/>
            <a:ext cx="3698898" cy="400110"/>
          </a:xfrm>
          <a:prstGeom prst="rect">
            <a:avLst/>
          </a:prstGeom>
          <a:noFill/>
        </p:spPr>
        <p:txBody>
          <a:bodyPr wrap="none" rtlCol="0">
            <a:spAutoFit/>
          </a:bodyPr>
          <a:lstStyle/>
          <a:p>
            <a:r>
              <a:rPr lang="en-US" dirty="0"/>
              <a:t>Imran Shah Group, EPA NCCT</a:t>
            </a:r>
          </a:p>
        </p:txBody>
      </p:sp>
    </p:spTree>
    <p:extLst>
      <p:ext uri="{BB962C8B-B14F-4D97-AF65-F5344CB8AC3E}">
        <p14:creationId xmlns:p14="http://schemas.microsoft.com/office/powerpoint/2010/main" val="4231044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018" y="346373"/>
            <a:ext cx="5184408" cy="388831"/>
          </a:xfrm>
        </p:spPr>
        <p:txBody>
          <a:bodyPr>
            <a:normAutofit fontScale="90000"/>
          </a:bodyPr>
          <a:lstStyle/>
          <a:p>
            <a:r>
              <a:rPr lang="en-US" spc="204" dirty="0">
                <a:solidFill>
                  <a:schemeClr val="accent1">
                    <a:lumMod val="50000"/>
                  </a:schemeClr>
                </a:solidFill>
                <a:sym typeface="Wingdings" panose="05000000000000000000" pitchFamily="2" charset="2"/>
              </a:rPr>
              <a:t>High Content Imaging (HCI)</a:t>
            </a:r>
            <a:endParaRPr lang="en-US" spc="204" dirty="0">
              <a:solidFill>
                <a:schemeClr val="accent1">
                  <a:lumMod val="50000"/>
                </a:schemeClr>
              </a:solidFill>
            </a:endParaRPr>
          </a:p>
        </p:txBody>
      </p:sp>
      <p:sp>
        <p:nvSpPr>
          <p:cNvPr id="30" name="Rectangle 2"/>
          <p:cNvSpPr>
            <a:spLocks noChangeArrowheads="1"/>
          </p:cNvSpPr>
          <p:nvPr/>
        </p:nvSpPr>
        <p:spPr bwMode="auto">
          <a:xfrm>
            <a:off x="1305825" y="959899"/>
            <a:ext cx="125706" cy="27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2213" tIns="31106" rIns="62213" bIns="31106" numCol="1" anchor="ctr" anchorCtr="0" compatLnSpc="1">
            <a:prstTxWarp prst="textNoShape">
              <a:avLst/>
            </a:prstTxWarp>
            <a:spAutoFit/>
          </a:bodyPr>
          <a:lstStyle/>
          <a:p>
            <a:endParaRPr lang="en-US" sz="1361"/>
          </a:p>
        </p:txBody>
      </p:sp>
      <p:pic>
        <p:nvPicPr>
          <p:cNvPr id="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762" y="1903800"/>
            <a:ext cx="5705238" cy="3592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247089" y="1051287"/>
            <a:ext cx="3575268" cy="4877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1233" tIns="46219" rIns="61233" bIns="30617"/>
          <a:lstStyle>
            <a:lvl1pPr>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4013" algn="l"/>
                <a:tab pos="3617913"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pPr marL="124436" indent="-124436">
              <a:spcAft>
                <a:spcPts val="0"/>
              </a:spcAft>
              <a:buSzPct val="45000"/>
              <a:buFont typeface="Wingdings" panose="05000000000000000000" pitchFamily="2" charset="2"/>
              <a:buChar char="q"/>
            </a:pPr>
            <a:r>
              <a:rPr lang="en-US" sz="1800" b="1" spc="204" dirty="0">
                <a:solidFill>
                  <a:schemeClr val="tx1"/>
                </a:solidFill>
              </a:rPr>
              <a:t>Study </a:t>
            </a:r>
            <a:endParaRPr lang="en-US" sz="1800" spc="204" dirty="0">
              <a:solidFill>
                <a:schemeClr val="tx1"/>
              </a:solidFill>
            </a:endParaRPr>
          </a:p>
          <a:p>
            <a:pPr marL="194431" indent="-194431">
              <a:spcAft>
                <a:spcPts val="0"/>
              </a:spcAft>
              <a:buSzPct val="45000"/>
              <a:buFont typeface="Wingdings" panose="05000000000000000000" pitchFamily="2" charset="2"/>
              <a:buChar char="§"/>
            </a:pPr>
            <a:r>
              <a:rPr lang="en-US" sz="1800" spc="204" dirty="0">
                <a:solidFill>
                  <a:schemeClr val="tx1"/>
                </a:solidFill>
              </a:rPr>
              <a:t>HepG2 cell culture</a:t>
            </a:r>
          </a:p>
          <a:p>
            <a:pPr marL="194431" indent="-194431">
              <a:spcAft>
                <a:spcPts val="0"/>
              </a:spcAft>
              <a:buSzPct val="45000"/>
              <a:buFont typeface="Wingdings" panose="05000000000000000000" pitchFamily="2" charset="2"/>
              <a:buChar char="§"/>
            </a:pPr>
            <a:r>
              <a:rPr lang="en-US" sz="1800" spc="204" dirty="0">
                <a:solidFill>
                  <a:schemeClr val="tx1"/>
                </a:solidFill>
              </a:rPr>
              <a:t>967 chemicals (ToxCast)</a:t>
            </a:r>
          </a:p>
          <a:p>
            <a:pPr marL="194431" indent="-194431">
              <a:spcAft>
                <a:spcPts val="0"/>
              </a:spcAft>
              <a:buSzPct val="45000"/>
              <a:buFont typeface="Wingdings" panose="05000000000000000000" pitchFamily="2" charset="2"/>
              <a:buChar char="§"/>
            </a:pPr>
            <a:r>
              <a:rPr lang="en-US" sz="1800" spc="204" dirty="0">
                <a:solidFill>
                  <a:schemeClr val="tx1"/>
                </a:solidFill>
              </a:rPr>
              <a:t>10 conc</a:t>
            </a:r>
          </a:p>
          <a:p>
            <a:pPr>
              <a:spcAft>
                <a:spcPts val="0"/>
              </a:spcAft>
              <a:buSzPct val="45000"/>
            </a:pPr>
            <a:endParaRPr lang="en-US" sz="1800" spc="204" dirty="0">
              <a:solidFill>
                <a:schemeClr val="tx1"/>
              </a:solidFill>
            </a:endParaRPr>
          </a:p>
          <a:p>
            <a:pPr marL="124436" indent="-124436">
              <a:spcAft>
                <a:spcPts val="0"/>
              </a:spcAft>
              <a:buSzPct val="45000"/>
              <a:buFont typeface="Wingdings" panose="05000000000000000000" pitchFamily="2" charset="2"/>
              <a:buChar char="q"/>
            </a:pPr>
            <a:r>
              <a:rPr lang="en-US" sz="1800" b="1" spc="204" dirty="0">
                <a:solidFill>
                  <a:schemeClr val="tx1"/>
                </a:solidFill>
              </a:rPr>
              <a:t>HCI Assays </a:t>
            </a:r>
          </a:p>
          <a:p>
            <a:pPr marL="194431" indent="-194431">
              <a:spcAft>
                <a:spcPts val="0"/>
              </a:spcAft>
              <a:buSzPct val="45000"/>
              <a:buFont typeface="Wingdings" panose="05000000000000000000" pitchFamily="2" charset="2"/>
              <a:buChar char="§"/>
            </a:pPr>
            <a:r>
              <a:rPr lang="en-US" sz="1800" spc="204" dirty="0">
                <a:solidFill>
                  <a:schemeClr val="tx1"/>
                </a:solidFill>
              </a:rPr>
              <a:t>Health</a:t>
            </a:r>
          </a:p>
          <a:p>
            <a:pPr marL="194431" indent="-194431">
              <a:spcAft>
                <a:spcPts val="0"/>
              </a:spcAft>
              <a:buSzPct val="45000"/>
              <a:buFont typeface="Wingdings" panose="05000000000000000000" pitchFamily="2" charset="2"/>
              <a:buChar char="§"/>
            </a:pPr>
            <a:r>
              <a:rPr lang="en-US" sz="1800" spc="204" dirty="0">
                <a:solidFill>
                  <a:schemeClr val="tx1"/>
                </a:solidFill>
              </a:rPr>
              <a:t>Stress</a:t>
            </a:r>
          </a:p>
          <a:p>
            <a:pPr marL="233309" indent="-233309">
              <a:spcAft>
                <a:spcPts val="0"/>
              </a:spcAft>
              <a:buSzPct val="45000"/>
              <a:buFont typeface="Wingdings" panose="05000000000000000000" pitchFamily="2" charset="2"/>
              <a:buChar char="Ø"/>
            </a:pPr>
            <a:r>
              <a:rPr lang="en-US" sz="1800" spc="204" dirty="0">
                <a:solidFill>
                  <a:schemeClr val="tx1"/>
                </a:solidFill>
              </a:rPr>
              <a:t>Cellular perturbations</a:t>
            </a:r>
          </a:p>
          <a:p>
            <a:pPr>
              <a:spcAft>
                <a:spcPts val="0"/>
              </a:spcAft>
              <a:buSzPct val="45000"/>
            </a:pPr>
            <a:endParaRPr lang="en-US" sz="1800" spc="204" dirty="0">
              <a:solidFill>
                <a:schemeClr val="tx1"/>
              </a:solidFill>
            </a:endParaRPr>
          </a:p>
          <a:p>
            <a:pPr marL="124436" indent="-124436">
              <a:spcAft>
                <a:spcPts val="0"/>
              </a:spcAft>
              <a:buSzPct val="45000"/>
              <a:buFont typeface="Wingdings" panose="05000000000000000000" pitchFamily="2" charset="2"/>
              <a:buChar char="q"/>
            </a:pPr>
            <a:r>
              <a:rPr lang="en-US" sz="1800" b="1" spc="204" dirty="0">
                <a:solidFill>
                  <a:schemeClr val="tx1"/>
                </a:solidFill>
              </a:rPr>
              <a:t>Dynamic phenotypic </a:t>
            </a:r>
            <a:r>
              <a:rPr lang="en-US" sz="1800" spc="204" dirty="0">
                <a:solidFill>
                  <a:schemeClr val="tx1"/>
                </a:solidFill>
              </a:rPr>
              <a:t>response of cells to chemicals</a:t>
            </a:r>
          </a:p>
          <a:p>
            <a:pPr marL="124436" indent="-124436">
              <a:spcAft>
                <a:spcPts val="0"/>
              </a:spcAft>
              <a:buSzPct val="45000"/>
              <a:buFont typeface="Wingdings" panose="05000000000000000000" pitchFamily="2" charset="2"/>
              <a:buChar char="q"/>
            </a:pPr>
            <a:endParaRPr lang="en-US" sz="1800" b="1" spc="204" dirty="0"/>
          </a:p>
          <a:p>
            <a:pPr marL="124436" indent="-124436">
              <a:spcAft>
                <a:spcPts val="0"/>
              </a:spcAft>
              <a:buSzPct val="45000"/>
              <a:buFont typeface="Wingdings" panose="05000000000000000000" pitchFamily="2" charset="2"/>
              <a:buChar char="q"/>
            </a:pPr>
            <a:r>
              <a:rPr lang="en-US" sz="1800" b="1" spc="204" dirty="0"/>
              <a:t>Large-scale data</a:t>
            </a:r>
          </a:p>
          <a:p>
            <a:pPr marL="233309" indent="-233309">
              <a:spcAft>
                <a:spcPts val="0"/>
              </a:spcAft>
              <a:buSzPct val="45000"/>
              <a:buFont typeface="Arial" panose="020B0604020202020204" pitchFamily="34" charset="0"/>
              <a:buChar char="•"/>
            </a:pPr>
            <a:r>
              <a:rPr lang="en-US" sz="1800" spc="204" dirty="0"/>
              <a:t>~400 plates</a:t>
            </a:r>
          </a:p>
          <a:p>
            <a:pPr marL="233309" indent="-233309">
              <a:spcAft>
                <a:spcPts val="0"/>
              </a:spcAft>
              <a:buSzPct val="45000"/>
              <a:buFont typeface="Arial" panose="020B0604020202020204" pitchFamily="34" charset="0"/>
              <a:buChar char="•"/>
            </a:pPr>
            <a:r>
              <a:rPr lang="en-US" sz="1800" spc="204" dirty="0"/>
              <a:t>~100,000 wells</a:t>
            </a:r>
          </a:p>
          <a:p>
            <a:pPr marL="233309" indent="-233309">
              <a:spcAft>
                <a:spcPts val="0"/>
              </a:spcAft>
              <a:buSzPct val="45000"/>
              <a:buFont typeface="Arial" panose="020B0604020202020204" pitchFamily="34" charset="0"/>
              <a:buChar char="•"/>
            </a:pPr>
            <a:r>
              <a:rPr lang="en-US" sz="1800" spc="204" dirty="0"/>
              <a:t>~2,400,000 images</a:t>
            </a:r>
          </a:p>
          <a:p>
            <a:pPr marL="124436" indent="-124436">
              <a:spcAft>
                <a:spcPts val="0"/>
              </a:spcAft>
              <a:buSzPct val="45000"/>
              <a:buFont typeface="Wingdings" panose="05000000000000000000" pitchFamily="2" charset="2"/>
              <a:buChar char="q"/>
            </a:pPr>
            <a:endParaRPr lang="en-US" sz="1800" spc="204" dirty="0">
              <a:solidFill>
                <a:schemeClr val="tx1"/>
              </a:solidFill>
            </a:endParaRPr>
          </a:p>
          <a:p>
            <a:pPr>
              <a:spcAft>
                <a:spcPts val="0"/>
              </a:spcAft>
              <a:buSzPct val="45000"/>
            </a:pPr>
            <a:endParaRPr lang="en-US" sz="1800" spc="204" dirty="0">
              <a:solidFill>
                <a:schemeClr val="tx1"/>
              </a:solidFill>
            </a:endParaRPr>
          </a:p>
        </p:txBody>
      </p:sp>
      <p:sp>
        <p:nvSpPr>
          <p:cNvPr id="9" name="Rectangle 8"/>
          <p:cNvSpPr/>
          <p:nvPr/>
        </p:nvSpPr>
        <p:spPr>
          <a:xfrm>
            <a:off x="4708892" y="6094313"/>
            <a:ext cx="3473554" cy="301749"/>
          </a:xfrm>
          <a:prstGeom prst="rect">
            <a:avLst/>
          </a:prstGeom>
        </p:spPr>
        <p:txBody>
          <a:bodyPr wrap="square">
            <a:spAutoFit/>
          </a:bodyPr>
          <a:lstStyle/>
          <a:p>
            <a:pPr>
              <a:spcAft>
                <a:spcPts val="0"/>
              </a:spcAft>
              <a:buSzPct val="45000"/>
            </a:pPr>
            <a:r>
              <a:rPr lang="en-US" sz="1361" dirty="0"/>
              <a:t>HCI Conducted by </a:t>
            </a:r>
            <a:r>
              <a:rPr lang="en-US" sz="1361" dirty="0" err="1"/>
              <a:t>Cyprotex</a:t>
            </a:r>
            <a:r>
              <a:rPr lang="en-US" sz="1361" dirty="0"/>
              <a:t>, Inc. </a:t>
            </a:r>
          </a:p>
        </p:txBody>
      </p:sp>
      <p:sp>
        <p:nvSpPr>
          <p:cNvPr id="5" name="Rounded Rectangle 4"/>
          <p:cNvSpPr/>
          <p:nvPr/>
        </p:nvSpPr>
        <p:spPr>
          <a:xfrm>
            <a:off x="6519810" y="1903799"/>
            <a:ext cx="2624190" cy="11936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70C0"/>
                </a:solidFill>
              </a:rPr>
              <a:t>High-Content Imaging (HCI): multiplexed measurements on cell populations</a:t>
            </a:r>
          </a:p>
        </p:txBody>
      </p:sp>
    </p:spTree>
    <p:extLst>
      <p:ext uri="{BB962C8B-B14F-4D97-AF65-F5344CB8AC3E}">
        <p14:creationId xmlns:p14="http://schemas.microsoft.com/office/powerpoint/2010/main" val="181323424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extShape 1"/>
          <p:cNvSpPr txBox="1"/>
          <p:nvPr/>
        </p:nvSpPr>
        <p:spPr>
          <a:xfrm>
            <a:off x="2145968" y="433586"/>
            <a:ext cx="6791575" cy="311799"/>
          </a:xfrm>
          <a:prstGeom prst="rect">
            <a:avLst/>
          </a:prstGeom>
          <a:noFill/>
          <a:ln>
            <a:noFill/>
          </a:ln>
        </p:spPr>
        <p:txBody>
          <a:bodyPr lIns="0" tIns="19105" rIns="0" bIns="0" anchor="ctr"/>
          <a:lstStyle/>
          <a:p>
            <a:pPr>
              <a:lnSpc>
                <a:spcPct val="100000"/>
              </a:lnSpc>
            </a:pPr>
            <a:r>
              <a:rPr lang="en-GB" sz="3000" b="1" spc="204" dirty="0">
                <a:solidFill>
                  <a:schemeClr val="accent1">
                    <a:lumMod val="50000"/>
                  </a:schemeClr>
                </a:solidFill>
                <a:latin typeface="+mj-lt"/>
                <a:ea typeface="+mj-ea"/>
                <a:cs typeface="+mj-cs"/>
              </a:rPr>
              <a:t>Cell-State</a:t>
            </a:r>
            <a:r>
              <a:rPr lang="en-GB" sz="3000" b="1" spc="203" dirty="0">
                <a:solidFill>
                  <a:schemeClr val="accent1">
                    <a:lumMod val="50000"/>
                  </a:schemeClr>
                </a:solidFill>
                <a:uFill>
                  <a:solidFill>
                    <a:srgbClr val="FFFFFF"/>
                  </a:solidFill>
                </a:uFill>
                <a:latin typeface="+mj-lt"/>
                <a:cs typeface="Andalus" panose="02020603050405020304" pitchFamily="18" charset="-78"/>
              </a:rPr>
              <a:t> Data from Images</a:t>
            </a:r>
            <a:endParaRPr sz="3000" b="1" dirty="0">
              <a:solidFill>
                <a:schemeClr val="accent1">
                  <a:lumMod val="50000"/>
                </a:schemeClr>
              </a:solidFill>
              <a:latin typeface="+mj-lt"/>
              <a:cs typeface="Andalus" panose="02020603050405020304" pitchFamily="18" charset="-78"/>
            </a:endParaRPr>
          </a:p>
        </p:txBody>
      </p:sp>
      <p:pic>
        <p:nvPicPr>
          <p:cNvPr id="293" name="Picture 2"/>
          <p:cNvPicPr/>
          <p:nvPr/>
        </p:nvPicPr>
        <p:blipFill>
          <a:blip r:embed="rId3"/>
          <a:stretch/>
        </p:blipFill>
        <p:spPr>
          <a:xfrm>
            <a:off x="148282" y="1515509"/>
            <a:ext cx="8847438" cy="2907882"/>
          </a:xfrm>
          <a:prstGeom prst="rect">
            <a:avLst/>
          </a:prstGeom>
          <a:ln>
            <a:noFill/>
          </a:ln>
        </p:spPr>
      </p:pic>
      <p:grpSp>
        <p:nvGrpSpPr>
          <p:cNvPr id="2" name="Group 1"/>
          <p:cNvGrpSpPr/>
          <p:nvPr/>
        </p:nvGrpSpPr>
        <p:grpSpPr>
          <a:xfrm>
            <a:off x="329513" y="4423391"/>
            <a:ext cx="8014352" cy="410262"/>
            <a:chOff x="2228935" y="4792680"/>
            <a:chExt cx="9852671" cy="603000"/>
          </a:xfrm>
        </p:grpSpPr>
        <p:sp>
          <p:nvSpPr>
            <p:cNvPr id="294" name="CustomShape 2"/>
            <p:cNvSpPr/>
            <p:nvPr/>
          </p:nvSpPr>
          <p:spPr>
            <a:xfrm>
              <a:off x="2228935" y="4792680"/>
              <a:ext cx="1334880" cy="603000"/>
            </a:xfrm>
            <a:prstGeom prst="rect">
              <a:avLst/>
            </a:prstGeom>
            <a:noFill/>
            <a:ln>
              <a:noFill/>
            </a:ln>
          </p:spPr>
          <p:style>
            <a:lnRef idx="0">
              <a:scrgbClr r="0" g="0" b="0"/>
            </a:lnRef>
            <a:fillRef idx="0">
              <a:scrgbClr r="0" g="0" b="0"/>
            </a:fillRef>
            <a:effectRef idx="0">
              <a:scrgbClr r="0" g="0" b="0"/>
            </a:effectRef>
            <a:fontRef idx="minor"/>
          </p:style>
          <p:txBody>
            <a:bodyPr wrap="none" lIns="61233" tIns="41394" rIns="61233" bIns="30617"/>
            <a:lstStyle/>
            <a:p>
              <a:pPr>
                <a:lnSpc>
                  <a:spcPct val="100000"/>
                </a:lnSpc>
              </a:pPr>
              <a:r>
                <a:rPr lang="en-US" sz="2400" spc="-1" dirty="0">
                  <a:solidFill>
                    <a:srgbClr val="606060"/>
                  </a:solidFill>
                  <a:uFill>
                    <a:solidFill>
                      <a:srgbClr val="FFFFFF"/>
                    </a:solidFill>
                  </a:uFill>
                  <a:latin typeface="Arial"/>
                </a:rPr>
                <a:t>Raw Image</a:t>
              </a:r>
              <a:endParaRPr sz="2400" dirty="0"/>
            </a:p>
            <a:p>
              <a:pPr>
                <a:lnSpc>
                  <a:spcPct val="100000"/>
                </a:lnSpc>
              </a:pPr>
              <a:r>
                <a:rPr lang="en-US" sz="2400" spc="-1" dirty="0">
                  <a:solidFill>
                    <a:srgbClr val="606060"/>
                  </a:solidFill>
                  <a:uFill>
                    <a:solidFill>
                      <a:srgbClr val="FFFFFF"/>
                    </a:solidFill>
                  </a:uFill>
                  <a:latin typeface="Arial"/>
                </a:rPr>
                <a:t>(Hoechst)</a:t>
              </a:r>
              <a:endParaRPr sz="2400" dirty="0"/>
            </a:p>
          </p:txBody>
        </p:sp>
        <p:sp>
          <p:nvSpPr>
            <p:cNvPr id="295" name="CustomShape 3"/>
            <p:cNvSpPr/>
            <p:nvPr/>
          </p:nvSpPr>
          <p:spPr>
            <a:xfrm>
              <a:off x="5164987" y="4792680"/>
              <a:ext cx="1095120" cy="603000"/>
            </a:xfrm>
            <a:prstGeom prst="rect">
              <a:avLst/>
            </a:prstGeom>
            <a:noFill/>
            <a:ln>
              <a:noFill/>
            </a:ln>
          </p:spPr>
          <p:style>
            <a:lnRef idx="0">
              <a:scrgbClr r="0" g="0" b="0"/>
            </a:lnRef>
            <a:fillRef idx="0">
              <a:scrgbClr r="0" g="0" b="0"/>
            </a:fillRef>
            <a:effectRef idx="0">
              <a:scrgbClr r="0" g="0" b="0"/>
            </a:effectRef>
            <a:fontRef idx="minor"/>
          </p:style>
          <p:txBody>
            <a:bodyPr wrap="none" lIns="61233" tIns="41394" rIns="61233" bIns="30617"/>
            <a:lstStyle/>
            <a:p>
              <a:pPr>
                <a:lnSpc>
                  <a:spcPct val="100000"/>
                </a:lnSpc>
              </a:pPr>
              <a:r>
                <a:rPr lang="en-US" sz="2400" spc="-1" dirty="0">
                  <a:solidFill>
                    <a:srgbClr val="606060"/>
                  </a:solidFill>
                  <a:uFill>
                    <a:solidFill>
                      <a:srgbClr val="FFFFFF"/>
                    </a:solidFill>
                  </a:uFill>
                  <a:latin typeface="Arial"/>
                </a:rPr>
                <a:t>Intensity </a:t>
              </a:r>
              <a:endParaRPr sz="2400" dirty="0"/>
            </a:p>
            <a:p>
              <a:pPr>
                <a:lnSpc>
                  <a:spcPct val="100000"/>
                </a:lnSpc>
              </a:pPr>
              <a:r>
                <a:rPr lang="en-US" sz="2400" spc="-1" dirty="0">
                  <a:solidFill>
                    <a:srgbClr val="606060"/>
                  </a:solidFill>
                  <a:uFill>
                    <a:solidFill>
                      <a:srgbClr val="FFFFFF"/>
                    </a:solidFill>
                  </a:uFill>
                  <a:latin typeface="Arial"/>
                </a:rPr>
                <a:t>Analysis</a:t>
              </a:r>
              <a:endParaRPr sz="2400" dirty="0"/>
            </a:p>
          </p:txBody>
        </p:sp>
        <p:sp>
          <p:nvSpPr>
            <p:cNvPr id="296" name="CustomShape 4"/>
            <p:cNvSpPr/>
            <p:nvPr/>
          </p:nvSpPr>
          <p:spPr>
            <a:xfrm>
              <a:off x="7779347" y="4792680"/>
              <a:ext cx="1460160" cy="603000"/>
            </a:xfrm>
            <a:prstGeom prst="rect">
              <a:avLst/>
            </a:prstGeom>
            <a:noFill/>
            <a:ln>
              <a:noFill/>
            </a:ln>
          </p:spPr>
          <p:style>
            <a:lnRef idx="0">
              <a:scrgbClr r="0" g="0" b="0"/>
            </a:lnRef>
            <a:fillRef idx="0">
              <a:scrgbClr r="0" g="0" b="0"/>
            </a:fillRef>
            <a:effectRef idx="0">
              <a:scrgbClr r="0" g="0" b="0"/>
            </a:effectRef>
            <a:fontRef idx="minor"/>
          </p:style>
          <p:txBody>
            <a:bodyPr wrap="none" lIns="61233" tIns="41394" rIns="61233" bIns="30617"/>
            <a:lstStyle/>
            <a:p>
              <a:pPr>
                <a:lnSpc>
                  <a:spcPct val="100000"/>
                </a:lnSpc>
              </a:pPr>
              <a:r>
                <a:rPr lang="en-US" sz="2400" spc="-1" dirty="0">
                  <a:solidFill>
                    <a:srgbClr val="606060"/>
                  </a:solidFill>
                  <a:uFill>
                    <a:solidFill>
                      <a:srgbClr val="FFFFFF"/>
                    </a:solidFill>
                  </a:uFill>
                  <a:latin typeface="Arial"/>
                </a:rPr>
                <a:t>Object</a:t>
              </a:r>
              <a:endParaRPr sz="2400" dirty="0"/>
            </a:p>
            <a:p>
              <a:pPr>
                <a:lnSpc>
                  <a:spcPct val="100000"/>
                </a:lnSpc>
              </a:pPr>
              <a:r>
                <a:rPr lang="en-US" sz="2400" spc="-1" dirty="0">
                  <a:solidFill>
                    <a:srgbClr val="606060"/>
                  </a:solidFill>
                  <a:uFill>
                    <a:solidFill>
                      <a:srgbClr val="FFFFFF"/>
                    </a:solidFill>
                  </a:uFill>
                  <a:latin typeface="Arial"/>
                </a:rPr>
                <a:t>Identification</a:t>
              </a:r>
              <a:endParaRPr sz="2400" dirty="0"/>
            </a:p>
          </p:txBody>
        </p:sp>
        <p:sp>
          <p:nvSpPr>
            <p:cNvPr id="297" name="CustomShape 5"/>
            <p:cNvSpPr/>
            <p:nvPr/>
          </p:nvSpPr>
          <p:spPr>
            <a:xfrm>
              <a:off x="10215006" y="4792680"/>
              <a:ext cx="1866600" cy="603000"/>
            </a:xfrm>
            <a:prstGeom prst="rect">
              <a:avLst/>
            </a:prstGeom>
            <a:noFill/>
            <a:ln>
              <a:noFill/>
            </a:ln>
          </p:spPr>
          <p:style>
            <a:lnRef idx="0">
              <a:scrgbClr r="0" g="0" b="0"/>
            </a:lnRef>
            <a:fillRef idx="0">
              <a:scrgbClr r="0" g="0" b="0"/>
            </a:fillRef>
            <a:effectRef idx="0">
              <a:scrgbClr r="0" g="0" b="0"/>
            </a:effectRef>
            <a:fontRef idx="minor"/>
          </p:style>
          <p:txBody>
            <a:bodyPr wrap="none" lIns="61233" tIns="41394" rIns="61233" bIns="30617"/>
            <a:lstStyle/>
            <a:p>
              <a:pPr>
                <a:lnSpc>
                  <a:spcPct val="100000"/>
                </a:lnSpc>
              </a:pPr>
              <a:r>
                <a:rPr lang="en-US" sz="2400" spc="-1" dirty="0">
                  <a:solidFill>
                    <a:srgbClr val="606060"/>
                  </a:solidFill>
                  <a:uFill>
                    <a:solidFill>
                      <a:srgbClr val="FFFFFF"/>
                    </a:solidFill>
                  </a:uFill>
                  <a:latin typeface="Arial"/>
                </a:rPr>
                <a:t>Nuclear intensity</a:t>
              </a:r>
              <a:endParaRPr sz="2400" dirty="0"/>
            </a:p>
            <a:p>
              <a:pPr>
                <a:lnSpc>
                  <a:spcPct val="100000"/>
                </a:lnSpc>
              </a:pPr>
              <a:r>
                <a:rPr lang="en-US" sz="2400" spc="-1" dirty="0">
                  <a:solidFill>
                    <a:srgbClr val="606060"/>
                  </a:solidFill>
                  <a:uFill>
                    <a:solidFill>
                      <a:srgbClr val="FFFFFF"/>
                    </a:solidFill>
                  </a:uFill>
                  <a:latin typeface="Arial"/>
                </a:rPr>
                <a:t>distribution</a:t>
              </a:r>
              <a:endParaRPr sz="2400" dirty="0"/>
            </a:p>
          </p:txBody>
        </p:sp>
        <p:sp>
          <p:nvSpPr>
            <p:cNvPr id="298" name="Line 6"/>
            <p:cNvSpPr/>
            <p:nvPr/>
          </p:nvSpPr>
          <p:spPr>
            <a:xfrm>
              <a:off x="4235410" y="5388119"/>
              <a:ext cx="914400" cy="1440"/>
            </a:xfrm>
            <a:prstGeom prst="line">
              <a:avLst/>
            </a:prstGeom>
            <a:ln w="9360">
              <a:solidFill>
                <a:srgbClr val="808080"/>
              </a:solidFill>
              <a:round/>
              <a:tailEnd type="triangle" w="med" len="med"/>
            </a:ln>
          </p:spPr>
          <p:style>
            <a:lnRef idx="0">
              <a:scrgbClr r="0" g="0" b="0"/>
            </a:lnRef>
            <a:fillRef idx="0">
              <a:scrgbClr r="0" g="0" b="0"/>
            </a:fillRef>
            <a:effectRef idx="0">
              <a:scrgbClr r="0" g="0" b="0"/>
            </a:effectRef>
            <a:fontRef idx="minor"/>
          </p:style>
        </p:sp>
        <p:sp>
          <p:nvSpPr>
            <p:cNvPr id="299" name="Line 7"/>
            <p:cNvSpPr/>
            <p:nvPr/>
          </p:nvSpPr>
          <p:spPr>
            <a:xfrm>
              <a:off x="6848071" y="5388119"/>
              <a:ext cx="914400" cy="1440"/>
            </a:xfrm>
            <a:prstGeom prst="line">
              <a:avLst/>
            </a:prstGeom>
            <a:ln w="9360">
              <a:solidFill>
                <a:srgbClr val="808080"/>
              </a:solidFill>
              <a:round/>
              <a:tailEnd type="triangle" w="med" len="med"/>
            </a:ln>
          </p:spPr>
          <p:style>
            <a:lnRef idx="0">
              <a:scrgbClr r="0" g="0" b="0"/>
            </a:lnRef>
            <a:fillRef idx="0">
              <a:scrgbClr r="0" g="0" b="0"/>
            </a:fillRef>
            <a:effectRef idx="0">
              <a:scrgbClr r="0" g="0" b="0"/>
            </a:effectRef>
            <a:fontRef idx="minor"/>
          </p:style>
        </p:sp>
        <p:sp>
          <p:nvSpPr>
            <p:cNvPr id="300" name="Line 8"/>
            <p:cNvSpPr/>
            <p:nvPr/>
          </p:nvSpPr>
          <p:spPr>
            <a:xfrm>
              <a:off x="9324240" y="5386679"/>
              <a:ext cx="914400" cy="1440"/>
            </a:xfrm>
            <a:prstGeom prst="line">
              <a:avLst/>
            </a:prstGeom>
            <a:ln w="9360">
              <a:solidFill>
                <a:srgbClr val="808080"/>
              </a:solidFill>
              <a:round/>
              <a:tailEnd type="triangle" w="med" len="med"/>
            </a:ln>
          </p:spPr>
          <p:style>
            <a:lnRef idx="0">
              <a:scrgbClr r="0" g="0" b="0"/>
            </a:lnRef>
            <a:fillRef idx="0">
              <a:scrgbClr r="0" g="0" b="0"/>
            </a:fillRef>
            <a:effectRef idx="0">
              <a:scrgbClr r="0" g="0" b="0"/>
            </a:effectRef>
            <a:fontRef idx="minor"/>
          </p:style>
        </p:sp>
      </p:grpSp>
      <p:sp>
        <p:nvSpPr>
          <p:cNvPr id="3" name="Rectangle 2"/>
          <p:cNvSpPr/>
          <p:nvPr/>
        </p:nvSpPr>
        <p:spPr>
          <a:xfrm>
            <a:off x="4680017" y="6069782"/>
            <a:ext cx="4538123" cy="595163"/>
          </a:xfrm>
          <a:prstGeom prst="rect">
            <a:avLst/>
          </a:prstGeom>
        </p:spPr>
        <p:txBody>
          <a:bodyPr wrap="square">
            <a:spAutoFit/>
          </a:bodyPr>
          <a:lstStyle/>
          <a:p>
            <a:pPr marL="73483">
              <a:buSzPct val="45000"/>
            </a:pPr>
            <a:r>
              <a:rPr lang="en-GB" sz="1089" spc="203" dirty="0">
                <a:solidFill>
                  <a:srgbClr val="000000"/>
                </a:solidFill>
                <a:uFill>
                  <a:solidFill>
                    <a:srgbClr val="FFFFFF"/>
                  </a:solidFill>
                </a:uFill>
                <a:latin typeface="Arial"/>
              </a:rPr>
              <a:t>Image analysis and cell level feature </a:t>
            </a:r>
            <a:r>
              <a:rPr lang="en-GB" sz="1089" spc="203" dirty="0" err="1">
                <a:solidFill>
                  <a:srgbClr val="000000"/>
                </a:solidFill>
                <a:uFill>
                  <a:solidFill>
                    <a:srgbClr val="FFFFFF"/>
                  </a:solidFill>
                </a:uFill>
                <a:latin typeface="Arial"/>
              </a:rPr>
              <a:t>feature</a:t>
            </a:r>
            <a:r>
              <a:rPr lang="en-GB" sz="1089" spc="203" dirty="0">
                <a:solidFill>
                  <a:srgbClr val="000000"/>
                </a:solidFill>
                <a:uFill>
                  <a:solidFill>
                    <a:srgbClr val="FFFFFF"/>
                  </a:solidFill>
                </a:uFill>
                <a:latin typeface="Arial"/>
              </a:rPr>
              <a:t> extraction conducting by </a:t>
            </a:r>
            <a:r>
              <a:rPr lang="en-GB" sz="1089" spc="203" dirty="0" err="1">
                <a:solidFill>
                  <a:srgbClr val="000000"/>
                </a:solidFill>
                <a:uFill>
                  <a:solidFill>
                    <a:srgbClr val="FFFFFF"/>
                  </a:solidFill>
                </a:uFill>
                <a:latin typeface="Arial"/>
              </a:rPr>
              <a:t>Cyprotex</a:t>
            </a:r>
            <a:r>
              <a:rPr lang="en-GB" sz="1089" spc="203" dirty="0">
                <a:solidFill>
                  <a:srgbClr val="000000"/>
                </a:solidFill>
                <a:uFill>
                  <a:solidFill>
                    <a:srgbClr val="FFFFFF"/>
                  </a:solidFill>
                </a:uFill>
                <a:latin typeface="Arial"/>
              </a:rPr>
              <a:t> Inc. (proprietary software)</a:t>
            </a:r>
            <a:endParaRPr lang="en-GB" sz="1361" dirty="0"/>
          </a:p>
        </p:txBody>
      </p:sp>
    </p:spTree>
    <p:extLst>
      <p:ext uri="{BB962C8B-B14F-4D97-AF65-F5344CB8AC3E}">
        <p14:creationId xmlns:p14="http://schemas.microsoft.com/office/powerpoint/2010/main" val="1237287383"/>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1642" y="0"/>
            <a:ext cx="9132358" cy="6858000"/>
          </a:xfrm>
          <a:prstGeom prst="rect">
            <a:avLst/>
          </a:pr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931" y="877842"/>
            <a:ext cx="5060199" cy="5143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2386537" y="85733"/>
            <a:ext cx="4601492" cy="792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1418" rIns="61233" bIns="30617"/>
          <a:lstStyle>
            <a:lvl1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9pPr>
          </a:lstStyle>
          <a:p>
            <a:r>
              <a:rPr lang="en-US" sz="3200" dirty="0">
                <a:solidFill>
                  <a:srgbClr val="FFFFFF"/>
                </a:solidFill>
              </a:rPr>
              <a:t>Data for Taxol 0.03uM</a:t>
            </a:r>
          </a:p>
        </p:txBody>
      </p:sp>
      <p:sp>
        <p:nvSpPr>
          <p:cNvPr id="11268" name="Text Box 4"/>
          <p:cNvSpPr txBox="1">
            <a:spLocks noChangeArrowheads="1"/>
          </p:cNvSpPr>
          <p:nvPr/>
        </p:nvSpPr>
        <p:spPr bwMode="auto">
          <a:xfrm>
            <a:off x="23229" y="1616624"/>
            <a:ext cx="1122208" cy="235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1418" rIns="61233" bIns="30617"/>
          <a:lstStyle>
            <a:lvl1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DejaVu Sans" panose="020B0603030804020204" pitchFamily="34" charset="0"/>
              </a:defRPr>
            </a:lvl9pPr>
          </a:lstStyle>
          <a:p>
            <a:r>
              <a:rPr lang="en-US" sz="1361" dirty="0">
                <a:solidFill>
                  <a:srgbClr val="FFFFFF"/>
                </a:solidFill>
              </a:rPr>
              <a:t>Hoechst33342</a:t>
            </a:r>
          </a:p>
        </p:txBody>
      </p:sp>
      <p:sp>
        <p:nvSpPr>
          <p:cNvPr id="11269" name="Text Box 5"/>
          <p:cNvSpPr txBox="1">
            <a:spLocks noChangeArrowheads="1"/>
          </p:cNvSpPr>
          <p:nvPr/>
        </p:nvSpPr>
        <p:spPr bwMode="auto">
          <a:xfrm>
            <a:off x="23228" y="2536856"/>
            <a:ext cx="1398710" cy="235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1418" rIns="61233" bIns="30617"/>
          <a:lstStyle>
            <a:lvl1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9pPr>
          </a:lstStyle>
          <a:p>
            <a:r>
              <a:rPr lang="en-US" sz="1361" dirty="0">
                <a:solidFill>
                  <a:srgbClr val="FFFFFF"/>
                </a:solidFill>
              </a:rPr>
              <a:t>Phospho-Histone3</a:t>
            </a:r>
          </a:p>
        </p:txBody>
      </p:sp>
      <p:sp>
        <p:nvSpPr>
          <p:cNvPr id="11270" name="Text Box 6"/>
          <p:cNvSpPr txBox="1">
            <a:spLocks noChangeArrowheads="1"/>
          </p:cNvSpPr>
          <p:nvPr/>
        </p:nvSpPr>
        <p:spPr bwMode="auto">
          <a:xfrm>
            <a:off x="23228" y="3781114"/>
            <a:ext cx="1265860" cy="235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1418" rIns="61233" bIns="30617"/>
          <a:lstStyle>
            <a:lvl1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9pPr>
          </a:lstStyle>
          <a:p>
            <a:r>
              <a:rPr lang="en-US" sz="1361">
                <a:solidFill>
                  <a:srgbClr val="FFFFFF"/>
                </a:solidFill>
              </a:rPr>
              <a:t>MitoTracker Red</a:t>
            </a:r>
          </a:p>
        </p:txBody>
      </p:sp>
      <p:sp>
        <p:nvSpPr>
          <p:cNvPr id="11271" name="Text Box 7"/>
          <p:cNvSpPr txBox="1">
            <a:spLocks noChangeArrowheads="1"/>
          </p:cNvSpPr>
          <p:nvPr/>
        </p:nvSpPr>
        <p:spPr bwMode="auto">
          <a:xfrm>
            <a:off x="23231" y="4901162"/>
            <a:ext cx="1289622" cy="235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1418" rIns="61233" bIns="30617"/>
          <a:lstStyle>
            <a:lvl1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DejaVu Sans" panose="020B0603030804020204" pitchFamily="34" charset="0"/>
              </a:defRPr>
            </a:lvl9pPr>
          </a:lstStyle>
          <a:p>
            <a:r>
              <a:rPr lang="en-US" sz="1361">
                <a:solidFill>
                  <a:srgbClr val="FFFFFF"/>
                </a:solidFill>
              </a:rPr>
              <a:t>Phospho-Tubulin</a:t>
            </a:r>
          </a:p>
        </p:txBody>
      </p:sp>
      <p:sp>
        <p:nvSpPr>
          <p:cNvPr id="9" name="Rectangle 8"/>
          <p:cNvSpPr/>
          <p:nvPr/>
        </p:nvSpPr>
        <p:spPr>
          <a:xfrm>
            <a:off x="6325528" y="1057139"/>
            <a:ext cx="2818472" cy="830997"/>
          </a:xfrm>
          <a:prstGeom prst="rect">
            <a:avLst/>
          </a:prstGeom>
        </p:spPr>
        <p:txBody>
          <a:bodyPr wrap="square">
            <a:spAutoFit/>
          </a:bodyPr>
          <a:lstStyle/>
          <a:p>
            <a:pPr marL="0" lvl="1">
              <a:spcBef>
                <a:spcPts val="0"/>
              </a:spcBef>
              <a:spcAft>
                <a:spcPts val="0"/>
              </a:spcAft>
              <a:buClr>
                <a:schemeClr val="bg1"/>
              </a:buClr>
              <a:buSzPct val="75000"/>
            </a:pPr>
            <a:r>
              <a:rPr lang="en-GB" sz="1600" spc="203" dirty="0">
                <a:solidFill>
                  <a:schemeClr val="bg1"/>
                </a:solidFill>
                <a:uFill>
                  <a:solidFill>
                    <a:srgbClr val="FFFFFF"/>
                  </a:solidFill>
                </a:uFill>
                <a:latin typeface="Arial"/>
              </a:rPr>
              <a:t>nuclear size (</a:t>
            </a:r>
            <a:r>
              <a:rPr lang="en-GB" sz="1600" b="1" spc="203" dirty="0">
                <a:solidFill>
                  <a:schemeClr val="bg1"/>
                </a:solidFill>
                <a:uFill>
                  <a:solidFill>
                    <a:srgbClr val="FFFFFF"/>
                  </a:solidFill>
                </a:uFill>
                <a:latin typeface="Arial"/>
              </a:rPr>
              <a:t>NS</a:t>
            </a:r>
            <a:r>
              <a:rPr lang="en-GB" sz="1600" spc="203" dirty="0">
                <a:solidFill>
                  <a:schemeClr val="bg1"/>
                </a:solidFill>
                <a:uFill>
                  <a:solidFill>
                    <a:srgbClr val="FFFFFF"/>
                  </a:solidFill>
                </a:uFill>
                <a:latin typeface="Arial"/>
              </a:rPr>
              <a:t>) </a:t>
            </a:r>
          </a:p>
          <a:p>
            <a:pPr marL="0" lvl="1">
              <a:spcBef>
                <a:spcPts val="0"/>
              </a:spcBef>
              <a:spcAft>
                <a:spcPts val="0"/>
              </a:spcAft>
              <a:buClr>
                <a:schemeClr val="bg1"/>
              </a:buClr>
              <a:buSzPct val="75000"/>
            </a:pPr>
            <a:r>
              <a:rPr lang="en-GB" sz="1600" spc="203" dirty="0">
                <a:solidFill>
                  <a:schemeClr val="bg1"/>
                </a:solidFill>
                <a:uFill>
                  <a:solidFill>
                    <a:srgbClr val="FFFFFF"/>
                  </a:solidFill>
                </a:uFill>
                <a:latin typeface="Arial"/>
              </a:rPr>
              <a:t>cell cycle arrest (</a:t>
            </a:r>
            <a:r>
              <a:rPr lang="en-GB" sz="1600" b="1" spc="203" dirty="0">
                <a:solidFill>
                  <a:schemeClr val="bg1"/>
                </a:solidFill>
                <a:uFill>
                  <a:solidFill>
                    <a:srgbClr val="FFFFFF"/>
                  </a:solidFill>
                </a:uFill>
                <a:latin typeface="Arial"/>
              </a:rPr>
              <a:t>CCA</a:t>
            </a:r>
            <a:r>
              <a:rPr lang="en-GB" sz="1600" spc="203" dirty="0">
                <a:solidFill>
                  <a:schemeClr val="bg1"/>
                </a:solidFill>
                <a:uFill>
                  <a:solidFill>
                    <a:srgbClr val="FFFFFF"/>
                  </a:solidFill>
                </a:uFill>
                <a:latin typeface="Arial"/>
              </a:rPr>
              <a:t>)  </a:t>
            </a:r>
          </a:p>
          <a:p>
            <a:pPr marL="0" lvl="1">
              <a:spcBef>
                <a:spcPts val="0"/>
              </a:spcBef>
              <a:spcAft>
                <a:spcPts val="0"/>
              </a:spcAft>
              <a:buClr>
                <a:schemeClr val="bg1"/>
              </a:buClr>
              <a:buSzPct val="75000"/>
            </a:pPr>
            <a:r>
              <a:rPr lang="en-GB" sz="1600" spc="203" dirty="0">
                <a:solidFill>
                  <a:schemeClr val="bg1"/>
                </a:solidFill>
                <a:uFill>
                  <a:solidFill>
                    <a:srgbClr val="FFFFFF"/>
                  </a:solidFill>
                </a:uFill>
                <a:latin typeface="Arial"/>
              </a:rPr>
              <a:t>cell number (</a:t>
            </a:r>
            <a:r>
              <a:rPr lang="en-GB" sz="1600" b="1" spc="203" dirty="0">
                <a:solidFill>
                  <a:schemeClr val="bg1"/>
                </a:solidFill>
                <a:uFill>
                  <a:solidFill>
                    <a:srgbClr val="FFFFFF"/>
                  </a:solidFill>
                </a:uFill>
                <a:latin typeface="Arial"/>
              </a:rPr>
              <a:t>CN</a:t>
            </a:r>
            <a:r>
              <a:rPr lang="en-GB" sz="1600" spc="203" dirty="0">
                <a:solidFill>
                  <a:schemeClr val="bg1"/>
                </a:solidFill>
                <a:uFill>
                  <a:solidFill>
                    <a:srgbClr val="FFFFFF"/>
                  </a:solidFill>
                </a:uFill>
                <a:latin typeface="Arial"/>
              </a:rPr>
              <a:t>)</a:t>
            </a:r>
            <a:endParaRPr lang="en-GB" sz="1600" dirty="0">
              <a:solidFill>
                <a:schemeClr val="bg1"/>
              </a:solidFill>
            </a:endParaRPr>
          </a:p>
        </p:txBody>
      </p:sp>
      <p:sp>
        <p:nvSpPr>
          <p:cNvPr id="11" name="Rectangle 10"/>
          <p:cNvSpPr/>
          <p:nvPr/>
        </p:nvSpPr>
        <p:spPr>
          <a:xfrm>
            <a:off x="5964541" y="2564805"/>
            <a:ext cx="2741713" cy="338554"/>
          </a:xfrm>
          <a:prstGeom prst="rect">
            <a:avLst/>
          </a:prstGeom>
        </p:spPr>
        <p:txBody>
          <a:bodyPr wrap="none">
            <a:spAutoFit/>
          </a:bodyPr>
          <a:lstStyle/>
          <a:p>
            <a:pPr marL="367416" lvl="1">
              <a:spcBef>
                <a:spcPts val="0"/>
              </a:spcBef>
              <a:spcAft>
                <a:spcPts val="816"/>
              </a:spcAft>
              <a:buClr>
                <a:schemeClr val="bg1"/>
              </a:buClr>
              <a:buSzPct val="75000"/>
            </a:pPr>
            <a:r>
              <a:rPr lang="en-GB" sz="1600" spc="203" dirty="0">
                <a:solidFill>
                  <a:schemeClr val="bg1"/>
                </a:solidFill>
                <a:uFill>
                  <a:solidFill>
                    <a:srgbClr val="FFFFFF"/>
                  </a:solidFill>
                </a:uFill>
                <a:latin typeface="Arial"/>
              </a:rPr>
              <a:t>mitotic arrest (</a:t>
            </a:r>
            <a:r>
              <a:rPr lang="en-GB" sz="1600" b="1" spc="203" dirty="0">
                <a:solidFill>
                  <a:schemeClr val="bg1"/>
                </a:solidFill>
                <a:uFill>
                  <a:solidFill>
                    <a:srgbClr val="FFFFFF"/>
                  </a:solidFill>
                </a:uFill>
                <a:latin typeface="Arial"/>
              </a:rPr>
              <a:t>MA</a:t>
            </a:r>
            <a:r>
              <a:rPr lang="en-GB" sz="1600" spc="203" dirty="0">
                <a:solidFill>
                  <a:schemeClr val="bg1"/>
                </a:solidFill>
                <a:uFill>
                  <a:solidFill>
                    <a:srgbClr val="FFFFFF"/>
                  </a:solidFill>
                </a:uFill>
                <a:latin typeface="Arial"/>
              </a:rPr>
              <a:t>)</a:t>
            </a:r>
            <a:endParaRPr lang="en-GB" sz="1600" dirty="0">
              <a:solidFill>
                <a:schemeClr val="bg1"/>
              </a:solidFill>
            </a:endParaRPr>
          </a:p>
        </p:txBody>
      </p:sp>
      <p:sp>
        <p:nvSpPr>
          <p:cNvPr id="12" name="Rectangle 11"/>
          <p:cNvSpPr/>
          <p:nvPr/>
        </p:nvSpPr>
        <p:spPr>
          <a:xfrm>
            <a:off x="6180577" y="3544608"/>
            <a:ext cx="4570920" cy="1077218"/>
          </a:xfrm>
          <a:prstGeom prst="rect">
            <a:avLst/>
          </a:prstGeom>
        </p:spPr>
        <p:txBody>
          <a:bodyPr>
            <a:spAutoFit/>
          </a:bodyPr>
          <a:lstStyle/>
          <a:p>
            <a:pPr marL="62216" lvl="1">
              <a:spcBef>
                <a:spcPts val="0"/>
              </a:spcBef>
              <a:spcAft>
                <a:spcPts val="0"/>
              </a:spcAft>
              <a:buClr>
                <a:schemeClr val="bg1"/>
              </a:buClr>
              <a:buSzPct val="75000"/>
            </a:pPr>
            <a:r>
              <a:rPr lang="en-GB" sz="1600" spc="203" dirty="0">
                <a:solidFill>
                  <a:schemeClr val="bg1"/>
                </a:solidFill>
                <a:uFill>
                  <a:solidFill>
                    <a:srgbClr val="FFFFFF"/>
                  </a:solidFill>
                </a:uFill>
                <a:latin typeface="Arial"/>
              </a:rPr>
              <a:t>Mitochondrial mass </a:t>
            </a:r>
          </a:p>
          <a:p>
            <a:pPr marL="62216" lvl="1">
              <a:spcBef>
                <a:spcPts val="0"/>
              </a:spcBef>
              <a:spcAft>
                <a:spcPts val="0"/>
              </a:spcAft>
              <a:buClr>
                <a:schemeClr val="bg1"/>
              </a:buClr>
              <a:buSzPct val="75000"/>
            </a:pPr>
            <a:r>
              <a:rPr lang="en-GB" sz="1600" spc="203" dirty="0">
                <a:solidFill>
                  <a:schemeClr val="bg1"/>
                </a:solidFill>
                <a:uFill>
                  <a:solidFill>
                    <a:srgbClr val="FFFFFF"/>
                  </a:solidFill>
                </a:uFill>
                <a:latin typeface="Arial"/>
              </a:rPr>
              <a:t>(</a:t>
            </a:r>
            <a:r>
              <a:rPr lang="en-GB" sz="1600" b="1" spc="203" dirty="0">
                <a:solidFill>
                  <a:schemeClr val="bg1"/>
                </a:solidFill>
                <a:uFill>
                  <a:solidFill>
                    <a:srgbClr val="FFFFFF"/>
                  </a:solidFill>
                </a:uFill>
                <a:latin typeface="Arial"/>
              </a:rPr>
              <a:t>MM</a:t>
            </a:r>
            <a:r>
              <a:rPr lang="en-GB" sz="1600" spc="203" dirty="0">
                <a:solidFill>
                  <a:schemeClr val="bg1"/>
                </a:solidFill>
                <a:uFill>
                  <a:solidFill>
                    <a:srgbClr val="FFFFFF"/>
                  </a:solidFill>
                </a:uFill>
                <a:latin typeface="Arial"/>
              </a:rPr>
              <a:t>)</a:t>
            </a:r>
          </a:p>
          <a:p>
            <a:pPr marL="62216" lvl="1">
              <a:spcBef>
                <a:spcPts val="0"/>
              </a:spcBef>
              <a:spcAft>
                <a:spcPts val="0"/>
              </a:spcAft>
              <a:buClr>
                <a:schemeClr val="bg1"/>
              </a:buClr>
              <a:buSzPct val="75000"/>
            </a:pPr>
            <a:r>
              <a:rPr lang="en-GB" sz="1600" spc="203" dirty="0">
                <a:solidFill>
                  <a:schemeClr val="bg1"/>
                </a:solidFill>
                <a:uFill>
                  <a:solidFill>
                    <a:srgbClr val="FFFFFF"/>
                  </a:solidFill>
                </a:uFill>
                <a:latin typeface="Arial"/>
              </a:rPr>
              <a:t>Mitochondrial membrane</a:t>
            </a:r>
          </a:p>
          <a:p>
            <a:pPr marL="62216" lvl="1">
              <a:spcBef>
                <a:spcPts val="0"/>
              </a:spcBef>
              <a:spcAft>
                <a:spcPts val="0"/>
              </a:spcAft>
              <a:buClr>
                <a:schemeClr val="bg1"/>
              </a:buClr>
              <a:buSzPct val="75000"/>
            </a:pPr>
            <a:r>
              <a:rPr lang="en-GB" sz="1600" spc="203" dirty="0">
                <a:solidFill>
                  <a:schemeClr val="bg1"/>
                </a:solidFill>
                <a:uFill>
                  <a:solidFill>
                    <a:srgbClr val="FFFFFF"/>
                  </a:solidFill>
                </a:uFill>
                <a:latin typeface="Arial"/>
              </a:rPr>
              <a:t>potential (</a:t>
            </a:r>
            <a:r>
              <a:rPr lang="en-GB" sz="1600" b="1" spc="203" dirty="0">
                <a:solidFill>
                  <a:schemeClr val="bg1"/>
                </a:solidFill>
                <a:uFill>
                  <a:solidFill>
                    <a:srgbClr val="FFFFFF"/>
                  </a:solidFill>
                </a:uFill>
                <a:latin typeface="Arial"/>
              </a:rPr>
              <a:t>MMP</a:t>
            </a:r>
            <a:r>
              <a:rPr lang="en-GB" sz="1600" spc="203" dirty="0">
                <a:solidFill>
                  <a:schemeClr val="bg1"/>
                </a:solidFill>
                <a:uFill>
                  <a:solidFill>
                    <a:srgbClr val="FFFFFF"/>
                  </a:solidFill>
                </a:uFill>
                <a:latin typeface="Arial"/>
              </a:rPr>
              <a:t>)</a:t>
            </a:r>
            <a:endParaRPr lang="en-GB" sz="1600" dirty="0">
              <a:solidFill>
                <a:schemeClr val="bg1"/>
              </a:solidFill>
            </a:endParaRPr>
          </a:p>
        </p:txBody>
      </p:sp>
      <p:sp>
        <p:nvSpPr>
          <p:cNvPr id="13" name="Rectangle 12"/>
          <p:cNvSpPr/>
          <p:nvPr/>
        </p:nvSpPr>
        <p:spPr>
          <a:xfrm>
            <a:off x="6254779" y="5061571"/>
            <a:ext cx="3096356" cy="338554"/>
          </a:xfrm>
          <a:prstGeom prst="rect">
            <a:avLst/>
          </a:prstGeom>
        </p:spPr>
        <p:txBody>
          <a:bodyPr wrap="square">
            <a:spAutoFit/>
          </a:bodyPr>
          <a:lstStyle/>
          <a:p>
            <a:pPr marL="62216" lvl="1">
              <a:spcBef>
                <a:spcPts val="0"/>
              </a:spcBef>
              <a:spcAft>
                <a:spcPts val="0"/>
              </a:spcAft>
              <a:buClr>
                <a:schemeClr val="bg1"/>
              </a:buClr>
              <a:buSzPct val="75000"/>
            </a:pPr>
            <a:r>
              <a:rPr lang="en-GB" sz="1600" spc="203" dirty="0">
                <a:solidFill>
                  <a:schemeClr val="bg1"/>
                </a:solidFill>
                <a:uFill>
                  <a:solidFill>
                    <a:srgbClr val="FFFFFF"/>
                  </a:solidFill>
                </a:uFill>
                <a:latin typeface="Arial"/>
              </a:rPr>
              <a:t>microtubules (Mt)</a:t>
            </a:r>
            <a:endParaRPr lang="en-GB" sz="1600" dirty="0">
              <a:solidFill>
                <a:schemeClr val="bg1"/>
              </a:solidFill>
            </a:endParaRPr>
          </a:p>
        </p:txBody>
      </p:sp>
    </p:spTree>
    <p:extLst>
      <p:ext uri="{BB962C8B-B14F-4D97-AF65-F5344CB8AC3E}">
        <p14:creationId xmlns:p14="http://schemas.microsoft.com/office/powerpoint/2010/main" val="482339672"/>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419" y="1025542"/>
            <a:ext cx="5221987" cy="53175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Rectangle 2"/>
          <p:cNvSpPr>
            <a:spLocks noGrp="1" noChangeArrowheads="1"/>
          </p:cNvSpPr>
          <p:nvPr>
            <p:ph type="title"/>
          </p:nvPr>
        </p:nvSpPr>
        <p:spPr>
          <a:xfrm>
            <a:off x="2153690" y="411439"/>
            <a:ext cx="5873502" cy="312145"/>
          </a:xfrm>
          <a:ln/>
          <a:extLst>
            <a:ext uri="{91240B29-F687-4F45-9708-019B960494DF}">
              <a14:hiddenLine xmlns:a14="http://schemas.microsoft.com/office/drawing/2010/main" w="9525" cap="flat">
                <a:solidFill>
                  <a:srgbClr val="808080"/>
                </a:solidFill>
                <a:round/>
                <a:headEnd/>
                <a:tailEnd/>
              </a14:hiddenLine>
            </a:ext>
          </a:extLst>
        </p:spPr>
        <p:txBody>
          <a:bodyPr vert="horz" wrap="square" lIns="0" tIns="19203" rIns="0" bIns="0" numCol="1" anchor="ctr" anchorCtr="0" compatLnSpc="1">
            <a:prstTxWarp prst="textNoShape">
              <a:avLst/>
            </a:prstTxWarp>
            <a:noAutofit/>
          </a:bodyPr>
          <a:lstStyle/>
          <a:p>
            <a:pPr>
              <a:lnSpc>
                <a:spcPct val="93000"/>
              </a:lnSpc>
            </a:pPr>
            <a:r>
              <a:rPr lang="en-GB" sz="2994" spc="204" dirty="0">
                <a:solidFill>
                  <a:srgbClr val="004586"/>
                </a:solidFill>
                <a:uFill>
                  <a:solidFill>
                    <a:srgbClr val="FFFFFF"/>
                  </a:solidFill>
                </a:uFill>
                <a:ea typeface="ＭＳ Ｐゴシック"/>
              </a:rPr>
              <a:t>HCI to Phenotypic States </a:t>
            </a:r>
            <a:endParaRPr lang="en-GB" sz="2994" spc="204" dirty="0"/>
          </a:p>
        </p:txBody>
      </p:sp>
      <p:sp>
        <p:nvSpPr>
          <p:cNvPr id="17411" name="Rectangle 3"/>
          <p:cNvSpPr>
            <a:spLocks noGrp="1" noChangeArrowheads="1"/>
          </p:cNvSpPr>
          <p:nvPr>
            <p:ph sz="half" idx="1"/>
          </p:nvPr>
        </p:nvSpPr>
        <p:spPr>
          <a:xfrm>
            <a:off x="0" y="1941081"/>
            <a:ext cx="3731075" cy="3486515"/>
          </a:xfrm>
          <a:ln/>
          <a:extLst>
            <a:ext uri="{91240B29-F687-4F45-9708-019B960494DF}">
              <a14:hiddenLine xmlns:a14="http://schemas.microsoft.com/office/drawing/2010/main" w="9525" cap="flat">
                <a:solidFill>
                  <a:srgbClr val="808080"/>
                </a:solidFill>
                <a:round/>
                <a:headEnd/>
                <a:tailEnd/>
              </a14:hiddenLine>
            </a:ext>
          </a:extLst>
        </p:spPr>
        <p:txBody>
          <a:bodyPr vert="horz" wrap="square" lIns="0" tIns="13202" rIns="0" bIns="0" numCol="1" anchor="t" anchorCtr="0" compatLnSpc="1">
            <a:prstTxWarp prst="textNoShape">
              <a:avLst/>
            </a:prstTxWarp>
            <a:noAutofit/>
          </a:bodyPr>
          <a:lstStyle/>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r>
              <a:rPr lang="en-US" sz="2000" spc="204" dirty="0"/>
              <a:t>Derive “phenotypic “states” of HepG2 cells across all chemicals and concentrations</a:t>
            </a:r>
          </a:p>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endParaRPr lang="en-US" sz="2000" spc="204" dirty="0"/>
          </a:p>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r>
              <a:rPr lang="en-US" sz="2000" spc="204" dirty="0"/>
              <a:t>Phenotypic states </a:t>
            </a:r>
            <a:r>
              <a:rPr lang="en-US" sz="2000" i="1" spc="204" dirty="0"/>
              <a:t>could </a:t>
            </a:r>
            <a:r>
              <a:rPr lang="en-US" sz="2000" spc="204" dirty="0"/>
              <a:t>represent canonical behaviors of cells </a:t>
            </a:r>
            <a:endParaRPr lang="en-US" sz="2000" spc="204" dirty="0">
              <a:solidFill>
                <a:srgbClr val="C00000"/>
              </a:solidFill>
            </a:endParaRPr>
          </a:p>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endParaRPr lang="en-US" sz="2000" spc="204" dirty="0">
              <a:solidFill>
                <a:srgbClr val="C00000"/>
              </a:solidFill>
            </a:endParaRPr>
          </a:p>
          <a:p>
            <a:pPr marL="306769">
              <a:buSzPct val="45000"/>
              <a:buFont typeface="Wingdings" panose="05000000000000000000" pitchFamily="2" charset="2"/>
              <a:buChar char="q"/>
              <a:tabLst>
                <a:tab pos="311089" algn="l"/>
                <a:tab pos="622178" algn="l"/>
                <a:tab pos="933268" algn="l"/>
                <a:tab pos="1244357" algn="l"/>
                <a:tab pos="1555446" algn="l"/>
                <a:tab pos="1866535" algn="l"/>
                <a:tab pos="2177624" algn="l"/>
                <a:tab pos="2488714" algn="l"/>
                <a:tab pos="2799803" algn="l"/>
              </a:tabLst>
            </a:pPr>
            <a:r>
              <a:rPr lang="en-US" sz="2000" spc="204" dirty="0">
                <a:solidFill>
                  <a:srgbClr val="C00000"/>
                </a:solidFill>
              </a:rPr>
              <a:t>Sate transitions indicate dynamic responses to chemicals</a:t>
            </a:r>
          </a:p>
        </p:txBody>
      </p:sp>
      <p:sp>
        <p:nvSpPr>
          <p:cNvPr id="2" name="Rectangle 1"/>
          <p:cNvSpPr/>
          <p:nvPr/>
        </p:nvSpPr>
        <p:spPr>
          <a:xfrm rot="16200000">
            <a:off x="2559534" y="3812515"/>
            <a:ext cx="3282319" cy="369332"/>
          </a:xfrm>
          <a:prstGeom prst="rect">
            <a:avLst/>
          </a:prstGeom>
        </p:spPr>
        <p:txBody>
          <a:bodyPr wrap="square">
            <a:spAutoFit/>
          </a:bodyPr>
          <a:lstStyle/>
          <a:p>
            <a:r>
              <a:rPr lang="en-US" sz="1800" spc="204" dirty="0">
                <a:solidFill>
                  <a:schemeClr val="tx1">
                    <a:lumMod val="65000"/>
                    <a:lumOff val="35000"/>
                  </a:schemeClr>
                </a:solidFill>
              </a:rPr>
              <a:t>“States” of HepG2 Cells</a:t>
            </a:r>
            <a:endParaRPr lang="en-US" sz="1800" dirty="0">
              <a:solidFill>
                <a:schemeClr val="tx1">
                  <a:lumMod val="65000"/>
                  <a:lumOff val="35000"/>
                </a:schemeClr>
              </a:solidFill>
            </a:endParaRPr>
          </a:p>
        </p:txBody>
      </p:sp>
      <p:cxnSp>
        <p:nvCxnSpPr>
          <p:cNvPr id="4" name="Straight Arrow Connector 3"/>
          <p:cNvCxnSpPr/>
          <p:nvPr/>
        </p:nvCxnSpPr>
        <p:spPr>
          <a:xfrm flipV="1">
            <a:off x="4385359" y="2621247"/>
            <a:ext cx="32409" cy="291458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80367" y="1941081"/>
            <a:ext cx="1131982" cy="707886"/>
          </a:xfrm>
          <a:prstGeom prst="rect">
            <a:avLst/>
          </a:prstGeom>
          <a:noFill/>
        </p:spPr>
        <p:txBody>
          <a:bodyPr wrap="square" rtlCol="0">
            <a:spAutoFit/>
          </a:bodyPr>
          <a:lstStyle/>
          <a:p>
            <a:r>
              <a:rPr lang="en-US" dirty="0"/>
              <a:t>More adverse</a:t>
            </a:r>
          </a:p>
        </p:txBody>
      </p:sp>
      <p:sp>
        <p:nvSpPr>
          <p:cNvPr id="9" name="TextBox 8"/>
          <p:cNvSpPr txBox="1"/>
          <p:nvPr/>
        </p:nvSpPr>
        <p:spPr>
          <a:xfrm>
            <a:off x="8164747" y="5535827"/>
            <a:ext cx="1131982" cy="707886"/>
          </a:xfrm>
          <a:prstGeom prst="rect">
            <a:avLst/>
          </a:prstGeom>
          <a:noFill/>
        </p:spPr>
        <p:txBody>
          <a:bodyPr wrap="square" rtlCol="0">
            <a:spAutoFit/>
          </a:bodyPr>
          <a:lstStyle/>
          <a:p>
            <a:r>
              <a:rPr lang="en-US" dirty="0"/>
              <a:t>Less</a:t>
            </a:r>
          </a:p>
          <a:p>
            <a:r>
              <a:rPr lang="en-US" dirty="0"/>
              <a:t>adverse</a:t>
            </a:r>
          </a:p>
        </p:txBody>
      </p:sp>
    </p:spTree>
    <p:extLst>
      <p:ext uri="{BB962C8B-B14F-4D97-AF65-F5344CB8AC3E}">
        <p14:creationId xmlns:p14="http://schemas.microsoft.com/office/powerpoint/2010/main" val="37038022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l="11366" r="51154"/>
          <a:stretch>
            <a:fillRect/>
          </a:stretch>
        </p:blipFill>
        <p:spPr bwMode="auto">
          <a:xfrm>
            <a:off x="1111409" y="857318"/>
            <a:ext cx="3577242" cy="5110962"/>
          </a:xfrm>
          <a:prstGeom prst="rect">
            <a:avLst/>
          </a:prstGeom>
          <a:noFill/>
          <a:ln>
            <a:noFill/>
          </a:ln>
          <a:effectLst/>
          <a:extLst>
            <a:ext uri="{909E8E84-426E-40DD-AFC4-6F175D3DCCD1}">
              <a14:hiddenFill xmlns:a14="http://schemas.microsoft.com/office/drawing/2010/main">
                <a:blipFill dpi="0" rotWithShape="0">
                  <a:blip/>
                  <a:srcRect l="11366" r="511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Rectangle 2"/>
          <p:cNvSpPr>
            <a:spLocks noChangeArrowheads="1"/>
          </p:cNvSpPr>
          <p:nvPr/>
        </p:nvSpPr>
        <p:spPr bwMode="auto">
          <a:xfrm>
            <a:off x="1391152" y="5585932"/>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18435" name="Text Box 3"/>
          <p:cNvSpPr txBox="1">
            <a:spLocks noChangeArrowheads="1"/>
          </p:cNvSpPr>
          <p:nvPr/>
        </p:nvSpPr>
        <p:spPr bwMode="auto">
          <a:xfrm>
            <a:off x="4769656" y="1168382"/>
            <a:ext cx="2842784" cy="312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03" rIns="0" bIns="0" anchor="ct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r>
              <a:rPr lang="en-US" sz="2177" spc="204" dirty="0">
                <a:solidFill>
                  <a:srgbClr val="004586"/>
                </a:solidFill>
                <a:ea typeface="ＭＳ Ｐゴシック" panose="020B0600070205080204" pitchFamily="34" charset="-128"/>
              </a:rPr>
              <a:t>“Normal” State</a:t>
            </a:r>
          </a:p>
        </p:txBody>
      </p:sp>
      <p:sp>
        <p:nvSpPr>
          <p:cNvPr id="18436" name="Text Box 4"/>
          <p:cNvSpPr txBox="1">
            <a:spLocks noChangeArrowheads="1"/>
          </p:cNvSpPr>
          <p:nvPr/>
        </p:nvSpPr>
        <p:spPr bwMode="auto">
          <a:xfrm>
            <a:off x="4860383" y="1808876"/>
            <a:ext cx="1944153" cy="29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5019" rIns="61233" bIns="30617"/>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9pPr>
          </a:lstStyle>
          <a:p>
            <a:r>
              <a:rPr lang="en-US" sz="1633" spc="204" dirty="0">
                <a:solidFill>
                  <a:schemeClr val="bg2">
                    <a:lumMod val="75000"/>
                  </a:schemeClr>
                </a:solidFill>
              </a:rPr>
              <a:t>Fluazinam 0.78 </a:t>
            </a:r>
            <a:r>
              <a:rPr lang="en-US" sz="1633" spc="204" dirty="0" err="1">
                <a:solidFill>
                  <a:schemeClr val="bg2">
                    <a:lumMod val="75000"/>
                  </a:schemeClr>
                </a:solidFill>
              </a:rPr>
              <a:t>uM</a:t>
            </a:r>
            <a:r>
              <a:rPr lang="en-US" sz="1633" spc="204" dirty="0">
                <a:solidFill>
                  <a:schemeClr val="bg2">
                    <a:lumMod val="75000"/>
                  </a:schemeClr>
                </a:solidFill>
              </a:rPr>
              <a:t> </a:t>
            </a:r>
          </a:p>
        </p:txBody>
      </p:sp>
      <p:sp>
        <p:nvSpPr>
          <p:cNvPr id="18437" name="Oval 5"/>
          <p:cNvSpPr>
            <a:spLocks noChangeArrowheads="1"/>
          </p:cNvSpPr>
          <p:nvPr/>
        </p:nvSpPr>
        <p:spPr bwMode="auto">
          <a:xfrm>
            <a:off x="4762098" y="5460643"/>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dirty="0"/>
              <a:t>0h</a:t>
            </a:r>
          </a:p>
        </p:txBody>
      </p:sp>
      <p:sp>
        <p:nvSpPr>
          <p:cNvPr id="7" name="Text Box 3"/>
          <p:cNvSpPr txBox="1">
            <a:spLocks noChangeArrowheads="1"/>
          </p:cNvSpPr>
          <p:nvPr/>
        </p:nvSpPr>
        <p:spPr bwMode="auto">
          <a:xfrm>
            <a:off x="2592203" y="306849"/>
            <a:ext cx="4904667" cy="247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03" rIns="0" bIns="0" anchor="ct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r>
              <a:rPr lang="en-US" sz="3200" b="1" spc="204" dirty="0">
                <a:solidFill>
                  <a:srgbClr val="004586"/>
                </a:solidFill>
                <a:ea typeface="ＭＳ Ｐゴシック" panose="020B0600070205080204" pitchFamily="34" charset="-128"/>
              </a:rPr>
              <a:t>System trajectories</a:t>
            </a:r>
          </a:p>
        </p:txBody>
      </p:sp>
    </p:spTree>
    <p:extLst>
      <p:ext uri="{BB962C8B-B14F-4D97-AF65-F5344CB8AC3E}">
        <p14:creationId xmlns:p14="http://schemas.microsoft.com/office/powerpoint/2010/main" val="1271175933"/>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l="11366" r="51154"/>
          <a:stretch>
            <a:fillRect/>
          </a:stretch>
        </p:blipFill>
        <p:spPr bwMode="auto">
          <a:xfrm>
            <a:off x="1111409" y="857318"/>
            <a:ext cx="3577242" cy="5110962"/>
          </a:xfrm>
          <a:prstGeom prst="rect">
            <a:avLst/>
          </a:prstGeom>
          <a:noFill/>
          <a:ln>
            <a:noFill/>
          </a:ln>
          <a:effectLst/>
          <a:extLst>
            <a:ext uri="{909E8E84-426E-40DD-AFC4-6F175D3DCCD1}">
              <a14:hiddenFill xmlns:a14="http://schemas.microsoft.com/office/drawing/2010/main">
                <a:blipFill dpi="0" rotWithShape="0">
                  <a:blip/>
                  <a:srcRect l="11366" r="511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Rectangle 2"/>
          <p:cNvSpPr>
            <a:spLocks noChangeArrowheads="1"/>
          </p:cNvSpPr>
          <p:nvPr/>
        </p:nvSpPr>
        <p:spPr bwMode="auto">
          <a:xfrm>
            <a:off x="1391152" y="5585932"/>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19459" name="Text Box 3"/>
          <p:cNvSpPr txBox="1">
            <a:spLocks noChangeArrowheads="1"/>
          </p:cNvSpPr>
          <p:nvPr/>
        </p:nvSpPr>
        <p:spPr bwMode="auto">
          <a:xfrm>
            <a:off x="4769656" y="1168382"/>
            <a:ext cx="2842784" cy="312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03" rIns="0" bIns="0" anchor="ct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r>
              <a:rPr lang="en-US" sz="2177" spc="204" dirty="0">
                <a:solidFill>
                  <a:srgbClr val="004586"/>
                </a:solidFill>
                <a:ea typeface="ＭＳ Ｐゴシック" panose="020B0600070205080204" pitchFamily="34" charset="-128"/>
              </a:rPr>
              <a:t>State Transition</a:t>
            </a:r>
          </a:p>
        </p:txBody>
      </p:sp>
      <p:sp>
        <p:nvSpPr>
          <p:cNvPr id="19460" name="Text Box 4"/>
          <p:cNvSpPr txBox="1">
            <a:spLocks noChangeArrowheads="1"/>
          </p:cNvSpPr>
          <p:nvPr/>
        </p:nvSpPr>
        <p:spPr bwMode="auto">
          <a:xfrm>
            <a:off x="4860383" y="1808876"/>
            <a:ext cx="1944153" cy="29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5019" rIns="61233" bIns="30617"/>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9pPr>
          </a:lstStyle>
          <a:p>
            <a:r>
              <a:rPr lang="en-US" sz="1633" spc="204" dirty="0">
                <a:solidFill>
                  <a:schemeClr val="bg2">
                    <a:lumMod val="75000"/>
                  </a:schemeClr>
                </a:solidFill>
              </a:rPr>
              <a:t>Fluazinam 0.78 </a:t>
            </a:r>
            <a:r>
              <a:rPr lang="en-US" sz="1633" spc="204" dirty="0" err="1">
                <a:solidFill>
                  <a:schemeClr val="bg2">
                    <a:lumMod val="75000"/>
                  </a:schemeClr>
                </a:solidFill>
              </a:rPr>
              <a:t>uM</a:t>
            </a:r>
            <a:r>
              <a:rPr lang="en-US" sz="1633" spc="204" dirty="0">
                <a:solidFill>
                  <a:schemeClr val="bg2">
                    <a:lumMod val="75000"/>
                  </a:schemeClr>
                </a:solidFill>
              </a:rPr>
              <a:t> </a:t>
            </a:r>
          </a:p>
        </p:txBody>
      </p:sp>
      <p:sp>
        <p:nvSpPr>
          <p:cNvPr id="19461" name="Oval 5"/>
          <p:cNvSpPr>
            <a:spLocks noChangeArrowheads="1"/>
          </p:cNvSpPr>
          <p:nvPr/>
        </p:nvSpPr>
        <p:spPr bwMode="auto">
          <a:xfrm>
            <a:off x="4762098" y="5460643"/>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0h</a:t>
            </a:r>
          </a:p>
        </p:txBody>
      </p:sp>
      <p:sp>
        <p:nvSpPr>
          <p:cNvPr id="19462" name="Rectangle 6"/>
          <p:cNvSpPr>
            <a:spLocks noChangeArrowheads="1"/>
          </p:cNvSpPr>
          <p:nvPr/>
        </p:nvSpPr>
        <p:spPr bwMode="auto">
          <a:xfrm>
            <a:off x="1391153" y="4017650"/>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19463" name="Oval 7"/>
          <p:cNvSpPr>
            <a:spLocks noChangeArrowheads="1"/>
          </p:cNvSpPr>
          <p:nvPr/>
        </p:nvSpPr>
        <p:spPr bwMode="auto">
          <a:xfrm>
            <a:off x="5434991" y="3905321"/>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1h</a:t>
            </a:r>
          </a:p>
        </p:txBody>
      </p:sp>
      <p:cxnSp>
        <p:nvCxnSpPr>
          <p:cNvPr id="19464" name="AutoShape 8"/>
          <p:cNvCxnSpPr>
            <a:cxnSpLocks noChangeShapeType="1"/>
            <a:stCxn id="19461" idx="0"/>
            <a:endCxn id="19463" idx="2"/>
          </p:cNvCxnSpPr>
          <p:nvPr/>
        </p:nvCxnSpPr>
        <p:spPr bwMode="auto">
          <a:xfrm flipV="1">
            <a:off x="5041837" y="4123498"/>
            <a:ext cx="393151" cy="1337145"/>
          </a:xfrm>
          <a:prstGeom prst="curvedConnector3">
            <a:avLst>
              <a:gd name="adj1" fmla="val -4477"/>
            </a:avLst>
          </a:prstGeom>
          <a:noFill/>
          <a:ln w="7308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65" name="AutoShape 9"/>
          <p:cNvCxnSpPr>
            <a:cxnSpLocks noChangeShapeType="1"/>
            <a:stCxn id="19458" idx="1"/>
            <a:endCxn id="19462" idx="1"/>
          </p:cNvCxnSpPr>
          <p:nvPr/>
        </p:nvCxnSpPr>
        <p:spPr bwMode="auto">
          <a:xfrm flipV="1">
            <a:off x="1391150" y="4141857"/>
            <a:ext cx="1080" cy="1567203"/>
          </a:xfrm>
          <a:prstGeom prst="curvedConnector3">
            <a:avLst>
              <a:gd name="adj1" fmla="val -19773300"/>
            </a:avLst>
          </a:prstGeom>
          <a:noFill/>
          <a:ln w="3672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Text Box 3"/>
          <p:cNvSpPr txBox="1">
            <a:spLocks noChangeArrowheads="1"/>
          </p:cNvSpPr>
          <p:nvPr/>
        </p:nvSpPr>
        <p:spPr bwMode="auto">
          <a:xfrm>
            <a:off x="2592203" y="306849"/>
            <a:ext cx="4904667" cy="247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03" rIns="0" bIns="0" anchor="ct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r>
              <a:rPr lang="en-US" sz="3200" b="1" spc="204" dirty="0">
                <a:solidFill>
                  <a:srgbClr val="004586"/>
                </a:solidFill>
                <a:ea typeface="ＭＳ Ｐゴシック" panose="020B0600070205080204" pitchFamily="34" charset="-128"/>
              </a:rPr>
              <a:t>System trajectories</a:t>
            </a:r>
          </a:p>
        </p:txBody>
      </p:sp>
    </p:spTree>
    <p:extLst>
      <p:ext uri="{BB962C8B-B14F-4D97-AF65-F5344CB8AC3E}">
        <p14:creationId xmlns:p14="http://schemas.microsoft.com/office/powerpoint/2010/main" val="1997463151"/>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l="11366" r="51154"/>
          <a:stretch>
            <a:fillRect/>
          </a:stretch>
        </p:blipFill>
        <p:spPr bwMode="auto">
          <a:xfrm>
            <a:off x="1111409" y="857318"/>
            <a:ext cx="3577242" cy="5110962"/>
          </a:xfrm>
          <a:prstGeom prst="rect">
            <a:avLst/>
          </a:prstGeom>
          <a:noFill/>
          <a:ln>
            <a:noFill/>
          </a:ln>
          <a:effectLst/>
          <a:extLst>
            <a:ext uri="{909E8E84-426E-40DD-AFC4-6F175D3DCCD1}">
              <a14:hiddenFill xmlns:a14="http://schemas.microsoft.com/office/drawing/2010/main">
                <a:blipFill dpi="0" rotWithShape="0">
                  <a:blip/>
                  <a:srcRect l="11366" r="511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Rectangle 2"/>
          <p:cNvSpPr>
            <a:spLocks noChangeArrowheads="1"/>
          </p:cNvSpPr>
          <p:nvPr/>
        </p:nvSpPr>
        <p:spPr bwMode="auto">
          <a:xfrm>
            <a:off x="1391152" y="5585932"/>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20483" name="Text Box 3"/>
          <p:cNvSpPr txBox="1">
            <a:spLocks noChangeArrowheads="1"/>
          </p:cNvSpPr>
          <p:nvPr/>
        </p:nvSpPr>
        <p:spPr bwMode="auto">
          <a:xfrm>
            <a:off x="4769656" y="1168382"/>
            <a:ext cx="2842784" cy="312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03" rIns="0" bIns="0" anchor="ct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r>
              <a:rPr lang="en-US" sz="2177" spc="204" dirty="0">
                <a:solidFill>
                  <a:srgbClr val="004586"/>
                </a:solidFill>
                <a:ea typeface="ＭＳ Ｐゴシック" panose="020B0600070205080204" pitchFamily="34" charset="-128"/>
              </a:rPr>
              <a:t>System trajectory</a:t>
            </a:r>
          </a:p>
        </p:txBody>
      </p:sp>
      <p:sp>
        <p:nvSpPr>
          <p:cNvPr id="20484" name="Text Box 4"/>
          <p:cNvSpPr txBox="1">
            <a:spLocks noChangeArrowheads="1"/>
          </p:cNvSpPr>
          <p:nvPr/>
        </p:nvSpPr>
        <p:spPr bwMode="auto">
          <a:xfrm>
            <a:off x="4860383" y="1808876"/>
            <a:ext cx="1944153" cy="29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5019" rIns="61233" bIns="30617"/>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DejaVu Sans" panose="020B0603030804020204" pitchFamily="34" charset="0"/>
              </a:defRPr>
            </a:lvl9pPr>
          </a:lstStyle>
          <a:p>
            <a:r>
              <a:rPr lang="en-US" sz="1633" spc="204" dirty="0">
                <a:solidFill>
                  <a:schemeClr val="bg2">
                    <a:lumMod val="75000"/>
                  </a:schemeClr>
                </a:solidFill>
              </a:rPr>
              <a:t>Fluazinam 0.78 </a:t>
            </a:r>
            <a:r>
              <a:rPr lang="en-US" sz="1633" spc="204" dirty="0" err="1">
                <a:solidFill>
                  <a:schemeClr val="bg2">
                    <a:lumMod val="75000"/>
                  </a:schemeClr>
                </a:solidFill>
              </a:rPr>
              <a:t>uM</a:t>
            </a:r>
            <a:r>
              <a:rPr lang="en-US" sz="1633" spc="204" dirty="0">
                <a:solidFill>
                  <a:schemeClr val="bg2">
                    <a:lumMod val="75000"/>
                  </a:schemeClr>
                </a:solidFill>
              </a:rPr>
              <a:t> </a:t>
            </a:r>
          </a:p>
        </p:txBody>
      </p:sp>
      <p:sp>
        <p:nvSpPr>
          <p:cNvPr id="20485" name="Oval 5"/>
          <p:cNvSpPr>
            <a:spLocks noChangeArrowheads="1"/>
          </p:cNvSpPr>
          <p:nvPr/>
        </p:nvSpPr>
        <p:spPr bwMode="auto">
          <a:xfrm>
            <a:off x="4762098" y="5460643"/>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0h</a:t>
            </a:r>
          </a:p>
        </p:txBody>
      </p:sp>
      <p:sp>
        <p:nvSpPr>
          <p:cNvPr id="20486" name="Rectangle 6"/>
          <p:cNvSpPr>
            <a:spLocks noChangeArrowheads="1"/>
          </p:cNvSpPr>
          <p:nvPr/>
        </p:nvSpPr>
        <p:spPr bwMode="auto">
          <a:xfrm>
            <a:off x="1391153" y="4017650"/>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20487" name="Oval 7"/>
          <p:cNvSpPr>
            <a:spLocks noChangeArrowheads="1"/>
          </p:cNvSpPr>
          <p:nvPr/>
        </p:nvSpPr>
        <p:spPr bwMode="auto">
          <a:xfrm>
            <a:off x="5434991" y="3905321"/>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1h</a:t>
            </a:r>
          </a:p>
        </p:txBody>
      </p:sp>
      <p:cxnSp>
        <p:nvCxnSpPr>
          <p:cNvPr id="20488" name="AutoShape 8"/>
          <p:cNvCxnSpPr>
            <a:cxnSpLocks noChangeShapeType="1"/>
            <a:stCxn id="20485" idx="0"/>
            <a:endCxn id="20487" idx="2"/>
          </p:cNvCxnSpPr>
          <p:nvPr/>
        </p:nvCxnSpPr>
        <p:spPr bwMode="auto">
          <a:xfrm flipV="1">
            <a:off x="5041837" y="4123498"/>
            <a:ext cx="393151" cy="1337145"/>
          </a:xfrm>
          <a:prstGeom prst="curvedConnector3">
            <a:avLst>
              <a:gd name="adj1" fmla="val -4477"/>
            </a:avLst>
          </a:prstGeom>
          <a:noFill/>
          <a:ln w="7308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489" name="Rectangle 9"/>
          <p:cNvSpPr>
            <a:spLocks noChangeArrowheads="1"/>
          </p:cNvSpPr>
          <p:nvPr/>
        </p:nvSpPr>
        <p:spPr bwMode="auto">
          <a:xfrm>
            <a:off x="1391153" y="5025369"/>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20490" name="Oval 10"/>
          <p:cNvSpPr>
            <a:spLocks noChangeArrowheads="1"/>
          </p:cNvSpPr>
          <p:nvPr/>
        </p:nvSpPr>
        <p:spPr bwMode="auto">
          <a:xfrm>
            <a:off x="6119765" y="4963804"/>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24h</a:t>
            </a:r>
          </a:p>
        </p:txBody>
      </p:sp>
      <p:cxnSp>
        <p:nvCxnSpPr>
          <p:cNvPr id="20491" name="AutoShape 11"/>
          <p:cNvCxnSpPr>
            <a:cxnSpLocks noChangeShapeType="1"/>
            <a:stCxn id="20487" idx="6"/>
            <a:endCxn id="20490" idx="0"/>
          </p:cNvCxnSpPr>
          <p:nvPr/>
        </p:nvCxnSpPr>
        <p:spPr bwMode="auto">
          <a:xfrm>
            <a:off x="5995553" y="4123498"/>
            <a:ext cx="405032" cy="840306"/>
          </a:xfrm>
          <a:prstGeom prst="curvedConnector3">
            <a:avLst>
              <a:gd name="adj1" fmla="val 95325"/>
            </a:avLst>
          </a:prstGeom>
          <a:noFill/>
          <a:ln w="7308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492" name="Oval 12"/>
          <p:cNvSpPr>
            <a:spLocks noChangeArrowheads="1"/>
          </p:cNvSpPr>
          <p:nvPr/>
        </p:nvSpPr>
        <p:spPr bwMode="auto">
          <a:xfrm>
            <a:off x="6119765" y="4963804"/>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24h</a:t>
            </a:r>
          </a:p>
        </p:txBody>
      </p:sp>
      <p:cxnSp>
        <p:nvCxnSpPr>
          <p:cNvPr id="20493" name="AutoShape 13"/>
          <p:cNvCxnSpPr>
            <a:cxnSpLocks noChangeShapeType="1"/>
          </p:cNvCxnSpPr>
          <p:nvPr/>
        </p:nvCxnSpPr>
        <p:spPr bwMode="auto">
          <a:xfrm flipV="1">
            <a:off x="1392233" y="4141857"/>
            <a:ext cx="1080" cy="1567203"/>
          </a:xfrm>
          <a:prstGeom prst="curvedConnector3">
            <a:avLst>
              <a:gd name="adj1" fmla="val -18841147"/>
            </a:avLst>
          </a:prstGeom>
          <a:noFill/>
          <a:ln w="3672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494" name="AutoShape 14"/>
          <p:cNvCxnSpPr>
            <a:cxnSpLocks noChangeShapeType="1"/>
            <a:stCxn id="20486" idx="3"/>
            <a:endCxn id="20489" idx="3"/>
          </p:cNvCxnSpPr>
          <p:nvPr/>
        </p:nvCxnSpPr>
        <p:spPr bwMode="auto">
          <a:xfrm>
            <a:off x="4440233" y="4141860"/>
            <a:ext cx="1080" cy="1007719"/>
          </a:xfrm>
          <a:prstGeom prst="curvedConnector3">
            <a:avLst>
              <a:gd name="adj1" fmla="val 20830372"/>
            </a:avLst>
          </a:prstGeom>
          <a:noFill/>
          <a:ln w="3672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Text Box 3"/>
          <p:cNvSpPr txBox="1">
            <a:spLocks noChangeArrowheads="1"/>
          </p:cNvSpPr>
          <p:nvPr/>
        </p:nvSpPr>
        <p:spPr bwMode="auto">
          <a:xfrm>
            <a:off x="2592203" y="306849"/>
            <a:ext cx="4904667" cy="247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03" rIns="0" bIns="0" anchor="ct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r>
              <a:rPr lang="en-US" sz="3200" b="1" spc="204" dirty="0">
                <a:solidFill>
                  <a:srgbClr val="004586"/>
                </a:solidFill>
                <a:ea typeface="ＭＳ Ｐゴシック" panose="020B0600070205080204" pitchFamily="34" charset="-128"/>
              </a:rPr>
              <a:t>System trajectories</a:t>
            </a:r>
          </a:p>
        </p:txBody>
      </p:sp>
    </p:spTree>
    <p:extLst>
      <p:ext uri="{BB962C8B-B14F-4D97-AF65-F5344CB8AC3E}">
        <p14:creationId xmlns:p14="http://schemas.microsoft.com/office/powerpoint/2010/main" val="166984182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11366" r="51154"/>
          <a:stretch>
            <a:fillRect/>
          </a:stretch>
        </p:blipFill>
        <p:spPr bwMode="auto">
          <a:xfrm>
            <a:off x="1111409" y="857318"/>
            <a:ext cx="3577242" cy="5110962"/>
          </a:xfrm>
          <a:prstGeom prst="rect">
            <a:avLst/>
          </a:prstGeom>
          <a:noFill/>
          <a:ln>
            <a:noFill/>
          </a:ln>
          <a:effectLst/>
          <a:extLst>
            <a:ext uri="{909E8E84-426E-40DD-AFC4-6F175D3DCCD1}">
              <a14:hiddenFill xmlns:a14="http://schemas.microsoft.com/office/drawing/2010/main">
                <a:blipFill dpi="0" rotWithShape="0">
                  <a:blip/>
                  <a:srcRect l="11366" r="511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Rectangle 2"/>
          <p:cNvSpPr>
            <a:spLocks noChangeArrowheads="1"/>
          </p:cNvSpPr>
          <p:nvPr/>
        </p:nvSpPr>
        <p:spPr bwMode="auto">
          <a:xfrm>
            <a:off x="1391152" y="5585932"/>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21507" name="Text Box 3"/>
          <p:cNvSpPr txBox="1">
            <a:spLocks noChangeArrowheads="1"/>
          </p:cNvSpPr>
          <p:nvPr/>
        </p:nvSpPr>
        <p:spPr bwMode="auto">
          <a:xfrm>
            <a:off x="2592203" y="306849"/>
            <a:ext cx="4904667" cy="247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03" rIns="0" bIns="0" anchor="ct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r>
              <a:rPr lang="en-US" sz="3200" b="1" spc="204" dirty="0">
                <a:solidFill>
                  <a:srgbClr val="004586"/>
                </a:solidFill>
                <a:ea typeface="ＭＳ Ｐゴシック" panose="020B0600070205080204" pitchFamily="34" charset="-128"/>
              </a:rPr>
              <a:t>System trajectories</a:t>
            </a:r>
          </a:p>
        </p:txBody>
      </p:sp>
      <p:sp>
        <p:nvSpPr>
          <p:cNvPr id="21508" name="Text Box 4"/>
          <p:cNvSpPr txBox="1">
            <a:spLocks noChangeArrowheads="1"/>
          </p:cNvSpPr>
          <p:nvPr/>
        </p:nvSpPr>
        <p:spPr bwMode="auto">
          <a:xfrm>
            <a:off x="4860383" y="1808876"/>
            <a:ext cx="2636488" cy="375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3" tIns="45019" rIns="61233" bIns="30617"/>
          <a:lstStyle>
            <a:lvl1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DejaVu Sans" panose="020B0603030804020204" pitchFamily="34" charset="0"/>
              </a:defRPr>
            </a:lvl9pPr>
          </a:lstStyle>
          <a:p>
            <a:r>
              <a:rPr lang="en-US" sz="1633" spc="204" dirty="0">
                <a:solidFill>
                  <a:schemeClr val="bg2">
                    <a:lumMod val="75000"/>
                  </a:schemeClr>
                </a:solidFill>
              </a:rPr>
              <a:t>Fluazinam 0.78 </a:t>
            </a:r>
            <a:r>
              <a:rPr lang="en-US" sz="1633" spc="204" dirty="0" err="1">
                <a:solidFill>
                  <a:schemeClr val="bg2">
                    <a:lumMod val="75000"/>
                  </a:schemeClr>
                </a:solidFill>
              </a:rPr>
              <a:t>uM</a:t>
            </a:r>
            <a:r>
              <a:rPr lang="en-US" sz="1633" spc="204" dirty="0">
                <a:solidFill>
                  <a:schemeClr val="bg2">
                    <a:lumMod val="75000"/>
                  </a:schemeClr>
                </a:solidFill>
              </a:rPr>
              <a:t> </a:t>
            </a:r>
          </a:p>
          <a:p>
            <a:endParaRPr lang="en-US" sz="1633" spc="204" dirty="0">
              <a:solidFill>
                <a:schemeClr val="bg2">
                  <a:lumMod val="75000"/>
                </a:schemeClr>
              </a:solidFill>
            </a:endParaRPr>
          </a:p>
        </p:txBody>
      </p:sp>
      <p:sp>
        <p:nvSpPr>
          <p:cNvPr id="21509" name="Oval 5"/>
          <p:cNvSpPr>
            <a:spLocks noChangeArrowheads="1"/>
          </p:cNvSpPr>
          <p:nvPr/>
        </p:nvSpPr>
        <p:spPr bwMode="auto">
          <a:xfrm>
            <a:off x="4762098" y="5460643"/>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0h</a:t>
            </a:r>
          </a:p>
        </p:txBody>
      </p:sp>
      <p:sp>
        <p:nvSpPr>
          <p:cNvPr id="21510" name="Rectangle 6"/>
          <p:cNvSpPr>
            <a:spLocks noChangeArrowheads="1"/>
          </p:cNvSpPr>
          <p:nvPr/>
        </p:nvSpPr>
        <p:spPr bwMode="auto">
          <a:xfrm>
            <a:off x="1391153" y="4017650"/>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21511" name="Oval 7"/>
          <p:cNvSpPr>
            <a:spLocks noChangeArrowheads="1"/>
          </p:cNvSpPr>
          <p:nvPr/>
        </p:nvSpPr>
        <p:spPr bwMode="auto">
          <a:xfrm>
            <a:off x="5434991" y="3905321"/>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1h</a:t>
            </a:r>
          </a:p>
        </p:txBody>
      </p:sp>
      <p:cxnSp>
        <p:nvCxnSpPr>
          <p:cNvPr id="21512" name="AutoShape 8"/>
          <p:cNvCxnSpPr>
            <a:cxnSpLocks noChangeShapeType="1"/>
            <a:stCxn id="21509" idx="0"/>
            <a:endCxn id="21511" idx="2"/>
          </p:cNvCxnSpPr>
          <p:nvPr/>
        </p:nvCxnSpPr>
        <p:spPr bwMode="auto">
          <a:xfrm flipV="1">
            <a:off x="5041837" y="4123498"/>
            <a:ext cx="393151" cy="1337145"/>
          </a:xfrm>
          <a:prstGeom prst="curvedConnector3">
            <a:avLst>
              <a:gd name="adj1" fmla="val -7071"/>
            </a:avLst>
          </a:prstGeom>
          <a:noFill/>
          <a:ln w="7308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1513" name="Rectangle 9"/>
          <p:cNvSpPr>
            <a:spLocks noChangeArrowheads="1"/>
          </p:cNvSpPr>
          <p:nvPr/>
        </p:nvSpPr>
        <p:spPr bwMode="auto">
          <a:xfrm>
            <a:off x="1391153" y="5025369"/>
            <a:ext cx="3048000" cy="248420"/>
          </a:xfrm>
          <a:prstGeom prst="rect">
            <a:avLst/>
          </a:prstGeom>
          <a:noFill/>
          <a:ln w="36720" cap="flat">
            <a:solidFill>
              <a:srgbClr val="DD481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61"/>
          </a:p>
        </p:txBody>
      </p:sp>
      <p:sp>
        <p:nvSpPr>
          <p:cNvPr id="21514" name="Oval 10"/>
          <p:cNvSpPr>
            <a:spLocks noChangeArrowheads="1"/>
          </p:cNvSpPr>
          <p:nvPr/>
        </p:nvSpPr>
        <p:spPr bwMode="auto">
          <a:xfrm>
            <a:off x="6119765" y="4963804"/>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24h</a:t>
            </a:r>
          </a:p>
        </p:txBody>
      </p:sp>
      <p:cxnSp>
        <p:nvCxnSpPr>
          <p:cNvPr id="21515" name="AutoShape 11"/>
          <p:cNvCxnSpPr>
            <a:cxnSpLocks noChangeShapeType="1"/>
            <a:stCxn id="21511" idx="6"/>
            <a:endCxn id="21514" idx="0"/>
          </p:cNvCxnSpPr>
          <p:nvPr/>
        </p:nvCxnSpPr>
        <p:spPr bwMode="auto">
          <a:xfrm>
            <a:off x="5995553" y="4123498"/>
            <a:ext cx="405032" cy="840306"/>
          </a:xfrm>
          <a:prstGeom prst="curvedConnector3">
            <a:avLst>
              <a:gd name="adj1" fmla="val 102879"/>
            </a:avLst>
          </a:prstGeom>
          <a:noFill/>
          <a:ln w="7308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1516" name="Oval 12"/>
          <p:cNvSpPr>
            <a:spLocks noChangeArrowheads="1"/>
          </p:cNvSpPr>
          <p:nvPr/>
        </p:nvSpPr>
        <p:spPr bwMode="auto">
          <a:xfrm>
            <a:off x="6119765" y="4963804"/>
            <a:ext cx="559484" cy="435275"/>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24h</a:t>
            </a:r>
          </a:p>
        </p:txBody>
      </p:sp>
      <p:sp>
        <p:nvSpPr>
          <p:cNvPr id="21517" name="Oval 13"/>
          <p:cNvSpPr>
            <a:spLocks noChangeArrowheads="1"/>
          </p:cNvSpPr>
          <p:nvPr/>
        </p:nvSpPr>
        <p:spPr bwMode="auto">
          <a:xfrm>
            <a:off x="7177168" y="5399076"/>
            <a:ext cx="559484" cy="435274"/>
          </a:xfrm>
          <a:prstGeom prst="ellipse">
            <a:avLst/>
          </a:prstGeom>
          <a:noFill/>
          <a:ln w="7308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26" tIns="68312" rIns="85726" bIns="55110" anchor="ctr"/>
          <a:lstStyle>
            <a:lvl1pPr>
              <a:tabLst>
                <a:tab pos="457200" algn="l"/>
              </a:tabLst>
              <a:defRPr>
                <a:solidFill>
                  <a:srgbClr val="000000"/>
                </a:solidFill>
                <a:latin typeface="Arial" panose="020B0604020202020204" pitchFamily="34" charset="0"/>
                <a:cs typeface="DejaVu Sans" panose="020B0603030804020204" pitchFamily="34" charset="0"/>
              </a:defRPr>
            </a:lvl1pPr>
            <a:lvl2pPr>
              <a:tabLst>
                <a:tab pos="457200" algn="l"/>
              </a:tabLst>
              <a:defRPr>
                <a:solidFill>
                  <a:srgbClr val="000000"/>
                </a:solidFill>
                <a:latin typeface="Arial" panose="020B0604020202020204" pitchFamily="34" charset="0"/>
                <a:cs typeface="DejaVu Sans" panose="020B0603030804020204" pitchFamily="34" charset="0"/>
              </a:defRPr>
            </a:lvl2pPr>
            <a:lvl3pPr>
              <a:tabLst>
                <a:tab pos="457200" algn="l"/>
              </a:tabLst>
              <a:defRPr>
                <a:solidFill>
                  <a:srgbClr val="000000"/>
                </a:solidFill>
                <a:latin typeface="Arial" panose="020B0604020202020204" pitchFamily="34" charset="0"/>
                <a:cs typeface="DejaVu Sans" panose="020B0603030804020204" pitchFamily="34" charset="0"/>
              </a:defRPr>
            </a:lvl3pPr>
            <a:lvl4pPr>
              <a:tabLst>
                <a:tab pos="457200" algn="l"/>
              </a:tabLst>
              <a:defRPr>
                <a:solidFill>
                  <a:srgbClr val="000000"/>
                </a:solidFill>
                <a:latin typeface="Arial" panose="020B0604020202020204" pitchFamily="34" charset="0"/>
                <a:cs typeface="DejaVu Sans" panose="020B0603030804020204" pitchFamily="34" charset="0"/>
              </a:defRPr>
            </a:lvl4pPr>
            <a:lvl5pPr>
              <a:tabLst>
                <a:tab pos="4572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DejaVu Sans" panose="020B0603030804020204" pitchFamily="34" charset="0"/>
              </a:defRPr>
            </a:lvl9pPr>
          </a:lstStyle>
          <a:p>
            <a:pPr algn="ctr"/>
            <a:r>
              <a:rPr lang="en-US" sz="1497" b="1"/>
              <a:t>72h</a:t>
            </a:r>
          </a:p>
        </p:txBody>
      </p:sp>
      <p:cxnSp>
        <p:nvCxnSpPr>
          <p:cNvPr id="21518" name="AutoShape 14"/>
          <p:cNvCxnSpPr>
            <a:cxnSpLocks noChangeShapeType="1"/>
            <a:stCxn id="21516" idx="6"/>
            <a:endCxn id="21517" idx="0"/>
          </p:cNvCxnSpPr>
          <p:nvPr/>
        </p:nvCxnSpPr>
        <p:spPr bwMode="auto">
          <a:xfrm>
            <a:off x="6679249" y="5181442"/>
            <a:ext cx="777662" cy="217637"/>
          </a:xfrm>
          <a:prstGeom prst="curvedConnector2">
            <a:avLst/>
          </a:prstGeom>
          <a:noFill/>
          <a:ln w="7308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519" name="AutoShape 15"/>
          <p:cNvCxnSpPr>
            <a:cxnSpLocks noChangeShapeType="1"/>
          </p:cNvCxnSpPr>
          <p:nvPr/>
        </p:nvCxnSpPr>
        <p:spPr bwMode="auto">
          <a:xfrm flipV="1">
            <a:off x="1392233" y="4141857"/>
            <a:ext cx="1080" cy="1567203"/>
          </a:xfrm>
          <a:prstGeom prst="curvedConnector3">
            <a:avLst>
              <a:gd name="adj1" fmla="val -16007498"/>
            </a:avLst>
          </a:prstGeom>
          <a:noFill/>
          <a:ln w="3672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521" name="AutoShape 17"/>
          <p:cNvCxnSpPr>
            <a:cxnSpLocks noChangeShapeType="1"/>
            <a:endCxn id="21506" idx="3"/>
          </p:cNvCxnSpPr>
          <p:nvPr/>
        </p:nvCxnSpPr>
        <p:spPr bwMode="auto">
          <a:xfrm>
            <a:off x="4440233" y="5149579"/>
            <a:ext cx="1080" cy="560564"/>
          </a:xfrm>
          <a:prstGeom prst="curvedConnector3">
            <a:avLst>
              <a:gd name="adj1" fmla="val 11384751"/>
            </a:avLst>
          </a:prstGeom>
          <a:noFill/>
          <a:ln w="3672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9" name="AutoShape 14"/>
          <p:cNvCxnSpPr>
            <a:cxnSpLocks noChangeShapeType="1"/>
            <a:stCxn id="21510" idx="3"/>
            <a:endCxn id="21513" idx="3"/>
          </p:cNvCxnSpPr>
          <p:nvPr/>
        </p:nvCxnSpPr>
        <p:spPr bwMode="auto">
          <a:xfrm>
            <a:off x="4439150" y="4141857"/>
            <a:ext cx="8641" cy="1007720"/>
          </a:xfrm>
          <a:prstGeom prst="curvedConnector3">
            <a:avLst>
              <a:gd name="adj1" fmla="val 1800000"/>
            </a:avLst>
          </a:prstGeom>
          <a:noFill/>
          <a:ln w="36720" cap="flat">
            <a:solidFill>
              <a:srgbClr val="00AE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Rectangle 1"/>
          <p:cNvSpPr/>
          <p:nvPr/>
        </p:nvSpPr>
        <p:spPr>
          <a:xfrm>
            <a:off x="4733468" y="3439069"/>
            <a:ext cx="3428190" cy="301749"/>
          </a:xfrm>
          <a:prstGeom prst="rect">
            <a:avLst/>
          </a:prstGeom>
        </p:spPr>
        <p:txBody>
          <a:bodyPr>
            <a:spAutoFit/>
          </a:bodyPr>
          <a:lstStyle/>
          <a:p>
            <a:r>
              <a:rPr lang="en-US" sz="1361" i="1" spc="204" dirty="0">
                <a:solidFill>
                  <a:schemeClr val="tx1">
                    <a:lumMod val="75000"/>
                    <a:lumOff val="25000"/>
                  </a:schemeClr>
                </a:solidFill>
              </a:rPr>
              <a:t>Trajectory=Sequence of states</a:t>
            </a:r>
          </a:p>
        </p:txBody>
      </p:sp>
      <p:sp>
        <p:nvSpPr>
          <p:cNvPr id="20" name="Text Box 3"/>
          <p:cNvSpPr txBox="1">
            <a:spLocks noChangeArrowheads="1"/>
          </p:cNvSpPr>
          <p:nvPr/>
        </p:nvSpPr>
        <p:spPr bwMode="auto">
          <a:xfrm>
            <a:off x="4769656" y="1168382"/>
            <a:ext cx="2842784" cy="312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203" rIns="0" bIns="0" anchor="ct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DejaVu Sans" panose="020B0603030804020204" pitchFamily="34" charset="0"/>
              </a:defRPr>
            </a:lvl9pPr>
          </a:lstStyle>
          <a:p>
            <a:r>
              <a:rPr lang="en-US" sz="2177" spc="204" dirty="0">
                <a:solidFill>
                  <a:srgbClr val="004586"/>
                </a:solidFill>
                <a:ea typeface="ＭＳ Ｐゴシック" panose="020B0600070205080204" pitchFamily="34" charset="-128"/>
              </a:rPr>
              <a:t>System trajectory</a:t>
            </a:r>
          </a:p>
        </p:txBody>
      </p:sp>
    </p:spTree>
    <p:extLst>
      <p:ext uri="{BB962C8B-B14F-4D97-AF65-F5344CB8AC3E}">
        <p14:creationId xmlns:p14="http://schemas.microsoft.com/office/powerpoint/2010/main" val="406593510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5645" y="367740"/>
            <a:ext cx="6096000" cy="228600"/>
          </a:xfrm>
        </p:spPr>
        <p:txBody>
          <a:bodyPr/>
          <a:lstStyle/>
          <a:p>
            <a:r>
              <a:rPr lang="en-US" dirty="0"/>
              <a:t>A Big Bioinformatics Question</a:t>
            </a:r>
          </a:p>
        </p:txBody>
      </p:sp>
      <p:sp>
        <p:nvSpPr>
          <p:cNvPr id="4" name="Content Placeholder 3"/>
          <p:cNvSpPr>
            <a:spLocks noGrp="1"/>
          </p:cNvSpPr>
          <p:nvPr>
            <p:ph idx="1"/>
          </p:nvPr>
        </p:nvSpPr>
        <p:spPr>
          <a:xfrm>
            <a:off x="356286" y="1048264"/>
            <a:ext cx="8614719" cy="4724400"/>
          </a:xfrm>
        </p:spPr>
        <p:txBody>
          <a:bodyPr/>
          <a:lstStyle/>
          <a:p>
            <a:r>
              <a:rPr lang="en-US" dirty="0"/>
              <a:t>What is the effect of dosing person P with X amount of chemical Y?</a:t>
            </a:r>
          </a:p>
          <a:p>
            <a:endParaRPr lang="en-US" dirty="0"/>
          </a:p>
          <a:p>
            <a:r>
              <a:rPr lang="en-US" dirty="0"/>
              <a:t>Need to model biology that is multiscale, complex, non-linear</a:t>
            </a:r>
          </a:p>
          <a:p>
            <a:r>
              <a:rPr lang="en-US" dirty="0"/>
              <a:t>Multiple and often unknown sources of:</a:t>
            </a:r>
          </a:p>
          <a:p>
            <a:pPr lvl="1"/>
            <a:r>
              <a:rPr lang="en-US" sz="2400" dirty="0"/>
              <a:t>Noise</a:t>
            </a:r>
          </a:p>
          <a:p>
            <a:pPr lvl="1"/>
            <a:r>
              <a:rPr lang="en-US" sz="2400" dirty="0"/>
              <a:t>Variation</a:t>
            </a:r>
          </a:p>
          <a:p>
            <a:pPr lvl="1"/>
            <a:endParaRPr lang="en-US" sz="2400" dirty="0"/>
          </a:p>
          <a:p>
            <a:r>
              <a:rPr lang="en-US" dirty="0"/>
              <a:t>Goal: use data, models, algorithms to make predictions</a:t>
            </a:r>
            <a:endParaRPr lang="en-US" sz="2800" dirty="0"/>
          </a:p>
          <a:p>
            <a:pPr lvl="1"/>
            <a:r>
              <a:rPr lang="en-US" sz="2400" dirty="0"/>
              <a:t>Predictions are statistical, probabilistic</a:t>
            </a:r>
          </a:p>
        </p:txBody>
      </p:sp>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39470659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2569342" y="377184"/>
            <a:ext cx="5604633" cy="399323"/>
          </a:xfrm>
          <a:ln/>
          <a:extLst>
            <a:ext uri="{91240B29-F687-4F45-9708-019B960494DF}">
              <a14:hiddenLine xmlns:a14="http://schemas.microsoft.com/office/drawing/2010/main" w="9525" cap="flat">
                <a:solidFill>
                  <a:srgbClr val="808080"/>
                </a:solidFill>
                <a:round/>
                <a:headEnd/>
                <a:tailEnd/>
              </a14:hiddenLine>
            </a:ext>
          </a:extLst>
        </p:spPr>
        <p:txBody>
          <a:bodyPr vert="horz" wrap="square" lIns="0" tIns="19203" rIns="0" bIns="0" numCol="1" anchor="ctr" anchorCtr="0" compatLnSpc="1">
            <a:prstTxWarp prst="textNoShape">
              <a:avLst/>
            </a:prstTxWarp>
            <a:noAutofit/>
          </a:bodyPr>
          <a:lstStyle/>
          <a:p>
            <a:pPr>
              <a:tabLst>
                <a:tab pos="311089" algn="l"/>
                <a:tab pos="622178" algn="l"/>
                <a:tab pos="933268" algn="l"/>
                <a:tab pos="1244357" algn="l"/>
                <a:tab pos="1555446" algn="l"/>
                <a:tab pos="1866535" algn="l"/>
                <a:tab pos="2177624" algn="l"/>
                <a:tab pos="2488714" algn="l"/>
                <a:tab pos="2799803" algn="l"/>
                <a:tab pos="3110892" algn="l"/>
                <a:tab pos="3421981" algn="l"/>
                <a:tab pos="3733070" algn="l"/>
                <a:tab pos="4044160" algn="l"/>
                <a:tab pos="4355250" algn="l"/>
              </a:tabLst>
            </a:pPr>
            <a:r>
              <a:rPr lang="en-US" sz="3200" spc="204" dirty="0">
                <a:solidFill>
                  <a:schemeClr val="accent5">
                    <a:lumMod val="50000"/>
                  </a:schemeClr>
                </a:solidFill>
              </a:rPr>
              <a:t>Fluazinam “Trajectories”</a:t>
            </a: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54"/>
          <a:stretch/>
        </p:blipFill>
        <p:spPr bwMode="auto">
          <a:xfrm>
            <a:off x="332774" y="1078256"/>
            <a:ext cx="7841201" cy="4852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212771" y="5931243"/>
            <a:ext cx="1851789" cy="369332"/>
          </a:xfrm>
          <a:prstGeom prst="rect">
            <a:avLst/>
          </a:prstGeom>
          <a:noFill/>
        </p:spPr>
        <p:txBody>
          <a:bodyPr wrap="none" rtlCol="0">
            <a:spAutoFit/>
          </a:bodyPr>
          <a:lstStyle/>
          <a:p>
            <a:r>
              <a:rPr lang="en-US" sz="1800" dirty="0"/>
              <a:t>Increasing Dose</a:t>
            </a:r>
          </a:p>
        </p:txBody>
      </p:sp>
      <p:sp>
        <p:nvSpPr>
          <p:cNvPr id="5" name="TextBox 4"/>
          <p:cNvSpPr txBox="1"/>
          <p:nvPr/>
        </p:nvSpPr>
        <p:spPr>
          <a:xfrm rot="16200000">
            <a:off x="7732380" y="3560219"/>
            <a:ext cx="1184940" cy="369332"/>
          </a:xfrm>
          <a:prstGeom prst="rect">
            <a:avLst/>
          </a:prstGeom>
          <a:noFill/>
        </p:spPr>
        <p:txBody>
          <a:bodyPr wrap="none" rtlCol="0">
            <a:spAutoFit/>
          </a:bodyPr>
          <a:lstStyle/>
          <a:p>
            <a:r>
              <a:rPr lang="en-US" sz="1800" dirty="0"/>
              <a:t>Cell State</a:t>
            </a:r>
          </a:p>
        </p:txBody>
      </p:sp>
      <p:cxnSp>
        <p:nvCxnSpPr>
          <p:cNvPr id="4" name="Straight Arrow Connector 3"/>
          <p:cNvCxnSpPr/>
          <p:nvPr/>
        </p:nvCxnSpPr>
        <p:spPr bwMode="auto">
          <a:xfrm flipV="1">
            <a:off x="4187472" y="5840627"/>
            <a:ext cx="3498431" cy="11565"/>
          </a:xfrm>
          <a:prstGeom prst="straightConnector1">
            <a:avLst/>
          </a:prstGeom>
          <a:solidFill>
            <a:srgbClr val="00B8FF"/>
          </a:solidFill>
          <a:ln w="5715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2"/>
          <p:cNvPicPr/>
          <p:nvPr/>
        </p:nvPicPr>
        <p:blipFill>
          <a:blip r:embed="rId4"/>
          <a:stretch/>
        </p:blipFill>
        <p:spPr>
          <a:xfrm>
            <a:off x="3259140" y="2273643"/>
            <a:ext cx="2260211" cy="1672281"/>
          </a:xfrm>
          <a:prstGeom prst="rect">
            <a:avLst/>
          </a:prstGeom>
          <a:ln>
            <a:noFill/>
          </a:ln>
        </p:spPr>
      </p:pic>
      <p:sp>
        <p:nvSpPr>
          <p:cNvPr id="6" name="Down Arrow 5"/>
          <p:cNvSpPr/>
          <p:nvPr/>
        </p:nvSpPr>
        <p:spPr bwMode="auto">
          <a:xfrm>
            <a:off x="5371658" y="1269085"/>
            <a:ext cx="238898" cy="69197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TextBox 8"/>
          <p:cNvSpPr txBox="1"/>
          <p:nvPr/>
        </p:nvSpPr>
        <p:spPr>
          <a:xfrm>
            <a:off x="5519351" y="1369056"/>
            <a:ext cx="1673984" cy="400110"/>
          </a:xfrm>
          <a:prstGeom prst="rect">
            <a:avLst/>
          </a:prstGeom>
          <a:noFill/>
        </p:spPr>
        <p:txBody>
          <a:bodyPr wrap="none" rtlCol="0">
            <a:spAutoFit/>
          </a:bodyPr>
          <a:lstStyle/>
          <a:p>
            <a:r>
              <a:rPr lang="en-US" dirty="0"/>
              <a:t>Tipping Point</a:t>
            </a:r>
          </a:p>
        </p:txBody>
      </p:sp>
    </p:spTree>
    <p:extLst>
      <p:ext uri="{BB962C8B-B14F-4D97-AF65-F5344CB8AC3E}">
        <p14:creationId xmlns:p14="http://schemas.microsoft.com/office/powerpoint/2010/main" val="144162799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117" y="908770"/>
            <a:ext cx="2923397" cy="415498"/>
          </a:xfrm>
          <a:prstGeom prst="rect">
            <a:avLst/>
          </a:prstGeom>
          <a:noFill/>
        </p:spPr>
        <p:txBody>
          <a:bodyPr wrap="square" rtlCol="0">
            <a:spAutoFit/>
          </a:bodyPr>
          <a:lstStyle/>
          <a:p>
            <a:pPr defTabSz="685800" fontAlgn="auto">
              <a:spcBef>
                <a:spcPts val="0"/>
              </a:spcBef>
              <a:spcAft>
                <a:spcPts val="0"/>
              </a:spcAft>
              <a:defRPr/>
            </a:pPr>
            <a:r>
              <a:rPr lang="en-US" sz="2100" kern="0" dirty="0">
                <a:solidFill>
                  <a:sysClr val="windowText" lastClr="000000"/>
                </a:solidFill>
                <a:latin typeface="+mj-lt"/>
              </a:rPr>
              <a:t>From Design to Counts</a:t>
            </a:r>
          </a:p>
        </p:txBody>
      </p:sp>
      <p:grpSp>
        <p:nvGrpSpPr>
          <p:cNvPr id="3" name="Group 2"/>
          <p:cNvGrpSpPr/>
          <p:nvPr/>
        </p:nvGrpSpPr>
        <p:grpSpPr>
          <a:xfrm>
            <a:off x="1903237" y="1442150"/>
            <a:ext cx="985496" cy="1044238"/>
            <a:chOff x="1609451" y="2561450"/>
            <a:chExt cx="1533525" cy="1567637"/>
          </a:xfrm>
        </p:grpSpPr>
        <p:pic>
          <p:nvPicPr>
            <p:cNvPr id="2050" name="Picture 2" descr="Image result for tissue culture flas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8094" y="2962274"/>
              <a:ext cx="1376240" cy="1166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9451" y="2561450"/>
              <a:ext cx="1533525" cy="623756"/>
            </a:xfrm>
            <a:prstGeom prst="rect">
              <a:avLst/>
            </a:prstGeom>
            <a:noFill/>
          </p:spPr>
          <p:txBody>
            <a:bodyPr wrap="square" rtlCol="0">
              <a:spAutoFit/>
            </a:bodyPr>
            <a:lstStyle/>
            <a:p>
              <a:pPr algn="ctr" defTabSz="685800" fontAlgn="auto">
                <a:spcBef>
                  <a:spcPts val="0"/>
                </a:spcBef>
                <a:spcAft>
                  <a:spcPts val="0"/>
                </a:spcAft>
                <a:defRPr/>
              </a:pPr>
              <a:r>
                <a:rPr lang="en-US" sz="1050" b="1" kern="0" dirty="0">
                  <a:solidFill>
                    <a:sysClr val="windowText" lastClr="000000"/>
                  </a:solidFill>
                </a:rPr>
                <a:t>Cell Expansion</a:t>
              </a:r>
            </a:p>
          </p:txBody>
        </p:sp>
      </p:grpSp>
      <p:grpSp>
        <p:nvGrpSpPr>
          <p:cNvPr id="2" name="Group 1"/>
          <p:cNvGrpSpPr/>
          <p:nvPr/>
        </p:nvGrpSpPr>
        <p:grpSpPr>
          <a:xfrm>
            <a:off x="112250" y="1442150"/>
            <a:ext cx="1318465" cy="1148952"/>
            <a:chOff x="-429928" y="2192118"/>
            <a:chExt cx="2071667" cy="1746469"/>
          </a:xfrm>
        </p:grpSpPr>
        <p:pic>
          <p:nvPicPr>
            <p:cNvPr id="2052" name="Picture 4" descr="Image result for cryovial"/>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5502" y="2962274"/>
              <a:ext cx="372408" cy="9763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9928" y="2192118"/>
              <a:ext cx="2071667" cy="877194"/>
            </a:xfrm>
            <a:prstGeom prst="rect">
              <a:avLst/>
            </a:prstGeom>
            <a:noFill/>
          </p:spPr>
          <p:txBody>
            <a:bodyPr wrap="square" rtlCol="0">
              <a:spAutoFit/>
            </a:bodyPr>
            <a:lstStyle/>
            <a:p>
              <a:pPr algn="ctr" defTabSz="685800" fontAlgn="auto">
                <a:spcBef>
                  <a:spcPts val="0"/>
                </a:spcBef>
                <a:spcAft>
                  <a:spcPts val="0"/>
                </a:spcAft>
                <a:defRPr/>
              </a:pPr>
              <a:r>
                <a:rPr lang="en-US" sz="1050" b="1" kern="0" dirty="0">
                  <a:solidFill>
                    <a:sysClr val="windowText" lastClr="000000"/>
                  </a:solidFill>
                </a:rPr>
                <a:t>Generate Cryopreserved </a:t>
              </a:r>
            </a:p>
            <a:p>
              <a:pPr algn="ctr" defTabSz="685800" fontAlgn="auto">
                <a:spcBef>
                  <a:spcPts val="0"/>
                </a:spcBef>
                <a:spcAft>
                  <a:spcPts val="0"/>
                </a:spcAft>
                <a:defRPr/>
              </a:pPr>
              <a:r>
                <a:rPr lang="en-US" sz="1050" b="1" kern="0" dirty="0">
                  <a:solidFill>
                    <a:sysClr val="windowText" lastClr="000000"/>
                  </a:solidFill>
                </a:rPr>
                <a:t>Cell Stocks</a:t>
              </a:r>
            </a:p>
          </p:txBody>
        </p:sp>
      </p:grpSp>
      <p:cxnSp>
        <p:nvCxnSpPr>
          <p:cNvPr id="7" name="Straight Arrow Connector 6"/>
          <p:cNvCxnSpPr/>
          <p:nvPr/>
        </p:nvCxnSpPr>
        <p:spPr>
          <a:xfrm>
            <a:off x="1378026" y="2063402"/>
            <a:ext cx="4595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160644" y="1907527"/>
            <a:ext cx="29234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37607" y="3602393"/>
            <a:ext cx="34247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148642" y="2909897"/>
            <a:ext cx="1068791" cy="1426808"/>
            <a:chOff x="2632172" y="2561643"/>
            <a:chExt cx="1681162" cy="2571648"/>
          </a:xfrm>
        </p:grpSpPr>
        <p:pic>
          <p:nvPicPr>
            <p:cNvPr id="2058" name="Picture 10" descr="Image result for Echo 55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81633" y="3017996"/>
              <a:ext cx="1582241" cy="211529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632172" y="2561643"/>
              <a:ext cx="1681162" cy="457653"/>
            </a:xfrm>
            <a:prstGeom prst="rect">
              <a:avLst/>
            </a:prstGeom>
            <a:noFill/>
          </p:spPr>
          <p:txBody>
            <a:bodyPr wrap="square" rtlCol="0">
              <a:spAutoFit/>
            </a:bodyPr>
            <a:lstStyle/>
            <a:p>
              <a:pPr algn="ctr" defTabSz="685800" fontAlgn="auto">
                <a:spcBef>
                  <a:spcPts val="0"/>
                </a:spcBef>
                <a:spcAft>
                  <a:spcPts val="0"/>
                </a:spcAft>
                <a:defRPr/>
              </a:pPr>
              <a:r>
                <a:rPr lang="en-US" sz="1050" b="1" kern="0" dirty="0">
                  <a:solidFill>
                    <a:sysClr val="windowText" lastClr="000000"/>
                  </a:solidFill>
                </a:rPr>
                <a:t>Cell Dosing</a:t>
              </a:r>
            </a:p>
          </p:txBody>
        </p:sp>
      </p:grpSp>
      <p:sp>
        <p:nvSpPr>
          <p:cNvPr id="25" name="TextBox 24"/>
          <p:cNvSpPr txBox="1"/>
          <p:nvPr/>
        </p:nvSpPr>
        <p:spPr>
          <a:xfrm>
            <a:off x="1984874" y="4307160"/>
            <a:ext cx="1335881" cy="369332"/>
          </a:xfrm>
          <a:prstGeom prst="rect">
            <a:avLst/>
          </a:prstGeom>
          <a:noFill/>
        </p:spPr>
        <p:txBody>
          <a:bodyPr wrap="square" rtlCol="0">
            <a:spAutoFit/>
          </a:bodyPr>
          <a:lstStyle/>
          <a:p>
            <a:pPr algn="ctr" defTabSz="685800" fontAlgn="auto">
              <a:spcBef>
                <a:spcPts val="0"/>
              </a:spcBef>
              <a:spcAft>
                <a:spcPts val="0"/>
              </a:spcAft>
              <a:defRPr/>
            </a:pPr>
            <a:r>
              <a:rPr lang="en-US" sz="900" b="1" i="1" kern="0" dirty="0" err="1">
                <a:solidFill>
                  <a:sysClr val="windowText" lastClr="000000"/>
                </a:solidFill>
              </a:rPr>
              <a:t>LabCyte</a:t>
            </a:r>
            <a:r>
              <a:rPr lang="en-US" sz="900" b="1" i="1" kern="0" dirty="0">
                <a:solidFill>
                  <a:sysClr val="windowText" lastClr="000000"/>
                </a:solidFill>
              </a:rPr>
              <a:t> Echo® 550 Liquid Handler</a:t>
            </a:r>
          </a:p>
        </p:txBody>
      </p:sp>
      <p:grpSp>
        <p:nvGrpSpPr>
          <p:cNvPr id="10" name="Group 9"/>
          <p:cNvGrpSpPr/>
          <p:nvPr/>
        </p:nvGrpSpPr>
        <p:grpSpPr>
          <a:xfrm>
            <a:off x="3511233" y="1500246"/>
            <a:ext cx="1156019" cy="1117218"/>
            <a:chOff x="2669362" y="2560263"/>
            <a:chExt cx="1924642" cy="1848178"/>
          </a:xfrm>
        </p:grpSpPr>
        <p:sp>
          <p:nvSpPr>
            <p:cNvPr id="18" name="TextBox 17"/>
            <p:cNvSpPr txBox="1"/>
            <p:nvPr/>
          </p:nvSpPr>
          <p:spPr>
            <a:xfrm>
              <a:off x="2791102" y="2560263"/>
              <a:ext cx="1681162" cy="420045"/>
            </a:xfrm>
            <a:prstGeom prst="rect">
              <a:avLst/>
            </a:prstGeom>
            <a:noFill/>
          </p:spPr>
          <p:txBody>
            <a:bodyPr wrap="square" rtlCol="0">
              <a:spAutoFit/>
            </a:bodyPr>
            <a:lstStyle/>
            <a:p>
              <a:pPr algn="ctr" defTabSz="685800" fontAlgn="auto">
                <a:spcBef>
                  <a:spcPts val="0"/>
                </a:spcBef>
                <a:spcAft>
                  <a:spcPts val="0"/>
                </a:spcAft>
                <a:defRPr/>
              </a:pPr>
              <a:r>
                <a:rPr lang="en-US" sz="1050" b="1" kern="0" dirty="0">
                  <a:solidFill>
                    <a:sysClr val="windowText" lastClr="000000"/>
                  </a:solidFill>
                </a:rPr>
                <a:t>Cell Plating</a:t>
              </a:r>
            </a:p>
          </p:txBody>
        </p:sp>
        <p:pic>
          <p:nvPicPr>
            <p:cNvPr id="2060" name="Picture 12" descr="Image result for BioTek Multiflo F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69362" y="2868728"/>
              <a:ext cx="1924642" cy="1539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5508685" y="1593271"/>
            <a:ext cx="1406787" cy="1341424"/>
            <a:chOff x="7571821" y="1200110"/>
            <a:chExt cx="2132061" cy="1841522"/>
          </a:xfrm>
        </p:grpSpPr>
        <p:pic>
          <p:nvPicPr>
            <p:cNvPr id="33" name="Picture 12" descr="Image result for BioTek Multiflo F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75531" y="1503528"/>
              <a:ext cx="1924642" cy="153810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571821" y="1200110"/>
              <a:ext cx="2132061" cy="570400"/>
            </a:xfrm>
            <a:prstGeom prst="rect">
              <a:avLst/>
            </a:prstGeom>
            <a:noFill/>
          </p:spPr>
          <p:txBody>
            <a:bodyPr wrap="square" rtlCol="0">
              <a:spAutoFit/>
            </a:bodyPr>
            <a:lstStyle/>
            <a:p>
              <a:pPr algn="ctr" defTabSz="685800" fontAlgn="auto">
                <a:spcBef>
                  <a:spcPts val="0"/>
                </a:spcBef>
                <a:spcAft>
                  <a:spcPts val="0"/>
                </a:spcAft>
                <a:defRPr/>
              </a:pPr>
              <a:r>
                <a:rPr lang="en-US" sz="1050" b="1" kern="0" dirty="0">
                  <a:solidFill>
                    <a:sysClr val="windowText" lastClr="000000"/>
                  </a:solidFill>
                </a:rPr>
                <a:t>Generating Cell Lysates</a:t>
              </a:r>
            </a:p>
          </p:txBody>
        </p:sp>
      </p:grpSp>
      <p:cxnSp>
        <p:nvCxnSpPr>
          <p:cNvPr id="40" name="Straight Arrow Connector 39"/>
          <p:cNvCxnSpPr/>
          <p:nvPr/>
        </p:nvCxnSpPr>
        <p:spPr>
          <a:xfrm>
            <a:off x="6915472" y="2288216"/>
            <a:ext cx="2401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5040521" y="3536165"/>
            <a:ext cx="750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66" name="Picture 18" descr="Image result for BioSpyd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82809" y="2033153"/>
            <a:ext cx="1151046" cy="31109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7438532" y="1627125"/>
            <a:ext cx="1495323" cy="1612965"/>
            <a:chOff x="10162140" y="1272944"/>
            <a:chExt cx="1993764" cy="2150620"/>
          </a:xfrm>
        </p:grpSpPr>
        <p:pic>
          <p:nvPicPr>
            <p:cNvPr id="2062" name="Picture 14" descr="Image result for BioSpyde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62140" y="1541695"/>
              <a:ext cx="1993764" cy="188186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0294947" y="1272944"/>
              <a:ext cx="1728153" cy="769441"/>
            </a:xfrm>
            <a:prstGeom prst="rect">
              <a:avLst/>
            </a:prstGeom>
            <a:noFill/>
          </p:spPr>
          <p:txBody>
            <a:bodyPr wrap="square" rtlCol="0">
              <a:spAutoFit/>
            </a:bodyPr>
            <a:lstStyle/>
            <a:p>
              <a:pPr algn="ctr" defTabSz="685800" fontAlgn="auto">
                <a:spcBef>
                  <a:spcPts val="0"/>
                </a:spcBef>
                <a:spcAft>
                  <a:spcPts val="0"/>
                </a:spcAft>
                <a:defRPr/>
              </a:pPr>
              <a:r>
                <a:rPr lang="en-US" sz="1050" b="1" kern="0" dirty="0" err="1">
                  <a:solidFill>
                    <a:sysClr val="windowText" lastClr="000000"/>
                  </a:solidFill>
                </a:rPr>
                <a:t>TempO-Seq</a:t>
              </a:r>
              <a:r>
                <a:rPr lang="en-US" sz="1050" b="1" kern="0" dirty="0">
                  <a:solidFill>
                    <a:sysClr val="windowText" lastClr="000000"/>
                  </a:solidFill>
                </a:rPr>
                <a:t> WT:</a:t>
              </a:r>
            </a:p>
            <a:p>
              <a:pPr algn="ctr" defTabSz="685800" fontAlgn="auto">
                <a:spcBef>
                  <a:spcPts val="0"/>
                </a:spcBef>
                <a:spcAft>
                  <a:spcPts val="0"/>
                </a:spcAft>
                <a:defRPr/>
              </a:pPr>
              <a:r>
                <a:rPr lang="en-US" sz="1050" b="1" kern="0" dirty="0">
                  <a:solidFill>
                    <a:sysClr val="windowText" lastClr="000000"/>
                  </a:solidFill>
                </a:rPr>
                <a:t>Measure Gene Expression</a:t>
              </a:r>
            </a:p>
          </p:txBody>
        </p:sp>
      </p:grpSp>
      <p:sp>
        <p:nvSpPr>
          <p:cNvPr id="39" name="TextBox 38"/>
          <p:cNvSpPr txBox="1"/>
          <p:nvPr/>
        </p:nvSpPr>
        <p:spPr>
          <a:xfrm>
            <a:off x="6447081" y="1312284"/>
            <a:ext cx="1672470" cy="253916"/>
          </a:xfrm>
          <a:prstGeom prst="rect">
            <a:avLst/>
          </a:prstGeom>
          <a:noFill/>
        </p:spPr>
        <p:txBody>
          <a:bodyPr wrap="square" rtlCol="0">
            <a:spAutoFit/>
          </a:bodyPr>
          <a:lstStyle/>
          <a:p>
            <a:pPr algn="ctr" defTabSz="685800" fontAlgn="auto">
              <a:spcBef>
                <a:spcPts val="0"/>
              </a:spcBef>
              <a:spcAft>
                <a:spcPts val="0"/>
              </a:spcAft>
              <a:defRPr/>
            </a:pPr>
            <a:r>
              <a:rPr lang="en-US" sz="1050" b="1" kern="0" dirty="0">
                <a:solidFill>
                  <a:sysClr val="windowText" lastClr="000000"/>
                </a:solidFill>
              </a:rPr>
              <a:t>Targeted RNA-</a:t>
            </a:r>
            <a:r>
              <a:rPr lang="en-US" sz="1050" b="1" kern="0" dirty="0" err="1">
                <a:solidFill>
                  <a:sysClr val="windowText" lastClr="000000"/>
                </a:solidFill>
              </a:rPr>
              <a:t>Seq</a:t>
            </a:r>
            <a:endParaRPr lang="en-US" sz="1050" b="1" kern="0" dirty="0">
              <a:solidFill>
                <a:sysClr val="windowText" lastClr="000000"/>
              </a:solidFill>
            </a:endParaRPr>
          </a:p>
        </p:txBody>
      </p:sp>
      <p:sp>
        <p:nvSpPr>
          <p:cNvPr id="9" name="TextBox 8"/>
          <p:cNvSpPr txBox="1"/>
          <p:nvPr/>
        </p:nvSpPr>
        <p:spPr>
          <a:xfrm>
            <a:off x="112251" y="2909896"/>
            <a:ext cx="1725356" cy="2516073"/>
          </a:xfrm>
          <a:prstGeom prst="rect">
            <a:avLst/>
          </a:prstGeom>
          <a:noFill/>
        </p:spPr>
        <p:txBody>
          <a:bodyPr wrap="square" rtlCol="0">
            <a:spAutoFit/>
          </a:bodyPr>
          <a:lstStyle/>
          <a:p>
            <a:pPr defTabSz="685800" fontAlgn="auto">
              <a:spcBef>
                <a:spcPts val="0"/>
              </a:spcBef>
              <a:spcAft>
                <a:spcPts val="0"/>
              </a:spcAft>
            </a:pPr>
            <a:r>
              <a:rPr lang="en-US" sz="1350" u="sng" kern="0" dirty="0">
                <a:solidFill>
                  <a:sysClr val="windowText" lastClr="000000"/>
                </a:solidFill>
              </a:rPr>
              <a:t>Design – On Plate:</a:t>
            </a:r>
          </a:p>
          <a:p>
            <a:pPr marL="214313" indent="-214313" defTabSz="685800" fontAlgn="auto">
              <a:spcBef>
                <a:spcPts val="0"/>
              </a:spcBef>
              <a:spcAft>
                <a:spcPts val="0"/>
              </a:spcAft>
              <a:buFont typeface="Arial" panose="020B0604020202020204" pitchFamily="34" charset="0"/>
              <a:buChar char="•"/>
            </a:pPr>
            <a:r>
              <a:rPr lang="en-US" sz="1200" kern="0" dirty="0">
                <a:solidFill>
                  <a:sysClr val="windowText" lastClr="000000"/>
                </a:solidFill>
              </a:rPr>
              <a:t>Standards</a:t>
            </a:r>
          </a:p>
          <a:p>
            <a:pPr marL="214313" indent="-214313" defTabSz="685800" fontAlgn="auto">
              <a:spcBef>
                <a:spcPts val="0"/>
              </a:spcBef>
              <a:spcAft>
                <a:spcPts val="0"/>
              </a:spcAft>
              <a:buFont typeface="Arial" panose="020B0604020202020204" pitchFamily="34" charset="0"/>
              <a:buChar char="•"/>
            </a:pPr>
            <a:r>
              <a:rPr lang="en-US" sz="1200" kern="0" dirty="0">
                <a:solidFill>
                  <a:sysClr val="windowText" lastClr="000000"/>
                </a:solidFill>
              </a:rPr>
              <a:t>Positive controls</a:t>
            </a:r>
          </a:p>
          <a:p>
            <a:pPr marL="214313" indent="-214313" defTabSz="685800" fontAlgn="auto">
              <a:spcBef>
                <a:spcPts val="0"/>
              </a:spcBef>
              <a:spcAft>
                <a:spcPts val="0"/>
              </a:spcAft>
              <a:buFont typeface="Arial" panose="020B0604020202020204" pitchFamily="34" charset="0"/>
              <a:buChar char="•"/>
            </a:pPr>
            <a:r>
              <a:rPr lang="en-US" sz="1200" kern="0" dirty="0">
                <a:solidFill>
                  <a:sysClr val="windowText" lastClr="000000"/>
                </a:solidFill>
              </a:rPr>
              <a:t>DMSO Controls</a:t>
            </a:r>
          </a:p>
          <a:p>
            <a:pPr marL="214313" indent="-214313" defTabSz="685800" fontAlgn="auto">
              <a:spcBef>
                <a:spcPts val="0"/>
              </a:spcBef>
              <a:spcAft>
                <a:spcPts val="0"/>
              </a:spcAft>
              <a:buFont typeface="Arial" panose="020B0604020202020204" pitchFamily="34" charset="0"/>
              <a:buChar char="•"/>
            </a:pPr>
            <a:r>
              <a:rPr lang="en-US" sz="1200" kern="0" dirty="0">
                <a:solidFill>
                  <a:sysClr val="windowText" lastClr="000000"/>
                </a:solidFill>
              </a:rPr>
              <a:t>Test chemicals: 8 half-log spaced concentrations, 3 replicate plates </a:t>
            </a:r>
          </a:p>
          <a:p>
            <a:pPr defTabSz="685800" fontAlgn="auto">
              <a:spcBef>
                <a:spcPts val="0"/>
              </a:spcBef>
              <a:spcAft>
                <a:spcPts val="0"/>
              </a:spcAft>
            </a:pPr>
            <a:endParaRPr lang="en-US" sz="1200" kern="0" dirty="0">
              <a:solidFill>
                <a:sysClr val="windowText" lastClr="000000"/>
              </a:solidFill>
            </a:endParaRPr>
          </a:p>
          <a:p>
            <a:pPr defTabSz="685800" fontAlgn="auto">
              <a:spcBef>
                <a:spcPts val="0"/>
              </a:spcBef>
              <a:spcAft>
                <a:spcPts val="0"/>
              </a:spcAft>
            </a:pPr>
            <a:r>
              <a:rPr lang="en-US" sz="1200" kern="0" dirty="0">
                <a:solidFill>
                  <a:sysClr val="windowText" lastClr="000000"/>
                </a:solidFill>
              </a:rPr>
              <a:t>Complete design replicated for 3 times (6,12,24 hours) and 2 media.</a:t>
            </a:r>
          </a:p>
        </p:txBody>
      </p:sp>
      <p:cxnSp>
        <p:nvCxnSpPr>
          <p:cNvPr id="45" name="Straight Arrow Connector 44"/>
          <p:cNvCxnSpPr/>
          <p:nvPr/>
        </p:nvCxnSpPr>
        <p:spPr>
          <a:xfrm flipH="1">
            <a:off x="3125946" y="2555382"/>
            <a:ext cx="682489" cy="6847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08846" y="4977214"/>
            <a:ext cx="1248216" cy="761921"/>
          </a:xfrm>
          <a:prstGeom prst="rect">
            <a:avLst/>
          </a:prstGeom>
        </p:spPr>
      </p:pic>
      <p:cxnSp>
        <p:nvCxnSpPr>
          <p:cNvPr id="58" name="Straight Arrow Connector 57"/>
          <p:cNvCxnSpPr>
            <a:stCxn id="25" idx="2"/>
            <a:endCxn id="55" idx="0"/>
          </p:cNvCxnSpPr>
          <p:nvPr/>
        </p:nvCxnSpPr>
        <p:spPr>
          <a:xfrm flipH="1">
            <a:off x="2632954" y="4676492"/>
            <a:ext cx="19861" cy="3007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60">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5287" y="3502246"/>
            <a:ext cx="2220680" cy="2402585"/>
          </a:xfrm>
          <a:prstGeom prst="rect">
            <a:avLst/>
          </a:prstGeom>
        </p:spPr>
      </p:pic>
      <p:cxnSp>
        <p:nvCxnSpPr>
          <p:cNvPr id="62" name="Straight Arrow Connector 61"/>
          <p:cNvCxnSpPr>
            <a:endCxn id="61" idx="0"/>
          </p:cNvCxnSpPr>
          <p:nvPr/>
        </p:nvCxnSpPr>
        <p:spPr>
          <a:xfrm flipH="1">
            <a:off x="7985627" y="3015957"/>
            <a:ext cx="222521" cy="4862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9" name="Picture 2058"/>
          <p:cNvPicPr>
            <a:picLocks noChangeAspect="1"/>
          </p:cNvPicPr>
          <p:nvPr/>
        </p:nvPicPr>
        <p:blipFill>
          <a:blip r:embed="rId11"/>
          <a:stretch>
            <a:fillRect/>
          </a:stretch>
        </p:blipFill>
        <p:spPr>
          <a:xfrm>
            <a:off x="4013200" y="3908382"/>
            <a:ext cx="2301560" cy="1499183"/>
          </a:xfrm>
          <a:prstGeom prst="rect">
            <a:avLst/>
          </a:prstGeom>
        </p:spPr>
      </p:pic>
      <p:cxnSp>
        <p:nvCxnSpPr>
          <p:cNvPr id="30" name="Straight Arrow Connector 29"/>
          <p:cNvCxnSpPr>
            <a:stCxn id="55" idx="3"/>
          </p:cNvCxnSpPr>
          <p:nvPr/>
        </p:nvCxnSpPr>
        <p:spPr>
          <a:xfrm flipV="1">
            <a:off x="3257062" y="2731770"/>
            <a:ext cx="2391127" cy="2626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2059" idx="3"/>
          </p:cNvCxnSpPr>
          <p:nvPr/>
        </p:nvCxnSpPr>
        <p:spPr>
          <a:xfrm flipH="1">
            <a:off x="6314759" y="4657973"/>
            <a:ext cx="53228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64" name="TextBox 2063"/>
          <p:cNvSpPr txBox="1"/>
          <p:nvPr/>
        </p:nvSpPr>
        <p:spPr>
          <a:xfrm>
            <a:off x="5269591" y="5462136"/>
            <a:ext cx="300989" cy="300082"/>
          </a:xfrm>
          <a:prstGeom prst="rect">
            <a:avLst/>
          </a:prstGeom>
          <a:noFill/>
        </p:spPr>
        <p:txBody>
          <a:bodyPr wrap="square" rtlCol="0">
            <a:spAutoFit/>
          </a:bodyPr>
          <a:lstStyle/>
          <a:p>
            <a:pPr algn="ctr" defTabSz="685800" fontAlgn="auto">
              <a:spcBef>
                <a:spcPts val="0"/>
              </a:spcBef>
              <a:spcAft>
                <a:spcPts val="0"/>
              </a:spcAft>
            </a:pPr>
            <a:r>
              <a:rPr lang="en-US" sz="1350" kern="0" dirty="0">
                <a:solidFill>
                  <a:sysClr val="windowText" lastClr="000000"/>
                </a:solidFill>
              </a:rPr>
              <a:t>…</a:t>
            </a:r>
          </a:p>
        </p:txBody>
      </p:sp>
      <p:sp>
        <p:nvSpPr>
          <p:cNvPr id="71" name="TextBox 70"/>
          <p:cNvSpPr txBox="1"/>
          <p:nvPr/>
        </p:nvSpPr>
        <p:spPr>
          <a:xfrm>
            <a:off x="6340633" y="4695220"/>
            <a:ext cx="300989" cy="300082"/>
          </a:xfrm>
          <a:prstGeom prst="rect">
            <a:avLst/>
          </a:prstGeom>
          <a:noFill/>
        </p:spPr>
        <p:txBody>
          <a:bodyPr wrap="square" rtlCol="0">
            <a:spAutoFit/>
          </a:bodyPr>
          <a:lstStyle/>
          <a:p>
            <a:pPr algn="ctr" defTabSz="685800" fontAlgn="auto">
              <a:spcBef>
                <a:spcPts val="0"/>
              </a:spcBef>
              <a:spcAft>
                <a:spcPts val="0"/>
              </a:spcAft>
            </a:pPr>
            <a:r>
              <a:rPr lang="en-US" sz="1350" kern="0" dirty="0">
                <a:solidFill>
                  <a:sysClr val="windowText" lastClr="000000"/>
                </a:solidFill>
              </a:rPr>
              <a:t>…</a:t>
            </a:r>
          </a:p>
        </p:txBody>
      </p:sp>
      <p:sp>
        <p:nvSpPr>
          <p:cNvPr id="2065" name="TextBox 2064"/>
          <p:cNvSpPr txBox="1"/>
          <p:nvPr/>
        </p:nvSpPr>
        <p:spPr>
          <a:xfrm>
            <a:off x="3537325" y="5578441"/>
            <a:ext cx="1171739" cy="507831"/>
          </a:xfrm>
          <a:prstGeom prst="rect">
            <a:avLst/>
          </a:prstGeom>
          <a:noFill/>
        </p:spPr>
        <p:txBody>
          <a:bodyPr wrap="square" rtlCol="0">
            <a:spAutoFit/>
          </a:bodyPr>
          <a:lstStyle/>
          <a:p>
            <a:pPr defTabSz="685800" fontAlgn="auto">
              <a:spcBef>
                <a:spcPts val="0"/>
              </a:spcBef>
              <a:spcAft>
                <a:spcPts val="0"/>
              </a:spcAft>
            </a:pPr>
            <a:r>
              <a:rPr lang="en-US" sz="1350" kern="0" dirty="0">
                <a:solidFill>
                  <a:sysClr val="windowText" lastClr="000000"/>
                </a:solidFill>
              </a:rPr>
              <a:t>21,111 probes</a:t>
            </a:r>
          </a:p>
        </p:txBody>
      </p:sp>
      <p:sp>
        <p:nvSpPr>
          <p:cNvPr id="2067" name="TextBox 2066"/>
          <p:cNvSpPr txBox="1"/>
          <p:nvPr/>
        </p:nvSpPr>
        <p:spPr>
          <a:xfrm>
            <a:off x="5264297" y="3502246"/>
            <a:ext cx="744857" cy="276999"/>
          </a:xfrm>
          <a:prstGeom prst="rect">
            <a:avLst/>
          </a:prstGeom>
          <a:noFill/>
        </p:spPr>
        <p:txBody>
          <a:bodyPr wrap="square" rtlCol="0">
            <a:spAutoFit/>
          </a:bodyPr>
          <a:lstStyle/>
          <a:p>
            <a:pPr defTabSz="685800" fontAlgn="auto">
              <a:spcBef>
                <a:spcPts val="0"/>
              </a:spcBef>
              <a:spcAft>
                <a:spcPts val="0"/>
              </a:spcAft>
            </a:pPr>
            <a:r>
              <a:rPr lang="en-US" sz="1200" kern="0" dirty="0">
                <a:solidFill>
                  <a:sysClr val="windowText" lastClr="000000"/>
                </a:solidFill>
              </a:rPr>
              <a:t>wells</a:t>
            </a:r>
          </a:p>
        </p:txBody>
      </p:sp>
      <p:cxnSp>
        <p:nvCxnSpPr>
          <p:cNvPr id="2070" name="Straight Arrow Connector 2069"/>
          <p:cNvCxnSpPr/>
          <p:nvPr/>
        </p:nvCxnSpPr>
        <p:spPr>
          <a:xfrm flipH="1">
            <a:off x="5328921" y="3749898"/>
            <a:ext cx="85871" cy="1261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2065" idx="0"/>
          </p:cNvCxnSpPr>
          <p:nvPr/>
        </p:nvCxnSpPr>
        <p:spPr>
          <a:xfrm flipV="1">
            <a:off x="4123195" y="5439942"/>
            <a:ext cx="88125" cy="1384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73" name="TextBox 2072"/>
          <p:cNvSpPr txBox="1"/>
          <p:nvPr/>
        </p:nvSpPr>
        <p:spPr>
          <a:xfrm>
            <a:off x="2111823" y="5723752"/>
            <a:ext cx="1209041" cy="276999"/>
          </a:xfrm>
          <a:prstGeom prst="rect">
            <a:avLst/>
          </a:prstGeom>
          <a:noFill/>
        </p:spPr>
        <p:txBody>
          <a:bodyPr wrap="square" rtlCol="0">
            <a:spAutoFit/>
          </a:bodyPr>
          <a:lstStyle/>
          <a:p>
            <a:pPr defTabSz="685800" fontAlgn="auto">
              <a:spcBef>
                <a:spcPts val="0"/>
              </a:spcBef>
              <a:spcAft>
                <a:spcPts val="0"/>
              </a:spcAft>
            </a:pPr>
            <a:r>
              <a:rPr lang="en-US" sz="1200" kern="0" dirty="0">
                <a:solidFill>
                  <a:sysClr val="windowText" lastClr="000000"/>
                </a:solidFill>
              </a:rPr>
              <a:t>randomization</a:t>
            </a:r>
          </a:p>
        </p:txBody>
      </p:sp>
      <p:sp>
        <p:nvSpPr>
          <p:cNvPr id="6" name="Title 5"/>
          <p:cNvSpPr>
            <a:spLocks noGrp="1"/>
          </p:cNvSpPr>
          <p:nvPr>
            <p:ph type="title"/>
          </p:nvPr>
        </p:nvSpPr>
        <p:spPr>
          <a:xfrm>
            <a:off x="39486" y="390984"/>
            <a:ext cx="8961901" cy="245960"/>
          </a:xfrm>
        </p:spPr>
        <p:txBody>
          <a:bodyPr/>
          <a:lstStyle/>
          <a:p>
            <a:r>
              <a:rPr lang="en-US" dirty="0"/>
              <a:t>Next Big Thing – High-throughput Transcriptomics</a:t>
            </a:r>
          </a:p>
        </p:txBody>
      </p:sp>
    </p:spTree>
    <p:extLst>
      <p:ext uri="{BB962C8B-B14F-4D97-AF65-F5344CB8AC3E}">
        <p14:creationId xmlns:p14="http://schemas.microsoft.com/office/powerpoint/2010/main" val="89535075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04465" y="271547"/>
            <a:ext cx="6096000" cy="228600"/>
          </a:xfrm>
        </p:spPr>
        <p:txBody>
          <a:bodyPr/>
          <a:lstStyle/>
          <a:p>
            <a:r>
              <a:rPr lang="en-US" dirty="0"/>
              <a:t>Data: Trust But Verify</a:t>
            </a:r>
          </a:p>
        </p:txBody>
      </p:sp>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42</a:t>
            </a:fld>
            <a:endParaRPr lang="en-US" sz="1000" b="1" kern="1200" dirty="0">
              <a:solidFill>
                <a:srgbClr val="003F69"/>
              </a:solidFill>
              <a:latin typeface="Arial" charset="0"/>
              <a:ea typeface="ＭＳ Ｐゴシック" pitchFamily="1" charset="-128"/>
              <a:cs typeface="+mn-cs"/>
            </a:endParaRPr>
          </a:p>
        </p:txBody>
      </p:sp>
      <p:sp>
        <p:nvSpPr>
          <p:cNvPr id="3" name="TextBox 2"/>
          <p:cNvSpPr txBox="1"/>
          <p:nvPr/>
        </p:nvSpPr>
        <p:spPr>
          <a:xfrm>
            <a:off x="1504465" y="1000928"/>
            <a:ext cx="6510952" cy="1631216"/>
          </a:xfrm>
          <a:prstGeom prst="rect">
            <a:avLst/>
          </a:prstGeom>
          <a:noFill/>
        </p:spPr>
        <p:txBody>
          <a:bodyPr wrap="square" rtlCol="0">
            <a:spAutoFit/>
          </a:bodyPr>
          <a:lstStyle/>
          <a:p>
            <a:r>
              <a:rPr lang="en-US" sz="2400" dirty="0"/>
              <a:t>We will worship Information </a:t>
            </a:r>
          </a:p>
          <a:p>
            <a:r>
              <a:rPr lang="en-US" sz="2400" dirty="0"/>
              <a:t>and our hearts will belong to Data</a:t>
            </a:r>
          </a:p>
          <a:p>
            <a:endParaRPr lang="en-US" sz="3200" dirty="0"/>
          </a:p>
          <a:p>
            <a:r>
              <a:rPr lang="en-US" dirty="0"/>
              <a:t>Steven </a:t>
            </a:r>
            <a:r>
              <a:rPr lang="en-US" dirty="0" err="1"/>
              <a:t>Shapin</a:t>
            </a:r>
            <a:r>
              <a:rPr lang="en-US" dirty="0"/>
              <a:t> (mystic)</a:t>
            </a:r>
          </a:p>
        </p:txBody>
      </p:sp>
      <p:sp>
        <p:nvSpPr>
          <p:cNvPr id="4" name="TextBox 3"/>
          <p:cNvSpPr txBox="1"/>
          <p:nvPr/>
        </p:nvSpPr>
        <p:spPr>
          <a:xfrm>
            <a:off x="1505465" y="2900753"/>
            <a:ext cx="6952735" cy="2616101"/>
          </a:xfrm>
          <a:prstGeom prst="rect">
            <a:avLst/>
          </a:prstGeom>
          <a:noFill/>
        </p:spPr>
        <p:txBody>
          <a:bodyPr wrap="square" rtlCol="0">
            <a:spAutoFit/>
          </a:bodyPr>
          <a:lstStyle/>
          <a:p>
            <a:r>
              <a:rPr lang="en-US" sz="2400" dirty="0"/>
              <a:t>You don’t believe data—you test data. If I could put my finger on the moment we genuinely screwed ourselves, it was the moment we decided that data was something you could use words like </a:t>
            </a:r>
            <a:r>
              <a:rPr lang="en-US" sz="2400" i="1" dirty="0"/>
              <a:t>believe</a:t>
            </a:r>
            <a:r>
              <a:rPr lang="en-US" sz="2400" dirty="0"/>
              <a:t> or </a:t>
            </a:r>
            <a:r>
              <a:rPr lang="en-US" sz="2400" i="1" dirty="0"/>
              <a:t>disbelieve</a:t>
            </a:r>
            <a:r>
              <a:rPr lang="en-US" sz="2400" dirty="0"/>
              <a:t> around. </a:t>
            </a:r>
          </a:p>
          <a:p>
            <a:endParaRPr lang="en-US" sz="2400" dirty="0"/>
          </a:p>
          <a:p>
            <a:r>
              <a:rPr lang="en-US" dirty="0"/>
              <a:t>Paolo </a:t>
            </a:r>
            <a:r>
              <a:rPr lang="en-US" dirty="0" err="1"/>
              <a:t>Bacigalupi</a:t>
            </a:r>
            <a:r>
              <a:rPr lang="en-US" dirty="0"/>
              <a:t> (scientist)</a:t>
            </a:r>
          </a:p>
        </p:txBody>
      </p:sp>
    </p:spTree>
    <p:extLst>
      <p:ext uri="{BB962C8B-B14F-4D97-AF65-F5344CB8AC3E}">
        <p14:creationId xmlns:p14="http://schemas.microsoft.com/office/powerpoint/2010/main" val="213478066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40423" y="207104"/>
            <a:ext cx="5943600" cy="304800"/>
          </a:xfrm>
        </p:spPr>
        <p:txBody>
          <a:bodyPr/>
          <a:lstStyle/>
          <a:p>
            <a:r>
              <a:rPr lang="en-US" dirty="0"/>
              <a:t>Models: Know your limits</a:t>
            </a:r>
          </a:p>
        </p:txBody>
      </p:sp>
      <p:sp>
        <p:nvSpPr>
          <p:cNvPr id="4" name="Content Placeholder 3"/>
          <p:cNvSpPr>
            <a:spLocks noGrp="1"/>
          </p:cNvSpPr>
          <p:nvPr>
            <p:ph idx="1"/>
          </p:nvPr>
        </p:nvSpPr>
        <p:spPr>
          <a:xfrm>
            <a:off x="385119" y="747584"/>
            <a:ext cx="8594124" cy="5477004"/>
          </a:xfrm>
        </p:spPr>
        <p:txBody>
          <a:bodyPr/>
          <a:lstStyle/>
          <a:p>
            <a:pPr marL="0" indent="0">
              <a:buNone/>
            </a:pPr>
            <a:r>
              <a:rPr lang="en-US" dirty="0"/>
              <a:t>“</a:t>
            </a:r>
            <a:r>
              <a:rPr lang="en-US" i="1" dirty="0"/>
              <a:t>You have a big approximation and a small approximation. The big approximation is your approximation to the problem you want to solve. The small approximation is involved in getting the solution to the approximate problem</a:t>
            </a:r>
            <a:r>
              <a:rPr lang="en-US" dirty="0"/>
              <a:t>.” </a:t>
            </a:r>
          </a:p>
          <a:p>
            <a:pPr marL="0" indent="0">
              <a:buNone/>
            </a:pPr>
            <a:r>
              <a:rPr lang="en-US" sz="2000" i="1" dirty="0"/>
              <a:t>Origin Unknown: Maybe Douglas Bates. Though he attributed it to George Box, Box denied it.</a:t>
            </a:r>
          </a:p>
          <a:p>
            <a:pPr marL="0" indent="0">
              <a:buNone/>
            </a:pPr>
            <a:endParaRPr lang="en-US" sz="2000" i="1" dirty="0"/>
          </a:p>
          <a:p>
            <a:r>
              <a:rPr lang="en-US" sz="2400" dirty="0"/>
              <a:t>Our first goal is </a:t>
            </a:r>
            <a:r>
              <a:rPr lang="en-US" sz="2400" b="1" dirty="0">
                <a:solidFill>
                  <a:srgbClr val="FF0000"/>
                </a:solidFill>
              </a:rPr>
              <a:t>prediction</a:t>
            </a:r>
          </a:p>
          <a:p>
            <a:r>
              <a:rPr lang="en-US" sz="2400" dirty="0"/>
              <a:t>Predictions are based on </a:t>
            </a:r>
            <a:r>
              <a:rPr lang="en-US" sz="2400" b="1" dirty="0">
                <a:solidFill>
                  <a:srgbClr val="FF0000"/>
                </a:solidFill>
              </a:rPr>
              <a:t>models</a:t>
            </a:r>
          </a:p>
          <a:p>
            <a:r>
              <a:rPr lang="en-US" dirty="0"/>
              <a:t>“All model are wrong”</a:t>
            </a:r>
          </a:p>
          <a:p>
            <a:r>
              <a:rPr lang="en-US" sz="2400" dirty="0"/>
              <a:t>All models are based on </a:t>
            </a:r>
            <a:r>
              <a:rPr lang="en-US" sz="2400" b="1" dirty="0">
                <a:solidFill>
                  <a:srgbClr val="FF0000"/>
                </a:solidFill>
              </a:rPr>
              <a:t>data</a:t>
            </a:r>
            <a:r>
              <a:rPr lang="en-US" sz="2400" dirty="0"/>
              <a:t>,</a:t>
            </a:r>
            <a:r>
              <a:rPr lang="en-US" sz="2400" b="1" dirty="0"/>
              <a:t> </a:t>
            </a:r>
            <a:r>
              <a:rPr lang="en-US" sz="2400" dirty="0"/>
              <a:t>which is always subject to noise, variability</a:t>
            </a:r>
          </a:p>
          <a:p>
            <a:r>
              <a:rPr lang="en-US" sz="2400" dirty="0"/>
              <a:t>Therefore, all predictions are </a:t>
            </a:r>
            <a:r>
              <a:rPr lang="en-US" sz="2400" b="1" dirty="0">
                <a:solidFill>
                  <a:srgbClr val="FF0000"/>
                </a:solidFill>
              </a:rPr>
              <a:t>uncertain</a:t>
            </a:r>
          </a:p>
          <a:p>
            <a:endParaRPr lang="en-US" dirty="0"/>
          </a:p>
          <a:p>
            <a:endParaRPr lang="en-US" sz="2400" b="1" dirty="0">
              <a:solidFill>
                <a:srgbClr val="FF0000"/>
              </a:solidFill>
            </a:endParaRPr>
          </a:p>
          <a:p>
            <a:pPr marL="0" indent="0">
              <a:buNone/>
            </a:pPr>
            <a:endParaRPr lang="en-US" sz="2400" dirty="0"/>
          </a:p>
          <a:p>
            <a:endParaRPr lang="en-US" sz="2400" dirty="0"/>
          </a:p>
        </p:txBody>
      </p:sp>
      <p:sp>
        <p:nvSpPr>
          <p:cNvPr id="2" name="Slide Number Placeholder 1"/>
          <p:cNvSpPr>
            <a:spLocks noGrp="1"/>
          </p:cNvSpPr>
          <p:nvPr>
            <p:ph type="sldNum" sz="quarter" idx="10"/>
          </p:nvPr>
        </p:nvSpPr>
        <p:spPr/>
        <p:txBody>
          <a:bodyPr/>
          <a:lstStyle/>
          <a:p>
            <a:pPr>
              <a:defRPr/>
            </a:pPr>
            <a:fld id="{20C94AA0-A201-4910-BA53-725AD4954C77}" type="slidenum">
              <a:rPr lang="en-US" smtClean="0"/>
              <a:pPr>
                <a:defRPr/>
              </a:pPr>
              <a:t>43</a:t>
            </a:fld>
            <a:endParaRPr lang="en-US"/>
          </a:p>
        </p:txBody>
      </p:sp>
    </p:spTree>
    <p:extLst>
      <p:ext uri="{BB962C8B-B14F-4D97-AF65-F5344CB8AC3E}">
        <p14:creationId xmlns:p14="http://schemas.microsoft.com/office/powerpoint/2010/main" val="395585529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533400"/>
            <a:ext cx="7010400" cy="161925"/>
          </a:xfrm>
        </p:spPr>
        <p:txBody>
          <a:bodyPr/>
          <a:lstStyle/>
          <a:p>
            <a:r>
              <a:rPr lang="en-US" sz="2400" dirty="0"/>
              <a:t>National Center for Computational Toxicology</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44</a:t>
            </a:fld>
            <a:endParaRPr lang="en-US" sz="1000" b="1" kern="1200" dirty="0">
              <a:solidFill>
                <a:srgbClr val="003F69"/>
              </a:solidFill>
              <a:latin typeface="Arial" charset="0"/>
              <a:ea typeface="ＭＳ Ｐゴシック" pitchFamily="1"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790" y="3232782"/>
            <a:ext cx="4931996" cy="3472947"/>
          </a:xfrm>
          <a:prstGeom prst="rect">
            <a:avLst/>
          </a:prstGeom>
        </p:spPr>
      </p:pic>
      <p:sp>
        <p:nvSpPr>
          <p:cNvPr id="7" name="Content Placeholder 2"/>
          <p:cNvSpPr txBox="1">
            <a:spLocks/>
          </p:cNvSpPr>
          <p:nvPr/>
        </p:nvSpPr>
        <p:spPr>
          <a:xfrm>
            <a:off x="-30962" y="1019174"/>
            <a:ext cx="1809750" cy="4724400"/>
          </a:xfrm>
          <a:prstGeom prst="rect">
            <a:avLst/>
          </a:prstGeom>
        </p:spPr>
        <p:txBody>
          <a:bodyPr/>
          <a:lst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a:lstStyle>
          <a:p>
            <a:pPr>
              <a:buFont typeface="Times" pitchFamily="18" charset="0"/>
              <a:buNone/>
            </a:pPr>
            <a:r>
              <a:rPr lang="en-US" sz="1200" u="sng" kern="0" dirty="0"/>
              <a:t>NCCT Staff</a:t>
            </a:r>
          </a:p>
          <a:p>
            <a:pPr>
              <a:buFont typeface="Times" pitchFamily="18" charset="0"/>
              <a:buNone/>
            </a:pPr>
            <a:r>
              <a:rPr lang="en-US" sz="1200" kern="0" dirty="0"/>
              <a:t>Rusty Thomas</a:t>
            </a:r>
          </a:p>
          <a:p>
            <a:pPr>
              <a:buFont typeface="Times" pitchFamily="18" charset="0"/>
              <a:buNone/>
            </a:pPr>
            <a:r>
              <a:rPr lang="en-US" sz="1200" kern="0" dirty="0"/>
              <a:t>Kevin Crofton</a:t>
            </a:r>
          </a:p>
          <a:p>
            <a:pPr>
              <a:buFont typeface="Times" pitchFamily="18" charset="0"/>
              <a:buNone/>
            </a:pPr>
            <a:r>
              <a:rPr lang="en-US" sz="1200" kern="0" dirty="0"/>
              <a:t>Keith Houck</a:t>
            </a:r>
          </a:p>
          <a:p>
            <a:pPr>
              <a:buFont typeface="Times" pitchFamily="18" charset="0"/>
              <a:buNone/>
            </a:pPr>
            <a:r>
              <a:rPr lang="en-US" sz="1200" kern="0" dirty="0"/>
              <a:t>Ann Richard</a:t>
            </a:r>
          </a:p>
          <a:p>
            <a:pPr>
              <a:buFont typeface="Times" pitchFamily="18" charset="0"/>
              <a:buNone/>
            </a:pPr>
            <a:r>
              <a:rPr lang="en-US" sz="1200" kern="0" dirty="0"/>
              <a:t>Richard Judson</a:t>
            </a:r>
          </a:p>
          <a:p>
            <a:pPr>
              <a:buFont typeface="Times" pitchFamily="18" charset="0"/>
              <a:buNone/>
            </a:pPr>
            <a:r>
              <a:rPr lang="en-US" sz="1200" kern="0" dirty="0"/>
              <a:t>Tom Knudsen</a:t>
            </a:r>
          </a:p>
          <a:p>
            <a:pPr>
              <a:buFont typeface="Times" pitchFamily="18" charset="0"/>
              <a:buNone/>
            </a:pPr>
            <a:r>
              <a:rPr lang="en-US" sz="1200" kern="0" dirty="0"/>
              <a:t>Matt Martin*</a:t>
            </a:r>
          </a:p>
          <a:p>
            <a:pPr>
              <a:buFont typeface="Times" pitchFamily="18" charset="0"/>
              <a:buNone/>
            </a:pPr>
            <a:r>
              <a:rPr lang="en-US" sz="1200" kern="0" dirty="0"/>
              <a:t>Grace Patlewicz</a:t>
            </a:r>
          </a:p>
          <a:p>
            <a:pPr>
              <a:buFont typeface="Times" pitchFamily="18" charset="0"/>
              <a:buNone/>
            </a:pPr>
            <a:r>
              <a:rPr lang="en-US" sz="1200" kern="0" dirty="0"/>
              <a:t>Woody Setzer</a:t>
            </a:r>
          </a:p>
          <a:p>
            <a:pPr>
              <a:buFont typeface="Times" pitchFamily="18" charset="0"/>
              <a:buNone/>
            </a:pPr>
            <a:r>
              <a:rPr lang="en-US" sz="1200" kern="0" dirty="0"/>
              <a:t>John Wambaugh</a:t>
            </a:r>
          </a:p>
          <a:p>
            <a:pPr>
              <a:buFont typeface="Times" pitchFamily="18" charset="0"/>
              <a:buNone/>
            </a:pPr>
            <a:r>
              <a:rPr lang="en-US" sz="1200" kern="0" dirty="0"/>
              <a:t>Tony Williams</a:t>
            </a:r>
          </a:p>
          <a:p>
            <a:pPr>
              <a:buFont typeface="Times" pitchFamily="18" charset="0"/>
              <a:buNone/>
            </a:pPr>
            <a:r>
              <a:rPr lang="en-US" sz="1200" kern="0" dirty="0"/>
              <a:t>Steve Simmons</a:t>
            </a:r>
          </a:p>
          <a:p>
            <a:pPr>
              <a:buFont typeface="Times" pitchFamily="18" charset="0"/>
              <a:buNone/>
            </a:pPr>
            <a:r>
              <a:rPr lang="en-US" sz="1200" kern="0" dirty="0"/>
              <a:t>Chris Grulke</a:t>
            </a:r>
          </a:p>
          <a:p>
            <a:pPr>
              <a:buFont typeface="Times" pitchFamily="18" charset="0"/>
              <a:buNone/>
            </a:pPr>
            <a:r>
              <a:rPr lang="en-US" sz="1200" kern="0" dirty="0"/>
              <a:t>Katie Paul-Friedman</a:t>
            </a:r>
          </a:p>
          <a:p>
            <a:pPr>
              <a:buFont typeface="Times" pitchFamily="18" charset="0"/>
              <a:buNone/>
            </a:pPr>
            <a:r>
              <a:rPr lang="en-US" sz="1200" kern="0" dirty="0"/>
              <a:t>Jeff Edwards</a:t>
            </a:r>
          </a:p>
          <a:p>
            <a:pPr>
              <a:buFont typeface="Times" pitchFamily="18" charset="0"/>
              <a:buNone/>
            </a:pPr>
            <a:r>
              <a:rPr lang="en-US" sz="1200" kern="0" dirty="0"/>
              <a:t>Chad Deisenroth</a:t>
            </a:r>
          </a:p>
          <a:p>
            <a:pPr>
              <a:buFont typeface="Times" pitchFamily="18" charset="0"/>
              <a:buNone/>
            </a:pPr>
            <a:r>
              <a:rPr lang="en-US" sz="1200" kern="0" dirty="0"/>
              <a:t>Joshua Harrill</a:t>
            </a:r>
          </a:p>
          <a:p>
            <a:pPr>
              <a:buFont typeface="Times" pitchFamily="18" charset="0"/>
              <a:buNone/>
            </a:pPr>
            <a:r>
              <a:rPr lang="en-US" sz="1200" kern="0" dirty="0"/>
              <a:t>Rebecca Jolley</a:t>
            </a:r>
          </a:p>
          <a:p>
            <a:pPr>
              <a:buFont typeface="Times" pitchFamily="18" charset="0"/>
              <a:buNone/>
            </a:pPr>
            <a:r>
              <a:rPr lang="en-US" sz="1200" kern="0" dirty="0"/>
              <a:t>Jeremy Dunne</a:t>
            </a:r>
          </a:p>
          <a:p>
            <a:pPr>
              <a:buFont typeface="Times" pitchFamily="18" charset="0"/>
              <a:buNone/>
            </a:pPr>
            <a:endParaRPr lang="en-US" sz="1200" kern="0" dirty="0"/>
          </a:p>
          <a:p>
            <a:pPr>
              <a:buFont typeface="Times" pitchFamily="18" charset="0"/>
              <a:buNone/>
            </a:pPr>
            <a:endParaRPr lang="en-US" sz="1200" kern="0" dirty="0"/>
          </a:p>
          <a:p>
            <a:pPr>
              <a:buFont typeface="Times" pitchFamily="18" charset="0"/>
              <a:buNone/>
              <a:defRPr/>
            </a:pPr>
            <a:endParaRPr lang="en-US" sz="1200" kern="0" dirty="0"/>
          </a:p>
          <a:p>
            <a:pPr>
              <a:buFont typeface="Times" pitchFamily="18" charset="0"/>
              <a:buNone/>
              <a:defRPr/>
            </a:pPr>
            <a:endParaRPr lang="en-US" sz="1200" kern="0" dirty="0"/>
          </a:p>
          <a:p>
            <a:pPr>
              <a:buFont typeface="Times" pitchFamily="18" charset="0"/>
              <a:buNone/>
            </a:pPr>
            <a:endParaRPr lang="en-US" sz="1200" kern="0" dirty="0"/>
          </a:p>
        </p:txBody>
      </p:sp>
      <p:sp>
        <p:nvSpPr>
          <p:cNvPr id="8" name="Content Placeholder 2"/>
          <p:cNvSpPr txBox="1">
            <a:spLocks/>
          </p:cNvSpPr>
          <p:nvPr/>
        </p:nvSpPr>
        <p:spPr bwMode="auto">
          <a:xfrm>
            <a:off x="6168592" y="1019174"/>
            <a:ext cx="2176338" cy="12974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sng" strike="noStrike" kern="0" cap="none" spc="0" normalizeH="0" noProof="0" dirty="0">
                <a:ln>
                  <a:noFill/>
                </a:ln>
                <a:solidFill>
                  <a:schemeClr val="tx1"/>
                </a:solidFill>
                <a:effectLst/>
                <a:uLnTx/>
                <a:uFillTx/>
                <a:latin typeface="+mn-lt"/>
                <a:ea typeface="+mn-ea"/>
                <a:cs typeface="+mn-cs"/>
              </a:rPr>
              <a:t>NIH/NCATS Collaborators</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lang="en-US" sz="1200" kern="0" dirty="0">
                <a:latin typeface="+mn-lt"/>
              </a:rPr>
              <a:t>Menghang Xia</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none" strike="noStrike" kern="0" cap="none" spc="0" normalizeH="0" noProof="0" dirty="0">
                <a:ln>
                  <a:noFill/>
                </a:ln>
                <a:solidFill>
                  <a:schemeClr val="tx1"/>
                </a:solidFill>
                <a:effectLst/>
                <a:uLnTx/>
                <a:uFillTx/>
                <a:latin typeface="+mn-lt"/>
                <a:ea typeface="+mn-ea"/>
                <a:cs typeface="+mn-cs"/>
              </a:rPr>
              <a:t>Ruili Huang</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lang="en-US" sz="1200" kern="0" dirty="0">
                <a:latin typeface="+mn-lt"/>
              </a:rPr>
              <a:t>Anton Simeonov</a:t>
            </a: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lvl="0" indent="-168275" eaLnBrk="0" hangingPunct="0">
              <a:spcBef>
                <a:spcPct val="20000"/>
              </a:spcBef>
              <a:buClr>
                <a:srgbClr val="003F69"/>
              </a:buClr>
              <a:buSzPct val="90000"/>
              <a:defRPr/>
            </a:pPr>
            <a:endParaRPr lang="en-US" sz="1200" kern="0" dirty="0"/>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bwMode="auto">
          <a:xfrm>
            <a:off x="4616600" y="1019174"/>
            <a:ext cx="1809750" cy="14097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lvl="0" indent="-168275" eaLnBrk="0" hangingPunct="0">
              <a:spcBef>
                <a:spcPct val="20000"/>
              </a:spcBef>
              <a:buClr>
                <a:srgbClr val="003F69"/>
              </a:buClr>
              <a:buSzPct val="90000"/>
              <a:defRPr/>
            </a:pPr>
            <a:r>
              <a:rPr lang="en-US" sz="1200" u="sng" kern="0" dirty="0"/>
              <a:t>NTP Collaborators</a:t>
            </a:r>
          </a:p>
          <a:p>
            <a:pPr marL="168275" lvl="0" indent="-168275" eaLnBrk="0" hangingPunct="0">
              <a:spcBef>
                <a:spcPct val="20000"/>
              </a:spcBef>
              <a:buClr>
                <a:srgbClr val="003F69"/>
              </a:buClr>
              <a:buSzPct val="90000"/>
              <a:defRPr/>
            </a:pPr>
            <a:r>
              <a:rPr lang="en-US" sz="1200" kern="0" dirty="0"/>
              <a:t>Warren Casey</a:t>
            </a:r>
          </a:p>
          <a:p>
            <a:pPr marL="168275" lvl="0" indent="-168275" eaLnBrk="0" hangingPunct="0">
              <a:spcBef>
                <a:spcPct val="20000"/>
              </a:spcBef>
              <a:buClr>
                <a:srgbClr val="003F69"/>
              </a:buClr>
              <a:buSzPct val="90000"/>
              <a:defRPr/>
            </a:pPr>
            <a:r>
              <a:rPr lang="en-US" sz="1200" kern="0" dirty="0"/>
              <a:t>Nicole Kleinstreuer</a:t>
            </a:r>
          </a:p>
          <a:p>
            <a:pPr marL="168275" lvl="0" indent="-168275" eaLnBrk="0" hangingPunct="0">
              <a:spcBef>
                <a:spcPct val="20000"/>
              </a:spcBef>
              <a:buClr>
                <a:srgbClr val="003F69"/>
              </a:buClr>
              <a:buSzPct val="90000"/>
              <a:defRPr/>
            </a:pPr>
            <a:r>
              <a:rPr lang="en-US" sz="1200" kern="0" dirty="0"/>
              <a:t>Mike Devito</a:t>
            </a:r>
          </a:p>
          <a:p>
            <a:pPr marL="168275" lvl="0" indent="-168275" eaLnBrk="0" hangingPunct="0">
              <a:spcBef>
                <a:spcPct val="20000"/>
              </a:spcBef>
              <a:buClr>
                <a:srgbClr val="003F69"/>
              </a:buClr>
              <a:buSzPct val="90000"/>
              <a:defRPr/>
            </a:pPr>
            <a:r>
              <a:rPr lang="en-US" sz="1200" kern="0" dirty="0"/>
              <a:t>Dan Zang</a:t>
            </a:r>
          </a:p>
          <a:p>
            <a:pPr marL="168275" lvl="0" indent="-168275" eaLnBrk="0" hangingPunct="0">
              <a:spcBef>
                <a:spcPct val="20000"/>
              </a:spcBef>
              <a:buClr>
                <a:srgbClr val="003F69"/>
              </a:buClr>
              <a:buSzPct val="90000"/>
              <a:defRPr/>
            </a:pPr>
            <a:r>
              <a:rPr lang="en-US" sz="1200" kern="0" dirty="0"/>
              <a:t>Rick Paules</a:t>
            </a:r>
          </a:p>
          <a:p>
            <a:pPr marL="168275" lvl="0" indent="-168275" eaLnBrk="0" hangingPunct="0">
              <a:spcBef>
                <a:spcPct val="20000"/>
              </a:spcBef>
              <a:buClr>
                <a:srgbClr val="003F69"/>
              </a:buClr>
              <a:buSzPct val="90000"/>
              <a:defRPr/>
            </a:pPr>
            <a:r>
              <a:rPr lang="en-US" sz="1200" kern="0" dirty="0"/>
              <a:t>Nisha Sipes</a:t>
            </a:r>
          </a:p>
        </p:txBody>
      </p:sp>
      <p:sp>
        <p:nvSpPr>
          <p:cNvPr id="10" name="Content Placeholder 2"/>
          <p:cNvSpPr txBox="1">
            <a:spLocks/>
          </p:cNvSpPr>
          <p:nvPr/>
        </p:nvSpPr>
        <p:spPr bwMode="auto">
          <a:xfrm>
            <a:off x="1470994" y="1028699"/>
            <a:ext cx="2040123" cy="3401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a:lstStyle>
          <a:p>
            <a:pPr>
              <a:buFont typeface="Times" pitchFamily="18" charset="0"/>
              <a:buNone/>
            </a:pPr>
            <a:r>
              <a:rPr lang="en-US" sz="1200" u="sng" kern="0" dirty="0"/>
              <a:t>NCCT Postdocs</a:t>
            </a:r>
          </a:p>
          <a:p>
            <a:pPr>
              <a:buFont typeface="Times" pitchFamily="18" charset="0"/>
              <a:buNone/>
            </a:pPr>
            <a:r>
              <a:rPr lang="en-US" sz="1200" kern="0" dirty="0"/>
              <a:t>Todor Antonijevic</a:t>
            </a:r>
          </a:p>
          <a:p>
            <a:pPr>
              <a:buFont typeface="Times" pitchFamily="18" charset="0"/>
              <a:buNone/>
            </a:pPr>
            <a:r>
              <a:rPr lang="en-US" sz="1200" kern="0" dirty="0"/>
              <a:t>Audrey Bone</a:t>
            </a:r>
          </a:p>
          <a:p>
            <a:pPr>
              <a:buFont typeface="Times" pitchFamily="18" charset="0"/>
              <a:buNone/>
            </a:pPr>
            <a:r>
              <a:rPr lang="en-US" sz="1200" kern="0" dirty="0"/>
              <a:t>Swapnil Chavan</a:t>
            </a:r>
          </a:p>
          <a:p>
            <a:pPr>
              <a:buFont typeface="Times" pitchFamily="18" charset="0"/>
              <a:buNone/>
            </a:pPr>
            <a:r>
              <a:rPr lang="en-US" sz="1200" kern="0" dirty="0"/>
              <a:t>Kristin Connors*</a:t>
            </a:r>
          </a:p>
          <a:p>
            <a:pPr>
              <a:buFont typeface="Times" pitchFamily="18" charset="0"/>
              <a:buNone/>
            </a:pPr>
            <a:r>
              <a:rPr lang="en-US" sz="1200" kern="0" dirty="0"/>
              <a:t>Danica DeGroot</a:t>
            </a:r>
          </a:p>
          <a:p>
            <a:pPr>
              <a:buFont typeface="Times" pitchFamily="18" charset="0"/>
              <a:buNone/>
            </a:pPr>
            <a:r>
              <a:rPr lang="en-US" sz="1200" kern="0" dirty="0"/>
              <a:t>Jeremy Fitzpatrick</a:t>
            </a:r>
          </a:p>
          <a:p>
            <a:pPr>
              <a:buFont typeface="Times" pitchFamily="18" charset="0"/>
              <a:buNone/>
            </a:pPr>
            <a:r>
              <a:rPr lang="en-US" sz="1200" kern="0" dirty="0"/>
              <a:t>Dustin Kapraun*</a:t>
            </a:r>
          </a:p>
          <a:p>
            <a:pPr>
              <a:buFont typeface="Times" pitchFamily="18" charset="0"/>
              <a:buNone/>
            </a:pPr>
            <a:r>
              <a:rPr lang="en-US" sz="1200" kern="0" dirty="0"/>
              <a:t>Agnes Karmaus*</a:t>
            </a:r>
          </a:p>
          <a:p>
            <a:pPr>
              <a:buFont typeface="Times" pitchFamily="18" charset="0"/>
              <a:buNone/>
            </a:pPr>
            <a:r>
              <a:rPr lang="en-US" sz="1200" kern="0" dirty="0"/>
              <a:t>Max Leung*</a:t>
            </a:r>
          </a:p>
          <a:p>
            <a:pPr>
              <a:buFont typeface="Times" pitchFamily="18" charset="0"/>
              <a:buNone/>
            </a:pPr>
            <a:r>
              <a:rPr lang="en-US" sz="1200" kern="0" dirty="0"/>
              <a:t>Kamel Mansouri*</a:t>
            </a:r>
          </a:p>
          <a:p>
            <a:pPr>
              <a:buFont typeface="Times" pitchFamily="18" charset="0"/>
              <a:buNone/>
            </a:pPr>
            <a:r>
              <a:rPr lang="en-US" sz="1200" kern="0" dirty="0"/>
              <a:t>Andrew </a:t>
            </a:r>
            <a:r>
              <a:rPr lang="en-US" sz="1200" kern="0" dirty="0" err="1"/>
              <a:t>McEachran</a:t>
            </a:r>
            <a:endParaRPr lang="en-US" sz="1200" kern="0" dirty="0"/>
          </a:p>
          <a:p>
            <a:pPr>
              <a:buFont typeface="Times" pitchFamily="18" charset="0"/>
              <a:buNone/>
            </a:pPr>
            <a:r>
              <a:rPr lang="en-US" sz="1200" kern="0" dirty="0"/>
              <a:t>LyLy Pham</a:t>
            </a:r>
          </a:p>
          <a:p>
            <a:pPr>
              <a:buFont typeface="Times" pitchFamily="18" charset="0"/>
              <a:buNone/>
            </a:pPr>
            <a:r>
              <a:rPr lang="en-US" sz="1200" kern="0" dirty="0"/>
              <a:t>Prachi Pradeep</a:t>
            </a:r>
          </a:p>
          <a:p>
            <a:pPr>
              <a:buFont typeface="Times" pitchFamily="18" charset="0"/>
              <a:buNone/>
            </a:pPr>
            <a:r>
              <a:rPr lang="en-US" sz="1200" kern="0" dirty="0"/>
              <a:t>Caroline Ring*</a:t>
            </a:r>
          </a:p>
          <a:p>
            <a:pPr>
              <a:buFont typeface="Times" pitchFamily="18" charset="0"/>
              <a:buNone/>
            </a:pPr>
            <a:r>
              <a:rPr lang="en-US" sz="1200" kern="0" dirty="0"/>
              <a:t>Kate </a:t>
            </a:r>
            <a:r>
              <a:rPr lang="en-US" sz="1200" kern="0" dirty="0" err="1"/>
              <a:t>Saili</a:t>
            </a:r>
            <a:endParaRPr lang="en-US" sz="1200" kern="0" dirty="0"/>
          </a:p>
          <a:p>
            <a:pPr>
              <a:buFont typeface="Times" pitchFamily="18" charset="0"/>
              <a:buNone/>
            </a:pPr>
            <a:r>
              <a:rPr lang="en-US" sz="1200" kern="0" dirty="0"/>
              <a:t>Eric Watt*</a:t>
            </a:r>
          </a:p>
          <a:p>
            <a:pPr>
              <a:buFont typeface="Times" pitchFamily="18" charset="0"/>
              <a:buNone/>
            </a:pPr>
            <a:r>
              <a:rPr lang="en-US" sz="1200" kern="0" dirty="0"/>
              <a:t>Todd </a:t>
            </a:r>
            <a:r>
              <a:rPr lang="en-US" sz="1200" kern="0" dirty="0" err="1"/>
              <a:t>Zurlinden</a:t>
            </a:r>
            <a:endParaRPr lang="en-US" sz="1200" kern="0" dirty="0"/>
          </a:p>
        </p:txBody>
      </p:sp>
      <p:sp>
        <p:nvSpPr>
          <p:cNvPr id="11" name="Content Placeholder 2"/>
          <p:cNvSpPr txBox="1">
            <a:spLocks/>
          </p:cNvSpPr>
          <p:nvPr/>
        </p:nvSpPr>
        <p:spPr bwMode="auto">
          <a:xfrm>
            <a:off x="2884271" y="1028699"/>
            <a:ext cx="2000250" cy="22040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sng" strike="noStrike" kern="0" cap="none" spc="0" normalizeH="0" baseline="0" noProof="0" dirty="0">
                <a:ln>
                  <a:noFill/>
                </a:ln>
                <a:solidFill>
                  <a:schemeClr val="tx1"/>
                </a:solidFill>
                <a:effectLst/>
                <a:uLnTx/>
                <a:uFillTx/>
                <a:latin typeface="+mn-lt"/>
                <a:ea typeface="+mn-ea"/>
                <a:cs typeface="+mn-cs"/>
              </a:rPr>
              <a:t>NCCT</a:t>
            </a:r>
          </a:p>
          <a:p>
            <a:pPr>
              <a:buNone/>
            </a:pPr>
            <a:r>
              <a:rPr lang="en-US" sz="1200" dirty="0"/>
              <a:t>Nancy Baker</a:t>
            </a:r>
          </a:p>
          <a:p>
            <a:pPr>
              <a:buNone/>
            </a:pPr>
            <a:r>
              <a:rPr lang="en-US" sz="1200" dirty="0"/>
              <a:t>Dayne Filer*</a:t>
            </a:r>
          </a:p>
          <a:p>
            <a:pPr>
              <a:buNone/>
            </a:pPr>
            <a:r>
              <a:rPr lang="en-US" sz="1200" dirty="0"/>
              <a:t>Parth Kothiya*</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none" strike="noStrike" kern="0" cap="none" spc="0" normalizeH="0" noProof="0" dirty="0">
                <a:ln>
                  <a:noFill/>
                </a:ln>
                <a:solidFill>
                  <a:schemeClr val="tx1"/>
                </a:solidFill>
                <a:effectLst/>
                <a:uLnTx/>
                <a:uFillTx/>
                <a:latin typeface="+mn-lt"/>
                <a:ea typeface="+mn-ea"/>
                <a:cs typeface="+mn-cs"/>
              </a:rPr>
              <a:t>Sean Watford</a:t>
            </a:r>
          </a:p>
          <a:p>
            <a:pPr marL="168275" lvl="0" indent="-168275" eaLnBrk="0" hangingPunct="0">
              <a:spcBef>
                <a:spcPct val="20000"/>
              </a:spcBef>
              <a:buClr>
                <a:srgbClr val="003F69"/>
              </a:buClr>
              <a:buSzPct val="90000"/>
              <a:defRPr/>
            </a:pPr>
            <a:r>
              <a:rPr lang="en-US" sz="1200" kern="0" dirty="0">
                <a:latin typeface="+mn-lt"/>
              </a:rPr>
              <a:t>Indira Thillainadarajah</a:t>
            </a:r>
          </a:p>
          <a:p>
            <a:pPr marL="168275" lvl="0" indent="-168275" eaLnBrk="0" hangingPunct="0">
              <a:spcBef>
                <a:spcPct val="20000"/>
              </a:spcBef>
              <a:buClr>
                <a:srgbClr val="003F69"/>
              </a:buClr>
              <a:buSzPct val="90000"/>
              <a:defRPr/>
            </a:pPr>
            <a:r>
              <a:rPr lang="en-US" sz="1200" kern="0" dirty="0">
                <a:latin typeface="+mn-lt"/>
              </a:rPr>
              <a:t>Robert Pearce</a:t>
            </a:r>
          </a:p>
          <a:p>
            <a:pPr marL="168275" indent="-168275" eaLnBrk="0" hangingPunct="0">
              <a:spcBef>
                <a:spcPct val="20000"/>
              </a:spcBef>
              <a:buClr>
                <a:srgbClr val="003F69"/>
              </a:buClr>
              <a:buSzPct val="90000"/>
              <a:defRPr/>
            </a:pPr>
            <a:r>
              <a:rPr lang="en-US" sz="1200" kern="0" dirty="0">
                <a:latin typeface="+mn-lt"/>
              </a:rPr>
              <a:t>Danielle Suarez</a:t>
            </a:r>
          </a:p>
          <a:p>
            <a:pPr marL="168275" lvl="0" indent="-168275" eaLnBrk="0" hangingPunct="0">
              <a:spcBef>
                <a:spcPct val="20000"/>
              </a:spcBef>
              <a:buClr>
                <a:srgbClr val="003F69"/>
              </a:buClr>
              <a:buSzPct val="90000"/>
              <a:defRPr/>
            </a:pPr>
            <a:r>
              <a:rPr lang="en-US" sz="1200" kern="0" dirty="0">
                <a:latin typeface="+mn-lt"/>
              </a:rPr>
              <a:t>Doris Smith</a:t>
            </a:r>
          </a:p>
          <a:p>
            <a:pPr marL="168275" lvl="0" indent="-168275" eaLnBrk="0" hangingPunct="0">
              <a:spcBef>
                <a:spcPct val="20000"/>
              </a:spcBef>
              <a:buClr>
                <a:srgbClr val="003F69"/>
              </a:buClr>
              <a:buSzPct val="90000"/>
              <a:defRPr/>
            </a:pPr>
            <a:r>
              <a:rPr lang="en-US" sz="1200" kern="0" dirty="0">
                <a:latin typeface="+mn-lt"/>
              </a:rPr>
              <a:t>Jamey Vail</a:t>
            </a:r>
          </a:p>
          <a:p>
            <a:pPr marL="168275" lvl="0" indent="-168275" eaLnBrk="0" hangingPunct="0">
              <a:spcBef>
                <a:spcPct val="20000"/>
              </a:spcBef>
              <a:buClr>
                <a:srgbClr val="003F69"/>
              </a:buClr>
              <a:buSzPct val="90000"/>
              <a:defRPr/>
            </a:pPr>
            <a:r>
              <a:rPr lang="en-US" sz="1200" kern="0" dirty="0">
                <a:latin typeface="+mn-lt"/>
              </a:rPr>
              <a:t>Risa Sayre</a:t>
            </a:r>
          </a:p>
          <a:p>
            <a:pPr marL="168275" lvl="0" indent="-168275" eaLnBrk="0" hangingPunct="0">
              <a:spcBef>
                <a:spcPct val="20000"/>
              </a:spcBef>
              <a:buClr>
                <a:srgbClr val="003F69"/>
              </a:buClr>
              <a:buSzPct val="90000"/>
              <a:defRPr/>
            </a:pPr>
            <a:r>
              <a:rPr lang="en-US" sz="1200" kern="0" dirty="0">
                <a:latin typeface="+mn-lt"/>
              </a:rPr>
              <a:t>Nathan Rush</a:t>
            </a:r>
          </a:p>
          <a:p>
            <a:pPr marL="168275" lvl="0" indent="-168275" eaLnBrk="0" hangingPunct="0">
              <a:spcBef>
                <a:spcPct val="20000"/>
              </a:spcBef>
              <a:buClr>
                <a:srgbClr val="003F69"/>
              </a:buClr>
              <a:buSzPct val="90000"/>
              <a:defRPr/>
            </a:pPr>
            <a:endParaRPr lang="en-US" sz="1200" kern="0" dirty="0"/>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p:txBody>
      </p:sp>
      <p:sp>
        <p:nvSpPr>
          <p:cNvPr id="12" name="TextBox 11"/>
          <p:cNvSpPr txBox="1"/>
          <p:nvPr/>
        </p:nvSpPr>
        <p:spPr>
          <a:xfrm>
            <a:off x="-44095" y="5543519"/>
            <a:ext cx="934871" cy="261610"/>
          </a:xfrm>
          <a:prstGeom prst="rect">
            <a:avLst/>
          </a:prstGeom>
          <a:noFill/>
        </p:spPr>
        <p:txBody>
          <a:bodyPr wrap="none" rtlCol="0">
            <a:spAutoFit/>
          </a:bodyPr>
          <a:lstStyle/>
          <a:p>
            <a:r>
              <a:rPr lang="en-US" sz="1050" dirty="0"/>
              <a:t>* Graduates</a:t>
            </a:r>
          </a:p>
        </p:txBody>
      </p:sp>
    </p:spTree>
    <p:extLst>
      <p:ext uri="{BB962C8B-B14F-4D97-AF65-F5344CB8AC3E}">
        <p14:creationId xmlns:p14="http://schemas.microsoft.com/office/powerpoint/2010/main" val="9114425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123569" y="0"/>
            <a:ext cx="346813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Slide Number Placeholder 3"/>
          <p:cNvSpPr>
            <a:spLocks noGrp="1"/>
          </p:cNvSpPr>
          <p:nvPr>
            <p:ph type="sldNum" sz="quarter" idx="10"/>
          </p:nvPr>
        </p:nvSpPr>
        <p:spPr>
          <a:xfrm>
            <a:off x="6454344" y="6224588"/>
            <a:ext cx="1905000" cy="228600"/>
          </a:xfr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5</a:t>
            </a:fld>
            <a:endParaRPr lang="en-US" sz="1000" b="1" kern="1200" dirty="0">
              <a:solidFill>
                <a:srgbClr val="003F69"/>
              </a:solidFill>
              <a:latin typeface="Arial" charset="0"/>
              <a:ea typeface="ＭＳ Ｐゴシック" pitchFamily="1" charset="-128"/>
              <a:cs typeface="+mn-cs"/>
            </a:endParaRPr>
          </a:p>
        </p:txBody>
      </p:sp>
      <p:sp>
        <p:nvSpPr>
          <p:cNvPr id="27" name="TextBox 26"/>
          <p:cNvSpPr txBox="1"/>
          <p:nvPr/>
        </p:nvSpPr>
        <p:spPr>
          <a:xfrm>
            <a:off x="3819354" y="18485"/>
            <a:ext cx="2223686" cy="4832092"/>
          </a:xfrm>
          <a:prstGeom prst="rect">
            <a:avLst/>
          </a:prstGeom>
          <a:noFill/>
        </p:spPr>
        <p:txBody>
          <a:bodyPr wrap="none" rtlCol="0">
            <a:spAutoFit/>
          </a:bodyPr>
          <a:lstStyle/>
          <a:p>
            <a:r>
              <a:rPr lang="en-US" sz="2800" b="1" u="sng" dirty="0"/>
              <a:t>Multiscale</a:t>
            </a:r>
            <a:endParaRPr lang="en-US" b="1" u="sng" dirty="0"/>
          </a:p>
          <a:p>
            <a:r>
              <a:rPr lang="en-US" dirty="0"/>
              <a:t>Chemical</a:t>
            </a:r>
          </a:p>
          <a:p>
            <a:r>
              <a:rPr lang="en-US" dirty="0"/>
              <a:t>Mouth</a:t>
            </a:r>
          </a:p>
          <a:p>
            <a:r>
              <a:rPr lang="en-US" dirty="0"/>
              <a:t>GI Tract</a:t>
            </a:r>
          </a:p>
          <a:p>
            <a:r>
              <a:rPr lang="en-US" dirty="0"/>
              <a:t>Liver</a:t>
            </a:r>
          </a:p>
          <a:p>
            <a:r>
              <a:rPr lang="en-US" dirty="0"/>
              <a:t>Blood</a:t>
            </a:r>
          </a:p>
          <a:p>
            <a:r>
              <a:rPr lang="en-US" dirty="0"/>
              <a:t>Tissue</a:t>
            </a:r>
          </a:p>
          <a:p>
            <a:r>
              <a:rPr lang="en-US" dirty="0"/>
              <a:t>Cells</a:t>
            </a:r>
          </a:p>
          <a:p>
            <a:r>
              <a:rPr lang="en-US" dirty="0"/>
              <a:t>Proteins</a:t>
            </a:r>
          </a:p>
          <a:p>
            <a:r>
              <a:rPr lang="en-US" dirty="0"/>
              <a:t>Molecular Circuits</a:t>
            </a:r>
          </a:p>
          <a:p>
            <a:r>
              <a:rPr lang="en-US" dirty="0"/>
              <a:t>Cells</a:t>
            </a:r>
          </a:p>
          <a:p>
            <a:r>
              <a:rPr lang="en-US" dirty="0"/>
              <a:t>Tissue</a:t>
            </a:r>
          </a:p>
          <a:p>
            <a:r>
              <a:rPr lang="en-US" dirty="0"/>
              <a:t>Organ</a:t>
            </a:r>
          </a:p>
          <a:p>
            <a:r>
              <a:rPr lang="en-US" dirty="0"/>
              <a:t>Organism</a:t>
            </a:r>
          </a:p>
          <a:p>
            <a:endParaRPr lang="en-US" dirty="0"/>
          </a:p>
        </p:txBody>
      </p:sp>
      <p:grpSp>
        <p:nvGrpSpPr>
          <p:cNvPr id="29" name="Group 28"/>
          <p:cNvGrpSpPr/>
          <p:nvPr/>
        </p:nvGrpSpPr>
        <p:grpSpPr>
          <a:xfrm>
            <a:off x="222460" y="22458"/>
            <a:ext cx="8841831" cy="6813083"/>
            <a:chOff x="222460" y="0"/>
            <a:chExt cx="8841831" cy="6813083"/>
          </a:xfrm>
        </p:grpSpPr>
        <p:pic>
          <p:nvPicPr>
            <p:cNvPr id="9" name="Picture 8"/>
            <p:cNvPicPr>
              <a:picLocks noChangeAspect="1"/>
            </p:cNvPicPr>
            <p:nvPr/>
          </p:nvPicPr>
          <p:blipFill>
            <a:blip r:embed="rId2"/>
            <a:stretch>
              <a:fillRect/>
            </a:stretch>
          </p:blipFill>
          <p:spPr>
            <a:xfrm>
              <a:off x="222460" y="3481617"/>
              <a:ext cx="2900359" cy="1274789"/>
            </a:xfrm>
            <a:prstGeom prst="rect">
              <a:avLst/>
            </a:prstGeom>
          </p:spPr>
        </p:pic>
        <p:pic>
          <p:nvPicPr>
            <p:cNvPr id="10" name="Picture 9"/>
            <p:cNvPicPr>
              <a:picLocks noChangeAspect="1"/>
            </p:cNvPicPr>
            <p:nvPr/>
          </p:nvPicPr>
          <p:blipFill>
            <a:blip r:embed="rId3"/>
            <a:stretch>
              <a:fillRect/>
            </a:stretch>
          </p:blipFill>
          <p:spPr>
            <a:xfrm>
              <a:off x="473803" y="4753722"/>
              <a:ext cx="2513157" cy="1747064"/>
            </a:xfrm>
            <a:prstGeom prst="rect">
              <a:avLst/>
            </a:prstGeom>
          </p:spPr>
        </p:pic>
        <p:pic>
          <p:nvPicPr>
            <p:cNvPr id="11" name="Picture 10"/>
            <p:cNvPicPr>
              <a:picLocks noChangeAspect="1"/>
            </p:cNvPicPr>
            <p:nvPr/>
          </p:nvPicPr>
          <p:blipFill>
            <a:blip r:embed="rId4"/>
            <a:stretch>
              <a:fillRect/>
            </a:stretch>
          </p:blipFill>
          <p:spPr>
            <a:xfrm>
              <a:off x="2797489" y="4493424"/>
              <a:ext cx="3005227" cy="231965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64203" y="119595"/>
              <a:ext cx="1695141" cy="2316741"/>
            </a:xfrm>
            <a:prstGeom prst="rect">
              <a:avLst/>
            </a:prstGeom>
            <a:ln w="28575">
              <a:solidFill>
                <a:schemeClr val="bg1">
                  <a:lumMod val="50000"/>
                </a:schemeClr>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stretch>
              <a:fillRect/>
            </a:stretch>
          </p:blipFill>
          <p:spPr>
            <a:xfrm>
              <a:off x="5919590" y="4396963"/>
              <a:ext cx="3144701" cy="203425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7"/>
            <a:srcRect l="75708"/>
            <a:stretch/>
          </p:blipFill>
          <p:spPr>
            <a:xfrm>
              <a:off x="6250544" y="2233528"/>
              <a:ext cx="2589448" cy="2033571"/>
            </a:xfrm>
            <a:prstGeom prst="rect">
              <a:avLst/>
            </a:prstGeom>
          </p:spPr>
        </p:pic>
        <p:pic>
          <p:nvPicPr>
            <p:cNvPr id="24" name="Picture 23"/>
            <p:cNvPicPr>
              <a:picLocks noChangeAspect="1"/>
            </p:cNvPicPr>
            <p:nvPr/>
          </p:nvPicPr>
          <p:blipFill>
            <a:blip r:embed="rId8"/>
            <a:stretch>
              <a:fillRect/>
            </a:stretch>
          </p:blipFill>
          <p:spPr>
            <a:xfrm>
              <a:off x="955173" y="0"/>
              <a:ext cx="1698448" cy="2315551"/>
            </a:xfrm>
            <a:prstGeom prst="rect">
              <a:avLst/>
            </a:prstGeom>
          </p:spPr>
        </p:pic>
        <p:pic>
          <p:nvPicPr>
            <p:cNvPr id="25" name="Picture 24"/>
            <p:cNvPicPr>
              <a:picLocks noChangeAspect="1"/>
            </p:cNvPicPr>
            <p:nvPr/>
          </p:nvPicPr>
          <p:blipFill>
            <a:blip r:embed="rId9"/>
            <a:stretch>
              <a:fillRect/>
            </a:stretch>
          </p:blipFill>
          <p:spPr>
            <a:xfrm>
              <a:off x="222460" y="2532675"/>
              <a:ext cx="3039156" cy="947965"/>
            </a:xfrm>
            <a:prstGeom prst="rect">
              <a:avLst/>
            </a:prstGeom>
          </p:spPr>
        </p:pic>
        <p:pic>
          <p:nvPicPr>
            <p:cNvPr id="28" name="Picture 2" descr="https://actorws.epa.gov/actorws/dsstox/v02/image?casrn=50471-44-8&amp;w=350&amp;h=35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7010" y="119595"/>
              <a:ext cx="713614" cy="71361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38991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3668889" y="1260730"/>
            <a:ext cx="5322028" cy="5433536"/>
            <a:chOff x="4769696" y="982887"/>
            <a:chExt cx="3801477" cy="4608021"/>
          </a:xfrm>
        </p:grpSpPr>
        <p:sp>
          <p:nvSpPr>
            <p:cNvPr id="9" name="TextBox 11"/>
            <p:cNvSpPr txBox="1">
              <a:spLocks noChangeArrowheads="1"/>
            </p:cNvSpPr>
            <p:nvPr/>
          </p:nvSpPr>
          <p:spPr bwMode="auto">
            <a:xfrm>
              <a:off x="5040183" y="4004898"/>
              <a:ext cx="1151588" cy="339321"/>
            </a:xfrm>
            <a:prstGeom prst="rect">
              <a:avLst/>
            </a:prstGeom>
            <a:noFill/>
            <a:ln w="9525">
              <a:noFill/>
              <a:miter lim="800000"/>
              <a:headEnd/>
              <a:tailEnd/>
            </a:ln>
          </p:spPr>
          <p:txBody>
            <a:bodyPr wrap="square">
              <a:spAutoFit/>
            </a:bodyPr>
            <a:lstStyle/>
            <a:p>
              <a:pPr algn="r"/>
              <a:r>
                <a:rPr lang="en-US" b="0" dirty="0"/>
                <a:t>Exposure</a:t>
              </a:r>
            </a:p>
          </p:txBody>
        </p:sp>
        <p:sp>
          <p:nvSpPr>
            <p:cNvPr id="10" name="Freeform 9"/>
            <p:cNvSpPr/>
            <p:nvPr/>
          </p:nvSpPr>
          <p:spPr bwMode="auto">
            <a:xfrm rot="5400000">
              <a:off x="5847638" y="2474406"/>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1" name="Freeform 10"/>
            <p:cNvSpPr/>
            <p:nvPr/>
          </p:nvSpPr>
          <p:spPr bwMode="auto">
            <a:xfrm rot="5400000">
              <a:off x="5847638" y="4047568"/>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cxnSp>
          <p:nvCxnSpPr>
            <p:cNvPr id="12" name="Straight Arrow Connector 11"/>
            <p:cNvCxnSpPr/>
            <p:nvPr/>
          </p:nvCxnSpPr>
          <p:spPr bwMode="auto">
            <a:xfrm flipV="1">
              <a:off x="6191771" y="1352219"/>
              <a:ext cx="1" cy="387030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Box 11"/>
            <p:cNvSpPr txBox="1">
              <a:spLocks noChangeArrowheads="1"/>
            </p:cNvSpPr>
            <p:nvPr/>
          </p:nvSpPr>
          <p:spPr bwMode="auto">
            <a:xfrm>
              <a:off x="5349231" y="982887"/>
              <a:ext cx="1323074" cy="339321"/>
            </a:xfrm>
            <a:prstGeom prst="rect">
              <a:avLst/>
            </a:prstGeom>
            <a:noFill/>
            <a:ln w="9525">
              <a:noFill/>
              <a:miter lim="800000"/>
              <a:headEnd/>
              <a:tailEnd/>
            </a:ln>
          </p:spPr>
          <p:txBody>
            <a:bodyPr wrap="none">
              <a:spAutoFit/>
            </a:bodyPr>
            <a:lstStyle/>
            <a:p>
              <a:r>
                <a:rPr lang="en-US" dirty="0"/>
                <a:t>m</a:t>
              </a:r>
              <a:r>
                <a:rPr lang="en-US" b="0" dirty="0"/>
                <a:t>g/kg BW/day</a:t>
              </a:r>
            </a:p>
          </p:txBody>
        </p:sp>
        <p:sp>
          <p:nvSpPr>
            <p:cNvPr id="14" name="TextBox 11"/>
            <p:cNvSpPr txBox="1">
              <a:spLocks noChangeArrowheads="1"/>
            </p:cNvSpPr>
            <p:nvPr/>
          </p:nvSpPr>
          <p:spPr bwMode="auto">
            <a:xfrm>
              <a:off x="4769696" y="1943469"/>
              <a:ext cx="1422076" cy="861354"/>
            </a:xfrm>
            <a:prstGeom prst="rect">
              <a:avLst/>
            </a:prstGeom>
            <a:noFill/>
            <a:ln w="9525">
              <a:noFill/>
              <a:miter lim="800000"/>
              <a:headEnd/>
              <a:tailEnd/>
            </a:ln>
          </p:spPr>
          <p:txBody>
            <a:bodyPr wrap="square">
              <a:spAutoFit/>
            </a:bodyPr>
            <a:lstStyle/>
            <a:p>
              <a:pPr algn="r"/>
              <a:r>
                <a:rPr lang="en-US" dirty="0"/>
                <a:t>Hazard: </a:t>
              </a:r>
            </a:p>
            <a:p>
              <a:pPr algn="r"/>
              <a:r>
                <a:rPr lang="en-US" i="1" dirty="0"/>
                <a:t>Kinetics + Dynamics</a:t>
              </a:r>
              <a:endParaRPr lang="en-US" b="0" dirty="0"/>
            </a:p>
          </p:txBody>
        </p:sp>
        <p:sp>
          <p:nvSpPr>
            <p:cNvPr id="15" name="Freeform 14"/>
            <p:cNvSpPr/>
            <p:nvPr/>
          </p:nvSpPr>
          <p:spPr bwMode="auto">
            <a:xfrm rot="5400000">
              <a:off x="6523031" y="2533954"/>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6" name="Freeform 15"/>
            <p:cNvSpPr/>
            <p:nvPr/>
          </p:nvSpPr>
          <p:spPr bwMode="auto">
            <a:xfrm rot="5400000">
              <a:off x="6523030" y="3664666"/>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7" name="Freeform 16"/>
            <p:cNvSpPr/>
            <p:nvPr/>
          </p:nvSpPr>
          <p:spPr bwMode="auto">
            <a:xfrm rot="5400000">
              <a:off x="7233988" y="2602227"/>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8" name="Freeform 17"/>
            <p:cNvSpPr/>
            <p:nvPr/>
          </p:nvSpPr>
          <p:spPr bwMode="auto">
            <a:xfrm rot="5400000">
              <a:off x="7865434" y="2653571"/>
              <a:ext cx="447920" cy="688261"/>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9" name="TextBox 11"/>
            <p:cNvSpPr txBox="1">
              <a:spLocks noChangeArrowheads="1"/>
            </p:cNvSpPr>
            <p:nvPr/>
          </p:nvSpPr>
          <p:spPr bwMode="auto">
            <a:xfrm>
              <a:off x="6158156" y="5037853"/>
              <a:ext cx="830411" cy="548134"/>
            </a:xfrm>
            <a:prstGeom prst="rect">
              <a:avLst/>
            </a:prstGeom>
            <a:noFill/>
            <a:ln w="9525">
              <a:noFill/>
              <a:miter lim="800000"/>
              <a:headEnd/>
              <a:tailEnd/>
            </a:ln>
          </p:spPr>
          <p:txBody>
            <a:bodyPr wrap="square">
              <a:spAutoFit/>
            </a:bodyPr>
            <a:lstStyle/>
            <a:p>
              <a:r>
                <a:rPr lang="en-US" sz="1800" dirty="0"/>
                <a:t>Low</a:t>
              </a:r>
            </a:p>
            <a:p>
              <a:r>
                <a:rPr lang="en-US" sz="1800" dirty="0"/>
                <a:t>Priority</a:t>
              </a:r>
            </a:p>
          </p:txBody>
        </p:sp>
        <p:sp>
          <p:nvSpPr>
            <p:cNvPr id="20" name="TextBox 11"/>
            <p:cNvSpPr txBox="1">
              <a:spLocks noChangeArrowheads="1"/>
            </p:cNvSpPr>
            <p:nvPr/>
          </p:nvSpPr>
          <p:spPr bwMode="auto">
            <a:xfrm>
              <a:off x="6914428" y="5042774"/>
              <a:ext cx="761984" cy="548134"/>
            </a:xfrm>
            <a:prstGeom prst="rect">
              <a:avLst/>
            </a:prstGeom>
            <a:noFill/>
            <a:ln w="9525">
              <a:noFill/>
              <a:miter lim="800000"/>
              <a:headEnd/>
              <a:tailEnd/>
            </a:ln>
          </p:spPr>
          <p:txBody>
            <a:bodyPr wrap="square">
              <a:spAutoFit/>
            </a:bodyPr>
            <a:lstStyle/>
            <a:p>
              <a:r>
                <a:rPr lang="en-US" sz="1800" dirty="0"/>
                <a:t>Medium</a:t>
              </a:r>
            </a:p>
            <a:p>
              <a:r>
                <a:rPr lang="en-US" sz="1800" b="0" dirty="0"/>
                <a:t>Priority</a:t>
              </a:r>
            </a:p>
          </p:txBody>
        </p:sp>
        <p:sp>
          <p:nvSpPr>
            <p:cNvPr id="21" name="TextBox 11"/>
            <p:cNvSpPr txBox="1">
              <a:spLocks noChangeArrowheads="1"/>
            </p:cNvSpPr>
            <p:nvPr/>
          </p:nvSpPr>
          <p:spPr bwMode="auto">
            <a:xfrm>
              <a:off x="7676412" y="5037862"/>
              <a:ext cx="894761" cy="548134"/>
            </a:xfrm>
            <a:prstGeom prst="rect">
              <a:avLst/>
            </a:prstGeom>
            <a:noFill/>
            <a:ln w="9525">
              <a:noFill/>
              <a:miter lim="800000"/>
              <a:headEnd/>
              <a:tailEnd/>
            </a:ln>
          </p:spPr>
          <p:txBody>
            <a:bodyPr wrap="square">
              <a:spAutoFit/>
            </a:bodyPr>
            <a:lstStyle/>
            <a:p>
              <a:r>
                <a:rPr lang="en-US" sz="1800" dirty="0"/>
                <a:t>High</a:t>
              </a:r>
            </a:p>
            <a:p>
              <a:r>
                <a:rPr lang="en-US" sz="1800" b="0" dirty="0"/>
                <a:t>Priority</a:t>
              </a:r>
            </a:p>
          </p:txBody>
        </p:sp>
      </p:grpSp>
      <p:sp>
        <p:nvSpPr>
          <p:cNvPr id="22" name="Title 21"/>
          <p:cNvSpPr>
            <a:spLocks noGrp="1"/>
          </p:cNvSpPr>
          <p:nvPr>
            <p:ph type="title"/>
          </p:nvPr>
        </p:nvSpPr>
        <p:spPr>
          <a:xfrm>
            <a:off x="1172570" y="220215"/>
            <a:ext cx="6798860" cy="392483"/>
          </a:xfrm>
          <a:effectLst>
            <a:outerShdw blurRad="50800" dist="38100" dir="2700000" algn="tl" rotWithShape="0">
              <a:schemeClr val="bg1">
                <a:alpha val="40000"/>
              </a:schemeClr>
            </a:outerShdw>
          </a:effectLst>
        </p:spPr>
        <p:txBody>
          <a:bodyPr>
            <a:noAutofit/>
          </a:bodyPr>
          <a:lstStyle/>
          <a:p>
            <a:pPr algn="ctr"/>
            <a:r>
              <a:rPr lang="en-US" dirty="0"/>
              <a:t>Risk-based Approach</a:t>
            </a:r>
            <a:br>
              <a:rPr lang="en-US" dirty="0"/>
            </a:br>
            <a:r>
              <a:rPr lang="en-US" dirty="0"/>
              <a:t>Hazard + Exposure (+ uncertainty)</a:t>
            </a:r>
          </a:p>
        </p:txBody>
      </p:sp>
      <p:grpSp>
        <p:nvGrpSpPr>
          <p:cNvPr id="24" name="Group 23"/>
          <p:cNvGrpSpPr/>
          <p:nvPr/>
        </p:nvGrpSpPr>
        <p:grpSpPr>
          <a:xfrm>
            <a:off x="173463" y="1211395"/>
            <a:ext cx="3874105" cy="2410368"/>
            <a:chOff x="4723824" y="4085968"/>
            <a:chExt cx="3873328" cy="2745865"/>
          </a:xfrm>
        </p:grpSpPr>
        <p:pic>
          <p:nvPicPr>
            <p:cNvPr id="25" name="Picture 24"/>
            <p:cNvPicPr>
              <a:picLocks noChangeAspect="1"/>
            </p:cNvPicPr>
            <p:nvPr/>
          </p:nvPicPr>
          <p:blipFill>
            <a:blip r:embed="rId3"/>
            <a:stretch>
              <a:fillRect/>
            </a:stretch>
          </p:blipFill>
          <p:spPr>
            <a:xfrm>
              <a:off x="5123934" y="4085968"/>
              <a:ext cx="3462581" cy="2633198"/>
            </a:xfrm>
            <a:prstGeom prst="rect">
              <a:avLst/>
            </a:prstGeom>
          </p:spPr>
        </p:pic>
        <p:sp>
          <p:nvSpPr>
            <p:cNvPr id="26" name="TextBox 25"/>
            <p:cNvSpPr txBox="1"/>
            <p:nvPr/>
          </p:nvSpPr>
          <p:spPr>
            <a:xfrm rot="16200000">
              <a:off x="4381904" y="5005885"/>
              <a:ext cx="1083951" cy="400110"/>
            </a:xfrm>
            <a:prstGeom prst="rect">
              <a:avLst/>
            </a:prstGeom>
            <a:noFill/>
          </p:spPr>
          <p:txBody>
            <a:bodyPr wrap="none" rtlCol="0">
              <a:spAutoFit/>
            </a:bodyPr>
            <a:lstStyle/>
            <a:p>
              <a:r>
                <a:rPr lang="en-US" dirty="0"/>
                <a:t>Kinetics</a:t>
              </a:r>
            </a:p>
          </p:txBody>
        </p:sp>
        <p:sp>
          <p:nvSpPr>
            <p:cNvPr id="27" name="TextBox 26"/>
            <p:cNvSpPr txBox="1"/>
            <p:nvPr/>
          </p:nvSpPr>
          <p:spPr>
            <a:xfrm rot="16200000">
              <a:off x="6399490" y="4865939"/>
              <a:ext cx="1311578" cy="400110"/>
            </a:xfrm>
            <a:prstGeom prst="rect">
              <a:avLst/>
            </a:prstGeom>
            <a:noFill/>
          </p:spPr>
          <p:txBody>
            <a:bodyPr wrap="none" rtlCol="0">
              <a:spAutoFit/>
            </a:bodyPr>
            <a:lstStyle/>
            <a:p>
              <a:r>
                <a:rPr lang="en-US" dirty="0"/>
                <a:t>Dynamics</a:t>
              </a:r>
            </a:p>
          </p:txBody>
        </p:sp>
        <p:sp>
          <p:nvSpPr>
            <p:cNvPr id="28" name="Rounded Rectangle 27"/>
            <p:cNvSpPr/>
            <p:nvPr/>
          </p:nvSpPr>
          <p:spPr bwMode="auto">
            <a:xfrm>
              <a:off x="6323509" y="4085968"/>
              <a:ext cx="2273643" cy="2743200"/>
            </a:xfrm>
            <a:prstGeom prst="roundRect">
              <a:avLst/>
            </a:prstGeom>
            <a:noFill/>
            <a:ln w="28575" cap="flat" cmpd="sng" algn="ctr">
              <a:solidFill>
                <a:srgbClr val="00FFC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29" name="Rounded Rectangle 28"/>
            <p:cNvSpPr/>
            <p:nvPr/>
          </p:nvSpPr>
          <p:spPr bwMode="auto">
            <a:xfrm>
              <a:off x="4723824" y="4088633"/>
              <a:ext cx="1605783" cy="2743200"/>
            </a:xfrm>
            <a:prstGeom prst="roundRect">
              <a:avLst/>
            </a:prstGeom>
            <a:noFill/>
            <a:ln w="28575" cap="flat" cmpd="sng" algn="ctr">
              <a:solidFill>
                <a:srgbClr val="00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grpSp>
      <p:pic>
        <p:nvPicPr>
          <p:cNvPr id="6" name="Picture 5"/>
          <p:cNvPicPr>
            <a:picLocks noChangeAspect="1"/>
          </p:cNvPicPr>
          <p:nvPr/>
        </p:nvPicPr>
        <p:blipFill>
          <a:blip r:embed="rId4"/>
          <a:stretch>
            <a:fillRect/>
          </a:stretch>
        </p:blipFill>
        <p:spPr>
          <a:xfrm>
            <a:off x="2292937" y="3976178"/>
            <a:ext cx="1898594" cy="1423946"/>
          </a:xfrm>
          <a:prstGeom prst="rect">
            <a:avLst/>
          </a:prstGeom>
        </p:spPr>
      </p:pic>
      <p:pic>
        <p:nvPicPr>
          <p:cNvPr id="7" name="Picture 6"/>
          <p:cNvPicPr>
            <a:picLocks noChangeAspect="1"/>
          </p:cNvPicPr>
          <p:nvPr/>
        </p:nvPicPr>
        <p:blipFill>
          <a:blip r:embed="rId5"/>
          <a:stretch>
            <a:fillRect/>
          </a:stretch>
        </p:blipFill>
        <p:spPr>
          <a:xfrm>
            <a:off x="97567" y="5371763"/>
            <a:ext cx="1946189" cy="1298989"/>
          </a:xfrm>
          <a:prstGeom prst="rect">
            <a:avLst/>
          </a:prstGeom>
        </p:spPr>
      </p:pic>
      <p:pic>
        <p:nvPicPr>
          <p:cNvPr id="8" name="Picture 7"/>
          <p:cNvPicPr>
            <a:picLocks noChangeAspect="1"/>
          </p:cNvPicPr>
          <p:nvPr/>
        </p:nvPicPr>
        <p:blipFill>
          <a:blip r:embed="rId6"/>
          <a:stretch>
            <a:fillRect/>
          </a:stretch>
        </p:blipFill>
        <p:spPr>
          <a:xfrm>
            <a:off x="97568" y="3824534"/>
            <a:ext cx="2026838" cy="1547229"/>
          </a:xfrm>
          <a:prstGeom prst="rect">
            <a:avLst/>
          </a:prstGeom>
        </p:spPr>
      </p:pic>
      <p:pic>
        <p:nvPicPr>
          <p:cNvPr id="30" name="Picture 29"/>
          <p:cNvPicPr>
            <a:picLocks noChangeAspect="1"/>
          </p:cNvPicPr>
          <p:nvPr/>
        </p:nvPicPr>
        <p:blipFill>
          <a:blip r:embed="rId7"/>
          <a:stretch>
            <a:fillRect/>
          </a:stretch>
        </p:blipFill>
        <p:spPr>
          <a:xfrm>
            <a:off x="2124406" y="5411332"/>
            <a:ext cx="2235656" cy="1259420"/>
          </a:xfrm>
          <a:prstGeom prst="rect">
            <a:avLst/>
          </a:prstGeom>
        </p:spPr>
      </p:pic>
    </p:spTree>
    <p:extLst>
      <p:ext uri="{BB962C8B-B14F-4D97-AF65-F5344CB8AC3E}">
        <p14:creationId xmlns:p14="http://schemas.microsoft.com/office/powerpoint/2010/main" val="2633717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Computational Toxicology</a:t>
            </a:r>
          </a:p>
        </p:txBody>
      </p:sp>
      <p:sp>
        <p:nvSpPr>
          <p:cNvPr id="4" name="Content Placeholder 3"/>
          <p:cNvSpPr>
            <a:spLocks noGrp="1"/>
          </p:cNvSpPr>
          <p:nvPr>
            <p:ph idx="1"/>
          </p:nvPr>
        </p:nvSpPr>
        <p:spPr>
          <a:xfrm>
            <a:off x="285336" y="997383"/>
            <a:ext cx="8707272" cy="4724400"/>
          </a:xfrm>
        </p:spPr>
        <p:txBody>
          <a:bodyPr/>
          <a:lstStyle/>
          <a:p>
            <a:pPr>
              <a:lnSpc>
                <a:spcPct val="150000"/>
              </a:lnSpc>
            </a:pPr>
            <a:r>
              <a:rPr lang="en-GB" sz="2500" dirty="0"/>
              <a:t>Identify biological pathways of toxicity (AOPs)</a:t>
            </a:r>
          </a:p>
          <a:p>
            <a:pPr>
              <a:lnSpc>
                <a:spcPct val="150000"/>
              </a:lnSpc>
            </a:pPr>
            <a:r>
              <a:rPr lang="en-GB" sz="2500" dirty="0"/>
              <a:t>Develop high-throughput </a:t>
            </a:r>
            <a:r>
              <a:rPr lang="en-GB" sz="2500" i="1" dirty="0"/>
              <a:t>in vitro </a:t>
            </a:r>
            <a:r>
              <a:rPr lang="en-GB" sz="2500" dirty="0"/>
              <a:t>assays</a:t>
            </a:r>
          </a:p>
          <a:p>
            <a:pPr lvl="1">
              <a:lnSpc>
                <a:spcPct val="150000"/>
              </a:lnSpc>
            </a:pPr>
            <a:r>
              <a:rPr lang="en-GB" sz="2100" dirty="0"/>
              <a:t>Test “Human Exposure Universe” chemicals in the assays </a:t>
            </a:r>
          </a:p>
          <a:p>
            <a:pPr>
              <a:lnSpc>
                <a:spcPct val="150000"/>
              </a:lnSpc>
            </a:pPr>
            <a:r>
              <a:rPr lang="en-GB" sz="2500" dirty="0"/>
              <a:t>Develop models that link </a:t>
            </a:r>
            <a:r>
              <a:rPr lang="en-GB" sz="2500" i="1" dirty="0"/>
              <a:t>in vitro </a:t>
            </a:r>
            <a:r>
              <a:rPr lang="en-GB" sz="2500" dirty="0"/>
              <a:t>to </a:t>
            </a:r>
            <a:r>
              <a:rPr lang="en-GB" sz="2500" i="1" dirty="0"/>
              <a:t>in vivo </a:t>
            </a:r>
            <a:r>
              <a:rPr lang="en-GB" sz="2500" dirty="0"/>
              <a:t>hazard</a:t>
            </a:r>
          </a:p>
          <a:p>
            <a:pPr lvl="1">
              <a:lnSpc>
                <a:spcPct val="150000"/>
              </a:lnSpc>
            </a:pPr>
            <a:r>
              <a:rPr lang="en-GB" sz="2100" dirty="0"/>
              <a:t>Use kinetic models to predict activating doses </a:t>
            </a:r>
          </a:p>
          <a:p>
            <a:pPr>
              <a:lnSpc>
                <a:spcPct val="150000"/>
              </a:lnSpc>
            </a:pPr>
            <a:r>
              <a:rPr lang="en-GB" sz="2500" dirty="0"/>
              <a:t>Develop exposure models</a:t>
            </a:r>
          </a:p>
          <a:p>
            <a:pPr>
              <a:lnSpc>
                <a:spcPct val="150000"/>
              </a:lnSpc>
            </a:pPr>
            <a:r>
              <a:rPr lang="en-GB" sz="2500" dirty="0"/>
              <a:t>Add uncertainty estimates</a:t>
            </a:r>
          </a:p>
        </p:txBody>
      </p:sp>
      <p:grpSp>
        <p:nvGrpSpPr>
          <p:cNvPr id="11" name="Group 10"/>
          <p:cNvGrpSpPr/>
          <p:nvPr/>
        </p:nvGrpSpPr>
        <p:grpSpPr>
          <a:xfrm>
            <a:off x="4723824" y="4085968"/>
            <a:ext cx="3873328" cy="2745865"/>
            <a:chOff x="4723824" y="4085968"/>
            <a:chExt cx="3873328" cy="2745865"/>
          </a:xfrm>
        </p:grpSpPr>
        <p:pic>
          <p:nvPicPr>
            <p:cNvPr id="6" name="Picture 5"/>
            <p:cNvPicPr>
              <a:picLocks noChangeAspect="1"/>
            </p:cNvPicPr>
            <p:nvPr/>
          </p:nvPicPr>
          <p:blipFill>
            <a:blip r:embed="rId2"/>
            <a:stretch>
              <a:fillRect/>
            </a:stretch>
          </p:blipFill>
          <p:spPr>
            <a:xfrm>
              <a:off x="5123934" y="4085968"/>
              <a:ext cx="3462581" cy="2633198"/>
            </a:xfrm>
            <a:prstGeom prst="rect">
              <a:avLst/>
            </a:prstGeom>
          </p:spPr>
        </p:pic>
        <p:sp>
          <p:nvSpPr>
            <p:cNvPr id="2" name="TextBox 1"/>
            <p:cNvSpPr txBox="1"/>
            <p:nvPr/>
          </p:nvSpPr>
          <p:spPr>
            <a:xfrm rot="16200000">
              <a:off x="4381904" y="5005885"/>
              <a:ext cx="1083951" cy="400110"/>
            </a:xfrm>
            <a:prstGeom prst="rect">
              <a:avLst/>
            </a:prstGeom>
            <a:noFill/>
          </p:spPr>
          <p:txBody>
            <a:bodyPr wrap="none" rtlCol="0">
              <a:spAutoFit/>
            </a:bodyPr>
            <a:lstStyle/>
            <a:p>
              <a:r>
                <a:rPr lang="en-US" dirty="0"/>
                <a:t>Kinetics</a:t>
              </a:r>
            </a:p>
          </p:txBody>
        </p:sp>
        <p:sp>
          <p:nvSpPr>
            <p:cNvPr id="7" name="TextBox 6"/>
            <p:cNvSpPr txBox="1"/>
            <p:nvPr/>
          </p:nvSpPr>
          <p:spPr>
            <a:xfrm rot="16200000">
              <a:off x="6399490" y="4865939"/>
              <a:ext cx="1311578" cy="400110"/>
            </a:xfrm>
            <a:prstGeom prst="rect">
              <a:avLst/>
            </a:prstGeom>
            <a:noFill/>
          </p:spPr>
          <p:txBody>
            <a:bodyPr wrap="none" rtlCol="0">
              <a:spAutoFit/>
            </a:bodyPr>
            <a:lstStyle/>
            <a:p>
              <a:r>
                <a:rPr lang="en-US" dirty="0"/>
                <a:t>Dynamics</a:t>
              </a:r>
            </a:p>
          </p:txBody>
        </p:sp>
        <p:sp>
          <p:nvSpPr>
            <p:cNvPr id="9" name="Rounded Rectangle 8"/>
            <p:cNvSpPr/>
            <p:nvPr/>
          </p:nvSpPr>
          <p:spPr bwMode="auto">
            <a:xfrm>
              <a:off x="6323509" y="4085968"/>
              <a:ext cx="2273643" cy="2743200"/>
            </a:xfrm>
            <a:prstGeom prst="roundRect">
              <a:avLst/>
            </a:prstGeom>
            <a:noFill/>
            <a:ln w="28575" cap="flat" cmpd="sng" algn="ctr">
              <a:solidFill>
                <a:srgbClr val="00FFC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0" name="Rounded Rectangle 9"/>
            <p:cNvSpPr/>
            <p:nvPr/>
          </p:nvSpPr>
          <p:spPr bwMode="auto">
            <a:xfrm>
              <a:off x="4723824" y="4088633"/>
              <a:ext cx="1605783" cy="2743200"/>
            </a:xfrm>
            <a:prstGeom prst="roundRect">
              <a:avLst/>
            </a:prstGeom>
            <a:noFill/>
            <a:ln w="28575" cap="flat" cmpd="sng" algn="ctr">
              <a:solidFill>
                <a:srgbClr val="00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grpSp>
    </p:spTree>
    <p:extLst>
      <p:ext uri="{BB962C8B-B14F-4D97-AF65-F5344CB8AC3E}">
        <p14:creationId xmlns:p14="http://schemas.microsoft.com/office/powerpoint/2010/main" val="3290371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952" y="373746"/>
            <a:ext cx="6676572" cy="439056"/>
          </a:xfrm>
        </p:spPr>
        <p:txBody>
          <a:bodyPr/>
          <a:lstStyle/>
          <a:p>
            <a:pPr lvl="0"/>
            <a:r>
              <a:rPr lang="en-US" dirty="0"/>
              <a:t>High-Throughput Screening 101 (HTS)</a:t>
            </a:r>
            <a:br>
              <a:rPr lang="en-US" dirty="0"/>
            </a:br>
            <a:endParaRPr lang="en-US" dirty="0"/>
          </a:p>
        </p:txBody>
      </p:sp>
      <p:sp>
        <p:nvSpPr>
          <p:cNvPr id="3" name="Slide Number Placeholder 2"/>
          <p:cNvSpPr>
            <a:spLocks noGrp="1"/>
          </p:cNvSpPr>
          <p:nvPr>
            <p:ph type="sldNum" sz="quarter" idx="10"/>
          </p:nvPr>
        </p:nvSpPr>
        <p:spPr>
          <a:xfrm>
            <a:off x="6553200" y="6529382"/>
            <a:ext cx="1905000" cy="228600"/>
          </a:xfr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8</a:t>
            </a:fld>
            <a:endParaRPr lang="en-US" sz="1000" b="1" kern="1200" dirty="0">
              <a:solidFill>
                <a:srgbClr val="003F69"/>
              </a:solidFill>
              <a:latin typeface="Arial" charset="0"/>
              <a:ea typeface="ＭＳ Ｐゴシック" pitchFamily="1" charset="-128"/>
              <a:cs typeface="+mn-cs"/>
            </a:endParaRPr>
          </a:p>
        </p:txBody>
      </p:sp>
      <p:sp>
        <p:nvSpPr>
          <p:cNvPr id="4" name="Slide Number Placeholder 4"/>
          <p:cNvSpPr txBox="1">
            <a:spLocks/>
          </p:cNvSpPr>
          <p:nvPr/>
        </p:nvSpPr>
        <p:spPr bwMode="auto">
          <a:xfrm>
            <a:off x="0" y="6224588"/>
            <a:ext cx="6096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01F6C7-91B6-4DE5-8542-7DD4870E332E}" type="slidenum">
              <a:rPr kumimoji="0" lang="en-US" sz="1000" b="1" i="0" u="none" strike="noStrike" kern="1200" cap="none" spc="0" normalizeH="0" baseline="0" noProof="0" smtClean="0">
                <a:ln>
                  <a:noFill/>
                </a:ln>
                <a:solidFill>
                  <a:srgbClr val="003F69"/>
                </a:solidFill>
                <a:effectLst/>
                <a:uLnTx/>
                <a:uFillTx/>
                <a:latin typeface="Arial" charset="0"/>
                <a:ea typeface="ＭＳ Ｐゴシック"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1" i="0" u="none" strike="noStrike" kern="1200" cap="none" spc="0" normalizeH="0" baseline="0" noProof="0">
              <a:ln>
                <a:noFill/>
              </a:ln>
              <a:solidFill>
                <a:srgbClr val="003F69"/>
              </a:solidFill>
              <a:effectLst/>
              <a:uLnTx/>
              <a:uFillTx/>
              <a:latin typeface="Arial" charset="0"/>
              <a:ea typeface="ＭＳ Ｐゴシック" pitchFamily="1" charset="-128"/>
              <a:cs typeface="+mn-cs"/>
            </a:endParaRPr>
          </a:p>
        </p:txBody>
      </p:sp>
      <p:pic>
        <p:nvPicPr>
          <p:cNvPr id="5" name="Picture 54"/>
          <p:cNvPicPr preferRelativeResize="0">
            <a:picLocks noChangeArrowheads="1"/>
          </p:cNvPicPr>
          <p:nvPr/>
        </p:nvPicPr>
        <p:blipFill>
          <a:blip r:embed="rId3" cstate="print"/>
          <a:srcRect/>
          <a:stretch>
            <a:fillRect/>
          </a:stretch>
        </p:blipFill>
        <p:spPr bwMode="auto">
          <a:xfrm>
            <a:off x="243126" y="1277262"/>
            <a:ext cx="2209800" cy="1295400"/>
          </a:xfrm>
          <a:prstGeom prst="rect">
            <a:avLst/>
          </a:prstGeom>
          <a:noFill/>
          <a:ln w="19050">
            <a:solidFill>
              <a:schemeClr val="bg1"/>
            </a:solidFill>
            <a:miter lim="800000"/>
            <a:headEnd/>
            <a:tailEnd/>
          </a:ln>
          <a:effectLst/>
        </p:spPr>
      </p:pic>
      <p:grpSp>
        <p:nvGrpSpPr>
          <p:cNvPr id="7" name="Group 36"/>
          <p:cNvGrpSpPr>
            <a:grpSpLocks/>
          </p:cNvGrpSpPr>
          <p:nvPr/>
        </p:nvGrpSpPr>
        <p:grpSpPr bwMode="auto">
          <a:xfrm>
            <a:off x="3291126" y="1329650"/>
            <a:ext cx="1636713" cy="1431925"/>
            <a:chOff x="2400" y="1296"/>
            <a:chExt cx="1031" cy="902"/>
          </a:xfrm>
        </p:grpSpPr>
        <p:sp>
          <p:nvSpPr>
            <p:cNvPr id="8" name="AutoShape 22" descr="plate"/>
            <p:cNvSpPr>
              <a:spLocks noChangeArrowheads="1"/>
            </p:cNvSpPr>
            <p:nvPr/>
          </p:nvSpPr>
          <p:spPr bwMode="auto">
            <a:xfrm>
              <a:off x="2400" y="1296"/>
              <a:ext cx="1008" cy="768"/>
            </a:xfrm>
            <a:prstGeom prst="roundRect">
              <a:avLst>
                <a:gd name="adj" fmla="val 16667"/>
              </a:avLst>
            </a:prstGeom>
            <a:blipFill dpi="0" rotWithShape="1">
              <a:blip r:embed="rId4" cstate="print"/>
              <a:srcRect/>
              <a:stretch>
                <a:fillRect/>
              </a:stretch>
            </a:blipFill>
            <a:ln w="38100">
              <a:solidFill>
                <a:srgbClr val="969696"/>
              </a:solidFill>
              <a:round/>
              <a:headEnd/>
              <a:tailEnd/>
            </a:ln>
            <a:effectLst/>
          </p:spPr>
          <p:txBody>
            <a:bodyPr wrap="none" anchor="ctr"/>
            <a:lstStyle/>
            <a:p>
              <a:endParaRPr lang="en-US"/>
            </a:p>
          </p:txBody>
        </p:sp>
        <p:sp>
          <p:nvSpPr>
            <p:cNvPr id="9" name="Text Box 23"/>
            <p:cNvSpPr txBox="1">
              <a:spLocks noChangeArrowheads="1"/>
            </p:cNvSpPr>
            <p:nvPr/>
          </p:nvSpPr>
          <p:spPr bwMode="auto">
            <a:xfrm>
              <a:off x="2423" y="2054"/>
              <a:ext cx="1008" cy="144"/>
            </a:xfrm>
            <a:prstGeom prst="rect">
              <a:avLst/>
            </a:prstGeom>
            <a:noFill/>
            <a:ln w="9525">
              <a:noFill/>
              <a:miter lim="800000"/>
              <a:headEnd/>
              <a:tailEnd/>
            </a:ln>
            <a:effectLst/>
          </p:spPr>
          <p:txBody>
            <a:bodyPr>
              <a:spAutoFit/>
            </a:bodyPr>
            <a:lstStyle/>
            <a:p>
              <a:r>
                <a:rPr lang="en-US" sz="900" b="1">
                  <a:solidFill>
                    <a:srgbClr val="003F69"/>
                  </a:solidFill>
                </a:rPr>
                <a:t>96-, 384-, 1536 Well Plates</a:t>
              </a:r>
            </a:p>
          </p:txBody>
        </p:sp>
      </p:grpSp>
      <p:grpSp>
        <p:nvGrpSpPr>
          <p:cNvPr id="10" name="Group 37"/>
          <p:cNvGrpSpPr>
            <a:grpSpLocks/>
          </p:cNvGrpSpPr>
          <p:nvPr/>
        </p:nvGrpSpPr>
        <p:grpSpPr bwMode="auto">
          <a:xfrm>
            <a:off x="2986326" y="3487063"/>
            <a:ext cx="2971800" cy="2046288"/>
            <a:chOff x="3312" y="2352"/>
            <a:chExt cx="1872" cy="1289"/>
          </a:xfrm>
        </p:grpSpPr>
        <p:sp>
          <p:nvSpPr>
            <p:cNvPr id="11" name="AutoShape 21" descr="assay"/>
            <p:cNvSpPr>
              <a:spLocks noChangeArrowheads="1"/>
            </p:cNvSpPr>
            <p:nvPr/>
          </p:nvSpPr>
          <p:spPr bwMode="auto">
            <a:xfrm>
              <a:off x="3312" y="2352"/>
              <a:ext cx="1872" cy="1056"/>
            </a:xfrm>
            <a:prstGeom prst="roundRect">
              <a:avLst>
                <a:gd name="adj" fmla="val 16667"/>
              </a:avLst>
            </a:prstGeom>
            <a:blipFill dpi="0" rotWithShape="1">
              <a:blip r:embed="rId5" cstate="print"/>
              <a:srcRect/>
              <a:stretch>
                <a:fillRect b="-1529"/>
              </a:stretch>
            </a:blipFill>
            <a:ln w="38100">
              <a:solidFill>
                <a:srgbClr val="969696"/>
              </a:solidFill>
              <a:round/>
              <a:headEnd/>
              <a:tailEnd/>
            </a:ln>
            <a:effectLst/>
          </p:spPr>
          <p:txBody>
            <a:bodyPr wrap="none" anchor="ctr"/>
            <a:lstStyle/>
            <a:p>
              <a:endParaRPr lang="en-US"/>
            </a:p>
          </p:txBody>
        </p:sp>
        <p:sp>
          <p:nvSpPr>
            <p:cNvPr id="12" name="Text Box 24"/>
            <p:cNvSpPr txBox="1">
              <a:spLocks noChangeArrowheads="1"/>
            </p:cNvSpPr>
            <p:nvPr/>
          </p:nvSpPr>
          <p:spPr bwMode="auto">
            <a:xfrm>
              <a:off x="3744" y="3408"/>
              <a:ext cx="1008" cy="233"/>
            </a:xfrm>
            <a:prstGeom prst="rect">
              <a:avLst/>
            </a:prstGeom>
            <a:noFill/>
            <a:ln w="9525">
              <a:noFill/>
              <a:miter lim="800000"/>
              <a:headEnd/>
              <a:tailEnd/>
            </a:ln>
            <a:effectLst/>
          </p:spPr>
          <p:txBody>
            <a:bodyPr>
              <a:spAutoFit/>
            </a:bodyPr>
            <a:lstStyle/>
            <a:p>
              <a:r>
                <a:rPr lang="en-US" sz="900" b="1" dirty="0">
                  <a:solidFill>
                    <a:srgbClr val="003F69"/>
                  </a:solidFill>
                </a:rPr>
                <a:t>Target Biology (e.g., Estrogen Receptor)</a:t>
              </a:r>
            </a:p>
          </p:txBody>
        </p:sp>
      </p:grpSp>
      <p:sp>
        <p:nvSpPr>
          <p:cNvPr id="13" name="Text Box 35"/>
          <p:cNvSpPr txBox="1">
            <a:spLocks noChangeArrowheads="1"/>
          </p:cNvSpPr>
          <p:nvPr/>
        </p:nvSpPr>
        <p:spPr bwMode="auto">
          <a:xfrm>
            <a:off x="547926" y="2572662"/>
            <a:ext cx="1600200" cy="228600"/>
          </a:xfrm>
          <a:prstGeom prst="rect">
            <a:avLst/>
          </a:prstGeom>
          <a:noFill/>
          <a:ln w="9525">
            <a:noFill/>
            <a:miter lim="800000"/>
            <a:headEnd/>
            <a:tailEnd/>
          </a:ln>
          <a:effectLst/>
        </p:spPr>
        <p:txBody>
          <a:bodyPr>
            <a:spAutoFit/>
          </a:bodyPr>
          <a:lstStyle/>
          <a:p>
            <a:r>
              <a:rPr lang="en-US" sz="900" b="1" dirty="0">
                <a:solidFill>
                  <a:srgbClr val="003F69"/>
                </a:solidFill>
              </a:rPr>
              <a:t>Robots</a:t>
            </a:r>
          </a:p>
        </p:txBody>
      </p:sp>
      <p:grpSp>
        <p:nvGrpSpPr>
          <p:cNvPr id="14" name="Group 42"/>
          <p:cNvGrpSpPr>
            <a:grpSpLocks/>
          </p:cNvGrpSpPr>
          <p:nvPr/>
        </p:nvGrpSpPr>
        <p:grpSpPr bwMode="auto">
          <a:xfrm>
            <a:off x="243126" y="3029862"/>
            <a:ext cx="2112963" cy="2514600"/>
            <a:chOff x="1440" y="1968"/>
            <a:chExt cx="1331" cy="1584"/>
          </a:xfrm>
        </p:grpSpPr>
        <p:grpSp>
          <p:nvGrpSpPr>
            <p:cNvPr id="15" name="Group 38"/>
            <p:cNvGrpSpPr>
              <a:grpSpLocks/>
            </p:cNvGrpSpPr>
            <p:nvPr/>
          </p:nvGrpSpPr>
          <p:grpSpPr bwMode="auto">
            <a:xfrm>
              <a:off x="1440" y="1968"/>
              <a:ext cx="1331" cy="1584"/>
              <a:chOff x="1968" y="2496"/>
              <a:chExt cx="1008" cy="1200"/>
            </a:xfrm>
          </p:grpSpPr>
          <p:sp>
            <p:nvSpPr>
              <p:cNvPr id="17" name="Oval 31" descr="pathway"/>
              <p:cNvSpPr>
                <a:spLocks noChangeArrowheads="1"/>
              </p:cNvSpPr>
              <p:nvPr/>
            </p:nvSpPr>
            <p:spPr bwMode="auto">
              <a:xfrm>
                <a:off x="1968" y="2496"/>
                <a:ext cx="1008" cy="1200"/>
              </a:xfrm>
              <a:prstGeom prst="ellipse">
                <a:avLst/>
              </a:prstGeom>
              <a:blipFill dpi="0" rotWithShape="1">
                <a:blip r:embed="rId6" cstate="print"/>
                <a:srcRect/>
                <a:stretch>
                  <a:fillRect b="-4506"/>
                </a:stretch>
              </a:blipFill>
              <a:ln w="38100">
                <a:solidFill>
                  <a:srgbClr val="969696"/>
                </a:solidFill>
                <a:round/>
                <a:headEnd/>
                <a:tailEnd/>
              </a:ln>
              <a:effectLst/>
            </p:spPr>
            <p:txBody>
              <a:bodyPr wrap="none" anchor="ctr"/>
              <a:lstStyle/>
              <a:p>
                <a:endParaRPr lang="en-US"/>
              </a:p>
            </p:txBody>
          </p:sp>
          <p:sp>
            <p:nvSpPr>
              <p:cNvPr id="18" name="Text Box 32"/>
              <p:cNvSpPr txBox="1">
                <a:spLocks noChangeArrowheads="1"/>
              </p:cNvSpPr>
              <p:nvPr/>
            </p:nvSpPr>
            <p:spPr bwMode="auto">
              <a:xfrm>
                <a:off x="2208" y="3024"/>
                <a:ext cx="528" cy="131"/>
              </a:xfrm>
              <a:prstGeom prst="rect">
                <a:avLst/>
              </a:prstGeom>
              <a:solidFill>
                <a:schemeClr val="bg1"/>
              </a:solidFill>
              <a:ln w="9525">
                <a:noFill/>
                <a:miter lim="800000"/>
                <a:headEnd/>
                <a:tailEnd/>
              </a:ln>
              <a:effectLst/>
            </p:spPr>
            <p:txBody>
              <a:bodyPr>
                <a:spAutoFit/>
              </a:bodyPr>
              <a:lstStyle/>
              <a:p>
                <a:r>
                  <a:rPr lang="en-US" sz="1200" b="1">
                    <a:solidFill>
                      <a:srgbClr val="003F69"/>
                    </a:solidFill>
                  </a:rPr>
                  <a:t>Pathway</a:t>
                </a:r>
              </a:p>
            </p:txBody>
          </p:sp>
        </p:grpSp>
        <p:sp>
          <p:nvSpPr>
            <p:cNvPr id="16" name="Oval 40"/>
            <p:cNvSpPr>
              <a:spLocks noChangeArrowheads="1"/>
            </p:cNvSpPr>
            <p:nvPr/>
          </p:nvSpPr>
          <p:spPr bwMode="auto">
            <a:xfrm>
              <a:off x="2448" y="2640"/>
              <a:ext cx="288" cy="288"/>
            </a:xfrm>
            <a:prstGeom prst="ellipse">
              <a:avLst/>
            </a:prstGeom>
            <a:noFill/>
            <a:ln w="38100">
              <a:solidFill>
                <a:srgbClr val="FF0000"/>
              </a:solidFill>
              <a:round/>
              <a:headEnd/>
              <a:tailEnd/>
            </a:ln>
            <a:effectLst/>
          </p:spPr>
          <p:txBody>
            <a:bodyPr wrap="none" anchor="ctr"/>
            <a:lstStyle/>
            <a:p>
              <a:endParaRPr lang="en-US"/>
            </a:p>
          </p:txBody>
        </p:sp>
      </p:grpSp>
      <p:cxnSp>
        <p:nvCxnSpPr>
          <p:cNvPr id="19" name="AutoShape 41"/>
          <p:cNvCxnSpPr>
            <a:cxnSpLocks noChangeShapeType="1"/>
            <a:stCxn id="11" idx="1"/>
            <a:endCxn id="16" idx="6"/>
          </p:cNvCxnSpPr>
          <p:nvPr/>
        </p:nvCxnSpPr>
        <p:spPr bwMode="auto">
          <a:xfrm flipH="1">
            <a:off x="2319576" y="4325262"/>
            <a:ext cx="647700" cy="0"/>
          </a:xfrm>
          <a:prstGeom prst="straightConnector1">
            <a:avLst/>
          </a:prstGeom>
          <a:noFill/>
          <a:ln w="38100">
            <a:solidFill>
              <a:srgbClr val="808080"/>
            </a:solidFill>
            <a:round/>
            <a:headEnd type="oval" w="med" len="med"/>
            <a:tailEnd type="oval" w="med" len="med"/>
          </a:ln>
          <a:effectLst/>
        </p:spPr>
      </p:cxnSp>
      <p:cxnSp>
        <p:nvCxnSpPr>
          <p:cNvPr id="23" name="AutoShape 48"/>
          <p:cNvCxnSpPr>
            <a:cxnSpLocks noChangeShapeType="1"/>
            <a:endCxn id="8" idx="1"/>
          </p:cNvCxnSpPr>
          <p:nvPr/>
        </p:nvCxnSpPr>
        <p:spPr bwMode="auto">
          <a:xfrm>
            <a:off x="2462451" y="1924962"/>
            <a:ext cx="809625" cy="14288"/>
          </a:xfrm>
          <a:prstGeom prst="straightConnector1">
            <a:avLst/>
          </a:prstGeom>
          <a:noFill/>
          <a:ln w="38100">
            <a:solidFill>
              <a:srgbClr val="808080"/>
            </a:solidFill>
            <a:round/>
            <a:headEnd type="oval" w="med" len="med"/>
            <a:tailEnd type="oval" w="med" len="med"/>
          </a:ln>
          <a:effectLst/>
        </p:spPr>
      </p:cxnSp>
      <p:cxnSp>
        <p:nvCxnSpPr>
          <p:cNvPr id="24" name="AutoShape 49"/>
          <p:cNvCxnSpPr>
            <a:cxnSpLocks noChangeShapeType="1"/>
            <a:stCxn id="29" idx="1"/>
            <a:endCxn id="8" idx="3"/>
          </p:cNvCxnSpPr>
          <p:nvPr/>
        </p:nvCxnSpPr>
        <p:spPr bwMode="auto">
          <a:xfrm rot="10800000">
            <a:off x="4891326" y="1939250"/>
            <a:ext cx="1447800" cy="1014412"/>
          </a:xfrm>
          <a:prstGeom prst="straightConnector1">
            <a:avLst/>
          </a:prstGeom>
          <a:noFill/>
          <a:ln w="38100">
            <a:solidFill>
              <a:schemeClr val="bg2"/>
            </a:solidFill>
            <a:round/>
            <a:headEnd type="oval" w="med" len="med"/>
            <a:tailEnd type="oval" w="med" len="med"/>
          </a:ln>
          <a:effectLst/>
        </p:spPr>
      </p:cxnSp>
      <p:cxnSp>
        <p:nvCxnSpPr>
          <p:cNvPr id="25" name="AutoShape 50"/>
          <p:cNvCxnSpPr>
            <a:cxnSpLocks noChangeShapeType="1"/>
            <a:stCxn id="32" idx="1"/>
            <a:endCxn id="8" idx="3"/>
          </p:cNvCxnSpPr>
          <p:nvPr/>
        </p:nvCxnSpPr>
        <p:spPr bwMode="auto">
          <a:xfrm flipH="1">
            <a:off x="4891326" y="1464539"/>
            <a:ext cx="1486969" cy="474711"/>
          </a:xfrm>
          <a:prstGeom prst="straightConnector1">
            <a:avLst/>
          </a:prstGeom>
          <a:noFill/>
          <a:ln w="38100">
            <a:solidFill>
              <a:schemeClr val="bg2"/>
            </a:solidFill>
            <a:round/>
            <a:headEnd type="oval" w="med" len="med"/>
            <a:tailEnd type="oval" w="med" len="med"/>
          </a:ln>
          <a:effectLst/>
        </p:spPr>
      </p:cxnSp>
      <p:grpSp>
        <p:nvGrpSpPr>
          <p:cNvPr id="26" name="Group 53"/>
          <p:cNvGrpSpPr>
            <a:grpSpLocks/>
          </p:cNvGrpSpPr>
          <p:nvPr/>
        </p:nvGrpSpPr>
        <p:grpSpPr bwMode="auto">
          <a:xfrm>
            <a:off x="6339126" y="2344062"/>
            <a:ext cx="1600200" cy="1447800"/>
            <a:chOff x="4176" y="1488"/>
            <a:chExt cx="1008" cy="912"/>
          </a:xfrm>
        </p:grpSpPr>
        <p:grpSp>
          <p:nvGrpSpPr>
            <p:cNvPr id="27" name="Group 39"/>
            <p:cNvGrpSpPr>
              <a:grpSpLocks/>
            </p:cNvGrpSpPr>
            <p:nvPr/>
          </p:nvGrpSpPr>
          <p:grpSpPr bwMode="auto">
            <a:xfrm>
              <a:off x="4176" y="1488"/>
              <a:ext cx="1008" cy="912"/>
              <a:chOff x="528" y="2400"/>
              <a:chExt cx="1008" cy="912"/>
            </a:xfrm>
          </p:grpSpPr>
          <p:sp>
            <p:nvSpPr>
              <p:cNvPr id="29" name="AutoShape 27" descr="cells"/>
              <p:cNvSpPr>
                <a:spLocks noChangeArrowheads="1"/>
              </p:cNvSpPr>
              <p:nvPr/>
            </p:nvSpPr>
            <p:spPr bwMode="auto">
              <a:xfrm>
                <a:off x="528" y="2400"/>
                <a:ext cx="1008" cy="768"/>
              </a:xfrm>
              <a:prstGeom prst="roundRect">
                <a:avLst>
                  <a:gd name="adj" fmla="val 16667"/>
                </a:avLst>
              </a:prstGeom>
              <a:blipFill dpi="0" rotWithShape="1">
                <a:blip r:embed="rId7" cstate="print"/>
                <a:srcRect/>
                <a:stretch>
                  <a:fillRect/>
                </a:stretch>
              </a:blipFill>
              <a:ln w="38100">
                <a:solidFill>
                  <a:srgbClr val="969696"/>
                </a:solidFill>
                <a:round/>
                <a:headEnd/>
                <a:tailEnd/>
              </a:ln>
              <a:effectLst/>
            </p:spPr>
            <p:txBody>
              <a:bodyPr wrap="none" anchor="ctr"/>
              <a:lstStyle/>
              <a:p>
                <a:endParaRPr lang="en-US"/>
              </a:p>
            </p:txBody>
          </p:sp>
          <p:sp>
            <p:nvSpPr>
              <p:cNvPr id="30" name="Text Box 28"/>
              <p:cNvSpPr txBox="1">
                <a:spLocks noChangeArrowheads="1"/>
              </p:cNvSpPr>
              <p:nvPr/>
            </p:nvSpPr>
            <p:spPr bwMode="auto">
              <a:xfrm>
                <a:off x="528" y="3168"/>
                <a:ext cx="1008" cy="144"/>
              </a:xfrm>
              <a:prstGeom prst="rect">
                <a:avLst/>
              </a:prstGeom>
              <a:noFill/>
              <a:ln w="9525">
                <a:noFill/>
                <a:miter lim="800000"/>
                <a:headEnd/>
                <a:tailEnd/>
              </a:ln>
              <a:effectLst/>
            </p:spPr>
            <p:txBody>
              <a:bodyPr>
                <a:spAutoFit/>
              </a:bodyPr>
              <a:lstStyle/>
              <a:p>
                <a:r>
                  <a:rPr lang="en-US" sz="900" b="1" dirty="0">
                    <a:solidFill>
                      <a:srgbClr val="003F69"/>
                    </a:solidFill>
                  </a:rPr>
                  <a:t>Cell Population</a:t>
                </a:r>
              </a:p>
            </p:txBody>
          </p:sp>
        </p:grpSp>
        <p:sp>
          <p:nvSpPr>
            <p:cNvPr id="28" name="Oval 51"/>
            <p:cNvSpPr>
              <a:spLocks noChangeArrowheads="1"/>
            </p:cNvSpPr>
            <p:nvPr/>
          </p:nvSpPr>
          <p:spPr bwMode="auto">
            <a:xfrm>
              <a:off x="4224" y="1728"/>
              <a:ext cx="192" cy="192"/>
            </a:xfrm>
            <a:prstGeom prst="ellipse">
              <a:avLst/>
            </a:prstGeom>
            <a:noFill/>
            <a:ln w="38100">
              <a:solidFill>
                <a:srgbClr val="FF0000"/>
              </a:solidFill>
              <a:round/>
              <a:headEnd/>
              <a:tailEnd/>
            </a:ln>
            <a:effectLst/>
          </p:spPr>
          <p:txBody>
            <a:bodyPr wrap="none" anchor="ctr"/>
            <a:lstStyle/>
            <a:p>
              <a:endParaRPr lang="en-US"/>
            </a:p>
          </p:txBody>
        </p:sp>
      </p:grpSp>
      <p:cxnSp>
        <p:nvCxnSpPr>
          <p:cNvPr id="31" name="AutoShape 52"/>
          <p:cNvCxnSpPr>
            <a:cxnSpLocks noChangeShapeType="1"/>
            <a:stCxn id="28" idx="4"/>
            <a:endCxn id="11" idx="3"/>
          </p:cNvCxnSpPr>
          <p:nvPr/>
        </p:nvCxnSpPr>
        <p:spPr bwMode="auto">
          <a:xfrm rot="5400000">
            <a:off x="5615226" y="3372762"/>
            <a:ext cx="1295400" cy="609600"/>
          </a:xfrm>
          <a:prstGeom prst="straightConnector1">
            <a:avLst/>
          </a:prstGeom>
          <a:noFill/>
          <a:ln w="38100">
            <a:solidFill>
              <a:srgbClr val="808080"/>
            </a:solidFill>
            <a:round/>
            <a:headEnd type="oval" w="med" len="med"/>
            <a:tailEnd type="oval" w="med" len="med"/>
          </a:ln>
          <a:effectLst/>
        </p:spPr>
      </p:cxnSp>
      <p:grpSp>
        <p:nvGrpSpPr>
          <p:cNvPr id="34" name="Group 33"/>
          <p:cNvGrpSpPr/>
          <p:nvPr/>
        </p:nvGrpSpPr>
        <p:grpSpPr>
          <a:xfrm>
            <a:off x="6110514" y="4034971"/>
            <a:ext cx="2801258" cy="2567898"/>
            <a:chOff x="4369808" y="10896600"/>
            <a:chExt cx="1726192" cy="1597552"/>
          </a:xfrm>
        </p:grpSpPr>
        <p:grpSp>
          <p:nvGrpSpPr>
            <p:cNvPr id="35" name="Group 187"/>
            <p:cNvGrpSpPr/>
            <p:nvPr/>
          </p:nvGrpSpPr>
          <p:grpSpPr>
            <a:xfrm>
              <a:off x="4369808" y="10896600"/>
              <a:ext cx="1726192" cy="1597552"/>
              <a:chOff x="3802933" y="10595263"/>
              <a:chExt cx="1726192" cy="1597552"/>
            </a:xfrm>
          </p:grpSpPr>
          <p:pic>
            <p:nvPicPr>
              <p:cNvPr id="37" name="Picture 2"/>
              <p:cNvPicPr>
                <a:picLocks noChangeAspect="1" noChangeArrowheads="1"/>
              </p:cNvPicPr>
              <p:nvPr/>
            </p:nvPicPr>
            <p:blipFill>
              <a:blip r:embed="rId8" cstate="print"/>
              <a:srcRect/>
              <a:stretch>
                <a:fillRect/>
              </a:stretch>
            </p:blipFill>
            <p:spPr bwMode="auto">
              <a:xfrm>
                <a:off x="3988377" y="10595263"/>
                <a:ext cx="1495940" cy="1534263"/>
              </a:xfrm>
              <a:prstGeom prst="rect">
                <a:avLst/>
              </a:prstGeom>
              <a:noFill/>
              <a:ln w="63500">
                <a:noFill/>
                <a:miter lim="800000"/>
                <a:headEnd/>
                <a:tailEnd/>
              </a:ln>
              <a:effectLst/>
            </p:spPr>
          </p:pic>
          <p:cxnSp>
            <p:nvCxnSpPr>
              <p:cNvPr id="38" name="Straight Arrow Connector 37"/>
              <p:cNvCxnSpPr/>
              <p:nvPr/>
            </p:nvCxnSpPr>
            <p:spPr bwMode="auto">
              <a:xfrm flipH="1">
                <a:off x="4904885" y="11347257"/>
                <a:ext cx="1" cy="490430"/>
              </a:xfrm>
              <a:prstGeom prst="straightConnector1">
                <a:avLst/>
              </a:prstGeom>
              <a:noFill/>
              <a:ln w="38100" cap="flat" cmpd="sng" algn="ctr">
                <a:solidFill>
                  <a:srgbClr val="7030A0"/>
                </a:solidFill>
                <a:prstDash val="solid"/>
                <a:round/>
                <a:headEnd type="none" w="med" len="med"/>
                <a:tailEnd type="arrow"/>
              </a:ln>
              <a:effectLst>
                <a:outerShdw blurRad="50800" dist="38100" dir="8100000" algn="tr" rotWithShape="0">
                  <a:prstClr val="black">
                    <a:alpha val="40000"/>
                  </a:prstClr>
                </a:outerShdw>
              </a:effectLst>
            </p:spPr>
          </p:cxnSp>
          <p:sp>
            <p:nvSpPr>
              <p:cNvPr id="39" name="TextBox 38"/>
              <p:cNvSpPr txBox="1"/>
              <p:nvPr/>
            </p:nvSpPr>
            <p:spPr>
              <a:xfrm>
                <a:off x="4916492" y="11598437"/>
                <a:ext cx="612633" cy="297980"/>
              </a:xfrm>
              <a:prstGeom prst="rect">
                <a:avLst/>
              </a:prstGeom>
              <a:noFill/>
            </p:spPr>
            <p:txBody>
              <a:bodyPr wrap="none" lIns="96979" tIns="48489" rIns="96979" bIns="48489" rtlCol="0">
                <a:spAutoFit/>
              </a:bodyPr>
              <a:lstStyle/>
              <a:p>
                <a:r>
                  <a:rPr lang="en-US" sz="1300" dirty="0">
                    <a:solidFill>
                      <a:srgbClr val="7030A0"/>
                    </a:solidFill>
                  </a:rPr>
                  <a:t>AC50</a:t>
                </a:r>
              </a:p>
            </p:txBody>
          </p:sp>
          <p:sp>
            <p:nvSpPr>
              <p:cNvPr id="40" name="TextBox 39"/>
              <p:cNvSpPr txBox="1"/>
              <p:nvPr/>
            </p:nvSpPr>
            <p:spPr>
              <a:xfrm>
                <a:off x="4173958" y="11607472"/>
                <a:ext cx="529277" cy="282591"/>
              </a:xfrm>
              <a:prstGeom prst="rect">
                <a:avLst/>
              </a:prstGeom>
              <a:noFill/>
            </p:spPr>
            <p:txBody>
              <a:bodyPr wrap="none" lIns="96979" tIns="48489" rIns="96979" bIns="48489" rtlCol="0">
                <a:spAutoFit/>
              </a:bodyPr>
              <a:lstStyle/>
              <a:p>
                <a:r>
                  <a:rPr lang="en-US" sz="1200" dirty="0">
                    <a:solidFill>
                      <a:srgbClr val="FF9900"/>
                    </a:solidFill>
                    <a:latin typeface="Arial Black" pitchFamily="34" charset="0"/>
                  </a:rPr>
                  <a:t>LEC</a:t>
                </a:r>
              </a:p>
            </p:txBody>
          </p:sp>
          <p:cxnSp>
            <p:nvCxnSpPr>
              <p:cNvPr id="41" name="Straight Connector 40"/>
              <p:cNvCxnSpPr/>
              <p:nvPr/>
            </p:nvCxnSpPr>
            <p:spPr bwMode="auto">
              <a:xfrm flipV="1">
                <a:off x="4112616" y="11539426"/>
                <a:ext cx="1360415" cy="4003"/>
              </a:xfrm>
              <a:prstGeom prst="line">
                <a:avLst/>
              </a:prstGeom>
              <a:noFill/>
              <a:ln w="12700" cap="flat" cmpd="sng" algn="ctr">
                <a:solidFill>
                  <a:srgbClr val="FF0000"/>
                </a:solidFill>
                <a:prstDash val="dashDot"/>
                <a:round/>
                <a:headEnd type="none" w="med" len="med"/>
                <a:tailEnd type="none" w="med" len="med"/>
              </a:ln>
              <a:effectLst/>
            </p:spPr>
          </p:cxnSp>
          <p:cxnSp>
            <p:nvCxnSpPr>
              <p:cNvPr id="42" name="Straight Arrow Connector 41"/>
              <p:cNvCxnSpPr/>
              <p:nvPr/>
            </p:nvCxnSpPr>
            <p:spPr bwMode="auto">
              <a:xfrm flipH="1">
                <a:off x="4092913" y="11020302"/>
                <a:ext cx="1240072" cy="0"/>
              </a:xfrm>
              <a:prstGeom prst="straightConnector1">
                <a:avLst/>
              </a:prstGeom>
              <a:noFill/>
              <a:ln w="38100" cap="flat" cmpd="sng" algn="ctr">
                <a:solidFill>
                  <a:schemeClr val="accent1">
                    <a:lumMod val="90000"/>
                  </a:schemeClr>
                </a:solidFill>
                <a:prstDash val="solid"/>
                <a:round/>
                <a:headEnd type="none" w="med" len="med"/>
                <a:tailEnd type="arrow"/>
              </a:ln>
              <a:effectLst>
                <a:outerShdw blurRad="50800" dist="38100" dir="8100000" algn="tr" rotWithShape="0">
                  <a:prstClr val="black">
                    <a:alpha val="40000"/>
                  </a:prstClr>
                </a:outerShdw>
              </a:effectLst>
            </p:spPr>
          </p:cxnSp>
          <p:sp>
            <p:nvSpPr>
              <p:cNvPr id="43" name="TextBox 42"/>
              <p:cNvSpPr txBox="1"/>
              <p:nvPr/>
            </p:nvSpPr>
            <p:spPr>
              <a:xfrm>
                <a:off x="4112099" y="11067346"/>
                <a:ext cx="622251" cy="297980"/>
              </a:xfrm>
              <a:prstGeom prst="rect">
                <a:avLst/>
              </a:prstGeom>
              <a:noFill/>
            </p:spPr>
            <p:txBody>
              <a:bodyPr wrap="none" lIns="96979" tIns="48489" rIns="96979" bIns="48489" rtlCol="0">
                <a:spAutoFit/>
              </a:bodyPr>
              <a:lstStyle/>
              <a:p>
                <a:r>
                  <a:rPr lang="en-US" sz="1300" dirty="0" err="1">
                    <a:solidFill>
                      <a:schemeClr val="accent1">
                        <a:lumMod val="75000"/>
                      </a:schemeClr>
                    </a:solidFill>
                  </a:rPr>
                  <a:t>Emax</a:t>
                </a:r>
                <a:endParaRPr lang="en-US" sz="1300" dirty="0">
                  <a:solidFill>
                    <a:schemeClr val="accent1">
                      <a:lumMod val="75000"/>
                    </a:schemeClr>
                  </a:solidFill>
                </a:endParaRPr>
              </a:p>
            </p:txBody>
          </p:sp>
          <p:sp>
            <p:nvSpPr>
              <p:cNvPr id="44" name="TextBox 43"/>
              <p:cNvSpPr txBox="1"/>
              <p:nvPr/>
            </p:nvSpPr>
            <p:spPr>
              <a:xfrm>
                <a:off x="4359541" y="11997861"/>
                <a:ext cx="660029" cy="194954"/>
              </a:xfrm>
              <a:prstGeom prst="rect">
                <a:avLst/>
              </a:prstGeom>
              <a:solidFill>
                <a:schemeClr val="bg1"/>
              </a:solidFill>
            </p:spPr>
            <p:txBody>
              <a:bodyPr wrap="none" lIns="96979" tIns="48489" rIns="96979" bIns="48489" rtlCol="0">
                <a:spAutoFit/>
              </a:bodyPr>
              <a:lstStyle/>
              <a:p>
                <a:r>
                  <a:rPr lang="en-US" sz="1400" dirty="0"/>
                  <a:t>Conc (</a:t>
                </a:r>
                <a:r>
                  <a:rPr lang="en-US" sz="1400" dirty="0" err="1"/>
                  <a:t>uM</a:t>
                </a:r>
                <a:r>
                  <a:rPr lang="en-US" sz="1400" dirty="0"/>
                  <a:t>)</a:t>
                </a:r>
              </a:p>
            </p:txBody>
          </p:sp>
          <p:sp>
            <p:nvSpPr>
              <p:cNvPr id="45" name="TextBox 44"/>
              <p:cNvSpPr txBox="1"/>
              <p:nvPr/>
            </p:nvSpPr>
            <p:spPr>
              <a:xfrm rot="16200000">
                <a:off x="3642249" y="11288517"/>
                <a:ext cx="466894" cy="145526"/>
              </a:xfrm>
              <a:prstGeom prst="rect">
                <a:avLst/>
              </a:prstGeom>
              <a:noFill/>
            </p:spPr>
            <p:txBody>
              <a:bodyPr wrap="none" lIns="96979" tIns="48489" rIns="96979" bIns="48489" rtlCol="0">
                <a:spAutoFit/>
              </a:bodyPr>
              <a:lstStyle/>
              <a:p>
                <a:r>
                  <a:rPr lang="en-US" sz="1400" dirty="0"/>
                  <a:t>Response</a:t>
                </a:r>
              </a:p>
            </p:txBody>
          </p:sp>
        </p:grpSp>
        <p:cxnSp>
          <p:nvCxnSpPr>
            <p:cNvPr id="36" name="Straight Arrow Connector 35"/>
            <p:cNvCxnSpPr/>
            <p:nvPr/>
          </p:nvCxnSpPr>
          <p:spPr bwMode="auto">
            <a:xfrm>
              <a:off x="5257799" y="11829011"/>
              <a:ext cx="1" cy="286789"/>
            </a:xfrm>
            <a:prstGeom prst="straightConnector1">
              <a:avLst/>
            </a:prstGeom>
            <a:noFill/>
            <a:ln w="38100" cap="flat" cmpd="sng" algn="ctr">
              <a:solidFill>
                <a:srgbClr val="FFC000"/>
              </a:solidFill>
              <a:prstDash val="solid"/>
              <a:round/>
              <a:headEnd type="none" w="med" len="med"/>
              <a:tailEnd type="arrow"/>
            </a:ln>
            <a:effectLst>
              <a:outerShdw blurRad="50800" dist="38100" dir="8100000" algn="tr" rotWithShape="0">
                <a:prstClr val="black">
                  <a:alpha val="40000"/>
                </a:prstClr>
              </a:outerShdw>
            </a:effectLst>
          </p:spPr>
        </p:cxnSp>
      </p:grpSp>
      <p:sp>
        <p:nvSpPr>
          <p:cNvPr id="53" name="Bent-Up Arrow 52"/>
          <p:cNvSpPr/>
          <p:nvPr/>
        </p:nvSpPr>
        <p:spPr bwMode="auto">
          <a:xfrm rot="5400000">
            <a:off x="3882566" y="3911599"/>
            <a:ext cx="928914" cy="3614058"/>
          </a:xfrm>
          <a:prstGeom prst="bentUpArrow">
            <a:avLst/>
          </a:prstGeom>
          <a:solidFill>
            <a:srgbClr val="B4DE8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49" name="Group 48"/>
          <p:cNvGrpSpPr/>
          <p:nvPr/>
        </p:nvGrpSpPr>
        <p:grpSpPr>
          <a:xfrm>
            <a:off x="6378295" y="857511"/>
            <a:ext cx="1521861" cy="1213587"/>
            <a:chOff x="6418361" y="1051818"/>
            <a:chExt cx="1521861" cy="1213587"/>
          </a:xfrm>
        </p:grpSpPr>
        <p:pic>
          <p:nvPicPr>
            <p:cNvPr id="46" name="Picture 2" descr="https://actorws.epa.gov/actorws/dsstox/v02/image?casrn=50471-44-8&amp;w=350&amp;h=35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12227" y="1051818"/>
              <a:ext cx="1213587" cy="121358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2" name="Rounded Rectangle 31"/>
            <p:cNvSpPr/>
            <p:nvPr/>
          </p:nvSpPr>
          <p:spPr bwMode="auto">
            <a:xfrm>
              <a:off x="6418361" y="1052286"/>
              <a:ext cx="1521861" cy="1213119"/>
            </a:xfrm>
            <a:prstGeom prst="roundRect">
              <a:avLst/>
            </a:prstGeom>
            <a:noFill/>
            <a:ln w="3810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sp>
        <p:nvSpPr>
          <p:cNvPr id="51" name="Text Box 28"/>
          <p:cNvSpPr txBox="1">
            <a:spLocks noChangeArrowheads="1"/>
          </p:cNvSpPr>
          <p:nvPr/>
        </p:nvSpPr>
        <p:spPr bwMode="auto">
          <a:xfrm>
            <a:off x="6411452" y="2085608"/>
            <a:ext cx="1600200" cy="228600"/>
          </a:xfrm>
          <a:prstGeom prst="rect">
            <a:avLst/>
          </a:prstGeom>
          <a:noFill/>
          <a:ln w="9525">
            <a:noFill/>
            <a:miter lim="800000"/>
            <a:headEnd/>
            <a:tailEnd/>
          </a:ln>
          <a:effectLst/>
        </p:spPr>
        <p:txBody>
          <a:bodyPr>
            <a:spAutoFit/>
          </a:bodyPr>
          <a:lstStyle/>
          <a:p>
            <a:r>
              <a:rPr lang="en-US" sz="900" b="1" dirty="0">
                <a:solidFill>
                  <a:srgbClr val="003F69"/>
                </a:solidFill>
              </a:rPr>
              <a:t>Chemical Exposure</a:t>
            </a:r>
          </a:p>
        </p:txBody>
      </p:sp>
    </p:spTree>
    <p:extLst>
      <p:ext uri="{BB962C8B-B14F-4D97-AF65-F5344CB8AC3E}">
        <p14:creationId xmlns:p14="http://schemas.microsoft.com/office/powerpoint/2010/main" val="26569554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2532" y="87664"/>
            <a:ext cx="6121141" cy="1143000"/>
          </a:xfrm>
        </p:spPr>
        <p:txBody>
          <a:bodyPr>
            <a:noAutofit/>
          </a:bodyPr>
          <a:lstStyle/>
          <a:p>
            <a:r>
              <a:rPr lang="en-US" sz="3000" dirty="0"/>
              <a:t>Kinetics Modeling</a:t>
            </a:r>
          </a:p>
        </p:txBody>
      </p:sp>
      <p:sp>
        <p:nvSpPr>
          <p:cNvPr id="15" name="TextBox 14"/>
          <p:cNvSpPr txBox="1"/>
          <p:nvPr/>
        </p:nvSpPr>
        <p:spPr>
          <a:xfrm>
            <a:off x="982562" y="1171125"/>
            <a:ext cx="7428829" cy="400110"/>
          </a:xfrm>
          <a:prstGeom prst="rect">
            <a:avLst/>
          </a:prstGeom>
          <a:noFill/>
        </p:spPr>
        <p:txBody>
          <a:bodyPr wrap="none" rtlCol="0">
            <a:spAutoFit/>
          </a:bodyPr>
          <a:lstStyle/>
          <a:p>
            <a:r>
              <a:rPr lang="en-US" sz="2000" i="1" dirty="0">
                <a:solidFill>
                  <a:srgbClr val="355777"/>
                </a:solidFill>
              </a:rPr>
              <a:t>Incorporating Dosimetry and Uncertainty into In Vitro Screening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068" y="1657664"/>
            <a:ext cx="3145809" cy="5169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97" y="1688144"/>
            <a:ext cx="4072481" cy="4493141"/>
          </a:xfrm>
          <a:prstGeom prst="rect">
            <a:avLst/>
          </a:prstGeom>
        </p:spPr>
      </p:pic>
      <p:cxnSp>
        <p:nvCxnSpPr>
          <p:cNvPr id="12" name="Straight Connector 11"/>
          <p:cNvCxnSpPr/>
          <p:nvPr/>
        </p:nvCxnSpPr>
        <p:spPr bwMode="auto">
          <a:xfrm>
            <a:off x="4696977" y="1803633"/>
            <a:ext cx="0" cy="437765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5075339" y="6484690"/>
            <a:ext cx="1640193" cy="261610"/>
          </a:xfrm>
          <a:prstGeom prst="rect">
            <a:avLst/>
          </a:prstGeom>
          <a:noFill/>
        </p:spPr>
        <p:txBody>
          <a:bodyPr wrap="none" rtlCol="0">
            <a:spAutoFit/>
          </a:bodyPr>
          <a:lstStyle/>
          <a:p>
            <a:r>
              <a:rPr lang="en-US" sz="1100" dirty="0"/>
              <a:t>Wambaugh </a:t>
            </a:r>
            <a:r>
              <a:rPr lang="en-US" sz="1100" i="1" dirty="0"/>
              <a:t>et al., </a:t>
            </a:r>
            <a:r>
              <a:rPr lang="en-US" sz="1100" dirty="0"/>
              <a:t>2015</a:t>
            </a:r>
          </a:p>
        </p:txBody>
      </p:sp>
      <p:sp>
        <p:nvSpPr>
          <p:cNvPr id="9" name="TextBox 8"/>
          <p:cNvSpPr txBox="1"/>
          <p:nvPr/>
        </p:nvSpPr>
        <p:spPr>
          <a:xfrm>
            <a:off x="1355647" y="6484690"/>
            <a:ext cx="1098378" cy="261610"/>
          </a:xfrm>
          <a:prstGeom prst="rect">
            <a:avLst/>
          </a:prstGeom>
          <a:noFill/>
        </p:spPr>
        <p:txBody>
          <a:bodyPr wrap="none" rtlCol="0">
            <a:spAutoFit/>
          </a:bodyPr>
          <a:lstStyle/>
          <a:p>
            <a:r>
              <a:rPr lang="en-US" sz="1100" dirty="0"/>
              <a:t>Wetmore et al.</a:t>
            </a:r>
          </a:p>
        </p:txBody>
      </p:sp>
    </p:spTree>
    <p:extLst>
      <p:ext uri="{BB962C8B-B14F-4D97-AF65-F5344CB8AC3E}">
        <p14:creationId xmlns:p14="http://schemas.microsoft.com/office/powerpoint/2010/main" val="472014755"/>
      </p:ext>
    </p:extLst>
  </p:cSld>
  <p:clrMapOvr>
    <a:masterClrMapping/>
  </p:clrMapOvr>
  <p:transition/>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noFill/>
        <a:ln w="25400" cap="flat" cmpd="sng" algn="ctr">
          <a:solidFill>
            <a:schemeClr val="tx1"/>
          </a:solidFill>
          <a:prstDash val="solid"/>
          <a:round/>
          <a:headEnd type="none" w="med" len="med"/>
          <a:tailEnd type="arrow"/>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67080BA-350D-4D4F-88E6-6610A9B24138}">
  <ds:schemaRefs>
    <ds:schemaRef ds:uri="ESRI.ArcGIS.Mapping.OfficeIntegration.PowerPointInfo"/>
  </ds:schemaRefs>
</ds:datastoreItem>
</file>

<file path=customXml/itemProps10.xml><?xml version="1.0" encoding="utf-8"?>
<ds:datastoreItem xmlns:ds="http://schemas.openxmlformats.org/officeDocument/2006/customXml" ds:itemID="{52C9D5A5-8424-4421-BA14-FA377CFAEF1B}">
  <ds:schemaRefs>
    <ds:schemaRef ds:uri="ESRI.ArcGIS.Mapping.OfficeIntegration.PowerPointInfo"/>
  </ds:schemaRefs>
</ds:datastoreItem>
</file>

<file path=customXml/itemProps100.xml><?xml version="1.0" encoding="utf-8"?>
<ds:datastoreItem xmlns:ds="http://schemas.openxmlformats.org/officeDocument/2006/customXml" ds:itemID="{22876389-779A-4CB7-9D1A-AD6B0B80F926}">
  <ds:schemaRefs>
    <ds:schemaRef ds:uri="ESRI.ArcGIS.Mapping.OfficeIntegration.PowerPointInfo"/>
  </ds:schemaRefs>
</ds:datastoreItem>
</file>

<file path=customXml/itemProps101.xml><?xml version="1.0" encoding="utf-8"?>
<ds:datastoreItem xmlns:ds="http://schemas.openxmlformats.org/officeDocument/2006/customXml" ds:itemID="{DAD3FC8E-062A-4364-A858-69D33CA172D2}">
  <ds:schemaRefs>
    <ds:schemaRef ds:uri="ESRI.ArcGIS.Mapping.OfficeIntegration.PowerPointInfo"/>
  </ds:schemaRefs>
</ds:datastoreItem>
</file>

<file path=customXml/itemProps102.xml><?xml version="1.0" encoding="utf-8"?>
<ds:datastoreItem xmlns:ds="http://schemas.openxmlformats.org/officeDocument/2006/customXml" ds:itemID="{2F882AEA-D5E9-43C6-9FFA-4F51A74D2163}">
  <ds:schemaRefs>
    <ds:schemaRef ds:uri="ESRI.ArcGIS.Mapping.OfficeIntegration.PowerPointInfo"/>
  </ds:schemaRefs>
</ds:datastoreItem>
</file>

<file path=customXml/itemProps103.xml><?xml version="1.0" encoding="utf-8"?>
<ds:datastoreItem xmlns:ds="http://schemas.openxmlformats.org/officeDocument/2006/customXml" ds:itemID="{7E369748-80BC-4B3A-B0F9-AB8B501844DD}">
  <ds:schemaRefs>
    <ds:schemaRef ds:uri="ESRI.ArcGIS.Mapping.OfficeIntegration.PowerPointInfo"/>
  </ds:schemaRefs>
</ds:datastoreItem>
</file>

<file path=customXml/itemProps104.xml><?xml version="1.0" encoding="utf-8"?>
<ds:datastoreItem xmlns:ds="http://schemas.openxmlformats.org/officeDocument/2006/customXml" ds:itemID="{53081491-D778-4442-BCAC-3A46DAA59DF0}">
  <ds:schemaRefs>
    <ds:schemaRef ds:uri="ESRI.ArcGIS.Mapping.OfficeIntegration.PowerPointInfo"/>
  </ds:schemaRefs>
</ds:datastoreItem>
</file>

<file path=customXml/itemProps105.xml><?xml version="1.0" encoding="utf-8"?>
<ds:datastoreItem xmlns:ds="http://schemas.openxmlformats.org/officeDocument/2006/customXml" ds:itemID="{D9EB7D21-2FDD-4087-BF3F-BD82420D3F1F}">
  <ds:schemaRefs>
    <ds:schemaRef ds:uri="ESRI.ArcGIS.Mapping.OfficeIntegration.PowerPointInfo"/>
  </ds:schemaRefs>
</ds:datastoreItem>
</file>

<file path=customXml/itemProps106.xml><?xml version="1.0" encoding="utf-8"?>
<ds:datastoreItem xmlns:ds="http://schemas.openxmlformats.org/officeDocument/2006/customXml" ds:itemID="{EB98D122-4286-4A73-902F-CDA3BEDDE9B6}">
  <ds:schemaRefs>
    <ds:schemaRef ds:uri="ESRI.ArcGIS.Mapping.OfficeIntegration.PowerPointInfo"/>
  </ds:schemaRefs>
</ds:datastoreItem>
</file>

<file path=customXml/itemProps107.xml><?xml version="1.0" encoding="utf-8"?>
<ds:datastoreItem xmlns:ds="http://schemas.openxmlformats.org/officeDocument/2006/customXml" ds:itemID="{F131A3E1-822A-4BCB-AB9F-593A19DD67CD}">
  <ds:schemaRefs>
    <ds:schemaRef ds:uri="ESRI.ArcGIS.Mapping.OfficeIntegration.PowerPointInfo"/>
  </ds:schemaRefs>
</ds:datastoreItem>
</file>

<file path=customXml/itemProps108.xml><?xml version="1.0" encoding="utf-8"?>
<ds:datastoreItem xmlns:ds="http://schemas.openxmlformats.org/officeDocument/2006/customXml" ds:itemID="{600B033E-AE24-4701-9A0C-CCC493C291ED}">
  <ds:schemaRefs>
    <ds:schemaRef ds:uri="ESRI.ArcGIS.Mapping.OfficeIntegration.PowerPointInfo"/>
  </ds:schemaRefs>
</ds:datastoreItem>
</file>

<file path=customXml/itemProps109.xml><?xml version="1.0" encoding="utf-8"?>
<ds:datastoreItem xmlns:ds="http://schemas.openxmlformats.org/officeDocument/2006/customXml" ds:itemID="{59E005B1-8D67-4229-BD86-6C0B32B6E954}">
  <ds:schemaRefs>
    <ds:schemaRef ds:uri="ESRI.ArcGIS.Mapping.OfficeIntegration.PowerPointInfo"/>
  </ds:schemaRefs>
</ds:datastoreItem>
</file>

<file path=customXml/itemProps11.xml><?xml version="1.0" encoding="utf-8"?>
<ds:datastoreItem xmlns:ds="http://schemas.openxmlformats.org/officeDocument/2006/customXml" ds:itemID="{42295E18-FBBB-4425-9B91-CCC876CBDDB0}">
  <ds:schemaRefs>
    <ds:schemaRef ds:uri="ESRI.ArcGIS.Mapping.OfficeIntegration.PowerPointInfo"/>
  </ds:schemaRefs>
</ds:datastoreItem>
</file>

<file path=customXml/itemProps110.xml><?xml version="1.0" encoding="utf-8"?>
<ds:datastoreItem xmlns:ds="http://schemas.openxmlformats.org/officeDocument/2006/customXml" ds:itemID="{31572D03-FC95-4EBC-861B-587BA6894039}">
  <ds:schemaRefs>
    <ds:schemaRef ds:uri="ESRI.ArcGIS.Mapping.OfficeIntegration.PowerPointInfo"/>
  </ds:schemaRefs>
</ds:datastoreItem>
</file>

<file path=customXml/itemProps111.xml><?xml version="1.0" encoding="utf-8"?>
<ds:datastoreItem xmlns:ds="http://schemas.openxmlformats.org/officeDocument/2006/customXml" ds:itemID="{E6F90ED1-51CE-4D3D-B7A3-1B01287C181C}">
  <ds:schemaRefs>
    <ds:schemaRef ds:uri="ESRI.ArcGIS.Mapping.OfficeIntegration.PowerPointInfo"/>
  </ds:schemaRefs>
</ds:datastoreItem>
</file>

<file path=customXml/itemProps112.xml><?xml version="1.0" encoding="utf-8"?>
<ds:datastoreItem xmlns:ds="http://schemas.openxmlformats.org/officeDocument/2006/customXml" ds:itemID="{6E14508D-6107-4ABA-9F08-6594C917FF8A}">
  <ds:schemaRefs>
    <ds:schemaRef ds:uri="ESRI.ArcGIS.Mapping.OfficeIntegration.PowerPointInfo"/>
  </ds:schemaRefs>
</ds:datastoreItem>
</file>

<file path=customXml/itemProps113.xml><?xml version="1.0" encoding="utf-8"?>
<ds:datastoreItem xmlns:ds="http://schemas.openxmlformats.org/officeDocument/2006/customXml" ds:itemID="{5E4B3B48-E55E-4C50-9F87-463AC1A40482}">
  <ds:schemaRefs>
    <ds:schemaRef ds:uri="ESRI.ArcGIS.Mapping.OfficeIntegration.PowerPointInfo"/>
  </ds:schemaRefs>
</ds:datastoreItem>
</file>

<file path=customXml/itemProps114.xml><?xml version="1.0" encoding="utf-8"?>
<ds:datastoreItem xmlns:ds="http://schemas.openxmlformats.org/officeDocument/2006/customXml" ds:itemID="{5FC2C10B-1870-407E-8587-855F24C6D072}">
  <ds:schemaRefs>
    <ds:schemaRef ds:uri="ESRI.ArcGIS.Mapping.OfficeIntegration.PowerPointInfo"/>
  </ds:schemaRefs>
</ds:datastoreItem>
</file>

<file path=customXml/itemProps115.xml><?xml version="1.0" encoding="utf-8"?>
<ds:datastoreItem xmlns:ds="http://schemas.openxmlformats.org/officeDocument/2006/customXml" ds:itemID="{DDC4ADFA-41CB-462A-BAB0-1402EA39A275}">
  <ds:schemaRefs>
    <ds:schemaRef ds:uri="ESRI.ArcGIS.Mapping.OfficeIntegration.PowerPointInfo"/>
  </ds:schemaRefs>
</ds:datastoreItem>
</file>

<file path=customXml/itemProps116.xml><?xml version="1.0" encoding="utf-8"?>
<ds:datastoreItem xmlns:ds="http://schemas.openxmlformats.org/officeDocument/2006/customXml" ds:itemID="{9C2D884A-1B72-4EA8-A2A7-72565AC7B80C}">
  <ds:schemaRefs>
    <ds:schemaRef ds:uri="ESRI.ArcGIS.Mapping.OfficeIntegration.PowerPointInfo"/>
  </ds:schemaRefs>
</ds:datastoreItem>
</file>

<file path=customXml/itemProps117.xml><?xml version="1.0" encoding="utf-8"?>
<ds:datastoreItem xmlns:ds="http://schemas.openxmlformats.org/officeDocument/2006/customXml" ds:itemID="{13EF6684-8AFB-4071-9B94-0EB4C25B2F18}">
  <ds:schemaRefs>
    <ds:schemaRef ds:uri="ESRI.ArcGIS.Mapping.OfficeIntegration.PowerPointInfo"/>
  </ds:schemaRefs>
</ds:datastoreItem>
</file>

<file path=customXml/itemProps118.xml><?xml version="1.0" encoding="utf-8"?>
<ds:datastoreItem xmlns:ds="http://schemas.openxmlformats.org/officeDocument/2006/customXml" ds:itemID="{E59085C0-D76D-4526-9E0E-28C37D7E345F}">
  <ds:schemaRefs>
    <ds:schemaRef ds:uri="ESRI.ArcGIS.Mapping.OfficeIntegration.PowerPointInfo"/>
  </ds:schemaRefs>
</ds:datastoreItem>
</file>

<file path=customXml/itemProps119.xml><?xml version="1.0" encoding="utf-8"?>
<ds:datastoreItem xmlns:ds="http://schemas.openxmlformats.org/officeDocument/2006/customXml" ds:itemID="{142193C8-0D94-4A99-B7C7-466F4ADB1FC7}">
  <ds:schemaRefs>
    <ds:schemaRef ds:uri="ESRI.ArcGIS.Mapping.OfficeIntegration.PowerPointInfo"/>
  </ds:schemaRefs>
</ds:datastoreItem>
</file>

<file path=customXml/itemProps12.xml><?xml version="1.0" encoding="utf-8"?>
<ds:datastoreItem xmlns:ds="http://schemas.openxmlformats.org/officeDocument/2006/customXml" ds:itemID="{4BE911EA-3D40-4262-8F67-0E2E00386250}">
  <ds:schemaRefs>
    <ds:schemaRef ds:uri="ESRI.ArcGIS.Mapping.OfficeIntegration.PowerPointInfo"/>
  </ds:schemaRefs>
</ds:datastoreItem>
</file>

<file path=customXml/itemProps120.xml><?xml version="1.0" encoding="utf-8"?>
<ds:datastoreItem xmlns:ds="http://schemas.openxmlformats.org/officeDocument/2006/customXml" ds:itemID="{8F9B64FE-DACD-413E-8C27-B88865811050}">
  <ds:schemaRefs>
    <ds:schemaRef ds:uri="ESRI.ArcGIS.Mapping.OfficeIntegration.PowerPointInfo"/>
  </ds:schemaRefs>
</ds:datastoreItem>
</file>

<file path=customXml/itemProps121.xml><?xml version="1.0" encoding="utf-8"?>
<ds:datastoreItem xmlns:ds="http://schemas.openxmlformats.org/officeDocument/2006/customXml" ds:itemID="{2DC175C3-57A1-4DF2-B575-B4D9E0E25ECA}">
  <ds:schemaRefs>
    <ds:schemaRef ds:uri="ESRI.ArcGIS.Mapping.OfficeIntegration.PowerPointInfo"/>
  </ds:schemaRefs>
</ds:datastoreItem>
</file>

<file path=customXml/itemProps122.xml><?xml version="1.0" encoding="utf-8"?>
<ds:datastoreItem xmlns:ds="http://schemas.openxmlformats.org/officeDocument/2006/customXml" ds:itemID="{505EED2B-06DB-4340-BFCC-6BD7F2946A97}">
  <ds:schemaRefs>
    <ds:schemaRef ds:uri="ESRI.ArcGIS.Mapping.OfficeIntegration.PowerPointInfo"/>
  </ds:schemaRefs>
</ds:datastoreItem>
</file>

<file path=customXml/itemProps123.xml><?xml version="1.0" encoding="utf-8"?>
<ds:datastoreItem xmlns:ds="http://schemas.openxmlformats.org/officeDocument/2006/customXml" ds:itemID="{CBD42B1A-8817-4B8E-8558-B91F2C8A169B}">
  <ds:schemaRefs>
    <ds:schemaRef ds:uri="ESRI.ArcGIS.Mapping.OfficeIntegration.PowerPointInfo"/>
  </ds:schemaRefs>
</ds:datastoreItem>
</file>

<file path=customXml/itemProps124.xml><?xml version="1.0" encoding="utf-8"?>
<ds:datastoreItem xmlns:ds="http://schemas.openxmlformats.org/officeDocument/2006/customXml" ds:itemID="{5282BA66-5873-41EA-8AB6-9CFB76A92C80}">
  <ds:schemaRefs>
    <ds:schemaRef ds:uri="ESRI.ArcGIS.Mapping.OfficeIntegration.PowerPointInfo"/>
  </ds:schemaRefs>
</ds:datastoreItem>
</file>

<file path=customXml/itemProps125.xml><?xml version="1.0" encoding="utf-8"?>
<ds:datastoreItem xmlns:ds="http://schemas.openxmlformats.org/officeDocument/2006/customXml" ds:itemID="{6E0FE7A8-7B2A-4307-B9B8-1CEAAFE745D4}">
  <ds:schemaRefs>
    <ds:schemaRef ds:uri="ESRI.ArcGIS.Mapping.OfficeIntegration.PowerPointInfo"/>
  </ds:schemaRefs>
</ds:datastoreItem>
</file>

<file path=customXml/itemProps126.xml><?xml version="1.0" encoding="utf-8"?>
<ds:datastoreItem xmlns:ds="http://schemas.openxmlformats.org/officeDocument/2006/customXml" ds:itemID="{A6A1602E-97EF-45BD-B722-666BBBC8BBD4}">
  <ds:schemaRefs>
    <ds:schemaRef ds:uri="ESRI.ArcGIS.Mapping.OfficeIntegration.PowerPointInfo"/>
  </ds:schemaRefs>
</ds:datastoreItem>
</file>

<file path=customXml/itemProps127.xml><?xml version="1.0" encoding="utf-8"?>
<ds:datastoreItem xmlns:ds="http://schemas.openxmlformats.org/officeDocument/2006/customXml" ds:itemID="{2058AD55-D229-4DD9-BDD8-01A862610EC8}">
  <ds:schemaRefs>
    <ds:schemaRef ds:uri="ESRI.ArcGIS.Mapping.OfficeIntegration.PowerPointInfo"/>
  </ds:schemaRefs>
</ds:datastoreItem>
</file>

<file path=customXml/itemProps128.xml><?xml version="1.0" encoding="utf-8"?>
<ds:datastoreItem xmlns:ds="http://schemas.openxmlformats.org/officeDocument/2006/customXml" ds:itemID="{DEFC1E02-FCA8-4952-9D24-059F00D87E3A}">
  <ds:schemaRefs>
    <ds:schemaRef ds:uri="ESRI.ArcGIS.Mapping.OfficeIntegration.PowerPointInfo"/>
  </ds:schemaRefs>
</ds:datastoreItem>
</file>

<file path=customXml/itemProps129.xml><?xml version="1.0" encoding="utf-8"?>
<ds:datastoreItem xmlns:ds="http://schemas.openxmlformats.org/officeDocument/2006/customXml" ds:itemID="{04E8F22E-4C0F-4E41-81DE-0F7A0C0A6430}">
  <ds:schemaRefs>
    <ds:schemaRef ds:uri="ESRI.ArcGIS.Mapping.OfficeIntegration.PowerPointInfo"/>
  </ds:schemaRefs>
</ds:datastoreItem>
</file>

<file path=customXml/itemProps13.xml><?xml version="1.0" encoding="utf-8"?>
<ds:datastoreItem xmlns:ds="http://schemas.openxmlformats.org/officeDocument/2006/customXml" ds:itemID="{A729FF1A-BEA9-48C9-8CDC-41BF4B41F251}">
  <ds:schemaRefs>
    <ds:schemaRef ds:uri="ESRI.ArcGIS.Mapping.OfficeIntegration.PowerPointInfo"/>
  </ds:schemaRefs>
</ds:datastoreItem>
</file>

<file path=customXml/itemProps130.xml><?xml version="1.0" encoding="utf-8"?>
<ds:datastoreItem xmlns:ds="http://schemas.openxmlformats.org/officeDocument/2006/customXml" ds:itemID="{608B0485-0881-446D-9261-B2FD8A7D9C3F}">
  <ds:schemaRefs>
    <ds:schemaRef ds:uri="ESRI.ArcGIS.Mapping.OfficeIntegration.PowerPointInfo"/>
  </ds:schemaRefs>
</ds:datastoreItem>
</file>

<file path=customXml/itemProps131.xml><?xml version="1.0" encoding="utf-8"?>
<ds:datastoreItem xmlns:ds="http://schemas.openxmlformats.org/officeDocument/2006/customXml" ds:itemID="{81B7EE29-3C1F-4BEC-B0FD-0DC08DEB65A5}">
  <ds:schemaRefs>
    <ds:schemaRef ds:uri="ESRI.ArcGIS.Mapping.OfficeIntegration.PowerPointInfo"/>
  </ds:schemaRefs>
</ds:datastoreItem>
</file>

<file path=customXml/itemProps132.xml><?xml version="1.0" encoding="utf-8"?>
<ds:datastoreItem xmlns:ds="http://schemas.openxmlformats.org/officeDocument/2006/customXml" ds:itemID="{8A6F91FD-75A6-4688-8B3C-82B211668148}">
  <ds:schemaRefs>
    <ds:schemaRef ds:uri="ESRI.ArcGIS.Mapping.OfficeIntegration.PowerPointInfo"/>
  </ds:schemaRefs>
</ds:datastoreItem>
</file>

<file path=customXml/itemProps133.xml><?xml version="1.0" encoding="utf-8"?>
<ds:datastoreItem xmlns:ds="http://schemas.openxmlformats.org/officeDocument/2006/customXml" ds:itemID="{D45F5040-DC70-4BB4-A51E-155374E74FE6}">
  <ds:schemaRefs>
    <ds:schemaRef ds:uri="ESRI.ArcGIS.Mapping.OfficeIntegration.PowerPointInfo"/>
  </ds:schemaRefs>
</ds:datastoreItem>
</file>

<file path=customXml/itemProps134.xml><?xml version="1.0" encoding="utf-8"?>
<ds:datastoreItem xmlns:ds="http://schemas.openxmlformats.org/officeDocument/2006/customXml" ds:itemID="{82C46C6B-A1C2-48CC-AED4-30B71E0C836B}">
  <ds:schemaRefs>
    <ds:schemaRef ds:uri="ESRI.ArcGIS.Mapping.OfficeIntegration.PowerPointInfo"/>
  </ds:schemaRefs>
</ds:datastoreItem>
</file>

<file path=customXml/itemProps135.xml><?xml version="1.0" encoding="utf-8"?>
<ds:datastoreItem xmlns:ds="http://schemas.openxmlformats.org/officeDocument/2006/customXml" ds:itemID="{D27DA7AC-D71E-4B42-9EDA-E3A308B3B754}">
  <ds:schemaRefs>
    <ds:schemaRef ds:uri="ESRI.ArcGIS.Mapping.OfficeIntegration.PowerPointInfo"/>
  </ds:schemaRefs>
</ds:datastoreItem>
</file>

<file path=customXml/itemProps136.xml><?xml version="1.0" encoding="utf-8"?>
<ds:datastoreItem xmlns:ds="http://schemas.openxmlformats.org/officeDocument/2006/customXml" ds:itemID="{DAA7CFAF-E340-46E2-84FE-C25F0561DB11}">
  <ds:schemaRefs>
    <ds:schemaRef ds:uri="ESRI.ArcGIS.Mapping.OfficeIntegration.PowerPointInfo"/>
  </ds:schemaRefs>
</ds:datastoreItem>
</file>

<file path=customXml/itemProps137.xml><?xml version="1.0" encoding="utf-8"?>
<ds:datastoreItem xmlns:ds="http://schemas.openxmlformats.org/officeDocument/2006/customXml" ds:itemID="{F586BE68-15F7-4AFD-8CE6-A2866A087E09}">
  <ds:schemaRefs>
    <ds:schemaRef ds:uri="ESRI.ArcGIS.Mapping.OfficeIntegration.PowerPointInfo"/>
  </ds:schemaRefs>
</ds:datastoreItem>
</file>

<file path=customXml/itemProps138.xml><?xml version="1.0" encoding="utf-8"?>
<ds:datastoreItem xmlns:ds="http://schemas.openxmlformats.org/officeDocument/2006/customXml" ds:itemID="{3EE49AAF-CB40-4B8F-AA61-8E5B6BED1BEF}">
  <ds:schemaRefs>
    <ds:schemaRef ds:uri="ESRI.ArcGIS.Mapping.OfficeIntegration.PowerPointInfo"/>
  </ds:schemaRefs>
</ds:datastoreItem>
</file>

<file path=customXml/itemProps139.xml><?xml version="1.0" encoding="utf-8"?>
<ds:datastoreItem xmlns:ds="http://schemas.openxmlformats.org/officeDocument/2006/customXml" ds:itemID="{EFD89B51-1BCF-48E5-A90D-EA19DA186270}">
  <ds:schemaRefs>
    <ds:schemaRef ds:uri="ESRI.ArcGIS.Mapping.OfficeIntegration.PowerPointInfo"/>
  </ds:schemaRefs>
</ds:datastoreItem>
</file>

<file path=customXml/itemProps14.xml><?xml version="1.0" encoding="utf-8"?>
<ds:datastoreItem xmlns:ds="http://schemas.openxmlformats.org/officeDocument/2006/customXml" ds:itemID="{4B26DD6A-2539-4965-BC9F-56C7C61AEA3B}">
  <ds:schemaRefs>
    <ds:schemaRef ds:uri="ESRI.ArcGIS.Mapping.OfficeIntegration.PowerPointInfo"/>
  </ds:schemaRefs>
</ds:datastoreItem>
</file>

<file path=customXml/itemProps140.xml><?xml version="1.0" encoding="utf-8"?>
<ds:datastoreItem xmlns:ds="http://schemas.openxmlformats.org/officeDocument/2006/customXml" ds:itemID="{84889137-F530-4F4A-8D43-5BF30EC00D0A}">
  <ds:schemaRefs>
    <ds:schemaRef ds:uri="ESRI.ArcGIS.Mapping.OfficeIntegration.PowerPointInfo"/>
  </ds:schemaRefs>
</ds:datastoreItem>
</file>

<file path=customXml/itemProps141.xml><?xml version="1.0" encoding="utf-8"?>
<ds:datastoreItem xmlns:ds="http://schemas.openxmlformats.org/officeDocument/2006/customXml" ds:itemID="{7A431C35-5999-4E54-ABD6-EA270A9F5F3F}">
  <ds:schemaRefs>
    <ds:schemaRef ds:uri="ESRI.ArcGIS.Mapping.OfficeIntegration.PowerPointInfo"/>
  </ds:schemaRefs>
</ds:datastoreItem>
</file>

<file path=customXml/itemProps142.xml><?xml version="1.0" encoding="utf-8"?>
<ds:datastoreItem xmlns:ds="http://schemas.openxmlformats.org/officeDocument/2006/customXml" ds:itemID="{6140992D-6FC6-4115-81FF-2C9A6652273B}">
  <ds:schemaRefs>
    <ds:schemaRef ds:uri="ESRI.ArcGIS.Mapping.OfficeIntegration.PowerPointInfo"/>
  </ds:schemaRefs>
</ds:datastoreItem>
</file>

<file path=customXml/itemProps143.xml><?xml version="1.0" encoding="utf-8"?>
<ds:datastoreItem xmlns:ds="http://schemas.openxmlformats.org/officeDocument/2006/customXml" ds:itemID="{BDFA7C72-E387-4350-871B-E97EA2B6D7AC}">
  <ds:schemaRefs>
    <ds:schemaRef ds:uri="ESRI.ArcGIS.Mapping.OfficeIntegration.PowerPointInfo"/>
  </ds:schemaRefs>
</ds:datastoreItem>
</file>

<file path=customXml/itemProps144.xml><?xml version="1.0" encoding="utf-8"?>
<ds:datastoreItem xmlns:ds="http://schemas.openxmlformats.org/officeDocument/2006/customXml" ds:itemID="{19C901ED-158B-424F-BA2E-F1DE4F988DF3}">
  <ds:schemaRefs>
    <ds:schemaRef ds:uri="ESRI.ArcGIS.Mapping.OfficeIntegration.PowerPointInfo"/>
  </ds:schemaRefs>
</ds:datastoreItem>
</file>

<file path=customXml/itemProps145.xml><?xml version="1.0" encoding="utf-8"?>
<ds:datastoreItem xmlns:ds="http://schemas.openxmlformats.org/officeDocument/2006/customXml" ds:itemID="{23504213-0546-42DE-AAE6-BCB4FF33C280}">
  <ds:schemaRefs>
    <ds:schemaRef ds:uri="ESRI.ArcGIS.Mapping.OfficeIntegration.PowerPointInfo"/>
  </ds:schemaRefs>
</ds:datastoreItem>
</file>

<file path=customXml/itemProps146.xml><?xml version="1.0" encoding="utf-8"?>
<ds:datastoreItem xmlns:ds="http://schemas.openxmlformats.org/officeDocument/2006/customXml" ds:itemID="{560623AD-FF4F-4413-934C-FD9D7EC7D4A0}">
  <ds:schemaRefs>
    <ds:schemaRef ds:uri="ESRI.ArcGIS.Mapping.OfficeIntegration.PowerPointInfo"/>
  </ds:schemaRefs>
</ds:datastoreItem>
</file>

<file path=customXml/itemProps147.xml><?xml version="1.0" encoding="utf-8"?>
<ds:datastoreItem xmlns:ds="http://schemas.openxmlformats.org/officeDocument/2006/customXml" ds:itemID="{9F0AA82D-88CF-41D0-9551-DB02216540DE}">
  <ds:schemaRefs>
    <ds:schemaRef ds:uri="ESRI.ArcGIS.Mapping.OfficeIntegration.PowerPointInfo"/>
  </ds:schemaRefs>
</ds:datastoreItem>
</file>

<file path=customXml/itemProps148.xml><?xml version="1.0" encoding="utf-8"?>
<ds:datastoreItem xmlns:ds="http://schemas.openxmlformats.org/officeDocument/2006/customXml" ds:itemID="{87DCB1CB-5EF6-44EB-83E9-6422A1D55EAC}">
  <ds:schemaRefs>
    <ds:schemaRef ds:uri="ESRI.ArcGIS.Mapping.OfficeIntegration.PowerPointInfo"/>
  </ds:schemaRefs>
</ds:datastoreItem>
</file>

<file path=customXml/itemProps149.xml><?xml version="1.0" encoding="utf-8"?>
<ds:datastoreItem xmlns:ds="http://schemas.openxmlformats.org/officeDocument/2006/customXml" ds:itemID="{52F51562-AF44-4775-A558-AEC926A3CFCF}">
  <ds:schemaRefs>
    <ds:schemaRef ds:uri="ESRI.ArcGIS.Mapping.OfficeIntegration.PowerPointInfo"/>
  </ds:schemaRefs>
</ds:datastoreItem>
</file>

<file path=customXml/itemProps15.xml><?xml version="1.0" encoding="utf-8"?>
<ds:datastoreItem xmlns:ds="http://schemas.openxmlformats.org/officeDocument/2006/customXml" ds:itemID="{B40C68E7-7926-4025-A319-030A58BDFFCF}">
  <ds:schemaRefs>
    <ds:schemaRef ds:uri="ESRI.ArcGIS.Mapping.OfficeIntegration.PowerPointInfo"/>
  </ds:schemaRefs>
</ds:datastoreItem>
</file>

<file path=customXml/itemProps150.xml><?xml version="1.0" encoding="utf-8"?>
<ds:datastoreItem xmlns:ds="http://schemas.openxmlformats.org/officeDocument/2006/customXml" ds:itemID="{C90D0B79-6706-4E3C-8BF0-AC6CA25CF19B}">
  <ds:schemaRefs>
    <ds:schemaRef ds:uri="ESRI.ArcGIS.Mapping.OfficeIntegration.PowerPointInfo"/>
  </ds:schemaRefs>
</ds:datastoreItem>
</file>

<file path=customXml/itemProps151.xml><?xml version="1.0" encoding="utf-8"?>
<ds:datastoreItem xmlns:ds="http://schemas.openxmlformats.org/officeDocument/2006/customXml" ds:itemID="{D6109A38-66A8-4BC7-AC8F-006A4E0F47D1}">
  <ds:schemaRefs>
    <ds:schemaRef ds:uri="ESRI.ArcGIS.Mapping.OfficeIntegration.PowerPointInfo"/>
  </ds:schemaRefs>
</ds:datastoreItem>
</file>

<file path=customXml/itemProps152.xml><?xml version="1.0" encoding="utf-8"?>
<ds:datastoreItem xmlns:ds="http://schemas.openxmlformats.org/officeDocument/2006/customXml" ds:itemID="{D153E4BA-DC23-4EBB-A5F6-79254A3F9575}">
  <ds:schemaRefs>
    <ds:schemaRef ds:uri="ESRI.ArcGIS.Mapping.OfficeIntegration.PowerPointInfo"/>
  </ds:schemaRefs>
</ds:datastoreItem>
</file>

<file path=customXml/itemProps153.xml><?xml version="1.0" encoding="utf-8"?>
<ds:datastoreItem xmlns:ds="http://schemas.openxmlformats.org/officeDocument/2006/customXml" ds:itemID="{1425967C-FBD9-475E-B23D-3CD06400650E}">
  <ds:schemaRefs>
    <ds:schemaRef ds:uri="ESRI.ArcGIS.Mapping.OfficeIntegration.PowerPointInfo"/>
  </ds:schemaRefs>
</ds:datastoreItem>
</file>

<file path=customXml/itemProps154.xml><?xml version="1.0" encoding="utf-8"?>
<ds:datastoreItem xmlns:ds="http://schemas.openxmlformats.org/officeDocument/2006/customXml" ds:itemID="{70460863-2669-474A-8D8D-304F5F528EFF}">
  <ds:schemaRefs>
    <ds:schemaRef ds:uri="ESRI.ArcGIS.Mapping.OfficeIntegration.PowerPointInfo"/>
  </ds:schemaRefs>
</ds:datastoreItem>
</file>

<file path=customXml/itemProps155.xml><?xml version="1.0" encoding="utf-8"?>
<ds:datastoreItem xmlns:ds="http://schemas.openxmlformats.org/officeDocument/2006/customXml" ds:itemID="{5F734A24-C501-49DB-8DA5-8E3364B0897B}">
  <ds:schemaRefs>
    <ds:schemaRef ds:uri="ESRI.ArcGIS.Mapping.OfficeIntegration.PowerPointInfo"/>
  </ds:schemaRefs>
</ds:datastoreItem>
</file>

<file path=customXml/itemProps156.xml><?xml version="1.0" encoding="utf-8"?>
<ds:datastoreItem xmlns:ds="http://schemas.openxmlformats.org/officeDocument/2006/customXml" ds:itemID="{3825822C-E6BD-40D9-BB20-8AE19B27A94E}">
  <ds:schemaRefs>
    <ds:schemaRef ds:uri="ESRI.ArcGIS.Mapping.OfficeIntegration.PowerPointInfo"/>
  </ds:schemaRefs>
</ds:datastoreItem>
</file>

<file path=customXml/itemProps157.xml><?xml version="1.0" encoding="utf-8"?>
<ds:datastoreItem xmlns:ds="http://schemas.openxmlformats.org/officeDocument/2006/customXml" ds:itemID="{9BD46535-DA4A-40F9-BD74-C5FBB6F814C4}">
  <ds:schemaRefs>
    <ds:schemaRef ds:uri="ESRI.ArcGIS.Mapping.OfficeIntegration.PowerPointInfo"/>
  </ds:schemaRefs>
</ds:datastoreItem>
</file>

<file path=customXml/itemProps158.xml><?xml version="1.0" encoding="utf-8"?>
<ds:datastoreItem xmlns:ds="http://schemas.openxmlformats.org/officeDocument/2006/customXml" ds:itemID="{56FC12D4-94B1-4C59-80FD-DCA982766A8F}">
  <ds:schemaRefs>
    <ds:schemaRef ds:uri="ESRI.ArcGIS.Mapping.OfficeIntegration.PowerPointInfo"/>
  </ds:schemaRefs>
</ds:datastoreItem>
</file>

<file path=customXml/itemProps16.xml><?xml version="1.0" encoding="utf-8"?>
<ds:datastoreItem xmlns:ds="http://schemas.openxmlformats.org/officeDocument/2006/customXml" ds:itemID="{436A1902-7AF1-4D26-AA86-1454AB8293B4}">
  <ds:schemaRefs>
    <ds:schemaRef ds:uri="ESRI.ArcGIS.Mapping.OfficeIntegration.PowerPointInfo"/>
  </ds:schemaRefs>
</ds:datastoreItem>
</file>

<file path=customXml/itemProps17.xml><?xml version="1.0" encoding="utf-8"?>
<ds:datastoreItem xmlns:ds="http://schemas.openxmlformats.org/officeDocument/2006/customXml" ds:itemID="{82D053FF-B47E-4CFB-A120-B74CE24283D6}">
  <ds:schemaRefs>
    <ds:schemaRef ds:uri="ESRI.ArcGIS.Mapping.OfficeIntegration.PowerPointInfo"/>
  </ds:schemaRefs>
</ds:datastoreItem>
</file>

<file path=customXml/itemProps18.xml><?xml version="1.0" encoding="utf-8"?>
<ds:datastoreItem xmlns:ds="http://schemas.openxmlformats.org/officeDocument/2006/customXml" ds:itemID="{05F015A3-CC86-4DDF-81FD-4F485981E878}">
  <ds:schemaRefs>
    <ds:schemaRef ds:uri="ESRI.ArcGIS.Mapping.OfficeIntegration.PowerPointInfo"/>
  </ds:schemaRefs>
</ds:datastoreItem>
</file>

<file path=customXml/itemProps19.xml><?xml version="1.0" encoding="utf-8"?>
<ds:datastoreItem xmlns:ds="http://schemas.openxmlformats.org/officeDocument/2006/customXml" ds:itemID="{F5446ECF-E411-4C8A-8DF5-D088FE0177AF}">
  <ds:schemaRefs>
    <ds:schemaRef ds:uri="ESRI.ArcGIS.Mapping.OfficeIntegration.PowerPointInfo"/>
  </ds:schemaRefs>
</ds:datastoreItem>
</file>

<file path=customXml/itemProps2.xml><?xml version="1.0" encoding="utf-8"?>
<ds:datastoreItem xmlns:ds="http://schemas.openxmlformats.org/officeDocument/2006/customXml" ds:itemID="{E652ED9F-A2FC-4169-8AB3-D05D9F07C3D4}">
  <ds:schemaRefs>
    <ds:schemaRef ds:uri="ESRI.ArcGIS.Mapping.OfficeIntegration.PowerPointInfo"/>
  </ds:schemaRefs>
</ds:datastoreItem>
</file>

<file path=customXml/itemProps20.xml><?xml version="1.0" encoding="utf-8"?>
<ds:datastoreItem xmlns:ds="http://schemas.openxmlformats.org/officeDocument/2006/customXml" ds:itemID="{B4599391-8FD1-4FBB-8E95-56B6E893329E}">
  <ds:schemaRefs>
    <ds:schemaRef ds:uri="ESRI.ArcGIS.Mapping.OfficeIntegration.PowerPointInfo"/>
  </ds:schemaRefs>
</ds:datastoreItem>
</file>

<file path=customXml/itemProps21.xml><?xml version="1.0" encoding="utf-8"?>
<ds:datastoreItem xmlns:ds="http://schemas.openxmlformats.org/officeDocument/2006/customXml" ds:itemID="{ACBB4A6D-0BA5-478D-A794-870F862EDD59}">
  <ds:schemaRefs>
    <ds:schemaRef ds:uri="ESRI.ArcGIS.Mapping.OfficeIntegration.PowerPointInfo"/>
  </ds:schemaRefs>
</ds:datastoreItem>
</file>

<file path=customXml/itemProps22.xml><?xml version="1.0" encoding="utf-8"?>
<ds:datastoreItem xmlns:ds="http://schemas.openxmlformats.org/officeDocument/2006/customXml" ds:itemID="{735E711C-B6FF-4327-98F5-233CB028A0AD}">
  <ds:schemaRefs>
    <ds:schemaRef ds:uri="ESRI.ArcGIS.Mapping.OfficeIntegration.PowerPointInfo"/>
  </ds:schemaRefs>
</ds:datastoreItem>
</file>

<file path=customXml/itemProps23.xml><?xml version="1.0" encoding="utf-8"?>
<ds:datastoreItem xmlns:ds="http://schemas.openxmlformats.org/officeDocument/2006/customXml" ds:itemID="{A6117EE5-1D44-4CDE-B38A-1E9C6EA8C78D}">
  <ds:schemaRefs>
    <ds:schemaRef ds:uri="ESRI.ArcGIS.Mapping.OfficeIntegration.PowerPointInfo"/>
  </ds:schemaRefs>
</ds:datastoreItem>
</file>

<file path=customXml/itemProps24.xml><?xml version="1.0" encoding="utf-8"?>
<ds:datastoreItem xmlns:ds="http://schemas.openxmlformats.org/officeDocument/2006/customXml" ds:itemID="{60F54056-5523-4BF7-88B8-6E376788434D}">
  <ds:schemaRefs>
    <ds:schemaRef ds:uri="ESRI.ArcGIS.Mapping.OfficeIntegration.PowerPointInfo"/>
  </ds:schemaRefs>
</ds:datastoreItem>
</file>

<file path=customXml/itemProps25.xml><?xml version="1.0" encoding="utf-8"?>
<ds:datastoreItem xmlns:ds="http://schemas.openxmlformats.org/officeDocument/2006/customXml" ds:itemID="{024A3580-9406-4AEE-AA60-E08B76813E0F}">
  <ds:schemaRefs>
    <ds:schemaRef ds:uri="ESRI.ArcGIS.Mapping.OfficeIntegration.PowerPointInfo"/>
  </ds:schemaRefs>
</ds:datastoreItem>
</file>

<file path=customXml/itemProps26.xml><?xml version="1.0" encoding="utf-8"?>
<ds:datastoreItem xmlns:ds="http://schemas.openxmlformats.org/officeDocument/2006/customXml" ds:itemID="{986C7CEE-9B30-4CA4-AAEA-C09683B8274C}">
  <ds:schemaRefs>
    <ds:schemaRef ds:uri="ESRI.ArcGIS.Mapping.OfficeIntegration.PowerPointInfo"/>
  </ds:schemaRefs>
</ds:datastoreItem>
</file>

<file path=customXml/itemProps27.xml><?xml version="1.0" encoding="utf-8"?>
<ds:datastoreItem xmlns:ds="http://schemas.openxmlformats.org/officeDocument/2006/customXml" ds:itemID="{46C169AC-D0BC-47F0-9D50-57C0A762EDEA}">
  <ds:schemaRefs>
    <ds:schemaRef ds:uri="ESRI.ArcGIS.Mapping.OfficeIntegration.PowerPointInfo"/>
  </ds:schemaRefs>
</ds:datastoreItem>
</file>

<file path=customXml/itemProps28.xml><?xml version="1.0" encoding="utf-8"?>
<ds:datastoreItem xmlns:ds="http://schemas.openxmlformats.org/officeDocument/2006/customXml" ds:itemID="{437D1919-DD87-423C-82B0-69FC0394B712}">
  <ds:schemaRefs>
    <ds:schemaRef ds:uri="ESRI.ArcGIS.Mapping.OfficeIntegration.PowerPointInfo"/>
  </ds:schemaRefs>
</ds:datastoreItem>
</file>

<file path=customXml/itemProps29.xml><?xml version="1.0" encoding="utf-8"?>
<ds:datastoreItem xmlns:ds="http://schemas.openxmlformats.org/officeDocument/2006/customXml" ds:itemID="{A10C0B64-91A0-464C-BD4F-ADE3B04FFE06}">
  <ds:schemaRefs>
    <ds:schemaRef ds:uri="ESRI.ArcGIS.Mapping.OfficeIntegration.PowerPointInfo"/>
  </ds:schemaRefs>
</ds:datastoreItem>
</file>

<file path=customXml/itemProps3.xml><?xml version="1.0" encoding="utf-8"?>
<ds:datastoreItem xmlns:ds="http://schemas.openxmlformats.org/officeDocument/2006/customXml" ds:itemID="{2282665C-E799-4915-AD72-B255D4917901}">
  <ds:schemaRefs>
    <ds:schemaRef ds:uri="ESRI.ArcGIS.Mapping.OfficeIntegration.PowerPointInfo"/>
  </ds:schemaRefs>
</ds:datastoreItem>
</file>

<file path=customXml/itemProps30.xml><?xml version="1.0" encoding="utf-8"?>
<ds:datastoreItem xmlns:ds="http://schemas.openxmlformats.org/officeDocument/2006/customXml" ds:itemID="{141F86C1-7F4E-4424-935D-51E4AFA34D35}">
  <ds:schemaRefs>
    <ds:schemaRef ds:uri="ESRI.ArcGIS.Mapping.OfficeIntegration.PowerPointInfo"/>
  </ds:schemaRefs>
</ds:datastoreItem>
</file>

<file path=customXml/itemProps31.xml><?xml version="1.0" encoding="utf-8"?>
<ds:datastoreItem xmlns:ds="http://schemas.openxmlformats.org/officeDocument/2006/customXml" ds:itemID="{9F45E22A-0806-4204-95C3-798FD3280FBB}">
  <ds:schemaRefs>
    <ds:schemaRef ds:uri="ESRI.ArcGIS.Mapping.OfficeIntegration.PowerPointInfo"/>
  </ds:schemaRefs>
</ds:datastoreItem>
</file>

<file path=customXml/itemProps32.xml><?xml version="1.0" encoding="utf-8"?>
<ds:datastoreItem xmlns:ds="http://schemas.openxmlformats.org/officeDocument/2006/customXml" ds:itemID="{29E3F525-E4C8-4562-ADF3-31DF3643B4DB}">
  <ds:schemaRefs>
    <ds:schemaRef ds:uri="ESRI.ArcGIS.Mapping.OfficeIntegration.PowerPointInfo"/>
  </ds:schemaRefs>
</ds:datastoreItem>
</file>

<file path=customXml/itemProps33.xml><?xml version="1.0" encoding="utf-8"?>
<ds:datastoreItem xmlns:ds="http://schemas.openxmlformats.org/officeDocument/2006/customXml" ds:itemID="{8F33E01C-3351-433E-9D6B-F71587456272}">
  <ds:schemaRefs>
    <ds:schemaRef ds:uri="ESRI.ArcGIS.Mapping.OfficeIntegration.PowerPointInfo"/>
  </ds:schemaRefs>
</ds:datastoreItem>
</file>

<file path=customXml/itemProps34.xml><?xml version="1.0" encoding="utf-8"?>
<ds:datastoreItem xmlns:ds="http://schemas.openxmlformats.org/officeDocument/2006/customXml" ds:itemID="{974D8EE6-64CA-424F-A75D-C56B131CFA84}">
  <ds:schemaRefs>
    <ds:schemaRef ds:uri="ESRI.ArcGIS.Mapping.OfficeIntegration.PowerPointInfo"/>
  </ds:schemaRefs>
</ds:datastoreItem>
</file>

<file path=customXml/itemProps35.xml><?xml version="1.0" encoding="utf-8"?>
<ds:datastoreItem xmlns:ds="http://schemas.openxmlformats.org/officeDocument/2006/customXml" ds:itemID="{A03C0C31-6EB5-4D97-8223-7159490EE03A}">
  <ds:schemaRefs>
    <ds:schemaRef ds:uri="ESRI.ArcGIS.Mapping.OfficeIntegration.PowerPointInfo"/>
  </ds:schemaRefs>
</ds:datastoreItem>
</file>

<file path=customXml/itemProps36.xml><?xml version="1.0" encoding="utf-8"?>
<ds:datastoreItem xmlns:ds="http://schemas.openxmlformats.org/officeDocument/2006/customXml" ds:itemID="{D15A6369-17AE-449A-A70D-E56FD6A6FF42}">
  <ds:schemaRefs>
    <ds:schemaRef ds:uri="ESRI.ArcGIS.Mapping.OfficeIntegration.PowerPointInfo"/>
  </ds:schemaRefs>
</ds:datastoreItem>
</file>

<file path=customXml/itemProps37.xml><?xml version="1.0" encoding="utf-8"?>
<ds:datastoreItem xmlns:ds="http://schemas.openxmlformats.org/officeDocument/2006/customXml" ds:itemID="{2E5F0304-AD62-4BB3-AD2C-AF0A2DA5DB6C}">
  <ds:schemaRefs>
    <ds:schemaRef ds:uri="ESRI.ArcGIS.Mapping.OfficeIntegration.PowerPointInfo"/>
  </ds:schemaRefs>
</ds:datastoreItem>
</file>

<file path=customXml/itemProps38.xml><?xml version="1.0" encoding="utf-8"?>
<ds:datastoreItem xmlns:ds="http://schemas.openxmlformats.org/officeDocument/2006/customXml" ds:itemID="{26166C30-5AB8-48F1-864B-4B59FC328ED5}">
  <ds:schemaRefs>
    <ds:schemaRef ds:uri="ESRI.ArcGIS.Mapping.OfficeIntegration.PowerPointInfo"/>
  </ds:schemaRefs>
</ds:datastoreItem>
</file>

<file path=customXml/itemProps39.xml><?xml version="1.0" encoding="utf-8"?>
<ds:datastoreItem xmlns:ds="http://schemas.openxmlformats.org/officeDocument/2006/customXml" ds:itemID="{BBC83897-76D2-44D7-9D43-41B41B60D202}">
  <ds:schemaRefs>
    <ds:schemaRef ds:uri="ESRI.ArcGIS.Mapping.OfficeIntegration.PowerPointInfo"/>
  </ds:schemaRefs>
</ds:datastoreItem>
</file>

<file path=customXml/itemProps4.xml><?xml version="1.0" encoding="utf-8"?>
<ds:datastoreItem xmlns:ds="http://schemas.openxmlformats.org/officeDocument/2006/customXml" ds:itemID="{D18E4CB0-D75D-4698-B1C4-2B902F19A10A}">
  <ds:schemaRefs>
    <ds:schemaRef ds:uri="ESRI.ArcGIS.Mapping.OfficeIntegration.PowerPointInfo"/>
  </ds:schemaRefs>
</ds:datastoreItem>
</file>

<file path=customXml/itemProps40.xml><?xml version="1.0" encoding="utf-8"?>
<ds:datastoreItem xmlns:ds="http://schemas.openxmlformats.org/officeDocument/2006/customXml" ds:itemID="{9E988C0C-AB8B-4F2E-9E6A-9841678CB58D}">
  <ds:schemaRefs>
    <ds:schemaRef ds:uri="ESRI.ArcGIS.Mapping.OfficeIntegration.PowerPointInfo"/>
  </ds:schemaRefs>
</ds:datastoreItem>
</file>

<file path=customXml/itemProps41.xml><?xml version="1.0" encoding="utf-8"?>
<ds:datastoreItem xmlns:ds="http://schemas.openxmlformats.org/officeDocument/2006/customXml" ds:itemID="{6700D577-755C-41DB-ABB1-6DBEE90CD7A6}">
  <ds:schemaRefs>
    <ds:schemaRef ds:uri="ESRI.ArcGIS.Mapping.OfficeIntegration.PowerPointInfo"/>
  </ds:schemaRefs>
</ds:datastoreItem>
</file>

<file path=customXml/itemProps42.xml><?xml version="1.0" encoding="utf-8"?>
<ds:datastoreItem xmlns:ds="http://schemas.openxmlformats.org/officeDocument/2006/customXml" ds:itemID="{AA18A924-4616-451F-8D5F-B3D07D3F8F4C}">
  <ds:schemaRefs>
    <ds:schemaRef ds:uri="ESRI.ArcGIS.Mapping.OfficeIntegration.PowerPointInfo"/>
  </ds:schemaRefs>
</ds:datastoreItem>
</file>

<file path=customXml/itemProps43.xml><?xml version="1.0" encoding="utf-8"?>
<ds:datastoreItem xmlns:ds="http://schemas.openxmlformats.org/officeDocument/2006/customXml" ds:itemID="{03DEBB5A-6982-43AE-8256-8764BEB715D5}">
  <ds:schemaRefs>
    <ds:schemaRef ds:uri="ESRI.ArcGIS.Mapping.OfficeIntegration.PowerPointInfo"/>
  </ds:schemaRefs>
</ds:datastoreItem>
</file>

<file path=customXml/itemProps44.xml><?xml version="1.0" encoding="utf-8"?>
<ds:datastoreItem xmlns:ds="http://schemas.openxmlformats.org/officeDocument/2006/customXml" ds:itemID="{E85F758C-31E6-4DD1-907C-2ACC797CFBD1}">
  <ds:schemaRefs>
    <ds:schemaRef ds:uri="ESRI.ArcGIS.Mapping.OfficeIntegration.PowerPointInfo"/>
  </ds:schemaRefs>
</ds:datastoreItem>
</file>

<file path=customXml/itemProps45.xml><?xml version="1.0" encoding="utf-8"?>
<ds:datastoreItem xmlns:ds="http://schemas.openxmlformats.org/officeDocument/2006/customXml" ds:itemID="{9936C2CF-0DFF-4EDD-9EBB-9B71EDED5386}">
  <ds:schemaRefs>
    <ds:schemaRef ds:uri="ESRI.ArcGIS.Mapping.OfficeIntegration.PowerPointInfo"/>
  </ds:schemaRefs>
</ds:datastoreItem>
</file>

<file path=customXml/itemProps46.xml><?xml version="1.0" encoding="utf-8"?>
<ds:datastoreItem xmlns:ds="http://schemas.openxmlformats.org/officeDocument/2006/customXml" ds:itemID="{DFB3EB38-0BA2-4B83-A4C2-953F81230CEF}">
  <ds:schemaRefs>
    <ds:schemaRef ds:uri="ESRI.ArcGIS.Mapping.OfficeIntegration.PowerPointInfo"/>
  </ds:schemaRefs>
</ds:datastoreItem>
</file>

<file path=customXml/itemProps47.xml><?xml version="1.0" encoding="utf-8"?>
<ds:datastoreItem xmlns:ds="http://schemas.openxmlformats.org/officeDocument/2006/customXml" ds:itemID="{FAFDF424-EB6A-44C5-8814-D5EEDD3E45BF}">
  <ds:schemaRefs>
    <ds:schemaRef ds:uri="ESRI.ArcGIS.Mapping.OfficeIntegration.PowerPointInfo"/>
  </ds:schemaRefs>
</ds:datastoreItem>
</file>

<file path=customXml/itemProps48.xml><?xml version="1.0" encoding="utf-8"?>
<ds:datastoreItem xmlns:ds="http://schemas.openxmlformats.org/officeDocument/2006/customXml" ds:itemID="{9B475956-722E-4922-BD52-2875496BA0CF}">
  <ds:schemaRefs>
    <ds:schemaRef ds:uri="ESRI.ArcGIS.Mapping.OfficeIntegration.PowerPointInfo"/>
  </ds:schemaRefs>
</ds:datastoreItem>
</file>

<file path=customXml/itemProps49.xml><?xml version="1.0" encoding="utf-8"?>
<ds:datastoreItem xmlns:ds="http://schemas.openxmlformats.org/officeDocument/2006/customXml" ds:itemID="{E8F27DAE-11A1-4395-8C1E-C15E80565EC6}">
  <ds:schemaRefs>
    <ds:schemaRef ds:uri="ESRI.ArcGIS.Mapping.OfficeIntegration.PowerPointInfo"/>
  </ds:schemaRefs>
</ds:datastoreItem>
</file>

<file path=customXml/itemProps5.xml><?xml version="1.0" encoding="utf-8"?>
<ds:datastoreItem xmlns:ds="http://schemas.openxmlformats.org/officeDocument/2006/customXml" ds:itemID="{1C170CB2-F94F-4BAA-9345-9868B908B9E0}">
  <ds:schemaRefs>
    <ds:schemaRef ds:uri="ESRI.ArcGIS.Mapping.OfficeIntegration.PowerPointInfo"/>
  </ds:schemaRefs>
</ds:datastoreItem>
</file>

<file path=customXml/itemProps50.xml><?xml version="1.0" encoding="utf-8"?>
<ds:datastoreItem xmlns:ds="http://schemas.openxmlformats.org/officeDocument/2006/customXml" ds:itemID="{BB42A1BE-BB69-4D9E-8FE4-E3FC7A72F8DB}">
  <ds:schemaRefs>
    <ds:schemaRef ds:uri="ESRI.ArcGIS.Mapping.OfficeIntegration.PowerPointInfo"/>
  </ds:schemaRefs>
</ds:datastoreItem>
</file>

<file path=customXml/itemProps51.xml><?xml version="1.0" encoding="utf-8"?>
<ds:datastoreItem xmlns:ds="http://schemas.openxmlformats.org/officeDocument/2006/customXml" ds:itemID="{8620D624-4796-441F-8202-EBC5E594CC5A}">
  <ds:schemaRefs>
    <ds:schemaRef ds:uri="ESRI.ArcGIS.Mapping.OfficeIntegration.PowerPointInfo"/>
  </ds:schemaRefs>
</ds:datastoreItem>
</file>

<file path=customXml/itemProps52.xml><?xml version="1.0" encoding="utf-8"?>
<ds:datastoreItem xmlns:ds="http://schemas.openxmlformats.org/officeDocument/2006/customXml" ds:itemID="{6BF94758-5B23-43F8-A08E-DA4AA0DAD78E}">
  <ds:schemaRefs>
    <ds:schemaRef ds:uri="ESRI.ArcGIS.Mapping.OfficeIntegration.PowerPointInfo"/>
  </ds:schemaRefs>
</ds:datastoreItem>
</file>

<file path=customXml/itemProps53.xml><?xml version="1.0" encoding="utf-8"?>
<ds:datastoreItem xmlns:ds="http://schemas.openxmlformats.org/officeDocument/2006/customXml" ds:itemID="{C241739E-465D-45BB-BA63-0CABF088B023}">
  <ds:schemaRefs>
    <ds:schemaRef ds:uri="ESRI.ArcGIS.Mapping.OfficeIntegration.PowerPointInfo"/>
  </ds:schemaRefs>
</ds:datastoreItem>
</file>

<file path=customXml/itemProps54.xml><?xml version="1.0" encoding="utf-8"?>
<ds:datastoreItem xmlns:ds="http://schemas.openxmlformats.org/officeDocument/2006/customXml" ds:itemID="{55576C79-216A-4091-A8FB-F9A3D1C92407}">
  <ds:schemaRefs>
    <ds:schemaRef ds:uri="ESRI.ArcGIS.Mapping.OfficeIntegration.PowerPointInfo"/>
  </ds:schemaRefs>
</ds:datastoreItem>
</file>

<file path=customXml/itemProps55.xml><?xml version="1.0" encoding="utf-8"?>
<ds:datastoreItem xmlns:ds="http://schemas.openxmlformats.org/officeDocument/2006/customXml" ds:itemID="{A820B4DE-7664-4113-A481-B3C4E396301C}">
  <ds:schemaRefs>
    <ds:schemaRef ds:uri="ESRI.ArcGIS.Mapping.OfficeIntegration.PowerPointInfo"/>
  </ds:schemaRefs>
</ds:datastoreItem>
</file>

<file path=customXml/itemProps56.xml><?xml version="1.0" encoding="utf-8"?>
<ds:datastoreItem xmlns:ds="http://schemas.openxmlformats.org/officeDocument/2006/customXml" ds:itemID="{BB3554B9-A828-47BC-846E-3807C64B6BCF}">
  <ds:schemaRefs>
    <ds:schemaRef ds:uri="ESRI.ArcGIS.Mapping.OfficeIntegration.PowerPointInfo"/>
  </ds:schemaRefs>
</ds:datastoreItem>
</file>

<file path=customXml/itemProps57.xml><?xml version="1.0" encoding="utf-8"?>
<ds:datastoreItem xmlns:ds="http://schemas.openxmlformats.org/officeDocument/2006/customXml" ds:itemID="{69213C1A-7CAC-4210-8FEF-C9D93B3F1259}">
  <ds:schemaRefs>
    <ds:schemaRef ds:uri="ESRI.ArcGIS.Mapping.OfficeIntegration.PowerPointInfo"/>
  </ds:schemaRefs>
</ds:datastoreItem>
</file>

<file path=customXml/itemProps58.xml><?xml version="1.0" encoding="utf-8"?>
<ds:datastoreItem xmlns:ds="http://schemas.openxmlformats.org/officeDocument/2006/customXml" ds:itemID="{1E99F2D9-5CE3-4F9B-98AE-2E9B633414BA}">
  <ds:schemaRefs>
    <ds:schemaRef ds:uri="ESRI.ArcGIS.Mapping.OfficeIntegration.PowerPointInfo"/>
  </ds:schemaRefs>
</ds:datastoreItem>
</file>

<file path=customXml/itemProps59.xml><?xml version="1.0" encoding="utf-8"?>
<ds:datastoreItem xmlns:ds="http://schemas.openxmlformats.org/officeDocument/2006/customXml" ds:itemID="{E7A8ED41-F185-401E-83FA-445BBC8DCE76}">
  <ds:schemaRefs>
    <ds:schemaRef ds:uri="ESRI.ArcGIS.Mapping.OfficeIntegration.PowerPointInfo"/>
  </ds:schemaRefs>
</ds:datastoreItem>
</file>

<file path=customXml/itemProps6.xml><?xml version="1.0" encoding="utf-8"?>
<ds:datastoreItem xmlns:ds="http://schemas.openxmlformats.org/officeDocument/2006/customXml" ds:itemID="{11669575-9B6A-4048-A643-EDA4E71F6DF4}">
  <ds:schemaRefs>
    <ds:schemaRef ds:uri="ESRI.ArcGIS.Mapping.OfficeIntegration.PowerPointInfo"/>
  </ds:schemaRefs>
</ds:datastoreItem>
</file>

<file path=customXml/itemProps60.xml><?xml version="1.0" encoding="utf-8"?>
<ds:datastoreItem xmlns:ds="http://schemas.openxmlformats.org/officeDocument/2006/customXml" ds:itemID="{1B97CC35-4122-4702-8371-ED45021BB6D2}">
  <ds:schemaRefs>
    <ds:schemaRef ds:uri="ESRI.ArcGIS.Mapping.OfficeIntegration.PowerPointInfo"/>
  </ds:schemaRefs>
</ds:datastoreItem>
</file>

<file path=customXml/itemProps61.xml><?xml version="1.0" encoding="utf-8"?>
<ds:datastoreItem xmlns:ds="http://schemas.openxmlformats.org/officeDocument/2006/customXml" ds:itemID="{4FD6320E-B8FD-45C9-90E2-0E4495DD2C04}">
  <ds:schemaRefs>
    <ds:schemaRef ds:uri="ESRI.ArcGIS.Mapping.OfficeIntegration.PowerPointInfo"/>
  </ds:schemaRefs>
</ds:datastoreItem>
</file>

<file path=customXml/itemProps62.xml><?xml version="1.0" encoding="utf-8"?>
<ds:datastoreItem xmlns:ds="http://schemas.openxmlformats.org/officeDocument/2006/customXml" ds:itemID="{D239BD5B-9938-4706-B592-DE3FFEF31CFF}">
  <ds:schemaRefs>
    <ds:schemaRef ds:uri="ESRI.ArcGIS.Mapping.OfficeIntegration.PowerPointInfo"/>
  </ds:schemaRefs>
</ds:datastoreItem>
</file>

<file path=customXml/itemProps63.xml><?xml version="1.0" encoding="utf-8"?>
<ds:datastoreItem xmlns:ds="http://schemas.openxmlformats.org/officeDocument/2006/customXml" ds:itemID="{507F81C6-82E9-4125-9A1E-D396EEF553E8}">
  <ds:schemaRefs>
    <ds:schemaRef ds:uri="ESRI.ArcGIS.Mapping.OfficeIntegration.PowerPointInfo"/>
  </ds:schemaRefs>
</ds:datastoreItem>
</file>

<file path=customXml/itemProps64.xml><?xml version="1.0" encoding="utf-8"?>
<ds:datastoreItem xmlns:ds="http://schemas.openxmlformats.org/officeDocument/2006/customXml" ds:itemID="{BE29B2F8-FF61-4967-804D-24C702E054FF}">
  <ds:schemaRefs>
    <ds:schemaRef ds:uri="ESRI.ArcGIS.Mapping.OfficeIntegration.PowerPointInfo"/>
  </ds:schemaRefs>
</ds:datastoreItem>
</file>

<file path=customXml/itemProps65.xml><?xml version="1.0" encoding="utf-8"?>
<ds:datastoreItem xmlns:ds="http://schemas.openxmlformats.org/officeDocument/2006/customXml" ds:itemID="{C99A3359-A9B4-4D8B-942F-75A4F30DDC4A}">
  <ds:schemaRefs>
    <ds:schemaRef ds:uri="ESRI.ArcGIS.Mapping.OfficeIntegration.PowerPointInfo"/>
  </ds:schemaRefs>
</ds:datastoreItem>
</file>

<file path=customXml/itemProps66.xml><?xml version="1.0" encoding="utf-8"?>
<ds:datastoreItem xmlns:ds="http://schemas.openxmlformats.org/officeDocument/2006/customXml" ds:itemID="{88F2D767-CF17-4795-B254-7DC3723DCAC5}">
  <ds:schemaRefs>
    <ds:schemaRef ds:uri="ESRI.ArcGIS.Mapping.OfficeIntegration.PowerPointInfo"/>
  </ds:schemaRefs>
</ds:datastoreItem>
</file>

<file path=customXml/itemProps67.xml><?xml version="1.0" encoding="utf-8"?>
<ds:datastoreItem xmlns:ds="http://schemas.openxmlformats.org/officeDocument/2006/customXml" ds:itemID="{507EB4AD-52DB-429F-9E57-BBE315D93807}">
  <ds:schemaRefs>
    <ds:schemaRef ds:uri="ESRI.ArcGIS.Mapping.OfficeIntegration.PowerPointInfo"/>
  </ds:schemaRefs>
</ds:datastoreItem>
</file>

<file path=customXml/itemProps68.xml><?xml version="1.0" encoding="utf-8"?>
<ds:datastoreItem xmlns:ds="http://schemas.openxmlformats.org/officeDocument/2006/customXml" ds:itemID="{98764A51-F8F1-4577-8170-51CC9D7ED122}">
  <ds:schemaRefs>
    <ds:schemaRef ds:uri="ESRI.ArcGIS.Mapping.OfficeIntegration.PowerPointInfo"/>
  </ds:schemaRefs>
</ds:datastoreItem>
</file>

<file path=customXml/itemProps69.xml><?xml version="1.0" encoding="utf-8"?>
<ds:datastoreItem xmlns:ds="http://schemas.openxmlformats.org/officeDocument/2006/customXml" ds:itemID="{3338ED29-6E68-45E3-AB47-D7DC54F0B769}">
  <ds:schemaRefs>
    <ds:schemaRef ds:uri="ESRI.ArcGIS.Mapping.OfficeIntegration.PowerPointInfo"/>
  </ds:schemaRefs>
</ds:datastoreItem>
</file>

<file path=customXml/itemProps7.xml><?xml version="1.0" encoding="utf-8"?>
<ds:datastoreItem xmlns:ds="http://schemas.openxmlformats.org/officeDocument/2006/customXml" ds:itemID="{14FD7F81-B371-4ABD-BE8B-60FEDE0AD974}">
  <ds:schemaRefs>
    <ds:schemaRef ds:uri="ESRI.ArcGIS.Mapping.OfficeIntegration.PowerPointInfo"/>
  </ds:schemaRefs>
</ds:datastoreItem>
</file>

<file path=customXml/itemProps70.xml><?xml version="1.0" encoding="utf-8"?>
<ds:datastoreItem xmlns:ds="http://schemas.openxmlformats.org/officeDocument/2006/customXml" ds:itemID="{60FE099A-120A-40E6-87AF-31C4AECB3932}">
  <ds:schemaRefs>
    <ds:schemaRef ds:uri="ESRI.ArcGIS.Mapping.OfficeIntegration.PowerPointInfo"/>
  </ds:schemaRefs>
</ds:datastoreItem>
</file>

<file path=customXml/itemProps71.xml><?xml version="1.0" encoding="utf-8"?>
<ds:datastoreItem xmlns:ds="http://schemas.openxmlformats.org/officeDocument/2006/customXml" ds:itemID="{9C84807F-A976-479A-82BD-649A9440664F}">
  <ds:schemaRefs>
    <ds:schemaRef ds:uri="ESRI.ArcGIS.Mapping.OfficeIntegration.PowerPointInfo"/>
  </ds:schemaRefs>
</ds:datastoreItem>
</file>

<file path=customXml/itemProps72.xml><?xml version="1.0" encoding="utf-8"?>
<ds:datastoreItem xmlns:ds="http://schemas.openxmlformats.org/officeDocument/2006/customXml" ds:itemID="{8ADF34B4-44E7-4672-B2FE-BAEC015DB37D}">
  <ds:schemaRefs>
    <ds:schemaRef ds:uri="ESRI.ArcGIS.Mapping.OfficeIntegration.PowerPointInfo"/>
  </ds:schemaRefs>
</ds:datastoreItem>
</file>

<file path=customXml/itemProps73.xml><?xml version="1.0" encoding="utf-8"?>
<ds:datastoreItem xmlns:ds="http://schemas.openxmlformats.org/officeDocument/2006/customXml" ds:itemID="{8589F751-E65A-40ED-AE1C-88ABF99846CB}">
  <ds:schemaRefs>
    <ds:schemaRef ds:uri="ESRI.ArcGIS.Mapping.OfficeIntegration.PowerPointInfo"/>
  </ds:schemaRefs>
</ds:datastoreItem>
</file>

<file path=customXml/itemProps74.xml><?xml version="1.0" encoding="utf-8"?>
<ds:datastoreItem xmlns:ds="http://schemas.openxmlformats.org/officeDocument/2006/customXml" ds:itemID="{2706BE66-E992-49EB-890A-8EAA75D62EF1}">
  <ds:schemaRefs>
    <ds:schemaRef ds:uri="ESRI.ArcGIS.Mapping.OfficeIntegration.PowerPointInfo"/>
  </ds:schemaRefs>
</ds:datastoreItem>
</file>

<file path=customXml/itemProps75.xml><?xml version="1.0" encoding="utf-8"?>
<ds:datastoreItem xmlns:ds="http://schemas.openxmlformats.org/officeDocument/2006/customXml" ds:itemID="{90A19075-1065-4943-9998-19D9A76A7738}">
  <ds:schemaRefs>
    <ds:schemaRef ds:uri="ESRI.ArcGIS.Mapping.OfficeIntegration.PowerPointInfo"/>
  </ds:schemaRefs>
</ds:datastoreItem>
</file>

<file path=customXml/itemProps76.xml><?xml version="1.0" encoding="utf-8"?>
<ds:datastoreItem xmlns:ds="http://schemas.openxmlformats.org/officeDocument/2006/customXml" ds:itemID="{02D2E88C-78C3-4E40-A411-DC25DE781FBD}">
  <ds:schemaRefs>
    <ds:schemaRef ds:uri="ESRI.ArcGIS.Mapping.OfficeIntegration.PowerPointInfo"/>
  </ds:schemaRefs>
</ds:datastoreItem>
</file>

<file path=customXml/itemProps77.xml><?xml version="1.0" encoding="utf-8"?>
<ds:datastoreItem xmlns:ds="http://schemas.openxmlformats.org/officeDocument/2006/customXml" ds:itemID="{A1EADF41-E119-4926-8FE2-7414FE7A7062}">
  <ds:schemaRefs>
    <ds:schemaRef ds:uri="ESRI.ArcGIS.Mapping.OfficeIntegration.PowerPointInfo"/>
  </ds:schemaRefs>
</ds:datastoreItem>
</file>

<file path=customXml/itemProps78.xml><?xml version="1.0" encoding="utf-8"?>
<ds:datastoreItem xmlns:ds="http://schemas.openxmlformats.org/officeDocument/2006/customXml" ds:itemID="{1A27596C-F82C-4198-810B-DA32C7BFAFAB}">
  <ds:schemaRefs>
    <ds:schemaRef ds:uri="ESRI.ArcGIS.Mapping.OfficeIntegration.PowerPointInfo"/>
  </ds:schemaRefs>
</ds:datastoreItem>
</file>

<file path=customXml/itemProps79.xml><?xml version="1.0" encoding="utf-8"?>
<ds:datastoreItem xmlns:ds="http://schemas.openxmlformats.org/officeDocument/2006/customXml" ds:itemID="{9534C007-7388-4AA2-AF62-9EE9D6B14FBE}">
  <ds:schemaRefs>
    <ds:schemaRef ds:uri="ESRI.ArcGIS.Mapping.OfficeIntegration.PowerPointInfo"/>
  </ds:schemaRefs>
</ds:datastoreItem>
</file>

<file path=customXml/itemProps8.xml><?xml version="1.0" encoding="utf-8"?>
<ds:datastoreItem xmlns:ds="http://schemas.openxmlformats.org/officeDocument/2006/customXml" ds:itemID="{850F4E0F-857C-4E8E-A9A7-75CF896AB2A7}">
  <ds:schemaRefs>
    <ds:schemaRef ds:uri="ESRI.ArcGIS.Mapping.OfficeIntegration.PowerPointInfo"/>
  </ds:schemaRefs>
</ds:datastoreItem>
</file>

<file path=customXml/itemProps80.xml><?xml version="1.0" encoding="utf-8"?>
<ds:datastoreItem xmlns:ds="http://schemas.openxmlformats.org/officeDocument/2006/customXml" ds:itemID="{D32C82E7-3CA4-47F6-8A64-9620FA3EA67D}">
  <ds:schemaRefs>
    <ds:schemaRef ds:uri="ESRI.ArcGIS.Mapping.OfficeIntegration.PowerPointInfo"/>
  </ds:schemaRefs>
</ds:datastoreItem>
</file>

<file path=customXml/itemProps81.xml><?xml version="1.0" encoding="utf-8"?>
<ds:datastoreItem xmlns:ds="http://schemas.openxmlformats.org/officeDocument/2006/customXml" ds:itemID="{DB719A55-5705-40F3-B305-09731B84F87F}">
  <ds:schemaRefs>
    <ds:schemaRef ds:uri="ESRI.ArcGIS.Mapping.OfficeIntegration.PowerPointInfo"/>
  </ds:schemaRefs>
</ds:datastoreItem>
</file>

<file path=customXml/itemProps82.xml><?xml version="1.0" encoding="utf-8"?>
<ds:datastoreItem xmlns:ds="http://schemas.openxmlformats.org/officeDocument/2006/customXml" ds:itemID="{49FA7D46-2209-44AE-9642-7B991312079E}">
  <ds:schemaRefs>
    <ds:schemaRef ds:uri="ESRI.ArcGIS.Mapping.OfficeIntegration.PowerPointInfo"/>
  </ds:schemaRefs>
</ds:datastoreItem>
</file>

<file path=customXml/itemProps83.xml><?xml version="1.0" encoding="utf-8"?>
<ds:datastoreItem xmlns:ds="http://schemas.openxmlformats.org/officeDocument/2006/customXml" ds:itemID="{A8142A55-43A6-423F-B72C-ED556677DB1D}">
  <ds:schemaRefs>
    <ds:schemaRef ds:uri="ESRI.ArcGIS.Mapping.OfficeIntegration.PowerPointInfo"/>
  </ds:schemaRefs>
</ds:datastoreItem>
</file>

<file path=customXml/itemProps84.xml><?xml version="1.0" encoding="utf-8"?>
<ds:datastoreItem xmlns:ds="http://schemas.openxmlformats.org/officeDocument/2006/customXml" ds:itemID="{2CF9029B-C808-41AB-86AA-4781A230EA81}">
  <ds:schemaRefs>
    <ds:schemaRef ds:uri="ESRI.ArcGIS.Mapping.OfficeIntegration.PowerPointInfo"/>
  </ds:schemaRefs>
</ds:datastoreItem>
</file>

<file path=customXml/itemProps85.xml><?xml version="1.0" encoding="utf-8"?>
<ds:datastoreItem xmlns:ds="http://schemas.openxmlformats.org/officeDocument/2006/customXml" ds:itemID="{1CADE9E6-AA5D-45D5-8BF6-3F499C5FFA6A}">
  <ds:schemaRefs>
    <ds:schemaRef ds:uri="ESRI.ArcGIS.Mapping.OfficeIntegration.PowerPointInfo"/>
  </ds:schemaRefs>
</ds:datastoreItem>
</file>

<file path=customXml/itemProps86.xml><?xml version="1.0" encoding="utf-8"?>
<ds:datastoreItem xmlns:ds="http://schemas.openxmlformats.org/officeDocument/2006/customXml" ds:itemID="{CCCC28A4-3EC1-4AA3-A73E-5346EB8377EC}">
  <ds:schemaRefs>
    <ds:schemaRef ds:uri="ESRI.ArcGIS.Mapping.OfficeIntegration.PowerPointInfo"/>
  </ds:schemaRefs>
</ds:datastoreItem>
</file>

<file path=customXml/itemProps87.xml><?xml version="1.0" encoding="utf-8"?>
<ds:datastoreItem xmlns:ds="http://schemas.openxmlformats.org/officeDocument/2006/customXml" ds:itemID="{27E70C6C-B6EC-4F5E-A46F-4CBC0D3BAAC5}">
  <ds:schemaRefs>
    <ds:schemaRef ds:uri="ESRI.ArcGIS.Mapping.OfficeIntegration.PowerPointInfo"/>
  </ds:schemaRefs>
</ds:datastoreItem>
</file>

<file path=customXml/itemProps88.xml><?xml version="1.0" encoding="utf-8"?>
<ds:datastoreItem xmlns:ds="http://schemas.openxmlformats.org/officeDocument/2006/customXml" ds:itemID="{54A7F255-7EB0-43FE-B745-8F97C54318FE}">
  <ds:schemaRefs>
    <ds:schemaRef ds:uri="ESRI.ArcGIS.Mapping.OfficeIntegration.PowerPointInfo"/>
  </ds:schemaRefs>
</ds:datastoreItem>
</file>

<file path=customXml/itemProps89.xml><?xml version="1.0" encoding="utf-8"?>
<ds:datastoreItem xmlns:ds="http://schemas.openxmlformats.org/officeDocument/2006/customXml" ds:itemID="{281BB61A-1031-4272-9801-FE10E643BF19}">
  <ds:schemaRefs>
    <ds:schemaRef ds:uri="ESRI.ArcGIS.Mapping.OfficeIntegration.PowerPointInfo"/>
  </ds:schemaRefs>
</ds:datastoreItem>
</file>

<file path=customXml/itemProps9.xml><?xml version="1.0" encoding="utf-8"?>
<ds:datastoreItem xmlns:ds="http://schemas.openxmlformats.org/officeDocument/2006/customXml" ds:itemID="{7D606D90-1A17-49B5-9D6A-71E5DD10B82B}">
  <ds:schemaRefs>
    <ds:schemaRef ds:uri="ESRI.ArcGIS.Mapping.OfficeIntegration.PowerPointInfo"/>
  </ds:schemaRefs>
</ds:datastoreItem>
</file>

<file path=customXml/itemProps90.xml><?xml version="1.0" encoding="utf-8"?>
<ds:datastoreItem xmlns:ds="http://schemas.openxmlformats.org/officeDocument/2006/customXml" ds:itemID="{957BF2C9-F087-4607-BF5E-1DAFBB5F0BA7}">
  <ds:schemaRefs>
    <ds:schemaRef ds:uri="ESRI.ArcGIS.Mapping.OfficeIntegration.PowerPointInfo"/>
  </ds:schemaRefs>
</ds:datastoreItem>
</file>

<file path=customXml/itemProps91.xml><?xml version="1.0" encoding="utf-8"?>
<ds:datastoreItem xmlns:ds="http://schemas.openxmlformats.org/officeDocument/2006/customXml" ds:itemID="{A9ED2422-CA29-47BE-B098-41A6B9A7F5F6}">
  <ds:schemaRefs>
    <ds:schemaRef ds:uri="ESRI.ArcGIS.Mapping.OfficeIntegration.PowerPointInfo"/>
  </ds:schemaRefs>
</ds:datastoreItem>
</file>

<file path=customXml/itemProps92.xml><?xml version="1.0" encoding="utf-8"?>
<ds:datastoreItem xmlns:ds="http://schemas.openxmlformats.org/officeDocument/2006/customXml" ds:itemID="{FE5D24A8-ED6A-4586-AB54-705149CA78D8}">
  <ds:schemaRefs>
    <ds:schemaRef ds:uri="ESRI.ArcGIS.Mapping.OfficeIntegration.PowerPointInfo"/>
  </ds:schemaRefs>
</ds:datastoreItem>
</file>

<file path=customXml/itemProps93.xml><?xml version="1.0" encoding="utf-8"?>
<ds:datastoreItem xmlns:ds="http://schemas.openxmlformats.org/officeDocument/2006/customXml" ds:itemID="{CD42CE2D-4CBF-4E4F-92A3-5DCE8643DC41}">
  <ds:schemaRefs>
    <ds:schemaRef ds:uri="ESRI.ArcGIS.Mapping.OfficeIntegration.PowerPointInfo"/>
  </ds:schemaRefs>
</ds:datastoreItem>
</file>

<file path=customXml/itemProps94.xml><?xml version="1.0" encoding="utf-8"?>
<ds:datastoreItem xmlns:ds="http://schemas.openxmlformats.org/officeDocument/2006/customXml" ds:itemID="{160B7146-D315-4E30-B2F0-C191D1A1DAC0}">
  <ds:schemaRefs>
    <ds:schemaRef ds:uri="ESRI.ArcGIS.Mapping.OfficeIntegration.PowerPointInfo"/>
  </ds:schemaRefs>
</ds:datastoreItem>
</file>

<file path=customXml/itemProps95.xml><?xml version="1.0" encoding="utf-8"?>
<ds:datastoreItem xmlns:ds="http://schemas.openxmlformats.org/officeDocument/2006/customXml" ds:itemID="{A8DE260C-9320-4080-BB3E-A9A2E9984978}">
  <ds:schemaRefs>
    <ds:schemaRef ds:uri="ESRI.ArcGIS.Mapping.OfficeIntegration.PowerPointInfo"/>
  </ds:schemaRefs>
</ds:datastoreItem>
</file>

<file path=customXml/itemProps96.xml><?xml version="1.0" encoding="utf-8"?>
<ds:datastoreItem xmlns:ds="http://schemas.openxmlformats.org/officeDocument/2006/customXml" ds:itemID="{C13C3F57-FD7E-47B8-9420-F04946B809E5}">
  <ds:schemaRefs>
    <ds:schemaRef ds:uri="ESRI.ArcGIS.Mapping.OfficeIntegration.PowerPointInfo"/>
  </ds:schemaRefs>
</ds:datastoreItem>
</file>

<file path=customXml/itemProps97.xml><?xml version="1.0" encoding="utf-8"?>
<ds:datastoreItem xmlns:ds="http://schemas.openxmlformats.org/officeDocument/2006/customXml" ds:itemID="{98736A44-254A-47A6-A74D-F863D8D2C6C8}">
  <ds:schemaRefs>
    <ds:schemaRef ds:uri="ESRI.ArcGIS.Mapping.OfficeIntegration.PowerPointInfo"/>
  </ds:schemaRefs>
</ds:datastoreItem>
</file>

<file path=customXml/itemProps98.xml><?xml version="1.0" encoding="utf-8"?>
<ds:datastoreItem xmlns:ds="http://schemas.openxmlformats.org/officeDocument/2006/customXml" ds:itemID="{4677C247-0C08-4A13-B9C8-005306C749D7}">
  <ds:schemaRefs>
    <ds:schemaRef ds:uri="ESRI.ArcGIS.Mapping.OfficeIntegration.PowerPointInfo"/>
  </ds:schemaRefs>
</ds:datastoreItem>
</file>

<file path=customXml/itemProps99.xml><?xml version="1.0" encoding="utf-8"?>
<ds:datastoreItem xmlns:ds="http://schemas.openxmlformats.org/officeDocument/2006/customXml" ds:itemID="{F49E2497-24B1-4352-91C9-333B32EC2AB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34599</TotalTime>
  <Words>2507</Words>
  <Application>Microsoft Office PowerPoint</Application>
  <PresentationFormat>On-screen Show (4:3)</PresentationFormat>
  <Paragraphs>900</Paragraphs>
  <Slides>44</Slides>
  <Notes>20</Notes>
  <HiddenSlides>0</HiddenSlides>
  <MMClips>4</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44</vt:i4>
      </vt:variant>
    </vt:vector>
  </HeadingPairs>
  <TitlesOfParts>
    <vt:vector size="62" baseType="lpstr">
      <vt:lpstr>ＭＳ Ｐゴシック</vt:lpstr>
      <vt:lpstr>Andalus</vt:lpstr>
      <vt:lpstr>Arial</vt:lpstr>
      <vt:lpstr>Arial Black</vt:lpstr>
      <vt:lpstr>Calibri</vt:lpstr>
      <vt:lpstr>DejaVu Sans</vt:lpstr>
      <vt:lpstr>Symbol</vt:lpstr>
      <vt:lpstr>Times</vt:lpstr>
      <vt:lpstr>Times New Roman</vt:lpstr>
      <vt:lpstr>Wingdings</vt:lpstr>
      <vt:lpstr>1_Blank Presentation</vt:lpstr>
      <vt:lpstr>6_Blank Presentation</vt:lpstr>
      <vt:lpstr>23_Blank Presentation</vt:lpstr>
      <vt:lpstr>22_Blank Presentation</vt:lpstr>
      <vt:lpstr>36_Blank Presentation</vt:lpstr>
      <vt:lpstr>40_Blank Presentation</vt:lpstr>
      <vt:lpstr>3_Office Theme</vt:lpstr>
      <vt:lpstr>13_Office Theme</vt:lpstr>
      <vt:lpstr>  Applying Bioinformatics to Chemical Risk Assessment: Assays, Databases, Models</vt:lpstr>
      <vt:lpstr>PowerPoint Presentation</vt:lpstr>
      <vt:lpstr>How far can we go with Bioinformatics?</vt:lpstr>
      <vt:lpstr>A Big Bioinformatics Question</vt:lpstr>
      <vt:lpstr>PowerPoint Presentation</vt:lpstr>
      <vt:lpstr>Risk-based Approach Hazard + Exposure (+ uncertainty)</vt:lpstr>
      <vt:lpstr>Computational Toxicology</vt:lpstr>
      <vt:lpstr>High-Throughput Screening 101 (HTS) </vt:lpstr>
      <vt:lpstr>Kinetics Modeling</vt:lpstr>
      <vt:lpstr>Simple Question:  Can we predict the dose that harms a rat?</vt:lpstr>
      <vt:lpstr>Essences and Accidents: Data, Variability and Noise</vt:lpstr>
      <vt:lpstr>Uterotrophic guideline study uncertainty Simplest endocrine effect to measure in vivo 26% of chemicals tested multiple times in the uterotrophic assay gave discrepant results</vt:lpstr>
      <vt:lpstr>Anemia concordance results Quantitative In Vivo Measurement</vt:lpstr>
      <vt:lpstr>Sources of Uncertainty / Variability In Vivo</vt:lpstr>
      <vt:lpstr>Updated IVIVE, accounting for uncertainty</vt:lpstr>
      <vt:lpstr>More Complex Risk Assessment  Problem: Identifying Endocrine Disruptors</vt:lpstr>
      <vt:lpstr>In Vitro Estrogen Receptor Model</vt:lpstr>
      <vt:lpstr>PowerPoint Presentation</vt:lpstr>
      <vt:lpstr>In vitro assays also have false positives and negatives</vt:lpstr>
      <vt:lpstr>Most chemicals display a “burst” of potentially non-selective bioactivity near cytotoxity concentration</vt:lpstr>
      <vt:lpstr>Schematic explanation of the burst</vt:lpstr>
      <vt:lpstr>Heatmap of stress and cytotoxicity assays in 1000 chemicals</vt:lpstr>
      <vt:lpstr>PowerPoint Presentation</vt:lpstr>
      <vt:lpstr>PowerPoint Presentation</vt:lpstr>
      <vt:lpstr>PowerPoint Presentation</vt:lpstr>
      <vt:lpstr>Example chemicals: Observe quantitative uncertainty</vt:lpstr>
      <vt:lpstr>Prioritization (Replacement) Example Compare predicted exposure and hazard POD</vt:lpstr>
      <vt:lpstr>PowerPoint Presentation</vt:lpstr>
      <vt:lpstr>PowerPoint Presentation</vt:lpstr>
      <vt:lpstr>PowerPoint Presentation</vt:lpstr>
      <vt:lpstr>What is Adverse?</vt:lpstr>
      <vt:lpstr>High Content Imaging (HCI)</vt:lpstr>
      <vt:lpstr>PowerPoint Presentation</vt:lpstr>
      <vt:lpstr>PowerPoint Presentation</vt:lpstr>
      <vt:lpstr>HCI to Phenotypic States </vt:lpstr>
      <vt:lpstr>PowerPoint Presentation</vt:lpstr>
      <vt:lpstr>PowerPoint Presentation</vt:lpstr>
      <vt:lpstr>PowerPoint Presentation</vt:lpstr>
      <vt:lpstr>PowerPoint Presentation</vt:lpstr>
      <vt:lpstr>Fluazinam “Trajectories”</vt:lpstr>
      <vt:lpstr>Next Big Thing – High-throughput Transcriptomics</vt:lpstr>
      <vt:lpstr>Data: Trust But Verify</vt:lpstr>
      <vt:lpstr>Models: Know your limits</vt:lpstr>
      <vt:lpstr>National Center for Computational Toxicology</vt:lpstr>
    </vt:vector>
  </TitlesOfParts>
  <Company>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Kavlock</dc:creator>
  <cp:lastModifiedBy>Judson, Richard</cp:lastModifiedBy>
  <cp:revision>817</cp:revision>
  <dcterms:created xsi:type="dcterms:W3CDTF">2009-08-19T23:33:28Z</dcterms:created>
  <dcterms:modified xsi:type="dcterms:W3CDTF">2017-08-16T22:20:09Z</dcterms:modified>
</cp:coreProperties>
</file>