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99"/>
    <p:sldMasterId id="2147483658" r:id="rId100"/>
  </p:sldMasterIdLst>
  <p:notesMasterIdLst>
    <p:notesMasterId r:id="rId110"/>
  </p:notesMasterIdLst>
  <p:handoutMasterIdLst>
    <p:handoutMasterId r:id="rId111"/>
  </p:handoutMasterIdLst>
  <p:sldIdLst>
    <p:sldId id="336" r:id="rId101"/>
    <p:sldId id="293" r:id="rId102"/>
    <p:sldId id="353" r:id="rId103"/>
    <p:sldId id="340" r:id="rId104"/>
    <p:sldId id="343" r:id="rId105"/>
    <p:sldId id="350" r:id="rId106"/>
    <p:sldId id="341" r:id="rId107"/>
    <p:sldId id="351" r:id="rId108"/>
    <p:sldId id="352" r:id="rId10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7" autoAdjust="0"/>
    <p:restoredTop sz="74691" autoAdjust="0"/>
  </p:normalViewPr>
  <p:slideViewPr>
    <p:cSldViewPr>
      <p:cViewPr>
        <p:scale>
          <a:sx n="60" d="100"/>
          <a:sy n="60" d="100"/>
        </p:scale>
        <p:origin x="126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182"/>
    </p:cViewPr>
  </p:sorterViewPr>
  <p:notesViewPr>
    <p:cSldViewPr>
      <p:cViewPr varScale="1">
        <p:scale>
          <a:sx n="53" d="100"/>
          <a:sy n="53" d="100"/>
        </p:scale>
        <p:origin x="17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presProps" Target="presProps.xml"/><Relationship Id="rId16" Type="http://schemas.openxmlformats.org/officeDocument/2006/relationships/customXml" Target="../customXml/item16.xml"/><Relationship Id="rId107" Type="http://schemas.openxmlformats.org/officeDocument/2006/relationships/slide" Target="slides/slide7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87" Type="http://schemas.openxmlformats.org/officeDocument/2006/relationships/customXml" Target="../customXml/item87.xml"/><Relationship Id="rId102" Type="http://schemas.openxmlformats.org/officeDocument/2006/relationships/slide" Target="slides/slide2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Master" Target="slideMasters/slideMaster2.xml"/><Relationship Id="rId105" Type="http://schemas.openxmlformats.org/officeDocument/2006/relationships/slide" Target="slides/slide5.xml"/><Relationship Id="rId113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3.xml"/><Relationship Id="rId108" Type="http://schemas.openxmlformats.org/officeDocument/2006/relationships/slide" Target="slides/slide8.xml"/><Relationship Id="rId116" Type="http://schemas.microsoft.com/office/2015/10/relationships/revisionInfo" Target="revisionInfo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6.xml"/><Relationship Id="rId114" Type="http://schemas.openxmlformats.org/officeDocument/2006/relationships/theme" Target="theme/theme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slideMaster" Target="slideMasters/slideMaster1.xml"/><Relationship Id="rId10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slide" Target="slides/slide4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3" y="3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/>
          <a:lstStyle>
            <a:lvl1pPr algn="r">
              <a:defRPr sz="1200"/>
            </a:lvl1pPr>
          </a:lstStyle>
          <a:p>
            <a:fld id="{EF855B10-A8E2-4201-9C8E-612C07AF3D05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312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3" y="8830312"/>
            <a:ext cx="3037735" cy="466088"/>
          </a:xfrm>
          <a:prstGeom prst="rect">
            <a:avLst/>
          </a:prstGeom>
        </p:spPr>
        <p:txBody>
          <a:bodyPr vert="horz" lIns="91276" tIns="45637" rIns="91276" bIns="45637" rtlCol="0" anchor="b"/>
          <a:lstStyle>
            <a:lvl1pPr algn="r">
              <a:defRPr sz="1200"/>
            </a:lvl1pPr>
          </a:lstStyle>
          <a:p>
            <a:fld id="{8FD76DD3-48D1-4C27-AC25-9F187ECCF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2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7" tIns="46577" rIns="93157" bIns="465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57" tIns="46577" rIns="93157" bIns="46577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7" rIns="93157" bIns="465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57" tIns="46577" rIns="93157" bIns="465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157" tIns="46577" rIns="93157" bIns="465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9"/>
            <a:ext cx="3037840" cy="464820"/>
          </a:xfrm>
          <a:prstGeom prst="rect">
            <a:avLst/>
          </a:prstGeom>
        </p:spPr>
        <p:txBody>
          <a:bodyPr vert="horz" lIns="93157" tIns="46577" rIns="93157" bIns="46577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Authors – include Richard and Rusty?  Others?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Title – need something shorter? 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7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basic?  Felt like this needed a bit of </a:t>
            </a:r>
            <a:r>
              <a:rPr lang="en-US" dirty="0" err="1"/>
              <a:t>bkgd</a:t>
            </a:r>
            <a:r>
              <a:rPr lang="en-US" dirty="0"/>
              <a:t> on EDSP before getting into the point of case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0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 say the mismatch bit?  Or is that a sensitive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assuming the purpose of this is in part to demonstrate the approach as it will be used beyond ER.  But if the purpose is specific to ER I can alter that.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change AR to ER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3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manuscript to work up correct talking points for figure.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dirty="0"/>
              <a:t>Beginning Question: If any one ER assay is active, is the chemical an ER ligand?</a:t>
            </a:r>
          </a:p>
          <a:p>
            <a:pPr lvl="1"/>
            <a:r>
              <a:rPr lang="en-US" sz="2400" b="0" dirty="0"/>
              <a:t>No: there can be false positive (and negative)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AUC is not potency, but potency values are provided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2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need a slide at the end like this that shows what the case study will include?  </a:t>
            </a:r>
          </a:p>
          <a:p>
            <a:endParaRPr lang="en-US" dirty="0"/>
          </a:p>
          <a:p>
            <a:r>
              <a:rPr lang="en-US" dirty="0"/>
              <a:t>Should it include the lit search used for reference </a:t>
            </a:r>
            <a:r>
              <a:rPr lang="en-US" dirty="0" err="1"/>
              <a:t>chems</a:t>
            </a:r>
            <a:r>
              <a:rPr lang="en-US" dirty="0"/>
              <a:t> for validation? </a:t>
            </a:r>
          </a:p>
          <a:p>
            <a:endParaRPr lang="en-US" dirty="0"/>
          </a:p>
          <a:p>
            <a:r>
              <a:rPr lang="en-US" dirty="0"/>
              <a:t>Somewhat redundant with earlier slides but thought having something like this at the end to tee up discussion made sense.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0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15866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202344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111469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C9A85-D887-4B39-8C31-0DF80ABA518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162091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7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3228500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169048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3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7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27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71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30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00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305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31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778948"/>
            <a:ext cx="8153400" cy="381000"/>
          </a:xfrm>
          <a:ln algn="ctr"/>
        </p:spPr>
        <p:txBody>
          <a:bodyPr/>
          <a:lstStyle>
            <a:lvl1pPr marL="230188" indent="-230188">
              <a:buFontTx/>
              <a:buNone/>
              <a:defRPr lang="en-US" sz="2600" b="1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Title 2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400" y="-1"/>
            <a:ext cx="7620000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Optional Title 1</a:t>
            </a:r>
          </a:p>
        </p:txBody>
      </p:sp>
    </p:spTree>
    <p:extLst>
      <p:ext uri="{BB962C8B-B14F-4D97-AF65-F5344CB8AC3E}">
        <p14:creationId xmlns:p14="http://schemas.microsoft.com/office/powerpoint/2010/main" val="3405413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40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4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27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48413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33CDB8-076B-F146-84B3-C2F58704883A}" type="slidenum">
              <a:rPr lang="en-US" sz="2400" smtClean="0">
                <a:solidFill>
                  <a:prstClr val="black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6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br>
              <a:rPr lang="en-US" sz="8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>
                <a:latin typeface="Gill Sans MT" pitchFamily="34" charset="0"/>
              </a:rPr>
              <a:t> Name</a:t>
            </a:r>
            <a:br>
              <a:rPr lang="en-US" sz="5400" b="1" dirty="0">
                <a:latin typeface="Gill Sans MT" pitchFamily="34" charset="0"/>
              </a:rPr>
            </a:br>
            <a:r>
              <a:rPr lang="en-US" sz="2000" b="0" dirty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778948"/>
            <a:ext cx="8153400" cy="381000"/>
          </a:xfrm>
          <a:ln algn="ctr"/>
        </p:spPr>
        <p:txBody>
          <a:bodyPr/>
          <a:lstStyle>
            <a:lvl1pPr marL="230188" indent="-230188">
              <a:buFontTx/>
              <a:buNone/>
              <a:defRPr lang="en-US" sz="2600" b="1" smtClean="0">
                <a:solidFill>
                  <a:schemeClr val="tx2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Title 2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295400" y="-1"/>
            <a:ext cx="7620000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Optional Title 1</a:t>
            </a:r>
          </a:p>
        </p:txBody>
      </p:sp>
    </p:spTree>
    <p:extLst>
      <p:ext uri="{BB962C8B-B14F-4D97-AF65-F5344CB8AC3E}">
        <p14:creationId xmlns:p14="http://schemas.microsoft.com/office/powerpoint/2010/main" val="414364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  <a:p>
            <a:pPr lvl="0"/>
            <a:r>
              <a:rPr lang="en-US" dirty="0"/>
              <a:t>Bullet 11</a:t>
            </a:r>
          </a:p>
          <a:p>
            <a:pPr lvl="0"/>
            <a:r>
              <a:rPr lang="en-US" dirty="0"/>
              <a:t>Bullet 12</a:t>
            </a:r>
          </a:p>
          <a:p>
            <a:pPr lvl="0"/>
            <a:r>
              <a:rPr lang="en-US" dirty="0"/>
              <a:t>Bullet 13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390120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31554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5C9A85-D887-4B39-8C31-0DF80ABA518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124616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399642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3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9E7D50D5-288E-41AA-98CD-9FE13B6D95E0}" type="slidenum">
              <a:rPr lang="en-US" smtClean="0"/>
              <a:pPr/>
              <a:t>‹#›</a:t>
            </a:fld>
            <a:r>
              <a:rPr lang="en-US" dirty="0"/>
              <a:t> of X</a:t>
            </a:r>
          </a:p>
        </p:txBody>
      </p:sp>
    </p:spTree>
    <p:extLst>
      <p:ext uri="{BB962C8B-B14F-4D97-AF65-F5344CB8AC3E}">
        <p14:creationId xmlns:p14="http://schemas.microsoft.com/office/powerpoint/2010/main" val="30342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▫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143000" y="2133600"/>
            <a:ext cx="6953250" cy="197071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31859C"/>
                </a:solidFill>
                <a:latin typeface="Gill Sans MT" panose="020B0502020104020203" pitchFamily="34" charset="0"/>
              </a:rPr>
              <a:t>OECD IATA Case Studies for Fourth Review Cycle: 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31859C"/>
                </a:solidFill>
                <a:latin typeface="Gill Sans MT" panose="020B0502020104020203" pitchFamily="34" charset="0"/>
              </a:rPr>
              <a:t>Screening Chemicals for Estrogen Receptor Bioactivity Using a Computational Model</a:t>
            </a:r>
            <a:endParaRPr lang="en-US" b="1" dirty="0">
              <a:solidFill>
                <a:srgbClr val="31859C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029200"/>
            <a:ext cx="3729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 Environmental Protection Agency</a:t>
            </a:r>
          </a:p>
          <a:p>
            <a:r>
              <a:rPr lang="en-US" dirty="0"/>
              <a:t>Office of Research and Development</a:t>
            </a:r>
          </a:p>
          <a:p>
            <a:r>
              <a:rPr lang="en-US" dirty="0"/>
              <a:t>Research Triangle Park, NC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4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3530" y="463552"/>
            <a:ext cx="5791200" cy="685800"/>
          </a:xfrm>
        </p:spPr>
        <p:txBody>
          <a:bodyPr/>
          <a:lstStyle/>
          <a:p>
            <a:r>
              <a:rPr lang="en-US" dirty="0">
                <a:solidFill>
                  <a:srgbClr val="31859C"/>
                </a:solidFill>
              </a:rPr>
              <a:t>  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0" y="1752600"/>
            <a:ext cx="7391400" cy="460375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0" dirty="0"/>
              <a:t>The US Environmental Protection Agency’s (EPA) Endocrine Disrupting Screening Program (EDSP) </a:t>
            </a:r>
          </a:p>
          <a:p>
            <a:pPr lvl="1"/>
            <a:r>
              <a:rPr lang="en-US" sz="2800" b="0" dirty="0"/>
              <a:t>established in response to Congressional mandates in the Federal Food Quality Protection and Safe Water Drinking Acts</a:t>
            </a:r>
          </a:p>
          <a:p>
            <a:pPr lvl="1"/>
            <a:r>
              <a:rPr lang="en-US" sz="2800" b="0" dirty="0"/>
              <a:t>evaluating potential risk of endocrine disruption in humans and wildlife from exposure to pesticide chemicals and drinking water contaminants</a:t>
            </a:r>
          </a:p>
          <a:p>
            <a:pPr lvl="1"/>
            <a:r>
              <a:rPr lang="en-US" sz="2800" b="0" dirty="0"/>
              <a:t>included a battery of five in vitro and six in vivo Tier 1 screening assays</a:t>
            </a:r>
          </a:p>
          <a:p>
            <a:pPr lvl="1"/>
            <a:endParaRPr lang="en-US" sz="2800" b="0" dirty="0"/>
          </a:p>
          <a:p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096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3530" y="463552"/>
            <a:ext cx="5791200" cy="685800"/>
          </a:xfrm>
        </p:spPr>
        <p:txBody>
          <a:bodyPr/>
          <a:lstStyle/>
          <a:p>
            <a:r>
              <a:rPr lang="en-US" dirty="0">
                <a:solidFill>
                  <a:srgbClr val="31859C"/>
                </a:solidFill>
              </a:rPr>
              <a:t>  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1752600"/>
            <a:ext cx="7924800" cy="4603750"/>
          </a:xfrm>
        </p:spPr>
        <p:txBody>
          <a:bodyPr>
            <a:normAutofit/>
          </a:bodyPr>
          <a:lstStyle/>
          <a:p>
            <a:r>
              <a:rPr lang="en-US" sz="2800" b="0" dirty="0"/>
              <a:t>EDSP has a mismatch between resources needed for Tier 1 and number of chemicals to be tested</a:t>
            </a:r>
          </a:p>
          <a:p>
            <a:pPr lvl="1"/>
            <a:r>
              <a:rPr lang="en-US" sz="2800" b="0" dirty="0"/>
              <a:t>~10,000 chemicals in EDSP Universe</a:t>
            </a:r>
          </a:p>
          <a:p>
            <a:pPr lvl="1"/>
            <a:r>
              <a:rPr lang="en-US" sz="2800" b="0" dirty="0"/>
              <a:t>~$1M per chemical for Tier 1, 50-100 year backlog</a:t>
            </a:r>
          </a:p>
          <a:p>
            <a:r>
              <a:rPr lang="en-US" sz="2800" b="0" dirty="0"/>
              <a:t>In 2012, EPA began a multiyear transition to prioritize and screen thousands of EDSP chemicals using computational and high-throughput assays.</a:t>
            </a:r>
          </a:p>
          <a:p>
            <a:pPr lvl="1"/>
            <a:endParaRPr lang="en-US" sz="2400" b="0" dirty="0"/>
          </a:p>
          <a:p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162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533400"/>
            <a:ext cx="5791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1859C"/>
                </a:solidFill>
              </a:rPr>
              <a:t>Proposed IATA 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7848600" cy="4792938"/>
          </a:xfrm>
        </p:spPr>
        <p:txBody>
          <a:bodyPr>
            <a:normAutofit/>
          </a:bodyPr>
          <a:lstStyle/>
          <a:p>
            <a:r>
              <a:rPr lang="en-US" sz="2800" b="0" dirty="0"/>
              <a:t>Proposed Case Study:   </a:t>
            </a:r>
            <a:r>
              <a:rPr lang="en-US" sz="2800" b="0" i="1" dirty="0"/>
              <a:t>Screening Chemicals for Estrogen Receptor Bioactivity Using a Computational Model </a:t>
            </a:r>
          </a:p>
          <a:p>
            <a:r>
              <a:rPr lang="en-US" sz="2800" b="0" dirty="0"/>
              <a:t>Purpose of Case Study:</a:t>
            </a:r>
            <a:endParaRPr lang="en-US" sz="2800" b="0" i="1" dirty="0"/>
          </a:p>
          <a:p>
            <a:pPr lvl="1"/>
            <a:r>
              <a:rPr lang="en-US" sz="2400" b="0" dirty="0"/>
              <a:t>Demonstrate performance-based approach for measuring estrogen bioactivity using multiple high-throughput in vitro assays</a:t>
            </a:r>
          </a:p>
          <a:p>
            <a:pPr lvl="1"/>
            <a:r>
              <a:rPr lang="en-US" sz="2400" b="0" dirty="0"/>
              <a:t>Model would be used to prioritize chemicals and replace selected EDSP Tier 1 assays</a:t>
            </a:r>
          </a:p>
          <a:p>
            <a:endParaRPr lang="en-US" sz="28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45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533400"/>
            <a:ext cx="5791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1859C"/>
                </a:solidFill>
              </a:rPr>
              <a:t>Overall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576663"/>
            <a:ext cx="8686800" cy="4968875"/>
          </a:xfrm>
        </p:spPr>
        <p:txBody>
          <a:bodyPr>
            <a:normAutofit/>
          </a:bodyPr>
          <a:lstStyle/>
          <a:p>
            <a:r>
              <a:rPr lang="en-US" sz="2800" b="0" dirty="0"/>
              <a:t>Integrate multiple high-throughput screening assays for key ER pathway events using a mathematical model that: </a:t>
            </a:r>
          </a:p>
          <a:p>
            <a:pPr lvl="1"/>
            <a:r>
              <a:rPr lang="en-US" sz="2400" b="0" dirty="0"/>
              <a:t>considers biological and technological interference, and </a:t>
            </a:r>
          </a:p>
          <a:p>
            <a:pPr lvl="1"/>
            <a:r>
              <a:rPr lang="en-US" sz="2400" b="0" dirty="0"/>
              <a:t>incorporates uncertainty</a:t>
            </a:r>
          </a:p>
          <a:p>
            <a:r>
              <a:rPr lang="en-US" sz="2800" b="0" dirty="0"/>
              <a:t>Apply performance based validation to ER pathway model by comparison of </a:t>
            </a:r>
            <a:r>
              <a:rPr lang="en-US" sz="2800" b="0" dirty="0" err="1"/>
              <a:t>ToxCast</a:t>
            </a:r>
            <a:r>
              <a:rPr lang="en-US" sz="2800" b="0" dirty="0"/>
              <a:t> ER model scores with:</a:t>
            </a:r>
          </a:p>
          <a:p>
            <a:pPr lvl="1"/>
            <a:r>
              <a:rPr lang="en-US" sz="2400" b="0" dirty="0"/>
              <a:t>sets of reference chemicals with independently confirmed ER bioactivity in a validated test method</a:t>
            </a:r>
          </a:p>
          <a:p>
            <a:pPr lvl="1"/>
            <a:r>
              <a:rPr lang="en-US" sz="2400" b="0" dirty="0"/>
              <a:t>results of EDSP Tier 1 guideline assays currently used to screen chemicals for endocrine bioactivity</a:t>
            </a:r>
          </a:p>
          <a:p>
            <a:pPr lvl="1"/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033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533400"/>
            <a:ext cx="5791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1859C"/>
                </a:solidFill>
              </a:rPr>
              <a:t>Overall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z="1400" smtClean="0"/>
              <a:pPr/>
              <a:t>6</a:t>
            </a:fld>
            <a:endParaRPr lang="en-US" sz="1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C23E38-25FB-4195-B884-54B1FDFC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257300"/>
            <a:ext cx="9094470" cy="566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99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D90F2E-735E-425A-823A-5B4AEF61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1500727"/>
            <a:ext cx="4438650" cy="35056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533400"/>
            <a:ext cx="5791200" cy="6858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rgbClr val="31859C"/>
                </a:solidFill>
              </a:rPr>
              <a:t>In Vitro Estrogen Receptor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1"/>
            <a:ext cx="4572000" cy="5097738"/>
          </a:xfrm>
        </p:spPr>
        <p:txBody>
          <a:bodyPr>
            <a:normAutofit/>
          </a:bodyPr>
          <a:lstStyle/>
          <a:p>
            <a:r>
              <a:rPr lang="en-US" sz="2400" b="0" dirty="0"/>
              <a:t>Use multiple assays per pathway</a:t>
            </a:r>
          </a:p>
          <a:p>
            <a:pPr lvl="1"/>
            <a:r>
              <a:rPr lang="en-US" sz="2400" b="0" dirty="0"/>
              <a:t>Different technologies</a:t>
            </a:r>
          </a:p>
          <a:p>
            <a:pPr lvl="1"/>
            <a:r>
              <a:rPr lang="en-US" sz="2400" b="0" dirty="0"/>
              <a:t>Different points in pathway</a:t>
            </a:r>
          </a:p>
          <a:p>
            <a:r>
              <a:rPr lang="en-US" sz="2400" b="0" dirty="0"/>
              <a:t>No assay is perfect</a:t>
            </a:r>
          </a:p>
          <a:p>
            <a:pPr lvl="1"/>
            <a:r>
              <a:rPr lang="en-US" sz="2400" b="0" dirty="0"/>
              <a:t>Assay Interference</a:t>
            </a:r>
          </a:p>
          <a:p>
            <a:pPr lvl="1"/>
            <a:r>
              <a:rPr lang="en-US" sz="2400" b="0" dirty="0"/>
              <a:t>Noise</a:t>
            </a:r>
          </a:p>
          <a:p>
            <a:r>
              <a:rPr lang="en-US" sz="2400" b="0" dirty="0"/>
              <a:t>Use model to integrate assays</a:t>
            </a:r>
          </a:p>
          <a:p>
            <a:r>
              <a:rPr lang="en-US" sz="2400" b="0" dirty="0"/>
              <a:t>Evaluate model against reference chemicals</a:t>
            </a:r>
          </a:p>
          <a:p>
            <a:r>
              <a:rPr lang="en-US" sz="2400" b="0" dirty="0"/>
              <a:t>Methodology being applied to other pathways</a:t>
            </a:r>
          </a:p>
          <a:p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z="1400" smtClean="0"/>
              <a:pPr/>
              <a:t>7</a:t>
            </a:fld>
            <a:endParaRPr lang="en-US" sz="14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A5F57C3-27E3-419D-B827-EB4F724AD42D}"/>
              </a:ext>
            </a:extLst>
          </p:cNvPr>
          <p:cNvSpPr txBox="1">
            <a:spLocks/>
          </p:cNvSpPr>
          <p:nvPr/>
        </p:nvSpPr>
        <p:spPr>
          <a:xfrm>
            <a:off x="8153400" y="6477000"/>
            <a:ext cx="83439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fld id="{192D3D37-D3A3-40C7-BBB9-7B56940D5093}" type="slidenum">
              <a:rPr lang="en-US" smtClean="0"/>
              <a:pPr eaLnBrk="0" hangingPunct="0">
                <a:defRPr/>
              </a:pPr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5BC3B-F273-4DCA-A7C3-118E87263E32}"/>
              </a:ext>
            </a:extLst>
          </p:cNvPr>
          <p:cNvSpPr txBox="1"/>
          <p:nvPr/>
        </p:nvSpPr>
        <p:spPr>
          <a:xfrm>
            <a:off x="3326975" y="6250691"/>
            <a:ext cx="56608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Judson et al: “Integrated Model of Chemical Perturbations of a Biological Pathway</a:t>
            </a:r>
          </a:p>
          <a:p>
            <a:r>
              <a:rPr lang="en-US" sz="1050" dirty="0"/>
              <a:t>Using 18 In Vitro High Throughput Screening Assays for the Estrogen Receptor” (EHP 2015) </a:t>
            </a:r>
          </a:p>
        </p:txBody>
      </p:sp>
    </p:spTree>
    <p:extLst>
      <p:ext uri="{BB962C8B-B14F-4D97-AF65-F5344CB8AC3E}">
        <p14:creationId xmlns:p14="http://schemas.microsoft.com/office/powerpoint/2010/main" val="384384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533400"/>
            <a:ext cx="5791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1859C"/>
                </a:solidFill>
              </a:rPr>
              <a:t>Key Points of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z="1400" smtClean="0"/>
              <a:pPr/>
              <a:t>8</a:t>
            </a:fld>
            <a:endParaRPr lang="en-US" sz="14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A5F57C3-27E3-419D-B827-EB4F724AD42D}"/>
              </a:ext>
            </a:extLst>
          </p:cNvPr>
          <p:cNvSpPr txBox="1">
            <a:spLocks/>
          </p:cNvSpPr>
          <p:nvPr/>
        </p:nvSpPr>
        <p:spPr>
          <a:xfrm>
            <a:off x="8153400" y="6477000"/>
            <a:ext cx="83439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fld id="{192D3D37-D3A3-40C7-BBB9-7B56940D5093}" type="slidenum">
              <a:rPr lang="en-US" smtClean="0"/>
              <a:pPr eaLnBrk="0" hangingPunct="0">
                <a:defRPr/>
              </a:pPr>
              <a:t>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9E96F3-5E49-44BE-B10B-877F1FEF25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99" y="1752600"/>
            <a:ext cx="7543801" cy="4724400"/>
          </a:xfrm>
        </p:spPr>
        <p:txBody>
          <a:bodyPr>
            <a:normAutofit/>
          </a:bodyPr>
          <a:lstStyle/>
          <a:p>
            <a:r>
              <a:rPr lang="en-US" sz="2400" b="0" dirty="0"/>
              <a:t>Goal of the model is to distinguish true ER activity from false activity</a:t>
            </a:r>
          </a:p>
          <a:p>
            <a:r>
              <a:rPr lang="en-US" sz="2400" b="0" dirty="0"/>
              <a:t>Mathematically / statistically test multiple sources of activity:</a:t>
            </a:r>
          </a:p>
          <a:p>
            <a:pPr lvl="1"/>
            <a:r>
              <a:rPr lang="en-US" sz="2400" b="0" dirty="0"/>
              <a:t>True agonist, true antagonist, several interference modes</a:t>
            </a:r>
          </a:p>
          <a:p>
            <a:pPr lvl="1"/>
            <a:r>
              <a:rPr lang="en-US" sz="2400" b="0" dirty="0"/>
              <a:t>Quantify each mode by AUC value (area under the dose-response curve)</a:t>
            </a:r>
          </a:p>
          <a:p>
            <a:pPr lvl="1"/>
            <a:r>
              <a:rPr lang="en-US" sz="2400" b="0" dirty="0"/>
              <a:t>Mode with highest AUC is assigned</a:t>
            </a:r>
          </a:p>
          <a:p>
            <a:pPr lvl="1"/>
            <a:endParaRPr lang="en-US" sz="2400" b="0" dirty="0"/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9294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1800" y="533400"/>
            <a:ext cx="5791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1859C"/>
                </a:solidFill>
              </a:rPr>
              <a:t>Proposed IATA Case Study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z="1400" smtClean="0"/>
              <a:pPr/>
              <a:t>9</a:t>
            </a:fld>
            <a:endParaRPr lang="en-US" sz="1400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A5F57C3-27E3-419D-B827-EB4F724AD42D}"/>
              </a:ext>
            </a:extLst>
          </p:cNvPr>
          <p:cNvSpPr txBox="1">
            <a:spLocks/>
          </p:cNvSpPr>
          <p:nvPr/>
        </p:nvSpPr>
        <p:spPr>
          <a:xfrm>
            <a:off x="8153400" y="6477000"/>
            <a:ext cx="83439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fld id="{192D3D37-D3A3-40C7-BBB9-7B56940D5093}" type="slidenum">
              <a:rPr lang="en-US" smtClean="0"/>
              <a:pPr eaLnBrk="0" hangingPunct="0">
                <a:defRPr/>
              </a:pPr>
              <a:t>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9E96F3-5E49-44BE-B10B-877F1FEF25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752600"/>
            <a:ext cx="8305800" cy="4543425"/>
          </a:xfrm>
        </p:spPr>
        <p:txBody>
          <a:bodyPr>
            <a:normAutofit/>
          </a:bodyPr>
          <a:lstStyle/>
          <a:p>
            <a:r>
              <a:rPr lang="en-US" sz="2400" b="0" dirty="0"/>
              <a:t>Proposed IATA case study:</a:t>
            </a:r>
          </a:p>
          <a:p>
            <a:pPr lvl="1"/>
            <a:r>
              <a:rPr lang="en-US" sz="2400" b="0" dirty="0"/>
              <a:t>will include description of the development of a method to prioritize chemicals for further analysis based on potential for ER activity (agonist and antagonist) </a:t>
            </a:r>
          </a:p>
          <a:p>
            <a:pPr lvl="2"/>
            <a:r>
              <a:rPr lang="en-US" sz="2400" b="0" dirty="0"/>
              <a:t>Integrate multiple HTS assays for key ER pathway events using a mathematical model that:</a:t>
            </a:r>
          </a:p>
          <a:p>
            <a:pPr lvl="2"/>
            <a:r>
              <a:rPr lang="en-US" sz="2400" b="0" dirty="0"/>
              <a:t>Apply performance based validation to ER pathway model</a:t>
            </a:r>
          </a:p>
          <a:p>
            <a:pPr lvl="1"/>
            <a:r>
              <a:rPr lang="en-US" sz="2400" b="0" dirty="0"/>
              <a:t>is intended to address how ER computational model can be applied to screening and prioritization of endocrine disrupting chemicals </a:t>
            </a:r>
          </a:p>
          <a:p>
            <a:endParaRPr lang="en-US" sz="2400" b="0" dirty="0"/>
          </a:p>
          <a:p>
            <a:endParaRPr lang="en-US" sz="2400" b="0" dirty="0"/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582974085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DC742C5-9FC4-4336-99C6-701A5723569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6DFD8E0-6C91-4D59-B4E6-51C58D7DAD0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347932B-BBCA-4229-A32A-41067BA4159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C73EF21-6049-44D8-ACB7-3226DEDA965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57B0092-F586-4312-B0CB-63DEF9E1F2C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C38CE28-BA27-4BEC-A3C1-68433E3BCCE9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5E0ED1B-405A-48F3-9B5F-72F6BB5371C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3A5F28C-5310-460C-B9A6-AAF88130C29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7BFEE4A9-DBB2-401E-9310-89E0DBED25E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F3616C0-A5C5-418C-9E10-35D5CF6E227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46002486-15C4-40CC-8E07-B72CE4BBE2F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5357746-3170-4888-A806-C180C583F200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AC410A1-1A64-4A90-8641-84337BE0EAB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5119E19-6C3E-4A1A-818C-30DBEB940CE7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9770720-2E3C-44B2-A31A-D1EBDC848879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4B474AD7-00B2-47CB-AEBF-9D009851ADE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3B19DB59-F565-4867-9D9F-2B946AFDAA6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08DD506-2708-4A19-8F8B-A9A09CD096C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399EDF2-7686-42B4-AA21-149E3311E8C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03D197DC-4E71-46C1-9868-A3EAC65B7D5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2C5D688-243B-4899-94E9-E038F7DCD73D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EDBE736A-E102-4638-917E-7A2E6DA498F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3022DE0-1259-4444-9F1D-2C233A1F5DE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342EA57A-1162-4851-BEBB-376A50E5A3A1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2C267F4F-A4C0-4BCD-BDE4-108016BD747A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ACCD3274-8140-4FB9-837C-9E880B66738E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F05D7130-D637-48B4-90B7-907EDDA2481D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F8F3CEF-3AA3-4350-B90F-8B266797933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2BCB786-1CD4-40BA-B7B7-5623EB5B55C8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EEAE4DF8-47A7-4631-B5AE-72D6DD63965C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78A76384-7163-4981-B1A9-B3E1CB8F89CA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43D10F77-5A93-4040-9F0A-D4ED126530F8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2F19C89C-9891-4268-B1E2-F6AC5E4922F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2226C8B-71E9-4708-B561-35CD9C56BCE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9296EFF4-E6FE-4444-A8B9-FA0AB21837E4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A4596D7-8C09-40E8-A1A1-01DF3A2533D9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72DEAD3-D1EF-4E0F-AEE7-D525B2BA020D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721A535B-98C6-41EA-8DD6-77FEB973ED4B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399CB51-97BD-49D8-B8EA-CC5BE583608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08EDB865-104C-444E-882B-5AB5F43851F9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A2257359-234A-47E8-88E8-359BF9522D7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C66B1CA2-B8BB-4F3A-8513-D8B3363B9E29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CD314DBC-1125-4A55-A59C-0872EF5646CC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314E2A36-45AB-4BEE-9AE7-CFCF3BBD239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01208B20-D186-486F-A7BC-20B89979F7AB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F9B365F2-1487-4C7A-8768-F625C66C2077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DCE128BF-DEC9-411C-9D9B-EB0D3E493E2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57584AA0-40C1-4326-A00E-87611B296CD1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5EE7B0A-57D0-4A51-9EC2-89807A3AAE1C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36D66E6A-DBB9-4632-8B8A-2181D826EF9F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9DD89B3B-3729-46AA-8FC6-AD09A502A4E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66B121A5-A119-4A69-9686-6A68EFE66396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21A05972-69A2-4037-8682-7367958EF023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C6B7B1EB-63AE-41C3-8FC1-9EB88B8C5507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C79871B3-5D97-48CC-8E2A-10931DCA89D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1A0C0CE-F843-4EDF-9115-03C77207D3C0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7E396A8E-E343-4403-BEA0-C26A26BFC1E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5C35CCCC-CF3A-421C-8703-6A0C0859879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78041419-3686-4E11-AAFD-D182D13466BF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3A988DFA-B090-4DA5-8B7A-5CB4AD2579C6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E49359F0-BED7-4945-8D1F-559F0A3CD12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827BC6CB-C486-46C6-A72F-DB1DE583AA46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BB0555A6-575E-4D4B-B3C5-8F6C97E126EA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412C3BBA-410F-4810-A509-9DA2EE46CBF2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B35A5442-363D-4F0F-A34C-DE16D237E934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F4BF266A-9DEC-48D5-8DDB-B470A35BA18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2D36219-1BB7-4FC4-A2C7-729587D620FF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7B7ACB92-32FB-43E7-AFE6-942024C40DDE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E8C6780A-E55C-4FD9-B3ED-09776F60C395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2A93FA08-5A3B-4393-9A18-A52C0283B5D6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1D14C841-794B-4422-9E67-5A0170887215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C61A231C-3485-42A3-BE2C-6A7F86157ABB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B2B48114-C302-4844-A685-F9B2B69B2749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6F84C8A1-E29A-4875-8A2C-2FFA23E90FFA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95DD7F18-F412-4EE0-B708-DB270A4408CB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493AD3B2-7E52-483C-A10B-8DEADB776B0F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63E7A449-A037-4056-B138-310B6902B31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186D3C21-F3C7-4DD9-A21C-A6CEBDEEBF1E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0B10FD9-666D-4935-9A98-233F712EE29B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B956BD16-AF60-4857-A6B1-BF73291A5A5C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521BA4A0-1D8F-4B09-B405-2EB7EEB7CFD0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87D799D1-B953-441D-B0CB-39F54EB90A24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C39CEEC7-5688-4331-8993-C9114EF85761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E610F888-CA8E-481E-B297-D17CC1B32F6C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99039AE0-8DFD-4108-BE51-79112EAEB99D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107A90B9-933B-4A01-BC6B-F5FD453AA69B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54EB4E62-695C-41F2-84A7-034C438F3D1D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157C2CC1-0A33-4088-A89B-E1E0F333BEC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0A9C6BA-B031-48F6-8F1F-577A4E89CDB4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05D92737-C153-4648-A0D0-682B315471FB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769394E7-8BEE-49EB-A25C-C9E3EDF471FC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62A0B9FC-7DFD-4962-91E2-F908A0BB6639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2E586FC2-3E04-46B3-8222-8AB19FE26EFC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9E88FFBF-714D-4735-A90D-B8AF0B142587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06941F1C-30D1-4550-88F5-0505F7E20D61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3D5DF57E-468C-4CBC-9097-EB40600114C9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50C2D775-7391-436A-9A4D-9209897E3B9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F8305FED-514C-4FE6-933F-F379CB18D21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13569</TotalTime>
  <Words>703</Words>
  <Application>Microsoft Office PowerPoint</Application>
  <PresentationFormat>On-screen Show (4:3)</PresentationFormat>
  <Paragraphs>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Gill Sans MT</vt:lpstr>
      <vt:lpstr>Wingdings</vt:lpstr>
      <vt:lpstr>Completely Blanc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Judson, Richard</cp:lastModifiedBy>
  <cp:revision>608</cp:revision>
  <cp:lastPrinted>2016-02-17T15:26:58Z</cp:lastPrinted>
  <dcterms:created xsi:type="dcterms:W3CDTF">2013-09-27T18:09:44Z</dcterms:created>
  <dcterms:modified xsi:type="dcterms:W3CDTF">2017-11-10T21:20:51Z</dcterms:modified>
</cp:coreProperties>
</file>