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96"/>
    <p:sldMasterId id="2147483690" r:id="rId197"/>
    <p:sldMasterId id="2147483748" r:id="rId198"/>
    <p:sldMasterId id="2147483750" r:id="rId199"/>
    <p:sldMasterId id="2147483752" r:id="rId200"/>
    <p:sldMasterId id="2147483789" r:id="rId201"/>
  </p:sldMasterIdLst>
  <p:notesMasterIdLst>
    <p:notesMasterId r:id="rId221"/>
  </p:notesMasterIdLst>
  <p:handoutMasterIdLst>
    <p:handoutMasterId r:id="rId222"/>
  </p:handoutMasterIdLst>
  <p:sldIdLst>
    <p:sldId id="505" r:id="rId202"/>
    <p:sldId id="1198" r:id="rId203"/>
    <p:sldId id="1195" r:id="rId204"/>
    <p:sldId id="1199" r:id="rId205"/>
    <p:sldId id="1114" r:id="rId206"/>
    <p:sldId id="1134" r:id="rId207"/>
    <p:sldId id="1207" r:id="rId208"/>
    <p:sldId id="1145" r:id="rId209"/>
    <p:sldId id="1130" r:id="rId210"/>
    <p:sldId id="1237" r:id="rId211"/>
    <p:sldId id="1106" r:id="rId212"/>
    <p:sldId id="1232" r:id="rId213"/>
    <p:sldId id="1238" r:id="rId214"/>
    <p:sldId id="1239" r:id="rId215"/>
    <p:sldId id="1240" r:id="rId216"/>
    <p:sldId id="1128" r:id="rId217"/>
    <p:sldId id="1105" r:id="rId218"/>
    <p:sldId id="1236" r:id="rId219"/>
    <p:sldId id="1235" r:id="rId2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CC"/>
    <a:srgbClr val="1515DB"/>
    <a:srgbClr val="28F82D"/>
    <a:srgbClr val="548DC6"/>
    <a:srgbClr val="FFFF00"/>
    <a:srgbClr val="7575D1"/>
    <a:srgbClr val="003F69"/>
    <a:srgbClr val="FD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5745" autoAdjust="0"/>
  </p:normalViewPr>
  <p:slideViewPr>
    <p:cSldViewPr snapToGrid="0">
      <p:cViewPr varScale="1">
        <p:scale>
          <a:sx n="110" d="100"/>
          <a:sy n="110" d="100"/>
        </p:scale>
        <p:origin x="186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3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" Target="slides/slide4.xml"/><Relationship Id="rId226" Type="http://schemas.openxmlformats.org/officeDocument/2006/relationships/tableStyles" Target="tableStyle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5.xml"/><Relationship Id="rId211" Type="http://schemas.openxmlformats.org/officeDocument/2006/relationships/slide" Target="slides/slide1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slideMaster" Target="slideMasters/slideMaster2.xml"/><Relationship Id="rId206" Type="http://schemas.openxmlformats.org/officeDocument/2006/relationships/slide" Target="slides/slide5.xml"/><Relationship Id="rId201" Type="http://schemas.openxmlformats.org/officeDocument/2006/relationships/slideMaster" Target="slideMasters/slideMaster6.xml"/><Relationship Id="rId222" Type="http://schemas.openxmlformats.org/officeDocument/2006/relationships/handoutMaster" Target="handoutMasters/handoutMaster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11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slideMaster" Target="slideMasters/slideMaster3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slide" Target="slides/slide1.xml"/><Relationship Id="rId207" Type="http://schemas.openxmlformats.org/officeDocument/2006/relationships/slide" Target="slides/slide6.xml"/><Relationship Id="rId223" Type="http://schemas.openxmlformats.org/officeDocument/2006/relationships/presProps" Target="pres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12.xml"/><Relationship Id="rId218" Type="http://schemas.openxmlformats.org/officeDocument/2006/relationships/slide" Target="slides/slide1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slideMaster" Target="slideMasters/slideMaster4.xml"/><Relationship Id="rId203" Type="http://schemas.openxmlformats.org/officeDocument/2006/relationships/slide" Target="slides/slide2.xml"/><Relationship Id="rId208" Type="http://schemas.openxmlformats.org/officeDocument/2006/relationships/slide" Target="slides/slide7.xml"/><Relationship Id="rId19" Type="http://schemas.openxmlformats.org/officeDocument/2006/relationships/customXml" Target="../customXml/item19.xml"/><Relationship Id="rId224" Type="http://schemas.openxmlformats.org/officeDocument/2006/relationships/viewProps" Target="viewProps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slide" Target="slides/slide18.xml"/><Relationship Id="rId3" Type="http://schemas.openxmlformats.org/officeDocument/2006/relationships/customXml" Target="../customXml/item3.xml"/><Relationship Id="rId214" Type="http://schemas.openxmlformats.org/officeDocument/2006/relationships/slide" Target="slides/slide1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8.xml"/><Relationship Id="rId190" Type="http://schemas.openxmlformats.org/officeDocument/2006/relationships/customXml" Target="../customXml/item190.xml"/><Relationship Id="rId204" Type="http://schemas.openxmlformats.org/officeDocument/2006/relationships/slide" Target="slides/slide3.xml"/><Relationship Id="rId220" Type="http://schemas.openxmlformats.org/officeDocument/2006/relationships/slide" Target="slides/slide19.xml"/><Relationship Id="rId225" Type="http://schemas.openxmlformats.org/officeDocument/2006/relationships/theme" Target="theme/theme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9.xml"/><Relationship Id="rId215" Type="http://schemas.openxmlformats.org/officeDocument/2006/relationships/slide" Target="slides/slide14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slideMaster" Target="slideMasters/slideMaster1.xml"/><Relationship Id="rId200" Type="http://schemas.openxmlformats.org/officeDocument/2006/relationships/slideMaster" Target="slideMasters/slideMaster5.xml"/><Relationship Id="rId16" Type="http://schemas.openxmlformats.org/officeDocument/2006/relationships/customXml" Target="../customXml/item16.xml"/><Relationship Id="rId221" Type="http://schemas.openxmlformats.org/officeDocument/2006/relationships/notesMaster" Target="notesMasters/notesMaster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fld id="{64148283-6FB8-4CB8-841C-62522F5B9A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6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1928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663"/>
            <a:ext cx="5608954" cy="4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fld id="{880B1336-C847-439E-A7CA-E128E27863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793D496-925D-4700-8B43-81292D238CB7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92837" cy="34845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192837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192837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1336-C847-439E-A7CA-E128E27863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9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192837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C99A6-5981-4057-8AD7-E7E9F0CEB44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03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ckgrounds_2955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009651" y="6224588"/>
            <a:ext cx="7524749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FFFFFF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  <a:endParaRPr lang="en-US" sz="900" b="1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srgbClr val="FFFFFF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3454401" y="3657600"/>
            <a:ext cx="8877300" cy="14478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98600"/>
            <a:ext cx="7617884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39200" y="6224588"/>
            <a:ext cx="2540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C6FCD0-4286-4B5D-BD09-CA13F1E4D8F2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767" y="1295400"/>
            <a:ext cx="2614084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295400"/>
            <a:ext cx="7641167" cy="4648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3D8E18-C963-45A9-8A07-FD5235320AB5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2165350"/>
            <a:ext cx="5080000" cy="377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8FD34-2F6A-4C23-99B6-58EA70CB3221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1" y="2165350"/>
            <a:ext cx="10363200" cy="377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624DEB-EB1E-42AA-98E3-A7ED9992502C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533400"/>
            <a:ext cx="1046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CE7DA3-7A72-47CA-BD54-2309B886F6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C9DF9-9CE2-4840-9E76-9A8164FCC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2FB3A-02F5-4D03-85CC-32702519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7AF33-443A-4037-A0C4-CAEA4569F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5181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181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163201-4CBB-4846-972F-46D86DCD0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BCBBCE-0730-4216-85C9-B5F2608FA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0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0"/>
            <a:ext cx="386660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6FDC9D-1A79-4530-BBF8-A1DB4186B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B85C1-ADB3-4CE0-BFF9-03C8A0A17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4B9E8-7178-4217-BF01-214A954E7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B77EC-BB7F-4D56-B059-2161B77DB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C3487-7751-4C53-BD1E-8D2823A96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0"/>
            <a:ext cx="26416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7216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76D4EF-AE17-4BB7-8888-5CF2AA5C5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8A7E-885F-4E5F-9C65-2FF4BC03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295400"/>
            <a:ext cx="10458451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A34B-C0F1-4866-B03D-F8E23765C19A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767D-1B93-4D6C-AF05-D98B8CC3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DD9E36-5E00-4ED7-8C7B-1836278DEA1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" y="0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AD043-5178-4D3B-A7C3-14C9E1EBA8D9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09C5B-1FAF-4C89-A03F-0D5F08D99F1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" y="0"/>
            <a:ext cx="386660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0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" y="0"/>
            <a:ext cx="386660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DA1680-1538-4D3C-BA2C-12194585FC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70F6DD-9C3D-4DA5-93BB-DCEDAC2291E6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ackgrounds_2955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812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295400"/>
            <a:ext cx="1046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8F02E-0A1E-419A-AC51-DC890D31D2A7}" type="slidenum">
              <a:rPr lang="en-US" kern="1200"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</a:p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National Center for Computational Toxicology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16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56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56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56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56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2955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17" y="-1588"/>
            <a:ext cx="12198351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3340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56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1009651" y="6219765"/>
            <a:ext cx="75247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3F69"/>
                </a:solidFill>
                <a:latin typeface="Arial"/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  <a:defRPr/>
            </a:pPr>
            <a:r>
              <a:rPr lang="en-US" sz="900" dirty="0">
                <a:solidFill>
                  <a:srgbClr val="003F69"/>
                </a:solidFill>
                <a:latin typeface="Arial"/>
              </a:rPr>
              <a:t>National Center for Computational Toxicology</a:t>
            </a:r>
          </a:p>
        </p:txBody>
      </p:sp>
      <p:sp>
        <p:nvSpPr>
          <p:cNvPr id="375815" name="Rectangle 7"/>
          <p:cNvSpPr>
            <a:spLocks noChangeArrowheads="1"/>
          </p:cNvSpPr>
          <p:nvPr userDrawn="1"/>
        </p:nvSpPr>
        <p:spPr bwMode="auto">
          <a:xfrm>
            <a:off x="-146051" y="6224588"/>
            <a:ext cx="1060451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4588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i="0">
                <a:solidFill>
                  <a:srgbClr val="003F69"/>
                </a:solidFill>
                <a:ea typeface="+mn-ea"/>
              </a:defRPr>
            </a:lvl1pPr>
          </a:lstStyle>
          <a:p>
            <a:pPr>
              <a:defRPr/>
            </a:pPr>
            <a:fld id="{52794E60-2BA8-4932-9817-0503E6C7743E}" type="slidenum">
              <a:rPr lang="en-US" b="1">
                <a:latin typeface="Arial"/>
              </a:rPr>
              <a:pPr>
                <a:defRPr/>
              </a:pPr>
              <a:t>‹#›</a:t>
            </a:fld>
            <a:endParaRPr lang="en-US" b="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tor.epa.gov/edsp21" TargetMode="External"/><Relationship Id="rId2" Type="http://schemas.openxmlformats.org/officeDocument/2006/relationships/hyperlink" Target="https://actor.epa.gov/dashboa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284493" y="2194032"/>
            <a:ext cx="6353690" cy="571500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Applications of National Center for Computational Toxicology (NCCT) Dashboards and Computational Toxicology Approaches 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14311" y="2914650"/>
            <a:ext cx="5713413" cy="338138"/>
          </a:xfrm>
        </p:spPr>
        <p:txBody>
          <a:bodyPr/>
          <a:lstStyle/>
          <a:p>
            <a:r>
              <a:rPr lang="en-US" dirty="0"/>
              <a:t>Richard Judson</a:t>
            </a:r>
          </a:p>
          <a:p>
            <a:r>
              <a:rPr lang="en-US" dirty="0"/>
              <a:t>U.S. EPA, National Center for Computational Toxicology</a:t>
            </a:r>
          </a:p>
          <a:p>
            <a:r>
              <a:rPr lang="en-US" dirty="0"/>
              <a:t>Office of Research and Development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621167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The views expressed in this presentation are those of the author and do not necessarily reflect the views or policies of the U.S. EPA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8" descr="CompTox L2R log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716" y="3505201"/>
            <a:ext cx="6248400" cy="1878013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28469" y="515111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ISES 2017</a:t>
            </a:r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r>
              <a:rPr lang="nl-NL" sz="1200" dirty="0">
                <a:solidFill>
                  <a:schemeClr val="bg1"/>
                </a:solidFill>
              </a:rPr>
              <a:t>15 October 2017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19062"/>
            <a:ext cx="83724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5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524000" y="5986464"/>
            <a:ext cx="3479006" cy="87153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defRPr/>
            </a:pPr>
            <a:endParaRPr lang="en-US" sz="1600" ker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3868" y="88013"/>
            <a:ext cx="8280758" cy="966288"/>
          </a:xfrm>
        </p:spPr>
        <p:txBody>
          <a:bodyPr>
            <a:normAutofit/>
          </a:bodyPr>
          <a:lstStyle/>
          <a:p>
            <a:r>
              <a:rPr lang="en-US" sz="2400" dirty="0"/>
              <a:t>All In vitro assays have false positives and negatives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1" y="1213878"/>
            <a:ext cx="4554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Much of this “noise” is reproducible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“assay interference”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Result of interaction of chemical </a:t>
            </a:r>
          </a:p>
          <a:p>
            <a:pPr marL="284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with complex biology in the assay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Chemical universe is structurally diverse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Solvents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Surfactants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Intentionally cytotoxic compounds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Metals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Inorganics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Pesticides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Drugs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1" y="1371601"/>
            <a:ext cx="400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Assays cluster by technology,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suggesting technology-specific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non-ER bioactivity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1" y="4492974"/>
            <a:ext cx="2841469" cy="224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474" y="2529064"/>
            <a:ext cx="3395025" cy="376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756" y="6583304"/>
            <a:ext cx="241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Judson et al: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ToxSci</a:t>
            </a:r>
            <a:r>
              <a:rPr lang="en-US" sz="1400" kern="0" dirty="0">
                <a:solidFill>
                  <a:sysClr val="windowText" lastClr="000000"/>
                </a:solidFill>
              </a:rPr>
              <a:t> (2015)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22925" y="44503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Chemicals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391" y="621397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Assays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25510" y="3315768"/>
            <a:ext cx="184731" cy="338554"/>
          </a:xfrm>
          <a:prstGeom prst="rect">
            <a:avLst/>
          </a:prstGeom>
          <a:solidFill>
            <a:srgbClr val="BFBFBF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7665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322" y="284086"/>
            <a:ext cx="7519608" cy="622646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Schematic explanation of non-specific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224588"/>
            <a:ext cx="1905000" cy="228600"/>
          </a:xfrm>
          <a:prstGeom prst="rect">
            <a:avLst/>
          </a:prstGeo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807663" y="2309447"/>
            <a:ext cx="2637692" cy="159433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Block Arc 4"/>
          <p:cNvSpPr/>
          <p:nvPr/>
        </p:nvSpPr>
        <p:spPr bwMode="auto">
          <a:xfrm rot="10800000">
            <a:off x="3940112" y="2584939"/>
            <a:ext cx="281354" cy="234461"/>
          </a:xfrm>
          <a:prstGeom prst="blockArc">
            <a:avLst>
              <a:gd name="adj1" fmla="val 9465045"/>
              <a:gd name="adj2" fmla="val 1075366"/>
              <a:gd name="adj3" fmla="val 16950"/>
            </a:avLst>
          </a:prstGeom>
          <a:solidFill>
            <a:srgbClr val="1515D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40711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23590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06470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89349" y="3288322"/>
            <a:ext cx="182880" cy="18288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71060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48082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23930" y="3288316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 bwMode="auto">
          <a:xfrm>
            <a:off x="4080789" y="2819400"/>
            <a:ext cx="0" cy="46892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012208" y="1840525"/>
            <a:ext cx="137160" cy="13716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01128" y="3471196"/>
            <a:ext cx="335874" cy="1089076"/>
            <a:chOff x="2398242" y="3471202"/>
            <a:chExt cx="335874" cy="1089076"/>
          </a:xfrm>
        </p:grpSpPr>
        <p:cxnSp>
          <p:nvCxnSpPr>
            <p:cNvPr id="22" name="Straight Arrow Connector 21"/>
            <p:cNvCxnSpPr>
              <a:stCxn id="9" idx="2"/>
            </p:cNvCxnSpPr>
            <p:nvPr/>
          </p:nvCxnSpPr>
          <p:spPr bwMode="auto">
            <a:xfrm flipH="1">
              <a:off x="2542731" y="3471202"/>
              <a:ext cx="14058" cy="7643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Explosion 1 23"/>
            <p:cNvSpPr/>
            <p:nvPr/>
          </p:nvSpPr>
          <p:spPr bwMode="auto">
            <a:xfrm>
              <a:off x="2398242" y="4173416"/>
              <a:ext cx="335874" cy="386862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350958" y="2330400"/>
            <a:ext cx="2637692" cy="159433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Block Arc 26"/>
          <p:cNvSpPr/>
          <p:nvPr/>
        </p:nvSpPr>
        <p:spPr bwMode="auto">
          <a:xfrm rot="10800000">
            <a:off x="7492206" y="2584939"/>
            <a:ext cx="281354" cy="234461"/>
          </a:xfrm>
          <a:prstGeom prst="blockArc">
            <a:avLst>
              <a:gd name="adj1" fmla="val 9465045"/>
              <a:gd name="adj2" fmla="val 1075366"/>
              <a:gd name="adj3" fmla="val 16950"/>
            </a:avLst>
          </a:prstGeom>
          <a:solidFill>
            <a:srgbClr val="1515D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92805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75684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358564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41443" y="3288322"/>
            <a:ext cx="182880" cy="18288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23154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900176" y="3288322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76024" y="3288316"/>
            <a:ext cx="182880" cy="1828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460818" y="3471196"/>
            <a:ext cx="335874" cy="1089076"/>
            <a:chOff x="2398242" y="3471202"/>
            <a:chExt cx="335874" cy="1089076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H="1">
              <a:off x="2566179" y="3471202"/>
              <a:ext cx="14058" cy="7643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Explosion 1 41"/>
            <p:cNvSpPr/>
            <p:nvPr/>
          </p:nvSpPr>
          <p:spPr bwMode="auto">
            <a:xfrm>
              <a:off x="2398242" y="4173416"/>
              <a:ext cx="335874" cy="386862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90339" y="1759493"/>
            <a:ext cx="531067" cy="687114"/>
            <a:chOff x="5166338" y="1759493"/>
            <a:chExt cx="531067" cy="687114"/>
          </a:xfrm>
        </p:grpSpPr>
        <p:sp>
          <p:nvSpPr>
            <p:cNvPr id="36" name="Oval 35"/>
            <p:cNvSpPr/>
            <p:nvPr/>
          </p:nvSpPr>
          <p:spPr bwMode="auto">
            <a:xfrm>
              <a:off x="5303498" y="2096674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560245" y="1942811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560245" y="219485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166338" y="2309447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166338" y="182704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468805" y="1759493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0" name="32-Point Star 49"/>
          <p:cNvSpPr/>
          <p:nvPr/>
        </p:nvSpPr>
        <p:spPr bwMode="auto">
          <a:xfrm>
            <a:off x="6277670" y="2262845"/>
            <a:ext cx="2784268" cy="1699555"/>
          </a:xfrm>
          <a:prstGeom prst="star32">
            <a:avLst>
              <a:gd name="adj" fmla="val 4370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138169" y="2971381"/>
            <a:ext cx="974783" cy="328667"/>
            <a:chOff x="5614168" y="2971380"/>
            <a:chExt cx="974783" cy="328667"/>
          </a:xfrm>
        </p:grpSpPr>
        <p:cxnSp>
          <p:nvCxnSpPr>
            <p:cNvPr id="54" name="Elbow Connector 53"/>
            <p:cNvCxnSpPr>
              <a:endCxn id="33" idx="0"/>
            </p:cNvCxnSpPr>
            <p:nvPr/>
          </p:nvCxnSpPr>
          <p:spPr bwMode="auto">
            <a:xfrm rot="5400000">
              <a:off x="6387608" y="3086979"/>
              <a:ext cx="281352" cy="121335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Elbow Connector 53"/>
            <p:cNvCxnSpPr/>
            <p:nvPr/>
          </p:nvCxnSpPr>
          <p:spPr bwMode="auto">
            <a:xfrm rot="5400000">
              <a:off x="6139752" y="3100266"/>
              <a:ext cx="328665" cy="70894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Elbow Connector 53"/>
            <p:cNvCxnSpPr/>
            <p:nvPr/>
          </p:nvCxnSpPr>
          <p:spPr bwMode="auto">
            <a:xfrm rot="16200000" flipH="1">
              <a:off x="5525660" y="3095479"/>
              <a:ext cx="293074" cy="116058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Elbow Connector 53"/>
            <p:cNvCxnSpPr/>
            <p:nvPr/>
          </p:nvCxnSpPr>
          <p:spPr bwMode="auto">
            <a:xfrm rot="16200000" flipH="1">
              <a:off x="5921909" y="3095481"/>
              <a:ext cx="293074" cy="116058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3725109" y="2532470"/>
            <a:ext cx="4030885" cy="959859"/>
            <a:chOff x="2824082" y="4700844"/>
            <a:chExt cx="4030885" cy="959859"/>
          </a:xfrm>
          <a:solidFill>
            <a:srgbClr val="FFFF00"/>
          </a:solidFill>
        </p:grpSpPr>
        <p:sp>
          <p:nvSpPr>
            <p:cNvPr id="63" name="TextBox 62"/>
            <p:cNvSpPr txBox="1"/>
            <p:nvPr/>
          </p:nvSpPr>
          <p:spPr>
            <a:xfrm>
              <a:off x="2824082" y="4700844"/>
              <a:ext cx="1776448" cy="95410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Oxidative Stress</a:t>
              </a:r>
            </a:p>
            <a:p>
              <a:r>
                <a:rPr lang="en-US" sz="1400" dirty="0"/>
                <a:t>DNA Reactivity</a:t>
              </a:r>
            </a:p>
            <a:p>
              <a:r>
                <a:rPr lang="en-US" sz="1400" dirty="0"/>
                <a:t>Protein Reactivity</a:t>
              </a:r>
            </a:p>
            <a:p>
              <a:r>
                <a:rPr lang="en-US" sz="1400" dirty="0"/>
                <a:t>Mitochondrial stress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1281" y="4706596"/>
              <a:ext cx="2223686" cy="95410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ER stress</a:t>
              </a:r>
            </a:p>
            <a:p>
              <a:r>
                <a:rPr lang="en-US" sz="1400" dirty="0"/>
                <a:t>Cell membrane disruption</a:t>
              </a:r>
            </a:p>
            <a:p>
              <a:r>
                <a:rPr lang="en-US" sz="1400" dirty="0"/>
                <a:t>Specific apoptosis</a:t>
              </a:r>
            </a:p>
            <a:p>
              <a:r>
                <a:rPr lang="en-US" sz="1400" dirty="0"/>
                <a:t>…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563797" y="1323941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92554" y="1323941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Non-specific</a:t>
            </a:r>
          </a:p>
        </p:txBody>
      </p:sp>
    </p:spTree>
    <p:extLst>
      <p:ext uri="{BB962C8B-B14F-4D97-AF65-F5344CB8AC3E}">
        <p14:creationId xmlns:p14="http://schemas.microsoft.com/office/powerpoint/2010/main" val="3896093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1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91 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19062"/>
            <a:ext cx="83724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69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19062"/>
            <a:ext cx="83724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94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-4763"/>
            <a:ext cx="89820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82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4001" y="5475249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06" y="447541"/>
            <a:ext cx="6096000" cy="228600"/>
          </a:xfrm>
        </p:spPr>
        <p:txBody>
          <a:bodyPr/>
          <a:lstStyle/>
          <a:p>
            <a:r>
              <a:rPr lang="en-US" dirty="0"/>
              <a:t>Example chemicals:</a:t>
            </a:r>
            <a:br>
              <a:rPr lang="en-US" dirty="0"/>
            </a:br>
            <a:r>
              <a:rPr lang="en-US" dirty="0"/>
              <a:t>Observe </a:t>
            </a:r>
            <a:r>
              <a:rPr lang="en-US"/>
              <a:t>quantitative uncertainty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765" y="2016907"/>
            <a:ext cx="161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4927" y="3807427"/>
            <a:ext cx="396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Assay Interference Example “R3”</a:t>
            </a:r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>
          <a:blip r:embed="rId2" cstate="print"/>
          <a:srcRect l="2385"/>
          <a:stretch>
            <a:fillRect/>
          </a:stretch>
        </p:blipFill>
        <p:spPr bwMode="auto">
          <a:xfrm>
            <a:off x="4777792" y="1153298"/>
            <a:ext cx="5850224" cy="26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714" y="4238303"/>
            <a:ext cx="5451687" cy="25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180" y="3914728"/>
            <a:ext cx="3410097" cy="2693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331177" y="3787675"/>
            <a:ext cx="419100" cy="4396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Elbow Connector 6"/>
          <p:cNvCxnSpPr>
            <a:stCxn id="11" idx="1"/>
            <a:endCxn id="5" idx="6"/>
          </p:cNvCxnSpPr>
          <p:nvPr/>
        </p:nvCxnSpPr>
        <p:spPr bwMode="auto">
          <a:xfrm rot="10800000">
            <a:off x="3750279" y="4007482"/>
            <a:ext cx="2344649" cy="12700"/>
          </a:xfrm>
          <a:prstGeom prst="curved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72409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4598" y="79243"/>
            <a:ext cx="7559673" cy="801300"/>
          </a:xfrm>
        </p:spPr>
        <p:txBody>
          <a:bodyPr>
            <a:normAutofit/>
          </a:bodyPr>
          <a:lstStyle/>
          <a:p>
            <a:r>
              <a:rPr lang="en-US" sz="2700" dirty="0"/>
              <a:t>Compare predicted exposure and ER hazard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224588"/>
            <a:ext cx="1905000" cy="228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fld id="{192D3D37-D3A3-40C7-BBB9-7B56940D5093}" type="slidenum">
              <a:rPr lang="en-US"/>
              <a:pPr eaLnBrk="0" hangingPunct="0"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6" y="1020004"/>
            <a:ext cx="9028991" cy="486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536" t="7448" b="14659"/>
          <a:stretch/>
        </p:blipFill>
        <p:spPr>
          <a:xfrm>
            <a:off x="8805018" y="4477185"/>
            <a:ext cx="1862983" cy="238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156" y="1216637"/>
            <a:ext cx="101181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Hazard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6724" y="3086699"/>
            <a:ext cx="12682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34161307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210" y="533401"/>
            <a:ext cx="6957391" cy="171289"/>
          </a:xfrm>
        </p:spPr>
        <p:txBody>
          <a:bodyPr/>
          <a:lstStyle/>
          <a:p>
            <a:r>
              <a:rPr lang="en-US" dirty="0"/>
              <a:t>What does the </a:t>
            </a:r>
            <a:r>
              <a:rPr lang="en-US" i="1" dirty="0"/>
              <a:t>in vitro </a:t>
            </a:r>
            <a:r>
              <a:rPr lang="en-US" dirty="0"/>
              <a:t>data look like?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run in concentration response</a:t>
            </a:r>
          </a:p>
          <a:p>
            <a:r>
              <a:rPr lang="en-US" dirty="0"/>
              <a:t>Multiple replicates</a:t>
            </a:r>
          </a:p>
          <a:p>
            <a:r>
              <a:rPr lang="en-US" dirty="0"/>
              <a:t>May require background subtraction, normalization, outlier removal</a:t>
            </a:r>
          </a:p>
          <a:p>
            <a:r>
              <a:rPr lang="en-US" dirty="0"/>
              <a:t>Processing at NCCT uses </a:t>
            </a:r>
            <a:r>
              <a:rPr lang="en-US" i="1" dirty="0"/>
              <a:t>tcpl</a:t>
            </a:r>
            <a:r>
              <a:rPr lang="en-US" dirty="0"/>
              <a:t> (ToxCast Pipeline), an R-language package on CRAN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7400" y="4231585"/>
            <a:ext cx="2438400" cy="237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231585"/>
            <a:ext cx="2743200" cy="239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130695"/>
            <a:ext cx="2438400" cy="24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345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Where is the data?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ToxCast Dashboard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https://actor.epa.gov/dashboard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EDSP21 Dashboard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https://actor.epa.gov/edsp21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861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8459" y="367740"/>
            <a:ext cx="9902352" cy="263355"/>
          </a:xfrm>
        </p:spPr>
        <p:txBody>
          <a:bodyPr/>
          <a:lstStyle/>
          <a:p>
            <a:r>
              <a:rPr lang="en-US" dirty="0"/>
              <a:t>Computational Toxicology: From Society to Sequences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846" y="894570"/>
            <a:ext cx="11146971" cy="5822093"/>
          </a:xfrm>
        </p:spPr>
        <p:txBody>
          <a:bodyPr/>
          <a:lstStyle/>
          <a:p>
            <a:r>
              <a:rPr lang="en-US" dirty="0"/>
              <a:t>Society puts T tons of chemical X into the environment</a:t>
            </a:r>
          </a:p>
          <a:p>
            <a:r>
              <a:rPr lang="en-US" dirty="0"/>
              <a:t>Person P is exposed to Y amount</a:t>
            </a:r>
          </a:p>
          <a:p>
            <a:r>
              <a:rPr lang="en-US" dirty="0"/>
              <a:t>Can we predict T, Y?</a:t>
            </a:r>
          </a:p>
          <a:p>
            <a:r>
              <a:rPr lang="en-US" dirty="0"/>
              <a:t>Can we predict the effect on P at the level of molecules, cells, tissues, organs?</a:t>
            </a:r>
          </a:p>
          <a:p>
            <a:endParaRPr lang="en-US" dirty="0"/>
          </a:p>
          <a:p>
            <a:r>
              <a:rPr lang="en-US" dirty="0"/>
              <a:t>Need to model biology that is multiscale, complex, non-linear</a:t>
            </a:r>
          </a:p>
          <a:p>
            <a:r>
              <a:rPr lang="en-US" dirty="0"/>
              <a:t>Multiple and often unknown sources of:</a:t>
            </a:r>
          </a:p>
          <a:p>
            <a:pPr lvl="1"/>
            <a:r>
              <a:rPr lang="en-US" sz="2400" dirty="0"/>
              <a:t>Noise</a:t>
            </a:r>
          </a:p>
          <a:p>
            <a:pPr lvl="1"/>
            <a:r>
              <a:rPr lang="en-US" sz="2400" dirty="0"/>
              <a:t>Variation</a:t>
            </a:r>
          </a:p>
          <a:p>
            <a:pPr lvl="1"/>
            <a:endParaRPr lang="en-US" sz="2400" dirty="0"/>
          </a:p>
          <a:p>
            <a:r>
              <a:rPr lang="en-US" dirty="0"/>
              <a:t>Goal: use data, models, algorithms to make predictions</a:t>
            </a:r>
            <a:endParaRPr lang="en-US" sz="2800" dirty="0"/>
          </a:p>
          <a:p>
            <a:r>
              <a:rPr lang="en-US" dirty="0"/>
              <a:t>Predictions are statistical, probabilistic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59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20" y="451048"/>
            <a:ext cx="7441990" cy="228600"/>
          </a:xfrm>
        </p:spPr>
        <p:txBody>
          <a:bodyPr/>
          <a:lstStyle/>
          <a:p>
            <a:r>
              <a:rPr lang="en-US" dirty="0"/>
              <a:t>How far can we go with modeling biology?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685" y="1097627"/>
            <a:ext cx="10580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Biology and computer science (e.g. bioinformatics) tell us that we are just algorithms embedded in flesh, soon to be replaced by silicon and metal. </a:t>
            </a:r>
          </a:p>
          <a:p>
            <a:r>
              <a:rPr lang="en-US" sz="2800" dirty="0"/>
              <a:t>We will worship Information and our hearts will belong to Data</a:t>
            </a:r>
          </a:p>
          <a:p>
            <a:endParaRPr lang="en-US" sz="2800" dirty="0"/>
          </a:p>
          <a:p>
            <a:r>
              <a:rPr lang="en-US" dirty="0"/>
              <a:t>Paraphrase of Steven </a:t>
            </a:r>
            <a:r>
              <a:rPr lang="en-US" dirty="0" err="1"/>
              <a:t>Shapin</a:t>
            </a:r>
            <a:r>
              <a:rPr lang="en-US" dirty="0"/>
              <a:t>, on the coming cyborg future</a:t>
            </a:r>
          </a:p>
          <a:p>
            <a:endParaRPr lang="en-US" sz="3200" dirty="0"/>
          </a:p>
          <a:p>
            <a:r>
              <a:rPr lang="en-US" sz="2800" dirty="0"/>
              <a:t>We’re all just cyborgs, random clanking assemblages inserted in circuits way beyond our understanding</a:t>
            </a:r>
          </a:p>
          <a:p>
            <a:endParaRPr lang="en-US" sz="3200" dirty="0"/>
          </a:p>
          <a:p>
            <a:r>
              <a:rPr lang="en-US" dirty="0"/>
              <a:t>Jenny Turner, commenting on Steven </a:t>
            </a:r>
            <a:r>
              <a:rPr lang="en-US" dirty="0" err="1"/>
              <a:t>Shapin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38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400432" y="0"/>
            <a:ext cx="184731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8344" y="6224588"/>
            <a:ext cx="1905000" cy="22860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43354" y="18485"/>
            <a:ext cx="222368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Multiscale</a:t>
            </a:r>
            <a:endParaRPr lang="en-US" b="1" u="sng" dirty="0"/>
          </a:p>
          <a:p>
            <a:r>
              <a:rPr lang="en-US" dirty="0"/>
              <a:t>Chemical</a:t>
            </a:r>
          </a:p>
          <a:p>
            <a:r>
              <a:rPr lang="en-US" dirty="0"/>
              <a:t>Mouth</a:t>
            </a:r>
          </a:p>
          <a:p>
            <a:r>
              <a:rPr lang="en-US" dirty="0"/>
              <a:t>GI Tract</a:t>
            </a:r>
          </a:p>
          <a:p>
            <a:r>
              <a:rPr lang="en-US" dirty="0"/>
              <a:t>Blood</a:t>
            </a:r>
          </a:p>
          <a:p>
            <a:r>
              <a:rPr lang="en-US" dirty="0"/>
              <a:t>Liver</a:t>
            </a:r>
          </a:p>
          <a:p>
            <a:r>
              <a:rPr lang="en-US" dirty="0"/>
              <a:t>Tissues</a:t>
            </a:r>
          </a:p>
          <a:p>
            <a:r>
              <a:rPr lang="en-US" dirty="0"/>
              <a:t>Cells</a:t>
            </a:r>
          </a:p>
          <a:p>
            <a:r>
              <a:rPr lang="en-US" dirty="0"/>
              <a:t>Proteins/DNA</a:t>
            </a:r>
          </a:p>
          <a:p>
            <a:r>
              <a:rPr lang="en-US" dirty="0"/>
              <a:t>Molecular Circuits</a:t>
            </a:r>
          </a:p>
          <a:p>
            <a:r>
              <a:rPr lang="en-US" dirty="0"/>
              <a:t>Cells</a:t>
            </a:r>
          </a:p>
          <a:p>
            <a:r>
              <a:rPr lang="en-US" dirty="0"/>
              <a:t>Tissue</a:t>
            </a:r>
          </a:p>
          <a:p>
            <a:r>
              <a:rPr lang="en-US" dirty="0"/>
              <a:t>Organ</a:t>
            </a:r>
          </a:p>
          <a:p>
            <a:r>
              <a:rPr lang="en-US" dirty="0"/>
              <a:t>Organism</a:t>
            </a:r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46461" y="22459"/>
            <a:ext cx="8841831" cy="6813083"/>
            <a:chOff x="222460" y="0"/>
            <a:chExt cx="8841831" cy="68130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60" y="3481617"/>
              <a:ext cx="2900359" cy="12747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03" y="4753722"/>
              <a:ext cx="2513157" cy="17470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7489" y="4493424"/>
              <a:ext cx="3005227" cy="23196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4203" y="119595"/>
              <a:ext cx="1695141" cy="2316741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9590" y="4396963"/>
              <a:ext cx="3144701" cy="20342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/>
            <a:srcRect l="75708"/>
            <a:stretch/>
          </p:blipFill>
          <p:spPr>
            <a:xfrm>
              <a:off x="6250544" y="2233528"/>
              <a:ext cx="2589448" cy="20335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5173" y="0"/>
              <a:ext cx="1698448" cy="231555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460" y="2532675"/>
              <a:ext cx="3039156" cy="947965"/>
            </a:xfrm>
            <a:prstGeom prst="rect">
              <a:avLst/>
            </a:prstGeom>
          </p:spPr>
        </p:pic>
        <p:pic>
          <p:nvPicPr>
            <p:cNvPr id="28" name="Picture 2" descr="https://actorws.epa.gov/actorws/dsstox/v02/image?casrn=50471-44-8&amp;w=350&amp;h=3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10" y="119595"/>
              <a:ext cx="713614" cy="71361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8991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5192889" y="972499"/>
            <a:ext cx="5322028" cy="5433536"/>
            <a:chOff x="4769696" y="982887"/>
            <a:chExt cx="3801477" cy="4608021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5040183" y="4004898"/>
              <a:ext cx="1151588" cy="3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/>
                <a:t>Exposure</a:t>
              </a:r>
            </a:p>
          </p:txBody>
        </p:sp>
        <p:sp>
          <p:nvSpPr>
            <p:cNvPr id="10" name="Freeform 9"/>
            <p:cNvSpPr/>
            <p:nvPr/>
          </p:nvSpPr>
          <p:spPr bwMode="auto">
            <a:xfrm rot="5400000">
              <a:off x="5847638" y="2474406"/>
              <a:ext cx="1366684" cy="344129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5400000">
              <a:off x="5847638" y="4047568"/>
              <a:ext cx="1366684" cy="344129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rgbClr val="39E739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6191771" y="1352219"/>
              <a:ext cx="1" cy="38703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5349231" y="982887"/>
              <a:ext cx="1323074" cy="3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mg/kg BW/day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4769696" y="1943469"/>
              <a:ext cx="1422076" cy="112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/>
                <a:t>Hazard: </a:t>
              </a:r>
            </a:p>
            <a:p>
              <a:pPr algn="r"/>
              <a:r>
                <a:rPr lang="en-US" i="1" dirty="0"/>
                <a:t>Kinetics </a:t>
              </a:r>
            </a:p>
            <a:p>
              <a:pPr algn="r"/>
              <a:r>
                <a:rPr lang="en-US" i="1" dirty="0"/>
                <a:t>+</a:t>
              </a:r>
            </a:p>
            <a:p>
              <a:pPr algn="r"/>
              <a:r>
                <a:rPr lang="en-US" i="1" dirty="0"/>
                <a:t> Dynamics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 bwMode="auto">
            <a:xfrm rot="5400000">
              <a:off x="6523031" y="2533954"/>
              <a:ext cx="1366684" cy="344129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rot="5400000">
              <a:off x="6523030" y="3664666"/>
              <a:ext cx="1366684" cy="344129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rgbClr val="39E739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 rot="5400000">
              <a:off x="7233988" y="2602227"/>
              <a:ext cx="1366684" cy="344129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rot="5400000">
              <a:off x="7865434" y="2653571"/>
              <a:ext cx="447920" cy="688261"/>
            </a:xfrm>
            <a:custGeom>
              <a:avLst/>
              <a:gdLst>
                <a:gd name="connsiteX0" fmla="*/ 0 w 1366684"/>
                <a:gd name="connsiteY0" fmla="*/ 693174 h 693174"/>
                <a:gd name="connsiteX1" fmla="*/ 412955 w 1366684"/>
                <a:gd name="connsiteY1" fmla="*/ 496529 h 693174"/>
                <a:gd name="connsiteX2" fmla="*/ 678426 w 1366684"/>
                <a:gd name="connsiteY2" fmla="*/ 14748 h 693174"/>
                <a:gd name="connsiteX3" fmla="*/ 835742 w 1366684"/>
                <a:gd name="connsiteY3" fmla="*/ 408038 h 693174"/>
                <a:gd name="connsiteX4" fmla="*/ 1366684 w 1366684"/>
                <a:gd name="connsiteY4" fmla="*/ 683342 h 6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684" h="693174">
                  <a:moveTo>
                    <a:pt x="0" y="693174"/>
                  </a:moveTo>
                  <a:cubicBezTo>
                    <a:pt x="149942" y="651387"/>
                    <a:pt x="299884" y="609600"/>
                    <a:pt x="412955" y="496529"/>
                  </a:cubicBezTo>
                  <a:cubicBezTo>
                    <a:pt x="526026" y="383458"/>
                    <a:pt x="607962" y="29496"/>
                    <a:pt x="678426" y="14748"/>
                  </a:cubicBezTo>
                  <a:cubicBezTo>
                    <a:pt x="748890" y="0"/>
                    <a:pt x="721032" y="296606"/>
                    <a:pt x="835742" y="408038"/>
                  </a:cubicBezTo>
                  <a:cubicBezTo>
                    <a:pt x="950452" y="519470"/>
                    <a:pt x="1297858" y="630903"/>
                    <a:pt x="1366684" y="683342"/>
                  </a:cubicBezTo>
                </a:path>
              </a:pathLst>
            </a:custGeom>
            <a:solidFill>
              <a:srgbClr val="39E739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6158156" y="5037853"/>
              <a:ext cx="830411" cy="54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Low</a:t>
              </a:r>
            </a:p>
            <a:p>
              <a:r>
                <a:rPr lang="en-US" sz="1800" dirty="0"/>
                <a:t>Priority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6914428" y="5042774"/>
              <a:ext cx="761984" cy="54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Medium</a:t>
              </a:r>
            </a:p>
            <a:p>
              <a:r>
                <a:rPr lang="en-US" sz="1800" dirty="0"/>
                <a:t>Priority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7676412" y="5037862"/>
              <a:ext cx="894761" cy="54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High</a:t>
              </a:r>
            </a:p>
            <a:p>
              <a:r>
                <a:rPr lang="en-US" sz="1800" dirty="0"/>
                <a:t>Priority</a:t>
              </a: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696570" y="220216"/>
            <a:ext cx="6798860" cy="39248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dirty="0"/>
              <a:t>Risk-based Approach</a:t>
            </a:r>
            <a:br>
              <a:rPr lang="en-US" dirty="0"/>
            </a:br>
            <a:r>
              <a:rPr lang="en-US" dirty="0"/>
              <a:t>Hazard + Exposure (+ uncertainty)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97462" y="923165"/>
            <a:ext cx="3935524" cy="2311467"/>
            <a:chOff x="4723824" y="4085968"/>
            <a:chExt cx="3934735" cy="263319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3934" y="4085968"/>
              <a:ext cx="3462581" cy="26331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4306467" y="5005925"/>
              <a:ext cx="1234825" cy="40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Kinetics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6308212" y="4865979"/>
              <a:ext cx="1494135" cy="40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Dynamics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323509" y="4085968"/>
              <a:ext cx="2335050" cy="2633198"/>
            </a:xfrm>
            <a:prstGeom prst="roundRect">
              <a:avLst/>
            </a:prstGeom>
            <a:noFill/>
            <a:ln w="28575" cap="flat" cmpd="sng" algn="ctr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723824" y="4088633"/>
              <a:ext cx="1617988" cy="2630533"/>
            </a:xfrm>
            <a:prstGeom prst="roundRect">
              <a:avLst/>
            </a:prstGeom>
            <a:noFill/>
            <a:ln w="28575" cap="flat" cmpd="sng" algn="ctr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 dirty="0"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937" y="3687947"/>
            <a:ext cx="1898594" cy="1423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568" y="5083533"/>
            <a:ext cx="1946189" cy="1298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568" y="3536304"/>
            <a:ext cx="2026838" cy="1547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406" y="5123101"/>
            <a:ext cx="2235656" cy="12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Toxicology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9336" y="997383"/>
            <a:ext cx="8707272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500" dirty="0"/>
              <a:t>Identify biological pathways of toxicity (AOPs)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Develop high-throughput </a:t>
            </a:r>
            <a:r>
              <a:rPr lang="en-GB" sz="2500" i="1" dirty="0"/>
              <a:t>in vitro </a:t>
            </a:r>
            <a:r>
              <a:rPr lang="en-GB" sz="2500" dirty="0"/>
              <a:t>assays</a:t>
            </a:r>
          </a:p>
          <a:p>
            <a:pPr lvl="1">
              <a:lnSpc>
                <a:spcPct val="150000"/>
              </a:lnSpc>
            </a:pPr>
            <a:r>
              <a:rPr lang="en-GB" sz="2100" dirty="0"/>
              <a:t>Test “Human Exposure Universe” chemicals in the assays 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Develop models that link </a:t>
            </a:r>
            <a:r>
              <a:rPr lang="en-GB" sz="2500" i="1" dirty="0"/>
              <a:t>in vitro </a:t>
            </a:r>
            <a:r>
              <a:rPr lang="en-GB" sz="2500" dirty="0"/>
              <a:t>to </a:t>
            </a:r>
            <a:r>
              <a:rPr lang="en-GB" sz="2500" i="1" dirty="0"/>
              <a:t>in vivo </a:t>
            </a:r>
            <a:r>
              <a:rPr lang="en-GB" sz="2500" dirty="0"/>
              <a:t>hazard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Develop exposure models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Add uncertainty estimates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89014" y="3649363"/>
            <a:ext cx="3862691" cy="2633198"/>
            <a:chOff x="4723824" y="4085968"/>
            <a:chExt cx="3862691" cy="26331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3934" y="4085968"/>
              <a:ext cx="3462581" cy="26331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4381904" y="5005885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Kinetics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399490" y="4865939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Dynamics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527891" y="4085968"/>
              <a:ext cx="2058623" cy="2568557"/>
            </a:xfrm>
            <a:prstGeom prst="roundRect">
              <a:avLst/>
            </a:prstGeom>
            <a:noFill/>
            <a:ln w="28575" cap="flat" cmpd="sng" algn="ctr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23824" y="4088633"/>
              <a:ext cx="1804068" cy="2630533"/>
            </a:xfrm>
            <a:prstGeom prst="roundRect">
              <a:avLst/>
            </a:prstGeom>
            <a:noFill/>
            <a:ln w="28575" cap="flat" cmpd="sng" algn="ctr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 dirty="0"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371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952" y="373746"/>
            <a:ext cx="6676572" cy="439056"/>
          </a:xfrm>
        </p:spPr>
        <p:txBody>
          <a:bodyPr/>
          <a:lstStyle/>
          <a:p>
            <a:pPr lvl="0"/>
            <a:r>
              <a:rPr lang="en-US" dirty="0"/>
              <a:t>High-Throughput Screening 101 (HTS)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529382"/>
            <a:ext cx="1905000" cy="22860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52400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1501F6C7-91B6-4DE5-8542-7DD4870E332E}" type="slidenum">
              <a:rPr lang="en-US"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rPr>
              <a:pPr algn="r">
                <a:defRPr/>
              </a:pPr>
              <a:t>7</a:t>
            </a:fld>
            <a:endParaRPr lang="en-US" sz="1000" b="1">
              <a:solidFill>
                <a:srgbClr val="003F69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5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126" y="1277262"/>
            <a:ext cx="2209800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15127" y="1329651"/>
            <a:ext cx="1636713" cy="1431925"/>
            <a:chOff x="2400" y="1296"/>
            <a:chExt cx="1031" cy="902"/>
          </a:xfrm>
        </p:grpSpPr>
        <p:sp>
          <p:nvSpPr>
            <p:cNvPr id="8" name="AutoShape 22" descr="plate"/>
            <p:cNvSpPr>
              <a:spLocks noChangeArrowheads="1"/>
            </p:cNvSpPr>
            <p:nvPr/>
          </p:nvSpPr>
          <p:spPr bwMode="auto">
            <a:xfrm>
              <a:off x="2400" y="1296"/>
              <a:ext cx="1008" cy="76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423" y="2054"/>
              <a:ext cx="10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>
                  <a:solidFill>
                    <a:srgbClr val="003F69"/>
                  </a:solidFill>
                </a:rPr>
                <a:t>96-, 384-, 1536 Well Plates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510326" y="3487063"/>
            <a:ext cx="2971800" cy="2046288"/>
            <a:chOff x="3312" y="2352"/>
            <a:chExt cx="1872" cy="1289"/>
          </a:xfrm>
        </p:grpSpPr>
        <p:sp>
          <p:nvSpPr>
            <p:cNvPr id="11" name="AutoShape 21" descr="assay"/>
            <p:cNvSpPr>
              <a:spLocks noChangeArrowheads="1"/>
            </p:cNvSpPr>
            <p:nvPr/>
          </p:nvSpPr>
          <p:spPr bwMode="auto">
            <a:xfrm>
              <a:off x="3312" y="2352"/>
              <a:ext cx="1872" cy="105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 b="-1529"/>
              </a:stretch>
            </a:blipFill>
            <a:ln w="381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744" y="3408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dirty="0">
                  <a:solidFill>
                    <a:srgbClr val="003F69"/>
                  </a:solidFill>
                </a:rPr>
                <a:t>Target Biology (e.g., Estrogen Receptor)</a:t>
              </a:r>
            </a:p>
          </p:txBody>
        </p:sp>
      </p:grp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071926" y="2572662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dirty="0">
                <a:solidFill>
                  <a:srgbClr val="003F69"/>
                </a:solidFill>
              </a:rPr>
              <a:t>Robots</a:t>
            </a: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1767127" y="3029862"/>
            <a:ext cx="2112963" cy="2514600"/>
            <a:chOff x="1440" y="1968"/>
            <a:chExt cx="1331" cy="1584"/>
          </a:xfrm>
        </p:grpSpPr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1440" y="1968"/>
              <a:ext cx="1331" cy="1584"/>
              <a:chOff x="1968" y="2496"/>
              <a:chExt cx="1008" cy="1200"/>
            </a:xfrm>
          </p:grpSpPr>
          <p:sp>
            <p:nvSpPr>
              <p:cNvPr id="17" name="Oval 31" descr="pathway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1008" cy="1200"/>
              </a:xfrm>
              <a:prstGeom prst="ellipse">
                <a:avLst/>
              </a:prstGeom>
              <a:blipFill dpi="0" rotWithShape="1">
                <a:blip r:embed="rId6" cstate="print"/>
                <a:srcRect/>
                <a:stretch>
                  <a:fillRect b="-4506"/>
                </a:stretch>
              </a:blip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2208" y="3024"/>
                <a:ext cx="528" cy="1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003F69"/>
                    </a:solidFill>
                  </a:rPr>
                  <a:t>Pathway</a:t>
                </a:r>
              </a:p>
            </p:txBody>
          </p:sp>
        </p:grpSp>
        <p:sp>
          <p:nvSpPr>
            <p:cNvPr id="16" name="Oval 40"/>
            <p:cNvSpPr>
              <a:spLocks noChangeArrowheads="1"/>
            </p:cNvSpPr>
            <p:nvPr/>
          </p:nvSpPr>
          <p:spPr bwMode="auto">
            <a:xfrm>
              <a:off x="2448" y="2640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" name="AutoShape 41"/>
          <p:cNvCxnSpPr>
            <a:cxnSpLocks noChangeShapeType="1"/>
            <a:stCxn id="11" idx="1"/>
            <a:endCxn id="16" idx="6"/>
          </p:cNvCxnSpPr>
          <p:nvPr/>
        </p:nvCxnSpPr>
        <p:spPr bwMode="auto">
          <a:xfrm flipH="1">
            <a:off x="3843576" y="4325262"/>
            <a:ext cx="647700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23" name="AutoShape 48"/>
          <p:cNvCxnSpPr>
            <a:cxnSpLocks noChangeShapeType="1"/>
            <a:endCxn id="8" idx="1"/>
          </p:cNvCxnSpPr>
          <p:nvPr/>
        </p:nvCxnSpPr>
        <p:spPr bwMode="auto">
          <a:xfrm>
            <a:off x="3986452" y="1924962"/>
            <a:ext cx="809625" cy="142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24" name="AutoShape 49"/>
          <p:cNvCxnSpPr>
            <a:cxnSpLocks noChangeShapeType="1"/>
            <a:stCxn id="29" idx="1"/>
            <a:endCxn id="8" idx="3"/>
          </p:cNvCxnSpPr>
          <p:nvPr/>
        </p:nvCxnSpPr>
        <p:spPr bwMode="auto">
          <a:xfrm rot="10800000">
            <a:off x="6415326" y="1939250"/>
            <a:ext cx="1447800" cy="1014412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25" name="AutoShape 50"/>
          <p:cNvCxnSpPr>
            <a:cxnSpLocks noChangeShapeType="1"/>
            <a:stCxn id="32" idx="1"/>
            <a:endCxn id="8" idx="3"/>
          </p:cNvCxnSpPr>
          <p:nvPr/>
        </p:nvCxnSpPr>
        <p:spPr bwMode="auto">
          <a:xfrm flipH="1">
            <a:off x="6415327" y="1035443"/>
            <a:ext cx="1486969" cy="903808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/>
        </p:spPr>
      </p:cxn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7863126" y="2344062"/>
            <a:ext cx="1600200" cy="1447800"/>
            <a:chOff x="4176" y="1488"/>
            <a:chExt cx="1008" cy="912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4176" y="1488"/>
              <a:ext cx="1008" cy="912"/>
              <a:chOff x="528" y="2400"/>
              <a:chExt cx="1008" cy="912"/>
            </a:xfrm>
          </p:grpSpPr>
          <p:sp>
            <p:nvSpPr>
              <p:cNvPr id="29" name="AutoShape 27" descr="cells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008" cy="768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7" cstate="print"/>
                <a:srcRect/>
                <a:stretch>
                  <a:fillRect/>
                </a:stretch>
              </a:blip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528" y="3168"/>
                <a:ext cx="100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900" b="1" dirty="0">
                    <a:solidFill>
                      <a:srgbClr val="003F69"/>
                    </a:solidFill>
                  </a:rPr>
                  <a:t>Cell Population</a:t>
                </a:r>
              </a:p>
            </p:txBody>
          </p:sp>
        </p:grpSp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1" name="AutoShape 52"/>
          <p:cNvCxnSpPr>
            <a:cxnSpLocks noChangeShapeType="1"/>
            <a:stCxn id="28" idx="4"/>
            <a:endCxn id="11" idx="3"/>
          </p:cNvCxnSpPr>
          <p:nvPr/>
        </p:nvCxnSpPr>
        <p:spPr bwMode="auto">
          <a:xfrm rot="5400000">
            <a:off x="7139226" y="3372762"/>
            <a:ext cx="1295400" cy="6096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oval" w="med" len="med"/>
            <a:tailEnd type="oval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595912" y="4034971"/>
            <a:ext cx="2767149" cy="2567898"/>
            <a:chOff x="4346019" y="10896600"/>
            <a:chExt cx="1705173" cy="1597552"/>
          </a:xfrm>
        </p:grpSpPr>
        <p:grpSp>
          <p:nvGrpSpPr>
            <p:cNvPr id="35" name="Group 187"/>
            <p:cNvGrpSpPr/>
            <p:nvPr/>
          </p:nvGrpSpPr>
          <p:grpSpPr>
            <a:xfrm>
              <a:off x="4346019" y="10896600"/>
              <a:ext cx="1705173" cy="1597552"/>
              <a:chOff x="3779144" y="10595263"/>
              <a:chExt cx="1705173" cy="1597552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88377" y="10595263"/>
                <a:ext cx="1495940" cy="1534263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4904885" y="11347257"/>
                <a:ext cx="1" cy="4904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4916492" y="11598437"/>
                <a:ext cx="377517" cy="185381"/>
              </a:xfrm>
              <a:prstGeom prst="rect">
                <a:avLst/>
              </a:prstGeom>
              <a:noFill/>
            </p:spPr>
            <p:txBody>
              <a:bodyPr wrap="none" lIns="96979" tIns="48489" rIns="96979" bIns="48489" rtlCol="0">
                <a:spAutoFit/>
              </a:bodyPr>
              <a:lstStyle/>
              <a:p>
                <a:r>
                  <a:rPr lang="en-US" sz="1300" dirty="0">
                    <a:solidFill>
                      <a:srgbClr val="7030A0"/>
                    </a:solidFill>
                  </a:rPr>
                  <a:t>AC50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73958" y="11607472"/>
                <a:ext cx="326151" cy="175807"/>
              </a:xfrm>
              <a:prstGeom prst="rect">
                <a:avLst/>
              </a:prstGeom>
              <a:noFill/>
            </p:spPr>
            <p:txBody>
              <a:bodyPr wrap="none" lIns="96979" tIns="48489" rIns="96979" bIns="48489" rtlCol="0">
                <a:spAutoFit/>
              </a:bodyPr>
              <a:lstStyle/>
              <a:p>
                <a:r>
                  <a:rPr lang="en-US" sz="1200" dirty="0">
                    <a:solidFill>
                      <a:srgbClr val="FF9900"/>
                    </a:solidFill>
                    <a:latin typeface="Arial Black" pitchFamily="34" charset="0"/>
                  </a:rPr>
                  <a:t>LEC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4112616" y="11539426"/>
                <a:ext cx="1360415" cy="4003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4092913" y="11020302"/>
                <a:ext cx="124007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3" name="TextBox 42"/>
              <p:cNvSpPr txBox="1"/>
              <p:nvPr/>
            </p:nvSpPr>
            <p:spPr>
              <a:xfrm>
                <a:off x="4112099" y="11067346"/>
                <a:ext cx="383444" cy="185381"/>
              </a:xfrm>
              <a:prstGeom prst="rect">
                <a:avLst/>
              </a:prstGeom>
              <a:noFill/>
            </p:spPr>
            <p:txBody>
              <a:bodyPr wrap="none" lIns="96979" tIns="48489" rIns="96979" bIns="48489" rtlCol="0">
                <a:spAutoFit/>
              </a:bodyPr>
              <a:lstStyle/>
              <a:p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Emax</a:t>
                </a:r>
                <a:endParaRPr lang="en-US" sz="13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59541" y="11997861"/>
                <a:ext cx="660029" cy="1949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6979" tIns="48489" rIns="96979" bIns="48489" rtlCol="0">
                <a:spAutoFit/>
              </a:bodyPr>
              <a:lstStyle/>
              <a:p>
                <a:r>
                  <a:rPr lang="en-US" sz="1400" dirty="0"/>
                  <a:t>Conc (</a:t>
                </a:r>
                <a:r>
                  <a:rPr lang="en-US" sz="1400" dirty="0" err="1"/>
                  <a:t>uM</a:t>
                </a:r>
                <a:r>
                  <a:rPr lang="en-US" sz="1400" dirty="0"/>
                  <a:t>)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3563961" y="11264728"/>
                <a:ext cx="623470" cy="193104"/>
              </a:xfrm>
              <a:prstGeom prst="rect">
                <a:avLst/>
              </a:prstGeom>
              <a:noFill/>
            </p:spPr>
            <p:txBody>
              <a:bodyPr wrap="none" lIns="96979" tIns="48489" rIns="96979" bIns="48489" rtlCol="0">
                <a:spAutoFit/>
              </a:bodyPr>
              <a:lstStyle/>
              <a:p>
                <a:r>
                  <a:rPr lang="en-US" sz="1400" dirty="0"/>
                  <a:t>Response</a:t>
                </a: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5257799" y="11829011"/>
              <a:ext cx="1" cy="28678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3" name="Bent-Up Arrow 52"/>
          <p:cNvSpPr/>
          <p:nvPr/>
        </p:nvSpPr>
        <p:spPr bwMode="auto">
          <a:xfrm rot="5400000">
            <a:off x="5406566" y="3911599"/>
            <a:ext cx="928914" cy="3614058"/>
          </a:xfrm>
          <a:prstGeom prst="bentUpArrow">
            <a:avLst/>
          </a:prstGeom>
          <a:solidFill>
            <a:srgbClr val="B4DE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902296" y="857512"/>
            <a:ext cx="1407453" cy="1213587"/>
            <a:chOff x="6418361" y="1051818"/>
            <a:chExt cx="1407453" cy="1213587"/>
          </a:xfrm>
        </p:grpSpPr>
        <p:pic>
          <p:nvPicPr>
            <p:cNvPr id="46" name="Picture 2" descr="https://actorws.epa.gov/actorws/dsstox/v02/image?casrn=50471-44-8&amp;w=350&amp;h=35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227" y="1051818"/>
              <a:ext cx="1213587" cy="12135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6418361" y="1052286"/>
              <a:ext cx="204383" cy="354925"/>
            </a:xfrm>
            <a:prstGeom prst="roundRect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7935452" y="2085608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dirty="0">
                <a:solidFill>
                  <a:srgbClr val="003F69"/>
                </a:solidFill>
              </a:rPr>
              <a:t>Chemical Exposure</a:t>
            </a:r>
          </a:p>
        </p:txBody>
      </p:sp>
    </p:spTree>
    <p:extLst>
      <p:ext uri="{BB962C8B-B14F-4D97-AF65-F5344CB8AC3E}">
        <p14:creationId xmlns:p14="http://schemas.microsoft.com/office/powerpoint/2010/main" val="26569554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088" y="385672"/>
            <a:ext cx="7768281" cy="228600"/>
          </a:xfrm>
        </p:spPr>
        <p:txBody>
          <a:bodyPr/>
          <a:lstStyle/>
          <a:p>
            <a:r>
              <a:rPr lang="en-US" dirty="0"/>
              <a:t>Typical Risk Assessment  Problem:</a:t>
            </a:r>
            <a:br>
              <a:rPr lang="en-US" dirty="0"/>
            </a:br>
            <a:r>
              <a:rPr lang="en-US" dirty="0"/>
              <a:t>Identifying Endocrine Disruptors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326" y="950119"/>
            <a:ext cx="5326674" cy="4724400"/>
          </a:xfrm>
        </p:spPr>
        <p:txBody>
          <a:bodyPr/>
          <a:lstStyle/>
          <a:p>
            <a:r>
              <a:rPr lang="en-US" dirty="0"/>
              <a:t>Chemicals that mimic natural sex hormones can have significant effects years to decades after exposure (e.g. DES)</a:t>
            </a:r>
          </a:p>
          <a:p>
            <a:endParaRPr lang="en-US" dirty="0"/>
          </a:p>
          <a:p>
            <a:r>
              <a:rPr lang="en-US" dirty="0"/>
              <a:t>There are 10,000s of chemicals to be evaluated</a:t>
            </a:r>
          </a:p>
          <a:p>
            <a:endParaRPr lang="en-US" dirty="0"/>
          </a:p>
          <a:p>
            <a:r>
              <a:rPr lang="en-US" dirty="0"/>
              <a:t>Can we screen for these in an efficient way?</a:t>
            </a:r>
          </a:p>
          <a:p>
            <a:endParaRPr lang="en-US" dirty="0"/>
          </a:p>
          <a:p>
            <a:r>
              <a:rPr lang="en-US" dirty="0"/>
              <a:t>Can we understand the uncertainty of our results?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68" y="5674519"/>
            <a:ext cx="3575449" cy="110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767" y="1228543"/>
            <a:ext cx="3654050" cy="41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28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3048" y="53583"/>
            <a:ext cx="6844352" cy="1132764"/>
          </a:xfrm>
        </p:spPr>
        <p:txBody>
          <a:bodyPr>
            <a:noAutofit/>
          </a:bodyPr>
          <a:lstStyle/>
          <a:p>
            <a:r>
              <a:rPr lang="en-US" i="1" dirty="0"/>
              <a:t>In Vitro </a:t>
            </a:r>
            <a:r>
              <a:rPr lang="en-US" dirty="0"/>
              <a:t>Estrogen Receptor Model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34390" cy="304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fld id="{192D3D37-D3A3-40C7-BBB9-7B56940D5093}" type="slidenum">
              <a:rPr lang="en-US" smtClean="0"/>
              <a:pPr eaLnBrk="0" hangingPunct="0"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6274" y="1214022"/>
            <a:ext cx="65758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 </a:t>
            </a:r>
            <a:r>
              <a:rPr lang="en-US" sz="2400" i="1" dirty="0"/>
              <a:t>in vitro </a:t>
            </a:r>
            <a:r>
              <a:rPr lang="en-US" sz="2400" dirty="0"/>
              <a:t>assay is perfect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Assay Interference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Noise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multiple assays per pathway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Different technologies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Different points in pathway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model to integrate assays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Evaluate model against reference chemicals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94" y="1631092"/>
            <a:ext cx="3738940" cy="2953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976" y="6421651"/>
            <a:ext cx="5660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Judson et al: “Integrated Model of Chemical Perturbations of a Biological Pathway</a:t>
            </a:r>
          </a:p>
          <a:p>
            <a:r>
              <a:rPr lang="en-US" sz="1050" dirty="0"/>
              <a:t>Using 18 In Vitro High Throughput Screening Assays for the Estrogen Receptor” (EHP 2015) </a:t>
            </a:r>
          </a:p>
        </p:txBody>
      </p:sp>
    </p:spTree>
    <p:extLst>
      <p:ext uri="{BB962C8B-B14F-4D97-AF65-F5344CB8AC3E}">
        <p14:creationId xmlns:p14="http://schemas.microsoft.com/office/powerpoint/2010/main" val="9310712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60B7146-D315-4E30-B2F0-C191D1A1DAC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241739E-465D-45BB-BA63-0CABF088B023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59E005B1-8D67-4229-BD86-6C0B32B6E95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5F734A24-C501-49DB-8DA5-8E3364B0897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BDFA7C72-E387-4350-871B-E97EA2B6D7A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1572D03-FC95-4EBC-861B-587BA6894039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2F40083B-1056-4284-A0AD-3CAFDEC1463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A820B4DE-7664-4113-A481-B3C4E396301C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40C68E7-7926-4025-A319-030A58BDFFCF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ADF34B4-44E7-4672-B2FE-BAEC015DB37D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FAFDF424-EB6A-44C5-8814-D5EEDD3E45BF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3435FCF6-DA5D-4C79-83F1-ABAF207114A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59085C0-D76D-4526-9E0E-28C37D7E345F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B3554B9-A828-47BC-846E-3807C64B6BCF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15A6369-17AE-449A-A70D-E56FD6A6FF42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8F33E01C-3351-433E-9D6B-F71587456272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141F86C1-7F4E-4424-935D-51E4AFA34D35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D18E4CB0-D75D-4698-B1C4-2B902F19A10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02D2E88C-78C3-4E40-A411-DC25DE781FBD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BB42A1BE-BB69-4D9E-8FE4-E3FC7A72F8DB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8A6F91FD-75A6-4688-8B3C-82B211668148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F586BE68-15F7-4AFD-8CE6-A2866A087E09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3338ED29-6E68-45E3-AB47-D7DC54F0B76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4599391-8FD1-4FBB-8E95-56B6E893329E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E99F2D9-5CE3-4F9B-98AE-2E9B633414BA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C13C3F57-FD7E-47B8-9420-F04946B809E5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56FC12D4-94B1-4C59-80FD-DCA982766A8F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CADE9E6-AA5D-45D5-8BF6-3F499C5FFA6A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884986A2-1213-469E-A30C-9720E7E5AE98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CAE074F3-FC68-4C62-AFA5-80BF5FECC5E8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36A1902-7AF1-4D26-AA86-1454AB8293B4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2111B75C-6738-48C7-8F78-055AC9AD34C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735E711C-B6FF-4327-98F5-233CB028A0A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5FC2C10B-1870-407E-8587-855F24C6D07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B719A55-5705-40F3-B305-09731B84F87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DAD3FC8E-062A-4364-A858-69D33CA172D2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F131A3E1-822A-4BCB-AB9F-593A19DD67CD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6E0FE7A8-7B2A-4307-B9B8-1CEAAFE745D4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D27DA7AC-D71E-4B42-9EDA-E3A308B3B754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B3903812-3401-4BC1-9136-56B273750A12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AD5DC773-649D-48DC-B257-503EA8DFAEB5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6140992D-6FC6-4115-81FF-2C9A6652273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024A3580-9406-4AEE-AA60-E08B76813E0F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A8142A55-43A6-423F-B72C-ED556677DB1D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79393295-E614-4D50-9EC4-1AD2B412E2C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D97DFA1-A131-4C5E-9F3A-056F8280AD0C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05F015A3-CC86-4DDF-81FD-4F485981E878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2E5F0304-AD62-4BB3-AD2C-AF0A2DA5DB6C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45F5040-DC70-4BB4-A51E-155374E74FE6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2F882AEA-D5E9-43C6-9FFA-4F51A74D2163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D239BD5B-9938-4706-B592-DE3FFEF31CFF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AAC3C4F1-A53E-42B9-9E12-17BFD23C64E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52F51562-AF44-4775-A558-AEC926A3CFCF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7E369748-80BC-4B3A-B0F9-AB8B501844DD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7D606D90-1A17-49B5-9D6A-71E5DD10B82B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4677C247-0C08-4A13-B9C8-005306C749D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50F4E0F-857C-4E8E-A9A7-75CF896AB2A7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A6A1602E-97EF-45BD-B722-666BBBC8BBD4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1AF90AF2-370A-45E6-81F3-E65D2DE96470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9F0AA82D-88CF-41D0-9551-DB02216540DE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99A3359-A9B4-4D8B-942F-75A4F30DDC4A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DDC4ADFA-41CB-462A-BAB0-1402EA39A275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EFD89B51-1BCF-48E5-A90D-EA19DA186270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437D1919-DD87-423C-82B0-69FC0394B712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6BF94758-5B23-43F8-A08E-DA4AA0DAD78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A9ED2422-CA29-47BE-B098-41A6B9A7F5F6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69213C1A-7CAC-4210-8FEF-C9D93B3F125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C2D884A-1B72-4EA8-A2A7-72565AC7B80C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0F54056-5523-4BF7-88B8-6E376788434D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9E988C0C-AB8B-4F2E-9E6A-9841678CB58D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86C7CEE-9B30-4CA4-AAEA-C09683B8274C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FEE3B3DD-585F-4DF6-948B-D9BDA012374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31472C7D-DD50-4921-8E24-AAC88622D4EB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70460863-2669-474A-8D8D-304F5F528EFF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27E70C6C-B6EC-4F5E-A46F-4CBC0D3BAAC5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31E1F2B5-7727-46A1-AA40-A2883410BD48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142193C8-0D94-4A99-B7C7-466F4ADB1FC7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A1F500F2-DA7F-45FC-81B0-2CE5347B6C8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0FE099A-120A-40E6-87AF-31C4AECB3932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55576C79-216A-4091-A8FB-F9A3D1C92407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98764A51-F8F1-4577-8170-51CC9D7ED122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1C170CB2-F94F-4BAA-9345-9868B908B9E0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BE29B2F8-FF61-4967-804D-24C702E054FF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E6F90ED1-51CE-4D3D-B7A3-1B01287C181C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1A27596C-F82C-4198-810B-DA32C7BFAFAB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60623AD-FF4F-4413-934C-FD9D7EC7D4A0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C90D0B79-6706-4E3C-8BF0-AC6CA25CF19B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7A431C35-5999-4E54-ABD6-EA270A9F5F3F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4CB577BB-E141-48EB-A063-441C2A1E7C7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67080BA-350D-4D4F-88E6-6610A9B2413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DEFC1E02-FCA8-4952-9D24-059F00D87E3A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3EF6684-8AFB-4071-9B94-0EB4C25B2F18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81BB61A-1031-4272-9801-FE10E643BF1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DC0B902B-B645-43C7-873B-66470E9E808C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A729FF1A-BEA9-48C9-8CDC-41BF4B41F251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42295E18-FBBB-4425-9B91-CCC876CBDDB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22876389-779A-4CB7-9D1A-AD6B0B80F926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82C46C6B-A1C2-48CC-AED4-30B71E0C836B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52C9D5A5-8424-4421-BA14-FA377CFAEF1B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4FD6320E-B8FD-45C9-90E2-0E4495DD2C0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5446ECF-E411-4C8A-8DF5-D088FE0177AF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9936C2CF-0DFF-4EDD-9EBB-9B71EDED5386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14EDEA35-2761-478C-9EF2-4B428E361AA7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A2DF1D7F-0611-472A-BD1D-50C2F8BAD15D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FD102F71-EC2E-4599-952F-3573B15A6E8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EDDFACC4-B34A-4DCF-9EF1-7BD2CED8AA27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3A0775B7-3A21-4F4F-9D94-AB4BA029780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153E4BA-DC23-4EBB-A5F6-79254A3F957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1B7EE29-3C1F-4BEC-B0FD-0DC08DEB65A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A18A924-4616-451F-8D5F-B3D07D3F8F4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EBA32FB-E17C-40C0-8F5A-1A99A005E9D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8F2D767-CF17-4795-B254-7DC3723DCAC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E5D24A8-ED6A-4586-AB54-705149CA78D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A4EDF43-2885-474E-8F02-2D226BE4449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57BF2C9-F087-4607-BF5E-1DAFBB5F0BA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BD42B1A-8817-4B8E-8558-B91F2C8A169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B97CC35-4122-4702-8371-ED45021BB6D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49E2497-24B1-4352-91C9-333B32EC2AB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C84807F-A976-479A-82BD-649A9440664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BD46535-DA4A-40F9-BD74-C5FBB6F814C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6C169AC-D0BC-47F0-9D50-57C0A762EDE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A871213-68CE-4417-9CDD-9FAEDFCFB08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1669575-9B6A-4048-A643-EDA4E71F6DF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4889137-F530-4F4A-8D43-5BF30EC00D0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0A19075-1065-4943-9998-19D9A76A7738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CBB4A6D-0BA5-478D-A794-870F862EDD5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058AD55-D229-4DD9-BDD8-01A862610EC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4E8F22E-4C0F-4E41-81DE-0F7A0C0A643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BE911EA-3D40-4262-8F67-0E2E0038625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9E3F525-E4C8-4562-ADF3-31DF3643B4D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4F29345-ED22-4733-B78A-03F6BA26A38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CCC28A4-3EC1-4AA3-A73E-5346EB8377E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EAE9BF05-BC89-4CA5-9586-1B244326F99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8DE260C-9320-4080-BB3E-A9A2E998497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3504213-0546-42DE-AAE6-BCB4FF33C28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F7F8826-75E7-4AEA-AF43-33C8B1498C3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1EADF41-E119-4926-8FE2-7414FE7A706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10C0B64-91A0-464C-BD4F-ADE3B04FFE0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D4A410F-C1B9-4059-919F-ECF06761A3D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D9F3AA1-523E-4918-8C74-5ABA61561C1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484136E-9890-44B3-B53C-D838C72ACDA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F45E22A-0806-4204-95C3-798FD3280FB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C1DA6A5-7206-417E-89E0-8595D58E5B0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7A8ED41-F185-401E-83FA-445BBC8DCE76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282665C-E799-4915-AD72-B255D491790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08B0485-0881-446D-9261-B2FD8A7D9C3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425967C-FBD9-475E-B23D-3CD06400650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3DEBB5A-6982-43AE-8256-8764BEB715D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73F2407-1C4E-4F76-9E56-76E47033DD5E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8736A44-254A-47A6-A74D-F863D8D2C6C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E4B3B48-E55E-4C50-9F87-463AC1A4048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B98D122-4286-4A73-902F-CDA3BEDDE9B6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FB3EB38-0BA2-4B83-A4C2-953F81230CE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05EED2B-06DB-4340-BFCC-6BD7F2946A9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3081491-D778-4442-BCAC-3A46DAA59DF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B26DD6A-2539-4965-BC9F-56C7C61AEA3B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D42CE2D-4CBF-4E4F-92A3-5DCE8643DC4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700D577-755C-41DB-ABB1-6DBEE90CD7A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BC83897-76D2-44D7-9D43-41B41B60D202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7DCB1CB-5EF6-44EB-83E9-6422A1D55EA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620D624-4796-441F-8202-EBC5E594CC5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74D8EE6-64CA-424F-A75D-C56B131CFA8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6166C30-5AB8-48F1-864B-4B59FC328ED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D32C82E7-3CA4-47F6-8A64-9620FA3EA67D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4FD7F81-B371-4ABD-BE8B-60FEDE0AD97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3699EB6-FE42-43B7-9D2B-FA346BA2F80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589F751-E65A-40ED-AE1C-88ABF99846CB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825822C-E6BD-40D9-BB20-8AE19B27A94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2D053FF-B47E-4CFB-A120-B74CE24283D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2706BE66-E992-49EB-890A-8EAA75D62EF1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8F27DAE-11A1-4395-8C1E-C15E80565EC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507EB4AD-52DB-429F-9E57-BBE315D9380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AA7CFAF-E340-46E2-84FE-C25F0561DB1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6117EE5-1D44-4CDE-B38A-1E9C6EA8C78D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85F758C-31E6-4DD1-907C-2ACC797CFBD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9FA7D46-2209-44AE-9642-7B991312079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51669BD-C5D2-447F-980C-9CAA07D866F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9534C007-7388-4AA2-AF62-9EE9D6B14FBE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D896D8D-ED87-45D8-9DF0-C824F8D3EC8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9B475956-722E-4922-BD52-2875496BA0C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8A11C88-A017-43CD-97A1-97C5F681100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9C901ED-158B-424F-BA2E-F1DE4F988DF3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D6109A38-66A8-4BC7-AC8F-006A4E0F47D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03C0C31-6EB5-4D97-8223-7159490EE03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652ED9F-A2FC-4169-8AB3-D05D9F07C3D4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020A09C7-ACE3-4C0A-AA2C-405D0DC3DC4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3B3DFA4A-84A5-46C9-9F70-A7540A7FF73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160533FE-41BF-48EF-AAA7-AAC2D22EC51E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00B033E-AE24-4701-9A0C-CCC493C291E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DC175C3-57A1-4DF2-B575-B4D9E0E25EC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8F9B64FE-DACD-413E-8C27-B8886581105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11F25D8A-F0A6-42C6-9D78-3522A870EE0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6E14508D-6107-4ABA-9F08-6594C917FF8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507F81C6-82E9-4125-9A1E-D396EEF553E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282BA66-5873-41EA-8AB6-9CFB76A92C8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37529</TotalTime>
  <Words>628</Words>
  <Application>Microsoft Office PowerPoint</Application>
  <PresentationFormat>Widescreen</PresentationFormat>
  <Paragraphs>172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Times</vt:lpstr>
      <vt:lpstr>Times New Roman</vt:lpstr>
      <vt:lpstr>Wingdings</vt:lpstr>
      <vt:lpstr>1_Blank Presentation</vt:lpstr>
      <vt:lpstr>6_Blank Presentation</vt:lpstr>
      <vt:lpstr>23_Blank Presentation</vt:lpstr>
      <vt:lpstr>22_Blank Presentation</vt:lpstr>
      <vt:lpstr>36_Blank Presentation</vt:lpstr>
      <vt:lpstr>40_Blank Presentation</vt:lpstr>
      <vt:lpstr>  Applications of National Center for Computational Toxicology (NCCT) Dashboards and Computational Toxicology Approaches </vt:lpstr>
      <vt:lpstr>Computational Toxicology: From Society to Sequences</vt:lpstr>
      <vt:lpstr>How far can we go with modeling biology?</vt:lpstr>
      <vt:lpstr>PowerPoint Presentation</vt:lpstr>
      <vt:lpstr>Risk-based Approach Hazard + Exposure (+ uncertainty)</vt:lpstr>
      <vt:lpstr>Computational Toxicology</vt:lpstr>
      <vt:lpstr>High-Throughput Screening 101 (HTS) </vt:lpstr>
      <vt:lpstr>Typical Risk Assessment  Problem: Identifying Endocrine Disruptors</vt:lpstr>
      <vt:lpstr>In Vitro Estrogen Receptor Model</vt:lpstr>
      <vt:lpstr>PowerPoint Presentation</vt:lpstr>
      <vt:lpstr>All In vitro assays have false positives and negatives</vt:lpstr>
      <vt:lpstr>Schematic explanation of non-specific activity</vt:lpstr>
      <vt:lpstr>PowerPoint Presentation</vt:lpstr>
      <vt:lpstr>PowerPoint Presentation</vt:lpstr>
      <vt:lpstr>PowerPoint Presentation</vt:lpstr>
      <vt:lpstr>Example chemicals: Observe quantitative uncertainty</vt:lpstr>
      <vt:lpstr>Compare predicted exposure and ER hazard</vt:lpstr>
      <vt:lpstr>What does the in vitro data look like?</vt:lpstr>
      <vt:lpstr>Now, Where is the data?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Kavlock</dc:creator>
  <cp:lastModifiedBy>Judson, Richard</cp:lastModifiedBy>
  <cp:revision>864</cp:revision>
  <cp:lastPrinted>2017-08-21T16:54:38Z</cp:lastPrinted>
  <dcterms:created xsi:type="dcterms:W3CDTF">2009-08-19T23:33:28Z</dcterms:created>
  <dcterms:modified xsi:type="dcterms:W3CDTF">2017-10-13T11:54:34Z</dcterms:modified>
</cp:coreProperties>
</file>