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94"/>
    <p:sldMasterId id="2147483690" r:id="rId95"/>
    <p:sldMasterId id="2147483748" r:id="rId96"/>
    <p:sldMasterId id="2147483750" r:id="rId97"/>
    <p:sldMasterId id="2147483752" r:id="rId98"/>
    <p:sldMasterId id="2147483789" r:id="rId99"/>
  </p:sldMasterIdLst>
  <p:notesMasterIdLst>
    <p:notesMasterId r:id="rId148"/>
  </p:notesMasterIdLst>
  <p:handoutMasterIdLst>
    <p:handoutMasterId r:id="rId149"/>
  </p:handoutMasterIdLst>
  <p:sldIdLst>
    <p:sldId id="505" r:id="rId100"/>
    <p:sldId id="1168" r:id="rId101"/>
    <p:sldId id="1162" r:id="rId102"/>
    <p:sldId id="1158" r:id="rId103"/>
    <p:sldId id="1113" r:id="rId104"/>
    <p:sldId id="1144" r:id="rId105"/>
    <p:sldId id="1145" r:id="rId106"/>
    <p:sldId id="1081" r:id="rId107"/>
    <p:sldId id="1134" r:id="rId108"/>
    <p:sldId id="1114" r:id="rId109"/>
    <p:sldId id="1116" r:id="rId110"/>
    <p:sldId id="1115" r:id="rId111"/>
    <p:sldId id="1117" r:id="rId112"/>
    <p:sldId id="1164" r:id="rId113"/>
    <p:sldId id="1118" r:id="rId114"/>
    <p:sldId id="1109" r:id="rId115"/>
    <p:sldId id="1120" r:id="rId116"/>
    <p:sldId id="1066" r:id="rId117"/>
    <p:sldId id="1083" r:id="rId118"/>
    <p:sldId id="1085" r:id="rId119"/>
    <p:sldId id="1159" r:id="rId120"/>
    <p:sldId id="1106" r:id="rId121"/>
    <p:sldId id="1121" r:id="rId122"/>
    <p:sldId id="1122" r:id="rId123"/>
    <p:sldId id="1149" r:id="rId124"/>
    <p:sldId id="1130" r:id="rId125"/>
    <p:sldId id="1123" r:id="rId126"/>
    <p:sldId id="1124" r:id="rId127"/>
    <p:sldId id="1126" r:id="rId128"/>
    <p:sldId id="1128" r:id="rId129"/>
    <p:sldId id="1107" r:id="rId130"/>
    <p:sldId id="1108" r:id="rId131"/>
    <p:sldId id="1105" r:id="rId132"/>
    <p:sldId id="1077" r:id="rId133"/>
    <p:sldId id="1146" r:id="rId134"/>
    <p:sldId id="1147" r:id="rId135"/>
    <p:sldId id="1148" r:id="rId136"/>
    <p:sldId id="1151" r:id="rId137"/>
    <p:sldId id="1152" r:id="rId138"/>
    <p:sldId id="1157" r:id="rId139"/>
    <p:sldId id="1155" r:id="rId140"/>
    <p:sldId id="1154" r:id="rId141"/>
    <p:sldId id="1156" r:id="rId142"/>
    <p:sldId id="1163" r:id="rId143"/>
    <p:sldId id="1166" r:id="rId144"/>
    <p:sldId id="1167" r:id="rId145"/>
    <p:sldId id="1161" r:id="rId146"/>
    <p:sldId id="1131" r:id="rId147"/>
  </p:sldIdLst>
  <p:sldSz cx="9144000" cy="6858000" type="screen4x3"/>
  <p:notesSz cx="7010400" cy="9296400"/>
  <p:defaultTextStyle>
    <a:defPPr>
      <a:defRPr lang="en-US"/>
    </a:defPPr>
    <a:lvl1pPr algn="l" rtl="0" fontAlgn="base">
      <a:spcBef>
        <a:spcPct val="0"/>
      </a:spcBef>
      <a:spcAft>
        <a:spcPct val="0"/>
      </a:spcAft>
      <a:defRPr sz="2000" kern="1200">
        <a:solidFill>
          <a:schemeClr val="tx1"/>
        </a:solidFill>
        <a:latin typeface="Arial" pitchFamily="34" charset="0"/>
        <a:ea typeface="+mn-ea"/>
        <a:cs typeface="+mn-cs"/>
      </a:defRPr>
    </a:lvl1pPr>
    <a:lvl2pPr marL="457200" algn="l" rtl="0" fontAlgn="base">
      <a:spcBef>
        <a:spcPct val="0"/>
      </a:spcBef>
      <a:spcAft>
        <a:spcPct val="0"/>
      </a:spcAft>
      <a:defRPr sz="2000" kern="1200">
        <a:solidFill>
          <a:schemeClr val="tx1"/>
        </a:solidFill>
        <a:latin typeface="Arial" pitchFamily="34" charset="0"/>
        <a:ea typeface="+mn-ea"/>
        <a:cs typeface="+mn-cs"/>
      </a:defRPr>
    </a:lvl2pPr>
    <a:lvl3pPr marL="914400" algn="l" rtl="0" fontAlgn="base">
      <a:spcBef>
        <a:spcPct val="0"/>
      </a:spcBef>
      <a:spcAft>
        <a:spcPct val="0"/>
      </a:spcAft>
      <a:defRPr sz="2000" kern="1200">
        <a:solidFill>
          <a:schemeClr val="tx1"/>
        </a:solidFill>
        <a:latin typeface="Arial" pitchFamily="34" charset="0"/>
        <a:ea typeface="+mn-ea"/>
        <a:cs typeface="+mn-cs"/>
      </a:defRPr>
    </a:lvl3pPr>
    <a:lvl4pPr marL="1371600" algn="l" rtl="0" fontAlgn="base">
      <a:spcBef>
        <a:spcPct val="0"/>
      </a:spcBef>
      <a:spcAft>
        <a:spcPct val="0"/>
      </a:spcAft>
      <a:defRPr sz="2000" kern="1200">
        <a:solidFill>
          <a:schemeClr val="tx1"/>
        </a:solidFill>
        <a:latin typeface="Arial" pitchFamily="34" charset="0"/>
        <a:ea typeface="+mn-ea"/>
        <a:cs typeface="+mn-cs"/>
      </a:defRPr>
    </a:lvl4pPr>
    <a:lvl5pPr marL="1828800" algn="l" rtl="0" fontAlgn="base">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1515DB"/>
    <a:srgbClr val="28F82D"/>
    <a:srgbClr val="00FFCC"/>
    <a:srgbClr val="548DC6"/>
    <a:srgbClr val="FFFF00"/>
    <a:srgbClr val="7575D1"/>
    <a:srgbClr val="003F69"/>
    <a:srgbClr val="FDAE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86" autoAdjust="0"/>
    <p:restoredTop sz="74550" autoAdjust="0"/>
  </p:normalViewPr>
  <p:slideViewPr>
    <p:cSldViewPr snapToGrid="0">
      <p:cViewPr varScale="1">
        <p:scale>
          <a:sx n="132" d="100"/>
          <a:sy n="132" d="100"/>
        </p:scale>
        <p:origin x="1014" y="12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3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slide" Target="slides/slide18.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customXml" Target="../customXml/item84.xml"/><Relationship Id="rId89" Type="http://schemas.openxmlformats.org/officeDocument/2006/relationships/customXml" Target="../customXml/item89.xml"/><Relationship Id="rId112" Type="http://schemas.openxmlformats.org/officeDocument/2006/relationships/slide" Target="slides/slide13.xml"/><Relationship Id="rId133" Type="http://schemas.openxmlformats.org/officeDocument/2006/relationships/slide" Target="slides/slide34.xml"/><Relationship Id="rId138" Type="http://schemas.openxmlformats.org/officeDocument/2006/relationships/slide" Target="slides/slide39.xml"/><Relationship Id="rId16" Type="http://schemas.openxmlformats.org/officeDocument/2006/relationships/customXml" Target="../customXml/item16.xml"/><Relationship Id="rId107" Type="http://schemas.openxmlformats.org/officeDocument/2006/relationships/slide" Target="slides/slide8.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customXml" Target="../customXml/item79.xml"/><Relationship Id="rId102" Type="http://schemas.openxmlformats.org/officeDocument/2006/relationships/slide" Target="slides/slide3.xml"/><Relationship Id="rId123" Type="http://schemas.openxmlformats.org/officeDocument/2006/relationships/slide" Target="slides/slide24.xml"/><Relationship Id="rId128" Type="http://schemas.openxmlformats.org/officeDocument/2006/relationships/slide" Target="slides/slide29.xml"/><Relationship Id="rId144" Type="http://schemas.openxmlformats.org/officeDocument/2006/relationships/slide" Target="slides/slide45.xml"/><Relationship Id="rId149" Type="http://schemas.openxmlformats.org/officeDocument/2006/relationships/handoutMaster" Target="handoutMasters/handoutMaster1.xml"/><Relationship Id="rId5" Type="http://schemas.openxmlformats.org/officeDocument/2006/relationships/customXml" Target="../customXml/item5.xml"/><Relationship Id="rId90" Type="http://schemas.openxmlformats.org/officeDocument/2006/relationships/customXml" Target="../customXml/item90.xml"/><Relationship Id="rId95" Type="http://schemas.openxmlformats.org/officeDocument/2006/relationships/slideMaster" Target="slideMasters/slideMaster2.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slide" Target="slides/slide14.xml"/><Relationship Id="rId118" Type="http://schemas.openxmlformats.org/officeDocument/2006/relationships/slide" Target="slides/slide19.xml"/><Relationship Id="rId134" Type="http://schemas.openxmlformats.org/officeDocument/2006/relationships/slide" Target="slides/slide35.xml"/><Relationship Id="rId139" Type="http://schemas.openxmlformats.org/officeDocument/2006/relationships/slide" Target="slides/slide40.xml"/><Relationship Id="rId80" Type="http://schemas.openxmlformats.org/officeDocument/2006/relationships/customXml" Target="../customXml/item80.xml"/><Relationship Id="rId85" Type="http://schemas.openxmlformats.org/officeDocument/2006/relationships/customXml" Target="../customXml/item85.xml"/><Relationship Id="rId150" Type="http://schemas.openxmlformats.org/officeDocument/2006/relationships/presProps" Target="presProps.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customXml" Target="../customXml/item46.xml"/><Relationship Id="rId59" Type="http://schemas.openxmlformats.org/officeDocument/2006/relationships/customXml" Target="../customXml/item59.xml"/><Relationship Id="rId67" Type="http://schemas.openxmlformats.org/officeDocument/2006/relationships/customXml" Target="../customXml/item67.xml"/><Relationship Id="rId103" Type="http://schemas.openxmlformats.org/officeDocument/2006/relationships/slide" Target="slides/slide4.xml"/><Relationship Id="rId108" Type="http://schemas.openxmlformats.org/officeDocument/2006/relationships/slide" Target="slides/slide9.xml"/><Relationship Id="rId116" Type="http://schemas.openxmlformats.org/officeDocument/2006/relationships/slide" Target="slides/slide17.xml"/><Relationship Id="rId124" Type="http://schemas.openxmlformats.org/officeDocument/2006/relationships/slide" Target="slides/slide25.xml"/><Relationship Id="rId129" Type="http://schemas.openxmlformats.org/officeDocument/2006/relationships/slide" Target="slides/slide30.xml"/><Relationship Id="rId137" Type="http://schemas.openxmlformats.org/officeDocument/2006/relationships/slide" Target="slides/slide38.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customXml" Target="../customXml/item54.xml"/><Relationship Id="rId62" Type="http://schemas.openxmlformats.org/officeDocument/2006/relationships/customXml" Target="../customXml/item62.xml"/><Relationship Id="rId70" Type="http://schemas.openxmlformats.org/officeDocument/2006/relationships/customXml" Target="../customXml/item70.xml"/><Relationship Id="rId75" Type="http://schemas.openxmlformats.org/officeDocument/2006/relationships/customXml" Target="../customXml/item75.xml"/><Relationship Id="rId83" Type="http://schemas.openxmlformats.org/officeDocument/2006/relationships/customXml" Target="../customXml/item83.xml"/><Relationship Id="rId88" Type="http://schemas.openxmlformats.org/officeDocument/2006/relationships/customXml" Target="../customXml/item88.xml"/><Relationship Id="rId91" Type="http://schemas.openxmlformats.org/officeDocument/2006/relationships/customXml" Target="../customXml/item91.xml"/><Relationship Id="rId96" Type="http://schemas.openxmlformats.org/officeDocument/2006/relationships/slideMaster" Target="slideMasters/slideMaster3.xml"/><Relationship Id="rId111" Type="http://schemas.openxmlformats.org/officeDocument/2006/relationships/slide" Target="slides/slide12.xml"/><Relationship Id="rId132" Type="http://schemas.openxmlformats.org/officeDocument/2006/relationships/slide" Target="slides/slide33.xml"/><Relationship Id="rId140" Type="http://schemas.openxmlformats.org/officeDocument/2006/relationships/slide" Target="slides/slide41.xml"/><Relationship Id="rId145" Type="http://schemas.openxmlformats.org/officeDocument/2006/relationships/slide" Target="slides/slide46.xml"/><Relationship Id="rId15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customXml" Target="../customXml/item57.xml"/><Relationship Id="rId106" Type="http://schemas.openxmlformats.org/officeDocument/2006/relationships/slide" Target="slides/slide7.xml"/><Relationship Id="rId114" Type="http://schemas.openxmlformats.org/officeDocument/2006/relationships/slide" Target="slides/slide15.xml"/><Relationship Id="rId119" Type="http://schemas.openxmlformats.org/officeDocument/2006/relationships/slide" Target="slides/slide20.xml"/><Relationship Id="rId127" Type="http://schemas.openxmlformats.org/officeDocument/2006/relationships/slide" Target="slides/slide28.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customXml" Target="../customXml/item73.xml"/><Relationship Id="rId78" Type="http://schemas.openxmlformats.org/officeDocument/2006/relationships/customXml" Target="../customXml/item78.xml"/><Relationship Id="rId81" Type="http://schemas.openxmlformats.org/officeDocument/2006/relationships/customXml" Target="../customXml/item81.xml"/><Relationship Id="rId86" Type="http://schemas.openxmlformats.org/officeDocument/2006/relationships/customXml" Target="../customXml/item86.xml"/><Relationship Id="rId94" Type="http://schemas.openxmlformats.org/officeDocument/2006/relationships/slideMaster" Target="slideMasters/slideMaster1.xml"/><Relationship Id="rId99" Type="http://schemas.openxmlformats.org/officeDocument/2006/relationships/slideMaster" Target="slideMasters/slideMaster6.xml"/><Relationship Id="rId101" Type="http://schemas.openxmlformats.org/officeDocument/2006/relationships/slide" Target="slides/slide2.xml"/><Relationship Id="rId122" Type="http://schemas.openxmlformats.org/officeDocument/2006/relationships/slide" Target="slides/slide23.xml"/><Relationship Id="rId130" Type="http://schemas.openxmlformats.org/officeDocument/2006/relationships/slide" Target="slides/slide31.xml"/><Relationship Id="rId135" Type="http://schemas.openxmlformats.org/officeDocument/2006/relationships/slide" Target="slides/slide36.xml"/><Relationship Id="rId143" Type="http://schemas.openxmlformats.org/officeDocument/2006/relationships/slide" Target="slides/slide44.xml"/><Relationship Id="rId148" Type="http://schemas.openxmlformats.org/officeDocument/2006/relationships/notesMaster" Target="notesMasters/notesMaster1.xml"/><Relationship Id="rId15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10.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slideMaster" Target="slideMasters/slideMaster4.xml"/><Relationship Id="rId104" Type="http://schemas.openxmlformats.org/officeDocument/2006/relationships/slide" Target="slides/slide5.xml"/><Relationship Id="rId120" Type="http://schemas.openxmlformats.org/officeDocument/2006/relationships/slide" Target="slides/slide21.xml"/><Relationship Id="rId125" Type="http://schemas.openxmlformats.org/officeDocument/2006/relationships/slide" Target="slides/slide26.xml"/><Relationship Id="rId141" Type="http://schemas.openxmlformats.org/officeDocument/2006/relationships/slide" Target="slides/slide42.xml"/><Relationship Id="rId146" Type="http://schemas.openxmlformats.org/officeDocument/2006/relationships/slide" Target="slides/slide47.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slide" Target="slides/slide11.xml"/><Relationship Id="rId115" Type="http://schemas.openxmlformats.org/officeDocument/2006/relationships/slide" Target="slides/slide16.xml"/><Relationship Id="rId131" Type="http://schemas.openxmlformats.org/officeDocument/2006/relationships/slide" Target="slides/slide32.xml"/><Relationship Id="rId136" Type="http://schemas.openxmlformats.org/officeDocument/2006/relationships/slide" Target="slides/slide37.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theme" Target="theme/theme1.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slide" Target="slides/slide1.xml"/><Relationship Id="rId105" Type="http://schemas.openxmlformats.org/officeDocument/2006/relationships/slide" Target="slides/slide6.xml"/><Relationship Id="rId126" Type="http://schemas.openxmlformats.org/officeDocument/2006/relationships/slide" Target="slides/slide27.xml"/><Relationship Id="rId147" Type="http://schemas.openxmlformats.org/officeDocument/2006/relationships/slide" Target="slides/slide48.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slideMaster" Target="slideMasters/slideMaster5.xml"/><Relationship Id="rId121" Type="http://schemas.openxmlformats.org/officeDocument/2006/relationships/slide" Target="slides/slide22.xml"/><Relationship Id="rId142" Type="http://schemas.openxmlformats.org/officeDocument/2006/relationships/slide" Target="slides/slide4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oleObject" Target="file:///C:\Users\bwetmore\Documents\ACC-ToxCast\ToxCast%20Rat%20Project\Manuscript\ToxRef_Oral_Equiv_Compar_Allom-Scaling_Rat_112911.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1"/>
          <c:order val="0"/>
          <c:spPr>
            <a:ln w="28575">
              <a:noFill/>
            </a:ln>
          </c:spPr>
          <c:marker>
            <c:symbol val="circle"/>
            <c:size val="7"/>
            <c:spPr>
              <a:solidFill>
                <a:srgbClr val="355777"/>
              </a:solidFill>
              <a:ln>
                <a:solidFill>
                  <a:srgbClr val="355777"/>
                </a:solidFill>
              </a:ln>
            </c:spPr>
          </c:marker>
          <c:xVal>
            <c:numRef>
              <c:f>ToxRefLEL_RatCast_PK!$M$5:$M$57</c:f>
              <c:numCache>
                <c:formatCode>General</c:formatCode>
                <c:ptCount val="53"/>
                <c:pt idx="0">
                  <c:v>-1.2099964796094871</c:v>
                </c:pt>
                <c:pt idx="1">
                  <c:v>-0.62051318628272556</c:v>
                </c:pt>
                <c:pt idx="2">
                  <c:v>1.3662361237183156</c:v>
                </c:pt>
                <c:pt idx="3">
                  <c:v>-0.35222594973117</c:v>
                </c:pt>
                <c:pt idx="4">
                  <c:v>-1.4949857599158929</c:v>
                </c:pt>
                <c:pt idx="5">
                  <c:v>-0.65364702554937437</c:v>
                </c:pt>
                <c:pt idx="6">
                  <c:v>-1.2491060796178746</c:v>
                </c:pt>
                <c:pt idx="7">
                  <c:v>0.30168094929358241</c:v>
                </c:pt>
                <c:pt idx="8">
                  <c:v>0.54530711646582464</c:v>
                </c:pt>
                <c:pt idx="9">
                  <c:v>8.7426457036285501E-2</c:v>
                </c:pt>
                <c:pt idx="10">
                  <c:v>0.22737244228963621</c:v>
                </c:pt>
                <c:pt idx="11">
                  <c:v>-2.4763835809456287</c:v>
                </c:pt>
                <c:pt idx="12">
                  <c:v>-1.4023048140744616</c:v>
                </c:pt>
                <c:pt idx="13">
                  <c:v>-0.95624487303132921</c:v>
                </c:pt>
                <c:pt idx="14">
                  <c:v>-0.39019223067129766</c:v>
                </c:pt>
                <c:pt idx="15">
                  <c:v>-5.251726344308244E-2</c:v>
                </c:pt>
                <c:pt idx="16">
                  <c:v>1.4326486600131068</c:v>
                </c:pt>
                <c:pt idx="17">
                  <c:v>-0.21874740575154775</c:v>
                </c:pt>
                <c:pt idx="18">
                  <c:v>-1.4545691705346318</c:v>
                </c:pt>
                <c:pt idx="19">
                  <c:v>-2.0883630668705955</c:v>
                </c:pt>
                <c:pt idx="20">
                  <c:v>1.5385737338068561</c:v>
                </c:pt>
                <c:pt idx="21">
                  <c:v>0.93796900295145291</c:v>
                </c:pt>
                <c:pt idx="22">
                  <c:v>-0.4779471991311775</c:v>
                </c:pt>
                <c:pt idx="23">
                  <c:v>-2.1287774432402942</c:v>
                </c:pt>
                <c:pt idx="24">
                  <c:v>-1.305833704066802</c:v>
                </c:pt>
                <c:pt idx="25">
                  <c:v>-1.8312079796858405</c:v>
                </c:pt>
                <c:pt idx="26">
                  <c:v>-0.56671031480497425</c:v>
                </c:pt>
                <c:pt idx="27">
                  <c:v>-1.6386499756477508</c:v>
                </c:pt>
                <c:pt idx="28">
                  <c:v>1.1667260555800518</c:v>
                </c:pt>
                <c:pt idx="29">
                  <c:v>-0.64531544604528146</c:v>
                </c:pt>
                <c:pt idx="30">
                  <c:v>-1.1877553031996309</c:v>
                </c:pt>
                <c:pt idx="31">
                  <c:v>-1.4183916339679219</c:v>
                </c:pt>
                <c:pt idx="32">
                  <c:v>4.0602340114073154E-2</c:v>
                </c:pt>
                <c:pt idx="33">
                  <c:v>-0.59825491776293038</c:v>
                </c:pt>
                <c:pt idx="34">
                  <c:v>-1.3445734122540798</c:v>
                </c:pt>
                <c:pt idx="35">
                  <c:v>-1.4110563572599473</c:v>
                </c:pt>
                <c:pt idx="36">
                  <c:v>-1.1099704138365831</c:v>
                </c:pt>
                <c:pt idx="37">
                  <c:v>-1.2604276555498874</c:v>
                </c:pt>
                <c:pt idx="38">
                  <c:v>0.18610837981320541</c:v>
                </c:pt>
                <c:pt idx="39">
                  <c:v>0.21272015441784484</c:v>
                </c:pt>
                <c:pt idx="40">
                  <c:v>-1.9139962943815996</c:v>
                </c:pt>
                <c:pt idx="41">
                  <c:v>0.26387267686523014</c:v>
                </c:pt>
                <c:pt idx="42">
                  <c:v>-2.3471736974389952</c:v>
                </c:pt>
                <c:pt idx="43">
                  <c:v>0.19672872262328669</c:v>
                </c:pt>
                <c:pt idx="44">
                  <c:v>-1.2009352806489726</c:v>
                </c:pt>
                <c:pt idx="45">
                  <c:v>-0.27711938931306584</c:v>
                </c:pt>
                <c:pt idx="46">
                  <c:v>-0.6937894918322387</c:v>
                </c:pt>
                <c:pt idx="47">
                  <c:v>-2.8535618647142247</c:v>
                </c:pt>
                <c:pt idx="48">
                  <c:v>-0.49811950624494977</c:v>
                </c:pt>
                <c:pt idx="49">
                  <c:v>-2.2111248842245832</c:v>
                </c:pt>
                <c:pt idx="50">
                  <c:v>-1.9262816496538862</c:v>
                </c:pt>
                <c:pt idx="51">
                  <c:v>-1.8241983671517221</c:v>
                </c:pt>
                <c:pt idx="52">
                  <c:v>-2.6160052105582161</c:v>
                </c:pt>
              </c:numCache>
            </c:numRef>
          </c:xVal>
          <c:yVal>
            <c:numRef>
              <c:f>ToxRefLEL_RatCast_PK!$F$5:$F$57</c:f>
              <c:numCache>
                <c:formatCode>General</c:formatCode>
                <c:ptCount val="53"/>
                <c:pt idx="0">
                  <c:v>1.3010299956639628</c:v>
                </c:pt>
                <c:pt idx="1">
                  <c:v>0.50785587169584068</c:v>
                </c:pt>
                <c:pt idx="2">
                  <c:v>0.53147891704225458</c:v>
                </c:pt>
                <c:pt idx="3">
                  <c:v>0.55630250076727428</c:v>
                </c:pt>
                <c:pt idx="4">
                  <c:v>1.1760912590556798</c:v>
                </c:pt>
                <c:pt idx="5">
                  <c:v>1.6020599913279623</c:v>
                </c:pt>
                <c:pt idx="6">
                  <c:v>2.2041199826559721</c:v>
                </c:pt>
                <c:pt idx="7">
                  <c:v>1.3617278360175928</c:v>
                </c:pt>
                <c:pt idx="8">
                  <c:v>1.4771212547196277</c:v>
                </c:pt>
                <c:pt idx="9">
                  <c:v>1.541579243946581</c:v>
                </c:pt>
                <c:pt idx="10">
                  <c:v>2</c:v>
                </c:pt>
                <c:pt idx="11">
                  <c:v>0.38021124171160608</c:v>
                </c:pt>
                <c:pt idx="12">
                  <c:v>0.66464197555614501</c:v>
                </c:pt>
                <c:pt idx="13">
                  <c:v>-0.15490195998574324</c:v>
                </c:pt>
                <c:pt idx="14">
                  <c:v>1.2380461031287961</c:v>
                </c:pt>
                <c:pt idx="15">
                  <c:v>0.47712125471966282</c:v>
                </c:pt>
                <c:pt idx="16">
                  <c:v>1.5563025007672961</c:v>
                </c:pt>
                <c:pt idx="17">
                  <c:v>1.6020599913279623</c:v>
                </c:pt>
                <c:pt idx="18">
                  <c:v>0.55990662503611255</c:v>
                </c:pt>
                <c:pt idx="19">
                  <c:v>0</c:v>
                </c:pt>
                <c:pt idx="20">
                  <c:v>1.9867717342662603</c:v>
                </c:pt>
                <c:pt idx="21">
                  <c:v>0.47712125471966282</c:v>
                </c:pt>
                <c:pt idx="22">
                  <c:v>2</c:v>
                </c:pt>
                <c:pt idx="23">
                  <c:v>7.9181246047625664E-2</c:v>
                </c:pt>
                <c:pt idx="24">
                  <c:v>0.6020599913279624</c:v>
                </c:pt>
                <c:pt idx="25">
                  <c:v>2</c:v>
                </c:pt>
                <c:pt idx="26">
                  <c:v>0.14612803567823801</c:v>
                </c:pt>
                <c:pt idx="27">
                  <c:v>-0.39794000867203788</c:v>
                </c:pt>
                <c:pt idx="28">
                  <c:v>-0.34678748622466615</c:v>
                </c:pt>
                <c:pt idx="29">
                  <c:v>0.49415459401844886</c:v>
                </c:pt>
                <c:pt idx="30">
                  <c:v>0.39794000867203788</c:v>
                </c:pt>
                <c:pt idx="31">
                  <c:v>0.69897000433602741</c:v>
                </c:pt>
                <c:pt idx="32">
                  <c:v>1</c:v>
                </c:pt>
                <c:pt idx="33">
                  <c:v>1.2405492482825824</c:v>
                </c:pt>
                <c:pt idx="34">
                  <c:v>-1.3010299956639628</c:v>
                </c:pt>
                <c:pt idx="35">
                  <c:v>1.2455126678141326</c:v>
                </c:pt>
                <c:pt idx="36">
                  <c:v>1.4857214264815799</c:v>
                </c:pt>
                <c:pt idx="37">
                  <c:v>0.64345267648620064</c:v>
                </c:pt>
                <c:pt idx="38">
                  <c:v>1.5670263661590598</c:v>
                </c:pt>
                <c:pt idx="39">
                  <c:v>0.49554433754645238</c:v>
                </c:pt>
                <c:pt idx="40">
                  <c:v>1.6884198220027302</c:v>
                </c:pt>
                <c:pt idx="41">
                  <c:v>2.3443922736851106</c:v>
                </c:pt>
                <c:pt idx="42">
                  <c:v>0.43775056282038832</c:v>
                </c:pt>
                <c:pt idx="43">
                  <c:v>1.8500332576897678</c:v>
                </c:pt>
                <c:pt idx="44">
                  <c:v>2.7543483357110188</c:v>
                </c:pt>
                <c:pt idx="45">
                  <c:v>0.56937390961504586</c:v>
                </c:pt>
                <c:pt idx="46">
                  <c:v>0.72754125702857286</c:v>
                </c:pt>
                <c:pt idx="47">
                  <c:v>0.64345267648620064</c:v>
                </c:pt>
                <c:pt idx="48">
                  <c:v>0.90308998699193421</c:v>
                </c:pt>
                <c:pt idx="49">
                  <c:v>0.39794000867203788</c:v>
                </c:pt>
                <c:pt idx="50">
                  <c:v>1.1760912590556798</c:v>
                </c:pt>
                <c:pt idx="51">
                  <c:v>0.17609125905568124</c:v>
                </c:pt>
                <c:pt idx="52">
                  <c:v>1.5740312677277188</c:v>
                </c:pt>
              </c:numCache>
            </c:numRef>
          </c:yVal>
          <c:smooth val="0"/>
          <c:extLst>
            <c:ext xmlns:c16="http://schemas.microsoft.com/office/drawing/2014/chart" uri="{C3380CC4-5D6E-409C-BE32-E72D297353CC}">
              <c16:uniqueId val="{00000000-96E2-4E66-837F-B0A0F691AAEE}"/>
            </c:ext>
          </c:extLst>
        </c:ser>
        <c:dLbls>
          <c:showLegendKey val="0"/>
          <c:showVal val="0"/>
          <c:showCatName val="0"/>
          <c:showSerName val="0"/>
          <c:showPercent val="0"/>
          <c:showBubbleSize val="0"/>
        </c:dLbls>
        <c:axId val="669597080"/>
        <c:axId val="669597472"/>
      </c:scatterChart>
      <c:valAx>
        <c:axId val="669597080"/>
        <c:scaling>
          <c:orientation val="minMax"/>
          <c:max val="3"/>
          <c:min val="-4"/>
        </c:scaling>
        <c:delete val="0"/>
        <c:axPos val="b"/>
        <c:title>
          <c:tx>
            <c:rich>
              <a:bodyPr/>
              <a:lstStyle/>
              <a:p>
                <a:pPr>
                  <a:defRPr sz="1100">
                    <a:latin typeface="Arial" pitchFamily="34" charset="0"/>
                    <a:cs typeface="Arial" pitchFamily="34" charset="0"/>
                  </a:defRPr>
                </a:pPr>
                <a:r>
                  <a:rPr lang="en-US" sz="1100" dirty="0">
                    <a:latin typeface="Arial" pitchFamily="34" charset="0"/>
                    <a:cs typeface="Arial" pitchFamily="34" charset="0"/>
                  </a:rPr>
                  <a:t>Minimum </a:t>
                </a:r>
                <a:r>
                  <a:rPr lang="en-US" sz="1100" i="1" dirty="0">
                    <a:latin typeface="Arial" pitchFamily="34" charset="0"/>
                    <a:cs typeface="Arial" pitchFamily="34" charset="0"/>
                  </a:rPr>
                  <a:t>In Vitro </a:t>
                </a:r>
                <a:r>
                  <a:rPr lang="en-US" sz="1100" i="0" dirty="0">
                    <a:latin typeface="Arial" pitchFamily="34" charset="0"/>
                    <a:cs typeface="Arial" pitchFamily="34" charset="0"/>
                  </a:rPr>
                  <a:t>Rat</a:t>
                </a:r>
                <a:r>
                  <a:rPr lang="en-US" sz="1100" i="0" baseline="0" dirty="0">
                    <a:latin typeface="Arial" pitchFamily="34" charset="0"/>
                    <a:cs typeface="Arial" pitchFamily="34" charset="0"/>
                  </a:rPr>
                  <a:t> </a:t>
                </a:r>
                <a:r>
                  <a:rPr lang="en-US" sz="1100" dirty="0">
                    <a:latin typeface="Arial" pitchFamily="34" charset="0"/>
                    <a:cs typeface="Arial" pitchFamily="34" charset="0"/>
                  </a:rPr>
                  <a:t>Oral Equivalent Dose (mg/kg/d)</a:t>
                </a:r>
              </a:p>
            </c:rich>
          </c:tx>
          <c:overlay val="0"/>
        </c:title>
        <c:numFmt formatCode="General" sourceLinked="1"/>
        <c:majorTickMark val="out"/>
        <c:minorTickMark val="none"/>
        <c:tickLblPos val="nextTo"/>
        <c:txPr>
          <a:bodyPr rot="0" vert="horz"/>
          <a:lstStyle/>
          <a:p>
            <a:pPr>
              <a:defRPr sz="1100"/>
            </a:pPr>
            <a:endParaRPr lang="en-US"/>
          </a:p>
        </c:txPr>
        <c:crossAx val="669597472"/>
        <c:crossesAt val="-4"/>
        <c:crossBetween val="midCat"/>
      </c:valAx>
      <c:valAx>
        <c:axId val="669597472"/>
        <c:scaling>
          <c:orientation val="minMax"/>
          <c:max val="3"/>
          <c:min val="-4"/>
        </c:scaling>
        <c:delete val="0"/>
        <c:axPos val="l"/>
        <c:majorGridlines/>
        <c:title>
          <c:tx>
            <c:rich>
              <a:bodyPr rot="-5400000" vert="horz"/>
              <a:lstStyle/>
              <a:p>
                <a:pPr>
                  <a:defRPr/>
                </a:pPr>
                <a:r>
                  <a:rPr lang="en-US" sz="1100" dirty="0">
                    <a:latin typeface="Arial" pitchFamily="34" charset="0"/>
                    <a:cs typeface="Arial" pitchFamily="34" charset="0"/>
                  </a:rPr>
                  <a:t>Minimum In Vivo </a:t>
                </a:r>
                <a:r>
                  <a:rPr lang="en-US" sz="1100" dirty="0" err="1">
                    <a:latin typeface="Arial" pitchFamily="34" charset="0"/>
                    <a:cs typeface="Arial" pitchFamily="34" charset="0"/>
                  </a:rPr>
                  <a:t>ToxRef</a:t>
                </a:r>
                <a:r>
                  <a:rPr lang="en-US" sz="1100" dirty="0">
                    <a:latin typeface="Arial" pitchFamily="34" charset="0"/>
                    <a:cs typeface="Arial" pitchFamily="34" charset="0"/>
                  </a:rPr>
                  <a:t> Low Effect Level for Rat Only (mg/kg/d)</a:t>
                </a:r>
              </a:p>
            </c:rich>
          </c:tx>
          <c:overlay val="0"/>
        </c:title>
        <c:numFmt formatCode="General" sourceLinked="1"/>
        <c:majorTickMark val="out"/>
        <c:minorTickMark val="none"/>
        <c:tickLblPos val="nextTo"/>
        <c:txPr>
          <a:bodyPr/>
          <a:lstStyle/>
          <a:p>
            <a:pPr>
              <a:defRPr sz="1100"/>
            </a:pPr>
            <a:endParaRPr lang="en-US"/>
          </a:p>
        </c:txPr>
        <c:crossAx val="669597080"/>
        <c:crossesAt val="-4"/>
        <c:crossBetween val="midCat"/>
      </c:valAx>
      <c:spPr>
        <a:solidFill>
          <a:sysClr val="window" lastClr="FFFFFF"/>
        </a:solidFill>
        <a:ln>
          <a:solidFill>
            <a:sysClr val="windowText" lastClr="000000"/>
          </a:solidFill>
        </a:ln>
      </c:spPr>
    </c:plotArea>
    <c:plotVisOnly val="1"/>
    <c:dispBlanksAs val="gap"/>
    <c:showDLblsOverMax val="0"/>
  </c:chart>
  <c:txPr>
    <a:bodyPr/>
    <a:lstStyle/>
    <a:p>
      <a:pPr>
        <a:defRPr sz="1200">
          <a:latin typeface="+mn-lt"/>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7523" cy="464662"/>
          </a:xfrm>
          <a:prstGeom prst="rect">
            <a:avLst/>
          </a:prstGeom>
          <a:noFill/>
          <a:ln w="9525">
            <a:noFill/>
            <a:miter lim="800000"/>
            <a:headEnd/>
            <a:tailEnd/>
          </a:ln>
        </p:spPr>
        <p:txBody>
          <a:bodyPr vert="horz" wrap="square" lIns="88112" tIns="44055" rIns="88112" bIns="44055" numCol="1" anchor="t" anchorCtr="0" compatLnSpc="1">
            <a:prstTxWarp prst="textNoShape">
              <a:avLst/>
            </a:prstTxWarp>
          </a:bodyPr>
          <a:lstStyle>
            <a:lvl1pPr defTabSz="881591">
              <a:defRPr sz="1200"/>
            </a:lvl1pPr>
          </a:lstStyle>
          <a:p>
            <a:endParaRPr lang="en-US" dirty="0"/>
          </a:p>
        </p:txBody>
      </p:sp>
      <p:sp>
        <p:nvSpPr>
          <p:cNvPr id="51203" name="Rectangle 3"/>
          <p:cNvSpPr>
            <a:spLocks noGrp="1" noChangeArrowheads="1"/>
          </p:cNvSpPr>
          <p:nvPr>
            <p:ph type="dt" sz="quarter" idx="1"/>
          </p:nvPr>
        </p:nvSpPr>
        <p:spPr bwMode="auto">
          <a:xfrm>
            <a:off x="3971292" y="0"/>
            <a:ext cx="3037523" cy="464662"/>
          </a:xfrm>
          <a:prstGeom prst="rect">
            <a:avLst/>
          </a:prstGeom>
          <a:noFill/>
          <a:ln w="9525">
            <a:noFill/>
            <a:miter lim="800000"/>
            <a:headEnd/>
            <a:tailEnd/>
          </a:ln>
        </p:spPr>
        <p:txBody>
          <a:bodyPr vert="horz" wrap="square" lIns="88112" tIns="44055" rIns="88112" bIns="44055" numCol="1" anchor="t" anchorCtr="0" compatLnSpc="1">
            <a:prstTxWarp prst="textNoShape">
              <a:avLst/>
            </a:prstTxWarp>
          </a:bodyPr>
          <a:lstStyle>
            <a:lvl1pPr algn="r" defTabSz="881591">
              <a:defRPr sz="1200"/>
            </a:lvl1pPr>
          </a:lstStyle>
          <a:p>
            <a:endParaRPr lang="en-US" dirty="0"/>
          </a:p>
        </p:txBody>
      </p:sp>
      <p:sp>
        <p:nvSpPr>
          <p:cNvPr id="51204" name="Rectangle 4"/>
          <p:cNvSpPr>
            <a:spLocks noGrp="1" noChangeArrowheads="1"/>
          </p:cNvSpPr>
          <p:nvPr>
            <p:ph type="ftr" sz="quarter" idx="2"/>
          </p:nvPr>
        </p:nvSpPr>
        <p:spPr bwMode="auto">
          <a:xfrm>
            <a:off x="0" y="8830153"/>
            <a:ext cx="3037523" cy="464662"/>
          </a:xfrm>
          <a:prstGeom prst="rect">
            <a:avLst/>
          </a:prstGeom>
          <a:noFill/>
          <a:ln w="9525">
            <a:noFill/>
            <a:miter lim="800000"/>
            <a:headEnd/>
            <a:tailEnd/>
          </a:ln>
        </p:spPr>
        <p:txBody>
          <a:bodyPr vert="horz" wrap="square" lIns="88112" tIns="44055" rIns="88112" bIns="44055" numCol="1" anchor="b" anchorCtr="0" compatLnSpc="1">
            <a:prstTxWarp prst="textNoShape">
              <a:avLst/>
            </a:prstTxWarp>
          </a:bodyPr>
          <a:lstStyle>
            <a:lvl1pPr defTabSz="881591">
              <a:defRPr sz="1200"/>
            </a:lvl1pPr>
          </a:lstStyle>
          <a:p>
            <a:endParaRPr lang="en-US" dirty="0"/>
          </a:p>
        </p:txBody>
      </p:sp>
      <p:sp>
        <p:nvSpPr>
          <p:cNvPr id="51205" name="Rectangle 5"/>
          <p:cNvSpPr>
            <a:spLocks noGrp="1" noChangeArrowheads="1"/>
          </p:cNvSpPr>
          <p:nvPr>
            <p:ph type="sldNum" sz="quarter" idx="3"/>
          </p:nvPr>
        </p:nvSpPr>
        <p:spPr bwMode="auto">
          <a:xfrm>
            <a:off x="3971292" y="8830153"/>
            <a:ext cx="3037523" cy="464662"/>
          </a:xfrm>
          <a:prstGeom prst="rect">
            <a:avLst/>
          </a:prstGeom>
          <a:noFill/>
          <a:ln w="9525">
            <a:noFill/>
            <a:miter lim="800000"/>
            <a:headEnd/>
            <a:tailEnd/>
          </a:ln>
        </p:spPr>
        <p:txBody>
          <a:bodyPr vert="horz" wrap="square" lIns="88112" tIns="44055" rIns="88112" bIns="44055" numCol="1" anchor="b" anchorCtr="0" compatLnSpc="1">
            <a:prstTxWarp prst="textNoShape">
              <a:avLst/>
            </a:prstTxWarp>
          </a:bodyPr>
          <a:lstStyle>
            <a:lvl1pPr algn="r" defTabSz="881591">
              <a:defRPr sz="1200"/>
            </a:lvl1pPr>
          </a:lstStyle>
          <a:p>
            <a:fld id="{64148283-6FB8-4CB8-841C-62522F5B9AD2}" type="slidenum">
              <a:rPr lang="en-US"/>
              <a:pPr/>
              <a:t>‹#›</a:t>
            </a:fld>
            <a:endParaRPr lang="en-US" dirty="0"/>
          </a:p>
        </p:txBody>
      </p:sp>
    </p:spTree>
    <p:extLst>
      <p:ext uri="{BB962C8B-B14F-4D97-AF65-F5344CB8AC3E}">
        <p14:creationId xmlns:p14="http://schemas.microsoft.com/office/powerpoint/2010/main" val="2186261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7523" cy="464662"/>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defTabSz="932330">
              <a:defRPr sz="1300"/>
            </a:lvl1pPr>
          </a:lstStyle>
          <a:p>
            <a:endParaRPr lang="en-US" dirty="0"/>
          </a:p>
        </p:txBody>
      </p:sp>
      <p:sp>
        <p:nvSpPr>
          <p:cNvPr id="11267" name="Rectangle 3"/>
          <p:cNvSpPr>
            <a:spLocks noGrp="1" noChangeArrowheads="1"/>
          </p:cNvSpPr>
          <p:nvPr>
            <p:ph type="dt" idx="1"/>
          </p:nvPr>
        </p:nvSpPr>
        <p:spPr bwMode="auto">
          <a:xfrm>
            <a:off x="3971292" y="0"/>
            <a:ext cx="3037523" cy="464662"/>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lvl1pPr algn="r" defTabSz="932330">
              <a:defRPr sz="1300"/>
            </a:lvl1pPr>
          </a:lstStyle>
          <a:p>
            <a:endParaRPr lang="en-US" dirty="0"/>
          </a:p>
        </p:txBody>
      </p:sp>
      <p:sp>
        <p:nvSpPr>
          <p:cNvPr id="25604" name="Rectangle 4"/>
          <p:cNvSpPr>
            <a:spLocks noGrp="1" noRot="1" noChangeAspect="1" noChangeArrowheads="1" noTextEdit="1"/>
          </p:cNvSpPr>
          <p:nvPr>
            <p:ph type="sldImg" idx="2"/>
          </p:nvPr>
        </p:nvSpPr>
        <p:spPr bwMode="auto">
          <a:xfrm>
            <a:off x="1184275" y="698500"/>
            <a:ext cx="4646613" cy="3484563"/>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700723" y="4416663"/>
            <a:ext cx="5608954" cy="4181952"/>
          </a:xfrm>
          <a:prstGeom prst="rect">
            <a:avLst/>
          </a:prstGeom>
          <a:noFill/>
          <a:ln w="9525">
            <a:noFill/>
            <a:miter lim="800000"/>
            <a:headEnd/>
            <a:tailEnd/>
          </a:ln>
        </p:spPr>
        <p:txBody>
          <a:bodyPr vert="horz" wrap="square" lIns="93142" tIns="46571" rIns="93142" bIns="4657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830153"/>
            <a:ext cx="3037523" cy="464662"/>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defTabSz="932330">
              <a:defRPr sz="1300"/>
            </a:lvl1pPr>
          </a:lstStyle>
          <a:p>
            <a:endParaRPr lang="en-US" dirty="0"/>
          </a:p>
        </p:txBody>
      </p:sp>
      <p:sp>
        <p:nvSpPr>
          <p:cNvPr id="11271" name="Rectangle 7"/>
          <p:cNvSpPr>
            <a:spLocks noGrp="1" noChangeArrowheads="1"/>
          </p:cNvSpPr>
          <p:nvPr>
            <p:ph type="sldNum" sz="quarter" idx="5"/>
          </p:nvPr>
        </p:nvSpPr>
        <p:spPr bwMode="auto">
          <a:xfrm>
            <a:off x="3971292" y="8830153"/>
            <a:ext cx="3037523" cy="464662"/>
          </a:xfrm>
          <a:prstGeom prst="rect">
            <a:avLst/>
          </a:prstGeom>
          <a:noFill/>
          <a:ln w="9525">
            <a:noFill/>
            <a:miter lim="800000"/>
            <a:headEnd/>
            <a:tailEnd/>
          </a:ln>
        </p:spPr>
        <p:txBody>
          <a:bodyPr vert="horz" wrap="square" lIns="93142" tIns="46571" rIns="93142" bIns="46571" numCol="1" anchor="b" anchorCtr="0" compatLnSpc="1">
            <a:prstTxWarp prst="textNoShape">
              <a:avLst/>
            </a:prstTxWarp>
          </a:bodyPr>
          <a:lstStyle>
            <a:lvl1pPr algn="r" defTabSz="932330">
              <a:defRPr sz="1300"/>
            </a:lvl1pPr>
          </a:lstStyle>
          <a:p>
            <a:fld id="{880B1336-C847-439E-A7CA-E128E2786360}" type="slidenum">
              <a:rPr lang="en-US"/>
              <a:pPr/>
              <a:t>‹#›</a:t>
            </a:fld>
            <a:endParaRPr lang="en-US" dirty="0"/>
          </a:p>
        </p:txBody>
      </p:sp>
    </p:spTree>
    <p:extLst>
      <p:ext uri="{BB962C8B-B14F-4D97-AF65-F5344CB8AC3E}">
        <p14:creationId xmlns:p14="http://schemas.microsoft.com/office/powerpoint/2010/main" val="2306197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A793D496-925D-4700-8B43-81292D238CB7}" type="slidenum">
              <a:rPr lang="en-US" sz="1200">
                <a:solidFill>
                  <a:prstClr val="black"/>
                </a:solidFill>
                <a:latin typeface="Arial" charset="0"/>
                <a:ea typeface="ＭＳ Ｐゴシック" charset="-128"/>
              </a:rPr>
              <a:pPr algn="r" rtl="0" eaLnBrk="0" fontAlgn="base" hangingPunct="0">
                <a:spcBef>
                  <a:spcPct val="0"/>
                </a:spcBef>
                <a:spcAft>
                  <a:spcPct val="0"/>
                </a:spcAft>
              </a:pPr>
              <a:t>1</a:t>
            </a:fld>
            <a:endParaRPr lang="en-US" sz="1200" dirty="0">
              <a:solidFill>
                <a:prstClr val="black"/>
              </a:solidFill>
              <a:latin typeface="Arial" charset="0"/>
              <a:ea typeface="ＭＳ Ｐゴシック" charset="-128"/>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dirty="0">
              <a:ea typeface="ＭＳ Ｐゴシック" charset="-128"/>
            </a:endParaRPr>
          </a:p>
        </p:txBody>
      </p:sp>
    </p:spTree>
    <p:extLst>
      <p:ext uri="{BB962C8B-B14F-4D97-AF65-F5344CB8AC3E}">
        <p14:creationId xmlns:p14="http://schemas.microsoft.com/office/powerpoint/2010/main" val="104019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endParaRPr lang="en-US" dirty="0"/>
          </a:p>
        </p:txBody>
      </p:sp>
      <p:sp>
        <p:nvSpPr>
          <p:cNvPr id="4" name="Slide Number Placeholder 3"/>
          <p:cNvSpPr>
            <a:spLocks noGrp="1"/>
          </p:cNvSpPr>
          <p:nvPr>
            <p:ph type="sldNum" sz="quarter" idx="10"/>
          </p:nvPr>
        </p:nvSpPr>
        <p:spPr/>
        <p:txBody>
          <a:bodyPr/>
          <a:lstStyle/>
          <a:p>
            <a:fld id="{CE3DFAA9-84A8-47D4-A69A-69B95B505390}" type="slidenum">
              <a:rPr lang="en-US" smtClean="0"/>
              <a:pPr/>
              <a:t>3</a:t>
            </a:fld>
            <a:endParaRPr lang="en-US"/>
          </a:p>
        </p:txBody>
      </p:sp>
    </p:spTree>
    <p:extLst>
      <p:ext uri="{BB962C8B-B14F-4D97-AF65-F5344CB8AC3E}">
        <p14:creationId xmlns:p14="http://schemas.microsoft.com/office/powerpoint/2010/main" val="172705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95448-0BBF-4394-93CC-723477CC9346}" type="slidenum">
              <a:rPr lang="en-US" smtClean="0"/>
              <a:pPr/>
              <a:t>10</a:t>
            </a:fld>
            <a:endParaRPr lang="en-US"/>
          </a:p>
        </p:txBody>
      </p:sp>
    </p:spTree>
    <p:extLst>
      <p:ext uri="{BB962C8B-B14F-4D97-AF65-F5344CB8AC3E}">
        <p14:creationId xmlns:p14="http://schemas.microsoft.com/office/powerpoint/2010/main" val="2780116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that this workshop is primarily focused on NAMs in relation to hazard characterization,</a:t>
            </a:r>
            <a:r>
              <a:rPr lang="en-US" baseline="0" dirty="0"/>
              <a:t> but I think that if we are talking more holistically about applying NAMs for regulatory decision making, we also need to incorporate approaches to estimate exposure in order to put the NAM data into context.</a:t>
            </a:r>
            <a:endParaRPr lang="en-US" dirty="0"/>
          </a:p>
        </p:txBody>
      </p:sp>
      <p:sp>
        <p:nvSpPr>
          <p:cNvPr id="4" name="Slide Number Placeholder 3"/>
          <p:cNvSpPr>
            <a:spLocks noGrp="1"/>
          </p:cNvSpPr>
          <p:nvPr>
            <p:ph type="sldNum" sz="quarter" idx="10"/>
          </p:nvPr>
        </p:nvSpPr>
        <p:spPr/>
        <p:txBody>
          <a:bodyPr/>
          <a:lstStyle/>
          <a:p>
            <a:fld id="{AF195448-0BBF-4394-93CC-723477CC9346}" type="slidenum">
              <a:rPr lang="en-US" smtClean="0"/>
              <a:pPr/>
              <a:t>12</a:t>
            </a:fld>
            <a:endParaRPr lang="en-US"/>
          </a:p>
        </p:txBody>
      </p:sp>
    </p:spTree>
    <p:extLst>
      <p:ext uri="{BB962C8B-B14F-4D97-AF65-F5344CB8AC3E}">
        <p14:creationId xmlns:p14="http://schemas.microsoft.com/office/powerpoint/2010/main" val="418841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think we have heard yesterday, how important TK is in interpreting the results from NAMs.  This includes both read across and the in vitro testing.  However, first, we need to have an in vitro and in silico approach to generate the TK data that we need and we need to be rigorous in characterizing the uncertainty around whatever approach we develop. </a:t>
            </a:r>
            <a:endParaRPr lang="en-US" dirty="0"/>
          </a:p>
        </p:txBody>
      </p:sp>
      <p:sp>
        <p:nvSpPr>
          <p:cNvPr id="4" name="Slide Number Placeholder 3"/>
          <p:cNvSpPr>
            <a:spLocks noGrp="1"/>
          </p:cNvSpPr>
          <p:nvPr>
            <p:ph type="sldNum" sz="quarter" idx="10"/>
          </p:nvPr>
        </p:nvSpPr>
        <p:spPr/>
        <p:txBody>
          <a:bodyPr/>
          <a:lstStyle/>
          <a:p>
            <a:fld id="{AF195448-0BBF-4394-93CC-723477CC9346}" type="slidenum">
              <a:rPr lang="en-US" smtClean="0"/>
              <a:pPr/>
              <a:t>13</a:t>
            </a:fld>
            <a:endParaRPr lang="en-US"/>
          </a:p>
        </p:txBody>
      </p:sp>
    </p:spTree>
    <p:extLst>
      <p:ext uri="{BB962C8B-B14F-4D97-AF65-F5344CB8AC3E}">
        <p14:creationId xmlns:p14="http://schemas.microsoft.com/office/powerpoint/2010/main" val="979166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1120775" y="693738"/>
            <a:ext cx="4616450" cy="3463925"/>
          </a:xfrm>
          <a:ln/>
        </p:spPr>
      </p:sp>
      <p:sp>
        <p:nvSpPr>
          <p:cNvPr id="30723" name="Rectangle 3"/>
          <p:cNvSpPr>
            <a:spLocks noGrp="1" noChangeArrowheads="1"/>
          </p:cNvSpPr>
          <p:nvPr>
            <p:ph type="body" idx="1"/>
          </p:nvPr>
        </p:nvSpPr>
        <p:spPr>
          <a:xfrm>
            <a:off x="687441" y="4387978"/>
            <a:ext cx="5483122" cy="4153724"/>
          </a:xfrm>
          <a:noFill/>
          <a:ln/>
        </p:spPr>
        <p:txBody>
          <a:bodyPr lIns="94933" tIns="47467" rIns="94933" bIns="47467"/>
          <a:lstStyle/>
          <a:p>
            <a:pPr eaLnBrk="1" hangingPunct="1">
              <a:spcBef>
                <a:spcPct val="0"/>
              </a:spcBef>
            </a:pPr>
            <a:endParaRPr lang="en-US" sz="1000" dirty="0">
              <a:latin typeface="Arial" pitchFamily="34" charset="0"/>
            </a:endParaRPr>
          </a:p>
          <a:p>
            <a:pPr eaLnBrk="1" hangingPunct="1">
              <a:spcBef>
                <a:spcPct val="0"/>
              </a:spcBef>
            </a:pPr>
            <a:endParaRPr lang="en-US" sz="1000" dirty="0">
              <a:latin typeface="Arial" pitchFamily="34" charset="0"/>
            </a:endParaRPr>
          </a:p>
        </p:txBody>
      </p:sp>
    </p:spTree>
    <p:extLst>
      <p:ext uri="{BB962C8B-B14F-4D97-AF65-F5344CB8AC3E}">
        <p14:creationId xmlns:p14="http://schemas.microsoft.com/office/powerpoint/2010/main" val="3356929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B6C99A6-5981-4057-8AD7-E7E9F0CEB44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40392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195448-0BBF-4394-93CC-723477CC9346}" type="slidenum">
              <a:rPr lang="en-US" smtClean="0"/>
              <a:pPr/>
              <a:t>44</a:t>
            </a:fld>
            <a:endParaRPr lang="en-US"/>
          </a:p>
        </p:txBody>
      </p:sp>
    </p:spTree>
    <p:extLst>
      <p:ext uri="{BB962C8B-B14F-4D97-AF65-F5344CB8AC3E}">
        <p14:creationId xmlns:p14="http://schemas.microsoft.com/office/powerpoint/2010/main" val="560823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195448-0BBF-4394-93CC-723477CC9346}" type="slidenum">
              <a:rPr lang="en-US" smtClean="0"/>
              <a:pPr/>
              <a:t>47</a:t>
            </a:fld>
            <a:endParaRPr lang="en-US"/>
          </a:p>
        </p:txBody>
      </p:sp>
    </p:spTree>
    <p:extLst>
      <p:ext uri="{BB962C8B-B14F-4D97-AF65-F5344CB8AC3E}">
        <p14:creationId xmlns:p14="http://schemas.microsoft.com/office/powerpoint/2010/main" val="36159972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9" descr="backgrounds_2955c"/>
          <p:cNvPicPr>
            <a:picLocks noChangeAspect="1" noChangeArrowheads="1"/>
          </p:cNvPicPr>
          <p:nvPr userDrawn="1"/>
        </p:nvPicPr>
        <p:blipFill>
          <a:blip r:embed="rId2" cstate="print"/>
          <a:srcRect/>
          <a:stretch>
            <a:fillRect/>
          </a:stretch>
        </p:blipFill>
        <p:spPr bwMode="auto">
          <a:xfrm>
            <a:off x="-1588" y="-1588"/>
            <a:ext cx="9148763" cy="6861176"/>
          </a:xfrm>
          <a:prstGeom prst="rect">
            <a:avLst/>
          </a:prstGeom>
          <a:noFill/>
          <a:ln w="9525">
            <a:noFill/>
            <a:miter lim="800000"/>
            <a:headEnd/>
            <a:tailEnd/>
          </a:ln>
        </p:spPr>
      </p:pic>
      <p:sp>
        <p:nvSpPr>
          <p:cNvPr id="5" name="Rectangle 4"/>
          <p:cNvSpPr>
            <a:spLocks noChangeArrowheads="1"/>
          </p:cNvSpPr>
          <p:nvPr userDrawn="1"/>
        </p:nvSpPr>
        <p:spPr bwMode="auto">
          <a:xfrm>
            <a:off x="-109538" y="6224588"/>
            <a:ext cx="795338" cy="228600"/>
          </a:xfrm>
          <a:prstGeom prst="rect">
            <a:avLst/>
          </a:prstGeom>
          <a:solidFill>
            <a:schemeClr val="bg1"/>
          </a:solidFill>
          <a:ln w="9525">
            <a:noFill/>
            <a:miter lim="800000"/>
            <a:headEnd/>
            <a:tailEnd/>
          </a:ln>
        </p:spPr>
        <p:txBody>
          <a:bodyPr wrap="none" anchor="ctr"/>
          <a:lstStyle/>
          <a:p>
            <a:pPr algn="l" rtl="0" eaLnBrk="0" fontAlgn="base" hangingPunct="0">
              <a:spcBef>
                <a:spcPct val="0"/>
              </a:spcBef>
              <a:spcAft>
                <a:spcPct val="0"/>
              </a:spcAft>
              <a:defRPr/>
            </a:pPr>
            <a:endParaRPr lang="en-US" sz="1600" kern="1200" dirty="0">
              <a:solidFill>
                <a:srgbClr val="000000"/>
              </a:solidFill>
              <a:latin typeface="Arial" charset="0"/>
              <a:ea typeface="ＭＳ Ｐゴシック" pitchFamily="1" charset="-128"/>
              <a:cs typeface="+mn-cs"/>
            </a:endParaRPr>
          </a:p>
        </p:txBody>
      </p:sp>
      <p:sp>
        <p:nvSpPr>
          <p:cNvPr id="6" name="Rectangle 16"/>
          <p:cNvSpPr>
            <a:spLocks noChangeArrowheads="1"/>
          </p:cNvSpPr>
          <p:nvPr userDrawn="1"/>
        </p:nvSpPr>
        <p:spPr bwMode="auto">
          <a:xfrm>
            <a:off x="757238" y="6224588"/>
            <a:ext cx="5643562" cy="228600"/>
          </a:xfrm>
          <a:prstGeom prst="rect">
            <a:avLst/>
          </a:prstGeom>
          <a:solidFill>
            <a:srgbClr val="003F69">
              <a:alpha val="0"/>
            </a:srgbClr>
          </a:solidFill>
          <a:ln w="9525">
            <a:noFill/>
            <a:miter lim="800000"/>
            <a:headEnd/>
            <a:tailEnd/>
          </a:ln>
          <a:effectLst/>
        </p:spPr>
        <p:txBody>
          <a:bodyPr wrap="none" lIns="0" tIns="0" rIns="0" bIns="0"/>
          <a:lstStyle/>
          <a:p>
            <a:pPr algn="l" rtl="0" eaLnBrk="0" fontAlgn="base" hangingPunct="0">
              <a:lnSpc>
                <a:spcPct val="90000"/>
              </a:lnSpc>
              <a:spcBef>
                <a:spcPct val="0"/>
              </a:spcBef>
              <a:spcAft>
                <a:spcPct val="0"/>
              </a:spcAft>
              <a:defRPr/>
            </a:pPr>
            <a:r>
              <a:rPr lang="en-US" sz="900" b="1" kern="1200" dirty="0">
                <a:solidFill>
                  <a:srgbClr val="FFFFFF"/>
                </a:solidFill>
                <a:latin typeface="Arial" charset="0"/>
                <a:ea typeface="ＭＳ Ｐゴシック" pitchFamily="1" charset="-128"/>
                <a:cs typeface="+mn-cs"/>
              </a:rPr>
              <a:t>Office of Research and Development</a:t>
            </a:r>
            <a:endParaRPr lang="en-US" sz="900" b="1" kern="1200" dirty="0">
              <a:solidFill>
                <a:srgbClr val="000000"/>
              </a:solidFill>
              <a:latin typeface="Arial" charset="0"/>
              <a:ea typeface="ＭＳ Ｐゴシック" pitchFamily="1" charset="-128"/>
              <a:cs typeface="+mn-cs"/>
            </a:endParaRPr>
          </a:p>
          <a:p>
            <a:pPr algn="l" rtl="0" eaLnBrk="0" fontAlgn="base" hangingPunct="0">
              <a:lnSpc>
                <a:spcPct val="90000"/>
              </a:lnSpc>
              <a:spcBef>
                <a:spcPct val="0"/>
              </a:spcBef>
              <a:spcAft>
                <a:spcPct val="0"/>
              </a:spcAft>
              <a:defRPr/>
            </a:pPr>
            <a:endParaRPr lang="en-US" sz="900" kern="1200" dirty="0">
              <a:solidFill>
                <a:srgbClr val="FFFFFF"/>
              </a:solidFill>
              <a:latin typeface="Arial" charset="0"/>
              <a:ea typeface="ＭＳ Ｐゴシック" pitchFamily="1" charset="-128"/>
              <a:cs typeface="+mn-cs"/>
            </a:endParaRPr>
          </a:p>
        </p:txBody>
      </p:sp>
      <p:sp>
        <p:nvSpPr>
          <p:cNvPr id="7" name="Rectangle 20"/>
          <p:cNvSpPr>
            <a:spLocks noChangeArrowheads="1"/>
          </p:cNvSpPr>
          <p:nvPr userDrawn="1"/>
        </p:nvSpPr>
        <p:spPr bwMode="auto">
          <a:xfrm>
            <a:off x="2590800" y="3657600"/>
            <a:ext cx="6657975" cy="1447800"/>
          </a:xfrm>
          <a:prstGeom prst="rect">
            <a:avLst/>
          </a:prstGeom>
          <a:solidFill>
            <a:srgbClr val="003F69"/>
          </a:solidFill>
          <a:ln w="9525">
            <a:noFill/>
            <a:miter lim="800000"/>
            <a:headEnd/>
            <a:tailEnd/>
          </a:ln>
          <a:effectLst/>
        </p:spPr>
        <p:txBody>
          <a:bodyPr wrap="none" anchor="ctr"/>
          <a:lstStyle/>
          <a:p>
            <a:pPr algn="l" rtl="0" eaLnBrk="0" fontAlgn="base" hangingPunct="0">
              <a:spcBef>
                <a:spcPct val="0"/>
              </a:spcBef>
              <a:spcAft>
                <a:spcPct val="0"/>
              </a:spcAft>
              <a:defRPr/>
            </a:pPr>
            <a:endParaRPr lang="en-US" sz="1600" kern="1200" dirty="0">
              <a:solidFill>
                <a:srgbClr val="000000"/>
              </a:solidFill>
              <a:latin typeface="Arial" charset="0"/>
              <a:ea typeface="ＭＳ Ｐゴシック" pitchFamily="1" charset="-128"/>
              <a:cs typeface="+mn-cs"/>
            </a:endParaRPr>
          </a:p>
        </p:txBody>
      </p:sp>
      <p:sp>
        <p:nvSpPr>
          <p:cNvPr id="3074" name="Rectangle 2"/>
          <p:cNvSpPr>
            <a:spLocks noGrp="1" noChangeArrowheads="1"/>
          </p:cNvSpPr>
          <p:nvPr>
            <p:ph type="ctrTitle"/>
          </p:nvPr>
        </p:nvSpPr>
        <p:spPr>
          <a:xfrm>
            <a:off x="2914650" y="1498600"/>
            <a:ext cx="5713413" cy="1447800"/>
          </a:xfrm>
          <a:solidFill>
            <a:srgbClr val="003F69">
              <a:alpha val="0"/>
            </a:srgbClr>
          </a:solidFill>
        </p:spPr>
        <p:txBody>
          <a:bodyPr lIns="0" tIns="0" rIns="0" bIns="0" anchor="b"/>
          <a:lstStyle>
            <a:lvl1pPr>
              <a:lnSpc>
                <a:spcPct val="90000"/>
              </a:lnSpc>
              <a:defRPr sz="3200">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2914650" y="3016250"/>
            <a:ext cx="5713413" cy="338138"/>
          </a:xfrm>
          <a:solidFill>
            <a:srgbClr val="003F69">
              <a:alpha val="0"/>
            </a:srgbClr>
          </a:solidFill>
        </p:spPr>
        <p:txBody>
          <a:bodyPr lIns="0" tIns="0" rIns="0" bIns="0"/>
          <a:lstStyle>
            <a:lvl1pPr marL="0" indent="0">
              <a:lnSpc>
                <a:spcPct val="70000"/>
              </a:lnSpc>
              <a:buFont typeface="Times" pitchFamily="18" charset="0"/>
              <a:buNone/>
              <a:defRPr sz="1400" i="1">
                <a:solidFill>
                  <a:schemeClr val="bg1"/>
                </a:solidFill>
                <a:latin typeface="Times New Roman" pitchFamily="18" charset="0"/>
              </a:defRPr>
            </a:lvl1pPr>
          </a:lstStyle>
          <a:p>
            <a:r>
              <a:rPr lang="en-US"/>
              <a:t>Click to edit Master subtitle style</a:t>
            </a:r>
          </a:p>
        </p:txBody>
      </p:sp>
      <p:sp>
        <p:nvSpPr>
          <p:cNvPr id="8" name="Rectangle 4"/>
          <p:cNvSpPr>
            <a:spLocks noGrp="1" noChangeArrowheads="1"/>
          </p:cNvSpPr>
          <p:nvPr>
            <p:ph type="dt" sz="half" idx="10"/>
          </p:nvPr>
        </p:nvSpPr>
        <p:spPr bwMode="auto">
          <a:xfrm>
            <a:off x="6629400" y="6224588"/>
            <a:ext cx="1905000" cy="228600"/>
          </a:xfrm>
          <a:prstGeom prst="rect">
            <a:avLst/>
          </a:prstGeom>
          <a:ln>
            <a:miter lim="800000"/>
            <a:headEnd/>
            <a:tailEnd/>
          </a:ln>
        </p:spPr>
        <p:txBody>
          <a:bodyPr vert="horz" wrap="square" lIns="0" tIns="0" rIns="0" bIns="0" numCol="1" anchor="b" anchorCtr="0" compatLnSpc="1">
            <a:prstTxWarp prst="textNoShape">
              <a:avLst/>
            </a:prstTxWarp>
          </a:bodyPr>
          <a:lstStyle>
            <a:lvl1pPr algn="r">
              <a:defRPr sz="1000" b="1">
                <a:solidFill>
                  <a:schemeClr val="bg1"/>
                </a:solidFill>
                <a:latin typeface="Arial" pitchFamily="34" charset="0"/>
              </a:defRPr>
            </a:lvl1pPr>
          </a:lstStyle>
          <a:p>
            <a:pPr rtl="0" eaLnBrk="0" fontAlgn="base" hangingPunct="0">
              <a:spcBef>
                <a:spcPct val="0"/>
              </a:spcBef>
              <a:spcAft>
                <a:spcPct val="0"/>
              </a:spcAft>
              <a:defRPr/>
            </a:pPr>
            <a:endParaRPr lang="en-US" kern="1200" dirty="0">
              <a:solidFill>
                <a:srgbClr val="FFFFFF"/>
              </a:solidFill>
              <a:ea typeface="ＭＳ Ｐゴシック" charset="-128"/>
              <a:cs typeface="+mn-cs"/>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8DC6FCD0-4286-4B5D-BD09-CA13F1E4D8F2}"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9075" y="1295400"/>
            <a:ext cx="1960563"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95400"/>
            <a:ext cx="5730875" cy="4648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A43D8E18-C963-45A9-8A07-FD5235320AB5}"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7772400" cy="304800"/>
          </a:xfrm>
        </p:spPr>
        <p:txBody>
          <a:bodyPr/>
          <a:lstStyle/>
          <a:p>
            <a:r>
              <a:rPr lang="en-US"/>
              <a:t>Click to edit Master title style</a:t>
            </a:r>
          </a:p>
        </p:txBody>
      </p:sp>
      <p:sp>
        <p:nvSpPr>
          <p:cNvPr id="3" name="Text Placeholder 2"/>
          <p:cNvSpPr>
            <a:spLocks noGrp="1"/>
          </p:cNvSpPr>
          <p:nvPr>
            <p:ph type="body" sz="half" idx="1"/>
          </p:nvPr>
        </p:nvSpPr>
        <p:spPr>
          <a:xfrm>
            <a:off x="757238" y="2165350"/>
            <a:ext cx="3810000" cy="3778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9638" y="2165350"/>
            <a:ext cx="3810000" cy="3778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6F48FD34-2F6A-4C23-99B6-58EA70CB3221}"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7772400" cy="304800"/>
          </a:xfrm>
        </p:spPr>
        <p:txBody>
          <a:bodyPr/>
          <a:lstStyle/>
          <a:p>
            <a:r>
              <a:rPr lang="en-US"/>
              <a:t>Click to edit Master title style</a:t>
            </a:r>
          </a:p>
        </p:txBody>
      </p:sp>
      <p:sp>
        <p:nvSpPr>
          <p:cNvPr id="3" name="Table Placeholder 2"/>
          <p:cNvSpPr>
            <a:spLocks noGrp="1"/>
          </p:cNvSpPr>
          <p:nvPr>
            <p:ph type="tbl" idx="1"/>
          </p:nvPr>
        </p:nvSpPr>
        <p:spPr>
          <a:xfrm>
            <a:off x="757238" y="2165350"/>
            <a:ext cx="7772400" cy="3778250"/>
          </a:xfrm>
        </p:spPr>
        <p:txBody>
          <a:bodyPr/>
          <a:lstStyle/>
          <a:p>
            <a:pPr lvl="0"/>
            <a:endParaRPr lang="en-US" noProof="0" dirty="0"/>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51624DEB-EB1E-42AA-98E3-A7ED9992502C}"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62000" y="533400"/>
            <a:ext cx="78486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AFCE7DA3-7A72-47CA-BD54-2309B886F62F}"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152400" y="778948"/>
            <a:ext cx="8153400" cy="381000"/>
          </a:xfrm>
          <a:ln algn="ctr"/>
        </p:spPr>
        <p:txBody>
          <a:bodyPr/>
          <a:lstStyle>
            <a:lvl1pPr marL="230188" indent="-230188" algn="l">
              <a:buFontTx/>
              <a:buNone/>
              <a:defRPr lang="en-US" sz="2600" b="1" smtClean="0">
                <a:solidFill>
                  <a:schemeClr val="tx2"/>
                </a:solidFill>
              </a:defRPr>
            </a:lvl1pPr>
            <a:lvl2pPr>
              <a:defRPr lang="en-US" smtClean="0"/>
            </a:lvl2pPr>
            <a:lvl3pPr>
              <a:defRPr lang="en-US" smtClean="0"/>
            </a:lvl3pPr>
            <a:lvl4pPr>
              <a:defRPr lang="en-US" smtClean="0"/>
            </a:lvl4pPr>
            <a:lvl5pPr>
              <a:defRPr lang="en-US"/>
            </a:lvl5pPr>
          </a:lstStyle>
          <a:p>
            <a:pPr marL="0" lvl="0" indent="0" eaLnBrk="1" hangingPunct="1">
              <a:lnSpc>
                <a:spcPct val="100000"/>
              </a:lnSpc>
              <a:spcBef>
                <a:spcPct val="0"/>
              </a:spcBef>
            </a:pPr>
            <a:r>
              <a:rPr lang="en-US" dirty="0"/>
              <a:t>Title 2</a:t>
            </a:r>
          </a:p>
        </p:txBody>
      </p:sp>
      <p:sp>
        <p:nvSpPr>
          <p:cNvPr id="5" name="Rectangle 2"/>
          <p:cNvSpPr>
            <a:spLocks noGrp="1" noChangeArrowheads="1"/>
          </p:cNvSpPr>
          <p:nvPr>
            <p:ph type="title" hasCustomPrompt="1"/>
          </p:nvPr>
        </p:nvSpPr>
        <p:spPr bwMode="auto">
          <a:xfrm>
            <a:off x="152400" y="-1"/>
            <a:ext cx="7620000" cy="63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a:defRPr baseline="0"/>
            </a:lvl1pPr>
          </a:lstStyle>
          <a:p>
            <a:pPr lvl="0"/>
            <a:r>
              <a:rPr lang="en-US" dirty="0"/>
              <a:t>Optional Title 1</a:t>
            </a:r>
          </a:p>
        </p:txBody>
      </p:sp>
    </p:spTree>
    <p:extLst>
      <p:ext uri="{BB962C8B-B14F-4D97-AF65-F5344CB8AC3E}">
        <p14:creationId xmlns:p14="http://schemas.microsoft.com/office/powerpoint/2010/main" val="3076327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Title Placeholder 14"/>
          <p:cNvSpPr>
            <a:spLocks noGrp="1"/>
          </p:cNvSpPr>
          <p:nvPr>
            <p:ph type="title"/>
          </p:nvPr>
        </p:nvSpPr>
        <p:spPr>
          <a:xfrm>
            <a:off x="2514600" y="152400"/>
            <a:ext cx="6172200" cy="1143000"/>
          </a:xfrm>
          <a:prstGeom prst="rect">
            <a:avLst/>
          </a:prstGeom>
          <a:effectLst>
            <a:outerShdw blurRad="50800" dist="38100" dir="2700000" algn="tl" rotWithShape="0">
              <a:schemeClr val="bg1">
                <a:lumMod val="75000"/>
                <a:alpha val="40000"/>
              </a:schemeClr>
            </a:outerShdw>
          </a:effectLst>
        </p:spPr>
        <p:txBody>
          <a:bodyPr vert="horz" lIns="91440" tIns="45720" rIns="91440" bIns="45720" rtlCol="0" anchor="ctr">
            <a:normAutofit/>
          </a:bodyPr>
          <a:lstStyle/>
          <a:p>
            <a:r>
              <a:rPr lang="en-US" dirty="0"/>
              <a:t>Click to edit title</a:t>
            </a:r>
          </a:p>
        </p:txBody>
      </p:sp>
      <p:sp>
        <p:nvSpPr>
          <p:cNvPr id="4" name="Slide Number Placeholder 3"/>
          <p:cNvSpPr txBox="1">
            <a:spLocks/>
          </p:cNvSpPr>
          <p:nvPr userDrawn="1"/>
        </p:nvSpPr>
        <p:spPr>
          <a:xfrm>
            <a:off x="0" y="6224588"/>
            <a:ext cx="609600" cy="228600"/>
          </a:xfrm>
          <a:prstGeom prst="rect">
            <a:avLst/>
          </a:prstGeom>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B99B544D-27CB-421D-857D-21D8A33B11EC}" type="slidenum">
              <a:rPr kumimoji="0" lang="en-US" sz="900" b="1" i="0" u="none" strike="noStrike" kern="1200" cap="none" spc="0" normalizeH="0" baseline="0" noProof="0" smtClean="0">
                <a:ln>
                  <a:noFill/>
                </a:ln>
                <a:solidFill>
                  <a:schemeClr val="bg1"/>
                </a:solidFill>
                <a:effectLst/>
                <a:uLnTx/>
                <a:uFillTx/>
                <a:latin typeface="+mn-lt"/>
                <a:ea typeface="ＭＳ Ｐゴシック" pitchFamily="-111"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900" b="1" i="0" u="none" strike="noStrike" kern="1200" cap="none" spc="0" normalizeH="0" baseline="0" noProof="0" dirty="0">
              <a:ln>
                <a:noFill/>
              </a:ln>
              <a:solidFill>
                <a:schemeClr val="bg1"/>
              </a:solidFill>
              <a:effectLst/>
              <a:uLnTx/>
              <a:uFillTx/>
              <a:latin typeface="+mn-lt"/>
              <a:ea typeface="ＭＳ Ｐゴシック" pitchFamily="-111" charset="-128"/>
              <a:cs typeface="+mn-cs"/>
            </a:endParaRPr>
          </a:p>
        </p:txBody>
      </p:sp>
    </p:spTree>
    <p:extLst>
      <p:ext uri="{BB962C8B-B14F-4D97-AF65-F5344CB8AC3E}">
        <p14:creationId xmlns:p14="http://schemas.microsoft.com/office/powerpoint/2010/main" val="103958395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EB2C9DF9-9CE2-4840-9E76-9A8164FCCD65}" type="slidenum">
              <a:rPr lang="en-US"/>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E7C2FB3A-02F5-4D03-85CC-327025193C93}" type="slidenum">
              <a:rPr lang="en-US"/>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AF57AF33-443A-4037-A0C4-CAEA4569FAAE}"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46B73DBA-4F12-402C-AFC3-E98E4E1745A8}"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86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295400"/>
            <a:ext cx="3886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34163201-4CBB-4846-972F-46D86DCD045E}" type="slidenum">
              <a:rPr lang="en-US"/>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17BCBBCE-0730-4216-85C9-B5F2608FA23A}" type="slidenum">
              <a:rPr lang="en-US"/>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4F6FDC9D-1A79-4530-BBF8-A1DB4186B8E4}" type="slidenum">
              <a:rPr lang="en-US"/>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4EB85C1-ADB3-4CE0-BFF9-03C8A0A174A9}" type="slidenum">
              <a:rPr lang="en-US"/>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FE04B9E8-7178-4217-BF01-214A954E798F}" type="slidenum">
              <a:rPr lang="en-US"/>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661B77EC-BB7F-4D56-B059-2161B77DB0B5}" type="slidenum">
              <a:rPr lang="en-US"/>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614C3487-7751-4C53-BD1E-8D2823A96F1A}" type="slidenum">
              <a:rPr lang="en-US"/>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19812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7912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4776D4EF-AE17-4BB7-8888-5CF2AA5C5981}" type="slidenum">
              <a:rPr lang="en-US"/>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DD28A7E-885F-4E5F-9C65-2FF4BC038BEF}"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295400"/>
            <a:ext cx="7843838"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90DD9E36-5E00-4ED7-8C7B-1836278DEA1A}"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384A34B-C0F1-4866-B03D-F8E23765C19A}" type="datetimeFigureOut">
              <a:rPr lang="en-US"/>
              <a:pPr>
                <a:defRPr/>
              </a:pPr>
              <a:t>11/6/2017</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6E7767D-1B93-4D6C-AF05-D98B8CC35D21}"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46B73DBA-4F12-402C-AFC3-E98E4E1745A8}"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7238" y="2165350"/>
            <a:ext cx="3810000" cy="3778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19638" y="2165350"/>
            <a:ext cx="3810000" cy="3778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5A5AD043-5178-4D3B-A7C3-14C9E1EBA8D9}"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0A209C5B-1FAF-4C89-A03F-0D5F08D99F13}"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BC14B1EB-B739-4AAE-9D23-05DD1062B35A}"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192D3D37-D3A3-40C7-BBB9-7B56940D5093}"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19DA1680-1538-4D3C-BA2C-12194585FC2F}"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lgn="r" rtl="0" eaLnBrk="0" fontAlgn="base" hangingPunct="0">
              <a:spcBef>
                <a:spcPct val="0"/>
              </a:spcBef>
              <a:spcAft>
                <a:spcPct val="0"/>
              </a:spcAft>
              <a:defRPr/>
            </a:pPr>
            <a:fld id="{4870F6DD-9C3D-4DA5-93BB-DCEDAC2291E6}" type="slidenum">
              <a:rPr lang="en-US" sz="1000" b="1" kern="1200">
                <a:solidFill>
                  <a:srgbClr val="003F69"/>
                </a:solidFill>
                <a:latin typeface="Arial" charset="0"/>
                <a:ea typeface="ＭＳ Ｐゴシック" pitchFamily="1" charset="-128"/>
                <a:cs typeface="+mn-cs"/>
              </a:rPr>
              <a:pPr algn="r" rtl="0" eaLnBrk="0" fontAlgn="base" hangingPunct="0">
                <a:spcBef>
                  <a:spcPct val="0"/>
                </a:spcBef>
                <a:spcAft>
                  <a:spcPct val="0"/>
                </a:spcAft>
                <a:defRPr/>
              </a:pPr>
              <a:t>‹#›</a:t>
            </a:fld>
            <a:endParaRPr lang="en-US" sz="1000" b="1" kern="1200" dirty="0">
              <a:solidFill>
                <a:srgbClr val="003F69"/>
              </a:solidFill>
              <a:latin typeface="Arial" charset="0"/>
              <a:ea typeface="ＭＳ Ｐゴシック" pitchFamily="1" charset="-128"/>
              <a:cs typeface="+mn-cs"/>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4" descr="backgrounds_2955d"/>
          <p:cNvPicPr>
            <a:picLocks noChangeAspect="1" noChangeArrowheads="1"/>
          </p:cNvPicPr>
          <p:nvPr userDrawn="1"/>
        </p:nvPicPr>
        <p:blipFill>
          <a:blip r:embed="rId18" cstate="print"/>
          <a:srcRect/>
          <a:stretch>
            <a:fillRect/>
          </a:stretch>
        </p:blipFill>
        <p:spPr bwMode="auto">
          <a:xfrm>
            <a:off x="-1588" y="-1588"/>
            <a:ext cx="9148763" cy="6861176"/>
          </a:xfrm>
          <a:prstGeom prst="rect">
            <a:avLst/>
          </a:prstGeom>
          <a:noFill/>
          <a:ln w="9525">
            <a:noFill/>
            <a:miter lim="800000"/>
            <a:headEnd/>
            <a:tailEnd/>
          </a:ln>
        </p:spPr>
      </p:pic>
      <p:sp>
        <p:nvSpPr>
          <p:cNvPr id="2051" name="Rectangle 2"/>
          <p:cNvSpPr>
            <a:spLocks noGrp="1" noChangeArrowheads="1"/>
          </p:cNvSpPr>
          <p:nvPr>
            <p:ph type="title"/>
          </p:nvPr>
        </p:nvSpPr>
        <p:spPr bwMode="auto">
          <a:xfrm>
            <a:off x="2133600" y="533400"/>
            <a:ext cx="6096000" cy="228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3"/>
          <p:cNvSpPr>
            <a:spLocks noGrp="1" noChangeArrowheads="1"/>
          </p:cNvSpPr>
          <p:nvPr>
            <p:ph type="body" idx="1"/>
          </p:nvPr>
        </p:nvSpPr>
        <p:spPr bwMode="auto">
          <a:xfrm>
            <a:off x="762000" y="1295400"/>
            <a:ext cx="7848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latin typeface="Arial" charset="0"/>
                <a:ea typeface="ＭＳ Ｐゴシック" pitchFamily="1" charset="-128"/>
              </a:defRPr>
            </a:lvl1pPr>
          </a:lstStyle>
          <a:p>
            <a:pPr rtl="0" eaLnBrk="0" fontAlgn="base" hangingPunct="0">
              <a:spcBef>
                <a:spcPct val="0"/>
              </a:spcBef>
              <a:spcAft>
                <a:spcPct val="0"/>
              </a:spcAft>
              <a:defRPr/>
            </a:pPr>
            <a:fld id="{11F8F02E-0A1E-419A-AC51-DC890D31D2A7}" type="slidenum">
              <a:rPr lang="en-US" kern="1200">
                <a:cs typeface="+mn-cs"/>
              </a:rPr>
              <a:pPr rtl="0" eaLnBrk="0" fontAlgn="base" hangingPunct="0">
                <a:spcBef>
                  <a:spcPct val="0"/>
                </a:spcBef>
                <a:spcAft>
                  <a:spcPct val="0"/>
                </a:spcAft>
                <a:defRPr/>
              </a:pPr>
              <a:t>‹#›</a:t>
            </a:fld>
            <a:endParaRPr lang="en-US" kern="1200" dirty="0">
              <a:cs typeface="+mn-cs"/>
            </a:endParaRPr>
          </a:p>
        </p:txBody>
      </p:sp>
      <p:sp>
        <p:nvSpPr>
          <p:cNvPr id="1033" name="Rectangle 9"/>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rtl="0" eaLnBrk="0" fontAlgn="base" hangingPunct="0">
              <a:lnSpc>
                <a:spcPct val="90000"/>
              </a:lnSpc>
              <a:spcBef>
                <a:spcPct val="0"/>
              </a:spcBef>
              <a:spcAft>
                <a:spcPct val="0"/>
              </a:spcAft>
              <a:defRPr/>
            </a:pPr>
            <a:r>
              <a:rPr lang="en-US" sz="900" b="1" kern="1200" dirty="0">
                <a:solidFill>
                  <a:srgbClr val="003F69"/>
                </a:solidFill>
                <a:latin typeface="Arial" charset="0"/>
                <a:ea typeface="ＭＳ Ｐゴシック" pitchFamily="1" charset="-128"/>
                <a:cs typeface="+mn-cs"/>
              </a:rPr>
              <a:t>Office of Research and Development</a:t>
            </a:r>
          </a:p>
          <a:p>
            <a:pPr algn="just" rtl="0" eaLnBrk="0" fontAlgn="base" hangingPunct="0">
              <a:lnSpc>
                <a:spcPct val="90000"/>
              </a:lnSpc>
              <a:spcBef>
                <a:spcPct val="0"/>
              </a:spcBef>
              <a:spcAft>
                <a:spcPct val="0"/>
              </a:spcAft>
              <a:defRPr/>
            </a:pPr>
            <a:r>
              <a:rPr lang="en-US" sz="900" kern="1200" dirty="0">
                <a:solidFill>
                  <a:srgbClr val="003F69"/>
                </a:solidFill>
                <a:latin typeface="Arial" charset="0"/>
                <a:ea typeface="ＭＳ Ｐゴシック" pitchFamily="1" charset="-128"/>
                <a:cs typeface="+mn-cs"/>
              </a:rPr>
              <a:t>National Center for Computational Toxicology</a:t>
            </a:r>
          </a:p>
        </p:txBody>
      </p:sp>
      <p:sp>
        <p:nvSpPr>
          <p:cNvPr id="1034" name="Rectangle 10"/>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algn="l" rtl="0" eaLnBrk="0" fontAlgn="base" hangingPunct="0">
              <a:spcBef>
                <a:spcPct val="0"/>
              </a:spcBef>
              <a:spcAft>
                <a:spcPct val="0"/>
              </a:spcAft>
              <a:defRPr/>
            </a:pPr>
            <a:endParaRPr lang="en-US" sz="1600" kern="1200" dirty="0">
              <a:solidFill>
                <a:srgbClr val="000000"/>
              </a:solidFill>
              <a:latin typeface="Arial" charset="0"/>
              <a:ea typeface="ＭＳ Ｐゴシック" pitchFamily="1" charset="-128"/>
              <a:cs typeface="+mn-cs"/>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810" r:id="rId15"/>
    <p:sldLayoutId id="2147483811" r:id="rId16"/>
  </p:sldLayoutIdLst>
  <p:transition>
    <p:fade/>
  </p:transition>
  <p:hf hdr="0" ftr="0" dt="0"/>
  <p:txStyles>
    <p:titleStyle>
      <a:lvl1pPr algn="l" rtl="0" eaLnBrk="0" fontAlgn="base" hangingPunct="0">
        <a:spcBef>
          <a:spcPct val="0"/>
        </a:spcBef>
        <a:spcAft>
          <a:spcPct val="0"/>
        </a:spcAft>
        <a:defRPr sz="2800" b="1">
          <a:solidFill>
            <a:srgbClr val="003F69"/>
          </a:solidFill>
          <a:latin typeface="+mj-lt"/>
          <a:ea typeface="+mj-ea"/>
          <a:cs typeface="+mj-cs"/>
        </a:defRPr>
      </a:lvl1pPr>
      <a:lvl2pPr algn="l" rtl="0" eaLnBrk="0" fontAlgn="base" hangingPunct="0">
        <a:spcBef>
          <a:spcPct val="0"/>
        </a:spcBef>
        <a:spcAft>
          <a:spcPct val="0"/>
        </a:spcAft>
        <a:defRPr sz="2800" b="1">
          <a:solidFill>
            <a:srgbClr val="003F69"/>
          </a:solidFill>
          <a:latin typeface="Arial" charset="0"/>
          <a:ea typeface="ＭＳ Ｐゴシック" pitchFamily="1" charset="-128"/>
        </a:defRPr>
      </a:lvl2pPr>
      <a:lvl3pPr algn="l" rtl="0" eaLnBrk="0" fontAlgn="base" hangingPunct="0">
        <a:spcBef>
          <a:spcPct val="0"/>
        </a:spcBef>
        <a:spcAft>
          <a:spcPct val="0"/>
        </a:spcAft>
        <a:defRPr sz="2800" b="1">
          <a:solidFill>
            <a:srgbClr val="003F69"/>
          </a:solidFill>
          <a:latin typeface="Arial" charset="0"/>
          <a:ea typeface="ＭＳ Ｐゴシック" pitchFamily="1" charset="-128"/>
        </a:defRPr>
      </a:lvl3pPr>
      <a:lvl4pPr algn="l" rtl="0" eaLnBrk="0" fontAlgn="base" hangingPunct="0">
        <a:spcBef>
          <a:spcPct val="0"/>
        </a:spcBef>
        <a:spcAft>
          <a:spcPct val="0"/>
        </a:spcAft>
        <a:defRPr sz="2800" b="1">
          <a:solidFill>
            <a:srgbClr val="003F69"/>
          </a:solidFill>
          <a:latin typeface="Arial" charset="0"/>
          <a:ea typeface="ＭＳ Ｐゴシック" pitchFamily="1" charset="-128"/>
        </a:defRPr>
      </a:lvl4pPr>
      <a:lvl5pPr algn="l" rtl="0" eaLnBrk="0" fontAlgn="base" hangingPunct="0">
        <a:spcBef>
          <a:spcPct val="0"/>
        </a:spcBef>
        <a:spcAft>
          <a:spcPct val="0"/>
        </a:spcAft>
        <a:defRPr sz="2800" b="1">
          <a:solidFill>
            <a:srgbClr val="003F69"/>
          </a:solidFill>
          <a:latin typeface="Arial" charset="0"/>
          <a:ea typeface="ＭＳ Ｐゴシック" pitchFamily="1" charset="-128"/>
        </a:defRPr>
      </a:lvl5pPr>
      <a:lvl6pPr marL="457200" algn="l" rtl="0" fontAlgn="base">
        <a:spcBef>
          <a:spcPct val="0"/>
        </a:spcBef>
        <a:spcAft>
          <a:spcPct val="0"/>
        </a:spcAft>
        <a:defRPr sz="2800" b="1">
          <a:solidFill>
            <a:srgbClr val="003F69"/>
          </a:solidFill>
          <a:latin typeface="Arial" charset="0"/>
          <a:ea typeface="ＭＳ Ｐゴシック" pitchFamily="1" charset="-128"/>
        </a:defRPr>
      </a:lvl6pPr>
      <a:lvl7pPr marL="914400" algn="l" rtl="0" fontAlgn="base">
        <a:spcBef>
          <a:spcPct val="0"/>
        </a:spcBef>
        <a:spcAft>
          <a:spcPct val="0"/>
        </a:spcAft>
        <a:defRPr sz="2800" b="1">
          <a:solidFill>
            <a:srgbClr val="003F69"/>
          </a:solidFill>
          <a:latin typeface="Arial" charset="0"/>
          <a:ea typeface="ＭＳ Ｐゴシック" pitchFamily="1" charset="-128"/>
        </a:defRPr>
      </a:lvl7pPr>
      <a:lvl8pPr marL="1371600" algn="l" rtl="0" fontAlgn="base">
        <a:spcBef>
          <a:spcPct val="0"/>
        </a:spcBef>
        <a:spcAft>
          <a:spcPct val="0"/>
        </a:spcAft>
        <a:defRPr sz="2800" b="1">
          <a:solidFill>
            <a:srgbClr val="003F69"/>
          </a:solidFill>
          <a:latin typeface="Arial" charset="0"/>
          <a:ea typeface="ＭＳ Ｐゴシック" pitchFamily="1" charset="-128"/>
        </a:defRPr>
      </a:lvl8pPr>
      <a:lvl9pPr marL="1828800" algn="l" rtl="0" fontAlgn="base">
        <a:spcBef>
          <a:spcPct val="0"/>
        </a:spcBef>
        <a:spcAft>
          <a:spcPct val="0"/>
        </a:spcAft>
        <a:defRPr sz="2800" b="1">
          <a:solidFill>
            <a:srgbClr val="003F69"/>
          </a:solidFill>
          <a:latin typeface="Arial" charset="0"/>
          <a:ea typeface="ＭＳ Ｐゴシック" pitchFamily="1" charset="-128"/>
        </a:defRPr>
      </a:lvl9pPr>
    </p:titleStyle>
    <p:bodyStyle>
      <a:lvl1pPr marL="168275" indent="-168275" algn="l" rtl="0" eaLnBrk="0" fontAlgn="base" hangingPunct="0">
        <a:spcBef>
          <a:spcPct val="20000"/>
        </a:spcBef>
        <a:spcAft>
          <a:spcPct val="0"/>
        </a:spcAft>
        <a:buClr>
          <a:srgbClr val="003F69"/>
        </a:buClr>
        <a:buSzPct val="90000"/>
        <a:buFont typeface="Times" pitchFamily="18" charset="0"/>
        <a:buChar char="•"/>
        <a:defRPr sz="2400">
          <a:solidFill>
            <a:schemeClr val="tx1"/>
          </a:solidFill>
          <a:latin typeface="+mn-lt"/>
          <a:ea typeface="+mn-ea"/>
          <a:cs typeface="+mn-cs"/>
        </a:defRPr>
      </a:lvl1pPr>
      <a:lvl2pPr marL="458788" indent="-174625" algn="l" rtl="0" eaLnBrk="0" fontAlgn="base" hangingPunct="0">
        <a:spcBef>
          <a:spcPct val="20000"/>
        </a:spcBef>
        <a:spcAft>
          <a:spcPct val="0"/>
        </a:spcAft>
        <a:buClr>
          <a:srgbClr val="003F69"/>
        </a:buClr>
        <a:buChar char="–"/>
        <a:defRPr sz="2000">
          <a:solidFill>
            <a:schemeClr val="tx1"/>
          </a:solidFill>
          <a:latin typeface="+mn-lt"/>
          <a:ea typeface="+mn-ea"/>
        </a:defRPr>
      </a:lvl2pPr>
      <a:lvl3pPr marL="742950" indent="-168275" algn="l" rtl="0" eaLnBrk="0" fontAlgn="base" hangingPunct="0">
        <a:spcBef>
          <a:spcPct val="20000"/>
        </a:spcBef>
        <a:spcAft>
          <a:spcPct val="0"/>
        </a:spcAft>
        <a:buClr>
          <a:srgbClr val="003F69"/>
        </a:buClr>
        <a:buSzPct val="90000"/>
        <a:buFont typeface="Times" pitchFamily="18" charset="0"/>
        <a:buChar char="•"/>
        <a:defRPr>
          <a:solidFill>
            <a:schemeClr val="tx1"/>
          </a:solidFill>
          <a:latin typeface="+mn-lt"/>
          <a:ea typeface="+mn-ea"/>
        </a:defRPr>
      </a:lvl3pPr>
      <a:lvl4pPr marL="1027113" indent="-169863" algn="l" rtl="0" eaLnBrk="0" fontAlgn="base" hangingPunct="0">
        <a:spcBef>
          <a:spcPct val="20000"/>
        </a:spcBef>
        <a:spcAft>
          <a:spcPct val="0"/>
        </a:spcAft>
        <a:buClr>
          <a:srgbClr val="003F69"/>
        </a:buClr>
        <a:buChar char="–"/>
        <a:defRPr sz="1600">
          <a:solidFill>
            <a:schemeClr val="tx1"/>
          </a:solidFill>
          <a:latin typeface="+mn-lt"/>
          <a:ea typeface="+mn-ea"/>
        </a:defRPr>
      </a:lvl4pPr>
      <a:lvl5pPr marL="1317625" indent="-176213" algn="l" rtl="0" eaLnBrk="0" fontAlgn="base" hangingPunct="0">
        <a:spcBef>
          <a:spcPct val="20000"/>
        </a:spcBef>
        <a:spcAft>
          <a:spcPct val="0"/>
        </a:spcAft>
        <a:buClr>
          <a:srgbClr val="003F69"/>
        </a:buClr>
        <a:buChar char="»"/>
        <a:defRPr sz="1600" i="1">
          <a:solidFill>
            <a:schemeClr val="tx1"/>
          </a:solidFill>
          <a:latin typeface="+mn-lt"/>
          <a:ea typeface="+mn-ea"/>
        </a:defRPr>
      </a:lvl5pPr>
      <a:lvl6pPr marL="1774825" indent="-176213" algn="l" rtl="0" fontAlgn="base">
        <a:spcBef>
          <a:spcPct val="20000"/>
        </a:spcBef>
        <a:spcAft>
          <a:spcPct val="0"/>
        </a:spcAft>
        <a:buClr>
          <a:srgbClr val="003F69"/>
        </a:buClr>
        <a:buChar char="»"/>
        <a:defRPr i="1">
          <a:solidFill>
            <a:schemeClr val="tx1"/>
          </a:solidFill>
          <a:latin typeface="+mn-lt"/>
          <a:ea typeface="+mn-ea"/>
        </a:defRPr>
      </a:lvl6pPr>
      <a:lvl7pPr marL="2232025" indent="-176213" algn="l" rtl="0" fontAlgn="base">
        <a:spcBef>
          <a:spcPct val="20000"/>
        </a:spcBef>
        <a:spcAft>
          <a:spcPct val="0"/>
        </a:spcAft>
        <a:buClr>
          <a:srgbClr val="003F69"/>
        </a:buClr>
        <a:buChar char="»"/>
        <a:defRPr i="1">
          <a:solidFill>
            <a:schemeClr val="tx1"/>
          </a:solidFill>
          <a:latin typeface="+mn-lt"/>
          <a:ea typeface="+mn-ea"/>
        </a:defRPr>
      </a:lvl7pPr>
      <a:lvl8pPr marL="2689225" indent="-176213" algn="l" rtl="0" fontAlgn="base">
        <a:spcBef>
          <a:spcPct val="20000"/>
        </a:spcBef>
        <a:spcAft>
          <a:spcPct val="0"/>
        </a:spcAft>
        <a:buClr>
          <a:srgbClr val="003F69"/>
        </a:buClr>
        <a:buChar char="»"/>
        <a:defRPr i="1">
          <a:solidFill>
            <a:schemeClr val="tx1"/>
          </a:solidFill>
          <a:latin typeface="+mn-lt"/>
          <a:ea typeface="+mn-ea"/>
        </a:defRPr>
      </a:lvl8pPr>
      <a:lvl9pPr marL="3146425" indent="-176213" algn="l" rtl="0" fontAlgn="base">
        <a:spcBef>
          <a:spcPct val="20000"/>
        </a:spcBef>
        <a:spcAft>
          <a:spcPct val="0"/>
        </a:spcAft>
        <a:buClr>
          <a:srgbClr val="003F69"/>
        </a:buClr>
        <a:buChar char="»"/>
        <a:defRPr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9074" name="Picture 2" descr="backgrounds_2955d"/>
          <p:cNvPicPr>
            <a:picLocks noChangeAspect="1" noChangeArrowheads="1"/>
          </p:cNvPicPr>
          <p:nvPr userDrawn="1"/>
        </p:nvPicPr>
        <p:blipFill>
          <a:blip r:embed="rId15" cstate="print"/>
          <a:srcRect/>
          <a:stretch>
            <a:fillRect/>
          </a:stretch>
        </p:blipFill>
        <p:spPr bwMode="auto">
          <a:xfrm>
            <a:off x="-1588" y="-1588"/>
            <a:ext cx="9148763" cy="6861176"/>
          </a:xfrm>
          <a:prstGeom prst="rect">
            <a:avLst/>
          </a:prstGeom>
          <a:noFill/>
        </p:spPr>
      </p:pic>
      <p:sp>
        <p:nvSpPr>
          <p:cNvPr id="259075"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9076"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259077" name="Rectangle 5"/>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defRPr>
            </a:lvl1pPr>
          </a:lstStyle>
          <a:p>
            <a:pPr eaLnBrk="0" hangingPunct="0"/>
            <a:fld id="{C52CEAD2-5708-4FD1-BFD8-90F07505434C}" type="slidenum">
              <a:rPr lang="en-US"/>
              <a:pPr eaLnBrk="0" hangingPunct="0"/>
              <a:t>‹#›</a:t>
            </a:fld>
            <a:endParaRPr lang="en-US"/>
          </a:p>
        </p:txBody>
      </p:sp>
      <p:sp>
        <p:nvSpPr>
          <p:cNvPr id="259078"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pPr>
            <a:r>
              <a:rPr lang="en-US" sz="900" b="1">
                <a:solidFill>
                  <a:srgbClr val="003F69"/>
                </a:solidFill>
              </a:rPr>
              <a:t>Office of Research and Development</a:t>
            </a:r>
          </a:p>
          <a:p>
            <a:pPr algn="just" eaLnBrk="0" hangingPunct="0">
              <a:lnSpc>
                <a:spcPct val="90000"/>
              </a:lnSpc>
            </a:pPr>
            <a:r>
              <a:rPr lang="en-US" sz="900">
                <a:solidFill>
                  <a:srgbClr val="003F69"/>
                </a:solidFill>
              </a:rPr>
              <a:t>National Center for Computational Toxicology</a:t>
            </a:r>
          </a:p>
        </p:txBody>
      </p:sp>
      <p:sp>
        <p:nvSpPr>
          <p:cNvPr id="259079"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eaLnBrk="0" hangingPunct="0"/>
            <a:endParaRPr lang="en-US" sz="1600">
              <a:solidFill>
                <a:srgbClr val="000000"/>
              </a:solidFill>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ransition/>
  <p:hf hdr="0" ftr="0" dt="0"/>
  <p:txStyles>
    <p:titleStyle>
      <a:lvl1pPr algn="l" rtl="0" fontAlgn="base">
        <a:spcBef>
          <a:spcPct val="0"/>
        </a:spcBef>
        <a:spcAft>
          <a:spcPct val="0"/>
        </a:spcAft>
        <a:defRPr sz="3200" b="1">
          <a:solidFill>
            <a:srgbClr val="003F69"/>
          </a:solidFill>
          <a:latin typeface="+mj-lt"/>
          <a:ea typeface="+mj-ea"/>
          <a:cs typeface="+mj-cs"/>
        </a:defRPr>
      </a:lvl1pPr>
      <a:lvl2pPr algn="l" rtl="0" fontAlgn="base">
        <a:spcBef>
          <a:spcPct val="0"/>
        </a:spcBef>
        <a:spcAft>
          <a:spcPct val="0"/>
        </a:spcAft>
        <a:defRPr sz="3200" b="1">
          <a:solidFill>
            <a:srgbClr val="003F69"/>
          </a:solidFill>
          <a:latin typeface="Arial" pitchFamily="34" charset="0"/>
          <a:ea typeface="ＭＳ Ｐゴシック" pitchFamily="1" charset="-128"/>
        </a:defRPr>
      </a:lvl2pPr>
      <a:lvl3pPr algn="l" rtl="0" fontAlgn="base">
        <a:spcBef>
          <a:spcPct val="0"/>
        </a:spcBef>
        <a:spcAft>
          <a:spcPct val="0"/>
        </a:spcAft>
        <a:defRPr sz="3200" b="1">
          <a:solidFill>
            <a:srgbClr val="003F69"/>
          </a:solidFill>
          <a:latin typeface="Arial" pitchFamily="34" charset="0"/>
          <a:ea typeface="ＭＳ Ｐゴシック" pitchFamily="1" charset="-128"/>
        </a:defRPr>
      </a:lvl3pPr>
      <a:lvl4pPr algn="l" rtl="0" fontAlgn="base">
        <a:spcBef>
          <a:spcPct val="0"/>
        </a:spcBef>
        <a:spcAft>
          <a:spcPct val="0"/>
        </a:spcAft>
        <a:defRPr sz="3200" b="1">
          <a:solidFill>
            <a:srgbClr val="003F69"/>
          </a:solidFill>
          <a:latin typeface="Arial" pitchFamily="34" charset="0"/>
          <a:ea typeface="ＭＳ Ｐゴシック" pitchFamily="1" charset="-128"/>
        </a:defRPr>
      </a:lvl4pPr>
      <a:lvl5pPr algn="l" rtl="0" fontAlgn="base">
        <a:spcBef>
          <a:spcPct val="0"/>
        </a:spcBef>
        <a:spcAft>
          <a:spcPct val="0"/>
        </a:spcAft>
        <a:defRPr sz="3200" b="1">
          <a:solidFill>
            <a:srgbClr val="003F69"/>
          </a:solidFill>
          <a:latin typeface="Arial" pitchFamily="34" charset="0"/>
          <a:ea typeface="ＭＳ Ｐゴシック" pitchFamily="1" charset="-128"/>
        </a:defRPr>
      </a:lvl5pPr>
      <a:lvl6pPr marL="457200" algn="l" rtl="0" fontAlgn="base">
        <a:spcBef>
          <a:spcPct val="0"/>
        </a:spcBef>
        <a:spcAft>
          <a:spcPct val="0"/>
        </a:spcAft>
        <a:defRPr sz="3200" b="1">
          <a:solidFill>
            <a:srgbClr val="003F69"/>
          </a:solidFill>
          <a:latin typeface="Arial" pitchFamily="34" charset="0"/>
          <a:ea typeface="ＭＳ Ｐゴシック" pitchFamily="1" charset="-128"/>
        </a:defRPr>
      </a:lvl6pPr>
      <a:lvl7pPr marL="914400" algn="l" rtl="0" fontAlgn="base">
        <a:spcBef>
          <a:spcPct val="0"/>
        </a:spcBef>
        <a:spcAft>
          <a:spcPct val="0"/>
        </a:spcAft>
        <a:defRPr sz="3200" b="1">
          <a:solidFill>
            <a:srgbClr val="003F69"/>
          </a:solidFill>
          <a:latin typeface="Arial" pitchFamily="34" charset="0"/>
          <a:ea typeface="ＭＳ Ｐゴシック" pitchFamily="1" charset="-128"/>
        </a:defRPr>
      </a:lvl7pPr>
      <a:lvl8pPr marL="1371600" algn="l" rtl="0" fontAlgn="base">
        <a:spcBef>
          <a:spcPct val="0"/>
        </a:spcBef>
        <a:spcAft>
          <a:spcPct val="0"/>
        </a:spcAft>
        <a:defRPr sz="3200" b="1">
          <a:solidFill>
            <a:srgbClr val="003F69"/>
          </a:solidFill>
          <a:latin typeface="Arial" pitchFamily="34" charset="0"/>
          <a:ea typeface="ＭＳ Ｐゴシック" pitchFamily="1" charset="-128"/>
        </a:defRPr>
      </a:lvl8pPr>
      <a:lvl9pPr marL="1828800" algn="l" rtl="0" fontAlgn="base">
        <a:spcBef>
          <a:spcPct val="0"/>
        </a:spcBef>
        <a:spcAft>
          <a:spcPct val="0"/>
        </a:spcAft>
        <a:defRPr sz="3200" b="1">
          <a:solidFill>
            <a:srgbClr val="003F69"/>
          </a:solidFill>
          <a:latin typeface="Arial" pitchFamily="34" charset="0"/>
          <a:ea typeface="ＭＳ Ｐゴシック" pitchFamily="1" charset="-128"/>
        </a:defRPr>
      </a:lvl9pPr>
    </p:titleStyle>
    <p:bodyStyle>
      <a:lvl1pPr marL="168275"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fontAlgn="base">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9074" name="Picture 2" descr="backgrounds_2955d"/>
          <p:cNvPicPr>
            <a:picLocks noChangeAspect="1" noChangeArrowheads="1"/>
          </p:cNvPicPr>
          <p:nvPr userDrawn="1"/>
        </p:nvPicPr>
        <p:blipFill>
          <a:blip r:embed="rId2" cstate="print"/>
          <a:srcRect/>
          <a:stretch>
            <a:fillRect/>
          </a:stretch>
        </p:blipFill>
        <p:spPr bwMode="auto">
          <a:xfrm>
            <a:off x="-1588" y="-1588"/>
            <a:ext cx="9148763" cy="6861176"/>
          </a:xfrm>
          <a:prstGeom prst="rect">
            <a:avLst/>
          </a:prstGeom>
          <a:noFill/>
        </p:spPr>
      </p:pic>
      <p:sp>
        <p:nvSpPr>
          <p:cNvPr id="259075"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9076"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259077" name="Rectangle 5"/>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defRPr>
            </a:lvl1pPr>
          </a:lstStyle>
          <a:p>
            <a:pPr eaLnBrk="0" hangingPunct="0"/>
            <a:fld id="{C52CEAD2-5708-4FD1-BFD8-90F07505434C}" type="slidenum">
              <a:rPr lang="en-US"/>
              <a:pPr eaLnBrk="0" hangingPunct="0"/>
              <a:t>‹#›</a:t>
            </a:fld>
            <a:endParaRPr lang="en-US"/>
          </a:p>
        </p:txBody>
      </p:sp>
      <p:sp>
        <p:nvSpPr>
          <p:cNvPr id="259078"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pPr>
            <a:r>
              <a:rPr lang="en-US" sz="900" b="1">
                <a:solidFill>
                  <a:srgbClr val="003F69"/>
                </a:solidFill>
              </a:rPr>
              <a:t>Office of Research and Development</a:t>
            </a:r>
          </a:p>
          <a:p>
            <a:pPr algn="just" eaLnBrk="0" hangingPunct="0">
              <a:lnSpc>
                <a:spcPct val="90000"/>
              </a:lnSpc>
            </a:pPr>
            <a:r>
              <a:rPr lang="en-US" sz="900">
                <a:solidFill>
                  <a:srgbClr val="003F69"/>
                </a:solidFill>
              </a:rPr>
              <a:t>National Center for Computational Toxicology</a:t>
            </a:r>
          </a:p>
        </p:txBody>
      </p:sp>
      <p:sp>
        <p:nvSpPr>
          <p:cNvPr id="259079"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eaLnBrk="0" hangingPunct="0"/>
            <a:endParaRPr lang="en-US" sz="1600">
              <a:solidFill>
                <a:srgbClr val="000000"/>
              </a:solidFill>
            </a:endParaRPr>
          </a:p>
        </p:txBody>
      </p:sp>
    </p:spTree>
  </p:cSld>
  <p:clrMap bg1="lt1" tx1="dk1" bg2="lt2" tx2="dk2" accent1="accent1" accent2="accent2" accent3="accent3" accent4="accent4" accent5="accent5" accent6="accent6" hlink="hlink" folHlink="folHlink"/>
  <p:transition>
    <p:fade/>
  </p:transition>
  <p:hf hdr="0" ftr="0" dt="0"/>
  <p:txStyles>
    <p:titleStyle>
      <a:lvl1pPr algn="l" rtl="0" fontAlgn="base">
        <a:spcBef>
          <a:spcPct val="0"/>
        </a:spcBef>
        <a:spcAft>
          <a:spcPct val="0"/>
        </a:spcAft>
        <a:defRPr sz="3200" b="1">
          <a:solidFill>
            <a:srgbClr val="003F69"/>
          </a:solidFill>
          <a:latin typeface="+mj-lt"/>
          <a:ea typeface="+mj-ea"/>
          <a:cs typeface="+mj-cs"/>
        </a:defRPr>
      </a:lvl1pPr>
      <a:lvl2pPr algn="l" rtl="0" fontAlgn="base">
        <a:spcBef>
          <a:spcPct val="0"/>
        </a:spcBef>
        <a:spcAft>
          <a:spcPct val="0"/>
        </a:spcAft>
        <a:defRPr sz="3200" b="1">
          <a:solidFill>
            <a:srgbClr val="003F69"/>
          </a:solidFill>
          <a:latin typeface="Arial" pitchFamily="34" charset="0"/>
          <a:ea typeface="ＭＳ Ｐゴシック" pitchFamily="1" charset="-128"/>
        </a:defRPr>
      </a:lvl2pPr>
      <a:lvl3pPr algn="l" rtl="0" fontAlgn="base">
        <a:spcBef>
          <a:spcPct val="0"/>
        </a:spcBef>
        <a:spcAft>
          <a:spcPct val="0"/>
        </a:spcAft>
        <a:defRPr sz="3200" b="1">
          <a:solidFill>
            <a:srgbClr val="003F69"/>
          </a:solidFill>
          <a:latin typeface="Arial" pitchFamily="34" charset="0"/>
          <a:ea typeface="ＭＳ Ｐゴシック" pitchFamily="1" charset="-128"/>
        </a:defRPr>
      </a:lvl3pPr>
      <a:lvl4pPr algn="l" rtl="0" fontAlgn="base">
        <a:spcBef>
          <a:spcPct val="0"/>
        </a:spcBef>
        <a:spcAft>
          <a:spcPct val="0"/>
        </a:spcAft>
        <a:defRPr sz="3200" b="1">
          <a:solidFill>
            <a:srgbClr val="003F69"/>
          </a:solidFill>
          <a:latin typeface="Arial" pitchFamily="34" charset="0"/>
          <a:ea typeface="ＭＳ Ｐゴシック" pitchFamily="1" charset="-128"/>
        </a:defRPr>
      </a:lvl4pPr>
      <a:lvl5pPr algn="l" rtl="0" fontAlgn="base">
        <a:spcBef>
          <a:spcPct val="0"/>
        </a:spcBef>
        <a:spcAft>
          <a:spcPct val="0"/>
        </a:spcAft>
        <a:defRPr sz="3200" b="1">
          <a:solidFill>
            <a:srgbClr val="003F69"/>
          </a:solidFill>
          <a:latin typeface="Arial" pitchFamily="34" charset="0"/>
          <a:ea typeface="ＭＳ Ｐゴシック" pitchFamily="1" charset="-128"/>
        </a:defRPr>
      </a:lvl5pPr>
      <a:lvl6pPr marL="457200" algn="l" rtl="0" fontAlgn="base">
        <a:spcBef>
          <a:spcPct val="0"/>
        </a:spcBef>
        <a:spcAft>
          <a:spcPct val="0"/>
        </a:spcAft>
        <a:defRPr sz="3200" b="1">
          <a:solidFill>
            <a:srgbClr val="003F69"/>
          </a:solidFill>
          <a:latin typeface="Arial" pitchFamily="34" charset="0"/>
          <a:ea typeface="ＭＳ Ｐゴシック" pitchFamily="1" charset="-128"/>
        </a:defRPr>
      </a:lvl6pPr>
      <a:lvl7pPr marL="914400" algn="l" rtl="0" fontAlgn="base">
        <a:spcBef>
          <a:spcPct val="0"/>
        </a:spcBef>
        <a:spcAft>
          <a:spcPct val="0"/>
        </a:spcAft>
        <a:defRPr sz="3200" b="1">
          <a:solidFill>
            <a:srgbClr val="003F69"/>
          </a:solidFill>
          <a:latin typeface="Arial" pitchFamily="34" charset="0"/>
          <a:ea typeface="ＭＳ Ｐゴシック" pitchFamily="1" charset="-128"/>
        </a:defRPr>
      </a:lvl7pPr>
      <a:lvl8pPr marL="1371600" algn="l" rtl="0" fontAlgn="base">
        <a:spcBef>
          <a:spcPct val="0"/>
        </a:spcBef>
        <a:spcAft>
          <a:spcPct val="0"/>
        </a:spcAft>
        <a:defRPr sz="3200" b="1">
          <a:solidFill>
            <a:srgbClr val="003F69"/>
          </a:solidFill>
          <a:latin typeface="Arial" pitchFamily="34" charset="0"/>
          <a:ea typeface="ＭＳ Ｐゴシック" pitchFamily="1" charset="-128"/>
        </a:defRPr>
      </a:lvl8pPr>
      <a:lvl9pPr marL="1828800" algn="l" rtl="0" fontAlgn="base">
        <a:spcBef>
          <a:spcPct val="0"/>
        </a:spcBef>
        <a:spcAft>
          <a:spcPct val="0"/>
        </a:spcAft>
        <a:defRPr sz="3200" b="1">
          <a:solidFill>
            <a:srgbClr val="003F69"/>
          </a:solidFill>
          <a:latin typeface="Arial" pitchFamily="34" charset="0"/>
          <a:ea typeface="ＭＳ Ｐゴシック" pitchFamily="1" charset="-128"/>
        </a:defRPr>
      </a:lvl9pPr>
    </p:titleStyle>
    <p:bodyStyle>
      <a:lvl1pPr marL="168275"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fontAlgn="base">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9074" name="Picture 2" descr="backgrounds_2955d"/>
          <p:cNvPicPr>
            <a:picLocks noChangeAspect="1" noChangeArrowheads="1"/>
          </p:cNvPicPr>
          <p:nvPr userDrawn="1"/>
        </p:nvPicPr>
        <p:blipFill>
          <a:blip r:embed="rId3" cstate="print"/>
          <a:srcRect/>
          <a:stretch>
            <a:fillRect/>
          </a:stretch>
        </p:blipFill>
        <p:spPr bwMode="auto">
          <a:xfrm>
            <a:off x="-1588" y="-1588"/>
            <a:ext cx="9148763" cy="6861176"/>
          </a:xfrm>
          <a:prstGeom prst="rect">
            <a:avLst/>
          </a:prstGeom>
          <a:noFill/>
        </p:spPr>
      </p:pic>
      <p:sp>
        <p:nvSpPr>
          <p:cNvPr id="259075"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9076"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259077" name="Rectangle 5"/>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defRPr>
            </a:lvl1pPr>
          </a:lstStyle>
          <a:p>
            <a:pPr eaLnBrk="0" hangingPunct="0"/>
            <a:fld id="{C52CEAD2-5708-4FD1-BFD8-90F07505434C}" type="slidenum">
              <a:rPr lang="en-US"/>
              <a:pPr eaLnBrk="0" hangingPunct="0"/>
              <a:t>‹#›</a:t>
            </a:fld>
            <a:endParaRPr lang="en-US"/>
          </a:p>
        </p:txBody>
      </p:sp>
      <p:sp>
        <p:nvSpPr>
          <p:cNvPr id="259078"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pPr>
            <a:r>
              <a:rPr lang="en-US" sz="900" b="1">
                <a:solidFill>
                  <a:srgbClr val="003F69"/>
                </a:solidFill>
              </a:rPr>
              <a:t>Office of Research and Development</a:t>
            </a:r>
          </a:p>
          <a:p>
            <a:pPr algn="just" eaLnBrk="0" hangingPunct="0">
              <a:lnSpc>
                <a:spcPct val="90000"/>
              </a:lnSpc>
            </a:pPr>
            <a:r>
              <a:rPr lang="en-US" sz="900">
                <a:solidFill>
                  <a:srgbClr val="003F69"/>
                </a:solidFill>
              </a:rPr>
              <a:t>National Center for Computational Toxicology</a:t>
            </a:r>
          </a:p>
        </p:txBody>
      </p:sp>
      <p:sp>
        <p:nvSpPr>
          <p:cNvPr id="259079"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eaLnBrk="0" hangingPunct="0"/>
            <a:endParaRPr lang="en-US" sz="1600">
              <a:solidFill>
                <a:srgbClr val="000000"/>
              </a:solidFill>
            </a:endParaRPr>
          </a:p>
        </p:txBody>
      </p:sp>
    </p:spTree>
  </p:cSld>
  <p:clrMap bg1="lt1" tx1="dk1" bg2="lt2" tx2="dk2" accent1="accent1" accent2="accent2" accent3="accent3" accent4="accent4" accent5="accent5" accent6="accent6" hlink="hlink" folHlink="folHlink"/>
  <p:sldLayoutIdLst>
    <p:sldLayoutId id="2147483760" r:id="rId1"/>
  </p:sldLayoutIdLst>
  <p:transition>
    <p:fade/>
  </p:transition>
  <p:hf hdr="0" ftr="0" dt="0"/>
  <p:txStyles>
    <p:titleStyle>
      <a:lvl1pPr algn="l" rtl="0" fontAlgn="base">
        <a:spcBef>
          <a:spcPct val="0"/>
        </a:spcBef>
        <a:spcAft>
          <a:spcPct val="0"/>
        </a:spcAft>
        <a:defRPr sz="3200" b="1">
          <a:solidFill>
            <a:srgbClr val="003F69"/>
          </a:solidFill>
          <a:latin typeface="+mj-lt"/>
          <a:ea typeface="+mj-ea"/>
          <a:cs typeface="+mj-cs"/>
        </a:defRPr>
      </a:lvl1pPr>
      <a:lvl2pPr algn="l" rtl="0" fontAlgn="base">
        <a:spcBef>
          <a:spcPct val="0"/>
        </a:spcBef>
        <a:spcAft>
          <a:spcPct val="0"/>
        </a:spcAft>
        <a:defRPr sz="3200" b="1">
          <a:solidFill>
            <a:srgbClr val="003F69"/>
          </a:solidFill>
          <a:latin typeface="Arial" pitchFamily="34" charset="0"/>
          <a:ea typeface="ＭＳ Ｐゴシック" pitchFamily="1" charset="-128"/>
        </a:defRPr>
      </a:lvl2pPr>
      <a:lvl3pPr algn="l" rtl="0" fontAlgn="base">
        <a:spcBef>
          <a:spcPct val="0"/>
        </a:spcBef>
        <a:spcAft>
          <a:spcPct val="0"/>
        </a:spcAft>
        <a:defRPr sz="3200" b="1">
          <a:solidFill>
            <a:srgbClr val="003F69"/>
          </a:solidFill>
          <a:latin typeface="Arial" pitchFamily="34" charset="0"/>
          <a:ea typeface="ＭＳ Ｐゴシック" pitchFamily="1" charset="-128"/>
        </a:defRPr>
      </a:lvl3pPr>
      <a:lvl4pPr algn="l" rtl="0" fontAlgn="base">
        <a:spcBef>
          <a:spcPct val="0"/>
        </a:spcBef>
        <a:spcAft>
          <a:spcPct val="0"/>
        </a:spcAft>
        <a:defRPr sz="3200" b="1">
          <a:solidFill>
            <a:srgbClr val="003F69"/>
          </a:solidFill>
          <a:latin typeface="Arial" pitchFamily="34" charset="0"/>
          <a:ea typeface="ＭＳ Ｐゴシック" pitchFamily="1" charset="-128"/>
        </a:defRPr>
      </a:lvl4pPr>
      <a:lvl5pPr algn="l" rtl="0" fontAlgn="base">
        <a:spcBef>
          <a:spcPct val="0"/>
        </a:spcBef>
        <a:spcAft>
          <a:spcPct val="0"/>
        </a:spcAft>
        <a:defRPr sz="3200" b="1">
          <a:solidFill>
            <a:srgbClr val="003F69"/>
          </a:solidFill>
          <a:latin typeface="Arial" pitchFamily="34" charset="0"/>
          <a:ea typeface="ＭＳ Ｐゴシック" pitchFamily="1" charset="-128"/>
        </a:defRPr>
      </a:lvl5pPr>
      <a:lvl6pPr marL="457200" algn="l" rtl="0" fontAlgn="base">
        <a:spcBef>
          <a:spcPct val="0"/>
        </a:spcBef>
        <a:spcAft>
          <a:spcPct val="0"/>
        </a:spcAft>
        <a:defRPr sz="3200" b="1">
          <a:solidFill>
            <a:srgbClr val="003F69"/>
          </a:solidFill>
          <a:latin typeface="Arial" pitchFamily="34" charset="0"/>
          <a:ea typeface="ＭＳ Ｐゴシック" pitchFamily="1" charset="-128"/>
        </a:defRPr>
      </a:lvl6pPr>
      <a:lvl7pPr marL="914400" algn="l" rtl="0" fontAlgn="base">
        <a:spcBef>
          <a:spcPct val="0"/>
        </a:spcBef>
        <a:spcAft>
          <a:spcPct val="0"/>
        </a:spcAft>
        <a:defRPr sz="3200" b="1">
          <a:solidFill>
            <a:srgbClr val="003F69"/>
          </a:solidFill>
          <a:latin typeface="Arial" pitchFamily="34" charset="0"/>
          <a:ea typeface="ＭＳ Ｐゴシック" pitchFamily="1" charset="-128"/>
        </a:defRPr>
      </a:lvl7pPr>
      <a:lvl8pPr marL="1371600" algn="l" rtl="0" fontAlgn="base">
        <a:spcBef>
          <a:spcPct val="0"/>
        </a:spcBef>
        <a:spcAft>
          <a:spcPct val="0"/>
        </a:spcAft>
        <a:defRPr sz="3200" b="1">
          <a:solidFill>
            <a:srgbClr val="003F69"/>
          </a:solidFill>
          <a:latin typeface="Arial" pitchFamily="34" charset="0"/>
          <a:ea typeface="ＭＳ Ｐゴシック" pitchFamily="1" charset="-128"/>
        </a:defRPr>
      </a:lvl8pPr>
      <a:lvl9pPr marL="1828800" algn="l" rtl="0" fontAlgn="base">
        <a:spcBef>
          <a:spcPct val="0"/>
        </a:spcBef>
        <a:spcAft>
          <a:spcPct val="0"/>
        </a:spcAft>
        <a:defRPr sz="3200" b="1">
          <a:solidFill>
            <a:srgbClr val="003F69"/>
          </a:solidFill>
          <a:latin typeface="Arial" pitchFamily="34" charset="0"/>
          <a:ea typeface="ＭＳ Ｐゴシック" pitchFamily="1" charset="-128"/>
        </a:defRPr>
      </a:lvl9pPr>
    </p:titleStyle>
    <p:bodyStyle>
      <a:lvl1pPr marL="168275"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fontAlgn="base">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9074" name="Picture 2" descr="backgrounds_2955d"/>
          <p:cNvPicPr>
            <a:picLocks noChangeAspect="1" noChangeArrowheads="1"/>
          </p:cNvPicPr>
          <p:nvPr userDrawn="1"/>
        </p:nvPicPr>
        <p:blipFill>
          <a:blip r:embed="rId3" cstate="print"/>
          <a:srcRect/>
          <a:stretch>
            <a:fillRect/>
          </a:stretch>
        </p:blipFill>
        <p:spPr bwMode="auto">
          <a:xfrm>
            <a:off x="-1588" y="-1588"/>
            <a:ext cx="9148763" cy="6861176"/>
          </a:xfrm>
          <a:prstGeom prst="rect">
            <a:avLst/>
          </a:prstGeom>
          <a:noFill/>
        </p:spPr>
      </p:pic>
      <p:sp>
        <p:nvSpPr>
          <p:cNvPr id="259075"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9076"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259077" name="Rectangle 5"/>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1000" b="1">
                <a:solidFill>
                  <a:srgbClr val="003F69"/>
                </a:solidFill>
              </a:defRPr>
            </a:lvl1pPr>
          </a:lstStyle>
          <a:p>
            <a:pPr eaLnBrk="0" hangingPunct="0"/>
            <a:fld id="{C52CEAD2-5708-4FD1-BFD8-90F07505434C}" type="slidenum">
              <a:rPr lang="en-US"/>
              <a:pPr eaLnBrk="0" hangingPunct="0"/>
              <a:t>‹#›</a:t>
            </a:fld>
            <a:endParaRPr lang="en-US"/>
          </a:p>
        </p:txBody>
      </p:sp>
      <p:sp>
        <p:nvSpPr>
          <p:cNvPr id="259078"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pPr>
            <a:r>
              <a:rPr lang="en-US" sz="900" b="1">
                <a:solidFill>
                  <a:srgbClr val="003F69"/>
                </a:solidFill>
              </a:rPr>
              <a:t>Office of Research and Development</a:t>
            </a:r>
          </a:p>
          <a:p>
            <a:pPr algn="just" eaLnBrk="0" hangingPunct="0">
              <a:lnSpc>
                <a:spcPct val="90000"/>
              </a:lnSpc>
            </a:pPr>
            <a:r>
              <a:rPr lang="en-US" sz="900">
                <a:solidFill>
                  <a:srgbClr val="003F69"/>
                </a:solidFill>
              </a:rPr>
              <a:t>National Center for Computational Toxicology</a:t>
            </a:r>
          </a:p>
        </p:txBody>
      </p:sp>
      <p:sp>
        <p:nvSpPr>
          <p:cNvPr id="259079"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eaLnBrk="0" hangingPunct="0"/>
            <a:endParaRPr lang="en-US" sz="1600">
              <a:solidFill>
                <a:srgbClr val="000000"/>
              </a:solidFill>
            </a:endParaRPr>
          </a:p>
        </p:txBody>
      </p:sp>
    </p:spTree>
  </p:cSld>
  <p:clrMap bg1="lt1" tx1="dk1" bg2="lt2" tx2="dk2" accent1="accent1" accent2="accent2" accent3="accent3" accent4="accent4" accent5="accent5" accent6="accent6" hlink="hlink" folHlink="folHlink"/>
  <p:sldLayoutIdLst>
    <p:sldLayoutId id="2147483754" r:id="rId1"/>
  </p:sldLayoutIdLst>
  <p:transition>
    <p:fade/>
  </p:transition>
  <p:hf hdr="0" ftr="0" dt="0"/>
  <p:txStyles>
    <p:titleStyle>
      <a:lvl1pPr algn="l" rtl="0" fontAlgn="base">
        <a:spcBef>
          <a:spcPct val="0"/>
        </a:spcBef>
        <a:spcAft>
          <a:spcPct val="0"/>
        </a:spcAft>
        <a:defRPr sz="3200" b="1">
          <a:solidFill>
            <a:srgbClr val="003F69"/>
          </a:solidFill>
          <a:latin typeface="+mj-lt"/>
          <a:ea typeface="+mj-ea"/>
          <a:cs typeface="+mj-cs"/>
        </a:defRPr>
      </a:lvl1pPr>
      <a:lvl2pPr algn="l" rtl="0" fontAlgn="base">
        <a:spcBef>
          <a:spcPct val="0"/>
        </a:spcBef>
        <a:spcAft>
          <a:spcPct val="0"/>
        </a:spcAft>
        <a:defRPr sz="3200" b="1">
          <a:solidFill>
            <a:srgbClr val="003F69"/>
          </a:solidFill>
          <a:latin typeface="Arial" pitchFamily="34" charset="0"/>
          <a:ea typeface="ＭＳ Ｐゴシック" pitchFamily="1" charset="-128"/>
        </a:defRPr>
      </a:lvl2pPr>
      <a:lvl3pPr algn="l" rtl="0" fontAlgn="base">
        <a:spcBef>
          <a:spcPct val="0"/>
        </a:spcBef>
        <a:spcAft>
          <a:spcPct val="0"/>
        </a:spcAft>
        <a:defRPr sz="3200" b="1">
          <a:solidFill>
            <a:srgbClr val="003F69"/>
          </a:solidFill>
          <a:latin typeface="Arial" pitchFamily="34" charset="0"/>
          <a:ea typeface="ＭＳ Ｐゴシック" pitchFamily="1" charset="-128"/>
        </a:defRPr>
      </a:lvl3pPr>
      <a:lvl4pPr algn="l" rtl="0" fontAlgn="base">
        <a:spcBef>
          <a:spcPct val="0"/>
        </a:spcBef>
        <a:spcAft>
          <a:spcPct val="0"/>
        </a:spcAft>
        <a:defRPr sz="3200" b="1">
          <a:solidFill>
            <a:srgbClr val="003F69"/>
          </a:solidFill>
          <a:latin typeface="Arial" pitchFamily="34" charset="0"/>
          <a:ea typeface="ＭＳ Ｐゴシック" pitchFamily="1" charset="-128"/>
        </a:defRPr>
      </a:lvl4pPr>
      <a:lvl5pPr algn="l" rtl="0" fontAlgn="base">
        <a:spcBef>
          <a:spcPct val="0"/>
        </a:spcBef>
        <a:spcAft>
          <a:spcPct val="0"/>
        </a:spcAft>
        <a:defRPr sz="3200" b="1">
          <a:solidFill>
            <a:srgbClr val="003F69"/>
          </a:solidFill>
          <a:latin typeface="Arial" pitchFamily="34" charset="0"/>
          <a:ea typeface="ＭＳ Ｐゴシック" pitchFamily="1" charset="-128"/>
        </a:defRPr>
      </a:lvl5pPr>
      <a:lvl6pPr marL="457200" algn="l" rtl="0" fontAlgn="base">
        <a:spcBef>
          <a:spcPct val="0"/>
        </a:spcBef>
        <a:spcAft>
          <a:spcPct val="0"/>
        </a:spcAft>
        <a:defRPr sz="3200" b="1">
          <a:solidFill>
            <a:srgbClr val="003F69"/>
          </a:solidFill>
          <a:latin typeface="Arial" pitchFamily="34" charset="0"/>
          <a:ea typeface="ＭＳ Ｐゴシック" pitchFamily="1" charset="-128"/>
        </a:defRPr>
      </a:lvl6pPr>
      <a:lvl7pPr marL="914400" algn="l" rtl="0" fontAlgn="base">
        <a:spcBef>
          <a:spcPct val="0"/>
        </a:spcBef>
        <a:spcAft>
          <a:spcPct val="0"/>
        </a:spcAft>
        <a:defRPr sz="3200" b="1">
          <a:solidFill>
            <a:srgbClr val="003F69"/>
          </a:solidFill>
          <a:latin typeface="Arial" pitchFamily="34" charset="0"/>
          <a:ea typeface="ＭＳ Ｐゴシック" pitchFamily="1" charset="-128"/>
        </a:defRPr>
      </a:lvl7pPr>
      <a:lvl8pPr marL="1371600" algn="l" rtl="0" fontAlgn="base">
        <a:spcBef>
          <a:spcPct val="0"/>
        </a:spcBef>
        <a:spcAft>
          <a:spcPct val="0"/>
        </a:spcAft>
        <a:defRPr sz="3200" b="1">
          <a:solidFill>
            <a:srgbClr val="003F69"/>
          </a:solidFill>
          <a:latin typeface="Arial" pitchFamily="34" charset="0"/>
          <a:ea typeface="ＭＳ Ｐゴシック" pitchFamily="1" charset="-128"/>
        </a:defRPr>
      </a:lvl8pPr>
      <a:lvl9pPr marL="1828800" algn="l" rtl="0" fontAlgn="base">
        <a:spcBef>
          <a:spcPct val="0"/>
        </a:spcBef>
        <a:spcAft>
          <a:spcPct val="0"/>
        </a:spcAft>
        <a:defRPr sz="3200" b="1">
          <a:solidFill>
            <a:srgbClr val="003F69"/>
          </a:solidFill>
          <a:latin typeface="Arial" pitchFamily="34" charset="0"/>
          <a:ea typeface="ＭＳ Ｐゴシック" pitchFamily="1" charset="-128"/>
        </a:defRPr>
      </a:lvl9pPr>
    </p:titleStyle>
    <p:bodyStyle>
      <a:lvl1pPr marL="168275"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fontAlgn="base">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fontAlgn="base">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backgrounds_2955d"/>
          <p:cNvPicPr>
            <a:picLocks noChangeAspect="1" noChangeArrowheads="1"/>
          </p:cNvPicPr>
          <p:nvPr userDrawn="1"/>
        </p:nvPicPr>
        <p:blipFill>
          <a:blip r:embed="rId2" cstate="email"/>
          <a:srcRect/>
          <a:stretch>
            <a:fillRect/>
          </a:stretch>
        </p:blipFill>
        <p:spPr bwMode="auto">
          <a:xfrm>
            <a:off x="-1588" y="-1588"/>
            <a:ext cx="9148763" cy="6861176"/>
          </a:xfrm>
          <a:prstGeom prst="rect">
            <a:avLst/>
          </a:prstGeom>
          <a:noFill/>
          <a:ln w="9525">
            <a:noFill/>
            <a:miter lim="800000"/>
            <a:headEnd/>
            <a:tailEnd/>
          </a:ln>
        </p:spPr>
      </p:pic>
      <p:sp>
        <p:nvSpPr>
          <p:cNvPr id="1027" name="Rectangle 3"/>
          <p:cNvSpPr>
            <a:spLocks noGrp="1" noChangeArrowheads="1"/>
          </p:cNvSpPr>
          <p:nvPr>
            <p:ph type="title"/>
          </p:nvPr>
        </p:nvSpPr>
        <p:spPr bwMode="auto">
          <a:xfrm>
            <a:off x="2133600" y="533400"/>
            <a:ext cx="59436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685800" y="1295400"/>
            <a:ext cx="792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375814" name="Rectangle 6"/>
          <p:cNvSpPr>
            <a:spLocks noChangeArrowheads="1"/>
          </p:cNvSpPr>
          <p:nvPr/>
        </p:nvSpPr>
        <p:spPr bwMode="auto">
          <a:xfrm>
            <a:off x="757238" y="6224588"/>
            <a:ext cx="5643562" cy="244475"/>
          </a:xfrm>
          <a:prstGeom prst="rect">
            <a:avLst/>
          </a:prstGeom>
          <a:noFill/>
          <a:ln w="9525">
            <a:noFill/>
            <a:miter lim="800000"/>
            <a:headEnd/>
            <a:tailEnd/>
          </a:ln>
        </p:spPr>
        <p:txBody>
          <a:bodyPr lIns="0" tIns="0" rIns="0" bIns="0" anchor="b">
            <a:spAutoFit/>
          </a:bodyPr>
          <a:lstStyle/>
          <a:p>
            <a:pPr algn="just" eaLnBrk="0" hangingPunct="0">
              <a:lnSpc>
                <a:spcPct val="90000"/>
              </a:lnSpc>
              <a:defRPr/>
            </a:pPr>
            <a:r>
              <a:rPr lang="en-US" sz="900" b="1" dirty="0">
                <a:solidFill>
                  <a:srgbClr val="003F69"/>
                </a:solidFill>
                <a:latin typeface="Arial"/>
              </a:rPr>
              <a:t>Office of Research and Development</a:t>
            </a:r>
          </a:p>
          <a:p>
            <a:pPr algn="just" eaLnBrk="0" hangingPunct="0">
              <a:lnSpc>
                <a:spcPct val="90000"/>
              </a:lnSpc>
              <a:defRPr/>
            </a:pPr>
            <a:r>
              <a:rPr lang="en-US" sz="900" dirty="0">
                <a:solidFill>
                  <a:srgbClr val="003F69"/>
                </a:solidFill>
                <a:latin typeface="Arial"/>
              </a:rPr>
              <a:t>National Center for Computational Toxicology</a:t>
            </a:r>
          </a:p>
        </p:txBody>
      </p:sp>
      <p:sp>
        <p:nvSpPr>
          <p:cNvPr id="375815" name="Rectangle 7"/>
          <p:cNvSpPr>
            <a:spLocks noChangeArrowheads="1"/>
          </p:cNvSpPr>
          <p:nvPr userDrawn="1"/>
        </p:nvSpPr>
        <p:spPr bwMode="auto">
          <a:xfrm>
            <a:off x="-109538" y="6224588"/>
            <a:ext cx="795338" cy="228600"/>
          </a:xfrm>
          <a:prstGeom prst="rect">
            <a:avLst/>
          </a:prstGeom>
          <a:solidFill>
            <a:srgbClr val="003F69"/>
          </a:solidFill>
          <a:ln w="9525">
            <a:noFill/>
            <a:miter lim="800000"/>
            <a:headEnd/>
            <a:tailEnd/>
          </a:ln>
        </p:spPr>
        <p:txBody>
          <a:bodyPr wrap="none" anchor="ctr"/>
          <a:lstStyle/>
          <a:p>
            <a:pPr>
              <a:defRPr/>
            </a:pPr>
            <a:endParaRPr lang="en-US" sz="1800" b="1" i="1">
              <a:solidFill>
                <a:srgbClr val="000000"/>
              </a:solidFill>
              <a:latin typeface="Arial"/>
            </a:endParaRPr>
          </a:p>
        </p:txBody>
      </p:sp>
      <p:sp>
        <p:nvSpPr>
          <p:cNvPr id="375817" name="Rectangle 9"/>
          <p:cNvSpPr>
            <a:spLocks noGrp="1" noChangeArrowheads="1"/>
          </p:cNvSpPr>
          <p:nvPr>
            <p:ph type="sldNum" sz="quarter" idx="4"/>
          </p:nvPr>
        </p:nvSpPr>
        <p:spPr bwMode="auto">
          <a:xfrm>
            <a:off x="6553200" y="6224588"/>
            <a:ext cx="1905000" cy="228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eaLnBrk="0" hangingPunct="0">
              <a:defRPr sz="1000" i="0">
                <a:solidFill>
                  <a:srgbClr val="003F69"/>
                </a:solidFill>
                <a:ea typeface="+mn-ea"/>
              </a:defRPr>
            </a:lvl1pPr>
          </a:lstStyle>
          <a:p>
            <a:pPr>
              <a:defRPr/>
            </a:pPr>
            <a:fld id="{52794E60-2BA8-4932-9817-0503E6C7743E}" type="slidenum">
              <a:rPr lang="en-US" b="1">
                <a:latin typeface="Arial"/>
              </a:rPr>
              <a:pPr>
                <a:defRPr/>
              </a:pPr>
              <a:t>‹#›</a:t>
            </a:fld>
            <a:endParaRPr lang="en-US" b="1">
              <a:latin typeface="Arial"/>
            </a:endParaRPr>
          </a:p>
        </p:txBody>
      </p:sp>
    </p:spTree>
  </p:cSld>
  <p:clrMap bg1="lt1" tx1="dk1" bg2="lt2" tx2="dk2" accent1="accent1" accent2="accent2" accent3="accent3" accent4="accent4" accent5="accent5" accent6="accent6" hlink="hlink" folHlink="folHlink"/>
  <p:transition>
    <p:fade/>
  </p:transition>
  <p:hf hdr="0" ftr="0" dt="0"/>
  <p:txStyles>
    <p:titleStyle>
      <a:lvl1pPr algn="l" rtl="0" eaLnBrk="0" fontAlgn="base" hangingPunct="0">
        <a:spcBef>
          <a:spcPct val="0"/>
        </a:spcBef>
        <a:spcAft>
          <a:spcPct val="0"/>
        </a:spcAft>
        <a:defRPr sz="3200" b="1">
          <a:solidFill>
            <a:srgbClr val="003F69"/>
          </a:solidFill>
          <a:latin typeface="+mj-lt"/>
          <a:ea typeface="+mj-ea"/>
          <a:cs typeface="+mj-cs"/>
        </a:defRPr>
      </a:lvl1pPr>
      <a:lvl2pPr algn="l" rtl="0" eaLnBrk="0" fontAlgn="base" hangingPunct="0">
        <a:spcBef>
          <a:spcPct val="0"/>
        </a:spcBef>
        <a:spcAft>
          <a:spcPct val="0"/>
        </a:spcAft>
        <a:defRPr sz="3200" b="1">
          <a:solidFill>
            <a:srgbClr val="003F69"/>
          </a:solidFill>
          <a:latin typeface="Arial" charset="0"/>
          <a:ea typeface="ＭＳ Ｐゴシック" charset="-128"/>
        </a:defRPr>
      </a:lvl2pPr>
      <a:lvl3pPr algn="l" rtl="0" eaLnBrk="0" fontAlgn="base" hangingPunct="0">
        <a:spcBef>
          <a:spcPct val="0"/>
        </a:spcBef>
        <a:spcAft>
          <a:spcPct val="0"/>
        </a:spcAft>
        <a:defRPr sz="3200" b="1">
          <a:solidFill>
            <a:srgbClr val="003F69"/>
          </a:solidFill>
          <a:latin typeface="Arial" charset="0"/>
          <a:ea typeface="ＭＳ Ｐゴシック" charset="-128"/>
        </a:defRPr>
      </a:lvl3pPr>
      <a:lvl4pPr algn="l" rtl="0" eaLnBrk="0" fontAlgn="base" hangingPunct="0">
        <a:spcBef>
          <a:spcPct val="0"/>
        </a:spcBef>
        <a:spcAft>
          <a:spcPct val="0"/>
        </a:spcAft>
        <a:defRPr sz="3200" b="1">
          <a:solidFill>
            <a:srgbClr val="003F69"/>
          </a:solidFill>
          <a:latin typeface="Arial" charset="0"/>
          <a:ea typeface="ＭＳ Ｐゴシック" charset="-128"/>
        </a:defRPr>
      </a:lvl4pPr>
      <a:lvl5pPr algn="l" rtl="0" eaLnBrk="0" fontAlgn="base" hangingPunct="0">
        <a:spcBef>
          <a:spcPct val="0"/>
        </a:spcBef>
        <a:spcAft>
          <a:spcPct val="0"/>
        </a:spcAft>
        <a:defRPr sz="3200" b="1">
          <a:solidFill>
            <a:srgbClr val="003F69"/>
          </a:solidFill>
          <a:latin typeface="Arial" charset="0"/>
          <a:ea typeface="ＭＳ Ｐゴシック" charset="-128"/>
        </a:defRPr>
      </a:lvl5pPr>
      <a:lvl6pPr marL="457200" algn="l" rtl="0" fontAlgn="base">
        <a:spcBef>
          <a:spcPct val="0"/>
        </a:spcBef>
        <a:spcAft>
          <a:spcPct val="0"/>
        </a:spcAft>
        <a:defRPr sz="3200" b="1">
          <a:solidFill>
            <a:srgbClr val="003F69"/>
          </a:solidFill>
          <a:latin typeface="Arial" charset="0"/>
          <a:ea typeface="ＭＳ Ｐゴシック" charset="-128"/>
        </a:defRPr>
      </a:lvl6pPr>
      <a:lvl7pPr marL="914400" algn="l" rtl="0" fontAlgn="base">
        <a:spcBef>
          <a:spcPct val="0"/>
        </a:spcBef>
        <a:spcAft>
          <a:spcPct val="0"/>
        </a:spcAft>
        <a:defRPr sz="3200" b="1">
          <a:solidFill>
            <a:srgbClr val="003F69"/>
          </a:solidFill>
          <a:latin typeface="Arial" charset="0"/>
          <a:ea typeface="ＭＳ Ｐゴシック" charset="-128"/>
        </a:defRPr>
      </a:lvl7pPr>
      <a:lvl8pPr marL="1371600" algn="l" rtl="0" fontAlgn="base">
        <a:spcBef>
          <a:spcPct val="0"/>
        </a:spcBef>
        <a:spcAft>
          <a:spcPct val="0"/>
        </a:spcAft>
        <a:defRPr sz="3200" b="1">
          <a:solidFill>
            <a:srgbClr val="003F69"/>
          </a:solidFill>
          <a:latin typeface="Arial" charset="0"/>
          <a:ea typeface="ＭＳ Ｐゴシック" charset="-128"/>
        </a:defRPr>
      </a:lvl8pPr>
      <a:lvl9pPr marL="1828800" algn="l" rtl="0" fontAlgn="base">
        <a:spcBef>
          <a:spcPct val="0"/>
        </a:spcBef>
        <a:spcAft>
          <a:spcPct val="0"/>
        </a:spcAft>
        <a:defRPr sz="3200" b="1">
          <a:solidFill>
            <a:srgbClr val="003F69"/>
          </a:solidFill>
          <a:latin typeface="Arial" charset="0"/>
          <a:ea typeface="ＭＳ Ｐゴシック" charset="-128"/>
        </a:defRPr>
      </a:lvl9pPr>
    </p:titleStyle>
    <p:bodyStyle>
      <a:lvl1pPr marL="168275" indent="-168275" algn="l" rtl="0" eaLnBrk="0" fontAlgn="base" hangingPunct="0">
        <a:spcBef>
          <a:spcPct val="20000"/>
        </a:spcBef>
        <a:spcAft>
          <a:spcPct val="0"/>
        </a:spcAft>
        <a:buClr>
          <a:srgbClr val="FF0000"/>
        </a:buClr>
        <a:buSzPct val="80000"/>
        <a:buFont typeface="Wingdings" pitchFamily="2" charset="2"/>
        <a:buChar char="v"/>
        <a:defRPr sz="2400">
          <a:solidFill>
            <a:schemeClr val="tx1"/>
          </a:solidFill>
          <a:latin typeface="+mn-lt"/>
          <a:ea typeface="+mn-ea"/>
          <a:cs typeface="+mn-cs"/>
        </a:defRPr>
      </a:lvl1pPr>
      <a:lvl2pPr marL="458788" indent="-174625" algn="l" rtl="0" eaLnBrk="0" fontAlgn="base" hangingPunct="0">
        <a:spcBef>
          <a:spcPct val="20000"/>
        </a:spcBef>
        <a:spcAft>
          <a:spcPct val="0"/>
        </a:spcAft>
        <a:buClr>
          <a:srgbClr val="FF0000"/>
        </a:buClr>
        <a:buSzPct val="80000"/>
        <a:buChar char="•"/>
        <a:defRPr sz="2400">
          <a:solidFill>
            <a:schemeClr val="tx1"/>
          </a:solidFill>
          <a:latin typeface="+mn-lt"/>
          <a:ea typeface="+mn-ea"/>
        </a:defRPr>
      </a:lvl2pPr>
      <a:lvl3pPr marL="742950" indent="-168275" algn="l" rtl="0" eaLnBrk="0" fontAlgn="base" hangingPunct="0">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3pPr>
      <a:lvl4pPr marL="1027113" indent="-169863" algn="l" rtl="0" eaLnBrk="0" fontAlgn="base" hangingPunct="0">
        <a:spcBef>
          <a:spcPct val="20000"/>
        </a:spcBef>
        <a:spcAft>
          <a:spcPct val="0"/>
        </a:spcAft>
        <a:buClr>
          <a:srgbClr val="FF0000"/>
        </a:buClr>
        <a:buSzPct val="80000"/>
        <a:buFont typeface="Wingdings" pitchFamily="2" charset="2"/>
        <a:buChar char="v"/>
        <a:defRPr sz="2400">
          <a:solidFill>
            <a:schemeClr val="tx1"/>
          </a:solidFill>
          <a:latin typeface="+mn-lt"/>
          <a:ea typeface="+mn-ea"/>
        </a:defRPr>
      </a:lvl4pPr>
      <a:lvl5pPr marL="1317625" indent="-176213" algn="l" rtl="0" eaLnBrk="0" fontAlgn="base" hangingPunct="0">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5pPr>
      <a:lvl6pPr marL="17748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6pPr>
      <a:lvl7pPr marL="22320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7pPr>
      <a:lvl8pPr marL="26892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8pPr>
      <a:lvl9pPr marL="3146425" indent="-176213" algn="l" rtl="0" fontAlgn="base">
        <a:spcBef>
          <a:spcPct val="20000"/>
        </a:spcBef>
        <a:spcAft>
          <a:spcPct val="0"/>
        </a:spcAft>
        <a:buClr>
          <a:srgbClr val="FF0000"/>
        </a:buClr>
        <a:buSzPct val="80000"/>
        <a:buFont typeface="Wingdings" pitchFamily="2" charset="2"/>
        <a:buChar char="v"/>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emf"/><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33.jpe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emf"/><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54.emf"/><Relationship Id="rId5" Type="http://schemas.openxmlformats.org/officeDocument/2006/relationships/image" Target="../media/image53.jpeg"/><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9"/>
          <p:cNvSpPr>
            <a:spLocks noGrp="1" noChangeArrowheads="1"/>
          </p:cNvSpPr>
          <p:nvPr>
            <p:ph type="ctrTitle"/>
          </p:nvPr>
        </p:nvSpPr>
        <p:spPr>
          <a:xfrm>
            <a:off x="2790310" y="2194032"/>
            <a:ext cx="6353690" cy="571500"/>
          </a:xfrm>
        </p:spPr>
        <p:txBody>
          <a:bodyPr/>
          <a:lstStyle/>
          <a:p>
            <a:br>
              <a:rPr lang="en-US" sz="2800" dirty="0"/>
            </a:br>
            <a:br>
              <a:rPr lang="en-US" sz="2800" dirty="0"/>
            </a:br>
            <a:r>
              <a:rPr lang="en-US" dirty="0"/>
              <a:t>Alternative Approaches to Chemical Risk Assessment: Assays, Databases, Models</a:t>
            </a:r>
            <a:endParaRPr lang="en-US" sz="2800" dirty="0"/>
          </a:p>
        </p:txBody>
      </p:sp>
      <p:sp>
        <p:nvSpPr>
          <p:cNvPr id="6" name="Subtitle 5"/>
          <p:cNvSpPr>
            <a:spLocks noGrp="1"/>
          </p:cNvSpPr>
          <p:nvPr>
            <p:ph type="subTitle" idx="1"/>
          </p:nvPr>
        </p:nvSpPr>
        <p:spPr>
          <a:xfrm>
            <a:off x="2790310" y="2914650"/>
            <a:ext cx="5713413" cy="338138"/>
          </a:xfrm>
        </p:spPr>
        <p:txBody>
          <a:bodyPr/>
          <a:lstStyle/>
          <a:p>
            <a:r>
              <a:rPr lang="en-US" dirty="0"/>
              <a:t>Richard Judson</a:t>
            </a:r>
          </a:p>
          <a:p>
            <a:r>
              <a:rPr lang="en-US" dirty="0"/>
              <a:t>U.S. EPA, National Center for Computational Toxicology</a:t>
            </a:r>
          </a:p>
          <a:p>
            <a:r>
              <a:rPr lang="en-US" dirty="0"/>
              <a:t>Office of Research and Development</a:t>
            </a:r>
          </a:p>
        </p:txBody>
      </p:sp>
      <p:sp>
        <p:nvSpPr>
          <p:cNvPr id="5" name="TextBox 4"/>
          <p:cNvSpPr txBox="1">
            <a:spLocks noChangeArrowheads="1"/>
          </p:cNvSpPr>
          <p:nvPr/>
        </p:nvSpPr>
        <p:spPr bwMode="auto">
          <a:xfrm>
            <a:off x="3505200" y="6211669"/>
            <a:ext cx="5638800" cy="646331"/>
          </a:xfrm>
          <a:prstGeom prst="rect">
            <a:avLst/>
          </a:prstGeom>
          <a:noFill/>
          <a:ln w="9525">
            <a:noFill/>
            <a:miter lim="800000"/>
            <a:headEnd/>
            <a:tailEnd/>
          </a:ln>
        </p:spPr>
        <p:txBody>
          <a:bodyPr>
            <a:spAutoFit/>
          </a:bodyPr>
          <a:lstStyle/>
          <a:p>
            <a:pPr algn="l" rtl="0" eaLnBrk="0" fontAlgn="base" hangingPunct="0">
              <a:spcBef>
                <a:spcPct val="0"/>
              </a:spcBef>
              <a:spcAft>
                <a:spcPct val="0"/>
              </a:spcAft>
            </a:pPr>
            <a:r>
              <a:rPr lang="en-US" sz="1200" kern="1200" dirty="0">
                <a:solidFill>
                  <a:srgbClr val="FFFFFF"/>
                </a:solidFill>
                <a:latin typeface="Arial" charset="0"/>
                <a:ea typeface="ＭＳ Ｐゴシック" charset="-128"/>
                <a:cs typeface="+mn-cs"/>
              </a:rPr>
              <a:t>The views expressed in this presentation are those of the author and do not necessarily reflect the views or policies of the U.S. EPA</a:t>
            </a:r>
          </a:p>
          <a:p>
            <a:pPr algn="l" rtl="0" eaLnBrk="0" fontAlgn="base" hangingPunct="0">
              <a:spcBef>
                <a:spcPct val="0"/>
              </a:spcBef>
              <a:spcAft>
                <a:spcPct val="0"/>
              </a:spcAft>
            </a:pPr>
            <a:endParaRPr lang="en-US" sz="1200" kern="1200" dirty="0">
              <a:solidFill>
                <a:srgbClr val="FFFFFF"/>
              </a:solidFill>
              <a:latin typeface="Arial" charset="0"/>
              <a:ea typeface="ＭＳ Ｐゴシック" charset="-128"/>
              <a:cs typeface="+mn-cs"/>
            </a:endParaRPr>
          </a:p>
        </p:txBody>
      </p:sp>
      <p:pic>
        <p:nvPicPr>
          <p:cNvPr id="7" name="Picture 8" descr="CompTox L2R logo 2"/>
          <p:cNvPicPr>
            <a:picLocks noChangeAspect="1" noChangeArrowheads="1"/>
          </p:cNvPicPr>
          <p:nvPr/>
        </p:nvPicPr>
        <p:blipFill>
          <a:blip r:embed="rId3" cstate="print"/>
          <a:srcRect/>
          <a:stretch>
            <a:fillRect/>
          </a:stretch>
        </p:blipFill>
        <p:spPr bwMode="auto">
          <a:xfrm>
            <a:off x="2518716" y="3505200"/>
            <a:ext cx="6248400" cy="1878013"/>
          </a:xfrm>
          <a:prstGeom prst="rect">
            <a:avLst/>
          </a:prstGeom>
          <a:noFill/>
        </p:spPr>
      </p:pic>
      <p:sp>
        <p:nvSpPr>
          <p:cNvPr id="8" name="TextBox 7"/>
          <p:cNvSpPr txBox="1">
            <a:spLocks noChangeArrowheads="1"/>
          </p:cNvSpPr>
          <p:nvPr/>
        </p:nvSpPr>
        <p:spPr bwMode="auto">
          <a:xfrm>
            <a:off x="2741353" y="5165229"/>
            <a:ext cx="5638800" cy="646331"/>
          </a:xfrm>
          <a:prstGeom prst="rect">
            <a:avLst/>
          </a:prstGeom>
          <a:noFill/>
          <a:ln w="9525">
            <a:noFill/>
            <a:miter lim="800000"/>
            <a:headEnd/>
            <a:tailEnd/>
          </a:ln>
        </p:spPr>
        <p:txBody>
          <a:bodyPr>
            <a:spAutoFit/>
          </a:bodyPr>
          <a:lstStyle/>
          <a:p>
            <a:r>
              <a:rPr lang="en-US" sz="1400" dirty="0">
                <a:solidFill>
                  <a:schemeClr val="bg1"/>
                </a:solidFill>
              </a:rPr>
              <a:t>Michigan State Dept. of Pharmacology and Toxicology</a:t>
            </a:r>
            <a:endParaRPr lang="nl-NL" sz="1000" dirty="0">
              <a:solidFill>
                <a:schemeClr val="bg1"/>
              </a:solidFill>
            </a:endParaRPr>
          </a:p>
          <a:p>
            <a:endParaRPr lang="nl-NL" sz="1000" dirty="0">
              <a:solidFill>
                <a:schemeClr val="bg1"/>
              </a:solidFill>
            </a:endParaRPr>
          </a:p>
          <a:p>
            <a:r>
              <a:rPr lang="nl-NL" sz="1200" dirty="0">
                <a:solidFill>
                  <a:schemeClr val="bg1"/>
                </a:solidFill>
              </a:rPr>
              <a:t>29 March 2017</a:t>
            </a:r>
            <a:endParaRPr lang="en-US" sz="1200" kern="1200" dirty="0">
              <a:solidFill>
                <a:schemeClr val="bg1"/>
              </a:solidFill>
              <a:latin typeface="Arial" charset="0"/>
              <a:ea typeface="ＭＳ Ｐゴシック" charset="-128"/>
              <a:cs typeface="+mn-cs"/>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5158" y="0"/>
            <a:ext cx="324662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nvGrpSpPr>
          <p:cNvPr id="2" name="Group 21"/>
          <p:cNvGrpSpPr/>
          <p:nvPr/>
        </p:nvGrpSpPr>
        <p:grpSpPr>
          <a:xfrm>
            <a:off x="2876046" y="1384300"/>
            <a:ext cx="5785353" cy="5433536"/>
            <a:chOff x="4438747" y="982887"/>
            <a:chExt cx="4132426" cy="4608021"/>
          </a:xfrm>
        </p:grpSpPr>
        <p:sp>
          <p:nvSpPr>
            <p:cNvPr id="9" name="TextBox 11"/>
            <p:cNvSpPr txBox="1">
              <a:spLocks noChangeArrowheads="1"/>
            </p:cNvSpPr>
            <p:nvPr/>
          </p:nvSpPr>
          <p:spPr bwMode="auto">
            <a:xfrm>
              <a:off x="4438747" y="3679414"/>
              <a:ext cx="1753025" cy="600337"/>
            </a:xfrm>
            <a:prstGeom prst="rect">
              <a:avLst/>
            </a:prstGeom>
            <a:noFill/>
            <a:ln w="9525">
              <a:noFill/>
              <a:miter lim="800000"/>
              <a:headEnd/>
              <a:tailEnd/>
            </a:ln>
          </p:spPr>
          <p:txBody>
            <a:bodyPr wrap="square">
              <a:spAutoFit/>
            </a:bodyPr>
            <a:lstStyle/>
            <a:p>
              <a:pPr algn="r"/>
              <a:r>
                <a:rPr lang="en-US" b="0" dirty="0"/>
                <a:t>Potential Exposure:</a:t>
              </a:r>
            </a:p>
            <a:p>
              <a:pPr algn="r"/>
              <a:r>
                <a:rPr lang="en-US" b="0" dirty="0"/>
                <a:t> ExpoCast</a:t>
              </a:r>
            </a:p>
          </p:txBody>
        </p:sp>
        <p:sp>
          <p:nvSpPr>
            <p:cNvPr id="10" name="Freeform 9"/>
            <p:cNvSpPr/>
            <p:nvPr/>
          </p:nvSpPr>
          <p:spPr bwMode="auto">
            <a:xfrm rot="5400000">
              <a:off x="5847638" y="2474406"/>
              <a:ext cx="1366684" cy="344129"/>
            </a:xfrm>
            <a:custGeom>
              <a:avLst/>
              <a:gdLst>
                <a:gd name="connsiteX0" fmla="*/ 0 w 1366684"/>
                <a:gd name="connsiteY0" fmla="*/ 693174 h 693174"/>
                <a:gd name="connsiteX1" fmla="*/ 412955 w 1366684"/>
                <a:gd name="connsiteY1" fmla="*/ 496529 h 693174"/>
                <a:gd name="connsiteX2" fmla="*/ 678426 w 1366684"/>
                <a:gd name="connsiteY2" fmla="*/ 14748 h 693174"/>
                <a:gd name="connsiteX3" fmla="*/ 835742 w 1366684"/>
                <a:gd name="connsiteY3" fmla="*/ 408038 h 693174"/>
                <a:gd name="connsiteX4" fmla="*/ 1366684 w 1366684"/>
                <a:gd name="connsiteY4" fmla="*/ 683342 h 69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4" h="693174">
                  <a:moveTo>
                    <a:pt x="0" y="693174"/>
                  </a:moveTo>
                  <a:cubicBezTo>
                    <a:pt x="149942" y="651387"/>
                    <a:pt x="299884" y="609600"/>
                    <a:pt x="412955" y="496529"/>
                  </a:cubicBezTo>
                  <a:cubicBezTo>
                    <a:pt x="526026" y="383458"/>
                    <a:pt x="607962" y="29496"/>
                    <a:pt x="678426" y="14748"/>
                  </a:cubicBezTo>
                  <a:cubicBezTo>
                    <a:pt x="748890" y="0"/>
                    <a:pt x="721032" y="296606"/>
                    <a:pt x="835742" y="408038"/>
                  </a:cubicBezTo>
                  <a:cubicBezTo>
                    <a:pt x="950452" y="519470"/>
                    <a:pt x="1297858" y="630903"/>
                    <a:pt x="1366684" y="683342"/>
                  </a:cubicBezTo>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11" name="Freeform 10"/>
            <p:cNvSpPr/>
            <p:nvPr/>
          </p:nvSpPr>
          <p:spPr bwMode="auto">
            <a:xfrm rot="5400000">
              <a:off x="5847638" y="4047568"/>
              <a:ext cx="1366684" cy="344129"/>
            </a:xfrm>
            <a:custGeom>
              <a:avLst/>
              <a:gdLst>
                <a:gd name="connsiteX0" fmla="*/ 0 w 1366684"/>
                <a:gd name="connsiteY0" fmla="*/ 693174 h 693174"/>
                <a:gd name="connsiteX1" fmla="*/ 412955 w 1366684"/>
                <a:gd name="connsiteY1" fmla="*/ 496529 h 693174"/>
                <a:gd name="connsiteX2" fmla="*/ 678426 w 1366684"/>
                <a:gd name="connsiteY2" fmla="*/ 14748 h 693174"/>
                <a:gd name="connsiteX3" fmla="*/ 835742 w 1366684"/>
                <a:gd name="connsiteY3" fmla="*/ 408038 h 693174"/>
                <a:gd name="connsiteX4" fmla="*/ 1366684 w 1366684"/>
                <a:gd name="connsiteY4" fmla="*/ 683342 h 69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4" h="693174">
                  <a:moveTo>
                    <a:pt x="0" y="693174"/>
                  </a:moveTo>
                  <a:cubicBezTo>
                    <a:pt x="149942" y="651387"/>
                    <a:pt x="299884" y="609600"/>
                    <a:pt x="412955" y="496529"/>
                  </a:cubicBezTo>
                  <a:cubicBezTo>
                    <a:pt x="526026" y="383458"/>
                    <a:pt x="607962" y="29496"/>
                    <a:pt x="678426" y="14748"/>
                  </a:cubicBezTo>
                  <a:cubicBezTo>
                    <a:pt x="748890" y="0"/>
                    <a:pt x="721032" y="296606"/>
                    <a:pt x="835742" y="408038"/>
                  </a:cubicBezTo>
                  <a:cubicBezTo>
                    <a:pt x="950452" y="519470"/>
                    <a:pt x="1297858" y="630903"/>
                    <a:pt x="1366684" y="683342"/>
                  </a:cubicBezTo>
                </a:path>
              </a:pathLst>
            </a:custGeom>
            <a:solidFill>
              <a:srgbClr val="39E739">
                <a:alpha val="40000"/>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cxnSp>
          <p:nvCxnSpPr>
            <p:cNvPr id="12" name="Straight Arrow Connector 11"/>
            <p:cNvCxnSpPr/>
            <p:nvPr/>
          </p:nvCxnSpPr>
          <p:spPr bwMode="auto">
            <a:xfrm flipV="1">
              <a:off x="6191771" y="1352219"/>
              <a:ext cx="1" cy="3870301"/>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 name="TextBox 11"/>
            <p:cNvSpPr txBox="1">
              <a:spLocks noChangeArrowheads="1"/>
            </p:cNvSpPr>
            <p:nvPr/>
          </p:nvSpPr>
          <p:spPr bwMode="auto">
            <a:xfrm>
              <a:off x="5349231" y="982887"/>
              <a:ext cx="1323074" cy="339321"/>
            </a:xfrm>
            <a:prstGeom prst="rect">
              <a:avLst/>
            </a:prstGeom>
            <a:noFill/>
            <a:ln w="9525">
              <a:noFill/>
              <a:miter lim="800000"/>
              <a:headEnd/>
              <a:tailEnd/>
            </a:ln>
          </p:spPr>
          <p:txBody>
            <a:bodyPr wrap="none">
              <a:spAutoFit/>
            </a:bodyPr>
            <a:lstStyle/>
            <a:p>
              <a:r>
                <a:rPr lang="en-US" dirty="0"/>
                <a:t>m</a:t>
              </a:r>
              <a:r>
                <a:rPr lang="en-US" b="0" dirty="0"/>
                <a:t>g/kg BW/day</a:t>
              </a:r>
            </a:p>
          </p:txBody>
        </p:sp>
        <p:sp>
          <p:nvSpPr>
            <p:cNvPr id="14" name="TextBox 11"/>
            <p:cNvSpPr txBox="1">
              <a:spLocks noChangeArrowheads="1"/>
            </p:cNvSpPr>
            <p:nvPr/>
          </p:nvSpPr>
          <p:spPr bwMode="auto">
            <a:xfrm>
              <a:off x="4506695" y="1943469"/>
              <a:ext cx="1685077" cy="600337"/>
            </a:xfrm>
            <a:prstGeom prst="rect">
              <a:avLst/>
            </a:prstGeom>
            <a:noFill/>
            <a:ln w="9525">
              <a:noFill/>
              <a:miter lim="800000"/>
              <a:headEnd/>
              <a:tailEnd/>
            </a:ln>
          </p:spPr>
          <p:txBody>
            <a:bodyPr wrap="square">
              <a:spAutoFit/>
            </a:bodyPr>
            <a:lstStyle/>
            <a:p>
              <a:pPr algn="r"/>
              <a:r>
                <a:rPr lang="en-US" dirty="0"/>
                <a:t>Potential Hazard: </a:t>
              </a:r>
            </a:p>
            <a:p>
              <a:pPr algn="r"/>
              <a:r>
                <a:rPr lang="en-US" i="1" dirty="0"/>
                <a:t>In Vitro </a:t>
              </a:r>
              <a:r>
                <a:rPr lang="en-US" dirty="0"/>
                <a:t>+ HTTK</a:t>
              </a:r>
              <a:endParaRPr lang="en-US" b="0" dirty="0"/>
            </a:p>
          </p:txBody>
        </p:sp>
        <p:sp>
          <p:nvSpPr>
            <p:cNvPr id="15" name="Freeform 14"/>
            <p:cNvSpPr/>
            <p:nvPr/>
          </p:nvSpPr>
          <p:spPr bwMode="auto">
            <a:xfrm rot="5400000">
              <a:off x="6523031" y="2533954"/>
              <a:ext cx="1366684" cy="344129"/>
            </a:xfrm>
            <a:custGeom>
              <a:avLst/>
              <a:gdLst>
                <a:gd name="connsiteX0" fmla="*/ 0 w 1366684"/>
                <a:gd name="connsiteY0" fmla="*/ 693174 h 693174"/>
                <a:gd name="connsiteX1" fmla="*/ 412955 w 1366684"/>
                <a:gd name="connsiteY1" fmla="*/ 496529 h 693174"/>
                <a:gd name="connsiteX2" fmla="*/ 678426 w 1366684"/>
                <a:gd name="connsiteY2" fmla="*/ 14748 h 693174"/>
                <a:gd name="connsiteX3" fmla="*/ 835742 w 1366684"/>
                <a:gd name="connsiteY3" fmla="*/ 408038 h 693174"/>
                <a:gd name="connsiteX4" fmla="*/ 1366684 w 1366684"/>
                <a:gd name="connsiteY4" fmla="*/ 683342 h 69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4" h="693174">
                  <a:moveTo>
                    <a:pt x="0" y="693174"/>
                  </a:moveTo>
                  <a:cubicBezTo>
                    <a:pt x="149942" y="651387"/>
                    <a:pt x="299884" y="609600"/>
                    <a:pt x="412955" y="496529"/>
                  </a:cubicBezTo>
                  <a:cubicBezTo>
                    <a:pt x="526026" y="383458"/>
                    <a:pt x="607962" y="29496"/>
                    <a:pt x="678426" y="14748"/>
                  </a:cubicBezTo>
                  <a:cubicBezTo>
                    <a:pt x="748890" y="0"/>
                    <a:pt x="721032" y="296606"/>
                    <a:pt x="835742" y="408038"/>
                  </a:cubicBezTo>
                  <a:cubicBezTo>
                    <a:pt x="950452" y="519470"/>
                    <a:pt x="1297858" y="630903"/>
                    <a:pt x="1366684" y="683342"/>
                  </a:cubicBezTo>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16" name="Freeform 15"/>
            <p:cNvSpPr/>
            <p:nvPr/>
          </p:nvSpPr>
          <p:spPr bwMode="auto">
            <a:xfrm rot="5400000">
              <a:off x="6523030" y="3664666"/>
              <a:ext cx="1366684" cy="344129"/>
            </a:xfrm>
            <a:custGeom>
              <a:avLst/>
              <a:gdLst>
                <a:gd name="connsiteX0" fmla="*/ 0 w 1366684"/>
                <a:gd name="connsiteY0" fmla="*/ 693174 h 693174"/>
                <a:gd name="connsiteX1" fmla="*/ 412955 w 1366684"/>
                <a:gd name="connsiteY1" fmla="*/ 496529 h 693174"/>
                <a:gd name="connsiteX2" fmla="*/ 678426 w 1366684"/>
                <a:gd name="connsiteY2" fmla="*/ 14748 h 693174"/>
                <a:gd name="connsiteX3" fmla="*/ 835742 w 1366684"/>
                <a:gd name="connsiteY3" fmla="*/ 408038 h 693174"/>
                <a:gd name="connsiteX4" fmla="*/ 1366684 w 1366684"/>
                <a:gd name="connsiteY4" fmla="*/ 683342 h 69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4" h="693174">
                  <a:moveTo>
                    <a:pt x="0" y="693174"/>
                  </a:moveTo>
                  <a:cubicBezTo>
                    <a:pt x="149942" y="651387"/>
                    <a:pt x="299884" y="609600"/>
                    <a:pt x="412955" y="496529"/>
                  </a:cubicBezTo>
                  <a:cubicBezTo>
                    <a:pt x="526026" y="383458"/>
                    <a:pt x="607962" y="29496"/>
                    <a:pt x="678426" y="14748"/>
                  </a:cubicBezTo>
                  <a:cubicBezTo>
                    <a:pt x="748890" y="0"/>
                    <a:pt x="721032" y="296606"/>
                    <a:pt x="835742" y="408038"/>
                  </a:cubicBezTo>
                  <a:cubicBezTo>
                    <a:pt x="950452" y="519470"/>
                    <a:pt x="1297858" y="630903"/>
                    <a:pt x="1366684" y="683342"/>
                  </a:cubicBezTo>
                </a:path>
              </a:pathLst>
            </a:custGeom>
            <a:solidFill>
              <a:srgbClr val="39E739">
                <a:alpha val="40000"/>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17" name="Freeform 16"/>
            <p:cNvSpPr/>
            <p:nvPr/>
          </p:nvSpPr>
          <p:spPr bwMode="auto">
            <a:xfrm rot="5400000">
              <a:off x="7233988" y="2602227"/>
              <a:ext cx="1366684" cy="344129"/>
            </a:xfrm>
            <a:custGeom>
              <a:avLst/>
              <a:gdLst>
                <a:gd name="connsiteX0" fmla="*/ 0 w 1366684"/>
                <a:gd name="connsiteY0" fmla="*/ 693174 h 693174"/>
                <a:gd name="connsiteX1" fmla="*/ 412955 w 1366684"/>
                <a:gd name="connsiteY1" fmla="*/ 496529 h 693174"/>
                <a:gd name="connsiteX2" fmla="*/ 678426 w 1366684"/>
                <a:gd name="connsiteY2" fmla="*/ 14748 h 693174"/>
                <a:gd name="connsiteX3" fmla="*/ 835742 w 1366684"/>
                <a:gd name="connsiteY3" fmla="*/ 408038 h 693174"/>
                <a:gd name="connsiteX4" fmla="*/ 1366684 w 1366684"/>
                <a:gd name="connsiteY4" fmla="*/ 683342 h 69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4" h="693174">
                  <a:moveTo>
                    <a:pt x="0" y="693174"/>
                  </a:moveTo>
                  <a:cubicBezTo>
                    <a:pt x="149942" y="651387"/>
                    <a:pt x="299884" y="609600"/>
                    <a:pt x="412955" y="496529"/>
                  </a:cubicBezTo>
                  <a:cubicBezTo>
                    <a:pt x="526026" y="383458"/>
                    <a:pt x="607962" y="29496"/>
                    <a:pt x="678426" y="14748"/>
                  </a:cubicBezTo>
                  <a:cubicBezTo>
                    <a:pt x="748890" y="0"/>
                    <a:pt x="721032" y="296606"/>
                    <a:pt x="835742" y="408038"/>
                  </a:cubicBezTo>
                  <a:cubicBezTo>
                    <a:pt x="950452" y="519470"/>
                    <a:pt x="1297858" y="630903"/>
                    <a:pt x="1366684" y="683342"/>
                  </a:cubicBezTo>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18" name="Freeform 17"/>
            <p:cNvSpPr/>
            <p:nvPr/>
          </p:nvSpPr>
          <p:spPr bwMode="auto">
            <a:xfrm rot="5400000">
              <a:off x="7865434" y="2653571"/>
              <a:ext cx="447920" cy="688261"/>
            </a:xfrm>
            <a:custGeom>
              <a:avLst/>
              <a:gdLst>
                <a:gd name="connsiteX0" fmla="*/ 0 w 1366684"/>
                <a:gd name="connsiteY0" fmla="*/ 693174 h 693174"/>
                <a:gd name="connsiteX1" fmla="*/ 412955 w 1366684"/>
                <a:gd name="connsiteY1" fmla="*/ 496529 h 693174"/>
                <a:gd name="connsiteX2" fmla="*/ 678426 w 1366684"/>
                <a:gd name="connsiteY2" fmla="*/ 14748 h 693174"/>
                <a:gd name="connsiteX3" fmla="*/ 835742 w 1366684"/>
                <a:gd name="connsiteY3" fmla="*/ 408038 h 693174"/>
                <a:gd name="connsiteX4" fmla="*/ 1366684 w 1366684"/>
                <a:gd name="connsiteY4" fmla="*/ 683342 h 693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684" h="693174">
                  <a:moveTo>
                    <a:pt x="0" y="693174"/>
                  </a:moveTo>
                  <a:cubicBezTo>
                    <a:pt x="149942" y="651387"/>
                    <a:pt x="299884" y="609600"/>
                    <a:pt x="412955" y="496529"/>
                  </a:cubicBezTo>
                  <a:cubicBezTo>
                    <a:pt x="526026" y="383458"/>
                    <a:pt x="607962" y="29496"/>
                    <a:pt x="678426" y="14748"/>
                  </a:cubicBezTo>
                  <a:cubicBezTo>
                    <a:pt x="748890" y="0"/>
                    <a:pt x="721032" y="296606"/>
                    <a:pt x="835742" y="408038"/>
                  </a:cubicBezTo>
                  <a:cubicBezTo>
                    <a:pt x="950452" y="519470"/>
                    <a:pt x="1297858" y="630903"/>
                    <a:pt x="1366684" y="683342"/>
                  </a:cubicBezTo>
                </a:path>
              </a:pathLst>
            </a:custGeom>
            <a:solidFill>
              <a:srgbClr val="39E739">
                <a:alpha val="40000"/>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1" charset="-128"/>
              </a:endParaRPr>
            </a:p>
          </p:txBody>
        </p:sp>
        <p:sp>
          <p:nvSpPr>
            <p:cNvPr id="19" name="TextBox 11"/>
            <p:cNvSpPr txBox="1">
              <a:spLocks noChangeArrowheads="1"/>
            </p:cNvSpPr>
            <p:nvPr/>
          </p:nvSpPr>
          <p:spPr bwMode="auto">
            <a:xfrm>
              <a:off x="6158156" y="5037853"/>
              <a:ext cx="830411" cy="548134"/>
            </a:xfrm>
            <a:prstGeom prst="rect">
              <a:avLst/>
            </a:prstGeom>
            <a:noFill/>
            <a:ln w="9525">
              <a:noFill/>
              <a:miter lim="800000"/>
              <a:headEnd/>
              <a:tailEnd/>
            </a:ln>
          </p:spPr>
          <p:txBody>
            <a:bodyPr wrap="square">
              <a:spAutoFit/>
            </a:bodyPr>
            <a:lstStyle/>
            <a:p>
              <a:r>
                <a:rPr lang="en-US" sz="1800" dirty="0"/>
                <a:t>Low</a:t>
              </a:r>
            </a:p>
            <a:p>
              <a:r>
                <a:rPr lang="en-US" sz="1800" dirty="0"/>
                <a:t>Priority</a:t>
              </a:r>
            </a:p>
          </p:txBody>
        </p:sp>
        <p:sp>
          <p:nvSpPr>
            <p:cNvPr id="20" name="TextBox 11"/>
            <p:cNvSpPr txBox="1">
              <a:spLocks noChangeArrowheads="1"/>
            </p:cNvSpPr>
            <p:nvPr/>
          </p:nvSpPr>
          <p:spPr bwMode="auto">
            <a:xfrm>
              <a:off x="6914428" y="5042774"/>
              <a:ext cx="761984" cy="548134"/>
            </a:xfrm>
            <a:prstGeom prst="rect">
              <a:avLst/>
            </a:prstGeom>
            <a:noFill/>
            <a:ln w="9525">
              <a:noFill/>
              <a:miter lim="800000"/>
              <a:headEnd/>
              <a:tailEnd/>
            </a:ln>
          </p:spPr>
          <p:txBody>
            <a:bodyPr wrap="square">
              <a:spAutoFit/>
            </a:bodyPr>
            <a:lstStyle/>
            <a:p>
              <a:r>
                <a:rPr lang="en-US" sz="1800" dirty="0"/>
                <a:t>Medium</a:t>
              </a:r>
            </a:p>
            <a:p>
              <a:r>
                <a:rPr lang="en-US" sz="1800" b="0" dirty="0"/>
                <a:t>Priority</a:t>
              </a:r>
            </a:p>
          </p:txBody>
        </p:sp>
        <p:sp>
          <p:nvSpPr>
            <p:cNvPr id="21" name="TextBox 11"/>
            <p:cNvSpPr txBox="1">
              <a:spLocks noChangeArrowheads="1"/>
            </p:cNvSpPr>
            <p:nvPr/>
          </p:nvSpPr>
          <p:spPr bwMode="auto">
            <a:xfrm>
              <a:off x="7676412" y="5037862"/>
              <a:ext cx="894761" cy="548134"/>
            </a:xfrm>
            <a:prstGeom prst="rect">
              <a:avLst/>
            </a:prstGeom>
            <a:noFill/>
            <a:ln w="9525">
              <a:noFill/>
              <a:miter lim="800000"/>
              <a:headEnd/>
              <a:tailEnd/>
            </a:ln>
          </p:spPr>
          <p:txBody>
            <a:bodyPr wrap="square">
              <a:spAutoFit/>
            </a:bodyPr>
            <a:lstStyle/>
            <a:p>
              <a:r>
                <a:rPr lang="en-US" sz="1800" dirty="0"/>
                <a:t>High</a:t>
              </a:r>
            </a:p>
            <a:p>
              <a:r>
                <a:rPr lang="en-US" sz="1800" b="0" dirty="0"/>
                <a:t>Priority</a:t>
              </a:r>
            </a:p>
          </p:txBody>
        </p:sp>
      </p:grpSp>
      <p:sp>
        <p:nvSpPr>
          <p:cNvPr id="22" name="Title 21"/>
          <p:cNvSpPr>
            <a:spLocks noGrp="1"/>
          </p:cNvSpPr>
          <p:nvPr>
            <p:ph type="title"/>
          </p:nvPr>
        </p:nvSpPr>
        <p:spPr>
          <a:xfrm>
            <a:off x="2164831" y="432318"/>
            <a:ext cx="6798860" cy="392483"/>
          </a:xfrm>
          <a:effectLst>
            <a:outerShdw blurRad="50800" dist="38100" dir="2700000" algn="tl" rotWithShape="0">
              <a:schemeClr val="bg1">
                <a:alpha val="40000"/>
              </a:schemeClr>
            </a:outerShdw>
          </a:effectLst>
        </p:spPr>
        <p:txBody>
          <a:bodyPr>
            <a:noAutofit/>
          </a:bodyPr>
          <a:lstStyle/>
          <a:p>
            <a:r>
              <a:rPr lang="en-US" dirty="0"/>
              <a:t>Risk-based Approach</a:t>
            </a:r>
            <a:br>
              <a:rPr lang="en-US" dirty="0"/>
            </a:br>
            <a:r>
              <a:rPr lang="en-US" dirty="0"/>
              <a:t>Hazard + Exposure</a:t>
            </a:r>
          </a:p>
        </p:txBody>
      </p:sp>
      <p:sp>
        <p:nvSpPr>
          <p:cNvPr id="5" name="TextBox 4"/>
          <p:cNvSpPr txBox="1"/>
          <p:nvPr/>
        </p:nvSpPr>
        <p:spPr>
          <a:xfrm>
            <a:off x="292100" y="2641600"/>
            <a:ext cx="2603500" cy="1514261"/>
          </a:xfrm>
          <a:prstGeom prst="rect">
            <a:avLst/>
          </a:prstGeom>
          <a:noFill/>
          <a:ln>
            <a:solidFill>
              <a:schemeClr val="tx1"/>
            </a:solidFill>
          </a:ln>
        </p:spPr>
        <p:txBody>
          <a:bodyPr wrap="square" rtlCol="0">
            <a:spAutoFit/>
          </a:bodyPr>
          <a:lstStyle/>
          <a:p>
            <a:pPr>
              <a:lnSpc>
                <a:spcPct val="130000"/>
              </a:lnSpc>
            </a:pPr>
            <a:r>
              <a:rPr lang="en-US" sz="2400" dirty="0"/>
              <a:t>Semi-quantitative</a:t>
            </a:r>
          </a:p>
          <a:p>
            <a:pPr>
              <a:lnSpc>
                <a:spcPct val="130000"/>
              </a:lnSpc>
            </a:pPr>
            <a:r>
              <a:rPr lang="en-US" sz="2400" i="1" dirty="0"/>
              <a:t>In Vitro </a:t>
            </a:r>
            <a:r>
              <a:rPr lang="en-US" sz="2400" dirty="0"/>
              <a:t>to </a:t>
            </a:r>
            <a:r>
              <a:rPr lang="en-US" sz="2400" i="1" dirty="0"/>
              <a:t>In Vivo</a:t>
            </a:r>
          </a:p>
          <a:p>
            <a:pPr>
              <a:lnSpc>
                <a:spcPct val="130000"/>
              </a:lnSpc>
            </a:pPr>
            <a:r>
              <a:rPr lang="en-US" sz="2400" dirty="0"/>
              <a:t>Approach</a:t>
            </a:r>
          </a:p>
        </p:txBody>
      </p:sp>
    </p:spTree>
    <p:extLst>
      <p:ext uri="{BB962C8B-B14F-4D97-AF65-F5344CB8AC3E}">
        <p14:creationId xmlns:p14="http://schemas.microsoft.com/office/powerpoint/2010/main" val="2633717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158" y="0"/>
            <a:ext cx="321429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 name="Title 3"/>
          <p:cNvSpPr>
            <a:spLocks noGrp="1"/>
          </p:cNvSpPr>
          <p:nvPr>
            <p:ph type="title"/>
          </p:nvPr>
        </p:nvSpPr>
        <p:spPr/>
        <p:txBody>
          <a:bodyPr/>
          <a:lstStyle/>
          <a:p>
            <a:r>
              <a:rPr lang="en-US" dirty="0"/>
              <a:t>Tools / Models / Data needed</a:t>
            </a:r>
          </a:p>
        </p:txBody>
      </p:sp>
      <p:sp>
        <p:nvSpPr>
          <p:cNvPr id="5" name="Content Placeholder 4"/>
          <p:cNvSpPr>
            <a:spLocks noGrp="1"/>
          </p:cNvSpPr>
          <p:nvPr>
            <p:ph idx="1"/>
          </p:nvPr>
        </p:nvSpPr>
        <p:spPr>
          <a:xfrm>
            <a:off x="381000" y="1381125"/>
            <a:ext cx="7848600" cy="4724400"/>
          </a:xfrm>
        </p:spPr>
        <p:txBody>
          <a:bodyPr/>
          <a:lstStyle/>
          <a:p>
            <a:r>
              <a:rPr lang="en-US" dirty="0"/>
              <a:t>Exposure information or model</a:t>
            </a:r>
          </a:p>
          <a:p>
            <a:pPr lvl="1"/>
            <a:r>
              <a:rPr lang="en-US" dirty="0"/>
              <a:t>Quantify in mg/kg/day</a:t>
            </a:r>
          </a:p>
          <a:p>
            <a:pPr lvl="1"/>
            <a:r>
              <a:rPr lang="en-US" dirty="0"/>
              <a:t>Include uncertainties</a:t>
            </a:r>
          </a:p>
          <a:p>
            <a:r>
              <a:rPr lang="en-US" dirty="0"/>
              <a:t>Hazard information or model</a:t>
            </a:r>
          </a:p>
          <a:p>
            <a:pPr lvl="1"/>
            <a:r>
              <a:rPr lang="en-US" dirty="0"/>
              <a:t>Start in vitro</a:t>
            </a:r>
          </a:p>
          <a:p>
            <a:pPr lvl="1"/>
            <a:r>
              <a:rPr lang="en-US" dirty="0"/>
              <a:t>Quantify in </a:t>
            </a:r>
            <a:r>
              <a:rPr lang="en-US" dirty="0" err="1"/>
              <a:t>uM</a:t>
            </a:r>
            <a:r>
              <a:rPr lang="en-US" dirty="0"/>
              <a:t> required to trigger bioactivity</a:t>
            </a:r>
          </a:p>
          <a:p>
            <a:pPr lvl="1"/>
            <a:r>
              <a:rPr lang="en-US" dirty="0"/>
              <a:t>Include uncertainties</a:t>
            </a:r>
          </a:p>
          <a:p>
            <a:r>
              <a:rPr lang="en-US" dirty="0"/>
              <a:t>Toxicokinetics</a:t>
            </a:r>
          </a:p>
          <a:p>
            <a:pPr lvl="1"/>
            <a:r>
              <a:rPr lang="en-US" dirty="0"/>
              <a:t>Use to convert between external dose and internal concentration</a:t>
            </a:r>
          </a:p>
          <a:p>
            <a:pPr lvl="1"/>
            <a:r>
              <a:rPr lang="en-US" dirty="0"/>
              <a:t>Include uncertainties</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11</a:t>
            </a:fld>
            <a:endParaRPr lang="en-US" sz="1000" b="1" kern="1200" dirty="0">
              <a:solidFill>
                <a:srgbClr val="003F69"/>
              </a:solidFill>
              <a:latin typeface="Arial" charset="0"/>
              <a:ea typeface="ＭＳ Ｐゴシック" pitchFamily="1" charset="-128"/>
              <a:cs typeface="+mn-cs"/>
            </a:endParaRPr>
          </a:p>
        </p:txBody>
      </p:sp>
      <p:pic>
        <p:nvPicPr>
          <p:cNvPr id="6" name="Picture 5"/>
          <p:cNvPicPr>
            <a:picLocks noChangeAspect="1"/>
          </p:cNvPicPr>
          <p:nvPr/>
        </p:nvPicPr>
        <p:blipFill rotWithShape="1">
          <a:blip r:embed="rId2"/>
          <a:srcRect l="41536" t="7448" b="14659"/>
          <a:stretch/>
        </p:blipFill>
        <p:spPr>
          <a:xfrm>
            <a:off x="6645898" y="1505575"/>
            <a:ext cx="2244566" cy="2868463"/>
          </a:xfrm>
          <a:prstGeom prst="rect">
            <a:avLst/>
          </a:prstGeom>
        </p:spPr>
      </p:pic>
    </p:spTree>
    <p:extLst>
      <p:ext uri="{BB962C8B-B14F-4D97-AF65-F5344CB8AC3E}">
        <p14:creationId xmlns:p14="http://schemas.microsoft.com/office/powerpoint/2010/main" val="115310550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bwMode="auto">
          <a:xfrm>
            <a:off x="5158" y="0"/>
            <a:ext cx="3221506"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2166079" y="87664"/>
            <a:ext cx="6597595" cy="1143000"/>
          </a:xfrm>
        </p:spPr>
        <p:txBody>
          <a:bodyPr>
            <a:noAutofit/>
          </a:bodyPr>
          <a:lstStyle/>
          <a:p>
            <a:r>
              <a:rPr lang="en-US" sz="3000" dirty="0"/>
              <a:t>Population and Exposure Modeling</a:t>
            </a:r>
          </a:p>
        </p:txBody>
      </p:sp>
      <p:sp>
        <p:nvSpPr>
          <p:cNvPr id="12" name="Rectangle 11"/>
          <p:cNvSpPr/>
          <p:nvPr/>
        </p:nvSpPr>
        <p:spPr bwMode="auto">
          <a:xfrm>
            <a:off x="2031985" y="2745949"/>
            <a:ext cx="1645920" cy="152400"/>
          </a:xfrm>
          <a:prstGeom prst="rect">
            <a:avLst/>
          </a:prstGeom>
          <a:solidFill>
            <a:srgbClr val="003F6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nvGrpSpPr>
          <p:cNvPr id="14" name="Group 54"/>
          <p:cNvGrpSpPr/>
          <p:nvPr/>
        </p:nvGrpSpPr>
        <p:grpSpPr>
          <a:xfrm>
            <a:off x="296103" y="1969376"/>
            <a:ext cx="1631096" cy="1950217"/>
            <a:chOff x="294967" y="3837962"/>
            <a:chExt cx="1631096" cy="1950217"/>
          </a:xfrm>
        </p:grpSpPr>
        <p:sp>
          <p:nvSpPr>
            <p:cNvPr id="15" name="Rounded Rectangle 14"/>
            <p:cNvSpPr/>
            <p:nvPr/>
          </p:nvSpPr>
          <p:spPr bwMode="auto">
            <a:xfrm>
              <a:off x="294967" y="3837962"/>
              <a:ext cx="1631096" cy="1876580"/>
            </a:xfrm>
            <a:prstGeom prst="roundRect">
              <a:avLst/>
            </a:prstGeom>
            <a:solidFill>
              <a:schemeClr val="bg1">
                <a:lumMod val="50000"/>
              </a:schemeClr>
            </a:solidFill>
            <a:ln w="9525" cap="flat" cmpd="sng" algn="ctr">
              <a:solidFill>
                <a:sysClr val="windowText" lastClr="000000"/>
              </a:solid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defRPr/>
              </a:pPr>
              <a:r>
                <a:rPr lang="en-US" sz="1800" kern="0" dirty="0">
                  <a:solidFill>
                    <a:sysClr val="window" lastClr="FFFFFF"/>
                  </a:solidFill>
                  <a:latin typeface="Calibri" pitchFamily="34" charset="0"/>
                  <a:ea typeface="ＭＳ Ｐゴシック" pitchFamily="1" charset="-128"/>
                  <a:cs typeface="Calibri" pitchFamily="34" charset="0"/>
                </a:rPr>
                <a:t>(Bio) Monitoring</a:t>
              </a:r>
            </a:p>
          </p:txBody>
        </p:sp>
        <p:sp>
          <p:nvSpPr>
            <p:cNvPr id="21" name="Rounded Rectangle 20"/>
            <p:cNvSpPr/>
            <p:nvPr/>
          </p:nvSpPr>
          <p:spPr bwMode="auto">
            <a:xfrm>
              <a:off x="459148" y="4601072"/>
              <a:ext cx="1285101" cy="427700"/>
            </a:xfrm>
            <a:prstGeom prst="roundRect">
              <a:avLst/>
            </a:prstGeom>
            <a:solidFill>
              <a:srgbClr val="5C5CC8"/>
            </a:solidFill>
            <a:ln w="9525" cap="flat" cmpd="sng" algn="ctr">
              <a:solidFill>
                <a:sysClr val="windowText" lastClr="000000"/>
              </a:solid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hangingPunct="0">
                <a:defRPr/>
              </a:pPr>
              <a:r>
                <a:rPr lang="en-US" sz="1800" kern="0" dirty="0">
                  <a:solidFill>
                    <a:sysClr val="window" lastClr="FFFFFF"/>
                  </a:solidFill>
                  <a:latin typeface="Calibri" pitchFamily="34" charset="0"/>
                  <a:ea typeface="ＭＳ Ｐゴシック" pitchFamily="1" charset="-128"/>
                  <a:cs typeface="Calibri" pitchFamily="34" charset="0"/>
                </a:rPr>
                <a:t>Dataset 1</a:t>
              </a:r>
            </a:p>
          </p:txBody>
        </p:sp>
        <p:sp>
          <p:nvSpPr>
            <p:cNvPr id="22" name="Rounded Rectangle 21"/>
            <p:cNvSpPr/>
            <p:nvPr/>
          </p:nvSpPr>
          <p:spPr bwMode="auto">
            <a:xfrm>
              <a:off x="459148" y="5028772"/>
              <a:ext cx="1285101" cy="427700"/>
            </a:xfrm>
            <a:prstGeom prst="roundRect">
              <a:avLst/>
            </a:prstGeom>
            <a:solidFill>
              <a:srgbClr val="7030A0"/>
            </a:solidFill>
            <a:ln w="9525" cap="flat" cmpd="sng" algn="ctr">
              <a:solidFill>
                <a:sysClr val="windowText" lastClr="000000"/>
              </a:solid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hangingPunct="0">
                <a:defRPr/>
              </a:pPr>
              <a:r>
                <a:rPr lang="en-US" sz="1800" kern="0" dirty="0">
                  <a:solidFill>
                    <a:sysClr val="window" lastClr="FFFFFF"/>
                  </a:solidFill>
                  <a:latin typeface="Calibri" pitchFamily="34" charset="0"/>
                  <a:ea typeface="ＭＳ Ｐゴシック" pitchFamily="1" charset="-128"/>
                  <a:cs typeface="Calibri" pitchFamily="34" charset="0"/>
                </a:rPr>
                <a:t>Dataset 2</a:t>
              </a:r>
            </a:p>
          </p:txBody>
        </p:sp>
        <p:sp>
          <p:nvSpPr>
            <p:cNvPr id="23" name="TextBox 22"/>
            <p:cNvSpPr txBox="1"/>
            <p:nvPr/>
          </p:nvSpPr>
          <p:spPr>
            <a:xfrm>
              <a:off x="813402" y="5141848"/>
              <a:ext cx="503664" cy="646331"/>
            </a:xfrm>
            <a:prstGeom prst="rect">
              <a:avLst/>
            </a:prstGeom>
            <a:noFill/>
          </p:spPr>
          <p:txBody>
            <a:bodyPr wrap="none" rtlCol="0">
              <a:spAutoFit/>
            </a:bodyPr>
            <a:lstStyle/>
            <a:p>
              <a:pPr eaLnBrk="0" hangingPunct="0"/>
              <a:r>
                <a:rPr lang="en-US" sz="3600" dirty="0">
                  <a:solidFill>
                    <a:srgbClr val="000000"/>
                  </a:solidFill>
                  <a:latin typeface="Calibri" pitchFamily="34" charset="0"/>
                  <a:ea typeface="ＭＳ Ｐゴシック" pitchFamily="1" charset="-128"/>
                  <a:cs typeface="Calibri" pitchFamily="34" charset="0"/>
                </a:rPr>
                <a:t>…</a:t>
              </a:r>
              <a:endParaRPr lang="en-US" sz="2400" dirty="0">
                <a:solidFill>
                  <a:srgbClr val="000000"/>
                </a:solidFill>
                <a:latin typeface="Calibri" pitchFamily="34" charset="0"/>
                <a:ea typeface="ＭＳ Ｐゴシック" pitchFamily="1" charset="-128"/>
                <a:cs typeface="Calibri" pitchFamily="34" charset="0"/>
              </a:endParaRPr>
            </a:p>
          </p:txBody>
        </p:sp>
      </p:grpSp>
      <p:grpSp>
        <p:nvGrpSpPr>
          <p:cNvPr id="24" name="Group 97"/>
          <p:cNvGrpSpPr/>
          <p:nvPr/>
        </p:nvGrpSpPr>
        <p:grpSpPr>
          <a:xfrm>
            <a:off x="2056559" y="2026419"/>
            <a:ext cx="1759790" cy="1759789"/>
            <a:chOff x="2122098" y="3968151"/>
            <a:chExt cx="1759790" cy="1759789"/>
          </a:xfrm>
        </p:grpSpPr>
        <p:sp>
          <p:nvSpPr>
            <p:cNvPr id="25" name="Right Brace 24"/>
            <p:cNvSpPr/>
            <p:nvPr/>
          </p:nvSpPr>
          <p:spPr bwMode="auto">
            <a:xfrm>
              <a:off x="2122098" y="3968151"/>
              <a:ext cx="241540" cy="1759789"/>
            </a:xfrm>
            <a:prstGeom prst="rightBrace">
              <a:avLst/>
            </a:prstGeom>
            <a:no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ea typeface="ＭＳ Ｐゴシック" pitchFamily="1" charset="-128"/>
                <a:cs typeface="+mn-cs"/>
              </a:endParaRPr>
            </a:p>
          </p:txBody>
        </p:sp>
        <p:sp>
          <p:nvSpPr>
            <p:cNvPr id="26" name="TextBox 25"/>
            <p:cNvSpPr txBox="1"/>
            <p:nvPr/>
          </p:nvSpPr>
          <p:spPr>
            <a:xfrm>
              <a:off x="2415398" y="4278701"/>
              <a:ext cx="1466490" cy="1015663"/>
            </a:xfrm>
            <a:prstGeom prst="rect">
              <a:avLst/>
            </a:prstGeom>
            <a:noFill/>
          </p:spPr>
          <p:txBody>
            <a:bodyPr wrap="square" rtlCol="0">
              <a:spAutoFit/>
            </a:bodyPr>
            <a:lstStyle/>
            <a:p>
              <a:pPr eaLnBrk="0" hangingPunct="0"/>
              <a:r>
                <a:rPr lang="en-US" sz="2000" dirty="0">
                  <a:solidFill>
                    <a:srgbClr val="000000"/>
                  </a:solidFill>
                  <a:latin typeface="Calibri" pitchFamily="34" charset="0"/>
                  <a:ea typeface="ＭＳ Ｐゴシック" pitchFamily="1" charset="-128"/>
                  <a:cs typeface="Calibri" pitchFamily="34" charset="0"/>
                </a:rPr>
                <a:t>e.g., CDC NHANES study</a:t>
              </a:r>
            </a:p>
          </p:txBody>
        </p:sp>
      </p:grpSp>
      <p:sp>
        <p:nvSpPr>
          <p:cNvPr id="27" name="TextBox 26"/>
          <p:cNvSpPr txBox="1"/>
          <p:nvPr/>
        </p:nvSpPr>
        <p:spPr>
          <a:xfrm>
            <a:off x="7023113" y="6376697"/>
            <a:ext cx="1500732" cy="246221"/>
          </a:xfrm>
          <a:prstGeom prst="rect">
            <a:avLst/>
          </a:prstGeom>
          <a:noFill/>
        </p:spPr>
        <p:txBody>
          <a:bodyPr wrap="none" rtlCol="0">
            <a:spAutoFit/>
          </a:bodyPr>
          <a:lstStyle/>
          <a:p>
            <a:r>
              <a:rPr lang="en-US" sz="1000" dirty="0">
                <a:solidFill>
                  <a:srgbClr val="000000"/>
                </a:solidFill>
                <a:ea typeface="ＭＳ Ｐゴシック" pitchFamily="1" charset="-128"/>
                <a:cs typeface="+mn-cs"/>
              </a:rPr>
              <a:t>Wambaugh </a:t>
            </a:r>
            <a:r>
              <a:rPr lang="en-US" sz="1000" i="1" dirty="0">
                <a:solidFill>
                  <a:srgbClr val="000000"/>
                </a:solidFill>
                <a:ea typeface="ＭＳ Ｐゴシック" pitchFamily="1" charset="-128"/>
                <a:cs typeface="+mn-cs"/>
              </a:rPr>
              <a:t>et al.,</a:t>
            </a:r>
            <a:r>
              <a:rPr lang="en-US" sz="1000" dirty="0">
                <a:solidFill>
                  <a:srgbClr val="000000"/>
                </a:solidFill>
                <a:ea typeface="ＭＳ Ｐゴシック" pitchFamily="1" charset="-128"/>
                <a:cs typeface="+mn-cs"/>
              </a:rPr>
              <a:t> </a:t>
            </a:r>
            <a:r>
              <a:rPr lang="en-US" sz="1000" dirty="0"/>
              <a:t>2014</a:t>
            </a:r>
            <a:endParaRPr lang="en-US" sz="1000" dirty="0">
              <a:solidFill>
                <a:srgbClr val="000000"/>
              </a:solidFill>
              <a:ea typeface="ＭＳ Ｐゴシック" pitchFamily="1" charset="-128"/>
              <a:cs typeface="+mn-cs"/>
            </a:endParaRPr>
          </a:p>
        </p:txBody>
      </p:sp>
      <p:sp>
        <p:nvSpPr>
          <p:cNvPr id="28" name="Right Arrow 27"/>
          <p:cNvSpPr/>
          <p:nvPr/>
        </p:nvSpPr>
        <p:spPr bwMode="auto">
          <a:xfrm>
            <a:off x="5846311" y="2670843"/>
            <a:ext cx="1123784" cy="302612"/>
          </a:xfrm>
          <a:prstGeom prst="rightArrow">
            <a:avLst/>
          </a:prstGeom>
          <a:solidFill>
            <a:srgbClr val="003F69"/>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29" name="Oval 28"/>
          <p:cNvSpPr/>
          <p:nvPr/>
        </p:nvSpPr>
        <p:spPr bwMode="auto">
          <a:xfrm>
            <a:off x="7127888" y="4706862"/>
            <a:ext cx="1706610" cy="1043793"/>
          </a:xfrm>
          <a:prstGeom prst="ellipse">
            <a:avLst/>
          </a:prstGeom>
          <a:solidFill>
            <a:srgbClr val="F79646">
              <a:lumMod val="75000"/>
            </a:srgbClr>
          </a:solidFill>
          <a:ln w="9525" cap="flat" cmpd="sng" algn="ctr">
            <a:solidFill>
              <a:sysClr val="windowText" lastClr="000000"/>
            </a:solid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defRPr/>
            </a:pPr>
            <a:r>
              <a:rPr lang="en-US" sz="1800" kern="0" dirty="0">
                <a:solidFill>
                  <a:sysClr val="window" lastClr="FFFFFF"/>
                </a:solidFill>
                <a:latin typeface="Calibri" pitchFamily="34" charset="0"/>
                <a:ea typeface="ＭＳ Ｐゴシック" pitchFamily="1" charset="-128"/>
                <a:cs typeface="Calibri" pitchFamily="34" charset="0"/>
              </a:rPr>
              <a:t>Predicted Exposures</a:t>
            </a:r>
          </a:p>
        </p:txBody>
      </p:sp>
      <p:sp>
        <p:nvSpPr>
          <p:cNvPr id="30" name="TextBox 29"/>
          <p:cNvSpPr txBox="1"/>
          <p:nvPr/>
        </p:nvSpPr>
        <p:spPr>
          <a:xfrm>
            <a:off x="888452" y="5689544"/>
            <a:ext cx="397866" cy="461665"/>
          </a:xfrm>
          <a:prstGeom prst="rect">
            <a:avLst/>
          </a:prstGeom>
          <a:noFill/>
        </p:spPr>
        <p:txBody>
          <a:bodyPr wrap="none" rtlCol="0">
            <a:spAutoFit/>
          </a:bodyPr>
          <a:lstStyle/>
          <a:p>
            <a:pPr eaLnBrk="0" hangingPunct="0"/>
            <a:r>
              <a:rPr lang="en-US" sz="2400" dirty="0">
                <a:solidFill>
                  <a:srgbClr val="000000"/>
                </a:solidFill>
                <a:latin typeface="Calibri" pitchFamily="34" charset="0"/>
                <a:ea typeface="ＭＳ Ｐゴシック" pitchFamily="1" charset="-128"/>
                <a:cs typeface="Calibri" pitchFamily="34" charset="0"/>
              </a:rPr>
              <a:t>…</a:t>
            </a:r>
          </a:p>
        </p:txBody>
      </p:sp>
      <p:sp>
        <p:nvSpPr>
          <p:cNvPr id="31" name="Rounded Rectangle 30"/>
          <p:cNvSpPr/>
          <p:nvPr/>
        </p:nvSpPr>
        <p:spPr bwMode="auto">
          <a:xfrm>
            <a:off x="464625" y="4900285"/>
            <a:ext cx="1285101" cy="427700"/>
          </a:xfrm>
          <a:prstGeom prst="roundRect">
            <a:avLst/>
          </a:prstGeom>
          <a:solidFill>
            <a:srgbClr val="4F81BD">
              <a:lumMod val="50000"/>
            </a:srgbClr>
          </a:solidFill>
          <a:ln w="9525" cap="flat" cmpd="sng" algn="ctr">
            <a:solidFill>
              <a:sysClr val="windowText" lastClr="000000"/>
            </a:solid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hangingPunct="0">
              <a:defRPr/>
            </a:pPr>
            <a:r>
              <a:rPr lang="en-US" sz="1400" kern="0" dirty="0">
                <a:solidFill>
                  <a:sysClr val="window" lastClr="FFFFFF"/>
                </a:solidFill>
                <a:latin typeface="Calibri" pitchFamily="34" charset="0"/>
                <a:ea typeface="ＭＳ Ｐゴシック" pitchFamily="1" charset="-128"/>
                <a:cs typeface="Calibri" pitchFamily="34" charset="0"/>
              </a:rPr>
              <a:t>Use</a:t>
            </a:r>
          </a:p>
        </p:txBody>
      </p:sp>
      <p:sp>
        <p:nvSpPr>
          <p:cNvPr id="32" name="Rounded Rectangle 31"/>
          <p:cNvSpPr/>
          <p:nvPr/>
        </p:nvSpPr>
        <p:spPr bwMode="auto">
          <a:xfrm>
            <a:off x="464625" y="5327985"/>
            <a:ext cx="1285101" cy="427700"/>
          </a:xfrm>
          <a:prstGeom prst="roundRect">
            <a:avLst/>
          </a:prstGeom>
          <a:solidFill>
            <a:srgbClr val="3399FF"/>
          </a:solidFill>
          <a:ln w="9525" cap="flat" cmpd="sng" algn="ctr">
            <a:solidFill>
              <a:sysClr val="windowText" lastClr="000000"/>
            </a:solid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hangingPunct="0">
              <a:defRPr/>
            </a:pPr>
            <a:r>
              <a:rPr lang="en-US" sz="1400" kern="0" dirty="0">
                <a:solidFill>
                  <a:sysClr val="window" lastClr="FFFFFF"/>
                </a:solidFill>
                <a:latin typeface="Calibri" pitchFamily="34" charset="0"/>
                <a:ea typeface="ＭＳ Ｐゴシック" pitchFamily="1" charset="-128"/>
                <a:cs typeface="Calibri" pitchFamily="34" charset="0"/>
              </a:rPr>
              <a:t>Production Volume</a:t>
            </a:r>
          </a:p>
        </p:txBody>
      </p:sp>
      <p:sp>
        <p:nvSpPr>
          <p:cNvPr id="33" name="Oval 32"/>
          <p:cNvSpPr/>
          <p:nvPr/>
        </p:nvSpPr>
        <p:spPr bwMode="auto">
          <a:xfrm>
            <a:off x="7023113" y="2287512"/>
            <a:ext cx="1706610" cy="1043793"/>
          </a:xfrm>
          <a:prstGeom prst="ellipse">
            <a:avLst/>
          </a:prstGeom>
          <a:solidFill>
            <a:srgbClr val="F79646">
              <a:lumMod val="75000"/>
            </a:srgbClr>
          </a:solidFill>
          <a:ln w="9525" cap="flat" cmpd="sng" algn="ctr">
            <a:solidFill>
              <a:sysClr val="windowText" lastClr="000000"/>
            </a:solid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defRPr/>
            </a:pPr>
            <a:r>
              <a:rPr lang="en-US" sz="1800" kern="0" dirty="0">
                <a:solidFill>
                  <a:sysClr val="window" lastClr="FFFFFF"/>
                </a:solidFill>
                <a:latin typeface="Calibri" pitchFamily="34" charset="0"/>
                <a:ea typeface="ＭＳ Ｐゴシック" pitchFamily="1" charset="-128"/>
                <a:cs typeface="Calibri" pitchFamily="34" charset="0"/>
              </a:rPr>
              <a:t>Inferred Exposures</a:t>
            </a:r>
          </a:p>
        </p:txBody>
      </p:sp>
      <p:sp>
        <p:nvSpPr>
          <p:cNvPr id="34" name="Rectangle 33"/>
          <p:cNvSpPr/>
          <p:nvPr/>
        </p:nvSpPr>
        <p:spPr bwMode="auto">
          <a:xfrm>
            <a:off x="5591499" y="2745949"/>
            <a:ext cx="216711" cy="152400"/>
          </a:xfrm>
          <a:prstGeom prst="rect">
            <a:avLst/>
          </a:prstGeom>
          <a:solidFill>
            <a:srgbClr val="003F6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35" name="Rectangle 34"/>
          <p:cNvSpPr/>
          <p:nvPr/>
        </p:nvSpPr>
        <p:spPr bwMode="auto">
          <a:xfrm>
            <a:off x="5371005" y="2745949"/>
            <a:ext cx="182880" cy="152400"/>
          </a:xfrm>
          <a:prstGeom prst="rect">
            <a:avLst/>
          </a:prstGeom>
          <a:solidFill>
            <a:srgbClr val="003F6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36" name="Rectangle 35"/>
          <p:cNvSpPr/>
          <p:nvPr/>
        </p:nvSpPr>
        <p:spPr bwMode="auto">
          <a:xfrm>
            <a:off x="5244545" y="2745949"/>
            <a:ext cx="91440" cy="152400"/>
          </a:xfrm>
          <a:prstGeom prst="rect">
            <a:avLst/>
          </a:prstGeom>
          <a:solidFill>
            <a:srgbClr val="003F69"/>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37" name="TextBox 36"/>
          <p:cNvSpPr txBox="1"/>
          <p:nvPr/>
        </p:nvSpPr>
        <p:spPr>
          <a:xfrm>
            <a:off x="3601587" y="2560539"/>
            <a:ext cx="1724024" cy="523220"/>
          </a:xfrm>
          <a:prstGeom prst="rect">
            <a:avLst/>
          </a:prstGeom>
          <a:noFill/>
        </p:spPr>
        <p:txBody>
          <a:bodyPr wrap="square" rtlCol="0">
            <a:spAutoFit/>
          </a:bodyPr>
          <a:lstStyle/>
          <a:p>
            <a:pPr algn="ctr"/>
            <a:r>
              <a:rPr lang="en-US" sz="1400" dirty="0"/>
              <a:t>Pharmacokinetic Models</a:t>
            </a:r>
          </a:p>
        </p:txBody>
      </p:sp>
      <p:sp>
        <p:nvSpPr>
          <p:cNvPr id="38" name="Right Arrow 37"/>
          <p:cNvSpPr/>
          <p:nvPr/>
        </p:nvSpPr>
        <p:spPr bwMode="auto">
          <a:xfrm>
            <a:off x="2056559" y="5109243"/>
            <a:ext cx="4949897" cy="302612"/>
          </a:xfrm>
          <a:prstGeom prst="rightArrow">
            <a:avLst/>
          </a:prstGeom>
          <a:solidFill>
            <a:srgbClr val="003F69"/>
          </a:solid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39" name="TextBox 38"/>
          <p:cNvSpPr txBox="1"/>
          <p:nvPr/>
        </p:nvSpPr>
        <p:spPr>
          <a:xfrm>
            <a:off x="2796988" y="3390980"/>
            <a:ext cx="2018200" cy="707886"/>
          </a:xfrm>
          <a:prstGeom prst="rect">
            <a:avLst/>
          </a:prstGeom>
          <a:noFill/>
        </p:spPr>
        <p:txBody>
          <a:bodyPr wrap="square" rtlCol="0">
            <a:spAutoFit/>
          </a:bodyPr>
          <a:lstStyle/>
          <a:p>
            <a:pPr eaLnBrk="0" hangingPunct="0"/>
            <a:r>
              <a:rPr lang="en-US" sz="2000" dirty="0">
                <a:solidFill>
                  <a:srgbClr val="000000"/>
                </a:solidFill>
                <a:latin typeface="Calibri" pitchFamily="34" charset="0"/>
                <a:ea typeface="ＭＳ Ｐゴシック" pitchFamily="1" charset="-128"/>
                <a:cs typeface="Calibri" pitchFamily="34" charset="0"/>
              </a:rPr>
              <a:t>Estimate Uncertainty</a:t>
            </a:r>
          </a:p>
        </p:txBody>
      </p:sp>
      <p:sp>
        <p:nvSpPr>
          <p:cNvPr id="40" name="TextBox 39"/>
          <p:cNvSpPr txBox="1"/>
          <p:nvPr/>
        </p:nvSpPr>
        <p:spPr>
          <a:xfrm>
            <a:off x="5716751" y="2315724"/>
            <a:ext cx="1421059" cy="707886"/>
          </a:xfrm>
          <a:prstGeom prst="rect">
            <a:avLst/>
          </a:prstGeom>
          <a:noFill/>
        </p:spPr>
        <p:txBody>
          <a:bodyPr wrap="square" rtlCol="0">
            <a:spAutoFit/>
          </a:bodyPr>
          <a:lstStyle/>
          <a:p>
            <a:pPr eaLnBrk="0" hangingPunct="0"/>
            <a:r>
              <a:rPr lang="en-US" sz="2000" dirty="0">
                <a:solidFill>
                  <a:srgbClr val="000000"/>
                </a:solidFill>
                <a:latin typeface="Calibri" pitchFamily="34" charset="0"/>
                <a:ea typeface="ＭＳ Ｐゴシック" pitchFamily="1" charset="-128"/>
                <a:cs typeface="Calibri" pitchFamily="34" charset="0"/>
              </a:rPr>
              <a:t>Calibrate models</a:t>
            </a:r>
          </a:p>
        </p:txBody>
      </p:sp>
      <p:grpSp>
        <p:nvGrpSpPr>
          <p:cNvPr id="41" name="Group 94"/>
          <p:cNvGrpSpPr/>
          <p:nvPr/>
        </p:nvGrpSpPr>
        <p:grpSpPr>
          <a:xfrm>
            <a:off x="2267133" y="2362816"/>
            <a:ext cx="3850006" cy="3519284"/>
            <a:chOff x="4232109" y="2428123"/>
            <a:chExt cx="3850006" cy="3519284"/>
          </a:xfrm>
        </p:grpSpPr>
        <p:cxnSp>
          <p:nvCxnSpPr>
            <p:cNvPr id="42" name="Straight Connector 41"/>
            <p:cNvCxnSpPr/>
            <p:nvPr/>
          </p:nvCxnSpPr>
          <p:spPr bwMode="auto">
            <a:xfrm flipV="1">
              <a:off x="4672370" y="3136009"/>
              <a:ext cx="2967295" cy="2301230"/>
            </a:xfrm>
            <a:prstGeom prst="line">
              <a:avLst/>
            </a:prstGeom>
            <a:solidFill>
              <a:srgbClr val="4F81BD"/>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42"/>
            <p:cNvCxnSpPr/>
            <p:nvPr/>
          </p:nvCxnSpPr>
          <p:spPr bwMode="auto">
            <a:xfrm flipV="1">
              <a:off x="4672370" y="2428123"/>
              <a:ext cx="0" cy="3084306"/>
            </a:xfrm>
            <a:prstGeom prst="straightConnector1">
              <a:avLst/>
            </a:prstGeom>
            <a:solidFill>
              <a:srgbClr val="4F81BD"/>
            </a:solidFill>
            <a:ln w="19050" cap="flat" cmpd="sng" algn="ctr">
              <a:solidFill>
                <a:sysClr val="windowText" lastClr="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Arrow Connector 43"/>
            <p:cNvCxnSpPr/>
            <p:nvPr/>
          </p:nvCxnSpPr>
          <p:spPr bwMode="auto">
            <a:xfrm>
              <a:off x="4672370" y="5501529"/>
              <a:ext cx="3264721" cy="10900"/>
            </a:xfrm>
            <a:prstGeom prst="straightConnector1">
              <a:avLst/>
            </a:prstGeom>
            <a:solidFill>
              <a:srgbClr val="4F81BD"/>
            </a:solidFill>
            <a:ln w="19050" cap="flat" cmpd="sng" algn="ctr">
              <a:solidFill>
                <a:sysClr val="windowText" lastClr="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Rounded Rectangle 44"/>
            <p:cNvSpPr/>
            <p:nvPr/>
          </p:nvSpPr>
          <p:spPr bwMode="auto">
            <a:xfrm rot="16200000">
              <a:off x="2960455" y="3862236"/>
              <a:ext cx="2990840" cy="447531"/>
            </a:xfrm>
            <a:prstGeom prst="roundRect">
              <a:avLst/>
            </a:prstGeom>
            <a:noFill/>
            <a:ln w="9525" cap="flat" cmpd="sng" algn="ctr">
              <a:no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hangingPunct="0"/>
              <a:r>
                <a:rPr lang="en-US" sz="1800" b="1" dirty="0">
                  <a:solidFill>
                    <a:srgbClr val="000000"/>
                  </a:solidFill>
                  <a:latin typeface="Calibri" pitchFamily="34" charset="0"/>
                  <a:ea typeface="ＭＳ Ｐゴシック" pitchFamily="1" charset="-128"/>
                  <a:cs typeface="Calibri" pitchFamily="34" charset="0"/>
                </a:rPr>
                <a:t>Inferred Exposure</a:t>
              </a:r>
            </a:p>
          </p:txBody>
        </p:sp>
        <p:sp>
          <p:nvSpPr>
            <p:cNvPr id="46" name="Oval 45"/>
            <p:cNvSpPr>
              <a:spLocks noChangeAspect="1"/>
            </p:cNvSpPr>
            <p:nvPr/>
          </p:nvSpPr>
          <p:spPr bwMode="auto">
            <a:xfrm>
              <a:off x="6847181" y="3656121"/>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47" name="Oval 46"/>
            <p:cNvSpPr>
              <a:spLocks noChangeAspect="1"/>
            </p:cNvSpPr>
            <p:nvPr/>
          </p:nvSpPr>
          <p:spPr bwMode="auto">
            <a:xfrm>
              <a:off x="6597198" y="4042061"/>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48" name="Oval 47"/>
            <p:cNvSpPr>
              <a:spLocks noChangeAspect="1"/>
            </p:cNvSpPr>
            <p:nvPr/>
          </p:nvSpPr>
          <p:spPr bwMode="auto">
            <a:xfrm>
              <a:off x="6763854" y="4357836"/>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49" name="Oval 48"/>
            <p:cNvSpPr>
              <a:spLocks noChangeAspect="1"/>
            </p:cNvSpPr>
            <p:nvPr/>
          </p:nvSpPr>
          <p:spPr bwMode="auto">
            <a:xfrm>
              <a:off x="6285717" y="3656121"/>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0" name="Oval 49"/>
            <p:cNvSpPr>
              <a:spLocks noChangeAspect="1"/>
            </p:cNvSpPr>
            <p:nvPr/>
          </p:nvSpPr>
          <p:spPr bwMode="auto">
            <a:xfrm>
              <a:off x="6202389" y="3958733"/>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1" name="Oval 50"/>
            <p:cNvSpPr>
              <a:spLocks noChangeAspect="1"/>
            </p:cNvSpPr>
            <p:nvPr/>
          </p:nvSpPr>
          <p:spPr bwMode="auto">
            <a:xfrm>
              <a:off x="5807773" y="4357836"/>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2" name="Oval 51"/>
            <p:cNvSpPr>
              <a:spLocks noChangeAspect="1"/>
            </p:cNvSpPr>
            <p:nvPr/>
          </p:nvSpPr>
          <p:spPr bwMode="auto">
            <a:xfrm>
              <a:off x="6285718" y="4511330"/>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3" name="Oval 52"/>
            <p:cNvSpPr>
              <a:spLocks noChangeAspect="1"/>
            </p:cNvSpPr>
            <p:nvPr/>
          </p:nvSpPr>
          <p:spPr bwMode="auto">
            <a:xfrm>
              <a:off x="5777074" y="4805171"/>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4" name="Oval 53"/>
            <p:cNvSpPr>
              <a:spLocks noChangeAspect="1"/>
            </p:cNvSpPr>
            <p:nvPr/>
          </p:nvSpPr>
          <p:spPr bwMode="auto">
            <a:xfrm>
              <a:off x="5399905" y="4721843"/>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5" name="Oval 54"/>
            <p:cNvSpPr>
              <a:spLocks noChangeAspect="1"/>
            </p:cNvSpPr>
            <p:nvPr/>
          </p:nvSpPr>
          <p:spPr bwMode="auto">
            <a:xfrm>
              <a:off x="5097292" y="5239347"/>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6" name="Oval 55"/>
            <p:cNvSpPr>
              <a:spLocks noChangeAspect="1"/>
            </p:cNvSpPr>
            <p:nvPr/>
          </p:nvSpPr>
          <p:spPr bwMode="auto">
            <a:xfrm>
              <a:off x="7360498" y="3739449"/>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7" name="Oval 56"/>
            <p:cNvSpPr>
              <a:spLocks noChangeAspect="1"/>
            </p:cNvSpPr>
            <p:nvPr/>
          </p:nvSpPr>
          <p:spPr bwMode="auto">
            <a:xfrm>
              <a:off x="7193842" y="3384209"/>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8" name="Oval 57"/>
            <p:cNvSpPr>
              <a:spLocks noChangeAspect="1"/>
            </p:cNvSpPr>
            <p:nvPr/>
          </p:nvSpPr>
          <p:spPr bwMode="auto">
            <a:xfrm>
              <a:off x="5013964" y="4594657"/>
              <a:ext cx="54996" cy="54996"/>
            </a:xfrm>
            <a:prstGeom prst="ellipse">
              <a:avLst/>
            </a:prstGeom>
            <a:solidFill>
              <a:sysClr val="windowText" lastClr="000000"/>
            </a:solidFill>
            <a:ln w="9525" cap="flat" cmpd="sng" algn="ctr">
              <a:no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a:solidFill>
                  <a:sysClr val="windowText" lastClr="000000"/>
                </a:solidFill>
                <a:latin typeface="Calibri" pitchFamily="34" charset="0"/>
                <a:ea typeface="ＭＳ Ｐゴシック" pitchFamily="1" charset="-128"/>
                <a:cs typeface="Calibri" pitchFamily="34" charset="0"/>
              </a:endParaRPr>
            </a:p>
          </p:txBody>
        </p:sp>
        <p:sp>
          <p:nvSpPr>
            <p:cNvPr id="59" name="Rounded Rectangle 58"/>
            <p:cNvSpPr/>
            <p:nvPr/>
          </p:nvSpPr>
          <p:spPr bwMode="auto">
            <a:xfrm>
              <a:off x="4761964" y="5499876"/>
              <a:ext cx="3320151" cy="447531"/>
            </a:xfrm>
            <a:prstGeom prst="roundRect">
              <a:avLst/>
            </a:prstGeom>
            <a:noFill/>
            <a:ln w="9525" cap="flat" cmpd="sng" algn="ctr">
              <a:noFill/>
              <a:prstDash val="solid"/>
              <a:round/>
              <a:headEnd type="none" w="med" len="med"/>
              <a:tailEnd type="none" w="med" len="me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hangingPunct="0"/>
              <a:r>
                <a:rPr lang="en-US" sz="1800" b="1" dirty="0">
                  <a:solidFill>
                    <a:srgbClr val="000000"/>
                  </a:solidFill>
                  <a:latin typeface="Calibri" pitchFamily="34" charset="0"/>
                  <a:ea typeface="ＭＳ Ｐゴシック" pitchFamily="1" charset="-128"/>
                  <a:cs typeface="Calibri" pitchFamily="34" charset="0"/>
                </a:rPr>
                <a:t>Predicted Exposure</a:t>
              </a:r>
            </a:p>
          </p:txBody>
        </p:sp>
      </p:grpSp>
      <p:cxnSp>
        <p:nvCxnSpPr>
          <p:cNvPr id="60" name="Straight Arrow Connector 59"/>
          <p:cNvCxnSpPr>
            <a:endCxn id="52" idx="0"/>
          </p:cNvCxnSpPr>
          <p:nvPr/>
        </p:nvCxnSpPr>
        <p:spPr>
          <a:xfrm>
            <a:off x="4348239" y="3641076"/>
            <a:ext cx="1" cy="804947"/>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54333" y="1198609"/>
            <a:ext cx="7755778" cy="400110"/>
          </a:xfrm>
          <a:prstGeom prst="rect">
            <a:avLst/>
          </a:prstGeom>
          <a:noFill/>
        </p:spPr>
        <p:txBody>
          <a:bodyPr wrap="none" rtlCol="0">
            <a:spAutoFit/>
          </a:bodyPr>
          <a:lstStyle/>
          <a:p>
            <a:r>
              <a:rPr lang="en-US" sz="2000" i="1" dirty="0">
                <a:solidFill>
                  <a:srgbClr val="355777"/>
                </a:solidFill>
              </a:rPr>
              <a:t>Estimating Exposure and Associated Uncertainty with Limited Data</a:t>
            </a:r>
          </a:p>
        </p:txBody>
      </p:sp>
    </p:spTree>
    <p:extLst>
      <p:ext uri="{BB962C8B-B14F-4D97-AF65-F5344CB8AC3E}">
        <p14:creationId xmlns:p14="http://schemas.microsoft.com/office/powerpoint/2010/main" val="4859729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9"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dissolve">
                                      <p:cBhvr>
                                        <p:cTn id="9" dur="500"/>
                                        <p:tgtEl>
                                          <p:spTgt spid="12"/>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dissolve">
                                      <p:cBhvr>
                                        <p:cTn id="15" dur="500"/>
                                        <p:tgtEl>
                                          <p:spTgt spid="3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dissolve">
                                      <p:cBhvr>
                                        <p:cTn id="18" dur="500"/>
                                        <p:tgtEl>
                                          <p:spTgt spid="3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dissolve">
                                      <p:cBhvr>
                                        <p:cTn id="21" dur="500"/>
                                        <p:tgtEl>
                                          <p:spTgt spid="3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dissolve">
                                      <p:cBhvr>
                                        <p:cTn id="24" dur="500"/>
                                        <p:tgtEl>
                                          <p:spTgt spid="3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dissolv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dissolve">
                                      <p:cBhvr>
                                        <p:cTn id="32" dur="500"/>
                                        <p:tgtEl>
                                          <p:spTgt spid="2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dissolve">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2"/>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8"/>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4"/>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34"/>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35"/>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36"/>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37"/>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38"/>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hidden"/>
                                      </p:to>
                                    </p:set>
                                  </p:childTnLst>
                                </p:cTn>
                              </p:par>
                            </p:childTnLst>
                          </p:cTn>
                        </p:par>
                        <p:par>
                          <p:cTn id="60" fill="hold">
                            <p:stCondLst>
                              <p:cond delay="0"/>
                            </p:stCondLst>
                            <p:childTnLst>
                              <p:par>
                                <p:cTn id="61" presetID="0" presetClass="path" presetSubtype="0" accel="50000" decel="50000" fill="hold" grpId="1" nodeType="afterEffect">
                                  <p:stCondLst>
                                    <p:cond delay="0"/>
                                  </p:stCondLst>
                                  <p:childTnLst>
                                    <p:animMotion origin="layout" path="M -4.72222E-6 -7.40741E-7 C -0.13697 -0.01736 -0.27378 -0.03472 -0.37187 -0.00833 C -0.46996 0.01806 -0.55243 0.13056 -0.58854 0.15833 " pathEditMode="relative" rAng="0" ptsTypes="AAA">
                                      <p:cBhvr>
                                        <p:cTn id="62" dur="2000" fill="hold"/>
                                        <p:tgtEl>
                                          <p:spTgt spid="33"/>
                                        </p:tgtEl>
                                        <p:attrNameLst>
                                          <p:attrName>ppt_x</p:attrName>
                                          <p:attrName>ppt_y</p:attrName>
                                        </p:attrNameLst>
                                      </p:cBhvr>
                                      <p:rCtr x="-29427" y="6806"/>
                                    </p:animMotion>
                                  </p:childTnLst>
                                </p:cTn>
                              </p:par>
                              <p:par>
                                <p:cTn id="63" presetID="6" presetClass="emph" presetSubtype="0" fill="hold" grpId="2" nodeType="withEffect">
                                  <p:stCondLst>
                                    <p:cond delay="0"/>
                                  </p:stCondLst>
                                  <p:childTnLst>
                                    <p:animScale>
                                      <p:cBhvr>
                                        <p:cTn id="64" dur="2000" fill="hold"/>
                                        <p:tgtEl>
                                          <p:spTgt spid="33"/>
                                        </p:tgtEl>
                                      </p:cBhvr>
                                      <p:by x="2000" y="2000"/>
                                    </p:animScale>
                                  </p:childTnLst>
                                </p:cTn>
                              </p:par>
                              <p:par>
                                <p:cTn id="65" presetID="0" presetClass="path" presetSubtype="0" accel="50000" decel="50000" fill="hold" grpId="1" nodeType="withEffect">
                                  <p:stCondLst>
                                    <p:cond delay="0"/>
                                  </p:stCondLst>
                                  <p:childTnLst>
                                    <p:animMotion origin="layout" path="M -3.05556E-6 1.48148E-6 C -0.04149 0.06134 -0.08298 0.12268 -0.14791 0.13472 C -0.21284 0.14676 -0.30121 0.10949 -0.38958 0.07222 " pathEditMode="relative" rAng="0" ptsTypes="AAA">
                                      <p:cBhvr>
                                        <p:cTn id="66" dur="2000" fill="hold"/>
                                        <p:tgtEl>
                                          <p:spTgt spid="29"/>
                                        </p:tgtEl>
                                        <p:attrNameLst>
                                          <p:attrName>ppt_x</p:attrName>
                                          <p:attrName>ppt_y</p:attrName>
                                        </p:attrNameLst>
                                      </p:cBhvr>
                                      <p:rCtr x="-19479" y="6829"/>
                                    </p:animMotion>
                                  </p:childTnLst>
                                </p:cTn>
                              </p:par>
                              <p:par>
                                <p:cTn id="67" presetID="6" presetClass="emph" presetSubtype="0" fill="hold" grpId="2" nodeType="withEffect">
                                  <p:stCondLst>
                                    <p:cond delay="0"/>
                                  </p:stCondLst>
                                  <p:childTnLst>
                                    <p:animScale>
                                      <p:cBhvr>
                                        <p:cTn id="68" dur="2000" fill="hold"/>
                                        <p:tgtEl>
                                          <p:spTgt spid="29"/>
                                        </p:tgtEl>
                                      </p:cBhvr>
                                      <p:by x="2000" y="2000"/>
                                    </p:animScale>
                                  </p:childTnLst>
                                </p:cTn>
                              </p:par>
                            </p:childTnLst>
                          </p:cTn>
                        </p:par>
                        <p:par>
                          <p:cTn id="69" fill="hold">
                            <p:stCondLst>
                              <p:cond delay="2000"/>
                            </p:stCondLst>
                            <p:childTnLst>
                              <p:par>
                                <p:cTn id="70" presetID="1" presetClass="exit" presetSubtype="0" fill="hold" grpId="3" nodeType="afterEffect">
                                  <p:stCondLst>
                                    <p:cond delay="0"/>
                                  </p:stCondLst>
                                  <p:childTnLst>
                                    <p:set>
                                      <p:cBhvr>
                                        <p:cTn id="71" dur="1" fill="hold">
                                          <p:stCondLst>
                                            <p:cond delay="0"/>
                                          </p:stCondLst>
                                        </p:cTn>
                                        <p:tgtEl>
                                          <p:spTgt spid="33"/>
                                        </p:tgtEl>
                                        <p:attrNameLst>
                                          <p:attrName>style.visibility</p:attrName>
                                        </p:attrNameLst>
                                      </p:cBhvr>
                                      <p:to>
                                        <p:strVal val="hidden"/>
                                      </p:to>
                                    </p:set>
                                  </p:childTnLst>
                                </p:cTn>
                              </p:par>
                              <p:par>
                                <p:cTn id="72" presetID="1" presetClass="exit" presetSubtype="0" fill="hold" grpId="3" nodeType="withEffect">
                                  <p:stCondLst>
                                    <p:cond delay="0"/>
                                  </p:stCondLst>
                                  <p:childTnLst>
                                    <p:set>
                                      <p:cBhvr>
                                        <p:cTn id="73" dur="1" fill="hold">
                                          <p:stCondLst>
                                            <p:cond delay="0"/>
                                          </p:stCondLst>
                                        </p:cTn>
                                        <p:tgtEl>
                                          <p:spTgt spid="29"/>
                                        </p:tgtEl>
                                        <p:attrNameLst>
                                          <p:attrName>style.visibility</p:attrName>
                                        </p:attrNameLst>
                                      </p:cBhvr>
                                      <p:to>
                                        <p:strVal val="hidden"/>
                                      </p:to>
                                    </p:set>
                                  </p:childTnLst>
                                </p:cTn>
                              </p:par>
                            </p:childTnLst>
                          </p:cTn>
                        </p:par>
                        <p:par>
                          <p:cTn id="74" fill="hold">
                            <p:stCondLst>
                              <p:cond delay="2000"/>
                            </p:stCondLst>
                            <p:childTnLst>
                              <p:par>
                                <p:cTn id="75" presetID="9" presetClass="entr" presetSubtype="0" fill="hold" nodeType="after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dissolve">
                                      <p:cBhvr>
                                        <p:cTn id="77" dur="500"/>
                                        <p:tgtEl>
                                          <p:spTgt spid="41"/>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dissolve">
                                      <p:cBhvr>
                                        <p:cTn id="80" dur="500"/>
                                        <p:tgtEl>
                                          <p:spTgt spid="39"/>
                                        </p:tgtEl>
                                      </p:cBhvr>
                                    </p:animEffect>
                                  </p:childTnLst>
                                </p:cTn>
                              </p:par>
                              <p:par>
                                <p:cTn id="81" presetID="1" presetClass="entr" presetSubtype="0" fill="hold" nodeType="withEffect">
                                  <p:stCondLst>
                                    <p:cond delay="0"/>
                                  </p:stCondLst>
                                  <p:childTnLst>
                                    <p:set>
                                      <p:cBhvr>
                                        <p:cTn id="82" dur="1" fill="hold">
                                          <p:stCondLst>
                                            <p:cond delay="0"/>
                                          </p:stCondLst>
                                        </p:cTn>
                                        <p:tgtEl>
                                          <p:spTgt spid="60"/>
                                        </p:tgtEl>
                                        <p:attrNameLst>
                                          <p:attrName>style.visibility</p:attrName>
                                        </p:attrNameLst>
                                      </p:cBhvr>
                                      <p:to>
                                        <p:strVal val="visible"/>
                                      </p:to>
                                    </p:set>
                                  </p:childTnLst>
                                </p:cTn>
                              </p:par>
                              <p:par>
                                <p:cTn id="83" presetID="9" presetClass="entr" presetSubtype="0"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dissolve">
                                      <p:cBhvr>
                                        <p:cTn id="8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28" grpId="0" animBg="1"/>
      <p:bldP spid="29" grpId="0" animBg="1"/>
      <p:bldP spid="29" grpId="1" animBg="1"/>
      <p:bldP spid="29" grpId="2" animBg="1"/>
      <p:bldP spid="29" grpId="3" animBg="1"/>
      <p:bldP spid="30" grpId="0"/>
      <p:bldP spid="31" grpId="0" animBg="1"/>
      <p:bldP spid="32" grpId="0" animBg="1"/>
      <p:bldP spid="33" grpId="0" animBg="1"/>
      <p:bldP spid="33" grpId="1" animBg="1"/>
      <p:bldP spid="33" grpId="2" animBg="1"/>
      <p:bldP spid="33" grpId="3" animBg="1"/>
      <p:bldP spid="34" grpId="0" animBg="1"/>
      <p:bldP spid="35" grpId="0" animBg="1"/>
      <p:bldP spid="36" grpId="0" animBg="1"/>
      <p:bldP spid="37" grpId="0"/>
      <p:bldP spid="38" grpId="0" animBg="1"/>
      <p:bldP spid="39"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158" y="0"/>
            <a:ext cx="3333836"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2642532" y="87664"/>
            <a:ext cx="6121141" cy="1143000"/>
          </a:xfrm>
        </p:spPr>
        <p:txBody>
          <a:bodyPr>
            <a:noAutofit/>
          </a:bodyPr>
          <a:lstStyle/>
          <a:p>
            <a:r>
              <a:rPr lang="en-US" sz="3000" dirty="0"/>
              <a:t>Toxicokinetics Modeling</a:t>
            </a:r>
          </a:p>
        </p:txBody>
      </p:sp>
      <p:sp>
        <p:nvSpPr>
          <p:cNvPr id="15" name="TextBox 14"/>
          <p:cNvSpPr txBox="1"/>
          <p:nvPr/>
        </p:nvSpPr>
        <p:spPr>
          <a:xfrm>
            <a:off x="982562" y="1171125"/>
            <a:ext cx="7428829" cy="400110"/>
          </a:xfrm>
          <a:prstGeom prst="rect">
            <a:avLst/>
          </a:prstGeom>
          <a:noFill/>
        </p:spPr>
        <p:txBody>
          <a:bodyPr wrap="none" rtlCol="0">
            <a:spAutoFit/>
          </a:bodyPr>
          <a:lstStyle/>
          <a:p>
            <a:r>
              <a:rPr lang="en-US" sz="2000" i="1" dirty="0">
                <a:solidFill>
                  <a:srgbClr val="355777"/>
                </a:solidFill>
              </a:rPr>
              <a:t>Incorporating Dosimetry and Uncertainty into In Vitro Screening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6068" y="1657664"/>
            <a:ext cx="3145809" cy="51698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97" y="1688144"/>
            <a:ext cx="4072481" cy="4493141"/>
          </a:xfrm>
          <a:prstGeom prst="rect">
            <a:avLst/>
          </a:prstGeom>
        </p:spPr>
      </p:pic>
      <p:cxnSp>
        <p:nvCxnSpPr>
          <p:cNvPr id="12" name="Straight Connector 11"/>
          <p:cNvCxnSpPr/>
          <p:nvPr/>
        </p:nvCxnSpPr>
        <p:spPr bwMode="auto">
          <a:xfrm>
            <a:off x="4696977" y="1803633"/>
            <a:ext cx="0" cy="4377652"/>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a:off x="5075339" y="6484690"/>
            <a:ext cx="1640193" cy="261610"/>
          </a:xfrm>
          <a:prstGeom prst="rect">
            <a:avLst/>
          </a:prstGeom>
          <a:noFill/>
        </p:spPr>
        <p:txBody>
          <a:bodyPr wrap="none" rtlCol="0">
            <a:spAutoFit/>
          </a:bodyPr>
          <a:lstStyle/>
          <a:p>
            <a:r>
              <a:rPr lang="en-US" sz="1100" dirty="0"/>
              <a:t>Wambaugh </a:t>
            </a:r>
            <a:r>
              <a:rPr lang="en-US" sz="1100" i="1" dirty="0"/>
              <a:t>et al., </a:t>
            </a:r>
            <a:r>
              <a:rPr lang="en-US" sz="1100" dirty="0"/>
              <a:t>2015</a:t>
            </a:r>
          </a:p>
        </p:txBody>
      </p:sp>
      <p:sp>
        <p:nvSpPr>
          <p:cNvPr id="9" name="TextBox 8"/>
          <p:cNvSpPr txBox="1"/>
          <p:nvPr/>
        </p:nvSpPr>
        <p:spPr>
          <a:xfrm>
            <a:off x="1355647" y="6484690"/>
            <a:ext cx="1098378" cy="261610"/>
          </a:xfrm>
          <a:prstGeom prst="rect">
            <a:avLst/>
          </a:prstGeom>
          <a:noFill/>
        </p:spPr>
        <p:txBody>
          <a:bodyPr wrap="none" rtlCol="0">
            <a:spAutoFit/>
          </a:bodyPr>
          <a:lstStyle/>
          <a:p>
            <a:r>
              <a:rPr lang="en-US" sz="1100" dirty="0"/>
              <a:t>Wetmore et al.</a:t>
            </a:r>
          </a:p>
        </p:txBody>
      </p:sp>
    </p:spTree>
    <p:extLst>
      <p:ext uri="{BB962C8B-B14F-4D97-AF65-F5344CB8AC3E}">
        <p14:creationId xmlns:p14="http://schemas.microsoft.com/office/powerpoint/2010/main" val="47201475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bwMode="auto">
          <a:xfrm>
            <a:off x="5158" y="0"/>
            <a:ext cx="3292478"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3" name="Oval 12"/>
          <p:cNvSpPr/>
          <p:nvPr/>
        </p:nvSpPr>
        <p:spPr bwMode="auto">
          <a:xfrm>
            <a:off x="3638216" y="6903278"/>
            <a:ext cx="34988" cy="52219"/>
          </a:xfrm>
          <a:prstGeom prst="ellipse">
            <a:avLst/>
          </a:prstGeom>
          <a:noFill/>
          <a:ln w="9525" cap="flat" cmpd="sng" algn="ctr">
            <a:noFill/>
            <a:prstDash val="solid"/>
            <a:round/>
            <a:headEnd type="none" w="med" len="med"/>
            <a:tailEnd type="none" w="med" len="med"/>
          </a:ln>
          <a:effectLst/>
        </p:spPr>
        <p:txBody>
          <a:bodyPr vert="horz" wrap="square" lIns="69972" tIns="34986" rIns="69972" bIns="34986" numCol="1" rtlCol="0" anchor="ctr" anchorCtr="0" compatLnSpc="1">
            <a:prstTxWarp prst="textNoShape">
              <a:avLst/>
            </a:prstTxWarp>
          </a:bodyPr>
          <a:lstStyle/>
          <a:p>
            <a:pPr defTabSz="699722"/>
            <a:endParaRPr lang="en-US" sz="2175" b="1" dirty="0">
              <a:solidFill>
                <a:srgbClr val="246049"/>
              </a:solidFill>
            </a:endParaRPr>
          </a:p>
        </p:txBody>
      </p:sp>
      <p:sp>
        <p:nvSpPr>
          <p:cNvPr id="14" name="Oval 13"/>
          <p:cNvSpPr/>
          <p:nvPr/>
        </p:nvSpPr>
        <p:spPr bwMode="auto">
          <a:xfrm>
            <a:off x="5351052" y="6913720"/>
            <a:ext cx="41777" cy="52218"/>
          </a:xfrm>
          <a:prstGeom prst="ellipse">
            <a:avLst/>
          </a:prstGeom>
          <a:noFill/>
          <a:ln w="9525" cap="flat" cmpd="sng" algn="ctr">
            <a:noFill/>
            <a:prstDash val="solid"/>
            <a:round/>
            <a:headEnd type="none" w="med" len="med"/>
            <a:tailEnd type="none" w="med" len="med"/>
          </a:ln>
          <a:effectLst/>
        </p:spPr>
        <p:txBody>
          <a:bodyPr vert="horz" wrap="square" lIns="69972" tIns="34986" rIns="69972" bIns="34986" numCol="1" rtlCol="0" anchor="ctr" anchorCtr="0" compatLnSpc="1">
            <a:prstTxWarp prst="textNoShape">
              <a:avLst/>
            </a:prstTxWarp>
          </a:bodyPr>
          <a:lstStyle/>
          <a:p>
            <a:pPr defTabSz="699722"/>
            <a:endParaRPr lang="en-US" sz="2175" b="1" dirty="0">
              <a:solidFill>
                <a:srgbClr val="246049"/>
              </a:solidFill>
            </a:endParaRPr>
          </a:p>
        </p:txBody>
      </p:sp>
      <p:sp>
        <p:nvSpPr>
          <p:cNvPr id="43" name="Title 42"/>
          <p:cNvSpPr>
            <a:spLocks noGrp="1"/>
          </p:cNvSpPr>
          <p:nvPr>
            <p:ph type="title"/>
          </p:nvPr>
        </p:nvSpPr>
        <p:spPr/>
        <p:txBody>
          <a:bodyPr/>
          <a:lstStyle/>
          <a:p>
            <a:r>
              <a:rPr lang="en-US" sz="3200" dirty="0"/>
              <a:t>The “Minimal Hazard Battery”</a:t>
            </a:r>
          </a:p>
        </p:txBody>
      </p:sp>
      <p:pic>
        <p:nvPicPr>
          <p:cNvPr id="45" name="Picture 44"/>
          <p:cNvPicPr>
            <a:picLocks noChangeAspect="1"/>
          </p:cNvPicPr>
          <p:nvPr/>
        </p:nvPicPr>
        <p:blipFill>
          <a:blip r:embed="rId2"/>
          <a:stretch>
            <a:fillRect/>
          </a:stretch>
        </p:blipFill>
        <p:spPr>
          <a:xfrm>
            <a:off x="476250" y="1405890"/>
            <a:ext cx="8172432" cy="4932998"/>
          </a:xfrm>
          <a:prstGeom prst="rect">
            <a:avLst/>
          </a:prstGeom>
        </p:spPr>
      </p:pic>
    </p:spTree>
    <p:extLst>
      <p:ext uri="{BB962C8B-B14F-4D97-AF65-F5344CB8AC3E}">
        <p14:creationId xmlns:p14="http://schemas.microsoft.com/office/powerpoint/2010/main" val="349655847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329049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dirty="0"/>
              <a:t>The “Minimal Hazard Battery”</a:t>
            </a:r>
          </a:p>
        </p:txBody>
      </p:sp>
      <p:sp>
        <p:nvSpPr>
          <p:cNvPr id="3" name="Content Placeholder 2"/>
          <p:cNvSpPr>
            <a:spLocks noGrp="1"/>
          </p:cNvSpPr>
          <p:nvPr>
            <p:ph idx="1"/>
          </p:nvPr>
        </p:nvSpPr>
        <p:spPr/>
        <p:txBody>
          <a:bodyPr/>
          <a:lstStyle/>
          <a:p>
            <a:r>
              <a:rPr lang="en-US" dirty="0"/>
              <a:t>Tier 1 provides </a:t>
            </a:r>
          </a:p>
          <a:p>
            <a:pPr lvl="1"/>
            <a:r>
              <a:rPr lang="en-US" i="1" dirty="0"/>
              <a:t>in vitro </a:t>
            </a:r>
            <a:r>
              <a:rPr lang="en-US" dirty="0"/>
              <a:t>LOAEC / NOAEC</a:t>
            </a:r>
          </a:p>
          <a:p>
            <a:pPr lvl="1"/>
            <a:r>
              <a:rPr lang="en-US" dirty="0"/>
              <a:t>Survey of perturbed pathways </a:t>
            </a:r>
          </a:p>
          <a:p>
            <a:pPr lvl="1"/>
            <a:r>
              <a:rPr lang="en-US" dirty="0"/>
              <a:t>Concentrations where cell stress may interfere with assays giving false positive signals</a:t>
            </a:r>
          </a:p>
          <a:p>
            <a:pPr lvl="1"/>
            <a:r>
              <a:rPr lang="en-US" dirty="0"/>
              <a:t>If expected doses overlap with cell-stress concentrations, then the chemical is probably dangerous</a:t>
            </a:r>
          </a:p>
          <a:p>
            <a:r>
              <a:rPr lang="en-US" dirty="0"/>
              <a:t>Tier 2</a:t>
            </a:r>
          </a:p>
          <a:p>
            <a:pPr lvl="1"/>
            <a:r>
              <a:rPr lang="en-US" dirty="0"/>
              <a:t>Confirmation of pathways perturbed</a:t>
            </a:r>
          </a:p>
          <a:p>
            <a:r>
              <a:rPr lang="en-US" dirty="0"/>
              <a:t>Tier 3</a:t>
            </a:r>
          </a:p>
          <a:p>
            <a:pPr lvl="1"/>
            <a:r>
              <a:rPr lang="en-US" dirty="0"/>
              <a:t>More in vivo-like context around findings</a:t>
            </a:r>
          </a:p>
          <a:p>
            <a:r>
              <a:rPr lang="en-US" dirty="0"/>
              <a:t>Still in exploratory stage</a:t>
            </a:r>
          </a:p>
          <a:p>
            <a:pPr lvl="1"/>
            <a:endParaRPr lang="en-US" dirty="0"/>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15</a:t>
            </a:fld>
            <a:endParaRPr lang="en-US" sz="1000" b="1" kern="1200" dirty="0">
              <a:solidFill>
                <a:srgbClr val="003F69"/>
              </a:solidFill>
              <a:latin typeface="Arial" charset="0"/>
              <a:ea typeface="ＭＳ Ｐゴシック" pitchFamily="1" charset="-128"/>
              <a:cs typeface="+mn-cs"/>
            </a:endParaRPr>
          </a:p>
        </p:txBody>
      </p:sp>
    </p:spTree>
    <p:extLst>
      <p:ext uri="{BB962C8B-B14F-4D97-AF65-F5344CB8AC3E}">
        <p14:creationId xmlns:p14="http://schemas.microsoft.com/office/powerpoint/2010/main" val="381099896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5158" y="0"/>
            <a:ext cx="344705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269371" y="466149"/>
            <a:ext cx="8637291" cy="326745"/>
          </a:xfrm>
        </p:spPr>
        <p:txBody>
          <a:bodyPr/>
          <a:lstStyle/>
          <a:p>
            <a:r>
              <a:rPr lang="en-US" dirty="0"/>
              <a:t>First test: Can the battery predict </a:t>
            </a:r>
            <a:r>
              <a:rPr lang="en-US" i="1" dirty="0"/>
              <a:t>in vivo </a:t>
            </a:r>
            <a:r>
              <a:rPr lang="en-US" dirty="0"/>
              <a:t>POD?</a:t>
            </a:r>
          </a:p>
        </p:txBody>
      </p:sp>
      <p:sp>
        <p:nvSpPr>
          <p:cNvPr id="3" name="Slide Number Placeholder 2"/>
          <p:cNvSpPr>
            <a:spLocks noGrp="1"/>
          </p:cNvSpPr>
          <p:nvPr>
            <p:ph type="sldNum" sz="quarter" idx="10"/>
          </p:nvPr>
        </p:nvSpPr>
        <p:spPr>
          <a:xfrm>
            <a:off x="6716829" y="6462986"/>
            <a:ext cx="1905000" cy="228600"/>
          </a:xfrm>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16</a:t>
            </a:fld>
            <a:endParaRPr lang="en-US" sz="1000" b="1" kern="1200" dirty="0">
              <a:solidFill>
                <a:srgbClr val="003F69"/>
              </a:solidFill>
              <a:latin typeface="Arial" charset="0"/>
              <a:ea typeface="ＭＳ Ｐゴシック" pitchFamily="1" charset="-128"/>
              <a:cs typeface="+mn-cs"/>
            </a:endParaRPr>
          </a:p>
        </p:txBody>
      </p:sp>
      <p:sp>
        <p:nvSpPr>
          <p:cNvPr id="4" name="TextBox 30"/>
          <p:cNvSpPr txBox="1">
            <a:spLocks noChangeArrowheads="1"/>
          </p:cNvSpPr>
          <p:nvPr/>
        </p:nvSpPr>
        <p:spPr bwMode="auto">
          <a:xfrm>
            <a:off x="3342749" y="6543967"/>
            <a:ext cx="2661694" cy="276999"/>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Wetmore </a:t>
            </a:r>
            <a:r>
              <a:rPr kumimoji="0" lang="en-US" sz="1200" b="0" i="1" u="none" strike="noStrike" kern="0" cap="none" spc="0" normalizeH="0" baseline="0" noProof="0" dirty="0">
                <a:ln>
                  <a:noFill/>
                </a:ln>
                <a:solidFill>
                  <a:sysClr val="windowText" lastClr="000000"/>
                </a:solidFill>
                <a:effectLst/>
                <a:uLnTx/>
                <a:uFillTx/>
              </a:rPr>
              <a:t>et al., </a:t>
            </a:r>
            <a:r>
              <a:rPr kumimoji="0" lang="en-US" sz="1200" b="0" i="1" u="none" strike="noStrike" kern="0" cap="none" spc="0" normalizeH="0" baseline="0" noProof="0" dirty="0" err="1">
                <a:ln>
                  <a:noFill/>
                </a:ln>
                <a:solidFill>
                  <a:sysClr val="windowText" lastClr="000000"/>
                </a:solidFill>
                <a:effectLst/>
                <a:uLnTx/>
                <a:uFillTx/>
              </a:rPr>
              <a:t>Tox</a:t>
            </a:r>
            <a:r>
              <a:rPr kumimoji="0" lang="en-US" sz="1200" b="0" i="1" u="none" strike="noStrike" kern="0" cap="none" spc="0" normalizeH="0" baseline="0" noProof="0" dirty="0">
                <a:ln>
                  <a:noFill/>
                </a:ln>
                <a:solidFill>
                  <a:sysClr val="windowText" lastClr="000000"/>
                </a:solidFill>
                <a:effectLst/>
                <a:uLnTx/>
                <a:uFillTx/>
              </a:rPr>
              <a:t> Sci.,</a:t>
            </a:r>
            <a:r>
              <a:rPr kumimoji="0" lang="en-US" sz="1200" b="0" i="0" u="none" strike="noStrike" kern="0" cap="none" spc="0" normalizeH="0" baseline="0" noProof="0" dirty="0">
                <a:ln>
                  <a:noFill/>
                </a:ln>
                <a:solidFill>
                  <a:sysClr val="windowText" lastClr="000000"/>
                </a:solidFill>
                <a:effectLst/>
                <a:uLnTx/>
                <a:uFillTx/>
              </a:rPr>
              <a:t> 2013</a:t>
            </a:r>
          </a:p>
        </p:txBody>
      </p:sp>
      <p:grpSp>
        <p:nvGrpSpPr>
          <p:cNvPr id="18" name="Group 17"/>
          <p:cNvGrpSpPr/>
          <p:nvPr/>
        </p:nvGrpSpPr>
        <p:grpSpPr>
          <a:xfrm>
            <a:off x="-65092" y="1812028"/>
            <a:ext cx="4738688" cy="3752850"/>
            <a:chOff x="-65092" y="1812028"/>
            <a:chExt cx="4738688" cy="3752850"/>
          </a:xfrm>
        </p:grpSpPr>
        <p:graphicFrame>
          <p:nvGraphicFramePr>
            <p:cNvPr id="5" name="Chart 4"/>
            <p:cNvGraphicFramePr/>
            <p:nvPr>
              <p:extLst>
                <p:ext uri="{D42A27DB-BD31-4B8C-83A1-F6EECF244321}">
                  <p14:modId xmlns:p14="http://schemas.microsoft.com/office/powerpoint/2010/main" val="910490104"/>
                </p:ext>
              </p:extLst>
            </p:nvPr>
          </p:nvGraphicFramePr>
          <p:xfrm>
            <a:off x="-65092" y="1812028"/>
            <a:ext cx="4738688" cy="3752850"/>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p:cNvCxnSpPr/>
            <p:nvPr/>
          </p:nvCxnSpPr>
          <p:spPr bwMode="auto">
            <a:xfrm flipV="1">
              <a:off x="711195" y="1964429"/>
              <a:ext cx="3800475" cy="2962274"/>
            </a:xfrm>
            <a:prstGeom prst="line">
              <a:avLst/>
            </a:prstGeom>
            <a:noFill/>
            <a:ln w="9525" cap="flat" cmpd="sng" algn="ctr">
              <a:solidFill>
                <a:schemeClr val="tx1"/>
              </a:solidFill>
              <a:prstDash val="solid"/>
              <a:round/>
              <a:headEnd type="none" w="med" len="med"/>
              <a:tailEnd type="none" w="med" len="med"/>
            </a:ln>
            <a:effectLst/>
          </p:spPr>
        </p:cxnSp>
        <p:sp>
          <p:nvSpPr>
            <p:cNvPr id="7" name="TextBox 6"/>
            <p:cNvSpPr txBox="1"/>
            <p:nvPr/>
          </p:nvSpPr>
          <p:spPr>
            <a:xfrm>
              <a:off x="3101970" y="4631428"/>
              <a:ext cx="1324402" cy="276999"/>
            </a:xfrm>
            <a:prstGeom prst="rect">
              <a:avLst/>
            </a:prstGeom>
            <a:noFill/>
          </p:spPr>
          <p:txBody>
            <a:bodyPr wrap="none" rtlCol="0">
              <a:spAutoFit/>
            </a:bodyPr>
            <a:lstStyle/>
            <a:p>
              <a:r>
                <a:rPr lang="en-US" sz="1200" dirty="0"/>
                <a:t>5.7% below line</a:t>
              </a:r>
            </a:p>
          </p:txBody>
        </p:sp>
        <p:cxnSp>
          <p:nvCxnSpPr>
            <p:cNvPr id="8" name="Straight Connector 7"/>
            <p:cNvCxnSpPr/>
            <p:nvPr/>
          </p:nvCxnSpPr>
          <p:spPr bwMode="auto">
            <a:xfrm flipV="1">
              <a:off x="1244595" y="2383528"/>
              <a:ext cx="3257550" cy="2562225"/>
            </a:xfrm>
            <a:prstGeom prst="line">
              <a:avLst/>
            </a:prstGeom>
            <a:noFill/>
            <a:ln w="9525" cap="flat" cmpd="sng" algn="ctr">
              <a:solidFill>
                <a:srgbClr val="C00000"/>
              </a:solidFill>
              <a:prstDash val="solid"/>
              <a:round/>
              <a:headEnd type="none" w="med" len="med"/>
              <a:tailEnd type="none" w="med" len="med"/>
            </a:ln>
            <a:effectLst/>
          </p:spPr>
        </p:cxnSp>
        <p:cxnSp>
          <p:nvCxnSpPr>
            <p:cNvPr id="9" name="Straight Connector 8"/>
            <p:cNvCxnSpPr/>
            <p:nvPr/>
          </p:nvCxnSpPr>
          <p:spPr bwMode="auto">
            <a:xfrm flipV="1">
              <a:off x="692145" y="1954903"/>
              <a:ext cx="3257550" cy="2562225"/>
            </a:xfrm>
            <a:prstGeom prst="line">
              <a:avLst/>
            </a:prstGeom>
            <a:noFill/>
            <a:ln w="9525" cap="flat" cmpd="sng" algn="ctr">
              <a:solidFill>
                <a:srgbClr val="C00000"/>
              </a:solidFill>
              <a:prstDash val="solid"/>
              <a:round/>
              <a:headEnd type="none" w="med" len="med"/>
              <a:tailEnd type="none" w="med" len="med"/>
            </a:ln>
            <a:effectLst/>
          </p:spPr>
        </p:cxnSp>
        <p:sp>
          <p:nvSpPr>
            <p:cNvPr id="10" name="Oval 9"/>
            <p:cNvSpPr/>
            <p:nvPr/>
          </p:nvSpPr>
          <p:spPr bwMode="auto">
            <a:xfrm>
              <a:off x="2997195" y="4528910"/>
              <a:ext cx="1485900" cy="514350"/>
            </a:xfrm>
            <a:prstGeom prst="ellips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246049"/>
                </a:solidFill>
                <a:effectLst/>
                <a:latin typeface="Arial" pitchFamily="34" charset="0"/>
              </a:endParaRPr>
            </a:p>
          </p:txBody>
        </p:sp>
      </p:grpSp>
      <p:grpSp>
        <p:nvGrpSpPr>
          <p:cNvPr id="11" name="Group 25"/>
          <p:cNvGrpSpPr/>
          <p:nvPr/>
        </p:nvGrpSpPr>
        <p:grpSpPr>
          <a:xfrm>
            <a:off x="911220" y="1179381"/>
            <a:ext cx="6836735" cy="2751669"/>
            <a:chOff x="1371600" y="1118590"/>
            <a:chExt cx="6836735" cy="2751669"/>
          </a:xfrm>
        </p:grpSpPr>
        <p:sp>
          <p:nvSpPr>
            <p:cNvPr id="12" name="Oval 11"/>
            <p:cNvSpPr/>
            <p:nvPr/>
          </p:nvSpPr>
          <p:spPr bwMode="auto">
            <a:xfrm>
              <a:off x="1371600" y="1733115"/>
              <a:ext cx="3051544" cy="2137144"/>
            </a:xfrm>
            <a:prstGeom prst="ellips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246049"/>
                </a:solidFill>
                <a:effectLst/>
                <a:latin typeface="Arial" pitchFamily="34" charset="0"/>
              </a:endParaRPr>
            </a:p>
          </p:txBody>
        </p:sp>
        <p:sp>
          <p:nvSpPr>
            <p:cNvPr id="13" name="TextBox 12"/>
            <p:cNvSpPr txBox="1"/>
            <p:nvPr/>
          </p:nvSpPr>
          <p:spPr>
            <a:xfrm>
              <a:off x="3661599" y="1118590"/>
              <a:ext cx="4546736" cy="461665"/>
            </a:xfrm>
            <a:prstGeom prst="rect">
              <a:avLst/>
            </a:prstGeom>
            <a:noFill/>
          </p:spPr>
          <p:txBody>
            <a:bodyPr wrap="square" rtlCol="0">
              <a:spAutoFit/>
            </a:bodyPr>
            <a:lstStyle/>
            <a:p>
              <a:r>
                <a:rPr lang="en-US" sz="1200" dirty="0"/>
                <a:t>Spanned 38 </a:t>
              </a:r>
              <a:r>
                <a:rPr lang="en-US" sz="1200" i="1" dirty="0"/>
                <a:t>In Vivo</a:t>
              </a:r>
              <a:r>
                <a:rPr lang="en-US" sz="1200" dirty="0"/>
                <a:t> Endpoints across Multiple Tissues, Organ Systems, and Study Types (Repro, Chronic, and Dev)</a:t>
              </a:r>
            </a:p>
          </p:txBody>
        </p:sp>
        <p:cxnSp>
          <p:nvCxnSpPr>
            <p:cNvPr id="14" name="Straight Arrow Connector 22"/>
            <p:cNvCxnSpPr>
              <a:cxnSpLocks noChangeShapeType="1"/>
              <a:stCxn id="13" idx="2"/>
            </p:cNvCxnSpPr>
            <p:nvPr/>
          </p:nvCxnSpPr>
          <p:spPr bwMode="auto">
            <a:xfrm flipH="1">
              <a:off x="4359349" y="1580255"/>
              <a:ext cx="1575618" cy="907764"/>
            </a:xfrm>
            <a:prstGeom prst="straightConnector1">
              <a:avLst/>
            </a:prstGeom>
            <a:noFill/>
            <a:ln w="28575" algn="ctr">
              <a:solidFill>
                <a:srgbClr val="000000"/>
              </a:solidFill>
              <a:round/>
              <a:headEnd/>
              <a:tailEnd type="triangle" w="med" len="med"/>
            </a:ln>
          </p:spPr>
        </p:cxnSp>
      </p:grpSp>
      <p:sp>
        <p:nvSpPr>
          <p:cNvPr id="15" name="TextBox 14"/>
          <p:cNvSpPr txBox="1"/>
          <p:nvPr/>
        </p:nvSpPr>
        <p:spPr>
          <a:xfrm>
            <a:off x="4673596" y="2009322"/>
            <a:ext cx="4233066" cy="2554545"/>
          </a:xfrm>
          <a:prstGeom prst="rect">
            <a:avLst/>
          </a:prstGeom>
          <a:noFill/>
        </p:spPr>
        <p:txBody>
          <a:bodyPr wrap="square" rtlCol="0">
            <a:spAutoFit/>
          </a:bodyPr>
          <a:lstStyle/>
          <a:p>
            <a:pPr marL="115888" indent="-115888">
              <a:buFont typeface="Arial" panose="020B0604020202020204" pitchFamily="34" charset="0"/>
              <a:buChar char="•"/>
            </a:pPr>
            <a:r>
              <a:rPr lang="en-US" dirty="0"/>
              <a:t>Start with battery of in vitro assays </a:t>
            </a:r>
            <a:endParaRPr lang="en-US" sz="1800" dirty="0"/>
          </a:p>
          <a:p>
            <a:pPr marL="115888" indent="-115888">
              <a:buFont typeface="Arial" panose="020B0604020202020204" pitchFamily="34" charset="0"/>
              <a:buChar char="•"/>
            </a:pPr>
            <a:r>
              <a:rPr lang="en-US" dirty="0"/>
              <a:t>Convert to dose with HT toxicokinetics</a:t>
            </a:r>
          </a:p>
          <a:p>
            <a:pPr marL="115888" indent="-115888">
              <a:buFont typeface="Arial" panose="020B0604020202020204" pitchFamily="34" charset="0"/>
              <a:buChar char="•"/>
            </a:pPr>
            <a:r>
              <a:rPr lang="en-US" dirty="0"/>
              <a:t>94% of chemicals have a health-protective prediction of POD</a:t>
            </a:r>
          </a:p>
          <a:p>
            <a:pPr marL="115888" indent="-115888">
              <a:buFont typeface="Arial" panose="020B0604020202020204" pitchFamily="34" charset="0"/>
              <a:buChar char="•"/>
            </a:pPr>
            <a:endParaRPr lang="en-US" dirty="0"/>
          </a:p>
          <a:p>
            <a:pPr marL="115888" indent="-115888">
              <a:buFont typeface="Arial" panose="020B0604020202020204" pitchFamily="34" charset="0"/>
              <a:buChar char="•"/>
            </a:pPr>
            <a:r>
              <a:rPr lang="en-US" dirty="0"/>
              <a:t>But: How golden is the gold-standard?</a:t>
            </a:r>
          </a:p>
        </p:txBody>
      </p:sp>
      <p:pic>
        <p:nvPicPr>
          <p:cNvPr id="16" name="Picture 15"/>
          <p:cNvPicPr>
            <a:picLocks noChangeAspect="1"/>
          </p:cNvPicPr>
          <p:nvPr/>
        </p:nvPicPr>
        <p:blipFill rotWithShape="1">
          <a:blip r:embed="rId3"/>
          <a:srcRect l="41536" t="7448" b="14659"/>
          <a:stretch/>
        </p:blipFill>
        <p:spPr>
          <a:xfrm>
            <a:off x="7169358" y="4437246"/>
            <a:ext cx="1899230" cy="2427139"/>
          </a:xfrm>
          <a:prstGeom prst="rect">
            <a:avLst/>
          </a:prstGeom>
        </p:spPr>
      </p:pic>
    </p:spTree>
    <p:extLst>
      <p:ext uri="{BB962C8B-B14F-4D97-AF65-F5344CB8AC3E}">
        <p14:creationId xmlns:p14="http://schemas.microsoft.com/office/powerpoint/2010/main" val="52604374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17</a:t>
            </a:fld>
            <a:endParaRPr lang="en-US" sz="1000" b="1" kern="1200" dirty="0">
              <a:solidFill>
                <a:srgbClr val="003F69"/>
              </a:solidFill>
              <a:latin typeface="Arial" charset="0"/>
              <a:ea typeface="ＭＳ Ｐゴシック" pitchFamily="1" charset="-128"/>
              <a:cs typeface="+mn-cs"/>
            </a:endParaRPr>
          </a:p>
        </p:txBody>
      </p:sp>
      <p:pic>
        <p:nvPicPr>
          <p:cNvPr id="4" name="Picture 3"/>
          <p:cNvPicPr>
            <a:picLocks noChangeAspect="1"/>
          </p:cNvPicPr>
          <p:nvPr/>
        </p:nvPicPr>
        <p:blipFill>
          <a:blip r:embed="rId2"/>
          <a:stretch>
            <a:fillRect/>
          </a:stretch>
        </p:blipFill>
        <p:spPr>
          <a:xfrm>
            <a:off x="98608" y="1"/>
            <a:ext cx="4706623" cy="6858000"/>
          </a:xfrm>
          <a:prstGeom prst="rect">
            <a:avLst/>
          </a:prstGeom>
        </p:spPr>
      </p:pic>
      <p:sp>
        <p:nvSpPr>
          <p:cNvPr id="5" name="TextBox 4"/>
          <p:cNvSpPr txBox="1"/>
          <p:nvPr/>
        </p:nvSpPr>
        <p:spPr>
          <a:xfrm>
            <a:off x="4889634" y="250256"/>
            <a:ext cx="4348370" cy="3477875"/>
          </a:xfrm>
          <a:prstGeom prst="rect">
            <a:avLst/>
          </a:prstGeom>
          <a:noFill/>
        </p:spPr>
        <p:txBody>
          <a:bodyPr wrap="square" rtlCol="0">
            <a:spAutoFit/>
          </a:bodyPr>
          <a:lstStyle/>
          <a:p>
            <a:r>
              <a:rPr lang="en-US" b="1" dirty="0"/>
              <a:t>How golden is the gold standard?</a:t>
            </a:r>
          </a:p>
          <a:p>
            <a:endParaRPr lang="en-US" dirty="0"/>
          </a:p>
          <a:p>
            <a:endParaRPr lang="en-US" dirty="0"/>
          </a:p>
          <a:p>
            <a:endParaRPr lang="en-US" dirty="0"/>
          </a:p>
          <a:p>
            <a:endParaRPr lang="en-US" dirty="0"/>
          </a:p>
          <a:p>
            <a:r>
              <a:rPr lang="en-US" dirty="0"/>
              <a:t>PODs vary from one lab to the next</a:t>
            </a:r>
          </a:p>
          <a:p>
            <a:endParaRPr lang="en-US" dirty="0"/>
          </a:p>
          <a:p>
            <a:r>
              <a:rPr lang="en-US" dirty="0"/>
              <a:t>Median span from lowest to highest LOAEL is 0.3 to 1.0 log units</a:t>
            </a:r>
          </a:p>
          <a:p>
            <a:endParaRPr lang="en-US" dirty="0"/>
          </a:p>
          <a:p>
            <a:r>
              <a:rPr lang="en-US" dirty="0"/>
              <a:t>Data taken from EPA ToxValDB</a:t>
            </a:r>
          </a:p>
        </p:txBody>
      </p:sp>
    </p:spTree>
    <p:extLst>
      <p:ext uri="{BB962C8B-B14F-4D97-AF65-F5344CB8AC3E}">
        <p14:creationId xmlns:p14="http://schemas.microsoft.com/office/powerpoint/2010/main" val="2359553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5158" y="0"/>
            <a:ext cx="3294731"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9" name="Text Placeholder 8"/>
          <p:cNvSpPr>
            <a:spLocks noGrp="1"/>
          </p:cNvSpPr>
          <p:nvPr>
            <p:ph type="body" sz="quarter" idx="10"/>
          </p:nvPr>
        </p:nvSpPr>
        <p:spPr>
          <a:xfrm>
            <a:off x="2973699" y="1376956"/>
            <a:ext cx="3044965" cy="431048"/>
          </a:xfrm>
        </p:spPr>
        <p:txBody>
          <a:bodyPr/>
          <a:lstStyle/>
          <a:p>
            <a:r>
              <a:rPr lang="en-US" sz="2000" dirty="0"/>
              <a:t>Immature Rat: BPA</a:t>
            </a:r>
          </a:p>
        </p:txBody>
      </p:sp>
      <p:sp>
        <p:nvSpPr>
          <p:cNvPr id="25" name="Title 2"/>
          <p:cNvSpPr>
            <a:spLocks noGrp="1"/>
          </p:cNvSpPr>
          <p:nvPr>
            <p:ph type="title"/>
          </p:nvPr>
        </p:nvSpPr>
        <p:spPr>
          <a:xfrm>
            <a:off x="835519" y="271427"/>
            <a:ext cx="7286837" cy="876599"/>
          </a:xfrm>
          <a:prstGeom prst="rect">
            <a:avLst/>
          </a:prstGeom>
        </p:spPr>
        <p:txBody>
          <a:bodyPr>
            <a:noAutofit/>
          </a:bodyPr>
          <a:lstStyle/>
          <a:p>
            <a:r>
              <a:rPr lang="en-US" i="1" dirty="0"/>
              <a:t>Uterotrophic </a:t>
            </a:r>
            <a:r>
              <a:rPr lang="en-US" dirty="0"/>
              <a:t>guideline study uncertainty</a:t>
            </a:r>
            <a:br>
              <a:rPr lang="en-US" dirty="0"/>
            </a:br>
            <a:r>
              <a:rPr lang="en-US" sz="2000" dirty="0"/>
              <a:t>26% of chemicals tested multiple times in the uterotrophic assay gave discrepant results</a:t>
            </a:r>
            <a:endParaRPr lang="en-US" sz="2000" i="1" dirty="0"/>
          </a:p>
        </p:txBody>
      </p:sp>
      <p:grpSp>
        <p:nvGrpSpPr>
          <p:cNvPr id="8" name="Group 7"/>
          <p:cNvGrpSpPr/>
          <p:nvPr/>
        </p:nvGrpSpPr>
        <p:grpSpPr>
          <a:xfrm>
            <a:off x="1979711" y="1903520"/>
            <a:ext cx="4612221" cy="3912312"/>
            <a:chOff x="117231" y="1836288"/>
            <a:chExt cx="4612221" cy="3912312"/>
          </a:xfrm>
        </p:grpSpPr>
        <p:grpSp>
          <p:nvGrpSpPr>
            <p:cNvPr id="7" name="Group 6"/>
            <p:cNvGrpSpPr/>
            <p:nvPr/>
          </p:nvGrpSpPr>
          <p:grpSpPr>
            <a:xfrm>
              <a:off x="117231" y="1836288"/>
              <a:ext cx="4612221" cy="3912312"/>
              <a:chOff x="-35033" y="1933224"/>
              <a:chExt cx="4612221" cy="3912312"/>
            </a:xfrm>
          </p:grpSpPr>
          <p:sp>
            <p:nvSpPr>
              <p:cNvPr id="14" name="TextBox 13"/>
              <p:cNvSpPr txBox="1"/>
              <p:nvPr/>
            </p:nvSpPr>
            <p:spPr>
              <a:xfrm rot="16200000">
                <a:off x="-1062639" y="3544147"/>
                <a:ext cx="2377173" cy="321962"/>
              </a:xfrm>
              <a:prstGeom prst="rect">
                <a:avLst/>
              </a:prstGeom>
              <a:noFill/>
            </p:spPr>
            <p:txBody>
              <a:bodyPr wrap="none" rtlCol="0">
                <a:spAutoFit/>
              </a:bodyPr>
              <a:lstStyle/>
              <a:p>
                <a:r>
                  <a:rPr lang="en-US" b="1" dirty="0"/>
                  <a:t>LEL or MTD (mg/kg/day)</a:t>
                </a:r>
              </a:p>
            </p:txBody>
          </p:sp>
          <p:sp>
            <p:nvSpPr>
              <p:cNvPr id="13" name="TextBox 12"/>
              <p:cNvSpPr txBox="1"/>
              <p:nvPr/>
            </p:nvSpPr>
            <p:spPr>
              <a:xfrm>
                <a:off x="958955" y="5487445"/>
                <a:ext cx="1166820" cy="350853"/>
              </a:xfrm>
              <a:prstGeom prst="rect">
                <a:avLst/>
              </a:prstGeom>
              <a:solidFill>
                <a:schemeClr val="bg1"/>
              </a:solidFill>
            </p:spPr>
            <p:txBody>
              <a:bodyPr wrap="none" rtlCol="0">
                <a:spAutoFit/>
              </a:bodyPr>
              <a:lstStyle/>
              <a:p>
                <a:r>
                  <a:rPr lang="en-US" sz="2400" b="1" dirty="0"/>
                  <a:t>Injection</a:t>
                </a:r>
              </a:p>
            </p:txBody>
          </p:sp>
          <p:sp>
            <p:nvSpPr>
              <p:cNvPr id="24" name="TextBox 23"/>
              <p:cNvSpPr txBox="1"/>
              <p:nvPr/>
            </p:nvSpPr>
            <p:spPr>
              <a:xfrm>
                <a:off x="3664563" y="5494683"/>
                <a:ext cx="644165" cy="350853"/>
              </a:xfrm>
              <a:prstGeom prst="rect">
                <a:avLst/>
              </a:prstGeom>
              <a:solidFill>
                <a:schemeClr val="bg1"/>
              </a:solidFill>
            </p:spPr>
            <p:txBody>
              <a:bodyPr wrap="none" rtlCol="0">
                <a:spAutoFit/>
              </a:bodyPr>
              <a:lstStyle/>
              <a:p>
                <a:r>
                  <a:rPr lang="en-US" sz="2400" b="1" dirty="0"/>
                  <a:t>Oral</a:t>
                </a:r>
              </a:p>
            </p:txBody>
          </p:sp>
          <p:sp>
            <p:nvSpPr>
              <p:cNvPr id="3" name="Rectangle 2"/>
              <p:cNvSpPr/>
              <p:nvPr/>
            </p:nvSpPr>
            <p:spPr>
              <a:xfrm>
                <a:off x="1173564" y="4249620"/>
                <a:ext cx="490535" cy="34745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197021" y="2975602"/>
                <a:ext cx="490535" cy="2316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6"/>
              <p:cNvGrpSpPr/>
              <p:nvPr/>
            </p:nvGrpSpPr>
            <p:grpSpPr>
              <a:xfrm>
                <a:off x="940023" y="1996098"/>
                <a:ext cx="3244540" cy="2427252"/>
                <a:chOff x="2644140" y="1225732"/>
                <a:chExt cx="4032069" cy="3193868"/>
              </a:xfrm>
            </p:grpSpPr>
            <p:sp>
              <p:nvSpPr>
                <p:cNvPr id="44" name="Rectangle 43"/>
                <p:cNvSpPr/>
                <p:nvPr/>
              </p:nvSpPr>
              <p:spPr>
                <a:xfrm>
                  <a:off x="3181350" y="4038600"/>
                  <a:ext cx="5524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2644140" y="1225732"/>
                  <a:ext cx="304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371409" y="2313213"/>
                  <a:ext cx="304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841" name="Picture 1"/>
              <p:cNvPicPr>
                <a:picLocks noChangeAspect="1" noChangeArrowheads="1"/>
              </p:cNvPicPr>
              <p:nvPr/>
            </p:nvPicPr>
            <p:blipFill>
              <a:blip r:embed="rId3" cstate="print"/>
              <a:srcRect/>
              <a:stretch>
                <a:fillRect/>
              </a:stretch>
            </p:blipFill>
            <p:spPr bwMode="auto">
              <a:xfrm>
                <a:off x="345249" y="1933224"/>
                <a:ext cx="4231939" cy="3594034"/>
              </a:xfrm>
              <a:prstGeom prst="rect">
                <a:avLst/>
              </a:prstGeom>
              <a:noFill/>
              <a:ln w="9525">
                <a:noFill/>
                <a:miter lim="800000"/>
                <a:headEnd/>
                <a:tailEnd/>
              </a:ln>
            </p:spPr>
          </p:pic>
        </p:grpSp>
        <p:grpSp>
          <p:nvGrpSpPr>
            <p:cNvPr id="2" name="Group 1"/>
            <p:cNvGrpSpPr/>
            <p:nvPr/>
          </p:nvGrpSpPr>
          <p:grpSpPr>
            <a:xfrm>
              <a:off x="2703217" y="4243451"/>
              <a:ext cx="1816492" cy="773498"/>
              <a:chOff x="4248290" y="3534032"/>
              <a:chExt cx="1816492" cy="773498"/>
            </a:xfrm>
          </p:grpSpPr>
          <p:grpSp>
            <p:nvGrpSpPr>
              <p:cNvPr id="4" name="Group 20"/>
              <p:cNvGrpSpPr/>
              <p:nvPr/>
            </p:nvGrpSpPr>
            <p:grpSpPr>
              <a:xfrm>
                <a:off x="4248290" y="3534032"/>
                <a:ext cx="1816492" cy="773498"/>
                <a:chOff x="6937184" y="1664195"/>
                <a:chExt cx="2220737" cy="1057757"/>
              </a:xfrm>
              <a:effectLst/>
            </p:grpSpPr>
            <p:sp>
              <p:nvSpPr>
                <p:cNvPr id="39" name="TextBox 38"/>
                <p:cNvSpPr txBox="1"/>
                <p:nvPr/>
              </p:nvSpPr>
              <p:spPr>
                <a:xfrm>
                  <a:off x="7943850" y="2343150"/>
                  <a:ext cx="876727" cy="378802"/>
                </a:xfrm>
                <a:prstGeom prst="rect">
                  <a:avLst/>
                </a:prstGeom>
                <a:solidFill>
                  <a:schemeClr val="bg1"/>
                </a:solidFill>
                <a:ln>
                  <a:solidFill>
                    <a:schemeClr val="bg1"/>
                  </a:solidFill>
                </a:ln>
              </p:spPr>
              <p:txBody>
                <a:bodyPr wrap="none" rtlCol="0">
                  <a:spAutoFit/>
                </a:bodyPr>
                <a:lstStyle/>
                <a:p>
                  <a:r>
                    <a:rPr lang="en-US" sz="1400" b="1" dirty="0"/>
                    <a:t>Inactive</a:t>
                  </a:r>
                </a:p>
              </p:txBody>
            </p:sp>
            <p:sp>
              <p:nvSpPr>
                <p:cNvPr id="40" name="TextBox 39"/>
                <p:cNvSpPr txBox="1"/>
                <p:nvPr/>
              </p:nvSpPr>
              <p:spPr>
                <a:xfrm>
                  <a:off x="7952578" y="2057722"/>
                  <a:ext cx="736716" cy="378803"/>
                </a:xfrm>
                <a:prstGeom prst="rect">
                  <a:avLst/>
                </a:prstGeom>
                <a:solidFill>
                  <a:schemeClr val="bg1"/>
                </a:solidFill>
                <a:ln>
                  <a:solidFill>
                    <a:schemeClr val="bg1"/>
                  </a:solidFill>
                </a:ln>
              </p:spPr>
              <p:txBody>
                <a:bodyPr wrap="none" rtlCol="0">
                  <a:spAutoFit/>
                </a:bodyPr>
                <a:lstStyle/>
                <a:p>
                  <a:r>
                    <a:rPr lang="en-US" sz="1400" b="1" dirty="0"/>
                    <a:t>Active</a:t>
                  </a:r>
                </a:p>
              </p:txBody>
            </p:sp>
            <p:sp>
              <p:nvSpPr>
                <p:cNvPr id="41" name="TextBox 40"/>
                <p:cNvSpPr txBox="1"/>
                <p:nvPr/>
              </p:nvSpPr>
              <p:spPr>
                <a:xfrm>
                  <a:off x="7215437" y="1664195"/>
                  <a:ext cx="1835925" cy="462972"/>
                </a:xfrm>
                <a:prstGeom prst="rect">
                  <a:avLst/>
                </a:prstGeom>
                <a:solidFill>
                  <a:schemeClr val="bg1"/>
                </a:solidFill>
                <a:ln>
                  <a:solidFill>
                    <a:schemeClr val="bg1"/>
                  </a:solidFill>
                </a:ln>
              </p:spPr>
              <p:txBody>
                <a:bodyPr wrap="square" rtlCol="0">
                  <a:spAutoFit/>
                </a:bodyPr>
                <a:lstStyle/>
                <a:p>
                  <a:r>
                    <a:rPr lang="en-US" sz="1600" b="1" dirty="0"/>
                    <a:t>Uterotrophic</a:t>
                  </a:r>
                  <a:r>
                    <a:rPr lang="en-US" sz="1400" b="1" dirty="0"/>
                    <a:t> </a:t>
                  </a:r>
                </a:p>
              </p:txBody>
            </p:sp>
            <p:sp>
              <p:nvSpPr>
                <p:cNvPr id="42" name="Rectangle 41"/>
                <p:cNvSpPr/>
                <p:nvPr/>
              </p:nvSpPr>
              <p:spPr>
                <a:xfrm>
                  <a:off x="6937184" y="1771650"/>
                  <a:ext cx="2220737" cy="914399"/>
                </a:xfrm>
                <a:prstGeom prst="rect">
                  <a:avLst/>
                </a:prstGeom>
                <a:noFill/>
                <a:ln w="3175">
                  <a:solidFill>
                    <a:schemeClr val="tx1">
                      <a:lumMod val="50000"/>
                      <a:lumOff val="50000"/>
                      <a:alpha val="32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grpSp>
          <p:pic>
            <p:nvPicPr>
              <p:cNvPr id="37" name="Picture 4"/>
              <p:cNvPicPr>
                <a:picLocks noChangeAspect="1" noChangeArrowheads="1"/>
              </p:cNvPicPr>
              <p:nvPr/>
            </p:nvPicPr>
            <p:blipFill>
              <a:blip r:embed="rId4" cstate="print"/>
              <a:srcRect/>
              <a:stretch>
                <a:fillRect/>
              </a:stretch>
            </p:blipFill>
            <p:spPr bwMode="auto">
              <a:xfrm>
                <a:off x="4903567" y="3959615"/>
                <a:ext cx="140153" cy="121335"/>
              </a:xfrm>
              <a:prstGeom prst="rect">
                <a:avLst/>
              </a:prstGeom>
              <a:noFill/>
              <a:ln w="9525">
                <a:solidFill>
                  <a:schemeClr val="bg1"/>
                </a:solidFill>
                <a:miter lim="800000"/>
                <a:headEnd/>
                <a:tailEnd/>
              </a:ln>
            </p:spPr>
          </p:pic>
          <p:pic>
            <p:nvPicPr>
              <p:cNvPr id="38" name="Picture 5"/>
              <p:cNvPicPr>
                <a:picLocks noChangeAspect="1" noChangeArrowheads="1"/>
              </p:cNvPicPr>
              <p:nvPr/>
            </p:nvPicPr>
            <p:blipFill>
              <a:blip r:embed="rId5" cstate="print"/>
              <a:srcRect/>
              <a:stretch>
                <a:fillRect/>
              </a:stretch>
            </p:blipFill>
            <p:spPr bwMode="auto">
              <a:xfrm>
                <a:off x="4927523" y="4123203"/>
                <a:ext cx="122634" cy="115820"/>
              </a:xfrm>
              <a:prstGeom prst="rect">
                <a:avLst/>
              </a:prstGeom>
              <a:noFill/>
              <a:ln w="9525">
                <a:solidFill>
                  <a:schemeClr val="bg1"/>
                </a:solidFill>
                <a:miter lim="800000"/>
                <a:headEnd/>
                <a:tailEnd/>
              </a:ln>
            </p:spPr>
          </p:pic>
        </p:grpSp>
      </p:grpSp>
      <p:sp>
        <p:nvSpPr>
          <p:cNvPr id="28" name="TextBox 27"/>
          <p:cNvSpPr txBox="1"/>
          <p:nvPr/>
        </p:nvSpPr>
        <p:spPr>
          <a:xfrm>
            <a:off x="3143021" y="6593259"/>
            <a:ext cx="6112571" cy="276999"/>
          </a:xfrm>
          <a:prstGeom prst="rect">
            <a:avLst/>
          </a:prstGeom>
          <a:noFill/>
        </p:spPr>
        <p:txBody>
          <a:bodyPr wrap="none" rtlCol="0">
            <a:spAutoFit/>
          </a:bodyPr>
          <a:lstStyle/>
          <a:p>
            <a:r>
              <a:rPr lang="en-US" sz="1200" dirty="0"/>
              <a:t>Kleinstreuer et al: “A Curated Database of Rodent Uterotrophic Bioactivity” EHP (2015) </a:t>
            </a:r>
          </a:p>
        </p:txBody>
      </p:sp>
    </p:spTree>
    <p:extLst>
      <p:ext uri="{BB962C8B-B14F-4D97-AF65-F5344CB8AC3E}">
        <p14:creationId xmlns:p14="http://schemas.microsoft.com/office/powerpoint/2010/main" val="350084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158" y="0"/>
            <a:ext cx="3261917"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 name="Title 4"/>
          <p:cNvSpPr>
            <a:spLocks noGrp="1"/>
          </p:cNvSpPr>
          <p:nvPr>
            <p:ph type="title"/>
          </p:nvPr>
        </p:nvSpPr>
        <p:spPr/>
        <p:txBody>
          <a:bodyPr/>
          <a:lstStyle/>
          <a:p>
            <a:r>
              <a:rPr lang="en-US" dirty="0"/>
              <a:t>Anemia concordance results</a:t>
            </a:r>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19</a:t>
            </a:fld>
            <a:endParaRPr lang="en-US" sz="1000" b="1" kern="1200" dirty="0">
              <a:solidFill>
                <a:srgbClr val="003F69"/>
              </a:solidFill>
              <a:latin typeface="Arial" charset="0"/>
              <a:ea typeface="ＭＳ Ｐゴシック" pitchFamily="1" charset="-128"/>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739252377"/>
              </p:ext>
            </p:extLst>
          </p:nvPr>
        </p:nvGraphicFramePr>
        <p:xfrm>
          <a:off x="1035279" y="1405918"/>
          <a:ext cx="7070496" cy="4174751"/>
        </p:xfrm>
        <a:graphic>
          <a:graphicData uri="http://schemas.openxmlformats.org/drawingml/2006/table">
            <a:tbl>
              <a:tblPr firstRow="1" firstCol="1" bandRow="1">
                <a:tableStyleId>{F5AB1C69-6EDB-4FF4-983F-18BD219EF322}</a:tableStyleId>
              </a:tblPr>
              <a:tblGrid>
                <a:gridCol w="1460271">
                  <a:extLst>
                    <a:ext uri="{9D8B030D-6E8A-4147-A177-3AD203B41FA5}">
                      <a16:colId xmlns:a16="http://schemas.microsoft.com/office/drawing/2014/main" val="1047115102"/>
                    </a:ext>
                  </a:extLst>
                </a:gridCol>
                <a:gridCol w="1457325">
                  <a:extLst>
                    <a:ext uri="{9D8B030D-6E8A-4147-A177-3AD203B41FA5}">
                      <a16:colId xmlns:a16="http://schemas.microsoft.com/office/drawing/2014/main" val="4019674471"/>
                    </a:ext>
                  </a:extLst>
                </a:gridCol>
                <a:gridCol w="1371600">
                  <a:extLst>
                    <a:ext uri="{9D8B030D-6E8A-4147-A177-3AD203B41FA5}">
                      <a16:colId xmlns:a16="http://schemas.microsoft.com/office/drawing/2014/main" val="3225843532"/>
                    </a:ext>
                  </a:extLst>
                </a:gridCol>
                <a:gridCol w="1333500">
                  <a:extLst>
                    <a:ext uri="{9D8B030D-6E8A-4147-A177-3AD203B41FA5}">
                      <a16:colId xmlns:a16="http://schemas.microsoft.com/office/drawing/2014/main" val="3683179101"/>
                    </a:ext>
                  </a:extLst>
                </a:gridCol>
                <a:gridCol w="1447800">
                  <a:extLst>
                    <a:ext uri="{9D8B030D-6E8A-4147-A177-3AD203B41FA5}">
                      <a16:colId xmlns:a16="http://schemas.microsoft.com/office/drawing/2014/main" val="2197584788"/>
                    </a:ext>
                  </a:extLst>
                </a:gridCol>
              </a:tblGrid>
              <a:tr h="342505">
                <a:tc>
                  <a:txBody>
                    <a:bodyPr/>
                    <a:lstStyle/>
                    <a:p>
                      <a:pPr marL="0" marR="0">
                        <a:lnSpc>
                          <a:spcPct val="107000"/>
                        </a:lnSpc>
                        <a:spcBef>
                          <a:spcPts val="0"/>
                        </a:spcBef>
                        <a:spcAft>
                          <a:spcPts val="0"/>
                        </a:spcAft>
                      </a:pPr>
                      <a:r>
                        <a:rPr lang="en-US" sz="1600" dirty="0">
                          <a:solidFill>
                            <a:schemeClr val="tx1"/>
                          </a:solidFill>
                          <a:effectLst/>
                        </a:rPr>
                        <a:t>Species / study 1</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Species / study 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Concordant</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Not Concordant</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Fraction Concordant</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1285781"/>
                  </a:ext>
                </a:extLst>
              </a:tr>
              <a:tr h="171252">
                <a:tc>
                  <a:txBody>
                    <a:bodyPr/>
                    <a:lstStyle/>
                    <a:p>
                      <a:pPr marL="0" marR="0">
                        <a:lnSpc>
                          <a:spcPct val="107000"/>
                        </a:lnSpc>
                        <a:spcBef>
                          <a:spcPts val="0"/>
                        </a:spcBef>
                        <a:spcAft>
                          <a:spcPts val="0"/>
                        </a:spcAft>
                      </a:pPr>
                      <a:r>
                        <a:rPr lang="en-US" sz="1600" b="0">
                          <a:solidFill>
                            <a:schemeClr val="tx1"/>
                          </a:solidFill>
                          <a:effectLst/>
                        </a:rPr>
                        <a:t>rat SUB</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0.90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8598258"/>
                  </a:ext>
                </a:extLst>
              </a:tr>
              <a:tr h="171252">
                <a:tc>
                  <a:txBody>
                    <a:bodyPr/>
                    <a:lstStyle/>
                    <a:p>
                      <a:pPr marL="0" marR="0">
                        <a:lnSpc>
                          <a:spcPct val="107000"/>
                        </a:lnSpc>
                        <a:spcBef>
                          <a:spcPts val="0"/>
                        </a:spcBef>
                        <a:spcAft>
                          <a:spcPts val="0"/>
                        </a:spcAft>
                      </a:pPr>
                      <a:r>
                        <a:rPr lang="en-US" sz="1600" b="0">
                          <a:solidFill>
                            <a:schemeClr val="tx1"/>
                          </a:solidFill>
                          <a:effectLst/>
                        </a:rPr>
                        <a:t>rat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dog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0.87</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331587"/>
                  </a:ext>
                </a:extLst>
              </a:tr>
              <a:tr h="171252">
                <a:tc>
                  <a:txBody>
                    <a:bodyPr/>
                    <a:lstStyle/>
                    <a:p>
                      <a:pPr marL="0" marR="0">
                        <a:lnSpc>
                          <a:spcPct val="107000"/>
                        </a:lnSpc>
                        <a:spcBef>
                          <a:spcPts val="0"/>
                        </a:spcBef>
                        <a:spcAft>
                          <a:spcPts val="0"/>
                        </a:spcAft>
                      </a:pPr>
                      <a:r>
                        <a:rPr lang="en-US" sz="1600" b="0">
                          <a:solidFill>
                            <a:schemeClr val="tx1"/>
                          </a:solidFill>
                          <a:effectLst/>
                        </a:rPr>
                        <a:t>rat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SUB</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solidFill>
                            <a:schemeClr val="tx1"/>
                          </a:solidFill>
                          <a:effectLst/>
                        </a:rPr>
                        <a:t>18</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0.82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1852735"/>
                  </a:ext>
                </a:extLst>
              </a:tr>
              <a:tr h="171252">
                <a:tc>
                  <a:txBody>
                    <a:bodyPr/>
                    <a:lstStyle/>
                    <a:p>
                      <a:pPr marL="0" marR="0">
                        <a:lnSpc>
                          <a:spcPct val="107000"/>
                        </a:lnSpc>
                        <a:spcBef>
                          <a:spcPts val="0"/>
                        </a:spcBef>
                        <a:spcAft>
                          <a:spcPts val="0"/>
                        </a:spcAft>
                      </a:pPr>
                      <a:r>
                        <a:rPr lang="en-US" sz="1600" b="1" dirty="0">
                          <a:solidFill>
                            <a:srgbClr val="FF0000"/>
                          </a:solidFill>
                          <a:effectLst/>
                        </a:rPr>
                        <a:t>rat SUB</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rPr>
                        <a:t>rat SUB</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16</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4</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0.80</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4046189"/>
                  </a:ext>
                </a:extLst>
              </a:tr>
              <a:tr h="171252">
                <a:tc>
                  <a:txBody>
                    <a:bodyPr/>
                    <a:lstStyle/>
                    <a:p>
                      <a:pPr marL="0" marR="0">
                        <a:lnSpc>
                          <a:spcPct val="107000"/>
                        </a:lnSpc>
                        <a:spcBef>
                          <a:spcPts val="0"/>
                        </a:spcBef>
                        <a:spcAft>
                          <a:spcPts val="0"/>
                        </a:spcAft>
                      </a:pPr>
                      <a:r>
                        <a:rPr lang="en-US" sz="1600" b="0">
                          <a:solidFill>
                            <a:schemeClr val="tx1"/>
                          </a:solidFill>
                          <a:effectLst/>
                        </a:rPr>
                        <a:t>rat SUB</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dog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0.73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7869967"/>
                  </a:ext>
                </a:extLst>
              </a:tr>
              <a:tr h="171252">
                <a:tc>
                  <a:txBody>
                    <a:bodyPr/>
                    <a:lstStyle/>
                    <a:p>
                      <a:pPr marL="0" marR="0">
                        <a:lnSpc>
                          <a:spcPct val="107000"/>
                        </a:lnSpc>
                        <a:spcBef>
                          <a:spcPts val="0"/>
                        </a:spcBef>
                        <a:spcAft>
                          <a:spcPts val="0"/>
                        </a:spcAft>
                      </a:pPr>
                      <a:r>
                        <a:rPr lang="en-US" sz="1600" b="0">
                          <a:solidFill>
                            <a:schemeClr val="tx1"/>
                          </a:solidFill>
                          <a:effectLst/>
                        </a:rPr>
                        <a:t>mouse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0.73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0007542"/>
                  </a:ext>
                </a:extLst>
              </a:tr>
              <a:tr h="171252">
                <a:tc>
                  <a:txBody>
                    <a:bodyPr/>
                    <a:lstStyle/>
                    <a:p>
                      <a:pPr marL="0" marR="0">
                        <a:lnSpc>
                          <a:spcPct val="107000"/>
                        </a:lnSpc>
                        <a:spcBef>
                          <a:spcPts val="0"/>
                        </a:spcBef>
                        <a:spcAft>
                          <a:spcPts val="0"/>
                        </a:spcAft>
                      </a:pPr>
                      <a:r>
                        <a:rPr lang="en-US" sz="1600" b="0">
                          <a:solidFill>
                            <a:schemeClr val="tx1"/>
                          </a:solidFill>
                          <a:effectLst/>
                        </a:rPr>
                        <a:t>mouse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SUB</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7</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0.65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2147305"/>
                  </a:ext>
                </a:extLst>
              </a:tr>
              <a:tr h="171252">
                <a:tc>
                  <a:txBody>
                    <a:bodyPr/>
                    <a:lstStyle/>
                    <a:p>
                      <a:pPr marL="0" marR="0">
                        <a:lnSpc>
                          <a:spcPct val="107000"/>
                        </a:lnSpc>
                        <a:spcBef>
                          <a:spcPts val="0"/>
                        </a:spcBef>
                        <a:spcAft>
                          <a:spcPts val="0"/>
                        </a:spcAft>
                      </a:pPr>
                      <a:r>
                        <a:rPr lang="en-US" sz="1600" b="0">
                          <a:solidFill>
                            <a:schemeClr val="tx1"/>
                          </a:solidFill>
                          <a:effectLst/>
                        </a:rPr>
                        <a:t>dog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SUB</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0.65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50802"/>
                  </a:ext>
                </a:extLst>
              </a:tr>
              <a:tr h="171252">
                <a:tc>
                  <a:txBody>
                    <a:bodyPr/>
                    <a:lstStyle/>
                    <a:p>
                      <a:pPr marL="0" marR="0">
                        <a:lnSpc>
                          <a:spcPct val="107000"/>
                        </a:lnSpc>
                        <a:spcBef>
                          <a:spcPts val="0"/>
                        </a:spcBef>
                        <a:spcAft>
                          <a:spcPts val="0"/>
                        </a:spcAft>
                      </a:pPr>
                      <a:r>
                        <a:rPr lang="en-US" sz="1600" b="0">
                          <a:solidFill>
                            <a:schemeClr val="tx1"/>
                          </a:solidFill>
                          <a:effectLst/>
                        </a:rPr>
                        <a:t>dog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rat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0.62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5837915"/>
                  </a:ext>
                </a:extLst>
              </a:tr>
              <a:tr h="171252">
                <a:tc>
                  <a:txBody>
                    <a:bodyPr/>
                    <a:lstStyle/>
                    <a:p>
                      <a:pPr marL="0" marR="0">
                        <a:lnSpc>
                          <a:spcPct val="107000"/>
                        </a:lnSpc>
                        <a:spcBef>
                          <a:spcPts val="0"/>
                        </a:spcBef>
                        <a:spcAft>
                          <a:spcPts val="0"/>
                        </a:spcAft>
                      </a:pPr>
                      <a:r>
                        <a:rPr lang="en-US" sz="1600" b="0">
                          <a:solidFill>
                            <a:schemeClr val="tx1"/>
                          </a:solidFill>
                          <a:effectLst/>
                        </a:rPr>
                        <a:t>rat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mouse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0.50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2397701"/>
                  </a:ext>
                </a:extLst>
              </a:tr>
              <a:tr h="171252">
                <a:tc>
                  <a:txBody>
                    <a:bodyPr/>
                    <a:lstStyle/>
                    <a:p>
                      <a:pPr marL="0" marR="0">
                        <a:lnSpc>
                          <a:spcPct val="107000"/>
                        </a:lnSpc>
                        <a:spcBef>
                          <a:spcPts val="0"/>
                        </a:spcBef>
                        <a:spcAft>
                          <a:spcPts val="0"/>
                        </a:spcAft>
                      </a:pPr>
                      <a:r>
                        <a:rPr lang="en-US" sz="1600" b="0">
                          <a:solidFill>
                            <a:schemeClr val="tx1"/>
                          </a:solidFill>
                          <a:effectLst/>
                        </a:rPr>
                        <a:t>mouse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dog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0.50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7953535"/>
                  </a:ext>
                </a:extLst>
              </a:tr>
              <a:tr h="171252">
                <a:tc>
                  <a:txBody>
                    <a:bodyPr/>
                    <a:lstStyle/>
                    <a:p>
                      <a:pPr marL="0" marR="0">
                        <a:lnSpc>
                          <a:spcPct val="107000"/>
                        </a:lnSpc>
                        <a:spcBef>
                          <a:spcPts val="0"/>
                        </a:spcBef>
                        <a:spcAft>
                          <a:spcPts val="0"/>
                        </a:spcAft>
                      </a:pPr>
                      <a:r>
                        <a:rPr lang="en-US" sz="1600" b="1" dirty="0">
                          <a:solidFill>
                            <a:srgbClr val="FF0000"/>
                          </a:solidFill>
                          <a:effectLst/>
                        </a:rPr>
                        <a:t>rat SUB</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rPr>
                        <a:t>mouse CHR</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13</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14</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0.48</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844108"/>
                  </a:ext>
                </a:extLst>
              </a:tr>
              <a:tr h="171252">
                <a:tc>
                  <a:txBody>
                    <a:bodyPr/>
                    <a:lstStyle/>
                    <a:p>
                      <a:pPr marL="0" marR="0">
                        <a:lnSpc>
                          <a:spcPct val="107000"/>
                        </a:lnSpc>
                        <a:spcBef>
                          <a:spcPts val="0"/>
                        </a:spcBef>
                        <a:spcAft>
                          <a:spcPts val="0"/>
                        </a:spcAft>
                      </a:pPr>
                      <a:r>
                        <a:rPr lang="en-US" sz="1600" b="0">
                          <a:solidFill>
                            <a:schemeClr val="tx1"/>
                          </a:solidFill>
                          <a:effectLst/>
                        </a:rPr>
                        <a:t>dog CHR</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solidFill>
                            <a:schemeClr val="tx1"/>
                          </a:solidFill>
                          <a:effectLst/>
                        </a:rPr>
                        <a:t>mouse CHR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solidFill>
                            <a:schemeClr val="tx1"/>
                          </a:solidFill>
                          <a:effectLst/>
                        </a:rPr>
                        <a:t>0.43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9887949"/>
                  </a:ext>
                </a:extLst>
              </a:tr>
              <a:tr h="171252">
                <a:tc>
                  <a:txBody>
                    <a:bodyPr/>
                    <a:lstStyle/>
                    <a:p>
                      <a:pPr marL="0" marR="0">
                        <a:lnSpc>
                          <a:spcPct val="107000"/>
                        </a:lnSpc>
                        <a:spcBef>
                          <a:spcPts val="0"/>
                        </a:spcBef>
                        <a:spcAft>
                          <a:spcPts val="0"/>
                        </a:spcAft>
                      </a:pPr>
                      <a:r>
                        <a:rPr lang="en-US" sz="1600" b="1" dirty="0">
                          <a:solidFill>
                            <a:srgbClr val="FF0000"/>
                          </a:solidFill>
                          <a:effectLst/>
                        </a:rPr>
                        <a:t>mouse CHR</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b="1" dirty="0">
                          <a:solidFill>
                            <a:srgbClr val="FF0000"/>
                          </a:solidFill>
                          <a:effectLst/>
                        </a:rPr>
                        <a:t>mouse CHR</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2</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3</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FF0000"/>
                          </a:solidFill>
                          <a:effectLst/>
                        </a:rPr>
                        <a:t>0.40</a:t>
                      </a:r>
                      <a:endParaRPr lang="en-US"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011" marR="60011"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6456286"/>
                  </a:ext>
                </a:extLst>
              </a:tr>
            </a:tbl>
          </a:graphicData>
        </a:graphic>
      </p:graphicFrame>
      <p:sp>
        <p:nvSpPr>
          <p:cNvPr id="7" name="TextBox 6"/>
          <p:cNvSpPr txBox="1"/>
          <p:nvPr/>
        </p:nvSpPr>
        <p:spPr>
          <a:xfrm>
            <a:off x="3040931" y="6427143"/>
            <a:ext cx="5782558" cy="461665"/>
          </a:xfrm>
          <a:prstGeom prst="rect">
            <a:avLst/>
          </a:prstGeom>
          <a:noFill/>
        </p:spPr>
        <p:txBody>
          <a:bodyPr wrap="square" rtlCol="0">
            <a:spAutoFit/>
          </a:bodyPr>
          <a:lstStyle/>
          <a:p>
            <a:r>
              <a:rPr lang="en-US" sz="1200" dirty="0"/>
              <a:t>Judson et al. Reg. </a:t>
            </a:r>
            <a:r>
              <a:rPr lang="en-US" sz="1200" dirty="0" err="1"/>
              <a:t>Tox</a:t>
            </a:r>
            <a:r>
              <a:rPr lang="en-US" sz="1200" dirty="0"/>
              <a:t>. Pharm (2017) “Retrospective Mining of Toxicology Data to Discover Multispecies and Chemical Class Effects: Anemia as a Case Study”. </a:t>
            </a:r>
          </a:p>
        </p:txBody>
      </p:sp>
    </p:spTree>
    <p:extLst>
      <p:ext uri="{BB962C8B-B14F-4D97-AF65-F5344CB8AC3E}">
        <p14:creationId xmlns:p14="http://schemas.microsoft.com/office/powerpoint/2010/main" val="12765582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47700" y="0"/>
            <a:ext cx="4162425"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a:t>
            </a:fld>
            <a:endParaRPr lang="en-US" sz="1000" b="1" kern="1200" dirty="0">
              <a:solidFill>
                <a:srgbClr val="003F69"/>
              </a:solidFill>
              <a:latin typeface="Arial" charset="0"/>
              <a:ea typeface="ＭＳ Ｐゴシック" pitchFamily="1" charset="-128"/>
              <a:cs typeface="+mn-cs"/>
            </a:endParaRPr>
          </a:p>
        </p:txBody>
      </p:sp>
      <p:sp>
        <p:nvSpPr>
          <p:cNvPr id="3" name="Content Placeholder 2"/>
          <p:cNvSpPr>
            <a:spLocks noGrp="1"/>
          </p:cNvSpPr>
          <p:nvPr>
            <p:ph idx="4294967295"/>
          </p:nvPr>
        </p:nvSpPr>
        <p:spPr>
          <a:xfrm>
            <a:off x="1295400" y="1295400"/>
            <a:ext cx="7848600" cy="4724400"/>
          </a:xfrm>
        </p:spPr>
        <p:txBody>
          <a:bodyPr/>
          <a:lstStyle/>
          <a:p>
            <a:pPr marL="0" indent="0">
              <a:buNone/>
            </a:pPr>
            <a:r>
              <a:rPr lang="en-US" dirty="0"/>
              <a:t>If I seem unduly clear to you, you must have misunderstood what I said </a:t>
            </a:r>
          </a:p>
          <a:p>
            <a:pPr marL="0" indent="0">
              <a:buNone/>
            </a:pPr>
            <a:r>
              <a:rPr lang="en-US" dirty="0"/>
              <a:t> </a:t>
            </a:r>
          </a:p>
          <a:p>
            <a:pPr marL="0" indent="0">
              <a:buNone/>
            </a:pPr>
            <a:r>
              <a:rPr lang="en-US" dirty="0"/>
              <a:t>Alan Greenspan </a:t>
            </a:r>
          </a:p>
          <a:p>
            <a:pPr marL="0" indent="0">
              <a:buNone/>
            </a:pPr>
            <a:endParaRPr lang="en-US" dirty="0"/>
          </a:p>
        </p:txBody>
      </p:sp>
    </p:spTree>
    <p:extLst>
      <p:ext uri="{BB962C8B-B14F-4D97-AF65-F5344CB8AC3E}">
        <p14:creationId xmlns:p14="http://schemas.microsoft.com/office/powerpoint/2010/main" val="146089928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 name="Title 3"/>
          <p:cNvSpPr>
            <a:spLocks noGrp="1"/>
          </p:cNvSpPr>
          <p:nvPr>
            <p:ph type="title"/>
          </p:nvPr>
        </p:nvSpPr>
        <p:spPr>
          <a:xfrm>
            <a:off x="847725" y="461962"/>
            <a:ext cx="7715250" cy="232553"/>
          </a:xfrm>
        </p:spPr>
        <p:txBody>
          <a:bodyPr/>
          <a:lstStyle/>
          <a:p>
            <a:r>
              <a:rPr lang="en-US" dirty="0"/>
              <a:t>Sources of Uncertainty / Variability In Vivo</a:t>
            </a:r>
          </a:p>
        </p:txBody>
      </p:sp>
      <p:sp>
        <p:nvSpPr>
          <p:cNvPr id="5" name="Content Placeholder 4"/>
          <p:cNvSpPr>
            <a:spLocks noGrp="1"/>
          </p:cNvSpPr>
          <p:nvPr>
            <p:ph idx="1"/>
          </p:nvPr>
        </p:nvSpPr>
        <p:spPr>
          <a:xfrm>
            <a:off x="714375" y="981075"/>
            <a:ext cx="7848600" cy="4724400"/>
          </a:xfrm>
        </p:spPr>
        <p:txBody>
          <a:bodyPr/>
          <a:lstStyle/>
          <a:p>
            <a:r>
              <a:rPr lang="en-US" dirty="0"/>
              <a:t>Experimental variability</a:t>
            </a:r>
          </a:p>
          <a:p>
            <a:pPr lvl="1"/>
            <a:r>
              <a:rPr lang="en-US" dirty="0"/>
              <a:t>Species, strain, dose range, dose spacing </a:t>
            </a:r>
          </a:p>
          <a:p>
            <a:r>
              <a:rPr lang="en-US" dirty="0"/>
              <a:t>Statistical power issues</a:t>
            </a:r>
          </a:p>
          <a:p>
            <a:pPr lvl="1"/>
            <a:r>
              <a:rPr lang="en-US" dirty="0"/>
              <a:t>Too few animals to see weak or rare effect</a:t>
            </a:r>
          </a:p>
          <a:p>
            <a:r>
              <a:rPr lang="en-US" dirty="0"/>
              <a:t>Reporting bias</a:t>
            </a:r>
          </a:p>
          <a:p>
            <a:pPr lvl="1"/>
            <a:r>
              <a:rPr lang="en-US" dirty="0"/>
              <a:t>Was an effect negative or not looked for?</a:t>
            </a:r>
          </a:p>
          <a:p>
            <a:r>
              <a:rPr lang="en-US" dirty="0"/>
              <a:t>Observer bias</a:t>
            </a:r>
          </a:p>
          <a:p>
            <a:pPr lvl="1"/>
            <a:r>
              <a:rPr lang="en-US" dirty="0"/>
              <a:t>Less severe phenotypes not reported when more severe ones are present</a:t>
            </a:r>
          </a:p>
          <a:p>
            <a:r>
              <a:rPr lang="en-US" dirty="0"/>
              <a:t>Diagnostic terminology drift</a:t>
            </a:r>
          </a:p>
          <a:p>
            <a:r>
              <a:rPr lang="en-US" dirty="0"/>
              <a:t>Data assimilation and analysis</a:t>
            </a:r>
          </a:p>
          <a:p>
            <a:pPr lvl="1"/>
            <a:r>
              <a:rPr lang="en-US" dirty="0"/>
              <a:t>Typos, incomplete transcription</a:t>
            </a:r>
          </a:p>
          <a:p>
            <a:pPr lvl="1"/>
            <a:endParaRPr lang="en-US" dirty="0"/>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20</a:t>
            </a:fld>
            <a:endParaRPr lang="en-US" sz="1000" b="1" kern="1200" dirty="0">
              <a:solidFill>
                <a:srgbClr val="003F69"/>
              </a:solidFill>
              <a:latin typeface="Arial" charset="0"/>
              <a:ea typeface="ＭＳ Ｐゴシック" pitchFamily="1" charset="-128"/>
              <a:cs typeface="+mn-cs"/>
            </a:endParaRPr>
          </a:p>
        </p:txBody>
      </p:sp>
    </p:spTree>
    <p:extLst>
      <p:ext uri="{BB962C8B-B14F-4D97-AF65-F5344CB8AC3E}">
        <p14:creationId xmlns:p14="http://schemas.microsoft.com/office/powerpoint/2010/main" val="303784036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158" y="0"/>
            <a:ext cx="2995217"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695325" y="533400"/>
            <a:ext cx="7534275" cy="95250"/>
          </a:xfrm>
        </p:spPr>
        <p:txBody>
          <a:bodyPr/>
          <a:lstStyle/>
          <a:p>
            <a:r>
              <a:rPr lang="en-US" dirty="0"/>
              <a:t>Updated IVIVE, accounting for uncertainty</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21</a:t>
            </a:fld>
            <a:endParaRPr lang="en-US" sz="1000" b="1" kern="1200" dirty="0">
              <a:solidFill>
                <a:srgbClr val="003F69"/>
              </a:solidFill>
              <a:latin typeface="Arial" charset="0"/>
              <a:ea typeface="ＭＳ Ｐゴシック" pitchFamily="1" charset="-128"/>
              <a:cs typeface="+mn-cs"/>
            </a:endParaRPr>
          </a:p>
        </p:txBody>
      </p:sp>
      <p:sp>
        <p:nvSpPr>
          <p:cNvPr id="5" name="TextBox 4"/>
          <p:cNvSpPr txBox="1"/>
          <p:nvPr/>
        </p:nvSpPr>
        <p:spPr>
          <a:xfrm>
            <a:off x="5648325" y="1000140"/>
            <a:ext cx="3495675" cy="3754874"/>
          </a:xfrm>
          <a:prstGeom prst="rect">
            <a:avLst/>
          </a:prstGeom>
          <a:noFill/>
        </p:spPr>
        <p:txBody>
          <a:bodyPr wrap="square" rtlCol="0">
            <a:spAutoFit/>
          </a:bodyPr>
          <a:lstStyle/>
          <a:p>
            <a:r>
              <a:rPr lang="en-US" sz="1800" dirty="0"/>
              <a:t>Larger set of chemicals with in vivo, in vitro, TK</a:t>
            </a:r>
          </a:p>
          <a:p>
            <a:endParaRPr lang="en-US" sz="1800" dirty="0"/>
          </a:p>
          <a:p>
            <a:r>
              <a:rPr lang="en-US" sz="1800" dirty="0"/>
              <a:t>~4% have in vitro POD consistently greater than in vivo values</a:t>
            </a:r>
          </a:p>
          <a:p>
            <a:endParaRPr lang="en-US" sz="1800" dirty="0"/>
          </a:p>
          <a:p>
            <a:r>
              <a:rPr lang="en-US" sz="1800" dirty="0"/>
              <a:t>Issue: what is the correct in vitro POD assay?</a:t>
            </a:r>
          </a:p>
          <a:p>
            <a:r>
              <a:rPr lang="en-US" sz="1800" dirty="0"/>
              <a:t>- Bioactivity vs. adversity</a:t>
            </a:r>
          </a:p>
          <a:p>
            <a:endParaRPr lang="en-US" dirty="0"/>
          </a:p>
          <a:p>
            <a:r>
              <a:rPr lang="en-US" dirty="0"/>
              <a:t>Unpublished</a:t>
            </a:r>
          </a:p>
          <a:p>
            <a:endParaRPr lang="en-US" dirty="0"/>
          </a:p>
        </p:txBody>
      </p:sp>
      <p:pic>
        <p:nvPicPr>
          <p:cNvPr id="6" name="Picture 5"/>
          <p:cNvPicPr>
            <a:picLocks noChangeAspect="1"/>
          </p:cNvPicPr>
          <p:nvPr/>
        </p:nvPicPr>
        <p:blipFill>
          <a:blip r:embed="rId2"/>
          <a:stretch>
            <a:fillRect/>
          </a:stretch>
        </p:blipFill>
        <p:spPr>
          <a:xfrm>
            <a:off x="0" y="970579"/>
            <a:ext cx="5648325" cy="5368309"/>
          </a:xfrm>
          <a:prstGeom prst="rect">
            <a:avLst/>
          </a:prstGeom>
        </p:spPr>
      </p:pic>
      <p:pic>
        <p:nvPicPr>
          <p:cNvPr id="9" name="Picture 8"/>
          <p:cNvPicPr>
            <a:picLocks noChangeAspect="1"/>
          </p:cNvPicPr>
          <p:nvPr/>
        </p:nvPicPr>
        <p:blipFill>
          <a:blip r:embed="rId3"/>
          <a:stretch>
            <a:fillRect/>
          </a:stretch>
        </p:blipFill>
        <p:spPr>
          <a:xfrm>
            <a:off x="5968366" y="4599236"/>
            <a:ext cx="2855592" cy="2258764"/>
          </a:xfrm>
          <a:prstGeom prst="rect">
            <a:avLst/>
          </a:prstGeom>
        </p:spPr>
      </p:pic>
    </p:spTree>
    <p:extLst>
      <p:ext uri="{BB962C8B-B14F-4D97-AF65-F5344CB8AC3E}">
        <p14:creationId xmlns:p14="http://schemas.microsoft.com/office/powerpoint/2010/main" val="123218738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 name="Rectangle 16"/>
          <p:cNvSpPr/>
          <p:nvPr/>
        </p:nvSpPr>
        <p:spPr bwMode="auto">
          <a:xfrm>
            <a:off x="0" y="5986463"/>
            <a:ext cx="3479006" cy="871537"/>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chemeClr val="tx1"/>
              </a:solidFill>
              <a:effectLst/>
              <a:uLnTx/>
              <a:uFillTx/>
              <a:latin typeface="Arial" charset="0"/>
              <a:ea typeface="ＭＳ Ｐゴシック" pitchFamily="1" charset="-128"/>
            </a:endParaRPr>
          </a:p>
        </p:txBody>
      </p:sp>
      <p:sp>
        <p:nvSpPr>
          <p:cNvPr id="3" name="Title 2"/>
          <p:cNvSpPr>
            <a:spLocks noGrp="1"/>
          </p:cNvSpPr>
          <p:nvPr>
            <p:ph type="title"/>
          </p:nvPr>
        </p:nvSpPr>
        <p:spPr>
          <a:xfrm>
            <a:off x="529868" y="88013"/>
            <a:ext cx="8280758" cy="966288"/>
          </a:xfrm>
        </p:spPr>
        <p:txBody>
          <a:bodyPr>
            <a:normAutofit/>
          </a:bodyPr>
          <a:lstStyle/>
          <a:p>
            <a:r>
              <a:rPr lang="en-US" sz="2400" dirty="0"/>
              <a:t>In vitro assays also have false positives and negatives</a:t>
            </a:r>
          </a:p>
        </p:txBody>
      </p:sp>
      <p:sp>
        <p:nvSpPr>
          <p:cNvPr id="4" name="TextBox 3"/>
          <p:cNvSpPr txBox="1"/>
          <p:nvPr/>
        </p:nvSpPr>
        <p:spPr>
          <a:xfrm>
            <a:off x="4495800" y="1213878"/>
            <a:ext cx="4554757" cy="39703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Much of this “noise” is reproducible</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“assay interference”</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Result of interaction of chemical </a:t>
            </a:r>
          </a:p>
          <a:p>
            <a:pPr marL="284163"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with complex biology in the assay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Chemical universe is structurally diverse</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Solvents</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Surfactants</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Intentionally cytotoxic compounds</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Metals</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Inorganics</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Pesticides</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sz="1800" b="0" i="0" u="none" strike="noStrike" kern="0" cap="none" spc="0" normalizeH="0" baseline="0" noProof="0" dirty="0">
                <a:ln>
                  <a:noFill/>
                </a:ln>
                <a:solidFill>
                  <a:sysClr val="windowText" lastClr="000000"/>
                </a:solidFill>
                <a:effectLst/>
                <a:uLnTx/>
                <a:uFillTx/>
              </a:rPr>
              <a:t>Drugs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TextBox 4"/>
          <p:cNvSpPr txBox="1"/>
          <p:nvPr/>
        </p:nvSpPr>
        <p:spPr>
          <a:xfrm>
            <a:off x="381000" y="1371600"/>
            <a:ext cx="4009937"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Assays cluster by technology,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suggesting technology-specific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non-ER bioactivity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4492974"/>
            <a:ext cx="2841469" cy="224421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5473" y="2529064"/>
            <a:ext cx="3395025" cy="3763856"/>
          </a:xfrm>
          <a:prstGeom prst="rect">
            <a:avLst/>
          </a:prstGeom>
        </p:spPr>
      </p:pic>
      <p:sp>
        <p:nvSpPr>
          <p:cNvPr id="7" name="TextBox 6"/>
          <p:cNvSpPr txBox="1"/>
          <p:nvPr/>
        </p:nvSpPr>
        <p:spPr>
          <a:xfrm>
            <a:off x="-27244" y="6583303"/>
            <a:ext cx="241321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Judson et al: </a:t>
            </a:r>
            <a:r>
              <a:rPr kumimoji="0" lang="en-US" sz="1400" b="0" i="0" u="none" strike="noStrike" kern="0" cap="none" spc="0" normalizeH="0" baseline="0" noProof="0" dirty="0" err="1">
                <a:ln>
                  <a:noFill/>
                </a:ln>
                <a:solidFill>
                  <a:sysClr val="windowText" lastClr="000000"/>
                </a:solidFill>
                <a:effectLst/>
                <a:uLnTx/>
                <a:uFillTx/>
              </a:rPr>
              <a:t>ToxSci</a:t>
            </a:r>
            <a:r>
              <a:rPr kumimoji="0" lang="en-US" sz="1400" b="0" i="0" u="none" strike="noStrike" kern="0" cap="none" spc="0" normalizeH="0" baseline="0" noProof="0" dirty="0">
                <a:ln>
                  <a:noFill/>
                </a:ln>
                <a:solidFill>
                  <a:sysClr val="windowText" lastClr="000000"/>
                </a:solidFill>
                <a:effectLst/>
                <a:uLnTx/>
                <a:uFillTx/>
              </a:rPr>
              <a:t> (2015)</a:t>
            </a:r>
          </a:p>
        </p:txBody>
      </p:sp>
      <p:sp>
        <p:nvSpPr>
          <p:cNvPr id="14" name="TextBox 13"/>
          <p:cNvSpPr txBox="1"/>
          <p:nvPr/>
        </p:nvSpPr>
        <p:spPr>
          <a:xfrm rot="16200000">
            <a:off x="-161989" y="4434967"/>
            <a:ext cx="13837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Chemicals</a:t>
            </a:r>
          </a:p>
        </p:txBody>
      </p:sp>
      <p:sp>
        <p:nvSpPr>
          <p:cNvPr id="16" name="TextBox 15"/>
          <p:cNvSpPr txBox="1"/>
          <p:nvPr/>
        </p:nvSpPr>
        <p:spPr>
          <a:xfrm>
            <a:off x="2169390" y="6213971"/>
            <a:ext cx="92845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Assays</a:t>
            </a:r>
          </a:p>
        </p:txBody>
      </p:sp>
      <p:sp>
        <p:nvSpPr>
          <p:cNvPr id="8" name="Rectangle 7"/>
          <p:cNvSpPr/>
          <p:nvPr/>
        </p:nvSpPr>
        <p:spPr bwMode="auto">
          <a:xfrm>
            <a:off x="1401509" y="3315768"/>
            <a:ext cx="316195" cy="2926080"/>
          </a:xfrm>
          <a:prstGeom prst="rect">
            <a:avLst/>
          </a:prstGeom>
          <a:solidFill>
            <a:srgbClr val="BFBFBF">
              <a:alpha val="74118"/>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05776652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Rectangle 212"/>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 name="Title 4"/>
          <p:cNvSpPr>
            <a:spLocks noGrp="1"/>
          </p:cNvSpPr>
          <p:nvPr>
            <p:ph type="title"/>
          </p:nvPr>
        </p:nvSpPr>
        <p:spPr>
          <a:xfrm>
            <a:off x="2042699" y="303855"/>
            <a:ext cx="6699790" cy="490350"/>
          </a:xfrm>
        </p:spPr>
        <p:txBody>
          <a:bodyPr>
            <a:noAutofit/>
          </a:bodyPr>
          <a:lstStyle/>
          <a:p>
            <a:r>
              <a:rPr lang="en-US" sz="2000" dirty="0"/>
              <a:t>Most chemicals display a “burst” of potentially non-selective bioactivity near cytotoxity concentration</a:t>
            </a:r>
          </a:p>
        </p:txBody>
      </p:sp>
      <p:sp>
        <p:nvSpPr>
          <p:cNvPr id="4" name="Slide Number Placeholder 3"/>
          <p:cNvSpPr>
            <a:spLocks noGrp="1"/>
          </p:cNvSpPr>
          <p:nvPr>
            <p:ph type="sldNum" sz="quarter" idx="4294967295"/>
          </p:nvPr>
        </p:nvSpPr>
        <p:spPr>
          <a:xfrm>
            <a:off x="6553200" y="6224588"/>
            <a:ext cx="1905000" cy="228600"/>
          </a:xfrm>
          <a:prstGeom prst="rect">
            <a:avLst/>
          </a:prstGeom>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23</a:t>
            </a:fld>
            <a:endParaRPr lang="en-US" sz="1000" b="1" kern="1200" dirty="0">
              <a:solidFill>
                <a:srgbClr val="003F69"/>
              </a:solidFill>
              <a:latin typeface="Arial" charset="0"/>
              <a:ea typeface="ＭＳ Ｐゴシック" pitchFamily="1" charset="-128"/>
              <a:cs typeface="+mn-cs"/>
            </a:endParaRPr>
          </a:p>
        </p:txBody>
      </p:sp>
      <p:grpSp>
        <p:nvGrpSpPr>
          <p:cNvPr id="2" name="Group 1"/>
          <p:cNvGrpSpPr/>
          <p:nvPr/>
        </p:nvGrpSpPr>
        <p:grpSpPr>
          <a:xfrm>
            <a:off x="336346" y="1095028"/>
            <a:ext cx="8629036" cy="5391170"/>
            <a:chOff x="336346" y="1095028"/>
            <a:chExt cx="8629036" cy="5391170"/>
          </a:xfrm>
        </p:grpSpPr>
        <p:sp>
          <p:nvSpPr>
            <p:cNvPr id="130" name="Rectangle 129"/>
            <p:cNvSpPr/>
            <p:nvPr/>
          </p:nvSpPr>
          <p:spPr bwMode="auto">
            <a:xfrm>
              <a:off x="2892150" y="3285209"/>
              <a:ext cx="1489556" cy="105156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31" name="Rectangle 130"/>
            <p:cNvSpPr/>
            <p:nvPr/>
          </p:nvSpPr>
          <p:spPr bwMode="auto">
            <a:xfrm>
              <a:off x="3751840" y="4415618"/>
              <a:ext cx="629866" cy="105156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28" name="Rectangle 127"/>
            <p:cNvSpPr/>
            <p:nvPr/>
          </p:nvSpPr>
          <p:spPr bwMode="auto">
            <a:xfrm>
              <a:off x="2574753" y="2130950"/>
              <a:ext cx="1806953" cy="105156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 name="Rectangle 7"/>
            <p:cNvSpPr/>
            <p:nvPr/>
          </p:nvSpPr>
          <p:spPr bwMode="auto">
            <a:xfrm>
              <a:off x="3166927" y="2732128"/>
              <a:ext cx="91440" cy="4572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9" name="Rectangle 8"/>
            <p:cNvSpPr/>
            <p:nvPr/>
          </p:nvSpPr>
          <p:spPr bwMode="auto">
            <a:xfrm>
              <a:off x="3075237" y="2366368"/>
              <a:ext cx="91440" cy="82296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0" name="Rectangle 9"/>
            <p:cNvSpPr/>
            <p:nvPr/>
          </p:nvSpPr>
          <p:spPr bwMode="auto">
            <a:xfrm>
              <a:off x="3259367" y="3006448"/>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1" name="Rectangle 10"/>
            <p:cNvSpPr/>
            <p:nvPr/>
          </p:nvSpPr>
          <p:spPr bwMode="auto">
            <a:xfrm>
              <a:off x="2984291" y="2274928"/>
              <a:ext cx="91440" cy="9144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2" name="Rectangle 11"/>
            <p:cNvSpPr/>
            <p:nvPr/>
          </p:nvSpPr>
          <p:spPr bwMode="auto">
            <a:xfrm>
              <a:off x="2886405" y="2457808"/>
              <a:ext cx="91440" cy="7315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3" name="Rectangle 12"/>
            <p:cNvSpPr/>
            <p:nvPr/>
          </p:nvSpPr>
          <p:spPr bwMode="auto">
            <a:xfrm>
              <a:off x="2793472" y="2366368"/>
              <a:ext cx="91440" cy="82296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 name="Rectangle 13"/>
            <p:cNvSpPr/>
            <p:nvPr/>
          </p:nvSpPr>
          <p:spPr bwMode="auto">
            <a:xfrm>
              <a:off x="2701032" y="2640688"/>
              <a:ext cx="91440" cy="5486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 name="Rectangle 14"/>
            <p:cNvSpPr/>
            <p:nvPr/>
          </p:nvSpPr>
          <p:spPr bwMode="auto">
            <a:xfrm>
              <a:off x="2610086" y="2732128"/>
              <a:ext cx="91440" cy="4572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 name="Rectangle 15"/>
            <p:cNvSpPr/>
            <p:nvPr/>
          </p:nvSpPr>
          <p:spPr bwMode="auto">
            <a:xfrm>
              <a:off x="2519140" y="2915008"/>
              <a:ext cx="91440" cy="2743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 name="Rectangle 16"/>
            <p:cNvSpPr/>
            <p:nvPr/>
          </p:nvSpPr>
          <p:spPr bwMode="auto">
            <a:xfrm>
              <a:off x="2427946" y="3006448"/>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 name="Rectangle 17"/>
            <p:cNvSpPr/>
            <p:nvPr/>
          </p:nvSpPr>
          <p:spPr bwMode="auto">
            <a:xfrm>
              <a:off x="2337065"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 name="Rectangle 18"/>
            <p:cNvSpPr/>
            <p:nvPr/>
          </p:nvSpPr>
          <p:spPr bwMode="auto">
            <a:xfrm>
              <a:off x="2243131"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0" name="Rectangle 19"/>
            <p:cNvSpPr/>
            <p:nvPr/>
          </p:nvSpPr>
          <p:spPr bwMode="auto">
            <a:xfrm>
              <a:off x="2153496"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1" name="Rectangle 20"/>
            <p:cNvSpPr/>
            <p:nvPr/>
          </p:nvSpPr>
          <p:spPr bwMode="auto">
            <a:xfrm>
              <a:off x="1965244" y="3097888"/>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2" name="Rectangle 21"/>
            <p:cNvSpPr/>
            <p:nvPr/>
          </p:nvSpPr>
          <p:spPr bwMode="auto">
            <a:xfrm>
              <a:off x="1873554"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3" name="Rectangle 22"/>
            <p:cNvSpPr/>
            <p:nvPr/>
          </p:nvSpPr>
          <p:spPr bwMode="auto">
            <a:xfrm>
              <a:off x="2057684"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4" name="Rectangle 23"/>
            <p:cNvSpPr/>
            <p:nvPr/>
          </p:nvSpPr>
          <p:spPr bwMode="auto">
            <a:xfrm>
              <a:off x="1786111"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5" name="Rectangle 24"/>
            <p:cNvSpPr/>
            <p:nvPr/>
          </p:nvSpPr>
          <p:spPr bwMode="auto">
            <a:xfrm>
              <a:off x="1692673"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6" name="Rectangle 25"/>
            <p:cNvSpPr/>
            <p:nvPr/>
          </p:nvSpPr>
          <p:spPr bwMode="auto">
            <a:xfrm>
              <a:off x="1596237"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7" name="Rectangle 26"/>
            <p:cNvSpPr/>
            <p:nvPr/>
          </p:nvSpPr>
          <p:spPr bwMode="auto">
            <a:xfrm>
              <a:off x="1503797" y="3006448"/>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8" name="Rectangle 27"/>
            <p:cNvSpPr/>
            <p:nvPr/>
          </p:nvSpPr>
          <p:spPr bwMode="auto">
            <a:xfrm>
              <a:off x="1416354"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9" name="Rectangle 28"/>
            <p:cNvSpPr/>
            <p:nvPr/>
          </p:nvSpPr>
          <p:spPr bwMode="auto">
            <a:xfrm>
              <a:off x="1328911"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0" name="Rectangle 29"/>
            <p:cNvSpPr/>
            <p:nvPr/>
          </p:nvSpPr>
          <p:spPr bwMode="auto">
            <a:xfrm>
              <a:off x="1241220"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1" name="Rectangle 30"/>
            <p:cNvSpPr/>
            <p:nvPr/>
          </p:nvSpPr>
          <p:spPr bwMode="auto">
            <a:xfrm>
              <a:off x="1150341"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2" name="Rectangle 31"/>
            <p:cNvSpPr/>
            <p:nvPr/>
          </p:nvSpPr>
          <p:spPr bwMode="auto">
            <a:xfrm>
              <a:off x="1059910"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3" name="Rectangle 32"/>
            <p:cNvSpPr/>
            <p:nvPr/>
          </p:nvSpPr>
          <p:spPr bwMode="auto">
            <a:xfrm>
              <a:off x="962324" y="318018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5" name="Rectangle 34"/>
            <p:cNvSpPr/>
            <p:nvPr/>
          </p:nvSpPr>
          <p:spPr bwMode="auto">
            <a:xfrm>
              <a:off x="3564180" y="3976939"/>
              <a:ext cx="91440" cy="36576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6" name="Rectangle 35"/>
            <p:cNvSpPr/>
            <p:nvPr/>
          </p:nvSpPr>
          <p:spPr bwMode="auto">
            <a:xfrm>
              <a:off x="3472490" y="3885499"/>
              <a:ext cx="91440" cy="4572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7" name="Rectangle 36"/>
            <p:cNvSpPr/>
            <p:nvPr/>
          </p:nvSpPr>
          <p:spPr bwMode="auto">
            <a:xfrm>
              <a:off x="3656620" y="4159819"/>
              <a:ext cx="91440" cy="18288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8" name="Rectangle 37"/>
            <p:cNvSpPr/>
            <p:nvPr/>
          </p:nvSpPr>
          <p:spPr bwMode="auto">
            <a:xfrm>
              <a:off x="3381550" y="3702619"/>
              <a:ext cx="91440" cy="6400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9" name="Rectangle 38"/>
            <p:cNvSpPr/>
            <p:nvPr/>
          </p:nvSpPr>
          <p:spPr bwMode="auto">
            <a:xfrm>
              <a:off x="3291609" y="3611179"/>
              <a:ext cx="91440" cy="7315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0" name="Rectangle 39"/>
            <p:cNvSpPr/>
            <p:nvPr/>
          </p:nvSpPr>
          <p:spPr bwMode="auto">
            <a:xfrm>
              <a:off x="3198676" y="3466399"/>
              <a:ext cx="91440" cy="8686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1" name="Rectangle 40"/>
            <p:cNvSpPr/>
            <p:nvPr/>
          </p:nvSpPr>
          <p:spPr bwMode="auto">
            <a:xfrm>
              <a:off x="3106236" y="3748339"/>
              <a:ext cx="91440" cy="59436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2" name="Rectangle 41"/>
            <p:cNvSpPr/>
            <p:nvPr/>
          </p:nvSpPr>
          <p:spPr bwMode="auto">
            <a:xfrm>
              <a:off x="3015290" y="3885499"/>
              <a:ext cx="91440" cy="4572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3" name="Rectangle 42"/>
            <p:cNvSpPr/>
            <p:nvPr/>
          </p:nvSpPr>
          <p:spPr bwMode="auto">
            <a:xfrm>
              <a:off x="2924344" y="4068379"/>
              <a:ext cx="91440" cy="2743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4" name="Rectangle 43"/>
            <p:cNvSpPr/>
            <p:nvPr/>
          </p:nvSpPr>
          <p:spPr bwMode="auto">
            <a:xfrm>
              <a:off x="2833150" y="4159819"/>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5" name="Rectangle 44"/>
            <p:cNvSpPr/>
            <p:nvPr/>
          </p:nvSpPr>
          <p:spPr bwMode="auto">
            <a:xfrm>
              <a:off x="2742269"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6" name="Rectangle 45"/>
            <p:cNvSpPr/>
            <p:nvPr/>
          </p:nvSpPr>
          <p:spPr bwMode="auto">
            <a:xfrm>
              <a:off x="2648335"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7" name="Rectangle 46"/>
            <p:cNvSpPr/>
            <p:nvPr/>
          </p:nvSpPr>
          <p:spPr bwMode="auto">
            <a:xfrm>
              <a:off x="2550749"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8" name="Rectangle 47"/>
            <p:cNvSpPr/>
            <p:nvPr/>
          </p:nvSpPr>
          <p:spPr bwMode="auto">
            <a:xfrm>
              <a:off x="2537757" y="4251259"/>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9" name="Rectangle 48"/>
            <p:cNvSpPr/>
            <p:nvPr/>
          </p:nvSpPr>
          <p:spPr bwMode="auto">
            <a:xfrm>
              <a:off x="2270807"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0" name="Rectangle 49"/>
            <p:cNvSpPr/>
            <p:nvPr/>
          </p:nvSpPr>
          <p:spPr bwMode="auto">
            <a:xfrm>
              <a:off x="2454937"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1" name="Rectangle 50"/>
            <p:cNvSpPr/>
            <p:nvPr/>
          </p:nvSpPr>
          <p:spPr bwMode="auto">
            <a:xfrm>
              <a:off x="2183364"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2" name="Rectangle 51"/>
            <p:cNvSpPr/>
            <p:nvPr/>
          </p:nvSpPr>
          <p:spPr bwMode="auto">
            <a:xfrm>
              <a:off x="2089926"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3" name="Rectangle 52"/>
            <p:cNvSpPr/>
            <p:nvPr/>
          </p:nvSpPr>
          <p:spPr bwMode="auto">
            <a:xfrm>
              <a:off x="1993490"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5" name="Rectangle 54"/>
            <p:cNvSpPr/>
            <p:nvPr/>
          </p:nvSpPr>
          <p:spPr bwMode="auto">
            <a:xfrm>
              <a:off x="1813607"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6" name="Rectangle 55"/>
            <p:cNvSpPr/>
            <p:nvPr/>
          </p:nvSpPr>
          <p:spPr bwMode="auto">
            <a:xfrm>
              <a:off x="1726164"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7" name="Rectangle 56"/>
            <p:cNvSpPr/>
            <p:nvPr/>
          </p:nvSpPr>
          <p:spPr bwMode="auto">
            <a:xfrm>
              <a:off x="1638473"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8" name="Rectangle 57"/>
            <p:cNvSpPr/>
            <p:nvPr/>
          </p:nvSpPr>
          <p:spPr bwMode="auto">
            <a:xfrm>
              <a:off x="1179737"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9" name="Rectangle 58"/>
            <p:cNvSpPr/>
            <p:nvPr/>
          </p:nvSpPr>
          <p:spPr bwMode="auto">
            <a:xfrm>
              <a:off x="1089306"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0" name="Rectangle 59"/>
            <p:cNvSpPr/>
            <p:nvPr/>
          </p:nvSpPr>
          <p:spPr bwMode="auto">
            <a:xfrm>
              <a:off x="991720" y="433355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61" name="Straight Connector 60"/>
            <p:cNvCxnSpPr/>
            <p:nvPr/>
          </p:nvCxnSpPr>
          <p:spPr bwMode="auto">
            <a:xfrm>
              <a:off x="708193" y="5458791"/>
              <a:ext cx="3657600" cy="0"/>
            </a:xfrm>
            <a:prstGeom prst="line">
              <a:avLst/>
            </a:prstGeom>
            <a:noFill/>
            <a:ln w="25400" cap="flat" cmpd="sng" algn="ctr">
              <a:solidFill>
                <a:schemeClr val="tx1"/>
              </a:solidFill>
              <a:prstDash val="solid"/>
              <a:round/>
              <a:headEnd type="none" w="med" len="med"/>
              <a:tailEnd type="none"/>
            </a:ln>
            <a:effectLst/>
          </p:spPr>
        </p:cxnSp>
        <p:sp>
          <p:nvSpPr>
            <p:cNvPr id="63" name="Rectangle 62"/>
            <p:cNvSpPr/>
            <p:nvPr/>
          </p:nvSpPr>
          <p:spPr bwMode="auto">
            <a:xfrm>
              <a:off x="4241437" y="5013248"/>
              <a:ext cx="91440" cy="4572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5" name="Rectangle 64"/>
            <p:cNvSpPr/>
            <p:nvPr/>
          </p:nvSpPr>
          <p:spPr bwMode="auto">
            <a:xfrm>
              <a:off x="4150497" y="4834351"/>
              <a:ext cx="91440" cy="64008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6" name="Rectangle 65"/>
            <p:cNvSpPr/>
            <p:nvPr/>
          </p:nvSpPr>
          <p:spPr bwMode="auto">
            <a:xfrm>
              <a:off x="4060556" y="4560031"/>
              <a:ext cx="91440" cy="9144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7" name="Rectangle 66"/>
            <p:cNvSpPr/>
            <p:nvPr/>
          </p:nvSpPr>
          <p:spPr bwMode="auto">
            <a:xfrm>
              <a:off x="3975574" y="4822421"/>
              <a:ext cx="91440" cy="64008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8" name="Rectangle 67"/>
            <p:cNvSpPr/>
            <p:nvPr/>
          </p:nvSpPr>
          <p:spPr bwMode="auto">
            <a:xfrm>
              <a:off x="3883134" y="5013253"/>
              <a:ext cx="91440" cy="4572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9" name="Rectangle 68"/>
            <p:cNvSpPr/>
            <p:nvPr/>
          </p:nvSpPr>
          <p:spPr bwMode="auto">
            <a:xfrm>
              <a:off x="3784237" y="5200111"/>
              <a:ext cx="91440" cy="27432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0" name="Rectangle 69"/>
            <p:cNvSpPr/>
            <p:nvPr/>
          </p:nvSpPr>
          <p:spPr bwMode="auto">
            <a:xfrm>
              <a:off x="3693300" y="5379013"/>
              <a:ext cx="91440" cy="91440"/>
            </a:xfrm>
            <a:prstGeom prst="rect">
              <a:avLst/>
            </a:prstGeom>
            <a:no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1" name="Rectangle 70"/>
            <p:cNvSpPr/>
            <p:nvPr/>
          </p:nvSpPr>
          <p:spPr bwMode="auto">
            <a:xfrm>
              <a:off x="3085266" y="5382991"/>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2" name="Rectangle 71"/>
            <p:cNvSpPr/>
            <p:nvPr/>
          </p:nvSpPr>
          <p:spPr bwMode="auto">
            <a:xfrm>
              <a:off x="2994385"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3" name="Rectangle 72"/>
            <p:cNvSpPr/>
            <p:nvPr/>
          </p:nvSpPr>
          <p:spPr bwMode="auto">
            <a:xfrm>
              <a:off x="2900451"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4" name="Rectangle 73"/>
            <p:cNvSpPr/>
            <p:nvPr/>
          </p:nvSpPr>
          <p:spPr bwMode="auto">
            <a:xfrm>
              <a:off x="2810816"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5" name="Rectangle 74"/>
            <p:cNvSpPr/>
            <p:nvPr/>
          </p:nvSpPr>
          <p:spPr bwMode="auto">
            <a:xfrm>
              <a:off x="1882944" y="5382991"/>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6" name="Rectangle 75"/>
            <p:cNvSpPr/>
            <p:nvPr/>
          </p:nvSpPr>
          <p:spPr bwMode="auto">
            <a:xfrm>
              <a:off x="2530874"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7" name="Rectangle 76"/>
            <p:cNvSpPr/>
            <p:nvPr/>
          </p:nvSpPr>
          <p:spPr bwMode="auto">
            <a:xfrm>
              <a:off x="2715004"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8" name="Rectangle 77"/>
            <p:cNvSpPr/>
            <p:nvPr/>
          </p:nvSpPr>
          <p:spPr bwMode="auto">
            <a:xfrm>
              <a:off x="2443431"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9" name="Rectangle 78"/>
            <p:cNvSpPr/>
            <p:nvPr/>
          </p:nvSpPr>
          <p:spPr bwMode="auto">
            <a:xfrm>
              <a:off x="2349993"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0" name="Rectangle 79"/>
            <p:cNvSpPr/>
            <p:nvPr/>
          </p:nvSpPr>
          <p:spPr bwMode="auto">
            <a:xfrm>
              <a:off x="2253557"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1" name="Rectangle 80"/>
            <p:cNvSpPr/>
            <p:nvPr/>
          </p:nvSpPr>
          <p:spPr bwMode="auto">
            <a:xfrm>
              <a:off x="1537263" y="5291551"/>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2" name="Rectangle 81"/>
            <p:cNvSpPr/>
            <p:nvPr/>
          </p:nvSpPr>
          <p:spPr bwMode="auto">
            <a:xfrm>
              <a:off x="2073674"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3" name="Rectangle 82"/>
            <p:cNvSpPr/>
            <p:nvPr/>
          </p:nvSpPr>
          <p:spPr bwMode="auto">
            <a:xfrm>
              <a:off x="1986231"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4" name="Rectangle 83"/>
            <p:cNvSpPr/>
            <p:nvPr/>
          </p:nvSpPr>
          <p:spPr bwMode="auto">
            <a:xfrm>
              <a:off x="1898540"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5" name="Rectangle 84"/>
            <p:cNvSpPr/>
            <p:nvPr/>
          </p:nvSpPr>
          <p:spPr bwMode="auto">
            <a:xfrm>
              <a:off x="1439804"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6" name="Rectangle 85"/>
            <p:cNvSpPr/>
            <p:nvPr/>
          </p:nvSpPr>
          <p:spPr bwMode="auto">
            <a:xfrm>
              <a:off x="1349373"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7" name="Rectangle 86"/>
            <p:cNvSpPr/>
            <p:nvPr/>
          </p:nvSpPr>
          <p:spPr bwMode="auto">
            <a:xfrm>
              <a:off x="1601646" y="5465287"/>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90" name="Straight Connector 89"/>
            <p:cNvCxnSpPr/>
            <p:nvPr/>
          </p:nvCxnSpPr>
          <p:spPr bwMode="auto">
            <a:xfrm>
              <a:off x="724106" y="4333486"/>
              <a:ext cx="3657600" cy="0"/>
            </a:xfrm>
            <a:prstGeom prst="line">
              <a:avLst/>
            </a:prstGeom>
            <a:noFill/>
            <a:ln w="25400" cap="flat" cmpd="sng" algn="ctr">
              <a:solidFill>
                <a:schemeClr val="tx1"/>
              </a:solidFill>
              <a:prstDash val="solid"/>
              <a:round/>
              <a:headEnd type="none" w="med" len="med"/>
              <a:tailEnd type="none"/>
            </a:ln>
            <a:effectLst/>
          </p:spPr>
        </p:cxnSp>
        <p:cxnSp>
          <p:nvCxnSpPr>
            <p:cNvPr id="91" name="Straight Connector 90"/>
            <p:cNvCxnSpPr/>
            <p:nvPr/>
          </p:nvCxnSpPr>
          <p:spPr bwMode="auto">
            <a:xfrm>
              <a:off x="724106" y="3184197"/>
              <a:ext cx="3657600" cy="0"/>
            </a:xfrm>
            <a:prstGeom prst="line">
              <a:avLst/>
            </a:prstGeom>
            <a:noFill/>
            <a:ln w="25400" cap="flat" cmpd="sng" algn="ctr">
              <a:solidFill>
                <a:schemeClr val="tx1"/>
              </a:solidFill>
              <a:prstDash val="solid"/>
              <a:round/>
              <a:headEnd type="none" w="med" len="med"/>
              <a:tailEnd type="none"/>
            </a:ln>
            <a:effectLst/>
          </p:spPr>
        </p:cxnSp>
        <p:sp>
          <p:nvSpPr>
            <p:cNvPr id="92" name="Rectangle 91"/>
            <p:cNvSpPr/>
            <p:nvPr/>
          </p:nvSpPr>
          <p:spPr bwMode="auto">
            <a:xfrm>
              <a:off x="3001446" y="5382991"/>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94" name="Straight Connector 93"/>
            <p:cNvCxnSpPr/>
            <p:nvPr/>
          </p:nvCxnSpPr>
          <p:spPr bwMode="auto">
            <a:xfrm>
              <a:off x="3413455" y="1817542"/>
              <a:ext cx="31659" cy="3896034"/>
            </a:xfrm>
            <a:prstGeom prst="line">
              <a:avLst/>
            </a:prstGeom>
            <a:noFill/>
            <a:ln w="25400" cap="flat" cmpd="sng" algn="ctr">
              <a:solidFill>
                <a:srgbClr val="0070C0"/>
              </a:solidFill>
              <a:prstDash val="solid"/>
              <a:round/>
              <a:headEnd type="none" w="med" len="med"/>
              <a:tailEnd type="none"/>
            </a:ln>
            <a:effectLst/>
          </p:spPr>
        </p:cxnSp>
        <p:cxnSp>
          <p:nvCxnSpPr>
            <p:cNvPr id="98" name="Straight Connector 97"/>
            <p:cNvCxnSpPr/>
            <p:nvPr/>
          </p:nvCxnSpPr>
          <p:spPr bwMode="auto">
            <a:xfrm flipH="1" flipV="1">
              <a:off x="1118132" y="1828663"/>
              <a:ext cx="2286000" cy="3751"/>
            </a:xfrm>
            <a:prstGeom prst="line">
              <a:avLst/>
            </a:prstGeom>
            <a:noFill/>
            <a:ln w="25400" cap="flat" cmpd="sng" algn="ctr">
              <a:solidFill>
                <a:srgbClr val="0070C0"/>
              </a:solidFill>
              <a:prstDash val="solid"/>
              <a:round/>
              <a:headEnd type="none" w="med" len="med"/>
              <a:tailEnd type="arrow"/>
            </a:ln>
            <a:effectLst/>
          </p:spPr>
        </p:cxnSp>
        <p:cxnSp>
          <p:nvCxnSpPr>
            <p:cNvPr id="105" name="Straight Connector 104"/>
            <p:cNvCxnSpPr/>
            <p:nvPr/>
          </p:nvCxnSpPr>
          <p:spPr bwMode="auto">
            <a:xfrm>
              <a:off x="4106287" y="5474431"/>
              <a:ext cx="0" cy="228600"/>
            </a:xfrm>
            <a:prstGeom prst="line">
              <a:avLst/>
            </a:prstGeom>
            <a:noFill/>
            <a:ln w="25400" cap="flat" cmpd="sng" algn="ctr">
              <a:solidFill>
                <a:schemeClr val="tx1"/>
              </a:solidFill>
              <a:prstDash val="solid"/>
              <a:round/>
              <a:headEnd type="none" w="med" len="med"/>
              <a:tailEnd type="none"/>
            </a:ln>
            <a:effectLst/>
          </p:spPr>
        </p:cxnSp>
        <p:cxnSp>
          <p:nvCxnSpPr>
            <p:cNvPr id="106" name="Straight Connector 105"/>
            <p:cNvCxnSpPr/>
            <p:nvPr/>
          </p:nvCxnSpPr>
          <p:spPr bwMode="auto">
            <a:xfrm>
              <a:off x="2095453" y="5468466"/>
              <a:ext cx="0" cy="228600"/>
            </a:xfrm>
            <a:prstGeom prst="line">
              <a:avLst/>
            </a:prstGeom>
            <a:noFill/>
            <a:ln w="25400" cap="flat" cmpd="sng" algn="ctr">
              <a:solidFill>
                <a:schemeClr val="tx1"/>
              </a:solidFill>
              <a:prstDash val="solid"/>
              <a:round/>
              <a:headEnd type="none" w="med" len="med"/>
              <a:tailEnd type="none"/>
            </a:ln>
            <a:effectLst/>
          </p:spPr>
        </p:cxnSp>
        <p:cxnSp>
          <p:nvCxnSpPr>
            <p:cNvPr id="107" name="Straight Connector 106"/>
            <p:cNvCxnSpPr/>
            <p:nvPr/>
          </p:nvCxnSpPr>
          <p:spPr bwMode="auto">
            <a:xfrm>
              <a:off x="2758263" y="5474431"/>
              <a:ext cx="0" cy="228600"/>
            </a:xfrm>
            <a:prstGeom prst="line">
              <a:avLst/>
            </a:prstGeom>
            <a:noFill/>
            <a:ln w="25400" cap="flat" cmpd="sng" algn="ctr">
              <a:solidFill>
                <a:schemeClr val="tx1"/>
              </a:solidFill>
              <a:prstDash val="solid"/>
              <a:round/>
              <a:headEnd type="none" w="med" len="med"/>
              <a:tailEnd type="none"/>
            </a:ln>
            <a:effectLst/>
          </p:spPr>
        </p:cxnSp>
        <p:cxnSp>
          <p:nvCxnSpPr>
            <p:cNvPr id="108" name="Straight Connector 107"/>
            <p:cNvCxnSpPr/>
            <p:nvPr/>
          </p:nvCxnSpPr>
          <p:spPr bwMode="auto">
            <a:xfrm>
              <a:off x="3432486" y="5468407"/>
              <a:ext cx="0" cy="228600"/>
            </a:xfrm>
            <a:prstGeom prst="line">
              <a:avLst/>
            </a:prstGeom>
            <a:noFill/>
            <a:ln w="25400" cap="flat" cmpd="sng" algn="ctr">
              <a:solidFill>
                <a:schemeClr val="tx1"/>
              </a:solidFill>
              <a:prstDash val="solid"/>
              <a:round/>
              <a:headEnd type="none" w="med" len="med"/>
              <a:tailEnd type="none"/>
            </a:ln>
            <a:effectLst/>
          </p:spPr>
        </p:cxnSp>
        <p:sp>
          <p:nvSpPr>
            <p:cNvPr id="109" name="TextBox 108"/>
            <p:cNvSpPr txBox="1"/>
            <p:nvPr/>
          </p:nvSpPr>
          <p:spPr>
            <a:xfrm>
              <a:off x="3820023" y="5687727"/>
              <a:ext cx="582211" cy="307777"/>
            </a:xfrm>
            <a:prstGeom prst="rect">
              <a:avLst/>
            </a:prstGeom>
            <a:noFill/>
          </p:spPr>
          <p:txBody>
            <a:bodyPr wrap="none" rtlCol="0">
              <a:spAutoFit/>
            </a:bodyPr>
            <a:lstStyle/>
            <a:p>
              <a:r>
                <a:rPr lang="en-US" sz="1400" dirty="0"/>
                <a:t>1000</a:t>
              </a:r>
            </a:p>
          </p:txBody>
        </p:sp>
        <p:sp>
          <p:nvSpPr>
            <p:cNvPr id="110" name="TextBox 109"/>
            <p:cNvSpPr txBox="1"/>
            <p:nvPr/>
          </p:nvSpPr>
          <p:spPr>
            <a:xfrm>
              <a:off x="3207856" y="5706622"/>
              <a:ext cx="482824" cy="307777"/>
            </a:xfrm>
            <a:prstGeom prst="rect">
              <a:avLst/>
            </a:prstGeom>
            <a:noFill/>
          </p:spPr>
          <p:txBody>
            <a:bodyPr wrap="none" rtlCol="0">
              <a:spAutoFit/>
            </a:bodyPr>
            <a:lstStyle/>
            <a:p>
              <a:r>
                <a:rPr lang="en-US" sz="1400" dirty="0"/>
                <a:t>100</a:t>
              </a:r>
            </a:p>
          </p:txBody>
        </p:sp>
        <p:cxnSp>
          <p:nvCxnSpPr>
            <p:cNvPr id="111" name="Straight Connector 110"/>
            <p:cNvCxnSpPr/>
            <p:nvPr/>
          </p:nvCxnSpPr>
          <p:spPr bwMode="auto">
            <a:xfrm>
              <a:off x="1357746" y="5471452"/>
              <a:ext cx="0" cy="228600"/>
            </a:xfrm>
            <a:prstGeom prst="line">
              <a:avLst/>
            </a:prstGeom>
            <a:noFill/>
            <a:ln w="25400" cap="flat" cmpd="sng" algn="ctr">
              <a:solidFill>
                <a:schemeClr val="tx1"/>
              </a:solidFill>
              <a:prstDash val="solid"/>
              <a:round/>
              <a:headEnd type="none" w="med" len="med"/>
              <a:tailEnd type="none"/>
            </a:ln>
            <a:effectLst/>
          </p:spPr>
        </p:cxnSp>
        <p:sp>
          <p:nvSpPr>
            <p:cNvPr id="112" name="TextBox 111"/>
            <p:cNvSpPr txBox="1"/>
            <p:nvPr/>
          </p:nvSpPr>
          <p:spPr>
            <a:xfrm>
              <a:off x="2573074" y="5684093"/>
              <a:ext cx="383438" cy="307777"/>
            </a:xfrm>
            <a:prstGeom prst="rect">
              <a:avLst/>
            </a:prstGeom>
            <a:noFill/>
          </p:spPr>
          <p:txBody>
            <a:bodyPr wrap="none" rtlCol="0">
              <a:spAutoFit/>
            </a:bodyPr>
            <a:lstStyle/>
            <a:p>
              <a:r>
                <a:rPr lang="en-US" sz="1400" dirty="0"/>
                <a:t>10</a:t>
              </a:r>
            </a:p>
          </p:txBody>
        </p:sp>
        <p:sp>
          <p:nvSpPr>
            <p:cNvPr id="113" name="TextBox 112"/>
            <p:cNvSpPr txBox="1"/>
            <p:nvPr/>
          </p:nvSpPr>
          <p:spPr>
            <a:xfrm>
              <a:off x="1954994" y="5738426"/>
              <a:ext cx="284052" cy="307777"/>
            </a:xfrm>
            <a:prstGeom prst="rect">
              <a:avLst/>
            </a:prstGeom>
            <a:noFill/>
          </p:spPr>
          <p:txBody>
            <a:bodyPr wrap="none" rtlCol="0">
              <a:spAutoFit/>
            </a:bodyPr>
            <a:lstStyle/>
            <a:p>
              <a:r>
                <a:rPr lang="en-US" sz="1400" dirty="0"/>
                <a:t>1</a:t>
              </a:r>
            </a:p>
          </p:txBody>
        </p:sp>
        <p:sp>
          <p:nvSpPr>
            <p:cNvPr id="114" name="TextBox 113"/>
            <p:cNvSpPr txBox="1"/>
            <p:nvPr/>
          </p:nvSpPr>
          <p:spPr>
            <a:xfrm>
              <a:off x="1136613" y="5706622"/>
              <a:ext cx="433132" cy="307777"/>
            </a:xfrm>
            <a:prstGeom prst="rect">
              <a:avLst/>
            </a:prstGeom>
            <a:noFill/>
          </p:spPr>
          <p:txBody>
            <a:bodyPr wrap="none" rtlCol="0">
              <a:spAutoFit/>
            </a:bodyPr>
            <a:lstStyle/>
            <a:p>
              <a:r>
                <a:rPr lang="en-US" sz="1400" dirty="0"/>
                <a:t>0.1</a:t>
              </a:r>
            </a:p>
          </p:txBody>
        </p:sp>
        <p:grpSp>
          <p:nvGrpSpPr>
            <p:cNvPr id="118" name="Group 117"/>
            <p:cNvGrpSpPr/>
            <p:nvPr/>
          </p:nvGrpSpPr>
          <p:grpSpPr>
            <a:xfrm>
              <a:off x="2563990" y="2171339"/>
              <a:ext cx="685800" cy="1005872"/>
              <a:chOff x="4616199" y="1790300"/>
              <a:chExt cx="685800" cy="1005872"/>
            </a:xfrm>
          </p:grpSpPr>
          <p:cxnSp>
            <p:nvCxnSpPr>
              <p:cNvPr id="115" name="Straight Connector 114"/>
              <p:cNvCxnSpPr/>
              <p:nvPr/>
            </p:nvCxnSpPr>
            <p:spPr bwMode="auto">
              <a:xfrm flipH="1" flipV="1">
                <a:off x="4616199" y="1790300"/>
                <a:ext cx="685800" cy="3751"/>
              </a:xfrm>
              <a:prstGeom prst="line">
                <a:avLst/>
              </a:prstGeom>
              <a:noFill/>
              <a:ln w="25400" cap="flat" cmpd="sng" algn="ctr">
                <a:solidFill>
                  <a:srgbClr val="FF0000"/>
                </a:solidFill>
                <a:prstDash val="solid"/>
                <a:round/>
                <a:headEnd type="none" w="med" len="med"/>
                <a:tailEnd type="none"/>
              </a:ln>
              <a:effectLst/>
            </p:spPr>
          </p:cxnSp>
          <p:cxnSp>
            <p:nvCxnSpPr>
              <p:cNvPr id="116" name="Straight Connector 115"/>
              <p:cNvCxnSpPr/>
              <p:nvPr/>
            </p:nvCxnSpPr>
            <p:spPr bwMode="auto">
              <a:xfrm flipH="1" flipV="1">
                <a:off x="4975001" y="1790332"/>
                <a:ext cx="0" cy="1005840"/>
              </a:xfrm>
              <a:prstGeom prst="line">
                <a:avLst/>
              </a:prstGeom>
              <a:noFill/>
              <a:ln w="25400" cap="flat" cmpd="sng" algn="ctr">
                <a:solidFill>
                  <a:srgbClr val="FF0000"/>
                </a:solidFill>
                <a:prstDash val="solid"/>
                <a:round/>
                <a:headEnd type="none" w="med" len="med"/>
                <a:tailEnd type="none"/>
              </a:ln>
              <a:effectLst/>
            </p:spPr>
          </p:cxnSp>
        </p:grpSp>
        <p:grpSp>
          <p:nvGrpSpPr>
            <p:cNvPr id="119" name="Group 118"/>
            <p:cNvGrpSpPr/>
            <p:nvPr/>
          </p:nvGrpSpPr>
          <p:grpSpPr>
            <a:xfrm>
              <a:off x="2884173" y="3342066"/>
              <a:ext cx="685800" cy="1005872"/>
              <a:chOff x="4616199" y="1790300"/>
              <a:chExt cx="685800" cy="1005872"/>
            </a:xfrm>
          </p:grpSpPr>
          <p:cxnSp>
            <p:nvCxnSpPr>
              <p:cNvPr id="120" name="Straight Connector 119"/>
              <p:cNvCxnSpPr/>
              <p:nvPr/>
            </p:nvCxnSpPr>
            <p:spPr bwMode="auto">
              <a:xfrm flipH="1" flipV="1">
                <a:off x="4616199" y="1790300"/>
                <a:ext cx="685800" cy="3751"/>
              </a:xfrm>
              <a:prstGeom prst="line">
                <a:avLst/>
              </a:prstGeom>
              <a:noFill/>
              <a:ln w="25400" cap="flat" cmpd="sng" algn="ctr">
                <a:solidFill>
                  <a:srgbClr val="FF0000"/>
                </a:solidFill>
                <a:prstDash val="solid"/>
                <a:round/>
                <a:headEnd type="none" w="med" len="med"/>
                <a:tailEnd type="none"/>
              </a:ln>
              <a:effectLst/>
            </p:spPr>
          </p:cxnSp>
          <p:cxnSp>
            <p:nvCxnSpPr>
              <p:cNvPr id="121" name="Straight Connector 120"/>
              <p:cNvCxnSpPr/>
              <p:nvPr/>
            </p:nvCxnSpPr>
            <p:spPr bwMode="auto">
              <a:xfrm flipH="1" flipV="1">
                <a:off x="4975001" y="1790332"/>
                <a:ext cx="0" cy="1005840"/>
              </a:xfrm>
              <a:prstGeom prst="line">
                <a:avLst/>
              </a:prstGeom>
              <a:noFill/>
              <a:ln w="25400" cap="flat" cmpd="sng" algn="ctr">
                <a:solidFill>
                  <a:srgbClr val="FF0000"/>
                </a:solidFill>
                <a:prstDash val="solid"/>
                <a:round/>
                <a:headEnd type="none" w="med" len="med"/>
                <a:tailEnd type="none"/>
              </a:ln>
              <a:effectLst/>
            </p:spPr>
          </p:cxnSp>
        </p:grpSp>
        <p:grpSp>
          <p:nvGrpSpPr>
            <p:cNvPr id="122" name="Group 121"/>
            <p:cNvGrpSpPr/>
            <p:nvPr/>
          </p:nvGrpSpPr>
          <p:grpSpPr>
            <a:xfrm>
              <a:off x="3743434" y="4461418"/>
              <a:ext cx="640080" cy="1005871"/>
              <a:chOff x="4616199" y="1790301"/>
              <a:chExt cx="639664" cy="1005871"/>
            </a:xfrm>
          </p:grpSpPr>
          <p:cxnSp>
            <p:nvCxnSpPr>
              <p:cNvPr id="123" name="Straight Connector 122"/>
              <p:cNvCxnSpPr/>
              <p:nvPr/>
            </p:nvCxnSpPr>
            <p:spPr bwMode="auto">
              <a:xfrm flipH="1" flipV="1">
                <a:off x="4616199" y="1790301"/>
                <a:ext cx="639664" cy="31"/>
              </a:xfrm>
              <a:prstGeom prst="line">
                <a:avLst/>
              </a:prstGeom>
              <a:noFill/>
              <a:ln w="25400" cap="flat" cmpd="sng" algn="ctr">
                <a:solidFill>
                  <a:srgbClr val="FF0000"/>
                </a:solidFill>
                <a:prstDash val="solid"/>
                <a:round/>
                <a:headEnd type="none" w="med" len="med"/>
                <a:tailEnd type="none"/>
              </a:ln>
              <a:effectLst/>
            </p:spPr>
          </p:cxnSp>
          <p:cxnSp>
            <p:nvCxnSpPr>
              <p:cNvPr id="124" name="Straight Connector 123"/>
              <p:cNvCxnSpPr/>
              <p:nvPr/>
            </p:nvCxnSpPr>
            <p:spPr bwMode="auto">
              <a:xfrm flipH="1" flipV="1">
                <a:off x="4975001" y="1790332"/>
                <a:ext cx="0" cy="1005840"/>
              </a:xfrm>
              <a:prstGeom prst="line">
                <a:avLst/>
              </a:prstGeom>
              <a:noFill/>
              <a:ln w="25400" cap="flat" cmpd="sng" algn="ctr">
                <a:solidFill>
                  <a:srgbClr val="FF0000"/>
                </a:solidFill>
                <a:prstDash val="solid"/>
                <a:round/>
                <a:headEnd type="none" w="med" len="med"/>
                <a:tailEnd type="none"/>
              </a:ln>
              <a:effectLst/>
            </p:spPr>
          </p:cxnSp>
        </p:grpSp>
        <p:sp>
          <p:nvSpPr>
            <p:cNvPr id="126" name="TextBox 125"/>
            <p:cNvSpPr txBox="1"/>
            <p:nvPr/>
          </p:nvSpPr>
          <p:spPr>
            <a:xfrm>
              <a:off x="2199989" y="5909394"/>
              <a:ext cx="1055097" cy="307777"/>
            </a:xfrm>
            <a:prstGeom prst="rect">
              <a:avLst/>
            </a:prstGeom>
            <a:noFill/>
          </p:spPr>
          <p:txBody>
            <a:bodyPr wrap="none" rtlCol="0">
              <a:spAutoFit/>
            </a:bodyPr>
            <a:lstStyle/>
            <a:p>
              <a:r>
                <a:rPr lang="en-US" sz="1400" dirty="0"/>
                <a:t>AC50 (</a:t>
              </a:r>
              <a:r>
                <a:rPr lang="en-US" sz="1400" dirty="0" err="1">
                  <a:latin typeface="Symbol" panose="05050102010706020507" pitchFamily="18" charset="2"/>
                </a:rPr>
                <a:t>m</a:t>
              </a:r>
              <a:r>
                <a:rPr lang="en-US" sz="1400" dirty="0" err="1"/>
                <a:t>M</a:t>
              </a:r>
              <a:r>
                <a:rPr lang="en-US" sz="1400" dirty="0"/>
                <a:t>)</a:t>
              </a:r>
            </a:p>
          </p:txBody>
        </p:sp>
        <p:sp>
          <p:nvSpPr>
            <p:cNvPr id="127" name="TextBox 126"/>
            <p:cNvSpPr txBox="1"/>
            <p:nvPr/>
          </p:nvSpPr>
          <p:spPr>
            <a:xfrm rot="16200000">
              <a:off x="-271192" y="3514854"/>
              <a:ext cx="1553630" cy="338554"/>
            </a:xfrm>
            <a:prstGeom prst="rect">
              <a:avLst/>
            </a:prstGeom>
            <a:noFill/>
          </p:spPr>
          <p:txBody>
            <a:bodyPr wrap="none" rtlCol="0">
              <a:spAutoFit/>
            </a:bodyPr>
            <a:lstStyle/>
            <a:p>
              <a:r>
                <a:rPr lang="en-US" sz="1600" dirty="0"/>
                <a:t>Number of Hits</a:t>
              </a:r>
            </a:p>
          </p:txBody>
        </p:sp>
        <p:sp>
          <p:nvSpPr>
            <p:cNvPr id="132" name="TextBox 131"/>
            <p:cNvSpPr txBox="1"/>
            <p:nvPr/>
          </p:nvSpPr>
          <p:spPr>
            <a:xfrm>
              <a:off x="3619125" y="2262207"/>
              <a:ext cx="752129" cy="523220"/>
            </a:xfrm>
            <a:prstGeom prst="rect">
              <a:avLst/>
            </a:prstGeom>
            <a:noFill/>
          </p:spPr>
          <p:txBody>
            <a:bodyPr wrap="none" rtlCol="0">
              <a:spAutoFit/>
            </a:bodyPr>
            <a:lstStyle/>
            <a:p>
              <a:r>
                <a:rPr lang="en-US" sz="1400" dirty="0"/>
                <a:t>Burst </a:t>
              </a:r>
            </a:p>
            <a:p>
              <a:r>
                <a:rPr lang="en-US" sz="1400" dirty="0"/>
                <a:t>Region</a:t>
              </a:r>
            </a:p>
          </p:txBody>
        </p:sp>
        <p:sp>
          <p:nvSpPr>
            <p:cNvPr id="133" name="TextBox 132"/>
            <p:cNvSpPr txBox="1"/>
            <p:nvPr/>
          </p:nvSpPr>
          <p:spPr>
            <a:xfrm>
              <a:off x="1101200" y="2135081"/>
              <a:ext cx="1101648" cy="738664"/>
            </a:xfrm>
            <a:prstGeom prst="rect">
              <a:avLst/>
            </a:prstGeom>
            <a:noFill/>
          </p:spPr>
          <p:txBody>
            <a:bodyPr wrap="none" rtlCol="0">
              <a:spAutoFit/>
            </a:bodyPr>
            <a:lstStyle/>
            <a:p>
              <a:pPr algn="r"/>
              <a:r>
                <a:rPr lang="en-US" sz="1400" dirty="0"/>
                <a:t>Cytotoxicity</a:t>
              </a:r>
            </a:p>
            <a:p>
              <a:pPr algn="r"/>
              <a:r>
                <a:rPr lang="en-US" sz="1400" dirty="0"/>
                <a:t>Range</a:t>
              </a:r>
            </a:p>
            <a:p>
              <a:pPr algn="r"/>
              <a:r>
                <a:rPr lang="en-US" sz="1400" dirty="0"/>
                <a:t>3 MAD</a:t>
              </a:r>
            </a:p>
          </p:txBody>
        </p:sp>
        <p:cxnSp>
          <p:nvCxnSpPr>
            <p:cNvPr id="135" name="Elbow Connector 134"/>
            <p:cNvCxnSpPr/>
            <p:nvPr/>
          </p:nvCxnSpPr>
          <p:spPr bwMode="auto">
            <a:xfrm flipV="1">
              <a:off x="2110428" y="2262208"/>
              <a:ext cx="821697" cy="146878"/>
            </a:xfrm>
            <a:prstGeom prst="bentConnector3">
              <a:avLst/>
            </a:prstGeom>
            <a:noFill/>
            <a:ln w="25400" cap="flat" cmpd="sng" algn="ctr">
              <a:solidFill>
                <a:srgbClr val="FF0000"/>
              </a:solidFill>
              <a:prstDash val="solid"/>
              <a:round/>
              <a:headEnd type="none" w="med" len="med"/>
              <a:tailEnd type="triangle"/>
            </a:ln>
            <a:effectLst/>
          </p:spPr>
        </p:cxnSp>
        <p:sp>
          <p:nvSpPr>
            <p:cNvPr id="137" name="TextBox 136"/>
            <p:cNvSpPr txBox="1"/>
            <p:nvPr/>
          </p:nvSpPr>
          <p:spPr>
            <a:xfrm>
              <a:off x="985914" y="1470139"/>
              <a:ext cx="2452274" cy="307777"/>
            </a:xfrm>
            <a:prstGeom prst="rect">
              <a:avLst/>
            </a:prstGeom>
            <a:noFill/>
          </p:spPr>
          <p:txBody>
            <a:bodyPr wrap="none" rtlCol="0">
              <a:spAutoFit/>
            </a:bodyPr>
            <a:lstStyle/>
            <a:p>
              <a:pPr algn="r"/>
              <a:r>
                <a:rPr lang="en-US" sz="1400" dirty="0"/>
                <a:t>Tested Concentration Range</a:t>
              </a:r>
            </a:p>
          </p:txBody>
        </p:sp>
        <p:sp>
          <p:nvSpPr>
            <p:cNvPr id="140" name="Rectangle 139"/>
            <p:cNvSpPr/>
            <p:nvPr/>
          </p:nvSpPr>
          <p:spPr bwMode="auto">
            <a:xfrm>
              <a:off x="7306429" y="3286529"/>
              <a:ext cx="1436060" cy="105156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1" name="Rectangle 140"/>
            <p:cNvSpPr/>
            <p:nvPr/>
          </p:nvSpPr>
          <p:spPr bwMode="auto">
            <a:xfrm>
              <a:off x="7323300" y="4416938"/>
              <a:ext cx="1425529" cy="105156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2" name="Rectangle 141"/>
            <p:cNvSpPr/>
            <p:nvPr/>
          </p:nvSpPr>
          <p:spPr bwMode="auto">
            <a:xfrm>
              <a:off x="7299132" y="2132270"/>
              <a:ext cx="1443357" cy="1051560"/>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3" name="Rectangle 142"/>
            <p:cNvSpPr/>
            <p:nvPr/>
          </p:nvSpPr>
          <p:spPr bwMode="auto">
            <a:xfrm>
              <a:off x="7891306" y="2733448"/>
              <a:ext cx="91440" cy="4572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4" name="Rectangle 143"/>
            <p:cNvSpPr/>
            <p:nvPr/>
          </p:nvSpPr>
          <p:spPr bwMode="auto">
            <a:xfrm>
              <a:off x="7799616" y="2367688"/>
              <a:ext cx="91440" cy="82296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5" name="Rectangle 144"/>
            <p:cNvSpPr/>
            <p:nvPr/>
          </p:nvSpPr>
          <p:spPr bwMode="auto">
            <a:xfrm>
              <a:off x="7983746" y="3007768"/>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6" name="Rectangle 145"/>
            <p:cNvSpPr/>
            <p:nvPr/>
          </p:nvSpPr>
          <p:spPr bwMode="auto">
            <a:xfrm>
              <a:off x="7708670" y="2276248"/>
              <a:ext cx="91440" cy="9144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7" name="Rectangle 146"/>
            <p:cNvSpPr/>
            <p:nvPr/>
          </p:nvSpPr>
          <p:spPr bwMode="auto">
            <a:xfrm>
              <a:off x="7610784" y="2459128"/>
              <a:ext cx="91440" cy="7315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8" name="Rectangle 147"/>
            <p:cNvSpPr/>
            <p:nvPr/>
          </p:nvSpPr>
          <p:spPr bwMode="auto">
            <a:xfrm>
              <a:off x="7517851" y="2367688"/>
              <a:ext cx="91440" cy="82296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49" name="Rectangle 148"/>
            <p:cNvSpPr/>
            <p:nvPr/>
          </p:nvSpPr>
          <p:spPr bwMode="auto">
            <a:xfrm>
              <a:off x="7425411" y="2642008"/>
              <a:ext cx="91440" cy="5486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0" name="Rectangle 149"/>
            <p:cNvSpPr/>
            <p:nvPr/>
          </p:nvSpPr>
          <p:spPr bwMode="auto">
            <a:xfrm>
              <a:off x="7334465" y="2733448"/>
              <a:ext cx="91440" cy="4572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1" name="Rectangle 150"/>
            <p:cNvSpPr/>
            <p:nvPr/>
          </p:nvSpPr>
          <p:spPr bwMode="auto">
            <a:xfrm>
              <a:off x="7243519" y="2916328"/>
              <a:ext cx="91440" cy="2743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2" name="Rectangle 151"/>
            <p:cNvSpPr/>
            <p:nvPr/>
          </p:nvSpPr>
          <p:spPr bwMode="auto">
            <a:xfrm>
              <a:off x="7152325" y="3007768"/>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3" name="Rectangle 152"/>
            <p:cNvSpPr/>
            <p:nvPr/>
          </p:nvSpPr>
          <p:spPr bwMode="auto">
            <a:xfrm>
              <a:off x="6751344"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4" name="Rectangle 153"/>
            <p:cNvSpPr/>
            <p:nvPr/>
          </p:nvSpPr>
          <p:spPr bwMode="auto">
            <a:xfrm>
              <a:off x="6657410"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5" name="Rectangle 154"/>
            <p:cNvSpPr/>
            <p:nvPr/>
          </p:nvSpPr>
          <p:spPr bwMode="auto">
            <a:xfrm>
              <a:off x="6567775"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6" name="Rectangle 155"/>
            <p:cNvSpPr/>
            <p:nvPr/>
          </p:nvSpPr>
          <p:spPr bwMode="auto">
            <a:xfrm>
              <a:off x="6689623" y="3099208"/>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7" name="Rectangle 156"/>
            <p:cNvSpPr/>
            <p:nvPr/>
          </p:nvSpPr>
          <p:spPr bwMode="auto">
            <a:xfrm>
              <a:off x="6287833"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8" name="Rectangle 157"/>
            <p:cNvSpPr/>
            <p:nvPr/>
          </p:nvSpPr>
          <p:spPr bwMode="auto">
            <a:xfrm>
              <a:off x="6471963"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59" name="Rectangle 158"/>
            <p:cNvSpPr/>
            <p:nvPr/>
          </p:nvSpPr>
          <p:spPr bwMode="auto">
            <a:xfrm>
              <a:off x="6200390"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0" name="Rectangle 159"/>
            <p:cNvSpPr/>
            <p:nvPr/>
          </p:nvSpPr>
          <p:spPr bwMode="auto">
            <a:xfrm>
              <a:off x="6106952"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1" name="Rectangle 160"/>
            <p:cNvSpPr/>
            <p:nvPr/>
          </p:nvSpPr>
          <p:spPr bwMode="auto">
            <a:xfrm>
              <a:off x="6010516"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2" name="Rectangle 161"/>
            <p:cNvSpPr/>
            <p:nvPr/>
          </p:nvSpPr>
          <p:spPr bwMode="auto">
            <a:xfrm>
              <a:off x="6228176" y="3007768"/>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3" name="Rectangle 162"/>
            <p:cNvSpPr/>
            <p:nvPr/>
          </p:nvSpPr>
          <p:spPr bwMode="auto">
            <a:xfrm>
              <a:off x="5830633"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4" name="Rectangle 163"/>
            <p:cNvSpPr/>
            <p:nvPr/>
          </p:nvSpPr>
          <p:spPr bwMode="auto">
            <a:xfrm>
              <a:off x="5743190"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5" name="Rectangle 164"/>
            <p:cNvSpPr/>
            <p:nvPr/>
          </p:nvSpPr>
          <p:spPr bwMode="auto">
            <a:xfrm>
              <a:off x="5655499"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6" name="Rectangle 165"/>
            <p:cNvSpPr/>
            <p:nvPr/>
          </p:nvSpPr>
          <p:spPr bwMode="auto">
            <a:xfrm>
              <a:off x="5564620"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7" name="Rectangle 166"/>
            <p:cNvSpPr/>
            <p:nvPr/>
          </p:nvSpPr>
          <p:spPr bwMode="auto">
            <a:xfrm>
              <a:off x="5474189" y="3181504"/>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69" name="Rectangle 168"/>
            <p:cNvSpPr/>
            <p:nvPr/>
          </p:nvSpPr>
          <p:spPr bwMode="auto">
            <a:xfrm>
              <a:off x="7978459" y="3978259"/>
              <a:ext cx="91440" cy="36576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0" name="Rectangle 169"/>
            <p:cNvSpPr/>
            <p:nvPr/>
          </p:nvSpPr>
          <p:spPr bwMode="auto">
            <a:xfrm>
              <a:off x="7886769" y="3886819"/>
              <a:ext cx="91440" cy="4572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1" name="Rectangle 170"/>
            <p:cNvSpPr/>
            <p:nvPr/>
          </p:nvSpPr>
          <p:spPr bwMode="auto">
            <a:xfrm>
              <a:off x="8070899" y="4161139"/>
              <a:ext cx="91440" cy="18288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2" name="Rectangle 171"/>
            <p:cNvSpPr/>
            <p:nvPr/>
          </p:nvSpPr>
          <p:spPr bwMode="auto">
            <a:xfrm>
              <a:off x="7795829" y="3703939"/>
              <a:ext cx="91440" cy="6400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3" name="Rectangle 172"/>
            <p:cNvSpPr/>
            <p:nvPr/>
          </p:nvSpPr>
          <p:spPr bwMode="auto">
            <a:xfrm>
              <a:off x="7705888" y="3612499"/>
              <a:ext cx="91440" cy="7315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4" name="Rectangle 173"/>
            <p:cNvSpPr/>
            <p:nvPr/>
          </p:nvSpPr>
          <p:spPr bwMode="auto">
            <a:xfrm>
              <a:off x="7612955" y="3467719"/>
              <a:ext cx="91440" cy="8686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5" name="Rectangle 174"/>
            <p:cNvSpPr/>
            <p:nvPr/>
          </p:nvSpPr>
          <p:spPr bwMode="auto">
            <a:xfrm>
              <a:off x="7520515" y="3749659"/>
              <a:ext cx="91440" cy="59436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6" name="Rectangle 175"/>
            <p:cNvSpPr/>
            <p:nvPr/>
          </p:nvSpPr>
          <p:spPr bwMode="auto">
            <a:xfrm>
              <a:off x="7429569" y="3886819"/>
              <a:ext cx="91440" cy="45720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7" name="Rectangle 176"/>
            <p:cNvSpPr/>
            <p:nvPr/>
          </p:nvSpPr>
          <p:spPr bwMode="auto">
            <a:xfrm>
              <a:off x="7338623" y="4069699"/>
              <a:ext cx="91440" cy="27432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8" name="Rectangle 177"/>
            <p:cNvSpPr/>
            <p:nvPr/>
          </p:nvSpPr>
          <p:spPr bwMode="auto">
            <a:xfrm>
              <a:off x="7247429" y="4161139"/>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79" name="Rectangle 178"/>
            <p:cNvSpPr/>
            <p:nvPr/>
          </p:nvSpPr>
          <p:spPr bwMode="auto">
            <a:xfrm>
              <a:off x="7156548"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0" name="Rectangle 179"/>
            <p:cNvSpPr/>
            <p:nvPr/>
          </p:nvSpPr>
          <p:spPr bwMode="auto">
            <a:xfrm>
              <a:off x="7062614"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1" name="Rectangle 180"/>
            <p:cNvSpPr/>
            <p:nvPr/>
          </p:nvSpPr>
          <p:spPr bwMode="auto">
            <a:xfrm>
              <a:off x="6965028"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2" name="Rectangle 181"/>
            <p:cNvSpPr/>
            <p:nvPr/>
          </p:nvSpPr>
          <p:spPr bwMode="auto">
            <a:xfrm>
              <a:off x="6952036" y="4252579"/>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3" name="Rectangle 182"/>
            <p:cNvSpPr/>
            <p:nvPr/>
          </p:nvSpPr>
          <p:spPr bwMode="auto">
            <a:xfrm>
              <a:off x="6685086"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4" name="Rectangle 183"/>
            <p:cNvSpPr/>
            <p:nvPr/>
          </p:nvSpPr>
          <p:spPr bwMode="auto">
            <a:xfrm>
              <a:off x="6869216"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5" name="Rectangle 184"/>
            <p:cNvSpPr/>
            <p:nvPr/>
          </p:nvSpPr>
          <p:spPr bwMode="auto">
            <a:xfrm>
              <a:off x="6597643"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6" name="Rectangle 185"/>
            <p:cNvSpPr/>
            <p:nvPr/>
          </p:nvSpPr>
          <p:spPr bwMode="auto">
            <a:xfrm>
              <a:off x="6504205"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7" name="Rectangle 186"/>
            <p:cNvSpPr/>
            <p:nvPr/>
          </p:nvSpPr>
          <p:spPr bwMode="auto">
            <a:xfrm>
              <a:off x="6407769"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8" name="Rectangle 187"/>
            <p:cNvSpPr/>
            <p:nvPr/>
          </p:nvSpPr>
          <p:spPr bwMode="auto">
            <a:xfrm>
              <a:off x="6227886"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89" name="Rectangle 188"/>
            <p:cNvSpPr/>
            <p:nvPr/>
          </p:nvSpPr>
          <p:spPr bwMode="auto">
            <a:xfrm>
              <a:off x="6140443"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0" name="Rectangle 189"/>
            <p:cNvSpPr/>
            <p:nvPr/>
          </p:nvSpPr>
          <p:spPr bwMode="auto">
            <a:xfrm>
              <a:off x="6052752"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1" name="Rectangle 190"/>
            <p:cNvSpPr/>
            <p:nvPr/>
          </p:nvSpPr>
          <p:spPr bwMode="auto">
            <a:xfrm>
              <a:off x="5594016"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2" name="Rectangle 191"/>
            <p:cNvSpPr/>
            <p:nvPr/>
          </p:nvSpPr>
          <p:spPr bwMode="auto">
            <a:xfrm>
              <a:off x="5503585" y="4334875"/>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194" name="Straight Connector 193"/>
            <p:cNvCxnSpPr/>
            <p:nvPr/>
          </p:nvCxnSpPr>
          <p:spPr bwMode="auto">
            <a:xfrm>
              <a:off x="4920834" y="5472452"/>
              <a:ext cx="3821655" cy="0"/>
            </a:xfrm>
            <a:prstGeom prst="line">
              <a:avLst/>
            </a:prstGeom>
            <a:noFill/>
            <a:ln w="25400" cap="flat" cmpd="sng" algn="ctr">
              <a:solidFill>
                <a:schemeClr val="tx1"/>
              </a:solidFill>
              <a:prstDash val="solid"/>
              <a:round/>
              <a:headEnd type="none" w="med" len="med"/>
              <a:tailEnd type="none"/>
            </a:ln>
            <a:effectLst/>
          </p:spPr>
        </p:cxnSp>
        <p:sp>
          <p:nvSpPr>
            <p:cNvPr id="195" name="Rectangle 194"/>
            <p:cNvSpPr/>
            <p:nvPr/>
          </p:nvSpPr>
          <p:spPr bwMode="auto">
            <a:xfrm>
              <a:off x="7812898" y="5014568"/>
              <a:ext cx="91440" cy="4572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6" name="Rectangle 195"/>
            <p:cNvSpPr/>
            <p:nvPr/>
          </p:nvSpPr>
          <p:spPr bwMode="auto">
            <a:xfrm>
              <a:off x="7721958" y="4835671"/>
              <a:ext cx="91440" cy="64008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7" name="Rectangle 196"/>
            <p:cNvSpPr/>
            <p:nvPr/>
          </p:nvSpPr>
          <p:spPr bwMode="auto">
            <a:xfrm>
              <a:off x="7632017" y="4561351"/>
              <a:ext cx="91440" cy="9144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8" name="Rectangle 197"/>
            <p:cNvSpPr/>
            <p:nvPr/>
          </p:nvSpPr>
          <p:spPr bwMode="auto">
            <a:xfrm>
              <a:off x="7547035" y="4823741"/>
              <a:ext cx="91440" cy="64008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99" name="Rectangle 198"/>
            <p:cNvSpPr/>
            <p:nvPr/>
          </p:nvSpPr>
          <p:spPr bwMode="auto">
            <a:xfrm>
              <a:off x="7454595" y="5014573"/>
              <a:ext cx="91440" cy="45720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00" name="Rectangle 199"/>
            <p:cNvSpPr/>
            <p:nvPr/>
          </p:nvSpPr>
          <p:spPr bwMode="auto">
            <a:xfrm>
              <a:off x="7355698" y="5201431"/>
              <a:ext cx="91440" cy="274320"/>
            </a:xfrm>
            <a:prstGeom prst="rect">
              <a:avLst/>
            </a:prstGeom>
            <a:solidFill>
              <a:schemeClr val="bg1">
                <a:lumMod val="85000"/>
              </a:schemeClr>
            </a:solid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01" name="Rectangle 200"/>
            <p:cNvSpPr/>
            <p:nvPr/>
          </p:nvSpPr>
          <p:spPr bwMode="auto">
            <a:xfrm>
              <a:off x="7264761" y="5380333"/>
              <a:ext cx="91440" cy="91440"/>
            </a:xfrm>
            <a:prstGeom prst="rect">
              <a:avLst/>
            </a:prstGeom>
            <a:noFill/>
            <a:ln w="12700" cap="flat" cmpd="sng" algn="ctr">
              <a:solidFill>
                <a:schemeClr val="tx1"/>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02" name="Rectangle 201"/>
            <p:cNvSpPr/>
            <p:nvPr/>
          </p:nvSpPr>
          <p:spPr bwMode="auto">
            <a:xfrm>
              <a:off x="6656727" y="5384311"/>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03" name="Rectangle 202"/>
            <p:cNvSpPr/>
            <p:nvPr/>
          </p:nvSpPr>
          <p:spPr bwMode="auto">
            <a:xfrm>
              <a:off x="6565846" y="5458656"/>
              <a:ext cx="91440" cy="9144"/>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06" name="Rectangle 205"/>
            <p:cNvSpPr/>
            <p:nvPr/>
          </p:nvSpPr>
          <p:spPr bwMode="auto">
            <a:xfrm>
              <a:off x="5454405" y="5384311"/>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12" name="Rectangle 211"/>
            <p:cNvSpPr/>
            <p:nvPr/>
          </p:nvSpPr>
          <p:spPr bwMode="auto">
            <a:xfrm>
              <a:off x="5108724" y="5292871"/>
              <a:ext cx="91440" cy="18288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21" name="Rectangle 220"/>
            <p:cNvSpPr/>
            <p:nvPr/>
          </p:nvSpPr>
          <p:spPr bwMode="auto">
            <a:xfrm>
              <a:off x="6572907" y="5384311"/>
              <a:ext cx="91440" cy="91440"/>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224" name="Straight Connector 223"/>
            <p:cNvCxnSpPr/>
            <p:nvPr/>
          </p:nvCxnSpPr>
          <p:spPr bwMode="auto">
            <a:xfrm>
              <a:off x="8394844"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25" name="Straight Connector 224"/>
            <p:cNvCxnSpPr/>
            <p:nvPr/>
          </p:nvCxnSpPr>
          <p:spPr bwMode="auto">
            <a:xfrm>
              <a:off x="7320463"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26" name="Straight Connector 225"/>
            <p:cNvCxnSpPr/>
            <p:nvPr/>
          </p:nvCxnSpPr>
          <p:spPr bwMode="auto">
            <a:xfrm>
              <a:off x="7673930"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27" name="Straight Connector 226"/>
            <p:cNvCxnSpPr/>
            <p:nvPr/>
          </p:nvCxnSpPr>
          <p:spPr bwMode="auto">
            <a:xfrm>
              <a:off x="8015058"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30" name="Straight Connector 229"/>
            <p:cNvCxnSpPr/>
            <p:nvPr/>
          </p:nvCxnSpPr>
          <p:spPr bwMode="auto">
            <a:xfrm>
              <a:off x="5885789" y="5477025"/>
              <a:ext cx="0" cy="228600"/>
            </a:xfrm>
            <a:prstGeom prst="line">
              <a:avLst/>
            </a:prstGeom>
            <a:noFill/>
            <a:ln w="25400" cap="flat" cmpd="sng" algn="ctr">
              <a:solidFill>
                <a:schemeClr val="tx1"/>
              </a:solidFill>
              <a:prstDash val="solid"/>
              <a:round/>
              <a:headEnd type="none" w="med" len="med"/>
              <a:tailEnd type="none"/>
            </a:ln>
            <a:effectLst/>
          </p:spPr>
        </p:cxnSp>
        <p:sp>
          <p:nvSpPr>
            <p:cNvPr id="231" name="TextBox 230"/>
            <p:cNvSpPr txBox="1"/>
            <p:nvPr/>
          </p:nvSpPr>
          <p:spPr>
            <a:xfrm>
              <a:off x="4975187" y="5650900"/>
              <a:ext cx="3990195" cy="307777"/>
            </a:xfrm>
            <a:prstGeom prst="rect">
              <a:avLst/>
            </a:prstGeom>
            <a:noFill/>
          </p:spPr>
          <p:txBody>
            <a:bodyPr wrap="none" rtlCol="0">
              <a:spAutoFit/>
            </a:bodyPr>
            <a:lstStyle/>
            <a:p>
              <a:r>
                <a:rPr lang="en-US" sz="1400" dirty="0"/>
                <a:t>21    18    15   12    9     6     3     0    -3     -6    -9</a:t>
              </a:r>
            </a:p>
          </p:txBody>
        </p:sp>
        <p:grpSp>
          <p:nvGrpSpPr>
            <p:cNvPr id="234" name="Group 233"/>
            <p:cNvGrpSpPr/>
            <p:nvPr/>
          </p:nvGrpSpPr>
          <p:grpSpPr>
            <a:xfrm>
              <a:off x="7288369" y="2172659"/>
              <a:ext cx="685800" cy="1005872"/>
              <a:chOff x="4616199" y="1790300"/>
              <a:chExt cx="685800" cy="1005872"/>
            </a:xfrm>
          </p:grpSpPr>
          <p:cxnSp>
            <p:nvCxnSpPr>
              <p:cNvPr id="235" name="Straight Connector 234"/>
              <p:cNvCxnSpPr/>
              <p:nvPr/>
            </p:nvCxnSpPr>
            <p:spPr bwMode="auto">
              <a:xfrm flipH="1" flipV="1">
                <a:off x="4616199" y="1790300"/>
                <a:ext cx="685800" cy="3751"/>
              </a:xfrm>
              <a:prstGeom prst="line">
                <a:avLst/>
              </a:prstGeom>
              <a:noFill/>
              <a:ln w="25400" cap="flat" cmpd="sng" algn="ctr">
                <a:solidFill>
                  <a:srgbClr val="FF0000"/>
                </a:solidFill>
                <a:prstDash val="solid"/>
                <a:round/>
                <a:headEnd type="none" w="med" len="med"/>
                <a:tailEnd type="none"/>
              </a:ln>
              <a:effectLst/>
            </p:spPr>
          </p:cxnSp>
          <p:cxnSp>
            <p:nvCxnSpPr>
              <p:cNvPr id="236" name="Straight Connector 235"/>
              <p:cNvCxnSpPr/>
              <p:nvPr/>
            </p:nvCxnSpPr>
            <p:spPr bwMode="auto">
              <a:xfrm flipH="1" flipV="1">
                <a:off x="4975001" y="1790332"/>
                <a:ext cx="0" cy="1005840"/>
              </a:xfrm>
              <a:prstGeom prst="line">
                <a:avLst/>
              </a:prstGeom>
              <a:noFill/>
              <a:ln w="25400" cap="flat" cmpd="sng" algn="ctr">
                <a:solidFill>
                  <a:srgbClr val="FF0000"/>
                </a:solidFill>
                <a:prstDash val="solid"/>
                <a:round/>
                <a:headEnd type="none" w="med" len="med"/>
                <a:tailEnd type="none"/>
              </a:ln>
              <a:effectLst/>
            </p:spPr>
          </p:cxnSp>
        </p:grpSp>
        <p:grpSp>
          <p:nvGrpSpPr>
            <p:cNvPr id="237" name="Group 236"/>
            <p:cNvGrpSpPr/>
            <p:nvPr/>
          </p:nvGrpSpPr>
          <p:grpSpPr>
            <a:xfrm>
              <a:off x="7298452" y="3343386"/>
              <a:ext cx="685800" cy="1005872"/>
              <a:chOff x="4616199" y="1790300"/>
              <a:chExt cx="685800" cy="1005872"/>
            </a:xfrm>
          </p:grpSpPr>
          <p:cxnSp>
            <p:nvCxnSpPr>
              <p:cNvPr id="238" name="Straight Connector 237"/>
              <p:cNvCxnSpPr/>
              <p:nvPr/>
            </p:nvCxnSpPr>
            <p:spPr bwMode="auto">
              <a:xfrm flipH="1" flipV="1">
                <a:off x="4616199" y="1790300"/>
                <a:ext cx="685800" cy="3751"/>
              </a:xfrm>
              <a:prstGeom prst="line">
                <a:avLst/>
              </a:prstGeom>
              <a:noFill/>
              <a:ln w="25400" cap="flat" cmpd="sng" algn="ctr">
                <a:solidFill>
                  <a:srgbClr val="FF0000"/>
                </a:solidFill>
                <a:prstDash val="solid"/>
                <a:round/>
                <a:headEnd type="none" w="med" len="med"/>
                <a:tailEnd type="none"/>
              </a:ln>
              <a:effectLst/>
            </p:spPr>
          </p:cxnSp>
          <p:cxnSp>
            <p:nvCxnSpPr>
              <p:cNvPr id="239" name="Straight Connector 238"/>
              <p:cNvCxnSpPr/>
              <p:nvPr/>
            </p:nvCxnSpPr>
            <p:spPr bwMode="auto">
              <a:xfrm flipH="1" flipV="1">
                <a:off x="4975001" y="1790332"/>
                <a:ext cx="0" cy="1005840"/>
              </a:xfrm>
              <a:prstGeom prst="line">
                <a:avLst/>
              </a:prstGeom>
              <a:noFill/>
              <a:ln w="25400" cap="flat" cmpd="sng" algn="ctr">
                <a:solidFill>
                  <a:srgbClr val="FF0000"/>
                </a:solidFill>
                <a:prstDash val="solid"/>
                <a:round/>
                <a:headEnd type="none" w="med" len="med"/>
                <a:tailEnd type="none"/>
              </a:ln>
              <a:effectLst/>
            </p:spPr>
          </p:cxnSp>
        </p:grpSp>
        <p:grpSp>
          <p:nvGrpSpPr>
            <p:cNvPr id="240" name="Group 239"/>
            <p:cNvGrpSpPr/>
            <p:nvPr/>
          </p:nvGrpSpPr>
          <p:grpSpPr>
            <a:xfrm>
              <a:off x="7314895" y="4462738"/>
              <a:ext cx="640080" cy="1005871"/>
              <a:chOff x="4616199" y="1790301"/>
              <a:chExt cx="639664" cy="1005871"/>
            </a:xfrm>
          </p:grpSpPr>
          <p:cxnSp>
            <p:nvCxnSpPr>
              <p:cNvPr id="241" name="Straight Connector 240"/>
              <p:cNvCxnSpPr/>
              <p:nvPr/>
            </p:nvCxnSpPr>
            <p:spPr bwMode="auto">
              <a:xfrm flipH="1" flipV="1">
                <a:off x="4616199" y="1790301"/>
                <a:ext cx="639664" cy="31"/>
              </a:xfrm>
              <a:prstGeom prst="line">
                <a:avLst/>
              </a:prstGeom>
              <a:noFill/>
              <a:ln w="25400" cap="flat" cmpd="sng" algn="ctr">
                <a:solidFill>
                  <a:srgbClr val="FF0000"/>
                </a:solidFill>
                <a:prstDash val="solid"/>
                <a:round/>
                <a:headEnd type="none" w="med" len="med"/>
                <a:tailEnd type="none"/>
              </a:ln>
              <a:effectLst/>
            </p:spPr>
          </p:cxnSp>
          <p:cxnSp>
            <p:nvCxnSpPr>
              <p:cNvPr id="242" name="Straight Connector 241"/>
              <p:cNvCxnSpPr/>
              <p:nvPr/>
            </p:nvCxnSpPr>
            <p:spPr bwMode="auto">
              <a:xfrm flipH="1" flipV="1">
                <a:off x="4975001" y="1790332"/>
                <a:ext cx="0" cy="1005840"/>
              </a:xfrm>
              <a:prstGeom prst="line">
                <a:avLst/>
              </a:prstGeom>
              <a:noFill/>
              <a:ln w="25400" cap="flat" cmpd="sng" algn="ctr">
                <a:solidFill>
                  <a:srgbClr val="FF0000"/>
                </a:solidFill>
                <a:prstDash val="solid"/>
                <a:round/>
                <a:headEnd type="none" w="med" len="med"/>
                <a:tailEnd type="none"/>
              </a:ln>
              <a:effectLst/>
            </p:spPr>
          </p:cxnSp>
        </p:grpSp>
        <p:sp>
          <p:nvSpPr>
            <p:cNvPr id="243" name="TextBox 242"/>
            <p:cNvSpPr txBox="1"/>
            <p:nvPr/>
          </p:nvSpPr>
          <p:spPr>
            <a:xfrm>
              <a:off x="6924368" y="5910714"/>
              <a:ext cx="293670" cy="307777"/>
            </a:xfrm>
            <a:prstGeom prst="rect">
              <a:avLst/>
            </a:prstGeom>
            <a:noFill/>
          </p:spPr>
          <p:txBody>
            <a:bodyPr wrap="none" rtlCol="0">
              <a:spAutoFit/>
            </a:bodyPr>
            <a:lstStyle/>
            <a:p>
              <a:r>
                <a:rPr lang="en-US" sz="1400" dirty="0"/>
                <a:t>Z</a:t>
              </a:r>
            </a:p>
          </p:txBody>
        </p:sp>
        <p:sp>
          <p:nvSpPr>
            <p:cNvPr id="244" name="TextBox 243"/>
            <p:cNvSpPr txBox="1"/>
            <p:nvPr/>
          </p:nvSpPr>
          <p:spPr>
            <a:xfrm rot="16200000">
              <a:off x="4096385" y="3492189"/>
              <a:ext cx="1553630" cy="338554"/>
            </a:xfrm>
            <a:prstGeom prst="rect">
              <a:avLst/>
            </a:prstGeom>
            <a:noFill/>
          </p:spPr>
          <p:txBody>
            <a:bodyPr wrap="none" rtlCol="0">
              <a:spAutoFit/>
            </a:bodyPr>
            <a:lstStyle/>
            <a:p>
              <a:r>
                <a:rPr lang="en-US" sz="1600" dirty="0"/>
                <a:t>Number of Hits</a:t>
              </a:r>
            </a:p>
          </p:txBody>
        </p:sp>
        <p:sp>
          <p:nvSpPr>
            <p:cNvPr id="245" name="TextBox 244"/>
            <p:cNvSpPr txBox="1"/>
            <p:nvPr/>
          </p:nvSpPr>
          <p:spPr>
            <a:xfrm>
              <a:off x="8025330" y="2238320"/>
              <a:ext cx="752129" cy="523220"/>
            </a:xfrm>
            <a:prstGeom prst="rect">
              <a:avLst/>
            </a:prstGeom>
            <a:noFill/>
          </p:spPr>
          <p:txBody>
            <a:bodyPr wrap="none" rtlCol="0">
              <a:spAutoFit/>
            </a:bodyPr>
            <a:lstStyle/>
            <a:p>
              <a:r>
                <a:rPr lang="en-US" sz="1400" dirty="0"/>
                <a:t>Burst </a:t>
              </a:r>
            </a:p>
            <a:p>
              <a:r>
                <a:rPr lang="en-US" sz="1400" dirty="0"/>
                <a:t>Region</a:t>
              </a:r>
            </a:p>
          </p:txBody>
        </p:sp>
        <p:sp>
          <p:nvSpPr>
            <p:cNvPr id="246" name="TextBox 245"/>
            <p:cNvSpPr txBox="1"/>
            <p:nvPr/>
          </p:nvSpPr>
          <p:spPr>
            <a:xfrm>
              <a:off x="5262420" y="2136401"/>
              <a:ext cx="1664807" cy="738664"/>
            </a:xfrm>
            <a:prstGeom prst="rect">
              <a:avLst/>
            </a:prstGeom>
            <a:noFill/>
          </p:spPr>
          <p:txBody>
            <a:bodyPr wrap="square" rtlCol="0">
              <a:spAutoFit/>
            </a:bodyPr>
            <a:lstStyle/>
            <a:p>
              <a:pPr algn="r"/>
              <a:r>
                <a:rPr lang="en-US" sz="1400" dirty="0"/>
                <a:t>Cytotoxicity</a:t>
              </a:r>
            </a:p>
            <a:p>
              <a:pPr algn="r"/>
              <a:r>
                <a:rPr lang="en-US" sz="1400" dirty="0"/>
                <a:t>Range</a:t>
              </a:r>
            </a:p>
            <a:p>
              <a:pPr algn="r"/>
              <a:r>
                <a:rPr lang="en-US" sz="1400" dirty="0"/>
                <a:t>3 MAD</a:t>
              </a:r>
            </a:p>
          </p:txBody>
        </p:sp>
        <p:cxnSp>
          <p:nvCxnSpPr>
            <p:cNvPr id="247" name="Elbow Connector 246"/>
            <p:cNvCxnSpPr/>
            <p:nvPr/>
          </p:nvCxnSpPr>
          <p:spPr bwMode="auto">
            <a:xfrm flipV="1">
              <a:off x="6834807" y="2263528"/>
              <a:ext cx="821697" cy="146878"/>
            </a:xfrm>
            <a:prstGeom prst="bentConnector3">
              <a:avLst/>
            </a:prstGeom>
            <a:noFill/>
            <a:ln w="25400" cap="flat" cmpd="sng" algn="ctr">
              <a:solidFill>
                <a:srgbClr val="FF0000"/>
              </a:solidFill>
              <a:prstDash val="solid"/>
              <a:round/>
              <a:headEnd type="none" w="med" len="med"/>
              <a:tailEnd type="triangle"/>
            </a:ln>
            <a:effectLst/>
          </p:spPr>
        </p:cxnSp>
        <p:cxnSp>
          <p:nvCxnSpPr>
            <p:cNvPr id="251" name="Straight Connector 250"/>
            <p:cNvCxnSpPr/>
            <p:nvPr/>
          </p:nvCxnSpPr>
          <p:spPr bwMode="auto">
            <a:xfrm>
              <a:off x="5017962" y="4335215"/>
              <a:ext cx="3724527" cy="0"/>
            </a:xfrm>
            <a:prstGeom prst="line">
              <a:avLst/>
            </a:prstGeom>
            <a:noFill/>
            <a:ln w="25400" cap="flat" cmpd="sng" algn="ctr">
              <a:solidFill>
                <a:schemeClr val="tx1"/>
              </a:solidFill>
              <a:prstDash val="solid"/>
              <a:round/>
              <a:headEnd type="none" w="med" len="med"/>
              <a:tailEnd type="none"/>
            </a:ln>
            <a:effectLst/>
          </p:spPr>
        </p:cxnSp>
        <p:cxnSp>
          <p:nvCxnSpPr>
            <p:cNvPr id="252" name="Straight Connector 251"/>
            <p:cNvCxnSpPr/>
            <p:nvPr/>
          </p:nvCxnSpPr>
          <p:spPr bwMode="auto">
            <a:xfrm flipV="1">
              <a:off x="5005287" y="3178125"/>
              <a:ext cx="3737202" cy="0"/>
            </a:xfrm>
            <a:prstGeom prst="line">
              <a:avLst/>
            </a:prstGeom>
            <a:noFill/>
            <a:ln w="25400" cap="flat" cmpd="sng" algn="ctr">
              <a:solidFill>
                <a:schemeClr val="tx1"/>
              </a:solidFill>
              <a:prstDash val="solid"/>
              <a:round/>
              <a:headEnd type="none" w="med" len="med"/>
              <a:tailEnd type="none"/>
            </a:ln>
            <a:effectLst/>
          </p:spPr>
        </p:cxnSp>
        <p:cxnSp>
          <p:nvCxnSpPr>
            <p:cNvPr id="260" name="Straight Connector 259"/>
            <p:cNvCxnSpPr/>
            <p:nvPr/>
          </p:nvCxnSpPr>
          <p:spPr bwMode="auto">
            <a:xfrm>
              <a:off x="6960656"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61" name="Straight Connector 260"/>
            <p:cNvCxnSpPr/>
            <p:nvPr/>
          </p:nvCxnSpPr>
          <p:spPr bwMode="auto">
            <a:xfrm>
              <a:off x="6598298"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62" name="Straight Connector 261"/>
            <p:cNvCxnSpPr/>
            <p:nvPr/>
          </p:nvCxnSpPr>
          <p:spPr bwMode="auto">
            <a:xfrm>
              <a:off x="6227886"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63" name="Straight Connector 262"/>
            <p:cNvCxnSpPr/>
            <p:nvPr/>
          </p:nvCxnSpPr>
          <p:spPr bwMode="auto">
            <a:xfrm>
              <a:off x="5500125"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64" name="Straight Connector 263"/>
            <p:cNvCxnSpPr/>
            <p:nvPr/>
          </p:nvCxnSpPr>
          <p:spPr bwMode="auto">
            <a:xfrm>
              <a:off x="5149793" y="5477025"/>
              <a:ext cx="0" cy="228600"/>
            </a:xfrm>
            <a:prstGeom prst="line">
              <a:avLst/>
            </a:prstGeom>
            <a:noFill/>
            <a:ln w="25400" cap="flat" cmpd="sng" algn="ctr">
              <a:solidFill>
                <a:schemeClr val="tx1"/>
              </a:solidFill>
              <a:prstDash val="solid"/>
              <a:round/>
              <a:headEnd type="none" w="med" len="med"/>
              <a:tailEnd type="none"/>
            </a:ln>
            <a:effectLst/>
          </p:spPr>
        </p:cxnSp>
        <p:cxnSp>
          <p:nvCxnSpPr>
            <p:cNvPr id="267" name="Straight Connector 266"/>
            <p:cNvCxnSpPr/>
            <p:nvPr/>
          </p:nvCxnSpPr>
          <p:spPr bwMode="auto">
            <a:xfrm>
              <a:off x="8742489" y="5477025"/>
              <a:ext cx="0" cy="228600"/>
            </a:xfrm>
            <a:prstGeom prst="line">
              <a:avLst/>
            </a:prstGeom>
            <a:noFill/>
            <a:ln w="25400" cap="flat" cmpd="sng" algn="ctr">
              <a:solidFill>
                <a:schemeClr val="tx1"/>
              </a:solidFill>
              <a:prstDash val="solid"/>
              <a:round/>
              <a:headEnd type="none" w="med" len="med"/>
              <a:tailEnd type="none"/>
            </a:ln>
            <a:effectLst/>
          </p:spPr>
        </p:cxnSp>
        <p:sp>
          <p:nvSpPr>
            <p:cNvPr id="271" name="TextBox 270"/>
            <p:cNvSpPr txBox="1"/>
            <p:nvPr/>
          </p:nvSpPr>
          <p:spPr>
            <a:xfrm>
              <a:off x="1876451" y="1101190"/>
              <a:ext cx="2565677" cy="400110"/>
            </a:xfrm>
            <a:prstGeom prst="rect">
              <a:avLst/>
            </a:prstGeom>
            <a:noFill/>
            <a:ln>
              <a:solidFill>
                <a:schemeClr val="tx1"/>
              </a:solidFill>
            </a:ln>
          </p:spPr>
          <p:txBody>
            <a:bodyPr wrap="square" rtlCol="0">
              <a:spAutoFit/>
            </a:bodyPr>
            <a:lstStyle/>
            <a:p>
              <a:r>
                <a:rPr lang="en-US" dirty="0"/>
                <a:t>Concentration Space</a:t>
              </a:r>
            </a:p>
          </p:txBody>
        </p:sp>
        <p:sp>
          <p:nvSpPr>
            <p:cNvPr id="272" name="TextBox 271"/>
            <p:cNvSpPr txBox="1"/>
            <p:nvPr/>
          </p:nvSpPr>
          <p:spPr>
            <a:xfrm>
              <a:off x="6383675" y="1095028"/>
              <a:ext cx="1475583" cy="400110"/>
            </a:xfrm>
            <a:prstGeom prst="rect">
              <a:avLst/>
            </a:prstGeom>
            <a:noFill/>
            <a:ln>
              <a:solidFill>
                <a:schemeClr val="tx1"/>
              </a:solidFill>
            </a:ln>
          </p:spPr>
          <p:txBody>
            <a:bodyPr wrap="square" rtlCol="0">
              <a:spAutoFit/>
            </a:bodyPr>
            <a:lstStyle/>
            <a:p>
              <a:pPr algn="ctr"/>
              <a:r>
                <a:rPr lang="en-US" dirty="0"/>
                <a:t>Z- Space</a:t>
              </a:r>
            </a:p>
          </p:txBody>
        </p:sp>
        <p:sp>
          <p:nvSpPr>
            <p:cNvPr id="273" name="Oval 272"/>
            <p:cNvSpPr/>
            <p:nvPr/>
          </p:nvSpPr>
          <p:spPr bwMode="auto">
            <a:xfrm>
              <a:off x="3457266" y="4324274"/>
              <a:ext cx="1195360" cy="1326626"/>
            </a:xfrm>
            <a:prstGeom prst="ellipse">
              <a:avLst/>
            </a:prstGeom>
            <a:noFill/>
            <a:ln w="12700" cap="flat" cmpd="sng" algn="ctr">
              <a:solidFill>
                <a:srgbClr val="0070C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74" name="TextBox 273"/>
            <p:cNvSpPr txBox="1"/>
            <p:nvPr/>
          </p:nvSpPr>
          <p:spPr>
            <a:xfrm>
              <a:off x="3991528" y="5962978"/>
              <a:ext cx="1304408" cy="523220"/>
            </a:xfrm>
            <a:prstGeom prst="rect">
              <a:avLst/>
            </a:prstGeom>
            <a:noFill/>
          </p:spPr>
          <p:txBody>
            <a:bodyPr wrap="square" rtlCol="0">
              <a:spAutoFit/>
            </a:bodyPr>
            <a:lstStyle/>
            <a:p>
              <a:pPr algn="r"/>
              <a:r>
                <a:rPr lang="en-US" sz="1400" dirty="0"/>
                <a:t>Bioactivity inferred</a:t>
              </a:r>
            </a:p>
          </p:txBody>
        </p:sp>
        <p:cxnSp>
          <p:nvCxnSpPr>
            <p:cNvPr id="275" name="Elbow Connector 274"/>
            <p:cNvCxnSpPr>
              <a:stCxn id="274" idx="0"/>
            </p:cNvCxnSpPr>
            <p:nvPr/>
          </p:nvCxnSpPr>
          <p:spPr bwMode="auto">
            <a:xfrm rot="16200000" flipV="1">
              <a:off x="4170094" y="5489340"/>
              <a:ext cx="424426" cy="522850"/>
            </a:xfrm>
            <a:prstGeom prst="bentConnector2">
              <a:avLst/>
            </a:prstGeom>
            <a:noFill/>
            <a:ln w="25400" cap="flat" cmpd="sng" algn="ctr">
              <a:solidFill>
                <a:srgbClr val="0070C0"/>
              </a:solidFill>
              <a:prstDash val="solid"/>
              <a:round/>
              <a:headEnd type="none" w="med" len="med"/>
              <a:tailEnd type="triangle"/>
            </a:ln>
            <a:effectLst/>
          </p:spPr>
        </p:cxnSp>
      </p:grpSp>
      <p:sp>
        <p:nvSpPr>
          <p:cNvPr id="3" name="TextBox 2"/>
          <p:cNvSpPr txBox="1"/>
          <p:nvPr/>
        </p:nvSpPr>
        <p:spPr>
          <a:xfrm>
            <a:off x="6595645" y="6539368"/>
            <a:ext cx="2439386" cy="307777"/>
          </a:xfrm>
          <a:prstGeom prst="rect">
            <a:avLst/>
          </a:prstGeom>
          <a:noFill/>
        </p:spPr>
        <p:txBody>
          <a:bodyPr wrap="none" rtlCol="0">
            <a:spAutoFit/>
          </a:bodyPr>
          <a:lstStyle/>
          <a:p>
            <a:r>
              <a:rPr lang="en-US" sz="1400" dirty="0"/>
              <a:t>Judson et al. </a:t>
            </a:r>
            <a:r>
              <a:rPr lang="en-US" sz="1400" dirty="0" err="1"/>
              <a:t>Tox.Sci</a:t>
            </a:r>
            <a:r>
              <a:rPr lang="en-US" sz="1400" dirty="0"/>
              <a:t>. (2016)</a:t>
            </a:r>
          </a:p>
        </p:txBody>
      </p:sp>
    </p:spTree>
    <p:extLst>
      <p:ext uri="{BB962C8B-B14F-4D97-AF65-F5344CB8AC3E}">
        <p14:creationId xmlns:p14="http://schemas.microsoft.com/office/powerpoint/2010/main" val="403638537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2130807" y="234731"/>
            <a:ext cx="6547202" cy="550417"/>
          </a:xfrm>
        </p:spPr>
        <p:txBody>
          <a:bodyPr>
            <a:normAutofit/>
          </a:bodyPr>
          <a:lstStyle/>
          <a:p>
            <a:r>
              <a:rPr lang="en-US" dirty="0"/>
              <a:t>Schematic explanation of the burst</a:t>
            </a:r>
          </a:p>
        </p:txBody>
      </p:sp>
      <p:sp>
        <p:nvSpPr>
          <p:cNvPr id="3" name="Slide Number Placeholder 2"/>
          <p:cNvSpPr>
            <a:spLocks noGrp="1"/>
          </p:cNvSpPr>
          <p:nvPr>
            <p:ph type="sldNum" sz="quarter" idx="4294967295"/>
          </p:nvPr>
        </p:nvSpPr>
        <p:spPr>
          <a:xfrm>
            <a:off x="6553200" y="6224588"/>
            <a:ext cx="1905000" cy="228600"/>
          </a:xfrm>
          <a:prstGeom prst="rect">
            <a:avLst/>
          </a:prstGeom>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24</a:t>
            </a:fld>
            <a:endParaRPr lang="en-US" sz="1000" b="1" kern="1200" dirty="0">
              <a:solidFill>
                <a:srgbClr val="003F69"/>
              </a:solidFill>
              <a:latin typeface="Arial" charset="0"/>
              <a:ea typeface="ＭＳ Ｐゴシック" pitchFamily="1" charset="-128"/>
              <a:cs typeface="+mn-cs"/>
            </a:endParaRPr>
          </a:p>
        </p:txBody>
      </p:sp>
      <p:sp>
        <p:nvSpPr>
          <p:cNvPr id="4" name="Oval 3"/>
          <p:cNvSpPr/>
          <p:nvPr/>
        </p:nvSpPr>
        <p:spPr bwMode="auto">
          <a:xfrm>
            <a:off x="1283663" y="2309447"/>
            <a:ext cx="2637692" cy="1594338"/>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 name="Block Arc 4"/>
          <p:cNvSpPr/>
          <p:nvPr/>
        </p:nvSpPr>
        <p:spPr bwMode="auto">
          <a:xfrm rot="10800000">
            <a:off x="2416112" y="2584938"/>
            <a:ext cx="281354" cy="234461"/>
          </a:xfrm>
          <a:prstGeom prst="blockArc">
            <a:avLst>
              <a:gd name="adj1" fmla="val 9465045"/>
              <a:gd name="adj2" fmla="val 1075366"/>
              <a:gd name="adj3" fmla="val 16950"/>
            </a:avLst>
          </a:prstGeom>
          <a:solidFill>
            <a:srgbClr val="1515DB"/>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 name="Rectangle 5"/>
          <p:cNvSpPr/>
          <p:nvPr/>
        </p:nvSpPr>
        <p:spPr bwMode="auto">
          <a:xfrm>
            <a:off x="1916711"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7" name="Rectangle 6"/>
          <p:cNvSpPr/>
          <p:nvPr/>
        </p:nvSpPr>
        <p:spPr bwMode="auto">
          <a:xfrm>
            <a:off x="2099590"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 name="Rectangle 7"/>
          <p:cNvSpPr/>
          <p:nvPr/>
        </p:nvSpPr>
        <p:spPr bwMode="auto">
          <a:xfrm>
            <a:off x="2282470"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9" name="Rectangle 8"/>
          <p:cNvSpPr/>
          <p:nvPr/>
        </p:nvSpPr>
        <p:spPr bwMode="auto">
          <a:xfrm>
            <a:off x="2465349" y="3288322"/>
            <a:ext cx="182880" cy="182880"/>
          </a:xfrm>
          <a:prstGeom prst="rect">
            <a:avLst/>
          </a:prstGeom>
          <a:solidFill>
            <a:srgbClr val="FF00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0" name="Rectangle 9"/>
          <p:cNvSpPr/>
          <p:nvPr/>
        </p:nvSpPr>
        <p:spPr bwMode="auto">
          <a:xfrm>
            <a:off x="2647060"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1" name="Rectangle 10"/>
          <p:cNvSpPr/>
          <p:nvPr/>
        </p:nvSpPr>
        <p:spPr bwMode="auto">
          <a:xfrm>
            <a:off x="2824082"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12" name="Rectangle 11"/>
          <p:cNvSpPr/>
          <p:nvPr/>
        </p:nvSpPr>
        <p:spPr bwMode="auto">
          <a:xfrm>
            <a:off x="2999930" y="3288316"/>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14" name="Straight Arrow Connector 13"/>
          <p:cNvCxnSpPr>
            <a:endCxn id="9" idx="0"/>
          </p:cNvCxnSpPr>
          <p:nvPr/>
        </p:nvCxnSpPr>
        <p:spPr bwMode="auto">
          <a:xfrm>
            <a:off x="2556789" y="2819400"/>
            <a:ext cx="0" cy="468922"/>
          </a:xfrm>
          <a:prstGeom prst="straightConnector1">
            <a:avLst/>
          </a:prstGeom>
          <a:noFill/>
          <a:ln w="25400" cap="flat" cmpd="sng" algn="ctr">
            <a:solidFill>
              <a:schemeClr val="tx1"/>
            </a:solidFill>
            <a:prstDash val="solid"/>
            <a:round/>
            <a:headEnd type="none" w="med" len="med"/>
            <a:tailEnd type="triangle"/>
          </a:ln>
          <a:effectLst/>
        </p:spPr>
      </p:cxnSp>
      <p:sp>
        <p:nvSpPr>
          <p:cNvPr id="16" name="Oval 15"/>
          <p:cNvSpPr/>
          <p:nvPr/>
        </p:nvSpPr>
        <p:spPr bwMode="auto">
          <a:xfrm>
            <a:off x="2488208" y="1840525"/>
            <a:ext cx="137160" cy="137160"/>
          </a:xfrm>
          <a:prstGeom prst="ellipse">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nvGrpSpPr>
          <p:cNvPr id="25" name="Group 24"/>
          <p:cNvGrpSpPr/>
          <p:nvPr/>
        </p:nvGrpSpPr>
        <p:grpSpPr>
          <a:xfrm>
            <a:off x="2377128" y="3471196"/>
            <a:ext cx="335874" cy="1089076"/>
            <a:chOff x="2398242" y="3471202"/>
            <a:chExt cx="335874" cy="1089076"/>
          </a:xfrm>
        </p:grpSpPr>
        <p:cxnSp>
          <p:nvCxnSpPr>
            <p:cNvPr id="22" name="Straight Arrow Connector 21"/>
            <p:cNvCxnSpPr>
              <a:stCxn id="9" idx="2"/>
            </p:cNvCxnSpPr>
            <p:nvPr/>
          </p:nvCxnSpPr>
          <p:spPr bwMode="auto">
            <a:xfrm flipH="1">
              <a:off x="2542731" y="3471202"/>
              <a:ext cx="14058" cy="764345"/>
            </a:xfrm>
            <a:prstGeom prst="straightConnector1">
              <a:avLst/>
            </a:prstGeom>
            <a:noFill/>
            <a:ln w="25400" cap="flat" cmpd="sng" algn="ctr">
              <a:solidFill>
                <a:schemeClr val="tx1"/>
              </a:solidFill>
              <a:prstDash val="solid"/>
              <a:round/>
              <a:headEnd type="none" w="med" len="med"/>
              <a:tailEnd type="triangle"/>
            </a:ln>
            <a:effectLst/>
          </p:spPr>
        </p:cxnSp>
        <p:sp>
          <p:nvSpPr>
            <p:cNvPr id="24" name="Explosion 1 23"/>
            <p:cNvSpPr/>
            <p:nvPr/>
          </p:nvSpPr>
          <p:spPr bwMode="auto">
            <a:xfrm>
              <a:off x="2398242" y="4173416"/>
              <a:ext cx="335874" cy="386862"/>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sp>
        <p:nvSpPr>
          <p:cNvPr id="26" name="Oval 25"/>
          <p:cNvSpPr/>
          <p:nvPr/>
        </p:nvSpPr>
        <p:spPr bwMode="auto">
          <a:xfrm>
            <a:off x="4826958" y="2330400"/>
            <a:ext cx="2637692" cy="1594338"/>
          </a:xfrm>
          <a:prstGeom prst="ellipse">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7" name="Block Arc 26"/>
          <p:cNvSpPr/>
          <p:nvPr/>
        </p:nvSpPr>
        <p:spPr bwMode="auto">
          <a:xfrm rot="10800000">
            <a:off x="5968206" y="2584938"/>
            <a:ext cx="281354" cy="234461"/>
          </a:xfrm>
          <a:prstGeom prst="blockArc">
            <a:avLst>
              <a:gd name="adj1" fmla="val 9465045"/>
              <a:gd name="adj2" fmla="val 1075366"/>
              <a:gd name="adj3" fmla="val 16950"/>
            </a:avLst>
          </a:prstGeom>
          <a:solidFill>
            <a:srgbClr val="1515DB"/>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8" name="Rectangle 27"/>
          <p:cNvSpPr/>
          <p:nvPr/>
        </p:nvSpPr>
        <p:spPr bwMode="auto">
          <a:xfrm>
            <a:off x="5468805"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9" name="Rectangle 28"/>
          <p:cNvSpPr/>
          <p:nvPr/>
        </p:nvSpPr>
        <p:spPr bwMode="auto">
          <a:xfrm>
            <a:off x="5651684"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0" name="Rectangle 29"/>
          <p:cNvSpPr/>
          <p:nvPr/>
        </p:nvSpPr>
        <p:spPr bwMode="auto">
          <a:xfrm>
            <a:off x="5834564"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1" name="Rectangle 30"/>
          <p:cNvSpPr/>
          <p:nvPr/>
        </p:nvSpPr>
        <p:spPr bwMode="auto">
          <a:xfrm>
            <a:off x="6017443" y="3288322"/>
            <a:ext cx="182880" cy="182880"/>
          </a:xfrm>
          <a:prstGeom prst="rect">
            <a:avLst/>
          </a:prstGeom>
          <a:solidFill>
            <a:srgbClr val="FF00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2" name="Rectangle 31"/>
          <p:cNvSpPr/>
          <p:nvPr/>
        </p:nvSpPr>
        <p:spPr bwMode="auto">
          <a:xfrm>
            <a:off x="6199154"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3" name="Rectangle 32"/>
          <p:cNvSpPr/>
          <p:nvPr/>
        </p:nvSpPr>
        <p:spPr bwMode="auto">
          <a:xfrm>
            <a:off x="6376176" y="3288322"/>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4" name="Rectangle 33"/>
          <p:cNvSpPr/>
          <p:nvPr/>
        </p:nvSpPr>
        <p:spPr bwMode="auto">
          <a:xfrm>
            <a:off x="6552024" y="3288316"/>
            <a:ext cx="182880" cy="18288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nvGrpSpPr>
          <p:cNvPr id="40" name="Group 39"/>
          <p:cNvGrpSpPr/>
          <p:nvPr/>
        </p:nvGrpSpPr>
        <p:grpSpPr>
          <a:xfrm>
            <a:off x="5936818" y="3471196"/>
            <a:ext cx="335874" cy="1089076"/>
            <a:chOff x="2398242" y="3471202"/>
            <a:chExt cx="335874" cy="1089076"/>
          </a:xfrm>
        </p:grpSpPr>
        <p:cxnSp>
          <p:nvCxnSpPr>
            <p:cNvPr id="41" name="Straight Arrow Connector 40"/>
            <p:cNvCxnSpPr/>
            <p:nvPr/>
          </p:nvCxnSpPr>
          <p:spPr bwMode="auto">
            <a:xfrm flipH="1">
              <a:off x="2566179" y="3471202"/>
              <a:ext cx="14058" cy="764345"/>
            </a:xfrm>
            <a:prstGeom prst="straightConnector1">
              <a:avLst/>
            </a:prstGeom>
            <a:noFill/>
            <a:ln w="25400" cap="flat" cmpd="sng" algn="ctr">
              <a:solidFill>
                <a:schemeClr val="tx1"/>
              </a:solidFill>
              <a:prstDash val="solid"/>
              <a:round/>
              <a:headEnd type="none" w="med" len="med"/>
              <a:tailEnd type="triangle"/>
            </a:ln>
            <a:effectLst/>
          </p:spPr>
        </p:cxnSp>
        <p:sp>
          <p:nvSpPr>
            <p:cNvPr id="42" name="Explosion 1 41"/>
            <p:cNvSpPr/>
            <p:nvPr/>
          </p:nvSpPr>
          <p:spPr bwMode="auto">
            <a:xfrm>
              <a:off x="2398242" y="4173416"/>
              <a:ext cx="335874" cy="386862"/>
            </a:xfrm>
            <a:prstGeom prst="irregularSeal1">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grpSp>
        <p:nvGrpSpPr>
          <p:cNvPr id="48" name="Group 47"/>
          <p:cNvGrpSpPr/>
          <p:nvPr/>
        </p:nvGrpSpPr>
        <p:grpSpPr>
          <a:xfrm>
            <a:off x="5166338" y="1759493"/>
            <a:ext cx="531067" cy="687114"/>
            <a:chOff x="5166338" y="1759493"/>
            <a:chExt cx="531067" cy="687114"/>
          </a:xfrm>
        </p:grpSpPr>
        <p:sp>
          <p:nvSpPr>
            <p:cNvPr id="36" name="Oval 35"/>
            <p:cNvSpPr/>
            <p:nvPr/>
          </p:nvSpPr>
          <p:spPr bwMode="auto">
            <a:xfrm>
              <a:off x="5303498" y="2096674"/>
              <a:ext cx="137160" cy="137160"/>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3" name="Oval 42"/>
            <p:cNvSpPr/>
            <p:nvPr/>
          </p:nvSpPr>
          <p:spPr bwMode="auto">
            <a:xfrm>
              <a:off x="5560245" y="1942811"/>
              <a:ext cx="137160" cy="137160"/>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4" name="Oval 43"/>
            <p:cNvSpPr/>
            <p:nvPr/>
          </p:nvSpPr>
          <p:spPr bwMode="auto">
            <a:xfrm>
              <a:off x="5560245" y="2194859"/>
              <a:ext cx="137160" cy="137160"/>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5" name="Oval 44"/>
            <p:cNvSpPr/>
            <p:nvPr/>
          </p:nvSpPr>
          <p:spPr bwMode="auto">
            <a:xfrm>
              <a:off x="5166338" y="2309447"/>
              <a:ext cx="137160" cy="137160"/>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6" name="Oval 45"/>
            <p:cNvSpPr/>
            <p:nvPr/>
          </p:nvSpPr>
          <p:spPr bwMode="auto">
            <a:xfrm>
              <a:off x="5166338" y="1827049"/>
              <a:ext cx="137160" cy="137160"/>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7" name="Oval 46"/>
            <p:cNvSpPr/>
            <p:nvPr/>
          </p:nvSpPr>
          <p:spPr bwMode="auto">
            <a:xfrm>
              <a:off x="5468805" y="1759493"/>
              <a:ext cx="137160" cy="137160"/>
            </a:xfrm>
            <a:prstGeom prst="ellipse">
              <a:avLst/>
            </a:prstGeom>
            <a:solidFill>
              <a:srgbClr val="00B0F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sp>
        <p:nvSpPr>
          <p:cNvPr id="50" name="32-Point Star 49"/>
          <p:cNvSpPr/>
          <p:nvPr/>
        </p:nvSpPr>
        <p:spPr bwMode="auto">
          <a:xfrm>
            <a:off x="4753670" y="2262844"/>
            <a:ext cx="2784268" cy="1699555"/>
          </a:xfrm>
          <a:prstGeom prst="star32">
            <a:avLst>
              <a:gd name="adj" fmla="val 43708"/>
            </a:avLst>
          </a:pr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nvGrpSpPr>
          <p:cNvPr id="62" name="Group 61"/>
          <p:cNvGrpSpPr/>
          <p:nvPr/>
        </p:nvGrpSpPr>
        <p:grpSpPr>
          <a:xfrm>
            <a:off x="5614168" y="2971380"/>
            <a:ext cx="974783" cy="328667"/>
            <a:chOff x="5614168" y="2971380"/>
            <a:chExt cx="974783" cy="328667"/>
          </a:xfrm>
        </p:grpSpPr>
        <p:cxnSp>
          <p:nvCxnSpPr>
            <p:cNvPr id="54" name="Elbow Connector 53"/>
            <p:cNvCxnSpPr>
              <a:endCxn id="33" idx="0"/>
            </p:cNvCxnSpPr>
            <p:nvPr/>
          </p:nvCxnSpPr>
          <p:spPr bwMode="auto">
            <a:xfrm rot="5400000">
              <a:off x="6387608" y="3086979"/>
              <a:ext cx="281352" cy="121335"/>
            </a:xfrm>
            <a:prstGeom prst="curvedConnector3">
              <a:avLst/>
            </a:prstGeom>
            <a:noFill/>
            <a:ln w="12700" cap="flat" cmpd="sng" algn="ctr">
              <a:solidFill>
                <a:schemeClr val="tx1"/>
              </a:solidFill>
              <a:prstDash val="sysDot"/>
              <a:round/>
              <a:headEnd type="none" w="med" len="med"/>
              <a:tailEnd type="triangle"/>
            </a:ln>
            <a:effectLst/>
          </p:spPr>
        </p:cxnSp>
        <p:cxnSp>
          <p:nvCxnSpPr>
            <p:cNvPr id="56" name="Elbow Connector 53"/>
            <p:cNvCxnSpPr/>
            <p:nvPr/>
          </p:nvCxnSpPr>
          <p:spPr bwMode="auto">
            <a:xfrm rot="5400000">
              <a:off x="6139752" y="3100266"/>
              <a:ext cx="328665" cy="70894"/>
            </a:xfrm>
            <a:prstGeom prst="curvedConnector3">
              <a:avLst>
                <a:gd name="adj1" fmla="val 50000"/>
              </a:avLst>
            </a:prstGeom>
            <a:noFill/>
            <a:ln w="12700" cap="flat" cmpd="sng" algn="ctr">
              <a:solidFill>
                <a:schemeClr val="tx1"/>
              </a:solidFill>
              <a:prstDash val="sysDot"/>
              <a:round/>
              <a:headEnd type="none" w="med" len="med"/>
              <a:tailEnd type="triangle"/>
            </a:ln>
            <a:effectLst/>
          </p:spPr>
        </p:cxnSp>
        <p:cxnSp>
          <p:nvCxnSpPr>
            <p:cNvPr id="57" name="Elbow Connector 53"/>
            <p:cNvCxnSpPr/>
            <p:nvPr/>
          </p:nvCxnSpPr>
          <p:spPr bwMode="auto">
            <a:xfrm rot="16200000" flipH="1">
              <a:off x="5525660" y="3095479"/>
              <a:ext cx="293074" cy="116058"/>
            </a:xfrm>
            <a:prstGeom prst="curvedConnector3">
              <a:avLst/>
            </a:prstGeom>
            <a:noFill/>
            <a:ln w="12700" cap="flat" cmpd="sng" algn="ctr">
              <a:solidFill>
                <a:schemeClr val="tx1"/>
              </a:solidFill>
              <a:prstDash val="sysDot"/>
              <a:round/>
              <a:headEnd type="none" w="med" len="med"/>
              <a:tailEnd type="triangle"/>
            </a:ln>
            <a:effectLst/>
          </p:spPr>
        </p:cxnSp>
        <p:cxnSp>
          <p:nvCxnSpPr>
            <p:cNvPr id="58" name="Elbow Connector 53"/>
            <p:cNvCxnSpPr/>
            <p:nvPr/>
          </p:nvCxnSpPr>
          <p:spPr bwMode="auto">
            <a:xfrm rot="16200000" flipH="1">
              <a:off x="5921909" y="3095481"/>
              <a:ext cx="293074" cy="116058"/>
            </a:xfrm>
            <a:prstGeom prst="curvedConnector3">
              <a:avLst/>
            </a:prstGeom>
            <a:noFill/>
            <a:ln w="12700" cap="flat" cmpd="sng" algn="ctr">
              <a:solidFill>
                <a:schemeClr val="tx1"/>
              </a:solidFill>
              <a:prstDash val="sysDot"/>
              <a:round/>
              <a:headEnd type="none" w="med" len="med"/>
              <a:tailEnd type="triangle"/>
            </a:ln>
            <a:effectLst/>
          </p:spPr>
        </p:cxnSp>
      </p:grpSp>
      <p:grpSp>
        <p:nvGrpSpPr>
          <p:cNvPr id="65" name="Group 64"/>
          <p:cNvGrpSpPr/>
          <p:nvPr/>
        </p:nvGrpSpPr>
        <p:grpSpPr>
          <a:xfrm>
            <a:off x="2201108" y="2532469"/>
            <a:ext cx="4030885" cy="959859"/>
            <a:chOff x="2824082" y="4700844"/>
            <a:chExt cx="4030885" cy="959859"/>
          </a:xfrm>
          <a:solidFill>
            <a:srgbClr val="FFFF00"/>
          </a:solidFill>
        </p:grpSpPr>
        <p:sp>
          <p:nvSpPr>
            <p:cNvPr id="63" name="TextBox 62"/>
            <p:cNvSpPr txBox="1"/>
            <p:nvPr/>
          </p:nvSpPr>
          <p:spPr>
            <a:xfrm>
              <a:off x="2824082" y="4700844"/>
              <a:ext cx="1776448" cy="954107"/>
            </a:xfrm>
            <a:prstGeom prst="rect">
              <a:avLst/>
            </a:prstGeom>
            <a:grpFill/>
            <a:ln>
              <a:solidFill>
                <a:schemeClr val="tx1"/>
              </a:solidFill>
            </a:ln>
          </p:spPr>
          <p:txBody>
            <a:bodyPr wrap="none" rtlCol="0">
              <a:spAutoFit/>
            </a:bodyPr>
            <a:lstStyle/>
            <a:p>
              <a:r>
                <a:rPr lang="en-US" sz="1400" dirty="0"/>
                <a:t>Oxidative Stress</a:t>
              </a:r>
            </a:p>
            <a:p>
              <a:r>
                <a:rPr lang="en-US" sz="1400" dirty="0"/>
                <a:t>DNA Reactivity</a:t>
              </a:r>
            </a:p>
            <a:p>
              <a:r>
                <a:rPr lang="en-US" sz="1400" dirty="0"/>
                <a:t>Protein Reactivity</a:t>
              </a:r>
            </a:p>
            <a:p>
              <a:r>
                <a:rPr lang="en-US" sz="1400" dirty="0"/>
                <a:t>Mitochondrial stress</a:t>
              </a:r>
            </a:p>
          </p:txBody>
        </p:sp>
        <p:sp>
          <p:nvSpPr>
            <p:cNvPr id="64" name="TextBox 63"/>
            <p:cNvSpPr txBox="1"/>
            <p:nvPr/>
          </p:nvSpPr>
          <p:spPr>
            <a:xfrm>
              <a:off x="4631281" y="4706596"/>
              <a:ext cx="2223686" cy="954107"/>
            </a:xfrm>
            <a:prstGeom prst="rect">
              <a:avLst/>
            </a:prstGeom>
            <a:grpFill/>
            <a:ln>
              <a:solidFill>
                <a:schemeClr val="tx1"/>
              </a:solidFill>
            </a:ln>
          </p:spPr>
          <p:txBody>
            <a:bodyPr wrap="none" rtlCol="0">
              <a:spAutoFit/>
            </a:bodyPr>
            <a:lstStyle/>
            <a:p>
              <a:r>
                <a:rPr lang="en-US" sz="1400" dirty="0"/>
                <a:t>ER stress</a:t>
              </a:r>
            </a:p>
            <a:p>
              <a:r>
                <a:rPr lang="en-US" sz="1400" dirty="0"/>
                <a:t>Cell membrane disruption</a:t>
              </a:r>
            </a:p>
            <a:p>
              <a:r>
                <a:rPr lang="en-US" sz="1400" dirty="0"/>
                <a:t>Specific apoptosis</a:t>
              </a:r>
            </a:p>
            <a:p>
              <a:r>
                <a:rPr lang="en-US" sz="1400" dirty="0"/>
                <a:t>…</a:t>
              </a:r>
            </a:p>
          </p:txBody>
        </p:sp>
      </p:grpSp>
      <p:sp>
        <p:nvSpPr>
          <p:cNvPr id="66" name="TextBox 65"/>
          <p:cNvSpPr txBox="1"/>
          <p:nvPr/>
        </p:nvSpPr>
        <p:spPr>
          <a:xfrm>
            <a:off x="2039796" y="1323941"/>
            <a:ext cx="1083951" cy="400110"/>
          </a:xfrm>
          <a:prstGeom prst="rect">
            <a:avLst/>
          </a:prstGeom>
          <a:noFill/>
        </p:spPr>
        <p:txBody>
          <a:bodyPr wrap="none" rtlCol="0">
            <a:spAutoFit/>
          </a:bodyPr>
          <a:lstStyle/>
          <a:p>
            <a:r>
              <a:rPr lang="en-US" dirty="0"/>
              <a:t>Specific</a:t>
            </a:r>
          </a:p>
        </p:txBody>
      </p:sp>
      <p:sp>
        <p:nvSpPr>
          <p:cNvPr id="67" name="TextBox 66"/>
          <p:cNvSpPr txBox="1"/>
          <p:nvPr/>
        </p:nvSpPr>
        <p:spPr>
          <a:xfrm>
            <a:off x="5368554" y="1323941"/>
            <a:ext cx="1596912" cy="400110"/>
          </a:xfrm>
          <a:prstGeom prst="rect">
            <a:avLst/>
          </a:prstGeom>
          <a:noFill/>
        </p:spPr>
        <p:txBody>
          <a:bodyPr wrap="none" rtlCol="0">
            <a:spAutoFit/>
          </a:bodyPr>
          <a:lstStyle/>
          <a:p>
            <a:r>
              <a:rPr lang="en-US" dirty="0"/>
              <a:t>Non-specific</a:t>
            </a:r>
          </a:p>
        </p:txBody>
      </p:sp>
    </p:spTree>
    <p:extLst>
      <p:ext uri="{BB962C8B-B14F-4D97-AF65-F5344CB8AC3E}">
        <p14:creationId xmlns:p14="http://schemas.microsoft.com/office/powerpoint/2010/main" val="946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88889E-6 -7.40741E-7 L -3.88889E-6 0.11412 " pathEditMode="relative" rAng="0" ptsTypes="AA">
                                      <p:cBhvr>
                                        <p:cTn id="10" dur="2000" fill="hold"/>
                                        <p:tgtEl>
                                          <p:spTgt spid="16"/>
                                        </p:tgtEl>
                                        <p:attrNameLst>
                                          <p:attrName>ppt_x</p:attrName>
                                          <p:attrName>ppt_y</p:attrName>
                                        </p:attrNameLst>
                                      </p:cBhvr>
                                      <p:rCtr x="0" y="569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61111E-6 -1.48148E-6 L 0.0191 0.11551 " pathEditMode="relative" rAng="0" ptsTypes="AA">
                                      <p:cBhvr>
                                        <p:cTn id="26" dur="2000" fill="hold"/>
                                        <p:tgtEl>
                                          <p:spTgt spid="48"/>
                                        </p:tgtEl>
                                        <p:attrNameLst>
                                          <p:attrName>ppt_x</p:attrName>
                                          <p:attrName>ppt_y</p:attrName>
                                        </p:attrNameLst>
                                      </p:cBhvr>
                                      <p:rCtr x="955" y="5764"/>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6" grpId="0" animBg="1"/>
      <p:bldP spid="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2040294" y="542731"/>
            <a:ext cx="6096000" cy="228600"/>
          </a:xfrm>
        </p:spPr>
        <p:txBody>
          <a:bodyPr/>
          <a:lstStyle/>
          <a:p>
            <a:r>
              <a:rPr lang="en-US" dirty="0"/>
              <a:t>Heatmap of stress and cytotoxicity assays in 1000 chemicals</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25</a:t>
            </a:fld>
            <a:endParaRPr lang="en-US" sz="1000" b="1" kern="1200" dirty="0">
              <a:solidFill>
                <a:srgbClr val="003F69"/>
              </a:solidFill>
              <a:latin typeface="Arial" charset="0"/>
              <a:ea typeface="ＭＳ Ｐゴシック" pitchFamily="1" charset="-128"/>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774" y="1167731"/>
            <a:ext cx="6760594" cy="5300864"/>
          </a:xfrm>
          <a:prstGeom prst="rect">
            <a:avLst/>
          </a:prstGeom>
        </p:spPr>
      </p:pic>
      <p:sp>
        <p:nvSpPr>
          <p:cNvPr id="5" name="TextBox 4"/>
          <p:cNvSpPr txBox="1"/>
          <p:nvPr/>
        </p:nvSpPr>
        <p:spPr>
          <a:xfrm>
            <a:off x="6714368" y="6503713"/>
            <a:ext cx="2340000" cy="307777"/>
          </a:xfrm>
          <a:prstGeom prst="rect">
            <a:avLst/>
          </a:prstGeom>
          <a:noFill/>
        </p:spPr>
        <p:txBody>
          <a:bodyPr wrap="none" rtlCol="0">
            <a:spAutoFit/>
          </a:bodyPr>
          <a:lstStyle/>
          <a:p>
            <a:r>
              <a:rPr lang="en-US" sz="1400" dirty="0"/>
              <a:t>Judson et al. </a:t>
            </a:r>
            <a:r>
              <a:rPr lang="en-US" sz="1400" dirty="0" err="1"/>
              <a:t>ToxSci</a:t>
            </a:r>
            <a:r>
              <a:rPr lang="en-US" sz="1400" dirty="0"/>
              <a:t> (2016)</a:t>
            </a:r>
          </a:p>
        </p:txBody>
      </p:sp>
      <p:sp>
        <p:nvSpPr>
          <p:cNvPr id="6" name="TextBox 5"/>
          <p:cNvSpPr txBox="1"/>
          <p:nvPr/>
        </p:nvSpPr>
        <p:spPr>
          <a:xfrm>
            <a:off x="3880144" y="6395015"/>
            <a:ext cx="1383712" cy="400110"/>
          </a:xfrm>
          <a:prstGeom prst="rect">
            <a:avLst/>
          </a:prstGeom>
          <a:noFill/>
        </p:spPr>
        <p:txBody>
          <a:bodyPr wrap="none" rtlCol="0">
            <a:spAutoFit/>
          </a:bodyPr>
          <a:lstStyle/>
          <a:p>
            <a:r>
              <a:rPr lang="en-US" dirty="0"/>
              <a:t>Chemicals</a:t>
            </a:r>
          </a:p>
        </p:txBody>
      </p:sp>
    </p:spTree>
    <p:extLst>
      <p:ext uri="{BB962C8B-B14F-4D97-AF65-F5344CB8AC3E}">
        <p14:creationId xmlns:p14="http://schemas.microsoft.com/office/powerpoint/2010/main" val="26774222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 name="Title 2"/>
          <p:cNvSpPr>
            <a:spLocks noGrp="1"/>
          </p:cNvSpPr>
          <p:nvPr>
            <p:ph type="title"/>
          </p:nvPr>
        </p:nvSpPr>
        <p:spPr>
          <a:xfrm>
            <a:off x="2053989" y="0"/>
            <a:ext cx="6844352" cy="1132764"/>
          </a:xfrm>
        </p:spPr>
        <p:txBody>
          <a:bodyPr>
            <a:normAutofit/>
          </a:bodyPr>
          <a:lstStyle/>
          <a:p>
            <a:r>
              <a:rPr lang="en-US" sz="3200" i="1" dirty="0"/>
              <a:t>In Vitro </a:t>
            </a:r>
            <a:r>
              <a:rPr lang="en-US" sz="3200" dirty="0"/>
              <a:t>Estrogen Receptor Model</a:t>
            </a:r>
            <a:endParaRPr lang="en-US" sz="1800" dirty="0"/>
          </a:p>
        </p:txBody>
      </p:sp>
      <p:sp>
        <p:nvSpPr>
          <p:cNvPr id="2" name="Slide Number Placeholder 1"/>
          <p:cNvSpPr>
            <a:spLocks noGrp="1"/>
          </p:cNvSpPr>
          <p:nvPr>
            <p:ph type="sldNum" sz="quarter" idx="4294967295"/>
          </p:nvPr>
        </p:nvSpPr>
        <p:spPr>
          <a:xfrm>
            <a:off x="8153400" y="6477000"/>
            <a:ext cx="834390" cy="304800"/>
          </a:xfrm>
          <a:prstGeom prst="rect">
            <a:avLst/>
          </a:prstGeom>
        </p:spPr>
        <p:txBody>
          <a:bodyPr/>
          <a:lstStyle/>
          <a:p>
            <a:pPr eaLnBrk="0" hangingPunct="0">
              <a:defRPr/>
            </a:pPr>
            <a:fld id="{192D3D37-D3A3-40C7-BBB9-7B56940D5093}" type="slidenum">
              <a:rPr lang="en-US" smtClean="0"/>
              <a:pPr eaLnBrk="0" hangingPunct="0">
                <a:defRPr/>
              </a:pPr>
              <a:t>26</a:t>
            </a:fld>
            <a:endParaRPr lang="en-US" dirty="0"/>
          </a:p>
        </p:txBody>
      </p:sp>
      <p:sp>
        <p:nvSpPr>
          <p:cNvPr id="5" name="TextBox 4"/>
          <p:cNvSpPr txBox="1"/>
          <p:nvPr/>
        </p:nvSpPr>
        <p:spPr>
          <a:xfrm>
            <a:off x="2273" y="1214021"/>
            <a:ext cx="6310445" cy="5262979"/>
          </a:xfrm>
          <a:prstGeom prst="rect">
            <a:avLst/>
          </a:prstGeom>
          <a:noFill/>
        </p:spPr>
        <p:txBody>
          <a:bodyPr wrap="none" rtlCol="0">
            <a:spAutoFit/>
          </a:bodyPr>
          <a:lstStyle/>
          <a:p>
            <a:pPr marL="342900" indent="-342900">
              <a:buFont typeface="Arial"/>
              <a:buChar char="•"/>
            </a:pPr>
            <a:r>
              <a:rPr lang="en-US" sz="2400" dirty="0"/>
              <a:t>Use multiple assays per pathway</a:t>
            </a:r>
          </a:p>
          <a:p>
            <a:pPr marL="800100" lvl="1" indent="-342900">
              <a:buFont typeface="Arial"/>
              <a:buChar char="•"/>
            </a:pPr>
            <a:r>
              <a:rPr lang="en-US" sz="2400" dirty="0"/>
              <a:t>Different technologies</a:t>
            </a:r>
          </a:p>
          <a:p>
            <a:pPr marL="800100" lvl="1" indent="-342900">
              <a:buFont typeface="Arial"/>
              <a:buChar char="•"/>
            </a:pPr>
            <a:r>
              <a:rPr lang="en-US" sz="2400" dirty="0"/>
              <a:t>Different points in pathway</a:t>
            </a:r>
          </a:p>
          <a:p>
            <a:pPr marL="342900" indent="-342900">
              <a:buFont typeface="Arial"/>
              <a:buChar char="•"/>
            </a:pPr>
            <a:endParaRPr lang="en-US" sz="2400" dirty="0"/>
          </a:p>
          <a:p>
            <a:pPr marL="342900" indent="-342900">
              <a:buFont typeface="Arial"/>
              <a:buChar char="•"/>
            </a:pPr>
            <a:r>
              <a:rPr lang="en-US" sz="2400" dirty="0"/>
              <a:t>No assay is perfect</a:t>
            </a:r>
          </a:p>
          <a:p>
            <a:pPr marL="800100" lvl="1" indent="-342900">
              <a:buFont typeface="Arial"/>
              <a:buChar char="•"/>
            </a:pPr>
            <a:r>
              <a:rPr lang="en-US" sz="2400" dirty="0"/>
              <a:t>Assay Interference</a:t>
            </a:r>
          </a:p>
          <a:p>
            <a:pPr marL="800100" lvl="1" indent="-342900">
              <a:buFont typeface="Arial"/>
              <a:buChar char="•"/>
            </a:pPr>
            <a:r>
              <a:rPr lang="en-US" sz="2400" dirty="0"/>
              <a:t>Noise</a:t>
            </a:r>
          </a:p>
          <a:p>
            <a:pPr marL="800100" lvl="1" indent="-342900">
              <a:buFont typeface="Arial"/>
              <a:buChar char="•"/>
            </a:pPr>
            <a:endParaRPr lang="en-US" sz="2400" dirty="0"/>
          </a:p>
          <a:p>
            <a:pPr marL="342900" indent="-342900">
              <a:buFont typeface="Arial"/>
              <a:buChar char="•"/>
            </a:pPr>
            <a:r>
              <a:rPr lang="en-US" sz="2400" dirty="0"/>
              <a:t>Use model to integrate assays</a:t>
            </a:r>
          </a:p>
          <a:p>
            <a:pPr marL="342900" indent="-342900">
              <a:buFont typeface="Arial"/>
              <a:buChar char="•"/>
            </a:pPr>
            <a:endParaRPr lang="en-US" sz="2400" dirty="0"/>
          </a:p>
          <a:p>
            <a:pPr marL="342900" indent="-342900">
              <a:buFont typeface="Arial"/>
              <a:buChar char="•"/>
            </a:pPr>
            <a:r>
              <a:rPr lang="en-US" sz="2400" dirty="0"/>
              <a:t>Evaluate model against reference chemicals</a:t>
            </a:r>
          </a:p>
          <a:p>
            <a:pPr marL="342900" indent="-342900">
              <a:buFont typeface="Arial"/>
              <a:buChar char="•"/>
            </a:pPr>
            <a:endParaRPr lang="en-US" sz="2400" dirty="0"/>
          </a:p>
          <a:p>
            <a:pPr marL="342900" indent="-342900">
              <a:buFont typeface="Arial"/>
              <a:buChar char="•"/>
            </a:pPr>
            <a:r>
              <a:rPr lang="en-US" sz="2400" dirty="0"/>
              <a:t>Methodology being applied to other pathways</a:t>
            </a:r>
          </a:p>
          <a:p>
            <a:endParaRPr lang="en-US" sz="2400" dirty="0"/>
          </a:p>
        </p:txBody>
      </p:sp>
      <p:pic>
        <p:nvPicPr>
          <p:cNvPr id="6" name="Picture 5"/>
          <p:cNvPicPr>
            <a:picLocks noChangeAspect="1"/>
          </p:cNvPicPr>
          <p:nvPr/>
        </p:nvPicPr>
        <p:blipFill>
          <a:blip r:embed="rId2"/>
          <a:stretch>
            <a:fillRect/>
          </a:stretch>
        </p:blipFill>
        <p:spPr>
          <a:xfrm>
            <a:off x="4852035" y="1524000"/>
            <a:ext cx="4263390" cy="3367263"/>
          </a:xfrm>
          <a:prstGeom prst="rect">
            <a:avLst/>
          </a:prstGeom>
        </p:spPr>
      </p:pic>
      <p:sp>
        <p:nvSpPr>
          <p:cNvPr id="7" name="TextBox 6"/>
          <p:cNvSpPr txBox="1"/>
          <p:nvPr/>
        </p:nvSpPr>
        <p:spPr>
          <a:xfrm>
            <a:off x="3326975" y="6421651"/>
            <a:ext cx="5660815" cy="415498"/>
          </a:xfrm>
          <a:prstGeom prst="rect">
            <a:avLst/>
          </a:prstGeom>
          <a:noFill/>
        </p:spPr>
        <p:txBody>
          <a:bodyPr wrap="square" rtlCol="0">
            <a:spAutoFit/>
          </a:bodyPr>
          <a:lstStyle/>
          <a:p>
            <a:r>
              <a:rPr lang="en-US" sz="1050" dirty="0"/>
              <a:t>Judson et al: “Integrated Model of Chemical Perturbations of a Biological Pathway</a:t>
            </a:r>
          </a:p>
          <a:p>
            <a:r>
              <a:rPr lang="en-US" sz="1050" dirty="0"/>
              <a:t>Using 18 In Vitro High Throughput Screening Assays for the Estrogen Receptor” (EHP 2015) </a:t>
            </a:r>
          </a:p>
        </p:txBody>
      </p:sp>
    </p:spTree>
    <p:extLst>
      <p:ext uri="{BB962C8B-B14F-4D97-AF65-F5344CB8AC3E}">
        <p14:creationId xmlns:p14="http://schemas.microsoft.com/office/powerpoint/2010/main" val="93107128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Rectangle 191"/>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grpSp>
        <p:nvGrpSpPr>
          <p:cNvPr id="6" name="Group 5"/>
          <p:cNvGrpSpPr/>
          <p:nvPr/>
        </p:nvGrpSpPr>
        <p:grpSpPr>
          <a:xfrm>
            <a:off x="619881" y="67608"/>
            <a:ext cx="8370519" cy="6577497"/>
            <a:chOff x="619881" y="67608"/>
            <a:chExt cx="8370519" cy="6577497"/>
          </a:xfrm>
        </p:grpSpPr>
        <p:cxnSp>
          <p:nvCxnSpPr>
            <p:cNvPr id="72" name="Elbow Connector 71"/>
            <p:cNvCxnSpPr>
              <a:stCxn id="41" idx="2"/>
              <a:endCxn id="154" idx="0"/>
            </p:cNvCxnSpPr>
            <p:nvPr/>
          </p:nvCxnSpPr>
          <p:spPr bwMode="auto">
            <a:xfrm rot="10800000">
              <a:off x="4238794" y="391867"/>
              <a:ext cx="1418361" cy="1130638"/>
            </a:xfrm>
            <a:prstGeom prst="curvedConnector3">
              <a:avLst>
                <a:gd name="adj1" fmla="val 44421"/>
              </a:avLst>
            </a:prstGeom>
            <a:noFill/>
            <a:ln w="25400" cap="flat" cmpd="sng" algn="ctr">
              <a:solidFill>
                <a:schemeClr val="tx1"/>
              </a:solidFill>
              <a:prstDash val="solid"/>
              <a:round/>
              <a:headEnd type="none" w="med" len="med"/>
              <a:tailEnd type="triangle"/>
            </a:ln>
            <a:effectLst/>
          </p:spPr>
        </p:cxnSp>
        <p:cxnSp>
          <p:nvCxnSpPr>
            <p:cNvPr id="73" name="Elbow Connector 71"/>
            <p:cNvCxnSpPr>
              <a:stCxn id="41" idx="2"/>
              <a:endCxn id="155" idx="0"/>
            </p:cNvCxnSpPr>
            <p:nvPr/>
          </p:nvCxnSpPr>
          <p:spPr bwMode="auto">
            <a:xfrm rot="10800000">
              <a:off x="4240192" y="779159"/>
              <a:ext cx="1416963" cy="74334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74" name="Elbow Connector 71"/>
            <p:cNvCxnSpPr>
              <a:stCxn id="41" idx="2"/>
              <a:endCxn id="447" idx="3"/>
            </p:cNvCxnSpPr>
            <p:nvPr/>
          </p:nvCxnSpPr>
          <p:spPr bwMode="auto">
            <a:xfrm rot="10800000">
              <a:off x="4246344" y="1193375"/>
              <a:ext cx="1410810" cy="329130"/>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79" name="Elbow Connector 71"/>
            <p:cNvCxnSpPr>
              <a:stCxn id="56" idx="2"/>
              <a:endCxn id="182" idx="0"/>
            </p:cNvCxnSpPr>
            <p:nvPr/>
          </p:nvCxnSpPr>
          <p:spPr bwMode="auto">
            <a:xfrm rot="10800000" flipV="1">
              <a:off x="4203049" y="2680304"/>
              <a:ext cx="1459413" cy="27240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2" name="Elbow Connector 71"/>
            <p:cNvCxnSpPr>
              <a:stCxn id="56" idx="2"/>
              <a:endCxn id="157" idx="0"/>
            </p:cNvCxnSpPr>
            <p:nvPr/>
          </p:nvCxnSpPr>
          <p:spPr bwMode="auto">
            <a:xfrm rot="10800000" flipV="1">
              <a:off x="4208641" y="2680305"/>
              <a:ext cx="1453821" cy="1048128"/>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3" name="Elbow Connector 71"/>
            <p:cNvCxnSpPr>
              <a:stCxn id="56" idx="2"/>
              <a:endCxn id="161" idx="0"/>
            </p:cNvCxnSpPr>
            <p:nvPr/>
          </p:nvCxnSpPr>
          <p:spPr bwMode="auto">
            <a:xfrm rot="10800000">
              <a:off x="4214233" y="1772653"/>
              <a:ext cx="1448229" cy="90765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4" name="Elbow Connector 71"/>
            <p:cNvCxnSpPr>
              <a:stCxn id="56" idx="2"/>
              <a:endCxn id="162" idx="0"/>
            </p:cNvCxnSpPr>
            <p:nvPr/>
          </p:nvCxnSpPr>
          <p:spPr bwMode="auto">
            <a:xfrm rot="10800000">
              <a:off x="4207241" y="2168335"/>
              <a:ext cx="1455221" cy="51197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5" name="Elbow Connector 71"/>
            <p:cNvCxnSpPr>
              <a:stCxn id="56" idx="2"/>
              <a:endCxn id="160" idx="0"/>
            </p:cNvCxnSpPr>
            <p:nvPr/>
          </p:nvCxnSpPr>
          <p:spPr bwMode="auto">
            <a:xfrm rot="10800000">
              <a:off x="4204447" y="2559821"/>
              <a:ext cx="1458015" cy="120484"/>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86" name="Elbow Connector 71"/>
            <p:cNvCxnSpPr>
              <a:stCxn id="56" idx="2"/>
              <a:endCxn id="158" idx="0"/>
            </p:cNvCxnSpPr>
            <p:nvPr/>
          </p:nvCxnSpPr>
          <p:spPr bwMode="auto">
            <a:xfrm rot="10800000" flipV="1">
              <a:off x="4201649" y="2680304"/>
              <a:ext cx="1460812" cy="648507"/>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97" name="Elbow Connector 71"/>
            <p:cNvCxnSpPr>
              <a:stCxn id="58" idx="2"/>
              <a:endCxn id="164" idx="0"/>
            </p:cNvCxnSpPr>
            <p:nvPr/>
          </p:nvCxnSpPr>
          <p:spPr bwMode="auto">
            <a:xfrm rot="10800000" flipV="1">
              <a:off x="4183276" y="4102165"/>
              <a:ext cx="1503433" cy="150088"/>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02" name="Elbow Connector 71"/>
            <p:cNvCxnSpPr>
              <a:stCxn id="3" idx="6"/>
              <a:endCxn id="159" idx="4"/>
            </p:cNvCxnSpPr>
            <p:nvPr/>
          </p:nvCxnSpPr>
          <p:spPr bwMode="auto">
            <a:xfrm flipV="1">
              <a:off x="5960198" y="4529493"/>
              <a:ext cx="713177" cy="23158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05" name="Elbow Connector 71"/>
            <p:cNvCxnSpPr>
              <a:stCxn id="3" idx="6"/>
              <a:endCxn id="163" idx="4"/>
            </p:cNvCxnSpPr>
            <p:nvPr/>
          </p:nvCxnSpPr>
          <p:spPr bwMode="auto">
            <a:xfrm>
              <a:off x="5960198" y="4761079"/>
              <a:ext cx="712068" cy="170618"/>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06" name="Elbow Connector 71"/>
            <p:cNvCxnSpPr>
              <a:stCxn id="52" idx="6"/>
              <a:endCxn id="168" idx="4"/>
            </p:cNvCxnSpPr>
            <p:nvPr/>
          </p:nvCxnSpPr>
          <p:spPr bwMode="auto">
            <a:xfrm flipV="1">
              <a:off x="5961999" y="5422746"/>
              <a:ext cx="667994" cy="44407"/>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08" name="Elbow Connector 71"/>
            <p:cNvCxnSpPr>
              <a:stCxn id="52" idx="6"/>
              <a:endCxn id="167" idx="4"/>
            </p:cNvCxnSpPr>
            <p:nvPr/>
          </p:nvCxnSpPr>
          <p:spPr bwMode="auto">
            <a:xfrm>
              <a:off x="5961999" y="5467153"/>
              <a:ext cx="675387" cy="39284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sp>
          <p:nvSpPr>
            <p:cNvPr id="117" name="TextBox 116"/>
            <p:cNvSpPr txBox="1"/>
            <p:nvPr/>
          </p:nvSpPr>
          <p:spPr>
            <a:xfrm>
              <a:off x="5887387" y="1232566"/>
              <a:ext cx="1065401" cy="646331"/>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Receptor Binding</a:t>
              </a:r>
            </a:p>
            <a:p>
              <a:pPr defTabSz="457200" fontAlgn="auto">
                <a:spcBef>
                  <a:spcPts val="0"/>
                </a:spcBef>
                <a:spcAft>
                  <a:spcPts val="0"/>
                </a:spcAft>
              </a:pPr>
              <a:r>
                <a:rPr lang="en-US" sz="1200" dirty="0">
                  <a:solidFill>
                    <a:prstClr val="black"/>
                  </a:solidFill>
                  <a:latin typeface="Calibri"/>
                </a:rPr>
                <a:t>(Agonist)</a:t>
              </a:r>
            </a:p>
          </p:txBody>
        </p:sp>
        <p:sp>
          <p:nvSpPr>
            <p:cNvPr id="118" name="TextBox 117"/>
            <p:cNvSpPr txBox="1"/>
            <p:nvPr/>
          </p:nvSpPr>
          <p:spPr>
            <a:xfrm>
              <a:off x="5916927" y="251109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sp>
          <p:nvSpPr>
            <p:cNvPr id="119" name="TextBox 118"/>
            <p:cNvSpPr txBox="1"/>
            <p:nvPr/>
          </p:nvSpPr>
          <p:spPr>
            <a:xfrm>
              <a:off x="1129801" y="3206995"/>
              <a:ext cx="966931"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Cofactor</a:t>
              </a:r>
            </a:p>
            <a:p>
              <a:pPr algn="r" defTabSz="457200" fontAlgn="auto">
                <a:spcBef>
                  <a:spcPts val="0"/>
                </a:spcBef>
                <a:spcAft>
                  <a:spcPts val="0"/>
                </a:spcAft>
              </a:pPr>
              <a:r>
                <a:rPr lang="en-US" sz="1200" dirty="0">
                  <a:solidFill>
                    <a:prstClr val="black"/>
                  </a:solidFill>
                  <a:latin typeface="Calibri"/>
                </a:rPr>
                <a:t>Recruitment</a:t>
              </a:r>
            </a:p>
          </p:txBody>
        </p:sp>
        <p:sp>
          <p:nvSpPr>
            <p:cNvPr id="120" name="TextBox 119"/>
            <p:cNvSpPr txBox="1"/>
            <p:nvPr/>
          </p:nvSpPr>
          <p:spPr>
            <a:xfrm>
              <a:off x="5917213" y="3849145"/>
              <a:ext cx="65399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DNA </a:t>
              </a:r>
            </a:p>
            <a:p>
              <a:pPr defTabSz="457200" fontAlgn="auto">
                <a:spcBef>
                  <a:spcPts val="0"/>
                </a:spcBef>
                <a:spcAft>
                  <a:spcPts val="0"/>
                </a:spcAft>
              </a:pPr>
              <a:r>
                <a:rPr lang="en-US" sz="1200" dirty="0">
                  <a:solidFill>
                    <a:prstClr val="black"/>
                  </a:solidFill>
                  <a:latin typeface="Calibri"/>
                </a:rPr>
                <a:t>Binding</a:t>
              </a:r>
            </a:p>
          </p:txBody>
        </p:sp>
        <p:sp>
          <p:nvSpPr>
            <p:cNvPr id="126" name="TextBox 125"/>
            <p:cNvSpPr txBox="1"/>
            <p:nvPr/>
          </p:nvSpPr>
          <p:spPr>
            <a:xfrm>
              <a:off x="4634995" y="4546263"/>
              <a:ext cx="1010688"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RNA </a:t>
              </a:r>
            </a:p>
            <a:p>
              <a:pPr algn="r" defTabSz="457200" fontAlgn="auto">
                <a:spcBef>
                  <a:spcPts val="0"/>
                </a:spcBef>
                <a:spcAft>
                  <a:spcPts val="0"/>
                </a:spcAft>
              </a:pPr>
              <a:r>
                <a:rPr lang="en-US" sz="1200" dirty="0">
                  <a:solidFill>
                    <a:prstClr val="black"/>
                  </a:solidFill>
                  <a:latin typeface="Calibri"/>
                </a:rPr>
                <a:t>Transcription</a:t>
              </a:r>
            </a:p>
          </p:txBody>
        </p:sp>
        <p:sp>
          <p:nvSpPr>
            <p:cNvPr id="127" name="TextBox 126"/>
            <p:cNvSpPr txBox="1"/>
            <p:nvPr/>
          </p:nvSpPr>
          <p:spPr>
            <a:xfrm>
              <a:off x="4795956" y="5236320"/>
              <a:ext cx="917239"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Protein </a:t>
              </a:r>
            </a:p>
            <a:p>
              <a:pPr algn="r" defTabSz="457200" fontAlgn="auto">
                <a:spcBef>
                  <a:spcPts val="0"/>
                </a:spcBef>
                <a:spcAft>
                  <a:spcPts val="0"/>
                </a:spcAft>
              </a:pPr>
              <a:r>
                <a:rPr lang="en-US" sz="1200" dirty="0">
                  <a:solidFill>
                    <a:prstClr val="black"/>
                  </a:solidFill>
                  <a:latin typeface="Calibri"/>
                </a:rPr>
                <a:t>Production</a:t>
              </a:r>
            </a:p>
          </p:txBody>
        </p:sp>
        <p:cxnSp>
          <p:nvCxnSpPr>
            <p:cNvPr id="141" name="Elbow Connector 71"/>
            <p:cNvCxnSpPr>
              <a:stCxn id="53" idx="6"/>
              <a:endCxn id="169" idx="4"/>
            </p:cNvCxnSpPr>
            <p:nvPr/>
          </p:nvCxnSpPr>
          <p:spPr bwMode="auto">
            <a:xfrm>
              <a:off x="5966950" y="6198393"/>
              <a:ext cx="672829" cy="26383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sp>
          <p:nvSpPr>
            <p:cNvPr id="144" name="TextBox 143"/>
            <p:cNvSpPr txBox="1"/>
            <p:nvPr/>
          </p:nvSpPr>
          <p:spPr>
            <a:xfrm>
              <a:off x="4726981" y="5977964"/>
              <a:ext cx="1002197"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ER-induced</a:t>
              </a:r>
            </a:p>
            <a:p>
              <a:pPr algn="r" defTabSz="457200" fontAlgn="auto">
                <a:spcBef>
                  <a:spcPts val="0"/>
                </a:spcBef>
                <a:spcAft>
                  <a:spcPts val="0"/>
                </a:spcAft>
              </a:pPr>
              <a:r>
                <a:rPr lang="en-US" sz="1200" dirty="0">
                  <a:solidFill>
                    <a:prstClr val="black"/>
                  </a:solidFill>
                  <a:latin typeface="Calibri"/>
                </a:rPr>
                <a:t>Proliferation</a:t>
              </a:r>
            </a:p>
          </p:txBody>
        </p:sp>
        <p:cxnSp>
          <p:nvCxnSpPr>
            <p:cNvPr id="195" name="Elbow Connector 71"/>
            <p:cNvCxnSpPr>
              <a:stCxn id="42" idx="3"/>
              <a:endCxn id="163" idx="0"/>
            </p:cNvCxnSpPr>
            <p:nvPr/>
          </p:nvCxnSpPr>
          <p:spPr bwMode="auto">
            <a:xfrm rot="5400000">
              <a:off x="7007496" y="4370453"/>
              <a:ext cx="591775" cy="530713"/>
            </a:xfrm>
            <a:prstGeom prst="curvedConnector2">
              <a:avLst/>
            </a:prstGeom>
            <a:noFill/>
            <a:ln w="25400" cap="flat" cmpd="sng" algn="ctr">
              <a:solidFill>
                <a:schemeClr val="tx1"/>
              </a:solidFill>
              <a:prstDash val="solid"/>
              <a:round/>
              <a:headEnd type="none" w="med" len="med"/>
              <a:tailEnd type="triangle"/>
            </a:ln>
            <a:effectLst/>
          </p:spPr>
        </p:cxnSp>
        <p:cxnSp>
          <p:nvCxnSpPr>
            <p:cNvPr id="201" name="Elbow Connector 71"/>
            <p:cNvCxnSpPr>
              <a:stCxn id="42" idx="3"/>
              <a:endCxn id="159" idx="0"/>
            </p:cNvCxnSpPr>
            <p:nvPr/>
          </p:nvCxnSpPr>
          <p:spPr bwMode="auto">
            <a:xfrm rot="5400000">
              <a:off x="7209152" y="4169905"/>
              <a:ext cx="189571" cy="529604"/>
            </a:xfrm>
            <a:prstGeom prst="curvedConnector2">
              <a:avLst/>
            </a:prstGeom>
            <a:noFill/>
            <a:ln w="25400" cap="flat" cmpd="sng" algn="ctr">
              <a:solidFill>
                <a:schemeClr val="tx1"/>
              </a:solidFill>
              <a:prstDash val="solid"/>
              <a:round/>
              <a:headEnd type="none" w="med" len="med"/>
              <a:tailEnd type="triangle"/>
            </a:ln>
            <a:effectLst/>
          </p:spPr>
        </p:cxnSp>
        <p:cxnSp>
          <p:nvCxnSpPr>
            <p:cNvPr id="232" name="Elbow Connector 71"/>
            <p:cNvCxnSpPr>
              <a:stCxn id="3" idx="4"/>
              <a:endCxn id="52" idx="0"/>
            </p:cNvCxnSpPr>
            <p:nvPr/>
          </p:nvCxnSpPr>
          <p:spPr bwMode="auto">
            <a:xfrm rot="16200000" flipH="1">
              <a:off x="5608061" y="5113215"/>
              <a:ext cx="431754" cy="1801"/>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3" name="Elbow Connector 71"/>
            <p:cNvCxnSpPr>
              <a:stCxn id="58" idx="4"/>
              <a:endCxn id="3" idx="0"/>
            </p:cNvCxnSpPr>
            <p:nvPr/>
          </p:nvCxnSpPr>
          <p:spPr bwMode="auto">
            <a:xfrm rot="5400000">
              <a:off x="5631156" y="4431207"/>
              <a:ext cx="384594" cy="830"/>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4" name="Elbow Connector 71"/>
            <p:cNvCxnSpPr>
              <a:stCxn id="57" idx="4"/>
              <a:endCxn id="58" idx="0"/>
            </p:cNvCxnSpPr>
            <p:nvPr/>
          </p:nvCxnSpPr>
          <p:spPr bwMode="auto">
            <a:xfrm rot="16200000" flipH="1">
              <a:off x="5637442" y="3778578"/>
              <a:ext cx="365575" cy="7278"/>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5" name="Elbow Connector 71"/>
            <p:cNvCxnSpPr>
              <a:stCxn id="439" idx="2"/>
              <a:endCxn id="57" idx="0"/>
            </p:cNvCxnSpPr>
            <p:nvPr/>
          </p:nvCxnSpPr>
          <p:spPr bwMode="auto">
            <a:xfrm rot="16200000" flipH="1">
              <a:off x="5567586" y="3076106"/>
              <a:ext cx="490988" cy="7019"/>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6" name="Elbow Connector 71"/>
            <p:cNvCxnSpPr>
              <a:stCxn id="41" idx="3"/>
              <a:endCxn id="56" idx="0"/>
            </p:cNvCxnSpPr>
            <p:nvPr/>
          </p:nvCxnSpPr>
          <p:spPr bwMode="auto">
            <a:xfrm rot="16200000" flipH="1">
              <a:off x="5401577" y="2145100"/>
              <a:ext cx="783651" cy="12438"/>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38" name="Elbow Connector 71"/>
            <p:cNvCxnSpPr>
              <a:stCxn id="52" idx="4"/>
              <a:endCxn id="53" idx="0"/>
            </p:cNvCxnSpPr>
            <p:nvPr/>
          </p:nvCxnSpPr>
          <p:spPr bwMode="auto">
            <a:xfrm rot="16200000" flipH="1">
              <a:off x="5598854" y="5830297"/>
              <a:ext cx="456920" cy="4951"/>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270" name="Elbow Connector 71"/>
            <p:cNvCxnSpPr>
              <a:stCxn id="50" idx="3"/>
              <a:endCxn id="169" idx="0"/>
            </p:cNvCxnSpPr>
            <p:nvPr/>
          </p:nvCxnSpPr>
          <p:spPr bwMode="auto">
            <a:xfrm rot="5400000">
              <a:off x="7165578" y="6106753"/>
              <a:ext cx="195434" cy="515511"/>
            </a:xfrm>
            <a:prstGeom prst="curvedConnector2">
              <a:avLst/>
            </a:prstGeom>
            <a:noFill/>
            <a:ln w="25400" cap="flat" cmpd="sng" algn="ctr">
              <a:solidFill>
                <a:schemeClr val="tx1"/>
              </a:solidFill>
              <a:prstDash val="solid"/>
              <a:round/>
              <a:headEnd type="none" w="med" len="med"/>
              <a:tailEnd type="triangle"/>
            </a:ln>
            <a:effectLst/>
          </p:spPr>
        </p:cxnSp>
        <p:cxnSp>
          <p:nvCxnSpPr>
            <p:cNvPr id="276" name="Elbow Connector 71"/>
            <p:cNvCxnSpPr>
              <a:stCxn id="255" idx="6"/>
              <a:endCxn id="164" idx="4"/>
            </p:cNvCxnSpPr>
            <p:nvPr/>
          </p:nvCxnSpPr>
          <p:spPr bwMode="auto">
            <a:xfrm>
              <a:off x="2352924" y="4113047"/>
              <a:ext cx="1464591" cy="13920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291" name="Elbow Connector 71"/>
            <p:cNvCxnSpPr>
              <a:stCxn id="290" idx="3"/>
              <a:endCxn id="154" idx="0"/>
            </p:cNvCxnSpPr>
            <p:nvPr/>
          </p:nvCxnSpPr>
          <p:spPr bwMode="auto">
            <a:xfrm rot="5400000" flipH="1">
              <a:off x="4841513" y="-210852"/>
              <a:ext cx="19689" cy="1225129"/>
            </a:xfrm>
            <a:prstGeom prst="curvedConnector2">
              <a:avLst/>
            </a:prstGeom>
            <a:noFill/>
            <a:ln w="25400" cap="flat" cmpd="sng" algn="ctr">
              <a:solidFill>
                <a:schemeClr val="tx1"/>
              </a:solidFill>
              <a:prstDash val="solid"/>
              <a:round/>
              <a:headEnd type="none" w="med" len="med"/>
              <a:tailEnd type="triangle"/>
            </a:ln>
            <a:effectLst/>
          </p:spPr>
        </p:cxnSp>
        <p:cxnSp>
          <p:nvCxnSpPr>
            <p:cNvPr id="292" name="Elbow Connector 71"/>
            <p:cNvCxnSpPr>
              <a:stCxn id="290" idx="3"/>
              <a:endCxn id="155" idx="0"/>
            </p:cNvCxnSpPr>
            <p:nvPr/>
          </p:nvCxnSpPr>
          <p:spPr bwMode="auto">
            <a:xfrm rot="5400000">
              <a:off x="4668256" y="-16508"/>
              <a:ext cx="367603" cy="1223731"/>
            </a:xfrm>
            <a:prstGeom prst="curvedConnector2">
              <a:avLst/>
            </a:prstGeom>
            <a:noFill/>
            <a:ln w="25400" cap="flat" cmpd="sng" algn="ctr">
              <a:solidFill>
                <a:schemeClr val="tx1"/>
              </a:solidFill>
              <a:prstDash val="solid"/>
              <a:round/>
              <a:headEnd type="none" w="med" len="med"/>
              <a:tailEnd type="triangle"/>
            </a:ln>
            <a:effectLst/>
          </p:spPr>
        </p:cxnSp>
        <p:cxnSp>
          <p:nvCxnSpPr>
            <p:cNvPr id="293" name="Elbow Connector 71"/>
            <p:cNvCxnSpPr>
              <a:stCxn id="290" idx="3"/>
              <a:endCxn id="447" idx="3"/>
            </p:cNvCxnSpPr>
            <p:nvPr/>
          </p:nvCxnSpPr>
          <p:spPr bwMode="auto">
            <a:xfrm rot="5400000">
              <a:off x="4464224" y="193676"/>
              <a:ext cx="781819" cy="1217578"/>
            </a:xfrm>
            <a:prstGeom prst="curvedConnector2">
              <a:avLst/>
            </a:prstGeom>
            <a:noFill/>
            <a:ln w="25400" cap="flat" cmpd="sng" algn="ctr">
              <a:solidFill>
                <a:schemeClr val="tx1"/>
              </a:solidFill>
              <a:prstDash val="solid"/>
              <a:round/>
              <a:headEnd type="none" w="med" len="med"/>
              <a:tailEnd type="triangle"/>
            </a:ln>
            <a:effectLst/>
          </p:spPr>
        </p:cxnSp>
        <p:cxnSp>
          <p:nvCxnSpPr>
            <p:cNvPr id="304" name="Elbow Connector 71"/>
            <p:cNvCxnSpPr>
              <a:stCxn id="180" idx="6"/>
              <a:endCxn id="182" idx="4"/>
            </p:cNvCxnSpPr>
            <p:nvPr/>
          </p:nvCxnSpPr>
          <p:spPr bwMode="auto">
            <a:xfrm>
              <a:off x="2351972" y="2698110"/>
              <a:ext cx="1485316" cy="25459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07" name="Elbow Connector 71"/>
            <p:cNvCxnSpPr>
              <a:stCxn id="196" idx="3"/>
              <a:endCxn id="451" idx="1"/>
            </p:cNvCxnSpPr>
            <p:nvPr/>
          </p:nvCxnSpPr>
          <p:spPr bwMode="auto">
            <a:xfrm rot="16200000" flipH="1">
              <a:off x="2903835" y="2005629"/>
              <a:ext cx="872908" cy="1016369"/>
            </a:xfrm>
            <a:prstGeom prst="curvedConnector2">
              <a:avLst/>
            </a:prstGeom>
            <a:noFill/>
            <a:ln w="25400" cap="flat" cmpd="sng" algn="ctr">
              <a:solidFill>
                <a:schemeClr val="tx1"/>
              </a:solidFill>
              <a:prstDash val="solid"/>
              <a:round/>
              <a:headEnd type="none" w="med" len="med"/>
              <a:tailEnd type="triangle"/>
            </a:ln>
            <a:effectLst/>
          </p:spPr>
        </p:cxnSp>
        <p:cxnSp>
          <p:nvCxnSpPr>
            <p:cNvPr id="308" name="Elbow Connector 71"/>
            <p:cNvCxnSpPr>
              <a:stCxn id="196" idx="3"/>
              <a:endCxn id="450" idx="1"/>
            </p:cNvCxnSpPr>
            <p:nvPr/>
          </p:nvCxnSpPr>
          <p:spPr bwMode="auto">
            <a:xfrm rot="16200000" flipH="1">
              <a:off x="3084199" y="1825266"/>
              <a:ext cx="503793" cy="1007980"/>
            </a:xfrm>
            <a:prstGeom prst="curvedConnector2">
              <a:avLst/>
            </a:prstGeom>
            <a:noFill/>
            <a:ln w="25400" cap="flat" cmpd="sng" algn="ctr">
              <a:solidFill>
                <a:schemeClr val="tx1"/>
              </a:solidFill>
              <a:prstDash val="solid"/>
              <a:round/>
              <a:headEnd type="none" w="med" len="med"/>
              <a:tailEnd type="triangle"/>
            </a:ln>
            <a:effectLst/>
          </p:spPr>
        </p:cxnSp>
        <p:cxnSp>
          <p:nvCxnSpPr>
            <p:cNvPr id="309" name="Elbow Connector 71"/>
            <p:cNvCxnSpPr>
              <a:stCxn id="196" idx="3"/>
              <a:endCxn id="449" idx="1"/>
            </p:cNvCxnSpPr>
            <p:nvPr/>
          </p:nvCxnSpPr>
          <p:spPr bwMode="auto">
            <a:xfrm rot="16200000" flipH="1">
              <a:off x="3293923" y="1615541"/>
              <a:ext cx="101121" cy="1024757"/>
            </a:xfrm>
            <a:prstGeom prst="curvedConnector2">
              <a:avLst/>
            </a:prstGeom>
            <a:noFill/>
            <a:ln w="25400" cap="flat" cmpd="sng" algn="ctr">
              <a:solidFill>
                <a:schemeClr val="tx1"/>
              </a:solidFill>
              <a:prstDash val="solid"/>
              <a:round/>
              <a:headEnd type="none" w="med" len="med"/>
              <a:tailEnd type="triangle"/>
            </a:ln>
            <a:effectLst/>
          </p:spPr>
        </p:cxnSp>
        <p:cxnSp>
          <p:nvCxnSpPr>
            <p:cNvPr id="310" name="Elbow Connector 71"/>
            <p:cNvCxnSpPr>
              <a:stCxn id="196" idx="3"/>
              <a:endCxn id="452" idx="1"/>
            </p:cNvCxnSpPr>
            <p:nvPr/>
          </p:nvCxnSpPr>
          <p:spPr bwMode="auto">
            <a:xfrm rot="16200000" flipH="1">
              <a:off x="2710888" y="2198577"/>
              <a:ext cx="1258802" cy="1016368"/>
            </a:xfrm>
            <a:prstGeom prst="curvedConnector2">
              <a:avLst/>
            </a:prstGeom>
            <a:noFill/>
            <a:ln w="25400" cap="flat" cmpd="sng" algn="ctr">
              <a:solidFill>
                <a:schemeClr val="tx1"/>
              </a:solidFill>
              <a:prstDash val="solid"/>
              <a:round/>
              <a:headEnd type="none" w="med" len="med"/>
              <a:tailEnd type="triangle"/>
            </a:ln>
            <a:effectLst/>
          </p:spPr>
        </p:cxnSp>
        <p:cxnSp>
          <p:nvCxnSpPr>
            <p:cNvPr id="311" name="Elbow Connector 71"/>
            <p:cNvCxnSpPr>
              <a:stCxn id="196" idx="3"/>
              <a:endCxn id="453" idx="1"/>
            </p:cNvCxnSpPr>
            <p:nvPr/>
          </p:nvCxnSpPr>
          <p:spPr bwMode="auto">
            <a:xfrm rot="16200000" flipH="1">
              <a:off x="2518768" y="2390697"/>
              <a:ext cx="1668211" cy="1041536"/>
            </a:xfrm>
            <a:prstGeom prst="curvedConnector2">
              <a:avLst/>
            </a:prstGeom>
            <a:noFill/>
            <a:ln w="25400" cap="flat" cmpd="sng" algn="ctr">
              <a:solidFill>
                <a:schemeClr val="tx1"/>
              </a:solidFill>
              <a:prstDash val="solid"/>
              <a:round/>
              <a:headEnd type="none" w="med" len="med"/>
              <a:tailEnd type="triangle"/>
            </a:ln>
            <a:effectLst/>
          </p:spPr>
        </p:cxnSp>
        <p:cxnSp>
          <p:nvCxnSpPr>
            <p:cNvPr id="345" name="Elbow Connector 71"/>
            <p:cNvCxnSpPr>
              <a:stCxn id="344" idx="3"/>
              <a:endCxn id="168" idx="0"/>
            </p:cNvCxnSpPr>
            <p:nvPr/>
          </p:nvCxnSpPr>
          <p:spPr bwMode="auto">
            <a:xfrm rot="5400000">
              <a:off x="7204256" y="5075620"/>
              <a:ext cx="138623" cy="555628"/>
            </a:xfrm>
            <a:prstGeom prst="curvedConnector2">
              <a:avLst/>
            </a:prstGeom>
            <a:noFill/>
            <a:ln w="25400" cap="flat" cmpd="sng" algn="ctr">
              <a:solidFill>
                <a:schemeClr val="tx1"/>
              </a:solidFill>
              <a:prstDash val="solid"/>
              <a:round/>
              <a:headEnd type="none" w="med" len="med"/>
              <a:tailEnd type="triangle"/>
            </a:ln>
            <a:effectLst/>
          </p:spPr>
        </p:cxnSp>
        <p:cxnSp>
          <p:nvCxnSpPr>
            <p:cNvPr id="347" name="Elbow Connector 71"/>
            <p:cNvCxnSpPr>
              <a:stCxn id="344" idx="3"/>
              <a:endCxn id="167" idx="0"/>
            </p:cNvCxnSpPr>
            <p:nvPr/>
          </p:nvCxnSpPr>
          <p:spPr bwMode="auto">
            <a:xfrm rot="5400000">
              <a:off x="6989329" y="5297941"/>
              <a:ext cx="575871" cy="548235"/>
            </a:xfrm>
            <a:prstGeom prst="curvedConnector2">
              <a:avLst/>
            </a:prstGeom>
            <a:noFill/>
            <a:ln w="25400" cap="flat" cmpd="sng" algn="ctr">
              <a:solidFill>
                <a:schemeClr val="tx1"/>
              </a:solidFill>
              <a:prstDash val="solid"/>
              <a:round/>
              <a:headEnd type="none" w="med" len="med"/>
              <a:tailEnd type="triangle"/>
            </a:ln>
            <a:effectLst/>
          </p:spPr>
        </p:cxnSp>
        <p:grpSp>
          <p:nvGrpSpPr>
            <p:cNvPr id="410" name="Group 409"/>
            <p:cNvGrpSpPr/>
            <p:nvPr/>
          </p:nvGrpSpPr>
          <p:grpSpPr>
            <a:xfrm>
              <a:off x="5293260" y="67608"/>
              <a:ext cx="355133" cy="343948"/>
              <a:chOff x="7399005" y="627784"/>
              <a:chExt cx="355133" cy="343948"/>
            </a:xfrm>
          </p:grpSpPr>
          <p:sp>
            <p:nvSpPr>
              <p:cNvPr id="290" name="Chevron 289"/>
              <p:cNvSpPr/>
              <p:nvPr/>
            </p:nvSpPr>
            <p:spPr bwMode="auto">
              <a:xfrm rot="5400000">
                <a:off x="7397693" y="66972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2" name="TextBox 431"/>
              <p:cNvSpPr txBox="1"/>
              <p:nvPr/>
            </p:nvSpPr>
            <p:spPr>
              <a:xfrm>
                <a:off x="7399005" y="692046"/>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R3</a:t>
                </a:r>
              </a:p>
            </p:txBody>
          </p:sp>
        </p:grpSp>
        <p:grpSp>
          <p:nvGrpSpPr>
            <p:cNvPr id="605" name="Group 604"/>
            <p:cNvGrpSpPr/>
            <p:nvPr/>
          </p:nvGrpSpPr>
          <p:grpSpPr>
            <a:xfrm>
              <a:off x="5622199" y="1415546"/>
              <a:ext cx="355133" cy="348299"/>
              <a:chOff x="6810464" y="1526802"/>
              <a:chExt cx="355133" cy="348299"/>
            </a:xfrm>
          </p:grpSpPr>
          <p:sp>
            <p:nvSpPr>
              <p:cNvPr id="41" name="Chevron 40"/>
              <p:cNvSpPr/>
              <p:nvPr/>
            </p:nvSpPr>
            <p:spPr bwMode="auto">
              <a:xfrm rot="5400000">
                <a:off x="6803474" y="1568746"/>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3" name="TextBox 432"/>
              <p:cNvSpPr txBox="1"/>
              <p:nvPr/>
            </p:nvSpPr>
            <p:spPr>
              <a:xfrm>
                <a:off x="6810464" y="159810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R1</a:t>
                </a:r>
              </a:p>
            </p:txBody>
          </p:sp>
        </p:grpSp>
        <p:sp>
          <p:nvSpPr>
            <p:cNvPr id="275" name="Chevron 274"/>
            <p:cNvSpPr/>
            <p:nvPr/>
          </p:nvSpPr>
          <p:spPr bwMode="auto">
            <a:xfrm rot="5400000">
              <a:off x="3103384" y="3757104"/>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4" name="TextBox 433"/>
            <p:cNvSpPr txBox="1"/>
            <p:nvPr/>
          </p:nvSpPr>
          <p:spPr>
            <a:xfrm>
              <a:off x="3116373" y="377514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R5</a:t>
              </a:r>
            </a:p>
          </p:txBody>
        </p:sp>
        <p:sp>
          <p:nvSpPr>
            <p:cNvPr id="344" name="Chevron 343"/>
            <p:cNvSpPr/>
            <p:nvPr/>
          </p:nvSpPr>
          <p:spPr bwMode="auto">
            <a:xfrm rot="5400000">
              <a:off x="7379407" y="4982119"/>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5" name="TextBox 434"/>
            <p:cNvSpPr txBox="1"/>
            <p:nvPr/>
          </p:nvSpPr>
          <p:spPr>
            <a:xfrm>
              <a:off x="7379930" y="49997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R7</a:t>
              </a:r>
            </a:p>
          </p:txBody>
        </p:sp>
        <p:grpSp>
          <p:nvGrpSpPr>
            <p:cNvPr id="392" name="Group 391"/>
            <p:cNvGrpSpPr/>
            <p:nvPr/>
          </p:nvGrpSpPr>
          <p:grpSpPr>
            <a:xfrm>
              <a:off x="7351873" y="5922843"/>
              <a:ext cx="534468" cy="345459"/>
              <a:chOff x="7146024" y="5759047"/>
              <a:chExt cx="534468" cy="345459"/>
            </a:xfrm>
          </p:grpSpPr>
          <p:sp>
            <p:nvSpPr>
              <p:cNvPr id="50" name="Chevron 49"/>
              <p:cNvSpPr/>
              <p:nvPr/>
            </p:nvSpPr>
            <p:spPr bwMode="auto">
              <a:xfrm rot="5400000">
                <a:off x="7143227" y="5800991"/>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6" name="TextBox 435"/>
              <p:cNvSpPr txBox="1"/>
              <p:nvPr/>
            </p:nvSpPr>
            <p:spPr>
              <a:xfrm>
                <a:off x="7146024" y="5827507"/>
                <a:ext cx="53446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R8</a:t>
                </a:r>
              </a:p>
            </p:txBody>
          </p:sp>
        </p:grpSp>
        <p:sp>
          <p:nvSpPr>
            <p:cNvPr id="42" name="Chevron 41"/>
            <p:cNvSpPr/>
            <p:nvPr/>
          </p:nvSpPr>
          <p:spPr bwMode="auto">
            <a:xfrm rot="5400000">
              <a:off x="7396765" y="403791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8" name="TextBox 437"/>
            <p:cNvSpPr txBox="1"/>
            <p:nvPr/>
          </p:nvSpPr>
          <p:spPr>
            <a:xfrm>
              <a:off x="7409969" y="40509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R6</a:t>
              </a:r>
            </a:p>
          </p:txBody>
        </p:sp>
        <p:grpSp>
          <p:nvGrpSpPr>
            <p:cNvPr id="377" name="Group 376"/>
            <p:cNvGrpSpPr/>
            <p:nvPr/>
          </p:nvGrpSpPr>
          <p:grpSpPr>
            <a:xfrm>
              <a:off x="5619307" y="2543145"/>
              <a:ext cx="380528" cy="290977"/>
              <a:chOff x="5081123" y="2112629"/>
              <a:chExt cx="380528" cy="290977"/>
            </a:xfrm>
          </p:grpSpPr>
          <p:sp>
            <p:nvSpPr>
              <p:cNvPr id="56" name="Oval 55"/>
              <p:cNvSpPr/>
              <p:nvPr/>
            </p:nvSpPr>
            <p:spPr bwMode="auto">
              <a:xfrm>
                <a:off x="5124277" y="211262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9" name="TextBox 438"/>
              <p:cNvSpPr txBox="1"/>
              <p:nvPr/>
            </p:nvSpPr>
            <p:spPr>
              <a:xfrm>
                <a:off x="5081123" y="2126607"/>
                <a:ext cx="38052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a:t>
                </a:r>
              </a:p>
            </p:txBody>
          </p:sp>
        </p:grpSp>
        <p:sp>
          <p:nvSpPr>
            <p:cNvPr id="57" name="Oval 56"/>
            <p:cNvSpPr/>
            <p:nvPr/>
          </p:nvSpPr>
          <p:spPr bwMode="auto">
            <a:xfrm>
              <a:off x="5679430" y="3325110"/>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0" name="TextBox 439"/>
            <p:cNvSpPr txBox="1"/>
            <p:nvPr/>
          </p:nvSpPr>
          <p:spPr>
            <a:xfrm>
              <a:off x="5643402" y="3330094"/>
              <a:ext cx="40267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N2</a:t>
              </a:r>
            </a:p>
          </p:txBody>
        </p:sp>
        <p:sp>
          <p:nvSpPr>
            <p:cNvPr id="58" name="Oval 57"/>
            <p:cNvSpPr/>
            <p:nvPr/>
          </p:nvSpPr>
          <p:spPr bwMode="auto">
            <a:xfrm>
              <a:off x="5686708" y="3965005"/>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1" name="TextBox 440"/>
            <p:cNvSpPr txBox="1"/>
            <p:nvPr/>
          </p:nvSpPr>
          <p:spPr>
            <a:xfrm>
              <a:off x="5646301" y="3968363"/>
              <a:ext cx="39585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N3</a:t>
              </a:r>
            </a:p>
          </p:txBody>
        </p:sp>
        <p:sp>
          <p:nvSpPr>
            <p:cNvPr id="3" name="Oval 2"/>
            <p:cNvSpPr/>
            <p:nvPr/>
          </p:nvSpPr>
          <p:spPr bwMode="auto">
            <a:xfrm>
              <a:off x="5685878" y="462391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2" name="TextBox 441"/>
            <p:cNvSpPr txBox="1"/>
            <p:nvPr/>
          </p:nvSpPr>
          <p:spPr>
            <a:xfrm flipH="1">
              <a:off x="5631312" y="4639154"/>
              <a:ext cx="520270" cy="283751"/>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N4</a:t>
              </a:r>
            </a:p>
          </p:txBody>
        </p:sp>
        <p:grpSp>
          <p:nvGrpSpPr>
            <p:cNvPr id="381" name="Group 380"/>
            <p:cNvGrpSpPr/>
            <p:nvPr/>
          </p:nvGrpSpPr>
          <p:grpSpPr>
            <a:xfrm>
              <a:off x="5652724" y="5329993"/>
              <a:ext cx="419730" cy="289579"/>
              <a:chOff x="5092119" y="5009627"/>
              <a:chExt cx="419730" cy="289579"/>
            </a:xfrm>
          </p:grpSpPr>
          <p:sp>
            <p:nvSpPr>
              <p:cNvPr id="52" name="Oval 51"/>
              <p:cNvSpPr/>
              <p:nvPr/>
            </p:nvSpPr>
            <p:spPr bwMode="auto">
              <a:xfrm>
                <a:off x="5127074" y="5009627"/>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3" name="TextBox 442"/>
              <p:cNvSpPr txBox="1"/>
              <p:nvPr/>
            </p:nvSpPr>
            <p:spPr>
              <a:xfrm>
                <a:off x="5092119" y="5022207"/>
                <a:ext cx="41973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N5</a:t>
                </a:r>
              </a:p>
            </p:txBody>
          </p:sp>
        </p:grpSp>
        <p:grpSp>
          <p:nvGrpSpPr>
            <p:cNvPr id="382" name="Group 381"/>
            <p:cNvGrpSpPr/>
            <p:nvPr/>
          </p:nvGrpSpPr>
          <p:grpSpPr>
            <a:xfrm>
              <a:off x="5647888" y="6061233"/>
              <a:ext cx="412480" cy="296570"/>
              <a:chOff x="5243121" y="5958981"/>
              <a:chExt cx="412480" cy="296570"/>
            </a:xfrm>
          </p:grpSpPr>
          <p:sp>
            <p:nvSpPr>
              <p:cNvPr id="53" name="Oval 52"/>
              <p:cNvSpPr/>
              <p:nvPr/>
            </p:nvSpPr>
            <p:spPr bwMode="auto">
              <a:xfrm>
                <a:off x="5287863" y="5958981"/>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4" name="TextBox 443"/>
              <p:cNvSpPr txBox="1"/>
              <p:nvPr/>
            </p:nvSpPr>
            <p:spPr>
              <a:xfrm>
                <a:off x="5243121" y="5978552"/>
                <a:ext cx="41248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N6</a:t>
                </a:r>
              </a:p>
            </p:txBody>
          </p:sp>
        </p:grpSp>
        <p:grpSp>
          <p:nvGrpSpPr>
            <p:cNvPr id="409" name="Group 408"/>
            <p:cNvGrpSpPr/>
            <p:nvPr/>
          </p:nvGrpSpPr>
          <p:grpSpPr>
            <a:xfrm>
              <a:off x="3873033" y="208987"/>
              <a:ext cx="380301" cy="365760"/>
              <a:chOff x="6350467" y="830510"/>
              <a:chExt cx="380301" cy="365760"/>
            </a:xfrm>
          </p:grpSpPr>
          <p:sp>
            <p:nvSpPr>
              <p:cNvPr id="154" name="8-Point Star 153"/>
              <p:cNvSpPr/>
              <p:nvPr/>
            </p:nvSpPr>
            <p:spPr bwMode="auto">
              <a:xfrm>
                <a:off x="6350467" y="830510"/>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5" name="TextBox 444"/>
              <p:cNvSpPr txBox="1"/>
              <p:nvPr/>
            </p:nvSpPr>
            <p:spPr>
              <a:xfrm>
                <a:off x="6375635" y="886435"/>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grpSp>
        <p:grpSp>
          <p:nvGrpSpPr>
            <p:cNvPr id="408" name="Group 407"/>
            <p:cNvGrpSpPr/>
            <p:nvPr/>
          </p:nvGrpSpPr>
          <p:grpSpPr>
            <a:xfrm>
              <a:off x="3874431" y="596279"/>
              <a:ext cx="371911" cy="365760"/>
              <a:chOff x="6351866" y="1326859"/>
              <a:chExt cx="371911" cy="365760"/>
            </a:xfrm>
          </p:grpSpPr>
          <p:sp>
            <p:nvSpPr>
              <p:cNvPr id="155" name="8-Point Star 154"/>
              <p:cNvSpPr/>
              <p:nvPr/>
            </p:nvSpPr>
            <p:spPr bwMode="auto">
              <a:xfrm>
                <a:off x="6351866" y="1326859"/>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6" name="TextBox 445"/>
              <p:cNvSpPr txBox="1"/>
              <p:nvPr/>
            </p:nvSpPr>
            <p:spPr>
              <a:xfrm>
                <a:off x="6368644" y="139956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A2</a:t>
                </a:r>
              </a:p>
            </p:txBody>
          </p:sp>
        </p:grpSp>
        <p:grpSp>
          <p:nvGrpSpPr>
            <p:cNvPr id="407" name="Group 406"/>
            <p:cNvGrpSpPr/>
            <p:nvPr/>
          </p:nvGrpSpPr>
          <p:grpSpPr>
            <a:xfrm>
              <a:off x="3884219" y="983570"/>
              <a:ext cx="365760" cy="365760"/>
              <a:chOff x="6344875" y="1781262"/>
              <a:chExt cx="365760" cy="365760"/>
            </a:xfrm>
          </p:grpSpPr>
          <p:sp>
            <p:nvSpPr>
              <p:cNvPr id="156" name="8-Point Star 155"/>
              <p:cNvSpPr/>
              <p:nvPr/>
            </p:nvSpPr>
            <p:spPr bwMode="auto">
              <a:xfrm>
                <a:off x="6344875" y="178126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7" name="TextBox 446"/>
              <p:cNvSpPr txBox="1"/>
              <p:nvPr/>
            </p:nvSpPr>
            <p:spPr>
              <a:xfrm>
                <a:off x="6351867" y="1852567"/>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A3</a:t>
                </a:r>
              </a:p>
            </p:txBody>
          </p:sp>
        </p:grpSp>
        <p:sp>
          <p:nvSpPr>
            <p:cNvPr id="161" name="8-Point Star 160"/>
            <p:cNvSpPr/>
            <p:nvPr/>
          </p:nvSpPr>
          <p:spPr bwMode="auto">
            <a:xfrm>
              <a:off x="3848472" y="158977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8" name="TextBox 447"/>
            <p:cNvSpPr txBox="1"/>
            <p:nvPr/>
          </p:nvSpPr>
          <p:spPr>
            <a:xfrm>
              <a:off x="3859100" y="163034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A4</a:t>
              </a:r>
            </a:p>
          </p:txBody>
        </p:sp>
        <p:grpSp>
          <p:nvGrpSpPr>
            <p:cNvPr id="401" name="Group 400"/>
            <p:cNvGrpSpPr/>
            <p:nvPr/>
          </p:nvGrpSpPr>
          <p:grpSpPr>
            <a:xfrm>
              <a:off x="3841480" y="1985454"/>
              <a:ext cx="370515" cy="365760"/>
              <a:chOff x="2427214" y="1621871"/>
              <a:chExt cx="370515" cy="365760"/>
            </a:xfrm>
          </p:grpSpPr>
          <p:sp>
            <p:nvSpPr>
              <p:cNvPr id="162" name="8-Point Star 161"/>
              <p:cNvSpPr/>
              <p:nvPr/>
            </p:nvSpPr>
            <p:spPr bwMode="auto">
              <a:xfrm>
                <a:off x="2427214" y="162187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9" name="TextBox 448"/>
              <p:cNvSpPr txBox="1"/>
              <p:nvPr/>
            </p:nvSpPr>
            <p:spPr>
              <a:xfrm>
                <a:off x="2442596" y="1676398"/>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A5</a:t>
                </a:r>
              </a:p>
            </p:txBody>
          </p:sp>
        </p:grpSp>
        <p:grpSp>
          <p:nvGrpSpPr>
            <p:cNvPr id="400" name="Group 399"/>
            <p:cNvGrpSpPr/>
            <p:nvPr/>
          </p:nvGrpSpPr>
          <p:grpSpPr>
            <a:xfrm>
              <a:off x="3838686" y="2376941"/>
              <a:ext cx="365760" cy="365760"/>
              <a:chOff x="2776758" y="1988191"/>
              <a:chExt cx="365760" cy="365760"/>
            </a:xfrm>
          </p:grpSpPr>
          <p:sp>
            <p:nvSpPr>
              <p:cNvPr id="160" name="8-Point Star 159"/>
              <p:cNvSpPr/>
              <p:nvPr/>
            </p:nvSpPr>
            <p:spPr bwMode="auto">
              <a:xfrm>
                <a:off x="2776758" y="198819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0" name="TextBox 449"/>
              <p:cNvSpPr txBox="1"/>
              <p:nvPr/>
            </p:nvSpPr>
            <p:spPr>
              <a:xfrm>
                <a:off x="2778157" y="205390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A6</a:t>
                </a:r>
              </a:p>
            </p:txBody>
          </p:sp>
        </p:grpSp>
        <p:grpSp>
          <p:nvGrpSpPr>
            <p:cNvPr id="399" name="Group 398"/>
            <p:cNvGrpSpPr/>
            <p:nvPr/>
          </p:nvGrpSpPr>
          <p:grpSpPr>
            <a:xfrm>
              <a:off x="3837288" y="2769826"/>
              <a:ext cx="366319" cy="365760"/>
              <a:chOff x="3152864" y="2355909"/>
              <a:chExt cx="366319" cy="365760"/>
            </a:xfrm>
          </p:grpSpPr>
          <p:sp>
            <p:nvSpPr>
              <p:cNvPr id="182" name="8-Point Star 181"/>
              <p:cNvSpPr/>
              <p:nvPr/>
            </p:nvSpPr>
            <p:spPr bwMode="auto">
              <a:xfrm>
                <a:off x="3152864" y="2355909"/>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1" name="TextBox 450"/>
              <p:cNvSpPr txBox="1"/>
              <p:nvPr/>
            </p:nvSpPr>
            <p:spPr>
              <a:xfrm>
                <a:off x="3164050" y="2397851"/>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A7</a:t>
                </a:r>
              </a:p>
            </p:txBody>
          </p:sp>
        </p:grpSp>
        <p:grpSp>
          <p:nvGrpSpPr>
            <p:cNvPr id="398" name="Group 397"/>
            <p:cNvGrpSpPr/>
            <p:nvPr/>
          </p:nvGrpSpPr>
          <p:grpSpPr>
            <a:xfrm>
              <a:off x="3835889" y="3145932"/>
              <a:ext cx="367717" cy="365760"/>
              <a:chOff x="3554137" y="2723627"/>
              <a:chExt cx="367717" cy="365760"/>
            </a:xfrm>
          </p:grpSpPr>
          <p:sp>
            <p:nvSpPr>
              <p:cNvPr id="158" name="8-Point Star 157"/>
              <p:cNvSpPr/>
              <p:nvPr/>
            </p:nvSpPr>
            <p:spPr bwMode="auto">
              <a:xfrm>
                <a:off x="3554137" y="2723627"/>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2" name="TextBox 451"/>
              <p:cNvSpPr txBox="1"/>
              <p:nvPr/>
            </p:nvSpPr>
            <p:spPr>
              <a:xfrm>
                <a:off x="3566721" y="2775357"/>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A8</a:t>
                </a:r>
                <a:endParaRPr lang="en-US" sz="1000" dirty="0">
                  <a:solidFill>
                    <a:prstClr val="black"/>
                  </a:solidFill>
                  <a:latin typeface="Calibri"/>
                </a:endParaRPr>
              </a:p>
            </p:txBody>
          </p:sp>
        </p:grpSp>
        <p:grpSp>
          <p:nvGrpSpPr>
            <p:cNvPr id="397" name="Group 396"/>
            <p:cNvGrpSpPr/>
            <p:nvPr/>
          </p:nvGrpSpPr>
          <p:grpSpPr>
            <a:xfrm>
              <a:off x="3842880" y="3545553"/>
              <a:ext cx="385894" cy="365760"/>
              <a:chOff x="3863131" y="3041008"/>
              <a:chExt cx="385894" cy="365760"/>
            </a:xfrm>
          </p:grpSpPr>
          <p:sp>
            <p:nvSpPr>
              <p:cNvPr id="157" name="8-Point Star 156"/>
              <p:cNvSpPr/>
              <p:nvPr/>
            </p:nvSpPr>
            <p:spPr bwMode="auto">
              <a:xfrm>
                <a:off x="3863131" y="3041008"/>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3" name="TextBox 452"/>
              <p:cNvSpPr txBox="1"/>
              <p:nvPr/>
            </p:nvSpPr>
            <p:spPr>
              <a:xfrm>
                <a:off x="3893892" y="3102526"/>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A9</a:t>
                </a:r>
              </a:p>
            </p:txBody>
          </p:sp>
        </p:grpSp>
        <p:sp>
          <p:nvSpPr>
            <p:cNvPr id="164" name="8-Point Star 163"/>
            <p:cNvSpPr/>
            <p:nvPr/>
          </p:nvSpPr>
          <p:spPr bwMode="auto">
            <a:xfrm>
              <a:off x="3817515" y="406937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4" name="TextBox 453"/>
            <p:cNvSpPr txBox="1"/>
            <p:nvPr/>
          </p:nvSpPr>
          <p:spPr>
            <a:xfrm>
              <a:off x="3789270" y="4102333"/>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A10</a:t>
              </a:r>
            </a:p>
          </p:txBody>
        </p:sp>
        <p:sp>
          <p:nvSpPr>
            <p:cNvPr id="159" name="8-Point Star 158"/>
            <p:cNvSpPr/>
            <p:nvPr/>
          </p:nvSpPr>
          <p:spPr bwMode="auto">
            <a:xfrm>
              <a:off x="6673375" y="434661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5" name="TextBox 454"/>
            <p:cNvSpPr txBox="1"/>
            <p:nvPr/>
          </p:nvSpPr>
          <p:spPr>
            <a:xfrm>
              <a:off x="6655160" y="4409479"/>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A12</a:t>
              </a:r>
            </a:p>
          </p:txBody>
        </p:sp>
        <p:sp>
          <p:nvSpPr>
            <p:cNvPr id="163" name="8-Point Star 162"/>
            <p:cNvSpPr/>
            <p:nvPr/>
          </p:nvSpPr>
          <p:spPr bwMode="auto">
            <a:xfrm>
              <a:off x="6672266" y="4748817"/>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6" name="TextBox 455"/>
            <p:cNvSpPr txBox="1"/>
            <p:nvPr/>
          </p:nvSpPr>
          <p:spPr>
            <a:xfrm>
              <a:off x="6645451" y="4797246"/>
              <a:ext cx="45160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A13</a:t>
              </a:r>
            </a:p>
          </p:txBody>
        </p:sp>
        <p:grpSp>
          <p:nvGrpSpPr>
            <p:cNvPr id="387" name="Group 386"/>
            <p:cNvGrpSpPr/>
            <p:nvPr/>
          </p:nvGrpSpPr>
          <p:grpSpPr>
            <a:xfrm>
              <a:off x="6604423" y="5239866"/>
              <a:ext cx="468384" cy="365760"/>
              <a:chOff x="6091405" y="4632121"/>
              <a:chExt cx="468384" cy="365760"/>
            </a:xfrm>
          </p:grpSpPr>
          <p:sp>
            <p:nvSpPr>
              <p:cNvPr id="168" name="8-Point Star 167"/>
              <p:cNvSpPr/>
              <p:nvPr/>
            </p:nvSpPr>
            <p:spPr bwMode="auto">
              <a:xfrm>
                <a:off x="6116975" y="463212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0" name="TextBox 459"/>
              <p:cNvSpPr txBox="1"/>
              <p:nvPr/>
            </p:nvSpPr>
            <p:spPr>
              <a:xfrm>
                <a:off x="6091405" y="4678851"/>
                <a:ext cx="46838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A14</a:t>
                </a:r>
              </a:p>
            </p:txBody>
          </p:sp>
        </p:grpSp>
        <p:grpSp>
          <p:nvGrpSpPr>
            <p:cNvPr id="386" name="Group 385"/>
            <p:cNvGrpSpPr/>
            <p:nvPr/>
          </p:nvGrpSpPr>
          <p:grpSpPr>
            <a:xfrm>
              <a:off x="6613617" y="5677114"/>
              <a:ext cx="510329" cy="365760"/>
              <a:chOff x="6351866" y="4957894"/>
              <a:chExt cx="510329" cy="365760"/>
            </a:xfrm>
          </p:grpSpPr>
          <p:sp>
            <p:nvSpPr>
              <p:cNvPr id="167" name="8-Point Star 166"/>
              <p:cNvSpPr/>
              <p:nvPr/>
            </p:nvSpPr>
            <p:spPr bwMode="auto">
              <a:xfrm>
                <a:off x="6375635" y="4957894"/>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1" name="TextBox 460"/>
              <p:cNvSpPr txBox="1"/>
              <p:nvPr/>
            </p:nvSpPr>
            <p:spPr>
              <a:xfrm>
                <a:off x="6351866" y="5031994"/>
                <a:ext cx="51032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A15</a:t>
                </a:r>
              </a:p>
            </p:txBody>
          </p:sp>
        </p:grpSp>
        <p:grpSp>
          <p:nvGrpSpPr>
            <p:cNvPr id="383" name="Group 382"/>
            <p:cNvGrpSpPr/>
            <p:nvPr/>
          </p:nvGrpSpPr>
          <p:grpSpPr>
            <a:xfrm>
              <a:off x="6621603" y="6279345"/>
              <a:ext cx="459995" cy="365760"/>
              <a:chOff x="6368644" y="6177093"/>
              <a:chExt cx="459995" cy="365760"/>
            </a:xfrm>
          </p:grpSpPr>
          <p:sp>
            <p:nvSpPr>
              <p:cNvPr id="169" name="8-Point Star 168"/>
              <p:cNvSpPr/>
              <p:nvPr/>
            </p:nvSpPr>
            <p:spPr bwMode="auto">
              <a:xfrm>
                <a:off x="6386820" y="617709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3" name="TextBox 462"/>
              <p:cNvSpPr txBox="1"/>
              <p:nvPr/>
            </p:nvSpPr>
            <p:spPr>
              <a:xfrm>
                <a:off x="6368644" y="6231620"/>
                <a:ext cx="459995" cy="261610"/>
              </a:xfrm>
              <a:prstGeom prst="rect">
                <a:avLst/>
              </a:prstGeom>
              <a:noFill/>
            </p:spPr>
            <p:txBody>
              <a:bodyPr wrap="square" rtlCol="0">
                <a:spAutoFit/>
              </a:bodyPr>
              <a:lstStyle/>
              <a:p>
                <a:pPr defTabSz="457200" fontAlgn="auto">
                  <a:spcBef>
                    <a:spcPts val="0"/>
                  </a:spcBef>
                  <a:spcAft>
                    <a:spcPts val="0"/>
                  </a:spcAft>
                </a:pPr>
                <a:r>
                  <a:rPr lang="en-US" sz="1100" dirty="0">
                    <a:solidFill>
                      <a:prstClr val="black"/>
                    </a:solidFill>
                    <a:latin typeface="Calibri"/>
                  </a:rPr>
                  <a:t>A16</a:t>
                </a:r>
                <a:endParaRPr lang="en-US" sz="1000" dirty="0">
                  <a:solidFill>
                    <a:prstClr val="black"/>
                  </a:solidFill>
                  <a:latin typeface="Calibri"/>
                </a:endParaRPr>
              </a:p>
            </p:txBody>
          </p:sp>
        </p:grpSp>
        <p:cxnSp>
          <p:nvCxnSpPr>
            <p:cNvPr id="485" name="Elbow Connector 71"/>
            <p:cNvCxnSpPr>
              <a:stCxn id="186" idx="3"/>
              <a:endCxn id="154" idx="6"/>
            </p:cNvCxnSpPr>
            <p:nvPr/>
          </p:nvCxnSpPr>
          <p:spPr bwMode="auto">
            <a:xfrm rot="5400000" flipH="1" flipV="1">
              <a:off x="3237451" y="-336257"/>
              <a:ext cx="273217" cy="1363706"/>
            </a:xfrm>
            <a:prstGeom prst="curvedConnector5">
              <a:avLst>
                <a:gd name="adj1" fmla="val -33216"/>
                <a:gd name="adj2" fmla="val 49600"/>
                <a:gd name="adj3" fmla="val 153397"/>
              </a:avLst>
            </a:prstGeom>
            <a:noFill/>
            <a:ln w="25400" cap="flat" cmpd="sng" algn="ctr">
              <a:solidFill>
                <a:schemeClr val="tx1"/>
              </a:solidFill>
              <a:prstDash val="solid"/>
              <a:round/>
              <a:headEnd type="none" w="med" len="med"/>
              <a:tailEnd type="triangle"/>
            </a:ln>
            <a:effectLst/>
          </p:spPr>
        </p:cxnSp>
        <p:sp>
          <p:nvSpPr>
            <p:cNvPr id="143" name="8-Point Star 142"/>
            <p:cNvSpPr/>
            <p:nvPr/>
          </p:nvSpPr>
          <p:spPr bwMode="auto">
            <a:xfrm>
              <a:off x="3825625" y="4487496"/>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45" name="TextBox 144"/>
            <p:cNvSpPr txBox="1"/>
            <p:nvPr/>
          </p:nvSpPr>
          <p:spPr>
            <a:xfrm>
              <a:off x="3801437" y="4547265"/>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A11</a:t>
              </a:r>
            </a:p>
          </p:txBody>
        </p:sp>
        <p:cxnSp>
          <p:nvCxnSpPr>
            <p:cNvPr id="146" name="Elbow Connector 71"/>
            <p:cNvCxnSpPr>
              <a:stCxn id="58" idx="2"/>
              <a:endCxn id="143" idx="0"/>
            </p:cNvCxnSpPr>
            <p:nvPr/>
          </p:nvCxnSpPr>
          <p:spPr bwMode="auto">
            <a:xfrm rot="10800000" flipV="1">
              <a:off x="4191386" y="4102164"/>
              <a:ext cx="1495323" cy="56821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149" name="Elbow Connector 71"/>
            <p:cNvCxnSpPr>
              <a:stCxn id="255" idx="6"/>
              <a:endCxn id="143" idx="4"/>
            </p:cNvCxnSpPr>
            <p:nvPr/>
          </p:nvCxnSpPr>
          <p:spPr bwMode="auto">
            <a:xfrm>
              <a:off x="2352924" y="4113047"/>
              <a:ext cx="1472701" cy="557329"/>
            </a:xfrm>
            <a:prstGeom prst="curvedConnector3">
              <a:avLst>
                <a:gd name="adj1" fmla="val 50000"/>
              </a:avLst>
            </a:prstGeom>
            <a:noFill/>
            <a:ln w="25400" cap="flat" cmpd="sng" algn="ctr">
              <a:solidFill>
                <a:schemeClr val="tx1"/>
              </a:solidFill>
              <a:prstDash val="solid"/>
              <a:round/>
              <a:headEnd type="none" w="med" len="med"/>
              <a:tailEnd type="triangle"/>
            </a:ln>
            <a:effectLst/>
          </p:spPr>
        </p:cxnSp>
        <p:sp>
          <p:nvSpPr>
            <p:cNvPr id="477" name="Rectangle 476"/>
            <p:cNvSpPr/>
            <p:nvPr/>
          </p:nvSpPr>
          <p:spPr bwMode="auto">
            <a:xfrm>
              <a:off x="6828903" y="242093"/>
              <a:ext cx="2154323" cy="274320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74" name="Chevron 473"/>
            <p:cNvSpPr/>
            <p:nvPr/>
          </p:nvSpPr>
          <p:spPr bwMode="auto">
            <a:xfrm rot="5400000">
              <a:off x="6884565" y="259481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6" name="Chevron 465"/>
            <p:cNvSpPr/>
            <p:nvPr/>
          </p:nvSpPr>
          <p:spPr bwMode="auto">
            <a:xfrm rot="5400000">
              <a:off x="6902381" y="447274"/>
              <a:ext cx="343948" cy="260059"/>
            </a:xfrm>
            <a:prstGeom prst="chevron">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8" name="Oval 467"/>
            <p:cNvSpPr/>
            <p:nvPr/>
          </p:nvSpPr>
          <p:spPr bwMode="auto">
            <a:xfrm>
              <a:off x="6917761" y="826668"/>
              <a:ext cx="274320" cy="274320"/>
            </a:xfrm>
            <a:prstGeom prst="ellipse">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9" name="8-Point Star 468"/>
            <p:cNvSpPr/>
            <p:nvPr/>
          </p:nvSpPr>
          <p:spPr bwMode="auto">
            <a:xfrm>
              <a:off x="6884206" y="115377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70" name="TextBox 469"/>
            <p:cNvSpPr txBox="1"/>
            <p:nvPr/>
          </p:nvSpPr>
          <p:spPr>
            <a:xfrm>
              <a:off x="7170831" y="354978"/>
              <a:ext cx="1683034" cy="461665"/>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Receptor (Direct Molecular Interaction)</a:t>
              </a:r>
            </a:p>
          </p:txBody>
        </p:sp>
        <p:sp>
          <p:nvSpPr>
            <p:cNvPr id="471" name="TextBox 470"/>
            <p:cNvSpPr txBox="1"/>
            <p:nvPr/>
          </p:nvSpPr>
          <p:spPr>
            <a:xfrm>
              <a:off x="7214173" y="837851"/>
              <a:ext cx="163969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Intermediate Process</a:t>
              </a:r>
            </a:p>
          </p:txBody>
        </p:sp>
        <p:sp>
          <p:nvSpPr>
            <p:cNvPr id="472" name="TextBox 471"/>
            <p:cNvSpPr txBox="1"/>
            <p:nvPr/>
          </p:nvSpPr>
          <p:spPr>
            <a:xfrm>
              <a:off x="7265905" y="1183131"/>
              <a:ext cx="158795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Assay</a:t>
              </a:r>
            </a:p>
          </p:txBody>
        </p:sp>
        <p:sp>
          <p:nvSpPr>
            <p:cNvPr id="473" name="Chevron 472"/>
            <p:cNvSpPr/>
            <p:nvPr/>
          </p:nvSpPr>
          <p:spPr bwMode="auto">
            <a:xfrm rot="5400000">
              <a:off x="6888613" y="1960008"/>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75" name="TextBox 474"/>
            <p:cNvSpPr txBox="1"/>
            <p:nvPr/>
          </p:nvSpPr>
          <p:spPr>
            <a:xfrm>
              <a:off x="7160093" y="1858801"/>
              <a:ext cx="160333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agonist pathway</a:t>
              </a:r>
            </a:p>
          </p:txBody>
        </p:sp>
        <p:sp>
          <p:nvSpPr>
            <p:cNvPr id="476" name="TextBox 475"/>
            <p:cNvSpPr txBox="1"/>
            <p:nvPr/>
          </p:nvSpPr>
          <p:spPr>
            <a:xfrm>
              <a:off x="7153102" y="2532769"/>
              <a:ext cx="183729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Pseudo-receptor pathway</a:t>
              </a:r>
            </a:p>
          </p:txBody>
        </p:sp>
        <p:sp>
          <p:nvSpPr>
            <p:cNvPr id="153" name="Chevron 152"/>
            <p:cNvSpPr/>
            <p:nvPr/>
          </p:nvSpPr>
          <p:spPr bwMode="auto">
            <a:xfrm rot="5400000">
              <a:off x="6890011" y="2278403"/>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0" name="TextBox 169"/>
            <p:cNvSpPr txBox="1"/>
            <p:nvPr/>
          </p:nvSpPr>
          <p:spPr>
            <a:xfrm>
              <a:off x="7161492" y="2177196"/>
              <a:ext cx="160194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antagonist pathway</a:t>
              </a:r>
            </a:p>
          </p:txBody>
        </p:sp>
        <p:sp>
          <p:nvSpPr>
            <p:cNvPr id="178" name="Chevron 177"/>
            <p:cNvSpPr/>
            <p:nvPr/>
          </p:nvSpPr>
          <p:spPr bwMode="auto">
            <a:xfrm rot="5400000">
              <a:off x="2039553" y="1457676"/>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9" name="TextBox 178"/>
            <p:cNvSpPr txBox="1"/>
            <p:nvPr/>
          </p:nvSpPr>
          <p:spPr>
            <a:xfrm>
              <a:off x="2040864" y="1479986"/>
              <a:ext cx="46978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R2</a:t>
              </a:r>
            </a:p>
          </p:txBody>
        </p:sp>
        <p:sp>
          <p:nvSpPr>
            <p:cNvPr id="180" name="Oval 179"/>
            <p:cNvSpPr/>
            <p:nvPr/>
          </p:nvSpPr>
          <p:spPr bwMode="auto">
            <a:xfrm>
              <a:off x="2077652" y="2560950"/>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1" name="TextBox 180"/>
            <p:cNvSpPr txBox="1"/>
            <p:nvPr/>
          </p:nvSpPr>
          <p:spPr>
            <a:xfrm>
              <a:off x="2052772" y="2571021"/>
              <a:ext cx="44176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N7</a:t>
              </a:r>
            </a:p>
          </p:txBody>
        </p:sp>
        <p:cxnSp>
          <p:nvCxnSpPr>
            <p:cNvPr id="183" name="Elbow Connector 71"/>
            <p:cNvCxnSpPr>
              <a:stCxn id="178" idx="3"/>
              <a:endCxn id="180" idx="0"/>
            </p:cNvCxnSpPr>
            <p:nvPr/>
          </p:nvCxnSpPr>
          <p:spPr bwMode="auto">
            <a:xfrm rot="16200000" flipH="1">
              <a:off x="1812534" y="2158672"/>
              <a:ext cx="801270" cy="3285"/>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465" name="Elbow Connector 71"/>
            <p:cNvCxnSpPr>
              <a:stCxn id="178" idx="0"/>
              <a:endCxn id="445" idx="1"/>
            </p:cNvCxnSpPr>
            <p:nvPr/>
          </p:nvCxnSpPr>
          <p:spPr bwMode="auto">
            <a:xfrm flipV="1">
              <a:off x="2341557" y="403412"/>
              <a:ext cx="1556644" cy="1119279"/>
            </a:xfrm>
            <a:prstGeom prst="curvedConnector3">
              <a:avLst>
                <a:gd name="adj1" fmla="val 41528"/>
              </a:avLst>
            </a:prstGeom>
            <a:noFill/>
            <a:ln w="25400" cap="flat" cmpd="sng" algn="ctr">
              <a:solidFill>
                <a:schemeClr val="tx1"/>
              </a:solidFill>
              <a:prstDash val="solid"/>
              <a:round/>
              <a:headEnd type="none" w="med" len="med"/>
              <a:tailEnd type="triangle"/>
            </a:ln>
            <a:effectLst/>
          </p:spPr>
        </p:cxnSp>
        <p:cxnSp>
          <p:nvCxnSpPr>
            <p:cNvPr id="484" name="Elbow Connector 71"/>
            <p:cNvCxnSpPr>
              <a:stCxn id="178" idx="0"/>
              <a:endCxn id="156" idx="4"/>
            </p:cNvCxnSpPr>
            <p:nvPr/>
          </p:nvCxnSpPr>
          <p:spPr bwMode="auto">
            <a:xfrm flipV="1">
              <a:off x="2341557" y="1166450"/>
              <a:ext cx="1542662" cy="356241"/>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486" name="Elbow Connector 71"/>
            <p:cNvCxnSpPr>
              <a:stCxn id="178" idx="0"/>
              <a:endCxn id="155" idx="4"/>
            </p:cNvCxnSpPr>
            <p:nvPr/>
          </p:nvCxnSpPr>
          <p:spPr bwMode="auto">
            <a:xfrm flipV="1">
              <a:off x="2341557" y="779159"/>
              <a:ext cx="1532874" cy="74353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sp>
          <p:nvSpPr>
            <p:cNvPr id="518" name="TextBox 517"/>
            <p:cNvSpPr txBox="1"/>
            <p:nvPr/>
          </p:nvSpPr>
          <p:spPr>
            <a:xfrm>
              <a:off x="1012251" y="1276567"/>
              <a:ext cx="1065401" cy="646331"/>
            </a:xfrm>
            <a:prstGeom prst="rect">
              <a:avLst/>
            </a:prstGeom>
            <a:noFill/>
          </p:spPr>
          <p:txBody>
            <a:bodyPr wrap="square" rtlCol="0">
              <a:spAutoFit/>
            </a:bodyPr>
            <a:lstStyle/>
            <a:p>
              <a:pPr algn="r" defTabSz="457200" fontAlgn="auto">
                <a:spcBef>
                  <a:spcPts val="0"/>
                </a:spcBef>
                <a:spcAft>
                  <a:spcPts val="0"/>
                </a:spcAft>
              </a:pPr>
              <a:r>
                <a:rPr lang="en-US" sz="1200" dirty="0">
                  <a:solidFill>
                    <a:prstClr val="black"/>
                  </a:solidFill>
                  <a:latin typeface="Calibri"/>
                </a:rPr>
                <a:t>ER Receptor Binding</a:t>
              </a:r>
            </a:p>
            <a:p>
              <a:pPr algn="r" defTabSz="457200" fontAlgn="auto">
                <a:spcBef>
                  <a:spcPts val="0"/>
                </a:spcBef>
                <a:spcAft>
                  <a:spcPts val="0"/>
                </a:spcAft>
              </a:pPr>
              <a:r>
                <a:rPr lang="en-US" sz="1200" dirty="0">
                  <a:solidFill>
                    <a:prstClr val="black"/>
                  </a:solidFill>
                  <a:latin typeface="Calibri"/>
                </a:rPr>
                <a:t>(Antagonist)</a:t>
              </a:r>
            </a:p>
          </p:txBody>
        </p:sp>
        <p:sp>
          <p:nvSpPr>
            <p:cNvPr id="552" name="8-Point Star 551"/>
            <p:cNvSpPr/>
            <p:nvPr/>
          </p:nvSpPr>
          <p:spPr bwMode="auto">
            <a:xfrm>
              <a:off x="1169613" y="490254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3" name="TextBox 552"/>
            <p:cNvSpPr txBox="1"/>
            <p:nvPr/>
          </p:nvSpPr>
          <p:spPr>
            <a:xfrm>
              <a:off x="1132568" y="4946602"/>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A17</a:t>
              </a:r>
            </a:p>
          </p:txBody>
        </p:sp>
        <p:grpSp>
          <p:nvGrpSpPr>
            <p:cNvPr id="554" name="Group 553"/>
            <p:cNvGrpSpPr/>
            <p:nvPr/>
          </p:nvGrpSpPr>
          <p:grpSpPr>
            <a:xfrm>
              <a:off x="1114200" y="5315421"/>
              <a:ext cx="459994" cy="365760"/>
              <a:chOff x="7971536" y="6163112"/>
              <a:chExt cx="459994" cy="365760"/>
            </a:xfrm>
          </p:grpSpPr>
          <p:sp>
            <p:nvSpPr>
              <p:cNvPr id="555" name="8-Point Star 554"/>
              <p:cNvSpPr/>
              <p:nvPr/>
            </p:nvSpPr>
            <p:spPr bwMode="auto">
              <a:xfrm>
                <a:off x="8000303" y="616311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6" name="TextBox 555"/>
              <p:cNvSpPr txBox="1"/>
              <p:nvPr/>
            </p:nvSpPr>
            <p:spPr>
              <a:xfrm>
                <a:off x="7971536" y="6215436"/>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A18</a:t>
                </a:r>
              </a:p>
            </p:txBody>
          </p:sp>
        </p:grpSp>
        <p:cxnSp>
          <p:nvCxnSpPr>
            <p:cNvPr id="563" name="Elbow Connector 71"/>
            <p:cNvCxnSpPr>
              <a:stCxn id="197" idx="2"/>
              <a:endCxn id="552" idx="0"/>
            </p:cNvCxnSpPr>
            <p:nvPr/>
          </p:nvCxnSpPr>
          <p:spPr bwMode="auto">
            <a:xfrm rot="10800000">
              <a:off x="1535374" y="5085422"/>
              <a:ext cx="543775" cy="25563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566" name="Elbow Connector 71"/>
            <p:cNvCxnSpPr>
              <a:stCxn id="197" idx="2"/>
              <a:endCxn id="555" idx="0"/>
            </p:cNvCxnSpPr>
            <p:nvPr/>
          </p:nvCxnSpPr>
          <p:spPr bwMode="auto">
            <a:xfrm rot="10800000" flipV="1">
              <a:off x="1508728" y="5341053"/>
              <a:ext cx="570421" cy="157247"/>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583" name="Elbow Connector 71"/>
            <p:cNvCxnSpPr>
              <a:stCxn id="210" idx="3"/>
              <a:endCxn id="552" idx="4"/>
            </p:cNvCxnSpPr>
            <p:nvPr/>
          </p:nvCxnSpPr>
          <p:spPr bwMode="auto">
            <a:xfrm rot="16200000" flipH="1">
              <a:off x="855872" y="4771680"/>
              <a:ext cx="238411" cy="389071"/>
            </a:xfrm>
            <a:prstGeom prst="curvedConnector2">
              <a:avLst/>
            </a:prstGeom>
            <a:noFill/>
            <a:ln w="25400" cap="flat" cmpd="sng" algn="ctr">
              <a:solidFill>
                <a:schemeClr val="tx1"/>
              </a:solidFill>
              <a:prstDash val="solid"/>
              <a:round/>
              <a:headEnd type="none" w="med" len="med"/>
              <a:tailEnd type="triangle"/>
            </a:ln>
            <a:effectLst/>
          </p:spPr>
        </p:cxnSp>
        <p:cxnSp>
          <p:nvCxnSpPr>
            <p:cNvPr id="586" name="Elbow Connector 71"/>
            <p:cNvCxnSpPr>
              <a:stCxn id="210" idx="3"/>
              <a:endCxn id="555" idx="4"/>
            </p:cNvCxnSpPr>
            <p:nvPr/>
          </p:nvCxnSpPr>
          <p:spPr bwMode="auto">
            <a:xfrm rot="16200000" flipH="1">
              <a:off x="636109" y="4991443"/>
              <a:ext cx="651290" cy="362425"/>
            </a:xfrm>
            <a:prstGeom prst="curvedConnector2">
              <a:avLst/>
            </a:prstGeom>
            <a:noFill/>
            <a:ln w="25400" cap="flat" cmpd="sng" algn="ctr">
              <a:solidFill>
                <a:schemeClr val="tx1"/>
              </a:solidFill>
              <a:prstDash val="solid"/>
              <a:round/>
              <a:headEnd type="none" w="med" len="med"/>
              <a:tailEnd type="triangle"/>
            </a:ln>
            <a:effectLst/>
          </p:spPr>
        </p:cxnSp>
        <p:sp>
          <p:nvSpPr>
            <p:cNvPr id="606" name="TextBox 605"/>
            <p:cNvSpPr txBox="1"/>
            <p:nvPr/>
          </p:nvSpPr>
          <p:spPr>
            <a:xfrm>
              <a:off x="1156760" y="256095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grpSp>
          <p:nvGrpSpPr>
            <p:cNvPr id="200" name="Group 199"/>
            <p:cNvGrpSpPr/>
            <p:nvPr/>
          </p:nvGrpSpPr>
          <p:grpSpPr>
            <a:xfrm>
              <a:off x="2042026" y="3323982"/>
              <a:ext cx="425687" cy="282185"/>
              <a:chOff x="4554418" y="1820413"/>
              <a:chExt cx="425687" cy="282185"/>
            </a:xfrm>
          </p:grpSpPr>
          <p:sp>
            <p:nvSpPr>
              <p:cNvPr id="202" name="Oval 201"/>
              <p:cNvSpPr/>
              <p:nvPr/>
            </p:nvSpPr>
            <p:spPr bwMode="auto">
              <a:xfrm>
                <a:off x="4588780" y="1820413"/>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3" name="TextBox 202"/>
              <p:cNvSpPr txBox="1"/>
              <p:nvPr/>
            </p:nvSpPr>
            <p:spPr>
              <a:xfrm>
                <a:off x="4554418" y="1825599"/>
                <a:ext cx="42568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N8</a:t>
                </a:r>
              </a:p>
            </p:txBody>
          </p:sp>
        </p:grpSp>
        <p:cxnSp>
          <p:nvCxnSpPr>
            <p:cNvPr id="241" name="Elbow Connector 71"/>
            <p:cNvCxnSpPr>
              <a:stCxn id="180" idx="4"/>
              <a:endCxn id="202" idx="0"/>
            </p:cNvCxnSpPr>
            <p:nvPr/>
          </p:nvCxnSpPr>
          <p:spPr bwMode="auto">
            <a:xfrm rot="5400000">
              <a:off x="1969824" y="3078994"/>
              <a:ext cx="488712" cy="1264"/>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sp>
          <p:nvSpPr>
            <p:cNvPr id="255" name="Oval 254"/>
            <p:cNvSpPr/>
            <p:nvPr/>
          </p:nvSpPr>
          <p:spPr bwMode="auto">
            <a:xfrm>
              <a:off x="2078604" y="3975887"/>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56" name="TextBox 255"/>
            <p:cNvSpPr txBox="1"/>
            <p:nvPr/>
          </p:nvSpPr>
          <p:spPr>
            <a:xfrm flipH="1">
              <a:off x="2051567" y="3984679"/>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N9</a:t>
              </a:r>
            </a:p>
          </p:txBody>
        </p:sp>
        <p:cxnSp>
          <p:nvCxnSpPr>
            <p:cNvPr id="257" name="Elbow Connector 71"/>
            <p:cNvCxnSpPr>
              <a:stCxn id="202" idx="4"/>
              <a:endCxn id="255" idx="0"/>
            </p:cNvCxnSpPr>
            <p:nvPr/>
          </p:nvCxnSpPr>
          <p:spPr bwMode="auto">
            <a:xfrm rot="16200000" flipH="1">
              <a:off x="2025864" y="3785986"/>
              <a:ext cx="377585" cy="2216"/>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cxnSp>
          <p:nvCxnSpPr>
            <p:cNvPr id="305" name="Elbow Connector 71"/>
            <p:cNvCxnSpPr>
              <a:stCxn id="434" idx="2"/>
              <a:endCxn id="164" idx="4"/>
            </p:cNvCxnSpPr>
            <p:nvPr/>
          </p:nvCxnSpPr>
          <p:spPr bwMode="auto">
            <a:xfrm rot="16200000" flipH="1">
              <a:off x="3455672" y="3890409"/>
              <a:ext cx="200111" cy="523575"/>
            </a:xfrm>
            <a:prstGeom prst="curvedConnector2">
              <a:avLst/>
            </a:prstGeom>
            <a:noFill/>
            <a:ln w="25400" cap="flat" cmpd="sng" algn="ctr">
              <a:solidFill>
                <a:schemeClr val="tx1"/>
              </a:solidFill>
              <a:prstDash val="solid"/>
              <a:round/>
              <a:headEnd type="none" w="med" len="med"/>
              <a:tailEnd type="triangle"/>
            </a:ln>
            <a:effectLst/>
          </p:spPr>
        </p:cxnSp>
        <p:cxnSp>
          <p:nvCxnSpPr>
            <p:cNvPr id="306" name="Elbow Connector 71"/>
            <p:cNvCxnSpPr>
              <a:stCxn id="275" idx="3"/>
              <a:endCxn id="143" idx="4"/>
            </p:cNvCxnSpPr>
            <p:nvPr/>
          </p:nvCxnSpPr>
          <p:spPr bwMode="auto">
            <a:xfrm rot="16200000" flipH="1">
              <a:off x="3244857" y="4089608"/>
              <a:ext cx="611268" cy="550267"/>
            </a:xfrm>
            <a:prstGeom prst="curvedConnector2">
              <a:avLst/>
            </a:prstGeom>
            <a:noFill/>
            <a:ln w="25400" cap="flat" cmpd="sng" algn="ctr">
              <a:solidFill>
                <a:schemeClr val="tx1"/>
              </a:solidFill>
              <a:prstDash val="solid"/>
              <a:round/>
              <a:headEnd type="none" w="med" len="med"/>
              <a:tailEnd type="triangle"/>
            </a:ln>
            <a:effectLst/>
          </p:spPr>
        </p:cxnSp>
        <p:sp>
          <p:nvSpPr>
            <p:cNvPr id="313" name="TextBox 312"/>
            <p:cNvSpPr txBox="1"/>
            <p:nvPr/>
          </p:nvSpPr>
          <p:spPr>
            <a:xfrm>
              <a:off x="1432740" y="3911313"/>
              <a:ext cx="653995"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DNA </a:t>
              </a:r>
            </a:p>
            <a:p>
              <a:pPr algn="r" defTabSz="457200" fontAlgn="auto">
                <a:spcBef>
                  <a:spcPts val="0"/>
                </a:spcBef>
                <a:spcAft>
                  <a:spcPts val="0"/>
                </a:spcAft>
              </a:pPr>
              <a:r>
                <a:rPr lang="en-US" sz="1200" dirty="0">
                  <a:solidFill>
                    <a:prstClr val="black"/>
                  </a:solidFill>
                  <a:latin typeface="Calibri"/>
                </a:rPr>
                <a:t>Binding</a:t>
              </a:r>
            </a:p>
          </p:txBody>
        </p:sp>
        <p:cxnSp>
          <p:nvCxnSpPr>
            <p:cNvPr id="325" name="Elbow Connector 71"/>
            <p:cNvCxnSpPr>
              <a:stCxn id="180" idx="6"/>
              <a:endCxn id="160" idx="4"/>
            </p:cNvCxnSpPr>
            <p:nvPr/>
          </p:nvCxnSpPr>
          <p:spPr bwMode="auto">
            <a:xfrm flipV="1">
              <a:off x="2351972" y="2559821"/>
              <a:ext cx="1486714" cy="138289"/>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26" name="Elbow Connector 71"/>
            <p:cNvCxnSpPr>
              <a:stCxn id="180" idx="6"/>
              <a:endCxn id="162" idx="4"/>
            </p:cNvCxnSpPr>
            <p:nvPr/>
          </p:nvCxnSpPr>
          <p:spPr bwMode="auto">
            <a:xfrm flipV="1">
              <a:off x="2351972" y="2168334"/>
              <a:ext cx="1489508" cy="52977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27" name="Elbow Connector 71"/>
            <p:cNvCxnSpPr>
              <a:stCxn id="180" idx="6"/>
              <a:endCxn id="161" idx="4"/>
            </p:cNvCxnSpPr>
            <p:nvPr/>
          </p:nvCxnSpPr>
          <p:spPr bwMode="auto">
            <a:xfrm flipV="1">
              <a:off x="2351972" y="1772653"/>
              <a:ext cx="1496500" cy="925457"/>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28" name="Elbow Connector 71"/>
            <p:cNvCxnSpPr>
              <a:stCxn id="180" idx="6"/>
              <a:endCxn id="158" idx="4"/>
            </p:cNvCxnSpPr>
            <p:nvPr/>
          </p:nvCxnSpPr>
          <p:spPr bwMode="auto">
            <a:xfrm>
              <a:off x="2351972" y="2698110"/>
              <a:ext cx="1483917" cy="630702"/>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29" name="Elbow Connector 71"/>
            <p:cNvCxnSpPr>
              <a:stCxn id="180" idx="6"/>
              <a:endCxn id="157" idx="4"/>
            </p:cNvCxnSpPr>
            <p:nvPr/>
          </p:nvCxnSpPr>
          <p:spPr bwMode="auto">
            <a:xfrm>
              <a:off x="2351972" y="2698110"/>
              <a:ext cx="1490908" cy="1030323"/>
            </a:xfrm>
            <a:prstGeom prst="curvedConnector3">
              <a:avLst>
                <a:gd name="adj1" fmla="val 50000"/>
              </a:avLst>
            </a:prstGeom>
            <a:noFill/>
            <a:ln w="25400" cap="flat" cmpd="sng" algn="ctr">
              <a:solidFill>
                <a:schemeClr val="tx1"/>
              </a:solidFill>
              <a:prstDash val="solid"/>
              <a:round/>
              <a:headEnd type="none" w="med" len="med"/>
              <a:tailEnd type="triangle"/>
            </a:ln>
            <a:effectLst/>
          </p:spPr>
        </p:cxnSp>
        <p:cxnSp>
          <p:nvCxnSpPr>
            <p:cNvPr id="351" name="Elbow Connector 71"/>
            <p:cNvCxnSpPr>
              <a:stCxn id="196" idx="3"/>
              <a:endCxn id="161" idx="4"/>
            </p:cNvCxnSpPr>
            <p:nvPr/>
          </p:nvCxnSpPr>
          <p:spPr bwMode="auto">
            <a:xfrm rot="5400000" flipH="1" flipV="1">
              <a:off x="3187934" y="1416823"/>
              <a:ext cx="304707" cy="1016367"/>
            </a:xfrm>
            <a:prstGeom prst="curvedConnector4">
              <a:avLst>
                <a:gd name="adj1" fmla="val 1154"/>
                <a:gd name="adj2" fmla="val 50847"/>
              </a:avLst>
            </a:prstGeom>
            <a:noFill/>
            <a:ln w="25400" cap="flat" cmpd="sng" algn="ctr">
              <a:solidFill>
                <a:schemeClr val="tx1"/>
              </a:solidFill>
              <a:prstDash val="solid"/>
              <a:round/>
              <a:headEnd type="none" w="med" len="med"/>
              <a:tailEnd type="triangle"/>
            </a:ln>
            <a:effectLst/>
          </p:spPr>
        </p:cxnSp>
        <p:sp>
          <p:nvSpPr>
            <p:cNvPr id="375" name="TextBox 374"/>
            <p:cNvSpPr txBox="1"/>
            <p:nvPr/>
          </p:nvSpPr>
          <p:spPr>
            <a:xfrm>
              <a:off x="5916927" y="3227295"/>
              <a:ext cx="101181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Cofactor</a:t>
              </a:r>
            </a:p>
            <a:p>
              <a:pPr defTabSz="457200" fontAlgn="auto">
                <a:spcBef>
                  <a:spcPts val="0"/>
                </a:spcBef>
                <a:spcAft>
                  <a:spcPts val="0"/>
                </a:spcAft>
              </a:pPr>
              <a:r>
                <a:rPr lang="en-US" sz="1200" dirty="0">
                  <a:solidFill>
                    <a:prstClr val="black"/>
                  </a:solidFill>
                  <a:latin typeface="Calibri"/>
                </a:rPr>
                <a:t>Recruitment</a:t>
              </a:r>
            </a:p>
          </p:txBody>
        </p:sp>
        <p:sp>
          <p:nvSpPr>
            <p:cNvPr id="197" name="Oval 196"/>
            <p:cNvSpPr/>
            <p:nvPr/>
          </p:nvSpPr>
          <p:spPr bwMode="auto">
            <a:xfrm>
              <a:off x="2079148" y="5203894"/>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98" name="TextBox 197"/>
            <p:cNvSpPr txBox="1"/>
            <p:nvPr/>
          </p:nvSpPr>
          <p:spPr>
            <a:xfrm flipH="1">
              <a:off x="1998815" y="5213490"/>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N10</a:t>
              </a:r>
            </a:p>
          </p:txBody>
        </p:sp>
        <p:cxnSp>
          <p:nvCxnSpPr>
            <p:cNvPr id="199" name="Elbow Connector 71"/>
            <p:cNvCxnSpPr>
              <a:stCxn id="255" idx="4"/>
              <a:endCxn id="197" idx="0"/>
            </p:cNvCxnSpPr>
            <p:nvPr/>
          </p:nvCxnSpPr>
          <p:spPr bwMode="auto">
            <a:xfrm rot="16200000" flipH="1">
              <a:off x="1739193" y="4726778"/>
              <a:ext cx="953687" cy="544"/>
            </a:xfrm>
            <a:prstGeom prst="curvedConnector3">
              <a:avLst>
                <a:gd name="adj1" fmla="val 50000"/>
              </a:avLst>
            </a:prstGeom>
            <a:noFill/>
            <a:ln w="12700" cap="flat" cmpd="sng" algn="ctr">
              <a:solidFill>
                <a:schemeClr val="tx1"/>
              </a:solidFill>
              <a:prstDash val="sysDash"/>
              <a:round/>
              <a:headEnd type="none" w="med" len="med"/>
              <a:tailEnd type="triangle"/>
            </a:ln>
            <a:effectLst/>
          </p:spPr>
        </p:cxnSp>
        <p:sp>
          <p:nvSpPr>
            <p:cNvPr id="212" name="TextBox 211"/>
            <p:cNvSpPr txBox="1"/>
            <p:nvPr/>
          </p:nvSpPr>
          <p:spPr>
            <a:xfrm>
              <a:off x="2316439" y="5047869"/>
              <a:ext cx="996811" cy="646331"/>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Antagonist</a:t>
              </a:r>
            </a:p>
            <a:p>
              <a:pPr defTabSz="457200" fontAlgn="auto">
                <a:spcBef>
                  <a:spcPts val="0"/>
                </a:spcBef>
                <a:spcAft>
                  <a:spcPts val="0"/>
                </a:spcAft>
              </a:pPr>
              <a:r>
                <a:rPr lang="en-US" sz="1200" dirty="0">
                  <a:solidFill>
                    <a:prstClr val="black"/>
                  </a:solidFill>
                  <a:latin typeface="Calibri"/>
                </a:rPr>
                <a:t>Transcription</a:t>
              </a:r>
            </a:p>
            <a:p>
              <a:pPr defTabSz="457200" fontAlgn="auto">
                <a:spcBef>
                  <a:spcPts val="0"/>
                </a:spcBef>
                <a:spcAft>
                  <a:spcPts val="0"/>
                </a:spcAft>
              </a:pPr>
              <a:r>
                <a:rPr lang="en-US" sz="1200" dirty="0">
                  <a:solidFill>
                    <a:prstClr val="black"/>
                  </a:solidFill>
                  <a:latin typeface="Calibri"/>
                </a:rPr>
                <a:t>Suppression</a:t>
              </a:r>
            </a:p>
          </p:txBody>
        </p:sp>
        <p:sp>
          <p:nvSpPr>
            <p:cNvPr id="196" name="Chevron 195"/>
            <p:cNvSpPr/>
            <p:nvPr/>
          </p:nvSpPr>
          <p:spPr bwMode="auto">
            <a:xfrm rot="5400000">
              <a:off x="2660131" y="1775356"/>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7" name="TextBox 206"/>
            <p:cNvSpPr txBox="1"/>
            <p:nvPr/>
          </p:nvSpPr>
          <p:spPr>
            <a:xfrm>
              <a:off x="2658360" y="1779563"/>
              <a:ext cx="43774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R4</a:t>
              </a:r>
            </a:p>
          </p:txBody>
        </p:sp>
        <p:sp>
          <p:nvSpPr>
            <p:cNvPr id="210" name="Chevron 209"/>
            <p:cNvSpPr/>
            <p:nvPr/>
          </p:nvSpPr>
          <p:spPr bwMode="auto">
            <a:xfrm rot="5400000">
              <a:off x="608568" y="4545007"/>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82" name="TextBox 581"/>
            <p:cNvSpPr txBox="1"/>
            <p:nvPr/>
          </p:nvSpPr>
          <p:spPr>
            <a:xfrm>
              <a:off x="619881" y="4559107"/>
              <a:ext cx="52511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R9</a:t>
              </a:r>
            </a:p>
          </p:txBody>
        </p:sp>
        <p:grpSp>
          <p:nvGrpSpPr>
            <p:cNvPr id="12" name="Group 11"/>
            <p:cNvGrpSpPr/>
            <p:nvPr/>
          </p:nvGrpSpPr>
          <p:grpSpPr>
            <a:xfrm>
              <a:off x="2521777" y="138256"/>
              <a:ext cx="382494" cy="343948"/>
              <a:chOff x="2241482" y="138256"/>
              <a:chExt cx="382494" cy="343948"/>
            </a:xfrm>
          </p:grpSpPr>
          <p:sp>
            <p:nvSpPr>
              <p:cNvPr id="186" name="Chevron 185"/>
              <p:cNvSpPr/>
              <p:nvPr/>
            </p:nvSpPr>
            <p:spPr bwMode="auto">
              <a:xfrm rot="5400000">
                <a:off x="2239938" y="18020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7" name="TextBox 186"/>
              <p:cNvSpPr txBox="1"/>
              <p:nvPr/>
            </p:nvSpPr>
            <p:spPr>
              <a:xfrm>
                <a:off x="2241482" y="192803"/>
                <a:ext cx="3824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grpSp>
        <p:sp>
          <p:nvSpPr>
            <p:cNvPr id="2" name="TextBox 1"/>
            <p:cNvSpPr txBox="1"/>
            <p:nvPr/>
          </p:nvSpPr>
          <p:spPr>
            <a:xfrm>
              <a:off x="7847915" y="3835809"/>
              <a:ext cx="998991" cy="523220"/>
            </a:xfrm>
            <a:prstGeom prst="rect">
              <a:avLst/>
            </a:prstGeom>
            <a:no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ATG TRANS</a:t>
              </a:r>
            </a:p>
            <a:p>
              <a:pPr defTabSz="457200" fontAlgn="auto">
                <a:spcBef>
                  <a:spcPts val="0"/>
                </a:spcBef>
                <a:spcAft>
                  <a:spcPts val="0"/>
                </a:spcAft>
              </a:pPr>
              <a:r>
                <a:rPr lang="en-US" sz="1400" dirty="0">
                  <a:solidFill>
                    <a:prstClr val="black"/>
                  </a:solidFill>
                  <a:latin typeface="Calibri"/>
                </a:rPr>
                <a:t>ATG CIS</a:t>
              </a:r>
            </a:p>
          </p:txBody>
        </p:sp>
        <p:sp>
          <p:nvSpPr>
            <p:cNvPr id="184" name="TextBox 183"/>
            <p:cNvSpPr txBox="1"/>
            <p:nvPr/>
          </p:nvSpPr>
          <p:spPr>
            <a:xfrm>
              <a:off x="7847915" y="4808275"/>
              <a:ext cx="926600" cy="523220"/>
            </a:xfrm>
            <a:prstGeom prst="rect">
              <a:avLst/>
            </a:prstGeom>
            <a:no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Tox21 BLA</a:t>
              </a:r>
            </a:p>
            <a:p>
              <a:pPr defTabSz="457200" fontAlgn="auto">
                <a:spcBef>
                  <a:spcPts val="0"/>
                </a:spcBef>
                <a:spcAft>
                  <a:spcPts val="0"/>
                </a:spcAft>
              </a:pPr>
              <a:r>
                <a:rPr lang="en-US" sz="1400" dirty="0">
                  <a:solidFill>
                    <a:prstClr val="black"/>
                  </a:solidFill>
                  <a:latin typeface="Calibri"/>
                </a:rPr>
                <a:t>Tox21 LUC</a:t>
              </a:r>
            </a:p>
          </p:txBody>
        </p:sp>
        <p:sp>
          <p:nvSpPr>
            <p:cNvPr id="185" name="TextBox 184"/>
            <p:cNvSpPr txBox="1"/>
            <p:nvPr/>
          </p:nvSpPr>
          <p:spPr>
            <a:xfrm>
              <a:off x="919162" y="5699113"/>
              <a:ext cx="926600" cy="523220"/>
            </a:xfrm>
            <a:prstGeom prst="rect">
              <a:avLst/>
            </a:prstGeom>
            <a:no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Tox21 BLA</a:t>
              </a:r>
            </a:p>
            <a:p>
              <a:pPr defTabSz="457200" fontAlgn="auto">
                <a:spcBef>
                  <a:spcPts val="0"/>
                </a:spcBef>
                <a:spcAft>
                  <a:spcPts val="0"/>
                </a:spcAft>
              </a:pPr>
              <a:r>
                <a:rPr lang="en-US" sz="1400" dirty="0">
                  <a:solidFill>
                    <a:prstClr val="black"/>
                  </a:solidFill>
                  <a:latin typeface="Calibri"/>
                </a:rPr>
                <a:t>Tox21 LUC</a:t>
              </a:r>
            </a:p>
          </p:txBody>
        </p:sp>
        <p:sp>
          <p:nvSpPr>
            <p:cNvPr id="188" name="TextBox 187"/>
            <p:cNvSpPr txBox="1"/>
            <p:nvPr/>
          </p:nvSpPr>
          <p:spPr>
            <a:xfrm>
              <a:off x="7847915" y="5879734"/>
              <a:ext cx="574132" cy="307777"/>
            </a:xfrm>
            <a:prstGeom prst="rect">
              <a:avLst/>
            </a:prstGeom>
            <a:no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ACEA</a:t>
              </a:r>
            </a:p>
          </p:txBody>
        </p:sp>
        <p:sp>
          <p:nvSpPr>
            <p:cNvPr id="189" name="TextBox 188"/>
            <p:cNvSpPr txBox="1"/>
            <p:nvPr/>
          </p:nvSpPr>
          <p:spPr>
            <a:xfrm>
              <a:off x="4448924" y="1564258"/>
              <a:ext cx="909223" cy="523220"/>
            </a:xfrm>
            <a:prstGeom prst="rect">
              <a:avLst/>
            </a:prstGeom>
            <a:solidFill>
              <a:schemeClr val="bg1"/>
            </a:solidFill>
            <a:ln>
              <a:solidFill>
                <a:schemeClr val="tx1"/>
              </a:solidFill>
            </a:ln>
          </p:spPr>
          <p:txBody>
            <a:bodyPr wrap="none" rtlCol="0">
              <a:spAutoFit/>
            </a:bodyPr>
            <a:lstStyle/>
            <a:p>
              <a:pPr defTabSz="457200" fontAlgn="auto">
                <a:spcBef>
                  <a:spcPts val="0"/>
                </a:spcBef>
                <a:spcAft>
                  <a:spcPts val="0"/>
                </a:spcAft>
              </a:pPr>
              <a:r>
                <a:rPr lang="en-US" sz="1400" dirty="0">
                  <a:solidFill>
                    <a:prstClr val="black"/>
                  </a:solidFill>
                  <a:latin typeface="Calibri"/>
                </a:rPr>
                <a:t>OT PCA </a:t>
              </a:r>
            </a:p>
            <a:p>
              <a:pPr defTabSz="457200" fontAlgn="auto">
                <a:spcBef>
                  <a:spcPts val="0"/>
                </a:spcBef>
                <a:spcAft>
                  <a:spcPts val="0"/>
                </a:spcAft>
              </a:pPr>
              <a:r>
                <a:rPr lang="en-US" sz="1400" dirty="0" err="1">
                  <a:solidFill>
                    <a:prstClr val="black"/>
                  </a:solidFill>
                  <a:latin typeface="Symbol" panose="05050102010706020507" pitchFamily="18" charset="2"/>
                </a:rPr>
                <a:t>aa,ab,bb</a:t>
              </a:r>
              <a:endParaRPr lang="en-US" sz="1400" dirty="0">
                <a:solidFill>
                  <a:prstClr val="black"/>
                </a:solidFill>
                <a:latin typeface="Symbol" panose="05050102010706020507" pitchFamily="18" charset="2"/>
              </a:endParaRPr>
            </a:p>
          </p:txBody>
        </p:sp>
        <p:sp>
          <p:nvSpPr>
            <p:cNvPr id="190" name="TextBox 189"/>
            <p:cNvSpPr txBox="1"/>
            <p:nvPr/>
          </p:nvSpPr>
          <p:spPr>
            <a:xfrm>
              <a:off x="3357343" y="4884033"/>
              <a:ext cx="1255946" cy="523220"/>
            </a:xfrm>
            <a:prstGeom prst="rect">
              <a:avLst/>
            </a:prstGeom>
            <a:noFill/>
            <a:ln>
              <a:solidFill>
                <a:schemeClr val="tx1"/>
              </a:solidFill>
            </a:ln>
          </p:spPr>
          <p:txBody>
            <a:bodyPr wrap="square" rtlCol="0">
              <a:spAutoFit/>
            </a:bodyPr>
            <a:lstStyle/>
            <a:p>
              <a:pPr algn="ctr" defTabSz="457200" fontAlgn="auto">
                <a:spcBef>
                  <a:spcPts val="0"/>
                </a:spcBef>
                <a:spcAft>
                  <a:spcPts val="0"/>
                </a:spcAft>
              </a:pPr>
              <a:r>
                <a:rPr lang="en-US" sz="1400" dirty="0">
                  <a:solidFill>
                    <a:prstClr val="black"/>
                  </a:solidFill>
                  <a:latin typeface="Calibri"/>
                </a:rPr>
                <a:t>OT Chromatin </a:t>
              </a:r>
            </a:p>
            <a:p>
              <a:pPr algn="ctr" defTabSz="457200" fontAlgn="auto">
                <a:spcBef>
                  <a:spcPts val="0"/>
                </a:spcBef>
                <a:spcAft>
                  <a:spcPts val="0"/>
                </a:spcAft>
              </a:pPr>
              <a:r>
                <a:rPr lang="en-US" sz="1400" dirty="0">
                  <a:solidFill>
                    <a:prstClr val="black"/>
                  </a:solidFill>
                  <a:latin typeface="Calibri"/>
                </a:rPr>
                <a:t>Binding</a:t>
              </a:r>
              <a:endParaRPr lang="en-US" sz="1400" dirty="0">
                <a:solidFill>
                  <a:prstClr val="black"/>
                </a:solidFill>
                <a:latin typeface="Symbol" panose="05050102010706020507" pitchFamily="18" charset="2"/>
              </a:endParaRPr>
            </a:p>
          </p:txBody>
        </p:sp>
        <p:sp>
          <p:nvSpPr>
            <p:cNvPr id="191" name="TextBox 190"/>
            <p:cNvSpPr txBox="1"/>
            <p:nvPr/>
          </p:nvSpPr>
          <p:spPr>
            <a:xfrm>
              <a:off x="5699996" y="93368"/>
              <a:ext cx="752998" cy="954107"/>
            </a:xfrm>
            <a:prstGeom prst="rect">
              <a:avLst/>
            </a:prstGeom>
            <a:noFill/>
            <a:ln>
              <a:solidFill>
                <a:schemeClr val="tx1"/>
              </a:solidFill>
            </a:ln>
          </p:spPr>
          <p:txBody>
            <a:bodyPr wrap="square" rtlCol="0">
              <a:spAutoFit/>
            </a:bodyPr>
            <a:lstStyle/>
            <a:p>
              <a:pPr defTabSz="457200" fontAlgn="auto">
                <a:spcBef>
                  <a:spcPts val="0"/>
                </a:spcBef>
                <a:spcAft>
                  <a:spcPts val="0"/>
                </a:spcAft>
              </a:pPr>
              <a:r>
                <a:rPr lang="en-US" sz="1400" dirty="0">
                  <a:solidFill>
                    <a:prstClr val="black"/>
                  </a:solidFill>
                  <a:latin typeface="Calibri"/>
                </a:rPr>
                <a:t>NVS</a:t>
              </a:r>
            </a:p>
            <a:p>
              <a:pPr defTabSz="457200" fontAlgn="auto">
                <a:spcBef>
                  <a:spcPts val="0"/>
                </a:spcBef>
                <a:spcAft>
                  <a:spcPts val="0"/>
                </a:spcAft>
              </a:pPr>
              <a:r>
                <a:rPr lang="en-US" sz="1400" dirty="0">
                  <a:solidFill>
                    <a:prstClr val="black"/>
                  </a:solidFill>
                  <a:latin typeface="Calibri"/>
                </a:rPr>
                <a:t>bovine</a:t>
              </a:r>
            </a:p>
            <a:p>
              <a:pPr defTabSz="457200" fontAlgn="auto">
                <a:spcBef>
                  <a:spcPts val="0"/>
                </a:spcBef>
                <a:spcAft>
                  <a:spcPts val="0"/>
                </a:spcAft>
              </a:pPr>
              <a:r>
                <a:rPr lang="en-US" sz="1400" dirty="0">
                  <a:solidFill>
                    <a:prstClr val="black"/>
                  </a:solidFill>
                  <a:latin typeface="Calibri"/>
                </a:rPr>
                <a:t>human</a:t>
              </a:r>
            </a:p>
            <a:p>
              <a:pPr defTabSz="457200" fontAlgn="auto">
                <a:spcBef>
                  <a:spcPts val="0"/>
                </a:spcBef>
                <a:spcAft>
                  <a:spcPts val="0"/>
                </a:spcAft>
              </a:pPr>
              <a:r>
                <a:rPr lang="en-US" sz="1400" dirty="0">
                  <a:solidFill>
                    <a:prstClr val="black"/>
                  </a:solidFill>
                  <a:latin typeface="Calibri"/>
                </a:rPr>
                <a:t>mouse</a:t>
              </a:r>
            </a:p>
          </p:txBody>
        </p:sp>
      </p:grpSp>
    </p:spTree>
    <p:extLst>
      <p:ext uri="{BB962C8B-B14F-4D97-AF65-F5344CB8AC3E}">
        <p14:creationId xmlns:p14="http://schemas.microsoft.com/office/powerpoint/2010/main" val="2413578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188"/>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72" name="Elbow Connector 71"/>
          <p:cNvCxnSpPr>
            <a:stCxn id="41" idx="2"/>
            <a:endCxn id="154" idx="0"/>
          </p:cNvCxnSpPr>
          <p:nvPr/>
        </p:nvCxnSpPr>
        <p:spPr bwMode="auto">
          <a:xfrm rot="10800000">
            <a:off x="4238794" y="391867"/>
            <a:ext cx="1418361" cy="1130638"/>
          </a:xfrm>
          <a:prstGeom prst="curvedConnector3">
            <a:avLst>
              <a:gd name="adj1" fmla="val 44421"/>
            </a:avLst>
          </a:prstGeom>
          <a:noFill/>
          <a:ln w="25400" cap="flat" cmpd="sng" algn="ctr">
            <a:solidFill>
              <a:srgbClr val="FF00FF"/>
            </a:solidFill>
            <a:prstDash val="solid"/>
            <a:round/>
            <a:headEnd type="none" w="med" len="med"/>
            <a:tailEnd type="triangle"/>
          </a:ln>
          <a:effectLst/>
        </p:spPr>
      </p:cxnSp>
      <p:cxnSp>
        <p:nvCxnSpPr>
          <p:cNvPr id="73" name="Elbow Connector 71"/>
          <p:cNvCxnSpPr>
            <a:stCxn id="41" idx="2"/>
            <a:endCxn id="155" idx="0"/>
          </p:cNvCxnSpPr>
          <p:nvPr/>
        </p:nvCxnSpPr>
        <p:spPr bwMode="auto">
          <a:xfrm rot="10800000">
            <a:off x="4240192" y="779159"/>
            <a:ext cx="1416963" cy="743346"/>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74" name="Elbow Connector 71"/>
          <p:cNvCxnSpPr>
            <a:stCxn id="41" idx="2"/>
            <a:endCxn id="447" idx="3"/>
          </p:cNvCxnSpPr>
          <p:nvPr/>
        </p:nvCxnSpPr>
        <p:spPr bwMode="auto">
          <a:xfrm rot="10800000">
            <a:off x="4246344" y="1193375"/>
            <a:ext cx="1410810" cy="329130"/>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79" name="Elbow Connector 71"/>
          <p:cNvCxnSpPr>
            <a:stCxn id="56" idx="2"/>
            <a:endCxn id="182" idx="0"/>
          </p:cNvCxnSpPr>
          <p:nvPr/>
        </p:nvCxnSpPr>
        <p:spPr bwMode="auto">
          <a:xfrm rot="10800000" flipV="1">
            <a:off x="4203049" y="2680304"/>
            <a:ext cx="1459413" cy="272401"/>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82" name="Elbow Connector 71"/>
          <p:cNvCxnSpPr>
            <a:stCxn id="56" idx="2"/>
            <a:endCxn id="157" idx="0"/>
          </p:cNvCxnSpPr>
          <p:nvPr/>
        </p:nvCxnSpPr>
        <p:spPr bwMode="auto">
          <a:xfrm rot="10800000" flipV="1">
            <a:off x="4208641" y="2680305"/>
            <a:ext cx="1453821" cy="1048128"/>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83" name="Elbow Connector 71"/>
          <p:cNvCxnSpPr>
            <a:stCxn id="56" idx="2"/>
            <a:endCxn id="161" idx="0"/>
          </p:cNvCxnSpPr>
          <p:nvPr/>
        </p:nvCxnSpPr>
        <p:spPr bwMode="auto">
          <a:xfrm rot="10800000">
            <a:off x="4214233" y="1772653"/>
            <a:ext cx="1448229" cy="907652"/>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84" name="Elbow Connector 71"/>
          <p:cNvCxnSpPr>
            <a:stCxn id="56" idx="2"/>
            <a:endCxn id="162" idx="0"/>
          </p:cNvCxnSpPr>
          <p:nvPr/>
        </p:nvCxnSpPr>
        <p:spPr bwMode="auto">
          <a:xfrm rot="10800000">
            <a:off x="4207241" y="2168335"/>
            <a:ext cx="1455221" cy="511971"/>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85" name="Elbow Connector 71"/>
          <p:cNvCxnSpPr>
            <a:stCxn id="56" idx="2"/>
            <a:endCxn id="160" idx="0"/>
          </p:cNvCxnSpPr>
          <p:nvPr/>
        </p:nvCxnSpPr>
        <p:spPr bwMode="auto">
          <a:xfrm rot="10800000">
            <a:off x="4204447" y="2559821"/>
            <a:ext cx="1458015" cy="120484"/>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86" name="Elbow Connector 71"/>
          <p:cNvCxnSpPr>
            <a:stCxn id="56" idx="2"/>
            <a:endCxn id="158" idx="0"/>
          </p:cNvCxnSpPr>
          <p:nvPr/>
        </p:nvCxnSpPr>
        <p:spPr bwMode="auto">
          <a:xfrm rot="10800000" flipV="1">
            <a:off x="4201649" y="2680304"/>
            <a:ext cx="1460812" cy="648507"/>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97" name="Elbow Connector 71"/>
          <p:cNvCxnSpPr>
            <a:stCxn id="58" idx="2"/>
            <a:endCxn id="164" idx="0"/>
          </p:cNvCxnSpPr>
          <p:nvPr/>
        </p:nvCxnSpPr>
        <p:spPr bwMode="auto">
          <a:xfrm rot="10800000" flipV="1">
            <a:off x="4183276" y="4102165"/>
            <a:ext cx="1503433" cy="150088"/>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102" name="Elbow Connector 71"/>
          <p:cNvCxnSpPr>
            <a:stCxn id="3" idx="6"/>
            <a:endCxn id="159" idx="4"/>
          </p:cNvCxnSpPr>
          <p:nvPr/>
        </p:nvCxnSpPr>
        <p:spPr bwMode="auto">
          <a:xfrm flipV="1">
            <a:off x="5960198" y="4529493"/>
            <a:ext cx="713177" cy="231586"/>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105" name="Elbow Connector 71"/>
          <p:cNvCxnSpPr>
            <a:stCxn id="3" idx="6"/>
            <a:endCxn id="163" idx="4"/>
          </p:cNvCxnSpPr>
          <p:nvPr/>
        </p:nvCxnSpPr>
        <p:spPr bwMode="auto">
          <a:xfrm>
            <a:off x="5960198" y="4761079"/>
            <a:ext cx="712068" cy="170618"/>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106" name="Elbow Connector 71"/>
          <p:cNvCxnSpPr>
            <a:stCxn id="52" idx="6"/>
            <a:endCxn id="168" idx="4"/>
          </p:cNvCxnSpPr>
          <p:nvPr/>
        </p:nvCxnSpPr>
        <p:spPr bwMode="auto">
          <a:xfrm flipV="1">
            <a:off x="5961999" y="5422746"/>
            <a:ext cx="667994" cy="44407"/>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108" name="Elbow Connector 71"/>
          <p:cNvCxnSpPr>
            <a:stCxn id="52" idx="6"/>
            <a:endCxn id="167" idx="4"/>
          </p:cNvCxnSpPr>
          <p:nvPr/>
        </p:nvCxnSpPr>
        <p:spPr bwMode="auto">
          <a:xfrm>
            <a:off x="5961999" y="5467153"/>
            <a:ext cx="675387" cy="392841"/>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sp>
        <p:nvSpPr>
          <p:cNvPr id="117" name="TextBox 116"/>
          <p:cNvSpPr txBox="1"/>
          <p:nvPr/>
        </p:nvSpPr>
        <p:spPr>
          <a:xfrm>
            <a:off x="5887387" y="1232566"/>
            <a:ext cx="1065401" cy="646331"/>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Receptor Binding</a:t>
            </a:r>
          </a:p>
          <a:p>
            <a:pPr defTabSz="457200" fontAlgn="auto">
              <a:spcBef>
                <a:spcPts val="0"/>
              </a:spcBef>
              <a:spcAft>
                <a:spcPts val="0"/>
              </a:spcAft>
            </a:pPr>
            <a:r>
              <a:rPr lang="en-US" sz="1200" dirty="0">
                <a:solidFill>
                  <a:prstClr val="black"/>
                </a:solidFill>
                <a:latin typeface="Calibri"/>
              </a:rPr>
              <a:t>(Agonist)</a:t>
            </a:r>
          </a:p>
        </p:txBody>
      </p:sp>
      <p:sp>
        <p:nvSpPr>
          <p:cNvPr id="118" name="TextBox 117"/>
          <p:cNvSpPr txBox="1"/>
          <p:nvPr/>
        </p:nvSpPr>
        <p:spPr>
          <a:xfrm>
            <a:off x="5916927" y="251109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sp>
        <p:nvSpPr>
          <p:cNvPr id="119" name="TextBox 118"/>
          <p:cNvSpPr txBox="1"/>
          <p:nvPr/>
        </p:nvSpPr>
        <p:spPr>
          <a:xfrm>
            <a:off x="1129801" y="3206995"/>
            <a:ext cx="966931"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Cofactor</a:t>
            </a:r>
          </a:p>
          <a:p>
            <a:pPr algn="r" defTabSz="457200" fontAlgn="auto">
              <a:spcBef>
                <a:spcPts val="0"/>
              </a:spcBef>
              <a:spcAft>
                <a:spcPts val="0"/>
              </a:spcAft>
            </a:pPr>
            <a:r>
              <a:rPr lang="en-US" sz="1200" dirty="0">
                <a:solidFill>
                  <a:prstClr val="black"/>
                </a:solidFill>
                <a:latin typeface="Calibri"/>
              </a:rPr>
              <a:t>Recruitment</a:t>
            </a:r>
          </a:p>
        </p:txBody>
      </p:sp>
      <p:sp>
        <p:nvSpPr>
          <p:cNvPr id="120" name="TextBox 119"/>
          <p:cNvSpPr txBox="1"/>
          <p:nvPr/>
        </p:nvSpPr>
        <p:spPr>
          <a:xfrm>
            <a:off x="5917213" y="3849145"/>
            <a:ext cx="65399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DNA </a:t>
            </a:r>
          </a:p>
          <a:p>
            <a:pPr defTabSz="457200" fontAlgn="auto">
              <a:spcBef>
                <a:spcPts val="0"/>
              </a:spcBef>
              <a:spcAft>
                <a:spcPts val="0"/>
              </a:spcAft>
            </a:pPr>
            <a:r>
              <a:rPr lang="en-US" sz="1200" dirty="0">
                <a:solidFill>
                  <a:prstClr val="black"/>
                </a:solidFill>
                <a:latin typeface="Calibri"/>
              </a:rPr>
              <a:t>Binding</a:t>
            </a:r>
          </a:p>
        </p:txBody>
      </p:sp>
      <p:sp>
        <p:nvSpPr>
          <p:cNvPr id="126" name="TextBox 125"/>
          <p:cNvSpPr txBox="1"/>
          <p:nvPr/>
        </p:nvSpPr>
        <p:spPr>
          <a:xfrm>
            <a:off x="4634995" y="4546263"/>
            <a:ext cx="1010688"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RNA </a:t>
            </a:r>
          </a:p>
          <a:p>
            <a:pPr algn="r" defTabSz="457200" fontAlgn="auto">
              <a:spcBef>
                <a:spcPts val="0"/>
              </a:spcBef>
              <a:spcAft>
                <a:spcPts val="0"/>
              </a:spcAft>
            </a:pPr>
            <a:r>
              <a:rPr lang="en-US" sz="1200" dirty="0">
                <a:solidFill>
                  <a:prstClr val="black"/>
                </a:solidFill>
                <a:latin typeface="Calibri"/>
              </a:rPr>
              <a:t>Transcription</a:t>
            </a:r>
          </a:p>
        </p:txBody>
      </p:sp>
      <p:sp>
        <p:nvSpPr>
          <p:cNvPr id="127" name="TextBox 126"/>
          <p:cNvSpPr txBox="1"/>
          <p:nvPr/>
        </p:nvSpPr>
        <p:spPr>
          <a:xfrm>
            <a:off x="4795956" y="5236320"/>
            <a:ext cx="917239"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Protein </a:t>
            </a:r>
          </a:p>
          <a:p>
            <a:pPr algn="r" defTabSz="457200" fontAlgn="auto">
              <a:spcBef>
                <a:spcPts val="0"/>
              </a:spcBef>
              <a:spcAft>
                <a:spcPts val="0"/>
              </a:spcAft>
            </a:pPr>
            <a:r>
              <a:rPr lang="en-US" sz="1200" dirty="0">
                <a:solidFill>
                  <a:prstClr val="black"/>
                </a:solidFill>
                <a:latin typeface="Calibri"/>
              </a:rPr>
              <a:t>Production</a:t>
            </a:r>
          </a:p>
        </p:txBody>
      </p:sp>
      <p:cxnSp>
        <p:nvCxnSpPr>
          <p:cNvPr id="141" name="Elbow Connector 71"/>
          <p:cNvCxnSpPr>
            <a:stCxn id="53" idx="6"/>
            <a:endCxn id="169" idx="4"/>
          </p:cNvCxnSpPr>
          <p:nvPr/>
        </p:nvCxnSpPr>
        <p:spPr bwMode="auto">
          <a:xfrm>
            <a:off x="5966950" y="6198393"/>
            <a:ext cx="672829" cy="263832"/>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sp>
        <p:nvSpPr>
          <p:cNvPr id="144" name="TextBox 143"/>
          <p:cNvSpPr txBox="1"/>
          <p:nvPr/>
        </p:nvSpPr>
        <p:spPr>
          <a:xfrm>
            <a:off x="4726981" y="5977964"/>
            <a:ext cx="1002197"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ER-induced</a:t>
            </a:r>
          </a:p>
          <a:p>
            <a:pPr algn="r" defTabSz="457200" fontAlgn="auto">
              <a:spcBef>
                <a:spcPts val="0"/>
              </a:spcBef>
              <a:spcAft>
                <a:spcPts val="0"/>
              </a:spcAft>
            </a:pPr>
            <a:r>
              <a:rPr lang="en-US" sz="1200" dirty="0">
                <a:solidFill>
                  <a:prstClr val="black"/>
                </a:solidFill>
                <a:latin typeface="Calibri"/>
              </a:rPr>
              <a:t>Proliferation</a:t>
            </a:r>
          </a:p>
        </p:txBody>
      </p:sp>
      <p:cxnSp>
        <p:nvCxnSpPr>
          <p:cNvPr id="195" name="Elbow Connector 71"/>
          <p:cNvCxnSpPr>
            <a:stCxn id="42" idx="3"/>
            <a:endCxn id="163" idx="0"/>
          </p:cNvCxnSpPr>
          <p:nvPr/>
        </p:nvCxnSpPr>
        <p:spPr bwMode="auto">
          <a:xfrm rot="5400000">
            <a:off x="7007496" y="4370453"/>
            <a:ext cx="591775" cy="530713"/>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01" name="Elbow Connector 71"/>
          <p:cNvCxnSpPr>
            <a:stCxn id="42" idx="3"/>
            <a:endCxn id="159" idx="0"/>
          </p:cNvCxnSpPr>
          <p:nvPr/>
        </p:nvCxnSpPr>
        <p:spPr bwMode="auto">
          <a:xfrm rot="5400000">
            <a:off x="7209152" y="4169905"/>
            <a:ext cx="189571" cy="529604"/>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32" name="Elbow Connector 71"/>
          <p:cNvCxnSpPr>
            <a:stCxn id="3" idx="4"/>
            <a:endCxn id="52" idx="0"/>
          </p:cNvCxnSpPr>
          <p:nvPr/>
        </p:nvCxnSpPr>
        <p:spPr bwMode="auto">
          <a:xfrm rot="16200000" flipH="1">
            <a:off x="5608061" y="5113215"/>
            <a:ext cx="431754" cy="1801"/>
          </a:xfrm>
          <a:prstGeom prst="curvedConnector3">
            <a:avLst>
              <a:gd name="adj1" fmla="val 50000"/>
            </a:avLst>
          </a:prstGeom>
          <a:noFill/>
          <a:ln w="12700" cap="flat" cmpd="sng" algn="ctr">
            <a:solidFill>
              <a:srgbClr val="FF00FF"/>
            </a:solidFill>
            <a:prstDash val="sysDash"/>
            <a:round/>
            <a:headEnd type="none" w="med" len="med"/>
            <a:tailEnd type="triangle"/>
          </a:ln>
          <a:effectLst/>
        </p:spPr>
      </p:cxnSp>
      <p:cxnSp>
        <p:nvCxnSpPr>
          <p:cNvPr id="233" name="Elbow Connector 71"/>
          <p:cNvCxnSpPr>
            <a:stCxn id="58" idx="4"/>
            <a:endCxn id="3" idx="0"/>
          </p:cNvCxnSpPr>
          <p:nvPr/>
        </p:nvCxnSpPr>
        <p:spPr bwMode="auto">
          <a:xfrm rot="5400000">
            <a:off x="5631156" y="4431207"/>
            <a:ext cx="384594" cy="830"/>
          </a:xfrm>
          <a:prstGeom prst="curvedConnector3">
            <a:avLst>
              <a:gd name="adj1" fmla="val 50000"/>
            </a:avLst>
          </a:prstGeom>
          <a:noFill/>
          <a:ln w="12700" cap="flat" cmpd="sng" algn="ctr">
            <a:solidFill>
              <a:srgbClr val="FF00FF"/>
            </a:solidFill>
            <a:prstDash val="sysDash"/>
            <a:round/>
            <a:headEnd type="none" w="med" len="med"/>
            <a:tailEnd type="triangle"/>
          </a:ln>
          <a:effectLst/>
        </p:spPr>
      </p:cxnSp>
      <p:cxnSp>
        <p:nvCxnSpPr>
          <p:cNvPr id="234" name="Elbow Connector 71"/>
          <p:cNvCxnSpPr>
            <a:stCxn id="57" idx="4"/>
            <a:endCxn id="58" idx="0"/>
          </p:cNvCxnSpPr>
          <p:nvPr/>
        </p:nvCxnSpPr>
        <p:spPr bwMode="auto">
          <a:xfrm rot="16200000" flipH="1">
            <a:off x="5637442" y="3778578"/>
            <a:ext cx="365575" cy="7278"/>
          </a:xfrm>
          <a:prstGeom prst="curvedConnector3">
            <a:avLst>
              <a:gd name="adj1" fmla="val 50000"/>
            </a:avLst>
          </a:prstGeom>
          <a:noFill/>
          <a:ln w="12700" cap="flat" cmpd="sng" algn="ctr">
            <a:solidFill>
              <a:srgbClr val="FF00FF"/>
            </a:solidFill>
            <a:prstDash val="sysDash"/>
            <a:round/>
            <a:headEnd type="none" w="med" len="med"/>
            <a:tailEnd type="triangle"/>
          </a:ln>
          <a:effectLst/>
        </p:spPr>
      </p:cxnSp>
      <p:cxnSp>
        <p:nvCxnSpPr>
          <p:cNvPr id="235" name="Elbow Connector 71"/>
          <p:cNvCxnSpPr>
            <a:stCxn id="439" idx="2"/>
            <a:endCxn id="57" idx="0"/>
          </p:cNvCxnSpPr>
          <p:nvPr/>
        </p:nvCxnSpPr>
        <p:spPr bwMode="auto">
          <a:xfrm rot="16200000" flipH="1">
            <a:off x="5567586" y="3076106"/>
            <a:ext cx="490988" cy="7019"/>
          </a:xfrm>
          <a:prstGeom prst="curvedConnector3">
            <a:avLst>
              <a:gd name="adj1" fmla="val 50000"/>
            </a:avLst>
          </a:prstGeom>
          <a:noFill/>
          <a:ln w="12700" cap="flat" cmpd="sng" algn="ctr">
            <a:solidFill>
              <a:srgbClr val="FF00FF"/>
            </a:solidFill>
            <a:prstDash val="sysDash"/>
            <a:round/>
            <a:headEnd type="none" w="med" len="med"/>
            <a:tailEnd type="triangle"/>
          </a:ln>
          <a:effectLst/>
        </p:spPr>
      </p:cxnSp>
      <p:cxnSp>
        <p:nvCxnSpPr>
          <p:cNvPr id="236" name="Elbow Connector 71"/>
          <p:cNvCxnSpPr>
            <a:stCxn id="41" idx="3"/>
            <a:endCxn id="56" idx="0"/>
          </p:cNvCxnSpPr>
          <p:nvPr/>
        </p:nvCxnSpPr>
        <p:spPr bwMode="auto">
          <a:xfrm rot="16200000" flipH="1">
            <a:off x="5401577" y="2145100"/>
            <a:ext cx="783651" cy="12438"/>
          </a:xfrm>
          <a:prstGeom prst="curvedConnector3">
            <a:avLst>
              <a:gd name="adj1" fmla="val 50000"/>
            </a:avLst>
          </a:prstGeom>
          <a:noFill/>
          <a:ln w="12700" cap="flat" cmpd="sng" algn="ctr">
            <a:solidFill>
              <a:srgbClr val="FF00FF"/>
            </a:solidFill>
            <a:prstDash val="sysDash"/>
            <a:round/>
            <a:headEnd type="none" w="med" len="med"/>
            <a:tailEnd type="triangle"/>
          </a:ln>
          <a:effectLst/>
        </p:spPr>
      </p:cxnSp>
      <p:cxnSp>
        <p:nvCxnSpPr>
          <p:cNvPr id="238" name="Elbow Connector 71"/>
          <p:cNvCxnSpPr>
            <a:stCxn id="52" idx="4"/>
            <a:endCxn id="53" idx="0"/>
          </p:cNvCxnSpPr>
          <p:nvPr/>
        </p:nvCxnSpPr>
        <p:spPr bwMode="auto">
          <a:xfrm rot="16200000" flipH="1">
            <a:off x="5598854" y="5830297"/>
            <a:ext cx="456920" cy="4951"/>
          </a:xfrm>
          <a:prstGeom prst="curvedConnector3">
            <a:avLst>
              <a:gd name="adj1" fmla="val 50000"/>
            </a:avLst>
          </a:prstGeom>
          <a:noFill/>
          <a:ln w="12700" cap="flat" cmpd="sng" algn="ctr">
            <a:solidFill>
              <a:srgbClr val="FF00FF"/>
            </a:solidFill>
            <a:prstDash val="sysDash"/>
            <a:round/>
            <a:headEnd type="none" w="med" len="med"/>
            <a:tailEnd type="triangle"/>
          </a:ln>
          <a:effectLst/>
        </p:spPr>
      </p:cxnSp>
      <p:cxnSp>
        <p:nvCxnSpPr>
          <p:cNvPr id="270" name="Elbow Connector 71"/>
          <p:cNvCxnSpPr>
            <a:stCxn id="50" idx="3"/>
            <a:endCxn id="169" idx="0"/>
          </p:cNvCxnSpPr>
          <p:nvPr/>
        </p:nvCxnSpPr>
        <p:spPr bwMode="auto">
          <a:xfrm rot="5400000">
            <a:off x="7165578" y="6106753"/>
            <a:ext cx="195434" cy="515511"/>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76" name="Elbow Connector 71"/>
          <p:cNvCxnSpPr>
            <a:stCxn id="255" idx="6"/>
            <a:endCxn id="164" idx="4"/>
          </p:cNvCxnSpPr>
          <p:nvPr/>
        </p:nvCxnSpPr>
        <p:spPr bwMode="auto">
          <a:xfrm>
            <a:off x="2352924" y="4113047"/>
            <a:ext cx="1464591" cy="13920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291" name="Elbow Connector 71"/>
          <p:cNvCxnSpPr>
            <a:stCxn id="290" idx="3"/>
            <a:endCxn id="154" idx="0"/>
          </p:cNvCxnSpPr>
          <p:nvPr/>
        </p:nvCxnSpPr>
        <p:spPr bwMode="auto">
          <a:xfrm rot="5400000" flipH="1">
            <a:off x="4841513" y="-210852"/>
            <a:ext cx="19689" cy="1225129"/>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92" name="Elbow Connector 71"/>
          <p:cNvCxnSpPr>
            <a:stCxn id="290" idx="3"/>
            <a:endCxn id="155" idx="0"/>
          </p:cNvCxnSpPr>
          <p:nvPr/>
        </p:nvCxnSpPr>
        <p:spPr bwMode="auto">
          <a:xfrm rot="5400000">
            <a:off x="4668256" y="-16508"/>
            <a:ext cx="367603" cy="1223731"/>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93" name="Elbow Connector 71"/>
          <p:cNvCxnSpPr>
            <a:stCxn id="290" idx="3"/>
            <a:endCxn id="447" idx="3"/>
          </p:cNvCxnSpPr>
          <p:nvPr/>
        </p:nvCxnSpPr>
        <p:spPr bwMode="auto">
          <a:xfrm rot="5400000">
            <a:off x="4464224" y="193676"/>
            <a:ext cx="781819" cy="1217578"/>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4" name="Elbow Connector 71"/>
          <p:cNvCxnSpPr>
            <a:stCxn id="180" idx="6"/>
            <a:endCxn id="182" idx="4"/>
          </p:cNvCxnSpPr>
          <p:nvPr/>
        </p:nvCxnSpPr>
        <p:spPr bwMode="auto">
          <a:xfrm>
            <a:off x="2351972" y="2698110"/>
            <a:ext cx="1485316" cy="25459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07" name="Elbow Connector 71"/>
          <p:cNvCxnSpPr>
            <a:stCxn id="196" idx="3"/>
            <a:endCxn id="451" idx="1"/>
          </p:cNvCxnSpPr>
          <p:nvPr/>
        </p:nvCxnSpPr>
        <p:spPr bwMode="auto">
          <a:xfrm rot="16200000" flipH="1">
            <a:off x="2903835" y="2005629"/>
            <a:ext cx="872908" cy="1016369"/>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8" name="Elbow Connector 71"/>
          <p:cNvCxnSpPr>
            <a:stCxn id="196" idx="3"/>
            <a:endCxn id="450" idx="1"/>
          </p:cNvCxnSpPr>
          <p:nvPr/>
        </p:nvCxnSpPr>
        <p:spPr bwMode="auto">
          <a:xfrm rot="16200000" flipH="1">
            <a:off x="3084199" y="1825266"/>
            <a:ext cx="503793" cy="1007980"/>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9" name="Elbow Connector 71"/>
          <p:cNvCxnSpPr>
            <a:stCxn id="196" idx="3"/>
            <a:endCxn id="449" idx="1"/>
          </p:cNvCxnSpPr>
          <p:nvPr/>
        </p:nvCxnSpPr>
        <p:spPr bwMode="auto">
          <a:xfrm rot="16200000" flipH="1">
            <a:off x="3293923" y="1615541"/>
            <a:ext cx="101121" cy="1024757"/>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10" name="Elbow Connector 71"/>
          <p:cNvCxnSpPr>
            <a:stCxn id="196" idx="3"/>
            <a:endCxn id="452" idx="1"/>
          </p:cNvCxnSpPr>
          <p:nvPr/>
        </p:nvCxnSpPr>
        <p:spPr bwMode="auto">
          <a:xfrm rot="16200000" flipH="1">
            <a:off x="2710888" y="2198577"/>
            <a:ext cx="1258802" cy="1016368"/>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11" name="Elbow Connector 71"/>
          <p:cNvCxnSpPr>
            <a:stCxn id="196" idx="3"/>
            <a:endCxn id="453" idx="1"/>
          </p:cNvCxnSpPr>
          <p:nvPr/>
        </p:nvCxnSpPr>
        <p:spPr bwMode="auto">
          <a:xfrm rot="16200000" flipH="1">
            <a:off x="2518768" y="2390697"/>
            <a:ext cx="1668211" cy="1041536"/>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45" name="Elbow Connector 71"/>
          <p:cNvCxnSpPr>
            <a:stCxn id="344" idx="3"/>
            <a:endCxn id="168" idx="0"/>
          </p:cNvCxnSpPr>
          <p:nvPr/>
        </p:nvCxnSpPr>
        <p:spPr bwMode="auto">
          <a:xfrm rot="5400000">
            <a:off x="7204256" y="5075620"/>
            <a:ext cx="138623" cy="555628"/>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47" name="Elbow Connector 71"/>
          <p:cNvCxnSpPr>
            <a:stCxn id="344" idx="3"/>
            <a:endCxn id="167" idx="0"/>
          </p:cNvCxnSpPr>
          <p:nvPr/>
        </p:nvCxnSpPr>
        <p:spPr bwMode="auto">
          <a:xfrm rot="5400000">
            <a:off x="6989329" y="5297941"/>
            <a:ext cx="575871" cy="548235"/>
          </a:xfrm>
          <a:prstGeom prst="curvedConnector2">
            <a:avLst/>
          </a:prstGeom>
          <a:noFill/>
          <a:ln w="25400" cap="flat" cmpd="sng" algn="ctr">
            <a:solidFill>
              <a:schemeClr val="bg1">
                <a:lumMod val="75000"/>
              </a:schemeClr>
            </a:solidFill>
            <a:prstDash val="solid"/>
            <a:round/>
            <a:headEnd type="none" w="med" len="med"/>
            <a:tailEnd type="triangle"/>
          </a:ln>
          <a:effectLst/>
        </p:spPr>
      </p:cxnSp>
      <p:grpSp>
        <p:nvGrpSpPr>
          <p:cNvPr id="410" name="Group 409"/>
          <p:cNvGrpSpPr/>
          <p:nvPr/>
        </p:nvGrpSpPr>
        <p:grpSpPr>
          <a:xfrm>
            <a:off x="5293260" y="67608"/>
            <a:ext cx="355133" cy="343948"/>
            <a:chOff x="7399005" y="627784"/>
            <a:chExt cx="355133" cy="343948"/>
          </a:xfrm>
        </p:grpSpPr>
        <p:sp>
          <p:nvSpPr>
            <p:cNvPr id="290" name="Chevron 289"/>
            <p:cNvSpPr/>
            <p:nvPr/>
          </p:nvSpPr>
          <p:spPr bwMode="auto">
            <a:xfrm rot="5400000">
              <a:off x="7397693" y="66972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2" name="TextBox 431"/>
            <p:cNvSpPr txBox="1"/>
            <p:nvPr/>
          </p:nvSpPr>
          <p:spPr>
            <a:xfrm>
              <a:off x="7399005" y="692046"/>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R3</a:t>
              </a:r>
            </a:p>
          </p:txBody>
        </p:sp>
      </p:grpSp>
      <p:grpSp>
        <p:nvGrpSpPr>
          <p:cNvPr id="605" name="Group 604"/>
          <p:cNvGrpSpPr/>
          <p:nvPr/>
        </p:nvGrpSpPr>
        <p:grpSpPr>
          <a:xfrm>
            <a:off x="5622199" y="1415546"/>
            <a:ext cx="355133" cy="348299"/>
            <a:chOff x="6810464" y="1526802"/>
            <a:chExt cx="355133" cy="348299"/>
          </a:xfrm>
        </p:grpSpPr>
        <p:sp>
          <p:nvSpPr>
            <p:cNvPr id="41" name="Chevron 40"/>
            <p:cNvSpPr/>
            <p:nvPr/>
          </p:nvSpPr>
          <p:spPr bwMode="auto">
            <a:xfrm rot="5400000">
              <a:off x="6803474" y="1568746"/>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3" name="TextBox 432"/>
            <p:cNvSpPr txBox="1"/>
            <p:nvPr/>
          </p:nvSpPr>
          <p:spPr>
            <a:xfrm>
              <a:off x="6810464" y="159810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R1</a:t>
              </a:r>
            </a:p>
          </p:txBody>
        </p:sp>
      </p:grpSp>
      <p:sp>
        <p:nvSpPr>
          <p:cNvPr id="275" name="Chevron 274"/>
          <p:cNvSpPr/>
          <p:nvPr/>
        </p:nvSpPr>
        <p:spPr bwMode="auto">
          <a:xfrm rot="5400000">
            <a:off x="3103384" y="3757104"/>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4" name="TextBox 433"/>
          <p:cNvSpPr txBox="1"/>
          <p:nvPr/>
        </p:nvSpPr>
        <p:spPr>
          <a:xfrm>
            <a:off x="3116373" y="377514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R5</a:t>
            </a:r>
          </a:p>
        </p:txBody>
      </p:sp>
      <p:sp>
        <p:nvSpPr>
          <p:cNvPr id="344" name="Chevron 343"/>
          <p:cNvSpPr/>
          <p:nvPr/>
        </p:nvSpPr>
        <p:spPr bwMode="auto">
          <a:xfrm rot="5400000">
            <a:off x="7379407" y="4982119"/>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5" name="TextBox 434"/>
          <p:cNvSpPr txBox="1"/>
          <p:nvPr/>
        </p:nvSpPr>
        <p:spPr>
          <a:xfrm>
            <a:off x="7379930" y="49997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R7</a:t>
            </a:r>
          </a:p>
        </p:txBody>
      </p:sp>
      <p:grpSp>
        <p:nvGrpSpPr>
          <p:cNvPr id="392" name="Group 391"/>
          <p:cNvGrpSpPr/>
          <p:nvPr/>
        </p:nvGrpSpPr>
        <p:grpSpPr>
          <a:xfrm>
            <a:off x="7351873" y="5922843"/>
            <a:ext cx="534468" cy="345459"/>
            <a:chOff x="7146024" y="5759047"/>
            <a:chExt cx="534468" cy="345459"/>
          </a:xfrm>
        </p:grpSpPr>
        <p:sp>
          <p:nvSpPr>
            <p:cNvPr id="50" name="Chevron 49"/>
            <p:cNvSpPr/>
            <p:nvPr/>
          </p:nvSpPr>
          <p:spPr bwMode="auto">
            <a:xfrm rot="5400000">
              <a:off x="7143227" y="5800991"/>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6" name="TextBox 435"/>
            <p:cNvSpPr txBox="1"/>
            <p:nvPr/>
          </p:nvSpPr>
          <p:spPr>
            <a:xfrm>
              <a:off x="7146024" y="5827507"/>
              <a:ext cx="53446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R8</a:t>
              </a:r>
            </a:p>
          </p:txBody>
        </p:sp>
      </p:grpSp>
      <p:sp>
        <p:nvSpPr>
          <p:cNvPr id="42" name="Chevron 41"/>
          <p:cNvSpPr/>
          <p:nvPr/>
        </p:nvSpPr>
        <p:spPr bwMode="auto">
          <a:xfrm rot="5400000">
            <a:off x="7396765" y="403791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8" name="TextBox 437"/>
          <p:cNvSpPr txBox="1"/>
          <p:nvPr/>
        </p:nvSpPr>
        <p:spPr>
          <a:xfrm>
            <a:off x="7409969" y="40509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R6</a:t>
            </a:r>
          </a:p>
        </p:txBody>
      </p:sp>
      <p:grpSp>
        <p:nvGrpSpPr>
          <p:cNvPr id="377" name="Group 376"/>
          <p:cNvGrpSpPr/>
          <p:nvPr/>
        </p:nvGrpSpPr>
        <p:grpSpPr>
          <a:xfrm>
            <a:off x="5619307" y="2543145"/>
            <a:ext cx="380528" cy="290977"/>
            <a:chOff x="5081123" y="2112629"/>
            <a:chExt cx="380528" cy="290977"/>
          </a:xfrm>
        </p:grpSpPr>
        <p:sp>
          <p:nvSpPr>
            <p:cNvPr id="56" name="Oval 55"/>
            <p:cNvSpPr/>
            <p:nvPr/>
          </p:nvSpPr>
          <p:spPr bwMode="auto">
            <a:xfrm>
              <a:off x="5124277" y="211262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9" name="TextBox 438"/>
            <p:cNvSpPr txBox="1"/>
            <p:nvPr/>
          </p:nvSpPr>
          <p:spPr>
            <a:xfrm>
              <a:off x="5081123" y="2126607"/>
              <a:ext cx="38052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a:t>
              </a:r>
            </a:p>
          </p:txBody>
        </p:sp>
      </p:grpSp>
      <p:sp>
        <p:nvSpPr>
          <p:cNvPr id="57" name="Oval 56"/>
          <p:cNvSpPr/>
          <p:nvPr/>
        </p:nvSpPr>
        <p:spPr bwMode="auto">
          <a:xfrm>
            <a:off x="5679430" y="3325110"/>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0" name="TextBox 439"/>
          <p:cNvSpPr txBox="1"/>
          <p:nvPr/>
        </p:nvSpPr>
        <p:spPr>
          <a:xfrm>
            <a:off x="5643402" y="3330094"/>
            <a:ext cx="40267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N2</a:t>
            </a:r>
          </a:p>
        </p:txBody>
      </p:sp>
      <p:sp>
        <p:nvSpPr>
          <p:cNvPr id="58" name="Oval 57"/>
          <p:cNvSpPr/>
          <p:nvPr/>
        </p:nvSpPr>
        <p:spPr bwMode="auto">
          <a:xfrm>
            <a:off x="5686708" y="3965005"/>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1" name="TextBox 440"/>
          <p:cNvSpPr txBox="1"/>
          <p:nvPr/>
        </p:nvSpPr>
        <p:spPr>
          <a:xfrm>
            <a:off x="5646301" y="3968363"/>
            <a:ext cx="39585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N3</a:t>
            </a:r>
          </a:p>
        </p:txBody>
      </p:sp>
      <p:sp>
        <p:nvSpPr>
          <p:cNvPr id="3" name="Oval 2"/>
          <p:cNvSpPr/>
          <p:nvPr/>
        </p:nvSpPr>
        <p:spPr bwMode="auto">
          <a:xfrm>
            <a:off x="5685878" y="462391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2" name="TextBox 441"/>
          <p:cNvSpPr txBox="1"/>
          <p:nvPr/>
        </p:nvSpPr>
        <p:spPr>
          <a:xfrm flipH="1">
            <a:off x="5631312" y="4639154"/>
            <a:ext cx="520270" cy="283751"/>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N4</a:t>
            </a:r>
          </a:p>
        </p:txBody>
      </p:sp>
      <p:grpSp>
        <p:nvGrpSpPr>
          <p:cNvPr id="381" name="Group 380"/>
          <p:cNvGrpSpPr/>
          <p:nvPr/>
        </p:nvGrpSpPr>
        <p:grpSpPr>
          <a:xfrm>
            <a:off x="5652724" y="5329993"/>
            <a:ext cx="419730" cy="289579"/>
            <a:chOff x="5092119" y="5009627"/>
            <a:chExt cx="419730" cy="289579"/>
          </a:xfrm>
        </p:grpSpPr>
        <p:sp>
          <p:nvSpPr>
            <p:cNvPr id="52" name="Oval 51"/>
            <p:cNvSpPr/>
            <p:nvPr/>
          </p:nvSpPr>
          <p:spPr bwMode="auto">
            <a:xfrm>
              <a:off x="5127074" y="5009627"/>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3" name="TextBox 442"/>
            <p:cNvSpPr txBox="1"/>
            <p:nvPr/>
          </p:nvSpPr>
          <p:spPr>
            <a:xfrm>
              <a:off x="5092119" y="5022207"/>
              <a:ext cx="41973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N5</a:t>
              </a:r>
            </a:p>
          </p:txBody>
        </p:sp>
      </p:grpSp>
      <p:grpSp>
        <p:nvGrpSpPr>
          <p:cNvPr id="382" name="Group 381"/>
          <p:cNvGrpSpPr/>
          <p:nvPr/>
        </p:nvGrpSpPr>
        <p:grpSpPr>
          <a:xfrm>
            <a:off x="5647888" y="6061233"/>
            <a:ext cx="412480" cy="296570"/>
            <a:chOff x="5243121" y="5958981"/>
            <a:chExt cx="412480" cy="296570"/>
          </a:xfrm>
        </p:grpSpPr>
        <p:sp>
          <p:nvSpPr>
            <p:cNvPr id="53" name="Oval 52"/>
            <p:cNvSpPr/>
            <p:nvPr/>
          </p:nvSpPr>
          <p:spPr bwMode="auto">
            <a:xfrm>
              <a:off x="5287863" y="5958981"/>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4" name="TextBox 443"/>
            <p:cNvSpPr txBox="1"/>
            <p:nvPr/>
          </p:nvSpPr>
          <p:spPr>
            <a:xfrm>
              <a:off x="5243121" y="5978552"/>
              <a:ext cx="41248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N6</a:t>
              </a:r>
            </a:p>
          </p:txBody>
        </p:sp>
      </p:grpSp>
      <p:sp>
        <p:nvSpPr>
          <p:cNvPr id="154" name="8-Point Star 153"/>
          <p:cNvSpPr/>
          <p:nvPr/>
        </p:nvSpPr>
        <p:spPr bwMode="auto">
          <a:xfrm>
            <a:off x="3873033" y="208987"/>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5" name="TextBox 444"/>
          <p:cNvSpPr txBox="1"/>
          <p:nvPr/>
        </p:nvSpPr>
        <p:spPr>
          <a:xfrm>
            <a:off x="3898201" y="26491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sp>
        <p:nvSpPr>
          <p:cNvPr id="155" name="8-Point Star 154"/>
          <p:cNvSpPr/>
          <p:nvPr/>
        </p:nvSpPr>
        <p:spPr bwMode="auto">
          <a:xfrm>
            <a:off x="3874431" y="596279"/>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6" name="TextBox 445"/>
          <p:cNvSpPr txBox="1"/>
          <p:nvPr/>
        </p:nvSpPr>
        <p:spPr>
          <a:xfrm>
            <a:off x="3891209" y="66898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A2</a:t>
            </a:r>
          </a:p>
        </p:txBody>
      </p:sp>
      <p:sp>
        <p:nvSpPr>
          <p:cNvPr id="156" name="8-Point Star 155"/>
          <p:cNvSpPr/>
          <p:nvPr/>
        </p:nvSpPr>
        <p:spPr bwMode="auto">
          <a:xfrm>
            <a:off x="3884219" y="983570"/>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7" name="TextBox 446"/>
          <p:cNvSpPr txBox="1"/>
          <p:nvPr/>
        </p:nvSpPr>
        <p:spPr>
          <a:xfrm>
            <a:off x="3891211" y="1054875"/>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A3</a:t>
            </a:r>
          </a:p>
        </p:txBody>
      </p:sp>
      <p:sp>
        <p:nvSpPr>
          <p:cNvPr id="161" name="8-Point Star 160"/>
          <p:cNvSpPr/>
          <p:nvPr/>
        </p:nvSpPr>
        <p:spPr bwMode="auto">
          <a:xfrm>
            <a:off x="3848472" y="1589773"/>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8" name="TextBox 447"/>
          <p:cNvSpPr txBox="1"/>
          <p:nvPr/>
        </p:nvSpPr>
        <p:spPr>
          <a:xfrm>
            <a:off x="3859100" y="163034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A4</a:t>
            </a:r>
          </a:p>
        </p:txBody>
      </p:sp>
      <p:sp>
        <p:nvSpPr>
          <p:cNvPr id="162" name="8-Point Star 161"/>
          <p:cNvSpPr/>
          <p:nvPr/>
        </p:nvSpPr>
        <p:spPr bwMode="auto">
          <a:xfrm>
            <a:off x="3841480" y="1985454"/>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9" name="TextBox 448"/>
          <p:cNvSpPr txBox="1"/>
          <p:nvPr/>
        </p:nvSpPr>
        <p:spPr>
          <a:xfrm>
            <a:off x="3856862" y="2039981"/>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A5</a:t>
            </a:r>
          </a:p>
        </p:txBody>
      </p:sp>
      <p:sp>
        <p:nvSpPr>
          <p:cNvPr id="160" name="8-Point Star 159"/>
          <p:cNvSpPr/>
          <p:nvPr/>
        </p:nvSpPr>
        <p:spPr bwMode="auto">
          <a:xfrm>
            <a:off x="3838686" y="2376941"/>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0" name="TextBox 449"/>
          <p:cNvSpPr txBox="1"/>
          <p:nvPr/>
        </p:nvSpPr>
        <p:spPr>
          <a:xfrm>
            <a:off x="3840085" y="244265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A6</a:t>
            </a:r>
          </a:p>
        </p:txBody>
      </p:sp>
      <p:sp>
        <p:nvSpPr>
          <p:cNvPr id="182" name="8-Point Star 181"/>
          <p:cNvSpPr/>
          <p:nvPr/>
        </p:nvSpPr>
        <p:spPr bwMode="auto">
          <a:xfrm>
            <a:off x="3837288" y="2769826"/>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1" name="TextBox 450"/>
          <p:cNvSpPr txBox="1"/>
          <p:nvPr/>
        </p:nvSpPr>
        <p:spPr>
          <a:xfrm>
            <a:off x="3848474" y="2811768"/>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A7</a:t>
            </a:r>
          </a:p>
        </p:txBody>
      </p:sp>
      <p:sp>
        <p:nvSpPr>
          <p:cNvPr id="158" name="8-Point Star 157"/>
          <p:cNvSpPr/>
          <p:nvPr/>
        </p:nvSpPr>
        <p:spPr bwMode="auto">
          <a:xfrm>
            <a:off x="3835889" y="3145932"/>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2" name="TextBox 451"/>
          <p:cNvSpPr txBox="1"/>
          <p:nvPr/>
        </p:nvSpPr>
        <p:spPr>
          <a:xfrm>
            <a:off x="3848473" y="319766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A8</a:t>
            </a:r>
            <a:endParaRPr lang="en-US" sz="1000" dirty="0">
              <a:solidFill>
                <a:prstClr val="black"/>
              </a:solidFill>
              <a:latin typeface="Calibri"/>
            </a:endParaRPr>
          </a:p>
        </p:txBody>
      </p:sp>
      <p:sp>
        <p:nvSpPr>
          <p:cNvPr id="157" name="8-Point Star 156"/>
          <p:cNvSpPr/>
          <p:nvPr/>
        </p:nvSpPr>
        <p:spPr bwMode="auto">
          <a:xfrm>
            <a:off x="3842880" y="3545553"/>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3" name="TextBox 452"/>
          <p:cNvSpPr txBox="1"/>
          <p:nvPr/>
        </p:nvSpPr>
        <p:spPr>
          <a:xfrm>
            <a:off x="3873641" y="3607071"/>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A9</a:t>
            </a:r>
          </a:p>
        </p:txBody>
      </p:sp>
      <p:sp>
        <p:nvSpPr>
          <p:cNvPr id="164" name="8-Point Star 163"/>
          <p:cNvSpPr/>
          <p:nvPr/>
        </p:nvSpPr>
        <p:spPr bwMode="auto">
          <a:xfrm>
            <a:off x="3817515" y="4069373"/>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4" name="TextBox 453"/>
          <p:cNvSpPr txBox="1"/>
          <p:nvPr/>
        </p:nvSpPr>
        <p:spPr>
          <a:xfrm>
            <a:off x="3789270" y="4102333"/>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A10</a:t>
            </a:r>
          </a:p>
        </p:txBody>
      </p:sp>
      <p:sp>
        <p:nvSpPr>
          <p:cNvPr id="159" name="8-Point Star 158"/>
          <p:cNvSpPr/>
          <p:nvPr/>
        </p:nvSpPr>
        <p:spPr bwMode="auto">
          <a:xfrm>
            <a:off x="6673375" y="4346613"/>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5" name="TextBox 454"/>
          <p:cNvSpPr txBox="1"/>
          <p:nvPr/>
        </p:nvSpPr>
        <p:spPr>
          <a:xfrm>
            <a:off x="6655160" y="4409479"/>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A12</a:t>
            </a:r>
          </a:p>
        </p:txBody>
      </p:sp>
      <p:sp>
        <p:nvSpPr>
          <p:cNvPr id="163" name="8-Point Star 162"/>
          <p:cNvSpPr/>
          <p:nvPr/>
        </p:nvSpPr>
        <p:spPr bwMode="auto">
          <a:xfrm>
            <a:off x="6672266" y="4748817"/>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6" name="TextBox 455"/>
          <p:cNvSpPr txBox="1"/>
          <p:nvPr/>
        </p:nvSpPr>
        <p:spPr>
          <a:xfrm>
            <a:off x="6645451" y="4797246"/>
            <a:ext cx="45160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A13</a:t>
            </a:r>
          </a:p>
        </p:txBody>
      </p:sp>
      <p:sp>
        <p:nvSpPr>
          <p:cNvPr id="168" name="8-Point Star 167"/>
          <p:cNvSpPr/>
          <p:nvPr/>
        </p:nvSpPr>
        <p:spPr bwMode="auto">
          <a:xfrm>
            <a:off x="6629993" y="5239866"/>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0" name="TextBox 459"/>
          <p:cNvSpPr txBox="1"/>
          <p:nvPr/>
        </p:nvSpPr>
        <p:spPr>
          <a:xfrm>
            <a:off x="6604423" y="5286596"/>
            <a:ext cx="46838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A14</a:t>
            </a:r>
          </a:p>
        </p:txBody>
      </p:sp>
      <p:sp>
        <p:nvSpPr>
          <p:cNvPr id="167" name="8-Point Star 166"/>
          <p:cNvSpPr/>
          <p:nvPr/>
        </p:nvSpPr>
        <p:spPr bwMode="auto">
          <a:xfrm>
            <a:off x="6637386" y="5677114"/>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1" name="TextBox 460"/>
          <p:cNvSpPr txBox="1"/>
          <p:nvPr/>
        </p:nvSpPr>
        <p:spPr>
          <a:xfrm>
            <a:off x="6613617" y="5751214"/>
            <a:ext cx="51032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A15</a:t>
            </a:r>
          </a:p>
        </p:txBody>
      </p:sp>
      <p:sp>
        <p:nvSpPr>
          <p:cNvPr id="169" name="8-Point Star 168"/>
          <p:cNvSpPr/>
          <p:nvPr/>
        </p:nvSpPr>
        <p:spPr bwMode="auto">
          <a:xfrm>
            <a:off x="6639779" y="6279345"/>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3" name="TextBox 462"/>
          <p:cNvSpPr txBox="1"/>
          <p:nvPr/>
        </p:nvSpPr>
        <p:spPr>
          <a:xfrm>
            <a:off x="6621603" y="6333872"/>
            <a:ext cx="459995" cy="261610"/>
          </a:xfrm>
          <a:prstGeom prst="rect">
            <a:avLst/>
          </a:prstGeom>
          <a:noFill/>
        </p:spPr>
        <p:txBody>
          <a:bodyPr wrap="square" rtlCol="0">
            <a:spAutoFit/>
          </a:bodyPr>
          <a:lstStyle/>
          <a:p>
            <a:pPr defTabSz="457200" fontAlgn="auto">
              <a:spcBef>
                <a:spcPts val="0"/>
              </a:spcBef>
              <a:spcAft>
                <a:spcPts val="0"/>
              </a:spcAft>
            </a:pPr>
            <a:r>
              <a:rPr lang="en-US" sz="1100" dirty="0">
                <a:solidFill>
                  <a:prstClr val="black"/>
                </a:solidFill>
                <a:latin typeface="Calibri"/>
              </a:rPr>
              <a:t>A16</a:t>
            </a:r>
            <a:endParaRPr lang="en-US" sz="1000" dirty="0">
              <a:solidFill>
                <a:prstClr val="black"/>
              </a:solidFill>
              <a:latin typeface="Calibri"/>
            </a:endParaRPr>
          </a:p>
        </p:txBody>
      </p:sp>
      <p:cxnSp>
        <p:nvCxnSpPr>
          <p:cNvPr id="485" name="Elbow Connector 71"/>
          <p:cNvCxnSpPr>
            <a:stCxn id="186" idx="3"/>
            <a:endCxn id="154" idx="6"/>
          </p:cNvCxnSpPr>
          <p:nvPr/>
        </p:nvCxnSpPr>
        <p:spPr bwMode="auto">
          <a:xfrm rot="5400000" flipH="1" flipV="1">
            <a:off x="3237451" y="-336257"/>
            <a:ext cx="273217" cy="1363706"/>
          </a:xfrm>
          <a:prstGeom prst="curvedConnector5">
            <a:avLst>
              <a:gd name="adj1" fmla="val -33216"/>
              <a:gd name="adj2" fmla="val 49600"/>
              <a:gd name="adj3" fmla="val 153397"/>
            </a:avLst>
          </a:prstGeom>
          <a:noFill/>
          <a:ln w="25400" cap="flat" cmpd="sng" algn="ctr">
            <a:solidFill>
              <a:schemeClr val="bg1">
                <a:lumMod val="75000"/>
              </a:schemeClr>
            </a:solidFill>
            <a:prstDash val="solid"/>
            <a:round/>
            <a:headEnd type="none" w="med" len="med"/>
            <a:tailEnd type="triangle"/>
          </a:ln>
          <a:effectLst/>
        </p:spPr>
      </p:cxnSp>
      <p:sp>
        <p:nvSpPr>
          <p:cNvPr id="143" name="8-Point Star 142"/>
          <p:cNvSpPr/>
          <p:nvPr/>
        </p:nvSpPr>
        <p:spPr bwMode="auto">
          <a:xfrm>
            <a:off x="3825625" y="4487496"/>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45" name="TextBox 144"/>
          <p:cNvSpPr txBox="1"/>
          <p:nvPr/>
        </p:nvSpPr>
        <p:spPr>
          <a:xfrm>
            <a:off x="3801437" y="4547265"/>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A11</a:t>
            </a:r>
          </a:p>
        </p:txBody>
      </p:sp>
      <p:cxnSp>
        <p:nvCxnSpPr>
          <p:cNvPr id="146" name="Elbow Connector 71"/>
          <p:cNvCxnSpPr>
            <a:stCxn id="58" idx="2"/>
            <a:endCxn id="143" idx="0"/>
          </p:cNvCxnSpPr>
          <p:nvPr/>
        </p:nvCxnSpPr>
        <p:spPr bwMode="auto">
          <a:xfrm rot="10800000" flipV="1">
            <a:off x="4191386" y="4102164"/>
            <a:ext cx="1495323" cy="568211"/>
          </a:xfrm>
          <a:prstGeom prst="curvedConnector3">
            <a:avLst>
              <a:gd name="adj1" fmla="val 50000"/>
            </a:avLst>
          </a:prstGeom>
          <a:noFill/>
          <a:ln w="25400" cap="flat" cmpd="sng" algn="ctr">
            <a:solidFill>
              <a:srgbClr val="FF00FF"/>
            </a:solidFill>
            <a:prstDash val="solid"/>
            <a:round/>
            <a:headEnd type="none" w="med" len="med"/>
            <a:tailEnd type="triangle"/>
          </a:ln>
          <a:effectLst/>
        </p:spPr>
      </p:cxnSp>
      <p:cxnSp>
        <p:nvCxnSpPr>
          <p:cNvPr id="149" name="Elbow Connector 71"/>
          <p:cNvCxnSpPr>
            <a:stCxn id="255" idx="6"/>
            <a:endCxn id="143" idx="4"/>
          </p:cNvCxnSpPr>
          <p:nvPr/>
        </p:nvCxnSpPr>
        <p:spPr bwMode="auto">
          <a:xfrm>
            <a:off x="2352924" y="4113047"/>
            <a:ext cx="1472701" cy="557329"/>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sp>
        <p:nvSpPr>
          <p:cNvPr id="178" name="Chevron 177"/>
          <p:cNvSpPr/>
          <p:nvPr/>
        </p:nvSpPr>
        <p:spPr bwMode="auto">
          <a:xfrm rot="5400000">
            <a:off x="2039553" y="1457676"/>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9" name="TextBox 178"/>
          <p:cNvSpPr txBox="1"/>
          <p:nvPr/>
        </p:nvSpPr>
        <p:spPr>
          <a:xfrm>
            <a:off x="2040864" y="1479986"/>
            <a:ext cx="46978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R2</a:t>
            </a:r>
          </a:p>
        </p:txBody>
      </p:sp>
      <p:sp>
        <p:nvSpPr>
          <p:cNvPr id="180" name="Oval 179"/>
          <p:cNvSpPr/>
          <p:nvPr/>
        </p:nvSpPr>
        <p:spPr bwMode="auto">
          <a:xfrm>
            <a:off x="2077652" y="2560950"/>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1" name="TextBox 180"/>
          <p:cNvSpPr txBox="1"/>
          <p:nvPr/>
        </p:nvSpPr>
        <p:spPr>
          <a:xfrm>
            <a:off x="2052772" y="2571021"/>
            <a:ext cx="44176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N7</a:t>
            </a:r>
          </a:p>
        </p:txBody>
      </p:sp>
      <p:cxnSp>
        <p:nvCxnSpPr>
          <p:cNvPr id="183" name="Elbow Connector 71"/>
          <p:cNvCxnSpPr>
            <a:stCxn id="178" idx="3"/>
            <a:endCxn id="180" idx="0"/>
          </p:cNvCxnSpPr>
          <p:nvPr/>
        </p:nvCxnSpPr>
        <p:spPr bwMode="auto">
          <a:xfrm rot="16200000" flipH="1">
            <a:off x="1812534" y="2158672"/>
            <a:ext cx="801270" cy="3285"/>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465" name="Elbow Connector 71"/>
          <p:cNvCxnSpPr>
            <a:stCxn id="178" idx="0"/>
            <a:endCxn id="445" idx="1"/>
          </p:cNvCxnSpPr>
          <p:nvPr/>
        </p:nvCxnSpPr>
        <p:spPr bwMode="auto">
          <a:xfrm flipV="1">
            <a:off x="2341557" y="403412"/>
            <a:ext cx="1556644" cy="1119279"/>
          </a:xfrm>
          <a:prstGeom prst="curvedConnector3">
            <a:avLst>
              <a:gd name="adj1" fmla="val 41528"/>
            </a:avLst>
          </a:prstGeom>
          <a:noFill/>
          <a:ln w="25400" cap="flat" cmpd="sng" algn="ctr">
            <a:solidFill>
              <a:schemeClr val="bg1">
                <a:lumMod val="75000"/>
              </a:schemeClr>
            </a:solidFill>
            <a:prstDash val="solid"/>
            <a:round/>
            <a:headEnd type="none" w="med" len="med"/>
            <a:tailEnd type="triangle"/>
          </a:ln>
          <a:effectLst/>
        </p:spPr>
      </p:cxnSp>
      <p:cxnSp>
        <p:nvCxnSpPr>
          <p:cNvPr id="484" name="Elbow Connector 71"/>
          <p:cNvCxnSpPr>
            <a:stCxn id="178" idx="0"/>
            <a:endCxn id="156" idx="4"/>
          </p:cNvCxnSpPr>
          <p:nvPr/>
        </p:nvCxnSpPr>
        <p:spPr bwMode="auto">
          <a:xfrm flipV="1">
            <a:off x="2341557" y="1166450"/>
            <a:ext cx="1542662" cy="356241"/>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486" name="Elbow Connector 71"/>
          <p:cNvCxnSpPr>
            <a:stCxn id="178" idx="0"/>
            <a:endCxn id="155" idx="4"/>
          </p:cNvCxnSpPr>
          <p:nvPr/>
        </p:nvCxnSpPr>
        <p:spPr bwMode="auto">
          <a:xfrm flipV="1">
            <a:off x="2341557" y="779159"/>
            <a:ext cx="1532874" cy="74353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sp>
        <p:nvSpPr>
          <p:cNvPr id="518" name="TextBox 517"/>
          <p:cNvSpPr txBox="1"/>
          <p:nvPr/>
        </p:nvSpPr>
        <p:spPr>
          <a:xfrm>
            <a:off x="1012251" y="1276567"/>
            <a:ext cx="1065401" cy="646331"/>
          </a:xfrm>
          <a:prstGeom prst="rect">
            <a:avLst/>
          </a:prstGeom>
          <a:noFill/>
        </p:spPr>
        <p:txBody>
          <a:bodyPr wrap="square" rtlCol="0">
            <a:spAutoFit/>
          </a:bodyPr>
          <a:lstStyle/>
          <a:p>
            <a:pPr algn="r" defTabSz="457200" fontAlgn="auto">
              <a:spcBef>
                <a:spcPts val="0"/>
              </a:spcBef>
              <a:spcAft>
                <a:spcPts val="0"/>
              </a:spcAft>
            </a:pPr>
            <a:r>
              <a:rPr lang="en-US" sz="1200" dirty="0">
                <a:solidFill>
                  <a:prstClr val="black"/>
                </a:solidFill>
                <a:latin typeface="Calibri"/>
              </a:rPr>
              <a:t>ER Receptor Binding</a:t>
            </a:r>
          </a:p>
          <a:p>
            <a:pPr algn="r" defTabSz="457200" fontAlgn="auto">
              <a:spcBef>
                <a:spcPts val="0"/>
              </a:spcBef>
              <a:spcAft>
                <a:spcPts val="0"/>
              </a:spcAft>
            </a:pPr>
            <a:r>
              <a:rPr lang="en-US" sz="1200" dirty="0">
                <a:solidFill>
                  <a:prstClr val="black"/>
                </a:solidFill>
                <a:latin typeface="Calibri"/>
              </a:rPr>
              <a:t>(Antagonist)</a:t>
            </a:r>
          </a:p>
        </p:txBody>
      </p:sp>
      <p:sp>
        <p:nvSpPr>
          <p:cNvPr id="552" name="8-Point Star 551"/>
          <p:cNvSpPr/>
          <p:nvPr/>
        </p:nvSpPr>
        <p:spPr bwMode="auto">
          <a:xfrm>
            <a:off x="1169613" y="490254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3" name="TextBox 552"/>
          <p:cNvSpPr txBox="1"/>
          <p:nvPr/>
        </p:nvSpPr>
        <p:spPr>
          <a:xfrm>
            <a:off x="1132568" y="4946602"/>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A17</a:t>
            </a:r>
          </a:p>
        </p:txBody>
      </p:sp>
      <p:sp>
        <p:nvSpPr>
          <p:cNvPr id="555" name="8-Point Star 554"/>
          <p:cNvSpPr/>
          <p:nvPr/>
        </p:nvSpPr>
        <p:spPr bwMode="auto">
          <a:xfrm>
            <a:off x="1142967" y="531542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6" name="TextBox 555"/>
          <p:cNvSpPr txBox="1"/>
          <p:nvPr/>
        </p:nvSpPr>
        <p:spPr>
          <a:xfrm>
            <a:off x="1114200" y="5367745"/>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A18</a:t>
            </a:r>
          </a:p>
        </p:txBody>
      </p:sp>
      <p:cxnSp>
        <p:nvCxnSpPr>
          <p:cNvPr id="563" name="Elbow Connector 71"/>
          <p:cNvCxnSpPr>
            <a:stCxn id="197" idx="2"/>
            <a:endCxn id="552" idx="0"/>
          </p:cNvCxnSpPr>
          <p:nvPr/>
        </p:nvCxnSpPr>
        <p:spPr bwMode="auto">
          <a:xfrm rot="10800000">
            <a:off x="1535374" y="5085422"/>
            <a:ext cx="543775" cy="25563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566" name="Elbow Connector 71"/>
          <p:cNvCxnSpPr>
            <a:stCxn id="197" idx="2"/>
            <a:endCxn id="555" idx="0"/>
          </p:cNvCxnSpPr>
          <p:nvPr/>
        </p:nvCxnSpPr>
        <p:spPr bwMode="auto">
          <a:xfrm rot="10800000" flipV="1">
            <a:off x="1508728" y="5341053"/>
            <a:ext cx="570421" cy="157247"/>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583" name="Elbow Connector 71"/>
          <p:cNvCxnSpPr>
            <a:stCxn id="210" idx="3"/>
            <a:endCxn id="552" idx="4"/>
          </p:cNvCxnSpPr>
          <p:nvPr/>
        </p:nvCxnSpPr>
        <p:spPr bwMode="auto">
          <a:xfrm rot="16200000" flipH="1">
            <a:off x="855872" y="4771680"/>
            <a:ext cx="238411" cy="389071"/>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586" name="Elbow Connector 71"/>
          <p:cNvCxnSpPr>
            <a:stCxn id="210" idx="3"/>
            <a:endCxn id="555" idx="4"/>
          </p:cNvCxnSpPr>
          <p:nvPr/>
        </p:nvCxnSpPr>
        <p:spPr bwMode="auto">
          <a:xfrm rot="16200000" flipH="1">
            <a:off x="636109" y="4991443"/>
            <a:ext cx="651290" cy="362425"/>
          </a:xfrm>
          <a:prstGeom prst="curvedConnector2">
            <a:avLst/>
          </a:prstGeom>
          <a:noFill/>
          <a:ln w="25400" cap="flat" cmpd="sng" algn="ctr">
            <a:solidFill>
              <a:schemeClr val="bg1">
                <a:lumMod val="75000"/>
              </a:schemeClr>
            </a:solidFill>
            <a:prstDash val="solid"/>
            <a:round/>
            <a:headEnd type="none" w="med" len="med"/>
            <a:tailEnd type="triangle"/>
          </a:ln>
          <a:effectLst/>
        </p:spPr>
      </p:cxnSp>
      <p:sp>
        <p:nvSpPr>
          <p:cNvPr id="606" name="TextBox 605"/>
          <p:cNvSpPr txBox="1"/>
          <p:nvPr/>
        </p:nvSpPr>
        <p:spPr>
          <a:xfrm>
            <a:off x="1156760" y="256095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grpSp>
        <p:nvGrpSpPr>
          <p:cNvPr id="200" name="Group 199"/>
          <p:cNvGrpSpPr/>
          <p:nvPr/>
        </p:nvGrpSpPr>
        <p:grpSpPr>
          <a:xfrm>
            <a:off x="2042026" y="3323982"/>
            <a:ext cx="425687" cy="282185"/>
            <a:chOff x="4554418" y="1820413"/>
            <a:chExt cx="425687" cy="282185"/>
          </a:xfrm>
        </p:grpSpPr>
        <p:sp>
          <p:nvSpPr>
            <p:cNvPr id="202" name="Oval 201"/>
            <p:cNvSpPr/>
            <p:nvPr/>
          </p:nvSpPr>
          <p:spPr bwMode="auto">
            <a:xfrm>
              <a:off x="4588780" y="1820413"/>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3" name="TextBox 202"/>
            <p:cNvSpPr txBox="1"/>
            <p:nvPr/>
          </p:nvSpPr>
          <p:spPr>
            <a:xfrm>
              <a:off x="4554418" y="1825599"/>
              <a:ext cx="42568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N8</a:t>
              </a:r>
            </a:p>
          </p:txBody>
        </p:sp>
      </p:grpSp>
      <p:cxnSp>
        <p:nvCxnSpPr>
          <p:cNvPr id="241" name="Elbow Connector 71"/>
          <p:cNvCxnSpPr>
            <a:stCxn id="180" idx="4"/>
            <a:endCxn id="202" idx="0"/>
          </p:cNvCxnSpPr>
          <p:nvPr/>
        </p:nvCxnSpPr>
        <p:spPr bwMode="auto">
          <a:xfrm rot="5400000">
            <a:off x="1969824" y="3078994"/>
            <a:ext cx="488712" cy="1264"/>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sp>
        <p:nvSpPr>
          <p:cNvPr id="255" name="Oval 254"/>
          <p:cNvSpPr/>
          <p:nvPr/>
        </p:nvSpPr>
        <p:spPr bwMode="auto">
          <a:xfrm>
            <a:off x="2078604" y="3975887"/>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56" name="TextBox 255"/>
          <p:cNvSpPr txBox="1"/>
          <p:nvPr/>
        </p:nvSpPr>
        <p:spPr>
          <a:xfrm flipH="1">
            <a:off x="2051567" y="3984679"/>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N9</a:t>
            </a:r>
          </a:p>
        </p:txBody>
      </p:sp>
      <p:cxnSp>
        <p:nvCxnSpPr>
          <p:cNvPr id="257" name="Elbow Connector 71"/>
          <p:cNvCxnSpPr>
            <a:stCxn id="202" idx="4"/>
            <a:endCxn id="255" idx="0"/>
          </p:cNvCxnSpPr>
          <p:nvPr/>
        </p:nvCxnSpPr>
        <p:spPr bwMode="auto">
          <a:xfrm rot="16200000" flipH="1">
            <a:off x="2025864" y="3785986"/>
            <a:ext cx="377585" cy="2216"/>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305" name="Elbow Connector 71"/>
          <p:cNvCxnSpPr>
            <a:stCxn id="434" idx="2"/>
            <a:endCxn id="164" idx="4"/>
          </p:cNvCxnSpPr>
          <p:nvPr/>
        </p:nvCxnSpPr>
        <p:spPr bwMode="auto">
          <a:xfrm rot="16200000" flipH="1">
            <a:off x="3455672" y="3890409"/>
            <a:ext cx="200111" cy="523575"/>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6" name="Elbow Connector 71"/>
          <p:cNvCxnSpPr>
            <a:stCxn id="275" idx="3"/>
            <a:endCxn id="143" idx="4"/>
          </p:cNvCxnSpPr>
          <p:nvPr/>
        </p:nvCxnSpPr>
        <p:spPr bwMode="auto">
          <a:xfrm rot="16200000" flipH="1">
            <a:off x="3244857" y="4089608"/>
            <a:ext cx="611268" cy="550267"/>
          </a:xfrm>
          <a:prstGeom prst="curvedConnector2">
            <a:avLst/>
          </a:prstGeom>
          <a:noFill/>
          <a:ln w="25400" cap="flat" cmpd="sng" algn="ctr">
            <a:solidFill>
              <a:schemeClr val="bg1">
                <a:lumMod val="75000"/>
              </a:schemeClr>
            </a:solidFill>
            <a:prstDash val="solid"/>
            <a:round/>
            <a:headEnd type="none" w="med" len="med"/>
            <a:tailEnd type="triangle"/>
          </a:ln>
          <a:effectLst/>
        </p:spPr>
      </p:cxnSp>
      <p:sp>
        <p:nvSpPr>
          <p:cNvPr id="313" name="TextBox 312"/>
          <p:cNvSpPr txBox="1"/>
          <p:nvPr/>
        </p:nvSpPr>
        <p:spPr>
          <a:xfrm>
            <a:off x="1432740" y="3911313"/>
            <a:ext cx="653995"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DNA </a:t>
            </a:r>
          </a:p>
          <a:p>
            <a:pPr algn="r" defTabSz="457200" fontAlgn="auto">
              <a:spcBef>
                <a:spcPts val="0"/>
              </a:spcBef>
              <a:spcAft>
                <a:spcPts val="0"/>
              </a:spcAft>
            </a:pPr>
            <a:r>
              <a:rPr lang="en-US" sz="1200" dirty="0">
                <a:solidFill>
                  <a:prstClr val="black"/>
                </a:solidFill>
                <a:latin typeface="Calibri"/>
              </a:rPr>
              <a:t>Binding</a:t>
            </a:r>
          </a:p>
        </p:txBody>
      </p:sp>
      <p:cxnSp>
        <p:nvCxnSpPr>
          <p:cNvPr id="325" name="Elbow Connector 71"/>
          <p:cNvCxnSpPr>
            <a:stCxn id="180" idx="6"/>
            <a:endCxn id="160" idx="4"/>
          </p:cNvCxnSpPr>
          <p:nvPr/>
        </p:nvCxnSpPr>
        <p:spPr bwMode="auto">
          <a:xfrm flipV="1">
            <a:off x="2351972" y="2559821"/>
            <a:ext cx="1486714" cy="138289"/>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6" name="Elbow Connector 71"/>
          <p:cNvCxnSpPr>
            <a:stCxn id="180" idx="6"/>
            <a:endCxn id="162" idx="4"/>
          </p:cNvCxnSpPr>
          <p:nvPr/>
        </p:nvCxnSpPr>
        <p:spPr bwMode="auto">
          <a:xfrm flipV="1">
            <a:off x="2351972" y="2168334"/>
            <a:ext cx="1489508" cy="52977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7" name="Elbow Connector 71"/>
          <p:cNvCxnSpPr>
            <a:stCxn id="180" idx="6"/>
            <a:endCxn id="161" idx="4"/>
          </p:cNvCxnSpPr>
          <p:nvPr/>
        </p:nvCxnSpPr>
        <p:spPr bwMode="auto">
          <a:xfrm flipV="1">
            <a:off x="2351972" y="1772653"/>
            <a:ext cx="1496500" cy="925457"/>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8" name="Elbow Connector 71"/>
          <p:cNvCxnSpPr>
            <a:stCxn id="180" idx="6"/>
            <a:endCxn id="158" idx="4"/>
          </p:cNvCxnSpPr>
          <p:nvPr/>
        </p:nvCxnSpPr>
        <p:spPr bwMode="auto">
          <a:xfrm>
            <a:off x="2351972" y="2698110"/>
            <a:ext cx="1483917" cy="63070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9" name="Elbow Connector 71"/>
          <p:cNvCxnSpPr>
            <a:stCxn id="180" idx="6"/>
            <a:endCxn id="157" idx="4"/>
          </p:cNvCxnSpPr>
          <p:nvPr/>
        </p:nvCxnSpPr>
        <p:spPr bwMode="auto">
          <a:xfrm>
            <a:off x="2351972" y="2698110"/>
            <a:ext cx="1490908" cy="1030323"/>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51" name="Elbow Connector 71"/>
          <p:cNvCxnSpPr>
            <a:stCxn id="196" idx="3"/>
            <a:endCxn id="161" idx="4"/>
          </p:cNvCxnSpPr>
          <p:nvPr/>
        </p:nvCxnSpPr>
        <p:spPr bwMode="auto">
          <a:xfrm rot="5400000" flipH="1" flipV="1">
            <a:off x="3187934" y="1416823"/>
            <a:ext cx="304707" cy="1016367"/>
          </a:xfrm>
          <a:prstGeom prst="curvedConnector4">
            <a:avLst>
              <a:gd name="adj1" fmla="val 1154"/>
              <a:gd name="adj2" fmla="val 50847"/>
            </a:avLst>
          </a:prstGeom>
          <a:noFill/>
          <a:ln w="25400" cap="flat" cmpd="sng" algn="ctr">
            <a:solidFill>
              <a:schemeClr val="bg1">
                <a:lumMod val="75000"/>
              </a:schemeClr>
            </a:solidFill>
            <a:prstDash val="solid"/>
            <a:round/>
            <a:headEnd type="none" w="med" len="med"/>
            <a:tailEnd type="triangle"/>
          </a:ln>
          <a:effectLst/>
        </p:spPr>
      </p:cxnSp>
      <p:sp>
        <p:nvSpPr>
          <p:cNvPr id="375" name="TextBox 374"/>
          <p:cNvSpPr txBox="1"/>
          <p:nvPr/>
        </p:nvSpPr>
        <p:spPr>
          <a:xfrm>
            <a:off x="5916927" y="3227295"/>
            <a:ext cx="101181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Cofactor</a:t>
            </a:r>
          </a:p>
          <a:p>
            <a:pPr defTabSz="457200" fontAlgn="auto">
              <a:spcBef>
                <a:spcPts val="0"/>
              </a:spcBef>
              <a:spcAft>
                <a:spcPts val="0"/>
              </a:spcAft>
            </a:pPr>
            <a:r>
              <a:rPr lang="en-US" sz="1200" dirty="0">
                <a:solidFill>
                  <a:prstClr val="black"/>
                </a:solidFill>
                <a:latin typeface="Calibri"/>
              </a:rPr>
              <a:t>Recruitment</a:t>
            </a:r>
          </a:p>
        </p:txBody>
      </p:sp>
      <p:sp>
        <p:nvSpPr>
          <p:cNvPr id="197" name="Oval 196"/>
          <p:cNvSpPr/>
          <p:nvPr/>
        </p:nvSpPr>
        <p:spPr bwMode="auto">
          <a:xfrm>
            <a:off x="2079148" y="5203894"/>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98" name="TextBox 197"/>
          <p:cNvSpPr txBox="1"/>
          <p:nvPr/>
        </p:nvSpPr>
        <p:spPr>
          <a:xfrm flipH="1">
            <a:off x="1998815" y="5213490"/>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N10</a:t>
            </a:r>
          </a:p>
        </p:txBody>
      </p:sp>
      <p:cxnSp>
        <p:nvCxnSpPr>
          <p:cNvPr id="199" name="Elbow Connector 71"/>
          <p:cNvCxnSpPr>
            <a:stCxn id="255" idx="4"/>
            <a:endCxn id="197" idx="0"/>
          </p:cNvCxnSpPr>
          <p:nvPr/>
        </p:nvCxnSpPr>
        <p:spPr bwMode="auto">
          <a:xfrm rot="16200000" flipH="1">
            <a:off x="1739193" y="4726778"/>
            <a:ext cx="953687" cy="544"/>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sp>
        <p:nvSpPr>
          <p:cNvPr id="212" name="TextBox 211"/>
          <p:cNvSpPr txBox="1"/>
          <p:nvPr/>
        </p:nvSpPr>
        <p:spPr>
          <a:xfrm>
            <a:off x="2316439" y="5047869"/>
            <a:ext cx="996811" cy="646331"/>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Antagonist</a:t>
            </a:r>
          </a:p>
          <a:p>
            <a:pPr defTabSz="457200" fontAlgn="auto">
              <a:spcBef>
                <a:spcPts val="0"/>
              </a:spcBef>
              <a:spcAft>
                <a:spcPts val="0"/>
              </a:spcAft>
            </a:pPr>
            <a:r>
              <a:rPr lang="en-US" sz="1200" dirty="0">
                <a:solidFill>
                  <a:prstClr val="black"/>
                </a:solidFill>
                <a:latin typeface="Calibri"/>
              </a:rPr>
              <a:t>Transcription</a:t>
            </a:r>
          </a:p>
          <a:p>
            <a:pPr defTabSz="457200" fontAlgn="auto">
              <a:spcBef>
                <a:spcPts val="0"/>
              </a:spcBef>
              <a:spcAft>
                <a:spcPts val="0"/>
              </a:spcAft>
            </a:pPr>
            <a:r>
              <a:rPr lang="en-US" sz="1200" dirty="0">
                <a:solidFill>
                  <a:prstClr val="black"/>
                </a:solidFill>
                <a:latin typeface="Calibri"/>
              </a:rPr>
              <a:t>Suppression</a:t>
            </a:r>
          </a:p>
        </p:txBody>
      </p:sp>
      <p:sp>
        <p:nvSpPr>
          <p:cNvPr id="196" name="Chevron 195"/>
          <p:cNvSpPr/>
          <p:nvPr/>
        </p:nvSpPr>
        <p:spPr bwMode="auto">
          <a:xfrm rot="5400000">
            <a:off x="2660131" y="1775356"/>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7" name="TextBox 206"/>
          <p:cNvSpPr txBox="1"/>
          <p:nvPr/>
        </p:nvSpPr>
        <p:spPr>
          <a:xfrm>
            <a:off x="2658360" y="1779563"/>
            <a:ext cx="43774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R4</a:t>
            </a:r>
          </a:p>
        </p:txBody>
      </p:sp>
      <p:sp>
        <p:nvSpPr>
          <p:cNvPr id="210" name="Chevron 209"/>
          <p:cNvSpPr/>
          <p:nvPr/>
        </p:nvSpPr>
        <p:spPr bwMode="auto">
          <a:xfrm rot="5400000">
            <a:off x="608568" y="4545007"/>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82" name="TextBox 581"/>
          <p:cNvSpPr txBox="1"/>
          <p:nvPr/>
        </p:nvSpPr>
        <p:spPr>
          <a:xfrm>
            <a:off x="619881" y="4559107"/>
            <a:ext cx="52511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R9</a:t>
            </a:r>
          </a:p>
        </p:txBody>
      </p:sp>
      <p:grpSp>
        <p:nvGrpSpPr>
          <p:cNvPr id="12" name="Group 11"/>
          <p:cNvGrpSpPr/>
          <p:nvPr/>
        </p:nvGrpSpPr>
        <p:grpSpPr>
          <a:xfrm>
            <a:off x="2521777" y="138256"/>
            <a:ext cx="382494" cy="343948"/>
            <a:chOff x="2241482" y="138256"/>
            <a:chExt cx="382494" cy="343948"/>
          </a:xfrm>
        </p:grpSpPr>
        <p:sp>
          <p:nvSpPr>
            <p:cNvPr id="186" name="Chevron 185"/>
            <p:cNvSpPr/>
            <p:nvPr/>
          </p:nvSpPr>
          <p:spPr bwMode="auto">
            <a:xfrm rot="5400000">
              <a:off x="2239938" y="18020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7" name="TextBox 186"/>
            <p:cNvSpPr txBox="1"/>
            <p:nvPr/>
          </p:nvSpPr>
          <p:spPr>
            <a:xfrm>
              <a:off x="2241482" y="192803"/>
              <a:ext cx="3824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grpSp>
      <p:sp>
        <p:nvSpPr>
          <p:cNvPr id="5" name="Down Arrow 4"/>
          <p:cNvSpPr/>
          <p:nvPr/>
        </p:nvSpPr>
        <p:spPr>
          <a:xfrm>
            <a:off x="5628446" y="1144248"/>
            <a:ext cx="317474" cy="360856"/>
          </a:xfrm>
          <a:prstGeom prst="downArrow">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65" name="Rectangle 164"/>
          <p:cNvSpPr/>
          <p:nvPr/>
        </p:nvSpPr>
        <p:spPr bwMode="auto">
          <a:xfrm>
            <a:off x="6828903" y="242093"/>
            <a:ext cx="2154323" cy="274320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66" name="Chevron 165"/>
          <p:cNvSpPr/>
          <p:nvPr/>
        </p:nvSpPr>
        <p:spPr bwMode="auto">
          <a:xfrm rot="5400000">
            <a:off x="6884565" y="259481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0" name="Chevron 169"/>
          <p:cNvSpPr/>
          <p:nvPr/>
        </p:nvSpPr>
        <p:spPr bwMode="auto">
          <a:xfrm rot="5400000">
            <a:off x="6902381" y="447274"/>
            <a:ext cx="343948" cy="260059"/>
          </a:xfrm>
          <a:prstGeom prst="chevron">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1" name="Oval 170"/>
          <p:cNvSpPr/>
          <p:nvPr/>
        </p:nvSpPr>
        <p:spPr bwMode="auto">
          <a:xfrm>
            <a:off x="6917761" y="826668"/>
            <a:ext cx="274320" cy="274320"/>
          </a:xfrm>
          <a:prstGeom prst="ellipse">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2" name="8-Point Star 171"/>
          <p:cNvSpPr/>
          <p:nvPr/>
        </p:nvSpPr>
        <p:spPr bwMode="auto">
          <a:xfrm>
            <a:off x="6884206" y="115377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3" name="TextBox 172"/>
          <p:cNvSpPr txBox="1"/>
          <p:nvPr/>
        </p:nvSpPr>
        <p:spPr>
          <a:xfrm>
            <a:off x="7170831" y="354978"/>
            <a:ext cx="1683034" cy="461665"/>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Receptor (Direct Molecular Interaction)</a:t>
            </a:r>
          </a:p>
        </p:txBody>
      </p:sp>
      <p:sp>
        <p:nvSpPr>
          <p:cNvPr id="174" name="TextBox 173"/>
          <p:cNvSpPr txBox="1"/>
          <p:nvPr/>
        </p:nvSpPr>
        <p:spPr>
          <a:xfrm>
            <a:off x="7214173" y="837851"/>
            <a:ext cx="163969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Intermediate Process</a:t>
            </a:r>
          </a:p>
        </p:txBody>
      </p:sp>
      <p:sp>
        <p:nvSpPr>
          <p:cNvPr id="175" name="TextBox 174"/>
          <p:cNvSpPr txBox="1"/>
          <p:nvPr/>
        </p:nvSpPr>
        <p:spPr>
          <a:xfrm>
            <a:off x="7265905" y="1183131"/>
            <a:ext cx="158795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Assay</a:t>
            </a:r>
          </a:p>
        </p:txBody>
      </p:sp>
      <p:sp>
        <p:nvSpPr>
          <p:cNvPr id="176" name="Chevron 175"/>
          <p:cNvSpPr/>
          <p:nvPr/>
        </p:nvSpPr>
        <p:spPr bwMode="auto">
          <a:xfrm rot="5400000">
            <a:off x="6888613" y="1960008"/>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7" name="TextBox 176"/>
          <p:cNvSpPr txBox="1"/>
          <p:nvPr/>
        </p:nvSpPr>
        <p:spPr>
          <a:xfrm>
            <a:off x="7160093" y="1858801"/>
            <a:ext cx="160333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agonist pathway</a:t>
            </a:r>
          </a:p>
        </p:txBody>
      </p:sp>
      <p:sp>
        <p:nvSpPr>
          <p:cNvPr id="184" name="TextBox 183"/>
          <p:cNvSpPr txBox="1"/>
          <p:nvPr/>
        </p:nvSpPr>
        <p:spPr>
          <a:xfrm>
            <a:off x="7153102" y="2532769"/>
            <a:ext cx="183729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Pseudo-receptor pathway</a:t>
            </a:r>
          </a:p>
        </p:txBody>
      </p:sp>
      <p:sp>
        <p:nvSpPr>
          <p:cNvPr id="185" name="Chevron 184"/>
          <p:cNvSpPr/>
          <p:nvPr/>
        </p:nvSpPr>
        <p:spPr bwMode="auto">
          <a:xfrm rot="5400000">
            <a:off x="6890011" y="2278403"/>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8" name="TextBox 187"/>
          <p:cNvSpPr txBox="1"/>
          <p:nvPr/>
        </p:nvSpPr>
        <p:spPr>
          <a:xfrm>
            <a:off x="7161492" y="2177196"/>
            <a:ext cx="160194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antagonist pathway</a:t>
            </a:r>
          </a:p>
        </p:txBody>
      </p:sp>
    </p:spTree>
    <p:extLst>
      <p:ext uri="{BB962C8B-B14F-4D97-AF65-F5344CB8AC3E}">
        <p14:creationId xmlns:p14="http://schemas.microsoft.com/office/powerpoint/2010/main" val="2072203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188"/>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72" name="Elbow Connector 71"/>
          <p:cNvCxnSpPr>
            <a:stCxn id="41" idx="2"/>
            <a:endCxn id="154" idx="0"/>
          </p:cNvCxnSpPr>
          <p:nvPr/>
        </p:nvCxnSpPr>
        <p:spPr bwMode="auto">
          <a:xfrm rot="10800000">
            <a:off x="4238794" y="391867"/>
            <a:ext cx="1418361" cy="1130638"/>
          </a:xfrm>
          <a:prstGeom prst="curvedConnector3">
            <a:avLst>
              <a:gd name="adj1" fmla="val 44421"/>
            </a:avLst>
          </a:prstGeom>
          <a:noFill/>
          <a:ln w="25400" cap="flat" cmpd="sng" algn="ctr">
            <a:solidFill>
              <a:schemeClr val="bg1">
                <a:lumMod val="75000"/>
              </a:schemeClr>
            </a:solidFill>
            <a:prstDash val="solid"/>
            <a:round/>
            <a:headEnd type="none" w="med" len="med"/>
            <a:tailEnd type="triangle"/>
          </a:ln>
          <a:effectLst/>
        </p:spPr>
      </p:cxnSp>
      <p:cxnSp>
        <p:nvCxnSpPr>
          <p:cNvPr id="73" name="Elbow Connector 71"/>
          <p:cNvCxnSpPr>
            <a:stCxn id="41" idx="2"/>
            <a:endCxn id="155" idx="0"/>
          </p:cNvCxnSpPr>
          <p:nvPr/>
        </p:nvCxnSpPr>
        <p:spPr bwMode="auto">
          <a:xfrm rot="10800000">
            <a:off x="4240192" y="779159"/>
            <a:ext cx="1416963" cy="74334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74" name="Elbow Connector 71"/>
          <p:cNvCxnSpPr>
            <a:stCxn id="41" idx="2"/>
            <a:endCxn id="447" idx="3"/>
          </p:cNvCxnSpPr>
          <p:nvPr/>
        </p:nvCxnSpPr>
        <p:spPr bwMode="auto">
          <a:xfrm rot="10800000">
            <a:off x="4246344" y="1193375"/>
            <a:ext cx="1410810" cy="329130"/>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79" name="Elbow Connector 71"/>
          <p:cNvCxnSpPr>
            <a:stCxn id="56" idx="2"/>
            <a:endCxn id="182" idx="0"/>
          </p:cNvCxnSpPr>
          <p:nvPr/>
        </p:nvCxnSpPr>
        <p:spPr bwMode="auto">
          <a:xfrm rot="10800000" flipV="1">
            <a:off x="4203049" y="2680304"/>
            <a:ext cx="1459413" cy="272401"/>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82" name="Elbow Connector 71"/>
          <p:cNvCxnSpPr>
            <a:stCxn id="56" idx="2"/>
            <a:endCxn id="157" idx="0"/>
          </p:cNvCxnSpPr>
          <p:nvPr/>
        </p:nvCxnSpPr>
        <p:spPr bwMode="auto">
          <a:xfrm rot="10800000" flipV="1">
            <a:off x="4208641" y="2680305"/>
            <a:ext cx="1453821" cy="1048128"/>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83" name="Elbow Connector 71"/>
          <p:cNvCxnSpPr>
            <a:stCxn id="56" idx="2"/>
            <a:endCxn id="161" idx="0"/>
          </p:cNvCxnSpPr>
          <p:nvPr/>
        </p:nvCxnSpPr>
        <p:spPr bwMode="auto">
          <a:xfrm rot="10800000">
            <a:off x="4214233" y="1772653"/>
            <a:ext cx="1448229" cy="90765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84" name="Elbow Connector 71"/>
          <p:cNvCxnSpPr>
            <a:stCxn id="56" idx="2"/>
            <a:endCxn id="162" idx="0"/>
          </p:cNvCxnSpPr>
          <p:nvPr/>
        </p:nvCxnSpPr>
        <p:spPr bwMode="auto">
          <a:xfrm rot="10800000">
            <a:off x="4207241" y="2168335"/>
            <a:ext cx="1455221" cy="511971"/>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85" name="Elbow Connector 71"/>
          <p:cNvCxnSpPr>
            <a:stCxn id="56" idx="2"/>
            <a:endCxn id="160" idx="0"/>
          </p:cNvCxnSpPr>
          <p:nvPr/>
        </p:nvCxnSpPr>
        <p:spPr bwMode="auto">
          <a:xfrm rot="10800000">
            <a:off x="4204447" y="2559821"/>
            <a:ext cx="1458015" cy="120484"/>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86" name="Elbow Connector 71"/>
          <p:cNvCxnSpPr>
            <a:stCxn id="56" idx="2"/>
            <a:endCxn id="158" idx="0"/>
          </p:cNvCxnSpPr>
          <p:nvPr/>
        </p:nvCxnSpPr>
        <p:spPr bwMode="auto">
          <a:xfrm rot="10800000" flipV="1">
            <a:off x="4201649" y="2680304"/>
            <a:ext cx="1460812" cy="648507"/>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97" name="Elbow Connector 71"/>
          <p:cNvCxnSpPr>
            <a:stCxn id="58" idx="2"/>
            <a:endCxn id="164" idx="0"/>
          </p:cNvCxnSpPr>
          <p:nvPr/>
        </p:nvCxnSpPr>
        <p:spPr bwMode="auto">
          <a:xfrm rot="10800000" flipV="1">
            <a:off x="4183276" y="4102165"/>
            <a:ext cx="1503433" cy="150088"/>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102" name="Elbow Connector 71"/>
          <p:cNvCxnSpPr>
            <a:stCxn id="3" idx="6"/>
            <a:endCxn id="159" idx="4"/>
          </p:cNvCxnSpPr>
          <p:nvPr/>
        </p:nvCxnSpPr>
        <p:spPr bwMode="auto">
          <a:xfrm flipV="1">
            <a:off x="5960198" y="4529493"/>
            <a:ext cx="713177" cy="23158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105" name="Elbow Connector 71"/>
          <p:cNvCxnSpPr>
            <a:stCxn id="3" idx="6"/>
            <a:endCxn id="163" idx="4"/>
          </p:cNvCxnSpPr>
          <p:nvPr/>
        </p:nvCxnSpPr>
        <p:spPr bwMode="auto">
          <a:xfrm>
            <a:off x="5960198" y="4761079"/>
            <a:ext cx="712068" cy="170618"/>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106" name="Elbow Connector 71"/>
          <p:cNvCxnSpPr>
            <a:stCxn id="52" idx="6"/>
            <a:endCxn id="168" idx="4"/>
          </p:cNvCxnSpPr>
          <p:nvPr/>
        </p:nvCxnSpPr>
        <p:spPr bwMode="auto">
          <a:xfrm flipV="1">
            <a:off x="5961999" y="5422746"/>
            <a:ext cx="667994" cy="44407"/>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108" name="Elbow Connector 71"/>
          <p:cNvCxnSpPr>
            <a:stCxn id="52" idx="6"/>
            <a:endCxn id="167" idx="4"/>
          </p:cNvCxnSpPr>
          <p:nvPr/>
        </p:nvCxnSpPr>
        <p:spPr bwMode="auto">
          <a:xfrm>
            <a:off x="5961999" y="5467153"/>
            <a:ext cx="675387" cy="392841"/>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sp>
        <p:nvSpPr>
          <p:cNvPr id="117" name="TextBox 116"/>
          <p:cNvSpPr txBox="1"/>
          <p:nvPr/>
        </p:nvSpPr>
        <p:spPr>
          <a:xfrm>
            <a:off x="5887387" y="1232566"/>
            <a:ext cx="1065401" cy="646331"/>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Receptor Binding</a:t>
            </a:r>
          </a:p>
          <a:p>
            <a:pPr defTabSz="457200" fontAlgn="auto">
              <a:spcBef>
                <a:spcPts val="0"/>
              </a:spcBef>
              <a:spcAft>
                <a:spcPts val="0"/>
              </a:spcAft>
            </a:pPr>
            <a:r>
              <a:rPr lang="en-US" sz="1200" dirty="0">
                <a:solidFill>
                  <a:prstClr val="black"/>
                </a:solidFill>
                <a:latin typeface="Calibri"/>
              </a:rPr>
              <a:t>(Agonist)</a:t>
            </a:r>
          </a:p>
        </p:txBody>
      </p:sp>
      <p:sp>
        <p:nvSpPr>
          <p:cNvPr id="118" name="TextBox 117"/>
          <p:cNvSpPr txBox="1"/>
          <p:nvPr/>
        </p:nvSpPr>
        <p:spPr>
          <a:xfrm>
            <a:off x="5916927" y="251109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sp>
        <p:nvSpPr>
          <p:cNvPr id="119" name="TextBox 118"/>
          <p:cNvSpPr txBox="1"/>
          <p:nvPr/>
        </p:nvSpPr>
        <p:spPr>
          <a:xfrm>
            <a:off x="1129801" y="3206995"/>
            <a:ext cx="966931"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Cofactor</a:t>
            </a:r>
          </a:p>
          <a:p>
            <a:pPr algn="r" defTabSz="457200" fontAlgn="auto">
              <a:spcBef>
                <a:spcPts val="0"/>
              </a:spcBef>
              <a:spcAft>
                <a:spcPts val="0"/>
              </a:spcAft>
            </a:pPr>
            <a:r>
              <a:rPr lang="en-US" sz="1200" dirty="0">
                <a:solidFill>
                  <a:prstClr val="black"/>
                </a:solidFill>
                <a:latin typeface="Calibri"/>
              </a:rPr>
              <a:t>Recruitment</a:t>
            </a:r>
          </a:p>
        </p:txBody>
      </p:sp>
      <p:sp>
        <p:nvSpPr>
          <p:cNvPr id="120" name="TextBox 119"/>
          <p:cNvSpPr txBox="1"/>
          <p:nvPr/>
        </p:nvSpPr>
        <p:spPr>
          <a:xfrm>
            <a:off x="5917213" y="3849145"/>
            <a:ext cx="65399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DNA </a:t>
            </a:r>
          </a:p>
          <a:p>
            <a:pPr defTabSz="457200" fontAlgn="auto">
              <a:spcBef>
                <a:spcPts val="0"/>
              </a:spcBef>
              <a:spcAft>
                <a:spcPts val="0"/>
              </a:spcAft>
            </a:pPr>
            <a:r>
              <a:rPr lang="en-US" sz="1200" dirty="0">
                <a:solidFill>
                  <a:prstClr val="black"/>
                </a:solidFill>
                <a:latin typeface="Calibri"/>
              </a:rPr>
              <a:t>Binding</a:t>
            </a:r>
          </a:p>
        </p:txBody>
      </p:sp>
      <p:sp>
        <p:nvSpPr>
          <p:cNvPr id="126" name="TextBox 125"/>
          <p:cNvSpPr txBox="1"/>
          <p:nvPr/>
        </p:nvSpPr>
        <p:spPr>
          <a:xfrm>
            <a:off x="4634995" y="4546263"/>
            <a:ext cx="1010688"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RNA </a:t>
            </a:r>
          </a:p>
          <a:p>
            <a:pPr algn="r" defTabSz="457200" fontAlgn="auto">
              <a:spcBef>
                <a:spcPts val="0"/>
              </a:spcBef>
              <a:spcAft>
                <a:spcPts val="0"/>
              </a:spcAft>
            </a:pPr>
            <a:r>
              <a:rPr lang="en-US" sz="1200" dirty="0">
                <a:solidFill>
                  <a:prstClr val="black"/>
                </a:solidFill>
                <a:latin typeface="Calibri"/>
              </a:rPr>
              <a:t>Transcription</a:t>
            </a:r>
          </a:p>
        </p:txBody>
      </p:sp>
      <p:sp>
        <p:nvSpPr>
          <p:cNvPr id="127" name="TextBox 126"/>
          <p:cNvSpPr txBox="1"/>
          <p:nvPr/>
        </p:nvSpPr>
        <p:spPr>
          <a:xfrm>
            <a:off x="4795956" y="5236320"/>
            <a:ext cx="917239"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Protein </a:t>
            </a:r>
          </a:p>
          <a:p>
            <a:pPr algn="r" defTabSz="457200" fontAlgn="auto">
              <a:spcBef>
                <a:spcPts val="0"/>
              </a:spcBef>
              <a:spcAft>
                <a:spcPts val="0"/>
              </a:spcAft>
            </a:pPr>
            <a:r>
              <a:rPr lang="en-US" sz="1200" dirty="0">
                <a:solidFill>
                  <a:prstClr val="black"/>
                </a:solidFill>
                <a:latin typeface="Calibri"/>
              </a:rPr>
              <a:t>Production</a:t>
            </a:r>
          </a:p>
        </p:txBody>
      </p:sp>
      <p:cxnSp>
        <p:nvCxnSpPr>
          <p:cNvPr id="141" name="Elbow Connector 71"/>
          <p:cNvCxnSpPr>
            <a:stCxn id="53" idx="6"/>
            <a:endCxn id="169" idx="4"/>
          </p:cNvCxnSpPr>
          <p:nvPr/>
        </p:nvCxnSpPr>
        <p:spPr bwMode="auto">
          <a:xfrm>
            <a:off x="5966950" y="6198393"/>
            <a:ext cx="672829" cy="26383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sp>
        <p:nvSpPr>
          <p:cNvPr id="144" name="TextBox 143"/>
          <p:cNvSpPr txBox="1"/>
          <p:nvPr/>
        </p:nvSpPr>
        <p:spPr>
          <a:xfrm>
            <a:off x="4726981" y="5977964"/>
            <a:ext cx="1002197"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ER-induced</a:t>
            </a:r>
          </a:p>
          <a:p>
            <a:pPr algn="r" defTabSz="457200" fontAlgn="auto">
              <a:spcBef>
                <a:spcPts val="0"/>
              </a:spcBef>
              <a:spcAft>
                <a:spcPts val="0"/>
              </a:spcAft>
            </a:pPr>
            <a:r>
              <a:rPr lang="en-US" sz="1200" dirty="0">
                <a:solidFill>
                  <a:prstClr val="black"/>
                </a:solidFill>
                <a:latin typeface="Calibri"/>
              </a:rPr>
              <a:t>Proliferation</a:t>
            </a:r>
          </a:p>
        </p:txBody>
      </p:sp>
      <p:cxnSp>
        <p:nvCxnSpPr>
          <p:cNvPr id="195" name="Elbow Connector 71"/>
          <p:cNvCxnSpPr>
            <a:stCxn id="42" idx="3"/>
            <a:endCxn id="163" idx="0"/>
          </p:cNvCxnSpPr>
          <p:nvPr/>
        </p:nvCxnSpPr>
        <p:spPr bwMode="auto">
          <a:xfrm rot="5400000">
            <a:off x="7007496" y="4370453"/>
            <a:ext cx="591775" cy="530713"/>
          </a:xfrm>
          <a:prstGeom prst="curvedConnector2">
            <a:avLst/>
          </a:prstGeom>
          <a:noFill/>
          <a:ln w="25400" cap="flat" cmpd="sng" algn="ctr">
            <a:solidFill>
              <a:srgbClr val="FF00FF"/>
            </a:solidFill>
            <a:prstDash val="solid"/>
            <a:round/>
            <a:headEnd type="none" w="med" len="med"/>
            <a:tailEnd type="triangle"/>
          </a:ln>
          <a:effectLst/>
        </p:spPr>
      </p:cxnSp>
      <p:cxnSp>
        <p:nvCxnSpPr>
          <p:cNvPr id="201" name="Elbow Connector 71"/>
          <p:cNvCxnSpPr>
            <a:stCxn id="42" idx="3"/>
            <a:endCxn id="159" idx="0"/>
          </p:cNvCxnSpPr>
          <p:nvPr/>
        </p:nvCxnSpPr>
        <p:spPr bwMode="auto">
          <a:xfrm rot="5400000">
            <a:off x="7209152" y="4169905"/>
            <a:ext cx="189571" cy="529604"/>
          </a:xfrm>
          <a:prstGeom prst="curvedConnector2">
            <a:avLst/>
          </a:prstGeom>
          <a:noFill/>
          <a:ln w="25400" cap="flat" cmpd="sng" algn="ctr">
            <a:solidFill>
              <a:srgbClr val="FF00FF"/>
            </a:solidFill>
            <a:prstDash val="solid"/>
            <a:round/>
            <a:headEnd type="none" w="med" len="med"/>
            <a:tailEnd type="triangle"/>
          </a:ln>
          <a:effectLst/>
        </p:spPr>
      </p:cxnSp>
      <p:cxnSp>
        <p:nvCxnSpPr>
          <p:cNvPr id="232" name="Elbow Connector 71"/>
          <p:cNvCxnSpPr>
            <a:stCxn id="3" idx="4"/>
            <a:endCxn id="52" idx="0"/>
          </p:cNvCxnSpPr>
          <p:nvPr/>
        </p:nvCxnSpPr>
        <p:spPr bwMode="auto">
          <a:xfrm rot="16200000" flipH="1">
            <a:off x="5608061" y="5113215"/>
            <a:ext cx="431754" cy="1801"/>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233" name="Elbow Connector 71"/>
          <p:cNvCxnSpPr>
            <a:stCxn id="58" idx="4"/>
            <a:endCxn id="3" idx="0"/>
          </p:cNvCxnSpPr>
          <p:nvPr/>
        </p:nvCxnSpPr>
        <p:spPr bwMode="auto">
          <a:xfrm rot="5400000">
            <a:off x="5631156" y="4431207"/>
            <a:ext cx="384594" cy="830"/>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234" name="Elbow Connector 71"/>
          <p:cNvCxnSpPr>
            <a:stCxn id="57" idx="4"/>
            <a:endCxn id="58" idx="0"/>
          </p:cNvCxnSpPr>
          <p:nvPr/>
        </p:nvCxnSpPr>
        <p:spPr bwMode="auto">
          <a:xfrm rot="16200000" flipH="1">
            <a:off x="5637442" y="3778578"/>
            <a:ext cx="365575" cy="7278"/>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235" name="Elbow Connector 71"/>
          <p:cNvCxnSpPr>
            <a:stCxn id="439" idx="2"/>
            <a:endCxn id="57" idx="0"/>
          </p:cNvCxnSpPr>
          <p:nvPr/>
        </p:nvCxnSpPr>
        <p:spPr bwMode="auto">
          <a:xfrm rot="16200000" flipH="1">
            <a:off x="5567586" y="3076106"/>
            <a:ext cx="490988" cy="7019"/>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236" name="Elbow Connector 71"/>
          <p:cNvCxnSpPr>
            <a:stCxn id="41" idx="3"/>
            <a:endCxn id="56" idx="0"/>
          </p:cNvCxnSpPr>
          <p:nvPr/>
        </p:nvCxnSpPr>
        <p:spPr bwMode="auto">
          <a:xfrm rot="16200000" flipH="1">
            <a:off x="5401577" y="2145100"/>
            <a:ext cx="783651" cy="12438"/>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238" name="Elbow Connector 71"/>
          <p:cNvCxnSpPr>
            <a:stCxn id="52" idx="4"/>
            <a:endCxn id="53" idx="0"/>
          </p:cNvCxnSpPr>
          <p:nvPr/>
        </p:nvCxnSpPr>
        <p:spPr bwMode="auto">
          <a:xfrm rot="16200000" flipH="1">
            <a:off x="5598854" y="5830297"/>
            <a:ext cx="456920" cy="4951"/>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270" name="Elbow Connector 71"/>
          <p:cNvCxnSpPr>
            <a:stCxn id="50" idx="3"/>
            <a:endCxn id="169" idx="0"/>
          </p:cNvCxnSpPr>
          <p:nvPr/>
        </p:nvCxnSpPr>
        <p:spPr bwMode="auto">
          <a:xfrm rot="5400000">
            <a:off x="7165578" y="6106753"/>
            <a:ext cx="195434" cy="515511"/>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76" name="Elbow Connector 71"/>
          <p:cNvCxnSpPr>
            <a:stCxn id="255" idx="6"/>
            <a:endCxn id="164" idx="4"/>
          </p:cNvCxnSpPr>
          <p:nvPr/>
        </p:nvCxnSpPr>
        <p:spPr bwMode="auto">
          <a:xfrm>
            <a:off x="2352924" y="4113047"/>
            <a:ext cx="1464591" cy="13920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291" name="Elbow Connector 71"/>
          <p:cNvCxnSpPr>
            <a:stCxn id="290" idx="3"/>
            <a:endCxn id="154" idx="0"/>
          </p:cNvCxnSpPr>
          <p:nvPr/>
        </p:nvCxnSpPr>
        <p:spPr bwMode="auto">
          <a:xfrm rot="5400000" flipH="1">
            <a:off x="4841513" y="-210852"/>
            <a:ext cx="19689" cy="1225129"/>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92" name="Elbow Connector 71"/>
          <p:cNvCxnSpPr>
            <a:stCxn id="290" idx="3"/>
            <a:endCxn id="155" idx="0"/>
          </p:cNvCxnSpPr>
          <p:nvPr/>
        </p:nvCxnSpPr>
        <p:spPr bwMode="auto">
          <a:xfrm rot="5400000">
            <a:off x="4668256" y="-16508"/>
            <a:ext cx="367603" cy="1223731"/>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293" name="Elbow Connector 71"/>
          <p:cNvCxnSpPr>
            <a:stCxn id="290" idx="3"/>
            <a:endCxn id="447" idx="3"/>
          </p:cNvCxnSpPr>
          <p:nvPr/>
        </p:nvCxnSpPr>
        <p:spPr bwMode="auto">
          <a:xfrm rot="5400000">
            <a:off x="4464224" y="193676"/>
            <a:ext cx="781819" cy="1217578"/>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4" name="Elbow Connector 71"/>
          <p:cNvCxnSpPr>
            <a:stCxn id="180" idx="6"/>
            <a:endCxn id="182" idx="4"/>
          </p:cNvCxnSpPr>
          <p:nvPr/>
        </p:nvCxnSpPr>
        <p:spPr bwMode="auto">
          <a:xfrm>
            <a:off x="2351972" y="2698110"/>
            <a:ext cx="1485316" cy="25459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07" name="Elbow Connector 71"/>
          <p:cNvCxnSpPr>
            <a:stCxn id="196" idx="3"/>
            <a:endCxn id="451" idx="1"/>
          </p:cNvCxnSpPr>
          <p:nvPr/>
        </p:nvCxnSpPr>
        <p:spPr bwMode="auto">
          <a:xfrm rot="16200000" flipH="1">
            <a:off x="2903835" y="2005629"/>
            <a:ext cx="872908" cy="1016369"/>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8" name="Elbow Connector 71"/>
          <p:cNvCxnSpPr>
            <a:stCxn id="196" idx="3"/>
            <a:endCxn id="450" idx="1"/>
          </p:cNvCxnSpPr>
          <p:nvPr/>
        </p:nvCxnSpPr>
        <p:spPr bwMode="auto">
          <a:xfrm rot="16200000" flipH="1">
            <a:off x="3084199" y="1825266"/>
            <a:ext cx="503793" cy="1007980"/>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9" name="Elbow Connector 71"/>
          <p:cNvCxnSpPr>
            <a:stCxn id="196" idx="3"/>
            <a:endCxn id="449" idx="1"/>
          </p:cNvCxnSpPr>
          <p:nvPr/>
        </p:nvCxnSpPr>
        <p:spPr bwMode="auto">
          <a:xfrm rot="16200000" flipH="1">
            <a:off x="3293923" y="1615541"/>
            <a:ext cx="101121" cy="1024757"/>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10" name="Elbow Connector 71"/>
          <p:cNvCxnSpPr>
            <a:stCxn id="196" idx="3"/>
            <a:endCxn id="452" idx="1"/>
          </p:cNvCxnSpPr>
          <p:nvPr/>
        </p:nvCxnSpPr>
        <p:spPr bwMode="auto">
          <a:xfrm rot="16200000" flipH="1">
            <a:off x="2710888" y="2198577"/>
            <a:ext cx="1258802" cy="1016368"/>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11" name="Elbow Connector 71"/>
          <p:cNvCxnSpPr>
            <a:stCxn id="196" idx="3"/>
            <a:endCxn id="453" idx="1"/>
          </p:cNvCxnSpPr>
          <p:nvPr/>
        </p:nvCxnSpPr>
        <p:spPr bwMode="auto">
          <a:xfrm rot="16200000" flipH="1">
            <a:off x="2518768" y="2390697"/>
            <a:ext cx="1668211" cy="1041536"/>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45" name="Elbow Connector 71"/>
          <p:cNvCxnSpPr>
            <a:stCxn id="344" idx="3"/>
            <a:endCxn id="168" idx="0"/>
          </p:cNvCxnSpPr>
          <p:nvPr/>
        </p:nvCxnSpPr>
        <p:spPr bwMode="auto">
          <a:xfrm rot="5400000">
            <a:off x="7204256" y="5075620"/>
            <a:ext cx="138623" cy="555628"/>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47" name="Elbow Connector 71"/>
          <p:cNvCxnSpPr>
            <a:stCxn id="344" idx="3"/>
            <a:endCxn id="167" idx="0"/>
          </p:cNvCxnSpPr>
          <p:nvPr/>
        </p:nvCxnSpPr>
        <p:spPr bwMode="auto">
          <a:xfrm rot="5400000">
            <a:off x="6989329" y="5297941"/>
            <a:ext cx="575871" cy="548235"/>
          </a:xfrm>
          <a:prstGeom prst="curvedConnector2">
            <a:avLst/>
          </a:prstGeom>
          <a:noFill/>
          <a:ln w="25400" cap="flat" cmpd="sng" algn="ctr">
            <a:solidFill>
              <a:schemeClr val="bg1">
                <a:lumMod val="75000"/>
              </a:schemeClr>
            </a:solidFill>
            <a:prstDash val="solid"/>
            <a:round/>
            <a:headEnd type="none" w="med" len="med"/>
            <a:tailEnd type="triangle"/>
          </a:ln>
          <a:effectLst/>
        </p:spPr>
      </p:cxnSp>
      <p:grpSp>
        <p:nvGrpSpPr>
          <p:cNvPr id="410" name="Group 409"/>
          <p:cNvGrpSpPr/>
          <p:nvPr/>
        </p:nvGrpSpPr>
        <p:grpSpPr>
          <a:xfrm>
            <a:off x="5293260" y="67608"/>
            <a:ext cx="355133" cy="343948"/>
            <a:chOff x="7399005" y="627784"/>
            <a:chExt cx="355133" cy="343948"/>
          </a:xfrm>
        </p:grpSpPr>
        <p:sp>
          <p:nvSpPr>
            <p:cNvPr id="290" name="Chevron 289"/>
            <p:cNvSpPr/>
            <p:nvPr/>
          </p:nvSpPr>
          <p:spPr bwMode="auto">
            <a:xfrm rot="5400000">
              <a:off x="7397693" y="66972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2" name="TextBox 431"/>
            <p:cNvSpPr txBox="1"/>
            <p:nvPr/>
          </p:nvSpPr>
          <p:spPr>
            <a:xfrm>
              <a:off x="7399005" y="692046"/>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R3</a:t>
              </a:r>
            </a:p>
          </p:txBody>
        </p:sp>
      </p:grpSp>
      <p:grpSp>
        <p:nvGrpSpPr>
          <p:cNvPr id="605" name="Group 604"/>
          <p:cNvGrpSpPr/>
          <p:nvPr/>
        </p:nvGrpSpPr>
        <p:grpSpPr>
          <a:xfrm>
            <a:off x="5622199" y="1415546"/>
            <a:ext cx="355133" cy="348299"/>
            <a:chOff x="6810464" y="1526802"/>
            <a:chExt cx="355133" cy="348299"/>
          </a:xfrm>
        </p:grpSpPr>
        <p:sp>
          <p:nvSpPr>
            <p:cNvPr id="41" name="Chevron 40"/>
            <p:cNvSpPr/>
            <p:nvPr/>
          </p:nvSpPr>
          <p:spPr bwMode="auto">
            <a:xfrm rot="5400000">
              <a:off x="6803474" y="1568746"/>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3" name="TextBox 432"/>
            <p:cNvSpPr txBox="1"/>
            <p:nvPr/>
          </p:nvSpPr>
          <p:spPr>
            <a:xfrm>
              <a:off x="6810464" y="159810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R1</a:t>
              </a:r>
            </a:p>
          </p:txBody>
        </p:sp>
      </p:grpSp>
      <p:sp>
        <p:nvSpPr>
          <p:cNvPr id="275" name="Chevron 274"/>
          <p:cNvSpPr/>
          <p:nvPr/>
        </p:nvSpPr>
        <p:spPr bwMode="auto">
          <a:xfrm rot="5400000">
            <a:off x="3103384" y="3757104"/>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4" name="TextBox 433"/>
          <p:cNvSpPr txBox="1"/>
          <p:nvPr/>
        </p:nvSpPr>
        <p:spPr>
          <a:xfrm>
            <a:off x="3116373" y="377514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R5</a:t>
            </a:r>
          </a:p>
        </p:txBody>
      </p:sp>
      <p:sp>
        <p:nvSpPr>
          <p:cNvPr id="344" name="Chevron 343"/>
          <p:cNvSpPr/>
          <p:nvPr/>
        </p:nvSpPr>
        <p:spPr bwMode="auto">
          <a:xfrm rot="5400000">
            <a:off x="7379407" y="4982119"/>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5" name="TextBox 434"/>
          <p:cNvSpPr txBox="1"/>
          <p:nvPr/>
        </p:nvSpPr>
        <p:spPr>
          <a:xfrm>
            <a:off x="7379930" y="49997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R7</a:t>
            </a:r>
          </a:p>
        </p:txBody>
      </p:sp>
      <p:grpSp>
        <p:nvGrpSpPr>
          <p:cNvPr id="392" name="Group 391"/>
          <p:cNvGrpSpPr/>
          <p:nvPr/>
        </p:nvGrpSpPr>
        <p:grpSpPr>
          <a:xfrm>
            <a:off x="7351873" y="5922843"/>
            <a:ext cx="534468" cy="345459"/>
            <a:chOff x="7146024" y="5759047"/>
            <a:chExt cx="534468" cy="345459"/>
          </a:xfrm>
        </p:grpSpPr>
        <p:sp>
          <p:nvSpPr>
            <p:cNvPr id="50" name="Chevron 49"/>
            <p:cNvSpPr/>
            <p:nvPr/>
          </p:nvSpPr>
          <p:spPr bwMode="auto">
            <a:xfrm rot="5400000">
              <a:off x="7143227" y="5800991"/>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6" name="TextBox 435"/>
            <p:cNvSpPr txBox="1"/>
            <p:nvPr/>
          </p:nvSpPr>
          <p:spPr>
            <a:xfrm>
              <a:off x="7146024" y="5827507"/>
              <a:ext cx="53446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R8</a:t>
              </a:r>
            </a:p>
          </p:txBody>
        </p:sp>
      </p:grpSp>
      <p:sp>
        <p:nvSpPr>
          <p:cNvPr id="42" name="Chevron 41"/>
          <p:cNvSpPr/>
          <p:nvPr/>
        </p:nvSpPr>
        <p:spPr bwMode="auto">
          <a:xfrm rot="5400000">
            <a:off x="7396765" y="4037918"/>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8" name="TextBox 437"/>
          <p:cNvSpPr txBox="1"/>
          <p:nvPr/>
        </p:nvSpPr>
        <p:spPr>
          <a:xfrm>
            <a:off x="7409969" y="405099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R6</a:t>
            </a:r>
          </a:p>
        </p:txBody>
      </p:sp>
      <p:grpSp>
        <p:nvGrpSpPr>
          <p:cNvPr id="377" name="Group 376"/>
          <p:cNvGrpSpPr/>
          <p:nvPr/>
        </p:nvGrpSpPr>
        <p:grpSpPr>
          <a:xfrm>
            <a:off x="5619307" y="2543145"/>
            <a:ext cx="380528" cy="290977"/>
            <a:chOff x="5081123" y="2112629"/>
            <a:chExt cx="380528" cy="290977"/>
          </a:xfrm>
        </p:grpSpPr>
        <p:sp>
          <p:nvSpPr>
            <p:cNvPr id="56" name="Oval 55"/>
            <p:cNvSpPr/>
            <p:nvPr/>
          </p:nvSpPr>
          <p:spPr bwMode="auto">
            <a:xfrm>
              <a:off x="5124277" y="211262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39" name="TextBox 438"/>
            <p:cNvSpPr txBox="1"/>
            <p:nvPr/>
          </p:nvSpPr>
          <p:spPr>
            <a:xfrm>
              <a:off x="5081123" y="2126607"/>
              <a:ext cx="38052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a:t>
              </a:r>
            </a:p>
          </p:txBody>
        </p:sp>
      </p:grpSp>
      <p:sp>
        <p:nvSpPr>
          <p:cNvPr id="57" name="Oval 56"/>
          <p:cNvSpPr/>
          <p:nvPr/>
        </p:nvSpPr>
        <p:spPr bwMode="auto">
          <a:xfrm>
            <a:off x="5679430" y="3325110"/>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0" name="TextBox 439"/>
          <p:cNvSpPr txBox="1"/>
          <p:nvPr/>
        </p:nvSpPr>
        <p:spPr>
          <a:xfrm>
            <a:off x="5643402" y="3330094"/>
            <a:ext cx="40267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N2</a:t>
            </a:r>
          </a:p>
        </p:txBody>
      </p:sp>
      <p:sp>
        <p:nvSpPr>
          <p:cNvPr id="58" name="Oval 57"/>
          <p:cNvSpPr/>
          <p:nvPr/>
        </p:nvSpPr>
        <p:spPr bwMode="auto">
          <a:xfrm>
            <a:off x="5686708" y="3965005"/>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1" name="TextBox 440"/>
          <p:cNvSpPr txBox="1"/>
          <p:nvPr/>
        </p:nvSpPr>
        <p:spPr>
          <a:xfrm>
            <a:off x="5646301" y="3968363"/>
            <a:ext cx="39585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N3</a:t>
            </a:r>
          </a:p>
        </p:txBody>
      </p:sp>
      <p:sp>
        <p:nvSpPr>
          <p:cNvPr id="3" name="Oval 2"/>
          <p:cNvSpPr/>
          <p:nvPr/>
        </p:nvSpPr>
        <p:spPr bwMode="auto">
          <a:xfrm>
            <a:off x="5685878" y="4623919"/>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2" name="TextBox 441"/>
          <p:cNvSpPr txBox="1"/>
          <p:nvPr/>
        </p:nvSpPr>
        <p:spPr>
          <a:xfrm flipH="1">
            <a:off x="5631312" y="4639154"/>
            <a:ext cx="520270" cy="283751"/>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N4</a:t>
            </a:r>
          </a:p>
        </p:txBody>
      </p:sp>
      <p:grpSp>
        <p:nvGrpSpPr>
          <p:cNvPr id="381" name="Group 380"/>
          <p:cNvGrpSpPr/>
          <p:nvPr/>
        </p:nvGrpSpPr>
        <p:grpSpPr>
          <a:xfrm>
            <a:off x="5652724" y="5329993"/>
            <a:ext cx="419730" cy="289579"/>
            <a:chOff x="5092119" y="5009627"/>
            <a:chExt cx="419730" cy="289579"/>
          </a:xfrm>
        </p:grpSpPr>
        <p:sp>
          <p:nvSpPr>
            <p:cNvPr id="52" name="Oval 51"/>
            <p:cNvSpPr/>
            <p:nvPr/>
          </p:nvSpPr>
          <p:spPr bwMode="auto">
            <a:xfrm>
              <a:off x="5127074" y="5009627"/>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3" name="TextBox 442"/>
            <p:cNvSpPr txBox="1"/>
            <p:nvPr/>
          </p:nvSpPr>
          <p:spPr>
            <a:xfrm>
              <a:off x="5092119" y="5022207"/>
              <a:ext cx="41973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N5</a:t>
              </a:r>
            </a:p>
          </p:txBody>
        </p:sp>
      </p:grpSp>
      <p:grpSp>
        <p:nvGrpSpPr>
          <p:cNvPr id="382" name="Group 381"/>
          <p:cNvGrpSpPr/>
          <p:nvPr/>
        </p:nvGrpSpPr>
        <p:grpSpPr>
          <a:xfrm>
            <a:off x="5647888" y="6061233"/>
            <a:ext cx="412480" cy="296570"/>
            <a:chOff x="5243121" y="5958981"/>
            <a:chExt cx="412480" cy="296570"/>
          </a:xfrm>
        </p:grpSpPr>
        <p:sp>
          <p:nvSpPr>
            <p:cNvPr id="53" name="Oval 52"/>
            <p:cNvSpPr/>
            <p:nvPr/>
          </p:nvSpPr>
          <p:spPr bwMode="auto">
            <a:xfrm>
              <a:off x="5287863" y="5958981"/>
              <a:ext cx="274320" cy="274320"/>
            </a:xfrm>
            <a:prstGeom prst="ellipse">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4" name="TextBox 443"/>
            <p:cNvSpPr txBox="1"/>
            <p:nvPr/>
          </p:nvSpPr>
          <p:spPr>
            <a:xfrm>
              <a:off x="5243121" y="5978552"/>
              <a:ext cx="41248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N6</a:t>
              </a:r>
            </a:p>
          </p:txBody>
        </p:sp>
      </p:grpSp>
      <p:sp>
        <p:nvSpPr>
          <p:cNvPr id="154" name="8-Point Star 153"/>
          <p:cNvSpPr/>
          <p:nvPr/>
        </p:nvSpPr>
        <p:spPr bwMode="auto">
          <a:xfrm>
            <a:off x="3873033" y="208987"/>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5" name="TextBox 444"/>
          <p:cNvSpPr txBox="1"/>
          <p:nvPr/>
        </p:nvSpPr>
        <p:spPr>
          <a:xfrm>
            <a:off x="3898201" y="26491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sp>
        <p:nvSpPr>
          <p:cNvPr id="155" name="8-Point Star 154"/>
          <p:cNvSpPr/>
          <p:nvPr/>
        </p:nvSpPr>
        <p:spPr bwMode="auto">
          <a:xfrm>
            <a:off x="3874431" y="596279"/>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6" name="TextBox 445"/>
          <p:cNvSpPr txBox="1"/>
          <p:nvPr/>
        </p:nvSpPr>
        <p:spPr>
          <a:xfrm>
            <a:off x="3891209" y="66898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A2</a:t>
            </a:r>
          </a:p>
        </p:txBody>
      </p:sp>
      <p:sp>
        <p:nvSpPr>
          <p:cNvPr id="156" name="8-Point Star 155"/>
          <p:cNvSpPr/>
          <p:nvPr/>
        </p:nvSpPr>
        <p:spPr bwMode="auto">
          <a:xfrm>
            <a:off x="3884219" y="983570"/>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7" name="TextBox 446"/>
          <p:cNvSpPr txBox="1"/>
          <p:nvPr/>
        </p:nvSpPr>
        <p:spPr>
          <a:xfrm>
            <a:off x="3891211" y="1054875"/>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A3</a:t>
            </a:r>
          </a:p>
        </p:txBody>
      </p:sp>
      <p:sp>
        <p:nvSpPr>
          <p:cNvPr id="161" name="8-Point Star 160"/>
          <p:cNvSpPr/>
          <p:nvPr/>
        </p:nvSpPr>
        <p:spPr bwMode="auto">
          <a:xfrm>
            <a:off x="3848472" y="158977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8" name="TextBox 447"/>
          <p:cNvSpPr txBox="1"/>
          <p:nvPr/>
        </p:nvSpPr>
        <p:spPr>
          <a:xfrm>
            <a:off x="3859100" y="1630344"/>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A4</a:t>
            </a:r>
          </a:p>
        </p:txBody>
      </p:sp>
      <p:sp>
        <p:nvSpPr>
          <p:cNvPr id="162" name="8-Point Star 161"/>
          <p:cNvSpPr/>
          <p:nvPr/>
        </p:nvSpPr>
        <p:spPr bwMode="auto">
          <a:xfrm>
            <a:off x="3841480" y="1985454"/>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49" name="TextBox 448"/>
          <p:cNvSpPr txBox="1"/>
          <p:nvPr/>
        </p:nvSpPr>
        <p:spPr>
          <a:xfrm>
            <a:off x="3856862" y="2039981"/>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A5</a:t>
            </a:r>
          </a:p>
        </p:txBody>
      </p:sp>
      <p:sp>
        <p:nvSpPr>
          <p:cNvPr id="160" name="8-Point Star 159"/>
          <p:cNvSpPr/>
          <p:nvPr/>
        </p:nvSpPr>
        <p:spPr bwMode="auto">
          <a:xfrm>
            <a:off x="3838686" y="237694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0" name="TextBox 449"/>
          <p:cNvSpPr txBox="1"/>
          <p:nvPr/>
        </p:nvSpPr>
        <p:spPr>
          <a:xfrm>
            <a:off x="3840085" y="2442653"/>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A6</a:t>
            </a:r>
          </a:p>
        </p:txBody>
      </p:sp>
      <p:sp>
        <p:nvSpPr>
          <p:cNvPr id="182" name="8-Point Star 181"/>
          <p:cNvSpPr/>
          <p:nvPr/>
        </p:nvSpPr>
        <p:spPr bwMode="auto">
          <a:xfrm>
            <a:off x="3837288" y="2769826"/>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1" name="TextBox 450"/>
          <p:cNvSpPr txBox="1"/>
          <p:nvPr/>
        </p:nvSpPr>
        <p:spPr>
          <a:xfrm>
            <a:off x="3848474" y="2811768"/>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A7</a:t>
            </a:r>
          </a:p>
        </p:txBody>
      </p:sp>
      <p:sp>
        <p:nvSpPr>
          <p:cNvPr id="158" name="8-Point Star 157"/>
          <p:cNvSpPr/>
          <p:nvPr/>
        </p:nvSpPr>
        <p:spPr bwMode="auto">
          <a:xfrm>
            <a:off x="3835889" y="314593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2" name="TextBox 451"/>
          <p:cNvSpPr txBox="1"/>
          <p:nvPr/>
        </p:nvSpPr>
        <p:spPr>
          <a:xfrm>
            <a:off x="3848473" y="3197662"/>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A8</a:t>
            </a:r>
            <a:endParaRPr lang="en-US" sz="1000" dirty="0">
              <a:solidFill>
                <a:prstClr val="black"/>
              </a:solidFill>
              <a:latin typeface="Calibri"/>
            </a:endParaRPr>
          </a:p>
        </p:txBody>
      </p:sp>
      <p:sp>
        <p:nvSpPr>
          <p:cNvPr id="157" name="8-Point Star 156"/>
          <p:cNvSpPr/>
          <p:nvPr/>
        </p:nvSpPr>
        <p:spPr bwMode="auto">
          <a:xfrm>
            <a:off x="3842880" y="354555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3" name="TextBox 452"/>
          <p:cNvSpPr txBox="1"/>
          <p:nvPr/>
        </p:nvSpPr>
        <p:spPr>
          <a:xfrm>
            <a:off x="3873641" y="3607071"/>
            <a:ext cx="355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A9</a:t>
            </a:r>
          </a:p>
        </p:txBody>
      </p:sp>
      <p:sp>
        <p:nvSpPr>
          <p:cNvPr id="164" name="8-Point Star 163"/>
          <p:cNvSpPr/>
          <p:nvPr/>
        </p:nvSpPr>
        <p:spPr bwMode="auto">
          <a:xfrm>
            <a:off x="3817515" y="4069373"/>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4" name="TextBox 453"/>
          <p:cNvSpPr txBox="1"/>
          <p:nvPr/>
        </p:nvSpPr>
        <p:spPr>
          <a:xfrm>
            <a:off x="3789270" y="4102333"/>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A10</a:t>
            </a:r>
          </a:p>
        </p:txBody>
      </p:sp>
      <p:sp>
        <p:nvSpPr>
          <p:cNvPr id="159" name="8-Point Star 158"/>
          <p:cNvSpPr/>
          <p:nvPr/>
        </p:nvSpPr>
        <p:spPr bwMode="auto">
          <a:xfrm>
            <a:off x="6673375" y="4346613"/>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5" name="TextBox 454"/>
          <p:cNvSpPr txBox="1"/>
          <p:nvPr/>
        </p:nvSpPr>
        <p:spPr>
          <a:xfrm>
            <a:off x="6655160" y="4409479"/>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A12</a:t>
            </a:r>
          </a:p>
        </p:txBody>
      </p:sp>
      <p:sp>
        <p:nvSpPr>
          <p:cNvPr id="163" name="8-Point Star 162"/>
          <p:cNvSpPr/>
          <p:nvPr/>
        </p:nvSpPr>
        <p:spPr bwMode="auto">
          <a:xfrm>
            <a:off x="6672266" y="4748817"/>
            <a:ext cx="365760" cy="365760"/>
          </a:xfrm>
          <a:prstGeom prst="star8">
            <a:avLst/>
          </a:prstGeom>
          <a:solidFill>
            <a:srgbClr val="FF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56" name="TextBox 455"/>
          <p:cNvSpPr txBox="1"/>
          <p:nvPr/>
        </p:nvSpPr>
        <p:spPr>
          <a:xfrm>
            <a:off x="6645451" y="4797246"/>
            <a:ext cx="45160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A13</a:t>
            </a:r>
          </a:p>
        </p:txBody>
      </p:sp>
      <p:sp>
        <p:nvSpPr>
          <p:cNvPr id="168" name="8-Point Star 167"/>
          <p:cNvSpPr/>
          <p:nvPr/>
        </p:nvSpPr>
        <p:spPr bwMode="auto">
          <a:xfrm>
            <a:off x="6629993" y="5239866"/>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0" name="TextBox 459"/>
          <p:cNvSpPr txBox="1"/>
          <p:nvPr/>
        </p:nvSpPr>
        <p:spPr>
          <a:xfrm>
            <a:off x="6604423" y="5286596"/>
            <a:ext cx="46838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A14</a:t>
            </a:r>
          </a:p>
        </p:txBody>
      </p:sp>
      <p:sp>
        <p:nvSpPr>
          <p:cNvPr id="167" name="8-Point Star 166"/>
          <p:cNvSpPr/>
          <p:nvPr/>
        </p:nvSpPr>
        <p:spPr bwMode="auto">
          <a:xfrm>
            <a:off x="6637386" y="5677114"/>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1" name="TextBox 460"/>
          <p:cNvSpPr txBox="1"/>
          <p:nvPr/>
        </p:nvSpPr>
        <p:spPr>
          <a:xfrm>
            <a:off x="6613617" y="5751214"/>
            <a:ext cx="51032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A15</a:t>
            </a:r>
          </a:p>
        </p:txBody>
      </p:sp>
      <p:sp>
        <p:nvSpPr>
          <p:cNvPr id="169" name="8-Point Star 168"/>
          <p:cNvSpPr/>
          <p:nvPr/>
        </p:nvSpPr>
        <p:spPr bwMode="auto">
          <a:xfrm>
            <a:off x="6639779" y="6279345"/>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463" name="TextBox 462"/>
          <p:cNvSpPr txBox="1"/>
          <p:nvPr/>
        </p:nvSpPr>
        <p:spPr>
          <a:xfrm>
            <a:off x="6621603" y="6333872"/>
            <a:ext cx="459995" cy="261610"/>
          </a:xfrm>
          <a:prstGeom prst="rect">
            <a:avLst/>
          </a:prstGeom>
          <a:noFill/>
        </p:spPr>
        <p:txBody>
          <a:bodyPr wrap="square" rtlCol="0">
            <a:spAutoFit/>
          </a:bodyPr>
          <a:lstStyle/>
          <a:p>
            <a:pPr defTabSz="457200" fontAlgn="auto">
              <a:spcBef>
                <a:spcPts val="0"/>
              </a:spcBef>
              <a:spcAft>
                <a:spcPts val="0"/>
              </a:spcAft>
            </a:pPr>
            <a:r>
              <a:rPr lang="en-US" sz="1100" dirty="0">
                <a:solidFill>
                  <a:prstClr val="black"/>
                </a:solidFill>
                <a:latin typeface="Calibri"/>
              </a:rPr>
              <a:t>A16</a:t>
            </a:r>
            <a:endParaRPr lang="en-US" sz="1000" dirty="0">
              <a:solidFill>
                <a:prstClr val="black"/>
              </a:solidFill>
              <a:latin typeface="Calibri"/>
            </a:endParaRPr>
          </a:p>
        </p:txBody>
      </p:sp>
      <p:cxnSp>
        <p:nvCxnSpPr>
          <p:cNvPr id="485" name="Elbow Connector 71"/>
          <p:cNvCxnSpPr>
            <a:stCxn id="186" idx="3"/>
            <a:endCxn id="154" idx="6"/>
          </p:cNvCxnSpPr>
          <p:nvPr/>
        </p:nvCxnSpPr>
        <p:spPr bwMode="auto">
          <a:xfrm rot="5400000" flipH="1" flipV="1">
            <a:off x="3237451" y="-336257"/>
            <a:ext cx="273217" cy="1363706"/>
          </a:xfrm>
          <a:prstGeom prst="curvedConnector5">
            <a:avLst>
              <a:gd name="adj1" fmla="val -33216"/>
              <a:gd name="adj2" fmla="val 49600"/>
              <a:gd name="adj3" fmla="val 153397"/>
            </a:avLst>
          </a:prstGeom>
          <a:noFill/>
          <a:ln w="25400" cap="flat" cmpd="sng" algn="ctr">
            <a:solidFill>
              <a:schemeClr val="bg1">
                <a:lumMod val="75000"/>
              </a:schemeClr>
            </a:solidFill>
            <a:prstDash val="solid"/>
            <a:round/>
            <a:headEnd type="none" w="med" len="med"/>
            <a:tailEnd type="triangle"/>
          </a:ln>
          <a:effectLst/>
        </p:spPr>
      </p:cxnSp>
      <p:sp>
        <p:nvSpPr>
          <p:cNvPr id="143" name="8-Point Star 142"/>
          <p:cNvSpPr/>
          <p:nvPr/>
        </p:nvSpPr>
        <p:spPr bwMode="auto">
          <a:xfrm>
            <a:off x="3825625" y="4487496"/>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45" name="TextBox 144"/>
          <p:cNvSpPr txBox="1"/>
          <p:nvPr/>
        </p:nvSpPr>
        <p:spPr>
          <a:xfrm>
            <a:off x="3801437" y="4547265"/>
            <a:ext cx="44321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A11</a:t>
            </a:r>
          </a:p>
        </p:txBody>
      </p:sp>
      <p:cxnSp>
        <p:nvCxnSpPr>
          <p:cNvPr id="146" name="Elbow Connector 71"/>
          <p:cNvCxnSpPr>
            <a:stCxn id="58" idx="2"/>
            <a:endCxn id="143" idx="0"/>
          </p:cNvCxnSpPr>
          <p:nvPr/>
        </p:nvCxnSpPr>
        <p:spPr bwMode="auto">
          <a:xfrm rot="10800000" flipV="1">
            <a:off x="4191386" y="4102164"/>
            <a:ext cx="1495323" cy="568211"/>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149" name="Elbow Connector 71"/>
          <p:cNvCxnSpPr>
            <a:stCxn id="255" idx="6"/>
            <a:endCxn id="143" idx="4"/>
          </p:cNvCxnSpPr>
          <p:nvPr/>
        </p:nvCxnSpPr>
        <p:spPr bwMode="auto">
          <a:xfrm>
            <a:off x="2352924" y="4113047"/>
            <a:ext cx="1472701" cy="557329"/>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sp>
        <p:nvSpPr>
          <p:cNvPr id="178" name="Chevron 177"/>
          <p:cNvSpPr/>
          <p:nvPr/>
        </p:nvSpPr>
        <p:spPr bwMode="auto">
          <a:xfrm rot="5400000">
            <a:off x="2039553" y="1457676"/>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9" name="TextBox 178"/>
          <p:cNvSpPr txBox="1"/>
          <p:nvPr/>
        </p:nvSpPr>
        <p:spPr>
          <a:xfrm>
            <a:off x="2040864" y="1479986"/>
            <a:ext cx="46978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R2</a:t>
            </a:r>
          </a:p>
        </p:txBody>
      </p:sp>
      <p:sp>
        <p:nvSpPr>
          <p:cNvPr id="180" name="Oval 179"/>
          <p:cNvSpPr/>
          <p:nvPr/>
        </p:nvSpPr>
        <p:spPr bwMode="auto">
          <a:xfrm>
            <a:off x="2077652" y="2560950"/>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1" name="TextBox 180"/>
          <p:cNvSpPr txBox="1"/>
          <p:nvPr/>
        </p:nvSpPr>
        <p:spPr>
          <a:xfrm>
            <a:off x="2052772" y="2571021"/>
            <a:ext cx="44176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N7</a:t>
            </a:r>
          </a:p>
        </p:txBody>
      </p:sp>
      <p:cxnSp>
        <p:nvCxnSpPr>
          <p:cNvPr id="183" name="Elbow Connector 71"/>
          <p:cNvCxnSpPr>
            <a:stCxn id="178" idx="3"/>
            <a:endCxn id="180" idx="0"/>
          </p:cNvCxnSpPr>
          <p:nvPr/>
        </p:nvCxnSpPr>
        <p:spPr bwMode="auto">
          <a:xfrm rot="16200000" flipH="1">
            <a:off x="1812534" y="2158672"/>
            <a:ext cx="801270" cy="3285"/>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465" name="Elbow Connector 71"/>
          <p:cNvCxnSpPr>
            <a:stCxn id="178" idx="0"/>
            <a:endCxn id="445" idx="1"/>
          </p:cNvCxnSpPr>
          <p:nvPr/>
        </p:nvCxnSpPr>
        <p:spPr bwMode="auto">
          <a:xfrm flipV="1">
            <a:off x="2341557" y="403412"/>
            <a:ext cx="1556644" cy="1119279"/>
          </a:xfrm>
          <a:prstGeom prst="curvedConnector3">
            <a:avLst>
              <a:gd name="adj1" fmla="val 41528"/>
            </a:avLst>
          </a:prstGeom>
          <a:noFill/>
          <a:ln w="25400" cap="flat" cmpd="sng" algn="ctr">
            <a:solidFill>
              <a:schemeClr val="bg1">
                <a:lumMod val="75000"/>
              </a:schemeClr>
            </a:solidFill>
            <a:prstDash val="solid"/>
            <a:round/>
            <a:headEnd type="none" w="med" len="med"/>
            <a:tailEnd type="triangle"/>
          </a:ln>
          <a:effectLst/>
        </p:spPr>
      </p:cxnSp>
      <p:cxnSp>
        <p:nvCxnSpPr>
          <p:cNvPr id="484" name="Elbow Connector 71"/>
          <p:cNvCxnSpPr>
            <a:stCxn id="178" idx="0"/>
            <a:endCxn id="156" idx="4"/>
          </p:cNvCxnSpPr>
          <p:nvPr/>
        </p:nvCxnSpPr>
        <p:spPr bwMode="auto">
          <a:xfrm flipV="1">
            <a:off x="2341557" y="1166450"/>
            <a:ext cx="1542662" cy="356241"/>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486" name="Elbow Connector 71"/>
          <p:cNvCxnSpPr>
            <a:stCxn id="178" idx="0"/>
            <a:endCxn id="155" idx="4"/>
          </p:cNvCxnSpPr>
          <p:nvPr/>
        </p:nvCxnSpPr>
        <p:spPr bwMode="auto">
          <a:xfrm flipV="1">
            <a:off x="2341557" y="779159"/>
            <a:ext cx="1532874" cy="74353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sp>
        <p:nvSpPr>
          <p:cNvPr id="518" name="TextBox 517"/>
          <p:cNvSpPr txBox="1"/>
          <p:nvPr/>
        </p:nvSpPr>
        <p:spPr>
          <a:xfrm>
            <a:off x="1012251" y="1276567"/>
            <a:ext cx="1065401" cy="646331"/>
          </a:xfrm>
          <a:prstGeom prst="rect">
            <a:avLst/>
          </a:prstGeom>
          <a:noFill/>
        </p:spPr>
        <p:txBody>
          <a:bodyPr wrap="square" rtlCol="0">
            <a:spAutoFit/>
          </a:bodyPr>
          <a:lstStyle/>
          <a:p>
            <a:pPr algn="r" defTabSz="457200" fontAlgn="auto">
              <a:spcBef>
                <a:spcPts val="0"/>
              </a:spcBef>
              <a:spcAft>
                <a:spcPts val="0"/>
              </a:spcAft>
            </a:pPr>
            <a:r>
              <a:rPr lang="en-US" sz="1200" dirty="0">
                <a:solidFill>
                  <a:prstClr val="black"/>
                </a:solidFill>
                <a:latin typeface="Calibri"/>
              </a:rPr>
              <a:t>ER Receptor Binding</a:t>
            </a:r>
          </a:p>
          <a:p>
            <a:pPr algn="r" defTabSz="457200" fontAlgn="auto">
              <a:spcBef>
                <a:spcPts val="0"/>
              </a:spcBef>
              <a:spcAft>
                <a:spcPts val="0"/>
              </a:spcAft>
            </a:pPr>
            <a:r>
              <a:rPr lang="en-US" sz="1200" dirty="0">
                <a:solidFill>
                  <a:prstClr val="black"/>
                </a:solidFill>
                <a:latin typeface="Calibri"/>
              </a:rPr>
              <a:t>(Antagonist)</a:t>
            </a:r>
          </a:p>
        </p:txBody>
      </p:sp>
      <p:sp>
        <p:nvSpPr>
          <p:cNvPr id="552" name="8-Point Star 551"/>
          <p:cNvSpPr/>
          <p:nvPr/>
        </p:nvSpPr>
        <p:spPr bwMode="auto">
          <a:xfrm>
            <a:off x="1169613" y="4902542"/>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3" name="TextBox 552"/>
          <p:cNvSpPr txBox="1"/>
          <p:nvPr/>
        </p:nvSpPr>
        <p:spPr>
          <a:xfrm>
            <a:off x="1132568" y="4946602"/>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A17</a:t>
            </a:r>
          </a:p>
        </p:txBody>
      </p:sp>
      <p:sp>
        <p:nvSpPr>
          <p:cNvPr id="555" name="8-Point Star 554"/>
          <p:cNvSpPr/>
          <p:nvPr/>
        </p:nvSpPr>
        <p:spPr bwMode="auto">
          <a:xfrm>
            <a:off x="1142967" y="531542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56" name="TextBox 555"/>
          <p:cNvSpPr txBox="1"/>
          <p:nvPr/>
        </p:nvSpPr>
        <p:spPr>
          <a:xfrm>
            <a:off x="1114200" y="5367745"/>
            <a:ext cx="4599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A18</a:t>
            </a:r>
          </a:p>
        </p:txBody>
      </p:sp>
      <p:cxnSp>
        <p:nvCxnSpPr>
          <p:cNvPr id="563" name="Elbow Connector 71"/>
          <p:cNvCxnSpPr>
            <a:stCxn id="197" idx="2"/>
            <a:endCxn id="552" idx="0"/>
          </p:cNvCxnSpPr>
          <p:nvPr/>
        </p:nvCxnSpPr>
        <p:spPr bwMode="auto">
          <a:xfrm rot="10800000">
            <a:off x="1535374" y="5085422"/>
            <a:ext cx="543775" cy="25563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566" name="Elbow Connector 71"/>
          <p:cNvCxnSpPr>
            <a:stCxn id="197" idx="2"/>
            <a:endCxn id="555" idx="0"/>
          </p:cNvCxnSpPr>
          <p:nvPr/>
        </p:nvCxnSpPr>
        <p:spPr bwMode="auto">
          <a:xfrm rot="10800000" flipV="1">
            <a:off x="1508728" y="5341053"/>
            <a:ext cx="570421" cy="157247"/>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583" name="Elbow Connector 71"/>
          <p:cNvCxnSpPr>
            <a:stCxn id="210" idx="3"/>
            <a:endCxn id="552" idx="4"/>
          </p:cNvCxnSpPr>
          <p:nvPr/>
        </p:nvCxnSpPr>
        <p:spPr bwMode="auto">
          <a:xfrm rot="16200000" flipH="1">
            <a:off x="855872" y="4771680"/>
            <a:ext cx="238411" cy="389071"/>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586" name="Elbow Connector 71"/>
          <p:cNvCxnSpPr>
            <a:stCxn id="210" idx="3"/>
            <a:endCxn id="555" idx="4"/>
          </p:cNvCxnSpPr>
          <p:nvPr/>
        </p:nvCxnSpPr>
        <p:spPr bwMode="auto">
          <a:xfrm rot="16200000" flipH="1">
            <a:off x="636109" y="4991443"/>
            <a:ext cx="651290" cy="362425"/>
          </a:xfrm>
          <a:prstGeom prst="curvedConnector2">
            <a:avLst/>
          </a:prstGeom>
          <a:noFill/>
          <a:ln w="25400" cap="flat" cmpd="sng" algn="ctr">
            <a:solidFill>
              <a:schemeClr val="bg1">
                <a:lumMod val="75000"/>
              </a:schemeClr>
            </a:solidFill>
            <a:prstDash val="solid"/>
            <a:round/>
            <a:headEnd type="none" w="med" len="med"/>
            <a:tailEnd type="triangle"/>
          </a:ln>
          <a:effectLst/>
        </p:spPr>
      </p:cxnSp>
      <p:sp>
        <p:nvSpPr>
          <p:cNvPr id="606" name="TextBox 605"/>
          <p:cNvSpPr txBox="1"/>
          <p:nvPr/>
        </p:nvSpPr>
        <p:spPr>
          <a:xfrm>
            <a:off x="1156760" y="2560951"/>
            <a:ext cx="1035861" cy="276999"/>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Dimerization</a:t>
            </a:r>
          </a:p>
        </p:txBody>
      </p:sp>
      <p:grpSp>
        <p:nvGrpSpPr>
          <p:cNvPr id="200" name="Group 199"/>
          <p:cNvGrpSpPr/>
          <p:nvPr/>
        </p:nvGrpSpPr>
        <p:grpSpPr>
          <a:xfrm>
            <a:off x="2042026" y="3323982"/>
            <a:ext cx="425687" cy="282185"/>
            <a:chOff x="4554418" y="1820413"/>
            <a:chExt cx="425687" cy="282185"/>
          </a:xfrm>
        </p:grpSpPr>
        <p:sp>
          <p:nvSpPr>
            <p:cNvPr id="202" name="Oval 201"/>
            <p:cNvSpPr/>
            <p:nvPr/>
          </p:nvSpPr>
          <p:spPr bwMode="auto">
            <a:xfrm>
              <a:off x="4588780" y="1820413"/>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3" name="TextBox 202"/>
            <p:cNvSpPr txBox="1"/>
            <p:nvPr/>
          </p:nvSpPr>
          <p:spPr>
            <a:xfrm>
              <a:off x="4554418" y="1825599"/>
              <a:ext cx="425687"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N8</a:t>
              </a:r>
            </a:p>
          </p:txBody>
        </p:sp>
      </p:grpSp>
      <p:cxnSp>
        <p:nvCxnSpPr>
          <p:cNvPr id="241" name="Elbow Connector 71"/>
          <p:cNvCxnSpPr>
            <a:stCxn id="180" idx="4"/>
            <a:endCxn id="202" idx="0"/>
          </p:cNvCxnSpPr>
          <p:nvPr/>
        </p:nvCxnSpPr>
        <p:spPr bwMode="auto">
          <a:xfrm rot="5400000">
            <a:off x="1969824" y="3078994"/>
            <a:ext cx="488712" cy="1264"/>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sp>
        <p:nvSpPr>
          <p:cNvPr id="255" name="Oval 254"/>
          <p:cNvSpPr/>
          <p:nvPr/>
        </p:nvSpPr>
        <p:spPr bwMode="auto">
          <a:xfrm>
            <a:off x="2078604" y="3975887"/>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56" name="TextBox 255"/>
          <p:cNvSpPr txBox="1"/>
          <p:nvPr/>
        </p:nvSpPr>
        <p:spPr>
          <a:xfrm flipH="1">
            <a:off x="2051567" y="3984679"/>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N9</a:t>
            </a:r>
          </a:p>
        </p:txBody>
      </p:sp>
      <p:cxnSp>
        <p:nvCxnSpPr>
          <p:cNvPr id="257" name="Elbow Connector 71"/>
          <p:cNvCxnSpPr>
            <a:stCxn id="202" idx="4"/>
            <a:endCxn id="255" idx="0"/>
          </p:cNvCxnSpPr>
          <p:nvPr/>
        </p:nvCxnSpPr>
        <p:spPr bwMode="auto">
          <a:xfrm rot="16200000" flipH="1">
            <a:off x="2025864" y="3785986"/>
            <a:ext cx="377585" cy="2216"/>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cxnSp>
        <p:nvCxnSpPr>
          <p:cNvPr id="305" name="Elbow Connector 71"/>
          <p:cNvCxnSpPr>
            <a:stCxn id="434" idx="2"/>
            <a:endCxn id="164" idx="4"/>
          </p:cNvCxnSpPr>
          <p:nvPr/>
        </p:nvCxnSpPr>
        <p:spPr bwMode="auto">
          <a:xfrm rot="16200000" flipH="1">
            <a:off x="3455672" y="3890409"/>
            <a:ext cx="200111" cy="523575"/>
          </a:xfrm>
          <a:prstGeom prst="curvedConnector2">
            <a:avLst/>
          </a:prstGeom>
          <a:noFill/>
          <a:ln w="25400" cap="flat" cmpd="sng" algn="ctr">
            <a:solidFill>
              <a:schemeClr val="bg1">
                <a:lumMod val="75000"/>
              </a:schemeClr>
            </a:solidFill>
            <a:prstDash val="solid"/>
            <a:round/>
            <a:headEnd type="none" w="med" len="med"/>
            <a:tailEnd type="triangle"/>
          </a:ln>
          <a:effectLst/>
        </p:spPr>
      </p:cxnSp>
      <p:cxnSp>
        <p:nvCxnSpPr>
          <p:cNvPr id="306" name="Elbow Connector 71"/>
          <p:cNvCxnSpPr>
            <a:stCxn id="275" idx="3"/>
            <a:endCxn id="143" idx="4"/>
          </p:cNvCxnSpPr>
          <p:nvPr/>
        </p:nvCxnSpPr>
        <p:spPr bwMode="auto">
          <a:xfrm rot="16200000" flipH="1">
            <a:off x="3244857" y="4089608"/>
            <a:ext cx="611268" cy="550267"/>
          </a:xfrm>
          <a:prstGeom prst="curvedConnector2">
            <a:avLst/>
          </a:prstGeom>
          <a:noFill/>
          <a:ln w="25400" cap="flat" cmpd="sng" algn="ctr">
            <a:solidFill>
              <a:schemeClr val="bg1">
                <a:lumMod val="75000"/>
              </a:schemeClr>
            </a:solidFill>
            <a:prstDash val="solid"/>
            <a:round/>
            <a:headEnd type="none" w="med" len="med"/>
            <a:tailEnd type="triangle"/>
          </a:ln>
          <a:effectLst/>
        </p:spPr>
      </p:cxnSp>
      <p:sp>
        <p:nvSpPr>
          <p:cNvPr id="313" name="TextBox 312"/>
          <p:cNvSpPr txBox="1"/>
          <p:nvPr/>
        </p:nvSpPr>
        <p:spPr>
          <a:xfrm>
            <a:off x="1432740" y="3911313"/>
            <a:ext cx="653995" cy="461665"/>
          </a:xfrm>
          <a:prstGeom prst="rect">
            <a:avLst/>
          </a:prstGeom>
          <a:noFill/>
        </p:spPr>
        <p:txBody>
          <a:bodyPr wrap="none" rtlCol="0">
            <a:spAutoFit/>
          </a:bodyPr>
          <a:lstStyle/>
          <a:p>
            <a:pPr algn="r" defTabSz="457200" fontAlgn="auto">
              <a:spcBef>
                <a:spcPts val="0"/>
              </a:spcBef>
              <a:spcAft>
                <a:spcPts val="0"/>
              </a:spcAft>
            </a:pPr>
            <a:r>
              <a:rPr lang="en-US" sz="1200" dirty="0">
                <a:solidFill>
                  <a:prstClr val="black"/>
                </a:solidFill>
                <a:latin typeface="Calibri"/>
              </a:rPr>
              <a:t>DNA </a:t>
            </a:r>
          </a:p>
          <a:p>
            <a:pPr algn="r" defTabSz="457200" fontAlgn="auto">
              <a:spcBef>
                <a:spcPts val="0"/>
              </a:spcBef>
              <a:spcAft>
                <a:spcPts val="0"/>
              </a:spcAft>
            </a:pPr>
            <a:r>
              <a:rPr lang="en-US" sz="1200" dirty="0">
                <a:solidFill>
                  <a:prstClr val="black"/>
                </a:solidFill>
                <a:latin typeface="Calibri"/>
              </a:rPr>
              <a:t>Binding</a:t>
            </a:r>
          </a:p>
        </p:txBody>
      </p:sp>
      <p:cxnSp>
        <p:nvCxnSpPr>
          <p:cNvPr id="325" name="Elbow Connector 71"/>
          <p:cNvCxnSpPr>
            <a:stCxn id="180" idx="6"/>
            <a:endCxn id="160" idx="4"/>
          </p:cNvCxnSpPr>
          <p:nvPr/>
        </p:nvCxnSpPr>
        <p:spPr bwMode="auto">
          <a:xfrm flipV="1">
            <a:off x="2351972" y="2559821"/>
            <a:ext cx="1486714" cy="138289"/>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6" name="Elbow Connector 71"/>
          <p:cNvCxnSpPr>
            <a:stCxn id="180" idx="6"/>
            <a:endCxn id="162" idx="4"/>
          </p:cNvCxnSpPr>
          <p:nvPr/>
        </p:nvCxnSpPr>
        <p:spPr bwMode="auto">
          <a:xfrm flipV="1">
            <a:off x="2351972" y="2168334"/>
            <a:ext cx="1489508" cy="529776"/>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7" name="Elbow Connector 71"/>
          <p:cNvCxnSpPr>
            <a:stCxn id="180" idx="6"/>
            <a:endCxn id="161" idx="4"/>
          </p:cNvCxnSpPr>
          <p:nvPr/>
        </p:nvCxnSpPr>
        <p:spPr bwMode="auto">
          <a:xfrm flipV="1">
            <a:off x="2351972" y="1772653"/>
            <a:ext cx="1496500" cy="925457"/>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8" name="Elbow Connector 71"/>
          <p:cNvCxnSpPr>
            <a:stCxn id="180" idx="6"/>
            <a:endCxn id="158" idx="4"/>
          </p:cNvCxnSpPr>
          <p:nvPr/>
        </p:nvCxnSpPr>
        <p:spPr bwMode="auto">
          <a:xfrm>
            <a:off x="2351972" y="2698110"/>
            <a:ext cx="1483917" cy="630702"/>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29" name="Elbow Connector 71"/>
          <p:cNvCxnSpPr>
            <a:stCxn id="180" idx="6"/>
            <a:endCxn id="157" idx="4"/>
          </p:cNvCxnSpPr>
          <p:nvPr/>
        </p:nvCxnSpPr>
        <p:spPr bwMode="auto">
          <a:xfrm>
            <a:off x="2351972" y="2698110"/>
            <a:ext cx="1490908" cy="1030323"/>
          </a:xfrm>
          <a:prstGeom prst="curvedConnector3">
            <a:avLst>
              <a:gd name="adj1" fmla="val 50000"/>
            </a:avLst>
          </a:prstGeom>
          <a:noFill/>
          <a:ln w="25400" cap="flat" cmpd="sng" algn="ctr">
            <a:solidFill>
              <a:schemeClr val="bg1">
                <a:lumMod val="75000"/>
              </a:schemeClr>
            </a:solidFill>
            <a:prstDash val="solid"/>
            <a:round/>
            <a:headEnd type="none" w="med" len="med"/>
            <a:tailEnd type="triangle"/>
          </a:ln>
          <a:effectLst/>
        </p:spPr>
      </p:cxnSp>
      <p:cxnSp>
        <p:nvCxnSpPr>
          <p:cNvPr id="351" name="Elbow Connector 71"/>
          <p:cNvCxnSpPr>
            <a:stCxn id="196" idx="3"/>
            <a:endCxn id="161" idx="4"/>
          </p:cNvCxnSpPr>
          <p:nvPr/>
        </p:nvCxnSpPr>
        <p:spPr bwMode="auto">
          <a:xfrm rot="5400000" flipH="1" flipV="1">
            <a:off x="3187934" y="1416823"/>
            <a:ext cx="304707" cy="1016367"/>
          </a:xfrm>
          <a:prstGeom prst="curvedConnector4">
            <a:avLst>
              <a:gd name="adj1" fmla="val 1154"/>
              <a:gd name="adj2" fmla="val 50847"/>
            </a:avLst>
          </a:prstGeom>
          <a:noFill/>
          <a:ln w="25400" cap="flat" cmpd="sng" algn="ctr">
            <a:solidFill>
              <a:schemeClr val="bg1">
                <a:lumMod val="75000"/>
              </a:schemeClr>
            </a:solidFill>
            <a:prstDash val="solid"/>
            <a:round/>
            <a:headEnd type="none" w="med" len="med"/>
            <a:tailEnd type="triangle"/>
          </a:ln>
          <a:effectLst/>
        </p:spPr>
      </p:cxnSp>
      <p:sp>
        <p:nvSpPr>
          <p:cNvPr id="375" name="TextBox 374"/>
          <p:cNvSpPr txBox="1"/>
          <p:nvPr/>
        </p:nvSpPr>
        <p:spPr>
          <a:xfrm>
            <a:off x="5916927" y="3227295"/>
            <a:ext cx="1011815" cy="461665"/>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Cofactor</a:t>
            </a:r>
          </a:p>
          <a:p>
            <a:pPr defTabSz="457200" fontAlgn="auto">
              <a:spcBef>
                <a:spcPts val="0"/>
              </a:spcBef>
              <a:spcAft>
                <a:spcPts val="0"/>
              </a:spcAft>
            </a:pPr>
            <a:r>
              <a:rPr lang="en-US" sz="1200" dirty="0">
                <a:solidFill>
                  <a:prstClr val="black"/>
                </a:solidFill>
                <a:latin typeface="Calibri"/>
              </a:rPr>
              <a:t>Recruitment</a:t>
            </a:r>
          </a:p>
        </p:txBody>
      </p:sp>
      <p:sp>
        <p:nvSpPr>
          <p:cNvPr id="197" name="Oval 196"/>
          <p:cNvSpPr/>
          <p:nvPr/>
        </p:nvSpPr>
        <p:spPr bwMode="auto">
          <a:xfrm>
            <a:off x="2079148" y="5203894"/>
            <a:ext cx="274320" cy="27432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98" name="TextBox 197"/>
          <p:cNvSpPr txBox="1"/>
          <p:nvPr/>
        </p:nvSpPr>
        <p:spPr>
          <a:xfrm flipH="1">
            <a:off x="1998815" y="5213490"/>
            <a:ext cx="471133"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white"/>
                </a:solidFill>
                <a:latin typeface="Calibri"/>
              </a:rPr>
              <a:t>N10</a:t>
            </a:r>
          </a:p>
        </p:txBody>
      </p:sp>
      <p:cxnSp>
        <p:nvCxnSpPr>
          <p:cNvPr id="199" name="Elbow Connector 71"/>
          <p:cNvCxnSpPr>
            <a:stCxn id="255" idx="4"/>
            <a:endCxn id="197" idx="0"/>
          </p:cNvCxnSpPr>
          <p:nvPr/>
        </p:nvCxnSpPr>
        <p:spPr bwMode="auto">
          <a:xfrm rot="16200000" flipH="1">
            <a:off x="1739193" y="4726778"/>
            <a:ext cx="953687" cy="544"/>
          </a:xfrm>
          <a:prstGeom prst="curvedConnector3">
            <a:avLst>
              <a:gd name="adj1" fmla="val 50000"/>
            </a:avLst>
          </a:prstGeom>
          <a:noFill/>
          <a:ln w="12700" cap="flat" cmpd="sng" algn="ctr">
            <a:solidFill>
              <a:schemeClr val="bg1">
                <a:lumMod val="75000"/>
              </a:schemeClr>
            </a:solidFill>
            <a:prstDash val="sysDash"/>
            <a:round/>
            <a:headEnd type="none" w="med" len="med"/>
            <a:tailEnd type="triangle"/>
          </a:ln>
          <a:effectLst/>
        </p:spPr>
      </p:cxnSp>
      <p:sp>
        <p:nvSpPr>
          <p:cNvPr id="212" name="TextBox 211"/>
          <p:cNvSpPr txBox="1"/>
          <p:nvPr/>
        </p:nvSpPr>
        <p:spPr>
          <a:xfrm>
            <a:off x="2316439" y="5047869"/>
            <a:ext cx="996811" cy="646331"/>
          </a:xfrm>
          <a:prstGeom prst="rect">
            <a:avLst/>
          </a:prstGeom>
          <a:noFill/>
        </p:spPr>
        <p:txBody>
          <a:bodyPr wrap="none" rtlCol="0">
            <a:spAutoFit/>
          </a:bodyPr>
          <a:lstStyle/>
          <a:p>
            <a:pPr defTabSz="457200" fontAlgn="auto">
              <a:spcBef>
                <a:spcPts val="0"/>
              </a:spcBef>
              <a:spcAft>
                <a:spcPts val="0"/>
              </a:spcAft>
            </a:pPr>
            <a:r>
              <a:rPr lang="en-US" sz="1200" dirty="0">
                <a:solidFill>
                  <a:prstClr val="black"/>
                </a:solidFill>
                <a:latin typeface="Calibri"/>
              </a:rPr>
              <a:t>Antagonist</a:t>
            </a:r>
          </a:p>
          <a:p>
            <a:pPr defTabSz="457200" fontAlgn="auto">
              <a:spcBef>
                <a:spcPts val="0"/>
              </a:spcBef>
              <a:spcAft>
                <a:spcPts val="0"/>
              </a:spcAft>
            </a:pPr>
            <a:r>
              <a:rPr lang="en-US" sz="1200" dirty="0">
                <a:solidFill>
                  <a:prstClr val="black"/>
                </a:solidFill>
                <a:latin typeface="Calibri"/>
              </a:rPr>
              <a:t>Transcription</a:t>
            </a:r>
          </a:p>
          <a:p>
            <a:pPr defTabSz="457200" fontAlgn="auto">
              <a:spcBef>
                <a:spcPts val="0"/>
              </a:spcBef>
              <a:spcAft>
                <a:spcPts val="0"/>
              </a:spcAft>
            </a:pPr>
            <a:r>
              <a:rPr lang="en-US" sz="1200" dirty="0">
                <a:solidFill>
                  <a:prstClr val="black"/>
                </a:solidFill>
                <a:latin typeface="Calibri"/>
              </a:rPr>
              <a:t>Suppression</a:t>
            </a:r>
          </a:p>
        </p:txBody>
      </p:sp>
      <p:sp>
        <p:nvSpPr>
          <p:cNvPr id="196" name="Chevron 195"/>
          <p:cNvSpPr/>
          <p:nvPr/>
        </p:nvSpPr>
        <p:spPr bwMode="auto">
          <a:xfrm rot="5400000">
            <a:off x="2660131" y="1775356"/>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207" name="TextBox 206"/>
          <p:cNvSpPr txBox="1"/>
          <p:nvPr/>
        </p:nvSpPr>
        <p:spPr>
          <a:xfrm>
            <a:off x="2658360" y="1779563"/>
            <a:ext cx="437745"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R4</a:t>
            </a:r>
          </a:p>
        </p:txBody>
      </p:sp>
      <p:sp>
        <p:nvSpPr>
          <p:cNvPr id="210" name="Chevron 209"/>
          <p:cNvSpPr/>
          <p:nvPr/>
        </p:nvSpPr>
        <p:spPr bwMode="auto">
          <a:xfrm rot="5400000">
            <a:off x="608568" y="4545007"/>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582" name="TextBox 581"/>
          <p:cNvSpPr txBox="1"/>
          <p:nvPr/>
        </p:nvSpPr>
        <p:spPr>
          <a:xfrm>
            <a:off x="619881" y="4559107"/>
            <a:ext cx="525110"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R9</a:t>
            </a:r>
          </a:p>
        </p:txBody>
      </p:sp>
      <p:grpSp>
        <p:nvGrpSpPr>
          <p:cNvPr id="12" name="Group 11"/>
          <p:cNvGrpSpPr/>
          <p:nvPr/>
        </p:nvGrpSpPr>
        <p:grpSpPr>
          <a:xfrm>
            <a:off x="2521777" y="138256"/>
            <a:ext cx="382494" cy="343948"/>
            <a:chOff x="2241482" y="138256"/>
            <a:chExt cx="382494" cy="343948"/>
          </a:xfrm>
        </p:grpSpPr>
        <p:sp>
          <p:nvSpPr>
            <p:cNvPr id="186" name="Chevron 185"/>
            <p:cNvSpPr/>
            <p:nvPr/>
          </p:nvSpPr>
          <p:spPr bwMode="auto">
            <a:xfrm rot="5400000">
              <a:off x="2239938" y="18020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7" name="TextBox 186"/>
            <p:cNvSpPr txBox="1"/>
            <p:nvPr/>
          </p:nvSpPr>
          <p:spPr>
            <a:xfrm>
              <a:off x="2241482" y="192803"/>
              <a:ext cx="382494"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A1</a:t>
              </a:r>
            </a:p>
          </p:txBody>
        </p:sp>
      </p:grpSp>
      <p:sp>
        <p:nvSpPr>
          <p:cNvPr id="5" name="Down Arrow 4"/>
          <p:cNvSpPr/>
          <p:nvPr/>
        </p:nvSpPr>
        <p:spPr>
          <a:xfrm>
            <a:off x="7407204" y="3724701"/>
            <a:ext cx="317474" cy="360856"/>
          </a:xfrm>
          <a:prstGeom prst="downArrow">
            <a:avLst/>
          </a:prstGeom>
          <a:solidFill>
            <a:srgbClr val="FF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65" name="Rectangle 164"/>
          <p:cNvSpPr/>
          <p:nvPr/>
        </p:nvSpPr>
        <p:spPr bwMode="auto">
          <a:xfrm>
            <a:off x="6828903" y="242093"/>
            <a:ext cx="2154323" cy="274320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66" name="Chevron 165"/>
          <p:cNvSpPr/>
          <p:nvPr/>
        </p:nvSpPr>
        <p:spPr bwMode="auto">
          <a:xfrm rot="5400000">
            <a:off x="6884565" y="2594810"/>
            <a:ext cx="343948" cy="260059"/>
          </a:xfrm>
          <a:prstGeom prst="chevron">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0" name="Chevron 169"/>
          <p:cNvSpPr/>
          <p:nvPr/>
        </p:nvSpPr>
        <p:spPr bwMode="auto">
          <a:xfrm rot="5400000">
            <a:off x="6902381" y="447274"/>
            <a:ext cx="343948" cy="260059"/>
          </a:xfrm>
          <a:prstGeom prst="chevron">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1" name="Oval 170"/>
          <p:cNvSpPr/>
          <p:nvPr/>
        </p:nvSpPr>
        <p:spPr bwMode="auto">
          <a:xfrm>
            <a:off x="6917761" y="826668"/>
            <a:ext cx="274320" cy="274320"/>
          </a:xfrm>
          <a:prstGeom prst="ellipse">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2" name="8-Point Star 171"/>
          <p:cNvSpPr/>
          <p:nvPr/>
        </p:nvSpPr>
        <p:spPr bwMode="auto">
          <a:xfrm>
            <a:off x="6884206" y="1153771"/>
            <a:ext cx="365760" cy="365760"/>
          </a:xfrm>
          <a:prstGeom prst="star8">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3" name="TextBox 172"/>
          <p:cNvSpPr txBox="1"/>
          <p:nvPr/>
        </p:nvSpPr>
        <p:spPr>
          <a:xfrm>
            <a:off x="7170831" y="354978"/>
            <a:ext cx="1683034" cy="461665"/>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Receptor (Direct Molecular Interaction)</a:t>
            </a:r>
          </a:p>
        </p:txBody>
      </p:sp>
      <p:sp>
        <p:nvSpPr>
          <p:cNvPr id="174" name="TextBox 173"/>
          <p:cNvSpPr txBox="1"/>
          <p:nvPr/>
        </p:nvSpPr>
        <p:spPr>
          <a:xfrm>
            <a:off x="7214173" y="837851"/>
            <a:ext cx="1639691"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Intermediate Process</a:t>
            </a:r>
          </a:p>
        </p:txBody>
      </p:sp>
      <p:sp>
        <p:nvSpPr>
          <p:cNvPr id="175" name="TextBox 174"/>
          <p:cNvSpPr txBox="1"/>
          <p:nvPr/>
        </p:nvSpPr>
        <p:spPr>
          <a:xfrm>
            <a:off x="7265905" y="1183131"/>
            <a:ext cx="158795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Assay</a:t>
            </a:r>
          </a:p>
        </p:txBody>
      </p:sp>
      <p:sp>
        <p:nvSpPr>
          <p:cNvPr id="176" name="Chevron 175"/>
          <p:cNvSpPr/>
          <p:nvPr/>
        </p:nvSpPr>
        <p:spPr bwMode="auto">
          <a:xfrm rot="5400000">
            <a:off x="6888613" y="1960008"/>
            <a:ext cx="343948" cy="260059"/>
          </a:xfrm>
          <a:prstGeom prst="chevron">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77" name="TextBox 176"/>
          <p:cNvSpPr txBox="1"/>
          <p:nvPr/>
        </p:nvSpPr>
        <p:spPr>
          <a:xfrm>
            <a:off x="7160093" y="1858801"/>
            <a:ext cx="1603339"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agonist pathway</a:t>
            </a:r>
          </a:p>
        </p:txBody>
      </p:sp>
      <p:sp>
        <p:nvSpPr>
          <p:cNvPr id="184" name="TextBox 183"/>
          <p:cNvSpPr txBox="1"/>
          <p:nvPr/>
        </p:nvSpPr>
        <p:spPr>
          <a:xfrm>
            <a:off x="7153102" y="2532769"/>
            <a:ext cx="1837298"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Pseudo-receptor pathway</a:t>
            </a:r>
          </a:p>
        </p:txBody>
      </p:sp>
      <p:sp>
        <p:nvSpPr>
          <p:cNvPr id="185" name="Chevron 184"/>
          <p:cNvSpPr/>
          <p:nvPr/>
        </p:nvSpPr>
        <p:spPr bwMode="auto">
          <a:xfrm rot="5400000">
            <a:off x="6890011" y="2278403"/>
            <a:ext cx="343948" cy="260059"/>
          </a:xfrm>
          <a:prstGeom prst="chevron">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eaLnBrk="0" hangingPunct="0"/>
            <a:endParaRPr lang="en-US" sz="1600">
              <a:solidFill>
                <a:prstClr val="black"/>
              </a:solidFill>
              <a:latin typeface="Arial" charset="0"/>
              <a:ea typeface="ＭＳ Ｐゴシック" pitchFamily="1" charset="-128"/>
            </a:endParaRPr>
          </a:p>
        </p:txBody>
      </p:sp>
      <p:sp>
        <p:nvSpPr>
          <p:cNvPr id="188" name="TextBox 187"/>
          <p:cNvSpPr txBox="1"/>
          <p:nvPr/>
        </p:nvSpPr>
        <p:spPr>
          <a:xfrm>
            <a:off x="7161492" y="2177196"/>
            <a:ext cx="1601942" cy="276999"/>
          </a:xfrm>
          <a:prstGeom prst="rect">
            <a:avLst/>
          </a:prstGeom>
          <a:noFill/>
        </p:spPr>
        <p:txBody>
          <a:bodyPr wrap="square" rtlCol="0">
            <a:spAutoFit/>
          </a:bodyPr>
          <a:lstStyle/>
          <a:p>
            <a:pPr defTabSz="457200" fontAlgn="auto">
              <a:spcBef>
                <a:spcPts val="0"/>
              </a:spcBef>
              <a:spcAft>
                <a:spcPts val="0"/>
              </a:spcAft>
            </a:pPr>
            <a:r>
              <a:rPr lang="en-US" sz="1200" dirty="0">
                <a:solidFill>
                  <a:prstClr val="black"/>
                </a:solidFill>
                <a:latin typeface="Calibri"/>
              </a:rPr>
              <a:t>ER antagonist pathway</a:t>
            </a:r>
          </a:p>
        </p:txBody>
      </p:sp>
    </p:spTree>
    <p:extLst>
      <p:ext uri="{BB962C8B-B14F-4D97-AF65-F5344CB8AC3E}">
        <p14:creationId xmlns:p14="http://schemas.microsoft.com/office/powerpoint/2010/main" val="3807067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a:spLocks noChangeArrowheads="1"/>
          </p:cNvSpPr>
          <p:nvPr/>
        </p:nvSpPr>
        <p:spPr bwMode="auto">
          <a:xfrm>
            <a:off x="1971675" y="139272"/>
            <a:ext cx="6983478" cy="1017184"/>
          </a:xfrm>
          <a:prstGeom prst="rect">
            <a:avLst/>
          </a:prstGeom>
          <a:effectLst>
            <a:outerShdw blurRad="50800" dist="38100" dir="2700000" algn="tl" rotWithShape="0">
              <a:schemeClr val="bg1">
                <a:lumMod val="75000"/>
                <a:alpha val="40000"/>
              </a:schemeClr>
            </a:outerShdw>
          </a:effectLst>
        </p:spPr>
        <p:txBody>
          <a:bodyPr vert="horz" lIns="91440" tIns="45720" rIns="91440" bIns="45720" rtlCol="0" anchor="ctr">
            <a:noAutofit/>
          </a:bodyPr>
          <a:lstStyle/>
          <a:p>
            <a:pPr eaLnBrk="1" hangingPunct="1">
              <a:buClr>
                <a:srgbClr val="355777"/>
              </a:buClr>
              <a:buSzPct val="90000"/>
              <a:buFont typeface="Times" pitchFamily="1" charset="0"/>
              <a:buNone/>
            </a:pPr>
            <a:r>
              <a:rPr lang="en-US" sz="3000" b="1" dirty="0">
                <a:solidFill>
                  <a:srgbClr val="355777"/>
                </a:solidFill>
                <a:latin typeface="+mj-lt"/>
                <a:ea typeface="+mj-ea"/>
                <a:cs typeface="+mj-cs"/>
              </a:rPr>
              <a:t>National Center for Computational Toxicology</a:t>
            </a:r>
          </a:p>
        </p:txBody>
      </p:sp>
      <p:pic>
        <p:nvPicPr>
          <p:cNvPr id="7" name="Picture 2"/>
          <p:cNvPicPr>
            <a:picLocks noChangeAspect="1" noChangeArrowheads="1"/>
          </p:cNvPicPr>
          <p:nvPr/>
        </p:nvPicPr>
        <p:blipFill>
          <a:blip r:embed="rId3" cstate="print"/>
          <a:srcRect/>
          <a:stretch>
            <a:fillRect/>
          </a:stretch>
        </p:blipFill>
        <p:spPr bwMode="auto">
          <a:xfrm>
            <a:off x="460375" y="1558928"/>
            <a:ext cx="1649779" cy="2124622"/>
          </a:xfrm>
          <a:prstGeom prst="rect">
            <a:avLst/>
          </a:prstGeom>
          <a:noFill/>
          <a:ln w="9525">
            <a:noFill/>
            <a:miter lim="800000"/>
            <a:headEnd/>
            <a:tailEnd/>
          </a:ln>
        </p:spPr>
      </p:pic>
      <p:sp>
        <p:nvSpPr>
          <p:cNvPr id="8" name="Content Placeholder 5"/>
          <p:cNvSpPr txBox="1">
            <a:spLocks/>
          </p:cNvSpPr>
          <p:nvPr/>
        </p:nvSpPr>
        <p:spPr>
          <a:xfrm>
            <a:off x="2758215" y="1558927"/>
            <a:ext cx="5590960" cy="487000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National Center for Computational Toxicology established in 2005 to integrate</a:t>
            </a:r>
          </a:p>
          <a:p>
            <a:pPr lvl="1"/>
            <a:r>
              <a:rPr lang="en-US" sz="1800" dirty="0"/>
              <a:t>High-throughput and high-content technologies</a:t>
            </a:r>
          </a:p>
          <a:p>
            <a:pPr lvl="1"/>
            <a:r>
              <a:rPr lang="en-US" sz="1800" dirty="0"/>
              <a:t>Modern molecular biology</a:t>
            </a:r>
          </a:p>
          <a:p>
            <a:pPr lvl="1"/>
            <a:r>
              <a:rPr lang="en-US" sz="1800" dirty="0"/>
              <a:t>Data mining and statistical modeling</a:t>
            </a:r>
          </a:p>
          <a:p>
            <a:pPr lvl="1"/>
            <a:r>
              <a:rPr lang="en-US" sz="1800" dirty="0"/>
              <a:t>Computational biology and chemistry</a:t>
            </a:r>
          </a:p>
          <a:p>
            <a:r>
              <a:rPr lang="en-US" sz="2000" dirty="0"/>
              <a:t>Currently staffed by ~60 employees</a:t>
            </a:r>
          </a:p>
          <a:p>
            <a:r>
              <a:rPr lang="en-US" sz="2000" dirty="0"/>
              <a:t>Exists within the EPA’s Office of Research and Development</a:t>
            </a:r>
          </a:p>
          <a:p>
            <a:r>
              <a:rPr lang="en-US" sz="2000" dirty="0"/>
              <a:t>Home of the ToxCast and </a:t>
            </a:r>
            <a:r>
              <a:rPr lang="en-US" sz="2000" dirty="0" err="1"/>
              <a:t>ExpoCast</a:t>
            </a:r>
            <a:r>
              <a:rPr lang="en-US" sz="2000" dirty="0"/>
              <a:t> research efforts</a:t>
            </a:r>
          </a:p>
          <a:p>
            <a:r>
              <a:rPr lang="en-US" sz="2000" dirty="0"/>
              <a:t>Key partner in U.S. Tox21 federal consortium</a:t>
            </a:r>
            <a:endParaRPr lang="en-US" sz="1800" dirty="0"/>
          </a:p>
          <a:p>
            <a:pPr lvl="1"/>
            <a:endParaRPr lang="en-US" sz="2000" dirty="0"/>
          </a:p>
          <a:p>
            <a:pPr lvl="1">
              <a:buFont typeface="Arial" pitchFamily="34" charset="0"/>
              <a:buNone/>
            </a:pPr>
            <a:endParaRPr lang="en-US" sz="2000" dirty="0"/>
          </a:p>
          <a:p>
            <a:pPr lvl="1"/>
            <a:endParaRPr lang="en-US" sz="2000" dirty="0"/>
          </a:p>
        </p:txBody>
      </p:sp>
      <p:pic>
        <p:nvPicPr>
          <p:cNvPr id="9" name="Picture 54"/>
          <p:cNvPicPr preferRelativeResize="0">
            <a:picLocks noChangeArrowheads="1"/>
          </p:cNvPicPr>
          <p:nvPr/>
        </p:nvPicPr>
        <p:blipFill>
          <a:blip r:embed="rId4" cstate="print"/>
          <a:srcRect/>
          <a:stretch>
            <a:fillRect/>
          </a:stretch>
        </p:blipFill>
        <p:spPr bwMode="auto">
          <a:xfrm>
            <a:off x="460374" y="4377461"/>
            <a:ext cx="1649779" cy="1021202"/>
          </a:xfrm>
          <a:prstGeom prst="rect">
            <a:avLst/>
          </a:prstGeom>
          <a:noFill/>
          <a:ln w="19050">
            <a:solidFill>
              <a:schemeClr val="bg1"/>
            </a:solidFill>
            <a:miter lim="800000"/>
            <a:headEnd/>
            <a:tailEnd/>
          </a:ln>
          <a:effectLst/>
        </p:spPr>
      </p:pic>
    </p:spTree>
    <p:extLst>
      <p:ext uri="{BB962C8B-B14F-4D97-AF65-F5344CB8AC3E}">
        <p14:creationId xmlns:p14="http://schemas.microsoft.com/office/powerpoint/2010/main" val="234200184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 name="Rectangle 3"/>
          <p:cNvSpPr/>
          <p:nvPr/>
        </p:nvSpPr>
        <p:spPr bwMode="auto">
          <a:xfrm>
            <a:off x="0" y="5475249"/>
            <a:ext cx="3780263" cy="138275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dirty="0"/>
              <a:t>Example curves</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30</a:t>
            </a:fld>
            <a:endParaRPr lang="en-US" sz="1000" b="1" kern="1200" dirty="0">
              <a:solidFill>
                <a:srgbClr val="003F69"/>
              </a:solidFill>
              <a:latin typeface="Arial" charset="0"/>
              <a:ea typeface="ＭＳ Ｐゴシック" pitchFamily="1" charset="-128"/>
              <a:cs typeface="+mn-cs"/>
            </a:endParaRPr>
          </a:p>
        </p:txBody>
      </p:sp>
      <p:sp>
        <p:nvSpPr>
          <p:cNvPr id="8" name="TextBox 7"/>
          <p:cNvSpPr txBox="1"/>
          <p:nvPr/>
        </p:nvSpPr>
        <p:spPr>
          <a:xfrm>
            <a:off x="1413769" y="2347598"/>
            <a:ext cx="1614929" cy="400110"/>
          </a:xfrm>
          <a:prstGeom prst="rect">
            <a:avLst/>
          </a:prstGeom>
          <a:noFill/>
        </p:spPr>
        <p:txBody>
          <a:bodyPr wrap="none" rtlCol="0">
            <a:spAutoFit/>
          </a:bodyPr>
          <a:lstStyle/>
          <a:p>
            <a:r>
              <a:rPr lang="en-US" dirty="0"/>
              <a:t>True Agonist</a:t>
            </a:r>
          </a:p>
        </p:txBody>
      </p:sp>
      <p:sp>
        <p:nvSpPr>
          <p:cNvPr id="11" name="TextBox 10"/>
          <p:cNvSpPr txBox="1"/>
          <p:nvPr/>
        </p:nvSpPr>
        <p:spPr>
          <a:xfrm>
            <a:off x="4570926" y="3807427"/>
            <a:ext cx="3964547" cy="400110"/>
          </a:xfrm>
          <a:prstGeom prst="rect">
            <a:avLst/>
          </a:prstGeom>
          <a:noFill/>
        </p:spPr>
        <p:txBody>
          <a:bodyPr wrap="none" rtlCol="0">
            <a:spAutoFit/>
          </a:bodyPr>
          <a:lstStyle/>
          <a:p>
            <a:r>
              <a:rPr lang="en-US" dirty="0"/>
              <a:t>Assay Interference Example “R3”</a:t>
            </a:r>
          </a:p>
        </p:txBody>
      </p:sp>
      <p:pic>
        <p:nvPicPr>
          <p:cNvPr id="295937" name="Picture 1"/>
          <p:cNvPicPr>
            <a:picLocks noChangeAspect="1" noChangeArrowheads="1"/>
          </p:cNvPicPr>
          <p:nvPr/>
        </p:nvPicPr>
        <p:blipFill>
          <a:blip r:embed="rId2" cstate="print"/>
          <a:srcRect l="2385"/>
          <a:stretch>
            <a:fillRect/>
          </a:stretch>
        </p:blipFill>
        <p:spPr bwMode="auto">
          <a:xfrm>
            <a:off x="3780263" y="1378492"/>
            <a:ext cx="4572000" cy="2096921"/>
          </a:xfrm>
          <a:prstGeom prst="rect">
            <a:avLst/>
          </a:prstGeom>
          <a:noFill/>
          <a:ln w="9525">
            <a:noFill/>
            <a:miter lim="800000"/>
            <a:headEnd/>
            <a:tailEnd/>
          </a:ln>
        </p:spPr>
      </p:pic>
      <p:pic>
        <p:nvPicPr>
          <p:cNvPr id="295939" name="Picture 3"/>
          <p:cNvPicPr>
            <a:picLocks noChangeAspect="1" noChangeArrowheads="1"/>
          </p:cNvPicPr>
          <p:nvPr/>
        </p:nvPicPr>
        <p:blipFill>
          <a:blip r:embed="rId3" cstate="print"/>
          <a:srcRect/>
          <a:stretch>
            <a:fillRect/>
          </a:stretch>
        </p:blipFill>
        <p:spPr bwMode="auto">
          <a:xfrm>
            <a:off x="4129025" y="4321837"/>
            <a:ext cx="4572000" cy="2131351"/>
          </a:xfrm>
          <a:prstGeom prst="rect">
            <a:avLst/>
          </a:prstGeom>
          <a:noFill/>
          <a:ln w="9525">
            <a:noFill/>
            <a:miter lim="800000"/>
            <a:headEnd/>
            <a:tailEnd/>
          </a:ln>
        </p:spPr>
      </p:pic>
      <p:pic>
        <p:nvPicPr>
          <p:cNvPr id="14" name="Picture 13"/>
          <p:cNvPicPr>
            <a:picLocks noChangeAspect="1"/>
          </p:cNvPicPr>
          <p:nvPr/>
        </p:nvPicPr>
        <p:blipFill>
          <a:blip r:embed="rId4"/>
          <a:stretch>
            <a:fillRect/>
          </a:stretch>
        </p:blipFill>
        <p:spPr>
          <a:xfrm>
            <a:off x="-16266" y="4181561"/>
            <a:ext cx="3410097" cy="2693325"/>
          </a:xfrm>
          <a:prstGeom prst="rect">
            <a:avLst/>
          </a:prstGeom>
        </p:spPr>
      </p:pic>
      <p:sp>
        <p:nvSpPr>
          <p:cNvPr id="5" name="Oval 4"/>
          <p:cNvSpPr/>
          <p:nvPr/>
        </p:nvSpPr>
        <p:spPr bwMode="auto">
          <a:xfrm>
            <a:off x="1714500" y="4026877"/>
            <a:ext cx="419100" cy="439615"/>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7" name="Elbow Connector 6"/>
          <p:cNvCxnSpPr>
            <a:stCxn id="11" idx="1"/>
            <a:endCxn id="5" idx="6"/>
          </p:cNvCxnSpPr>
          <p:nvPr/>
        </p:nvCxnSpPr>
        <p:spPr bwMode="auto">
          <a:xfrm rot="10800000" flipV="1">
            <a:off x="2133600" y="4007481"/>
            <a:ext cx="2437326" cy="239203"/>
          </a:xfrm>
          <a:prstGeom prst="curvedConnector3">
            <a:avLst/>
          </a:prstGeom>
          <a:noFill/>
          <a:ln w="254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8724095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5453028"/>
            <a:ext cx="3530785" cy="14049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chemeClr val="tx1"/>
              </a:solidFill>
              <a:effectLst/>
              <a:uLnTx/>
              <a:uFillTx/>
              <a:latin typeface="Arial" charset="0"/>
              <a:ea typeface="ＭＳ Ｐゴシック" pitchFamily="1" charset="-128"/>
            </a:endParaRPr>
          </a:p>
        </p:txBody>
      </p:sp>
      <p:sp>
        <p:nvSpPr>
          <p:cNvPr id="2" name="Title 1"/>
          <p:cNvSpPr>
            <a:spLocks noGrp="1"/>
          </p:cNvSpPr>
          <p:nvPr>
            <p:ph type="title"/>
          </p:nvPr>
        </p:nvSpPr>
        <p:spPr>
          <a:xfrm>
            <a:off x="4451340" y="261292"/>
            <a:ext cx="4560906" cy="973162"/>
          </a:xfrm>
        </p:spPr>
        <p:txBody>
          <a:bodyPr>
            <a:noAutofit/>
          </a:bodyPr>
          <a:lstStyle/>
          <a:p>
            <a:r>
              <a:rPr lang="en-US" i="1" dirty="0"/>
              <a:t>In Vitro </a:t>
            </a:r>
            <a:r>
              <a:rPr lang="en-US" dirty="0"/>
              <a:t>Reference Chemical Performance</a:t>
            </a:r>
          </a:p>
        </p:txBody>
      </p:sp>
      <p:pic>
        <p:nvPicPr>
          <p:cNvPr id="3" name="Picture 2"/>
          <p:cNvPicPr>
            <a:picLocks noChangeAspect="1"/>
          </p:cNvPicPr>
          <p:nvPr/>
        </p:nvPicPr>
        <p:blipFill>
          <a:blip r:embed="rId2"/>
          <a:stretch>
            <a:fillRect/>
          </a:stretch>
        </p:blipFill>
        <p:spPr>
          <a:xfrm>
            <a:off x="304800" y="152400"/>
            <a:ext cx="3919069" cy="6705600"/>
          </a:xfrm>
          <a:prstGeom prst="rect">
            <a:avLst/>
          </a:prstGeom>
        </p:spPr>
      </p:pic>
      <p:pic>
        <p:nvPicPr>
          <p:cNvPr id="5" name="Picture 4"/>
          <p:cNvPicPr>
            <a:picLocks noChangeAspect="1"/>
          </p:cNvPicPr>
          <p:nvPr/>
        </p:nvPicPr>
        <p:blipFill>
          <a:blip r:embed="rId3"/>
          <a:stretch>
            <a:fillRect/>
          </a:stretch>
        </p:blipFill>
        <p:spPr>
          <a:xfrm>
            <a:off x="4319587" y="3684070"/>
            <a:ext cx="4824413" cy="2391745"/>
          </a:xfrm>
          <a:prstGeom prst="rect">
            <a:avLst/>
          </a:prstGeom>
        </p:spPr>
      </p:pic>
      <p:sp>
        <p:nvSpPr>
          <p:cNvPr id="4" name="TextBox 3"/>
          <p:cNvSpPr txBox="1"/>
          <p:nvPr/>
        </p:nvSpPr>
        <p:spPr>
          <a:xfrm>
            <a:off x="4730712" y="2040869"/>
            <a:ext cx="3797062" cy="1015663"/>
          </a:xfrm>
          <a:prstGeom prst="rect">
            <a:avLst/>
          </a:prstGeom>
          <a:noFill/>
        </p:spPr>
        <p:txBody>
          <a:bodyPr wrap="square" rtlCol="0">
            <a:spAutoFit/>
          </a:bodyPr>
          <a:lstStyle/>
          <a:p>
            <a:r>
              <a:rPr lang="en-US" dirty="0"/>
              <a:t>By using battery of assays and model of noise, we can accurately predict activity</a:t>
            </a:r>
          </a:p>
        </p:txBody>
      </p:sp>
    </p:spTree>
    <p:extLst>
      <p:ext uri="{BB962C8B-B14F-4D97-AF65-F5344CB8AC3E}">
        <p14:creationId xmlns:p14="http://schemas.microsoft.com/office/powerpoint/2010/main" val="46053416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0" y="0"/>
            <a:ext cx="3411940" cy="6858000"/>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chemeClr val="tx1"/>
              </a:solidFill>
              <a:effectLst/>
              <a:uLnTx/>
              <a:uFillTx/>
              <a:latin typeface="Arial" charset="0"/>
              <a:ea typeface="ＭＳ Ｐゴシック" pitchFamily="1" charset="-128"/>
            </a:endParaRPr>
          </a:p>
        </p:txBody>
      </p:sp>
      <p:sp>
        <p:nvSpPr>
          <p:cNvPr id="26" name="Title 25"/>
          <p:cNvSpPr>
            <a:spLocks noGrp="1"/>
          </p:cNvSpPr>
          <p:nvPr>
            <p:ph type="title"/>
          </p:nvPr>
        </p:nvSpPr>
        <p:spPr>
          <a:xfrm>
            <a:off x="288192" y="-112137"/>
            <a:ext cx="8584951" cy="1015583"/>
          </a:xfrm>
          <a:prstGeom prst="rect">
            <a:avLst/>
          </a:prstGeom>
        </p:spPr>
        <p:txBody>
          <a:bodyPr/>
          <a:lstStyle/>
          <a:p>
            <a:r>
              <a:rPr lang="en-US" dirty="0"/>
              <a:t>Model predicts </a:t>
            </a:r>
            <a:r>
              <a:rPr lang="en-US" i="1" dirty="0"/>
              <a:t>in vivo </a:t>
            </a:r>
            <a:r>
              <a:rPr lang="en-US" dirty="0"/>
              <a:t>uterotrophic assay as well as uterotrophic predicts uterotrophic</a:t>
            </a:r>
          </a:p>
        </p:txBody>
      </p:sp>
      <p:pic>
        <p:nvPicPr>
          <p:cNvPr id="3" name="Picture 2" descr="tmp3918.tmp"/>
          <p:cNvPicPr>
            <a:picLocks/>
          </p:cNvPicPr>
          <p:nvPr/>
        </p:nvPicPr>
        <p:blipFill rotWithShape="1">
          <a:blip r:embed="rId2" cstate="print"/>
          <a:srcRect l="3311" r="11858"/>
          <a:stretch/>
        </p:blipFill>
        <p:spPr>
          <a:xfrm>
            <a:off x="76911" y="903446"/>
            <a:ext cx="7315201" cy="5537200"/>
          </a:xfrm>
          <a:prstGeom prst="rect">
            <a:avLst/>
          </a:prstGeom>
        </p:spPr>
      </p:pic>
      <p:sp>
        <p:nvSpPr>
          <p:cNvPr id="5" name="Rectangle 4"/>
          <p:cNvSpPr/>
          <p:nvPr/>
        </p:nvSpPr>
        <p:spPr>
          <a:xfrm>
            <a:off x="2614650" y="6219794"/>
            <a:ext cx="3252750" cy="400110"/>
          </a:xfrm>
          <a:prstGeom prst="rect">
            <a:avLst/>
          </a:prstGeom>
          <a:solidFill>
            <a:schemeClr val="bg1"/>
          </a:solidFill>
        </p:spPr>
        <p:txBody>
          <a:bodyPr wrap="none">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Rank Order (ER Agonist AUC)</a:t>
            </a:r>
          </a:p>
        </p:txBody>
      </p:sp>
      <p:cxnSp>
        <p:nvCxnSpPr>
          <p:cNvPr id="6" name="Straight Arrow Connector 5"/>
          <p:cNvCxnSpPr/>
          <p:nvPr/>
        </p:nvCxnSpPr>
        <p:spPr>
          <a:xfrm flipH="1">
            <a:off x="3196126" y="3869822"/>
            <a:ext cx="304800" cy="32657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500926" y="3412622"/>
            <a:ext cx="157162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ysClr val="windowText" lastClr="000000"/>
                </a:solidFill>
                <a:effectLst/>
                <a:uLnTx/>
                <a:uFillTx/>
              </a:rPr>
              <a:t>Kaempferol</a:t>
            </a:r>
            <a:endParaRPr kumimoji="0" lang="en-US" sz="1800" b="0" i="0" u="none" strike="noStrike" kern="0" cap="none" spc="0" normalizeH="0" baseline="0" noProof="0" dirty="0">
              <a:ln>
                <a:noFill/>
              </a:ln>
              <a:solidFill>
                <a:sysClr val="windowText" lastClr="000000"/>
              </a:solidFill>
              <a:effectLst/>
              <a:uLnTx/>
              <a:uFillTx/>
            </a:endParaRPr>
          </a:p>
        </p:txBody>
      </p:sp>
      <p:pic>
        <p:nvPicPr>
          <p:cNvPr id="8" name="Picture 7" descr="250px-Kaempferol.svg copy.png"/>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805726" y="2422022"/>
            <a:ext cx="1600200" cy="908913"/>
          </a:xfrm>
          <a:prstGeom prst="rect">
            <a:avLst/>
          </a:prstGeom>
        </p:spPr>
      </p:pic>
      <p:pic>
        <p:nvPicPr>
          <p:cNvPr id="12" name="Picture 11" descr="d444.jpg"/>
          <p:cNvPicPr>
            <a:picLocks noChangeAspect="1"/>
          </p:cNvPicPr>
          <p:nvPr/>
        </p:nvPicPr>
        <p:blipFill>
          <a:blip r:embed="rId5" cstate="print"/>
          <a:stretch>
            <a:fillRect/>
          </a:stretch>
        </p:blipFill>
        <p:spPr>
          <a:xfrm>
            <a:off x="4415824" y="3740328"/>
            <a:ext cx="1475656" cy="1314450"/>
          </a:xfrm>
          <a:prstGeom prst="rect">
            <a:avLst/>
          </a:prstGeom>
        </p:spPr>
      </p:pic>
      <p:sp>
        <p:nvSpPr>
          <p:cNvPr id="22" name="Rectangle 21"/>
          <p:cNvSpPr/>
          <p:nvPr/>
        </p:nvSpPr>
        <p:spPr>
          <a:xfrm>
            <a:off x="7772400" y="914400"/>
            <a:ext cx="8382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Rectangle 22"/>
          <p:cNvSpPr/>
          <p:nvPr/>
        </p:nvSpPr>
        <p:spPr>
          <a:xfrm>
            <a:off x="33215" y="801077"/>
            <a:ext cx="8382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3"/>
          <p:cNvSpPr/>
          <p:nvPr/>
        </p:nvSpPr>
        <p:spPr>
          <a:xfrm>
            <a:off x="152400" y="2819400"/>
            <a:ext cx="271585"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3" name="Group 12"/>
          <p:cNvGrpSpPr/>
          <p:nvPr/>
        </p:nvGrpSpPr>
        <p:grpSpPr>
          <a:xfrm>
            <a:off x="1511343" y="4295926"/>
            <a:ext cx="1276350" cy="772122"/>
            <a:chOff x="6629400" y="2133600"/>
            <a:chExt cx="1276350" cy="772122"/>
          </a:xfrm>
        </p:grpSpPr>
        <p:grpSp>
          <p:nvGrpSpPr>
            <p:cNvPr id="14" name="Group 12"/>
            <p:cNvGrpSpPr/>
            <p:nvPr/>
          </p:nvGrpSpPr>
          <p:grpSpPr>
            <a:xfrm>
              <a:off x="6629400" y="2133600"/>
              <a:ext cx="1276350" cy="772122"/>
              <a:chOff x="7391400" y="4343400"/>
              <a:chExt cx="1276350" cy="772122"/>
            </a:xfrm>
          </p:grpSpPr>
          <p:grpSp>
            <p:nvGrpSpPr>
              <p:cNvPr id="16" name="Group 20"/>
              <p:cNvGrpSpPr/>
              <p:nvPr/>
            </p:nvGrpSpPr>
            <p:grpSpPr>
              <a:xfrm>
                <a:off x="7391400" y="4343400"/>
                <a:ext cx="1276350" cy="772122"/>
                <a:chOff x="7562850" y="1771650"/>
                <a:chExt cx="1447800" cy="950304"/>
              </a:xfrm>
              <a:effectLst/>
            </p:grpSpPr>
            <p:sp>
              <p:nvSpPr>
                <p:cNvPr id="18" name="TextBox 17"/>
                <p:cNvSpPr txBox="1"/>
                <p:nvPr/>
              </p:nvSpPr>
              <p:spPr>
                <a:xfrm>
                  <a:off x="7943850" y="2343152"/>
                  <a:ext cx="764048" cy="378802"/>
                </a:xfrm>
                <a:prstGeom prst="rect">
                  <a:avLst/>
                </a:prstGeom>
                <a:solidFill>
                  <a:schemeClr val="bg1"/>
                </a:solidFill>
                <a:ln>
                  <a:solidFill>
                    <a:schemeClr val="bg1"/>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Active</a:t>
                  </a:r>
                </a:p>
              </p:txBody>
            </p:sp>
            <p:sp>
              <p:nvSpPr>
                <p:cNvPr id="19" name="TextBox 18"/>
                <p:cNvSpPr txBox="1"/>
                <p:nvPr/>
              </p:nvSpPr>
              <p:spPr>
                <a:xfrm>
                  <a:off x="7952578" y="2057720"/>
                  <a:ext cx="911319" cy="378802"/>
                </a:xfrm>
                <a:prstGeom prst="rect">
                  <a:avLst/>
                </a:prstGeom>
                <a:solidFill>
                  <a:schemeClr val="bg1"/>
                </a:solidFill>
                <a:ln>
                  <a:solidFill>
                    <a:schemeClr val="bg1"/>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Inactive</a:t>
                  </a:r>
                </a:p>
              </p:txBody>
            </p:sp>
            <p:sp>
              <p:nvSpPr>
                <p:cNvPr id="20" name="TextBox 19"/>
                <p:cNvSpPr txBox="1"/>
                <p:nvPr/>
              </p:nvSpPr>
              <p:spPr>
                <a:xfrm>
                  <a:off x="7562850" y="1771650"/>
                  <a:ext cx="1297919" cy="338554"/>
                </a:xfrm>
                <a:prstGeom prst="rect">
                  <a:avLst/>
                </a:prstGeom>
                <a:solidFill>
                  <a:schemeClr val="bg1"/>
                </a:solidFill>
                <a:ln>
                  <a:solidFill>
                    <a:schemeClr val="bg1"/>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Uterotrophic</a:t>
                  </a:r>
                  <a:r>
                    <a:rPr kumimoji="0" lang="en-US" sz="1400" b="0" i="0" u="none" strike="noStrike" kern="0" cap="none" spc="0" normalizeH="0" baseline="0" noProof="0" dirty="0">
                      <a:ln>
                        <a:noFill/>
                      </a:ln>
                      <a:solidFill>
                        <a:sysClr val="windowText" lastClr="000000"/>
                      </a:solidFill>
                      <a:effectLst/>
                      <a:uLnTx/>
                      <a:uFillTx/>
                    </a:rPr>
                    <a:t> </a:t>
                  </a:r>
                </a:p>
              </p:txBody>
            </p:sp>
            <p:sp>
              <p:nvSpPr>
                <p:cNvPr id="21" name="Rectangle 20"/>
                <p:cNvSpPr/>
                <p:nvPr/>
              </p:nvSpPr>
              <p:spPr>
                <a:xfrm>
                  <a:off x="7562850" y="1771650"/>
                  <a:ext cx="1447800" cy="914400"/>
                </a:xfrm>
                <a:prstGeom prst="rect">
                  <a:avLst/>
                </a:prstGeom>
                <a:noFill/>
                <a:ln w="3175">
                  <a:solidFill>
                    <a:schemeClr val="tx1">
                      <a:lumMod val="50000"/>
                      <a:lumOff val="50000"/>
                      <a:alpha val="32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endParaRPr>
                </a:p>
              </p:txBody>
            </p:sp>
          </p:grpSp>
          <p:pic>
            <p:nvPicPr>
              <p:cNvPr id="17" name="Picture 4"/>
              <p:cNvPicPr>
                <a:picLocks noChangeAspect="1" noChangeArrowheads="1"/>
              </p:cNvPicPr>
              <p:nvPr/>
            </p:nvPicPr>
            <p:blipFill>
              <a:blip r:embed="rId6" cstate="print"/>
              <a:srcRect/>
              <a:stretch>
                <a:fillRect/>
              </a:stretch>
            </p:blipFill>
            <p:spPr bwMode="auto">
              <a:xfrm>
                <a:off x="7621749" y="4887678"/>
                <a:ext cx="174171" cy="159657"/>
              </a:xfrm>
              <a:prstGeom prst="rect">
                <a:avLst/>
              </a:prstGeom>
              <a:noFill/>
              <a:ln w="9525">
                <a:solidFill>
                  <a:schemeClr val="bg1"/>
                </a:solidFill>
                <a:miter lim="800000"/>
                <a:headEnd/>
                <a:tailEnd/>
              </a:ln>
            </p:spPr>
          </p:pic>
        </p:grpSp>
        <p:pic>
          <p:nvPicPr>
            <p:cNvPr id="15" name="Picture 14" descr="Screen Shot 2015-03-20 at 9.54.34 A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3403" y="2428059"/>
              <a:ext cx="165100" cy="171704"/>
            </a:xfrm>
            <a:prstGeom prst="rect">
              <a:avLst/>
            </a:prstGeom>
          </p:spPr>
        </p:pic>
      </p:grpSp>
      <p:grpSp>
        <p:nvGrpSpPr>
          <p:cNvPr id="9" name="Group 43"/>
          <p:cNvGrpSpPr/>
          <p:nvPr/>
        </p:nvGrpSpPr>
        <p:grpSpPr>
          <a:xfrm>
            <a:off x="5695367" y="4552336"/>
            <a:ext cx="479618" cy="1051085"/>
            <a:chOff x="5992473" y="4501990"/>
            <a:chExt cx="479618" cy="1051085"/>
          </a:xfrm>
        </p:grpSpPr>
        <p:cxnSp>
          <p:nvCxnSpPr>
            <p:cNvPr id="10" name="Straight Arrow Connector 9"/>
            <p:cNvCxnSpPr/>
            <p:nvPr/>
          </p:nvCxnSpPr>
          <p:spPr>
            <a:xfrm>
              <a:off x="6206285" y="4871322"/>
              <a:ext cx="108791" cy="68175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992473" y="4501990"/>
              <a:ext cx="47961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D4</a:t>
              </a:r>
            </a:p>
          </p:txBody>
        </p:sp>
      </p:grpSp>
      <p:cxnSp>
        <p:nvCxnSpPr>
          <p:cNvPr id="25" name="Straight Connector 24"/>
          <p:cNvCxnSpPr/>
          <p:nvPr/>
        </p:nvCxnSpPr>
        <p:spPr>
          <a:xfrm flipV="1">
            <a:off x="1371650" y="5218134"/>
            <a:ext cx="6388000" cy="65368"/>
          </a:xfrm>
          <a:prstGeom prst="line">
            <a:avLst/>
          </a:prstGeom>
          <a:ln w="444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231296" y="979557"/>
            <a:ext cx="4369056" cy="707886"/>
          </a:xfrm>
          <a:prstGeom prst="rect">
            <a:avLst/>
          </a:prstGeom>
          <a:noFill/>
          <a:ln>
            <a:solidFill>
              <a:schemeClr val="bg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Restrict to chemicals with consistent results from the literature</a:t>
            </a:r>
          </a:p>
        </p:txBody>
      </p:sp>
      <p:sp>
        <p:nvSpPr>
          <p:cNvPr id="29" name="TextBox 28"/>
          <p:cNvSpPr txBox="1"/>
          <p:nvPr/>
        </p:nvSpPr>
        <p:spPr>
          <a:xfrm>
            <a:off x="6858000" y="6557986"/>
            <a:ext cx="231178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Browne et al. ES&amp;T (2015)</a:t>
            </a:r>
          </a:p>
        </p:txBody>
      </p:sp>
      <p:sp>
        <p:nvSpPr>
          <p:cNvPr id="4" name="Rectangle 3"/>
          <p:cNvSpPr/>
          <p:nvPr/>
        </p:nvSpPr>
        <p:spPr>
          <a:xfrm rot="16200000">
            <a:off x="-935162" y="3076742"/>
            <a:ext cx="2586410" cy="400110"/>
          </a:xfrm>
          <a:prstGeom prst="rect">
            <a:avLst/>
          </a:prstGeom>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ER Agonist  AUC</a:t>
            </a:r>
          </a:p>
        </p:txBody>
      </p:sp>
      <p:graphicFrame>
        <p:nvGraphicFramePr>
          <p:cNvPr id="34" name="Table 33"/>
          <p:cNvGraphicFramePr>
            <a:graphicFrameLocks noGrp="1"/>
          </p:cNvGraphicFramePr>
          <p:nvPr>
            <p:extLst/>
          </p:nvPr>
        </p:nvGraphicFramePr>
        <p:xfrm>
          <a:off x="6392903" y="1763282"/>
          <a:ext cx="2383628" cy="2595880"/>
        </p:xfrm>
        <a:graphic>
          <a:graphicData uri="http://schemas.openxmlformats.org/drawingml/2006/table">
            <a:tbl>
              <a:tblPr bandRow="1">
                <a:effectLst>
                  <a:outerShdw blurRad="63500" sx="102000" sy="102000" algn="ctr" rotWithShape="0">
                    <a:prstClr val="black">
                      <a:alpha val="40000"/>
                    </a:prstClr>
                  </a:outerShdw>
                </a:effectLst>
                <a:tableStyleId>{7E9639D4-E3E2-4D34-9284-5A2195B3D0D7}</a:tableStyleId>
              </a:tblPr>
              <a:tblGrid>
                <a:gridCol w="1776877">
                  <a:extLst>
                    <a:ext uri="{9D8B030D-6E8A-4147-A177-3AD203B41FA5}">
                      <a16:colId xmlns:a16="http://schemas.microsoft.com/office/drawing/2014/main" val="20000"/>
                    </a:ext>
                  </a:extLst>
                </a:gridCol>
                <a:gridCol w="606751">
                  <a:extLst>
                    <a:ext uri="{9D8B030D-6E8A-4147-A177-3AD203B41FA5}">
                      <a16:colId xmlns:a16="http://schemas.microsoft.com/office/drawing/2014/main" val="20001"/>
                    </a:ext>
                  </a:extLst>
                </a:gridCol>
              </a:tblGrid>
              <a:tr h="370840">
                <a:tc>
                  <a:txBody>
                    <a:bodyPr/>
                    <a:lstStyle/>
                    <a:p>
                      <a:r>
                        <a:rPr lang="en-US" sz="1600" dirty="0"/>
                        <a:t>True Positive</a:t>
                      </a:r>
                    </a:p>
                  </a:txBody>
                  <a:tcPr>
                    <a:solidFill>
                      <a:schemeClr val="bg1">
                        <a:lumMod val="95000"/>
                      </a:schemeClr>
                    </a:solidFill>
                  </a:tcPr>
                </a:tc>
                <a:tc>
                  <a:txBody>
                    <a:bodyPr/>
                    <a:lstStyle/>
                    <a:p>
                      <a:pPr algn="r"/>
                      <a:r>
                        <a:rPr lang="en-US" sz="1600" dirty="0"/>
                        <a:t>29</a:t>
                      </a:r>
                    </a:p>
                  </a:txBody>
                  <a:tcPr>
                    <a:solidFill>
                      <a:schemeClr val="bg1">
                        <a:lumMod val="95000"/>
                      </a:schemeClr>
                    </a:solidFill>
                  </a:tcPr>
                </a:tc>
                <a:extLst>
                  <a:ext uri="{0D108BD9-81ED-4DB2-BD59-A6C34878D82A}">
                    <a16:rowId xmlns:a16="http://schemas.microsoft.com/office/drawing/2014/main" val="10000"/>
                  </a:ext>
                </a:extLst>
              </a:tr>
              <a:tr h="370840">
                <a:tc>
                  <a:txBody>
                    <a:bodyPr/>
                    <a:lstStyle/>
                    <a:p>
                      <a:r>
                        <a:rPr lang="en-US" sz="1600" dirty="0"/>
                        <a:t>True Negative</a:t>
                      </a:r>
                    </a:p>
                  </a:txBody>
                  <a:tcPr>
                    <a:solidFill>
                      <a:schemeClr val="bg1">
                        <a:lumMod val="95000"/>
                      </a:schemeClr>
                    </a:solidFill>
                  </a:tcPr>
                </a:tc>
                <a:tc>
                  <a:txBody>
                    <a:bodyPr/>
                    <a:lstStyle/>
                    <a:p>
                      <a:pPr algn="r"/>
                      <a:r>
                        <a:rPr lang="en-US" sz="1600" dirty="0"/>
                        <a:t>50</a:t>
                      </a:r>
                    </a:p>
                  </a:txBody>
                  <a:tcPr>
                    <a:solidFill>
                      <a:schemeClr val="bg1">
                        <a:lumMod val="95000"/>
                      </a:schemeClr>
                    </a:solidFill>
                  </a:tcPr>
                </a:tc>
                <a:extLst>
                  <a:ext uri="{0D108BD9-81ED-4DB2-BD59-A6C34878D82A}">
                    <a16:rowId xmlns:a16="http://schemas.microsoft.com/office/drawing/2014/main" val="10001"/>
                  </a:ext>
                </a:extLst>
              </a:tr>
              <a:tr h="370840">
                <a:tc>
                  <a:txBody>
                    <a:bodyPr/>
                    <a:lstStyle/>
                    <a:p>
                      <a:r>
                        <a:rPr lang="en-US" sz="1600" dirty="0"/>
                        <a:t>False Positive </a:t>
                      </a:r>
                    </a:p>
                  </a:txBody>
                  <a:tcPr>
                    <a:solidFill>
                      <a:schemeClr val="bg1">
                        <a:lumMod val="95000"/>
                      </a:schemeClr>
                    </a:solidFill>
                  </a:tcPr>
                </a:tc>
                <a:tc>
                  <a:txBody>
                    <a:bodyPr/>
                    <a:lstStyle/>
                    <a:p>
                      <a:pPr algn="r"/>
                      <a:r>
                        <a:rPr lang="en-US" sz="1600" dirty="0"/>
                        <a:t>1</a:t>
                      </a:r>
                    </a:p>
                  </a:txBody>
                  <a:tcPr>
                    <a:solidFill>
                      <a:schemeClr val="bg1">
                        <a:lumMod val="95000"/>
                      </a:schemeClr>
                    </a:solidFill>
                  </a:tcPr>
                </a:tc>
                <a:extLst>
                  <a:ext uri="{0D108BD9-81ED-4DB2-BD59-A6C34878D82A}">
                    <a16:rowId xmlns:a16="http://schemas.microsoft.com/office/drawing/2014/main" val="10002"/>
                  </a:ext>
                </a:extLst>
              </a:tr>
              <a:tr h="370840">
                <a:tc>
                  <a:txBody>
                    <a:bodyPr/>
                    <a:lstStyle/>
                    <a:p>
                      <a:r>
                        <a:rPr lang="en-US" sz="1600" dirty="0"/>
                        <a:t>False Negative</a:t>
                      </a:r>
                    </a:p>
                  </a:txBody>
                  <a:tcPr>
                    <a:solidFill>
                      <a:schemeClr val="bg1">
                        <a:lumMod val="95000"/>
                      </a:schemeClr>
                    </a:solidFill>
                  </a:tcPr>
                </a:tc>
                <a:tc>
                  <a:txBody>
                    <a:bodyPr/>
                    <a:lstStyle/>
                    <a:p>
                      <a:pPr algn="r"/>
                      <a:r>
                        <a:rPr lang="en-US" sz="1600" dirty="0"/>
                        <a:t>1</a:t>
                      </a:r>
                    </a:p>
                  </a:txBody>
                  <a:tcPr>
                    <a:solidFill>
                      <a:schemeClr val="bg1">
                        <a:lumMod val="95000"/>
                      </a:schemeClr>
                    </a:solidFill>
                  </a:tcPr>
                </a:tc>
                <a:extLst>
                  <a:ext uri="{0D108BD9-81ED-4DB2-BD59-A6C34878D82A}">
                    <a16:rowId xmlns:a16="http://schemas.microsoft.com/office/drawing/2014/main" val="10003"/>
                  </a:ext>
                </a:extLst>
              </a:tr>
              <a:tr h="370840">
                <a:tc>
                  <a:txBody>
                    <a:bodyPr/>
                    <a:lstStyle/>
                    <a:p>
                      <a:r>
                        <a:rPr lang="en-US" sz="1600" b="1" dirty="0"/>
                        <a:t>Accuracy </a:t>
                      </a:r>
                    </a:p>
                  </a:txBody>
                  <a:tcPr>
                    <a:solidFill>
                      <a:schemeClr val="bg2"/>
                    </a:solidFill>
                  </a:tcPr>
                </a:tc>
                <a:tc>
                  <a:txBody>
                    <a:bodyPr/>
                    <a:lstStyle/>
                    <a:p>
                      <a:pPr algn="r"/>
                      <a:r>
                        <a:rPr lang="en-US" sz="1600" b="1" dirty="0"/>
                        <a:t>0.97</a:t>
                      </a:r>
                    </a:p>
                  </a:txBody>
                  <a:tcPr>
                    <a:solidFill>
                      <a:schemeClr val="bg2"/>
                    </a:solidFill>
                  </a:tcPr>
                </a:tc>
                <a:extLst>
                  <a:ext uri="{0D108BD9-81ED-4DB2-BD59-A6C34878D82A}">
                    <a16:rowId xmlns:a16="http://schemas.microsoft.com/office/drawing/2014/main" val="10004"/>
                  </a:ext>
                </a:extLst>
              </a:tr>
              <a:tr h="370840">
                <a:tc>
                  <a:txBody>
                    <a:bodyPr/>
                    <a:lstStyle/>
                    <a:p>
                      <a:r>
                        <a:rPr lang="en-US" sz="1600" b="1" dirty="0"/>
                        <a:t>Sensitivity</a:t>
                      </a:r>
                    </a:p>
                  </a:txBody>
                  <a:tcPr>
                    <a:solidFill>
                      <a:schemeClr val="bg2"/>
                    </a:solidFill>
                  </a:tcPr>
                </a:tc>
                <a:tc>
                  <a:txBody>
                    <a:bodyPr/>
                    <a:lstStyle/>
                    <a:p>
                      <a:pPr algn="r"/>
                      <a:r>
                        <a:rPr lang="en-US" sz="1600" b="1" dirty="0"/>
                        <a:t>0.97</a:t>
                      </a:r>
                    </a:p>
                  </a:txBody>
                  <a:tcPr>
                    <a:solidFill>
                      <a:schemeClr val="bg2"/>
                    </a:solidFill>
                  </a:tcPr>
                </a:tc>
                <a:extLst>
                  <a:ext uri="{0D108BD9-81ED-4DB2-BD59-A6C34878D82A}">
                    <a16:rowId xmlns:a16="http://schemas.microsoft.com/office/drawing/2014/main" val="10005"/>
                  </a:ext>
                </a:extLst>
              </a:tr>
              <a:tr h="370840">
                <a:tc>
                  <a:txBody>
                    <a:bodyPr/>
                    <a:lstStyle/>
                    <a:p>
                      <a:r>
                        <a:rPr lang="en-US" sz="1600" b="1" dirty="0"/>
                        <a:t>Specificity</a:t>
                      </a:r>
                    </a:p>
                  </a:txBody>
                  <a:tcPr>
                    <a:solidFill>
                      <a:schemeClr val="bg2"/>
                    </a:solidFill>
                  </a:tcPr>
                </a:tc>
                <a:tc>
                  <a:txBody>
                    <a:bodyPr/>
                    <a:lstStyle/>
                    <a:p>
                      <a:pPr algn="r"/>
                      <a:r>
                        <a:rPr lang="en-US" sz="1600" b="1" dirty="0"/>
                        <a:t>0.98</a:t>
                      </a:r>
                    </a:p>
                  </a:txBody>
                  <a:tcPr>
                    <a:solidFill>
                      <a:schemeClr val="bg2"/>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4913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 name="Title 4"/>
          <p:cNvSpPr>
            <a:spLocks noGrp="1"/>
          </p:cNvSpPr>
          <p:nvPr>
            <p:ph type="title"/>
          </p:nvPr>
        </p:nvSpPr>
        <p:spPr>
          <a:xfrm>
            <a:off x="1166884" y="218703"/>
            <a:ext cx="6905767" cy="801300"/>
          </a:xfrm>
        </p:spPr>
        <p:txBody>
          <a:bodyPr>
            <a:normAutofit fontScale="90000"/>
          </a:bodyPr>
          <a:lstStyle/>
          <a:p>
            <a:r>
              <a:rPr lang="en-US" sz="3100" dirty="0"/>
              <a:t>Prioritization (Replacement) Example</a:t>
            </a:r>
            <a:br>
              <a:rPr lang="en-US" sz="3100" dirty="0"/>
            </a:br>
            <a:r>
              <a:rPr lang="en-US" sz="2700" dirty="0"/>
              <a:t>Compare predicted exposure and hazard POD</a:t>
            </a:r>
          </a:p>
        </p:txBody>
      </p:sp>
      <p:sp>
        <p:nvSpPr>
          <p:cNvPr id="2" name="Slide Number Placeholder 1"/>
          <p:cNvSpPr>
            <a:spLocks noGrp="1"/>
          </p:cNvSpPr>
          <p:nvPr>
            <p:ph type="sldNum" sz="quarter" idx="4294967295"/>
          </p:nvPr>
        </p:nvSpPr>
        <p:spPr>
          <a:xfrm>
            <a:off x="6553200" y="6224588"/>
            <a:ext cx="1905000" cy="228600"/>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92D3D37-D3A3-40C7-BBB9-7B56940D5093}" type="slidenum">
              <a:rPr kumimoji="0" lang="en-US" sz="1000" b="1" i="0" u="none" strike="noStrike" kern="1200" cap="none" spc="0" normalizeH="0" baseline="0" noProof="0" smtClean="0">
                <a:ln>
                  <a:noFill/>
                </a:ln>
                <a:solidFill>
                  <a:srgbClr val="003F69"/>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000" b="1" i="0" u="none" strike="noStrike" kern="1200" cap="none" spc="0" normalizeH="0" baseline="0" noProof="0" dirty="0">
              <a:ln>
                <a:noFill/>
              </a:ln>
              <a:solidFill>
                <a:srgbClr val="003F69"/>
              </a:solidFill>
              <a:effectLst/>
              <a:uLnTx/>
              <a:uFillTx/>
              <a:latin typeface="Arial" charset="0"/>
              <a:ea typeface="ＭＳ Ｐゴシック" pitchFamily="1" charset="-128"/>
              <a:cs typeface="+mn-cs"/>
            </a:endParaRPr>
          </a:p>
        </p:txBody>
      </p:sp>
      <p:pic>
        <p:nvPicPr>
          <p:cNvPr id="4" name="Picture 3"/>
          <p:cNvPicPr>
            <a:picLocks noChangeAspect="1"/>
          </p:cNvPicPr>
          <p:nvPr/>
        </p:nvPicPr>
        <p:blipFill>
          <a:blip r:embed="rId2"/>
          <a:stretch>
            <a:fillRect/>
          </a:stretch>
        </p:blipFill>
        <p:spPr>
          <a:xfrm>
            <a:off x="17245" y="1020003"/>
            <a:ext cx="9028991" cy="4861209"/>
          </a:xfrm>
          <a:prstGeom prst="rect">
            <a:avLst/>
          </a:prstGeom>
        </p:spPr>
      </p:pic>
      <p:sp>
        <p:nvSpPr>
          <p:cNvPr id="3" name="TextBox 2"/>
          <p:cNvSpPr txBox="1"/>
          <p:nvPr/>
        </p:nvSpPr>
        <p:spPr>
          <a:xfrm>
            <a:off x="0" y="5870645"/>
            <a:ext cx="5028315" cy="707886"/>
          </a:xfrm>
          <a:prstGeom prst="rect">
            <a:avLst/>
          </a:prstGeom>
          <a:noFill/>
        </p:spPr>
        <p:txBody>
          <a:bodyPr wrap="square" rtlCol="0">
            <a:spAutoFit/>
          </a:bodyPr>
          <a:lstStyle/>
          <a:p>
            <a:r>
              <a:rPr lang="en-US" dirty="0"/>
              <a:t>Compare estrogen receptor assay battery and exposure model</a:t>
            </a:r>
          </a:p>
        </p:txBody>
      </p:sp>
      <p:pic>
        <p:nvPicPr>
          <p:cNvPr id="7" name="Picture 6"/>
          <p:cNvPicPr>
            <a:picLocks noChangeAspect="1"/>
          </p:cNvPicPr>
          <p:nvPr/>
        </p:nvPicPr>
        <p:blipFill rotWithShape="1">
          <a:blip r:embed="rId3"/>
          <a:srcRect l="41536" t="7448" b="14659"/>
          <a:stretch/>
        </p:blipFill>
        <p:spPr>
          <a:xfrm>
            <a:off x="7281017" y="4477185"/>
            <a:ext cx="1862983" cy="2380816"/>
          </a:xfrm>
          <a:prstGeom prst="rect">
            <a:avLst/>
          </a:prstGeom>
        </p:spPr>
      </p:pic>
    </p:spTree>
    <p:extLst>
      <p:ext uri="{BB962C8B-B14F-4D97-AF65-F5344CB8AC3E}">
        <p14:creationId xmlns:p14="http://schemas.microsoft.com/office/powerpoint/2010/main" val="341613075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 name="Title 2"/>
          <p:cNvSpPr>
            <a:spLocks noGrp="1"/>
          </p:cNvSpPr>
          <p:nvPr>
            <p:ph type="title"/>
          </p:nvPr>
        </p:nvSpPr>
        <p:spPr>
          <a:xfrm>
            <a:off x="2133600" y="533400"/>
            <a:ext cx="7010400" cy="203579"/>
          </a:xfrm>
        </p:spPr>
        <p:txBody>
          <a:bodyPr/>
          <a:lstStyle/>
          <a:p>
            <a:r>
              <a:rPr lang="en-US" sz="2400" dirty="0"/>
              <a:t>Moving Towards Regulatory Acceptance</a:t>
            </a:r>
            <a:br>
              <a:rPr lang="en-US" sz="2400" dirty="0"/>
            </a:br>
            <a:r>
              <a:rPr lang="en-US" sz="2400" dirty="0"/>
              <a:t>From FIFRA SAP, December 2014</a:t>
            </a:r>
          </a:p>
        </p:txBody>
      </p:sp>
      <p:sp>
        <p:nvSpPr>
          <p:cNvPr id="4" name="Content Placeholder 3"/>
          <p:cNvSpPr>
            <a:spLocks noGrp="1"/>
          </p:cNvSpPr>
          <p:nvPr>
            <p:ph idx="1"/>
          </p:nvPr>
        </p:nvSpPr>
        <p:spPr>
          <a:xfrm>
            <a:off x="325271" y="1049208"/>
            <a:ext cx="8491183" cy="4724400"/>
          </a:xfrm>
        </p:spPr>
        <p:txBody>
          <a:bodyPr/>
          <a:lstStyle/>
          <a:p>
            <a:r>
              <a:rPr lang="en-US" sz="2000" dirty="0"/>
              <a:t>Can the ER Model be used for prioritization?</a:t>
            </a:r>
          </a:p>
          <a:p>
            <a:pPr lvl="1"/>
            <a:r>
              <a:rPr lang="en-US" sz="1600" dirty="0"/>
              <a:t>“… the ER AUC appears to be an </a:t>
            </a:r>
            <a:r>
              <a:rPr lang="en-US" sz="1600" b="1" u="sng" dirty="0"/>
              <a:t>appropriate tool for chemical prioritization</a:t>
            </a:r>
            <a:r>
              <a:rPr lang="en-US" sz="1600" dirty="0"/>
              <a:t> for … the EDSP universe compounds.”</a:t>
            </a:r>
          </a:p>
          <a:p>
            <a:endParaRPr lang="en-US" sz="2000" dirty="0"/>
          </a:p>
          <a:p>
            <a:r>
              <a:rPr lang="en-US" sz="2000" dirty="0"/>
              <a:t>Can the ER model substitute for the Tier 1 ER in vitro and uterotrophic assays?</a:t>
            </a:r>
          </a:p>
          <a:p>
            <a:pPr lvl="1"/>
            <a:r>
              <a:rPr lang="en-US" sz="1600" dirty="0"/>
              <a:t>“… </a:t>
            </a:r>
            <a:r>
              <a:rPr lang="en-US" sz="1600" b="1" u="sng" dirty="0"/>
              <a:t>replacement of the Tier 1 </a:t>
            </a:r>
            <a:r>
              <a:rPr lang="en-US" sz="1600" b="1" i="1" u="sng" dirty="0"/>
              <a:t>in vitro </a:t>
            </a:r>
            <a:r>
              <a:rPr lang="en-US" sz="1600" b="1" u="sng" dirty="0"/>
              <a:t>ER endpoints …with the ER AUC model will likely be a more effective and sensitive measure for the occurrence of estrogenic activity </a:t>
            </a:r>
            <a:r>
              <a:rPr lang="en-US" sz="1600" dirty="0"/>
              <a:t>…”</a:t>
            </a:r>
          </a:p>
          <a:p>
            <a:pPr lvl="1"/>
            <a:r>
              <a:rPr lang="en-US" sz="1600" dirty="0"/>
              <a:t>“… the Panel </a:t>
            </a:r>
            <a:r>
              <a:rPr lang="en-US" sz="1600" b="1" u="sng" dirty="0"/>
              <a:t>did not recommend that the uterotrophic assay be substituted </a:t>
            </a:r>
            <a:r>
              <a:rPr lang="en-US" sz="1600" dirty="0"/>
              <a:t>by the AUC model at this time. The Panel suggested that the EPA considers: 1) conducting limited uterotrophic and other Tier 1 in vivo assay testing, using the original Tier 1 Guidelines (and/or through literature curation)”</a:t>
            </a:r>
          </a:p>
          <a:p>
            <a:endParaRPr lang="en-US" sz="2000" dirty="0"/>
          </a:p>
          <a:p>
            <a:r>
              <a:rPr lang="en-US" sz="2000" dirty="0"/>
              <a:t>Based on follow-up presented here (FR notice, June 18 2015) …</a:t>
            </a:r>
          </a:p>
          <a:p>
            <a:pPr lvl="1"/>
            <a:r>
              <a:rPr lang="en-US" sz="1600" b="1" u="sng" dirty="0"/>
              <a:t>“EPA concludes that ER Model data are sufficient to satisfy the Tier 1 ER binding, ERTA and uterotrophic assay requirements.”</a:t>
            </a:r>
          </a:p>
        </p:txBody>
      </p:sp>
      <p:sp>
        <p:nvSpPr>
          <p:cNvPr id="2" name="Slide Number Placeholder 1"/>
          <p:cNvSpPr>
            <a:spLocks noGrp="1"/>
          </p:cNvSpPr>
          <p:nvPr>
            <p:ph type="sldNum" sz="quarter" idx="10"/>
          </p:nvPr>
        </p:nvSpPr>
        <p:spPr/>
        <p:txBody>
          <a:bodyPr/>
          <a:lstStyle/>
          <a:p>
            <a:pPr algn="r" rtl="0" eaLnBrk="0" fontAlgn="base" hangingPunct="0">
              <a:spcBef>
                <a:spcPct val="0"/>
              </a:spcBef>
              <a:spcAft>
                <a:spcPct val="0"/>
              </a:spcAft>
              <a:defRPr/>
            </a:pPr>
            <a:fld id="{192D3D37-D3A3-40C7-BBB9-7B56940D5093}"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34</a:t>
            </a:fld>
            <a:endParaRPr lang="en-US" sz="1000" b="1" kern="1200" dirty="0">
              <a:solidFill>
                <a:srgbClr val="003F69"/>
              </a:solidFill>
              <a:latin typeface="Arial" charset="0"/>
              <a:ea typeface="ＭＳ Ｐゴシック" pitchFamily="1" charset="-128"/>
              <a:cs typeface="+mn-cs"/>
            </a:endParaRPr>
          </a:p>
        </p:txBody>
      </p:sp>
    </p:spTree>
    <p:extLst>
      <p:ext uri="{BB962C8B-B14F-4D97-AF65-F5344CB8AC3E}">
        <p14:creationId xmlns:p14="http://schemas.microsoft.com/office/powerpoint/2010/main" val="22476527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pic>
        <p:nvPicPr>
          <p:cNvPr id="5" name="Picture 4"/>
          <p:cNvPicPr>
            <a:picLocks noChangeAspect="1"/>
          </p:cNvPicPr>
          <p:nvPr/>
        </p:nvPicPr>
        <p:blipFill>
          <a:blip r:embed="rId2"/>
          <a:stretch>
            <a:fillRect/>
          </a:stretch>
        </p:blipFill>
        <p:spPr>
          <a:xfrm>
            <a:off x="579389" y="3562735"/>
            <a:ext cx="8181132" cy="3295265"/>
          </a:xfrm>
          <a:prstGeom prst="rect">
            <a:avLst/>
          </a:prstGeom>
        </p:spPr>
      </p:pic>
      <p:sp>
        <p:nvSpPr>
          <p:cNvPr id="2" name="Title 1"/>
          <p:cNvSpPr>
            <a:spLocks noGrp="1"/>
          </p:cNvSpPr>
          <p:nvPr>
            <p:ph type="title"/>
          </p:nvPr>
        </p:nvSpPr>
        <p:spPr>
          <a:xfrm>
            <a:off x="1204711" y="183550"/>
            <a:ext cx="7184571" cy="239947"/>
          </a:xfrm>
        </p:spPr>
        <p:txBody>
          <a:bodyPr/>
          <a:lstStyle/>
          <a:p>
            <a:r>
              <a:rPr lang="en-US" dirty="0"/>
              <a:t>Zebrafish and Developmental Toxicology</a:t>
            </a:r>
          </a:p>
        </p:txBody>
      </p:sp>
      <p:sp>
        <p:nvSpPr>
          <p:cNvPr id="3" name="Content Placeholder 2"/>
          <p:cNvSpPr>
            <a:spLocks noGrp="1"/>
          </p:cNvSpPr>
          <p:nvPr>
            <p:ph idx="1"/>
          </p:nvPr>
        </p:nvSpPr>
        <p:spPr>
          <a:xfrm>
            <a:off x="455152" y="607046"/>
            <a:ext cx="8683690" cy="3253273"/>
          </a:xfrm>
        </p:spPr>
        <p:txBody>
          <a:bodyPr/>
          <a:lstStyle/>
          <a:p>
            <a:r>
              <a:rPr lang="en-US" dirty="0"/>
              <a:t>Goal: Use zebrafish as an </a:t>
            </a:r>
            <a:r>
              <a:rPr lang="en-US" i="1" dirty="0"/>
              <a:t>in vivo </a:t>
            </a:r>
            <a:r>
              <a:rPr lang="en-US" dirty="0"/>
              <a:t>model of vertebrate developmental toxicity</a:t>
            </a:r>
          </a:p>
          <a:p>
            <a:r>
              <a:rPr lang="en-US" dirty="0"/>
              <a:t>Build </a:t>
            </a:r>
            <a:r>
              <a:rPr lang="en-US" i="1" dirty="0"/>
              <a:t>in vitro </a:t>
            </a:r>
            <a:r>
              <a:rPr lang="en-US" dirty="0"/>
              <a:t>to </a:t>
            </a:r>
            <a:r>
              <a:rPr lang="en-US" i="1" dirty="0"/>
              <a:t>in vivo </a:t>
            </a:r>
            <a:r>
              <a:rPr lang="en-US" dirty="0"/>
              <a:t>models using ~700 human assays</a:t>
            </a:r>
          </a:p>
          <a:p>
            <a:r>
              <a:rPr lang="en-US" dirty="0"/>
              <a:t>~1000 Chemicals </a:t>
            </a:r>
          </a:p>
          <a:p>
            <a:pPr lvl="1"/>
            <a:r>
              <a:rPr lang="en-US" dirty="0"/>
              <a:t>pharmaceuticals, pesticides, industrial chemicals, personal care product chemicals and food ingredients</a:t>
            </a:r>
          </a:p>
          <a:p>
            <a:r>
              <a:rPr lang="en-US" dirty="0"/>
              <a:t>Can we combine with ToxCast to determine ZF MOA?</a:t>
            </a:r>
          </a:p>
          <a:p>
            <a:pPr marL="0" indent="0">
              <a:buNone/>
            </a:pPr>
            <a:endParaRPr lang="en-US" dirty="0"/>
          </a:p>
          <a:p>
            <a:pPr lvl="1"/>
            <a:endParaRPr lang="en-US" dirty="0"/>
          </a:p>
        </p:txBody>
      </p:sp>
      <p:sp>
        <p:nvSpPr>
          <p:cNvPr id="4" name="Slide Number Placeholder 3"/>
          <p:cNvSpPr>
            <a:spLocks noGrp="1"/>
          </p:cNvSpPr>
          <p:nvPr>
            <p:ph type="sldNum" sz="quarter" idx="10"/>
          </p:nvPr>
        </p:nvSpPr>
        <p:spPr>
          <a:xfrm>
            <a:off x="7028607" y="6257866"/>
            <a:ext cx="1905000" cy="228600"/>
          </a:xfrm>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35</a:t>
            </a:fld>
            <a:endParaRPr lang="en-US" sz="1000" b="1" kern="1200" dirty="0">
              <a:solidFill>
                <a:srgbClr val="003F69"/>
              </a:solidFill>
              <a:latin typeface="Arial" charset="0"/>
              <a:ea typeface="ＭＳ Ｐゴシック" pitchFamily="1" charset="-128"/>
              <a:cs typeface="+mn-cs"/>
            </a:endParaRPr>
          </a:p>
        </p:txBody>
      </p:sp>
      <p:sp>
        <p:nvSpPr>
          <p:cNvPr id="6" name="TextBox 5"/>
          <p:cNvSpPr txBox="1"/>
          <p:nvPr/>
        </p:nvSpPr>
        <p:spPr>
          <a:xfrm>
            <a:off x="5796609" y="6550223"/>
            <a:ext cx="3347391" cy="307777"/>
          </a:xfrm>
          <a:prstGeom prst="rect">
            <a:avLst/>
          </a:prstGeom>
          <a:noFill/>
        </p:spPr>
        <p:txBody>
          <a:bodyPr wrap="none" rtlCol="0">
            <a:spAutoFit/>
          </a:bodyPr>
          <a:lstStyle/>
          <a:p>
            <a:r>
              <a:rPr lang="en-US" sz="1400" dirty="0"/>
              <a:t>Padilla et al., 2015, 2016, in preparation</a:t>
            </a:r>
          </a:p>
        </p:txBody>
      </p:sp>
    </p:spTree>
    <p:extLst>
      <p:ext uri="{BB962C8B-B14F-4D97-AF65-F5344CB8AC3E}">
        <p14:creationId xmlns:p14="http://schemas.microsoft.com/office/powerpoint/2010/main" val="148244104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 name="Title 4"/>
          <p:cNvSpPr>
            <a:spLocks noGrp="1"/>
          </p:cNvSpPr>
          <p:nvPr>
            <p:ph type="title"/>
          </p:nvPr>
        </p:nvSpPr>
        <p:spPr/>
        <p:txBody>
          <a:bodyPr/>
          <a:lstStyle/>
          <a:p>
            <a:r>
              <a:rPr lang="en-US" dirty="0"/>
              <a:t>Zebrafish Imaging and scoring</a:t>
            </a:r>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36</a:t>
            </a:fld>
            <a:endParaRPr lang="en-US" sz="1000" b="1" kern="1200" dirty="0">
              <a:solidFill>
                <a:srgbClr val="003F69"/>
              </a:solidFill>
              <a:latin typeface="Arial" charset="0"/>
              <a:ea typeface="ＭＳ Ｐゴシック" pitchFamily="1" charset="-128"/>
              <a:cs typeface="+mn-cs"/>
            </a:endParaRPr>
          </a:p>
        </p:txBody>
      </p:sp>
      <p:pic>
        <p:nvPicPr>
          <p:cNvPr id="6" name="Picture 5"/>
          <p:cNvPicPr>
            <a:picLocks noChangeAspect="1"/>
          </p:cNvPicPr>
          <p:nvPr/>
        </p:nvPicPr>
        <p:blipFill>
          <a:blip r:embed="rId2"/>
          <a:stretch>
            <a:fillRect/>
          </a:stretch>
        </p:blipFill>
        <p:spPr>
          <a:xfrm>
            <a:off x="563923" y="1422056"/>
            <a:ext cx="8229600" cy="5090806"/>
          </a:xfrm>
          <a:prstGeom prst="rect">
            <a:avLst/>
          </a:prstGeom>
        </p:spPr>
      </p:pic>
      <p:sp>
        <p:nvSpPr>
          <p:cNvPr id="2" name="TextBox 1"/>
          <p:cNvSpPr txBox="1"/>
          <p:nvPr/>
        </p:nvSpPr>
        <p:spPr>
          <a:xfrm>
            <a:off x="5383763" y="6550223"/>
            <a:ext cx="2646494" cy="307777"/>
          </a:xfrm>
          <a:prstGeom prst="rect">
            <a:avLst/>
          </a:prstGeom>
          <a:noFill/>
        </p:spPr>
        <p:txBody>
          <a:bodyPr wrap="none" rtlCol="0">
            <a:spAutoFit/>
          </a:bodyPr>
          <a:lstStyle/>
          <a:p>
            <a:r>
              <a:rPr lang="en-US" sz="1400" dirty="0"/>
              <a:t>Deal et al. J Applied Tox.  2016</a:t>
            </a:r>
          </a:p>
        </p:txBody>
      </p:sp>
    </p:spTree>
    <p:extLst>
      <p:ext uri="{BB962C8B-B14F-4D97-AF65-F5344CB8AC3E}">
        <p14:creationId xmlns:p14="http://schemas.microsoft.com/office/powerpoint/2010/main" val="372545519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5" name="Title 4"/>
          <p:cNvSpPr>
            <a:spLocks noGrp="1"/>
          </p:cNvSpPr>
          <p:nvPr>
            <p:ph type="title"/>
          </p:nvPr>
        </p:nvSpPr>
        <p:spPr/>
        <p:txBody>
          <a:bodyPr/>
          <a:lstStyle/>
          <a:p>
            <a:r>
              <a:rPr lang="en-US" dirty="0"/>
              <a:t>Zebrafish Example Chemicals</a:t>
            </a:r>
          </a:p>
        </p:txBody>
      </p:sp>
      <p:sp>
        <p:nvSpPr>
          <p:cNvPr id="4" name="Slide Number Placeholder 3"/>
          <p:cNvSpPr>
            <a:spLocks noGrp="1"/>
          </p:cNvSpPr>
          <p:nvPr>
            <p:ph type="sldNum" sz="quarter" idx="10"/>
          </p:nvPr>
        </p:nvSpPr>
        <p:spPr>
          <a:xfrm>
            <a:off x="6553200" y="4275657"/>
            <a:ext cx="1905000" cy="228600"/>
          </a:xfrm>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37</a:t>
            </a:fld>
            <a:endParaRPr lang="en-US" sz="1000" b="1" kern="1200" dirty="0">
              <a:solidFill>
                <a:srgbClr val="003F69"/>
              </a:solidFill>
              <a:latin typeface="Arial" charset="0"/>
              <a:ea typeface="ＭＳ Ｐゴシック" pitchFamily="1" charset="-128"/>
              <a:cs typeface="+mn-cs"/>
            </a:endParaRPr>
          </a:p>
        </p:txBody>
      </p:sp>
      <p:sp>
        <p:nvSpPr>
          <p:cNvPr id="7" name="TextBox 6"/>
          <p:cNvSpPr txBox="1"/>
          <p:nvPr/>
        </p:nvSpPr>
        <p:spPr>
          <a:xfrm>
            <a:off x="3847514" y="1770308"/>
            <a:ext cx="1353256" cy="400110"/>
          </a:xfrm>
          <a:prstGeom prst="rect">
            <a:avLst/>
          </a:prstGeom>
          <a:noFill/>
        </p:spPr>
        <p:txBody>
          <a:bodyPr wrap="none" rtlCol="0">
            <a:spAutoFit/>
          </a:bodyPr>
          <a:lstStyle/>
          <a:p>
            <a:r>
              <a:rPr lang="en-US" dirty="0"/>
              <a:t>Lovastatin</a:t>
            </a:r>
          </a:p>
        </p:txBody>
      </p:sp>
      <p:pic>
        <p:nvPicPr>
          <p:cNvPr id="8" name="Picture 7"/>
          <p:cNvPicPr>
            <a:picLocks noChangeAspect="1"/>
          </p:cNvPicPr>
          <p:nvPr/>
        </p:nvPicPr>
        <p:blipFill>
          <a:blip r:embed="rId2"/>
          <a:stretch>
            <a:fillRect/>
          </a:stretch>
        </p:blipFill>
        <p:spPr>
          <a:xfrm>
            <a:off x="94861" y="2184084"/>
            <a:ext cx="2743200" cy="2790954"/>
          </a:xfrm>
          <a:prstGeom prst="rect">
            <a:avLst/>
          </a:prstGeom>
        </p:spPr>
      </p:pic>
      <p:sp>
        <p:nvSpPr>
          <p:cNvPr id="9" name="TextBox 8"/>
          <p:cNvSpPr txBox="1"/>
          <p:nvPr/>
        </p:nvSpPr>
        <p:spPr>
          <a:xfrm>
            <a:off x="1438604" y="1770308"/>
            <a:ext cx="713657" cy="400110"/>
          </a:xfrm>
          <a:prstGeom prst="rect">
            <a:avLst/>
          </a:prstGeom>
          <a:noFill/>
        </p:spPr>
        <p:txBody>
          <a:bodyPr wrap="none" rtlCol="0">
            <a:spAutoFit/>
          </a:bodyPr>
          <a:lstStyle/>
          <a:p>
            <a:r>
              <a:rPr lang="en-US" dirty="0"/>
              <a:t>DES</a:t>
            </a:r>
          </a:p>
        </p:txBody>
      </p:sp>
      <p:pic>
        <p:nvPicPr>
          <p:cNvPr id="10" name="Picture 9"/>
          <p:cNvPicPr>
            <a:picLocks noChangeAspect="1"/>
          </p:cNvPicPr>
          <p:nvPr/>
        </p:nvPicPr>
        <p:blipFill>
          <a:blip r:embed="rId3"/>
          <a:stretch>
            <a:fillRect/>
          </a:stretch>
        </p:blipFill>
        <p:spPr>
          <a:xfrm>
            <a:off x="2971800" y="2325314"/>
            <a:ext cx="2743200" cy="2635119"/>
          </a:xfrm>
          <a:prstGeom prst="rect">
            <a:avLst/>
          </a:prstGeom>
        </p:spPr>
      </p:pic>
      <p:pic>
        <p:nvPicPr>
          <p:cNvPr id="11" name="Picture 10"/>
          <p:cNvPicPr>
            <a:picLocks noChangeAspect="1"/>
          </p:cNvPicPr>
          <p:nvPr/>
        </p:nvPicPr>
        <p:blipFill>
          <a:blip r:embed="rId4"/>
          <a:stretch>
            <a:fillRect/>
          </a:stretch>
        </p:blipFill>
        <p:spPr>
          <a:xfrm>
            <a:off x="6039043" y="2472605"/>
            <a:ext cx="2743200" cy="2489832"/>
          </a:xfrm>
          <a:prstGeom prst="rect">
            <a:avLst/>
          </a:prstGeom>
        </p:spPr>
      </p:pic>
      <p:sp>
        <p:nvSpPr>
          <p:cNvPr id="12" name="TextBox 11"/>
          <p:cNvSpPr txBox="1"/>
          <p:nvPr/>
        </p:nvSpPr>
        <p:spPr>
          <a:xfrm>
            <a:off x="6888829" y="1770308"/>
            <a:ext cx="1438214" cy="400110"/>
          </a:xfrm>
          <a:prstGeom prst="rect">
            <a:avLst/>
          </a:prstGeom>
          <a:noFill/>
        </p:spPr>
        <p:txBody>
          <a:bodyPr wrap="none" rtlCol="0">
            <a:spAutoFit/>
          </a:bodyPr>
          <a:lstStyle/>
          <a:p>
            <a:r>
              <a:rPr lang="en-US" dirty="0"/>
              <a:t>Permethrin</a:t>
            </a:r>
          </a:p>
        </p:txBody>
      </p:sp>
      <p:sp>
        <p:nvSpPr>
          <p:cNvPr id="13" name="TextBox 12"/>
          <p:cNvSpPr txBox="1"/>
          <p:nvPr/>
        </p:nvSpPr>
        <p:spPr>
          <a:xfrm>
            <a:off x="3326810" y="5148000"/>
            <a:ext cx="2888932" cy="707886"/>
          </a:xfrm>
          <a:prstGeom prst="rect">
            <a:avLst/>
          </a:prstGeom>
          <a:noFill/>
        </p:spPr>
        <p:txBody>
          <a:bodyPr wrap="none" rtlCol="0">
            <a:spAutoFit/>
          </a:bodyPr>
          <a:lstStyle/>
          <a:p>
            <a:r>
              <a:rPr lang="en-US" dirty="0"/>
              <a:t>100% = death</a:t>
            </a:r>
          </a:p>
          <a:p>
            <a:r>
              <a:rPr lang="en-US" dirty="0"/>
              <a:t>&lt;100% = malformations</a:t>
            </a:r>
          </a:p>
        </p:txBody>
      </p:sp>
    </p:spTree>
    <p:extLst>
      <p:ext uri="{BB962C8B-B14F-4D97-AF65-F5344CB8AC3E}">
        <p14:creationId xmlns:p14="http://schemas.microsoft.com/office/powerpoint/2010/main" val="299131588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638175" y="342743"/>
            <a:ext cx="8420100" cy="247650"/>
          </a:xfrm>
        </p:spPr>
        <p:txBody>
          <a:bodyPr/>
          <a:lstStyle/>
          <a:p>
            <a:r>
              <a:rPr lang="en-US" dirty="0"/>
              <a:t>Stress, logP and zebrafish toxicity are related</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38</a:t>
            </a:fld>
            <a:endParaRPr lang="en-US" sz="1000" b="1" kern="1200" dirty="0">
              <a:solidFill>
                <a:srgbClr val="003F69"/>
              </a:solidFill>
              <a:latin typeface="Arial" charset="0"/>
              <a:ea typeface="ＭＳ Ｐゴシック" pitchFamily="1" charset="-128"/>
              <a:cs typeface="+mn-cs"/>
            </a:endParaRPr>
          </a:p>
        </p:txBody>
      </p:sp>
      <p:pic>
        <p:nvPicPr>
          <p:cNvPr id="4" name="Picture 3"/>
          <p:cNvPicPr>
            <a:picLocks noChangeAspect="1"/>
          </p:cNvPicPr>
          <p:nvPr/>
        </p:nvPicPr>
        <p:blipFill>
          <a:blip r:embed="rId2"/>
          <a:stretch>
            <a:fillRect/>
          </a:stretch>
        </p:blipFill>
        <p:spPr>
          <a:xfrm>
            <a:off x="2378718" y="1540886"/>
            <a:ext cx="2531600" cy="4366621"/>
          </a:xfrm>
          <a:prstGeom prst="rect">
            <a:avLst/>
          </a:prstGeom>
        </p:spPr>
      </p:pic>
      <p:pic>
        <p:nvPicPr>
          <p:cNvPr id="5" name="Picture 4"/>
          <p:cNvPicPr>
            <a:picLocks noChangeAspect="1"/>
          </p:cNvPicPr>
          <p:nvPr/>
        </p:nvPicPr>
        <p:blipFill>
          <a:blip r:embed="rId3"/>
          <a:stretch>
            <a:fillRect/>
          </a:stretch>
        </p:blipFill>
        <p:spPr>
          <a:xfrm>
            <a:off x="4910318" y="1464139"/>
            <a:ext cx="4233682" cy="4133357"/>
          </a:xfrm>
          <a:prstGeom prst="rect">
            <a:avLst/>
          </a:prstGeom>
        </p:spPr>
      </p:pic>
      <p:pic>
        <p:nvPicPr>
          <p:cNvPr id="7" name="Picture 6"/>
          <p:cNvPicPr>
            <a:picLocks noChangeAspect="1"/>
          </p:cNvPicPr>
          <p:nvPr/>
        </p:nvPicPr>
        <p:blipFill>
          <a:blip r:embed="rId4"/>
          <a:stretch>
            <a:fillRect/>
          </a:stretch>
        </p:blipFill>
        <p:spPr>
          <a:xfrm>
            <a:off x="7349" y="3751604"/>
            <a:ext cx="2357164" cy="1845892"/>
          </a:xfrm>
          <a:prstGeom prst="rect">
            <a:avLst/>
          </a:prstGeom>
        </p:spPr>
      </p:pic>
    </p:spTree>
    <p:extLst>
      <p:ext uri="{BB962C8B-B14F-4D97-AF65-F5344CB8AC3E}">
        <p14:creationId xmlns:p14="http://schemas.microsoft.com/office/powerpoint/2010/main" val="427369462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542925" y="257462"/>
            <a:ext cx="8253573" cy="475964"/>
          </a:xfrm>
        </p:spPr>
        <p:txBody>
          <a:bodyPr/>
          <a:lstStyle/>
          <a:p>
            <a:r>
              <a:rPr lang="en-US" dirty="0"/>
              <a:t>Subset of chemicals are more potent than expected from stress or logP</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39</a:t>
            </a:fld>
            <a:endParaRPr lang="en-US" sz="1000" b="1" kern="1200" dirty="0">
              <a:solidFill>
                <a:srgbClr val="003F69"/>
              </a:solidFill>
              <a:latin typeface="Arial" charset="0"/>
              <a:ea typeface="ＭＳ Ｐゴシック" pitchFamily="1" charset="-128"/>
              <a:cs typeface="+mn-cs"/>
            </a:endParaRPr>
          </a:p>
        </p:txBody>
      </p:sp>
      <p:pic>
        <p:nvPicPr>
          <p:cNvPr id="4" name="Picture 3"/>
          <p:cNvPicPr>
            <a:picLocks noChangeAspect="1"/>
          </p:cNvPicPr>
          <p:nvPr/>
        </p:nvPicPr>
        <p:blipFill>
          <a:blip r:embed="rId2"/>
          <a:stretch>
            <a:fillRect/>
          </a:stretch>
        </p:blipFill>
        <p:spPr>
          <a:xfrm>
            <a:off x="4664247" y="1750711"/>
            <a:ext cx="4160827" cy="4133088"/>
          </a:xfrm>
          <a:prstGeom prst="rect">
            <a:avLst/>
          </a:prstGeom>
        </p:spPr>
      </p:pic>
      <p:pic>
        <p:nvPicPr>
          <p:cNvPr id="5" name="Picture 4"/>
          <p:cNvPicPr>
            <a:picLocks noChangeAspect="1"/>
          </p:cNvPicPr>
          <p:nvPr/>
        </p:nvPicPr>
        <p:blipFill>
          <a:blip r:embed="rId3"/>
          <a:stretch>
            <a:fillRect/>
          </a:stretch>
        </p:blipFill>
        <p:spPr>
          <a:xfrm>
            <a:off x="196147" y="1750711"/>
            <a:ext cx="4114800" cy="4184543"/>
          </a:xfrm>
          <a:prstGeom prst="rect">
            <a:avLst/>
          </a:prstGeom>
        </p:spPr>
      </p:pic>
      <p:sp>
        <p:nvSpPr>
          <p:cNvPr id="6" name="TextBox 5"/>
          <p:cNvSpPr txBox="1"/>
          <p:nvPr/>
        </p:nvSpPr>
        <p:spPr>
          <a:xfrm flipH="1">
            <a:off x="2426969" y="1180207"/>
            <a:ext cx="5431156" cy="400110"/>
          </a:xfrm>
          <a:prstGeom prst="rect">
            <a:avLst/>
          </a:prstGeom>
          <a:noFill/>
        </p:spPr>
        <p:txBody>
          <a:bodyPr wrap="square" rtlCol="0">
            <a:spAutoFit/>
          </a:bodyPr>
          <a:lstStyle/>
          <a:p>
            <a:r>
              <a:rPr lang="en-US" dirty="0"/>
              <a:t>Chemical showing “excess” toxicity</a:t>
            </a:r>
          </a:p>
        </p:txBody>
      </p:sp>
      <p:sp>
        <p:nvSpPr>
          <p:cNvPr id="7" name="Oval 6"/>
          <p:cNvSpPr/>
          <p:nvPr/>
        </p:nvSpPr>
        <p:spPr bwMode="auto">
          <a:xfrm>
            <a:off x="5029200" y="2027099"/>
            <a:ext cx="3048000" cy="1693180"/>
          </a:xfrm>
          <a:prstGeom prst="ellipse">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8" name="Oval 7"/>
          <p:cNvSpPr/>
          <p:nvPr/>
        </p:nvSpPr>
        <p:spPr bwMode="auto">
          <a:xfrm>
            <a:off x="476249" y="1931848"/>
            <a:ext cx="3440123" cy="1916251"/>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cxnSp>
        <p:nvCxnSpPr>
          <p:cNvPr id="10" name="Elbow Connector 9"/>
          <p:cNvCxnSpPr>
            <a:stCxn id="6" idx="2"/>
            <a:endCxn id="7" idx="0"/>
          </p:cNvCxnSpPr>
          <p:nvPr/>
        </p:nvCxnSpPr>
        <p:spPr bwMode="auto">
          <a:xfrm rot="16200000" flipH="1">
            <a:off x="5624482" y="1098381"/>
            <a:ext cx="446782" cy="1410653"/>
          </a:xfrm>
          <a:prstGeom prst="curvedConnector3">
            <a:avLst/>
          </a:prstGeom>
          <a:noFill/>
          <a:ln w="25400" cap="flat" cmpd="sng" algn="ctr">
            <a:solidFill>
              <a:schemeClr val="tx1"/>
            </a:solidFill>
            <a:prstDash val="solid"/>
            <a:round/>
            <a:headEnd type="none" w="med" len="med"/>
            <a:tailEnd type="triangle"/>
          </a:ln>
          <a:effectLst/>
        </p:spPr>
      </p:cxnSp>
      <p:cxnSp>
        <p:nvCxnSpPr>
          <p:cNvPr id="11" name="Elbow Connector 9"/>
          <p:cNvCxnSpPr>
            <a:stCxn id="6" idx="2"/>
            <a:endCxn id="8" idx="0"/>
          </p:cNvCxnSpPr>
          <p:nvPr/>
        </p:nvCxnSpPr>
        <p:spPr bwMode="auto">
          <a:xfrm rot="5400000">
            <a:off x="3493664" y="282964"/>
            <a:ext cx="351531" cy="2946236"/>
          </a:xfrm>
          <a:prstGeom prst="curvedConnector3">
            <a:avLst>
              <a:gd name="adj1" fmla="val 50000"/>
            </a:avLst>
          </a:prstGeom>
          <a:noFill/>
          <a:ln w="254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38122529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647700" y="0"/>
            <a:ext cx="4162425"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pic>
        <p:nvPicPr>
          <p:cNvPr id="11" name="Picture 10"/>
          <p:cNvPicPr>
            <a:picLocks noChangeAspect="1"/>
          </p:cNvPicPr>
          <p:nvPr/>
        </p:nvPicPr>
        <p:blipFill>
          <a:blip r:embed="rId2"/>
          <a:stretch>
            <a:fillRect/>
          </a:stretch>
        </p:blipFill>
        <p:spPr>
          <a:xfrm>
            <a:off x="974677" y="76350"/>
            <a:ext cx="6835823" cy="6750375"/>
          </a:xfrm>
          <a:prstGeom prst="rect">
            <a:avLst/>
          </a:prstGeom>
        </p:spPr>
      </p:pic>
      <p:sp>
        <p:nvSpPr>
          <p:cNvPr id="4" name="Slide Number Placeholder 3"/>
          <p:cNvSpPr>
            <a:spLocks noGrp="1"/>
          </p:cNvSpPr>
          <p:nvPr>
            <p:ph type="sldNum" sz="quarter" idx="10"/>
          </p:nvPr>
        </p:nvSpPr>
        <p:spPr>
          <a:xfrm>
            <a:off x="5905500" y="6224588"/>
            <a:ext cx="1905000" cy="228600"/>
          </a:xfrm>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4</a:t>
            </a:fld>
            <a:endParaRPr lang="en-US" sz="1000" b="1" kern="1200" dirty="0">
              <a:solidFill>
                <a:srgbClr val="003F69"/>
              </a:solidFill>
              <a:latin typeface="Arial" charset="0"/>
              <a:ea typeface="ＭＳ Ｐゴシック" pitchFamily="1" charset="-128"/>
              <a:cs typeface="+mn-cs"/>
            </a:endParaRPr>
          </a:p>
        </p:txBody>
      </p:sp>
      <p:sp>
        <p:nvSpPr>
          <p:cNvPr id="6" name="TextBox 5"/>
          <p:cNvSpPr txBox="1"/>
          <p:nvPr/>
        </p:nvSpPr>
        <p:spPr>
          <a:xfrm>
            <a:off x="4103263" y="752505"/>
            <a:ext cx="1268296" cy="400110"/>
          </a:xfrm>
          <a:prstGeom prst="rect">
            <a:avLst/>
          </a:prstGeom>
          <a:solidFill>
            <a:srgbClr val="FFC000"/>
          </a:solidFill>
          <a:ln>
            <a:solidFill>
              <a:schemeClr val="tx1"/>
            </a:solidFill>
          </a:ln>
        </p:spPr>
        <p:txBody>
          <a:bodyPr wrap="none" rtlCol="0">
            <a:spAutoFit/>
          </a:bodyPr>
          <a:lstStyle/>
          <a:p>
            <a:r>
              <a:rPr lang="en-US" dirty="0"/>
              <a:t>Exposure</a:t>
            </a:r>
          </a:p>
        </p:txBody>
      </p:sp>
      <p:sp>
        <p:nvSpPr>
          <p:cNvPr id="7" name="TextBox 6"/>
          <p:cNvSpPr txBox="1"/>
          <p:nvPr/>
        </p:nvSpPr>
        <p:spPr>
          <a:xfrm>
            <a:off x="1400175" y="2538108"/>
            <a:ext cx="1768882" cy="400110"/>
          </a:xfrm>
          <a:prstGeom prst="rect">
            <a:avLst/>
          </a:prstGeom>
          <a:solidFill>
            <a:srgbClr val="FFC000"/>
          </a:solidFill>
          <a:ln>
            <a:solidFill>
              <a:schemeClr val="tx1"/>
            </a:solidFill>
          </a:ln>
        </p:spPr>
        <p:txBody>
          <a:bodyPr wrap="none" rtlCol="0">
            <a:spAutoFit/>
          </a:bodyPr>
          <a:lstStyle/>
          <a:p>
            <a:r>
              <a:rPr lang="en-US" dirty="0"/>
              <a:t>Toxicokinetics</a:t>
            </a:r>
          </a:p>
        </p:txBody>
      </p:sp>
      <p:sp>
        <p:nvSpPr>
          <p:cNvPr id="8" name="TextBox 7"/>
          <p:cNvSpPr txBox="1"/>
          <p:nvPr/>
        </p:nvSpPr>
        <p:spPr>
          <a:xfrm>
            <a:off x="5440369" y="2257545"/>
            <a:ext cx="2263761" cy="400110"/>
          </a:xfrm>
          <a:prstGeom prst="rect">
            <a:avLst/>
          </a:prstGeom>
          <a:solidFill>
            <a:srgbClr val="FFC000"/>
          </a:solidFill>
          <a:ln>
            <a:solidFill>
              <a:schemeClr val="tx1"/>
            </a:solidFill>
          </a:ln>
        </p:spPr>
        <p:txBody>
          <a:bodyPr wrap="none" rtlCol="0">
            <a:spAutoFit/>
          </a:bodyPr>
          <a:lstStyle/>
          <a:p>
            <a:r>
              <a:rPr lang="en-US" dirty="0"/>
              <a:t>Point of Departure</a:t>
            </a:r>
          </a:p>
        </p:txBody>
      </p:sp>
      <p:sp>
        <p:nvSpPr>
          <p:cNvPr id="9" name="TextBox 8"/>
          <p:cNvSpPr txBox="1"/>
          <p:nvPr/>
        </p:nvSpPr>
        <p:spPr>
          <a:xfrm>
            <a:off x="5726119" y="5450941"/>
            <a:ext cx="1481496" cy="400110"/>
          </a:xfrm>
          <a:prstGeom prst="rect">
            <a:avLst/>
          </a:prstGeom>
          <a:solidFill>
            <a:srgbClr val="FFC000"/>
          </a:solidFill>
          <a:ln>
            <a:solidFill>
              <a:schemeClr val="tx1"/>
            </a:solidFill>
          </a:ln>
        </p:spPr>
        <p:txBody>
          <a:bodyPr wrap="none" rtlCol="0">
            <a:spAutoFit/>
          </a:bodyPr>
          <a:lstStyle/>
          <a:p>
            <a:r>
              <a:rPr lang="en-US" dirty="0"/>
              <a:t>Uncertainty</a:t>
            </a:r>
          </a:p>
        </p:txBody>
      </p:sp>
      <p:sp>
        <p:nvSpPr>
          <p:cNvPr id="10" name="TextBox 9"/>
          <p:cNvSpPr txBox="1"/>
          <p:nvPr/>
        </p:nvSpPr>
        <p:spPr>
          <a:xfrm>
            <a:off x="1400175" y="4174585"/>
            <a:ext cx="1879297" cy="707886"/>
          </a:xfrm>
          <a:prstGeom prst="rect">
            <a:avLst/>
          </a:prstGeom>
          <a:solidFill>
            <a:srgbClr val="FFC000"/>
          </a:solidFill>
          <a:ln>
            <a:solidFill>
              <a:schemeClr val="tx1"/>
            </a:solidFill>
          </a:ln>
        </p:spPr>
        <p:txBody>
          <a:bodyPr wrap="none" rtlCol="0">
            <a:spAutoFit/>
          </a:bodyPr>
          <a:lstStyle/>
          <a:p>
            <a:r>
              <a:rPr lang="en-US" dirty="0"/>
              <a:t>Mode of Action</a:t>
            </a:r>
          </a:p>
          <a:p>
            <a:r>
              <a:rPr lang="en-US" dirty="0"/>
              <a:t>Identification</a:t>
            </a:r>
          </a:p>
        </p:txBody>
      </p:sp>
      <p:sp>
        <p:nvSpPr>
          <p:cNvPr id="13" name="TextBox 12"/>
          <p:cNvSpPr txBox="1"/>
          <p:nvPr/>
        </p:nvSpPr>
        <p:spPr>
          <a:xfrm>
            <a:off x="1057260" y="593854"/>
            <a:ext cx="2565126" cy="400110"/>
          </a:xfrm>
          <a:prstGeom prst="rect">
            <a:avLst/>
          </a:prstGeom>
          <a:solidFill>
            <a:srgbClr val="FFC000"/>
          </a:solidFill>
          <a:ln>
            <a:solidFill>
              <a:schemeClr val="tx1"/>
            </a:solidFill>
          </a:ln>
        </p:spPr>
        <p:txBody>
          <a:bodyPr wrap="none" rtlCol="0">
            <a:spAutoFit/>
          </a:bodyPr>
          <a:lstStyle/>
          <a:p>
            <a:r>
              <a:rPr lang="en-US" dirty="0"/>
              <a:t>Problem Formulation</a:t>
            </a:r>
          </a:p>
        </p:txBody>
      </p:sp>
      <p:sp>
        <p:nvSpPr>
          <p:cNvPr id="15" name="TextBox 14"/>
          <p:cNvSpPr txBox="1"/>
          <p:nvPr/>
        </p:nvSpPr>
        <p:spPr>
          <a:xfrm>
            <a:off x="1204061" y="5938778"/>
            <a:ext cx="1768689" cy="400110"/>
          </a:xfrm>
          <a:prstGeom prst="rect">
            <a:avLst/>
          </a:prstGeom>
          <a:solidFill>
            <a:srgbClr val="FFC000"/>
          </a:solidFill>
          <a:ln>
            <a:solidFill>
              <a:schemeClr val="tx1"/>
            </a:solidFill>
          </a:ln>
        </p:spPr>
        <p:txBody>
          <a:bodyPr wrap="none" rtlCol="0">
            <a:spAutoFit/>
          </a:bodyPr>
          <a:lstStyle/>
          <a:p>
            <a:r>
              <a:rPr lang="en-US" dirty="0"/>
              <a:t>Public Access</a:t>
            </a:r>
          </a:p>
        </p:txBody>
      </p:sp>
    </p:spTree>
    <p:extLst>
      <p:ext uri="{BB962C8B-B14F-4D97-AF65-F5344CB8AC3E}">
        <p14:creationId xmlns:p14="http://schemas.microsoft.com/office/powerpoint/2010/main" val="394343197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dirty="0"/>
              <a:t>Proposed Mode of Action </a:t>
            </a:r>
          </a:p>
        </p:txBody>
      </p:sp>
      <p:sp>
        <p:nvSpPr>
          <p:cNvPr id="4" name="Content Placeholder 3"/>
          <p:cNvSpPr>
            <a:spLocks noGrp="1"/>
          </p:cNvSpPr>
          <p:nvPr>
            <p:ph idx="1"/>
          </p:nvPr>
        </p:nvSpPr>
        <p:spPr>
          <a:xfrm>
            <a:off x="323850" y="1153508"/>
            <a:ext cx="8705850" cy="4724400"/>
          </a:xfrm>
        </p:spPr>
        <p:txBody>
          <a:bodyPr/>
          <a:lstStyle/>
          <a:p>
            <a:r>
              <a:rPr lang="en-US" dirty="0"/>
              <a:t>Are target+ chemicals highly likely to be ZF+?</a:t>
            </a:r>
          </a:p>
          <a:p>
            <a:r>
              <a:rPr lang="en-US" dirty="0"/>
              <a:t>Does target activity occur below cell stress and cytotoxicity?</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40</a:t>
            </a:fld>
            <a:endParaRPr lang="en-US" sz="1000" b="1" kern="1200" dirty="0">
              <a:solidFill>
                <a:srgbClr val="003F69"/>
              </a:solidFill>
              <a:latin typeface="Arial" charset="0"/>
              <a:ea typeface="ＭＳ Ｐゴシック" pitchFamily="1" charset="-128"/>
              <a:cs typeface="+mn-cs"/>
            </a:endParaRPr>
          </a:p>
        </p:txBody>
      </p:sp>
      <p:grpSp>
        <p:nvGrpSpPr>
          <p:cNvPr id="5" name="Group 4"/>
          <p:cNvGrpSpPr/>
          <p:nvPr/>
        </p:nvGrpSpPr>
        <p:grpSpPr>
          <a:xfrm>
            <a:off x="1800225" y="2057401"/>
            <a:ext cx="5419725" cy="4660426"/>
            <a:chOff x="20587771" y="14020800"/>
            <a:chExt cx="5625029" cy="5191766"/>
          </a:xfrm>
        </p:grpSpPr>
        <p:grpSp>
          <p:nvGrpSpPr>
            <p:cNvPr id="6" name="Group 5"/>
            <p:cNvGrpSpPr/>
            <p:nvPr/>
          </p:nvGrpSpPr>
          <p:grpSpPr>
            <a:xfrm>
              <a:off x="20587771" y="14020800"/>
              <a:ext cx="5625029" cy="5191766"/>
              <a:chOff x="13041244" y="5084957"/>
              <a:chExt cx="5761666" cy="5629099"/>
            </a:xfrm>
          </p:grpSpPr>
          <p:pic>
            <p:nvPicPr>
              <p:cNvPr id="9" name="Picture 8"/>
              <p:cNvPicPr>
                <a:picLocks noChangeAspect="1"/>
              </p:cNvPicPr>
              <p:nvPr/>
            </p:nvPicPr>
            <p:blipFill>
              <a:blip r:embed="rId2"/>
              <a:stretch>
                <a:fillRect/>
              </a:stretch>
            </p:blipFill>
            <p:spPr>
              <a:xfrm>
                <a:off x="13041244" y="5084957"/>
                <a:ext cx="2926080" cy="2796487"/>
              </a:xfrm>
              <a:prstGeom prst="rect">
                <a:avLst/>
              </a:prstGeom>
            </p:spPr>
          </p:pic>
          <p:pic>
            <p:nvPicPr>
              <p:cNvPr id="10" name="Picture 9"/>
              <p:cNvPicPr>
                <a:picLocks noChangeAspect="1"/>
              </p:cNvPicPr>
              <p:nvPr/>
            </p:nvPicPr>
            <p:blipFill>
              <a:blip r:embed="rId3"/>
              <a:stretch>
                <a:fillRect/>
              </a:stretch>
            </p:blipFill>
            <p:spPr>
              <a:xfrm>
                <a:off x="15952397" y="5115101"/>
                <a:ext cx="2850513" cy="2743200"/>
              </a:xfrm>
              <a:prstGeom prst="rect">
                <a:avLst/>
              </a:prstGeom>
            </p:spPr>
          </p:pic>
          <p:pic>
            <p:nvPicPr>
              <p:cNvPr id="11" name="Picture 10"/>
              <p:cNvPicPr>
                <a:picLocks noChangeAspect="1"/>
              </p:cNvPicPr>
              <p:nvPr/>
            </p:nvPicPr>
            <p:blipFill>
              <a:blip r:embed="rId4"/>
              <a:stretch>
                <a:fillRect/>
              </a:stretch>
            </p:blipFill>
            <p:spPr>
              <a:xfrm>
                <a:off x="15946854" y="7924800"/>
                <a:ext cx="2849732" cy="2743200"/>
              </a:xfrm>
              <a:prstGeom prst="rect">
                <a:avLst/>
              </a:prstGeom>
            </p:spPr>
          </p:pic>
          <p:pic>
            <p:nvPicPr>
              <p:cNvPr id="12" name="Picture 11"/>
              <p:cNvPicPr>
                <a:picLocks noChangeAspect="1"/>
              </p:cNvPicPr>
              <p:nvPr/>
            </p:nvPicPr>
            <p:blipFill>
              <a:blip r:embed="rId5"/>
              <a:stretch>
                <a:fillRect/>
              </a:stretch>
            </p:blipFill>
            <p:spPr>
              <a:xfrm>
                <a:off x="13065690" y="7891382"/>
                <a:ext cx="2911308" cy="2822674"/>
              </a:xfrm>
              <a:prstGeom prst="rect">
                <a:avLst/>
              </a:prstGeom>
            </p:spPr>
          </p:pic>
        </p:grpSp>
        <p:sp>
          <p:nvSpPr>
            <p:cNvPr id="7" name="Right Brace 6"/>
            <p:cNvSpPr/>
            <p:nvPr/>
          </p:nvSpPr>
          <p:spPr bwMode="auto">
            <a:xfrm>
              <a:off x="25069800" y="15175149"/>
              <a:ext cx="152400" cy="643349"/>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448050" rtl="0" eaLnBrk="1" fontAlgn="base" latinLnBrk="0" hangingPunct="1">
                <a:lnSpc>
                  <a:spcPct val="100000"/>
                </a:lnSpc>
                <a:spcBef>
                  <a:spcPct val="0"/>
                </a:spcBef>
                <a:spcAft>
                  <a:spcPct val="0"/>
                </a:spcAft>
                <a:buClrTx/>
                <a:buSzTx/>
                <a:buFontTx/>
                <a:buNone/>
                <a:tabLst/>
              </a:pPr>
              <a:endParaRPr kumimoji="0" lang="en-US" sz="6800" b="0" i="0" u="none" strike="noStrike" cap="none" normalizeH="0" baseline="0">
                <a:ln>
                  <a:noFill/>
                </a:ln>
                <a:solidFill>
                  <a:schemeClr val="tx1"/>
                </a:solidFill>
                <a:effectLst/>
                <a:latin typeface="Arial" charset="0"/>
              </a:endParaRPr>
            </a:p>
          </p:txBody>
        </p:sp>
        <p:sp>
          <p:nvSpPr>
            <p:cNvPr id="8" name="TextBox 7"/>
            <p:cNvSpPr txBox="1"/>
            <p:nvPr/>
          </p:nvSpPr>
          <p:spPr>
            <a:xfrm>
              <a:off x="25146184" y="15310412"/>
              <a:ext cx="309700" cy="338554"/>
            </a:xfrm>
            <a:prstGeom prst="rect">
              <a:avLst/>
            </a:prstGeom>
            <a:noFill/>
          </p:spPr>
          <p:txBody>
            <a:bodyPr wrap="none" rtlCol="0">
              <a:spAutoFit/>
            </a:bodyPr>
            <a:lstStyle/>
            <a:p>
              <a:r>
                <a:rPr lang="en-US" sz="1600" dirty="0">
                  <a:latin typeface="Symbol" panose="05050102010706020507" pitchFamily="18" charset="2"/>
                </a:rPr>
                <a:t>D</a:t>
              </a:r>
            </a:p>
          </p:txBody>
        </p:sp>
      </p:grpSp>
      <p:sp>
        <p:nvSpPr>
          <p:cNvPr id="13" name="TextBox 12"/>
          <p:cNvSpPr txBox="1"/>
          <p:nvPr/>
        </p:nvSpPr>
        <p:spPr>
          <a:xfrm>
            <a:off x="283547" y="2432708"/>
            <a:ext cx="1680807" cy="1323439"/>
          </a:xfrm>
          <a:prstGeom prst="rect">
            <a:avLst/>
          </a:prstGeom>
          <a:noFill/>
        </p:spPr>
        <p:txBody>
          <a:bodyPr wrap="square" rtlCol="0">
            <a:spAutoFit/>
          </a:bodyPr>
          <a:lstStyle/>
          <a:p>
            <a:r>
              <a:rPr lang="en-US" dirty="0"/>
              <a:t>Estrogen Receptor</a:t>
            </a:r>
          </a:p>
          <a:p>
            <a:r>
              <a:rPr lang="en-US" dirty="0"/>
              <a:t>86% active</a:t>
            </a:r>
          </a:p>
          <a:p>
            <a:r>
              <a:rPr lang="en-US" dirty="0"/>
              <a:t>(30 / 35)</a:t>
            </a:r>
          </a:p>
        </p:txBody>
      </p:sp>
      <p:sp>
        <p:nvSpPr>
          <p:cNvPr id="14" name="TextBox 13"/>
          <p:cNvSpPr txBox="1"/>
          <p:nvPr/>
        </p:nvSpPr>
        <p:spPr>
          <a:xfrm>
            <a:off x="7348893" y="2490018"/>
            <a:ext cx="1680807" cy="1323439"/>
          </a:xfrm>
          <a:prstGeom prst="rect">
            <a:avLst/>
          </a:prstGeom>
          <a:noFill/>
        </p:spPr>
        <p:txBody>
          <a:bodyPr wrap="square" rtlCol="0">
            <a:spAutoFit/>
          </a:bodyPr>
          <a:lstStyle/>
          <a:p>
            <a:r>
              <a:rPr lang="en-US" dirty="0"/>
              <a:t>Retinoic Acid Receptor</a:t>
            </a:r>
          </a:p>
          <a:p>
            <a:r>
              <a:rPr lang="en-US" dirty="0"/>
              <a:t>83% active</a:t>
            </a:r>
          </a:p>
          <a:p>
            <a:r>
              <a:rPr lang="en-US" dirty="0"/>
              <a:t>(5 / 6)</a:t>
            </a:r>
          </a:p>
        </p:txBody>
      </p:sp>
      <p:sp>
        <p:nvSpPr>
          <p:cNvPr id="15" name="TextBox 14"/>
          <p:cNvSpPr txBox="1"/>
          <p:nvPr/>
        </p:nvSpPr>
        <p:spPr>
          <a:xfrm>
            <a:off x="200335" y="4557936"/>
            <a:ext cx="1680807" cy="1631216"/>
          </a:xfrm>
          <a:prstGeom prst="rect">
            <a:avLst/>
          </a:prstGeom>
          <a:noFill/>
        </p:spPr>
        <p:txBody>
          <a:bodyPr wrap="square" rtlCol="0">
            <a:spAutoFit/>
          </a:bodyPr>
          <a:lstStyle/>
          <a:p>
            <a:r>
              <a:rPr lang="en-US" dirty="0"/>
              <a:t>Thyroid Hormone Receptor</a:t>
            </a:r>
          </a:p>
          <a:p>
            <a:r>
              <a:rPr lang="en-US" dirty="0"/>
              <a:t>90% active</a:t>
            </a:r>
          </a:p>
          <a:p>
            <a:r>
              <a:rPr lang="en-US" dirty="0"/>
              <a:t>(9 / 10)</a:t>
            </a:r>
          </a:p>
        </p:txBody>
      </p:sp>
      <p:sp>
        <p:nvSpPr>
          <p:cNvPr id="16" name="TextBox 15"/>
          <p:cNvSpPr txBox="1"/>
          <p:nvPr/>
        </p:nvSpPr>
        <p:spPr>
          <a:xfrm>
            <a:off x="7389196" y="4862245"/>
            <a:ext cx="1680807" cy="1015663"/>
          </a:xfrm>
          <a:prstGeom prst="rect">
            <a:avLst/>
          </a:prstGeom>
          <a:noFill/>
        </p:spPr>
        <p:txBody>
          <a:bodyPr wrap="square" rtlCol="0">
            <a:spAutoFit/>
          </a:bodyPr>
          <a:lstStyle/>
          <a:p>
            <a:r>
              <a:rPr lang="en-US" dirty="0"/>
              <a:t>TP53</a:t>
            </a:r>
          </a:p>
          <a:p>
            <a:r>
              <a:rPr lang="en-US" dirty="0"/>
              <a:t>77% active</a:t>
            </a:r>
          </a:p>
          <a:p>
            <a:r>
              <a:rPr lang="en-US" dirty="0"/>
              <a:t>(17 / 22)</a:t>
            </a:r>
          </a:p>
        </p:txBody>
      </p:sp>
    </p:spTree>
    <p:extLst>
      <p:ext uri="{BB962C8B-B14F-4D97-AF65-F5344CB8AC3E}">
        <p14:creationId xmlns:p14="http://schemas.microsoft.com/office/powerpoint/2010/main" val="319558579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dirty="0"/>
              <a:t>MOA with in vitro support</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41</a:t>
            </a:fld>
            <a:endParaRPr lang="en-US" sz="1000" b="1" kern="1200" dirty="0">
              <a:solidFill>
                <a:srgbClr val="003F69"/>
              </a:solidFill>
              <a:latin typeface="Arial" charset="0"/>
              <a:ea typeface="ＭＳ Ｐゴシック" pitchFamily="1" charset="-128"/>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3321254692"/>
              </p:ext>
            </p:extLst>
          </p:nvPr>
        </p:nvGraphicFramePr>
        <p:xfrm>
          <a:off x="343294" y="1323524"/>
          <a:ext cx="8461932" cy="5120640"/>
        </p:xfrm>
        <a:graphic>
          <a:graphicData uri="http://schemas.openxmlformats.org/drawingml/2006/table">
            <a:tbl>
              <a:tblPr firstRow="1" firstCol="1" bandRow="1">
                <a:tableStyleId>{5C22544A-7EE6-4342-B048-85BDC9FD1C3A}</a:tableStyleId>
              </a:tblPr>
              <a:tblGrid>
                <a:gridCol w="1369456">
                  <a:extLst>
                    <a:ext uri="{9D8B030D-6E8A-4147-A177-3AD203B41FA5}">
                      <a16:colId xmlns:a16="http://schemas.microsoft.com/office/drawing/2014/main" val="3465810572"/>
                    </a:ext>
                  </a:extLst>
                </a:gridCol>
                <a:gridCol w="3468850">
                  <a:extLst>
                    <a:ext uri="{9D8B030D-6E8A-4147-A177-3AD203B41FA5}">
                      <a16:colId xmlns:a16="http://schemas.microsoft.com/office/drawing/2014/main" val="2206590387"/>
                    </a:ext>
                  </a:extLst>
                </a:gridCol>
                <a:gridCol w="1145993">
                  <a:extLst>
                    <a:ext uri="{9D8B030D-6E8A-4147-A177-3AD203B41FA5}">
                      <a16:colId xmlns:a16="http://schemas.microsoft.com/office/drawing/2014/main" val="1511795953"/>
                    </a:ext>
                  </a:extLst>
                </a:gridCol>
                <a:gridCol w="1481157">
                  <a:extLst>
                    <a:ext uri="{9D8B030D-6E8A-4147-A177-3AD203B41FA5}">
                      <a16:colId xmlns:a16="http://schemas.microsoft.com/office/drawing/2014/main" val="3181590658"/>
                    </a:ext>
                  </a:extLst>
                </a:gridCol>
                <a:gridCol w="996476">
                  <a:extLst>
                    <a:ext uri="{9D8B030D-6E8A-4147-A177-3AD203B41FA5}">
                      <a16:colId xmlns:a16="http://schemas.microsoft.com/office/drawing/2014/main" val="2170642603"/>
                    </a:ext>
                  </a:extLst>
                </a:gridCol>
              </a:tblGrid>
              <a:tr h="190500">
                <a:tc>
                  <a:txBody>
                    <a:bodyPr/>
                    <a:lstStyle/>
                    <a:p>
                      <a:pPr marL="0" marR="0">
                        <a:lnSpc>
                          <a:spcPct val="150000"/>
                        </a:lnSpc>
                        <a:spcBef>
                          <a:spcPts val="0"/>
                        </a:spcBef>
                        <a:spcAft>
                          <a:spcPts val="0"/>
                        </a:spcAft>
                      </a:pPr>
                      <a:r>
                        <a:rPr lang="en-US" sz="1400">
                          <a:solidFill>
                            <a:schemeClr val="tx1"/>
                          </a:solidFill>
                          <a:effectLst/>
                        </a:rPr>
                        <a:t>Target</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Description</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Target-active chemicals</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Zebrafish and Target active chemicals</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Fraction positive</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407094"/>
                  </a:ext>
                </a:extLst>
              </a:tr>
              <a:tr h="190500">
                <a:tc>
                  <a:txBody>
                    <a:bodyPr/>
                    <a:lstStyle/>
                    <a:p>
                      <a:pPr marL="0" marR="0">
                        <a:lnSpc>
                          <a:spcPct val="150000"/>
                        </a:lnSpc>
                        <a:spcBef>
                          <a:spcPts val="0"/>
                        </a:spcBef>
                        <a:spcAft>
                          <a:spcPts val="0"/>
                        </a:spcAft>
                      </a:pPr>
                      <a:r>
                        <a:rPr lang="en-US" sz="1400">
                          <a:solidFill>
                            <a:schemeClr val="tx1"/>
                          </a:solidFill>
                          <a:effectLst/>
                        </a:rPr>
                        <a:t>ADRB</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Beta adrenergic receptors</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1.00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9322910"/>
                  </a:ext>
                </a:extLst>
              </a:tr>
              <a:tr h="190500">
                <a:tc>
                  <a:txBody>
                    <a:bodyPr/>
                    <a:lstStyle/>
                    <a:p>
                      <a:pPr marL="0" marR="0">
                        <a:lnSpc>
                          <a:spcPct val="150000"/>
                        </a:lnSpc>
                        <a:spcBef>
                          <a:spcPts val="0"/>
                        </a:spcBef>
                        <a:spcAft>
                          <a:spcPts val="0"/>
                        </a:spcAft>
                      </a:pPr>
                      <a:r>
                        <a:rPr lang="en-US" sz="1400">
                          <a:solidFill>
                            <a:schemeClr val="tx1"/>
                          </a:solidFill>
                          <a:effectLst/>
                        </a:rPr>
                        <a:t>AR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Androgen receptor</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0.83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3831486"/>
                  </a:ext>
                </a:extLst>
              </a:tr>
              <a:tr h="190500">
                <a:tc>
                  <a:txBody>
                    <a:bodyPr/>
                    <a:lstStyle/>
                    <a:p>
                      <a:pPr marL="0" marR="0">
                        <a:lnSpc>
                          <a:spcPct val="150000"/>
                        </a:lnSpc>
                        <a:spcBef>
                          <a:spcPts val="0"/>
                        </a:spcBef>
                        <a:spcAft>
                          <a:spcPts val="0"/>
                        </a:spcAft>
                      </a:pPr>
                      <a:r>
                        <a:rPr lang="en-US" sz="1400">
                          <a:solidFill>
                            <a:schemeClr val="tx1"/>
                          </a:solidFill>
                          <a:effectLst/>
                        </a:rPr>
                        <a:t>CYP1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CYP450, family 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1.00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375603"/>
                  </a:ext>
                </a:extLst>
              </a:tr>
              <a:tr h="190500">
                <a:tc>
                  <a:txBody>
                    <a:bodyPr/>
                    <a:lstStyle/>
                    <a:p>
                      <a:pPr marL="0" marR="0">
                        <a:lnSpc>
                          <a:spcPct val="150000"/>
                        </a:lnSpc>
                        <a:spcBef>
                          <a:spcPts val="0"/>
                        </a:spcBef>
                        <a:spcAft>
                          <a:spcPts val="0"/>
                        </a:spcAft>
                      </a:pPr>
                      <a:r>
                        <a:rPr lang="en-US" sz="1400">
                          <a:solidFill>
                            <a:schemeClr val="tx1"/>
                          </a:solidFill>
                          <a:effectLst/>
                        </a:rPr>
                        <a:t>CYP2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CYP450, family 2</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1.00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4830616"/>
                  </a:ext>
                </a:extLst>
              </a:tr>
              <a:tr h="190500">
                <a:tc>
                  <a:txBody>
                    <a:bodyPr/>
                    <a:lstStyle/>
                    <a:p>
                      <a:pPr marL="0" marR="0">
                        <a:lnSpc>
                          <a:spcPct val="150000"/>
                        </a:lnSpc>
                        <a:spcBef>
                          <a:spcPts val="0"/>
                        </a:spcBef>
                        <a:spcAft>
                          <a:spcPts val="0"/>
                        </a:spcAft>
                      </a:pPr>
                      <a:r>
                        <a:rPr lang="en-US" sz="1400">
                          <a:solidFill>
                            <a:schemeClr val="tx1"/>
                          </a:solidFill>
                          <a:effectLst/>
                        </a:rPr>
                        <a:t>CYP3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CYP450, family 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24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22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0.92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9991595"/>
                  </a:ext>
                </a:extLst>
              </a:tr>
              <a:tr h="190500">
                <a:tc>
                  <a:txBody>
                    <a:bodyPr/>
                    <a:lstStyle/>
                    <a:p>
                      <a:pPr marL="0" marR="0">
                        <a:lnSpc>
                          <a:spcPct val="150000"/>
                        </a:lnSpc>
                        <a:spcBef>
                          <a:spcPts val="0"/>
                        </a:spcBef>
                        <a:spcAft>
                          <a:spcPts val="0"/>
                        </a:spcAft>
                      </a:pPr>
                      <a:r>
                        <a:rPr lang="en-US" sz="1400">
                          <a:solidFill>
                            <a:schemeClr val="tx1"/>
                          </a:solidFill>
                          <a:effectLst/>
                        </a:rPr>
                        <a:t>DRD</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Dopamine receptors</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0.80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1730426"/>
                  </a:ext>
                </a:extLst>
              </a:tr>
              <a:tr h="190500">
                <a:tc>
                  <a:txBody>
                    <a:bodyPr/>
                    <a:lstStyle/>
                    <a:p>
                      <a:pPr marL="0" marR="0">
                        <a:lnSpc>
                          <a:spcPct val="150000"/>
                        </a:lnSpc>
                        <a:spcBef>
                          <a:spcPts val="0"/>
                        </a:spcBef>
                        <a:spcAft>
                          <a:spcPts val="0"/>
                        </a:spcAft>
                      </a:pPr>
                      <a:r>
                        <a:rPr lang="en-US" sz="1400">
                          <a:solidFill>
                            <a:schemeClr val="tx1"/>
                          </a:solidFill>
                          <a:effectLst/>
                        </a:rPr>
                        <a:t>ER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Estrogen receptors</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35</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30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0.86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0011528"/>
                  </a:ext>
                </a:extLst>
              </a:tr>
              <a:tr h="190500">
                <a:tc>
                  <a:txBody>
                    <a:bodyPr/>
                    <a:lstStyle/>
                    <a:p>
                      <a:pPr marL="0" marR="0">
                        <a:lnSpc>
                          <a:spcPct val="150000"/>
                        </a:lnSpc>
                        <a:spcBef>
                          <a:spcPts val="0"/>
                        </a:spcBef>
                        <a:spcAft>
                          <a:spcPts val="0"/>
                        </a:spcAft>
                      </a:pPr>
                      <a:r>
                        <a:rPr lang="en-US" sz="1400" dirty="0">
                          <a:solidFill>
                            <a:schemeClr val="tx1"/>
                          </a:solidFill>
                          <a:effectLst/>
                        </a:rPr>
                        <a:t>mitochondria</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Mitochondria targeting</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0.75</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1943095"/>
                  </a:ext>
                </a:extLst>
              </a:tr>
              <a:tr h="190500">
                <a:tc>
                  <a:txBody>
                    <a:bodyPr/>
                    <a:lstStyle/>
                    <a:p>
                      <a:pPr marL="0" marR="0">
                        <a:lnSpc>
                          <a:spcPct val="150000"/>
                        </a:lnSpc>
                        <a:spcBef>
                          <a:spcPts val="0"/>
                        </a:spcBef>
                        <a:spcAft>
                          <a:spcPts val="0"/>
                        </a:spcAft>
                      </a:pPr>
                      <a:r>
                        <a:rPr lang="en-US" sz="1400" dirty="0">
                          <a:solidFill>
                            <a:schemeClr val="tx1"/>
                          </a:solidFill>
                          <a:effectLst/>
                        </a:rPr>
                        <a:t>NR1I3</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Constitutive </a:t>
                      </a:r>
                      <a:r>
                        <a:rPr lang="en-US" sz="1400" dirty="0" err="1">
                          <a:solidFill>
                            <a:schemeClr val="tx1"/>
                          </a:solidFill>
                          <a:effectLst/>
                        </a:rPr>
                        <a:t>androstane</a:t>
                      </a:r>
                      <a:r>
                        <a:rPr lang="en-US" sz="1400" dirty="0">
                          <a:solidFill>
                            <a:schemeClr val="tx1"/>
                          </a:solidFill>
                          <a:effectLst/>
                        </a:rPr>
                        <a:t> receptor (CAR)</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0.92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0300138"/>
                  </a:ext>
                </a:extLst>
              </a:tr>
              <a:tr h="190500">
                <a:tc>
                  <a:txBody>
                    <a:bodyPr/>
                    <a:lstStyle/>
                    <a:p>
                      <a:pPr marL="0" marR="0">
                        <a:lnSpc>
                          <a:spcPct val="150000"/>
                        </a:lnSpc>
                        <a:spcBef>
                          <a:spcPts val="0"/>
                        </a:spcBef>
                        <a:spcAft>
                          <a:spcPts val="0"/>
                        </a:spcAft>
                      </a:pPr>
                      <a:r>
                        <a:rPr lang="en-US" sz="1400">
                          <a:solidFill>
                            <a:schemeClr val="tx1"/>
                          </a:solidFill>
                          <a:effectLst/>
                        </a:rPr>
                        <a:t>PPARG</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Peroxisome proliferating receptor gamma</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0.78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7671406"/>
                  </a:ext>
                </a:extLst>
              </a:tr>
              <a:tr h="190500">
                <a:tc>
                  <a:txBody>
                    <a:bodyPr/>
                    <a:lstStyle/>
                    <a:p>
                      <a:pPr marL="0" marR="0">
                        <a:lnSpc>
                          <a:spcPct val="150000"/>
                        </a:lnSpc>
                        <a:spcBef>
                          <a:spcPts val="0"/>
                        </a:spcBef>
                        <a:spcAft>
                          <a:spcPts val="0"/>
                        </a:spcAft>
                      </a:pPr>
                      <a:r>
                        <a:rPr lang="en-US" sz="1400">
                          <a:solidFill>
                            <a:schemeClr val="tx1"/>
                          </a:solidFill>
                          <a:effectLst/>
                        </a:rPr>
                        <a:t>RAR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Retinoic acid receptor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0.83</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5725574"/>
                  </a:ext>
                </a:extLst>
              </a:tr>
              <a:tr h="190500">
                <a:tc>
                  <a:txBody>
                    <a:bodyPr/>
                    <a:lstStyle/>
                    <a:p>
                      <a:pPr marL="0" marR="0">
                        <a:lnSpc>
                          <a:spcPct val="150000"/>
                        </a:lnSpc>
                        <a:spcBef>
                          <a:spcPts val="0"/>
                        </a:spcBef>
                        <a:spcAft>
                          <a:spcPts val="0"/>
                        </a:spcAft>
                      </a:pPr>
                      <a:r>
                        <a:rPr lang="en-US" sz="1400">
                          <a:solidFill>
                            <a:schemeClr val="tx1"/>
                          </a:solidFill>
                          <a:effectLst/>
                        </a:rPr>
                        <a:t>THR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Thyroid hormone receptor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10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9</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0.90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7040041"/>
                  </a:ext>
                </a:extLst>
              </a:tr>
              <a:tr h="190500">
                <a:tc>
                  <a:txBody>
                    <a:bodyPr/>
                    <a:lstStyle/>
                    <a:p>
                      <a:pPr marL="0" marR="0">
                        <a:lnSpc>
                          <a:spcPct val="150000"/>
                        </a:lnSpc>
                        <a:spcBef>
                          <a:spcPts val="0"/>
                        </a:spcBef>
                        <a:spcAft>
                          <a:spcPts val="0"/>
                        </a:spcAft>
                      </a:pPr>
                      <a:r>
                        <a:rPr lang="en-US" sz="1400">
                          <a:solidFill>
                            <a:schemeClr val="tx1"/>
                          </a:solidFill>
                          <a:effectLst/>
                        </a:rPr>
                        <a:t>TP53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a:solidFill>
                            <a:schemeClr val="tx1"/>
                          </a:solidFill>
                          <a:effectLst/>
                        </a:rPr>
                        <a:t>p53, apoptosis</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22</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17</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400" dirty="0">
                          <a:solidFill>
                            <a:schemeClr val="tx1"/>
                          </a:solidFill>
                          <a:effectLst/>
                        </a:rPr>
                        <a:t>0.77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7529045"/>
                  </a:ext>
                </a:extLst>
              </a:tr>
            </a:tbl>
          </a:graphicData>
        </a:graphic>
      </p:graphicFrame>
    </p:spTree>
    <p:extLst>
      <p:ext uri="{BB962C8B-B14F-4D97-AF65-F5344CB8AC3E}">
        <p14:creationId xmlns:p14="http://schemas.microsoft.com/office/powerpoint/2010/main" val="53434711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2152650" y="450100"/>
            <a:ext cx="6096000" cy="228600"/>
          </a:xfrm>
        </p:spPr>
        <p:txBody>
          <a:bodyPr/>
          <a:lstStyle/>
          <a:p>
            <a:r>
              <a:rPr lang="en-US" dirty="0"/>
              <a:t>MOA from literature targets</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42</a:t>
            </a:fld>
            <a:endParaRPr lang="en-US" sz="1000" b="1" kern="1200" dirty="0">
              <a:solidFill>
                <a:srgbClr val="003F69"/>
              </a:solidFill>
              <a:latin typeface="Arial" charset="0"/>
              <a:ea typeface="ＭＳ Ｐゴシック" pitchFamily="1" charset="-128"/>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4007875222"/>
              </p:ext>
            </p:extLst>
          </p:nvPr>
        </p:nvGraphicFramePr>
        <p:xfrm>
          <a:off x="0" y="1102561"/>
          <a:ext cx="9077325" cy="5808170"/>
        </p:xfrm>
        <a:graphic>
          <a:graphicData uri="http://schemas.openxmlformats.org/drawingml/2006/table">
            <a:tbl>
              <a:tblPr firstRow="1" firstCol="1" bandRow="1">
                <a:tableStyleId>{5C22544A-7EE6-4342-B048-85BDC9FD1C3A}</a:tableStyleId>
              </a:tblPr>
              <a:tblGrid>
                <a:gridCol w="1466850">
                  <a:extLst>
                    <a:ext uri="{9D8B030D-6E8A-4147-A177-3AD203B41FA5}">
                      <a16:colId xmlns:a16="http://schemas.microsoft.com/office/drawing/2014/main" val="2905057297"/>
                    </a:ext>
                  </a:extLst>
                </a:gridCol>
                <a:gridCol w="4362450">
                  <a:extLst>
                    <a:ext uri="{9D8B030D-6E8A-4147-A177-3AD203B41FA5}">
                      <a16:colId xmlns:a16="http://schemas.microsoft.com/office/drawing/2014/main" val="1827933456"/>
                    </a:ext>
                  </a:extLst>
                </a:gridCol>
                <a:gridCol w="866775">
                  <a:extLst>
                    <a:ext uri="{9D8B030D-6E8A-4147-A177-3AD203B41FA5}">
                      <a16:colId xmlns:a16="http://schemas.microsoft.com/office/drawing/2014/main" val="2696287387"/>
                    </a:ext>
                  </a:extLst>
                </a:gridCol>
                <a:gridCol w="1399219">
                  <a:extLst>
                    <a:ext uri="{9D8B030D-6E8A-4147-A177-3AD203B41FA5}">
                      <a16:colId xmlns:a16="http://schemas.microsoft.com/office/drawing/2014/main" val="1385517697"/>
                    </a:ext>
                  </a:extLst>
                </a:gridCol>
                <a:gridCol w="982031">
                  <a:extLst>
                    <a:ext uri="{9D8B030D-6E8A-4147-A177-3AD203B41FA5}">
                      <a16:colId xmlns:a16="http://schemas.microsoft.com/office/drawing/2014/main" val="2400926844"/>
                    </a:ext>
                  </a:extLst>
                </a:gridCol>
              </a:tblGrid>
              <a:tr h="1081518">
                <a:tc>
                  <a:txBody>
                    <a:bodyPr/>
                    <a:lstStyle/>
                    <a:p>
                      <a:pPr marL="0" marR="0">
                        <a:lnSpc>
                          <a:spcPct val="150000"/>
                        </a:lnSpc>
                        <a:spcBef>
                          <a:spcPts val="0"/>
                        </a:spcBef>
                        <a:spcAft>
                          <a:spcPts val="0"/>
                        </a:spcAft>
                      </a:pPr>
                      <a:r>
                        <a:rPr lang="en-US" sz="1200" dirty="0">
                          <a:solidFill>
                            <a:schemeClr val="tx1"/>
                          </a:solidFill>
                          <a:effectLst/>
                        </a:rPr>
                        <a:t>Target</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Description</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Target-active chemicals</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Zebrafish and Target active chemicals</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Fraction positive</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287862"/>
                  </a:ext>
                </a:extLst>
              </a:tr>
              <a:tr h="329013">
                <a:tc>
                  <a:txBody>
                    <a:bodyPr/>
                    <a:lstStyle/>
                    <a:p>
                      <a:pPr marL="0" marR="0">
                        <a:lnSpc>
                          <a:spcPct val="150000"/>
                        </a:lnSpc>
                        <a:spcBef>
                          <a:spcPts val="0"/>
                        </a:spcBef>
                        <a:spcAft>
                          <a:spcPts val="0"/>
                        </a:spcAft>
                      </a:pPr>
                      <a:r>
                        <a:rPr lang="en-US" sz="1200">
                          <a:solidFill>
                            <a:schemeClr val="tx1"/>
                          </a:solidFill>
                          <a:effectLst/>
                        </a:rPr>
                        <a:t>ACCase</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Plant Acetyl CoA Carboxylase (lipid synthesis inhibitors)</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10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0.91[**]</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2900515"/>
                  </a:ext>
                </a:extLst>
              </a:tr>
              <a:tr h="328586">
                <a:tc>
                  <a:txBody>
                    <a:bodyPr/>
                    <a:lstStyle/>
                    <a:p>
                      <a:pPr marL="0" marR="0">
                        <a:lnSpc>
                          <a:spcPct val="150000"/>
                        </a:lnSpc>
                        <a:spcBef>
                          <a:spcPts val="0"/>
                        </a:spcBef>
                        <a:spcAft>
                          <a:spcPts val="0"/>
                        </a:spcAft>
                      </a:pPr>
                      <a:r>
                        <a:rPr lang="en-US" sz="1200">
                          <a:solidFill>
                            <a:schemeClr val="tx1"/>
                          </a:solidFill>
                          <a:effectLst/>
                        </a:rPr>
                        <a:t>ACHE</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Acetylcholinesterase</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55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41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0.75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1286032"/>
                  </a:ext>
                </a:extLst>
              </a:tr>
              <a:tr h="319198">
                <a:tc>
                  <a:txBody>
                    <a:bodyPr/>
                    <a:lstStyle/>
                    <a:p>
                      <a:pPr marL="0" marR="0">
                        <a:lnSpc>
                          <a:spcPct val="150000"/>
                        </a:lnSpc>
                        <a:spcBef>
                          <a:spcPts val="0"/>
                        </a:spcBef>
                        <a:spcAft>
                          <a:spcPts val="0"/>
                        </a:spcAft>
                      </a:pPr>
                      <a:r>
                        <a:rPr lang="en-US" sz="1200">
                          <a:solidFill>
                            <a:schemeClr val="tx1"/>
                          </a:solidFill>
                          <a:effectLst/>
                        </a:rPr>
                        <a:t>AR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Androgen receptor</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14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12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0.86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9696657"/>
                  </a:ext>
                </a:extLst>
              </a:tr>
              <a:tr h="281645">
                <a:tc>
                  <a:txBody>
                    <a:bodyPr/>
                    <a:lstStyle/>
                    <a:p>
                      <a:pPr marL="0" marR="0">
                        <a:lnSpc>
                          <a:spcPct val="150000"/>
                        </a:lnSpc>
                        <a:spcBef>
                          <a:spcPts val="0"/>
                        </a:spcBef>
                        <a:spcAft>
                          <a:spcPts val="0"/>
                        </a:spcAft>
                      </a:pPr>
                      <a:r>
                        <a:rPr lang="en-US" sz="1200">
                          <a:solidFill>
                            <a:schemeClr val="tx1"/>
                          </a:solidFill>
                          <a:effectLst/>
                        </a:rPr>
                        <a:t>ER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Estrogen receptor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29</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25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0.86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7231857"/>
                  </a:ext>
                </a:extLst>
              </a:tr>
              <a:tr h="270380">
                <a:tc>
                  <a:txBody>
                    <a:bodyPr/>
                    <a:lstStyle/>
                    <a:p>
                      <a:pPr marL="0" marR="0">
                        <a:lnSpc>
                          <a:spcPct val="150000"/>
                        </a:lnSpc>
                        <a:spcBef>
                          <a:spcPts val="0"/>
                        </a:spcBef>
                        <a:spcAft>
                          <a:spcPts val="0"/>
                        </a:spcAft>
                      </a:pPr>
                      <a:r>
                        <a:rPr lang="en-US" sz="1200">
                          <a:solidFill>
                            <a:schemeClr val="tx1"/>
                          </a:solidFill>
                          <a:effectLst/>
                        </a:rPr>
                        <a:t>HMGCR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HMG-</a:t>
                      </a:r>
                      <a:r>
                        <a:rPr lang="en-US" sz="1200" dirty="0" err="1">
                          <a:solidFill>
                            <a:schemeClr val="tx1"/>
                          </a:solidFill>
                          <a:effectLst/>
                        </a:rPr>
                        <a:t>coA</a:t>
                      </a:r>
                      <a:r>
                        <a:rPr lang="en-US" sz="1200" dirty="0">
                          <a:solidFill>
                            <a:schemeClr val="tx1"/>
                          </a:solidFill>
                          <a:effectLst/>
                        </a:rPr>
                        <a:t> reductase</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6</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0.75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5322858"/>
                  </a:ext>
                </a:extLst>
              </a:tr>
              <a:tr h="281645">
                <a:tc>
                  <a:txBody>
                    <a:bodyPr/>
                    <a:lstStyle/>
                    <a:p>
                      <a:pPr marL="0" marR="0">
                        <a:lnSpc>
                          <a:spcPct val="150000"/>
                        </a:lnSpc>
                        <a:spcBef>
                          <a:spcPts val="0"/>
                        </a:spcBef>
                        <a:spcAft>
                          <a:spcPts val="0"/>
                        </a:spcAft>
                      </a:pPr>
                      <a:r>
                        <a:rPr lang="en-US" sz="1200">
                          <a:solidFill>
                            <a:schemeClr val="tx1"/>
                          </a:solidFill>
                          <a:effectLst/>
                        </a:rPr>
                        <a:t>HTR2A</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Serotonin receptor 2A</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0.80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5261912"/>
                  </a:ext>
                </a:extLst>
              </a:tr>
              <a:tr h="300422">
                <a:tc>
                  <a:txBody>
                    <a:bodyPr/>
                    <a:lstStyle/>
                    <a:p>
                      <a:pPr marL="0" marR="0">
                        <a:lnSpc>
                          <a:spcPct val="150000"/>
                        </a:lnSpc>
                        <a:spcBef>
                          <a:spcPts val="0"/>
                        </a:spcBef>
                        <a:spcAft>
                          <a:spcPts val="0"/>
                        </a:spcAft>
                      </a:pPr>
                      <a:r>
                        <a:rPr lang="en-US" sz="1200">
                          <a:solidFill>
                            <a:schemeClr val="tx1"/>
                          </a:solidFill>
                          <a:effectLst/>
                        </a:rPr>
                        <a:t>ion channel</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General ion channels</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33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27</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0.82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7020703"/>
                  </a:ext>
                </a:extLst>
              </a:tr>
              <a:tr h="300422">
                <a:tc>
                  <a:txBody>
                    <a:bodyPr/>
                    <a:lstStyle/>
                    <a:p>
                      <a:pPr marL="0" marR="0">
                        <a:lnSpc>
                          <a:spcPct val="150000"/>
                        </a:lnSpc>
                        <a:spcBef>
                          <a:spcPts val="0"/>
                        </a:spcBef>
                        <a:spcAft>
                          <a:spcPts val="0"/>
                        </a:spcAft>
                      </a:pPr>
                      <a:r>
                        <a:rPr lang="en-US" sz="1200">
                          <a:solidFill>
                            <a:schemeClr val="tx1"/>
                          </a:solidFill>
                          <a:effectLst/>
                        </a:rPr>
                        <a:t>ion channel (Na)</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Sodium ion channels</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22</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19</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effectLst/>
                        </a:rPr>
                        <a:t>0.86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6085486"/>
                  </a:ext>
                </a:extLst>
              </a:tr>
              <a:tr h="291034">
                <a:tc>
                  <a:txBody>
                    <a:bodyPr/>
                    <a:lstStyle/>
                    <a:p>
                      <a:pPr marL="0" marR="0">
                        <a:lnSpc>
                          <a:spcPct val="150000"/>
                        </a:lnSpc>
                        <a:spcBef>
                          <a:spcPts val="0"/>
                        </a:spcBef>
                        <a:spcAft>
                          <a:spcPts val="0"/>
                        </a:spcAft>
                      </a:pPr>
                      <a:r>
                        <a:rPr lang="en-US" sz="1200">
                          <a:solidFill>
                            <a:schemeClr val="tx1"/>
                          </a:solidFill>
                          <a:effectLst/>
                        </a:rPr>
                        <a:t>lipid synthesis</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Lipid synthesis targeting (includes sterol synthesis)</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38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30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effectLst/>
                        </a:rPr>
                        <a:t>0.79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8821516"/>
                  </a:ext>
                </a:extLst>
              </a:tr>
              <a:tr h="270380">
                <a:tc>
                  <a:txBody>
                    <a:bodyPr/>
                    <a:lstStyle/>
                    <a:p>
                      <a:pPr marL="0" marR="0">
                        <a:lnSpc>
                          <a:spcPct val="150000"/>
                        </a:lnSpc>
                        <a:spcBef>
                          <a:spcPts val="0"/>
                        </a:spcBef>
                        <a:spcAft>
                          <a:spcPts val="0"/>
                        </a:spcAft>
                      </a:pPr>
                      <a:r>
                        <a:rPr lang="en-US" sz="1200">
                          <a:solidFill>
                            <a:schemeClr val="tx1"/>
                          </a:solidFill>
                          <a:effectLst/>
                        </a:rPr>
                        <a:t>microtubule</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Microtubule-targeting</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20</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18</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0.90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2314603"/>
                  </a:ext>
                </a:extLst>
              </a:tr>
              <a:tr h="272257">
                <a:tc>
                  <a:txBody>
                    <a:bodyPr/>
                    <a:lstStyle/>
                    <a:p>
                      <a:pPr marL="0" marR="0">
                        <a:lnSpc>
                          <a:spcPct val="150000"/>
                        </a:lnSpc>
                        <a:spcBef>
                          <a:spcPts val="0"/>
                        </a:spcBef>
                        <a:spcAft>
                          <a:spcPts val="0"/>
                        </a:spcAft>
                      </a:pPr>
                      <a:r>
                        <a:rPr lang="en-US" sz="1200">
                          <a:solidFill>
                            <a:schemeClr val="tx1"/>
                          </a:solidFill>
                          <a:effectLst/>
                        </a:rPr>
                        <a:t>mitochondria</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Mitochondria targeting</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21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21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effectLst/>
                        </a:rPr>
                        <a:t>1.00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406186"/>
                  </a:ext>
                </a:extLst>
              </a:tr>
              <a:tr h="270380">
                <a:tc>
                  <a:txBody>
                    <a:bodyPr/>
                    <a:lstStyle/>
                    <a:p>
                      <a:pPr marL="0" marR="0">
                        <a:lnSpc>
                          <a:spcPct val="150000"/>
                        </a:lnSpc>
                        <a:spcBef>
                          <a:spcPts val="0"/>
                        </a:spcBef>
                        <a:spcAft>
                          <a:spcPts val="0"/>
                        </a:spcAft>
                      </a:pPr>
                      <a:r>
                        <a:rPr lang="en-US" sz="1200">
                          <a:solidFill>
                            <a:schemeClr val="tx1"/>
                          </a:solidFill>
                          <a:effectLst/>
                        </a:rPr>
                        <a:t>PGR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Progesterone receptor</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5</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0.80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4657212"/>
                  </a:ext>
                </a:extLst>
              </a:tr>
              <a:tr h="259114">
                <a:tc>
                  <a:txBody>
                    <a:bodyPr/>
                    <a:lstStyle/>
                    <a:p>
                      <a:pPr marL="0" marR="0">
                        <a:lnSpc>
                          <a:spcPct val="150000"/>
                        </a:lnSpc>
                        <a:spcBef>
                          <a:spcPts val="0"/>
                        </a:spcBef>
                        <a:spcAft>
                          <a:spcPts val="0"/>
                        </a:spcAft>
                      </a:pPr>
                      <a:r>
                        <a:rPr lang="en-US" sz="1200">
                          <a:solidFill>
                            <a:schemeClr val="tx1"/>
                          </a:solidFill>
                          <a:effectLst/>
                        </a:rPr>
                        <a:t>PPO</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Plant </a:t>
                      </a:r>
                      <a:r>
                        <a:rPr lang="en-US" sz="1200" dirty="0" err="1">
                          <a:solidFill>
                            <a:schemeClr val="tx1"/>
                          </a:solidFill>
                          <a:effectLst/>
                        </a:rPr>
                        <a:t>Protoporphyrinogen</a:t>
                      </a:r>
                      <a:r>
                        <a:rPr lang="en-US" sz="1200" dirty="0">
                          <a:solidFill>
                            <a:schemeClr val="tx1"/>
                          </a:solidFill>
                          <a:effectLst/>
                        </a:rPr>
                        <a:t> Oxidase (lipid membrane disruption)</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13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11</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0.85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3963873"/>
                  </a:ext>
                </a:extLst>
              </a:tr>
              <a:tr h="270380">
                <a:tc>
                  <a:txBody>
                    <a:bodyPr/>
                    <a:lstStyle/>
                    <a:p>
                      <a:pPr marL="0" marR="0">
                        <a:lnSpc>
                          <a:spcPct val="150000"/>
                        </a:lnSpc>
                        <a:spcBef>
                          <a:spcPts val="0"/>
                        </a:spcBef>
                        <a:spcAft>
                          <a:spcPts val="0"/>
                        </a:spcAft>
                      </a:pPr>
                      <a:r>
                        <a:rPr lang="en-US" sz="1200">
                          <a:solidFill>
                            <a:schemeClr val="tx1"/>
                          </a:solidFill>
                          <a:effectLst/>
                        </a:rPr>
                        <a:t>sterol synthesis</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Sterol synthesis targeting</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24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23</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effectLst/>
                        </a:rPr>
                        <a:t>0.96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6022814"/>
                  </a:ext>
                </a:extLst>
              </a:tr>
              <a:tr h="270380">
                <a:tc>
                  <a:txBody>
                    <a:bodyPr/>
                    <a:lstStyle/>
                    <a:p>
                      <a:pPr marL="0" marR="0">
                        <a:lnSpc>
                          <a:spcPct val="150000"/>
                        </a:lnSpc>
                        <a:spcBef>
                          <a:spcPts val="0"/>
                        </a:spcBef>
                        <a:spcAft>
                          <a:spcPts val="0"/>
                        </a:spcAft>
                      </a:pPr>
                      <a:r>
                        <a:rPr lang="en-US" sz="1200">
                          <a:solidFill>
                            <a:schemeClr val="tx1"/>
                          </a:solidFill>
                          <a:effectLst/>
                        </a:rPr>
                        <a:t>THR</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Thyroid hormone receptor</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4</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1.00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7409526"/>
                  </a:ext>
                </a:extLst>
              </a:tr>
              <a:tr h="358685">
                <a:tc>
                  <a:txBody>
                    <a:bodyPr/>
                    <a:lstStyle/>
                    <a:p>
                      <a:pPr marL="0" marR="0">
                        <a:lnSpc>
                          <a:spcPct val="150000"/>
                        </a:lnSpc>
                        <a:spcBef>
                          <a:spcPts val="0"/>
                        </a:spcBef>
                        <a:spcAft>
                          <a:spcPts val="0"/>
                        </a:spcAft>
                      </a:pPr>
                      <a:r>
                        <a:rPr lang="en-US" sz="1200" dirty="0">
                          <a:solidFill>
                            <a:schemeClr val="tx1"/>
                          </a:solidFill>
                          <a:effectLst/>
                        </a:rPr>
                        <a:t>tubulin</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a:solidFill>
                            <a:schemeClr val="tx1"/>
                          </a:solidFill>
                          <a:effectLst/>
                        </a:rPr>
                        <a:t>Tubulin (microtubule) targeting</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7</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7</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50000"/>
                        </a:lnSpc>
                        <a:spcBef>
                          <a:spcPts val="0"/>
                        </a:spcBef>
                        <a:spcAft>
                          <a:spcPts val="0"/>
                        </a:spcAft>
                      </a:pPr>
                      <a:r>
                        <a:rPr lang="en-US" sz="1200" dirty="0">
                          <a:solidFill>
                            <a:schemeClr val="tx1"/>
                          </a:solidFill>
                          <a:effectLst/>
                        </a:rPr>
                        <a:t>1.00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9019374"/>
                  </a:ext>
                </a:extLst>
              </a:tr>
            </a:tbl>
          </a:graphicData>
        </a:graphic>
      </p:graphicFrame>
    </p:spTree>
    <p:extLst>
      <p:ext uri="{BB962C8B-B14F-4D97-AF65-F5344CB8AC3E}">
        <p14:creationId xmlns:p14="http://schemas.microsoft.com/office/powerpoint/2010/main" val="211026975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7" name="Rectangle 26"/>
          <p:cNvSpPr/>
          <p:nvPr/>
        </p:nvSpPr>
        <p:spPr bwMode="auto">
          <a:xfrm>
            <a:off x="0" y="5248275"/>
            <a:ext cx="3448050" cy="160972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pic>
        <p:nvPicPr>
          <p:cNvPr id="25" name="Picture 24"/>
          <p:cNvPicPr>
            <a:picLocks noChangeAspect="1"/>
          </p:cNvPicPr>
          <p:nvPr/>
        </p:nvPicPr>
        <p:blipFill>
          <a:blip r:embed="rId2"/>
          <a:stretch>
            <a:fillRect/>
          </a:stretch>
        </p:blipFill>
        <p:spPr>
          <a:xfrm>
            <a:off x="1654105" y="4314825"/>
            <a:ext cx="5375345" cy="2543175"/>
          </a:xfrm>
          <a:prstGeom prst="rect">
            <a:avLst/>
          </a:prstGeom>
          <a:solidFill>
            <a:schemeClr val="bg1"/>
          </a:solidFill>
          <a:ln>
            <a:solidFill>
              <a:schemeClr val="bg1"/>
            </a:solidFill>
          </a:ln>
        </p:spPr>
      </p:pic>
      <p:sp>
        <p:nvSpPr>
          <p:cNvPr id="2" name="Title 1"/>
          <p:cNvSpPr>
            <a:spLocks noGrp="1"/>
          </p:cNvSpPr>
          <p:nvPr>
            <p:ph type="title"/>
          </p:nvPr>
        </p:nvSpPr>
        <p:spPr/>
        <p:txBody>
          <a:bodyPr/>
          <a:lstStyle/>
          <a:p>
            <a:r>
              <a:rPr lang="en-US" dirty="0"/>
              <a:t>Common MOA Classes</a:t>
            </a:r>
          </a:p>
        </p:txBody>
      </p:sp>
      <p:sp>
        <p:nvSpPr>
          <p:cNvPr id="3" name="Slide Number Placeholder 2"/>
          <p:cNvSpPr>
            <a:spLocks noGrp="1"/>
          </p:cNvSpPr>
          <p:nvPr>
            <p:ph type="sldNum" sz="quarter" idx="10"/>
          </p:nvPr>
        </p:nvSpPr>
        <p:spPr/>
        <p:txBody>
          <a:bodyPr/>
          <a:lstStyle/>
          <a:p>
            <a:pPr algn="r" rtl="0" eaLnBrk="0" fontAlgn="base" hangingPunct="0">
              <a:spcBef>
                <a:spcPct val="0"/>
              </a:spcBef>
              <a:spcAft>
                <a:spcPct val="0"/>
              </a:spcAft>
              <a:defRPr/>
            </a:pPr>
            <a:fld id="{BC14B1EB-B739-4AAE-9D23-05DD1062B35A}"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43</a:t>
            </a:fld>
            <a:endParaRPr lang="en-US" sz="1000" b="1" kern="1200" dirty="0">
              <a:solidFill>
                <a:srgbClr val="003F69"/>
              </a:solidFill>
              <a:latin typeface="Arial" charset="0"/>
              <a:ea typeface="ＭＳ Ｐゴシック" pitchFamily="1" charset="-128"/>
              <a:cs typeface="+mn-cs"/>
            </a:endParaRPr>
          </a:p>
        </p:txBody>
      </p:sp>
      <p:sp>
        <p:nvSpPr>
          <p:cNvPr id="26" name="Content Placeholder 3"/>
          <p:cNvSpPr txBox="1">
            <a:spLocks/>
          </p:cNvSpPr>
          <p:nvPr/>
        </p:nvSpPr>
        <p:spPr>
          <a:xfrm>
            <a:off x="1266825" y="1081086"/>
            <a:ext cx="7172325" cy="3273426"/>
          </a:xfrm>
          <a:prstGeom prst="rect">
            <a:avLst/>
          </a:prstGeom>
        </p:spPr>
        <p:txBody>
          <a:bodyPr/>
          <a:lstStyle>
            <a:lvl1pPr marL="168275" indent="-168275" algn="l" rtl="0" eaLnBrk="0" fontAlgn="base" hangingPunct="0">
              <a:spcBef>
                <a:spcPct val="20000"/>
              </a:spcBef>
              <a:spcAft>
                <a:spcPct val="0"/>
              </a:spcAft>
              <a:buClr>
                <a:srgbClr val="003F69"/>
              </a:buClr>
              <a:buSzPct val="90000"/>
              <a:buFont typeface="Times" pitchFamily="18" charset="0"/>
              <a:buChar char="•"/>
              <a:defRPr sz="2400">
                <a:solidFill>
                  <a:schemeClr val="tx1"/>
                </a:solidFill>
                <a:latin typeface="+mn-lt"/>
                <a:ea typeface="+mn-ea"/>
                <a:cs typeface="+mn-cs"/>
              </a:defRPr>
            </a:lvl1pPr>
            <a:lvl2pPr marL="458788" indent="-174625" algn="l" rtl="0" eaLnBrk="0" fontAlgn="base" hangingPunct="0">
              <a:spcBef>
                <a:spcPct val="20000"/>
              </a:spcBef>
              <a:spcAft>
                <a:spcPct val="0"/>
              </a:spcAft>
              <a:buClr>
                <a:srgbClr val="003F69"/>
              </a:buClr>
              <a:buChar char="–"/>
              <a:defRPr sz="2000">
                <a:solidFill>
                  <a:schemeClr val="tx1"/>
                </a:solidFill>
                <a:latin typeface="+mn-lt"/>
                <a:ea typeface="+mn-ea"/>
              </a:defRPr>
            </a:lvl2pPr>
            <a:lvl3pPr marL="742950" indent="-168275" algn="l" rtl="0" eaLnBrk="0" fontAlgn="base" hangingPunct="0">
              <a:spcBef>
                <a:spcPct val="20000"/>
              </a:spcBef>
              <a:spcAft>
                <a:spcPct val="0"/>
              </a:spcAft>
              <a:buClr>
                <a:srgbClr val="003F69"/>
              </a:buClr>
              <a:buSzPct val="90000"/>
              <a:buFont typeface="Times" pitchFamily="18" charset="0"/>
              <a:buChar char="•"/>
              <a:defRPr>
                <a:solidFill>
                  <a:schemeClr val="tx1"/>
                </a:solidFill>
                <a:latin typeface="+mn-lt"/>
                <a:ea typeface="+mn-ea"/>
              </a:defRPr>
            </a:lvl3pPr>
            <a:lvl4pPr marL="1027113" indent="-169863" algn="l" rtl="0" eaLnBrk="0" fontAlgn="base" hangingPunct="0">
              <a:spcBef>
                <a:spcPct val="20000"/>
              </a:spcBef>
              <a:spcAft>
                <a:spcPct val="0"/>
              </a:spcAft>
              <a:buClr>
                <a:srgbClr val="003F69"/>
              </a:buClr>
              <a:buChar char="–"/>
              <a:defRPr sz="1600">
                <a:solidFill>
                  <a:schemeClr val="tx1"/>
                </a:solidFill>
                <a:latin typeface="+mn-lt"/>
                <a:ea typeface="+mn-ea"/>
              </a:defRPr>
            </a:lvl4pPr>
            <a:lvl5pPr marL="1317625" indent="-176213" algn="l" rtl="0" eaLnBrk="0" fontAlgn="base" hangingPunct="0">
              <a:spcBef>
                <a:spcPct val="20000"/>
              </a:spcBef>
              <a:spcAft>
                <a:spcPct val="0"/>
              </a:spcAft>
              <a:buClr>
                <a:srgbClr val="003F69"/>
              </a:buClr>
              <a:buChar char="»"/>
              <a:defRPr sz="1600" i="1">
                <a:solidFill>
                  <a:schemeClr val="tx1"/>
                </a:solidFill>
                <a:latin typeface="+mn-lt"/>
                <a:ea typeface="+mn-ea"/>
              </a:defRPr>
            </a:lvl5pPr>
            <a:lvl6pPr marL="1774825" indent="-176213" algn="l" rtl="0" fontAlgn="base">
              <a:spcBef>
                <a:spcPct val="20000"/>
              </a:spcBef>
              <a:spcAft>
                <a:spcPct val="0"/>
              </a:spcAft>
              <a:buClr>
                <a:srgbClr val="003F69"/>
              </a:buClr>
              <a:buChar char="»"/>
              <a:defRPr i="1">
                <a:solidFill>
                  <a:schemeClr val="tx1"/>
                </a:solidFill>
                <a:latin typeface="+mn-lt"/>
                <a:ea typeface="+mn-ea"/>
              </a:defRPr>
            </a:lvl6pPr>
            <a:lvl7pPr marL="2232025" indent="-176213" algn="l" rtl="0" fontAlgn="base">
              <a:spcBef>
                <a:spcPct val="20000"/>
              </a:spcBef>
              <a:spcAft>
                <a:spcPct val="0"/>
              </a:spcAft>
              <a:buClr>
                <a:srgbClr val="003F69"/>
              </a:buClr>
              <a:buChar char="»"/>
              <a:defRPr i="1">
                <a:solidFill>
                  <a:schemeClr val="tx1"/>
                </a:solidFill>
                <a:latin typeface="+mn-lt"/>
                <a:ea typeface="+mn-ea"/>
              </a:defRPr>
            </a:lvl7pPr>
            <a:lvl8pPr marL="2689225" indent="-176213" algn="l" rtl="0" fontAlgn="base">
              <a:spcBef>
                <a:spcPct val="20000"/>
              </a:spcBef>
              <a:spcAft>
                <a:spcPct val="0"/>
              </a:spcAft>
              <a:buClr>
                <a:srgbClr val="003F69"/>
              </a:buClr>
              <a:buChar char="»"/>
              <a:defRPr i="1">
                <a:solidFill>
                  <a:schemeClr val="tx1"/>
                </a:solidFill>
                <a:latin typeface="+mn-lt"/>
                <a:ea typeface="+mn-ea"/>
              </a:defRPr>
            </a:lvl8pPr>
            <a:lvl9pPr marL="3146425" indent="-176213" algn="l" rtl="0" fontAlgn="base">
              <a:spcBef>
                <a:spcPct val="20000"/>
              </a:spcBef>
              <a:spcAft>
                <a:spcPct val="0"/>
              </a:spcAft>
              <a:buClr>
                <a:srgbClr val="003F69"/>
              </a:buClr>
              <a:buChar char="»"/>
              <a:defRPr i="1">
                <a:solidFill>
                  <a:schemeClr val="tx1"/>
                </a:solidFill>
                <a:latin typeface="+mn-lt"/>
                <a:ea typeface="+mn-ea"/>
              </a:defRPr>
            </a:lvl9pPr>
          </a:lstStyle>
          <a:p>
            <a:r>
              <a:rPr lang="en-US" sz="2000" kern="0" dirty="0"/>
              <a:t>Endocrine Pathways</a:t>
            </a:r>
          </a:p>
          <a:p>
            <a:r>
              <a:rPr lang="en-US" sz="2000" kern="0" dirty="0"/>
              <a:t>Lipid synthesis (cell membrane) disruptors </a:t>
            </a:r>
          </a:p>
          <a:p>
            <a:pPr lvl="1"/>
            <a:r>
              <a:rPr lang="en-US" sz="1600" kern="0" dirty="0"/>
              <a:t>HMGCR</a:t>
            </a:r>
          </a:p>
          <a:p>
            <a:pPr lvl="1"/>
            <a:r>
              <a:rPr lang="en-US" sz="1600" kern="0" dirty="0"/>
              <a:t>PPO inhibitors (disrupts plant cell membranes)</a:t>
            </a:r>
          </a:p>
          <a:p>
            <a:r>
              <a:rPr lang="en-US" sz="2000" kern="0" dirty="0"/>
              <a:t>ACHE</a:t>
            </a:r>
          </a:p>
          <a:p>
            <a:r>
              <a:rPr lang="en-US" sz="2000" kern="0" dirty="0"/>
              <a:t>Ion channel blockers</a:t>
            </a:r>
          </a:p>
          <a:p>
            <a:r>
              <a:rPr lang="en-US" sz="2000" kern="0" dirty="0"/>
              <a:t>Mitochondrial disruptors</a:t>
            </a:r>
          </a:p>
          <a:p>
            <a:r>
              <a:rPr lang="en-US" sz="2000" kern="0" dirty="0"/>
              <a:t>Microtubule disruptors</a:t>
            </a:r>
          </a:p>
          <a:p>
            <a:r>
              <a:rPr lang="en-US" sz="2000" kern="0" dirty="0"/>
              <a:t>Chemicals reacting with protein SH groups</a:t>
            </a:r>
          </a:p>
        </p:txBody>
      </p:sp>
    </p:spTree>
    <p:extLst>
      <p:ext uri="{BB962C8B-B14F-4D97-AF65-F5344CB8AC3E}">
        <p14:creationId xmlns:p14="http://schemas.microsoft.com/office/powerpoint/2010/main" val="262699581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a:xfrm>
            <a:off x="2367334" y="87664"/>
            <a:ext cx="6396340" cy="1143000"/>
          </a:xfrm>
        </p:spPr>
        <p:txBody>
          <a:bodyPr>
            <a:noAutofit/>
          </a:bodyPr>
          <a:lstStyle/>
          <a:p>
            <a:r>
              <a:rPr lang="en-US" sz="3000" dirty="0"/>
              <a:t>Efforts to Address Metabolism Challenge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521" y="1911828"/>
            <a:ext cx="3340287" cy="240332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184" y="3442471"/>
            <a:ext cx="2834640" cy="1862102"/>
          </a:xfrm>
          <a:prstGeom prst="rect">
            <a:avLst/>
          </a:prstGeom>
          <a:ln w="19050">
            <a:solidFill>
              <a:schemeClr val="tx1"/>
            </a:solidFill>
          </a:ln>
          <a:effectLst>
            <a:outerShdw blurRad="50800" dist="38100" dir="2700000" algn="tl" rotWithShape="0">
              <a:prstClr val="black">
                <a:alpha val="40000"/>
              </a:prstClr>
            </a:outerShdw>
          </a:effectLst>
        </p:spPr>
      </p:pic>
      <p:sp>
        <p:nvSpPr>
          <p:cNvPr id="8" name="Freeform 7"/>
          <p:cNvSpPr/>
          <p:nvPr/>
        </p:nvSpPr>
        <p:spPr bwMode="auto">
          <a:xfrm>
            <a:off x="1456926" y="3982594"/>
            <a:ext cx="1448356" cy="1521775"/>
          </a:xfrm>
          <a:custGeom>
            <a:avLst/>
            <a:gdLst>
              <a:gd name="connsiteX0" fmla="*/ 1274821 w 1448356"/>
              <a:gd name="connsiteY0" fmla="*/ 0 h 1521775"/>
              <a:gd name="connsiteX1" fmla="*/ 0 w 1448356"/>
              <a:gd name="connsiteY1" fmla="*/ 520607 h 1521775"/>
              <a:gd name="connsiteX2" fmla="*/ 810946 w 1448356"/>
              <a:gd name="connsiteY2" fmla="*/ 1521775 h 1521775"/>
              <a:gd name="connsiteX3" fmla="*/ 1448356 w 1448356"/>
              <a:gd name="connsiteY3" fmla="*/ 170198 h 1521775"/>
              <a:gd name="connsiteX4" fmla="*/ 1418321 w 1448356"/>
              <a:gd name="connsiteY4" fmla="*/ 190222 h 1521775"/>
              <a:gd name="connsiteX5" fmla="*/ 1388286 w 1448356"/>
              <a:gd name="connsiteY5" fmla="*/ 203570 h 1521775"/>
              <a:gd name="connsiteX6" fmla="*/ 1344902 w 1448356"/>
              <a:gd name="connsiteY6" fmla="*/ 200233 h 1521775"/>
              <a:gd name="connsiteX7" fmla="*/ 1324879 w 1448356"/>
              <a:gd name="connsiteY7" fmla="*/ 190222 h 1521775"/>
              <a:gd name="connsiteX8" fmla="*/ 1304856 w 1448356"/>
              <a:gd name="connsiteY8" fmla="*/ 176873 h 1521775"/>
              <a:gd name="connsiteX9" fmla="*/ 1291507 w 1448356"/>
              <a:gd name="connsiteY9" fmla="*/ 160186 h 1521775"/>
              <a:gd name="connsiteX10" fmla="*/ 1274821 w 1448356"/>
              <a:gd name="connsiteY10" fmla="*/ 146838 h 1521775"/>
              <a:gd name="connsiteX11" fmla="*/ 1271483 w 1448356"/>
              <a:gd name="connsiteY11" fmla="*/ 113465 h 1521775"/>
              <a:gd name="connsiteX12" fmla="*/ 1268146 w 1448356"/>
              <a:gd name="connsiteY12" fmla="*/ 80093 h 1521775"/>
              <a:gd name="connsiteX13" fmla="*/ 1264809 w 1448356"/>
              <a:gd name="connsiteY13" fmla="*/ 56732 h 1521775"/>
              <a:gd name="connsiteX14" fmla="*/ 1274821 w 1448356"/>
              <a:gd name="connsiteY14" fmla="*/ 0 h 152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8356" h="1521775">
                <a:moveTo>
                  <a:pt x="1274821" y="0"/>
                </a:moveTo>
                <a:lnTo>
                  <a:pt x="0" y="520607"/>
                </a:lnTo>
                <a:lnTo>
                  <a:pt x="810946" y="1521775"/>
                </a:lnTo>
                <a:lnTo>
                  <a:pt x="1448356" y="170198"/>
                </a:lnTo>
                <a:lnTo>
                  <a:pt x="1418321" y="190222"/>
                </a:lnTo>
                <a:lnTo>
                  <a:pt x="1388286" y="203570"/>
                </a:lnTo>
                <a:lnTo>
                  <a:pt x="1344902" y="200233"/>
                </a:lnTo>
                <a:lnTo>
                  <a:pt x="1324879" y="190222"/>
                </a:lnTo>
                <a:lnTo>
                  <a:pt x="1304856" y="176873"/>
                </a:lnTo>
                <a:lnTo>
                  <a:pt x="1291507" y="160186"/>
                </a:lnTo>
                <a:lnTo>
                  <a:pt x="1274821" y="146838"/>
                </a:lnTo>
                <a:lnTo>
                  <a:pt x="1271483" y="113465"/>
                </a:lnTo>
                <a:lnTo>
                  <a:pt x="1268146" y="80093"/>
                </a:lnTo>
                <a:lnTo>
                  <a:pt x="1264809" y="56732"/>
                </a:lnTo>
                <a:lnTo>
                  <a:pt x="1274821" y="0"/>
                </a:lnTo>
                <a:close/>
              </a:path>
            </a:pathLst>
          </a:custGeom>
          <a:solidFill>
            <a:srgbClr val="F2F2F2">
              <a:alpha val="72941"/>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9" name="Oval 8"/>
          <p:cNvSpPr/>
          <p:nvPr/>
        </p:nvSpPr>
        <p:spPr bwMode="auto">
          <a:xfrm>
            <a:off x="2721329" y="3925830"/>
            <a:ext cx="213645" cy="264919"/>
          </a:xfrm>
          <a:prstGeom prst="ellipse">
            <a:avLst/>
          </a:prstGeom>
          <a:noFill/>
          <a:ln w="1905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85464" t="19541" b="56708"/>
          <a:stretch/>
        </p:blipFill>
        <p:spPr>
          <a:xfrm>
            <a:off x="888911" y="4487017"/>
            <a:ext cx="1478422" cy="1358781"/>
          </a:xfrm>
          <a:prstGeom prst="ellipse">
            <a:avLst/>
          </a:prstGeom>
        </p:spPr>
      </p:pic>
      <p:pic>
        <p:nvPicPr>
          <p:cNvPr id="11" name="Picture 10"/>
          <p:cNvPicPr>
            <a:picLocks noChangeAspect="1"/>
          </p:cNvPicPr>
          <p:nvPr/>
        </p:nvPicPr>
        <p:blipFill rotWithShape="1">
          <a:blip r:embed="rId6"/>
          <a:srcRect l="2967" t="2210" r="21364" b="1205"/>
          <a:stretch/>
        </p:blipFill>
        <p:spPr>
          <a:xfrm>
            <a:off x="6312262" y="1946495"/>
            <a:ext cx="2662267" cy="2286000"/>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7"/>
          <a:stretch>
            <a:fillRect/>
          </a:stretch>
        </p:blipFill>
        <p:spPr>
          <a:xfrm>
            <a:off x="175184" y="1946495"/>
            <a:ext cx="2834640" cy="1331929"/>
          </a:xfrm>
          <a:prstGeom prst="rect">
            <a:avLst/>
          </a:prstGeom>
          <a:ln w="19050">
            <a:solidFill>
              <a:schemeClr val="tx1"/>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6"/>
          <a:srcRect l="77950" t="27890" b="44214"/>
          <a:stretch/>
        </p:blipFill>
        <p:spPr>
          <a:xfrm>
            <a:off x="8057814" y="4315148"/>
            <a:ext cx="916715" cy="780177"/>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pic>
      <p:sp>
        <p:nvSpPr>
          <p:cNvPr id="19" name="TextBox 18"/>
          <p:cNvSpPr txBox="1"/>
          <p:nvPr/>
        </p:nvSpPr>
        <p:spPr>
          <a:xfrm>
            <a:off x="6541402" y="6442745"/>
            <a:ext cx="2481770" cy="261610"/>
          </a:xfrm>
          <a:prstGeom prst="rect">
            <a:avLst/>
          </a:prstGeom>
          <a:noFill/>
        </p:spPr>
        <p:txBody>
          <a:bodyPr wrap="none" rtlCol="0">
            <a:spAutoFit/>
          </a:bodyPr>
          <a:lstStyle/>
          <a:p>
            <a:r>
              <a:rPr lang="en-US" sz="1100" dirty="0"/>
              <a:t>DeGroot and Simmons, Unpublished</a:t>
            </a:r>
          </a:p>
        </p:txBody>
      </p:sp>
    </p:spTree>
    <p:extLst>
      <p:ext uri="{BB962C8B-B14F-4D97-AF65-F5344CB8AC3E}">
        <p14:creationId xmlns:p14="http://schemas.microsoft.com/office/powerpoint/2010/main" val="156012595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4" name="Title 3"/>
          <p:cNvSpPr>
            <a:spLocks noGrp="1"/>
          </p:cNvSpPr>
          <p:nvPr>
            <p:ph type="title"/>
          </p:nvPr>
        </p:nvSpPr>
        <p:spPr>
          <a:xfrm>
            <a:off x="1876698" y="5166"/>
            <a:ext cx="8229600" cy="620041"/>
          </a:xfrm>
        </p:spPr>
        <p:txBody>
          <a:bodyPr>
            <a:normAutofit/>
          </a:bodyPr>
          <a:lstStyle/>
          <a:p>
            <a:r>
              <a:rPr lang="en-US" dirty="0"/>
              <a:t>NCCT Software Architecture</a:t>
            </a:r>
          </a:p>
        </p:txBody>
      </p:sp>
      <p:sp>
        <p:nvSpPr>
          <p:cNvPr id="12" name="TextBox 11"/>
          <p:cNvSpPr txBox="1"/>
          <p:nvPr/>
        </p:nvSpPr>
        <p:spPr>
          <a:xfrm>
            <a:off x="388586" y="1644208"/>
            <a:ext cx="2800767" cy="3046988"/>
          </a:xfrm>
          <a:prstGeom prst="rect">
            <a:avLst/>
          </a:prstGeom>
          <a:noFill/>
        </p:spPr>
        <p:txBody>
          <a:bodyPr wrap="square" rtlCol="0">
            <a:spAutoFit/>
          </a:bodyPr>
          <a:lstStyle/>
          <a:p>
            <a:pPr algn="r"/>
            <a:r>
              <a:rPr lang="en-US" sz="1600" b="1" u="sng" dirty="0"/>
              <a:t>Databases</a:t>
            </a:r>
          </a:p>
          <a:p>
            <a:pPr algn="r"/>
            <a:r>
              <a:rPr lang="en-US" sz="1600" dirty="0" err="1"/>
              <a:t>DSSTox</a:t>
            </a:r>
            <a:r>
              <a:rPr lang="en-US" sz="1600" dirty="0"/>
              <a:t>: Chemistry</a:t>
            </a:r>
          </a:p>
          <a:p>
            <a:pPr algn="r"/>
            <a:r>
              <a:rPr lang="en-US" sz="1600" dirty="0" err="1"/>
              <a:t>PhysChemDB</a:t>
            </a:r>
            <a:endParaRPr lang="en-US" sz="1600" dirty="0"/>
          </a:p>
          <a:p>
            <a:pPr algn="r"/>
            <a:r>
              <a:rPr lang="en-US" sz="1600" dirty="0"/>
              <a:t>ToxRefDB: Hazard Details</a:t>
            </a:r>
          </a:p>
          <a:p>
            <a:pPr algn="r"/>
            <a:r>
              <a:rPr lang="en-US" sz="1600" dirty="0" err="1"/>
              <a:t>ToxValDB</a:t>
            </a:r>
            <a:r>
              <a:rPr lang="en-US" sz="1600" dirty="0"/>
              <a:t>: Hazard Summary</a:t>
            </a:r>
          </a:p>
          <a:p>
            <a:pPr algn="r"/>
            <a:r>
              <a:rPr lang="en-US" sz="1600" dirty="0" err="1"/>
              <a:t>InVitroDB</a:t>
            </a:r>
            <a:r>
              <a:rPr lang="en-US" sz="1600" dirty="0"/>
              <a:t>: ToxCast</a:t>
            </a:r>
          </a:p>
          <a:p>
            <a:pPr algn="r"/>
            <a:r>
              <a:rPr lang="en-US" sz="1600" dirty="0"/>
              <a:t>ScrubChem: PubChem</a:t>
            </a:r>
          </a:p>
          <a:p>
            <a:pPr algn="r"/>
            <a:r>
              <a:rPr lang="en-US" sz="1600" dirty="0" err="1"/>
              <a:t>ExpoCastDB</a:t>
            </a:r>
            <a:r>
              <a:rPr lang="en-US" sz="1600" dirty="0"/>
              <a:t>: Exposure</a:t>
            </a:r>
          </a:p>
          <a:p>
            <a:pPr algn="r"/>
            <a:r>
              <a:rPr lang="en-US" sz="1600" dirty="0" err="1"/>
              <a:t>CPCat</a:t>
            </a:r>
            <a:r>
              <a:rPr lang="en-US" sz="1600" dirty="0"/>
              <a:t>: Chemical Use</a:t>
            </a:r>
          </a:p>
          <a:p>
            <a:pPr algn="r"/>
            <a:r>
              <a:rPr lang="en-US" sz="1600" dirty="0"/>
              <a:t>ACToR: Multiple Types</a:t>
            </a:r>
          </a:p>
          <a:p>
            <a:pPr algn="r"/>
            <a:r>
              <a:rPr lang="en-US" sz="1600" dirty="0"/>
              <a:t>PKDB: Toxicokinetics</a:t>
            </a:r>
          </a:p>
          <a:p>
            <a:pPr algn="r"/>
            <a:r>
              <a:rPr lang="en-US" sz="1600" dirty="0" err="1"/>
              <a:t>LitDB</a:t>
            </a:r>
            <a:r>
              <a:rPr lang="en-US" sz="1600" dirty="0"/>
              <a:t>: Open Literature</a:t>
            </a:r>
          </a:p>
        </p:txBody>
      </p:sp>
      <p:sp>
        <p:nvSpPr>
          <p:cNvPr id="21" name="TextBox 20"/>
          <p:cNvSpPr txBox="1"/>
          <p:nvPr/>
        </p:nvSpPr>
        <p:spPr>
          <a:xfrm>
            <a:off x="3724842" y="3044592"/>
            <a:ext cx="1514645" cy="338554"/>
          </a:xfrm>
          <a:prstGeom prst="rect">
            <a:avLst/>
          </a:prstGeom>
          <a:noFill/>
        </p:spPr>
        <p:txBody>
          <a:bodyPr wrap="none" rtlCol="0">
            <a:spAutoFit/>
          </a:bodyPr>
          <a:lstStyle/>
          <a:p>
            <a:r>
              <a:rPr lang="en-US" sz="1600" b="1" u="sng" dirty="0"/>
              <a:t>Web Services</a:t>
            </a:r>
          </a:p>
        </p:txBody>
      </p:sp>
      <p:sp>
        <p:nvSpPr>
          <p:cNvPr id="22" name="TextBox 21"/>
          <p:cNvSpPr txBox="1"/>
          <p:nvPr/>
        </p:nvSpPr>
        <p:spPr>
          <a:xfrm>
            <a:off x="3430631" y="4373752"/>
            <a:ext cx="1802096" cy="1323439"/>
          </a:xfrm>
          <a:prstGeom prst="rect">
            <a:avLst/>
          </a:prstGeom>
          <a:noFill/>
        </p:spPr>
        <p:txBody>
          <a:bodyPr wrap="none" rtlCol="0">
            <a:spAutoFit/>
          </a:bodyPr>
          <a:lstStyle/>
          <a:p>
            <a:r>
              <a:rPr lang="en-US" sz="1600" b="1" u="sng" dirty="0"/>
              <a:t>Models</a:t>
            </a:r>
          </a:p>
          <a:p>
            <a:r>
              <a:rPr lang="en-US" sz="1600" dirty="0"/>
              <a:t>Physchem</a:t>
            </a:r>
          </a:p>
          <a:p>
            <a:r>
              <a:rPr lang="en-US" sz="1600" dirty="0"/>
              <a:t>Exposure</a:t>
            </a:r>
          </a:p>
          <a:p>
            <a:r>
              <a:rPr lang="en-US" sz="1600" dirty="0"/>
              <a:t>Bioactivity</a:t>
            </a:r>
          </a:p>
          <a:p>
            <a:r>
              <a:rPr lang="en-US" sz="1600" dirty="0"/>
              <a:t>Pharmacokinetics</a:t>
            </a:r>
          </a:p>
        </p:txBody>
      </p:sp>
      <p:pic>
        <p:nvPicPr>
          <p:cNvPr id="23" name="Picture 22" descr="Screen Shot 2016-03-31 at 3.31.11 AM.png"/>
          <p:cNvPicPr>
            <a:picLocks noChangeAspect="1"/>
          </p:cNvPicPr>
          <p:nvPr/>
        </p:nvPicPr>
        <p:blipFill rotWithShape="1">
          <a:blip r:embed="rId2" cstate="print">
            <a:extLst>
              <a:ext uri="{28A0092B-C50C-407E-A947-70E740481C1C}">
                <a14:useLocalDpi xmlns:a14="http://schemas.microsoft.com/office/drawing/2010/main" val="0"/>
              </a:ext>
            </a:extLst>
          </a:blip>
          <a:srcRect l="17676" t="13636" r="8147" b="2283"/>
          <a:stretch/>
        </p:blipFill>
        <p:spPr>
          <a:xfrm>
            <a:off x="5952088" y="1177158"/>
            <a:ext cx="1142326" cy="809297"/>
          </a:xfrm>
          <a:prstGeom prst="rect">
            <a:avLst/>
          </a:prstGeom>
        </p:spPr>
      </p:pic>
      <p:pic>
        <p:nvPicPr>
          <p:cNvPr id="24" name="Picture 23" descr="Screen Shot 2016-03-31 at 3.32.36 AM.png"/>
          <p:cNvPicPr>
            <a:picLocks noChangeAspect="1"/>
          </p:cNvPicPr>
          <p:nvPr/>
        </p:nvPicPr>
        <p:blipFill rotWithShape="1">
          <a:blip r:embed="rId3" cstate="print">
            <a:extLst>
              <a:ext uri="{28A0092B-C50C-407E-A947-70E740481C1C}">
                <a14:useLocalDpi xmlns:a14="http://schemas.microsoft.com/office/drawing/2010/main" val="0"/>
              </a:ext>
            </a:extLst>
          </a:blip>
          <a:srcRect t="13283" r="20300" b="2783"/>
          <a:stretch/>
        </p:blipFill>
        <p:spPr>
          <a:xfrm>
            <a:off x="5950403" y="2141695"/>
            <a:ext cx="1143000" cy="752318"/>
          </a:xfrm>
          <a:prstGeom prst="rect">
            <a:avLst/>
          </a:prstGeom>
        </p:spPr>
      </p:pic>
      <p:pic>
        <p:nvPicPr>
          <p:cNvPr id="25" name="Picture 24" descr="Screen Shot 2016-03-31 at 3.34.07 AM.png"/>
          <p:cNvPicPr>
            <a:picLocks noChangeAspect="1"/>
          </p:cNvPicPr>
          <p:nvPr/>
        </p:nvPicPr>
        <p:blipFill rotWithShape="1">
          <a:blip r:embed="rId4" cstate="print">
            <a:extLst>
              <a:ext uri="{28A0092B-C50C-407E-A947-70E740481C1C}">
                <a14:useLocalDpi xmlns:a14="http://schemas.microsoft.com/office/drawing/2010/main" val="0"/>
              </a:ext>
            </a:extLst>
          </a:blip>
          <a:srcRect t="14276" r="20300" b="2334"/>
          <a:stretch/>
        </p:blipFill>
        <p:spPr>
          <a:xfrm>
            <a:off x="5950403" y="3054217"/>
            <a:ext cx="1142326" cy="747000"/>
          </a:xfrm>
          <a:prstGeom prst="rect">
            <a:avLst/>
          </a:prstGeom>
        </p:spPr>
      </p:pic>
      <p:sp>
        <p:nvSpPr>
          <p:cNvPr id="26" name="TextBox 25"/>
          <p:cNvSpPr txBox="1"/>
          <p:nvPr/>
        </p:nvSpPr>
        <p:spPr>
          <a:xfrm>
            <a:off x="7093403" y="1379537"/>
            <a:ext cx="831959" cy="338554"/>
          </a:xfrm>
          <a:prstGeom prst="rect">
            <a:avLst/>
          </a:prstGeom>
          <a:noFill/>
        </p:spPr>
        <p:txBody>
          <a:bodyPr wrap="none" rtlCol="0">
            <a:spAutoFit/>
          </a:bodyPr>
          <a:lstStyle/>
          <a:p>
            <a:r>
              <a:rPr lang="en-US" sz="1600" dirty="0"/>
              <a:t>ACToR</a:t>
            </a:r>
          </a:p>
        </p:txBody>
      </p:sp>
      <p:sp>
        <p:nvSpPr>
          <p:cNvPr id="27" name="TextBox 26"/>
          <p:cNvSpPr txBox="1"/>
          <p:nvPr/>
        </p:nvSpPr>
        <p:spPr>
          <a:xfrm>
            <a:off x="7102995" y="2328089"/>
            <a:ext cx="1447832" cy="338554"/>
          </a:xfrm>
          <a:prstGeom prst="rect">
            <a:avLst/>
          </a:prstGeom>
          <a:noFill/>
        </p:spPr>
        <p:txBody>
          <a:bodyPr wrap="none" rtlCol="0">
            <a:spAutoFit/>
          </a:bodyPr>
          <a:lstStyle/>
          <a:p>
            <a:r>
              <a:rPr lang="en-US" sz="1600" dirty="0"/>
              <a:t>CPCat/</a:t>
            </a:r>
            <a:r>
              <a:rPr lang="en-US" sz="1600" dirty="0" err="1"/>
              <a:t>CPDat</a:t>
            </a:r>
            <a:endParaRPr lang="en-US" sz="1600" dirty="0"/>
          </a:p>
        </p:txBody>
      </p:sp>
      <p:sp>
        <p:nvSpPr>
          <p:cNvPr id="28" name="TextBox 27"/>
          <p:cNvSpPr txBox="1"/>
          <p:nvPr/>
        </p:nvSpPr>
        <p:spPr>
          <a:xfrm>
            <a:off x="7092729" y="3247220"/>
            <a:ext cx="968535" cy="338554"/>
          </a:xfrm>
          <a:prstGeom prst="rect">
            <a:avLst/>
          </a:prstGeom>
          <a:noFill/>
        </p:spPr>
        <p:txBody>
          <a:bodyPr wrap="none" rtlCol="0">
            <a:spAutoFit/>
          </a:bodyPr>
          <a:lstStyle/>
          <a:p>
            <a:r>
              <a:rPr lang="en-US" sz="1600" dirty="0"/>
              <a:t>EDSP21</a:t>
            </a:r>
          </a:p>
        </p:txBody>
      </p:sp>
      <p:sp>
        <p:nvSpPr>
          <p:cNvPr id="29" name="TextBox 28"/>
          <p:cNvSpPr txBox="1"/>
          <p:nvPr/>
        </p:nvSpPr>
        <p:spPr>
          <a:xfrm>
            <a:off x="7102995" y="4221958"/>
            <a:ext cx="924933" cy="338554"/>
          </a:xfrm>
          <a:prstGeom prst="rect">
            <a:avLst/>
          </a:prstGeom>
          <a:noFill/>
        </p:spPr>
        <p:txBody>
          <a:bodyPr wrap="none" rtlCol="0">
            <a:spAutoFit/>
          </a:bodyPr>
          <a:lstStyle/>
          <a:p>
            <a:r>
              <a:rPr lang="en-US" sz="1600" dirty="0"/>
              <a:t>ToxCast</a:t>
            </a:r>
          </a:p>
        </p:txBody>
      </p:sp>
      <p:pic>
        <p:nvPicPr>
          <p:cNvPr id="30" name="Picture 29" descr="Screen Shot 2016-03-31 at 3.36.33 AM.png"/>
          <p:cNvPicPr>
            <a:picLocks noChangeAspect="1"/>
          </p:cNvPicPr>
          <p:nvPr/>
        </p:nvPicPr>
        <p:blipFill rotWithShape="1">
          <a:blip r:embed="rId5" cstate="print">
            <a:extLst>
              <a:ext uri="{28A0092B-C50C-407E-A947-70E740481C1C}">
                <a14:useLocalDpi xmlns:a14="http://schemas.microsoft.com/office/drawing/2010/main" val="0"/>
              </a:ext>
            </a:extLst>
          </a:blip>
          <a:srcRect t="14275" r="20142" b="3093"/>
          <a:stretch/>
        </p:blipFill>
        <p:spPr>
          <a:xfrm>
            <a:off x="5959995" y="3961421"/>
            <a:ext cx="1143000" cy="739187"/>
          </a:xfrm>
          <a:prstGeom prst="rect">
            <a:avLst/>
          </a:prstGeom>
        </p:spPr>
      </p:pic>
      <p:sp>
        <p:nvSpPr>
          <p:cNvPr id="31" name="TextBox 30"/>
          <p:cNvSpPr txBox="1"/>
          <p:nvPr/>
        </p:nvSpPr>
        <p:spPr>
          <a:xfrm>
            <a:off x="7115755" y="5971840"/>
            <a:ext cx="1037143" cy="338554"/>
          </a:xfrm>
          <a:prstGeom prst="rect">
            <a:avLst/>
          </a:prstGeom>
          <a:noFill/>
        </p:spPr>
        <p:txBody>
          <a:bodyPr wrap="none" rtlCol="0">
            <a:spAutoFit/>
          </a:bodyPr>
          <a:lstStyle/>
          <a:p>
            <a:r>
              <a:rPr lang="en-US" sz="1600" dirty="0" err="1"/>
              <a:t>RapidTox</a:t>
            </a:r>
            <a:endParaRPr lang="en-US" sz="1600" dirty="0"/>
          </a:p>
        </p:txBody>
      </p:sp>
      <p:sp>
        <p:nvSpPr>
          <p:cNvPr id="32" name="TextBox 31"/>
          <p:cNvSpPr txBox="1"/>
          <p:nvPr/>
        </p:nvSpPr>
        <p:spPr>
          <a:xfrm>
            <a:off x="7115755" y="5020351"/>
            <a:ext cx="1107996" cy="338554"/>
          </a:xfrm>
          <a:prstGeom prst="rect">
            <a:avLst/>
          </a:prstGeom>
          <a:noFill/>
        </p:spPr>
        <p:txBody>
          <a:bodyPr wrap="none" rtlCol="0">
            <a:spAutoFit/>
          </a:bodyPr>
          <a:lstStyle/>
          <a:p>
            <a:r>
              <a:rPr lang="en-US" sz="1600" dirty="0"/>
              <a:t>Chemistry</a:t>
            </a:r>
          </a:p>
        </p:txBody>
      </p:sp>
      <p:cxnSp>
        <p:nvCxnSpPr>
          <p:cNvPr id="36" name="Curved Connector 35"/>
          <p:cNvCxnSpPr>
            <a:stCxn id="12" idx="3"/>
            <a:endCxn id="21" idx="1"/>
          </p:cNvCxnSpPr>
          <p:nvPr/>
        </p:nvCxnSpPr>
        <p:spPr>
          <a:xfrm>
            <a:off x="3189353" y="3167702"/>
            <a:ext cx="535489" cy="46167"/>
          </a:xfrm>
          <a:prstGeom prst="curvedConnector3">
            <a:avLst/>
          </a:prstGeom>
          <a:ln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Curved Connector 38"/>
          <p:cNvCxnSpPr>
            <a:stCxn id="22" idx="0"/>
            <a:endCxn id="21" idx="2"/>
          </p:cNvCxnSpPr>
          <p:nvPr/>
        </p:nvCxnSpPr>
        <p:spPr>
          <a:xfrm rot="5400000" flipH="1" flipV="1">
            <a:off x="3911619" y="3803206"/>
            <a:ext cx="990606" cy="150486"/>
          </a:xfrm>
          <a:prstGeom prst="curvedConnector3">
            <a:avLst/>
          </a:prstGeom>
          <a:ln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Curved Connector 40"/>
          <p:cNvCxnSpPr>
            <a:stCxn id="21" idx="3"/>
            <a:endCxn id="23" idx="1"/>
          </p:cNvCxnSpPr>
          <p:nvPr/>
        </p:nvCxnSpPr>
        <p:spPr>
          <a:xfrm flipV="1">
            <a:off x="5239487" y="1581807"/>
            <a:ext cx="712601" cy="1632062"/>
          </a:xfrm>
          <a:prstGeom prst="curvedConnector3">
            <a:avLst>
              <a:gd name="adj1" fmla="val 50000"/>
            </a:avLst>
          </a:prstGeom>
          <a:ln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Curved Connector 44"/>
          <p:cNvCxnSpPr>
            <a:stCxn id="21" idx="3"/>
            <a:endCxn id="24" idx="1"/>
          </p:cNvCxnSpPr>
          <p:nvPr/>
        </p:nvCxnSpPr>
        <p:spPr>
          <a:xfrm flipV="1">
            <a:off x="5239487" y="2517854"/>
            <a:ext cx="710916" cy="696015"/>
          </a:xfrm>
          <a:prstGeom prst="curvedConnector3">
            <a:avLst>
              <a:gd name="adj1" fmla="val 50000"/>
            </a:avLst>
          </a:prstGeom>
          <a:ln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6" name="Curved Connector 45"/>
          <p:cNvCxnSpPr>
            <a:stCxn id="21" idx="3"/>
            <a:endCxn id="25" idx="1"/>
          </p:cNvCxnSpPr>
          <p:nvPr/>
        </p:nvCxnSpPr>
        <p:spPr>
          <a:xfrm>
            <a:off x="5239487" y="3213869"/>
            <a:ext cx="710916" cy="213848"/>
          </a:xfrm>
          <a:prstGeom prst="curvedConnector3">
            <a:avLst>
              <a:gd name="adj1" fmla="val 50000"/>
            </a:avLst>
          </a:prstGeom>
          <a:ln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7" name="Curved Connector 46"/>
          <p:cNvCxnSpPr>
            <a:stCxn id="21" idx="3"/>
            <a:endCxn id="30" idx="1"/>
          </p:cNvCxnSpPr>
          <p:nvPr/>
        </p:nvCxnSpPr>
        <p:spPr>
          <a:xfrm>
            <a:off x="5239487" y="3213869"/>
            <a:ext cx="720508" cy="1117146"/>
          </a:xfrm>
          <a:prstGeom prst="curvedConnector3">
            <a:avLst>
              <a:gd name="adj1" fmla="val 50000"/>
            </a:avLst>
          </a:prstGeom>
          <a:ln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21" idx="3"/>
            <a:endCxn id="35" idx="1"/>
          </p:cNvCxnSpPr>
          <p:nvPr/>
        </p:nvCxnSpPr>
        <p:spPr>
          <a:xfrm>
            <a:off x="5239487" y="3213869"/>
            <a:ext cx="733268" cy="1982827"/>
          </a:xfrm>
          <a:prstGeom prst="curvedConnector3">
            <a:avLst>
              <a:gd name="adj1" fmla="val 33447"/>
            </a:avLst>
          </a:prstGeom>
          <a:ln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9" name="Curved Connector 48"/>
          <p:cNvCxnSpPr>
            <a:stCxn id="21" idx="3"/>
            <a:endCxn id="50" idx="1"/>
          </p:cNvCxnSpPr>
          <p:nvPr/>
        </p:nvCxnSpPr>
        <p:spPr>
          <a:xfrm>
            <a:off x="5239487" y="3213869"/>
            <a:ext cx="868396" cy="2953318"/>
          </a:xfrm>
          <a:prstGeom prst="curvedConnector3">
            <a:avLst>
              <a:gd name="adj1" fmla="val 10863"/>
            </a:avLst>
          </a:prstGeom>
          <a:ln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5862069" y="765207"/>
            <a:ext cx="1367682" cy="338554"/>
          </a:xfrm>
          <a:prstGeom prst="rect">
            <a:avLst/>
          </a:prstGeom>
          <a:noFill/>
        </p:spPr>
        <p:txBody>
          <a:bodyPr wrap="none" rtlCol="0">
            <a:spAutoFit/>
          </a:bodyPr>
          <a:lstStyle/>
          <a:p>
            <a:r>
              <a:rPr lang="en-US" sz="1600" b="1" u="sng" dirty="0"/>
              <a:t>Dashboards</a:t>
            </a:r>
          </a:p>
        </p:txBody>
      </p:sp>
      <p:pic>
        <p:nvPicPr>
          <p:cNvPr id="35" name="Picture 34"/>
          <p:cNvPicPr>
            <a:picLocks noChangeAspect="1"/>
          </p:cNvPicPr>
          <p:nvPr/>
        </p:nvPicPr>
        <p:blipFill rotWithShape="1">
          <a:blip r:embed="rId6"/>
          <a:srcRect l="-650" t="12155" r="650" b="-520"/>
          <a:stretch/>
        </p:blipFill>
        <p:spPr>
          <a:xfrm>
            <a:off x="5972755" y="4881391"/>
            <a:ext cx="1143000" cy="630610"/>
          </a:xfrm>
          <a:prstGeom prst="rect">
            <a:avLst/>
          </a:prstGeom>
        </p:spPr>
      </p:pic>
      <p:pic>
        <p:nvPicPr>
          <p:cNvPr id="50" name="Picture 49"/>
          <p:cNvPicPr>
            <a:picLocks noChangeAspect="1"/>
          </p:cNvPicPr>
          <p:nvPr/>
        </p:nvPicPr>
        <p:blipFill>
          <a:blip r:embed="rId7"/>
          <a:stretch>
            <a:fillRect/>
          </a:stretch>
        </p:blipFill>
        <p:spPr>
          <a:xfrm>
            <a:off x="6107883" y="5632297"/>
            <a:ext cx="872743" cy="10697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243978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pic>
        <p:nvPicPr>
          <p:cNvPr id="5" name="Picture 4"/>
          <p:cNvPicPr>
            <a:picLocks noChangeAspect="1"/>
          </p:cNvPicPr>
          <p:nvPr/>
        </p:nvPicPr>
        <p:blipFill rotWithShape="1">
          <a:blip r:embed="rId2"/>
          <a:srcRect l="1409" t="15372" r="32823" b="16767"/>
          <a:stretch/>
        </p:blipFill>
        <p:spPr>
          <a:xfrm>
            <a:off x="0" y="646374"/>
            <a:ext cx="6524803" cy="4223559"/>
          </a:xfrm>
          <a:prstGeom prst="rect">
            <a:avLst/>
          </a:prstGeom>
        </p:spPr>
      </p:pic>
      <p:pic>
        <p:nvPicPr>
          <p:cNvPr id="2" name="Picture 1"/>
          <p:cNvPicPr>
            <a:picLocks noChangeAspect="1"/>
          </p:cNvPicPr>
          <p:nvPr/>
        </p:nvPicPr>
        <p:blipFill rotWithShape="1">
          <a:blip r:embed="rId3"/>
          <a:srcRect l="2628" t="39406" r="74126" b="24831"/>
          <a:stretch/>
        </p:blipFill>
        <p:spPr>
          <a:xfrm>
            <a:off x="5339029" y="2728259"/>
            <a:ext cx="2676525" cy="2524125"/>
          </a:xfrm>
          <a:prstGeom prst="rect">
            <a:avLst/>
          </a:prstGeom>
        </p:spPr>
      </p:pic>
      <p:pic>
        <p:nvPicPr>
          <p:cNvPr id="3" name="Picture 2"/>
          <p:cNvPicPr>
            <a:picLocks noChangeAspect="1"/>
          </p:cNvPicPr>
          <p:nvPr/>
        </p:nvPicPr>
        <p:blipFill rotWithShape="1">
          <a:blip r:embed="rId4"/>
          <a:srcRect l="2868" t="37286" r="28907" b="22341"/>
          <a:stretch/>
        </p:blipFill>
        <p:spPr>
          <a:xfrm>
            <a:off x="2074864" y="5220519"/>
            <a:ext cx="4513943" cy="1637481"/>
          </a:xfrm>
          <a:prstGeom prst="rect">
            <a:avLst/>
          </a:prstGeom>
        </p:spPr>
      </p:pic>
      <p:sp>
        <p:nvSpPr>
          <p:cNvPr id="4" name="Title 3"/>
          <p:cNvSpPr>
            <a:spLocks noGrp="1"/>
          </p:cNvSpPr>
          <p:nvPr>
            <p:ph type="title"/>
          </p:nvPr>
        </p:nvSpPr>
        <p:spPr>
          <a:xfrm>
            <a:off x="368716" y="155470"/>
            <a:ext cx="8561640" cy="490904"/>
          </a:xfrm>
        </p:spPr>
        <p:txBody>
          <a:bodyPr/>
          <a:lstStyle/>
          <a:p>
            <a:r>
              <a:rPr lang="en-US" dirty="0"/>
              <a:t>RapidTox Dashboard: Risk Assessment Tool</a:t>
            </a:r>
          </a:p>
        </p:txBody>
      </p:sp>
    </p:spTree>
    <p:extLst>
      <p:ext uri="{BB962C8B-B14F-4D97-AF65-F5344CB8AC3E}">
        <p14:creationId xmlns:p14="http://schemas.microsoft.com/office/powerpoint/2010/main" val="315411772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158" y="0"/>
            <a:ext cx="353814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6" name="Rectangle 5"/>
          <p:cNvSpPr/>
          <p:nvPr/>
        </p:nvSpPr>
        <p:spPr>
          <a:xfrm>
            <a:off x="308691" y="1016965"/>
            <a:ext cx="8652891" cy="5924699"/>
          </a:xfrm>
          <a:prstGeom prst="rect">
            <a:avLst/>
          </a:prstGeom>
        </p:spPr>
        <p:txBody>
          <a:bodyPr wrap="square">
            <a:spAutoFit/>
          </a:bodyPr>
          <a:lstStyle/>
          <a:p>
            <a:pPr marL="182880" lvl="1" indent="-182880">
              <a:spcAft>
                <a:spcPts val="600"/>
              </a:spcAft>
              <a:buFont typeface="Arial" panose="020B0604020202020204" pitchFamily="34" charset="0"/>
              <a:buChar char="•"/>
            </a:pPr>
            <a:r>
              <a:rPr lang="en-US" sz="2000" dirty="0">
                <a:latin typeface="Calibri" pitchFamily="34" charset="0"/>
              </a:rPr>
              <a:t>Technical limitations/obstacles associated with each technology (e.g., metabolism, volatiles, etc.)</a:t>
            </a:r>
          </a:p>
          <a:p>
            <a:pPr marL="182880" lvl="1" indent="-182880">
              <a:spcAft>
                <a:spcPts val="1200"/>
              </a:spcAft>
              <a:buFont typeface="Arial" panose="020B0604020202020204" pitchFamily="34" charset="0"/>
              <a:buChar char="•"/>
            </a:pPr>
            <a:r>
              <a:rPr lang="en-US" sz="2000" dirty="0">
                <a:latin typeface="Calibri" pitchFamily="34" charset="0"/>
              </a:rPr>
              <a:t>Moving from an apical to a molecular paradigm and defining adversity</a:t>
            </a:r>
          </a:p>
          <a:p>
            <a:pPr marL="182880" lvl="1" indent="-182880">
              <a:spcAft>
                <a:spcPts val="1200"/>
              </a:spcAft>
              <a:buFont typeface="Arial" panose="020B0604020202020204" pitchFamily="34" charset="0"/>
              <a:buChar char="•"/>
            </a:pPr>
            <a:r>
              <a:rPr lang="en-US" sz="2000" dirty="0">
                <a:latin typeface="Calibri" pitchFamily="34" charset="0"/>
              </a:rPr>
              <a:t>Predicting human safety vs. toxicity</a:t>
            </a:r>
          </a:p>
          <a:p>
            <a:pPr marL="182880" lvl="1" indent="-182880">
              <a:spcAft>
                <a:spcPts val="1200"/>
              </a:spcAft>
              <a:buFont typeface="Arial" panose="020B0604020202020204" pitchFamily="34" charset="0"/>
              <a:buChar char="•"/>
            </a:pPr>
            <a:r>
              <a:rPr lang="en-US" sz="2000" dirty="0">
                <a:latin typeface="Calibri" pitchFamily="34" charset="0"/>
              </a:rPr>
              <a:t>Combining new approaches to have adequate throughput and sufficiently capture higher levels of biological organization</a:t>
            </a:r>
          </a:p>
          <a:p>
            <a:pPr marL="182880" lvl="1" indent="-182880">
              <a:spcAft>
                <a:spcPts val="1200"/>
              </a:spcAft>
              <a:buFont typeface="Arial" panose="020B0604020202020204" pitchFamily="34" charset="0"/>
              <a:buChar char="•"/>
            </a:pPr>
            <a:r>
              <a:rPr lang="en-US" sz="2000" dirty="0">
                <a:latin typeface="Calibri" pitchFamily="34" charset="0"/>
              </a:rPr>
              <a:t>Systematically integrating multiple data streams from the new approaches in a risk-based, weight of evidence assessment</a:t>
            </a:r>
          </a:p>
          <a:p>
            <a:pPr marL="182880" lvl="1" indent="-182880">
              <a:spcAft>
                <a:spcPts val="1200"/>
              </a:spcAft>
              <a:buFont typeface="Arial" panose="020B0604020202020204" pitchFamily="34" charset="0"/>
              <a:buChar char="•"/>
            </a:pPr>
            <a:r>
              <a:rPr lang="en-US" sz="2000" dirty="0">
                <a:latin typeface="Calibri" pitchFamily="34" charset="0"/>
              </a:rPr>
              <a:t>Quantifying and incorporating uncertainty and variability</a:t>
            </a:r>
          </a:p>
          <a:p>
            <a:pPr marL="182880" lvl="1" indent="-182880">
              <a:spcAft>
                <a:spcPts val="600"/>
              </a:spcAft>
              <a:buFont typeface="Arial" panose="020B0604020202020204" pitchFamily="34" charset="0"/>
              <a:buChar char="•"/>
            </a:pPr>
            <a:r>
              <a:rPr lang="en-US" sz="2000" dirty="0">
                <a:latin typeface="Calibri" pitchFamily="34" charset="0"/>
              </a:rPr>
              <a:t>Dealing with validation</a:t>
            </a:r>
          </a:p>
          <a:p>
            <a:pPr marL="640080" lvl="2" indent="-182880">
              <a:spcAft>
                <a:spcPts val="600"/>
              </a:spcAft>
              <a:buFont typeface="Arial" panose="020B0604020202020204" pitchFamily="34" charset="0"/>
              <a:buChar char="•"/>
            </a:pPr>
            <a:r>
              <a:rPr lang="en-US" sz="1800" dirty="0">
                <a:latin typeface="Calibri" pitchFamily="34" charset="0"/>
              </a:rPr>
              <a:t>Defining a fit-for-purpose framework(s) that is time and resource efficient </a:t>
            </a:r>
          </a:p>
          <a:p>
            <a:pPr marL="640080" lvl="2" indent="-182880">
              <a:spcAft>
                <a:spcPts val="600"/>
              </a:spcAft>
              <a:buFont typeface="Arial" panose="020B0604020202020204" pitchFamily="34" charset="0"/>
              <a:buChar char="•"/>
            </a:pPr>
            <a:r>
              <a:rPr lang="en-US" sz="1800" dirty="0">
                <a:latin typeface="Calibri" pitchFamily="34" charset="0"/>
              </a:rPr>
              <a:t>Performance-based technology standards vs. traditional validation</a:t>
            </a:r>
          </a:p>
          <a:p>
            <a:pPr marL="640080" lvl="2" indent="-182880">
              <a:spcAft>
                <a:spcPts val="600"/>
              </a:spcAft>
              <a:buFont typeface="Arial" panose="020B0604020202020204" pitchFamily="34" charset="0"/>
              <a:buChar char="•"/>
            </a:pPr>
            <a:r>
              <a:rPr lang="en-US" sz="1800" dirty="0">
                <a:latin typeface="Calibri" pitchFamily="34" charset="0"/>
              </a:rPr>
              <a:t>Role of </a:t>
            </a:r>
            <a:r>
              <a:rPr lang="en-US" sz="1800" i="1" dirty="0">
                <a:latin typeface="Calibri" pitchFamily="34" charset="0"/>
              </a:rPr>
              <a:t>in vivo</a:t>
            </a:r>
            <a:r>
              <a:rPr lang="en-US" sz="1800" dirty="0">
                <a:latin typeface="Calibri" pitchFamily="34" charset="0"/>
              </a:rPr>
              <a:t> rodent studies and understanding their inherent uncertainty</a:t>
            </a:r>
          </a:p>
          <a:p>
            <a:pPr marL="182880" lvl="1" indent="-182880">
              <a:spcAft>
                <a:spcPts val="1200"/>
              </a:spcAft>
              <a:buFont typeface="Arial" panose="020B0604020202020204" pitchFamily="34" charset="0"/>
              <a:buChar char="•"/>
            </a:pPr>
            <a:r>
              <a:rPr lang="en-US" sz="2000" dirty="0">
                <a:latin typeface="Calibri" pitchFamily="34" charset="0"/>
              </a:rPr>
              <a:t>Legal defensibility of new methods and assessment products</a:t>
            </a:r>
          </a:p>
          <a:p>
            <a:pPr marL="182880" lvl="1" indent="-182880">
              <a:spcAft>
                <a:spcPts val="1200"/>
              </a:spcAft>
              <a:buFont typeface="Arial" panose="020B0604020202020204" pitchFamily="34" charset="0"/>
              <a:buChar char="•"/>
            </a:pPr>
            <a:endParaRPr lang="en-US" sz="2000" dirty="0">
              <a:latin typeface="Calibri" pitchFamily="34" charset="0"/>
            </a:endParaRPr>
          </a:p>
        </p:txBody>
      </p:sp>
      <p:sp>
        <p:nvSpPr>
          <p:cNvPr id="22" name="Title 21"/>
          <p:cNvSpPr>
            <a:spLocks noGrp="1"/>
          </p:cNvSpPr>
          <p:nvPr>
            <p:ph type="title"/>
          </p:nvPr>
        </p:nvSpPr>
        <p:spPr>
          <a:xfrm>
            <a:off x="2297191" y="38857"/>
            <a:ext cx="6786172" cy="1143000"/>
          </a:xfrm>
          <a:effectLst>
            <a:outerShdw blurRad="50800" dist="38100" dir="2700000" algn="tl" rotWithShape="0">
              <a:schemeClr val="bg1">
                <a:alpha val="40000"/>
              </a:schemeClr>
            </a:outerShdw>
          </a:effectLst>
        </p:spPr>
        <p:txBody>
          <a:bodyPr>
            <a:normAutofit/>
          </a:bodyPr>
          <a:lstStyle/>
          <a:p>
            <a:r>
              <a:rPr lang="en-US" sz="3000" dirty="0"/>
              <a:t>Ongoing Challenges</a:t>
            </a:r>
          </a:p>
        </p:txBody>
      </p:sp>
    </p:spTree>
    <p:extLst>
      <p:ext uri="{BB962C8B-B14F-4D97-AF65-F5344CB8AC3E}">
        <p14:creationId xmlns:p14="http://schemas.microsoft.com/office/powerpoint/2010/main" val="14922102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33600" y="533400"/>
            <a:ext cx="7010400" cy="161925"/>
          </a:xfrm>
        </p:spPr>
        <p:txBody>
          <a:bodyPr/>
          <a:lstStyle/>
          <a:p>
            <a:r>
              <a:rPr lang="en-US" sz="2400" dirty="0"/>
              <a:t>National Center for Computational Toxicology</a:t>
            </a:r>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48</a:t>
            </a:fld>
            <a:endParaRPr lang="en-US" sz="1000" b="1" kern="1200" dirty="0">
              <a:solidFill>
                <a:srgbClr val="003F69"/>
              </a:solidFill>
              <a:latin typeface="Arial" charset="0"/>
              <a:ea typeface="ＭＳ Ｐゴシック" pitchFamily="1"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4944" y="2729428"/>
            <a:ext cx="5167172" cy="3638550"/>
          </a:xfrm>
          <a:prstGeom prst="rect">
            <a:avLst/>
          </a:prstGeom>
        </p:spPr>
      </p:pic>
      <p:sp>
        <p:nvSpPr>
          <p:cNvPr id="7" name="Content Placeholder 2"/>
          <p:cNvSpPr txBox="1">
            <a:spLocks/>
          </p:cNvSpPr>
          <p:nvPr/>
        </p:nvSpPr>
        <p:spPr>
          <a:xfrm>
            <a:off x="-30962" y="1019174"/>
            <a:ext cx="1809750" cy="4724400"/>
          </a:xfrm>
          <a:prstGeom prst="rect">
            <a:avLst/>
          </a:prstGeom>
        </p:spPr>
        <p:txBody>
          <a:bodyPr/>
          <a:lstStyle>
            <a:lvl1pPr marL="168275" indent="-168275" algn="l" rtl="0" eaLnBrk="0" fontAlgn="base" hangingPunct="0">
              <a:spcBef>
                <a:spcPct val="20000"/>
              </a:spcBef>
              <a:spcAft>
                <a:spcPct val="0"/>
              </a:spcAft>
              <a:buClr>
                <a:srgbClr val="003F69"/>
              </a:buClr>
              <a:buSzPct val="90000"/>
              <a:buFont typeface="Times" pitchFamily="18" charset="0"/>
              <a:buChar char="•"/>
              <a:defRPr sz="2400">
                <a:solidFill>
                  <a:schemeClr val="tx1"/>
                </a:solidFill>
                <a:latin typeface="+mn-lt"/>
                <a:ea typeface="+mn-ea"/>
                <a:cs typeface="+mn-cs"/>
              </a:defRPr>
            </a:lvl1pPr>
            <a:lvl2pPr marL="458788" indent="-174625" algn="l" rtl="0" eaLnBrk="0" fontAlgn="base" hangingPunct="0">
              <a:spcBef>
                <a:spcPct val="20000"/>
              </a:spcBef>
              <a:spcAft>
                <a:spcPct val="0"/>
              </a:spcAft>
              <a:buClr>
                <a:srgbClr val="003F69"/>
              </a:buClr>
              <a:buChar char="–"/>
              <a:defRPr sz="2000">
                <a:solidFill>
                  <a:schemeClr val="tx1"/>
                </a:solidFill>
                <a:latin typeface="+mn-lt"/>
                <a:ea typeface="+mn-ea"/>
              </a:defRPr>
            </a:lvl2pPr>
            <a:lvl3pPr marL="742950" indent="-168275" algn="l" rtl="0" eaLnBrk="0" fontAlgn="base" hangingPunct="0">
              <a:spcBef>
                <a:spcPct val="20000"/>
              </a:spcBef>
              <a:spcAft>
                <a:spcPct val="0"/>
              </a:spcAft>
              <a:buClr>
                <a:srgbClr val="003F69"/>
              </a:buClr>
              <a:buSzPct val="90000"/>
              <a:buFont typeface="Times" pitchFamily="18" charset="0"/>
              <a:buChar char="•"/>
              <a:defRPr>
                <a:solidFill>
                  <a:schemeClr val="tx1"/>
                </a:solidFill>
                <a:latin typeface="+mn-lt"/>
                <a:ea typeface="+mn-ea"/>
              </a:defRPr>
            </a:lvl3pPr>
            <a:lvl4pPr marL="1027113" indent="-169863" algn="l" rtl="0" eaLnBrk="0" fontAlgn="base" hangingPunct="0">
              <a:spcBef>
                <a:spcPct val="20000"/>
              </a:spcBef>
              <a:spcAft>
                <a:spcPct val="0"/>
              </a:spcAft>
              <a:buClr>
                <a:srgbClr val="003F69"/>
              </a:buClr>
              <a:buChar char="–"/>
              <a:defRPr sz="1600">
                <a:solidFill>
                  <a:schemeClr val="tx1"/>
                </a:solidFill>
                <a:latin typeface="+mn-lt"/>
                <a:ea typeface="+mn-ea"/>
              </a:defRPr>
            </a:lvl4pPr>
            <a:lvl5pPr marL="1317625" indent="-176213" algn="l" rtl="0" eaLnBrk="0" fontAlgn="base" hangingPunct="0">
              <a:spcBef>
                <a:spcPct val="20000"/>
              </a:spcBef>
              <a:spcAft>
                <a:spcPct val="0"/>
              </a:spcAft>
              <a:buClr>
                <a:srgbClr val="003F69"/>
              </a:buClr>
              <a:buChar char="»"/>
              <a:defRPr sz="1600" i="1">
                <a:solidFill>
                  <a:schemeClr val="tx1"/>
                </a:solidFill>
                <a:latin typeface="+mn-lt"/>
                <a:ea typeface="+mn-ea"/>
              </a:defRPr>
            </a:lvl5pPr>
            <a:lvl6pPr marL="1774825" indent="-176213" algn="l" rtl="0" fontAlgn="base">
              <a:spcBef>
                <a:spcPct val="20000"/>
              </a:spcBef>
              <a:spcAft>
                <a:spcPct val="0"/>
              </a:spcAft>
              <a:buClr>
                <a:srgbClr val="003F69"/>
              </a:buClr>
              <a:buChar char="»"/>
              <a:defRPr i="1">
                <a:solidFill>
                  <a:schemeClr val="tx1"/>
                </a:solidFill>
                <a:latin typeface="+mn-lt"/>
                <a:ea typeface="+mn-ea"/>
              </a:defRPr>
            </a:lvl6pPr>
            <a:lvl7pPr marL="2232025" indent="-176213" algn="l" rtl="0" fontAlgn="base">
              <a:spcBef>
                <a:spcPct val="20000"/>
              </a:spcBef>
              <a:spcAft>
                <a:spcPct val="0"/>
              </a:spcAft>
              <a:buClr>
                <a:srgbClr val="003F69"/>
              </a:buClr>
              <a:buChar char="»"/>
              <a:defRPr i="1">
                <a:solidFill>
                  <a:schemeClr val="tx1"/>
                </a:solidFill>
                <a:latin typeface="+mn-lt"/>
                <a:ea typeface="+mn-ea"/>
              </a:defRPr>
            </a:lvl7pPr>
            <a:lvl8pPr marL="2689225" indent="-176213" algn="l" rtl="0" fontAlgn="base">
              <a:spcBef>
                <a:spcPct val="20000"/>
              </a:spcBef>
              <a:spcAft>
                <a:spcPct val="0"/>
              </a:spcAft>
              <a:buClr>
                <a:srgbClr val="003F69"/>
              </a:buClr>
              <a:buChar char="»"/>
              <a:defRPr i="1">
                <a:solidFill>
                  <a:schemeClr val="tx1"/>
                </a:solidFill>
                <a:latin typeface="+mn-lt"/>
                <a:ea typeface="+mn-ea"/>
              </a:defRPr>
            </a:lvl8pPr>
            <a:lvl9pPr marL="3146425" indent="-176213" algn="l" rtl="0" fontAlgn="base">
              <a:spcBef>
                <a:spcPct val="20000"/>
              </a:spcBef>
              <a:spcAft>
                <a:spcPct val="0"/>
              </a:spcAft>
              <a:buClr>
                <a:srgbClr val="003F69"/>
              </a:buClr>
              <a:buChar char="»"/>
              <a:defRPr i="1">
                <a:solidFill>
                  <a:schemeClr val="tx1"/>
                </a:solidFill>
                <a:latin typeface="+mn-lt"/>
                <a:ea typeface="+mn-ea"/>
              </a:defRPr>
            </a:lvl9pPr>
          </a:lstStyle>
          <a:p>
            <a:pPr>
              <a:buFont typeface="Times" pitchFamily="18" charset="0"/>
              <a:buNone/>
            </a:pPr>
            <a:r>
              <a:rPr lang="en-US" sz="1200" u="sng" kern="0" dirty="0"/>
              <a:t>NCCT Staff</a:t>
            </a:r>
          </a:p>
          <a:p>
            <a:pPr>
              <a:buFont typeface="Times" pitchFamily="18" charset="0"/>
              <a:buNone/>
            </a:pPr>
            <a:r>
              <a:rPr lang="en-US" sz="1200" kern="0" dirty="0"/>
              <a:t>Rusty Thomas</a:t>
            </a:r>
          </a:p>
          <a:p>
            <a:pPr>
              <a:buFont typeface="Times" pitchFamily="18" charset="0"/>
              <a:buNone/>
            </a:pPr>
            <a:r>
              <a:rPr lang="en-US" sz="1200" kern="0" dirty="0"/>
              <a:t>Kevin Crofton</a:t>
            </a:r>
          </a:p>
          <a:p>
            <a:pPr>
              <a:buFont typeface="Times" pitchFamily="18" charset="0"/>
              <a:buNone/>
            </a:pPr>
            <a:r>
              <a:rPr lang="en-US" sz="1200" kern="0" dirty="0"/>
              <a:t>Keith Houck</a:t>
            </a:r>
          </a:p>
          <a:p>
            <a:pPr>
              <a:buFont typeface="Times" pitchFamily="18" charset="0"/>
              <a:buNone/>
            </a:pPr>
            <a:r>
              <a:rPr lang="en-US" sz="1200" kern="0" dirty="0"/>
              <a:t>Ann Richard</a:t>
            </a:r>
          </a:p>
          <a:p>
            <a:pPr>
              <a:buFont typeface="Times" pitchFamily="18" charset="0"/>
              <a:buNone/>
            </a:pPr>
            <a:r>
              <a:rPr lang="en-US" sz="1200" kern="0" dirty="0"/>
              <a:t>Richard Judson</a:t>
            </a:r>
          </a:p>
          <a:p>
            <a:pPr>
              <a:buFont typeface="Times" pitchFamily="18" charset="0"/>
              <a:buNone/>
            </a:pPr>
            <a:r>
              <a:rPr lang="en-US" sz="1200" kern="0" dirty="0"/>
              <a:t>Tom Knudsen</a:t>
            </a:r>
          </a:p>
          <a:p>
            <a:pPr>
              <a:buFont typeface="Times" pitchFamily="18" charset="0"/>
              <a:buNone/>
            </a:pPr>
            <a:r>
              <a:rPr lang="en-US" sz="1200" kern="0" dirty="0"/>
              <a:t>Matt Martin*</a:t>
            </a:r>
          </a:p>
          <a:p>
            <a:pPr>
              <a:buFont typeface="Times" pitchFamily="18" charset="0"/>
              <a:buNone/>
            </a:pPr>
            <a:r>
              <a:rPr lang="en-US" sz="1200" kern="0" dirty="0"/>
              <a:t>Grace Patlewicz</a:t>
            </a:r>
          </a:p>
          <a:p>
            <a:pPr>
              <a:buFont typeface="Times" pitchFamily="18" charset="0"/>
              <a:buNone/>
            </a:pPr>
            <a:r>
              <a:rPr lang="en-US" sz="1200" kern="0" dirty="0"/>
              <a:t>Woody Setzer</a:t>
            </a:r>
          </a:p>
          <a:p>
            <a:pPr>
              <a:buFont typeface="Times" pitchFamily="18" charset="0"/>
              <a:buNone/>
            </a:pPr>
            <a:r>
              <a:rPr lang="en-US" sz="1200" kern="0" dirty="0"/>
              <a:t>John Wambaugh</a:t>
            </a:r>
          </a:p>
          <a:p>
            <a:pPr>
              <a:buFont typeface="Times" pitchFamily="18" charset="0"/>
              <a:buNone/>
            </a:pPr>
            <a:r>
              <a:rPr lang="en-US" sz="1200" kern="0" dirty="0"/>
              <a:t>Tony Williams</a:t>
            </a:r>
          </a:p>
          <a:p>
            <a:pPr>
              <a:buFont typeface="Times" pitchFamily="18" charset="0"/>
              <a:buNone/>
            </a:pPr>
            <a:r>
              <a:rPr lang="en-US" sz="1200" kern="0" dirty="0"/>
              <a:t>Steve Simmons</a:t>
            </a:r>
          </a:p>
          <a:p>
            <a:pPr>
              <a:buFont typeface="Times" pitchFamily="18" charset="0"/>
              <a:buNone/>
            </a:pPr>
            <a:r>
              <a:rPr lang="en-US" sz="1200" kern="0" dirty="0"/>
              <a:t>Chris Grulke</a:t>
            </a:r>
          </a:p>
          <a:p>
            <a:pPr>
              <a:buFont typeface="Times" pitchFamily="18" charset="0"/>
              <a:buNone/>
            </a:pPr>
            <a:r>
              <a:rPr lang="en-US" sz="1200" kern="0" dirty="0"/>
              <a:t>Katie Paul-Friedman</a:t>
            </a:r>
          </a:p>
          <a:p>
            <a:pPr>
              <a:buFont typeface="Times" pitchFamily="18" charset="0"/>
              <a:buNone/>
            </a:pPr>
            <a:r>
              <a:rPr lang="en-US" sz="1200" kern="0" dirty="0"/>
              <a:t>Jeff Edwards</a:t>
            </a:r>
          </a:p>
          <a:p>
            <a:pPr>
              <a:buFont typeface="Times" pitchFamily="18" charset="0"/>
              <a:buNone/>
            </a:pPr>
            <a:r>
              <a:rPr lang="en-US" sz="1200" kern="0" dirty="0"/>
              <a:t>Chad Deisenroth</a:t>
            </a:r>
          </a:p>
          <a:p>
            <a:pPr>
              <a:buFont typeface="Times" pitchFamily="18" charset="0"/>
              <a:buNone/>
            </a:pPr>
            <a:r>
              <a:rPr lang="en-US" sz="1200" kern="0" dirty="0"/>
              <a:t>Joshua Harrill</a:t>
            </a:r>
          </a:p>
          <a:p>
            <a:pPr>
              <a:buFont typeface="Times" pitchFamily="18" charset="0"/>
              <a:buNone/>
            </a:pPr>
            <a:endParaRPr lang="en-US" sz="1200" kern="0" dirty="0"/>
          </a:p>
          <a:p>
            <a:pPr>
              <a:buFont typeface="Times" pitchFamily="18" charset="0"/>
              <a:buNone/>
            </a:pPr>
            <a:endParaRPr lang="en-US" sz="1200" kern="0" dirty="0"/>
          </a:p>
          <a:p>
            <a:pPr>
              <a:buFont typeface="Times" pitchFamily="18" charset="0"/>
              <a:buNone/>
              <a:defRPr/>
            </a:pPr>
            <a:endParaRPr lang="en-US" sz="1200" kern="0" dirty="0"/>
          </a:p>
          <a:p>
            <a:pPr>
              <a:buFont typeface="Times" pitchFamily="18" charset="0"/>
              <a:buNone/>
              <a:defRPr/>
            </a:pPr>
            <a:endParaRPr lang="en-US" sz="1200" kern="0" dirty="0"/>
          </a:p>
          <a:p>
            <a:pPr>
              <a:buFont typeface="Times" pitchFamily="18" charset="0"/>
              <a:buNone/>
            </a:pPr>
            <a:endParaRPr lang="en-US" sz="1200" kern="0" dirty="0"/>
          </a:p>
        </p:txBody>
      </p:sp>
      <p:sp>
        <p:nvSpPr>
          <p:cNvPr id="8" name="Content Placeholder 2"/>
          <p:cNvSpPr txBox="1">
            <a:spLocks/>
          </p:cNvSpPr>
          <p:nvPr/>
        </p:nvSpPr>
        <p:spPr bwMode="auto">
          <a:xfrm>
            <a:off x="6168592" y="954562"/>
            <a:ext cx="1809750" cy="13620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r>
              <a:rPr kumimoji="0" lang="en-US" sz="1200" b="0" i="0" u="sng" strike="noStrike" kern="0" cap="none" spc="0" normalizeH="0" noProof="0" dirty="0">
                <a:ln>
                  <a:noFill/>
                </a:ln>
                <a:solidFill>
                  <a:schemeClr val="tx1"/>
                </a:solidFill>
                <a:effectLst/>
                <a:uLnTx/>
                <a:uFillTx/>
                <a:latin typeface="+mn-lt"/>
                <a:ea typeface="+mn-ea"/>
                <a:cs typeface="+mn-cs"/>
              </a:rPr>
              <a:t>NIH/NCATS</a:t>
            </a: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r>
              <a:rPr lang="en-US" sz="1200" kern="0" dirty="0">
                <a:latin typeface="+mn-lt"/>
              </a:rPr>
              <a:t>Menghang Xia</a:t>
            </a: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r>
              <a:rPr kumimoji="0" lang="en-US" sz="1200" b="0" i="0" u="none" strike="noStrike" kern="0" cap="none" spc="0" normalizeH="0" noProof="0" dirty="0">
                <a:ln>
                  <a:noFill/>
                </a:ln>
                <a:solidFill>
                  <a:schemeClr val="tx1"/>
                </a:solidFill>
                <a:effectLst/>
                <a:uLnTx/>
                <a:uFillTx/>
                <a:latin typeface="+mn-lt"/>
                <a:ea typeface="+mn-ea"/>
                <a:cs typeface="+mn-cs"/>
              </a:rPr>
              <a:t>Ruili Huang</a:t>
            </a: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r>
              <a:rPr lang="en-US" sz="1200" kern="0" dirty="0">
                <a:latin typeface="+mn-lt"/>
              </a:rPr>
              <a:t>Anton Simeonov</a:t>
            </a:r>
            <a:endParaRPr kumimoji="0" lang="en-US" sz="1200" b="0" i="0" u="none" strike="noStrike" kern="0" cap="none" spc="0" normalizeH="0" noProof="0" dirty="0">
              <a:ln>
                <a:noFill/>
              </a:ln>
              <a:solidFill>
                <a:schemeClr val="tx1"/>
              </a:solidFill>
              <a:effectLst/>
              <a:uLnTx/>
              <a:uFillTx/>
              <a:latin typeface="+mn-lt"/>
              <a:ea typeface="+mn-ea"/>
              <a:cs typeface="+mn-cs"/>
            </a:endParaRPr>
          </a:p>
          <a:p>
            <a:pPr marL="168275" lvl="0" indent="-168275" eaLnBrk="0" hangingPunct="0">
              <a:spcBef>
                <a:spcPct val="20000"/>
              </a:spcBef>
              <a:buClr>
                <a:srgbClr val="003F69"/>
              </a:buClr>
              <a:buSzPct val="90000"/>
              <a:defRPr/>
            </a:pPr>
            <a:endParaRPr lang="en-US" sz="1200" kern="0" dirty="0"/>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baseline="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baseline="0" noProof="0" dirty="0">
              <a:ln>
                <a:noFill/>
              </a:ln>
              <a:solidFill>
                <a:schemeClr val="tx1"/>
              </a:solidFill>
              <a:effectLst/>
              <a:uLnTx/>
              <a:uFillTx/>
              <a:latin typeface="+mn-lt"/>
              <a:ea typeface="+mn-ea"/>
              <a:cs typeface="+mn-cs"/>
            </a:endParaRPr>
          </a:p>
        </p:txBody>
      </p:sp>
      <p:sp>
        <p:nvSpPr>
          <p:cNvPr id="9" name="Content Placeholder 2"/>
          <p:cNvSpPr txBox="1">
            <a:spLocks/>
          </p:cNvSpPr>
          <p:nvPr/>
        </p:nvSpPr>
        <p:spPr bwMode="auto">
          <a:xfrm>
            <a:off x="4664078" y="930749"/>
            <a:ext cx="1809750" cy="14097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68275" lvl="0" indent="-168275" eaLnBrk="0" hangingPunct="0">
              <a:spcBef>
                <a:spcPct val="20000"/>
              </a:spcBef>
              <a:buClr>
                <a:srgbClr val="003F69"/>
              </a:buClr>
              <a:buSzPct val="90000"/>
              <a:defRPr/>
            </a:pPr>
            <a:r>
              <a:rPr lang="en-US" sz="1200" u="sng" kern="0" dirty="0"/>
              <a:t>NTP</a:t>
            </a:r>
          </a:p>
          <a:p>
            <a:pPr marL="168275" lvl="0" indent="-168275" eaLnBrk="0" hangingPunct="0">
              <a:spcBef>
                <a:spcPct val="20000"/>
              </a:spcBef>
              <a:buClr>
                <a:srgbClr val="003F69"/>
              </a:buClr>
              <a:buSzPct val="90000"/>
              <a:defRPr/>
            </a:pPr>
            <a:r>
              <a:rPr lang="en-US" sz="1200" kern="0" dirty="0"/>
              <a:t>Warren Casey</a:t>
            </a:r>
          </a:p>
          <a:p>
            <a:pPr marL="168275" lvl="0" indent="-168275" eaLnBrk="0" hangingPunct="0">
              <a:spcBef>
                <a:spcPct val="20000"/>
              </a:spcBef>
              <a:buClr>
                <a:srgbClr val="003F69"/>
              </a:buClr>
              <a:buSzPct val="90000"/>
              <a:defRPr/>
            </a:pPr>
            <a:r>
              <a:rPr lang="en-US" sz="1200" kern="0" dirty="0"/>
              <a:t>Nicole Kleinstreuer</a:t>
            </a:r>
          </a:p>
          <a:p>
            <a:pPr marL="168275" lvl="0" indent="-168275" eaLnBrk="0" hangingPunct="0">
              <a:spcBef>
                <a:spcPct val="20000"/>
              </a:spcBef>
              <a:buClr>
                <a:srgbClr val="003F69"/>
              </a:buClr>
              <a:buSzPct val="90000"/>
              <a:defRPr/>
            </a:pPr>
            <a:r>
              <a:rPr lang="en-US" sz="1200" kern="0" dirty="0"/>
              <a:t>Mike Devito</a:t>
            </a:r>
          </a:p>
          <a:p>
            <a:pPr marL="168275" lvl="0" indent="-168275" eaLnBrk="0" hangingPunct="0">
              <a:spcBef>
                <a:spcPct val="20000"/>
              </a:spcBef>
              <a:buClr>
                <a:srgbClr val="003F69"/>
              </a:buClr>
              <a:buSzPct val="90000"/>
              <a:defRPr/>
            </a:pPr>
            <a:r>
              <a:rPr lang="en-US" sz="1200" kern="0" dirty="0"/>
              <a:t>Dan Zang</a:t>
            </a:r>
          </a:p>
          <a:p>
            <a:pPr marL="168275" lvl="0" indent="-168275" eaLnBrk="0" hangingPunct="0">
              <a:spcBef>
                <a:spcPct val="20000"/>
              </a:spcBef>
              <a:buClr>
                <a:srgbClr val="003F69"/>
              </a:buClr>
              <a:buSzPct val="90000"/>
              <a:defRPr/>
            </a:pPr>
            <a:r>
              <a:rPr lang="en-US" sz="1200" kern="0" dirty="0"/>
              <a:t>Rick Paules</a:t>
            </a:r>
          </a:p>
        </p:txBody>
      </p:sp>
      <p:sp>
        <p:nvSpPr>
          <p:cNvPr id="10" name="Content Placeholder 2"/>
          <p:cNvSpPr txBox="1">
            <a:spLocks/>
          </p:cNvSpPr>
          <p:nvPr/>
        </p:nvSpPr>
        <p:spPr bwMode="auto">
          <a:xfrm>
            <a:off x="1470994" y="1028699"/>
            <a:ext cx="2040123" cy="34014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68275" indent="-168275" algn="l" rtl="0" eaLnBrk="0" fontAlgn="base" hangingPunct="0">
              <a:spcBef>
                <a:spcPct val="20000"/>
              </a:spcBef>
              <a:spcAft>
                <a:spcPct val="0"/>
              </a:spcAft>
              <a:buClr>
                <a:srgbClr val="003F69"/>
              </a:buClr>
              <a:buSzPct val="90000"/>
              <a:buFont typeface="Times" pitchFamily="18" charset="0"/>
              <a:buChar char="•"/>
              <a:defRPr sz="2400">
                <a:solidFill>
                  <a:schemeClr val="tx1"/>
                </a:solidFill>
                <a:latin typeface="+mn-lt"/>
                <a:ea typeface="+mn-ea"/>
                <a:cs typeface="+mn-cs"/>
              </a:defRPr>
            </a:lvl1pPr>
            <a:lvl2pPr marL="458788" indent="-174625" algn="l" rtl="0" eaLnBrk="0" fontAlgn="base" hangingPunct="0">
              <a:spcBef>
                <a:spcPct val="20000"/>
              </a:spcBef>
              <a:spcAft>
                <a:spcPct val="0"/>
              </a:spcAft>
              <a:buClr>
                <a:srgbClr val="003F69"/>
              </a:buClr>
              <a:buChar char="–"/>
              <a:defRPr sz="2000">
                <a:solidFill>
                  <a:schemeClr val="tx1"/>
                </a:solidFill>
                <a:latin typeface="+mn-lt"/>
                <a:ea typeface="+mn-ea"/>
              </a:defRPr>
            </a:lvl2pPr>
            <a:lvl3pPr marL="742950" indent="-168275" algn="l" rtl="0" eaLnBrk="0" fontAlgn="base" hangingPunct="0">
              <a:spcBef>
                <a:spcPct val="20000"/>
              </a:spcBef>
              <a:spcAft>
                <a:spcPct val="0"/>
              </a:spcAft>
              <a:buClr>
                <a:srgbClr val="003F69"/>
              </a:buClr>
              <a:buSzPct val="90000"/>
              <a:buFont typeface="Times" pitchFamily="18" charset="0"/>
              <a:buChar char="•"/>
              <a:defRPr>
                <a:solidFill>
                  <a:schemeClr val="tx1"/>
                </a:solidFill>
                <a:latin typeface="+mn-lt"/>
                <a:ea typeface="+mn-ea"/>
              </a:defRPr>
            </a:lvl3pPr>
            <a:lvl4pPr marL="1027113" indent="-169863" algn="l" rtl="0" eaLnBrk="0" fontAlgn="base" hangingPunct="0">
              <a:spcBef>
                <a:spcPct val="20000"/>
              </a:spcBef>
              <a:spcAft>
                <a:spcPct val="0"/>
              </a:spcAft>
              <a:buClr>
                <a:srgbClr val="003F69"/>
              </a:buClr>
              <a:buChar char="–"/>
              <a:defRPr sz="1600">
                <a:solidFill>
                  <a:schemeClr val="tx1"/>
                </a:solidFill>
                <a:latin typeface="+mn-lt"/>
                <a:ea typeface="+mn-ea"/>
              </a:defRPr>
            </a:lvl4pPr>
            <a:lvl5pPr marL="1317625" indent="-176213" algn="l" rtl="0" eaLnBrk="0" fontAlgn="base" hangingPunct="0">
              <a:spcBef>
                <a:spcPct val="20000"/>
              </a:spcBef>
              <a:spcAft>
                <a:spcPct val="0"/>
              </a:spcAft>
              <a:buClr>
                <a:srgbClr val="003F69"/>
              </a:buClr>
              <a:buChar char="»"/>
              <a:defRPr sz="1600" i="1">
                <a:solidFill>
                  <a:schemeClr val="tx1"/>
                </a:solidFill>
                <a:latin typeface="+mn-lt"/>
                <a:ea typeface="+mn-ea"/>
              </a:defRPr>
            </a:lvl5pPr>
            <a:lvl6pPr marL="1774825" indent="-176213" algn="l" rtl="0" fontAlgn="base">
              <a:spcBef>
                <a:spcPct val="20000"/>
              </a:spcBef>
              <a:spcAft>
                <a:spcPct val="0"/>
              </a:spcAft>
              <a:buClr>
                <a:srgbClr val="003F69"/>
              </a:buClr>
              <a:buChar char="»"/>
              <a:defRPr i="1">
                <a:solidFill>
                  <a:schemeClr val="tx1"/>
                </a:solidFill>
                <a:latin typeface="+mn-lt"/>
                <a:ea typeface="+mn-ea"/>
              </a:defRPr>
            </a:lvl6pPr>
            <a:lvl7pPr marL="2232025" indent="-176213" algn="l" rtl="0" fontAlgn="base">
              <a:spcBef>
                <a:spcPct val="20000"/>
              </a:spcBef>
              <a:spcAft>
                <a:spcPct val="0"/>
              </a:spcAft>
              <a:buClr>
                <a:srgbClr val="003F69"/>
              </a:buClr>
              <a:buChar char="»"/>
              <a:defRPr i="1">
                <a:solidFill>
                  <a:schemeClr val="tx1"/>
                </a:solidFill>
                <a:latin typeface="+mn-lt"/>
                <a:ea typeface="+mn-ea"/>
              </a:defRPr>
            </a:lvl7pPr>
            <a:lvl8pPr marL="2689225" indent="-176213" algn="l" rtl="0" fontAlgn="base">
              <a:spcBef>
                <a:spcPct val="20000"/>
              </a:spcBef>
              <a:spcAft>
                <a:spcPct val="0"/>
              </a:spcAft>
              <a:buClr>
                <a:srgbClr val="003F69"/>
              </a:buClr>
              <a:buChar char="»"/>
              <a:defRPr i="1">
                <a:solidFill>
                  <a:schemeClr val="tx1"/>
                </a:solidFill>
                <a:latin typeface="+mn-lt"/>
                <a:ea typeface="+mn-ea"/>
              </a:defRPr>
            </a:lvl8pPr>
            <a:lvl9pPr marL="3146425" indent="-176213" algn="l" rtl="0" fontAlgn="base">
              <a:spcBef>
                <a:spcPct val="20000"/>
              </a:spcBef>
              <a:spcAft>
                <a:spcPct val="0"/>
              </a:spcAft>
              <a:buClr>
                <a:srgbClr val="003F69"/>
              </a:buClr>
              <a:buChar char="»"/>
              <a:defRPr i="1">
                <a:solidFill>
                  <a:schemeClr val="tx1"/>
                </a:solidFill>
                <a:latin typeface="+mn-lt"/>
                <a:ea typeface="+mn-ea"/>
              </a:defRPr>
            </a:lvl9pPr>
          </a:lstStyle>
          <a:p>
            <a:pPr>
              <a:buFont typeface="Times" pitchFamily="18" charset="0"/>
              <a:buNone/>
            </a:pPr>
            <a:r>
              <a:rPr lang="en-US" sz="1200" u="sng" kern="0" dirty="0"/>
              <a:t>NCCT Postdocs</a:t>
            </a:r>
          </a:p>
          <a:p>
            <a:pPr>
              <a:buFont typeface="Times" pitchFamily="18" charset="0"/>
              <a:buNone/>
            </a:pPr>
            <a:r>
              <a:rPr lang="en-US" sz="1200" kern="0" dirty="0"/>
              <a:t>Todor Antonijevic</a:t>
            </a:r>
          </a:p>
          <a:p>
            <a:pPr>
              <a:buFont typeface="Times" pitchFamily="18" charset="0"/>
              <a:buNone/>
            </a:pPr>
            <a:r>
              <a:rPr lang="en-US" sz="1200" kern="0" dirty="0"/>
              <a:t>Audrey Bone</a:t>
            </a:r>
          </a:p>
          <a:p>
            <a:pPr>
              <a:buFont typeface="Times" pitchFamily="18" charset="0"/>
              <a:buNone/>
            </a:pPr>
            <a:r>
              <a:rPr lang="en-US" sz="1200" kern="0" dirty="0"/>
              <a:t>Swapnil Chavan</a:t>
            </a:r>
          </a:p>
          <a:p>
            <a:pPr>
              <a:buFont typeface="Times" pitchFamily="18" charset="0"/>
              <a:buNone/>
            </a:pPr>
            <a:r>
              <a:rPr lang="en-US" sz="1200" kern="0" dirty="0"/>
              <a:t>Kristin Connors*</a:t>
            </a:r>
          </a:p>
          <a:p>
            <a:pPr>
              <a:buFont typeface="Times" pitchFamily="18" charset="0"/>
              <a:buNone/>
            </a:pPr>
            <a:r>
              <a:rPr lang="en-US" sz="1200" kern="0" dirty="0"/>
              <a:t>Danica DeGroot</a:t>
            </a:r>
          </a:p>
          <a:p>
            <a:pPr>
              <a:buFont typeface="Times" pitchFamily="18" charset="0"/>
              <a:buNone/>
            </a:pPr>
            <a:r>
              <a:rPr lang="en-US" sz="1200" kern="0" dirty="0"/>
              <a:t>Jeremy Fitzpatrick</a:t>
            </a:r>
          </a:p>
          <a:p>
            <a:pPr>
              <a:buFont typeface="Times" pitchFamily="18" charset="0"/>
              <a:buNone/>
            </a:pPr>
            <a:r>
              <a:rPr lang="en-US" sz="1200" kern="0" dirty="0"/>
              <a:t>Jason Harris</a:t>
            </a:r>
          </a:p>
          <a:p>
            <a:pPr>
              <a:buFont typeface="Times" pitchFamily="18" charset="0"/>
              <a:buNone/>
            </a:pPr>
            <a:r>
              <a:rPr lang="en-US" sz="1200" kern="0" dirty="0"/>
              <a:t>Dustin Kapraun*</a:t>
            </a:r>
          </a:p>
          <a:p>
            <a:pPr>
              <a:buFont typeface="Times" pitchFamily="18" charset="0"/>
              <a:buNone/>
            </a:pPr>
            <a:r>
              <a:rPr lang="en-US" sz="1200" kern="0" dirty="0"/>
              <a:t>Agnes Karmaus*</a:t>
            </a:r>
          </a:p>
          <a:p>
            <a:pPr>
              <a:buFont typeface="Times" pitchFamily="18" charset="0"/>
              <a:buNone/>
            </a:pPr>
            <a:r>
              <a:rPr lang="en-US" sz="1200" kern="0" dirty="0"/>
              <a:t>Max Leung*</a:t>
            </a:r>
          </a:p>
          <a:p>
            <a:pPr>
              <a:buFont typeface="Times" pitchFamily="18" charset="0"/>
              <a:buNone/>
            </a:pPr>
            <a:r>
              <a:rPr lang="en-US" sz="1200" kern="0" dirty="0"/>
              <a:t>Kamel Mansouri</a:t>
            </a:r>
          </a:p>
          <a:p>
            <a:pPr>
              <a:buFont typeface="Times" pitchFamily="18" charset="0"/>
              <a:buNone/>
            </a:pPr>
            <a:r>
              <a:rPr lang="en-US" sz="1200" kern="0" dirty="0"/>
              <a:t>Andrew </a:t>
            </a:r>
            <a:r>
              <a:rPr lang="en-US" sz="1200" kern="0" dirty="0" err="1"/>
              <a:t>McEachran</a:t>
            </a:r>
            <a:endParaRPr lang="en-US" sz="1200" kern="0" dirty="0"/>
          </a:p>
          <a:p>
            <a:pPr>
              <a:buFont typeface="Times" pitchFamily="18" charset="0"/>
              <a:buNone/>
            </a:pPr>
            <a:r>
              <a:rPr lang="en-US" sz="1200" kern="0" dirty="0"/>
              <a:t>LyLy Pham</a:t>
            </a:r>
          </a:p>
          <a:p>
            <a:pPr>
              <a:buFont typeface="Times" pitchFamily="18" charset="0"/>
              <a:buNone/>
            </a:pPr>
            <a:r>
              <a:rPr lang="en-US" sz="1200" kern="0" dirty="0"/>
              <a:t>Prachi Pradeep</a:t>
            </a:r>
          </a:p>
          <a:p>
            <a:pPr>
              <a:buFont typeface="Times" pitchFamily="18" charset="0"/>
              <a:buNone/>
            </a:pPr>
            <a:r>
              <a:rPr lang="en-US" sz="1200" kern="0" dirty="0"/>
              <a:t>Caroline Ring*</a:t>
            </a:r>
          </a:p>
          <a:p>
            <a:pPr>
              <a:buFont typeface="Times" pitchFamily="18" charset="0"/>
              <a:buNone/>
            </a:pPr>
            <a:r>
              <a:rPr lang="en-US" sz="1200" kern="0" dirty="0"/>
              <a:t>Kate </a:t>
            </a:r>
            <a:r>
              <a:rPr lang="en-US" sz="1200" kern="0" dirty="0" err="1"/>
              <a:t>Saili</a:t>
            </a:r>
            <a:endParaRPr lang="en-US" sz="1200" kern="0" dirty="0"/>
          </a:p>
          <a:p>
            <a:pPr>
              <a:buFont typeface="Times" pitchFamily="18" charset="0"/>
              <a:buNone/>
            </a:pPr>
            <a:r>
              <a:rPr lang="en-US" sz="1200" kern="0" dirty="0"/>
              <a:t>Eric Watt*</a:t>
            </a:r>
          </a:p>
          <a:p>
            <a:pPr>
              <a:buFont typeface="Times" pitchFamily="18" charset="0"/>
              <a:buNone/>
            </a:pPr>
            <a:r>
              <a:rPr lang="en-US" sz="1200" kern="0" dirty="0"/>
              <a:t>Todd </a:t>
            </a:r>
            <a:r>
              <a:rPr lang="en-US" sz="1200" kern="0" dirty="0" err="1"/>
              <a:t>Zurlinden</a:t>
            </a:r>
            <a:endParaRPr lang="en-US" sz="1200" kern="0" dirty="0"/>
          </a:p>
        </p:txBody>
      </p:sp>
      <p:sp>
        <p:nvSpPr>
          <p:cNvPr id="11" name="Content Placeholder 2"/>
          <p:cNvSpPr txBox="1">
            <a:spLocks/>
          </p:cNvSpPr>
          <p:nvPr/>
        </p:nvSpPr>
        <p:spPr bwMode="auto">
          <a:xfrm>
            <a:off x="2884271" y="1028699"/>
            <a:ext cx="2000250" cy="22040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r>
              <a:rPr kumimoji="0" lang="en-US" sz="1200" b="0" i="0" u="sng" strike="noStrike" kern="0" cap="none" spc="0" normalizeH="0" baseline="0" noProof="0" dirty="0">
                <a:ln>
                  <a:noFill/>
                </a:ln>
                <a:solidFill>
                  <a:schemeClr val="tx1"/>
                </a:solidFill>
                <a:effectLst/>
                <a:uLnTx/>
                <a:uFillTx/>
                <a:latin typeface="+mn-lt"/>
                <a:ea typeface="+mn-ea"/>
                <a:cs typeface="+mn-cs"/>
              </a:rPr>
              <a:t>NCCT</a:t>
            </a:r>
          </a:p>
          <a:p>
            <a:pPr>
              <a:buNone/>
            </a:pPr>
            <a:r>
              <a:rPr lang="en-US" sz="1200" dirty="0"/>
              <a:t>Nancy Baker</a:t>
            </a:r>
          </a:p>
          <a:p>
            <a:pPr>
              <a:buNone/>
            </a:pPr>
            <a:r>
              <a:rPr lang="en-US" sz="1200" dirty="0"/>
              <a:t>Dayne Filer*</a:t>
            </a:r>
          </a:p>
          <a:p>
            <a:pPr>
              <a:buNone/>
            </a:pPr>
            <a:r>
              <a:rPr lang="en-US" sz="1200" dirty="0"/>
              <a:t>Parth Kothiya*</a:t>
            </a: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r>
              <a:rPr kumimoji="0" lang="en-US" sz="1200" b="0" i="0" u="none" strike="noStrike" kern="0" cap="none" spc="0" normalizeH="0" noProof="0" dirty="0">
                <a:ln>
                  <a:noFill/>
                </a:ln>
                <a:solidFill>
                  <a:schemeClr val="tx1"/>
                </a:solidFill>
                <a:effectLst/>
                <a:uLnTx/>
                <a:uFillTx/>
                <a:latin typeface="+mn-lt"/>
                <a:ea typeface="+mn-ea"/>
                <a:cs typeface="+mn-cs"/>
              </a:rPr>
              <a:t>Sean Watford</a:t>
            </a:r>
          </a:p>
          <a:p>
            <a:pPr marL="168275" lvl="0" indent="-168275" eaLnBrk="0" hangingPunct="0">
              <a:spcBef>
                <a:spcPct val="20000"/>
              </a:spcBef>
              <a:buClr>
                <a:srgbClr val="003F69"/>
              </a:buClr>
              <a:buSzPct val="90000"/>
              <a:defRPr/>
            </a:pPr>
            <a:r>
              <a:rPr lang="en-US" sz="1200" kern="0" dirty="0">
                <a:latin typeface="+mn-lt"/>
              </a:rPr>
              <a:t>Indira Thillainadarajah</a:t>
            </a:r>
          </a:p>
          <a:p>
            <a:pPr marL="168275" lvl="0" indent="-168275" eaLnBrk="0" hangingPunct="0">
              <a:spcBef>
                <a:spcPct val="20000"/>
              </a:spcBef>
              <a:buClr>
                <a:srgbClr val="003F69"/>
              </a:buClr>
              <a:buSzPct val="90000"/>
              <a:defRPr/>
            </a:pPr>
            <a:r>
              <a:rPr lang="en-US" sz="1200" kern="0" dirty="0">
                <a:latin typeface="+mn-lt"/>
              </a:rPr>
              <a:t>Robert Pearce</a:t>
            </a:r>
          </a:p>
          <a:p>
            <a:pPr marL="168275" indent="-168275" eaLnBrk="0" hangingPunct="0">
              <a:spcBef>
                <a:spcPct val="20000"/>
              </a:spcBef>
              <a:buClr>
                <a:srgbClr val="003F69"/>
              </a:buClr>
              <a:buSzPct val="90000"/>
              <a:defRPr/>
            </a:pPr>
            <a:r>
              <a:rPr lang="en-US" sz="1200" kern="0" dirty="0">
                <a:latin typeface="+mn-lt"/>
              </a:rPr>
              <a:t>Danielle Suarez</a:t>
            </a:r>
          </a:p>
          <a:p>
            <a:pPr marL="168275" lvl="0" indent="-168275" eaLnBrk="0" hangingPunct="0">
              <a:spcBef>
                <a:spcPct val="20000"/>
              </a:spcBef>
              <a:buClr>
                <a:srgbClr val="003F69"/>
              </a:buClr>
              <a:buSzPct val="90000"/>
              <a:defRPr/>
            </a:pPr>
            <a:r>
              <a:rPr lang="en-US" sz="1200" kern="0" dirty="0">
                <a:latin typeface="+mn-lt"/>
              </a:rPr>
              <a:t>Doris Smith</a:t>
            </a:r>
          </a:p>
          <a:p>
            <a:pPr marL="168275" lvl="0" indent="-168275" eaLnBrk="0" hangingPunct="0">
              <a:spcBef>
                <a:spcPct val="20000"/>
              </a:spcBef>
              <a:buClr>
                <a:srgbClr val="003F69"/>
              </a:buClr>
              <a:buSzPct val="90000"/>
              <a:defRPr/>
            </a:pPr>
            <a:r>
              <a:rPr lang="en-US" sz="1200" kern="0" dirty="0">
                <a:latin typeface="+mn-lt"/>
              </a:rPr>
              <a:t>Jamey Vail</a:t>
            </a:r>
          </a:p>
          <a:p>
            <a:pPr marL="168275" lvl="0" indent="-168275" eaLnBrk="0" hangingPunct="0">
              <a:spcBef>
                <a:spcPct val="20000"/>
              </a:spcBef>
              <a:buClr>
                <a:srgbClr val="003F69"/>
              </a:buClr>
              <a:buSzPct val="90000"/>
              <a:defRPr/>
            </a:pPr>
            <a:r>
              <a:rPr lang="en-US" sz="1200" kern="0" dirty="0">
                <a:latin typeface="+mn-lt"/>
              </a:rPr>
              <a:t>Risa Sayre</a:t>
            </a:r>
          </a:p>
          <a:p>
            <a:pPr marL="168275" lvl="0" indent="-168275" eaLnBrk="0" hangingPunct="0">
              <a:spcBef>
                <a:spcPct val="20000"/>
              </a:spcBef>
              <a:buClr>
                <a:srgbClr val="003F69"/>
              </a:buClr>
              <a:buSzPct val="90000"/>
              <a:defRPr/>
            </a:pPr>
            <a:r>
              <a:rPr lang="en-US" sz="1200" kern="0" dirty="0">
                <a:latin typeface="+mn-lt"/>
              </a:rPr>
              <a:t>Nate Rush</a:t>
            </a:r>
          </a:p>
          <a:p>
            <a:pPr marL="168275" lvl="0" indent="-168275" eaLnBrk="0" hangingPunct="0">
              <a:spcBef>
                <a:spcPct val="20000"/>
              </a:spcBef>
              <a:buClr>
                <a:srgbClr val="003F69"/>
              </a:buClr>
              <a:buSzPct val="90000"/>
              <a:defRPr/>
            </a:pPr>
            <a:endParaRPr lang="en-US" sz="1200" kern="0" dirty="0"/>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baseline="0" noProof="0" dirty="0">
              <a:ln>
                <a:noFill/>
              </a:ln>
              <a:solidFill>
                <a:schemeClr val="tx1"/>
              </a:solidFill>
              <a:effectLst/>
              <a:uLnTx/>
              <a:uFillTx/>
              <a:latin typeface="+mn-lt"/>
              <a:ea typeface="+mn-ea"/>
              <a:cs typeface="+mn-cs"/>
            </a:endParaRPr>
          </a:p>
          <a:p>
            <a:pPr marL="168275" marR="0" lvl="0" indent="-168275" algn="l" defTabSz="914400" rtl="0" eaLnBrk="0" fontAlgn="base" latinLnBrk="0" hangingPunct="0">
              <a:lnSpc>
                <a:spcPct val="100000"/>
              </a:lnSpc>
              <a:spcBef>
                <a:spcPct val="20000"/>
              </a:spcBef>
              <a:spcAft>
                <a:spcPct val="0"/>
              </a:spcAft>
              <a:buClr>
                <a:srgbClr val="003F69"/>
              </a:buClr>
              <a:buSzPct val="90000"/>
              <a:buFont typeface="Times" pitchFamily="18" charset="0"/>
              <a:buNone/>
              <a:tabLst/>
              <a:defRPr/>
            </a:pPr>
            <a:endParaRPr kumimoji="0" lang="en-US" sz="1200" b="0" i="0" u="none" strike="noStrike" kern="0" cap="none" spc="0" normalizeH="0" baseline="0" noProof="0" dirty="0">
              <a:ln>
                <a:noFill/>
              </a:ln>
              <a:solidFill>
                <a:schemeClr val="tx1"/>
              </a:solidFill>
              <a:effectLst/>
              <a:uLnTx/>
              <a:uFillTx/>
              <a:latin typeface="+mn-lt"/>
              <a:ea typeface="+mn-ea"/>
              <a:cs typeface="+mn-cs"/>
            </a:endParaRPr>
          </a:p>
        </p:txBody>
      </p:sp>
      <p:sp>
        <p:nvSpPr>
          <p:cNvPr id="12" name="TextBox 11"/>
          <p:cNvSpPr txBox="1"/>
          <p:nvPr/>
        </p:nvSpPr>
        <p:spPr>
          <a:xfrm>
            <a:off x="-44095" y="5543519"/>
            <a:ext cx="934871" cy="261610"/>
          </a:xfrm>
          <a:prstGeom prst="rect">
            <a:avLst/>
          </a:prstGeom>
          <a:noFill/>
        </p:spPr>
        <p:txBody>
          <a:bodyPr wrap="none" rtlCol="0">
            <a:spAutoFit/>
          </a:bodyPr>
          <a:lstStyle/>
          <a:p>
            <a:r>
              <a:rPr lang="en-US" sz="1050" dirty="0"/>
              <a:t>* Graduates</a:t>
            </a:r>
          </a:p>
        </p:txBody>
      </p:sp>
    </p:spTree>
    <p:extLst>
      <p:ext uri="{BB962C8B-B14F-4D97-AF65-F5344CB8AC3E}">
        <p14:creationId xmlns:p14="http://schemas.microsoft.com/office/powerpoint/2010/main" val="9114425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158" y="0"/>
            <a:ext cx="2995217"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dirty="0"/>
              <a:t>Typical Problem #1</a:t>
            </a:r>
          </a:p>
        </p:txBody>
      </p:sp>
      <p:sp>
        <p:nvSpPr>
          <p:cNvPr id="3" name="Subtitle 2"/>
          <p:cNvSpPr>
            <a:spLocks noGrp="1"/>
          </p:cNvSpPr>
          <p:nvPr>
            <p:ph idx="1"/>
          </p:nvPr>
        </p:nvSpPr>
        <p:spPr>
          <a:xfrm>
            <a:off x="3845153" y="1386255"/>
            <a:ext cx="5427785" cy="4724400"/>
          </a:xfrm>
        </p:spPr>
        <p:txBody>
          <a:bodyPr>
            <a:normAutofit lnSpcReduction="10000"/>
          </a:bodyPr>
          <a:lstStyle/>
          <a:p>
            <a:pPr>
              <a:lnSpc>
                <a:spcPct val="120000"/>
              </a:lnSpc>
            </a:pPr>
            <a:r>
              <a:rPr lang="en-US" dirty="0"/>
              <a:t>At </a:t>
            </a:r>
            <a:r>
              <a:rPr lang="en-US" dirty="0" err="1"/>
              <a:t>SuperFund</a:t>
            </a:r>
            <a:r>
              <a:rPr lang="en-US" dirty="0"/>
              <a:t> site, EPA has identified 600 unique chemicals</a:t>
            </a:r>
          </a:p>
          <a:p>
            <a:pPr>
              <a:lnSpc>
                <a:spcPct val="120000"/>
              </a:lnSpc>
            </a:pPr>
            <a:endParaRPr lang="en-US" dirty="0"/>
          </a:p>
          <a:p>
            <a:pPr>
              <a:lnSpc>
                <a:spcPct val="120000"/>
              </a:lnSpc>
            </a:pPr>
            <a:r>
              <a:rPr lang="en-US" dirty="0"/>
              <a:t>300 of these have “good” reference doses / concentration (RfD / </a:t>
            </a:r>
            <a:r>
              <a:rPr lang="en-US" dirty="0" err="1"/>
              <a:t>RfC</a:t>
            </a:r>
            <a:r>
              <a:rPr lang="en-US" dirty="0"/>
              <a:t>), but 300 do not</a:t>
            </a:r>
          </a:p>
          <a:p>
            <a:pPr>
              <a:lnSpc>
                <a:spcPct val="120000"/>
              </a:lnSpc>
            </a:pPr>
            <a:endParaRPr lang="en-US" dirty="0"/>
          </a:p>
          <a:p>
            <a:pPr>
              <a:lnSpc>
                <a:spcPct val="120000"/>
              </a:lnSpc>
            </a:pPr>
            <a:r>
              <a:rPr lang="en-US" dirty="0"/>
              <a:t>Can we determine “good enough” RfD/</a:t>
            </a:r>
            <a:r>
              <a:rPr lang="en-US" dirty="0" err="1"/>
              <a:t>RfC</a:t>
            </a:r>
            <a:r>
              <a:rPr lang="en-US" dirty="0"/>
              <a:t> to aid in cleanup planning? </a:t>
            </a:r>
          </a:p>
          <a:p>
            <a:pPr>
              <a:lnSpc>
                <a:spcPct val="120000"/>
              </a:lnSpc>
            </a:pPr>
            <a:r>
              <a:rPr lang="en-US" dirty="0"/>
              <a:t>Can we do in it a few months?</a:t>
            </a:r>
          </a:p>
        </p:txBody>
      </p:sp>
      <p:pic>
        <p:nvPicPr>
          <p:cNvPr id="6" name="Picture 5"/>
          <p:cNvPicPr>
            <a:picLocks noChangeAspect="1"/>
          </p:cNvPicPr>
          <p:nvPr/>
        </p:nvPicPr>
        <p:blipFill>
          <a:blip r:embed="rId2"/>
          <a:stretch>
            <a:fillRect/>
          </a:stretch>
        </p:blipFill>
        <p:spPr>
          <a:xfrm>
            <a:off x="0" y="4290647"/>
            <a:ext cx="3900080" cy="2318604"/>
          </a:xfrm>
          <a:prstGeom prst="rect">
            <a:avLst/>
          </a:prstGeom>
        </p:spPr>
      </p:pic>
      <p:pic>
        <p:nvPicPr>
          <p:cNvPr id="7" name="Picture 6"/>
          <p:cNvPicPr>
            <a:picLocks noChangeAspect="1"/>
          </p:cNvPicPr>
          <p:nvPr/>
        </p:nvPicPr>
        <p:blipFill>
          <a:blip r:embed="rId3"/>
          <a:stretch>
            <a:fillRect/>
          </a:stretch>
        </p:blipFill>
        <p:spPr>
          <a:xfrm>
            <a:off x="24208" y="1285511"/>
            <a:ext cx="3875872" cy="2542572"/>
          </a:xfrm>
          <a:prstGeom prst="rect">
            <a:avLst/>
          </a:prstGeom>
        </p:spPr>
      </p:pic>
    </p:spTree>
    <p:extLst>
      <p:ext uri="{BB962C8B-B14F-4D97-AF65-F5344CB8AC3E}">
        <p14:creationId xmlns:p14="http://schemas.microsoft.com/office/powerpoint/2010/main" val="140657962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5158" y="0"/>
            <a:ext cx="2995217"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dirty="0"/>
              <a:t>Typical Problem #2</a:t>
            </a:r>
          </a:p>
        </p:txBody>
      </p:sp>
      <p:sp>
        <p:nvSpPr>
          <p:cNvPr id="3" name="Content Placeholder 2"/>
          <p:cNvSpPr>
            <a:spLocks noGrp="1"/>
          </p:cNvSpPr>
          <p:nvPr>
            <p:ph idx="1"/>
          </p:nvPr>
        </p:nvSpPr>
        <p:spPr>
          <a:xfrm>
            <a:off x="3742592" y="1242646"/>
            <a:ext cx="5216769" cy="4724400"/>
          </a:xfrm>
        </p:spPr>
        <p:txBody>
          <a:bodyPr/>
          <a:lstStyle/>
          <a:p>
            <a:r>
              <a:rPr lang="en-US" dirty="0"/>
              <a:t>Office of Pesticide Programs (OPP) has been petitioned to perform risk assessments on hundreds of pesticidal “inert ingredients”</a:t>
            </a:r>
          </a:p>
          <a:p>
            <a:endParaRPr lang="en-US" dirty="0"/>
          </a:p>
          <a:p>
            <a:r>
              <a:rPr lang="en-US" dirty="0"/>
              <a:t>Companies have not typically been required to submit in vivo data on individual inerts</a:t>
            </a:r>
          </a:p>
          <a:p>
            <a:endParaRPr lang="en-US" dirty="0"/>
          </a:p>
          <a:p>
            <a:r>
              <a:rPr lang="en-US" dirty="0"/>
              <a:t>Can we prioritize which of these chemicals should be the focus of detailed risk assessments?</a:t>
            </a:r>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6</a:t>
            </a:fld>
            <a:endParaRPr lang="en-US" sz="1000" b="1" kern="1200" dirty="0">
              <a:solidFill>
                <a:srgbClr val="003F69"/>
              </a:solidFill>
              <a:latin typeface="Arial" charset="0"/>
              <a:ea typeface="ＭＳ Ｐゴシック" pitchFamily="1" charset="-128"/>
              <a:cs typeface="+mn-cs"/>
            </a:endParaRPr>
          </a:p>
        </p:txBody>
      </p:sp>
      <p:pic>
        <p:nvPicPr>
          <p:cNvPr id="7" name="Picture 6"/>
          <p:cNvPicPr>
            <a:picLocks noChangeAspect="1"/>
          </p:cNvPicPr>
          <p:nvPr/>
        </p:nvPicPr>
        <p:blipFill>
          <a:blip r:embed="rId2"/>
          <a:stretch>
            <a:fillRect/>
          </a:stretch>
        </p:blipFill>
        <p:spPr>
          <a:xfrm>
            <a:off x="307731" y="3685442"/>
            <a:ext cx="3093427" cy="3093427"/>
          </a:xfrm>
          <a:prstGeom prst="rect">
            <a:avLst/>
          </a:prstGeom>
        </p:spPr>
      </p:pic>
      <p:pic>
        <p:nvPicPr>
          <p:cNvPr id="8" name="Picture 7"/>
          <p:cNvPicPr>
            <a:picLocks noChangeAspect="1"/>
          </p:cNvPicPr>
          <p:nvPr/>
        </p:nvPicPr>
        <p:blipFill>
          <a:blip r:embed="rId3"/>
          <a:stretch>
            <a:fillRect/>
          </a:stretch>
        </p:blipFill>
        <p:spPr>
          <a:xfrm>
            <a:off x="165220" y="1242646"/>
            <a:ext cx="3577371" cy="2307981"/>
          </a:xfrm>
          <a:prstGeom prst="rect">
            <a:avLst/>
          </a:prstGeom>
        </p:spPr>
      </p:pic>
    </p:spTree>
    <p:extLst>
      <p:ext uri="{BB962C8B-B14F-4D97-AF65-F5344CB8AC3E}">
        <p14:creationId xmlns:p14="http://schemas.microsoft.com/office/powerpoint/2010/main" val="383366359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158" y="0"/>
            <a:ext cx="2995217"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dirty="0"/>
              <a:t>Typical Problem #3</a:t>
            </a:r>
          </a:p>
        </p:txBody>
      </p:sp>
      <p:sp>
        <p:nvSpPr>
          <p:cNvPr id="3" name="Content Placeholder 2"/>
          <p:cNvSpPr>
            <a:spLocks noGrp="1"/>
          </p:cNvSpPr>
          <p:nvPr>
            <p:ph idx="1"/>
          </p:nvPr>
        </p:nvSpPr>
        <p:spPr>
          <a:xfrm>
            <a:off x="3817326" y="950119"/>
            <a:ext cx="5326674" cy="4724400"/>
          </a:xfrm>
        </p:spPr>
        <p:txBody>
          <a:bodyPr/>
          <a:lstStyle/>
          <a:p>
            <a:r>
              <a:rPr lang="en-US" dirty="0"/>
              <a:t>The Endocrine Disruptor Screening Program (EDSP) is required to test an unknown number of chemicals as potential endocrine disruptors</a:t>
            </a:r>
          </a:p>
          <a:p>
            <a:r>
              <a:rPr lang="en-US" dirty="0"/>
              <a:t>The EDSP Tier 1 screening battery costs ~$1M per chemical and has a throughput of 100 chemicals every few years</a:t>
            </a:r>
          </a:p>
          <a:p>
            <a:endParaRPr lang="en-US" dirty="0"/>
          </a:p>
          <a:p>
            <a:r>
              <a:rPr lang="en-US" dirty="0"/>
              <a:t>Can we define the chemical universe subject to EDSP? (yes: ~10,000 chemicals)</a:t>
            </a:r>
          </a:p>
          <a:p>
            <a:r>
              <a:rPr lang="en-US" dirty="0"/>
              <a:t>Can we develop approaches to prioritize chemicals and streamline Tier 1?</a:t>
            </a:r>
          </a:p>
          <a:p>
            <a:endParaRPr lang="en-US" dirty="0"/>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7</a:t>
            </a:fld>
            <a:endParaRPr lang="en-US" sz="1000" b="1" kern="1200" dirty="0">
              <a:solidFill>
                <a:srgbClr val="003F69"/>
              </a:solidFill>
              <a:latin typeface="Arial" charset="0"/>
              <a:ea typeface="ＭＳ Ｐゴシック" pitchFamily="1" charset="-128"/>
              <a:cs typeface="+mn-cs"/>
            </a:endParaRPr>
          </a:p>
        </p:txBody>
      </p:sp>
      <p:pic>
        <p:nvPicPr>
          <p:cNvPr id="5" name="Picture 4"/>
          <p:cNvPicPr>
            <a:picLocks noChangeAspect="1"/>
          </p:cNvPicPr>
          <p:nvPr/>
        </p:nvPicPr>
        <p:blipFill>
          <a:blip r:embed="rId2"/>
          <a:stretch>
            <a:fillRect/>
          </a:stretch>
        </p:blipFill>
        <p:spPr>
          <a:xfrm>
            <a:off x="140767" y="5674519"/>
            <a:ext cx="3575449" cy="1100138"/>
          </a:xfrm>
          <a:prstGeom prst="rect">
            <a:avLst/>
          </a:prstGeom>
        </p:spPr>
      </p:pic>
      <p:pic>
        <p:nvPicPr>
          <p:cNvPr id="6" name="Picture 5"/>
          <p:cNvPicPr>
            <a:picLocks noChangeAspect="1"/>
          </p:cNvPicPr>
          <p:nvPr/>
        </p:nvPicPr>
        <p:blipFill>
          <a:blip r:embed="rId3"/>
          <a:stretch>
            <a:fillRect/>
          </a:stretch>
        </p:blipFill>
        <p:spPr>
          <a:xfrm>
            <a:off x="140767" y="1228543"/>
            <a:ext cx="3654050" cy="4167552"/>
          </a:xfrm>
          <a:prstGeom prst="rect">
            <a:avLst/>
          </a:prstGeom>
        </p:spPr>
      </p:pic>
    </p:spTree>
    <p:extLst>
      <p:ext uri="{BB962C8B-B14F-4D97-AF65-F5344CB8AC3E}">
        <p14:creationId xmlns:p14="http://schemas.microsoft.com/office/powerpoint/2010/main" val="216166283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158" y="0"/>
            <a:ext cx="2995217"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2" name="Title 1"/>
          <p:cNvSpPr>
            <a:spLocks noGrp="1"/>
          </p:cNvSpPr>
          <p:nvPr>
            <p:ph type="title"/>
          </p:nvPr>
        </p:nvSpPr>
        <p:spPr/>
        <p:txBody>
          <a:bodyPr/>
          <a:lstStyle/>
          <a:p>
            <a:r>
              <a:rPr lang="en-US" dirty="0"/>
              <a:t>Common Themes</a:t>
            </a:r>
          </a:p>
        </p:txBody>
      </p:sp>
      <p:sp>
        <p:nvSpPr>
          <p:cNvPr id="3" name="Content Placeholder 2"/>
          <p:cNvSpPr>
            <a:spLocks noGrp="1"/>
          </p:cNvSpPr>
          <p:nvPr>
            <p:ph idx="1"/>
          </p:nvPr>
        </p:nvSpPr>
        <p:spPr/>
        <p:txBody>
          <a:bodyPr/>
          <a:lstStyle/>
          <a:p>
            <a:r>
              <a:rPr lang="en-US" dirty="0"/>
              <a:t>Many chemicals (100s to 1000s)</a:t>
            </a:r>
          </a:p>
          <a:p>
            <a:r>
              <a:rPr lang="en-US" dirty="0"/>
              <a:t>Many of these are data poor</a:t>
            </a:r>
          </a:p>
          <a:p>
            <a:r>
              <a:rPr lang="en-US" dirty="0"/>
              <a:t>People, fish frogs, … are currently exposed</a:t>
            </a:r>
          </a:p>
          <a:p>
            <a:endParaRPr lang="en-US" dirty="0"/>
          </a:p>
          <a:p>
            <a:r>
              <a:rPr lang="en-US" dirty="0"/>
              <a:t>Decision-makers need tools they can use today</a:t>
            </a:r>
          </a:p>
          <a:p>
            <a:pPr lvl="1"/>
            <a:r>
              <a:rPr lang="en-US" dirty="0"/>
              <a:t>They have a willingness to try new approaches</a:t>
            </a:r>
          </a:p>
          <a:p>
            <a:pPr lvl="1"/>
            <a:r>
              <a:rPr lang="en-US" dirty="0"/>
              <a:t>Evaluation of new methods can occur in real time on real-world problems</a:t>
            </a:r>
          </a:p>
          <a:p>
            <a:pPr lvl="1"/>
            <a:r>
              <a:rPr lang="en-US" dirty="0"/>
              <a:t>Evaluation needs to account for uncertainties in both new and old tools </a:t>
            </a:r>
          </a:p>
          <a:p>
            <a:endParaRPr lang="en-US" dirty="0"/>
          </a:p>
        </p:txBody>
      </p:sp>
      <p:sp>
        <p:nvSpPr>
          <p:cNvPr id="4" name="Slide Number Placeholder 3"/>
          <p:cNvSpPr>
            <a:spLocks noGrp="1"/>
          </p:cNvSpPr>
          <p:nvPr>
            <p:ph type="sldNum" sz="quarter" idx="10"/>
          </p:nvPr>
        </p:nvSpPr>
        <p:spPr/>
        <p:txBody>
          <a:bodyPr/>
          <a:lstStyle/>
          <a:p>
            <a:pPr algn="r" rtl="0" eaLnBrk="0" fontAlgn="base" hangingPunct="0">
              <a:spcBef>
                <a:spcPct val="0"/>
              </a:spcBef>
              <a:spcAft>
                <a:spcPct val="0"/>
              </a:spcAft>
              <a:defRPr/>
            </a:pPr>
            <a:fld id="{46B73DBA-4F12-402C-AFC3-E98E4E1745A8}" type="slidenum">
              <a:rPr lang="en-US" sz="1000" b="1" kern="1200" smtClean="0">
                <a:solidFill>
                  <a:srgbClr val="003F69"/>
                </a:solidFill>
                <a:latin typeface="Arial" charset="0"/>
                <a:ea typeface="ＭＳ Ｐゴシック" pitchFamily="1" charset="-128"/>
                <a:cs typeface="+mn-cs"/>
              </a:rPr>
              <a:pPr algn="r" rtl="0" eaLnBrk="0" fontAlgn="base" hangingPunct="0">
                <a:spcBef>
                  <a:spcPct val="0"/>
                </a:spcBef>
                <a:spcAft>
                  <a:spcPct val="0"/>
                </a:spcAft>
                <a:defRPr/>
              </a:pPr>
              <a:t>8</a:t>
            </a:fld>
            <a:endParaRPr lang="en-US" sz="1000" b="1" kern="1200" dirty="0">
              <a:solidFill>
                <a:srgbClr val="003F69"/>
              </a:solidFill>
              <a:latin typeface="Arial" charset="0"/>
              <a:ea typeface="ＭＳ Ｐゴシック" pitchFamily="1" charset="-128"/>
              <a:cs typeface="+mn-cs"/>
            </a:endParaRPr>
          </a:p>
        </p:txBody>
      </p:sp>
    </p:spTree>
    <p:extLst>
      <p:ext uri="{BB962C8B-B14F-4D97-AF65-F5344CB8AC3E}">
        <p14:creationId xmlns:p14="http://schemas.microsoft.com/office/powerpoint/2010/main" val="19093731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158" y="0"/>
            <a:ext cx="3519092"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ＭＳ Ｐゴシック" pitchFamily="1" charset="-128"/>
            </a:endParaRPr>
          </a:p>
        </p:txBody>
      </p:sp>
      <p:sp>
        <p:nvSpPr>
          <p:cNvPr id="3" name="Title 2"/>
          <p:cNvSpPr>
            <a:spLocks noGrp="1"/>
          </p:cNvSpPr>
          <p:nvPr>
            <p:ph type="title"/>
          </p:nvPr>
        </p:nvSpPr>
        <p:spPr/>
        <p:txBody>
          <a:bodyPr/>
          <a:lstStyle/>
          <a:p>
            <a:r>
              <a:rPr lang="en-US" dirty="0"/>
              <a:t>Computational Toxicology</a:t>
            </a:r>
          </a:p>
        </p:txBody>
      </p:sp>
      <p:sp>
        <p:nvSpPr>
          <p:cNvPr id="4" name="Content Placeholder 3"/>
          <p:cNvSpPr>
            <a:spLocks noGrp="1"/>
          </p:cNvSpPr>
          <p:nvPr>
            <p:ph idx="1"/>
          </p:nvPr>
        </p:nvSpPr>
        <p:spPr>
          <a:xfrm>
            <a:off x="285336" y="997383"/>
            <a:ext cx="8707272" cy="4724400"/>
          </a:xfrm>
        </p:spPr>
        <p:txBody>
          <a:bodyPr/>
          <a:lstStyle/>
          <a:p>
            <a:pPr>
              <a:lnSpc>
                <a:spcPct val="150000"/>
              </a:lnSpc>
            </a:pPr>
            <a:r>
              <a:rPr lang="en-GB" sz="2500" dirty="0"/>
              <a:t>Identify biological pathways of toxicity (AOPs)</a:t>
            </a:r>
          </a:p>
          <a:p>
            <a:pPr>
              <a:lnSpc>
                <a:spcPct val="150000"/>
              </a:lnSpc>
            </a:pPr>
            <a:r>
              <a:rPr lang="en-GB" sz="2500" dirty="0"/>
              <a:t>Develop high-throughput </a:t>
            </a:r>
            <a:r>
              <a:rPr lang="en-GB" sz="2500" i="1" dirty="0"/>
              <a:t>in vitro </a:t>
            </a:r>
            <a:r>
              <a:rPr lang="en-GB" sz="2500" dirty="0"/>
              <a:t>assays</a:t>
            </a:r>
          </a:p>
          <a:p>
            <a:pPr lvl="1">
              <a:lnSpc>
                <a:spcPct val="150000"/>
              </a:lnSpc>
            </a:pPr>
            <a:r>
              <a:rPr lang="en-GB" sz="2100" dirty="0"/>
              <a:t>Test “Human Exposure Universe” chemicals in the assays </a:t>
            </a:r>
          </a:p>
          <a:p>
            <a:pPr>
              <a:lnSpc>
                <a:spcPct val="150000"/>
              </a:lnSpc>
            </a:pPr>
            <a:r>
              <a:rPr lang="en-GB" sz="2500" dirty="0"/>
              <a:t>Develop models that link </a:t>
            </a:r>
            <a:r>
              <a:rPr lang="en-GB" sz="2500" i="1" dirty="0"/>
              <a:t>in vitro </a:t>
            </a:r>
            <a:r>
              <a:rPr lang="en-GB" sz="2500" dirty="0"/>
              <a:t>to </a:t>
            </a:r>
            <a:r>
              <a:rPr lang="en-GB" sz="2500" i="1" dirty="0"/>
              <a:t>in vivo </a:t>
            </a:r>
            <a:r>
              <a:rPr lang="en-GB" sz="2500" dirty="0"/>
              <a:t>hazard</a:t>
            </a:r>
          </a:p>
          <a:p>
            <a:pPr lvl="1">
              <a:lnSpc>
                <a:spcPct val="150000"/>
              </a:lnSpc>
            </a:pPr>
            <a:r>
              <a:rPr lang="en-GB" sz="2100" dirty="0"/>
              <a:t>Use pharmacokinetic models to predict activating doses </a:t>
            </a:r>
          </a:p>
          <a:p>
            <a:pPr>
              <a:lnSpc>
                <a:spcPct val="150000"/>
              </a:lnSpc>
            </a:pPr>
            <a:r>
              <a:rPr lang="en-GB" sz="2500" dirty="0"/>
              <a:t>Develop exposure models</a:t>
            </a:r>
          </a:p>
          <a:p>
            <a:pPr>
              <a:lnSpc>
                <a:spcPct val="150000"/>
              </a:lnSpc>
            </a:pPr>
            <a:r>
              <a:rPr lang="en-GB" sz="2500" dirty="0"/>
              <a:t>Add uncertainty estimates</a:t>
            </a:r>
          </a:p>
          <a:p>
            <a:pPr>
              <a:lnSpc>
                <a:spcPct val="150000"/>
              </a:lnSpc>
            </a:pPr>
            <a:r>
              <a:rPr lang="en-GB" sz="2500" dirty="0"/>
              <a:t>Create high-throughput risk assessments</a:t>
            </a:r>
            <a:endParaRPr lang="en-US" sz="2500" dirty="0"/>
          </a:p>
        </p:txBody>
      </p:sp>
    </p:spTree>
    <p:extLst>
      <p:ext uri="{BB962C8B-B14F-4D97-AF65-F5344CB8AC3E}">
        <p14:creationId xmlns:p14="http://schemas.microsoft.com/office/powerpoint/2010/main" val="329037151"/>
      </p:ext>
    </p:extLst>
  </p:cSld>
  <p:clrMapOvr>
    <a:masterClrMapping/>
  </p:clrMapOvr>
  <p:transition>
    <p:fade/>
  </p:transition>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none" lIns="91440" tIns="45720" rIns="91440" bIns="45720" numCol="1" rtlCol="0"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noFill/>
        <a:ln w="25400" cap="flat" cmpd="sng" algn="ctr">
          <a:solidFill>
            <a:schemeClr val="tx1"/>
          </a:solidFill>
          <a:prstDash val="solid"/>
          <a:round/>
          <a:headEnd type="none" w="med" len="med"/>
          <a:tailEnd type="arrow"/>
        </a:ln>
        <a:effectLst/>
      </a:spPr>
      <a:body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Blank Presentation">
  <a:themeElements>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3_Blank Presentation">
  <a:themeElements>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2_Blank Presentation">
  <a:themeElements>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6_Blank Presentation">
  <a:themeElements>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FF0000"/>
        </a:dk1>
        <a:lt1>
          <a:srgbClr val="FFFFFF"/>
        </a:lt1>
        <a:dk2>
          <a:srgbClr val="000000"/>
        </a:dk2>
        <a:lt2>
          <a:srgbClr val="808080"/>
        </a:lt2>
        <a:accent1>
          <a:srgbClr val="BBE0E3"/>
        </a:accent1>
        <a:accent2>
          <a:srgbClr val="333399"/>
        </a:accent2>
        <a:accent3>
          <a:srgbClr val="FFFFFF"/>
        </a:accent3>
        <a:accent4>
          <a:srgbClr val="DA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CD42CE2D-4CBF-4E4F-92A3-5DCE8643DC41}">
  <ds:schemaRefs>
    <ds:schemaRef ds:uri="ESRI.ArcGIS.Mapping.OfficeIntegration.PowerPointInfo"/>
  </ds:schemaRefs>
</ds:datastoreItem>
</file>

<file path=customXml/itemProps10.xml><?xml version="1.0" encoding="utf-8"?>
<ds:datastoreItem xmlns:ds="http://schemas.openxmlformats.org/officeDocument/2006/customXml" ds:itemID="{82C46C6B-A1C2-48CC-AED4-30B71E0C836B}">
  <ds:schemaRefs>
    <ds:schemaRef ds:uri="ESRI.ArcGIS.Mapping.OfficeIntegration.PowerPointInfo"/>
  </ds:schemaRefs>
</ds:datastoreItem>
</file>

<file path=customXml/itemProps11.xml><?xml version="1.0" encoding="utf-8"?>
<ds:datastoreItem xmlns:ds="http://schemas.openxmlformats.org/officeDocument/2006/customXml" ds:itemID="{9BD46535-DA4A-40F9-BD74-C5FBB6F814C4}">
  <ds:schemaRefs>
    <ds:schemaRef ds:uri="ESRI.ArcGIS.Mapping.OfficeIntegration.PowerPointInfo"/>
  </ds:schemaRefs>
</ds:datastoreItem>
</file>

<file path=customXml/itemProps12.xml><?xml version="1.0" encoding="utf-8"?>
<ds:datastoreItem xmlns:ds="http://schemas.openxmlformats.org/officeDocument/2006/customXml" ds:itemID="{23504213-0546-42DE-AAE6-BCB4FF33C280}">
  <ds:schemaRefs>
    <ds:schemaRef ds:uri="ESRI.ArcGIS.Mapping.OfficeIntegration.PowerPointInfo"/>
  </ds:schemaRefs>
</ds:datastoreItem>
</file>

<file path=customXml/itemProps13.xml><?xml version="1.0" encoding="utf-8"?>
<ds:datastoreItem xmlns:ds="http://schemas.openxmlformats.org/officeDocument/2006/customXml" ds:itemID="{507EB4AD-52DB-429F-9E57-BBE315D93807}">
  <ds:schemaRefs>
    <ds:schemaRef ds:uri="ESRI.ArcGIS.Mapping.OfficeIntegration.PowerPointInfo"/>
  </ds:schemaRefs>
</ds:datastoreItem>
</file>

<file path=customXml/itemProps14.xml><?xml version="1.0" encoding="utf-8"?>
<ds:datastoreItem xmlns:ds="http://schemas.openxmlformats.org/officeDocument/2006/customXml" ds:itemID="{82D053FF-B47E-4CFB-A120-B74CE24283D6}">
  <ds:schemaRefs>
    <ds:schemaRef ds:uri="ESRI.ArcGIS.Mapping.OfficeIntegration.PowerPointInfo"/>
  </ds:schemaRefs>
</ds:datastoreItem>
</file>

<file path=customXml/itemProps15.xml><?xml version="1.0" encoding="utf-8"?>
<ds:datastoreItem xmlns:ds="http://schemas.openxmlformats.org/officeDocument/2006/customXml" ds:itemID="{EB98D122-4286-4A73-902F-CDA3BEDDE9B6}">
  <ds:schemaRefs>
    <ds:schemaRef ds:uri="ESRI.ArcGIS.Mapping.OfficeIntegration.PowerPointInfo"/>
  </ds:schemaRefs>
</ds:datastoreItem>
</file>

<file path=customXml/itemProps16.xml><?xml version="1.0" encoding="utf-8"?>
<ds:datastoreItem xmlns:ds="http://schemas.openxmlformats.org/officeDocument/2006/customXml" ds:itemID="{A820B4DE-7664-4113-A481-B3C4E396301C}">
  <ds:schemaRefs>
    <ds:schemaRef ds:uri="ESRI.ArcGIS.Mapping.OfficeIntegration.PowerPointInfo"/>
  </ds:schemaRefs>
</ds:datastoreItem>
</file>

<file path=customXml/itemProps17.xml><?xml version="1.0" encoding="utf-8"?>
<ds:datastoreItem xmlns:ds="http://schemas.openxmlformats.org/officeDocument/2006/customXml" ds:itemID="{3338ED29-6E68-45E3-AB47-D7DC54F0B769}">
  <ds:schemaRefs>
    <ds:schemaRef ds:uri="ESRI.ArcGIS.Mapping.OfficeIntegration.PowerPointInfo"/>
  </ds:schemaRefs>
</ds:datastoreItem>
</file>

<file path=customXml/itemProps18.xml><?xml version="1.0" encoding="utf-8"?>
<ds:datastoreItem xmlns:ds="http://schemas.openxmlformats.org/officeDocument/2006/customXml" ds:itemID="{DEFC1E02-FCA8-4952-9D24-059F00D87E3A}">
  <ds:schemaRefs>
    <ds:schemaRef ds:uri="ESRI.ArcGIS.Mapping.OfficeIntegration.PowerPointInfo"/>
  </ds:schemaRefs>
</ds:datastoreItem>
</file>

<file path=customXml/itemProps19.xml><?xml version="1.0" encoding="utf-8"?>
<ds:datastoreItem xmlns:ds="http://schemas.openxmlformats.org/officeDocument/2006/customXml" ds:itemID="{22876389-779A-4CB7-9D1A-AD6B0B80F926}">
  <ds:schemaRefs>
    <ds:schemaRef ds:uri="ESRI.ArcGIS.Mapping.OfficeIntegration.PowerPointInfo"/>
  </ds:schemaRefs>
</ds:datastoreItem>
</file>

<file path=customXml/itemProps2.xml><?xml version="1.0" encoding="utf-8"?>
<ds:datastoreItem xmlns:ds="http://schemas.openxmlformats.org/officeDocument/2006/customXml" ds:itemID="{507F81C6-82E9-4125-9A1E-D396EEF553E8}">
  <ds:schemaRefs>
    <ds:schemaRef ds:uri="ESRI.ArcGIS.Mapping.OfficeIntegration.PowerPointInfo"/>
  </ds:schemaRefs>
</ds:datastoreItem>
</file>

<file path=customXml/itemProps20.xml><?xml version="1.0" encoding="utf-8"?>
<ds:datastoreItem xmlns:ds="http://schemas.openxmlformats.org/officeDocument/2006/customXml" ds:itemID="{DB719A55-5705-40F3-B305-09731B84F87F}">
  <ds:schemaRefs>
    <ds:schemaRef ds:uri="ESRI.ArcGIS.Mapping.OfficeIntegration.PowerPointInfo"/>
  </ds:schemaRefs>
</ds:datastoreItem>
</file>

<file path=customXml/itemProps21.xml><?xml version="1.0" encoding="utf-8"?>
<ds:datastoreItem xmlns:ds="http://schemas.openxmlformats.org/officeDocument/2006/customXml" ds:itemID="{14FD7F81-B371-4ABD-BE8B-60FEDE0AD974}">
  <ds:schemaRefs>
    <ds:schemaRef ds:uri="ESRI.ArcGIS.Mapping.OfficeIntegration.PowerPointInfo"/>
  </ds:schemaRefs>
</ds:datastoreItem>
</file>

<file path=customXml/itemProps22.xml><?xml version="1.0" encoding="utf-8"?>
<ds:datastoreItem xmlns:ds="http://schemas.openxmlformats.org/officeDocument/2006/customXml" ds:itemID="{F131A3E1-822A-4BCB-AB9F-593A19DD67CD}">
  <ds:schemaRefs>
    <ds:schemaRef ds:uri="ESRI.ArcGIS.Mapping.OfficeIntegration.PowerPointInfo"/>
  </ds:schemaRefs>
</ds:datastoreItem>
</file>

<file path=customXml/itemProps23.xml><?xml version="1.0" encoding="utf-8"?>
<ds:datastoreItem xmlns:ds="http://schemas.openxmlformats.org/officeDocument/2006/customXml" ds:itemID="{D153E4BA-DC23-4EBB-A5F6-79254A3F9575}">
  <ds:schemaRefs>
    <ds:schemaRef ds:uri="ESRI.ArcGIS.Mapping.OfficeIntegration.PowerPointInfo"/>
  </ds:schemaRefs>
</ds:datastoreItem>
</file>

<file path=customXml/itemProps24.xml><?xml version="1.0" encoding="utf-8"?>
<ds:datastoreItem xmlns:ds="http://schemas.openxmlformats.org/officeDocument/2006/customXml" ds:itemID="{1E99F2D9-5CE3-4F9B-98AE-2E9B633414BA}">
  <ds:schemaRefs>
    <ds:schemaRef ds:uri="ESRI.ArcGIS.Mapping.OfficeIntegration.PowerPointInfo"/>
  </ds:schemaRefs>
</ds:datastoreItem>
</file>

<file path=customXml/itemProps25.xml><?xml version="1.0" encoding="utf-8"?>
<ds:datastoreItem xmlns:ds="http://schemas.openxmlformats.org/officeDocument/2006/customXml" ds:itemID="{04E8F22E-4C0F-4E41-81DE-0F7A0C0A6430}">
  <ds:schemaRefs>
    <ds:schemaRef ds:uri="ESRI.ArcGIS.Mapping.OfficeIntegration.PowerPointInfo"/>
  </ds:schemaRefs>
</ds:datastoreItem>
</file>

<file path=customXml/itemProps26.xml><?xml version="1.0" encoding="utf-8"?>
<ds:datastoreItem xmlns:ds="http://schemas.openxmlformats.org/officeDocument/2006/customXml" ds:itemID="{D32C82E7-3CA4-47F6-8A64-9620FA3EA67D}">
  <ds:schemaRefs>
    <ds:schemaRef ds:uri="ESRI.ArcGIS.Mapping.OfficeIntegration.PowerPointInfo"/>
  </ds:schemaRefs>
</ds:datastoreItem>
</file>

<file path=customXml/itemProps27.xml><?xml version="1.0" encoding="utf-8"?>
<ds:datastoreItem xmlns:ds="http://schemas.openxmlformats.org/officeDocument/2006/customXml" ds:itemID="{2DC175C3-57A1-4DF2-B575-B4D9E0E25ECA}">
  <ds:schemaRefs>
    <ds:schemaRef ds:uri="ESRI.ArcGIS.Mapping.OfficeIntegration.PowerPointInfo"/>
  </ds:schemaRefs>
</ds:datastoreItem>
</file>

<file path=customXml/itemProps28.xml><?xml version="1.0" encoding="utf-8"?>
<ds:datastoreItem xmlns:ds="http://schemas.openxmlformats.org/officeDocument/2006/customXml" ds:itemID="{69213C1A-7CAC-4210-8FEF-C9D93B3F1259}">
  <ds:schemaRefs>
    <ds:schemaRef ds:uri="ESRI.ArcGIS.Mapping.OfficeIntegration.PowerPointInfo"/>
  </ds:schemaRefs>
</ds:datastoreItem>
</file>

<file path=customXml/itemProps29.xml><?xml version="1.0" encoding="utf-8"?>
<ds:datastoreItem xmlns:ds="http://schemas.openxmlformats.org/officeDocument/2006/customXml" ds:itemID="{05F015A3-CC86-4DDF-81FD-4F485981E878}">
  <ds:schemaRefs>
    <ds:schemaRef ds:uri="ESRI.ArcGIS.Mapping.OfficeIntegration.PowerPointInfo"/>
  </ds:schemaRefs>
</ds:datastoreItem>
</file>

<file path=customXml/itemProps3.xml><?xml version="1.0" encoding="utf-8"?>
<ds:datastoreItem xmlns:ds="http://schemas.openxmlformats.org/officeDocument/2006/customXml" ds:itemID="{5E4B3B48-E55E-4C50-9F87-463AC1A40482}">
  <ds:schemaRefs>
    <ds:schemaRef ds:uri="ESRI.ArcGIS.Mapping.OfficeIntegration.PowerPointInfo"/>
  </ds:schemaRefs>
</ds:datastoreItem>
</file>

<file path=customXml/itemProps30.xml><?xml version="1.0" encoding="utf-8"?>
<ds:datastoreItem xmlns:ds="http://schemas.openxmlformats.org/officeDocument/2006/customXml" ds:itemID="{974D8EE6-64CA-424F-A75D-C56B131CFA84}">
  <ds:schemaRefs>
    <ds:schemaRef ds:uri="ESRI.ArcGIS.Mapping.OfficeIntegration.PowerPointInfo"/>
  </ds:schemaRefs>
</ds:datastoreItem>
</file>

<file path=customXml/itemProps31.xml><?xml version="1.0" encoding="utf-8"?>
<ds:datastoreItem xmlns:ds="http://schemas.openxmlformats.org/officeDocument/2006/customXml" ds:itemID="{142193C8-0D94-4A99-B7C7-466F4ADB1FC7}">
  <ds:schemaRefs>
    <ds:schemaRef ds:uri="ESRI.ArcGIS.Mapping.OfficeIntegration.PowerPointInfo"/>
  </ds:schemaRefs>
</ds:datastoreItem>
</file>

<file path=customXml/itemProps32.xml><?xml version="1.0" encoding="utf-8"?>
<ds:datastoreItem xmlns:ds="http://schemas.openxmlformats.org/officeDocument/2006/customXml" ds:itemID="{505EED2B-06DB-4340-BFCC-6BD7F2946A97}">
  <ds:schemaRefs>
    <ds:schemaRef ds:uri="ESRI.ArcGIS.Mapping.OfficeIntegration.PowerPointInfo"/>
  </ds:schemaRefs>
</ds:datastoreItem>
</file>

<file path=customXml/itemProps33.xml><?xml version="1.0" encoding="utf-8"?>
<ds:datastoreItem xmlns:ds="http://schemas.openxmlformats.org/officeDocument/2006/customXml" ds:itemID="{ACBB4A6D-0BA5-478D-A794-870F862EDD59}">
  <ds:schemaRefs>
    <ds:schemaRef ds:uri="ESRI.ArcGIS.Mapping.OfficeIntegration.PowerPointInfo"/>
  </ds:schemaRefs>
</ds:datastoreItem>
</file>

<file path=customXml/itemProps34.xml><?xml version="1.0" encoding="utf-8"?>
<ds:datastoreItem xmlns:ds="http://schemas.openxmlformats.org/officeDocument/2006/customXml" ds:itemID="{F49E2497-24B1-4352-91C9-333B32EC2AB4}">
  <ds:schemaRefs>
    <ds:schemaRef ds:uri="ESRI.ArcGIS.Mapping.OfficeIntegration.PowerPointInfo"/>
  </ds:schemaRefs>
</ds:datastoreItem>
</file>

<file path=customXml/itemProps35.xml><?xml version="1.0" encoding="utf-8"?>
<ds:datastoreItem xmlns:ds="http://schemas.openxmlformats.org/officeDocument/2006/customXml" ds:itemID="{55576C79-216A-4091-A8FB-F9A3D1C92407}">
  <ds:schemaRefs>
    <ds:schemaRef ds:uri="ESRI.ArcGIS.Mapping.OfficeIntegration.PowerPointInfo"/>
  </ds:schemaRefs>
</ds:datastoreItem>
</file>

<file path=customXml/itemProps36.xml><?xml version="1.0" encoding="utf-8"?>
<ds:datastoreItem xmlns:ds="http://schemas.openxmlformats.org/officeDocument/2006/customXml" ds:itemID="{6700D577-755C-41DB-ABB1-6DBEE90CD7A6}">
  <ds:schemaRefs>
    <ds:schemaRef ds:uri="ESRI.ArcGIS.Mapping.OfficeIntegration.PowerPointInfo"/>
  </ds:schemaRefs>
</ds:datastoreItem>
</file>

<file path=customXml/itemProps37.xml><?xml version="1.0" encoding="utf-8"?>
<ds:datastoreItem xmlns:ds="http://schemas.openxmlformats.org/officeDocument/2006/customXml" ds:itemID="{87DCB1CB-5EF6-44EB-83E9-6422A1D55EAC}">
  <ds:schemaRefs>
    <ds:schemaRef ds:uri="ESRI.ArcGIS.Mapping.OfficeIntegration.PowerPointInfo"/>
  </ds:schemaRefs>
</ds:datastoreItem>
</file>

<file path=customXml/itemProps38.xml><?xml version="1.0" encoding="utf-8"?>
<ds:datastoreItem xmlns:ds="http://schemas.openxmlformats.org/officeDocument/2006/customXml" ds:itemID="{2058AD55-D229-4DD9-BDD8-01A862610EC8}">
  <ds:schemaRefs>
    <ds:schemaRef ds:uri="ESRI.ArcGIS.Mapping.OfficeIntegration.PowerPointInfo"/>
  </ds:schemaRefs>
</ds:datastoreItem>
</file>

<file path=customXml/itemProps39.xml><?xml version="1.0" encoding="utf-8"?>
<ds:datastoreItem xmlns:ds="http://schemas.openxmlformats.org/officeDocument/2006/customXml" ds:itemID="{D27DA7AC-D71E-4B42-9EDA-E3A308B3B754}">
  <ds:schemaRefs>
    <ds:schemaRef ds:uri="ESRI.ArcGIS.Mapping.OfficeIntegration.PowerPointInfo"/>
  </ds:schemaRefs>
</ds:datastoreItem>
</file>

<file path=customXml/itemProps4.xml><?xml version="1.0" encoding="utf-8"?>
<ds:datastoreItem xmlns:ds="http://schemas.openxmlformats.org/officeDocument/2006/customXml" ds:itemID="{CAED7BD7-EC30-4EEA-9644-D9E2406BA4EB}">
  <ds:schemaRefs>
    <ds:schemaRef ds:uri="ESRI.ArcGIS.Mapping.OfficeIntegration.PowerPointInfo"/>
  </ds:schemaRefs>
</ds:datastoreItem>
</file>

<file path=customXml/itemProps40.xml><?xml version="1.0" encoding="utf-8"?>
<ds:datastoreItem xmlns:ds="http://schemas.openxmlformats.org/officeDocument/2006/customXml" ds:itemID="{F586BE68-15F7-4AFD-8CE6-A2866A087E09}">
  <ds:schemaRefs>
    <ds:schemaRef ds:uri="ESRI.ArcGIS.Mapping.OfficeIntegration.PowerPointInfo"/>
  </ds:schemaRefs>
</ds:datastoreItem>
</file>

<file path=customXml/itemProps41.xml><?xml version="1.0" encoding="utf-8"?>
<ds:datastoreItem xmlns:ds="http://schemas.openxmlformats.org/officeDocument/2006/customXml" ds:itemID="{C99A3359-A9B4-4D8B-942F-75A4F30DDC4A}">
  <ds:schemaRefs>
    <ds:schemaRef ds:uri="ESRI.ArcGIS.Mapping.OfficeIntegration.PowerPointInfo"/>
  </ds:schemaRefs>
</ds:datastoreItem>
</file>

<file path=customXml/itemProps42.xml><?xml version="1.0" encoding="utf-8"?>
<ds:datastoreItem xmlns:ds="http://schemas.openxmlformats.org/officeDocument/2006/customXml" ds:itemID="{9F45E22A-0806-4204-95C3-798FD3280FBB}">
  <ds:schemaRefs>
    <ds:schemaRef ds:uri="ESRI.ArcGIS.Mapping.OfficeIntegration.PowerPointInfo"/>
  </ds:schemaRefs>
</ds:datastoreItem>
</file>

<file path=customXml/itemProps43.xml><?xml version="1.0" encoding="utf-8"?>
<ds:datastoreItem xmlns:ds="http://schemas.openxmlformats.org/officeDocument/2006/customXml" ds:itemID="{03DEBB5A-6982-43AE-8256-8764BEB715D5}">
  <ds:schemaRefs>
    <ds:schemaRef ds:uri="ESRI.ArcGIS.Mapping.OfficeIntegration.PowerPointInfo"/>
  </ds:schemaRefs>
</ds:datastoreItem>
</file>

<file path=customXml/itemProps44.xml><?xml version="1.0" encoding="utf-8"?>
<ds:datastoreItem xmlns:ds="http://schemas.openxmlformats.org/officeDocument/2006/customXml" ds:itemID="{9B475956-722E-4922-BD52-2875496BA0CF}">
  <ds:schemaRefs>
    <ds:schemaRef ds:uri="ESRI.ArcGIS.Mapping.OfficeIntegration.PowerPointInfo"/>
  </ds:schemaRefs>
</ds:datastoreItem>
</file>

<file path=customXml/itemProps45.xml><?xml version="1.0" encoding="utf-8"?>
<ds:datastoreItem xmlns:ds="http://schemas.openxmlformats.org/officeDocument/2006/customXml" ds:itemID="{D9EB7D21-2FDD-4087-BF3F-BD82420D3F1F}">
  <ds:schemaRefs>
    <ds:schemaRef ds:uri="ESRI.ArcGIS.Mapping.OfficeIntegration.PowerPointInfo"/>
  </ds:schemaRefs>
</ds:datastoreItem>
</file>

<file path=customXml/itemProps46.xml><?xml version="1.0" encoding="utf-8"?>
<ds:datastoreItem xmlns:ds="http://schemas.openxmlformats.org/officeDocument/2006/customXml" ds:itemID="{DAA7CFAF-E340-46E2-84FE-C25F0561DB11}">
  <ds:schemaRefs>
    <ds:schemaRef ds:uri="ESRI.ArcGIS.Mapping.OfficeIntegration.PowerPointInfo"/>
  </ds:schemaRefs>
</ds:datastoreItem>
</file>

<file path=customXml/itemProps47.xml><?xml version="1.0" encoding="utf-8"?>
<ds:datastoreItem xmlns:ds="http://schemas.openxmlformats.org/officeDocument/2006/customXml" ds:itemID="{8F9B64FE-DACD-413E-8C27-B88865811050}">
  <ds:schemaRefs>
    <ds:schemaRef ds:uri="ESRI.ArcGIS.Mapping.OfficeIntegration.PowerPointInfo"/>
  </ds:schemaRefs>
</ds:datastoreItem>
</file>

<file path=customXml/itemProps48.xml><?xml version="1.0" encoding="utf-8"?>
<ds:datastoreItem xmlns:ds="http://schemas.openxmlformats.org/officeDocument/2006/customXml" ds:itemID="{3825822C-E6BD-40D9-BB20-8AE19B27A94E}">
  <ds:schemaRefs>
    <ds:schemaRef ds:uri="ESRI.ArcGIS.Mapping.OfficeIntegration.PowerPointInfo"/>
  </ds:schemaRefs>
</ds:datastoreItem>
</file>

<file path=customXml/itemProps49.xml><?xml version="1.0" encoding="utf-8"?>
<ds:datastoreItem xmlns:ds="http://schemas.openxmlformats.org/officeDocument/2006/customXml" ds:itemID="{49FA7D46-2209-44AE-9642-7B991312079E}">
  <ds:schemaRefs>
    <ds:schemaRef ds:uri="ESRI.ArcGIS.Mapping.OfficeIntegration.PowerPointInfo"/>
  </ds:schemaRefs>
</ds:datastoreItem>
</file>

<file path=customXml/itemProps5.xml><?xml version="1.0" encoding="utf-8"?>
<ds:datastoreItem xmlns:ds="http://schemas.openxmlformats.org/officeDocument/2006/customXml" ds:itemID="{2282665C-E799-4915-AD72-B255D4917901}">
  <ds:schemaRefs>
    <ds:schemaRef ds:uri="ESRI.ArcGIS.Mapping.OfficeIntegration.PowerPointInfo"/>
  </ds:schemaRefs>
</ds:datastoreItem>
</file>

<file path=customXml/itemProps50.xml><?xml version="1.0" encoding="utf-8"?>
<ds:datastoreItem xmlns:ds="http://schemas.openxmlformats.org/officeDocument/2006/customXml" ds:itemID="{560623AD-FF4F-4413-934C-FD9D7EC7D4A0}">
  <ds:schemaRefs>
    <ds:schemaRef ds:uri="ESRI.ArcGIS.Mapping.OfficeIntegration.PowerPointInfo"/>
  </ds:schemaRefs>
</ds:datastoreItem>
</file>

<file path=customXml/itemProps51.xml><?xml version="1.0" encoding="utf-8"?>
<ds:datastoreItem xmlns:ds="http://schemas.openxmlformats.org/officeDocument/2006/customXml" ds:itemID="{350165E3-C507-4B2D-9CE3-14027E81F23E}">
  <ds:schemaRefs>
    <ds:schemaRef ds:uri="ESRI.ArcGIS.Mapping.OfficeIntegration.PowerPointInfo"/>
  </ds:schemaRefs>
</ds:datastoreItem>
</file>

<file path=customXml/itemProps52.xml><?xml version="1.0" encoding="utf-8"?>
<ds:datastoreItem xmlns:ds="http://schemas.openxmlformats.org/officeDocument/2006/customXml" ds:itemID="{FE5D24A8-ED6A-4586-AB54-705149CA78D8}">
  <ds:schemaRefs>
    <ds:schemaRef ds:uri="ESRI.ArcGIS.Mapping.OfficeIntegration.PowerPointInfo"/>
  </ds:schemaRefs>
</ds:datastoreItem>
</file>

<file path=customXml/itemProps53.xml><?xml version="1.0" encoding="utf-8"?>
<ds:datastoreItem xmlns:ds="http://schemas.openxmlformats.org/officeDocument/2006/customXml" ds:itemID="{6E14508D-6107-4ABA-9F08-6594C917FF8A}">
  <ds:schemaRefs>
    <ds:schemaRef ds:uri="ESRI.ArcGIS.Mapping.OfficeIntegration.PowerPointInfo"/>
  </ds:schemaRefs>
</ds:datastoreItem>
</file>

<file path=customXml/itemProps54.xml><?xml version="1.0" encoding="utf-8"?>
<ds:datastoreItem xmlns:ds="http://schemas.openxmlformats.org/officeDocument/2006/customXml" ds:itemID="{8F33E01C-3351-433E-9D6B-F71587456272}">
  <ds:schemaRefs>
    <ds:schemaRef ds:uri="ESRI.ArcGIS.Mapping.OfficeIntegration.PowerPointInfo"/>
  </ds:schemaRefs>
</ds:datastoreItem>
</file>

<file path=customXml/itemProps55.xml><?xml version="1.0" encoding="utf-8"?>
<ds:datastoreItem xmlns:ds="http://schemas.openxmlformats.org/officeDocument/2006/customXml" ds:itemID="{8620D624-4796-441F-8202-EBC5E594CC5A}">
  <ds:schemaRefs>
    <ds:schemaRef ds:uri="ESRI.ArcGIS.Mapping.OfficeIntegration.PowerPointInfo"/>
  </ds:schemaRefs>
</ds:datastoreItem>
</file>

<file path=customXml/itemProps56.xml><?xml version="1.0" encoding="utf-8"?>
<ds:datastoreItem xmlns:ds="http://schemas.openxmlformats.org/officeDocument/2006/customXml" ds:itemID="{46C169AC-D0BC-47F0-9D50-57C0A762EDEA}">
  <ds:schemaRefs>
    <ds:schemaRef ds:uri="ESRI.ArcGIS.Mapping.OfficeIntegration.PowerPointInfo"/>
  </ds:schemaRefs>
</ds:datastoreItem>
</file>

<file path=customXml/itemProps57.xml><?xml version="1.0" encoding="utf-8"?>
<ds:datastoreItem xmlns:ds="http://schemas.openxmlformats.org/officeDocument/2006/customXml" ds:itemID="{19C901ED-158B-424F-BA2E-F1DE4F988DF3}">
  <ds:schemaRefs>
    <ds:schemaRef ds:uri="ESRI.ArcGIS.Mapping.OfficeIntegration.PowerPointInfo"/>
  </ds:schemaRefs>
</ds:datastoreItem>
</file>

<file path=customXml/itemProps58.xml><?xml version="1.0" encoding="utf-8"?>
<ds:datastoreItem xmlns:ds="http://schemas.openxmlformats.org/officeDocument/2006/customXml" ds:itemID="{1C170CB2-F94F-4BAA-9345-9868B908B9E0}">
  <ds:schemaRefs>
    <ds:schemaRef ds:uri="ESRI.ArcGIS.Mapping.OfficeIntegration.PowerPointInfo"/>
  </ds:schemaRefs>
</ds:datastoreItem>
</file>

<file path=customXml/itemProps59.xml><?xml version="1.0" encoding="utf-8"?>
<ds:datastoreItem xmlns:ds="http://schemas.openxmlformats.org/officeDocument/2006/customXml" ds:itemID="{2CF9029B-C808-41AB-86AA-4781A230EA81}">
  <ds:schemaRefs>
    <ds:schemaRef ds:uri="ESRI.ArcGIS.Mapping.OfficeIntegration.PowerPointInfo"/>
  </ds:schemaRefs>
</ds:datastoreItem>
</file>

<file path=customXml/itemProps6.xml><?xml version="1.0" encoding="utf-8"?>
<ds:datastoreItem xmlns:ds="http://schemas.openxmlformats.org/officeDocument/2006/customXml" ds:itemID="{5FC2C10B-1870-407E-8587-855F24C6D072}">
  <ds:schemaRefs>
    <ds:schemaRef ds:uri="ESRI.ArcGIS.Mapping.OfficeIntegration.PowerPointInfo"/>
  </ds:schemaRefs>
</ds:datastoreItem>
</file>

<file path=customXml/itemProps60.xml><?xml version="1.0" encoding="utf-8"?>
<ds:datastoreItem xmlns:ds="http://schemas.openxmlformats.org/officeDocument/2006/customXml" ds:itemID="{600B033E-AE24-4701-9A0C-CCC493C291ED}">
  <ds:schemaRefs>
    <ds:schemaRef ds:uri="ESRI.ArcGIS.Mapping.OfficeIntegration.PowerPointInfo"/>
  </ds:schemaRefs>
</ds:datastoreItem>
</file>

<file path=customXml/itemProps61.xml><?xml version="1.0" encoding="utf-8"?>
<ds:datastoreItem xmlns:ds="http://schemas.openxmlformats.org/officeDocument/2006/customXml" ds:itemID="{A8DE260C-9320-4080-BB3E-A9A2E9984978}">
  <ds:schemaRefs>
    <ds:schemaRef ds:uri="ESRI.ArcGIS.Mapping.OfficeIntegration.PowerPointInfo"/>
  </ds:schemaRefs>
</ds:datastoreItem>
</file>

<file path=customXml/itemProps62.xml><?xml version="1.0" encoding="utf-8"?>
<ds:datastoreItem xmlns:ds="http://schemas.openxmlformats.org/officeDocument/2006/customXml" ds:itemID="{98736A44-254A-47A6-A74D-F863D8D2C6C8}">
  <ds:schemaRefs>
    <ds:schemaRef ds:uri="ESRI.ArcGIS.Mapping.OfficeIntegration.PowerPointInfo"/>
  </ds:schemaRefs>
</ds:datastoreItem>
</file>

<file path=customXml/itemProps63.xml><?xml version="1.0" encoding="utf-8"?>
<ds:datastoreItem xmlns:ds="http://schemas.openxmlformats.org/officeDocument/2006/customXml" ds:itemID="{D45F5040-DC70-4BB4-A51E-155374E74FE6}">
  <ds:schemaRefs>
    <ds:schemaRef ds:uri="ESRI.ArcGIS.Mapping.OfficeIntegration.PowerPointInfo"/>
  </ds:schemaRefs>
</ds:datastoreItem>
</file>

<file path=customXml/itemProps64.xml><?xml version="1.0" encoding="utf-8"?>
<ds:datastoreItem xmlns:ds="http://schemas.openxmlformats.org/officeDocument/2006/customXml" ds:itemID="{BDFA7C72-E387-4350-871B-E97EA2B6D7AC}">
  <ds:schemaRefs>
    <ds:schemaRef ds:uri="ESRI.ArcGIS.Mapping.OfficeIntegration.PowerPointInfo"/>
  </ds:schemaRefs>
</ds:datastoreItem>
</file>

<file path=customXml/itemProps65.xml><?xml version="1.0" encoding="utf-8"?>
<ds:datastoreItem xmlns:ds="http://schemas.openxmlformats.org/officeDocument/2006/customXml" ds:itemID="{60FE099A-120A-40E6-87AF-31C4AECB3932}">
  <ds:schemaRefs>
    <ds:schemaRef ds:uri="ESRI.ArcGIS.Mapping.OfficeIntegration.PowerPointInfo"/>
  </ds:schemaRefs>
</ds:datastoreItem>
</file>

<file path=customXml/itemProps66.xml><?xml version="1.0" encoding="utf-8"?>
<ds:datastoreItem xmlns:ds="http://schemas.openxmlformats.org/officeDocument/2006/customXml" ds:itemID="{BE29B2F8-FF61-4967-804D-24C702E054FF}">
  <ds:schemaRefs>
    <ds:schemaRef ds:uri="ESRI.ArcGIS.Mapping.OfficeIntegration.PowerPointInfo"/>
  </ds:schemaRefs>
</ds:datastoreItem>
</file>

<file path=customXml/itemProps67.xml><?xml version="1.0" encoding="utf-8"?>
<ds:datastoreItem xmlns:ds="http://schemas.openxmlformats.org/officeDocument/2006/customXml" ds:itemID="{8A6F91FD-75A6-4688-8B3C-82B211668148}">
  <ds:schemaRefs>
    <ds:schemaRef ds:uri="ESRI.ArcGIS.Mapping.OfficeIntegration.PowerPointInfo"/>
  </ds:schemaRefs>
</ds:datastoreItem>
</file>

<file path=customXml/itemProps68.xml><?xml version="1.0" encoding="utf-8"?>
<ds:datastoreItem xmlns:ds="http://schemas.openxmlformats.org/officeDocument/2006/customXml" ds:itemID="{850F4E0F-857C-4E8E-A9A7-75CF896AB2A7}">
  <ds:schemaRefs>
    <ds:schemaRef ds:uri="ESRI.ArcGIS.Mapping.OfficeIntegration.PowerPointInfo"/>
  </ds:schemaRefs>
</ds:datastoreItem>
</file>

<file path=customXml/itemProps69.xml><?xml version="1.0" encoding="utf-8"?>
<ds:datastoreItem xmlns:ds="http://schemas.openxmlformats.org/officeDocument/2006/customXml" ds:itemID="{E8F27DAE-11A1-4395-8C1E-C15E80565EC6}">
  <ds:schemaRefs>
    <ds:schemaRef ds:uri="ESRI.ArcGIS.Mapping.OfficeIntegration.PowerPointInfo"/>
  </ds:schemaRefs>
</ds:datastoreItem>
</file>

<file path=customXml/itemProps7.xml><?xml version="1.0" encoding="utf-8"?>
<ds:datastoreItem xmlns:ds="http://schemas.openxmlformats.org/officeDocument/2006/customXml" ds:itemID="{A1EADF41-E119-4926-8FE2-7414FE7A7062}">
  <ds:schemaRefs>
    <ds:schemaRef ds:uri="ESRI.ArcGIS.Mapping.OfficeIntegration.PowerPointInfo"/>
  </ds:schemaRefs>
</ds:datastoreItem>
</file>

<file path=customXml/itemProps70.xml><?xml version="1.0" encoding="utf-8"?>
<ds:datastoreItem xmlns:ds="http://schemas.openxmlformats.org/officeDocument/2006/customXml" ds:itemID="{4677C247-0C08-4A13-B9C8-005306C749D7}">
  <ds:schemaRefs>
    <ds:schemaRef ds:uri="ESRI.ArcGIS.Mapping.OfficeIntegration.PowerPointInfo"/>
  </ds:schemaRefs>
</ds:datastoreItem>
</file>

<file path=customXml/itemProps71.xml><?xml version="1.0" encoding="utf-8"?>
<ds:datastoreItem xmlns:ds="http://schemas.openxmlformats.org/officeDocument/2006/customXml" ds:itemID="{BB3554B9-A828-47BC-846E-3807C64B6BCF}">
  <ds:schemaRefs>
    <ds:schemaRef ds:uri="ESRI.ArcGIS.Mapping.OfficeIntegration.PowerPointInfo"/>
  </ds:schemaRefs>
</ds:datastoreItem>
</file>

<file path=customXml/itemProps72.xml><?xml version="1.0" encoding="utf-8"?>
<ds:datastoreItem xmlns:ds="http://schemas.openxmlformats.org/officeDocument/2006/customXml" ds:itemID="{BB42A1BE-BB69-4D9E-8FE4-E3FC7A72F8DB}">
  <ds:schemaRefs>
    <ds:schemaRef ds:uri="ESRI.ArcGIS.Mapping.OfficeIntegration.PowerPointInfo"/>
  </ds:schemaRefs>
</ds:datastoreItem>
</file>

<file path=customXml/itemProps73.xml><?xml version="1.0" encoding="utf-8"?>
<ds:datastoreItem xmlns:ds="http://schemas.openxmlformats.org/officeDocument/2006/customXml" ds:itemID="{FAFDF424-EB6A-44C5-8814-D5EEDD3E45BF}">
  <ds:schemaRefs>
    <ds:schemaRef ds:uri="ESRI.ArcGIS.Mapping.OfficeIntegration.PowerPointInfo"/>
  </ds:schemaRefs>
</ds:datastoreItem>
</file>

<file path=customXml/itemProps74.xml><?xml version="1.0" encoding="utf-8"?>
<ds:datastoreItem xmlns:ds="http://schemas.openxmlformats.org/officeDocument/2006/customXml" ds:itemID="{1A27596C-F82C-4198-810B-DA32C7BFAFAB}">
  <ds:schemaRefs>
    <ds:schemaRef ds:uri="ESRI.ArcGIS.Mapping.OfficeIntegration.PowerPointInfo"/>
  </ds:schemaRefs>
</ds:datastoreItem>
</file>

<file path=customXml/itemProps75.xml><?xml version="1.0" encoding="utf-8"?>
<ds:datastoreItem xmlns:ds="http://schemas.openxmlformats.org/officeDocument/2006/customXml" ds:itemID="{4B26DD6A-2539-4965-BC9F-56C7C61AEA3B}">
  <ds:schemaRefs>
    <ds:schemaRef ds:uri="ESRI.ArcGIS.Mapping.OfficeIntegration.PowerPointInfo"/>
  </ds:schemaRefs>
</ds:datastoreItem>
</file>

<file path=customXml/itemProps76.xml><?xml version="1.0" encoding="utf-8"?>
<ds:datastoreItem xmlns:ds="http://schemas.openxmlformats.org/officeDocument/2006/customXml" ds:itemID="{9F0AA82D-88CF-41D0-9551-DB02216540DE}">
  <ds:schemaRefs>
    <ds:schemaRef ds:uri="ESRI.ArcGIS.Mapping.OfficeIntegration.PowerPointInfo"/>
  </ds:schemaRefs>
</ds:datastoreItem>
</file>

<file path=customXml/itemProps77.xml><?xml version="1.0" encoding="utf-8"?>
<ds:datastoreItem xmlns:ds="http://schemas.openxmlformats.org/officeDocument/2006/customXml" ds:itemID="{F5446ECF-E411-4C8A-8DF5-D088FE0177AF}">
  <ds:schemaRefs>
    <ds:schemaRef ds:uri="ESRI.ArcGIS.Mapping.OfficeIntegration.PowerPointInfo"/>
  </ds:schemaRefs>
</ds:datastoreItem>
</file>

<file path=customXml/itemProps78.xml><?xml version="1.0" encoding="utf-8"?>
<ds:datastoreItem xmlns:ds="http://schemas.openxmlformats.org/officeDocument/2006/customXml" ds:itemID="{B4599391-8FD1-4FBB-8E95-56B6E893329E}">
  <ds:schemaRefs>
    <ds:schemaRef ds:uri="ESRI.ArcGIS.Mapping.OfficeIntegration.PowerPointInfo"/>
  </ds:schemaRefs>
</ds:datastoreItem>
</file>

<file path=customXml/itemProps79.xml><?xml version="1.0" encoding="utf-8"?>
<ds:datastoreItem xmlns:ds="http://schemas.openxmlformats.org/officeDocument/2006/customXml" ds:itemID="{CBD42B1A-8817-4B8E-8558-B91F2C8A169B}">
  <ds:schemaRefs>
    <ds:schemaRef ds:uri="ESRI.ArcGIS.Mapping.OfficeIntegration.PowerPointInfo"/>
  </ds:schemaRefs>
</ds:datastoreItem>
</file>

<file path=customXml/itemProps8.xml><?xml version="1.0" encoding="utf-8"?>
<ds:datastoreItem xmlns:ds="http://schemas.openxmlformats.org/officeDocument/2006/customXml" ds:itemID="{C13C3F57-FD7E-47B8-9420-F04946B809E5}">
  <ds:schemaRefs>
    <ds:schemaRef ds:uri="ESRI.ArcGIS.Mapping.OfficeIntegration.PowerPointInfo"/>
  </ds:schemaRefs>
</ds:datastoreItem>
</file>

<file path=customXml/itemProps80.xml><?xml version="1.0" encoding="utf-8"?>
<ds:datastoreItem xmlns:ds="http://schemas.openxmlformats.org/officeDocument/2006/customXml" ds:itemID="{DDC4ADFA-41CB-462A-BAB0-1402EA39A275}">
  <ds:schemaRefs>
    <ds:schemaRef ds:uri="ESRI.ArcGIS.Mapping.OfficeIntegration.PowerPointInfo"/>
  </ds:schemaRefs>
</ds:datastoreItem>
</file>

<file path=customXml/itemProps81.xml><?xml version="1.0" encoding="utf-8"?>
<ds:datastoreItem xmlns:ds="http://schemas.openxmlformats.org/officeDocument/2006/customXml" ds:itemID="{29E3F525-E4C8-4562-ADF3-31DF3643B4DB}">
  <ds:schemaRefs>
    <ds:schemaRef ds:uri="ESRI.ArcGIS.Mapping.OfficeIntegration.PowerPointInfo"/>
  </ds:schemaRefs>
</ds:datastoreItem>
</file>

<file path=customXml/itemProps82.xml><?xml version="1.0" encoding="utf-8"?>
<ds:datastoreItem xmlns:ds="http://schemas.openxmlformats.org/officeDocument/2006/customXml" ds:itemID="{9E988C0C-AB8B-4F2E-9E6A-9841678CB58D}">
  <ds:schemaRefs>
    <ds:schemaRef ds:uri="ESRI.ArcGIS.Mapping.OfficeIntegration.PowerPointInfo"/>
  </ds:schemaRefs>
</ds:datastoreItem>
</file>

<file path=customXml/itemProps83.xml><?xml version="1.0" encoding="utf-8"?>
<ds:datastoreItem xmlns:ds="http://schemas.openxmlformats.org/officeDocument/2006/customXml" ds:itemID="{1CADE9E6-AA5D-45D5-8BF6-3F499C5FFA6A}">
  <ds:schemaRefs>
    <ds:schemaRef ds:uri="ESRI.ArcGIS.Mapping.OfficeIntegration.PowerPointInfo"/>
  </ds:schemaRefs>
</ds:datastoreItem>
</file>

<file path=customXml/itemProps84.xml><?xml version="1.0" encoding="utf-8"?>
<ds:datastoreItem xmlns:ds="http://schemas.openxmlformats.org/officeDocument/2006/customXml" ds:itemID="{70460863-2669-474A-8D8D-304F5F528EFF}">
  <ds:schemaRefs>
    <ds:schemaRef ds:uri="ESRI.ArcGIS.Mapping.OfficeIntegration.PowerPointInfo"/>
  </ds:schemaRefs>
</ds:datastoreItem>
</file>

<file path=customXml/itemProps85.xml><?xml version="1.0" encoding="utf-8"?>
<ds:datastoreItem xmlns:ds="http://schemas.openxmlformats.org/officeDocument/2006/customXml" ds:itemID="{AA18A924-4616-451F-8D5F-B3D07D3F8F4C}">
  <ds:schemaRefs>
    <ds:schemaRef ds:uri="ESRI.ArcGIS.Mapping.OfficeIntegration.PowerPointInfo"/>
  </ds:schemaRefs>
</ds:datastoreItem>
</file>

<file path=customXml/itemProps86.xml><?xml version="1.0" encoding="utf-8"?>
<ds:datastoreItem xmlns:ds="http://schemas.openxmlformats.org/officeDocument/2006/customXml" ds:itemID="{9534C007-7388-4AA2-AF62-9EE9D6B14FBE}">
  <ds:schemaRefs>
    <ds:schemaRef ds:uri="ESRI.ArcGIS.Mapping.OfficeIntegration.PowerPointInfo"/>
  </ds:schemaRefs>
</ds:datastoreItem>
</file>

<file path=customXml/itemProps87.xml><?xml version="1.0" encoding="utf-8"?>
<ds:datastoreItem xmlns:ds="http://schemas.openxmlformats.org/officeDocument/2006/customXml" ds:itemID="{D18E4CB0-D75D-4698-B1C4-2B902F19A10A}">
  <ds:schemaRefs>
    <ds:schemaRef ds:uri="ESRI.ArcGIS.Mapping.OfficeIntegration.PowerPointInfo"/>
  </ds:schemaRefs>
</ds:datastoreItem>
</file>

<file path=customXml/itemProps88.xml><?xml version="1.0" encoding="utf-8"?>
<ds:datastoreItem xmlns:ds="http://schemas.openxmlformats.org/officeDocument/2006/customXml" ds:itemID="{98764A51-F8F1-4577-8170-51CC9D7ED122}">
  <ds:schemaRefs>
    <ds:schemaRef ds:uri="ESRI.ArcGIS.Mapping.OfficeIntegration.PowerPointInfo"/>
  </ds:schemaRefs>
</ds:datastoreItem>
</file>

<file path=customXml/itemProps89.xml><?xml version="1.0" encoding="utf-8"?>
<ds:datastoreItem xmlns:ds="http://schemas.openxmlformats.org/officeDocument/2006/customXml" ds:itemID="{5F734A24-C501-49DB-8DA5-8E3364B0897B}">
  <ds:schemaRefs>
    <ds:schemaRef ds:uri="ESRI.ArcGIS.Mapping.OfficeIntegration.PowerPointInfo"/>
  </ds:schemaRefs>
</ds:datastoreItem>
</file>

<file path=customXml/itemProps9.xml><?xml version="1.0" encoding="utf-8"?>
<ds:datastoreItem xmlns:ds="http://schemas.openxmlformats.org/officeDocument/2006/customXml" ds:itemID="{A8142A55-43A6-423F-B72C-ED556677DB1D}">
  <ds:schemaRefs>
    <ds:schemaRef ds:uri="ESRI.ArcGIS.Mapping.OfficeIntegration.PowerPointInfo"/>
  </ds:schemaRefs>
</ds:datastoreItem>
</file>

<file path=customXml/itemProps90.xml><?xml version="1.0" encoding="utf-8"?>
<ds:datastoreItem xmlns:ds="http://schemas.openxmlformats.org/officeDocument/2006/customXml" ds:itemID="{B40C68E7-7926-4025-A319-030A58BDFFCF}">
  <ds:schemaRefs>
    <ds:schemaRef ds:uri="ESRI.ArcGIS.Mapping.OfficeIntegration.PowerPointInfo"/>
  </ds:schemaRefs>
</ds:datastoreItem>
</file>

<file path=customXml/itemProps91.xml><?xml version="1.0" encoding="utf-8"?>
<ds:datastoreItem xmlns:ds="http://schemas.openxmlformats.org/officeDocument/2006/customXml" ds:itemID="{11669575-9B6A-4048-A643-EDA4E71F6DF4}">
  <ds:schemaRefs>
    <ds:schemaRef ds:uri="ESRI.ArcGIS.Mapping.OfficeIntegration.PowerPointInfo"/>
  </ds:schemaRefs>
</ds:datastoreItem>
</file>

<file path=customXml/itemProps92.xml><?xml version="1.0" encoding="utf-8"?>
<ds:datastoreItem xmlns:ds="http://schemas.openxmlformats.org/officeDocument/2006/customXml" ds:itemID="{A03C0C31-6EB5-4D97-8223-7159490EE03A}">
  <ds:schemaRefs>
    <ds:schemaRef ds:uri="ESRI.ArcGIS.Mapping.OfficeIntegration.PowerPointInfo"/>
  </ds:schemaRefs>
</ds:datastoreItem>
</file>

<file path=customXml/itemProps93.xml><?xml version="1.0" encoding="utf-8"?>
<ds:datastoreItem xmlns:ds="http://schemas.openxmlformats.org/officeDocument/2006/customXml" ds:itemID="{452B54C0-0037-4623-8E22-2DB1874A0B5F}">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33990</TotalTime>
  <Words>2859</Words>
  <Application>Microsoft Office PowerPoint</Application>
  <PresentationFormat>On-screen Show (4:3)</PresentationFormat>
  <Paragraphs>940</Paragraphs>
  <Slides>48</Slides>
  <Notes>9</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48</vt:i4>
      </vt:variant>
    </vt:vector>
  </HeadingPairs>
  <TitlesOfParts>
    <vt:vector size="61" baseType="lpstr">
      <vt:lpstr>MS PGothic</vt:lpstr>
      <vt:lpstr>Arial</vt:lpstr>
      <vt:lpstr>Calibri</vt:lpstr>
      <vt:lpstr>Symbol</vt:lpstr>
      <vt:lpstr>Times</vt:lpstr>
      <vt:lpstr>Times New Roman</vt:lpstr>
      <vt:lpstr>Wingdings</vt:lpstr>
      <vt:lpstr>1_Blank Presentation</vt:lpstr>
      <vt:lpstr>6_Blank Presentation</vt:lpstr>
      <vt:lpstr>23_Blank Presentation</vt:lpstr>
      <vt:lpstr>22_Blank Presentation</vt:lpstr>
      <vt:lpstr>36_Blank Presentation</vt:lpstr>
      <vt:lpstr>40_Blank Presentation</vt:lpstr>
      <vt:lpstr>  Alternative Approaches to Chemical Risk Assessment: Assays, Databases, Models</vt:lpstr>
      <vt:lpstr>PowerPoint Presentation</vt:lpstr>
      <vt:lpstr>PowerPoint Presentation</vt:lpstr>
      <vt:lpstr>PowerPoint Presentation</vt:lpstr>
      <vt:lpstr>Typical Problem #1</vt:lpstr>
      <vt:lpstr>Typical Problem #2</vt:lpstr>
      <vt:lpstr>Typical Problem #3</vt:lpstr>
      <vt:lpstr>Common Themes</vt:lpstr>
      <vt:lpstr>Computational Toxicology</vt:lpstr>
      <vt:lpstr>Risk-based Approach Hazard + Exposure</vt:lpstr>
      <vt:lpstr>Tools / Models / Data needed</vt:lpstr>
      <vt:lpstr>Population and Exposure Modeling</vt:lpstr>
      <vt:lpstr>Toxicokinetics Modeling</vt:lpstr>
      <vt:lpstr>The “Minimal Hazard Battery”</vt:lpstr>
      <vt:lpstr>The “Minimal Hazard Battery”</vt:lpstr>
      <vt:lpstr>First test: Can the battery predict in vivo POD?</vt:lpstr>
      <vt:lpstr>PowerPoint Presentation</vt:lpstr>
      <vt:lpstr>Uterotrophic guideline study uncertainty 26% of chemicals tested multiple times in the uterotrophic assay gave discrepant results</vt:lpstr>
      <vt:lpstr>Anemia concordance results</vt:lpstr>
      <vt:lpstr>Sources of Uncertainty / Variability In Vivo</vt:lpstr>
      <vt:lpstr>Updated IVIVE, accounting for uncertainty</vt:lpstr>
      <vt:lpstr>In vitro assays also have false positives and negatives</vt:lpstr>
      <vt:lpstr>Most chemicals display a “burst” of potentially non-selective bioactivity near cytotoxity concentration</vt:lpstr>
      <vt:lpstr>Schematic explanation of the burst</vt:lpstr>
      <vt:lpstr>Heatmap of stress and cytotoxicity assays in 1000 chemicals</vt:lpstr>
      <vt:lpstr>In Vitro Estrogen Receptor Model</vt:lpstr>
      <vt:lpstr>PowerPoint Presentation</vt:lpstr>
      <vt:lpstr>PowerPoint Presentation</vt:lpstr>
      <vt:lpstr>PowerPoint Presentation</vt:lpstr>
      <vt:lpstr>Example curves</vt:lpstr>
      <vt:lpstr>In Vitro Reference Chemical Performance</vt:lpstr>
      <vt:lpstr>Model predicts in vivo uterotrophic assay as well as uterotrophic predicts uterotrophic</vt:lpstr>
      <vt:lpstr>Prioritization (Replacement) Example Compare predicted exposure and hazard POD</vt:lpstr>
      <vt:lpstr>Moving Towards Regulatory Acceptance From FIFRA SAP, December 2014</vt:lpstr>
      <vt:lpstr>Zebrafish and Developmental Toxicology</vt:lpstr>
      <vt:lpstr>Zebrafish Imaging and scoring</vt:lpstr>
      <vt:lpstr>Zebrafish Example Chemicals</vt:lpstr>
      <vt:lpstr>Stress, logP and zebrafish toxicity are related</vt:lpstr>
      <vt:lpstr>Subset of chemicals are more potent than expected from stress or logP</vt:lpstr>
      <vt:lpstr>Proposed Mode of Action </vt:lpstr>
      <vt:lpstr>MOA with in vitro support</vt:lpstr>
      <vt:lpstr>MOA from literature targets</vt:lpstr>
      <vt:lpstr>Common MOA Classes</vt:lpstr>
      <vt:lpstr>Efforts to Address Metabolism Challenge</vt:lpstr>
      <vt:lpstr>NCCT Software Architecture</vt:lpstr>
      <vt:lpstr>RapidTox Dashboard: Risk Assessment Tool</vt:lpstr>
      <vt:lpstr>Ongoing Challenges</vt:lpstr>
      <vt:lpstr>National Center for Computational Toxicology</vt:lpstr>
    </vt:vector>
  </TitlesOfParts>
  <Company>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Kavlock</dc:creator>
  <cp:lastModifiedBy>Judson, Richard</cp:lastModifiedBy>
  <cp:revision>738</cp:revision>
  <dcterms:created xsi:type="dcterms:W3CDTF">2009-08-19T23:33:28Z</dcterms:created>
  <dcterms:modified xsi:type="dcterms:W3CDTF">2017-11-06T22:22:03Z</dcterms:modified>
</cp:coreProperties>
</file>