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95"/>
    <p:sldMasterId id="2147483690" r:id="rId96"/>
    <p:sldMasterId id="2147483748" r:id="rId97"/>
    <p:sldMasterId id="2147483750" r:id="rId98"/>
    <p:sldMasterId id="2147483752" r:id="rId99"/>
    <p:sldMasterId id="2147483789" r:id="rId100"/>
  </p:sldMasterIdLst>
  <p:notesMasterIdLst>
    <p:notesMasterId r:id="rId126"/>
  </p:notesMasterIdLst>
  <p:handoutMasterIdLst>
    <p:handoutMasterId r:id="rId127"/>
  </p:handoutMasterIdLst>
  <p:sldIdLst>
    <p:sldId id="505" r:id="rId101"/>
    <p:sldId id="1211" r:id="rId102"/>
    <p:sldId id="1241" r:id="rId103"/>
    <p:sldId id="1242" r:id="rId104"/>
    <p:sldId id="1214" r:id="rId105"/>
    <p:sldId id="1232" r:id="rId106"/>
    <p:sldId id="1216" r:id="rId107"/>
    <p:sldId id="1218" r:id="rId108"/>
    <p:sldId id="1217" r:id="rId109"/>
    <p:sldId id="1215" r:id="rId110"/>
    <p:sldId id="1208" r:id="rId111"/>
    <p:sldId id="1228" r:id="rId112"/>
    <p:sldId id="1229" r:id="rId113"/>
    <p:sldId id="1230" r:id="rId114"/>
    <p:sldId id="1240" r:id="rId115"/>
    <p:sldId id="1239" r:id="rId116"/>
    <p:sldId id="1227" r:id="rId117"/>
    <p:sldId id="1220" r:id="rId118"/>
    <p:sldId id="1221" r:id="rId119"/>
    <p:sldId id="1222" r:id="rId120"/>
    <p:sldId id="1223" r:id="rId121"/>
    <p:sldId id="1224" r:id="rId122"/>
    <p:sldId id="1225" r:id="rId123"/>
    <p:sldId id="1226" r:id="rId124"/>
    <p:sldId id="1231" r:id="rId1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CC"/>
    <a:srgbClr val="1515DB"/>
    <a:srgbClr val="28F82D"/>
    <a:srgbClr val="00FFCC"/>
    <a:srgbClr val="548DC6"/>
    <a:srgbClr val="FFFF00"/>
    <a:srgbClr val="7575D1"/>
    <a:srgbClr val="003F69"/>
    <a:srgbClr val="FDA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8" autoAdjust="0"/>
    <p:restoredTop sz="74550" autoAdjust="0"/>
  </p:normalViewPr>
  <p:slideViewPr>
    <p:cSldViewPr snapToGrid="0">
      <p:cViewPr varScale="1">
        <p:scale>
          <a:sx n="116" d="100"/>
          <a:sy n="116" d="100"/>
        </p:scale>
        <p:origin x="1056" y="102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" Target="slides/slide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slide" Target="slides/slide12.xml"/><Relationship Id="rId16" Type="http://schemas.openxmlformats.org/officeDocument/2006/relationships/customXml" Target="../customXml/item16.xml"/><Relationship Id="rId107" Type="http://schemas.openxmlformats.org/officeDocument/2006/relationships/slide" Target="slides/slide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slide" Target="slides/slide2.xml"/><Relationship Id="rId123" Type="http://schemas.openxmlformats.org/officeDocument/2006/relationships/slide" Target="slides/slide23.xml"/><Relationship Id="rId128" Type="http://schemas.openxmlformats.org/officeDocument/2006/relationships/presProps" Target="presProps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slideMaster" Target="slideMasters/slideMaster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slideMaster" Target="slideMasters/slideMaster6.xml"/><Relationship Id="rId105" Type="http://schemas.openxmlformats.org/officeDocument/2006/relationships/slide" Target="slides/slide5.xml"/><Relationship Id="rId113" Type="http://schemas.openxmlformats.org/officeDocument/2006/relationships/slide" Target="slides/slide13.xml"/><Relationship Id="rId118" Type="http://schemas.openxmlformats.org/officeDocument/2006/relationships/slide" Target="slides/slide18.xml"/><Relationship Id="rId126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customXml" Target="../customXml/item93.xml"/><Relationship Id="rId98" Type="http://schemas.openxmlformats.org/officeDocument/2006/relationships/slideMaster" Target="slideMasters/slideMaster4.xml"/><Relationship Id="rId121" Type="http://schemas.openxmlformats.org/officeDocument/2006/relationships/slide" Target="slides/slide2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slide" Target="slides/slide3.xml"/><Relationship Id="rId108" Type="http://schemas.openxmlformats.org/officeDocument/2006/relationships/slide" Target="slides/slide8.xml"/><Relationship Id="rId116" Type="http://schemas.openxmlformats.org/officeDocument/2006/relationships/slide" Target="slides/slide16.xml"/><Relationship Id="rId124" Type="http://schemas.openxmlformats.org/officeDocument/2006/relationships/slide" Target="slides/slide24.xml"/><Relationship Id="rId129" Type="http://schemas.openxmlformats.org/officeDocument/2006/relationships/viewProps" Target="view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slideMaster" Target="slideMasters/slideMaster2.xml"/><Relationship Id="rId111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6.xml"/><Relationship Id="rId114" Type="http://schemas.openxmlformats.org/officeDocument/2006/relationships/slide" Target="slides/slide14.xml"/><Relationship Id="rId119" Type="http://schemas.openxmlformats.org/officeDocument/2006/relationships/slide" Target="slides/slide19.xml"/><Relationship Id="rId127" Type="http://schemas.openxmlformats.org/officeDocument/2006/relationships/handoutMaster" Target="handoutMasters/handoutMaster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slideMaster" Target="slideMasters/slideMaster5.xml"/><Relationship Id="rId101" Type="http://schemas.openxmlformats.org/officeDocument/2006/relationships/slide" Target="slides/slide1.xml"/><Relationship Id="rId122" Type="http://schemas.openxmlformats.org/officeDocument/2006/relationships/slide" Target="slides/slide22.xml"/><Relationship Id="rId13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Master" Target="slideMasters/slideMaster3.xml"/><Relationship Id="rId104" Type="http://schemas.openxmlformats.org/officeDocument/2006/relationships/slide" Target="slides/slide4.xml"/><Relationship Id="rId120" Type="http://schemas.openxmlformats.org/officeDocument/2006/relationships/slide" Target="slides/slide20.xml"/><Relationship Id="rId125" Type="http://schemas.openxmlformats.org/officeDocument/2006/relationships/slide" Target="slides/slide25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" Target="slides/slide10.xml"/><Relationship Id="rId115" Type="http://schemas.openxmlformats.org/officeDocument/2006/relationships/slide" Target="slides/slide15.xml"/><Relationship Id="rId131" Type="http://schemas.openxmlformats.org/officeDocument/2006/relationships/tableStyles" Target="tableStyle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2" tIns="44055" rIns="88112" bIns="44055" numCol="1" anchor="t" anchorCtr="0" compatLnSpc="1">
            <a:prstTxWarp prst="textNoShape">
              <a:avLst/>
            </a:prstTxWarp>
          </a:bodyPr>
          <a:lstStyle>
            <a:lvl1pPr defTabSz="881591">
              <a:defRPr sz="1200"/>
            </a:lvl1pPr>
          </a:lstStyle>
          <a:p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292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2" tIns="44055" rIns="88112" bIns="44055" numCol="1" anchor="t" anchorCtr="0" compatLnSpc="1">
            <a:prstTxWarp prst="textNoShape">
              <a:avLst/>
            </a:prstTxWarp>
          </a:bodyPr>
          <a:lstStyle>
            <a:lvl1pPr algn="r" defTabSz="881591">
              <a:defRPr sz="1200"/>
            </a:lvl1pPr>
          </a:lstStyle>
          <a:p>
            <a:endParaRPr lang="en-US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2" tIns="44055" rIns="88112" bIns="44055" numCol="1" anchor="b" anchorCtr="0" compatLnSpc="1">
            <a:prstTxWarp prst="textNoShape">
              <a:avLst/>
            </a:prstTxWarp>
          </a:bodyPr>
          <a:lstStyle>
            <a:lvl1pPr defTabSz="881591">
              <a:defRPr sz="1200"/>
            </a:lvl1pPr>
          </a:lstStyle>
          <a:p>
            <a:endParaRPr lang="en-US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2" tIns="44055" rIns="88112" bIns="44055" numCol="1" anchor="b" anchorCtr="0" compatLnSpc="1">
            <a:prstTxWarp prst="textNoShape">
              <a:avLst/>
            </a:prstTxWarp>
          </a:bodyPr>
          <a:lstStyle>
            <a:lvl1pPr algn="r" defTabSz="881591">
              <a:defRPr sz="1200"/>
            </a:lvl1pPr>
          </a:lstStyle>
          <a:p>
            <a:fld id="{64148283-6FB8-4CB8-841C-62522F5B9AD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6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>
            <a:lvl1pPr defTabSz="932330">
              <a:defRPr sz="1300"/>
            </a:lvl1pPr>
          </a:lstStyle>
          <a:p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292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>
            <a:lvl1pPr algn="r" defTabSz="932330">
              <a:defRPr sz="1300"/>
            </a:lvl1pPr>
          </a:lstStyle>
          <a:p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46613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3" y="4416663"/>
            <a:ext cx="5608954" cy="418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b" anchorCtr="0" compatLnSpc="1">
            <a:prstTxWarp prst="textNoShape">
              <a:avLst/>
            </a:prstTxWarp>
          </a:bodyPr>
          <a:lstStyle>
            <a:lvl1pPr defTabSz="932330">
              <a:defRPr sz="1300"/>
            </a:lvl1pPr>
          </a:lstStyle>
          <a:p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b" anchorCtr="0" compatLnSpc="1">
            <a:prstTxWarp prst="textNoShape">
              <a:avLst/>
            </a:prstTxWarp>
          </a:bodyPr>
          <a:lstStyle>
            <a:lvl1pPr algn="r" defTabSz="932330">
              <a:defRPr sz="1300"/>
            </a:lvl1pPr>
          </a:lstStyle>
          <a:p>
            <a:fld id="{880B1336-C847-439E-A7CA-E128E278636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9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793D496-925D-4700-8B43-81292D238CB7}" type="slidenum">
              <a:rPr lang="en-US" sz="1200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01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ackgrounds_2955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109538" y="6224588"/>
            <a:ext cx="795338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kern="1200" dirty="0">
              <a:solidFill>
                <a:srgbClr val="000000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7572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FFFFFF"/>
                </a:solidFill>
                <a:latin typeface="Arial" charset="0"/>
                <a:ea typeface="ＭＳ Ｐゴシック" pitchFamily="1" charset="-128"/>
                <a:cs typeface="+mn-cs"/>
              </a:rPr>
              <a:t>Office of Research and Development</a:t>
            </a:r>
            <a:endParaRPr lang="en-US" sz="900" b="1" kern="1200" dirty="0">
              <a:solidFill>
                <a:srgbClr val="000000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900" kern="1200" dirty="0">
              <a:solidFill>
                <a:srgbClr val="FFFFFF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2590800" y="3657600"/>
            <a:ext cx="6657975" cy="14478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kern="1200" dirty="0">
              <a:solidFill>
                <a:srgbClr val="000000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1498600"/>
            <a:ext cx="5713413" cy="1447800"/>
          </a:xfr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8" charset="0"/>
              <a:buNone/>
              <a:defRPr sz="1400" i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29400" y="6224588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FFFFFF"/>
              </a:solidFill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C6FCD0-4286-4B5D-BD09-CA13F1E4D8F2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075" y="1295400"/>
            <a:ext cx="1960563" cy="464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730875" cy="4648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43D8E18-C963-45A9-8A07-FD5235320AB5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304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F48FD34-2F6A-4C23-99B6-58EA70CB3221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304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7238" y="2165350"/>
            <a:ext cx="7772400" cy="377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1624DEB-EB1E-42AA-98E3-A7ED9992502C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533400"/>
            <a:ext cx="78486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FCE7DA3-7A72-47CA-BD54-2309B886F62F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2C9DF9-9CE2-4840-9E76-9A8164FCCD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C2FB3A-02F5-4D03-85CC-327025193C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57AF33-443A-4037-A0C4-CAEA4569F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163201-4CBB-4846-972F-46D86DCD04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BCBBCE-0730-4216-85C9-B5F2608FA2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6FDC9D-1A79-4530-BBF8-A1DB4186B8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EB85C1-ADB3-4CE0-BFF9-03C8A0A174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04B9E8-7178-4217-BF01-214A954E79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1B77EC-BB7F-4D56-B059-2161B77DB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C3487-7751-4C53-BD1E-8D2823A96F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1981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791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76D4EF-AE17-4BB7-8888-5CF2AA5C59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28A7E-885F-4E5F-9C65-2FF4BC038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295400"/>
            <a:ext cx="7843838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4A34B-C0F1-4866-B03D-F8E23765C19A}" type="datetimeFigureOut">
              <a:rPr lang="en-US"/>
              <a:pPr>
                <a:defRPr/>
              </a:pPr>
              <a:t>8/3/2017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7767D-1B93-4D6C-AF05-D98B8CC35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0DD9E36-5E00-4ED7-8C7B-1836278DEA1A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5AD043-5178-4D3B-A7C3-14C9E1EBA8D9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209C5B-1FAF-4C89-A03F-0D5F08D99F13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4B1EB-B739-4AAE-9D23-05DD1062B35A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2D3D37-D3A3-40C7-BBB9-7B56940D5093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DA1680-1538-4D3C-BA2C-12194585FC2F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70F6DD-9C3D-4DA5-93BB-DCEDAC2291E6}" type="slidenum">
              <a:rPr lang="en-US" sz="1000" b="1" kern="120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backgrounds_2955d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533400"/>
            <a:ext cx="609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954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458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3F69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F8F02E-0A1E-419A-AC51-DC890D31D2A7}" type="slidenum">
              <a:rPr lang="en-US" kern="1200"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57238" y="6224588"/>
            <a:ext cx="564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t>Office of Research and Development</a:t>
            </a:r>
          </a:p>
          <a:p>
            <a: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1200" dirty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t>National Center for Computational Toxicology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-109538" y="6224588"/>
            <a:ext cx="795338" cy="2286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kern="1200" dirty="0">
              <a:solidFill>
                <a:srgbClr val="000000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SzPct val="9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»"/>
        <a:defRPr sz="16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backgrounds_2955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</p:spPr>
      </p:pic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533400"/>
            <a:ext cx="594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458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3F69"/>
                </a:solidFill>
              </a:defRPr>
            </a:lvl1pPr>
          </a:lstStyle>
          <a:p>
            <a:pPr eaLnBrk="0" hangingPunct="0"/>
            <a:fld id="{C52CEAD2-5708-4FD1-BFD8-90F07505434C}" type="slidenum">
              <a:rPr lang="en-US"/>
              <a:pPr eaLnBrk="0" hangingPunct="0"/>
              <a:t>‹#›</a:t>
            </a:fld>
            <a:endParaRPr lang="en-US"/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757238" y="6224588"/>
            <a:ext cx="564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 eaLnBrk="0" hangingPunct="0">
              <a:lnSpc>
                <a:spcPct val="90000"/>
              </a:lnSpc>
            </a:pPr>
            <a:r>
              <a:rPr lang="en-US" sz="900" b="1">
                <a:solidFill>
                  <a:srgbClr val="003F69"/>
                </a:solidFill>
              </a:rPr>
              <a:t>Office of Research and Development</a:t>
            </a:r>
          </a:p>
          <a:p>
            <a:pPr algn="just" eaLnBrk="0" hangingPunct="0">
              <a:lnSpc>
                <a:spcPct val="90000"/>
              </a:lnSpc>
            </a:pPr>
            <a:r>
              <a:rPr lang="en-US" sz="900">
                <a:solidFill>
                  <a:srgbClr val="003F69"/>
                </a:solidFill>
              </a:rPr>
              <a:t>National Center for Computational Toxicology</a:t>
            </a:r>
          </a:p>
        </p:txBody>
      </p:sp>
      <p:sp>
        <p:nvSpPr>
          <p:cNvPr id="259079" name="Rectangle 7"/>
          <p:cNvSpPr>
            <a:spLocks noChangeArrowheads="1"/>
          </p:cNvSpPr>
          <p:nvPr userDrawn="1"/>
        </p:nvSpPr>
        <p:spPr bwMode="auto">
          <a:xfrm>
            <a:off x="-109538" y="6224588"/>
            <a:ext cx="795338" cy="2286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9pPr>
    </p:titleStyle>
    <p:bodyStyle>
      <a:lvl1pPr marL="168275" indent="-16827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backgrounds_2955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</p:spPr>
      </p:pic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533400"/>
            <a:ext cx="594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458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3F69"/>
                </a:solidFill>
              </a:defRPr>
            </a:lvl1pPr>
          </a:lstStyle>
          <a:p>
            <a:pPr eaLnBrk="0" hangingPunct="0"/>
            <a:fld id="{C52CEAD2-5708-4FD1-BFD8-90F07505434C}" type="slidenum">
              <a:rPr lang="en-US"/>
              <a:pPr eaLnBrk="0" hangingPunct="0"/>
              <a:t>‹#›</a:t>
            </a:fld>
            <a:endParaRPr lang="en-US"/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757238" y="6224588"/>
            <a:ext cx="564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 eaLnBrk="0" hangingPunct="0">
              <a:lnSpc>
                <a:spcPct val="90000"/>
              </a:lnSpc>
            </a:pPr>
            <a:r>
              <a:rPr lang="en-US" sz="900" b="1">
                <a:solidFill>
                  <a:srgbClr val="003F69"/>
                </a:solidFill>
              </a:rPr>
              <a:t>Office of Research and Development</a:t>
            </a:r>
          </a:p>
          <a:p>
            <a:pPr algn="just" eaLnBrk="0" hangingPunct="0">
              <a:lnSpc>
                <a:spcPct val="90000"/>
              </a:lnSpc>
            </a:pPr>
            <a:r>
              <a:rPr lang="en-US" sz="900">
                <a:solidFill>
                  <a:srgbClr val="003F69"/>
                </a:solidFill>
              </a:rPr>
              <a:t>National Center for Computational Toxicology</a:t>
            </a:r>
          </a:p>
        </p:txBody>
      </p:sp>
      <p:sp>
        <p:nvSpPr>
          <p:cNvPr id="259079" name="Rectangle 7"/>
          <p:cNvSpPr>
            <a:spLocks noChangeArrowheads="1"/>
          </p:cNvSpPr>
          <p:nvPr userDrawn="1"/>
        </p:nvSpPr>
        <p:spPr bwMode="auto">
          <a:xfrm>
            <a:off x="-109538" y="6224588"/>
            <a:ext cx="795338" cy="2286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9pPr>
    </p:titleStyle>
    <p:bodyStyle>
      <a:lvl1pPr marL="168275" indent="-16827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backgrounds_2955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</p:spPr>
      </p:pic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533400"/>
            <a:ext cx="594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458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3F69"/>
                </a:solidFill>
              </a:defRPr>
            </a:lvl1pPr>
          </a:lstStyle>
          <a:p>
            <a:pPr eaLnBrk="0" hangingPunct="0"/>
            <a:fld id="{C52CEAD2-5708-4FD1-BFD8-90F07505434C}" type="slidenum">
              <a:rPr lang="en-US"/>
              <a:pPr eaLnBrk="0" hangingPunct="0"/>
              <a:t>‹#›</a:t>
            </a:fld>
            <a:endParaRPr lang="en-US"/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757238" y="6224588"/>
            <a:ext cx="564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 eaLnBrk="0" hangingPunct="0">
              <a:lnSpc>
                <a:spcPct val="90000"/>
              </a:lnSpc>
            </a:pPr>
            <a:r>
              <a:rPr lang="en-US" sz="900" b="1">
                <a:solidFill>
                  <a:srgbClr val="003F69"/>
                </a:solidFill>
              </a:rPr>
              <a:t>Office of Research and Development</a:t>
            </a:r>
          </a:p>
          <a:p>
            <a:pPr algn="just" eaLnBrk="0" hangingPunct="0">
              <a:lnSpc>
                <a:spcPct val="90000"/>
              </a:lnSpc>
            </a:pPr>
            <a:r>
              <a:rPr lang="en-US" sz="900">
                <a:solidFill>
                  <a:srgbClr val="003F69"/>
                </a:solidFill>
              </a:rPr>
              <a:t>National Center for Computational Toxicology</a:t>
            </a:r>
          </a:p>
        </p:txBody>
      </p:sp>
      <p:sp>
        <p:nvSpPr>
          <p:cNvPr id="259079" name="Rectangle 7"/>
          <p:cNvSpPr>
            <a:spLocks noChangeArrowheads="1"/>
          </p:cNvSpPr>
          <p:nvPr userDrawn="1"/>
        </p:nvSpPr>
        <p:spPr bwMode="auto">
          <a:xfrm>
            <a:off x="-109538" y="6224588"/>
            <a:ext cx="795338" cy="2286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ransition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9pPr>
    </p:titleStyle>
    <p:bodyStyle>
      <a:lvl1pPr marL="168275" indent="-16827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backgrounds_2955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</p:spPr>
      </p:pic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533400"/>
            <a:ext cx="594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458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3F69"/>
                </a:solidFill>
              </a:defRPr>
            </a:lvl1pPr>
          </a:lstStyle>
          <a:p>
            <a:pPr eaLnBrk="0" hangingPunct="0"/>
            <a:fld id="{C52CEAD2-5708-4FD1-BFD8-90F07505434C}" type="slidenum">
              <a:rPr lang="en-US"/>
              <a:pPr eaLnBrk="0" hangingPunct="0"/>
              <a:t>‹#›</a:t>
            </a:fld>
            <a:endParaRPr lang="en-US"/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757238" y="6224588"/>
            <a:ext cx="564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 eaLnBrk="0" hangingPunct="0">
              <a:lnSpc>
                <a:spcPct val="90000"/>
              </a:lnSpc>
            </a:pPr>
            <a:r>
              <a:rPr lang="en-US" sz="900" b="1">
                <a:solidFill>
                  <a:srgbClr val="003F69"/>
                </a:solidFill>
              </a:rPr>
              <a:t>Office of Research and Development</a:t>
            </a:r>
          </a:p>
          <a:p>
            <a:pPr algn="just" eaLnBrk="0" hangingPunct="0">
              <a:lnSpc>
                <a:spcPct val="90000"/>
              </a:lnSpc>
            </a:pPr>
            <a:r>
              <a:rPr lang="en-US" sz="900">
                <a:solidFill>
                  <a:srgbClr val="003F69"/>
                </a:solidFill>
              </a:rPr>
              <a:t>National Center for Computational Toxicology</a:t>
            </a:r>
          </a:p>
        </p:txBody>
      </p:sp>
      <p:sp>
        <p:nvSpPr>
          <p:cNvPr id="259079" name="Rectangle 7"/>
          <p:cNvSpPr>
            <a:spLocks noChangeArrowheads="1"/>
          </p:cNvSpPr>
          <p:nvPr userDrawn="1"/>
        </p:nvSpPr>
        <p:spPr bwMode="auto">
          <a:xfrm>
            <a:off x="-109538" y="6224588"/>
            <a:ext cx="795338" cy="2286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ransition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pitchFamily="1" charset="-128"/>
        </a:defRPr>
      </a:lvl9pPr>
    </p:titleStyle>
    <p:bodyStyle>
      <a:lvl1pPr marL="168275" indent="-16827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_2955d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533400"/>
            <a:ext cx="594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5814" name="Rectangle 6"/>
          <p:cNvSpPr>
            <a:spLocks noChangeArrowheads="1"/>
          </p:cNvSpPr>
          <p:nvPr/>
        </p:nvSpPr>
        <p:spPr bwMode="auto">
          <a:xfrm>
            <a:off x="757238" y="6224588"/>
            <a:ext cx="564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 eaLnBrk="0" hangingPunct="0">
              <a:lnSpc>
                <a:spcPct val="90000"/>
              </a:lnSpc>
              <a:defRPr/>
            </a:pPr>
            <a:r>
              <a:rPr lang="en-US" sz="900" b="1" dirty="0">
                <a:solidFill>
                  <a:srgbClr val="003F69"/>
                </a:solidFill>
                <a:latin typeface="Arial"/>
              </a:rPr>
              <a:t>Office of Research and Development</a:t>
            </a:r>
          </a:p>
          <a:p>
            <a:pPr algn="just" eaLnBrk="0" hangingPunct="0">
              <a:lnSpc>
                <a:spcPct val="90000"/>
              </a:lnSpc>
              <a:defRPr/>
            </a:pPr>
            <a:r>
              <a:rPr lang="en-US" sz="900" dirty="0">
                <a:solidFill>
                  <a:srgbClr val="003F69"/>
                </a:solidFill>
                <a:latin typeface="Arial"/>
              </a:rPr>
              <a:t>National Center for Computational Toxicology</a:t>
            </a:r>
          </a:p>
        </p:txBody>
      </p:sp>
      <p:sp>
        <p:nvSpPr>
          <p:cNvPr id="375815" name="Rectangle 7"/>
          <p:cNvSpPr>
            <a:spLocks noChangeArrowheads="1"/>
          </p:cNvSpPr>
          <p:nvPr userDrawn="1"/>
        </p:nvSpPr>
        <p:spPr bwMode="auto">
          <a:xfrm>
            <a:off x="-109538" y="6224588"/>
            <a:ext cx="795338" cy="2286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b="1" i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8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458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i="0">
                <a:solidFill>
                  <a:srgbClr val="003F69"/>
                </a:solidFill>
                <a:ea typeface="+mn-ea"/>
              </a:defRPr>
            </a:lvl1pPr>
          </a:lstStyle>
          <a:p>
            <a:pPr>
              <a:defRPr/>
            </a:pPr>
            <a:fld id="{52794E60-2BA8-4932-9817-0503E6C7743E}" type="slidenum">
              <a:rPr lang="en-US" b="1">
                <a:latin typeface="Arial"/>
              </a:rPr>
              <a:pPr>
                <a:defRPr/>
              </a:pPr>
              <a:t>‹#›</a:t>
            </a:fld>
            <a:endParaRPr lang="en-US" b="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charset="0"/>
          <a:ea typeface="ＭＳ Ｐゴシック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comptox.epa.gov/" TargetMode="External"/><Relationship Id="rId2" Type="http://schemas.openxmlformats.org/officeDocument/2006/relationships/hyperlink" Target="http://comptox.ag.epa.gov/dashboard/dsstoxdb/results?utf8=%E2%9C%93&amp;search=Bisphenol+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ptox.ag.epa.gov/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comptox.ag.epa.gov/dashboard/chemical_lists/genr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omptox.ag.epa.gov/dashboard/dsstoxdb/results?utf8=%E2%9C%93&amp;search=Bisphenol+A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hyperlink" Target="http://comptox.ag.epa.gov/dashboard/chemical_lists/genr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000375" y="1952626"/>
            <a:ext cx="6143625" cy="571500"/>
          </a:xfrm>
        </p:spPr>
        <p:txBody>
          <a:bodyPr/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b="0" dirty="0"/>
            </a:br>
            <a:r>
              <a:rPr lang="en-US" sz="2800" dirty="0"/>
              <a:t>RapidTox / CompTox Dashboard</a:t>
            </a:r>
            <a:br>
              <a:rPr lang="en-US" sz="2800" dirty="0"/>
            </a:br>
            <a:r>
              <a:rPr lang="en-US" sz="2800" dirty="0"/>
              <a:t>Supporting Screening-Level Risk Assessments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00375" y="2914650"/>
            <a:ext cx="5713413" cy="338138"/>
          </a:xfrm>
        </p:spPr>
        <p:txBody>
          <a:bodyPr/>
          <a:lstStyle/>
          <a:p>
            <a:r>
              <a:rPr lang="en-US" dirty="0"/>
              <a:t>Richard Judson</a:t>
            </a:r>
          </a:p>
          <a:p>
            <a:r>
              <a:rPr lang="en-US" dirty="0"/>
              <a:t>U.S. EPA, National Center for Computational Toxicology</a:t>
            </a:r>
          </a:p>
          <a:p>
            <a:r>
              <a:rPr lang="en-US" dirty="0"/>
              <a:t>Office of Research and Development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5200" y="6211669"/>
            <a:ext cx="563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rPr>
              <a:t>The views expressed in this presentation are those of the author and do not necessarily reflect the views or policies of the U.S. EPA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kern="1200" dirty="0">
              <a:solidFill>
                <a:srgbClr val="FFFFFF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7" name="Picture 8" descr="CompTox L2R logo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6248400" cy="1878013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79365" y="5231554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/>
          </a:p>
          <a:p>
            <a:r>
              <a:rPr lang="nl-NL" sz="1200" dirty="0">
                <a:solidFill>
                  <a:schemeClr val="bg1"/>
                </a:solidFill>
              </a:rPr>
              <a:t>August 7, 2017</a:t>
            </a:r>
            <a:endParaRPr lang="en-US" sz="1200" kern="1200" dirty="0">
              <a:solidFill>
                <a:schemeClr val="bg1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coverage for the OLEM chemical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60" y="1076514"/>
            <a:ext cx="7309151" cy="57049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04454" y="1721708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vivo POD</a:t>
            </a:r>
          </a:p>
        </p:txBody>
      </p:sp>
    </p:spTree>
    <p:extLst>
      <p:ext uri="{BB962C8B-B14F-4D97-AF65-F5344CB8AC3E}">
        <p14:creationId xmlns:p14="http://schemas.microsoft.com/office/powerpoint/2010/main" val="65177608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5704114"/>
            <a:ext cx="3431177" cy="115388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76698" y="5166"/>
            <a:ext cx="8229600" cy="620041"/>
          </a:xfrm>
        </p:spPr>
        <p:txBody>
          <a:bodyPr>
            <a:normAutofit/>
          </a:bodyPr>
          <a:lstStyle/>
          <a:p>
            <a:r>
              <a:rPr lang="en-US" dirty="0"/>
              <a:t>NCCT Software Architecture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45" y="1063956"/>
            <a:ext cx="28007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u="sng" dirty="0"/>
              <a:t>Databases</a:t>
            </a:r>
          </a:p>
          <a:p>
            <a:pPr algn="r"/>
            <a:r>
              <a:rPr lang="en-US" sz="1600" dirty="0" err="1"/>
              <a:t>DSSTox</a:t>
            </a:r>
            <a:r>
              <a:rPr lang="en-US" sz="1600" dirty="0"/>
              <a:t>: Chemistry</a:t>
            </a:r>
          </a:p>
          <a:p>
            <a:pPr algn="r"/>
            <a:r>
              <a:rPr lang="en-US" sz="1600" dirty="0" err="1"/>
              <a:t>PhysChemDB</a:t>
            </a:r>
            <a:endParaRPr lang="en-US" sz="1600" dirty="0"/>
          </a:p>
          <a:p>
            <a:pPr algn="r"/>
            <a:r>
              <a:rPr lang="en-US" sz="1600" dirty="0"/>
              <a:t>ToxRefDB: Hazard Details</a:t>
            </a:r>
          </a:p>
          <a:p>
            <a:pPr algn="r"/>
            <a:r>
              <a:rPr lang="en-US" sz="1600" dirty="0" err="1"/>
              <a:t>ToxValDB</a:t>
            </a:r>
            <a:r>
              <a:rPr lang="en-US" sz="1600" dirty="0"/>
              <a:t>: Hazard Summary</a:t>
            </a:r>
          </a:p>
          <a:p>
            <a:pPr algn="r"/>
            <a:r>
              <a:rPr lang="en-US" sz="1600" dirty="0" err="1"/>
              <a:t>InVitroDB</a:t>
            </a:r>
            <a:r>
              <a:rPr lang="en-US" sz="1600" dirty="0"/>
              <a:t>: ToxCast</a:t>
            </a:r>
          </a:p>
          <a:p>
            <a:pPr algn="r"/>
            <a:r>
              <a:rPr lang="en-US" sz="1600" dirty="0" err="1"/>
              <a:t>ExpoCastDB</a:t>
            </a:r>
            <a:r>
              <a:rPr lang="en-US" sz="1600" dirty="0"/>
              <a:t>: Exposure</a:t>
            </a:r>
          </a:p>
          <a:p>
            <a:pPr algn="r"/>
            <a:r>
              <a:rPr lang="en-US" sz="1600" dirty="0" err="1"/>
              <a:t>CPCat</a:t>
            </a:r>
            <a:r>
              <a:rPr lang="en-US" sz="1600" dirty="0"/>
              <a:t>: Chemical Use</a:t>
            </a:r>
          </a:p>
          <a:p>
            <a:pPr algn="r"/>
            <a:r>
              <a:rPr lang="en-US" sz="1600" dirty="0"/>
              <a:t>ACToR: Multiple Types</a:t>
            </a:r>
          </a:p>
          <a:p>
            <a:pPr algn="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PKDB: Toxicokinetics</a:t>
            </a:r>
          </a:p>
          <a:p>
            <a:pPr algn="r"/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LitDB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Open Literature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73115" y="2343914"/>
            <a:ext cx="1514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Web Services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48546" y="3490947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Models</a:t>
            </a:r>
          </a:p>
        </p:txBody>
      </p:sp>
      <p:pic>
        <p:nvPicPr>
          <p:cNvPr id="23" name="Picture 22" descr="Screen Shot 2016-03-31 at 3.31.11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6" t="13636" r="8147" b="2283"/>
          <a:stretch/>
        </p:blipFill>
        <p:spPr>
          <a:xfrm>
            <a:off x="5571764" y="1306630"/>
            <a:ext cx="1142326" cy="809297"/>
          </a:xfrm>
          <a:prstGeom prst="rect">
            <a:avLst/>
          </a:prstGeom>
        </p:spPr>
      </p:pic>
      <p:pic>
        <p:nvPicPr>
          <p:cNvPr id="24" name="Picture 23" descr="Screen Shot 2016-03-31 at 3.32.36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3" r="20300" b="2783"/>
          <a:stretch/>
        </p:blipFill>
        <p:spPr>
          <a:xfrm>
            <a:off x="5570079" y="2271167"/>
            <a:ext cx="1143000" cy="752318"/>
          </a:xfrm>
          <a:prstGeom prst="rect">
            <a:avLst/>
          </a:prstGeom>
        </p:spPr>
      </p:pic>
      <p:pic>
        <p:nvPicPr>
          <p:cNvPr id="25" name="Picture 24" descr="Screen Shot 2016-03-31 at 3.34.07 A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6" r="20300" b="2334"/>
          <a:stretch/>
        </p:blipFill>
        <p:spPr>
          <a:xfrm>
            <a:off x="5570079" y="3183689"/>
            <a:ext cx="1142326" cy="747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13079" y="1509009"/>
            <a:ext cx="83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ACToR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22671" y="2457561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CPCat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6712405" y="3376692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EDSP21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22671" y="4351430"/>
            <a:ext cx="924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ToxCast</a:t>
            </a:r>
          </a:p>
        </p:txBody>
      </p:sp>
      <p:pic>
        <p:nvPicPr>
          <p:cNvPr id="30" name="Picture 29" descr="Screen Shot 2016-03-31 at 3.36.33 AM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5" r="20142" b="3093"/>
          <a:stretch/>
        </p:blipFill>
        <p:spPr>
          <a:xfrm>
            <a:off x="5579671" y="4090893"/>
            <a:ext cx="1143000" cy="73918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735431" y="5075098"/>
            <a:ext cx="1049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CompTox</a:t>
            </a:r>
          </a:p>
        </p:txBody>
      </p:sp>
      <p:cxnSp>
        <p:nvCxnSpPr>
          <p:cNvPr id="36" name="Curved Connector 35"/>
          <p:cNvCxnSpPr>
            <a:stCxn id="12" idx="3"/>
            <a:endCxn id="21" idx="1"/>
          </p:cNvCxnSpPr>
          <p:nvPr/>
        </p:nvCxnSpPr>
        <p:spPr>
          <a:xfrm>
            <a:off x="2988112" y="2464340"/>
            <a:ext cx="385003" cy="48851"/>
          </a:xfrm>
          <a:prstGeom prst="curvedConnector3">
            <a:avLst/>
          </a:prstGeom>
          <a:ln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22" idx="0"/>
            <a:endCxn id="21" idx="2"/>
          </p:cNvCxnSpPr>
          <p:nvPr/>
        </p:nvCxnSpPr>
        <p:spPr>
          <a:xfrm rot="16200000" flipV="1">
            <a:off x="3758151" y="3054756"/>
            <a:ext cx="808479" cy="63904"/>
          </a:xfrm>
          <a:prstGeom prst="curvedConnector3">
            <a:avLst/>
          </a:prstGeom>
          <a:ln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21" idx="3"/>
            <a:endCxn id="23" idx="1"/>
          </p:cNvCxnSpPr>
          <p:nvPr/>
        </p:nvCxnSpPr>
        <p:spPr>
          <a:xfrm flipV="1">
            <a:off x="4887760" y="1711279"/>
            <a:ext cx="684004" cy="801912"/>
          </a:xfrm>
          <a:prstGeom prst="curvedConnector3">
            <a:avLst>
              <a:gd name="adj1" fmla="val 50000"/>
            </a:avLst>
          </a:prstGeom>
          <a:ln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21" idx="3"/>
            <a:endCxn id="24" idx="1"/>
          </p:cNvCxnSpPr>
          <p:nvPr/>
        </p:nvCxnSpPr>
        <p:spPr>
          <a:xfrm>
            <a:off x="4887760" y="2513191"/>
            <a:ext cx="682319" cy="134135"/>
          </a:xfrm>
          <a:prstGeom prst="curvedConnector3">
            <a:avLst>
              <a:gd name="adj1" fmla="val 50000"/>
            </a:avLst>
          </a:prstGeom>
          <a:ln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21" idx="3"/>
            <a:endCxn id="25" idx="1"/>
          </p:cNvCxnSpPr>
          <p:nvPr/>
        </p:nvCxnSpPr>
        <p:spPr>
          <a:xfrm>
            <a:off x="4887760" y="2513191"/>
            <a:ext cx="682319" cy="1043998"/>
          </a:xfrm>
          <a:prstGeom prst="curvedConnector3">
            <a:avLst>
              <a:gd name="adj1" fmla="val 50000"/>
            </a:avLst>
          </a:prstGeom>
          <a:ln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21" idx="3"/>
            <a:endCxn id="30" idx="1"/>
          </p:cNvCxnSpPr>
          <p:nvPr/>
        </p:nvCxnSpPr>
        <p:spPr>
          <a:xfrm>
            <a:off x="4887760" y="2513191"/>
            <a:ext cx="691911" cy="1947296"/>
          </a:xfrm>
          <a:prstGeom prst="curvedConnector3">
            <a:avLst>
              <a:gd name="adj1" fmla="val 50000"/>
            </a:avLst>
          </a:prstGeom>
          <a:ln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21" idx="3"/>
            <a:endCxn id="35" idx="1"/>
          </p:cNvCxnSpPr>
          <p:nvPr/>
        </p:nvCxnSpPr>
        <p:spPr>
          <a:xfrm>
            <a:off x="4887760" y="2513191"/>
            <a:ext cx="704671" cy="2812977"/>
          </a:xfrm>
          <a:prstGeom prst="curvedConnector3">
            <a:avLst>
              <a:gd name="adj1" fmla="val 50000"/>
            </a:avLst>
          </a:prstGeom>
          <a:ln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481745" y="894679"/>
            <a:ext cx="136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Dashboards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l="-650" t="12155" r="650" b="-520"/>
          <a:stretch/>
        </p:blipFill>
        <p:spPr>
          <a:xfrm>
            <a:off x="5592431" y="5010863"/>
            <a:ext cx="1143000" cy="6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672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36428" y="5440722"/>
            <a:ext cx="3090820" cy="141727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0" y="533400"/>
            <a:ext cx="6606746" cy="265670"/>
          </a:xfrm>
        </p:spPr>
        <p:txBody>
          <a:bodyPr/>
          <a:lstStyle/>
          <a:p>
            <a:r>
              <a:rPr lang="en-US" dirty="0"/>
              <a:t>RapidTox Executive Summary Page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2D3D37-D3A3-40C7-BBB9-7B56940D5093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319"/>
          <a:stretch/>
        </p:blipFill>
        <p:spPr>
          <a:xfrm>
            <a:off x="1648927" y="1491343"/>
            <a:ext cx="5776002" cy="5184024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 bwMode="auto">
          <a:xfrm>
            <a:off x="7466276" y="1820623"/>
            <a:ext cx="227366" cy="136641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 bwMode="auto">
          <a:xfrm>
            <a:off x="7473651" y="3333264"/>
            <a:ext cx="227366" cy="136641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 bwMode="auto">
          <a:xfrm rot="10800000">
            <a:off x="1234108" y="2653902"/>
            <a:ext cx="350809" cy="3006234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93642" y="2195676"/>
            <a:ext cx="1354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Summary</a:t>
            </a:r>
          </a:p>
          <a:p>
            <a:r>
              <a:rPr lang="en-US" sz="1800" dirty="0"/>
              <a:t>Chemical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85" y="3833853"/>
            <a:ext cx="1204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/>
              <a:t>Summary Text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69021" y="3625873"/>
            <a:ext cx="135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RSL</a:t>
            </a:r>
          </a:p>
          <a:p>
            <a:r>
              <a:rPr lang="en-US" sz="1800" dirty="0"/>
              <a:t>Table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7473651" y="4732502"/>
            <a:ext cx="227366" cy="70822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01017" y="4732904"/>
            <a:ext cx="135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POD charts</a:t>
            </a:r>
          </a:p>
        </p:txBody>
      </p:sp>
      <p:sp>
        <p:nvSpPr>
          <p:cNvPr id="13" name="Right Brace 12"/>
          <p:cNvSpPr/>
          <p:nvPr/>
        </p:nvSpPr>
        <p:spPr bwMode="auto">
          <a:xfrm rot="10800000">
            <a:off x="1453522" y="5791287"/>
            <a:ext cx="131396" cy="433301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6796" y="5529858"/>
            <a:ext cx="1204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/>
              <a:t>Fate and Transport Indicators</a:t>
            </a:r>
          </a:p>
        </p:txBody>
      </p:sp>
    </p:spTree>
    <p:extLst>
      <p:ext uri="{BB962C8B-B14F-4D97-AF65-F5344CB8AC3E}">
        <p14:creationId xmlns:p14="http://schemas.microsoft.com/office/powerpoint/2010/main" val="90199866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2D3D37-D3A3-40C7-BBB9-7B56940D5093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33" t="9901" r="21528" b="33509"/>
          <a:stretch/>
        </p:blipFill>
        <p:spPr>
          <a:xfrm>
            <a:off x="0" y="688493"/>
            <a:ext cx="9123533" cy="57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8455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2D3D37-D3A3-40C7-BBB9-7B56940D5093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783" t="18912" r="9069" b="7378"/>
          <a:stretch/>
        </p:blipFill>
        <p:spPr>
          <a:xfrm>
            <a:off x="0" y="139148"/>
            <a:ext cx="8159809" cy="64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6529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of Dashboard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992112" y="6455586"/>
            <a:ext cx="1905000" cy="228600"/>
          </a:xfrm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2D3D37-D3A3-40C7-BBB9-7B56940D5093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9484"/>
          <a:stretch/>
        </p:blipFill>
        <p:spPr>
          <a:xfrm>
            <a:off x="36532" y="1221938"/>
            <a:ext cx="4546647" cy="3121857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t="9224"/>
          <a:stretch/>
        </p:blipFill>
        <p:spPr>
          <a:xfrm>
            <a:off x="4591579" y="1221938"/>
            <a:ext cx="4533614" cy="31218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9150" y="4523292"/>
            <a:ext cx="259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CompTox Dashboard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3614" y="4523292"/>
            <a:ext cx="1496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GenRA</a:t>
            </a:r>
            <a:r>
              <a:rPr lang="en-US" dirty="0"/>
              <a:t> tool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4416" y="5102898"/>
            <a:ext cx="5545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Development:          </a:t>
            </a:r>
            <a:r>
              <a:rPr lang="en-US" dirty="0">
                <a:hlinkClick r:id="rId6"/>
              </a:rPr>
              <a:t>https://comptox.ag.epa.gov</a:t>
            </a:r>
            <a:endParaRPr lang="en-US" dirty="0"/>
          </a:p>
          <a:p>
            <a:r>
              <a:rPr lang="en-US" dirty="0"/>
              <a:t>Production / Public: </a:t>
            </a:r>
            <a:r>
              <a:rPr lang="en-US" dirty="0">
                <a:hlinkClick r:id="rId7"/>
              </a:rPr>
              <a:t>https://comptox.epa.gov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788836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752630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of Dashboard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2D3D37-D3A3-40C7-BBB9-7B56940D5093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552352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http://comptox.ag.epa.gov/dashboard/dsstoxdb/results?utf8=%E2%9C%93&amp;search=Bisphenol+A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26364" y="104152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http://comptox.ag.epa.gov/dashboard/chemical_lists/genra</a:t>
            </a: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9484"/>
          <a:stretch/>
        </p:blipFill>
        <p:spPr>
          <a:xfrm>
            <a:off x="141632" y="2028936"/>
            <a:ext cx="3983935" cy="2735483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t="9224"/>
          <a:stretch/>
        </p:blipFill>
        <p:spPr>
          <a:xfrm>
            <a:off x="4707189" y="2049618"/>
            <a:ext cx="3942479" cy="2714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9150" y="4943916"/>
            <a:ext cx="259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CompTox Dashboard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3614" y="4943916"/>
            <a:ext cx="1496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GenRA</a:t>
            </a:r>
            <a:r>
              <a:rPr lang="en-US" dirty="0"/>
              <a:t> tool</a:t>
            </a:r>
          </a:p>
        </p:txBody>
      </p:sp>
    </p:spTree>
    <p:extLst>
      <p:ext uri="{BB962C8B-B14F-4D97-AF65-F5344CB8AC3E}">
        <p14:creationId xmlns:p14="http://schemas.microsoft.com/office/powerpoint/2010/main" val="348225467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Prioritization Project (OPP, OPPT)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265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Develop databases and tools to help in screening-level prioritization efforts</a:t>
            </a:r>
          </a:p>
          <a:p>
            <a:pPr lvl="1"/>
            <a:r>
              <a:rPr lang="en-US" dirty="0"/>
              <a:t>Hazard</a:t>
            </a:r>
          </a:p>
          <a:p>
            <a:pPr lvl="1"/>
            <a:r>
              <a:rPr lang="en-US" dirty="0"/>
              <a:t>Exposure</a:t>
            </a:r>
          </a:p>
          <a:p>
            <a:pPr lvl="1"/>
            <a:r>
              <a:rPr lang="en-US" dirty="0"/>
              <a:t>Physchem (e.g. persistence, bioaccumulation)</a:t>
            </a:r>
          </a:p>
          <a:p>
            <a:endParaRPr lang="en-US" dirty="0"/>
          </a:p>
          <a:p>
            <a:r>
              <a:rPr lang="en-US" dirty="0"/>
              <a:t>Applications to TSCA “pre-prioritization”, OPP inerts prioritization plan and others</a:t>
            </a:r>
          </a:p>
        </p:txBody>
      </p:sp>
    </p:spTree>
    <p:extLst>
      <p:ext uri="{BB962C8B-B14F-4D97-AF65-F5344CB8AC3E}">
        <p14:creationId xmlns:p14="http://schemas.microsoft.com/office/powerpoint/2010/main" val="284289088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Scoring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131094"/>
            <a:ext cx="7848600" cy="4724400"/>
          </a:xfrm>
        </p:spPr>
        <p:txBody>
          <a:bodyPr/>
          <a:lstStyle/>
          <a:p>
            <a:r>
              <a:rPr lang="en-US" dirty="0"/>
              <a:t>Quantitative hazard information: score 1, 2, 3 in each domain based on </a:t>
            </a:r>
            <a:r>
              <a:rPr lang="en-US" dirty="0" err="1"/>
              <a:t>toxvalue</a:t>
            </a:r>
            <a:r>
              <a:rPr lang="en-US" dirty="0"/>
              <a:t> (LOEL, NOEL, RfD, LD50, etc.)</a:t>
            </a:r>
          </a:p>
          <a:p>
            <a:pPr lvl="1"/>
            <a:r>
              <a:rPr lang="en-US" dirty="0"/>
              <a:t>Acute, subchronic, chronic, cancer, </a:t>
            </a:r>
            <a:r>
              <a:rPr lang="en-US" dirty="0" err="1"/>
              <a:t>devtox</a:t>
            </a:r>
            <a:r>
              <a:rPr lang="en-US" dirty="0"/>
              <a:t>, </a:t>
            </a:r>
            <a:r>
              <a:rPr lang="en-US" dirty="0" err="1"/>
              <a:t>reprotox</a:t>
            </a:r>
            <a:r>
              <a:rPr lang="en-US" dirty="0"/>
              <a:t>, </a:t>
            </a:r>
            <a:r>
              <a:rPr lang="en-US" dirty="0" err="1"/>
              <a:t>neurotox</a:t>
            </a:r>
            <a:r>
              <a:rPr lang="en-US" dirty="0"/>
              <a:t>, </a:t>
            </a:r>
            <a:r>
              <a:rPr lang="en-US" dirty="0" err="1"/>
              <a:t>genetox</a:t>
            </a:r>
            <a:endParaRPr lang="en-US" dirty="0"/>
          </a:p>
          <a:p>
            <a:pPr lvl="1"/>
            <a:r>
              <a:rPr lang="en-US" dirty="0"/>
              <a:t>Cutoffs for categories 1 (low concern) to 3 (high concern) depend on route (oral, inhalation, dermal)</a:t>
            </a:r>
          </a:p>
          <a:p>
            <a:pPr lvl="1"/>
            <a:r>
              <a:rPr lang="en-US" dirty="0"/>
              <a:t>If no in vivo data is available, use models (ToxCast + HTTK and QSAR)</a:t>
            </a:r>
          </a:p>
          <a:p>
            <a:r>
              <a:rPr lang="en-US" dirty="0"/>
              <a:t>Qualitative hazard information: score 1,2,3   based on model predictions of specific organ effects (</a:t>
            </a:r>
            <a:r>
              <a:rPr lang="en-US" dirty="0" err="1"/>
              <a:t>GenRA</a:t>
            </a:r>
            <a:r>
              <a:rPr lang="en-US" dirty="0"/>
              <a:t> model)</a:t>
            </a:r>
          </a:p>
          <a:p>
            <a:r>
              <a:rPr lang="en-US" dirty="0"/>
              <a:t>Endocrine disruption potential (ER and AR)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2D3D37-D3A3-40C7-BBB9-7B56940D5093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1132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RapidTox 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easy access to high-quality (high-tier) data as inputs to risk assessments, when available</a:t>
            </a:r>
          </a:p>
          <a:p>
            <a:r>
              <a:rPr lang="en-US" dirty="0"/>
              <a:t>Provide lower tier data when higher-tier is not available</a:t>
            </a:r>
          </a:p>
          <a:p>
            <a:r>
              <a:rPr lang="en-US" dirty="0"/>
              <a:t>Develop and provide modeled inputs when even lower-tier data in not available</a:t>
            </a:r>
          </a:p>
          <a:p>
            <a:r>
              <a:rPr lang="en-US" dirty="0"/>
              <a:t>All data and models will be made available through the CompTox Dashboard</a:t>
            </a:r>
          </a:p>
          <a:p>
            <a:r>
              <a:rPr lang="en-US" dirty="0"/>
              <a:t>Types of data / models to be provided is client-dependent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54939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points 1 to 3 for</a:t>
            </a:r>
          </a:p>
          <a:p>
            <a:pPr lvl="1"/>
            <a:r>
              <a:rPr lang="en-US" dirty="0"/>
              <a:t>IUR production volume</a:t>
            </a:r>
          </a:p>
          <a:p>
            <a:pPr lvl="1"/>
            <a:r>
              <a:rPr lang="en-US" dirty="0"/>
              <a:t>TRI release levels</a:t>
            </a:r>
          </a:p>
          <a:p>
            <a:pPr lvl="1"/>
            <a:r>
              <a:rPr lang="en-US" dirty="0"/>
              <a:t>Industrial use</a:t>
            </a:r>
          </a:p>
          <a:p>
            <a:pPr lvl="1"/>
            <a:r>
              <a:rPr lang="en-US" dirty="0"/>
              <a:t>Commercial use</a:t>
            </a:r>
          </a:p>
          <a:p>
            <a:pPr lvl="1"/>
            <a:r>
              <a:rPr lang="en-US" dirty="0"/>
              <a:t>Presences in children’s products</a:t>
            </a:r>
          </a:p>
          <a:p>
            <a:pPr lvl="1"/>
            <a:r>
              <a:rPr lang="en-US" dirty="0"/>
              <a:t>Biomonitoring in various media (blood, food, environment)</a:t>
            </a:r>
          </a:p>
          <a:p>
            <a:pPr lvl="1"/>
            <a:r>
              <a:rPr lang="en-US" dirty="0"/>
              <a:t>Quantitative exposure estimated (SEEM3, SHEDS-HT)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92099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Physchem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points 1 to 3 for:</a:t>
            </a:r>
          </a:p>
          <a:p>
            <a:pPr lvl="1"/>
            <a:r>
              <a:rPr lang="en-US" dirty="0"/>
              <a:t>Bioaccumulation</a:t>
            </a:r>
          </a:p>
          <a:p>
            <a:pPr lvl="1"/>
            <a:r>
              <a:rPr lang="en-US" dirty="0"/>
              <a:t>Persistence</a:t>
            </a:r>
          </a:p>
          <a:p>
            <a:r>
              <a:rPr lang="en-US" dirty="0"/>
              <a:t>Calculated from OPERA models</a:t>
            </a:r>
          </a:p>
          <a:p>
            <a:r>
              <a:rPr lang="en-US" dirty="0"/>
              <a:t>Limited to single organic molecules</a:t>
            </a:r>
          </a:p>
          <a:p>
            <a:pPr lvl="1"/>
            <a:r>
              <a:rPr lang="en-US" dirty="0"/>
              <a:t>No mixtures</a:t>
            </a:r>
          </a:p>
          <a:p>
            <a:pPr lvl="1"/>
            <a:r>
              <a:rPr lang="en-US" dirty="0"/>
              <a:t>No inorganics, organometallics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08545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prioritization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242" y="1131094"/>
            <a:ext cx="7848600" cy="4724400"/>
          </a:xfrm>
        </p:spPr>
        <p:txBody>
          <a:bodyPr/>
          <a:lstStyle/>
          <a:p>
            <a:r>
              <a:rPr lang="en-US" dirty="0"/>
              <a:t>Method 1: TSCA 2012</a:t>
            </a:r>
          </a:p>
          <a:p>
            <a:pPr lvl="1"/>
            <a:r>
              <a:rPr lang="en-US" dirty="0"/>
              <a:t>Add up maximum score from each domain (hazard, exposure, physchem)</a:t>
            </a:r>
          </a:p>
          <a:p>
            <a:pPr lvl="1"/>
            <a:r>
              <a:rPr lang="en-US" dirty="0"/>
              <a:t>Total scores from 3 to 9</a:t>
            </a:r>
          </a:p>
          <a:p>
            <a:r>
              <a:rPr lang="en-US" dirty="0"/>
              <a:t>Method 2: Add up total scores</a:t>
            </a:r>
          </a:p>
          <a:p>
            <a:pPr lvl="1"/>
            <a:r>
              <a:rPr lang="en-US" dirty="0"/>
              <a:t>E.g. in hazard, could get 3 points each for chronic, subchronic and cancer</a:t>
            </a:r>
          </a:p>
          <a:p>
            <a:pPr lvl="1"/>
            <a:r>
              <a:rPr lang="en-US" dirty="0"/>
              <a:t>Total scores from 13 to 64 for TSCA chemicals</a:t>
            </a:r>
          </a:p>
          <a:p>
            <a:pPr lvl="1"/>
            <a:r>
              <a:rPr lang="en-US" dirty="0"/>
              <a:t>Problem: Over-weights well-studied chemicals</a:t>
            </a:r>
          </a:p>
          <a:p>
            <a:r>
              <a:rPr lang="en-US" dirty="0"/>
              <a:t>Method 3: Predicted “Hazard Exposure Ratio” (HER)</a:t>
            </a:r>
          </a:p>
          <a:p>
            <a:pPr lvl="1"/>
            <a:r>
              <a:rPr lang="en-US" dirty="0"/>
              <a:t>Like margin of exposure</a:t>
            </a:r>
          </a:p>
          <a:p>
            <a:pPr lvl="1"/>
            <a:r>
              <a:rPr lang="en-US" dirty="0"/>
              <a:t>Minimum oral POD / maximum predicted quantitative exposure</a:t>
            </a:r>
          </a:p>
          <a:p>
            <a:pPr lvl="1"/>
            <a:r>
              <a:rPr lang="en-US" dirty="0"/>
              <a:t>HER from 2.2 (concern) to 10</a:t>
            </a:r>
            <a:r>
              <a:rPr lang="en-US" baseline="30000" dirty="0"/>
              <a:t>14</a:t>
            </a:r>
            <a:r>
              <a:rPr lang="en-US" dirty="0"/>
              <a:t> (no concern)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44857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the TSCA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277" y="1192420"/>
            <a:ext cx="6261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Top 10 chemicals from each scoring scheme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3979" y="2129677"/>
            <a:ext cx="35255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Octamethylcyclotetrasiloxane</a:t>
            </a:r>
            <a:endParaRPr lang="en-US" sz="1400" dirty="0"/>
          </a:p>
          <a:p>
            <a:r>
              <a:rPr lang="en-US" sz="1400" dirty="0"/>
              <a:t>BDE-209</a:t>
            </a:r>
          </a:p>
          <a:p>
            <a:r>
              <a:rPr lang="en-US" sz="1400" dirty="0"/>
              <a:t>1,2,5,6,9,10-Hexabromocyclododecane</a:t>
            </a:r>
          </a:p>
          <a:p>
            <a:r>
              <a:rPr lang="en-US" sz="1400" dirty="0" err="1"/>
              <a:t>Dibenz</a:t>
            </a:r>
            <a:r>
              <a:rPr lang="en-US" sz="1400" dirty="0"/>
              <a:t>(</a:t>
            </a:r>
            <a:r>
              <a:rPr lang="en-US" sz="1400" dirty="0" err="1"/>
              <a:t>a,h</a:t>
            </a:r>
            <a:r>
              <a:rPr lang="en-US" sz="1400" dirty="0"/>
              <a:t>)anthracene</a:t>
            </a:r>
          </a:p>
          <a:p>
            <a:r>
              <a:rPr lang="en-US" sz="1400" dirty="0"/>
              <a:t>Benz(a)anthracene</a:t>
            </a:r>
          </a:p>
          <a:p>
            <a:r>
              <a:rPr lang="en-US" sz="1400" dirty="0"/>
              <a:t>Benzo(a)pyrene</a:t>
            </a:r>
          </a:p>
          <a:p>
            <a:r>
              <a:rPr lang="en-US" sz="1400" dirty="0"/>
              <a:t>1-Hexadecanol</a:t>
            </a:r>
          </a:p>
          <a:p>
            <a:r>
              <a:rPr lang="en-US" sz="1400" dirty="0"/>
              <a:t>3,3',5,5'-Tetrabromobisphenol A</a:t>
            </a:r>
          </a:p>
          <a:p>
            <a:r>
              <a:rPr lang="en-US" sz="1400" dirty="0"/>
              <a:t>2,4,6-Tris(</a:t>
            </a:r>
            <a:r>
              <a:rPr lang="en-US" sz="1400" dirty="0" err="1"/>
              <a:t>tert</a:t>
            </a:r>
            <a:r>
              <a:rPr lang="en-US" sz="1400" dirty="0"/>
              <a:t>-butyl)phenol</a:t>
            </a:r>
          </a:p>
          <a:p>
            <a:r>
              <a:rPr lang="en-US" sz="1400" dirty="0"/>
              <a:t>Hexachloro-1,3-butadiene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27849" y="2188126"/>
            <a:ext cx="29557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Bisphenol A</a:t>
            </a:r>
          </a:p>
          <a:p>
            <a:r>
              <a:rPr lang="en-US" sz="1400" dirty="0"/>
              <a:t>Styrene</a:t>
            </a:r>
          </a:p>
          <a:p>
            <a:r>
              <a:rPr lang="en-US" sz="1400" dirty="0"/>
              <a:t>Ethylbenzene</a:t>
            </a:r>
          </a:p>
          <a:p>
            <a:r>
              <a:rPr lang="en-US" sz="1400" dirty="0"/>
              <a:t>4-(1,1,3,3-Tetramethylbutyl)phenol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Di(2-ethylhexyl) phthalate</a:t>
            </a:r>
          </a:p>
          <a:p>
            <a:r>
              <a:rPr lang="en-US" sz="1400" dirty="0"/>
              <a:t>Trichloroethylene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Formaldehyde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Naphthalene</a:t>
            </a:r>
          </a:p>
          <a:p>
            <a:r>
              <a:rPr lang="en-US" sz="1400" dirty="0"/>
              <a:t>Benzyl butyl phthalate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Tetrachloroethylene</a:t>
            </a:r>
          </a:p>
        </p:txBody>
      </p:sp>
      <p:sp>
        <p:nvSpPr>
          <p:cNvPr id="9" name="Rectangle 8"/>
          <p:cNvSpPr/>
          <p:nvPr/>
        </p:nvSpPr>
        <p:spPr>
          <a:xfrm>
            <a:off x="3280892" y="4434895"/>
            <a:ext cx="26079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N-</a:t>
            </a:r>
            <a:r>
              <a:rPr lang="en-US" sz="1400" dirty="0" err="1"/>
              <a:t>Nitrosodimethylamine</a:t>
            </a:r>
            <a:endParaRPr lang="en-US" sz="1400" dirty="0"/>
          </a:p>
          <a:p>
            <a:r>
              <a:rPr lang="en-US" sz="1400" dirty="0"/>
              <a:t>1,2-Dichloropropane</a:t>
            </a:r>
          </a:p>
          <a:p>
            <a:r>
              <a:rPr lang="en-US" sz="1400" dirty="0"/>
              <a:t>Aniline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Trichloroethylene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Formaldehyde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Naphthalene</a:t>
            </a:r>
          </a:p>
          <a:p>
            <a:r>
              <a:rPr lang="en-US" sz="1400" dirty="0" err="1"/>
              <a:t>Dioctyl</a:t>
            </a:r>
            <a:r>
              <a:rPr lang="en-US" sz="1400" dirty="0"/>
              <a:t> phthalate</a:t>
            </a:r>
          </a:p>
          <a:p>
            <a:r>
              <a:rPr lang="en-US" sz="1400" dirty="0"/>
              <a:t>Carbon tetrachloride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Di(2-ethylhexyl) phthalate</a:t>
            </a:r>
          </a:p>
          <a:p>
            <a:r>
              <a:rPr lang="en-US" sz="1400" dirty="0"/>
              <a:t>4-Chloro-2-methylaniline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453979" y="1788016"/>
            <a:ext cx="3001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1 (TSCA 2012)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042336" y="1741778"/>
            <a:ext cx="3101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2 (Total score)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280892" y="4034785"/>
            <a:ext cx="23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3 (HER)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863" y="4521758"/>
            <a:ext cx="2120526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Red text indicates chemicals are in top 10 for more than one method</a:t>
            </a:r>
          </a:p>
        </p:txBody>
      </p:sp>
    </p:spTree>
    <p:extLst>
      <p:ext uri="{BB962C8B-B14F-4D97-AF65-F5344CB8AC3E}">
        <p14:creationId xmlns:p14="http://schemas.microsoft.com/office/powerpoint/2010/main" val="109986875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14B1EB-B739-4AAE-9D23-05DD1062B35A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628060" y="110532"/>
          <a:ext cx="4611588" cy="6545709"/>
        </p:xfrm>
        <a:graphic>
          <a:graphicData uri="http://schemas.openxmlformats.org/drawingml/2006/table">
            <a:tbl>
              <a:tblPr/>
              <a:tblGrid>
                <a:gridCol w="3134481">
                  <a:extLst>
                    <a:ext uri="{9D8B030D-6E8A-4147-A177-3AD203B41FA5}">
                      <a16:colId xmlns:a16="http://schemas.microsoft.com/office/drawing/2014/main" val="1425482579"/>
                    </a:ext>
                  </a:extLst>
                </a:gridCol>
                <a:gridCol w="512465">
                  <a:extLst>
                    <a:ext uri="{9D8B030D-6E8A-4147-A177-3AD203B41FA5}">
                      <a16:colId xmlns:a16="http://schemas.microsoft.com/office/drawing/2014/main" val="2338873822"/>
                    </a:ext>
                  </a:extLst>
                </a:gridCol>
                <a:gridCol w="432079">
                  <a:extLst>
                    <a:ext uri="{9D8B030D-6E8A-4147-A177-3AD203B41FA5}">
                      <a16:colId xmlns:a16="http://schemas.microsoft.com/office/drawing/2014/main" val="4289976882"/>
                    </a:ext>
                  </a:extLst>
                </a:gridCol>
                <a:gridCol w="532563">
                  <a:extLst>
                    <a:ext uri="{9D8B030D-6E8A-4147-A177-3AD203B41FA5}">
                      <a16:colId xmlns:a16="http://schemas.microsoft.com/office/drawing/2014/main" val="4044305060"/>
                    </a:ext>
                  </a:extLst>
                </a:gridCol>
              </a:tblGrid>
              <a:tr h="1841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Chemical Name</a:t>
                      </a:r>
                    </a:p>
                  </a:txBody>
                  <a:tcPr marL="1555" marR="1555" marT="1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OPPT score</a:t>
                      </a:r>
                    </a:p>
                  </a:txBody>
                  <a:tcPr marL="1555" marR="1555" marT="1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1555" marR="1555" marT="1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RapidTox score</a:t>
                      </a:r>
                    </a:p>
                  </a:txBody>
                  <a:tcPr marL="1555" marR="1555" marT="15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938873"/>
                  </a:ext>
                </a:extLst>
              </a:tr>
              <a:tr h="9719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Hexabromocyclododecane (HBCD)  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8243"/>
                  </a:ext>
                </a:extLst>
              </a:tr>
              <a:tr h="9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Decabromodiphenyl ethers  (DecaBDE)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50200"/>
                  </a:ext>
                </a:extLst>
              </a:tr>
              <a:tr h="9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Phenol, isopropylated, phosphate (3:1) (iPTPP)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74553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Trichloroethylene (TCE)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973956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Tetrachloroethylene (PERC)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728002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p-Dichlorobenzene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250174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1,1,2-Trichloroethane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996368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Tribromomethane (Bromoform)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391615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Hexachlorobutadiene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459640"/>
                  </a:ext>
                </a:extLst>
              </a:tr>
              <a:tr h="9574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4-tert-Octylphenol; 4-(1,1,3,3-Tetramethylbutyl)-phenol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65760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Phosphoric acid, 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triphenyl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ester (TPP)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440899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Pigment Yellow 83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189749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2,4,6-Tris(-tert-butyl)phenol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19320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Vinyl chloride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33047"/>
                  </a:ext>
                </a:extLst>
              </a:tr>
              <a:tr h="9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Octamethylcyclotetra-siloxane (D4)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69502"/>
                  </a:ext>
                </a:extLst>
              </a:tr>
              <a:tr h="9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Creosotes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018354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1,2-Dichloropropane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308025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Benzenamine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431460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Formaldehyde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856831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Naphthalene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948023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Carbon tetrachloride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627277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Di-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ethylhexyl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phthalate (DEHP)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710274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1,2-Dichloroethane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040708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Acrylonitrile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053459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Methylene chloride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855357"/>
                  </a:ext>
                </a:extLst>
              </a:tr>
              <a:tr h="9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Tris(2-chloroethyl) phosphate (TCEP)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779254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Acetaldehyde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027783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o-Dichlorobenzene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810283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Benzene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825142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Ethylene dibromide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904973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Ethylbenzene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028548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trans-1,2-Dichloroethylene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170431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1,4-Dioxane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37030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N-Nitroso-diphenylamine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88110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2,5-Furandione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317075"/>
                  </a:ext>
                </a:extLst>
              </a:tr>
              <a:tr h="9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4,4'-Methylene bis(2-chloroaniline)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70600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Dibutyl phthalate (DBP)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875415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Butyl benzyl phthalate (BBP)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569458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bis(2-Ethylhexyl) adipate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71833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1,1-Dichloroethane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274436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1-Bromopropane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6214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1,3-Butadiene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942510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Styrene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831475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Phthalic anhydride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02300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p-Xylene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265026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m-Xylene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035227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Bisphenol A (BPA)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804094"/>
                  </a:ext>
                </a:extLst>
              </a:tr>
              <a:tr h="9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1,2-Dimethoxyethane (Monoglyme)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6944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N-Methyl-2-pyrrolidone (NMP)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502106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tert-Amyl methyl ether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13957"/>
                  </a:ext>
                </a:extLst>
              </a:tr>
              <a:tr h="9574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4,4'-(1-Methylethylidene)bis[2,6-dibromophenol] (TBBPA)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238500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3,3'-Dichlorobenzidine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093847"/>
                  </a:ext>
                </a:extLst>
              </a:tr>
              <a:tr h="9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1-Hexadecanol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624042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Triglycidyl isocyanurate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842362"/>
                  </a:ext>
                </a:extLst>
              </a:tr>
              <a:tr h="5957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p,p'-Oxybis(benzenesulfonylhydrazide)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15666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Dicyclohexyl phthalate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646428"/>
                  </a:ext>
                </a:extLst>
              </a:tr>
              <a:tr h="9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3,3'-Dichlorobenzidine dihydrochloride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678788"/>
                  </a:ext>
                </a:extLst>
              </a:tr>
              <a:tr h="9574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bis(2-Ethylhexyl) -3,4,5,6-tetrabromophthalate (TBPH)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276879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o-Xylene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3235"/>
                  </a:ext>
                </a:extLst>
              </a:tr>
              <a:tr h="9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2-Hydroxy-4-(octyloxy) benzophenone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906851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1,3,4,6,7,8-Hexahydro-4,6,6,7,8,8-hexamethylcyclopenta [g]-2-benzopyran (HHCB)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105992"/>
                  </a:ext>
                </a:extLst>
              </a:tr>
              <a:tr h="9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4-sec-Butyl-2,6-di-tert-butylphenol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50135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2-Dimethylaminoethanol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456575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Barium Carbonate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809421"/>
                  </a:ext>
                </a:extLst>
              </a:tr>
              <a:tr h="4010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Di-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isodecyl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phthalate (DIDP)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569434"/>
                  </a:ext>
                </a:extLst>
              </a:tr>
              <a:tr h="9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Di-n-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octyl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phthalate (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DnOP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857225"/>
                  </a:ext>
                </a:extLst>
              </a:tr>
              <a:tr h="9777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Di-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isononyl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phthalate (DINP)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464536"/>
                  </a:ext>
                </a:extLst>
              </a:tr>
              <a:tr h="6640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Di-isobutyl phthalate (DIBP)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555" marR="1555" marT="15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52034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1112" y="1527348"/>
            <a:ext cx="29774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Comparing TSCA 2014 Update with RapidTox scores</a:t>
            </a:r>
          </a:p>
          <a:p>
            <a:endParaRPr lang="en-US" dirty="0"/>
          </a:p>
          <a:p>
            <a:r>
              <a:rPr lang="en-US" dirty="0"/>
              <a:t>Exclude mixtures, “Data Gap” chemicals</a:t>
            </a:r>
          </a:p>
          <a:p>
            <a:endParaRPr lang="en-US" dirty="0"/>
          </a:p>
          <a:p>
            <a:r>
              <a:rPr lang="en-US" dirty="0"/>
              <a:t>Most scores are within 1 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2701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RapidTox?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Provide tools to allow risk assessors to perform first-order (rapid, screening level ,…) risk assessments on one or many chemicals relatively rapidly</a:t>
            </a:r>
          </a:p>
          <a:p>
            <a:endParaRPr lang="en-US" dirty="0"/>
          </a:p>
          <a:p>
            <a:r>
              <a:rPr lang="en-US" dirty="0"/>
              <a:t>Tools:</a:t>
            </a:r>
          </a:p>
          <a:p>
            <a:pPr lvl="1"/>
            <a:r>
              <a:rPr lang="en-US" dirty="0"/>
              <a:t>Data, models, workflows, dashboards</a:t>
            </a:r>
          </a:p>
          <a:p>
            <a:r>
              <a:rPr lang="en-US" dirty="0"/>
              <a:t>Models can be used to:</a:t>
            </a:r>
          </a:p>
          <a:p>
            <a:pPr lvl="1"/>
            <a:r>
              <a:rPr lang="en-US" dirty="0"/>
              <a:t>Fill data gaps </a:t>
            </a:r>
          </a:p>
          <a:p>
            <a:pPr lvl="1"/>
            <a:r>
              <a:rPr lang="en-US" dirty="0"/>
              <a:t>Integrate different kinds of models (e.g. prioritization)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7558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Superfund / OLEM Use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site contains 500 chemicals</a:t>
            </a:r>
          </a:p>
          <a:p>
            <a:r>
              <a:rPr lang="en-US" dirty="0"/>
              <a:t>To evaluate, you need (for instance)</a:t>
            </a:r>
          </a:p>
          <a:p>
            <a:pPr lvl="1"/>
            <a:r>
              <a:rPr lang="en-US" dirty="0"/>
              <a:t>Screening levels</a:t>
            </a:r>
          </a:p>
          <a:p>
            <a:pPr lvl="1"/>
            <a:r>
              <a:rPr lang="en-US" dirty="0"/>
              <a:t>Other hazard information (carcinogenicity, </a:t>
            </a:r>
            <a:r>
              <a:rPr lang="en-US" dirty="0" err="1"/>
              <a:t>corrosivity</a:t>
            </a:r>
            <a:r>
              <a:rPr lang="en-US" dirty="0"/>
              <a:t>, etc.)</a:t>
            </a:r>
          </a:p>
          <a:p>
            <a:pPr lvl="1"/>
            <a:r>
              <a:rPr lang="en-US" dirty="0"/>
              <a:t>Fate and transport information</a:t>
            </a:r>
          </a:p>
          <a:p>
            <a:pPr lvl="1"/>
            <a:r>
              <a:rPr lang="en-US" dirty="0"/>
              <a:t>Ecotoxicology information</a:t>
            </a:r>
          </a:p>
          <a:p>
            <a:r>
              <a:rPr lang="en-US" dirty="0"/>
              <a:t>What happens when data is not readily available?</a:t>
            </a:r>
          </a:p>
          <a:p>
            <a:r>
              <a:rPr lang="en-US" dirty="0"/>
              <a:t>CompTox system aim allow easy access to high-tier data, and to provide usable estimates to fill data gaps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4188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599" y="533399"/>
            <a:ext cx="6746789" cy="259275"/>
          </a:xfrm>
        </p:spPr>
        <p:txBody>
          <a:bodyPr/>
          <a:lstStyle/>
          <a:p>
            <a:r>
              <a:rPr lang="en-US" dirty="0"/>
              <a:t>Specific Example: Screening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81417" y="1377553"/>
            <a:ext cx="3837940" cy="3828320"/>
            <a:chOff x="281417" y="1377553"/>
            <a:chExt cx="3837940" cy="3828320"/>
          </a:xfrm>
        </p:grpSpPr>
        <p:sp>
          <p:nvSpPr>
            <p:cNvPr id="5" name="TextBox 4"/>
            <p:cNvSpPr txBox="1"/>
            <p:nvPr/>
          </p:nvSpPr>
          <p:spPr>
            <a:xfrm>
              <a:off x="2342716" y="1377553"/>
              <a:ext cx="17766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Tier 1,2 RfD</a:t>
              </a:r>
            </a:p>
            <a:p>
              <a:pPr algn="ctr"/>
              <a:r>
                <a:rPr lang="en-US" dirty="0"/>
                <a:t>(IRIS/PPRTV)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1417" y="1685330"/>
              <a:ext cx="19561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Fate&amp;Transport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24819" y="3312943"/>
              <a:ext cx="18150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RSL Formulas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88326" y="4805763"/>
              <a:ext cx="14880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RSL values</a:t>
              </a:r>
            </a:p>
          </p:txBody>
        </p:sp>
        <p:cxnSp>
          <p:nvCxnSpPr>
            <p:cNvPr id="10" name="Elbow Connector 9"/>
            <p:cNvCxnSpPr>
              <a:stCxn id="6" idx="2"/>
              <a:endCxn id="7" idx="0"/>
            </p:cNvCxnSpPr>
            <p:nvPr/>
          </p:nvCxnSpPr>
          <p:spPr bwMode="auto">
            <a:xfrm rot="16200000" flipH="1">
              <a:off x="1082158" y="2262756"/>
              <a:ext cx="1227503" cy="872870"/>
            </a:xfrm>
            <a:prstGeom prst="curvedConnector3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Elbow Connector 9"/>
            <p:cNvCxnSpPr>
              <a:stCxn id="5" idx="2"/>
              <a:endCxn id="7" idx="0"/>
            </p:cNvCxnSpPr>
            <p:nvPr/>
          </p:nvCxnSpPr>
          <p:spPr bwMode="auto">
            <a:xfrm rot="5400000">
              <a:off x="2067939" y="2149845"/>
              <a:ext cx="1227504" cy="1098693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Elbow Connector 9"/>
            <p:cNvCxnSpPr>
              <a:stCxn id="7" idx="2"/>
              <a:endCxn id="8" idx="0"/>
            </p:cNvCxnSpPr>
            <p:nvPr/>
          </p:nvCxnSpPr>
          <p:spPr bwMode="auto">
            <a:xfrm rot="5400000">
              <a:off x="1585989" y="4259408"/>
              <a:ext cx="1092710" cy="12700"/>
            </a:xfrm>
            <a:prstGeom prst="curvedConnector3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6" name="TextBox 35"/>
          <p:cNvSpPr txBox="1"/>
          <p:nvPr/>
        </p:nvSpPr>
        <p:spPr>
          <a:xfrm>
            <a:off x="5833370" y="4413250"/>
            <a:ext cx="3047018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Database contains many chemicals with Tier 3+ PODs</a:t>
            </a:r>
          </a:p>
          <a:p>
            <a:endParaRPr lang="en-US" dirty="0"/>
          </a:p>
          <a:p>
            <a:r>
              <a:rPr lang="en-US" dirty="0"/>
              <a:t>POD models (IVIVE or QSAR) are being developed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039868" y="1520040"/>
            <a:ext cx="5840521" cy="3685833"/>
            <a:chOff x="3039868" y="1520040"/>
            <a:chExt cx="5840521" cy="3685833"/>
          </a:xfrm>
        </p:grpSpPr>
        <p:grpSp>
          <p:nvGrpSpPr>
            <p:cNvPr id="38" name="Group 37"/>
            <p:cNvGrpSpPr/>
            <p:nvPr/>
          </p:nvGrpSpPr>
          <p:grpSpPr>
            <a:xfrm>
              <a:off x="3039868" y="1520040"/>
              <a:ext cx="5840521" cy="1992958"/>
              <a:chOff x="3039868" y="1520040"/>
              <a:chExt cx="5840521" cy="199295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555524" y="1520040"/>
                <a:ext cx="432486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Missing Tier 1,2 RfD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dirty="0"/>
                  <a:t>Use “Tier 3+” </a:t>
                </a:r>
                <a:r>
                  <a:rPr lang="en-US" dirty="0" err="1"/>
                  <a:t>RfDs</a:t>
                </a:r>
                <a:endParaRPr lang="en-US" dirty="0"/>
              </a:p>
              <a:p>
                <a:pPr marL="342900" indent="-342900">
                  <a:buFontTx/>
                  <a:buChar char="-"/>
                </a:pPr>
                <a:r>
                  <a:rPr lang="en-US" dirty="0"/>
                  <a:t>Use “Tier 3+” NOAELs with conservative UF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dirty="0"/>
                  <a:t>Use modeled NOAELs with conservative UF</a:t>
                </a:r>
              </a:p>
            </p:txBody>
          </p:sp>
          <p:cxnSp>
            <p:nvCxnSpPr>
              <p:cNvPr id="26" name="Elbow Connector 9"/>
              <p:cNvCxnSpPr>
                <a:stCxn id="20" idx="1"/>
                <a:endCxn id="7" idx="3"/>
              </p:cNvCxnSpPr>
              <p:nvPr/>
            </p:nvCxnSpPr>
            <p:spPr bwMode="auto">
              <a:xfrm rot="10800000" flipV="1">
                <a:off x="3039868" y="2489536"/>
                <a:ext cx="1515656" cy="1023462"/>
              </a:xfrm>
              <a:prstGeom prst="curvedConnector3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0" name="TextBox 39"/>
            <p:cNvSpPr txBox="1"/>
            <p:nvPr/>
          </p:nvSpPr>
          <p:spPr>
            <a:xfrm>
              <a:off x="3289728" y="4805763"/>
              <a:ext cx="22357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“Not-RSL” values</a:t>
              </a:r>
            </a:p>
          </p:txBody>
        </p:sp>
        <p:cxnSp>
          <p:nvCxnSpPr>
            <p:cNvPr id="41" name="Elbow Connector 9"/>
            <p:cNvCxnSpPr>
              <a:stCxn id="7" idx="3"/>
              <a:endCxn id="40" idx="0"/>
            </p:cNvCxnSpPr>
            <p:nvPr/>
          </p:nvCxnSpPr>
          <p:spPr bwMode="auto">
            <a:xfrm>
              <a:off x="3039868" y="3512998"/>
              <a:ext cx="1367755" cy="1292765"/>
            </a:xfrm>
            <a:prstGeom prst="curved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293222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OLEM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3" y="1131094"/>
            <a:ext cx="7848600" cy="4724400"/>
          </a:xfrm>
        </p:spPr>
        <p:txBody>
          <a:bodyPr/>
          <a:lstStyle/>
          <a:p>
            <a:r>
              <a:rPr lang="en-US" sz="1800" dirty="0"/>
              <a:t>1505 “data-poor” chemicals of interest to OLEM and Regions</a:t>
            </a:r>
          </a:p>
          <a:p>
            <a:r>
              <a:rPr lang="en-US" sz="1800" dirty="0"/>
              <a:t>Data Priorities</a:t>
            </a:r>
          </a:p>
          <a:p>
            <a:pPr lvl="1"/>
            <a:r>
              <a:rPr lang="en-US" sz="1600" dirty="0"/>
              <a:t>In vivo hazard data </a:t>
            </a:r>
          </a:p>
          <a:p>
            <a:pPr lvl="2"/>
            <a:r>
              <a:rPr lang="en-US" sz="1400" dirty="0"/>
              <a:t>PODs (especially </a:t>
            </a:r>
            <a:r>
              <a:rPr lang="en-US" sz="1400" dirty="0" err="1"/>
              <a:t>RfDs</a:t>
            </a:r>
            <a:r>
              <a:rPr lang="en-US" sz="1400" dirty="0"/>
              <a:t> to RSLs)</a:t>
            </a:r>
          </a:p>
          <a:p>
            <a:pPr lvl="2"/>
            <a:r>
              <a:rPr lang="en-US" sz="1400" dirty="0"/>
              <a:t>target class (chronic, cancer, repro, dev)</a:t>
            </a:r>
          </a:p>
          <a:p>
            <a:pPr lvl="2"/>
            <a:r>
              <a:rPr lang="en-US" sz="1400" dirty="0"/>
              <a:t>Read-across hazard predictions</a:t>
            </a:r>
          </a:p>
          <a:p>
            <a:pPr lvl="2"/>
            <a:r>
              <a:rPr lang="en-US" sz="1400" dirty="0"/>
              <a:t>QSAR hazard models</a:t>
            </a:r>
          </a:p>
          <a:p>
            <a:pPr lvl="2"/>
            <a:r>
              <a:rPr lang="en-US" sz="1400" dirty="0"/>
              <a:t>ToxCast-based hazard models</a:t>
            </a:r>
          </a:p>
          <a:p>
            <a:pPr lvl="1"/>
            <a:r>
              <a:rPr lang="en-US" sz="1600" dirty="0"/>
              <a:t>ADME / Pharmacokinetics</a:t>
            </a:r>
          </a:p>
          <a:p>
            <a:pPr lvl="1"/>
            <a:r>
              <a:rPr lang="en-US" sz="1600" dirty="0"/>
              <a:t>Physchem properties / environmental fate and transport / bioavailability</a:t>
            </a:r>
          </a:p>
          <a:p>
            <a:pPr lvl="1"/>
            <a:r>
              <a:rPr lang="en-US" sz="1600" dirty="0"/>
              <a:t>Use Information</a:t>
            </a:r>
          </a:p>
          <a:p>
            <a:pPr lvl="1"/>
            <a:r>
              <a:rPr lang="en-US" sz="1600" dirty="0"/>
              <a:t>Literature summary</a:t>
            </a:r>
          </a:p>
          <a:p>
            <a:pPr lvl="1"/>
            <a:r>
              <a:rPr lang="en-US" sz="1600" dirty="0"/>
              <a:t>Analytical chemistry methods for detection in environmental media</a:t>
            </a:r>
          </a:p>
          <a:p>
            <a:pPr lvl="1"/>
            <a:r>
              <a:rPr lang="en-US" sz="1600" dirty="0"/>
              <a:t>Uncertainty analyses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8382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RapidTox Data, Model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286" y="1131094"/>
            <a:ext cx="7848600" cy="4724400"/>
          </a:xfrm>
        </p:spPr>
        <p:txBody>
          <a:bodyPr/>
          <a:lstStyle/>
          <a:p>
            <a:r>
              <a:rPr lang="en-US" dirty="0"/>
              <a:t>Human hazard: </a:t>
            </a:r>
          </a:p>
          <a:p>
            <a:pPr lvl="1"/>
            <a:r>
              <a:rPr lang="en-US" dirty="0"/>
              <a:t>Acute</a:t>
            </a:r>
          </a:p>
          <a:p>
            <a:pPr lvl="1"/>
            <a:r>
              <a:rPr lang="en-US" dirty="0"/>
              <a:t>Chronic</a:t>
            </a:r>
          </a:p>
          <a:p>
            <a:pPr lvl="1"/>
            <a:r>
              <a:rPr lang="en-US" dirty="0" err="1"/>
              <a:t>DevTox</a:t>
            </a:r>
            <a:endParaRPr lang="en-US" dirty="0"/>
          </a:p>
          <a:p>
            <a:pPr lvl="1"/>
            <a:r>
              <a:rPr lang="en-US" dirty="0" err="1"/>
              <a:t>ReproTox</a:t>
            </a:r>
            <a:endParaRPr lang="en-US" dirty="0"/>
          </a:p>
          <a:p>
            <a:pPr lvl="1"/>
            <a:r>
              <a:rPr lang="en-US" dirty="0"/>
              <a:t>Mutagenicity, genotoxicity</a:t>
            </a:r>
          </a:p>
          <a:p>
            <a:r>
              <a:rPr lang="en-US" dirty="0"/>
              <a:t>Eco hazard</a:t>
            </a:r>
          </a:p>
          <a:p>
            <a:r>
              <a:rPr lang="en-US" dirty="0"/>
              <a:t>Exposure</a:t>
            </a:r>
          </a:p>
          <a:p>
            <a:r>
              <a:rPr lang="en-US" dirty="0"/>
              <a:t>Use</a:t>
            </a:r>
          </a:p>
          <a:p>
            <a:r>
              <a:rPr lang="en-US" dirty="0"/>
              <a:t>Physchem, Fate and Transport</a:t>
            </a:r>
          </a:p>
          <a:p>
            <a:r>
              <a:rPr lang="en-US" dirty="0"/>
              <a:t>GHS classifications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35239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273" y="120361"/>
            <a:ext cx="5763296" cy="729914"/>
          </a:xfrm>
        </p:spPr>
        <p:txBody>
          <a:bodyPr/>
          <a:lstStyle/>
          <a:p>
            <a:r>
              <a:rPr lang="en-US" dirty="0"/>
              <a:t>Hazard Data 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809164"/>
            <a:ext cx="4546242" cy="3951288"/>
          </a:xfrm>
        </p:spPr>
        <p:txBody>
          <a:bodyPr/>
          <a:lstStyle/>
          <a:p>
            <a:r>
              <a:rPr lang="en-US" dirty="0"/>
              <a:t>ToxRefDB (OPP actives, literature, NTP)</a:t>
            </a:r>
          </a:p>
          <a:p>
            <a:r>
              <a:rPr lang="en-US" dirty="0"/>
              <a:t>EPA IRIS</a:t>
            </a:r>
          </a:p>
          <a:p>
            <a:r>
              <a:rPr lang="en-US" dirty="0"/>
              <a:t>EPA PPRTV</a:t>
            </a:r>
          </a:p>
          <a:p>
            <a:r>
              <a:rPr lang="en-US" dirty="0">
                <a:solidFill>
                  <a:srgbClr val="FF0000"/>
                </a:solidFill>
              </a:rPr>
              <a:t>EPA RSL</a:t>
            </a:r>
          </a:p>
          <a:p>
            <a:r>
              <a:rPr lang="en-US" dirty="0"/>
              <a:t>ACToR (collection)</a:t>
            </a:r>
          </a:p>
          <a:p>
            <a:r>
              <a:rPr lang="en-US" dirty="0"/>
              <a:t>COSMOS (FDA and Cosmetics Europe)</a:t>
            </a:r>
          </a:p>
          <a:p>
            <a:r>
              <a:rPr lang="en-US" dirty="0"/>
              <a:t>ECHA</a:t>
            </a:r>
          </a:p>
          <a:p>
            <a:r>
              <a:rPr lang="en-US" dirty="0"/>
              <a:t>EFSA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7903" y="1853571"/>
            <a:ext cx="4041775" cy="3951288"/>
          </a:xfrm>
        </p:spPr>
        <p:txBody>
          <a:bodyPr/>
          <a:lstStyle/>
          <a:p>
            <a:r>
              <a:rPr lang="en-US" dirty="0"/>
              <a:t>Health Canada</a:t>
            </a:r>
          </a:p>
          <a:p>
            <a:r>
              <a:rPr lang="en-US" dirty="0"/>
              <a:t>EPA HEAST</a:t>
            </a:r>
          </a:p>
          <a:p>
            <a:r>
              <a:rPr lang="en-US" dirty="0"/>
              <a:t>HESS (Japan)</a:t>
            </a:r>
          </a:p>
          <a:p>
            <a:r>
              <a:rPr lang="en-US" dirty="0"/>
              <a:t>EPA HPVIS</a:t>
            </a:r>
          </a:p>
          <a:p>
            <a:r>
              <a:rPr lang="en-US" dirty="0"/>
              <a:t>IARC</a:t>
            </a:r>
          </a:p>
          <a:p>
            <a:r>
              <a:rPr lang="en-US" dirty="0"/>
              <a:t>Pennsylvania DEP</a:t>
            </a:r>
          </a:p>
          <a:p>
            <a:r>
              <a:rPr lang="en-US" dirty="0"/>
              <a:t>RAIS</a:t>
            </a:r>
          </a:p>
          <a:p>
            <a:r>
              <a:rPr lang="en-US" dirty="0"/>
              <a:t>RIVM</a:t>
            </a:r>
          </a:p>
          <a:p>
            <a:r>
              <a:rPr lang="en-US" dirty="0"/>
              <a:t>RSEI</a:t>
            </a:r>
          </a:p>
          <a:p>
            <a:r>
              <a:rPr lang="en-US" dirty="0"/>
              <a:t>Wignall</a:t>
            </a:r>
          </a:p>
          <a:p>
            <a:r>
              <a:rPr lang="en-US" dirty="0"/>
              <a:t>ToxCast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209C5B-1FAF-4C89-A03F-0D5F08D99F13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7540" y="899464"/>
            <a:ext cx="7295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Data is contained in the </a:t>
            </a:r>
            <a:r>
              <a:rPr lang="en-US" sz="2800" dirty="0" err="1"/>
              <a:t>ToxVal</a:t>
            </a:r>
            <a:r>
              <a:rPr lang="en-US" sz="2800" dirty="0"/>
              <a:t> database</a:t>
            </a:r>
          </a:p>
          <a:p>
            <a:r>
              <a:rPr lang="en-US" sz="2800" dirty="0"/>
              <a:t>~3000 chemicals with repeat-dose studies </a:t>
            </a:r>
          </a:p>
        </p:txBody>
      </p:sp>
    </p:spTree>
    <p:extLst>
      <p:ext uri="{BB962C8B-B14F-4D97-AF65-F5344CB8AC3E}">
        <p14:creationId xmlns:p14="http://schemas.microsoft.com/office/powerpoint/2010/main" val="419374252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NHANES-derived quantitative screening-level exposure models (SEEM2 and SEEM3)</a:t>
            </a:r>
          </a:p>
          <a:p>
            <a:r>
              <a:rPr lang="en-US" dirty="0"/>
              <a:t>Detailed exposure models (SHEDS-HT)</a:t>
            </a:r>
          </a:p>
          <a:p>
            <a:r>
              <a:rPr lang="en-US" dirty="0"/>
              <a:t>Data on chemical use and formulations (CPCat and </a:t>
            </a:r>
            <a:r>
              <a:rPr lang="en-US" dirty="0" err="1"/>
              <a:t>CPDat</a:t>
            </a:r>
            <a:r>
              <a:rPr lang="en-US" dirty="0"/>
              <a:t>)</a:t>
            </a:r>
          </a:p>
          <a:p>
            <a:r>
              <a:rPr lang="en-US" dirty="0"/>
              <a:t>EPA IUR and TRI production volume and release</a:t>
            </a:r>
          </a:p>
          <a:p>
            <a:r>
              <a:rPr lang="en-US" dirty="0"/>
              <a:t>OSHA and USGS sampling data</a:t>
            </a:r>
          </a:p>
          <a:p>
            <a:r>
              <a:rPr lang="en-US" dirty="0"/>
              <a:t>Pharmacokinetics</a:t>
            </a:r>
          </a:p>
          <a:p>
            <a:pPr lvl="1"/>
            <a:r>
              <a:rPr lang="en-US" dirty="0"/>
              <a:t>Used to convert ToxCast in vitro potency to oral equivalent dose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00376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Physchem Data Sources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DSSTox (720,000 chemicals)</a:t>
            </a:r>
          </a:p>
          <a:p>
            <a:pPr lvl="1"/>
            <a:r>
              <a:rPr lang="en-US" dirty="0"/>
              <a:t>Details chemical identity and structure</a:t>
            </a:r>
          </a:p>
          <a:p>
            <a:r>
              <a:rPr lang="en-US" dirty="0"/>
              <a:t>NCCT </a:t>
            </a:r>
            <a:r>
              <a:rPr lang="en-US" dirty="0" err="1"/>
              <a:t>PhysChem</a:t>
            </a:r>
            <a:r>
              <a:rPr lang="en-US" dirty="0"/>
              <a:t> Database</a:t>
            </a:r>
          </a:p>
          <a:p>
            <a:pPr lvl="1"/>
            <a:r>
              <a:rPr lang="en-US" dirty="0"/>
              <a:t>Experimental properties</a:t>
            </a:r>
          </a:p>
          <a:p>
            <a:r>
              <a:rPr lang="en-US" dirty="0"/>
              <a:t>Models</a:t>
            </a:r>
          </a:p>
          <a:p>
            <a:pPr lvl="1"/>
            <a:r>
              <a:rPr lang="en-US" dirty="0"/>
              <a:t>OPERA – NCCT open source physchem models</a:t>
            </a:r>
          </a:p>
          <a:p>
            <a:pPr lvl="1"/>
            <a:r>
              <a:rPr lang="en-US" dirty="0"/>
              <a:t>EPA </a:t>
            </a:r>
            <a:r>
              <a:rPr lang="en-US" dirty="0" err="1"/>
              <a:t>EPISuite</a:t>
            </a:r>
            <a:endParaRPr lang="en-US" dirty="0"/>
          </a:p>
          <a:p>
            <a:pPr lvl="1"/>
            <a:r>
              <a:rPr lang="en-US" dirty="0"/>
              <a:t>EPA T.E.S.T.</a:t>
            </a:r>
          </a:p>
          <a:p>
            <a:pPr lvl="1"/>
            <a:r>
              <a:rPr lang="en-US" dirty="0"/>
              <a:t>Other open source and commercial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7112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Blank Presentation">
  <a:themeElements>
    <a:clrScheme name="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3">
        <a:dk1>
          <a:srgbClr val="FF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3_Blank Presentation">
  <a:themeElements>
    <a:clrScheme name="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3">
        <a:dk1>
          <a:srgbClr val="FF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2_Blank Presentation">
  <a:themeElements>
    <a:clrScheme name="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3">
        <a:dk1>
          <a:srgbClr val="FF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6_Blank Presentation">
  <a:themeElements>
    <a:clrScheme name="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3">
        <a:dk1>
          <a:srgbClr val="FF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FF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A6FC901-C3E8-41E8-840B-5558FB4D29C9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6C7B95ED-C380-4FD0-9788-99BFFA71E91B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F1DCB79-D5A4-45A0-9004-2E8A70A69A21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ECB05FC9-B285-42FB-A37B-BED889A660AC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446E7B16-072B-4E0C-A6CD-A66DC5D08531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4721C809-52E4-4CDA-9DBE-AB1D772DC95F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6D2A2CC6-4329-470B-94CF-ECC2ED8C742F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80B86EC4-CBAE-4C97-9B07-EF27C3C99867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7F0D1F65-FD88-4DE7-9EA2-F33959AAC1A7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DF32EB8C-F0E8-45E1-889E-1FA9C59F7834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84942DD1-7352-49A0-A9B1-EF86E3C8750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7FFA5B3-0F20-4FB9-A667-D83D789B4138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795C9152-C87C-4118-A00D-37B3FE6DCE60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CD58EFE2-04D7-4910-8EFA-70D6C64BF8CC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DA555F38-2C06-4FCC-BF18-EE580B19008C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272087DD-EFB0-4D7C-94D7-B363412ABA03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8011F1CD-AAB9-4C4A-819F-0E81225CC1F9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4EA3F01E-E23D-4F7E-A554-0F619FEBC11F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80D7F6ED-1C04-4E8F-A72B-C32B2BCCDC1D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79645F39-13BA-4A2A-AA0B-E5A68B1E59A6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8B3B9B01-8BE0-457A-8AA7-C72E7D99D70A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B0D46D01-D8FA-4156-A4D7-32EBB6D44FB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3F63ACB-741A-4024-954B-359DFD5A6907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8223AA3C-DD3E-477C-979C-0C33356EC156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0A724EEC-9923-43A5-B805-DA8591F9D8AB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6329DB58-5066-4F99-AF99-658BEEFD30D9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5A2053EF-E3B5-4BC8-97A9-5C62B0067B5B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9AF50B71-C3DC-4C33-8A96-5274824E552D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3628C1D5-6E29-4FD6-ACE9-976CA0B1B8AF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C28995ED-BFDD-4112-935D-DE7ABDFE8292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8265CC14-03A3-4FCE-B954-DA910E1A51C1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B2CA0D80-2128-4FEA-B915-8AAC502EF021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5C03C638-CDD5-4406-AD02-476D96CF421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F17A4219-C64D-4C9D-BFF5-8B921B7E465A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02B1EB2B-7939-497C-88BB-4B0274775693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5D1E9DEB-8D14-4FCC-9499-A6BF3E4A3426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BF9EF9FE-DE5B-49A4-BB65-226E2D7F06CA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31A4BBA8-756A-4451-958E-F036033A7E2D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56246D33-E354-4F0E-B58B-190469692B4F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C1B67B75-E960-4E25-9DDB-8EC7E013ACE1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0B4608F7-28ED-42AF-818D-290310A2D1FA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EA7ED9AD-238F-4485-A978-B59A991B4C7D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4DD0D8C4-F860-436C-B42C-947165808745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CBF16356-F18E-4035-9E21-804B686EE3A9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BBE9E35-7707-4A38-87D0-AD1F6E87FB7F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DDA511BC-33D7-4089-A5B8-DF42529A3E4B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41F1295C-927E-4237-8FFB-FBA4EDA463A8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F5D0911A-06D3-4E14-B37A-85E254EDE574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FE134DF4-FB10-4BE2-8699-9B18B0AA239D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7C7B14AA-2B82-4B5C-9AD4-3566DAF7E6A1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DCD966C8-B32F-42D3-A022-5CF66FB4690E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641624A6-9DCD-4B90-87BE-FA8469F3A9E5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EADF0E4A-F611-4954-83A2-E04EB5997FB1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3B7B5F7E-F5F9-4BC9-97AB-12064FA58CA1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BEB1B7FD-02DB-4EF9-B8A4-F8069D605521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9A4C36C-0CD3-4C5A-B651-26EA20F1A6E0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DC26E261-2BAB-4BCE-839B-AA04EBB81FB2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03EAA7E5-A3DF-4CA2-9D99-90AEE032DDF3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A26EB3BE-D559-4758-9E45-290EEEF1C8C8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94EAF532-C1C3-42BC-8F3F-A33F51E80039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A379D1FD-D55D-4CB3-9BFD-5161FC609C5D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D12EBB06-A92B-472B-A705-48E9DF417DA6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A22113CB-946F-43C4-8942-6E99A2C8EFA7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4FCF0E26-0AA9-42C5-9247-3D10B4D9E983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67F99D1E-7B92-479D-A2DD-20899789F1E5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2790344B-02DC-4909-A5FE-CE6D3258963B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DF6E47AC-6DF6-4316-A214-FAEE28408709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024EE43D-4F30-48AF-91C5-0F4A703D2B02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93597FDA-17E0-4E8E-A744-41877BBE3B13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EEB3D047-95E4-4FE3-A9B5-3C2C0AB38617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F4DC1F68-BB1C-44E8-B722-19A3152B8743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1FB6FC03-1051-4BE4-BECD-21EB57E90996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9D1143E0-E2D5-4DC6-8F74-682253AF5CDE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32DC06F8-B49C-4F27-9239-87360E08650B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04A5B2C9-F69B-407A-B02C-FB86EF0A7A17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39203DDD-1C79-4187-9A0B-8C92C09138BF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CD797E84-476F-4340-A227-7DEF2339B887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0A7EDBC5-3E32-40DB-80B8-8D3E89D53E34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FEAA8ED1-5793-4EEB-998E-8DC812CC2AF5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AF260E3B-BB03-4EBE-B858-54C0229031A3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D52C9C6A-2DE5-4B35-9150-0C0455FB757B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E4948C48-2405-42D5-8E92-D9CBDD401E5D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67E20145-0489-4A09-B95D-5FE4B57D7919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BB1C6A0D-2022-491D-8C2B-79BC8EB9972E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06C1A183-B7A1-4960-A7D6-E5B3D368A38B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A9AB569D-D806-4008-99DD-D5150EF13FF3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E80E6CB1-6095-4F68-9CF2-A510C79AFA6B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240E5AA5-FB0E-40CC-96F6-2D63673A9A1B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FBE6569-DADC-4337-996F-53A7FA9C6B9D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B51E3049-A140-45A5-92BD-FF32480CC84A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8EE6F06C-1165-44B3-925C-C292DBF5FFF8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A53F9E93-7164-4A6D-AE23-0D6D6BAD0EED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09866D19-8796-4D74-B23F-F4DE080E36DA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E2FC0ABA-3A38-4D7E-BF2B-C5B2601ED5B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29826</TotalTime>
  <Words>1525</Words>
  <Application>Microsoft Office PowerPoint</Application>
  <PresentationFormat>On-screen Show (4:3)</PresentationFormat>
  <Paragraphs>534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ＭＳ Ｐゴシック</vt:lpstr>
      <vt:lpstr>Arial</vt:lpstr>
      <vt:lpstr>Calibri</vt:lpstr>
      <vt:lpstr>Times</vt:lpstr>
      <vt:lpstr>Times New Roman</vt:lpstr>
      <vt:lpstr>Wingdings</vt:lpstr>
      <vt:lpstr>1_Blank Presentation</vt:lpstr>
      <vt:lpstr>6_Blank Presentation</vt:lpstr>
      <vt:lpstr>23_Blank Presentation</vt:lpstr>
      <vt:lpstr>22_Blank Presentation</vt:lpstr>
      <vt:lpstr>36_Blank Presentation</vt:lpstr>
      <vt:lpstr>40_Blank Presentation</vt:lpstr>
      <vt:lpstr>   RapidTox / CompTox Dashboard Supporting Screening-Level Risk Assessments</vt:lpstr>
      <vt:lpstr>RapidTox Project Goals</vt:lpstr>
      <vt:lpstr>Superfund / OLEM Use Case</vt:lpstr>
      <vt:lpstr>Specific Example: Screening Levels</vt:lpstr>
      <vt:lpstr>OLEM Project</vt:lpstr>
      <vt:lpstr>RapidTox Data, Model domains</vt:lpstr>
      <vt:lpstr>Hazard Data Sources</vt:lpstr>
      <vt:lpstr>Exposure Data Sources</vt:lpstr>
      <vt:lpstr>Physchem Data Sources</vt:lpstr>
      <vt:lpstr>Data coverage for the OLEM chemical Set</vt:lpstr>
      <vt:lpstr>NCCT Software Architecture</vt:lpstr>
      <vt:lpstr>RapidTox Executive Summary Page</vt:lpstr>
      <vt:lpstr>PowerPoint Presentation</vt:lpstr>
      <vt:lpstr>PowerPoint Presentation</vt:lpstr>
      <vt:lpstr>Demo of Dashboard</vt:lpstr>
      <vt:lpstr>PowerPoint Presentation</vt:lpstr>
      <vt:lpstr>Demo of Dashboard</vt:lpstr>
      <vt:lpstr>Prioritization Project (OPP, OPPT)</vt:lpstr>
      <vt:lpstr>Hazard Scoring</vt:lpstr>
      <vt:lpstr>Exposure scoring</vt:lpstr>
      <vt:lpstr>Physchem Score</vt:lpstr>
      <vt:lpstr>Overall prioritization</vt:lpstr>
      <vt:lpstr>Results for the TSCA list</vt:lpstr>
      <vt:lpstr>PowerPoint Presentation</vt:lpstr>
      <vt:lpstr>What is RapidTox?</vt:lpstr>
    </vt:vector>
  </TitlesOfParts>
  <Company>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Kavlock</dc:creator>
  <cp:lastModifiedBy>Judson, Richard</cp:lastModifiedBy>
  <cp:revision>822</cp:revision>
  <dcterms:created xsi:type="dcterms:W3CDTF">2009-08-19T23:33:28Z</dcterms:created>
  <dcterms:modified xsi:type="dcterms:W3CDTF">2017-08-03T17:37:26Z</dcterms:modified>
</cp:coreProperties>
</file>