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36"/>
    <p:sldMasterId id="2147483693" r:id="rId37"/>
  </p:sldMasterIdLst>
  <p:notesMasterIdLst>
    <p:notesMasterId r:id="rId58"/>
  </p:notesMasterIdLst>
  <p:handoutMasterIdLst>
    <p:handoutMasterId r:id="rId59"/>
  </p:handoutMasterIdLst>
  <p:sldIdLst>
    <p:sldId id="258" r:id="rId38"/>
    <p:sldId id="746" r:id="rId39"/>
    <p:sldId id="747" r:id="rId40"/>
    <p:sldId id="739" r:id="rId41"/>
    <p:sldId id="748" r:id="rId42"/>
    <p:sldId id="749" r:id="rId43"/>
    <p:sldId id="740" r:id="rId44"/>
    <p:sldId id="741" r:id="rId45"/>
    <p:sldId id="687" r:id="rId46"/>
    <p:sldId id="696" r:id="rId47"/>
    <p:sldId id="685" r:id="rId48"/>
    <p:sldId id="705" r:id="rId49"/>
    <p:sldId id="686" r:id="rId50"/>
    <p:sldId id="745" r:id="rId51"/>
    <p:sldId id="706" r:id="rId52"/>
    <p:sldId id="735" r:id="rId53"/>
    <p:sldId id="719" r:id="rId54"/>
    <p:sldId id="738" r:id="rId55"/>
    <p:sldId id="750" r:id="rId56"/>
    <p:sldId id="744" r:id="rId5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216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pos="43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00"/>
    <a:srgbClr val="66FF99"/>
    <a:srgbClr val="00FFFF"/>
    <a:srgbClr val="F6C6A8"/>
    <a:srgbClr val="D2CAD4"/>
    <a:srgbClr val="B2F1AD"/>
    <a:srgbClr val="EFF4AA"/>
    <a:srgbClr val="09D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571" autoAdjust="0"/>
    <p:restoredTop sz="98439" autoAdjust="0"/>
  </p:normalViewPr>
  <p:slideViewPr>
    <p:cSldViewPr>
      <p:cViewPr varScale="1">
        <p:scale>
          <a:sx n="94" d="100"/>
          <a:sy n="94" d="100"/>
        </p:scale>
        <p:origin x="1290" y="96"/>
      </p:cViewPr>
      <p:guideLst>
        <p:guide orient="horz" pos="2304"/>
        <p:guide orient="horz" pos="816"/>
        <p:guide orient="horz" pos="3216"/>
        <p:guide orient="horz" pos="192"/>
        <p:guide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2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microsoft.com/office/2015/10/relationships/revisionInfo" Target="revisionInfo.xml"/><Relationship Id="rId8" Type="http://schemas.openxmlformats.org/officeDocument/2006/relationships/customXml" Target="../customXml/item8.xml"/><Relationship Id="rId51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B7D722F-AB80-4DF2-B114-E3E0C23D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9"/>
            <a:ext cx="503039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D81D261-F735-4229-9F03-4D1527C98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3D496-925D-4700-8B43-81292D238CB7}" type="slidenum">
              <a:rPr lang="en-US" smtClean="0">
                <a:ea typeface="ＭＳ Ｐゴシック" charset="-128"/>
              </a:rPr>
              <a:pPr/>
              <a:t>0</a:t>
            </a:fld>
            <a:endParaRPr lang="en-US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ckgrounds_2955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ea typeface="ＭＳ Ｐゴシック" pitchFamily="1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  <a:ea typeface="ＭＳ Ｐゴシック" pitchFamily="1" charset="-128"/>
              </a:rPr>
              <a:t>National Center for Computational Toxicology</a:t>
            </a: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590800" y="3657600"/>
            <a:ext cx="6657975" cy="14478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FCD0-4286-4B5D-BD09-CA13F1E4D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075" y="1295400"/>
            <a:ext cx="1960563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730875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8E18-C963-45A9-8A07-FD523532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FD34-2F6A-4C23-99B6-58EA70CB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4DEB-EB1E-42AA-98E3-A7ED99925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84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7DA3-7A72-47CA-BD54-2309B886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3644-8677-4EBC-9102-DEB622BB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0E0D-CEB9-4559-9FEF-957589EE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8D5E-2163-47AD-B780-4FDD90B1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81C4-B4B9-4628-9347-2F7D501F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8ACA-BD61-4EF3-B332-01DED43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3DBA-4F12-402C-AFC3-E98E4E174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DBB7-4C95-4868-A94A-B286A0994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96FB-9786-4FB0-BB34-996F2106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5D80-21F6-4206-9C18-174B3009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54F7-B7CE-4357-B787-8054A905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EA21-1FC6-4BEF-91ED-DA24EB7E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45BE-D497-4965-9E74-A808E74AD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924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46E2-2B65-455F-996B-72447697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9E36-5E00-4ED7-8C7B-1836278D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D043-5178-4D3B-A7C3-14C9E1EB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9C5B-1FAF-4C89-A03F-0D5F08D9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B1EB-B739-4AAE-9D23-05DD1062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3D37-D3A3-40C7-BBB9-7B56940D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1680-1538-4D3C-BA2C-12194585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F6DD-9C3D-4DA5-93BB-DCEDAC22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ackgrounds_2955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609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1F8F02E-0A1E-419A-AC51-DC890D31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  <a:ea typeface="ＭＳ Ｐゴシック" pitchFamily="1" charset="-128"/>
              </a:rPr>
              <a:t>Office of Research and Development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  <a:ea typeface="ＭＳ Ｐゴシック" pitchFamily="1" charset="-128"/>
              </a:rPr>
              <a:t>National Center for Computational Toxicology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16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s_2955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8D8130-BAFB-49BD-8021-83C407405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  <a:latin typeface="Arial" pitchFamily="34" charset="0"/>
              </a:rPr>
              <a:t>Office of Research and Development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  <a:latin typeface="Arial" pitchFamily="34" charset="0"/>
              </a:rPr>
              <a:t>National Center for Computational Toxicology</a:t>
            </a:r>
          </a:p>
        </p:txBody>
      </p: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5429" y="3243373"/>
            <a:ext cx="5654675" cy="2555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1200" dirty="0"/>
              <a:t>Richard Judson</a:t>
            </a:r>
          </a:p>
          <a:p>
            <a:pPr eaLnBrk="1" hangingPunct="1">
              <a:lnSpc>
                <a:spcPct val="60000"/>
              </a:lnSpc>
            </a:pPr>
            <a:r>
              <a:rPr lang="en-US" sz="1200" dirty="0"/>
              <a:t>EPA National Center for Computational Toxicology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95442" y="1526997"/>
            <a:ext cx="5916924" cy="1418322"/>
          </a:xfrm>
        </p:spPr>
        <p:txBody>
          <a:bodyPr/>
          <a:lstStyle/>
          <a:p>
            <a:r>
              <a:rPr lang="en-US" sz="2800" dirty="0"/>
              <a:t>Deep Water Horizon Oil Spill: </a:t>
            </a:r>
            <a:br>
              <a:rPr lang="en-US" sz="2800" dirty="0"/>
            </a:br>
            <a:r>
              <a:rPr lang="en-US" sz="2400" dirty="0"/>
              <a:t>Lessons learned in applying novel assessment methodologies in emergency response</a:t>
            </a:r>
            <a:endParaRPr lang="en-US" sz="2800" dirty="0"/>
          </a:p>
        </p:txBody>
      </p:sp>
      <p:pic>
        <p:nvPicPr>
          <p:cNvPr id="7172" name="Picture 13" descr="chuck original 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0"/>
            <a:ext cx="6400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505200" y="6211669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views expressed in this presentation are those of the author and do not necessarily reflect the views or policies of the U.S. EPA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492ECF0-D51D-466C-BDD2-9DA8D7D3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442" y="5230405"/>
            <a:ext cx="6088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SOT 2018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San Antonio, March 2018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 Vitro </a:t>
            </a:r>
            <a:r>
              <a:rPr lang="en-US" dirty="0"/>
              <a:t>Assay Technologies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r>
              <a:rPr lang="en-US" dirty="0"/>
              <a:t>Competitive binding (Novascreen)</a:t>
            </a:r>
          </a:p>
          <a:p>
            <a:pPr lvl="1"/>
            <a:r>
              <a:rPr lang="en-US" dirty="0"/>
              <a:t>Cell-free</a:t>
            </a:r>
          </a:p>
          <a:p>
            <a:pPr lvl="1"/>
            <a:r>
              <a:rPr lang="en-US" dirty="0"/>
              <a:t>Dispersants seem to have denatured proteins, given non-specific results</a:t>
            </a:r>
          </a:p>
          <a:p>
            <a:r>
              <a:rPr lang="en-US" dirty="0"/>
              <a:t>ER/AR reporter-gene assays (NIH NCATS / NCGC)</a:t>
            </a:r>
          </a:p>
          <a:p>
            <a:pPr lvl="1"/>
            <a:r>
              <a:rPr lang="en-US" dirty="0"/>
              <a:t>Agonist and antagonist mode</a:t>
            </a:r>
          </a:p>
          <a:p>
            <a:pPr lvl="1"/>
            <a:r>
              <a:rPr lang="en-US" dirty="0"/>
              <a:t>Quantitative cytotoxicity</a:t>
            </a:r>
          </a:p>
          <a:p>
            <a:r>
              <a:rPr lang="en-US" dirty="0"/>
              <a:t>Collection of 81 nuclear-receptor-related assays (Attagene)</a:t>
            </a:r>
          </a:p>
          <a:p>
            <a:pPr lvl="1"/>
            <a:r>
              <a:rPr lang="en-US" dirty="0"/>
              <a:t>Includes AR, ER, TR</a:t>
            </a:r>
          </a:p>
          <a:p>
            <a:pPr lvl="1"/>
            <a:r>
              <a:rPr lang="en-US" dirty="0"/>
              <a:t>Other xenobiotic response pathways</a:t>
            </a:r>
          </a:p>
          <a:p>
            <a:pPr lvl="1"/>
            <a:r>
              <a:rPr lang="en-US" dirty="0"/>
              <a:t>Quantitative cytotoxicity</a:t>
            </a:r>
          </a:p>
          <a:p>
            <a:pPr lvl="1"/>
            <a:r>
              <a:rPr lang="en-US" dirty="0"/>
              <a:t>HepG2 (liver) cell line</a:t>
            </a:r>
          </a:p>
          <a:p>
            <a:pPr lvl="1"/>
            <a:r>
              <a:rPr lang="en-US" dirty="0"/>
              <a:t>CIS and TRANS modes (TRANS is more sensitive)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Concentration-Response Profiles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2466" name="Picture 2" descr="Figure2_DISP&amp;NPs_ER_29June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36345" y="1114634"/>
            <a:ext cx="2907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Control Data</a:t>
            </a:r>
          </a:p>
          <a:p>
            <a:endParaRPr lang="en-US" dirty="0"/>
          </a:p>
          <a:p>
            <a:r>
              <a:rPr lang="en-US" dirty="0" err="1"/>
              <a:t>Igepal</a:t>
            </a:r>
            <a:r>
              <a:rPr lang="en-US" dirty="0"/>
              <a:t> and </a:t>
            </a:r>
            <a:r>
              <a:rPr lang="en-US" dirty="0" err="1"/>
              <a:t>Tergitol</a:t>
            </a:r>
            <a:r>
              <a:rPr lang="en-US" dirty="0"/>
              <a:t> are </a:t>
            </a:r>
          </a:p>
          <a:p>
            <a:r>
              <a:rPr lang="en-US" dirty="0"/>
              <a:t>non-ionic surfactants</a:t>
            </a:r>
          </a:p>
          <a:p>
            <a:endParaRPr lang="en-US" dirty="0"/>
          </a:p>
          <a:p>
            <a:r>
              <a:rPr lang="en-US" dirty="0" err="1"/>
              <a:t>ERa.T</a:t>
            </a:r>
            <a:r>
              <a:rPr lang="en-US" dirty="0"/>
              <a:t>=Attagene ERa TRANS</a:t>
            </a:r>
          </a:p>
          <a:p>
            <a:r>
              <a:rPr lang="en-US" dirty="0"/>
              <a:t>ERE.C=Attagene ERa CIS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2235" y="3286244"/>
            <a:ext cx="236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 efficacy less than </a:t>
            </a:r>
          </a:p>
          <a:p>
            <a:r>
              <a:rPr lang="en-US" dirty="0"/>
              <a:t>half TRANS efficacy for </a:t>
            </a:r>
          </a:p>
          <a:p>
            <a:r>
              <a:rPr lang="en-US" dirty="0"/>
              <a:t>reference compounds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675" y="4509195"/>
            <a:ext cx="2919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Dispersant Test Data </a:t>
            </a:r>
          </a:p>
          <a:p>
            <a:endParaRPr lang="en-US" dirty="0"/>
          </a:p>
          <a:p>
            <a:r>
              <a:rPr lang="en-US" dirty="0"/>
              <a:t>TRANS assay efficacy near</a:t>
            </a:r>
          </a:p>
          <a:p>
            <a:r>
              <a:rPr lang="en-US" dirty="0"/>
              <a:t>detection threshold for these </a:t>
            </a:r>
          </a:p>
          <a:p>
            <a:r>
              <a:rPr lang="en-US" dirty="0"/>
              <a:t>dispersants, and CIS is below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Nuclear Receptor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Attagene runs 81 nuclear receptor-related endpoints in 2 multiplexed assays</a:t>
            </a:r>
          </a:p>
          <a:p>
            <a:endParaRPr lang="en-US" dirty="0"/>
          </a:p>
          <a:p>
            <a:r>
              <a:rPr lang="en-US" dirty="0"/>
              <a:t>Relatively quick and inexpensive</a:t>
            </a:r>
          </a:p>
          <a:p>
            <a:endParaRPr lang="en-US" dirty="0"/>
          </a:p>
          <a:p>
            <a:r>
              <a:rPr lang="en-US" dirty="0"/>
              <a:t>Many related to xenobiotic response</a:t>
            </a:r>
          </a:p>
          <a:p>
            <a:pPr lvl="1"/>
            <a:r>
              <a:rPr lang="en-US" dirty="0"/>
              <a:t>ER/AR/TR</a:t>
            </a:r>
          </a:p>
          <a:p>
            <a:pPr lvl="1"/>
            <a:r>
              <a:rPr lang="en-US" dirty="0"/>
              <a:t>PPAR(</a:t>
            </a:r>
            <a:r>
              <a:rPr lang="en-US" dirty="0" err="1"/>
              <a:t>a,d,g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CAR / PXR / RXR</a:t>
            </a:r>
          </a:p>
          <a:p>
            <a:pPr lvl="1"/>
            <a:r>
              <a:rPr lang="en-US" dirty="0"/>
              <a:t>AHR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Receptor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533400" y="1447800"/>
          <a:ext cx="6781800" cy="430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Acrobat Document" r:id="rId3" imgW="7562850" imgH="4791075" progId="AcroExch.Document.7">
                  <p:embed/>
                </p:oleObj>
              </mc:Choice>
              <mc:Fallback>
                <p:oleObj name="Acrobat Document" r:id="rId3" imgW="7562850" imgH="4791075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6781800" cy="430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638800"/>
            <a:ext cx="575048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Little specific activity seen except for PXR/ PPAR</a:t>
            </a:r>
          </a:p>
          <a:p>
            <a:r>
              <a:rPr lang="en-US" sz="2000" dirty="0"/>
              <a:t>Consistent with </a:t>
            </a:r>
            <a:r>
              <a:rPr lang="en-US" sz="2000" dirty="0" err="1"/>
              <a:t>Xeno</a:t>
            </a:r>
            <a:r>
              <a:rPr lang="en-US" sz="2000" dirty="0"/>
              <a:t>-sensing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8600" y="2514600"/>
            <a:ext cx="685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990600"/>
            <a:ext cx="33762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Multi-assay pile-up</a:t>
            </a:r>
          </a:p>
          <a:p>
            <a:r>
              <a:rPr lang="en-US" dirty="0"/>
              <a:t>Indication of generalized cell stress</a:t>
            </a:r>
          </a:p>
          <a:p>
            <a:r>
              <a:rPr lang="en-US" dirty="0"/>
              <a:t>Prelude to cytotoxicity</a:t>
            </a:r>
          </a:p>
        </p:txBody>
      </p:sp>
      <p:cxnSp>
        <p:nvCxnSpPr>
          <p:cNvPr id="10" name="Straight Arrow Connector 9"/>
          <p:cNvCxnSpPr>
            <a:stCxn id="8" idx="1"/>
            <a:endCxn id="7" idx="6"/>
          </p:cNvCxnSpPr>
          <p:nvPr/>
        </p:nvCxnSpPr>
        <p:spPr bwMode="auto">
          <a:xfrm rot="10800000" flipV="1">
            <a:off x="4724400" y="1406098"/>
            <a:ext cx="914400" cy="13752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Dispersant Cytotoxicity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85800" y="1507588"/>
          <a:ext cx="7239000" cy="458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2" name="Acrobat Document" r:id="rId3" imgW="7562850" imgH="4791075" progId="AcroExch.Document.7">
                  <p:embed/>
                </p:oleObj>
              </mc:Choice>
              <mc:Fallback>
                <p:oleObj name="Acrobat Document" r:id="rId3" imgW="7562850" imgH="4791075" progId="AcroExch.Document.7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07588"/>
                        <a:ext cx="7239000" cy="458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1717" y="1066800"/>
            <a:ext cx="27088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Attagene: HepG2</a:t>
            </a:r>
          </a:p>
          <a:p>
            <a:r>
              <a:rPr lang="en-US" dirty="0"/>
              <a:t>NCGC: </a:t>
            </a:r>
            <a:r>
              <a:rPr lang="en-US" dirty="0" err="1"/>
              <a:t>Bla</a:t>
            </a:r>
            <a:r>
              <a:rPr lang="en-US" dirty="0"/>
              <a:t> ER/AR</a:t>
            </a:r>
          </a:p>
          <a:p>
            <a:r>
              <a:rPr lang="en-US" dirty="0"/>
              <a:t>NHEERL: T47D, MDA, CV1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091332"/>
            <a:ext cx="128112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More potent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480" y="5085714"/>
            <a:ext cx="124585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Less potent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ADAF6-08F3-43B4-8CB8-A9943858001F}"/>
              </a:ext>
            </a:extLst>
          </p:cNvPr>
          <p:cNvSpPr txBox="1"/>
          <p:nvPr/>
        </p:nvSpPr>
        <p:spPr>
          <a:xfrm>
            <a:off x="7743398" y="3124200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Mysid shrimp</a:t>
            </a:r>
          </a:p>
          <a:p>
            <a:r>
              <a:rPr lang="en-US" sz="1100" dirty="0"/>
              <a:t>Silverside minnow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9E4E3B-FE52-4C1C-AFBA-3411023D55AE}"/>
              </a:ext>
            </a:extLst>
          </p:cNvPr>
          <p:cNvCxnSpPr/>
          <p:nvPr/>
        </p:nvCxnSpPr>
        <p:spPr bwMode="auto">
          <a:xfrm>
            <a:off x="3657600" y="23622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94D6A1-4E81-43BD-9980-CB3250DA5CC5}"/>
              </a:ext>
            </a:extLst>
          </p:cNvPr>
          <p:cNvCxnSpPr/>
          <p:nvPr/>
        </p:nvCxnSpPr>
        <p:spPr bwMode="auto">
          <a:xfrm>
            <a:off x="4038600" y="31242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02B741-9829-43FE-AEC1-A48BFFAF4EB5}"/>
              </a:ext>
            </a:extLst>
          </p:cNvPr>
          <p:cNvSpPr txBox="1"/>
          <p:nvPr/>
        </p:nvSpPr>
        <p:spPr>
          <a:xfrm>
            <a:off x="2057400" y="2780197"/>
            <a:ext cx="92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ER AC50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9ADDB5B-B1E4-4525-B902-CA17C42B911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0793" y="2552700"/>
            <a:ext cx="676807" cy="381385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0">
            <a:extLst>
              <a:ext uri="{FF2B5EF4-FFF2-40B4-BE49-F238E27FC236}">
                <a16:creationId xmlns:a16="http://schemas.microsoft.com/office/drawing/2014/main" id="{14AECF10-7512-47B5-B87D-59F9609950A8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2980794" y="2934086"/>
            <a:ext cx="1057806" cy="4055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48580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Dispersant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evidence of ER activity in 2 dispersants</a:t>
            </a:r>
          </a:p>
          <a:p>
            <a:pPr lvl="1"/>
            <a:r>
              <a:rPr lang="en-US" dirty="0"/>
              <a:t>Seen in single, perhaps over-sensitive assay (1 of 6)</a:t>
            </a:r>
          </a:p>
          <a:p>
            <a:pPr lvl="1"/>
            <a:r>
              <a:rPr lang="en-US" dirty="0"/>
              <a:t>Not of biological significance</a:t>
            </a:r>
          </a:p>
          <a:p>
            <a:pPr lvl="1"/>
            <a:r>
              <a:rPr lang="en-US" dirty="0"/>
              <a:t>Consistent with presence of NPE</a:t>
            </a:r>
          </a:p>
          <a:p>
            <a:pPr lvl="1"/>
            <a:r>
              <a:rPr lang="en-US" dirty="0"/>
              <a:t>Activity only at concentrations &gt;&gt; seen in Gulf after dilution</a:t>
            </a:r>
          </a:p>
          <a:p>
            <a:r>
              <a:rPr lang="en-US" dirty="0"/>
              <a:t>No AR activity</a:t>
            </a:r>
          </a:p>
          <a:p>
            <a:r>
              <a:rPr lang="en-US" dirty="0"/>
              <a:t>No ER activity seen in Corexit 9500</a:t>
            </a:r>
          </a:p>
          <a:p>
            <a:r>
              <a:rPr lang="en-US" dirty="0"/>
              <a:t>Corexit is in the middle of the pack for cytotoxicity</a:t>
            </a:r>
          </a:p>
          <a:p>
            <a:r>
              <a:rPr lang="en-US" dirty="0"/>
              <a:t>No worrisome activity seen in other NR assays</a:t>
            </a:r>
          </a:p>
          <a:p>
            <a:r>
              <a:rPr lang="en-US" dirty="0"/>
              <a:t>Minnow and fish studies largely agreed with earlier results</a:t>
            </a:r>
          </a:p>
          <a:p>
            <a:r>
              <a:rPr lang="en-US" dirty="0"/>
              <a:t>Dispersant-oil mixture was no more toxic than oil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ADA35-7F3A-490D-BBA5-CD8B739314E6}"/>
              </a:ext>
            </a:extLst>
          </p:cNvPr>
          <p:cNvSpPr txBox="1"/>
          <p:nvPr/>
        </p:nvSpPr>
        <p:spPr>
          <a:xfrm>
            <a:off x="4319911" y="6338888"/>
            <a:ext cx="387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Judson et al. ES&amp;T </a:t>
            </a:r>
            <a:r>
              <a:rPr lang="en-US" sz="1200" dirty="0" err="1"/>
              <a:t>vol</a:t>
            </a:r>
            <a:r>
              <a:rPr lang="en-US" sz="1200" dirty="0"/>
              <a:t> 44, 5979 (2010)</a:t>
            </a:r>
          </a:p>
          <a:p>
            <a:r>
              <a:rPr lang="en-US" sz="1200" dirty="0"/>
              <a:t>Hemmer et al. </a:t>
            </a:r>
            <a:r>
              <a:rPr lang="en-US" sz="1200" dirty="0" err="1"/>
              <a:t>Env</a:t>
            </a:r>
            <a:r>
              <a:rPr lang="en-US" sz="1200" dirty="0"/>
              <a:t>. </a:t>
            </a:r>
            <a:r>
              <a:rPr lang="en-US" sz="1200" dirty="0" err="1"/>
              <a:t>Tox</a:t>
            </a:r>
            <a:r>
              <a:rPr lang="en-US" sz="1200" dirty="0"/>
              <a:t> and </a:t>
            </a:r>
            <a:r>
              <a:rPr lang="en-US" sz="1200" dirty="0" err="1"/>
              <a:t>Chem</a:t>
            </a:r>
            <a:r>
              <a:rPr lang="en-US" sz="1200" dirty="0"/>
              <a:t> </a:t>
            </a:r>
            <a:r>
              <a:rPr lang="en-US" sz="1200" dirty="0" err="1"/>
              <a:t>vol</a:t>
            </a:r>
            <a:r>
              <a:rPr lang="en-US" sz="1200" dirty="0"/>
              <a:t> 30, 2244 (2011)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DB98-4B5F-49A3-9783-D00B8399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Spill Was a First Application of the EPA </a:t>
            </a:r>
            <a:r>
              <a:rPr lang="en-US" dirty="0" err="1"/>
              <a:t>RapidTox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FBA0-25D7-4BE4-A97A-E9D6028C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486400"/>
          </a:xfrm>
        </p:spPr>
        <p:txBody>
          <a:bodyPr/>
          <a:lstStyle/>
          <a:p>
            <a:r>
              <a:rPr lang="en-US" dirty="0"/>
              <a:t>There are 50K-100K unique chemicals in commerce to which we are exposed</a:t>
            </a:r>
          </a:p>
          <a:p>
            <a:pPr lvl="1"/>
            <a:r>
              <a:rPr lang="en-US" dirty="0"/>
              <a:t>~5000 (&lt;10%) have repeat-dose animal toxicity studies</a:t>
            </a:r>
          </a:p>
          <a:p>
            <a:pPr lvl="1"/>
            <a:r>
              <a:rPr lang="en-US" dirty="0"/>
              <a:t>~1500 have risk assessments – e.g. “safe levels” defined</a:t>
            </a:r>
          </a:p>
          <a:p>
            <a:pPr lvl="1"/>
            <a:r>
              <a:rPr lang="en-US" dirty="0"/>
              <a:t>IRIS level risk assessment takes 3-10 years</a:t>
            </a:r>
          </a:p>
          <a:p>
            <a:r>
              <a:rPr lang="en-US" dirty="0"/>
              <a:t>This drives the need for rapid “screening-level” risk assessments using “New Approach Methods” (NAM)</a:t>
            </a:r>
          </a:p>
          <a:p>
            <a:pPr lvl="1"/>
            <a:r>
              <a:rPr lang="en-US" dirty="0"/>
              <a:t>Available</a:t>
            </a:r>
            <a:r>
              <a:rPr lang="en-US" i="1" dirty="0"/>
              <a:t> in vivo </a:t>
            </a:r>
            <a:r>
              <a:rPr lang="en-US" dirty="0"/>
              <a:t>data</a:t>
            </a:r>
          </a:p>
          <a:p>
            <a:pPr lvl="1"/>
            <a:r>
              <a:rPr lang="en-US" i="1" dirty="0"/>
              <a:t>In vitro </a:t>
            </a:r>
            <a:r>
              <a:rPr lang="en-US" dirty="0"/>
              <a:t>assay data</a:t>
            </a:r>
          </a:p>
          <a:p>
            <a:pPr lvl="1"/>
            <a:r>
              <a:rPr lang="en-US" dirty="0"/>
              <a:t>Models </a:t>
            </a:r>
          </a:p>
          <a:p>
            <a:pPr lvl="2"/>
            <a:r>
              <a:rPr lang="en-US" dirty="0"/>
              <a:t>Analogy models (QSAR, Read-across) – does my chemical look like some other chemicals with data? </a:t>
            </a:r>
            <a:endParaRPr lang="en-US" strike="sngStrike" dirty="0">
              <a:solidFill>
                <a:srgbClr val="FF0000"/>
              </a:solidFill>
            </a:endParaRPr>
          </a:p>
          <a:p>
            <a:pPr lvl="2"/>
            <a:r>
              <a:rPr lang="en-US" i="1" dirty="0"/>
              <a:t>Ab initio </a:t>
            </a:r>
            <a:r>
              <a:rPr lang="en-US" dirty="0"/>
              <a:t>– </a:t>
            </a:r>
            <a:r>
              <a:rPr lang="en-US" i="1" dirty="0"/>
              <a:t>in vitro </a:t>
            </a:r>
            <a:r>
              <a:rPr lang="en-US" dirty="0"/>
              <a:t>to </a:t>
            </a:r>
            <a:r>
              <a:rPr lang="en-US" i="1" dirty="0"/>
              <a:t>in vivo </a:t>
            </a:r>
            <a:r>
              <a:rPr lang="en-US" dirty="0"/>
              <a:t>extrapolation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109B-1A4D-40BB-A52F-ED257283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48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781800" cy="304800"/>
          </a:xfrm>
        </p:spPr>
        <p:txBody>
          <a:bodyPr/>
          <a:lstStyle/>
          <a:p>
            <a:r>
              <a:rPr lang="en-US" dirty="0"/>
              <a:t>Broader Rapid Risk Assessment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9194"/>
            <a:ext cx="8001000" cy="5055394"/>
          </a:xfrm>
        </p:spPr>
        <p:txBody>
          <a:bodyPr/>
          <a:lstStyle/>
          <a:p>
            <a:r>
              <a:rPr lang="en-US" dirty="0"/>
              <a:t>Prioritization</a:t>
            </a:r>
          </a:p>
          <a:p>
            <a:pPr lvl="1"/>
            <a:r>
              <a:rPr lang="en-US" dirty="0"/>
              <a:t>Endocrine Disruptor Screening Program – 10,000 chemicals to be screened for endocrine activity</a:t>
            </a:r>
          </a:p>
          <a:p>
            <a:pPr lvl="1"/>
            <a:r>
              <a:rPr lang="en-US" dirty="0"/>
              <a:t>TSCA inventory – 25,000 chemicals to be prioritized for detailed risk assessment</a:t>
            </a:r>
          </a:p>
          <a:p>
            <a:pPr lvl="1"/>
            <a:endParaRPr lang="en-US" dirty="0"/>
          </a:p>
          <a:p>
            <a:r>
              <a:rPr lang="en-US" dirty="0"/>
              <a:t>Rapid Risk Assessment Potential Opportunities</a:t>
            </a:r>
            <a:endParaRPr lang="en-US" strike="sngStrike" dirty="0"/>
          </a:p>
          <a:p>
            <a:pPr lvl="1"/>
            <a:r>
              <a:rPr lang="en-US" dirty="0"/>
              <a:t>2014 Elk River spill 4-methylcyclohexanemethanol: What effects might this have, and what is the safe level for drinking water?</a:t>
            </a:r>
          </a:p>
          <a:p>
            <a:pPr lvl="1"/>
            <a:r>
              <a:rPr lang="en-US" dirty="0"/>
              <a:t>Superfund sites – EPA finds 10s-100s of chemicals without risk assessment values – what chemical(s) should drive the cleanup?</a:t>
            </a:r>
          </a:p>
          <a:p>
            <a:pPr lvl="1"/>
            <a:r>
              <a:rPr lang="en-US" dirty="0"/>
              <a:t>Developing concerns over perfluorinated compounds in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288E34-E6D6-4341-AC12-D9B589760D77}"/>
              </a:ext>
            </a:extLst>
          </p:cNvPr>
          <p:cNvSpPr/>
          <p:nvPr/>
        </p:nvSpPr>
        <p:spPr bwMode="auto">
          <a:xfrm>
            <a:off x="0" y="0"/>
            <a:ext cx="2590800" cy="1216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75488"/>
            <a:ext cx="7559673" cy="8013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Example of using predicted hazard and exposure to prioritize further testing: ER 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4588"/>
            <a:ext cx="19050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D3D37-D3A3-40C7-BBB9-7B56940D509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" y="1020003"/>
            <a:ext cx="9028991" cy="486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536" t="7448" b="14659"/>
          <a:stretch/>
        </p:blipFill>
        <p:spPr>
          <a:xfrm>
            <a:off x="7281017" y="4477185"/>
            <a:ext cx="1862983" cy="238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55" y="1216637"/>
            <a:ext cx="101181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Hazard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724" y="3086699"/>
            <a:ext cx="12682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34161307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150" dirty="0"/>
              <a:t>Visit EPA’s Exhibit Booth #1643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95" y="2062319"/>
            <a:ext cx="3988425" cy="336456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625" b="1" dirty="0"/>
              <a:t>Demos by Our Scientists</a:t>
            </a:r>
          </a:p>
          <a:p>
            <a:pPr lvl="1"/>
            <a:r>
              <a:rPr lang="en-US" dirty="0"/>
              <a:t>ECOTOX</a:t>
            </a:r>
          </a:p>
          <a:p>
            <a:pPr lvl="1"/>
            <a:r>
              <a:rPr lang="en-US" dirty="0" err="1"/>
              <a:t>SeqAPASS</a:t>
            </a:r>
            <a:endParaRPr lang="en-US" dirty="0"/>
          </a:p>
          <a:p>
            <a:pPr lvl="1"/>
            <a:r>
              <a:rPr lang="en-US" dirty="0"/>
              <a:t>HTTK Package</a:t>
            </a:r>
          </a:p>
          <a:p>
            <a:pPr lvl="1"/>
            <a:r>
              <a:rPr lang="en-US" dirty="0"/>
              <a:t>AOP Wiki</a:t>
            </a:r>
          </a:p>
          <a:p>
            <a:pPr lvl="1"/>
            <a:r>
              <a:rPr lang="en-US" dirty="0" err="1"/>
              <a:t>CompTox</a:t>
            </a:r>
            <a:r>
              <a:rPr lang="en-US" dirty="0"/>
              <a:t> Chemistry Dashboard</a:t>
            </a:r>
          </a:p>
          <a:p>
            <a:pPr lvl="1"/>
            <a:r>
              <a:rPr lang="en-US" dirty="0" err="1"/>
              <a:t>GenRA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675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95800" y="2062319"/>
            <a:ext cx="4091189" cy="12290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Meet the Directors Sessions</a:t>
            </a:r>
          </a:p>
          <a:p>
            <a:pPr lvl="1"/>
            <a:r>
              <a:rPr lang="en-US" sz="1800" dirty="0"/>
              <a:t>EPA Lab, Center and Office Directors</a:t>
            </a:r>
          </a:p>
          <a:p>
            <a:pPr lvl="1"/>
            <a:r>
              <a:rPr lang="en-US" sz="1800" dirty="0"/>
              <a:t>Informal 1 Hour Sessions</a:t>
            </a:r>
          </a:p>
          <a:p>
            <a:pPr marL="0" indent="0" algn="ctr">
              <a:buNone/>
            </a:pPr>
            <a:endParaRPr lang="en-US" sz="675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4222583"/>
            <a:ext cx="4297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Visit Epa.gov/research/sot</a:t>
            </a:r>
          </a:p>
          <a:p>
            <a:r>
              <a:rPr lang="en-US" sz="1800" dirty="0"/>
              <a:t>For full list of events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0398396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724400"/>
            <a:ext cx="5029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ea typeface="ＭＳ Ｐゴシック" pitchFamily="1" charset="-128"/>
              </a:rPr>
              <a:t>Deepwater Horizon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543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Oil Exploration Platform Explodes April 20, 2010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Estimated 4.9 million barrels of South Louisiana Crude released</a:t>
            </a:r>
          </a:p>
          <a:p>
            <a:pPr eaLnBrk="0" hangingPunct="0">
              <a:buFontTx/>
              <a:buChar char="•"/>
            </a:pPr>
            <a:endParaRPr lang="en-US" sz="2000" dirty="0">
              <a:ea typeface="ＭＳ Ｐゴシック" pitchFamily="1" charset="-128"/>
            </a:endParaRPr>
          </a:p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1.8 million gallons of dispersant used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1072K surface; 771K subsea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ea typeface="ＭＳ Ｐゴシック" pitchFamily="1" charset="-128"/>
              </a:rPr>
              <a:t> Corexit 9500A (9527 early in spill)</a:t>
            </a:r>
          </a:p>
          <a:p>
            <a:pPr eaLnBrk="0" hangingPunct="0"/>
            <a:endParaRPr lang="en-US" sz="1400" dirty="0">
              <a:ea typeface="ＭＳ Ｐゴシック" pitchFamily="1" charset="-128"/>
            </a:endParaRPr>
          </a:p>
          <a:p>
            <a:pPr eaLnBrk="0" hangingPunct="0"/>
            <a:r>
              <a:rPr lang="en-US" sz="2400" u="sng" dirty="0">
                <a:ea typeface="ＭＳ Ｐゴシック" pitchFamily="1" charset="-128"/>
              </a:rPr>
              <a:t>EPA Administrator calls for a less toxic alternative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000" dirty="0">
                <a:ea typeface="ＭＳ Ｐゴシック" pitchFamily="1" charset="-128"/>
              </a:rPr>
              <a:t>Verification of toxicity information on NCP Product Schedule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ea typeface="ＭＳ Ｐゴシック" pitchFamily="1" charset="-128"/>
              </a:rPr>
              <a:t> ORD involvement in assessments of dispersant toxicity</a:t>
            </a:r>
            <a:endParaRPr lang="en-US" sz="2400" dirty="0">
              <a:ea typeface="ＭＳ Ｐゴシック" pitchFamily="1" charset="-128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26013"/>
            <a:ext cx="25146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33950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 descr="gulf-oil-spill-new-collapse-photos-fighting-fire_21058_600x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914900"/>
            <a:ext cx="25908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283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010400" cy="161925"/>
          </a:xfrm>
        </p:spPr>
        <p:txBody>
          <a:bodyPr/>
          <a:lstStyle/>
          <a:p>
            <a:r>
              <a:rPr lang="en-US" sz="2400" dirty="0"/>
              <a:t>National Center for Computational Toxicology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90" y="3232782"/>
            <a:ext cx="4931996" cy="34729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30962" y="1019174"/>
            <a:ext cx="1809750" cy="4724400"/>
          </a:xfrm>
          <a:prstGeom prst="rect">
            <a:avLst/>
          </a:prstGeom>
        </p:spPr>
        <p:txBody>
          <a:bodyPr/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16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8" charset="0"/>
              <a:buNone/>
            </a:pPr>
            <a:r>
              <a:rPr lang="en-US" sz="1200" u="sng" kern="0" dirty="0"/>
              <a:t>NCCT Staff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Rusty Thomas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Kevin Crofton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Keith Houck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Ann Richard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Richard Judson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Tom Knudsen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Matt Martin*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Grace Patlewicz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Woody Setzer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John Wambaugh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Tony Williams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Steve Simmons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Chris Grulke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Katie Paul-Friedman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Jeff Edwards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Chad Deisenroth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Joshua Harrill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Rebecca Jolley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Jeremy Dunne</a:t>
            </a:r>
          </a:p>
          <a:p>
            <a:pPr>
              <a:buFont typeface="Times" pitchFamily="18" charset="0"/>
              <a:buNone/>
            </a:pPr>
            <a:endParaRPr lang="en-US" sz="1200" kern="0" dirty="0"/>
          </a:p>
          <a:p>
            <a:pPr>
              <a:buFont typeface="Times" pitchFamily="18" charset="0"/>
              <a:buNone/>
            </a:pPr>
            <a:endParaRPr lang="en-US" sz="1200" kern="0" dirty="0"/>
          </a:p>
          <a:p>
            <a:pPr>
              <a:buFont typeface="Times" pitchFamily="18" charset="0"/>
              <a:buNone/>
              <a:defRPr/>
            </a:pPr>
            <a:endParaRPr lang="en-US" sz="1200" kern="0" dirty="0"/>
          </a:p>
          <a:p>
            <a:pPr>
              <a:buFont typeface="Times" pitchFamily="18" charset="0"/>
              <a:buNone/>
              <a:defRPr/>
            </a:pPr>
            <a:endParaRPr lang="en-US" sz="1200" kern="0" dirty="0"/>
          </a:p>
          <a:p>
            <a:pPr>
              <a:buFont typeface="Times" pitchFamily="18" charset="0"/>
              <a:buNone/>
            </a:pPr>
            <a:endParaRPr lang="en-US" sz="12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68592" y="1019174"/>
            <a:ext cx="2176338" cy="129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NIH/NCATS Collaborators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lang="en-US" sz="1200" kern="0" dirty="0">
                <a:latin typeface="+mn-lt"/>
              </a:rPr>
              <a:t>Menghang Xia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Ruili Huang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lang="en-US" sz="1200" kern="0" dirty="0">
                <a:latin typeface="+mn-lt"/>
              </a:rPr>
              <a:t>Anton Simeonov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endParaRPr lang="en-US" sz="1200" kern="0" dirty="0"/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16600" y="1019174"/>
            <a:ext cx="1809750" cy="14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u="sng" kern="0" dirty="0"/>
              <a:t>NTP Collaborators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Warren Casey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Nicole Kleinstreuer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Mike Devito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Dan Zang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Rick Paules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Nisha Sipes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70994" y="1028699"/>
            <a:ext cx="2040123" cy="340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16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8" charset="0"/>
              <a:buNone/>
            </a:pPr>
            <a:r>
              <a:rPr lang="en-US" sz="1200" u="sng" kern="0" dirty="0"/>
              <a:t>NCCT Postdocs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Todor Antonijevic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Audrey Bone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Swapnil Chavan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Kristin Connors*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Danica DeGroot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Jeremy Fitzpatrick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Dustin Kapraun*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Agnes Karmaus*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Max Leung*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Kamel Mansouri*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Andrew </a:t>
            </a:r>
            <a:r>
              <a:rPr lang="en-US" sz="1200" kern="0" dirty="0" err="1"/>
              <a:t>McEachran</a:t>
            </a:r>
            <a:endParaRPr lang="en-US" sz="1200" kern="0" dirty="0"/>
          </a:p>
          <a:p>
            <a:pPr>
              <a:buFont typeface="Times" pitchFamily="18" charset="0"/>
              <a:buNone/>
            </a:pPr>
            <a:r>
              <a:rPr lang="en-US" sz="1200" kern="0" dirty="0"/>
              <a:t>LyLy Pham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Prachi Pradeep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Caroline Ring*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Kate </a:t>
            </a:r>
            <a:r>
              <a:rPr lang="en-US" sz="1200" kern="0" dirty="0" err="1"/>
              <a:t>Saili</a:t>
            </a:r>
            <a:endParaRPr lang="en-US" sz="1200" kern="0" dirty="0"/>
          </a:p>
          <a:p>
            <a:pPr>
              <a:buFont typeface="Times" pitchFamily="18" charset="0"/>
              <a:buNone/>
            </a:pPr>
            <a:r>
              <a:rPr lang="en-US" sz="1200" kern="0" dirty="0"/>
              <a:t>Eric Watt*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Todd </a:t>
            </a:r>
            <a:r>
              <a:rPr lang="en-US" sz="1200" kern="0" dirty="0" err="1"/>
              <a:t>Zurlinden</a:t>
            </a:r>
            <a:endParaRPr lang="en-US" sz="1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84271" y="1028699"/>
            <a:ext cx="2000250" cy="22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NCCT</a:t>
            </a:r>
          </a:p>
          <a:p>
            <a:pPr>
              <a:buNone/>
            </a:pPr>
            <a:r>
              <a:rPr lang="en-US" sz="1200" dirty="0"/>
              <a:t>Nancy Baker</a:t>
            </a:r>
          </a:p>
          <a:p>
            <a:pPr>
              <a:buNone/>
            </a:pPr>
            <a:r>
              <a:rPr lang="en-US" sz="1200" dirty="0"/>
              <a:t>Dayne Filer*</a:t>
            </a:r>
          </a:p>
          <a:p>
            <a:pPr>
              <a:buNone/>
            </a:pPr>
            <a:r>
              <a:rPr lang="en-US" sz="1200" dirty="0"/>
              <a:t>Parth Kothiya*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Sean Watford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Indira Thillainadarajah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Robert Pearce</a:t>
            </a:r>
          </a:p>
          <a:p>
            <a:pPr marL="168275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Danielle Suarez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Doris Smith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Jamey Vail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Risa Sayre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Nathan Rush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endParaRPr lang="en-US" sz="1200" kern="0" dirty="0"/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4095" y="5543519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 Graduates</a:t>
            </a:r>
          </a:p>
        </p:txBody>
      </p:sp>
    </p:spTree>
    <p:extLst>
      <p:ext uri="{BB962C8B-B14F-4D97-AF65-F5344CB8AC3E}">
        <p14:creationId xmlns:p14="http://schemas.microsoft.com/office/powerpoint/2010/main" val="91144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533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EPA Oil Dispersant Oversight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43400"/>
          </a:xfrm>
        </p:spPr>
        <p:txBody>
          <a:bodyPr/>
          <a:lstStyle/>
          <a:p>
            <a:r>
              <a:rPr lang="en-US" sz="2000" dirty="0"/>
              <a:t>Clean Water Act &amp; Oil Pollution Act (1990)</a:t>
            </a:r>
          </a:p>
          <a:p>
            <a:r>
              <a:rPr lang="en-US" sz="2000" dirty="0"/>
              <a:t>EPA Office of Emergency Management</a:t>
            </a:r>
          </a:p>
          <a:p>
            <a:pPr lvl="1"/>
            <a:r>
              <a:rPr lang="en-US" sz="2000" dirty="0"/>
              <a:t>National Oil and Hazardous Substances Pollution Contingency Plan</a:t>
            </a:r>
          </a:p>
          <a:p>
            <a:pPr lvl="2"/>
            <a:r>
              <a:rPr lang="en-US" dirty="0"/>
              <a:t>NCP Product Schedule Categories 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/>
              <a:t>Dispersants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/>
              <a:t>Surface Washing Agents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 err="1"/>
              <a:t>Bioremedial</a:t>
            </a:r>
            <a:r>
              <a:rPr lang="en-US" sz="1800" dirty="0"/>
              <a:t> Agents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/>
              <a:t>Misc. (sorbents, solidifiers, etc.)</a:t>
            </a:r>
          </a:p>
          <a:p>
            <a:r>
              <a:rPr lang="en-US" sz="2000" dirty="0"/>
              <a:t>Inclusion on schedule does not authorize use</a:t>
            </a:r>
          </a:p>
          <a:p>
            <a:r>
              <a:rPr lang="en-US" sz="2000" dirty="0"/>
              <a:t>Product information (toxicity, effectiveness) must be supplied by manufacturer </a:t>
            </a:r>
            <a:r>
              <a:rPr lang="en-US" sz="1600" dirty="0"/>
              <a:t>(40 Code of Regulations, Part 300, Subpart J, Appendix C)</a:t>
            </a:r>
          </a:p>
          <a:p>
            <a:endParaRPr lang="en-US" sz="2000" dirty="0"/>
          </a:p>
          <a:p>
            <a:endParaRPr lang="en-US" sz="2000" dirty="0"/>
          </a:p>
          <a:p>
            <a:pPr lvl="3">
              <a:buFont typeface="Wingdings" pitchFamily="2" charset="2"/>
              <a:buNone/>
            </a:pPr>
            <a:endParaRPr lang="en-US" dirty="0"/>
          </a:p>
          <a:p>
            <a:pPr lvl="3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78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D80B-7E0E-4026-AF06-5D99AD99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Oil Spill EPA R&amp;D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2429-7388-4312-9DCF-38CC0125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724400"/>
          </a:xfrm>
        </p:spPr>
        <p:txBody>
          <a:bodyPr/>
          <a:lstStyle/>
          <a:p>
            <a:r>
              <a:rPr lang="en-US" dirty="0"/>
              <a:t>Dispersants were going to be used and EPA was in charge of authorizing which one(s) to use </a:t>
            </a:r>
          </a:p>
          <a:p>
            <a:r>
              <a:rPr lang="en-US" dirty="0"/>
              <a:t>Ideally, use the most effective formulation with the lowest toxicity</a:t>
            </a:r>
          </a:p>
          <a:p>
            <a:endParaRPr lang="en-US" dirty="0"/>
          </a:p>
          <a:p>
            <a:r>
              <a:rPr lang="en-US" dirty="0"/>
              <a:t>Toxicity metrics</a:t>
            </a:r>
          </a:p>
          <a:p>
            <a:pPr lvl="1"/>
            <a:r>
              <a:rPr lang="en-US" dirty="0"/>
              <a:t>LC50 for mysid shrimp and silverside minnow</a:t>
            </a:r>
          </a:p>
          <a:p>
            <a:pPr lvl="1"/>
            <a:r>
              <a:rPr lang="en-US" dirty="0"/>
              <a:t>LC50 for cell culture (human)</a:t>
            </a:r>
          </a:p>
          <a:p>
            <a:pPr lvl="1"/>
            <a:r>
              <a:rPr lang="en-US" dirty="0"/>
              <a:t>Endocrine effects (estrogen, androgen, thyroid receptors: ER, AR, TR) – relevant to fish and humans</a:t>
            </a:r>
          </a:p>
          <a:p>
            <a:pPr lvl="1"/>
            <a:r>
              <a:rPr lang="en-US" dirty="0"/>
              <a:t>Broad </a:t>
            </a:r>
            <a:r>
              <a:rPr lang="en-US" i="1" dirty="0"/>
              <a:t>in vitro </a:t>
            </a:r>
            <a:r>
              <a:rPr lang="en-US" dirty="0"/>
              <a:t>activity screen</a:t>
            </a:r>
          </a:p>
          <a:p>
            <a:endParaRPr lang="en-US" dirty="0"/>
          </a:p>
          <a:p>
            <a:r>
              <a:rPr lang="en-US" dirty="0"/>
              <a:t>Return results in &lt; 6 weeks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1835-E7D8-4184-8F95-7E5DD573F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438400" y="381000"/>
            <a:ext cx="4207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ea typeface="ＭＳ Ｐゴシック" pitchFamily="1" charset="-128"/>
              </a:rPr>
              <a:t>EPA Toxicity Studies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9360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 dirty="0">
                <a:ea typeface="ＭＳ Ｐゴシック" pitchFamily="1" charset="-128"/>
              </a:rPr>
              <a:t>Phase I: Dispersant toxicity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ea typeface="ＭＳ Ｐゴシック" pitchFamily="1" charset="-128"/>
              </a:rPr>
              <a:t> </a:t>
            </a:r>
            <a:r>
              <a:rPr lang="en-US" sz="2400" dirty="0">
                <a:ea typeface="ＭＳ Ｐゴシック" pitchFamily="1" charset="-128"/>
              </a:rPr>
              <a:t>Acute toxicity: fish and invertebrate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Comparison to toxicity info from NCP Product Schedule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Human cell line cytotoxicity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400" i="1" dirty="0">
                <a:ea typeface="ＭＳ Ｐゴシック" pitchFamily="1" charset="-128"/>
              </a:rPr>
              <a:t>in vitro</a:t>
            </a:r>
            <a:r>
              <a:rPr lang="en-US" sz="2400" dirty="0">
                <a:ea typeface="ＭＳ Ｐゴシック" pitchFamily="1" charset="-128"/>
              </a:rPr>
              <a:t> estrogenicity, androgenicity</a:t>
            </a:r>
          </a:p>
          <a:p>
            <a:pPr eaLnBrk="0" hangingPunct="0"/>
            <a:endParaRPr lang="en-US" dirty="0">
              <a:ea typeface="ＭＳ Ｐゴシック" pitchFamily="1" charset="-128"/>
            </a:endParaRPr>
          </a:p>
          <a:p>
            <a:pPr eaLnBrk="0" hangingPunct="0"/>
            <a:r>
              <a:rPr lang="en-US" sz="2800" u="sng" dirty="0">
                <a:ea typeface="ＭＳ Ｐゴシック" pitchFamily="1" charset="-128"/>
              </a:rPr>
              <a:t>Phase II: Oil &amp; oil-dispersant mixture toxicity</a:t>
            </a:r>
          </a:p>
          <a:p>
            <a:pPr eaLnBrk="0" hangingPunct="0">
              <a:buFontTx/>
              <a:buChar char="•"/>
            </a:pPr>
            <a:r>
              <a:rPr lang="en-US" sz="2800" dirty="0">
                <a:ea typeface="ＭＳ Ｐゴシック" pitchFamily="1" charset="-128"/>
              </a:rPr>
              <a:t> </a:t>
            </a:r>
            <a:r>
              <a:rPr lang="en-US" sz="2400" dirty="0">
                <a:ea typeface="ＭＳ Ｐゴシック" pitchFamily="1" charset="-128"/>
              </a:rPr>
              <a:t>Acute toxicity: fish and invertebrate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Oil-only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ea typeface="ＭＳ Ｐゴシック" pitchFamily="1" charset="-128"/>
              </a:rPr>
              <a:t> </a:t>
            </a:r>
            <a:r>
              <a:rPr lang="en-US" sz="2400" dirty="0" err="1">
                <a:ea typeface="ＭＳ Ｐゴシック" pitchFamily="1" charset="-128"/>
              </a:rPr>
              <a:t>Dispersant+oil</a:t>
            </a:r>
            <a:endParaRPr lang="en-US" sz="2400" dirty="0">
              <a:ea typeface="ＭＳ Ｐゴシック" pitchFamily="1" charset="-128"/>
            </a:endParaRPr>
          </a:p>
          <a:p>
            <a:pPr eaLnBrk="0" hangingPunct="0"/>
            <a:endParaRPr lang="en-US" sz="2400" dirty="0">
              <a:ea typeface="ＭＳ Ｐゴシック" pitchFamily="1" charset="-128"/>
            </a:endParaRPr>
          </a:p>
          <a:p>
            <a:pPr eaLnBrk="0" hangingPunct="0"/>
            <a:endParaRPr lang="en-US" sz="2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992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dispersant?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mixture</a:t>
            </a:r>
          </a:p>
          <a:p>
            <a:r>
              <a:rPr lang="en-US" dirty="0"/>
              <a:t>Proprietary / Confidential Business Information</a:t>
            </a:r>
          </a:p>
          <a:p>
            <a:r>
              <a:rPr lang="en-US" dirty="0"/>
              <a:t>Hydrocarbon component</a:t>
            </a:r>
          </a:p>
          <a:p>
            <a:pPr lvl="1"/>
            <a:r>
              <a:rPr lang="en-US" dirty="0"/>
              <a:t>Breaks up clumps of oil</a:t>
            </a:r>
          </a:p>
          <a:p>
            <a:pPr lvl="1"/>
            <a:r>
              <a:rPr lang="en-US" dirty="0"/>
              <a:t>Kerosene-like</a:t>
            </a:r>
          </a:p>
          <a:p>
            <a:r>
              <a:rPr lang="en-US" dirty="0"/>
              <a:t>Detergent / surfactant component</a:t>
            </a:r>
          </a:p>
          <a:p>
            <a:pPr lvl="1"/>
            <a:r>
              <a:rPr lang="en-US" dirty="0"/>
              <a:t>Solubilizes oil components into water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Colorants</a:t>
            </a:r>
          </a:p>
          <a:p>
            <a:r>
              <a:rPr lang="en-US" dirty="0"/>
              <a:t>Stabilizing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79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9031-7329-4708-A14C-E07F21C2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worry about ER activity?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D6A1-2167-4A41-8CEC-A90AC481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dispersants were rumored to contain nonylphenol ethoxylate (NPE)</a:t>
            </a:r>
          </a:p>
          <a:p>
            <a:r>
              <a:rPr lang="en-US" dirty="0"/>
              <a:t>Environmental breakdown product is nonylphenol – a weak estrogen mimic</a:t>
            </a:r>
          </a:p>
          <a:p>
            <a:r>
              <a:rPr lang="en-US" dirty="0"/>
              <a:t>Large quantities in coastal aquatic breeding grounds could have population-wide effects on reproduction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6A29D-7E1B-47B8-9B00-D0E543562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287D6-C8F2-4343-BAD4-290980A5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58" b="40176"/>
          <a:stretch/>
        </p:blipFill>
        <p:spPr>
          <a:xfrm>
            <a:off x="341873" y="4109686"/>
            <a:ext cx="5181600" cy="967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AA7A-0AC0-47A6-9D18-3B758F76D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67" b="36667"/>
          <a:stretch/>
        </p:blipFill>
        <p:spPr>
          <a:xfrm>
            <a:off x="1371600" y="5084030"/>
            <a:ext cx="4097020" cy="928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44AAA-5C9A-4A52-AEA2-CBFB67278811}"/>
              </a:ext>
            </a:extLst>
          </p:cNvPr>
          <p:cNvSpPr txBox="1"/>
          <p:nvPr/>
        </p:nvSpPr>
        <p:spPr>
          <a:xfrm>
            <a:off x="5528553" y="4219188"/>
            <a:ext cx="292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Nonylphenol ethoxylate (NPE)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0B078-0726-46F5-81FB-40C0D6B84A18}"/>
              </a:ext>
            </a:extLst>
          </p:cNvPr>
          <p:cNvSpPr txBox="1"/>
          <p:nvPr/>
        </p:nvSpPr>
        <p:spPr>
          <a:xfrm>
            <a:off x="5562600" y="5224046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Nonylphenol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D9704-122E-4BCF-975D-A160C7C567D0}"/>
              </a:ext>
            </a:extLst>
          </p:cNvPr>
          <p:cNvCxnSpPr/>
          <p:nvPr/>
        </p:nvCxnSpPr>
        <p:spPr bwMode="auto">
          <a:xfrm flipV="1">
            <a:off x="1828800" y="4557742"/>
            <a:ext cx="304800" cy="47145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1384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EC2A-7BBD-41FA-A75D-70373E0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64C1-8A09-4CE5-9B03-DA3EF105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4724400"/>
          </a:xfrm>
        </p:spPr>
        <p:txBody>
          <a:bodyPr/>
          <a:lstStyle/>
          <a:p>
            <a:r>
              <a:rPr lang="en-US" dirty="0"/>
              <a:t>Dispersant formulations are proprietary</a:t>
            </a:r>
          </a:p>
          <a:p>
            <a:endParaRPr lang="en-US" dirty="0"/>
          </a:p>
          <a:p>
            <a:r>
              <a:rPr lang="en-US" dirty="0"/>
              <a:t>Manufacturers did not make them public. EPA regulatory offices knew basics of formulations but could not legally let researchers know any of this information</a:t>
            </a:r>
          </a:p>
          <a:p>
            <a:endParaRPr lang="en-US" dirty="0"/>
          </a:p>
          <a:p>
            <a:r>
              <a:rPr lang="en-US" dirty="0"/>
              <a:t>Manufacturers sent samples to EPA, but EPA was not allowed to send to other parties to test (e.g. universities)</a:t>
            </a:r>
          </a:p>
          <a:p>
            <a:endParaRPr lang="en-US" dirty="0"/>
          </a:p>
          <a:p>
            <a:r>
              <a:rPr lang="en-US" dirty="0"/>
              <a:t>Google searching uncovered a page suggesting one dispersant contained NPE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60724-1B89-46F4-BC33-430284569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21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858000" cy="228600"/>
          </a:xfrm>
        </p:spPr>
        <p:txBody>
          <a:bodyPr/>
          <a:lstStyle/>
          <a:p>
            <a:r>
              <a:rPr lang="en-US" dirty="0"/>
              <a:t>The Dispersants (spill started April 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1219200"/>
          <a:ext cx="8839199" cy="4706620"/>
        </p:xfrm>
        <a:graphic>
          <a:graphicData uri="http://schemas.openxmlformats.org/drawingml/2006/table">
            <a:tbl>
              <a:tblPr/>
              <a:tblGrid>
                <a:gridCol w="224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Sample Name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Volume Received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Date Received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Manufacturer/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Corexit 9500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 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hazy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11-May-10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Nalco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JD 2000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Ethox Chemicals, LLC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DISPERSIT SPC 1000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amber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Polychem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Sea Brat #4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hazy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Alabaster Corp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Nokomis 3-AA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light color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MAR-LEN Supply inc.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Nokomis 3-F4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clear light color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MAR-LEN Supply inc.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ZI-400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25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29-May-10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ZI Chemical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SAF-RON GOLD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500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silver iridescent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4-June-10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Sustainable Environmental Technologies, Inc.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9876F10-3887-4771-9185-07B58FDD562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A362C2C-E240-4944-8F53-796CB99FAD2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8C982E3-D858-4FD6-B7CD-E26E32E5503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470F430-44F5-470D-B999-6B0A55DFC21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84D46AB-F109-4727-A315-B59CA8AE59A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B50C50F-438F-41EE-9360-7F2F8EEE0C2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8D3ACA7-6A03-4DDD-AD81-327F7C0CED8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55B1CF0-FF47-4148-ADAF-F70114DA7A4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F0928DF-AEAC-4538-8BD8-EA45E11798B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09D0454-F2F0-44AD-8151-F35AE3E8F3D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23EC5E7-74CE-42F3-ACE8-9B4E322A2CA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A28AC0-0652-4057-BC51-8FC61B4FCED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C88106D-4B56-4C41-A109-2445F51C38E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7CC6CB1-02BD-4B6B-8B02-5F7BDDD0ACF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389AB39-8780-4402-8E83-AD1222B9246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F31C48DF-F34C-4201-A64F-465FC066B79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9848C15-1BE9-4F5B-B9D3-F3DF083E36E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B71AFA8-58AA-4E88-BC23-D25385A71CC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7B8C194-7E0E-48B0-AA9A-24A79548D02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5021A53-6E3B-4739-9BAD-3D63AD251F2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410FA62-65D4-4671-BF4C-1A66B05B8F7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6B32F90-FD31-44C6-85F5-78F7C990103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3943D39-1E09-4B35-ACF4-8A2178D5169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F514A16-07B9-4854-A6DA-49CF4A7F005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ECFF461-40FC-41F0-8ED1-B0E926F76C7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29B8CEE-D2F0-4655-9788-248DC63A592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33C1EB0-76D6-4E5B-85BD-D097C23AE1C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A501C26-C537-47D9-8F19-B82B426C1C3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958B203-50D0-4532-8998-080F5146E48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5E9223D-CFF6-454E-974A-9D305C69D2E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6F2A4C9-003E-4D29-8B53-FF5512D38B3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6542470-0CDF-468E-B252-561BEBE40E5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0DD9BDB-5375-4F50-98FD-8B8B24A0DBB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DE61D73-B4E0-4E60-BFE6-E50BF31BADB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FF6433-DA7E-4500-8AC0-EE2E743E46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19040</TotalTime>
  <Words>1333</Words>
  <Application>Microsoft Office PowerPoint</Application>
  <PresentationFormat>On-screen Show (4:3)</PresentationFormat>
  <Paragraphs>317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Times</vt:lpstr>
      <vt:lpstr>Times New Roman</vt:lpstr>
      <vt:lpstr>Wingdings</vt:lpstr>
      <vt:lpstr>Blank Presentation</vt:lpstr>
      <vt:lpstr>6_Blank Presentation</vt:lpstr>
      <vt:lpstr>Acrobat Document</vt:lpstr>
      <vt:lpstr>Deep Water Horizon Oil Spill:  Lessons learned in applying novel assessment methodologies in emergency response</vt:lpstr>
      <vt:lpstr>PowerPoint Presentation</vt:lpstr>
      <vt:lpstr>EPA Oil Dispersant Oversight</vt:lpstr>
      <vt:lpstr>Gulf Oil Spill EPA R&amp;D Charge</vt:lpstr>
      <vt:lpstr>PowerPoint Presentation</vt:lpstr>
      <vt:lpstr>What is a dispersant?</vt:lpstr>
      <vt:lpstr>Why worry about ER activity?</vt:lpstr>
      <vt:lpstr>Constraints</vt:lpstr>
      <vt:lpstr>The Dispersants (spill started April 20)</vt:lpstr>
      <vt:lpstr>In Vitro Assay Technologies Used</vt:lpstr>
      <vt:lpstr>Concentration-Response Profiles</vt:lpstr>
      <vt:lpstr>Further Nuclear Receptor Analysis</vt:lpstr>
      <vt:lpstr>Nuclear Receptor Results</vt:lpstr>
      <vt:lpstr>Dispersant Cytotoxicity Results</vt:lpstr>
      <vt:lpstr>Dispersant Conclusions</vt:lpstr>
      <vt:lpstr>Oil Spill Was a First Application of the EPA RapidTox Approach</vt:lpstr>
      <vt:lpstr>Broader Rapid Risk Assessment Applications</vt:lpstr>
      <vt:lpstr>Example of using predicted hazard and exposure to prioritize further testing: ER activity</vt:lpstr>
      <vt:lpstr>Visit EPA’s Exhibit Booth #1643</vt:lpstr>
      <vt:lpstr>National Center for Computational Toxicology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Richard Judson</cp:lastModifiedBy>
  <cp:revision>479</cp:revision>
  <cp:lastPrinted>2018-01-30T21:10:55Z</cp:lastPrinted>
  <dcterms:modified xsi:type="dcterms:W3CDTF">2018-02-28T17:52:34Z</dcterms:modified>
</cp:coreProperties>
</file>