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297" r:id="rId2"/>
    <p:sldId id="278" r:id="rId3"/>
    <p:sldId id="258" r:id="rId4"/>
    <p:sldId id="298" r:id="rId5"/>
    <p:sldId id="270" r:id="rId6"/>
    <p:sldId id="271" r:id="rId7"/>
    <p:sldId id="272" r:id="rId8"/>
    <p:sldId id="274" r:id="rId9"/>
    <p:sldId id="275" r:id="rId10"/>
    <p:sldId id="299" r:id="rId11"/>
    <p:sldId id="302" r:id="rId12"/>
    <p:sldId id="301" r:id="rId13"/>
    <p:sldId id="300" r:id="rId14"/>
    <p:sldId id="303"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6AC3E-91D6-4EE4-872F-9D5795E78A4F}" type="doc">
      <dgm:prSet loTypeId="urn:microsoft.com/office/officeart/2005/8/layout/cycle2" loCatId="cycle" qsTypeId="urn:microsoft.com/office/officeart/2005/8/quickstyle/simple3" qsCatId="simple" csTypeId="urn:microsoft.com/office/officeart/2005/8/colors/accent3_1" csCatId="accent3" phldr="1"/>
      <dgm:spPr/>
      <dgm:t>
        <a:bodyPr/>
        <a:lstStyle/>
        <a:p>
          <a:endParaRPr lang="en-US"/>
        </a:p>
      </dgm:t>
    </dgm:pt>
    <dgm:pt modelId="{D60480A0-7B75-4017-938D-6B2CC16C558C}">
      <dgm:prSet phldrT="[Text]" custT="1"/>
      <dgm:spPr/>
      <dgm:t>
        <a:bodyPr/>
        <a:lstStyle/>
        <a:p>
          <a:r>
            <a:rPr lang="en-US" sz="1500" dirty="0">
              <a:latin typeface="+mj-lt"/>
            </a:rPr>
            <a:t>Review or Monitor Medical Records </a:t>
          </a:r>
        </a:p>
      </dgm:t>
    </dgm:pt>
    <dgm:pt modelId="{7061346C-A3A4-4B0E-8387-CDC41D4248D0}" type="parTrans" cxnId="{129B21BF-1F26-4473-8761-0E2F85CF7092}">
      <dgm:prSet/>
      <dgm:spPr/>
      <dgm:t>
        <a:bodyPr/>
        <a:lstStyle/>
        <a:p>
          <a:endParaRPr lang="en-US" sz="1500">
            <a:latin typeface="+mj-lt"/>
          </a:endParaRPr>
        </a:p>
      </dgm:t>
    </dgm:pt>
    <dgm:pt modelId="{36D67FC4-43E6-4C72-96F1-58C095B573E0}" type="sibTrans" cxnId="{129B21BF-1F26-4473-8761-0E2F85CF7092}">
      <dgm:prSet/>
      <dgm:spPr/>
      <dgm:t>
        <a:bodyPr/>
        <a:lstStyle/>
        <a:p>
          <a:endParaRPr lang="en-US" sz="1500">
            <a:latin typeface="+mj-lt"/>
          </a:endParaRPr>
        </a:p>
      </dgm:t>
    </dgm:pt>
    <dgm:pt modelId="{DF261DE7-8E92-44FC-8C96-670FAC9E2021}">
      <dgm:prSet phldrT="[Text]" custT="1"/>
      <dgm:spPr/>
      <dgm:t>
        <a:bodyPr/>
        <a:lstStyle/>
        <a:p>
          <a:r>
            <a:rPr lang="en-US" sz="1500" dirty="0">
              <a:latin typeface="+mj-lt"/>
            </a:rPr>
            <a:t>Healthcare Provider Assesses Patient</a:t>
          </a:r>
        </a:p>
      </dgm:t>
    </dgm:pt>
    <dgm:pt modelId="{7970487A-5BDF-4710-8A1F-5F15035CE78E}" type="parTrans" cxnId="{2FD5E717-0432-4EC4-B6D8-6CEE8EEB4600}">
      <dgm:prSet/>
      <dgm:spPr/>
      <dgm:t>
        <a:bodyPr/>
        <a:lstStyle/>
        <a:p>
          <a:endParaRPr lang="en-US" sz="1500">
            <a:latin typeface="+mj-lt"/>
          </a:endParaRPr>
        </a:p>
      </dgm:t>
    </dgm:pt>
    <dgm:pt modelId="{229A6A88-F95A-4288-8013-204C2A3F3916}" type="sibTrans" cxnId="{2FD5E717-0432-4EC4-B6D8-6CEE8EEB4600}">
      <dgm:prSet/>
      <dgm:spPr/>
      <dgm:t>
        <a:bodyPr/>
        <a:lstStyle/>
        <a:p>
          <a:endParaRPr lang="en-US" sz="1500">
            <a:latin typeface="+mj-lt"/>
          </a:endParaRPr>
        </a:p>
      </dgm:t>
    </dgm:pt>
    <dgm:pt modelId="{325C172D-3C66-4D23-A86F-F751EFD3D1FC}">
      <dgm:prSet phldrT="[Text]" custT="1"/>
      <dgm:spPr/>
      <dgm:t>
        <a:bodyPr/>
        <a:lstStyle/>
        <a:p>
          <a:r>
            <a:rPr lang="en-US" sz="1500" dirty="0">
              <a:latin typeface="+mj-lt"/>
            </a:rPr>
            <a:t>Provider Refers Patient to Specialist</a:t>
          </a:r>
        </a:p>
      </dgm:t>
    </dgm:pt>
    <dgm:pt modelId="{14A5D94C-80EB-4265-BB4B-6CA79A45B7CB}" type="parTrans" cxnId="{7457E669-5ABA-4EF9-AAF4-62D1B80C849E}">
      <dgm:prSet/>
      <dgm:spPr/>
      <dgm:t>
        <a:bodyPr/>
        <a:lstStyle/>
        <a:p>
          <a:endParaRPr lang="en-US" sz="1500">
            <a:latin typeface="+mj-lt"/>
          </a:endParaRPr>
        </a:p>
      </dgm:t>
    </dgm:pt>
    <dgm:pt modelId="{CD5E8B63-81DF-4F41-8B53-C65E7BAB056B}" type="sibTrans" cxnId="{7457E669-5ABA-4EF9-AAF4-62D1B80C849E}">
      <dgm:prSet/>
      <dgm:spPr/>
      <dgm:t>
        <a:bodyPr/>
        <a:lstStyle/>
        <a:p>
          <a:endParaRPr lang="en-US" sz="1500">
            <a:latin typeface="+mj-lt"/>
          </a:endParaRPr>
        </a:p>
      </dgm:t>
    </dgm:pt>
    <dgm:pt modelId="{EE33F65F-6BB1-4B60-B443-246F1978D98C}">
      <dgm:prSet phldrT="[Text]" custT="1"/>
      <dgm:spPr/>
      <dgm:t>
        <a:bodyPr/>
        <a:lstStyle/>
        <a:p>
          <a:r>
            <a:rPr lang="en-US" sz="1500" dirty="0">
              <a:latin typeface="+mj-lt"/>
            </a:rPr>
            <a:t>Environmental Specialist Conducts Home Assessment</a:t>
          </a:r>
        </a:p>
      </dgm:t>
    </dgm:pt>
    <dgm:pt modelId="{916D1B67-0784-42EF-83B0-A4022DA41AAF}" type="parTrans" cxnId="{BBE63DD3-F2EC-448E-9380-6A194A6F051A}">
      <dgm:prSet/>
      <dgm:spPr/>
      <dgm:t>
        <a:bodyPr/>
        <a:lstStyle/>
        <a:p>
          <a:endParaRPr lang="en-US" sz="1500">
            <a:latin typeface="+mj-lt"/>
          </a:endParaRPr>
        </a:p>
      </dgm:t>
    </dgm:pt>
    <dgm:pt modelId="{E3112EEA-9E70-4BDD-A18E-2B6A95E3997F}" type="sibTrans" cxnId="{BBE63DD3-F2EC-448E-9380-6A194A6F051A}">
      <dgm:prSet/>
      <dgm:spPr/>
      <dgm:t>
        <a:bodyPr/>
        <a:lstStyle/>
        <a:p>
          <a:endParaRPr lang="en-US" sz="1500">
            <a:latin typeface="+mj-lt"/>
          </a:endParaRPr>
        </a:p>
      </dgm:t>
    </dgm:pt>
    <dgm:pt modelId="{FC5A4085-1E46-437F-BDDD-413C29B16141}">
      <dgm:prSet phldrT="[Text]" custT="1"/>
      <dgm:spPr/>
      <dgm:t>
        <a:bodyPr/>
        <a:lstStyle/>
        <a:p>
          <a:r>
            <a:rPr lang="en-US" sz="1400" dirty="0">
              <a:latin typeface="+mj-lt"/>
            </a:rPr>
            <a:t>Specialist Makes Recommendations &amp; Conducts Health Education; findings entered into patient’s EHR</a:t>
          </a:r>
        </a:p>
      </dgm:t>
    </dgm:pt>
    <dgm:pt modelId="{4D7507A2-DCA0-4AC1-8F28-FA6E1BE9D067}" type="parTrans" cxnId="{B9172A67-4038-47F1-A1C2-60B4B01F1693}">
      <dgm:prSet/>
      <dgm:spPr/>
      <dgm:t>
        <a:bodyPr/>
        <a:lstStyle/>
        <a:p>
          <a:endParaRPr lang="en-US" sz="1500">
            <a:latin typeface="+mj-lt"/>
          </a:endParaRPr>
        </a:p>
      </dgm:t>
    </dgm:pt>
    <dgm:pt modelId="{2015EF00-A454-4248-B53C-3D099AEA04D9}" type="sibTrans" cxnId="{B9172A67-4038-47F1-A1C2-60B4B01F1693}">
      <dgm:prSet/>
      <dgm:spPr/>
      <dgm:t>
        <a:bodyPr/>
        <a:lstStyle/>
        <a:p>
          <a:endParaRPr lang="en-US" sz="1500">
            <a:latin typeface="+mj-lt"/>
          </a:endParaRPr>
        </a:p>
      </dgm:t>
    </dgm:pt>
    <dgm:pt modelId="{64BB8318-94AA-4C22-B381-EF0DD8B6B696}">
      <dgm:prSet custT="1"/>
      <dgm:spPr/>
      <dgm:t>
        <a:bodyPr/>
        <a:lstStyle/>
        <a:p>
          <a:r>
            <a:rPr lang="en-US" sz="1500" dirty="0">
              <a:latin typeface="+mj-lt"/>
            </a:rPr>
            <a:t>Occupant Changes Behavior &amp;/or Housing Is Improved</a:t>
          </a:r>
        </a:p>
      </dgm:t>
    </dgm:pt>
    <dgm:pt modelId="{E4291044-F004-4BC8-9B93-5A129E28AED6}" type="parTrans" cxnId="{8F7AE9A4-BA88-42F6-A254-26ADFBFFC76B}">
      <dgm:prSet/>
      <dgm:spPr/>
      <dgm:t>
        <a:bodyPr/>
        <a:lstStyle/>
        <a:p>
          <a:endParaRPr lang="en-US" sz="1500">
            <a:latin typeface="+mj-lt"/>
          </a:endParaRPr>
        </a:p>
      </dgm:t>
    </dgm:pt>
    <dgm:pt modelId="{857FF75D-218D-4218-885A-B88A748A7985}" type="sibTrans" cxnId="{8F7AE9A4-BA88-42F6-A254-26ADFBFFC76B}">
      <dgm:prSet/>
      <dgm:spPr/>
      <dgm:t>
        <a:bodyPr/>
        <a:lstStyle/>
        <a:p>
          <a:endParaRPr lang="en-US" sz="1500">
            <a:latin typeface="+mj-lt"/>
          </a:endParaRPr>
        </a:p>
      </dgm:t>
    </dgm:pt>
    <dgm:pt modelId="{01A00F96-BFE4-44FB-B0D0-4AB1A78E0D40}" type="pres">
      <dgm:prSet presAssocID="{C326AC3E-91D6-4EE4-872F-9D5795E78A4F}" presName="cycle" presStyleCnt="0">
        <dgm:presLayoutVars>
          <dgm:dir/>
          <dgm:resizeHandles val="exact"/>
        </dgm:presLayoutVars>
      </dgm:prSet>
      <dgm:spPr/>
    </dgm:pt>
    <dgm:pt modelId="{3FD7056F-F7A5-4118-B768-0F789A6D030E}" type="pres">
      <dgm:prSet presAssocID="{D60480A0-7B75-4017-938D-6B2CC16C558C}" presName="node" presStyleLbl="node1" presStyleIdx="0" presStyleCnt="6" custScaleX="139883" custScaleY="139883" custRadScaleRad="100000" custRadScaleInc="425">
        <dgm:presLayoutVars>
          <dgm:bulletEnabled val="1"/>
        </dgm:presLayoutVars>
      </dgm:prSet>
      <dgm:spPr/>
    </dgm:pt>
    <dgm:pt modelId="{C13A6356-4710-4648-A128-9BAAC28BCF1D}" type="pres">
      <dgm:prSet presAssocID="{36D67FC4-43E6-4C72-96F1-58C095B573E0}" presName="sibTrans" presStyleLbl="sibTrans2D1" presStyleIdx="0" presStyleCnt="6"/>
      <dgm:spPr/>
    </dgm:pt>
    <dgm:pt modelId="{D482DB58-7D4E-4D90-8C25-19AC961D863B}" type="pres">
      <dgm:prSet presAssocID="{36D67FC4-43E6-4C72-96F1-58C095B573E0}" presName="connectorText" presStyleLbl="sibTrans2D1" presStyleIdx="0" presStyleCnt="6"/>
      <dgm:spPr/>
    </dgm:pt>
    <dgm:pt modelId="{DE9D4A5D-A990-4FE6-B0BE-DBEC04052C75}" type="pres">
      <dgm:prSet presAssocID="{DF261DE7-8E92-44FC-8C96-670FAC9E2021}" presName="node" presStyleLbl="node1" presStyleIdx="1" presStyleCnt="6" custScaleX="130162" custScaleY="130162" custRadScaleRad="118413" custRadScaleInc="4334">
        <dgm:presLayoutVars>
          <dgm:bulletEnabled val="1"/>
        </dgm:presLayoutVars>
      </dgm:prSet>
      <dgm:spPr/>
    </dgm:pt>
    <dgm:pt modelId="{6D4D6473-4E39-4E92-B155-878582CD3A56}" type="pres">
      <dgm:prSet presAssocID="{229A6A88-F95A-4288-8013-204C2A3F3916}" presName="sibTrans" presStyleLbl="sibTrans2D1" presStyleIdx="1" presStyleCnt="6"/>
      <dgm:spPr/>
    </dgm:pt>
    <dgm:pt modelId="{9CDB01BE-57BD-4454-9EDB-EB24DDAF3C4B}" type="pres">
      <dgm:prSet presAssocID="{229A6A88-F95A-4288-8013-204C2A3F3916}" presName="connectorText" presStyleLbl="sibTrans2D1" presStyleIdx="1" presStyleCnt="6"/>
      <dgm:spPr/>
    </dgm:pt>
    <dgm:pt modelId="{17F06DF0-F8E2-4068-B2B4-79D0DD502400}" type="pres">
      <dgm:prSet presAssocID="{325C172D-3C66-4D23-A86F-F751EFD3D1FC}" presName="node" presStyleLbl="node1" presStyleIdx="2" presStyleCnt="6" custScaleX="129966" custScaleY="129966" custRadScaleRad="113837" custRadScaleInc="-13152">
        <dgm:presLayoutVars>
          <dgm:bulletEnabled val="1"/>
        </dgm:presLayoutVars>
      </dgm:prSet>
      <dgm:spPr/>
    </dgm:pt>
    <dgm:pt modelId="{D31CAB9A-0977-4736-AA9F-27CA58F4982D}" type="pres">
      <dgm:prSet presAssocID="{CD5E8B63-81DF-4F41-8B53-C65E7BAB056B}" presName="sibTrans" presStyleLbl="sibTrans2D1" presStyleIdx="2" presStyleCnt="6"/>
      <dgm:spPr/>
    </dgm:pt>
    <dgm:pt modelId="{D66F4A36-8F9D-4B1A-A3A4-9204D058F43A}" type="pres">
      <dgm:prSet presAssocID="{CD5E8B63-81DF-4F41-8B53-C65E7BAB056B}" presName="connectorText" presStyleLbl="sibTrans2D1" presStyleIdx="2" presStyleCnt="6"/>
      <dgm:spPr/>
    </dgm:pt>
    <dgm:pt modelId="{1158A2E1-0609-40FE-9CE1-A97FC8E55C02}" type="pres">
      <dgm:prSet presAssocID="{EE33F65F-6BB1-4B60-B443-246F1978D98C}" presName="node" presStyleLbl="node1" presStyleIdx="3" presStyleCnt="6" custScaleX="122969" custScaleY="117300" custRadScaleRad="89768" custRadScaleInc="-12395">
        <dgm:presLayoutVars>
          <dgm:bulletEnabled val="1"/>
        </dgm:presLayoutVars>
      </dgm:prSet>
      <dgm:spPr/>
    </dgm:pt>
    <dgm:pt modelId="{61376854-A7B2-4355-89F4-9E036B87FA4E}" type="pres">
      <dgm:prSet presAssocID="{E3112EEA-9E70-4BDD-A18E-2B6A95E3997F}" presName="sibTrans" presStyleLbl="sibTrans2D1" presStyleIdx="3" presStyleCnt="6"/>
      <dgm:spPr/>
    </dgm:pt>
    <dgm:pt modelId="{D677BB40-4BF9-42D1-87C9-82AAB1E8E080}" type="pres">
      <dgm:prSet presAssocID="{E3112EEA-9E70-4BDD-A18E-2B6A95E3997F}" presName="connectorText" presStyleLbl="sibTrans2D1" presStyleIdx="3" presStyleCnt="6"/>
      <dgm:spPr/>
    </dgm:pt>
    <dgm:pt modelId="{0AF36082-CC45-4FAD-BC0E-0DAB72DAD7E8}" type="pres">
      <dgm:prSet presAssocID="{FC5A4085-1E46-437F-BDDD-413C29B16141}" presName="node" presStyleLbl="node1" presStyleIdx="4" presStyleCnt="6" custScaleX="153122" custScaleY="135172" custRadScaleRad="105116" custRadScaleInc="5324">
        <dgm:presLayoutVars>
          <dgm:bulletEnabled val="1"/>
        </dgm:presLayoutVars>
      </dgm:prSet>
      <dgm:spPr/>
    </dgm:pt>
    <dgm:pt modelId="{26F45E74-482E-4E10-9528-AC0B369F6804}" type="pres">
      <dgm:prSet presAssocID="{2015EF00-A454-4248-B53C-3D099AEA04D9}" presName="sibTrans" presStyleLbl="sibTrans2D1" presStyleIdx="4" presStyleCnt="6"/>
      <dgm:spPr/>
    </dgm:pt>
    <dgm:pt modelId="{6310529D-E0BE-4873-B3EE-8C4B06F91AE2}" type="pres">
      <dgm:prSet presAssocID="{2015EF00-A454-4248-B53C-3D099AEA04D9}" presName="connectorText" presStyleLbl="sibTrans2D1" presStyleIdx="4" presStyleCnt="6"/>
      <dgm:spPr/>
    </dgm:pt>
    <dgm:pt modelId="{205F6C15-4824-433A-876C-8B02EBDCFF82}" type="pres">
      <dgm:prSet presAssocID="{64BB8318-94AA-4C22-B381-EF0DD8B6B696}" presName="node" presStyleLbl="node1" presStyleIdx="5" presStyleCnt="6" custScaleX="143674" custScaleY="123403" custRadScaleRad="118594" custRadScaleInc="-10930">
        <dgm:presLayoutVars>
          <dgm:bulletEnabled val="1"/>
        </dgm:presLayoutVars>
      </dgm:prSet>
      <dgm:spPr/>
    </dgm:pt>
    <dgm:pt modelId="{E4F08D75-3441-423A-82D2-81A42F2146F2}" type="pres">
      <dgm:prSet presAssocID="{857FF75D-218D-4218-885A-B88A748A7985}" presName="sibTrans" presStyleLbl="sibTrans2D1" presStyleIdx="5" presStyleCnt="6"/>
      <dgm:spPr/>
    </dgm:pt>
    <dgm:pt modelId="{FE94C3F8-1F50-4EDA-B26A-E287AE74B463}" type="pres">
      <dgm:prSet presAssocID="{857FF75D-218D-4218-885A-B88A748A7985}" presName="connectorText" presStyleLbl="sibTrans2D1" presStyleIdx="5" presStyleCnt="6"/>
      <dgm:spPr/>
    </dgm:pt>
  </dgm:ptLst>
  <dgm:cxnLst>
    <dgm:cxn modelId="{5CB16306-7C26-4485-8733-AA1ABF7F41D0}" type="presOf" srcId="{EE33F65F-6BB1-4B60-B443-246F1978D98C}" destId="{1158A2E1-0609-40FE-9CE1-A97FC8E55C02}" srcOrd="0" destOrd="0" presId="urn:microsoft.com/office/officeart/2005/8/layout/cycle2"/>
    <dgm:cxn modelId="{2BA6FC0C-7315-452C-886B-2C2572319A42}" type="presOf" srcId="{E3112EEA-9E70-4BDD-A18E-2B6A95E3997F}" destId="{D677BB40-4BF9-42D1-87C9-82AAB1E8E080}" srcOrd="1" destOrd="0" presId="urn:microsoft.com/office/officeart/2005/8/layout/cycle2"/>
    <dgm:cxn modelId="{2FD5E717-0432-4EC4-B6D8-6CEE8EEB4600}" srcId="{C326AC3E-91D6-4EE4-872F-9D5795E78A4F}" destId="{DF261DE7-8E92-44FC-8C96-670FAC9E2021}" srcOrd="1" destOrd="0" parTransId="{7970487A-5BDF-4710-8A1F-5F15035CE78E}" sibTransId="{229A6A88-F95A-4288-8013-204C2A3F3916}"/>
    <dgm:cxn modelId="{37DDE41F-348A-4A42-94D9-16B1579DC957}" type="presOf" srcId="{325C172D-3C66-4D23-A86F-F751EFD3D1FC}" destId="{17F06DF0-F8E2-4068-B2B4-79D0DD502400}" srcOrd="0" destOrd="0" presId="urn:microsoft.com/office/officeart/2005/8/layout/cycle2"/>
    <dgm:cxn modelId="{B263022F-077B-4EDB-B4FC-564210A79C0C}" type="presOf" srcId="{CD5E8B63-81DF-4F41-8B53-C65E7BAB056B}" destId="{D66F4A36-8F9D-4B1A-A3A4-9204D058F43A}" srcOrd="1" destOrd="0" presId="urn:microsoft.com/office/officeart/2005/8/layout/cycle2"/>
    <dgm:cxn modelId="{73EE022F-E8D3-4A1F-A886-13FBAA64ED3E}" type="presOf" srcId="{36D67FC4-43E6-4C72-96F1-58C095B573E0}" destId="{D482DB58-7D4E-4D90-8C25-19AC961D863B}" srcOrd="1" destOrd="0" presId="urn:microsoft.com/office/officeart/2005/8/layout/cycle2"/>
    <dgm:cxn modelId="{A2BE633C-9F9D-4BD8-A1AA-F083897F20FA}" type="presOf" srcId="{229A6A88-F95A-4288-8013-204C2A3F3916}" destId="{9CDB01BE-57BD-4454-9EDB-EB24DDAF3C4B}" srcOrd="1" destOrd="0" presId="urn:microsoft.com/office/officeart/2005/8/layout/cycle2"/>
    <dgm:cxn modelId="{634F1441-87D7-47CF-993E-8A4028739B04}" type="presOf" srcId="{229A6A88-F95A-4288-8013-204C2A3F3916}" destId="{6D4D6473-4E39-4E92-B155-878582CD3A56}" srcOrd="0" destOrd="0" presId="urn:microsoft.com/office/officeart/2005/8/layout/cycle2"/>
    <dgm:cxn modelId="{C514B742-2AFD-45E4-96D9-04157FE92692}" type="presOf" srcId="{E3112EEA-9E70-4BDD-A18E-2B6A95E3997F}" destId="{61376854-A7B2-4355-89F4-9E036B87FA4E}" srcOrd="0" destOrd="0" presId="urn:microsoft.com/office/officeart/2005/8/layout/cycle2"/>
    <dgm:cxn modelId="{9D096665-927F-4961-BBDE-52CD0D0B95BC}" type="presOf" srcId="{857FF75D-218D-4218-885A-B88A748A7985}" destId="{E4F08D75-3441-423A-82D2-81A42F2146F2}" srcOrd="0" destOrd="0" presId="urn:microsoft.com/office/officeart/2005/8/layout/cycle2"/>
    <dgm:cxn modelId="{B9172A67-4038-47F1-A1C2-60B4B01F1693}" srcId="{C326AC3E-91D6-4EE4-872F-9D5795E78A4F}" destId="{FC5A4085-1E46-437F-BDDD-413C29B16141}" srcOrd="4" destOrd="0" parTransId="{4D7507A2-DCA0-4AC1-8F28-FA6E1BE9D067}" sibTransId="{2015EF00-A454-4248-B53C-3D099AEA04D9}"/>
    <dgm:cxn modelId="{7457E669-5ABA-4EF9-AAF4-62D1B80C849E}" srcId="{C326AC3E-91D6-4EE4-872F-9D5795E78A4F}" destId="{325C172D-3C66-4D23-A86F-F751EFD3D1FC}" srcOrd="2" destOrd="0" parTransId="{14A5D94C-80EB-4265-BB4B-6CA79A45B7CB}" sibTransId="{CD5E8B63-81DF-4F41-8B53-C65E7BAB056B}"/>
    <dgm:cxn modelId="{3E777F6A-D3F9-4A1C-B385-5D127FDD5044}" type="presOf" srcId="{36D67FC4-43E6-4C72-96F1-58C095B573E0}" destId="{C13A6356-4710-4648-A128-9BAAC28BCF1D}" srcOrd="0" destOrd="0" presId="urn:microsoft.com/office/officeart/2005/8/layout/cycle2"/>
    <dgm:cxn modelId="{DF28496B-FEAB-4263-83C3-47C63DFD112A}" type="presOf" srcId="{C326AC3E-91D6-4EE4-872F-9D5795E78A4F}" destId="{01A00F96-BFE4-44FB-B0D0-4AB1A78E0D40}" srcOrd="0" destOrd="0" presId="urn:microsoft.com/office/officeart/2005/8/layout/cycle2"/>
    <dgm:cxn modelId="{6E96617A-4642-49CC-A0B3-2DA5F6A52380}" type="presOf" srcId="{2015EF00-A454-4248-B53C-3D099AEA04D9}" destId="{26F45E74-482E-4E10-9528-AC0B369F6804}" srcOrd="0" destOrd="0" presId="urn:microsoft.com/office/officeart/2005/8/layout/cycle2"/>
    <dgm:cxn modelId="{05F83E7D-C9BC-4F16-A16B-D878C05C0DF5}" type="presOf" srcId="{857FF75D-218D-4218-885A-B88A748A7985}" destId="{FE94C3F8-1F50-4EDA-B26A-E287AE74B463}" srcOrd="1" destOrd="0" presId="urn:microsoft.com/office/officeart/2005/8/layout/cycle2"/>
    <dgm:cxn modelId="{E6BC6983-09A1-4904-9F8F-34ED820D0101}" type="presOf" srcId="{CD5E8B63-81DF-4F41-8B53-C65E7BAB056B}" destId="{D31CAB9A-0977-4736-AA9F-27CA58F4982D}" srcOrd="0" destOrd="0" presId="urn:microsoft.com/office/officeart/2005/8/layout/cycle2"/>
    <dgm:cxn modelId="{8F7AE9A4-BA88-42F6-A254-26ADFBFFC76B}" srcId="{C326AC3E-91D6-4EE4-872F-9D5795E78A4F}" destId="{64BB8318-94AA-4C22-B381-EF0DD8B6B696}" srcOrd="5" destOrd="0" parTransId="{E4291044-F004-4BC8-9B93-5A129E28AED6}" sibTransId="{857FF75D-218D-4218-885A-B88A748A7985}"/>
    <dgm:cxn modelId="{129B21BF-1F26-4473-8761-0E2F85CF7092}" srcId="{C326AC3E-91D6-4EE4-872F-9D5795E78A4F}" destId="{D60480A0-7B75-4017-938D-6B2CC16C558C}" srcOrd="0" destOrd="0" parTransId="{7061346C-A3A4-4B0E-8387-CDC41D4248D0}" sibTransId="{36D67FC4-43E6-4C72-96F1-58C095B573E0}"/>
    <dgm:cxn modelId="{7F24BCD2-3F26-48A4-BB36-92AB06E7B305}" type="presOf" srcId="{D60480A0-7B75-4017-938D-6B2CC16C558C}" destId="{3FD7056F-F7A5-4118-B768-0F789A6D030E}" srcOrd="0" destOrd="0" presId="urn:microsoft.com/office/officeart/2005/8/layout/cycle2"/>
    <dgm:cxn modelId="{BBE63DD3-F2EC-448E-9380-6A194A6F051A}" srcId="{C326AC3E-91D6-4EE4-872F-9D5795E78A4F}" destId="{EE33F65F-6BB1-4B60-B443-246F1978D98C}" srcOrd="3" destOrd="0" parTransId="{916D1B67-0784-42EF-83B0-A4022DA41AAF}" sibTransId="{E3112EEA-9E70-4BDD-A18E-2B6A95E3997F}"/>
    <dgm:cxn modelId="{7606DDE8-81B1-4C42-ACF0-823A322B878D}" type="presOf" srcId="{2015EF00-A454-4248-B53C-3D099AEA04D9}" destId="{6310529D-E0BE-4873-B3EE-8C4B06F91AE2}" srcOrd="1" destOrd="0" presId="urn:microsoft.com/office/officeart/2005/8/layout/cycle2"/>
    <dgm:cxn modelId="{BB2CCAEA-653C-42D1-A0EB-D66903C0B0CF}" type="presOf" srcId="{64BB8318-94AA-4C22-B381-EF0DD8B6B696}" destId="{205F6C15-4824-433A-876C-8B02EBDCFF82}" srcOrd="0" destOrd="0" presId="urn:microsoft.com/office/officeart/2005/8/layout/cycle2"/>
    <dgm:cxn modelId="{9BA452F7-27F5-4FC4-8B4B-5B4339E429F3}" type="presOf" srcId="{FC5A4085-1E46-437F-BDDD-413C29B16141}" destId="{0AF36082-CC45-4FAD-BC0E-0DAB72DAD7E8}" srcOrd="0" destOrd="0" presId="urn:microsoft.com/office/officeart/2005/8/layout/cycle2"/>
    <dgm:cxn modelId="{3D8AF6FD-4DF6-438A-BB2F-A7BE96D89745}" type="presOf" srcId="{DF261DE7-8E92-44FC-8C96-670FAC9E2021}" destId="{DE9D4A5D-A990-4FE6-B0BE-DBEC04052C75}" srcOrd="0" destOrd="0" presId="urn:microsoft.com/office/officeart/2005/8/layout/cycle2"/>
    <dgm:cxn modelId="{96AD980D-4A6A-40DC-8132-CE5C184DB17D}" type="presParOf" srcId="{01A00F96-BFE4-44FB-B0D0-4AB1A78E0D40}" destId="{3FD7056F-F7A5-4118-B768-0F789A6D030E}" srcOrd="0" destOrd="0" presId="urn:microsoft.com/office/officeart/2005/8/layout/cycle2"/>
    <dgm:cxn modelId="{24D1D92E-DE01-4883-B5CF-EE70240D06C8}" type="presParOf" srcId="{01A00F96-BFE4-44FB-B0D0-4AB1A78E0D40}" destId="{C13A6356-4710-4648-A128-9BAAC28BCF1D}" srcOrd="1" destOrd="0" presId="urn:microsoft.com/office/officeart/2005/8/layout/cycle2"/>
    <dgm:cxn modelId="{5574024B-9A8A-4710-8C2C-7C5B0E80315E}" type="presParOf" srcId="{C13A6356-4710-4648-A128-9BAAC28BCF1D}" destId="{D482DB58-7D4E-4D90-8C25-19AC961D863B}" srcOrd="0" destOrd="0" presId="urn:microsoft.com/office/officeart/2005/8/layout/cycle2"/>
    <dgm:cxn modelId="{E434A0A8-FFD6-4B2E-92DA-FADA2FE15FD0}" type="presParOf" srcId="{01A00F96-BFE4-44FB-B0D0-4AB1A78E0D40}" destId="{DE9D4A5D-A990-4FE6-B0BE-DBEC04052C75}" srcOrd="2" destOrd="0" presId="urn:microsoft.com/office/officeart/2005/8/layout/cycle2"/>
    <dgm:cxn modelId="{D9F1576E-89CF-46E0-A497-A3023FE80F9C}" type="presParOf" srcId="{01A00F96-BFE4-44FB-B0D0-4AB1A78E0D40}" destId="{6D4D6473-4E39-4E92-B155-878582CD3A56}" srcOrd="3" destOrd="0" presId="urn:microsoft.com/office/officeart/2005/8/layout/cycle2"/>
    <dgm:cxn modelId="{B74E1BDB-C451-4179-82C7-6649A6459820}" type="presParOf" srcId="{6D4D6473-4E39-4E92-B155-878582CD3A56}" destId="{9CDB01BE-57BD-4454-9EDB-EB24DDAF3C4B}" srcOrd="0" destOrd="0" presId="urn:microsoft.com/office/officeart/2005/8/layout/cycle2"/>
    <dgm:cxn modelId="{DAE47696-6D64-4979-96A4-34A7C10515F7}" type="presParOf" srcId="{01A00F96-BFE4-44FB-B0D0-4AB1A78E0D40}" destId="{17F06DF0-F8E2-4068-B2B4-79D0DD502400}" srcOrd="4" destOrd="0" presId="urn:microsoft.com/office/officeart/2005/8/layout/cycle2"/>
    <dgm:cxn modelId="{B606B761-5175-4A7D-9465-5D8A5F045D51}" type="presParOf" srcId="{01A00F96-BFE4-44FB-B0D0-4AB1A78E0D40}" destId="{D31CAB9A-0977-4736-AA9F-27CA58F4982D}" srcOrd="5" destOrd="0" presId="urn:microsoft.com/office/officeart/2005/8/layout/cycle2"/>
    <dgm:cxn modelId="{E3C7695E-C3DB-4140-B91D-9C74BBF8B35A}" type="presParOf" srcId="{D31CAB9A-0977-4736-AA9F-27CA58F4982D}" destId="{D66F4A36-8F9D-4B1A-A3A4-9204D058F43A}" srcOrd="0" destOrd="0" presId="urn:microsoft.com/office/officeart/2005/8/layout/cycle2"/>
    <dgm:cxn modelId="{E49B6EA3-04EE-415C-9A50-0E4126421A31}" type="presParOf" srcId="{01A00F96-BFE4-44FB-B0D0-4AB1A78E0D40}" destId="{1158A2E1-0609-40FE-9CE1-A97FC8E55C02}" srcOrd="6" destOrd="0" presId="urn:microsoft.com/office/officeart/2005/8/layout/cycle2"/>
    <dgm:cxn modelId="{11D83854-6087-489C-AE18-DE246D64739D}" type="presParOf" srcId="{01A00F96-BFE4-44FB-B0D0-4AB1A78E0D40}" destId="{61376854-A7B2-4355-89F4-9E036B87FA4E}" srcOrd="7" destOrd="0" presId="urn:microsoft.com/office/officeart/2005/8/layout/cycle2"/>
    <dgm:cxn modelId="{8E162A8F-0D00-4C9A-B70C-23CC60ED27A0}" type="presParOf" srcId="{61376854-A7B2-4355-89F4-9E036B87FA4E}" destId="{D677BB40-4BF9-42D1-87C9-82AAB1E8E080}" srcOrd="0" destOrd="0" presId="urn:microsoft.com/office/officeart/2005/8/layout/cycle2"/>
    <dgm:cxn modelId="{48E37833-CAC0-4764-BC19-DDBB2891F143}" type="presParOf" srcId="{01A00F96-BFE4-44FB-B0D0-4AB1A78E0D40}" destId="{0AF36082-CC45-4FAD-BC0E-0DAB72DAD7E8}" srcOrd="8" destOrd="0" presId="urn:microsoft.com/office/officeart/2005/8/layout/cycle2"/>
    <dgm:cxn modelId="{E8B50AD7-29DD-4E2F-A258-F110FB716149}" type="presParOf" srcId="{01A00F96-BFE4-44FB-B0D0-4AB1A78E0D40}" destId="{26F45E74-482E-4E10-9528-AC0B369F6804}" srcOrd="9" destOrd="0" presId="urn:microsoft.com/office/officeart/2005/8/layout/cycle2"/>
    <dgm:cxn modelId="{2CA5C27D-BDCF-40D1-9F0E-1DE9D0A91299}" type="presParOf" srcId="{26F45E74-482E-4E10-9528-AC0B369F6804}" destId="{6310529D-E0BE-4873-B3EE-8C4B06F91AE2}" srcOrd="0" destOrd="0" presId="urn:microsoft.com/office/officeart/2005/8/layout/cycle2"/>
    <dgm:cxn modelId="{97A5FB59-C8CC-49D4-8810-B0B49218810C}" type="presParOf" srcId="{01A00F96-BFE4-44FB-B0D0-4AB1A78E0D40}" destId="{205F6C15-4824-433A-876C-8B02EBDCFF82}" srcOrd="10" destOrd="0" presId="urn:microsoft.com/office/officeart/2005/8/layout/cycle2"/>
    <dgm:cxn modelId="{E3534D09-D6CB-436F-9A02-61F74F9E8C66}" type="presParOf" srcId="{01A00F96-BFE4-44FB-B0D0-4AB1A78E0D40}" destId="{E4F08D75-3441-423A-82D2-81A42F2146F2}" srcOrd="11" destOrd="0" presId="urn:microsoft.com/office/officeart/2005/8/layout/cycle2"/>
    <dgm:cxn modelId="{B5707D44-7165-4B41-853B-51A2D3C8E97A}" type="presParOf" srcId="{E4F08D75-3441-423A-82D2-81A42F2146F2}" destId="{FE94C3F8-1F50-4EDA-B26A-E287AE74B463}"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056F-F7A5-4118-B768-0F789A6D030E}">
      <dsp:nvSpPr>
        <dsp:cNvPr id="0" name=""/>
        <dsp:cNvSpPr/>
      </dsp:nvSpPr>
      <dsp:spPr>
        <a:xfrm>
          <a:off x="3099968" y="-192184"/>
          <a:ext cx="1889117" cy="1889117"/>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Review or Monitor Medical Records </a:t>
          </a:r>
        </a:p>
      </dsp:txBody>
      <dsp:txXfrm>
        <a:off x="3376623" y="84471"/>
        <a:ext cx="1335807" cy="1335807"/>
      </dsp:txXfrm>
    </dsp:sp>
    <dsp:sp modelId="{C13A6356-4710-4648-A128-9BAAC28BCF1D}">
      <dsp:nvSpPr>
        <dsp:cNvPr id="0" name=""/>
        <dsp:cNvSpPr/>
      </dsp:nvSpPr>
      <dsp:spPr>
        <a:xfrm rot="1355800">
          <a:off x="4999601" y="972074"/>
          <a:ext cx="240766" cy="455793"/>
        </a:xfrm>
        <a:prstGeom prst="rightArrow">
          <a:avLst>
            <a:gd name="adj1" fmla="val 60000"/>
            <a:gd name="adj2" fmla="val 50000"/>
          </a:avLst>
        </a:prstGeom>
        <a:gradFill rotWithShape="0">
          <a:gsLst>
            <a:gs pos="0">
              <a:schemeClr val="accent3">
                <a:tint val="60000"/>
                <a:hueOff val="0"/>
                <a:satOff val="0"/>
                <a:lumOff val="0"/>
                <a:alphaOff val="0"/>
                <a:tint val="70000"/>
                <a:satMod val="130000"/>
              </a:schemeClr>
            </a:gs>
            <a:gs pos="43000">
              <a:schemeClr val="accent3">
                <a:tint val="60000"/>
                <a:hueOff val="0"/>
                <a:satOff val="0"/>
                <a:lumOff val="0"/>
                <a:alphaOff val="0"/>
                <a:tint val="44000"/>
                <a:satMod val="165000"/>
              </a:schemeClr>
            </a:gs>
            <a:gs pos="93000">
              <a:schemeClr val="accent3">
                <a:tint val="60000"/>
                <a:hueOff val="0"/>
                <a:satOff val="0"/>
                <a:lumOff val="0"/>
                <a:alphaOff val="0"/>
                <a:tint val="15000"/>
                <a:satMod val="165000"/>
              </a:schemeClr>
            </a:gs>
            <a:gs pos="100000">
              <a:schemeClr val="accent3">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j-lt"/>
          </a:endParaRPr>
        </a:p>
      </dsp:txBody>
      <dsp:txXfrm>
        <a:off x="5002373" y="1049356"/>
        <a:ext cx="168536" cy="273475"/>
      </dsp:txXfrm>
    </dsp:sp>
    <dsp:sp modelId="{DE9D4A5D-A990-4FE6-B0BE-DBEC04052C75}">
      <dsp:nvSpPr>
        <dsp:cNvPr id="0" name=""/>
        <dsp:cNvSpPr/>
      </dsp:nvSpPr>
      <dsp:spPr>
        <a:xfrm>
          <a:off x="5268504" y="748663"/>
          <a:ext cx="1757835" cy="1757835"/>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Healthcare Provider Assesses Patient</a:t>
          </a:r>
        </a:p>
      </dsp:txBody>
      <dsp:txXfrm>
        <a:off x="5525933" y="1006092"/>
        <a:ext cx="1242977" cy="1242977"/>
      </dsp:txXfrm>
    </dsp:sp>
    <dsp:sp modelId="{6D4D6473-4E39-4E92-B155-878582CD3A56}">
      <dsp:nvSpPr>
        <dsp:cNvPr id="0" name=""/>
        <dsp:cNvSpPr/>
      </dsp:nvSpPr>
      <dsp:spPr>
        <a:xfrm rot="5451374">
          <a:off x="6022126" y="2478293"/>
          <a:ext cx="218350" cy="455793"/>
        </a:xfrm>
        <a:prstGeom prst="rightArrow">
          <a:avLst>
            <a:gd name="adj1" fmla="val 60000"/>
            <a:gd name="adj2" fmla="val 50000"/>
          </a:avLst>
        </a:prstGeom>
        <a:gradFill rotWithShape="0">
          <a:gsLst>
            <a:gs pos="0">
              <a:schemeClr val="accent3">
                <a:tint val="60000"/>
                <a:hueOff val="0"/>
                <a:satOff val="0"/>
                <a:lumOff val="0"/>
                <a:alphaOff val="0"/>
                <a:tint val="70000"/>
                <a:satMod val="130000"/>
              </a:schemeClr>
            </a:gs>
            <a:gs pos="43000">
              <a:schemeClr val="accent3">
                <a:tint val="60000"/>
                <a:hueOff val="0"/>
                <a:satOff val="0"/>
                <a:lumOff val="0"/>
                <a:alphaOff val="0"/>
                <a:tint val="44000"/>
                <a:satMod val="165000"/>
              </a:schemeClr>
            </a:gs>
            <a:gs pos="93000">
              <a:schemeClr val="accent3">
                <a:tint val="60000"/>
                <a:hueOff val="0"/>
                <a:satOff val="0"/>
                <a:lumOff val="0"/>
                <a:alphaOff val="0"/>
                <a:tint val="15000"/>
                <a:satMod val="165000"/>
              </a:schemeClr>
            </a:gs>
            <a:gs pos="100000">
              <a:schemeClr val="accent3">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j-lt"/>
          </a:endParaRPr>
        </a:p>
      </dsp:txBody>
      <dsp:txXfrm rot="10800000">
        <a:off x="6055368" y="2536703"/>
        <a:ext cx="152845" cy="273475"/>
      </dsp:txXfrm>
    </dsp:sp>
    <dsp:sp modelId="{17F06DF0-F8E2-4068-B2B4-79D0DD502400}">
      <dsp:nvSpPr>
        <dsp:cNvPr id="0" name=""/>
        <dsp:cNvSpPr/>
      </dsp:nvSpPr>
      <dsp:spPr>
        <a:xfrm>
          <a:off x="5237423" y="2918239"/>
          <a:ext cx="1755188" cy="1755188"/>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Provider Refers Patient to Specialist</a:t>
          </a:r>
        </a:p>
      </dsp:txBody>
      <dsp:txXfrm>
        <a:off x="5494464" y="3175280"/>
        <a:ext cx="1241106" cy="1241106"/>
      </dsp:txXfrm>
    </dsp:sp>
    <dsp:sp modelId="{D31CAB9A-0977-4736-AA9F-27CA58F4982D}">
      <dsp:nvSpPr>
        <dsp:cNvPr id="0" name=""/>
        <dsp:cNvSpPr/>
      </dsp:nvSpPr>
      <dsp:spPr>
        <a:xfrm rot="9461288">
          <a:off x="5008254" y="3977190"/>
          <a:ext cx="218978" cy="455793"/>
        </a:xfrm>
        <a:prstGeom prst="rightArrow">
          <a:avLst>
            <a:gd name="adj1" fmla="val 60000"/>
            <a:gd name="adj2" fmla="val 50000"/>
          </a:avLst>
        </a:prstGeom>
        <a:gradFill rotWithShape="0">
          <a:gsLst>
            <a:gs pos="0">
              <a:schemeClr val="accent3">
                <a:tint val="60000"/>
                <a:hueOff val="0"/>
                <a:satOff val="0"/>
                <a:lumOff val="0"/>
                <a:alphaOff val="0"/>
                <a:tint val="70000"/>
                <a:satMod val="130000"/>
              </a:schemeClr>
            </a:gs>
            <a:gs pos="43000">
              <a:schemeClr val="accent3">
                <a:tint val="60000"/>
                <a:hueOff val="0"/>
                <a:satOff val="0"/>
                <a:lumOff val="0"/>
                <a:alphaOff val="0"/>
                <a:tint val="44000"/>
                <a:satMod val="165000"/>
              </a:schemeClr>
            </a:gs>
            <a:gs pos="93000">
              <a:schemeClr val="accent3">
                <a:tint val="60000"/>
                <a:hueOff val="0"/>
                <a:satOff val="0"/>
                <a:lumOff val="0"/>
                <a:alphaOff val="0"/>
                <a:tint val="15000"/>
                <a:satMod val="165000"/>
              </a:schemeClr>
            </a:gs>
            <a:gs pos="100000">
              <a:schemeClr val="accent3">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j-lt"/>
          </a:endParaRPr>
        </a:p>
      </dsp:txBody>
      <dsp:txXfrm rot="10800000">
        <a:off x="5071488" y="4055879"/>
        <a:ext cx="153285" cy="273475"/>
      </dsp:txXfrm>
    </dsp:sp>
    <dsp:sp modelId="{1158A2E1-0609-40FE-9CE1-A97FC8E55C02}">
      <dsp:nvSpPr>
        <dsp:cNvPr id="0" name=""/>
        <dsp:cNvSpPr/>
      </dsp:nvSpPr>
      <dsp:spPr>
        <a:xfrm>
          <a:off x="3327788" y="3806815"/>
          <a:ext cx="1660694" cy="1584134"/>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Environmental Specialist Conducts Home Assessment</a:t>
          </a:r>
        </a:p>
      </dsp:txBody>
      <dsp:txXfrm>
        <a:off x="3570991" y="4038806"/>
        <a:ext cx="1174288" cy="1120152"/>
      </dsp:txXfrm>
    </dsp:sp>
    <dsp:sp modelId="{61376854-A7B2-4355-89F4-9E036B87FA4E}">
      <dsp:nvSpPr>
        <dsp:cNvPr id="0" name=""/>
        <dsp:cNvSpPr/>
      </dsp:nvSpPr>
      <dsp:spPr>
        <a:xfrm rot="12116066">
          <a:off x="3170823" y="4006589"/>
          <a:ext cx="164834" cy="455793"/>
        </a:xfrm>
        <a:prstGeom prst="rightArrow">
          <a:avLst>
            <a:gd name="adj1" fmla="val 60000"/>
            <a:gd name="adj2" fmla="val 50000"/>
          </a:avLst>
        </a:prstGeom>
        <a:gradFill rotWithShape="0">
          <a:gsLst>
            <a:gs pos="0">
              <a:schemeClr val="accent3">
                <a:tint val="60000"/>
                <a:hueOff val="0"/>
                <a:satOff val="0"/>
                <a:lumOff val="0"/>
                <a:alphaOff val="0"/>
                <a:tint val="70000"/>
                <a:satMod val="130000"/>
              </a:schemeClr>
            </a:gs>
            <a:gs pos="43000">
              <a:schemeClr val="accent3">
                <a:tint val="60000"/>
                <a:hueOff val="0"/>
                <a:satOff val="0"/>
                <a:lumOff val="0"/>
                <a:alphaOff val="0"/>
                <a:tint val="44000"/>
                <a:satMod val="165000"/>
              </a:schemeClr>
            </a:gs>
            <a:gs pos="93000">
              <a:schemeClr val="accent3">
                <a:tint val="60000"/>
                <a:hueOff val="0"/>
                <a:satOff val="0"/>
                <a:lumOff val="0"/>
                <a:alphaOff val="0"/>
                <a:tint val="15000"/>
                <a:satMod val="165000"/>
              </a:schemeClr>
            </a:gs>
            <a:gs pos="100000">
              <a:schemeClr val="accent3">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j-lt"/>
          </a:endParaRPr>
        </a:p>
      </dsp:txBody>
      <dsp:txXfrm rot="10800000">
        <a:off x="3218483" y="4106984"/>
        <a:ext cx="115384" cy="273475"/>
      </dsp:txXfrm>
    </dsp:sp>
    <dsp:sp modelId="{0AF36082-CC45-4FAD-BC0E-0DAB72DAD7E8}">
      <dsp:nvSpPr>
        <dsp:cNvPr id="0" name=""/>
        <dsp:cNvSpPr/>
      </dsp:nvSpPr>
      <dsp:spPr>
        <a:xfrm>
          <a:off x="1130010" y="2883091"/>
          <a:ext cx="2067909" cy="1825495"/>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Specialist Makes Recommendations &amp; Conducts Health Education; findings entered into patient’s EHR</a:t>
          </a:r>
        </a:p>
      </dsp:txBody>
      <dsp:txXfrm>
        <a:off x="1432848" y="3150429"/>
        <a:ext cx="1462233" cy="1290819"/>
      </dsp:txXfrm>
    </dsp:sp>
    <dsp:sp modelId="{26F45E74-482E-4E10-9528-AC0B369F6804}">
      <dsp:nvSpPr>
        <dsp:cNvPr id="0" name=""/>
        <dsp:cNvSpPr/>
      </dsp:nvSpPr>
      <dsp:spPr>
        <a:xfrm rot="15754475">
          <a:off x="1926303" y="2485809"/>
          <a:ext cx="193258" cy="455793"/>
        </a:xfrm>
        <a:prstGeom prst="rightArrow">
          <a:avLst>
            <a:gd name="adj1" fmla="val 60000"/>
            <a:gd name="adj2" fmla="val 50000"/>
          </a:avLst>
        </a:prstGeom>
        <a:gradFill rotWithShape="0">
          <a:gsLst>
            <a:gs pos="0">
              <a:schemeClr val="accent3">
                <a:tint val="60000"/>
                <a:hueOff val="0"/>
                <a:satOff val="0"/>
                <a:lumOff val="0"/>
                <a:alphaOff val="0"/>
                <a:tint val="70000"/>
                <a:satMod val="130000"/>
              </a:schemeClr>
            </a:gs>
            <a:gs pos="43000">
              <a:schemeClr val="accent3">
                <a:tint val="60000"/>
                <a:hueOff val="0"/>
                <a:satOff val="0"/>
                <a:lumOff val="0"/>
                <a:alphaOff val="0"/>
                <a:tint val="44000"/>
                <a:satMod val="165000"/>
              </a:schemeClr>
            </a:gs>
            <a:gs pos="93000">
              <a:schemeClr val="accent3">
                <a:tint val="60000"/>
                <a:hueOff val="0"/>
                <a:satOff val="0"/>
                <a:lumOff val="0"/>
                <a:alphaOff val="0"/>
                <a:tint val="15000"/>
                <a:satMod val="165000"/>
              </a:schemeClr>
            </a:gs>
            <a:gs pos="100000">
              <a:schemeClr val="accent3">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j-lt"/>
          </a:endParaRPr>
        </a:p>
      </dsp:txBody>
      <dsp:txXfrm rot="10800000">
        <a:off x="1959038" y="2605713"/>
        <a:ext cx="135281" cy="273475"/>
      </dsp:txXfrm>
    </dsp:sp>
    <dsp:sp modelId="{205F6C15-4824-433A-876C-8B02EBDCFF82}">
      <dsp:nvSpPr>
        <dsp:cNvPr id="0" name=""/>
        <dsp:cNvSpPr/>
      </dsp:nvSpPr>
      <dsp:spPr>
        <a:xfrm>
          <a:off x="920580" y="866109"/>
          <a:ext cx="1940314" cy="1666555"/>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Occupant Changes Behavior &amp;/or Housing Is Improved</a:t>
          </a:r>
        </a:p>
      </dsp:txBody>
      <dsp:txXfrm>
        <a:off x="1204732" y="1110170"/>
        <a:ext cx="1372010" cy="1178433"/>
      </dsp:txXfrm>
    </dsp:sp>
    <dsp:sp modelId="{E4F08D75-3441-423A-82D2-81A42F2146F2}">
      <dsp:nvSpPr>
        <dsp:cNvPr id="0" name=""/>
        <dsp:cNvSpPr/>
      </dsp:nvSpPr>
      <dsp:spPr>
        <a:xfrm rot="20175906">
          <a:off x="2837515" y="1001029"/>
          <a:ext cx="246378" cy="455793"/>
        </a:xfrm>
        <a:prstGeom prst="rightArrow">
          <a:avLst>
            <a:gd name="adj1" fmla="val 60000"/>
            <a:gd name="adj2" fmla="val 50000"/>
          </a:avLst>
        </a:prstGeom>
        <a:gradFill rotWithShape="0">
          <a:gsLst>
            <a:gs pos="0">
              <a:schemeClr val="accent3">
                <a:tint val="60000"/>
                <a:hueOff val="0"/>
                <a:satOff val="0"/>
                <a:lumOff val="0"/>
                <a:alphaOff val="0"/>
                <a:tint val="70000"/>
                <a:satMod val="130000"/>
              </a:schemeClr>
            </a:gs>
            <a:gs pos="43000">
              <a:schemeClr val="accent3">
                <a:tint val="60000"/>
                <a:hueOff val="0"/>
                <a:satOff val="0"/>
                <a:lumOff val="0"/>
                <a:alphaOff val="0"/>
                <a:tint val="44000"/>
                <a:satMod val="165000"/>
              </a:schemeClr>
            </a:gs>
            <a:gs pos="93000">
              <a:schemeClr val="accent3">
                <a:tint val="60000"/>
                <a:hueOff val="0"/>
                <a:satOff val="0"/>
                <a:lumOff val="0"/>
                <a:alphaOff val="0"/>
                <a:tint val="15000"/>
                <a:satMod val="165000"/>
              </a:schemeClr>
            </a:gs>
            <a:gs pos="100000">
              <a:schemeClr val="accent3">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j-lt"/>
          </a:endParaRPr>
        </a:p>
      </dsp:txBody>
      <dsp:txXfrm>
        <a:off x="2840641" y="1107063"/>
        <a:ext cx="172465" cy="2734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C84D2-A62D-434F-B426-34805D62AAF5}"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BF406-0A5F-4AC7-9403-744CBA1A60CA}" type="slidenum">
              <a:rPr lang="en-US" smtClean="0"/>
              <a:t>‹#›</a:t>
            </a:fld>
            <a:endParaRPr lang="en-US"/>
          </a:p>
        </p:txBody>
      </p:sp>
    </p:spTree>
    <p:extLst>
      <p:ext uri="{BB962C8B-B14F-4D97-AF65-F5344CB8AC3E}">
        <p14:creationId xmlns:p14="http://schemas.microsoft.com/office/powerpoint/2010/main" val="207393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3BF54-D08E-4F3C-989E-43522720CAF1}" type="slidenum">
              <a:rPr lang="en-US" smtClean="0"/>
              <a:t>2</a:t>
            </a:fld>
            <a:endParaRPr lang="en-US"/>
          </a:p>
        </p:txBody>
      </p:sp>
    </p:spTree>
    <p:extLst>
      <p:ext uri="{BB962C8B-B14F-4D97-AF65-F5344CB8AC3E}">
        <p14:creationId xmlns:p14="http://schemas.microsoft.com/office/powerpoint/2010/main" val="279157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targeted all asthma patients at the Yakama IHS clinic; both children and adults. NIH grant focused on childhood asthma in 3 tribes.</a:t>
            </a:r>
          </a:p>
        </p:txBody>
      </p:sp>
      <p:sp>
        <p:nvSpPr>
          <p:cNvPr id="4" name="Slide Number Placeholder 3"/>
          <p:cNvSpPr>
            <a:spLocks noGrp="1"/>
          </p:cNvSpPr>
          <p:nvPr>
            <p:ph type="sldNum" sz="quarter" idx="5"/>
          </p:nvPr>
        </p:nvSpPr>
        <p:spPr/>
        <p:txBody>
          <a:bodyPr/>
          <a:lstStyle/>
          <a:p>
            <a:fld id="{6D5BF406-0A5F-4AC7-9403-744CBA1A60CA}" type="slidenum">
              <a:rPr lang="en-US" smtClean="0"/>
              <a:t>5</a:t>
            </a:fld>
            <a:endParaRPr lang="en-US"/>
          </a:p>
        </p:txBody>
      </p:sp>
    </p:spTree>
    <p:extLst>
      <p:ext uri="{BB962C8B-B14F-4D97-AF65-F5344CB8AC3E}">
        <p14:creationId xmlns:p14="http://schemas.microsoft.com/office/powerpoint/2010/main" val="50807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6B3D0D7-A68D-4901-828B-80CACC0261D4}" type="datetimeFigureOut">
              <a:rPr lang="en-US" smtClean="0"/>
              <a:t>10/6/2022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20171681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B3D0D7-A68D-4901-828B-80CACC0261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2372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B3D0D7-A68D-4901-828B-80CACC0261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274527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B3D0D7-A68D-4901-828B-80CACC0261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250946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B3D0D7-A68D-4901-828B-80CACC0261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9686810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B3D0D7-A68D-4901-828B-80CACC0261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270000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B3D0D7-A68D-4901-828B-80CACC0261D4}"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88586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6B3D0D7-A68D-4901-828B-80CACC0261D4}"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167581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3D0D7-A68D-4901-828B-80CACC0261D4}"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133166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B3D0D7-A68D-4901-828B-80CACC0261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19C3E-682F-4139-AC73-585446BC8C65}" type="slidenum">
              <a:rPr lang="en-US" smtClean="0"/>
              <a:t>‹#›</a:t>
            </a:fld>
            <a:endParaRPr lang="en-US"/>
          </a:p>
        </p:txBody>
      </p:sp>
    </p:spTree>
    <p:extLst>
      <p:ext uri="{BB962C8B-B14F-4D97-AF65-F5344CB8AC3E}">
        <p14:creationId xmlns:p14="http://schemas.microsoft.com/office/powerpoint/2010/main" val="349102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6B3D0D7-A68D-4901-828B-80CACC0261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2219C3E-682F-4139-AC73-585446BC8C65}"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65307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B3D0D7-A68D-4901-828B-80CACC0261D4}" type="datetimeFigureOut">
              <a:rPr lang="en-US" smtClean="0"/>
              <a:t>10/6/2022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219C3E-682F-4139-AC73-585446BC8C65}"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8197672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3.wmf"/><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cdn.indiancountryecho.org/wp-content/uploads/2022/04/1.2-Childrens-Inhaler-Comparison.pdf" TargetMode="External"/><Relationship Id="rId2" Type="http://schemas.openxmlformats.org/officeDocument/2006/relationships/hyperlink" Target="https://cdn.indiancountryecho.org/wp-content/uploads/2022/04/1.4-Asthma-Need-to-Know-Mature-Audience.pdf" TargetMode="External"/><Relationship Id="rId1" Type="http://schemas.openxmlformats.org/officeDocument/2006/relationships/slideLayout" Target="../slideLayouts/slideLayout2.xml"/><Relationship Id="rId4" Type="http://schemas.openxmlformats.org/officeDocument/2006/relationships/hyperlink" Target="https://cdn.indiancountryecho.org/wp-content/uploads/2022/04/1.3-peak-flow-meter-handout.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cdn.indiancountryecho.org/wp-content/uploads/2022/04/Asthma_Toolki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0" marR="0">
              <a:spcBef>
                <a:spcPts val="0"/>
              </a:spcBef>
              <a:spcAft>
                <a:spcPts val="0"/>
              </a:spcAft>
            </a:pPr>
            <a:r>
              <a:rPr lang="en-US" sz="6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Enhancing Control of Childhood Asthma in AI/AN Communities</a:t>
            </a:r>
          </a:p>
        </p:txBody>
      </p:sp>
      <p:sp>
        <p:nvSpPr>
          <p:cNvPr id="3" name="Subtitle 2"/>
          <p:cNvSpPr>
            <a:spLocks noGrp="1"/>
          </p:cNvSpPr>
          <p:nvPr>
            <p:ph type="subTitle" idx="1"/>
          </p:nvPr>
        </p:nvSpPr>
        <p:spPr>
          <a:xfrm>
            <a:off x="1676400" y="3228536"/>
            <a:ext cx="8763000" cy="2562664"/>
          </a:xfrm>
        </p:spPr>
        <p:txBody>
          <a:bodyPr>
            <a:normAutofit/>
          </a:bodyPr>
          <a:lstStyle/>
          <a:p>
            <a:pPr lvl="0">
              <a:buClr>
                <a:srgbClr val="0BD0D9"/>
              </a:buClr>
            </a:pPr>
            <a:endParaRPr lang="en-US" dirty="0"/>
          </a:p>
          <a:p>
            <a:pPr lvl="0">
              <a:buClr>
                <a:srgbClr val="0BD0D9"/>
              </a:buClr>
            </a:pPr>
            <a:r>
              <a:rPr lang="en-US" dirty="0"/>
              <a:t>Indian Health Service </a:t>
            </a:r>
            <a:r>
              <a:rPr lang="en-US" dirty="0">
                <a:solidFill>
                  <a:prstClr val="white"/>
                </a:solidFill>
              </a:rPr>
              <a:t>Yakama Medical Clinic</a:t>
            </a:r>
            <a:endParaRPr lang="en-US" dirty="0"/>
          </a:p>
          <a:p>
            <a:r>
              <a:rPr lang="en-US" dirty="0"/>
              <a:t>And Northwest Portland Area Indian Health Board</a:t>
            </a:r>
          </a:p>
          <a:p>
            <a:endParaRPr lang="en-US" sz="2000" dirty="0"/>
          </a:p>
          <a:p>
            <a:pPr algn="l"/>
            <a:r>
              <a:rPr lang="en-US" sz="2000" dirty="0"/>
              <a:t> Managing Asthma through Medicine and Healthy Living Environments</a:t>
            </a:r>
          </a:p>
          <a:p>
            <a:pPr algn="l"/>
            <a:r>
              <a:rPr lang="en-US" sz="2000" dirty="0"/>
              <a:t> 					</a:t>
            </a:r>
            <a:r>
              <a:rPr lang="en-US" sz="1400" dirty="0"/>
              <a:t>A grant from </a:t>
            </a:r>
            <a:r>
              <a:rPr lang="en-US" sz="1400"/>
              <a:t>the National </a:t>
            </a:r>
            <a:r>
              <a:rPr lang="en-US" sz="1400" dirty="0"/>
              <a:t>Institutes of Health</a:t>
            </a:r>
          </a:p>
        </p:txBody>
      </p:sp>
    </p:spTree>
    <p:extLst>
      <p:ext uri="{BB962C8B-B14F-4D97-AF65-F5344CB8AC3E}">
        <p14:creationId xmlns:p14="http://schemas.microsoft.com/office/powerpoint/2010/main" val="83107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0" y="609600"/>
            <a:ext cx="8763000" cy="1219200"/>
          </a:xfrm>
        </p:spPr>
        <p:txBody>
          <a:bodyPr>
            <a:normAutofit/>
          </a:bodyPr>
          <a:lstStyle/>
          <a:p>
            <a:pPr marL="0" indent="0">
              <a:buNone/>
            </a:pPr>
            <a:r>
              <a:rPr lang="en-US" sz="2200" dirty="0"/>
              <a:t>	Northwest Portland Area Indian Health Board</a:t>
            </a:r>
          </a:p>
          <a:p>
            <a:pPr marL="0" indent="0">
              <a:buNone/>
            </a:pPr>
            <a:r>
              <a:rPr lang="en-US" sz="2200" dirty="0"/>
              <a:t>	Yakama Ambulatory Medical Clinic </a:t>
            </a:r>
            <a:endParaRPr lang="en-US" sz="2000" dirty="0"/>
          </a:p>
          <a:p>
            <a:pPr algn="l"/>
            <a:endParaRPr lang="en-US" sz="2000" dirty="0"/>
          </a:p>
        </p:txBody>
      </p:sp>
      <p:sp>
        <p:nvSpPr>
          <p:cNvPr id="6" name="TextBox 5"/>
          <p:cNvSpPr txBox="1"/>
          <p:nvPr/>
        </p:nvSpPr>
        <p:spPr>
          <a:xfrm>
            <a:off x="2514600" y="1676401"/>
            <a:ext cx="72390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latin typeface="Constantia"/>
              </a:rPr>
              <a:t>Child patients w/ moderate to severe asthma.</a:t>
            </a:r>
          </a:p>
          <a:p>
            <a:pPr marL="285750" indent="-285750">
              <a:buFont typeface="Arial" panose="020B0604020202020204" pitchFamily="34" charset="0"/>
              <a:buChar char="•"/>
            </a:pPr>
            <a:r>
              <a:rPr lang="en-US" dirty="0">
                <a:solidFill>
                  <a:prstClr val="black"/>
                </a:solidFill>
                <a:latin typeface="Constantia"/>
              </a:rPr>
              <a:t>Three tribes participating in the study.</a:t>
            </a:r>
          </a:p>
          <a:p>
            <a:pPr marL="285750" indent="-285750">
              <a:buFont typeface="Arial" panose="020B0604020202020204" pitchFamily="34" charset="0"/>
              <a:buChar char="•"/>
            </a:pPr>
            <a:r>
              <a:rPr lang="en-US" dirty="0">
                <a:solidFill>
                  <a:prstClr val="black"/>
                </a:solidFill>
                <a:latin typeface="Constantia"/>
              </a:rPr>
              <a:t>Three visit model; tracks implementation of recommendations and asthma control diagnosis.</a:t>
            </a:r>
          </a:p>
          <a:p>
            <a:pPr marL="285750" indent="-285750">
              <a:buFont typeface="Arial" panose="020B0604020202020204" pitchFamily="34" charset="0"/>
              <a:buChar char="•"/>
            </a:pPr>
            <a:r>
              <a:rPr lang="en-US" dirty="0">
                <a:solidFill>
                  <a:prstClr val="black"/>
                </a:solidFill>
                <a:latin typeface="Constantia"/>
              </a:rPr>
              <a:t>IHS pharmacy sets up appointment for home assessment; pharmacy is the hub for information flow.</a:t>
            </a:r>
          </a:p>
          <a:p>
            <a:pPr marL="285750" indent="-285750">
              <a:buFont typeface="Arial" panose="020B0604020202020204" pitchFamily="34" charset="0"/>
              <a:buChar char="•"/>
            </a:pPr>
            <a:r>
              <a:rPr lang="en-US" dirty="0">
                <a:solidFill>
                  <a:prstClr val="black"/>
                </a:solidFill>
                <a:latin typeface="Constantia"/>
              </a:rPr>
              <a:t>Home assessment includes intervention materials: bedding encapsulation, low VOC cleaning supplies, HEPA vacuum cleaner, and patient education- triggers mitigation and med. usage.</a:t>
            </a:r>
          </a:p>
          <a:p>
            <a:pPr marL="285750" indent="-285750">
              <a:buFont typeface="Arial" panose="020B0604020202020204" pitchFamily="34" charset="0"/>
              <a:buChar char="•"/>
            </a:pPr>
            <a:r>
              <a:rPr lang="en-US" dirty="0">
                <a:solidFill>
                  <a:prstClr val="black"/>
                </a:solidFill>
                <a:latin typeface="Constantia"/>
              </a:rPr>
              <a:t>Report of findings to IHS clinical provider, report is placed into patient’s EHR by pharmacy.</a:t>
            </a:r>
          </a:p>
          <a:p>
            <a:pPr marL="285750" indent="-285750">
              <a:buFont typeface="Arial" panose="020B0604020202020204" pitchFamily="34" charset="0"/>
              <a:buChar char="•"/>
            </a:pPr>
            <a:r>
              <a:rPr lang="en-US" dirty="0">
                <a:solidFill>
                  <a:prstClr val="black"/>
                </a:solidFill>
                <a:latin typeface="Constantia"/>
              </a:rPr>
              <a:t>Liaison with Tribal Programs for remediation or correction of deficiencies; i.e. leaking roof, pipes, bad ventilation, etc.; if the home qualifies for assistance.</a:t>
            </a:r>
          </a:p>
          <a:p>
            <a:pPr marL="285750" indent="-285750">
              <a:buFont typeface="Arial" panose="020B0604020202020204" pitchFamily="34" charset="0"/>
              <a:buChar char="•"/>
            </a:pPr>
            <a:r>
              <a:rPr lang="en-US" dirty="0">
                <a:solidFill>
                  <a:prstClr val="black"/>
                </a:solidFill>
                <a:latin typeface="Constantia"/>
              </a:rPr>
              <a:t>Modified to a virtual process because of pandemic; loan patient tablet and mobile hot spot.</a:t>
            </a:r>
          </a:p>
          <a:p>
            <a:pPr marL="285750" indent="-285750">
              <a:buFont typeface="Arial" panose="020B0604020202020204" pitchFamily="34" charset="0"/>
              <a:buChar char="•"/>
            </a:pPr>
            <a:endParaRPr lang="en-US" dirty="0">
              <a:solidFill>
                <a:prstClr val="black"/>
              </a:solidFill>
              <a:latin typeface="Constantia"/>
            </a:endParaRPr>
          </a:p>
        </p:txBody>
      </p:sp>
    </p:spTree>
    <p:extLst>
      <p:ext uri="{BB962C8B-B14F-4D97-AF65-F5344CB8AC3E}">
        <p14:creationId xmlns:p14="http://schemas.microsoft.com/office/powerpoint/2010/main" val="373845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NIH Study</a:t>
            </a:r>
          </a:p>
        </p:txBody>
      </p:sp>
      <p:sp>
        <p:nvSpPr>
          <p:cNvPr id="3" name="Content Placeholder 2"/>
          <p:cNvSpPr>
            <a:spLocks noGrp="1"/>
          </p:cNvSpPr>
          <p:nvPr>
            <p:ph idx="1"/>
          </p:nvPr>
        </p:nvSpPr>
        <p:spPr/>
        <p:txBody>
          <a:bodyPr/>
          <a:lstStyle/>
          <a:p>
            <a:r>
              <a:rPr lang="en-US" dirty="0"/>
              <a:t>33 patients enrolled for Yakama</a:t>
            </a:r>
          </a:p>
          <a:p>
            <a:r>
              <a:rPr lang="en-US" dirty="0"/>
              <a:t>51 home visits completed to date, including 2</a:t>
            </a:r>
            <a:r>
              <a:rPr lang="en-US" baseline="30000" dirty="0"/>
              <a:t>nd</a:t>
            </a:r>
            <a:r>
              <a:rPr lang="en-US" dirty="0"/>
              <a:t> and 3</a:t>
            </a:r>
            <a:r>
              <a:rPr lang="en-US" baseline="30000" dirty="0"/>
              <a:t>rd</a:t>
            </a:r>
            <a:r>
              <a:rPr lang="en-US" dirty="0"/>
              <a:t> visits.</a:t>
            </a:r>
          </a:p>
          <a:p>
            <a:r>
              <a:rPr lang="en-US" dirty="0"/>
              <a:t>Higher participation level since going virtual</a:t>
            </a:r>
          </a:p>
          <a:p>
            <a:r>
              <a:rPr lang="en-US" dirty="0"/>
              <a:t>Study will be ending</a:t>
            </a:r>
          </a:p>
          <a:p>
            <a:r>
              <a:rPr lang="en-US" dirty="0"/>
              <a:t>2 other tribes in the study</a:t>
            </a:r>
          </a:p>
          <a:p>
            <a:pPr marL="0" indent="0">
              <a:buNone/>
            </a:pPr>
            <a:endParaRPr lang="en-US" dirty="0"/>
          </a:p>
          <a:p>
            <a:r>
              <a:rPr lang="en-US" dirty="0"/>
              <a:t>Preliminary results show decrease in asthma rescue medication usage and the majority of homes made lasting environmental or habit modifications to their residences for Yakama</a:t>
            </a:r>
          </a:p>
        </p:txBody>
      </p:sp>
    </p:spTree>
    <p:extLst>
      <p:ext uri="{BB962C8B-B14F-4D97-AF65-F5344CB8AC3E}">
        <p14:creationId xmlns:p14="http://schemas.microsoft.com/office/powerpoint/2010/main" val="195429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EHR Template for Home Visits</a:t>
            </a: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133600"/>
            <a:ext cx="774592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49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09800" y="914400"/>
          <a:ext cx="7924986"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EMader\AppData\Local\Microsoft\Windows\Temporary Internet Files\Content.IE5\3KI9D59H\MP900422110[1].jpg"/>
          <p:cNvPicPr>
            <a:picLocks noChangeAspect="1" noChangeArrowheads="1"/>
          </p:cNvPicPr>
          <p:nvPr/>
        </p:nvPicPr>
        <p:blipFill>
          <a:blip r:embed="rId7" cstate="print"/>
          <a:srcRect/>
          <a:stretch>
            <a:fillRect/>
          </a:stretch>
        </p:blipFill>
        <p:spPr bwMode="auto">
          <a:xfrm>
            <a:off x="9220200" y="1143000"/>
            <a:ext cx="762372" cy="1143000"/>
          </a:xfrm>
          <a:prstGeom prst="rect">
            <a:avLst/>
          </a:prstGeom>
          <a:noFill/>
        </p:spPr>
      </p:pic>
      <p:pic>
        <p:nvPicPr>
          <p:cNvPr id="1031" name="Picture 7" descr="C:\Users\EMader\AppData\Local\Microsoft\Windows\Temporary Internet Files\Content.IE5\MBDUQVWM\dglxasset[1].jpg"/>
          <p:cNvPicPr>
            <a:picLocks noChangeAspect="1" noChangeArrowheads="1"/>
          </p:cNvPicPr>
          <p:nvPr/>
        </p:nvPicPr>
        <p:blipFill>
          <a:blip r:embed="rId8" cstate="print"/>
          <a:srcRect/>
          <a:stretch>
            <a:fillRect/>
          </a:stretch>
        </p:blipFill>
        <p:spPr bwMode="auto">
          <a:xfrm>
            <a:off x="8839200" y="4800600"/>
            <a:ext cx="1264778" cy="902208"/>
          </a:xfrm>
          <a:prstGeom prst="rect">
            <a:avLst/>
          </a:prstGeom>
          <a:noFill/>
        </p:spPr>
      </p:pic>
      <p:pic>
        <p:nvPicPr>
          <p:cNvPr id="1045" name="Picture 21" descr="C:\Users\EMader\AppData\Local\Microsoft\Windows\Temporary Internet Files\Content.IE5\X1BUZLF1\dglxasset[2].jpg"/>
          <p:cNvPicPr>
            <a:picLocks noChangeAspect="1" noChangeArrowheads="1"/>
          </p:cNvPicPr>
          <p:nvPr/>
        </p:nvPicPr>
        <p:blipFill>
          <a:blip r:embed="rId9" cstate="print"/>
          <a:srcRect/>
          <a:stretch>
            <a:fillRect/>
          </a:stretch>
        </p:blipFill>
        <p:spPr bwMode="auto">
          <a:xfrm>
            <a:off x="6934200" y="228600"/>
            <a:ext cx="762000" cy="1143000"/>
          </a:xfrm>
          <a:prstGeom prst="rect">
            <a:avLst/>
          </a:prstGeom>
          <a:noFill/>
        </p:spPr>
      </p:pic>
      <p:pic>
        <p:nvPicPr>
          <p:cNvPr id="1040" name="Picture 16" descr="C:\Users\EMader\AppData\Local\Microsoft\Windows\Temporary Internet Files\Content.IE5\PY97JO2I\MP900341403[1].jpg"/>
          <p:cNvPicPr>
            <a:picLocks noChangeAspect="1" noChangeArrowheads="1"/>
          </p:cNvPicPr>
          <p:nvPr/>
        </p:nvPicPr>
        <p:blipFill>
          <a:blip r:embed="rId10" cstate="print"/>
          <a:srcRect/>
          <a:stretch>
            <a:fillRect/>
          </a:stretch>
        </p:blipFill>
        <p:spPr bwMode="auto">
          <a:xfrm>
            <a:off x="2209800" y="3657600"/>
            <a:ext cx="978408" cy="1371600"/>
          </a:xfrm>
          <a:prstGeom prst="rect">
            <a:avLst/>
          </a:prstGeom>
          <a:noFill/>
        </p:spPr>
      </p:pic>
      <p:pic>
        <p:nvPicPr>
          <p:cNvPr id="1038" name="Picture 14" descr="C:\Users\EMader\AppData\Local\Microsoft\Windows\Temporary Internet Files\Content.IE5\PY97JO2I\MC900356913[1].wmf"/>
          <p:cNvPicPr>
            <a:picLocks noChangeAspect="1" noChangeArrowheads="1"/>
          </p:cNvPicPr>
          <p:nvPr/>
        </p:nvPicPr>
        <p:blipFill>
          <a:blip r:embed="rId11" cstate="print"/>
          <a:srcRect/>
          <a:stretch>
            <a:fillRect/>
          </a:stretch>
        </p:blipFill>
        <p:spPr bwMode="auto">
          <a:xfrm>
            <a:off x="2286000" y="1143000"/>
            <a:ext cx="990600" cy="609714"/>
          </a:xfrm>
          <a:prstGeom prst="rect">
            <a:avLst/>
          </a:prstGeom>
          <a:noFill/>
        </p:spPr>
      </p:pic>
      <p:pic>
        <p:nvPicPr>
          <p:cNvPr id="1037" name="Picture 13" descr="C:\Users\EMader\AppData\Local\Microsoft\Windows\Temporary Internet Files\Content.IE5\76YBYOTH\MP900402844[1].jpg"/>
          <p:cNvPicPr>
            <a:picLocks noChangeAspect="1" noChangeArrowheads="1"/>
          </p:cNvPicPr>
          <p:nvPr/>
        </p:nvPicPr>
        <p:blipFill>
          <a:blip r:embed="rId12" cstate="print"/>
          <a:srcRect/>
          <a:stretch>
            <a:fillRect/>
          </a:stretch>
        </p:blipFill>
        <p:spPr bwMode="auto">
          <a:xfrm>
            <a:off x="1524000" y="1752600"/>
            <a:ext cx="1564640" cy="1173480"/>
          </a:xfrm>
          <a:prstGeom prst="rect">
            <a:avLst/>
          </a:prstGeom>
          <a:noFill/>
        </p:spPr>
      </p:pic>
      <p:sp>
        <p:nvSpPr>
          <p:cNvPr id="3" name="TextBox 2"/>
          <p:cNvSpPr txBox="1"/>
          <p:nvPr/>
        </p:nvSpPr>
        <p:spPr>
          <a:xfrm>
            <a:off x="2017208" y="259104"/>
            <a:ext cx="3875806" cy="707886"/>
          </a:xfrm>
          <a:prstGeom prst="rect">
            <a:avLst/>
          </a:prstGeom>
          <a:noFill/>
        </p:spPr>
        <p:txBody>
          <a:bodyPr wrap="none" rtlCol="0">
            <a:spAutoFit/>
          </a:bodyPr>
          <a:lstStyle/>
          <a:p>
            <a:pPr algn="ctr"/>
            <a:r>
              <a:rPr lang="en-US" sz="2000" b="1" dirty="0">
                <a:solidFill>
                  <a:srgbClr val="C00000"/>
                </a:solidFill>
                <a:latin typeface="Constantia"/>
              </a:rPr>
              <a:t>Health-Environment-Housing </a:t>
            </a:r>
            <a:br>
              <a:rPr lang="en-US" sz="2000" b="1" dirty="0">
                <a:solidFill>
                  <a:srgbClr val="C00000"/>
                </a:solidFill>
                <a:latin typeface="Constantia"/>
              </a:rPr>
            </a:br>
            <a:r>
              <a:rPr lang="en-US" sz="2000" b="1" dirty="0">
                <a:solidFill>
                  <a:srgbClr val="C00000"/>
                </a:solidFill>
                <a:latin typeface="Constantia"/>
              </a:rPr>
              <a:t>Referral Network</a:t>
            </a:r>
          </a:p>
        </p:txBody>
      </p:sp>
      <p:sp>
        <p:nvSpPr>
          <p:cNvPr id="4" name="TextBox 3"/>
          <p:cNvSpPr txBox="1"/>
          <p:nvPr/>
        </p:nvSpPr>
        <p:spPr>
          <a:xfrm>
            <a:off x="5029200" y="2866818"/>
            <a:ext cx="2590800" cy="1400383"/>
          </a:xfrm>
          <a:prstGeom prst="rect">
            <a:avLst/>
          </a:prstGeom>
          <a:noFill/>
        </p:spPr>
        <p:txBody>
          <a:bodyPr wrap="square" rtlCol="0">
            <a:spAutoFit/>
          </a:bodyPr>
          <a:lstStyle/>
          <a:p>
            <a:pPr algn="ctr"/>
            <a:r>
              <a:rPr lang="en-US" sz="1700" b="1" dirty="0">
                <a:solidFill>
                  <a:srgbClr val="C00000"/>
                </a:solidFill>
                <a:latin typeface="Calibri"/>
              </a:rPr>
              <a:t>Goal</a:t>
            </a:r>
            <a:r>
              <a:rPr lang="en-US" sz="1700" dirty="0">
                <a:solidFill>
                  <a:srgbClr val="C00000"/>
                </a:solidFill>
                <a:latin typeface="Calibri"/>
              </a:rPr>
              <a:t>:</a:t>
            </a:r>
            <a:br>
              <a:rPr lang="en-US" sz="1700" dirty="0">
                <a:solidFill>
                  <a:srgbClr val="C00000"/>
                </a:solidFill>
                <a:latin typeface="Calibri"/>
              </a:rPr>
            </a:br>
            <a:r>
              <a:rPr lang="en-US" sz="1700" dirty="0">
                <a:solidFill>
                  <a:srgbClr val="C00000"/>
                </a:solidFill>
                <a:latin typeface="Calibri"/>
              </a:rPr>
              <a:t>Reduce Patient </a:t>
            </a:r>
            <a:br>
              <a:rPr lang="en-US" sz="1700" dirty="0">
                <a:solidFill>
                  <a:srgbClr val="C00000"/>
                </a:solidFill>
                <a:latin typeface="Calibri"/>
              </a:rPr>
            </a:br>
            <a:r>
              <a:rPr lang="en-US" sz="1700" dirty="0">
                <a:solidFill>
                  <a:srgbClr val="C00000"/>
                </a:solidFill>
                <a:latin typeface="Calibri"/>
              </a:rPr>
              <a:t>Asthma Exacerbations &amp; Asthma Rates in Tribal Communities</a:t>
            </a:r>
          </a:p>
        </p:txBody>
      </p:sp>
      <p:pic>
        <p:nvPicPr>
          <p:cNvPr id="1033" name="Picture 9" descr="C:\Users\EMader\AppData\Local\Microsoft\Windows\Temporary Internet Files\Content.IE5\LJ68331Y\MC900431627[1].png"/>
          <p:cNvPicPr>
            <a:picLocks noChangeAspect="1" noChangeArrowheads="1"/>
          </p:cNvPicPr>
          <p:nvPr/>
        </p:nvPicPr>
        <p:blipFill>
          <a:blip r:embed="rId13" cstate="print"/>
          <a:srcRect/>
          <a:stretch>
            <a:fillRect/>
          </a:stretch>
        </p:blipFill>
        <p:spPr bwMode="auto">
          <a:xfrm>
            <a:off x="6934200" y="5638800"/>
            <a:ext cx="990600" cy="990600"/>
          </a:xfrm>
          <a:prstGeom prst="rect">
            <a:avLst/>
          </a:prstGeom>
          <a:noFill/>
        </p:spPr>
      </p:pic>
      <p:sp>
        <p:nvSpPr>
          <p:cNvPr id="25" name="Oval 24"/>
          <p:cNvSpPr/>
          <p:nvPr/>
        </p:nvSpPr>
        <p:spPr>
          <a:xfrm>
            <a:off x="5105400" y="2590800"/>
            <a:ext cx="2438400" cy="205740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Tree>
    <p:extLst>
      <p:ext uri="{BB962C8B-B14F-4D97-AF65-F5344CB8AC3E}">
        <p14:creationId xmlns:p14="http://schemas.microsoft.com/office/powerpoint/2010/main" val="73667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8D6A-CAAC-4803-A74B-D67254E6FCCE}"/>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02348029-6641-410D-8398-92EB4D2914B2}"/>
              </a:ext>
            </a:extLst>
          </p:cNvPr>
          <p:cNvSpPr>
            <a:spLocks noGrp="1"/>
          </p:cNvSpPr>
          <p:nvPr>
            <p:ph idx="1"/>
          </p:nvPr>
        </p:nvSpPr>
        <p:spPr/>
        <p:txBody>
          <a:bodyPr/>
          <a:lstStyle/>
          <a:p>
            <a:r>
              <a:rPr lang="en-US" dirty="0">
                <a:hlinkClick r:id="rId2"/>
              </a:rPr>
              <a:t>https://cdn.indiancountryecho.org/wp-content/uploads/2022/04/1.4-Asthma-Need-to-Know-Mature-Audience.pdf</a:t>
            </a:r>
            <a:endParaRPr lang="en-US" dirty="0"/>
          </a:p>
          <a:p>
            <a:endParaRPr lang="en-US" dirty="0"/>
          </a:p>
          <a:p>
            <a:r>
              <a:rPr lang="en-US" dirty="0">
                <a:hlinkClick r:id="rId3"/>
              </a:rPr>
              <a:t>https://cdn.indiancountryecho.org/wp-content/uploads/2022/04/1.2-Childrens-Inhaler-Comparison.pdf</a:t>
            </a:r>
            <a:endParaRPr lang="en-US" dirty="0"/>
          </a:p>
          <a:p>
            <a:endParaRPr lang="en-US" dirty="0"/>
          </a:p>
          <a:p>
            <a:r>
              <a:rPr lang="en-US" dirty="0">
                <a:hlinkClick r:id="rId4"/>
              </a:rPr>
              <a:t>https://cdn.indiancountryecho.org/wp-content/uploads/2022/04/1.3-peak-flow-meter-handout.pdf</a:t>
            </a:r>
            <a:endParaRPr lang="en-US" dirty="0"/>
          </a:p>
          <a:p>
            <a:endParaRPr lang="en-US" dirty="0"/>
          </a:p>
        </p:txBody>
      </p:sp>
    </p:spTree>
    <p:extLst>
      <p:ext uri="{BB962C8B-B14F-4D97-AF65-F5344CB8AC3E}">
        <p14:creationId xmlns:p14="http://schemas.microsoft.com/office/powerpoint/2010/main" val="225988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AD34-5E5D-4016-BF7E-EEB1C62A7200}"/>
              </a:ext>
            </a:extLst>
          </p:cNvPr>
          <p:cNvSpPr>
            <a:spLocks noGrp="1"/>
          </p:cNvSpPr>
          <p:nvPr>
            <p:ph type="title"/>
          </p:nvPr>
        </p:nvSpPr>
        <p:spPr/>
        <p:txBody>
          <a:bodyPr/>
          <a:lstStyle/>
          <a:p>
            <a:pPr algn="ctr"/>
            <a:r>
              <a:rPr lang="en-US" dirty="0"/>
              <a:t>Asthma Toolkit</a:t>
            </a:r>
          </a:p>
        </p:txBody>
      </p:sp>
      <p:sp>
        <p:nvSpPr>
          <p:cNvPr id="3" name="Content Placeholder 2">
            <a:extLst>
              <a:ext uri="{FF2B5EF4-FFF2-40B4-BE49-F238E27FC236}">
                <a16:creationId xmlns:a16="http://schemas.microsoft.com/office/drawing/2014/main" id="{E1857C77-44C9-49A4-94D1-A82F3BCEA817}"/>
              </a:ext>
            </a:extLst>
          </p:cNvPr>
          <p:cNvSpPr>
            <a:spLocks noGrp="1"/>
          </p:cNvSpPr>
          <p:nvPr>
            <p:ph idx="1"/>
          </p:nvPr>
        </p:nvSpPr>
        <p:spPr/>
        <p:txBody>
          <a:bodyPr/>
          <a:lstStyle/>
          <a:p>
            <a:r>
              <a:rPr lang="en-US" dirty="0">
                <a:hlinkClick r:id="rId2"/>
              </a:rPr>
              <a:t>https://cdn.indiancountryecho.org/wp-content/uploads/2022/04/Asthma_Toolkit.pdf</a:t>
            </a:r>
            <a:endParaRPr lang="en-US" dirty="0"/>
          </a:p>
          <a:p>
            <a:endParaRPr lang="en-US" dirty="0"/>
          </a:p>
        </p:txBody>
      </p:sp>
    </p:spTree>
    <p:extLst>
      <p:ext uri="{BB962C8B-B14F-4D97-AF65-F5344CB8AC3E}">
        <p14:creationId xmlns:p14="http://schemas.microsoft.com/office/powerpoint/2010/main" val="101953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body" sz="half" idx="4294967295"/>
          </p:nvPr>
        </p:nvSpPr>
        <p:spPr>
          <a:xfrm>
            <a:off x="5076825" y="2620963"/>
            <a:ext cx="7115175" cy="3022600"/>
          </a:xfrm>
        </p:spPr>
        <p:txBody>
          <a:bodyPr vert="horz" lIns="91440" tIns="45720" rIns="91440" bIns="45720" rtlCol="0" anchor="t">
            <a:normAutofit fontScale="92500" lnSpcReduction="10000"/>
          </a:bodyPr>
          <a:lstStyle/>
          <a:p>
            <a:pPr>
              <a:spcBef>
                <a:spcPct val="0"/>
              </a:spcBef>
              <a:spcAft>
                <a:spcPts val="600"/>
              </a:spcAft>
              <a:buClr>
                <a:schemeClr val="tx1"/>
              </a:buClr>
              <a:buSzPct val="110000"/>
            </a:pPr>
            <a:r>
              <a:rPr lang="en-US" altLang="en-US" dirty="0"/>
              <a:t>Radon</a:t>
            </a:r>
          </a:p>
          <a:p>
            <a:pPr>
              <a:spcBef>
                <a:spcPct val="0"/>
              </a:spcBef>
              <a:spcAft>
                <a:spcPts val="600"/>
              </a:spcAft>
              <a:buClr>
                <a:schemeClr val="tx1"/>
              </a:buClr>
              <a:buSzPct val="110000"/>
            </a:pPr>
            <a:r>
              <a:rPr lang="en-US" altLang="en-US" dirty="0"/>
              <a:t>Mold</a:t>
            </a:r>
          </a:p>
          <a:p>
            <a:pPr>
              <a:spcBef>
                <a:spcPct val="0"/>
              </a:spcBef>
              <a:spcAft>
                <a:spcPts val="600"/>
              </a:spcAft>
              <a:buClr>
                <a:schemeClr val="tx1"/>
              </a:buClr>
              <a:buSzPct val="110000"/>
            </a:pPr>
            <a:r>
              <a:rPr lang="en-US" altLang="en-US" dirty="0"/>
              <a:t>Particulate Matter </a:t>
            </a:r>
          </a:p>
          <a:p>
            <a:pPr>
              <a:spcBef>
                <a:spcPct val="0"/>
              </a:spcBef>
              <a:spcAft>
                <a:spcPts val="600"/>
              </a:spcAft>
              <a:buClr>
                <a:schemeClr val="tx1"/>
              </a:buClr>
              <a:buSzPct val="110000"/>
            </a:pPr>
            <a:r>
              <a:rPr lang="en-US" altLang="en-US" dirty="0"/>
              <a:t>Volatile Organic Compounds (VOCs)</a:t>
            </a:r>
          </a:p>
          <a:p>
            <a:pPr>
              <a:spcBef>
                <a:spcPct val="0"/>
              </a:spcBef>
              <a:spcAft>
                <a:spcPts val="600"/>
              </a:spcAft>
              <a:buClr>
                <a:schemeClr val="tx1"/>
              </a:buClr>
              <a:buSzPct val="110000"/>
            </a:pPr>
            <a:r>
              <a:rPr lang="en-US" altLang="en-US" dirty="0"/>
              <a:t>Secondhand Smoke</a:t>
            </a:r>
          </a:p>
          <a:p>
            <a:pPr>
              <a:spcBef>
                <a:spcPct val="0"/>
              </a:spcBef>
              <a:spcAft>
                <a:spcPts val="600"/>
              </a:spcAft>
              <a:buClr>
                <a:schemeClr val="tx1"/>
              </a:buClr>
              <a:buSzPct val="110000"/>
            </a:pPr>
            <a:r>
              <a:rPr lang="en-US" altLang="en-US" dirty="0"/>
              <a:t>Biological Pollutants</a:t>
            </a:r>
          </a:p>
          <a:p>
            <a:pPr>
              <a:spcBef>
                <a:spcPct val="0"/>
              </a:spcBef>
              <a:spcAft>
                <a:spcPts val="600"/>
              </a:spcAft>
              <a:buClr>
                <a:schemeClr val="tx1"/>
              </a:buClr>
              <a:buSzPct val="110000"/>
            </a:pPr>
            <a:r>
              <a:rPr lang="en-US" altLang="en-US" dirty="0"/>
              <a:t>Pests and pesticides</a:t>
            </a:r>
          </a:p>
          <a:p>
            <a:pPr marL="0">
              <a:spcBef>
                <a:spcPct val="0"/>
              </a:spcBef>
              <a:spcAft>
                <a:spcPts val="600"/>
              </a:spcAft>
              <a:buClr>
                <a:schemeClr val="tx1"/>
              </a:buClr>
              <a:buSzPct val="110000"/>
            </a:pPr>
            <a:endParaRPr lang="en-US" altLang="en-US" sz="1000" dirty="0"/>
          </a:p>
        </p:txBody>
      </p:sp>
      <p:sp>
        <p:nvSpPr>
          <p:cNvPr id="23554" name="Rectangle 2"/>
          <p:cNvSpPr>
            <a:spLocks noGrp="1" noChangeArrowheads="1"/>
          </p:cNvSpPr>
          <p:nvPr>
            <p:ph type="title" idx="4294967295"/>
          </p:nvPr>
        </p:nvSpPr>
        <p:spPr>
          <a:xfrm>
            <a:off x="5067300" y="638175"/>
            <a:ext cx="7124700" cy="1184275"/>
          </a:xfrm>
        </p:spPr>
        <p:txBody>
          <a:bodyPr vert="horz" lIns="91440" tIns="45720" rIns="91440" bIns="45720" rtlCol="0" anchor="b">
            <a:noAutofit/>
          </a:bodyPr>
          <a:lstStyle/>
          <a:p>
            <a:pPr algn="ctr"/>
            <a:r>
              <a:rPr lang="en-US" altLang="en-US" sz="4000" b="1" dirty="0"/>
              <a:t>Common Indoor Air Quality Pollutants</a:t>
            </a:r>
          </a:p>
        </p:txBody>
      </p:sp>
      <p:pic>
        <p:nvPicPr>
          <p:cNvPr id="11" name="Content Placeholder 4">
            <a:extLst>
              <a:ext uri="{FF2B5EF4-FFF2-40B4-BE49-F238E27FC236}">
                <a16:creationId xmlns:a16="http://schemas.microsoft.com/office/drawing/2014/main" id="{410182E1-B777-4342-8D64-4C8DF7F9F764}"/>
              </a:ext>
            </a:extLst>
          </p:cNvPr>
          <p:cNvPicPr>
            <a:picLocks noChangeAspect="1" noChangeArrowheads="1"/>
          </p:cNvPicPr>
          <p:nvPr/>
        </p:nvPicPr>
        <p:blipFill>
          <a:blip r:embed="rId3" cstate="print"/>
          <a:stretch>
            <a:fillRect/>
          </a:stretch>
        </p:blipFill>
        <p:spPr bwMode="auto">
          <a:xfrm>
            <a:off x="1166041" y="393681"/>
            <a:ext cx="1836373" cy="1374838"/>
          </a:xfrm>
          <a:prstGeom prst="rect">
            <a:avLst/>
          </a:prstGeom>
          <a:noFill/>
        </p:spPr>
      </p:pic>
      <p:pic>
        <p:nvPicPr>
          <p:cNvPr id="10" name="Picture 4" descr="picture of person holding smoking cigarette depicting asthma trigger - SHS">
            <a:extLst>
              <a:ext uri="{FF2B5EF4-FFF2-40B4-BE49-F238E27FC236}">
                <a16:creationId xmlns:a16="http://schemas.microsoft.com/office/drawing/2014/main" id="{4684FF42-6643-49CE-B971-54BFAE339E22}"/>
              </a:ext>
            </a:extLst>
          </p:cNvPr>
          <p:cNvPicPr>
            <a:picLocks noChangeAspect="1" noChangeArrowheads="1"/>
          </p:cNvPicPr>
          <p:nvPr/>
        </p:nvPicPr>
        <p:blipFill>
          <a:blip r:embed="rId4" cstate="print"/>
          <a:stretch>
            <a:fillRect/>
          </a:stretch>
        </p:blipFill>
        <p:spPr bwMode="auto">
          <a:xfrm>
            <a:off x="949987" y="1943317"/>
            <a:ext cx="2268482" cy="1374838"/>
          </a:xfrm>
          <a:prstGeom prst="rect">
            <a:avLst/>
          </a:prstGeom>
          <a:noFill/>
        </p:spPr>
      </p:pic>
      <p:pic>
        <p:nvPicPr>
          <p:cNvPr id="1026" name="Picture 2" descr="A picture of assorted chemicals">
            <a:extLst>
              <a:ext uri="{FF2B5EF4-FFF2-40B4-BE49-F238E27FC236}">
                <a16:creationId xmlns:a16="http://schemas.microsoft.com/office/drawing/2014/main" id="{3DFBE2D0-C7B2-4E2D-A6CA-D90299ABC4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9988" y="3492952"/>
            <a:ext cx="2268482" cy="1374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a dog and cat">
            <a:extLst>
              <a:ext uri="{FF2B5EF4-FFF2-40B4-BE49-F238E27FC236}">
                <a16:creationId xmlns:a16="http://schemas.microsoft.com/office/drawing/2014/main" id="{0D79CC93-076C-4513-9113-EA7880005F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047" y="5042588"/>
            <a:ext cx="2566364" cy="13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3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4D18-71C0-46DD-95E1-28F650EAE7CF}"/>
              </a:ext>
            </a:extLst>
          </p:cNvPr>
          <p:cNvSpPr>
            <a:spLocks noGrp="1"/>
          </p:cNvSpPr>
          <p:nvPr>
            <p:ph type="title" idx="4294967295"/>
          </p:nvPr>
        </p:nvSpPr>
        <p:spPr>
          <a:xfrm>
            <a:off x="711144" y="775799"/>
            <a:ext cx="5688013" cy="1252537"/>
          </a:xfrm>
        </p:spPr>
        <p:txBody>
          <a:bodyPr anchor="ctr">
            <a:normAutofit/>
          </a:bodyPr>
          <a:lstStyle/>
          <a:p>
            <a:r>
              <a:rPr lang="en-US" sz="3700" b="1" dirty="0"/>
              <a:t>Indoor Air Quality (IAQ) and Health</a:t>
            </a:r>
          </a:p>
        </p:txBody>
      </p:sp>
      <p:sp>
        <p:nvSpPr>
          <p:cNvPr id="3" name="Content Placeholder 2">
            <a:extLst>
              <a:ext uri="{FF2B5EF4-FFF2-40B4-BE49-F238E27FC236}">
                <a16:creationId xmlns:a16="http://schemas.microsoft.com/office/drawing/2014/main" id="{A570AF6B-E273-423B-BB69-F2007A4EAF7C}"/>
              </a:ext>
            </a:extLst>
          </p:cNvPr>
          <p:cNvSpPr>
            <a:spLocks noGrp="1"/>
          </p:cNvSpPr>
          <p:nvPr>
            <p:ph idx="4294967295"/>
          </p:nvPr>
        </p:nvSpPr>
        <p:spPr>
          <a:xfrm>
            <a:off x="915931" y="2414344"/>
            <a:ext cx="5278438" cy="3979862"/>
          </a:xfrm>
        </p:spPr>
        <p:txBody>
          <a:bodyPr anchor="ctr">
            <a:noAutofit/>
          </a:bodyPr>
          <a:lstStyle/>
          <a:p>
            <a:r>
              <a:rPr lang="en-US" dirty="0"/>
              <a:t>Immediate Effects</a:t>
            </a:r>
          </a:p>
          <a:p>
            <a:pPr lvl="1"/>
            <a:r>
              <a:rPr lang="en-US" sz="2800" dirty="0"/>
              <a:t>Irritation to eyes, nose, throat</a:t>
            </a:r>
          </a:p>
          <a:p>
            <a:pPr lvl="1"/>
            <a:r>
              <a:rPr lang="en-US" sz="2800" dirty="0"/>
              <a:t>Headache, dizziness, fatigue</a:t>
            </a:r>
          </a:p>
          <a:p>
            <a:r>
              <a:rPr lang="en-US" dirty="0"/>
              <a:t>Long-Term Effects</a:t>
            </a:r>
          </a:p>
          <a:p>
            <a:pPr lvl="1"/>
            <a:r>
              <a:rPr lang="en-US" sz="2800" dirty="0"/>
              <a:t>Respiratory Disease</a:t>
            </a:r>
          </a:p>
          <a:p>
            <a:pPr lvl="1"/>
            <a:r>
              <a:rPr lang="en-US" sz="2800" dirty="0"/>
              <a:t>Heart Disease</a:t>
            </a:r>
          </a:p>
          <a:p>
            <a:pPr lvl="1"/>
            <a:r>
              <a:rPr lang="en-US" sz="2800" dirty="0"/>
              <a:t>Cancer</a:t>
            </a:r>
          </a:p>
          <a:p>
            <a:r>
              <a:rPr lang="en-US" dirty="0"/>
              <a:t>Death</a:t>
            </a:r>
          </a:p>
        </p:txBody>
      </p:sp>
      <p:pic>
        <p:nvPicPr>
          <p:cNvPr id="4" name="Picture 3" descr="A close up of a sign&#10;&#10;Description generated with very high confidence">
            <a:extLst>
              <a:ext uri="{FF2B5EF4-FFF2-40B4-BE49-F238E27FC236}">
                <a16:creationId xmlns:a16="http://schemas.microsoft.com/office/drawing/2014/main" id="{BD283CF7-7698-4967-A9D3-490FFD7D234D}"/>
              </a:ext>
            </a:extLst>
          </p:cNvPr>
          <p:cNvPicPr>
            <a:picLocks noChangeAspect="1"/>
          </p:cNvPicPr>
          <p:nvPr/>
        </p:nvPicPr>
        <p:blipFill rotWithShape="1">
          <a:blip r:embed="rId2"/>
          <a:srcRect r="4" b="7246"/>
          <a:stretch/>
        </p:blipFill>
        <p:spPr>
          <a:xfrm>
            <a:off x="7083423" y="581892"/>
            <a:ext cx="4397433" cy="2518756"/>
          </a:xfrm>
          <a:prstGeom prst="rect">
            <a:avLst/>
          </a:prstGeom>
        </p:spPr>
      </p:pic>
      <p:pic>
        <p:nvPicPr>
          <p:cNvPr id="85" name="Picture 2" descr="Translucent human figure with lungs highlighted">
            <a:extLst>
              <a:ext uri="{FF2B5EF4-FFF2-40B4-BE49-F238E27FC236}">
                <a16:creationId xmlns:a16="http://schemas.microsoft.com/office/drawing/2014/main" id="{B1F36FA7-65AA-4C9F-A8BE-723C802629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42" b="-2"/>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8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Asthma</a:t>
            </a:r>
          </a:p>
        </p:txBody>
      </p:sp>
      <p:sp>
        <p:nvSpPr>
          <p:cNvPr id="3" name="Content Placeholder 2"/>
          <p:cNvSpPr>
            <a:spLocks noGrp="1"/>
          </p:cNvSpPr>
          <p:nvPr>
            <p:ph idx="1"/>
          </p:nvPr>
        </p:nvSpPr>
        <p:spPr/>
        <p:txBody>
          <a:bodyPr/>
          <a:lstStyle/>
          <a:p>
            <a:r>
              <a:rPr lang="en-US" dirty="0"/>
              <a:t>Washington Department of Health reports that American Indians/Alaska Natives have a higher prevalence of asthma than the general population in the State of Washington.</a:t>
            </a:r>
          </a:p>
          <a:p>
            <a:pPr marL="0" indent="0">
              <a:buNone/>
            </a:pPr>
            <a:endParaRPr lang="en-US" dirty="0"/>
          </a:p>
          <a:p>
            <a:pPr marL="254000" marR="330835">
              <a:spcBef>
                <a:spcPts val="370"/>
              </a:spcBef>
            </a:pPr>
            <a:r>
              <a:rPr lang="en-US" sz="2800" dirty="0">
                <a:latin typeface="Times New Roman" panose="02020603050405020304" pitchFamily="18" charset="0"/>
                <a:ea typeface="Times New Roman" panose="02020603050405020304" pitchFamily="18" charset="0"/>
              </a:rPr>
              <a:t>The </a:t>
            </a:r>
            <a:r>
              <a:rPr lang="en-US" sz="2800" b="1" dirty="0">
                <a:latin typeface="Times New Roman" panose="02020603050405020304" pitchFamily="18" charset="0"/>
                <a:ea typeface="Times New Roman" panose="02020603050405020304" pitchFamily="18" charset="0"/>
              </a:rPr>
              <a:t>asthma education and management grant </a:t>
            </a:r>
            <a:r>
              <a:rPr lang="en-US" sz="2800" dirty="0">
                <a:latin typeface="Times New Roman" panose="02020603050405020304" pitchFamily="18" charset="0"/>
                <a:ea typeface="Times New Roman" panose="02020603050405020304" pitchFamily="18" charset="0"/>
              </a:rPr>
              <a:t>is designed to improve</a:t>
            </a:r>
            <a:r>
              <a:rPr lang="en-US" sz="2800" spc="-12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self-management and to reduce use of emergency rooms for management</a:t>
            </a:r>
            <a:r>
              <a:rPr lang="en-US" dirty="0"/>
              <a:t>.</a:t>
            </a:r>
          </a:p>
        </p:txBody>
      </p:sp>
    </p:spTree>
    <p:extLst>
      <p:ext uri="{BB962C8B-B14F-4D97-AF65-F5344CB8AC3E}">
        <p14:creationId xmlns:p14="http://schemas.microsoft.com/office/powerpoint/2010/main" val="22411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A387798-8123-42F8-B09F-042F6724E844}"/>
              </a:ext>
            </a:extLst>
          </p:cNvPr>
          <p:cNvSpPr>
            <a:spLocks noGrp="1"/>
          </p:cNvSpPr>
          <p:nvPr>
            <p:ph type="title"/>
          </p:nvPr>
        </p:nvSpPr>
        <p:spPr/>
        <p:txBody>
          <a:bodyPr/>
          <a:lstStyle/>
          <a:p>
            <a:pPr algn="ctr"/>
            <a:r>
              <a:rPr lang="en-US" altLang="en-US" dirty="0"/>
              <a:t>Summary of 2018 IHS Pilot Program</a:t>
            </a:r>
          </a:p>
        </p:txBody>
      </p:sp>
      <p:sp>
        <p:nvSpPr>
          <p:cNvPr id="3" name="Content Placeholder 2">
            <a:extLst>
              <a:ext uri="{FF2B5EF4-FFF2-40B4-BE49-F238E27FC236}">
                <a16:creationId xmlns:a16="http://schemas.microsoft.com/office/drawing/2014/main" id="{717AD38E-9663-46B2-8E97-E36E76BD03E6}"/>
              </a:ext>
            </a:extLst>
          </p:cNvPr>
          <p:cNvSpPr>
            <a:spLocks noGrp="1"/>
          </p:cNvSpPr>
          <p:nvPr>
            <p:ph idx="1"/>
          </p:nvPr>
        </p:nvSpPr>
        <p:spPr/>
        <p:txBody>
          <a:bodyPr>
            <a:normAutofit/>
          </a:bodyPr>
          <a:lstStyle/>
          <a:p>
            <a:pPr>
              <a:defRPr/>
            </a:pPr>
            <a:r>
              <a:rPr lang="en-US" dirty="0"/>
              <a:t>66.6% of referrals from IHS clinic elected to allow at least one asthma management home assessment.</a:t>
            </a:r>
          </a:p>
          <a:p>
            <a:pPr>
              <a:defRPr/>
            </a:pPr>
            <a:r>
              <a:rPr lang="en-US" dirty="0"/>
              <a:t>77.7% of the asthma home assessments resulted in an environmental modification or habit modification (i.e. no pets in the bedroom, etc.).</a:t>
            </a:r>
          </a:p>
          <a:p>
            <a:pPr>
              <a:defRPr/>
            </a:pPr>
            <a:r>
              <a:rPr lang="en-US" dirty="0"/>
              <a:t>47% reported a decrease usage in rescue medication usage.</a:t>
            </a:r>
          </a:p>
          <a:p>
            <a:pPr>
              <a:defRPr/>
            </a:pPr>
            <a:r>
              <a:rPr lang="en-US" dirty="0"/>
              <a:t>90% of patients with improved control – initial diagnosis with asthma symptoms </a:t>
            </a:r>
            <a:r>
              <a:rPr lang="en-US" b="1" dirty="0"/>
              <a:t>not</a:t>
            </a:r>
            <a:r>
              <a:rPr lang="en-US" dirty="0"/>
              <a:t> well-controlled; later self-reported or were diagnosed with asthma symptoms as well-controlled.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D743AD1-7385-4315-8481-88428E957845}"/>
              </a:ext>
            </a:extLst>
          </p:cNvPr>
          <p:cNvSpPr>
            <a:spLocks noGrp="1"/>
          </p:cNvSpPr>
          <p:nvPr>
            <p:ph type="title"/>
          </p:nvPr>
        </p:nvSpPr>
        <p:spPr/>
        <p:txBody>
          <a:bodyPr/>
          <a:lstStyle/>
          <a:p>
            <a:pPr algn="ctr"/>
            <a:r>
              <a:rPr lang="en-US" altLang="en-US" dirty="0"/>
              <a:t>Summary Urgent Care 2018</a:t>
            </a:r>
          </a:p>
        </p:txBody>
      </p:sp>
      <p:sp>
        <p:nvSpPr>
          <p:cNvPr id="3" name="Content Placeholder 2">
            <a:extLst>
              <a:ext uri="{FF2B5EF4-FFF2-40B4-BE49-F238E27FC236}">
                <a16:creationId xmlns:a16="http://schemas.microsoft.com/office/drawing/2014/main" id="{2C02F2AE-257A-4F2D-93EF-E2ABB3897729}"/>
              </a:ext>
            </a:extLst>
          </p:cNvPr>
          <p:cNvSpPr>
            <a:spLocks noGrp="1"/>
          </p:cNvSpPr>
          <p:nvPr>
            <p:ph idx="1"/>
          </p:nvPr>
        </p:nvSpPr>
        <p:spPr/>
        <p:txBody>
          <a:bodyPr>
            <a:normAutofit/>
          </a:bodyPr>
          <a:lstStyle/>
          <a:p>
            <a:pPr>
              <a:defRPr/>
            </a:pPr>
            <a:endParaRPr lang="en-US" dirty="0"/>
          </a:p>
          <a:p>
            <a:pPr>
              <a:defRPr/>
            </a:pPr>
            <a:r>
              <a:rPr lang="en-US" dirty="0"/>
              <a:t>52.9% of total enrolled patients had one or more Urgent Care (UC) visits to either the IHS Ambulatory Clinic or other outside clinic with asthma as the Purpose of Visit (POV) before the first home asthma assessment.</a:t>
            </a:r>
          </a:p>
          <a:p>
            <a:pPr marL="0" indent="0">
              <a:buNone/>
              <a:defRPr/>
            </a:pPr>
            <a:endParaRPr lang="en-US" dirty="0"/>
          </a:p>
          <a:p>
            <a:pPr>
              <a:defRPr/>
            </a:pPr>
            <a:r>
              <a:rPr lang="en-US" dirty="0"/>
              <a:t>11.7% of total enrolled patients had UC visits as POV up to one year after the first home assessment.</a:t>
            </a:r>
          </a:p>
          <a:p>
            <a:pPr marL="0" indent="0">
              <a:buNone/>
              <a:defRPr/>
            </a:pP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6BCC6EB-AB6D-4B1A-AE95-697BF54E1765}"/>
              </a:ext>
            </a:extLst>
          </p:cNvPr>
          <p:cNvSpPr>
            <a:spLocks noGrp="1"/>
          </p:cNvSpPr>
          <p:nvPr>
            <p:ph type="title"/>
          </p:nvPr>
        </p:nvSpPr>
        <p:spPr/>
        <p:txBody>
          <a:bodyPr/>
          <a:lstStyle/>
          <a:p>
            <a:pPr algn="ctr"/>
            <a:r>
              <a:rPr lang="en-US" altLang="en-US" dirty="0"/>
              <a:t>Summary of Hospital Visits 2018</a:t>
            </a:r>
          </a:p>
        </p:txBody>
      </p:sp>
      <p:sp>
        <p:nvSpPr>
          <p:cNvPr id="23555" name="Content Placeholder 2">
            <a:extLst>
              <a:ext uri="{FF2B5EF4-FFF2-40B4-BE49-F238E27FC236}">
                <a16:creationId xmlns:a16="http://schemas.microsoft.com/office/drawing/2014/main" id="{4DB27DAC-B7AA-4F86-BC50-750B2854C9AC}"/>
              </a:ext>
            </a:extLst>
          </p:cNvPr>
          <p:cNvSpPr>
            <a:spLocks noGrp="1"/>
          </p:cNvSpPr>
          <p:nvPr>
            <p:ph idx="1"/>
          </p:nvPr>
        </p:nvSpPr>
        <p:spPr/>
        <p:txBody>
          <a:bodyPr/>
          <a:lstStyle/>
          <a:p>
            <a:r>
              <a:rPr lang="en-US" altLang="en-US" dirty="0"/>
              <a:t>47% of participating patients were seen at Emergency Room for asthma symptoms eval. chart 1 year before asthma home assessment program enrollment.</a:t>
            </a:r>
          </a:p>
          <a:p>
            <a:endParaRPr lang="en-US" altLang="en-US" dirty="0"/>
          </a:p>
          <a:p>
            <a:r>
              <a:rPr lang="en-US" altLang="en-US" dirty="0"/>
              <a:t>17.6% of patients seen at Emergency Room for asthma symptoms after first asthma home assessment within 3 month time period, evaluated at 2</a:t>
            </a:r>
            <a:r>
              <a:rPr lang="en-US" altLang="en-US" baseline="30000" dirty="0"/>
              <a:t>nd</a:t>
            </a:r>
            <a:r>
              <a:rPr lang="en-US" altLang="en-US" dirty="0"/>
              <a:t> home visit.</a:t>
            </a:r>
          </a:p>
          <a:p>
            <a:endParaRPr lang="en-US" altLang="en-US" dirty="0"/>
          </a:p>
          <a:p>
            <a:r>
              <a:rPr lang="en-US" altLang="en-US" dirty="0"/>
              <a:t>14 total ER visits decreased to 3 total at the end of a year’s participation; 78.5% reduction.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1371B0E-FDCC-486E-B6D4-CAD00717199E}"/>
              </a:ext>
            </a:extLst>
          </p:cNvPr>
          <p:cNvSpPr>
            <a:spLocks noGrp="1"/>
          </p:cNvSpPr>
          <p:nvPr>
            <p:ph type="title"/>
          </p:nvPr>
        </p:nvSpPr>
        <p:spPr>
          <a:xfrm>
            <a:off x="2057400" y="228600"/>
            <a:ext cx="8229600" cy="1143000"/>
          </a:xfrm>
        </p:spPr>
        <p:txBody>
          <a:bodyPr/>
          <a:lstStyle/>
          <a:p>
            <a:pPr algn="ctr"/>
            <a:r>
              <a:rPr lang="en-US" altLang="en-US" dirty="0"/>
              <a:t>Highlights 2018</a:t>
            </a:r>
          </a:p>
        </p:txBody>
      </p:sp>
      <p:sp>
        <p:nvSpPr>
          <p:cNvPr id="25603" name="Content Placeholder 2">
            <a:extLst>
              <a:ext uri="{FF2B5EF4-FFF2-40B4-BE49-F238E27FC236}">
                <a16:creationId xmlns:a16="http://schemas.microsoft.com/office/drawing/2014/main" id="{A5AFEB84-0231-4370-8FA3-496FBE5029D0}"/>
              </a:ext>
            </a:extLst>
          </p:cNvPr>
          <p:cNvSpPr>
            <a:spLocks noGrp="1"/>
          </p:cNvSpPr>
          <p:nvPr>
            <p:ph idx="1"/>
          </p:nvPr>
        </p:nvSpPr>
        <p:spPr>
          <a:xfrm>
            <a:off x="1981200" y="2209800"/>
            <a:ext cx="8229600" cy="4114800"/>
          </a:xfrm>
        </p:spPr>
        <p:txBody>
          <a:bodyPr/>
          <a:lstStyle/>
          <a:p>
            <a:r>
              <a:rPr lang="en-US" altLang="en-US" dirty="0"/>
              <a:t>Good response from Yakama Nation Housing Authority in addressing deficiencies in YN owned homes.</a:t>
            </a:r>
          </a:p>
          <a:p>
            <a:r>
              <a:rPr lang="en-US" altLang="en-US" dirty="0"/>
              <a:t>3 family relocations to better housing.</a:t>
            </a:r>
          </a:p>
          <a:p>
            <a:r>
              <a:rPr lang="en-US" altLang="en-US" dirty="0"/>
              <a:t>1 removal of all carpeting and cleaning of ductwork by Yakama Nation Housing Authority.</a:t>
            </a:r>
          </a:p>
          <a:p>
            <a:r>
              <a:rPr lang="en-US" altLang="en-US" dirty="0"/>
              <a:t>Replacement of old woodburning stoves for EPA certified cleaner burning models through YN EMP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30A8E-B72D-4D84-A3D2-5E8279D8697D}"/>
              </a:ext>
            </a:extLst>
          </p:cNvPr>
          <p:cNvSpPr>
            <a:spLocks noGrp="1"/>
          </p:cNvSpPr>
          <p:nvPr>
            <p:ph idx="1"/>
          </p:nvPr>
        </p:nvSpPr>
        <p:spPr>
          <a:xfrm>
            <a:off x="1981200" y="1371600"/>
            <a:ext cx="8229600" cy="4953000"/>
          </a:xfrm>
        </p:spPr>
        <p:txBody>
          <a:bodyPr>
            <a:normAutofit/>
          </a:bodyPr>
          <a:lstStyle/>
          <a:p>
            <a:pPr>
              <a:defRPr/>
            </a:pPr>
            <a:r>
              <a:rPr lang="en-US" dirty="0">
                <a:solidFill>
                  <a:prstClr val="black"/>
                </a:solidFill>
              </a:rPr>
              <a:t>Identification of unique insect asthma trigger.</a:t>
            </a:r>
          </a:p>
          <a:p>
            <a:pPr>
              <a:defRPr/>
            </a:pPr>
            <a:r>
              <a:rPr lang="en-US" dirty="0">
                <a:solidFill>
                  <a:prstClr val="black"/>
                </a:solidFill>
              </a:rPr>
              <a:t>1 hospital admission prevented.</a:t>
            </a:r>
          </a:p>
          <a:p>
            <a:pPr>
              <a:defRPr/>
            </a:pPr>
            <a:r>
              <a:rPr lang="en-US" dirty="0">
                <a:solidFill>
                  <a:prstClr val="black"/>
                </a:solidFill>
              </a:rPr>
              <a:t>Increased integration between clinical staff &amp; environmental health program.</a:t>
            </a:r>
          </a:p>
          <a:p>
            <a:pPr>
              <a:defRPr/>
            </a:pPr>
            <a:r>
              <a:rPr lang="en-US" dirty="0">
                <a:solidFill>
                  <a:prstClr val="black"/>
                </a:solidFill>
              </a:rPr>
              <a:t>Partnership with EPA.</a:t>
            </a:r>
          </a:p>
          <a:p>
            <a:pPr>
              <a:defRPr/>
            </a:pPr>
            <a:r>
              <a:rPr lang="en-US" dirty="0">
                <a:solidFill>
                  <a:prstClr val="black"/>
                </a:solidFill>
              </a:rPr>
              <a:t>Increased participation by word-of-mouth.</a:t>
            </a:r>
          </a:p>
          <a:p>
            <a:pPr>
              <a:defRPr/>
            </a:pPr>
            <a:r>
              <a:rPr lang="en-US" dirty="0">
                <a:solidFill>
                  <a:prstClr val="black"/>
                </a:solidFill>
              </a:rPr>
              <a:t>YN Housing Authority addressing home deficiencies in general.</a:t>
            </a:r>
          </a:p>
          <a:p>
            <a:pPr marL="0" indent="0">
              <a:buNone/>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6F09F532C084B9C53F998E3DB2B6F" ma:contentTypeVersion="15" ma:contentTypeDescription="Create a new document." ma:contentTypeScope="" ma:versionID="481f92bbf0139d6cd29b1d16b506d8e6">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1c7484b-7758-49d2-a987-dd2627a66c44" xmlns:ns6="fb2346bf-9f47-45ab-958c-ff5061b8428e" targetNamespace="http://schemas.microsoft.com/office/2006/metadata/properties" ma:root="true" ma:fieldsID="a3d24ab332818674eaa3f3e1f02f410b" ns1:_="" ns2:_="" ns3:_="" ns4:_="" ns5:_="" ns6:_="">
    <xsd:import namespace="http://schemas.microsoft.com/sharepoint/v3"/>
    <xsd:import namespace="4ffa91fb-a0ff-4ac5-b2db-65c790d184a4"/>
    <xsd:import namespace="http://schemas.microsoft.com/sharepoint.v3"/>
    <xsd:import namespace="http://schemas.microsoft.com/sharepoint/v3/fields"/>
    <xsd:import namespace="71c7484b-7758-49d2-a987-dd2627a66c44"/>
    <xsd:import namespace="fb2346bf-9f47-45ab-958c-ff5061b8428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AutoTags" minOccurs="0"/>
                <xsd:element ref="ns5:MediaServiceFastMetadata" minOccurs="0"/>
                <xsd:element ref="ns5:MediaServiceMetadata" minOccurs="0"/>
                <xsd:element ref="ns5:MediaServiceDateTaken" minOccurs="0"/>
                <xsd:element ref="ns5:MediaServiceGenerationTime" minOccurs="0"/>
                <xsd:element ref="ns5:MediaServiceEventHashCode" minOccurs="0"/>
                <xsd:element ref="ns6:SharedWithUsers" minOccurs="0"/>
                <xsd:element ref="ns6:SharedWithDetails" minOccurs="0"/>
                <xsd:element ref="ns5:MediaServiceOCR" minOccurs="0"/>
                <xsd:element ref="ns5:MediaServiceLocation" minOccurs="0"/>
                <xsd:element ref="ns1:_ip_UnifiedCompliancePolicyProperties" minOccurs="0"/>
                <xsd:element ref="ns1:_ip_UnifiedCompliancePolicyUIAction" minOccurs="0"/>
                <xsd:element ref="ns5:lcf76f155ced4ddcb4097134ff3c332f"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8" nillable="true" ma:displayName="Unified Compliance Policy Properties" ma:hidden="true" ma:internalName="_ip_UnifiedCompliancePolicyProperties">
      <xsd:simpleType>
        <xsd:restriction base="dms:Note"/>
      </xsd:simpleType>
    </xsd:element>
    <xsd:element name="_ip_UnifiedCompliancePolicyUIAction" ma:index="3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7c56dc8-1e9c-44eb-b281-eb484e60cd8a}" ma:internalName="TaxCatchAllLabel" ma:readOnly="true" ma:showField="CatchAllDataLabel" ma:web="fb2346bf-9f47-45ab-958c-ff5061b8428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7c56dc8-1e9c-44eb-b281-eb484e60cd8a}" ma:internalName="TaxCatchAll" ma:showField="CatchAllData" ma:web="fb2346bf-9f47-45ab-958c-ff5061b842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c7484b-7758-49d2-a987-dd2627a66c44" elementFormDefault="qualified">
    <xsd:import namespace="http://schemas.microsoft.com/office/2006/documentManagement/types"/>
    <xsd:import namespace="http://schemas.microsoft.com/office/infopath/2007/PartnerControls"/>
    <xsd:element name="MediaServiceAutoTags" ma:index="28" nillable="true" ma:displayName="Tags" ma:internalName="MediaServiceAutoTags" ma:readOnly="true">
      <xsd:simpleType>
        <xsd:restriction base="dms:Text"/>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Metadata" ma:index="30" nillable="true" ma:displayName="MediaServiceMetadata" ma:hidden="true" ma:internalName="MediaService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2346bf-9f47-45ab-958c-ff5061b8428e"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_ip_UnifiedCompliancePolicyProperties xmlns="http://schemas.microsoft.com/sharepoint/v3" xsi:nil="true"/>
    <Rights xmlns="4ffa91fb-a0ff-4ac5-b2db-65c790d184a4" xsi:nil="true"/>
    <Document_x0020_Creation_x0020_Date xmlns="4ffa91fb-a0ff-4ac5-b2db-65c790d184a4">2022-10-06T21:55:03+00:00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lcf76f155ced4ddcb4097134ff3c332f xmlns="71c7484b-7758-49d2-a987-dd2627a66c44">
      <Terms xmlns="http://schemas.microsoft.com/office/infopath/2007/PartnerControls"/>
    </lcf76f155ced4ddcb4097134ff3c332f>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F9F96244-911C-49AE-AE74-1C945A4F489B}"/>
</file>

<file path=customXml/itemProps2.xml><?xml version="1.0" encoding="utf-8"?>
<ds:datastoreItem xmlns:ds="http://schemas.openxmlformats.org/officeDocument/2006/customXml" ds:itemID="{F636B2A0-D336-48F2-ADDB-1AB16363007A}"/>
</file>

<file path=customXml/itemProps3.xml><?xml version="1.0" encoding="utf-8"?>
<ds:datastoreItem xmlns:ds="http://schemas.openxmlformats.org/officeDocument/2006/customXml" ds:itemID="{DC202730-CC23-4720-BB64-ACB4C3DBEA12}"/>
</file>

<file path=customXml/itemProps4.xml><?xml version="1.0" encoding="utf-8"?>
<ds:datastoreItem xmlns:ds="http://schemas.openxmlformats.org/officeDocument/2006/customXml" ds:itemID="{73EADDC3-6BB8-4457-B155-F18A1C27E4A7}"/>
</file>

<file path=docProps/app.xml><?xml version="1.0" encoding="utf-8"?>
<Properties xmlns="http://schemas.openxmlformats.org/officeDocument/2006/extended-properties" xmlns:vt="http://schemas.openxmlformats.org/officeDocument/2006/docPropsVTypes">
  <Template>Office Theme</Template>
  <TotalTime>1323</TotalTime>
  <Words>849</Words>
  <Application>Microsoft Office PowerPoint</Application>
  <PresentationFormat>Widescreen</PresentationFormat>
  <Paragraphs>94</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Constantia</vt:lpstr>
      <vt:lpstr>Times New Roman</vt:lpstr>
      <vt:lpstr>Wingdings 2</vt:lpstr>
      <vt:lpstr>Flow</vt:lpstr>
      <vt:lpstr>Enhancing Control of Childhood Asthma in AI/AN Communities</vt:lpstr>
      <vt:lpstr>Common Indoor Air Quality Pollutants</vt:lpstr>
      <vt:lpstr>Indoor Air Quality (IAQ) and Health</vt:lpstr>
      <vt:lpstr>Asthma</vt:lpstr>
      <vt:lpstr>Summary of 2018 IHS Pilot Program</vt:lpstr>
      <vt:lpstr>Summary Urgent Care 2018</vt:lpstr>
      <vt:lpstr>Summary of Hospital Visits 2018</vt:lpstr>
      <vt:lpstr>Highlights 2018</vt:lpstr>
      <vt:lpstr>PowerPoint Presentation</vt:lpstr>
      <vt:lpstr>PowerPoint Presentation</vt:lpstr>
      <vt:lpstr>Current NIH Study</vt:lpstr>
      <vt:lpstr>EHR Template for Home Visits</vt:lpstr>
      <vt:lpstr>PowerPoint Presentation</vt:lpstr>
      <vt:lpstr>Resources</vt:lpstr>
      <vt:lpstr>Asthma Toolkit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Quality Assessments, Virtual Techniques and Strategies During the Pandemic</dc:title>
  <dc:creator>Paguia, Monica</dc:creator>
  <cp:lastModifiedBy>Manion, Andrea</cp:lastModifiedBy>
  <cp:revision>36</cp:revision>
  <dcterms:created xsi:type="dcterms:W3CDTF">2021-03-08T15:16:19Z</dcterms:created>
  <dcterms:modified xsi:type="dcterms:W3CDTF">2022-10-06T21:54:32Z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0x0101009F16F09F532C084B9C53F998E3DB2B6F</vt:lpwstr>
  </property>
  <property fmtid="{D5CDD505-2E9C-101B-9397-08002B2CF9AE}" pid="3" name="TaxKeyword">
    <vt:lpwstr/>
  </property>
</Properties>
</file>