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5.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slideLayouts/slideLayout6.xml" ContentType="application/vnd.openxmlformats-officedocument.presentationml.slideLayout+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notesSlides/notesSlide4.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4"/>
  </p:notesMasterIdLst>
  <p:sldIdLst>
    <p:sldId id="256" r:id="rId2"/>
    <p:sldId id="267" r:id="rId3"/>
    <p:sldId id="262" r:id="rId4"/>
    <p:sldId id="257" r:id="rId5"/>
    <p:sldId id="263" r:id="rId6"/>
    <p:sldId id="258" r:id="rId7"/>
    <p:sldId id="261" r:id="rId8"/>
    <p:sldId id="266" r:id="rId9"/>
    <p:sldId id="259" r:id="rId10"/>
    <p:sldId id="264" r:id="rId11"/>
    <p:sldId id="265" r:id="rId12"/>
    <p:sldId id="268"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979" autoAdjust="0"/>
  </p:normalViewPr>
  <p:slideViewPr>
    <p:cSldViewPr snapToGrid="0">
      <p:cViewPr varScale="1">
        <p:scale>
          <a:sx n="40" d="100"/>
          <a:sy n="40" d="100"/>
        </p:scale>
        <p:origin x="48" y="81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90" d="100"/>
          <a:sy n="90" d="100"/>
        </p:scale>
        <p:origin x="1852" y="-53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customXml" Target="../customXml/item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C53ED-1647-4294-93F6-211D6C019D25}" type="datetimeFigureOut">
              <a:rPr lang="en-US" smtClean="0"/>
              <a:t>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FF4B9-1832-4DFE-9D1B-7E080BB1F6DD}" type="slidenum">
              <a:rPr lang="en-US" smtClean="0"/>
              <a:t>‹#›</a:t>
            </a:fld>
            <a:endParaRPr lang="en-US"/>
          </a:p>
        </p:txBody>
      </p:sp>
    </p:spTree>
    <p:extLst>
      <p:ext uri="{BB962C8B-B14F-4D97-AF65-F5344CB8AC3E}">
        <p14:creationId xmlns:p14="http://schemas.microsoft.com/office/powerpoint/2010/main" val="2025874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5FF4B9-1832-4DFE-9D1B-7E080BB1F6DD}" type="slidenum">
              <a:rPr lang="en-US" smtClean="0"/>
              <a:t>1</a:t>
            </a:fld>
            <a:endParaRPr lang="en-US"/>
          </a:p>
        </p:txBody>
      </p:sp>
    </p:spTree>
    <p:extLst>
      <p:ext uri="{BB962C8B-B14F-4D97-AF65-F5344CB8AC3E}">
        <p14:creationId xmlns:p14="http://schemas.microsoft.com/office/powerpoint/2010/main" val="3441752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4"/>
            <a:r>
              <a:rPr lang="en-US" dirty="0" err="1" smtClean="0"/>
              <a:t>Techologies</a:t>
            </a:r>
            <a:r>
              <a:rPr lang="en-US" dirty="0" smtClean="0"/>
              <a:t> available-</a:t>
            </a:r>
            <a:r>
              <a:rPr lang="en-US" baseline="0" dirty="0" smtClean="0"/>
              <a:t> </a:t>
            </a:r>
            <a:r>
              <a:rPr lang="en-US" dirty="0" smtClean="0"/>
              <a:t>Verified Retrofit, Verified idle </a:t>
            </a:r>
            <a:r>
              <a:rPr lang="en-US" dirty="0" err="1" smtClean="0"/>
              <a:t>rection</a:t>
            </a:r>
            <a:r>
              <a:rPr lang="en-US" dirty="0" smtClean="0"/>
              <a:t>, verified aerodynamic, verified low rolling resistance tires, </a:t>
            </a:r>
            <a:r>
              <a:rPr lang="en-US" dirty="0" err="1" smtClean="0"/>
              <a:t>cerified</a:t>
            </a:r>
            <a:r>
              <a:rPr lang="en-US" dirty="0" smtClean="0"/>
              <a:t> engine </a:t>
            </a:r>
            <a:r>
              <a:rPr lang="en-US" dirty="0" err="1" smtClean="0"/>
              <a:t>replacemnets</a:t>
            </a:r>
            <a:r>
              <a:rPr lang="en-US" dirty="0" smtClean="0"/>
              <a:t> and conversion and certified vehicle or equipment replacement.  Noting</a:t>
            </a:r>
            <a:r>
              <a:rPr lang="en-US" baseline="0" dirty="0" smtClean="0"/>
              <a:t> why these are important to the tribe and how they may help improve air quality</a:t>
            </a:r>
            <a:endParaRPr lang="en-US" dirty="0" smtClean="0"/>
          </a:p>
          <a:p>
            <a:pPr lvl="4"/>
            <a:r>
              <a:rPr lang="en-US" dirty="0" smtClean="0"/>
              <a:t>Eligible</a:t>
            </a:r>
            <a:r>
              <a:rPr lang="en-US" baseline="0" dirty="0" smtClean="0"/>
              <a:t> </a:t>
            </a:r>
            <a:r>
              <a:rPr lang="en-US" baseline="0" dirty="0" err="1" smtClean="0"/>
              <a:t>veicles</a:t>
            </a:r>
            <a:r>
              <a:rPr lang="en-US" baseline="0" dirty="0" smtClean="0"/>
              <a:t> </a:t>
            </a:r>
            <a:r>
              <a:rPr lang="en-US" dirty="0" smtClean="0"/>
              <a:t>Marine Engines on fishing and other vessels,</a:t>
            </a:r>
            <a:r>
              <a:rPr lang="en-US" baseline="0" dirty="0" smtClean="0"/>
              <a:t> </a:t>
            </a:r>
            <a:r>
              <a:rPr lang="en-US" dirty="0" err="1" smtClean="0"/>
              <a:t>Nonroad</a:t>
            </a:r>
            <a:r>
              <a:rPr lang="en-US" dirty="0" smtClean="0"/>
              <a:t> engines, equipment ,</a:t>
            </a:r>
            <a:r>
              <a:rPr lang="en-US" baseline="0" dirty="0" smtClean="0"/>
              <a:t> </a:t>
            </a:r>
            <a:r>
              <a:rPr lang="en-US" dirty="0" smtClean="0"/>
              <a:t>School buses,</a:t>
            </a:r>
            <a:r>
              <a:rPr lang="en-US" baseline="0" dirty="0" smtClean="0"/>
              <a:t> </a:t>
            </a:r>
            <a:r>
              <a:rPr lang="en-US" dirty="0" smtClean="0"/>
              <a:t>Electrified parking spaces</a:t>
            </a:r>
            <a:r>
              <a:rPr lang="en-US" baseline="0" dirty="0" smtClean="0"/>
              <a:t>, </a:t>
            </a:r>
            <a:r>
              <a:rPr lang="en-US" dirty="0" smtClean="0"/>
              <a:t>Heavy duty highway vehicles,</a:t>
            </a:r>
            <a:r>
              <a:rPr lang="en-US" baseline="0" dirty="0" smtClean="0"/>
              <a:t> </a:t>
            </a:r>
            <a:r>
              <a:rPr lang="en-US" dirty="0" err="1" smtClean="0"/>
              <a:t>Locomtive</a:t>
            </a:r>
            <a:r>
              <a:rPr lang="en-US" dirty="0" smtClean="0"/>
              <a:t> engines</a:t>
            </a:r>
          </a:p>
          <a:p>
            <a:pPr lvl="4"/>
            <a:endParaRPr lang="en-US" dirty="0" smtClean="0"/>
          </a:p>
          <a:p>
            <a:pPr lvl="4"/>
            <a:r>
              <a:rPr lang="en-US" dirty="0" smtClean="0"/>
              <a:t>Grants National,</a:t>
            </a:r>
            <a:r>
              <a:rPr lang="en-US" baseline="0" dirty="0" smtClean="0"/>
              <a:t> Tribal, School bus and State</a:t>
            </a:r>
            <a:endParaRPr lang="en-US" dirty="0" smtClean="0"/>
          </a:p>
          <a:p>
            <a:endParaRPr lang="en-US" dirty="0"/>
          </a:p>
        </p:txBody>
      </p:sp>
      <p:sp>
        <p:nvSpPr>
          <p:cNvPr id="4" name="Slide Number Placeholder 3"/>
          <p:cNvSpPr>
            <a:spLocks noGrp="1"/>
          </p:cNvSpPr>
          <p:nvPr>
            <p:ph type="sldNum" sz="quarter" idx="10"/>
          </p:nvPr>
        </p:nvSpPr>
        <p:spPr/>
        <p:txBody>
          <a:bodyPr/>
          <a:lstStyle/>
          <a:p>
            <a:fld id="{D95FF4B9-1832-4DFE-9D1B-7E080BB1F6DD}" type="slidenum">
              <a:rPr lang="en-US" smtClean="0"/>
              <a:t>2</a:t>
            </a:fld>
            <a:endParaRPr lang="en-US"/>
          </a:p>
        </p:txBody>
      </p:sp>
    </p:spTree>
    <p:extLst>
      <p:ext uri="{BB962C8B-B14F-4D97-AF65-F5344CB8AC3E}">
        <p14:creationId xmlns:p14="http://schemas.microsoft.com/office/powerpoint/2010/main" val="4150241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Phase 1 FY 18/19</a:t>
            </a:r>
          </a:p>
          <a:p>
            <a:r>
              <a:rPr lang="en-US" dirty="0" smtClean="0"/>
              <a:t>First DERA applicant to replace marine engines.</a:t>
            </a:r>
            <a:r>
              <a:rPr lang="en-US" baseline="0" dirty="0" smtClean="0"/>
              <a:t> We replaced engines on the Celtic. It was a learning project because it was the first, but for the most part it was successful. Our DERA team worked with the vessel Owner to come up with a phased approach to complete the project. In this way the vessel owner got an opportunity to work on projects out of the scope of DERA </a:t>
            </a:r>
            <a:r>
              <a:rPr lang="en-US" baseline="0" dirty="0" err="1" smtClean="0"/>
              <a:t>ei</a:t>
            </a:r>
            <a:r>
              <a:rPr lang="en-US" baseline="0" dirty="0" smtClean="0"/>
              <a:t>, plumbing, blasting the engine room, and other projects. There were not too many challenges to this project, but when replacing some things there was wastage which was not accounted for. However, this wastage did not delay the project. Another challenge was figuring out how the hydraulics would move when everything was replaced and back into the water.</a:t>
            </a:r>
            <a:endParaRPr lang="en-US" dirty="0"/>
          </a:p>
        </p:txBody>
      </p:sp>
      <p:sp>
        <p:nvSpPr>
          <p:cNvPr id="4" name="Slide Number Placeholder 3"/>
          <p:cNvSpPr>
            <a:spLocks noGrp="1"/>
          </p:cNvSpPr>
          <p:nvPr>
            <p:ph type="sldNum" sz="quarter" idx="10"/>
          </p:nvPr>
        </p:nvSpPr>
        <p:spPr/>
        <p:txBody>
          <a:bodyPr/>
          <a:lstStyle/>
          <a:p>
            <a:fld id="{D95FF4B9-1832-4DFE-9D1B-7E080BB1F6DD}" type="slidenum">
              <a:rPr lang="en-US" smtClean="0"/>
              <a:t>4</a:t>
            </a:fld>
            <a:endParaRPr lang="en-US"/>
          </a:p>
        </p:txBody>
      </p:sp>
    </p:spTree>
    <p:extLst>
      <p:ext uri="{BB962C8B-B14F-4D97-AF65-F5344CB8AC3E}">
        <p14:creationId xmlns:p14="http://schemas.microsoft.com/office/powerpoint/2010/main" val="4168576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554663" cy="3124200"/>
          </a:xfrm>
        </p:spPr>
      </p:sp>
      <p:sp>
        <p:nvSpPr>
          <p:cNvPr id="3" name="Notes Placeholder 2"/>
          <p:cNvSpPr>
            <a:spLocks noGrp="1"/>
          </p:cNvSpPr>
          <p:nvPr>
            <p:ph type="body" idx="1"/>
          </p:nvPr>
        </p:nvSpPr>
        <p:spPr/>
        <p:txBody>
          <a:bodyPr/>
          <a:lstStyle/>
          <a:p>
            <a:r>
              <a:rPr lang="en-US" dirty="0" smtClean="0"/>
              <a:t>Phase 2 FY</a:t>
            </a:r>
            <a:r>
              <a:rPr lang="en-US" baseline="0" dirty="0" smtClean="0"/>
              <a:t> 20</a:t>
            </a:r>
          </a:p>
          <a:p>
            <a:r>
              <a:rPr lang="en-US" baseline="0" dirty="0" smtClean="0"/>
              <a:t>The lady Debbie. The Lady Debbie had the main engine and an auxiliary engine replaced. This project did not go as smooth as the previous years. Challenges started with communication with vessel owner and our DERA team, out of scope work was not accounted for and were last minute. The vendor we were using had miscues on their part as well, not timely, ordered wrong part, and had lost workers. And the big one </a:t>
            </a:r>
            <a:r>
              <a:rPr lang="en-US" baseline="0" dirty="0" err="1" smtClean="0"/>
              <a:t>CoVid</a:t>
            </a:r>
            <a:r>
              <a:rPr lang="en-US" baseline="0" dirty="0" smtClean="0"/>
              <a:t> hit. The success in this project was that with the challenges it was still completed. </a:t>
            </a:r>
            <a:endParaRPr lang="en-US" dirty="0"/>
          </a:p>
        </p:txBody>
      </p:sp>
      <p:sp>
        <p:nvSpPr>
          <p:cNvPr id="4" name="Slide Number Placeholder 3"/>
          <p:cNvSpPr>
            <a:spLocks noGrp="1"/>
          </p:cNvSpPr>
          <p:nvPr>
            <p:ph type="sldNum" sz="quarter" idx="10"/>
          </p:nvPr>
        </p:nvSpPr>
        <p:spPr/>
        <p:txBody>
          <a:bodyPr/>
          <a:lstStyle/>
          <a:p>
            <a:fld id="{D95FF4B9-1832-4DFE-9D1B-7E080BB1F6DD}" type="slidenum">
              <a:rPr lang="en-US" smtClean="0"/>
              <a:t>6</a:t>
            </a:fld>
            <a:endParaRPr lang="en-US"/>
          </a:p>
        </p:txBody>
      </p:sp>
    </p:spTree>
    <p:extLst>
      <p:ext uri="{BB962C8B-B14F-4D97-AF65-F5344CB8AC3E}">
        <p14:creationId xmlns:p14="http://schemas.microsoft.com/office/powerpoint/2010/main" val="1401258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Phase 3 FY 21 </a:t>
            </a:r>
          </a:p>
          <a:p>
            <a:r>
              <a:rPr lang="en-US" dirty="0" smtClean="0"/>
              <a:t>Lady</a:t>
            </a:r>
            <a:r>
              <a:rPr lang="en-US" baseline="0" dirty="0" smtClean="0"/>
              <a:t> Nance replaced main engine and </a:t>
            </a:r>
            <a:r>
              <a:rPr lang="en-US" baseline="0" dirty="0" err="1" smtClean="0"/>
              <a:t>KaiKoa</a:t>
            </a:r>
            <a:r>
              <a:rPr lang="en-US" baseline="0" dirty="0" smtClean="0"/>
              <a:t> replaced main engine and an auxiliary. Application with 2 vessels. The biggest challenge right now is the global supply chain, there are small parts that are need to move forward with this project but have been delayed. We have been able to replace one of the engines before the tribal crabbing season started and are slowly getting parts in. </a:t>
            </a:r>
            <a:endParaRPr lang="en-US" dirty="0"/>
          </a:p>
        </p:txBody>
      </p:sp>
      <p:sp>
        <p:nvSpPr>
          <p:cNvPr id="4" name="Slide Number Placeholder 3"/>
          <p:cNvSpPr>
            <a:spLocks noGrp="1"/>
          </p:cNvSpPr>
          <p:nvPr>
            <p:ph type="sldNum" sz="quarter" idx="10"/>
          </p:nvPr>
        </p:nvSpPr>
        <p:spPr/>
        <p:txBody>
          <a:bodyPr/>
          <a:lstStyle/>
          <a:p>
            <a:fld id="{D95FF4B9-1832-4DFE-9D1B-7E080BB1F6DD}" type="slidenum">
              <a:rPr lang="en-US" smtClean="0"/>
              <a:t>9</a:t>
            </a:fld>
            <a:endParaRPr lang="en-US"/>
          </a:p>
        </p:txBody>
      </p:sp>
    </p:spTree>
    <p:extLst>
      <p:ext uri="{BB962C8B-B14F-4D97-AF65-F5344CB8AC3E}">
        <p14:creationId xmlns:p14="http://schemas.microsoft.com/office/powerpoint/2010/main" val="48493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you are hoping to see for</a:t>
            </a:r>
            <a:r>
              <a:rPr lang="en-US" baseline="0" dirty="0" smtClean="0"/>
              <a:t> the future with this vessel</a:t>
            </a:r>
            <a:endParaRPr lang="en-US" dirty="0"/>
          </a:p>
        </p:txBody>
      </p:sp>
      <p:sp>
        <p:nvSpPr>
          <p:cNvPr id="4" name="Slide Number Placeholder 3"/>
          <p:cNvSpPr>
            <a:spLocks noGrp="1"/>
          </p:cNvSpPr>
          <p:nvPr>
            <p:ph type="sldNum" sz="quarter" idx="10"/>
          </p:nvPr>
        </p:nvSpPr>
        <p:spPr/>
        <p:txBody>
          <a:bodyPr/>
          <a:lstStyle/>
          <a:p>
            <a:fld id="{D95FF4B9-1832-4DFE-9D1B-7E080BB1F6DD}" type="slidenum">
              <a:rPr lang="en-US" smtClean="0"/>
              <a:t>10</a:t>
            </a:fld>
            <a:endParaRPr lang="en-US"/>
          </a:p>
        </p:txBody>
      </p:sp>
    </p:spTree>
    <p:extLst>
      <p:ext uri="{BB962C8B-B14F-4D97-AF65-F5344CB8AC3E}">
        <p14:creationId xmlns:p14="http://schemas.microsoft.com/office/powerpoint/2010/main" val="4285744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35BD6E-FFA2-4359-BA51-0B8AA5AB55B8}"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E8F9C4-EFB3-47D8-A424-BC438737E946}"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508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Date Placeholder 2"/>
          <p:cNvSpPr>
            <a:spLocks noGrp="1"/>
          </p:cNvSpPr>
          <p:nvPr>
            <p:ph type="dt" sz="half" idx="10"/>
          </p:nvPr>
        </p:nvSpPr>
        <p:spPr/>
        <p:txBody>
          <a:bodyPr/>
          <a:lstStyle/>
          <a:p>
            <a:fld id="{0435BD6E-FFA2-4359-BA51-0B8AA5AB55B8}" type="datetimeFigureOut">
              <a:rPr lang="en-US" smtClean="0"/>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E8F9C4-EFB3-47D8-A424-BC438737E946}" type="slidenum">
              <a:rPr lang="en-US" smtClean="0"/>
              <a:t>‹#›</a:t>
            </a:fld>
            <a:endParaRPr lang="en-US"/>
          </a:p>
        </p:txBody>
      </p:sp>
    </p:spTree>
    <p:extLst>
      <p:ext uri="{BB962C8B-B14F-4D97-AF65-F5344CB8AC3E}">
        <p14:creationId xmlns:p14="http://schemas.microsoft.com/office/powerpoint/2010/main" val="3884238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435BD6E-FFA2-4359-BA51-0B8AA5AB55B8}"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E8F9C4-EFB3-47D8-A424-BC438737E946}" type="slidenum">
              <a:rPr lang="en-US" smtClean="0"/>
              <a:t>‹#›</a:t>
            </a:fld>
            <a:endParaRPr lang="en-US"/>
          </a:p>
        </p:txBody>
      </p:sp>
    </p:spTree>
    <p:extLst>
      <p:ext uri="{BB962C8B-B14F-4D97-AF65-F5344CB8AC3E}">
        <p14:creationId xmlns:p14="http://schemas.microsoft.com/office/powerpoint/2010/main" val="757347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435BD6E-FFA2-4359-BA51-0B8AA5AB55B8}"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E8F9C4-EFB3-47D8-A424-BC438737E946}"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985871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435BD6E-FFA2-4359-BA51-0B8AA5AB55B8}"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E8F9C4-EFB3-47D8-A424-BC438737E946}" type="slidenum">
              <a:rPr lang="en-US" smtClean="0"/>
              <a:t>‹#›</a:t>
            </a:fld>
            <a:endParaRPr lang="en-US"/>
          </a:p>
        </p:txBody>
      </p:sp>
    </p:spTree>
    <p:extLst>
      <p:ext uri="{BB962C8B-B14F-4D97-AF65-F5344CB8AC3E}">
        <p14:creationId xmlns:p14="http://schemas.microsoft.com/office/powerpoint/2010/main" val="421651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435BD6E-FFA2-4359-BA51-0B8AA5AB55B8}"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E8F9C4-EFB3-47D8-A424-BC438737E946}"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498189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435BD6E-FFA2-4359-BA51-0B8AA5AB55B8}"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E8F9C4-EFB3-47D8-A424-BC438737E946}" type="slidenum">
              <a:rPr lang="en-US" smtClean="0"/>
              <a:t>‹#›</a:t>
            </a:fld>
            <a:endParaRPr lang="en-US"/>
          </a:p>
        </p:txBody>
      </p:sp>
    </p:spTree>
    <p:extLst>
      <p:ext uri="{BB962C8B-B14F-4D97-AF65-F5344CB8AC3E}">
        <p14:creationId xmlns:p14="http://schemas.microsoft.com/office/powerpoint/2010/main" val="2679716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35BD6E-FFA2-4359-BA51-0B8AA5AB55B8}"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E8F9C4-EFB3-47D8-A424-BC438737E946}" type="slidenum">
              <a:rPr lang="en-US" smtClean="0"/>
              <a:t>‹#›</a:t>
            </a:fld>
            <a:endParaRPr lang="en-US"/>
          </a:p>
        </p:txBody>
      </p:sp>
    </p:spTree>
    <p:extLst>
      <p:ext uri="{BB962C8B-B14F-4D97-AF65-F5344CB8AC3E}">
        <p14:creationId xmlns:p14="http://schemas.microsoft.com/office/powerpoint/2010/main" val="684274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35BD6E-FFA2-4359-BA51-0B8AA5AB55B8}"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E8F9C4-EFB3-47D8-A424-BC438737E946}" type="slidenum">
              <a:rPr lang="en-US" smtClean="0"/>
              <a:t>‹#›</a:t>
            </a:fld>
            <a:endParaRPr lang="en-US"/>
          </a:p>
        </p:txBody>
      </p:sp>
    </p:spTree>
    <p:extLst>
      <p:ext uri="{BB962C8B-B14F-4D97-AF65-F5344CB8AC3E}">
        <p14:creationId xmlns:p14="http://schemas.microsoft.com/office/powerpoint/2010/main" val="2944729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35BD6E-FFA2-4359-BA51-0B8AA5AB55B8}"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E8F9C4-EFB3-47D8-A424-BC438737E946}" type="slidenum">
              <a:rPr lang="en-US" smtClean="0"/>
              <a:t>‹#›</a:t>
            </a:fld>
            <a:endParaRPr lang="en-US"/>
          </a:p>
        </p:txBody>
      </p:sp>
    </p:spTree>
    <p:extLst>
      <p:ext uri="{BB962C8B-B14F-4D97-AF65-F5344CB8AC3E}">
        <p14:creationId xmlns:p14="http://schemas.microsoft.com/office/powerpoint/2010/main" val="2869220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435BD6E-FFA2-4359-BA51-0B8AA5AB55B8}"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E8F9C4-EFB3-47D8-A424-BC438737E946}" type="slidenum">
              <a:rPr lang="en-US" smtClean="0"/>
              <a:t>‹#›</a:t>
            </a:fld>
            <a:endParaRPr lang="en-US"/>
          </a:p>
        </p:txBody>
      </p:sp>
    </p:spTree>
    <p:extLst>
      <p:ext uri="{BB962C8B-B14F-4D97-AF65-F5344CB8AC3E}">
        <p14:creationId xmlns:p14="http://schemas.microsoft.com/office/powerpoint/2010/main" val="2702144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435BD6E-FFA2-4359-BA51-0B8AA5AB55B8}"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E8F9C4-EFB3-47D8-A424-BC438737E946}" type="slidenum">
              <a:rPr lang="en-US" smtClean="0"/>
              <a:t>‹#›</a:t>
            </a:fld>
            <a:endParaRPr lang="en-US"/>
          </a:p>
        </p:txBody>
      </p:sp>
    </p:spTree>
    <p:extLst>
      <p:ext uri="{BB962C8B-B14F-4D97-AF65-F5344CB8AC3E}">
        <p14:creationId xmlns:p14="http://schemas.microsoft.com/office/powerpoint/2010/main" val="784370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435BD6E-FFA2-4359-BA51-0B8AA5AB55B8}" type="datetimeFigureOut">
              <a:rPr lang="en-US" smtClean="0"/>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E8F9C4-EFB3-47D8-A424-BC438737E946}" type="slidenum">
              <a:rPr lang="en-US" smtClean="0"/>
              <a:t>‹#›</a:t>
            </a:fld>
            <a:endParaRPr lang="en-US"/>
          </a:p>
        </p:txBody>
      </p:sp>
    </p:spTree>
    <p:extLst>
      <p:ext uri="{BB962C8B-B14F-4D97-AF65-F5344CB8AC3E}">
        <p14:creationId xmlns:p14="http://schemas.microsoft.com/office/powerpoint/2010/main" val="3059737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435BD6E-FFA2-4359-BA51-0B8AA5AB55B8}" type="datetimeFigureOut">
              <a:rPr lang="en-US" smtClean="0"/>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E8F9C4-EFB3-47D8-A424-BC438737E946}" type="slidenum">
              <a:rPr lang="en-US" smtClean="0"/>
              <a:t>‹#›</a:t>
            </a:fld>
            <a:endParaRPr lang="en-US"/>
          </a:p>
        </p:txBody>
      </p:sp>
    </p:spTree>
    <p:extLst>
      <p:ext uri="{BB962C8B-B14F-4D97-AF65-F5344CB8AC3E}">
        <p14:creationId xmlns:p14="http://schemas.microsoft.com/office/powerpoint/2010/main" val="779575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35BD6E-FFA2-4359-BA51-0B8AA5AB55B8}" type="datetimeFigureOut">
              <a:rPr lang="en-US" smtClean="0"/>
              <a:t>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E8F9C4-EFB3-47D8-A424-BC438737E946}" type="slidenum">
              <a:rPr lang="en-US" smtClean="0"/>
              <a:t>‹#›</a:t>
            </a:fld>
            <a:endParaRPr lang="en-US"/>
          </a:p>
        </p:txBody>
      </p:sp>
    </p:spTree>
    <p:extLst>
      <p:ext uri="{BB962C8B-B14F-4D97-AF65-F5344CB8AC3E}">
        <p14:creationId xmlns:p14="http://schemas.microsoft.com/office/powerpoint/2010/main" val="1460347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435BD6E-FFA2-4359-BA51-0B8AA5AB55B8}"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E8F9C4-EFB3-47D8-A424-BC438737E946}" type="slidenum">
              <a:rPr lang="en-US" smtClean="0"/>
              <a:t>‹#›</a:t>
            </a:fld>
            <a:endParaRPr lang="en-US"/>
          </a:p>
        </p:txBody>
      </p:sp>
    </p:spTree>
    <p:extLst>
      <p:ext uri="{BB962C8B-B14F-4D97-AF65-F5344CB8AC3E}">
        <p14:creationId xmlns:p14="http://schemas.microsoft.com/office/powerpoint/2010/main" val="3294238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435BD6E-FFA2-4359-BA51-0B8AA5AB55B8}"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E8F9C4-EFB3-47D8-A424-BC438737E946}" type="slidenum">
              <a:rPr lang="en-US" smtClean="0"/>
              <a:t>‹#›</a:t>
            </a:fld>
            <a:endParaRPr lang="en-US"/>
          </a:p>
        </p:txBody>
      </p:sp>
    </p:spTree>
    <p:extLst>
      <p:ext uri="{BB962C8B-B14F-4D97-AF65-F5344CB8AC3E}">
        <p14:creationId xmlns:p14="http://schemas.microsoft.com/office/powerpoint/2010/main" val="511967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0435BD6E-FFA2-4359-BA51-0B8AA5AB55B8}" type="datetimeFigureOut">
              <a:rPr lang="en-US" smtClean="0"/>
              <a:t>11/3/2022</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19E8F9C4-EFB3-47D8-A424-BC438737E946}" type="slidenum">
              <a:rPr lang="en-US" smtClean="0"/>
              <a:t>‹#›</a:t>
            </a:fld>
            <a:endParaRPr lang="en-US"/>
          </a:p>
        </p:txBody>
      </p:sp>
    </p:spTree>
    <p:extLst>
      <p:ext uri="{BB962C8B-B14F-4D97-AF65-F5344CB8AC3E}">
        <p14:creationId xmlns:p14="http://schemas.microsoft.com/office/powerpoint/2010/main" val="1441701255"/>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mailto:Jonathan.Law@Quinault.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Quinault Diesel Emission Reduction Act</a:t>
            </a:r>
            <a:endParaRPr lang="en-US" dirty="0"/>
          </a:p>
        </p:txBody>
      </p:sp>
      <p:sp>
        <p:nvSpPr>
          <p:cNvPr id="3" name="Subtitle 2"/>
          <p:cNvSpPr>
            <a:spLocks noGrp="1"/>
          </p:cNvSpPr>
          <p:nvPr>
            <p:ph type="subTitle" idx="1"/>
          </p:nvPr>
        </p:nvSpPr>
        <p:spPr/>
        <p:txBody>
          <a:bodyPr/>
          <a:lstStyle/>
          <a:p>
            <a:r>
              <a:rPr lang="en-US" dirty="0" smtClean="0"/>
              <a:t>Jonathan Law, Jim Darmiento, Aaron Evich</a:t>
            </a:r>
            <a:endParaRPr lang="en-US" dirty="0"/>
          </a:p>
        </p:txBody>
      </p:sp>
      <p:sp>
        <p:nvSpPr>
          <p:cNvPr id="4" name="TextBox 3"/>
          <p:cNvSpPr txBox="1"/>
          <p:nvPr/>
        </p:nvSpPr>
        <p:spPr>
          <a:xfrm>
            <a:off x="8415866" y="6341534"/>
            <a:ext cx="4724400" cy="646331"/>
          </a:xfrm>
          <a:prstGeom prst="rect">
            <a:avLst/>
          </a:prstGeom>
          <a:noFill/>
        </p:spPr>
        <p:txBody>
          <a:bodyPr wrap="square" rtlCol="0">
            <a:spAutoFit/>
          </a:bodyPr>
          <a:lstStyle/>
          <a:p>
            <a:r>
              <a:rPr lang="en-US" dirty="0" smtClean="0"/>
              <a:t>EPA Biennial Meeting 11/10/2022</a:t>
            </a:r>
          </a:p>
          <a:p>
            <a:endParaRPr lang="en-US" dirty="0"/>
          </a:p>
        </p:txBody>
      </p:sp>
    </p:spTree>
    <p:extLst>
      <p:ext uri="{BB962C8B-B14F-4D97-AF65-F5344CB8AC3E}">
        <p14:creationId xmlns:p14="http://schemas.microsoft.com/office/powerpoint/2010/main" val="11183915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118532"/>
            <a:ext cx="8534400" cy="1507067"/>
          </a:xfrm>
        </p:spPr>
        <p:txBody>
          <a:bodyPr/>
          <a:lstStyle/>
          <a:p>
            <a:r>
              <a:rPr lang="en-US" dirty="0" smtClean="0"/>
              <a:t>Phase 4 FY22</a:t>
            </a:r>
            <a:endParaRPr lang="en-US" dirty="0"/>
          </a:p>
        </p:txBody>
      </p:sp>
      <p:sp>
        <p:nvSpPr>
          <p:cNvPr id="3" name="Content Placeholder 2"/>
          <p:cNvSpPr>
            <a:spLocks noGrp="1"/>
          </p:cNvSpPr>
          <p:nvPr>
            <p:ph idx="1"/>
          </p:nvPr>
        </p:nvSpPr>
        <p:spPr/>
        <p:txBody>
          <a:bodyPr/>
          <a:lstStyle/>
          <a:p>
            <a:r>
              <a:rPr lang="en-US" dirty="0" smtClean="0"/>
              <a:t>Largest Vessel the Fierce Leader</a:t>
            </a:r>
          </a:p>
          <a:p>
            <a:r>
              <a:rPr lang="en-US" dirty="0" smtClean="0"/>
              <a:t>Application Submitted</a:t>
            </a:r>
            <a:endParaRPr lang="en-US" dirty="0"/>
          </a:p>
        </p:txBody>
      </p:sp>
      <p:pic>
        <p:nvPicPr>
          <p:cNvPr id="4" name="Picture 3"/>
          <p:cNvPicPr>
            <a:picLocks noChangeAspect="1"/>
          </p:cNvPicPr>
          <p:nvPr/>
        </p:nvPicPr>
        <p:blipFill>
          <a:blip r:embed="rId3"/>
          <a:stretch>
            <a:fillRect/>
          </a:stretch>
        </p:blipFill>
        <p:spPr>
          <a:xfrm>
            <a:off x="6840960" y="2878157"/>
            <a:ext cx="5351040" cy="3980355"/>
          </a:xfrm>
          <a:prstGeom prst="rect">
            <a:avLst/>
          </a:prstGeom>
        </p:spPr>
      </p:pic>
    </p:spTree>
    <p:extLst>
      <p:ext uri="{BB962C8B-B14F-4D97-AF65-F5344CB8AC3E}">
        <p14:creationId xmlns:p14="http://schemas.microsoft.com/office/powerpoint/2010/main" val="414871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23332"/>
            <a:ext cx="8534400" cy="1507067"/>
          </a:xfrm>
        </p:spPr>
        <p:txBody>
          <a:bodyPr/>
          <a:lstStyle/>
          <a:p>
            <a:r>
              <a:rPr lang="en-US" dirty="0" smtClean="0"/>
              <a:t>Summary</a:t>
            </a:r>
            <a:endParaRPr lang="en-US" dirty="0"/>
          </a:p>
        </p:txBody>
      </p:sp>
      <p:sp>
        <p:nvSpPr>
          <p:cNvPr id="3" name="Content Placeholder 2"/>
          <p:cNvSpPr>
            <a:spLocks noGrp="1"/>
          </p:cNvSpPr>
          <p:nvPr>
            <p:ph idx="1"/>
          </p:nvPr>
        </p:nvSpPr>
        <p:spPr>
          <a:xfrm>
            <a:off x="684212" y="1862666"/>
            <a:ext cx="8534400" cy="3615267"/>
          </a:xfrm>
        </p:spPr>
        <p:txBody>
          <a:bodyPr>
            <a:normAutofit fontScale="92500" lnSpcReduction="10000"/>
          </a:bodyPr>
          <a:lstStyle/>
          <a:p>
            <a:r>
              <a:rPr lang="en-US" sz="3200" dirty="0" smtClean="0"/>
              <a:t>4 vessels with engine replacement</a:t>
            </a:r>
          </a:p>
          <a:p>
            <a:pPr lvl="1"/>
            <a:r>
              <a:rPr lang="en-US" sz="3200" dirty="0" smtClean="0"/>
              <a:t>5 propulsion engines and 3 auxiliary engines Replaced</a:t>
            </a:r>
          </a:p>
          <a:p>
            <a:pPr lvl="1"/>
            <a:r>
              <a:rPr lang="en-US" sz="3200" dirty="0" smtClean="0"/>
              <a:t>Estimated 18 tons/NOx  reduced, 1.4 tons/PM2.5, 1.2 tons/ HC reduced over these engine lifetime</a:t>
            </a:r>
          </a:p>
          <a:p>
            <a:r>
              <a:rPr lang="en-US" sz="3200" dirty="0" smtClean="0"/>
              <a:t>$934,051  </a:t>
            </a:r>
          </a:p>
          <a:p>
            <a:endParaRPr lang="en-US" dirty="0" smtClean="0"/>
          </a:p>
          <a:p>
            <a:endParaRPr lang="en-US" dirty="0"/>
          </a:p>
        </p:txBody>
      </p:sp>
    </p:spTree>
    <p:extLst>
      <p:ext uri="{BB962C8B-B14F-4D97-AF65-F5344CB8AC3E}">
        <p14:creationId xmlns:p14="http://schemas.microsoft.com/office/powerpoint/2010/main" val="1496956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93132"/>
            <a:ext cx="8534400" cy="1507067"/>
          </a:xfrm>
        </p:spPr>
        <p:txBody>
          <a:bodyPr/>
          <a:lstStyle/>
          <a:p>
            <a:r>
              <a:rPr lang="en-US" dirty="0" smtClean="0"/>
              <a:t>Questions</a:t>
            </a:r>
            <a:endParaRPr lang="en-US" dirty="0"/>
          </a:p>
        </p:txBody>
      </p:sp>
      <p:sp>
        <p:nvSpPr>
          <p:cNvPr id="3" name="Content Placeholder 2"/>
          <p:cNvSpPr>
            <a:spLocks noGrp="1"/>
          </p:cNvSpPr>
          <p:nvPr>
            <p:ph idx="1"/>
          </p:nvPr>
        </p:nvSpPr>
        <p:spPr>
          <a:xfrm>
            <a:off x="684212" y="846665"/>
            <a:ext cx="8534400" cy="3615267"/>
          </a:xfrm>
        </p:spPr>
        <p:txBody>
          <a:bodyPr/>
          <a:lstStyle/>
          <a:p>
            <a:r>
              <a:rPr lang="en-US" dirty="0" smtClean="0"/>
              <a:t>Contact information </a:t>
            </a:r>
          </a:p>
          <a:p>
            <a:pPr lvl="1"/>
            <a:r>
              <a:rPr lang="en-US" dirty="0" smtClean="0"/>
              <a:t>Jonathan Law, </a:t>
            </a:r>
            <a:r>
              <a:rPr lang="en-US" dirty="0" smtClean="0">
                <a:hlinkClick r:id="rId2"/>
              </a:rPr>
              <a:t>Jonathan.Law@Quinault.org</a:t>
            </a:r>
            <a:endParaRPr lang="en-US" dirty="0" smtClean="0"/>
          </a:p>
          <a:p>
            <a:pPr lvl="1"/>
            <a:r>
              <a:rPr lang="en-US" dirty="0" smtClean="0"/>
              <a:t>Jim Darmiento, Project Coordinator  injundot5@gmail.com</a:t>
            </a:r>
          </a:p>
          <a:p>
            <a:pPr lvl="1"/>
            <a:r>
              <a:rPr lang="en-US" dirty="0"/>
              <a:t>Aaron </a:t>
            </a:r>
            <a:r>
              <a:rPr lang="en-US" dirty="0" smtClean="0"/>
              <a:t>Evich, Marine Consultant ae4waypointmarine@hotmail.com</a:t>
            </a:r>
            <a:endParaRPr lang="en-US" dirty="0"/>
          </a:p>
        </p:txBody>
      </p:sp>
    </p:spTree>
    <p:extLst>
      <p:ext uri="{BB962C8B-B14F-4D97-AF65-F5344CB8AC3E}">
        <p14:creationId xmlns:p14="http://schemas.microsoft.com/office/powerpoint/2010/main" val="1280978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0"/>
            <a:ext cx="8534400" cy="1507067"/>
          </a:xfrm>
        </p:spPr>
        <p:txBody>
          <a:bodyPr/>
          <a:lstStyle/>
          <a:p>
            <a:r>
              <a:rPr lang="en-US" dirty="0" smtClean="0"/>
              <a:t>DERA</a:t>
            </a:r>
            <a:endParaRPr lang="en-US" dirty="0"/>
          </a:p>
        </p:txBody>
      </p:sp>
      <p:sp>
        <p:nvSpPr>
          <p:cNvPr id="3" name="Content Placeholder 2"/>
          <p:cNvSpPr>
            <a:spLocks noGrp="1"/>
          </p:cNvSpPr>
          <p:nvPr>
            <p:ph idx="1"/>
          </p:nvPr>
        </p:nvSpPr>
        <p:spPr>
          <a:xfrm>
            <a:off x="684212" y="1106905"/>
            <a:ext cx="9374188" cy="5564828"/>
          </a:xfrm>
        </p:spPr>
        <p:txBody>
          <a:bodyPr>
            <a:normAutofit lnSpcReduction="10000"/>
          </a:bodyPr>
          <a:lstStyle/>
          <a:p>
            <a:pPr marL="0" indent="0">
              <a:buNone/>
            </a:pPr>
            <a:r>
              <a:rPr lang="en-US" sz="2800" dirty="0" smtClean="0"/>
              <a:t>How to Reduce Emissions</a:t>
            </a:r>
          </a:p>
          <a:p>
            <a:pPr lvl="1"/>
            <a:r>
              <a:rPr lang="en-US" sz="2800" dirty="0" smtClean="0"/>
              <a:t>Using Technologies like</a:t>
            </a:r>
          </a:p>
          <a:p>
            <a:pPr lvl="2"/>
            <a:r>
              <a:rPr lang="en-US" sz="2600" dirty="0" smtClean="0"/>
              <a:t>Idle reduction, </a:t>
            </a:r>
          </a:p>
          <a:p>
            <a:pPr lvl="2"/>
            <a:r>
              <a:rPr lang="en-US" sz="2600" dirty="0" smtClean="0"/>
              <a:t>Engine replacement</a:t>
            </a:r>
            <a:endParaRPr lang="en-US" sz="2600" dirty="0"/>
          </a:p>
          <a:p>
            <a:pPr lvl="1"/>
            <a:r>
              <a:rPr lang="en-US" sz="2800" dirty="0" smtClean="0"/>
              <a:t>Eligible vehicles, engines and equipment</a:t>
            </a:r>
          </a:p>
          <a:p>
            <a:pPr lvl="2"/>
            <a:r>
              <a:rPr lang="en-US" sz="2600" dirty="0" smtClean="0"/>
              <a:t>Marine vessels</a:t>
            </a:r>
          </a:p>
          <a:p>
            <a:pPr lvl="2"/>
            <a:r>
              <a:rPr lang="en-US" sz="2600" dirty="0" smtClean="0"/>
              <a:t>School busses </a:t>
            </a:r>
          </a:p>
          <a:p>
            <a:pPr lvl="1"/>
            <a:r>
              <a:rPr lang="en-US" sz="2800" dirty="0" smtClean="0"/>
              <a:t>Grant Types</a:t>
            </a:r>
          </a:p>
          <a:p>
            <a:pPr lvl="2"/>
            <a:r>
              <a:rPr lang="en-US" sz="2600" dirty="0" smtClean="0"/>
              <a:t>National </a:t>
            </a:r>
          </a:p>
          <a:p>
            <a:pPr lvl="2"/>
            <a:r>
              <a:rPr lang="en-US" sz="2600" dirty="0" smtClean="0"/>
              <a:t>Tribal</a:t>
            </a:r>
          </a:p>
          <a:p>
            <a:pPr lvl="3"/>
            <a:endParaRPr lang="en-US" dirty="0"/>
          </a:p>
        </p:txBody>
      </p:sp>
    </p:spTree>
    <p:extLst>
      <p:ext uri="{BB962C8B-B14F-4D97-AF65-F5344CB8AC3E}">
        <p14:creationId xmlns:p14="http://schemas.microsoft.com/office/powerpoint/2010/main" val="3131130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84665"/>
            <a:ext cx="8534400" cy="1507067"/>
          </a:xfrm>
        </p:spPr>
        <p:txBody>
          <a:bodyPr/>
          <a:lstStyle/>
          <a:p>
            <a:r>
              <a:rPr lang="en-US" dirty="0"/>
              <a:t>Phase 1 FY 18/19 </a:t>
            </a:r>
          </a:p>
        </p:txBody>
      </p:sp>
      <p:sp>
        <p:nvSpPr>
          <p:cNvPr id="3" name="Content Placeholder 2"/>
          <p:cNvSpPr>
            <a:spLocks noGrp="1"/>
          </p:cNvSpPr>
          <p:nvPr>
            <p:ph idx="1"/>
          </p:nvPr>
        </p:nvSpPr>
        <p:spPr>
          <a:xfrm>
            <a:off x="591079" y="948267"/>
            <a:ext cx="8534400" cy="3615267"/>
          </a:xfrm>
        </p:spPr>
        <p:txBody>
          <a:bodyPr>
            <a:normAutofit/>
          </a:bodyPr>
          <a:lstStyle/>
          <a:p>
            <a:r>
              <a:rPr lang="en-US" sz="2800" dirty="0" smtClean="0"/>
              <a:t>F/V Celtic</a:t>
            </a:r>
          </a:p>
          <a:p>
            <a:r>
              <a:rPr lang="en-US" sz="2800" dirty="0" smtClean="0"/>
              <a:t>Replaced 2 propulsion engines and 1 auxiliary</a:t>
            </a:r>
          </a:p>
          <a:p>
            <a:pPr lvl="1"/>
            <a:r>
              <a:rPr lang="en-US" sz="2800" dirty="0" smtClean="0"/>
              <a:t>Proposed reductions by 42% </a:t>
            </a:r>
            <a:r>
              <a:rPr lang="en-US" sz="2800" dirty="0" smtClean="0"/>
              <a:t>Nitrogen Oxides (</a:t>
            </a:r>
            <a:r>
              <a:rPr lang="en-US" sz="2800" dirty="0" err="1" smtClean="0"/>
              <a:t>Nox</a:t>
            </a:r>
            <a:r>
              <a:rPr lang="en-US" sz="2800" dirty="0" smtClean="0"/>
              <a:t>), Particulate Matter (PM) </a:t>
            </a:r>
            <a:r>
              <a:rPr lang="en-US" sz="2800" dirty="0" smtClean="0"/>
              <a:t>2.5 by 83% and </a:t>
            </a:r>
            <a:r>
              <a:rPr lang="en-US" sz="2800" dirty="0" smtClean="0"/>
              <a:t>Hydrocarbon (HC) </a:t>
            </a:r>
            <a:r>
              <a:rPr lang="en-US" sz="2800" dirty="0" smtClean="0"/>
              <a:t>by 73.2%</a:t>
            </a:r>
          </a:p>
          <a:p>
            <a:r>
              <a:rPr lang="en-US" sz="2800" dirty="0" smtClean="0"/>
              <a:t>$223,543</a:t>
            </a:r>
            <a:endParaRPr lang="en-US" sz="2800" dirty="0"/>
          </a:p>
        </p:txBody>
      </p:sp>
      <p:pic>
        <p:nvPicPr>
          <p:cNvPr id="1027" name="Picture 35" descr="IMG_20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9242" y="3593432"/>
            <a:ext cx="4352757" cy="326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35307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279" y="0"/>
            <a:ext cx="8534400" cy="1507067"/>
          </a:xfrm>
        </p:spPr>
        <p:txBody>
          <a:bodyPr/>
          <a:lstStyle/>
          <a:p>
            <a:r>
              <a:rPr lang="en-US" dirty="0" smtClean="0"/>
              <a:t>Phase 1 FY 18/19 F/V Celtic</a:t>
            </a:r>
            <a:endParaRPr lang="en-US" dirty="0"/>
          </a:p>
        </p:txBody>
      </p:sp>
      <p:sp>
        <p:nvSpPr>
          <p:cNvPr id="3" name="Content Placeholder 2"/>
          <p:cNvSpPr>
            <a:spLocks noGrp="1"/>
          </p:cNvSpPr>
          <p:nvPr>
            <p:ph idx="1"/>
          </p:nvPr>
        </p:nvSpPr>
        <p:spPr>
          <a:xfrm>
            <a:off x="667279" y="1904999"/>
            <a:ext cx="8534400" cy="3615267"/>
          </a:xfrm>
        </p:spPr>
        <p:txBody>
          <a:bodyPr>
            <a:noAutofit/>
          </a:bodyPr>
          <a:lstStyle/>
          <a:p>
            <a:r>
              <a:rPr lang="en-US" sz="2800" dirty="0" smtClean="0"/>
              <a:t>Success</a:t>
            </a:r>
          </a:p>
          <a:p>
            <a:pPr lvl="1"/>
            <a:r>
              <a:rPr lang="en-US" sz="2800" dirty="0" smtClean="0"/>
              <a:t>Phased approach</a:t>
            </a:r>
          </a:p>
          <a:p>
            <a:pPr lvl="1"/>
            <a:r>
              <a:rPr lang="en-US" sz="2800" dirty="0" smtClean="0"/>
              <a:t>Out of Scope of DERA</a:t>
            </a:r>
          </a:p>
          <a:p>
            <a:pPr lvl="1"/>
            <a:r>
              <a:rPr lang="en-US" sz="2800" dirty="0" smtClean="0"/>
              <a:t>Communication</a:t>
            </a:r>
          </a:p>
          <a:p>
            <a:r>
              <a:rPr lang="en-US" sz="2800" dirty="0" smtClean="0"/>
              <a:t>Challenges </a:t>
            </a:r>
          </a:p>
          <a:p>
            <a:pPr lvl="1"/>
            <a:r>
              <a:rPr lang="en-US" sz="2800" dirty="0" smtClean="0"/>
              <a:t>Wastage</a:t>
            </a:r>
          </a:p>
          <a:p>
            <a:pPr lvl="1"/>
            <a:r>
              <a:rPr lang="en-US" sz="2800" dirty="0" smtClean="0"/>
              <a:t>Hydraulics</a:t>
            </a:r>
          </a:p>
          <a:p>
            <a:r>
              <a:rPr lang="en-US" sz="2800" dirty="0" smtClean="0"/>
              <a:t>This project is </a:t>
            </a:r>
            <a:r>
              <a:rPr lang="en-US" sz="2800" dirty="0"/>
              <a:t>c</a:t>
            </a:r>
            <a:r>
              <a:rPr lang="en-US" sz="2800" dirty="0" smtClean="0"/>
              <a:t>ompleted</a:t>
            </a:r>
            <a:endParaRPr lang="en-US" sz="2800" dirty="0"/>
          </a:p>
        </p:txBody>
      </p:sp>
      <p:pic>
        <p:nvPicPr>
          <p:cNvPr id="2050" name="Picture 51" descr="IMG_20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2237" y="3520678"/>
            <a:ext cx="4449763" cy="3337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06523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67734"/>
            <a:ext cx="8534400" cy="1507067"/>
          </a:xfrm>
        </p:spPr>
        <p:txBody>
          <a:bodyPr/>
          <a:lstStyle/>
          <a:p>
            <a:r>
              <a:rPr lang="en-US" dirty="0"/>
              <a:t>Phase 2 FY 20</a:t>
            </a:r>
          </a:p>
        </p:txBody>
      </p:sp>
      <p:sp>
        <p:nvSpPr>
          <p:cNvPr id="3" name="Content Placeholder 2"/>
          <p:cNvSpPr>
            <a:spLocks noGrp="1"/>
          </p:cNvSpPr>
          <p:nvPr>
            <p:ph idx="1"/>
          </p:nvPr>
        </p:nvSpPr>
        <p:spPr>
          <a:xfrm>
            <a:off x="684212" y="1278466"/>
            <a:ext cx="8534400" cy="3615267"/>
          </a:xfrm>
        </p:spPr>
        <p:txBody>
          <a:bodyPr/>
          <a:lstStyle/>
          <a:p>
            <a:r>
              <a:rPr lang="en-US" sz="2800" dirty="0" smtClean="0"/>
              <a:t>Fishing Vessel Lady Debbie</a:t>
            </a:r>
          </a:p>
          <a:p>
            <a:r>
              <a:rPr lang="en-US" sz="2800" dirty="0" smtClean="0"/>
              <a:t>Replacement of main engine and auxiliary engine</a:t>
            </a:r>
          </a:p>
          <a:p>
            <a:pPr lvl="1"/>
            <a:r>
              <a:rPr lang="en-US" sz="2800" dirty="0" smtClean="0"/>
              <a:t>Proposed reduction of </a:t>
            </a:r>
            <a:r>
              <a:rPr lang="en-US" sz="2800" dirty="0" err="1" smtClean="0"/>
              <a:t>Nox</a:t>
            </a:r>
            <a:r>
              <a:rPr lang="en-US" sz="2800" dirty="0" smtClean="0"/>
              <a:t> 32%, PM2.5 by 76.4% and HC 55.6%</a:t>
            </a:r>
          </a:p>
          <a:p>
            <a:r>
              <a:rPr lang="en-US" sz="2800" dirty="0" smtClean="0"/>
              <a:t>$200,000 </a:t>
            </a:r>
          </a:p>
          <a:p>
            <a:endParaRPr lang="en-US" dirty="0"/>
          </a:p>
        </p:txBody>
      </p:sp>
      <p:pic>
        <p:nvPicPr>
          <p:cNvPr id="4" name="Content Placeholder 3"/>
          <p:cNvPicPr>
            <a:picLocks noChangeAspect="1"/>
          </p:cNvPicPr>
          <p:nvPr/>
        </p:nvPicPr>
        <p:blipFill>
          <a:blip r:embed="rId2"/>
          <a:stretch>
            <a:fillRect/>
          </a:stretch>
        </p:blipFill>
        <p:spPr>
          <a:xfrm>
            <a:off x="6344392" y="3707295"/>
            <a:ext cx="5847608" cy="3078357"/>
          </a:xfrm>
          <a:prstGeom prst="rect">
            <a:avLst/>
          </a:prstGeom>
        </p:spPr>
      </p:pic>
    </p:spTree>
    <p:extLst>
      <p:ext uri="{BB962C8B-B14F-4D97-AF65-F5344CB8AC3E}">
        <p14:creationId xmlns:p14="http://schemas.microsoft.com/office/powerpoint/2010/main" val="1613508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8" y="107206"/>
            <a:ext cx="8534400" cy="1507067"/>
          </a:xfrm>
        </p:spPr>
        <p:txBody>
          <a:bodyPr/>
          <a:lstStyle/>
          <a:p>
            <a:r>
              <a:rPr lang="en-US" dirty="0" smtClean="0"/>
              <a:t>Phase 2 FY 20 Lady Debbie</a:t>
            </a:r>
            <a:endParaRPr lang="en-US" dirty="0"/>
          </a:p>
        </p:txBody>
      </p:sp>
      <p:sp>
        <p:nvSpPr>
          <p:cNvPr id="3" name="Content Placeholder 2"/>
          <p:cNvSpPr>
            <a:spLocks noGrp="1"/>
          </p:cNvSpPr>
          <p:nvPr>
            <p:ph idx="1"/>
          </p:nvPr>
        </p:nvSpPr>
        <p:spPr>
          <a:xfrm>
            <a:off x="381003" y="1693333"/>
            <a:ext cx="8534400" cy="3615267"/>
          </a:xfrm>
        </p:spPr>
        <p:txBody>
          <a:bodyPr>
            <a:noAutofit/>
          </a:bodyPr>
          <a:lstStyle/>
          <a:p>
            <a:r>
              <a:rPr lang="en-US" dirty="0" smtClean="0"/>
              <a:t>Challenges- </a:t>
            </a:r>
          </a:p>
          <a:p>
            <a:pPr lvl="1"/>
            <a:r>
              <a:rPr lang="en-US" sz="2000" dirty="0"/>
              <a:t>D</a:t>
            </a:r>
            <a:r>
              <a:rPr lang="en-US" sz="2000" dirty="0" smtClean="0"/>
              <a:t>idn’t </a:t>
            </a:r>
            <a:r>
              <a:rPr lang="en-US" sz="2000" dirty="0"/>
              <a:t>account for </a:t>
            </a:r>
            <a:r>
              <a:rPr lang="en-US" sz="2000" dirty="0" smtClean="0"/>
              <a:t>out </a:t>
            </a:r>
            <a:r>
              <a:rPr lang="en-US" sz="2000" dirty="0"/>
              <a:t>of scope work, </a:t>
            </a:r>
            <a:r>
              <a:rPr lang="en-US" sz="2000" dirty="0" smtClean="0"/>
              <a:t>left on island, last minute, </a:t>
            </a:r>
          </a:p>
          <a:p>
            <a:pPr lvl="1"/>
            <a:r>
              <a:rPr lang="en-US" sz="2000" dirty="0" smtClean="0"/>
              <a:t>Trouble with Vendor- weren’t timely, ordered wrong part, lost certified techs- delaying, </a:t>
            </a:r>
          </a:p>
          <a:p>
            <a:pPr lvl="1"/>
            <a:r>
              <a:rPr lang="en-US" sz="2000" dirty="0" err="1" smtClean="0"/>
              <a:t>CoVid</a:t>
            </a:r>
            <a:endParaRPr lang="en-US" sz="2000" dirty="0" smtClean="0"/>
          </a:p>
          <a:p>
            <a:r>
              <a:rPr lang="en-US" dirty="0" smtClean="0"/>
              <a:t>Success</a:t>
            </a:r>
          </a:p>
          <a:p>
            <a:pPr lvl="1"/>
            <a:r>
              <a:rPr lang="en-US" sz="2000" dirty="0" smtClean="0"/>
              <a:t>Completed</a:t>
            </a:r>
          </a:p>
          <a:p>
            <a:r>
              <a:rPr lang="en-US" dirty="0" smtClean="0"/>
              <a:t>Learning for next time</a:t>
            </a:r>
          </a:p>
          <a:p>
            <a:pPr lvl="1"/>
            <a:r>
              <a:rPr lang="en-US" sz="2000" dirty="0" smtClean="0"/>
              <a:t>Explain </a:t>
            </a:r>
            <a:r>
              <a:rPr lang="en-US" sz="2000" dirty="0" err="1" smtClean="0"/>
              <a:t>expepted</a:t>
            </a:r>
            <a:r>
              <a:rPr lang="en-US" sz="2000" dirty="0" smtClean="0"/>
              <a:t> </a:t>
            </a:r>
            <a:r>
              <a:rPr lang="en-US" sz="2000" dirty="0" smtClean="0"/>
              <a:t>ideals for the project</a:t>
            </a:r>
          </a:p>
          <a:p>
            <a:r>
              <a:rPr lang="en-US" dirty="0" smtClean="0"/>
              <a:t>Completed</a:t>
            </a:r>
            <a:endParaRPr lang="en-US" dirty="0"/>
          </a:p>
        </p:txBody>
      </p:sp>
      <p:pic>
        <p:nvPicPr>
          <p:cNvPr id="4" name="Content Placeholder 3"/>
          <p:cNvPicPr>
            <a:picLocks noChangeAspect="1"/>
          </p:cNvPicPr>
          <p:nvPr/>
        </p:nvPicPr>
        <p:blipFill>
          <a:blip r:embed="rId3"/>
          <a:stretch>
            <a:fillRect/>
          </a:stretch>
        </p:blipFill>
        <p:spPr>
          <a:xfrm>
            <a:off x="6344392" y="3707295"/>
            <a:ext cx="5847608" cy="3078357"/>
          </a:xfrm>
          <a:prstGeom prst="rect">
            <a:avLst/>
          </a:prstGeom>
        </p:spPr>
      </p:pic>
    </p:spTree>
    <p:extLst>
      <p:ext uri="{BB962C8B-B14F-4D97-AF65-F5344CB8AC3E}">
        <p14:creationId xmlns:p14="http://schemas.microsoft.com/office/powerpoint/2010/main" val="30910290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246" y="-67734"/>
            <a:ext cx="8534400" cy="1507067"/>
          </a:xfrm>
        </p:spPr>
        <p:txBody>
          <a:bodyPr/>
          <a:lstStyle/>
          <a:p>
            <a:r>
              <a:rPr lang="en-US" dirty="0" smtClean="0"/>
              <a:t>Lady Debbie </a:t>
            </a:r>
            <a:endParaRPr lang="en-US" dirty="0"/>
          </a:p>
        </p:txBody>
      </p:sp>
      <p:sp>
        <p:nvSpPr>
          <p:cNvPr id="5" name="Content Placeholder 4"/>
          <p:cNvSpPr>
            <a:spLocks noGrp="1"/>
          </p:cNvSpPr>
          <p:nvPr>
            <p:ph idx="1"/>
          </p:nvPr>
        </p:nvSpPr>
        <p:spPr/>
        <p:txBody>
          <a:bodyPr/>
          <a:lstStyle/>
          <a:p>
            <a:endParaRPr lang="en-US" dirty="0"/>
          </a:p>
        </p:txBody>
      </p:sp>
      <p:pic>
        <p:nvPicPr>
          <p:cNvPr id="6" name="Picture 5"/>
          <p:cNvPicPr>
            <a:picLocks noChangeAspect="1"/>
          </p:cNvPicPr>
          <p:nvPr/>
        </p:nvPicPr>
        <p:blipFill>
          <a:blip r:embed="rId2"/>
          <a:stretch>
            <a:fillRect/>
          </a:stretch>
        </p:blipFill>
        <p:spPr>
          <a:xfrm>
            <a:off x="296333" y="1211127"/>
            <a:ext cx="4322965" cy="2412201"/>
          </a:xfrm>
          <a:prstGeom prst="rect">
            <a:avLst/>
          </a:prstGeom>
        </p:spPr>
      </p:pic>
      <p:pic>
        <p:nvPicPr>
          <p:cNvPr id="7" name="Picture 6"/>
          <p:cNvPicPr>
            <a:picLocks noChangeAspect="1"/>
          </p:cNvPicPr>
          <p:nvPr/>
        </p:nvPicPr>
        <p:blipFill>
          <a:blip r:embed="rId3"/>
          <a:stretch>
            <a:fillRect/>
          </a:stretch>
        </p:blipFill>
        <p:spPr>
          <a:xfrm>
            <a:off x="5947907" y="1211127"/>
            <a:ext cx="4430273" cy="2412201"/>
          </a:xfrm>
          <a:prstGeom prst="rect">
            <a:avLst/>
          </a:prstGeom>
        </p:spPr>
      </p:pic>
      <p:pic>
        <p:nvPicPr>
          <p:cNvPr id="8" name="Picture 7"/>
          <p:cNvPicPr>
            <a:picLocks noChangeAspect="1"/>
          </p:cNvPicPr>
          <p:nvPr/>
        </p:nvPicPr>
        <p:blipFill>
          <a:blip r:embed="rId4"/>
          <a:stretch>
            <a:fillRect/>
          </a:stretch>
        </p:blipFill>
        <p:spPr>
          <a:xfrm>
            <a:off x="363137" y="4148655"/>
            <a:ext cx="4256161" cy="2421492"/>
          </a:xfrm>
          <a:prstGeom prst="rect">
            <a:avLst/>
          </a:prstGeom>
        </p:spPr>
      </p:pic>
      <p:pic>
        <p:nvPicPr>
          <p:cNvPr id="9" name="Picture 8"/>
          <p:cNvPicPr>
            <a:picLocks noChangeAspect="1"/>
          </p:cNvPicPr>
          <p:nvPr/>
        </p:nvPicPr>
        <p:blipFill>
          <a:blip r:embed="rId5"/>
          <a:stretch>
            <a:fillRect/>
          </a:stretch>
        </p:blipFill>
        <p:spPr>
          <a:xfrm>
            <a:off x="5947907" y="4148655"/>
            <a:ext cx="4599314" cy="2368076"/>
          </a:xfrm>
          <a:prstGeom prst="rect">
            <a:avLst/>
          </a:prstGeom>
        </p:spPr>
      </p:pic>
    </p:spTree>
    <p:extLst>
      <p:ext uri="{BB962C8B-B14F-4D97-AF65-F5344CB8AC3E}">
        <p14:creationId xmlns:p14="http://schemas.microsoft.com/office/powerpoint/2010/main" val="16659279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284301"/>
            <a:ext cx="8534400" cy="1507067"/>
          </a:xfrm>
        </p:spPr>
        <p:txBody>
          <a:bodyPr/>
          <a:lstStyle/>
          <a:p>
            <a:r>
              <a:rPr lang="en-US" dirty="0" smtClean="0"/>
              <a:t>Phase 3 FY21</a:t>
            </a:r>
            <a:endParaRPr lang="en-US" dirty="0"/>
          </a:p>
        </p:txBody>
      </p:sp>
      <p:sp>
        <p:nvSpPr>
          <p:cNvPr id="3" name="Content Placeholder 2"/>
          <p:cNvSpPr>
            <a:spLocks noGrp="1"/>
          </p:cNvSpPr>
          <p:nvPr>
            <p:ph idx="1"/>
          </p:nvPr>
        </p:nvSpPr>
        <p:spPr>
          <a:xfrm>
            <a:off x="684212" y="1037834"/>
            <a:ext cx="8534400" cy="3615267"/>
          </a:xfrm>
        </p:spPr>
        <p:txBody>
          <a:bodyPr>
            <a:normAutofit/>
          </a:bodyPr>
          <a:lstStyle/>
          <a:p>
            <a:r>
              <a:rPr lang="en-US" sz="2800" dirty="0" smtClean="0"/>
              <a:t>Lady Nancy and </a:t>
            </a:r>
            <a:r>
              <a:rPr lang="en-US" sz="2800" dirty="0" err="1" smtClean="0"/>
              <a:t>KaiKoa</a:t>
            </a:r>
            <a:endParaRPr lang="en-US" sz="2800" dirty="0" smtClean="0"/>
          </a:p>
          <a:p>
            <a:r>
              <a:rPr lang="en-US" sz="2800" dirty="0" smtClean="0"/>
              <a:t>Lady Nancy 1 engine and </a:t>
            </a:r>
            <a:r>
              <a:rPr lang="en-US" sz="2800" dirty="0" err="1" smtClean="0"/>
              <a:t>KaiKoa</a:t>
            </a:r>
            <a:r>
              <a:rPr lang="en-US" sz="2800" dirty="0" smtClean="0"/>
              <a:t> main Engine and Auxiliary Engine </a:t>
            </a:r>
          </a:p>
          <a:p>
            <a:pPr lvl="1"/>
            <a:r>
              <a:rPr lang="en-US" sz="2800" dirty="0"/>
              <a:t>Proposed reduction of </a:t>
            </a:r>
            <a:r>
              <a:rPr lang="en-US" sz="2800" dirty="0" err="1"/>
              <a:t>Nox</a:t>
            </a:r>
            <a:r>
              <a:rPr lang="en-US" sz="2800" dirty="0"/>
              <a:t> by 41%, PM 2.5 by 75% and HC by 59</a:t>
            </a:r>
            <a:r>
              <a:rPr lang="en-US" sz="2800" dirty="0" smtClean="0"/>
              <a:t>%</a:t>
            </a:r>
          </a:p>
          <a:p>
            <a:r>
              <a:rPr lang="en-US" sz="2800" dirty="0" smtClean="0"/>
              <a:t>$510,508</a:t>
            </a:r>
          </a:p>
        </p:txBody>
      </p:sp>
    </p:spTree>
    <p:extLst>
      <p:ext uri="{BB962C8B-B14F-4D97-AF65-F5344CB8AC3E}">
        <p14:creationId xmlns:p14="http://schemas.microsoft.com/office/powerpoint/2010/main" val="4182179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745" y="465666"/>
            <a:ext cx="8534400" cy="1507067"/>
          </a:xfrm>
        </p:spPr>
        <p:txBody>
          <a:bodyPr>
            <a:normAutofit/>
          </a:bodyPr>
          <a:lstStyle/>
          <a:p>
            <a:r>
              <a:rPr lang="en-US" dirty="0" smtClean="0"/>
              <a:t>Phase 3 FY21 Lady Nancy and </a:t>
            </a:r>
            <a:r>
              <a:rPr lang="en-US" dirty="0" err="1" smtClean="0"/>
              <a:t>KaiKoa</a:t>
            </a:r>
            <a:endParaRPr lang="en-US" dirty="0"/>
          </a:p>
        </p:txBody>
      </p:sp>
      <p:sp>
        <p:nvSpPr>
          <p:cNvPr id="3" name="Content Placeholder 2"/>
          <p:cNvSpPr>
            <a:spLocks noGrp="1"/>
          </p:cNvSpPr>
          <p:nvPr>
            <p:ph idx="1"/>
          </p:nvPr>
        </p:nvSpPr>
        <p:spPr>
          <a:xfrm>
            <a:off x="548745" y="2057400"/>
            <a:ext cx="8534400" cy="3615267"/>
          </a:xfrm>
        </p:spPr>
        <p:txBody>
          <a:bodyPr/>
          <a:lstStyle/>
          <a:p>
            <a:r>
              <a:rPr lang="en-US" sz="2800" dirty="0" smtClean="0"/>
              <a:t>Challenges</a:t>
            </a:r>
          </a:p>
          <a:p>
            <a:pPr lvl="1"/>
            <a:r>
              <a:rPr lang="en-US" sz="2800" dirty="0" smtClean="0"/>
              <a:t>Global supply chains </a:t>
            </a:r>
          </a:p>
          <a:p>
            <a:r>
              <a:rPr lang="en-US" sz="2800" dirty="0" smtClean="0"/>
              <a:t>Successes</a:t>
            </a:r>
          </a:p>
          <a:p>
            <a:pPr lvl="1"/>
            <a:r>
              <a:rPr lang="en-US" sz="2800" dirty="0" smtClean="0"/>
              <a:t>Auxiliary engine</a:t>
            </a:r>
          </a:p>
          <a:p>
            <a:pPr lvl="1"/>
            <a:r>
              <a:rPr lang="en-US" sz="2800" dirty="0" smtClean="0"/>
              <a:t>Some parts delivered </a:t>
            </a:r>
          </a:p>
          <a:p>
            <a:r>
              <a:rPr lang="en-US" sz="2800" dirty="0" smtClean="0"/>
              <a:t>In Progress</a:t>
            </a:r>
          </a:p>
          <a:p>
            <a:endParaRPr lang="en-US" dirty="0"/>
          </a:p>
        </p:txBody>
      </p:sp>
    </p:spTree>
    <p:extLst>
      <p:ext uri="{BB962C8B-B14F-4D97-AF65-F5344CB8AC3E}">
        <p14:creationId xmlns:p14="http://schemas.microsoft.com/office/powerpoint/2010/main" val="2515422062"/>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16F09F532C084B9C53F998E3DB2B6F" ma:contentTypeVersion="15" ma:contentTypeDescription="Create a new document." ma:contentTypeScope="" ma:versionID="481f92bbf0139d6cd29b1d16b506d8e6">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71c7484b-7758-49d2-a987-dd2627a66c44" xmlns:ns6="fb2346bf-9f47-45ab-958c-ff5061b8428e" targetNamespace="http://schemas.microsoft.com/office/2006/metadata/properties" ma:root="true" ma:fieldsID="a3d24ab332818674eaa3f3e1f02f410b" ns1:_="" ns2:_="" ns3:_="" ns4:_="" ns5:_="" ns6:_="">
    <xsd:import namespace="http://schemas.microsoft.com/sharepoint/v3"/>
    <xsd:import namespace="4ffa91fb-a0ff-4ac5-b2db-65c790d184a4"/>
    <xsd:import namespace="http://schemas.microsoft.com/sharepoint.v3"/>
    <xsd:import namespace="http://schemas.microsoft.com/sharepoint/v3/fields"/>
    <xsd:import namespace="71c7484b-7758-49d2-a987-dd2627a66c44"/>
    <xsd:import namespace="fb2346bf-9f47-45ab-958c-ff5061b8428e"/>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AutoTags" minOccurs="0"/>
                <xsd:element ref="ns5:MediaServiceFastMetadata" minOccurs="0"/>
                <xsd:element ref="ns5:MediaServiceMetadata" minOccurs="0"/>
                <xsd:element ref="ns5:MediaServiceDateTaken" minOccurs="0"/>
                <xsd:element ref="ns5:MediaServiceGenerationTime" minOccurs="0"/>
                <xsd:element ref="ns5:MediaServiceEventHashCode" minOccurs="0"/>
                <xsd:element ref="ns6:SharedWithUsers" minOccurs="0"/>
                <xsd:element ref="ns6:SharedWithDetails" minOccurs="0"/>
                <xsd:element ref="ns5:MediaServiceOCR" minOccurs="0"/>
                <xsd:element ref="ns5:MediaServiceLocation" minOccurs="0"/>
                <xsd:element ref="ns1:_ip_UnifiedCompliancePolicyProperties" minOccurs="0"/>
                <xsd:element ref="ns1:_ip_UnifiedCompliancePolicyUIAction" minOccurs="0"/>
                <xsd:element ref="ns5:lcf76f155ced4ddcb4097134ff3c332f" minOccurs="0"/>
                <xsd:element ref="ns5: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38" nillable="true" ma:displayName="Unified Compliance Policy Properties" ma:hidden="true" ma:internalName="_ip_UnifiedCompliancePolicyProperties">
      <xsd:simpleType>
        <xsd:restriction base="dms:Note"/>
      </xsd:simpleType>
    </xsd:element>
    <xsd:element name="_ip_UnifiedCompliancePolicyUIAction" ma:index="3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f7c56dc8-1e9c-44eb-b281-eb484e60cd8a}" ma:internalName="TaxCatchAllLabel" ma:readOnly="true" ma:showField="CatchAllDataLabel" ma:web="fb2346bf-9f47-45ab-958c-ff5061b8428e">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f7c56dc8-1e9c-44eb-b281-eb484e60cd8a}" ma:internalName="TaxCatchAll" ma:showField="CatchAllData" ma:web="fb2346bf-9f47-45ab-958c-ff5061b8428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1c7484b-7758-49d2-a987-dd2627a66c44" elementFormDefault="qualified">
    <xsd:import namespace="http://schemas.microsoft.com/office/2006/documentManagement/types"/>
    <xsd:import namespace="http://schemas.microsoft.com/office/infopath/2007/PartnerControls"/>
    <xsd:element name="MediaServiceAutoTags" ma:index="28" nillable="true" ma:displayName="Tags" ma:internalName="MediaServiceAutoTags" ma:readOnly="true">
      <xsd:simpleType>
        <xsd:restriction base="dms:Text"/>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Metadata" ma:index="30" nillable="true" ma:displayName="MediaServiceMetadata" ma:hidden="true" ma:internalName="MediaServiceMetadata" ma:readOnly="true">
      <xsd:simpleType>
        <xsd:restriction base="dms:Note"/>
      </xsd:simpleType>
    </xsd:element>
    <xsd:element name="MediaServiceDateTaken" ma:index="31" nillable="true" ma:displayName="MediaServiceDateTaken" ma:hidden="true" ma:internalName="MediaServiceDateTaken" ma:readOnly="true">
      <xsd:simpleType>
        <xsd:restriction base="dms:Text"/>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ServiceLocation" ma:index="37" nillable="true" ma:displayName="Location" ma:internalName="MediaServiceLocation" ma:readOnly="true">
      <xsd:simpleType>
        <xsd:restriction base="dms:Text"/>
      </xsd:simpleType>
    </xsd:element>
    <xsd:element name="lcf76f155ced4ddcb4097134ff3c332f" ma:index="41"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LengthInSeconds" ma:index="4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b2346bf-9f47-45ab-958c-ff5061b8428e" elementFormDefault="qualified">
    <xsd:import namespace="http://schemas.microsoft.com/office/2006/documentManagement/types"/>
    <xsd:import namespace="http://schemas.microsoft.com/office/infopath/2007/PartnerControls"/>
    <xsd:element name="SharedWithUsers" ma:index="3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9f62856-1543-49d4-a736-4569d363f533"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_ip_UnifiedCompliancePolicyUIAction xmlns="http://schemas.microsoft.com/sharepoint/v3" xsi:nil="tru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_ip_UnifiedCompliancePolicyProperties xmlns="http://schemas.microsoft.com/sharepoint/v3" xsi:nil="true"/>
    <Rights xmlns="4ffa91fb-a0ff-4ac5-b2db-65c790d184a4" xsi:nil="true"/>
    <Document_x0020_Creation_x0020_Date xmlns="4ffa91fb-a0ff-4ac5-b2db-65c790d184a4">2022-11-07T17:15:44+00:00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lcf76f155ced4ddcb4097134ff3c332f xmlns="71c7484b-7758-49d2-a987-dd2627a66c44">
      <Terms xmlns="http://schemas.microsoft.com/office/infopath/2007/PartnerControls"/>
    </lcf76f155ced4ddcb4097134ff3c332f>
    <EPA_x0020_Contributor xmlns="4ffa91fb-a0ff-4ac5-b2db-65c790d184a4">
      <UserInfo>
        <DisplayName/>
        <AccountId xsi:nil="true"/>
        <AccountType/>
      </UserInfo>
    </EPA_x0020_Contributor>
    <TaxCatchAll xmlns="4ffa91fb-a0ff-4ac5-b2db-65c790d184a4" xsi:nil="true"/>
  </documentManagement>
</p:properties>
</file>

<file path=customXml/itemProps1.xml><?xml version="1.0" encoding="utf-8"?>
<ds:datastoreItem xmlns:ds="http://schemas.openxmlformats.org/officeDocument/2006/customXml" ds:itemID="{E26EA90B-76A4-4F1B-859F-464E435E1531}"/>
</file>

<file path=customXml/itemProps2.xml><?xml version="1.0" encoding="utf-8"?>
<ds:datastoreItem xmlns:ds="http://schemas.openxmlformats.org/officeDocument/2006/customXml" ds:itemID="{7F9A873E-0F30-4784-8D27-0E139628DFFB}"/>
</file>

<file path=customXml/itemProps3.xml><?xml version="1.0" encoding="utf-8"?>
<ds:datastoreItem xmlns:ds="http://schemas.openxmlformats.org/officeDocument/2006/customXml" ds:itemID="{FD2DA140-5C46-4EBC-93FA-1ED97E3DB349}"/>
</file>

<file path=customXml/itemProps4.xml><?xml version="1.0" encoding="utf-8"?>
<ds:datastoreItem xmlns:ds="http://schemas.openxmlformats.org/officeDocument/2006/customXml" ds:itemID="{9672BF2D-6724-4075-8B6A-1FB463ACDAC1}"/>
</file>

<file path=docProps/app.xml><?xml version="1.0" encoding="utf-8"?>
<Properties xmlns="http://schemas.openxmlformats.org/officeDocument/2006/extended-properties" xmlns:vt="http://schemas.openxmlformats.org/officeDocument/2006/docPropsVTypes">
  <Template>Slice</Template>
  <TotalTime>2000</TotalTime>
  <Words>737</Words>
  <Application>Microsoft Office PowerPoint</Application>
  <PresentationFormat>Widescreen</PresentationFormat>
  <Paragraphs>86</Paragraphs>
  <Slides>12</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Calibri</vt:lpstr>
      <vt:lpstr>Century Gothic</vt:lpstr>
      <vt:lpstr>Wingdings 3</vt:lpstr>
      <vt:lpstr>Slice</vt:lpstr>
      <vt:lpstr>Quinault Diesel Emission Reduction Act</vt:lpstr>
      <vt:lpstr>DERA</vt:lpstr>
      <vt:lpstr>Phase 1 FY 18/19 </vt:lpstr>
      <vt:lpstr>Phase 1 FY 18/19 F/V Celtic</vt:lpstr>
      <vt:lpstr>Phase 2 FY 20</vt:lpstr>
      <vt:lpstr>Phase 2 FY 20 Lady Debbie</vt:lpstr>
      <vt:lpstr>Lady Debbie </vt:lpstr>
      <vt:lpstr>Phase 3 FY21</vt:lpstr>
      <vt:lpstr>Phase 3 FY21 Lady Nancy and KaiKoa</vt:lpstr>
      <vt:lpstr>Phase 4 FY22</vt:lpstr>
      <vt:lpstr>Summary</vt:lpstr>
      <vt:lpstr>Questions</vt:lpstr>
    </vt:vector>
  </TitlesOfParts>
  <Company>Quinault Indian Nation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Quinault Diesel Emission Reducion Act</dc:title>
  <dc:creator>Law, Jonathan</dc:creator>
  <cp:lastModifiedBy>Law, Jonathan</cp:lastModifiedBy>
  <cp:revision>26</cp:revision>
  <dcterms:created xsi:type="dcterms:W3CDTF">2022-10-06T18:53:05Z</dcterms:created>
  <dcterms:modified xsi:type="dcterms:W3CDTF">2022-11-03T19:44:09Z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0x0101009F16F09F532C084B9C53F998E3DB2B6F</vt:lpwstr>
  </property>
  <property fmtid="{D5CDD505-2E9C-101B-9397-08002B2CF9AE}" pid="3" name="TaxKeyword">
    <vt:lpwstr/>
  </property>
</Properties>
</file>