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13.xml" ContentType="application/vnd.openxmlformats-officedocument.theme+xml"/>
  <Override PartName="/ppt/theme/theme2.xml" ContentType="application/vnd.openxmlformats-officedocument.theme+xml"/>
  <Override PartName="/ppt/theme/theme12.xml" ContentType="application/vnd.openxmlformats-officedocument.theme+xml"/>
  <Override PartName="/ppt/theme/theme11.xml" ContentType="application/vnd.openxmlformats-officedocument.theme+xml"/>
  <Override PartName="/ppt/theme/theme14.xml" ContentType="application/vnd.openxmlformats-officedocument.theme+xml"/>
  <Override PartName="/ppt/theme/theme10.xml" ContentType="application/vnd.openxmlformats-officedocument.theme+xml"/>
  <Override PartName="/ppt/theme/theme9.xml" ContentType="application/vnd.openxmlformats-officedocument.theme+xml"/>
  <Override PartName="/ppt/theme/theme8.xml" ContentType="application/vnd.openxmlformats-officedocument.theme+xml"/>
  <Override PartName="/ppt/theme/theme7.xml" ContentType="application/vnd.openxmlformats-officedocument.theme+xml"/>
  <Override PartName="/ppt/theme/theme6.xml" ContentType="application/vnd.openxmlformats-officedocument.theme+xml"/>
  <Override PartName="/ppt/theme/theme5.xml" ContentType="application/vnd.openxmlformats-officedocument.theme+xml"/>
  <Override PartName="/ppt/theme/theme4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  <p:sldMasterId id="2147483675" r:id="rId2"/>
    <p:sldMasterId id="2147483677" r:id="rId3"/>
    <p:sldMasterId id="2147483679" r:id="rId4"/>
    <p:sldMasterId id="2147483681" r:id="rId5"/>
    <p:sldMasterId id="2147483683" r:id="rId6"/>
    <p:sldMasterId id="2147483685" r:id="rId7"/>
    <p:sldMasterId id="2147483687" r:id="rId8"/>
    <p:sldMasterId id="2147483689" r:id="rId9"/>
    <p:sldMasterId id="2147483691" r:id="rId10"/>
    <p:sldMasterId id="2147483693" r:id="rId11"/>
    <p:sldMasterId id="2147483694" r:id="rId12"/>
  </p:sldMasterIdLst>
  <p:notesMasterIdLst>
    <p:notesMasterId r:id="rId19"/>
  </p:notesMasterIdLst>
  <p:handoutMasterIdLst>
    <p:handoutMasterId r:id="rId20"/>
  </p:handoutMasterIdLst>
  <p:sldIdLst>
    <p:sldId id="650" r:id="rId13"/>
    <p:sldId id="659" r:id="rId14"/>
    <p:sldId id="660" r:id="rId15"/>
    <p:sldId id="651" r:id="rId16"/>
    <p:sldId id="658" r:id="rId17"/>
    <p:sldId id="523" r:id="rId18"/>
  </p:sldIdLst>
  <p:sldSz cx="12192000" cy="6858000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18" autoAdjust="0"/>
    <p:restoredTop sz="61425" autoAdjust="0"/>
  </p:normalViewPr>
  <p:slideViewPr>
    <p:cSldViewPr snapToGrid="0">
      <p:cViewPr varScale="1">
        <p:scale>
          <a:sx n="41" d="100"/>
          <a:sy n="41" d="100"/>
        </p:scale>
        <p:origin x="1280" y="32"/>
      </p:cViewPr>
      <p:guideLst/>
    </p:cSldViewPr>
  </p:slideViewPr>
  <p:outlineViewPr>
    <p:cViewPr>
      <p:scale>
        <a:sx n="33" d="100"/>
        <a:sy n="33" d="100"/>
      </p:scale>
      <p:origin x="0" y="-30053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5568"/>
    </p:cViewPr>
  </p:sorterViewPr>
  <p:notesViewPr>
    <p:cSldViewPr snapToGrid="0">
      <p:cViewPr varScale="1">
        <p:scale>
          <a:sx n="76" d="100"/>
          <a:sy n="76" d="100"/>
        </p:scale>
        <p:origin x="2914" y="5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customXml" Target="../customXml/item2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theme" Target="theme/theme1.xml"/><Relationship Id="rId28" Type="http://schemas.openxmlformats.org/officeDocument/2006/relationships/customXml" Target="../customXml/item4.xml"/><Relationship Id="rId10" Type="http://schemas.openxmlformats.org/officeDocument/2006/relationships/slideMaster" Target="slideMasters/slideMaster10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2172" cy="466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057" y="1"/>
            <a:ext cx="2982172" cy="466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F3386-BC85-446C-B615-2C8A4AF7549F}" type="datetimeFigureOut">
              <a:rPr lang="en-US" smtClean="0"/>
              <a:t>11/7/2022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214"/>
            <a:ext cx="2982172" cy="4661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057" y="8830214"/>
            <a:ext cx="2982172" cy="4661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3A4EC-8D20-470B-B5A8-B00C51C584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184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1845" tIns="45923" rIns="91845" bIns="459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1845" tIns="45923" rIns="91845" bIns="45923" rtlCol="0"/>
          <a:lstStyle>
            <a:lvl1pPr algn="r">
              <a:defRPr sz="1200"/>
            </a:lvl1pPr>
          </a:lstStyle>
          <a:p>
            <a:fld id="{E8BAE669-D304-4EFE-BF01-FEEDBFDDC509}" type="datetimeFigureOut">
              <a:rPr lang="en-US" smtClean="0"/>
              <a:t>11/7/2022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3713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45" tIns="45923" rIns="91845" bIns="4592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73893"/>
            <a:ext cx="5505450" cy="3660458"/>
          </a:xfrm>
          <a:prstGeom prst="rect">
            <a:avLst/>
          </a:prstGeom>
        </p:spPr>
        <p:txBody>
          <a:bodyPr vert="horz" lIns="91845" tIns="45923" rIns="91845" bIns="459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2982119" cy="466433"/>
          </a:xfrm>
          <a:prstGeom prst="rect">
            <a:avLst/>
          </a:prstGeom>
        </p:spPr>
        <p:txBody>
          <a:bodyPr vert="horz" lIns="91845" tIns="45923" rIns="91845" bIns="459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8"/>
            <a:ext cx="2982119" cy="466433"/>
          </a:xfrm>
          <a:prstGeom prst="rect">
            <a:avLst/>
          </a:prstGeom>
        </p:spPr>
        <p:txBody>
          <a:bodyPr vert="horz" lIns="91845" tIns="45923" rIns="91845" bIns="45923" rtlCol="0" anchor="b"/>
          <a:lstStyle>
            <a:lvl1pPr algn="r">
              <a:defRPr sz="1200"/>
            </a:lvl1pPr>
          </a:lstStyle>
          <a:p>
            <a:fld id="{BE0D2784-3195-4080-9B24-1409FF6CF3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826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9138" y="1162050"/>
            <a:ext cx="5572125" cy="31353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2" y="4473898"/>
            <a:ext cx="5608320" cy="4110139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kern="0" dirty="0">
                <a:solidFill>
                  <a:srgbClr val="000000"/>
                </a:solidFill>
                <a:latin typeface="Arial"/>
              </a:rPr>
              <a:t>update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0D2784-3195-4080-9B24-1409FF6CF391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9887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9138" y="1162050"/>
            <a:ext cx="5572125" cy="31353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2" y="4473898"/>
            <a:ext cx="5608320" cy="4110139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kern="0" dirty="0">
                <a:solidFill>
                  <a:srgbClr val="000000"/>
                </a:solidFill>
                <a:latin typeface="Arial"/>
              </a:rPr>
              <a:t>update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0D2784-3195-4080-9B24-1409FF6CF391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6892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9138" y="1162050"/>
            <a:ext cx="5572125" cy="31353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2" y="4473898"/>
            <a:ext cx="5608320" cy="4110139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kern="0" dirty="0">
                <a:solidFill>
                  <a:srgbClr val="000000"/>
                </a:solidFill>
                <a:latin typeface="Arial"/>
              </a:rPr>
              <a:t>update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0D2784-3195-4080-9B24-1409FF6CF391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3375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Self explanatory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D2784-3195-4080-9B24-1409FF6CF39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8162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8E536-381C-49DA-B51B-F692AA94343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090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99068-CB9F-4F1A-B185-F3BA02B5679E}" type="datetime1">
              <a:rPr lang="en-US" smtClean="0"/>
              <a:pPr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582AC-5695-48DB-B28C-201892CC33C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3123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D470-A214-4667-BCEF-DFB326936755}" type="datetime1">
              <a:rPr lang="en-US" smtClean="0"/>
              <a:pPr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582AC-5695-48DB-B28C-201892CC33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264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51B4-B6D8-4A9E-9B4F-7BCE51D0D356}" type="datetime1">
              <a:rPr lang="en-US" smtClean="0"/>
              <a:pPr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582AC-5695-48DB-B28C-201892CC33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579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1" y="219249"/>
            <a:ext cx="9801224" cy="823180"/>
          </a:xfrm>
        </p:spPr>
        <p:txBody>
          <a:bodyPr/>
          <a:lstStyle>
            <a:lvl1pPr marL="0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A0D3FF-7A19-463D-9E53-77094835EAD0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11/7/2022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13E31D-E2AB-40D1-8B51-AFA5AFEF393A}" type="slidenum">
              <a:rPr kumimoji="0" lang="en-US" sz="1051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51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5831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8409-4B7D-4BDC-B72F-71D7FE7BCC17}" type="datetime1">
              <a:rPr lang="en-US" smtClean="0"/>
              <a:pPr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582AC-5695-48DB-B28C-201892CC33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267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9A89E-C40F-426C-A9D1-8C20DBBF9CF8}" type="datetime1">
              <a:rPr lang="en-US" smtClean="0"/>
              <a:pPr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582AC-5695-48DB-B28C-201892CC33C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7105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9DD7F-913C-48CB-AC31-C269D2D862B8}" type="datetime1">
              <a:rPr lang="en-US" smtClean="0"/>
              <a:pPr/>
              <a:t>11/7/2022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582AC-5695-48DB-B28C-201892CC33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95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4E343-5694-4CF3-A9D7-7DDA856EF9B0}" type="datetime1">
              <a:rPr lang="en-US" smtClean="0"/>
              <a:pPr/>
              <a:t>11/7/2022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582AC-5695-48DB-B28C-201892CC33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01B22-C65C-475F-9466-344498E573B9}" type="datetime1">
              <a:rPr lang="en-US" smtClean="0"/>
              <a:pPr/>
              <a:t>11/7/2022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582AC-5695-48DB-B28C-201892CC33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516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5DD4-C971-45FE-9EDF-066A6FCA435C}" type="datetime1">
              <a:rPr lang="en-US" smtClean="0"/>
              <a:pPr/>
              <a:t>11/7/2022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582AC-5695-48DB-B28C-201892CC33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727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21FCB79-43FE-419F-A19B-11F4A1271E2E}" type="datetime1">
              <a:rPr lang="en-US" smtClean="0"/>
              <a:pPr/>
              <a:t>11/7/2022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63705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B582AC-5695-48DB-B28C-201892CC33C9}" type="slidenum">
              <a:rPr lang="en-US" smtClean="0">
                <a:solidFill>
                  <a:srgbClr val="637052"/>
                </a:solidFill>
              </a:rPr>
              <a:pPr/>
              <a:t>‹#›</a:t>
            </a:fld>
            <a:endParaRPr lang="en-US" dirty="0">
              <a:solidFill>
                <a:srgbClr val="6370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501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0D67-DB78-4BA1-AD1B-BEB499C2FFFC}" type="datetime1">
              <a:rPr lang="en-US" smtClean="0"/>
              <a:pPr/>
              <a:t>11/7/2022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582AC-5695-48DB-B28C-201892CC33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6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png"/><Relationship Id="rId1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png"/><Relationship Id="rId1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png"/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png"/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png"/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png"/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png"/><Relationship Id="rId1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png"/><Relationship Id="rId1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png"/><Relationship Id="rId1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png"/><Relationship Id="rId1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 defTabSz="914400"/>
            <a:fld id="{C51BE4FE-554B-4539-86A1-6BEEB9AFE783}" type="datetime1">
              <a:rPr lang="en-US" smtClean="0"/>
              <a:pPr defTabSz="914400"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 defTabSz="91440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defTabSz="914400"/>
            <a:fld id="{CFB582AC-5695-48DB-B28C-201892CC33C9}" type="slidenum">
              <a:rPr lang="en-US" smtClean="0"/>
              <a:pPr defTabSz="91440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/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4523" y="4682882"/>
            <a:ext cx="1293903" cy="1167733"/>
          </a:xfrm>
          <a:prstGeom prst="rect">
            <a:avLst/>
          </a:prstGeom>
        </p:spPr>
      </p:pic>
      <p:pic>
        <p:nvPicPr>
          <p:cNvPr id="14" name="Picture 13"/>
          <p:cNvPicPr/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1523" y="4682882"/>
            <a:ext cx="1149894" cy="1155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512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31775" indent="-231775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477000"/>
            <a:ext cx="12192000" cy="381000"/>
          </a:xfrm>
          <a:prstGeom prst="rect">
            <a:avLst/>
          </a:prstGeom>
          <a:solidFill>
            <a:srgbClr val="0F4D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6E4DE-E7C1-4A74-9A30-DCB3CBF8CF7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11/7/2022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F62DB-D77C-4BBE-B8CC-9D3A157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838200" y="6355805"/>
            <a:ext cx="9525000" cy="545"/>
          </a:xfrm>
          <a:prstGeom prst="line">
            <a:avLst/>
          </a:prstGeom>
          <a:ln w="1905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400" y="5987704"/>
            <a:ext cx="1463111" cy="4018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769866"/>
            <a:ext cx="707136" cy="7071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52769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477000"/>
            <a:ext cx="12192000" cy="381000"/>
          </a:xfrm>
          <a:prstGeom prst="rect">
            <a:avLst/>
          </a:prstGeom>
          <a:solidFill>
            <a:srgbClr val="0F4D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37488-7B27-4628-A91C-BB18264D42A8}" type="datetime1">
              <a:rPr lang="en-US" smtClean="0"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F62DB-D77C-4BBE-B8CC-9D3A1579A0DE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838200" y="6355805"/>
            <a:ext cx="9525000" cy="545"/>
          </a:xfrm>
          <a:prstGeom prst="line">
            <a:avLst/>
          </a:prstGeom>
          <a:ln w="1905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400" y="5987704"/>
            <a:ext cx="1463111" cy="4018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769866"/>
            <a:ext cx="707136" cy="7071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64144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1" y="219247"/>
            <a:ext cx="9801224" cy="82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1" y="1256692"/>
            <a:ext cx="10058400" cy="495160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F8BFF27-43B1-4AF1-B6F0-A8924BBB5B45}" type="datetime1">
              <a:rPr lang="en-US" smtClean="0"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1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203158" y="1046749"/>
            <a:ext cx="9922043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4997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hf sldNum="0" hdr="0" ftr="0" dt="0"/>
  <p:txStyles>
    <p:titleStyle>
      <a:lvl1pPr algn="l" defTabSz="914377" rtl="0" eaLnBrk="1" latinLnBrk="0" hangingPunct="1">
        <a:lnSpc>
          <a:spcPct val="85000"/>
        </a:lnSpc>
        <a:spcBef>
          <a:spcPct val="0"/>
        </a:spcBef>
        <a:buNone/>
        <a:defRPr sz="4800" kern="1200" spc="-51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38" indent="-91438" algn="l" defTabSz="914377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38" indent="-182875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14" indent="-182875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789" indent="-182875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65" indent="-182875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973" indent="-228594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968" indent="-228594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963" indent="-228594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958" indent="-228594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477000"/>
            <a:ext cx="12192000" cy="381000"/>
          </a:xfrm>
          <a:prstGeom prst="rect">
            <a:avLst/>
          </a:prstGeom>
          <a:solidFill>
            <a:srgbClr val="0F4D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37488-7B27-4628-A91C-BB18264D42A8}" type="datetime1">
              <a:rPr lang="en-US" smtClean="0"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F62DB-D77C-4BBE-B8CC-9D3A1579A0DE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838200" y="6355805"/>
            <a:ext cx="9525000" cy="545"/>
          </a:xfrm>
          <a:prstGeom prst="line">
            <a:avLst/>
          </a:prstGeom>
          <a:ln w="1905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400" y="5987704"/>
            <a:ext cx="1463111" cy="4018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769866"/>
            <a:ext cx="707136" cy="7071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46455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477000"/>
            <a:ext cx="12192000" cy="381000"/>
          </a:xfrm>
          <a:prstGeom prst="rect">
            <a:avLst/>
          </a:prstGeom>
          <a:solidFill>
            <a:srgbClr val="0F4D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37488-7B27-4628-A91C-BB18264D42A8}" type="datetime1">
              <a:rPr lang="en-US" smtClean="0"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F62DB-D77C-4BBE-B8CC-9D3A1579A0DE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838200" y="6355805"/>
            <a:ext cx="9525000" cy="545"/>
          </a:xfrm>
          <a:prstGeom prst="line">
            <a:avLst/>
          </a:prstGeom>
          <a:ln w="1905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400" y="5987704"/>
            <a:ext cx="1463111" cy="4018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769866"/>
            <a:ext cx="707136" cy="7071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48765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477000"/>
            <a:ext cx="12192000" cy="381000"/>
          </a:xfrm>
          <a:prstGeom prst="rect">
            <a:avLst/>
          </a:prstGeom>
          <a:solidFill>
            <a:srgbClr val="0F4D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37488-7B27-4628-A91C-BB18264D42A8}" type="datetime1">
              <a:rPr lang="en-US" smtClean="0"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F62DB-D77C-4BBE-B8CC-9D3A1579A0DE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838200" y="6355805"/>
            <a:ext cx="9525000" cy="545"/>
          </a:xfrm>
          <a:prstGeom prst="line">
            <a:avLst/>
          </a:prstGeom>
          <a:ln w="1905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400" y="5987704"/>
            <a:ext cx="1463111" cy="4018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769866"/>
            <a:ext cx="707136" cy="7071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731996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477000"/>
            <a:ext cx="12192000" cy="381000"/>
          </a:xfrm>
          <a:prstGeom prst="rect">
            <a:avLst/>
          </a:prstGeom>
          <a:solidFill>
            <a:srgbClr val="0F4D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37488-7B27-4628-A91C-BB18264D42A8}" type="datetime1">
              <a:rPr lang="en-US" smtClean="0"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F62DB-D77C-4BBE-B8CC-9D3A1579A0DE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838200" y="6355805"/>
            <a:ext cx="9525000" cy="545"/>
          </a:xfrm>
          <a:prstGeom prst="line">
            <a:avLst/>
          </a:prstGeom>
          <a:ln w="1905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400" y="5987704"/>
            <a:ext cx="1463111" cy="4018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769866"/>
            <a:ext cx="707136" cy="7071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731250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477000"/>
            <a:ext cx="12192000" cy="381000"/>
          </a:xfrm>
          <a:prstGeom prst="rect">
            <a:avLst/>
          </a:prstGeom>
          <a:solidFill>
            <a:srgbClr val="0F4D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6E4DE-E7C1-4A74-9A30-DCB3CBF8CF7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11/7/2022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F62DB-D77C-4BBE-B8CC-9D3A157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838200" y="6355805"/>
            <a:ext cx="9525000" cy="545"/>
          </a:xfrm>
          <a:prstGeom prst="line">
            <a:avLst/>
          </a:prstGeom>
          <a:ln w="1905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400" y="5987704"/>
            <a:ext cx="1463111" cy="4018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769866"/>
            <a:ext cx="707136" cy="7071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89444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477000"/>
            <a:ext cx="12192000" cy="381000"/>
          </a:xfrm>
          <a:prstGeom prst="rect">
            <a:avLst/>
          </a:prstGeom>
          <a:solidFill>
            <a:srgbClr val="0F4D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6E4DE-E7C1-4A74-9A30-DCB3CBF8CF7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11/7/2022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F62DB-D77C-4BBE-B8CC-9D3A157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838200" y="6355805"/>
            <a:ext cx="9525000" cy="545"/>
          </a:xfrm>
          <a:prstGeom prst="line">
            <a:avLst/>
          </a:prstGeom>
          <a:ln w="1905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400" y="5987704"/>
            <a:ext cx="1463111" cy="4018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769866"/>
            <a:ext cx="707136" cy="7071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31157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477000"/>
            <a:ext cx="12192000" cy="381000"/>
          </a:xfrm>
          <a:prstGeom prst="rect">
            <a:avLst/>
          </a:prstGeom>
          <a:solidFill>
            <a:srgbClr val="0F4D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37488-7B27-4628-A91C-BB18264D42A8}" type="datetime1">
              <a:rPr lang="en-US" smtClean="0"/>
              <a:t>11/7/2022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F62DB-D77C-4BBE-B8CC-9D3A1579A0DE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838200" y="6355805"/>
            <a:ext cx="9525000" cy="545"/>
          </a:xfrm>
          <a:prstGeom prst="line">
            <a:avLst/>
          </a:prstGeom>
          <a:ln w="1905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400" y="5987704"/>
            <a:ext cx="1463111" cy="4018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769866"/>
            <a:ext cx="707136" cy="7071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85086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477000"/>
            <a:ext cx="12192000" cy="381000"/>
          </a:xfrm>
          <a:prstGeom prst="rect">
            <a:avLst/>
          </a:prstGeom>
          <a:solidFill>
            <a:srgbClr val="0F4D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6E4DE-E7C1-4A74-9A30-DCB3CBF8CF7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11/7/2022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F62DB-D77C-4BBE-B8CC-9D3A157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838200" y="6355805"/>
            <a:ext cx="9525000" cy="545"/>
          </a:xfrm>
          <a:prstGeom prst="line">
            <a:avLst/>
          </a:prstGeom>
          <a:ln w="1905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400" y="5987704"/>
            <a:ext cx="1463111" cy="4018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769866"/>
            <a:ext cx="707136" cy="7071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26566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ihs.gov/selfgovernance/faq/#:~:text=A%3A%20Both%20Title%20V%20and,in%20accordance%20with%20the%20ISDEAA.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776" y="488407"/>
            <a:ext cx="10058400" cy="681756"/>
          </a:xfrm>
        </p:spPr>
        <p:txBody>
          <a:bodyPr>
            <a:noAutofit/>
          </a:bodyPr>
          <a:lstStyle/>
          <a:p>
            <a:pPr algn="ctr"/>
            <a:r>
              <a:rPr lang="en-US" sz="4100" b="1" spc="-50" dirty="0">
                <a:ln w="6350">
                  <a:noFill/>
                </a:ln>
                <a:solidFill>
                  <a:prstClr val="black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Indian Health Service</a:t>
            </a:r>
            <a:br>
              <a:rPr lang="en-US" sz="4100" b="1" spc="-50" dirty="0">
                <a:ln w="6350">
                  <a:noFill/>
                </a:ln>
                <a:solidFill>
                  <a:prstClr val="black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en-US" sz="4100" b="1" spc="-50" dirty="0">
                <a:ln w="6350">
                  <a:noFill/>
                </a:ln>
                <a:solidFill>
                  <a:prstClr val="black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 Portland Area</a:t>
            </a:r>
            <a:endParaRPr lang="en-US" sz="4100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61579" y="1170163"/>
            <a:ext cx="10137597" cy="467779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600" dirty="0">
              <a:solidFill>
                <a:schemeClr val="tx1"/>
              </a:solidFill>
              <a:ea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48272" y="1343647"/>
            <a:ext cx="9691764" cy="4733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5153" lvl="3" defTabSz="914400" fontAlgn="base">
              <a:lnSpc>
                <a:spcPct val="90000"/>
              </a:lnSpc>
              <a:spcBef>
                <a:spcPts val="200"/>
              </a:spcBef>
              <a:spcAft>
                <a:spcPct val="0"/>
              </a:spcAft>
              <a:defRPr/>
            </a:pP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Division of Environmental Health Services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CDR Christopher Fish MPH, CIH, CSP, REHS, Director, DEHS. Area Emergency Management Point of Contact, Area Infection Control Officer, Area Safety Officer. Contact: 503-414-7779</a:t>
            </a:r>
          </a:p>
          <a:p>
            <a:pPr lvl="1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Roberta Other Medicine, REHS, CPST, District Sanitarian, Yakama Field Office, Started: May 24, 2022. IHS Community Environmental Health and Injury Prevention Programs point of contact for Yakama Nation and Shoshone-Bannock Tribes.</a:t>
            </a:r>
          </a:p>
          <a:p>
            <a:pPr marL="800100" lvl="1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v"/>
              <a:defRPr/>
            </a:pPr>
            <a:endParaRPr lang="en-US" sz="2000" dirty="0">
              <a:solidFill>
                <a:srgbClr val="000000">
                  <a:lumMod val="75000"/>
                  <a:lumOff val="2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en-US" sz="2000" dirty="0">
                <a:solidFill>
                  <a:srgbClr val="000000">
                    <a:lumMod val="75000"/>
                    <a:lumOff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IHS funded Tribal Programs in the Portland Area are expanding. Northwest Portland Area Indian Health Board, Northwest Washington Indian Health Board, Colville, Coeur </a:t>
            </a:r>
            <a:r>
              <a:rPr lang="en-US" sz="2000" dirty="0" err="1">
                <a:solidFill>
                  <a:srgbClr val="000000">
                    <a:lumMod val="75000"/>
                    <a:lumOff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D’Seven</a:t>
            </a:r>
            <a:r>
              <a:rPr lang="en-US" sz="2000" dirty="0">
                <a:solidFill>
                  <a:srgbClr val="000000">
                    <a:lumMod val="75000"/>
                    <a:lumOff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EH staff, one Injury Prevention staff, and one IEH staff</a:t>
            </a:r>
            <a:endParaRPr lang="en-US" sz="20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695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776" y="488407"/>
            <a:ext cx="10058400" cy="681756"/>
          </a:xfrm>
        </p:spPr>
        <p:txBody>
          <a:bodyPr>
            <a:noAutofit/>
          </a:bodyPr>
          <a:lstStyle/>
          <a:p>
            <a:pPr algn="ctr"/>
            <a:r>
              <a:rPr lang="en-US" sz="4100" b="1" spc="-50" dirty="0">
                <a:ln w="6350">
                  <a:noFill/>
                </a:ln>
                <a:solidFill>
                  <a:prstClr val="black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Indian Health Service</a:t>
            </a:r>
            <a:br>
              <a:rPr lang="en-US" sz="4100" b="1" spc="-50" dirty="0">
                <a:ln w="6350">
                  <a:noFill/>
                </a:ln>
                <a:solidFill>
                  <a:prstClr val="black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en-US" sz="4100" b="1" spc="-50" dirty="0">
                <a:ln w="6350">
                  <a:noFill/>
                </a:ln>
                <a:solidFill>
                  <a:prstClr val="black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 Portland Area</a:t>
            </a:r>
            <a:endParaRPr lang="en-US" sz="4100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61579" y="1170163"/>
            <a:ext cx="10137597" cy="467779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600" dirty="0">
              <a:solidFill>
                <a:schemeClr val="tx1"/>
              </a:solidFill>
              <a:ea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48272" y="1343647"/>
            <a:ext cx="9691764" cy="442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5153" lvl="3" defTabSz="914400" fontAlgn="base">
              <a:lnSpc>
                <a:spcPct val="90000"/>
              </a:lnSpc>
              <a:spcBef>
                <a:spcPts val="200"/>
              </a:spcBef>
              <a:spcAft>
                <a:spcPct val="0"/>
              </a:spcAft>
              <a:defRPr/>
            </a:pP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Division of Environmental Health Services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CDR Christopher Fish MPH, CIH, CSP, REHS, Director, DEHS. Area Emergency Management Point of Contact, Area Infection Control Officer, Area Safety Officer. Environmental Health point of contact for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Kalispel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and Klamath Tribes. Contact: 503-414-7779</a:t>
            </a:r>
          </a:p>
          <a:p>
            <a:pPr lvl="1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Roberta Other Medicine, REHS, CPST, District Sanitarian, Yakama Field Office, Started: May 24, 2022. IHS Community Environmental Health and Injury Prevention Programs point of contact for Yakama Nation, Shoshone-Bannock and Stillaguamish Tribes.</a:t>
            </a:r>
          </a:p>
          <a:p>
            <a:pPr marL="800100" lvl="1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v"/>
              <a:defRPr/>
            </a:pPr>
            <a:endParaRPr lang="en-US" sz="2000" dirty="0">
              <a:solidFill>
                <a:srgbClr val="000000">
                  <a:lumMod val="75000"/>
                  <a:lumOff val="2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en-US" sz="2000" dirty="0">
                <a:solidFill>
                  <a:srgbClr val="000000">
                    <a:lumMod val="75000"/>
                    <a:lumOff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IHS funded Tribal Programs in the Portland Area are expanding. Seven Tribal EH staff, one Injury Prevention staff, and one IEH staff</a:t>
            </a:r>
            <a:endParaRPr lang="en-US" sz="20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851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776" y="488407"/>
            <a:ext cx="10058400" cy="681756"/>
          </a:xfrm>
        </p:spPr>
        <p:txBody>
          <a:bodyPr>
            <a:noAutofit/>
          </a:bodyPr>
          <a:lstStyle/>
          <a:p>
            <a:pPr algn="ctr"/>
            <a:r>
              <a:rPr lang="en-US" sz="4100" b="1" spc="-50" dirty="0">
                <a:ln w="6350">
                  <a:noFill/>
                </a:ln>
                <a:solidFill>
                  <a:prstClr val="black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Indian Health Service</a:t>
            </a:r>
            <a:br>
              <a:rPr lang="en-US" sz="4100" b="1" spc="-50" dirty="0">
                <a:ln w="6350">
                  <a:noFill/>
                </a:ln>
                <a:solidFill>
                  <a:prstClr val="black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en-US" sz="4100" b="1" spc="-50" dirty="0">
                <a:ln w="6350">
                  <a:noFill/>
                </a:ln>
                <a:solidFill>
                  <a:prstClr val="black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 Portland Area</a:t>
            </a:r>
            <a:endParaRPr lang="en-US" sz="4100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61579" y="1170163"/>
            <a:ext cx="10137597" cy="467779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600" dirty="0">
              <a:solidFill>
                <a:schemeClr val="tx1"/>
              </a:solidFill>
              <a:ea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78" y="1170163"/>
            <a:ext cx="9565876" cy="51406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099354" y="1170163"/>
            <a:ext cx="20926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hlinkClick r:id="rId4"/>
              </a:rPr>
              <a:t>Indian Health Service Self Governance FAQ, 638 Title I and Title 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887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1" y="328501"/>
            <a:ext cx="9801224" cy="823180"/>
          </a:xfrm>
        </p:spPr>
        <p:txBody>
          <a:bodyPr>
            <a:noAutofit/>
          </a:bodyPr>
          <a:lstStyle/>
          <a:p>
            <a:pPr algn="ctr"/>
            <a:r>
              <a:rPr lang="en-US" sz="4100" b="1" spc="-50" dirty="0">
                <a:ln w="6350">
                  <a:noFill/>
                </a:ln>
                <a:solidFill>
                  <a:prstClr val="black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Indian Health Service</a:t>
            </a:r>
            <a:br>
              <a:rPr lang="en-US" sz="4100" b="1" spc="-50" dirty="0">
                <a:ln w="6350">
                  <a:noFill/>
                </a:ln>
                <a:solidFill>
                  <a:prstClr val="black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en-US" sz="4100" b="1" spc="-50" dirty="0">
                <a:ln w="6350">
                  <a:noFill/>
                </a:ln>
                <a:solidFill>
                  <a:prstClr val="black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 Portland Area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1" y="1348450"/>
            <a:ext cx="10058400" cy="4527694"/>
          </a:xfrm>
        </p:spPr>
        <p:txBody>
          <a:bodyPr>
            <a:normAutofit fontScale="92500" lnSpcReduction="10000"/>
          </a:bodyPr>
          <a:lstStyle/>
          <a:p>
            <a:pPr marL="457200" lvl="1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None/>
              <a:defRPr/>
            </a:pPr>
            <a: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Division of Environmental Health Services Direct Service Tribes</a:t>
            </a:r>
            <a:endParaRPr lang="en-US" sz="2000" b="1" u="sng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v"/>
              <a:defRPr/>
            </a:pPr>
            <a:endParaRPr lang="en-US" sz="2000" b="1" dirty="0">
              <a:latin typeface="Arial"/>
            </a:endParaRPr>
          </a:p>
          <a:p>
            <a:pPr marL="800100" lvl="1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en-US" sz="2000" dirty="0">
                <a:latin typeface="Arial"/>
              </a:rPr>
              <a:t>Yakama District – 78  EH top priority facilities, 36 second priority</a:t>
            </a:r>
          </a:p>
          <a:p>
            <a:pPr marL="982980" lvl="2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/>
              </a:rPr>
              <a:t>Yakama (WA)</a:t>
            </a:r>
          </a:p>
          <a:p>
            <a:pPr marL="982980" lvl="2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/>
              </a:rPr>
              <a:t>Stillaguamish (WA)</a:t>
            </a:r>
          </a:p>
          <a:p>
            <a:pPr marL="982980" lvl="2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/>
              </a:rPr>
              <a:t>Shoshone-Bannock (ID)</a:t>
            </a:r>
          </a:p>
          <a:p>
            <a:pPr marL="640080" lvl="2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None/>
              <a:defRPr/>
            </a:pPr>
            <a:endParaRPr lang="en-US" sz="2000" dirty="0">
              <a:latin typeface="Arial"/>
            </a:endParaRPr>
          </a:p>
          <a:p>
            <a:pPr marL="800100" lvl="1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en-US" sz="2000" dirty="0">
                <a:solidFill>
                  <a:srgbClr val="000000">
                    <a:lumMod val="75000"/>
                    <a:lumOff val="25000"/>
                  </a:srgbClr>
                </a:solidFill>
                <a:latin typeface="Arial"/>
              </a:rPr>
              <a:t>Portland Area Office – 87 EH top priority facilities, 42 second priority</a:t>
            </a:r>
          </a:p>
          <a:p>
            <a:pPr marL="982980" lvl="2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/>
              </a:rPr>
              <a:t>Kalispell </a:t>
            </a:r>
          </a:p>
          <a:p>
            <a:pPr marL="982980" lvl="2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/>
              </a:rPr>
              <a:t>Klamath </a:t>
            </a:r>
          </a:p>
          <a:p>
            <a:pPr marL="982980" lvl="2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/>
              </a:rPr>
              <a:t>Puyallup Tribal Health Authority  </a:t>
            </a:r>
          </a:p>
          <a:p>
            <a:pPr marL="982980" lvl="2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US" sz="2000" dirty="0" err="1">
                <a:latin typeface="Arial"/>
              </a:rPr>
              <a:t>Chemawa</a:t>
            </a:r>
            <a:r>
              <a:rPr lang="en-US" sz="2000" dirty="0">
                <a:latin typeface="Arial"/>
              </a:rPr>
              <a:t> Indian School </a:t>
            </a:r>
          </a:p>
          <a:p>
            <a:pPr marL="982980" lvl="2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/>
              </a:rPr>
              <a:t>Healing Lodge of the Seven Nations (Spokane, WA)</a:t>
            </a:r>
          </a:p>
          <a:p>
            <a:pPr marL="982980" lvl="2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/>
              </a:rPr>
              <a:t>Service Units: Colville, </a:t>
            </a:r>
            <a:r>
              <a:rPr lang="en-US" sz="2000" dirty="0" err="1">
                <a:latin typeface="Arial"/>
              </a:rPr>
              <a:t>Chemawa</a:t>
            </a:r>
            <a:r>
              <a:rPr lang="en-US" sz="2000" dirty="0">
                <a:latin typeface="Arial"/>
              </a:rPr>
              <a:t>, Fort Hall, Warm Springs, </a:t>
            </a:r>
            <a:r>
              <a:rPr lang="en-US" sz="2000" dirty="0" err="1">
                <a:latin typeface="Arial"/>
              </a:rPr>
              <a:t>Wellpinit</a:t>
            </a:r>
            <a:r>
              <a:rPr lang="en-US" sz="2000" dirty="0">
                <a:latin typeface="Arial"/>
              </a:rPr>
              <a:t>, Yakama</a:t>
            </a:r>
          </a:p>
          <a:p>
            <a:pPr marL="982980" lvl="2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544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100" b="1" spc="-50" dirty="0">
                <a:ln w="6350">
                  <a:noFill/>
                </a:ln>
                <a:solidFill>
                  <a:prstClr val="black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Indian Health Service</a:t>
            </a:r>
            <a:br>
              <a:rPr lang="en-US" sz="4100" b="1" spc="-50" dirty="0">
                <a:ln w="6350">
                  <a:noFill/>
                </a:ln>
                <a:solidFill>
                  <a:prstClr val="black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en-US" sz="4100" b="1" spc="-50" dirty="0">
                <a:ln w="6350">
                  <a:noFill/>
                </a:ln>
                <a:solidFill>
                  <a:prstClr val="black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 Portland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None/>
              <a:defRPr/>
            </a:pPr>
            <a:r>
              <a:rPr lang="en-US" sz="1900" b="1" u="sng" dirty="0">
                <a:solidFill>
                  <a:srgbClr val="000000">
                    <a:lumMod val="75000"/>
                    <a:lumOff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Division of Environmental Health Services</a:t>
            </a:r>
            <a:endParaRPr lang="en-US" sz="1900" b="1" u="sng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v"/>
              <a:defRPr/>
            </a:pPr>
            <a:endParaRPr lang="en-US" sz="1900" b="1" dirty="0">
              <a:solidFill>
                <a:srgbClr val="000000">
                  <a:lumMod val="75000"/>
                  <a:lumOff val="25000"/>
                </a:srgbClr>
              </a:solidFill>
              <a:latin typeface="Arial"/>
            </a:endParaRPr>
          </a:p>
          <a:p>
            <a:pPr marL="800100" lvl="1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en-US" sz="2400" dirty="0">
                <a:solidFill>
                  <a:srgbClr val="000000">
                    <a:lumMod val="75000"/>
                    <a:lumOff val="25000"/>
                  </a:srgbClr>
                </a:solidFill>
                <a:latin typeface="Arial"/>
              </a:rPr>
              <a:t>Services delivered:</a:t>
            </a:r>
          </a:p>
          <a:p>
            <a:pPr marL="982976" lvl="2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en-US" sz="2400" dirty="0">
                <a:solidFill>
                  <a:srgbClr val="000000">
                    <a:lumMod val="75000"/>
                    <a:lumOff val="25000"/>
                  </a:srgbClr>
                </a:solidFill>
                <a:latin typeface="Arial"/>
              </a:rPr>
              <a:t>Environmental health &amp; safety surveys and inspections</a:t>
            </a:r>
          </a:p>
          <a:p>
            <a:pPr marL="982976" lvl="2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en-US" sz="2400" dirty="0">
                <a:solidFill>
                  <a:srgbClr val="000000">
                    <a:lumMod val="75000"/>
                    <a:lumOff val="25000"/>
                  </a:srgbClr>
                </a:solidFill>
                <a:latin typeface="Arial"/>
              </a:rPr>
              <a:t>Construction plan review</a:t>
            </a:r>
          </a:p>
          <a:p>
            <a:pPr marL="982976" lvl="2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en-US" sz="2400" dirty="0">
                <a:solidFill>
                  <a:srgbClr val="000000">
                    <a:lumMod val="75000"/>
                    <a:lumOff val="25000"/>
                  </a:srgbClr>
                </a:solidFill>
                <a:latin typeface="Arial"/>
              </a:rPr>
              <a:t>Program evaluation</a:t>
            </a:r>
          </a:p>
          <a:p>
            <a:pPr marL="982976" lvl="2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en-US" sz="2400" dirty="0">
                <a:solidFill>
                  <a:srgbClr val="000000">
                    <a:lumMod val="75000"/>
                    <a:lumOff val="25000"/>
                  </a:srgbClr>
                </a:solidFill>
                <a:latin typeface="Arial"/>
              </a:rPr>
              <a:t>Surveillance and investigation</a:t>
            </a:r>
          </a:p>
          <a:p>
            <a:pPr marL="982976" lvl="2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en-US" sz="2400" dirty="0">
                <a:solidFill>
                  <a:srgbClr val="000000">
                    <a:lumMod val="75000"/>
                    <a:lumOff val="25000"/>
                  </a:srgbClr>
                </a:solidFill>
                <a:latin typeface="Arial"/>
              </a:rPr>
              <a:t>Policy and code development</a:t>
            </a:r>
          </a:p>
          <a:p>
            <a:pPr marL="982976" lvl="2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en-US" sz="2400" dirty="0">
                <a:solidFill>
                  <a:srgbClr val="000000">
                    <a:lumMod val="75000"/>
                    <a:lumOff val="25000"/>
                  </a:srgbClr>
                </a:solidFill>
                <a:latin typeface="Arial"/>
              </a:rPr>
              <a:t>Training and health education</a:t>
            </a:r>
          </a:p>
          <a:p>
            <a:pPr marL="982976" lvl="2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en-US" sz="2400" dirty="0">
                <a:solidFill>
                  <a:srgbClr val="000000">
                    <a:lumMod val="75000"/>
                    <a:lumOff val="25000"/>
                  </a:srgbClr>
                </a:solidFill>
                <a:latin typeface="Arial"/>
              </a:rPr>
              <a:t>Food handler certification</a:t>
            </a:r>
          </a:p>
          <a:p>
            <a:pPr marL="982976" lvl="2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en-US" sz="2400" dirty="0">
                <a:solidFill>
                  <a:srgbClr val="000000">
                    <a:lumMod val="75000"/>
                    <a:lumOff val="25000"/>
                  </a:srgbClr>
                </a:solidFill>
                <a:latin typeface="Arial"/>
              </a:rPr>
              <a:t>Community injury prevention programming and grants</a:t>
            </a:r>
          </a:p>
          <a:p>
            <a:pPr marL="640080" lvl="2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None/>
              <a:defRPr/>
            </a:pPr>
            <a:endParaRPr lang="en-US" sz="1900" dirty="0">
              <a:solidFill>
                <a:srgbClr val="000000">
                  <a:lumMod val="75000"/>
                  <a:lumOff val="25000"/>
                </a:srgbClr>
              </a:solidFill>
              <a:latin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349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2900" y="1432005"/>
            <a:ext cx="3721908" cy="3701970"/>
          </a:xfrm>
          <a:prstGeom prst="rect">
            <a:avLst/>
          </a:prstGeom>
        </p:spPr>
      </p:pic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CFB582AC-5695-48DB-B28C-201892CC33C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71401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10.xml><?xml version="1.0" encoding="utf-8"?>
<a:theme xmlns:a="http://schemas.openxmlformats.org/drawingml/2006/main" name="8_BHW-PPT-template_16.9_Revised032917">
  <a:themeElements>
    <a:clrScheme name="HRSA color pall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699"/>
      </a:accent1>
      <a:accent2>
        <a:srgbClr val="990000"/>
      </a:accent2>
      <a:accent3>
        <a:srgbClr val="003366"/>
      </a:accent3>
      <a:accent4>
        <a:srgbClr val="ECA421"/>
      </a:accent4>
      <a:accent5>
        <a:srgbClr val="CCDDF1"/>
      </a:accent5>
      <a:accent6>
        <a:srgbClr val="C0BFBF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11.xml><?xml version="1.0" encoding="utf-8"?>
<a:theme xmlns:a="http://schemas.openxmlformats.org/drawingml/2006/main" name="9_BHW-PPT-template_16.9_Revised032917">
  <a:themeElements>
    <a:clrScheme name="HRSA color pall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699"/>
      </a:accent1>
      <a:accent2>
        <a:srgbClr val="990000"/>
      </a:accent2>
      <a:accent3>
        <a:srgbClr val="003366"/>
      </a:accent3>
      <a:accent4>
        <a:srgbClr val="ECA421"/>
      </a:accent4>
      <a:accent5>
        <a:srgbClr val="CCDDF1"/>
      </a:accent5>
      <a:accent6>
        <a:srgbClr val="C0BFBF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12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HW-PPT-template_16.9_Revised032917">
  <a:themeElements>
    <a:clrScheme name="HRSA color pall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699"/>
      </a:accent1>
      <a:accent2>
        <a:srgbClr val="990000"/>
      </a:accent2>
      <a:accent3>
        <a:srgbClr val="003366"/>
      </a:accent3>
      <a:accent4>
        <a:srgbClr val="ECA421"/>
      </a:accent4>
      <a:accent5>
        <a:srgbClr val="CCDDF1"/>
      </a:accent5>
      <a:accent6>
        <a:srgbClr val="C0BFBF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3.xml><?xml version="1.0" encoding="utf-8"?>
<a:theme xmlns:a="http://schemas.openxmlformats.org/drawingml/2006/main" name="1_BHW-PPT-template_16.9_Revised032917">
  <a:themeElements>
    <a:clrScheme name="HRSA color pall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699"/>
      </a:accent1>
      <a:accent2>
        <a:srgbClr val="990000"/>
      </a:accent2>
      <a:accent3>
        <a:srgbClr val="003366"/>
      </a:accent3>
      <a:accent4>
        <a:srgbClr val="ECA421"/>
      </a:accent4>
      <a:accent5>
        <a:srgbClr val="CCDDF1"/>
      </a:accent5>
      <a:accent6>
        <a:srgbClr val="C0BFBF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4.xml><?xml version="1.0" encoding="utf-8"?>
<a:theme xmlns:a="http://schemas.openxmlformats.org/drawingml/2006/main" name="2_BHW-PPT-template_16.9_Revised032917">
  <a:themeElements>
    <a:clrScheme name="HRSA color pall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699"/>
      </a:accent1>
      <a:accent2>
        <a:srgbClr val="990000"/>
      </a:accent2>
      <a:accent3>
        <a:srgbClr val="003366"/>
      </a:accent3>
      <a:accent4>
        <a:srgbClr val="ECA421"/>
      </a:accent4>
      <a:accent5>
        <a:srgbClr val="CCDDF1"/>
      </a:accent5>
      <a:accent6>
        <a:srgbClr val="C0BFBF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5.xml><?xml version="1.0" encoding="utf-8"?>
<a:theme xmlns:a="http://schemas.openxmlformats.org/drawingml/2006/main" name="3_BHW-PPT-template_16.9_Revised032917">
  <a:themeElements>
    <a:clrScheme name="HRSA color pall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699"/>
      </a:accent1>
      <a:accent2>
        <a:srgbClr val="990000"/>
      </a:accent2>
      <a:accent3>
        <a:srgbClr val="003366"/>
      </a:accent3>
      <a:accent4>
        <a:srgbClr val="ECA421"/>
      </a:accent4>
      <a:accent5>
        <a:srgbClr val="CCDDF1"/>
      </a:accent5>
      <a:accent6>
        <a:srgbClr val="C0BFBF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6.xml><?xml version="1.0" encoding="utf-8"?>
<a:theme xmlns:a="http://schemas.openxmlformats.org/drawingml/2006/main" name="4_BHW-PPT-template_16.9_Revised032917">
  <a:themeElements>
    <a:clrScheme name="HRSA color pall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699"/>
      </a:accent1>
      <a:accent2>
        <a:srgbClr val="990000"/>
      </a:accent2>
      <a:accent3>
        <a:srgbClr val="003366"/>
      </a:accent3>
      <a:accent4>
        <a:srgbClr val="ECA421"/>
      </a:accent4>
      <a:accent5>
        <a:srgbClr val="CCDDF1"/>
      </a:accent5>
      <a:accent6>
        <a:srgbClr val="C0BFBF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7.xml><?xml version="1.0" encoding="utf-8"?>
<a:theme xmlns:a="http://schemas.openxmlformats.org/drawingml/2006/main" name="5_BHW-PPT-template_16.9_Revised032917">
  <a:themeElements>
    <a:clrScheme name="HRSA color pall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699"/>
      </a:accent1>
      <a:accent2>
        <a:srgbClr val="990000"/>
      </a:accent2>
      <a:accent3>
        <a:srgbClr val="003366"/>
      </a:accent3>
      <a:accent4>
        <a:srgbClr val="ECA421"/>
      </a:accent4>
      <a:accent5>
        <a:srgbClr val="CCDDF1"/>
      </a:accent5>
      <a:accent6>
        <a:srgbClr val="C0BFBF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8.xml><?xml version="1.0" encoding="utf-8"?>
<a:theme xmlns:a="http://schemas.openxmlformats.org/drawingml/2006/main" name="6_BHW-PPT-template_16.9_Revised032917">
  <a:themeElements>
    <a:clrScheme name="HRSA color pall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699"/>
      </a:accent1>
      <a:accent2>
        <a:srgbClr val="990000"/>
      </a:accent2>
      <a:accent3>
        <a:srgbClr val="003366"/>
      </a:accent3>
      <a:accent4>
        <a:srgbClr val="ECA421"/>
      </a:accent4>
      <a:accent5>
        <a:srgbClr val="CCDDF1"/>
      </a:accent5>
      <a:accent6>
        <a:srgbClr val="C0BFBF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9.xml><?xml version="1.0" encoding="utf-8"?>
<a:theme xmlns:a="http://schemas.openxmlformats.org/drawingml/2006/main" name="7_BHW-PPT-template_16.9_Revised032917">
  <a:themeElements>
    <a:clrScheme name="HRSA color pall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699"/>
      </a:accent1>
      <a:accent2>
        <a:srgbClr val="990000"/>
      </a:accent2>
      <a:accent3>
        <a:srgbClr val="003366"/>
      </a:accent3>
      <a:accent4>
        <a:srgbClr val="ECA421"/>
      </a:accent4>
      <a:accent5>
        <a:srgbClr val="CCDDF1"/>
      </a:accent5>
      <a:accent6>
        <a:srgbClr val="C0BFBF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16F09F532C084B9C53F998E3DB2B6F" ma:contentTypeVersion="15" ma:contentTypeDescription="Create a new document." ma:contentTypeScope="" ma:versionID="481f92bbf0139d6cd29b1d16b506d8e6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71c7484b-7758-49d2-a987-dd2627a66c44" xmlns:ns6="fb2346bf-9f47-45ab-958c-ff5061b8428e" targetNamespace="http://schemas.microsoft.com/office/2006/metadata/properties" ma:root="true" ma:fieldsID="a3d24ab332818674eaa3f3e1f02f410b" ns1:_="" ns2:_="" ns3:_="" ns4:_="" ns5:_="" ns6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71c7484b-7758-49d2-a987-dd2627a66c44"/>
    <xsd:import namespace="fb2346bf-9f47-45ab-958c-ff5061b8428e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5:MediaServiceAutoTags" minOccurs="0"/>
                <xsd:element ref="ns5:MediaServiceFastMetadata" minOccurs="0"/>
                <xsd:element ref="ns5:MediaServiceMetadata" minOccurs="0"/>
                <xsd:element ref="ns5:MediaServiceDateTaken" minOccurs="0"/>
                <xsd:element ref="ns5:MediaServiceGenerationTime" minOccurs="0"/>
                <xsd:element ref="ns5:MediaServiceEventHashCode" minOccurs="0"/>
                <xsd:element ref="ns6:SharedWithUsers" minOccurs="0"/>
                <xsd:element ref="ns6:SharedWithDetails" minOccurs="0"/>
                <xsd:element ref="ns5:MediaServiceOCR" minOccurs="0"/>
                <xsd:element ref="ns5:MediaServiceLocation" minOccurs="0"/>
                <xsd:element ref="ns1:_ip_UnifiedCompliancePolicyProperties" minOccurs="0"/>
                <xsd:element ref="ns1:_ip_UnifiedCompliancePolicyUIAction" minOccurs="0"/>
                <xsd:element ref="ns5:lcf76f155ced4ddcb4097134ff3c332f" minOccurs="0"/>
                <xsd:element ref="ns5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  <xsd:element name="_ip_UnifiedCompliancePolicyProperties" ma:index="3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f7c56dc8-1e9c-44eb-b281-eb484e60cd8a}" ma:internalName="TaxCatchAllLabel" ma:readOnly="true" ma:showField="CatchAllDataLabel" ma:web="fb2346bf-9f47-45ab-958c-ff5061b842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hidden="true" ma:list="{f7c56dc8-1e9c-44eb-b281-eb484e60cd8a}" ma:internalName="TaxCatchAll" ma:showField="CatchAllData" ma:web="fb2346bf-9f47-45ab-958c-ff5061b842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7484b-7758-49d2-a987-dd2627a66c44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28" nillable="true" ma:displayName="Tags" ma:internalName="MediaServiceAutoTags" ma:readOnly="true">
      <xsd:simpleType>
        <xsd:restriction base="dms:Text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30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3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41" nillable="true" ma:taxonomy="true" ma:internalName="lcf76f155ced4ddcb4097134ff3c332f" ma:taxonomyFieldName="MediaServiceImageTags" ma:displayName="Image Tags" ma:readOnly="false" ma:fieldId="{5cf76f15-5ced-4ddc-b409-7134ff3c332f}" ma:taxonomyMulti="true" ma:sspId="29f62856-1543-49d4-a736-4569d363f5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4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2346bf-9f47-45ab-958c-ff5061b8428e" elementFormDefault="qualified">
    <xsd:import namespace="http://schemas.microsoft.com/office/2006/documentManagement/types"/>
    <xsd:import namespace="http://schemas.microsoft.com/office/infopath/2007/PartnerControls"/>
    <xsd:element name="SharedWithUsers" ma:index="3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9f62856-1543-49d4-a736-4569d363f533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_ip_UnifiedCompliancePolicyUIAction xmlns="http://schemas.microsoft.com/sharepoint/v3" xsi:nil="true"/>
    <j747ac98061d40f0aa7bd47e1db5675d xmlns="4ffa91fb-a0ff-4ac5-b2db-65c790d184a4">
      <Terms xmlns="http://schemas.microsoft.com/office/infopath/2007/PartnerControls"/>
    </j747ac98061d40f0aa7bd47e1db5675d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_ip_UnifiedCompliancePolicyProperties xmlns="http://schemas.microsoft.com/sharepoint/v3" xsi:nil="true"/>
    <Rights xmlns="4ffa91fb-a0ff-4ac5-b2db-65c790d184a4" xsi:nil="true"/>
    <Document_x0020_Creation_x0020_Date xmlns="4ffa91fb-a0ff-4ac5-b2db-65c790d184a4">2022-11-07T23:39:50+00:00</Document_x0020_Creation_x0020_Date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lcf76f155ced4ddcb4097134ff3c332f xmlns="71c7484b-7758-49d2-a987-dd2627a66c44">
      <Terms xmlns="http://schemas.microsoft.com/office/infopath/2007/PartnerControls"/>
    </lcf76f155ced4ddcb4097134ff3c332f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 xsi:nil="true"/>
  </documentManagement>
</p:properties>
</file>

<file path=customXml/itemProps1.xml><?xml version="1.0" encoding="utf-8"?>
<ds:datastoreItem xmlns:ds="http://schemas.openxmlformats.org/officeDocument/2006/customXml" ds:itemID="{E673A9CE-80AE-4F03-BD7D-812445E00D8D}"/>
</file>

<file path=customXml/itemProps2.xml><?xml version="1.0" encoding="utf-8"?>
<ds:datastoreItem xmlns:ds="http://schemas.openxmlformats.org/officeDocument/2006/customXml" ds:itemID="{B37951FD-77D2-4AFF-85F2-BC928E531500}"/>
</file>

<file path=customXml/itemProps3.xml><?xml version="1.0" encoding="utf-8"?>
<ds:datastoreItem xmlns:ds="http://schemas.openxmlformats.org/officeDocument/2006/customXml" ds:itemID="{54347AB2-5277-4A17-9BA5-ADE949C27E55}"/>
</file>

<file path=customXml/itemProps4.xml><?xml version="1.0" encoding="utf-8"?>
<ds:datastoreItem xmlns:ds="http://schemas.openxmlformats.org/officeDocument/2006/customXml" ds:itemID="{8FB7CA8F-8E1A-4DEA-BF1C-182B176CD12F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28300</TotalTime>
  <Words>416</Words>
  <Application>Microsoft Office PowerPoint</Application>
  <PresentationFormat>Widescreen</PresentationFormat>
  <Paragraphs>53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12</vt:i4>
      </vt:variant>
      <vt:variant>
        <vt:lpstr>Slide Titles</vt:lpstr>
      </vt:variant>
      <vt:variant>
        <vt:i4>6</vt:i4>
      </vt:variant>
    </vt:vector>
  </HeadingPairs>
  <TitlesOfParts>
    <vt:vector size="23" baseType="lpstr">
      <vt:lpstr>Arial</vt:lpstr>
      <vt:lpstr>Calibri</vt:lpstr>
      <vt:lpstr>Calibri Light</vt:lpstr>
      <vt:lpstr>Symbol</vt:lpstr>
      <vt:lpstr>Wingdings</vt:lpstr>
      <vt:lpstr>1_Retrospect</vt:lpstr>
      <vt:lpstr>BHW-PPT-template_16.9_Revised032917</vt:lpstr>
      <vt:lpstr>1_BHW-PPT-template_16.9_Revised032917</vt:lpstr>
      <vt:lpstr>2_BHW-PPT-template_16.9_Revised032917</vt:lpstr>
      <vt:lpstr>3_BHW-PPT-template_16.9_Revised032917</vt:lpstr>
      <vt:lpstr>4_BHW-PPT-template_16.9_Revised032917</vt:lpstr>
      <vt:lpstr>5_BHW-PPT-template_16.9_Revised032917</vt:lpstr>
      <vt:lpstr>6_BHW-PPT-template_16.9_Revised032917</vt:lpstr>
      <vt:lpstr>7_BHW-PPT-template_16.9_Revised032917</vt:lpstr>
      <vt:lpstr>8_BHW-PPT-template_16.9_Revised032917</vt:lpstr>
      <vt:lpstr>9_BHW-PPT-template_16.9_Revised032917</vt:lpstr>
      <vt:lpstr>Retrospect</vt:lpstr>
      <vt:lpstr>Indian Health Service   Portland Area</vt:lpstr>
      <vt:lpstr>Indian Health Service   Portland Area</vt:lpstr>
      <vt:lpstr>Indian Health Service   Portland Area</vt:lpstr>
      <vt:lpstr>Indian Health Service   Portland Area</vt:lpstr>
      <vt:lpstr>Indian Health Service   Portland Area</vt:lpstr>
      <vt:lpstr>PowerPoint Presentation</vt:lpstr>
    </vt:vector>
  </TitlesOfParts>
  <Company>Indian Health Service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June General Staff Presentation</dc:title>
  <dc:creator>IHS Public Affairs</dc:creator>
  <cp:lastModifiedBy>Manion, Andrea</cp:lastModifiedBy>
  <cp:revision>976</cp:revision>
  <cp:lastPrinted>2018-06-18T18:47:34Z</cp:lastPrinted>
  <dcterms:created xsi:type="dcterms:W3CDTF">2016-05-10T21:19:03Z</dcterms:created>
  <dcterms:modified xsi:type="dcterms:W3CDTF">2022-11-07T22:50:47Z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0x0101009F16F09F532C084B9C53F998E3DB2B6F</vt:lpwstr>
  </property>
  <property fmtid="{D5CDD505-2E9C-101B-9397-08002B2CF9AE}" pid="3" name="TaxKeyword">
    <vt:lpwstr/>
  </property>
</Properties>
</file>