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57" r:id="rId3"/>
    <p:sldId id="266" r:id="rId4"/>
    <p:sldId id="258" r:id="rId5"/>
    <p:sldId id="264" r:id="rId6"/>
    <p:sldId id="259" r:id="rId7"/>
    <p:sldId id="265" r:id="rId8"/>
    <p:sldId id="260" r:id="rId9"/>
    <p:sldId id="261" r:id="rId10"/>
    <p:sldId id="263"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p:restoredTop sz="82569"/>
  </p:normalViewPr>
  <p:slideViewPr>
    <p:cSldViewPr snapToGrid="0" snapToObjects="1">
      <p:cViewPr>
        <p:scale>
          <a:sx n="97" d="100"/>
          <a:sy n="97" d="100"/>
        </p:scale>
        <p:origin x="1768" y="16"/>
      </p:cViewPr>
      <p:guideLst/>
    </p:cSldViewPr>
  </p:slideViewPr>
  <p:outlineViewPr>
    <p:cViewPr>
      <p:scale>
        <a:sx n="33" d="100"/>
        <a:sy n="33" d="100"/>
      </p:scale>
      <p:origin x="0" y="-113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8" Type="http://schemas.openxmlformats.org/officeDocument/2006/relationships/slide" Target="slides/slide7.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12" Type="http://schemas.openxmlformats.org/officeDocument/2006/relationships/slide" Target="slides/slide11.xml"/><Relationship Id="rId17" Type="http://schemas.openxmlformats.org/officeDocument/2006/relationships/tableStyles" Target="tableStyles.xml"/><Relationship Id="rId7" Type="http://schemas.openxmlformats.org/officeDocument/2006/relationships/slide" Target="slides/slide6.xml"/><Relationship Id="rId16" Type="http://schemas.openxmlformats.org/officeDocument/2006/relationships/theme" Target="theme/theme1.xml"/><Relationship Id="rId2" Type="http://schemas.openxmlformats.org/officeDocument/2006/relationships/slide" Target="slides/slide1.xml"/><Relationship Id="rId20" Type="http://schemas.openxmlformats.org/officeDocument/2006/relationships/customXml" Target="../customXml/item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customXml" Target="../customXml/item2.xml"/><Relationship Id="rId1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AB5B2-8127-944D-801C-743AB892424F}" type="datetimeFigureOut">
              <a:rPr lang="en-US" smtClean="0"/>
              <a:t>1/25/19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48405-BE14-B64E-80F5-937DF21AB993}" type="slidenum">
              <a:rPr lang="en-US" smtClean="0"/>
              <a:t>‹#›</a:t>
            </a:fld>
            <a:endParaRPr lang="en-US"/>
          </a:p>
        </p:txBody>
      </p:sp>
    </p:spTree>
    <p:extLst>
      <p:ext uri="{BB962C8B-B14F-4D97-AF65-F5344CB8AC3E}">
        <p14:creationId xmlns:p14="http://schemas.microsoft.com/office/powerpoint/2010/main" val="117101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https://</a:t>
            </a:r>
            <a:r>
              <a:rPr lang="en-US" baseline="0" dirty="0" err="1" smtClean="0"/>
              <a:t>www.thinglink.com</a:t>
            </a:r>
            <a:r>
              <a:rPr lang="en-US" baseline="0" dirty="0" smtClean="0"/>
              <a:t>/scene/373893887053266944</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1</a:t>
            </a:fld>
            <a:endParaRPr lang="en-US"/>
          </a:p>
        </p:txBody>
      </p:sp>
    </p:spTree>
    <p:extLst>
      <p:ext uri="{BB962C8B-B14F-4D97-AF65-F5344CB8AC3E}">
        <p14:creationId xmlns:p14="http://schemas.microsoft.com/office/powerpoint/2010/main" val="174014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a:t>
            </a:r>
          </a:p>
          <a:p>
            <a:pPr marL="228600" indent="-228600">
              <a:buAutoNum type="arabicParenR"/>
            </a:pPr>
            <a:r>
              <a:rPr lang="en-US" dirty="0" smtClean="0"/>
              <a:t>What is an ecosystem?</a:t>
            </a:r>
          </a:p>
          <a:p>
            <a:pPr marL="228600" indent="-228600">
              <a:buAutoNum type="arabicParenR"/>
            </a:pPr>
            <a:r>
              <a:rPr lang="en-US" dirty="0" smtClean="0"/>
              <a:t>Why</a:t>
            </a:r>
            <a:r>
              <a:rPr lang="en-US" baseline="0" dirty="0" smtClean="0"/>
              <a:t> are ecosystems important?</a:t>
            </a:r>
          </a:p>
          <a:p>
            <a:pPr marL="228600" indent="-228600">
              <a:buAutoNum type="arabicParenR"/>
            </a:pPr>
            <a:r>
              <a:rPr lang="en-US" baseline="0" dirty="0" smtClean="0"/>
              <a:t>Which ecosystem does your favorite animal live in? </a:t>
            </a:r>
            <a:endParaRPr lang="en-US" dirty="0" smtClean="0"/>
          </a:p>
          <a:p>
            <a:endParaRPr lang="en-US" dirty="0" smtClean="0"/>
          </a:p>
          <a:p>
            <a:r>
              <a:rPr lang="en-US" dirty="0" smtClean="0"/>
              <a:t>Source: https://</a:t>
            </a:r>
            <a:r>
              <a:rPr lang="en-US" dirty="0" err="1" smtClean="0"/>
              <a:t>www.freepik.com</a:t>
            </a:r>
            <a:r>
              <a:rPr lang="en-US" dirty="0" smtClean="0"/>
              <a:t>/free-vector/nature-and-ecosystem-concept_2739731.htm#term=</a:t>
            </a:r>
            <a:r>
              <a:rPr lang="en-US" dirty="0" err="1" smtClean="0"/>
              <a:t>ecosystem&amp;page</a:t>
            </a:r>
            <a:r>
              <a:rPr lang="en-US" smtClean="0"/>
              <a:t>=1&amp;position=19</a:t>
            </a:r>
            <a:endParaRPr lang="en-US" dirty="0" smtClean="0"/>
          </a:p>
        </p:txBody>
      </p:sp>
      <p:sp>
        <p:nvSpPr>
          <p:cNvPr id="4" name="Slide Number Placeholder 3"/>
          <p:cNvSpPr>
            <a:spLocks noGrp="1"/>
          </p:cNvSpPr>
          <p:nvPr>
            <p:ph type="sldNum" sz="quarter" idx="10"/>
          </p:nvPr>
        </p:nvSpPr>
        <p:spPr/>
        <p:txBody>
          <a:bodyPr/>
          <a:lstStyle/>
          <a:p>
            <a:fld id="{2E748405-BE14-B64E-80F5-937DF21AB993}" type="slidenum">
              <a:rPr lang="en-US" smtClean="0"/>
              <a:t>10</a:t>
            </a:fld>
            <a:endParaRPr lang="en-US"/>
          </a:p>
        </p:txBody>
      </p:sp>
    </p:spTree>
    <p:extLst>
      <p:ext uri="{BB962C8B-B14F-4D97-AF65-F5344CB8AC3E}">
        <p14:creationId xmlns:p14="http://schemas.microsoft.com/office/powerpoint/2010/main" val="111373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smtClean="0"/>
              <a:t>cashmancuneo.net</a:t>
            </a:r>
            <a:r>
              <a:rPr lang="en-US" dirty="0" smtClean="0"/>
              <a:t>/pictures/fc/chain2.jpg</a:t>
            </a:r>
          </a:p>
          <a:p>
            <a:endParaRPr lang="en-US" dirty="0" smtClean="0"/>
          </a:p>
          <a:p>
            <a:r>
              <a:rPr lang="en-US" dirty="0" smtClean="0"/>
              <a:t>Today</a:t>
            </a:r>
            <a:r>
              <a:rPr lang="en-US" baseline="0" dirty="0" smtClean="0"/>
              <a:t> you will learn</a:t>
            </a:r>
            <a:r>
              <a:rPr lang="mr-IN" baseline="0" dirty="0" smtClean="0"/>
              <a:t>…</a:t>
            </a:r>
            <a:r>
              <a:rPr lang="en-US" baseline="0" dirty="0" smtClean="0"/>
              <a:t>. The importance of the food chain!</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2</a:t>
            </a:fld>
            <a:endParaRPr lang="en-US"/>
          </a:p>
        </p:txBody>
      </p:sp>
    </p:spTree>
    <p:extLst>
      <p:ext uri="{BB962C8B-B14F-4D97-AF65-F5344CB8AC3E}">
        <p14:creationId xmlns:p14="http://schemas.microsoft.com/office/powerpoint/2010/main" val="75821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Ecosystems:</a:t>
            </a:r>
            <a:r>
              <a:rPr lang="en-US" baseline="0" dirty="0" smtClean="0"/>
              <a:t> http://</a:t>
            </a:r>
            <a:r>
              <a:rPr lang="en-US" baseline="0" dirty="0" err="1" smtClean="0"/>
              <a:t>worldartsme.com</a:t>
            </a:r>
            <a:r>
              <a:rPr lang="en-US" baseline="0" dirty="0" smtClean="0"/>
              <a:t>/ecosystem-clipart.html#gal_post_33206_ecosystem-clipart-1.jpg</a:t>
            </a:r>
            <a:endParaRPr lang="en-US" dirty="0" smtClean="0"/>
          </a:p>
          <a:p>
            <a:endParaRPr lang="en-US" dirty="0" smtClean="0"/>
          </a:p>
          <a:p>
            <a:r>
              <a:rPr lang="en-US" dirty="0" smtClean="0"/>
              <a:t>Key Words: </a:t>
            </a:r>
          </a:p>
          <a:p>
            <a:r>
              <a:rPr lang="en-US" dirty="0" smtClean="0"/>
              <a:t/>
            </a:r>
            <a:br>
              <a:rPr lang="en-US" dirty="0" smtClean="0"/>
            </a:br>
            <a:r>
              <a:rPr lang="en-US" dirty="0" smtClean="0"/>
              <a:t>1) Ecosystem </a:t>
            </a:r>
          </a:p>
          <a:p>
            <a:r>
              <a:rPr lang="en-US" dirty="0" smtClean="0"/>
              <a:t>2) Habitat</a:t>
            </a:r>
            <a:r>
              <a:rPr lang="en-US" baseline="0" dirty="0" smtClean="0"/>
              <a:t> </a:t>
            </a:r>
          </a:p>
          <a:p>
            <a:r>
              <a:rPr lang="en-US" baseline="0" dirty="0" smtClean="0"/>
              <a:t>3) Living and Non-Living things</a:t>
            </a:r>
          </a:p>
          <a:p>
            <a:r>
              <a:rPr lang="en-US" baseline="0" dirty="0" smtClean="0"/>
              <a:t>4) Food chain</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3</a:t>
            </a:fld>
            <a:endParaRPr lang="en-US"/>
          </a:p>
        </p:txBody>
      </p:sp>
    </p:spTree>
    <p:extLst>
      <p:ext uri="{BB962C8B-B14F-4D97-AF65-F5344CB8AC3E}">
        <p14:creationId xmlns:p14="http://schemas.microsoft.com/office/powerpoint/2010/main" val="195263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http://</a:t>
            </a:r>
            <a:r>
              <a:rPr lang="en-US" sz="1200" b="0" i="0" kern="1200" dirty="0" err="1">
                <a:solidFill>
                  <a:schemeClr val="tx1"/>
                </a:solidFill>
                <a:effectLst/>
                <a:latin typeface="+mn-lt"/>
                <a:ea typeface="+mn-ea"/>
                <a:cs typeface="+mn-cs"/>
              </a:rPr>
              <a:t>www.sparklebox.co.uk</a:t>
            </a:r>
            <a:r>
              <a:rPr lang="en-US" sz="1200" b="0" i="0" kern="1200" dirty="0">
                <a:solidFill>
                  <a:schemeClr val="tx1"/>
                </a:solidFill>
                <a:effectLst/>
                <a:latin typeface="+mn-lt"/>
                <a:ea typeface="+mn-ea"/>
                <a:cs typeface="+mn-cs"/>
              </a:rPr>
              <a:t>/previews/10301-10325/_</a:t>
            </a:r>
            <a:r>
              <a:rPr lang="en-US" sz="1200" b="0" i="0" kern="1200" dirty="0" err="1">
                <a:solidFill>
                  <a:schemeClr val="tx1"/>
                </a:solidFill>
                <a:effectLst/>
                <a:latin typeface="+mn-lt"/>
                <a:ea typeface="+mn-ea"/>
                <a:cs typeface="+mn-cs"/>
              </a:rPr>
              <a:t>wp_generated</a:t>
            </a:r>
            <a:r>
              <a:rPr lang="en-US" sz="1200" b="0" i="0" kern="1200" dirty="0">
                <a:solidFill>
                  <a:schemeClr val="tx1"/>
                </a:solidFill>
                <a:effectLst/>
                <a:latin typeface="+mn-lt"/>
                <a:ea typeface="+mn-ea"/>
                <a:cs typeface="+mn-cs"/>
              </a:rPr>
              <a:t>/pp642c1a3c_02.jpg</a:t>
            </a:r>
            <a:endParaRPr lang="en-US" sz="1200" dirty="0">
              <a:solidFill>
                <a:schemeClr val="bg1"/>
              </a:solidFill>
              <a:latin typeface="Avenir Book" charset="0"/>
              <a:ea typeface="Avenir Book" charset="0"/>
              <a:cs typeface="Avenir Book" charset="0"/>
            </a:endParaRPr>
          </a:p>
          <a:p>
            <a:endParaRPr lang="en-US" dirty="0" smtClean="0"/>
          </a:p>
          <a:p>
            <a:r>
              <a:rPr lang="en-US" dirty="0" smtClean="0"/>
              <a:t>Identify all of</a:t>
            </a:r>
            <a:r>
              <a:rPr lang="en-US" baseline="0" dirty="0" smtClean="0"/>
              <a:t> the animal cutouts on the table!</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4</a:t>
            </a:fld>
            <a:endParaRPr lang="en-US"/>
          </a:p>
        </p:txBody>
      </p:sp>
    </p:spTree>
    <p:extLst>
      <p:ext uri="{BB962C8B-B14F-4D97-AF65-F5344CB8AC3E}">
        <p14:creationId xmlns:p14="http://schemas.microsoft.com/office/powerpoint/2010/main" val="15382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Plant - https://</a:t>
            </a:r>
            <a:r>
              <a:rPr lang="en-US" sz="1200" b="0" i="0" kern="1200" dirty="0" err="1" smtClean="0">
                <a:solidFill>
                  <a:schemeClr val="tx1"/>
                </a:solidFill>
                <a:effectLst/>
                <a:latin typeface="+mn-lt"/>
                <a:ea typeface="+mn-ea"/>
                <a:cs typeface="+mn-cs"/>
              </a:rPr>
              <a:t>gallery.yopriceville.com</a:t>
            </a:r>
            <a:r>
              <a:rPr lang="en-US" sz="1200" b="0" i="0" kern="1200" dirty="0" smtClean="0">
                <a:solidFill>
                  <a:schemeClr val="tx1"/>
                </a:solidFill>
                <a:effectLst/>
                <a:latin typeface="+mn-lt"/>
                <a:ea typeface="+mn-ea"/>
                <a:cs typeface="+mn-cs"/>
              </a:rPr>
              <a:t>/Free-Clipart-Pictures/Decorative-Elements-PNG/</a:t>
            </a:r>
            <a:r>
              <a:rPr lang="en-US" sz="1200" b="0" i="0" kern="1200" dirty="0" err="1" smtClean="0">
                <a:solidFill>
                  <a:schemeClr val="tx1"/>
                </a:solidFill>
                <a:effectLst/>
                <a:latin typeface="+mn-lt"/>
                <a:ea typeface="+mn-ea"/>
                <a:cs typeface="+mn-cs"/>
              </a:rPr>
              <a:t>Green_Plant_Decoration_PNG_Clipart_Image</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Giraffe - </a:t>
            </a:r>
            <a:r>
              <a:rPr lang="en-US" baseline="0" dirty="0" smtClean="0"/>
              <a:t>http://</a:t>
            </a:r>
            <a:r>
              <a:rPr lang="en-US" baseline="0" dirty="0" err="1" smtClean="0"/>
              <a:t>stjohnsweldonspring.org</a:t>
            </a:r>
            <a:r>
              <a:rPr lang="en-US" baseline="0" dirty="0" smtClean="0"/>
              <a:t>/</a:t>
            </a:r>
            <a:r>
              <a:rPr lang="en-US" baseline="0" dirty="0" err="1" smtClean="0"/>
              <a:t>wp</a:t>
            </a:r>
            <a:r>
              <a:rPr lang="en-US" baseline="0" dirty="0" smtClean="0"/>
              <a:t>-content/uploads/2015/06/</a:t>
            </a:r>
            <a:r>
              <a:rPr lang="en-US" baseline="0" dirty="0" err="1" smtClean="0"/>
              <a:t>Giraffe.png</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Sun - https://</a:t>
            </a:r>
            <a:r>
              <a:rPr lang="en-US" sz="1200" b="0" i="0" kern="1200" dirty="0" err="1" smtClean="0">
                <a:solidFill>
                  <a:schemeClr val="tx1"/>
                </a:solidFill>
                <a:effectLst/>
                <a:latin typeface="+mn-lt"/>
                <a:ea typeface="+mn-ea"/>
                <a:cs typeface="+mn-cs"/>
              </a:rPr>
              <a:t>gallery.yopriceville.com</a:t>
            </a:r>
            <a:r>
              <a:rPr lang="en-US" sz="1200" b="0" i="0" kern="1200" dirty="0" smtClean="0">
                <a:solidFill>
                  <a:schemeClr val="tx1"/>
                </a:solidFill>
                <a:effectLst/>
                <a:latin typeface="+mn-lt"/>
                <a:ea typeface="+mn-ea"/>
                <a:cs typeface="+mn-cs"/>
              </a:rPr>
              <a:t>/Free-Clipart-Pictures/Sun-and-Moon-PNG/Sun_Clipart#.XAF4P6OZORs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Kids - https://</a:t>
            </a:r>
            <a:r>
              <a:rPr lang="en-US" sz="1200" b="0" i="0" kern="1200" dirty="0" err="1" smtClean="0">
                <a:solidFill>
                  <a:schemeClr val="tx1"/>
                </a:solidFill>
                <a:effectLst/>
                <a:latin typeface="+mn-lt"/>
                <a:ea typeface="+mn-ea"/>
                <a:cs typeface="+mn-cs"/>
              </a:rPr>
              <a:t>www.pinterest.com</a:t>
            </a:r>
            <a:r>
              <a:rPr lang="en-US" sz="1200" b="0" i="0" kern="1200" dirty="0" smtClean="0">
                <a:solidFill>
                  <a:schemeClr val="tx1"/>
                </a:solidFill>
                <a:effectLst/>
                <a:latin typeface="+mn-lt"/>
                <a:ea typeface="+mn-ea"/>
                <a:cs typeface="+mn-cs"/>
              </a:rPr>
              <a:t>/pin/142426406948402072/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 ecosystem includes all of the living things like plants, animals, and people in a given area. It also includes non-living things like weather, earth, water, sun, soil, and air. In an ecosystem, all of these living and non-living things interact with each other and depend on each other. For example, soil is not technically alive, but the plants rely on the soil to grow, and all life depends on the existence of plants. Another word for an ecosystem is a “habitat,” which is the natural environment in which something lives, including us! There are many kinds of ecosystems and habitats, all of which are unique. But today, we’ll focus on one major characteristic of all ecosystems: the food chain.</a:t>
            </a:r>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5</a:t>
            </a:fld>
            <a:endParaRPr lang="en-US"/>
          </a:p>
        </p:txBody>
      </p:sp>
    </p:spTree>
    <p:extLst>
      <p:ext uri="{BB962C8B-B14F-4D97-AF65-F5344CB8AC3E}">
        <p14:creationId xmlns:p14="http://schemas.microsoft.com/office/powerpoint/2010/main" val="144987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https://userscontent2.emaze.com/images/166f4411-fd19-41be-9bbe-bfd2bb2c7ec4/4fd177fa-7b43-448d-a680-5893df50a833.jpg</a:t>
            </a:r>
          </a:p>
          <a:p>
            <a:endParaRPr lang="en-US" u="sng" dirty="0"/>
          </a:p>
          <a:p>
            <a:r>
              <a:rPr lang="en-US" sz="1200" b="0" i="0" u="sng" kern="1200" dirty="0">
                <a:solidFill>
                  <a:schemeClr val="tx1"/>
                </a:solidFill>
                <a:effectLst/>
                <a:latin typeface="+mn-lt"/>
                <a:ea typeface="+mn-ea"/>
                <a:cs typeface="+mn-cs"/>
              </a:rPr>
              <a:t>Introduce the project</a:t>
            </a:r>
            <a:r>
              <a:rPr lang="en-US" sz="1200" b="0" i="0" kern="1200" dirty="0">
                <a:solidFill>
                  <a:schemeClr val="tx1"/>
                </a:solidFill>
                <a:effectLst/>
                <a:latin typeface="+mn-lt"/>
                <a:ea typeface="+mn-ea"/>
                <a:cs typeface="+mn-cs"/>
              </a:rPr>
              <a:t>: An important part of ecosystem is the food chain. Animals have to eat to survive, just like we do. The food chain shows us which animals eat what things inside their habitats. </a:t>
            </a:r>
            <a:r>
              <a:rPr lang="en-US" sz="1200" b="0" i="0" u="sng" kern="1200" dirty="0">
                <a:solidFill>
                  <a:schemeClr val="tx1"/>
                </a:solidFill>
                <a:effectLst/>
                <a:latin typeface="+mn-lt"/>
                <a:ea typeface="+mn-ea"/>
                <a:cs typeface="+mn-cs"/>
              </a:rPr>
              <a:t>Provide an example</a:t>
            </a:r>
            <a:r>
              <a:rPr lang="en-US" sz="1200" b="0" i="0" kern="1200" dirty="0">
                <a:solidFill>
                  <a:schemeClr val="tx1"/>
                </a:solidFill>
                <a:effectLst/>
                <a:latin typeface="+mn-lt"/>
                <a:ea typeface="+mn-ea"/>
                <a:cs typeface="+mn-cs"/>
              </a:rPr>
              <a:t>: Let’s look at a lion, for example. The lion lives in the grasslands, which have flat, grassy spaces. In his ecosystem, the lion is at the top of the food chain, which means nothing eats him. But he eats the antelope, so the antelope is next down on the food chain. The antelope eats the grass, which makes the grass at the bottom of the food chain. </a:t>
            </a:r>
            <a:r>
              <a:rPr lang="en-US" sz="1200" b="0" i="0" u="sng" kern="1200" dirty="0">
                <a:solidFill>
                  <a:schemeClr val="tx1"/>
                </a:solidFill>
                <a:effectLst/>
                <a:latin typeface="+mn-lt"/>
                <a:ea typeface="+mn-ea"/>
                <a:cs typeface="+mn-cs"/>
              </a:rPr>
              <a:t>Explain the project</a:t>
            </a:r>
            <a:r>
              <a:rPr lang="en-US" sz="1200" b="0" i="0" kern="1200" dirty="0">
                <a:solidFill>
                  <a:schemeClr val="tx1"/>
                </a:solidFill>
                <a:effectLst/>
                <a:latin typeface="+mn-lt"/>
                <a:ea typeface="+mn-ea"/>
                <a:cs typeface="+mn-cs"/>
              </a:rPr>
              <a:t>: I’m going to give each table an ecosystem, and I want you to paste your animals in their food chain order. The animals on your table are all numbered. The highest number is the highest animal on the food chain. The lower the number, the lower it is on the chain. Find the animal labeled with the number one and put that farthest to the left. Then build your numbers up and to the right. Give the kids about 10 minutes to complete this task with assistance.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example: For example,</a:t>
            </a:r>
            <a:r>
              <a:rPr lang="en-US" sz="1200" b="0" i="0" kern="1200" baseline="0" dirty="0">
                <a:solidFill>
                  <a:schemeClr val="tx1"/>
                </a:solidFill>
                <a:effectLst/>
                <a:latin typeface="+mn-lt"/>
                <a:ea typeface="+mn-ea"/>
                <a:cs typeface="+mn-cs"/>
              </a:rPr>
              <a:t> look at the killer whale. The killer whale lives in the ocean which has open spaces. In his ecosystem, the killer whale is at the top of the food chain which means nothing eats them. But he can eat the blue whale or the leopard seal. Next on the food chain are animals like the leopard seal which eats penguins, the penguins eat the fish, the fish eat the krill, and krill eats algae which makes algae the bottom of the food chain. </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6</a:t>
            </a:fld>
            <a:endParaRPr lang="en-US"/>
          </a:p>
        </p:txBody>
      </p:sp>
    </p:spTree>
    <p:extLst>
      <p:ext uri="{BB962C8B-B14F-4D97-AF65-F5344CB8AC3E}">
        <p14:creationId xmlns:p14="http://schemas.microsoft.com/office/powerpoint/2010/main" val="84225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Avenir Book" charset="0"/>
                <a:ea typeface="Avenir Book" charset="0"/>
                <a:cs typeface="Avenir Book" charset="0"/>
              </a:rPr>
              <a:t>Instructions:</a:t>
            </a:r>
            <a:r>
              <a:rPr lang="en-US" baseline="0" dirty="0" smtClean="0">
                <a:solidFill>
                  <a:schemeClr val="tx1"/>
                </a:solidFill>
                <a:latin typeface="Avenir Book" charset="0"/>
                <a:ea typeface="Avenir Book" charset="0"/>
                <a:cs typeface="Avenir Book" charset="0"/>
              </a:rPr>
              <a:t> </a:t>
            </a:r>
          </a:p>
          <a:p>
            <a:pPr marL="171450" indent="-171450">
              <a:buFont typeface="Arial" charset="0"/>
              <a:buChar char="•"/>
            </a:pPr>
            <a:r>
              <a:rPr lang="en-US" dirty="0" smtClean="0">
                <a:solidFill>
                  <a:schemeClr val="tx1"/>
                </a:solidFill>
                <a:latin typeface="Avenir Book" charset="0"/>
                <a:ea typeface="Avenir Book" charset="0"/>
                <a:cs typeface="Avenir Book" charset="0"/>
              </a:rPr>
              <a:t>I’m going to give each table an ecosystem, and I want you to paste your animals in their food chain order. </a:t>
            </a:r>
          </a:p>
          <a:p>
            <a:pPr marL="171450" indent="-171450">
              <a:buFont typeface="Arial" charset="0"/>
              <a:buChar char="•"/>
            </a:pPr>
            <a:r>
              <a:rPr lang="en-US" dirty="0" smtClean="0">
                <a:solidFill>
                  <a:schemeClr val="tx1"/>
                </a:solidFill>
                <a:latin typeface="Avenir Book" charset="0"/>
                <a:ea typeface="Avenir Book" charset="0"/>
                <a:cs typeface="Avenir Book" charset="0"/>
              </a:rPr>
              <a:t>The animals on your table are all numbered. The highest number is the highest animal on the food chain. The lower the number, the lower it is on the chain. </a:t>
            </a:r>
          </a:p>
          <a:p>
            <a:pPr marL="171450" indent="-171450">
              <a:buFont typeface="Arial" charset="0"/>
              <a:buChar char="•"/>
            </a:pPr>
            <a:r>
              <a:rPr lang="en-US" dirty="0" smtClean="0">
                <a:solidFill>
                  <a:schemeClr val="tx1"/>
                </a:solidFill>
                <a:latin typeface="Avenir Book" charset="0"/>
                <a:ea typeface="Avenir Book" charset="0"/>
                <a:cs typeface="Avenir Book" charset="0"/>
              </a:rPr>
              <a:t>Find the animal labeled with the number one and put that farthest to the left. Then build your numbers up and to the right. </a:t>
            </a: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7</a:t>
            </a:fld>
            <a:endParaRPr lang="en-US"/>
          </a:p>
        </p:txBody>
      </p:sp>
    </p:spTree>
    <p:extLst>
      <p:ext uri="{BB962C8B-B14F-4D97-AF65-F5344CB8AC3E}">
        <p14:creationId xmlns:p14="http://schemas.microsoft.com/office/powerpoint/2010/main" val="156709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a:t>
            </a:r>
            <a:r>
              <a:rPr lang="en-US" baseline="0" dirty="0" smtClean="0"/>
              <a:t>proprofs-cdn.s3.amazonaws.com/images/QM/</a:t>
            </a:r>
            <a:r>
              <a:rPr lang="en-US" baseline="0" dirty="0" err="1" smtClean="0"/>
              <a:t>user_images</a:t>
            </a:r>
            <a:r>
              <a:rPr lang="en-US" baseline="0" dirty="0" smtClean="0"/>
              <a:t>/1452023/1430982767.jpg</a:t>
            </a:r>
          </a:p>
          <a:p>
            <a:endParaRPr lang="en-US" baseline="0" dirty="0" smtClean="0"/>
          </a:p>
          <a:p>
            <a:r>
              <a:rPr lang="en-US" baseline="0" dirty="0" smtClean="0"/>
              <a:t>Instructions: </a:t>
            </a:r>
            <a:r>
              <a:rPr lang="en-US" sz="1200" kern="1200" dirty="0" smtClean="0">
                <a:solidFill>
                  <a:schemeClr val="tx1"/>
                </a:solidFill>
                <a:effectLst/>
                <a:latin typeface="+mn-lt"/>
                <a:ea typeface="+mn-ea"/>
                <a:cs typeface="+mn-cs"/>
              </a:rPr>
              <a:t>For each ecosystem, point to the animal at the top of the food chain and ask the students to identify it. Do this for all of the animals in all of the ecosystems. This repetition should allow students to better grasp the idea that animals all have specific ecosystems.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Next, take all strips off the board and tape them into a chain by creating a circle with one ecosystem. Then loop the next strip through the circle and tape that strip into a circle. Continue until you have a chain of all the ecosystems. The students can help with this.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Not only are all of the animals and plants inside an ecosystem important to one another, but all of the ecosystems are also important to one another, just like links in a chain. When our ecosystems are healthy, our animals are healthy, our plants are healthy, and we are healthy!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8</a:t>
            </a:fld>
            <a:endParaRPr lang="en-US"/>
          </a:p>
        </p:txBody>
      </p:sp>
    </p:spTree>
    <p:extLst>
      <p:ext uri="{BB962C8B-B14F-4D97-AF65-F5344CB8AC3E}">
        <p14:creationId xmlns:p14="http://schemas.microsoft.com/office/powerpoint/2010/main" val="529094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smtClean="0"/>
              <a:t>www.buzzle.com</a:t>
            </a:r>
            <a:r>
              <a:rPr lang="en-US" dirty="0" smtClean="0"/>
              <a:t>/articles/desert-</a:t>
            </a:r>
            <a:r>
              <a:rPr lang="en-US" dirty="0" err="1" smtClean="0"/>
              <a:t>ecosystem.html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key lesson from the critical thinking task: Protecting the animals and their ecosystems is important because all animals play a role in helping other animals survive! As humans, we also rely on ecosystems for things like clean air and water, food, and materials.</a:t>
            </a:r>
            <a:endParaRPr lang="en-US" dirty="0" smtClean="0"/>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9</a:t>
            </a:fld>
            <a:endParaRPr lang="en-US"/>
          </a:p>
        </p:txBody>
      </p:sp>
    </p:spTree>
    <p:extLst>
      <p:ext uri="{BB962C8B-B14F-4D97-AF65-F5344CB8AC3E}">
        <p14:creationId xmlns:p14="http://schemas.microsoft.com/office/powerpoint/2010/main" val="213404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1734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7458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807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8846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608B7-C754-A140-8069-AEF1FF9FC00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763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608B7-C754-A140-8069-AEF1FF9FC00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96434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608B7-C754-A140-8069-AEF1FF9FC00D}" type="datetimeFigureOut">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39827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608B7-C754-A140-8069-AEF1FF9FC00D}" type="datetimeFigureOut">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88936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08B7-C754-A140-8069-AEF1FF9FC00D}" type="datetimeFigureOut">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1159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55021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543191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608B7-C754-A140-8069-AEF1FF9FC00D}" type="datetimeFigureOut">
              <a:rPr lang="en-US" smtClean="0"/>
              <a:t>1/25/19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DB0D6-D194-8546-9556-79B62C392778}" type="slidenum">
              <a:rPr lang="en-US" smtClean="0"/>
              <a:t>‹#›</a:t>
            </a:fld>
            <a:endParaRPr lang="en-US"/>
          </a:p>
        </p:txBody>
      </p:sp>
    </p:spTree>
    <p:extLst>
      <p:ext uri="{BB962C8B-B14F-4D97-AF65-F5344CB8AC3E}">
        <p14:creationId xmlns:p14="http://schemas.microsoft.com/office/powerpoint/2010/main" val="2108184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2.jpg"/><Relationship Id="rId5" Type="http://schemas.openxmlformats.org/officeDocument/2006/relationships/hyperlink" Target="mailto:hanft.sally@epa.gov" TargetMode="External"/><Relationship Id="rId1" Type="http://schemas.openxmlformats.org/officeDocument/2006/relationships/slideLayout" Target="../slideLayouts/slideLayout1.xml"/><Relationship Id="rId2" Type="http://schemas.openxmlformats.org/officeDocument/2006/relationships/hyperlink" Target="https://www.epa.gov/educa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tiff"/><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3568" y="4375143"/>
            <a:ext cx="9383151" cy="1261884"/>
          </a:xfrm>
          <a:prstGeom prst="rect">
            <a:avLst/>
          </a:prstGeom>
          <a:noFill/>
        </p:spPr>
        <p:txBody>
          <a:bodyPr wrap="square" rtlCol="0">
            <a:spAutoFit/>
          </a:bodyPr>
          <a:lstStyle/>
          <a:p>
            <a:r>
              <a:rPr lang="en-US" sz="3200" b="1" dirty="0" smtClean="0">
                <a:latin typeface="Avenir Book" charset="0"/>
                <a:ea typeface="Avenir Book" charset="0"/>
                <a:cs typeface="Avenir Book" charset="0"/>
              </a:rPr>
              <a:t>Preschool:</a:t>
            </a:r>
            <a:endParaRPr lang="en-US" sz="3200" b="1" dirty="0">
              <a:latin typeface="Avenir Book" charset="0"/>
              <a:ea typeface="Avenir Book" charset="0"/>
              <a:cs typeface="Avenir Book" charset="0"/>
            </a:endParaRPr>
          </a:p>
          <a:p>
            <a:r>
              <a:rPr lang="en-US" sz="4400" b="1" dirty="0">
                <a:latin typeface="Avenir Book" charset="0"/>
                <a:ea typeface="Avenir Book" charset="0"/>
                <a:cs typeface="Avenir Book" charset="0"/>
              </a:rPr>
              <a:t>Ecosystems and the Food Chain</a:t>
            </a:r>
          </a:p>
        </p:txBody>
      </p:sp>
      <p:sp>
        <p:nvSpPr>
          <p:cNvPr id="8" name="TextBox 7"/>
          <p:cNvSpPr txBox="1"/>
          <p:nvPr/>
        </p:nvSpPr>
        <p:spPr>
          <a:xfrm>
            <a:off x="273568" y="5780925"/>
            <a:ext cx="5016890" cy="707886"/>
          </a:xfrm>
          <a:prstGeom prst="rect">
            <a:avLst/>
          </a:prstGeom>
          <a:noFill/>
        </p:spPr>
        <p:txBody>
          <a:bodyPr wrap="square" rtlCol="0" anchor="t">
            <a:spAutoFit/>
          </a:bodyPr>
          <a:lstStyle/>
          <a:p>
            <a:r>
              <a:rPr lang="en-US" sz="2000" b="1" i="1" dirty="0">
                <a:latin typeface="Avenir Book" charset="0"/>
                <a:ea typeface="Avenir Book" charset="0"/>
                <a:cs typeface="Avenir Book" charset="0"/>
              </a:rPr>
              <a:t>Ecosystems are important to human lives and provide what humans need.</a:t>
            </a:r>
          </a:p>
        </p:txBody>
      </p:sp>
      <p:pic>
        <p:nvPicPr>
          <p:cNvPr id="9" name="Picture 8"/>
          <p:cNvPicPr>
            <a:picLocks noChangeAspect="1"/>
          </p:cNvPicPr>
          <p:nvPr/>
        </p:nvPicPr>
        <p:blipFill>
          <a:blip r:embed="rId3"/>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737" b="5146"/>
          <a:stretch/>
        </p:blipFill>
        <p:spPr>
          <a:xfrm>
            <a:off x="0" y="933"/>
            <a:ext cx="9144000" cy="4206240"/>
          </a:xfrm>
          <a:prstGeom prst="rect">
            <a:avLst/>
          </a:prstGeom>
        </p:spPr>
      </p:pic>
    </p:spTree>
    <p:extLst>
      <p:ext uri="{BB962C8B-B14F-4D97-AF65-F5344CB8AC3E}">
        <p14:creationId xmlns:p14="http://schemas.microsoft.com/office/powerpoint/2010/main" val="17141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Closure</a:t>
            </a:r>
          </a:p>
        </p:txBody>
      </p:sp>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852"/>
          <a:stretch/>
        </p:blipFill>
        <p:spPr>
          <a:xfrm>
            <a:off x="1961322" y="1341252"/>
            <a:ext cx="5221355" cy="4863604"/>
          </a:xfrm>
          <a:prstGeom prst="rect">
            <a:avLst/>
          </a:prstGeom>
        </p:spPr>
      </p:pic>
    </p:spTree>
    <p:extLst>
      <p:ext uri="{BB962C8B-B14F-4D97-AF65-F5344CB8AC3E}">
        <p14:creationId xmlns:p14="http://schemas.microsoft.com/office/powerpoint/2010/main" val="1943960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102202" y="5276416"/>
            <a:ext cx="7315200" cy="1655762"/>
          </a:xfrm>
        </p:spPr>
        <p:txBody>
          <a:bodyPr>
            <a:normAutofit/>
          </a:body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200329"/>
          </a:xfrm>
          <a:prstGeom prst="rect">
            <a:avLst/>
          </a:prstGeom>
          <a:noFill/>
        </p:spPr>
        <p:txBody>
          <a:bodyPr wrap="square" rtlCol="0" anchor="t">
            <a:spAutoFit/>
          </a:bodyPr>
          <a:lstStyle/>
          <a:p>
            <a:pPr algn="ctr"/>
            <a:r>
              <a:rPr lang="en-US" dirty="0"/>
              <a:t>For more information:     </a:t>
            </a:r>
          </a:p>
          <a:p>
            <a:r>
              <a:rPr lang="en-US" dirty="0"/>
              <a:t>                   </a:t>
            </a:r>
            <a:r>
              <a:rPr lang="en-US" dirty="0">
                <a:hlinkClick r:id="rId5"/>
              </a:rPr>
              <a:t>hanft.sally@epa.gov</a:t>
            </a:r>
            <a:r>
              <a:rPr lang="en-US" dirty="0"/>
              <a:t> or</a:t>
            </a:r>
          </a:p>
          <a:p>
            <a:r>
              <a:rPr lang="en-US" dirty="0"/>
              <a:t>                   salazar.viccy@epa.gov </a:t>
            </a:r>
          </a:p>
          <a:p>
            <a:r>
              <a:rPr lang="en-US" dirty="0"/>
              <a:t> </a:t>
            </a:r>
          </a:p>
        </p:txBody>
      </p:sp>
    </p:spTree>
    <p:extLst>
      <p:ext uri="{BB962C8B-B14F-4D97-AF65-F5344CB8AC3E}">
        <p14:creationId xmlns:p14="http://schemas.microsoft.com/office/powerpoint/2010/main" val="105221750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93" y="70046"/>
            <a:ext cx="7886700" cy="1325563"/>
          </a:xfrm>
        </p:spPr>
        <p:txBody>
          <a:bodyPr/>
          <a:lstStyle/>
          <a:p>
            <a:r>
              <a:rPr lang="en-US" b="1" dirty="0">
                <a:solidFill>
                  <a:schemeClr val="tx1"/>
                </a:solidFill>
                <a:latin typeface="Avenir Book" charset="0"/>
                <a:ea typeface="Avenir Book" charset="0"/>
                <a:cs typeface="Avenir Book" charset="0"/>
              </a:rPr>
              <a:t>Today you will learn</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p:txBody>
          <a:bodyPr/>
          <a:lstStyle/>
          <a:p>
            <a:endParaRPr lang="en-US" sz="3200"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rotWithShape="1">
          <a:blip r:embed="rId3"/>
          <a:srcRect t="3166" r="2143" b="7630"/>
          <a:stretch/>
        </p:blipFill>
        <p:spPr>
          <a:xfrm>
            <a:off x="0" y="1395609"/>
            <a:ext cx="9144000" cy="5462392"/>
          </a:xfrm>
          <a:prstGeom prst="rect">
            <a:avLst/>
          </a:prstGeom>
        </p:spPr>
      </p:pic>
    </p:spTree>
    <p:extLst>
      <p:ext uri="{BB962C8B-B14F-4D97-AF65-F5344CB8AC3E}">
        <p14:creationId xmlns:p14="http://schemas.microsoft.com/office/powerpoint/2010/main" val="985084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venir Book" charset="0"/>
                <a:ea typeface="Avenir Book" charset="0"/>
                <a:cs typeface="Avenir Book" charset="0"/>
              </a:rPr>
              <a:t>Keywords</a:t>
            </a:r>
          </a:p>
        </p:txBody>
      </p:sp>
      <p:sp>
        <p:nvSpPr>
          <p:cNvPr id="5" name="TextBox 4"/>
          <p:cNvSpPr txBox="1"/>
          <p:nvPr/>
        </p:nvSpPr>
        <p:spPr>
          <a:xfrm>
            <a:off x="821591" y="6440133"/>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1026" name="Picture 2" descr="mage result for ecosystem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156" y="1612046"/>
            <a:ext cx="2425068" cy="2627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518" b="-5205"/>
          <a:stretch/>
        </p:blipFill>
        <p:spPr>
          <a:xfrm>
            <a:off x="5268787" y="2038829"/>
            <a:ext cx="2740416" cy="17742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007" y="3914079"/>
            <a:ext cx="2324487" cy="24860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3915" y="4511041"/>
            <a:ext cx="1905080" cy="178813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012" y="4026817"/>
            <a:ext cx="2935357" cy="2935357"/>
          </a:xfrm>
          <a:prstGeom prst="rect">
            <a:avLst/>
          </a:prstGeom>
        </p:spPr>
      </p:pic>
    </p:spTree>
    <p:extLst>
      <p:ext uri="{BB962C8B-B14F-4D97-AF65-F5344CB8AC3E}">
        <p14:creationId xmlns:p14="http://schemas.microsoft.com/office/powerpoint/2010/main" val="389706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Do Now</a:t>
            </a:r>
          </a:p>
        </p:txBody>
      </p:sp>
      <p:pic>
        <p:nvPicPr>
          <p:cNvPr id="6" name="Picture 5"/>
          <p:cNvPicPr>
            <a:picLocks noChangeAspect="1"/>
          </p:cNvPicPr>
          <p:nvPr/>
        </p:nvPicPr>
        <p:blipFill>
          <a:blip r:embed="rId3"/>
          <a:stretch>
            <a:fillRect/>
          </a:stretch>
        </p:blipFill>
        <p:spPr>
          <a:xfrm>
            <a:off x="1425319" y="1585871"/>
            <a:ext cx="6293361" cy="4461711"/>
          </a:xfrm>
          <a:prstGeom prst="round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71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What is an ecosystem?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9603">
            <a:off x="352896" y="4463496"/>
            <a:ext cx="3267179" cy="2271688"/>
          </a:xfrm>
          <a:prstGeom prst="rect">
            <a:avLst/>
          </a:prstGeom>
        </p:spPr>
      </p:pic>
      <p:pic>
        <p:nvPicPr>
          <p:cNvPr id="10" name="Picture 9"/>
          <p:cNvPicPr>
            <a:picLocks noChangeAspect="1"/>
          </p:cNvPicPr>
          <p:nvPr/>
        </p:nvPicPr>
        <p:blipFill>
          <a:blip r:embed="rId4"/>
          <a:stretch>
            <a:fillRect/>
          </a:stretch>
        </p:blipFill>
        <p:spPr>
          <a:xfrm>
            <a:off x="7285289" y="2933730"/>
            <a:ext cx="1344214" cy="1890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909" y="883001"/>
            <a:ext cx="2324487" cy="248608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97479">
            <a:off x="225425" y="1344980"/>
            <a:ext cx="2987718" cy="200690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7053" y="4980856"/>
            <a:ext cx="3452188" cy="1442948"/>
          </a:xfrm>
          <a:prstGeom prst="rect">
            <a:avLst/>
          </a:prstGeom>
        </p:spPr>
      </p:pic>
      <p:pic>
        <p:nvPicPr>
          <p:cNvPr id="22" name="Picture 21"/>
          <p:cNvPicPr>
            <a:picLocks noChangeAspect="1"/>
          </p:cNvPicPr>
          <p:nvPr/>
        </p:nvPicPr>
        <p:blipFill>
          <a:blip r:embed="rId8"/>
          <a:stretch>
            <a:fillRect/>
          </a:stretch>
        </p:blipFill>
        <p:spPr>
          <a:xfrm>
            <a:off x="4662673" y="3335004"/>
            <a:ext cx="2420518" cy="1522909"/>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6485" y="2885590"/>
            <a:ext cx="1788138" cy="1788138"/>
          </a:xfrm>
          <a:prstGeom prst="rect">
            <a:avLst/>
          </a:prstGeom>
        </p:spPr>
      </p:pic>
    </p:spTree>
    <p:extLst>
      <p:ext uri="{BB962C8B-B14F-4D97-AF65-F5344CB8AC3E}">
        <p14:creationId xmlns:p14="http://schemas.microsoft.com/office/powerpoint/2010/main" val="300295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886700" cy="1325563"/>
          </a:xfrm>
        </p:spPr>
        <p:txBody>
          <a:bodyPr/>
          <a:lstStyle/>
          <a:p>
            <a:r>
              <a:rPr lang="en-US" b="1" dirty="0">
                <a:solidFill>
                  <a:schemeClr val="tx1"/>
                </a:solidFill>
                <a:latin typeface="Avenir Book" charset="0"/>
                <a:ea typeface="Avenir Book" charset="0"/>
                <a:cs typeface="Avenir Book" charset="0"/>
              </a:rPr>
              <a:t>Food Chain</a:t>
            </a:r>
          </a:p>
        </p:txBody>
      </p:sp>
      <p:pic>
        <p:nvPicPr>
          <p:cNvPr id="4" name="Picture 3"/>
          <p:cNvPicPr>
            <a:picLocks noChangeAspect="1"/>
          </p:cNvPicPr>
          <p:nvPr/>
        </p:nvPicPr>
        <p:blipFill rotWithShape="1">
          <a:blip r:embed="rId3"/>
          <a:srcRect t="590" b="2431"/>
          <a:stretch/>
        </p:blipFill>
        <p:spPr>
          <a:xfrm>
            <a:off x="767443" y="1160213"/>
            <a:ext cx="7870371" cy="4522129"/>
          </a:xfrm>
          <a:prstGeom prst="rect">
            <a:avLst/>
          </a:prstGeom>
        </p:spPr>
      </p:pic>
      <p:sp>
        <p:nvSpPr>
          <p:cNvPr id="6" name="TextBox 5"/>
          <p:cNvSpPr txBox="1"/>
          <p:nvPr/>
        </p:nvSpPr>
        <p:spPr>
          <a:xfrm>
            <a:off x="1754807" y="6451600"/>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2134693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venir Book" charset="0"/>
                <a:ea typeface="Avenir Book" charset="0"/>
                <a:cs typeface="Avenir Book" charset="0"/>
              </a:rPr>
              <a:t>Food Chain Project</a:t>
            </a:r>
          </a:p>
        </p:txBody>
      </p:sp>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232" y="2040835"/>
            <a:ext cx="2850975" cy="3731616"/>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641" y="2040835"/>
            <a:ext cx="2906717" cy="37316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792" y="2040835"/>
            <a:ext cx="2879188" cy="3731616"/>
          </a:xfrm>
          <a:prstGeom prst="rect">
            <a:avLst/>
          </a:prstGeom>
        </p:spPr>
      </p:pic>
    </p:spTree>
    <p:extLst>
      <p:ext uri="{BB962C8B-B14F-4D97-AF65-F5344CB8AC3E}">
        <p14:creationId xmlns:p14="http://schemas.microsoft.com/office/powerpoint/2010/main" val="17445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Review and Display</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a:blip r:embed="rId3"/>
          <a:stretch>
            <a:fillRect/>
          </a:stretch>
        </p:blipFill>
        <p:spPr>
          <a:xfrm>
            <a:off x="0" y="1690689"/>
            <a:ext cx="9135554" cy="4490357"/>
          </a:xfrm>
          <a:prstGeom prst="rect">
            <a:avLst/>
          </a:prstGeom>
        </p:spPr>
      </p:pic>
    </p:spTree>
    <p:extLst>
      <p:ext uri="{BB962C8B-B14F-4D97-AF65-F5344CB8AC3E}">
        <p14:creationId xmlns:p14="http://schemas.microsoft.com/office/powerpoint/2010/main" val="570417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88" y="0"/>
            <a:ext cx="8747824" cy="1325563"/>
          </a:xfrm>
        </p:spPr>
        <p:txBody>
          <a:bodyPr>
            <a:normAutofit/>
          </a:bodyPr>
          <a:lstStyle/>
          <a:p>
            <a:r>
              <a:rPr lang="en-US" sz="4000" b="1" dirty="0">
                <a:solidFill>
                  <a:schemeClr val="tx1"/>
                </a:solidFill>
                <a:latin typeface="Avenir Book" charset="0"/>
                <a:ea typeface="Avenir Book" charset="0"/>
                <a:cs typeface="Avenir Book" charset="0"/>
              </a:rPr>
              <a:t>What do you think would happen if</a:t>
            </a:r>
            <a:r>
              <a:rPr lang="mr-IN" sz="4000" b="1" dirty="0">
                <a:solidFill>
                  <a:schemeClr val="tx1"/>
                </a:solidFill>
                <a:latin typeface="Avenir Book" charset="0"/>
                <a:ea typeface="Avenir Book" charset="0"/>
                <a:cs typeface="Avenir Book" charset="0"/>
              </a:rPr>
              <a:t>…</a:t>
            </a:r>
            <a:r>
              <a:rPr lang="en-US" sz="4000" b="1" dirty="0">
                <a:solidFill>
                  <a:schemeClr val="tx1"/>
                </a:solidFill>
                <a:latin typeface="Avenir Book" charset="0"/>
                <a:ea typeface="Avenir Book" charset="0"/>
                <a:cs typeface="Avenir Book" charset="0"/>
              </a:rPr>
              <a:t> </a:t>
            </a:r>
          </a:p>
        </p:txBody>
      </p:sp>
      <p:sp>
        <p:nvSpPr>
          <p:cNvPr id="3" name="Rounded Rectangle 2"/>
          <p:cNvSpPr/>
          <p:nvPr/>
        </p:nvSpPr>
        <p:spPr>
          <a:xfrm>
            <a:off x="481277" y="5658712"/>
            <a:ext cx="8214102" cy="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venir Book" charset="0"/>
                <a:ea typeface="Avenir Book" charset="0"/>
                <a:cs typeface="Avenir Book" charset="0"/>
              </a:rPr>
              <a:t>We took all the </a:t>
            </a:r>
            <a:r>
              <a:rPr lang="en-US" sz="2400" u="sng" dirty="0">
                <a:solidFill>
                  <a:schemeClr val="bg1"/>
                </a:solidFill>
                <a:latin typeface="Avenir Book" charset="0"/>
                <a:ea typeface="Avenir Book" charset="0"/>
                <a:cs typeface="Avenir Book" charset="0"/>
              </a:rPr>
              <a:t>snakes</a:t>
            </a:r>
            <a:r>
              <a:rPr lang="en-US" sz="2400" dirty="0">
                <a:solidFill>
                  <a:schemeClr val="bg1"/>
                </a:solidFill>
                <a:latin typeface="Avenir Book" charset="0"/>
                <a:ea typeface="Avenir Book" charset="0"/>
                <a:cs typeface="Avenir Book" charset="0"/>
              </a:rPr>
              <a:t> out of the </a:t>
            </a:r>
            <a:r>
              <a:rPr lang="en-US" sz="2400" u="sng" dirty="0">
                <a:solidFill>
                  <a:schemeClr val="bg1"/>
                </a:solidFill>
                <a:latin typeface="Avenir Book" charset="0"/>
                <a:ea typeface="Avenir Book" charset="0"/>
                <a:cs typeface="Avenir Book" charset="0"/>
              </a:rPr>
              <a:t>desert</a:t>
            </a:r>
            <a:r>
              <a:rPr lang="en-US" sz="2400" dirty="0">
                <a:solidFill>
                  <a:schemeClr val="bg1"/>
                </a:solidFill>
                <a:latin typeface="Avenir Book" charset="0"/>
                <a:ea typeface="Avenir Book" charset="0"/>
                <a:cs typeface="Avenir Book" charset="0"/>
              </a:rPr>
              <a:t> ecosystem? </a:t>
            </a:r>
          </a:p>
        </p:txBody>
      </p:sp>
      <p:pic>
        <p:nvPicPr>
          <p:cNvPr id="4" name="Picture 3"/>
          <p:cNvPicPr>
            <a:picLocks noChangeAspect="1"/>
          </p:cNvPicPr>
          <p:nvPr/>
        </p:nvPicPr>
        <p:blipFill rotWithShape="1">
          <a:blip r:embed="rId3"/>
          <a:srcRect t="40281"/>
          <a:stretch/>
        </p:blipFill>
        <p:spPr>
          <a:xfrm>
            <a:off x="0" y="1841797"/>
            <a:ext cx="9144000" cy="3300681"/>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513311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2019-11-08T13:41:09+00:00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08CDEC59-FB47-4281-BE19-33568B4EB0DF}"/>
</file>

<file path=customXml/itemProps2.xml><?xml version="1.0" encoding="utf-8"?>
<ds:datastoreItem xmlns:ds="http://schemas.openxmlformats.org/officeDocument/2006/customXml" ds:itemID="{D93A4680-E1D4-434D-9037-9DEE3204458D}"/>
</file>

<file path=customXml/itemProps3.xml><?xml version="1.0" encoding="utf-8"?>
<ds:datastoreItem xmlns:ds="http://schemas.openxmlformats.org/officeDocument/2006/customXml" ds:itemID="{73D42A67-710F-4DE1-A37D-FF08B4D1E982}"/>
</file>

<file path=customXml/itemProps4.xml><?xml version="1.0" encoding="utf-8"?>
<ds:datastoreItem xmlns:ds="http://schemas.openxmlformats.org/officeDocument/2006/customXml" ds:itemID="{3C9096F4-8CA6-42E8-A8FE-2C39E4D38828}"/>
</file>

<file path=docProps/app.xml><?xml version="1.0" encoding="utf-8"?>
<Properties xmlns="http://schemas.openxmlformats.org/officeDocument/2006/extended-properties" xmlns:vt="http://schemas.openxmlformats.org/officeDocument/2006/docPropsVTypes">
  <Template>Office Theme</Template>
  <TotalTime>10394</TotalTime>
  <Words>901</Words>
  <Application>Microsoft Macintosh PowerPoint</Application>
  <PresentationFormat>On-screen Show (4:3)</PresentationFormat>
  <Paragraphs>91</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Aharoni</vt:lpstr>
      <vt:lpstr>Avenir Book</vt:lpstr>
      <vt:lpstr>Calibri</vt:lpstr>
      <vt:lpstr>Calibri Light</vt:lpstr>
      <vt:lpstr>Mangal</vt:lpstr>
      <vt:lpstr>Arial</vt:lpstr>
      <vt:lpstr>Office Theme</vt:lpstr>
      <vt:lpstr>PowerPoint Presentation</vt:lpstr>
      <vt:lpstr>Today you will learn…</vt:lpstr>
      <vt:lpstr>Keywords</vt:lpstr>
      <vt:lpstr>Do Now</vt:lpstr>
      <vt:lpstr>What is an ecosystem?</vt:lpstr>
      <vt:lpstr>Food Chain</vt:lpstr>
      <vt:lpstr>Food Chain Project</vt:lpstr>
      <vt:lpstr>Review and Display…</vt:lpstr>
      <vt:lpstr>What do you think would happen if… </vt:lpstr>
      <vt:lpstr>Closure</vt:lpstr>
      <vt:lpstr>EcoLearn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34</cp:revision>
  <dcterms:created xsi:type="dcterms:W3CDTF">2016-11-17T09:48:06Z</dcterms:created>
  <dcterms:modified xsi:type="dcterms:W3CDTF">2019-01-28T16:16:51Z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