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m4a" ContentType="audio/mp4"/>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6"/>
  </p:notesMasterIdLst>
  <p:sldIdLst>
    <p:sldId id="257" r:id="rId2"/>
    <p:sldId id="260" r:id="rId3"/>
    <p:sldId id="300" r:id="rId4"/>
    <p:sldId id="301" r:id="rId5"/>
    <p:sldId id="287" r:id="rId6"/>
    <p:sldId id="296" r:id="rId7"/>
    <p:sldId id="278" r:id="rId8"/>
    <p:sldId id="280" r:id="rId9"/>
    <p:sldId id="265" r:id="rId10"/>
    <p:sldId id="289" r:id="rId11"/>
    <p:sldId id="266" r:id="rId12"/>
    <p:sldId id="290" r:id="rId13"/>
    <p:sldId id="267" r:id="rId14"/>
    <p:sldId id="291" r:id="rId15"/>
    <p:sldId id="283" r:id="rId16"/>
    <p:sldId id="292" r:id="rId17"/>
    <p:sldId id="281" r:id="rId18"/>
    <p:sldId id="297" r:id="rId19"/>
    <p:sldId id="298" r:id="rId20"/>
    <p:sldId id="299" r:id="rId21"/>
    <p:sldId id="269" r:id="rId22"/>
    <p:sldId id="302" r:id="rId23"/>
    <p:sldId id="285"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DD6"/>
    <a:srgbClr val="00D31C"/>
    <a:srgbClr val="FF6B94"/>
    <a:srgbClr val="FFFFFF"/>
    <a:srgbClr val="FF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3"/>
    <p:restoredTop sz="90979"/>
  </p:normalViewPr>
  <p:slideViewPr>
    <p:cSldViewPr snapToGrid="0" snapToObjects="1">
      <p:cViewPr varScale="1">
        <p:scale>
          <a:sx n="102" d="100"/>
          <a:sy n="102" d="100"/>
        </p:scale>
        <p:origin x="1536" y="184"/>
      </p:cViewPr>
      <p:guideLst/>
    </p:cSldViewPr>
  </p:slideViewPr>
  <p:outlineViewPr>
    <p:cViewPr>
      <p:scale>
        <a:sx n="33" d="100"/>
        <a:sy n="33" d="100"/>
      </p:scale>
      <p:origin x="0" y="-2728"/>
    </p:cViewPr>
  </p:outlineViewPr>
  <p:notesTextViewPr>
    <p:cViewPr>
      <p:scale>
        <a:sx n="1" d="1"/>
        <a:sy n="1" d="1"/>
      </p:scale>
      <p:origin x="0" y="-60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4.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3.xml"/><Relationship Id="rId20" Type="http://schemas.openxmlformats.org/officeDocument/2006/relationships/slide" Target="slides/slide19.xml"/><Relationship Id="rId29" Type="http://schemas.openxmlformats.org/officeDocument/2006/relationships/theme" Target="theme/theme1.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viewProps" Target="viewProps.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B72D6-DA50-6B42-97C5-D8D514007686}" type="datetimeFigureOut">
              <a:rPr lang="en-US" smtClean="0"/>
              <a:t>3/27/19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4BA37-7F0D-E34D-8914-6368D46B7093}" type="slidenum">
              <a:rPr lang="en-US" smtClean="0"/>
              <a:t>‹#›</a:t>
            </a:fld>
            <a:endParaRPr lang="en-US"/>
          </a:p>
        </p:txBody>
      </p:sp>
    </p:spTree>
    <p:extLst>
      <p:ext uri="{BB962C8B-B14F-4D97-AF65-F5344CB8AC3E}">
        <p14:creationId xmlns:p14="http://schemas.microsoft.com/office/powerpoint/2010/main" val="90946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1</a:t>
            </a:fld>
            <a:endParaRPr lang="en-US"/>
          </a:p>
        </p:txBody>
      </p:sp>
    </p:spTree>
    <p:extLst>
      <p:ext uri="{BB962C8B-B14F-4D97-AF65-F5344CB8AC3E}">
        <p14:creationId xmlns:p14="http://schemas.microsoft.com/office/powerpoint/2010/main" val="76331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long until an apple</a:t>
            </a:r>
            <a:r>
              <a:rPr lang="en-US" baseline="0" dirty="0" smtClean="0"/>
              <a:t> is gone? An apple is gone in </a:t>
            </a:r>
            <a:r>
              <a:rPr lang="en-US" dirty="0" smtClean="0"/>
              <a:t>2 Months!</a:t>
            </a:r>
          </a:p>
          <a:p>
            <a:endParaRPr lang="en-US" dirty="0" smtClean="0"/>
          </a:p>
          <a:p>
            <a:r>
              <a:rPr lang="en-US" dirty="0" smtClean="0"/>
              <a:t>Source: http://clipart-</a:t>
            </a:r>
            <a:r>
              <a:rPr lang="en-US" dirty="0" err="1" smtClean="0"/>
              <a:t>library.com</a:t>
            </a:r>
            <a:r>
              <a:rPr lang="en-US" dirty="0" smtClean="0"/>
              <a:t>/birthday-cliparts-number-2.html</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10</a:t>
            </a:fld>
            <a:endParaRPr lang="en-US"/>
          </a:p>
        </p:txBody>
      </p:sp>
    </p:spTree>
    <p:extLst>
      <p:ext uri="{BB962C8B-B14F-4D97-AF65-F5344CB8AC3E}">
        <p14:creationId xmlns:p14="http://schemas.microsoft.com/office/powerpoint/2010/main" val="96198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bag breaks down? We think it takes about 20 years for a plastic bag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11</a:t>
            </a:fld>
            <a:endParaRPr lang="en-US"/>
          </a:p>
        </p:txBody>
      </p:sp>
    </p:spTree>
    <p:extLst>
      <p:ext uri="{BB962C8B-B14F-4D97-AF65-F5344CB8AC3E}">
        <p14:creationId xmlns:p14="http://schemas.microsoft.com/office/powerpoint/2010/main" val="117244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bag breaks down? It takes 20-1000 years for a plastic bag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12</a:t>
            </a:fld>
            <a:endParaRPr lang="en-US"/>
          </a:p>
        </p:txBody>
      </p:sp>
    </p:spTree>
    <p:extLst>
      <p:ext uri="{BB962C8B-B14F-4D97-AF65-F5344CB8AC3E}">
        <p14:creationId xmlns:p14="http://schemas.microsoft.com/office/powerpoint/2010/main" val="30203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bottle is gone? 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13</a:t>
            </a:fld>
            <a:endParaRPr lang="en-US"/>
          </a:p>
        </p:txBody>
      </p:sp>
    </p:spTree>
    <p:extLst>
      <p:ext uri="{BB962C8B-B14F-4D97-AF65-F5344CB8AC3E}">
        <p14:creationId xmlns:p14="http://schemas.microsoft.com/office/powerpoint/2010/main" val="154730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bottle is gone? 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14</a:t>
            </a:fld>
            <a:endParaRPr lang="en-US"/>
          </a:p>
        </p:txBody>
      </p:sp>
    </p:spTree>
    <p:extLst>
      <p:ext uri="{BB962C8B-B14F-4D97-AF65-F5344CB8AC3E}">
        <p14:creationId xmlns:p14="http://schemas.microsoft.com/office/powerpoint/2010/main" val="3051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glass bottle is gone? It takes one *million* years for a glass bottle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15</a:t>
            </a:fld>
            <a:endParaRPr lang="en-US"/>
          </a:p>
        </p:txBody>
      </p:sp>
    </p:spTree>
    <p:extLst>
      <p:ext uri="{BB962C8B-B14F-4D97-AF65-F5344CB8AC3E}">
        <p14:creationId xmlns:p14="http://schemas.microsoft.com/office/powerpoint/2010/main" val="49868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glass bottle is gone? It takes one *million* years for a glass bottle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16</a:t>
            </a:fld>
            <a:endParaRPr lang="en-US"/>
          </a:p>
        </p:txBody>
      </p:sp>
    </p:spTree>
    <p:extLst>
      <p:ext uri="{BB962C8B-B14F-4D97-AF65-F5344CB8AC3E}">
        <p14:creationId xmlns:p14="http://schemas.microsoft.com/office/powerpoint/2010/main" val="55765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play another game! This time around, show the preschoolers pictures of our waterways with items that don’t belong in the ocean. This will touch on the first lesson practiced, which was “what lives in the ocean.” </a:t>
            </a:r>
            <a:r>
              <a:rPr lang="en-US" sz="1200" kern="1200" dirty="0" smtClean="0">
                <a:solidFill>
                  <a:schemeClr val="tx1"/>
                </a:solidFill>
                <a:effectLst/>
                <a:latin typeface="+mn-lt"/>
                <a:ea typeface="+mn-ea"/>
                <a:cs typeface="+mn-cs"/>
              </a:rPr>
              <a:t>Facilitate the “What in this picture doesn’t belong” activity. Pass out the worksheet with pictures of marine environments littered with trash and have them circle the marine debris aka “what doesn’t belong.” This activity is meant to reinforce some of the basic concepts learned in class. Kindergarteners should be able to identify what does and does not belong in the ocean, and pick out the foreign objects in the pictures. Once they have had time to circle the images that you passed out, go over the correct answers on the </a:t>
            </a:r>
            <a:r>
              <a:rPr lang="en-US" sz="1200" kern="1200" dirty="0" err="1" smtClean="0">
                <a:solidFill>
                  <a:schemeClr val="tx1"/>
                </a:solidFill>
                <a:effectLst/>
                <a:latin typeface="+mn-lt"/>
                <a:ea typeface="+mn-ea"/>
                <a:cs typeface="+mn-cs"/>
              </a:rPr>
              <a:t>powerpoint</a:t>
            </a:r>
            <a:r>
              <a:rPr lang="en-US" sz="1200" kern="1200" dirty="0" smtClean="0">
                <a:solidFill>
                  <a:schemeClr val="tx1"/>
                </a:solidFill>
                <a:effectLst/>
                <a:latin typeface="+mn-lt"/>
                <a:ea typeface="+mn-ea"/>
                <a:cs typeface="+mn-cs"/>
              </a:rPr>
              <a:t> 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in this picture doesn’t belong? The plastic bag!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t>https://</a:t>
            </a:r>
            <a:r>
              <a:rPr lang="en-US" dirty="0" err="1" smtClean="0"/>
              <a:t>washedashore.org</a:t>
            </a:r>
            <a:r>
              <a:rPr lang="en-US" dirty="0" smtClean="0"/>
              <a:t>/marine-debris/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17</a:t>
            </a:fld>
            <a:endParaRPr lang="en-US"/>
          </a:p>
        </p:txBody>
      </p:sp>
    </p:spTree>
    <p:extLst>
      <p:ext uri="{BB962C8B-B14F-4D97-AF65-F5344CB8AC3E}">
        <p14:creationId xmlns:p14="http://schemas.microsoft.com/office/powerpoint/2010/main" val="155756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Answer: The fishing net!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us.whales.org</a:t>
            </a:r>
            <a:r>
              <a:rPr lang="en-US" baseline="0" dirty="0" smtClean="0"/>
              <a:t>/issues/man-made-marine-debris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18</a:t>
            </a:fld>
            <a:endParaRPr lang="en-US"/>
          </a:p>
        </p:txBody>
      </p:sp>
    </p:spTree>
    <p:extLst>
      <p:ext uri="{BB962C8B-B14F-4D97-AF65-F5344CB8AC3E}">
        <p14:creationId xmlns:p14="http://schemas.microsoft.com/office/powerpoint/2010/main" val="802466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a:t>
            </a:r>
            <a:r>
              <a:rPr lang="en-US" baseline="0" dirty="0" smtClean="0"/>
              <a:t> The yogurt cup!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www.pacificwhale.org</a:t>
            </a:r>
            <a:r>
              <a:rPr lang="en-US" baseline="0" dirty="0" smtClean="0"/>
              <a:t>/conservation/marine-debris/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19</a:t>
            </a:fld>
            <a:endParaRPr lang="en-US"/>
          </a:p>
        </p:txBody>
      </p:sp>
    </p:spTree>
    <p:extLst>
      <p:ext uri="{BB962C8B-B14F-4D97-AF65-F5344CB8AC3E}">
        <p14:creationId xmlns:p14="http://schemas.microsoft.com/office/powerpoint/2010/main" val="157848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learn about aquatic trash, also called marine debris. Marine debris is any kind of trash that has made its way to the ocean, such as plastic bags, bottles, or other kinds of litter.</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a:t>
            </a:r>
            <a:r>
              <a:rPr lang="en-US" baseline="0" dirty="0" err="1" smtClean="0"/>
              <a:t>www.infrastructurene.ws</a:t>
            </a:r>
            <a:r>
              <a:rPr lang="en-US" baseline="0" dirty="0" smtClean="0"/>
              <a:t>/2018/03/22/plastic-biggest-ocean-waste-offender-report/</a:t>
            </a:r>
            <a:endParaRPr lang="en-US"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2</a:t>
            </a:fld>
            <a:endParaRPr lang="en-US"/>
          </a:p>
        </p:txBody>
      </p:sp>
    </p:spTree>
    <p:extLst>
      <p:ext uri="{BB962C8B-B14F-4D97-AF65-F5344CB8AC3E}">
        <p14:creationId xmlns:p14="http://schemas.microsoft.com/office/powerpoint/2010/main" val="845597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Can</a:t>
            </a:r>
            <a:r>
              <a:rPr lang="en-US" baseline="0" dirty="0" smtClean="0"/>
              <a:t> holder!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www.packworld.com</a:t>
            </a:r>
            <a:r>
              <a:rPr lang="en-US" dirty="0" smtClean="0"/>
              <a:t>/article/sustainability/waste-reduction/</a:t>
            </a:r>
            <a:r>
              <a:rPr lang="en-US" dirty="0" err="1" smtClean="0"/>
              <a:t>chinese</a:t>
            </a:r>
            <a:r>
              <a:rPr lang="en-US" smtClean="0"/>
              <a:t>-plastics-associations-join-effort-reduce-marine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20</a:t>
            </a:fld>
            <a:endParaRPr lang="en-US"/>
          </a:p>
        </p:txBody>
      </p:sp>
    </p:spTree>
    <p:extLst>
      <p:ext uri="{BB962C8B-B14F-4D97-AF65-F5344CB8AC3E}">
        <p14:creationId xmlns:p14="http://schemas.microsoft.com/office/powerpoint/2010/main" val="71707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help? These issues may seem huge and scary, but there are things all of us can do to help keep our oceans clean and our animals safe. Let’s brainstorm ways we can help. Why is there trash in the water? Why does it keep happening? What are steps you can take at school or at home to help?</a:t>
            </a:r>
          </a:p>
          <a:p>
            <a:endParaRPr lang="en-US" dirty="0" smtClean="0"/>
          </a:p>
          <a:p>
            <a:r>
              <a:rPr lang="en-US" dirty="0" smtClean="0"/>
              <a:t>Consider the 4 R’s. Refuse, Reduce, Reuse Recycle.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a:t>
            </a:r>
            <a:r>
              <a:rPr lang="en-US" baseline="0" dirty="0" err="1" smtClean="0"/>
              <a:t>www.videoblocks.com</a:t>
            </a:r>
            <a:r>
              <a:rPr lang="en-US" baseline="0" dirty="0" smtClean="0"/>
              <a:t>/video/picking-up-trash-in-park-r7cd_w9nxix15ycz5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8B4BA37-7F0D-E34D-8914-6368D46B7093}" type="slidenum">
              <a:rPr lang="en-US" smtClean="0"/>
              <a:t>21</a:t>
            </a:fld>
            <a:endParaRPr lang="en-US"/>
          </a:p>
        </p:txBody>
      </p:sp>
    </p:spTree>
    <p:extLst>
      <p:ext uri="{BB962C8B-B14F-4D97-AF65-F5344CB8AC3E}">
        <p14:creationId xmlns:p14="http://schemas.microsoft.com/office/powerpoint/2010/main" val="194633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the students haven’t completely lost interest at this point, you can either facilitate this matching game, or give the kids copies to take home to do with their parents! Facilitate the Marine Match Up game. It is just a memorization matching game. The words underneath will go over the younger grades’ heads, so focus solely on the matching activity. The next few slides will have pictures of animals coming in contact with trash as suggested in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HOW TO PLAY </a:t>
            </a:r>
            <a:r>
              <a:rPr lang="en-US" sz="1200" b="0" i="0" u="none" strike="noStrike" kern="1200" baseline="0" dirty="0" smtClean="0">
                <a:solidFill>
                  <a:schemeClr val="tx1"/>
                </a:solidFill>
                <a:latin typeface="+mn-lt"/>
                <a:ea typeface="+mn-ea"/>
                <a:cs typeface="+mn-cs"/>
              </a:rPr>
              <a:t>(FOR TWO PLAYERS)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1.) Cut out the squares and place them face down.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2.) Player 1 turns over two squares.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3.) If a match is revealed, the player gets to keep the two squares. For example, if the player reveals two Dolphins, he gets to keep the two squares. However, if the player reveals two animals which DO NOT match, then both squares are turned face down again and Player 2 takes a turn.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4.) When all the squares are gone, the player with the most number of squares wins.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B4BA37-7F0D-E34D-8914-6368D46B7093}" type="slidenum">
              <a:rPr lang="en-US" smtClean="0"/>
              <a:t>23</a:t>
            </a:fld>
            <a:endParaRPr lang="en-US"/>
          </a:p>
        </p:txBody>
      </p:sp>
    </p:spTree>
    <p:extLst>
      <p:ext uri="{BB962C8B-B14F-4D97-AF65-F5344CB8AC3E}">
        <p14:creationId xmlns:p14="http://schemas.microsoft.com/office/powerpoint/2010/main" val="39124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Can you tell me what belongs in the ocean? What lives in the ocean and what doesn’t? What grows in the ocean and what doesn’t? 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3</a:t>
            </a:fld>
            <a:endParaRPr lang="en-US"/>
          </a:p>
        </p:txBody>
      </p:sp>
    </p:spTree>
    <p:extLst>
      <p:ext uri="{BB962C8B-B14F-4D97-AF65-F5344CB8AC3E}">
        <p14:creationId xmlns:p14="http://schemas.microsoft.com/office/powerpoint/2010/main" val="213058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Answers.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4</a:t>
            </a:fld>
            <a:endParaRPr lang="en-US"/>
          </a:p>
        </p:txBody>
      </p:sp>
    </p:spTree>
    <p:extLst>
      <p:ext uri="{BB962C8B-B14F-4D97-AF65-F5344CB8AC3E}">
        <p14:creationId xmlns:p14="http://schemas.microsoft.com/office/powerpoint/2010/main" val="2768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Discussion Questions: </a:t>
            </a:r>
          </a:p>
          <a:p>
            <a:pPr marL="0" indent="0">
              <a:buNone/>
            </a:pPr>
            <a:endParaRPr lang="en-US" baseline="0" dirty="0" smtClean="0"/>
          </a:p>
          <a:p>
            <a:pPr marL="228600" indent="-228600">
              <a:buAutoNum type="arabicParenR"/>
            </a:pPr>
            <a:r>
              <a:rPr lang="en-US" baseline="0" dirty="0" smtClean="0"/>
              <a:t>What is marine debris? </a:t>
            </a:r>
          </a:p>
          <a:p>
            <a:pPr marL="228600" indent="-228600">
              <a:buAutoNum type="arabicParenR"/>
            </a:pPr>
            <a:r>
              <a:rPr lang="en-US" baseline="0" dirty="0" smtClean="0"/>
              <a:t>How does this impact our water and beaches?</a:t>
            </a:r>
          </a:p>
          <a:p>
            <a:pPr marL="228600" indent="-228600">
              <a:buAutoNum type="arabicParenR"/>
            </a:pPr>
            <a:endParaRPr lang="en-US" baseline="0" dirty="0" smtClean="0"/>
          </a:p>
          <a:p>
            <a:pPr marL="0" indent="0">
              <a:buNone/>
            </a:pPr>
            <a:r>
              <a:rPr lang="en-US" baseline="0" dirty="0" smtClean="0"/>
              <a:t>Sources: </a:t>
            </a:r>
          </a:p>
          <a:p>
            <a:pPr marL="0" indent="0">
              <a:buNone/>
            </a:pPr>
            <a:r>
              <a:rPr lang="en-US" baseline="0" dirty="0" smtClean="0"/>
              <a:t>Ocean: http://clipart-</a:t>
            </a:r>
            <a:r>
              <a:rPr lang="en-US" baseline="0" dirty="0" err="1" smtClean="0"/>
              <a:t>library.com</a:t>
            </a:r>
            <a:r>
              <a:rPr lang="en-US" baseline="0" dirty="0" smtClean="0"/>
              <a:t>/waves-</a:t>
            </a:r>
            <a:r>
              <a:rPr lang="en-US" baseline="0" dirty="0" err="1" smtClean="0"/>
              <a:t>cliparts</a:t>
            </a:r>
            <a:r>
              <a:rPr lang="en-US" baseline="0" dirty="0" smtClean="0"/>
              <a:t>-</a:t>
            </a:r>
            <a:r>
              <a:rPr lang="en-US" baseline="0" dirty="0" err="1" smtClean="0"/>
              <a:t>transparent.html</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5</a:t>
            </a:fld>
            <a:endParaRPr lang="en-US"/>
          </a:p>
        </p:txBody>
      </p:sp>
    </p:spTree>
    <p:extLst>
      <p:ext uri="{BB962C8B-B14F-4D97-AF65-F5344CB8AC3E}">
        <p14:creationId xmlns:p14="http://schemas.microsoft.com/office/powerpoint/2010/main" val="104883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 Plastic and other garbage can enter our water ways and pollute our ocean! </a:t>
            </a:r>
          </a:p>
          <a:p>
            <a:pPr marL="0" indent="0">
              <a:buNone/>
            </a:pPr>
            <a:endParaRPr lang="en-US" baseline="0" dirty="0" smtClean="0"/>
          </a:p>
          <a:p>
            <a:pPr marL="0" indent="0">
              <a:buNone/>
            </a:pPr>
            <a:r>
              <a:rPr lang="en-US" baseline="0" dirty="0" smtClean="0"/>
              <a:t>Sources: </a:t>
            </a:r>
          </a:p>
          <a:p>
            <a:pPr marL="0" indent="0">
              <a:buNone/>
            </a:pPr>
            <a:r>
              <a:rPr lang="en-US" baseline="0" dirty="0" smtClean="0"/>
              <a:t>Ocean: http://clipart-</a:t>
            </a:r>
            <a:r>
              <a:rPr lang="en-US" baseline="0" dirty="0" err="1" smtClean="0"/>
              <a:t>library.com</a:t>
            </a:r>
            <a:r>
              <a:rPr lang="en-US" baseline="0" dirty="0" smtClean="0"/>
              <a:t>/waves-</a:t>
            </a:r>
            <a:r>
              <a:rPr lang="en-US" baseline="0" dirty="0" err="1" smtClean="0"/>
              <a:t>cliparts</a:t>
            </a:r>
            <a:r>
              <a:rPr lang="en-US" baseline="0" dirty="0" smtClean="0"/>
              <a:t>-</a:t>
            </a:r>
            <a:r>
              <a:rPr lang="en-US" baseline="0" dirty="0" err="1" smtClean="0"/>
              <a:t>transparent.html</a:t>
            </a:r>
            <a:endParaRPr lang="en-US" baseline="0" dirty="0" smtClean="0"/>
          </a:p>
          <a:p>
            <a:pPr marL="0" indent="0">
              <a:buNone/>
            </a:pPr>
            <a:r>
              <a:rPr lang="en-US" dirty="0" smtClean="0"/>
              <a:t>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pluspng.com</a:t>
            </a:r>
            <a:r>
              <a:rPr lang="en-US" dirty="0" smtClean="0"/>
              <a:t>/plastic-bottles-png-170.html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yocartdelivery.com</a:t>
            </a:r>
            <a:r>
              <a:rPr lang="en-US" dirty="0" smtClean="0"/>
              <a:t>/products/capri-sun-pacific-cooler-6oz</a:t>
            </a:r>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6</a:t>
            </a:fld>
            <a:endParaRPr lang="en-US"/>
          </a:p>
        </p:txBody>
      </p:sp>
    </p:spTree>
    <p:extLst>
      <p:ext uri="{BB962C8B-B14F-4D97-AF65-F5344CB8AC3E}">
        <p14:creationId xmlns:p14="http://schemas.microsoft.com/office/powerpoint/2010/main" val="118731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Trash in our water</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Reduce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r>
              <a:rPr lang="en-US" dirty="0" smtClean="0"/>
              <a:t>For today’s lesson, we will learn the following key words. Accumulate: to build up over time.</a:t>
            </a:r>
            <a:r>
              <a:rPr lang="en-US" baseline="0" dirty="0" smtClean="0"/>
              <a:t> </a:t>
            </a:r>
            <a:r>
              <a:rPr lang="en-US" dirty="0" smtClean="0"/>
              <a:t>Marine Debris: any piece of solid trash that enters the marine environment. Pollution: contamination to air, water, or soil by things that are harmful to living things. It can happen in nature, like by a volcanic eruption, or by humans, like smoke from factories.</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dirty="0" smtClean="0"/>
              <a:t>https://www2.padi.com/blog/2016/09/27/truth-about-great-pacific-garbage-patch/</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7</a:t>
            </a:fld>
            <a:endParaRPr lang="en-US"/>
          </a:p>
        </p:txBody>
      </p:sp>
    </p:spTree>
    <p:extLst>
      <p:ext uri="{BB962C8B-B14F-4D97-AF65-F5344CB8AC3E}">
        <p14:creationId xmlns:p14="http://schemas.microsoft.com/office/powerpoint/2010/main" val="241464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 </a:t>
            </a:r>
            <a:r>
              <a:rPr lang="en-US" dirty="0" err="1" smtClean="0"/>
              <a:t>Rs</a:t>
            </a:r>
            <a:r>
              <a:rPr lang="en-US" dirty="0" smtClean="0"/>
              <a:t>: Today, we are going to learn about plastics, trash, and our big waste problem. Have you ever seen trash that isn’t in trash cans? Where? Trash can accidentally flow into our streams, rivers, and oceans, which upsets our animal friends. </a:t>
            </a:r>
            <a:r>
              <a:rPr lang="en-US" dirty="0" err="1" smtClean="0"/>
              <a:t>Soemtimes</a:t>
            </a:r>
            <a:r>
              <a:rPr lang="en-US" dirty="0" smtClean="0"/>
              <a:t>, trash can leak nasty chemicals into the soil. It’s important to follow the four </a:t>
            </a:r>
            <a:r>
              <a:rPr lang="en-US" dirty="0" err="1" smtClean="0"/>
              <a:t>Rs</a:t>
            </a:r>
            <a:r>
              <a:rPr lang="en-US" dirty="0" smtClean="0"/>
              <a:t> – refuse, reduce, reuse, and recycle – as much as we can.</a:t>
            </a:r>
          </a:p>
          <a:p>
            <a:endParaRPr lang="en-US" dirty="0" smtClean="0"/>
          </a:p>
          <a:p>
            <a:r>
              <a:rPr lang="en-US" dirty="0" smtClean="0"/>
              <a:t>Refuse means that you can choose not to use or buy something in the first place!</a:t>
            </a:r>
          </a:p>
          <a:p>
            <a:endParaRPr lang="en-US" dirty="0" smtClean="0"/>
          </a:p>
          <a:p>
            <a:r>
              <a:rPr lang="en-US" dirty="0" smtClean="0"/>
              <a:t>Reduce means using less stuff in general.</a:t>
            </a:r>
          </a:p>
          <a:p>
            <a:endParaRPr lang="en-US" dirty="0" smtClean="0"/>
          </a:p>
          <a:p>
            <a:r>
              <a:rPr lang="en-US" dirty="0" smtClean="0"/>
              <a:t>Reuse means trying to use something until it can’t be used any more.</a:t>
            </a:r>
          </a:p>
          <a:p>
            <a:endParaRPr lang="en-US" dirty="0" smtClean="0"/>
          </a:p>
          <a:p>
            <a:r>
              <a:rPr lang="en-US" dirty="0" err="1" smtClean="0"/>
              <a:t>Recylce</a:t>
            </a:r>
            <a:r>
              <a:rPr lang="en-US" dirty="0" smtClean="0"/>
              <a:t> means properly disposing of plastics, metals, and other recyclable materials so they can be made into other things.</a:t>
            </a:r>
          </a:p>
          <a:p>
            <a:endParaRPr lang="en-US" dirty="0" smtClean="0"/>
          </a:p>
          <a:p>
            <a:r>
              <a:rPr lang="en-US" dirty="0" smtClean="0"/>
              <a:t>8 million metric tons of garbage end up in the ocean every year. This is the same as a garbage truck dumping its trash into the ocean every minute of every day for a whole year! Almost all of this trash, 88%, is plastic. Plastics don’t break down, or biodegrade, like apples or other products, but instead break into tinier and tinier pieces that can stick around for thousands of years! Litter is ugly, can hurt animals, and costs people billions of dollars every year. Let’s play a game called “how long </a:t>
            </a:r>
            <a:r>
              <a:rPr lang="en-US" dirty="0" err="1" smtClean="0"/>
              <a:t>til</a:t>
            </a:r>
            <a:r>
              <a:rPr lang="en-US" dirty="0" smtClean="0"/>
              <a:t> it’s gone?”</a:t>
            </a:r>
          </a:p>
          <a:p>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8</a:t>
            </a:fld>
            <a:endParaRPr lang="en-US"/>
          </a:p>
        </p:txBody>
      </p:sp>
    </p:spTree>
    <p:extLst>
      <p:ext uri="{BB962C8B-B14F-4D97-AF65-F5344CB8AC3E}">
        <p14:creationId xmlns:p14="http://schemas.microsoft.com/office/powerpoint/2010/main" val="138419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we’re going to learn about plastics, trash, and our big waste problem. Have you seen trash that isn’t in trash cans? Where? Trash can accidentally flow into our streams, rivers, and oceans, which upsets our animal friends. Sometimes, trash can leak nasty chemicals into the soil. It’s important to Refuse, Reduce, Reuse and Recycle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much as we can.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“Refuse” means that you can choose not to use or buy something in the first place!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“Reduce” means using less stuff in general.</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“Reuse” means trying to use something until it can’t be used any more.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“Recycle” means properly disposing of plastics, metals, and other recyclable materials so they can be made into other things.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 PowerPoint.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8 million metric tons of garbage enter the world’s oceans each year. This is the equivalent to a garbage truck unloading its contents into the ocean every minute of every day for the entire year. 88% of this garbage entering the ocean is made up of plastic. Plastics are especially frightening because they do not biodegrade like apples and other products but instead break into smaller and smaller pieces persisting in the environment for thousands of years. Litter on land is ugly, harmful to animals and their habitats, and cost humans billions of dollars annually.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play a game called “how long ‘til it’s gone!” </a:t>
            </a:r>
            <a:r>
              <a:rPr lang="en-US" sz="1200" kern="1200" dirty="0" smtClean="0">
                <a:solidFill>
                  <a:schemeClr val="tx1"/>
                </a:solidFill>
                <a:effectLst/>
                <a:latin typeface="+mn-lt"/>
                <a:ea typeface="+mn-ea"/>
                <a:cs typeface="+mn-cs"/>
              </a:rPr>
              <a:t>(On PowerPoint)</a:t>
            </a:r>
          </a:p>
          <a:p>
            <a:endParaRPr lang="en-US" dirty="0" smtClean="0"/>
          </a:p>
          <a:p>
            <a:r>
              <a:rPr lang="en-US" dirty="0" smtClean="0"/>
              <a:t>How long until an apple</a:t>
            </a:r>
            <a:r>
              <a:rPr lang="en-US" baseline="0" dirty="0" smtClean="0"/>
              <a:t> is gone? An apple is gone in </a:t>
            </a:r>
            <a:r>
              <a:rPr lang="en-US" dirty="0" smtClean="0"/>
              <a:t>2 Months!</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9</a:t>
            </a:fld>
            <a:endParaRPr lang="en-US"/>
          </a:p>
        </p:txBody>
      </p:sp>
    </p:spTree>
    <p:extLst>
      <p:ext uri="{BB962C8B-B14F-4D97-AF65-F5344CB8AC3E}">
        <p14:creationId xmlns:p14="http://schemas.microsoft.com/office/powerpoint/2010/main" val="166136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2005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7809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8689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48090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6051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7135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5675A4-0EC6-4043-8D2D-1C5A8D3A22A0}" type="datetimeFigureOut">
              <a:rPr lang="en-US" smtClean="0"/>
              <a:t>3/27/19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53928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5675A4-0EC6-4043-8D2D-1C5A8D3A22A0}" type="datetimeFigureOut">
              <a:rPr lang="en-US" smtClean="0"/>
              <a:t>3/27/19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12422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675A4-0EC6-4043-8D2D-1C5A8D3A22A0}" type="datetimeFigureOut">
              <a:rPr lang="en-US" smtClean="0"/>
              <a:t>3/27/19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09988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95972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417445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675A4-0EC6-4043-8D2D-1C5A8D3A22A0}" type="datetimeFigureOut">
              <a:rPr lang="en-US" smtClean="0"/>
              <a:t>3/27/19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7B111-8644-E849-802D-7998976561FA}" type="slidenum">
              <a:rPr lang="en-US" smtClean="0"/>
              <a:t>‹#›</a:t>
            </a:fld>
            <a:endParaRPr lang="en-US"/>
          </a:p>
        </p:txBody>
      </p:sp>
    </p:spTree>
    <p:extLst>
      <p:ext uri="{BB962C8B-B14F-4D97-AF65-F5344CB8AC3E}">
        <p14:creationId xmlns:p14="http://schemas.microsoft.com/office/powerpoint/2010/main" val="2673145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hyperlink" Target="https://www.epa.gov/education" TargetMode="External"/><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7.png"/><Relationship Id="rId15" Type="http://schemas.openxmlformats.org/officeDocument/2006/relationships/image" Target="../media/image5.png"/><Relationship Id="rId1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1.m4a"/><Relationship Id="rId2" Type="http://schemas.openxmlformats.org/officeDocument/2006/relationships/audio" Target="../media/media1.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0.png"/><Relationship Id="rId10" Type="http://schemas.openxmlformats.org/officeDocument/2006/relationships/image" Target="../media/image22.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287748" y="4488329"/>
            <a:ext cx="7709096" cy="1261884"/>
          </a:xfrm>
          <a:prstGeom prst="rect">
            <a:avLst/>
          </a:prstGeom>
          <a:noFill/>
        </p:spPr>
        <p:txBody>
          <a:bodyPr wrap="square" rtlCol="0">
            <a:spAutoFit/>
          </a:bodyPr>
          <a:lstStyle/>
          <a:p>
            <a:r>
              <a:rPr lang="en-US" sz="3200" b="1" smtClean="0">
                <a:latin typeface="Avenir Book" charset="0"/>
                <a:ea typeface="Avenir Book" charset="0"/>
                <a:cs typeface="Avenir Book" charset="0"/>
              </a:rPr>
              <a:t>Kindergarten</a:t>
            </a:r>
            <a:endParaRPr lang="en-US" sz="3200" b="1" dirty="0">
              <a:latin typeface="Avenir Book" charset="0"/>
              <a:ea typeface="Avenir Book" charset="0"/>
              <a:cs typeface="Avenir Book" charset="0"/>
            </a:endParaRPr>
          </a:p>
          <a:p>
            <a:r>
              <a:rPr lang="en-US" sz="4400" b="1" dirty="0" smtClean="0">
                <a:latin typeface="Avenir Book" charset="0"/>
                <a:ea typeface="Avenir Book" charset="0"/>
                <a:cs typeface="Avenir Book" charset="0"/>
              </a:rPr>
              <a:t>Marine Debris</a:t>
            </a:r>
            <a:endParaRPr lang="en-US" sz="4400" b="1" dirty="0">
              <a:latin typeface="Avenir Book" charset="0"/>
              <a:ea typeface="Avenir Book" charset="0"/>
              <a:cs typeface="Avenir Book" charset="0"/>
            </a:endParaRPr>
          </a:p>
        </p:txBody>
      </p:sp>
      <p:sp>
        <p:nvSpPr>
          <p:cNvPr id="5" name="TextBox 4"/>
          <p:cNvSpPr txBox="1"/>
          <p:nvPr/>
        </p:nvSpPr>
        <p:spPr>
          <a:xfrm>
            <a:off x="287748" y="5750213"/>
            <a:ext cx="5894364" cy="400110"/>
          </a:xfrm>
          <a:prstGeom prst="rect">
            <a:avLst/>
          </a:prstGeom>
          <a:noFill/>
        </p:spPr>
        <p:txBody>
          <a:bodyPr wrap="square" rtlCol="0">
            <a:spAutoFit/>
          </a:bodyPr>
          <a:lstStyle/>
          <a:p>
            <a:r>
              <a:rPr lang="en-US" sz="2000" dirty="0">
                <a:latin typeface="Avenir Book" charset="0"/>
                <a:ea typeface="Avenir Book" charset="0"/>
                <a:cs typeface="Avenir Book" charset="0"/>
              </a:rPr>
              <a:t>Learn what we can do to keep our oceans </a:t>
            </a:r>
            <a:r>
              <a:rPr lang="en-US" sz="2000" dirty="0" smtClean="0">
                <a:latin typeface="Avenir Book" charset="0"/>
                <a:ea typeface="Avenir Book" charset="0"/>
                <a:cs typeface="Avenir Book" charset="0"/>
              </a:rPr>
              <a:t>clean</a:t>
            </a:r>
            <a:r>
              <a:rPr lang="en-US" sz="2000" b="1" dirty="0">
                <a:latin typeface="Avenir Book" charset="0"/>
                <a:ea typeface="Avenir Book" charset="0"/>
                <a:cs typeface="Avenir Book" charset="0"/>
              </a:rPr>
              <a:t>.</a:t>
            </a:r>
            <a:endParaRPr lang="en-US" sz="2000" dirty="0">
              <a:latin typeface="Avenir Book" charset="0"/>
              <a:ea typeface="Avenir Book" charset="0"/>
              <a:cs typeface="Avenir Book" charset="0"/>
            </a:endParaRPr>
          </a:p>
        </p:txBody>
      </p:sp>
      <p:pic>
        <p:nvPicPr>
          <p:cNvPr id="6" name="Picture 5"/>
          <p:cNvPicPr>
            <a:picLocks noChangeAspect="1"/>
          </p:cNvPicPr>
          <p:nvPr/>
        </p:nvPicPr>
        <p:blipFill>
          <a:blip r:embed="rId3"/>
          <a:stretch>
            <a:fillRect/>
          </a:stretch>
        </p:blipFill>
        <p:spPr>
          <a:xfrm>
            <a:off x="7216885" y="5887517"/>
            <a:ext cx="833856" cy="810032"/>
          </a:xfrm>
          <a:prstGeom prst="rect">
            <a:avLst/>
          </a:prstGeom>
        </p:spPr>
      </p:pic>
      <p:sp>
        <p:nvSpPr>
          <p:cNvPr id="8" name="Rectangle 7"/>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9" name="Picture 2" descr="mage result for plastic water bottle in ocean"/>
          <p:cNvPicPr>
            <a:picLocks noChangeAspect="1" noChangeArrowheads="1"/>
          </p:cNvPicPr>
          <p:nvPr/>
        </p:nvPicPr>
        <p:blipFill rotWithShape="1">
          <a:blip r:embed="rId4">
            <a:extLst>
              <a:ext uri="{28A0092B-C50C-407E-A947-70E740481C1C}">
                <a14:useLocalDpi xmlns:a14="http://schemas.microsoft.com/office/drawing/2010/main" val="0"/>
              </a:ext>
            </a:extLst>
          </a:blip>
          <a:srcRect l="156" t="16324" r="-156" b="12855"/>
          <a:stretch/>
        </p:blipFill>
        <p:spPr bwMode="auto">
          <a:xfrm>
            <a:off x="-7532" y="0"/>
            <a:ext cx="9215560" cy="435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71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267858" y="501134"/>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093" y="1270575"/>
            <a:ext cx="3039488" cy="4828784"/>
          </a:xfrm>
          <a:prstGeom prst="rect">
            <a:avLst/>
          </a:prstGeom>
        </p:spPr>
      </p:pic>
      <p:sp>
        <p:nvSpPr>
          <p:cNvPr id="3" name="TextBox 2"/>
          <p:cNvSpPr txBox="1"/>
          <p:nvPr/>
        </p:nvSpPr>
        <p:spPr>
          <a:xfrm>
            <a:off x="3558494" y="5837900"/>
            <a:ext cx="1800686" cy="707886"/>
          </a:xfrm>
          <a:prstGeom prst="rect">
            <a:avLst/>
          </a:prstGeom>
          <a:noFill/>
        </p:spPr>
        <p:txBody>
          <a:bodyPr wrap="none" rtlCol="0">
            <a:spAutoFit/>
          </a:bodyPr>
          <a:lstStyle/>
          <a:p>
            <a:r>
              <a:rPr lang="en-US" sz="4000" dirty="0" smtClean="0"/>
              <a:t>Months</a:t>
            </a:r>
            <a:endParaRPr lang="en-US" sz="4000" dirty="0"/>
          </a:p>
        </p:txBody>
      </p:sp>
    </p:spTree>
    <p:extLst>
      <p:ext uri="{BB962C8B-B14F-4D97-AF65-F5344CB8AC3E}">
        <p14:creationId xmlns:p14="http://schemas.microsoft.com/office/powerpoint/2010/main" val="1892122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189074" y="467883"/>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939513" y="1410989"/>
            <a:ext cx="7421656" cy="4984695"/>
          </a:xfrm>
          <a:prstGeom prst="rect">
            <a:avLst/>
          </a:prstGeom>
        </p:spPr>
      </p:pic>
      <p:sp>
        <p:nvSpPr>
          <p:cNvPr id="6" name="Right Arrow 5"/>
          <p:cNvSpPr/>
          <p:nvPr/>
        </p:nvSpPr>
        <p:spPr>
          <a:xfrm>
            <a:off x="3158525" y="4895466"/>
            <a:ext cx="1741117" cy="76408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19852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189074" y="467883"/>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5563">
            <a:off x="1828800" y="1828797"/>
            <a:ext cx="2523801" cy="3882052"/>
          </a:xfrm>
          <a:prstGeom prst="rect">
            <a:avLst/>
          </a:prstGeom>
        </p:spPr>
      </p:pic>
      <p:sp>
        <p:nvSpPr>
          <p:cNvPr id="5" name="Rectangle 4"/>
          <p:cNvSpPr/>
          <p:nvPr/>
        </p:nvSpPr>
        <p:spPr>
          <a:xfrm>
            <a:off x="3713106" y="722835"/>
            <a:ext cx="5268056" cy="6093976"/>
          </a:xfrm>
          <a:prstGeom prst="rect">
            <a:avLst/>
          </a:prstGeom>
          <a:noFill/>
        </p:spPr>
        <p:txBody>
          <a:bodyPr wrap="square" lIns="91440" tIns="45720" rIns="91440" bIns="45720">
            <a:spAutoFit/>
          </a:bodyPr>
          <a:lstStyle/>
          <a:p>
            <a:pPr algn="ctr"/>
            <a:r>
              <a:rPr lang="en-US" sz="39000" b="1" cap="none" spc="0" dirty="0" smtClean="0">
                <a:ln w="114300">
                  <a:solidFill>
                    <a:schemeClr val="tx1"/>
                  </a:solidFill>
                  <a:prstDash val="solid"/>
                </a:ln>
                <a:solidFill>
                  <a:schemeClr val="accent2">
                    <a:lumMod val="60000"/>
                    <a:lumOff val="40000"/>
                  </a:schemeClr>
                </a:solidFill>
                <a:effectLst/>
              </a:rPr>
              <a:t>0</a:t>
            </a:r>
            <a:r>
              <a:rPr lang="en-US" sz="30000" b="1" cap="none" spc="0" dirty="0" smtClean="0">
                <a:ln w="114300">
                  <a:solidFill>
                    <a:schemeClr val="tx1"/>
                  </a:solidFill>
                  <a:prstDash val="solid"/>
                </a:ln>
                <a:solidFill>
                  <a:schemeClr val="accent2">
                    <a:lumMod val="60000"/>
                    <a:lumOff val="40000"/>
                  </a:schemeClr>
                </a:solidFill>
                <a:effectLst/>
              </a:rPr>
              <a:t>+</a:t>
            </a:r>
            <a:endParaRPr lang="en-US" sz="30000" b="1" cap="none" spc="0" dirty="0">
              <a:ln w="114300">
                <a:solidFill>
                  <a:schemeClr val="tx1"/>
                </a:solidFill>
                <a:prstDash val="solid"/>
              </a:ln>
              <a:solidFill>
                <a:schemeClr val="accent2">
                  <a:lumMod val="60000"/>
                  <a:lumOff val="40000"/>
                </a:schemeClr>
              </a:solidFill>
              <a:effectLst/>
            </a:endParaRPr>
          </a:p>
        </p:txBody>
      </p:sp>
      <p:sp>
        <p:nvSpPr>
          <p:cNvPr id="6" name="TextBox 5"/>
          <p:cNvSpPr txBox="1"/>
          <p:nvPr/>
        </p:nvSpPr>
        <p:spPr>
          <a:xfrm>
            <a:off x="3832963" y="5830398"/>
            <a:ext cx="2254685" cy="707886"/>
          </a:xfrm>
          <a:prstGeom prst="rect">
            <a:avLst/>
          </a:prstGeom>
          <a:noFill/>
        </p:spPr>
        <p:txBody>
          <a:bodyPr wrap="square" rtlCol="0">
            <a:spAutoFit/>
          </a:bodyPr>
          <a:lstStyle/>
          <a:p>
            <a:r>
              <a:rPr lang="en-US" sz="4000" dirty="0" smtClean="0"/>
              <a:t>Years</a:t>
            </a:r>
            <a:endParaRPr lang="en-US" sz="4000" dirty="0"/>
          </a:p>
        </p:txBody>
      </p:sp>
    </p:spTree>
    <p:extLst>
      <p:ext uri="{BB962C8B-B14F-4D97-AF65-F5344CB8AC3E}">
        <p14:creationId xmlns:p14="http://schemas.microsoft.com/office/powerpoint/2010/main" val="1257944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a:t>
            </a:r>
            <a:r>
              <a:rPr lang="en-US" smtClean="0">
                <a:latin typeface="Avenir Book" charset="0"/>
                <a:ea typeface="Avenir Book" charset="0"/>
                <a:cs typeface="Avenir Book" charset="0"/>
              </a:rPr>
              <a:t>‘til its gone?</a:t>
            </a:r>
            <a:endParaRPr lang="en-US" dirty="0">
              <a:solidFill>
                <a:schemeClr val="tx1"/>
              </a:solidFill>
              <a:latin typeface="Avenir Book" charset="0"/>
              <a:ea typeface="Avenir Book" charset="0"/>
              <a:cs typeface="Avenir Book" charset="0"/>
            </a:endParaRPr>
          </a:p>
        </p:txBody>
      </p:sp>
      <p:pic>
        <p:nvPicPr>
          <p:cNvPr id="5" name="Content Placeholder 5"/>
          <p:cNvPicPr>
            <a:picLocks noChangeAspect="1"/>
          </p:cNvPicPr>
          <p:nvPr/>
        </p:nvPicPr>
        <p:blipFill>
          <a:blip r:embed="rId3"/>
          <a:stretch>
            <a:fillRect/>
          </a:stretch>
        </p:blipFill>
        <p:spPr>
          <a:xfrm>
            <a:off x="307971" y="1260098"/>
            <a:ext cx="8313990" cy="4676618"/>
          </a:xfrm>
          <a:prstGeom prst="rect">
            <a:avLst/>
          </a:prstGeom>
        </p:spPr>
      </p:pic>
      <p:sp>
        <p:nvSpPr>
          <p:cNvPr id="6" name="Right Arrow 5"/>
          <p:cNvSpPr/>
          <p:nvPr/>
        </p:nvSpPr>
        <p:spPr>
          <a:xfrm rot="19709095">
            <a:off x="1318535" y="4368911"/>
            <a:ext cx="1402247" cy="76408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506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a:t>
            </a:r>
            <a:r>
              <a:rPr lang="en-US" smtClean="0">
                <a:latin typeface="Avenir Book" charset="0"/>
                <a:ea typeface="Avenir Book" charset="0"/>
                <a:cs typeface="Avenir Book" charset="0"/>
              </a:rPr>
              <a:t>‘til its gone?</a:t>
            </a:r>
            <a:endParaRPr lang="en-US" dirty="0">
              <a:solidFill>
                <a:schemeClr val="tx1"/>
              </a:solidFill>
              <a:latin typeface="Avenir Book" charset="0"/>
              <a:ea typeface="Avenir Book" charset="0"/>
              <a:cs typeface="Avenir Book" charset="0"/>
            </a:endParaRPr>
          </a:p>
        </p:txBody>
      </p:sp>
      <p:sp>
        <p:nvSpPr>
          <p:cNvPr id="3" name="TextBox 2"/>
          <p:cNvSpPr txBox="1"/>
          <p:nvPr/>
        </p:nvSpPr>
        <p:spPr>
          <a:xfrm>
            <a:off x="196787" y="223904"/>
            <a:ext cx="8641976" cy="6247864"/>
          </a:xfrm>
          <a:prstGeom prst="rect">
            <a:avLst/>
          </a:prstGeom>
          <a:noFill/>
        </p:spPr>
        <p:txBody>
          <a:bodyPr wrap="square" rtlCol="0">
            <a:spAutoFit/>
          </a:bodyPr>
          <a:lstStyle/>
          <a:p>
            <a:pPr algn="ctr"/>
            <a:r>
              <a:rPr lang="en-US" sz="40000" b="1" dirty="0" smtClean="0">
                <a:ln w="114300">
                  <a:solidFill>
                    <a:schemeClr val="tx1"/>
                  </a:solidFill>
                  <a:prstDash val="solid"/>
                </a:ln>
                <a:solidFill>
                  <a:schemeClr val="accent2">
                    <a:lumMod val="60000"/>
                    <a:lumOff val="40000"/>
                  </a:schemeClr>
                </a:solidFill>
              </a:rPr>
              <a:t>450</a:t>
            </a:r>
            <a:endParaRPr lang="en-US" sz="40000" b="1" dirty="0">
              <a:ln w="114300">
                <a:solidFill>
                  <a:schemeClr val="tx1"/>
                </a:solidFill>
                <a:prstDash val="solid"/>
              </a:ln>
              <a:solidFill>
                <a:schemeClr val="accent2">
                  <a:lumMod val="60000"/>
                  <a:lumOff val="40000"/>
                </a:schemeClr>
              </a:solidFill>
            </a:endParaRPr>
          </a:p>
        </p:txBody>
      </p:sp>
      <p:sp>
        <p:nvSpPr>
          <p:cNvPr id="6" name="TextBox 5"/>
          <p:cNvSpPr txBox="1"/>
          <p:nvPr/>
        </p:nvSpPr>
        <p:spPr>
          <a:xfrm>
            <a:off x="3781862" y="5486883"/>
            <a:ext cx="2510118" cy="984885"/>
          </a:xfrm>
          <a:prstGeom prst="rect">
            <a:avLst/>
          </a:prstGeom>
          <a:noFill/>
        </p:spPr>
        <p:txBody>
          <a:bodyPr wrap="square" rtlCol="0">
            <a:spAutoFit/>
          </a:bodyPr>
          <a:lstStyle/>
          <a:p>
            <a:r>
              <a:rPr lang="en-US" sz="4000" dirty="0"/>
              <a:t>Years</a:t>
            </a:r>
          </a:p>
          <a:p>
            <a:endParaRPr lang="en-US" dirty="0"/>
          </a:p>
        </p:txBody>
      </p:sp>
    </p:spTree>
    <p:extLst>
      <p:ext uri="{BB962C8B-B14F-4D97-AF65-F5344CB8AC3E}">
        <p14:creationId xmlns:p14="http://schemas.microsoft.com/office/powerpoint/2010/main" val="1748466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‘til its gone?</a:t>
            </a:r>
            <a:endParaRPr lang="en-US" dirty="0">
              <a:solidFill>
                <a:schemeClr val="tx1"/>
              </a:solidFill>
              <a:latin typeface="Avenir Book" charset="0"/>
              <a:ea typeface="Avenir Book" charset="0"/>
              <a:cs typeface="Avenir Book" charset="0"/>
            </a:endParaRPr>
          </a:p>
        </p:txBody>
      </p:sp>
      <p:pic>
        <p:nvPicPr>
          <p:cNvPr id="6" name="Content Placeholder 5"/>
          <p:cNvPicPr>
            <a:picLocks noChangeAspect="1"/>
          </p:cNvPicPr>
          <p:nvPr/>
        </p:nvPicPr>
        <p:blipFill>
          <a:blip r:embed="rId3"/>
          <a:stretch>
            <a:fillRect/>
          </a:stretch>
        </p:blipFill>
        <p:spPr>
          <a:xfrm>
            <a:off x="307971" y="1710658"/>
            <a:ext cx="8389994" cy="3775497"/>
          </a:xfrm>
          <a:prstGeom prst="rect">
            <a:avLst/>
          </a:prstGeom>
        </p:spPr>
      </p:pic>
      <p:sp>
        <p:nvSpPr>
          <p:cNvPr id="7" name="Right Arrow 6"/>
          <p:cNvSpPr/>
          <p:nvPr/>
        </p:nvSpPr>
        <p:spPr>
          <a:xfrm rot="3058644">
            <a:off x="1174683" y="2765715"/>
            <a:ext cx="1032853" cy="58380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
        <p:nvSpPr>
          <p:cNvPr id="8" name="Right Arrow 7"/>
          <p:cNvSpPr/>
          <p:nvPr/>
        </p:nvSpPr>
        <p:spPr>
          <a:xfrm rot="10313229">
            <a:off x="4232930" y="2480392"/>
            <a:ext cx="1275942" cy="55358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10227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‘til its gone?</a:t>
            </a:r>
            <a:endParaRPr lang="en-US" dirty="0">
              <a:solidFill>
                <a:schemeClr val="tx1"/>
              </a:solidFill>
              <a:latin typeface="Avenir Book" charset="0"/>
              <a:ea typeface="Avenir Book" charset="0"/>
              <a:cs typeface="Avenir Book" charset="0"/>
            </a:endParaRPr>
          </a:p>
        </p:txBody>
      </p:sp>
      <p:sp>
        <p:nvSpPr>
          <p:cNvPr id="3" name="Rectangle 2"/>
          <p:cNvSpPr/>
          <p:nvPr/>
        </p:nvSpPr>
        <p:spPr>
          <a:xfrm>
            <a:off x="485057" y="2393615"/>
            <a:ext cx="7997702" cy="2400657"/>
          </a:xfrm>
          <a:prstGeom prst="rect">
            <a:avLst/>
          </a:prstGeom>
        </p:spPr>
        <p:txBody>
          <a:bodyPr wrap="none">
            <a:spAutoFit/>
          </a:bodyPr>
          <a:lstStyle/>
          <a:p>
            <a:r>
              <a:rPr lang="en-US" sz="15000" b="1" dirty="0" smtClean="0">
                <a:ln w="76200">
                  <a:solidFill>
                    <a:schemeClr val="tx1"/>
                  </a:solidFill>
                  <a:prstDash val="solid"/>
                </a:ln>
                <a:solidFill>
                  <a:schemeClr val="accent2">
                    <a:lumMod val="60000"/>
                    <a:lumOff val="40000"/>
                  </a:schemeClr>
                </a:solidFill>
              </a:rPr>
              <a:t>1,000,000</a:t>
            </a:r>
            <a:endParaRPr lang="en-US" sz="15000" dirty="0">
              <a:ln w="76200">
                <a:solidFill>
                  <a:schemeClr val="tx1"/>
                </a:solidFill>
                <a:prstDash val="solid"/>
              </a:ln>
            </a:endParaRPr>
          </a:p>
        </p:txBody>
      </p:sp>
      <p:sp>
        <p:nvSpPr>
          <p:cNvPr id="5" name="TextBox 4"/>
          <p:cNvSpPr txBox="1"/>
          <p:nvPr/>
        </p:nvSpPr>
        <p:spPr>
          <a:xfrm>
            <a:off x="3783105" y="4832801"/>
            <a:ext cx="2097742" cy="707886"/>
          </a:xfrm>
          <a:prstGeom prst="rect">
            <a:avLst/>
          </a:prstGeom>
          <a:noFill/>
        </p:spPr>
        <p:txBody>
          <a:bodyPr wrap="square" rtlCol="0">
            <a:spAutoFit/>
          </a:bodyPr>
          <a:lstStyle/>
          <a:p>
            <a:r>
              <a:rPr lang="en-US" sz="4000" dirty="0"/>
              <a:t>Years</a:t>
            </a:r>
          </a:p>
        </p:txBody>
      </p:sp>
    </p:spTree>
    <p:extLst>
      <p:ext uri="{BB962C8B-B14F-4D97-AF65-F5344CB8AC3E}">
        <p14:creationId xmlns:p14="http://schemas.microsoft.com/office/powerpoint/2010/main" val="997941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smtClean="0"/>
              <a:t>What in this picture doesn’t belong?</a:t>
            </a:r>
            <a:endParaRPr lang="en-US" sz="4000" dirty="0"/>
          </a:p>
        </p:txBody>
      </p:sp>
      <p:pic>
        <p:nvPicPr>
          <p:cNvPr id="4" name="Picture 3"/>
          <p:cNvPicPr>
            <a:picLocks noChangeAspect="1"/>
          </p:cNvPicPr>
          <p:nvPr/>
        </p:nvPicPr>
        <p:blipFill>
          <a:blip r:embed="rId3"/>
          <a:stretch>
            <a:fillRect/>
          </a:stretch>
        </p:blipFill>
        <p:spPr>
          <a:xfrm>
            <a:off x="861172" y="1393059"/>
            <a:ext cx="7421656" cy="4984695"/>
          </a:xfrm>
          <a:prstGeom prst="rect">
            <a:avLst/>
          </a:prstGeom>
        </p:spPr>
      </p:pic>
    </p:spTree>
    <p:extLst>
      <p:ext uri="{BB962C8B-B14F-4D97-AF65-F5344CB8AC3E}">
        <p14:creationId xmlns:p14="http://schemas.microsoft.com/office/powerpoint/2010/main" val="1238533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49974"/>
            <a:ext cx="7886700" cy="1325563"/>
          </a:xfrm>
        </p:spPr>
        <p:txBody>
          <a:bodyPr>
            <a:normAutofit/>
          </a:bodyPr>
          <a:lstStyle/>
          <a:p>
            <a:r>
              <a:rPr lang="en-US" sz="4000" dirty="0"/>
              <a:t>What in this picture doesn’t belong?</a:t>
            </a:r>
          </a:p>
        </p:txBody>
      </p:sp>
      <p:pic>
        <p:nvPicPr>
          <p:cNvPr id="5" name="Picture 2" descr="mage result for marine deb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69" y="1299188"/>
            <a:ext cx="7365462" cy="490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27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a:t>What in this picture doesn’t belong?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28" y="2293256"/>
            <a:ext cx="8380743" cy="2418443"/>
          </a:xfrm>
          <a:prstGeom prst="rect">
            <a:avLst/>
          </a:prstGeom>
        </p:spPr>
      </p:pic>
    </p:spTree>
    <p:extLst>
      <p:ext uri="{BB962C8B-B14F-4D97-AF65-F5344CB8AC3E}">
        <p14:creationId xmlns:p14="http://schemas.microsoft.com/office/powerpoint/2010/main" val="1672644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9390" y="93236"/>
            <a:ext cx="7886700" cy="1325563"/>
          </a:xfrm>
        </p:spPr>
        <p:txBody>
          <a:bodyPr>
            <a:noAutofit/>
          </a:bodyPr>
          <a:lstStyle/>
          <a:p>
            <a:r>
              <a:rPr lang="en-US" dirty="0">
                <a:latin typeface="Avenir Book" charset="0"/>
                <a:ea typeface="Avenir Book" charset="0"/>
                <a:cs typeface="Avenir Book" charset="0"/>
              </a:rPr>
              <a:t>Today you will learn</a:t>
            </a:r>
            <a:r>
              <a:rPr lang="mr-IN" dirty="0">
                <a:latin typeface="Avenir Book" charset="0"/>
                <a:ea typeface="Avenir Book" charset="0"/>
                <a:cs typeface="Avenir Book" charset="0"/>
              </a:rPr>
              <a:t>…</a:t>
            </a:r>
            <a:endParaRPr lang="en-US" sz="5400" b="1" dirty="0">
              <a:solidFill>
                <a:schemeClr val="tx1"/>
              </a:solidFill>
              <a:latin typeface="Avenir Book" charset="0"/>
              <a:ea typeface="Avenir Book" charset="0"/>
              <a:cs typeface="Avenir Book" charset="0"/>
            </a:endParaRPr>
          </a:p>
        </p:txBody>
      </p:sp>
      <p:pic>
        <p:nvPicPr>
          <p:cNvPr id="8" name="Picture 6" descr="lastic biggest ocean waste offender â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19" y="1600890"/>
            <a:ext cx="8405840" cy="383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34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a:t>What in this picture doesn’t belong?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83" y="1565184"/>
            <a:ext cx="6801633" cy="4534422"/>
          </a:xfrm>
          <a:prstGeom prst="rect">
            <a:avLst/>
          </a:prstGeom>
        </p:spPr>
      </p:pic>
    </p:spTree>
    <p:extLst>
      <p:ext uri="{BB962C8B-B14F-4D97-AF65-F5344CB8AC3E}">
        <p14:creationId xmlns:p14="http://schemas.microsoft.com/office/powerpoint/2010/main" val="956808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3290" y="215496"/>
            <a:ext cx="7886700" cy="1325563"/>
          </a:xfrm>
        </p:spPr>
        <p:txBody>
          <a:bodyPr>
            <a:normAutofit/>
          </a:bodyPr>
          <a:lstStyle/>
          <a:p>
            <a:pPr algn="r"/>
            <a:r>
              <a:rPr lang="en-US" sz="6000" dirty="0" smtClean="0">
                <a:solidFill>
                  <a:schemeClr val="tx1"/>
                </a:solidFill>
                <a:latin typeface="Avenir Book" charset="0"/>
                <a:ea typeface="Avenir Book" charset="0"/>
                <a:cs typeface="Avenir Book" charset="0"/>
              </a:rPr>
              <a:t>How Can we Help?</a:t>
            </a:r>
            <a:endParaRPr lang="en-US" sz="6000" dirty="0">
              <a:solidFill>
                <a:schemeClr val="tx1"/>
              </a:solidFill>
              <a:latin typeface="Avenir Book" charset="0"/>
              <a:ea typeface="Avenir Book" charset="0"/>
              <a:cs typeface="Avenir Book"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4" y="1541059"/>
            <a:ext cx="8244114" cy="46373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2735">
            <a:off x="-20939" y="600477"/>
            <a:ext cx="3005259" cy="2854996"/>
          </a:xfrm>
          <a:prstGeom prst="rect">
            <a:avLst/>
          </a:prstGeom>
        </p:spPr>
      </p:pic>
    </p:spTree>
    <p:extLst>
      <p:ext uri="{BB962C8B-B14F-4D97-AF65-F5344CB8AC3E}">
        <p14:creationId xmlns:p14="http://schemas.microsoft.com/office/powerpoint/2010/main" val="735293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069" y="192012"/>
            <a:ext cx="5008165" cy="6440520"/>
          </a:xfrm>
          <a:prstGeom prst="rect">
            <a:avLst/>
          </a:prstGeom>
        </p:spPr>
      </p:pic>
      <p:sp>
        <p:nvSpPr>
          <p:cNvPr id="6" name="TextBox 5"/>
          <p:cNvSpPr txBox="1"/>
          <p:nvPr/>
        </p:nvSpPr>
        <p:spPr>
          <a:xfrm>
            <a:off x="588723" y="338203"/>
            <a:ext cx="2483116" cy="707886"/>
          </a:xfrm>
          <a:prstGeom prst="rect">
            <a:avLst/>
          </a:prstGeom>
          <a:noFill/>
        </p:spPr>
        <p:txBody>
          <a:bodyPr wrap="none" rtlCol="0">
            <a:spAutoFit/>
          </a:bodyPr>
          <a:lstStyle/>
          <a:p>
            <a:r>
              <a:rPr lang="en-US" sz="4000" dirty="0" smtClean="0"/>
              <a:t>Homework</a:t>
            </a:r>
            <a:endParaRPr lang="en-US" sz="4000" dirty="0"/>
          </a:p>
        </p:txBody>
      </p:sp>
    </p:spTree>
    <p:extLst>
      <p:ext uri="{BB962C8B-B14F-4D97-AF65-F5344CB8AC3E}">
        <p14:creationId xmlns:p14="http://schemas.microsoft.com/office/powerpoint/2010/main" val="53529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895" y="304800"/>
            <a:ext cx="7886700" cy="1325563"/>
          </a:xfrm>
        </p:spPr>
        <p:txBody>
          <a:bodyPr/>
          <a:lstStyle/>
          <a:p>
            <a:r>
              <a:rPr lang="en-US" dirty="0" smtClean="0"/>
              <a:t>Marine </a:t>
            </a:r>
            <a:br>
              <a:rPr lang="en-US" dirty="0" smtClean="0"/>
            </a:br>
            <a:r>
              <a:rPr lang="en-US" dirty="0" smtClean="0"/>
              <a:t>Match Up</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744" y="304800"/>
            <a:ext cx="4894639" cy="6302188"/>
          </a:xfrm>
          <a:prstGeom prst="rect">
            <a:avLst/>
          </a:prstGeom>
        </p:spPr>
      </p:pic>
    </p:spTree>
    <p:extLst>
      <p:ext uri="{BB962C8B-B14F-4D97-AF65-F5344CB8AC3E}">
        <p14:creationId xmlns:p14="http://schemas.microsoft.com/office/powerpoint/2010/main" val="1064118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3"/>
          <a:srcRect l="4566" t="3617" r="6218"/>
          <a:stretch/>
        </p:blipFill>
        <p:spPr>
          <a:xfrm>
            <a:off x="2524993" y="320128"/>
            <a:ext cx="3865484" cy="3226942"/>
          </a:xfrm>
          <a:prstGeom prst="rect">
            <a:avLst/>
          </a:prstGeom>
        </p:spPr>
      </p:pic>
      <p:sp>
        <p:nvSpPr>
          <p:cNvPr id="10" name="Title 3"/>
          <p:cNvSpPr txBox="1">
            <a:spLocks/>
          </p:cNvSpPr>
          <p:nvPr/>
        </p:nvSpPr>
        <p:spPr>
          <a:xfrm>
            <a:off x="664574" y="2046409"/>
            <a:ext cx="760387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Aharoni" panose="02010803020104030203" pitchFamily="2" charset="-79"/>
                <a:cs typeface="Aharoni" panose="02010803020104030203" pitchFamily="2" charset="-79"/>
              </a:rPr>
              <a:t>EcoLearn</a:t>
            </a:r>
          </a:p>
        </p:txBody>
      </p:sp>
      <p:sp>
        <p:nvSpPr>
          <p:cNvPr id="11" name="Subtitle 4"/>
          <p:cNvSpPr txBox="1">
            <a:spLocks/>
          </p:cNvSpPr>
          <p:nvPr/>
        </p:nvSpPr>
        <p:spPr>
          <a:xfrm>
            <a:off x="723360" y="4434009"/>
            <a:ext cx="73152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a:t>
            </a:r>
            <a:r>
              <a:rPr lang="en-US" sz="1600" dirty="0" smtClean="0"/>
              <a:t>Federal </a:t>
            </a:r>
            <a:r>
              <a:rPr lang="en-US" sz="1600" dirty="0"/>
              <a:t>Service Interns </a:t>
            </a:r>
          </a:p>
          <a:p>
            <a:pPr>
              <a:lnSpc>
                <a:spcPct val="100000"/>
              </a:lnSpc>
            </a:pPr>
            <a:r>
              <a:rPr lang="en-US" sz="1600" dirty="0">
                <a:hlinkClick r:id="rId4"/>
              </a:rPr>
              <a:t>https://www.epa.gov/education</a:t>
            </a:r>
            <a:r>
              <a:rPr lang="en-US" sz="1600" dirty="0"/>
              <a:t> </a:t>
            </a:r>
          </a:p>
        </p:txBody>
      </p:sp>
      <p:sp>
        <p:nvSpPr>
          <p:cNvPr id="12" name="TextBox 11"/>
          <p:cNvSpPr txBox="1"/>
          <p:nvPr/>
        </p:nvSpPr>
        <p:spPr>
          <a:xfrm>
            <a:off x="2306786" y="5934670"/>
            <a:ext cx="4276357" cy="923330"/>
          </a:xfrm>
          <a:prstGeom prst="rect">
            <a:avLst/>
          </a:prstGeom>
          <a:noFill/>
        </p:spPr>
        <p:txBody>
          <a:bodyPr wrap="square" rtlCol="0" anchor="t">
            <a:spAutoFit/>
          </a:bodyPr>
          <a:lstStyle/>
          <a:p>
            <a:pPr algn="ctr"/>
            <a:r>
              <a:rPr lang="en-US" dirty="0"/>
              <a:t>For more information: </a:t>
            </a:r>
            <a:r>
              <a:rPr lang="en-US" dirty="0" err="1"/>
              <a:t>hanft.sally@epa.gov</a:t>
            </a:r>
            <a:r>
              <a:rPr lang="en-US" dirty="0"/>
              <a:t> or </a:t>
            </a:r>
            <a:r>
              <a:rPr lang="en-US" dirty="0" err="1"/>
              <a:t>salazar.viccy@epa.gov</a:t>
            </a:r>
            <a:r>
              <a:rPr lang="en-US" dirty="0"/>
              <a:t> </a:t>
            </a:r>
          </a:p>
          <a:p>
            <a:r>
              <a:rPr lang="en-US" dirty="0"/>
              <a:t> </a:t>
            </a:r>
          </a:p>
        </p:txBody>
      </p:sp>
    </p:spTree>
    <p:extLst>
      <p:ext uri="{BB962C8B-B14F-4D97-AF65-F5344CB8AC3E}">
        <p14:creationId xmlns:p14="http://schemas.microsoft.com/office/powerpoint/2010/main" val="4154204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15" name="Picture 14" descr="kisscc0-car-a-rubber-tire-download-duesi-tire-5b714fc30d6348.5898583515341526430548.png"/>
          <p:cNvPicPr/>
          <p:nvPr/>
        </p:nvPicPr>
        <p:blipFill>
          <a:blip r:embed="rId4">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pic>
        <p:nvPicPr>
          <p:cNvPr id="5" name="Picture 4" descr="289212.png"/>
          <p:cNvPicPr/>
          <p:nvPr/>
        </p:nvPicPr>
        <p:blipFill>
          <a:blip r:embed="rId5">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9" name="Picture 8" descr="kisscc0-plastic-bag-fizzy-drinks-plastic-bottle-water-bott-pet-5b714395f15887.4692930315341495259886.png"/>
          <p:cNvPicPr/>
          <p:nvPr/>
        </p:nvPicPr>
        <p:blipFill>
          <a:blip r:embed="rId6">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pic>
        <p:nvPicPr>
          <p:cNvPr id="10" name="Picture 9"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3" name="Picture 12" descr="octopus.png"/>
          <p:cNvPicPr/>
          <p:nvPr/>
        </p:nvPicPr>
        <p:blipFill>
          <a:blip r:embed="rId8">
            <a:extLst>
              <a:ext uri="{28A0092B-C50C-407E-A947-70E740481C1C}">
                <a14:useLocalDpi xmlns:a14="http://schemas.microsoft.com/office/drawing/2010/main" val="0"/>
              </a:ext>
            </a:extLst>
          </a:blip>
          <a:srcRect/>
          <a:stretch>
            <a:fillRect/>
          </a:stretch>
        </p:blipFill>
        <p:spPr bwMode="auto">
          <a:xfrm rot="364776">
            <a:off x="4937817" y="3280522"/>
            <a:ext cx="3912163" cy="3067479"/>
          </a:xfrm>
          <a:prstGeom prst="rect">
            <a:avLst/>
          </a:prstGeom>
          <a:noFill/>
          <a:ln>
            <a:noFill/>
          </a:ln>
        </p:spPr>
      </p:pic>
      <p:pic>
        <p:nvPicPr>
          <p:cNvPr id="14" name="Picture 13" descr="1528783507.png"/>
          <p:cNvPicPr/>
          <p:nvPr/>
        </p:nvPicPr>
        <p:blipFill>
          <a:blip r:embed="rId9">
            <a:extLst>
              <a:ext uri="{28A0092B-C50C-407E-A947-70E740481C1C}">
                <a14:useLocalDpi xmlns:a14="http://schemas.microsoft.com/office/drawing/2010/main" val="0"/>
              </a:ext>
            </a:extLst>
          </a:blip>
          <a:srcRect/>
          <a:stretch>
            <a:fillRect/>
          </a:stretch>
        </p:blipFill>
        <p:spPr bwMode="auto">
          <a:xfrm rot="11331124">
            <a:off x="5785573" y="493992"/>
            <a:ext cx="1059105" cy="1253746"/>
          </a:xfrm>
          <a:prstGeom prst="rect">
            <a:avLst/>
          </a:prstGeom>
          <a:noFill/>
          <a:ln>
            <a:noFill/>
          </a:ln>
        </p:spPr>
      </p:pic>
      <p:pic>
        <p:nvPicPr>
          <p:cNvPr id="16" name="Picture 15" descr="lays-classic.png"/>
          <p:cNvPicPr/>
          <p:nvPr/>
        </p:nvPicPr>
        <p:blipFill>
          <a:blip r:embed="rId10">
            <a:extLst>
              <a:ext uri="{28A0092B-C50C-407E-A947-70E740481C1C}">
                <a14:useLocalDpi xmlns:a14="http://schemas.microsoft.com/office/drawing/2010/main" val="0"/>
              </a:ext>
            </a:extLst>
          </a:blip>
          <a:srcRect/>
          <a:stretch>
            <a:fillRect/>
          </a:stretch>
        </p:blipFill>
        <p:spPr bwMode="auto">
          <a:xfrm rot="751572">
            <a:off x="6511111" y="5253058"/>
            <a:ext cx="942257" cy="1205653"/>
          </a:xfrm>
          <a:prstGeom prst="rect">
            <a:avLst/>
          </a:prstGeom>
          <a:noFill/>
          <a:ln>
            <a:noFill/>
          </a:ln>
        </p:spPr>
      </p:pic>
      <p:pic>
        <p:nvPicPr>
          <p:cNvPr id="17" name="Picture 16" descr="coral-free-clipart-1.jpg.png"/>
          <p:cNvPicPr/>
          <p:nvPr/>
        </p:nvPicPr>
        <p:blipFill>
          <a:blip r:embed="rId11">
            <a:extLst>
              <a:ext uri="{28A0092B-C50C-407E-A947-70E740481C1C}">
                <a14:useLocalDpi xmlns:a14="http://schemas.microsoft.com/office/drawing/2010/main" val="0"/>
              </a:ext>
            </a:extLst>
          </a:blip>
          <a:srcRect/>
          <a:stretch>
            <a:fillRect/>
          </a:stretch>
        </p:blipFill>
        <p:spPr bwMode="auto">
          <a:xfrm>
            <a:off x="2004157" y="3429513"/>
            <a:ext cx="3006646" cy="2769495"/>
          </a:xfrm>
          <a:prstGeom prst="rect">
            <a:avLst/>
          </a:prstGeom>
          <a:noFill/>
          <a:ln>
            <a:noFill/>
          </a:ln>
        </p:spPr>
      </p:pic>
      <p:pic>
        <p:nvPicPr>
          <p:cNvPr id="18" name="Picture 17" descr="crab-clip-art-crab-clipart-7.png"/>
          <p:cNvPicPr/>
          <p:nvPr/>
        </p:nvPicPr>
        <p:blipFill>
          <a:blip r:embed="rId12">
            <a:extLst>
              <a:ext uri="{28A0092B-C50C-407E-A947-70E740481C1C}">
                <a14:useLocalDpi xmlns:a14="http://schemas.microsoft.com/office/drawing/2010/main" val="0"/>
              </a:ext>
            </a:extLst>
          </a:blip>
          <a:srcRect/>
          <a:stretch>
            <a:fillRect/>
          </a:stretch>
        </p:blipFill>
        <p:spPr bwMode="auto">
          <a:xfrm rot="19240169">
            <a:off x="6989080" y="5239800"/>
            <a:ext cx="1926427" cy="1225382"/>
          </a:xfrm>
          <a:prstGeom prst="rect">
            <a:avLst/>
          </a:prstGeom>
          <a:noFill/>
          <a:ln>
            <a:noFill/>
          </a:ln>
        </p:spPr>
      </p:pic>
      <p:pic>
        <p:nvPicPr>
          <p:cNvPr id="19" name="Picture 18"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4773807" y="5187080"/>
            <a:ext cx="1280148" cy="1177053"/>
          </a:xfrm>
          <a:prstGeom prst="rect">
            <a:avLst/>
          </a:prstGeom>
          <a:noFill/>
          <a:ln>
            <a:noFill/>
          </a:ln>
        </p:spPr>
      </p:pic>
      <p:pic>
        <p:nvPicPr>
          <p:cNvPr id="21" name="Picture 20"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4">
            <a:extLst>
              <a:ext uri="{28A0092B-C50C-407E-A947-70E740481C1C}">
                <a14:useLocalDpi xmlns:a14="http://schemas.microsoft.com/office/drawing/2010/main" val="0"/>
              </a:ext>
            </a:extLst>
          </a:blip>
          <a:srcRect/>
          <a:stretch>
            <a:fillRect/>
          </a:stretch>
        </p:blipFill>
        <p:spPr bwMode="auto">
          <a:xfrm rot="5118541" flipV="1">
            <a:off x="3903573" y="5174285"/>
            <a:ext cx="1367930" cy="976368"/>
          </a:xfrm>
          <a:prstGeom prst="rect">
            <a:avLst/>
          </a:prstGeom>
          <a:noFill/>
          <a:ln>
            <a:noFill/>
          </a:ln>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71023">
            <a:off x="6986713" y="469244"/>
            <a:ext cx="1515312" cy="1984337"/>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64338">
            <a:off x="539469" y="473359"/>
            <a:ext cx="1482405" cy="1941244"/>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318139">
            <a:off x="2870541" y="279272"/>
            <a:ext cx="955026" cy="125062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13983">
            <a:off x="4605624" y="1060017"/>
            <a:ext cx="955026" cy="1250629"/>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spTree>
    <p:extLst>
      <p:ext uri="{BB962C8B-B14F-4D97-AF65-F5344CB8AC3E}">
        <p14:creationId xmlns:p14="http://schemas.microsoft.com/office/powerpoint/2010/main" val="353802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5" name="Picture 4" descr="289212.png"/>
          <p:cNvPicPr/>
          <p:nvPr/>
        </p:nvPicPr>
        <p:blipFill>
          <a:blip r:embed="rId4">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10" name="Picture 9"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3" name="Picture 12" descr="octopus.png"/>
          <p:cNvPicPr/>
          <p:nvPr/>
        </p:nvPicPr>
        <p:blipFill>
          <a:blip r:embed="rId6">
            <a:extLst>
              <a:ext uri="{28A0092B-C50C-407E-A947-70E740481C1C}">
                <a14:useLocalDpi xmlns:a14="http://schemas.microsoft.com/office/drawing/2010/main" val="0"/>
              </a:ext>
            </a:extLst>
          </a:blip>
          <a:srcRect/>
          <a:stretch>
            <a:fillRect/>
          </a:stretch>
        </p:blipFill>
        <p:spPr bwMode="auto">
          <a:xfrm rot="364776">
            <a:off x="4937817" y="3280522"/>
            <a:ext cx="3912163" cy="3067479"/>
          </a:xfrm>
          <a:prstGeom prst="rect">
            <a:avLst/>
          </a:prstGeom>
          <a:noFill/>
          <a:ln>
            <a:noFill/>
          </a:ln>
        </p:spPr>
      </p:pic>
      <p:pic>
        <p:nvPicPr>
          <p:cNvPr id="14" name="Picture 13" descr="1528783507.png"/>
          <p:cNvPicPr/>
          <p:nvPr/>
        </p:nvPicPr>
        <p:blipFill>
          <a:blip r:embed="rId7">
            <a:extLst>
              <a:ext uri="{28A0092B-C50C-407E-A947-70E740481C1C}">
                <a14:useLocalDpi xmlns:a14="http://schemas.microsoft.com/office/drawing/2010/main" val="0"/>
              </a:ext>
            </a:extLst>
          </a:blip>
          <a:srcRect/>
          <a:stretch>
            <a:fillRect/>
          </a:stretch>
        </p:blipFill>
        <p:spPr bwMode="auto">
          <a:xfrm rot="11331124">
            <a:off x="5785573" y="493992"/>
            <a:ext cx="1059105" cy="1253746"/>
          </a:xfrm>
          <a:prstGeom prst="rect">
            <a:avLst/>
          </a:prstGeom>
          <a:noFill/>
          <a:ln>
            <a:noFill/>
          </a:ln>
        </p:spPr>
      </p:pic>
      <p:pic>
        <p:nvPicPr>
          <p:cNvPr id="17" name="Picture 16" descr="coral-free-clipart-1.jpg.png"/>
          <p:cNvPicPr/>
          <p:nvPr/>
        </p:nvPicPr>
        <p:blipFill>
          <a:blip r:embed="rId8">
            <a:extLst>
              <a:ext uri="{28A0092B-C50C-407E-A947-70E740481C1C}">
                <a14:useLocalDpi xmlns:a14="http://schemas.microsoft.com/office/drawing/2010/main" val="0"/>
              </a:ext>
            </a:extLst>
          </a:blip>
          <a:srcRect/>
          <a:stretch>
            <a:fillRect/>
          </a:stretch>
        </p:blipFill>
        <p:spPr bwMode="auto">
          <a:xfrm>
            <a:off x="2004157" y="3429513"/>
            <a:ext cx="3006646" cy="2769495"/>
          </a:xfrm>
          <a:prstGeom prst="rect">
            <a:avLst/>
          </a:prstGeom>
          <a:noFill/>
          <a:ln>
            <a:noFill/>
          </a:ln>
        </p:spPr>
      </p:pic>
      <p:pic>
        <p:nvPicPr>
          <p:cNvPr id="18" name="Picture 17" descr="crab-clip-art-crab-clipart-7.png"/>
          <p:cNvPicPr/>
          <p:nvPr/>
        </p:nvPicPr>
        <p:blipFill>
          <a:blip r:embed="rId9">
            <a:extLst>
              <a:ext uri="{28A0092B-C50C-407E-A947-70E740481C1C}">
                <a14:useLocalDpi xmlns:a14="http://schemas.microsoft.com/office/drawing/2010/main" val="0"/>
              </a:ext>
            </a:extLst>
          </a:blip>
          <a:srcRect/>
          <a:stretch>
            <a:fillRect/>
          </a:stretch>
        </p:blipFill>
        <p:spPr bwMode="auto">
          <a:xfrm rot="19240169">
            <a:off x="6989080" y="5239800"/>
            <a:ext cx="1926427" cy="1225382"/>
          </a:xfrm>
          <a:prstGeom prst="rect">
            <a:avLst/>
          </a:prstGeom>
          <a:noFill/>
          <a:ln>
            <a:noFill/>
          </a:ln>
        </p:spPr>
      </p:pic>
      <p:pic>
        <p:nvPicPr>
          <p:cNvPr id="19" name="Picture 18"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4773807" y="5187080"/>
            <a:ext cx="1280148" cy="1177053"/>
          </a:xfrm>
          <a:prstGeom prst="rect">
            <a:avLst/>
          </a:prstGeom>
          <a:noFill/>
          <a:ln>
            <a:noFill/>
          </a:ln>
        </p:spPr>
      </p:pic>
      <p:pic>
        <p:nvPicPr>
          <p:cNvPr id="21" name="Picture 20"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1">
            <a:extLst>
              <a:ext uri="{28A0092B-C50C-407E-A947-70E740481C1C}">
                <a14:useLocalDpi xmlns:a14="http://schemas.microsoft.com/office/drawing/2010/main" val="0"/>
              </a:ext>
            </a:extLst>
          </a:blip>
          <a:srcRect/>
          <a:stretch>
            <a:fillRect/>
          </a:stretch>
        </p:blipFill>
        <p:spPr bwMode="auto">
          <a:xfrm rot="5118541" flipV="1">
            <a:off x="3903573" y="5174285"/>
            <a:ext cx="1367930" cy="976368"/>
          </a:xfrm>
          <a:prstGeom prst="rect">
            <a:avLst/>
          </a:prstGeom>
          <a:noFill/>
          <a:ln>
            <a:noFill/>
          </a:ln>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71023">
            <a:off x="6986713" y="469244"/>
            <a:ext cx="1515312" cy="1984337"/>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64338">
            <a:off x="539469" y="473359"/>
            <a:ext cx="1482405" cy="1941244"/>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18139">
            <a:off x="2870541" y="279272"/>
            <a:ext cx="955026" cy="1250629"/>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13983">
            <a:off x="4605624" y="1060017"/>
            <a:ext cx="955026" cy="1250629"/>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sp>
        <p:nvSpPr>
          <p:cNvPr id="2" name="Donut 1"/>
          <p:cNvSpPr/>
          <p:nvPr/>
        </p:nvSpPr>
        <p:spPr>
          <a:xfrm>
            <a:off x="-420646" y="3334273"/>
            <a:ext cx="2828414" cy="3201186"/>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sp>
        <p:nvSpPr>
          <p:cNvPr id="25" name="Donut 24"/>
          <p:cNvSpPr/>
          <p:nvPr/>
        </p:nvSpPr>
        <p:spPr>
          <a:xfrm>
            <a:off x="1313594" y="4416230"/>
            <a:ext cx="2058554" cy="2119229"/>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pic>
        <p:nvPicPr>
          <p:cNvPr id="9" name="Picture 8" descr="kisscc0-plastic-bag-fizzy-drinks-plastic-bottle-water-bott-pet-5b714395f15887.4692930315341495259886.png"/>
          <p:cNvPicPr/>
          <p:nvPr/>
        </p:nvPicPr>
        <p:blipFill>
          <a:blip r:embed="rId14">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pic>
        <p:nvPicPr>
          <p:cNvPr id="15" name="Picture 14" descr="kisscc0-car-a-rubber-tire-download-duesi-tire-5b714fc30d6348.5898583515341526430548.png"/>
          <p:cNvPicPr/>
          <p:nvPr/>
        </p:nvPicPr>
        <p:blipFill>
          <a:blip r:embed="rId15">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sp>
        <p:nvSpPr>
          <p:cNvPr id="29" name="Donut 28"/>
          <p:cNvSpPr/>
          <p:nvPr/>
        </p:nvSpPr>
        <p:spPr>
          <a:xfrm>
            <a:off x="6129591" y="4934866"/>
            <a:ext cx="1768027" cy="1715378"/>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pic>
        <p:nvPicPr>
          <p:cNvPr id="16" name="Picture 15" descr="lays-classic.png"/>
          <p:cNvPicPr/>
          <p:nvPr/>
        </p:nvPicPr>
        <p:blipFill>
          <a:blip r:embed="rId16">
            <a:extLst>
              <a:ext uri="{28A0092B-C50C-407E-A947-70E740481C1C}">
                <a14:useLocalDpi xmlns:a14="http://schemas.microsoft.com/office/drawing/2010/main" val="0"/>
              </a:ext>
            </a:extLst>
          </a:blip>
          <a:srcRect/>
          <a:stretch>
            <a:fillRect/>
          </a:stretch>
        </p:blipFill>
        <p:spPr bwMode="auto">
          <a:xfrm rot="751572">
            <a:off x="6511111" y="5253058"/>
            <a:ext cx="942257" cy="1205653"/>
          </a:xfrm>
          <a:prstGeom prst="rect">
            <a:avLst/>
          </a:prstGeom>
          <a:noFill/>
          <a:ln>
            <a:noFill/>
          </a:ln>
        </p:spPr>
      </p:pic>
      <p:sp>
        <p:nvSpPr>
          <p:cNvPr id="30" name="Donut 29"/>
          <p:cNvSpPr/>
          <p:nvPr/>
        </p:nvSpPr>
        <p:spPr>
          <a:xfrm>
            <a:off x="5369175" y="107173"/>
            <a:ext cx="1891899" cy="1937919"/>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494626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627" y="306787"/>
            <a:ext cx="7886700" cy="1325563"/>
          </a:xfrm>
        </p:spPr>
        <p:txBody>
          <a:bodyPr>
            <a:normAutofit/>
          </a:bodyPr>
          <a:lstStyle/>
          <a:p>
            <a:r>
              <a:rPr lang="en-US" b="1" dirty="0" smtClean="0">
                <a:latin typeface="Avenir Book" charset="0"/>
                <a:ea typeface="Avenir Book" charset="0"/>
                <a:cs typeface="Avenir Book" charset="0"/>
              </a:rPr>
              <a:t>Discuss</a:t>
            </a:r>
            <a:endParaRPr lang="en-US" b="1" dirty="0">
              <a:solidFill>
                <a:schemeClr val="tx1"/>
              </a:solidFill>
              <a:latin typeface="Avenir Book" charset="0"/>
              <a:ea typeface="Avenir Book" charset="0"/>
              <a:cs typeface="Avenir Book"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189" y="6296948"/>
            <a:ext cx="639940" cy="63994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8" y="3070267"/>
            <a:ext cx="9654488" cy="3792771"/>
          </a:xfrm>
          <a:prstGeom prst="rect">
            <a:avLst/>
          </a:prstGeom>
        </p:spPr>
      </p:pic>
    </p:spTree>
    <p:extLst>
      <p:ext uri="{BB962C8B-B14F-4D97-AF65-F5344CB8AC3E}">
        <p14:creationId xmlns:p14="http://schemas.microsoft.com/office/powerpoint/2010/main" val="1477503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627" y="306787"/>
            <a:ext cx="7886700" cy="1325563"/>
          </a:xfrm>
        </p:spPr>
        <p:txBody>
          <a:bodyPr>
            <a:normAutofit/>
          </a:bodyPr>
          <a:lstStyle/>
          <a:p>
            <a:r>
              <a:rPr lang="en-US" b="1" dirty="0" smtClean="0">
                <a:latin typeface="Avenir Book" charset="0"/>
                <a:ea typeface="Avenir Book" charset="0"/>
                <a:cs typeface="Avenir Book" charset="0"/>
              </a:rPr>
              <a:t>Discuss</a:t>
            </a:r>
            <a:endParaRPr lang="en-US" b="1" dirty="0">
              <a:solidFill>
                <a:schemeClr val="tx1"/>
              </a:solidFill>
              <a:latin typeface="Avenir Book" charset="0"/>
              <a:ea typeface="Avenir Book" charset="0"/>
              <a:cs typeface="Avenir Book"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189" y="6296948"/>
            <a:ext cx="639940" cy="63994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8" y="3070267"/>
            <a:ext cx="9654488" cy="379277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13928"/>
          <a:stretch/>
        </p:blipFill>
        <p:spPr>
          <a:xfrm rot="5400000">
            <a:off x="6723797" y="5451747"/>
            <a:ext cx="1963954" cy="169040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55757">
            <a:off x="4072935" y="5048459"/>
            <a:ext cx="1930252" cy="193025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86372">
            <a:off x="1430675" y="4665534"/>
            <a:ext cx="1519910" cy="196770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487" y="484964"/>
            <a:ext cx="2582169" cy="3281549"/>
          </a:xfrm>
          <a:prstGeom prst="rect">
            <a:avLst/>
          </a:prstGeom>
        </p:spPr>
      </p:pic>
    </p:spTree>
    <p:extLst>
      <p:ext uri="{BB962C8B-B14F-4D97-AF65-F5344CB8AC3E}">
        <p14:creationId xmlns:p14="http://schemas.microsoft.com/office/powerpoint/2010/main" val="139931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5"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accent4">
              <a:lumMod val="60000"/>
              <a:lumOff val="40000"/>
            </a:schemeClr>
          </a:solidFill>
          <a:ln>
            <a:noFill/>
          </a:ln>
          <a:effectLst/>
        </p:spPr>
      </p:sp>
      <p:sp>
        <p:nvSpPr>
          <p:cNvPr id="2" name="Title 1"/>
          <p:cNvSpPr>
            <a:spLocks noGrp="1"/>
          </p:cNvSpPr>
          <p:nvPr>
            <p:ph type="title"/>
          </p:nvPr>
        </p:nvSpPr>
        <p:spPr>
          <a:xfrm>
            <a:off x="144896" y="-340260"/>
            <a:ext cx="2863514" cy="1676603"/>
          </a:xfrm>
        </p:spPr>
        <p:txBody>
          <a:bodyPr vert="horz" lIns="91440" tIns="45720" rIns="91440" bIns="45720" rtlCol="0" anchor="ctr">
            <a:normAutofit/>
          </a:bodyPr>
          <a:lstStyle/>
          <a:p>
            <a:r>
              <a:rPr lang="en-US" b="1" dirty="0"/>
              <a:t>Keywords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90689"/>
            <a:ext cx="7849644" cy="38855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9465">
            <a:off x="5401392" y="228262"/>
            <a:ext cx="3609297" cy="25096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6" y="3855190"/>
            <a:ext cx="3160852" cy="3002810"/>
          </a:xfrm>
          <a:prstGeom prst="rect">
            <a:avLst/>
          </a:prstGeom>
        </p:spPr>
      </p:pic>
    </p:spTree>
    <p:extLst>
      <p:ext uri="{BB962C8B-B14F-4D97-AF65-F5344CB8AC3E}">
        <p14:creationId xmlns:p14="http://schemas.microsoft.com/office/powerpoint/2010/main" val="229390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329390" y="256448"/>
            <a:ext cx="7886700" cy="8485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venir Book" charset="0"/>
                <a:ea typeface="Avenir Book" charset="0"/>
                <a:cs typeface="Avenir Book" charset="0"/>
              </a:rPr>
              <a:t>The 4 R’s</a:t>
            </a:r>
            <a:endParaRPr lang="en-US" sz="5400" b="1" dirty="0">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538" y="1623136"/>
            <a:ext cx="4411028" cy="4190476"/>
          </a:xfrm>
          <a:prstGeom prst="rect">
            <a:avLst/>
          </a:prstGeom>
        </p:spPr>
      </p:pic>
      <p:sp>
        <p:nvSpPr>
          <p:cNvPr id="5" name="Rectangle 4"/>
          <p:cNvSpPr/>
          <p:nvPr/>
        </p:nvSpPr>
        <p:spPr>
          <a:xfrm>
            <a:off x="7060579" y="5028782"/>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6" name="Rectangle 5"/>
          <p:cNvSpPr/>
          <p:nvPr/>
        </p:nvSpPr>
        <p:spPr>
          <a:xfrm>
            <a:off x="1180824" y="1116240"/>
            <a:ext cx="1329802" cy="1569660"/>
          </a:xfrm>
          <a:prstGeom prst="rect">
            <a:avLst/>
          </a:prstGeom>
        </p:spPr>
        <p:txBody>
          <a:bodyPr wrap="squar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7" name="Rectangle 6"/>
          <p:cNvSpPr/>
          <p:nvPr/>
        </p:nvSpPr>
        <p:spPr>
          <a:xfrm>
            <a:off x="7060579" y="1116240"/>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8" name="Rectangle 7"/>
          <p:cNvSpPr/>
          <p:nvPr/>
        </p:nvSpPr>
        <p:spPr>
          <a:xfrm>
            <a:off x="1407143" y="5028782"/>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Tree>
    <p:extLst>
      <p:ext uri="{BB962C8B-B14F-4D97-AF65-F5344CB8AC3E}">
        <p14:creationId xmlns:p14="http://schemas.microsoft.com/office/powerpoint/2010/main" val="2142472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267858" y="501134"/>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5" name="Content Placeholder 5"/>
          <p:cNvPicPr>
            <a:picLocks noChangeAspect="1"/>
          </p:cNvPicPr>
          <p:nvPr/>
        </p:nvPicPr>
        <p:blipFill>
          <a:blip r:embed="rId3"/>
          <a:stretch>
            <a:fillRect/>
          </a:stretch>
        </p:blipFill>
        <p:spPr>
          <a:xfrm>
            <a:off x="1267858" y="1570864"/>
            <a:ext cx="6693217" cy="4459356"/>
          </a:xfrm>
          <a:prstGeom prst="rect">
            <a:avLst/>
          </a:prstGeom>
        </p:spPr>
      </p:pic>
      <p:sp>
        <p:nvSpPr>
          <p:cNvPr id="6" name="Right Arrow 5"/>
          <p:cNvSpPr/>
          <p:nvPr/>
        </p:nvSpPr>
        <p:spPr>
          <a:xfrm>
            <a:off x="2015492" y="3673705"/>
            <a:ext cx="1741117" cy="764088"/>
          </a:xfrm>
          <a:prstGeom prst="rightArrow">
            <a:avLst/>
          </a:prstGeom>
          <a:solidFill>
            <a:srgbClr val="FFC000"/>
          </a:solidFill>
          <a:ln>
            <a:solidFill>
              <a:srgbClr val="F2B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Tree>
    <p:extLst>
      <p:ext uri="{BB962C8B-B14F-4D97-AF65-F5344CB8AC3E}">
        <p14:creationId xmlns:p14="http://schemas.microsoft.com/office/powerpoint/2010/main" val="143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2019-11-08T13:46:51+00:00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0C89BA16-5AC1-46B7-A319-38FEF5C80C0B}"/>
</file>

<file path=customXml/itemProps2.xml><?xml version="1.0" encoding="utf-8"?>
<ds:datastoreItem xmlns:ds="http://schemas.openxmlformats.org/officeDocument/2006/customXml" ds:itemID="{F3CF9441-362D-41B7-B3F5-CD36B6B6C7BA}"/>
</file>

<file path=customXml/itemProps3.xml><?xml version="1.0" encoding="utf-8"?>
<ds:datastoreItem xmlns:ds="http://schemas.openxmlformats.org/officeDocument/2006/customXml" ds:itemID="{A8DE826E-74D9-43E3-9295-F75532E6ACA8}"/>
</file>

<file path=customXml/itemProps4.xml><?xml version="1.0" encoding="utf-8"?>
<ds:datastoreItem xmlns:ds="http://schemas.openxmlformats.org/officeDocument/2006/customXml" ds:itemID="{880D11AD-F713-4C20-B3C1-98C0AAA0C6C4}"/>
</file>

<file path=docProps/app.xml><?xml version="1.0" encoding="utf-8"?>
<Properties xmlns="http://schemas.openxmlformats.org/officeDocument/2006/extended-properties" xmlns:vt="http://schemas.openxmlformats.org/officeDocument/2006/docPropsVTypes">
  <Template>Office Theme</Template>
  <TotalTime>8292</TotalTime>
  <Words>1572</Words>
  <Application>Microsoft Macintosh PowerPoint</Application>
  <PresentationFormat>On-screen Show (4:3)</PresentationFormat>
  <Paragraphs>196</Paragraphs>
  <Slides>24</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Aharoni</vt:lpstr>
      <vt:lpstr>Avenir Book</vt:lpstr>
      <vt:lpstr>Calibri</vt:lpstr>
      <vt:lpstr>Calibri Light</vt:lpstr>
      <vt:lpstr>Helvetica</vt:lpstr>
      <vt:lpstr>Arial</vt:lpstr>
      <vt:lpstr>Office Theme</vt:lpstr>
      <vt:lpstr>PowerPoint Presentation</vt:lpstr>
      <vt:lpstr>Today you will learn…</vt:lpstr>
      <vt:lpstr>PowerPoint Presentation</vt:lpstr>
      <vt:lpstr>PowerPoint Presentation</vt:lpstr>
      <vt:lpstr>Discuss</vt:lpstr>
      <vt:lpstr>Discuss</vt:lpstr>
      <vt:lpstr>Keywords</vt:lpstr>
      <vt:lpstr>PowerPoint Presentation</vt:lpstr>
      <vt:lpstr>PowerPoint Presentation</vt:lpstr>
      <vt:lpstr>PowerPoint Presentation</vt:lpstr>
      <vt:lpstr>PowerPoint Presentation</vt:lpstr>
      <vt:lpstr>PowerPoint Presentation</vt:lpstr>
      <vt:lpstr>How long ‘til its gone?</vt:lpstr>
      <vt:lpstr>How long ‘til its gone?</vt:lpstr>
      <vt:lpstr>How long ‘til its gone?</vt:lpstr>
      <vt:lpstr>How long ‘til its gone?</vt:lpstr>
      <vt:lpstr>What in this picture doesn’t belong?</vt:lpstr>
      <vt:lpstr>What in this picture doesn’t belong?</vt:lpstr>
      <vt:lpstr>What in this picture doesn’t belong?</vt:lpstr>
      <vt:lpstr>What in this picture doesn’t belong?</vt:lpstr>
      <vt:lpstr>How Can we Help?</vt:lpstr>
      <vt:lpstr>PowerPoint Presentation</vt:lpstr>
      <vt:lpstr>Marine  Match Up</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102</cp:revision>
  <dcterms:created xsi:type="dcterms:W3CDTF">2016-11-16T17:19:51Z</dcterms:created>
  <dcterms:modified xsi:type="dcterms:W3CDTF">2019-03-27T12:47:55Z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