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6" r:id="rId1"/>
  </p:sldMasterIdLst>
  <p:notesMasterIdLst>
    <p:notesMasterId r:id="rId19"/>
  </p:notesMasterIdLst>
  <p:sldIdLst>
    <p:sldId id="256" r:id="rId2"/>
    <p:sldId id="258" r:id="rId3"/>
    <p:sldId id="287" r:id="rId4"/>
    <p:sldId id="273" r:id="rId5"/>
    <p:sldId id="274" r:id="rId6"/>
    <p:sldId id="277" r:id="rId7"/>
    <p:sldId id="275" r:id="rId8"/>
    <p:sldId id="279" r:id="rId9"/>
    <p:sldId id="276" r:id="rId10"/>
    <p:sldId id="280" r:id="rId11"/>
    <p:sldId id="259" r:id="rId12"/>
    <p:sldId id="278" r:id="rId13"/>
    <p:sldId id="264" r:id="rId14"/>
    <p:sldId id="265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5280" autoAdjust="0"/>
  </p:normalViewPr>
  <p:slideViewPr>
    <p:cSldViewPr snapToGrid="0">
      <p:cViewPr varScale="1">
        <p:scale>
          <a:sx n="83" d="100"/>
          <a:sy n="8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11AC-986F-47A6-B858-D34509AC6F3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4138-9C75-4170-98D3-76915ECE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http://www.philipchircop.com/post/117077877097/reduce-reuse-recycle-today-the-22nd-of-april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5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around the 4-pound weight, 4-pound object, or 4-pound bag of trash (previously collected by the teacher) to the students. Have each student take a turn holding the weight so they know what 4 pounds feels like. This activity is most compelling if done with the bag of trash, which will make more of a difference to a student than simply holding a dense weight.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4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Source:   http://www.clipartpanda.com/categories/refuse-clipart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http://www.ecologistnews.com/global-warming/plastic-waste-facts.html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representations can help make this point.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examples include: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multi-pack of water bottles compared to a 1-gallon jug of water.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Snack packs of crackers compared to a whole box of crackers (not individually wrapped)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students different items and ask them how each item can be reused for something else.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possible bring these types of items to class for a visual presentation: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empty can - Ex: Reuse as a pencil holder.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empty water bottle - Ex: Reuse for other liquids including more water!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shoe box - Ex: Reuse as a yarn organizer.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glass bottle - Ex: Reuse as a flower vase.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Sources: http://www.mnn.com/money/personal-finance/stories/50-ways-to-reuse-your-garbage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3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http://www.leegov.com/solidwaste/residential/recycling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1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4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7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5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78D2AD7-32B6-45F1-A8D9-04D69652876D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1AC453F-218E-4569-96EA-17C1CFC4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video" Target="https://www.youtube.com/embed/BKpoCzt03B8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3.png"/><Relationship Id="rId2" Type="http://schemas.openxmlformats.org/officeDocument/2006/relationships/video" Target="https://www.youtube.com/embed/tTQmCYl8Ap8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7" Type="http://schemas.openxmlformats.org/officeDocument/2006/relationships/image" Target="../media/image3.png"/><Relationship Id="rId2" Type="http://schemas.microsoft.com/office/2007/relationships/media" Target="../media/media16.m4a"/><Relationship Id="rId1" Type="http://schemas.openxmlformats.org/officeDocument/2006/relationships/video" Target="https://www.youtube.com/embed/USo_vH1Jz7E" TargetMode="Externa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hyperlink" Target="https://www.epa.gov/educati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399" y="4389018"/>
            <a:ext cx="10325664" cy="1437789"/>
          </a:xfrm>
        </p:spPr>
        <p:txBody>
          <a:bodyPr/>
          <a:lstStyle/>
          <a:p>
            <a:r>
              <a:rPr lang="en-US" b="1" dirty="0"/>
              <a:t>Waste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35" y="5679715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  <a:r>
              <a:rPr lang="en-US" b="1" baseline="30000" dirty="0">
                <a:solidFill>
                  <a:srgbClr val="FFFFFF"/>
                </a:solidFill>
              </a:rPr>
              <a:t>st</a:t>
            </a:r>
            <a:r>
              <a:rPr lang="en-US" b="1" dirty="0">
                <a:solidFill>
                  <a:srgbClr val="FFFFFF"/>
                </a:solidFill>
              </a:rPr>
              <a:t> Grade: Waste and the 4 R’s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41332" y="5170311"/>
            <a:ext cx="3186765" cy="1291608"/>
            <a:chOff x="7468119" y="5720009"/>
            <a:chExt cx="1991970" cy="807353"/>
          </a:xfrm>
        </p:grpSpPr>
        <p:pic>
          <p:nvPicPr>
            <p:cNvPr id="8" name="Picture 8" descr="Image result for epa region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00" b="90000" l="10000" r="90000">
                          <a14:foregroundMark x1="32600" y1="39600" x2="32600" y2="39600"/>
                          <a14:foregroundMark x1="27200" y1="24400" x2="27200" y2="24400"/>
                          <a14:foregroundMark x1="82400" y1="41000" x2="82400" y2="41000"/>
                          <a14:foregroundMark x1="59800" y1="59000" x2="59800" y2="59000"/>
                          <a14:foregroundMark x1="53200" y1="69000" x2="53200" y2="69000"/>
                          <a14:foregroundMark x1="40600" y1="58200" x2="40600" y2="58200"/>
                          <a14:foregroundMark x1="67800" y1="55600" x2="67800" y2="55600"/>
                          <a14:foregroundMark x1="57200" y1="78800" x2="57200" y2="78800"/>
                          <a14:foregroundMark x1="23200" y1="70200" x2="23200" y2="70200"/>
                          <a14:foregroundMark x1="19200" y1="40400" x2="19200" y2="40400"/>
                          <a14:foregroundMark x1="68400" y1="33800" x2="68400" y2="33800"/>
                          <a14:foregroundMark x1="79000" y1="66200" x2="79000" y2="66200"/>
                          <a14:foregroundMark x1="71800" y1="78800" x2="71800" y2="78800"/>
                          <a14:foregroundMark x1="30600" y1="54200" x2="30600" y2="54200"/>
                          <a14:foregroundMark x1="35200" y1="57600" x2="35200" y2="57600"/>
                          <a14:foregroundMark x1="74400" y1="46400" x2="74400" y2="46400"/>
                          <a14:foregroundMark x1="63000" y1="25800" x2="63000" y2="25800"/>
                          <a14:foregroundMark x1="34600" y1="15200" x2="34600" y2="15200"/>
                          <a14:foregroundMark x1="18600" y1="53000" x2="18600" y2="53000"/>
                          <a14:foregroundMark x1="37800" y1="74800" x2="37800" y2="74800"/>
                          <a14:foregroundMark x1="45800" y1="83600" x2="45800" y2="83600"/>
                          <a14:foregroundMark x1="55200" y1="82800" x2="55200" y2="82800"/>
                          <a14:foregroundMark x1="74400" y1="27800" x2="74400" y2="27800"/>
                          <a14:foregroundMark x1="45800" y1="21800" x2="45800" y2="21800"/>
                          <a14:foregroundMark x1="41800" y1="37000" x2="41800" y2="37000"/>
                          <a14:foregroundMark x1="54400" y1="39600" x2="54400" y2="39600"/>
                          <a14:foregroundMark x1="48400" y1="39600" x2="48400" y2="39600"/>
                          <a14:foregroundMark x1="65000" y1="76200" x2="65000" y2="76200"/>
                          <a14:foregroundMark x1="39200" y1="78200" x2="39200" y2="78200"/>
                          <a14:foregroundMark x1="37800" y1="78200" x2="37800" y2="78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119" y="5720009"/>
              <a:ext cx="807353" cy="807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66386" y="5812936"/>
              <a:ext cx="1193703" cy="63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</a:rPr>
                <a:t>USA EPA, </a:t>
              </a:r>
            </a:p>
            <a:p>
              <a:r>
                <a:rPr lang="en-US" sz="2000" dirty="0">
                  <a:solidFill>
                    <a:srgbClr val="FFFFFF"/>
                  </a:solidFill>
                </a:rPr>
                <a:t>Region 10</a:t>
              </a:r>
            </a:p>
            <a:p>
              <a:r>
                <a:rPr lang="en-US" sz="2000" dirty="0" err="1">
                  <a:solidFill>
                    <a:srgbClr val="FFFFFF"/>
                  </a:solidFill>
                </a:rPr>
                <a:t>EcoLearn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 descr="REDUCE REUSE RECYCLE&#10;Today, the 22nd of April 2015, is Earth Day.&#10;Let’s try and make a commitment to re-vision our life and see how we can reduce, reuse and recycle. Every “Earth Day”  I intentionally recall and contemplate this Native American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1962" r="5366" b="17338"/>
          <a:stretch/>
        </p:blipFill>
        <p:spPr bwMode="auto">
          <a:xfrm>
            <a:off x="0" y="-13787"/>
            <a:ext cx="12192000" cy="42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"/>
    </mc:Choice>
    <mc:Fallback xmlns="">
      <p:transition spd="slow" advTm="6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8" name="Picture 4" descr="Recycle 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r="1" b="1822"/>
          <a:stretch/>
        </p:blipFill>
        <p:spPr bwMode="auto">
          <a:xfrm>
            <a:off x="-9525" y="-17660"/>
            <a:ext cx="7571199" cy="68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What do we know about recycling?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"/>
    </mc:Choice>
    <mc:Fallback xmlns="">
      <p:transition spd="slow" advTm="5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Fourth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REFUSE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FFFF"/>
                </a:solidFill>
              </a:rPr>
              <a:t>To refuse something means to turn it away or not accept it.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5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1"/>
    </mc:Choice>
    <mc:Fallback xmlns="">
      <p:transition spd="slow" advTm="13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refu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2520" y="861785"/>
            <a:ext cx="6266016" cy="51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03" y="14816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rgbClr val="FFFFFF"/>
                </a:solidFill>
              </a:rPr>
              <a:t>What kinds of things can we refuse?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KpoCzt03B8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9112" y="189662"/>
            <a:ext cx="8387644" cy="629073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3"/>
    </mc:Choice>
    <mc:Fallback xmlns="">
      <p:transition spd="slow" advTm="9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4645" objId="4"/>
        <p14:triggerEvt type="onClick" time="6957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TQmCYl8Ap8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862667" y="254000"/>
            <a:ext cx="8455377" cy="634153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4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"/>
    </mc:Choice>
    <mc:Fallback xmlns="">
      <p:transition spd="slow" advTm="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</a:rPr>
              <a:t>Write a Story about Waste!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38647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i="1" dirty="0"/>
          </a:p>
          <a:p>
            <a:r>
              <a:rPr lang="en-US" dirty="0">
                <a:solidFill>
                  <a:srgbClr val="FFFFFF"/>
                </a:solidFill>
              </a:rPr>
              <a:t>This story can be about why waste is a problem, how waste can be reduced, how something can be reused, or anything else you can think of! 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6"/>
    </mc:Choice>
    <mc:Fallback xmlns="">
      <p:transition spd="slow" advTm="13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3" y="0"/>
            <a:ext cx="10772775" cy="165819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3 R’s Song – Jack Johnson</a:t>
            </a:r>
          </a:p>
        </p:txBody>
      </p:sp>
      <p:pic>
        <p:nvPicPr>
          <p:cNvPr id="5" name="USo_vH1Jz7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51289" y="1307880"/>
            <a:ext cx="7189433" cy="539207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"/>
    </mc:Choice>
    <mc:Fallback xmlns="">
      <p:transition spd="slow" advTm="4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9932" y="2329295"/>
            <a:ext cx="7607253" cy="238760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EcoLearn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0145" y="4557621"/>
            <a:ext cx="7315200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Developed by the Environmental Protection Agency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With support from Department of State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Virtual Students of Foreign Service Interns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hlinkClick r:id="rId4"/>
              </a:rPr>
              <a:t>https://www.epa.gov/education</a:t>
            </a:r>
            <a:r>
              <a:rPr lang="en-US" sz="1600" b="1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02125" y="5518171"/>
            <a:ext cx="2224554" cy="961294"/>
            <a:chOff x="8402125" y="5518171"/>
            <a:chExt cx="2224554" cy="961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2125" y="5539846"/>
              <a:ext cx="967255" cy="9396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69379" y="5518171"/>
              <a:ext cx="12573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US EPA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Region 10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EcoLearn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566" t="3617" r="6218"/>
          <a:stretch/>
        </p:blipFill>
        <p:spPr>
          <a:xfrm>
            <a:off x="3788930" y="139413"/>
            <a:ext cx="3865484" cy="3226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94" y="6054108"/>
            <a:ext cx="427635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more information: </a:t>
            </a:r>
            <a:r>
              <a:rPr lang="en-US" b="1" dirty="0" err="1">
                <a:solidFill>
                  <a:srgbClr val="FFFFFF"/>
                </a:solidFill>
              </a:rPr>
              <a:t>hanft.sally@epa.gov</a:t>
            </a:r>
            <a:r>
              <a:rPr lang="en-US" b="1" dirty="0">
                <a:solidFill>
                  <a:srgbClr val="FFFFFF"/>
                </a:solidFill>
              </a:rPr>
              <a:t> or </a:t>
            </a:r>
            <a:r>
              <a:rPr lang="en-US" b="1" dirty="0" err="1">
                <a:solidFill>
                  <a:srgbClr val="FFFFFF"/>
                </a:solidFill>
              </a:rPr>
              <a:t>salazar.viccy@epa.gov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14">
        <p14:honeycomb/>
      </p:transition>
    </mc:Choice>
    <mc:Fallback xmlns="">
      <p:transition spd="slow" advTm="16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326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 you will…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Learn how you can help the Earth by remembering to the Four R’s: Reduce, Reuse, Recycle and Refuse! 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4572" lvl="1" indent="0">
              <a:buNone/>
            </a:pPr>
            <a:r>
              <a:rPr lang="en-US" dirty="0">
                <a:solidFill>
                  <a:srgbClr val="FFFFFF"/>
                </a:solidFill>
              </a:rPr>
              <a:t>Key Words: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Waste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Landfill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Reduce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Reuse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Recycle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Refuse</a:t>
            </a:r>
          </a:p>
          <a:p>
            <a:endParaRPr lang="en-US" dirty="0"/>
          </a:p>
        </p:txBody>
      </p:sp>
      <p:pic>
        <p:nvPicPr>
          <p:cNvPr id="2050" name="Picture 2" descr="Image result for waste and the four r'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5" b="93237" l="9053" r="89712">
                        <a14:foregroundMark x1="57613" y1="6280" x2="57613" y2="6280"/>
                        <a14:foregroundMark x1="64198" y1="93237" x2="64198" y2="93237"/>
                        <a14:foregroundMark x1="9465" y1="69082" x2="9465" y2="69082"/>
                        <a14:foregroundMark x1="89712" y1="62802" x2="89712" y2="62802"/>
                        <a14:foregroundMark x1="52675" y1="3865" x2="52675" y2="3865"/>
                        <a14:foregroundMark x1="74486" y1="36715" x2="74486" y2="36715"/>
                        <a14:foregroundMark x1="74486" y1="35749" x2="74486" y2="35749"/>
                        <a14:foregroundMark x1="74074" y1="34300" x2="74074" y2="34300"/>
                        <a14:foregroundMark x1="74074" y1="34300" x2="74074" y2="34300"/>
                        <a14:foregroundMark x1="74074" y1="32367" x2="74074" y2="323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2" y="2941466"/>
            <a:ext cx="4109156" cy="35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0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6"/>
    </mc:Choice>
    <mc:Fallback xmlns="">
      <p:transition spd="slow" advTm="2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6" y="2528397"/>
            <a:ext cx="10753725" cy="376618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Understanding alternatives to producing landfill waste will encourage students to reduce their overall consumption and environmental footprint.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9"/>
    </mc:Choice>
    <mc:Fallback xmlns="">
      <p:transition spd="slow" advTm="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Opening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3600" dirty="0">
                <a:solidFill>
                  <a:srgbClr val="FFFFFF"/>
                </a:solidFill>
              </a:rPr>
              <a:t>What does “waste” mean to you?</a:t>
            </a:r>
          </a:p>
          <a:p>
            <a:r>
              <a:rPr lang="en-US" i="1" dirty="0">
                <a:solidFill>
                  <a:srgbClr val="FFFFFF"/>
                </a:solidFill>
              </a:rPr>
              <a:t>Waste is stuff that no one wants. It typically gets thrown in the trash, and then is taken to a </a:t>
            </a:r>
            <a:r>
              <a:rPr lang="en-US" b="1" i="1" dirty="0">
                <a:solidFill>
                  <a:srgbClr val="FFFFFF"/>
                </a:solidFill>
              </a:rPr>
              <a:t>landfill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icture 6" descr="Image result for trash c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76" y="3810917"/>
            <a:ext cx="2317662" cy="28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3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3"/>
    </mc:Choice>
    <mc:Fallback xmlns="">
      <p:transition spd="slow" advTm="1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First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REDUCE</a:t>
            </a:r>
          </a:p>
          <a:p>
            <a:pPr algn="ctr"/>
            <a:r>
              <a:rPr lang="en-US" i="1" dirty="0">
                <a:solidFill>
                  <a:srgbClr val="FFFFFF"/>
                </a:solidFill>
              </a:rPr>
              <a:t>To reduce something means to make it smaller.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6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0"/>
    </mc:Choice>
    <mc:Fallback xmlns="">
      <p:transition spd="slow" advTm="7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92" y="932568"/>
            <a:ext cx="5451627" cy="4672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3864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75000"/>
              </a:lnSpc>
            </a:pPr>
            <a:endParaRPr lang="en-US" i="1" dirty="0"/>
          </a:p>
          <a:p>
            <a:pPr lvl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FF"/>
                </a:solidFill>
              </a:rPr>
              <a:t>Drink a reusable water bottle instead of buying plastic water bottles?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FF"/>
                </a:solidFill>
              </a:rPr>
              <a:t>Write on both sides of my paper instead of only one side?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75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7213" y="499533"/>
            <a:ext cx="434585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4800" b="1" i="1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“How do I reduce waste if I…”</a:t>
            </a:r>
            <a:endParaRPr lang="en-US" sz="4800" b="1" spc="-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endParaRPr lang="en-US" sz="4800" spc="-12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1"/>
    </mc:Choice>
    <mc:Fallback xmlns="">
      <p:transition spd="slow" advTm="14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Second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REUSE</a:t>
            </a:r>
          </a:p>
          <a:p>
            <a:pPr algn="ctr"/>
            <a:r>
              <a:rPr lang="en-US" i="1" dirty="0">
                <a:solidFill>
                  <a:srgbClr val="FFFFFF"/>
                </a:solidFill>
              </a:rPr>
              <a:t>Reusing means to use again.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5"/>
    </mc:Choice>
    <mc:Fallback xmlns="">
      <p:transition spd="slow" advTm="7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51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5139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0" name="Rectangle 8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3101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Image result for reu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r="19643" b="-1"/>
          <a:stretch/>
        </p:blipFill>
        <p:spPr bwMode="auto">
          <a:xfrm>
            <a:off x="-11" y="10"/>
            <a:ext cx="4028104" cy="39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reu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9067" b="-4"/>
          <a:stretch/>
        </p:blipFill>
        <p:spPr bwMode="auto">
          <a:xfrm>
            <a:off x="4196269" y="2989780"/>
            <a:ext cx="3088457" cy="38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2" name="Rectangle 8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1370" y="1573658"/>
            <a:ext cx="3740270" cy="3352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sz="5000" dirty="0">
                <a:solidFill>
                  <a:srgbClr val="FFFFFF"/>
                </a:solidFill>
              </a:rPr>
              <a:t>What kinds of things have you seen be reused?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What do you reuse? 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3"/>
    </mc:Choice>
    <mc:Fallback xmlns="">
      <p:transition spd="slow" advTm="8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</a:rPr>
              <a:t>The Third “R”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FFFFFF"/>
                </a:solidFill>
              </a:rPr>
              <a:t>RECYCLE</a:t>
            </a:r>
          </a:p>
          <a:p>
            <a:pPr algn="ctr"/>
            <a:r>
              <a:rPr lang="en-US" i="1" dirty="0">
                <a:solidFill>
                  <a:srgbClr val="FFFFFF"/>
                </a:solidFill>
              </a:rPr>
              <a:t>Recycling means making new things out of old things.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4"/>
    </mc:Choice>
    <mc:Fallback xmlns="">
      <p:transition spd="slow" advTm="8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8|1.8|1.6|1.4|1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3|3.2|4.9"/>
</p:tagLst>
</file>

<file path=ppt/theme/theme1.xml><?xml version="1.0" encoding="utf-8"?>
<a:theme xmlns:a="http://schemas.openxmlformats.org/drawingml/2006/main" name="Metropolitan">
  <a:themeElements>
    <a:clrScheme name="Custom 16">
      <a:dk1>
        <a:sysClr val="windowText" lastClr="000000"/>
      </a:dk1>
      <a:lt1>
        <a:srgbClr val="80B628"/>
      </a:lt1>
      <a:dk2>
        <a:srgbClr val="471101"/>
      </a:dk2>
      <a:lt2>
        <a:srgbClr val="E7E8E2"/>
      </a:lt2>
      <a:accent1>
        <a:srgbClr val="80B628"/>
      </a:accent1>
      <a:accent2>
        <a:srgbClr val="F04304"/>
      </a:accent2>
      <a:accent3>
        <a:srgbClr val="80B628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2019-11-08T13:56:06+00:00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C2101B48-5D13-463F-8A15-F9242C62C977}"/>
</file>

<file path=customXml/itemProps2.xml><?xml version="1.0" encoding="utf-8"?>
<ds:datastoreItem xmlns:ds="http://schemas.openxmlformats.org/officeDocument/2006/customXml" ds:itemID="{BDF8A1E9-4EA2-4837-84B4-3345ED8BCDA5}"/>
</file>

<file path=customXml/itemProps3.xml><?xml version="1.0" encoding="utf-8"?>
<ds:datastoreItem xmlns:ds="http://schemas.openxmlformats.org/officeDocument/2006/customXml" ds:itemID="{371E20D2-B81E-4288-B13E-50C3E7243158}"/>
</file>

<file path=customXml/itemProps4.xml><?xml version="1.0" encoding="utf-8"?>
<ds:datastoreItem xmlns:ds="http://schemas.openxmlformats.org/officeDocument/2006/customXml" ds:itemID="{CB8B4512-F03C-4D16-8BEB-ADA2B22D0FCE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279</TotalTime>
  <Words>508</Words>
  <Application>Microsoft Office PowerPoint</Application>
  <PresentationFormat>Widescreen</PresentationFormat>
  <Paragraphs>90</Paragraphs>
  <Slides>17</Slides>
  <Notes>13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Metropolitan</vt:lpstr>
      <vt:lpstr>Waste</vt:lpstr>
      <vt:lpstr>Today:</vt:lpstr>
      <vt:lpstr>PowerPoint Presentation</vt:lpstr>
      <vt:lpstr>Opening Questions:</vt:lpstr>
      <vt:lpstr>The First “R”</vt:lpstr>
      <vt:lpstr>PowerPoint Presentation</vt:lpstr>
      <vt:lpstr>The Second “R”</vt:lpstr>
      <vt:lpstr>What kinds of things have you seen be reused?   What do you reuse? </vt:lpstr>
      <vt:lpstr>The Third “R”</vt:lpstr>
      <vt:lpstr>What do we know about recycling?</vt:lpstr>
      <vt:lpstr>The Fourth “R”</vt:lpstr>
      <vt:lpstr>What kinds of things can we refuse?</vt:lpstr>
      <vt:lpstr>PowerPoint Presentation</vt:lpstr>
      <vt:lpstr>PowerPoint Presentation</vt:lpstr>
      <vt:lpstr>Write a Story about Waste!</vt:lpstr>
      <vt:lpstr>The 3 R’s Song – Jack Johnson</vt:lpstr>
      <vt:lpstr>EcoLearn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Mulholland</dc:creator>
  <cp:lastModifiedBy>Olivia Mulholland</cp:lastModifiedBy>
  <cp:revision>22</cp:revision>
  <dcterms:created xsi:type="dcterms:W3CDTF">2016-11-14T01:25:07Z</dcterms:created>
  <dcterms:modified xsi:type="dcterms:W3CDTF">2017-10-27T03:28:06Z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