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7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08C88-FC0A-419D-9EC9-BB54F54BCFAD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32760-BEBD-4709-BD2E-CF3E570F4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http://www.philipchircop.com/post/117077877097/reduce-reuse-recycle-today-the-22nd-of-april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44138-9C75-4170-98D3-76915ECEB3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9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http://fergusonfoundation.org/hbf-kids-zone/the-water-cycle/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2760-BEBD-4709-BD2E-CF3E570F43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73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http://news.nationalgeographic.com/news/2014/04/140414-ocean-garbage-patch-plastic-pacific-debris/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2760-BEBD-4709-BD2E-CF3E570F43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04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http://www.tigtagcarolina.com/film/separation-by-evaporation-PRM00347/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2760-BEBD-4709-BD2E-CF3E570F43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31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https://www.brusheezy.com/textures/49057-clouds-textures</a:t>
            </a:r>
          </a:p>
          <a:p>
            <a:r>
              <a:rPr lang="en-US" dirty="0"/>
              <a:t>http://www.viwintech.com/condensation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2760-BEBD-4709-BD2E-CF3E570F43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21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https://www.slideshare.net/hamza07/precipitation-presentation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2760-BEBD-4709-BD2E-CF3E570F43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02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https://www.babble.com/crafts-activities/6-very-simple-diy-science-experiments/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2760-BEBD-4709-BD2E-CF3E570F43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64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AFC17EF-D9F8-4B29-BFAC-F2958A6D08B2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23C4B14-A903-471A-8B26-C020E93C0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6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17EF-D9F8-4B29-BFAC-F2958A6D08B2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4B14-A903-471A-8B26-C020E93C0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5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17EF-D9F8-4B29-BFAC-F2958A6D08B2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4B14-A903-471A-8B26-C020E93C0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17EF-D9F8-4B29-BFAC-F2958A6D08B2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4B14-A903-471A-8B26-C020E93C0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65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17EF-D9F8-4B29-BFAC-F2958A6D08B2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4B14-A903-471A-8B26-C020E93C0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6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17EF-D9F8-4B29-BFAC-F2958A6D08B2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4B14-A903-471A-8B26-C020E93C0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7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17EF-D9F8-4B29-BFAC-F2958A6D08B2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4B14-A903-471A-8B26-C020E93C0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4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17EF-D9F8-4B29-BFAC-F2958A6D08B2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4B14-A903-471A-8B26-C020E93C0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1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17EF-D9F8-4B29-BFAC-F2958A6D08B2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4B14-A903-471A-8B26-C020E93C0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8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17EF-D9F8-4B29-BFAC-F2958A6D08B2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23C4B14-A903-471A-8B26-C020E93C0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9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AFC17EF-D9F8-4B29-BFAC-F2958A6D08B2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23C4B14-A903-471A-8B26-C020E93C0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78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AFC17EF-D9F8-4B29-BFAC-F2958A6D08B2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E23C4B14-A903-471A-8B26-C020E93C0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6.jpg"/><Relationship Id="rId5" Type="http://schemas.openxmlformats.org/officeDocument/2006/relationships/image" Target="../media/image15.gif"/><Relationship Id="rId4" Type="http://schemas.openxmlformats.org/officeDocument/2006/relationships/hyperlink" Target="https://www.epa.gov/educati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4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5.gif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4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6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video" Target="https://www.youtube.com/embed/s0bS-SBAgJI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4.png"/><Relationship Id="rId2" Type="http://schemas.microsoft.com/office/2007/relationships/media" Target="../media/media8.m4a"/><Relationship Id="rId1" Type="http://schemas.openxmlformats.org/officeDocument/2006/relationships/tags" Target="../tags/tag3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399" y="4389018"/>
            <a:ext cx="10325664" cy="1437789"/>
          </a:xfrm>
        </p:spPr>
        <p:txBody>
          <a:bodyPr/>
          <a:lstStyle/>
          <a:p>
            <a:r>
              <a:rPr lang="en-US" b="1" dirty="0"/>
              <a:t>Water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935" y="5679715"/>
            <a:ext cx="9228201" cy="1645920"/>
          </a:xfrm>
        </p:spPr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1</a:t>
            </a:r>
            <a:r>
              <a:rPr lang="en-US" b="1" baseline="30000" dirty="0">
                <a:solidFill>
                  <a:srgbClr val="FFFFFF"/>
                </a:solidFill>
              </a:rPr>
              <a:t>st</a:t>
            </a:r>
            <a:r>
              <a:rPr lang="en-US" b="1" dirty="0">
                <a:solidFill>
                  <a:srgbClr val="FFFFFF"/>
                </a:solidFill>
              </a:rPr>
              <a:t> Grade: Water and the Water Cycle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241332" y="5170311"/>
            <a:ext cx="3186765" cy="1291608"/>
            <a:chOff x="7468119" y="5720009"/>
            <a:chExt cx="1991970" cy="807353"/>
          </a:xfrm>
        </p:grpSpPr>
        <p:pic>
          <p:nvPicPr>
            <p:cNvPr id="8" name="Picture 8" descr="Image result for epa region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400" b="90000" l="10000" r="90000">
                          <a14:foregroundMark x1="32600" y1="39600" x2="32600" y2="39600"/>
                          <a14:foregroundMark x1="27200" y1="24400" x2="27200" y2="24400"/>
                          <a14:foregroundMark x1="82400" y1="41000" x2="82400" y2="41000"/>
                          <a14:foregroundMark x1="59800" y1="59000" x2="59800" y2="59000"/>
                          <a14:foregroundMark x1="53200" y1="69000" x2="53200" y2="69000"/>
                          <a14:foregroundMark x1="40600" y1="58200" x2="40600" y2="58200"/>
                          <a14:foregroundMark x1="67800" y1="55600" x2="67800" y2="55600"/>
                          <a14:foregroundMark x1="57200" y1="78800" x2="57200" y2="78800"/>
                          <a14:foregroundMark x1="23200" y1="70200" x2="23200" y2="70200"/>
                          <a14:foregroundMark x1="19200" y1="40400" x2="19200" y2="40400"/>
                          <a14:foregroundMark x1="68400" y1="33800" x2="68400" y2="33800"/>
                          <a14:foregroundMark x1="79000" y1="66200" x2="79000" y2="66200"/>
                          <a14:foregroundMark x1="71800" y1="78800" x2="71800" y2="78800"/>
                          <a14:foregroundMark x1="30600" y1="54200" x2="30600" y2="54200"/>
                          <a14:foregroundMark x1="35200" y1="57600" x2="35200" y2="57600"/>
                          <a14:foregroundMark x1="74400" y1="46400" x2="74400" y2="46400"/>
                          <a14:foregroundMark x1="63000" y1="25800" x2="63000" y2="25800"/>
                          <a14:foregroundMark x1="34600" y1="15200" x2="34600" y2="15200"/>
                          <a14:foregroundMark x1="18600" y1="53000" x2="18600" y2="53000"/>
                          <a14:foregroundMark x1="37800" y1="74800" x2="37800" y2="74800"/>
                          <a14:foregroundMark x1="45800" y1="83600" x2="45800" y2="83600"/>
                          <a14:foregroundMark x1="55200" y1="82800" x2="55200" y2="82800"/>
                          <a14:foregroundMark x1="74400" y1="27800" x2="74400" y2="27800"/>
                          <a14:foregroundMark x1="45800" y1="21800" x2="45800" y2="21800"/>
                          <a14:foregroundMark x1="41800" y1="37000" x2="41800" y2="37000"/>
                          <a14:foregroundMark x1="54400" y1="39600" x2="54400" y2="39600"/>
                          <a14:foregroundMark x1="48400" y1="39600" x2="48400" y2="39600"/>
                          <a14:foregroundMark x1="65000" y1="76200" x2="65000" y2="76200"/>
                          <a14:foregroundMark x1="39200" y1="78200" x2="39200" y2="78200"/>
                          <a14:foregroundMark x1="37800" y1="78200" x2="37800" y2="78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8119" y="5720009"/>
              <a:ext cx="807353" cy="807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266386" y="5812936"/>
              <a:ext cx="1193703" cy="63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FFFF"/>
                  </a:solidFill>
                </a:rPr>
                <a:t>USA EPA, </a:t>
              </a:r>
            </a:p>
            <a:p>
              <a:r>
                <a:rPr lang="en-US" sz="2000" dirty="0">
                  <a:solidFill>
                    <a:srgbClr val="FFFFFF"/>
                  </a:solidFill>
                </a:rPr>
                <a:t>Region 10</a:t>
              </a:r>
            </a:p>
            <a:p>
              <a:r>
                <a:rPr lang="en-US" sz="2000" dirty="0" err="1">
                  <a:solidFill>
                    <a:srgbClr val="FFFFFF"/>
                  </a:solidFill>
                </a:rPr>
                <a:t>EcoLearn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028" name="Picture 4" descr="REDUCE REUSE RECYCLE&#10;Today, the 22nd of April 2015, is Earth Day.&#10;Let’s try and make a commitment to re-vision our life and see how we can reduce, reuse and recycle. Every “Earth Day”  I intentionally recall and contemplate this Native American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" t="11962" r="5366" b="17338"/>
          <a:stretch/>
        </p:blipFill>
        <p:spPr bwMode="auto">
          <a:xfrm>
            <a:off x="0" y="-13787"/>
            <a:ext cx="12192000" cy="424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water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07" b="22138"/>
          <a:stretch/>
        </p:blipFill>
        <p:spPr bwMode="auto">
          <a:xfrm>
            <a:off x="1" y="10"/>
            <a:ext cx="12192000" cy="423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0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0"/>
    </mc:Choice>
    <mc:Fallback xmlns="">
      <p:transition spd="slow" advTm="4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question wat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"/>
          <a:stretch/>
        </p:blipFill>
        <p:spPr bwMode="auto">
          <a:xfrm>
            <a:off x="20" y="10"/>
            <a:ext cx="4077443" cy="686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5" y="499533"/>
            <a:ext cx="6562726" cy="165819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Question: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557" y="2011680"/>
            <a:ext cx="6428994" cy="37661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did we learn about water and the water cycle today? 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Can you tell me about the water cycle? 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When and where do you use the most water every day?</a:t>
            </a:r>
          </a:p>
          <a:p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956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92"/>
    </mc:Choice>
    <mc:Fallback xmlns="">
      <p:transition spd="slow" advTm="164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19932" y="2329295"/>
            <a:ext cx="7607253" cy="2387600"/>
          </a:xfrm>
        </p:spPr>
        <p:txBody>
          <a:bodyPr/>
          <a:lstStyle/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EcoLearn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0145" y="4557621"/>
            <a:ext cx="7315200" cy="165576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rgbClr val="FFFFFF"/>
                </a:solidFill>
              </a:rPr>
              <a:t>Developed by the Environmental Protection Agency</a:t>
            </a:r>
          </a:p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rgbClr val="FFFFFF"/>
                </a:solidFill>
              </a:rPr>
              <a:t>With support from Department of State </a:t>
            </a:r>
          </a:p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rgbClr val="FFFFFF"/>
                </a:solidFill>
              </a:rPr>
              <a:t>Virtual Students of Foreign Service Interns </a:t>
            </a:r>
          </a:p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rgbClr val="FFFFFF"/>
                </a:solidFill>
                <a:hlinkClick r:id="rId4"/>
              </a:rPr>
              <a:t>https://www.epa.gov/education</a:t>
            </a:r>
            <a:r>
              <a:rPr lang="en-US" sz="1600" b="1" dirty="0">
                <a:solidFill>
                  <a:srgbClr val="FFFFFF"/>
                </a:solidFill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402125" y="5518171"/>
            <a:ext cx="2224554" cy="961294"/>
            <a:chOff x="8402125" y="5518171"/>
            <a:chExt cx="2224554" cy="9612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02125" y="5539846"/>
              <a:ext cx="967255" cy="93961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9369379" y="5518171"/>
              <a:ext cx="1257300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FF"/>
                  </a:solidFill>
                </a:rPr>
                <a:t>US EPA</a:t>
              </a:r>
            </a:p>
            <a:p>
              <a:r>
                <a:rPr lang="en-US" sz="1600" dirty="0">
                  <a:solidFill>
                    <a:srgbClr val="FFFFFF"/>
                  </a:solidFill>
                </a:rPr>
                <a:t>Region 10 </a:t>
              </a:r>
            </a:p>
            <a:p>
              <a:r>
                <a:rPr lang="en-US" sz="1600" dirty="0">
                  <a:solidFill>
                    <a:srgbClr val="FFFFFF"/>
                  </a:solidFill>
                </a:rPr>
                <a:t>EcoLearn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4566" t="3617" r="6218"/>
          <a:stretch/>
        </p:blipFill>
        <p:spPr>
          <a:xfrm>
            <a:off x="3788930" y="139413"/>
            <a:ext cx="3865484" cy="32269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3494" y="6054108"/>
            <a:ext cx="4276357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For more information: </a:t>
            </a:r>
            <a:r>
              <a:rPr lang="en-US" b="1" dirty="0" err="1">
                <a:solidFill>
                  <a:srgbClr val="FFFFFF"/>
                </a:solidFill>
              </a:rPr>
              <a:t>hanft.sally@epa.gov</a:t>
            </a:r>
            <a:r>
              <a:rPr lang="en-US" b="1" dirty="0">
                <a:solidFill>
                  <a:srgbClr val="FFFFFF"/>
                </a:solidFill>
              </a:rPr>
              <a:t> or </a:t>
            </a:r>
            <a:r>
              <a:rPr lang="en-US" b="1" dirty="0" err="1">
                <a:solidFill>
                  <a:srgbClr val="FFFFFF"/>
                </a:solidFill>
              </a:rPr>
              <a:t>salazar.viccy@epa.gov</a:t>
            </a:r>
            <a:r>
              <a:rPr lang="en-US" b="1" dirty="0">
                <a:solidFill>
                  <a:srgbClr val="FFFFFF"/>
                </a:solidFill>
              </a:rPr>
              <a:t> </a:t>
            </a:r>
          </a:p>
          <a:p>
            <a:r>
              <a:rPr lang="en-US" dirty="0"/>
              <a:t> 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038">
        <p14:honeycomb/>
      </p:transition>
    </mc:Choice>
    <mc:Fallback xmlns="">
      <p:transition spd="slow" advTm="160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Today: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Today you will learn:</a:t>
            </a:r>
          </a:p>
          <a:p>
            <a:pPr lvl="1"/>
            <a:r>
              <a:rPr lang="en-US" b="1" dirty="0">
                <a:solidFill>
                  <a:srgbClr val="FFFFFF"/>
                </a:solidFill>
              </a:rPr>
              <a:t>How the water cycle works and why water is important</a:t>
            </a:r>
          </a:p>
          <a:p>
            <a:pPr lvl="1"/>
            <a:endParaRPr lang="en-US" b="1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Keywords:</a:t>
            </a:r>
          </a:p>
          <a:p>
            <a:pPr lvl="1"/>
            <a:r>
              <a:rPr lang="en-US" b="1" dirty="0">
                <a:solidFill>
                  <a:srgbClr val="FFFFFF"/>
                </a:solidFill>
              </a:rPr>
              <a:t>Water cycle </a:t>
            </a:r>
          </a:p>
          <a:p>
            <a:pPr lvl="1"/>
            <a:r>
              <a:rPr lang="en-US" b="1" dirty="0">
                <a:solidFill>
                  <a:srgbClr val="FFFFFF"/>
                </a:solidFill>
              </a:rPr>
              <a:t>Evaporation</a:t>
            </a:r>
          </a:p>
          <a:p>
            <a:pPr lvl="1"/>
            <a:r>
              <a:rPr lang="en-US" b="1" dirty="0">
                <a:solidFill>
                  <a:srgbClr val="FFFFFF"/>
                </a:solidFill>
              </a:rPr>
              <a:t>Condensation</a:t>
            </a:r>
          </a:p>
          <a:p>
            <a:pPr lvl="1"/>
            <a:r>
              <a:rPr lang="en-US" b="1" dirty="0">
                <a:solidFill>
                  <a:srgbClr val="FFFFFF"/>
                </a:solidFill>
              </a:rPr>
              <a:t>Precipitation</a:t>
            </a:r>
            <a:endParaRPr lang="en-US" b="1" dirty="0"/>
          </a:p>
        </p:txBody>
      </p:sp>
      <p:pic>
        <p:nvPicPr>
          <p:cNvPr id="1026" name="Picture 2" descr="Image result for the water cyc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861" y="2993451"/>
            <a:ext cx="5414138" cy="278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945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85"/>
    </mc:Choice>
    <mc:Fallback xmlns="">
      <p:transition spd="slow" advTm="15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816" y="2993268"/>
            <a:ext cx="10170367" cy="38647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Students will learn the importance of water and have an understanding of the water cycle</a:t>
            </a:r>
            <a:r>
              <a:rPr lang="en-US" b="1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04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2"/>
    </mc:Choice>
    <mc:Fallback xmlns="">
      <p:transition spd="slow" advTm="70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499533"/>
            <a:ext cx="2449870" cy="570532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What is the Water Cycle?</a:t>
            </a:r>
          </a:p>
        </p:txBody>
      </p:sp>
      <p:pic>
        <p:nvPicPr>
          <p:cNvPr id="4" name="s0bS-SBAgJ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694922" y="335123"/>
            <a:ext cx="8045525" cy="6034144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3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4"/>
    </mc:Choice>
    <mc:Fallback xmlns="">
      <p:transition spd="slow" advTm="2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evaporati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0" r="35207" b="-2"/>
          <a:stretch/>
        </p:blipFill>
        <p:spPr bwMode="auto">
          <a:xfrm>
            <a:off x="8114537" y="10"/>
            <a:ext cx="4077463" cy="686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499533"/>
            <a:ext cx="7115176" cy="165819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Evaporation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5" y="2394235"/>
            <a:ext cx="6877083" cy="37661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 sun heats up water in the rivers or lakes or the ocean and turns it into </a:t>
            </a:r>
            <a:r>
              <a:rPr lang="en-US" i="1" dirty="0">
                <a:solidFill>
                  <a:srgbClr val="FFFFFF"/>
                </a:solidFill>
              </a:rPr>
              <a:t>vapor</a:t>
            </a:r>
            <a:r>
              <a:rPr lang="en-US" dirty="0">
                <a:solidFill>
                  <a:srgbClr val="FFFFFF"/>
                </a:solidFill>
              </a:rPr>
              <a:t> or </a:t>
            </a:r>
            <a:r>
              <a:rPr lang="en-US" i="1" dirty="0">
                <a:solidFill>
                  <a:srgbClr val="FFFFFF"/>
                </a:solidFill>
              </a:rPr>
              <a:t>steam</a:t>
            </a:r>
            <a:r>
              <a:rPr lang="en-US" dirty="0">
                <a:solidFill>
                  <a:srgbClr val="FFFFFF"/>
                </a:solidFill>
              </a:rPr>
              <a:t>. </a:t>
            </a:r>
          </a:p>
          <a:p>
            <a:r>
              <a:rPr lang="en-US" dirty="0">
                <a:solidFill>
                  <a:srgbClr val="FFFFFF"/>
                </a:solidFill>
              </a:rPr>
              <a:t>The water vapor or steam leaves the river, lake, or ocean and goes into the air.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6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31"/>
    </mc:Choice>
    <mc:Fallback xmlns="">
      <p:transition spd="slow" advTm="15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64378"/>
            <a:ext cx="4027471" cy="2693622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Image result for cloud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9" r="17881" b="2"/>
          <a:stretch/>
        </p:blipFill>
        <p:spPr bwMode="auto">
          <a:xfrm>
            <a:off x="-2412" y="0"/>
            <a:ext cx="4029883" cy="399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condensati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2" r="39217"/>
          <a:stretch/>
        </p:blipFill>
        <p:spPr bwMode="auto">
          <a:xfrm>
            <a:off x="4027471" y="2835800"/>
            <a:ext cx="3026525" cy="402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7309" y="1"/>
            <a:ext cx="2876689" cy="26749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32" y="200953"/>
            <a:ext cx="4103873" cy="1512147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Condensation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6133" y="2160318"/>
            <a:ext cx="4103872" cy="40081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Change of </a:t>
            </a:r>
            <a:r>
              <a:rPr lang="en-US" i="1" dirty="0">
                <a:solidFill>
                  <a:srgbClr val="FFFFFF"/>
                </a:solidFill>
              </a:rPr>
              <a:t>water vapor </a:t>
            </a:r>
            <a:r>
              <a:rPr lang="en-US" dirty="0">
                <a:solidFill>
                  <a:srgbClr val="FFFFFF"/>
                </a:solidFill>
              </a:rPr>
              <a:t>into water droplets. </a:t>
            </a:r>
          </a:p>
          <a:p>
            <a:r>
              <a:rPr lang="en-US" dirty="0">
                <a:solidFill>
                  <a:srgbClr val="FFFFFF"/>
                </a:solidFill>
              </a:rPr>
              <a:t>The water vapor in the air cools off and changes back into liquid, forming clouds</a:t>
            </a:r>
            <a:r>
              <a:rPr lang="en-US" sz="1800" dirty="0"/>
              <a:t>.</a:t>
            </a:r>
          </a:p>
          <a:p>
            <a:endParaRPr lang="en-US" sz="18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3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36"/>
    </mc:Choice>
    <mc:Fallback xmlns="">
      <p:transition spd="slow" advTm="11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precipitati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3999" y="842049"/>
            <a:ext cx="6912217" cy="518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6310" y="499533"/>
            <a:ext cx="3706761" cy="165819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Precipitation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6310" y="2011680"/>
            <a:ext cx="3706761" cy="38647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Water falling from the sky like rain, snow, sleet, hail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3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26"/>
    </mc:Choice>
    <mc:Fallback xmlns="">
      <p:transition spd="slow" advTm="19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Follow-Up Activity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rgbClr val="FFFFFF"/>
                </a:solidFill>
              </a:rPr>
              <a:t>1. Fill a large Ziploc bag 1/3 full with dirt, water, and a bean pod. Seal the bag. </a:t>
            </a:r>
          </a:p>
          <a:p>
            <a:r>
              <a:rPr lang="en-US" dirty="0">
                <a:solidFill>
                  <a:srgbClr val="FFFFFF"/>
                </a:solidFill>
              </a:rPr>
              <a:t>2. Tape the bag to a sunny window. </a:t>
            </a:r>
          </a:p>
          <a:p>
            <a:r>
              <a:rPr lang="en-US" dirty="0">
                <a:solidFill>
                  <a:srgbClr val="FFFFFF"/>
                </a:solidFill>
              </a:rPr>
              <a:t>3. Spend a few minutes each day observing the evaporation, condensation, and precipitation that occurs in the bag. </a:t>
            </a:r>
          </a:p>
          <a:p>
            <a:r>
              <a:rPr lang="en-US" dirty="0">
                <a:solidFill>
                  <a:srgbClr val="FFFFFF"/>
                </a:solidFill>
              </a:rPr>
              <a:t>4. If time allows, have students keep a journal of the experiment, drawing the changes they see each day.</a:t>
            </a:r>
          </a:p>
        </p:txBody>
      </p:sp>
      <p:pic>
        <p:nvPicPr>
          <p:cNvPr id="6146" name="Picture 2" descr="Image result for plant in ziplock experim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123" y="128221"/>
            <a:ext cx="3172838" cy="225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879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12"/>
    </mc:Choice>
    <mc:Fallback xmlns="">
      <p:transition spd="slow" advTm="348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effectLst/>
        </p:spPr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2536" y="0"/>
            <a:ext cx="673946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Image result for blank water cyc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r="20595" b="3"/>
          <a:stretch/>
        </p:blipFill>
        <p:spPr bwMode="auto">
          <a:xfrm>
            <a:off x="6096000" y="629265"/>
            <a:ext cx="5452536" cy="558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484" y="2034411"/>
            <a:ext cx="4205568" cy="277497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7200" dirty="0">
                <a:solidFill>
                  <a:srgbClr val="FFFFFF"/>
                </a:solidFill>
              </a:rPr>
              <a:t>Water Cycle Adventure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1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28"/>
    </mc:Choice>
    <mc:Fallback xmlns="">
      <p:transition spd="slow" advTm="124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5.8|2.2|1.6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7.6|5.3|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6|4.2"/>
</p:tagLst>
</file>

<file path=ppt/theme/theme1.xml><?xml version="1.0" encoding="utf-8"?>
<a:theme xmlns:a="http://schemas.openxmlformats.org/drawingml/2006/main" name="Metropolitan">
  <a:themeElements>
    <a:clrScheme name="Custom 35">
      <a:dk1>
        <a:sysClr val="windowText" lastClr="000000"/>
      </a:dk1>
      <a:lt1>
        <a:srgbClr val="113866"/>
      </a:lt1>
      <a:dk2>
        <a:srgbClr val="162F33"/>
      </a:dk2>
      <a:lt2>
        <a:srgbClr val="EAF0E0"/>
      </a:lt2>
      <a:accent1>
        <a:srgbClr val="003366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E5D0FA646EF498792D2B9A019C022" ma:contentTypeVersion="11" ma:contentTypeDescription="Create a new document." ma:contentTypeScope="" ma:versionID="02f31134bd8086bda2b586c8cb394efb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93c6a663-ae4a-4ced-9ece-a8d2a552dbdd" targetNamespace="http://schemas.microsoft.com/office/2006/metadata/properties" ma:root="true" ma:fieldsID="b28f1d4a36b692e96a95e7dfac3d5744" ns1:_="" ns2:_="" ns3:_="" ns4:_="" ns5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93c6a663-ae4a-4ced-9ece-a8d2a552dbdd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2:e3f09c3df709400db2417a7161762d62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 ma:readOnly="false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0c63405-47a1-4b55-937d-305de570f354}" ma:internalName="TaxCatchAllLabel" ma:readOnly="true" ma:showField="CatchAllDataLabel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0c63405-47a1-4b55-937d-305de570f354}" ma:internalName="TaxCatchAll" ma:showField="CatchAllData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3f09c3df709400db2417a7161762d62" ma:index="28" nillable="true" ma:taxonomy="true" ma:internalName="e3f09c3df709400db2417a7161762d62" ma:taxonomyFieldName="EPA_x0020_Subject" ma:displayName="EPA Subject" ma:readOnly="false" ma:default="" ma:fieldId="{e3f09c3d-f709-400d-b241-7a7161762d62}" ma:taxonomyMulti="true" ma:sspId="29f62856-1543-49d4-a736-4569d363f533" ma:termSetId="7a3d4ae0-7e62-45a2-a406-c6a8a6a8eee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6a663-ae4a-4ced-9ece-a8d2a552db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ord xmlns="4ffa91fb-a0ff-4ac5-b2db-65c790d184a4">Shared</Record>
    <Language xmlns="http://schemas.microsoft.com/sharepoint/v3">English</Language>
    <Document_x0020_Creation_x0020_Date xmlns="4ffa91fb-a0ff-4ac5-b2db-65c790d184a4">2019-11-08T13:56:34+00:00</Document_x0020_Creation_x0020_Date>
    <_Source xmlns="http://schemas.microsoft.com/sharepoint/v3/fields" xsi:nil="true"/>
    <j747ac98061d40f0aa7bd47e1db5675d xmlns="4ffa91fb-a0ff-4ac5-b2db-65c790d184a4">
      <Terms xmlns="http://schemas.microsoft.com/office/infopath/2007/PartnerControls"/>
    </j747ac98061d40f0aa7bd47e1db5675d>
    <e3f09c3df709400db2417a7161762d62 xmlns="4ffa91fb-a0ff-4ac5-b2db-65c790d184a4">
      <Terms xmlns="http://schemas.microsoft.com/office/infopath/2007/PartnerControls"/>
    </e3f09c3df709400db2417a7161762d62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ights xmlns="4ffa91fb-a0ff-4ac5-b2db-65c790d184a4" xsi:nil="true"/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Props1.xml><?xml version="1.0" encoding="utf-8"?>
<ds:datastoreItem xmlns:ds="http://schemas.openxmlformats.org/officeDocument/2006/customXml" ds:itemID="{AADFDBB5-3494-450C-A000-97303D9C7E11}"/>
</file>

<file path=customXml/itemProps2.xml><?xml version="1.0" encoding="utf-8"?>
<ds:datastoreItem xmlns:ds="http://schemas.openxmlformats.org/officeDocument/2006/customXml" ds:itemID="{9A022DCD-02A5-41D1-B53A-2F59D639E792}"/>
</file>

<file path=customXml/itemProps3.xml><?xml version="1.0" encoding="utf-8"?>
<ds:datastoreItem xmlns:ds="http://schemas.openxmlformats.org/officeDocument/2006/customXml" ds:itemID="{8C08386F-1C79-49B6-8C03-B4897796F1EC}"/>
</file>

<file path=customXml/itemProps4.xml><?xml version="1.0" encoding="utf-8"?>
<ds:datastoreItem xmlns:ds="http://schemas.openxmlformats.org/officeDocument/2006/customXml" ds:itemID="{8D108BE0-FE32-46C1-B5ED-BD39FA523716}"/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44</TotalTime>
  <Words>409</Words>
  <Application>Microsoft Office PowerPoint</Application>
  <PresentationFormat>Widescreen</PresentationFormat>
  <Paragraphs>62</Paragraphs>
  <Slides>11</Slides>
  <Notes>7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Metropolitan</vt:lpstr>
      <vt:lpstr>Water</vt:lpstr>
      <vt:lpstr>Today:</vt:lpstr>
      <vt:lpstr>PowerPoint Presentation</vt:lpstr>
      <vt:lpstr>What is the Water Cycle?</vt:lpstr>
      <vt:lpstr>Evaporation</vt:lpstr>
      <vt:lpstr>Condensation</vt:lpstr>
      <vt:lpstr>Precipitation </vt:lpstr>
      <vt:lpstr>Follow-Up Activity </vt:lpstr>
      <vt:lpstr>Water Cycle Adventure</vt:lpstr>
      <vt:lpstr>Question:</vt:lpstr>
      <vt:lpstr>EcoLearn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</dc:title>
  <dc:creator>Olivia Mulholland</dc:creator>
  <cp:lastModifiedBy>Olivia Mulholland</cp:lastModifiedBy>
  <cp:revision>4</cp:revision>
  <dcterms:created xsi:type="dcterms:W3CDTF">2017-04-25T19:55:30Z</dcterms:created>
  <dcterms:modified xsi:type="dcterms:W3CDTF">2017-10-20T04:10:11Z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0x010100DDDE5D0FA646EF498792D2B9A019C022</vt:lpwstr>
  </property>
  <property fmtid="{D5CDD505-2E9C-101B-9397-08002B2CF9AE}" pid="3" name="TaxKeyword">
    <vt:lpwstr/>
  </property>
</Properties>
</file>