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slides/slide20.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Layouts/slideLayout2.xml" ContentType="application/vnd.openxmlformats-officedocument.presentationml.slideLayout+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notesSlides/notesSlide25.xml" ContentType="application/vnd.openxmlformats-officedocument.presentationml.notesSlide+xml"/>
  <Override PartName="/ppt/notesSlides/notesSlide23.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customXml/itemProps8.xml" ContentType="application/vnd.openxmlformats-officedocument.customXmlProperties+xml"/>
  <Override PartName="/customXml/itemProps7.xml" ContentType="application/vnd.openxmlformats-officedocument.customXmlProperties+xml"/>
  <Override PartName="/customXml/itemProps6.xml" ContentType="application/vnd.openxmlformats-officedocument.customXmlProperties+xml"/>
  <Override PartName="/customXml/itemProps5.xml" ContentType="application/vnd.openxmlformats-officedocument.customXml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11.xml" ContentType="application/vnd.openxmlformats-officedocument.customXmlProperties+xml"/>
  <Override PartName="/customXml/itemProps10.xml" ContentType="application/vnd.openxmlformats-officedocument.customXmlProperties+xml"/>
  <Override PartName="/customXml/itemProps9.xml" ContentType="application/vnd.openxmlformats-officedocument.customXmlProperties+xml"/>
  <Override PartName="/customXml/itemProps12.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9"/>
  </p:sldMasterIdLst>
  <p:notesMasterIdLst>
    <p:notesMasterId r:id="rId36"/>
  </p:notesMasterIdLst>
  <p:sldIdLst>
    <p:sldId id="256" r:id="rId10"/>
    <p:sldId id="261" r:id="rId11"/>
    <p:sldId id="296" r:id="rId12"/>
    <p:sldId id="260" r:id="rId13"/>
    <p:sldId id="258" r:id="rId14"/>
    <p:sldId id="262" r:id="rId15"/>
    <p:sldId id="285" r:id="rId16"/>
    <p:sldId id="286" r:id="rId17"/>
    <p:sldId id="287" r:id="rId18"/>
    <p:sldId id="289" r:id="rId19"/>
    <p:sldId id="288" r:id="rId20"/>
    <p:sldId id="308" r:id="rId21"/>
    <p:sldId id="307" r:id="rId22"/>
    <p:sldId id="290" r:id="rId23"/>
    <p:sldId id="291" r:id="rId24"/>
    <p:sldId id="293" r:id="rId25"/>
    <p:sldId id="292" r:id="rId26"/>
    <p:sldId id="263" r:id="rId27"/>
    <p:sldId id="302" r:id="rId28"/>
    <p:sldId id="298" r:id="rId29"/>
    <p:sldId id="303" r:id="rId30"/>
    <p:sldId id="299" r:id="rId31"/>
    <p:sldId id="309" r:id="rId32"/>
    <p:sldId id="304" r:id="rId33"/>
    <p:sldId id="310" r:id="rId34"/>
    <p:sldId id="27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DD6"/>
    <a:srgbClr val="C09DE3"/>
    <a:srgbClr val="265F92"/>
    <a:srgbClr val="333399"/>
    <a:srgbClr val="000099"/>
    <a:srgbClr val="FFCCFF"/>
    <a:srgbClr val="173A59"/>
    <a:srgbClr val="0000B4"/>
    <a:srgbClr val="2C2C84"/>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88"/>
    <p:restoredTop sz="87309"/>
  </p:normalViewPr>
  <p:slideViewPr>
    <p:cSldViewPr snapToGrid="0" snapToObjects="1">
      <p:cViewPr varScale="1">
        <p:scale>
          <a:sx n="98" d="100"/>
          <a:sy n="98" d="100"/>
        </p:scale>
        <p:origin x="392" y="184"/>
      </p:cViewPr>
      <p:guideLst/>
    </p:cSldViewPr>
  </p:slideViewPr>
  <p:notesTextViewPr>
    <p:cViewPr>
      <p:scale>
        <a:sx n="1" d="1"/>
        <a:sy n="1" d="1"/>
      </p:scale>
      <p:origin x="0" y="-624"/>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customXml" Target="../customXml/item10.xml"/><Relationship Id="rId7" Type="http://schemas.openxmlformats.org/officeDocument/2006/relationships/customXml" Target="../customXml/item7.xml"/><Relationship Id="rId20" Type="http://schemas.openxmlformats.org/officeDocument/2006/relationships/slide" Target="slides/slide11.xml"/><Relationship Id="rId29"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7.xml"/><Relationship Id="rId41" Type="http://schemas.openxmlformats.org/officeDocument/2006/relationships/customXml" Target="../customXml/item9.xml"/><Relationship Id="rId24" Type="http://schemas.openxmlformats.org/officeDocument/2006/relationships/slide" Target="slides/slide15.xml"/><Relationship Id="rId1" Type="http://schemas.openxmlformats.org/officeDocument/2006/relationships/customXml" Target="../customXml/item1.xml"/><Relationship Id="rId32" Type="http://schemas.openxmlformats.org/officeDocument/2006/relationships/slide" Target="slides/slide23.xml"/><Relationship Id="rId6" Type="http://schemas.openxmlformats.org/officeDocument/2006/relationships/customXml" Target="../customXml/item6.xml"/><Relationship Id="rId11" Type="http://schemas.openxmlformats.org/officeDocument/2006/relationships/slide" Target="slides/slide2.xml"/><Relationship Id="rId37" Type="http://schemas.openxmlformats.org/officeDocument/2006/relationships/presProps" Target="presProps.xml"/><Relationship Id="rId40" Type="http://schemas.openxmlformats.org/officeDocument/2006/relationships/tableStyles" Target="tableStyles.xml"/><Relationship Id="rId23" Type="http://schemas.openxmlformats.org/officeDocument/2006/relationships/slide" Target="slides/slide14.xml"/><Relationship Id="rId28" Type="http://schemas.openxmlformats.org/officeDocument/2006/relationships/slide" Target="slides/slide19.xml"/><Relationship Id="rId5" Type="http://schemas.openxmlformats.org/officeDocument/2006/relationships/customXml" Target="../customXml/item5.xml"/><Relationship Id="rId36" Type="http://schemas.openxmlformats.org/officeDocument/2006/relationships/notesMaster" Target="notesMasters/notesMaster1.xml"/><Relationship Id="rId15" Type="http://schemas.openxmlformats.org/officeDocument/2006/relationships/slide" Target="slides/slide6.xml"/><Relationship Id="rId31" Type="http://schemas.openxmlformats.org/officeDocument/2006/relationships/slide" Target="slides/slide22.xml"/><Relationship Id="rId10" Type="http://schemas.openxmlformats.org/officeDocument/2006/relationships/slide" Target="slides/slide1.xml"/><Relationship Id="rId19" Type="http://schemas.openxmlformats.org/officeDocument/2006/relationships/slide" Target="slides/slide10.xml"/><Relationship Id="rId44" Type="http://schemas.openxmlformats.org/officeDocument/2006/relationships/customXml" Target="../customXml/item12.xml"/><Relationship Id="rId22" Type="http://schemas.openxmlformats.org/officeDocument/2006/relationships/slide" Target="slides/slide13.xml"/><Relationship Id="rId27" Type="http://schemas.openxmlformats.org/officeDocument/2006/relationships/slide" Target="slides/slide18.xml"/><Relationship Id="rId4" Type="http://schemas.openxmlformats.org/officeDocument/2006/relationships/customXml" Target="../customXml/item4.xml"/><Relationship Id="rId30" Type="http://schemas.openxmlformats.org/officeDocument/2006/relationships/slide" Target="slides/slide21.xml"/><Relationship Id="rId9" Type="http://schemas.openxmlformats.org/officeDocument/2006/relationships/slideMaster" Target="slideMasters/slideMaster1.xml"/><Relationship Id="rId35" Type="http://schemas.openxmlformats.org/officeDocument/2006/relationships/slide" Target="slides/slide26.xml"/><Relationship Id="rId14" Type="http://schemas.openxmlformats.org/officeDocument/2006/relationships/slide" Target="slides/slide5.xml"/><Relationship Id="rId43" Type="http://schemas.openxmlformats.org/officeDocument/2006/relationships/customXml" Target="../customXml/item11.xml"/><Relationship Id="rId8" Type="http://schemas.openxmlformats.org/officeDocument/2006/relationships/customXml" Target="../customXml/item8.xml"/><Relationship Id="rId3" Type="http://schemas.openxmlformats.org/officeDocument/2006/relationships/customXml" Target="../customXml/item3.xml"/><Relationship Id="rId25" Type="http://schemas.openxmlformats.org/officeDocument/2006/relationships/slide" Target="slides/slide16.xml"/><Relationship Id="rId33" Type="http://schemas.openxmlformats.org/officeDocument/2006/relationships/slide" Target="slides/slide24.xml"/><Relationship Id="rId12" Type="http://schemas.openxmlformats.org/officeDocument/2006/relationships/slide" Target="slides/slide3.xml"/><Relationship Id="rId17" Type="http://schemas.openxmlformats.org/officeDocument/2006/relationships/slide" Target="slides/slide8.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6BA48-7336-7F46-83E1-33F88F02884E}" type="datetimeFigureOut">
              <a:rPr lang="en-US" smtClean="0"/>
              <a:t>3/29/19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5F558-4595-D745-AB7D-81853C980762}" type="slidenum">
              <a:rPr lang="en-US" smtClean="0"/>
              <a:t>‹#›</a:t>
            </a:fld>
            <a:endParaRPr lang="en-US"/>
          </a:p>
        </p:txBody>
      </p:sp>
    </p:spTree>
    <p:extLst>
      <p:ext uri="{BB962C8B-B14F-4D97-AF65-F5344CB8AC3E}">
        <p14:creationId xmlns:p14="http://schemas.microsoft.com/office/powerpoint/2010/main" val="1878010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marinedebris.noaa.gov/understanding-marine-debris-games-and-activities-kids-all-age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marinedebris.noaa.gov/understanding-marine-debris-games-and-activities-kids-all-age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dirty="0" smtClean="0"/>
              <a:t>https://</a:t>
            </a:r>
            <a:r>
              <a:rPr lang="en-US" dirty="0" err="1" smtClean="0"/>
              <a:t>washedashore.org</a:t>
            </a:r>
            <a:r>
              <a:rPr lang="en-US" smtClean="0"/>
              <a:t>/marine-debris/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a:t>
            </a:fld>
            <a:endParaRPr lang="en-US"/>
          </a:p>
        </p:txBody>
      </p:sp>
    </p:spTree>
    <p:extLst>
      <p:ext uri="{BB962C8B-B14F-4D97-AF65-F5344CB8AC3E}">
        <p14:creationId xmlns:p14="http://schemas.microsoft.com/office/powerpoint/2010/main" val="626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it takes about 20 years for a plastic bag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10</a:t>
            </a:fld>
            <a:endParaRPr lang="en-US"/>
          </a:p>
        </p:txBody>
      </p:sp>
    </p:spTree>
    <p:extLst>
      <p:ext uri="{BB962C8B-B14F-4D97-AF65-F5344CB8AC3E}">
        <p14:creationId xmlns:p14="http://schemas.microsoft.com/office/powerpoint/2010/main" val="2992410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 plastic bag breaks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11</a:t>
            </a:fld>
            <a:endParaRPr lang="en-US"/>
          </a:p>
        </p:txBody>
      </p:sp>
    </p:spTree>
    <p:extLst>
      <p:ext uri="{BB962C8B-B14F-4D97-AF65-F5344CB8AC3E}">
        <p14:creationId xmlns:p14="http://schemas.microsoft.com/office/powerpoint/2010/main" val="2688791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 </a:t>
            </a:r>
            <a:r>
              <a:rPr lang="en-US" dirty="0" smtClean="0"/>
              <a:t>tire</a:t>
            </a:r>
            <a:r>
              <a:rPr lang="en-US" baseline="0" dirty="0" smtClean="0"/>
              <a:t> breaks </a:t>
            </a:r>
            <a:r>
              <a:rPr lang="en-US" dirty="0" smtClean="0"/>
              <a:t>down</a:t>
            </a:r>
            <a:r>
              <a:rPr lang="en-US" dirty="0"/>
              <a:t>?</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12</a:t>
            </a:fld>
            <a:endParaRPr lang="en-US"/>
          </a:p>
        </p:txBody>
      </p:sp>
    </p:spTree>
    <p:extLst>
      <p:ext uri="{BB962C8B-B14F-4D97-AF65-F5344CB8AC3E}">
        <p14:creationId xmlns:p14="http://schemas.microsoft.com/office/powerpoint/2010/main" val="518596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 </a:t>
            </a:r>
            <a:r>
              <a:rPr lang="en-US" dirty="0" smtClean="0"/>
              <a:t>tire</a:t>
            </a:r>
            <a:r>
              <a:rPr lang="en-US" baseline="0" dirty="0" smtClean="0"/>
              <a:t> breaks </a:t>
            </a:r>
            <a:r>
              <a:rPr lang="en-US" dirty="0" smtClean="0"/>
              <a:t>down</a:t>
            </a:r>
            <a:r>
              <a:rPr lang="en-US" dirty="0"/>
              <a:t>?</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13</a:t>
            </a:fld>
            <a:endParaRPr lang="en-US"/>
          </a:p>
        </p:txBody>
      </p:sp>
    </p:spTree>
    <p:extLst>
      <p:ext uri="{BB962C8B-B14F-4D97-AF65-F5344CB8AC3E}">
        <p14:creationId xmlns:p14="http://schemas.microsoft.com/office/powerpoint/2010/main" val="968376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 plastic bottle is gone?</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14</a:t>
            </a:fld>
            <a:endParaRPr lang="en-US"/>
          </a:p>
        </p:txBody>
      </p:sp>
    </p:spTree>
    <p:extLst>
      <p:ext uri="{BB962C8B-B14F-4D97-AF65-F5344CB8AC3E}">
        <p14:creationId xmlns:p14="http://schemas.microsoft.com/office/powerpoint/2010/main" val="2544951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450 years for a plastic bottle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15</a:t>
            </a:fld>
            <a:endParaRPr lang="en-US"/>
          </a:p>
        </p:txBody>
      </p:sp>
    </p:spTree>
    <p:extLst>
      <p:ext uri="{BB962C8B-B14F-4D97-AF65-F5344CB8AC3E}">
        <p14:creationId xmlns:p14="http://schemas.microsoft.com/office/powerpoint/2010/main" val="2569301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 glass bottle is gone?</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16</a:t>
            </a:fld>
            <a:endParaRPr lang="en-US"/>
          </a:p>
        </p:txBody>
      </p:sp>
    </p:spTree>
    <p:extLst>
      <p:ext uri="{BB962C8B-B14F-4D97-AF65-F5344CB8AC3E}">
        <p14:creationId xmlns:p14="http://schemas.microsoft.com/office/powerpoint/2010/main" val="3819762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one *million* years for a glass bottle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17</a:t>
            </a:fld>
            <a:endParaRPr lang="en-US"/>
          </a:p>
        </p:txBody>
      </p:sp>
    </p:spTree>
    <p:extLst>
      <p:ext uri="{BB962C8B-B14F-4D97-AF65-F5344CB8AC3E}">
        <p14:creationId xmlns:p14="http://schemas.microsoft.com/office/powerpoint/2010/main" val="4036203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help? These issues may seem huge and scary, but there are things all of us can do to help keep our oceans clean and our animals safe. Let’s brainstorm ways we can help. Why is there trash in the water? Why does it keep happening? What are steps you can take at school or at home to help?</a:t>
            </a:r>
          </a:p>
        </p:txBody>
      </p:sp>
      <p:sp>
        <p:nvSpPr>
          <p:cNvPr id="4" name="Slide Number Placeholder 3"/>
          <p:cNvSpPr>
            <a:spLocks noGrp="1"/>
          </p:cNvSpPr>
          <p:nvPr>
            <p:ph type="sldNum" sz="quarter" idx="10"/>
          </p:nvPr>
        </p:nvSpPr>
        <p:spPr/>
        <p:txBody>
          <a:bodyPr/>
          <a:lstStyle/>
          <a:p>
            <a:fld id="{EB55F558-4595-D745-AB7D-81853C980762}" type="slidenum">
              <a:rPr lang="en-US" smtClean="0"/>
              <a:t>18</a:t>
            </a:fld>
            <a:endParaRPr lang="en-US"/>
          </a:p>
        </p:txBody>
      </p:sp>
    </p:spTree>
    <p:extLst>
      <p:ext uri="{BB962C8B-B14F-4D97-AF65-F5344CB8AC3E}">
        <p14:creationId xmlns:p14="http://schemas.microsoft.com/office/powerpoint/2010/main" val="406081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Reduce, Reuse, Recycle and Refuse!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we don’t need an extra bottle of sunscreen, we should do what? We should refuse it! If we only need one paper plate at our beach picnic, we should do what? We should reduce how many we use! If we have an empty water bottle, we should do what? Refill it and reuse it! If we eat a snack at the beach and have trash, we should do what? We should put the trash in the right bin and recycle it!</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19</a:t>
            </a:fld>
            <a:endParaRPr lang="en-US"/>
          </a:p>
        </p:txBody>
      </p:sp>
    </p:spTree>
    <p:extLst>
      <p:ext uri="{BB962C8B-B14F-4D97-AF65-F5344CB8AC3E}">
        <p14:creationId xmlns:p14="http://schemas.microsoft.com/office/powerpoint/2010/main" val="41116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Sources: http://</a:t>
            </a:r>
            <a:r>
              <a:rPr lang="en-US" baseline="0" dirty="0" err="1" smtClean="0"/>
              <a:t>thankyouocean.org</a:t>
            </a:r>
            <a:r>
              <a:rPr lang="en-US" baseline="0" dirty="0" smtClean="0"/>
              <a:t>/threats/marine-debris/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Today, we will learn about marine debris, also called aquatic trash. Marine debris is any kind of trash that has made its way to the ocean, such as plastic bags, bottles, or other kinds of litter.</a:t>
            </a:r>
          </a:p>
        </p:txBody>
      </p:sp>
      <p:sp>
        <p:nvSpPr>
          <p:cNvPr id="4" name="Slide Number Placeholder 3"/>
          <p:cNvSpPr>
            <a:spLocks noGrp="1"/>
          </p:cNvSpPr>
          <p:nvPr>
            <p:ph type="sldNum" sz="quarter" idx="10"/>
          </p:nvPr>
        </p:nvSpPr>
        <p:spPr/>
        <p:txBody>
          <a:bodyPr/>
          <a:lstStyle/>
          <a:p>
            <a:fld id="{EB55F558-4595-D745-AB7D-81853C980762}" type="slidenum">
              <a:rPr lang="en-US" smtClean="0"/>
              <a:t>2</a:t>
            </a:fld>
            <a:endParaRPr lang="en-US"/>
          </a:p>
        </p:txBody>
      </p:sp>
    </p:spTree>
    <p:extLst>
      <p:ext uri="{BB962C8B-B14F-4D97-AF65-F5344CB8AC3E}">
        <p14:creationId xmlns:p14="http://schemas.microsoft.com/office/powerpoint/2010/main" val="1493811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Trash Tracking: Let’s do an activity. This activity happens outdoors.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Pollution that comes from our rivers and streams usually goes into the ocean. To see this ourselves, we will be going outside to observe the places trash comes from, and the damage it can cause! For today’s assignment we will be counting pollution as all litter or trash we can see easily – these things that can become marine debris. It is important to avoid any sharp items, like broken glass, and to wear gloves during this assignment.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https://</a:t>
            </a:r>
            <a:r>
              <a:rPr lang="en-US" baseline="0" dirty="0" err="1" smtClean="0"/>
              <a:t>www.videoblocks.com</a:t>
            </a:r>
            <a:r>
              <a:rPr lang="en-US" baseline="0" dirty="0" smtClean="0"/>
              <a:t>/video/picking-up-trash-in-park-r7cd_w9nxix15ycz5</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20</a:t>
            </a:fld>
            <a:endParaRPr lang="en-US"/>
          </a:p>
        </p:txBody>
      </p:sp>
    </p:spTree>
    <p:extLst>
      <p:ext uri="{BB962C8B-B14F-4D97-AF65-F5344CB8AC3E}">
        <p14:creationId xmlns:p14="http://schemas.microsoft.com/office/powerpoint/2010/main" val="119513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Let’s make predictions. What do you think you will find outside? What types of trash will you find most? Where will you find the most trash? At the end of this activity, you will each pick one piece of trash that stands out to you for any reason.</a:t>
            </a:r>
          </a:p>
          <a:p>
            <a:endParaRPr lang="en-US" dirty="0" smtClean="0"/>
          </a:p>
          <a:p>
            <a:r>
              <a:rPr lang="en-US" dirty="0" smtClean="0"/>
              <a:t>** Some sort of form or template. Activity they can</a:t>
            </a:r>
            <a:r>
              <a:rPr lang="en-US" baseline="0" dirty="0" smtClean="0"/>
              <a:t> do at tables</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21</a:t>
            </a:fld>
            <a:endParaRPr lang="en-US"/>
          </a:p>
        </p:txBody>
      </p:sp>
    </p:spTree>
    <p:extLst>
      <p:ext uri="{BB962C8B-B14F-4D97-AF65-F5344CB8AC3E}">
        <p14:creationId xmlns:p14="http://schemas.microsoft.com/office/powerpoint/2010/main" val="687377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Let’s reflect. What did you find when looking for litter outside? What type of trash did you find most? What was the one piece of trash you found that stands out to you, and why?</a:t>
            </a:r>
          </a:p>
          <a:p>
            <a:endParaRPr lang="en-US" dirty="0" smtClean="0"/>
          </a:p>
          <a:p>
            <a:r>
              <a:rPr lang="en-US" dirty="0" smtClean="0"/>
              <a:t>Source: https://</a:t>
            </a:r>
            <a:r>
              <a:rPr lang="en-US" dirty="0" err="1" smtClean="0"/>
              <a:t>etownpubliclibrary.org</a:t>
            </a:r>
            <a:r>
              <a:rPr lang="en-US" dirty="0" smtClean="0"/>
              <a:t>/event/wild-</a:t>
            </a:r>
            <a:r>
              <a:rPr lang="en-US" dirty="0" err="1" smtClean="0"/>
              <a:t>wednesday</a:t>
            </a:r>
            <a:r>
              <a:rPr lang="en-US" dirty="0" smtClean="0"/>
              <a:t>-copy-copy-copy/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pluspng.com</a:t>
            </a:r>
            <a:r>
              <a:rPr lang="en-US" dirty="0" smtClean="0"/>
              <a:t>/plastic-bottles-png-170.html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yocartdelivery.com</a:t>
            </a:r>
            <a:r>
              <a:rPr lang="en-US" dirty="0" smtClean="0"/>
              <a:t>/products/capri-sun-pacific-cooler-6oz</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unixtitan.net</a:t>
            </a:r>
            <a:r>
              <a:rPr lang="en-US" dirty="0" smtClean="0"/>
              <a:t>/explore/straw-clipart-</a:t>
            </a:r>
            <a:r>
              <a:rPr lang="en-US" dirty="0" err="1" smtClean="0"/>
              <a:t>png</a:t>
            </a:r>
            <a:r>
              <a:rPr lang="en-US" dirty="0" smtClean="0"/>
              <a:t>/</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22</a:t>
            </a:fld>
            <a:endParaRPr lang="en-US"/>
          </a:p>
        </p:txBody>
      </p:sp>
    </p:spTree>
    <p:extLst>
      <p:ext uri="{BB962C8B-B14F-4D97-AF65-F5344CB8AC3E}">
        <p14:creationId xmlns:p14="http://schemas.microsoft.com/office/powerpoint/2010/main" val="959901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also help by simply throwing your trash away! Which leads us to our final activity.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https://</a:t>
            </a:r>
            <a:r>
              <a:rPr lang="en-US" baseline="0" dirty="0" err="1" smtClean="0"/>
              <a:t>www.shutterstock.com</a:t>
            </a:r>
            <a:r>
              <a:rPr lang="en-US" baseline="0" dirty="0" smtClean="0"/>
              <a:t>/video/clip-10758917-throwing-away-garbage-public-trash-can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23</a:t>
            </a:fld>
            <a:endParaRPr lang="en-US"/>
          </a:p>
        </p:txBody>
      </p:sp>
    </p:spTree>
    <p:extLst>
      <p:ext uri="{BB962C8B-B14F-4D97-AF65-F5344CB8AC3E}">
        <p14:creationId xmlns:p14="http://schemas.microsoft.com/office/powerpoint/2010/main" val="1062539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*Hand out a copy of “Getting to the Trash Can” maze (Source: </a:t>
            </a:r>
            <a:r>
              <a:rPr lang="en-US" sz="1200" b="0" u="sng" kern="1200" dirty="0" smtClean="0">
                <a:solidFill>
                  <a:schemeClr val="tx1"/>
                </a:solidFill>
                <a:effectLst/>
                <a:latin typeface="+mn-lt"/>
                <a:ea typeface="+mn-ea"/>
                <a:cs typeface="+mn-cs"/>
                <a:hlinkClick r:id="rId3"/>
              </a:rPr>
              <a:t>https://marinedebris.noaa.gov/understanding-marine-debris-games-and-activities-kids-all-ages</a:t>
            </a:r>
            <a:r>
              <a:rPr lang="en-US" sz="1200" b="1" kern="1200" dirty="0" smtClean="0">
                <a:solidFill>
                  <a:schemeClr val="tx1"/>
                </a:solidFill>
                <a:effectLst/>
                <a:latin typeface="+mn-lt"/>
                <a:ea typeface="+mn-ea"/>
                <a:cs typeface="+mn-cs"/>
              </a:rPr>
              <a:t>) to each student and discuss: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Where did your trash come from? What risks or harm does it pose to humans, animals, or the environment? What could be done to prevent similar items from being littered in the future? Why is it important to properly dispose of waste?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24</a:t>
            </a:fld>
            <a:endParaRPr lang="en-US"/>
          </a:p>
        </p:txBody>
      </p:sp>
    </p:spTree>
    <p:extLst>
      <p:ext uri="{BB962C8B-B14F-4D97-AF65-F5344CB8AC3E}">
        <p14:creationId xmlns:p14="http://schemas.microsoft.com/office/powerpoint/2010/main" val="1674742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*Handout a copy of “Homework – Doing Your Part”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Intro: </a:t>
            </a:r>
            <a:r>
              <a:rPr lang="en-US" sz="1200" kern="1200" dirty="0" smtClean="0">
                <a:solidFill>
                  <a:schemeClr val="tx1"/>
                </a:solidFill>
                <a:effectLst/>
                <a:latin typeface="+mn-lt"/>
                <a:ea typeface="+mn-ea"/>
                <a:cs typeface="+mn-cs"/>
              </a:rPr>
              <a:t>Have you ever seen trash that isn’t in trash cans? Where? Trash can accidentally flow into our streams, rivers, and oceans, which upsets our animal friends. Some times, trash can leak nasty chemicals into the soil? Ask you parents to help you find </a:t>
            </a:r>
            <a:r>
              <a:rPr lang="en-US" sz="1200" b="1" kern="12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pieces of trash in you home, on your street, or at your local park, and throw it in the trash!</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Instructions: </a:t>
            </a:r>
            <a:r>
              <a:rPr lang="en-US" sz="1200" kern="1200" dirty="0" smtClean="0">
                <a:solidFill>
                  <a:schemeClr val="tx1"/>
                </a:solidFill>
                <a:effectLst/>
                <a:latin typeface="+mn-lt"/>
                <a:ea typeface="+mn-ea"/>
                <a:cs typeface="+mn-cs"/>
              </a:rPr>
              <a:t>Survey your home, neighborhood, or community park for trash that hasn’t made it into the trash can. For every piece of trash collected, write down what it was, and draw a checkmark in the checkbox. Bring this back to school and give it to your teacher! </a:t>
            </a:r>
            <a:r>
              <a:rPr lang="en-US" sz="1200" b="1" kern="1200" smtClean="0">
                <a:solidFill>
                  <a:schemeClr val="tx1"/>
                </a:solidFill>
                <a:effectLst/>
                <a:latin typeface="+mn-lt"/>
                <a:ea typeface="+mn-ea"/>
                <a:cs typeface="+mn-cs"/>
              </a:rPr>
              <a:t>If its yucky wear gloves!</a:t>
            </a:r>
            <a:endParaRPr lang="en-US" sz="1200" kern="1200" smtClean="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EB55F558-4595-D745-AB7D-81853C980762}" type="slidenum">
              <a:rPr lang="en-US" smtClean="0"/>
              <a:t>25</a:t>
            </a:fld>
            <a:endParaRPr lang="en-US"/>
          </a:p>
        </p:txBody>
      </p:sp>
    </p:spTree>
    <p:extLst>
      <p:ext uri="{BB962C8B-B14F-4D97-AF65-F5344CB8AC3E}">
        <p14:creationId xmlns:p14="http://schemas.microsoft.com/office/powerpoint/2010/main" val="196426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*Hand out copies of “Learn How to be a Brain Drain”</a:t>
            </a:r>
            <a:r>
              <a:rPr lang="en-US" sz="1200" b="1" kern="1200" baseline="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to each student </a:t>
            </a:r>
            <a:r>
              <a:rPr lang="en-US" sz="1200" b="1" kern="1200" dirty="0" smtClean="0">
                <a:solidFill>
                  <a:schemeClr val="tx1"/>
                </a:solidFill>
                <a:effectLst/>
                <a:latin typeface="+mn-lt"/>
                <a:ea typeface="+mn-ea"/>
                <a:cs typeface="+mn-cs"/>
              </a:rPr>
              <a:t>from </a:t>
            </a:r>
            <a:r>
              <a:rPr lang="en-US" sz="1200" b="1" u="sng" kern="1200" dirty="0" smtClean="0">
                <a:solidFill>
                  <a:schemeClr val="tx1"/>
                </a:solidFill>
                <a:effectLst/>
                <a:latin typeface="+mn-lt"/>
                <a:ea typeface="+mn-ea"/>
                <a:cs typeface="+mn-cs"/>
                <a:hlinkClick r:id="rId3"/>
              </a:rPr>
              <a:t>https://marinedebris.noaa.gov/understanding-marine-debris-games-and-activities-kids-all-ages</a:t>
            </a:r>
            <a:r>
              <a:rPr lang="en-US" sz="1200" b="1" kern="1200" dirty="0" smtClean="0">
                <a:solidFill>
                  <a:schemeClr val="tx1"/>
                </a:solidFill>
                <a:effectLst/>
                <a:latin typeface="+mn-lt"/>
                <a:ea typeface="+mn-ea"/>
                <a:cs typeface="+mn-cs"/>
              </a:rPr>
              <a:t> and discuss:1) what is marine debris? 2) what is a storm drain? 3) How does this impact our water and our beaches?*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Directions: </a:t>
            </a:r>
            <a:r>
              <a:rPr lang="en-US" sz="1200" b="1" i="0" u="none" strike="noStrike" kern="1200" baseline="0" dirty="0" smtClean="0">
                <a:solidFill>
                  <a:schemeClr val="tx1"/>
                </a:solidFill>
                <a:latin typeface="+mn-lt"/>
                <a:ea typeface="+mn-ea"/>
                <a:cs typeface="+mn-cs"/>
              </a:rPr>
              <a:t>Unlock the Secret Message and Discover How You Can Become a Drain Brain! </a:t>
            </a: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Have you ever wondered what those holes are at the edge of the sidewalk? They’re called </a:t>
            </a:r>
            <a:r>
              <a:rPr lang="en-US" sz="1200" b="1" i="0" u="none" strike="noStrike" kern="1200" baseline="0" dirty="0" smtClean="0">
                <a:solidFill>
                  <a:schemeClr val="tx1"/>
                </a:solidFill>
                <a:latin typeface="+mn-lt"/>
                <a:ea typeface="+mn-ea"/>
                <a:cs typeface="+mn-cs"/>
              </a:rPr>
              <a:t>storm drains </a:t>
            </a:r>
            <a:r>
              <a:rPr lang="en-US" sz="1200" b="0" i="0" u="none" strike="noStrike" kern="1200" baseline="0" dirty="0" smtClean="0">
                <a:solidFill>
                  <a:schemeClr val="tx1"/>
                </a:solidFill>
                <a:latin typeface="+mn-lt"/>
                <a:ea typeface="+mn-ea"/>
                <a:cs typeface="+mn-cs"/>
              </a:rPr>
              <a:t>and they carry rain water off the street and into streams and rivers.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Soda bottles, paper cups, candy wrappers, cigarette butts and all of the trash in the street gets carried into storm drains with the rain water until it finally reaches the ocean and becomes debris.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Unlock the secret message by using the chart below to replace the shapes with the letters they match up with.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Answer: </a:t>
            </a:r>
            <a:r>
              <a:rPr lang="en-US" sz="1200" b="0" i="0" u="none" strike="noStrike" kern="1200" baseline="0" dirty="0" smtClean="0">
                <a:solidFill>
                  <a:schemeClr val="tx1"/>
                </a:solidFill>
                <a:latin typeface="+mn-lt"/>
                <a:ea typeface="+mn-ea"/>
                <a:cs typeface="+mn-cs"/>
              </a:rPr>
              <a:t>ALWAYS PUT YOUR TRASH IN A TRASH CAN.</a:t>
            </a:r>
          </a:p>
        </p:txBody>
      </p:sp>
      <p:sp>
        <p:nvSpPr>
          <p:cNvPr id="4" name="Slide Number Placeholder 3"/>
          <p:cNvSpPr>
            <a:spLocks noGrp="1"/>
          </p:cNvSpPr>
          <p:nvPr>
            <p:ph type="sldNum" sz="quarter" idx="10"/>
          </p:nvPr>
        </p:nvSpPr>
        <p:spPr/>
        <p:txBody>
          <a:bodyPr/>
          <a:lstStyle/>
          <a:p>
            <a:fld id="{EB55F558-4595-D745-AB7D-81853C980762}" type="slidenum">
              <a:rPr lang="en-US" smtClean="0"/>
              <a:t>3</a:t>
            </a:fld>
            <a:endParaRPr lang="en-US"/>
          </a:p>
        </p:txBody>
      </p:sp>
    </p:spTree>
    <p:extLst>
      <p:ext uri="{BB962C8B-B14F-4D97-AF65-F5344CB8AC3E}">
        <p14:creationId xmlns:p14="http://schemas.microsoft.com/office/powerpoint/2010/main" val="1810282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http://coastalcare.org/2009/11/plastic-pollution/</a:t>
            </a:r>
          </a:p>
          <a:p>
            <a:endParaRPr lang="en-US" dirty="0"/>
          </a:p>
          <a:p>
            <a:r>
              <a:rPr lang="en-US" dirty="0"/>
              <a:t>For today’s lesson, we will learn the following key words. </a:t>
            </a:r>
            <a:endParaRPr lang="en-US" dirty="0" smtClean="0"/>
          </a:p>
          <a:p>
            <a:pPr marL="228600" indent="-228600">
              <a:buAutoNum type="arabicParenR"/>
            </a:pPr>
            <a:r>
              <a:rPr lang="en-US" baseline="0" dirty="0" smtClean="0"/>
              <a:t>Waste</a:t>
            </a:r>
          </a:p>
          <a:p>
            <a:pPr marL="228600" indent="-228600">
              <a:buAutoNum type="arabicParenR"/>
            </a:pPr>
            <a:r>
              <a:rPr lang="en-US" baseline="0" dirty="0" smtClean="0"/>
              <a:t>Trash in our water/Aquatic Trash</a:t>
            </a:r>
          </a:p>
          <a:p>
            <a:pPr marL="228600" indent="-228600">
              <a:buAutoNum type="arabicParenR"/>
            </a:pPr>
            <a:r>
              <a:rPr lang="en-US" baseline="0" dirty="0" smtClean="0"/>
              <a:t>Marine </a:t>
            </a:r>
            <a:r>
              <a:rPr lang="en-US" baseline="0" dirty="0" smtClean="0"/>
              <a:t>Debris</a:t>
            </a:r>
          </a:p>
          <a:p>
            <a:pPr marL="228600" indent="-228600">
              <a:buAutoNum type="arabicParenR"/>
            </a:pPr>
            <a:r>
              <a:rPr lang="en-US" baseline="0" dirty="0" smtClean="0"/>
              <a:t>4 R’s</a:t>
            </a:r>
            <a:endParaRPr lang="en-US"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4</a:t>
            </a:fld>
            <a:endParaRPr lang="en-US"/>
          </a:p>
        </p:txBody>
      </p:sp>
    </p:spTree>
    <p:extLst>
      <p:ext uri="{BB962C8B-B14F-4D97-AF65-F5344CB8AC3E}">
        <p14:creationId xmlns:p14="http://schemas.microsoft.com/office/powerpoint/2010/main" val="151104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https://www.epa.gov/sites/production/files/styles/large/public/2013-06/recycle.jpg</a:t>
            </a:r>
          </a:p>
          <a:p>
            <a:endParaRPr lang="en-US" dirty="0"/>
          </a:p>
          <a:p>
            <a:r>
              <a:rPr lang="en-US" dirty="0"/>
              <a:t>The 4 Rs: Today, we are going to learn about plastics, trash, and our big waste problem. Have you ever seen trash that isn’t in trash cans? Where? Trash can accidentally flow into our streams, rivers, and oceans, which upsets our animal friends. Sometimes, trash can leak nasty chemicals into the soil. It’s important to follow the four Rs – refuse, reduce, reuse, and recycle – as much as we can.</a:t>
            </a:r>
          </a:p>
          <a:p>
            <a:endParaRPr lang="en-US" dirty="0"/>
          </a:p>
          <a:p>
            <a:r>
              <a:rPr lang="en-US" dirty="0"/>
              <a:t>Refuse means that you can choose not to use or buy something in the first place!</a:t>
            </a:r>
          </a:p>
          <a:p>
            <a:endParaRPr lang="en-US" dirty="0"/>
          </a:p>
          <a:p>
            <a:r>
              <a:rPr lang="en-US" dirty="0"/>
              <a:t>Reduce means using less stuff in general.</a:t>
            </a:r>
          </a:p>
          <a:p>
            <a:endParaRPr lang="en-US" dirty="0"/>
          </a:p>
          <a:p>
            <a:r>
              <a:rPr lang="en-US" dirty="0"/>
              <a:t>Reuse means trying to use something until it can’t be used any more.</a:t>
            </a:r>
          </a:p>
          <a:p>
            <a:endParaRPr lang="en-US" dirty="0"/>
          </a:p>
          <a:p>
            <a:r>
              <a:rPr lang="en-US" dirty="0" err="1"/>
              <a:t>Recylce</a:t>
            </a:r>
            <a:r>
              <a:rPr lang="en-US" dirty="0"/>
              <a:t> means properly disposing of plastics, metals, and other recyclable materials so they can be made into other things.</a:t>
            </a:r>
          </a:p>
          <a:p>
            <a:endParaRPr lang="en-US" dirty="0"/>
          </a:p>
          <a:p>
            <a:r>
              <a:rPr lang="en-US" dirty="0"/>
              <a:t>8 million metric tons of garbage end up in the ocean every year. This is the same as a garbage truck dumping its trash into the ocean every minute of every day for a whole year! Almost all of this trash, 88%, is plastic. Plastics don’t break down, or biodegrade, like apples or other products, but instead break into tinier and tinier pieces that can stick around for thousands of years! Litter is ugly, can hurt animals, and costs people billions of dollars every year. Let’s play a game called “how long </a:t>
            </a:r>
            <a:r>
              <a:rPr lang="en-US" dirty="0" err="1"/>
              <a:t>til</a:t>
            </a:r>
            <a:r>
              <a:rPr lang="en-US" dirty="0"/>
              <a:t> it’s gone?”</a:t>
            </a:r>
          </a:p>
          <a:p>
            <a:endParaRPr lang="en-US" dirty="0"/>
          </a:p>
          <a:p>
            <a:endParaRPr lang="en-US" dirty="0"/>
          </a:p>
          <a:p>
            <a:r>
              <a:rPr lang="en-US" dirty="0"/>
              <a:t>Source:</a:t>
            </a:r>
            <a:r>
              <a:rPr lang="en-US" baseline="0" dirty="0"/>
              <a:t> http://</a:t>
            </a:r>
            <a:r>
              <a:rPr lang="en-US" baseline="0" dirty="0" err="1"/>
              <a:t>brucemctague.com</a:t>
            </a:r>
            <a:r>
              <a:rPr lang="en-US" baseline="0" dirty="0"/>
              <a:t>/</a:t>
            </a:r>
            <a:r>
              <a:rPr lang="en-US" baseline="0" dirty="0" err="1"/>
              <a:t>wp</a:t>
            </a:r>
            <a:r>
              <a:rPr lang="en-US" baseline="0" dirty="0"/>
              <a:t>-content/uploads/2016/01/dirty-water-clean-</a:t>
            </a:r>
            <a:r>
              <a:rPr lang="en-US" baseline="0" dirty="0" err="1"/>
              <a:t>water.jpg</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5</a:t>
            </a:fld>
            <a:endParaRPr lang="en-US"/>
          </a:p>
        </p:txBody>
      </p:sp>
    </p:spTree>
    <p:extLst>
      <p:ext uri="{BB962C8B-B14F-4D97-AF65-F5344CB8AC3E}">
        <p14:creationId xmlns:p14="http://schemas.microsoft.com/office/powerpoint/2010/main" val="405238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an apple is gone? </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6</a:t>
            </a:fld>
            <a:endParaRPr lang="en-US"/>
          </a:p>
        </p:txBody>
      </p:sp>
    </p:spTree>
    <p:extLst>
      <p:ext uri="{BB962C8B-B14F-4D97-AF65-F5344CB8AC3E}">
        <p14:creationId xmlns:p14="http://schemas.microsoft.com/office/powerpoint/2010/main" val="1913901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apple will break down in about 2 months!</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7</a:t>
            </a:fld>
            <a:endParaRPr lang="en-US"/>
          </a:p>
        </p:txBody>
      </p:sp>
    </p:spTree>
    <p:extLst>
      <p:ext uri="{BB962C8B-B14F-4D97-AF65-F5344CB8AC3E}">
        <p14:creationId xmlns:p14="http://schemas.microsoft.com/office/powerpoint/2010/main" val="1219774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until a cigarette is gone?</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8</a:t>
            </a:fld>
            <a:endParaRPr lang="en-US"/>
          </a:p>
        </p:txBody>
      </p:sp>
    </p:spTree>
    <p:extLst>
      <p:ext uri="{BB962C8B-B14F-4D97-AF65-F5344CB8AC3E}">
        <p14:creationId xmlns:p14="http://schemas.microsoft.com/office/powerpoint/2010/main" val="1097975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cigarette won’t break down for 5 years!</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9</a:t>
            </a:fld>
            <a:endParaRPr lang="en-US"/>
          </a:p>
        </p:txBody>
      </p:sp>
    </p:spTree>
    <p:extLst>
      <p:ext uri="{BB962C8B-B14F-4D97-AF65-F5344CB8AC3E}">
        <p14:creationId xmlns:p14="http://schemas.microsoft.com/office/powerpoint/2010/main" val="4187359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3/29/19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04450660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3/29/19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1313537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3/29/19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57334711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3/29/19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3670820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0AEB10-0331-9D40-84F5-18C58A9A253D}" type="datetimeFigureOut">
              <a:rPr lang="en-US" smtClean="0"/>
              <a:t>3/29/19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9473237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0AEB10-0331-9D40-84F5-18C58A9A253D}" type="datetimeFigureOut">
              <a:rPr lang="en-US" smtClean="0"/>
              <a:t>3/29/19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0997460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0AEB10-0331-9D40-84F5-18C58A9A253D}" type="datetimeFigureOut">
              <a:rPr lang="en-US" smtClean="0"/>
              <a:t>3/29/19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4061683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0AEB10-0331-9D40-84F5-18C58A9A253D}" type="datetimeFigureOut">
              <a:rPr lang="en-US" smtClean="0"/>
              <a:t>3/29/19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9476251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AEB10-0331-9D40-84F5-18C58A9A253D}" type="datetimeFigureOut">
              <a:rPr lang="en-US" smtClean="0"/>
              <a:t>3/29/19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3863866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3/29/19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44804009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3/29/19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2513844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73A5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AEB10-0331-9D40-84F5-18C58A9A253D}" type="datetimeFigureOut">
              <a:rPr lang="en-US" smtClean="0"/>
              <a:t>3/29/19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CD125-CC7A-0B48-9730-2551E67667DF}" type="slidenum">
              <a:rPr lang="en-US" smtClean="0"/>
              <a:t>‹#›</a:t>
            </a:fld>
            <a:endParaRPr lang="en-US"/>
          </a:p>
        </p:txBody>
      </p:sp>
    </p:spTree>
    <p:extLst>
      <p:ext uri="{BB962C8B-B14F-4D97-AF65-F5344CB8AC3E}">
        <p14:creationId xmlns:p14="http://schemas.microsoft.com/office/powerpoint/2010/main" val="1759047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8.jpg"/><Relationship Id="rId1" Type="http://schemas.openxmlformats.org/officeDocument/2006/relationships/slideLayout" Target="../slideLayouts/slideLayout1.xml"/><Relationship Id="rId2" Type="http://schemas.openxmlformats.org/officeDocument/2006/relationships/hyperlink" Target="https://www.epa.gov/educati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253999" y="4729241"/>
            <a:ext cx="8568267" cy="1261884"/>
          </a:xfrm>
          <a:prstGeom prst="rect">
            <a:avLst/>
          </a:prstGeom>
          <a:noFill/>
        </p:spPr>
        <p:txBody>
          <a:bodyPr wrap="square" rtlCol="0">
            <a:spAutoFit/>
          </a:bodyPr>
          <a:lstStyle/>
          <a:p>
            <a:r>
              <a:rPr lang="en-US" sz="3200" dirty="0" smtClean="0">
                <a:latin typeface="Avenir Medium" charset="0"/>
                <a:ea typeface="Avenir Medium" charset="0"/>
                <a:cs typeface="Avenir Medium" charset="0"/>
              </a:rPr>
              <a:t>2nd </a:t>
            </a:r>
            <a:r>
              <a:rPr lang="en-US" sz="3200" dirty="0">
                <a:latin typeface="Avenir Medium" charset="0"/>
                <a:ea typeface="Avenir Medium" charset="0"/>
                <a:cs typeface="Avenir Medium" charset="0"/>
              </a:rPr>
              <a:t>Grade</a:t>
            </a:r>
          </a:p>
          <a:p>
            <a:r>
              <a:rPr lang="en-US" sz="4400" dirty="0">
                <a:latin typeface="Avenir Medium" charset="0"/>
                <a:ea typeface="Avenir Medium" charset="0"/>
                <a:cs typeface="Avenir Medium" charset="0"/>
              </a:rPr>
              <a:t>Marine Debris</a:t>
            </a:r>
          </a:p>
        </p:txBody>
      </p:sp>
      <p:sp>
        <p:nvSpPr>
          <p:cNvPr id="6" name="TextBox 5"/>
          <p:cNvSpPr txBox="1"/>
          <p:nvPr/>
        </p:nvSpPr>
        <p:spPr>
          <a:xfrm>
            <a:off x="253999" y="5839499"/>
            <a:ext cx="6146801" cy="830997"/>
          </a:xfrm>
          <a:prstGeom prst="rect">
            <a:avLst/>
          </a:prstGeom>
          <a:noFill/>
        </p:spPr>
        <p:txBody>
          <a:bodyPr wrap="square" rtlCol="0">
            <a:spAutoFit/>
          </a:bodyPr>
          <a:lstStyle/>
          <a:p>
            <a:r>
              <a:rPr lang="en-US" sz="2400" dirty="0">
                <a:latin typeface="Avenir Book" charset="0"/>
                <a:ea typeface="Avenir Book" charset="0"/>
                <a:cs typeface="Avenir Book" charset="0"/>
              </a:rPr>
              <a:t>Learn what we can do to keep our oceans clean</a:t>
            </a:r>
          </a:p>
        </p:txBody>
      </p:sp>
      <p:pic>
        <p:nvPicPr>
          <p:cNvPr id="8" name="Picture 7"/>
          <p:cNvPicPr>
            <a:picLocks noChangeAspect="1"/>
          </p:cNvPicPr>
          <p:nvPr/>
        </p:nvPicPr>
        <p:blipFill>
          <a:blip r:embed="rId3"/>
          <a:stretch>
            <a:fillRect/>
          </a:stretch>
        </p:blipFill>
        <p:spPr>
          <a:xfrm>
            <a:off x="7216885" y="5887517"/>
            <a:ext cx="833856" cy="810032"/>
          </a:xfrm>
          <a:prstGeom prst="rect">
            <a:avLst/>
          </a:prstGeom>
        </p:spPr>
      </p:pic>
      <p:sp>
        <p:nvSpPr>
          <p:cNvPr id="9" name="Rectangle 8"/>
          <p:cNvSpPr/>
          <p:nvPr/>
        </p:nvSpPr>
        <p:spPr>
          <a:xfrm>
            <a:off x="7950728" y="5804997"/>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11" name="Picture 10"/>
          <p:cNvPicPr>
            <a:picLocks noChangeAspect="1"/>
          </p:cNvPicPr>
          <p:nvPr/>
        </p:nvPicPr>
        <p:blipFill rotWithShape="1">
          <a:blip r:embed="rId4"/>
          <a:srcRect t="18995" b="5962"/>
          <a:stretch/>
        </p:blipFill>
        <p:spPr>
          <a:xfrm>
            <a:off x="306" y="0"/>
            <a:ext cx="9143694" cy="4608576"/>
          </a:xfrm>
          <a:prstGeom prst="rect">
            <a:avLst/>
          </a:prstGeom>
        </p:spPr>
      </p:pic>
    </p:spTree>
    <p:extLst>
      <p:ext uri="{BB962C8B-B14F-4D97-AF65-F5344CB8AC3E}">
        <p14:creationId xmlns:p14="http://schemas.microsoft.com/office/powerpoint/2010/main" val="163814448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7" name="Content Placeholder 5">
            <a:extLst>
              <a:ext uri="{FF2B5EF4-FFF2-40B4-BE49-F238E27FC236}">
                <a16:creationId xmlns="" xmlns:a16="http://schemas.microsoft.com/office/drawing/2014/main" id="{05F53756-C45F-4AA7-AB0A-8BEEF74D107E}"/>
              </a:ext>
            </a:extLst>
          </p:cNvPr>
          <p:cNvPicPr>
            <a:picLocks noChangeAspect="1"/>
          </p:cNvPicPr>
          <p:nvPr/>
        </p:nvPicPr>
        <p:blipFill>
          <a:blip r:embed="rId3"/>
          <a:stretch>
            <a:fillRect/>
          </a:stretch>
        </p:blipFill>
        <p:spPr>
          <a:xfrm>
            <a:off x="805262" y="1936625"/>
            <a:ext cx="4402286" cy="2984750"/>
          </a:xfrm>
          <a:prstGeom prst="rect">
            <a:avLst/>
          </a:prstGeom>
        </p:spPr>
      </p:pic>
    </p:spTree>
    <p:extLst>
      <p:ext uri="{BB962C8B-B14F-4D97-AF65-F5344CB8AC3E}">
        <p14:creationId xmlns:p14="http://schemas.microsoft.com/office/powerpoint/2010/main" val="151648939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 xmlns:a16="http://schemas.microsoft.com/office/drawing/2014/main" id="{BD7B0FE1-529C-4E4D-BF7D-9E9E77C16CD8}"/>
              </a:ext>
            </a:extLst>
          </p:cNvPr>
          <p:cNvSpPr txBox="1"/>
          <p:nvPr/>
        </p:nvSpPr>
        <p:spPr>
          <a:xfrm>
            <a:off x="5651660" y="2182164"/>
            <a:ext cx="2721935" cy="2739211"/>
          </a:xfrm>
          <a:prstGeom prst="rect">
            <a:avLst/>
          </a:prstGeom>
          <a:noFill/>
        </p:spPr>
        <p:txBody>
          <a:bodyPr wrap="square" rtlCol="0">
            <a:spAutoFit/>
          </a:bodyPr>
          <a:lstStyle/>
          <a:p>
            <a:pPr algn="ctr"/>
            <a:r>
              <a:rPr lang="en-US" sz="6600" b="1" smtClean="0">
                <a:solidFill>
                  <a:schemeClr val="bg1"/>
                </a:solidFill>
                <a:effectLst>
                  <a:glow rad="228600">
                    <a:schemeClr val="accent4">
                      <a:satMod val="175000"/>
                      <a:alpha val="40000"/>
                    </a:schemeClr>
                  </a:glow>
                </a:effectLst>
                <a:latin typeface="Avenir Book" charset="0"/>
                <a:ea typeface="Avenir Book" charset="0"/>
                <a:cs typeface="Avenir Book" charset="0"/>
              </a:rPr>
              <a:t>20-1000</a:t>
            </a:r>
            <a:r>
              <a:rPr lang="en-US" sz="4000" b="1" smtClean="0">
                <a:solidFill>
                  <a:schemeClr val="bg1"/>
                </a:solidFill>
                <a:latin typeface="Avenir Book" charset="0"/>
                <a:ea typeface="Avenir Book" charset="0"/>
                <a:cs typeface="Avenir Book" charset="0"/>
              </a:rPr>
              <a:t> </a:t>
            </a:r>
            <a:r>
              <a:rPr lang="en-US" sz="4000" b="1" dirty="0" smtClean="0">
                <a:solidFill>
                  <a:schemeClr val="bg1"/>
                </a:solidFill>
                <a:latin typeface="Avenir Book" charset="0"/>
                <a:ea typeface="Avenir Book" charset="0"/>
                <a:cs typeface="Avenir Book" charset="0"/>
              </a:rPr>
              <a:t>years</a:t>
            </a:r>
            <a:endParaRPr lang="en-US" sz="4000" dirty="0"/>
          </a:p>
        </p:txBody>
      </p:sp>
      <p:pic>
        <p:nvPicPr>
          <p:cNvPr id="7" name="Content Placeholder 5">
            <a:extLst>
              <a:ext uri="{FF2B5EF4-FFF2-40B4-BE49-F238E27FC236}">
                <a16:creationId xmlns="" xmlns:a16="http://schemas.microsoft.com/office/drawing/2014/main" id="{05F53756-C45F-4AA7-AB0A-8BEEF74D107E}"/>
              </a:ext>
            </a:extLst>
          </p:cNvPr>
          <p:cNvPicPr>
            <a:picLocks noChangeAspect="1"/>
          </p:cNvPicPr>
          <p:nvPr/>
        </p:nvPicPr>
        <p:blipFill>
          <a:blip r:embed="rId3"/>
          <a:stretch>
            <a:fillRect/>
          </a:stretch>
        </p:blipFill>
        <p:spPr>
          <a:xfrm>
            <a:off x="805262" y="1936625"/>
            <a:ext cx="4402286" cy="2984750"/>
          </a:xfrm>
          <a:prstGeom prst="rect">
            <a:avLst/>
          </a:prstGeom>
        </p:spPr>
      </p:pic>
    </p:spTree>
    <p:extLst>
      <p:ext uri="{BB962C8B-B14F-4D97-AF65-F5344CB8AC3E}">
        <p14:creationId xmlns:p14="http://schemas.microsoft.com/office/powerpoint/2010/main" val="290181246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62" y="2151660"/>
            <a:ext cx="4625390" cy="3228907"/>
          </a:xfrm>
          <a:prstGeom prst="rect">
            <a:avLst/>
          </a:prstGeom>
        </p:spPr>
      </p:pic>
    </p:spTree>
    <p:extLst>
      <p:ext uri="{BB962C8B-B14F-4D97-AF65-F5344CB8AC3E}">
        <p14:creationId xmlns:p14="http://schemas.microsoft.com/office/powerpoint/2010/main" val="127597371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a16="http://schemas.microsoft.com/office/drawing/2014/main" xmlns="" id="{BD7B0FE1-529C-4E4D-BF7D-9E9E77C16CD8}"/>
              </a:ext>
            </a:extLst>
          </p:cNvPr>
          <p:cNvSpPr txBox="1"/>
          <p:nvPr/>
        </p:nvSpPr>
        <p:spPr>
          <a:xfrm>
            <a:off x="5677786" y="3075057"/>
            <a:ext cx="2721935" cy="1107996"/>
          </a:xfrm>
          <a:prstGeom prst="rect">
            <a:avLst/>
          </a:prstGeom>
          <a:noFill/>
        </p:spPr>
        <p:txBody>
          <a:bodyPr wrap="square" rtlCol="0">
            <a:spAutoFit/>
          </a:bodyPr>
          <a:lstStyle/>
          <a:p>
            <a:pPr algn="ctr"/>
            <a:r>
              <a:rPr lang="en-US" sz="6600" b="1" dirty="0" smtClean="0">
                <a:solidFill>
                  <a:schemeClr val="bg1"/>
                </a:solidFill>
                <a:effectLst>
                  <a:glow rad="228600">
                    <a:schemeClr val="accent4">
                      <a:satMod val="175000"/>
                      <a:alpha val="40000"/>
                    </a:schemeClr>
                  </a:glow>
                </a:effectLst>
                <a:latin typeface="Avenir Book" charset="0"/>
                <a:ea typeface="Avenir Book" charset="0"/>
                <a:cs typeface="Avenir Book" charset="0"/>
              </a:rPr>
              <a:t>80</a:t>
            </a:r>
            <a:r>
              <a:rPr lang="en-US" sz="4000" b="1" dirty="0" smtClean="0">
                <a:solidFill>
                  <a:schemeClr val="bg1"/>
                </a:solidFill>
                <a:latin typeface="Avenir Book" charset="0"/>
                <a:ea typeface="Avenir Book" charset="0"/>
                <a:cs typeface="Avenir Book" charset="0"/>
              </a:rPr>
              <a:t> years</a:t>
            </a:r>
            <a:endParaRPr lang="en-US" sz="4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62" y="2151660"/>
            <a:ext cx="4625390" cy="3228907"/>
          </a:xfrm>
          <a:prstGeom prst="rect">
            <a:avLst/>
          </a:prstGeom>
        </p:spPr>
      </p:pic>
    </p:spTree>
    <p:extLst>
      <p:ext uri="{BB962C8B-B14F-4D97-AF65-F5344CB8AC3E}">
        <p14:creationId xmlns:p14="http://schemas.microsoft.com/office/powerpoint/2010/main" val="206691639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6" name="Content Placeholder 5">
            <a:extLst>
              <a:ext uri="{FF2B5EF4-FFF2-40B4-BE49-F238E27FC236}">
                <a16:creationId xmlns="" xmlns:a16="http://schemas.microsoft.com/office/drawing/2014/main" id="{B39F33AC-638A-4C19-9ADB-92C0AB7EA2EB}"/>
              </a:ext>
            </a:extLst>
          </p:cNvPr>
          <p:cNvPicPr>
            <a:picLocks noChangeAspect="1"/>
          </p:cNvPicPr>
          <p:nvPr/>
        </p:nvPicPr>
        <p:blipFill>
          <a:blip r:embed="rId3"/>
          <a:stretch>
            <a:fillRect/>
          </a:stretch>
        </p:blipFill>
        <p:spPr>
          <a:xfrm>
            <a:off x="744279" y="2169021"/>
            <a:ext cx="4479925" cy="2519957"/>
          </a:xfrm>
          <a:prstGeom prst="rect">
            <a:avLst/>
          </a:prstGeom>
        </p:spPr>
      </p:pic>
    </p:spTree>
    <p:extLst>
      <p:ext uri="{BB962C8B-B14F-4D97-AF65-F5344CB8AC3E}">
        <p14:creationId xmlns:p14="http://schemas.microsoft.com/office/powerpoint/2010/main" val="10402236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 xmlns:a16="http://schemas.microsoft.com/office/drawing/2014/main" id="{BD7B0FE1-529C-4E4D-BF7D-9E9E77C16CD8}"/>
              </a:ext>
            </a:extLst>
          </p:cNvPr>
          <p:cNvSpPr txBox="1"/>
          <p:nvPr/>
        </p:nvSpPr>
        <p:spPr>
          <a:xfrm>
            <a:off x="5677786" y="3075057"/>
            <a:ext cx="2721935" cy="1631216"/>
          </a:xfrm>
          <a:prstGeom prst="rect">
            <a:avLst/>
          </a:prstGeom>
          <a:noFill/>
        </p:spPr>
        <p:txBody>
          <a:bodyPr wrap="square" rtlCol="0">
            <a:spAutoFit/>
          </a:bodyPr>
          <a:lstStyle/>
          <a:p>
            <a:pPr algn="ctr"/>
            <a:r>
              <a:rPr lang="en-US" sz="6000" b="1" dirty="0">
                <a:solidFill>
                  <a:schemeClr val="bg1"/>
                </a:solidFill>
                <a:effectLst>
                  <a:glow rad="228600">
                    <a:schemeClr val="accent4">
                      <a:satMod val="175000"/>
                      <a:alpha val="40000"/>
                    </a:schemeClr>
                  </a:glow>
                </a:effectLst>
                <a:latin typeface="Avenir Book" charset="0"/>
                <a:ea typeface="Avenir Book" charset="0"/>
                <a:cs typeface="Avenir Book" charset="0"/>
              </a:rPr>
              <a:t>450</a:t>
            </a:r>
            <a:r>
              <a:rPr lang="en-US" sz="4000" b="1" dirty="0">
                <a:solidFill>
                  <a:schemeClr val="bg1"/>
                </a:solidFill>
                <a:latin typeface="Avenir Book" charset="0"/>
                <a:ea typeface="Avenir Book" charset="0"/>
                <a:cs typeface="Avenir Book" charset="0"/>
              </a:rPr>
              <a:t> years</a:t>
            </a:r>
            <a:endParaRPr lang="en-US" sz="4000" dirty="0"/>
          </a:p>
        </p:txBody>
      </p:sp>
      <p:pic>
        <p:nvPicPr>
          <p:cNvPr id="6" name="Content Placeholder 5">
            <a:extLst>
              <a:ext uri="{FF2B5EF4-FFF2-40B4-BE49-F238E27FC236}">
                <a16:creationId xmlns="" xmlns:a16="http://schemas.microsoft.com/office/drawing/2014/main" id="{B39F33AC-638A-4C19-9ADB-92C0AB7EA2EB}"/>
              </a:ext>
            </a:extLst>
          </p:cNvPr>
          <p:cNvPicPr>
            <a:picLocks noChangeAspect="1"/>
          </p:cNvPicPr>
          <p:nvPr/>
        </p:nvPicPr>
        <p:blipFill>
          <a:blip r:embed="rId3"/>
          <a:stretch>
            <a:fillRect/>
          </a:stretch>
        </p:blipFill>
        <p:spPr>
          <a:xfrm>
            <a:off x="744279" y="2169021"/>
            <a:ext cx="4479925" cy="2519957"/>
          </a:xfrm>
          <a:prstGeom prst="rect">
            <a:avLst/>
          </a:prstGeom>
        </p:spPr>
      </p:pic>
    </p:spTree>
    <p:extLst>
      <p:ext uri="{BB962C8B-B14F-4D97-AF65-F5344CB8AC3E}">
        <p14:creationId xmlns:p14="http://schemas.microsoft.com/office/powerpoint/2010/main" val="62642200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7" name="Content Placeholder 5">
            <a:extLst>
              <a:ext uri="{FF2B5EF4-FFF2-40B4-BE49-F238E27FC236}">
                <a16:creationId xmlns="" xmlns:a16="http://schemas.microsoft.com/office/drawing/2014/main" id="{E6861793-E8D7-42BE-95A2-F7F036C63715}"/>
              </a:ext>
            </a:extLst>
          </p:cNvPr>
          <p:cNvPicPr>
            <a:picLocks noChangeAspect="1"/>
          </p:cNvPicPr>
          <p:nvPr/>
        </p:nvPicPr>
        <p:blipFill>
          <a:blip r:embed="rId3"/>
          <a:stretch>
            <a:fillRect/>
          </a:stretch>
        </p:blipFill>
        <p:spPr>
          <a:xfrm>
            <a:off x="805262" y="2421017"/>
            <a:ext cx="4479925" cy="2015966"/>
          </a:xfrm>
          <a:prstGeom prst="rect">
            <a:avLst/>
          </a:prstGeom>
        </p:spPr>
      </p:pic>
    </p:spTree>
    <p:extLst>
      <p:ext uri="{BB962C8B-B14F-4D97-AF65-F5344CB8AC3E}">
        <p14:creationId xmlns:p14="http://schemas.microsoft.com/office/powerpoint/2010/main" val="368626020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 xmlns:a16="http://schemas.microsoft.com/office/drawing/2014/main" id="{BD7B0FE1-529C-4E4D-BF7D-9E9E77C16CD8}"/>
              </a:ext>
            </a:extLst>
          </p:cNvPr>
          <p:cNvSpPr txBox="1"/>
          <p:nvPr/>
        </p:nvSpPr>
        <p:spPr>
          <a:xfrm>
            <a:off x="5495253" y="2990433"/>
            <a:ext cx="3114534" cy="1446550"/>
          </a:xfrm>
          <a:prstGeom prst="rect">
            <a:avLst/>
          </a:prstGeom>
          <a:noFill/>
        </p:spPr>
        <p:txBody>
          <a:bodyPr wrap="square" rtlCol="0">
            <a:spAutoFit/>
          </a:bodyPr>
          <a:lstStyle/>
          <a:p>
            <a:pPr algn="ctr"/>
            <a:r>
              <a:rPr lang="en-US" sz="4800" b="1" dirty="0" smtClean="0">
                <a:solidFill>
                  <a:schemeClr val="bg1"/>
                </a:solidFill>
                <a:effectLst>
                  <a:glow rad="228600">
                    <a:schemeClr val="accent4">
                      <a:satMod val="175000"/>
                      <a:alpha val="40000"/>
                    </a:schemeClr>
                  </a:glow>
                </a:effectLst>
                <a:latin typeface="Avenir Book" charset="0"/>
                <a:ea typeface="Avenir Book" charset="0"/>
                <a:cs typeface="Avenir Book" charset="0"/>
              </a:rPr>
              <a:t>1,000,000</a:t>
            </a:r>
            <a:r>
              <a:rPr lang="en-US" sz="4000" b="1" dirty="0" smtClean="0">
                <a:solidFill>
                  <a:schemeClr val="bg1"/>
                </a:solidFill>
                <a:effectLst>
                  <a:glow rad="228600">
                    <a:schemeClr val="accent4">
                      <a:satMod val="175000"/>
                      <a:alpha val="40000"/>
                    </a:schemeClr>
                  </a:glow>
                </a:effectLst>
                <a:latin typeface="Avenir Book" charset="0"/>
                <a:ea typeface="Avenir Book" charset="0"/>
                <a:cs typeface="Avenir Book" charset="0"/>
              </a:rPr>
              <a:t> </a:t>
            </a:r>
            <a:r>
              <a:rPr lang="en-US" sz="4000" b="1" dirty="0" smtClean="0">
                <a:solidFill>
                  <a:schemeClr val="bg1"/>
                </a:solidFill>
                <a:latin typeface="Avenir Book" charset="0"/>
                <a:ea typeface="Avenir Book" charset="0"/>
                <a:cs typeface="Avenir Book" charset="0"/>
              </a:rPr>
              <a:t>years</a:t>
            </a:r>
            <a:r>
              <a:rPr lang="en-US" sz="4000" b="1" dirty="0">
                <a:solidFill>
                  <a:schemeClr val="bg1"/>
                </a:solidFill>
                <a:latin typeface="Avenir Book" charset="0"/>
                <a:ea typeface="Avenir Book" charset="0"/>
                <a:cs typeface="Avenir Book" charset="0"/>
              </a:rPr>
              <a:t>!</a:t>
            </a:r>
            <a:endParaRPr lang="en-US" sz="4000" dirty="0"/>
          </a:p>
        </p:txBody>
      </p:sp>
      <p:pic>
        <p:nvPicPr>
          <p:cNvPr id="7" name="Content Placeholder 5">
            <a:extLst>
              <a:ext uri="{FF2B5EF4-FFF2-40B4-BE49-F238E27FC236}">
                <a16:creationId xmlns="" xmlns:a16="http://schemas.microsoft.com/office/drawing/2014/main" id="{E6861793-E8D7-42BE-95A2-F7F036C63715}"/>
              </a:ext>
            </a:extLst>
          </p:cNvPr>
          <p:cNvPicPr>
            <a:picLocks noChangeAspect="1"/>
          </p:cNvPicPr>
          <p:nvPr/>
        </p:nvPicPr>
        <p:blipFill>
          <a:blip r:embed="rId3"/>
          <a:stretch>
            <a:fillRect/>
          </a:stretch>
        </p:blipFill>
        <p:spPr>
          <a:xfrm>
            <a:off x="805262" y="2421017"/>
            <a:ext cx="4479925" cy="2015966"/>
          </a:xfrm>
          <a:prstGeom prst="rect">
            <a:avLst/>
          </a:prstGeom>
        </p:spPr>
      </p:pic>
    </p:spTree>
    <p:extLst>
      <p:ext uri="{BB962C8B-B14F-4D97-AF65-F5344CB8AC3E}">
        <p14:creationId xmlns:p14="http://schemas.microsoft.com/office/powerpoint/2010/main" val="118911183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11" name="Flowchart: Connector 10">
            <a:extLst>
              <a:ext uri="{FF2B5EF4-FFF2-40B4-BE49-F238E27FC236}">
                <a16:creationId xmlns="" xmlns:a16="http://schemas.microsoft.com/office/drawing/2014/main" id="{40AF89E0-31F4-4797-8A30-331C2BC4AF84}"/>
              </a:ext>
            </a:extLst>
          </p:cNvPr>
          <p:cNvSpPr/>
          <p:nvPr/>
        </p:nvSpPr>
        <p:spPr>
          <a:xfrm>
            <a:off x="1480457" y="643489"/>
            <a:ext cx="5878285" cy="5780315"/>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t>How can we help?</a:t>
            </a:r>
            <a:endParaRPr lang="en-US" b="1" dirty="0"/>
          </a:p>
        </p:txBody>
      </p:sp>
    </p:spTree>
    <p:extLst>
      <p:ext uri="{BB962C8B-B14F-4D97-AF65-F5344CB8AC3E}">
        <p14:creationId xmlns:p14="http://schemas.microsoft.com/office/powerpoint/2010/main" val="6514958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11" name="Flowchart: Connector 10">
            <a:extLst>
              <a:ext uri="{FF2B5EF4-FFF2-40B4-BE49-F238E27FC236}">
                <a16:creationId xmlns="" xmlns:a16="http://schemas.microsoft.com/office/drawing/2014/main" id="{40AF89E0-31F4-4797-8A30-331C2BC4AF84}"/>
              </a:ext>
            </a:extLst>
          </p:cNvPr>
          <p:cNvSpPr/>
          <p:nvPr/>
        </p:nvSpPr>
        <p:spPr>
          <a:xfrm>
            <a:off x="1480457" y="643489"/>
            <a:ext cx="5878285" cy="5780315"/>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407" y="1178995"/>
            <a:ext cx="5278005" cy="5014104"/>
          </a:xfrm>
          <a:prstGeom prst="rect">
            <a:avLst/>
          </a:prstGeom>
        </p:spPr>
      </p:pic>
    </p:spTree>
    <p:extLst>
      <p:ext uri="{BB962C8B-B14F-4D97-AF65-F5344CB8AC3E}">
        <p14:creationId xmlns:p14="http://schemas.microsoft.com/office/powerpoint/2010/main" val="9559879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379268" y="305233"/>
            <a:ext cx="4447913" cy="707886"/>
          </a:xfrm>
          <a:prstGeom prst="rect">
            <a:avLst/>
          </a:prstGeom>
          <a:noFill/>
        </p:spPr>
        <p:txBody>
          <a:bodyPr wrap="square" rtlCol="0">
            <a:spAutoFit/>
          </a:bodyPr>
          <a:lstStyle/>
          <a:p>
            <a:r>
              <a:rPr lang="en-US" sz="4000" b="1" dirty="0">
                <a:latin typeface="Avenir Book" charset="0"/>
                <a:ea typeface="Avenir Book" charset="0"/>
                <a:cs typeface="Avenir Book" charset="0"/>
              </a:rPr>
              <a:t>Marine Debris</a:t>
            </a:r>
          </a:p>
        </p:txBody>
      </p:sp>
      <p:pic>
        <p:nvPicPr>
          <p:cNvPr id="5" name="Picture 4"/>
          <p:cNvPicPr>
            <a:picLocks noChangeAspect="1"/>
          </p:cNvPicPr>
          <p:nvPr/>
        </p:nvPicPr>
        <p:blipFill>
          <a:blip r:embed="rId3"/>
          <a:stretch>
            <a:fillRect/>
          </a:stretch>
        </p:blipFill>
        <p:spPr>
          <a:xfrm>
            <a:off x="379268" y="1428750"/>
            <a:ext cx="8437336" cy="4508500"/>
          </a:xfrm>
          <a:prstGeom prst="rect">
            <a:avLst/>
          </a:prstGeom>
        </p:spPr>
      </p:pic>
    </p:spTree>
    <p:extLst>
      <p:ext uri="{BB962C8B-B14F-4D97-AF65-F5344CB8AC3E}">
        <p14:creationId xmlns:p14="http://schemas.microsoft.com/office/powerpoint/2010/main" val="31939402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Trash Tracking</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32" y="1266638"/>
            <a:ext cx="8086165" cy="4548468"/>
          </a:xfrm>
          <a:prstGeom prst="rect">
            <a:avLst/>
          </a:prstGeom>
        </p:spPr>
      </p:pic>
    </p:spTree>
    <p:extLst>
      <p:ext uri="{BB962C8B-B14F-4D97-AF65-F5344CB8AC3E}">
        <p14:creationId xmlns:p14="http://schemas.microsoft.com/office/powerpoint/2010/main" val="384030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Trash Tracking Predictions</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257" y="3856105"/>
            <a:ext cx="5223645" cy="283410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3145" y="1204441"/>
            <a:ext cx="3883805" cy="242959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072" y="1766049"/>
            <a:ext cx="3228034" cy="4180112"/>
          </a:xfrm>
          <a:prstGeom prst="rect">
            <a:avLst/>
          </a:prstGeom>
        </p:spPr>
      </p:pic>
    </p:spTree>
    <p:extLst>
      <p:ext uri="{BB962C8B-B14F-4D97-AF65-F5344CB8AC3E}">
        <p14:creationId xmlns:p14="http://schemas.microsoft.com/office/powerpoint/2010/main" val="81459484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Trash Tracking Conclusions</a:t>
            </a:r>
            <a:endParaRPr lang="en-US" sz="4000" b="1" dirty="0">
              <a:latin typeface="Avenir Book" charset="0"/>
              <a:ea typeface="Avenir Book" charset="0"/>
              <a:cs typeface="Avenir Book" charset="0"/>
            </a:endParaRP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3667" y="1817663"/>
            <a:ext cx="3645264" cy="364526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13928"/>
          <a:stretch/>
        </p:blipFill>
        <p:spPr>
          <a:xfrm rot="20808767">
            <a:off x="515528" y="1292794"/>
            <a:ext cx="2365040" cy="203562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55757">
            <a:off x="6113431" y="1037712"/>
            <a:ext cx="2545787" cy="254578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36110">
            <a:off x="6400061" y="4113409"/>
            <a:ext cx="1519910" cy="1967709"/>
          </a:xfrm>
          <a:prstGeom prst="rect">
            <a:avLst/>
          </a:prstGeom>
        </p:spPr>
      </p:pic>
      <p:grpSp>
        <p:nvGrpSpPr>
          <p:cNvPr id="12" name="Group 11"/>
          <p:cNvGrpSpPr/>
          <p:nvPr/>
        </p:nvGrpSpPr>
        <p:grpSpPr>
          <a:xfrm rot="20306358">
            <a:off x="438181" y="3977369"/>
            <a:ext cx="2519244" cy="2505390"/>
            <a:chOff x="-172246" y="3918279"/>
            <a:chExt cx="2434382" cy="3132406"/>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2821" flipH="1">
              <a:off x="-172246" y="4420263"/>
              <a:ext cx="1346552" cy="2630422"/>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54375">
              <a:off x="553754" y="4002825"/>
              <a:ext cx="1570297" cy="276285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75690">
              <a:off x="650716" y="4022954"/>
              <a:ext cx="1611420" cy="283521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428342">
              <a:off x="357166" y="3918279"/>
              <a:ext cx="1592926" cy="2802672"/>
            </a:xfrm>
            <a:prstGeom prst="rect">
              <a:avLst/>
            </a:prstGeom>
          </p:spPr>
        </p:pic>
      </p:grpSp>
    </p:spTree>
    <p:extLst>
      <p:ext uri="{BB962C8B-B14F-4D97-AF65-F5344CB8AC3E}">
        <p14:creationId xmlns:p14="http://schemas.microsoft.com/office/powerpoint/2010/main" val="177405978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0" y="6425543"/>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sp>
        <p:nvSpPr>
          <p:cNvPr id="4" name="Title 1"/>
          <p:cNvSpPr txBox="1">
            <a:spLocks/>
          </p:cNvSpPr>
          <p:nvPr/>
        </p:nvSpPr>
        <p:spPr>
          <a:xfrm>
            <a:off x="750709" y="499582"/>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How Can We Help?</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206" y="1615080"/>
            <a:ext cx="7539828" cy="4247790"/>
          </a:xfrm>
          <a:prstGeom prst="rect">
            <a:avLst/>
          </a:prstGeom>
        </p:spPr>
      </p:pic>
    </p:spTree>
    <p:extLst>
      <p:ext uri="{BB962C8B-B14F-4D97-AF65-F5344CB8AC3E}">
        <p14:creationId xmlns:p14="http://schemas.microsoft.com/office/powerpoint/2010/main" val="32562925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500509" y="399534"/>
            <a:ext cx="3236784" cy="1200329"/>
          </a:xfrm>
          <a:prstGeom prst="rect">
            <a:avLst/>
          </a:prstGeom>
        </p:spPr>
        <p:txBody>
          <a:bodyPr wrap="none">
            <a:spAutoFit/>
          </a:bodyPr>
          <a:lstStyle/>
          <a:p>
            <a:r>
              <a:rPr lang="en-US" sz="3600" b="1" dirty="0" smtClean="0">
                <a:latin typeface="Avenir Book" charset="0"/>
                <a:ea typeface="Avenir Book" charset="0"/>
                <a:cs typeface="Avenir Book" charset="0"/>
              </a:rPr>
              <a:t>Getting to the </a:t>
            </a:r>
          </a:p>
          <a:p>
            <a:r>
              <a:rPr lang="en-US" sz="3600" b="1" dirty="0" smtClean="0">
                <a:latin typeface="Avenir Book" charset="0"/>
                <a:ea typeface="Avenir Book" charset="0"/>
                <a:cs typeface="Avenir Book" charset="0"/>
              </a:rPr>
              <a:t>Trash Can!</a:t>
            </a:r>
            <a:endParaRPr lang="en-US" sz="3600" b="1" dirty="0">
              <a:latin typeface="Avenir Book" charset="0"/>
              <a:ea typeface="Avenir Book" charset="0"/>
              <a:cs typeface="Avenir Book"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501" y="286266"/>
            <a:ext cx="4890761" cy="6322204"/>
          </a:xfrm>
          <a:prstGeom prst="rect">
            <a:avLst/>
          </a:prstGeom>
        </p:spPr>
      </p:pic>
    </p:spTree>
    <p:extLst>
      <p:ext uri="{BB962C8B-B14F-4D97-AF65-F5344CB8AC3E}">
        <p14:creationId xmlns:p14="http://schemas.microsoft.com/office/powerpoint/2010/main" val="122186668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451" y="156754"/>
            <a:ext cx="5129644" cy="6596743"/>
          </a:xfrm>
          <a:prstGeom prst="rect">
            <a:avLst/>
          </a:prstGeom>
        </p:spPr>
      </p:pic>
      <p:sp>
        <p:nvSpPr>
          <p:cNvPr id="3" name="TextBox 2"/>
          <p:cNvSpPr txBox="1"/>
          <p:nvPr/>
        </p:nvSpPr>
        <p:spPr>
          <a:xfrm>
            <a:off x="548640" y="444138"/>
            <a:ext cx="2483116" cy="707886"/>
          </a:xfrm>
          <a:prstGeom prst="rect">
            <a:avLst/>
          </a:prstGeom>
          <a:noFill/>
        </p:spPr>
        <p:txBody>
          <a:bodyPr wrap="none" rtlCol="0">
            <a:spAutoFit/>
          </a:bodyPr>
          <a:lstStyle/>
          <a:p>
            <a:r>
              <a:rPr lang="en-US" sz="4000" dirty="0" smtClean="0"/>
              <a:t>Homework</a:t>
            </a:r>
            <a:endParaRPr lang="en-US" sz="4000" dirty="0"/>
          </a:p>
        </p:txBody>
      </p:sp>
    </p:spTree>
    <p:extLst>
      <p:ext uri="{BB962C8B-B14F-4D97-AF65-F5344CB8AC3E}">
        <p14:creationId xmlns:p14="http://schemas.microsoft.com/office/powerpoint/2010/main" val="102449650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956176" y="2165847"/>
            <a:ext cx="7607253" cy="2387600"/>
          </a:xfrm>
        </p:spPr>
        <p:txBody>
          <a:bodyPr/>
          <a:lstStyle/>
          <a:p>
            <a:r>
              <a:rPr lang="en-US" b="1" dirty="0">
                <a:solidFill>
                  <a:schemeClr val="bg1"/>
                </a:solidFill>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1018342" y="4553447"/>
            <a:ext cx="7315200" cy="1655762"/>
          </a:xfrm>
        </p:spPr>
        <p:txBody>
          <a:bodyPr>
            <a:normAutofit/>
          </a:bodyPr>
          <a:lstStyle/>
          <a:p>
            <a:pPr>
              <a:lnSpc>
                <a:spcPct val="100000"/>
              </a:lnSpc>
            </a:pPr>
            <a:r>
              <a:rPr lang="en-US" sz="1600" dirty="0">
                <a:solidFill>
                  <a:schemeClr val="bg1"/>
                </a:solidFill>
              </a:rPr>
              <a:t>Developed by the Environmental Protection Agency</a:t>
            </a:r>
          </a:p>
          <a:p>
            <a:pPr>
              <a:lnSpc>
                <a:spcPct val="100000"/>
              </a:lnSpc>
            </a:pPr>
            <a:r>
              <a:rPr lang="en-US" sz="1600" dirty="0">
                <a:solidFill>
                  <a:schemeClr val="bg1"/>
                </a:solidFill>
              </a:rPr>
              <a:t>With support from Department of State </a:t>
            </a:r>
          </a:p>
          <a:p>
            <a:pPr>
              <a:lnSpc>
                <a:spcPct val="100000"/>
              </a:lnSpc>
            </a:pPr>
            <a:r>
              <a:rPr lang="en-US" sz="1600" dirty="0">
                <a:solidFill>
                  <a:schemeClr val="bg1"/>
                </a:solidFill>
              </a:rPr>
              <a:t>Virtual Students of </a:t>
            </a:r>
            <a:r>
              <a:rPr lang="en-US" sz="1600" dirty="0" smtClean="0">
                <a:solidFill>
                  <a:schemeClr val="bg1"/>
                </a:solidFill>
              </a:rPr>
              <a:t>Federal Service </a:t>
            </a:r>
            <a:r>
              <a:rPr lang="en-US" sz="1600" dirty="0">
                <a:solidFill>
                  <a:schemeClr val="bg1"/>
                </a:solidFill>
              </a:rPr>
              <a:t>Interns </a:t>
            </a:r>
          </a:p>
          <a:p>
            <a:pPr>
              <a:lnSpc>
                <a:spcPct val="100000"/>
              </a:lnSpc>
            </a:pPr>
            <a:r>
              <a:rPr lang="en-US" sz="1600" dirty="0">
                <a:hlinkClick r:id="rId2"/>
              </a:rPr>
              <a:t>https://www.epa.gov/education</a:t>
            </a:r>
            <a:r>
              <a:rPr lang="en-US" sz="1600" dirty="0"/>
              <a:t> </a:t>
            </a:r>
          </a:p>
        </p:txBody>
      </p:sp>
      <p:pic>
        <p:nvPicPr>
          <p:cNvPr id="6" name="Picture 5"/>
          <p:cNvPicPr>
            <a:picLocks noChangeAspect="1"/>
          </p:cNvPicPr>
          <p:nvPr/>
        </p:nvPicPr>
        <p:blipFill>
          <a:blip r:embed="rId3"/>
          <a:stretch>
            <a:fillRect/>
          </a:stretch>
        </p:blipFill>
        <p:spPr>
          <a:xfrm>
            <a:off x="6878124" y="5539845"/>
            <a:ext cx="967255" cy="939619"/>
          </a:xfrm>
          <a:prstGeom prst="rect">
            <a:avLst/>
          </a:prstGeom>
        </p:spPr>
      </p:pic>
      <p:sp>
        <p:nvSpPr>
          <p:cNvPr id="7" name="Rectangle 6"/>
          <p:cNvSpPr/>
          <p:nvPr/>
        </p:nvSpPr>
        <p:spPr>
          <a:xfrm>
            <a:off x="7845379" y="5518171"/>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8" name="Picture 7"/>
          <p:cNvPicPr>
            <a:picLocks noChangeAspect="1"/>
          </p:cNvPicPr>
          <p:nvPr/>
        </p:nvPicPr>
        <p:blipFill rotWithShape="1">
          <a:blip r:embed="rId4"/>
          <a:srcRect l="4566" t="3617" r="6218"/>
          <a:stretch/>
        </p:blipFill>
        <p:spPr>
          <a:xfrm>
            <a:off x="2743200" y="439566"/>
            <a:ext cx="3865484" cy="3226942"/>
          </a:xfrm>
          <a:prstGeom prst="rect">
            <a:avLst/>
          </a:prstGeom>
        </p:spPr>
      </p:pic>
      <p:sp>
        <p:nvSpPr>
          <p:cNvPr id="9" name="TextBox 8"/>
          <p:cNvSpPr txBox="1"/>
          <p:nvPr/>
        </p:nvSpPr>
        <p:spPr>
          <a:xfrm>
            <a:off x="2601767" y="6054108"/>
            <a:ext cx="4276357" cy="923330"/>
          </a:xfrm>
          <a:prstGeom prst="rect">
            <a:avLst/>
          </a:prstGeom>
          <a:noFill/>
        </p:spPr>
        <p:txBody>
          <a:bodyPr wrap="square" rtlCol="0" anchor="t">
            <a:spAutoFit/>
          </a:bodyPr>
          <a:lstStyle/>
          <a:p>
            <a:pPr algn="ctr"/>
            <a:r>
              <a:rPr lang="en-US" dirty="0">
                <a:solidFill>
                  <a:schemeClr val="bg1"/>
                </a:solidFill>
              </a:rPr>
              <a:t>For more information: </a:t>
            </a:r>
            <a:r>
              <a:rPr lang="en-US" dirty="0" err="1">
                <a:solidFill>
                  <a:schemeClr val="bg1"/>
                </a:solidFill>
              </a:rPr>
              <a:t>hanft.sally@epa.gov</a:t>
            </a:r>
            <a:r>
              <a:rPr lang="en-US" dirty="0">
                <a:solidFill>
                  <a:schemeClr val="bg1"/>
                </a:solidFill>
              </a:rPr>
              <a:t> or </a:t>
            </a:r>
            <a:r>
              <a:rPr lang="en-US" dirty="0" err="1">
                <a:solidFill>
                  <a:schemeClr val="bg1"/>
                </a:solidFill>
              </a:rPr>
              <a:t>salazar.viccy@epa.gov</a:t>
            </a:r>
            <a:r>
              <a:rPr lang="en-US" dirty="0"/>
              <a:t> </a:t>
            </a:r>
          </a:p>
          <a:p>
            <a:r>
              <a:rPr lang="en-US" dirty="0"/>
              <a:t> </a:t>
            </a:r>
          </a:p>
        </p:txBody>
      </p:sp>
    </p:spTree>
    <p:extLst>
      <p:ext uri="{BB962C8B-B14F-4D97-AF65-F5344CB8AC3E}">
        <p14:creationId xmlns:p14="http://schemas.microsoft.com/office/powerpoint/2010/main" val="173272278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379268" y="305233"/>
            <a:ext cx="4447913"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Do Now</a:t>
            </a:r>
            <a:endParaRPr lang="en-US" sz="4000" b="1" dirty="0">
              <a:latin typeface="Avenir Book" charset="0"/>
              <a:ea typeface="Avenir Book" charset="0"/>
              <a:cs typeface="Avenir Book"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889" y="144196"/>
            <a:ext cx="5071936" cy="6557559"/>
          </a:xfrm>
          <a:prstGeom prst="rect">
            <a:avLst/>
          </a:prstGeom>
        </p:spPr>
      </p:pic>
    </p:spTree>
    <p:extLst>
      <p:ext uri="{BB962C8B-B14F-4D97-AF65-F5344CB8AC3E}">
        <p14:creationId xmlns:p14="http://schemas.microsoft.com/office/powerpoint/2010/main" val="186891807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379268" y="305233"/>
            <a:ext cx="5652655" cy="707886"/>
          </a:xfrm>
          <a:prstGeom prst="rect">
            <a:avLst/>
          </a:prstGeom>
          <a:noFill/>
        </p:spPr>
        <p:txBody>
          <a:bodyPr wrap="square" rtlCol="0">
            <a:spAutoFit/>
          </a:bodyPr>
          <a:lstStyle/>
          <a:p>
            <a:r>
              <a:rPr lang="en-US" sz="4000" b="1" dirty="0">
                <a:latin typeface="Avenir Book" charset="0"/>
                <a:ea typeface="Avenir Book" charset="0"/>
                <a:cs typeface="Avenir Book" charset="0"/>
              </a:rPr>
              <a:t>Keywords</a:t>
            </a:r>
          </a:p>
        </p:txBody>
      </p:sp>
      <p:pic>
        <p:nvPicPr>
          <p:cNvPr id="8" name="Picture 7">
            <a:extLst>
              <a:ext uri="{FF2B5EF4-FFF2-40B4-BE49-F238E27FC236}">
                <a16:creationId xmlns="" xmlns:a16="http://schemas.microsoft.com/office/drawing/2014/main" id="{E0940FF2-1A51-49FD-AE45-63E962AA5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62" y="1013119"/>
            <a:ext cx="7460293" cy="496931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580" y="305233"/>
            <a:ext cx="3160852" cy="3002810"/>
          </a:xfrm>
          <a:prstGeom prst="rect">
            <a:avLst/>
          </a:prstGeom>
        </p:spPr>
      </p:pic>
    </p:spTree>
    <p:extLst>
      <p:ext uri="{BB962C8B-B14F-4D97-AF65-F5344CB8AC3E}">
        <p14:creationId xmlns:p14="http://schemas.microsoft.com/office/powerpoint/2010/main" val="139771852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498764" y="457200"/>
            <a:ext cx="5527963" cy="707886"/>
          </a:xfrm>
          <a:prstGeom prst="rect">
            <a:avLst/>
          </a:prstGeom>
          <a:noFill/>
        </p:spPr>
        <p:txBody>
          <a:bodyPr wrap="square" rtlCol="0">
            <a:spAutoFit/>
          </a:bodyPr>
          <a:lstStyle/>
          <a:p>
            <a:r>
              <a:rPr lang="en-US" sz="4000" b="1" dirty="0">
                <a:latin typeface="Avenir Book" charset="0"/>
                <a:ea typeface="Avenir Book" charset="0"/>
                <a:cs typeface="Avenir Book" charset="0"/>
              </a:rPr>
              <a:t>The 4 Rs</a:t>
            </a:r>
          </a:p>
        </p:txBody>
      </p:sp>
      <p:pic>
        <p:nvPicPr>
          <p:cNvPr id="13" name="Picture 12" descr="A close up of a device&#10;&#10;Description generated with high confidence">
            <a:extLst>
              <a:ext uri="{FF2B5EF4-FFF2-40B4-BE49-F238E27FC236}">
                <a16:creationId xmlns="" xmlns:a16="http://schemas.microsoft.com/office/drawing/2014/main" id="{15B778B4-9FD8-408E-B6D6-6D080EAE6755}"/>
              </a:ext>
            </a:extLst>
          </p:cNvPr>
          <p:cNvPicPr>
            <a:picLocks noChangeAspect="1"/>
          </p:cNvPicPr>
          <p:nvPr/>
        </p:nvPicPr>
        <p:blipFill>
          <a:blip r:embed="rId3"/>
          <a:stretch>
            <a:fillRect/>
          </a:stretch>
        </p:blipFill>
        <p:spPr>
          <a:xfrm>
            <a:off x="1562963" y="1165085"/>
            <a:ext cx="6018074" cy="1851715"/>
          </a:xfrm>
          <a:prstGeom prst="rect">
            <a:avLst/>
          </a:prstGeom>
        </p:spPr>
      </p:pic>
      <p:pic>
        <p:nvPicPr>
          <p:cNvPr id="15" name="Picture 14" descr="A bowl of food&#10;&#10;Description generated with very high confidence">
            <a:extLst>
              <a:ext uri="{FF2B5EF4-FFF2-40B4-BE49-F238E27FC236}">
                <a16:creationId xmlns="" xmlns:a16="http://schemas.microsoft.com/office/drawing/2014/main" id="{047C5D12-7738-4DDF-AE41-05A236042B4B}"/>
              </a:ext>
            </a:extLst>
          </p:cNvPr>
          <p:cNvPicPr>
            <a:picLocks noChangeAspect="1"/>
          </p:cNvPicPr>
          <p:nvPr/>
        </p:nvPicPr>
        <p:blipFill>
          <a:blip r:embed="rId4"/>
          <a:stretch>
            <a:fillRect/>
          </a:stretch>
        </p:blipFill>
        <p:spPr>
          <a:xfrm>
            <a:off x="1562963" y="2720375"/>
            <a:ext cx="6018074" cy="1851715"/>
          </a:xfrm>
          <a:prstGeom prst="rect">
            <a:avLst/>
          </a:prstGeom>
        </p:spPr>
      </p:pic>
      <p:pic>
        <p:nvPicPr>
          <p:cNvPr id="17" name="Picture 16">
            <a:extLst>
              <a:ext uri="{FF2B5EF4-FFF2-40B4-BE49-F238E27FC236}">
                <a16:creationId xmlns="" xmlns:a16="http://schemas.microsoft.com/office/drawing/2014/main" id="{A97A3F1C-C3B8-4301-94EE-704E3D301AAD}"/>
              </a:ext>
            </a:extLst>
          </p:cNvPr>
          <p:cNvPicPr>
            <a:picLocks noChangeAspect="1"/>
          </p:cNvPicPr>
          <p:nvPr/>
        </p:nvPicPr>
        <p:blipFill>
          <a:blip r:embed="rId5"/>
          <a:stretch>
            <a:fillRect/>
          </a:stretch>
        </p:blipFill>
        <p:spPr>
          <a:xfrm>
            <a:off x="1562963" y="4275664"/>
            <a:ext cx="6018074" cy="1851715"/>
          </a:xfrm>
          <a:prstGeom prst="rect">
            <a:avLst/>
          </a:prstGeom>
        </p:spPr>
      </p:pic>
    </p:spTree>
    <p:extLst>
      <p:ext uri="{BB962C8B-B14F-4D97-AF65-F5344CB8AC3E}">
        <p14:creationId xmlns:p14="http://schemas.microsoft.com/office/powerpoint/2010/main" val="102789911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pic>
        <p:nvPicPr>
          <p:cNvPr id="7" name="Content Placeholder 5">
            <a:extLst>
              <a:ext uri="{FF2B5EF4-FFF2-40B4-BE49-F238E27FC236}">
                <a16:creationId xmlns="" xmlns:a16="http://schemas.microsoft.com/office/drawing/2014/main" id="{80D83108-EE5A-463C-84BB-1477F68EAF14}"/>
              </a:ext>
            </a:extLst>
          </p:cNvPr>
          <p:cNvPicPr>
            <a:picLocks noChangeAspect="1"/>
          </p:cNvPicPr>
          <p:nvPr/>
        </p:nvPicPr>
        <p:blipFill>
          <a:blip r:embed="rId3"/>
          <a:stretch>
            <a:fillRect/>
          </a:stretch>
        </p:blipFill>
        <p:spPr>
          <a:xfrm>
            <a:off x="805262" y="2103812"/>
            <a:ext cx="4479925" cy="2984750"/>
          </a:xfrm>
          <a:prstGeom prst="rect">
            <a:avLst/>
          </a:prstGeom>
        </p:spPr>
      </p:pic>
    </p:spTree>
    <p:extLst>
      <p:ext uri="{BB962C8B-B14F-4D97-AF65-F5344CB8AC3E}">
        <p14:creationId xmlns:p14="http://schemas.microsoft.com/office/powerpoint/2010/main" val="72685667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7" name="Content Placeholder 5">
            <a:extLst>
              <a:ext uri="{FF2B5EF4-FFF2-40B4-BE49-F238E27FC236}">
                <a16:creationId xmlns="" xmlns:a16="http://schemas.microsoft.com/office/drawing/2014/main" id="{80D83108-EE5A-463C-84BB-1477F68EAF14}"/>
              </a:ext>
            </a:extLst>
          </p:cNvPr>
          <p:cNvPicPr>
            <a:picLocks noChangeAspect="1"/>
          </p:cNvPicPr>
          <p:nvPr/>
        </p:nvPicPr>
        <p:blipFill>
          <a:blip r:embed="rId3"/>
          <a:stretch>
            <a:fillRect/>
          </a:stretch>
        </p:blipFill>
        <p:spPr>
          <a:xfrm>
            <a:off x="805262" y="2103812"/>
            <a:ext cx="4479925" cy="2984750"/>
          </a:xfrm>
          <a:prstGeom prst="rect">
            <a:avLst/>
          </a:prstGeom>
        </p:spPr>
      </p:pic>
      <p:sp>
        <p:nvSpPr>
          <p:cNvPr id="3" name="TextBox 2">
            <a:extLst>
              <a:ext uri="{FF2B5EF4-FFF2-40B4-BE49-F238E27FC236}">
                <a16:creationId xmlns="" xmlns:a16="http://schemas.microsoft.com/office/drawing/2014/main" id="{BD7B0FE1-529C-4E4D-BF7D-9E9E77C16CD8}"/>
              </a:ext>
            </a:extLst>
          </p:cNvPr>
          <p:cNvSpPr txBox="1"/>
          <p:nvPr/>
        </p:nvSpPr>
        <p:spPr>
          <a:xfrm>
            <a:off x="5677786" y="3075057"/>
            <a:ext cx="2721935" cy="1107996"/>
          </a:xfrm>
          <a:prstGeom prst="rect">
            <a:avLst/>
          </a:prstGeom>
          <a:noFill/>
        </p:spPr>
        <p:txBody>
          <a:bodyPr wrap="square" rtlCol="0">
            <a:spAutoFit/>
          </a:bodyPr>
          <a:lstStyle/>
          <a:p>
            <a:pPr algn="ctr"/>
            <a:r>
              <a:rPr lang="en-US" sz="6600" b="1" dirty="0">
                <a:solidFill>
                  <a:schemeClr val="bg1"/>
                </a:solidFill>
                <a:effectLst>
                  <a:glow rad="228600">
                    <a:schemeClr val="accent4">
                      <a:satMod val="175000"/>
                      <a:alpha val="40000"/>
                    </a:schemeClr>
                  </a:glow>
                </a:effectLst>
                <a:latin typeface="Avenir Book" charset="0"/>
                <a:ea typeface="Avenir Book" charset="0"/>
                <a:cs typeface="Avenir Book" charset="0"/>
              </a:rPr>
              <a:t>2</a:t>
            </a:r>
            <a:r>
              <a:rPr lang="en-US" sz="4000" b="1" dirty="0">
                <a:solidFill>
                  <a:schemeClr val="bg1"/>
                </a:solidFill>
                <a:effectLst>
                  <a:glow rad="228600">
                    <a:schemeClr val="accent4">
                      <a:satMod val="175000"/>
                      <a:alpha val="40000"/>
                    </a:schemeClr>
                  </a:glow>
                </a:effectLst>
                <a:latin typeface="Avenir Book" charset="0"/>
                <a:ea typeface="Avenir Book" charset="0"/>
                <a:cs typeface="Avenir Book" charset="0"/>
              </a:rPr>
              <a:t> </a:t>
            </a:r>
            <a:r>
              <a:rPr lang="en-US" sz="4000" b="1" dirty="0">
                <a:solidFill>
                  <a:schemeClr val="bg1"/>
                </a:solidFill>
                <a:latin typeface="Avenir Book" charset="0"/>
                <a:ea typeface="Avenir Book" charset="0"/>
                <a:cs typeface="Avenir Book" charset="0"/>
              </a:rPr>
              <a:t>months</a:t>
            </a:r>
            <a:endParaRPr lang="en-US" sz="4000" dirty="0"/>
          </a:p>
        </p:txBody>
      </p:sp>
    </p:spTree>
    <p:extLst>
      <p:ext uri="{BB962C8B-B14F-4D97-AF65-F5344CB8AC3E}">
        <p14:creationId xmlns:p14="http://schemas.microsoft.com/office/powerpoint/2010/main" val="206098754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6" name="Content Placeholder 5">
            <a:extLst>
              <a:ext uri="{FF2B5EF4-FFF2-40B4-BE49-F238E27FC236}">
                <a16:creationId xmlns="" xmlns:a16="http://schemas.microsoft.com/office/drawing/2014/main" id="{AC12700D-F54B-409E-8D32-BC97518F96C7}"/>
              </a:ext>
            </a:extLst>
          </p:cNvPr>
          <p:cNvPicPr>
            <a:picLocks noChangeAspect="1"/>
          </p:cNvPicPr>
          <p:nvPr/>
        </p:nvPicPr>
        <p:blipFill>
          <a:blip r:embed="rId3"/>
          <a:stretch>
            <a:fillRect/>
          </a:stretch>
        </p:blipFill>
        <p:spPr>
          <a:xfrm>
            <a:off x="805262" y="1936625"/>
            <a:ext cx="3979666" cy="2984750"/>
          </a:xfrm>
          <a:prstGeom prst="rect">
            <a:avLst/>
          </a:prstGeom>
        </p:spPr>
      </p:pic>
    </p:spTree>
    <p:extLst>
      <p:ext uri="{BB962C8B-B14F-4D97-AF65-F5344CB8AC3E}">
        <p14:creationId xmlns:p14="http://schemas.microsoft.com/office/powerpoint/2010/main" val="382004673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 xmlns:a16="http://schemas.microsoft.com/office/drawing/2014/main" id="{BD7B0FE1-529C-4E4D-BF7D-9E9E77C16CD8}"/>
              </a:ext>
            </a:extLst>
          </p:cNvPr>
          <p:cNvSpPr txBox="1"/>
          <p:nvPr/>
        </p:nvSpPr>
        <p:spPr>
          <a:xfrm>
            <a:off x="5677786" y="3075057"/>
            <a:ext cx="2721935" cy="1107996"/>
          </a:xfrm>
          <a:prstGeom prst="rect">
            <a:avLst/>
          </a:prstGeom>
          <a:noFill/>
        </p:spPr>
        <p:txBody>
          <a:bodyPr wrap="square" rtlCol="0">
            <a:spAutoFit/>
          </a:bodyPr>
          <a:lstStyle/>
          <a:p>
            <a:pPr algn="ctr"/>
            <a:r>
              <a:rPr lang="en-US" sz="6600" b="1" dirty="0">
                <a:solidFill>
                  <a:schemeClr val="bg1"/>
                </a:solidFill>
                <a:effectLst>
                  <a:glow rad="228600">
                    <a:schemeClr val="accent4">
                      <a:satMod val="175000"/>
                      <a:alpha val="40000"/>
                    </a:schemeClr>
                  </a:glow>
                </a:effectLst>
                <a:latin typeface="Avenir Book" charset="0"/>
                <a:ea typeface="Avenir Book" charset="0"/>
                <a:cs typeface="Avenir Book" charset="0"/>
              </a:rPr>
              <a:t>5</a:t>
            </a:r>
            <a:r>
              <a:rPr lang="en-US" sz="4000" b="1" dirty="0">
                <a:solidFill>
                  <a:schemeClr val="bg1"/>
                </a:solidFill>
                <a:effectLst>
                  <a:glow rad="228600">
                    <a:schemeClr val="accent4">
                      <a:satMod val="175000"/>
                      <a:alpha val="40000"/>
                    </a:schemeClr>
                  </a:glow>
                </a:effectLst>
                <a:latin typeface="Avenir Book" charset="0"/>
                <a:ea typeface="Avenir Book" charset="0"/>
                <a:cs typeface="Avenir Book" charset="0"/>
              </a:rPr>
              <a:t> </a:t>
            </a:r>
            <a:r>
              <a:rPr lang="en-US" sz="4000" b="1" dirty="0">
                <a:solidFill>
                  <a:schemeClr val="bg1"/>
                </a:solidFill>
                <a:latin typeface="Avenir Book" charset="0"/>
                <a:ea typeface="Avenir Book" charset="0"/>
                <a:cs typeface="Avenir Book" charset="0"/>
              </a:rPr>
              <a:t>years</a:t>
            </a:r>
            <a:endParaRPr lang="en-US" sz="4000" dirty="0"/>
          </a:p>
        </p:txBody>
      </p:sp>
      <p:pic>
        <p:nvPicPr>
          <p:cNvPr id="6" name="Content Placeholder 5">
            <a:extLst>
              <a:ext uri="{FF2B5EF4-FFF2-40B4-BE49-F238E27FC236}">
                <a16:creationId xmlns="" xmlns:a16="http://schemas.microsoft.com/office/drawing/2014/main" id="{AC12700D-F54B-409E-8D32-BC97518F96C7}"/>
              </a:ext>
            </a:extLst>
          </p:cNvPr>
          <p:cNvPicPr>
            <a:picLocks noChangeAspect="1"/>
          </p:cNvPicPr>
          <p:nvPr/>
        </p:nvPicPr>
        <p:blipFill>
          <a:blip r:embed="rId3"/>
          <a:stretch>
            <a:fillRect/>
          </a:stretch>
        </p:blipFill>
        <p:spPr>
          <a:xfrm>
            <a:off x="805262" y="1936625"/>
            <a:ext cx="3979666" cy="2984750"/>
          </a:xfrm>
          <a:prstGeom prst="rect">
            <a:avLst/>
          </a:prstGeom>
        </p:spPr>
      </p:pic>
    </p:spTree>
    <p:extLst>
      <p:ext uri="{BB962C8B-B14F-4D97-AF65-F5344CB8AC3E}">
        <p14:creationId xmlns:p14="http://schemas.microsoft.com/office/powerpoint/2010/main" val="71313947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mso-contentType ?>
<SharedContentType xmlns="Microsoft.SharePoint.Taxonomy.ContentTypeSync" SourceId="29f62856-1543-49d4-a736-4569d363f533" ContentTypeId="0x0101" PreviousValue="false"/>
</file>

<file path=customXml/item11.xml><?xml version="1.0" encoding="utf-8"?>
<?mso-contentType ?>
<FormTemplates xmlns="http://schemas.microsoft.com/sharepoint/v3/contenttype/forms">
  <Display>DocumentLibraryForm</Display>
  <Edit>DocumentLibraryForm</Edit>
  <New>DocumentLibraryForm</New>
</FormTemplates>
</file>

<file path=customXml/item12.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2019-11-08T13:59:46+00:00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3FAC99-1BDD-4135-85AE-6EC1054F28D2}">
  <ds:schemaRefs>
    <ds:schemaRef ds:uri="ESRI.ArcGIS.Mapping.OfficeIntegration.PowerPointInfo"/>
  </ds:schemaRefs>
</ds:datastoreItem>
</file>

<file path=customXml/itemProps10.xml><?xml version="1.0" encoding="utf-8"?>
<ds:datastoreItem xmlns:ds="http://schemas.openxmlformats.org/officeDocument/2006/customXml" ds:itemID="{9C97C9C3-DB13-46F6-A7E3-7877C2879569}"/>
</file>

<file path=customXml/itemProps11.xml><?xml version="1.0" encoding="utf-8"?>
<ds:datastoreItem xmlns:ds="http://schemas.openxmlformats.org/officeDocument/2006/customXml" ds:itemID="{E4A896FE-E17F-4E81-BA6E-BF7596F9128E}"/>
</file>

<file path=customXml/itemProps12.xml><?xml version="1.0" encoding="utf-8"?>
<ds:datastoreItem xmlns:ds="http://schemas.openxmlformats.org/officeDocument/2006/customXml" ds:itemID="{9BD5B4F7-FE3F-4368-B42D-758A27A165F2}"/>
</file>

<file path=customXml/itemProps2.xml><?xml version="1.0" encoding="utf-8"?>
<ds:datastoreItem xmlns:ds="http://schemas.openxmlformats.org/officeDocument/2006/customXml" ds:itemID="{238013AD-CAFE-4B4F-BC49-53BB0ED0D4A2}">
  <ds:schemaRefs>
    <ds:schemaRef ds:uri="ESRI.ArcGIS.Mapping.OfficeIntegration.PowerPointInfo"/>
  </ds:schemaRefs>
</ds:datastoreItem>
</file>

<file path=customXml/itemProps3.xml><?xml version="1.0" encoding="utf-8"?>
<ds:datastoreItem xmlns:ds="http://schemas.openxmlformats.org/officeDocument/2006/customXml" ds:itemID="{17411532-F916-42D1-94F6-B2A058090742}">
  <ds:schemaRefs>
    <ds:schemaRef ds:uri="ESRI.ArcGIS.Mapping.OfficeIntegration.PowerPointInfo"/>
  </ds:schemaRefs>
</ds:datastoreItem>
</file>

<file path=customXml/itemProps4.xml><?xml version="1.0" encoding="utf-8"?>
<ds:datastoreItem xmlns:ds="http://schemas.openxmlformats.org/officeDocument/2006/customXml" ds:itemID="{CC9D2CC1-5EC2-4358-B737-0A80821FF196}">
  <ds:schemaRefs>
    <ds:schemaRef ds:uri="ESRI.ArcGIS.Mapping.OfficeIntegration.PowerPointInfo"/>
  </ds:schemaRefs>
</ds:datastoreItem>
</file>

<file path=customXml/itemProps5.xml><?xml version="1.0" encoding="utf-8"?>
<ds:datastoreItem xmlns:ds="http://schemas.openxmlformats.org/officeDocument/2006/customXml" ds:itemID="{FFDE0190-406B-4D5F-A44D-8A07C9518EAD}">
  <ds:schemaRefs>
    <ds:schemaRef ds:uri="ESRI.ArcGIS.Mapping.OfficeIntegration.PowerPointInfo"/>
  </ds:schemaRefs>
</ds:datastoreItem>
</file>

<file path=customXml/itemProps6.xml><?xml version="1.0" encoding="utf-8"?>
<ds:datastoreItem xmlns:ds="http://schemas.openxmlformats.org/officeDocument/2006/customXml" ds:itemID="{AF878DBF-6197-43E5-A64E-7BE3BFE37C34}">
  <ds:schemaRefs>
    <ds:schemaRef ds:uri="ESRI.ArcGIS.Mapping.OfficeIntegration.PowerPointInfo"/>
  </ds:schemaRefs>
</ds:datastoreItem>
</file>

<file path=customXml/itemProps7.xml><?xml version="1.0" encoding="utf-8"?>
<ds:datastoreItem xmlns:ds="http://schemas.openxmlformats.org/officeDocument/2006/customXml" ds:itemID="{8E0D5BBE-C357-43A5-8ED1-5B1E7BEAA214}">
  <ds:schemaRefs>
    <ds:schemaRef ds:uri="ESRI.ArcGIS.Mapping.OfficeIntegration.PowerPointInfo"/>
  </ds:schemaRefs>
</ds:datastoreItem>
</file>

<file path=customXml/itemProps8.xml><?xml version="1.0" encoding="utf-8"?>
<ds:datastoreItem xmlns:ds="http://schemas.openxmlformats.org/officeDocument/2006/customXml" ds:itemID="{D25DEDE8-3C34-483E-82C6-0BC8C9C30909}">
  <ds:schemaRefs>
    <ds:schemaRef ds:uri="ESRI.ArcGIS.Mapping.OfficeIntegration.PowerPointInfo"/>
  </ds:schemaRefs>
</ds:datastoreItem>
</file>

<file path=customXml/itemProps9.xml><?xml version="1.0" encoding="utf-8"?>
<ds:datastoreItem xmlns:ds="http://schemas.openxmlformats.org/officeDocument/2006/customXml" ds:itemID="{15942C98-2ED0-4115-97BD-2BB3D69B6B91}"/>
</file>

<file path=docProps/app.xml><?xml version="1.0" encoding="utf-8"?>
<Properties xmlns="http://schemas.openxmlformats.org/officeDocument/2006/extended-properties" xmlns:vt="http://schemas.openxmlformats.org/officeDocument/2006/docPropsVTypes">
  <Template>Office Theme</Template>
  <TotalTime>4458</TotalTime>
  <Words>1384</Words>
  <Application>Microsoft Macintosh PowerPoint</Application>
  <PresentationFormat>On-screen Show (4:3)</PresentationFormat>
  <Paragraphs>168</Paragraphs>
  <Slides>26</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Aharoni</vt:lpstr>
      <vt:lpstr>Avenir Book</vt:lpstr>
      <vt:lpstr>Avenir Medium</vt: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EcoLearn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Devon Richardson</cp:lastModifiedBy>
  <cp:revision>67</cp:revision>
  <dcterms:created xsi:type="dcterms:W3CDTF">2016-11-30T06:05:15Z</dcterms:created>
  <dcterms:modified xsi:type="dcterms:W3CDTF">2019-03-29T13:00:24Z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