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mp4" ContentType="video/mp4"/>
  <Override PartName="/ppt/presentation.xml" ContentType="application/vnd.openxmlformats-officedocument.presentationml.presentation.main+xml"/>
  <Override PartName="/ppt/slides/slide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2.xml" ContentType="application/vnd.openxmlformats-officedocument.presentationml.slideMaster+xml"/>
  <Override PartName="/ppt/notesSlides/notesSlide6.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720" r:id="rId2"/>
  </p:sldMasterIdLst>
  <p:notesMasterIdLst>
    <p:notesMasterId r:id="rId17"/>
  </p:notesMasterIdLst>
  <p:sldIdLst>
    <p:sldId id="276" r:id="rId3"/>
    <p:sldId id="259" r:id="rId4"/>
    <p:sldId id="271" r:id="rId5"/>
    <p:sldId id="272" r:id="rId6"/>
    <p:sldId id="273" r:id="rId7"/>
    <p:sldId id="277" r:id="rId8"/>
    <p:sldId id="278" r:id="rId9"/>
    <p:sldId id="279" r:id="rId10"/>
    <p:sldId id="280" r:id="rId11"/>
    <p:sldId id="281" r:id="rId12"/>
    <p:sldId id="282" r:id="rId13"/>
    <p:sldId id="283" r:id="rId14"/>
    <p:sldId id="275" r:id="rId15"/>
    <p:sldId id="267"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49"/>
    <p:restoredTop sz="83746"/>
  </p:normalViewPr>
  <p:slideViewPr>
    <p:cSldViewPr snapToGrid="0" snapToObjects="1">
      <p:cViewPr varScale="1">
        <p:scale>
          <a:sx n="72" d="100"/>
          <a:sy n="72" d="100"/>
        </p:scale>
        <p:origin x="1781" y="67"/>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customXml" Target="../customXml/item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C486B-4B57-404A-8A93-D7CA0E1F0142}" type="datetimeFigureOut">
              <a:rPr lang="en-US" smtClean="0"/>
              <a:t>5/16/2019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DBAA25-D31A-7649-935E-5F88A0615D9E}" type="slidenum">
              <a:rPr lang="en-US" smtClean="0"/>
              <a:t>‹#›</a:t>
            </a:fld>
            <a:endParaRPr lang="en-US"/>
          </a:p>
        </p:txBody>
      </p:sp>
    </p:spTree>
    <p:extLst>
      <p:ext uri="{BB962C8B-B14F-4D97-AF65-F5344CB8AC3E}">
        <p14:creationId xmlns:p14="http://schemas.microsoft.com/office/powerpoint/2010/main" val="890582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https://s-media-cache-ak0.pinimg.com/originals/72/8d/6c/728d6c76251d834fae3b043cf3315944.jpg</a:t>
            </a:r>
            <a:endParaRPr lang="en-US" dirty="0"/>
          </a:p>
        </p:txBody>
      </p:sp>
      <p:sp>
        <p:nvSpPr>
          <p:cNvPr id="4" name="Slide Number Placeholder 3"/>
          <p:cNvSpPr>
            <a:spLocks noGrp="1"/>
          </p:cNvSpPr>
          <p:nvPr>
            <p:ph type="sldNum" sz="quarter" idx="10"/>
          </p:nvPr>
        </p:nvSpPr>
        <p:spPr/>
        <p:txBody>
          <a:bodyPr/>
          <a:lstStyle/>
          <a:p>
            <a:fld id="{2E748405-BE14-B64E-80F5-937DF21AB993}"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051317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upload.wikimedia.org</a:t>
            </a:r>
            <a:r>
              <a:rPr lang="en-US" dirty="0"/>
              <a:t>/</a:t>
            </a:r>
            <a:r>
              <a:rPr lang="en-US" dirty="0" err="1"/>
              <a:t>wikipedia</a:t>
            </a:r>
            <a:r>
              <a:rPr lang="en-US" dirty="0"/>
              <a:t>/commons/thumb/e/</a:t>
            </a:r>
            <a:r>
              <a:rPr lang="en-US" dirty="0" err="1"/>
              <a:t>ea</a:t>
            </a:r>
            <a:r>
              <a:rPr lang="en-US" dirty="0"/>
              <a:t>/</a:t>
            </a:r>
            <a:r>
              <a:rPr lang="en-US" dirty="0" err="1"/>
              <a:t>Large_fish_school.png</a:t>
            </a:r>
            <a:r>
              <a:rPr lang="en-US" dirty="0"/>
              <a:t>/400px-Large_fish_school.png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Record: Designate a 10' x 10', or 100 square foot area, of the classroom. Scatter a predetermined amount of fish cut-outs in that space. Split students into ten small groups and ask each group to designate one student as their data recorder. Give each group a 1' x 10' section of the 100 square foot area. Use string and tape to place a 10 foot transect line in each section. Have students in each group count fish six inches to the left and right of their transect line. Make sure the designated student in each group records the data for their group. Allow students sufficient time to complete the fish survey.</a:t>
            </a:r>
          </a:p>
        </p:txBody>
      </p:sp>
      <p:sp>
        <p:nvSpPr>
          <p:cNvPr id="4" name="Slide Number Placeholder 3"/>
          <p:cNvSpPr>
            <a:spLocks noGrp="1"/>
          </p:cNvSpPr>
          <p:nvPr>
            <p:ph type="sldNum" sz="quarter" idx="10"/>
          </p:nvPr>
        </p:nvSpPr>
        <p:spPr/>
        <p:txBody>
          <a:bodyPr/>
          <a:lstStyle/>
          <a:p>
            <a:fld id="{02DBAA25-D31A-7649-935E-5F88A0615D9E}" type="slidenum">
              <a:rPr lang="en-US" smtClean="0"/>
              <a:t>10</a:t>
            </a:fld>
            <a:endParaRPr lang="en-US"/>
          </a:p>
        </p:txBody>
      </p:sp>
    </p:spTree>
    <p:extLst>
      <p:ext uri="{BB962C8B-B14F-4D97-AF65-F5344CB8AC3E}">
        <p14:creationId xmlns:p14="http://schemas.microsoft.com/office/powerpoint/2010/main" val="1781909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http://vignette4.wikia.nocookie.net/</a:t>
            </a:r>
            <a:r>
              <a:rPr lang="en-US" dirty="0" err="1"/>
              <a:t>scribblenauts</a:t>
            </a:r>
            <a:r>
              <a:rPr lang="en-US" dirty="0"/>
              <a:t>/images/f/f6/</a:t>
            </a:r>
            <a:r>
              <a:rPr lang="en-US" dirty="0" err="1"/>
              <a:t>Reef.png</a:t>
            </a:r>
            <a:r>
              <a:rPr lang="en-US" dirty="0"/>
              <a:t>/revision/</a:t>
            </a:r>
            <a:r>
              <a:rPr lang="en-US" dirty="0" err="1"/>
              <a:t>latest?cb</a:t>
            </a:r>
            <a:r>
              <a:rPr lang="en-US" dirty="0"/>
              <a:t>=20130301222419</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Record: Have students analyze the data they collected. After all groups have finished counting fish, have each group estimate the number of fish they think are in the 100 square foot area based on the number of fish they counted in their 1' x 10' section. Ask them to write their estimate below their recorded data. Invite a few volunteers to share their estimates with the class. After students have made their guesses, ask: How many fish did each group count? Write the numbers on the board. Then have students calculate the actual number of fish in the 100 square foot area. Ask:</a:t>
            </a:r>
          </a:p>
        </p:txBody>
      </p:sp>
      <p:sp>
        <p:nvSpPr>
          <p:cNvPr id="4" name="Slide Number Placeholder 3"/>
          <p:cNvSpPr>
            <a:spLocks noGrp="1"/>
          </p:cNvSpPr>
          <p:nvPr>
            <p:ph type="sldNum" sz="quarter" idx="10"/>
          </p:nvPr>
        </p:nvSpPr>
        <p:spPr/>
        <p:txBody>
          <a:bodyPr/>
          <a:lstStyle/>
          <a:p>
            <a:fld id="{02DBAA25-D31A-7649-935E-5F88A0615D9E}" type="slidenum">
              <a:rPr lang="en-US" smtClean="0"/>
              <a:t>11</a:t>
            </a:fld>
            <a:endParaRPr lang="en-US"/>
          </a:p>
        </p:txBody>
      </p:sp>
    </p:spTree>
    <p:extLst>
      <p:ext uri="{BB962C8B-B14F-4D97-AF65-F5344CB8AC3E}">
        <p14:creationId xmlns:p14="http://schemas.microsoft.com/office/powerpoint/2010/main" val="1111599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p>
          <a:p>
            <a:pPr marL="0" marR="0" indent="0" algn="l" defTabSz="914400" rtl="0" eaLnBrk="1" fontAlgn="auto" latinLnBrk="0" hangingPunct="1">
              <a:lnSpc>
                <a:spcPct val="100000"/>
              </a:lnSpc>
              <a:spcBef>
                <a:spcPts val="0"/>
              </a:spcBef>
              <a:spcAft>
                <a:spcPts val="0"/>
              </a:spcAft>
              <a:buClrTx/>
              <a:buSzTx/>
              <a:buFontTx/>
              <a:buNone/>
              <a:tabLst/>
              <a:defRPr/>
            </a:pPr>
            <a:r>
              <a:rPr lang="en-US" err="1"/>
              <a:t>Record</a:t>
            </a:r>
            <a:r>
              <a:rPr lang="en-US"/>
              <a:t>: Have </a:t>
            </a:r>
            <a:r>
              <a:rPr lang="en-US" dirty="0"/>
              <a:t>students analyze the data they collected. After all groups have finished counting fish, have each group estimate the number of fish they think are in the 100 square foot area based on the number of fish they counted in their 1' x 10' section. Ask them to write their estimate below their recorded data. Invite a few volunteers to share their estimates with the class. After students have made their guesses, ask: How many fish did each group count? Write the numbers on the board. Then have students calculate the actual number of fish in the 100 square foot area. Ask:</a:t>
            </a:r>
          </a:p>
        </p:txBody>
      </p:sp>
      <p:sp>
        <p:nvSpPr>
          <p:cNvPr id="4" name="Slide Number Placeholder 3"/>
          <p:cNvSpPr>
            <a:spLocks noGrp="1"/>
          </p:cNvSpPr>
          <p:nvPr>
            <p:ph type="sldNum" sz="quarter" idx="10"/>
          </p:nvPr>
        </p:nvSpPr>
        <p:spPr/>
        <p:txBody>
          <a:bodyPr/>
          <a:lstStyle/>
          <a:p>
            <a:fld id="{02DBAA25-D31A-7649-935E-5F88A0615D9E}" type="slidenum">
              <a:rPr lang="en-US" smtClean="0"/>
              <a:t>12</a:t>
            </a:fld>
            <a:endParaRPr lang="en-US"/>
          </a:p>
        </p:txBody>
      </p:sp>
    </p:spTree>
    <p:extLst>
      <p:ext uri="{BB962C8B-B14F-4D97-AF65-F5344CB8AC3E}">
        <p14:creationId xmlns:p14="http://schemas.microsoft.com/office/powerpoint/2010/main" val="2124023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alchemistclub.wikispaces.com</a:t>
            </a:r>
            <a:r>
              <a:rPr lang="en-US" dirty="0"/>
              <a:t>/file/view/nellzie%202.jpg/604868921/nellzie%202.jpg</a:t>
            </a:r>
          </a:p>
          <a:p>
            <a:r>
              <a:rPr lang="en-US" dirty="0"/>
              <a:t>Record: Discuss the similarities and differences between the classroom Belt Transect method and a real Belt Transect survey completed by marine scientists. For example, students should understand that a real fish survey is more challenging, as both divers and fish are continually moving and fish are able to hide from them.</a:t>
            </a:r>
          </a:p>
        </p:txBody>
      </p:sp>
      <p:sp>
        <p:nvSpPr>
          <p:cNvPr id="4" name="Slide Number Placeholder 3"/>
          <p:cNvSpPr>
            <a:spLocks noGrp="1"/>
          </p:cNvSpPr>
          <p:nvPr>
            <p:ph type="sldNum" sz="quarter" idx="10"/>
          </p:nvPr>
        </p:nvSpPr>
        <p:spPr/>
        <p:txBody>
          <a:bodyPr/>
          <a:lstStyle/>
          <a:p>
            <a:fld id="{02DBAA25-D31A-7649-935E-5F88A0615D9E}" type="slidenum">
              <a:rPr lang="en-US" smtClean="0"/>
              <a:t>13</a:t>
            </a:fld>
            <a:endParaRPr lang="en-US"/>
          </a:p>
        </p:txBody>
      </p:sp>
    </p:spTree>
    <p:extLst>
      <p:ext uri="{BB962C8B-B14F-4D97-AF65-F5344CB8AC3E}">
        <p14:creationId xmlns:p14="http://schemas.microsoft.com/office/powerpoint/2010/main" val="608309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http://</a:t>
            </a:r>
            <a:r>
              <a:rPr lang="en-US" baseline="0" dirty="0" err="1"/>
              <a:t>www.freeiconspng.com</a:t>
            </a:r>
            <a:r>
              <a:rPr lang="en-US" baseline="0" dirty="0"/>
              <a:t>/uploads/fish-png-11.png</a:t>
            </a:r>
          </a:p>
          <a:p>
            <a:r>
              <a:rPr lang="en-US" dirty="0"/>
              <a:t>http://</a:t>
            </a:r>
            <a:r>
              <a:rPr lang="en-US" dirty="0" err="1"/>
              <a:t>www.cqsisu.com</a:t>
            </a:r>
            <a:r>
              <a:rPr lang="en-US" dirty="0"/>
              <a:t>/data/wallpapers/132/1167632.png</a:t>
            </a:r>
          </a:p>
          <a:p>
            <a:r>
              <a:rPr lang="en-US" dirty="0"/>
              <a:t>https://s-media-cache-ak0.pinimg.com/originals/f5/a3/</a:t>
            </a:r>
            <a:r>
              <a:rPr lang="en-US" dirty="0" err="1"/>
              <a:t>db</a:t>
            </a:r>
            <a:r>
              <a:rPr lang="en-US" dirty="0"/>
              <a:t>/f5a3db7dde3068031ef3e15753aee360.png</a:t>
            </a:r>
          </a:p>
        </p:txBody>
      </p:sp>
      <p:sp>
        <p:nvSpPr>
          <p:cNvPr id="4" name="Slide Number Placeholder 3"/>
          <p:cNvSpPr>
            <a:spLocks noGrp="1"/>
          </p:cNvSpPr>
          <p:nvPr>
            <p:ph type="sldNum" sz="quarter" idx="10"/>
          </p:nvPr>
        </p:nvSpPr>
        <p:spPr/>
        <p:txBody>
          <a:bodyPr/>
          <a:lstStyle/>
          <a:p>
            <a:fld id="{02DBAA25-D31A-7649-935E-5F88A0615D9E}" type="slidenum">
              <a:rPr lang="en-US" smtClean="0"/>
              <a:t>2</a:t>
            </a:fld>
            <a:endParaRPr lang="en-US"/>
          </a:p>
        </p:txBody>
      </p:sp>
    </p:spTree>
    <p:extLst>
      <p:ext uri="{BB962C8B-B14F-4D97-AF65-F5344CB8AC3E}">
        <p14:creationId xmlns:p14="http://schemas.microsoft.com/office/powerpoint/2010/main" val="1196516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http://i678.photobucket.com/albums/vv149/75renegade/Decorated%20images/beachy%20stuff/fish/</a:t>
            </a:r>
            <a:r>
              <a:rPr lang="en-US" baseline="0" dirty="0" err="1"/>
              <a:t>CoralReef.png</a:t>
            </a:r>
            <a:endParaRPr lang="en-US" dirty="0"/>
          </a:p>
        </p:txBody>
      </p:sp>
      <p:sp>
        <p:nvSpPr>
          <p:cNvPr id="4" name="Slide Number Placeholder 3"/>
          <p:cNvSpPr>
            <a:spLocks noGrp="1"/>
          </p:cNvSpPr>
          <p:nvPr>
            <p:ph type="sldNum" sz="quarter" idx="10"/>
          </p:nvPr>
        </p:nvSpPr>
        <p:spPr/>
        <p:txBody>
          <a:bodyPr/>
          <a:lstStyle/>
          <a:p>
            <a:fld id="{02DBAA25-D31A-7649-935E-5F88A0615D9E}" type="slidenum">
              <a:rPr lang="en-US" smtClean="0"/>
              <a:t>3</a:t>
            </a:fld>
            <a:endParaRPr lang="en-US"/>
          </a:p>
        </p:txBody>
      </p:sp>
    </p:spTree>
    <p:extLst>
      <p:ext uri="{BB962C8B-B14F-4D97-AF65-F5344CB8AC3E}">
        <p14:creationId xmlns:p14="http://schemas.microsoft.com/office/powerpoint/2010/main" val="1866039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http://</a:t>
            </a:r>
            <a:r>
              <a:rPr lang="en-US" baseline="0" dirty="0" err="1"/>
              <a:t>i.ebayimg.com</a:t>
            </a:r>
            <a:r>
              <a:rPr lang="en-US" baseline="0" dirty="0"/>
              <a:t>/00/s/</a:t>
            </a:r>
            <a:r>
              <a:rPr lang="en-US" baseline="0" dirty="0" err="1"/>
              <a:t>NjAwWDgwMA</a:t>
            </a:r>
            <a:r>
              <a:rPr lang="en-US" baseline="0" dirty="0"/>
              <a:t>==/z/zxwAAMXQyY1TT8RB/$_32.JPG?set_id=880000500F</a:t>
            </a:r>
          </a:p>
          <a:p>
            <a:r>
              <a:rPr lang="en-US" baseline="0" dirty="0"/>
              <a:t>Record:  </a:t>
            </a:r>
            <a:r>
              <a:rPr lang="en-US" dirty="0"/>
              <a:t>Coral is made by millions of tiny carnivorous (meat eating) animals called polyps. They are invertebrates (creatures without backbones), related to jellyfish and sea anemones. A large formation of coral is called a coral reef. </a:t>
            </a:r>
          </a:p>
        </p:txBody>
      </p:sp>
      <p:sp>
        <p:nvSpPr>
          <p:cNvPr id="4" name="Slide Number Placeholder 3"/>
          <p:cNvSpPr>
            <a:spLocks noGrp="1"/>
          </p:cNvSpPr>
          <p:nvPr>
            <p:ph type="sldNum" sz="quarter" idx="10"/>
          </p:nvPr>
        </p:nvSpPr>
        <p:spPr/>
        <p:txBody>
          <a:bodyPr/>
          <a:lstStyle/>
          <a:p>
            <a:fld id="{02DBAA25-D31A-7649-935E-5F88A0615D9E}" type="slidenum">
              <a:rPr lang="en-US" smtClean="0"/>
              <a:t>4</a:t>
            </a:fld>
            <a:endParaRPr lang="en-US"/>
          </a:p>
        </p:txBody>
      </p:sp>
    </p:spTree>
    <p:extLst>
      <p:ext uri="{BB962C8B-B14F-4D97-AF65-F5344CB8AC3E}">
        <p14:creationId xmlns:p14="http://schemas.microsoft.com/office/powerpoint/2010/main" val="180320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p>
          <a:p>
            <a:r>
              <a:rPr lang="en-US" dirty="0"/>
              <a:t>Record: Introduce the concept of coral reef fish surveys. Prompt students to think about number and types of fish and the health of the reef. Knowing the number of fish that live in a small section of the reef can help scientists estimate the size of the fish population for the entire reef. It is important for scientists to pay attention to different types of fish, too. Species richness, or the number of species in a given area, is information that scientists use to determine if a coral reef is healthy or not.</a:t>
            </a:r>
          </a:p>
        </p:txBody>
      </p:sp>
      <p:sp>
        <p:nvSpPr>
          <p:cNvPr id="4" name="Slide Number Placeholder 3"/>
          <p:cNvSpPr>
            <a:spLocks noGrp="1"/>
          </p:cNvSpPr>
          <p:nvPr>
            <p:ph type="sldNum" sz="quarter" idx="10"/>
          </p:nvPr>
        </p:nvSpPr>
        <p:spPr/>
        <p:txBody>
          <a:bodyPr/>
          <a:lstStyle/>
          <a:p>
            <a:fld id="{02DBAA25-D31A-7649-935E-5F88A0615D9E}" type="slidenum">
              <a:rPr lang="en-US" smtClean="0"/>
              <a:t>5</a:t>
            </a:fld>
            <a:endParaRPr lang="en-US"/>
          </a:p>
        </p:txBody>
      </p:sp>
    </p:spTree>
    <p:extLst>
      <p:ext uri="{BB962C8B-B14F-4D97-AF65-F5344CB8AC3E}">
        <p14:creationId xmlns:p14="http://schemas.microsoft.com/office/powerpoint/2010/main" val="1261998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p>
          <a:p>
            <a:r>
              <a:rPr lang="en-US" dirty="0"/>
              <a:t>Record:</a:t>
            </a:r>
          </a:p>
        </p:txBody>
      </p:sp>
      <p:sp>
        <p:nvSpPr>
          <p:cNvPr id="4" name="Slide Number Placeholder 3"/>
          <p:cNvSpPr>
            <a:spLocks noGrp="1"/>
          </p:cNvSpPr>
          <p:nvPr>
            <p:ph type="sldNum" sz="quarter" idx="10"/>
          </p:nvPr>
        </p:nvSpPr>
        <p:spPr/>
        <p:txBody>
          <a:bodyPr/>
          <a:lstStyle/>
          <a:p>
            <a:fld id="{02DBAA25-D31A-7649-935E-5F88A0615D9E}" type="slidenum">
              <a:rPr lang="en-US" smtClean="0"/>
              <a:t>6</a:t>
            </a:fld>
            <a:endParaRPr lang="en-US"/>
          </a:p>
        </p:txBody>
      </p:sp>
    </p:spTree>
    <p:extLst>
      <p:ext uri="{BB962C8B-B14F-4D97-AF65-F5344CB8AC3E}">
        <p14:creationId xmlns:p14="http://schemas.microsoft.com/office/powerpoint/2010/main" val="327531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p>
          <a:p>
            <a:r>
              <a:rPr lang="en-US" dirty="0"/>
              <a:t>Record: What goals do the scientists have? (to survey and document all life on the reef) • What organisms are they surveying? (all organisms, from smallest to largest, and including both fish and coral species) • What tools are they using in their survey? (photography, a transect line, data recording sheets</a:t>
            </a:r>
          </a:p>
        </p:txBody>
      </p:sp>
      <p:sp>
        <p:nvSpPr>
          <p:cNvPr id="4" name="Slide Number Placeholder 3"/>
          <p:cNvSpPr>
            <a:spLocks noGrp="1"/>
          </p:cNvSpPr>
          <p:nvPr>
            <p:ph type="sldNum" sz="quarter" idx="10"/>
          </p:nvPr>
        </p:nvSpPr>
        <p:spPr/>
        <p:txBody>
          <a:bodyPr/>
          <a:lstStyle/>
          <a:p>
            <a:fld id="{02DBAA25-D31A-7649-935E-5F88A0615D9E}" type="slidenum">
              <a:rPr lang="en-US" smtClean="0"/>
              <a:t>7</a:t>
            </a:fld>
            <a:endParaRPr lang="en-US"/>
          </a:p>
        </p:txBody>
      </p:sp>
    </p:spTree>
    <p:extLst>
      <p:ext uri="{BB962C8B-B14F-4D97-AF65-F5344CB8AC3E}">
        <p14:creationId xmlns:p14="http://schemas.microsoft.com/office/powerpoint/2010/main" val="784897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Record:</a:t>
            </a:r>
            <a:r>
              <a:rPr lang="en-US" baseline="0" dirty="0"/>
              <a:t> </a:t>
            </a:r>
            <a:r>
              <a:rPr lang="en-US" dirty="0"/>
              <a:t>There are different methods for taking a fish sample. In this video, </a:t>
            </a:r>
            <a:r>
              <a:rPr lang="en-US" dirty="0" err="1"/>
              <a:t>Enric</a:t>
            </a:r>
            <a:r>
              <a:rPr lang="en-US" dirty="0"/>
              <a:t> Sala used the Belt Transect method, which is used mainly to count high numbers of small and abundant fishes. The divers were traveling along a transect line. A transect is a path along which one counts and records occurrences of the species of study.</a:t>
            </a:r>
          </a:p>
        </p:txBody>
      </p:sp>
      <p:sp>
        <p:nvSpPr>
          <p:cNvPr id="4" name="Slide Number Placeholder 3"/>
          <p:cNvSpPr>
            <a:spLocks noGrp="1"/>
          </p:cNvSpPr>
          <p:nvPr>
            <p:ph type="sldNum" sz="quarter" idx="10"/>
          </p:nvPr>
        </p:nvSpPr>
        <p:spPr/>
        <p:txBody>
          <a:bodyPr/>
          <a:lstStyle/>
          <a:p>
            <a:fld id="{02DBAA25-D31A-7649-935E-5F88A0615D9E}" type="slidenum">
              <a:rPr lang="en-US" smtClean="0"/>
              <a:t>8</a:t>
            </a:fld>
            <a:endParaRPr lang="en-US"/>
          </a:p>
        </p:txBody>
      </p:sp>
    </p:spTree>
    <p:extLst>
      <p:ext uri="{BB962C8B-B14F-4D97-AF65-F5344CB8AC3E}">
        <p14:creationId xmlns:p14="http://schemas.microsoft.com/office/powerpoint/2010/main" val="331942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Record: </a:t>
            </a:r>
            <a:r>
              <a:rPr lang="en-US" sz="1200" dirty="0">
                <a:latin typeface="Avenir Book" charset="0"/>
                <a:ea typeface="Avenir Book" charset="0"/>
                <a:cs typeface="Avenir Book" charset="0"/>
              </a:rPr>
              <a:t>Explain to students that they will simulate the Belt Transect method in the classroom. Draw on the board as you describe this method, which creates two lanes using three ropes. Two divers swim in their own lanes like runners on a track. The divers swim in the same direction and make observations about the fish they see in their lane. The first time they swim, their lanes are four meters wide and they look for fish that are bigger than 20 centimeters. The second time they swim, the lanes are two meters wide and they look for fish that are less than 20 centimeters. The divers record what they see each time. The divers also make sure they check in reef ledges and holes for any fish that may be hiding. Allow students to ask any questions they may have about this method of fish surveying.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2DBAA25-D31A-7649-935E-5F88A0615D9E}" type="slidenum">
              <a:rPr lang="en-US" smtClean="0"/>
              <a:t>9</a:t>
            </a:fld>
            <a:endParaRPr lang="en-US"/>
          </a:p>
        </p:txBody>
      </p:sp>
    </p:spTree>
    <p:extLst>
      <p:ext uri="{BB962C8B-B14F-4D97-AF65-F5344CB8AC3E}">
        <p14:creationId xmlns:p14="http://schemas.microsoft.com/office/powerpoint/2010/main" val="1732426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C6CDC0-4251-2F4C-AE8B-56C8661A3C31}" type="datetimeFigureOut">
              <a:rPr lang="en-US" smtClean="0"/>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E4807-6941-4141-BE97-F4A8F5528D24}" type="slidenum">
              <a:rPr lang="en-US" smtClean="0"/>
              <a:t>‹#›</a:t>
            </a:fld>
            <a:endParaRPr lang="en-US"/>
          </a:p>
        </p:txBody>
      </p:sp>
    </p:spTree>
    <p:extLst>
      <p:ext uri="{BB962C8B-B14F-4D97-AF65-F5344CB8AC3E}">
        <p14:creationId xmlns:p14="http://schemas.microsoft.com/office/powerpoint/2010/main" val="1345371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C6CDC0-4251-2F4C-AE8B-56C8661A3C31}" type="datetimeFigureOut">
              <a:rPr lang="en-US" smtClean="0"/>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E4807-6941-4141-BE97-F4A8F5528D24}" type="slidenum">
              <a:rPr lang="en-US" smtClean="0"/>
              <a:t>‹#›</a:t>
            </a:fld>
            <a:endParaRPr lang="en-US"/>
          </a:p>
        </p:txBody>
      </p:sp>
    </p:spTree>
    <p:extLst>
      <p:ext uri="{BB962C8B-B14F-4D97-AF65-F5344CB8AC3E}">
        <p14:creationId xmlns:p14="http://schemas.microsoft.com/office/powerpoint/2010/main" val="1887817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C6CDC0-4251-2F4C-AE8B-56C8661A3C31}" type="datetimeFigureOut">
              <a:rPr lang="en-US" smtClean="0"/>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E4807-6941-4141-BE97-F4A8F5528D24}" type="slidenum">
              <a:rPr lang="en-US" smtClean="0"/>
              <a:t>‹#›</a:t>
            </a:fld>
            <a:endParaRPr lang="en-US"/>
          </a:p>
        </p:txBody>
      </p:sp>
    </p:spTree>
    <p:extLst>
      <p:ext uri="{BB962C8B-B14F-4D97-AF65-F5344CB8AC3E}">
        <p14:creationId xmlns:p14="http://schemas.microsoft.com/office/powerpoint/2010/main" val="162649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D608B7-C754-A140-8069-AEF1FF9FC00D}" type="datetimeFigureOut">
              <a:rPr lang="en-US" smtClean="0">
                <a:solidFill>
                  <a:prstClr val="black">
                    <a:tint val="75000"/>
                  </a:prstClr>
                </a:solidFill>
              </a:rPr>
              <a:pPr/>
              <a:t>5/16/2019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CDB0D6-D194-8546-9556-79B62C3927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6553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608B7-C754-A140-8069-AEF1FF9FC00D}" type="datetimeFigureOut">
              <a:rPr lang="en-US" smtClean="0">
                <a:solidFill>
                  <a:prstClr val="black">
                    <a:tint val="75000"/>
                  </a:prstClr>
                </a:solidFill>
              </a:rPr>
              <a:pPr/>
              <a:t>5/16/2019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CDB0D6-D194-8546-9556-79B62C3927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840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D608B7-C754-A140-8069-AEF1FF9FC00D}" type="datetimeFigureOut">
              <a:rPr lang="en-US" smtClean="0">
                <a:solidFill>
                  <a:prstClr val="black">
                    <a:tint val="75000"/>
                  </a:prstClr>
                </a:solidFill>
              </a:rPr>
              <a:pPr/>
              <a:t>5/16/2019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CDB0D6-D194-8546-9556-79B62C3927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481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D608B7-C754-A140-8069-AEF1FF9FC00D}" type="datetimeFigureOut">
              <a:rPr lang="en-US" smtClean="0">
                <a:solidFill>
                  <a:prstClr val="black">
                    <a:tint val="75000"/>
                  </a:prstClr>
                </a:solidFill>
              </a:rPr>
              <a:pPr/>
              <a:t>5/16/2019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CDB0D6-D194-8546-9556-79B62C3927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59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D608B7-C754-A140-8069-AEF1FF9FC00D}" type="datetimeFigureOut">
              <a:rPr lang="en-US" smtClean="0">
                <a:solidFill>
                  <a:prstClr val="black">
                    <a:tint val="75000"/>
                  </a:prstClr>
                </a:solidFill>
              </a:rPr>
              <a:pPr/>
              <a:t>5/16/2019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CDB0D6-D194-8546-9556-79B62C3927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61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D608B7-C754-A140-8069-AEF1FF9FC00D}" type="datetimeFigureOut">
              <a:rPr lang="en-US" smtClean="0">
                <a:solidFill>
                  <a:prstClr val="black">
                    <a:tint val="75000"/>
                  </a:prstClr>
                </a:solidFill>
              </a:rPr>
              <a:pPr/>
              <a:t>5/16/2019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CDB0D6-D194-8546-9556-79B62C3927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7956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D608B7-C754-A140-8069-AEF1FF9FC00D}" type="datetimeFigureOut">
              <a:rPr lang="en-US" smtClean="0">
                <a:solidFill>
                  <a:prstClr val="black">
                    <a:tint val="75000"/>
                  </a:prstClr>
                </a:solidFill>
              </a:rPr>
              <a:pPr/>
              <a:t>5/16/2019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CDB0D6-D194-8546-9556-79B62C3927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3382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D608B7-C754-A140-8069-AEF1FF9FC00D}" type="datetimeFigureOut">
              <a:rPr lang="en-US" smtClean="0">
                <a:solidFill>
                  <a:prstClr val="black">
                    <a:tint val="75000"/>
                  </a:prstClr>
                </a:solidFill>
              </a:rPr>
              <a:pPr/>
              <a:t>5/16/2019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CDB0D6-D194-8546-9556-79B62C3927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84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C6CDC0-4251-2F4C-AE8B-56C8661A3C31}" type="datetimeFigureOut">
              <a:rPr lang="en-US" smtClean="0"/>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E4807-6941-4141-BE97-F4A8F5528D24}" type="slidenum">
              <a:rPr lang="en-US" smtClean="0"/>
              <a:t>‹#›</a:t>
            </a:fld>
            <a:endParaRPr lang="en-US"/>
          </a:p>
        </p:txBody>
      </p:sp>
    </p:spTree>
    <p:extLst>
      <p:ext uri="{BB962C8B-B14F-4D97-AF65-F5344CB8AC3E}">
        <p14:creationId xmlns:p14="http://schemas.microsoft.com/office/powerpoint/2010/main" val="8031450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D608B7-C754-A140-8069-AEF1FF9FC00D}" type="datetimeFigureOut">
              <a:rPr lang="en-US" smtClean="0">
                <a:solidFill>
                  <a:prstClr val="black">
                    <a:tint val="75000"/>
                  </a:prstClr>
                </a:solidFill>
              </a:rPr>
              <a:pPr/>
              <a:t>5/16/2019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CDB0D6-D194-8546-9556-79B62C3927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1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608B7-C754-A140-8069-AEF1FF9FC00D}" type="datetimeFigureOut">
              <a:rPr lang="en-US" smtClean="0">
                <a:solidFill>
                  <a:prstClr val="black">
                    <a:tint val="75000"/>
                  </a:prstClr>
                </a:solidFill>
              </a:rPr>
              <a:pPr/>
              <a:t>5/16/2019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CDB0D6-D194-8546-9556-79B62C3927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778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608B7-C754-A140-8069-AEF1FF9FC00D}" type="datetimeFigureOut">
              <a:rPr lang="en-US" smtClean="0">
                <a:solidFill>
                  <a:prstClr val="black">
                    <a:tint val="75000"/>
                  </a:prstClr>
                </a:solidFill>
              </a:rPr>
              <a:pPr/>
              <a:t>5/16/2019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CDB0D6-D194-8546-9556-79B62C3927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61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C6CDC0-4251-2F4C-AE8B-56C8661A3C31}" type="datetimeFigureOut">
              <a:rPr lang="en-US" smtClean="0"/>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E4807-6941-4141-BE97-F4A8F5528D24}" type="slidenum">
              <a:rPr lang="en-US" smtClean="0"/>
              <a:t>‹#›</a:t>
            </a:fld>
            <a:endParaRPr lang="en-US"/>
          </a:p>
        </p:txBody>
      </p:sp>
    </p:spTree>
    <p:extLst>
      <p:ext uri="{BB962C8B-B14F-4D97-AF65-F5344CB8AC3E}">
        <p14:creationId xmlns:p14="http://schemas.microsoft.com/office/powerpoint/2010/main" val="1524923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C6CDC0-4251-2F4C-AE8B-56C8661A3C31}" type="datetimeFigureOut">
              <a:rPr lang="en-US" smtClean="0"/>
              <a:t>5/16/2019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BE4807-6941-4141-BE97-F4A8F5528D24}" type="slidenum">
              <a:rPr lang="en-US" smtClean="0"/>
              <a:t>‹#›</a:t>
            </a:fld>
            <a:endParaRPr lang="en-US"/>
          </a:p>
        </p:txBody>
      </p:sp>
    </p:spTree>
    <p:extLst>
      <p:ext uri="{BB962C8B-B14F-4D97-AF65-F5344CB8AC3E}">
        <p14:creationId xmlns:p14="http://schemas.microsoft.com/office/powerpoint/2010/main" val="1325875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C6CDC0-4251-2F4C-AE8B-56C8661A3C31}" type="datetimeFigureOut">
              <a:rPr lang="en-US" smtClean="0"/>
              <a:t>5/16/2019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BE4807-6941-4141-BE97-F4A8F5528D24}" type="slidenum">
              <a:rPr lang="en-US" smtClean="0"/>
              <a:t>‹#›</a:t>
            </a:fld>
            <a:endParaRPr lang="en-US"/>
          </a:p>
        </p:txBody>
      </p:sp>
    </p:spTree>
    <p:extLst>
      <p:ext uri="{BB962C8B-B14F-4D97-AF65-F5344CB8AC3E}">
        <p14:creationId xmlns:p14="http://schemas.microsoft.com/office/powerpoint/2010/main" val="1692316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C6CDC0-4251-2F4C-AE8B-56C8661A3C31}" type="datetimeFigureOut">
              <a:rPr lang="en-US" smtClean="0"/>
              <a:t>5/16/2019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BE4807-6941-4141-BE97-F4A8F5528D24}" type="slidenum">
              <a:rPr lang="en-US" smtClean="0"/>
              <a:t>‹#›</a:t>
            </a:fld>
            <a:endParaRPr lang="en-US"/>
          </a:p>
        </p:txBody>
      </p:sp>
    </p:spTree>
    <p:extLst>
      <p:ext uri="{BB962C8B-B14F-4D97-AF65-F5344CB8AC3E}">
        <p14:creationId xmlns:p14="http://schemas.microsoft.com/office/powerpoint/2010/main" val="1487608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C6CDC0-4251-2F4C-AE8B-56C8661A3C31}" type="datetimeFigureOut">
              <a:rPr lang="en-US" smtClean="0"/>
              <a:t>5/16/2019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BE4807-6941-4141-BE97-F4A8F5528D24}" type="slidenum">
              <a:rPr lang="en-US" smtClean="0"/>
              <a:t>‹#›</a:t>
            </a:fld>
            <a:endParaRPr lang="en-US"/>
          </a:p>
        </p:txBody>
      </p:sp>
    </p:spTree>
    <p:extLst>
      <p:ext uri="{BB962C8B-B14F-4D97-AF65-F5344CB8AC3E}">
        <p14:creationId xmlns:p14="http://schemas.microsoft.com/office/powerpoint/2010/main" val="1223676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C6CDC0-4251-2F4C-AE8B-56C8661A3C31}" type="datetimeFigureOut">
              <a:rPr lang="en-US" smtClean="0"/>
              <a:t>5/16/2019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BE4807-6941-4141-BE97-F4A8F5528D24}" type="slidenum">
              <a:rPr lang="en-US" smtClean="0"/>
              <a:t>‹#›</a:t>
            </a:fld>
            <a:endParaRPr lang="en-US"/>
          </a:p>
        </p:txBody>
      </p:sp>
    </p:spTree>
    <p:extLst>
      <p:ext uri="{BB962C8B-B14F-4D97-AF65-F5344CB8AC3E}">
        <p14:creationId xmlns:p14="http://schemas.microsoft.com/office/powerpoint/2010/main" val="2024035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C6CDC0-4251-2F4C-AE8B-56C8661A3C31}" type="datetimeFigureOut">
              <a:rPr lang="en-US" smtClean="0"/>
              <a:t>5/16/2019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BE4807-6941-4141-BE97-F4A8F5528D24}" type="slidenum">
              <a:rPr lang="en-US" smtClean="0"/>
              <a:t>‹#›</a:t>
            </a:fld>
            <a:endParaRPr lang="en-US"/>
          </a:p>
        </p:txBody>
      </p:sp>
    </p:spTree>
    <p:extLst>
      <p:ext uri="{BB962C8B-B14F-4D97-AF65-F5344CB8AC3E}">
        <p14:creationId xmlns:p14="http://schemas.microsoft.com/office/powerpoint/2010/main" val="1831612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6CDC0-4251-2F4C-AE8B-56C8661A3C31}" type="datetimeFigureOut">
              <a:rPr lang="en-US" smtClean="0"/>
              <a:t>5/16/2019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BE4807-6941-4141-BE97-F4A8F5528D24}" type="slidenum">
              <a:rPr lang="en-US" smtClean="0"/>
              <a:t>‹#›</a:t>
            </a:fld>
            <a:endParaRPr lang="en-US"/>
          </a:p>
        </p:txBody>
      </p:sp>
    </p:spTree>
    <p:extLst>
      <p:ext uri="{BB962C8B-B14F-4D97-AF65-F5344CB8AC3E}">
        <p14:creationId xmlns:p14="http://schemas.microsoft.com/office/powerpoint/2010/main" val="14931095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D608B7-C754-A140-8069-AEF1FF9FC00D}" type="datetimeFigureOut">
              <a:rPr lang="en-US" smtClean="0">
                <a:solidFill>
                  <a:prstClr val="black">
                    <a:tint val="75000"/>
                  </a:prstClr>
                </a:solidFill>
              </a:rPr>
              <a:pPr/>
              <a:t>5/16/2019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CDB0D6-D194-8546-9556-79B62C3927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876851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s://www.epa.gov/education" TargetMode="Externa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73568" y="4584373"/>
            <a:ext cx="9383151" cy="1261884"/>
          </a:xfrm>
          <a:prstGeom prst="rect">
            <a:avLst/>
          </a:prstGeom>
          <a:noFill/>
        </p:spPr>
        <p:txBody>
          <a:bodyPr wrap="square" rtlCol="0">
            <a:spAutoFit/>
          </a:bodyPr>
          <a:lstStyle/>
          <a:p>
            <a:r>
              <a:rPr lang="en-US" sz="3200" b="1" dirty="0">
                <a:solidFill>
                  <a:prstClr val="black"/>
                </a:solidFill>
                <a:latin typeface="Avenir Book" charset="0"/>
                <a:ea typeface="Avenir Book" charset="0"/>
                <a:cs typeface="Avenir Book" charset="0"/>
              </a:rPr>
              <a:t>3</a:t>
            </a:r>
            <a:r>
              <a:rPr lang="en-US" sz="3200" b="1" baseline="30000" dirty="0">
                <a:solidFill>
                  <a:prstClr val="black"/>
                </a:solidFill>
                <a:latin typeface="Avenir Book" charset="0"/>
                <a:ea typeface="Avenir Book" charset="0"/>
                <a:cs typeface="Avenir Book" charset="0"/>
              </a:rPr>
              <a:t>rd</a:t>
            </a:r>
            <a:r>
              <a:rPr lang="en-US" sz="3200" b="1" dirty="0">
                <a:solidFill>
                  <a:prstClr val="black"/>
                </a:solidFill>
                <a:latin typeface="Avenir Book" charset="0"/>
                <a:ea typeface="Avenir Book" charset="0"/>
                <a:cs typeface="Avenir Book" charset="0"/>
              </a:rPr>
              <a:t> Grade: </a:t>
            </a:r>
          </a:p>
          <a:p>
            <a:r>
              <a:rPr lang="en-US" sz="4400" b="1" dirty="0">
                <a:solidFill>
                  <a:prstClr val="black"/>
                </a:solidFill>
                <a:latin typeface="Avenir Book" charset="0"/>
                <a:ea typeface="Avenir Book" charset="0"/>
                <a:cs typeface="Avenir Book" charset="0"/>
              </a:rPr>
              <a:t>Coral Reef Ecosystems</a:t>
            </a:r>
          </a:p>
        </p:txBody>
      </p:sp>
      <p:sp>
        <p:nvSpPr>
          <p:cNvPr id="8" name="TextBox 7"/>
          <p:cNvSpPr txBox="1"/>
          <p:nvPr/>
        </p:nvSpPr>
        <p:spPr>
          <a:xfrm>
            <a:off x="273568" y="5875227"/>
            <a:ext cx="7145150" cy="707886"/>
          </a:xfrm>
          <a:prstGeom prst="rect">
            <a:avLst/>
          </a:prstGeom>
          <a:noFill/>
        </p:spPr>
        <p:txBody>
          <a:bodyPr wrap="square" rtlCol="0">
            <a:spAutoFit/>
          </a:bodyPr>
          <a:lstStyle/>
          <a:p>
            <a:r>
              <a:rPr lang="en-US" sz="2000" b="1" i="1" dirty="0">
                <a:solidFill>
                  <a:prstClr val="black"/>
                </a:solidFill>
                <a:latin typeface="Avenir Book" charset="0"/>
                <a:ea typeface="Avenir Book" charset="0"/>
                <a:cs typeface="Avenir Book" charset="0"/>
              </a:rPr>
              <a:t>Learn to assess and address issues </a:t>
            </a:r>
            <a:r>
              <a:rPr lang="en-US" sz="2000" b="1" i="1">
                <a:solidFill>
                  <a:prstClr val="black"/>
                </a:solidFill>
                <a:latin typeface="Avenir Book" charset="0"/>
                <a:ea typeface="Avenir Book" charset="0"/>
                <a:cs typeface="Avenir Book" charset="0"/>
              </a:rPr>
              <a:t>in ecosystem health and how </a:t>
            </a:r>
            <a:r>
              <a:rPr lang="en-US" sz="2000" b="1" i="1" dirty="0">
                <a:solidFill>
                  <a:prstClr val="black"/>
                </a:solidFill>
                <a:latin typeface="Avenir Book" charset="0"/>
                <a:ea typeface="Avenir Book" charset="0"/>
                <a:cs typeface="Avenir Book" charset="0"/>
              </a:rPr>
              <a:t>the components of an ecosystem are interdependent. </a:t>
            </a:r>
          </a:p>
        </p:txBody>
      </p:sp>
      <p:pic>
        <p:nvPicPr>
          <p:cNvPr id="9" name="Picture 8"/>
          <p:cNvPicPr>
            <a:picLocks noChangeAspect="1"/>
          </p:cNvPicPr>
          <p:nvPr/>
        </p:nvPicPr>
        <p:blipFill>
          <a:blip r:embed="rId3"/>
          <a:stretch>
            <a:fillRect/>
          </a:stretch>
        </p:blipFill>
        <p:spPr>
          <a:xfrm>
            <a:off x="7216885" y="5887517"/>
            <a:ext cx="833856" cy="810032"/>
          </a:xfrm>
          <a:prstGeom prst="rect">
            <a:avLst/>
          </a:prstGeom>
        </p:spPr>
      </p:pic>
      <p:sp>
        <p:nvSpPr>
          <p:cNvPr id="11" name="Rectangle 10"/>
          <p:cNvSpPr/>
          <p:nvPr/>
        </p:nvSpPr>
        <p:spPr>
          <a:xfrm>
            <a:off x="7950728" y="5804997"/>
            <a:ext cx="1257300" cy="892552"/>
          </a:xfrm>
          <a:prstGeom prst="rect">
            <a:avLst/>
          </a:prstGeom>
        </p:spPr>
        <p:txBody>
          <a:bodyPr wrap="square">
            <a:spAutoFit/>
          </a:bodyPr>
          <a:lstStyle/>
          <a:p>
            <a:r>
              <a:rPr lang="en-US" sz="2000" b="1" dirty="0">
                <a:solidFill>
                  <a:prstClr val="white"/>
                </a:solidFill>
              </a:rPr>
              <a:t>US EPA</a:t>
            </a:r>
          </a:p>
          <a:p>
            <a:r>
              <a:rPr lang="en-US" sz="1600" dirty="0">
                <a:solidFill>
                  <a:prstClr val="white"/>
                </a:solidFill>
              </a:rPr>
              <a:t>Region 10 </a:t>
            </a:r>
          </a:p>
          <a:p>
            <a:r>
              <a:rPr lang="en-US" sz="1600" dirty="0">
                <a:solidFill>
                  <a:prstClr val="white"/>
                </a:solidFill>
              </a:rPr>
              <a:t>EcoLearn</a:t>
            </a:r>
          </a:p>
        </p:txBody>
      </p:sp>
      <p:pic>
        <p:nvPicPr>
          <p:cNvPr id="3" name="Picture 2"/>
          <p:cNvPicPr>
            <a:picLocks noChangeAspect="1"/>
          </p:cNvPicPr>
          <p:nvPr/>
        </p:nvPicPr>
        <p:blipFill rotWithShape="1">
          <a:blip r:embed="rId4"/>
          <a:srcRect t="19180" b="9461"/>
          <a:stretch/>
        </p:blipFill>
        <p:spPr>
          <a:xfrm>
            <a:off x="0" y="0"/>
            <a:ext cx="9144000" cy="4364966"/>
          </a:xfrm>
          <a:prstGeom prst="rect">
            <a:avLst/>
          </a:prstGeom>
        </p:spPr>
      </p:pic>
    </p:spTree>
    <p:extLst>
      <p:ext uri="{BB962C8B-B14F-4D97-AF65-F5344CB8AC3E}">
        <p14:creationId xmlns:p14="http://schemas.microsoft.com/office/powerpoint/2010/main" val="1250706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50795" y="6527180"/>
            <a:ext cx="1386218" cy="300082"/>
          </a:xfrm>
          <a:prstGeom prst="rect">
            <a:avLst/>
          </a:prstGeom>
          <a:noFill/>
        </p:spPr>
        <p:txBody>
          <a:bodyPr wrap="square" rtlCol="0">
            <a:spAutoFit/>
          </a:bodyPr>
          <a:lstStyle/>
          <a:p>
            <a:r>
              <a:rPr lang="en-US" sz="1350" dirty="0">
                <a:latin typeface="Avenir Book" charset="0"/>
                <a:ea typeface="Avenir Book" charset="0"/>
                <a:cs typeface="Avenir Book" charset="0"/>
              </a:rPr>
              <a:t>Click for audio. </a:t>
            </a:r>
          </a:p>
        </p:txBody>
      </p:sp>
      <p:sp>
        <p:nvSpPr>
          <p:cNvPr id="5" name="TextBox 4"/>
          <p:cNvSpPr txBox="1"/>
          <p:nvPr/>
        </p:nvSpPr>
        <p:spPr>
          <a:xfrm>
            <a:off x="348189" y="351644"/>
            <a:ext cx="8330297" cy="707886"/>
          </a:xfrm>
          <a:prstGeom prst="rect">
            <a:avLst/>
          </a:prstGeom>
          <a:noFill/>
        </p:spPr>
        <p:txBody>
          <a:bodyPr wrap="square" rtlCol="0">
            <a:spAutoFit/>
          </a:bodyPr>
          <a:lstStyle/>
          <a:p>
            <a:r>
              <a:rPr lang="en-US" sz="4000" b="1" dirty="0">
                <a:latin typeface="Avenir Book" charset="0"/>
                <a:ea typeface="Avenir Book" charset="0"/>
                <a:cs typeface="Avenir Book" charset="0"/>
              </a:rPr>
              <a:t>Fish Sampling </a:t>
            </a:r>
            <a:endParaRPr lang="en-US" sz="3000" b="1" dirty="0">
              <a:latin typeface="Avenir Book" charset="0"/>
              <a:ea typeface="Avenir Book" charset="0"/>
              <a:cs typeface="Avenir Book" charset="0"/>
            </a:endParaRPr>
          </a:p>
        </p:txBody>
      </p:sp>
      <p:sp>
        <p:nvSpPr>
          <p:cNvPr id="2" name="Rectangle 1"/>
          <p:cNvSpPr/>
          <p:nvPr/>
        </p:nvSpPr>
        <p:spPr>
          <a:xfrm>
            <a:off x="538126" y="913710"/>
            <a:ext cx="7950422" cy="5016758"/>
          </a:xfrm>
          <a:prstGeom prst="rect">
            <a:avLst/>
          </a:prstGeom>
        </p:spPr>
        <p:txBody>
          <a:bodyPr wrap="square">
            <a:spAutoFit/>
          </a:bodyPr>
          <a:lstStyle/>
          <a:p>
            <a:pPr algn="ctr"/>
            <a:r>
              <a:rPr lang="en-US" sz="3200" dirty="0">
                <a:latin typeface="Avenir Book" charset="0"/>
                <a:ea typeface="Avenir Book" charset="0"/>
                <a:cs typeface="Avenir Book" charset="0"/>
              </a:rPr>
              <a:t>Count fish six inches to the left and right of their transect line. </a:t>
            </a:r>
          </a:p>
          <a:p>
            <a:pPr algn="ctr"/>
            <a:endParaRPr lang="en-US" sz="3200" dirty="0">
              <a:latin typeface="Avenir Book" charset="0"/>
              <a:ea typeface="Avenir Book" charset="0"/>
              <a:cs typeface="Avenir Book" charset="0"/>
            </a:endParaRPr>
          </a:p>
          <a:p>
            <a:pPr algn="ctr"/>
            <a:endParaRPr lang="en-US" sz="3200" dirty="0">
              <a:latin typeface="Avenir Book" charset="0"/>
              <a:ea typeface="Avenir Book" charset="0"/>
              <a:cs typeface="Avenir Book" charset="0"/>
            </a:endParaRPr>
          </a:p>
          <a:p>
            <a:pPr algn="ctr"/>
            <a:endParaRPr lang="en-US" sz="3200" dirty="0">
              <a:latin typeface="Avenir Book" charset="0"/>
              <a:ea typeface="Avenir Book" charset="0"/>
              <a:cs typeface="Avenir Book" charset="0"/>
            </a:endParaRPr>
          </a:p>
          <a:p>
            <a:pPr algn="ctr"/>
            <a:endParaRPr lang="en-US" sz="3200" dirty="0">
              <a:latin typeface="Avenir Book" charset="0"/>
              <a:ea typeface="Avenir Book" charset="0"/>
              <a:cs typeface="Avenir Book" charset="0"/>
            </a:endParaRPr>
          </a:p>
          <a:p>
            <a:pPr algn="ctr"/>
            <a:endParaRPr lang="en-US" sz="3200" dirty="0">
              <a:latin typeface="Avenir Book" charset="0"/>
              <a:ea typeface="Avenir Book" charset="0"/>
              <a:cs typeface="Avenir Book" charset="0"/>
            </a:endParaRPr>
          </a:p>
          <a:p>
            <a:pPr algn="ctr"/>
            <a:endParaRPr lang="en-US" sz="3200" dirty="0">
              <a:latin typeface="Avenir Book" charset="0"/>
              <a:ea typeface="Avenir Book" charset="0"/>
              <a:cs typeface="Avenir Book" charset="0"/>
            </a:endParaRPr>
          </a:p>
          <a:p>
            <a:pPr algn="ctr"/>
            <a:endParaRPr lang="en-US" sz="3200" dirty="0">
              <a:latin typeface="Avenir Book" charset="0"/>
              <a:ea typeface="Avenir Book" charset="0"/>
              <a:cs typeface="Avenir Book" charset="0"/>
            </a:endParaRPr>
          </a:p>
          <a:p>
            <a:pPr algn="ctr"/>
            <a:r>
              <a:rPr lang="en-US" sz="3200" dirty="0">
                <a:latin typeface="Avenir Book" charset="0"/>
                <a:ea typeface="Avenir Book" charset="0"/>
                <a:cs typeface="Avenir Book" charset="0"/>
              </a:rPr>
              <a:t>Record your data. </a:t>
            </a:r>
          </a:p>
        </p:txBody>
      </p:sp>
      <p:pic>
        <p:nvPicPr>
          <p:cNvPr id="3" name="Picture 2"/>
          <p:cNvPicPr>
            <a:picLocks noChangeAspect="1"/>
          </p:cNvPicPr>
          <p:nvPr/>
        </p:nvPicPr>
        <p:blipFill>
          <a:blip r:embed="rId3"/>
          <a:stretch>
            <a:fillRect/>
          </a:stretch>
        </p:blipFill>
        <p:spPr>
          <a:xfrm>
            <a:off x="2106213" y="2091581"/>
            <a:ext cx="5001953" cy="3088706"/>
          </a:xfrm>
          <a:prstGeom prst="rect">
            <a:avLst/>
          </a:prstGeom>
        </p:spPr>
      </p:pic>
    </p:spTree>
    <p:extLst>
      <p:ext uri="{BB962C8B-B14F-4D97-AF65-F5344CB8AC3E}">
        <p14:creationId xmlns:p14="http://schemas.microsoft.com/office/powerpoint/2010/main" val="799838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8267" y="6254223"/>
            <a:ext cx="1386218" cy="300082"/>
          </a:xfrm>
          <a:prstGeom prst="rect">
            <a:avLst/>
          </a:prstGeom>
          <a:noFill/>
        </p:spPr>
        <p:txBody>
          <a:bodyPr wrap="square" rtlCol="0">
            <a:spAutoFit/>
          </a:bodyPr>
          <a:lstStyle/>
          <a:p>
            <a:r>
              <a:rPr lang="en-US" sz="1350" dirty="0">
                <a:latin typeface="Avenir Book" charset="0"/>
                <a:ea typeface="Avenir Book" charset="0"/>
                <a:cs typeface="Avenir Book" charset="0"/>
              </a:rPr>
              <a:t>Click for audio. </a:t>
            </a:r>
          </a:p>
        </p:txBody>
      </p:sp>
      <p:sp>
        <p:nvSpPr>
          <p:cNvPr id="5" name="TextBox 4"/>
          <p:cNvSpPr txBox="1"/>
          <p:nvPr/>
        </p:nvSpPr>
        <p:spPr>
          <a:xfrm>
            <a:off x="348189" y="351644"/>
            <a:ext cx="8330297" cy="707886"/>
          </a:xfrm>
          <a:prstGeom prst="rect">
            <a:avLst/>
          </a:prstGeom>
          <a:noFill/>
        </p:spPr>
        <p:txBody>
          <a:bodyPr wrap="square" rtlCol="0">
            <a:spAutoFit/>
          </a:bodyPr>
          <a:lstStyle/>
          <a:p>
            <a:r>
              <a:rPr lang="en-US" sz="4000" b="1" dirty="0">
                <a:latin typeface="Avenir Book" charset="0"/>
                <a:ea typeface="Avenir Book" charset="0"/>
                <a:cs typeface="Avenir Book" charset="0"/>
              </a:rPr>
              <a:t>Discussion</a:t>
            </a:r>
            <a:endParaRPr lang="en-US" sz="3000" b="1" dirty="0">
              <a:latin typeface="Avenir Book" charset="0"/>
              <a:ea typeface="Avenir Book" charset="0"/>
              <a:cs typeface="Avenir Book" charset="0"/>
            </a:endParaRPr>
          </a:p>
        </p:txBody>
      </p:sp>
      <p:sp>
        <p:nvSpPr>
          <p:cNvPr id="2" name="Rectangle 1"/>
          <p:cNvSpPr/>
          <p:nvPr/>
        </p:nvSpPr>
        <p:spPr>
          <a:xfrm>
            <a:off x="348189" y="1433906"/>
            <a:ext cx="8609337" cy="3539430"/>
          </a:xfrm>
          <a:prstGeom prst="rect">
            <a:avLst/>
          </a:prstGeom>
        </p:spPr>
        <p:txBody>
          <a:bodyPr wrap="square">
            <a:spAutoFit/>
          </a:bodyPr>
          <a:lstStyle/>
          <a:p>
            <a:pPr marL="514350" indent="-514350">
              <a:buAutoNum type="arabicPeriod"/>
            </a:pPr>
            <a:r>
              <a:rPr lang="en-US" sz="3200" dirty="0">
                <a:latin typeface="Avenir Book" charset="0"/>
                <a:ea typeface="Avenir Book" charset="0"/>
                <a:cs typeface="Avenir Book" charset="0"/>
              </a:rPr>
              <a:t>How similar was your count to the actual number? </a:t>
            </a:r>
          </a:p>
          <a:p>
            <a:pPr marL="514350" indent="-514350">
              <a:buAutoNum type="arabicPeriod"/>
            </a:pPr>
            <a:r>
              <a:rPr lang="en-US" sz="3200" dirty="0">
                <a:latin typeface="Avenir Book" charset="0"/>
                <a:ea typeface="Avenir Book" charset="0"/>
                <a:cs typeface="Avenir Book" charset="0"/>
              </a:rPr>
              <a:t>Was your estimate accurate or not?</a:t>
            </a:r>
          </a:p>
          <a:p>
            <a:pPr marL="514350" indent="-514350">
              <a:buAutoNum type="arabicPeriod"/>
            </a:pPr>
            <a:r>
              <a:rPr lang="en-US" sz="3200" dirty="0">
                <a:latin typeface="Avenir Book" charset="0"/>
                <a:ea typeface="Avenir Book" charset="0"/>
                <a:cs typeface="Avenir Book" charset="0"/>
              </a:rPr>
              <a:t>What does this tell you about the importance of sampling? </a:t>
            </a:r>
          </a:p>
          <a:p>
            <a:pPr marL="514350" indent="-514350">
              <a:buAutoNum type="arabicPeriod"/>
            </a:pPr>
            <a:r>
              <a:rPr lang="en-US" sz="3200" dirty="0">
                <a:latin typeface="Avenir Book" charset="0"/>
                <a:ea typeface="Avenir Book" charset="0"/>
                <a:cs typeface="Avenir Book" charset="0"/>
              </a:rPr>
              <a:t>If you saw only half a fish, how would you count it?</a:t>
            </a:r>
          </a:p>
        </p:txBody>
      </p:sp>
      <p:pic>
        <p:nvPicPr>
          <p:cNvPr id="3" name="Picture 2"/>
          <p:cNvPicPr>
            <a:picLocks noChangeAspect="1"/>
          </p:cNvPicPr>
          <p:nvPr/>
        </p:nvPicPr>
        <p:blipFill>
          <a:blip r:embed="rId3"/>
          <a:stretch>
            <a:fillRect/>
          </a:stretch>
        </p:blipFill>
        <p:spPr>
          <a:xfrm>
            <a:off x="5586608" y="4388349"/>
            <a:ext cx="2939597" cy="2450862"/>
          </a:xfrm>
          <a:prstGeom prst="rect">
            <a:avLst/>
          </a:prstGeom>
        </p:spPr>
      </p:pic>
      <p:pic>
        <p:nvPicPr>
          <p:cNvPr id="6" name="Picture 5"/>
          <p:cNvPicPr>
            <a:picLocks noChangeAspect="1"/>
          </p:cNvPicPr>
          <p:nvPr/>
        </p:nvPicPr>
        <p:blipFill>
          <a:blip r:embed="rId3"/>
          <a:stretch>
            <a:fillRect/>
          </a:stretch>
        </p:blipFill>
        <p:spPr>
          <a:xfrm flipH="1">
            <a:off x="3313888" y="4625295"/>
            <a:ext cx="2677937" cy="2232705"/>
          </a:xfrm>
          <a:prstGeom prst="rect">
            <a:avLst/>
          </a:prstGeom>
        </p:spPr>
      </p:pic>
    </p:spTree>
    <p:extLst>
      <p:ext uri="{BB962C8B-B14F-4D97-AF65-F5344CB8AC3E}">
        <p14:creationId xmlns:p14="http://schemas.microsoft.com/office/powerpoint/2010/main" val="1630323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8267" y="6254223"/>
            <a:ext cx="1386218" cy="300082"/>
          </a:xfrm>
          <a:prstGeom prst="rect">
            <a:avLst/>
          </a:prstGeom>
          <a:noFill/>
        </p:spPr>
        <p:txBody>
          <a:bodyPr wrap="square" rtlCol="0">
            <a:spAutoFit/>
          </a:bodyPr>
          <a:lstStyle/>
          <a:p>
            <a:r>
              <a:rPr lang="en-US" sz="1350" dirty="0">
                <a:latin typeface="Avenir Book" charset="0"/>
                <a:ea typeface="Avenir Book" charset="0"/>
                <a:cs typeface="Avenir Book" charset="0"/>
              </a:rPr>
              <a:t>Click for audio. </a:t>
            </a:r>
          </a:p>
        </p:txBody>
      </p:sp>
      <p:sp>
        <p:nvSpPr>
          <p:cNvPr id="5" name="TextBox 4"/>
          <p:cNvSpPr txBox="1"/>
          <p:nvPr/>
        </p:nvSpPr>
        <p:spPr>
          <a:xfrm>
            <a:off x="348189" y="351644"/>
            <a:ext cx="8330297" cy="707886"/>
          </a:xfrm>
          <a:prstGeom prst="rect">
            <a:avLst/>
          </a:prstGeom>
          <a:noFill/>
        </p:spPr>
        <p:txBody>
          <a:bodyPr wrap="square" rtlCol="0">
            <a:spAutoFit/>
          </a:bodyPr>
          <a:lstStyle/>
          <a:p>
            <a:r>
              <a:rPr lang="en-US" sz="4000" b="1" dirty="0">
                <a:latin typeface="Avenir Book" charset="0"/>
                <a:ea typeface="Avenir Book" charset="0"/>
                <a:cs typeface="Avenir Book" charset="0"/>
              </a:rPr>
              <a:t>Practice</a:t>
            </a:r>
            <a:endParaRPr lang="en-US" sz="3000" b="1" dirty="0">
              <a:latin typeface="Avenir Book" charset="0"/>
              <a:ea typeface="Avenir Book" charset="0"/>
              <a:cs typeface="Avenir Book" charset="0"/>
            </a:endParaRPr>
          </a:p>
        </p:txBody>
      </p:sp>
      <p:sp>
        <p:nvSpPr>
          <p:cNvPr id="2" name="Rectangle 1"/>
          <p:cNvSpPr/>
          <p:nvPr/>
        </p:nvSpPr>
        <p:spPr>
          <a:xfrm>
            <a:off x="190638" y="1137241"/>
            <a:ext cx="8953362" cy="1569660"/>
          </a:xfrm>
          <a:prstGeom prst="rect">
            <a:avLst/>
          </a:prstGeom>
        </p:spPr>
        <p:txBody>
          <a:bodyPr wrap="square">
            <a:spAutoFit/>
          </a:bodyPr>
          <a:lstStyle/>
          <a:p>
            <a:pPr algn="ctr"/>
            <a:r>
              <a:rPr lang="en-US" sz="3200" dirty="0">
                <a:latin typeface="Avenir Book" charset="0"/>
                <a:ea typeface="Avenir Book" charset="0"/>
                <a:cs typeface="Avenir Book" charset="0"/>
              </a:rPr>
              <a:t>Research the ecosystem that they are part of. What tool could measure the ecosystem health in their ecosystem? </a:t>
            </a:r>
          </a:p>
        </p:txBody>
      </p:sp>
      <p:pic>
        <p:nvPicPr>
          <p:cNvPr id="3" name="Picture 2"/>
          <p:cNvPicPr>
            <a:picLocks noChangeAspect="1"/>
          </p:cNvPicPr>
          <p:nvPr/>
        </p:nvPicPr>
        <p:blipFill rotWithShape="1">
          <a:blip r:embed="rId3"/>
          <a:srcRect t="23121" b="18382"/>
          <a:stretch/>
        </p:blipFill>
        <p:spPr>
          <a:xfrm>
            <a:off x="466683" y="2784612"/>
            <a:ext cx="8177842" cy="3432169"/>
          </a:xfrm>
          <a:prstGeom prst="rect">
            <a:avLst/>
          </a:prstGeom>
        </p:spPr>
      </p:pic>
    </p:spTree>
    <p:extLst>
      <p:ext uri="{BB962C8B-B14F-4D97-AF65-F5344CB8AC3E}">
        <p14:creationId xmlns:p14="http://schemas.microsoft.com/office/powerpoint/2010/main" val="853267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8267" y="6254223"/>
            <a:ext cx="1386218" cy="300082"/>
          </a:xfrm>
          <a:prstGeom prst="rect">
            <a:avLst/>
          </a:prstGeom>
          <a:noFill/>
        </p:spPr>
        <p:txBody>
          <a:bodyPr wrap="square" rtlCol="0">
            <a:spAutoFit/>
          </a:bodyPr>
          <a:lstStyle/>
          <a:p>
            <a:r>
              <a:rPr lang="en-US" sz="1350" dirty="0">
                <a:latin typeface="Avenir Book" charset="0"/>
                <a:ea typeface="Avenir Book" charset="0"/>
                <a:cs typeface="Avenir Book" charset="0"/>
              </a:rPr>
              <a:t>Click for audio. </a:t>
            </a:r>
          </a:p>
        </p:txBody>
      </p:sp>
      <p:sp>
        <p:nvSpPr>
          <p:cNvPr id="5" name="TextBox 4"/>
          <p:cNvSpPr txBox="1"/>
          <p:nvPr/>
        </p:nvSpPr>
        <p:spPr>
          <a:xfrm>
            <a:off x="348189" y="351644"/>
            <a:ext cx="8330297" cy="707886"/>
          </a:xfrm>
          <a:prstGeom prst="rect">
            <a:avLst/>
          </a:prstGeom>
          <a:noFill/>
        </p:spPr>
        <p:txBody>
          <a:bodyPr wrap="square" rtlCol="0">
            <a:spAutoFit/>
          </a:bodyPr>
          <a:lstStyle/>
          <a:p>
            <a:r>
              <a:rPr lang="en-US" sz="4000" b="1" dirty="0">
                <a:latin typeface="Avenir Book" charset="0"/>
                <a:ea typeface="Avenir Book" charset="0"/>
                <a:cs typeface="Avenir Book" charset="0"/>
              </a:rPr>
              <a:t>Closure</a:t>
            </a:r>
            <a:endParaRPr lang="en-US" sz="3000" b="1" dirty="0">
              <a:latin typeface="Avenir Book" charset="0"/>
              <a:ea typeface="Avenir Book" charset="0"/>
              <a:cs typeface="Avenir Book" charset="0"/>
            </a:endParaRPr>
          </a:p>
        </p:txBody>
      </p:sp>
      <p:sp>
        <p:nvSpPr>
          <p:cNvPr id="9" name="TextBox 8"/>
          <p:cNvSpPr txBox="1"/>
          <p:nvPr/>
        </p:nvSpPr>
        <p:spPr>
          <a:xfrm>
            <a:off x="348189" y="4684563"/>
            <a:ext cx="8330297" cy="1569660"/>
          </a:xfrm>
          <a:prstGeom prst="rect">
            <a:avLst/>
          </a:prstGeom>
          <a:noFill/>
        </p:spPr>
        <p:txBody>
          <a:bodyPr wrap="square" rtlCol="0" anchor="t">
            <a:spAutoFit/>
          </a:bodyPr>
          <a:lstStyle/>
          <a:p>
            <a:pPr algn="ctr"/>
            <a:r>
              <a:rPr lang="en-US" sz="3200" dirty="0">
                <a:latin typeface="Avenir Book" charset="0"/>
                <a:ea typeface="Avenir Book" charset="0"/>
                <a:cs typeface="Avenir Book" charset="0"/>
              </a:rPr>
              <a:t>Discuss the similarities and differences in the classroom Belt Transect Method and the real survey completed by marine scientists. </a:t>
            </a:r>
          </a:p>
        </p:txBody>
      </p:sp>
      <p:pic>
        <p:nvPicPr>
          <p:cNvPr id="2" name="Picture 1"/>
          <p:cNvPicPr>
            <a:picLocks noChangeAspect="1"/>
          </p:cNvPicPr>
          <p:nvPr/>
        </p:nvPicPr>
        <p:blipFill>
          <a:blip r:embed="rId3"/>
          <a:stretch>
            <a:fillRect/>
          </a:stretch>
        </p:blipFill>
        <p:spPr>
          <a:xfrm>
            <a:off x="2028629" y="1184240"/>
            <a:ext cx="4969416" cy="3200241"/>
          </a:xfrm>
          <a:prstGeom prst="rect">
            <a:avLst/>
          </a:prstGeom>
        </p:spPr>
      </p:pic>
    </p:spTree>
    <p:extLst>
      <p:ext uri="{BB962C8B-B14F-4D97-AF65-F5344CB8AC3E}">
        <p14:creationId xmlns:p14="http://schemas.microsoft.com/office/powerpoint/2010/main" val="1531269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45240" y="2658687"/>
            <a:ext cx="5705440" cy="1790700"/>
          </a:xfrm>
        </p:spPr>
        <p:txBody>
          <a:bodyPr/>
          <a:lstStyle/>
          <a:p>
            <a:r>
              <a:rPr lang="en-US" b="1" dirty="0">
                <a:latin typeface="Aharoni" panose="02010803020104030203" pitchFamily="2" charset="-79"/>
                <a:cs typeface="Aharoni" panose="02010803020104030203" pitchFamily="2" charset="-79"/>
              </a:rPr>
              <a:t>EcoLearn</a:t>
            </a:r>
          </a:p>
        </p:txBody>
      </p:sp>
      <p:sp>
        <p:nvSpPr>
          <p:cNvPr id="5" name="Subtitle 4"/>
          <p:cNvSpPr>
            <a:spLocks noGrp="1"/>
          </p:cNvSpPr>
          <p:nvPr>
            <p:ph type="subTitle" idx="1"/>
          </p:nvPr>
        </p:nvSpPr>
        <p:spPr>
          <a:xfrm>
            <a:off x="1906757" y="4272335"/>
            <a:ext cx="5486400" cy="1241822"/>
          </a:xfrm>
        </p:spPr>
        <p:txBody>
          <a:bodyPr>
            <a:normAutofit/>
          </a:bodyPr>
          <a:lstStyle/>
          <a:p>
            <a:pPr>
              <a:lnSpc>
                <a:spcPct val="100000"/>
              </a:lnSpc>
            </a:pPr>
            <a:r>
              <a:rPr lang="en-US" sz="1200" dirty="0"/>
              <a:t>Developed by the Environmental Protection Agency</a:t>
            </a:r>
          </a:p>
          <a:p>
            <a:pPr>
              <a:lnSpc>
                <a:spcPct val="100000"/>
              </a:lnSpc>
            </a:pPr>
            <a:r>
              <a:rPr lang="en-US" sz="1200" dirty="0"/>
              <a:t>With support from Department of State </a:t>
            </a:r>
          </a:p>
          <a:p>
            <a:pPr>
              <a:lnSpc>
                <a:spcPct val="100000"/>
              </a:lnSpc>
            </a:pPr>
            <a:r>
              <a:rPr lang="en-US" sz="1200" dirty="0"/>
              <a:t>Virtual Students of Foreign Service Interns </a:t>
            </a:r>
          </a:p>
          <a:p>
            <a:pPr>
              <a:lnSpc>
                <a:spcPct val="100000"/>
              </a:lnSpc>
            </a:pPr>
            <a:r>
              <a:rPr lang="en-US" sz="1200" dirty="0">
                <a:hlinkClick r:id="rId2"/>
              </a:rPr>
              <a:t>https://www.epa.gov/education</a:t>
            </a:r>
            <a:r>
              <a:rPr lang="en-US" sz="1200" dirty="0"/>
              <a:t> </a:t>
            </a:r>
          </a:p>
        </p:txBody>
      </p:sp>
      <p:sp>
        <p:nvSpPr>
          <p:cNvPr id="9" name="TextBox 8"/>
          <p:cNvSpPr txBox="1"/>
          <p:nvPr/>
        </p:nvSpPr>
        <p:spPr>
          <a:xfrm>
            <a:off x="3094326" y="5397831"/>
            <a:ext cx="3207268" cy="715581"/>
          </a:xfrm>
          <a:prstGeom prst="rect">
            <a:avLst/>
          </a:prstGeom>
          <a:noFill/>
        </p:spPr>
        <p:txBody>
          <a:bodyPr wrap="square" rtlCol="0" anchor="t">
            <a:spAutoFit/>
          </a:bodyPr>
          <a:lstStyle/>
          <a:p>
            <a:pPr algn="ctr"/>
            <a:r>
              <a:rPr lang="en-US" sz="1350" dirty="0"/>
              <a:t>For more information: </a:t>
            </a:r>
            <a:r>
              <a:rPr lang="en-US" sz="1350" dirty="0" err="1"/>
              <a:t>hanft.sally@epa.gov</a:t>
            </a:r>
            <a:r>
              <a:rPr lang="en-US" sz="1350" dirty="0"/>
              <a:t> or </a:t>
            </a:r>
            <a:r>
              <a:rPr lang="en-US" sz="1350" dirty="0" err="1"/>
              <a:t>salazar.viccy@epa.gov</a:t>
            </a:r>
            <a:r>
              <a:rPr lang="en-US" sz="1350" dirty="0"/>
              <a:t> </a:t>
            </a:r>
          </a:p>
          <a:p>
            <a:r>
              <a:rPr lang="en-US" sz="1350" dirty="0"/>
              <a:t> </a:t>
            </a:r>
          </a:p>
        </p:txBody>
      </p:sp>
      <p:pic>
        <p:nvPicPr>
          <p:cNvPr id="10" name="Picture 9"/>
          <p:cNvPicPr>
            <a:picLocks noChangeAspect="1"/>
          </p:cNvPicPr>
          <p:nvPr/>
        </p:nvPicPr>
        <p:blipFill>
          <a:blip r:embed="rId3"/>
          <a:stretch>
            <a:fillRect/>
          </a:stretch>
        </p:blipFill>
        <p:spPr>
          <a:xfrm>
            <a:off x="7216885" y="5887517"/>
            <a:ext cx="833856" cy="810032"/>
          </a:xfrm>
          <a:prstGeom prst="rect">
            <a:avLst/>
          </a:prstGeom>
        </p:spPr>
      </p:pic>
      <p:sp>
        <p:nvSpPr>
          <p:cNvPr id="11" name="Rectangle 10"/>
          <p:cNvSpPr/>
          <p:nvPr/>
        </p:nvSpPr>
        <p:spPr>
          <a:xfrm>
            <a:off x="7950728" y="5804997"/>
            <a:ext cx="1257300" cy="892552"/>
          </a:xfrm>
          <a:prstGeom prst="rect">
            <a:avLst/>
          </a:prstGeom>
        </p:spPr>
        <p:txBody>
          <a:bodyPr wrap="square">
            <a:spAutoFit/>
          </a:bodyPr>
          <a:lstStyle/>
          <a:p>
            <a:r>
              <a:rPr lang="en-US" sz="2000" b="1" dirty="0">
                <a:solidFill>
                  <a:prstClr val="white"/>
                </a:solidFill>
              </a:rPr>
              <a:t>US EPA</a:t>
            </a:r>
          </a:p>
          <a:p>
            <a:r>
              <a:rPr lang="en-US" sz="1600" dirty="0">
                <a:solidFill>
                  <a:prstClr val="white"/>
                </a:solidFill>
              </a:rPr>
              <a:t>Region 10 </a:t>
            </a:r>
          </a:p>
          <a:p>
            <a:r>
              <a:rPr lang="en-US" sz="1600" dirty="0">
                <a:solidFill>
                  <a:prstClr val="white"/>
                </a:solidFill>
              </a:rPr>
              <a:t>EcoLearn</a:t>
            </a:r>
          </a:p>
        </p:txBody>
      </p:sp>
      <p:pic>
        <p:nvPicPr>
          <p:cNvPr id="8" name="Picture 7"/>
          <p:cNvPicPr>
            <a:picLocks noChangeAspect="1"/>
          </p:cNvPicPr>
          <p:nvPr/>
        </p:nvPicPr>
        <p:blipFill>
          <a:blip r:embed="rId4"/>
          <a:stretch>
            <a:fillRect/>
          </a:stretch>
        </p:blipFill>
        <p:spPr>
          <a:xfrm>
            <a:off x="3180310" y="783891"/>
            <a:ext cx="3035300" cy="2540000"/>
          </a:xfrm>
          <a:prstGeom prst="rect">
            <a:avLst/>
          </a:prstGeom>
        </p:spPr>
      </p:pic>
    </p:spTree>
    <p:extLst>
      <p:ext uri="{BB962C8B-B14F-4D97-AF65-F5344CB8AC3E}">
        <p14:creationId xmlns:p14="http://schemas.microsoft.com/office/powerpoint/2010/main" val="187784724"/>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8267" y="6254223"/>
            <a:ext cx="1386218" cy="300082"/>
          </a:xfrm>
          <a:prstGeom prst="rect">
            <a:avLst/>
          </a:prstGeom>
          <a:noFill/>
        </p:spPr>
        <p:txBody>
          <a:bodyPr wrap="square" rtlCol="0">
            <a:spAutoFit/>
          </a:bodyPr>
          <a:lstStyle/>
          <a:p>
            <a:r>
              <a:rPr lang="en-US" sz="1350">
                <a:latin typeface="Avenir Book" charset="0"/>
                <a:ea typeface="Avenir Book" charset="0"/>
                <a:cs typeface="Avenir Book" charset="0"/>
              </a:rPr>
              <a:t>Click for audio. </a:t>
            </a:r>
          </a:p>
        </p:txBody>
      </p:sp>
      <p:sp>
        <p:nvSpPr>
          <p:cNvPr id="5" name="TextBox 4"/>
          <p:cNvSpPr txBox="1"/>
          <p:nvPr/>
        </p:nvSpPr>
        <p:spPr>
          <a:xfrm>
            <a:off x="331564" y="484648"/>
            <a:ext cx="6019360" cy="707886"/>
          </a:xfrm>
          <a:prstGeom prst="rect">
            <a:avLst/>
          </a:prstGeom>
          <a:noFill/>
        </p:spPr>
        <p:txBody>
          <a:bodyPr wrap="square" rtlCol="0">
            <a:spAutoFit/>
          </a:bodyPr>
          <a:lstStyle/>
          <a:p>
            <a:r>
              <a:rPr lang="en-US" sz="4000" b="1" dirty="0">
                <a:latin typeface="Avenir Book" charset="0"/>
                <a:ea typeface="Avenir Book" charset="0"/>
                <a:cs typeface="Avenir Book" charset="0"/>
              </a:rPr>
              <a:t>Today you will</a:t>
            </a:r>
            <a:r>
              <a:rPr lang="mr-IN" sz="4000" b="1" dirty="0">
                <a:latin typeface="Avenir Book" charset="0"/>
                <a:ea typeface="Avenir Book" charset="0"/>
                <a:cs typeface="Avenir Book" charset="0"/>
              </a:rPr>
              <a:t>…</a:t>
            </a:r>
            <a:r>
              <a:rPr lang="en-US" sz="3000" b="1" dirty="0">
                <a:latin typeface="Avenir Book" charset="0"/>
                <a:ea typeface="Avenir Book" charset="0"/>
                <a:cs typeface="Avenir Book" charset="0"/>
              </a:rPr>
              <a:t> </a:t>
            </a:r>
          </a:p>
        </p:txBody>
      </p:sp>
      <p:sp>
        <p:nvSpPr>
          <p:cNvPr id="6" name="TextBox 5"/>
          <p:cNvSpPr txBox="1"/>
          <p:nvPr/>
        </p:nvSpPr>
        <p:spPr>
          <a:xfrm>
            <a:off x="1159698" y="2090201"/>
            <a:ext cx="6880119" cy="3539430"/>
          </a:xfrm>
          <a:prstGeom prst="rect">
            <a:avLst/>
          </a:prstGeom>
          <a:noFill/>
        </p:spPr>
        <p:txBody>
          <a:bodyPr wrap="square" rtlCol="0">
            <a:spAutoFit/>
          </a:bodyPr>
          <a:lstStyle/>
          <a:p>
            <a:pPr marL="514350" indent="-514350" algn="ctr">
              <a:buAutoNum type="arabicPeriod"/>
            </a:pPr>
            <a:r>
              <a:rPr lang="en-US" sz="3200" dirty="0">
                <a:latin typeface="Avenir Book" charset="0"/>
                <a:ea typeface="Avenir Book" charset="0"/>
                <a:cs typeface="Avenir Book" charset="0"/>
              </a:rPr>
              <a:t>Describe the Belt Transect Method (BLT) of fish surveying</a:t>
            </a:r>
          </a:p>
          <a:p>
            <a:pPr marL="514350" indent="-514350" algn="ctr">
              <a:buAutoNum type="arabicPeriod"/>
            </a:pPr>
            <a:endParaRPr lang="en-US" sz="3200" dirty="0">
              <a:latin typeface="Avenir Book" charset="0"/>
              <a:ea typeface="Avenir Book" charset="0"/>
              <a:cs typeface="Avenir Book" charset="0"/>
            </a:endParaRPr>
          </a:p>
          <a:p>
            <a:pPr marL="514350" indent="-514350" algn="ctr">
              <a:buAutoNum type="arabicPeriod"/>
            </a:pPr>
            <a:r>
              <a:rPr lang="en-US" sz="3200" dirty="0">
                <a:latin typeface="Avenir Book" charset="0"/>
                <a:ea typeface="Avenir Book" charset="0"/>
                <a:cs typeface="Avenir Book" charset="0"/>
              </a:rPr>
              <a:t>Do a classroom fish survey</a:t>
            </a:r>
          </a:p>
          <a:p>
            <a:pPr marL="514350" indent="-514350" algn="ctr">
              <a:buAutoNum type="arabicPeriod"/>
            </a:pPr>
            <a:endParaRPr lang="en-US" sz="3200" dirty="0">
              <a:latin typeface="Avenir Book" charset="0"/>
              <a:ea typeface="Avenir Book" charset="0"/>
              <a:cs typeface="Avenir Book" charset="0"/>
            </a:endParaRPr>
          </a:p>
          <a:p>
            <a:pPr marL="514350" indent="-514350" algn="ctr">
              <a:buAutoNum type="arabicPeriod"/>
            </a:pPr>
            <a:r>
              <a:rPr lang="en-US" sz="3200" dirty="0">
                <a:latin typeface="Avenir Book" charset="0"/>
                <a:ea typeface="Avenir Book" charset="0"/>
                <a:cs typeface="Avenir Book" charset="0"/>
              </a:rPr>
              <a:t>Compare your techniques with those of marine scientists. </a:t>
            </a:r>
          </a:p>
        </p:txBody>
      </p:sp>
      <p:pic>
        <p:nvPicPr>
          <p:cNvPr id="2" name="Picture 1"/>
          <p:cNvPicPr>
            <a:picLocks noChangeAspect="1"/>
          </p:cNvPicPr>
          <p:nvPr/>
        </p:nvPicPr>
        <p:blipFill>
          <a:blip r:embed="rId3"/>
          <a:stretch>
            <a:fillRect/>
          </a:stretch>
        </p:blipFill>
        <p:spPr>
          <a:xfrm flipH="1">
            <a:off x="6760394" y="5381086"/>
            <a:ext cx="2176505" cy="1476914"/>
          </a:xfrm>
          <a:prstGeom prst="rect">
            <a:avLst/>
          </a:prstGeom>
        </p:spPr>
      </p:pic>
      <p:pic>
        <p:nvPicPr>
          <p:cNvPr id="3" name="Picture 2"/>
          <p:cNvPicPr>
            <a:picLocks noChangeAspect="1"/>
          </p:cNvPicPr>
          <p:nvPr/>
        </p:nvPicPr>
        <p:blipFill>
          <a:blip r:embed="rId4"/>
          <a:stretch>
            <a:fillRect/>
          </a:stretch>
        </p:blipFill>
        <p:spPr>
          <a:xfrm>
            <a:off x="5098874" y="116054"/>
            <a:ext cx="3343009" cy="1841998"/>
          </a:xfrm>
          <a:prstGeom prst="rect">
            <a:avLst/>
          </a:prstGeom>
        </p:spPr>
      </p:pic>
      <p:pic>
        <p:nvPicPr>
          <p:cNvPr id="7" name="Picture 6"/>
          <p:cNvPicPr>
            <a:picLocks noChangeAspect="1"/>
          </p:cNvPicPr>
          <p:nvPr/>
        </p:nvPicPr>
        <p:blipFill>
          <a:blip r:embed="rId5"/>
          <a:stretch>
            <a:fillRect/>
          </a:stretch>
        </p:blipFill>
        <p:spPr>
          <a:xfrm>
            <a:off x="85725" y="2200275"/>
            <a:ext cx="2005903" cy="1249198"/>
          </a:xfrm>
          <a:prstGeom prst="rect">
            <a:avLst/>
          </a:prstGeom>
        </p:spPr>
      </p:pic>
    </p:spTree>
    <p:extLst>
      <p:ext uri="{BB962C8B-B14F-4D97-AF65-F5344CB8AC3E}">
        <p14:creationId xmlns:p14="http://schemas.microsoft.com/office/powerpoint/2010/main" val="674660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8267" y="6254223"/>
            <a:ext cx="1386218" cy="300082"/>
          </a:xfrm>
          <a:prstGeom prst="rect">
            <a:avLst/>
          </a:prstGeom>
          <a:noFill/>
        </p:spPr>
        <p:txBody>
          <a:bodyPr wrap="square" rtlCol="0">
            <a:spAutoFit/>
          </a:bodyPr>
          <a:lstStyle/>
          <a:p>
            <a:r>
              <a:rPr lang="en-US" sz="1350">
                <a:latin typeface="Avenir Book" charset="0"/>
                <a:ea typeface="Avenir Book" charset="0"/>
                <a:cs typeface="Avenir Book" charset="0"/>
              </a:rPr>
              <a:t>Click for audio. </a:t>
            </a:r>
          </a:p>
        </p:txBody>
      </p:sp>
      <p:sp>
        <p:nvSpPr>
          <p:cNvPr id="5" name="TextBox 4"/>
          <p:cNvSpPr txBox="1"/>
          <p:nvPr/>
        </p:nvSpPr>
        <p:spPr>
          <a:xfrm>
            <a:off x="331564" y="484648"/>
            <a:ext cx="6019360" cy="707886"/>
          </a:xfrm>
          <a:prstGeom prst="rect">
            <a:avLst/>
          </a:prstGeom>
          <a:noFill/>
        </p:spPr>
        <p:txBody>
          <a:bodyPr wrap="square" rtlCol="0">
            <a:spAutoFit/>
          </a:bodyPr>
          <a:lstStyle/>
          <a:p>
            <a:r>
              <a:rPr lang="en-US" sz="4000" b="1" dirty="0">
                <a:latin typeface="Avenir Book" charset="0"/>
                <a:ea typeface="Avenir Book" charset="0"/>
                <a:cs typeface="Avenir Book" charset="0"/>
              </a:rPr>
              <a:t>Keywords</a:t>
            </a:r>
            <a:endParaRPr lang="en-US" sz="3000" b="1" dirty="0">
              <a:latin typeface="Avenir Book" charset="0"/>
              <a:ea typeface="Avenir Book" charset="0"/>
              <a:cs typeface="Avenir Book" charset="0"/>
            </a:endParaRPr>
          </a:p>
        </p:txBody>
      </p:sp>
      <p:sp>
        <p:nvSpPr>
          <p:cNvPr id="9" name="TextBox 8"/>
          <p:cNvSpPr txBox="1"/>
          <p:nvPr/>
        </p:nvSpPr>
        <p:spPr>
          <a:xfrm>
            <a:off x="878267" y="1521932"/>
            <a:ext cx="3434941" cy="5078313"/>
          </a:xfrm>
          <a:prstGeom prst="rect">
            <a:avLst/>
          </a:prstGeom>
          <a:noFill/>
        </p:spPr>
        <p:txBody>
          <a:bodyPr wrap="square" rtlCol="0">
            <a:spAutoFit/>
          </a:bodyPr>
          <a:lstStyle/>
          <a:p>
            <a:r>
              <a:rPr lang="en-US" sz="3600" dirty="0">
                <a:latin typeface="Avenir Book" charset="0"/>
                <a:ea typeface="Avenir Book" charset="0"/>
                <a:cs typeface="Avenir Book" charset="0"/>
              </a:rPr>
              <a:t>ecosystem</a:t>
            </a:r>
          </a:p>
          <a:p>
            <a:r>
              <a:rPr lang="en-US" sz="3600" dirty="0">
                <a:latin typeface="Avenir Book" charset="0"/>
                <a:ea typeface="Avenir Book" charset="0"/>
                <a:cs typeface="Avenir Book" charset="0"/>
              </a:rPr>
              <a:t>coral reef </a:t>
            </a:r>
          </a:p>
          <a:p>
            <a:r>
              <a:rPr lang="en-US" sz="3600" dirty="0">
                <a:latin typeface="Avenir Book" charset="0"/>
                <a:ea typeface="Avenir Book" charset="0"/>
                <a:cs typeface="Avenir Book" charset="0"/>
              </a:rPr>
              <a:t>Belt Transect </a:t>
            </a:r>
          </a:p>
          <a:p>
            <a:r>
              <a:rPr lang="en-US" sz="3600" dirty="0">
                <a:latin typeface="Avenir Book" charset="0"/>
                <a:ea typeface="Avenir Book" charset="0"/>
                <a:cs typeface="Avenir Book" charset="0"/>
              </a:rPr>
              <a:t>ecosystem health </a:t>
            </a:r>
          </a:p>
          <a:p>
            <a:r>
              <a:rPr lang="en-US" sz="3600" dirty="0">
                <a:latin typeface="Avenir Book" charset="0"/>
                <a:ea typeface="Avenir Book" charset="0"/>
                <a:cs typeface="Avenir Book" charset="0"/>
              </a:rPr>
              <a:t>community </a:t>
            </a:r>
          </a:p>
          <a:p>
            <a:r>
              <a:rPr lang="en-US" sz="3600" dirty="0">
                <a:latin typeface="Avenir Book" charset="0"/>
                <a:ea typeface="Avenir Book" charset="0"/>
                <a:cs typeface="Avenir Book" charset="0"/>
              </a:rPr>
              <a:t>habitat </a:t>
            </a:r>
          </a:p>
          <a:p>
            <a:pPr lvl="0"/>
            <a:r>
              <a:rPr lang="en-US" sz="3600" dirty="0">
                <a:solidFill>
                  <a:prstClr val="black"/>
                </a:solidFill>
                <a:latin typeface="Avenir Book" charset="0"/>
                <a:ea typeface="Avenir Book" charset="0"/>
                <a:cs typeface="Avenir Book" charset="0"/>
              </a:rPr>
              <a:t>terrestrial </a:t>
            </a:r>
          </a:p>
          <a:p>
            <a:endParaRPr lang="en-US" sz="3600" dirty="0">
              <a:latin typeface="Avenir Book" charset="0"/>
              <a:ea typeface="Avenir Book" charset="0"/>
              <a:cs typeface="Avenir Book" charset="0"/>
            </a:endParaRPr>
          </a:p>
        </p:txBody>
      </p:sp>
      <p:sp>
        <p:nvSpPr>
          <p:cNvPr id="2" name="Rectangle 1"/>
          <p:cNvSpPr/>
          <p:nvPr/>
        </p:nvSpPr>
        <p:spPr>
          <a:xfrm>
            <a:off x="4735902" y="1511464"/>
            <a:ext cx="4572000" cy="2308324"/>
          </a:xfrm>
          <a:prstGeom prst="rect">
            <a:avLst/>
          </a:prstGeom>
        </p:spPr>
        <p:txBody>
          <a:bodyPr>
            <a:spAutoFit/>
          </a:bodyPr>
          <a:lstStyle/>
          <a:p>
            <a:pPr lvl="0"/>
            <a:r>
              <a:rPr lang="en-US" sz="3600" dirty="0">
                <a:solidFill>
                  <a:prstClr val="black"/>
                </a:solidFill>
                <a:latin typeface="Avenir Book" charset="0"/>
                <a:ea typeface="Avenir Book" charset="0"/>
                <a:cs typeface="Avenir Book" charset="0"/>
              </a:rPr>
              <a:t>aquatic</a:t>
            </a:r>
          </a:p>
          <a:p>
            <a:pPr lvl="0"/>
            <a:r>
              <a:rPr lang="en-US" sz="3600" dirty="0">
                <a:solidFill>
                  <a:prstClr val="black"/>
                </a:solidFill>
                <a:latin typeface="Avenir Book" charset="0"/>
                <a:ea typeface="Avenir Book" charset="0"/>
                <a:cs typeface="Avenir Book" charset="0"/>
              </a:rPr>
              <a:t>species</a:t>
            </a:r>
          </a:p>
          <a:p>
            <a:pPr lvl="0"/>
            <a:r>
              <a:rPr lang="en-US" sz="3600" dirty="0">
                <a:solidFill>
                  <a:prstClr val="black"/>
                </a:solidFill>
                <a:latin typeface="Avenir Book" charset="0"/>
                <a:ea typeface="Avenir Book" charset="0"/>
                <a:cs typeface="Avenir Book" charset="0"/>
              </a:rPr>
              <a:t>population</a:t>
            </a:r>
          </a:p>
          <a:p>
            <a:pPr lvl="0"/>
            <a:r>
              <a:rPr lang="en-US" sz="3600" dirty="0">
                <a:solidFill>
                  <a:prstClr val="black"/>
                </a:solidFill>
                <a:latin typeface="Avenir Book" charset="0"/>
                <a:ea typeface="Avenir Book" charset="0"/>
                <a:cs typeface="Avenir Book" charset="0"/>
              </a:rPr>
              <a:t>niche </a:t>
            </a:r>
          </a:p>
        </p:txBody>
      </p:sp>
      <p:pic>
        <p:nvPicPr>
          <p:cNvPr id="3" name="Picture 2"/>
          <p:cNvPicPr>
            <a:picLocks noChangeAspect="1"/>
          </p:cNvPicPr>
          <p:nvPr/>
        </p:nvPicPr>
        <p:blipFill>
          <a:blip r:embed="rId3"/>
          <a:stretch>
            <a:fillRect/>
          </a:stretch>
        </p:blipFill>
        <p:spPr>
          <a:xfrm>
            <a:off x="3916392" y="3819788"/>
            <a:ext cx="4358922" cy="2911760"/>
          </a:xfrm>
          <a:prstGeom prst="rect">
            <a:avLst/>
          </a:prstGeom>
        </p:spPr>
      </p:pic>
    </p:spTree>
    <p:extLst>
      <p:ext uri="{BB962C8B-B14F-4D97-AF65-F5344CB8AC3E}">
        <p14:creationId xmlns:p14="http://schemas.microsoft.com/office/powerpoint/2010/main" val="491737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8267" y="6254223"/>
            <a:ext cx="1386218" cy="300082"/>
          </a:xfrm>
          <a:prstGeom prst="rect">
            <a:avLst/>
          </a:prstGeom>
          <a:noFill/>
        </p:spPr>
        <p:txBody>
          <a:bodyPr wrap="square" rtlCol="0">
            <a:spAutoFit/>
          </a:bodyPr>
          <a:lstStyle/>
          <a:p>
            <a:r>
              <a:rPr lang="en-US" sz="1350" dirty="0">
                <a:latin typeface="Avenir Book" charset="0"/>
                <a:ea typeface="Avenir Book" charset="0"/>
                <a:cs typeface="Avenir Book" charset="0"/>
              </a:rPr>
              <a:t>Click for audio. </a:t>
            </a:r>
          </a:p>
        </p:txBody>
      </p:sp>
      <p:sp>
        <p:nvSpPr>
          <p:cNvPr id="5" name="TextBox 4"/>
          <p:cNvSpPr txBox="1"/>
          <p:nvPr/>
        </p:nvSpPr>
        <p:spPr>
          <a:xfrm>
            <a:off x="331564" y="484648"/>
            <a:ext cx="6019360" cy="707886"/>
          </a:xfrm>
          <a:prstGeom prst="rect">
            <a:avLst/>
          </a:prstGeom>
          <a:noFill/>
        </p:spPr>
        <p:txBody>
          <a:bodyPr wrap="square" rtlCol="0">
            <a:spAutoFit/>
          </a:bodyPr>
          <a:lstStyle/>
          <a:p>
            <a:r>
              <a:rPr lang="en-US" sz="4000" b="1" dirty="0">
                <a:latin typeface="Avenir Book" charset="0"/>
                <a:ea typeface="Avenir Book" charset="0"/>
                <a:cs typeface="Avenir Book" charset="0"/>
              </a:rPr>
              <a:t>Do Now</a:t>
            </a:r>
            <a:endParaRPr lang="en-US" sz="3000" b="1" dirty="0">
              <a:latin typeface="Avenir Book" charset="0"/>
              <a:ea typeface="Avenir Book" charset="0"/>
              <a:cs typeface="Avenir Book" charset="0"/>
            </a:endParaRPr>
          </a:p>
        </p:txBody>
      </p:sp>
      <p:sp>
        <p:nvSpPr>
          <p:cNvPr id="9" name="TextBox 8"/>
          <p:cNvSpPr txBox="1"/>
          <p:nvPr/>
        </p:nvSpPr>
        <p:spPr>
          <a:xfrm>
            <a:off x="141783" y="1192534"/>
            <a:ext cx="8812436" cy="5016758"/>
          </a:xfrm>
          <a:prstGeom prst="rect">
            <a:avLst/>
          </a:prstGeom>
          <a:noFill/>
        </p:spPr>
        <p:txBody>
          <a:bodyPr wrap="square" rtlCol="0">
            <a:spAutoFit/>
          </a:bodyPr>
          <a:lstStyle/>
          <a:p>
            <a:pPr algn="ctr"/>
            <a:r>
              <a:rPr lang="en-US" sz="3200" dirty="0">
                <a:latin typeface="Avenir Book" charset="0"/>
                <a:ea typeface="Avenir Book" charset="0"/>
                <a:cs typeface="Avenir Book" charset="0"/>
              </a:rPr>
              <a:t>What is a coral reef? </a:t>
            </a:r>
          </a:p>
          <a:p>
            <a:pPr algn="ctr"/>
            <a:endParaRPr lang="en-US" sz="3200" dirty="0">
              <a:latin typeface="Avenir Book" charset="0"/>
              <a:ea typeface="Avenir Book" charset="0"/>
              <a:cs typeface="Avenir Book" charset="0"/>
            </a:endParaRPr>
          </a:p>
          <a:p>
            <a:pPr algn="ctr"/>
            <a:endParaRPr lang="en-US" sz="3200" dirty="0">
              <a:latin typeface="Avenir Book" charset="0"/>
              <a:ea typeface="Avenir Book" charset="0"/>
              <a:cs typeface="Avenir Book" charset="0"/>
            </a:endParaRPr>
          </a:p>
          <a:p>
            <a:pPr algn="ctr"/>
            <a:endParaRPr lang="en-US" sz="3200" dirty="0">
              <a:latin typeface="Avenir Book" charset="0"/>
              <a:ea typeface="Avenir Book" charset="0"/>
              <a:cs typeface="Avenir Book" charset="0"/>
            </a:endParaRPr>
          </a:p>
          <a:p>
            <a:pPr algn="ctr"/>
            <a:endParaRPr lang="en-US" sz="3200" dirty="0">
              <a:latin typeface="Avenir Book" charset="0"/>
              <a:ea typeface="Avenir Book" charset="0"/>
              <a:cs typeface="Avenir Book" charset="0"/>
            </a:endParaRPr>
          </a:p>
          <a:p>
            <a:pPr algn="ctr"/>
            <a:endParaRPr lang="en-US" sz="3200" dirty="0">
              <a:latin typeface="Avenir Book" charset="0"/>
              <a:ea typeface="Avenir Book" charset="0"/>
              <a:cs typeface="Avenir Book" charset="0"/>
            </a:endParaRPr>
          </a:p>
          <a:p>
            <a:pPr algn="ctr"/>
            <a:endParaRPr lang="en-US" sz="3200" dirty="0">
              <a:latin typeface="Avenir Book" charset="0"/>
              <a:ea typeface="Avenir Book" charset="0"/>
              <a:cs typeface="Avenir Book" charset="0"/>
            </a:endParaRPr>
          </a:p>
          <a:p>
            <a:pPr algn="ctr"/>
            <a:endParaRPr lang="en-US" sz="3200" dirty="0">
              <a:latin typeface="Avenir Book" charset="0"/>
              <a:ea typeface="Avenir Book" charset="0"/>
              <a:cs typeface="Avenir Book" charset="0"/>
            </a:endParaRPr>
          </a:p>
          <a:p>
            <a:pPr algn="ctr"/>
            <a:r>
              <a:rPr lang="en-US" sz="3200" dirty="0">
                <a:latin typeface="Avenir Book" charset="0"/>
                <a:ea typeface="Avenir Book" charset="0"/>
                <a:cs typeface="Avenir Book" charset="0"/>
              </a:rPr>
              <a:t>Coral is made up of animals called polyps. Many coral together make a coral reef. </a:t>
            </a:r>
          </a:p>
        </p:txBody>
      </p:sp>
      <p:pic>
        <p:nvPicPr>
          <p:cNvPr id="6" name="Picture 5"/>
          <p:cNvPicPr>
            <a:picLocks noChangeAspect="1"/>
          </p:cNvPicPr>
          <p:nvPr/>
        </p:nvPicPr>
        <p:blipFill>
          <a:blip r:embed="rId3"/>
          <a:stretch>
            <a:fillRect/>
          </a:stretch>
        </p:blipFill>
        <p:spPr>
          <a:xfrm>
            <a:off x="2402899" y="1900420"/>
            <a:ext cx="4290204" cy="3217653"/>
          </a:xfrm>
          <a:prstGeom prst="rect">
            <a:avLst/>
          </a:prstGeom>
        </p:spPr>
      </p:pic>
    </p:spTree>
    <p:extLst>
      <p:ext uri="{BB962C8B-B14F-4D97-AF65-F5344CB8AC3E}">
        <p14:creationId xmlns:p14="http://schemas.microsoft.com/office/powerpoint/2010/main" val="657067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8267" y="6254223"/>
            <a:ext cx="1386218" cy="300082"/>
          </a:xfrm>
          <a:prstGeom prst="rect">
            <a:avLst/>
          </a:prstGeom>
          <a:noFill/>
        </p:spPr>
        <p:txBody>
          <a:bodyPr wrap="square" rtlCol="0">
            <a:spAutoFit/>
          </a:bodyPr>
          <a:lstStyle/>
          <a:p>
            <a:r>
              <a:rPr lang="en-US" sz="1350" dirty="0">
                <a:solidFill>
                  <a:schemeClr val="bg1"/>
                </a:solidFill>
                <a:latin typeface="Avenir Book" charset="0"/>
                <a:ea typeface="Avenir Book" charset="0"/>
                <a:cs typeface="Avenir Book" charset="0"/>
              </a:rPr>
              <a:t>Click for audio. </a:t>
            </a:r>
          </a:p>
        </p:txBody>
      </p:sp>
      <p:sp>
        <p:nvSpPr>
          <p:cNvPr id="5" name="TextBox 4"/>
          <p:cNvSpPr txBox="1"/>
          <p:nvPr/>
        </p:nvSpPr>
        <p:spPr>
          <a:xfrm>
            <a:off x="348189" y="351644"/>
            <a:ext cx="8330297" cy="707886"/>
          </a:xfrm>
          <a:prstGeom prst="rect">
            <a:avLst/>
          </a:prstGeom>
          <a:noFill/>
        </p:spPr>
        <p:txBody>
          <a:bodyPr wrap="square" rtlCol="0">
            <a:spAutoFit/>
          </a:bodyPr>
          <a:lstStyle/>
          <a:p>
            <a:r>
              <a:rPr lang="en-US" sz="4000" b="1" dirty="0">
                <a:latin typeface="Avenir Book" charset="0"/>
                <a:ea typeface="Avenir Book" charset="0"/>
                <a:cs typeface="Avenir Book" charset="0"/>
              </a:rPr>
              <a:t>Coral Reef Fish Survey Simulation </a:t>
            </a:r>
            <a:endParaRPr lang="en-US" sz="3000" b="1" dirty="0">
              <a:latin typeface="Avenir Book" charset="0"/>
              <a:ea typeface="Avenir Book" charset="0"/>
              <a:cs typeface="Avenir Book" charset="0"/>
            </a:endParaRPr>
          </a:p>
        </p:txBody>
      </p:sp>
      <p:sp>
        <p:nvSpPr>
          <p:cNvPr id="9" name="TextBox 8"/>
          <p:cNvSpPr txBox="1"/>
          <p:nvPr/>
        </p:nvSpPr>
        <p:spPr>
          <a:xfrm>
            <a:off x="0" y="4684563"/>
            <a:ext cx="9144000" cy="1077218"/>
          </a:xfrm>
          <a:prstGeom prst="rect">
            <a:avLst/>
          </a:prstGeom>
          <a:noFill/>
        </p:spPr>
        <p:txBody>
          <a:bodyPr wrap="square" rtlCol="0">
            <a:spAutoFit/>
          </a:bodyPr>
          <a:lstStyle/>
          <a:p>
            <a:pPr algn="ctr"/>
            <a:r>
              <a:rPr lang="en-US" sz="3200" dirty="0">
                <a:latin typeface="Avenir Book" charset="0"/>
                <a:ea typeface="Avenir Book" charset="0"/>
                <a:cs typeface="Avenir Book" charset="0"/>
              </a:rPr>
              <a:t>Why do you think scientists would want to count fish on a coral reef? </a:t>
            </a:r>
          </a:p>
        </p:txBody>
      </p:sp>
      <p:pic>
        <p:nvPicPr>
          <p:cNvPr id="6" name="Picture 5"/>
          <p:cNvPicPr>
            <a:picLocks noChangeAspect="1"/>
          </p:cNvPicPr>
          <p:nvPr/>
        </p:nvPicPr>
        <p:blipFill>
          <a:blip r:embed="rId3"/>
          <a:stretch>
            <a:fillRect/>
          </a:stretch>
        </p:blipFill>
        <p:spPr>
          <a:xfrm>
            <a:off x="2130724" y="1209507"/>
            <a:ext cx="4882551" cy="3325079"/>
          </a:xfrm>
          <a:prstGeom prst="rect">
            <a:avLst/>
          </a:prstGeom>
        </p:spPr>
      </p:pic>
    </p:spTree>
    <p:extLst>
      <p:ext uri="{BB962C8B-B14F-4D97-AF65-F5344CB8AC3E}">
        <p14:creationId xmlns:p14="http://schemas.microsoft.com/office/powerpoint/2010/main" val="60165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8189" y="351644"/>
            <a:ext cx="8330297" cy="707886"/>
          </a:xfrm>
          <a:prstGeom prst="rect">
            <a:avLst/>
          </a:prstGeom>
          <a:noFill/>
        </p:spPr>
        <p:txBody>
          <a:bodyPr wrap="square" rtlCol="0">
            <a:spAutoFit/>
          </a:bodyPr>
          <a:lstStyle/>
          <a:p>
            <a:r>
              <a:rPr lang="en-US" sz="4000" b="1" dirty="0">
                <a:latin typeface="Avenir Book" charset="0"/>
                <a:ea typeface="Avenir Book" charset="0"/>
                <a:cs typeface="Avenir Book" charset="0"/>
              </a:rPr>
              <a:t>Discussion</a:t>
            </a:r>
            <a:endParaRPr lang="en-US" sz="3000" b="1" dirty="0">
              <a:latin typeface="Avenir Book" charset="0"/>
              <a:ea typeface="Avenir Book" charset="0"/>
              <a:cs typeface="Avenir Book" charset="0"/>
            </a:endParaRPr>
          </a:p>
        </p:txBody>
      </p:sp>
      <p:pic>
        <p:nvPicPr>
          <p:cNvPr id="2" name="Flint Island's Coral Reefs _ National Geograph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11216"/>
            <a:ext cx="9144000" cy="5029200"/>
          </a:xfrm>
          <a:prstGeom prst="rect">
            <a:avLst/>
          </a:prstGeom>
        </p:spPr>
      </p:pic>
    </p:spTree>
    <p:extLst>
      <p:ext uri="{BB962C8B-B14F-4D97-AF65-F5344CB8AC3E}">
        <p14:creationId xmlns:p14="http://schemas.microsoft.com/office/powerpoint/2010/main" val="6703175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8267" y="6254223"/>
            <a:ext cx="1386218" cy="300082"/>
          </a:xfrm>
          <a:prstGeom prst="rect">
            <a:avLst/>
          </a:prstGeom>
          <a:noFill/>
        </p:spPr>
        <p:txBody>
          <a:bodyPr wrap="square" rtlCol="0">
            <a:spAutoFit/>
          </a:bodyPr>
          <a:lstStyle/>
          <a:p>
            <a:r>
              <a:rPr lang="en-US" sz="1350" dirty="0">
                <a:latin typeface="Avenir Book" charset="0"/>
                <a:ea typeface="Avenir Book" charset="0"/>
                <a:cs typeface="Avenir Book" charset="0"/>
              </a:rPr>
              <a:t>Click for audio. </a:t>
            </a:r>
          </a:p>
        </p:txBody>
      </p:sp>
      <p:sp>
        <p:nvSpPr>
          <p:cNvPr id="5" name="TextBox 4"/>
          <p:cNvSpPr txBox="1"/>
          <p:nvPr/>
        </p:nvSpPr>
        <p:spPr>
          <a:xfrm>
            <a:off x="348189" y="351644"/>
            <a:ext cx="8330297" cy="707886"/>
          </a:xfrm>
          <a:prstGeom prst="rect">
            <a:avLst/>
          </a:prstGeom>
          <a:noFill/>
        </p:spPr>
        <p:txBody>
          <a:bodyPr wrap="square" rtlCol="0">
            <a:spAutoFit/>
          </a:bodyPr>
          <a:lstStyle/>
          <a:p>
            <a:r>
              <a:rPr lang="en-US" sz="4000" b="1" dirty="0">
                <a:latin typeface="Avenir Book" charset="0"/>
                <a:ea typeface="Avenir Book" charset="0"/>
                <a:cs typeface="Avenir Book" charset="0"/>
              </a:rPr>
              <a:t>Discussion</a:t>
            </a:r>
            <a:endParaRPr lang="en-US" sz="3000" b="1" dirty="0">
              <a:latin typeface="Avenir Book" charset="0"/>
              <a:ea typeface="Avenir Book" charset="0"/>
              <a:cs typeface="Avenir Book" charset="0"/>
            </a:endParaRPr>
          </a:p>
        </p:txBody>
      </p:sp>
      <p:pic>
        <p:nvPicPr>
          <p:cNvPr id="3" name="Picture 2"/>
          <p:cNvPicPr>
            <a:picLocks noChangeAspect="1"/>
          </p:cNvPicPr>
          <p:nvPr/>
        </p:nvPicPr>
        <p:blipFill>
          <a:blip r:embed="rId3"/>
          <a:stretch>
            <a:fillRect/>
          </a:stretch>
        </p:blipFill>
        <p:spPr>
          <a:xfrm>
            <a:off x="2074101" y="1319263"/>
            <a:ext cx="5151074" cy="2864128"/>
          </a:xfrm>
          <a:prstGeom prst="rect">
            <a:avLst/>
          </a:prstGeom>
        </p:spPr>
      </p:pic>
      <p:sp>
        <p:nvSpPr>
          <p:cNvPr id="8" name="TextBox 7"/>
          <p:cNvSpPr txBox="1"/>
          <p:nvPr/>
        </p:nvSpPr>
        <p:spPr>
          <a:xfrm>
            <a:off x="741872" y="4477629"/>
            <a:ext cx="7815532" cy="1569660"/>
          </a:xfrm>
          <a:prstGeom prst="rect">
            <a:avLst/>
          </a:prstGeom>
          <a:noFill/>
        </p:spPr>
        <p:txBody>
          <a:bodyPr wrap="square" rtlCol="0">
            <a:spAutoFit/>
          </a:bodyPr>
          <a:lstStyle/>
          <a:p>
            <a:pPr algn="ctr"/>
            <a:r>
              <a:rPr lang="en-US" sz="3200" dirty="0">
                <a:latin typeface="Avenir Book" charset="0"/>
                <a:ea typeface="Avenir Book" charset="0"/>
                <a:cs typeface="Avenir Book" charset="0"/>
              </a:rPr>
              <a:t>What goals do the scientists have?</a:t>
            </a:r>
          </a:p>
          <a:p>
            <a:pPr algn="ctr"/>
            <a:r>
              <a:rPr lang="en-US" sz="3200" dirty="0">
                <a:latin typeface="Avenir Book" charset="0"/>
                <a:ea typeface="Avenir Book" charset="0"/>
                <a:cs typeface="Avenir Book" charset="0"/>
              </a:rPr>
              <a:t>What organisms are they surveying? </a:t>
            </a:r>
          </a:p>
          <a:p>
            <a:pPr algn="ctr"/>
            <a:r>
              <a:rPr lang="en-US" sz="3200" dirty="0">
                <a:latin typeface="Avenir Book" charset="0"/>
                <a:ea typeface="Avenir Book" charset="0"/>
                <a:cs typeface="Avenir Book" charset="0"/>
              </a:rPr>
              <a:t>What tools are they using in their survey?</a:t>
            </a:r>
          </a:p>
        </p:txBody>
      </p:sp>
      <p:pic>
        <p:nvPicPr>
          <p:cNvPr id="9" name="Picture 8"/>
          <p:cNvPicPr>
            <a:picLocks noChangeAspect="1"/>
          </p:cNvPicPr>
          <p:nvPr/>
        </p:nvPicPr>
        <p:blipFill>
          <a:blip r:embed="rId4"/>
          <a:stretch>
            <a:fillRect/>
          </a:stretch>
        </p:blipFill>
        <p:spPr>
          <a:xfrm flipH="1">
            <a:off x="7225175" y="351644"/>
            <a:ext cx="1642780" cy="1114743"/>
          </a:xfrm>
          <a:prstGeom prst="rect">
            <a:avLst/>
          </a:prstGeom>
        </p:spPr>
      </p:pic>
      <p:pic>
        <p:nvPicPr>
          <p:cNvPr id="10" name="Picture 9"/>
          <p:cNvPicPr>
            <a:picLocks noChangeAspect="1"/>
          </p:cNvPicPr>
          <p:nvPr/>
        </p:nvPicPr>
        <p:blipFill>
          <a:blip r:embed="rId4"/>
          <a:stretch>
            <a:fillRect/>
          </a:stretch>
        </p:blipFill>
        <p:spPr>
          <a:xfrm flipH="1">
            <a:off x="7893749" y="1466387"/>
            <a:ext cx="1194732" cy="810711"/>
          </a:xfrm>
          <a:prstGeom prst="rect">
            <a:avLst/>
          </a:prstGeom>
        </p:spPr>
      </p:pic>
    </p:spTree>
    <p:extLst>
      <p:ext uri="{BB962C8B-B14F-4D97-AF65-F5344CB8AC3E}">
        <p14:creationId xmlns:p14="http://schemas.microsoft.com/office/powerpoint/2010/main" val="229016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8267" y="6254223"/>
            <a:ext cx="1386218" cy="300082"/>
          </a:xfrm>
          <a:prstGeom prst="rect">
            <a:avLst/>
          </a:prstGeom>
          <a:noFill/>
        </p:spPr>
        <p:txBody>
          <a:bodyPr wrap="square" rtlCol="0">
            <a:spAutoFit/>
          </a:bodyPr>
          <a:lstStyle/>
          <a:p>
            <a:r>
              <a:rPr lang="en-US" sz="1350" dirty="0">
                <a:latin typeface="Avenir Book" charset="0"/>
                <a:ea typeface="Avenir Book" charset="0"/>
                <a:cs typeface="Avenir Book" charset="0"/>
              </a:rPr>
              <a:t>Click for audio. </a:t>
            </a:r>
          </a:p>
        </p:txBody>
      </p:sp>
      <p:sp>
        <p:nvSpPr>
          <p:cNvPr id="5" name="TextBox 4"/>
          <p:cNvSpPr txBox="1"/>
          <p:nvPr/>
        </p:nvSpPr>
        <p:spPr>
          <a:xfrm>
            <a:off x="348189" y="351644"/>
            <a:ext cx="8330297" cy="707886"/>
          </a:xfrm>
          <a:prstGeom prst="rect">
            <a:avLst/>
          </a:prstGeom>
          <a:noFill/>
        </p:spPr>
        <p:txBody>
          <a:bodyPr wrap="square" rtlCol="0">
            <a:spAutoFit/>
          </a:bodyPr>
          <a:lstStyle/>
          <a:p>
            <a:r>
              <a:rPr lang="en-US" sz="4000" b="1" dirty="0">
                <a:latin typeface="Avenir Book" charset="0"/>
                <a:ea typeface="Avenir Book" charset="0"/>
                <a:cs typeface="Avenir Book" charset="0"/>
              </a:rPr>
              <a:t>The Belt Transect</a:t>
            </a:r>
            <a:endParaRPr lang="en-US" sz="3000" b="1" dirty="0">
              <a:latin typeface="Avenir Book" charset="0"/>
              <a:ea typeface="Avenir Book" charset="0"/>
              <a:cs typeface="Avenir Book" charset="0"/>
            </a:endParaRPr>
          </a:p>
        </p:txBody>
      </p:sp>
      <p:sp>
        <p:nvSpPr>
          <p:cNvPr id="8" name="TextBox 7"/>
          <p:cNvSpPr txBox="1"/>
          <p:nvPr/>
        </p:nvSpPr>
        <p:spPr>
          <a:xfrm>
            <a:off x="137710" y="921118"/>
            <a:ext cx="9006290" cy="523220"/>
          </a:xfrm>
          <a:prstGeom prst="rect">
            <a:avLst/>
          </a:prstGeom>
          <a:noFill/>
        </p:spPr>
        <p:txBody>
          <a:bodyPr wrap="square" rtlCol="0">
            <a:spAutoFit/>
          </a:bodyPr>
          <a:lstStyle/>
          <a:p>
            <a:pPr algn="ctr"/>
            <a:r>
              <a:rPr lang="en-US" sz="2800" dirty="0">
                <a:latin typeface="Avenir Book" charset="0"/>
                <a:ea typeface="Avenir Book" charset="0"/>
                <a:cs typeface="Avenir Book" charset="0"/>
              </a:rPr>
              <a:t>There are different methods for taking a fish sample</a:t>
            </a:r>
            <a:r>
              <a:rPr lang="en-US" sz="2800">
                <a:latin typeface="Avenir Book" charset="0"/>
                <a:ea typeface="Avenir Book" charset="0"/>
                <a:cs typeface="Avenir Book" charset="0"/>
              </a:rPr>
              <a:t>. </a:t>
            </a:r>
            <a:endParaRPr lang="en-US" sz="2800" dirty="0">
              <a:latin typeface="Avenir Book" charset="0"/>
              <a:ea typeface="Avenir Book" charset="0"/>
              <a:cs typeface="Avenir Book" charset="0"/>
            </a:endParaRPr>
          </a:p>
        </p:txBody>
      </p:sp>
      <p:sp>
        <p:nvSpPr>
          <p:cNvPr id="6" name="TextBox 5"/>
          <p:cNvSpPr txBox="1"/>
          <p:nvPr/>
        </p:nvSpPr>
        <p:spPr>
          <a:xfrm>
            <a:off x="0" y="4834604"/>
            <a:ext cx="9251205" cy="1077218"/>
          </a:xfrm>
          <a:prstGeom prst="rect">
            <a:avLst/>
          </a:prstGeom>
          <a:noFill/>
        </p:spPr>
        <p:txBody>
          <a:bodyPr wrap="square" rtlCol="0" anchor="t">
            <a:spAutoFit/>
          </a:bodyPr>
          <a:lstStyle/>
          <a:p>
            <a:pPr algn="ctr"/>
            <a:r>
              <a:rPr lang="en-US" sz="3200" dirty="0">
                <a:latin typeface="Avenir Book" charset="0"/>
                <a:ea typeface="Avenir Book" charset="0"/>
                <a:cs typeface="Avenir Book" charset="0"/>
              </a:rPr>
              <a:t>The Belt Transect Method is used to count many small fish along a transect line. </a:t>
            </a:r>
          </a:p>
        </p:txBody>
      </p:sp>
      <p:pic>
        <p:nvPicPr>
          <p:cNvPr id="2" name="Picture 1"/>
          <p:cNvPicPr>
            <a:picLocks noChangeAspect="1"/>
          </p:cNvPicPr>
          <p:nvPr/>
        </p:nvPicPr>
        <p:blipFill>
          <a:blip r:embed="rId3"/>
          <a:stretch>
            <a:fillRect/>
          </a:stretch>
        </p:blipFill>
        <p:spPr>
          <a:xfrm>
            <a:off x="1367012" y="1558983"/>
            <a:ext cx="4209691" cy="3157268"/>
          </a:xfrm>
          <a:prstGeom prst="rect">
            <a:avLst/>
          </a:prstGeom>
        </p:spPr>
      </p:pic>
      <p:pic>
        <p:nvPicPr>
          <p:cNvPr id="9" name="Picture 8"/>
          <p:cNvPicPr>
            <a:picLocks noChangeAspect="1"/>
          </p:cNvPicPr>
          <p:nvPr/>
        </p:nvPicPr>
        <p:blipFill>
          <a:blip r:embed="rId4"/>
          <a:stretch>
            <a:fillRect/>
          </a:stretch>
        </p:blipFill>
        <p:spPr>
          <a:xfrm>
            <a:off x="5576703" y="1946687"/>
            <a:ext cx="3422554" cy="1885827"/>
          </a:xfrm>
          <a:prstGeom prst="rect">
            <a:avLst/>
          </a:prstGeom>
        </p:spPr>
      </p:pic>
      <p:pic>
        <p:nvPicPr>
          <p:cNvPr id="10" name="Picture 9"/>
          <p:cNvPicPr>
            <a:picLocks noChangeAspect="1"/>
          </p:cNvPicPr>
          <p:nvPr/>
        </p:nvPicPr>
        <p:blipFill>
          <a:blip r:embed="rId4"/>
          <a:stretch>
            <a:fillRect/>
          </a:stretch>
        </p:blipFill>
        <p:spPr>
          <a:xfrm>
            <a:off x="6201494" y="3364302"/>
            <a:ext cx="2668425" cy="1470302"/>
          </a:xfrm>
          <a:prstGeom prst="rect">
            <a:avLst/>
          </a:prstGeom>
        </p:spPr>
      </p:pic>
    </p:spTree>
    <p:extLst>
      <p:ext uri="{BB962C8B-B14F-4D97-AF65-F5344CB8AC3E}">
        <p14:creationId xmlns:p14="http://schemas.microsoft.com/office/powerpoint/2010/main" val="479169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8267" y="6254223"/>
            <a:ext cx="1386218" cy="300082"/>
          </a:xfrm>
          <a:prstGeom prst="rect">
            <a:avLst/>
          </a:prstGeom>
          <a:noFill/>
        </p:spPr>
        <p:txBody>
          <a:bodyPr wrap="square" rtlCol="0">
            <a:spAutoFit/>
          </a:bodyPr>
          <a:lstStyle/>
          <a:p>
            <a:r>
              <a:rPr lang="en-US" sz="1350" dirty="0">
                <a:latin typeface="Avenir Book" charset="0"/>
                <a:ea typeface="Avenir Book" charset="0"/>
                <a:cs typeface="Avenir Book" charset="0"/>
              </a:rPr>
              <a:t>Click for audio. </a:t>
            </a:r>
          </a:p>
        </p:txBody>
      </p:sp>
      <p:sp>
        <p:nvSpPr>
          <p:cNvPr id="5" name="TextBox 4"/>
          <p:cNvSpPr txBox="1"/>
          <p:nvPr/>
        </p:nvSpPr>
        <p:spPr>
          <a:xfrm>
            <a:off x="348189" y="351644"/>
            <a:ext cx="8330297" cy="707886"/>
          </a:xfrm>
          <a:prstGeom prst="rect">
            <a:avLst/>
          </a:prstGeom>
          <a:noFill/>
        </p:spPr>
        <p:txBody>
          <a:bodyPr wrap="square" rtlCol="0">
            <a:spAutoFit/>
          </a:bodyPr>
          <a:lstStyle/>
          <a:p>
            <a:r>
              <a:rPr lang="en-US" sz="4000" b="1" dirty="0">
                <a:latin typeface="Avenir Book" charset="0"/>
                <a:ea typeface="Avenir Book" charset="0"/>
                <a:cs typeface="Avenir Book" charset="0"/>
              </a:rPr>
              <a:t>Do Now</a:t>
            </a:r>
            <a:endParaRPr lang="en-US" sz="3000" b="1" dirty="0">
              <a:latin typeface="Avenir Book" charset="0"/>
              <a:ea typeface="Avenir Book" charset="0"/>
              <a:cs typeface="Avenir Book" charset="0"/>
            </a:endParaRPr>
          </a:p>
        </p:txBody>
      </p:sp>
      <p:sp>
        <p:nvSpPr>
          <p:cNvPr id="6" name="TextBox 5"/>
          <p:cNvSpPr txBox="1"/>
          <p:nvPr/>
        </p:nvSpPr>
        <p:spPr>
          <a:xfrm>
            <a:off x="10192" y="1394719"/>
            <a:ext cx="9006290" cy="4031873"/>
          </a:xfrm>
          <a:prstGeom prst="rect">
            <a:avLst/>
          </a:prstGeom>
          <a:noFill/>
        </p:spPr>
        <p:txBody>
          <a:bodyPr wrap="square" rtlCol="0" anchor="t">
            <a:spAutoFit/>
          </a:bodyPr>
          <a:lstStyle/>
          <a:p>
            <a:pPr algn="ctr"/>
            <a:r>
              <a:rPr lang="en-US" sz="3200" dirty="0">
                <a:latin typeface="Avenir Book" charset="0"/>
                <a:ea typeface="Avenir Book" charset="0"/>
                <a:cs typeface="Avenir Book" charset="0"/>
              </a:rPr>
              <a:t>The first time the divers swim, they look for fish at least 8 inches long in 12 foot lanes. </a:t>
            </a:r>
          </a:p>
          <a:p>
            <a:pPr algn="ctr"/>
            <a:endParaRPr lang="en-US" sz="3200" dirty="0">
              <a:latin typeface="Avenir Book" charset="0"/>
              <a:ea typeface="Avenir Book" charset="0"/>
              <a:cs typeface="Avenir Book" charset="0"/>
            </a:endParaRPr>
          </a:p>
          <a:p>
            <a:pPr algn="ctr"/>
            <a:r>
              <a:rPr lang="en-US" sz="3200" dirty="0">
                <a:latin typeface="Avenir Book" charset="0"/>
                <a:ea typeface="Avenir Book" charset="0"/>
                <a:cs typeface="Avenir Book" charset="0"/>
              </a:rPr>
              <a:t>The second time they swim, they look for fish less than 8 inches long in 6 foot lanes. </a:t>
            </a:r>
          </a:p>
          <a:p>
            <a:pPr algn="ctr"/>
            <a:endParaRPr lang="en-US" sz="3200" dirty="0">
              <a:latin typeface="Avenir Book" charset="0"/>
              <a:ea typeface="Avenir Book" charset="0"/>
              <a:cs typeface="Avenir Book" charset="0"/>
            </a:endParaRPr>
          </a:p>
          <a:p>
            <a:pPr algn="ctr"/>
            <a:r>
              <a:rPr lang="en-US" sz="3200" dirty="0">
                <a:latin typeface="Avenir Book" charset="0"/>
                <a:ea typeface="Avenir Book" charset="0"/>
                <a:cs typeface="Avenir Book" charset="0"/>
              </a:rPr>
              <a:t>The divers record what they see each time, and check for any fish that may be hiding. </a:t>
            </a:r>
          </a:p>
        </p:txBody>
      </p:sp>
      <p:pic>
        <p:nvPicPr>
          <p:cNvPr id="7" name="Picture 6"/>
          <p:cNvPicPr>
            <a:picLocks noChangeAspect="1"/>
          </p:cNvPicPr>
          <p:nvPr/>
        </p:nvPicPr>
        <p:blipFill>
          <a:blip r:embed="rId3"/>
          <a:stretch>
            <a:fillRect/>
          </a:stretch>
        </p:blipFill>
        <p:spPr>
          <a:xfrm>
            <a:off x="3035534" y="80988"/>
            <a:ext cx="2005903" cy="1249198"/>
          </a:xfrm>
          <a:prstGeom prst="rect">
            <a:avLst/>
          </a:prstGeom>
        </p:spPr>
      </p:pic>
      <p:pic>
        <p:nvPicPr>
          <p:cNvPr id="9" name="Picture 8"/>
          <p:cNvPicPr>
            <a:picLocks noChangeAspect="1"/>
          </p:cNvPicPr>
          <p:nvPr/>
        </p:nvPicPr>
        <p:blipFill>
          <a:blip r:embed="rId3"/>
          <a:stretch>
            <a:fillRect/>
          </a:stretch>
        </p:blipFill>
        <p:spPr>
          <a:xfrm>
            <a:off x="5041437" y="343904"/>
            <a:ext cx="1504836" cy="937153"/>
          </a:xfrm>
          <a:prstGeom prst="rect">
            <a:avLst/>
          </a:prstGeom>
        </p:spPr>
      </p:pic>
    </p:spTree>
    <p:extLst>
      <p:ext uri="{BB962C8B-B14F-4D97-AF65-F5344CB8AC3E}">
        <p14:creationId xmlns:p14="http://schemas.microsoft.com/office/powerpoint/2010/main" val="18699356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6C8222EF-B3D9-CE48-8A3F-C0E755407ED4}" vid="{7DC3D2D7-A498-C649-849C-880582C38945}"/>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6C8222EF-B3D9-CE48-8A3F-C0E755407ED4}" vid="{C30B9A24-4693-6047-822B-4663CDAA3A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DE5D0FA646EF498792D2B9A019C022" ma:contentTypeVersion="11" ma:contentTypeDescription="Create a new document." ma:contentTypeScope="" ma:versionID="02f31134bd8086bda2b586c8cb394ef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3c6a663-ae4a-4ced-9ece-a8d2a552dbdd" targetNamespace="http://schemas.microsoft.com/office/2006/metadata/properties" ma:root="true" ma:fieldsID="b28f1d4a36b692e96a95e7dfac3d5744" ns1:_="" ns2:_="" ns3:_="" ns4:_="" ns5:_="">
    <xsd:import namespace="http://schemas.microsoft.com/sharepoint/v3"/>
    <xsd:import namespace="4ffa91fb-a0ff-4ac5-b2db-65c790d184a4"/>
    <xsd:import namespace="http://schemas.microsoft.com/sharepoint.v3"/>
    <xsd:import namespace="http://schemas.microsoft.com/sharepoint/v3/fields"/>
    <xsd:import namespace="93c6a663-ae4a-4ced-9ece-a8d2a552dbdd"/>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MediaServiceMetadata" minOccurs="0"/>
                <xsd:element ref="ns5:MediaServiceFastMetadata" minOccurs="0"/>
                <xsd:element ref="ns5:MediaServiceAutoTags" minOccurs="0"/>
                <xsd:element ref="ns5:MediaServiceOCR" minOccurs="0"/>
                <xsd:element ref="ns5:MediaServiceGenerationTime" minOccurs="0"/>
                <xsd:element ref="ns5:MediaServiceEventHashCode" minOccurs="0"/>
                <xsd:element ref="ns5: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0c63405-47a1-4b55-937d-305de570f354}" ma:internalName="TaxCatchAllLabel" ma:readOnly="true" ma:showField="CatchAllDataLabel"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0c63405-47a1-4b55-937d-305de570f354}" ma:internalName="TaxCatchAll" ma:showField="CatchAllData"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c6a663-ae4a-4ced-9ece-a8d2a552dbdd"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AutoTags" ma:index="31" nillable="true" ma:displayName="Tags" ma:internalName="MediaServiceAutoTags"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9f62856-1543-49d4-a736-4569d363f533"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2019-11-08T14:03:12+00:00</Document_x0020_Creation_x0020_Date>
    <_Source xmlns="http://schemas.microsoft.com/sharepoint/v3/fields"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Props1.xml><?xml version="1.0" encoding="utf-8"?>
<ds:datastoreItem xmlns:ds="http://schemas.openxmlformats.org/officeDocument/2006/customXml" ds:itemID="{0D9EA9C7-2ED8-4A68-94B4-71148260F055}"/>
</file>

<file path=customXml/itemProps2.xml><?xml version="1.0" encoding="utf-8"?>
<ds:datastoreItem xmlns:ds="http://schemas.openxmlformats.org/officeDocument/2006/customXml" ds:itemID="{9FD48203-4662-4159-8B62-BF75198D556A}"/>
</file>

<file path=customXml/itemProps3.xml><?xml version="1.0" encoding="utf-8"?>
<ds:datastoreItem xmlns:ds="http://schemas.openxmlformats.org/officeDocument/2006/customXml" ds:itemID="{C08E65EA-C62B-40F5-BD19-A4423F6825D5}"/>
</file>

<file path=customXml/itemProps4.xml><?xml version="1.0" encoding="utf-8"?>
<ds:datastoreItem xmlns:ds="http://schemas.openxmlformats.org/officeDocument/2006/customXml" ds:itemID="{5A15711F-D567-4BA0-95FD-C616B4C72735}"/>
</file>

<file path=docProps/app.xml><?xml version="1.0" encoding="utf-8"?>
<Properties xmlns="http://schemas.openxmlformats.org/officeDocument/2006/extended-properties" xmlns:vt="http://schemas.openxmlformats.org/officeDocument/2006/docPropsVTypes">
  <Template>EPA EcoLearn Template</Template>
  <TotalTime>86</TotalTime>
  <Words>1490</Words>
  <Application>Microsoft Office PowerPoint</Application>
  <PresentationFormat>On-screen Show (4:3)</PresentationFormat>
  <Paragraphs>128</Paragraphs>
  <Slides>14</Slides>
  <Notes>13</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Aharoni</vt:lpstr>
      <vt:lpstr>Arial</vt:lpstr>
      <vt:lpstr>Avenir Book</vt:lpstr>
      <vt:lpstr>Calibri</vt:lpstr>
      <vt:lpstr>Calibri Light</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EcoLearn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vu.tran.kelly@gmail.com</dc:creator>
  <cp:lastModifiedBy>Benjamin Elijah Freiman</cp:lastModifiedBy>
  <cp:revision>12</cp:revision>
  <dcterms:created xsi:type="dcterms:W3CDTF">2017-03-31T11:18:26Z</dcterms:created>
  <dcterms:modified xsi:type="dcterms:W3CDTF">2019-05-16T23:34:15Z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0x010100DDDE5D0FA646EF498792D2B9A019C022</vt:lpwstr>
  </property>
  <property fmtid="{D5CDD505-2E9C-101B-9397-08002B2CF9AE}" pid="3" name="TaxKeyword">
    <vt:lpwstr/>
  </property>
</Properties>
</file>