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8" r:id="rId2"/>
    <p:sldId id="261" r:id="rId3"/>
    <p:sldId id="263" r:id="rId4"/>
    <p:sldId id="281" r:id="rId5"/>
    <p:sldId id="282" r:id="rId6"/>
    <p:sldId id="264" r:id="rId7"/>
    <p:sldId id="256" r:id="rId8"/>
    <p:sldId id="274" r:id="rId9"/>
    <p:sldId id="275" r:id="rId10"/>
    <p:sldId id="276" r:id="rId11"/>
    <p:sldId id="278" r:id="rId12"/>
    <p:sldId id="277" r:id="rId13"/>
    <p:sldId id="280" r:id="rId14"/>
    <p:sldId id="286" r:id="rId15"/>
    <p:sldId id="279"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DFF"/>
    <a:srgbClr val="0091FE"/>
    <a:srgbClr val="DDE9F7"/>
    <a:srgbClr val="FFFFFF"/>
    <a:srgbClr val="B7F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DF61B-C84A-47D3-A66E-A9346C6CC331}"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42ED5-CE4B-4C40-AA6E-2938837CB785}" type="slidenum">
              <a:rPr lang="en-US" smtClean="0"/>
              <a:t>‹#›</a:t>
            </a:fld>
            <a:endParaRPr lang="en-US"/>
          </a:p>
        </p:txBody>
      </p:sp>
    </p:spTree>
    <p:extLst>
      <p:ext uri="{BB962C8B-B14F-4D97-AF65-F5344CB8AC3E}">
        <p14:creationId xmlns:p14="http://schemas.microsoft.com/office/powerpoint/2010/main" val="162816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ia.gov/kids/energy.cfm?page=us_energy_use-basic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a:t>
            </a:r>
            <a:r>
              <a:rPr lang="en-US" dirty="0" smtClean="0"/>
              <a:t>: http://www.eia.gov/kids/energy.cfm?page=environment_home-basics</a:t>
            </a:r>
          </a:p>
          <a:p>
            <a:r>
              <a:rPr lang="en-US" dirty="0" smtClean="0"/>
              <a:t>and</a:t>
            </a:r>
            <a:r>
              <a:rPr lang="en-US" baseline="0" dirty="0" smtClean="0"/>
              <a:t> http://www.eia.gov/kids/energy.cfm?page=electricity_home-basics</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1</a:t>
            </a:fld>
            <a:endParaRPr lang="en-US"/>
          </a:p>
        </p:txBody>
      </p:sp>
    </p:spTree>
    <p:extLst>
      <p:ext uri="{BB962C8B-B14F-4D97-AF65-F5344CB8AC3E}">
        <p14:creationId xmlns:p14="http://schemas.microsoft.com/office/powerpoint/2010/main" val="144566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93% of the coal consumed in the United States is used to generate electricity by the electric power sector. The remaining 7% of coal is used as an energy source in many industries like the steel, cement, and paper industries. http://www.eia.gov/energyexplained/index.cfm?page=coal_use</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10</a:t>
            </a:fld>
            <a:endParaRPr lang="en-US"/>
          </a:p>
        </p:txBody>
      </p:sp>
    </p:spTree>
    <p:extLst>
      <p:ext uri="{BB962C8B-B14F-4D97-AF65-F5344CB8AC3E}">
        <p14:creationId xmlns:p14="http://schemas.microsoft.com/office/powerpoint/2010/main" val="162707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Uranium is the fuel most widely used by nuclear plants for nuclear fission. Nuclear power plants use a certain kind of uranium, referred to as U-235, for fuel because its atoms are easily split apart. U-235 is relatively rare. http://www.eia.gov/energyexplained/index.cfm?page=nuclear_home</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11</a:t>
            </a:fld>
            <a:endParaRPr lang="en-US"/>
          </a:p>
        </p:txBody>
      </p:sp>
    </p:spTree>
    <p:extLst>
      <p:ext uri="{BB962C8B-B14F-4D97-AF65-F5344CB8AC3E}">
        <p14:creationId xmlns:p14="http://schemas.microsoft.com/office/powerpoint/2010/main" val="21112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http://instituteforenergyresearch.org/topics/encyclopedia/renewable-energy/#_edn3</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12</a:t>
            </a:fld>
            <a:endParaRPr lang="en-US"/>
          </a:p>
        </p:txBody>
      </p:sp>
    </p:spTree>
    <p:extLst>
      <p:ext uri="{BB962C8B-B14F-4D97-AF65-F5344CB8AC3E}">
        <p14:creationId xmlns:p14="http://schemas.microsoft.com/office/powerpoint/2010/main" val="370573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https://www.eia.gov/tools/faqs/faq.cfm?id=427&amp;t=3</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13</a:t>
            </a:fld>
            <a:endParaRPr lang="en-US"/>
          </a:p>
        </p:txBody>
      </p:sp>
    </p:spTree>
    <p:extLst>
      <p:ext uri="{BB962C8B-B14F-4D97-AF65-F5344CB8AC3E}">
        <p14:creationId xmlns:p14="http://schemas.microsoft.com/office/powerpoint/2010/main" val="993643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http://www.epa.gov/energy/electricity-system</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14</a:t>
            </a:fld>
            <a:endParaRPr lang="en-US"/>
          </a:p>
        </p:txBody>
      </p:sp>
    </p:spTree>
    <p:extLst>
      <p:ext uri="{BB962C8B-B14F-4D97-AF65-F5344CB8AC3E}">
        <p14:creationId xmlns:p14="http://schemas.microsoft.com/office/powerpoint/2010/main" val="255806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Greenhouse gases trap heat and make the planet warmer. Human activities are responsible for almost all of the increase in greenhouse gases in the atmosphere over the last 150 years. The largest source of greenhouse gas emissions from human activities in the United States is from burning fossil fuels for electricity, heat, and transportation. http://www3.epa.gov/climatechange/ghgemissions/sources.html</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15</a:t>
            </a:fld>
            <a:endParaRPr lang="en-US"/>
          </a:p>
        </p:txBody>
      </p:sp>
    </p:spTree>
    <p:extLst>
      <p:ext uri="{BB962C8B-B14F-4D97-AF65-F5344CB8AC3E}">
        <p14:creationId xmlns:p14="http://schemas.microsoft.com/office/powerpoint/2010/main" val="106586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use energy each day for transportation, cooking, heating and cooling rooms, manufacturing, lighting, entertainment, and many other uses. The choices people make about how they use energy—turning machines off when they're not using them or choosing to buy fuel-efficient vehicles and energy-efficient appliances—affects the environment and everyone's lives.</a:t>
            </a:r>
          </a:p>
          <a:p>
            <a:r>
              <a:rPr lang="en-US" b="1" dirty="0" smtClean="0"/>
              <a:t>Energy conservation </a:t>
            </a:r>
            <a:r>
              <a:rPr lang="en-US" dirty="0" smtClean="0"/>
              <a:t>is any behavior that results in the use of less energy. </a:t>
            </a:r>
          </a:p>
          <a:p>
            <a:pPr lvl="1"/>
            <a:r>
              <a:rPr lang="en-US" dirty="0" smtClean="0"/>
              <a:t>For instance, turning the lights off when leaving the room and recycling aluminum cans are both ways of conserving energy.</a:t>
            </a:r>
          </a:p>
          <a:p>
            <a:endParaRPr lang="en-US" dirty="0" smtClean="0"/>
          </a:p>
          <a:p>
            <a:r>
              <a:rPr lang="en-US" b="1" dirty="0" smtClean="0"/>
              <a:t>Energy efficiency </a:t>
            </a:r>
            <a:r>
              <a:rPr lang="en-US" dirty="0" smtClean="0"/>
              <a:t>is the use of technology that requires less energy to perform the same function. </a:t>
            </a:r>
          </a:p>
          <a:p>
            <a:pPr lvl="1"/>
            <a:r>
              <a:rPr lang="en-US" dirty="0" smtClean="0"/>
              <a:t>For instance, using a compact fluorescent light bulb that requires less energy rather than using an incandescent bulb to produce the same amount of light is an example of energy efficiency. </a:t>
            </a:r>
            <a:endParaRPr lang="en-US" dirty="0" smtClean="0"/>
          </a:p>
          <a:p>
            <a:r>
              <a:rPr lang="en-US" dirty="0" smtClean="0"/>
              <a:t>http://www.eia.gov/energyexplained/index.cfm?page=about_energy_efficiency</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16</a:t>
            </a:fld>
            <a:endParaRPr lang="en-US"/>
          </a:p>
        </p:txBody>
      </p:sp>
    </p:spTree>
    <p:extLst>
      <p:ext uri="{BB962C8B-B14F-4D97-AF65-F5344CB8AC3E}">
        <p14:creationId xmlns:p14="http://schemas.microsoft.com/office/powerpoint/2010/main" val="422322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exists in many forms, so there are many ways to quantify it. Two of the most widely used for general purposes are the British Thermal Unit (BTU), which is a measure of energy content, and the watt, which is a measure of power, or how fast energy is used.</a:t>
            </a:r>
          </a:p>
          <a:p>
            <a:r>
              <a:rPr lang="en-US" dirty="0" smtClean="0"/>
              <a:t>http://www.nap.edu/reports/energy/sources.html</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2</a:t>
            </a:fld>
            <a:endParaRPr lang="en-US"/>
          </a:p>
        </p:txBody>
      </p:sp>
    </p:spTree>
    <p:extLst>
      <p:ext uri="{BB962C8B-B14F-4D97-AF65-F5344CB8AC3E}">
        <p14:creationId xmlns:p14="http://schemas.microsoft.com/office/powerpoint/2010/main" val="12182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pitchFamily="34" charset="0"/>
                <a:cs typeface="Calibri" pitchFamily="34" charset="0"/>
              </a:rPr>
              <a:t>In the United States, British thermal units (BTU) is the most commonly used unit for comparing fuels. </a:t>
            </a:r>
            <a:r>
              <a:rPr lang="en-US" sz="1200" dirty="0" smtClean="0"/>
              <a:t>BTU is the amount of work needed to raise the temperature of one pound of water by one degree Fahrenheit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3</a:t>
            </a:fld>
            <a:endParaRPr lang="en-US"/>
          </a:p>
        </p:txBody>
      </p:sp>
    </p:spTree>
    <p:extLst>
      <p:ext uri="{BB962C8B-B14F-4D97-AF65-F5344CB8AC3E}">
        <p14:creationId xmlns:p14="http://schemas.microsoft.com/office/powerpoint/2010/main" val="723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http://www.eia.gov/kids/energy.cfm?page=electricity_science-basics</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4</a:t>
            </a:fld>
            <a:endParaRPr lang="en-US"/>
          </a:p>
        </p:txBody>
      </p:sp>
    </p:spTree>
    <p:extLst>
      <p:ext uri="{BB962C8B-B14F-4D97-AF65-F5344CB8AC3E}">
        <p14:creationId xmlns:p14="http://schemas.microsoft.com/office/powerpoint/2010/main" val="121822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energy produced in the United States provided about 89% of the nation's energy needs. The remaining energy was supplied mainly by imports of petroleum. http://www.eia.gov/energyexplained/?page=us_energy_home</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5</a:t>
            </a:fld>
            <a:endParaRPr lang="en-US"/>
          </a:p>
        </p:txBody>
      </p:sp>
    </p:spTree>
    <p:extLst>
      <p:ext uri="{BB962C8B-B14F-4D97-AF65-F5344CB8AC3E}">
        <p14:creationId xmlns:p14="http://schemas.microsoft.com/office/powerpoint/2010/main" val="241306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6</a:t>
            </a:fld>
            <a:endParaRPr lang="en-US"/>
          </a:p>
        </p:txBody>
      </p:sp>
    </p:spTree>
    <p:extLst>
      <p:ext uri="{BB962C8B-B14F-4D97-AF65-F5344CB8AC3E}">
        <p14:creationId xmlns:p14="http://schemas.microsoft.com/office/powerpoint/2010/main" val="346305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http://www.eia.gov/kids/energy.cfm?page=us_energy_use-basics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7</a:t>
            </a:fld>
            <a:endParaRPr lang="en-US"/>
          </a:p>
        </p:txBody>
      </p:sp>
    </p:spTree>
    <p:extLst>
      <p:ext uri="{BB962C8B-B14F-4D97-AF65-F5344CB8AC3E}">
        <p14:creationId xmlns:p14="http://schemas.microsoft.com/office/powerpoint/2010/main" val="200082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Petroleum products include transportation fuels, fuel oils for heating and electricity generation, asphalt and road oil, and the </a:t>
            </a:r>
            <a:r>
              <a:rPr lang="en-US" dirty="0" err="1" smtClean="0"/>
              <a:t>feedstocks</a:t>
            </a:r>
            <a:r>
              <a:rPr lang="en-US" dirty="0" smtClean="0"/>
              <a:t> used to make chemicals, plastics, and synthetic materials found in nearly everything we use today. </a:t>
            </a:r>
          </a:p>
          <a:p>
            <a:pPr marL="0" indent="0">
              <a:buNone/>
            </a:pPr>
            <a:endParaRPr lang="en-US" sz="800" dirty="0" smtClean="0"/>
          </a:p>
          <a:p>
            <a:pPr marL="0" indent="0">
              <a:buNone/>
            </a:pPr>
            <a:r>
              <a:rPr lang="en-US" dirty="0" smtClean="0"/>
              <a:t>About 76% of the 6.97 billion barrels of petroleum products that were consumed in the United States in 2014 were gasoline, heating oil, diesel fuel, and jet fuel</a:t>
            </a:r>
          </a:p>
          <a:p>
            <a:pPr marL="0" indent="0">
              <a:buNone/>
            </a:pPr>
            <a:r>
              <a:rPr lang="en-US" baseline="0" dirty="0" smtClean="0"/>
              <a:t>http://www.eia.gov/tools/faqs/faq.cfm?id=41&amp;t=6</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8</a:t>
            </a:fld>
            <a:endParaRPr lang="en-US"/>
          </a:p>
        </p:txBody>
      </p:sp>
    </p:spTree>
    <p:extLst>
      <p:ext uri="{BB962C8B-B14F-4D97-AF65-F5344CB8AC3E}">
        <p14:creationId xmlns:p14="http://schemas.microsoft.com/office/powerpoint/2010/main" val="230046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http://www.eia.gov/energyexplained/index.cfm?page=natural_gas_use</a:t>
            </a:r>
            <a:endParaRPr lang="en-US" dirty="0"/>
          </a:p>
        </p:txBody>
      </p:sp>
      <p:sp>
        <p:nvSpPr>
          <p:cNvPr id="4" name="Slide Number Placeholder 3"/>
          <p:cNvSpPr>
            <a:spLocks noGrp="1"/>
          </p:cNvSpPr>
          <p:nvPr>
            <p:ph type="sldNum" sz="quarter" idx="10"/>
          </p:nvPr>
        </p:nvSpPr>
        <p:spPr/>
        <p:txBody>
          <a:bodyPr/>
          <a:lstStyle/>
          <a:p>
            <a:fld id="{6D742ED5-CE4B-4C40-AA6E-2938837CB785}" type="slidenum">
              <a:rPr lang="en-US" smtClean="0"/>
              <a:t>9</a:t>
            </a:fld>
            <a:endParaRPr lang="en-US"/>
          </a:p>
        </p:txBody>
      </p:sp>
    </p:spTree>
    <p:extLst>
      <p:ext uri="{BB962C8B-B14F-4D97-AF65-F5344CB8AC3E}">
        <p14:creationId xmlns:p14="http://schemas.microsoft.com/office/powerpoint/2010/main" val="90483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C266E9-3889-4F70-AE80-997CFB8CC2DC}"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208262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266E9-3889-4F70-AE80-997CFB8CC2DC}"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152969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266E9-3889-4F70-AE80-997CFB8CC2DC}"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408287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266E9-3889-4F70-AE80-997CFB8CC2DC}"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428985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266E9-3889-4F70-AE80-997CFB8CC2DC}"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384038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C266E9-3889-4F70-AE80-997CFB8CC2DC}"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55856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C266E9-3889-4F70-AE80-997CFB8CC2DC}"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8456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266E9-3889-4F70-AE80-997CFB8CC2DC}"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31079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266E9-3889-4F70-AE80-997CFB8CC2DC}"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263773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266E9-3889-4F70-AE80-997CFB8CC2DC}"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273433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266E9-3889-4F70-AE80-997CFB8CC2DC}"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97931-CE56-4834-BBCD-70E35D83838E}" type="slidenum">
              <a:rPr lang="en-US" smtClean="0"/>
              <a:t>‹#›</a:t>
            </a:fld>
            <a:endParaRPr lang="en-US"/>
          </a:p>
        </p:txBody>
      </p:sp>
    </p:spTree>
    <p:extLst>
      <p:ext uri="{BB962C8B-B14F-4D97-AF65-F5344CB8AC3E}">
        <p14:creationId xmlns:p14="http://schemas.microsoft.com/office/powerpoint/2010/main" val="320311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266E9-3889-4F70-AE80-997CFB8CC2DC}" type="datetimeFigureOut">
              <a:rPr lang="en-US" smtClean="0"/>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97931-CE56-4834-BBCD-70E35D83838E}" type="slidenum">
              <a:rPr lang="en-US" smtClean="0"/>
              <a:t>‹#›</a:t>
            </a:fld>
            <a:endParaRPr lang="en-US"/>
          </a:p>
        </p:txBody>
      </p:sp>
    </p:spTree>
    <p:extLst>
      <p:ext uri="{BB962C8B-B14F-4D97-AF65-F5344CB8AC3E}">
        <p14:creationId xmlns:p14="http://schemas.microsoft.com/office/powerpoint/2010/main" val="4029547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E9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b="1" dirty="0" smtClean="0">
                <a:solidFill>
                  <a:srgbClr val="002060"/>
                </a:solidFill>
              </a:rPr>
              <a:t>Major Energy Sources</a:t>
            </a:r>
            <a:endParaRPr lang="en-US" sz="4000" b="1"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3010255"/>
              </p:ext>
            </p:extLst>
          </p:nvPr>
        </p:nvGraphicFramePr>
        <p:xfrm>
          <a:off x="76200" y="746760"/>
          <a:ext cx="9067800" cy="5974080"/>
        </p:xfrm>
        <a:graphic>
          <a:graphicData uri="http://schemas.openxmlformats.org/drawingml/2006/table">
            <a:tbl>
              <a:tblPr firstRow="1" bandRow="1">
                <a:tableStyleId>{5C22544A-7EE6-4342-B048-85BDC9FD1C3A}</a:tableStyleId>
              </a:tblPr>
              <a:tblGrid>
                <a:gridCol w="2921000"/>
                <a:gridCol w="2921000"/>
                <a:gridCol w="3225800"/>
              </a:tblGrid>
              <a:tr h="914400">
                <a:tc>
                  <a:txBody>
                    <a:bodyPr/>
                    <a:lstStyle/>
                    <a:p>
                      <a:pPr algn="ctr"/>
                      <a:r>
                        <a:rPr lang="en-US" sz="2200" b="1" dirty="0" smtClean="0"/>
                        <a:t>Primary energy sources</a:t>
                      </a:r>
                    </a:p>
                    <a:p>
                      <a:pPr algn="ctr"/>
                      <a:r>
                        <a:rPr lang="en-US" sz="2200" b="1" dirty="0" smtClean="0"/>
                        <a:t>Non-renewable Energy Sources</a:t>
                      </a:r>
                      <a:endParaRPr lang="en-US" sz="2200" b="1" dirty="0"/>
                    </a:p>
                  </a:txBody>
                  <a:tcPr/>
                </a:tc>
                <a:tc>
                  <a:txBody>
                    <a:bodyPr/>
                    <a:lstStyle/>
                    <a:p>
                      <a:pPr algn="ctr"/>
                      <a:r>
                        <a:rPr lang="en-US" sz="2200" dirty="0" smtClean="0"/>
                        <a:t>Primary energy sources</a:t>
                      </a:r>
                    </a:p>
                    <a:p>
                      <a:pPr algn="ctr"/>
                      <a:r>
                        <a:rPr lang="en-US" sz="2200" dirty="0" smtClean="0"/>
                        <a:t>Renewable Energy Sources</a:t>
                      </a:r>
                      <a:endParaRPr lang="en-US"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t>Secondary Energy Sources</a:t>
                      </a:r>
                    </a:p>
                  </a:txBody>
                  <a:tcPr/>
                </a:tc>
              </a:tr>
              <a:tr h="723569">
                <a:tc>
                  <a:txBody>
                    <a:bodyPr/>
                    <a:lstStyle/>
                    <a:p>
                      <a:r>
                        <a:rPr lang="en-US" sz="2200" dirty="0" smtClean="0"/>
                        <a:t> Oil and Petroleum Products</a:t>
                      </a:r>
                      <a:endParaRPr lang="en-US" sz="2200" dirty="0"/>
                    </a:p>
                  </a:txBody>
                  <a:tcPr/>
                </a:tc>
                <a:tc>
                  <a:txBody>
                    <a:bodyPr/>
                    <a:lstStyle/>
                    <a:p>
                      <a:r>
                        <a:rPr lang="en-US" sz="2200" dirty="0" smtClean="0"/>
                        <a:t>Hydropower</a:t>
                      </a:r>
                    </a:p>
                  </a:txBody>
                  <a:tcPr/>
                </a:tc>
                <a:tc>
                  <a:txBody>
                    <a:bodyPr/>
                    <a:lstStyle/>
                    <a:p>
                      <a:r>
                        <a:rPr lang="en-US" sz="2200" dirty="0" smtClean="0"/>
                        <a:t>Electricity </a:t>
                      </a:r>
                      <a:endParaRPr lang="en-US" sz="2200" dirty="0"/>
                    </a:p>
                  </a:txBody>
                  <a:tcPr/>
                </a:tc>
              </a:tr>
              <a:tr h="419210">
                <a:tc>
                  <a:txBody>
                    <a:bodyPr/>
                    <a:lstStyle/>
                    <a:p>
                      <a:pPr marL="800100" lvl="1" indent="-342900">
                        <a:buFont typeface="Arial" pitchFamily="34" charset="0"/>
                        <a:buChar char="•"/>
                      </a:pPr>
                      <a:r>
                        <a:rPr lang="en-US" sz="2200" dirty="0" smtClean="0"/>
                        <a:t>Gasoline</a:t>
                      </a:r>
                      <a:endParaRPr lang="en-US" sz="2200" dirty="0"/>
                    </a:p>
                  </a:txBody>
                  <a:tcPr/>
                </a:tc>
                <a:tc>
                  <a:txBody>
                    <a:bodyPr/>
                    <a:lstStyle/>
                    <a:p>
                      <a:r>
                        <a:rPr lang="en-US" sz="2200" dirty="0" smtClean="0"/>
                        <a:t>Biomass</a:t>
                      </a:r>
                    </a:p>
                  </a:txBody>
                  <a:tcPr/>
                </a:tc>
                <a:tc rowSpan="9">
                  <a:txBody>
                    <a:bodyPr/>
                    <a:lstStyle/>
                    <a:p>
                      <a:pPr marL="342900" indent="-342900">
                        <a:buFont typeface="Arial" pitchFamily="34" charset="0"/>
                        <a:buChar char="•"/>
                      </a:pPr>
                      <a:r>
                        <a:rPr lang="en-US" sz="2200" dirty="0" smtClean="0"/>
                        <a:t>Electricity is the flow of electrical power or charge. </a:t>
                      </a:r>
                    </a:p>
                    <a:p>
                      <a:pPr marL="342900" indent="-342900">
                        <a:buFont typeface="Arial" pitchFamily="34" charset="0"/>
                        <a:buChar char="•"/>
                      </a:pPr>
                      <a:r>
                        <a:rPr lang="en-US" sz="2200" dirty="0" smtClean="0"/>
                        <a:t>Consumers use energy in the form of electricity, which is produced from the conversion of other sources of energy, such as coal, natural gas, nuclear, solar, or wind energy. </a:t>
                      </a:r>
                      <a:endParaRPr lang="en-US" sz="2200" dirty="0"/>
                    </a:p>
                  </a:txBody>
                  <a:tcPr/>
                </a:tc>
              </a:tr>
              <a:tr h="419210">
                <a:tc>
                  <a:txBody>
                    <a:bodyPr/>
                    <a:lstStyle/>
                    <a:p>
                      <a:pPr marL="800100" lvl="1" indent="-342900">
                        <a:buFont typeface="Arial" pitchFamily="34" charset="0"/>
                        <a:buChar char="•"/>
                      </a:pPr>
                      <a:r>
                        <a:rPr lang="en-US" sz="2200" dirty="0" smtClean="0"/>
                        <a:t>Diesel Fuel</a:t>
                      </a:r>
                      <a:endParaRPr lang="en-US" sz="2200" dirty="0"/>
                    </a:p>
                  </a:txBody>
                  <a:tcPr/>
                </a:tc>
                <a:tc>
                  <a:txBody>
                    <a:bodyPr/>
                    <a:lstStyle/>
                    <a:p>
                      <a:pPr marL="342900" indent="-342900">
                        <a:buFont typeface="Arial" pitchFamily="34" charset="0"/>
                        <a:buChar char="•"/>
                      </a:pPr>
                      <a:r>
                        <a:rPr lang="en-US" sz="2200" dirty="0" smtClean="0"/>
                        <a:t>Ethanol</a:t>
                      </a:r>
                    </a:p>
                  </a:txBody>
                  <a:tcPr/>
                </a:tc>
                <a:tc vMerge="1">
                  <a:txBody>
                    <a:bodyPr/>
                    <a:lstStyle/>
                    <a:p>
                      <a:endParaRPr lang="en-US" sz="2200" dirty="0"/>
                    </a:p>
                  </a:txBody>
                  <a:tcPr/>
                </a:tc>
              </a:tr>
              <a:tr h="419210">
                <a:tc>
                  <a:txBody>
                    <a:bodyPr/>
                    <a:lstStyle/>
                    <a:p>
                      <a:r>
                        <a:rPr lang="en-US" sz="2200" dirty="0" smtClean="0"/>
                        <a:t>Natural Gas</a:t>
                      </a:r>
                      <a:endParaRPr lang="en-US" sz="2200" dirty="0"/>
                    </a:p>
                  </a:txBody>
                  <a:tcPr/>
                </a:tc>
                <a:tc>
                  <a:txBody>
                    <a:bodyPr/>
                    <a:lstStyle/>
                    <a:p>
                      <a:pPr marL="342900" indent="-342900">
                        <a:buFont typeface="Arial" pitchFamily="34" charset="0"/>
                        <a:buChar char="•"/>
                      </a:pPr>
                      <a:r>
                        <a:rPr lang="en-US" sz="2200" dirty="0" smtClean="0"/>
                        <a:t>Biodiesel</a:t>
                      </a:r>
                    </a:p>
                  </a:txBody>
                  <a:tcPr/>
                </a:tc>
                <a:tc vMerge="1">
                  <a:txBody>
                    <a:bodyPr/>
                    <a:lstStyle/>
                    <a:p>
                      <a:endParaRPr lang="en-US" sz="2200" dirty="0"/>
                    </a:p>
                  </a:txBody>
                  <a:tcPr/>
                </a:tc>
              </a:tr>
              <a:tr h="419210">
                <a:tc>
                  <a:txBody>
                    <a:bodyPr/>
                    <a:lstStyle/>
                    <a:p>
                      <a:r>
                        <a:rPr lang="en-US" sz="2200" dirty="0" smtClean="0"/>
                        <a:t>Coal </a:t>
                      </a:r>
                      <a:endParaRPr lang="en-US" sz="2200" dirty="0"/>
                    </a:p>
                  </a:txBody>
                  <a:tcPr/>
                </a:tc>
                <a:tc>
                  <a:txBody>
                    <a:bodyPr/>
                    <a:lstStyle/>
                    <a:p>
                      <a:pPr marL="342900" indent="-342900">
                        <a:buFont typeface="Arial" pitchFamily="34" charset="0"/>
                        <a:buChar char="•"/>
                      </a:pPr>
                      <a:r>
                        <a:rPr lang="en-US" sz="2200" dirty="0" smtClean="0"/>
                        <a:t>Wood/wood waste</a:t>
                      </a:r>
                    </a:p>
                  </a:txBody>
                  <a:tcPr/>
                </a:tc>
                <a:tc vMerge="1">
                  <a:txBody>
                    <a:bodyPr/>
                    <a:lstStyle/>
                    <a:p>
                      <a:endParaRPr lang="en-US" sz="2200" dirty="0"/>
                    </a:p>
                  </a:txBody>
                  <a:tcPr/>
                </a:tc>
              </a:tr>
              <a:tr h="419210">
                <a:tc>
                  <a:txBody>
                    <a:bodyPr/>
                    <a:lstStyle/>
                    <a:p>
                      <a:r>
                        <a:rPr lang="en-US" sz="2200" dirty="0" smtClean="0"/>
                        <a:t>Nuclear </a:t>
                      </a:r>
                      <a:endParaRPr lang="en-US" sz="2200" dirty="0"/>
                    </a:p>
                  </a:txBody>
                  <a:tcPr/>
                </a:tc>
                <a:tc>
                  <a:txBody>
                    <a:bodyPr/>
                    <a:lstStyle/>
                    <a:p>
                      <a:pPr marL="342900" indent="-342900">
                        <a:buFont typeface="Arial" pitchFamily="34" charset="0"/>
                        <a:buChar char="•"/>
                      </a:pPr>
                      <a:r>
                        <a:rPr lang="en-US" sz="2200" dirty="0" smtClean="0"/>
                        <a:t>Solid waste</a:t>
                      </a:r>
                    </a:p>
                  </a:txBody>
                  <a:tcPr/>
                </a:tc>
                <a:tc vMerge="1">
                  <a:txBody>
                    <a:bodyPr/>
                    <a:lstStyle/>
                    <a:p>
                      <a:endParaRPr lang="en-US" sz="2200" dirty="0"/>
                    </a:p>
                  </a:txBody>
                  <a:tcPr/>
                </a:tc>
              </a:tr>
              <a:tr h="419210">
                <a:tc>
                  <a:txBody>
                    <a:bodyPr/>
                    <a:lstStyle/>
                    <a:p>
                      <a:endParaRPr lang="en-US" sz="2200" dirty="0"/>
                    </a:p>
                  </a:txBody>
                  <a:tcPr/>
                </a:tc>
                <a:tc>
                  <a:txBody>
                    <a:bodyPr/>
                    <a:lstStyle/>
                    <a:p>
                      <a:pPr marL="342900" indent="-342900">
                        <a:buFont typeface="Arial" pitchFamily="34" charset="0"/>
                        <a:buChar char="•"/>
                      </a:pPr>
                      <a:r>
                        <a:rPr lang="en-US" sz="2200" dirty="0" smtClean="0"/>
                        <a:t>Landfill gas/biogas</a:t>
                      </a:r>
                    </a:p>
                  </a:txBody>
                  <a:tcPr/>
                </a:tc>
                <a:tc vMerge="1">
                  <a:txBody>
                    <a:bodyPr/>
                    <a:lstStyle/>
                    <a:p>
                      <a:endParaRPr lang="en-US" sz="2200" dirty="0"/>
                    </a:p>
                  </a:txBody>
                  <a:tcPr/>
                </a:tc>
              </a:tr>
              <a:tr h="419210">
                <a:tc>
                  <a:txBody>
                    <a:bodyPr/>
                    <a:lstStyle/>
                    <a:p>
                      <a:endParaRPr lang="en-US" sz="2200" dirty="0"/>
                    </a:p>
                  </a:txBody>
                  <a:tcPr/>
                </a:tc>
                <a:tc>
                  <a:txBody>
                    <a:bodyPr/>
                    <a:lstStyle/>
                    <a:p>
                      <a:r>
                        <a:rPr lang="en-US" sz="2200" dirty="0" smtClean="0"/>
                        <a:t>Wind </a:t>
                      </a:r>
                    </a:p>
                  </a:txBody>
                  <a:tcPr/>
                </a:tc>
                <a:tc vMerge="1">
                  <a:txBody>
                    <a:bodyPr/>
                    <a:lstStyle/>
                    <a:p>
                      <a:endParaRPr lang="en-US" sz="2200" dirty="0"/>
                    </a:p>
                  </a:txBody>
                  <a:tcPr/>
                </a:tc>
              </a:tr>
              <a:tr h="419210">
                <a:tc>
                  <a:txBody>
                    <a:bodyPr/>
                    <a:lstStyle/>
                    <a:p>
                      <a:endParaRPr lang="en-US" sz="2200" dirty="0"/>
                    </a:p>
                  </a:txBody>
                  <a:tcPr/>
                </a:tc>
                <a:tc>
                  <a:txBody>
                    <a:bodyPr/>
                    <a:lstStyle/>
                    <a:p>
                      <a:r>
                        <a:rPr lang="en-US" sz="2200" dirty="0" smtClean="0"/>
                        <a:t>Geothermal</a:t>
                      </a:r>
                    </a:p>
                  </a:txBody>
                  <a:tcPr/>
                </a:tc>
                <a:tc vMerge="1">
                  <a:txBody>
                    <a:bodyPr/>
                    <a:lstStyle/>
                    <a:p>
                      <a:endParaRPr lang="en-US" sz="2200" dirty="0"/>
                    </a:p>
                  </a:txBody>
                  <a:tcPr/>
                </a:tc>
              </a:tr>
              <a:tr h="419210">
                <a:tc>
                  <a:txBody>
                    <a:bodyPr/>
                    <a:lstStyle/>
                    <a:p>
                      <a:endParaRPr lang="en-US" sz="2200" dirty="0"/>
                    </a:p>
                  </a:txBody>
                  <a:tcPr/>
                </a:tc>
                <a:tc>
                  <a:txBody>
                    <a:bodyPr/>
                    <a:lstStyle/>
                    <a:p>
                      <a:r>
                        <a:rPr lang="en-US" sz="2200" dirty="0" smtClean="0"/>
                        <a:t>Solar </a:t>
                      </a:r>
                    </a:p>
                  </a:txBody>
                  <a:tcPr/>
                </a:tc>
                <a:tc vMerge="1">
                  <a:txBody>
                    <a:bodyPr/>
                    <a:lstStyle/>
                    <a:p>
                      <a:endParaRPr lang="en-US" sz="2200" dirty="0"/>
                    </a:p>
                  </a:txBody>
                  <a:tcPr/>
                </a:tc>
              </a:tr>
            </a:tbl>
          </a:graphicData>
        </a:graphic>
      </p:graphicFrame>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137" y="2118051"/>
            <a:ext cx="618260" cy="47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1164" y="3429000"/>
            <a:ext cx="6182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762" y="3917815"/>
            <a:ext cx="618260" cy="42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396893" y="4325432"/>
            <a:ext cx="597747" cy="3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1493" y="5105400"/>
            <a:ext cx="570289" cy="43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4474" y="2152114"/>
            <a:ext cx="699526" cy="43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1493" y="2152114"/>
            <a:ext cx="612107" cy="43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1493" y="2556144"/>
            <a:ext cx="598657" cy="49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1493" y="5558481"/>
            <a:ext cx="59865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1493" y="6053781"/>
            <a:ext cx="570290" cy="49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984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b="1" dirty="0"/>
              <a:t> U.S. Coal Consumption, 1949 – 2013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15" y="1219200"/>
            <a:ext cx="879878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553200"/>
            <a:ext cx="4876800" cy="276999"/>
          </a:xfrm>
          <a:prstGeom prst="rect">
            <a:avLst/>
          </a:prstGeom>
          <a:noFill/>
        </p:spPr>
        <p:txBody>
          <a:bodyPr wrap="square" rtlCol="0">
            <a:spAutoFit/>
          </a:bodyPr>
          <a:lstStyle/>
          <a:p>
            <a:r>
              <a:rPr lang="en-US" sz="1200" dirty="0"/>
              <a:t>http://www.c2es.org/energy/source/coal</a:t>
            </a:r>
          </a:p>
        </p:txBody>
      </p:sp>
    </p:spTree>
    <p:extLst>
      <p:ext uri="{BB962C8B-B14F-4D97-AF65-F5344CB8AC3E}">
        <p14:creationId xmlns:p14="http://schemas.microsoft.com/office/powerpoint/2010/main" val="216611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2052" name="Picture 4" descr="U.S. Commercial Nuclear Power Reactors - Years of Ope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8763000" cy="6486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6581001"/>
            <a:ext cx="5334000" cy="276999"/>
          </a:xfrm>
          <a:prstGeom prst="rect">
            <a:avLst/>
          </a:prstGeom>
          <a:noFill/>
        </p:spPr>
        <p:txBody>
          <a:bodyPr wrap="square" rtlCol="0">
            <a:spAutoFit/>
          </a:bodyPr>
          <a:lstStyle/>
          <a:p>
            <a:r>
              <a:rPr lang="en-US" sz="1200" dirty="0"/>
              <a:t>http://www.nrc.gov/reactors/operating/map-power-reactors.html</a:t>
            </a:r>
          </a:p>
        </p:txBody>
      </p:sp>
    </p:spTree>
    <p:extLst>
      <p:ext uri="{BB962C8B-B14F-4D97-AF65-F5344CB8AC3E}">
        <p14:creationId xmlns:p14="http://schemas.microsoft.com/office/powerpoint/2010/main" val="3134014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971" y="64532"/>
            <a:ext cx="6697575" cy="450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62800" y="2069068"/>
            <a:ext cx="1828800" cy="369332"/>
          </a:xfrm>
          <a:prstGeom prst="rect">
            <a:avLst/>
          </a:prstGeom>
          <a:solidFill>
            <a:srgbClr val="3FADFF"/>
          </a:solidFill>
        </p:spPr>
        <p:txBody>
          <a:bodyPr wrap="square" rtlCol="0">
            <a:spAutoFit/>
          </a:bodyPr>
          <a:lstStyle/>
          <a:p>
            <a:r>
              <a:rPr lang="en-US" dirty="0" smtClean="0"/>
              <a:t>9.8 % Renewable </a:t>
            </a:r>
            <a:endParaRPr lang="en-US" dirty="0"/>
          </a:p>
        </p:txBody>
      </p:sp>
      <p:sp>
        <p:nvSpPr>
          <p:cNvPr id="6" name="TextBox 5"/>
          <p:cNvSpPr txBox="1"/>
          <p:nvPr/>
        </p:nvSpPr>
        <p:spPr>
          <a:xfrm>
            <a:off x="1676400" y="1230868"/>
            <a:ext cx="2362200" cy="369332"/>
          </a:xfrm>
          <a:prstGeom prst="rect">
            <a:avLst/>
          </a:prstGeom>
          <a:solidFill>
            <a:srgbClr val="3FADFF"/>
          </a:solidFill>
        </p:spPr>
        <p:txBody>
          <a:bodyPr wrap="square" rtlCol="0">
            <a:spAutoFit/>
          </a:bodyPr>
          <a:lstStyle/>
          <a:p>
            <a:r>
              <a:rPr lang="en-US" dirty="0" smtClean="0"/>
              <a:t>90.2 % Other resources </a:t>
            </a:r>
            <a:endParaRPr lang="en-US" dirty="0"/>
          </a:p>
        </p:txBody>
      </p:sp>
      <p:sp>
        <p:nvSpPr>
          <p:cNvPr id="8" name="TextBox 7"/>
          <p:cNvSpPr txBox="1"/>
          <p:nvPr/>
        </p:nvSpPr>
        <p:spPr>
          <a:xfrm>
            <a:off x="3352800" y="37981"/>
            <a:ext cx="4114800" cy="1046440"/>
          </a:xfrm>
          <a:prstGeom prst="rect">
            <a:avLst/>
          </a:prstGeom>
          <a:solidFill>
            <a:schemeClr val="bg1"/>
          </a:solidFill>
        </p:spPr>
        <p:txBody>
          <a:bodyPr wrap="square" rtlCol="0">
            <a:spAutoFit/>
          </a:bodyPr>
          <a:lstStyle/>
          <a:p>
            <a:pPr algn="ctr"/>
            <a:r>
              <a:rPr lang="en-US" sz="4400" b="1" dirty="0" smtClean="0">
                <a:solidFill>
                  <a:srgbClr val="0070C0"/>
                </a:solidFill>
              </a:rPr>
              <a:t>Renewables</a:t>
            </a:r>
            <a:r>
              <a:rPr lang="en-US" sz="4400" dirty="0" smtClean="0">
                <a:solidFill>
                  <a:srgbClr val="0070C0"/>
                </a:solidFill>
              </a:rPr>
              <a:t> </a:t>
            </a:r>
          </a:p>
          <a:p>
            <a:pPr algn="ctr"/>
            <a:r>
              <a:rPr lang="en-US" dirty="0" smtClean="0"/>
              <a:t>Percent of U.S. Total Energy Supply</a:t>
            </a:r>
            <a:endParaRPr lang="en-US" dirty="0"/>
          </a:p>
        </p:txBody>
      </p:sp>
      <p:sp>
        <p:nvSpPr>
          <p:cNvPr id="3" name="Content Placeholder 2"/>
          <p:cNvSpPr>
            <a:spLocks noGrp="1"/>
          </p:cNvSpPr>
          <p:nvPr>
            <p:ph idx="1"/>
          </p:nvPr>
        </p:nvSpPr>
        <p:spPr>
          <a:xfrm>
            <a:off x="76200" y="3322637"/>
            <a:ext cx="4114800" cy="3763963"/>
          </a:xfrm>
          <a:solidFill>
            <a:schemeClr val="bg1"/>
          </a:solidFill>
        </p:spPr>
        <p:txBody>
          <a:bodyPr>
            <a:normAutofit fontScale="47500" lnSpcReduction="20000"/>
          </a:bodyPr>
          <a:lstStyle/>
          <a:p>
            <a:pPr marL="0" indent="0">
              <a:buNone/>
            </a:pPr>
            <a:r>
              <a:rPr lang="en-US" sz="4400" dirty="0"/>
              <a:t>In 2014, the distribution of </a:t>
            </a:r>
            <a:r>
              <a:rPr lang="en-US" sz="4400" dirty="0" smtClean="0"/>
              <a:t>U.S. renewable </a:t>
            </a:r>
            <a:r>
              <a:rPr lang="en-US" sz="4400" dirty="0"/>
              <a:t>consumption by source </a:t>
            </a:r>
            <a:r>
              <a:rPr lang="en-US" sz="4400" dirty="0" smtClean="0"/>
              <a:t>was</a:t>
            </a:r>
            <a:endParaRPr lang="en-US" sz="4400" dirty="0"/>
          </a:p>
          <a:p>
            <a:endParaRPr lang="en-US" sz="4400" dirty="0"/>
          </a:p>
          <a:p>
            <a:pPr>
              <a:buFont typeface="Wingdings" pitchFamily="2" charset="2"/>
              <a:buChar char="§"/>
            </a:pPr>
            <a:r>
              <a:rPr lang="en-US" sz="4400" dirty="0"/>
              <a:t>    Hydropower 26%</a:t>
            </a:r>
          </a:p>
          <a:p>
            <a:pPr>
              <a:buFont typeface="Wingdings" pitchFamily="2" charset="2"/>
              <a:buChar char="§"/>
            </a:pPr>
            <a:r>
              <a:rPr lang="en-US" sz="4400" dirty="0"/>
              <a:t>    Biomass Wood 23%</a:t>
            </a:r>
          </a:p>
          <a:p>
            <a:pPr>
              <a:buFont typeface="Wingdings" pitchFamily="2" charset="2"/>
              <a:buChar char="§"/>
            </a:pPr>
            <a:r>
              <a:rPr lang="en-US" sz="4400" dirty="0"/>
              <a:t>    Biomass Waste 5%</a:t>
            </a:r>
          </a:p>
          <a:p>
            <a:pPr>
              <a:buFont typeface="Wingdings" pitchFamily="2" charset="2"/>
              <a:buChar char="§"/>
            </a:pPr>
            <a:r>
              <a:rPr lang="en-US" sz="4400" dirty="0"/>
              <a:t>    Biomass Biofuels 21%</a:t>
            </a:r>
          </a:p>
          <a:p>
            <a:pPr>
              <a:buFont typeface="Wingdings" pitchFamily="2" charset="2"/>
              <a:buChar char="§"/>
            </a:pPr>
            <a:r>
              <a:rPr lang="en-US" sz="4400" dirty="0"/>
              <a:t>    Wind 18%</a:t>
            </a:r>
          </a:p>
          <a:p>
            <a:pPr>
              <a:buFont typeface="Wingdings" pitchFamily="2" charset="2"/>
              <a:buChar char="§"/>
            </a:pPr>
            <a:r>
              <a:rPr lang="en-US" sz="4400" dirty="0"/>
              <a:t>    Geothermal 2%</a:t>
            </a:r>
          </a:p>
          <a:p>
            <a:pPr>
              <a:buFont typeface="Wingdings" pitchFamily="2" charset="2"/>
              <a:buChar char="§"/>
            </a:pPr>
            <a:r>
              <a:rPr lang="en-US" sz="4400" dirty="0"/>
              <a:t>    Solar 4%</a:t>
            </a:r>
          </a:p>
          <a:p>
            <a:endParaRPr lang="en-US" dirty="0"/>
          </a:p>
        </p:txBody>
      </p:sp>
    </p:spTree>
    <p:extLst>
      <p:ext uri="{BB962C8B-B14F-4D97-AF65-F5344CB8AC3E}">
        <p14:creationId xmlns:p14="http://schemas.microsoft.com/office/powerpoint/2010/main" val="2361495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 electricity generation by source</a:t>
            </a:r>
            <a:endParaRPr lang="en-US" b="1"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115291"/>
            <a:ext cx="6248400" cy="565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1143000"/>
            <a:ext cx="6477000"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77963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562600" cy="569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143000"/>
          </a:xfrm>
          <a:solidFill>
            <a:schemeClr val="bg1"/>
          </a:solidFill>
        </p:spPr>
        <p:txBody>
          <a:bodyPr>
            <a:noAutofit/>
          </a:bodyPr>
          <a:lstStyle/>
          <a:p>
            <a:r>
              <a:rPr lang="en-US" sz="3200" b="1" dirty="0"/>
              <a:t>U.S. electricity consumption by sector, 2013</a:t>
            </a:r>
            <a:endParaRPr lang="en-US" sz="3200" b="1" dirty="0"/>
          </a:p>
        </p:txBody>
      </p:sp>
    </p:spTree>
    <p:extLst>
      <p:ext uri="{BB962C8B-B14F-4D97-AF65-F5344CB8AC3E}">
        <p14:creationId xmlns:p14="http://schemas.microsoft.com/office/powerpoint/2010/main" val="2215874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fontScale="90000"/>
          </a:bodyPr>
          <a:lstStyle/>
          <a:p>
            <a:r>
              <a:rPr lang="en-US" dirty="0"/>
              <a:t>Total U.S. Greenhouse Gas Emissions by Economic Sector in 2013</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577393"/>
            <a:ext cx="5560367" cy="519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6400800"/>
            <a:ext cx="1524000" cy="369332"/>
          </a:xfrm>
          <a:prstGeom prst="rect">
            <a:avLst/>
          </a:prstGeom>
          <a:noFill/>
        </p:spPr>
        <p:txBody>
          <a:bodyPr wrap="square" rtlCol="0">
            <a:spAutoFit/>
          </a:bodyPr>
          <a:lstStyle/>
          <a:p>
            <a:r>
              <a:rPr lang="en-US" dirty="0" smtClean="0"/>
              <a:t>EPA</a:t>
            </a:r>
            <a:endParaRPr lang="en-US" dirty="0"/>
          </a:p>
        </p:txBody>
      </p:sp>
    </p:spTree>
    <p:extLst>
      <p:ext uri="{BB962C8B-B14F-4D97-AF65-F5344CB8AC3E}">
        <p14:creationId xmlns:p14="http://schemas.microsoft.com/office/powerpoint/2010/main" val="3784364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70C0"/>
                </a:solidFill>
              </a:rPr>
              <a:t>Saving energy </a:t>
            </a:r>
            <a:endParaRPr lang="en-US" b="1" dirty="0">
              <a:solidFill>
                <a:srgbClr val="0070C0"/>
              </a:solidFill>
            </a:endParaRPr>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447" y="1600200"/>
            <a:ext cx="863895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0" y="1524000"/>
            <a:ext cx="3200400" cy="584775"/>
          </a:xfrm>
          <a:prstGeom prst="rect">
            <a:avLst/>
          </a:prstGeom>
          <a:solidFill>
            <a:schemeClr val="bg1"/>
          </a:solidFill>
        </p:spPr>
        <p:txBody>
          <a:bodyPr wrap="square" rtlCol="0">
            <a:spAutoFit/>
          </a:bodyPr>
          <a:lstStyle/>
          <a:p>
            <a:r>
              <a:rPr lang="en-US" sz="3200" b="1" dirty="0" smtClean="0">
                <a:solidFill>
                  <a:schemeClr val="bg1"/>
                </a:solidFill>
              </a:rPr>
              <a:t>Energy</a:t>
            </a:r>
            <a:r>
              <a:rPr lang="en-US" sz="3200" b="1" dirty="0" smtClean="0">
                <a:solidFill>
                  <a:srgbClr val="0070C0"/>
                </a:solidFill>
              </a:rPr>
              <a:t> </a:t>
            </a:r>
            <a:r>
              <a:rPr lang="en-US" sz="3200" b="1" dirty="0" smtClean="0">
                <a:solidFill>
                  <a:schemeClr val="bg1"/>
                </a:solidFill>
              </a:rPr>
              <a:t>Pyramid</a:t>
            </a:r>
            <a:endParaRPr lang="en-US" sz="3200" b="1" dirty="0">
              <a:solidFill>
                <a:schemeClr val="bg1"/>
              </a:solidFill>
            </a:endParaRPr>
          </a:p>
        </p:txBody>
      </p:sp>
      <p:sp>
        <p:nvSpPr>
          <p:cNvPr id="7" name="TextBox 6"/>
          <p:cNvSpPr txBox="1"/>
          <p:nvPr/>
        </p:nvSpPr>
        <p:spPr>
          <a:xfrm>
            <a:off x="152400" y="6581001"/>
            <a:ext cx="3733800" cy="276999"/>
          </a:xfrm>
          <a:prstGeom prst="rect">
            <a:avLst/>
          </a:prstGeom>
          <a:noFill/>
        </p:spPr>
        <p:txBody>
          <a:bodyPr wrap="square" rtlCol="0">
            <a:spAutoFit/>
          </a:bodyPr>
          <a:lstStyle/>
          <a:p>
            <a:r>
              <a:rPr lang="en-US" sz="1200" dirty="0"/>
              <a:t>https://dinct.wordpress.com/</a:t>
            </a:r>
          </a:p>
        </p:txBody>
      </p:sp>
    </p:spTree>
    <p:extLst>
      <p:ext uri="{BB962C8B-B14F-4D97-AF65-F5344CB8AC3E}">
        <p14:creationId xmlns:p14="http://schemas.microsoft.com/office/powerpoint/2010/main" val="325593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tx1"/>
                </a:solidFill>
              </a:rPr>
              <a:t>Energy Units </a:t>
            </a:r>
          </a:p>
        </p:txBody>
      </p:sp>
      <p:sp>
        <p:nvSpPr>
          <p:cNvPr id="3" name="Content Placeholder 2"/>
          <p:cNvSpPr>
            <a:spLocks noGrp="1"/>
          </p:cNvSpPr>
          <p:nvPr>
            <p:ph idx="1"/>
          </p:nvPr>
        </p:nvSpPr>
        <p:spPr>
          <a:xfrm>
            <a:off x="76200" y="1874837"/>
            <a:ext cx="4343400" cy="4525963"/>
          </a:xfrm>
        </p:spPr>
        <p:txBody>
          <a:bodyPr>
            <a:normAutofit fontScale="92500" lnSpcReduction="10000"/>
          </a:bodyPr>
          <a:lstStyle/>
          <a:p>
            <a:pPr marL="0" indent="0">
              <a:buNone/>
            </a:pPr>
            <a:r>
              <a:rPr lang="en-US" sz="2600" dirty="0">
                <a:solidFill>
                  <a:schemeClr val="tx1"/>
                </a:solidFill>
              </a:rPr>
              <a:t>Different types of energy are </a:t>
            </a:r>
            <a:endParaRPr lang="en-US" sz="2600" dirty="0" smtClean="0">
              <a:solidFill>
                <a:schemeClr val="tx1"/>
              </a:solidFill>
            </a:endParaRPr>
          </a:p>
          <a:p>
            <a:pPr marL="0" indent="0">
              <a:buNone/>
            </a:pPr>
            <a:r>
              <a:rPr lang="en-US" sz="2600" dirty="0" smtClean="0">
                <a:solidFill>
                  <a:schemeClr val="tx1"/>
                </a:solidFill>
              </a:rPr>
              <a:t>measured </a:t>
            </a:r>
            <a:r>
              <a:rPr lang="en-US" sz="2600" dirty="0">
                <a:solidFill>
                  <a:schemeClr val="tx1"/>
                </a:solidFill>
              </a:rPr>
              <a:t>by different physical units: </a:t>
            </a:r>
          </a:p>
          <a:p>
            <a:pPr lvl="1"/>
            <a:r>
              <a:rPr lang="en-US" sz="2600" dirty="0">
                <a:solidFill>
                  <a:schemeClr val="tx1"/>
                </a:solidFill>
              </a:rPr>
              <a:t>Barrels or gallons for petroleum </a:t>
            </a:r>
            <a:endParaRPr lang="en-US" sz="2600" dirty="0" smtClean="0">
              <a:solidFill>
                <a:schemeClr val="tx1"/>
              </a:solidFill>
            </a:endParaRPr>
          </a:p>
          <a:p>
            <a:pPr lvl="1"/>
            <a:r>
              <a:rPr lang="en-US" sz="2600" dirty="0" smtClean="0">
                <a:solidFill>
                  <a:schemeClr val="tx1"/>
                </a:solidFill>
              </a:rPr>
              <a:t>Cubic </a:t>
            </a:r>
            <a:r>
              <a:rPr lang="en-US" sz="2600" dirty="0">
                <a:solidFill>
                  <a:schemeClr val="tx1"/>
                </a:solidFill>
              </a:rPr>
              <a:t>feet for natural gas</a:t>
            </a:r>
          </a:p>
          <a:p>
            <a:pPr lvl="1"/>
            <a:r>
              <a:rPr lang="en-US" sz="2600" dirty="0">
                <a:solidFill>
                  <a:schemeClr val="tx1"/>
                </a:solidFill>
              </a:rPr>
              <a:t>Tons for </a:t>
            </a:r>
            <a:r>
              <a:rPr lang="en-US" sz="2600" dirty="0" smtClean="0">
                <a:solidFill>
                  <a:schemeClr val="tx1"/>
                </a:solidFill>
              </a:rPr>
              <a:t>coal</a:t>
            </a:r>
            <a:endParaRPr lang="en-US" sz="2600" dirty="0" smtClean="0"/>
          </a:p>
          <a:p>
            <a:pPr lvl="1"/>
            <a:r>
              <a:rPr lang="en-US" sz="2600" dirty="0" smtClean="0">
                <a:solidFill>
                  <a:schemeClr val="tx1"/>
                </a:solidFill>
              </a:rPr>
              <a:t>Kilowatt-hours </a:t>
            </a:r>
            <a:r>
              <a:rPr lang="en-US" sz="2600" dirty="0">
                <a:solidFill>
                  <a:schemeClr val="tx1"/>
                </a:solidFill>
              </a:rPr>
              <a:t>for </a:t>
            </a:r>
            <a:r>
              <a:rPr lang="en-US" sz="2600" dirty="0" smtClean="0">
                <a:solidFill>
                  <a:schemeClr val="tx1"/>
                </a:solidFill>
              </a:rPr>
              <a:t>electricity</a:t>
            </a:r>
          </a:p>
          <a:p>
            <a:pPr lvl="1"/>
            <a:r>
              <a:rPr lang="en-US" sz="2600" dirty="0"/>
              <a:t>British Thermal Unit (</a:t>
            </a:r>
            <a:r>
              <a:rPr lang="en-US" sz="2600" dirty="0" smtClean="0"/>
              <a:t>BTU), Calorie, and  Joule for </a:t>
            </a:r>
            <a:r>
              <a:rPr lang="en-US" sz="2600" dirty="0" smtClean="0"/>
              <a:t> energy or heat</a:t>
            </a:r>
            <a:endParaRPr lang="en-US" sz="2600" dirty="0"/>
          </a:p>
          <a:p>
            <a:pPr marL="457200" lvl="1" indent="0">
              <a:buNone/>
            </a:pPr>
            <a:endParaRPr lang="en-US" sz="2800" dirty="0">
              <a:solidFill>
                <a:schemeClr val="tx1"/>
              </a:solidFill>
            </a:endParaRPr>
          </a:p>
          <a:p>
            <a:endParaRPr lang="en-US" dirty="0"/>
          </a:p>
        </p:txBody>
      </p:sp>
      <p:sp>
        <p:nvSpPr>
          <p:cNvPr id="4" name="Rectangle 3"/>
          <p:cNvSpPr/>
          <p:nvPr/>
        </p:nvSpPr>
        <p:spPr>
          <a:xfrm>
            <a:off x="76200" y="6504801"/>
            <a:ext cx="6705600" cy="276999"/>
          </a:xfrm>
          <a:prstGeom prst="rect">
            <a:avLst/>
          </a:prstGeom>
        </p:spPr>
        <p:txBody>
          <a:bodyPr wrap="square">
            <a:spAutoFit/>
          </a:bodyPr>
          <a:lstStyle/>
          <a:p>
            <a:r>
              <a:rPr lang="en-US" sz="1200" dirty="0"/>
              <a:t>Source: http://www.eia.gov/KIDS/energy.cfm?page=about_energy_units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3" y="2362200"/>
            <a:ext cx="504751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134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FFD8"/>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3855"/>
            <a:ext cx="2679820" cy="3657600"/>
          </a:xfrm>
          <a:solidFill>
            <a:srgbClr val="B7FFD8"/>
          </a:solidFill>
        </p:spPr>
        <p:txBody>
          <a:bodyPr>
            <a:normAutofit/>
          </a:bodyPr>
          <a:lstStyle/>
          <a:p>
            <a:r>
              <a:rPr lang="en-US" sz="4000" b="1" dirty="0" smtClean="0">
                <a:solidFill>
                  <a:schemeClr val="tx1"/>
                </a:solidFill>
              </a:rPr>
              <a:t>Units for comparing energy</a:t>
            </a:r>
            <a:endParaRPr lang="en-US" sz="4000" b="1" dirty="0">
              <a:solidFill>
                <a:schemeClr val="tx1"/>
              </a:solidFill>
            </a:endParaRPr>
          </a:p>
        </p:txBody>
      </p:sp>
      <p:sp>
        <p:nvSpPr>
          <p:cNvPr id="2" name="Content Placeholder 1"/>
          <p:cNvSpPr>
            <a:spLocks noGrp="1"/>
          </p:cNvSpPr>
          <p:nvPr>
            <p:ph idx="1"/>
          </p:nvPr>
        </p:nvSpPr>
        <p:spPr>
          <a:xfrm>
            <a:off x="304800" y="5105400"/>
            <a:ext cx="8762999" cy="2895600"/>
          </a:xfrm>
        </p:spPr>
        <p:txBody>
          <a:bodyPr>
            <a:normAutofit/>
          </a:bodyPr>
          <a:lstStyle/>
          <a:p>
            <a:pPr lvl="1"/>
            <a:r>
              <a:rPr lang="en-US" sz="2400" dirty="0" smtClean="0">
                <a:solidFill>
                  <a:schemeClr val="tx1"/>
                </a:solidFill>
                <a:latin typeface="Calibri" pitchFamily="34" charset="0"/>
                <a:cs typeface="Calibri" pitchFamily="34" charset="0"/>
              </a:rPr>
              <a:t>1 barrel (42 gallons) of crude oil = 5,800,000 BTU</a:t>
            </a:r>
          </a:p>
          <a:p>
            <a:pPr lvl="1"/>
            <a:r>
              <a:rPr lang="en-US" sz="2400" dirty="0" smtClean="0">
                <a:solidFill>
                  <a:schemeClr val="tx1"/>
                </a:solidFill>
                <a:latin typeface="Calibri" pitchFamily="34" charset="0"/>
                <a:cs typeface="Calibri" pitchFamily="34" charset="0"/>
              </a:rPr>
              <a:t>1 gallon of gasoline = 120,476 BTU</a:t>
            </a:r>
          </a:p>
          <a:p>
            <a:pPr lvl="1"/>
            <a:r>
              <a:rPr lang="en-US" sz="2400" dirty="0" smtClean="0">
                <a:solidFill>
                  <a:schemeClr val="tx1"/>
                </a:solidFill>
                <a:latin typeface="Calibri" pitchFamily="34" charset="0"/>
                <a:cs typeface="Calibri" pitchFamily="34" charset="0"/>
              </a:rPr>
              <a:t>1 gallon of diesel fuel = 137,381 BTU</a:t>
            </a:r>
          </a:p>
          <a:p>
            <a:pPr marL="301943" lvl="1"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820" y="0"/>
            <a:ext cx="646417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07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477962"/>
          </a:xfrm>
        </p:spPr>
        <p:txBody>
          <a:bodyPr>
            <a:normAutofit/>
          </a:bodyPr>
          <a:lstStyle/>
          <a:p>
            <a:r>
              <a:rPr lang="en-US" sz="5400" b="1" dirty="0" smtClean="0"/>
              <a:t>Electricity </a:t>
            </a:r>
            <a:r>
              <a:rPr lang="en-US" sz="5400" b="1" dirty="0" smtClean="0">
                <a:solidFill>
                  <a:schemeClr val="tx1"/>
                </a:solidFill>
              </a:rPr>
              <a:t>Units </a:t>
            </a:r>
            <a:endParaRPr lang="en-US" sz="5400" b="1" dirty="0">
              <a:solidFill>
                <a:schemeClr val="tx1"/>
              </a:solidFill>
            </a:endParaRPr>
          </a:p>
        </p:txBody>
      </p:sp>
      <p:sp>
        <p:nvSpPr>
          <p:cNvPr id="3" name="Content Placeholder 2"/>
          <p:cNvSpPr>
            <a:spLocks noGrp="1"/>
          </p:cNvSpPr>
          <p:nvPr>
            <p:ph idx="1"/>
          </p:nvPr>
        </p:nvSpPr>
        <p:spPr>
          <a:xfrm>
            <a:off x="4648201" y="1295400"/>
            <a:ext cx="4419599" cy="6324600"/>
          </a:xfrm>
        </p:spPr>
        <p:txBody>
          <a:bodyPr>
            <a:normAutofit/>
          </a:bodyPr>
          <a:lstStyle/>
          <a:p>
            <a:r>
              <a:rPr lang="en-US" sz="2600" dirty="0"/>
              <a:t>Electricity is measured in units of power called Watts. </a:t>
            </a:r>
            <a:endParaRPr lang="en-US" sz="2600" dirty="0" smtClean="0"/>
          </a:p>
          <a:p>
            <a:r>
              <a:rPr lang="en-US" sz="2600" dirty="0" smtClean="0"/>
              <a:t>A </a:t>
            </a:r>
            <a:r>
              <a:rPr lang="en-US" sz="2600" b="1" dirty="0"/>
              <a:t>Watt </a:t>
            </a:r>
            <a:r>
              <a:rPr lang="en-US" sz="2600" dirty="0"/>
              <a:t>is the unit of electrical power equal to one ampere under a pressure of one volt</a:t>
            </a:r>
            <a:r>
              <a:rPr lang="en-US" sz="2600" dirty="0" smtClean="0"/>
              <a:t>.</a:t>
            </a:r>
          </a:p>
          <a:p>
            <a:r>
              <a:rPr lang="en-US" sz="2600" dirty="0"/>
              <a:t>The consumption of small devices is usually measured in Watts, and the consumption of larger devices is measured in kilowatts (kW), or 1,000's of Watts.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4714381"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607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341174"/>
            <a:ext cx="7620000" cy="644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8002"/>
            <a:ext cx="8839200" cy="553998"/>
          </a:xfrm>
          <a:prstGeom prst="rect">
            <a:avLst/>
          </a:prstGeom>
          <a:solidFill>
            <a:schemeClr val="bg1"/>
          </a:solidFill>
        </p:spPr>
        <p:txBody>
          <a:bodyPr wrap="square" rtlCol="0">
            <a:spAutoFit/>
          </a:bodyPr>
          <a:lstStyle/>
          <a:p>
            <a:r>
              <a:rPr lang="en-US" sz="3000" dirty="0"/>
              <a:t>U.S. primary energy </a:t>
            </a:r>
            <a:r>
              <a:rPr lang="en-US" sz="3000" b="1" dirty="0"/>
              <a:t>production </a:t>
            </a:r>
            <a:r>
              <a:rPr lang="en-US" sz="3000" dirty="0"/>
              <a:t>by major source, 2014</a:t>
            </a:r>
          </a:p>
        </p:txBody>
      </p:sp>
    </p:spTree>
    <p:extLst>
      <p:ext uri="{BB962C8B-B14F-4D97-AF65-F5344CB8AC3E}">
        <p14:creationId xmlns:p14="http://schemas.microsoft.com/office/powerpoint/2010/main" val="2450501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9296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90436"/>
            <a:ext cx="8839200" cy="600164"/>
          </a:xfrm>
          <a:prstGeom prst="rect">
            <a:avLst/>
          </a:prstGeom>
          <a:solidFill>
            <a:schemeClr val="bg1"/>
          </a:solidFill>
        </p:spPr>
        <p:txBody>
          <a:bodyPr wrap="square" rtlCol="0">
            <a:spAutoFit/>
          </a:bodyPr>
          <a:lstStyle/>
          <a:p>
            <a:r>
              <a:rPr lang="en-US" sz="3300" dirty="0"/>
              <a:t>U.S. energy </a:t>
            </a:r>
            <a:r>
              <a:rPr lang="en-US" sz="3300" b="1" dirty="0"/>
              <a:t>consumption</a:t>
            </a:r>
            <a:r>
              <a:rPr lang="en-US" sz="3300" dirty="0"/>
              <a:t> by energy source, 2014</a:t>
            </a:r>
          </a:p>
        </p:txBody>
      </p:sp>
    </p:spTree>
    <p:extLst>
      <p:ext uri="{BB962C8B-B14F-4D97-AF65-F5344CB8AC3E}">
        <p14:creationId xmlns:p14="http://schemas.microsoft.com/office/powerpoint/2010/main" val="335618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393" y="457200"/>
            <a:ext cx="485700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76200" y="76200"/>
            <a:ext cx="3505200" cy="6781800"/>
          </a:xfrm>
          <a:solidFill>
            <a:schemeClr val="bg1"/>
          </a:solidFill>
        </p:spPr>
        <p:txBody>
          <a:bodyPr>
            <a:normAutofit fontScale="70000" lnSpcReduction="20000"/>
          </a:bodyPr>
          <a:lstStyle/>
          <a:p>
            <a:pPr algn="l"/>
            <a:r>
              <a:rPr lang="en-US" b="1" dirty="0">
                <a:solidFill>
                  <a:srgbClr val="002060"/>
                </a:solidFill>
                <a:latin typeface="Calibri" pitchFamily="34" charset="0"/>
                <a:cs typeface="Calibri" pitchFamily="34" charset="0"/>
              </a:rPr>
              <a:t>I</a:t>
            </a:r>
            <a:r>
              <a:rPr lang="en-US" b="1" dirty="0" smtClean="0">
                <a:solidFill>
                  <a:srgbClr val="002060"/>
                </a:solidFill>
                <a:latin typeface="Calibri" pitchFamily="34" charset="0"/>
                <a:cs typeface="Calibri" pitchFamily="34" charset="0"/>
              </a:rPr>
              <a:t>ndustrial </a:t>
            </a:r>
            <a:r>
              <a:rPr lang="en-US" b="1" dirty="0">
                <a:solidFill>
                  <a:srgbClr val="002060"/>
                </a:solidFill>
                <a:latin typeface="Calibri" pitchFamily="34" charset="0"/>
                <a:cs typeface="Calibri" pitchFamily="34" charset="0"/>
              </a:rPr>
              <a:t>sector</a:t>
            </a:r>
            <a:r>
              <a:rPr lang="en-US" dirty="0">
                <a:solidFill>
                  <a:srgbClr val="002060"/>
                </a:solidFill>
                <a:latin typeface="Calibri" pitchFamily="34" charset="0"/>
                <a:cs typeface="Calibri" pitchFamily="34" charset="0"/>
              </a:rPr>
              <a:t>: facilities and equipment used for manufacturing, agriculture, mining, and construction.</a:t>
            </a:r>
          </a:p>
          <a:p>
            <a:pPr algn="l"/>
            <a:endParaRPr lang="en-US" dirty="0">
              <a:solidFill>
                <a:srgbClr val="002060"/>
              </a:solidFill>
              <a:latin typeface="Calibri" pitchFamily="34" charset="0"/>
              <a:cs typeface="Calibri" pitchFamily="34" charset="0"/>
            </a:endParaRPr>
          </a:p>
          <a:p>
            <a:pPr algn="l"/>
            <a:r>
              <a:rPr lang="en-US" b="1" dirty="0" smtClean="0">
                <a:solidFill>
                  <a:srgbClr val="002060"/>
                </a:solidFill>
                <a:latin typeface="Calibri" pitchFamily="34" charset="0"/>
                <a:cs typeface="Calibri" pitchFamily="34" charset="0"/>
              </a:rPr>
              <a:t>Transportation </a:t>
            </a:r>
            <a:r>
              <a:rPr lang="en-US" b="1" dirty="0">
                <a:solidFill>
                  <a:srgbClr val="002060"/>
                </a:solidFill>
                <a:latin typeface="Calibri" pitchFamily="34" charset="0"/>
                <a:cs typeface="Calibri" pitchFamily="34" charset="0"/>
              </a:rPr>
              <a:t>sector</a:t>
            </a:r>
            <a:r>
              <a:rPr lang="en-US" dirty="0">
                <a:solidFill>
                  <a:srgbClr val="002060"/>
                </a:solidFill>
                <a:latin typeface="Calibri" pitchFamily="34" charset="0"/>
                <a:cs typeface="Calibri" pitchFamily="34" charset="0"/>
              </a:rPr>
              <a:t>: vehicles that transport people or goods. Cars, trucks, buses, motorcycles, trains, aircraft, boats, barges, and ships are included in the transportation sector.</a:t>
            </a:r>
          </a:p>
          <a:p>
            <a:pPr algn="l"/>
            <a:endParaRPr lang="en-US" dirty="0">
              <a:solidFill>
                <a:srgbClr val="002060"/>
              </a:solidFill>
              <a:latin typeface="Calibri" pitchFamily="34" charset="0"/>
              <a:cs typeface="Calibri" pitchFamily="34" charset="0"/>
            </a:endParaRPr>
          </a:p>
          <a:p>
            <a:pPr algn="l"/>
            <a:r>
              <a:rPr lang="en-US" b="1" dirty="0">
                <a:solidFill>
                  <a:srgbClr val="002060"/>
                </a:solidFill>
                <a:latin typeface="Calibri" pitchFamily="34" charset="0"/>
                <a:cs typeface="Calibri" pitchFamily="34" charset="0"/>
              </a:rPr>
              <a:t>R</a:t>
            </a:r>
            <a:r>
              <a:rPr lang="en-US" b="1" dirty="0" smtClean="0">
                <a:solidFill>
                  <a:srgbClr val="002060"/>
                </a:solidFill>
                <a:latin typeface="Calibri" pitchFamily="34" charset="0"/>
                <a:cs typeface="Calibri" pitchFamily="34" charset="0"/>
              </a:rPr>
              <a:t>esidential </a:t>
            </a:r>
            <a:r>
              <a:rPr lang="en-US" b="1" dirty="0">
                <a:solidFill>
                  <a:srgbClr val="002060"/>
                </a:solidFill>
                <a:latin typeface="Calibri" pitchFamily="34" charset="0"/>
                <a:cs typeface="Calibri" pitchFamily="34" charset="0"/>
              </a:rPr>
              <a:t>sector</a:t>
            </a:r>
            <a:r>
              <a:rPr lang="en-US" dirty="0">
                <a:solidFill>
                  <a:srgbClr val="002060"/>
                </a:solidFill>
                <a:latin typeface="Calibri" pitchFamily="34" charset="0"/>
                <a:cs typeface="Calibri" pitchFamily="34" charset="0"/>
              </a:rPr>
              <a:t>: homes and apartments.</a:t>
            </a:r>
          </a:p>
          <a:p>
            <a:pPr algn="l"/>
            <a:endParaRPr lang="en-US" dirty="0">
              <a:solidFill>
                <a:srgbClr val="002060"/>
              </a:solidFill>
              <a:latin typeface="Calibri" pitchFamily="34" charset="0"/>
              <a:cs typeface="Calibri" pitchFamily="34" charset="0"/>
            </a:endParaRPr>
          </a:p>
          <a:p>
            <a:pPr algn="l"/>
            <a:r>
              <a:rPr lang="en-US" b="1" dirty="0">
                <a:solidFill>
                  <a:srgbClr val="002060"/>
                </a:solidFill>
                <a:latin typeface="Calibri" pitchFamily="34" charset="0"/>
                <a:cs typeface="Calibri" pitchFamily="34" charset="0"/>
              </a:rPr>
              <a:t>C</a:t>
            </a:r>
            <a:r>
              <a:rPr lang="en-US" b="1" dirty="0" smtClean="0">
                <a:solidFill>
                  <a:srgbClr val="002060"/>
                </a:solidFill>
                <a:latin typeface="Calibri" pitchFamily="34" charset="0"/>
                <a:cs typeface="Calibri" pitchFamily="34" charset="0"/>
              </a:rPr>
              <a:t>ommercial </a:t>
            </a:r>
            <a:r>
              <a:rPr lang="en-US" b="1" dirty="0">
                <a:solidFill>
                  <a:srgbClr val="002060"/>
                </a:solidFill>
                <a:latin typeface="Calibri" pitchFamily="34" charset="0"/>
                <a:cs typeface="Calibri" pitchFamily="34" charset="0"/>
              </a:rPr>
              <a:t>sector</a:t>
            </a:r>
            <a:r>
              <a:rPr lang="en-US" dirty="0">
                <a:solidFill>
                  <a:srgbClr val="002060"/>
                </a:solidFill>
                <a:latin typeface="Calibri" pitchFamily="34" charset="0"/>
                <a:cs typeface="Calibri" pitchFamily="34" charset="0"/>
              </a:rPr>
              <a:t>: offices, malls, stores, schools, hospitals, hotels, warehouses, restaurants, places of worship, and more</a:t>
            </a:r>
            <a:r>
              <a:rPr lang="en-US" dirty="0">
                <a:solidFill>
                  <a:srgbClr val="0070C0"/>
                </a:solidFill>
                <a:latin typeface="Calibri" pitchFamily="34" charset="0"/>
                <a:cs typeface="Calibri" pitchFamily="34" charset="0"/>
              </a:rPr>
              <a:t>.</a:t>
            </a:r>
          </a:p>
        </p:txBody>
      </p:sp>
    </p:spTree>
    <p:extLst>
      <p:ext uri="{BB962C8B-B14F-4D97-AF65-F5344CB8AC3E}">
        <p14:creationId xmlns:p14="http://schemas.microsoft.com/office/powerpoint/2010/main" val="3288784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3076" name="Picture 4" descr="http://www.energy.alberta.ca/Org/graphics/pet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602"/>
            <a:ext cx="7848600" cy="67531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629400"/>
            <a:ext cx="4572000" cy="276999"/>
          </a:xfrm>
          <a:prstGeom prst="rect">
            <a:avLst/>
          </a:prstGeom>
        </p:spPr>
        <p:txBody>
          <a:bodyPr>
            <a:spAutoFit/>
          </a:bodyPr>
          <a:lstStyle/>
          <a:p>
            <a:r>
              <a:rPr lang="en-US" sz="1200" dirty="0"/>
              <a:t>http://www.energy.alberta.ca/Org/graphics/petro1.jpg</a:t>
            </a:r>
          </a:p>
        </p:txBody>
      </p:sp>
    </p:spTree>
    <p:extLst>
      <p:ext uri="{BB962C8B-B14F-4D97-AF65-F5344CB8AC3E}">
        <p14:creationId xmlns:p14="http://schemas.microsoft.com/office/powerpoint/2010/main" val="3588073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7473" y="1016456"/>
            <a:ext cx="4391002" cy="584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a:t>How natural gas is </a:t>
            </a:r>
            <a:r>
              <a:rPr lang="en-US" b="1" dirty="0" smtClean="0"/>
              <a:t>used?</a:t>
            </a:r>
            <a:endParaRPr lang="en-US" b="1" dirty="0"/>
          </a:p>
        </p:txBody>
      </p:sp>
      <p:sp>
        <p:nvSpPr>
          <p:cNvPr id="5" name="TextBox 4"/>
          <p:cNvSpPr txBox="1"/>
          <p:nvPr/>
        </p:nvSpPr>
        <p:spPr>
          <a:xfrm>
            <a:off x="76200" y="1644908"/>
            <a:ext cx="4724400" cy="4832092"/>
          </a:xfrm>
          <a:prstGeom prst="rect">
            <a:avLst/>
          </a:prstGeom>
          <a:noFill/>
        </p:spPr>
        <p:txBody>
          <a:bodyPr wrap="square" rtlCol="0">
            <a:spAutoFit/>
          </a:bodyPr>
          <a:lstStyle/>
          <a:p>
            <a:pPr marL="457200" indent="-457200">
              <a:buFont typeface="Wingdings" pitchFamily="2" charset="2"/>
              <a:buChar char="q"/>
            </a:pPr>
            <a:r>
              <a:rPr lang="en-US" sz="2800" dirty="0"/>
              <a:t>F</a:t>
            </a:r>
            <a:r>
              <a:rPr lang="en-US" sz="2800" dirty="0" smtClean="0"/>
              <a:t>uel </a:t>
            </a:r>
            <a:r>
              <a:rPr lang="en-US" sz="2800" dirty="0"/>
              <a:t>to produce steel, glass, paper, clothing, brick, and </a:t>
            </a:r>
            <a:r>
              <a:rPr lang="en-US" sz="2800" dirty="0" smtClean="0"/>
              <a:t>electricity </a:t>
            </a:r>
          </a:p>
          <a:p>
            <a:pPr marL="457200" indent="-457200">
              <a:buFont typeface="Wingdings" pitchFamily="2" charset="2"/>
              <a:buChar char="q"/>
            </a:pPr>
            <a:endParaRPr lang="en-US" sz="2800" dirty="0"/>
          </a:p>
          <a:p>
            <a:pPr marL="457200" indent="-457200">
              <a:buFont typeface="Wingdings" pitchFamily="2" charset="2"/>
              <a:buChar char="q"/>
            </a:pPr>
            <a:r>
              <a:rPr lang="en-US" sz="2800" dirty="0"/>
              <a:t>R</a:t>
            </a:r>
            <a:r>
              <a:rPr lang="en-US" sz="2800" dirty="0" smtClean="0"/>
              <a:t>aw </a:t>
            </a:r>
            <a:r>
              <a:rPr lang="en-US" sz="2800" dirty="0"/>
              <a:t>material </a:t>
            </a:r>
            <a:r>
              <a:rPr lang="en-US" sz="2800" dirty="0" smtClean="0"/>
              <a:t>for products, including</a:t>
            </a:r>
          </a:p>
          <a:p>
            <a:pPr marL="914400" lvl="1" indent="-457200">
              <a:buFont typeface="Arial" pitchFamily="34" charset="0"/>
              <a:buChar char="•"/>
            </a:pPr>
            <a:r>
              <a:rPr lang="en-US" sz="2800" dirty="0" smtClean="0"/>
              <a:t>paints</a:t>
            </a:r>
            <a:r>
              <a:rPr lang="en-US" sz="2800" dirty="0"/>
              <a:t>, fertilizer, plastics, antifreeze, dyes, photographic film, medicines, and </a:t>
            </a:r>
            <a:r>
              <a:rPr lang="en-US" sz="2800" dirty="0" smtClean="0"/>
              <a:t>explosives </a:t>
            </a:r>
            <a:endParaRPr lang="en-US" sz="2800" dirty="0"/>
          </a:p>
        </p:txBody>
      </p:sp>
      <p:sp>
        <p:nvSpPr>
          <p:cNvPr id="6" name="TextBox 5"/>
          <p:cNvSpPr txBox="1"/>
          <p:nvPr/>
        </p:nvSpPr>
        <p:spPr>
          <a:xfrm>
            <a:off x="4800600" y="1143000"/>
            <a:ext cx="3429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00793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2019-11-08T14:14:53+00:00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3714486E-28F3-438A-AC5B-B0A6B17933E4}"/>
</file>

<file path=customXml/itemProps2.xml><?xml version="1.0" encoding="utf-8"?>
<ds:datastoreItem xmlns:ds="http://schemas.openxmlformats.org/officeDocument/2006/customXml" ds:itemID="{D0E3E2B8-AF8C-4E46-9FA7-2F9C624CD9C6}"/>
</file>

<file path=customXml/itemProps3.xml><?xml version="1.0" encoding="utf-8"?>
<ds:datastoreItem xmlns:ds="http://schemas.openxmlformats.org/officeDocument/2006/customXml" ds:itemID="{8F0D546A-6D4B-4688-BC2A-DE80605308E9}"/>
</file>

<file path=customXml/itemProps4.xml><?xml version="1.0" encoding="utf-8"?>
<ds:datastoreItem xmlns:ds="http://schemas.openxmlformats.org/officeDocument/2006/customXml" ds:itemID="{1238966B-66C9-4A31-BC0E-6C50C39039DA}"/>
</file>

<file path=docProps/app.xml><?xml version="1.0" encoding="utf-8"?>
<Properties xmlns="http://schemas.openxmlformats.org/officeDocument/2006/extended-properties" xmlns:vt="http://schemas.openxmlformats.org/officeDocument/2006/docPropsVTypes">
  <Template/>
  <TotalTime>8725</TotalTime>
  <Words>1062</Words>
  <Application>Microsoft Office PowerPoint</Application>
  <PresentationFormat>On-screen Show (4:3)</PresentationFormat>
  <Paragraphs>123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Major Energy Sources</vt:lpstr>
      <vt:lpstr>Energy Units </vt:lpstr>
      <vt:lpstr>Units for comparing energy</vt:lpstr>
      <vt:lpstr>Electricity Units </vt:lpstr>
      <vt:lpstr>PowerPoint Presentation</vt:lpstr>
      <vt:lpstr>PowerPoint Presentation</vt:lpstr>
      <vt:lpstr>PowerPoint Presentation</vt:lpstr>
      <vt:lpstr>PowerPoint Presentation</vt:lpstr>
      <vt:lpstr>How natural gas is used?</vt:lpstr>
      <vt:lpstr> U.S. Coal Consumption, 1949 – 2013</vt:lpstr>
      <vt:lpstr>PowerPoint Presentation</vt:lpstr>
      <vt:lpstr>PowerPoint Presentation</vt:lpstr>
      <vt:lpstr>U.S. electricity generation by source</vt:lpstr>
      <vt:lpstr>U.S. electricity consumption by sector, 2013</vt:lpstr>
      <vt:lpstr>Total U.S. Greenhouse Gas Emissions by Economic Sector in 2013</vt:lpstr>
      <vt:lpstr>Saving energy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dc:title>
  <dc:creator>Emi</dc:creator>
  <cp:lastModifiedBy>Emi</cp:lastModifiedBy>
  <cp:revision>160</cp:revision>
  <dcterms:created xsi:type="dcterms:W3CDTF">2016-02-27T10:12:23Z</dcterms:created>
  <dcterms:modified xsi:type="dcterms:W3CDTF">2016-03-09T07:41:30Z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