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slides/slide2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Layouts/slideLayout10.xml" ContentType="application/vnd.openxmlformats-officedocument.presentationml.slideLayout+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3.xml" ContentType="application/vnd.openxmlformats-officedocument.presentationml.notes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8.xml" ContentType="application/vnd.openxmlformats-officedocument.customXmlProperties+xml"/>
  <Override PartName="/customXml/itemProps7.xml" ContentType="application/vnd.openxmlformats-officedocument.customXmlProperties+xml"/>
  <Override PartName="/customXml/itemProps6.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1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9"/>
  </p:sldMasterIdLst>
  <p:notesMasterIdLst>
    <p:notesMasterId r:id="rId44"/>
  </p:notesMasterIdLst>
  <p:sldIdLst>
    <p:sldId id="256" r:id="rId10"/>
    <p:sldId id="261" r:id="rId11"/>
    <p:sldId id="325" r:id="rId12"/>
    <p:sldId id="324" r:id="rId13"/>
    <p:sldId id="258" r:id="rId14"/>
    <p:sldId id="310" r:id="rId15"/>
    <p:sldId id="311" r:id="rId16"/>
    <p:sldId id="307" r:id="rId17"/>
    <p:sldId id="285" r:id="rId18"/>
    <p:sldId id="286" r:id="rId19"/>
    <p:sldId id="287" r:id="rId20"/>
    <p:sldId id="289" r:id="rId21"/>
    <p:sldId id="306" r:id="rId22"/>
    <p:sldId id="308" r:id="rId23"/>
    <p:sldId id="309" r:id="rId24"/>
    <p:sldId id="290" r:id="rId25"/>
    <p:sldId id="291" r:id="rId26"/>
    <p:sldId id="293" r:id="rId27"/>
    <p:sldId id="292" r:id="rId28"/>
    <p:sldId id="298" r:id="rId29"/>
    <p:sldId id="303" r:id="rId30"/>
    <p:sldId id="299" r:id="rId31"/>
    <p:sldId id="263" r:id="rId32"/>
    <p:sldId id="302" r:id="rId33"/>
    <p:sldId id="304" r:id="rId34"/>
    <p:sldId id="312" r:id="rId35"/>
    <p:sldId id="320" r:id="rId36"/>
    <p:sldId id="313" r:id="rId37"/>
    <p:sldId id="321" r:id="rId38"/>
    <p:sldId id="314" r:id="rId39"/>
    <p:sldId id="322" r:id="rId40"/>
    <p:sldId id="315" r:id="rId41"/>
    <p:sldId id="323" r:id="rId42"/>
    <p:sldId id="27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DD6"/>
    <a:srgbClr val="C09DE3"/>
    <a:srgbClr val="265F92"/>
    <a:srgbClr val="333399"/>
    <a:srgbClr val="000099"/>
    <a:srgbClr val="FFCCFF"/>
    <a:srgbClr val="173A59"/>
    <a:srgbClr val="0000B4"/>
    <a:srgbClr val="2C2C84"/>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8"/>
    <p:restoredTop sz="87309"/>
  </p:normalViewPr>
  <p:slideViewPr>
    <p:cSldViewPr snapToGrid="0" snapToObjects="1">
      <p:cViewPr varScale="1">
        <p:scale>
          <a:sx n="98" d="100"/>
          <a:sy n="98"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47"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50" Type="http://schemas.openxmlformats.org/officeDocument/2006/relationships/customXml" Target="../customXml/item10.xml"/><Relationship Id="rId7" Type="http://schemas.openxmlformats.org/officeDocument/2006/relationships/customXml" Target="../customXml/item7.xml"/><Relationship Id="rId29"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7.xml"/><Relationship Id="rId24" Type="http://schemas.openxmlformats.org/officeDocument/2006/relationships/slide" Target="slides/slide15.xml"/><Relationship Id="rId32" Type="http://schemas.openxmlformats.org/officeDocument/2006/relationships/slide" Target="slides/slide23.xml"/><Relationship Id="rId11" Type="http://schemas.openxmlformats.org/officeDocument/2006/relationships/slide" Target="slides/slide2.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23" Type="http://schemas.openxmlformats.org/officeDocument/2006/relationships/slide" Target="slides/slide14.xml"/><Relationship Id="rId28" Type="http://schemas.openxmlformats.org/officeDocument/2006/relationships/slide" Target="slides/slide19.xml"/><Relationship Id="rId5" Type="http://schemas.openxmlformats.org/officeDocument/2006/relationships/customXml" Target="../customXml/item5.xml"/><Relationship Id="rId36" Type="http://schemas.openxmlformats.org/officeDocument/2006/relationships/slide" Target="slides/slide27.xml"/><Relationship Id="rId15" Type="http://schemas.openxmlformats.org/officeDocument/2006/relationships/slide" Target="slides/slide6.xml"/><Relationship Id="rId49" Type="http://schemas.openxmlformats.org/officeDocument/2006/relationships/customXml" Target="../customXml/item9.xml"/><Relationship Id="rId31" Type="http://schemas.openxmlformats.org/officeDocument/2006/relationships/slide" Target="slides/slide22.xml"/><Relationship Id="rId10" Type="http://schemas.openxmlformats.org/officeDocument/2006/relationships/slide" Target="slides/slide1.xml"/><Relationship Id="rId19" Type="http://schemas.openxmlformats.org/officeDocument/2006/relationships/slide" Target="slides/slide10.xml"/><Relationship Id="rId44" Type="http://schemas.openxmlformats.org/officeDocument/2006/relationships/notesMaster" Target="notesMasters/notesMaster1.xml"/><Relationship Id="rId52" Type="http://schemas.openxmlformats.org/officeDocument/2006/relationships/customXml" Target="../customXml/item12.xml"/><Relationship Id="rId48"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 Type="http://schemas.openxmlformats.org/officeDocument/2006/relationships/customXml" Target="../customXml/item4.xml"/><Relationship Id="rId30" Type="http://schemas.openxmlformats.org/officeDocument/2006/relationships/slide" Target="slides/slide21.xml"/><Relationship Id="rId9" Type="http://schemas.openxmlformats.org/officeDocument/2006/relationships/slideMaster" Target="slideMasters/slideMaster1.xml"/><Relationship Id="rId35" Type="http://schemas.openxmlformats.org/officeDocument/2006/relationships/slide" Target="slides/slide26.xml"/><Relationship Id="rId14" Type="http://schemas.openxmlformats.org/officeDocument/2006/relationships/slide" Target="slides/slide5.xml"/><Relationship Id="rId43" Type="http://schemas.openxmlformats.org/officeDocument/2006/relationships/slide" Target="slides/slide34.xml"/><Relationship Id="rId8" Type="http://schemas.openxmlformats.org/officeDocument/2006/relationships/customXml" Target="../customXml/item8.xml"/><Relationship Id="rId51" Type="http://schemas.openxmlformats.org/officeDocument/2006/relationships/customXml" Target="../customXml/item11.xml"/><Relationship Id="rId3" Type="http://schemas.openxmlformats.org/officeDocument/2006/relationships/customXml" Target="../customXml/item3.xml"/><Relationship Id="rId46" Type="http://schemas.openxmlformats.org/officeDocument/2006/relationships/viewProps" Target="viewProps.xml"/><Relationship Id="rId25" Type="http://schemas.openxmlformats.org/officeDocument/2006/relationships/slide" Target="slides/slide16.xml"/><Relationship Id="rId33" Type="http://schemas.openxmlformats.org/officeDocument/2006/relationships/slide" Target="slides/slide24.xml"/><Relationship Id="rId12" Type="http://schemas.openxmlformats.org/officeDocument/2006/relationships/slide" Target="slides/slide3.xml"/><Relationship Id="rId17" Type="http://schemas.openxmlformats.org/officeDocument/2006/relationships/slide" Target="slides/slide8.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customXml" Target="../customXml/item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3/29/19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marinedebris.noaa.gov/understanding-marine-debris-games-and-activities-kids-all-age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marinedebris.noaa.gov/understanding-marine-debris-games-and-activities-kids-all-age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Source:</a:t>
            </a:r>
            <a:r>
              <a:rPr lang="en-US" baseline="0" dirty="0" smtClean="0"/>
              <a:t> https://</a:t>
            </a:r>
            <a:r>
              <a:rPr lang="en-US" baseline="0" dirty="0" err="1" smtClean="0"/>
              <a:t>teenkidsnews.com</a:t>
            </a:r>
            <a:r>
              <a:rPr lang="en-US" baseline="0" dirty="0" smtClean="0"/>
              <a:t>/</a:t>
            </a:r>
            <a:r>
              <a:rPr lang="en-US" baseline="0" dirty="0" err="1" smtClean="0"/>
              <a:t>tkn</a:t>
            </a:r>
            <a:r>
              <a:rPr lang="en-US" baseline="0" dirty="0" smtClean="0"/>
              <a:t>-news/science/marine-debris-a-legacy-of-litter/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until a cigarette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109797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cigarette won’t break down for 5 years!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418735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about 20 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299241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t>
            </a:r>
            <a:r>
              <a:rPr lang="en-US"/>
              <a:t>about </a:t>
            </a:r>
            <a:r>
              <a:rPr lang="en-US" smtClean="0"/>
              <a:t>20-1000 </a:t>
            </a:r>
            <a:r>
              <a:rPr lang="en-US" dirty="0"/>
              <a:t>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13</a:t>
            </a:fld>
            <a:endParaRPr lang="en-US"/>
          </a:p>
        </p:txBody>
      </p:sp>
    </p:spTree>
    <p:extLst>
      <p:ext uri="{BB962C8B-B14F-4D97-AF65-F5344CB8AC3E}">
        <p14:creationId xmlns:p14="http://schemas.microsoft.com/office/powerpoint/2010/main" val="195011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average,</a:t>
            </a:r>
            <a:r>
              <a:rPr lang="en-US" baseline="0" dirty="0" smtClean="0"/>
              <a:t> it takes an aluminum can 100 years to break down!</a:t>
            </a:r>
          </a:p>
          <a:p>
            <a:endParaRPr lang="en-US" baseline="0" dirty="0" smtClean="0"/>
          </a:p>
          <a:p>
            <a:endParaRPr lang="en-US" dirty="0"/>
          </a:p>
          <a:p>
            <a:r>
              <a:rPr lang="en-US" dirty="0" smtClean="0"/>
              <a:t>https://</a:t>
            </a:r>
            <a:r>
              <a:rPr lang="en-US" dirty="0" err="1" smtClean="0"/>
              <a:t>www.flickr.com</a:t>
            </a:r>
            <a:r>
              <a:rPr lang="en-US" dirty="0" smtClean="0"/>
              <a:t>/photos/</a:t>
            </a:r>
            <a:r>
              <a:rPr lang="en-US" dirty="0" err="1" smtClean="0"/>
              <a:t>schuminweb</a:t>
            </a:r>
            <a:r>
              <a:rPr lang="en-US" dirty="0" smtClean="0"/>
              <a:t>/32613215440</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14</a:t>
            </a:fld>
            <a:endParaRPr lang="en-US"/>
          </a:p>
        </p:txBody>
      </p:sp>
    </p:spTree>
    <p:extLst>
      <p:ext uri="{BB962C8B-B14F-4D97-AF65-F5344CB8AC3E}">
        <p14:creationId xmlns:p14="http://schemas.microsoft.com/office/powerpoint/2010/main" val="99655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about 20 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15</a:t>
            </a:fld>
            <a:endParaRPr lang="en-US"/>
          </a:p>
        </p:txBody>
      </p:sp>
    </p:spTree>
    <p:extLst>
      <p:ext uri="{BB962C8B-B14F-4D97-AF65-F5344CB8AC3E}">
        <p14:creationId xmlns:p14="http://schemas.microsoft.com/office/powerpoint/2010/main" val="132074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16</a:t>
            </a:fld>
            <a:endParaRPr lang="en-US"/>
          </a:p>
        </p:txBody>
      </p:sp>
    </p:spTree>
    <p:extLst>
      <p:ext uri="{BB962C8B-B14F-4D97-AF65-F5344CB8AC3E}">
        <p14:creationId xmlns:p14="http://schemas.microsoft.com/office/powerpoint/2010/main" val="254495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17</a:t>
            </a:fld>
            <a:endParaRPr lang="en-US"/>
          </a:p>
        </p:txBody>
      </p:sp>
    </p:spTree>
    <p:extLst>
      <p:ext uri="{BB962C8B-B14F-4D97-AF65-F5344CB8AC3E}">
        <p14:creationId xmlns:p14="http://schemas.microsoft.com/office/powerpoint/2010/main" val="2569301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glass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18</a:t>
            </a:fld>
            <a:endParaRPr lang="en-US"/>
          </a:p>
        </p:txBody>
      </p:sp>
    </p:spTree>
    <p:extLst>
      <p:ext uri="{BB962C8B-B14F-4D97-AF65-F5344CB8AC3E}">
        <p14:creationId xmlns:p14="http://schemas.microsoft.com/office/powerpoint/2010/main" val="3819762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one *million* years for a glass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19</a:t>
            </a:fld>
            <a:endParaRPr lang="en-US"/>
          </a:p>
        </p:txBody>
      </p:sp>
    </p:spTree>
    <p:extLst>
      <p:ext uri="{BB962C8B-B14F-4D97-AF65-F5344CB8AC3E}">
        <p14:creationId xmlns:p14="http://schemas.microsoft.com/office/powerpoint/2010/main" val="403620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Sources: http://</a:t>
            </a:r>
            <a:r>
              <a:rPr lang="en-US" baseline="0" dirty="0" err="1" smtClean="0"/>
              <a:t>thankyouocean.org</a:t>
            </a:r>
            <a:r>
              <a:rPr lang="en-US" baseline="0" dirty="0" smtClean="0"/>
              <a:t>/threats/marine-debris/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Today, we will learn about marine debris, also called aquatic trash. Marine debris is any kind of trash that has made its way to the ocean, such as plastic bags, bottles, or other kinds of litter.</a:t>
            </a:r>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49381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Trash Tracking: Let’s do an activity. This activity happens outdoors.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Pollution that comes from our rivers and streams usually goes into the ocean. To see this ourselves, we will be going outside to observe the places trash comes from, and the damage it can cause! For today’s assignment we will be counting pollution as all litter or trash we can see easily – these things that can become marine debris. It is important to avoid any sharp items, like broken glass, and to wear gloves during this assignment.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20</a:t>
            </a:fld>
            <a:endParaRPr lang="en-US"/>
          </a:p>
        </p:txBody>
      </p:sp>
    </p:spTree>
    <p:extLst>
      <p:ext uri="{BB962C8B-B14F-4D97-AF65-F5344CB8AC3E}">
        <p14:creationId xmlns:p14="http://schemas.microsoft.com/office/powerpoint/2010/main" val="11951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make predictions. What do you think you will find outside? What types of trash will you find most? Where will you find the most trash? At the end of this activity, you will each pick one piece of trash that stands out to you for any reason.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21</a:t>
            </a:fld>
            <a:endParaRPr lang="en-US"/>
          </a:p>
        </p:txBody>
      </p:sp>
    </p:spTree>
    <p:extLst>
      <p:ext uri="{BB962C8B-B14F-4D97-AF65-F5344CB8AC3E}">
        <p14:creationId xmlns:p14="http://schemas.microsoft.com/office/powerpoint/2010/main" val="687377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reflect. What did you find when looking for litter outside? What type of trash did you find most? What was the one piece of trash you found that stands out to you, and why?</a:t>
            </a:r>
          </a:p>
          <a:p>
            <a:endParaRPr lang="en-US" dirty="0" smtClean="0"/>
          </a:p>
          <a:p>
            <a:r>
              <a:rPr lang="en-US" dirty="0" smtClean="0"/>
              <a:t>Source: 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pluspng.com</a:t>
            </a:r>
            <a:r>
              <a:rPr lang="en-US" dirty="0" smtClean="0"/>
              <a:t>/plastic-bottles-png-170.html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yocartdelivery.com</a:t>
            </a:r>
            <a:r>
              <a:rPr lang="en-US" dirty="0" smtClean="0"/>
              <a:t>/products/capri-sun-pacific-cooler-6oz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unixtitan.net</a:t>
            </a:r>
            <a:r>
              <a:rPr lang="en-US" dirty="0" smtClean="0"/>
              <a:t>/explore/straw-clipart-</a:t>
            </a:r>
            <a:r>
              <a:rPr lang="en-US" dirty="0" err="1" smtClean="0"/>
              <a:t>png</a:t>
            </a:r>
            <a:r>
              <a:rPr lang="en-US" dirty="0" smtClean="0"/>
              <a: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22</a:t>
            </a:fld>
            <a:endParaRPr lang="en-US"/>
          </a:p>
        </p:txBody>
      </p:sp>
    </p:spTree>
    <p:extLst>
      <p:ext uri="{BB962C8B-B14F-4D97-AF65-F5344CB8AC3E}">
        <p14:creationId xmlns:p14="http://schemas.microsoft.com/office/powerpoint/2010/main" val="959901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help? These issues may seem huge and scary, but there are things all of us can do to help keep our oceans clean and our animals safe. Let’s brainstorm ways we can help. Why is there trash in the water? Why does it keep happening? What are steps you can take at school or at home to help?</a:t>
            </a:r>
          </a:p>
        </p:txBody>
      </p:sp>
      <p:sp>
        <p:nvSpPr>
          <p:cNvPr id="4" name="Slide Number Placeholder 3"/>
          <p:cNvSpPr>
            <a:spLocks noGrp="1"/>
          </p:cNvSpPr>
          <p:nvPr>
            <p:ph type="sldNum" sz="quarter" idx="10"/>
          </p:nvPr>
        </p:nvSpPr>
        <p:spPr/>
        <p:txBody>
          <a:bodyPr/>
          <a:lstStyle/>
          <a:p>
            <a:fld id="{EB55F558-4595-D745-AB7D-81853C980762}" type="slidenum">
              <a:rPr lang="en-US" smtClean="0"/>
              <a:t>23</a:t>
            </a:fld>
            <a:endParaRPr lang="en-US"/>
          </a:p>
        </p:txBody>
      </p:sp>
    </p:spTree>
    <p:extLst>
      <p:ext uri="{BB962C8B-B14F-4D97-AF65-F5344CB8AC3E}">
        <p14:creationId xmlns:p14="http://schemas.microsoft.com/office/powerpoint/2010/main" val="40608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Reduce, Reuse, Recycle and </a:t>
            </a:r>
            <a:r>
              <a:rPr lang="en-US" baseline="0" smtClean="0"/>
              <a:t>Refuse!</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24</a:t>
            </a:fld>
            <a:endParaRPr lang="en-US"/>
          </a:p>
        </p:txBody>
      </p:sp>
    </p:spTree>
    <p:extLst>
      <p:ext uri="{BB962C8B-B14F-4D97-AF65-F5344CB8AC3E}">
        <p14:creationId xmlns:p14="http://schemas.microsoft.com/office/powerpoint/2010/main" val="411162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*Hand out a copy of “Getting to the Trash Can” maze (Source: </a:t>
            </a:r>
            <a:r>
              <a:rPr lang="en-US" sz="1200" b="0" u="sng" kern="1200" dirty="0" smtClean="0">
                <a:solidFill>
                  <a:schemeClr val="tx1"/>
                </a:solidFill>
                <a:effectLst/>
                <a:latin typeface="+mn-lt"/>
                <a:ea typeface="+mn-ea"/>
                <a:cs typeface="+mn-cs"/>
                <a:hlinkClick r:id="rId3"/>
              </a:rPr>
              <a:t>https://marinedebris.noaa.gov/understanding-marine-debris-games-and-activities-kids-all-ages</a:t>
            </a:r>
            <a:r>
              <a:rPr lang="en-US" sz="1200" b="1" kern="1200" dirty="0" smtClean="0">
                <a:solidFill>
                  <a:schemeClr val="tx1"/>
                </a:solidFill>
                <a:effectLst/>
                <a:latin typeface="+mn-lt"/>
                <a:ea typeface="+mn-ea"/>
                <a:cs typeface="+mn-cs"/>
              </a:rPr>
              <a:t>) to each student and discuss: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Where did your trash come from? What risks or harm does it pose to humans, animals, or the environment? What could be done to prevent similar items from being littered in the future? Why is it important to properly dispose of waste?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25</a:t>
            </a:fld>
            <a:endParaRPr lang="en-US"/>
          </a:p>
        </p:txBody>
      </p:sp>
    </p:spTree>
    <p:extLst>
      <p:ext uri="{BB962C8B-B14F-4D97-AF65-F5344CB8AC3E}">
        <p14:creationId xmlns:p14="http://schemas.microsoft.com/office/powerpoint/2010/main" val="1674742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Source: </a:t>
            </a:r>
            <a:r>
              <a:rPr lang="en-US" dirty="0" smtClean="0"/>
              <a:t>Source: https://</a:t>
            </a:r>
            <a:r>
              <a:rPr lang="en-US" dirty="0" err="1" smtClean="0"/>
              <a:t>etownpubliclibrary.org</a:t>
            </a:r>
            <a:r>
              <a:rPr lang="en-US" dirty="0" smtClean="0"/>
              <a:t>/event/wild-</a:t>
            </a:r>
            <a:r>
              <a:rPr lang="en-US" dirty="0" err="1" smtClean="0"/>
              <a:t>wednesday</a:t>
            </a:r>
            <a:r>
              <a:rPr lang="en-US" dirty="0" smtClean="0"/>
              <a:t>-copy-copy-copy/</a:t>
            </a:r>
          </a:p>
          <a:p>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26</a:t>
            </a:fld>
            <a:endParaRPr lang="en-US"/>
          </a:p>
        </p:txBody>
      </p:sp>
    </p:spTree>
    <p:extLst>
      <p:ext uri="{BB962C8B-B14F-4D97-AF65-F5344CB8AC3E}">
        <p14:creationId xmlns:p14="http://schemas.microsoft.com/office/powerpoint/2010/main" val="1493363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Source: </a:t>
            </a:r>
            <a:r>
              <a:rPr lang="en-US" dirty="0" smtClean="0"/>
              <a:t>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http://clipart-</a:t>
            </a:r>
            <a:r>
              <a:rPr lang="en-US" dirty="0" err="1" smtClean="0"/>
              <a:t>library.com</a:t>
            </a:r>
            <a:r>
              <a:rPr lang="en-US" dirty="0" smtClean="0"/>
              <a:t>/no-</a:t>
            </a:r>
            <a:r>
              <a:rPr lang="en-US" dirty="0" err="1" smtClean="0"/>
              <a:t>cliparts.html</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27</a:t>
            </a:fld>
            <a:endParaRPr lang="en-US"/>
          </a:p>
        </p:txBody>
      </p:sp>
    </p:spTree>
    <p:extLst>
      <p:ext uri="{BB962C8B-B14F-4D97-AF65-F5344CB8AC3E}">
        <p14:creationId xmlns:p14="http://schemas.microsoft.com/office/powerpoint/2010/main" val="379376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https://</a:t>
            </a:r>
            <a:r>
              <a:rPr lang="en-US" baseline="0" dirty="0" err="1" smtClean="0">
                <a:effectLst/>
              </a:rPr>
              <a:t>www.pinterest.com</a:t>
            </a:r>
            <a:r>
              <a:rPr lang="en-US" baseline="0" dirty="0" smtClean="0">
                <a:effectLst/>
              </a:rPr>
              <a:t>/pin/250653535488324657/</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28</a:t>
            </a:fld>
            <a:endParaRPr lang="en-US"/>
          </a:p>
        </p:txBody>
      </p:sp>
    </p:spTree>
    <p:extLst>
      <p:ext uri="{BB962C8B-B14F-4D97-AF65-F5344CB8AC3E}">
        <p14:creationId xmlns:p14="http://schemas.microsoft.com/office/powerpoint/2010/main" val="1959858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a:t>
            </a:r>
            <a:r>
              <a:rPr lang="en-US" sz="1200" kern="1200" smtClean="0">
                <a:solidFill>
                  <a:schemeClr val="tx1"/>
                </a:solidFill>
                <a:effectLst/>
                <a:latin typeface="+mn-lt"/>
                <a:ea typeface="+mn-ea"/>
                <a:cs typeface="+mn-cs"/>
              </a:rPr>
              <a:t>Recycle.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29</a:t>
            </a:fld>
            <a:endParaRPr lang="en-US"/>
          </a:p>
        </p:txBody>
      </p:sp>
    </p:spTree>
    <p:extLst>
      <p:ext uri="{BB962C8B-B14F-4D97-AF65-F5344CB8AC3E}">
        <p14:creationId xmlns:p14="http://schemas.microsoft.com/office/powerpoint/2010/main" val="129377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What is a watershed? Name an example. Where does water flow to? What can be carried with water as it moves downstream? What impacts can this have on the environment?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Ocean: https://</a:t>
            </a:r>
            <a:r>
              <a:rPr lang="en-US" sz="1200" b="0" i="0" u="none" strike="noStrike" kern="1200" baseline="0" dirty="0" err="1" smtClean="0">
                <a:solidFill>
                  <a:schemeClr val="tx1"/>
                </a:solidFill>
                <a:effectLst/>
                <a:latin typeface="+mn-lt"/>
                <a:ea typeface="+mn-ea"/>
                <a:cs typeface="+mn-cs"/>
              </a:rPr>
              <a:t>www.unenvironment.org</a:t>
            </a:r>
            <a:r>
              <a:rPr lang="en-US" sz="1200" b="0" i="0" u="none" strike="noStrike" kern="1200" baseline="0" dirty="0" smtClean="0">
                <a:solidFill>
                  <a:schemeClr val="tx1"/>
                </a:solidFill>
                <a:effectLst/>
                <a:latin typeface="+mn-lt"/>
                <a:ea typeface="+mn-ea"/>
                <a:cs typeface="+mn-cs"/>
              </a:rPr>
              <a:t>/news-and-stories/press-release/pioneering-global-framework-sustainable-ocean-finance-launched-our</a:t>
            </a:r>
          </a:p>
          <a:p>
            <a:r>
              <a:rPr lang="en-US" sz="1200" b="0" i="0" u="none" strike="noStrike" kern="1200" baseline="0" dirty="0" smtClean="0">
                <a:solidFill>
                  <a:schemeClr val="tx1"/>
                </a:solidFill>
                <a:effectLst/>
                <a:latin typeface="+mn-lt"/>
                <a:ea typeface="+mn-ea"/>
                <a:cs typeface="+mn-cs"/>
              </a:rPr>
              <a:t>River: https://</a:t>
            </a:r>
            <a:r>
              <a:rPr lang="en-US" sz="1200" b="0" i="0" u="none" strike="noStrike" kern="1200" baseline="0" dirty="0" err="1" smtClean="0">
                <a:solidFill>
                  <a:schemeClr val="tx1"/>
                </a:solidFill>
                <a:effectLst/>
                <a:latin typeface="+mn-lt"/>
                <a:ea typeface="+mn-ea"/>
                <a:cs typeface="+mn-cs"/>
              </a:rPr>
              <a:t>www.worldatlas.com</a:t>
            </a:r>
            <a:r>
              <a:rPr lang="en-US" sz="1200" b="0" i="0" u="none" strike="noStrike" kern="1200" baseline="0" dirty="0" smtClean="0">
                <a:solidFill>
                  <a:schemeClr val="tx1"/>
                </a:solidFill>
                <a:effectLst/>
                <a:latin typeface="+mn-lt"/>
                <a:ea typeface="+mn-ea"/>
                <a:cs typeface="+mn-cs"/>
              </a:rPr>
              <a:t>/articles/major-rivers-of-</a:t>
            </a:r>
            <a:r>
              <a:rPr lang="en-US" sz="1200" b="0" i="0" u="none" strike="noStrike" kern="1200" baseline="0" dirty="0" err="1" smtClean="0">
                <a:solidFill>
                  <a:schemeClr val="tx1"/>
                </a:solidFill>
                <a:effectLst/>
                <a:latin typeface="+mn-lt"/>
                <a:ea typeface="+mn-ea"/>
                <a:cs typeface="+mn-cs"/>
              </a:rPr>
              <a:t>greece.html</a:t>
            </a:r>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Lake: https://</a:t>
            </a:r>
            <a:r>
              <a:rPr lang="en-US" sz="1200" b="0" i="0" u="none" strike="noStrike" kern="1200" baseline="0" dirty="0" err="1" smtClean="0">
                <a:solidFill>
                  <a:schemeClr val="tx1"/>
                </a:solidFill>
                <a:effectLst/>
                <a:latin typeface="+mn-lt"/>
                <a:ea typeface="+mn-ea"/>
                <a:cs typeface="+mn-cs"/>
              </a:rPr>
              <a:t>en.wikipedia.org</a:t>
            </a:r>
            <a:r>
              <a:rPr lang="en-US" sz="1200" b="0" i="0" u="none" strike="noStrike" kern="1200" baseline="0" dirty="0" smtClean="0">
                <a:solidFill>
                  <a:schemeClr val="tx1"/>
                </a:solidFill>
                <a:effectLst/>
                <a:latin typeface="+mn-lt"/>
                <a:ea typeface="+mn-ea"/>
                <a:cs typeface="+mn-cs"/>
              </a:rPr>
              <a:t>/wiki/</a:t>
            </a:r>
            <a:r>
              <a:rPr lang="en-US" sz="1200" b="0" i="0" u="none" strike="noStrike" kern="1200" baseline="0" dirty="0" err="1" smtClean="0">
                <a:solidFill>
                  <a:schemeClr val="tx1"/>
                </a:solidFill>
                <a:effectLst/>
                <a:latin typeface="+mn-lt"/>
                <a:ea typeface="+mn-ea"/>
                <a:cs typeface="+mn-cs"/>
              </a:rPr>
              <a:t>Lake_Bled</a:t>
            </a:r>
            <a:endParaRPr lang="en-US" sz="1200" b="0" i="0" u="none" strike="noStrike"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55F558-4595-D745-AB7D-81853C980762}" type="slidenum">
              <a:rPr lang="en-US" smtClean="0"/>
              <a:t>3</a:t>
            </a:fld>
            <a:endParaRPr lang="en-US"/>
          </a:p>
        </p:txBody>
      </p:sp>
    </p:spTree>
    <p:extLst>
      <p:ext uri="{BB962C8B-B14F-4D97-AF65-F5344CB8AC3E}">
        <p14:creationId xmlns:p14="http://schemas.microsoft.com/office/powerpoint/2010/main" val="119160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http://clipart-</a:t>
            </a:r>
            <a:r>
              <a:rPr lang="en-US" baseline="0" dirty="0" err="1" smtClean="0">
                <a:effectLst/>
              </a:rPr>
              <a:t>library.com</a:t>
            </a:r>
            <a:r>
              <a:rPr lang="en-US" baseline="0" dirty="0" smtClean="0">
                <a:effectLst/>
              </a:rPr>
              <a:t>/water-bottles-</a:t>
            </a:r>
            <a:r>
              <a:rPr lang="en-US" baseline="0" dirty="0" err="1" smtClean="0">
                <a:effectLst/>
              </a:rPr>
              <a:t>cliparts.html</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30</a:t>
            </a:fld>
            <a:endParaRPr lang="en-US"/>
          </a:p>
        </p:txBody>
      </p:sp>
    </p:spTree>
    <p:extLst>
      <p:ext uri="{BB962C8B-B14F-4D97-AF65-F5344CB8AC3E}">
        <p14:creationId xmlns:p14="http://schemas.microsoft.com/office/powerpoint/2010/main" val="1197675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http://clipart-</a:t>
            </a:r>
            <a:r>
              <a:rPr lang="en-US" baseline="0" dirty="0" err="1" smtClean="0">
                <a:effectLst/>
              </a:rPr>
              <a:t>library.com</a:t>
            </a:r>
            <a:r>
              <a:rPr lang="en-US" baseline="0" dirty="0" smtClean="0">
                <a:effectLst/>
              </a:rPr>
              <a:t>/water-bottles-</a:t>
            </a:r>
            <a:r>
              <a:rPr lang="en-US" baseline="0" dirty="0" err="1" smtClean="0">
                <a:effectLst/>
              </a:rPr>
              <a:t>cliparts.html</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31</a:t>
            </a:fld>
            <a:endParaRPr lang="en-US"/>
          </a:p>
        </p:txBody>
      </p:sp>
    </p:spTree>
    <p:extLst>
      <p:ext uri="{BB962C8B-B14F-4D97-AF65-F5344CB8AC3E}">
        <p14:creationId xmlns:p14="http://schemas.microsoft.com/office/powerpoint/2010/main" val="1119733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https://</a:t>
            </a:r>
            <a:r>
              <a:rPr lang="en-US" baseline="0" dirty="0" err="1" smtClean="0">
                <a:effectLst/>
              </a:rPr>
              <a:t>www.treetop.com</a:t>
            </a:r>
            <a:r>
              <a:rPr lang="en-US" baseline="0" dirty="0" smtClean="0">
                <a:effectLst/>
              </a:rPr>
              <a:t>/consumer/fruit-products/juice/apple-juice/5pt5oz-can/</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32</a:t>
            </a:fld>
            <a:endParaRPr lang="en-US"/>
          </a:p>
        </p:txBody>
      </p:sp>
    </p:spTree>
    <p:extLst>
      <p:ext uri="{BB962C8B-B14F-4D97-AF65-F5344CB8AC3E}">
        <p14:creationId xmlns:p14="http://schemas.microsoft.com/office/powerpoint/2010/main" val="567827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https://</a:t>
            </a:r>
            <a:r>
              <a:rPr lang="en-US" baseline="0" dirty="0" err="1" smtClean="0">
                <a:effectLst/>
              </a:rPr>
              <a:t>recyclenation.com</a:t>
            </a:r>
            <a:r>
              <a:rPr lang="en-US" baseline="0" dirty="0" smtClean="0">
                <a:effectLst/>
              </a:rPr>
              <a:t>/2014/03/recycle-cans/</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33</a:t>
            </a:fld>
            <a:endParaRPr lang="en-US"/>
          </a:p>
        </p:txBody>
      </p:sp>
    </p:spTree>
    <p:extLst>
      <p:ext uri="{BB962C8B-B14F-4D97-AF65-F5344CB8AC3E}">
        <p14:creationId xmlns:p14="http://schemas.microsoft.com/office/powerpoint/2010/main" val="101758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Waste</a:t>
            </a:r>
          </a:p>
          <a:p>
            <a:r>
              <a:rPr lang="en-US" sz="1200" kern="1200" dirty="0" smtClean="0">
                <a:solidFill>
                  <a:schemeClr val="tx1"/>
                </a:solidFill>
                <a:effectLst/>
                <a:latin typeface="+mn-lt"/>
                <a:ea typeface="+mn-ea"/>
                <a:cs typeface="+mn-cs"/>
              </a:rPr>
              <a:t>Watershed</a:t>
            </a:r>
          </a:p>
          <a:p>
            <a:r>
              <a:rPr lang="en-US" sz="1200" kern="1200" dirty="0" smtClean="0">
                <a:solidFill>
                  <a:schemeClr val="tx1"/>
                </a:solidFill>
                <a:effectLst/>
                <a:latin typeface="+mn-lt"/>
                <a:ea typeface="+mn-ea"/>
                <a:cs typeface="+mn-cs"/>
              </a:rPr>
              <a:t>Marine Debris/Aquatic Trash </a:t>
            </a:r>
          </a:p>
          <a:p>
            <a:r>
              <a:rPr lang="en-US" sz="1200" kern="1200" dirty="0" smtClean="0">
                <a:solidFill>
                  <a:schemeClr val="tx1"/>
                </a:solidFill>
                <a:effectLst/>
                <a:latin typeface="+mn-lt"/>
                <a:ea typeface="+mn-ea"/>
                <a:cs typeface="+mn-cs"/>
              </a:rPr>
              <a:t>4R’s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Watershed: http://</a:t>
            </a:r>
            <a:r>
              <a:rPr lang="en-US" sz="1200" kern="1200" dirty="0" err="1" smtClean="0">
                <a:solidFill>
                  <a:schemeClr val="tx1"/>
                </a:solidFill>
                <a:effectLst/>
                <a:latin typeface="+mn-lt"/>
                <a:ea typeface="+mn-ea"/>
                <a:cs typeface="+mn-cs"/>
              </a:rPr>
              <a:t>www.lakecountyil.gov</a:t>
            </a:r>
            <a:r>
              <a:rPr lang="en-US" sz="1200" kern="1200" dirty="0" smtClean="0">
                <a:solidFill>
                  <a:schemeClr val="tx1"/>
                </a:solidFill>
                <a:effectLst/>
                <a:latin typeface="+mn-lt"/>
                <a:ea typeface="+mn-ea"/>
                <a:cs typeface="+mn-cs"/>
              </a:rPr>
              <a:t>/2375/Watersheds</a:t>
            </a:r>
          </a:p>
          <a:p>
            <a:r>
              <a:rPr lang="en-US" sz="1200" kern="1200" dirty="0" smtClean="0">
                <a:solidFill>
                  <a:schemeClr val="tx1"/>
                </a:solidFill>
                <a:effectLst/>
                <a:latin typeface="+mn-lt"/>
                <a:ea typeface="+mn-ea"/>
                <a:cs typeface="+mn-cs"/>
              </a:rPr>
              <a:t>Waste: https://</a:t>
            </a:r>
            <a:r>
              <a:rPr lang="en-US" sz="1200" kern="1200" dirty="0" err="1" smtClean="0">
                <a:solidFill>
                  <a:schemeClr val="tx1"/>
                </a:solidFill>
                <a:effectLst/>
                <a:latin typeface="+mn-lt"/>
                <a:ea typeface="+mn-ea"/>
                <a:cs typeface="+mn-cs"/>
              </a:rPr>
              <a:t>www.buncombecounty.org</a:t>
            </a:r>
            <a:r>
              <a:rPr lang="en-US" sz="1200" kern="1200" dirty="0" smtClean="0">
                <a:solidFill>
                  <a:schemeClr val="tx1"/>
                </a:solidFill>
                <a:effectLst/>
                <a:latin typeface="+mn-lt"/>
                <a:ea typeface="+mn-ea"/>
                <a:cs typeface="+mn-cs"/>
              </a:rPr>
              <a:t>/governing/</a:t>
            </a:r>
            <a:r>
              <a:rPr lang="en-US" sz="1200" kern="1200" dirty="0" err="1" smtClean="0">
                <a:solidFill>
                  <a:schemeClr val="tx1"/>
                </a:solidFill>
                <a:effectLst/>
                <a:latin typeface="+mn-lt"/>
                <a:ea typeface="+mn-ea"/>
                <a:cs typeface="+mn-cs"/>
              </a:rPr>
              <a:t>depts</a:t>
            </a:r>
            <a:r>
              <a:rPr lang="en-US" sz="1200" kern="1200" dirty="0" smtClean="0">
                <a:solidFill>
                  <a:schemeClr val="tx1"/>
                </a:solidFill>
                <a:effectLst/>
                <a:latin typeface="+mn-lt"/>
                <a:ea typeface="+mn-ea"/>
                <a:cs typeface="+mn-cs"/>
              </a:rPr>
              <a:t>/solid-waste/</a:t>
            </a:r>
            <a:r>
              <a:rPr lang="en-US" sz="1200" kern="1200" dirty="0" err="1" smtClean="0">
                <a:solidFill>
                  <a:schemeClr val="tx1"/>
                </a:solidFill>
                <a:effectLst/>
                <a:latin typeface="+mn-lt"/>
                <a:ea typeface="+mn-ea"/>
                <a:cs typeface="+mn-cs"/>
              </a:rPr>
              <a:t>news_detail.aspx?newsid</a:t>
            </a:r>
            <a:r>
              <a:rPr lang="en-US" sz="1200" kern="1200" dirty="0" smtClean="0">
                <a:solidFill>
                  <a:schemeClr val="tx1"/>
                </a:solidFill>
                <a:effectLst/>
                <a:latin typeface="+mn-lt"/>
                <a:ea typeface="+mn-ea"/>
                <a:cs typeface="+mn-cs"/>
              </a:rPr>
              <a:t>=16877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33186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https://www.epa.gov/sites/production/files/styles/large/public/2013-06/recycle.jpg</a:t>
            </a:r>
          </a:p>
          <a:p>
            <a:endParaRPr lang="en-US" dirty="0"/>
          </a:p>
          <a:p>
            <a:r>
              <a:rPr lang="en-US" dirty="0"/>
              <a:t>The 4 Rs: Today, we are going to learn about plastics, trash, and our big waste problem. Have you ever seen trash that isn’t in trash cans? Where? Trash can accidentally flow into our streams, rivers, and oceans, which upsets our animal friends. Sometimes, trash can leak nasty chemicals into the soil. It’s important to follow the four Rs – refuse, reduce, reuse, and recycle – as much as we can.</a:t>
            </a:r>
          </a:p>
          <a:p>
            <a:endParaRPr lang="en-US" dirty="0"/>
          </a:p>
          <a:p>
            <a:r>
              <a:rPr lang="en-US" dirty="0"/>
              <a:t>Refuse means that you can choose not to use or buy something in the first place!</a:t>
            </a:r>
          </a:p>
          <a:p>
            <a:endParaRPr lang="en-US" dirty="0"/>
          </a:p>
          <a:p>
            <a:r>
              <a:rPr lang="en-US" dirty="0"/>
              <a:t>Reduce means using less stuff in general.</a:t>
            </a:r>
          </a:p>
          <a:p>
            <a:endParaRPr lang="en-US" dirty="0"/>
          </a:p>
          <a:p>
            <a:r>
              <a:rPr lang="en-US" dirty="0"/>
              <a:t>Reuse means trying to use something until it can’t be used any more.</a:t>
            </a:r>
          </a:p>
          <a:p>
            <a:endParaRPr lang="en-US" dirty="0"/>
          </a:p>
          <a:p>
            <a:r>
              <a:rPr lang="en-US" dirty="0" err="1"/>
              <a:t>Recylce</a:t>
            </a:r>
            <a:r>
              <a:rPr lang="en-US" dirty="0"/>
              <a:t> means properly disposing of plastics, metals, and other recyclable materials so they can be made into other things.</a:t>
            </a:r>
          </a:p>
          <a:p>
            <a:endParaRPr lang="en-US" dirty="0"/>
          </a:p>
          <a:p>
            <a:r>
              <a:rPr lang="en-US" dirty="0"/>
              <a:t>8 million metric tons of garbage end up in the ocean every year. This is the same as a garbage truck dumping its trash into the ocean every minute of every day for a whole year! Almost all of this trash, 88%, is plastic. Plastics don’t break down, or biodegrade, like apples or other products, but instead break into tinier and tinier pieces that can stick around for thousands of years! Litter is ugly, can hurt animals, and costs people billions of dollars every year. Let’s play a game called “how long </a:t>
            </a:r>
            <a:r>
              <a:rPr lang="en-US" dirty="0" err="1"/>
              <a:t>til</a:t>
            </a:r>
            <a:r>
              <a:rPr lang="en-US" dirty="0"/>
              <a:t> it’s gone?”</a:t>
            </a:r>
          </a:p>
          <a:p>
            <a:endParaRPr lang="en-US" dirty="0"/>
          </a:p>
          <a:p>
            <a:endParaRPr lang="en-US" dirty="0"/>
          </a:p>
          <a:p>
            <a:r>
              <a:rPr lang="en-US" dirty="0"/>
              <a:t>Source:</a:t>
            </a:r>
            <a:r>
              <a:rPr lang="en-US" baseline="0" dirty="0"/>
              <a:t> http://</a:t>
            </a:r>
            <a:r>
              <a:rPr lang="en-US" baseline="0" dirty="0" err="1"/>
              <a:t>brucemctague.com</a:t>
            </a:r>
            <a:r>
              <a:rPr lang="en-US" baseline="0" dirty="0"/>
              <a:t>/</a:t>
            </a:r>
            <a:r>
              <a:rPr lang="en-US" baseline="0" dirty="0" err="1"/>
              <a:t>wp</a:t>
            </a:r>
            <a:r>
              <a:rPr lang="en-US" baseline="0" dirty="0"/>
              <a:t>-content/uploads/2016/01/dirty-water-clean-</a:t>
            </a:r>
            <a:r>
              <a:rPr lang="en-US" baseline="0" dirty="0" err="1"/>
              <a:t>water.jpg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40523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*Hand out copies of “Learn How to be a Brain Drain”</a:t>
            </a:r>
            <a:r>
              <a:rPr lang="en-US" sz="1200" b="1" kern="1200" baseline="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to each student </a:t>
            </a:r>
            <a:r>
              <a:rPr lang="en-US" sz="1200" b="1" kern="1200" dirty="0" smtClean="0">
                <a:solidFill>
                  <a:schemeClr val="tx1"/>
                </a:solidFill>
                <a:effectLst/>
                <a:latin typeface="+mn-lt"/>
                <a:ea typeface="+mn-ea"/>
                <a:cs typeface="+mn-cs"/>
              </a:rPr>
              <a:t>from </a:t>
            </a:r>
            <a:r>
              <a:rPr lang="en-US" sz="1200" b="1" u="sng" kern="1200" dirty="0" smtClean="0">
                <a:solidFill>
                  <a:schemeClr val="tx1"/>
                </a:solidFill>
                <a:effectLst/>
                <a:latin typeface="+mn-lt"/>
                <a:ea typeface="+mn-ea"/>
                <a:cs typeface="+mn-cs"/>
                <a:hlinkClick r:id="rId3"/>
              </a:rPr>
              <a:t>https://marinedebris.noaa.gov/understanding-marine-debris-games-and-activities-kids-all-ages</a:t>
            </a:r>
            <a:r>
              <a:rPr lang="en-US" sz="1200" b="1" kern="1200" dirty="0" smtClean="0">
                <a:solidFill>
                  <a:schemeClr val="tx1"/>
                </a:solidFill>
                <a:effectLst/>
                <a:latin typeface="+mn-lt"/>
                <a:ea typeface="+mn-ea"/>
                <a:cs typeface="+mn-cs"/>
              </a:rPr>
              <a:t> and discuss:1) what is marine debris? 2) what is a storm drain? 3) How does this impact our water and our beaches?*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Directions: </a:t>
            </a:r>
            <a:r>
              <a:rPr lang="en-US" sz="1200" b="1" i="0" u="none" strike="noStrike" kern="1200" baseline="0" dirty="0" smtClean="0">
                <a:solidFill>
                  <a:schemeClr val="tx1"/>
                </a:solidFill>
                <a:latin typeface="+mn-lt"/>
                <a:ea typeface="+mn-ea"/>
                <a:cs typeface="+mn-cs"/>
              </a:rPr>
              <a:t>Unlock the Secret Message and Discover How You Can Become a Drain Brain!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Have you ever wondered what those holes are at the edge of the sidewalk? They’re called </a:t>
            </a:r>
            <a:r>
              <a:rPr lang="en-US" sz="1200" b="1" i="0" u="none" strike="noStrike" kern="1200" baseline="0" dirty="0" smtClean="0">
                <a:solidFill>
                  <a:schemeClr val="tx1"/>
                </a:solidFill>
                <a:latin typeface="+mn-lt"/>
                <a:ea typeface="+mn-ea"/>
                <a:cs typeface="+mn-cs"/>
              </a:rPr>
              <a:t>storm drains </a:t>
            </a:r>
            <a:r>
              <a:rPr lang="en-US" sz="1200" b="0" i="0" u="none" strike="noStrike" kern="1200" baseline="0" dirty="0" smtClean="0">
                <a:solidFill>
                  <a:schemeClr val="tx1"/>
                </a:solidFill>
                <a:latin typeface="+mn-lt"/>
                <a:ea typeface="+mn-ea"/>
                <a:cs typeface="+mn-cs"/>
              </a:rPr>
              <a:t>and they carry rain water off the street and into streams and rivers.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Soda bottles, paper cups, candy wrappers, cigarette butts and all of the trash in the street gets carried into storm drains with the rain water until it finally reaches the ocean and becomes debris.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Unlock the secret message by using the chart below to replace the shapes with the letters they match up with.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Answer: </a:t>
            </a:r>
            <a:r>
              <a:rPr lang="en-US" sz="1200" b="0" i="0" u="none" strike="noStrike" kern="1200" baseline="0" dirty="0" smtClean="0">
                <a:solidFill>
                  <a:schemeClr val="tx1"/>
                </a:solidFill>
                <a:latin typeface="+mn-lt"/>
                <a:ea typeface="+mn-ea"/>
                <a:cs typeface="+mn-cs"/>
              </a:rPr>
              <a:t>ALWAYS PUT YOUR TRASH IN A TRASH 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23577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we’re going to learn about plastics, trash, and our big waste problem. Have you seen trash that isn’t in trash cans? Where? Trash can accidentally flow into our streams, rivers, and oceans, which upsets our animal friends. Sometimes, trash can leak nasty chemicals into the soil. It’s important to Refuse, Reduce, Reuse and Recycle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much as we can.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“Refuse” means that you can choose not to use or buy something in the first place!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“Reduce” means using less stuff in general.</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“Reuse” means trying to use something until it can’t be used any more.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“Recycle” means properly disposing of plastics, metals, and other recyclable materials so they can be made into other things.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Use PowerPoint.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8 million metric tons of garbage enter the world’s oceans each year. This is the equivalent to a garbage truck unloading its contents into the ocean every minute of every day for the entire year. 88% of this garbage entering the ocean is made up of plastic. Plastics are especially frightening because they do not biodegrade like apples and other products but instead break into smaller and smaller pieces persisting in the environment for thousands of years. Litter on land is ugly, harmful to animals and their habitats, and cost humans billions of dollars annually.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play a game called “how long ‘til it’s gone!” </a:t>
            </a:r>
            <a:r>
              <a:rPr lang="en-US" sz="1200" kern="1200" dirty="0" smtClean="0">
                <a:solidFill>
                  <a:schemeClr val="tx1"/>
                </a:solidFill>
                <a:effectLst/>
                <a:latin typeface="+mn-lt"/>
                <a:ea typeface="+mn-ea"/>
                <a:cs typeface="+mn-cs"/>
              </a:rPr>
              <a:t>(On PowerPoint)</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200" b="0" i="0" u="none" strike="noStrike" kern="1200" dirty="0" smtClean="0">
                <a:solidFill>
                  <a:schemeClr val="tx1"/>
                </a:solidFill>
                <a:effectLst/>
                <a:latin typeface="+mn-lt"/>
                <a:ea typeface="+mn-ea"/>
                <a:cs typeface="+mn-cs"/>
              </a:rPr>
              <a:t>https://</a:t>
            </a:r>
            <a:r>
              <a:rPr lang="en-US" sz="1200" b="0" i="0" u="none" strike="noStrike" kern="1200" dirty="0" err="1" smtClean="0">
                <a:solidFill>
                  <a:schemeClr val="tx1"/>
                </a:solidFill>
                <a:effectLst/>
                <a:latin typeface="+mn-lt"/>
                <a:ea typeface="+mn-ea"/>
                <a:cs typeface="+mn-cs"/>
              </a:rPr>
              <a:t>eos.org</a:t>
            </a:r>
            <a:r>
              <a:rPr lang="en-US" sz="1200" b="0" i="0" u="none" strike="noStrike" kern="1200" dirty="0" smtClean="0">
                <a:solidFill>
                  <a:schemeClr val="tx1"/>
                </a:solidFill>
                <a:effectLst/>
                <a:latin typeface="+mn-lt"/>
                <a:ea typeface="+mn-ea"/>
                <a:cs typeface="+mn-cs"/>
              </a:rPr>
              <a:t>/meeting-reports/developing-a-remote-sensing-system-to-track-marine-debris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165527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95762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wax milk carton takes about 3 months</a:t>
            </a:r>
            <a:r>
              <a:rPr lang="en-US" baseline="0" dirty="0" smtClean="0"/>
              <a:t> to break down!</a:t>
            </a:r>
          </a:p>
          <a:p>
            <a:endParaRPr lang="en-US" baseline="0" dirty="0" smtClean="0"/>
          </a:p>
          <a:p>
            <a:r>
              <a:rPr lang="en-US" baseline="0" dirty="0" smtClean="0"/>
              <a:t>Source: http://</a:t>
            </a:r>
            <a:r>
              <a:rPr lang="en-US" baseline="0" dirty="0" err="1" smtClean="0"/>
              <a:t>cowbird.com</a:t>
            </a:r>
            <a:r>
              <a:rPr lang="en-US" baseline="0" dirty="0" smtClean="0"/>
              <a:t>/print/story/16668/</a:t>
            </a:r>
            <a:r>
              <a:rPr lang="en-US" baseline="0" dirty="0" err="1" smtClean="0"/>
              <a:t>Milk_Carton</a:t>
            </a:r>
            <a:r>
              <a:rPr lang="en-US" baseline="0"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121977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3/29/19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3/29/19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3/29/19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3A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3/29/19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38.jpg"/><Relationship Id="rId1" Type="http://schemas.openxmlformats.org/officeDocument/2006/relationships/slideLayout" Target="../slideLayouts/slideLayout1.xml"/><Relationship Id="rId2" Type="http://schemas.openxmlformats.org/officeDocument/2006/relationships/hyperlink" Target="https://www.epa.gov/educ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253999" y="4729241"/>
            <a:ext cx="8568267" cy="1261884"/>
          </a:xfrm>
          <a:prstGeom prst="rect">
            <a:avLst/>
          </a:prstGeom>
          <a:noFill/>
        </p:spPr>
        <p:txBody>
          <a:bodyPr wrap="square" rtlCol="0">
            <a:spAutoFit/>
          </a:bodyPr>
          <a:lstStyle/>
          <a:p>
            <a:r>
              <a:rPr lang="en-US" sz="3200" dirty="0" smtClean="0">
                <a:latin typeface="Avenir Medium" charset="0"/>
                <a:ea typeface="Avenir Medium" charset="0"/>
                <a:cs typeface="Avenir Medium" charset="0"/>
              </a:rPr>
              <a:t>3rd </a:t>
            </a:r>
            <a:r>
              <a:rPr lang="en-US" sz="3200" dirty="0">
                <a:latin typeface="Avenir Medium" charset="0"/>
                <a:ea typeface="Avenir Medium" charset="0"/>
                <a:cs typeface="Avenir Medium" charset="0"/>
              </a:rPr>
              <a:t>Grade</a:t>
            </a:r>
          </a:p>
          <a:p>
            <a:r>
              <a:rPr lang="en-US" sz="4400" dirty="0">
                <a:latin typeface="Avenir Medium" charset="0"/>
                <a:ea typeface="Avenir Medium" charset="0"/>
                <a:cs typeface="Avenir Medium" charset="0"/>
              </a:rPr>
              <a:t>Marine Debris</a:t>
            </a:r>
          </a:p>
        </p:txBody>
      </p:sp>
      <p:sp>
        <p:nvSpPr>
          <p:cNvPr id="6" name="TextBox 5"/>
          <p:cNvSpPr txBox="1"/>
          <p:nvPr/>
        </p:nvSpPr>
        <p:spPr>
          <a:xfrm>
            <a:off x="253999" y="5839499"/>
            <a:ext cx="6146801" cy="830997"/>
          </a:xfrm>
          <a:prstGeom prst="rect">
            <a:avLst/>
          </a:prstGeom>
          <a:noFill/>
        </p:spPr>
        <p:txBody>
          <a:bodyPr wrap="square" rtlCol="0">
            <a:spAutoFit/>
          </a:bodyPr>
          <a:lstStyle/>
          <a:p>
            <a:r>
              <a:rPr lang="en-US" sz="2400" dirty="0">
                <a:latin typeface="Avenir Book" charset="0"/>
                <a:ea typeface="Avenir Book" charset="0"/>
                <a:cs typeface="Avenir Book" charset="0"/>
              </a:rPr>
              <a:t>Learn what we can do to keep our oceans </a:t>
            </a:r>
            <a:r>
              <a:rPr lang="en-US" sz="2400" dirty="0" smtClean="0">
                <a:latin typeface="Avenir Book" charset="0"/>
                <a:ea typeface="Avenir Book" charset="0"/>
                <a:cs typeface="Avenir Book" charset="0"/>
              </a:rPr>
              <a:t>clean.</a:t>
            </a:r>
            <a:endParaRPr lang="en-US" sz="2400" dirty="0">
              <a:latin typeface="Avenir Book" charset="0"/>
              <a:ea typeface="Avenir Book" charset="0"/>
              <a:cs typeface="Avenir Book" charset="0"/>
            </a:endParaRPr>
          </a:p>
        </p:txBody>
      </p:sp>
      <p:pic>
        <p:nvPicPr>
          <p:cNvPr id="8" name="Picture 7"/>
          <p:cNvPicPr>
            <a:picLocks noChangeAspect="1"/>
          </p:cNvPicPr>
          <p:nvPr/>
        </p:nvPicPr>
        <p:blipFill>
          <a:blip r:embed="rId3"/>
          <a:stretch>
            <a:fillRect/>
          </a:stretch>
        </p:blipFill>
        <p:spPr>
          <a:xfrm>
            <a:off x="7216885" y="5887517"/>
            <a:ext cx="833856" cy="810032"/>
          </a:xfrm>
          <a:prstGeom prst="rect">
            <a:avLst/>
          </a:prstGeom>
        </p:spPr>
      </p:pic>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10" name="Picture 2" descr="mage result for marine debris"/>
          <p:cNvPicPr>
            <a:picLocks noChangeAspect="1" noChangeArrowheads="1"/>
          </p:cNvPicPr>
          <p:nvPr/>
        </p:nvPicPr>
        <p:blipFill rotWithShape="1">
          <a:blip r:embed="rId4">
            <a:extLst>
              <a:ext uri="{28A0092B-C50C-407E-A947-70E740481C1C}">
                <a14:useLocalDpi xmlns:a14="http://schemas.microsoft.com/office/drawing/2010/main" val="0"/>
              </a:ext>
            </a:extLst>
          </a:blip>
          <a:srcRect l="400" t="17693" r="-400" b="9593"/>
          <a:stretch/>
        </p:blipFill>
        <p:spPr bwMode="auto">
          <a:xfrm>
            <a:off x="0" y="0"/>
            <a:ext cx="9208028"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8" name="Picture 6" descr="mage result for cigarette bu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62" y="2009221"/>
            <a:ext cx="4563440" cy="304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4673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5</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years</a:t>
            </a:r>
            <a:endParaRPr lang="en-US" sz="4000" dirty="0"/>
          </a:p>
        </p:txBody>
      </p:sp>
      <p:pic>
        <p:nvPicPr>
          <p:cNvPr id="7" name="Picture 6" descr="mage result for cigarette bu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62" y="2103120"/>
            <a:ext cx="4789797" cy="319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3947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6" name="Picture 2" descr="mage result for plastic bag in 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44" y="2172788"/>
            <a:ext cx="5495726" cy="309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48939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6" name="Picture 2" descr="mage result for plastic bag in 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85" y="2214956"/>
            <a:ext cx="5345797" cy="3007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73783" y="3370216"/>
            <a:ext cx="3370590" cy="1323439"/>
          </a:xfrm>
          <a:prstGeom prst="rect">
            <a:avLst/>
          </a:prstGeom>
        </p:spPr>
        <p:txBody>
          <a:bodyPr wrap="square">
            <a:spAutoFit/>
          </a:bodyPr>
          <a:lstStyle/>
          <a:p>
            <a:pPr algn="ct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20-1000</a:t>
            </a:r>
            <a:r>
              <a:rPr lang="en-US" sz="4000" b="1" dirty="0" smtClean="0">
                <a:solidFill>
                  <a:schemeClr val="bg1"/>
                </a:solidFill>
                <a:latin typeface="Avenir Book" charset="0"/>
                <a:ea typeface="Avenir Book" charset="0"/>
                <a:cs typeface="Avenir Book" charset="0"/>
              </a:rPr>
              <a:t> </a:t>
            </a:r>
          </a:p>
          <a:p>
            <a:pPr algn="ctr"/>
            <a:r>
              <a:rPr lang="en-US" sz="4000" b="1" dirty="0" smtClean="0">
                <a:solidFill>
                  <a:schemeClr val="bg1"/>
                </a:solidFill>
                <a:latin typeface="Avenir Book" charset="0"/>
                <a:ea typeface="Avenir Book" charset="0"/>
                <a:cs typeface="Avenir Book" charset="0"/>
              </a:rPr>
              <a:t>years</a:t>
            </a:r>
            <a:endParaRPr lang="en-US" sz="4000" dirty="0"/>
          </a:p>
        </p:txBody>
      </p:sp>
    </p:spTree>
    <p:extLst>
      <p:ext uri="{BB962C8B-B14F-4D97-AF65-F5344CB8AC3E}">
        <p14:creationId xmlns:p14="http://schemas.microsoft.com/office/powerpoint/2010/main" val="162973502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20240"/>
            <a:ext cx="5289618" cy="3528134"/>
          </a:xfrm>
          <a:prstGeom prst="rect">
            <a:avLst/>
          </a:prstGeom>
        </p:spPr>
      </p:pic>
    </p:spTree>
    <p:extLst>
      <p:ext uri="{BB962C8B-B14F-4D97-AF65-F5344CB8AC3E}">
        <p14:creationId xmlns:p14="http://schemas.microsoft.com/office/powerpoint/2010/main" val="41187221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2" name="Rectangle 1"/>
          <p:cNvSpPr/>
          <p:nvPr/>
        </p:nvSpPr>
        <p:spPr>
          <a:xfrm>
            <a:off x="6332383" y="3364518"/>
            <a:ext cx="2226893" cy="707886"/>
          </a:xfrm>
          <a:prstGeom prst="rect">
            <a:avLst/>
          </a:prstGeom>
        </p:spPr>
        <p:txBody>
          <a:bodyPr wrap="none">
            <a:spAutoFit/>
          </a:bodyPr>
          <a:lstStyle/>
          <a:p>
            <a:pPr algn="ct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100</a:t>
            </a:r>
            <a:r>
              <a:rPr lang="en-US" sz="4000" b="1" dirty="0" smtClean="0">
                <a:solidFill>
                  <a:schemeClr val="bg1"/>
                </a:solidFill>
                <a:latin typeface="Avenir Book" charset="0"/>
                <a:ea typeface="Avenir Book" charset="0"/>
                <a:cs typeface="Avenir Book" charset="0"/>
              </a:rPr>
              <a:t>years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20240"/>
            <a:ext cx="5289618" cy="3528134"/>
          </a:xfrm>
          <a:prstGeom prst="rect">
            <a:avLst/>
          </a:prstGeom>
        </p:spPr>
      </p:pic>
    </p:spTree>
    <p:extLst>
      <p:ext uri="{BB962C8B-B14F-4D97-AF65-F5344CB8AC3E}">
        <p14:creationId xmlns:p14="http://schemas.microsoft.com/office/powerpoint/2010/main" val="18604559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6" name="Content Placeholder 5">
            <a:extLst>
              <a:ext uri="{FF2B5EF4-FFF2-40B4-BE49-F238E27FC236}">
                <a16:creationId xmlns=""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10402236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631216"/>
          </a:xfrm>
          <a:prstGeom prst="rect">
            <a:avLst/>
          </a:prstGeom>
          <a:noFill/>
        </p:spPr>
        <p:txBody>
          <a:bodyPr wrap="square" rtlCol="0">
            <a:spAutoFit/>
          </a:bodyPr>
          <a:lstStyle/>
          <a:p>
            <a:pPr algn="ctr"/>
            <a:r>
              <a:rPr lang="en-US" sz="6000" b="1" dirty="0">
                <a:solidFill>
                  <a:schemeClr val="bg1"/>
                </a:solidFill>
                <a:effectLst>
                  <a:glow rad="228600">
                    <a:schemeClr val="accent4">
                      <a:satMod val="175000"/>
                      <a:alpha val="40000"/>
                    </a:schemeClr>
                  </a:glow>
                </a:effectLst>
                <a:latin typeface="Avenir Book" charset="0"/>
                <a:ea typeface="Avenir Book" charset="0"/>
                <a:cs typeface="Avenir Book" charset="0"/>
              </a:rPr>
              <a:t>450</a:t>
            </a:r>
            <a:r>
              <a:rPr lang="en-US" sz="4000" b="1" dirty="0">
                <a:solidFill>
                  <a:schemeClr val="bg1"/>
                </a:solidFill>
                <a:latin typeface="Avenir Book" charset="0"/>
                <a:ea typeface="Avenir Book" charset="0"/>
                <a:cs typeface="Avenir Book" charset="0"/>
              </a:rPr>
              <a:t> years</a:t>
            </a:r>
            <a:endParaRPr lang="en-US" sz="4000" dirty="0"/>
          </a:p>
        </p:txBody>
      </p:sp>
      <p:pic>
        <p:nvPicPr>
          <p:cNvPr id="6" name="Content Placeholder 5">
            <a:extLst>
              <a:ext uri="{FF2B5EF4-FFF2-40B4-BE49-F238E27FC236}">
                <a16:creationId xmlns=""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62642200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7" name="Content Placeholder 5">
            <a:extLst>
              <a:ext uri="{FF2B5EF4-FFF2-40B4-BE49-F238E27FC236}">
                <a16:creationId xmlns=""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36862602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495253" y="2990433"/>
            <a:ext cx="3114534" cy="1446550"/>
          </a:xfrm>
          <a:prstGeom prst="rect">
            <a:avLst/>
          </a:prstGeom>
          <a:noFill/>
        </p:spPr>
        <p:txBody>
          <a:bodyPr wrap="square" rtlCol="0">
            <a:spAutoFit/>
          </a:bodyPr>
          <a:lstStyle/>
          <a:p>
            <a:pPr algn="ctr"/>
            <a:r>
              <a:rPr lang="en-US" sz="48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1,000,000</a:t>
            </a: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smtClean="0">
                <a:solidFill>
                  <a:schemeClr val="bg1"/>
                </a:solidFill>
                <a:latin typeface="Avenir Book" charset="0"/>
                <a:ea typeface="Avenir Book" charset="0"/>
                <a:cs typeface="Avenir Book" charset="0"/>
              </a:rPr>
              <a:t>years</a:t>
            </a:r>
            <a:r>
              <a:rPr lang="en-US" sz="4000" b="1" dirty="0">
                <a:solidFill>
                  <a:schemeClr val="bg1"/>
                </a:solidFill>
                <a:latin typeface="Avenir Book" charset="0"/>
                <a:ea typeface="Avenir Book" charset="0"/>
                <a:cs typeface="Avenir Book" charset="0"/>
              </a:rPr>
              <a:t>!</a:t>
            </a:r>
            <a:endParaRPr lang="en-US" sz="4000" dirty="0"/>
          </a:p>
        </p:txBody>
      </p:sp>
      <p:pic>
        <p:nvPicPr>
          <p:cNvPr id="7" name="Content Placeholder 5">
            <a:extLst>
              <a:ext uri="{FF2B5EF4-FFF2-40B4-BE49-F238E27FC236}">
                <a16:creationId xmlns=""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118911183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a:latin typeface="Avenir Book" charset="0"/>
                <a:ea typeface="Avenir Book" charset="0"/>
                <a:cs typeface="Avenir Book" charset="0"/>
              </a:rPr>
              <a:t>Marine Debris</a:t>
            </a:r>
          </a:p>
        </p:txBody>
      </p:sp>
      <p:pic>
        <p:nvPicPr>
          <p:cNvPr id="5" name="Picture 4"/>
          <p:cNvPicPr>
            <a:picLocks noChangeAspect="1"/>
          </p:cNvPicPr>
          <p:nvPr/>
        </p:nvPicPr>
        <p:blipFill>
          <a:blip r:embed="rId3"/>
          <a:stretch>
            <a:fillRect/>
          </a:stretch>
        </p:blipFill>
        <p:spPr>
          <a:xfrm>
            <a:off x="379268" y="1428750"/>
            <a:ext cx="8437336" cy="4508500"/>
          </a:xfrm>
          <a:prstGeom prst="rect">
            <a:avLst/>
          </a:prstGeom>
        </p:spPr>
      </p:pic>
    </p:spTree>
    <p:extLst>
      <p:ext uri="{BB962C8B-B14F-4D97-AF65-F5344CB8AC3E}">
        <p14:creationId xmlns:p14="http://schemas.microsoft.com/office/powerpoint/2010/main" val="31939402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68" y="1394517"/>
            <a:ext cx="8242836" cy="4636596"/>
          </a:xfrm>
          <a:prstGeom prst="rect">
            <a:avLst/>
          </a:prstGeom>
        </p:spPr>
      </p:pic>
    </p:spTree>
    <p:extLst>
      <p:ext uri="{BB962C8B-B14F-4D97-AF65-F5344CB8AC3E}">
        <p14:creationId xmlns:p14="http://schemas.microsoft.com/office/powerpoint/2010/main" val="384030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 Predictions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7" y="3856105"/>
            <a:ext cx="5223645" cy="28341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145" y="1204441"/>
            <a:ext cx="3883805" cy="24295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72" y="1766049"/>
            <a:ext cx="3228034" cy="4180112"/>
          </a:xfrm>
          <a:prstGeom prst="rect">
            <a:avLst/>
          </a:prstGeom>
        </p:spPr>
      </p:pic>
    </p:spTree>
    <p:extLst>
      <p:ext uri="{BB962C8B-B14F-4D97-AF65-F5344CB8AC3E}">
        <p14:creationId xmlns:p14="http://schemas.microsoft.com/office/powerpoint/2010/main" val="81459484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Analyzing the Data</a:t>
            </a:r>
            <a:endParaRPr lang="en-US" sz="4000" b="1" dirty="0">
              <a:latin typeface="Avenir Book" charset="0"/>
              <a:ea typeface="Avenir Book" charset="0"/>
              <a:cs typeface="Avenir Book"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667" y="1817663"/>
            <a:ext cx="3645264" cy="364526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3928"/>
          <a:stretch/>
        </p:blipFill>
        <p:spPr>
          <a:xfrm rot="20808767">
            <a:off x="515528" y="1292794"/>
            <a:ext cx="2365040" cy="203562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55757">
            <a:off x="6113431" y="1037712"/>
            <a:ext cx="2545787" cy="25457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6110">
            <a:off x="6400061" y="4113409"/>
            <a:ext cx="1519910" cy="1967709"/>
          </a:xfrm>
          <a:prstGeom prst="rect">
            <a:avLst/>
          </a:prstGeom>
        </p:spPr>
      </p:pic>
      <p:grpSp>
        <p:nvGrpSpPr>
          <p:cNvPr id="12" name="Group 11"/>
          <p:cNvGrpSpPr/>
          <p:nvPr/>
        </p:nvGrpSpPr>
        <p:grpSpPr>
          <a:xfrm rot="20306358">
            <a:off x="438181" y="3977369"/>
            <a:ext cx="2519244" cy="2505390"/>
            <a:chOff x="-172246" y="3918279"/>
            <a:chExt cx="2434382" cy="3132406"/>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2821" flipH="1">
              <a:off x="-172246" y="4420263"/>
              <a:ext cx="1346552" cy="263042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54375">
              <a:off x="553754" y="4002825"/>
              <a:ext cx="1570297" cy="276285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75690">
              <a:off x="650716" y="4022954"/>
              <a:ext cx="1611420" cy="283521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428342">
              <a:off x="357166" y="3918279"/>
              <a:ext cx="1592926" cy="2802672"/>
            </a:xfrm>
            <a:prstGeom prst="rect">
              <a:avLst/>
            </a:prstGeom>
          </p:spPr>
        </p:pic>
      </p:grpSp>
    </p:spTree>
    <p:extLst>
      <p:ext uri="{BB962C8B-B14F-4D97-AF65-F5344CB8AC3E}">
        <p14:creationId xmlns:p14="http://schemas.microsoft.com/office/powerpoint/2010/main" val="177405978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1" name="Flowchart: Connector 10">
            <a:extLst>
              <a:ext uri="{FF2B5EF4-FFF2-40B4-BE49-F238E27FC236}">
                <a16:creationId xmlns="" xmlns:a16="http://schemas.microsoft.com/office/drawing/2014/main" id="{40AF89E0-31F4-4797-8A30-331C2BC4AF84}"/>
              </a:ext>
            </a:extLst>
          </p:cNvPr>
          <p:cNvSpPr/>
          <p:nvPr/>
        </p:nvSpPr>
        <p:spPr>
          <a:xfrm>
            <a:off x="1480457" y="643489"/>
            <a:ext cx="5878285" cy="5780315"/>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How can we help?</a:t>
            </a:r>
            <a:endParaRPr lang="en-US" b="1" dirty="0"/>
          </a:p>
        </p:txBody>
      </p:sp>
    </p:spTree>
    <p:extLst>
      <p:ext uri="{BB962C8B-B14F-4D97-AF65-F5344CB8AC3E}">
        <p14:creationId xmlns:p14="http://schemas.microsoft.com/office/powerpoint/2010/main" val="6514958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1" name="Flowchart: Connector 10">
            <a:extLst>
              <a:ext uri="{FF2B5EF4-FFF2-40B4-BE49-F238E27FC236}">
                <a16:creationId xmlns="" xmlns:a16="http://schemas.microsoft.com/office/drawing/2014/main" id="{40AF89E0-31F4-4797-8A30-331C2BC4AF84}"/>
              </a:ext>
            </a:extLst>
          </p:cNvPr>
          <p:cNvSpPr/>
          <p:nvPr/>
        </p:nvSpPr>
        <p:spPr>
          <a:xfrm>
            <a:off x="1480457" y="643489"/>
            <a:ext cx="5878285" cy="5780315"/>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407" y="1178995"/>
            <a:ext cx="5278005" cy="5014104"/>
          </a:xfrm>
          <a:prstGeom prst="rect">
            <a:avLst/>
          </a:prstGeom>
        </p:spPr>
      </p:pic>
    </p:spTree>
    <p:extLst>
      <p:ext uri="{BB962C8B-B14F-4D97-AF65-F5344CB8AC3E}">
        <p14:creationId xmlns:p14="http://schemas.microsoft.com/office/powerpoint/2010/main" val="9559879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500509" y="399534"/>
            <a:ext cx="3236784" cy="1200329"/>
          </a:xfrm>
          <a:prstGeom prst="rect">
            <a:avLst/>
          </a:prstGeom>
        </p:spPr>
        <p:txBody>
          <a:bodyPr wrap="none">
            <a:spAutoFit/>
          </a:bodyPr>
          <a:lstStyle/>
          <a:p>
            <a:r>
              <a:rPr lang="en-US" sz="3600" b="1" dirty="0" smtClean="0">
                <a:latin typeface="Avenir Book" charset="0"/>
                <a:ea typeface="Avenir Book" charset="0"/>
                <a:cs typeface="Avenir Book" charset="0"/>
              </a:rPr>
              <a:t>Getting to the </a:t>
            </a:r>
          </a:p>
          <a:p>
            <a:r>
              <a:rPr lang="en-US" sz="3600" b="1" dirty="0" smtClean="0">
                <a:latin typeface="Avenir Book" charset="0"/>
                <a:ea typeface="Avenir Book" charset="0"/>
                <a:cs typeface="Avenir Book" charset="0"/>
              </a:rPr>
              <a:t>Trash Can!</a:t>
            </a:r>
            <a:endParaRPr lang="en-US" sz="3600" b="1" dirty="0">
              <a:latin typeface="Avenir Book" charset="0"/>
              <a:ea typeface="Avenir Book" charset="0"/>
              <a:cs typeface="Avenir Boo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501" y="286266"/>
            <a:ext cx="4890761" cy="6322204"/>
          </a:xfrm>
          <a:prstGeom prst="rect">
            <a:avLst/>
          </a:prstGeom>
        </p:spPr>
      </p:pic>
    </p:spTree>
    <p:extLst>
      <p:ext uri="{BB962C8B-B14F-4D97-AF65-F5344CB8AC3E}">
        <p14:creationId xmlns:p14="http://schemas.microsoft.com/office/powerpoint/2010/main" val="122186668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185442" y="1781532"/>
            <a:ext cx="8749553" cy="1323439"/>
          </a:xfrm>
          <a:prstGeom prst="rect">
            <a:avLst/>
          </a:prstGeom>
        </p:spPr>
        <p:txBody>
          <a:bodyPr wrap="square">
            <a:spAutoFit/>
          </a:bodyPr>
          <a:lstStyle/>
          <a:p>
            <a:pPr lvl="0" algn="ctr"/>
            <a:r>
              <a:rPr lang="en-US" sz="4000" dirty="0" smtClean="0"/>
              <a:t>If </a:t>
            </a:r>
            <a:r>
              <a:rPr lang="en-US" sz="4000" dirty="0"/>
              <a:t>we don’t need </a:t>
            </a:r>
            <a:r>
              <a:rPr lang="en-US" sz="4000" dirty="0" smtClean="0"/>
              <a:t>a plastic bag at the grocery store we should _______</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6110">
            <a:off x="3800264" y="3780533"/>
            <a:ext cx="1519910" cy="1967709"/>
          </a:xfrm>
          <a:prstGeom prst="rect">
            <a:avLst/>
          </a:prstGeom>
        </p:spPr>
      </p:pic>
      <p:sp>
        <p:nvSpPr>
          <p:cNvPr id="5" name="TextBox 4"/>
          <p:cNvSpPr txBox="1"/>
          <p:nvPr/>
        </p:nvSpPr>
        <p:spPr>
          <a:xfrm>
            <a:off x="574765" y="401691"/>
            <a:ext cx="7643054" cy="707886"/>
          </a:xfrm>
          <a:prstGeom prst="rect">
            <a:avLst/>
          </a:prstGeom>
          <a:noFill/>
        </p:spPr>
        <p:txBody>
          <a:bodyPr wrap="none" rtlCol="0">
            <a:spAutoFit/>
          </a:bodyPr>
          <a:lstStyle/>
          <a:p>
            <a:r>
              <a:rPr lang="en-US" sz="4000" dirty="0" smtClean="0"/>
              <a:t>How to Solve the Problem - Practice</a:t>
            </a:r>
            <a:endParaRPr lang="en-US" sz="4000" dirty="0"/>
          </a:p>
        </p:txBody>
      </p:sp>
    </p:spTree>
    <p:extLst>
      <p:ext uri="{BB962C8B-B14F-4D97-AF65-F5344CB8AC3E}">
        <p14:creationId xmlns:p14="http://schemas.microsoft.com/office/powerpoint/2010/main" val="76966664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185442" y="1781532"/>
            <a:ext cx="8749553" cy="1323439"/>
          </a:xfrm>
          <a:prstGeom prst="rect">
            <a:avLst/>
          </a:prstGeom>
        </p:spPr>
        <p:txBody>
          <a:bodyPr wrap="square">
            <a:spAutoFit/>
          </a:bodyPr>
          <a:lstStyle/>
          <a:p>
            <a:pPr lvl="0" algn="ctr"/>
            <a:r>
              <a:rPr lang="en-US" sz="4000" dirty="0" smtClean="0"/>
              <a:t>If </a:t>
            </a:r>
            <a:r>
              <a:rPr lang="en-US" sz="4000" dirty="0"/>
              <a:t>we don’t need </a:t>
            </a:r>
            <a:r>
              <a:rPr lang="en-US" sz="4000" dirty="0" smtClean="0"/>
              <a:t>a plastic bag at the grocery store we should _______</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6110">
            <a:off x="3800263" y="3780533"/>
            <a:ext cx="1519910" cy="1967709"/>
          </a:xfrm>
          <a:prstGeom prst="rect">
            <a:avLst/>
          </a:prstGeom>
        </p:spPr>
      </p:pic>
      <p:sp>
        <p:nvSpPr>
          <p:cNvPr id="5" name="TextBox 4"/>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3" name="TextBox 2"/>
          <p:cNvSpPr txBox="1"/>
          <p:nvPr/>
        </p:nvSpPr>
        <p:spPr>
          <a:xfrm>
            <a:off x="6170215" y="2430685"/>
            <a:ext cx="1946365" cy="584775"/>
          </a:xfrm>
          <a:prstGeom prst="rect">
            <a:avLst/>
          </a:prstGeom>
          <a:noFill/>
        </p:spPr>
        <p:txBody>
          <a:bodyPr wrap="square" rtlCol="0">
            <a:spAutoFit/>
          </a:bodyPr>
          <a:lstStyle/>
          <a:p>
            <a:r>
              <a:rPr lang="en-US" sz="3200" b="1" dirty="0" smtClean="0"/>
              <a:t>REFUSE</a:t>
            </a:r>
            <a:r>
              <a:rPr lang="en-US" sz="3200" dirty="0" smtClean="0"/>
              <a:t> it</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221" y="3104971"/>
            <a:ext cx="3219994" cy="3219994"/>
          </a:xfrm>
          <a:prstGeom prst="rect">
            <a:avLst/>
          </a:prstGeom>
        </p:spPr>
      </p:pic>
    </p:spTree>
    <p:extLst>
      <p:ext uri="{BB962C8B-B14F-4D97-AF65-F5344CB8AC3E}">
        <p14:creationId xmlns:p14="http://schemas.microsoft.com/office/powerpoint/2010/main" val="160038151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233082" y="430307"/>
            <a:ext cx="8749553" cy="830997"/>
          </a:xfrm>
          <a:prstGeom prst="rect">
            <a:avLst/>
          </a:prstGeom>
        </p:spPr>
        <p:txBody>
          <a:bodyPr wrap="square">
            <a:spAutoFit/>
          </a:bodyPr>
          <a:lstStyle/>
          <a:p>
            <a:pPr lvl="0"/>
            <a:endParaRPr lang="en-US" sz="2400" dirty="0" smtClean="0"/>
          </a:p>
          <a:p>
            <a:pPr lvl="0"/>
            <a:endParaRPr lang="en-US" sz="24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5" name="TextBox 4"/>
          <p:cNvSpPr txBox="1"/>
          <p:nvPr/>
        </p:nvSpPr>
        <p:spPr>
          <a:xfrm>
            <a:off x="515006" y="1590365"/>
            <a:ext cx="8185704" cy="1600438"/>
          </a:xfrm>
          <a:prstGeom prst="rect">
            <a:avLst/>
          </a:prstGeom>
          <a:noFill/>
        </p:spPr>
        <p:txBody>
          <a:bodyPr wrap="square" rtlCol="0">
            <a:spAutoFit/>
          </a:bodyPr>
          <a:lstStyle/>
          <a:p>
            <a:pPr lvl="0"/>
            <a:r>
              <a:rPr lang="en-US" sz="4000" dirty="0"/>
              <a:t>If we only need one paper towel to clean up our mess, we </a:t>
            </a:r>
            <a:r>
              <a:rPr lang="en-US" sz="4000" dirty="0" smtClean="0"/>
              <a:t>should ______ </a:t>
            </a:r>
            <a:endParaRPr lang="en-US" sz="4000"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688" y="3940057"/>
            <a:ext cx="1719579" cy="2144113"/>
          </a:xfrm>
          <a:prstGeom prst="rect">
            <a:avLst/>
          </a:prstGeom>
        </p:spPr>
      </p:pic>
    </p:spTree>
    <p:extLst>
      <p:ext uri="{BB962C8B-B14F-4D97-AF65-F5344CB8AC3E}">
        <p14:creationId xmlns:p14="http://schemas.microsoft.com/office/powerpoint/2010/main" val="10703446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233082" y="430307"/>
            <a:ext cx="8749553" cy="830997"/>
          </a:xfrm>
          <a:prstGeom prst="rect">
            <a:avLst/>
          </a:prstGeom>
        </p:spPr>
        <p:txBody>
          <a:bodyPr wrap="square">
            <a:spAutoFit/>
          </a:bodyPr>
          <a:lstStyle/>
          <a:p>
            <a:pPr lvl="0"/>
            <a:endParaRPr lang="en-US" sz="2400" dirty="0" smtClean="0"/>
          </a:p>
          <a:p>
            <a:pPr lvl="0"/>
            <a:endParaRPr lang="en-US" sz="24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5" name="TextBox 4"/>
          <p:cNvSpPr txBox="1"/>
          <p:nvPr/>
        </p:nvSpPr>
        <p:spPr>
          <a:xfrm>
            <a:off x="515006" y="1590365"/>
            <a:ext cx="8185704" cy="1600438"/>
          </a:xfrm>
          <a:prstGeom prst="rect">
            <a:avLst/>
          </a:prstGeom>
          <a:noFill/>
        </p:spPr>
        <p:txBody>
          <a:bodyPr wrap="square" rtlCol="0">
            <a:spAutoFit/>
          </a:bodyPr>
          <a:lstStyle/>
          <a:p>
            <a:pPr lvl="0"/>
            <a:r>
              <a:rPr lang="en-US" sz="4000" dirty="0"/>
              <a:t>If we only need one paper towel to clean up our mess, we </a:t>
            </a:r>
            <a:r>
              <a:rPr lang="en-US" sz="4000" dirty="0" smtClean="0"/>
              <a:t>should ______ </a:t>
            </a:r>
            <a:endParaRPr lang="en-US" sz="4000" dirty="0"/>
          </a:p>
          <a:p>
            <a:endParaRPr lang="en-US" dirty="0"/>
          </a:p>
        </p:txBody>
      </p:sp>
      <p:sp>
        <p:nvSpPr>
          <p:cNvPr id="3" name="TextBox 2"/>
          <p:cNvSpPr txBox="1"/>
          <p:nvPr/>
        </p:nvSpPr>
        <p:spPr>
          <a:xfrm>
            <a:off x="6766559" y="2293029"/>
            <a:ext cx="1560042" cy="584775"/>
          </a:xfrm>
          <a:prstGeom prst="rect">
            <a:avLst/>
          </a:prstGeom>
          <a:noFill/>
        </p:spPr>
        <p:txBody>
          <a:bodyPr wrap="none" rtlCol="0">
            <a:spAutoFit/>
          </a:bodyPr>
          <a:lstStyle/>
          <a:p>
            <a:r>
              <a:rPr lang="en-US" sz="3200" b="1" dirty="0" smtClean="0"/>
              <a:t>REDUCE</a:t>
            </a:r>
            <a:endParaRPr lang="en-US" sz="3200" b="1" dirty="0"/>
          </a:p>
        </p:txBody>
      </p:sp>
      <p:sp>
        <p:nvSpPr>
          <p:cNvPr id="6" name="TextBox 5"/>
          <p:cNvSpPr txBox="1"/>
          <p:nvPr/>
        </p:nvSpPr>
        <p:spPr>
          <a:xfrm>
            <a:off x="515006" y="2822145"/>
            <a:ext cx="7725710" cy="1323439"/>
          </a:xfrm>
          <a:prstGeom prst="rect">
            <a:avLst/>
          </a:prstGeom>
          <a:noFill/>
        </p:spPr>
        <p:txBody>
          <a:bodyPr wrap="square" rtlCol="0">
            <a:spAutoFit/>
          </a:bodyPr>
          <a:lstStyle/>
          <a:p>
            <a:r>
              <a:rPr lang="en-US" sz="4000" dirty="0" smtClean="0"/>
              <a:t>the number we use and only tear off one!</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940" y="4117655"/>
            <a:ext cx="2289842" cy="2213002"/>
          </a:xfrm>
          <a:prstGeom prst="rect">
            <a:avLst/>
          </a:prstGeom>
        </p:spPr>
      </p:pic>
    </p:spTree>
    <p:extLst>
      <p:ext uri="{BB962C8B-B14F-4D97-AF65-F5344CB8AC3E}">
        <p14:creationId xmlns:p14="http://schemas.microsoft.com/office/powerpoint/2010/main" val="128087522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3" name="Rectangle 2"/>
          <p:cNvSpPr/>
          <p:nvPr/>
        </p:nvSpPr>
        <p:spPr>
          <a:xfrm>
            <a:off x="561703" y="329508"/>
            <a:ext cx="8151222" cy="646331"/>
          </a:xfrm>
          <a:prstGeom prst="rect">
            <a:avLst/>
          </a:prstGeom>
        </p:spPr>
        <p:txBody>
          <a:bodyPr wrap="square">
            <a:spAutoFit/>
          </a:bodyPr>
          <a:lstStyle/>
          <a:p>
            <a:pPr algn="ctr"/>
            <a:r>
              <a:rPr lang="en-US" sz="3600" smtClean="0">
                <a:effectLst/>
              </a:rPr>
              <a:t>DO NOW: What </a:t>
            </a:r>
            <a:r>
              <a:rPr lang="en-US" sz="3600" dirty="0" smtClean="0">
                <a:effectLst/>
              </a:rPr>
              <a:t>is a </a:t>
            </a:r>
            <a:r>
              <a:rPr lang="en-US" sz="3600" dirty="0" smtClean="0">
                <a:solidFill>
                  <a:schemeClr val="bg1"/>
                </a:solidFill>
                <a:effectLst>
                  <a:glow rad="228600">
                    <a:schemeClr val="accent1">
                      <a:satMod val="175000"/>
                      <a:alpha val="40000"/>
                    </a:schemeClr>
                  </a:glow>
                </a:effectLst>
              </a:rPr>
              <a:t>Watershed?</a:t>
            </a:r>
            <a:endParaRPr lang="en-US" sz="3600" dirty="0">
              <a:effectLst>
                <a:glow rad="228600">
                  <a:schemeClr val="accent1">
                    <a:satMod val="175000"/>
                    <a:alpha val="40000"/>
                  </a:schemeClr>
                </a:glo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79" y="1224337"/>
            <a:ext cx="5229287" cy="22878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63" y="3657792"/>
            <a:ext cx="4532811" cy="26462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382" y="2265387"/>
            <a:ext cx="3859618" cy="2894714"/>
          </a:xfrm>
          <a:prstGeom prst="rect">
            <a:avLst/>
          </a:prstGeom>
        </p:spPr>
      </p:pic>
    </p:spTree>
    <p:extLst>
      <p:ext uri="{BB962C8B-B14F-4D97-AF65-F5344CB8AC3E}">
        <p14:creationId xmlns:p14="http://schemas.microsoft.com/office/powerpoint/2010/main" val="47704813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574765" y="755634"/>
            <a:ext cx="8292352" cy="2062103"/>
          </a:xfrm>
          <a:prstGeom prst="rect">
            <a:avLst/>
          </a:prstGeom>
        </p:spPr>
        <p:txBody>
          <a:bodyPr wrap="square">
            <a:spAutoFit/>
          </a:bodyPr>
          <a:lstStyle/>
          <a:p>
            <a:pPr lvl="0"/>
            <a:endParaRPr lang="en-US" sz="2400" dirty="0" smtClean="0"/>
          </a:p>
          <a:p>
            <a:pPr lvl="0"/>
            <a:endParaRPr lang="en-US" sz="2400" dirty="0" smtClean="0"/>
          </a:p>
          <a:p>
            <a:pPr lvl="0"/>
            <a:r>
              <a:rPr lang="en-US" sz="4000" dirty="0" smtClean="0"/>
              <a:t>If we have an empty water bottle, we should refill it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05" y="3171680"/>
            <a:ext cx="1665072" cy="3001862"/>
          </a:xfrm>
          <a:prstGeom prst="rect">
            <a:avLst/>
          </a:prstGeom>
        </p:spPr>
      </p:pic>
    </p:spTree>
    <p:extLst>
      <p:ext uri="{BB962C8B-B14F-4D97-AF65-F5344CB8AC3E}">
        <p14:creationId xmlns:p14="http://schemas.microsoft.com/office/powerpoint/2010/main" val="21274945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574765" y="755634"/>
            <a:ext cx="8292352" cy="2062103"/>
          </a:xfrm>
          <a:prstGeom prst="rect">
            <a:avLst/>
          </a:prstGeom>
        </p:spPr>
        <p:txBody>
          <a:bodyPr wrap="square">
            <a:spAutoFit/>
          </a:bodyPr>
          <a:lstStyle/>
          <a:p>
            <a:pPr lvl="0"/>
            <a:endParaRPr lang="en-US" sz="2400" dirty="0" smtClean="0"/>
          </a:p>
          <a:p>
            <a:pPr lvl="0"/>
            <a:endParaRPr lang="en-US" sz="2400" dirty="0" smtClean="0"/>
          </a:p>
          <a:p>
            <a:pPr lvl="0"/>
            <a:r>
              <a:rPr lang="en-US" sz="4000" dirty="0" smtClean="0"/>
              <a:t>If we have an empty water bottle, we should refill </a:t>
            </a:r>
            <a:r>
              <a:rPr lang="en-US" sz="4000" smtClean="0"/>
              <a:t>it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3" name="TextBox 2"/>
          <p:cNvSpPr txBox="1"/>
          <p:nvPr/>
        </p:nvSpPr>
        <p:spPr>
          <a:xfrm>
            <a:off x="4454434" y="2103119"/>
            <a:ext cx="1603324" cy="584775"/>
          </a:xfrm>
          <a:prstGeom prst="rect">
            <a:avLst/>
          </a:prstGeom>
          <a:noFill/>
        </p:spPr>
        <p:txBody>
          <a:bodyPr wrap="none" rtlCol="0">
            <a:spAutoFit/>
          </a:bodyPr>
          <a:lstStyle/>
          <a:p>
            <a:r>
              <a:rPr lang="en-US" sz="3200" b="1" dirty="0" smtClean="0"/>
              <a:t>REUSE</a:t>
            </a:r>
            <a:r>
              <a:rPr lang="en-US" sz="3200" dirty="0" smtClean="0"/>
              <a:t> it</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05" y="3171680"/>
            <a:ext cx="1665072" cy="3001862"/>
          </a:xfrm>
          <a:prstGeom prst="rect">
            <a:avLst/>
          </a:prstGeom>
        </p:spPr>
      </p:pic>
    </p:spTree>
    <p:extLst>
      <p:ext uri="{BB962C8B-B14F-4D97-AF65-F5344CB8AC3E}">
        <p14:creationId xmlns:p14="http://schemas.microsoft.com/office/powerpoint/2010/main" val="13256739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574765" y="1018137"/>
            <a:ext cx="8200913" cy="2308324"/>
          </a:xfrm>
          <a:prstGeom prst="rect">
            <a:avLst/>
          </a:prstGeom>
        </p:spPr>
        <p:txBody>
          <a:bodyPr wrap="square">
            <a:spAutoFit/>
          </a:bodyPr>
          <a:lstStyle/>
          <a:p>
            <a:pPr lvl="0"/>
            <a:endParaRPr lang="en-US" sz="2400" dirty="0" smtClean="0"/>
          </a:p>
          <a:p>
            <a:pPr lvl="0"/>
            <a:r>
              <a:rPr lang="en-US" sz="4000" dirty="0" smtClean="0"/>
              <a:t>It we drink something out of a tin can, we should throw it in the right bin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326" y="2703452"/>
            <a:ext cx="3720352" cy="3720352"/>
          </a:xfrm>
          <a:prstGeom prst="rect">
            <a:avLst/>
          </a:prstGeom>
        </p:spPr>
      </p:pic>
    </p:spTree>
    <p:extLst>
      <p:ext uri="{BB962C8B-B14F-4D97-AF65-F5344CB8AC3E}">
        <p14:creationId xmlns:p14="http://schemas.microsoft.com/office/powerpoint/2010/main" val="54281420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Rectangle 1"/>
          <p:cNvSpPr/>
          <p:nvPr/>
        </p:nvSpPr>
        <p:spPr>
          <a:xfrm>
            <a:off x="574765" y="1018137"/>
            <a:ext cx="8200913" cy="2308324"/>
          </a:xfrm>
          <a:prstGeom prst="rect">
            <a:avLst/>
          </a:prstGeom>
        </p:spPr>
        <p:txBody>
          <a:bodyPr wrap="square">
            <a:spAutoFit/>
          </a:bodyPr>
          <a:lstStyle/>
          <a:p>
            <a:pPr lvl="0"/>
            <a:endParaRPr lang="en-US" sz="2400" dirty="0" smtClean="0"/>
          </a:p>
          <a:p>
            <a:pPr lvl="0"/>
            <a:r>
              <a:rPr lang="en-US" sz="4000" dirty="0" smtClean="0"/>
              <a:t>It we drink something out of a tin can, we should throw it in the right bin and ______ !</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3" name="TextBox 2"/>
          <p:cNvSpPr txBox="1"/>
          <p:nvPr/>
        </p:nvSpPr>
        <p:spPr>
          <a:xfrm>
            <a:off x="574765" y="2625634"/>
            <a:ext cx="1740220" cy="584775"/>
          </a:xfrm>
          <a:prstGeom prst="rect">
            <a:avLst/>
          </a:prstGeom>
          <a:noFill/>
        </p:spPr>
        <p:txBody>
          <a:bodyPr wrap="none" rtlCol="0">
            <a:spAutoFit/>
          </a:bodyPr>
          <a:lstStyle/>
          <a:p>
            <a:r>
              <a:rPr lang="en-US" sz="3200" b="1" dirty="0" smtClean="0"/>
              <a:t>RECYLE</a:t>
            </a:r>
            <a:r>
              <a:rPr lang="en-US" sz="3200" dirty="0" smtClean="0"/>
              <a:t> it</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34" y="3118969"/>
            <a:ext cx="4620274" cy="3094850"/>
          </a:xfrm>
          <a:prstGeom prst="rect">
            <a:avLst/>
          </a:prstGeom>
        </p:spPr>
      </p:pic>
    </p:spTree>
    <p:extLst>
      <p:ext uri="{BB962C8B-B14F-4D97-AF65-F5344CB8AC3E}">
        <p14:creationId xmlns:p14="http://schemas.microsoft.com/office/powerpoint/2010/main" val="184344405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018342" y="4553447"/>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a:t>
            </a:r>
            <a:r>
              <a:rPr lang="en-US" sz="1600">
                <a:solidFill>
                  <a:schemeClr val="bg1"/>
                </a:solidFill>
              </a:rPr>
              <a:t>of </a:t>
            </a:r>
            <a:r>
              <a:rPr lang="en-US" sz="1600" smtClean="0">
                <a:solidFill>
                  <a:schemeClr val="bg1"/>
                </a:solidFill>
              </a:rPr>
              <a:t>Federal Service </a:t>
            </a:r>
            <a:r>
              <a:rPr lang="en-US" sz="1600" dirty="0">
                <a:solidFill>
                  <a:schemeClr val="bg1"/>
                </a:solidFill>
              </a:rPr>
              <a:t>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01767" y="6054108"/>
            <a:ext cx="4276357" cy="923330"/>
          </a:xfrm>
          <a:prstGeom prst="rect">
            <a:avLst/>
          </a:prstGeom>
          <a:noFill/>
        </p:spPr>
        <p:txBody>
          <a:bodyPr wrap="square" rtlCol="0" anchor="t">
            <a:spAutoFit/>
          </a:bodyPr>
          <a:lstStyle/>
          <a:p>
            <a:pPr algn="ctr"/>
            <a:r>
              <a:rPr lang="en-US" dirty="0">
                <a:solidFill>
                  <a:schemeClr val="bg1"/>
                </a:solidFill>
              </a:rPr>
              <a:t>For more information: </a:t>
            </a:r>
            <a:r>
              <a:rPr lang="en-US" dirty="0" err="1">
                <a:solidFill>
                  <a:schemeClr val="bg1"/>
                </a:solidFill>
              </a:rPr>
              <a:t>hanft.sally@epa.gov</a:t>
            </a:r>
            <a:r>
              <a:rPr lang="en-US" dirty="0">
                <a:solidFill>
                  <a:schemeClr val="bg1"/>
                </a:solidFill>
              </a:rPr>
              <a:t> or </a:t>
            </a:r>
            <a:r>
              <a:rPr lang="en-US" dirty="0" err="1">
                <a:solidFill>
                  <a:schemeClr val="bg1"/>
                </a:solidFill>
              </a:rPr>
              <a:t>salazar.viccy@epa.gov</a:t>
            </a:r>
            <a:r>
              <a:rPr lang="en-US" dirty="0"/>
              <a:t> </a:t>
            </a:r>
          </a:p>
          <a:p>
            <a:r>
              <a:rPr lang="en-US" dirty="0"/>
              <a:t> </a:t>
            </a:r>
          </a:p>
        </p:txBody>
      </p:sp>
    </p:spTree>
    <p:extLst>
      <p:ext uri="{BB962C8B-B14F-4D97-AF65-F5344CB8AC3E}">
        <p14:creationId xmlns:p14="http://schemas.microsoft.com/office/powerpoint/2010/main" val="173272278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5652655"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41" y="3605660"/>
            <a:ext cx="3160852" cy="30028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311" y="447950"/>
            <a:ext cx="3792356" cy="33221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27" y="1084517"/>
            <a:ext cx="3738188" cy="23799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8156" y="4075611"/>
            <a:ext cx="3605511" cy="2403674"/>
          </a:xfrm>
          <a:prstGeom prst="rect">
            <a:avLst/>
          </a:prstGeom>
        </p:spPr>
      </p:pic>
    </p:spTree>
    <p:extLst>
      <p:ext uri="{BB962C8B-B14F-4D97-AF65-F5344CB8AC3E}">
        <p14:creationId xmlns:p14="http://schemas.microsoft.com/office/powerpoint/2010/main" val="147835530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498764" y="457200"/>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The 4 Rs</a:t>
            </a:r>
          </a:p>
        </p:txBody>
      </p:sp>
      <p:pic>
        <p:nvPicPr>
          <p:cNvPr id="13" name="Picture 12" descr="A close up of a device&#10;&#10;Description generated with high confidence">
            <a:extLst>
              <a:ext uri="{FF2B5EF4-FFF2-40B4-BE49-F238E27FC236}">
                <a16:creationId xmlns="" xmlns:a16="http://schemas.microsoft.com/office/drawing/2014/main" id="{15B778B4-9FD8-408E-B6D6-6D080EAE6755}"/>
              </a:ext>
            </a:extLst>
          </p:cNvPr>
          <p:cNvPicPr>
            <a:picLocks noChangeAspect="1"/>
          </p:cNvPicPr>
          <p:nvPr/>
        </p:nvPicPr>
        <p:blipFill>
          <a:blip r:embed="rId3"/>
          <a:stretch>
            <a:fillRect/>
          </a:stretch>
        </p:blipFill>
        <p:spPr>
          <a:xfrm>
            <a:off x="1562963" y="1165085"/>
            <a:ext cx="6018074" cy="1851715"/>
          </a:xfrm>
          <a:prstGeom prst="rect">
            <a:avLst/>
          </a:prstGeom>
        </p:spPr>
      </p:pic>
      <p:pic>
        <p:nvPicPr>
          <p:cNvPr id="15" name="Picture 14" descr="A bowl of food&#10;&#10;Description generated with very high confidence">
            <a:extLst>
              <a:ext uri="{FF2B5EF4-FFF2-40B4-BE49-F238E27FC236}">
                <a16:creationId xmlns="" xmlns:a16="http://schemas.microsoft.com/office/drawing/2014/main" id="{047C5D12-7738-4DDF-AE41-05A236042B4B}"/>
              </a:ext>
            </a:extLst>
          </p:cNvPr>
          <p:cNvPicPr>
            <a:picLocks noChangeAspect="1"/>
          </p:cNvPicPr>
          <p:nvPr/>
        </p:nvPicPr>
        <p:blipFill>
          <a:blip r:embed="rId4"/>
          <a:stretch>
            <a:fillRect/>
          </a:stretch>
        </p:blipFill>
        <p:spPr>
          <a:xfrm>
            <a:off x="1562963" y="2720375"/>
            <a:ext cx="6018074" cy="1851715"/>
          </a:xfrm>
          <a:prstGeom prst="rect">
            <a:avLst/>
          </a:prstGeom>
        </p:spPr>
      </p:pic>
      <p:pic>
        <p:nvPicPr>
          <p:cNvPr id="17" name="Picture 16">
            <a:extLst>
              <a:ext uri="{FF2B5EF4-FFF2-40B4-BE49-F238E27FC236}">
                <a16:creationId xmlns="" xmlns:a16="http://schemas.microsoft.com/office/drawing/2014/main" id="{A97A3F1C-C3B8-4301-94EE-704E3D301AAD}"/>
              </a:ext>
            </a:extLst>
          </p:cNvPr>
          <p:cNvPicPr>
            <a:picLocks noChangeAspect="1"/>
          </p:cNvPicPr>
          <p:nvPr/>
        </p:nvPicPr>
        <p:blipFill>
          <a:blip r:embed="rId5"/>
          <a:stretch>
            <a:fillRect/>
          </a:stretch>
        </p:blipFill>
        <p:spPr>
          <a:xfrm>
            <a:off x="1562963" y="4275664"/>
            <a:ext cx="6018074" cy="1851715"/>
          </a:xfrm>
          <a:prstGeom prst="rect">
            <a:avLst/>
          </a:prstGeom>
        </p:spPr>
      </p:pic>
    </p:spTree>
    <p:extLst>
      <p:ext uri="{BB962C8B-B14F-4D97-AF65-F5344CB8AC3E}">
        <p14:creationId xmlns:p14="http://schemas.microsoft.com/office/powerpoint/2010/main" val="102789911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889" y="144196"/>
            <a:ext cx="5071936" cy="6557559"/>
          </a:xfrm>
          <a:prstGeom prst="rect">
            <a:avLst/>
          </a:prstGeom>
        </p:spPr>
      </p:pic>
    </p:spTree>
    <p:extLst>
      <p:ext uri="{BB962C8B-B14F-4D97-AF65-F5344CB8AC3E}">
        <p14:creationId xmlns:p14="http://schemas.microsoft.com/office/powerpoint/2010/main" val="174130677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5652655"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Intro</a:t>
            </a:r>
            <a:endParaRPr lang="en-US" sz="4000" b="1" dirty="0">
              <a:latin typeface="Avenir Book" charset="0"/>
              <a:ea typeface="Avenir Book" charset="0"/>
              <a:cs typeface="Avenir 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6" y="1104559"/>
            <a:ext cx="7014755" cy="5261066"/>
          </a:xfrm>
          <a:prstGeom prst="rect">
            <a:avLst/>
          </a:prstGeom>
        </p:spPr>
      </p:pic>
    </p:spTree>
    <p:extLst>
      <p:ext uri="{BB962C8B-B14F-4D97-AF65-F5344CB8AC3E}">
        <p14:creationId xmlns:p14="http://schemas.microsoft.com/office/powerpoint/2010/main" val="42341099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71705"/>
            <a:ext cx="4419600" cy="3314700"/>
          </a:xfrm>
          <a:prstGeom prst="rect">
            <a:avLst/>
          </a:prstGeom>
        </p:spPr>
      </p:pic>
    </p:spTree>
    <p:extLst>
      <p:ext uri="{BB962C8B-B14F-4D97-AF65-F5344CB8AC3E}">
        <p14:creationId xmlns:p14="http://schemas.microsoft.com/office/powerpoint/2010/main" val="211674729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3</a:t>
            </a: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months</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71705"/>
            <a:ext cx="4419600" cy="3314700"/>
          </a:xfrm>
          <a:prstGeom prst="rect">
            <a:avLst/>
          </a:prstGeom>
        </p:spPr>
      </p:pic>
    </p:spTree>
    <p:extLst>
      <p:ext uri="{BB962C8B-B14F-4D97-AF65-F5344CB8AC3E}">
        <p14:creationId xmlns:p14="http://schemas.microsoft.com/office/powerpoint/2010/main" val="206098754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SharedContentType xmlns="Microsoft.SharePoint.Taxonomy.ContentTypeSync" SourceId="29f62856-1543-49d4-a736-4569d363f533" ContentTypeId="0x0101" PreviousValue="false"/>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2019-11-08T14:03:48+00:00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10.xml><?xml version="1.0" encoding="utf-8"?>
<ds:datastoreItem xmlns:ds="http://schemas.openxmlformats.org/officeDocument/2006/customXml" ds:itemID="{C76F9C43-A95F-410D-84E3-273095609A26}"/>
</file>

<file path=customXml/itemProps11.xml><?xml version="1.0" encoding="utf-8"?>
<ds:datastoreItem xmlns:ds="http://schemas.openxmlformats.org/officeDocument/2006/customXml" ds:itemID="{C37B9B96-B804-4D1C-9676-52D25253C7B5}"/>
</file>

<file path=customXml/itemProps12.xml><?xml version="1.0" encoding="utf-8"?>
<ds:datastoreItem xmlns:ds="http://schemas.openxmlformats.org/officeDocument/2006/customXml" ds:itemID="{2110D7D4-834A-454A-AC05-C952B519E4CB}"/>
</file>

<file path=customXml/itemProps2.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3.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4.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5.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6.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7.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8.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9.xml><?xml version="1.0" encoding="utf-8"?>
<ds:datastoreItem xmlns:ds="http://schemas.openxmlformats.org/officeDocument/2006/customXml" ds:itemID="{201C5174-4155-4427-9527-95A8FA3CCA33}"/>
</file>

<file path=docProps/app.xml><?xml version="1.0" encoding="utf-8"?>
<Properties xmlns="http://schemas.openxmlformats.org/officeDocument/2006/extended-properties" xmlns:vt="http://schemas.openxmlformats.org/officeDocument/2006/docPropsVTypes">
  <Template>Office Theme</Template>
  <TotalTime>4693</TotalTime>
  <Words>1999</Words>
  <Application>Microsoft Macintosh PowerPoint</Application>
  <PresentationFormat>On-screen Show (4:3)</PresentationFormat>
  <Paragraphs>258</Paragraphs>
  <Slides>34</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Aharoni</vt:lpstr>
      <vt:lpstr>Avenir Book</vt:lpstr>
      <vt:lpstr>Avenir Medium</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77</cp:revision>
  <dcterms:created xsi:type="dcterms:W3CDTF">2016-11-30T06:05:15Z</dcterms:created>
  <dcterms:modified xsi:type="dcterms:W3CDTF">2019-03-29T12:56:16Z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