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s/slide12.xml" ContentType="application/vnd.openxmlformats-officedocument.presentationml.slide+xml"/>
  <Override PartName="/ppt/slides/slide9.xml" ContentType="application/vnd.openxmlformats-officedocument.presentationml.slide+xml"/>
  <Override PartName="/ppt/slides/slide7.xml" ContentType="application/vnd.openxmlformats-officedocument.presentationml.slide+xml"/>
  <Override PartName="/ppt/slides/slide11.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0.xml" ContentType="application/vnd.openxmlformats-officedocument.presentationml.slide+xml"/>
  <Override PartName="/ppt/slides/slide8.xml" ContentType="application/vnd.openxmlformats-officedocument.presentationml.slide+xml"/>
  <Override PartName="/ppt/slides/slide21.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ppt/tags/tag4.xml" ContentType="application/vnd.openxmlformats-officedocument.presentationml.tags+xml"/>
  <Override PartName="/ppt/tags/tag6.xml" ContentType="application/vnd.openxmlformats-officedocument.presentationml.tags+xml"/>
  <Override PartName="/ppt/tags/tag5.xml" ContentType="application/vnd.openxmlformats-officedocument.presentationml.tag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79" r:id="rId2"/>
    <p:sldId id="257" r:id="rId3"/>
    <p:sldId id="259" r:id="rId4"/>
    <p:sldId id="260" r:id="rId5"/>
    <p:sldId id="263" r:id="rId6"/>
    <p:sldId id="264" r:id="rId7"/>
    <p:sldId id="265" r:id="rId8"/>
    <p:sldId id="261" r:id="rId9"/>
    <p:sldId id="262" r:id="rId10"/>
    <p:sldId id="266" r:id="rId11"/>
    <p:sldId id="267" r:id="rId12"/>
    <p:sldId id="268" r:id="rId13"/>
    <p:sldId id="269" r:id="rId14"/>
    <p:sldId id="270" r:id="rId15"/>
    <p:sldId id="271" r:id="rId16"/>
    <p:sldId id="272" r:id="rId17"/>
    <p:sldId id="273" r:id="rId18"/>
    <p:sldId id="274" r:id="rId19"/>
    <p:sldId id="275" r:id="rId20"/>
    <p:sldId id="278" r:id="rId21"/>
    <p:sldId id="258"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691"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 Id="rId30"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F30100-694F-4D7E-B80D-9BC54AF1FEE5}" type="datetimeFigureOut">
              <a:rPr lang="en-US" smtClean="0"/>
              <a:t>11/3/2017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A40C80-2400-4C70-A7A1-992A76BBBB11}" type="slidenum">
              <a:rPr lang="en-US" smtClean="0"/>
              <a:t>‹#›</a:t>
            </a:fld>
            <a:endParaRPr lang="en-US"/>
          </a:p>
        </p:txBody>
      </p:sp>
    </p:spTree>
    <p:extLst>
      <p:ext uri="{BB962C8B-B14F-4D97-AF65-F5344CB8AC3E}">
        <p14:creationId xmlns:p14="http://schemas.microsoft.com/office/powerpoint/2010/main" val="1487325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http://www.philipchircop.com/post/117077877097/reduce-reuse-recycle-today-the-22nd-of-april</a:t>
            </a:r>
          </a:p>
          <a:p>
            <a:endParaRPr lang="en-US" dirty="0"/>
          </a:p>
        </p:txBody>
      </p:sp>
      <p:sp>
        <p:nvSpPr>
          <p:cNvPr id="4" name="Slide Number Placeholder 3"/>
          <p:cNvSpPr>
            <a:spLocks noGrp="1"/>
          </p:cNvSpPr>
          <p:nvPr>
            <p:ph type="sldNum" sz="quarter" idx="10"/>
          </p:nvPr>
        </p:nvSpPr>
        <p:spPr/>
        <p:txBody>
          <a:bodyPr/>
          <a:lstStyle/>
          <a:p>
            <a:fld id="{AA744138-9C75-4170-98D3-76915ECEB36A}" type="slidenum">
              <a:rPr lang="en-US" smtClean="0"/>
              <a:t>1</a:t>
            </a:fld>
            <a:endParaRPr lang="en-US"/>
          </a:p>
        </p:txBody>
      </p:sp>
    </p:spTree>
    <p:extLst>
      <p:ext uri="{BB962C8B-B14F-4D97-AF65-F5344CB8AC3E}">
        <p14:creationId xmlns:p14="http://schemas.microsoft.com/office/powerpoint/2010/main" val="3465071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http://www.savethefrogs.com/ponds/wetlands.html</a:t>
            </a:r>
          </a:p>
        </p:txBody>
      </p:sp>
      <p:sp>
        <p:nvSpPr>
          <p:cNvPr id="4" name="Slide Number Placeholder 3"/>
          <p:cNvSpPr>
            <a:spLocks noGrp="1"/>
          </p:cNvSpPr>
          <p:nvPr>
            <p:ph type="sldNum" sz="quarter" idx="10"/>
          </p:nvPr>
        </p:nvSpPr>
        <p:spPr/>
        <p:txBody>
          <a:bodyPr/>
          <a:lstStyle/>
          <a:p>
            <a:fld id="{5BA40C80-2400-4C70-A7A1-992A76BBBB11}" type="slidenum">
              <a:rPr lang="en-US" smtClean="0"/>
              <a:t>2</a:t>
            </a:fld>
            <a:endParaRPr lang="en-US"/>
          </a:p>
        </p:txBody>
      </p:sp>
    </p:spTree>
    <p:extLst>
      <p:ext uri="{BB962C8B-B14F-4D97-AF65-F5344CB8AC3E}">
        <p14:creationId xmlns:p14="http://schemas.microsoft.com/office/powerpoint/2010/main" val="1884793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http://simplebooklet.com/publish.php?wpKey=Joa8wynwgmK68dpgwIzBnj</a:t>
            </a:r>
          </a:p>
        </p:txBody>
      </p:sp>
      <p:sp>
        <p:nvSpPr>
          <p:cNvPr id="4" name="Slide Number Placeholder 3"/>
          <p:cNvSpPr>
            <a:spLocks noGrp="1"/>
          </p:cNvSpPr>
          <p:nvPr>
            <p:ph type="sldNum" sz="quarter" idx="10"/>
          </p:nvPr>
        </p:nvSpPr>
        <p:spPr/>
        <p:txBody>
          <a:bodyPr/>
          <a:lstStyle/>
          <a:p>
            <a:fld id="{5BA40C80-2400-4C70-A7A1-992A76BBBB11}" type="slidenum">
              <a:rPr lang="en-US" smtClean="0"/>
              <a:t>3</a:t>
            </a:fld>
            <a:endParaRPr lang="en-US"/>
          </a:p>
        </p:txBody>
      </p:sp>
    </p:spTree>
    <p:extLst>
      <p:ext uri="{BB962C8B-B14F-4D97-AF65-F5344CB8AC3E}">
        <p14:creationId xmlns:p14="http://schemas.microsoft.com/office/powerpoint/2010/main" val="1906720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https://www.hakaimagazine.com/photo-essay/secret-world-bog</a:t>
            </a:r>
          </a:p>
          <a:p>
            <a:endParaRPr lang="en-US" dirty="0"/>
          </a:p>
          <a:p>
            <a:pPr>
              <a:lnSpc>
                <a:spcPct val="75000"/>
              </a:lnSpc>
            </a:pPr>
            <a:r>
              <a:rPr lang="en-US" sz="1200" b="1" dirty="0">
                <a:solidFill>
                  <a:srgbClr val="FFFFFF"/>
                </a:solidFill>
              </a:rPr>
              <a:t>It really means just land that is wet, or “saturated land”. </a:t>
            </a:r>
          </a:p>
          <a:p>
            <a:pPr>
              <a:lnSpc>
                <a:spcPct val="75000"/>
              </a:lnSpc>
            </a:pPr>
            <a:r>
              <a:rPr lang="en-US" sz="1200" b="1" dirty="0">
                <a:solidFill>
                  <a:srgbClr val="FFFFFF"/>
                </a:solidFill>
              </a:rPr>
              <a:t>The wet, saturated soils found in wetlands have unique properties that lead to the development of a wetland ecosystem. The plants and animals that live in and near wetlands have to be able to tolerate, or even like, living by these soils. </a:t>
            </a:r>
            <a:endParaRPr lang="en-US" dirty="0"/>
          </a:p>
        </p:txBody>
      </p:sp>
      <p:sp>
        <p:nvSpPr>
          <p:cNvPr id="4" name="Slide Number Placeholder 3"/>
          <p:cNvSpPr>
            <a:spLocks noGrp="1"/>
          </p:cNvSpPr>
          <p:nvPr>
            <p:ph type="sldNum" sz="quarter" idx="10"/>
          </p:nvPr>
        </p:nvSpPr>
        <p:spPr/>
        <p:txBody>
          <a:bodyPr/>
          <a:lstStyle/>
          <a:p>
            <a:fld id="{5BA40C80-2400-4C70-A7A1-992A76BBBB11}" type="slidenum">
              <a:rPr lang="en-US" smtClean="0"/>
              <a:t>4</a:t>
            </a:fld>
            <a:endParaRPr lang="en-US"/>
          </a:p>
        </p:txBody>
      </p:sp>
    </p:spTree>
    <p:extLst>
      <p:ext uri="{BB962C8B-B14F-4D97-AF65-F5344CB8AC3E}">
        <p14:creationId xmlns:p14="http://schemas.microsoft.com/office/powerpoint/2010/main" val="1680441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A40C80-2400-4C70-A7A1-992A76BBBB11}" type="slidenum">
              <a:rPr lang="en-US" smtClean="0"/>
              <a:t>7</a:t>
            </a:fld>
            <a:endParaRPr lang="en-US"/>
          </a:p>
        </p:txBody>
      </p:sp>
    </p:spTree>
    <p:extLst>
      <p:ext uri="{BB962C8B-B14F-4D97-AF65-F5344CB8AC3E}">
        <p14:creationId xmlns:p14="http://schemas.microsoft.com/office/powerpoint/2010/main" val="644646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https://wetlandinfo.ehp.qld.gov.au/wetlands/ecology/aquatic-ecosystems-natural/palustrine/non-floodplain-grass-sedge-herb-swamp/associated.html</a:t>
            </a:r>
          </a:p>
        </p:txBody>
      </p:sp>
      <p:sp>
        <p:nvSpPr>
          <p:cNvPr id="4" name="Slide Number Placeholder 3"/>
          <p:cNvSpPr>
            <a:spLocks noGrp="1"/>
          </p:cNvSpPr>
          <p:nvPr>
            <p:ph type="sldNum" sz="quarter" idx="10"/>
          </p:nvPr>
        </p:nvSpPr>
        <p:spPr/>
        <p:txBody>
          <a:bodyPr/>
          <a:lstStyle/>
          <a:p>
            <a:fld id="{5BA40C80-2400-4C70-A7A1-992A76BBBB11}" type="slidenum">
              <a:rPr lang="en-US" smtClean="0"/>
              <a:t>8</a:t>
            </a:fld>
            <a:endParaRPr lang="en-US"/>
          </a:p>
        </p:txBody>
      </p:sp>
    </p:spTree>
    <p:extLst>
      <p:ext uri="{BB962C8B-B14F-4D97-AF65-F5344CB8AC3E}">
        <p14:creationId xmlns:p14="http://schemas.microsoft.com/office/powerpoint/2010/main" val="4060505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http://coastalresilience.tamu.edu/home/wetland-protection/</a:t>
            </a:r>
          </a:p>
        </p:txBody>
      </p:sp>
      <p:sp>
        <p:nvSpPr>
          <p:cNvPr id="4" name="Slide Number Placeholder 3"/>
          <p:cNvSpPr>
            <a:spLocks noGrp="1"/>
          </p:cNvSpPr>
          <p:nvPr>
            <p:ph type="sldNum" sz="quarter" idx="10"/>
          </p:nvPr>
        </p:nvSpPr>
        <p:spPr/>
        <p:txBody>
          <a:bodyPr/>
          <a:lstStyle/>
          <a:p>
            <a:fld id="{5BA40C80-2400-4C70-A7A1-992A76BBBB11}" type="slidenum">
              <a:rPr lang="en-US" smtClean="0"/>
              <a:t>19</a:t>
            </a:fld>
            <a:endParaRPr lang="en-US"/>
          </a:p>
        </p:txBody>
      </p:sp>
    </p:spTree>
    <p:extLst>
      <p:ext uri="{BB962C8B-B14F-4D97-AF65-F5344CB8AC3E}">
        <p14:creationId xmlns:p14="http://schemas.microsoft.com/office/powerpoint/2010/main" val="3506715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https://artinwetlands.wordpress.com/2015/03/24/sketches-for-my-students/</a:t>
            </a:r>
          </a:p>
        </p:txBody>
      </p:sp>
      <p:sp>
        <p:nvSpPr>
          <p:cNvPr id="4" name="Slide Number Placeholder 3"/>
          <p:cNvSpPr>
            <a:spLocks noGrp="1"/>
          </p:cNvSpPr>
          <p:nvPr>
            <p:ph type="sldNum" sz="quarter" idx="10"/>
          </p:nvPr>
        </p:nvSpPr>
        <p:spPr/>
        <p:txBody>
          <a:bodyPr/>
          <a:lstStyle/>
          <a:p>
            <a:fld id="{5BA40C80-2400-4C70-A7A1-992A76BBBB11}" type="slidenum">
              <a:rPr lang="en-US" smtClean="0"/>
              <a:t>20</a:t>
            </a:fld>
            <a:endParaRPr lang="en-US"/>
          </a:p>
        </p:txBody>
      </p:sp>
    </p:spTree>
    <p:extLst>
      <p:ext uri="{BB962C8B-B14F-4D97-AF65-F5344CB8AC3E}">
        <p14:creationId xmlns:p14="http://schemas.microsoft.com/office/powerpoint/2010/main" val="1548020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0FF89F5C-7727-4AEB-809E-4E774274F4C9}" type="datetimeFigureOut">
              <a:rPr lang="en-US" smtClean="0"/>
              <a:t>11/3/2017</a:t>
            </a:fld>
            <a:endParaRPr lang="en-US"/>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9D30E81D-D258-44F4-8813-F67BE4E610AC}" type="slidenum">
              <a:rPr lang="en-US" smtClean="0"/>
              <a:t>‹#›</a:t>
            </a:fld>
            <a:endParaRPr lang="en-US"/>
          </a:p>
        </p:txBody>
      </p:sp>
    </p:spTree>
    <p:extLst>
      <p:ext uri="{BB962C8B-B14F-4D97-AF65-F5344CB8AC3E}">
        <p14:creationId xmlns:p14="http://schemas.microsoft.com/office/powerpoint/2010/main" val="362231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F89F5C-7727-4AEB-809E-4E774274F4C9}" type="datetimeFigureOut">
              <a:rPr lang="en-US" smtClean="0"/>
              <a:t>11/3/2017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30E81D-D258-44F4-8813-F67BE4E610AC}" type="slidenum">
              <a:rPr lang="en-US" smtClean="0"/>
              <a:t>‹#›</a:t>
            </a:fld>
            <a:endParaRPr lang="en-US"/>
          </a:p>
        </p:txBody>
      </p:sp>
    </p:spTree>
    <p:extLst>
      <p:ext uri="{BB962C8B-B14F-4D97-AF65-F5344CB8AC3E}">
        <p14:creationId xmlns:p14="http://schemas.microsoft.com/office/powerpoint/2010/main" val="3763993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F89F5C-7727-4AEB-809E-4E774274F4C9}" type="datetimeFigureOut">
              <a:rPr lang="en-US" smtClean="0"/>
              <a:t>11/3/2017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30E81D-D258-44F4-8813-F67BE4E610AC}" type="slidenum">
              <a:rPr lang="en-US" smtClean="0"/>
              <a:t>‹#›</a:t>
            </a:fld>
            <a:endParaRPr lang="en-US"/>
          </a:p>
        </p:txBody>
      </p:sp>
    </p:spTree>
    <p:extLst>
      <p:ext uri="{BB962C8B-B14F-4D97-AF65-F5344CB8AC3E}">
        <p14:creationId xmlns:p14="http://schemas.microsoft.com/office/powerpoint/2010/main" val="3965220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F89F5C-7727-4AEB-809E-4E774274F4C9}" type="datetimeFigureOut">
              <a:rPr lang="en-US" smtClean="0"/>
              <a:t>11/3/2017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30E81D-D258-44F4-8813-F67BE4E610AC}" type="slidenum">
              <a:rPr lang="en-US" smtClean="0"/>
              <a:t>‹#›</a:t>
            </a:fld>
            <a:endParaRPr lang="en-US"/>
          </a:p>
        </p:txBody>
      </p:sp>
    </p:spTree>
    <p:extLst>
      <p:ext uri="{BB962C8B-B14F-4D97-AF65-F5344CB8AC3E}">
        <p14:creationId xmlns:p14="http://schemas.microsoft.com/office/powerpoint/2010/main" val="1983392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F89F5C-7727-4AEB-809E-4E774274F4C9}" type="datetimeFigureOut">
              <a:rPr lang="en-US" smtClean="0"/>
              <a:t>11/3/2017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30E81D-D258-44F4-8813-F67BE4E610AC}" type="slidenum">
              <a:rPr lang="en-US" smtClean="0"/>
              <a:t>‹#›</a:t>
            </a:fld>
            <a:endParaRPr lang="en-US"/>
          </a:p>
        </p:txBody>
      </p:sp>
    </p:spTree>
    <p:extLst>
      <p:ext uri="{BB962C8B-B14F-4D97-AF65-F5344CB8AC3E}">
        <p14:creationId xmlns:p14="http://schemas.microsoft.com/office/powerpoint/2010/main" val="2256245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FF89F5C-7727-4AEB-809E-4E774274F4C9}" type="datetimeFigureOut">
              <a:rPr lang="en-US" smtClean="0"/>
              <a:t>11/3/2017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30E81D-D258-44F4-8813-F67BE4E610AC}" type="slidenum">
              <a:rPr lang="en-US" smtClean="0"/>
              <a:t>‹#›</a:t>
            </a:fld>
            <a:endParaRPr lang="en-US"/>
          </a:p>
        </p:txBody>
      </p:sp>
    </p:spTree>
    <p:extLst>
      <p:ext uri="{BB962C8B-B14F-4D97-AF65-F5344CB8AC3E}">
        <p14:creationId xmlns:p14="http://schemas.microsoft.com/office/powerpoint/2010/main" val="3794387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FF89F5C-7727-4AEB-809E-4E774274F4C9}" type="datetimeFigureOut">
              <a:rPr lang="en-US" smtClean="0"/>
              <a:t>11/3/2017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30E81D-D258-44F4-8813-F67BE4E610AC}" type="slidenum">
              <a:rPr lang="en-US" smtClean="0"/>
              <a:t>‹#›</a:t>
            </a:fld>
            <a:endParaRPr lang="en-US"/>
          </a:p>
        </p:txBody>
      </p:sp>
    </p:spTree>
    <p:extLst>
      <p:ext uri="{BB962C8B-B14F-4D97-AF65-F5344CB8AC3E}">
        <p14:creationId xmlns:p14="http://schemas.microsoft.com/office/powerpoint/2010/main" val="1041365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FF89F5C-7727-4AEB-809E-4E774274F4C9}" type="datetimeFigureOut">
              <a:rPr lang="en-US" smtClean="0"/>
              <a:t>11/3/2017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30E81D-D258-44F4-8813-F67BE4E610AC}" type="slidenum">
              <a:rPr lang="en-US" smtClean="0"/>
              <a:t>‹#›</a:t>
            </a:fld>
            <a:endParaRPr lang="en-US"/>
          </a:p>
        </p:txBody>
      </p:sp>
    </p:spTree>
    <p:extLst>
      <p:ext uri="{BB962C8B-B14F-4D97-AF65-F5344CB8AC3E}">
        <p14:creationId xmlns:p14="http://schemas.microsoft.com/office/powerpoint/2010/main" val="3598607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F89F5C-7727-4AEB-809E-4E774274F4C9}" type="datetimeFigureOut">
              <a:rPr lang="en-US" smtClean="0"/>
              <a:t>11/3/2017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30E81D-D258-44F4-8813-F67BE4E610AC}" type="slidenum">
              <a:rPr lang="en-US" smtClean="0"/>
              <a:t>‹#›</a:t>
            </a:fld>
            <a:endParaRPr lang="en-US"/>
          </a:p>
        </p:txBody>
      </p:sp>
    </p:spTree>
    <p:extLst>
      <p:ext uri="{BB962C8B-B14F-4D97-AF65-F5344CB8AC3E}">
        <p14:creationId xmlns:p14="http://schemas.microsoft.com/office/powerpoint/2010/main" val="1953919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Edit Master text styles</a:t>
            </a:r>
          </a:p>
        </p:txBody>
      </p:sp>
      <p:sp>
        <p:nvSpPr>
          <p:cNvPr id="5" name="Date Placeholder 4"/>
          <p:cNvSpPr>
            <a:spLocks noGrp="1"/>
          </p:cNvSpPr>
          <p:nvPr>
            <p:ph type="dt" sz="half" idx="10"/>
          </p:nvPr>
        </p:nvSpPr>
        <p:spPr/>
        <p:txBody>
          <a:bodyPr/>
          <a:lstStyle/>
          <a:p>
            <a:fld id="{0FF89F5C-7727-4AEB-809E-4E774274F4C9}" type="datetimeFigureOut">
              <a:rPr lang="en-US" smtClean="0"/>
              <a:t>11/3/2017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9D30E81D-D258-44F4-8813-F67BE4E610AC}" type="slidenum">
              <a:rPr lang="en-US" smtClean="0"/>
              <a:t>‹#›</a:t>
            </a:fld>
            <a:endParaRPr lang="en-US"/>
          </a:p>
        </p:txBody>
      </p:sp>
    </p:spTree>
    <p:extLst>
      <p:ext uri="{BB962C8B-B14F-4D97-AF65-F5344CB8AC3E}">
        <p14:creationId xmlns:p14="http://schemas.microsoft.com/office/powerpoint/2010/main" val="1976426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0FF89F5C-7727-4AEB-809E-4E774274F4C9}" type="datetimeFigureOut">
              <a:rPr lang="en-US" smtClean="0"/>
              <a:t>11/3/2017</a:t>
            </a:fld>
            <a:endParaRPr lang="en-US"/>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9D30E81D-D258-44F4-8813-F67BE4E610AC}" type="slidenum">
              <a:rPr lang="en-US" smtClean="0"/>
              <a:t>‹#›</a:t>
            </a:fld>
            <a:endParaRPr lang="en-US"/>
          </a:p>
        </p:txBody>
      </p:sp>
    </p:spTree>
    <p:extLst>
      <p:ext uri="{BB962C8B-B14F-4D97-AF65-F5344CB8AC3E}">
        <p14:creationId xmlns:p14="http://schemas.microsoft.com/office/powerpoint/2010/main" val="2699650972"/>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0FF89F5C-7727-4AEB-809E-4E774274F4C9}" type="datetimeFigureOut">
              <a:rPr lang="en-US" smtClean="0"/>
              <a:t>11/3/2017</a:t>
            </a:fld>
            <a:endParaRPr lang="en-US"/>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9D30E81D-D258-44F4-8813-F67BE4E610AC}" type="slidenum">
              <a:rPr lang="en-US" smtClean="0"/>
              <a:t>‹#›</a:t>
            </a:fld>
            <a:endParaRPr lang="en-US"/>
          </a:p>
        </p:txBody>
      </p:sp>
    </p:spTree>
    <p:extLst>
      <p:ext uri="{BB962C8B-B14F-4D97-AF65-F5344CB8AC3E}">
        <p14:creationId xmlns:p14="http://schemas.microsoft.com/office/powerpoint/2010/main" val="33752816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1.xml"/><Relationship Id="rId7" Type="http://schemas.openxmlformats.org/officeDocument/2006/relationships/image" Target="../media/image2.jpeg"/><Relationship Id="rId2" Type="http://schemas.openxmlformats.org/officeDocument/2006/relationships/audio" Target="../media/media1.m4a"/><Relationship Id="rId1" Type="http://schemas.microsoft.com/office/2007/relationships/media" Target="../media/media1.m4a"/><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png"/><Relationship Id="rId5" Type="http://schemas.openxmlformats.org/officeDocument/2006/relationships/image" Target="../media/image23.jpeg"/><Relationship Id="rId4"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4.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png"/><Relationship Id="rId5" Type="http://schemas.openxmlformats.org/officeDocument/2006/relationships/image" Target="../media/image24.jpeg"/><Relationship Id="rId4" Type="http://schemas.openxmlformats.org/officeDocument/2006/relationships/notesSlide" Target="../notesSlides/notesSlide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6.jpg"/><Relationship Id="rId5" Type="http://schemas.openxmlformats.org/officeDocument/2006/relationships/image" Target="../media/image25.gif"/><Relationship Id="rId4" Type="http://schemas.openxmlformats.org/officeDocument/2006/relationships/hyperlink" Target="https://www.epa.gov/education" TargetMode="Externa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4.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4.pn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7.jpe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5.m4a"/><Relationship Id="rId7" Type="http://schemas.openxmlformats.org/officeDocument/2006/relationships/image" Target="../media/image10.png"/><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slideLayout" Target="../slideLayouts/slideLayout7.xml"/><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6.m4a"/><Relationship Id="rId7" Type="http://schemas.openxmlformats.org/officeDocument/2006/relationships/image" Target="../media/image14.png"/><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slideLayout" Target="../slideLayouts/slideLayout7.xml"/><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media7.m4a"/><Relationship Id="rId7" Type="http://schemas.openxmlformats.org/officeDocument/2006/relationships/image" Target="../media/image17.png"/><Relationship Id="rId12" Type="http://schemas.openxmlformats.org/officeDocument/2006/relationships/image" Target="../media/image4.png"/><Relationship Id="rId2" Type="http://schemas.microsoft.com/office/2007/relationships/media" Target="../media/media7.m4a"/><Relationship Id="rId1" Type="http://schemas.openxmlformats.org/officeDocument/2006/relationships/tags" Target="../tags/tag6.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notesSlide" Target="../notesSlides/notesSlide5.xml"/><Relationship Id="rId10" Type="http://schemas.openxmlformats.org/officeDocument/2006/relationships/image" Target="../media/image20.png"/><Relationship Id="rId4" Type="http://schemas.openxmlformats.org/officeDocument/2006/relationships/slideLayout" Target="../slideLayouts/slideLayout7.xml"/><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22.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6399" y="4389018"/>
            <a:ext cx="10325664" cy="1437789"/>
          </a:xfrm>
        </p:spPr>
        <p:txBody>
          <a:bodyPr/>
          <a:lstStyle/>
          <a:p>
            <a:r>
              <a:rPr lang="en-US" b="1" dirty="0"/>
              <a:t>Ecosystems</a:t>
            </a:r>
          </a:p>
        </p:txBody>
      </p:sp>
      <p:sp>
        <p:nvSpPr>
          <p:cNvPr id="3" name="Subtitle 2"/>
          <p:cNvSpPr>
            <a:spLocks noGrp="1"/>
          </p:cNvSpPr>
          <p:nvPr>
            <p:ph type="subTitle" idx="1"/>
          </p:nvPr>
        </p:nvSpPr>
        <p:spPr>
          <a:xfrm>
            <a:off x="658935" y="5679715"/>
            <a:ext cx="9228201" cy="1645920"/>
          </a:xfrm>
        </p:spPr>
        <p:txBody>
          <a:bodyPr/>
          <a:lstStyle/>
          <a:p>
            <a:r>
              <a:rPr lang="en-US" b="1" dirty="0">
                <a:solidFill>
                  <a:srgbClr val="FFFFFF"/>
                </a:solidFill>
              </a:rPr>
              <a:t>4</a:t>
            </a:r>
            <a:r>
              <a:rPr lang="en-US" b="1" baseline="30000" dirty="0">
                <a:solidFill>
                  <a:srgbClr val="FFFFFF"/>
                </a:solidFill>
              </a:rPr>
              <a:t>th</a:t>
            </a:r>
            <a:r>
              <a:rPr lang="en-US" b="1" dirty="0">
                <a:solidFill>
                  <a:srgbClr val="FFFFFF"/>
                </a:solidFill>
              </a:rPr>
              <a:t> Grade: Wetland Ecosystems</a:t>
            </a:r>
          </a:p>
          <a:p>
            <a:endParaRPr lang="en-US" dirty="0"/>
          </a:p>
        </p:txBody>
      </p:sp>
      <p:grpSp>
        <p:nvGrpSpPr>
          <p:cNvPr id="7" name="Group 6"/>
          <p:cNvGrpSpPr/>
          <p:nvPr/>
        </p:nvGrpSpPr>
        <p:grpSpPr>
          <a:xfrm>
            <a:off x="9241332" y="5170311"/>
            <a:ext cx="3186765" cy="1291608"/>
            <a:chOff x="7468119" y="5720009"/>
            <a:chExt cx="1991970" cy="807353"/>
          </a:xfrm>
        </p:grpSpPr>
        <p:pic>
          <p:nvPicPr>
            <p:cNvPr id="8" name="Picture 8" descr="Image result for epa region 10"/>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400" b="90000" l="10000" r="90000">
                          <a14:foregroundMark x1="32600" y1="39600" x2="32600" y2="39600"/>
                          <a14:foregroundMark x1="27200" y1="24400" x2="27200" y2="24400"/>
                          <a14:foregroundMark x1="82400" y1="41000" x2="82400" y2="41000"/>
                          <a14:foregroundMark x1="59800" y1="59000" x2="59800" y2="59000"/>
                          <a14:foregroundMark x1="53200" y1="69000" x2="53200" y2="69000"/>
                          <a14:foregroundMark x1="40600" y1="58200" x2="40600" y2="58200"/>
                          <a14:foregroundMark x1="67800" y1="55600" x2="67800" y2="55600"/>
                          <a14:foregroundMark x1="57200" y1="78800" x2="57200" y2="78800"/>
                          <a14:foregroundMark x1="23200" y1="70200" x2="23200" y2="70200"/>
                          <a14:foregroundMark x1="19200" y1="40400" x2="19200" y2="40400"/>
                          <a14:foregroundMark x1="68400" y1="33800" x2="68400" y2="33800"/>
                          <a14:foregroundMark x1="79000" y1="66200" x2="79000" y2="66200"/>
                          <a14:foregroundMark x1="71800" y1="78800" x2="71800" y2="78800"/>
                          <a14:foregroundMark x1="30600" y1="54200" x2="30600" y2="54200"/>
                          <a14:foregroundMark x1="35200" y1="57600" x2="35200" y2="57600"/>
                          <a14:foregroundMark x1="74400" y1="46400" x2="74400" y2="46400"/>
                          <a14:foregroundMark x1="63000" y1="25800" x2="63000" y2="25800"/>
                          <a14:foregroundMark x1="34600" y1="15200" x2="34600" y2="15200"/>
                          <a14:foregroundMark x1="18600" y1="53000" x2="18600" y2="53000"/>
                          <a14:foregroundMark x1="37800" y1="74800" x2="37800" y2="74800"/>
                          <a14:foregroundMark x1="45800" y1="83600" x2="45800" y2="83600"/>
                          <a14:foregroundMark x1="55200" y1="82800" x2="55200" y2="82800"/>
                          <a14:foregroundMark x1="74400" y1="27800" x2="74400" y2="27800"/>
                          <a14:foregroundMark x1="45800" y1="21800" x2="45800" y2="21800"/>
                          <a14:foregroundMark x1="41800" y1="37000" x2="41800" y2="37000"/>
                          <a14:foregroundMark x1="54400" y1="39600" x2="54400" y2="39600"/>
                          <a14:foregroundMark x1="48400" y1="39600" x2="48400" y2="39600"/>
                          <a14:foregroundMark x1="65000" y1="76200" x2="65000" y2="76200"/>
                          <a14:foregroundMark x1="39200" y1="78200" x2="39200" y2="78200"/>
                          <a14:foregroundMark x1="37800" y1="78200" x2="37800" y2="78200"/>
                        </a14:backgroundRemoval>
                      </a14:imgEffect>
                    </a14:imgLayer>
                  </a14:imgProps>
                </a:ext>
                <a:ext uri="{28A0092B-C50C-407E-A947-70E740481C1C}">
                  <a14:useLocalDpi xmlns:a14="http://schemas.microsoft.com/office/drawing/2010/main" val="0"/>
                </a:ext>
              </a:extLst>
            </a:blip>
            <a:srcRect/>
            <a:stretch>
              <a:fillRect/>
            </a:stretch>
          </p:blipFill>
          <p:spPr bwMode="auto">
            <a:xfrm>
              <a:off x="7468119" y="5720009"/>
              <a:ext cx="807353" cy="80735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266386" y="5812936"/>
              <a:ext cx="1193703" cy="634866"/>
            </a:xfrm>
            <a:prstGeom prst="rect">
              <a:avLst/>
            </a:prstGeom>
            <a:noFill/>
          </p:spPr>
          <p:txBody>
            <a:bodyPr wrap="square" rtlCol="0">
              <a:spAutoFit/>
            </a:bodyPr>
            <a:lstStyle/>
            <a:p>
              <a:r>
                <a:rPr lang="en-US" sz="2000" dirty="0">
                  <a:solidFill>
                    <a:srgbClr val="FFFFFF"/>
                  </a:solidFill>
                </a:rPr>
                <a:t>USA EPA, </a:t>
              </a:r>
            </a:p>
            <a:p>
              <a:r>
                <a:rPr lang="en-US" sz="2000" dirty="0">
                  <a:solidFill>
                    <a:srgbClr val="FFFFFF"/>
                  </a:solidFill>
                </a:rPr>
                <a:t>Region 10</a:t>
              </a:r>
            </a:p>
            <a:p>
              <a:r>
                <a:rPr lang="en-US" sz="2000" dirty="0" err="1">
                  <a:solidFill>
                    <a:srgbClr val="FFFFFF"/>
                  </a:solidFill>
                </a:rPr>
                <a:t>EcoLearn</a:t>
              </a:r>
              <a:endParaRPr lang="en-US" sz="2000" dirty="0">
                <a:solidFill>
                  <a:srgbClr val="FFFFFF"/>
                </a:solidFill>
              </a:endParaRPr>
            </a:p>
          </p:txBody>
        </p:sp>
      </p:grpSp>
      <p:pic>
        <p:nvPicPr>
          <p:cNvPr id="1028" name="Picture 4" descr="REDUCE REUSE RECYCLE&#10;Today, the 22nd of April 2015, is Earth Day.&#10;Let’s try and make a commitment to re-vision our life and see how we can reduce, reuse and recycle. Every “Earth Day”  I intentionally recall and contemplate this Native American..."/>
          <p:cNvPicPr>
            <a:picLocks noChangeAspect="1" noChangeArrowheads="1"/>
          </p:cNvPicPr>
          <p:nvPr/>
        </p:nvPicPr>
        <p:blipFill rotWithShape="1">
          <a:blip r:embed="rId7">
            <a:extLst>
              <a:ext uri="{28A0092B-C50C-407E-A947-70E740481C1C}">
                <a14:useLocalDpi xmlns:a14="http://schemas.microsoft.com/office/drawing/2010/main" val="0"/>
              </a:ext>
            </a:extLst>
          </a:blip>
          <a:srcRect l="7197" t="11962" r="5366" b="17338"/>
          <a:stretch/>
        </p:blipFill>
        <p:spPr bwMode="auto">
          <a:xfrm>
            <a:off x="0" y="-13787"/>
            <a:ext cx="12192000" cy="424404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Image result for wetland"/>
          <p:cNvPicPr>
            <a:picLocks noChangeAspect="1" noChangeArrowheads="1"/>
          </p:cNvPicPr>
          <p:nvPr/>
        </p:nvPicPr>
        <p:blipFill rotWithShape="1">
          <a:blip r:embed="rId8">
            <a:extLst>
              <a:ext uri="{28A0092B-C50C-407E-A947-70E740481C1C}">
                <a14:useLocalDpi xmlns:a14="http://schemas.microsoft.com/office/drawing/2010/main" val="0"/>
              </a:ext>
            </a:extLst>
          </a:blip>
          <a:srcRect b="26267"/>
          <a:stretch/>
        </p:blipFill>
        <p:spPr bwMode="auto">
          <a:xfrm>
            <a:off x="0" y="0"/>
            <a:ext cx="12192000" cy="4230255"/>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585901648"/>
      </p:ext>
    </p:extLst>
  </p:cSld>
  <p:clrMapOvr>
    <a:masterClrMapping/>
  </p:clrMapOvr>
  <mc:AlternateContent xmlns:mc="http://schemas.openxmlformats.org/markup-compatibility/2006" xmlns:p14="http://schemas.microsoft.com/office/powerpoint/2010/main">
    <mc:Choice Requires="p14">
      <p:transition spd="slow" p14:dur="2000" advTm="5423"/>
    </mc:Choice>
    <mc:Fallback xmlns="">
      <p:transition spd="slow" advTm="5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FFFF"/>
                </a:solidFill>
              </a:rPr>
              <a:t>Step 2:</a:t>
            </a:r>
          </a:p>
        </p:txBody>
      </p:sp>
      <p:sp>
        <p:nvSpPr>
          <p:cNvPr id="3" name="Content Placeholder 2"/>
          <p:cNvSpPr>
            <a:spLocks noGrp="1"/>
          </p:cNvSpPr>
          <p:nvPr>
            <p:ph idx="1"/>
          </p:nvPr>
        </p:nvSpPr>
        <p:spPr/>
        <p:txBody>
          <a:bodyPr/>
          <a:lstStyle/>
          <a:p>
            <a:pPr marL="0" indent="0">
              <a:buNone/>
            </a:pPr>
            <a:r>
              <a:rPr lang="en-US" dirty="0">
                <a:solidFill>
                  <a:srgbClr val="FFFFFF"/>
                </a:solidFill>
              </a:rPr>
              <a:t>Places pieces of a sponge in a line along the edge of the clay (basically dividing the land from the water). </a:t>
            </a:r>
          </a:p>
          <a:p>
            <a:pPr marL="0" indent="0">
              <a:buNone/>
            </a:pPr>
            <a:r>
              <a:rPr lang="en-US" dirty="0">
                <a:solidFill>
                  <a:srgbClr val="FFFFFF"/>
                </a:solidFill>
              </a:rPr>
              <a:t>The sponge represents the wetland. </a:t>
            </a:r>
          </a:p>
          <a:p>
            <a:pPr marL="0" indent="0">
              <a:buNone/>
            </a:pPr>
            <a:r>
              <a:rPr lang="en-US" dirty="0">
                <a:solidFill>
                  <a:srgbClr val="FFFFFF"/>
                </a:solidFill>
              </a:rPr>
              <a:t>Make sure the sponges completely separate the clay from the empty part of the pie tin and that the sponges lie flat on the bottom of the pan. </a:t>
            </a:r>
          </a:p>
          <a:p>
            <a:pPr marL="0" indent="0">
              <a:buNone/>
            </a:pPr>
            <a:r>
              <a:rPr lang="en-US" dirty="0">
                <a:solidFill>
                  <a:srgbClr val="FFFFFF"/>
                </a:solidFill>
              </a:rPr>
              <a:t>On the clay, mark a spot near the sponge that represents a house.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589826257"/>
      </p:ext>
    </p:extLst>
  </p:cSld>
  <p:clrMapOvr>
    <a:masterClrMapping/>
  </p:clrMapOvr>
  <mc:AlternateContent xmlns:mc="http://schemas.openxmlformats.org/markup-compatibility/2006" xmlns:p14="http://schemas.microsoft.com/office/powerpoint/2010/main">
    <mc:Choice Requires="p14">
      <p:transition spd="slow" p14:dur="2000" advTm="22173"/>
    </mc:Choice>
    <mc:Fallback xmlns="">
      <p:transition spd="slow" advTm="22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FFFF"/>
                </a:solidFill>
              </a:rPr>
              <a:t>Step 3:</a:t>
            </a:r>
          </a:p>
        </p:txBody>
      </p:sp>
      <p:sp>
        <p:nvSpPr>
          <p:cNvPr id="3" name="Content Placeholder 2"/>
          <p:cNvSpPr>
            <a:spLocks noGrp="1"/>
          </p:cNvSpPr>
          <p:nvPr>
            <p:ph idx="1"/>
          </p:nvPr>
        </p:nvSpPr>
        <p:spPr/>
        <p:txBody>
          <a:bodyPr/>
          <a:lstStyle/>
          <a:p>
            <a:r>
              <a:rPr lang="en-US" dirty="0">
                <a:solidFill>
                  <a:srgbClr val="FFFFFF"/>
                </a:solidFill>
              </a:rPr>
              <a:t>Explain to students the benefits of wetlands and that you are going to explore them in your model. </a:t>
            </a:r>
          </a:p>
          <a:p>
            <a:r>
              <a:rPr lang="en-US" dirty="0">
                <a:solidFill>
                  <a:srgbClr val="FFFFFF"/>
                </a:solidFill>
              </a:rPr>
              <a:t>Wetlands can help reduce floods, filter out pollutants, prevent erosion, and have a wide variety of plants and animals.</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659420871"/>
      </p:ext>
    </p:extLst>
  </p:cSld>
  <p:clrMapOvr>
    <a:masterClrMapping/>
  </p:clrMapOvr>
  <mc:AlternateContent xmlns:mc="http://schemas.openxmlformats.org/markup-compatibility/2006" xmlns:p14="http://schemas.microsoft.com/office/powerpoint/2010/main">
    <mc:Choice Requires="p14">
      <p:transition spd="slow" p14:dur="2000" advTm="15660"/>
    </mc:Choice>
    <mc:Fallback xmlns="">
      <p:transition spd="slow" advTm="15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FFFF"/>
                </a:solidFill>
              </a:rPr>
              <a:t>Step 4:</a:t>
            </a:r>
          </a:p>
        </p:txBody>
      </p:sp>
      <p:sp>
        <p:nvSpPr>
          <p:cNvPr id="3" name="Content Placeholder 2"/>
          <p:cNvSpPr>
            <a:spLocks noGrp="1"/>
          </p:cNvSpPr>
          <p:nvPr>
            <p:ph idx="1"/>
          </p:nvPr>
        </p:nvSpPr>
        <p:spPr/>
        <p:txBody>
          <a:bodyPr/>
          <a:lstStyle/>
          <a:p>
            <a:pPr marL="0" indent="0">
              <a:buNone/>
            </a:pPr>
            <a:r>
              <a:rPr lang="en-US" dirty="0">
                <a:solidFill>
                  <a:srgbClr val="FFFFFF"/>
                </a:solidFill>
              </a:rPr>
              <a:t>Ask the students what will happen if it rains on the land. After discussing, try it! </a:t>
            </a:r>
          </a:p>
          <a:p>
            <a:pPr marL="0" indent="0">
              <a:buNone/>
            </a:pPr>
            <a:r>
              <a:rPr lang="en-US" dirty="0">
                <a:solidFill>
                  <a:srgbClr val="FFFFFF"/>
                </a:solidFill>
              </a:rPr>
              <a:t>Pour water onto the clay and have the students write their observations down. </a:t>
            </a:r>
          </a:p>
          <a:p>
            <a:pPr marL="0" indent="0">
              <a:buNone/>
            </a:pPr>
            <a:endParaRPr lang="en-US" dirty="0">
              <a:solidFill>
                <a:srgbClr val="FFFFFF"/>
              </a:solidFill>
            </a:endParaRPr>
          </a:p>
          <a:p>
            <a:pPr marL="0" indent="0">
              <a:buNone/>
            </a:pPr>
            <a:r>
              <a:rPr lang="en-US" dirty="0">
                <a:solidFill>
                  <a:srgbClr val="FFFFFF"/>
                </a:solidFill>
              </a:rPr>
              <a:t>The water runs down the slope of the land. Then some of the water is slowed down by the wetland (the sponge), and the rest is absorbed by the wetland. </a:t>
            </a:r>
          </a:p>
          <a:p>
            <a:pPr marL="0" indent="0">
              <a:buNone/>
            </a:pPr>
            <a:r>
              <a:rPr lang="en-US" dirty="0">
                <a:solidFill>
                  <a:srgbClr val="FFFFFF"/>
                </a:solidFill>
              </a:rPr>
              <a:t>The “house” is not flooded, but remains safe.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576897347"/>
      </p:ext>
    </p:extLst>
  </p:cSld>
  <p:clrMapOvr>
    <a:masterClrMapping/>
  </p:clrMapOvr>
  <mc:AlternateContent xmlns:mc="http://schemas.openxmlformats.org/markup-compatibility/2006" xmlns:p14="http://schemas.microsoft.com/office/powerpoint/2010/main">
    <mc:Choice Requires="p14">
      <p:transition spd="slow" p14:dur="2000" advTm="27712"/>
    </mc:Choice>
    <mc:Fallback xmlns="">
      <p:transition spd="slow" advTm="27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FFFF"/>
                </a:solidFill>
              </a:rPr>
              <a:t>Step 5:</a:t>
            </a:r>
          </a:p>
        </p:txBody>
      </p:sp>
      <p:sp>
        <p:nvSpPr>
          <p:cNvPr id="3" name="Content Placeholder 2"/>
          <p:cNvSpPr>
            <a:spLocks noGrp="1"/>
          </p:cNvSpPr>
          <p:nvPr>
            <p:ph idx="1"/>
          </p:nvPr>
        </p:nvSpPr>
        <p:spPr/>
        <p:txBody>
          <a:bodyPr/>
          <a:lstStyle/>
          <a:p>
            <a:pPr marL="0" indent="0">
              <a:buNone/>
            </a:pPr>
            <a:r>
              <a:rPr lang="en-US" dirty="0">
                <a:solidFill>
                  <a:srgbClr val="FFFFFF"/>
                </a:solidFill>
              </a:rPr>
              <a:t>Now have the students try the same experiment without the wetland. Have them take the sponge out of their model and try the rain experiment again. </a:t>
            </a:r>
          </a:p>
          <a:p>
            <a:pPr marL="0" indent="0">
              <a:buNone/>
            </a:pPr>
            <a:r>
              <a:rPr lang="en-US" dirty="0">
                <a:solidFill>
                  <a:srgbClr val="FFFFFF"/>
                </a:solidFill>
              </a:rPr>
              <a:t>This time, the “rain” will run off the land quickly and might even flood part of the land. </a:t>
            </a:r>
          </a:p>
          <a:p>
            <a:pPr marL="0" indent="0">
              <a:buNone/>
            </a:pPr>
            <a:endParaRPr lang="en-US" dirty="0">
              <a:solidFill>
                <a:srgbClr val="FFFFFF"/>
              </a:solidFill>
            </a:endParaRPr>
          </a:p>
          <a:p>
            <a:pPr marL="0" indent="0">
              <a:buNone/>
            </a:pPr>
            <a:r>
              <a:rPr lang="en-US" dirty="0">
                <a:solidFill>
                  <a:srgbClr val="FFFFFF"/>
                </a:solidFill>
              </a:rPr>
              <a:t>This shows how a wetland can help prevent flooding, and also can help stop erosion. Point out what happens to the house in this event – it is a lot closer to the water or is even flooded! </a:t>
            </a:r>
          </a:p>
          <a:p>
            <a:pPr marL="0" indent="0">
              <a:buNone/>
            </a:pPr>
            <a:r>
              <a:rPr lang="en-US" dirty="0">
                <a:solidFill>
                  <a:srgbClr val="FFFFFF"/>
                </a:solidFill>
              </a:rPr>
              <a:t>Sometimes wetlands are removed in order to build houses – how do you think these housing developments handle storms?</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354870659"/>
      </p:ext>
    </p:extLst>
  </p:cSld>
  <p:clrMapOvr>
    <a:masterClrMapping/>
  </p:clrMapOvr>
  <mc:AlternateContent xmlns:mc="http://schemas.openxmlformats.org/markup-compatibility/2006" xmlns:p14="http://schemas.microsoft.com/office/powerpoint/2010/main">
    <mc:Choice Requires="p14">
      <p:transition spd="slow" p14:dur="2000" advTm="34620"/>
    </mc:Choice>
    <mc:Fallback xmlns="">
      <p:transition spd="slow" advTm="34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FFFF"/>
                </a:solidFill>
              </a:rPr>
              <a:t>Step 6:</a:t>
            </a:r>
          </a:p>
        </p:txBody>
      </p:sp>
      <p:sp>
        <p:nvSpPr>
          <p:cNvPr id="3" name="Content Placeholder 2"/>
          <p:cNvSpPr>
            <a:spLocks noGrp="1"/>
          </p:cNvSpPr>
          <p:nvPr>
            <p:ph idx="1"/>
          </p:nvPr>
        </p:nvSpPr>
        <p:spPr/>
        <p:txBody>
          <a:bodyPr/>
          <a:lstStyle/>
          <a:p>
            <a:r>
              <a:rPr lang="en-US" dirty="0">
                <a:solidFill>
                  <a:srgbClr val="FFFFFF"/>
                </a:solidFill>
              </a:rPr>
              <a:t>Empty the water out of your model.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400633211"/>
      </p:ext>
    </p:extLst>
  </p:cSld>
  <p:clrMapOvr>
    <a:masterClrMapping/>
  </p:clrMapOvr>
  <mc:AlternateContent xmlns:mc="http://schemas.openxmlformats.org/markup-compatibility/2006" xmlns:p14="http://schemas.microsoft.com/office/powerpoint/2010/main">
    <mc:Choice Requires="p14">
      <p:transition spd="slow" p14:dur="2000" advTm="3789"/>
    </mc:Choice>
    <mc:Fallback xmlns="">
      <p:transition spd="slow" advTm="3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FFFF"/>
                </a:solidFill>
              </a:rPr>
              <a:t>Step 7</a:t>
            </a:r>
            <a:r>
              <a:rPr lang="en-US" dirty="0">
                <a:solidFill>
                  <a:srgbClr val="FFFFFF"/>
                </a:solidFill>
              </a:rPr>
              <a:t>:</a:t>
            </a:r>
          </a:p>
        </p:txBody>
      </p:sp>
      <p:sp>
        <p:nvSpPr>
          <p:cNvPr id="3" name="Content Placeholder 2"/>
          <p:cNvSpPr>
            <a:spLocks noGrp="1"/>
          </p:cNvSpPr>
          <p:nvPr>
            <p:ph idx="1"/>
          </p:nvPr>
        </p:nvSpPr>
        <p:spPr/>
        <p:txBody>
          <a:bodyPr>
            <a:normAutofit lnSpcReduction="10000"/>
          </a:bodyPr>
          <a:lstStyle/>
          <a:p>
            <a:pPr marL="0" indent="0">
              <a:buNone/>
            </a:pPr>
            <a:r>
              <a:rPr lang="en-US" dirty="0">
                <a:solidFill>
                  <a:srgbClr val="FFFFFF"/>
                </a:solidFill>
              </a:rPr>
              <a:t>Now, mix dirt with colored glitter (small pieces of glitter will work best). </a:t>
            </a:r>
          </a:p>
          <a:p>
            <a:pPr marL="0" indent="0">
              <a:buNone/>
            </a:pPr>
            <a:r>
              <a:rPr lang="en-US" dirty="0">
                <a:solidFill>
                  <a:srgbClr val="FFFFFF"/>
                </a:solidFill>
              </a:rPr>
              <a:t>Explain to the students that this represents dirt that has pollution in it (the glitter is pollution). </a:t>
            </a:r>
          </a:p>
          <a:p>
            <a:pPr marL="0" indent="0">
              <a:buNone/>
            </a:pPr>
            <a:endParaRPr lang="en-US" dirty="0">
              <a:solidFill>
                <a:srgbClr val="FFFFFF"/>
              </a:solidFill>
            </a:endParaRPr>
          </a:p>
          <a:p>
            <a:pPr marL="0" indent="0">
              <a:buNone/>
            </a:pPr>
            <a:r>
              <a:rPr lang="en-US" dirty="0">
                <a:solidFill>
                  <a:srgbClr val="FFFFFF"/>
                </a:solidFill>
              </a:rPr>
              <a:t>Spread some of the soil over the “land” (clay). </a:t>
            </a:r>
          </a:p>
          <a:p>
            <a:pPr marL="0" indent="0">
              <a:buNone/>
            </a:pPr>
            <a:r>
              <a:rPr lang="en-US" dirty="0">
                <a:solidFill>
                  <a:srgbClr val="FFFFFF"/>
                </a:solidFill>
              </a:rPr>
              <a:t>With the “wetland” (sponge) in place, make it rain. Have the students write down what they observe. </a:t>
            </a:r>
          </a:p>
          <a:p>
            <a:pPr marL="0" indent="0">
              <a:buNone/>
            </a:pPr>
            <a:r>
              <a:rPr lang="en-US" dirty="0">
                <a:solidFill>
                  <a:srgbClr val="FFFFFF"/>
                </a:solidFill>
              </a:rPr>
              <a:t>The soil and glitter moved across the land and some of it ended up in the lake/ocean/river. Have the students take a sample of the water that flowed into the bottom of the pie pan.</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928957677"/>
      </p:ext>
    </p:extLst>
  </p:cSld>
  <p:clrMapOvr>
    <a:masterClrMapping/>
  </p:clrMapOvr>
  <mc:AlternateContent xmlns:mc="http://schemas.openxmlformats.org/markup-compatibility/2006" xmlns:p14="http://schemas.microsoft.com/office/powerpoint/2010/main">
    <mc:Choice Requires="p14">
      <p:transition spd="slow" p14:dur="2000" advTm="31202"/>
    </mc:Choice>
    <mc:Fallback xmlns="">
      <p:transition spd="slow" advTm="31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FFFF"/>
                </a:solidFill>
              </a:rPr>
              <a:t>Step 8</a:t>
            </a:r>
            <a:r>
              <a:rPr lang="en-US" dirty="0">
                <a:solidFill>
                  <a:srgbClr val="FFFFFF"/>
                </a:solidFill>
              </a:rPr>
              <a:t>:</a:t>
            </a:r>
          </a:p>
        </p:txBody>
      </p:sp>
      <p:sp>
        <p:nvSpPr>
          <p:cNvPr id="3" name="Content Placeholder 2"/>
          <p:cNvSpPr>
            <a:spLocks noGrp="1"/>
          </p:cNvSpPr>
          <p:nvPr>
            <p:ph idx="1"/>
          </p:nvPr>
        </p:nvSpPr>
        <p:spPr/>
        <p:txBody>
          <a:bodyPr/>
          <a:lstStyle/>
          <a:p>
            <a:pPr marL="0" indent="0">
              <a:buNone/>
            </a:pPr>
            <a:r>
              <a:rPr lang="en-US" dirty="0">
                <a:solidFill>
                  <a:srgbClr val="FFFFFF"/>
                </a:solidFill>
              </a:rPr>
              <a:t>Have the students clean out their model and then repeat the experiment without the wetland (no sponge). </a:t>
            </a:r>
          </a:p>
          <a:p>
            <a:pPr marL="0" indent="0">
              <a:buNone/>
            </a:pPr>
            <a:r>
              <a:rPr lang="en-US" dirty="0">
                <a:solidFill>
                  <a:srgbClr val="FFFFFF"/>
                </a:solidFill>
              </a:rPr>
              <a:t>Once the students have taken a sample of the water that ended up in the pan, have them compare the two samples. What happened? Why?</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436625352"/>
      </p:ext>
    </p:extLst>
  </p:cSld>
  <p:clrMapOvr>
    <a:masterClrMapping/>
  </p:clrMapOvr>
  <mc:AlternateContent xmlns:mc="http://schemas.openxmlformats.org/markup-compatibility/2006" xmlns:p14="http://schemas.microsoft.com/office/powerpoint/2010/main">
    <mc:Choice Requires="p14">
      <p:transition spd="slow" p14:dur="2000" advTm="15083"/>
    </mc:Choice>
    <mc:Fallback xmlns="">
      <p:transition spd="slow" advTm="15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FFFF"/>
                </a:solidFill>
              </a:rPr>
              <a:t>Step 9:</a:t>
            </a:r>
          </a:p>
        </p:txBody>
      </p:sp>
      <p:sp>
        <p:nvSpPr>
          <p:cNvPr id="3" name="Content Placeholder 2"/>
          <p:cNvSpPr>
            <a:spLocks noGrp="1"/>
          </p:cNvSpPr>
          <p:nvPr>
            <p:ph idx="1"/>
          </p:nvPr>
        </p:nvSpPr>
        <p:spPr/>
        <p:txBody>
          <a:bodyPr>
            <a:normAutofit lnSpcReduction="10000"/>
          </a:bodyPr>
          <a:lstStyle/>
          <a:p>
            <a:r>
              <a:rPr lang="en-US" dirty="0">
                <a:solidFill>
                  <a:srgbClr val="FFFFFF"/>
                </a:solidFill>
              </a:rPr>
              <a:t>The experiment with the wetland does not have as much soil or as much glitter compared to the one with no wetland. </a:t>
            </a:r>
          </a:p>
          <a:p>
            <a:pPr lvl="1"/>
            <a:r>
              <a:rPr lang="en-US" dirty="0">
                <a:solidFill>
                  <a:srgbClr val="FFFFFF"/>
                </a:solidFill>
              </a:rPr>
              <a:t>That is because the wetland can help trap the soil (prevent erosion) and filter out pollutants from the water! </a:t>
            </a:r>
          </a:p>
          <a:p>
            <a:r>
              <a:rPr lang="en-US" dirty="0">
                <a:solidFill>
                  <a:srgbClr val="FFFFFF"/>
                </a:solidFill>
              </a:rPr>
              <a:t>Have the students brainstorm what could have helped stop the soil from running out into the bottom of the pie tin. </a:t>
            </a:r>
          </a:p>
          <a:p>
            <a:endParaRPr lang="en-US" dirty="0">
              <a:solidFill>
                <a:srgbClr val="FFFFFF"/>
              </a:solidFill>
            </a:endParaRPr>
          </a:p>
          <a:p>
            <a:r>
              <a:rPr lang="en-US" dirty="0">
                <a:solidFill>
                  <a:srgbClr val="FFFFFF"/>
                </a:solidFill>
              </a:rPr>
              <a:t>What do real wetlands have that could help stop erosion? </a:t>
            </a:r>
          </a:p>
          <a:p>
            <a:r>
              <a:rPr lang="en-US" dirty="0">
                <a:solidFill>
                  <a:srgbClr val="FFFFFF"/>
                </a:solidFill>
              </a:rPr>
              <a:t>Wetlands have plants with stems and roots that help hold together the land and stop pollutants and soil from going into bodies of water.</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080042247"/>
      </p:ext>
    </p:extLst>
  </p:cSld>
  <p:clrMapOvr>
    <a:masterClrMapping/>
  </p:clrMapOvr>
  <mc:AlternateContent xmlns:mc="http://schemas.openxmlformats.org/markup-compatibility/2006" xmlns:p14="http://schemas.microsoft.com/office/powerpoint/2010/main">
    <mc:Choice Requires="p14">
      <p:transition spd="slow" p14:dur="2000" advTm="30238"/>
    </mc:Choice>
    <mc:Fallback xmlns="">
      <p:transition spd="slow" advTm="30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FFFF"/>
                </a:solidFill>
              </a:rPr>
              <a:t>Step 10:</a:t>
            </a:r>
          </a:p>
        </p:txBody>
      </p:sp>
      <p:sp>
        <p:nvSpPr>
          <p:cNvPr id="3" name="Content Placeholder 2"/>
          <p:cNvSpPr>
            <a:spLocks noGrp="1"/>
          </p:cNvSpPr>
          <p:nvPr>
            <p:ph idx="1"/>
          </p:nvPr>
        </p:nvSpPr>
        <p:spPr/>
        <p:txBody>
          <a:bodyPr vert="horz" lIns="91440" tIns="45720" rIns="91440" bIns="45720" rtlCol="0" anchor="t">
            <a:normAutofit/>
          </a:bodyPr>
          <a:lstStyle/>
          <a:p>
            <a:r>
              <a:rPr lang="en-US" dirty="0">
                <a:solidFill>
                  <a:srgbClr val="FFFFFF"/>
                </a:solidFill>
              </a:rPr>
              <a:t>Ask students why we would not want pollution going into the water. Brainstorm reasons on the board together as a class. </a:t>
            </a:r>
          </a:p>
          <a:p>
            <a:pPr marL="347345" lvl="1"/>
            <a:r>
              <a:rPr lang="en-US" dirty="0">
                <a:solidFill>
                  <a:srgbClr val="FFFFFF"/>
                </a:solidFill>
              </a:rPr>
              <a:t>Examples include: poison fish, crabs, birds, pollute potential drinking water and food (fish, crabs, etc.), unsafe for human activities like swimming. </a:t>
            </a:r>
          </a:p>
          <a:p>
            <a:r>
              <a:rPr lang="en-US" dirty="0">
                <a:solidFill>
                  <a:srgbClr val="FFFFFF"/>
                </a:solidFill>
              </a:rPr>
              <a:t>Then brainstorm why we wouldn’t want soil going into the water. </a:t>
            </a:r>
          </a:p>
          <a:p>
            <a:pPr marL="347345" lvl="1"/>
            <a:r>
              <a:rPr lang="en-US" dirty="0">
                <a:solidFill>
                  <a:srgbClr val="FFFFFF"/>
                </a:solidFill>
              </a:rPr>
              <a:t>Examples include: erosion problems if too much soil leaves the land, stop sunlight from going into the water (killing the plants that live in the water), make it hard for animals that live in the water to see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422349340"/>
      </p:ext>
    </p:extLst>
  </p:cSld>
  <p:clrMapOvr>
    <a:masterClrMapping/>
  </p:clrMapOvr>
  <mc:AlternateContent xmlns:mc="http://schemas.openxmlformats.org/markup-compatibility/2006" xmlns:p14="http://schemas.microsoft.com/office/powerpoint/2010/main">
    <mc:Choice Requires="p14">
      <p:transition spd="slow" p14:dur="2000" advTm="13521"/>
    </mc:Choice>
    <mc:Fallback xmlns="">
      <p:transition spd="slow" advTm="13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Salt Marsh Wetlands"/>
          <p:cNvPicPr>
            <a:picLocks noChangeAspect="1" noChangeArrowheads="1"/>
          </p:cNvPicPr>
          <p:nvPr/>
        </p:nvPicPr>
        <p:blipFill rotWithShape="1">
          <a:blip r:embed="rId5">
            <a:alphaModFix amt="35000"/>
            <a:extLst>
              <a:ext uri="{28A0092B-C50C-407E-A947-70E740481C1C}">
                <a14:useLocalDpi xmlns:a14="http://schemas.microsoft.com/office/drawing/2010/main" val="0"/>
              </a:ext>
            </a:extLst>
          </a:blip>
          <a:srcRect t="15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57224" y="499533"/>
            <a:ext cx="10772775" cy="1658198"/>
          </a:xfrm>
        </p:spPr>
        <p:txBody>
          <a:bodyPr>
            <a:normAutofit/>
          </a:bodyPr>
          <a:lstStyle/>
          <a:p>
            <a:r>
              <a:rPr lang="en-US" b="1" dirty="0">
                <a:solidFill>
                  <a:srgbClr val="FFFFFF"/>
                </a:solidFill>
              </a:rPr>
              <a:t>Practice:</a:t>
            </a:r>
          </a:p>
        </p:txBody>
      </p:sp>
      <p:sp>
        <p:nvSpPr>
          <p:cNvPr id="3" name="Content Placeholder 2"/>
          <p:cNvSpPr>
            <a:spLocks noGrp="1"/>
          </p:cNvSpPr>
          <p:nvPr>
            <p:ph idx="1"/>
          </p:nvPr>
        </p:nvSpPr>
        <p:spPr>
          <a:xfrm>
            <a:off x="676656" y="2011680"/>
            <a:ext cx="10753725" cy="3766185"/>
          </a:xfrm>
        </p:spPr>
        <p:txBody>
          <a:bodyPr>
            <a:normAutofit/>
          </a:bodyPr>
          <a:lstStyle/>
          <a:p>
            <a:r>
              <a:rPr lang="en-US" dirty="0">
                <a:solidFill>
                  <a:srgbClr val="FFFFFF"/>
                </a:solidFill>
              </a:rPr>
              <a:t>Have each student create a web of different parts of their wetland model. </a:t>
            </a:r>
          </a:p>
          <a:p>
            <a:r>
              <a:rPr lang="en-US" dirty="0">
                <a:solidFill>
                  <a:srgbClr val="FFFFFF"/>
                </a:solidFill>
              </a:rPr>
              <a:t>On a piece of paper, write down all of the different components of their wetland </a:t>
            </a:r>
          </a:p>
          <a:p>
            <a:pPr lvl="1"/>
            <a:r>
              <a:rPr lang="en-US" dirty="0">
                <a:solidFill>
                  <a:srgbClr val="FFFFFF"/>
                </a:solidFill>
              </a:rPr>
              <a:t>For example: the land, the ocean, the wetland “buffer zone”, the different types of plants, the different types of animals.</a:t>
            </a:r>
          </a:p>
          <a:p>
            <a:r>
              <a:rPr lang="en-US" dirty="0">
                <a:solidFill>
                  <a:srgbClr val="FFFFFF"/>
                </a:solidFill>
              </a:rPr>
              <a:t>Draw lines between things that interact with each other, work together, eat one another, etc. Label your lines on how these different components of the wetland ecosystem work together </a:t>
            </a:r>
          </a:p>
          <a:p>
            <a:pPr lvl="1"/>
            <a:r>
              <a:rPr lang="en-US" dirty="0">
                <a:solidFill>
                  <a:srgbClr val="FFFFFF"/>
                </a:solidFill>
              </a:rPr>
              <a:t>How plants and the land work together to prevent erosion, or how the birds eat the fish.</a:t>
            </a:r>
          </a:p>
          <a:p>
            <a:endParaRPr lang="en-US" dirty="0">
              <a:solidFill>
                <a:schemeClr val="tx1"/>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9771605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33453"/>
    </mc:Choice>
    <mc:Fallback xmlns="">
      <p:transition spd="slow" advTm="33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FFFF"/>
                </a:solidFill>
              </a:rPr>
              <a:t>Today:</a:t>
            </a:r>
          </a:p>
        </p:txBody>
      </p:sp>
      <p:sp>
        <p:nvSpPr>
          <p:cNvPr id="3" name="Content Placeholder 2"/>
          <p:cNvSpPr>
            <a:spLocks noGrp="1"/>
          </p:cNvSpPr>
          <p:nvPr>
            <p:ph idx="1"/>
          </p:nvPr>
        </p:nvSpPr>
        <p:spPr/>
        <p:txBody>
          <a:bodyPr vert="horz" lIns="91440" tIns="45720" rIns="91440" bIns="45720" rtlCol="0" anchor="t">
            <a:normAutofit/>
          </a:bodyPr>
          <a:lstStyle/>
          <a:p>
            <a:r>
              <a:rPr lang="en-US" dirty="0">
                <a:solidFill>
                  <a:srgbClr val="FFFFFF"/>
                </a:solidFill>
              </a:rPr>
              <a:t>Today you will learn:</a:t>
            </a:r>
          </a:p>
          <a:p>
            <a:pPr marL="347345" lvl="1"/>
            <a:r>
              <a:rPr lang="en-US" b="1" dirty="0">
                <a:solidFill>
                  <a:srgbClr val="FFFFFF"/>
                </a:solidFill>
              </a:rPr>
              <a:t>What a wetland is; the different types of wetlands; how the different parts of a wetland work together to make a unique ecosystem; and why wetlands are important</a:t>
            </a:r>
          </a:p>
          <a:p>
            <a:pPr marL="347345" lvl="1"/>
            <a:endParaRPr lang="en-US" dirty="0">
              <a:solidFill>
                <a:srgbClr val="FFFFFF"/>
              </a:solidFill>
            </a:endParaRPr>
          </a:p>
          <a:p>
            <a:r>
              <a:rPr lang="en-US" dirty="0">
                <a:solidFill>
                  <a:srgbClr val="FFFFFF"/>
                </a:solidFill>
              </a:rPr>
              <a:t>Keywords:</a:t>
            </a:r>
          </a:p>
          <a:p>
            <a:pPr marL="347345" lvl="1"/>
            <a:r>
              <a:rPr lang="en-US" b="1" dirty="0">
                <a:solidFill>
                  <a:srgbClr val="FFFFFF"/>
                </a:solidFill>
              </a:rPr>
              <a:t>Ecosystem</a:t>
            </a:r>
          </a:p>
          <a:p>
            <a:pPr marL="347345" lvl="1"/>
            <a:r>
              <a:rPr lang="en-US" b="1" dirty="0">
                <a:solidFill>
                  <a:srgbClr val="FFFFFF"/>
                </a:solidFill>
              </a:rPr>
              <a:t>Wetland</a:t>
            </a:r>
          </a:p>
          <a:p>
            <a:endParaRPr lang="en-US" dirty="0"/>
          </a:p>
        </p:txBody>
      </p:sp>
      <p:pic>
        <p:nvPicPr>
          <p:cNvPr id="4" name="Picture 3"/>
          <p:cNvPicPr>
            <a:picLocks noChangeAspect="1"/>
          </p:cNvPicPr>
          <p:nvPr/>
        </p:nvPicPr>
        <p:blipFill>
          <a:blip r:embed="rId6"/>
          <a:stretch>
            <a:fillRect/>
          </a:stretch>
        </p:blipFill>
        <p:spPr>
          <a:xfrm>
            <a:off x="6043611" y="3178999"/>
            <a:ext cx="5238750" cy="3514725"/>
          </a:xfrm>
          <a:prstGeom prst="rect">
            <a:avLst/>
          </a:prstGeom>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910262572"/>
      </p:ext>
    </p:extLst>
  </p:cSld>
  <p:clrMapOvr>
    <a:masterClrMapping/>
  </p:clrMapOvr>
  <mc:AlternateContent xmlns:mc="http://schemas.openxmlformats.org/markup-compatibility/2006" xmlns:p14="http://schemas.microsoft.com/office/powerpoint/2010/main">
    <mc:Choice Requires="p14">
      <p:transition spd="slow" p14:dur="2000" advTm="16853"/>
    </mc:Choice>
    <mc:Fallback xmlns="">
      <p:transition spd="slow" advTm="16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wetland drawing"/>
          <p:cNvPicPr>
            <a:picLocks noChangeAspect="1" noChangeArrowheads="1"/>
          </p:cNvPicPr>
          <p:nvPr/>
        </p:nvPicPr>
        <p:blipFill rotWithShape="1">
          <a:blip r:embed="rId5">
            <a:extLst>
              <a:ext uri="{28A0092B-C50C-407E-A947-70E740481C1C}">
                <a14:useLocalDpi xmlns:a14="http://schemas.microsoft.com/office/drawing/2010/main" val="0"/>
              </a:ext>
            </a:extLst>
          </a:blip>
          <a:srcRect t="31428" r="8573"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14537"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2" name="Title 1"/>
          <p:cNvSpPr>
            <a:spLocks noGrp="1"/>
          </p:cNvSpPr>
          <p:nvPr>
            <p:ph type="title"/>
          </p:nvPr>
        </p:nvSpPr>
        <p:spPr>
          <a:xfrm>
            <a:off x="657225" y="499533"/>
            <a:ext cx="7214566" cy="1658198"/>
          </a:xfrm>
        </p:spPr>
        <p:txBody>
          <a:bodyPr>
            <a:normAutofit/>
          </a:bodyPr>
          <a:lstStyle/>
          <a:p>
            <a:r>
              <a:rPr lang="en-US" b="1" dirty="0">
                <a:solidFill>
                  <a:srgbClr val="FFFFFF"/>
                </a:solidFill>
              </a:rPr>
              <a:t>Homework: </a:t>
            </a:r>
          </a:p>
        </p:txBody>
      </p:sp>
      <p:sp>
        <p:nvSpPr>
          <p:cNvPr id="3" name="Content Placeholder 2"/>
          <p:cNvSpPr>
            <a:spLocks noGrp="1"/>
          </p:cNvSpPr>
          <p:nvPr>
            <p:ph idx="1"/>
          </p:nvPr>
        </p:nvSpPr>
        <p:spPr>
          <a:xfrm>
            <a:off x="676657" y="2157730"/>
            <a:ext cx="6638543" cy="3718681"/>
          </a:xfrm>
        </p:spPr>
        <p:txBody>
          <a:bodyPr vert="horz" lIns="91440" tIns="45720" rIns="91440" bIns="45720" rtlCol="0" anchor="t">
            <a:normAutofit/>
          </a:bodyPr>
          <a:lstStyle/>
          <a:p>
            <a:r>
              <a:rPr lang="en-US" dirty="0">
                <a:solidFill>
                  <a:srgbClr val="FFFFFF"/>
                </a:solidFill>
              </a:rPr>
              <a:t>Do a homework project in which you research a local wetland habitat.</a:t>
            </a:r>
          </a:p>
          <a:p>
            <a:endParaRPr lang="en-US" dirty="0">
              <a:solidFill>
                <a:srgbClr val="FFFFFF"/>
              </a:solidFill>
            </a:endParaRPr>
          </a:p>
          <a:p>
            <a:pPr marL="347345" lvl="1"/>
            <a:r>
              <a:rPr lang="en-US" dirty="0">
                <a:solidFill>
                  <a:srgbClr val="FFFFFF"/>
                </a:solidFill>
              </a:rPr>
              <a:t>You can make a drawing of their particular habitat labeling key feature (i.e. plants, animals, where it is located, etc.).</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217696035"/>
      </p:ext>
    </p:extLst>
  </p:cSld>
  <p:clrMapOvr>
    <a:masterClrMapping/>
  </p:clrMapOvr>
  <mc:AlternateContent xmlns:mc="http://schemas.openxmlformats.org/markup-compatibility/2006" xmlns:p14="http://schemas.microsoft.com/office/powerpoint/2010/main">
    <mc:Choice Requires="p14">
      <p:transition spd="slow" p14:dur="2000" advTm="14414"/>
    </mc:Choice>
    <mc:Fallback xmlns="">
      <p:transition spd="slow" advTm="14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319932" y="2329295"/>
            <a:ext cx="7607253" cy="2387600"/>
          </a:xfrm>
        </p:spPr>
        <p:txBody>
          <a:bodyPr/>
          <a:lstStyle/>
          <a:p>
            <a:r>
              <a:rPr lang="en-US" b="1" dirty="0">
                <a:latin typeface="Aharoni" panose="02010803020104030203" pitchFamily="2" charset="-79"/>
                <a:cs typeface="Aharoni" panose="02010803020104030203" pitchFamily="2" charset="-79"/>
              </a:rPr>
              <a:t>EcoLearn</a:t>
            </a:r>
          </a:p>
        </p:txBody>
      </p:sp>
      <p:sp>
        <p:nvSpPr>
          <p:cNvPr id="5" name="Subtitle 4"/>
          <p:cNvSpPr>
            <a:spLocks noGrp="1"/>
          </p:cNvSpPr>
          <p:nvPr>
            <p:ph type="subTitle" idx="1"/>
          </p:nvPr>
        </p:nvSpPr>
        <p:spPr>
          <a:xfrm>
            <a:off x="2280145" y="4557621"/>
            <a:ext cx="7315200" cy="1655762"/>
          </a:xfrm>
        </p:spPr>
        <p:txBody>
          <a:bodyPr>
            <a:normAutofit/>
          </a:bodyPr>
          <a:lstStyle/>
          <a:p>
            <a:pPr algn="ctr">
              <a:lnSpc>
                <a:spcPct val="100000"/>
              </a:lnSpc>
            </a:pPr>
            <a:r>
              <a:rPr lang="en-US" sz="1600" b="1" dirty="0">
                <a:solidFill>
                  <a:srgbClr val="FFFFFF"/>
                </a:solidFill>
              </a:rPr>
              <a:t>Developed by the Environmental Protection Agency</a:t>
            </a:r>
          </a:p>
          <a:p>
            <a:pPr algn="ctr">
              <a:lnSpc>
                <a:spcPct val="100000"/>
              </a:lnSpc>
            </a:pPr>
            <a:r>
              <a:rPr lang="en-US" sz="1600" b="1" dirty="0">
                <a:solidFill>
                  <a:srgbClr val="FFFFFF"/>
                </a:solidFill>
              </a:rPr>
              <a:t>With support from Department of State </a:t>
            </a:r>
          </a:p>
          <a:p>
            <a:pPr algn="ctr">
              <a:lnSpc>
                <a:spcPct val="100000"/>
              </a:lnSpc>
            </a:pPr>
            <a:r>
              <a:rPr lang="en-US" sz="1600" b="1" dirty="0">
                <a:solidFill>
                  <a:srgbClr val="FFFFFF"/>
                </a:solidFill>
              </a:rPr>
              <a:t>Virtual Students of Foreign Service Interns </a:t>
            </a:r>
          </a:p>
          <a:p>
            <a:pPr algn="ctr">
              <a:lnSpc>
                <a:spcPct val="100000"/>
              </a:lnSpc>
            </a:pPr>
            <a:r>
              <a:rPr lang="en-US" sz="1600" b="1" dirty="0">
                <a:solidFill>
                  <a:srgbClr val="FFFFFF"/>
                </a:solidFill>
                <a:hlinkClick r:id="rId4"/>
              </a:rPr>
              <a:t>https://www.epa.gov/education</a:t>
            </a:r>
            <a:r>
              <a:rPr lang="en-US" sz="1600" b="1" dirty="0">
                <a:solidFill>
                  <a:srgbClr val="FFFFFF"/>
                </a:solidFill>
              </a:rPr>
              <a:t> </a:t>
            </a:r>
          </a:p>
        </p:txBody>
      </p:sp>
      <p:grpSp>
        <p:nvGrpSpPr>
          <p:cNvPr id="2" name="Group 1"/>
          <p:cNvGrpSpPr/>
          <p:nvPr/>
        </p:nvGrpSpPr>
        <p:grpSpPr>
          <a:xfrm>
            <a:off x="8402125" y="5518171"/>
            <a:ext cx="2224554" cy="961294"/>
            <a:chOff x="8402125" y="5518171"/>
            <a:chExt cx="2224554" cy="961294"/>
          </a:xfrm>
        </p:grpSpPr>
        <p:pic>
          <p:nvPicPr>
            <p:cNvPr id="6" name="Picture 5"/>
            <p:cNvPicPr>
              <a:picLocks noChangeAspect="1"/>
            </p:cNvPicPr>
            <p:nvPr/>
          </p:nvPicPr>
          <p:blipFill>
            <a:blip r:embed="rId5"/>
            <a:stretch>
              <a:fillRect/>
            </a:stretch>
          </p:blipFill>
          <p:spPr>
            <a:xfrm>
              <a:off x="8402125" y="5539846"/>
              <a:ext cx="967255" cy="939619"/>
            </a:xfrm>
            <a:prstGeom prst="rect">
              <a:avLst/>
            </a:prstGeom>
          </p:spPr>
        </p:pic>
        <p:sp>
          <p:nvSpPr>
            <p:cNvPr id="7" name="Rectangle 6"/>
            <p:cNvSpPr/>
            <p:nvPr/>
          </p:nvSpPr>
          <p:spPr>
            <a:xfrm>
              <a:off x="9369379" y="5518171"/>
              <a:ext cx="1257300" cy="892552"/>
            </a:xfrm>
            <a:prstGeom prst="rect">
              <a:avLst/>
            </a:prstGeom>
          </p:spPr>
          <p:txBody>
            <a:bodyPr wrap="square">
              <a:spAutoFit/>
            </a:bodyPr>
            <a:lstStyle/>
            <a:p>
              <a:r>
                <a:rPr lang="en-US" sz="2000" b="1" dirty="0">
                  <a:solidFill>
                    <a:srgbClr val="FFFFFF"/>
                  </a:solidFill>
                </a:rPr>
                <a:t>US EPA</a:t>
              </a:r>
            </a:p>
            <a:p>
              <a:r>
                <a:rPr lang="en-US" sz="1600" dirty="0">
                  <a:solidFill>
                    <a:srgbClr val="FFFFFF"/>
                  </a:solidFill>
                </a:rPr>
                <a:t>Region 10 </a:t>
              </a:r>
            </a:p>
            <a:p>
              <a:r>
                <a:rPr lang="en-US" sz="1600" dirty="0">
                  <a:solidFill>
                    <a:srgbClr val="FFFFFF"/>
                  </a:solidFill>
                </a:rPr>
                <a:t>EcoLearn</a:t>
              </a:r>
            </a:p>
          </p:txBody>
        </p:sp>
      </p:grpSp>
      <p:pic>
        <p:nvPicPr>
          <p:cNvPr id="8" name="Picture 7"/>
          <p:cNvPicPr>
            <a:picLocks noChangeAspect="1"/>
          </p:cNvPicPr>
          <p:nvPr/>
        </p:nvPicPr>
        <p:blipFill rotWithShape="1">
          <a:blip r:embed="rId6"/>
          <a:srcRect l="4566" t="3617" r="6218"/>
          <a:stretch/>
        </p:blipFill>
        <p:spPr>
          <a:xfrm>
            <a:off x="3788930" y="139413"/>
            <a:ext cx="3865484" cy="3226942"/>
          </a:xfrm>
          <a:prstGeom prst="rect">
            <a:avLst/>
          </a:prstGeom>
        </p:spPr>
      </p:pic>
      <p:sp>
        <p:nvSpPr>
          <p:cNvPr id="9" name="TextBox 8"/>
          <p:cNvSpPr txBox="1"/>
          <p:nvPr/>
        </p:nvSpPr>
        <p:spPr>
          <a:xfrm>
            <a:off x="3583494" y="6054108"/>
            <a:ext cx="4276357" cy="923330"/>
          </a:xfrm>
          <a:prstGeom prst="rect">
            <a:avLst/>
          </a:prstGeom>
          <a:noFill/>
        </p:spPr>
        <p:txBody>
          <a:bodyPr wrap="square" rtlCol="0" anchor="t">
            <a:spAutoFit/>
          </a:bodyPr>
          <a:lstStyle/>
          <a:p>
            <a:pPr algn="ctr"/>
            <a:r>
              <a:rPr lang="en-US" b="1" dirty="0">
                <a:solidFill>
                  <a:srgbClr val="FFFFFF"/>
                </a:solidFill>
              </a:rPr>
              <a:t>For more information: </a:t>
            </a:r>
            <a:r>
              <a:rPr lang="en-US" b="1" dirty="0" err="1">
                <a:solidFill>
                  <a:srgbClr val="FFFFFF"/>
                </a:solidFill>
              </a:rPr>
              <a:t>hanft.sally@epa.gov</a:t>
            </a:r>
            <a:r>
              <a:rPr lang="en-US" b="1" dirty="0">
                <a:solidFill>
                  <a:srgbClr val="FFFFFF"/>
                </a:solidFill>
              </a:rPr>
              <a:t> or </a:t>
            </a:r>
            <a:r>
              <a:rPr lang="en-US" b="1" dirty="0" err="1">
                <a:solidFill>
                  <a:srgbClr val="FFFFFF"/>
                </a:solidFill>
              </a:rPr>
              <a:t>salazar.viccy@epa.gov</a:t>
            </a:r>
            <a:r>
              <a:rPr lang="en-US" b="1" dirty="0">
                <a:solidFill>
                  <a:srgbClr val="FFFFFF"/>
                </a:solidFill>
              </a:rPr>
              <a:t> </a:t>
            </a:r>
          </a:p>
          <a:p>
            <a:r>
              <a:rPr lang="en-US" dirty="0"/>
              <a:t>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99997002"/>
      </p:ext>
    </p:extLst>
  </p:cSld>
  <p:clrMapOvr>
    <a:masterClrMapping/>
  </p:clrMapOvr>
  <mc:AlternateContent xmlns:mc="http://schemas.openxmlformats.org/markup-compatibility/2006" xmlns:p14="http://schemas.microsoft.com/office/powerpoint/2010/main">
    <mc:Choice Requires="p14">
      <p:transition spd="slow" p14:dur="1500" advTm="16076">
        <p14:honeycomb/>
      </p:transition>
    </mc:Choice>
    <mc:Fallback xmlns="">
      <p:transition spd="slow" advTm="1607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wetland animals"/>
          <p:cNvPicPr>
            <a:picLocks noChangeAspect="1" noChangeArrowheads="1"/>
          </p:cNvPicPr>
          <p:nvPr/>
        </p:nvPicPr>
        <p:blipFill rotWithShape="1">
          <a:blip r:embed="rId6">
            <a:alphaModFix amt="35000"/>
            <a:extLst>
              <a:ext uri="{28A0092B-C50C-407E-A947-70E740481C1C}">
                <a14:useLocalDpi xmlns:a14="http://schemas.microsoft.com/office/drawing/2010/main" val="0"/>
              </a:ext>
            </a:extLst>
          </a:blip>
          <a:srcRect b="2241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676656" y="2011680"/>
            <a:ext cx="10753725" cy="3766185"/>
          </a:xfrm>
        </p:spPr>
        <p:txBody>
          <a:bodyPr vert="horz" lIns="91440" tIns="45720" rIns="91440" bIns="45720" rtlCol="0" anchor="t">
            <a:normAutofit/>
          </a:bodyPr>
          <a:lstStyle/>
          <a:p>
            <a:pPr algn="ctr"/>
            <a:r>
              <a:rPr lang="en-US" sz="4000" b="1" dirty="0">
                <a:solidFill>
                  <a:srgbClr val="FFFFFF"/>
                </a:solidFill>
              </a:rPr>
              <a:t>Wetlands are important because they are an ecosystem that provides very valuable services:  flood prevention, filtering water to decrease water pollution; and are home to plants and animals.</a:t>
            </a:r>
          </a:p>
          <a:p>
            <a:endParaRPr lang="en-US" dirty="0">
              <a:solidFill>
                <a:schemeClr val="tx1"/>
              </a:solidFill>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8247973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2766"/>
    </mc:Choice>
    <mc:Fallback xmlns="">
      <p:transition spd="slow" advTm="12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bog"/>
          <p:cNvPicPr>
            <a:picLocks noChangeAspect="1" noChangeArrowheads="1"/>
          </p:cNvPicPr>
          <p:nvPr/>
        </p:nvPicPr>
        <p:blipFill rotWithShape="1">
          <a:blip r:embed="rId6">
            <a:extLst>
              <a:ext uri="{28A0092B-C50C-407E-A947-70E740481C1C}">
                <a14:useLocalDpi xmlns:a14="http://schemas.microsoft.com/office/drawing/2010/main" val="0"/>
              </a:ext>
            </a:extLst>
          </a:blip>
          <a:srcRect t="14030" r="9091" b="9362"/>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14537"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2" name="Title 1"/>
          <p:cNvSpPr>
            <a:spLocks noGrp="1"/>
          </p:cNvSpPr>
          <p:nvPr>
            <p:ph type="title"/>
          </p:nvPr>
        </p:nvSpPr>
        <p:spPr>
          <a:xfrm>
            <a:off x="657225" y="499533"/>
            <a:ext cx="7214566" cy="1658198"/>
          </a:xfrm>
        </p:spPr>
        <p:txBody>
          <a:bodyPr>
            <a:normAutofit/>
          </a:bodyPr>
          <a:lstStyle/>
          <a:p>
            <a:r>
              <a:rPr lang="en-US" dirty="0">
                <a:solidFill>
                  <a:srgbClr val="FFFFFF"/>
                </a:solidFill>
              </a:rPr>
              <a:t>What is a Wetland?</a:t>
            </a:r>
          </a:p>
        </p:txBody>
      </p:sp>
      <p:sp>
        <p:nvSpPr>
          <p:cNvPr id="3" name="Content Placeholder 2"/>
          <p:cNvSpPr>
            <a:spLocks noGrp="1"/>
          </p:cNvSpPr>
          <p:nvPr>
            <p:ph idx="1"/>
          </p:nvPr>
        </p:nvSpPr>
        <p:spPr>
          <a:xfrm>
            <a:off x="676657" y="2157730"/>
            <a:ext cx="6638543" cy="3718681"/>
          </a:xfrm>
        </p:spPr>
        <p:txBody>
          <a:bodyPr>
            <a:normAutofit/>
          </a:bodyPr>
          <a:lstStyle/>
          <a:p>
            <a:pPr marL="0" indent="0">
              <a:lnSpc>
                <a:spcPct val="75000"/>
              </a:lnSpc>
              <a:buNone/>
            </a:pPr>
            <a:r>
              <a:rPr lang="en-US" sz="2200" b="1" dirty="0"/>
              <a:t> </a:t>
            </a:r>
            <a:r>
              <a:rPr lang="en-US" sz="2200" b="1" dirty="0">
                <a:solidFill>
                  <a:srgbClr val="FFFFFF"/>
                </a:solidFill>
              </a:rPr>
              <a:t>What do you think it means? </a:t>
            </a:r>
          </a:p>
          <a:p>
            <a:pPr>
              <a:lnSpc>
                <a:spcPct val="75000"/>
              </a:lnSpc>
            </a:pPr>
            <a:endParaRPr lang="en-US" sz="2200" b="1" dirty="0">
              <a:solidFill>
                <a:srgbClr val="FFFFFF"/>
              </a:solidFill>
            </a:endParaRPr>
          </a:p>
          <a:p>
            <a:pPr>
              <a:lnSpc>
                <a:spcPct val="75000"/>
              </a:lnSpc>
            </a:pPr>
            <a:r>
              <a:rPr lang="en-US" sz="2200" b="1" dirty="0">
                <a:solidFill>
                  <a:srgbClr val="FFFFFF"/>
                </a:solidFill>
              </a:rPr>
              <a:t>There are many kinds of wetlands. </a:t>
            </a:r>
          </a:p>
          <a:p>
            <a:pPr>
              <a:lnSpc>
                <a:spcPct val="75000"/>
              </a:lnSpc>
            </a:pPr>
            <a:endParaRPr lang="en-US" sz="2200" b="1" dirty="0">
              <a:solidFill>
                <a:srgbClr val="FFFFFF"/>
              </a:solidFill>
            </a:endParaRPr>
          </a:p>
          <a:p>
            <a:pPr>
              <a:lnSpc>
                <a:spcPct val="75000"/>
              </a:lnSpc>
            </a:pPr>
            <a:r>
              <a:rPr lang="en-US" sz="2200" b="1" dirty="0">
                <a:solidFill>
                  <a:srgbClr val="FFFFFF"/>
                </a:solidFill>
              </a:rPr>
              <a:t>All of the continents except Antarctica have wetland ecosystems.</a:t>
            </a:r>
          </a:p>
          <a:p>
            <a:pPr>
              <a:lnSpc>
                <a:spcPct val="75000"/>
              </a:lnSpc>
            </a:pPr>
            <a:endParaRPr lang="en-US" sz="2200" dirty="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213622705"/>
      </p:ext>
    </p:extLst>
  </p:cSld>
  <p:clrMapOvr>
    <a:masterClrMapping/>
  </p:clrMapOvr>
  <mc:AlternateContent xmlns:mc="http://schemas.openxmlformats.org/markup-compatibility/2006" xmlns:p14="http://schemas.microsoft.com/office/powerpoint/2010/main">
    <mc:Choice Requires="p14">
      <p:transition spd="slow" p14:dur="2000" advTm="28955"/>
    </mc:Choice>
    <mc:Fallback xmlns="">
      <p:transition spd="slow" advTm="28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03-17 at 11.23.47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1" y="0"/>
            <a:ext cx="3566833" cy="3273508"/>
          </a:xfrm>
          <a:prstGeom prst="rect">
            <a:avLst/>
          </a:prstGeom>
        </p:spPr>
      </p:pic>
      <p:sp>
        <p:nvSpPr>
          <p:cNvPr id="7" name="TextBox 6"/>
          <p:cNvSpPr txBox="1"/>
          <p:nvPr/>
        </p:nvSpPr>
        <p:spPr>
          <a:xfrm>
            <a:off x="1641838" y="3238578"/>
            <a:ext cx="3044109" cy="369332"/>
          </a:xfrm>
          <a:prstGeom prst="rect">
            <a:avLst/>
          </a:prstGeom>
          <a:noFill/>
        </p:spPr>
        <p:txBody>
          <a:bodyPr wrap="square" rtlCol="0">
            <a:spAutoFit/>
          </a:bodyPr>
          <a:lstStyle/>
          <a:p>
            <a:r>
              <a:rPr lang="en-US" dirty="0"/>
              <a:t>Marsh</a:t>
            </a:r>
          </a:p>
        </p:txBody>
      </p:sp>
      <p:pic>
        <p:nvPicPr>
          <p:cNvPr id="8" name="Picture 7" descr="Screen Shot 2015-03-17 at 11.24.31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88156" y="3277861"/>
            <a:ext cx="2970459" cy="3515497"/>
          </a:xfrm>
          <a:prstGeom prst="rect">
            <a:avLst/>
          </a:prstGeom>
        </p:spPr>
      </p:pic>
      <p:sp>
        <p:nvSpPr>
          <p:cNvPr id="9" name="TextBox 8"/>
          <p:cNvSpPr txBox="1"/>
          <p:nvPr/>
        </p:nvSpPr>
        <p:spPr>
          <a:xfrm>
            <a:off x="7193379" y="448288"/>
            <a:ext cx="3044109" cy="369332"/>
          </a:xfrm>
          <a:prstGeom prst="rect">
            <a:avLst/>
          </a:prstGeom>
          <a:noFill/>
        </p:spPr>
        <p:txBody>
          <a:bodyPr wrap="square" rtlCol="0">
            <a:spAutoFit/>
          </a:bodyPr>
          <a:lstStyle/>
          <a:p>
            <a:r>
              <a:rPr lang="en-US" dirty="0"/>
              <a:t>Swamp</a:t>
            </a:r>
          </a:p>
        </p:txBody>
      </p:sp>
      <p:pic>
        <p:nvPicPr>
          <p:cNvPr id="10" name="Picture 9" descr="Screen Shot 2015-03-17 at 11.26.22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49651" y="126777"/>
            <a:ext cx="2667000" cy="4356100"/>
          </a:xfrm>
          <a:prstGeom prst="rect">
            <a:avLst/>
          </a:prstGeom>
        </p:spPr>
      </p:pic>
      <p:sp>
        <p:nvSpPr>
          <p:cNvPr id="11" name="TextBox 10"/>
          <p:cNvSpPr txBox="1"/>
          <p:nvPr/>
        </p:nvSpPr>
        <p:spPr>
          <a:xfrm>
            <a:off x="1707303" y="6268776"/>
            <a:ext cx="3044109" cy="369332"/>
          </a:xfrm>
          <a:prstGeom prst="rect">
            <a:avLst/>
          </a:prstGeom>
          <a:noFill/>
        </p:spPr>
        <p:txBody>
          <a:bodyPr wrap="square" rtlCol="0">
            <a:spAutoFit/>
          </a:bodyPr>
          <a:lstStyle/>
          <a:p>
            <a:r>
              <a:rPr lang="en-US" dirty="0"/>
              <a:t>Bog</a:t>
            </a:r>
          </a:p>
        </p:txBody>
      </p:sp>
      <p:pic>
        <p:nvPicPr>
          <p:cNvPr id="12" name="Picture 11" descr="Screen Shot 2015-03-17 at 11.26.57 A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90833" y="2819402"/>
            <a:ext cx="2997200" cy="4038599"/>
          </a:xfrm>
          <a:prstGeom prst="rect">
            <a:avLst/>
          </a:prstGeom>
        </p:spPr>
      </p:pic>
      <p:sp>
        <p:nvSpPr>
          <p:cNvPr id="13" name="TextBox 12"/>
          <p:cNvSpPr txBox="1"/>
          <p:nvPr/>
        </p:nvSpPr>
        <p:spPr>
          <a:xfrm>
            <a:off x="8088034" y="5332363"/>
            <a:ext cx="3044109" cy="369332"/>
          </a:xfrm>
          <a:prstGeom prst="rect">
            <a:avLst/>
          </a:prstGeom>
          <a:noFill/>
        </p:spPr>
        <p:txBody>
          <a:bodyPr wrap="square" rtlCol="0">
            <a:spAutoFit/>
          </a:bodyPr>
          <a:lstStyle/>
          <a:p>
            <a:r>
              <a:rPr lang="en-US" dirty="0"/>
              <a:t>Fen</a:t>
            </a:r>
          </a:p>
        </p:txBody>
      </p:sp>
      <p:sp>
        <p:nvSpPr>
          <p:cNvPr id="14" name="TextBox 13"/>
          <p:cNvSpPr txBox="1"/>
          <p:nvPr/>
        </p:nvSpPr>
        <p:spPr>
          <a:xfrm>
            <a:off x="8938018" y="6547137"/>
            <a:ext cx="3044109" cy="246221"/>
          </a:xfrm>
          <a:prstGeom prst="rect">
            <a:avLst/>
          </a:prstGeom>
          <a:noFill/>
        </p:spPr>
        <p:txBody>
          <a:bodyPr wrap="square" rtlCol="0">
            <a:spAutoFit/>
          </a:bodyPr>
          <a:lstStyle/>
          <a:p>
            <a:r>
              <a:rPr lang="en-US" sz="1000" dirty="0"/>
              <a:t>Photos from EPA wetlands site</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3613588976"/>
      </p:ext>
    </p:extLst>
  </p:cSld>
  <p:clrMapOvr>
    <a:masterClrMapping/>
  </p:clrMapOvr>
  <mc:AlternateContent xmlns:mc="http://schemas.openxmlformats.org/markup-compatibility/2006" xmlns:p14="http://schemas.microsoft.com/office/powerpoint/2010/main">
    <mc:Choice Requires="p14">
      <p:transition spd="slow" p14:dur="2000" advTm="10798"/>
    </mc:Choice>
    <mc:Fallback xmlns="">
      <p:transition spd="slow" advTm="10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
                </p:tgtEl>
              </p:cMediaNode>
            </p:audio>
          </p:childTnLst>
        </p:cTn>
      </p:par>
    </p:tnLst>
    <p:bldLst>
      <p:bldP spid="7" grpId="0"/>
      <p:bldP spid="9" grpId="0"/>
      <p:bldP spid="11"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3306" y="95843"/>
            <a:ext cx="7659747" cy="584775"/>
          </a:xfrm>
          <a:prstGeom prst="rect">
            <a:avLst/>
          </a:prstGeom>
          <a:noFill/>
        </p:spPr>
        <p:txBody>
          <a:bodyPr wrap="square" rtlCol="0">
            <a:spAutoFit/>
          </a:bodyPr>
          <a:lstStyle/>
          <a:p>
            <a:r>
              <a:rPr lang="en-US" sz="3200" b="1" dirty="0">
                <a:solidFill>
                  <a:srgbClr val="FFFFFF"/>
                </a:solidFill>
              </a:rPr>
              <a:t>Marsh Habitat (can be fresh or salt water)</a:t>
            </a:r>
          </a:p>
        </p:txBody>
      </p:sp>
      <p:pic>
        <p:nvPicPr>
          <p:cNvPr id="5" name="Picture 4" descr="Screen Shot 2015-03-20 at 11.18.48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7009" y="3395348"/>
            <a:ext cx="1867649" cy="3268386"/>
          </a:xfrm>
          <a:prstGeom prst="rect">
            <a:avLst/>
          </a:prstGeom>
        </p:spPr>
      </p:pic>
      <p:pic>
        <p:nvPicPr>
          <p:cNvPr id="7" name="Picture 6" descr="Screen Shot 2015-03-20 at 11.19.53 AM.png"/>
          <p:cNvPicPr>
            <a:picLocks noChangeAspect="1"/>
          </p:cNvPicPr>
          <p:nvPr/>
        </p:nvPicPr>
        <p:blipFill rotWithShape="1">
          <a:blip r:embed="rId6">
            <a:extLst>
              <a:ext uri="{28A0092B-C50C-407E-A947-70E740481C1C}">
                <a14:useLocalDpi xmlns:a14="http://schemas.microsoft.com/office/drawing/2010/main" val="0"/>
              </a:ext>
            </a:extLst>
          </a:blip>
          <a:srcRect t="4110"/>
          <a:stretch/>
        </p:blipFill>
        <p:spPr>
          <a:xfrm>
            <a:off x="1561333" y="742175"/>
            <a:ext cx="4318000" cy="2654815"/>
          </a:xfrm>
          <a:prstGeom prst="rect">
            <a:avLst/>
          </a:prstGeom>
        </p:spPr>
      </p:pic>
      <p:sp>
        <p:nvSpPr>
          <p:cNvPr id="8" name="TextBox 7"/>
          <p:cNvSpPr txBox="1"/>
          <p:nvPr/>
        </p:nvSpPr>
        <p:spPr>
          <a:xfrm>
            <a:off x="4455257" y="3051109"/>
            <a:ext cx="4032721" cy="369332"/>
          </a:xfrm>
          <a:prstGeom prst="rect">
            <a:avLst/>
          </a:prstGeom>
          <a:noFill/>
        </p:spPr>
        <p:txBody>
          <a:bodyPr wrap="square" rtlCol="0">
            <a:spAutoFit/>
          </a:bodyPr>
          <a:lstStyle/>
          <a:p>
            <a:r>
              <a:rPr lang="en-US" dirty="0"/>
              <a:t>Muskrat den</a:t>
            </a:r>
          </a:p>
        </p:txBody>
      </p:sp>
      <p:pic>
        <p:nvPicPr>
          <p:cNvPr id="9" name="Picture 8" descr="Screen Shot 2015-03-20 at 11.20.58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15955" y="426976"/>
            <a:ext cx="3175000" cy="3048000"/>
          </a:xfrm>
          <a:prstGeom prst="rect">
            <a:avLst/>
          </a:prstGeom>
        </p:spPr>
      </p:pic>
      <p:sp>
        <p:nvSpPr>
          <p:cNvPr id="10" name="TextBox 9"/>
          <p:cNvSpPr txBox="1"/>
          <p:nvPr/>
        </p:nvSpPr>
        <p:spPr>
          <a:xfrm>
            <a:off x="7494856" y="3179790"/>
            <a:ext cx="4032721" cy="369332"/>
          </a:xfrm>
          <a:prstGeom prst="rect">
            <a:avLst/>
          </a:prstGeom>
          <a:noFill/>
        </p:spPr>
        <p:txBody>
          <a:bodyPr wrap="square" rtlCol="0">
            <a:spAutoFit/>
          </a:bodyPr>
          <a:lstStyle/>
          <a:p>
            <a:r>
              <a:rPr lang="en-US" dirty="0"/>
              <a:t>Clapper Rail (salt water)</a:t>
            </a:r>
          </a:p>
        </p:txBody>
      </p:sp>
      <p:pic>
        <p:nvPicPr>
          <p:cNvPr id="11" name="Picture 10" descr="Screen Shot 2015-03-20 at 11.22.51 A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13200" y="3923937"/>
            <a:ext cx="6654800" cy="2362200"/>
          </a:xfrm>
          <a:prstGeom prst="rect">
            <a:avLst/>
          </a:prstGeom>
        </p:spPr>
      </p:pic>
      <p:sp>
        <p:nvSpPr>
          <p:cNvPr id="12" name="TextBox 11"/>
          <p:cNvSpPr txBox="1"/>
          <p:nvPr/>
        </p:nvSpPr>
        <p:spPr>
          <a:xfrm>
            <a:off x="7753054" y="5968978"/>
            <a:ext cx="4032721" cy="369332"/>
          </a:xfrm>
          <a:prstGeom prst="rect">
            <a:avLst/>
          </a:prstGeom>
          <a:noFill/>
        </p:spPr>
        <p:txBody>
          <a:bodyPr wrap="square" rtlCol="0">
            <a:spAutoFit/>
          </a:bodyPr>
          <a:lstStyle/>
          <a:p>
            <a:r>
              <a:rPr lang="en-US" dirty="0"/>
              <a:t>Great Egret (salt water)</a:t>
            </a:r>
          </a:p>
        </p:txBody>
      </p:sp>
      <p:sp>
        <p:nvSpPr>
          <p:cNvPr id="6" name="TextBox 5"/>
          <p:cNvSpPr txBox="1"/>
          <p:nvPr/>
        </p:nvSpPr>
        <p:spPr>
          <a:xfrm>
            <a:off x="1631135" y="3237225"/>
            <a:ext cx="4032721" cy="369332"/>
          </a:xfrm>
          <a:prstGeom prst="rect">
            <a:avLst/>
          </a:prstGeom>
          <a:noFill/>
        </p:spPr>
        <p:txBody>
          <a:bodyPr wrap="square" rtlCol="0">
            <a:spAutoFit/>
          </a:bodyPr>
          <a:lstStyle/>
          <a:p>
            <a:r>
              <a:rPr lang="en-US" dirty="0"/>
              <a:t>Cattail (freshwater) </a:t>
            </a:r>
          </a:p>
        </p:txBody>
      </p:sp>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2627509308"/>
      </p:ext>
    </p:extLst>
  </p:cSld>
  <p:clrMapOvr>
    <a:masterClrMapping/>
  </p:clrMapOvr>
  <mc:AlternateContent xmlns:mc="http://schemas.openxmlformats.org/markup-compatibility/2006" xmlns:p14="http://schemas.microsoft.com/office/powerpoint/2010/main">
    <mc:Choice Requires="p14">
      <p:transition spd="slow" p14:dur="2000" advTm="17795"/>
    </mc:Choice>
    <mc:Fallback xmlns="">
      <p:transition spd="slow" advTm="17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3"/>
                </p:tgtEl>
              </p:cMediaNode>
            </p:audio>
          </p:childTnLst>
        </p:cTn>
      </p:par>
    </p:tnLst>
    <p:bldLst>
      <p:bldP spid="8" grpId="0"/>
      <p:bldP spid="10" grpId="0"/>
      <p:bldP spid="12"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creen Shot 2015-03-20 at 11.28.22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37737" y="3339697"/>
            <a:ext cx="2641600" cy="2286000"/>
          </a:xfrm>
          <a:prstGeom prst="rect">
            <a:avLst/>
          </a:prstGeom>
        </p:spPr>
      </p:pic>
      <p:pic>
        <p:nvPicPr>
          <p:cNvPr id="7" name="Picture 6" descr="Screen Shot 2015-03-20 at 11.25.34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408" y="669821"/>
            <a:ext cx="3263900" cy="3149600"/>
          </a:xfrm>
          <a:prstGeom prst="rect">
            <a:avLst/>
          </a:prstGeom>
        </p:spPr>
      </p:pic>
      <p:pic>
        <p:nvPicPr>
          <p:cNvPr id="4" name="Picture 3" descr="Screen Shot 2015-03-20 at 11.23.41 A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7874" y="3819810"/>
            <a:ext cx="2692400" cy="1930400"/>
          </a:xfrm>
          <a:prstGeom prst="rect">
            <a:avLst/>
          </a:prstGeom>
        </p:spPr>
      </p:pic>
      <p:sp>
        <p:nvSpPr>
          <p:cNvPr id="5" name="TextBox 4"/>
          <p:cNvSpPr txBox="1"/>
          <p:nvPr/>
        </p:nvSpPr>
        <p:spPr>
          <a:xfrm>
            <a:off x="924162" y="179905"/>
            <a:ext cx="4032721" cy="461665"/>
          </a:xfrm>
          <a:prstGeom prst="rect">
            <a:avLst/>
          </a:prstGeom>
          <a:noFill/>
        </p:spPr>
        <p:txBody>
          <a:bodyPr wrap="square" rtlCol="0">
            <a:spAutoFit/>
          </a:bodyPr>
          <a:lstStyle/>
          <a:p>
            <a:r>
              <a:rPr lang="en-US" sz="2400" b="1" dirty="0">
                <a:solidFill>
                  <a:srgbClr val="FFFFFF"/>
                </a:solidFill>
              </a:rPr>
              <a:t>BOGS</a:t>
            </a:r>
          </a:p>
        </p:txBody>
      </p:sp>
      <p:sp>
        <p:nvSpPr>
          <p:cNvPr id="6" name="TextBox 5"/>
          <p:cNvSpPr txBox="1"/>
          <p:nvPr/>
        </p:nvSpPr>
        <p:spPr>
          <a:xfrm>
            <a:off x="386282" y="3699441"/>
            <a:ext cx="4032721" cy="369332"/>
          </a:xfrm>
          <a:prstGeom prst="rect">
            <a:avLst/>
          </a:prstGeom>
          <a:noFill/>
        </p:spPr>
        <p:txBody>
          <a:bodyPr wrap="square" rtlCol="0">
            <a:spAutoFit/>
          </a:bodyPr>
          <a:lstStyle/>
          <a:p>
            <a:r>
              <a:rPr lang="en-US" dirty="0"/>
              <a:t>Salamander</a:t>
            </a:r>
          </a:p>
        </p:txBody>
      </p:sp>
      <p:sp>
        <p:nvSpPr>
          <p:cNvPr id="8" name="TextBox 7"/>
          <p:cNvSpPr txBox="1"/>
          <p:nvPr/>
        </p:nvSpPr>
        <p:spPr>
          <a:xfrm>
            <a:off x="1895745" y="595602"/>
            <a:ext cx="4032721" cy="369332"/>
          </a:xfrm>
          <a:prstGeom prst="rect">
            <a:avLst/>
          </a:prstGeom>
          <a:noFill/>
        </p:spPr>
        <p:txBody>
          <a:bodyPr wrap="square" rtlCol="0">
            <a:spAutoFit/>
          </a:bodyPr>
          <a:lstStyle/>
          <a:p>
            <a:r>
              <a:rPr lang="en-US" dirty="0"/>
              <a:t>Pitcher plant</a:t>
            </a:r>
          </a:p>
        </p:txBody>
      </p:sp>
      <p:pic>
        <p:nvPicPr>
          <p:cNvPr id="9" name="Picture 8" descr="Screen Shot 2015-03-20 at 11.26.30 A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83577" y="3699441"/>
            <a:ext cx="3009900" cy="2590800"/>
          </a:xfrm>
          <a:prstGeom prst="rect">
            <a:avLst/>
          </a:prstGeom>
        </p:spPr>
      </p:pic>
      <p:sp>
        <p:nvSpPr>
          <p:cNvPr id="10" name="TextBox 9"/>
          <p:cNvSpPr txBox="1"/>
          <p:nvPr/>
        </p:nvSpPr>
        <p:spPr>
          <a:xfrm>
            <a:off x="2825112" y="3619086"/>
            <a:ext cx="4032721" cy="369332"/>
          </a:xfrm>
          <a:prstGeom prst="rect">
            <a:avLst/>
          </a:prstGeom>
          <a:noFill/>
        </p:spPr>
        <p:txBody>
          <a:bodyPr wrap="square" rtlCol="0">
            <a:spAutoFit/>
          </a:bodyPr>
          <a:lstStyle/>
          <a:p>
            <a:r>
              <a:rPr lang="en-US" dirty="0"/>
              <a:t>Black bear</a:t>
            </a:r>
          </a:p>
        </p:txBody>
      </p:sp>
      <p:sp>
        <p:nvSpPr>
          <p:cNvPr id="11" name="TextBox 10"/>
          <p:cNvSpPr txBox="1"/>
          <p:nvPr/>
        </p:nvSpPr>
        <p:spPr>
          <a:xfrm>
            <a:off x="9001920" y="138926"/>
            <a:ext cx="4032721" cy="461665"/>
          </a:xfrm>
          <a:prstGeom prst="rect">
            <a:avLst/>
          </a:prstGeom>
          <a:noFill/>
        </p:spPr>
        <p:txBody>
          <a:bodyPr wrap="square" rtlCol="0">
            <a:spAutoFit/>
          </a:bodyPr>
          <a:lstStyle/>
          <a:p>
            <a:r>
              <a:rPr lang="en-US" sz="2400" b="1" dirty="0">
                <a:solidFill>
                  <a:srgbClr val="FFFFFF"/>
                </a:solidFill>
              </a:rPr>
              <a:t>SWAMPS</a:t>
            </a:r>
          </a:p>
        </p:txBody>
      </p:sp>
      <p:pic>
        <p:nvPicPr>
          <p:cNvPr id="12" name="Picture 11" descr="Screen Shot 2015-03-20 at 11.27.22 A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57707" y="614646"/>
            <a:ext cx="3567575" cy="2746919"/>
          </a:xfrm>
          <a:prstGeom prst="rect">
            <a:avLst/>
          </a:prstGeom>
        </p:spPr>
      </p:pic>
      <p:sp>
        <p:nvSpPr>
          <p:cNvPr id="16" name="TextBox 15"/>
          <p:cNvSpPr txBox="1"/>
          <p:nvPr/>
        </p:nvSpPr>
        <p:spPr>
          <a:xfrm>
            <a:off x="9708921" y="5380878"/>
            <a:ext cx="4032721" cy="369332"/>
          </a:xfrm>
          <a:prstGeom prst="rect">
            <a:avLst/>
          </a:prstGeom>
          <a:noFill/>
        </p:spPr>
        <p:txBody>
          <a:bodyPr wrap="square" rtlCol="0">
            <a:spAutoFit/>
          </a:bodyPr>
          <a:lstStyle/>
          <a:p>
            <a:r>
              <a:rPr lang="en-US" dirty="0"/>
              <a:t>Button Bush</a:t>
            </a:r>
          </a:p>
        </p:txBody>
      </p:sp>
      <p:pic>
        <p:nvPicPr>
          <p:cNvPr id="17" name="Picture 16" descr="Screen Shot 2015-03-20 at 11.29.10 A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95035" y="633857"/>
            <a:ext cx="2691781" cy="2058421"/>
          </a:xfrm>
          <a:prstGeom prst="rect">
            <a:avLst/>
          </a:prstGeom>
        </p:spPr>
      </p:pic>
      <p:sp>
        <p:nvSpPr>
          <p:cNvPr id="18" name="TextBox 17"/>
          <p:cNvSpPr txBox="1"/>
          <p:nvPr/>
        </p:nvSpPr>
        <p:spPr>
          <a:xfrm>
            <a:off x="4923006" y="2595895"/>
            <a:ext cx="4032721" cy="369332"/>
          </a:xfrm>
          <a:prstGeom prst="rect">
            <a:avLst/>
          </a:prstGeom>
          <a:noFill/>
        </p:spPr>
        <p:txBody>
          <a:bodyPr wrap="square" rtlCol="0">
            <a:spAutoFit/>
          </a:bodyPr>
          <a:lstStyle/>
          <a:p>
            <a:r>
              <a:rPr lang="en-US" dirty="0"/>
              <a:t>Lady Slipper</a:t>
            </a:r>
          </a:p>
        </p:txBody>
      </p:sp>
      <p:sp>
        <p:nvSpPr>
          <p:cNvPr id="21" name="TextBox 20"/>
          <p:cNvSpPr txBox="1"/>
          <p:nvPr/>
        </p:nvSpPr>
        <p:spPr>
          <a:xfrm>
            <a:off x="5170456" y="172192"/>
            <a:ext cx="4032721" cy="461665"/>
          </a:xfrm>
          <a:prstGeom prst="rect">
            <a:avLst/>
          </a:prstGeom>
          <a:noFill/>
        </p:spPr>
        <p:txBody>
          <a:bodyPr wrap="square" rtlCol="0">
            <a:spAutoFit/>
          </a:bodyPr>
          <a:lstStyle/>
          <a:p>
            <a:r>
              <a:rPr lang="en-US" sz="2400" b="1" dirty="0">
                <a:solidFill>
                  <a:srgbClr val="FFFFFF"/>
                </a:solidFill>
              </a:rPr>
              <a:t>FENS</a:t>
            </a:r>
          </a:p>
        </p:txBody>
      </p:sp>
      <p:sp>
        <p:nvSpPr>
          <p:cNvPr id="14" name="TextBox 13"/>
          <p:cNvSpPr txBox="1"/>
          <p:nvPr/>
        </p:nvSpPr>
        <p:spPr>
          <a:xfrm>
            <a:off x="9203177" y="3118843"/>
            <a:ext cx="4032721" cy="369332"/>
          </a:xfrm>
          <a:prstGeom prst="rect">
            <a:avLst/>
          </a:prstGeom>
          <a:noFill/>
        </p:spPr>
        <p:txBody>
          <a:bodyPr wrap="square" rtlCol="0">
            <a:spAutoFit/>
          </a:bodyPr>
          <a:lstStyle/>
          <a:p>
            <a:r>
              <a:rPr lang="en-US" dirty="0"/>
              <a:t>Warbler</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2866891371"/>
      </p:ext>
    </p:extLst>
  </p:cSld>
  <p:clrMapOvr>
    <a:masterClrMapping/>
  </p:clrMapOvr>
  <mc:AlternateContent xmlns:mc="http://schemas.openxmlformats.org/markup-compatibility/2006" xmlns:p14="http://schemas.microsoft.com/office/powerpoint/2010/main">
    <mc:Choice Requires="p14">
      <p:transition spd="slow" p14:dur="2000" advTm="20926"/>
    </mc:Choice>
    <mc:Fallback xmlns="">
      <p:transition spd="slow" advTm="20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3"/>
                </p:tgtEl>
              </p:cMediaNode>
            </p:audio>
          </p:childTnLst>
        </p:cTn>
      </p:par>
    </p:tnLst>
    <p:bldLst>
      <p:bldP spid="5" grpId="0"/>
      <p:bldP spid="6" grpId="0"/>
      <p:bldP spid="8" grpId="0"/>
      <p:bldP spid="10" grpId="0"/>
      <p:bldP spid="11" grpId="0"/>
      <p:bldP spid="16" grpId="0"/>
      <p:bldP spid="18" grpId="0"/>
      <p:bldP spid="21"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079" name="Rectangle 307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accent1"/>
          </a:solidFill>
          <a:effectLst/>
        </p:spPr>
      </p:sp>
      <p:sp>
        <p:nvSpPr>
          <p:cNvPr id="73" name="Rectangle 7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pic>
        <p:nvPicPr>
          <p:cNvPr id="3074" name="Picture 2" descr="Image result for wetland model"/>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t="18351" b="719"/>
          <a:stretch/>
        </p:blipFill>
        <p:spPr bwMode="auto">
          <a:xfrm>
            <a:off x="1" y="10"/>
            <a:ext cx="12192000" cy="424280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9601" y="4385066"/>
            <a:ext cx="10923638" cy="1317643"/>
          </a:xfrm>
        </p:spPr>
        <p:txBody>
          <a:bodyPr vert="horz" lIns="91440" tIns="45720" rIns="91440" bIns="45720" rtlCol="0" anchor="b">
            <a:normAutofit/>
          </a:bodyPr>
          <a:lstStyle/>
          <a:p>
            <a:pPr algn="ctr">
              <a:lnSpc>
                <a:spcPct val="80000"/>
              </a:lnSpc>
            </a:pPr>
            <a:r>
              <a:rPr lang="en-US" sz="8100" b="1" dirty="0">
                <a:solidFill>
                  <a:srgbClr val="FFFFFF"/>
                </a:solidFill>
              </a:rPr>
              <a:t>Building a Wetland Model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257535288"/>
      </p:ext>
    </p:extLst>
  </p:cSld>
  <p:clrMapOvr>
    <a:masterClrMapping/>
  </p:clrMapOvr>
  <mc:AlternateContent xmlns:mc="http://schemas.openxmlformats.org/markup-compatibility/2006" xmlns:p14="http://schemas.microsoft.com/office/powerpoint/2010/main">
    <mc:Choice Requires="p14">
      <p:transition spd="slow" p14:dur="2000" advTm="4800"/>
    </mc:Choice>
    <mc:Fallback xmlns="">
      <p:transition spd="slow" advTm="4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Step 1:</a:t>
            </a:r>
          </a:p>
        </p:txBody>
      </p:sp>
      <p:sp>
        <p:nvSpPr>
          <p:cNvPr id="3" name="Content Placeholder 2"/>
          <p:cNvSpPr>
            <a:spLocks noGrp="1"/>
          </p:cNvSpPr>
          <p:nvPr>
            <p:ph idx="1"/>
          </p:nvPr>
        </p:nvSpPr>
        <p:spPr/>
        <p:txBody>
          <a:bodyPr/>
          <a:lstStyle/>
          <a:p>
            <a:pPr marL="0" indent="0">
              <a:buNone/>
            </a:pPr>
            <a:r>
              <a:rPr lang="en-US" dirty="0">
                <a:solidFill>
                  <a:srgbClr val="FFFFFF"/>
                </a:solidFill>
              </a:rPr>
              <a:t> Fill half of the pie pan with clay to represent land. </a:t>
            </a:r>
          </a:p>
          <a:p>
            <a:pPr marL="0" indent="0">
              <a:buNone/>
            </a:pPr>
            <a:r>
              <a:rPr lang="en-US" dirty="0">
                <a:solidFill>
                  <a:srgbClr val="FFFFFF"/>
                </a:solidFill>
              </a:rPr>
              <a:t> The empty part of the pie pan represents water (a lake, river, ocean). </a:t>
            </a:r>
          </a:p>
          <a:p>
            <a:pPr marL="0" indent="0">
              <a:buNone/>
            </a:pPr>
            <a:r>
              <a:rPr lang="en-US" dirty="0">
                <a:solidFill>
                  <a:srgbClr val="FFFFFF"/>
                </a:solidFill>
              </a:rPr>
              <a:t> Shape the clay so that it slopes gradually towards the water.</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670714449"/>
      </p:ext>
    </p:extLst>
  </p:cSld>
  <p:clrMapOvr>
    <a:masterClrMapping/>
  </p:clrMapOvr>
  <mc:AlternateContent xmlns:mc="http://schemas.openxmlformats.org/markup-compatibility/2006" xmlns:p14="http://schemas.microsoft.com/office/powerpoint/2010/main">
    <mc:Choice Requires="p14">
      <p:transition spd="slow" p14:dur="2000" advTm="15163"/>
    </mc:Choice>
    <mc:Fallback xmlns="">
      <p:transition spd="slow" advTm="15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4|11.5|1"/>
</p:tagLst>
</file>

<file path=ppt/tags/tag2.xml><?xml version="1.0" encoding="utf-8"?>
<p:tagLst xmlns:a="http://schemas.openxmlformats.org/drawingml/2006/main" xmlns:r="http://schemas.openxmlformats.org/officeDocument/2006/relationships" xmlns:p="http://schemas.openxmlformats.org/presentationml/2006/main">
  <p:tag name="TIMING" val="|1.1"/>
</p:tagLst>
</file>

<file path=ppt/tags/tag3.xml><?xml version="1.0" encoding="utf-8"?>
<p:tagLst xmlns:a="http://schemas.openxmlformats.org/drawingml/2006/main" xmlns:r="http://schemas.openxmlformats.org/officeDocument/2006/relationships" xmlns:p="http://schemas.openxmlformats.org/presentationml/2006/main">
  <p:tag name="TIMING" val="|22.7|2.5"/>
</p:tagLst>
</file>

<file path=ppt/tags/tag4.xml><?xml version="1.0" encoding="utf-8"?>
<p:tagLst xmlns:a="http://schemas.openxmlformats.org/drawingml/2006/main" xmlns:r="http://schemas.openxmlformats.org/officeDocument/2006/relationships" xmlns:p="http://schemas.openxmlformats.org/presentationml/2006/main">
  <p:tag name="TIMING" val="|3.3|1.6|1.7|1.9"/>
</p:tagLst>
</file>

<file path=ppt/tags/tag5.xml><?xml version="1.0" encoding="utf-8"?>
<p:tagLst xmlns:a="http://schemas.openxmlformats.org/drawingml/2006/main" xmlns:r="http://schemas.openxmlformats.org/officeDocument/2006/relationships" xmlns:p="http://schemas.openxmlformats.org/presentationml/2006/main">
  <p:tag name="TIMING" val="|5.8|1.9|3.2|2.5"/>
</p:tagLst>
</file>

<file path=ppt/tags/tag6.xml><?xml version="1.0" encoding="utf-8"?>
<p:tagLst xmlns:a="http://schemas.openxmlformats.org/drawingml/2006/main" xmlns:r="http://schemas.openxmlformats.org/officeDocument/2006/relationships" xmlns:p="http://schemas.openxmlformats.org/presentationml/2006/main">
  <p:tag name="TIMING" val="|1.4|2.1|1.4|1.4|2.3|2.1|1.4|3.3|1.1"/>
</p:tagLst>
</file>

<file path=ppt/theme/theme1.xml><?xml version="1.0" encoding="utf-8"?>
<a:theme xmlns:a="http://schemas.openxmlformats.org/drawingml/2006/main" name="Metropolitan">
  <a:themeElements>
    <a:clrScheme name="Custom 34">
      <a:dk1>
        <a:sysClr val="windowText" lastClr="000000"/>
      </a:dk1>
      <a:lt1>
        <a:srgbClr val="92D050"/>
      </a:lt1>
      <a:dk2>
        <a:srgbClr val="471101"/>
      </a:dk2>
      <a:lt2>
        <a:srgbClr val="E7E8E2"/>
      </a:lt2>
      <a:accent1>
        <a:srgbClr val="92D050"/>
      </a:accent1>
      <a:accent2>
        <a:srgbClr val="F04304"/>
      </a:accent2>
      <a:accent3>
        <a:srgbClr val="EF8606"/>
      </a:accent3>
      <a:accent4>
        <a:srgbClr val="F2C100"/>
      </a:accent4>
      <a:accent5>
        <a:srgbClr val="A65001"/>
      </a:accent5>
      <a:accent6>
        <a:srgbClr val="BA9585"/>
      </a:accent6>
      <a:hlink>
        <a:srgbClr val="00B0F0"/>
      </a:hlink>
      <a:folHlink>
        <a:srgbClr val="7F7F7F"/>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DDE5D0FA646EF498792D2B9A019C022" ma:contentTypeVersion="11" ma:contentTypeDescription="Create a new document." ma:contentTypeScope="" ma:versionID="02f31134bd8086bda2b586c8cb394efb">
  <xsd:schema xmlns:xsd="http://www.w3.org/2001/XMLSchema" xmlns:xs="http://www.w3.org/2001/XMLSchema" xmlns:p="http://schemas.microsoft.com/office/2006/metadata/properties" xmlns:ns1="http://schemas.microsoft.com/sharepoint/v3" xmlns:ns2="4ffa91fb-a0ff-4ac5-b2db-65c790d184a4" xmlns:ns3="http://schemas.microsoft.com/sharepoint.v3" xmlns:ns4="http://schemas.microsoft.com/sharepoint/v3/fields" xmlns:ns5="93c6a663-ae4a-4ced-9ece-a8d2a552dbdd" targetNamespace="http://schemas.microsoft.com/office/2006/metadata/properties" ma:root="true" ma:fieldsID="b28f1d4a36b692e96a95e7dfac3d5744" ns1:_="" ns2:_="" ns3:_="" ns4:_="" ns5:_="">
    <xsd:import namespace="http://schemas.microsoft.com/sharepoint/v3"/>
    <xsd:import namespace="4ffa91fb-a0ff-4ac5-b2db-65c790d184a4"/>
    <xsd:import namespace="http://schemas.microsoft.com/sharepoint.v3"/>
    <xsd:import namespace="http://schemas.microsoft.com/sharepoint/v3/fields"/>
    <xsd:import namespace="93c6a663-ae4a-4ced-9ece-a8d2a552dbdd"/>
    <xsd:element name="properties">
      <xsd:complexType>
        <xsd:sequence>
          <xsd:element name="documentManagement">
            <xsd:complexType>
              <xsd:all>
                <xsd:element ref="ns2:Document_x0020_Creation_x0020_Date" minOccurs="0"/>
                <xsd:element ref="ns2:Creator" minOccurs="0"/>
                <xsd:element ref="ns2:EPA_x0020_Office" minOccurs="0"/>
                <xsd:element ref="ns2:Record" minOccurs="0"/>
                <xsd:element ref="ns3:CategoryDescription" minOccurs="0"/>
                <xsd:element ref="ns2:Identifier" minOccurs="0"/>
                <xsd:element ref="ns2:EPA_x0020_Contributor" minOccurs="0"/>
                <xsd:element ref="ns2:External_x0020_Contributor" minOccurs="0"/>
                <xsd:element ref="ns4:_Coverage" minOccurs="0"/>
                <xsd:element ref="ns2:EPA_x0020_Related_x0020_Documents" minOccurs="0"/>
                <xsd:element ref="ns4:_Source" minOccurs="0"/>
                <xsd:element ref="ns2:Rights" minOccurs="0"/>
                <xsd:element ref="ns1:Language" minOccurs="0"/>
                <xsd:element ref="ns2:j747ac98061d40f0aa7bd47e1db5675d" minOccurs="0"/>
                <xsd:element ref="ns2:TaxKeywordTaxHTField" minOccurs="0"/>
                <xsd:element ref="ns2:TaxCatchAllLabel" minOccurs="0"/>
                <xsd:element ref="ns2:TaxCatchAll" minOccurs="0"/>
                <xsd:element ref="ns2:e3f09c3df709400db2417a7161762d62" minOccurs="0"/>
                <xsd:element ref="ns5:MediaServiceMetadata" minOccurs="0"/>
                <xsd:element ref="ns5:MediaServiceFastMetadata" minOccurs="0"/>
                <xsd:element ref="ns5:MediaServiceAutoTags" minOccurs="0"/>
                <xsd:element ref="ns5:MediaServiceOCR" minOccurs="0"/>
                <xsd:element ref="ns5:MediaServiceGenerationTime" minOccurs="0"/>
                <xsd:element ref="ns5:MediaServiceEventHashCode" minOccurs="0"/>
                <xsd:element ref="ns5: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ma:readOnly="fals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ma:readOnly="false">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ma:readOnly="false">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80c63405-47a1-4b55-937d-305de570f354}" ma:internalName="TaxCatchAllLabel" ma:readOnly="true" ma:showField="CatchAllDataLabel" ma:web="5be46346-aa3e-492f-9fd9-57cc088700bd">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80c63405-47a1-4b55-937d-305de570f354}" ma:internalName="TaxCatchAll" ma:showField="CatchAllData" ma:web="5be46346-aa3e-492f-9fd9-57cc088700bd">
      <xsd:complexType>
        <xsd:complexContent>
          <xsd:extension base="dms:MultiChoiceLookup">
            <xsd:sequence>
              <xsd:element name="Value" type="dms:Lookup" maxOccurs="unbounded" minOccurs="0" nillable="true"/>
            </xsd:sequence>
          </xsd:extension>
        </xsd:complexContent>
      </xsd:complexType>
    </xsd:element>
    <xsd:element name="e3f09c3df709400db2417a7161762d62" ma:index="28" nillable="true" ma:taxonomy="true" ma:internalName="e3f09c3df709400db2417a7161762d62" ma:taxonomyFieldName="EPA_x0020_Subject" ma:displayName="EPA Subject" ma:readOnly="false" ma:default="" ma:fieldId="{e3f09c3d-f709-400d-b241-7a7161762d62}" ma:taxonomyMulti="true" ma:sspId="29f62856-1543-49d4-a736-4569d363f533" ma:termSetId="7a3d4ae0-7e62-45a2-a406-c6a8a6a8eee3"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3c6a663-ae4a-4ced-9ece-a8d2a552dbdd" elementFormDefault="qualified">
    <xsd:import namespace="http://schemas.microsoft.com/office/2006/documentManagement/types"/>
    <xsd:import namespace="http://schemas.microsoft.com/office/infopath/2007/PartnerControls"/>
    <xsd:element name="MediaServiceMetadata" ma:index="29" nillable="true" ma:displayName="MediaServiceMetadata" ma:hidden="true" ma:internalName="MediaServiceMetadata" ma:readOnly="true">
      <xsd:simpleType>
        <xsd:restriction base="dms:Note"/>
      </xsd:simpleType>
    </xsd:element>
    <xsd:element name="MediaServiceFastMetadata" ma:index="30" nillable="true" ma:displayName="MediaServiceFastMetadata" ma:hidden="true" ma:internalName="MediaServiceFastMetadata" ma:readOnly="true">
      <xsd:simpleType>
        <xsd:restriction base="dms:Note"/>
      </xsd:simpleType>
    </xsd:element>
    <xsd:element name="MediaServiceAutoTags" ma:index="31" nillable="true" ma:displayName="Tags" ma:internalName="MediaServiceAutoTags" ma:readOnly="true">
      <xsd:simpleType>
        <xsd:restriction base="dms:Text"/>
      </xsd:simpleType>
    </xsd:element>
    <xsd:element name="MediaServiceOCR" ma:index="32" nillable="true" ma:displayName="Extracted Text" ma:internalName="MediaServiceOCR" ma:readOnly="true">
      <xsd:simpleType>
        <xsd:restriction base="dms:Note">
          <xsd:maxLength value="255"/>
        </xsd:restriction>
      </xsd:simpleType>
    </xsd:element>
    <xsd:element name="MediaServiceGenerationTime" ma:index="33" nillable="true" ma:displayName="MediaServiceGenerationTime" ma:hidden="true" ma:internalName="MediaServiceGenerationTime" ma:readOnly="true">
      <xsd:simpleType>
        <xsd:restriction base="dms:Text"/>
      </xsd:simpleType>
    </xsd:element>
    <xsd:element name="MediaServiceEventHashCode" ma:index="34" nillable="true" ma:displayName="MediaServiceEventHashCode" ma:hidden="true" ma:internalName="MediaServiceEventHashCode" ma:readOnly="true">
      <xsd:simpleType>
        <xsd:restriction base="dms:Text"/>
      </xsd:simpleType>
    </xsd:element>
    <xsd:element name="MediaServiceDateTaken" ma:index="35"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29f62856-1543-49d4-a736-4569d363f533" ContentTypeId="0x0101"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Record xmlns="4ffa91fb-a0ff-4ac5-b2db-65c790d184a4">Shared</Record>
    <Language xmlns="http://schemas.microsoft.com/sharepoint/v3">English</Language>
    <Document_x0020_Creation_x0020_Date xmlns="4ffa91fb-a0ff-4ac5-b2db-65c790d184a4">2019-11-08T14:07:04+00:00</Document_x0020_Creation_x0020_Date>
    <_Source xmlns="http://schemas.microsoft.com/sharepoint/v3/fields" xsi:nil="true"/>
    <j747ac98061d40f0aa7bd47e1db5675d xmlns="4ffa91fb-a0ff-4ac5-b2db-65c790d184a4">
      <Terms xmlns="http://schemas.microsoft.com/office/infopath/2007/PartnerControls"/>
    </j747ac98061d40f0aa7bd47e1db5675d>
    <e3f09c3df709400db2417a7161762d62 xmlns="4ffa91fb-a0ff-4ac5-b2db-65c790d184a4">
      <Terms xmlns="http://schemas.microsoft.com/office/infopath/2007/PartnerControls"/>
    </e3f09c3df709400db2417a7161762d62>
    <External_x0020_Contributor xmlns="4ffa91fb-a0ff-4ac5-b2db-65c790d184a4" xsi:nil="true"/>
    <TaxKeywordTaxHTField xmlns="4ffa91fb-a0ff-4ac5-b2db-65c790d184a4">
      <Terms xmlns="http://schemas.microsoft.com/office/infopath/2007/PartnerControls"/>
    </TaxKeywordTaxHTField>
    <Rights xmlns="4ffa91fb-a0ff-4ac5-b2db-65c790d184a4" xsi:nil="tru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documentManagement>
</p:properties>
</file>

<file path=customXml/itemProps1.xml><?xml version="1.0" encoding="utf-8"?>
<ds:datastoreItem xmlns:ds="http://schemas.openxmlformats.org/officeDocument/2006/customXml" ds:itemID="{D7370D3D-0B1F-4821-9C6E-5C4ADA89BFA5}"/>
</file>

<file path=customXml/itemProps2.xml><?xml version="1.0" encoding="utf-8"?>
<ds:datastoreItem xmlns:ds="http://schemas.openxmlformats.org/officeDocument/2006/customXml" ds:itemID="{9C262A04-F909-40DA-81D0-224D0C5CB4EA}"/>
</file>

<file path=customXml/itemProps3.xml><?xml version="1.0" encoding="utf-8"?>
<ds:datastoreItem xmlns:ds="http://schemas.openxmlformats.org/officeDocument/2006/customXml" ds:itemID="{2A29BA6A-615C-4FBF-B9EA-64D8886C6225}"/>
</file>

<file path=customXml/itemProps4.xml><?xml version="1.0" encoding="utf-8"?>
<ds:datastoreItem xmlns:ds="http://schemas.openxmlformats.org/officeDocument/2006/customXml" ds:itemID="{1C38CEFD-BDD1-4310-B647-DDC9C5FC3296}"/>
</file>

<file path=docProps/app.xml><?xml version="1.0" encoding="utf-8"?>
<Properties xmlns="http://schemas.openxmlformats.org/officeDocument/2006/extended-properties" xmlns:vt="http://schemas.openxmlformats.org/officeDocument/2006/docPropsVTypes">
  <Template>Metropolitan</Template>
  <TotalTime>68</TotalTime>
  <Words>1302</Words>
  <Application>Microsoft Office PowerPoint</Application>
  <PresentationFormat>Widescreen</PresentationFormat>
  <Paragraphs>125</Paragraphs>
  <Slides>21</Slides>
  <Notes>8</Notes>
  <HiddenSlides>0</HiddenSlides>
  <MMClips>21</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Metropolitan</vt:lpstr>
      <vt:lpstr>Ecosystems</vt:lpstr>
      <vt:lpstr>Today:</vt:lpstr>
      <vt:lpstr>PowerPoint Presentation</vt:lpstr>
      <vt:lpstr>What is a Wetland?</vt:lpstr>
      <vt:lpstr>PowerPoint Presentation</vt:lpstr>
      <vt:lpstr>PowerPoint Presentation</vt:lpstr>
      <vt:lpstr>PowerPoint Presentation</vt:lpstr>
      <vt:lpstr>Building a Wetland Model </vt:lpstr>
      <vt:lpstr>Step 1:</vt:lpstr>
      <vt:lpstr>Step 2:</vt:lpstr>
      <vt:lpstr>Step 3:</vt:lpstr>
      <vt:lpstr>Step 4:</vt:lpstr>
      <vt:lpstr>Step 5:</vt:lpstr>
      <vt:lpstr>Step 6:</vt:lpstr>
      <vt:lpstr>Step 7:</vt:lpstr>
      <vt:lpstr>Step 8:</vt:lpstr>
      <vt:lpstr>Step 9:</vt:lpstr>
      <vt:lpstr>Step 10:</vt:lpstr>
      <vt:lpstr>Practice:</vt:lpstr>
      <vt:lpstr>Homework: </vt:lpstr>
      <vt:lpstr>EcoLearn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Ecosystems</dc:title>
  <dc:creator>Olivia Mulholland</dc:creator>
  <cp:lastModifiedBy>Olivia Mulholland</cp:lastModifiedBy>
  <cp:revision>5</cp:revision>
  <dcterms:created xsi:type="dcterms:W3CDTF">2017-04-25T19:45:26Z</dcterms:created>
  <dcterms:modified xsi:type="dcterms:W3CDTF">2017-11-03T04:46:19Z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0x010100DDDE5D0FA646EF498792D2B9A019C022</vt:lpwstr>
  </property>
  <property fmtid="{D5CDD505-2E9C-101B-9397-08002B2CF9AE}" pid="3" name="TaxKeyword">
    <vt:lpwstr/>
  </property>
</Properties>
</file>