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slides/slide26.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7.xml" ContentType="application/vnd.openxmlformats-officedocument.presentationml.slide+xml"/>
  <Override PartName="/ppt/presentation.xml" ContentType="application/vnd.openxmlformats-officedocument.presentationml.presentation.main+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1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2.xml" ContentType="application/vnd.openxmlformats-officedocument.presentationml.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27.xml" ContentType="application/vnd.openxmlformats-officedocument.presentationml.notesSlide+xml"/>
  <Override PartName="/ppt/notesSlides/notesSlide30.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xml" ContentType="application/vnd.openxmlformats-officedocument.presentationml.notesSlide+xml"/>
  <Override PartName="/ppt/notesSlides/notesSlide16.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2.xml" ContentType="application/vnd.openxmlformats-officedocument.presentationml.notesSlide+xml"/>
  <Override PartName="/ppt/slideLayouts/slideLayout11.xml" ContentType="application/vnd.openxmlformats-officedocument.presentationml.slideLayout+xml"/>
  <Override PartName="/ppt/notesSlides/notesSlide17.xml" ContentType="application/vnd.openxmlformats-officedocument.presentationml.notes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3.xml" ContentType="application/vnd.openxmlformats-officedocument.presentationml.slideLayout+xml"/>
  <Override PartName="/ppt/notesSlides/notesSlide23.xml" ContentType="application/vnd.openxmlformats-officedocument.presentationml.notesSlide+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24.xml" ContentType="application/vnd.openxmlformats-officedocument.presentationml.notesSlide+xml"/>
  <Override PartName="/ppt/slideLayouts/slideLayout7.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notesSlides/notesSlide20.xml" ContentType="application/vnd.openxmlformats-officedocument.presentationml.notesSlide+xml"/>
  <Override PartName="/ppt/slideLayouts/slideLayout9.xml" ContentType="application/vnd.openxmlformats-officedocument.presentationml.slideLayout+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8.xml" ContentType="application/vnd.openxmlformats-officedocument.customXmlProperties+xml"/>
  <Override PartName="/customXml/itemProps7.xml" ContentType="application/vnd.openxmlformats-officedocument.customXml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1.xml" ContentType="application/vnd.openxmlformats-officedocument.customXmlProperties+xml"/>
  <Override PartName="/customXml/itemProps11.xml" ContentType="application/vnd.openxmlformats-officedocument.customXmlProperties+xml"/>
  <Override PartName="/customXml/itemProps10.xml" ContentType="application/vnd.openxmlformats-officedocument.customXmlProperties+xml"/>
  <Override PartName="/customXml/itemProps9.xml" ContentType="application/vnd.openxmlformats-officedocument.customXmlProperties+xml"/>
  <Override PartName="/customXml/itemProps12.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9"/>
  </p:sldMasterIdLst>
  <p:notesMasterIdLst>
    <p:notesMasterId r:id="rId42"/>
  </p:notesMasterIdLst>
  <p:sldIdLst>
    <p:sldId id="256" r:id="rId10"/>
    <p:sldId id="261" r:id="rId11"/>
    <p:sldId id="315" r:id="rId12"/>
    <p:sldId id="316" r:id="rId13"/>
    <p:sldId id="317" r:id="rId14"/>
    <p:sldId id="306" r:id="rId15"/>
    <p:sldId id="262" r:id="rId16"/>
    <p:sldId id="285" r:id="rId17"/>
    <p:sldId id="286" r:id="rId18"/>
    <p:sldId id="287" r:id="rId19"/>
    <p:sldId id="289" r:id="rId20"/>
    <p:sldId id="288" r:id="rId21"/>
    <p:sldId id="290" r:id="rId22"/>
    <p:sldId id="291" r:id="rId23"/>
    <p:sldId id="293" r:id="rId24"/>
    <p:sldId id="292" r:id="rId25"/>
    <p:sldId id="298" r:id="rId26"/>
    <p:sldId id="319" r:id="rId27"/>
    <p:sldId id="320" r:id="rId28"/>
    <p:sldId id="318" r:id="rId29"/>
    <p:sldId id="302" r:id="rId30"/>
    <p:sldId id="307" r:id="rId31"/>
    <p:sldId id="308" r:id="rId32"/>
    <p:sldId id="309" r:id="rId33"/>
    <p:sldId id="310" r:id="rId34"/>
    <p:sldId id="311" r:id="rId35"/>
    <p:sldId id="312" r:id="rId36"/>
    <p:sldId id="313" r:id="rId37"/>
    <p:sldId id="314" r:id="rId38"/>
    <p:sldId id="304" r:id="rId39"/>
    <p:sldId id="305" r:id="rId40"/>
    <p:sldId id="274"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FDD6"/>
    <a:srgbClr val="C09DE3"/>
    <a:srgbClr val="265F92"/>
    <a:srgbClr val="333399"/>
    <a:srgbClr val="000099"/>
    <a:srgbClr val="FFCCFF"/>
    <a:srgbClr val="173A59"/>
    <a:srgbClr val="0000B4"/>
    <a:srgbClr val="2C2C84"/>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8"/>
    <p:restoredTop sz="87309"/>
  </p:normalViewPr>
  <p:slideViewPr>
    <p:cSldViewPr snapToGrid="0" snapToObjects="1">
      <p:cViewPr varScale="1">
        <p:scale>
          <a:sx n="98" d="100"/>
          <a:sy n="98" d="100"/>
        </p:scale>
        <p:origin x="39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customXml" Target="../customXml/item9.xml"/><Relationship Id="rId50" Type="http://schemas.openxmlformats.org/officeDocument/2006/relationships/customXml" Target="../customXml/item12.xml"/><Relationship Id="rId7" Type="http://schemas.openxmlformats.org/officeDocument/2006/relationships/customXml" Target="../customXml/item7.xml"/><Relationship Id="rId29"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7.xml"/><Relationship Id="rId24" Type="http://schemas.openxmlformats.org/officeDocument/2006/relationships/slide" Target="slides/slide15.xml"/><Relationship Id="rId32" Type="http://schemas.openxmlformats.org/officeDocument/2006/relationships/slide" Target="slides/slide23.xml"/><Relationship Id="rId11" Type="http://schemas.openxmlformats.org/officeDocument/2006/relationships/slide" Target="slides/slide2.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23" Type="http://schemas.openxmlformats.org/officeDocument/2006/relationships/slide" Target="slides/slide14.xml"/><Relationship Id="rId28" Type="http://schemas.openxmlformats.org/officeDocument/2006/relationships/slide" Target="slides/slide19.xml"/><Relationship Id="rId5" Type="http://schemas.openxmlformats.org/officeDocument/2006/relationships/customXml" Target="../customXml/item5.xml"/><Relationship Id="rId36" Type="http://schemas.openxmlformats.org/officeDocument/2006/relationships/slide" Target="slides/slide27.xml"/><Relationship Id="rId15" Type="http://schemas.openxmlformats.org/officeDocument/2006/relationships/slide" Target="slides/slide6.xml"/><Relationship Id="rId49" Type="http://schemas.openxmlformats.org/officeDocument/2006/relationships/customXml" Target="../customXml/item11.xml"/><Relationship Id="rId31" Type="http://schemas.openxmlformats.org/officeDocument/2006/relationships/slide" Target="slides/slide22.xml"/><Relationship Id="rId10" Type="http://schemas.openxmlformats.org/officeDocument/2006/relationships/slide" Target="slides/slide1.xml"/><Relationship Id="rId19" Type="http://schemas.openxmlformats.org/officeDocument/2006/relationships/slide" Target="slides/slide10.xml"/><Relationship Id="rId44" Type="http://schemas.openxmlformats.org/officeDocument/2006/relationships/viewProps" Target="viewProps.xml"/><Relationship Id="rId22" Type="http://schemas.openxmlformats.org/officeDocument/2006/relationships/slide" Target="slides/slide13.xml"/><Relationship Id="rId27" Type="http://schemas.openxmlformats.org/officeDocument/2006/relationships/slide" Target="slides/slide18.xml"/><Relationship Id="rId4" Type="http://schemas.openxmlformats.org/officeDocument/2006/relationships/customXml" Target="../customXml/item4.xml"/><Relationship Id="rId30" Type="http://schemas.openxmlformats.org/officeDocument/2006/relationships/slide" Target="slides/slide21.xml"/><Relationship Id="rId9" Type="http://schemas.openxmlformats.org/officeDocument/2006/relationships/slideMaster" Target="slideMasters/slideMaster1.xml"/><Relationship Id="rId35" Type="http://schemas.openxmlformats.org/officeDocument/2006/relationships/slide" Target="slides/slide26.xml"/><Relationship Id="rId14" Type="http://schemas.openxmlformats.org/officeDocument/2006/relationships/slide" Target="slides/slide5.xml"/><Relationship Id="rId43" Type="http://schemas.openxmlformats.org/officeDocument/2006/relationships/presProps" Target="presProps.xml"/><Relationship Id="rId48" Type="http://schemas.openxmlformats.org/officeDocument/2006/relationships/customXml" Target="../customXml/item10.xml"/><Relationship Id="rId8" Type="http://schemas.openxmlformats.org/officeDocument/2006/relationships/customXml" Target="../customXml/item8.xml"/><Relationship Id="rId3" Type="http://schemas.openxmlformats.org/officeDocument/2006/relationships/customXml" Target="../customXml/item3.xml"/><Relationship Id="rId46" Type="http://schemas.openxmlformats.org/officeDocument/2006/relationships/tableStyles" Target="tableStyles.xml"/><Relationship Id="rId25" Type="http://schemas.openxmlformats.org/officeDocument/2006/relationships/slide" Target="slides/slide16.xml"/><Relationship Id="rId33" Type="http://schemas.openxmlformats.org/officeDocument/2006/relationships/slide" Target="slides/slide24.xml"/><Relationship Id="rId12" Type="http://schemas.openxmlformats.org/officeDocument/2006/relationships/slide" Target="slides/slide3.xml"/><Relationship Id="rId17" Type="http://schemas.openxmlformats.org/officeDocument/2006/relationships/slide" Target="slides/slide8.xml"/><Relationship Id="rId38" Type="http://schemas.openxmlformats.org/officeDocument/2006/relationships/slide" Target="slides/slide29.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customXml" Target="../customXml/item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6BA48-7336-7F46-83E1-33F88F02884E}" type="datetimeFigureOut">
              <a:rPr lang="en-US" smtClean="0"/>
              <a:t>3/12/19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5F558-4595-D745-AB7D-81853C980762}" type="slidenum">
              <a:rPr lang="en-US" smtClean="0"/>
              <a:t>‹#›</a:t>
            </a:fld>
            <a:endParaRPr lang="en-US"/>
          </a:p>
        </p:txBody>
      </p:sp>
    </p:spTree>
    <p:extLst>
      <p:ext uri="{BB962C8B-B14F-4D97-AF65-F5344CB8AC3E}">
        <p14:creationId xmlns:p14="http://schemas.microsoft.com/office/powerpoint/2010/main" val="1878010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s://www.waste360.com/legislation-regulation/congress-passes-act-reduce-marine-debris"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s://marinedebris.noaa.gov/understanding-marine-debris-games-and-activities-kids-all-ages"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marinedebris.noaa.gov/understanding-marine-debris-games-and-activities-kids-all-age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u="sng" strike="noStrike" kern="1200" dirty="0" smtClean="0">
                <a:solidFill>
                  <a:schemeClr val="tx1"/>
                </a:solidFill>
                <a:effectLst/>
                <a:latin typeface="+mn-lt"/>
                <a:ea typeface="+mn-ea"/>
                <a:cs typeface="+mn-cs"/>
                <a:hlinkClick r:id="rId3"/>
              </a:rPr>
              <a:t>https://www.waste360.com/legislation-regulation/congress-passes-act-reduce-marine-debris</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a:t>
            </a:fld>
            <a:endParaRPr lang="en-US"/>
          </a:p>
        </p:txBody>
      </p:sp>
    </p:spTree>
    <p:extLst>
      <p:ext uri="{BB962C8B-B14F-4D97-AF65-F5344CB8AC3E}">
        <p14:creationId xmlns:p14="http://schemas.microsoft.com/office/powerpoint/2010/main" val="6266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cigarette won’t break down for 5 years!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10</a:t>
            </a:fld>
            <a:endParaRPr lang="en-US"/>
          </a:p>
        </p:txBody>
      </p:sp>
    </p:spTree>
    <p:extLst>
      <p:ext uri="{BB962C8B-B14F-4D97-AF65-F5344CB8AC3E}">
        <p14:creationId xmlns:p14="http://schemas.microsoft.com/office/powerpoint/2010/main" val="4187359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think it takes about 20 years for a plastic bag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11</a:t>
            </a:fld>
            <a:endParaRPr lang="en-US"/>
          </a:p>
        </p:txBody>
      </p:sp>
    </p:spTree>
    <p:extLst>
      <p:ext uri="{BB962C8B-B14F-4D97-AF65-F5344CB8AC3E}">
        <p14:creationId xmlns:p14="http://schemas.microsoft.com/office/powerpoint/2010/main" val="299241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takes about 20-1000</a:t>
            </a:r>
            <a:r>
              <a:rPr lang="en-US" baseline="0" dirty="0" smtClean="0"/>
              <a:t> years to break down. </a:t>
            </a:r>
            <a:endParaRPr lang="en-US" dirty="0"/>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12</a:t>
            </a:fld>
            <a:endParaRPr lang="en-US"/>
          </a:p>
        </p:txBody>
      </p:sp>
    </p:spTree>
    <p:extLst>
      <p:ext uri="{BB962C8B-B14F-4D97-AF65-F5344CB8AC3E}">
        <p14:creationId xmlns:p14="http://schemas.microsoft.com/office/powerpoint/2010/main" val="2688791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plastic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13</a:t>
            </a:fld>
            <a:endParaRPr lang="en-US"/>
          </a:p>
        </p:txBody>
      </p:sp>
    </p:spTree>
    <p:extLst>
      <p:ext uri="{BB962C8B-B14F-4D97-AF65-F5344CB8AC3E}">
        <p14:creationId xmlns:p14="http://schemas.microsoft.com/office/powerpoint/2010/main" val="25449513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450 years for a plastic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14</a:t>
            </a:fld>
            <a:endParaRPr lang="en-US"/>
          </a:p>
        </p:txBody>
      </p:sp>
    </p:spTree>
    <p:extLst>
      <p:ext uri="{BB962C8B-B14F-4D97-AF65-F5344CB8AC3E}">
        <p14:creationId xmlns:p14="http://schemas.microsoft.com/office/powerpoint/2010/main" val="25693012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 glass bottle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15</a:t>
            </a:fld>
            <a:endParaRPr lang="en-US"/>
          </a:p>
        </p:txBody>
      </p:sp>
    </p:spTree>
    <p:extLst>
      <p:ext uri="{BB962C8B-B14F-4D97-AF65-F5344CB8AC3E}">
        <p14:creationId xmlns:p14="http://schemas.microsoft.com/office/powerpoint/2010/main" val="3819762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one *million* years for a glass bottle to break down!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16</a:t>
            </a:fld>
            <a:endParaRPr lang="en-US"/>
          </a:p>
        </p:txBody>
      </p:sp>
    </p:spTree>
    <p:extLst>
      <p:ext uri="{BB962C8B-B14F-4D97-AF65-F5344CB8AC3E}">
        <p14:creationId xmlns:p14="http://schemas.microsoft.com/office/powerpoint/2010/main" val="4036203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Trash Tracking: Let’s do an activity. This activity happens outdoors.</a:t>
            </a:r>
          </a:p>
          <a:p>
            <a:endParaRPr lang="en-US" dirty="0" smtClean="0"/>
          </a:p>
          <a:p>
            <a:r>
              <a:rPr lang="en-US" sz="1200" kern="1200" dirty="0" smtClean="0">
                <a:solidFill>
                  <a:schemeClr val="tx1"/>
                </a:solidFill>
                <a:effectLst/>
                <a:latin typeface="+mn-lt"/>
                <a:ea typeface="+mn-ea"/>
                <a:cs typeface="+mn-cs"/>
              </a:rPr>
              <a:t>This activity occurs outdoors.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Introduce the activity: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Pollution that comes from our waterways more often than not travels into the ocean. In order to observe this, we will be going outside to observe and examine the sources and damages of this waste. For today’s assignment we will be counting pollution as easily seen litter, or trash -- these are things that can become “marine debris.”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 over safety and sanitation rules with the students before going outside. </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Avoid sharp items (needles, broken glass, etc.)</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Wear gloves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Split the students up into groups of 4-5 and provide them with equipment. Before they head outside, ask them to make predictions about:</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Where they will find the most trash and from what sources?</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types of trash will be the most prominent?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Once outside, have the students pick 100-foot sections and have them collect data, as well as trash. Each student must choose one piece of found trash that stands out to them for any reason and bring it into the classroom for a discussion. and describe how they can tell that it was transported by a waterway. </a:t>
            </a:r>
            <a:endParaRPr lang="en-US" sz="16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17</a:t>
            </a:fld>
            <a:endParaRPr lang="en-US"/>
          </a:p>
        </p:txBody>
      </p:sp>
    </p:spTree>
    <p:extLst>
      <p:ext uri="{BB962C8B-B14F-4D97-AF65-F5344CB8AC3E}">
        <p14:creationId xmlns:p14="http://schemas.microsoft.com/office/powerpoint/2010/main" val="1195135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Let’s make predictions. What do you think you will find outside? What types of trash will you find most? Where will you find the most trash? At the end of this activity, you will each pick one piece of trash that stands out to you for any reason.</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18</a:t>
            </a:fld>
            <a:endParaRPr lang="en-US"/>
          </a:p>
        </p:txBody>
      </p:sp>
    </p:spTree>
    <p:extLst>
      <p:ext uri="{BB962C8B-B14F-4D97-AF65-F5344CB8AC3E}">
        <p14:creationId xmlns:p14="http://schemas.microsoft.com/office/powerpoint/2010/main" val="1859864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Trash Tracking: Let’s do an activity. This activity happens outdoors.</a:t>
            </a:r>
          </a:p>
          <a:p>
            <a:endParaRPr lang="en-US" dirty="0" smtClean="0"/>
          </a:p>
          <a:p>
            <a:r>
              <a:rPr lang="en-US" sz="1200" kern="1200" dirty="0" smtClean="0">
                <a:solidFill>
                  <a:schemeClr val="tx1"/>
                </a:solidFill>
                <a:effectLst/>
                <a:latin typeface="+mn-lt"/>
                <a:ea typeface="+mn-ea"/>
                <a:cs typeface="+mn-cs"/>
              </a:rPr>
              <a:t>This activity occurs outdoors.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Introduce the activity: </a:t>
            </a:r>
            <a:endParaRPr lang="en-US" sz="16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6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Pollution that comes from our waterways more often than not travels into the ocean. In order to observe this, we will be going outside to observe and examine the sources and damages of this waste. For today’s assignment we will be counting pollution as easily seen litter, or trash -- these are things that can become “marine debris.”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Go over safety and sanitation rules with the students before going outside. </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Avoid sharp items (needles, broken glass, etc.)</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Wear gloves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Split the students up into groups of 4-5 and provide them with equipment. Before they head outside, ask them to make predictions about:</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Where they will find the most trash and from what sources?</a:t>
            </a:r>
            <a:endParaRPr lang="en-US" sz="1600" kern="1200" dirty="0" smtClean="0">
              <a:solidFill>
                <a:schemeClr val="tx1"/>
              </a:solidFill>
              <a:effectLst/>
              <a:latin typeface="+mn-lt"/>
              <a:ea typeface="+mn-ea"/>
              <a:cs typeface="+mn-cs"/>
            </a:endParaRPr>
          </a:p>
          <a:p>
            <a:pPr lvl="1"/>
            <a:r>
              <a:rPr lang="en-US" sz="1200" kern="1200" dirty="0" smtClean="0">
                <a:solidFill>
                  <a:schemeClr val="tx1"/>
                </a:solidFill>
                <a:effectLst/>
                <a:latin typeface="+mn-lt"/>
                <a:ea typeface="+mn-ea"/>
                <a:cs typeface="+mn-cs"/>
              </a:rPr>
              <a:t>What types of trash will be the most prominent? </a:t>
            </a:r>
            <a:endParaRPr lang="en-US" sz="16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Once outside, have the students pick 100-foot sections and have them collect data, as well as trash. Each student must choose one piece of found trash that stands out to them for any reason and bring it into the classroom for a discussion. and describe how they can tell that it was transported by a waterway. </a:t>
            </a:r>
            <a:endParaRPr lang="en-US" sz="1600" kern="1200" dirty="0" smtClean="0">
              <a:solidFill>
                <a:schemeClr val="tx1"/>
              </a:solidFill>
              <a:effectLst/>
              <a:latin typeface="+mn-lt"/>
              <a:ea typeface="+mn-ea"/>
              <a:cs typeface="+mn-cs"/>
            </a:endParaRPr>
          </a:p>
          <a:p>
            <a:endParaRPr lang="en-US"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19</a:t>
            </a:fld>
            <a:endParaRPr lang="en-US"/>
          </a:p>
        </p:txBody>
      </p:sp>
    </p:spTree>
    <p:extLst>
      <p:ext uri="{BB962C8B-B14F-4D97-AF65-F5344CB8AC3E}">
        <p14:creationId xmlns:p14="http://schemas.microsoft.com/office/powerpoint/2010/main" val="952101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dirty="0"/>
              <a:t>, we will learn about marine debris, also called aquatic trash. Marine debris is any kind of trash that has made its way to the ocean, such as plastic bags, bottles, or other kinds of litter</a:t>
            </a:r>
            <a:r>
              <a:rPr lang="en-US" dirty="0" smtClean="0"/>
              <a:t>.</a:t>
            </a:r>
          </a:p>
          <a:p>
            <a:endParaRPr lang="en-US" dirty="0" smtClean="0"/>
          </a:p>
          <a:p>
            <a:r>
              <a:rPr lang="en-US" sz="1200" b="0" i="0" u="none" strike="noStrike" kern="1200" dirty="0" smtClean="0">
                <a:solidFill>
                  <a:schemeClr val="tx1"/>
                </a:solidFill>
                <a:effectLst/>
                <a:latin typeface="+mn-lt"/>
                <a:ea typeface="+mn-ea"/>
                <a:cs typeface="+mn-cs"/>
              </a:rPr>
              <a:t>https://</a:t>
            </a:r>
            <a:r>
              <a:rPr lang="en-US" sz="1200" b="0" i="0" u="none" strike="noStrike" kern="1200" dirty="0" err="1" smtClean="0">
                <a:solidFill>
                  <a:schemeClr val="tx1"/>
                </a:solidFill>
                <a:effectLst/>
                <a:latin typeface="+mn-lt"/>
                <a:ea typeface="+mn-ea"/>
                <a:cs typeface="+mn-cs"/>
              </a:rPr>
              <a:t>eos.org</a:t>
            </a:r>
            <a:r>
              <a:rPr lang="en-US" sz="1200" b="0" i="0" u="none" strike="noStrike" kern="1200" dirty="0" smtClean="0">
                <a:solidFill>
                  <a:schemeClr val="tx1"/>
                </a:solidFill>
                <a:effectLst/>
                <a:latin typeface="+mn-lt"/>
                <a:ea typeface="+mn-ea"/>
                <a:cs typeface="+mn-cs"/>
              </a:rPr>
              <a:t>/meeting-reports/developing-a-remote-sensing-system-to-track-marine-debris</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a:t>
            </a:fld>
            <a:endParaRPr lang="en-US"/>
          </a:p>
        </p:txBody>
      </p:sp>
    </p:spTree>
    <p:extLst>
      <p:ext uri="{BB962C8B-B14F-4D97-AF65-F5344CB8AC3E}">
        <p14:creationId xmlns:p14="http://schemas.microsoft.com/office/powerpoint/2010/main" val="149381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Move to a place where all the students can quietly interpret the data.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Tell them to discuss questions such as: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Where is the biggest source of this trash? Was it dropped there or transported and how do you know? </a:t>
            </a:r>
          </a:p>
          <a:p>
            <a:pPr lvl="0"/>
            <a:r>
              <a:rPr lang="en-US" sz="1200" kern="1200" dirty="0" smtClean="0">
                <a:solidFill>
                  <a:schemeClr val="tx1"/>
                </a:solidFill>
                <a:effectLst/>
                <a:latin typeface="+mn-lt"/>
                <a:ea typeface="+mn-ea"/>
                <a:cs typeface="+mn-cs"/>
              </a:rPr>
              <a:t>What is the biggest threat to wildlife from your data? How about for human? </a:t>
            </a:r>
          </a:p>
          <a:p>
            <a:pPr lvl="0"/>
            <a:r>
              <a:rPr lang="en-US" sz="1200" kern="1200" dirty="0" smtClean="0">
                <a:solidFill>
                  <a:schemeClr val="tx1"/>
                </a:solidFill>
                <a:effectLst/>
                <a:latin typeface="+mn-lt"/>
                <a:ea typeface="+mn-ea"/>
                <a:cs typeface="+mn-cs"/>
              </a:rPr>
              <a:t>What is the most common type of trash that you found? Are you surprised?</a:t>
            </a:r>
          </a:p>
          <a:p>
            <a:pPr lvl="0"/>
            <a:r>
              <a:rPr lang="en-US" sz="1200" kern="1200" dirty="0" smtClean="0">
                <a:solidFill>
                  <a:schemeClr val="tx1"/>
                </a:solidFill>
                <a:effectLst/>
                <a:latin typeface="+mn-lt"/>
                <a:ea typeface="+mn-ea"/>
                <a:cs typeface="+mn-cs"/>
              </a:rPr>
              <a:t>What was the biggest pattern in this type of trash? What was the most unique type of trash that you found?</a:t>
            </a:r>
            <a:r>
              <a:rPr lang="en-US" sz="1200" b="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20</a:t>
            </a:fld>
            <a:endParaRPr lang="en-US"/>
          </a:p>
        </p:txBody>
      </p:sp>
    </p:spTree>
    <p:extLst>
      <p:ext uri="{BB962C8B-B14F-4D97-AF65-F5344CB8AC3E}">
        <p14:creationId xmlns:p14="http://schemas.microsoft.com/office/powerpoint/2010/main" val="1731557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Answer?</a:t>
            </a:r>
            <a:r>
              <a:rPr lang="en-US" baseline="0" dirty="0" smtClean="0"/>
              <a:t> Reduce, Reuse, Recycle and Refuse!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the next few slides </a:t>
            </a:r>
            <a:r>
              <a:rPr lang="en-US" smtClean="0"/>
              <a:t>as practice!</a:t>
            </a: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21</a:t>
            </a:fld>
            <a:endParaRPr lang="en-US"/>
          </a:p>
        </p:txBody>
      </p:sp>
    </p:spTree>
    <p:extLst>
      <p:ext uri="{BB962C8B-B14F-4D97-AF65-F5344CB8AC3E}">
        <p14:creationId xmlns:p14="http://schemas.microsoft.com/office/powerpoint/2010/main" val="411162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Source: </a:t>
            </a:r>
            <a:r>
              <a:rPr lang="en-US" dirty="0" smtClean="0"/>
              <a:t>Source: https://</a:t>
            </a:r>
            <a:r>
              <a:rPr lang="en-US" dirty="0" err="1" smtClean="0"/>
              <a:t>etownpubliclibrary.org</a:t>
            </a:r>
            <a:r>
              <a:rPr lang="en-US" dirty="0" smtClean="0"/>
              <a:t>/event/wild-</a:t>
            </a:r>
            <a:r>
              <a:rPr lang="en-US" dirty="0" err="1" smtClean="0"/>
              <a:t>wednesday</a:t>
            </a:r>
            <a:r>
              <a:rPr lang="en-US" dirty="0" smtClean="0"/>
              <a:t>-copy-copy-copy/</a:t>
            </a:r>
          </a:p>
          <a:p>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22</a:t>
            </a:fld>
            <a:endParaRPr lang="en-US"/>
          </a:p>
        </p:txBody>
      </p:sp>
    </p:spTree>
    <p:extLst>
      <p:ext uri="{BB962C8B-B14F-4D97-AF65-F5344CB8AC3E}">
        <p14:creationId xmlns:p14="http://schemas.microsoft.com/office/powerpoint/2010/main" val="1065257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effectLst/>
              </a:rPr>
              <a:t>Source: </a:t>
            </a:r>
            <a:r>
              <a:rPr lang="en-US" dirty="0" smtClean="0"/>
              <a:t>https://</a:t>
            </a:r>
            <a:r>
              <a:rPr lang="en-US" dirty="0" err="1" smtClean="0"/>
              <a:t>etownpubliclibrary.org</a:t>
            </a:r>
            <a:r>
              <a:rPr lang="en-US" dirty="0" smtClean="0"/>
              <a:t>/event/wild-</a:t>
            </a:r>
            <a:r>
              <a:rPr lang="en-US" dirty="0" err="1" smtClean="0"/>
              <a:t>wednesday</a:t>
            </a:r>
            <a:r>
              <a:rPr lang="en-US" dirty="0" smtClean="0"/>
              <a:t>-copy-copy-copy/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http://clipart-</a:t>
            </a:r>
            <a:r>
              <a:rPr lang="en-US" dirty="0" err="1" smtClean="0"/>
              <a:t>library.com</a:t>
            </a:r>
            <a:r>
              <a:rPr lang="en-US" dirty="0" smtClean="0"/>
              <a:t>/no-</a:t>
            </a:r>
            <a:r>
              <a:rPr lang="en-US" dirty="0" err="1" smtClean="0"/>
              <a:t>cliparts.html</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23</a:t>
            </a:fld>
            <a:endParaRPr lang="en-US"/>
          </a:p>
        </p:txBody>
      </p:sp>
    </p:spTree>
    <p:extLst>
      <p:ext uri="{BB962C8B-B14F-4D97-AF65-F5344CB8AC3E}">
        <p14:creationId xmlns:p14="http://schemas.microsoft.com/office/powerpoint/2010/main" val="1587780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https://</a:t>
            </a:r>
            <a:r>
              <a:rPr lang="en-US" baseline="0" dirty="0" err="1" smtClean="0">
                <a:effectLst/>
              </a:rPr>
              <a:t>www.pinterest.com</a:t>
            </a:r>
            <a:r>
              <a:rPr lang="en-US" baseline="0" dirty="0" smtClean="0">
                <a:effectLst/>
              </a:rPr>
              <a:t>/pin/250653535488324657/</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24</a:t>
            </a:fld>
            <a:endParaRPr lang="en-US"/>
          </a:p>
        </p:txBody>
      </p:sp>
    </p:spTree>
    <p:extLst>
      <p:ext uri="{BB962C8B-B14F-4D97-AF65-F5344CB8AC3E}">
        <p14:creationId xmlns:p14="http://schemas.microsoft.com/office/powerpoint/2010/main" val="401278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a:t>
            </a:r>
            <a:r>
              <a:rPr lang="en-US" sz="1200" kern="1200" smtClean="0">
                <a:solidFill>
                  <a:schemeClr val="tx1"/>
                </a:solidFill>
                <a:effectLst/>
                <a:latin typeface="+mn-lt"/>
                <a:ea typeface="+mn-ea"/>
                <a:cs typeface="+mn-cs"/>
              </a:rPr>
              <a:t>Recycle.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25</a:t>
            </a:fld>
            <a:endParaRPr lang="en-US"/>
          </a:p>
        </p:txBody>
      </p:sp>
    </p:spTree>
    <p:extLst>
      <p:ext uri="{BB962C8B-B14F-4D97-AF65-F5344CB8AC3E}">
        <p14:creationId xmlns:p14="http://schemas.microsoft.com/office/powerpoint/2010/main" val="1129086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http://clipart-</a:t>
            </a:r>
            <a:r>
              <a:rPr lang="en-US" baseline="0" dirty="0" err="1" smtClean="0">
                <a:effectLst/>
              </a:rPr>
              <a:t>library.com</a:t>
            </a:r>
            <a:r>
              <a:rPr lang="en-US" baseline="0" dirty="0" smtClean="0">
                <a:effectLst/>
              </a:rPr>
              <a:t>/water-bottles-</a:t>
            </a:r>
            <a:r>
              <a:rPr lang="en-US" baseline="0" dirty="0" err="1" smtClean="0">
                <a:effectLst/>
              </a:rPr>
              <a:t>cliparts.html</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26</a:t>
            </a:fld>
            <a:endParaRPr lang="en-US"/>
          </a:p>
        </p:txBody>
      </p:sp>
    </p:spTree>
    <p:extLst>
      <p:ext uri="{BB962C8B-B14F-4D97-AF65-F5344CB8AC3E}">
        <p14:creationId xmlns:p14="http://schemas.microsoft.com/office/powerpoint/2010/main" val="1689226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http://clipart-</a:t>
            </a:r>
            <a:r>
              <a:rPr lang="en-US" baseline="0" dirty="0" err="1" smtClean="0">
                <a:effectLst/>
              </a:rPr>
              <a:t>library.com</a:t>
            </a:r>
            <a:r>
              <a:rPr lang="en-US" baseline="0" dirty="0" smtClean="0">
                <a:effectLst/>
              </a:rPr>
              <a:t>/water-bottles-</a:t>
            </a:r>
            <a:r>
              <a:rPr lang="en-US" baseline="0" dirty="0" err="1" smtClean="0">
                <a:effectLst/>
              </a:rPr>
              <a:t>cliparts.html</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27</a:t>
            </a:fld>
            <a:endParaRPr lang="en-US"/>
          </a:p>
        </p:txBody>
      </p:sp>
    </p:spTree>
    <p:extLst>
      <p:ext uri="{BB962C8B-B14F-4D97-AF65-F5344CB8AC3E}">
        <p14:creationId xmlns:p14="http://schemas.microsoft.com/office/powerpoint/2010/main" val="4342163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https://</a:t>
            </a:r>
            <a:r>
              <a:rPr lang="en-US" baseline="0" dirty="0" err="1" smtClean="0">
                <a:effectLst/>
              </a:rPr>
              <a:t>www.treetop.com</a:t>
            </a:r>
            <a:r>
              <a:rPr lang="en-US" baseline="0" dirty="0" smtClean="0">
                <a:effectLst/>
              </a:rPr>
              <a:t>/consumer/fruit-products/juice/apple-juice/5pt5oz-can/</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28</a:t>
            </a:fld>
            <a:endParaRPr lang="en-US"/>
          </a:p>
        </p:txBody>
      </p:sp>
    </p:spTree>
    <p:extLst>
      <p:ext uri="{BB962C8B-B14F-4D97-AF65-F5344CB8AC3E}">
        <p14:creationId xmlns:p14="http://schemas.microsoft.com/office/powerpoint/2010/main" val="996020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Brainstorm solutions to this problem. </a:t>
            </a:r>
          </a:p>
          <a:p>
            <a:endParaRPr lang="en-US" sz="1200" i="1"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Brainstorm solutions to this problem. </a:t>
            </a:r>
            <a:r>
              <a:rPr lang="en-US" sz="1200" i="1" kern="1200" dirty="0" smtClean="0">
                <a:solidFill>
                  <a:schemeClr val="tx1"/>
                </a:solidFill>
                <a:effectLst/>
                <a:latin typeface="+mn-lt"/>
                <a:ea typeface="+mn-ea"/>
                <a:cs typeface="+mn-cs"/>
              </a:rPr>
              <a:t>Cause and Effect: </a:t>
            </a:r>
            <a:r>
              <a:rPr lang="en-US" sz="1200" kern="1200" dirty="0" smtClean="0">
                <a:solidFill>
                  <a:schemeClr val="tx1"/>
                </a:solidFill>
                <a:effectLst/>
                <a:latin typeface="+mn-lt"/>
                <a:ea typeface="+mn-ea"/>
                <a:cs typeface="+mn-cs"/>
              </a:rPr>
              <a:t>What is the reason for this trash in the water? Why does it keep happening? How can we fix this problem? What can you do each day at school or at home? </a:t>
            </a:r>
          </a:p>
          <a:p>
            <a:r>
              <a:rPr lang="en-US" sz="1200" kern="1200" dirty="0" smtClean="0">
                <a:solidFill>
                  <a:schemeClr val="tx1"/>
                </a:solidFill>
                <a:effectLst/>
                <a:latin typeface="+mn-lt"/>
                <a:ea typeface="+mn-ea"/>
                <a:cs typeface="+mn-cs"/>
              </a:rPr>
              <a:t>Consider the 4 R’s: Refuse, Reduce, Reuse, and Recycle.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Ask students to talk about this as a group.</a:t>
            </a:r>
            <a:r>
              <a:rPr lang="en-US" dirty="0" smtClean="0">
                <a:effectLst/>
              </a:rPr>
              <a:t> </a:t>
            </a:r>
          </a:p>
          <a:p>
            <a:endParaRPr lang="en-US" baseline="0" dirty="0" smtClean="0">
              <a:effectLst/>
            </a:endParaRPr>
          </a:p>
          <a:p>
            <a:r>
              <a:rPr lang="en-US" baseline="0" dirty="0" smtClean="0">
                <a:effectLst/>
              </a:rPr>
              <a:t>Source: https://</a:t>
            </a:r>
            <a:r>
              <a:rPr lang="en-US" baseline="0" dirty="0" err="1" smtClean="0">
                <a:effectLst/>
              </a:rPr>
              <a:t>recyclenation.com</a:t>
            </a:r>
            <a:r>
              <a:rPr lang="en-US" baseline="0" dirty="0" smtClean="0">
                <a:effectLst/>
              </a:rPr>
              <a:t>/2014/03/recycle-cans/</a:t>
            </a:r>
            <a:endParaRPr lang="en-US" baseline="0"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29</a:t>
            </a:fld>
            <a:endParaRPr lang="en-US"/>
          </a:p>
        </p:txBody>
      </p:sp>
    </p:spTree>
    <p:extLst>
      <p:ext uri="{BB962C8B-B14F-4D97-AF65-F5344CB8AC3E}">
        <p14:creationId xmlns:p14="http://schemas.microsoft.com/office/powerpoint/2010/main" val="1906155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What is a watershed? Name an example. Where does water flow to? What can be carried with water as it moves downstream? What impacts can this have on the environment?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Ocean: https://</a:t>
            </a:r>
            <a:r>
              <a:rPr lang="en-US" sz="1200" b="0" i="0" u="none" strike="noStrike" kern="1200" baseline="0" dirty="0" err="1" smtClean="0">
                <a:solidFill>
                  <a:schemeClr val="tx1"/>
                </a:solidFill>
                <a:effectLst/>
                <a:latin typeface="+mn-lt"/>
                <a:ea typeface="+mn-ea"/>
                <a:cs typeface="+mn-cs"/>
              </a:rPr>
              <a:t>www.unenvironment.org</a:t>
            </a:r>
            <a:r>
              <a:rPr lang="en-US" sz="1200" b="0" i="0" u="none" strike="noStrike" kern="1200" baseline="0" dirty="0" smtClean="0">
                <a:solidFill>
                  <a:schemeClr val="tx1"/>
                </a:solidFill>
                <a:effectLst/>
                <a:latin typeface="+mn-lt"/>
                <a:ea typeface="+mn-ea"/>
                <a:cs typeface="+mn-cs"/>
              </a:rPr>
              <a:t>/news-and-stories/press-release/pioneering-global-framework-sustainable-ocean-finance-launched-our</a:t>
            </a:r>
          </a:p>
          <a:p>
            <a:r>
              <a:rPr lang="en-US" sz="1200" b="0" i="0" u="none" strike="noStrike" kern="1200" baseline="0" dirty="0" smtClean="0">
                <a:solidFill>
                  <a:schemeClr val="tx1"/>
                </a:solidFill>
                <a:effectLst/>
                <a:latin typeface="+mn-lt"/>
                <a:ea typeface="+mn-ea"/>
                <a:cs typeface="+mn-cs"/>
              </a:rPr>
              <a:t>River: https://</a:t>
            </a:r>
            <a:r>
              <a:rPr lang="en-US" sz="1200" b="0" i="0" u="none" strike="noStrike" kern="1200" baseline="0" dirty="0" err="1" smtClean="0">
                <a:solidFill>
                  <a:schemeClr val="tx1"/>
                </a:solidFill>
                <a:effectLst/>
                <a:latin typeface="+mn-lt"/>
                <a:ea typeface="+mn-ea"/>
                <a:cs typeface="+mn-cs"/>
              </a:rPr>
              <a:t>www.worldatlas.com</a:t>
            </a:r>
            <a:r>
              <a:rPr lang="en-US" sz="1200" b="0" i="0" u="none" strike="noStrike" kern="1200" baseline="0" dirty="0" smtClean="0">
                <a:solidFill>
                  <a:schemeClr val="tx1"/>
                </a:solidFill>
                <a:effectLst/>
                <a:latin typeface="+mn-lt"/>
                <a:ea typeface="+mn-ea"/>
                <a:cs typeface="+mn-cs"/>
              </a:rPr>
              <a:t>/articles/major-rivers-of-</a:t>
            </a:r>
            <a:r>
              <a:rPr lang="en-US" sz="1200" b="0" i="0" u="none" strike="noStrike" kern="1200" baseline="0" dirty="0" err="1" smtClean="0">
                <a:solidFill>
                  <a:schemeClr val="tx1"/>
                </a:solidFill>
                <a:effectLst/>
                <a:latin typeface="+mn-lt"/>
                <a:ea typeface="+mn-ea"/>
                <a:cs typeface="+mn-cs"/>
              </a:rPr>
              <a:t>greece.html</a:t>
            </a:r>
            <a:endParaRPr lang="en-US" sz="1200" b="0" i="0" u="none" strike="noStrike" kern="1200" baseline="0" dirty="0" smtClean="0">
              <a:solidFill>
                <a:schemeClr val="tx1"/>
              </a:solidFill>
              <a:effectLst/>
              <a:latin typeface="+mn-lt"/>
              <a:ea typeface="+mn-ea"/>
              <a:cs typeface="+mn-cs"/>
            </a:endParaRPr>
          </a:p>
          <a:p>
            <a:r>
              <a:rPr lang="en-US" sz="1200" b="0" i="0" u="none" strike="noStrike" kern="1200" baseline="0" dirty="0" smtClean="0">
                <a:solidFill>
                  <a:schemeClr val="tx1"/>
                </a:solidFill>
                <a:effectLst/>
                <a:latin typeface="+mn-lt"/>
                <a:ea typeface="+mn-ea"/>
                <a:cs typeface="+mn-cs"/>
              </a:rPr>
              <a:t>Lake: https://</a:t>
            </a:r>
            <a:r>
              <a:rPr lang="en-US" sz="1200" b="0" i="0" u="none" strike="noStrike" kern="1200" baseline="0" dirty="0" err="1" smtClean="0">
                <a:solidFill>
                  <a:schemeClr val="tx1"/>
                </a:solidFill>
                <a:effectLst/>
                <a:latin typeface="+mn-lt"/>
                <a:ea typeface="+mn-ea"/>
                <a:cs typeface="+mn-cs"/>
              </a:rPr>
              <a:t>en.wikipedia.org</a:t>
            </a:r>
            <a:r>
              <a:rPr lang="en-US" sz="1200" b="0" i="0" u="none" strike="noStrike" kern="1200" baseline="0" dirty="0" smtClean="0">
                <a:solidFill>
                  <a:schemeClr val="tx1"/>
                </a:solidFill>
                <a:effectLst/>
                <a:latin typeface="+mn-lt"/>
                <a:ea typeface="+mn-ea"/>
                <a:cs typeface="+mn-cs"/>
              </a:rPr>
              <a:t>/wiki/</a:t>
            </a:r>
            <a:r>
              <a:rPr lang="en-US" sz="1200" b="0" i="0" u="none" strike="noStrike" kern="1200" baseline="0" dirty="0" err="1" smtClean="0">
                <a:solidFill>
                  <a:schemeClr val="tx1"/>
                </a:solidFill>
                <a:effectLst/>
                <a:latin typeface="+mn-lt"/>
                <a:ea typeface="+mn-ea"/>
                <a:cs typeface="+mn-cs"/>
              </a:rPr>
              <a:t>Lake_Bled</a:t>
            </a:r>
            <a:endParaRPr lang="en-US" sz="1200" b="0" i="0" u="none" strike="noStrike" kern="1200" baseline="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55F558-4595-D745-AB7D-81853C980762}" type="slidenum">
              <a:rPr lang="en-US" smtClean="0"/>
              <a:t>3</a:t>
            </a:fld>
            <a:endParaRPr lang="en-US"/>
          </a:p>
        </p:txBody>
      </p:sp>
    </p:spTree>
    <p:extLst>
      <p:ext uri="{BB962C8B-B14F-4D97-AF65-F5344CB8AC3E}">
        <p14:creationId xmlns:p14="http://schemas.microsoft.com/office/powerpoint/2010/main" val="592424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*Hand out a copy of “Getting to the Trash Can” maze (Source: </a:t>
            </a:r>
            <a:r>
              <a:rPr lang="en-US" sz="1200" b="0" u="sng" kern="1200" dirty="0" smtClean="0">
                <a:solidFill>
                  <a:schemeClr val="tx1"/>
                </a:solidFill>
                <a:effectLst/>
                <a:latin typeface="+mn-lt"/>
                <a:ea typeface="+mn-ea"/>
                <a:cs typeface="+mn-cs"/>
                <a:hlinkClick r:id="rId3"/>
              </a:rPr>
              <a:t>https://marinedebris.noaa.gov/understanding-marine-debris-games-and-activities-kids-all-ages</a:t>
            </a:r>
            <a:r>
              <a:rPr lang="en-US" sz="1200" b="1" kern="1200" dirty="0" smtClean="0">
                <a:solidFill>
                  <a:schemeClr val="tx1"/>
                </a:solidFill>
                <a:effectLst/>
                <a:latin typeface="+mn-lt"/>
                <a:ea typeface="+mn-ea"/>
                <a:cs typeface="+mn-cs"/>
              </a:rPr>
              <a:t>) to each student and discuss: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Where did your trash come from? What risks or harm does it pose to humans, animals, or the environment? What could be done to prevent similar items from being littered in the future? Why is it important to properly dispose of waste?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30</a:t>
            </a:fld>
            <a:endParaRPr lang="en-US"/>
          </a:p>
        </p:txBody>
      </p:sp>
    </p:spTree>
    <p:extLst>
      <p:ext uri="{BB962C8B-B14F-4D97-AF65-F5344CB8AC3E}">
        <p14:creationId xmlns:p14="http://schemas.microsoft.com/office/powerpoint/2010/main" val="1674742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Waste</a:t>
            </a:r>
          </a:p>
          <a:p>
            <a:r>
              <a:rPr lang="en-US" sz="1200" kern="1200" dirty="0" smtClean="0">
                <a:solidFill>
                  <a:schemeClr val="tx1"/>
                </a:solidFill>
                <a:effectLst/>
                <a:latin typeface="+mn-lt"/>
                <a:ea typeface="+mn-ea"/>
                <a:cs typeface="+mn-cs"/>
              </a:rPr>
              <a:t>Watershed</a:t>
            </a:r>
          </a:p>
          <a:p>
            <a:r>
              <a:rPr lang="en-US" sz="1200" kern="1200" dirty="0" smtClean="0">
                <a:solidFill>
                  <a:schemeClr val="tx1"/>
                </a:solidFill>
                <a:effectLst/>
                <a:latin typeface="+mn-lt"/>
                <a:ea typeface="+mn-ea"/>
                <a:cs typeface="+mn-cs"/>
              </a:rPr>
              <a:t>Marine Debris/Aquatic Trash </a:t>
            </a:r>
          </a:p>
          <a:p>
            <a:r>
              <a:rPr lang="en-US" sz="1200" kern="1200" dirty="0" smtClean="0">
                <a:solidFill>
                  <a:schemeClr val="tx1"/>
                </a:solidFill>
                <a:effectLst/>
                <a:latin typeface="+mn-lt"/>
                <a:ea typeface="+mn-ea"/>
                <a:cs typeface="+mn-cs"/>
              </a:rPr>
              <a:t>4R’s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Watershed: http://</a:t>
            </a:r>
            <a:r>
              <a:rPr lang="en-US" sz="1200" kern="1200" dirty="0" err="1" smtClean="0">
                <a:solidFill>
                  <a:schemeClr val="tx1"/>
                </a:solidFill>
                <a:effectLst/>
                <a:latin typeface="+mn-lt"/>
                <a:ea typeface="+mn-ea"/>
                <a:cs typeface="+mn-cs"/>
              </a:rPr>
              <a:t>www.lakecountyil.gov</a:t>
            </a:r>
            <a:r>
              <a:rPr lang="en-US" sz="1200" kern="1200" dirty="0" smtClean="0">
                <a:solidFill>
                  <a:schemeClr val="tx1"/>
                </a:solidFill>
                <a:effectLst/>
                <a:latin typeface="+mn-lt"/>
                <a:ea typeface="+mn-ea"/>
                <a:cs typeface="+mn-cs"/>
              </a:rPr>
              <a:t>/2375/Watersheds</a:t>
            </a:r>
          </a:p>
          <a:p>
            <a:r>
              <a:rPr lang="en-US" sz="1200" kern="1200" dirty="0" smtClean="0">
                <a:solidFill>
                  <a:schemeClr val="tx1"/>
                </a:solidFill>
                <a:effectLst/>
                <a:latin typeface="+mn-lt"/>
                <a:ea typeface="+mn-ea"/>
                <a:cs typeface="+mn-cs"/>
              </a:rPr>
              <a:t>Waste: https://</a:t>
            </a:r>
            <a:r>
              <a:rPr lang="en-US" sz="1200" kern="1200" dirty="0" err="1" smtClean="0">
                <a:solidFill>
                  <a:schemeClr val="tx1"/>
                </a:solidFill>
                <a:effectLst/>
                <a:latin typeface="+mn-lt"/>
                <a:ea typeface="+mn-ea"/>
                <a:cs typeface="+mn-cs"/>
              </a:rPr>
              <a:t>www.buncombecounty.org</a:t>
            </a:r>
            <a:r>
              <a:rPr lang="en-US" sz="1200" kern="1200" dirty="0" smtClean="0">
                <a:solidFill>
                  <a:schemeClr val="tx1"/>
                </a:solidFill>
                <a:effectLst/>
                <a:latin typeface="+mn-lt"/>
                <a:ea typeface="+mn-ea"/>
                <a:cs typeface="+mn-cs"/>
              </a:rPr>
              <a:t>/governing/</a:t>
            </a:r>
            <a:r>
              <a:rPr lang="en-US" sz="1200" kern="1200" dirty="0" err="1" smtClean="0">
                <a:solidFill>
                  <a:schemeClr val="tx1"/>
                </a:solidFill>
                <a:effectLst/>
                <a:latin typeface="+mn-lt"/>
                <a:ea typeface="+mn-ea"/>
                <a:cs typeface="+mn-cs"/>
              </a:rPr>
              <a:t>depts</a:t>
            </a:r>
            <a:r>
              <a:rPr lang="en-US" sz="1200" kern="1200" dirty="0" smtClean="0">
                <a:solidFill>
                  <a:schemeClr val="tx1"/>
                </a:solidFill>
                <a:effectLst/>
                <a:latin typeface="+mn-lt"/>
                <a:ea typeface="+mn-ea"/>
                <a:cs typeface="+mn-cs"/>
              </a:rPr>
              <a:t>/solid-waste/</a:t>
            </a:r>
            <a:r>
              <a:rPr lang="en-US" sz="1200" kern="1200" dirty="0" err="1" smtClean="0">
                <a:solidFill>
                  <a:schemeClr val="tx1"/>
                </a:solidFill>
                <a:effectLst/>
                <a:latin typeface="+mn-lt"/>
                <a:ea typeface="+mn-ea"/>
                <a:cs typeface="+mn-cs"/>
              </a:rPr>
              <a:t>news_detail.aspx?newsid</a:t>
            </a:r>
            <a:r>
              <a:rPr lang="en-US" sz="1200" kern="1200" dirty="0" smtClean="0">
                <a:solidFill>
                  <a:schemeClr val="tx1"/>
                </a:solidFill>
                <a:effectLst/>
                <a:latin typeface="+mn-lt"/>
                <a:ea typeface="+mn-ea"/>
                <a:cs typeface="+mn-cs"/>
              </a:rPr>
              <a:t>=16877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EB55F558-4595-D745-AB7D-81853C980762}" type="slidenum">
              <a:rPr lang="en-US" smtClean="0"/>
              <a:t>4</a:t>
            </a:fld>
            <a:endParaRPr lang="en-US"/>
          </a:p>
        </p:txBody>
      </p:sp>
    </p:spTree>
    <p:extLst>
      <p:ext uri="{BB962C8B-B14F-4D97-AF65-F5344CB8AC3E}">
        <p14:creationId xmlns:p14="http://schemas.microsoft.com/office/powerpoint/2010/main" val="99624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Today, we’re going to learn about plastics, trash, and our big waste problem. Have you seen trash that isn’t in trash cans? Where? Trash can accidentally flow into our streams, rivers, and oceans, which upsets our animal friends. Sometimes, trash can leak nasty chemicals into the soil. It’s important to Refuse, Reduce, Reuse and Recycle</a:t>
            </a:r>
            <a:r>
              <a:rPr lang="en-US" sz="1200" b="1" i="1"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as much as we can.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“Refuse” means that you can choose not to use or buy something in the first place!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“Reduce” means using less stuff in general.</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“Reuse” means trying to use something until it can’t be used any more.</a:t>
            </a:r>
            <a:endParaRPr lang="en-US" sz="1200" kern="1200" dirty="0" smtClean="0">
              <a:solidFill>
                <a:schemeClr val="tx1"/>
              </a:solidFill>
              <a:effectLst/>
              <a:latin typeface="+mn-lt"/>
              <a:ea typeface="+mn-ea"/>
              <a:cs typeface="+mn-cs"/>
            </a:endParaRPr>
          </a:p>
          <a:p>
            <a:pPr lvl="0"/>
            <a:r>
              <a:rPr lang="en-US" sz="1200" i="1" kern="1200" dirty="0" smtClean="0">
                <a:solidFill>
                  <a:schemeClr val="tx1"/>
                </a:solidFill>
                <a:effectLst/>
                <a:latin typeface="+mn-lt"/>
                <a:ea typeface="+mn-ea"/>
                <a:cs typeface="+mn-cs"/>
              </a:rPr>
              <a:t>“Recycle” means properly disposing of plastics, metals, and other recyclable materials so they can be made into other things.</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5</a:t>
            </a:fld>
            <a:endParaRPr lang="en-US"/>
          </a:p>
        </p:txBody>
      </p:sp>
    </p:spTree>
    <p:extLst>
      <p:ext uri="{BB962C8B-B14F-4D97-AF65-F5344CB8AC3E}">
        <p14:creationId xmlns:p14="http://schemas.microsoft.com/office/powerpoint/2010/main" val="396796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Let’s start with a word find activity!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*Hand out the “Tons of Trash” activity to each student and give the students a few minutes to find as many types of marine debris as possible. (Source: </a:t>
            </a:r>
            <a:r>
              <a:rPr lang="en-US" sz="1200" u="sng" kern="1200" dirty="0" smtClean="0">
                <a:solidFill>
                  <a:schemeClr val="tx1"/>
                </a:solidFill>
                <a:effectLst/>
                <a:latin typeface="+mn-lt"/>
                <a:ea typeface="+mn-ea"/>
                <a:cs typeface="+mn-cs"/>
                <a:hlinkClick r:id="rId3"/>
              </a:rPr>
              <a:t>https://marinedebris.noaa.gov/understanding-marine-debris-games-and-activities-kids-all-ages</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6</a:t>
            </a:fld>
            <a:endParaRPr lang="en-US"/>
          </a:p>
        </p:txBody>
      </p:sp>
    </p:spTree>
    <p:extLst>
      <p:ext uri="{BB962C8B-B14F-4D97-AF65-F5344CB8AC3E}">
        <p14:creationId xmlns:p14="http://schemas.microsoft.com/office/powerpoint/2010/main" val="815344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till an apple is gone? </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7</a:t>
            </a:fld>
            <a:endParaRPr lang="en-US"/>
          </a:p>
        </p:txBody>
      </p:sp>
    </p:spTree>
    <p:extLst>
      <p:ext uri="{BB962C8B-B14F-4D97-AF65-F5344CB8AC3E}">
        <p14:creationId xmlns:p14="http://schemas.microsoft.com/office/powerpoint/2010/main" val="1913901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apple will break down in about 2 months!</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8</a:t>
            </a:fld>
            <a:endParaRPr lang="en-US"/>
          </a:p>
        </p:txBody>
      </p:sp>
    </p:spTree>
    <p:extLst>
      <p:ext uri="{BB962C8B-B14F-4D97-AF65-F5344CB8AC3E}">
        <p14:creationId xmlns:p14="http://schemas.microsoft.com/office/powerpoint/2010/main" val="12197743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long until a cigarette is gone?</a:t>
            </a:r>
          </a:p>
          <a:p>
            <a:endParaRPr lang="en-US" dirty="0"/>
          </a:p>
        </p:txBody>
      </p:sp>
      <p:sp>
        <p:nvSpPr>
          <p:cNvPr id="4" name="Slide Number Placeholder 3"/>
          <p:cNvSpPr>
            <a:spLocks noGrp="1"/>
          </p:cNvSpPr>
          <p:nvPr>
            <p:ph type="sldNum" sz="quarter" idx="10"/>
          </p:nvPr>
        </p:nvSpPr>
        <p:spPr/>
        <p:txBody>
          <a:bodyPr/>
          <a:lstStyle/>
          <a:p>
            <a:fld id="{EB55F558-4595-D745-AB7D-81853C980762}" type="slidenum">
              <a:rPr lang="en-US" smtClean="0"/>
              <a:t>9</a:t>
            </a:fld>
            <a:endParaRPr lang="en-US"/>
          </a:p>
        </p:txBody>
      </p:sp>
    </p:spTree>
    <p:extLst>
      <p:ext uri="{BB962C8B-B14F-4D97-AF65-F5344CB8AC3E}">
        <p14:creationId xmlns:p14="http://schemas.microsoft.com/office/powerpoint/2010/main" val="1097975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04450660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1313537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57334711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20AEB10-0331-9D40-84F5-18C58A9A253D}" type="datetimeFigureOut">
              <a:rPr lang="en-US" smtClean="0"/>
              <a:t>3/12/19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3670820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0AEB10-0331-9D40-84F5-18C58A9A253D}" type="datetimeFigureOut">
              <a:rPr lang="en-US" smtClean="0"/>
              <a:t>3/12/19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9473237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20AEB10-0331-9D40-84F5-18C58A9A253D}" type="datetimeFigureOut">
              <a:rPr lang="en-US" smtClean="0"/>
              <a:t>3/12/19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09974608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0AEB10-0331-9D40-84F5-18C58A9A253D}" type="datetimeFigureOut">
              <a:rPr lang="en-US" smtClean="0"/>
              <a:t>3/12/19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4061683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20AEB10-0331-9D40-84F5-18C58A9A253D}" type="datetimeFigureOut">
              <a:rPr lang="en-US" smtClean="0"/>
              <a:t>3/12/19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89476251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0AEB10-0331-9D40-84F5-18C58A9A253D}" type="datetimeFigureOut">
              <a:rPr lang="en-US" smtClean="0"/>
              <a:t>3/12/19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238638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44804009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20AEB10-0331-9D40-84F5-18C58A9A253D}" type="datetimeFigureOut">
              <a:rPr lang="en-US" smtClean="0"/>
              <a:t>3/12/19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CCD125-CC7A-0B48-9730-2551E67667DF}" type="slidenum">
              <a:rPr lang="en-US" smtClean="0"/>
              <a:t>‹#›</a:t>
            </a:fld>
            <a:endParaRPr lang="en-US"/>
          </a:p>
        </p:txBody>
      </p:sp>
    </p:spTree>
    <p:extLst>
      <p:ext uri="{BB962C8B-B14F-4D97-AF65-F5344CB8AC3E}">
        <p14:creationId xmlns:p14="http://schemas.microsoft.com/office/powerpoint/2010/main" val="192513844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73A59"/>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0AEB10-0331-9D40-84F5-18C58A9A253D}" type="datetimeFigureOut">
              <a:rPr lang="en-US" smtClean="0"/>
              <a:t>3/12/19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CD125-CC7A-0B48-9730-2551E67667DF}" type="slidenum">
              <a:rPr lang="en-US" smtClean="0"/>
              <a:t>‹#›</a:t>
            </a:fld>
            <a:endParaRPr lang="en-US"/>
          </a:p>
        </p:txBody>
      </p:sp>
    </p:spTree>
    <p:extLst>
      <p:ext uri="{BB962C8B-B14F-4D97-AF65-F5344CB8AC3E}">
        <p14:creationId xmlns:p14="http://schemas.microsoft.com/office/powerpoint/2010/main" val="17590470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g"/></Relationships>
</file>

<file path=ppt/slides/_rels/slide32.xml.rels><?xml version="1.0" encoding="UTF-8" standalone="yes"?>
<Relationships xmlns="http://schemas.openxmlformats.org/package/2006/relationships"><Relationship Id="rId3" Type="http://schemas.openxmlformats.org/officeDocument/2006/relationships/image" Target="../media/image1.gif"/><Relationship Id="rId4" Type="http://schemas.openxmlformats.org/officeDocument/2006/relationships/image" Target="../media/image31.jpg"/><Relationship Id="rId1" Type="http://schemas.openxmlformats.org/officeDocument/2006/relationships/slideLayout" Target="../slideLayouts/slideLayout1.xml"/><Relationship Id="rId2" Type="http://schemas.openxmlformats.org/officeDocument/2006/relationships/hyperlink" Target="https://www.epa.gov/educatio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jp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253999" y="4729241"/>
            <a:ext cx="8568267" cy="1261884"/>
          </a:xfrm>
          <a:prstGeom prst="rect">
            <a:avLst/>
          </a:prstGeom>
          <a:noFill/>
        </p:spPr>
        <p:txBody>
          <a:bodyPr wrap="square" rtlCol="0">
            <a:spAutoFit/>
          </a:bodyPr>
          <a:lstStyle/>
          <a:p>
            <a:r>
              <a:rPr lang="en-US" sz="3200" dirty="0" smtClean="0">
                <a:latin typeface="Avenir Medium" charset="0"/>
                <a:ea typeface="Avenir Medium" charset="0"/>
                <a:cs typeface="Avenir Medium" charset="0"/>
              </a:rPr>
              <a:t>4</a:t>
            </a:r>
            <a:r>
              <a:rPr lang="en-US" sz="3200" baseline="30000" dirty="0" smtClean="0">
                <a:latin typeface="Avenir Medium" charset="0"/>
                <a:ea typeface="Avenir Medium" charset="0"/>
                <a:cs typeface="Avenir Medium" charset="0"/>
              </a:rPr>
              <a:t>th</a:t>
            </a:r>
            <a:r>
              <a:rPr lang="en-US" sz="3200" dirty="0" smtClean="0">
                <a:latin typeface="Avenir Medium" charset="0"/>
                <a:ea typeface="Avenir Medium" charset="0"/>
                <a:cs typeface="Avenir Medium" charset="0"/>
              </a:rPr>
              <a:t> </a:t>
            </a:r>
            <a:r>
              <a:rPr lang="en-US" sz="3200" dirty="0">
                <a:latin typeface="Avenir Medium" charset="0"/>
                <a:ea typeface="Avenir Medium" charset="0"/>
                <a:cs typeface="Avenir Medium" charset="0"/>
              </a:rPr>
              <a:t>Grade</a:t>
            </a:r>
          </a:p>
          <a:p>
            <a:r>
              <a:rPr lang="en-US" sz="4400" dirty="0">
                <a:latin typeface="Avenir Medium" charset="0"/>
                <a:ea typeface="Avenir Medium" charset="0"/>
                <a:cs typeface="Avenir Medium" charset="0"/>
              </a:rPr>
              <a:t>Marine Debris</a:t>
            </a:r>
          </a:p>
        </p:txBody>
      </p:sp>
      <p:sp>
        <p:nvSpPr>
          <p:cNvPr id="6" name="TextBox 5"/>
          <p:cNvSpPr txBox="1"/>
          <p:nvPr/>
        </p:nvSpPr>
        <p:spPr>
          <a:xfrm>
            <a:off x="253999" y="5839499"/>
            <a:ext cx="6146801" cy="830997"/>
          </a:xfrm>
          <a:prstGeom prst="rect">
            <a:avLst/>
          </a:prstGeom>
          <a:noFill/>
        </p:spPr>
        <p:txBody>
          <a:bodyPr wrap="square" rtlCol="0">
            <a:spAutoFit/>
          </a:bodyPr>
          <a:lstStyle/>
          <a:p>
            <a:r>
              <a:rPr lang="en-US" sz="2400" dirty="0">
                <a:latin typeface="Avenir Book" charset="0"/>
                <a:ea typeface="Avenir Book" charset="0"/>
                <a:cs typeface="Avenir Book" charset="0"/>
              </a:rPr>
              <a:t>Learn what we can do to keep our oceans clean</a:t>
            </a:r>
          </a:p>
        </p:txBody>
      </p:sp>
      <p:pic>
        <p:nvPicPr>
          <p:cNvPr id="8" name="Picture 7"/>
          <p:cNvPicPr>
            <a:picLocks noChangeAspect="1"/>
          </p:cNvPicPr>
          <p:nvPr/>
        </p:nvPicPr>
        <p:blipFill>
          <a:blip r:embed="rId3"/>
          <a:stretch>
            <a:fillRect/>
          </a:stretch>
        </p:blipFill>
        <p:spPr>
          <a:xfrm>
            <a:off x="7216885" y="5887517"/>
            <a:ext cx="833856" cy="810032"/>
          </a:xfrm>
          <a:prstGeom prst="rect">
            <a:avLst/>
          </a:prstGeom>
        </p:spPr>
      </p:pic>
      <p:sp>
        <p:nvSpPr>
          <p:cNvPr id="9" name="Rectangle 8"/>
          <p:cNvSpPr/>
          <p:nvPr/>
        </p:nvSpPr>
        <p:spPr>
          <a:xfrm>
            <a:off x="7950728" y="5804997"/>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826" b="6138"/>
          <a:stretch/>
        </p:blipFill>
        <p:spPr>
          <a:xfrm>
            <a:off x="0" y="0"/>
            <a:ext cx="9138248" cy="4416552"/>
          </a:xfrm>
          <a:prstGeom prst="rect">
            <a:avLst/>
          </a:prstGeom>
        </p:spPr>
      </p:pic>
    </p:spTree>
    <p:extLst>
      <p:ext uri="{BB962C8B-B14F-4D97-AF65-F5344CB8AC3E}">
        <p14:creationId xmlns:p14="http://schemas.microsoft.com/office/powerpoint/2010/main" val="163814448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xmlns=""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5</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years</a:t>
            </a:r>
            <a:endParaRPr lang="en-US" sz="4000" dirty="0"/>
          </a:p>
        </p:txBody>
      </p:sp>
      <p:pic>
        <p:nvPicPr>
          <p:cNvPr id="6" name="Content Placeholder 5">
            <a:extLst>
              <a:ext uri="{FF2B5EF4-FFF2-40B4-BE49-F238E27FC236}">
                <a16:creationId xmlns:a16="http://schemas.microsoft.com/office/drawing/2014/main" xmlns=""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71313947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xmlns=""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151648939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xmlns="" id="{BD7B0FE1-529C-4E4D-BF7D-9E9E77C16CD8}"/>
              </a:ext>
            </a:extLst>
          </p:cNvPr>
          <p:cNvSpPr txBox="1"/>
          <p:nvPr/>
        </p:nvSpPr>
        <p:spPr>
          <a:xfrm>
            <a:off x="5409541" y="2671728"/>
            <a:ext cx="3512390" cy="1723549"/>
          </a:xfrm>
          <a:prstGeom prst="rect">
            <a:avLst/>
          </a:prstGeom>
          <a:noFill/>
        </p:spPr>
        <p:txBody>
          <a:bodyPr wrap="square" rtlCol="0">
            <a:spAutoFit/>
          </a:bodyPr>
          <a:lstStyle/>
          <a:p>
            <a:pPr algn="ctr"/>
            <a:r>
              <a:rPr lang="en-US" sz="6600" b="1" smtClean="0">
                <a:solidFill>
                  <a:schemeClr val="bg1"/>
                </a:solidFill>
                <a:effectLst>
                  <a:glow rad="228600">
                    <a:schemeClr val="accent4">
                      <a:satMod val="175000"/>
                      <a:alpha val="40000"/>
                    </a:schemeClr>
                  </a:glow>
                </a:effectLst>
                <a:latin typeface="Avenir Book" charset="0"/>
                <a:ea typeface="Avenir Book" charset="0"/>
                <a:cs typeface="Avenir Book" charset="0"/>
              </a:rPr>
              <a:t>20-1000</a:t>
            </a:r>
            <a:r>
              <a:rPr lang="en-US" sz="4000" b="1" smtClean="0">
                <a:solidFill>
                  <a:schemeClr val="bg1"/>
                </a:solidFill>
                <a:latin typeface="Avenir Book" charset="0"/>
                <a:ea typeface="Avenir Book" charset="0"/>
                <a:cs typeface="Avenir Book" charset="0"/>
              </a:rPr>
              <a:t> years</a:t>
            </a:r>
            <a:endParaRPr lang="en-US" sz="4000" dirty="0"/>
          </a:p>
        </p:txBody>
      </p:sp>
      <p:pic>
        <p:nvPicPr>
          <p:cNvPr id="7" name="Content Placeholder 5">
            <a:extLst>
              <a:ext uri="{FF2B5EF4-FFF2-40B4-BE49-F238E27FC236}">
                <a16:creationId xmlns:a16="http://schemas.microsoft.com/office/drawing/2014/main" xmlns="" id="{05F53756-C45F-4AA7-AB0A-8BEEF74D107E}"/>
              </a:ext>
            </a:extLst>
          </p:cNvPr>
          <p:cNvPicPr>
            <a:picLocks noChangeAspect="1"/>
          </p:cNvPicPr>
          <p:nvPr/>
        </p:nvPicPr>
        <p:blipFill>
          <a:blip r:embed="rId3"/>
          <a:stretch>
            <a:fillRect/>
          </a:stretch>
        </p:blipFill>
        <p:spPr>
          <a:xfrm>
            <a:off x="805262" y="1936625"/>
            <a:ext cx="4402286" cy="2984750"/>
          </a:xfrm>
          <a:prstGeom prst="rect">
            <a:avLst/>
          </a:prstGeom>
        </p:spPr>
      </p:pic>
    </p:spTree>
    <p:extLst>
      <p:ext uri="{BB962C8B-B14F-4D97-AF65-F5344CB8AC3E}">
        <p14:creationId xmlns:p14="http://schemas.microsoft.com/office/powerpoint/2010/main" val="2901812462"/>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a16="http://schemas.microsoft.com/office/drawing/2014/main" xmlns=""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10402236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xmlns="" id="{BD7B0FE1-529C-4E4D-BF7D-9E9E77C16CD8}"/>
              </a:ext>
            </a:extLst>
          </p:cNvPr>
          <p:cNvSpPr txBox="1"/>
          <p:nvPr/>
        </p:nvSpPr>
        <p:spPr>
          <a:xfrm>
            <a:off x="5677786" y="3075057"/>
            <a:ext cx="2721935" cy="1631216"/>
          </a:xfrm>
          <a:prstGeom prst="rect">
            <a:avLst/>
          </a:prstGeom>
          <a:noFill/>
        </p:spPr>
        <p:txBody>
          <a:bodyPr wrap="square" rtlCol="0">
            <a:spAutoFit/>
          </a:bodyPr>
          <a:lstStyle/>
          <a:p>
            <a:pPr algn="ctr"/>
            <a:r>
              <a:rPr lang="en-US" sz="6000" b="1" dirty="0">
                <a:solidFill>
                  <a:schemeClr val="bg1"/>
                </a:solidFill>
                <a:effectLst>
                  <a:glow rad="228600">
                    <a:schemeClr val="accent4">
                      <a:satMod val="175000"/>
                      <a:alpha val="40000"/>
                    </a:schemeClr>
                  </a:glow>
                </a:effectLst>
                <a:latin typeface="Avenir Book" charset="0"/>
                <a:ea typeface="Avenir Book" charset="0"/>
                <a:cs typeface="Avenir Book" charset="0"/>
              </a:rPr>
              <a:t>450</a:t>
            </a:r>
            <a:r>
              <a:rPr lang="en-US" sz="4000" b="1" dirty="0">
                <a:solidFill>
                  <a:schemeClr val="bg1"/>
                </a:solidFill>
                <a:latin typeface="Avenir Book" charset="0"/>
                <a:ea typeface="Avenir Book" charset="0"/>
                <a:cs typeface="Avenir Book" charset="0"/>
              </a:rPr>
              <a:t> years</a:t>
            </a:r>
            <a:endParaRPr lang="en-US" sz="4000" dirty="0"/>
          </a:p>
        </p:txBody>
      </p:sp>
      <p:pic>
        <p:nvPicPr>
          <p:cNvPr id="6" name="Content Placeholder 5">
            <a:extLst>
              <a:ext uri="{FF2B5EF4-FFF2-40B4-BE49-F238E27FC236}">
                <a16:creationId xmlns:a16="http://schemas.microsoft.com/office/drawing/2014/main" xmlns="" id="{B39F33AC-638A-4C19-9ADB-92C0AB7EA2EB}"/>
              </a:ext>
            </a:extLst>
          </p:cNvPr>
          <p:cNvPicPr>
            <a:picLocks noChangeAspect="1"/>
          </p:cNvPicPr>
          <p:nvPr/>
        </p:nvPicPr>
        <p:blipFill>
          <a:blip r:embed="rId3"/>
          <a:stretch>
            <a:fillRect/>
          </a:stretch>
        </p:blipFill>
        <p:spPr>
          <a:xfrm>
            <a:off x="744279" y="2169021"/>
            <a:ext cx="4479925" cy="2519957"/>
          </a:xfrm>
          <a:prstGeom prst="rect">
            <a:avLst/>
          </a:prstGeom>
        </p:spPr>
      </p:pic>
    </p:spTree>
    <p:extLst>
      <p:ext uri="{BB962C8B-B14F-4D97-AF65-F5344CB8AC3E}">
        <p14:creationId xmlns:p14="http://schemas.microsoft.com/office/powerpoint/2010/main" val="62642200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xmlns=""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368626020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3" name="TextBox 2">
            <a:extLst>
              <a:ext uri="{FF2B5EF4-FFF2-40B4-BE49-F238E27FC236}">
                <a16:creationId xmlns:a16="http://schemas.microsoft.com/office/drawing/2014/main" xmlns="" id="{BD7B0FE1-529C-4E4D-BF7D-9E9E77C16CD8}"/>
              </a:ext>
            </a:extLst>
          </p:cNvPr>
          <p:cNvSpPr txBox="1"/>
          <p:nvPr/>
        </p:nvSpPr>
        <p:spPr>
          <a:xfrm>
            <a:off x="5495253" y="2990433"/>
            <a:ext cx="3114534" cy="1446550"/>
          </a:xfrm>
          <a:prstGeom prst="rect">
            <a:avLst/>
          </a:prstGeom>
          <a:noFill/>
        </p:spPr>
        <p:txBody>
          <a:bodyPr wrap="square" rtlCol="0">
            <a:spAutoFit/>
          </a:bodyPr>
          <a:lstStyle/>
          <a:p>
            <a:pPr algn="ctr"/>
            <a:r>
              <a:rPr lang="en-US" sz="48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1,000,000</a:t>
            </a:r>
            <a:r>
              <a:rPr lang="en-US" sz="4000" b="1" dirty="0" smtClean="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smtClean="0">
                <a:solidFill>
                  <a:schemeClr val="bg1"/>
                </a:solidFill>
                <a:latin typeface="Avenir Book" charset="0"/>
                <a:ea typeface="Avenir Book" charset="0"/>
                <a:cs typeface="Avenir Book" charset="0"/>
              </a:rPr>
              <a:t>years</a:t>
            </a:r>
            <a:r>
              <a:rPr lang="en-US" sz="4000" b="1" dirty="0">
                <a:solidFill>
                  <a:schemeClr val="bg1"/>
                </a:solidFill>
                <a:latin typeface="Avenir Book" charset="0"/>
                <a:ea typeface="Avenir Book" charset="0"/>
                <a:cs typeface="Avenir Book" charset="0"/>
              </a:rPr>
              <a:t>!</a:t>
            </a:r>
            <a:endParaRPr lang="en-US" sz="4000" dirty="0"/>
          </a:p>
        </p:txBody>
      </p:sp>
      <p:pic>
        <p:nvPicPr>
          <p:cNvPr id="7" name="Content Placeholder 5">
            <a:extLst>
              <a:ext uri="{FF2B5EF4-FFF2-40B4-BE49-F238E27FC236}">
                <a16:creationId xmlns:a16="http://schemas.microsoft.com/office/drawing/2014/main" xmlns="" id="{E6861793-E8D7-42BE-95A2-F7F036C63715}"/>
              </a:ext>
            </a:extLst>
          </p:cNvPr>
          <p:cNvPicPr>
            <a:picLocks noChangeAspect="1"/>
          </p:cNvPicPr>
          <p:nvPr/>
        </p:nvPicPr>
        <p:blipFill>
          <a:blip r:embed="rId3"/>
          <a:stretch>
            <a:fillRect/>
          </a:stretch>
        </p:blipFill>
        <p:spPr>
          <a:xfrm>
            <a:off x="805262" y="2421017"/>
            <a:ext cx="4479925" cy="2015966"/>
          </a:xfrm>
          <a:prstGeom prst="rect">
            <a:avLst/>
          </a:prstGeom>
        </p:spPr>
      </p:pic>
    </p:spTree>
    <p:extLst>
      <p:ext uri="{BB962C8B-B14F-4D97-AF65-F5344CB8AC3E}">
        <p14:creationId xmlns:p14="http://schemas.microsoft.com/office/powerpoint/2010/main" val="118911183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127" y="1327150"/>
            <a:ext cx="8265458" cy="4649320"/>
          </a:xfrm>
          <a:prstGeom prst="rect">
            <a:avLst/>
          </a:prstGeom>
        </p:spPr>
      </p:pic>
    </p:spTree>
    <p:extLst>
      <p:ext uri="{BB962C8B-B14F-4D97-AF65-F5344CB8AC3E}">
        <p14:creationId xmlns:p14="http://schemas.microsoft.com/office/powerpoint/2010/main" val="384030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 Predictions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21" y="2496168"/>
            <a:ext cx="4391064" cy="2382386"/>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0338" y="3809507"/>
            <a:ext cx="3682492" cy="2303659"/>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3459" y="659176"/>
            <a:ext cx="2119371" cy="2744459"/>
          </a:xfrm>
          <a:prstGeom prst="rect">
            <a:avLst/>
          </a:prstGeom>
        </p:spPr>
      </p:pic>
      <p:sp>
        <p:nvSpPr>
          <p:cNvPr id="2" name="Rectangle 1"/>
          <p:cNvSpPr/>
          <p:nvPr/>
        </p:nvSpPr>
        <p:spPr>
          <a:xfrm>
            <a:off x="0" y="1208730"/>
            <a:ext cx="5572164" cy="1338828"/>
          </a:xfrm>
          <a:prstGeom prst="rect">
            <a:avLst/>
          </a:prstGeom>
        </p:spPr>
        <p:txBody>
          <a:bodyPr wrap="square">
            <a:spAutoFit/>
          </a:bodyPr>
          <a:lstStyle/>
          <a:p>
            <a:pPr lvl="1"/>
            <a:r>
              <a:rPr lang="en-US" sz="2800" dirty="0" smtClean="0"/>
              <a:t>Where </a:t>
            </a:r>
            <a:r>
              <a:rPr lang="en-US" sz="2800" dirty="0"/>
              <a:t>they will find the most trash and from what sources?</a:t>
            </a:r>
          </a:p>
          <a:p>
            <a:pPr lvl="1"/>
            <a:endParaRPr lang="en-US" sz="2500" dirty="0"/>
          </a:p>
        </p:txBody>
      </p:sp>
      <p:sp>
        <p:nvSpPr>
          <p:cNvPr id="3" name="Rectangle 2"/>
          <p:cNvSpPr/>
          <p:nvPr/>
        </p:nvSpPr>
        <p:spPr>
          <a:xfrm>
            <a:off x="0" y="5174125"/>
            <a:ext cx="4572000" cy="954107"/>
          </a:xfrm>
          <a:prstGeom prst="rect">
            <a:avLst/>
          </a:prstGeom>
        </p:spPr>
        <p:txBody>
          <a:bodyPr>
            <a:spAutoFit/>
          </a:bodyPr>
          <a:lstStyle/>
          <a:p>
            <a:pPr lvl="1"/>
            <a:r>
              <a:rPr lang="en-US" sz="2800" dirty="0"/>
              <a:t>What types of trash will be the most prominent?</a:t>
            </a:r>
          </a:p>
        </p:txBody>
      </p:sp>
    </p:spTree>
    <p:extLst>
      <p:ext uri="{BB962C8B-B14F-4D97-AF65-F5344CB8AC3E}">
        <p14:creationId xmlns:p14="http://schemas.microsoft.com/office/powerpoint/2010/main" val="1666656100"/>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Trash Tracking RULES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sp>
        <p:nvSpPr>
          <p:cNvPr id="2" name="Rectangle 1"/>
          <p:cNvSpPr/>
          <p:nvPr/>
        </p:nvSpPr>
        <p:spPr>
          <a:xfrm>
            <a:off x="379268" y="2417305"/>
            <a:ext cx="8274423" cy="2862322"/>
          </a:xfrm>
          <a:prstGeom prst="rect">
            <a:avLst/>
          </a:prstGeom>
        </p:spPr>
        <p:txBody>
          <a:bodyPr wrap="square">
            <a:spAutoFit/>
          </a:bodyPr>
          <a:lstStyle/>
          <a:p>
            <a:pPr marL="1143000" indent="-1143000" algn="ctr">
              <a:buAutoNum type="arabicParenR"/>
            </a:pPr>
            <a:r>
              <a:rPr lang="en-US" sz="6000" dirty="0" smtClean="0">
                <a:solidFill>
                  <a:srgbClr val="FF0000"/>
                </a:solidFill>
              </a:rPr>
              <a:t>Avoid </a:t>
            </a:r>
            <a:r>
              <a:rPr lang="en-US" sz="6000" dirty="0">
                <a:solidFill>
                  <a:srgbClr val="FF0000"/>
                </a:solidFill>
              </a:rPr>
              <a:t>sharp </a:t>
            </a:r>
            <a:r>
              <a:rPr lang="en-US" sz="6000" dirty="0" smtClean="0">
                <a:solidFill>
                  <a:srgbClr val="FF0000"/>
                </a:solidFill>
              </a:rPr>
              <a:t>items</a:t>
            </a:r>
          </a:p>
          <a:p>
            <a:pPr algn="ctr"/>
            <a:endParaRPr lang="en-US" sz="6000" dirty="0">
              <a:solidFill>
                <a:srgbClr val="FF0000"/>
              </a:solidFill>
            </a:endParaRPr>
          </a:p>
          <a:p>
            <a:pPr algn="ctr"/>
            <a:r>
              <a:rPr lang="en-US" sz="6000" dirty="0">
                <a:solidFill>
                  <a:srgbClr val="FF0000"/>
                </a:solidFill>
              </a:rPr>
              <a:t>2) Wear gloves!</a:t>
            </a:r>
          </a:p>
        </p:txBody>
      </p:sp>
    </p:spTree>
    <p:extLst>
      <p:ext uri="{BB962C8B-B14F-4D97-AF65-F5344CB8AC3E}">
        <p14:creationId xmlns:p14="http://schemas.microsoft.com/office/powerpoint/2010/main" val="125849458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4447913" cy="707886"/>
          </a:xfrm>
          <a:prstGeom prst="rect">
            <a:avLst/>
          </a:prstGeom>
          <a:noFill/>
        </p:spPr>
        <p:txBody>
          <a:bodyPr wrap="square" rtlCol="0">
            <a:spAutoFit/>
          </a:bodyPr>
          <a:lstStyle/>
          <a:p>
            <a:r>
              <a:rPr lang="en-US" sz="4000" b="1" dirty="0">
                <a:latin typeface="Avenir Book" charset="0"/>
                <a:ea typeface="Avenir Book" charset="0"/>
                <a:cs typeface="Avenir Book" charset="0"/>
              </a:rPr>
              <a:t>Marine Debris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216" y="1104559"/>
            <a:ext cx="7014755" cy="5261066"/>
          </a:xfrm>
          <a:prstGeom prst="rect">
            <a:avLst/>
          </a:prstGeom>
        </p:spPr>
      </p:pic>
    </p:spTree>
    <p:extLst>
      <p:ext uri="{BB962C8B-B14F-4D97-AF65-F5344CB8AC3E}">
        <p14:creationId xmlns:p14="http://schemas.microsoft.com/office/powerpoint/2010/main" val="31939402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1346320" y="368280"/>
            <a:ext cx="6404304" cy="707886"/>
          </a:xfrm>
          <a:prstGeom prst="rect">
            <a:avLst/>
          </a:prstGeom>
          <a:noFill/>
        </p:spPr>
        <p:txBody>
          <a:bodyPr wrap="square" rtlCol="0">
            <a:spAutoFit/>
          </a:bodyPr>
          <a:lstStyle/>
          <a:p>
            <a:pPr algn="ctr"/>
            <a:r>
              <a:rPr lang="en-US" sz="4000" b="1" dirty="0" smtClean="0">
                <a:latin typeface="Avenir Book" charset="0"/>
                <a:ea typeface="Avenir Book" charset="0"/>
                <a:cs typeface="Avenir Book" charset="0"/>
              </a:rPr>
              <a:t>Analyzing the Data</a:t>
            </a:r>
            <a:endParaRPr lang="en-US" sz="4000" b="1" dirty="0">
              <a:latin typeface="Avenir Book" charset="0"/>
              <a:ea typeface="Avenir Book" charset="0"/>
              <a:cs typeface="Avenir Book" charset="0"/>
            </a:endParaRPr>
          </a:p>
        </p:txBody>
      </p:sp>
      <p:sp>
        <p:nvSpPr>
          <p:cNvPr id="2" name="TextBox 1"/>
          <p:cNvSpPr txBox="1"/>
          <p:nvPr/>
        </p:nvSpPr>
        <p:spPr>
          <a:xfrm>
            <a:off x="379268" y="1394002"/>
            <a:ext cx="7538308" cy="800219"/>
          </a:xfrm>
          <a:prstGeom prst="rect">
            <a:avLst/>
          </a:prstGeom>
          <a:noFill/>
        </p:spPr>
        <p:txBody>
          <a:bodyPr wrap="square" rtlCol="0">
            <a:spAutoFit/>
          </a:bodyPr>
          <a:lstStyle/>
          <a:p>
            <a:pPr lvl="0"/>
            <a:r>
              <a:rPr lang="en-US" sz="2800" dirty="0"/>
              <a:t>Where is the biggest source of this trash? </a:t>
            </a:r>
          </a:p>
          <a:p>
            <a:endParaRPr lang="en-US" dirty="0"/>
          </a:p>
        </p:txBody>
      </p:sp>
      <p:sp>
        <p:nvSpPr>
          <p:cNvPr id="3" name="TextBox 2"/>
          <p:cNvSpPr txBox="1"/>
          <p:nvPr/>
        </p:nvSpPr>
        <p:spPr>
          <a:xfrm>
            <a:off x="4856026" y="2032985"/>
            <a:ext cx="3855092" cy="1384995"/>
          </a:xfrm>
          <a:prstGeom prst="rect">
            <a:avLst/>
          </a:prstGeom>
          <a:noFill/>
        </p:spPr>
        <p:txBody>
          <a:bodyPr wrap="square" rtlCol="0">
            <a:spAutoFit/>
          </a:bodyPr>
          <a:lstStyle/>
          <a:p>
            <a:pPr lvl="0" algn="ctr"/>
            <a:r>
              <a:rPr lang="en-US" sz="2200" dirty="0"/>
              <a:t>Was it dropped there or transported </a:t>
            </a:r>
            <a:endParaRPr lang="en-US" sz="2200" dirty="0" smtClean="0"/>
          </a:p>
          <a:p>
            <a:pPr lvl="0" algn="ctr"/>
            <a:r>
              <a:rPr lang="en-US" sz="2200" dirty="0" smtClean="0"/>
              <a:t>and </a:t>
            </a:r>
            <a:r>
              <a:rPr lang="en-US" sz="2200" dirty="0"/>
              <a:t>how do you know? </a:t>
            </a:r>
          </a:p>
          <a:p>
            <a:endParaRPr lang="en-US" dirty="0"/>
          </a:p>
        </p:txBody>
      </p:sp>
      <p:sp>
        <p:nvSpPr>
          <p:cNvPr id="4" name="TextBox 3"/>
          <p:cNvSpPr txBox="1"/>
          <p:nvPr/>
        </p:nvSpPr>
        <p:spPr>
          <a:xfrm>
            <a:off x="379268" y="3331185"/>
            <a:ext cx="4768235" cy="1046440"/>
          </a:xfrm>
          <a:prstGeom prst="rect">
            <a:avLst/>
          </a:prstGeom>
          <a:noFill/>
        </p:spPr>
        <p:txBody>
          <a:bodyPr wrap="square" rtlCol="0">
            <a:spAutoFit/>
          </a:bodyPr>
          <a:lstStyle/>
          <a:p>
            <a:pPr lvl="0"/>
            <a:r>
              <a:rPr lang="en-US" sz="2200" dirty="0"/>
              <a:t>What is the biggest threat to wildlife from your data? How about for human? </a:t>
            </a:r>
          </a:p>
          <a:p>
            <a:endParaRPr lang="en-US" dirty="0"/>
          </a:p>
        </p:txBody>
      </p:sp>
      <p:sp>
        <p:nvSpPr>
          <p:cNvPr id="6" name="TextBox 5"/>
          <p:cNvSpPr txBox="1"/>
          <p:nvPr/>
        </p:nvSpPr>
        <p:spPr>
          <a:xfrm>
            <a:off x="3896826" y="4585460"/>
            <a:ext cx="4980474" cy="984885"/>
          </a:xfrm>
          <a:prstGeom prst="rect">
            <a:avLst/>
          </a:prstGeom>
          <a:noFill/>
        </p:spPr>
        <p:txBody>
          <a:bodyPr wrap="square" rtlCol="0">
            <a:spAutoFit/>
          </a:bodyPr>
          <a:lstStyle/>
          <a:p>
            <a:pPr lvl="0"/>
            <a:r>
              <a:rPr lang="en-US" sz="2000" dirty="0"/>
              <a:t>What is the most common type of trash that you found? Are you surprised?</a:t>
            </a:r>
          </a:p>
          <a:p>
            <a:endParaRPr lang="en-US" dirty="0"/>
          </a:p>
        </p:txBody>
      </p:sp>
      <p:sp>
        <p:nvSpPr>
          <p:cNvPr id="7" name="TextBox 6"/>
          <p:cNvSpPr txBox="1"/>
          <p:nvPr/>
        </p:nvSpPr>
        <p:spPr>
          <a:xfrm>
            <a:off x="665018" y="5545105"/>
            <a:ext cx="5436330" cy="861774"/>
          </a:xfrm>
          <a:prstGeom prst="rect">
            <a:avLst/>
          </a:prstGeom>
          <a:noFill/>
        </p:spPr>
        <p:txBody>
          <a:bodyPr wrap="square" rtlCol="0">
            <a:spAutoFit/>
          </a:bodyPr>
          <a:lstStyle/>
          <a:p>
            <a:r>
              <a:rPr lang="en-US" sz="2500" dirty="0"/>
              <a:t>What was the most unique type of trash that you found?</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672248">
            <a:off x="2076157" y="2163005"/>
            <a:ext cx="920384" cy="92038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74555">
            <a:off x="7301912" y="705471"/>
            <a:ext cx="896336" cy="89633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7384">
            <a:off x="6440761" y="3451859"/>
            <a:ext cx="920384" cy="920384"/>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201195">
            <a:off x="1249210" y="4385517"/>
            <a:ext cx="920384" cy="920384"/>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46">
            <a:off x="7457384" y="5569615"/>
            <a:ext cx="920384" cy="920384"/>
          </a:xfrm>
          <a:prstGeom prst="rect">
            <a:avLst/>
          </a:prstGeom>
        </p:spPr>
      </p:pic>
    </p:spTree>
    <p:extLst>
      <p:ext uri="{BB962C8B-B14F-4D97-AF65-F5344CB8AC3E}">
        <p14:creationId xmlns:p14="http://schemas.microsoft.com/office/powerpoint/2010/main" val="607408897"/>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11" name="Flowchart: Connector 10">
            <a:extLst>
              <a:ext uri="{FF2B5EF4-FFF2-40B4-BE49-F238E27FC236}">
                <a16:creationId xmlns:a16="http://schemas.microsoft.com/office/drawing/2014/main" xmlns="" id="{40AF89E0-31F4-4797-8A30-331C2BC4AF84}"/>
              </a:ext>
            </a:extLst>
          </p:cNvPr>
          <p:cNvSpPr/>
          <p:nvPr/>
        </p:nvSpPr>
        <p:spPr>
          <a:xfrm>
            <a:off x="1837011" y="1380565"/>
            <a:ext cx="5189283" cy="5043239"/>
          </a:xfrm>
          <a:prstGeom prst="flowChartConnector">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0518" y="1876535"/>
            <a:ext cx="4535907" cy="4309111"/>
          </a:xfrm>
          <a:prstGeom prst="rect">
            <a:avLst/>
          </a:prstGeom>
        </p:spPr>
      </p:pic>
      <p:sp>
        <p:nvSpPr>
          <p:cNvPr id="2" name="TextBox 1"/>
          <p:cNvSpPr txBox="1"/>
          <p:nvPr/>
        </p:nvSpPr>
        <p:spPr>
          <a:xfrm>
            <a:off x="2130518" y="364902"/>
            <a:ext cx="4951164" cy="646331"/>
          </a:xfrm>
          <a:prstGeom prst="rect">
            <a:avLst/>
          </a:prstGeom>
          <a:noFill/>
        </p:spPr>
        <p:txBody>
          <a:bodyPr wrap="none" rtlCol="0">
            <a:spAutoFit/>
          </a:bodyPr>
          <a:lstStyle/>
          <a:p>
            <a:r>
              <a:rPr lang="en-US" sz="3600" dirty="0" smtClean="0"/>
              <a:t>What Can we do to Help?</a:t>
            </a:r>
            <a:endParaRPr lang="en-US" sz="3600" dirty="0"/>
          </a:p>
        </p:txBody>
      </p:sp>
    </p:spTree>
    <p:extLst>
      <p:ext uri="{BB962C8B-B14F-4D97-AF65-F5344CB8AC3E}">
        <p14:creationId xmlns:p14="http://schemas.microsoft.com/office/powerpoint/2010/main" val="9559879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185442" y="1781532"/>
            <a:ext cx="8749553" cy="1323439"/>
          </a:xfrm>
          <a:prstGeom prst="rect">
            <a:avLst/>
          </a:prstGeom>
        </p:spPr>
        <p:txBody>
          <a:bodyPr wrap="square">
            <a:spAutoFit/>
          </a:bodyPr>
          <a:lstStyle/>
          <a:p>
            <a:pPr lvl="0" algn="ctr"/>
            <a:r>
              <a:rPr lang="en-US" sz="4000" dirty="0" smtClean="0"/>
              <a:t>If </a:t>
            </a:r>
            <a:r>
              <a:rPr lang="en-US" sz="4000" dirty="0"/>
              <a:t>we don’t need </a:t>
            </a:r>
            <a:r>
              <a:rPr lang="en-US" sz="4000" dirty="0" smtClean="0"/>
              <a:t>a plastic bag at the grocery store we should _______</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6110">
            <a:off x="3800264" y="3780533"/>
            <a:ext cx="1519910" cy="1967709"/>
          </a:xfrm>
          <a:prstGeom prst="rect">
            <a:avLst/>
          </a:prstGeom>
        </p:spPr>
      </p:pic>
      <p:sp>
        <p:nvSpPr>
          <p:cNvPr id="5" name="TextBox 4"/>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Tree>
    <p:extLst>
      <p:ext uri="{BB962C8B-B14F-4D97-AF65-F5344CB8AC3E}">
        <p14:creationId xmlns:p14="http://schemas.microsoft.com/office/powerpoint/2010/main" val="6688874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185442" y="1781532"/>
            <a:ext cx="8749553" cy="1323439"/>
          </a:xfrm>
          <a:prstGeom prst="rect">
            <a:avLst/>
          </a:prstGeom>
        </p:spPr>
        <p:txBody>
          <a:bodyPr wrap="square">
            <a:spAutoFit/>
          </a:bodyPr>
          <a:lstStyle/>
          <a:p>
            <a:pPr lvl="0" algn="ctr"/>
            <a:r>
              <a:rPr lang="en-US" sz="4000" dirty="0" smtClean="0"/>
              <a:t>If </a:t>
            </a:r>
            <a:r>
              <a:rPr lang="en-US" sz="4000" dirty="0"/>
              <a:t>we don’t need </a:t>
            </a:r>
            <a:r>
              <a:rPr lang="en-US" sz="4000" dirty="0" smtClean="0"/>
              <a:t>a plastic bag at the grocery store we should _______</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36110">
            <a:off x="3800263" y="3780533"/>
            <a:ext cx="1519910" cy="1967709"/>
          </a:xfrm>
          <a:prstGeom prst="rect">
            <a:avLst/>
          </a:prstGeom>
        </p:spPr>
      </p:pic>
      <p:sp>
        <p:nvSpPr>
          <p:cNvPr id="5" name="TextBox 4"/>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3" name="TextBox 2"/>
          <p:cNvSpPr txBox="1"/>
          <p:nvPr/>
        </p:nvSpPr>
        <p:spPr>
          <a:xfrm>
            <a:off x="6170215" y="2430685"/>
            <a:ext cx="1946365" cy="584775"/>
          </a:xfrm>
          <a:prstGeom prst="rect">
            <a:avLst/>
          </a:prstGeom>
          <a:noFill/>
        </p:spPr>
        <p:txBody>
          <a:bodyPr wrap="square" rtlCol="0">
            <a:spAutoFit/>
          </a:bodyPr>
          <a:lstStyle/>
          <a:p>
            <a:r>
              <a:rPr lang="en-US" sz="3200" b="1" dirty="0" smtClean="0"/>
              <a:t>REFUSE</a:t>
            </a:r>
            <a:r>
              <a:rPr lang="en-US" sz="3200" dirty="0" smtClean="0"/>
              <a:t> it</a:t>
            </a:r>
            <a:endParaRPr lang="en-US" sz="3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221" y="3104971"/>
            <a:ext cx="3219994" cy="3219994"/>
          </a:xfrm>
          <a:prstGeom prst="rect">
            <a:avLst/>
          </a:prstGeom>
        </p:spPr>
      </p:pic>
    </p:spTree>
    <p:extLst>
      <p:ext uri="{BB962C8B-B14F-4D97-AF65-F5344CB8AC3E}">
        <p14:creationId xmlns:p14="http://schemas.microsoft.com/office/powerpoint/2010/main" val="20427599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233082" y="430307"/>
            <a:ext cx="8749553" cy="830997"/>
          </a:xfrm>
          <a:prstGeom prst="rect">
            <a:avLst/>
          </a:prstGeom>
        </p:spPr>
        <p:txBody>
          <a:bodyPr wrap="square">
            <a:spAutoFit/>
          </a:bodyPr>
          <a:lstStyle/>
          <a:p>
            <a:pPr lvl="0"/>
            <a:endParaRPr lang="en-US" sz="2400" dirty="0" smtClean="0"/>
          </a:p>
          <a:p>
            <a:pPr lvl="0"/>
            <a:endParaRPr lang="en-US" sz="24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5" name="TextBox 4"/>
          <p:cNvSpPr txBox="1"/>
          <p:nvPr/>
        </p:nvSpPr>
        <p:spPr>
          <a:xfrm>
            <a:off x="515006" y="1590365"/>
            <a:ext cx="8185704" cy="1600438"/>
          </a:xfrm>
          <a:prstGeom prst="rect">
            <a:avLst/>
          </a:prstGeom>
          <a:noFill/>
        </p:spPr>
        <p:txBody>
          <a:bodyPr wrap="square" rtlCol="0">
            <a:spAutoFit/>
          </a:bodyPr>
          <a:lstStyle/>
          <a:p>
            <a:pPr lvl="0"/>
            <a:r>
              <a:rPr lang="en-US" sz="4000" dirty="0"/>
              <a:t>If we only need one paper towel to clean up our mess, we </a:t>
            </a:r>
            <a:r>
              <a:rPr lang="en-US" sz="4000" dirty="0" smtClean="0"/>
              <a:t>should ______ </a:t>
            </a:r>
            <a:endParaRPr lang="en-US" sz="4000" dirty="0"/>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688" y="3940057"/>
            <a:ext cx="1719579" cy="2144113"/>
          </a:xfrm>
          <a:prstGeom prst="rect">
            <a:avLst/>
          </a:prstGeom>
        </p:spPr>
      </p:pic>
    </p:spTree>
    <p:extLst>
      <p:ext uri="{BB962C8B-B14F-4D97-AF65-F5344CB8AC3E}">
        <p14:creationId xmlns:p14="http://schemas.microsoft.com/office/powerpoint/2010/main" val="118765399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233082" y="430307"/>
            <a:ext cx="8749553" cy="830997"/>
          </a:xfrm>
          <a:prstGeom prst="rect">
            <a:avLst/>
          </a:prstGeom>
        </p:spPr>
        <p:txBody>
          <a:bodyPr wrap="square">
            <a:spAutoFit/>
          </a:bodyPr>
          <a:lstStyle/>
          <a:p>
            <a:pPr lvl="0"/>
            <a:endParaRPr lang="en-US" sz="2400" dirty="0" smtClean="0"/>
          </a:p>
          <a:p>
            <a:pPr lvl="0"/>
            <a:endParaRPr lang="en-US" sz="24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5" name="TextBox 4"/>
          <p:cNvSpPr txBox="1"/>
          <p:nvPr/>
        </p:nvSpPr>
        <p:spPr>
          <a:xfrm>
            <a:off x="515006" y="1590365"/>
            <a:ext cx="8185704" cy="1600438"/>
          </a:xfrm>
          <a:prstGeom prst="rect">
            <a:avLst/>
          </a:prstGeom>
          <a:noFill/>
        </p:spPr>
        <p:txBody>
          <a:bodyPr wrap="square" rtlCol="0">
            <a:spAutoFit/>
          </a:bodyPr>
          <a:lstStyle/>
          <a:p>
            <a:pPr lvl="0"/>
            <a:r>
              <a:rPr lang="en-US" sz="4000" dirty="0"/>
              <a:t>If we only need one paper towel to clean up our mess, we </a:t>
            </a:r>
            <a:r>
              <a:rPr lang="en-US" sz="4000" dirty="0" smtClean="0"/>
              <a:t>should ______ </a:t>
            </a:r>
            <a:endParaRPr lang="en-US" sz="4000" dirty="0"/>
          </a:p>
          <a:p>
            <a:endParaRPr lang="en-US" dirty="0"/>
          </a:p>
        </p:txBody>
      </p:sp>
      <p:sp>
        <p:nvSpPr>
          <p:cNvPr id="3" name="TextBox 2"/>
          <p:cNvSpPr txBox="1"/>
          <p:nvPr/>
        </p:nvSpPr>
        <p:spPr>
          <a:xfrm>
            <a:off x="6766559" y="2293029"/>
            <a:ext cx="1560042" cy="584775"/>
          </a:xfrm>
          <a:prstGeom prst="rect">
            <a:avLst/>
          </a:prstGeom>
          <a:noFill/>
        </p:spPr>
        <p:txBody>
          <a:bodyPr wrap="none" rtlCol="0">
            <a:spAutoFit/>
          </a:bodyPr>
          <a:lstStyle/>
          <a:p>
            <a:r>
              <a:rPr lang="en-US" sz="3200" b="1" dirty="0" smtClean="0"/>
              <a:t>REDUCE</a:t>
            </a:r>
            <a:endParaRPr lang="en-US" sz="3200" b="1" dirty="0"/>
          </a:p>
        </p:txBody>
      </p:sp>
      <p:sp>
        <p:nvSpPr>
          <p:cNvPr id="6" name="TextBox 5"/>
          <p:cNvSpPr txBox="1"/>
          <p:nvPr/>
        </p:nvSpPr>
        <p:spPr>
          <a:xfrm>
            <a:off x="515006" y="2822145"/>
            <a:ext cx="7725710" cy="1323439"/>
          </a:xfrm>
          <a:prstGeom prst="rect">
            <a:avLst/>
          </a:prstGeom>
          <a:noFill/>
        </p:spPr>
        <p:txBody>
          <a:bodyPr wrap="square" rtlCol="0">
            <a:spAutoFit/>
          </a:bodyPr>
          <a:lstStyle/>
          <a:p>
            <a:r>
              <a:rPr lang="en-US" sz="4000" dirty="0" smtClean="0"/>
              <a:t>the number we use and only tear off one!</a:t>
            </a:r>
            <a:endParaRPr lang="en-US" sz="40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2940" y="4117655"/>
            <a:ext cx="2289842" cy="2213002"/>
          </a:xfrm>
          <a:prstGeom prst="rect">
            <a:avLst/>
          </a:prstGeom>
        </p:spPr>
      </p:pic>
    </p:spTree>
    <p:extLst>
      <p:ext uri="{BB962C8B-B14F-4D97-AF65-F5344CB8AC3E}">
        <p14:creationId xmlns:p14="http://schemas.microsoft.com/office/powerpoint/2010/main" val="11927954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755634"/>
            <a:ext cx="8292352" cy="2062103"/>
          </a:xfrm>
          <a:prstGeom prst="rect">
            <a:avLst/>
          </a:prstGeom>
        </p:spPr>
        <p:txBody>
          <a:bodyPr wrap="square">
            <a:spAutoFit/>
          </a:bodyPr>
          <a:lstStyle/>
          <a:p>
            <a:pPr lvl="0"/>
            <a:endParaRPr lang="en-US" sz="2400" dirty="0" smtClean="0"/>
          </a:p>
          <a:p>
            <a:pPr lvl="0"/>
            <a:endParaRPr lang="en-US" sz="2400" dirty="0" smtClean="0"/>
          </a:p>
          <a:p>
            <a:pPr lvl="0"/>
            <a:r>
              <a:rPr lang="en-US" sz="4000" dirty="0" smtClean="0"/>
              <a:t>If we have an empty water bottle, we should refill it and ______!</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05" y="3171680"/>
            <a:ext cx="1665072" cy="3001862"/>
          </a:xfrm>
          <a:prstGeom prst="rect">
            <a:avLst/>
          </a:prstGeom>
        </p:spPr>
      </p:pic>
    </p:spTree>
    <p:extLst>
      <p:ext uri="{BB962C8B-B14F-4D97-AF65-F5344CB8AC3E}">
        <p14:creationId xmlns:p14="http://schemas.microsoft.com/office/powerpoint/2010/main" val="139921670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755634"/>
            <a:ext cx="8292352" cy="2062103"/>
          </a:xfrm>
          <a:prstGeom prst="rect">
            <a:avLst/>
          </a:prstGeom>
        </p:spPr>
        <p:txBody>
          <a:bodyPr wrap="square">
            <a:spAutoFit/>
          </a:bodyPr>
          <a:lstStyle/>
          <a:p>
            <a:pPr lvl="0"/>
            <a:endParaRPr lang="en-US" sz="2400" dirty="0" smtClean="0"/>
          </a:p>
          <a:p>
            <a:pPr lvl="0"/>
            <a:endParaRPr lang="en-US" sz="2400" dirty="0" smtClean="0"/>
          </a:p>
          <a:p>
            <a:pPr lvl="0"/>
            <a:r>
              <a:rPr lang="en-US" sz="4000" dirty="0" smtClean="0"/>
              <a:t>If we have an empty water bottle, we should refill </a:t>
            </a:r>
            <a:r>
              <a:rPr lang="en-US" sz="4000" smtClean="0"/>
              <a:t>it and ______!</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3" name="TextBox 2"/>
          <p:cNvSpPr txBox="1"/>
          <p:nvPr/>
        </p:nvSpPr>
        <p:spPr>
          <a:xfrm>
            <a:off x="4454434" y="2103119"/>
            <a:ext cx="1603324" cy="584775"/>
          </a:xfrm>
          <a:prstGeom prst="rect">
            <a:avLst/>
          </a:prstGeom>
          <a:noFill/>
        </p:spPr>
        <p:txBody>
          <a:bodyPr wrap="none" rtlCol="0">
            <a:spAutoFit/>
          </a:bodyPr>
          <a:lstStyle/>
          <a:p>
            <a:r>
              <a:rPr lang="en-US" sz="3200" b="1" dirty="0" smtClean="0"/>
              <a:t>REUSE</a:t>
            </a:r>
            <a:r>
              <a:rPr lang="en-US" sz="3200" dirty="0" smtClean="0"/>
              <a:t> it</a:t>
            </a:r>
            <a:endParaRPr lang="en-US" sz="32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8405" y="3171680"/>
            <a:ext cx="1665072" cy="3001862"/>
          </a:xfrm>
          <a:prstGeom prst="rect">
            <a:avLst/>
          </a:prstGeom>
        </p:spPr>
      </p:pic>
    </p:spTree>
    <p:extLst>
      <p:ext uri="{BB962C8B-B14F-4D97-AF65-F5344CB8AC3E}">
        <p14:creationId xmlns:p14="http://schemas.microsoft.com/office/powerpoint/2010/main" val="109235865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1018137"/>
            <a:ext cx="8200913" cy="2308324"/>
          </a:xfrm>
          <a:prstGeom prst="rect">
            <a:avLst/>
          </a:prstGeom>
        </p:spPr>
        <p:txBody>
          <a:bodyPr wrap="square">
            <a:spAutoFit/>
          </a:bodyPr>
          <a:lstStyle/>
          <a:p>
            <a:pPr lvl="0"/>
            <a:endParaRPr lang="en-US" sz="2400" dirty="0" smtClean="0"/>
          </a:p>
          <a:p>
            <a:pPr lvl="0"/>
            <a:r>
              <a:rPr lang="en-US" sz="4000" dirty="0" smtClean="0"/>
              <a:t>It we drink something out of a tin can, we should throw it in the right bin and ______</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326" y="2703452"/>
            <a:ext cx="3720352" cy="3720352"/>
          </a:xfrm>
          <a:prstGeom prst="rect">
            <a:avLst/>
          </a:prstGeom>
        </p:spPr>
      </p:pic>
    </p:spTree>
    <p:extLst>
      <p:ext uri="{BB962C8B-B14F-4D97-AF65-F5344CB8AC3E}">
        <p14:creationId xmlns:p14="http://schemas.microsoft.com/office/powerpoint/2010/main" val="72529976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74765" y="1018137"/>
            <a:ext cx="8200913" cy="2308324"/>
          </a:xfrm>
          <a:prstGeom prst="rect">
            <a:avLst/>
          </a:prstGeom>
        </p:spPr>
        <p:txBody>
          <a:bodyPr wrap="square">
            <a:spAutoFit/>
          </a:bodyPr>
          <a:lstStyle/>
          <a:p>
            <a:pPr lvl="0"/>
            <a:endParaRPr lang="en-US" sz="2400" dirty="0" smtClean="0"/>
          </a:p>
          <a:p>
            <a:pPr lvl="0"/>
            <a:r>
              <a:rPr lang="en-US" sz="4000" dirty="0" smtClean="0"/>
              <a:t>It we drink something out of a tin can, we should throw it in the right bin and ______ !</a:t>
            </a:r>
            <a:endParaRPr lang="en-US" sz="4000" dirty="0"/>
          </a:p>
        </p:txBody>
      </p:sp>
      <p:sp>
        <p:nvSpPr>
          <p:cNvPr id="4" name="TextBox 3"/>
          <p:cNvSpPr txBox="1"/>
          <p:nvPr/>
        </p:nvSpPr>
        <p:spPr>
          <a:xfrm>
            <a:off x="574765" y="401691"/>
            <a:ext cx="1839927" cy="707886"/>
          </a:xfrm>
          <a:prstGeom prst="rect">
            <a:avLst/>
          </a:prstGeom>
          <a:noFill/>
        </p:spPr>
        <p:txBody>
          <a:bodyPr wrap="none" rtlCol="0">
            <a:spAutoFit/>
          </a:bodyPr>
          <a:lstStyle/>
          <a:p>
            <a:r>
              <a:rPr lang="en-US" sz="4000" dirty="0" smtClean="0"/>
              <a:t>Practice</a:t>
            </a:r>
            <a:endParaRPr lang="en-US" sz="4000" dirty="0"/>
          </a:p>
        </p:txBody>
      </p:sp>
      <p:sp>
        <p:nvSpPr>
          <p:cNvPr id="3" name="TextBox 2"/>
          <p:cNvSpPr txBox="1"/>
          <p:nvPr/>
        </p:nvSpPr>
        <p:spPr>
          <a:xfrm>
            <a:off x="574765" y="2625634"/>
            <a:ext cx="1740220" cy="584775"/>
          </a:xfrm>
          <a:prstGeom prst="rect">
            <a:avLst/>
          </a:prstGeom>
          <a:noFill/>
        </p:spPr>
        <p:txBody>
          <a:bodyPr wrap="none" rtlCol="0">
            <a:spAutoFit/>
          </a:bodyPr>
          <a:lstStyle/>
          <a:p>
            <a:r>
              <a:rPr lang="en-US" sz="3200" b="1" dirty="0" smtClean="0"/>
              <a:t>RECYLE</a:t>
            </a:r>
            <a:r>
              <a:rPr lang="en-US" sz="3200" dirty="0" smtClean="0"/>
              <a:t> it</a:t>
            </a:r>
            <a:endParaRPr lang="en-US" sz="3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3734" y="3118969"/>
            <a:ext cx="4620274" cy="3094850"/>
          </a:xfrm>
          <a:prstGeom prst="rect">
            <a:avLst/>
          </a:prstGeom>
        </p:spPr>
      </p:pic>
    </p:spTree>
    <p:extLst>
      <p:ext uri="{BB962C8B-B14F-4D97-AF65-F5344CB8AC3E}">
        <p14:creationId xmlns:p14="http://schemas.microsoft.com/office/powerpoint/2010/main" val="47990166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3" name="Rectangle 2"/>
          <p:cNvSpPr/>
          <p:nvPr/>
        </p:nvSpPr>
        <p:spPr>
          <a:xfrm>
            <a:off x="561703" y="329508"/>
            <a:ext cx="8151222" cy="646331"/>
          </a:xfrm>
          <a:prstGeom prst="rect">
            <a:avLst/>
          </a:prstGeom>
        </p:spPr>
        <p:txBody>
          <a:bodyPr wrap="square">
            <a:spAutoFit/>
          </a:bodyPr>
          <a:lstStyle/>
          <a:p>
            <a:pPr algn="ctr"/>
            <a:r>
              <a:rPr lang="en-US" sz="3600" smtClean="0">
                <a:effectLst/>
              </a:rPr>
              <a:t>DO NOW: What </a:t>
            </a:r>
            <a:r>
              <a:rPr lang="en-US" sz="3600" dirty="0" smtClean="0">
                <a:effectLst/>
              </a:rPr>
              <a:t>is a </a:t>
            </a:r>
            <a:r>
              <a:rPr lang="en-US" sz="3600" dirty="0" smtClean="0">
                <a:solidFill>
                  <a:schemeClr val="bg1"/>
                </a:solidFill>
                <a:effectLst>
                  <a:glow rad="228600">
                    <a:schemeClr val="accent1">
                      <a:satMod val="175000"/>
                      <a:alpha val="40000"/>
                    </a:schemeClr>
                  </a:glow>
                </a:effectLst>
              </a:rPr>
              <a:t>Watershed?</a:t>
            </a:r>
            <a:endParaRPr lang="en-US" sz="3600" dirty="0">
              <a:effectLst>
                <a:glow rad="228600">
                  <a:schemeClr val="accent1">
                    <a:satMod val="175000"/>
                    <a:alpha val="40000"/>
                  </a:schemeClr>
                </a:glo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179" y="1224337"/>
            <a:ext cx="5229287" cy="228781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263" y="3657792"/>
            <a:ext cx="4532811" cy="264621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4382" y="2265387"/>
            <a:ext cx="3859618" cy="2894714"/>
          </a:xfrm>
          <a:prstGeom prst="rect">
            <a:avLst/>
          </a:prstGeom>
        </p:spPr>
      </p:pic>
    </p:spTree>
    <p:extLst>
      <p:ext uri="{BB962C8B-B14F-4D97-AF65-F5344CB8AC3E}">
        <p14:creationId xmlns:p14="http://schemas.microsoft.com/office/powerpoint/2010/main" val="104582691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9" name="TextBox 8"/>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sp>
        <p:nvSpPr>
          <p:cNvPr id="2" name="Rectangle 1"/>
          <p:cNvSpPr/>
          <p:nvPr/>
        </p:nvSpPr>
        <p:spPr>
          <a:xfrm>
            <a:off x="500509" y="399534"/>
            <a:ext cx="1808508" cy="646331"/>
          </a:xfrm>
          <a:prstGeom prst="rect">
            <a:avLst/>
          </a:prstGeom>
        </p:spPr>
        <p:txBody>
          <a:bodyPr wrap="none">
            <a:spAutoFit/>
          </a:bodyPr>
          <a:lstStyle/>
          <a:p>
            <a:r>
              <a:rPr lang="en-US" sz="3600" b="1" dirty="0" smtClean="0">
                <a:latin typeface="Avenir Book" charset="0"/>
                <a:ea typeface="Avenir Book" charset="0"/>
                <a:cs typeface="Avenir Book" charset="0"/>
              </a:rPr>
              <a:t>Practice</a:t>
            </a:r>
            <a:endParaRPr lang="en-US" sz="3600" b="1" dirty="0">
              <a:latin typeface="Avenir Book" charset="0"/>
              <a:ea typeface="Avenir Book" charset="0"/>
              <a:cs typeface="Avenir Book"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924" y="138277"/>
            <a:ext cx="5060863" cy="6549906"/>
          </a:xfrm>
          <a:prstGeom prst="rect">
            <a:avLst/>
          </a:prstGeom>
        </p:spPr>
      </p:pic>
    </p:spTree>
    <p:extLst>
      <p:ext uri="{BB962C8B-B14F-4D97-AF65-F5344CB8AC3E}">
        <p14:creationId xmlns:p14="http://schemas.microsoft.com/office/powerpoint/2010/main" val="122186668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0940FF2-1A51-49FD-AE45-63E962AA5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262" y="1013119"/>
            <a:ext cx="7460293" cy="4969314"/>
          </a:xfrm>
          <a:prstGeom prst="rect">
            <a:avLst/>
          </a:prstGeom>
        </p:spPr>
      </p:pic>
      <p:sp>
        <p:nvSpPr>
          <p:cNvPr id="3" name="TextBox 2"/>
          <p:cNvSpPr txBox="1"/>
          <p:nvPr/>
        </p:nvSpPr>
        <p:spPr>
          <a:xfrm>
            <a:off x="1567543" y="352697"/>
            <a:ext cx="886974" cy="369332"/>
          </a:xfrm>
          <a:prstGeom prst="rect">
            <a:avLst/>
          </a:prstGeom>
          <a:noFill/>
        </p:spPr>
        <p:txBody>
          <a:bodyPr wrap="none" rtlCol="0">
            <a:spAutoFit/>
          </a:bodyPr>
          <a:lstStyle/>
          <a:p>
            <a:r>
              <a:rPr lang="en-US" smtClean="0"/>
              <a:t>Closure</a:t>
            </a:r>
            <a:endParaRPr lang="en-US"/>
          </a:p>
        </p:txBody>
      </p:sp>
    </p:spTree>
    <p:extLst>
      <p:ext uri="{BB962C8B-B14F-4D97-AF65-F5344CB8AC3E}">
        <p14:creationId xmlns:p14="http://schemas.microsoft.com/office/powerpoint/2010/main" val="138154349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956176" y="2165847"/>
            <a:ext cx="7607253" cy="2387600"/>
          </a:xfrm>
        </p:spPr>
        <p:txBody>
          <a:bodyPr/>
          <a:lstStyle/>
          <a:p>
            <a:r>
              <a:rPr lang="en-US" b="1" dirty="0">
                <a:solidFill>
                  <a:schemeClr val="bg1"/>
                </a:solidFill>
                <a:latin typeface="Aharoni" panose="02010803020104030203" pitchFamily="2" charset="-79"/>
                <a:cs typeface="Aharoni" panose="02010803020104030203" pitchFamily="2" charset="-79"/>
              </a:rPr>
              <a:t>EcoLearn</a:t>
            </a:r>
          </a:p>
        </p:txBody>
      </p:sp>
      <p:sp>
        <p:nvSpPr>
          <p:cNvPr id="5" name="Subtitle 4"/>
          <p:cNvSpPr>
            <a:spLocks noGrp="1"/>
          </p:cNvSpPr>
          <p:nvPr>
            <p:ph type="subTitle" idx="1"/>
          </p:nvPr>
        </p:nvSpPr>
        <p:spPr>
          <a:xfrm>
            <a:off x="1018342" y="4553447"/>
            <a:ext cx="7315200" cy="1655762"/>
          </a:xfrm>
        </p:spPr>
        <p:txBody>
          <a:bodyPr>
            <a:normAutofit/>
          </a:bodyPr>
          <a:lstStyle/>
          <a:p>
            <a:pPr>
              <a:lnSpc>
                <a:spcPct val="100000"/>
              </a:lnSpc>
            </a:pPr>
            <a:r>
              <a:rPr lang="en-US" sz="1600" dirty="0">
                <a:solidFill>
                  <a:schemeClr val="bg1"/>
                </a:solidFill>
              </a:rPr>
              <a:t>Developed by the Environmental Protection Agency</a:t>
            </a:r>
          </a:p>
          <a:p>
            <a:pPr>
              <a:lnSpc>
                <a:spcPct val="100000"/>
              </a:lnSpc>
            </a:pPr>
            <a:r>
              <a:rPr lang="en-US" sz="1600" dirty="0">
                <a:solidFill>
                  <a:schemeClr val="bg1"/>
                </a:solidFill>
              </a:rPr>
              <a:t>With support from Department of State </a:t>
            </a:r>
          </a:p>
          <a:p>
            <a:pPr>
              <a:lnSpc>
                <a:spcPct val="100000"/>
              </a:lnSpc>
            </a:pPr>
            <a:r>
              <a:rPr lang="en-US" sz="1600" dirty="0">
                <a:solidFill>
                  <a:schemeClr val="bg1"/>
                </a:solidFill>
              </a:rPr>
              <a:t>Virtual Students of Foreign Service Interns </a:t>
            </a:r>
          </a:p>
          <a:p>
            <a:pPr>
              <a:lnSpc>
                <a:spcPct val="100000"/>
              </a:lnSpc>
            </a:pPr>
            <a:r>
              <a:rPr lang="en-US" sz="1600" dirty="0">
                <a:hlinkClick r:id="rId2"/>
              </a:rPr>
              <a:t>https://www.epa.gov/education</a:t>
            </a:r>
            <a:r>
              <a:rPr lang="en-US" sz="1600" dirty="0"/>
              <a:t> </a:t>
            </a:r>
          </a:p>
        </p:txBody>
      </p:sp>
      <p:pic>
        <p:nvPicPr>
          <p:cNvPr id="6" name="Picture 5"/>
          <p:cNvPicPr>
            <a:picLocks noChangeAspect="1"/>
          </p:cNvPicPr>
          <p:nvPr/>
        </p:nvPicPr>
        <p:blipFill>
          <a:blip r:embed="rId3"/>
          <a:stretch>
            <a:fillRect/>
          </a:stretch>
        </p:blipFill>
        <p:spPr>
          <a:xfrm>
            <a:off x="6878124" y="5539845"/>
            <a:ext cx="967255" cy="939619"/>
          </a:xfrm>
          <a:prstGeom prst="rect">
            <a:avLst/>
          </a:prstGeom>
        </p:spPr>
      </p:pic>
      <p:sp>
        <p:nvSpPr>
          <p:cNvPr id="7" name="Rectangle 6"/>
          <p:cNvSpPr/>
          <p:nvPr/>
        </p:nvSpPr>
        <p:spPr>
          <a:xfrm>
            <a:off x="7845379" y="5518171"/>
            <a:ext cx="1257300" cy="892552"/>
          </a:xfrm>
          <a:prstGeom prst="rect">
            <a:avLst/>
          </a:prstGeom>
        </p:spPr>
        <p:txBody>
          <a:bodyPr wrap="square">
            <a:spAutoFit/>
          </a:bodyPr>
          <a:lstStyle/>
          <a:p>
            <a:r>
              <a:rPr lang="en-US" sz="2000" b="1" dirty="0">
                <a:solidFill>
                  <a:schemeClr val="bg1"/>
                </a:solidFill>
              </a:rPr>
              <a:t>US EPA</a:t>
            </a:r>
          </a:p>
          <a:p>
            <a:r>
              <a:rPr lang="en-US" sz="1600" dirty="0">
                <a:solidFill>
                  <a:schemeClr val="bg1"/>
                </a:solidFill>
              </a:rPr>
              <a:t>Region 10 </a:t>
            </a:r>
          </a:p>
          <a:p>
            <a:r>
              <a:rPr lang="en-US" sz="1600" dirty="0">
                <a:solidFill>
                  <a:schemeClr val="bg1"/>
                </a:solidFill>
              </a:rPr>
              <a:t>EcoLearn</a:t>
            </a:r>
          </a:p>
        </p:txBody>
      </p:sp>
      <p:pic>
        <p:nvPicPr>
          <p:cNvPr id="8" name="Picture 7"/>
          <p:cNvPicPr>
            <a:picLocks noChangeAspect="1"/>
          </p:cNvPicPr>
          <p:nvPr/>
        </p:nvPicPr>
        <p:blipFill rotWithShape="1">
          <a:blip r:embed="rId4"/>
          <a:srcRect l="4566" t="3617" r="6218"/>
          <a:stretch/>
        </p:blipFill>
        <p:spPr>
          <a:xfrm>
            <a:off x="2743200" y="439566"/>
            <a:ext cx="3865484" cy="3226942"/>
          </a:xfrm>
          <a:prstGeom prst="rect">
            <a:avLst/>
          </a:prstGeom>
        </p:spPr>
      </p:pic>
      <p:sp>
        <p:nvSpPr>
          <p:cNvPr id="9" name="TextBox 8"/>
          <p:cNvSpPr txBox="1"/>
          <p:nvPr/>
        </p:nvSpPr>
        <p:spPr>
          <a:xfrm>
            <a:off x="2601767" y="6054108"/>
            <a:ext cx="4276357" cy="923330"/>
          </a:xfrm>
          <a:prstGeom prst="rect">
            <a:avLst/>
          </a:prstGeom>
          <a:noFill/>
        </p:spPr>
        <p:txBody>
          <a:bodyPr wrap="square" rtlCol="0" anchor="t">
            <a:spAutoFit/>
          </a:bodyPr>
          <a:lstStyle/>
          <a:p>
            <a:pPr algn="ctr"/>
            <a:r>
              <a:rPr lang="en-US" dirty="0">
                <a:solidFill>
                  <a:schemeClr val="bg1"/>
                </a:solidFill>
              </a:rPr>
              <a:t>For more information: </a:t>
            </a:r>
            <a:r>
              <a:rPr lang="en-US" dirty="0" err="1">
                <a:solidFill>
                  <a:schemeClr val="bg1"/>
                </a:solidFill>
              </a:rPr>
              <a:t>hanft.sally@epa.gov</a:t>
            </a:r>
            <a:r>
              <a:rPr lang="en-US" dirty="0">
                <a:solidFill>
                  <a:schemeClr val="bg1"/>
                </a:solidFill>
              </a:rPr>
              <a:t> or </a:t>
            </a:r>
            <a:r>
              <a:rPr lang="en-US" dirty="0" err="1">
                <a:solidFill>
                  <a:schemeClr val="bg1"/>
                </a:solidFill>
              </a:rPr>
              <a:t>salazar.viccy@epa.gov</a:t>
            </a:r>
            <a:r>
              <a:rPr lang="en-US" dirty="0"/>
              <a:t> </a:t>
            </a:r>
          </a:p>
          <a:p>
            <a:r>
              <a:rPr lang="en-US" dirty="0"/>
              <a:t> </a:t>
            </a:r>
          </a:p>
        </p:txBody>
      </p:sp>
    </p:spTree>
    <p:extLst>
      <p:ext uri="{BB962C8B-B14F-4D97-AF65-F5344CB8AC3E}">
        <p14:creationId xmlns:p14="http://schemas.microsoft.com/office/powerpoint/2010/main" val="1732722781"/>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379268" y="305233"/>
            <a:ext cx="5652655" cy="707886"/>
          </a:xfrm>
          <a:prstGeom prst="rect">
            <a:avLst/>
          </a:prstGeom>
          <a:noFill/>
        </p:spPr>
        <p:txBody>
          <a:bodyPr wrap="square" rtlCol="0">
            <a:spAutoFit/>
          </a:bodyPr>
          <a:lstStyle/>
          <a:p>
            <a:r>
              <a:rPr lang="en-US" sz="4000" b="1" dirty="0">
                <a:latin typeface="Avenir Book" charset="0"/>
                <a:ea typeface="Avenir Book" charset="0"/>
                <a:cs typeface="Avenir Book" charset="0"/>
              </a:rPr>
              <a:t>Keywords</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dirty="0">
                <a:solidFill>
                  <a:schemeClr val="bg1"/>
                </a:solidFill>
                <a:latin typeface="Avenir Book" charset="0"/>
                <a:ea typeface="Avenir Book" charset="0"/>
                <a:cs typeface="Avenir Book" charset="0"/>
              </a:rPr>
              <a:t>Click for audio.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741" y="3605660"/>
            <a:ext cx="3160852" cy="30028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61311" y="447950"/>
            <a:ext cx="3792356" cy="3322104"/>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27" y="1084517"/>
            <a:ext cx="3738188" cy="237998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48156" y="4075611"/>
            <a:ext cx="3605511" cy="2403674"/>
          </a:xfrm>
          <a:prstGeom prst="rect">
            <a:avLst/>
          </a:prstGeom>
        </p:spPr>
      </p:pic>
    </p:spTree>
    <p:extLst>
      <p:ext uri="{BB962C8B-B14F-4D97-AF65-F5344CB8AC3E}">
        <p14:creationId xmlns:p14="http://schemas.microsoft.com/office/powerpoint/2010/main" val="1403466413"/>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642455" y="434196"/>
            <a:ext cx="5527963" cy="707886"/>
          </a:xfrm>
          <a:prstGeom prst="rect">
            <a:avLst/>
          </a:prstGeom>
          <a:noFill/>
        </p:spPr>
        <p:txBody>
          <a:bodyPr wrap="square" rtlCol="0">
            <a:spAutoFit/>
          </a:bodyPr>
          <a:lstStyle/>
          <a:p>
            <a:r>
              <a:rPr lang="en-US" sz="4000" b="1" dirty="0">
                <a:latin typeface="Avenir Book" charset="0"/>
                <a:ea typeface="Avenir Book" charset="0"/>
                <a:cs typeface="Avenir Book" charset="0"/>
              </a:rPr>
              <a:t>The 4 Rs</a:t>
            </a:r>
          </a:p>
        </p:txBody>
      </p:sp>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151" y="144433"/>
            <a:ext cx="3502849" cy="3327707"/>
          </a:xfrm>
          <a:prstGeom prst="rect">
            <a:avLst/>
          </a:prstGeom>
        </p:spPr>
      </p:pic>
      <p:sp>
        <p:nvSpPr>
          <p:cNvPr id="3" name="Rectangle 2"/>
          <p:cNvSpPr/>
          <p:nvPr/>
        </p:nvSpPr>
        <p:spPr>
          <a:xfrm>
            <a:off x="351748" y="1394284"/>
            <a:ext cx="5289404" cy="2145203"/>
          </a:xfrm>
          <a:prstGeom prst="rect">
            <a:avLst/>
          </a:prstGeom>
        </p:spPr>
        <p:txBody>
          <a:bodyPr wrap="square">
            <a:spAutoFit/>
          </a:bodyPr>
          <a:lstStyle/>
          <a:p>
            <a:pPr marR="0" lvl="0">
              <a:lnSpc>
                <a:spcPct val="115000"/>
              </a:lnSpc>
              <a:spcBef>
                <a:spcPts val="0"/>
              </a:spcBef>
              <a:spcAft>
                <a:spcPts val="0"/>
              </a:spcAft>
            </a:pPr>
            <a:r>
              <a:rPr lang="en-US" sz="3200" b="1" dirty="0" smtClean="0">
                <a:ea typeface="Calibri" charset="0"/>
                <a:cs typeface="Times New Roman" charset="0"/>
              </a:rPr>
              <a:t>1) Refuse </a:t>
            </a:r>
            <a:r>
              <a:rPr lang="en-US" sz="3200" dirty="0" smtClean="0">
                <a:ea typeface="Calibri" charset="0"/>
                <a:cs typeface="Times New Roman" charset="0"/>
              </a:rPr>
              <a:t>= </a:t>
            </a:r>
            <a:r>
              <a:rPr lang="en-US" sz="2800" dirty="0" smtClean="0">
                <a:ea typeface="Calibri" charset="0"/>
                <a:cs typeface="Times New Roman" charset="0"/>
              </a:rPr>
              <a:t>means </a:t>
            </a:r>
            <a:r>
              <a:rPr lang="en-US" sz="2800" dirty="0">
                <a:ea typeface="Calibri" charset="0"/>
                <a:cs typeface="Times New Roman" charset="0"/>
              </a:rPr>
              <a:t>that you can choose not to use or buy something in the first place!</a:t>
            </a:r>
          </a:p>
          <a:p>
            <a:pPr marR="0" lvl="0">
              <a:lnSpc>
                <a:spcPct val="115000"/>
              </a:lnSpc>
              <a:spcBef>
                <a:spcPts val="0"/>
              </a:spcBef>
              <a:spcAft>
                <a:spcPts val="0"/>
              </a:spcAft>
            </a:pPr>
            <a:endParaRPr lang="en-US" sz="2800" dirty="0" smtClean="0">
              <a:ea typeface="Calibri" charset="0"/>
              <a:cs typeface="Times New Roman" charset="0"/>
            </a:endParaRPr>
          </a:p>
        </p:txBody>
      </p:sp>
      <p:sp>
        <p:nvSpPr>
          <p:cNvPr id="4" name="TextBox 3"/>
          <p:cNvSpPr txBox="1"/>
          <p:nvPr/>
        </p:nvSpPr>
        <p:spPr>
          <a:xfrm>
            <a:off x="351748" y="2949734"/>
            <a:ext cx="8361178" cy="3708708"/>
          </a:xfrm>
          <a:prstGeom prst="rect">
            <a:avLst/>
          </a:prstGeom>
          <a:noFill/>
        </p:spPr>
        <p:txBody>
          <a:bodyPr wrap="square" rtlCol="0">
            <a:spAutoFit/>
          </a:bodyPr>
          <a:lstStyle/>
          <a:p>
            <a:pPr marR="0" lvl="0">
              <a:lnSpc>
                <a:spcPct val="115000"/>
              </a:lnSpc>
              <a:spcBef>
                <a:spcPts val="0"/>
              </a:spcBef>
              <a:spcAft>
                <a:spcPts val="0"/>
              </a:spcAft>
            </a:pPr>
            <a:r>
              <a:rPr lang="en-US" sz="3200" b="1" dirty="0" smtClean="0">
                <a:ea typeface="Calibri" charset="0"/>
                <a:cs typeface="Times New Roman" charset="0"/>
              </a:rPr>
              <a:t>2) Reduce </a:t>
            </a:r>
            <a:r>
              <a:rPr lang="en-US" sz="3200" b="1" dirty="0">
                <a:ea typeface="Calibri" charset="0"/>
                <a:cs typeface="Times New Roman" charset="0"/>
              </a:rPr>
              <a:t>= </a:t>
            </a:r>
            <a:r>
              <a:rPr lang="en-US" sz="2800" dirty="0">
                <a:ea typeface="Calibri" charset="0"/>
                <a:cs typeface="Times New Roman" charset="0"/>
              </a:rPr>
              <a:t>means using less stuff in general</a:t>
            </a:r>
            <a:r>
              <a:rPr lang="en-US" sz="2800" dirty="0" smtClean="0">
                <a:ea typeface="Calibri" charset="0"/>
                <a:cs typeface="Times New Roman" charset="0"/>
              </a:rPr>
              <a:t>.</a:t>
            </a:r>
            <a:endParaRPr lang="en-US" sz="2800" dirty="0">
              <a:ea typeface="Calibri" charset="0"/>
              <a:cs typeface="Times New Roman" charset="0"/>
            </a:endParaRPr>
          </a:p>
          <a:p>
            <a:pPr marR="0" lvl="0">
              <a:lnSpc>
                <a:spcPct val="115000"/>
              </a:lnSpc>
              <a:spcBef>
                <a:spcPts val="0"/>
              </a:spcBef>
              <a:spcAft>
                <a:spcPts val="0"/>
              </a:spcAft>
            </a:pPr>
            <a:r>
              <a:rPr lang="en-US" sz="3200" b="1" dirty="0" smtClean="0">
                <a:ea typeface="Calibri" charset="0"/>
                <a:cs typeface="Times New Roman" charset="0"/>
              </a:rPr>
              <a:t>3) Reuse </a:t>
            </a:r>
            <a:r>
              <a:rPr lang="en-US" sz="3200" b="1" dirty="0">
                <a:ea typeface="Calibri" charset="0"/>
                <a:cs typeface="Times New Roman" charset="0"/>
              </a:rPr>
              <a:t>= </a:t>
            </a:r>
            <a:r>
              <a:rPr lang="en-US" sz="2800" dirty="0">
                <a:ea typeface="Calibri" charset="0"/>
                <a:cs typeface="Times New Roman" charset="0"/>
              </a:rPr>
              <a:t>means trying to use something until it can’t be used any more</a:t>
            </a:r>
            <a:r>
              <a:rPr lang="en-US" sz="2800" dirty="0" smtClean="0">
                <a:ea typeface="Calibri" charset="0"/>
                <a:cs typeface="Times New Roman" charset="0"/>
              </a:rPr>
              <a:t>.</a:t>
            </a:r>
            <a:endParaRPr lang="en-US" sz="2800" dirty="0">
              <a:ea typeface="Calibri" charset="0"/>
              <a:cs typeface="Times New Roman" charset="0"/>
            </a:endParaRPr>
          </a:p>
          <a:p>
            <a:pPr marR="0" lvl="0">
              <a:lnSpc>
                <a:spcPct val="115000"/>
              </a:lnSpc>
              <a:spcBef>
                <a:spcPts val="0"/>
              </a:spcBef>
              <a:spcAft>
                <a:spcPts val="0"/>
              </a:spcAft>
            </a:pPr>
            <a:r>
              <a:rPr lang="en-US" sz="3200" b="1" dirty="0" smtClean="0">
                <a:ea typeface="Calibri" charset="0"/>
                <a:cs typeface="Times New Roman" charset="0"/>
              </a:rPr>
              <a:t>4) Recycle </a:t>
            </a:r>
            <a:r>
              <a:rPr lang="en-US" sz="3200" b="1" dirty="0">
                <a:ea typeface="Calibri" charset="0"/>
                <a:cs typeface="Times New Roman" charset="0"/>
              </a:rPr>
              <a:t>= </a:t>
            </a:r>
            <a:r>
              <a:rPr lang="en-US" sz="2800" dirty="0">
                <a:ea typeface="Calibri" charset="0"/>
                <a:cs typeface="Times New Roman" charset="0"/>
              </a:rPr>
              <a:t>means properly disposing of plastics, metals, and other recyclable materials so they can be made into other things.</a:t>
            </a:r>
          </a:p>
          <a:p>
            <a:endParaRPr lang="en-US" sz="2800" dirty="0"/>
          </a:p>
        </p:txBody>
      </p:sp>
    </p:spTree>
    <p:extLst>
      <p:ext uri="{BB962C8B-B14F-4D97-AF65-F5344CB8AC3E}">
        <p14:creationId xmlns:p14="http://schemas.microsoft.com/office/powerpoint/2010/main" val="1501613888"/>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2" name="TextBox 1"/>
          <p:cNvSpPr txBox="1"/>
          <p:nvPr/>
        </p:nvSpPr>
        <p:spPr>
          <a:xfrm>
            <a:off x="480834" y="434196"/>
            <a:ext cx="5527963" cy="707886"/>
          </a:xfrm>
          <a:prstGeom prst="rect">
            <a:avLst/>
          </a:prstGeom>
          <a:noFill/>
        </p:spPr>
        <p:txBody>
          <a:bodyPr wrap="square" rtlCol="0">
            <a:spAutoFit/>
          </a:bodyPr>
          <a:lstStyle/>
          <a:p>
            <a:r>
              <a:rPr lang="en-US" sz="4000" b="1" dirty="0" smtClean="0">
                <a:latin typeface="Avenir Book" charset="0"/>
                <a:ea typeface="Avenir Book" charset="0"/>
                <a:cs typeface="Avenir Book" charset="0"/>
              </a:rPr>
              <a:t>Tons of Trash</a:t>
            </a:r>
            <a:endParaRPr lang="en-US" sz="4000" b="1" dirty="0">
              <a:latin typeface="Avenir Book" charset="0"/>
              <a:ea typeface="Avenir Book" charset="0"/>
              <a:cs typeface="Avenir Book" charset="0"/>
            </a:endParaRPr>
          </a:p>
        </p:txBody>
      </p:sp>
      <p:sp>
        <p:nvSpPr>
          <p:cNvPr id="7" name="TextBox 6"/>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0869" y="238254"/>
            <a:ext cx="4930754" cy="6423804"/>
          </a:xfrm>
          <a:prstGeom prst="rect">
            <a:avLst/>
          </a:prstGeom>
        </p:spPr>
      </p:pic>
    </p:spTree>
    <p:extLst>
      <p:ext uri="{BB962C8B-B14F-4D97-AF65-F5344CB8AC3E}">
        <p14:creationId xmlns:p14="http://schemas.microsoft.com/office/powerpoint/2010/main" val="306576344"/>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xmlns=""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Tree>
    <p:extLst>
      <p:ext uri="{BB962C8B-B14F-4D97-AF65-F5344CB8AC3E}">
        <p14:creationId xmlns:p14="http://schemas.microsoft.com/office/powerpoint/2010/main" val="726856676"/>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7" name="Content Placeholder 5">
            <a:extLst>
              <a:ext uri="{FF2B5EF4-FFF2-40B4-BE49-F238E27FC236}">
                <a16:creationId xmlns:a16="http://schemas.microsoft.com/office/drawing/2014/main" xmlns="" id="{80D83108-EE5A-463C-84BB-1477F68EAF14}"/>
              </a:ext>
            </a:extLst>
          </p:cNvPr>
          <p:cNvPicPr>
            <a:picLocks noChangeAspect="1"/>
          </p:cNvPicPr>
          <p:nvPr/>
        </p:nvPicPr>
        <p:blipFill>
          <a:blip r:embed="rId3"/>
          <a:stretch>
            <a:fillRect/>
          </a:stretch>
        </p:blipFill>
        <p:spPr>
          <a:xfrm>
            <a:off x="805262" y="2103812"/>
            <a:ext cx="4479925" cy="2984750"/>
          </a:xfrm>
          <a:prstGeom prst="rect">
            <a:avLst/>
          </a:prstGeom>
        </p:spPr>
      </p:pic>
      <p:sp>
        <p:nvSpPr>
          <p:cNvPr id="3" name="TextBox 2">
            <a:extLst>
              <a:ext uri="{FF2B5EF4-FFF2-40B4-BE49-F238E27FC236}">
                <a16:creationId xmlns:a16="http://schemas.microsoft.com/office/drawing/2014/main" xmlns="" id="{BD7B0FE1-529C-4E4D-BF7D-9E9E77C16CD8}"/>
              </a:ext>
            </a:extLst>
          </p:cNvPr>
          <p:cNvSpPr txBox="1"/>
          <p:nvPr/>
        </p:nvSpPr>
        <p:spPr>
          <a:xfrm>
            <a:off x="5677786" y="3075057"/>
            <a:ext cx="2721935" cy="1107996"/>
          </a:xfrm>
          <a:prstGeom prst="rect">
            <a:avLst/>
          </a:prstGeom>
          <a:noFill/>
        </p:spPr>
        <p:txBody>
          <a:bodyPr wrap="square" rtlCol="0">
            <a:spAutoFit/>
          </a:bodyPr>
          <a:lstStyle/>
          <a:p>
            <a:pPr algn="ctr"/>
            <a:r>
              <a:rPr lang="en-US" sz="6600" b="1" dirty="0">
                <a:solidFill>
                  <a:schemeClr val="bg1"/>
                </a:solidFill>
                <a:effectLst>
                  <a:glow rad="228600">
                    <a:schemeClr val="accent4">
                      <a:satMod val="175000"/>
                      <a:alpha val="40000"/>
                    </a:schemeClr>
                  </a:glow>
                </a:effectLst>
                <a:latin typeface="Avenir Book" charset="0"/>
                <a:ea typeface="Avenir Book" charset="0"/>
                <a:cs typeface="Avenir Book" charset="0"/>
              </a:rPr>
              <a:t>2</a:t>
            </a:r>
            <a:r>
              <a:rPr lang="en-US" sz="4000" b="1" dirty="0">
                <a:solidFill>
                  <a:schemeClr val="bg1"/>
                </a:solidFill>
                <a:effectLst>
                  <a:glow rad="228600">
                    <a:schemeClr val="accent4">
                      <a:satMod val="175000"/>
                      <a:alpha val="40000"/>
                    </a:schemeClr>
                  </a:glow>
                </a:effectLst>
                <a:latin typeface="Avenir Book" charset="0"/>
                <a:ea typeface="Avenir Book" charset="0"/>
                <a:cs typeface="Avenir Book" charset="0"/>
              </a:rPr>
              <a:t> </a:t>
            </a:r>
            <a:r>
              <a:rPr lang="en-US" sz="4000" b="1" dirty="0">
                <a:solidFill>
                  <a:schemeClr val="bg1"/>
                </a:solidFill>
                <a:latin typeface="Avenir Book" charset="0"/>
                <a:ea typeface="Avenir Book" charset="0"/>
                <a:cs typeface="Avenir Book" charset="0"/>
              </a:rPr>
              <a:t>months</a:t>
            </a:r>
            <a:endParaRPr lang="en-US" sz="4000" dirty="0"/>
          </a:p>
        </p:txBody>
      </p:sp>
    </p:spTree>
    <p:extLst>
      <p:ext uri="{BB962C8B-B14F-4D97-AF65-F5344CB8AC3E}">
        <p14:creationId xmlns:p14="http://schemas.microsoft.com/office/powerpoint/2010/main" val="2060987545"/>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3FDD6"/>
        </a:solidFill>
        <a:effectLst/>
      </p:bgPr>
    </p:bg>
    <p:spTree>
      <p:nvGrpSpPr>
        <p:cNvPr id="1" name=""/>
        <p:cNvGrpSpPr/>
        <p:nvPr/>
      </p:nvGrpSpPr>
      <p:grpSpPr>
        <a:xfrm>
          <a:off x="0" y="0"/>
          <a:ext cx="0" cy="0"/>
          <a:chOff x="0" y="0"/>
          <a:chExt cx="0" cy="0"/>
        </a:xfrm>
      </p:grpSpPr>
      <p:sp>
        <p:nvSpPr>
          <p:cNvPr id="5" name="TextBox 4"/>
          <p:cNvSpPr txBox="1"/>
          <p:nvPr/>
        </p:nvSpPr>
        <p:spPr>
          <a:xfrm>
            <a:off x="379268" y="305233"/>
            <a:ext cx="6404304" cy="707886"/>
          </a:xfrm>
          <a:prstGeom prst="rect">
            <a:avLst/>
          </a:prstGeom>
          <a:noFill/>
        </p:spPr>
        <p:txBody>
          <a:bodyPr wrap="square" rtlCol="0">
            <a:spAutoFit/>
          </a:bodyPr>
          <a:lstStyle/>
          <a:p>
            <a:r>
              <a:rPr lang="en-US" sz="4000" b="1" dirty="0">
                <a:latin typeface="Avenir Book" charset="0"/>
                <a:ea typeface="Avenir Book" charset="0"/>
                <a:cs typeface="Avenir Book" charset="0"/>
              </a:rPr>
              <a:t>How Long ‘till it’s GONE?</a:t>
            </a:r>
          </a:p>
        </p:txBody>
      </p:sp>
      <p:sp>
        <p:nvSpPr>
          <p:cNvPr id="11" name="TextBox 10"/>
          <p:cNvSpPr txBox="1"/>
          <p:nvPr/>
        </p:nvSpPr>
        <p:spPr>
          <a:xfrm>
            <a:off x="805262" y="6423804"/>
            <a:ext cx="1848291" cy="369332"/>
          </a:xfrm>
          <a:prstGeom prst="rect">
            <a:avLst/>
          </a:prstGeom>
          <a:noFill/>
        </p:spPr>
        <p:txBody>
          <a:bodyPr wrap="square" rtlCol="0">
            <a:spAutoFit/>
          </a:bodyPr>
          <a:lstStyle/>
          <a:p>
            <a:r>
              <a:rPr lang="en-US">
                <a:solidFill>
                  <a:schemeClr val="bg1"/>
                </a:solidFill>
                <a:latin typeface="Avenir Book" charset="0"/>
                <a:ea typeface="Avenir Book" charset="0"/>
                <a:cs typeface="Avenir Book" charset="0"/>
              </a:rPr>
              <a:t>Click for audio. </a:t>
            </a:r>
          </a:p>
        </p:txBody>
      </p:sp>
      <p:pic>
        <p:nvPicPr>
          <p:cNvPr id="6" name="Content Placeholder 5">
            <a:extLst>
              <a:ext uri="{FF2B5EF4-FFF2-40B4-BE49-F238E27FC236}">
                <a16:creationId xmlns:a16="http://schemas.microsoft.com/office/drawing/2014/main" xmlns="" id="{AC12700D-F54B-409E-8D32-BC97518F96C7}"/>
              </a:ext>
            </a:extLst>
          </p:cNvPr>
          <p:cNvPicPr>
            <a:picLocks noChangeAspect="1"/>
          </p:cNvPicPr>
          <p:nvPr/>
        </p:nvPicPr>
        <p:blipFill>
          <a:blip r:embed="rId3"/>
          <a:stretch>
            <a:fillRect/>
          </a:stretch>
        </p:blipFill>
        <p:spPr>
          <a:xfrm>
            <a:off x="805262" y="1936625"/>
            <a:ext cx="3979666" cy="2984750"/>
          </a:xfrm>
          <a:prstGeom prst="rect">
            <a:avLst/>
          </a:prstGeom>
        </p:spPr>
      </p:pic>
    </p:spTree>
    <p:extLst>
      <p:ext uri="{BB962C8B-B14F-4D97-AF65-F5344CB8AC3E}">
        <p14:creationId xmlns:p14="http://schemas.microsoft.com/office/powerpoint/2010/main" val="3820046739"/>
      </p:ext>
    </p:extLst>
  </p:cSld>
  <p:clrMapOvr>
    <a:masterClrMapping/>
  </p:clrMapOvr>
  <mc:AlternateContent xmlns:mc="http://schemas.openxmlformats.org/markup-compatibility/2006" xmlns:p14="http://schemas.microsoft.com/office/powerpoint/2010/main">
    <mc:Choice Requires="p14">
      <p:transition spd="slow" p14:dur="15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EsriMapsInfo xmlns="ESRI.ArcGIS.Mapping.OfficeIntegration.PowerPointInfo">
  <Version>Version1</Version>
  <RequiresSignIn>False</RequiresSignIn>
</EsriMapsInfo>
</file>

<file path=customXml/item10.xml><?xml version="1.0" encoding="utf-8"?>
<?mso-contentType ?>
<SharedContentType xmlns="Microsoft.SharePoint.Taxonomy.ContentTypeSync" SourceId="29f62856-1543-49d4-a736-4569d363f533" ContentTypeId="0x0101" PreviousValue="false"/>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2019-11-08T14:07:28+00:00</Document_x0020_Creation_x0020_Date>
    <_Source xmlns="http://schemas.microsoft.com/sharepoint/v3/fields" xsi:nil="true"/>
    <j747ac98061d40f0aa7bd47e1db5675d xmlns="4ffa91fb-a0ff-4ac5-b2db-65c790d184a4">
      <Terms xmlns="http://schemas.microsoft.com/office/infopath/2007/PartnerControls"/>
    </j747ac98061d40f0aa7bd47e1db5675d>
    <e3f09c3df709400db2417a7161762d62 xmlns="4ffa91fb-a0ff-4ac5-b2db-65c790d184a4">
      <Terms xmlns="http://schemas.microsoft.com/office/infopath/2007/PartnerControls"/>
    </e3f09c3df709400db2417a7161762d62>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9.xml><?xml version="1.0" encoding="utf-8"?>
<ct:contentTypeSchema xmlns:ct="http://schemas.microsoft.com/office/2006/metadata/contentType" xmlns:ma="http://schemas.microsoft.com/office/2006/metadata/properties/metaAttributes" ct:_="" ma:_="" ma:contentTypeName="Document" ma:contentTypeID="0x010100DDDE5D0FA646EF498792D2B9A019C022" ma:contentTypeVersion="11" ma:contentTypeDescription="Create a new document." ma:contentTypeScope="" ma:versionID="02f31134bd8086bda2b586c8cb394efb">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3c6a663-ae4a-4ced-9ece-a8d2a552dbdd" targetNamespace="http://schemas.microsoft.com/office/2006/metadata/properties" ma:root="true" ma:fieldsID="b28f1d4a36b692e96a95e7dfac3d5744" ns1:_="" ns2:_="" ns3:_="" ns4:_="" ns5:_="">
    <xsd:import namespace="http://schemas.microsoft.com/sharepoint/v3"/>
    <xsd:import namespace="4ffa91fb-a0ff-4ac5-b2db-65c790d184a4"/>
    <xsd:import namespace="http://schemas.microsoft.com/sharepoint.v3"/>
    <xsd:import namespace="http://schemas.microsoft.com/sharepoint/v3/fields"/>
    <xsd:import namespace="93c6a663-ae4a-4ced-9ece-a8d2a552dbdd"/>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2:e3f09c3df709400db2417a7161762d62" minOccurs="0"/>
                <xsd:element ref="ns5:MediaServiceMetadata" minOccurs="0"/>
                <xsd:element ref="ns5:MediaServiceFastMetadata" minOccurs="0"/>
                <xsd:element ref="ns5:MediaServiceAutoTags" minOccurs="0"/>
                <xsd:element ref="ns5:MediaServiceOCR" minOccurs="0"/>
                <xsd:element ref="ns5:MediaServiceGenerationTime" minOccurs="0"/>
                <xsd:element ref="ns5:MediaServiceEventHashCode" minOccurs="0"/>
                <xsd:element ref="ns5: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ma:readOnly="false">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80c63405-47a1-4b55-937d-305de570f354}" ma:internalName="TaxCatchAllLabel" ma:readOnly="true" ma:showField="CatchAllDataLabel"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80c63405-47a1-4b55-937d-305de570f354}" ma:internalName="TaxCatchAll" ma:showField="CatchAllData" ma:web="5be46346-aa3e-492f-9fd9-57cc088700bd">
      <xsd:complexType>
        <xsd:complexContent>
          <xsd:extension base="dms:MultiChoiceLookup">
            <xsd:sequence>
              <xsd:element name="Value" type="dms:Lookup" maxOccurs="unbounded" minOccurs="0" nillable="true"/>
            </xsd:sequence>
          </xsd:extension>
        </xsd:complexContent>
      </xsd:complexType>
    </xsd:element>
    <xsd:element name="e3f09c3df709400db2417a7161762d62" ma:index="28" nillable="true" ma:taxonomy="true" ma:internalName="e3f09c3df709400db2417a7161762d62" ma:taxonomyFieldName="EPA_x0020_Subject" ma:displayName="EPA Subject" ma:readOnly="false" ma:default="" ma:fieldId="{e3f09c3d-f709-400d-b241-7a7161762d62}" ma:taxonomyMulti="true" ma:sspId="29f62856-1543-49d4-a736-4569d363f533" ma:termSetId="7a3d4ae0-7e62-45a2-a406-c6a8a6a8eee3"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3c6a663-ae4a-4ced-9ece-a8d2a552dbdd" elementFormDefault="qualified">
    <xsd:import namespace="http://schemas.microsoft.com/office/2006/documentManagement/types"/>
    <xsd:import namespace="http://schemas.microsoft.com/office/infopath/2007/PartnerControls"/>
    <xsd:element name="MediaServiceMetadata" ma:index="29" nillable="true" ma:displayName="MediaServiceMetadata" ma:hidden="true" ma:internalName="MediaServiceMetadata" ma:readOnly="true">
      <xsd:simpleType>
        <xsd:restriction base="dms:Note"/>
      </xsd:simpleType>
    </xsd:element>
    <xsd:element name="MediaServiceFastMetadata" ma:index="30" nillable="true" ma:displayName="MediaServiceFastMetadata" ma:hidden="true" ma:internalName="MediaServiceFastMetadata" ma:readOnly="true">
      <xsd:simpleType>
        <xsd:restriction base="dms:Note"/>
      </xsd:simpleType>
    </xsd:element>
    <xsd:element name="MediaServiceAutoTags" ma:index="31" nillable="true" ma:displayName="Tags" ma:internalName="MediaServiceAutoTags" ma:readOnly="true">
      <xsd:simpleType>
        <xsd:restriction base="dms:Text"/>
      </xsd:simpleType>
    </xsd:element>
    <xsd:element name="MediaServiceOCR" ma:index="32" nillable="true" ma:displayName="Extracted Text" ma:internalName="MediaServiceOCR" ma:readOnly="true">
      <xsd:simpleType>
        <xsd:restriction base="dms:Note">
          <xsd:maxLength value="255"/>
        </xsd:restriction>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DE0190-406B-4D5F-A44D-8A07C9518EAD}">
  <ds:schemaRefs>
    <ds:schemaRef ds:uri="ESRI.ArcGIS.Mapping.OfficeIntegration.PowerPointInfo"/>
  </ds:schemaRefs>
</ds:datastoreItem>
</file>

<file path=customXml/itemProps10.xml><?xml version="1.0" encoding="utf-8"?>
<ds:datastoreItem xmlns:ds="http://schemas.openxmlformats.org/officeDocument/2006/customXml" ds:itemID="{18D3D8C9-6882-4E57-BC37-B2C31B5D438E}"/>
</file>

<file path=customXml/itemProps11.xml><?xml version="1.0" encoding="utf-8"?>
<ds:datastoreItem xmlns:ds="http://schemas.openxmlformats.org/officeDocument/2006/customXml" ds:itemID="{85F00468-16F5-4402-994D-C9BB7DC9477A}"/>
</file>

<file path=customXml/itemProps12.xml><?xml version="1.0" encoding="utf-8"?>
<ds:datastoreItem xmlns:ds="http://schemas.openxmlformats.org/officeDocument/2006/customXml" ds:itemID="{2C96085D-1DAD-4C87-B2D8-0351F1A0D29E}"/>
</file>

<file path=customXml/itemProps2.xml><?xml version="1.0" encoding="utf-8"?>
<ds:datastoreItem xmlns:ds="http://schemas.openxmlformats.org/officeDocument/2006/customXml" ds:itemID="{AF878DBF-6197-43E5-A64E-7BE3BFE37C34}">
  <ds:schemaRefs>
    <ds:schemaRef ds:uri="ESRI.ArcGIS.Mapping.OfficeIntegration.PowerPointInfo"/>
  </ds:schemaRefs>
</ds:datastoreItem>
</file>

<file path=customXml/itemProps3.xml><?xml version="1.0" encoding="utf-8"?>
<ds:datastoreItem xmlns:ds="http://schemas.openxmlformats.org/officeDocument/2006/customXml" ds:itemID="{8E0D5BBE-C357-43A5-8ED1-5B1E7BEAA214}">
  <ds:schemaRefs>
    <ds:schemaRef ds:uri="ESRI.ArcGIS.Mapping.OfficeIntegration.PowerPointInfo"/>
  </ds:schemaRefs>
</ds:datastoreItem>
</file>

<file path=customXml/itemProps4.xml><?xml version="1.0" encoding="utf-8"?>
<ds:datastoreItem xmlns:ds="http://schemas.openxmlformats.org/officeDocument/2006/customXml" ds:itemID="{D25DEDE8-3C34-483E-82C6-0BC8C9C30909}">
  <ds:schemaRefs>
    <ds:schemaRef ds:uri="ESRI.ArcGIS.Mapping.OfficeIntegration.PowerPointInfo"/>
  </ds:schemaRefs>
</ds:datastoreItem>
</file>

<file path=customXml/itemProps5.xml><?xml version="1.0" encoding="utf-8"?>
<ds:datastoreItem xmlns:ds="http://schemas.openxmlformats.org/officeDocument/2006/customXml" ds:itemID="{E23FAC99-1BDD-4135-85AE-6EC1054F28D2}">
  <ds:schemaRefs>
    <ds:schemaRef ds:uri="ESRI.ArcGIS.Mapping.OfficeIntegration.PowerPointInfo"/>
  </ds:schemaRefs>
</ds:datastoreItem>
</file>

<file path=customXml/itemProps6.xml><?xml version="1.0" encoding="utf-8"?>
<ds:datastoreItem xmlns:ds="http://schemas.openxmlformats.org/officeDocument/2006/customXml" ds:itemID="{238013AD-CAFE-4B4F-BC49-53BB0ED0D4A2}">
  <ds:schemaRefs>
    <ds:schemaRef ds:uri="ESRI.ArcGIS.Mapping.OfficeIntegration.PowerPointInfo"/>
  </ds:schemaRefs>
</ds:datastoreItem>
</file>

<file path=customXml/itemProps7.xml><?xml version="1.0" encoding="utf-8"?>
<ds:datastoreItem xmlns:ds="http://schemas.openxmlformats.org/officeDocument/2006/customXml" ds:itemID="{17411532-F916-42D1-94F6-B2A058090742}">
  <ds:schemaRefs>
    <ds:schemaRef ds:uri="ESRI.ArcGIS.Mapping.OfficeIntegration.PowerPointInfo"/>
  </ds:schemaRefs>
</ds:datastoreItem>
</file>

<file path=customXml/itemProps8.xml><?xml version="1.0" encoding="utf-8"?>
<ds:datastoreItem xmlns:ds="http://schemas.openxmlformats.org/officeDocument/2006/customXml" ds:itemID="{CC9D2CC1-5EC2-4358-B737-0A80821FF196}">
  <ds:schemaRefs>
    <ds:schemaRef ds:uri="ESRI.ArcGIS.Mapping.OfficeIntegration.PowerPointInfo"/>
  </ds:schemaRefs>
</ds:datastoreItem>
</file>

<file path=customXml/itemProps9.xml><?xml version="1.0" encoding="utf-8"?>
<ds:datastoreItem xmlns:ds="http://schemas.openxmlformats.org/officeDocument/2006/customXml" ds:itemID="{F8C9A8F2-43A2-4B9E-8F2D-1DC00D199F25}"/>
</file>

<file path=docProps/app.xml><?xml version="1.0" encoding="utf-8"?>
<Properties xmlns="http://schemas.openxmlformats.org/officeDocument/2006/extended-properties" xmlns:vt="http://schemas.openxmlformats.org/officeDocument/2006/docPropsVTypes">
  <Template>Office Theme</Template>
  <TotalTime>4479</TotalTime>
  <Words>1609</Words>
  <Application>Microsoft Macintosh PowerPoint</Application>
  <PresentationFormat>On-screen Show (4:3)</PresentationFormat>
  <Paragraphs>283</Paragraphs>
  <Slides>32</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Aharoni</vt:lpstr>
      <vt:lpstr>Avenir Book</vt:lpstr>
      <vt:lpstr>Avenir Medium</vt:lpstr>
      <vt:lpstr>Calibri</vt:lpstr>
      <vt:lpstr>Calibri Light</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EcoLearn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vu.tran.kelly@gmail.com</dc:creator>
  <cp:lastModifiedBy>Devon Richardson</cp:lastModifiedBy>
  <cp:revision>66</cp:revision>
  <dcterms:created xsi:type="dcterms:W3CDTF">2016-11-30T06:05:15Z</dcterms:created>
  <dcterms:modified xsi:type="dcterms:W3CDTF">2019-03-13T04:37:16Z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0x010100DDDE5D0FA646EF498792D2B9A019C022</vt:lpwstr>
  </property>
  <property fmtid="{D5CDD505-2E9C-101B-9397-08002B2CF9AE}" pid="3" name="TaxKeyword">
    <vt:lpwstr/>
  </property>
</Properties>
</file>