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9" r:id="rId3"/>
    <p:sldId id="258" r:id="rId4"/>
    <p:sldId id="270" r:id="rId5"/>
    <p:sldId id="280" r:id="rId6"/>
    <p:sldId id="272" r:id="rId7"/>
    <p:sldId id="273" r:id="rId8"/>
    <p:sldId id="271" r:id="rId9"/>
    <p:sldId id="274" r:id="rId10"/>
    <p:sldId id="275" r:id="rId11"/>
    <p:sldId id="276" r:id="rId12"/>
    <p:sldId id="277" r:id="rId13"/>
    <p:sldId id="281" r:id="rId14"/>
    <p:sldId id="279" r:id="rId15"/>
    <p:sldId id="278" r:id="rId16"/>
    <p:sldId id="28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/>
    <p:restoredTop sz="77634" autoAdjust="0"/>
  </p:normalViewPr>
  <p:slideViewPr>
    <p:cSldViewPr>
      <p:cViewPr>
        <p:scale>
          <a:sx n="50" d="100"/>
          <a:sy n="50" d="100"/>
        </p:scale>
        <p:origin x="696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26" Type="http://schemas.openxmlformats.org/officeDocument/2006/relationships/customXml" Target="../customXml/item4.xml"/><Relationship Id="rId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25" Type="http://schemas.openxmlformats.org/officeDocument/2006/relationships/customXml" Target="../customXml/item3.xml"/><Relationship Id="rId20" Type="http://schemas.openxmlformats.org/officeDocument/2006/relationships/viewProps" Target="viewProps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customXml" Target="../customXml/item2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9" Type="http://schemas.openxmlformats.org/officeDocument/2006/relationships/slide" Target="slides/slide8.xml"/><Relationship Id="rId22" Type="http://schemas.openxmlformats.org/officeDocument/2006/relationships/tableStyles" Target="tableStyles.xml"/><Relationship Id="rId14" Type="http://schemas.openxmlformats.org/officeDocument/2006/relationships/slide" Target="slides/slide13.xml"/><Relationship Id="rId4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843E6-AF4E-4C45-8111-6555DDD955CB}" type="datetimeFigureOut">
              <a:rPr lang="en-US" smtClean="0"/>
              <a:t>10/20/17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7EA89-D534-44A7-9242-5B03811210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060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</a:t>
            </a:r>
            <a:r>
              <a:rPr lang="en-US" baseline="0" dirty="0"/>
              <a:t> Source:</a:t>
            </a:r>
          </a:p>
          <a:p>
            <a:r>
              <a:rPr lang="en-US" dirty="0"/>
              <a:t>https://beyondthispoint2014.wordpress.com/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26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/>
              <a:t>Image Source:</a:t>
            </a:r>
          </a:p>
          <a:p>
            <a:pPr marL="0" indent="0">
              <a:buFont typeface="Arial" charset="0"/>
              <a:buNone/>
            </a:pPr>
            <a:r>
              <a:rPr lang="en-US" dirty="0"/>
              <a:t>https://sfenvironment.org/zero-waste/recycling-and-composting/event-recycling-and-composting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68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*Hand out farm to plate cards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51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</a:t>
            </a:r>
          </a:p>
          <a:p>
            <a:r>
              <a:rPr lang="en-US" dirty="0"/>
              <a:t>https://www.britannica.com/plant/spinach/images-videos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48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 Source: http://www.coach.ca/food-labels-decoded-p154628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81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</a:t>
            </a:r>
            <a:r>
              <a:rPr lang="en-US" baseline="0" dirty="0"/>
              <a:t> Source: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https://presidiumfarmtoplate.wordpress.com/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5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</a:t>
            </a:r>
          </a:p>
          <a:p>
            <a:r>
              <a:rPr lang="en-US" dirty="0"/>
              <a:t>http://rvfoodsystem.org/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74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Image</a:t>
            </a:r>
            <a:r>
              <a:rPr lang="en-US" baseline="0" dirty="0"/>
              <a:t> Sources </a:t>
            </a:r>
          </a:p>
          <a:p>
            <a:r>
              <a:rPr lang="en-US" dirty="0"/>
              <a:t>http://givingtreesnacks.com/fruit-versus-cholesterol/</a:t>
            </a:r>
          </a:p>
          <a:p>
            <a:r>
              <a:rPr lang="en-US" dirty="0"/>
              <a:t>http://www.webmd.com/diet/ss/slideshow-powerhouse-vegetables</a:t>
            </a:r>
          </a:p>
          <a:p>
            <a:r>
              <a:rPr lang="en-US" dirty="0"/>
              <a:t>https://foodimentary.com/2017/01/06/january-6th-is-national-bean-day/</a:t>
            </a:r>
          </a:p>
          <a:p>
            <a:r>
              <a:rPr lang="en-US" dirty="0"/>
              <a:t>http://www.womansday.com/food-recipes/food-drinks/g1056/types-of-whole-grains/</a:t>
            </a:r>
          </a:p>
          <a:p>
            <a:r>
              <a:rPr lang="en-US" dirty="0"/>
              <a:t>http://www.upi.com/Health_News/2016/07/29/Regular-nut-consumption-linked-to-less-inflammation/3891469810215/ </a:t>
            </a:r>
          </a:p>
          <a:p>
            <a:r>
              <a:rPr lang="en-US" dirty="0"/>
              <a:t>http://www.downrightnatural.com/index.php?main_page=index&amp;cPath=44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14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the bag of spinach (or other vegetable) as an example and ask the students where they think the spinach came</a:t>
            </a:r>
          </a:p>
          <a:p>
            <a:r>
              <a:rPr lang="en-US" dirty="0"/>
              <a:t>from? Students will likely say a grocery store or market, but they should be encouraged to think about how it got to the</a:t>
            </a:r>
          </a:p>
          <a:p>
            <a:r>
              <a:rPr lang="en-US" dirty="0"/>
              <a:t>market. Explain that all information about the production and route of the spinach to their plate can be found on the</a:t>
            </a:r>
          </a:p>
          <a:p>
            <a:r>
              <a:rPr lang="en-US" dirty="0"/>
              <a:t>labels on the bag. Show the labels. </a:t>
            </a:r>
          </a:p>
          <a:p>
            <a:r>
              <a:rPr lang="en-US" dirty="0"/>
              <a:t>Image Source:</a:t>
            </a:r>
          </a:p>
          <a:p>
            <a:r>
              <a:rPr lang="en-US" dirty="0"/>
              <a:t>http://www.cbsnews.com/news/dole-recalls-spinach-salad-due-to-salmonella-contamination/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98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</a:t>
            </a:r>
          </a:p>
          <a:p>
            <a:r>
              <a:rPr lang="en-US" dirty="0"/>
              <a:t>http://www.foodinsight.org/newsletters/news-bite-ific-foundation-hosts-communications-workshop-food-production-emerging-market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20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/>
              <a:t>Image Source: </a:t>
            </a:r>
          </a:p>
          <a:p>
            <a:pPr marL="0" indent="0">
              <a:buFont typeface="Arial" charset="0"/>
              <a:buNone/>
            </a:pPr>
            <a:r>
              <a:rPr lang="en-US" dirty="0"/>
              <a:t>http://www.foodprocessingtechasia.com/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09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/>
              <a:t>Image Source:</a:t>
            </a:r>
          </a:p>
          <a:p>
            <a:pPr marL="0" indent="0">
              <a:buFont typeface="Arial" charset="0"/>
              <a:buNone/>
            </a:pPr>
            <a:r>
              <a:rPr lang="en-US" dirty="0"/>
              <a:t>http://www.jeronimomartins.pt/media/galeria-de-imagens/contentitem-imagemgaleria_lojapingodoce_frescos.aspx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68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/>
              <a:t>Image Source:</a:t>
            </a:r>
          </a:p>
          <a:p>
            <a:pPr marL="0" indent="0">
              <a:buFont typeface="Arial" charset="0"/>
              <a:buNone/>
            </a:pPr>
            <a:r>
              <a:rPr lang="en-US" dirty="0"/>
              <a:t>http://news.unl.edu/newsrooms/unltoday/article/new-cooking-classes-offered-at-wellness-kitchen/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7EA89-D534-44A7-9242-5B03811210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44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05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11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02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277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198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62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02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1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811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6F5-19A4-4D0A-A958-6219278CB416}" type="datetimeFigureOut">
              <a:rPr lang="en-US" smtClean="0"/>
              <a:t>10/20/17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471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06F5-19A4-4D0A-A958-6219278CB416}" type="datetimeFigureOut">
              <a:rPr lang="en-US" smtClean="0"/>
              <a:t>10/20/17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AC6CA-2B0A-495C-BF29-181540467F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48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18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microsoft.com/office/2007/relationships/media" Target="../media/media8.wav"/><Relationship Id="rId2" Type="http://schemas.openxmlformats.org/officeDocument/2006/relationships/audio" Target="../media/media8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.png"/><Relationship Id="rId6" Type="http://schemas.openxmlformats.org/officeDocument/2006/relationships/image" Target="../media/image20.png"/><Relationship Id="rId1" Type="http://schemas.microsoft.com/office/2007/relationships/media" Target="../media/media9.wav"/><Relationship Id="rId2" Type="http://schemas.openxmlformats.org/officeDocument/2006/relationships/audio" Target="../media/media9.wav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3.png"/><Relationship Id="rId1" Type="http://schemas.microsoft.com/office/2007/relationships/media" Target="../media/media3.wav"/><Relationship Id="rId2" Type="http://schemas.openxmlformats.org/officeDocument/2006/relationships/audio" Target="../media/media3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14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microsoft.com/office/2007/relationships/media" Target="../media/media4.wav"/><Relationship Id="rId2" Type="http://schemas.openxmlformats.org/officeDocument/2006/relationships/audio" Target="../media/media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15.png"/><Relationship Id="rId6" Type="http://schemas.openxmlformats.org/officeDocument/2006/relationships/image" Target="../media/image4.png"/><Relationship Id="rId7" Type="http://schemas.openxmlformats.org/officeDocument/2006/relationships/image" Target="../media/image3.png"/><Relationship Id="rId1" Type="http://schemas.microsoft.com/office/2007/relationships/media" Target="../media/media5.wav"/><Relationship Id="rId2" Type="http://schemas.openxmlformats.org/officeDocument/2006/relationships/audio" Target="../media/media5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16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microsoft.com/office/2007/relationships/media" Target="../media/media6.wav"/><Relationship Id="rId2" Type="http://schemas.openxmlformats.org/officeDocument/2006/relationships/audio" Target="../media/media6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17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microsoft.com/office/2007/relationships/media" Target="../media/media7.wav"/><Relationship Id="rId2" Type="http://schemas.openxmlformats.org/officeDocument/2006/relationships/audio" Target="../media/media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95800"/>
            <a:ext cx="8000999" cy="2500423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latin typeface="Avenir Book" charset="0"/>
                <a:ea typeface="Avenir Book" charset="0"/>
                <a:cs typeface="Avenir Book" charset="0"/>
              </a:rPr>
              <a:t>5</a:t>
            </a:r>
            <a:r>
              <a:rPr lang="en-US" sz="2400" b="1" baseline="30000" dirty="0">
                <a:latin typeface="Avenir Book" charset="0"/>
                <a:ea typeface="Avenir Book" charset="0"/>
                <a:cs typeface="Avenir Book" charset="0"/>
              </a:rPr>
              <a:t>th</a:t>
            </a:r>
            <a:r>
              <a:rPr lang="en-US" sz="2400" b="1" dirty="0">
                <a:latin typeface="Avenir Book" charset="0"/>
                <a:ea typeface="Avenir Book" charset="0"/>
                <a:cs typeface="Avenir Book" charset="0"/>
              </a:rPr>
              <a:t> Grade: </a:t>
            </a:r>
            <a:r>
              <a:rPr lang="en-US" sz="6000" b="1" dirty="0"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6000" b="1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4800" b="1" dirty="0">
                <a:latin typeface="Avenir Book" charset="0"/>
                <a:ea typeface="Avenir Book" charset="0"/>
                <a:cs typeface="Avenir Book" charset="0"/>
              </a:rPr>
              <a:t>Food from Farm to Plate</a:t>
            </a:r>
            <a:r>
              <a:rPr lang="en-US" sz="1700" b="1" dirty="0"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1700" b="1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1700" b="1" dirty="0" smtClean="0"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1700" b="1" dirty="0" smtClean="0"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2000" b="1" dirty="0" smtClean="0">
                <a:latin typeface="Avenir Book" charset="0"/>
                <a:ea typeface="Avenir Book" charset="0"/>
                <a:cs typeface="Avenir Book" charset="0"/>
              </a:rPr>
              <a:t>Increase </a:t>
            </a:r>
            <a:r>
              <a:rPr lang="en-US" sz="2000" b="1" dirty="0">
                <a:latin typeface="Avenir Book" charset="0"/>
                <a:ea typeface="Avenir Book" charset="0"/>
                <a:cs typeface="Avenir Book" charset="0"/>
              </a:rPr>
              <a:t>awareness of the food system and all steps and </a:t>
            </a:r>
            <a:r>
              <a:rPr lang="en-US" sz="2000" b="1" dirty="0" smtClean="0">
                <a:latin typeface="Avenir Book" charset="0"/>
                <a:ea typeface="Avenir Book" charset="0"/>
                <a:cs typeface="Avenir Book" charset="0"/>
              </a:rPr>
              <a:t/>
            </a:r>
            <a:br>
              <a:rPr lang="en-US" sz="2000" b="1" dirty="0" smtClean="0"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2000" b="1" dirty="0" smtClean="0">
                <a:latin typeface="Avenir Book" charset="0"/>
                <a:ea typeface="Avenir Book" charset="0"/>
                <a:cs typeface="Avenir Book" charset="0"/>
              </a:rPr>
              <a:t>processes </a:t>
            </a:r>
            <a:r>
              <a:rPr lang="en-US" sz="2000" b="1" dirty="0">
                <a:latin typeface="Avenir Book" charset="0"/>
                <a:ea typeface="Avenir Book" charset="0"/>
                <a:cs typeface="Avenir Book" charset="0"/>
              </a:rPr>
              <a:t>foods undergo before they reach consumers</a:t>
            </a:r>
            <a:br>
              <a:rPr lang="en-US" sz="2000" b="1" dirty="0">
                <a:latin typeface="Avenir Book" charset="0"/>
                <a:ea typeface="Avenir Book" charset="0"/>
                <a:cs typeface="Avenir Book" charset="0"/>
              </a:rPr>
            </a:br>
            <a:endParaRPr lang="en-US" sz="2000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01000" y="592049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US EPA, Region 10 </a:t>
            </a:r>
            <a:r>
              <a:rPr lang="en-US" dirty="0" err="1">
                <a:solidFill>
                  <a:schemeClr val="bg1"/>
                </a:solidFill>
              </a:rPr>
              <a:t>EcoLearn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193" y="5976551"/>
            <a:ext cx="835025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23249" y="4597400"/>
            <a:ext cx="406400" cy="4064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7" y="5003800"/>
            <a:ext cx="17367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5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228600"/>
            <a:ext cx="8229600" cy="1143000"/>
          </a:xfrm>
        </p:spPr>
        <p:txBody>
          <a:bodyPr/>
          <a:lstStyle/>
          <a:p>
            <a:r>
              <a:rPr lang="en-US" dirty="0"/>
              <a:t>Food Systems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95400"/>
          </a:xfrm>
        </p:spPr>
        <p:txBody>
          <a:bodyPr>
            <a:normAutofit/>
          </a:bodyPr>
          <a:lstStyle/>
          <a:p>
            <a:r>
              <a:rPr lang="en-US" sz="4800" dirty="0"/>
              <a:t>Step 5: Composting/Recycling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90800"/>
            <a:ext cx="69532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1962" y="5994400"/>
            <a:ext cx="406400" cy="406400"/>
          </a:xfrm>
          <a:prstGeom prst="rect">
            <a:avLst/>
          </a:prstGeom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17367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86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Farm to Plate Game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Each student will represent a different role within the food system</a:t>
            </a:r>
          </a:p>
          <a:p>
            <a:endParaRPr lang="en-US" dirty="0"/>
          </a:p>
          <a:p>
            <a:r>
              <a:rPr lang="en-US" dirty="0"/>
              <a:t>Arrange yourselves in the order of the steps a fruit or vegetable travels from farm to plate </a:t>
            </a:r>
          </a:p>
          <a:p>
            <a:endParaRPr lang="en-US" dirty="0"/>
          </a:p>
          <a:p>
            <a:r>
              <a:rPr lang="en-US" dirty="0"/>
              <a:t>Each student should announce their role and share any thoughts about the process and steps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85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Farm to Plate Game: Answers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Autofit/>
          </a:bodyPr>
          <a:lstStyle/>
          <a:p>
            <a:r>
              <a:rPr lang="en-US" sz="2800" b="1" dirty="0"/>
              <a:t>1. Farmer </a:t>
            </a:r>
            <a:r>
              <a:rPr lang="en-US" sz="2800" dirty="0"/>
              <a:t>(Producer): a person/company who grows and harvests food on a farm </a:t>
            </a:r>
          </a:p>
          <a:p>
            <a:r>
              <a:rPr lang="en-US" sz="2800" b="1" dirty="0"/>
              <a:t>2. Food Inspector</a:t>
            </a:r>
            <a:r>
              <a:rPr lang="en-US" sz="2800" dirty="0"/>
              <a:t>: a person/company who visits farms or processing centers to ensure that foods are grown and processed safely </a:t>
            </a:r>
          </a:p>
          <a:p>
            <a:r>
              <a:rPr lang="en-US" sz="2800" b="1" dirty="0"/>
              <a:t>3. Food Processor</a:t>
            </a:r>
            <a:r>
              <a:rPr lang="en-US" sz="2800" dirty="0"/>
              <a:t>: a person/company who washes, cuts, mixes, and packages food from the farm </a:t>
            </a:r>
          </a:p>
          <a:p>
            <a:r>
              <a:rPr lang="en-US" sz="2800" b="1" dirty="0"/>
              <a:t>4. Food Transporter</a:t>
            </a:r>
            <a:r>
              <a:rPr lang="en-US" sz="2800" dirty="0"/>
              <a:t>: a person/company who moves food from one location to another, such as by truck, train, ship, or airplane. </a:t>
            </a:r>
          </a:p>
          <a:p>
            <a:pPr marL="0" indent="0">
              <a:buNone/>
            </a:pPr>
            <a:r>
              <a:rPr lang="en-US" sz="1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168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Farm to Plate Game: Answers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/>
              <a:t>5. </a:t>
            </a:r>
            <a:r>
              <a:rPr lang="en-US" sz="4000" b="1" dirty="0"/>
              <a:t>Food Distributor</a:t>
            </a:r>
            <a:r>
              <a:rPr lang="en-US" sz="4000" dirty="0"/>
              <a:t>: a person/company who decides which stores receive the food </a:t>
            </a:r>
          </a:p>
          <a:p>
            <a:r>
              <a:rPr lang="en-US" sz="4000" dirty="0"/>
              <a:t>6. Advertiser: a person/company who designs the advertisements that promote food to consumers </a:t>
            </a:r>
          </a:p>
          <a:p>
            <a:r>
              <a:rPr lang="en-US" sz="4000" dirty="0"/>
              <a:t>7. </a:t>
            </a:r>
            <a:r>
              <a:rPr lang="en-US" sz="4000" b="1" dirty="0"/>
              <a:t>Grocer/Food Retailer</a:t>
            </a:r>
            <a:r>
              <a:rPr lang="en-US" sz="4000" dirty="0"/>
              <a:t>: person/company who sells food to consumers (such as through a grocery store or supermarket)</a:t>
            </a:r>
          </a:p>
          <a:p>
            <a:r>
              <a:rPr lang="en-US" sz="4000" dirty="0"/>
              <a:t> 8. </a:t>
            </a:r>
            <a:r>
              <a:rPr lang="en-US" sz="4000" b="1" dirty="0"/>
              <a:t>Consumer</a:t>
            </a:r>
            <a:r>
              <a:rPr lang="en-US" sz="4000" dirty="0"/>
              <a:t>: a person who buys the food that has been grown or prepared</a:t>
            </a:r>
          </a:p>
          <a:p>
            <a:r>
              <a:rPr lang="en-US" sz="4000" dirty="0"/>
              <a:t> 9. </a:t>
            </a:r>
            <a:r>
              <a:rPr lang="en-US" sz="4000" b="1" dirty="0"/>
              <a:t>Compost/Waste Manager</a:t>
            </a:r>
            <a:r>
              <a:rPr lang="en-US" sz="4000" dirty="0"/>
              <a:t>: a person/company who disposes of leftover food scraps by either composting or throwing food away (sending to a landfill)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770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/>
          <a:lstStyle/>
          <a:p>
            <a:r>
              <a:rPr lang="en-US" dirty="0"/>
              <a:t>Where does the spinach from the beginning of the lesson come from?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82900"/>
            <a:ext cx="523875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016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0" y="5994400"/>
            <a:ext cx="406400" cy="40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" y="6400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for Audio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086183" cy="462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00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89" y="177798"/>
            <a:ext cx="4520316" cy="377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5205" y="61919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For more information: hanft.sally@epa.gov or salazar.viccy@epa.gov 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5205" y="467650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Developed by the Environmental Protection Agency</a:t>
            </a:r>
          </a:p>
          <a:p>
            <a:pPr algn="ctr"/>
            <a:r>
              <a:rPr lang="en-US" dirty="0"/>
              <a:t>With support from Department of State </a:t>
            </a:r>
          </a:p>
          <a:p>
            <a:pPr algn="ctr"/>
            <a:r>
              <a:rPr lang="en-US" dirty="0"/>
              <a:t>Virtual Students of Foreign Service Interns </a:t>
            </a:r>
          </a:p>
          <a:p>
            <a:pPr algn="ctr"/>
            <a:r>
              <a:rPr lang="en-US" dirty="0"/>
              <a:t>https://www.epa.gov/education </a:t>
            </a:r>
          </a:p>
        </p:txBody>
      </p:sp>
      <p:sp>
        <p:nvSpPr>
          <p:cNvPr id="6" name="Rectangle 5"/>
          <p:cNvSpPr/>
          <p:nvPr/>
        </p:nvSpPr>
        <p:spPr>
          <a:xfrm>
            <a:off x="3721966" y="3949987"/>
            <a:ext cx="1698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EcoLearn</a:t>
            </a:r>
            <a:endParaRPr lang="en-US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7" y="5914936"/>
            <a:ext cx="96996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861300" y="5914936"/>
            <a:ext cx="129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US EPA</a:t>
            </a:r>
          </a:p>
          <a:p>
            <a:r>
              <a:rPr lang="en-US" dirty="0"/>
              <a:t>Region 10 </a:t>
            </a:r>
          </a:p>
          <a:p>
            <a:r>
              <a:rPr lang="en-US" dirty="0" err="1"/>
              <a:t>EcoLearn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980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3124200"/>
          </a:xfrm>
        </p:spPr>
        <p:txBody>
          <a:bodyPr>
            <a:normAutofit/>
          </a:bodyPr>
          <a:lstStyle/>
          <a:p>
            <a:r>
              <a:rPr lang="en-US" dirty="0"/>
              <a:t>Today you will learn…</a:t>
            </a:r>
          </a:p>
          <a:p>
            <a:pPr lvl="1"/>
            <a:r>
              <a:rPr lang="en-US" dirty="0"/>
              <a:t>The food system and steps involved in getting food from a farm to our plate </a:t>
            </a:r>
          </a:p>
          <a:p>
            <a:pPr lvl="1"/>
            <a:r>
              <a:rPr lang="en-US" dirty="0"/>
              <a:t>How far away our food is grown </a:t>
            </a:r>
          </a:p>
          <a:p>
            <a:pPr lvl="1"/>
            <a:r>
              <a:rPr lang="en-US" dirty="0"/>
              <a:t>What resources are used in the production of our food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83100"/>
            <a:ext cx="8229600" cy="1733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800" y="6324600"/>
            <a:ext cx="406400" cy="4064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70637"/>
            <a:ext cx="17367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61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Key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3124200" cy="3330209"/>
          </a:xfrm>
        </p:spPr>
        <p:txBody>
          <a:bodyPr>
            <a:normAutofit/>
          </a:bodyPr>
          <a:lstStyle/>
          <a:p>
            <a:r>
              <a:rPr lang="en-US" dirty="0"/>
              <a:t>Food </a:t>
            </a:r>
          </a:p>
          <a:p>
            <a:r>
              <a:rPr lang="en-US" dirty="0"/>
              <a:t>Food system </a:t>
            </a:r>
          </a:p>
          <a:p>
            <a:r>
              <a:rPr lang="en-US" dirty="0"/>
              <a:t>Agriculture </a:t>
            </a:r>
          </a:p>
          <a:p>
            <a:r>
              <a:rPr lang="en-US" dirty="0"/>
              <a:t>Consumer food choice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00200"/>
            <a:ext cx="480377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155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48000"/>
          </a:xfrm>
        </p:spPr>
        <p:txBody>
          <a:bodyPr>
            <a:normAutofit/>
          </a:bodyPr>
          <a:lstStyle/>
          <a:p>
            <a:r>
              <a:rPr lang="en-US" dirty="0"/>
              <a:t>Farm to Plate Game!</a:t>
            </a:r>
          </a:p>
          <a:p>
            <a:pPr lvl="1"/>
            <a:r>
              <a:rPr lang="en-US" dirty="0"/>
              <a:t>Write down everything you ate or drank during your last meal.</a:t>
            </a:r>
          </a:p>
          <a:p>
            <a:pPr lvl="1"/>
            <a:r>
              <a:rPr lang="en-US" dirty="0"/>
              <a:t>Underline all the foods that come from plants.</a:t>
            </a:r>
          </a:p>
          <a:p>
            <a:pPr lvl="2"/>
            <a:r>
              <a:rPr lang="en-US" dirty="0"/>
              <a:t>For example: Fruits, Vegetables, beans, grains, nuts and seeds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895" y="4410075"/>
            <a:ext cx="169424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995" y="4410075"/>
            <a:ext cx="165962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509" y="4410075"/>
            <a:ext cx="16682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895" y="5586697"/>
            <a:ext cx="1652364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081" y="5586696"/>
            <a:ext cx="1721834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508" y="5586696"/>
            <a:ext cx="1671891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09600" y="5842000"/>
            <a:ext cx="406400" cy="40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400" y="6324600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for Audio </a:t>
            </a:r>
          </a:p>
        </p:txBody>
      </p:sp>
    </p:spTree>
    <p:extLst>
      <p:ext uri="{BB962C8B-B14F-4D97-AF65-F5344CB8AC3E}">
        <p14:creationId xmlns:p14="http://schemas.microsoft.com/office/powerpoint/2010/main" val="335569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200"/>
          </a:xfrm>
        </p:spPr>
        <p:txBody>
          <a:bodyPr/>
          <a:lstStyle/>
          <a:p>
            <a:r>
              <a:rPr lang="en-US" dirty="0"/>
              <a:t>Where does spinach come from?</a:t>
            </a:r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728907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386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Systems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Step 1: Production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2498247"/>
            <a:ext cx="6172200" cy="409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9761" y="5926137"/>
            <a:ext cx="406400" cy="40640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1" y="6370637"/>
            <a:ext cx="17367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7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>
            <a:normAutofit/>
          </a:bodyPr>
          <a:lstStyle/>
          <a:p>
            <a:r>
              <a:rPr lang="en-US" sz="4800" dirty="0"/>
              <a:t>Step 2: Processing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2590800"/>
            <a:ext cx="7620000" cy="347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62" y="6396037"/>
            <a:ext cx="17367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8600" y="59641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600"/>
          </a:xfrm>
        </p:spPr>
        <p:txBody>
          <a:bodyPr>
            <a:normAutofit/>
          </a:bodyPr>
          <a:lstStyle/>
          <a:p>
            <a:r>
              <a:rPr lang="en-US" sz="4800" dirty="0"/>
              <a:t>Step 3: Distribution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514600"/>
            <a:ext cx="6172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1000" y="5979318"/>
            <a:ext cx="406400" cy="406400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6385718"/>
            <a:ext cx="17367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18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>
            <a:normAutofit/>
          </a:bodyPr>
          <a:lstStyle/>
          <a:p>
            <a:r>
              <a:rPr lang="en-US" sz="4800" dirty="0"/>
              <a:t>Step 4: Consumption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599"/>
            <a:ext cx="6096000" cy="4042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5162" y="5976143"/>
            <a:ext cx="406400" cy="406400"/>
          </a:xfrm>
          <a:prstGeom prst="rect">
            <a:avLst/>
          </a:prstGeom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2543"/>
            <a:ext cx="17367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46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E5D0FA646EF498792D2B9A019C022" ma:contentTypeVersion="11" ma:contentTypeDescription="Create a new document." ma:contentTypeScope="" ma:versionID="02f31134bd8086bda2b586c8cb394efb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93c6a663-ae4a-4ced-9ece-a8d2a552dbdd" targetNamespace="http://schemas.microsoft.com/office/2006/metadata/properties" ma:root="true" ma:fieldsID="b28f1d4a36b692e96a95e7dfac3d5744" ns1:_="" ns2:_="" ns3:_="" ns4:_="" ns5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93c6a663-ae4a-4ced-9ece-a8d2a552dbdd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2:e3f09c3df709400db2417a7161762d62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 ma:readOnly="false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80c63405-47a1-4b55-937d-305de570f354}" ma:internalName="TaxCatchAllLabel" ma:readOnly="true" ma:showField="CatchAllDataLabel" ma:web="5be46346-aa3e-492f-9fd9-57cc08870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80c63405-47a1-4b55-937d-305de570f354}" ma:internalName="TaxCatchAll" ma:showField="CatchAllData" ma:web="5be46346-aa3e-492f-9fd9-57cc088700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3f09c3df709400db2417a7161762d62" ma:index="28" nillable="true" ma:taxonomy="true" ma:internalName="e3f09c3df709400db2417a7161762d62" ma:taxonomyFieldName="EPA_x0020_Subject" ma:displayName="EPA Subject" ma:readOnly="false" ma:default="" ma:fieldId="{e3f09c3d-f709-400d-b241-7a7161762d62}" ma:taxonomyMulti="true" ma:sspId="29f62856-1543-49d4-a736-4569d363f533" ma:termSetId="7a3d4ae0-7e62-45a2-a406-c6a8a6a8eee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c6a663-ae4a-4ced-9ece-a8d2a552db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ord xmlns="4ffa91fb-a0ff-4ac5-b2db-65c790d184a4">Shared</Record>
    <Language xmlns="http://schemas.microsoft.com/sharepoint/v3">English</Language>
    <Document_x0020_Creation_x0020_Date xmlns="4ffa91fb-a0ff-4ac5-b2db-65c790d184a4">2019-11-08T14:10:41+00:00</Document_x0020_Creation_x0020_Date>
    <_Source xmlns="http://schemas.microsoft.com/sharepoint/v3/fields" xsi:nil="true"/>
    <j747ac98061d40f0aa7bd47e1db5675d xmlns="4ffa91fb-a0ff-4ac5-b2db-65c790d184a4">
      <Terms xmlns="http://schemas.microsoft.com/office/infopath/2007/PartnerControls"/>
    </j747ac98061d40f0aa7bd47e1db5675d>
    <e3f09c3df709400db2417a7161762d62 xmlns="4ffa91fb-a0ff-4ac5-b2db-65c790d184a4">
      <Terms xmlns="http://schemas.microsoft.com/office/infopath/2007/PartnerControls"/>
    </e3f09c3df709400db2417a7161762d62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ights xmlns="4ffa91fb-a0ff-4ac5-b2db-65c790d184a4" xsi:nil="true"/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Props1.xml><?xml version="1.0" encoding="utf-8"?>
<ds:datastoreItem xmlns:ds="http://schemas.openxmlformats.org/officeDocument/2006/customXml" ds:itemID="{D807E16B-4335-493F-9A68-179E024BF5E4}"/>
</file>

<file path=customXml/itemProps2.xml><?xml version="1.0" encoding="utf-8"?>
<ds:datastoreItem xmlns:ds="http://schemas.openxmlformats.org/officeDocument/2006/customXml" ds:itemID="{345F40E8-B2BB-489E-B7C6-381DCE9D1EB4}"/>
</file>

<file path=customXml/itemProps3.xml><?xml version="1.0" encoding="utf-8"?>
<ds:datastoreItem xmlns:ds="http://schemas.openxmlformats.org/officeDocument/2006/customXml" ds:itemID="{A503F5B8-D61C-49C5-A1C4-D660FCD74227}"/>
</file>

<file path=customXml/itemProps4.xml><?xml version="1.0" encoding="utf-8"?>
<ds:datastoreItem xmlns:ds="http://schemas.openxmlformats.org/officeDocument/2006/customXml" ds:itemID="{E096BA28-9D19-4D96-8773-D40ABDE4F71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</TotalTime>
  <Words>629</Words>
  <Application>Microsoft Macintosh PowerPoint</Application>
  <PresentationFormat>On-screen Show (4:3)</PresentationFormat>
  <Paragraphs>107</Paragraphs>
  <Slides>16</Slides>
  <Notes>13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Avenir Book</vt:lpstr>
      <vt:lpstr>Calibri</vt:lpstr>
      <vt:lpstr>Arial</vt:lpstr>
      <vt:lpstr>Office Theme</vt:lpstr>
      <vt:lpstr>5th Grade:  Food from Farm to Plate  Increase awareness of the food system and all steps and  processes foods undergo before they reach consumers </vt:lpstr>
      <vt:lpstr>Objective</vt:lpstr>
      <vt:lpstr>Key Words</vt:lpstr>
      <vt:lpstr>Do Now</vt:lpstr>
      <vt:lpstr>Example</vt:lpstr>
      <vt:lpstr>Food Systems </vt:lpstr>
      <vt:lpstr>Food Systems</vt:lpstr>
      <vt:lpstr>Food Systems</vt:lpstr>
      <vt:lpstr>Food Systems</vt:lpstr>
      <vt:lpstr>Food Systems </vt:lpstr>
      <vt:lpstr>The Farm to Plate Game </vt:lpstr>
      <vt:lpstr>The Farm to Plate Game: Answers </vt:lpstr>
      <vt:lpstr>The Farm to Plate Game: Answers </vt:lpstr>
      <vt:lpstr>Closure</vt:lpstr>
      <vt:lpstr>Homework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Grade  Food and Honey Bee Pollination</dc:title>
  <dc:creator>mary</dc:creator>
  <cp:lastModifiedBy>Dang, Colleen</cp:lastModifiedBy>
  <cp:revision>44</cp:revision>
  <dcterms:created xsi:type="dcterms:W3CDTF">2016-11-04T05:32:52Z</dcterms:created>
  <dcterms:modified xsi:type="dcterms:W3CDTF">2017-10-20T16:54:47Z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0x010100DDDE5D0FA646EF498792D2B9A019C022</vt:lpwstr>
  </property>
  <property fmtid="{D5CDD505-2E9C-101B-9397-08002B2CF9AE}" pid="3" name="TaxKeyword">
    <vt:lpwstr/>
  </property>
</Properties>
</file>