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Slides/notesSlide12.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xml" ContentType="application/vnd.openxmlformats-officedocument.presentationml.notesSlide+xml"/>
  <Override PartName="/ppt/notesSlides/notesSlide15.xml" ContentType="application/vnd.openxmlformats-officedocument.presentationml.notes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16.xml" ContentType="application/vnd.openxmlformats-officedocument.presentationml.notesSlide+xml"/>
  <Override PartName="/ppt/notesSlides/notesSlide24.xml" ContentType="application/vnd.openxmlformats-officedocument.presentationml.notesSlide+xml"/>
  <Override PartName="/ppt/notesSlides/notesSlide4.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8.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6.xml" ContentType="application/vnd.openxmlformats-officedocument.customXmlProperties+xml"/>
  <Override PartName="/customXml/itemProps5.xml" ContentType="application/vnd.openxmlformats-officedocument.customXmlProperties+xml"/>
  <Override PartName="/customXml/itemProps7.xml" ContentType="application/vnd.openxmlformats-officedocument.customXml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changesInfos/changesInfo1.xml" ContentType="application/vnd.ms-powerpoint.changesinfo+xml"/>
  <Override PartName="/ppt/revisionInfo.xml" ContentType="application/vnd.ms-powerpoint.revisioninfo+xml"/>
  <Override PartName="/customXml/itemProps8.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11.xml" ContentType="application/vnd.openxmlformats-officedocument.customXmlProperties+xml"/>
  <Override PartName="/customXml/itemProps10.xml" ContentType="application/vnd.openxmlformats-officedocument.customXmlProperties+xml"/>
  <Override PartName="/customXml/itemProps9.xml" ContentType="application/vnd.openxmlformats-officedocument.customXmlProperties+xml"/>
  <Override PartName="/customXml/itemProps12.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9"/>
  </p:sldMasterIdLst>
  <p:notesMasterIdLst>
    <p:notesMasterId r:id="rId47"/>
  </p:notesMasterIdLst>
  <p:sldIdLst>
    <p:sldId id="256" r:id="rId10"/>
    <p:sldId id="258" r:id="rId11"/>
    <p:sldId id="259" r:id="rId12"/>
    <p:sldId id="260" r:id="rId13"/>
    <p:sldId id="261" r:id="rId14"/>
    <p:sldId id="262" r:id="rId15"/>
    <p:sldId id="281" r:id="rId16"/>
    <p:sldId id="263" r:id="rId17"/>
    <p:sldId id="264" r:id="rId18"/>
    <p:sldId id="282" r:id="rId19"/>
    <p:sldId id="283" r:id="rId20"/>
    <p:sldId id="265" r:id="rId21"/>
    <p:sldId id="266" r:id="rId22"/>
    <p:sldId id="267" r:id="rId23"/>
    <p:sldId id="268" r:id="rId24"/>
    <p:sldId id="284" r:id="rId25"/>
    <p:sldId id="285" r:id="rId26"/>
    <p:sldId id="269" r:id="rId27"/>
    <p:sldId id="270" r:id="rId28"/>
    <p:sldId id="271" r:id="rId29"/>
    <p:sldId id="272" r:id="rId30"/>
    <p:sldId id="273" r:id="rId31"/>
    <p:sldId id="286" r:id="rId32"/>
    <p:sldId id="274" r:id="rId33"/>
    <p:sldId id="275" r:id="rId34"/>
    <p:sldId id="287" r:id="rId35"/>
    <p:sldId id="288" r:id="rId36"/>
    <p:sldId id="289" r:id="rId37"/>
    <p:sldId id="290" r:id="rId38"/>
    <p:sldId id="291" r:id="rId39"/>
    <p:sldId id="292" r:id="rId40"/>
    <p:sldId id="293" r:id="rId41"/>
    <p:sldId id="294" r:id="rId42"/>
    <p:sldId id="295" r:id="rId43"/>
    <p:sldId id="296" r:id="rId44"/>
    <p:sldId id="278" r:id="rId45"/>
    <p:sldId id="28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DD6"/>
    <a:srgbClr val="C09DE3"/>
    <a:srgbClr val="265F92"/>
    <a:srgbClr val="333399"/>
    <a:srgbClr val="000099"/>
    <a:srgbClr val="FFCCFF"/>
    <a:srgbClr val="173A59"/>
    <a:srgbClr val="0000B4"/>
    <a:srgbClr val="2C2C84"/>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E300EA-7746-4B5E-8694-48EF5783A346}" v="2" dt="2019-10-20T20:51:41.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94"/>
    <p:restoredTop sz="87257"/>
  </p:normalViewPr>
  <p:slideViewPr>
    <p:cSldViewPr snapToGrid="0" snapToObjects="1">
      <p:cViewPr>
        <p:scale>
          <a:sx n="95" d="100"/>
          <a:sy n="95" d="100"/>
        </p:scale>
        <p:origin x="14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theme" Target="theme/theme1.xml"/><Relationship Id="rId55" Type="http://schemas.openxmlformats.org/officeDocument/2006/relationships/customXml" Target="../customXml/item10.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microsoft.com/office/2015/10/relationships/revisionInfo" Target="revisionInfo.xml"/><Relationship Id="rId5" Type="http://schemas.openxmlformats.org/officeDocument/2006/relationships/customXml" Target="../customXml/item5.xml"/><Relationship Id="rId19" Type="http://schemas.openxmlformats.org/officeDocument/2006/relationships/slide" Target="slides/slide10.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56" Type="http://schemas.openxmlformats.org/officeDocument/2006/relationships/customXml" Target="../customXml/item11.xml"/><Relationship Id="rId8" Type="http://schemas.openxmlformats.org/officeDocument/2006/relationships/customXml" Target="../customXml/item8.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customXml" Target="../customXml/item9.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57" Type="http://schemas.openxmlformats.org/officeDocument/2006/relationships/customXml" Target="../customXml/item12.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phan Wood" userId="S::zwood_csustan.edu#ext#@usepa.onmicrosoft.com::12fa737f-f2f6-4aad-bc79-4fdf7651fce9" providerId="AD" clId="Web-{2DE300EA-7746-4B5E-8694-48EF5783A346}"/>
    <pc:docChg chg="modSld">
      <pc:chgData name="Zephan Wood" userId="S::zwood_csustan.edu#ext#@usepa.onmicrosoft.com::12fa737f-f2f6-4aad-bc79-4fdf7651fce9" providerId="AD" clId="Web-{2DE300EA-7746-4B5E-8694-48EF5783A346}" dt="2019-10-20T20:52:06.157" v="3" actId="1076"/>
      <pc:docMkLst>
        <pc:docMk/>
      </pc:docMkLst>
      <pc:sldChg chg="modSp">
        <pc:chgData name="Zephan Wood" userId="S::zwood_csustan.edu#ext#@usepa.onmicrosoft.com::12fa737f-f2f6-4aad-bc79-4fdf7651fce9" providerId="AD" clId="Web-{2DE300EA-7746-4B5E-8694-48EF5783A346}" dt="2019-10-20T20:52:06.157" v="3" actId="1076"/>
        <pc:sldMkLst>
          <pc:docMk/>
          <pc:sldMk cId="1638144486" sldId="256"/>
        </pc:sldMkLst>
        <pc:picChg chg="mod">
          <ac:chgData name="Zephan Wood" userId="S::zwood_csustan.edu#ext#@usepa.onmicrosoft.com::12fa737f-f2f6-4aad-bc79-4fdf7651fce9" providerId="AD" clId="Web-{2DE300EA-7746-4B5E-8694-48EF5783A346}" dt="2019-10-20T20:52:06.157" v="3" actId="1076"/>
          <ac:picMkLst>
            <pc:docMk/>
            <pc:sldMk cId="1638144486" sldId="256"/>
            <ac:picMk id="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6BA48-7336-7F46-83E1-33F88F02884E}" type="datetimeFigureOut">
              <a:rPr lang="en-US" smtClean="0"/>
              <a:t>10/20/2019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5F558-4595-D745-AB7D-81853C980762}" type="slidenum">
              <a:rPr lang="en-US" smtClean="0"/>
              <a:t>‹#›</a:t>
            </a:fld>
            <a:endParaRPr lang="en-US"/>
          </a:p>
        </p:txBody>
      </p:sp>
    </p:spTree>
    <p:extLst>
      <p:ext uri="{BB962C8B-B14F-4D97-AF65-F5344CB8AC3E}">
        <p14:creationId xmlns:p14="http://schemas.microsoft.com/office/powerpoint/2010/main" val="1878010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marinedebris.noaa.gov/understanding-marine-debris-games-and-activities-kids-all-ag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arinedebris.noaa.gov/understanding-marine-debris-games-and-activities-kids-all-ag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eos.org</a:t>
            </a:r>
            <a:r>
              <a:rPr lang="en-US" sz="1200" b="0" i="0" u="none" strike="noStrike" kern="1200">
                <a:solidFill>
                  <a:schemeClr val="tx1"/>
                </a:solidFill>
                <a:effectLst/>
                <a:latin typeface="+mn-lt"/>
                <a:ea typeface="+mn-ea"/>
                <a:cs typeface="+mn-cs"/>
              </a:rPr>
              <a:t>/meeting-reports/developing-a-remote-sensing-system-to-track-marine-debris</a:t>
            </a:r>
            <a:endParaRPr lang="en-US" dirty="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a:t>
            </a:fld>
            <a:endParaRPr lang="en-US"/>
          </a:p>
        </p:txBody>
      </p:sp>
    </p:spTree>
    <p:extLst>
      <p:ext uri="{BB962C8B-B14F-4D97-AF65-F5344CB8AC3E}">
        <p14:creationId xmlns:p14="http://schemas.microsoft.com/office/powerpoint/2010/main" val="626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10</a:t>
            </a:fld>
            <a:endParaRPr lang="en-US"/>
          </a:p>
        </p:txBody>
      </p:sp>
    </p:spTree>
    <p:extLst>
      <p:ext uri="{BB962C8B-B14F-4D97-AF65-F5344CB8AC3E}">
        <p14:creationId xmlns:p14="http://schemas.microsoft.com/office/powerpoint/2010/main" val="2146243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wax milk carton takes about 3 months</a:t>
            </a:r>
            <a:r>
              <a:rPr lang="en-US" baseline="0" dirty="0"/>
              <a:t> to break down!</a:t>
            </a:r>
          </a:p>
          <a:p>
            <a:endParaRPr lang="en-US" baseline="0" dirty="0"/>
          </a:p>
          <a:p>
            <a:r>
              <a:rPr lang="en-US" baseline="0" dirty="0"/>
              <a:t>Source: http://</a:t>
            </a:r>
            <a:r>
              <a:rPr lang="en-US" baseline="0" dirty="0" err="1"/>
              <a:t>cowbird.com</a:t>
            </a:r>
            <a:r>
              <a:rPr lang="en-US" baseline="0" dirty="0"/>
              <a:t>/print/story/16668/</a:t>
            </a:r>
            <a:r>
              <a:rPr lang="en-US" baseline="0" dirty="0" err="1"/>
              <a:t>Milk_Carton</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11</a:t>
            </a:fld>
            <a:endParaRPr lang="en-US"/>
          </a:p>
        </p:txBody>
      </p:sp>
    </p:spTree>
    <p:extLst>
      <p:ext uri="{BB962C8B-B14F-4D97-AF65-F5344CB8AC3E}">
        <p14:creationId xmlns:p14="http://schemas.microsoft.com/office/powerpoint/2010/main" val="143299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until a cigarette is gone?</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12</a:t>
            </a:fld>
            <a:endParaRPr lang="en-US"/>
          </a:p>
        </p:txBody>
      </p:sp>
    </p:spTree>
    <p:extLst>
      <p:ext uri="{BB962C8B-B14F-4D97-AF65-F5344CB8AC3E}">
        <p14:creationId xmlns:p14="http://schemas.microsoft.com/office/powerpoint/2010/main" val="628803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cigarette won’t break down for 5 years!</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13</a:t>
            </a:fld>
            <a:endParaRPr lang="en-US"/>
          </a:p>
        </p:txBody>
      </p:sp>
    </p:spTree>
    <p:extLst>
      <p:ext uri="{BB962C8B-B14F-4D97-AF65-F5344CB8AC3E}">
        <p14:creationId xmlns:p14="http://schemas.microsoft.com/office/powerpoint/2010/main" val="760948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it takes about 20 years for a plastic bag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14</a:t>
            </a:fld>
            <a:endParaRPr lang="en-US"/>
          </a:p>
        </p:txBody>
      </p:sp>
    </p:spTree>
    <p:extLst>
      <p:ext uri="{BB962C8B-B14F-4D97-AF65-F5344CB8AC3E}">
        <p14:creationId xmlns:p14="http://schemas.microsoft.com/office/powerpoint/2010/main" val="879464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 plastic bag breaks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15</a:t>
            </a:fld>
            <a:endParaRPr lang="en-US"/>
          </a:p>
        </p:txBody>
      </p:sp>
    </p:spTree>
    <p:extLst>
      <p:ext uri="{BB962C8B-B14F-4D97-AF65-F5344CB8AC3E}">
        <p14:creationId xmlns:p14="http://schemas.microsoft.com/office/powerpoint/2010/main" val="761196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average,</a:t>
            </a:r>
            <a:r>
              <a:rPr lang="en-US" baseline="0" dirty="0"/>
              <a:t> it takes an aluminum can 100 years to break down!</a:t>
            </a:r>
          </a:p>
          <a:p>
            <a:endParaRPr lang="en-US" baseline="0" dirty="0"/>
          </a:p>
          <a:p>
            <a:endParaRPr lang="en-US" dirty="0"/>
          </a:p>
          <a:p>
            <a:r>
              <a:rPr lang="en-US" dirty="0"/>
              <a:t>https://</a:t>
            </a:r>
            <a:r>
              <a:rPr lang="en-US" dirty="0" err="1"/>
              <a:t>www.flickr.com</a:t>
            </a:r>
            <a:r>
              <a:rPr lang="en-US" dirty="0"/>
              <a:t>/photos/</a:t>
            </a:r>
            <a:r>
              <a:rPr lang="en-US" dirty="0" err="1"/>
              <a:t>schuminweb</a:t>
            </a:r>
            <a:r>
              <a:rPr lang="en-US" dirty="0"/>
              <a:t>/32613215440</a:t>
            </a:r>
          </a:p>
        </p:txBody>
      </p:sp>
      <p:sp>
        <p:nvSpPr>
          <p:cNvPr id="4" name="Slide Number Placeholder 3"/>
          <p:cNvSpPr>
            <a:spLocks noGrp="1"/>
          </p:cNvSpPr>
          <p:nvPr>
            <p:ph type="sldNum" sz="quarter" idx="10"/>
          </p:nvPr>
        </p:nvSpPr>
        <p:spPr/>
        <p:txBody>
          <a:bodyPr/>
          <a:lstStyle/>
          <a:p>
            <a:fld id="{EB55F558-4595-D745-AB7D-81853C980762}" type="slidenum">
              <a:rPr lang="en-US" smtClean="0"/>
              <a:t>16</a:t>
            </a:fld>
            <a:endParaRPr lang="en-US"/>
          </a:p>
        </p:txBody>
      </p:sp>
    </p:spTree>
    <p:extLst>
      <p:ext uri="{BB962C8B-B14F-4D97-AF65-F5344CB8AC3E}">
        <p14:creationId xmlns:p14="http://schemas.microsoft.com/office/powerpoint/2010/main" val="1434979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it takes about 20 years for a plastic bag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17</a:t>
            </a:fld>
            <a:endParaRPr lang="en-US"/>
          </a:p>
        </p:txBody>
      </p:sp>
    </p:spTree>
    <p:extLst>
      <p:ext uri="{BB962C8B-B14F-4D97-AF65-F5344CB8AC3E}">
        <p14:creationId xmlns:p14="http://schemas.microsoft.com/office/powerpoint/2010/main" val="1479110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 plastic bottle is gone?</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18</a:t>
            </a:fld>
            <a:endParaRPr lang="en-US"/>
          </a:p>
        </p:txBody>
      </p:sp>
    </p:spTree>
    <p:extLst>
      <p:ext uri="{BB962C8B-B14F-4D97-AF65-F5344CB8AC3E}">
        <p14:creationId xmlns:p14="http://schemas.microsoft.com/office/powerpoint/2010/main" val="1854041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450 years for a plastic bottle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19</a:t>
            </a:fld>
            <a:endParaRPr lang="en-US"/>
          </a:p>
        </p:txBody>
      </p:sp>
    </p:spTree>
    <p:extLst>
      <p:ext uri="{BB962C8B-B14F-4D97-AF65-F5344CB8AC3E}">
        <p14:creationId xmlns:p14="http://schemas.microsoft.com/office/powerpoint/2010/main" val="1115007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learn about marine debris, also called aquatic trash. Marine debris is any kind of trash that has made its way to the ocean, such as plastic bags, bottles, or other kinds of litter.</a:t>
            </a:r>
          </a:p>
          <a:p>
            <a:endParaRPr lang="en-US" dirty="0"/>
          </a:p>
          <a:p>
            <a:r>
              <a:rPr lang="en-US" dirty="0"/>
              <a:t>https://</a:t>
            </a:r>
            <a:r>
              <a:rPr lang="en-US" dirty="0" err="1"/>
              <a:t>phys.org</a:t>
            </a:r>
            <a:r>
              <a:rPr lang="en-US" dirty="0"/>
              <a:t>/news/2017-07-urgently-oceans-scientists.html</a:t>
            </a:r>
          </a:p>
        </p:txBody>
      </p:sp>
      <p:sp>
        <p:nvSpPr>
          <p:cNvPr id="4" name="Slide Number Placeholder 3"/>
          <p:cNvSpPr>
            <a:spLocks noGrp="1"/>
          </p:cNvSpPr>
          <p:nvPr>
            <p:ph type="sldNum" sz="quarter" idx="10"/>
          </p:nvPr>
        </p:nvSpPr>
        <p:spPr/>
        <p:txBody>
          <a:bodyPr/>
          <a:lstStyle/>
          <a:p>
            <a:fld id="{EB55F558-4595-D745-AB7D-81853C980762}" type="slidenum">
              <a:rPr lang="en-US" smtClean="0"/>
              <a:t>2</a:t>
            </a:fld>
            <a:endParaRPr lang="en-US"/>
          </a:p>
        </p:txBody>
      </p:sp>
    </p:spTree>
    <p:extLst>
      <p:ext uri="{BB962C8B-B14F-4D97-AF65-F5344CB8AC3E}">
        <p14:creationId xmlns:p14="http://schemas.microsoft.com/office/powerpoint/2010/main" val="1408743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 glass bottle is gone?</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20</a:t>
            </a:fld>
            <a:endParaRPr lang="en-US"/>
          </a:p>
        </p:txBody>
      </p:sp>
    </p:spTree>
    <p:extLst>
      <p:ext uri="{BB962C8B-B14F-4D97-AF65-F5344CB8AC3E}">
        <p14:creationId xmlns:p14="http://schemas.microsoft.com/office/powerpoint/2010/main" val="1219668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one *million* years for a glass bottle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21</a:t>
            </a:fld>
            <a:endParaRPr lang="en-US"/>
          </a:p>
        </p:txBody>
      </p:sp>
    </p:spTree>
    <p:extLst>
      <p:ext uri="{BB962C8B-B14F-4D97-AF65-F5344CB8AC3E}">
        <p14:creationId xmlns:p14="http://schemas.microsoft.com/office/powerpoint/2010/main" val="1338370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Trash Tracking: Let’s do an activity. This activity happens outdoors.</a:t>
            </a:r>
          </a:p>
          <a:p>
            <a:endParaRPr lang="en-US" dirty="0"/>
          </a:p>
          <a:p>
            <a:r>
              <a:rPr lang="en-US" sz="1200" kern="1200" dirty="0">
                <a:solidFill>
                  <a:schemeClr val="tx1"/>
                </a:solidFill>
                <a:effectLst/>
                <a:latin typeface="+mn-lt"/>
                <a:ea typeface="+mn-ea"/>
                <a:cs typeface="+mn-cs"/>
              </a:rPr>
              <a:t>This activity occurs outdoors. </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Introduce the activity: </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Pollution that comes from our waterways more often than not travels into the ocean. In order to observe this, we will be going outside to observe and examine the sources and damages of this waste. For today’s assignment we will be counting pollution as easily seen litter, or trash -- these are things that can become “marine debris.” </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Go over safety and sanitation rules with the students before going outside. </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Avoid sharp items (needles, broken glass, etc.)</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Wear gloves </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Split the students up into groups of 4-5 and provide them with equipment. Before they head outside, ask them to make predictions about:</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Where they will find the most trash and from what sources?</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What types of trash will be the most prominent? </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Once outside, have the students pick 100-foot sections and have them collect data, as well as trash. Each student must choose one piece of found trash that stands out to them for any reason and bring it into the classroom for a discussion. and describe how they can tell that it was transported by a waterway. </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22</a:t>
            </a:fld>
            <a:endParaRPr lang="en-US"/>
          </a:p>
        </p:txBody>
      </p:sp>
    </p:spTree>
    <p:extLst>
      <p:ext uri="{BB962C8B-B14F-4D97-AF65-F5344CB8AC3E}">
        <p14:creationId xmlns:p14="http://schemas.microsoft.com/office/powerpoint/2010/main" val="1775186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Trash Tracking: Let’s do an activity. This activity happens outdoors.</a:t>
            </a:r>
          </a:p>
          <a:p>
            <a:endParaRPr lang="en-US" dirty="0"/>
          </a:p>
          <a:p>
            <a:r>
              <a:rPr lang="en-US" sz="1200" kern="1200" dirty="0">
                <a:solidFill>
                  <a:schemeClr val="tx1"/>
                </a:solidFill>
                <a:effectLst/>
                <a:latin typeface="+mn-lt"/>
                <a:ea typeface="+mn-ea"/>
                <a:cs typeface="+mn-cs"/>
              </a:rPr>
              <a:t>This activity occurs outdoors. </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Introduce the activity: </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Pollution that comes from our waterways more often than not travels into the ocean. In order to observe this, we will be going outside to observe and examine the sources and damages of this waste. For today’s assignment we will be counting pollution as easily seen litter, or trash -- these are things that can become “marine debris.” </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Go over safety and sanitation rules with the students before going outside. </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Avoid sharp items (needles, broken glass, etc.)</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Wear gloves </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Split the students up into groups of 4-5 and provide them with equipment. Before they head outside, ask them to make predictions about:</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Where they will find the most trash and from what sources?</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What types of trash will be the most prominent? </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Once outside, have the students pick 100-foot sections and have them collect data, as well as trash. Each student must choose one piece of found trash that stands out to them for any reason and bring it into the classroom for a discussion. and describe how they can tell that it was transported by a waterway. </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23</a:t>
            </a:fld>
            <a:endParaRPr lang="en-US"/>
          </a:p>
        </p:txBody>
      </p:sp>
    </p:spTree>
    <p:extLst>
      <p:ext uri="{BB962C8B-B14F-4D97-AF65-F5344CB8AC3E}">
        <p14:creationId xmlns:p14="http://schemas.microsoft.com/office/powerpoint/2010/main" val="1186146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make predictions. What do you think you will find outside? What types of trash will you find most? Where will you find the most trash? At the end of this activity, you will each pick one piece of trash that stands out to you for any reason.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24</a:t>
            </a:fld>
            <a:endParaRPr lang="en-US"/>
          </a:p>
        </p:txBody>
      </p:sp>
    </p:spTree>
    <p:extLst>
      <p:ext uri="{BB962C8B-B14F-4D97-AF65-F5344CB8AC3E}">
        <p14:creationId xmlns:p14="http://schemas.microsoft.com/office/powerpoint/2010/main" val="1657731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Move to a place where all the students can quietly interpret the data.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Tell them to discuss questions such as: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Where is the biggest source of this trash? Was it dropped there or transported and how do you know? </a:t>
            </a:r>
          </a:p>
          <a:p>
            <a:pPr lvl="0"/>
            <a:r>
              <a:rPr lang="en-US" sz="1200" kern="1200" dirty="0">
                <a:solidFill>
                  <a:schemeClr val="tx1"/>
                </a:solidFill>
                <a:effectLst/>
                <a:latin typeface="+mn-lt"/>
                <a:ea typeface="+mn-ea"/>
                <a:cs typeface="+mn-cs"/>
              </a:rPr>
              <a:t>What is the biggest threat to wildlife from your data? How about for human? </a:t>
            </a:r>
          </a:p>
          <a:p>
            <a:pPr lvl="0"/>
            <a:r>
              <a:rPr lang="en-US" sz="1200" kern="1200" dirty="0">
                <a:solidFill>
                  <a:schemeClr val="tx1"/>
                </a:solidFill>
                <a:effectLst/>
                <a:latin typeface="+mn-lt"/>
                <a:ea typeface="+mn-ea"/>
                <a:cs typeface="+mn-cs"/>
              </a:rPr>
              <a:t>What is the most common type of trash that you found? Are you surprised?</a:t>
            </a:r>
          </a:p>
          <a:p>
            <a:pPr lvl="0"/>
            <a:r>
              <a:rPr lang="en-US" sz="1200" kern="1200" dirty="0">
                <a:solidFill>
                  <a:schemeClr val="tx1"/>
                </a:solidFill>
                <a:effectLst/>
                <a:latin typeface="+mn-lt"/>
                <a:ea typeface="+mn-ea"/>
                <a:cs typeface="+mn-cs"/>
              </a:rPr>
              <a:t>What was the biggest pattern in this type of trash? What was the most unique type of trash that you found?</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25</a:t>
            </a:fld>
            <a:endParaRPr lang="en-US"/>
          </a:p>
        </p:txBody>
      </p:sp>
    </p:spTree>
    <p:extLst>
      <p:ext uri="{BB962C8B-B14F-4D97-AF65-F5344CB8AC3E}">
        <p14:creationId xmlns:p14="http://schemas.microsoft.com/office/powerpoint/2010/main" val="1805091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Move to a place where all the students can quietly interpret the data.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Tell them to discuss questions such as: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Where is the biggest source of this trash? Was it dropped there or transported and how do you know? </a:t>
            </a:r>
          </a:p>
          <a:p>
            <a:pPr lvl="0"/>
            <a:r>
              <a:rPr lang="en-US" sz="1200" kern="1200" dirty="0">
                <a:solidFill>
                  <a:schemeClr val="tx1"/>
                </a:solidFill>
                <a:effectLst/>
                <a:latin typeface="+mn-lt"/>
                <a:ea typeface="+mn-ea"/>
                <a:cs typeface="+mn-cs"/>
              </a:rPr>
              <a:t>What is the biggest threat to wildlife from your data? How about for human? </a:t>
            </a:r>
          </a:p>
          <a:p>
            <a:pPr lvl="0"/>
            <a:r>
              <a:rPr lang="en-US" sz="1200" kern="1200" dirty="0">
                <a:solidFill>
                  <a:schemeClr val="tx1"/>
                </a:solidFill>
                <a:effectLst/>
                <a:latin typeface="+mn-lt"/>
                <a:ea typeface="+mn-ea"/>
                <a:cs typeface="+mn-cs"/>
              </a:rPr>
              <a:t>What is the most common type of trash that you found? Are you surprised?</a:t>
            </a:r>
          </a:p>
          <a:p>
            <a:pPr lvl="0"/>
            <a:r>
              <a:rPr lang="en-US" sz="1200" kern="1200" dirty="0">
                <a:solidFill>
                  <a:schemeClr val="tx1"/>
                </a:solidFill>
                <a:effectLst/>
                <a:latin typeface="+mn-lt"/>
                <a:ea typeface="+mn-ea"/>
                <a:cs typeface="+mn-cs"/>
              </a:rPr>
              <a:t>What was the biggest pattern in this type of trash? What was the most unique type of trash that you found?</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26</a:t>
            </a:fld>
            <a:endParaRPr lang="en-US"/>
          </a:p>
        </p:txBody>
      </p:sp>
    </p:spTree>
    <p:extLst>
      <p:ext uri="{BB962C8B-B14F-4D97-AF65-F5344CB8AC3E}">
        <p14:creationId xmlns:p14="http://schemas.microsoft.com/office/powerpoint/2010/main" val="591829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a:t>
            </a:r>
            <a:r>
              <a:rPr lang="en-US" baseline="0" dirty="0"/>
              <a:t> Reduce, Reuse, Recycle and Refuse!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Use the next few slides </a:t>
            </a:r>
            <a:r>
              <a:rPr lang="en-US"/>
              <a:t>as practice!</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27</a:t>
            </a:fld>
            <a:endParaRPr lang="en-US"/>
          </a:p>
        </p:txBody>
      </p:sp>
    </p:spTree>
    <p:extLst>
      <p:ext uri="{BB962C8B-B14F-4D97-AF65-F5344CB8AC3E}">
        <p14:creationId xmlns:p14="http://schemas.microsoft.com/office/powerpoint/2010/main" val="1347147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Brainstorm solutions to this problem.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Brainstorm solutions to this problem. </a:t>
            </a:r>
            <a:r>
              <a:rPr lang="en-US" sz="1200" i="1" kern="1200" dirty="0">
                <a:solidFill>
                  <a:schemeClr val="tx1"/>
                </a:solidFill>
                <a:effectLst/>
                <a:latin typeface="+mn-lt"/>
                <a:ea typeface="+mn-ea"/>
                <a:cs typeface="+mn-cs"/>
              </a:rPr>
              <a:t>Cause and Effect: </a:t>
            </a:r>
            <a:r>
              <a:rPr lang="en-US" sz="1200" kern="1200" dirty="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a:solidFill>
                  <a:schemeClr val="tx1"/>
                </a:solidFill>
                <a:effectLst/>
                <a:latin typeface="+mn-lt"/>
                <a:ea typeface="+mn-ea"/>
                <a:cs typeface="+mn-cs"/>
              </a:rPr>
              <a:t>Consider the 4 R’s: Refuse, Reduce, Reuse, and Recycle.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students to talk about this as a group.</a:t>
            </a:r>
            <a:r>
              <a:rPr lang="en-US" dirty="0">
                <a:effectLst/>
              </a:rPr>
              <a:t> </a:t>
            </a:r>
          </a:p>
          <a:p>
            <a:endParaRPr lang="en-US" baseline="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Source: </a:t>
            </a:r>
            <a:r>
              <a:rPr lang="en-US" dirty="0"/>
              <a:t>Source: https://</a:t>
            </a:r>
            <a:r>
              <a:rPr lang="en-US" dirty="0" err="1"/>
              <a:t>etownpubliclibrary.org</a:t>
            </a:r>
            <a:r>
              <a:rPr lang="en-US" dirty="0"/>
              <a:t>/event/wild-</a:t>
            </a:r>
            <a:r>
              <a:rPr lang="en-US" dirty="0" err="1"/>
              <a:t>wednesday</a:t>
            </a:r>
            <a:r>
              <a:rPr lang="en-US" dirty="0"/>
              <a:t>-copy-copy-copy/</a:t>
            </a:r>
          </a:p>
          <a:p>
            <a:endParaRPr lang="en-US" baseline="0" dirty="0"/>
          </a:p>
        </p:txBody>
      </p:sp>
      <p:sp>
        <p:nvSpPr>
          <p:cNvPr id="4" name="Slide Number Placeholder 3"/>
          <p:cNvSpPr>
            <a:spLocks noGrp="1"/>
          </p:cNvSpPr>
          <p:nvPr>
            <p:ph type="sldNum" sz="quarter" idx="10"/>
          </p:nvPr>
        </p:nvSpPr>
        <p:spPr/>
        <p:txBody>
          <a:bodyPr/>
          <a:lstStyle/>
          <a:p>
            <a:fld id="{EB55F558-4595-D745-AB7D-81853C980762}" type="slidenum">
              <a:rPr lang="en-US" smtClean="0"/>
              <a:t>28</a:t>
            </a:fld>
            <a:endParaRPr lang="en-US"/>
          </a:p>
        </p:txBody>
      </p:sp>
    </p:spTree>
    <p:extLst>
      <p:ext uri="{BB962C8B-B14F-4D97-AF65-F5344CB8AC3E}">
        <p14:creationId xmlns:p14="http://schemas.microsoft.com/office/powerpoint/2010/main" val="1764888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Brainstorm solutions to this problem.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Brainstorm solutions to this problem. </a:t>
            </a:r>
            <a:r>
              <a:rPr lang="en-US" sz="1200" i="1" kern="1200" dirty="0">
                <a:solidFill>
                  <a:schemeClr val="tx1"/>
                </a:solidFill>
                <a:effectLst/>
                <a:latin typeface="+mn-lt"/>
                <a:ea typeface="+mn-ea"/>
                <a:cs typeface="+mn-cs"/>
              </a:rPr>
              <a:t>Cause and Effect: </a:t>
            </a:r>
            <a:r>
              <a:rPr lang="en-US" sz="1200" kern="1200" dirty="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a:solidFill>
                  <a:schemeClr val="tx1"/>
                </a:solidFill>
                <a:effectLst/>
                <a:latin typeface="+mn-lt"/>
                <a:ea typeface="+mn-ea"/>
                <a:cs typeface="+mn-cs"/>
              </a:rPr>
              <a:t>Consider the 4 R’s: Refuse, Reduce, Reuse, and Recycle.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students to talk about this as a group.</a:t>
            </a:r>
            <a:r>
              <a:rPr lang="en-US" dirty="0">
                <a:effectLst/>
              </a:rPr>
              <a:t> </a:t>
            </a:r>
          </a:p>
          <a:p>
            <a:endParaRPr lang="en-US" baseline="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Source: </a:t>
            </a:r>
            <a:r>
              <a:rPr lang="en-US" dirty="0"/>
              <a:t>https://</a:t>
            </a:r>
            <a:r>
              <a:rPr lang="en-US" dirty="0" err="1"/>
              <a:t>etownpubliclibrary.org</a:t>
            </a:r>
            <a:r>
              <a:rPr lang="en-US" dirty="0"/>
              <a:t>/event/wild-</a:t>
            </a:r>
            <a:r>
              <a:rPr lang="en-US" dirty="0" err="1"/>
              <a:t>wednesday</a:t>
            </a:r>
            <a:r>
              <a:rPr lang="en-US" dirty="0"/>
              <a:t>-copy-copy-copy/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http://clipart-</a:t>
            </a:r>
            <a:r>
              <a:rPr lang="en-US" dirty="0" err="1"/>
              <a:t>library.com</a:t>
            </a:r>
            <a:r>
              <a:rPr lang="en-US" dirty="0"/>
              <a:t>/no-</a:t>
            </a:r>
            <a:r>
              <a:rPr lang="en-US" dirty="0" err="1"/>
              <a:t>cliparts.html</a:t>
            </a:r>
            <a:endParaRPr lang="en-US" dirty="0"/>
          </a:p>
          <a:p>
            <a:endParaRPr lang="en-US" baseline="0" dirty="0"/>
          </a:p>
        </p:txBody>
      </p:sp>
      <p:sp>
        <p:nvSpPr>
          <p:cNvPr id="4" name="Slide Number Placeholder 3"/>
          <p:cNvSpPr>
            <a:spLocks noGrp="1"/>
          </p:cNvSpPr>
          <p:nvPr>
            <p:ph type="sldNum" sz="quarter" idx="10"/>
          </p:nvPr>
        </p:nvSpPr>
        <p:spPr/>
        <p:txBody>
          <a:bodyPr/>
          <a:lstStyle/>
          <a:p>
            <a:fld id="{EB55F558-4595-D745-AB7D-81853C980762}" type="slidenum">
              <a:rPr lang="en-US" smtClean="0"/>
              <a:t>29</a:t>
            </a:fld>
            <a:endParaRPr lang="en-US"/>
          </a:p>
        </p:txBody>
      </p:sp>
    </p:spTree>
    <p:extLst>
      <p:ext uri="{BB962C8B-B14F-4D97-AF65-F5344CB8AC3E}">
        <p14:creationId xmlns:p14="http://schemas.microsoft.com/office/powerpoint/2010/main" val="906973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What is a watershed? Name an example. Where does water flow to? What can be carried with water as it moves downstream? What impacts can this have on the environment?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Ocean: https://</a:t>
            </a:r>
            <a:r>
              <a:rPr lang="en-US" sz="1200" b="0" i="0" u="none" strike="noStrike" kern="1200" baseline="0" dirty="0" err="1">
                <a:solidFill>
                  <a:schemeClr val="tx1"/>
                </a:solidFill>
                <a:effectLst/>
                <a:latin typeface="+mn-lt"/>
                <a:ea typeface="+mn-ea"/>
                <a:cs typeface="+mn-cs"/>
              </a:rPr>
              <a:t>www.unenvironment.org</a:t>
            </a:r>
            <a:r>
              <a:rPr lang="en-US" sz="1200" b="0" i="0" u="none" strike="noStrike" kern="1200" baseline="0" dirty="0">
                <a:solidFill>
                  <a:schemeClr val="tx1"/>
                </a:solidFill>
                <a:effectLst/>
                <a:latin typeface="+mn-lt"/>
                <a:ea typeface="+mn-ea"/>
                <a:cs typeface="+mn-cs"/>
              </a:rPr>
              <a:t>/news-and-stories/press-release/pioneering-global-framework-sustainable-ocean-finance-launched-our</a:t>
            </a:r>
          </a:p>
          <a:p>
            <a:r>
              <a:rPr lang="en-US" sz="1200" b="0" i="0" u="none" strike="noStrike" kern="1200" baseline="0" dirty="0">
                <a:solidFill>
                  <a:schemeClr val="tx1"/>
                </a:solidFill>
                <a:effectLst/>
                <a:latin typeface="+mn-lt"/>
                <a:ea typeface="+mn-ea"/>
                <a:cs typeface="+mn-cs"/>
              </a:rPr>
              <a:t>River: https://</a:t>
            </a:r>
            <a:r>
              <a:rPr lang="en-US" sz="1200" b="0" i="0" u="none" strike="noStrike" kern="1200" baseline="0" dirty="0" err="1">
                <a:solidFill>
                  <a:schemeClr val="tx1"/>
                </a:solidFill>
                <a:effectLst/>
                <a:latin typeface="+mn-lt"/>
                <a:ea typeface="+mn-ea"/>
                <a:cs typeface="+mn-cs"/>
              </a:rPr>
              <a:t>www.worldatlas.com</a:t>
            </a:r>
            <a:r>
              <a:rPr lang="en-US" sz="1200" b="0" i="0" u="none" strike="noStrike" kern="1200" baseline="0" dirty="0">
                <a:solidFill>
                  <a:schemeClr val="tx1"/>
                </a:solidFill>
                <a:effectLst/>
                <a:latin typeface="+mn-lt"/>
                <a:ea typeface="+mn-ea"/>
                <a:cs typeface="+mn-cs"/>
              </a:rPr>
              <a:t>/articles/major-rivers-of-</a:t>
            </a:r>
            <a:r>
              <a:rPr lang="en-US" sz="1200" b="0" i="0" u="none" strike="noStrike" kern="1200" baseline="0" dirty="0" err="1">
                <a:solidFill>
                  <a:schemeClr val="tx1"/>
                </a:solidFill>
                <a:effectLst/>
                <a:latin typeface="+mn-lt"/>
                <a:ea typeface="+mn-ea"/>
                <a:cs typeface="+mn-cs"/>
              </a:rPr>
              <a:t>greece.html</a:t>
            </a:r>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Lake: https://</a:t>
            </a:r>
            <a:r>
              <a:rPr lang="en-US" sz="1200" b="0" i="0" u="none" strike="noStrike" kern="1200" baseline="0" dirty="0" err="1">
                <a:solidFill>
                  <a:schemeClr val="tx1"/>
                </a:solidFill>
                <a:effectLst/>
                <a:latin typeface="+mn-lt"/>
                <a:ea typeface="+mn-ea"/>
                <a:cs typeface="+mn-cs"/>
              </a:rPr>
              <a:t>en.wikipedia.org</a:t>
            </a:r>
            <a:r>
              <a:rPr lang="en-US" sz="1200" b="0" i="0" u="none" strike="noStrike" kern="1200" baseline="0" dirty="0">
                <a:solidFill>
                  <a:schemeClr val="tx1"/>
                </a:solidFill>
                <a:effectLst/>
                <a:latin typeface="+mn-lt"/>
                <a:ea typeface="+mn-ea"/>
                <a:cs typeface="+mn-cs"/>
              </a:rPr>
              <a:t>/wiki/</a:t>
            </a:r>
            <a:r>
              <a:rPr lang="en-US" sz="1200" b="0" i="0" u="none" strike="noStrike" kern="1200" baseline="0" dirty="0" err="1">
                <a:solidFill>
                  <a:schemeClr val="tx1"/>
                </a:solidFill>
                <a:effectLst/>
                <a:latin typeface="+mn-lt"/>
                <a:ea typeface="+mn-ea"/>
                <a:cs typeface="+mn-cs"/>
              </a:rPr>
              <a:t>Lake_Bled</a:t>
            </a:r>
            <a:endParaRPr lang="en-US" sz="1200" b="0" i="0" u="none" strike="noStrike"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55F558-4595-D745-AB7D-81853C980762}" type="slidenum">
              <a:rPr lang="en-US" smtClean="0"/>
              <a:t>3</a:t>
            </a:fld>
            <a:endParaRPr lang="en-US"/>
          </a:p>
        </p:txBody>
      </p:sp>
    </p:spTree>
    <p:extLst>
      <p:ext uri="{BB962C8B-B14F-4D97-AF65-F5344CB8AC3E}">
        <p14:creationId xmlns:p14="http://schemas.microsoft.com/office/powerpoint/2010/main" val="1300754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Brainstorm solutions to this problem.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Brainstorm solutions to this problem. </a:t>
            </a:r>
            <a:r>
              <a:rPr lang="en-US" sz="1200" i="1" kern="1200" dirty="0">
                <a:solidFill>
                  <a:schemeClr val="tx1"/>
                </a:solidFill>
                <a:effectLst/>
                <a:latin typeface="+mn-lt"/>
                <a:ea typeface="+mn-ea"/>
                <a:cs typeface="+mn-cs"/>
              </a:rPr>
              <a:t>Cause and Effect: </a:t>
            </a:r>
            <a:r>
              <a:rPr lang="en-US" sz="1200" kern="1200" dirty="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a:solidFill>
                  <a:schemeClr val="tx1"/>
                </a:solidFill>
                <a:effectLst/>
                <a:latin typeface="+mn-lt"/>
                <a:ea typeface="+mn-ea"/>
                <a:cs typeface="+mn-cs"/>
              </a:rPr>
              <a:t>Consider the 4 R’s: Refuse, Reduce, Reuse, and Recycle.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students to talk about this as a group.</a:t>
            </a:r>
            <a:r>
              <a:rPr lang="en-US" dirty="0">
                <a:effectLst/>
              </a:rPr>
              <a:t> </a:t>
            </a:r>
          </a:p>
          <a:p>
            <a:endParaRPr lang="en-US" baseline="0" dirty="0">
              <a:effectLst/>
            </a:endParaRPr>
          </a:p>
          <a:p>
            <a:r>
              <a:rPr lang="en-US" baseline="0" dirty="0">
                <a:effectLst/>
              </a:rPr>
              <a:t>Source: https://</a:t>
            </a:r>
            <a:r>
              <a:rPr lang="en-US" baseline="0" dirty="0" err="1">
                <a:effectLst/>
              </a:rPr>
              <a:t>www.pinterest.com</a:t>
            </a:r>
            <a:r>
              <a:rPr lang="en-US" baseline="0" dirty="0">
                <a:effectLst/>
              </a:rPr>
              <a:t>/pin/250653535488324657/</a:t>
            </a:r>
            <a:endParaRPr lang="en-US" baseline="0" dirty="0"/>
          </a:p>
        </p:txBody>
      </p:sp>
      <p:sp>
        <p:nvSpPr>
          <p:cNvPr id="4" name="Slide Number Placeholder 3"/>
          <p:cNvSpPr>
            <a:spLocks noGrp="1"/>
          </p:cNvSpPr>
          <p:nvPr>
            <p:ph type="sldNum" sz="quarter" idx="10"/>
          </p:nvPr>
        </p:nvSpPr>
        <p:spPr/>
        <p:txBody>
          <a:bodyPr/>
          <a:lstStyle/>
          <a:p>
            <a:fld id="{EB55F558-4595-D745-AB7D-81853C980762}" type="slidenum">
              <a:rPr lang="en-US" smtClean="0"/>
              <a:t>30</a:t>
            </a:fld>
            <a:endParaRPr lang="en-US"/>
          </a:p>
        </p:txBody>
      </p:sp>
    </p:spTree>
    <p:extLst>
      <p:ext uri="{BB962C8B-B14F-4D97-AF65-F5344CB8AC3E}">
        <p14:creationId xmlns:p14="http://schemas.microsoft.com/office/powerpoint/2010/main" val="181972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Brainstorm solutions to this problem.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Brainstorm solutions to this problem. </a:t>
            </a:r>
            <a:r>
              <a:rPr lang="en-US" sz="1200" i="1" kern="1200" dirty="0">
                <a:solidFill>
                  <a:schemeClr val="tx1"/>
                </a:solidFill>
                <a:effectLst/>
                <a:latin typeface="+mn-lt"/>
                <a:ea typeface="+mn-ea"/>
                <a:cs typeface="+mn-cs"/>
              </a:rPr>
              <a:t>Cause and Effect: </a:t>
            </a:r>
            <a:r>
              <a:rPr lang="en-US" sz="1200" kern="1200" dirty="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a:solidFill>
                  <a:schemeClr val="tx1"/>
                </a:solidFill>
                <a:effectLst/>
                <a:latin typeface="+mn-lt"/>
                <a:ea typeface="+mn-ea"/>
                <a:cs typeface="+mn-cs"/>
              </a:rPr>
              <a:t>Consider the 4 R’s: Refuse, Reduce, Reuse, and </a:t>
            </a:r>
            <a:r>
              <a:rPr lang="en-US" sz="1200" kern="1200">
                <a:solidFill>
                  <a:schemeClr val="tx1"/>
                </a:solidFill>
                <a:effectLst/>
                <a:latin typeface="+mn-lt"/>
                <a:ea typeface="+mn-ea"/>
                <a:cs typeface="+mn-cs"/>
              </a:rPr>
              <a:t>Recycle.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students to talk about this as a group.</a:t>
            </a:r>
            <a:r>
              <a:rPr lang="en-US" dirty="0">
                <a:effectLst/>
              </a:rPr>
              <a:t> </a:t>
            </a:r>
            <a:endParaRPr lang="en-US" baseline="0" dirty="0"/>
          </a:p>
        </p:txBody>
      </p:sp>
      <p:sp>
        <p:nvSpPr>
          <p:cNvPr id="4" name="Slide Number Placeholder 3"/>
          <p:cNvSpPr>
            <a:spLocks noGrp="1"/>
          </p:cNvSpPr>
          <p:nvPr>
            <p:ph type="sldNum" sz="quarter" idx="10"/>
          </p:nvPr>
        </p:nvSpPr>
        <p:spPr/>
        <p:txBody>
          <a:bodyPr/>
          <a:lstStyle/>
          <a:p>
            <a:fld id="{EB55F558-4595-D745-AB7D-81853C980762}" type="slidenum">
              <a:rPr lang="en-US" smtClean="0"/>
              <a:t>31</a:t>
            </a:fld>
            <a:endParaRPr lang="en-US"/>
          </a:p>
        </p:txBody>
      </p:sp>
    </p:spTree>
    <p:extLst>
      <p:ext uri="{BB962C8B-B14F-4D97-AF65-F5344CB8AC3E}">
        <p14:creationId xmlns:p14="http://schemas.microsoft.com/office/powerpoint/2010/main" val="1267164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Brainstorm solutions to this problem.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Brainstorm solutions to this problem. </a:t>
            </a:r>
            <a:r>
              <a:rPr lang="en-US" sz="1200" i="1" kern="1200" dirty="0">
                <a:solidFill>
                  <a:schemeClr val="tx1"/>
                </a:solidFill>
                <a:effectLst/>
                <a:latin typeface="+mn-lt"/>
                <a:ea typeface="+mn-ea"/>
                <a:cs typeface="+mn-cs"/>
              </a:rPr>
              <a:t>Cause and Effect: </a:t>
            </a:r>
            <a:r>
              <a:rPr lang="en-US" sz="1200" kern="1200" dirty="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a:solidFill>
                  <a:schemeClr val="tx1"/>
                </a:solidFill>
                <a:effectLst/>
                <a:latin typeface="+mn-lt"/>
                <a:ea typeface="+mn-ea"/>
                <a:cs typeface="+mn-cs"/>
              </a:rPr>
              <a:t>Consider the 4 R’s: Refuse, Reduce, Reuse, and Recycle.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students to talk about this as a group.</a:t>
            </a:r>
            <a:r>
              <a:rPr lang="en-US" dirty="0">
                <a:effectLst/>
              </a:rPr>
              <a:t> </a:t>
            </a:r>
          </a:p>
          <a:p>
            <a:endParaRPr lang="en-US" baseline="0" dirty="0">
              <a:effectLst/>
            </a:endParaRPr>
          </a:p>
          <a:p>
            <a:r>
              <a:rPr lang="en-US" baseline="0" dirty="0">
                <a:effectLst/>
              </a:rPr>
              <a:t>Source: http://clipart-</a:t>
            </a:r>
            <a:r>
              <a:rPr lang="en-US" baseline="0" dirty="0" err="1">
                <a:effectLst/>
              </a:rPr>
              <a:t>library.com</a:t>
            </a:r>
            <a:r>
              <a:rPr lang="en-US" baseline="0" dirty="0">
                <a:effectLst/>
              </a:rPr>
              <a:t>/water-bottles-</a:t>
            </a:r>
            <a:r>
              <a:rPr lang="en-US" baseline="0" dirty="0" err="1">
                <a:effectLst/>
              </a:rPr>
              <a:t>cliparts.html</a:t>
            </a:r>
            <a:endParaRPr lang="en-US" baseline="0" dirty="0"/>
          </a:p>
        </p:txBody>
      </p:sp>
      <p:sp>
        <p:nvSpPr>
          <p:cNvPr id="4" name="Slide Number Placeholder 3"/>
          <p:cNvSpPr>
            <a:spLocks noGrp="1"/>
          </p:cNvSpPr>
          <p:nvPr>
            <p:ph type="sldNum" sz="quarter" idx="10"/>
          </p:nvPr>
        </p:nvSpPr>
        <p:spPr/>
        <p:txBody>
          <a:bodyPr/>
          <a:lstStyle/>
          <a:p>
            <a:fld id="{EB55F558-4595-D745-AB7D-81853C980762}" type="slidenum">
              <a:rPr lang="en-US" smtClean="0"/>
              <a:t>32</a:t>
            </a:fld>
            <a:endParaRPr lang="en-US"/>
          </a:p>
        </p:txBody>
      </p:sp>
    </p:spTree>
    <p:extLst>
      <p:ext uri="{BB962C8B-B14F-4D97-AF65-F5344CB8AC3E}">
        <p14:creationId xmlns:p14="http://schemas.microsoft.com/office/powerpoint/2010/main" val="731407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Brainstorm solutions to this problem.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Brainstorm solutions to this problem. </a:t>
            </a:r>
            <a:r>
              <a:rPr lang="en-US" sz="1200" i="1" kern="1200" dirty="0">
                <a:solidFill>
                  <a:schemeClr val="tx1"/>
                </a:solidFill>
                <a:effectLst/>
                <a:latin typeface="+mn-lt"/>
                <a:ea typeface="+mn-ea"/>
                <a:cs typeface="+mn-cs"/>
              </a:rPr>
              <a:t>Cause and Effect: </a:t>
            </a:r>
            <a:r>
              <a:rPr lang="en-US" sz="1200" kern="1200" dirty="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a:solidFill>
                  <a:schemeClr val="tx1"/>
                </a:solidFill>
                <a:effectLst/>
                <a:latin typeface="+mn-lt"/>
                <a:ea typeface="+mn-ea"/>
                <a:cs typeface="+mn-cs"/>
              </a:rPr>
              <a:t>Consider the 4 R’s: Refuse, Reduce, Reuse, and Recycle.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students to talk about this as a group.</a:t>
            </a:r>
            <a:r>
              <a:rPr lang="en-US" dirty="0">
                <a:effectLst/>
              </a:rPr>
              <a:t> </a:t>
            </a:r>
          </a:p>
          <a:p>
            <a:endParaRPr lang="en-US" baseline="0" dirty="0">
              <a:effectLst/>
            </a:endParaRPr>
          </a:p>
          <a:p>
            <a:r>
              <a:rPr lang="en-US" baseline="0" dirty="0">
                <a:effectLst/>
              </a:rPr>
              <a:t>Source: http://clipart-</a:t>
            </a:r>
            <a:r>
              <a:rPr lang="en-US" baseline="0" dirty="0" err="1">
                <a:effectLst/>
              </a:rPr>
              <a:t>library.com</a:t>
            </a:r>
            <a:r>
              <a:rPr lang="en-US" baseline="0" dirty="0">
                <a:effectLst/>
              </a:rPr>
              <a:t>/water-bottles-</a:t>
            </a:r>
            <a:r>
              <a:rPr lang="en-US" baseline="0" dirty="0" err="1">
                <a:effectLst/>
              </a:rPr>
              <a:t>cliparts.html</a:t>
            </a:r>
            <a:endParaRPr lang="en-US" baseline="0" dirty="0"/>
          </a:p>
        </p:txBody>
      </p:sp>
      <p:sp>
        <p:nvSpPr>
          <p:cNvPr id="4" name="Slide Number Placeholder 3"/>
          <p:cNvSpPr>
            <a:spLocks noGrp="1"/>
          </p:cNvSpPr>
          <p:nvPr>
            <p:ph type="sldNum" sz="quarter" idx="10"/>
          </p:nvPr>
        </p:nvSpPr>
        <p:spPr/>
        <p:txBody>
          <a:bodyPr/>
          <a:lstStyle/>
          <a:p>
            <a:fld id="{EB55F558-4595-D745-AB7D-81853C980762}" type="slidenum">
              <a:rPr lang="en-US" smtClean="0"/>
              <a:t>33</a:t>
            </a:fld>
            <a:endParaRPr lang="en-US"/>
          </a:p>
        </p:txBody>
      </p:sp>
    </p:spTree>
    <p:extLst>
      <p:ext uri="{BB962C8B-B14F-4D97-AF65-F5344CB8AC3E}">
        <p14:creationId xmlns:p14="http://schemas.microsoft.com/office/powerpoint/2010/main" val="1507721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Brainstorm solutions to this problem.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Brainstorm solutions to this problem. </a:t>
            </a:r>
            <a:r>
              <a:rPr lang="en-US" sz="1200" i="1" kern="1200" dirty="0">
                <a:solidFill>
                  <a:schemeClr val="tx1"/>
                </a:solidFill>
                <a:effectLst/>
                <a:latin typeface="+mn-lt"/>
                <a:ea typeface="+mn-ea"/>
                <a:cs typeface="+mn-cs"/>
              </a:rPr>
              <a:t>Cause and Effect: </a:t>
            </a:r>
            <a:r>
              <a:rPr lang="en-US" sz="1200" kern="1200" dirty="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a:solidFill>
                  <a:schemeClr val="tx1"/>
                </a:solidFill>
                <a:effectLst/>
                <a:latin typeface="+mn-lt"/>
                <a:ea typeface="+mn-ea"/>
                <a:cs typeface="+mn-cs"/>
              </a:rPr>
              <a:t>Consider the 4 R’s: Refuse, Reduce, Reuse, and Recycle.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students to talk about this as a group.</a:t>
            </a:r>
            <a:r>
              <a:rPr lang="en-US" dirty="0">
                <a:effectLst/>
              </a:rPr>
              <a:t> </a:t>
            </a:r>
          </a:p>
          <a:p>
            <a:endParaRPr lang="en-US" baseline="0" dirty="0">
              <a:effectLst/>
            </a:endParaRPr>
          </a:p>
          <a:p>
            <a:r>
              <a:rPr lang="en-US" baseline="0" dirty="0">
                <a:effectLst/>
              </a:rPr>
              <a:t>Source: https://</a:t>
            </a:r>
            <a:r>
              <a:rPr lang="en-US" baseline="0" dirty="0" err="1">
                <a:effectLst/>
              </a:rPr>
              <a:t>www.treetop.com</a:t>
            </a:r>
            <a:r>
              <a:rPr lang="en-US" baseline="0" dirty="0">
                <a:effectLst/>
              </a:rPr>
              <a:t>/consumer/fruit-products/juice/apple-juice/5pt5oz-can/</a:t>
            </a:r>
            <a:endParaRPr lang="en-US" baseline="0" dirty="0"/>
          </a:p>
        </p:txBody>
      </p:sp>
      <p:sp>
        <p:nvSpPr>
          <p:cNvPr id="4" name="Slide Number Placeholder 3"/>
          <p:cNvSpPr>
            <a:spLocks noGrp="1"/>
          </p:cNvSpPr>
          <p:nvPr>
            <p:ph type="sldNum" sz="quarter" idx="10"/>
          </p:nvPr>
        </p:nvSpPr>
        <p:spPr/>
        <p:txBody>
          <a:bodyPr/>
          <a:lstStyle/>
          <a:p>
            <a:fld id="{EB55F558-4595-D745-AB7D-81853C980762}" type="slidenum">
              <a:rPr lang="en-US" smtClean="0"/>
              <a:t>34</a:t>
            </a:fld>
            <a:endParaRPr lang="en-US"/>
          </a:p>
        </p:txBody>
      </p:sp>
    </p:spTree>
    <p:extLst>
      <p:ext uri="{BB962C8B-B14F-4D97-AF65-F5344CB8AC3E}">
        <p14:creationId xmlns:p14="http://schemas.microsoft.com/office/powerpoint/2010/main" val="1235557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Brainstorm solutions to this problem.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Brainstorm solutions to this problem. </a:t>
            </a:r>
            <a:r>
              <a:rPr lang="en-US" sz="1200" i="1" kern="1200" dirty="0">
                <a:solidFill>
                  <a:schemeClr val="tx1"/>
                </a:solidFill>
                <a:effectLst/>
                <a:latin typeface="+mn-lt"/>
                <a:ea typeface="+mn-ea"/>
                <a:cs typeface="+mn-cs"/>
              </a:rPr>
              <a:t>Cause and Effect: </a:t>
            </a:r>
            <a:r>
              <a:rPr lang="en-US" sz="1200" kern="1200" dirty="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a:solidFill>
                  <a:schemeClr val="tx1"/>
                </a:solidFill>
                <a:effectLst/>
                <a:latin typeface="+mn-lt"/>
                <a:ea typeface="+mn-ea"/>
                <a:cs typeface="+mn-cs"/>
              </a:rPr>
              <a:t>Consider the 4 R’s: Refuse, Reduce, Reuse, and Recycle.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students to talk about this as a group.</a:t>
            </a:r>
            <a:r>
              <a:rPr lang="en-US" dirty="0">
                <a:effectLst/>
              </a:rPr>
              <a:t> </a:t>
            </a:r>
          </a:p>
          <a:p>
            <a:endParaRPr lang="en-US" baseline="0" dirty="0">
              <a:effectLst/>
            </a:endParaRPr>
          </a:p>
          <a:p>
            <a:r>
              <a:rPr lang="en-US" baseline="0" dirty="0">
                <a:effectLst/>
              </a:rPr>
              <a:t>Source: https://</a:t>
            </a:r>
            <a:r>
              <a:rPr lang="en-US" baseline="0" dirty="0" err="1">
                <a:effectLst/>
              </a:rPr>
              <a:t>recyclenation.com</a:t>
            </a:r>
            <a:r>
              <a:rPr lang="en-US" baseline="0" dirty="0">
                <a:effectLst/>
              </a:rPr>
              <a:t>/2014/03/recycle-cans/</a:t>
            </a:r>
            <a:endParaRPr lang="en-US" baseline="0" dirty="0"/>
          </a:p>
        </p:txBody>
      </p:sp>
      <p:sp>
        <p:nvSpPr>
          <p:cNvPr id="4" name="Slide Number Placeholder 3"/>
          <p:cNvSpPr>
            <a:spLocks noGrp="1"/>
          </p:cNvSpPr>
          <p:nvPr>
            <p:ph type="sldNum" sz="quarter" idx="10"/>
          </p:nvPr>
        </p:nvSpPr>
        <p:spPr/>
        <p:txBody>
          <a:bodyPr/>
          <a:lstStyle/>
          <a:p>
            <a:fld id="{EB55F558-4595-D745-AB7D-81853C980762}" type="slidenum">
              <a:rPr lang="en-US" smtClean="0"/>
              <a:t>35</a:t>
            </a:fld>
            <a:endParaRPr lang="en-US"/>
          </a:p>
        </p:txBody>
      </p:sp>
    </p:spTree>
    <p:extLst>
      <p:ext uri="{BB962C8B-B14F-4D97-AF65-F5344CB8AC3E}">
        <p14:creationId xmlns:p14="http://schemas.microsoft.com/office/powerpoint/2010/main" val="1303473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we know that we need to clean up our trash, let’s practice by creating our own story! </a:t>
            </a:r>
          </a:p>
          <a:p>
            <a:r>
              <a:rPr lang="en-US" sz="1200" kern="1200" dirty="0">
                <a:solidFill>
                  <a:schemeClr val="tx1"/>
                </a:solidFill>
                <a:effectLst/>
                <a:latin typeface="+mn-lt"/>
                <a:ea typeface="+mn-ea"/>
                <a:cs typeface="+mn-cs"/>
              </a:rPr>
              <a:t>*Use the “Cleaning Up the Beach” sheet* and ask the students to work as a group, calling out each of the required types of words. Read the story aloud at the end.  (Source: </a:t>
            </a:r>
            <a:r>
              <a:rPr lang="en-US" sz="1200" u="sng" kern="1200" dirty="0">
                <a:solidFill>
                  <a:schemeClr val="tx1"/>
                </a:solidFill>
                <a:effectLst/>
                <a:latin typeface="+mn-lt"/>
                <a:ea typeface="+mn-ea"/>
                <a:cs typeface="+mn-cs"/>
                <a:hlinkClick r:id="rId3"/>
              </a:rPr>
              <a:t>https://marinedebris.noaa.gov/understanding-marine-debris-games-and-activities-kids-all-ages</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36</a:t>
            </a:fld>
            <a:endParaRPr lang="en-US"/>
          </a:p>
        </p:txBody>
      </p:sp>
    </p:spTree>
    <p:extLst>
      <p:ext uri="{BB962C8B-B14F-4D97-AF65-F5344CB8AC3E}">
        <p14:creationId xmlns:p14="http://schemas.microsoft.com/office/powerpoint/2010/main" val="1678841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Waste</a:t>
            </a:r>
          </a:p>
          <a:p>
            <a:r>
              <a:rPr lang="en-US" sz="1200" kern="1200" dirty="0">
                <a:solidFill>
                  <a:schemeClr val="tx1"/>
                </a:solidFill>
                <a:effectLst/>
                <a:latin typeface="+mn-lt"/>
                <a:ea typeface="+mn-ea"/>
                <a:cs typeface="+mn-cs"/>
              </a:rPr>
              <a:t>Watershed</a:t>
            </a:r>
          </a:p>
          <a:p>
            <a:r>
              <a:rPr lang="en-US" sz="1200" kern="1200" dirty="0">
                <a:solidFill>
                  <a:schemeClr val="tx1"/>
                </a:solidFill>
                <a:effectLst/>
                <a:latin typeface="+mn-lt"/>
                <a:ea typeface="+mn-ea"/>
                <a:cs typeface="+mn-cs"/>
              </a:rPr>
              <a:t>Marine Debris/Aquatic Trash </a:t>
            </a:r>
          </a:p>
          <a:p>
            <a:r>
              <a:rPr lang="en-US" sz="1200" kern="1200" dirty="0">
                <a:solidFill>
                  <a:schemeClr val="tx1"/>
                </a:solidFill>
                <a:effectLst/>
                <a:latin typeface="+mn-lt"/>
                <a:ea typeface="+mn-ea"/>
                <a:cs typeface="+mn-cs"/>
              </a:rPr>
              <a:t>4R’s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Watershed: http://</a:t>
            </a:r>
            <a:r>
              <a:rPr lang="en-US" sz="1200" kern="1200" dirty="0" err="1">
                <a:solidFill>
                  <a:schemeClr val="tx1"/>
                </a:solidFill>
                <a:effectLst/>
                <a:latin typeface="+mn-lt"/>
                <a:ea typeface="+mn-ea"/>
                <a:cs typeface="+mn-cs"/>
              </a:rPr>
              <a:t>www.lakecountyil.gov</a:t>
            </a:r>
            <a:r>
              <a:rPr lang="en-US" sz="1200" kern="1200" dirty="0">
                <a:solidFill>
                  <a:schemeClr val="tx1"/>
                </a:solidFill>
                <a:effectLst/>
                <a:latin typeface="+mn-lt"/>
                <a:ea typeface="+mn-ea"/>
                <a:cs typeface="+mn-cs"/>
              </a:rPr>
              <a:t>/2375/Watersheds</a:t>
            </a:r>
          </a:p>
          <a:p>
            <a:r>
              <a:rPr lang="en-US" sz="1200" kern="1200" dirty="0">
                <a:solidFill>
                  <a:schemeClr val="tx1"/>
                </a:solidFill>
                <a:effectLst/>
                <a:latin typeface="+mn-lt"/>
                <a:ea typeface="+mn-ea"/>
                <a:cs typeface="+mn-cs"/>
              </a:rPr>
              <a:t>Waste: https://</a:t>
            </a:r>
            <a:r>
              <a:rPr lang="en-US" sz="1200" kern="1200" dirty="0" err="1">
                <a:solidFill>
                  <a:schemeClr val="tx1"/>
                </a:solidFill>
                <a:effectLst/>
                <a:latin typeface="+mn-lt"/>
                <a:ea typeface="+mn-ea"/>
                <a:cs typeface="+mn-cs"/>
              </a:rPr>
              <a:t>www.buncombecounty.org</a:t>
            </a:r>
            <a:r>
              <a:rPr lang="en-US" sz="1200" kern="1200" dirty="0">
                <a:solidFill>
                  <a:schemeClr val="tx1"/>
                </a:solidFill>
                <a:effectLst/>
                <a:latin typeface="+mn-lt"/>
                <a:ea typeface="+mn-ea"/>
                <a:cs typeface="+mn-cs"/>
              </a:rPr>
              <a:t>/governing/</a:t>
            </a:r>
            <a:r>
              <a:rPr lang="en-US" sz="1200" kern="1200" dirty="0" err="1">
                <a:solidFill>
                  <a:schemeClr val="tx1"/>
                </a:solidFill>
                <a:effectLst/>
                <a:latin typeface="+mn-lt"/>
                <a:ea typeface="+mn-ea"/>
                <a:cs typeface="+mn-cs"/>
              </a:rPr>
              <a:t>depts</a:t>
            </a:r>
            <a:r>
              <a:rPr lang="en-US" sz="1200" kern="1200" dirty="0">
                <a:solidFill>
                  <a:schemeClr val="tx1"/>
                </a:solidFill>
                <a:effectLst/>
                <a:latin typeface="+mn-lt"/>
                <a:ea typeface="+mn-ea"/>
                <a:cs typeface="+mn-cs"/>
              </a:rPr>
              <a:t>/solid-waste/</a:t>
            </a:r>
            <a:r>
              <a:rPr lang="en-US" sz="1200" kern="1200" dirty="0" err="1">
                <a:solidFill>
                  <a:schemeClr val="tx1"/>
                </a:solidFill>
                <a:effectLst/>
                <a:latin typeface="+mn-lt"/>
                <a:ea typeface="+mn-ea"/>
                <a:cs typeface="+mn-cs"/>
              </a:rPr>
              <a:t>news_detail.aspx?newsid</a:t>
            </a:r>
            <a:r>
              <a:rPr lang="en-US" sz="1200" kern="1200" dirty="0">
                <a:solidFill>
                  <a:schemeClr val="tx1"/>
                </a:solidFill>
                <a:effectLst/>
                <a:latin typeface="+mn-lt"/>
                <a:ea typeface="+mn-ea"/>
                <a:cs typeface="+mn-cs"/>
              </a:rPr>
              <a:t>=16877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4</a:t>
            </a:fld>
            <a:endParaRPr lang="en-US"/>
          </a:p>
        </p:txBody>
      </p:sp>
    </p:spTree>
    <p:extLst>
      <p:ext uri="{BB962C8B-B14F-4D97-AF65-F5344CB8AC3E}">
        <p14:creationId xmlns:p14="http://schemas.microsoft.com/office/powerpoint/2010/main" val="1390378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we’re going to learn about plastics, trash, and our big waste problem. Have you seen trash that isn’t in trash cans? Where? Trash can accidentally flow into our streams, rivers, and oceans, which upsets our animal friends. Sometimes, trash can leak nasty chemicals into the soil. It’s important to Refuse, Reduce, Reuse and Recycle</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as much as we can.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“Refuse” means that you can choose not to use or buy something in the first place!</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“Reduce” means using less stuff in general.</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“Reuse” means trying to use something until it can’t be used any more.</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“Recycle” means properly disposing of plastics, metals, and other recyclable materials so they can be made into other things.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5</a:t>
            </a:fld>
            <a:endParaRPr lang="en-US"/>
          </a:p>
        </p:txBody>
      </p:sp>
    </p:spTree>
    <p:extLst>
      <p:ext uri="{BB962C8B-B14F-4D97-AF65-F5344CB8AC3E}">
        <p14:creationId xmlns:p14="http://schemas.microsoft.com/office/powerpoint/2010/main" val="1666417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start with a word find activity!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*Hand out the “Tons of Trash” activity to each student and give the students a few minutes to find as many types of marine debris as possible. (Source: </a:t>
            </a:r>
            <a:r>
              <a:rPr lang="en-US" sz="1200" u="sng" kern="1200" dirty="0">
                <a:solidFill>
                  <a:schemeClr val="tx1"/>
                </a:solidFill>
                <a:effectLst/>
                <a:latin typeface="+mn-lt"/>
                <a:ea typeface="+mn-ea"/>
                <a:cs typeface="+mn-cs"/>
                <a:hlinkClick r:id="rId3"/>
              </a:rPr>
              <a:t>https://marinedebris.noaa.gov/understanding-marine-debris-games-and-activities-kids-all-ages</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6</a:t>
            </a:fld>
            <a:endParaRPr lang="en-US"/>
          </a:p>
        </p:txBody>
      </p:sp>
    </p:spTree>
    <p:extLst>
      <p:ext uri="{BB962C8B-B14F-4D97-AF65-F5344CB8AC3E}">
        <p14:creationId xmlns:p14="http://schemas.microsoft.com/office/powerpoint/2010/main" val="6901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8 million metric tons of garbage enter the world’s oceans each year. This is the equivalent to a garbage truck unloading its contents into the ocean every minute of every day for the entire year. 88% of this garbage entering the ocean is made up of plastic. Plastics are especially frightening because they do not biodegrade like apples and other products but instead break into smaller and smaller pieces persisting in the environment for thousands of years. Litter on land is ugly, harmful to animals and their habitats, and cost humans billions of dollars annually.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Lets play a game called “how long </a:t>
            </a:r>
            <a:r>
              <a:rPr lang="en-US" sz="1200" i="1" kern="1200" dirty="0" err="1">
                <a:solidFill>
                  <a:schemeClr val="tx1"/>
                </a:solidFill>
                <a:effectLst/>
                <a:latin typeface="+mn-lt"/>
                <a:ea typeface="+mn-ea"/>
                <a:cs typeface="+mn-cs"/>
              </a:rPr>
              <a:t>til</a:t>
            </a:r>
            <a:r>
              <a:rPr lang="en-US" sz="1200" i="1" kern="1200" dirty="0">
                <a:solidFill>
                  <a:schemeClr val="tx1"/>
                </a:solidFill>
                <a:effectLst/>
                <a:latin typeface="+mn-lt"/>
                <a:ea typeface="+mn-ea"/>
                <a:cs typeface="+mn-cs"/>
              </a:rPr>
              <a:t> its gone”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Source: https://</a:t>
            </a:r>
            <a:r>
              <a:rPr lang="en-US" sz="1200" i="1" kern="1200" dirty="0" err="1">
                <a:solidFill>
                  <a:schemeClr val="tx1"/>
                </a:solidFill>
                <a:effectLst/>
                <a:latin typeface="+mn-lt"/>
                <a:ea typeface="+mn-ea"/>
                <a:cs typeface="+mn-cs"/>
              </a:rPr>
              <a:t>www.buncombecounty.org</a:t>
            </a:r>
            <a:r>
              <a:rPr lang="en-US" sz="1200" i="1" kern="1200" dirty="0">
                <a:solidFill>
                  <a:schemeClr val="tx1"/>
                </a:solidFill>
                <a:effectLst/>
                <a:latin typeface="+mn-lt"/>
                <a:ea typeface="+mn-ea"/>
                <a:cs typeface="+mn-cs"/>
              </a:rPr>
              <a:t>/governing/</a:t>
            </a:r>
            <a:r>
              <a:rPr lang="en-US" sz="1200" i="1" kern="1200" dirty="0" err="1">
                <a:solidFill>
                  <a:schemeClr val="tx1"/>
                </a:solidFill>
                <a:effectLst/>
                <a:latin typeface="+mn-lt"/>
                <a:ea typeface="+mn-ea"/>
                <a:cs typeface="+mn-cs"/>
              </a:rPr>
              <a:t>depts</a:t>
            </a:r>
            <a:r>
              <a:rPr lang="en-US" sz="1200" i="1" kern="1200" dirty="0">
                <a:solidFill>
                  <a:schemeClr val="tx1"/>
                </a:solidFill>
                <a:effectLst/>
                <a:latin typeface="+mn-lt"/>
                <a:ea typeface="+mn-ea"/>
                <a:cs typeface="+mn-cs"/>
              </a:rPr>
              <a:t>/solid-waste/</a:t>
            </a:r>
            <a:r>
              <a:rPr lang="en-US" sz="1200" i="1" kern="1200" dirty="0" err="1">
                <a:solidFill>
                  <a:schemeClr val="tx1"/>
                </a:solidFill>
                <a:effectLst/>
                <a:latin typeface="+mn-lt"/>
                <a:ea typeface="+mn-ea"/>
                <a:cs typeface="+mn-cs"/>
              </a:rPr>
              <a:t>news_detail.aspx?newsid</a:t>
            </a:r>
            <a:r>
              <a:rPr lang="en-US" sz="1200" i="1" kern="1200" dirty="0">
                <a:solidFill>
                  <a:schemeClr val="tx1"/>
                </a:solidFill>
                <a:effectLst/>
                <a:latin typeface="+mn-lt"/>
                <a:ea typeface="+mn-ea"/>
                <a:cs typeface="+mn-cs"/>
              </a:rPr>
              <a:t>=16877</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7</a:t>
            </a:fld>
            <a:endParaRPr lang="en-US"/>
          </a:p>
        </p:txBody>
      </p:sp>
    </p:spTree>
    <p:extLst>
      <p:ext uri="{BB962C8B-B14F-4D97-AF65-F5344CB8AC3E}">
        <p14:creationId xmlns:p14="http://schemas.microsoft.com/office/powerpoint/2010/main" val="1442563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an apple is gone? </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8</a:t>
            </a:fld>
            <a:endParaRPr lang="en-US"/>
          </a:p>
        </p:txBody>
      </p:sp>
    </p:spTree>
    <p:extLst>
      <p:ext uri="{BB962C8B-B14F-4D97-AF65-F5344CB8AC3E}">
        <p14:creationId xmlns:p14="http://schemas.microsoft.com/office/powerpoint/2010/main" val="1831514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apple will break down in about 2 months!</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9</a:t>
            </a:fld>
            <a:endParaRPr lang="en-US"/>
          </a:p>
        </p:txBody>
      </p:sp>
    </p:spTree>
    <p:extLst>
      <p:ext uri="{BB962C8B-B14F-4D97-AF65-F5344CB8AC3E}">
        <p14:creationId xmlns:p14="http://schemas.microsoft.com/office/powerpoint/2010/main" val="1058516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04450660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1313537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57334711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3670820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0AEB10-0331-9D40-84F5-18C58A9A253D}" type="datetimeFigureOut">
              <a:rPr lang="en-US" smtClean="0"/>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9473237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0AEB10-0331-9D40-84F5-18C58A9A253D}" type="datetimeFigureOut">
              <a:rPr lang="en-US" smtClean="0"/>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0997460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0AEB10-0331-9D40-84F5-18C58A9A253D}" type="datetimeFigureOut">
              <a:rPr lang="en-US" smtClean="0"/>
              <a:t>10/20/2019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4061683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0AEB10-0331-9D40-84F5-18C58A9A253D}" type="datetimeFigureOut">
              <a:rPr lang="en-US" smtClean="0"/>
              <a:t>10/20/2019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9476251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AEB10-0331-9D40-84F5-18C58A9A253D}" type="datetimeFigureOut">
              <a:rPr lang="en-US" smtClean="0"/>
              <a:t>10/20/2019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3863866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44804009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2513844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73A5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AEB10-0331-9D40-84F5-18C58A9A253D}" type="datetimeFigureOut">
              <a:rPr lang="en-US" smtClean="0"/>
              <a:t>10/20/2019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CD125-CC7A-0B48-9730-2551E67667DF}" type="slidenum">
              <a:rPr lang="en-US" smtClean="0"/>
              <a:t>‹#›</a:t>
            </a:fld>
            <a:endParaRPr lang="en-US"/>
          </a:p>
        </p:txBody>
      </p:sp>
    </p:spTree>
    <p:extLst>
      <p:ext uri="{BB962C8B-B14F-4D97-AF65-F5344CB8AC3E}">
        <p14:creationId xmlns:p14="http://schemas.microsoft.com/office/powerpoint/2010/main" val="1759047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www.epa.gov/education" TargetMode="Externa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253999" y="4572691"/>
            <a:ext cx="8568267" cy="1261884"/>
          </a:xfrm>
          <a:prstGeom prst="rect">
            <a:avLst/>
          </a:prstGeom>
          <a:noFill/>
        </p:spPr>
        <p:txBody>
          <a:bodyPr wrap="square" rtlCol="0">
            <a:spAutoFit/>
          </a:bodyPr>
          <a:lstStyle/>
          <a:p>
            <a:r>
              <a:rPr lang="en-US" sz="3200" dirty="0">
                <a:latin typeface="Avenir Medium" charset="0"/>
                <a:ea typeface="Avenir Medium" charset="0"/>
                <a:cs typeface="Avenir Medium" charset="0"/>
              </a:rPr>
              <a:t>5th Grade</a:t>
            </a:r>
          </a:p>
          <a:p>
            <a:r>
              <a:rPr lang="en-US" sz="4400" dirty="0">
                <a:latin typeface="Avenir Medium" charset="0"/>
                <a:ea typeface="Avenir Medium" charset="0"/>
                <a:cs typeface="Avenir Medium" charset="0"/>
              </a:rPr>
              <a:t>Marine Debris</a:t>
            </a:r>
          </a:p>
        </p:txBody>
      </p:sp>
      <p:sp>
        <p:nvSpPr>
          <p:cNvPr id="6" name="TextBox 5"/>
          <p:cNvSpPr txBox="1"/>
          <p:nvPr/>
        </p:nvSpPr>
        <p:spPr>
          <a:xfrm>
            <a:off x="253999" y="5697275"/>
            <a:ext cx="6669315" cy="1107996"/>
          </a:xfrm>
          <a:prstGeom prst="rect">
            <a:avLst/>
          </a:prstGeom>
          <a:noFill/>
        </p:spPr>
        <p:txBody>
          <a:bodyPr wrap="square" rtlCol="0">
            <a:spAutoFit/>
          </a:bodyPr>
          <a:lstStyle/>
          <a:p>
            <a:r>
              <a:rPr lang="en-US" sz="2200" dirty="0">
                <a:latin typeface="Avenir Book" charset="0"/>
                <a:ea typeface="Avenir Book" charset="0"/>
                <a:cs typeface="Avenir Book" charset="0"/>
              </a:rPr>
              <a:t>Learn what we can do to keep our oceans clean and prevent plastic from entering out waterways and polluting our oceans. </a:t>
            </a:r>
          </a:p>
        </p:txBody>
      </p:sp>
      <p:pic>
        <p:nvPicPr>
          <p:cNvPr id="8" name="Picture 7"/>
          <p:cNvPicPr>
            <a:picLocks noChangeAspect="1"/>
          </p:cNvPicPr>
          <p:nvPr/>
        </p:nvPicPr>
        <p:blipFill>
          <a:blip r:embed="rId3"/>
          <a:stretch>
            <a:fillRect/>
          </a:stretch>
        </p:blipFill>
        <p:spPr>
          <a:xfrm>
            <a:off x="7216885" y="5887517"/>
            <a:ext cx="833856" cy="810032"/>
          </a:xfrm>
          <a:prstGeom prst="rect">
            <a:avLst/>
          </a:prstGeom>
        </p:spPr>
      </p:pic>
      <p:sp>
        <p:nvSpPr>
          <p:cNvPr id="9" name="Rectangle 8"/>
          <p:cNvSpPr/>
          <p:nvPr/>
        </p:nvSpPr>
        <p:spPr>
          <a:xfrm>
            <a:off x="7950728" y="5804997"/>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7490" b="14258"/>
          <a:stretch/>
        </p:blipFill>
        <p:spPr>
          <a:xfrm>
            <a:off x="0" y="-2891"/>
            <a:ext cx="9146547" cy="4522640"/>
          </a:xfrm>
          <a:prstGeom prst="rect">
            <a:avLst/>
          </a:prstGeom>
        </p:spPr>
      </p:pic>
    </p:spTree>
    <p:extLst>
      <p:ext uri="{BB962C8B-B14F-4D97-AF65-F5344CB8AC3E}">
        <p14:creationId xmlns:p14="http://schemas.microsoft.com/office/powerpoint/2010/main" val="163814448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62" y="1971705"/>
            <a:ext cx="4419600" cy="3314700"/>
          </a:xfrm>
          <a:prstGeom prst="rect">
            <a:avLst/>
          </a:prstGeom>
        </p:spPr>
      </p:pic>
    </p:spTree>
    <p:extLst>
      <p:ext uri="{BB962C8B-B14F-4D97-AF65-F5344CB8AC3E}">
        <p14:creationId xmlns:p14="http://schemas.microsoft.com/office/powerpoint/2010/main" val="146581371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a16="http://schemas.microsoft.com/office/drawing/2014/main" id="{BD7B0FE1-529C-4E4D-BF7D-9E9E77C16CD8}"/>
              </a:ext>
            </a:extLst>
          </p:cNvPr>
          <p:cNvSpPr txBox="1"/>
          <p:nvPr/>
        </p:nvSpPr>
        <p:spPr>
          <a:xfrm>
            <a:off x="5677786" y="3075057"/>
            <a:ext cx="2721935" cy="1107996"/>
          </a:xfrm>
          <a:prstGeom prst="rect">
            <a:avLst/>
          </a:prstGeom>
          <a:noFill/>
        </p:spPr>
        <p:txBody>
          <a:bodyPr wrap="square" rtlCol="0">
            <a:spAutoFit/>
          </a:bodyPr>
          <a:lstStyle/>
          <a:p>
            <a:pPr algn="ctr"/>
            <a:r>
              <a:rPr lang="en-US" sz="6600" b="1" dirty="0">
                <a:solidFill>
                  <a:schemeClr val="bg1"/>
                </a:solidFill>
                <a:effectLst>
                  <a:glow rad="228600">
                    <a:schemeClr val="accent4">
                      <a:satMod val="175000"/>
                      <a:alpha val="40000"/>
                    </a:schemeClr>
                  </a:glow>
                </a:effectLst>
                <a:latin typeface="Avenir Book" charset="0"/>
                <a:ea typeface="Avenir Book" charset="0"/>
                <a:cs typeface="Avenir Book" charset="0"/>
              </a:rPr>
              <a:t>3</a:t>
            </a:r>
            <a:r>
              <a:rPr lang="en-US" sz="4000" b="1" dirty="0">
                <a:solidFill>
                  <a:schemeClr val="bg1"/>
                </a:solidFill>
                <a:effectLst>
                  <a:glow rad="228600">
                    <a:schemeClr val="accent4">
                      <a:satMod val="175000"/>
                      <a:alpha val="40000"/>
                    </a:schemeClr>
                  </a:glow>
                </a:effectLst>
                <a:latin typeface="Avenir Book" charset="0"/>
                <a:ea typeface="Avenir Book" charset="0"/>
                <a:cs typeface="Avenir Book" charset="0"/>
              </a:rPr>
              <a:t> </a:t>
            </a:r>
            <a:r>
              <a:rPr lang="en-US" sz="4000" b="1" dirty="0">
                <a:solidFill>
                  <a:schemeClr val="bg1"/>
                </a:solidFill>
                <a:latin typeface="Avenir Book" charset="0"/>
                <a:ea typeface="Avenir Book" charset="0"/>
                <a:cs typeface="Avenir Book" charset="0"/>
              </a:rPr>
              <a:t>months</a:t>
            </a:r>
            <a:endParaRPr lang="en-US" sz="4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62" y="1971705"/>
            <a:ext cx="4419600" cy="3314700"/>
          </a:xfrm>
          <a:prstGeom prst="rect">
            <a:avLst/>
          </a:prstGeom>
        </p:spPr>
      </p:pic>
    </p:spTree>
    <p:extLst>
      <p:ext uri="{BB962C8B-B14F-4D97-AF65-F5344CB8AC3E}">
        <p14:creationId xmlns:p14="http://schemas.microsoft.com/office/powerpoint/2010/main" val="63486236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6" name="Content Placeholder 5">
            <a:extLst>
              <a:ext uri="{FF2B5EF4-FFF2-40B4-BE49-F238E27FC236}">
                <a16:creationId xmlns:a16="http://schemas.microsoft.com/office/drawing/2014/main" id="{AC12700D-F54B-409E-8D32-BC97518F96C7}"/>
              </a:ext>
            </a:extLst>
          </p:cNvPr>
          <p:cNvPicPr>
            <a:picLocks noChangeAspect="1"/>
          </p:cNvPicPr>
          <p:nvPr/>
        </p:nvPicPr>
        <p:blipFill>
          <a:blip r:embed="rId3"/>
          <a:stretch>
            <a:fillRect/>
          </a:stretch>
        </p:blipFill>
        <p:spPr>
          <a:xfrm>
            <a:off x="805262" y="1936625"/>
            <a:ext cx="3979666" cy="2984750"/>
          </a:xfrm>
          <a:prstGeom prst="rect">
            <a:avLst/>
          </a:prstGeom>
        </p:spPr>
      </p:pic>
    </p:spTree>
    <p:extLst>
      <p:ext uri="{BB962C8B-B14F-4D97-AF65-F5344CB8AC3E}">
        <p14:creationId xmlns:p14="http://schemas.microsoft.com/office/powerpoint/2010/main" val="73818300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a16="http://schemas.microsoft.com/office/drawing/2014/main" id="{BD7B0FE1-529C-4E4D-BF7D-9E9E77C16CD8}"/>
              </a:ext>
            </a:extLst>
          </p:cNvPr>
          <p:cNvSpPr txBox="1"/>
          <p:nvPr/>
        </p:nvSpPr>
        <p:spPr>
          <a:xfrm>
            <a:off x="5677786" y="3075057"/>
            <a:ext cx="2721935" cy="1107996"/>
          </a:xfrm>
          <a:prstGeom prst="rect">
            <a:avLst/>
          </a:prstGeom>
          <a:noFill/>
        </p:spPr>
        <p:txBody>
          <a:bodyPr wrap="square" rtlCol="0">
            <a:spAutoFit/>
          </a:bodyPr>
          <a:lstStyle/>
          <a:p>
            <a:pPr algn="ctr"/>
            <a:r>
              <a:rPr lang="en-US" sz="6600" b="1" dirty="0">
                <a:solidFill>
                  <a:schemeClr val="bg1"/>
                </a:solidFill>
                <a:effectLst>
                  <a:glow rad="228600">
                    <a:schemeClr val="accent4">
                      <a:satMod val="175000"/>
                      <a:alpha val="40000"/>
                    </a:schemeClr>
                  </a:glow>
                </a:effectLst>
                <a:latin typeface="Avenir Book" charset="0"/>
                <a:ea typeface="Avenir Book" charset="0"/>
                <a:cs typeface="Avenir Book" charset="0"/>
              </a:rPr>
              <a:t>5</a:t>
            </a:r>
            <a:r>
              <a:rPr lang="en-US" sz="4000" b="1" dirty="0">
                <a:solidFill>
                  <a:schemeClr val="bg1"/>
                </a:solidFill>
                <a:effectLst>
                  <a:glow rad="228600">
                    <a:schemeClr val="accent4">
                      <a:satMod val="175000"/>
                      <a:alpha val="40000"/>
                    </a:schemeClr>
                  </a:glow>
                </a:effectLst>
                <a:latin typeface="Avenir Book" charset="0"/>
                <a:ea typeface="Avenir Book" charset="0"/>
                <a:cs typeface="Avenir Book" charset="0"/>
              </a:rPr>
              <a:t> </a:t>
            </a:r>
            <a:r>
              <a:rPr lang="en-US" sz="4000" b="1" dirty="0">
                <a:solidFill>
                  <a:schemeClr val="bg1"/>
                </a:solidFill>
                <a:latin typeface="Avenir Book" charset="0"/>
                <a:ea typeface="Avenir Book" charset="0"/>
                <a:cs typeface="Avenir Book" charset="0"/>
              </a:rPr>
              <a:t>years</a:t>
            </a:r>
            <a:endParaRPr lang="en-US" sz="4000" dirty="0"/>
          </a:p>
        </p:txBody>
      </p:sp>
      <p:pic>
        <p:nvPicPr>
          <p:cNvPr id="6" name="Content Placeholder 5">
            <a:extLst>
              <a:ext uri="{FF2B5EF4-FFF2-40B4-BE49-F238E27FC236}">
                <a16:creationId xmlns:a16="http://schemas.microsoft.com/office/drawing/2014/main" id="{AC12700D-F54B-409E-8D32-BC97518F96C7}"/>
              </a:ext>
            </a:extLst>
          </p:cNvPr>
          <p:cNvPicPr>
            <a:picLocks noChangeAspect="1"/>
          </p:cNvPicPr>
          <p:nvPr/>
        </p:nvPicPr>
        <p:blipFill>
          <a:blip r:embed="rId3"/>
          <a:stretch>
            <a:fillRect/>
          </a:stretch>
        </p:blipFill>
        <p:spPr>
          <a:xfrm>
            <a:off x="805262" y="1936625"/>
            <a:ext cx="3979666" cy="2984750"/>
          </a:xfrm>
          <a:prstGeom prst="rect">
            <a:avLst/>
          </a:prstGeom>
        </p:spPr>
      </p:pic>
    </p:spTree>
    <p:extLst>
      <p:ext uri="{BB962C8B-B14F-4D97-AF65-F5344CB8AC3E}">
        <p14:creationId xmlns:p14="http://schemas.microsoft.com/office/powerpoint/2010/main" val="53413712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7" name="Content Placeholder 5">
            <a:extLst>
              <a:ext uri="{FF2B5EF4-FFF2-40B4-BE49-F238E27FC236}">
                <a16:creationId xmlns:a16="http://schemas.microsoft.com/office/drawing/2014/main" id="{05F53756-C45F-4AA7-AB0A-8BEEF74D107E}"/>
              </a:ext>
            </a:extLst>
          </p:cNvPr>
          <p:cNvPicPr>
            <a:picLocks noChangeAspect="1"/>
          </p:cNvPicPr>
          <p:nvPr/>
        </p:nvPicPr>
        <p:blipFill>
          <a:blip r:embed="rId3"/>
          <a:stretch>
            <a:fillRect/>
          </a:stretch>
        </p:blipFill>
        <p:spPr>
          <a:xfrm>
            <a:off x="805262" y="1936625"/>
            <a:ext cx="4402286" cy="2984750"/>
          </a:xfrm>
          <a:prstGeom prst="rect">
            <a:avLst/>
          </a:prstGeom>
        </p:spPr>
      </p:pic>
    </p:spTree>
    <p:extLst>
      <p:ext uri="{BB962C8B-B14F-4D97-AF65-F5344CB8AC3E}">
        <p14:creationId xmlns:p14="http://schemas.microsoft.com/office/powerpoint/2010/main" val="99106102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a16="http://schemas.microsoft.com/office/drawing/2014/main" id="{BD7B0FE1-529C-4E4D-BF7D-9E9E77C16CD8}"/>
              </a:ext>
            </a:extLst>
          </p:cNvPr>
          <p:cNvSpPr txBox="1"/>
          <p:nvPr/>
        </p:nvSpPr>
        <p:spPr>
          <a:xfrm>
            <a:off x="5677786" y="3075057"/>
            <a:ext cx="2721935" cy="1107996"/>
          </a:xfrm>
          <a:prstGeom prst="rect">
            <a:avLst/>
          </a:prstGeom>
          <a:noFill/>
        </p:spPr>
        <p:txBody>
          <a:bodyPr wrap="square" rtlCol="0">
            <a:spAutoFit/>
          </a:bodyPr>
          <a:lstStyle/>
          <a:p>
            <a:pPr algn="ctr"/>
            <a:r>
              <a:rPr lang="en-US" sz="6600" b="1" dirty="0">
                <a:solidFill>
                  <a:schemeClr val="bg1"/>
                </a:solidFill>
                <a:effectLst>
                  <a:glow rad="228600">
                    <a:schemeClr val="accent4">
                      <a:satMod val="175000"/>
                      <a:alpha val="40000"/>
                    </a:schemeClr>
                  </a:glow>
                </a:effectLst>
                <a:latin typeface="Avenir Book" charset="0"/>
                <a:ea typeface="Avenir Book" charset="0"/>
                <a:cs typeface="Avenir Book" charset="0"/>
              </a:rPr>
              <a:t>20</a:t>
            </a:r>
            <a:r>
              <a:rPr lang="en-US" sz="4000" b="1" dirty="0">
                <a:solidFill>
                  <a:schemeClr val="bg1"/>
                </a:solidFill>
                <a:latin typeface="Avenir Book" charset="0"/>
                <a:ea typeface="Avenir Book" charset="0"/>
                <a:cs typeface="Avenir Book" charset="0"/>
              </a:rPr>
              <a:t> years</a:t>
            </a:r>
            <a:endParaRPr lang="en-US" sz="4000" dirty="0"/>
          </a:p>
        </p:txBody>
      </p:sp>
      <p:pic>
        <p:nvPicPr>
          <p:cNvPr id="7" name="Content Placeholder 5">
            <a:extLst>
              <a:ext uri="{FF2B5EF4-FFF2-40B4-BE49-F238E27FC236}">
                <a16:creationId xmlns:a16="http://schemas.microsoft.com/office/drawing/2014/main" id="{05F53756-C45F-4AA7-AB0A-8BEEF74D107E}"/>
              </a:ext>
            </a:extLst>
          </p:cNvPr>
          <p:cNvPicPr>
            <a:picLocks noChangeAspect="1"/>
          </p:cNvPicPr>
          <p:nvPr/>
        </p:nvPicPr>
        <p:blipFill>
          <a:blip r:embed="rId3"/>
          <a:stretch>
            <a:fillRect/>
          </a:stretch>
        </p:blipFill>
        <p:spPr>
          <a:xfrm>
            <a:off x="805262" y="1936625"/>
            <a:ext cx="4402286" cy="2984750"/>
          </a:xfrm>
          <a:prstGeom prst="rect">
            <a:avLst/>
          </a:prstGeom>
        </p:spPr>
      </p:pic>
    </p:spTree>
    <p:extLst>
      <p:ext uri="{BB962C8B-B14F-4D97-AF65-F5344CB8AC3E}">
        <p14:creationId xmlns:p14="http://schemas.microsoft.com/office/powerpoint/2010/main" val="2547215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62" y="1920240"/>
            <a:ext cx="5289618" cy="3528134"/>
          </a:xfrm>
          <a:prstGeom prst="rect">
            <a:avLst/>
          </a:prstGeom>
        </p:spPr>
      </p:pic>
    </p:spTree>
    <p:extLst>
      <p:ext uri="{BB962C8B-B14F-4D97-AF65-F5344CB8AC3E}">
        <p14:creationId xmlns:p14="http://schemas.microsoft.com/office/powerpoint/2010/main" val="40001539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6332383" y="3364518"/>
            <a:ext cx="2226893" cy="707886"/>
          </a:xfrm>
          <a:prstGeom prst="rect">
            <a:avLst/>
          </a:prstGeom>
        </p:spPr>
        <p:txBody>
          <a:bodyPr wrap="none">
            <a:spAutoFit/>
          </a:bodyPr>
          <a:lstStyle/>
          <a:p>
            <a:pPr algn="ctr"/>
            <a:r>
              <a:rPr lang="en-US" sz="4000" b="1" dirty="0">
                <a:solidFill>
                  <a:schemeClr val="bg1"/>
                </a:solidFill>
                <a:effectLst>
                  <a:glow rad="228600">
                    <a:schemeClr val="accent4">
                      <a:satMod val="175000"/>
                      <a:alpha val="40000"/>
                    </a:schemeClr>
                  </a:glow>
                </a:effectLst>
                <a:latin typeface="Avenir Book" charset="0"/>
                <a:ea typeface="Avenir Book" charset="0"/>
                <a:cs typeface="Avenir Book" charset="0"/>
              </a:rPr>
              <a:t>100</a:t>
            </a:r>
            <a:r>
              <a:rPr lang="en-US" sz="4000" b="1" dirty="0">
                <a:solidFill>
                  <a:schemeClr val="bg1"/>
                </a:solidFill>
                <a:latin typeface="Avenir Book" charset="0"/>
                <a:ea typeface="Avenir Book" charset="0"/>
                <a:cs typeface="Avenir Book" charset="0"/>
              </a:rPr>
              <a:t>years</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62" y="1920240"/>
            <a:ext cx="5289618" cy="3528134"/>
          </a:xfrm>
          <a:prstGeom prst="rect">
            <a:avLst/>
          </a:prstGeom>
        </p:spPr>
      </p:pic>
    </p:spTree>
    <p:extLst>
      <p:ext uri="{BB962C8B-B14F-4D97-AF65-F5344CB8AC3E}">
        <p14:creationId xmlns:p14="http://schemas.microsoft.com/office/powerpoint/2010/main" val="145197452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6" name="Content Placeholder 5">
            <a:extLst>
              <a:ext uri="{FF2B5EF4-FFF2-40B4-BE49-F238E27FC236}">
                <a16:creationId xmlns:a16="http://schemas.microsoft.com/office/drawing/2014/main" id="{B39F33AC-638A-4C19-9ADB-92C0AB7EA2EB}"/>
              </a:ext>
            </a:extLst>
          </p:cNvPr>
          <p:cNvPicPr>
            <a:picLocks noChangeAspect="1"/>
          </p:cNvPicPr>
          <p:nvPr/>
        </p:nvPicPr>
        <p:blipFill>
          <a:blip r:embed="rId3"/>
          <a:stretch>
            <a:fillRect/>
          </a:stretch>
        </p:blipFill>
        <p:spPr>
          <a:xfrm>
            <a:off x="744279" y="2169021"/>
            <a:ext cx="4479925" cy="2519957"/>
          </a:xfrm>
          <a:prstGeom prst="rect">
            <a:avLst/>
          </a:prstGeom>
        </p:spPr>
      </p:pic>
    </p:spTree>
    <p:extLst>
      <p:ext uri="{BB962C8B-B14F-4D97-AF65-F5344CB8AC3E}">
        <p14:creationId xmlns:p14="http://schemas.microsoft.com/office/powerpoint/2010/main" val="86283474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a16="http://schemas.microsoft.com/office/drawing/2014/main" id="{BD7B0FE1-529C-4E4D-BF7D-9E9E77C16CD8}"/>
              </a:ext>
            </a:extLst>
          </p:cNvPr>
          <p:cNvSpPr txBox="1"/>
          <p:nvPr/>
        </p:nvSpPr>
        <p:spPr>
          <a:xfrm>
            <a:off x="5677786" y="3075057"/>
            <a:ext cx="2721935" cy="1631216"/>
          </a:xfrm>
          <a:prstGeom prst="rect">
            <a:avLst/>
          </a:prstGeom>
          <a:noFill/>
        </p:spPr>
        <p:txBody>
          <a:bodyPr wrap="square" rtlCol="0">
            <a:spAutoFit/>
          </a:bodyPr>
          <a:lstStyle/>
          <a:p>
            <a:pPr algn="ctr"/>
            <a:r>
              <a:rPr lang="en-US" sz="6000" b="1" dirty="0">
                <a:solidFill>
                  <a:schemeClr val="bg1"/>
                </a:solidFill>
                <a:effectLst>
                  <a:glow rad="228600">
                    <a:schemeClr val="accent4">
                      <a:satMod val="175000"/>
                      <a:alpha val="40000"/>
                    </a:schemeClr>
                  </a:glow>
                </a:effectLst>
                <a:latin typeface="Avenir Book" charset="0"/>
                <a:ea typeface="Avenir Book" charset="0"/>
                <a:cs typeface="Avenir Book" charset="0"/>
              </a:rPr>
              <a:t>450</a:t>
            </a:r>
            <a:r>
              <a:rPr lang="en-US" sz="4000" b="1" dirty="0">
                <a:solidFill>
                  <a:schemeClr val="bg1"/>
                </a:solidFill>
                <a:latin typeface="Avenir Book" charset="0"/>
                <a:ea typeface="Avenir Book" charset="0"/>
                <a:cs typeface="Avenir Book" charset="0"/>
              </a:rPr>
              <a:t> years</a:t>
            </a:r>
            <a:endParaRPr lang="en-US" sz="4000" dirty="0"/>
          </a:p>
        </p:txBody>
      </p:sp>
      <p:pic>
        <p:nvPicPr>
          <p:cNvPr id="6" name="Content Placeholder 5">
            <a:extLst>
              <a:ext uri="{FF2B5EF4-FFF2-40B4-BE49-F238E27FC236}">
                <a16:creationId xmlns:a16="http://schemas.microsoft.com/office/drawing/2014/main" id="{B39F33AC-638A-4C19-9ADB-92C0AB7EA2EB}"/>
              </a:ext>
            </a:extLst>
          </p:cNvPr>
          <p:cNvPicPr>
            <a:picLocks noChangeAspect="1"/>
          </p:cNvPicPr>
          <p:nvPr/>
        </p:nvPicPr>
        <p:blipFill>
          <a:blip r:embed="rId3"/>
          <a:stretch>
            <a:fillRect/>
          </a:stretch>
        </p:blipFill>
        <p:spPr>
          <a:xfrm>
            <a:off x="744279" y="2169021"/>
            <a:ext cx="4479925" cy="2519957"/>
          </a:xfrm>
          <a:prstGeom prst="rect">
            <a:avLst/>
          </a:prstGeom>
        </p:spPr>
      </p:pic>
    </p:spTree>
    <p:extLst>
      <p:ext uri="{BB962C8B-B14F-4D97-AF65-F5344CB8AC3E}">
        <p14:creationId xmlns:p14="http://schemas.microsoft.com/office/powerpoint/2010/main" val="89447852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379268" y="305233"/>
            <a:ext cx="4447913" cy="707886"/>
          </a:xfrm>
          <a:prstGeom prst="rect">
            <a:avLst/>
          </a:prstGeom>
          <a:noFill/>
        </p:spPr>
        <p:txBody>
          <a:bodyPr wrap="square" rtlCol="0">
            <a:spAutoFit/>
          </a:bodyPr>
          <a:lstStyle/>
          <a:p>
            <a:r>
              <a:rPr lang="en-US" sz="4000" b="1" dirty="0">
                <a:latin typeface="Avenir Book" charset="0"/>
                <a:ea typeface="Avenir Book" charset="0"/>
                <a:cs typeface="Avenir Book" charset="0"/>
              </a:rPr>
              <a:t>Marine Debris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47" y="1200705"/>
            <a:ext cx="8688883" cy="4163423"/>
          </a:xfrm>
          <a:prstGeom prst="rect">
            <a:avLst/>
          </a:prstGeom>
        </p:spPr>
      </p:pic>
      <p:sp>
        <p:nvSpPr>
          <p:cNvPr id="5" name="TextBox 4"/>
          <p:cNvSpPr txBox="1"/>
          <p:nvPr/>
        </p:nvSpPr>
        <p:spPr>
          <a:xfrm>
            <a:off x="509450" y="5364128"/>
            <a:ext cx="7722709" cy="1600438"/>
          </a:xfrm>
          <a:prstGeom prst="rect">
            <a:avLst/>
          </a:prstGeom>
          <a:noFill/>
        </p:spPr>
        <p:txBody>
          <a:bodyPr wrap="square" rtlCol="0">
            <a:spAutoFit/>
          </a:bodyPr>
          <a:lstStyle/>
          <a:p>
            <a:pPr algn="ctr"/>
            <a:r>
              <a:rPr lang="en-US" sz="3200" dirty="0">
                <a:solidFill>
                  <a:schemeClr val="bg1"/>
                </a:solidFill>
                <a:effectLst>
                  <a:glow rad="228600">
                    <a:schemeClr val="accent4">
                      <a:satMod val="175000"/>
                      <a:alpha val="40000"/>
                    </a:schemeClr>
                  </a:glow>
                </a:effectLst>
              </a:rPr>
              <a:t>Marine debris </a:t>
            </a:r>
            <a:r>
              <a:rPr lang="en-US" sz="2400" dirty="0"/>
              <a:t>=  any kind of trash that has made its way to the ocean, such as plastic bags, bottles, or other kinds of litter.</a:t>
            </a:r>
          </a:p>
          <a:p>
            <a:endParaRPr lang="en-US" dirty="0"/>
          </a:p>
        </p:txBody>
      </p:sp>
    </p:spTree>
    <p:extLst>
      <p:ext uri="{BB962C8B-B14F-4D97-AF65-F5344CB8AC3E}">
        <p14:creationId xmlns:p14="http://schemas.microsoft.com/office/powerpoint/2010/main" val="10166348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7" name="Content Placeholder 5">
            <a:extLst>
              <a:ext uri="{FF2B5EF4-FFF2-40B4-BE49-F238E27FC236}">
                <a16:creationId xmlns:a16="http://schemas.microsoft.com/office/drawing/2014/main" id="{E6861793-E8D7-42BE-95A2-F7F036C63715}"/>
              </a:ext>
            </a:extLst>
          </p:cNvPr>
          <p:cNvPicPr>
            <a:picLocks noChangeAspect="1"/>
          </p:cNvPicPr>
          <p:nvPr/>
        </p:nvPicPr>
        <p:blipFill>
          <a:blip r:embed="rId3"/>
          <a:stretch>
            <a:fillRect/>
          </a:stretch>
        </p:blipFill>
        <p:spPr>
          <a:xfrm>
            <a:off x="805262" y="2421017"/>
            <a:ext cx="4479925" cy="2015966"/>
          </a:xfrm>
          <a:prstGeom prst="rect">
            <a:avLst/>
          </a:prstGeom>
        </p:spPr>
      </p:pic>
    </p:spTree>
    <p:extLst>
      <p:ext uri="{BB962C8B-B14F-4D97-AF65-F5344CB8AC3E}">
        <p14:creationId xmlns:p14="http://schemas.microsoft.com/office/powerpoint/2010/main" val="98137050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a16="http://schemas.microsoft.com/office/drawing/2014/main" id="{BD7B0FE1-529C-4E4D-BF7D-9E9E77C16CD8}"/>
              </a:ext>
            </a:extLst>
          </p:cNvPr>
          <p:cNvSpPr txBox="1"/>
          <p:nvPr/>
        </p:nvSpPr>
        <p:spPr>
          <a:xfrm>
            <a:off x="5495253" y="2990433"/>
            <a:ext cx="3114534" cy="1446550"/>
          </a:xfrm>
          <a:prstGeom prst="rect">
            <a:avLst/>
          </a:prstGeom>
          <a:noFill/>
        </p:spPr>
        <p:txBody>
          <a:bodyPr wrap="square" rtlCol="0">
            <a:spAutoFit/>
          </a:bodyPr>
          <a:lstStyle/>
          <a:p>
            <a:pPr algn="ctr"/>
            <a:r>
              <a:rPr lang="en-US" sz="4800" b="1" dirty="0">
                <a:solidFill>
                  <a:schemeClr val="bg1"/>
                </a:solidFill>
                <a:effectLst>
                  <a:glow rad="228600">
                    <a:schemeClr val="accent4">
                      <a:satMod val="175000"/>
                      <a:alpha val="40000"/>
                    </a:schemeClr>
                  </a:glow>
                </a:effectLst>
                <a:latin typeface="Avenir Book" charset="0"/>
                <a:ea typeface="Avenir Book" charset="0"/>
                <a:cs typeface="Avenir Book" charset="0"/>
              </a:rPr>
              <a:t>1,000,000</a:t>
            </a:r>
            <a:r>
              <a:rPr lang="en-US" sz="4000" b="1" dirty="0">
                <a:solidFill>
                  <a:schemeClr val="bg1"/>
                </a:solidFill>
                <a:effectLst>
                  <a:glow rad="228600">
                    <a:schemeClr val="accent4">
                      <a:satMod val="175000"/>
                      <a:alpha val="40000"/>
                    </a:schemeClr>
                  </a:glow>
                </a:effectLst>
                <a:latin typeface="Avenir Book" charset="0"/>
                <a:ea typeface="Avenir Book" charset="0"/>
                <a:cs typeface="Avenir Book" charset="0"/>
              </a:rPr>
              <a:t> </a:t>
            </a:r>
            <a:r>
              <a:rPr lang="en-US" sz="4000" b="1" dirty="0">
                <a:solidFill>
                  <a:schemeClr val="bg1"/>
                </a:solidFill>
                <a:latin typeface="Avenir Book" charset="0"/>
                <a:ea typeface="Avenir Book" charset="0"/>
                <a:cs typeface="Avenir Book" charset="0"/>
              </a:rPr>
              <a:t>years!</a:t>
            </a:r>
            <a:endParaRPr lang="en-US" sz="4000" dirty="0"/>
          </a:p>
        </p:txBody>
      </p:sp>
      <p:pic>
        <p:nvPicPr>
          <p:cNvPr id="7" name="Content Placeholder 5">
            <a:extLst>
              <a:ext uri="{FF2B5EF4-FFF2-40B4-BE49-F238E27FC236}">
                <a16:creationId xmlns:a16="http://schemas.microsoft.com/office/drawing/2014/main" id="{E6861793-E8D7-42BE-95A2-F7F036C63715}"/>
              </a:ext>
            </a:extLst>
          </p:cNvPr>
          <p:cNvPicPr>
            <a:picLocks noChangeAspect="1"/>
          </p:cNvPicPr>
          <p:nvPr/>
        </p:nvPicPr>
        <p:blipFill>
          <a:blip r:embed="rId3"/>
          <a:stretch>
            <a:fillRect/>
          </a:stretch>
        </p:blipFill>
        <p:spPr>
          <a:xfrm>
            <a:off x="805262" y="2421017"/>
            <a:ext cx="4479925" cy="2015966"/>
          </a:xfrm>
          <a:prstGeom prst="rect">
            <a:avLst/>
          </a:prstGeom>
        </p:spPr>
      </p:pic>
    </p:spTree>
    <p:extLst>
      <p:ext uri="{BB962C8B-B14F-4D97-AF65-F5344CB8AC3E}">
        <p14:creationId xmlns:p14="http://schemas.microsoft.com/office/powerpoint/2010/main" val="123832941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Trash Tracking</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27" y="1327150"/>
            <a:ext cx="8265458" cy="4649320"/>
          </a:xfrm>
          <a:prstGeom prst="rect">
            <a:avLst/>
          </a:prstGeom>
        </p:spPr>
      </p:pic>
    </p:spTree>
    <p:extLst>
      <p:ext uri="{BB962C8B-B14F-4D97-AF65-F5344CB8AC3E}">
        <p14:creationId xmlns:p14="http://schemas.microsoft.com/office/powerpoint/2010/main" val="125419927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Trash Tracking Rules:</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sp>
        <p:nvSpPr>
          <p:cNvPr id="9" name="Rectangle 8"/>
          <p:cNvSpPr/>
          <p:nvPr/>
        </p:nvSpPr>
        <p:spPr>
          <a:xfrm>
            <a:off x="2234493" y="5531252"/>
            <a:ext cx="4572000" cy="1077218"/>
          </a:xfrm>
          <a:prstGeom prst="rect">
            <a:avLst/>
          </a:prstGeom>
        </p:spPr>
        <p:txBody>
          <a:bodyPr>
            <a:spAutoFit/>
          </a:bodyPr>
          <a:lstStyle/>
          <a:p>
            <a:pPr marL="342900" indent="-342900" algn="ctr">
              <a:buAutoNum type="arabicParenR"/>
            </a:pPr>
            <a:r>
              <a:rPr lang="en-US" sz="3200" dirty="0">
                <a:solidFill>
                  <a:srgbClr val="FF0000"/>
                </a:solidFill>
              </a:rPr>
              <a:t> Avoid sharp items</a:t>
            </a:r>
          </a:p>
          <a:p>
            <a:pPr algn="ctr"/>
            <a:r>
              <a:rPr lang="en-US" sz="3200" dirty="0">
                <a:solidFill>
                  <a:srgbClr val="FF0000"/>
                </a:solidFill>
              </a:rPr>
              <a:t>2) Wear gloves!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38" y="1353762"/>
            <a:ext cx="6999111" cy="3937000"/>
          </a:xfrm>
          <a:prstGeom prst="rect">
            <a:avLst/>
          </a:prstGeom>
        </p:spPr>
      </p:pic>
    </p:spTree>
    <p:extLst>
      <p:ext uri="{BB962C8B-B14F-4D97-AF65-F5344CB8AC3E}">
        <p14:creationId xmlns:p14="http://schemas.microsoft.com/office/powerpoint/2010/main" val="139445916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Trash Tracking Predictions</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21" y="2496168"/>
            <a:ext cx="4391064" cy="23823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0338" y="3809507"/>
            <a:ext cx="3682492" cy="230365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3459" y="659176"/>
            <a:ext cx="2119371" cy="2744459"/>
          </a:xfrm>
          <a:prstGeom prst="rect">
            <a:avLst/>
          </a:prstGeom>
        </p:spPr>
      </p:pic>
      <p:sp>
        <p:nvSpPr>
          <p:cNvPr id="2" name="Rectangle 1"/>
          <p:cNvSpPr/>
          <p:nvPr/>
        </p:nvSpPr>
        <p:spPr>
          <a:xfrm>
            <a:off x="0" y="1208730"/>
            <a:ext cx="5572164" cy="1338828"/>
          </a:xfrm>
          <a:prstGeom prst="rect">
            <a:avLst/>
          </a:prstGeom>
        </p:spPr>
        <p:txBody>
          <a:bodyPr wrap="square">
            <a:spAutoFit/>
          </a:bodyPr>
          <a:lstStyle/>
          <a:p>
            <a:pPr lvl="1"/>
            <a:r>
              <a:rPr lang="en-US" sz="2800" dirty="0"/>
              <a:t>Where they will find the most trash and from what sources?</a:t>
            </a:r>
          </a:p>
          <a:p>
            <a:pPr lvl="1"/>
            <a:endParaRPr lang="en-US" sz="2500" dirty="0"/>
          </a:p>
        </p:txBody>
      </p:sp>
      <p:sp>
        <p:nvSpPr>
          <p:cNvPr id="3" name="Rectangle 2"/>
          <p:cNvSpPr/>
          <p:nvPr/>
        </p:nvSpPr>
        <p:spPr>
          <a:xfrm>
            <a:off x="0" y="5174125"/>
            <a:ext cx="4572000" cy="954107"/>
          </a:xfrm>
          <a:prstGeom prst="rect">
            <a:avLst/>
          </a:prstGeom>
        </p:spPr>
        <p:txBody>
          <a:bodyPr>
            <a:spAutoFit/>
          </a:bodyPr>
          <a:lstStyle/>
          <a:p>
            <a:pPr lvl="1"/>
            <a:r>
              <a:rPr lang="en-US" sz="2800" dirty="0"/>
              <a:t>What types of trash will be the most prominent?</a:t>
            </a:r>
          </a:p>
        </p:txBody>
      </p:sp>
    </p:spTree>
    <p:extLst>
      <p:ext uri="{BB962C8B-B14F-4D97-AF65-F5344CB8AC3E}">
        <p14:creationId xmlns:p14="http://schemas.microsoft.com/office/powerpoint/2010/main" val="56089507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1346320" y="368280"/>
            <a:ext cx="6404304" cy="707886"/>
          </a:xfrm>
          <a:prstGeom prst="rect">
            <a:avLst/>
          </a:prstGeom>
          <a:noFill/>
        </p:spPr>
        <p:txBody>
          <a:bodyPr wrap="square" rtlCol="0">
            <a:spAutoFit/>
          </a:bodyPr>
          <a:lstStyle/>
          <a:p>
            <a:pPr algn="ctr"/>
            <a:r>
              <a:rPr lang="en-US" sz="4000" b="1" dirty="0">
                <a:latin typeface="Avenir Book" charset="0"/>
                <a:ea typeface="Avenir Book" charset="0"/>
                <a:cs typeface="Avenir Book" charset="0"/>
              </a:rPr>
              <a:t>Analyzing the Data</a:t>
            </a:r>
          </a:p>
        </p:txBody>
      </p:sp>
      <p:sp>
        <p:nvSpPr>
          <p:cNvPr id="2" name="TextBox 1"/>
          <p:cNvSpPr txBox="1"/>
          <p:nvPr/>
        </p:nvSpPr>
        <p:spPr>
          <a:xfrm>
            <a:off x="379268" y="1394002"/>
            <a:ext cx="7538308" cy="800219"/>
          </a:xfrm>
          <a:prstGeom prst="rect">
            <a:avLst/>
          </a:prstGeom>
          <a:noFill/>
        </p:spPr>
        <p:txBody>
          <a:bodyPr wrap="square" rtlCol="0">
            <a:spAutoFit/>
          </a:bodyPr>
          <a:lstStyle/>
          <a:p>
            <a:pPr lvl="0"/>
            <a:r>
              <a:rPr lang="en-US" sz="2800" dirty="0"/>
              <a:t>Where is the biggest source of this trash? </a:t>
            </a:r>
          </a:p>
          <a:p>
            <a:endParaRPr lang="en-US" dirty="0"/>
          </a:p>
        </p:txBody>
      </p:sp>
      <p:sp>
        <p:nvSpPr>
          <p:cNvPr id="3" name="TextBox 2"/>
          <p:cNvSpPr txBox="1"/>
          <p:nvPr/>
        </p:nvSpPr>
        <p:spPr>
          <a:xfrm>
            <a:off x="4856026" y="2032985"/>
            <a:ext cx="3855092" cy="1384995"/>
          </a:xfrm>
          <a:prstGeom prst="rect">
            <a:avLst/>
          </a:prstGeom>
          <a:noFill/>
        </p:spPr>
        <p:txBody>
          <a:bodyPr wrap="square" rtlCol="0">
            <a:spAutoFit/>
          </a:bodyPr>
          <a:lstStyle/>
          <a:p>
            <a:pPr lvl="0" algn="ctr"/>
            <a:r>
              <a:rPr lang="en-US" sz="2200" dirty="0"/>
              <a:t>Was it dropped there or transported </a:t>
            </a:r>
          </a:p>
          <a:p>
            <a:pPr lvl="0" algn="ctr"/>
            <a:r>
              <a:rPr lang="en-US" sz="2200" dirty="0"/>
              <a:t>and how do you know? </a:t>
            </a:r>
          </a:p>
          <a:p>
            <a:endParaRPr lang="en-US" dirty="0"/>
          </a:p>
        </p:txBody>
      </p:sp>
      <p:sp>
        <p:nvSpPr>
          <p:cNvPr id="4" name="TextBox 3"/>
          <p:cNvSpPr txBox="1"/>
          <p:nvPr/>
        </p:nvSpPr>
        <p:spPr>
          <a:xfrm>
            <a:off x="379268" y="3331185"/>
            <a:ext cx="4768235" cy="1046440"/>
          </a:xfrm>
          <a:prstGeom prst="rect">
            <a:avLst/>
          </a:prstGeom>
          <a:noFill/>
        </p:spPr>
        <p:txBody>
          <a:bodyPr wrap="square" rtlCol="0">
            <a:spAutoFit/>
          </a:bodyPr>
          <a:lstStyle/>
          <a:p>
            <a:pPr lvl="0"/>
            <a:r>
              <a:rPr lang="en-US" sz="2200" dirty="0"/>
              <a:t>What is the biggest threat to wildlife from your data? How about for human? </a:t>
            </a:r>
          </a:p>
          <a:p>
            <a:endParaRPr lang="en-US" dirty="0"/>
          </a:p>
        </p:txBody>
      </p:sp>
      <p:sp>
        <p:nvSpPr>
          <p:cNvPr id="6" name="TextBox 5"/>
          <p:cNvSpPr txBox="1"/>
          <p:nvPr/>
        </p:nvSpPr>
        <p:spPr>
          <a:xfrm>
            <a:off x="3896826" y="4585460"/>
            <a:ext cx="4980474" cy="984885"/>
          </a:xfrm>
          <a:prstGeom prst="rect">
            <a:avLst/>
          </a:prstGeom>
          <a:noFill/>
        </p:spPr>
        <p:txBody>
          <a:bodyPr wrap="square" rtlCol="0">
            <a:spAutoFit/>
          </a:bodyPr>
          <a:lstStyle/>
          <a:p>
            <a:pPr lvl="0"/>
            <a:r>
              <a:rPr lang="en-US" sz="2000" dirty="0"/>
              <a:t>What is the most common type of trash that you found? Are you surprised?</a:t>
            </a:r>
          </a:p>
          <a:p>
            <a:endParaRPr lang="en-US" dirty="0"/>
          </a:p>
        </p:txBody>
      </p:sp>
      <p:sp>
        <p:nvSpPr>
          <p:cNvPr id="7" name="TextBox 6"/>
          <p:cNvSpPr txBox="1"/>
          <p:nvPr/>
        </p:nvSpPr>
        <p:spPr>
          <a:xfrm>
            <a:off x="665018" y="5545105"/>
            <a:ext cx="5436330" cy="861774"/>
          </a:xfrm>
          <a:prstGeom prst="rect">
            <a:avLst/>
          </a:prstGeom>
          <a:noFill/>
        </p:spPr>
        <p:txBody>
          <a:bodyPr wrap="square" rtlCol="0">
            <a:spAutoFit/>
          </a:bodyPr>
          <a:lstStyle/>
          <a:p>
            <a:r>
              <a:rPr lang="en-US" sz="2500" dirty="0"/>
              <a:t>What was the most unique type of trash that you found?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72248">
            <a:off x="2076157" y="2163005"/>
            <a:ext cx="920384" cy="92038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74555">
            <a:off x="7301912" y="705471"/>
            <a:ext cx="896336" cy="89633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87384">
            <a:off x="6440761" y="3451859"/>
            <a:ext cx="920384" cy="92038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01195">
            <a:off x="1249210" y="4385517"/>
            <a:ext cx="920384" cy="92038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546">
            <a:off x="7457384" y="5569615"/>
            <a:ext cx="920384" cy="920384"/>
          </a:xfrm>
          <a:prstGeom prst="rect">
            <a:avLst/>
          </a:prstGeom>
        </p:spPr>
      </p:pic>
    </p:spTree>
    <p:extLst>
      <p:ext uri="{BB962C8B-B14F-4D97-AF65-F5344CB8AC3E}">
        <p14:creationId xmlns:p14="http://schemas.microsoft.com/office/powerpoint/2010/main" val="4240032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pic>
        <p:nvPicPr>
          <p:cNvPr id="3" name="Picture 2" descr="A screenshot of a cell phone&#10;&#10;Description generated with high confidence">
            <a:extLst>
              <a:ext uri="{FF2B5EF4-FFF2-40B4-BE49-F238E27FC236}">
                <a16:creationId xmlns:a16="http://schemas.microsoft.com/office/drawing/2014/main" id="{AD51ABF9-5494-425B-97C0-F83605E7619B}"/>
              </a:ext>
            </a:extLst>
          </p:cNvPr>
          <p:cNvPicPr>
            <a:picLocks noChangeAspect="1"/>
          </p:cNvPicPr>
          <p:nvPr/>
        </p:nvPicPr>
        <p:blipFill>
          <a:blip r:embed="rId3"/>
          <a:stretch>
            <a:fillRect/>
          </a:stretch>
        </p:blipFill>
        <p:spPr>
          <a:xfrm>
            <a:off x="1594883" y="0"/>
            <a:ext cx="5954233" cy="6871174"/>
          </a:xfrm>
          <a:prstGeom prst="rect">
            <a:avLst/>
          </a:prstGeom>
        </p:spPr>
      </p:pic>
    </p:spTree>
    <p:extLst>
      <p:ext uri="{BB962C8B-B14F-4D97-AF65-F5344CB8AC3E}">
        <p14:creationId xmlns:p14="http://schemas.microsoft.com/office/powerpoint/2010/main" val="116596537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11" name="Flowchart: Connector 10">
            <a:extLst>
              <a:ext uri="{FF2B5EF4-FFF2-40B4-BE49-F238E27FC236}">
                <a16:creationId xmlns:a16="http://schemas.microsoft.com/office/drawing/2014/main" id="{40AF89E0-31F4-4797-8A30-331C2BC4AF84}"/>
              </a:ext>
            </a:extLst>
          </p:cNvPr>
          <p:cNvSpPr/>
          <p:nvPr/>
        </p:nvSpPr>
        <p:spPr>
          <a:xfrm>
            <a:off x="1837011" y="1380565"/>
            <a:ext cx="5189283" cy="5043239"/>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518" y="1876535"/>
            <a:ext cx="4535907" cy="4309111"/>
          </a:xfrm>
          <a:prstGeom prst="rect">
            <a:avLst/>
          </a:prstGeom>
        </p:spPr>
      </p:pic>
      <p:sp>
        <p:nvSpPr>
          <p:cNvPr id="2" name="TextBox 1"/>
          <p:cNvSpPr txBox="1"/>
          <p:nvPr/>
        </p:nvSpPr>
        <p:spPr>
          <a:xfrm>
            <a:off x="2414122" y="364902"/>
            <a:ext cx="4951164" cy="646331"/>
          </a:xfrm>
          <a:prstGeom prst="rect">
            <a:avLst/>
          </a:prstGeom>
          <a:noFill/>
        </p:spPr>
        <p:txBody>
          <a:bodyPr wrap="none" rtlCol="0">
            <a:spAutoFit/>
          </a:bodyPr>
          <a:lstStyle/>
          <a:p>
            <a:r>
              <a:rPr lang="en-US" sz="3600" dirty="0"/>
              <a:t>What Can we do to Help?</a:t>
            </a:r>
          </a:p>
        </p:txBody>
      </p:sp>
    </p:spTree>
    <p:extLst>
      <p:ext uri="{BB962C8B-B14F-4D97-AF65-F5344CB8AC3E}">
        <p14:creationId xmlns:p14="http://schemas.microsoft.com/office/powerpoint/2010/main" val="195526518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185442" y="1781532"/>
            <a:ext cx="8749553" cy="1323439"/>
          </a:xfrm>
          <a:prstGeom prst="rect">
            <a:avLst/>
          </a:prstGeom>
        </p:spPr>
        <p:txBody>
          <a:bodyPr wrap="square">
            <a:spAutoFit/>
          </a:bodyPr>
          <a:lstStyle/>
          <a:p>
            <a:pPr lvl="0" algn="ctr"/>
            <a:r>
              <a:rPr lang="en-US" sz="4000" dirty="0"/>
              <a:t>If we don’t need a plastic bag at the grocery store we should _______</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6110">
            <a:off x="3800264" y="3780533"/>
            <a:ext cx="1519910" cy="1967709"/>
          </a:xfrm>
          <a:prstGeom prst="rect">
            <a:avLst/>
          </a:prstGeom>
        </p:spPr>
      </p:pic>
      <p:sp>
        <p:nvSpPr>
          <p:cNvPr id="5" name="TextBox 4"/>
          <p:cNvSpPr txBox="1"/>
          <p:nvPr/>
        </p:nvSpPr>
        <p:spPr>
          <a:xfrm>
            <a:off x="574765" y="401691"/>
            <a:ext cx="1839927" cy="707886"/>
          </a:xfrm>
          <a:prstGeom prst="rect">
            <a:avLst/>
          </a:prstGeom>
          <a:noFill/>
        </p:spPr>
        <p:txBody>
          <a:bodyPr wrap="none" rtlCol="0">
            <a:spAutoFit/>
          </a:bodyPr>
          <a:lstStyle/>
          <a:p>
            <a:r>
              <a:rPr lang="en-US" sz="4000" dirty="0"/>
              <a:t>Practice</a:t>
            </a:r>
          </a:p>
        </p:txBody>
      </p:sp>
    </p:spTree>
    <p:extLst>
      <p:ext uri="{BB962C8B-B14F-4D97-AF65-F5344CB8AC3E}">
        <p14:creationId xmlns:p14="http://schemas.microsoft.com/office/powerpoint/2010/main" val="58760603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185442" y="1781532"/>
            <a:ext cx="8749553" cy="1323439"/>
          </a:xfrm>
          <a:prstGeom prst="rect">
            <a:avLst/>
          </a:prstGeom>
        </p:spPr>
        <p:txBody>
          <a:bodyPr wrap="square">
            <a:spAutoFit/>
          </a:bodyPr>
          <a:lstStyle/>
          <a:p>
            <a:pPr lvl="0" algn="ctr"/>
            <a:r>
              <a:rPr lang="en-US" sz="4000" dirty="0"/>
              <a:t>If we don’t need a plastic bag at the grocery store we should _______</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6110">
            <a:off x="3800263" y="3780533"/>
            <a:ext cx="1519910" cy="1967709"/>
          </a:xfrm>
          <a:prstGeom prst="rect">
            <a:avLst/>
          </a:prstGeom>
        </p:spPr>
      </p:pic>
      <p:sp>
        <p:nvSpPr>
          <p:cNvPr id="5" name="TextBox 4"/>
          <p:cNvSpPr txBox="1"/>
          <p:nvPr/>
        </p:nvSpPr>
        <p:spPr>
          <a:xfrm>
            <a:off x="574765" y="401691"/>
            <a:ext cx="1839927" cy="707886"/>
          </a:xfrm>
          <a:prstGeom prst="rect">
            <a:avLst/>
          </a:prstGeom>
          <a:noFill/>
        </p:spPr>
        <p:txBody>
          <a:bodyPr wrap="none" rtlCol="0">
            <a:spAutoFit/>
          </a:bodyPr>
          <a:lstStyle/>
          <a:p>
            <a:r>
              <a:rPr lang="en-US" sz="4000" dirty="0"/>
              <a:t>Practice</a:t>
            </a:r>
          </a:p>
        </p:txBody>
      </p:sp>
      <p:sp>
        <p:nvSpPr>
          <p:cNvPr id="3" name="TextBox 2"/>
          <p:cNvSpPr txBox="1"/>
          <p:nvPr/>
        </p:nvSpPr>
        <p:spPr>
          <a:xfrm>
            <a:off x="6170215" y="2430685"/>
            <a:ext cx="1946365" cy="584775"/>
          </a:xfrm>
          <a:prstGeom prst="rect">
            <a:avLst/>
          </a:prstGeom>
          <a:noFill/>
        </p:spPr>
        <p:txBody>
          <a:bodyPr wrap="square" rtlCol="0">
            <a:spAutoFit/>
          </a:bodyPr>
          <a:lstStyle/>
          <a:p>
            <a:r>
              <a:rPr lang="en-US" sz="3200" b="1" dirty="0"/>
              <a:t>REFUSE</a:t>
            </a:r>
            <a:r>
              <a:rPr lang="en-US" sz="3200" dirty="0"/>
              <a:t> it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221" y="3104971"/>
            <a:ext cx="3219994" cy="3219994"/>
          </a:xfrm>
          <a:prstGeom prst="rect">
            <a:avLst/>
          </a:prstGeom>
        </p:spPr>
      </p:pic>
    </p:spTree>
    <p:extLst>
      <p:ext uri="{BB962C8B-B14F-4D97-AF65-F5344CB8AC3E}">
        <p14:creationId xmlns:p14="http://schemas.microsoft.com/office/powerpoint/2010/main" val="143801320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3" name="Rectangle 2"/>
          <p:cNvSpPr/>
          <p:nvPr/>
        </p:nvSpPr>
        <p:spPr>
          <a:xfrm>
            <a:off x="561703" y="329508"/>
            <a:ext cx="8151222" cy="646331"/>
          </a:xfrm>
          <a:prstGeom prst="rect">
            <a:avLst/>
          </a:prstGeom>
        </p:spPr>
        <p:txBody>
          <a:bodyPr wrap="square">
            <a:spAutoFit/>
          </a:bodyPr>
          <a:lstStyle/>
          <a:p>
            <a:pPr algn="ctr"/>
            <a:r>
              <a:rPr lang="en-US" sz="3600">
                <a:effectLst/>
              </a:rPr>
              <a:t>DO NOW: What </a:t>
            </a:r>
            <a:r>
              <a:rPr lang="en-US" sz="3600" dirty="0">
                <a:effectLst/>
              </a:rPr>
              <a:t>is a </a:t>
            </a:r>
            <a:r>
              <a:rPr lang="en-US" sz="3600" dirty="0">
                <a:solidFill>
                  <a:schemeClr val="bg1"/>
                </a:solidFill>
                <a:effectLst>
                  <a:glow rad="228600">
                    <a:schemeClr val="accent1">
                      <a:satMod val="175000"/>
                      <a:alpha val="40000"/>
                    </a:schemeClr>
                  </a:glow>
                </a:effectLst>
              </a:rPr>
              <a:t>Watershed?</a:t>
            </a:r>
            <a:endParaRPr lang="en-US" sz="3600" dirty="0">
              <a:effectLst>
                <a:glow rad="228600">
                  <a:schemeClr val="accent1">
                    <a:satMod val="175000"/>
                    <a:alpha val="40000"/>
                  </a:schemeClr>
                </a:glo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79" y="1224337"/>
            <a:ext cx="5229287" cy="22878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263" y="3657792"/>
            <a:ext cx="4532811" cy="264621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382" y="2265387"/>
            <a:ext cx="3859618" cy="2894714"/>
          </a:xfrm>
          <a:prstGeom prst="rect">
            <a:avLst/>
          </a:prstGeom>
        </p:spPr>
      </p:pic>
    </p:spTree>
    <p:extLst>
      <p:ext uri="{BB962C8B-B14F-4D97-AF65-F5344CB8AC3E}">
        <p14:creationId xmlns:p14="http://schemas.microsoft.com/office/powerpoint/2010/main" val="74397278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233082" y="430307"/>
            <a:ext cx="8749553" cy="830997"/>
          </a:xfrm>
          <a:prstGeom prst="rect">
            <a:avLst/>
          </a:prstGeom>
        </p:spPr>
        <p:txBody>
          <a:bodyPr wrap="square">
            <a:spAutoFit/>
          </a:bodyPr>
          <a:lstStyle/>
          <a:p>
            <a:pPr lvl="0"/>
            <a:endParaRPr lang="en-US" sz="2400" dirty="0"/>
          </a:p>
          <a:p>
            <a:pPr lvl="0"/>
            <a:endParaRPr lang="en-US" sz="2400" dirty="0"/>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a:t>Practice</a:t>
            </a:r>
          </a:p>
        </p:txBody>
      </p:sp>
      <p:sp>
        <p:nvSpPr>
          <p:cNvPr id="5" name="TextBox 4"/>
          <p:cNvSpPr txBox="1"/>
          <p:nvPr/>
        </p:nvSpPr>
        <p:spPr>
          <a:xfrm>
            <a:off x="515006" y="1590365"/>
            <a:ext cx="8185704" cy="1600438"/>
          </a:xfrm>
          <a:prstGeom prst="rect">
            <a:avLst/>
          </a:prstGeom>
          <a:noFill/>
        </p:spPr>
        <p:txBody>
          <a:bodyPr wrap="square" rtlCol="0">
            <a:spAutoFit/>
          </a:bodyPr>
          <a:lstStyle/>
          <a:p>
            <a:pPr lvl="0"/>
            <a:r>
              <a:rPr lang="en-US" sz="4000" dirty="0"/>
              <a:t>If we only need one paper towel to clean up our mess, we should ______ </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1688" y="3940057"/>
            <a:ext cx="1719579" cy="2144113"/>
          </a:xfrm>
          <a:prstGeom prst="rect">
            <a:avLst/>
          </a:prstGeom>
        </p:spPr>
      </p:pic>
    </p:spTree>
    <p:extLst>
      <p:ext uri="{BB962C8B-B14F-4D97-AF65-F5344CB8AC3E}">
        <p14:creationId xmlns:p14="http://schemas.microsoft.com/office/powerpoint/2010/main" val="65791487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233082" y="430307"/>
            <a:ext cx="8749553" cy="830997"/>
          </a:xfrm>
          <a:prstGeom prst="rect">
            <a:avLst/>
          </a:prstGeom>
        </p:spPr>
        <p:txBody>
          <a:bodyPr wrap="square">
            <a:spAutoFit/>
          </a:bodyPr>
          <a:lstStyle/>
          <a:p>
            <a:pPr lvl="0"/>
            <a:endParaRPr lang="en-US" sz="2400" dirty="0"/>
          </a:p>
          <a:p>
            <a:pPr lvl="0"/>
            <a:endParaRPr lang="en-US" sz="2400" dirty="0"/>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a:t>Practice</a:t>
            </a:r>
          </a:p>
        </p:txBody>
      </p:sp>
      <p:sp>
        <p:nvSpPr>
          <p:cNvPr id="5" name="TextBox 4"/>
          <p:cNvSpPr txBox="1"/>
          <p:nvPr/>
        </p:nvSpPr>
        <p:spPr>
          <a:xfrm>
            <a:off x="515006" y="1590365"/>
            <a:ext cx="8185704" cy="1600438"/>
          </a:xfrm>
          <a:prstGeom prst="rect">
            <a:avLst/>
          </a:prstGeom>
          <a:noFill/>
        </p:spPr>
        <p:txBody>
          <a:bodyPr wrap="square" rtlCol="0">
            <a:spAutoFit/>
          </a:bodyPr>
          <a:lstStyle/>
          <a:p>
            <a:pPr lvl="0"/>
            <a:r>
              <a:rPr lang="en-US" sz="4000" dirty="0"/>
              <a:t>If we only need one paper towel to clean up our mess, we should ______ </a:t>
            </a:r>
          </a:p>
          <a:p>
            <a:endParaRPr lang="en-US" dirty="0"/>
          </a:p>
        </p:txBody>
      </p:sp>
      <p:sp>
        <p:nvSpPr>
          <p:cNvPr id="3" name="TextBox 2"/>
          <p:cNvSpPr txBox="1"/>
          <p:nvPr/>
        </p:nvSpPr>
        <p:spPr>
          <a:xfrm>
            <a:off x="6766559" y="2293029"/>
            <a:ext cx="1560042" cy="584775"/>
          </a:xfrm>
          <a:prstGeom prst="rect">
            <a:avLst/>
          </a:prstGeom>
          <a:noFill/>
        </p:spPr>
        <p:txBody>
          <a:bodyPr wrap="none" rtlCol="0">
            <a:spAutoFit/>
          </a:bodyPr>
          <a:lstStyle/>
          <a:p>
            <a:r>
              <a:rPr lang="en-US" sz="3200" b="1" dirty="0"/>
              <a:t>REDUCE</a:t>
            </a:r>
          </a:p>
        </p:txBody>
      </p:sp>
      <p:sp>
        <p:nvSpPr>
          <p:cNvPr id="6" name="TextBox 5"/>
          <p:cNvSpPr txBox="1"/>
          <p:nvPr/>
        </p:nvSpPr>
        <p:spPr>
          <a:xfrm>
            <a:off x="515006" y="2822145"/>
            <a:ext cx="7725710" cy="1323439"/>
          </a:xfrm>
          <a:prstGeom prst="rect">
            <a:avLst/>
          </a:prstGeom>
          <a:noFill/>
        </p:spPr>
        <p:txBody>
          <a:bodyPr wrap="square" rtlCol="0">
            <a:spAutoFit/>
          </a:bodyPr>
          <a:lstStyle/>
          <a:p>
            <a:r>
              <a:rPr lang="en-US" sz="4000" dirty="0"/>
              <a:t>the number we use and only tear off one!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940" y="4117655"/>
            <a:ext cx="2289842" cy="2213002"/>
          </a:xfrm>
          <a:prstGeom prst="rect">
            <a:avLst/>
          </a:prstGeom>
        </p:spPr>
      </p:pic>
    </p:spTree>
    <p:extLst>
      <p:ext uri="{BB962C8B-B14F-4D97-AF65-F5344CB8AC3E}">
        <p14:creationId xmlns:p14="http://schemas.microsoft.com/office/powerpoint/2010/main" val="38850582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574765" y="755634"/>
            <a:ext cx="8292352" cy="2062103"/>
          </a:xfrm>
          <a:prstGeom prst="rect">
            <a:avLst/>
          </a:prstGeom>
        </p:spPr>
        <p:txBody>
          <a:bodyPr wrap="square">
            <a:spAutoFit/>
          </a:bodyPr>
          <a:lstStyle/>
          <a:p>
            <a:pPr lvl="0"/>
            <a:endParaRPr lang="en-US" sz="2400" dirty="0"/>
          </a:p>
          <a:p>
            <a:pPr lvl="0"/>
            <a:endParaRPr lang="en-US" sz="2400" dirty="0"/>
          </a:p>
          <a:p>
            <a:pPr lvl="0"/>
            <a:r>
              <a:rPr lang="en-US" sz="4000" dirty="0"/>
              <a:t>If we have an empty water bottle, we should refill it and ______!</a:t>
            </a:r>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a:t>Practice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405" y="3171680"/>
            <a:ext cx="1665072" cy="3001862"/>
          </a:xfrm>
          <a:prstGeom prst="rect">
            <a:avLst/>
          </a:prstGeom>
        </p:spPr>
      </p:pic>
    </p:spTree>
    <p:extLst>
      <p:ext uri="{BB962C8B-B14F-4D97-AF65-F5344CB8AC3E}">
        <p14:creationId xmlns:p14="http://schemas.microsoft.com/office/powerpoint/2010/main" val="63533171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574765" y="755634"/>
            <a:ext cx="8292352" cy="2062103"/>
          </a:xfrm>
          <a:prstGeom prst="rect">
            <a:avLst/>
          </a:prstGeom>
        </p:spPr>
        <p:txBody>
          <a:bodyPr wrap="square">
            <a:spAutoFit/>
          </a:bodyPr>
          <a:lstStyle/>
          <a:p>
            <a:pPr lvl="0"/>
            <a:endParaRPr lang="en-US" sz="2400" dirty="0"/>
          </a:p>
          <a:p>
            <a:pPr lvl="0"/>
            <a:endParaRPr lang="en-US" sz="2400" dirty="0"/>
          </a:p>
          <a:p>
            <a:pPr lvl="0"/>
            <a:r>
              <a:rPr lang="en-US" sz="4000" dirty="0"/>
              <a:t>If we have an empty water bottle, we should refill </a:t>
            </a:r>
            <a:r>
              <a:rPr lang="en-US" sz="4000"/>
              <a:t>it and ______!</a:t>
            </a:r>
            <a:endParaRPr lang="en-US" sz="4000" dirty="0"/>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a:t>Practice</a:t>
            </a:r>
          </a:p>
        </p:txBody>
      </p:sp>
      <p:sp>
        <p:nvSpPr>
          <p:cNvPr id="3" name="TextBox 2"/>
          <p:cNvSpPr txBox="1"/>
          <p:nvPr/>
        </p:nvSpPr>
        <p:spPr>
          <a:xfrm>
            <a:off x="4454434" y="2103119"/>
            <a:ext cx="1603324" cy="584775"/>
          </a:xfrm>
          <a:prstGeom prst="rect">
            <a:avLst/>
          </a:prstGeom>
          <a:noFill/>
        </p:spPr>
        <p:txBody>
          <a:bodyPr wrap="none" rtlCol="0">
            <a:spAutoFit/>
          </a:bodyPr>
          <a:lstStyle/>
          <a:p>
            <a:r>
              <a:rPr lang="en-US" sz="3200" b="1" dirty="0"/>
              <a:t>REUSE</a:t>
            </a:r>
            <a:r>
              <a:rPr lang="en-US" sz="3200" dirty="0"/>
              <a:t> it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405" y="3171680"/>
            <a:ext cx="1665072" cy="3001862"/>
          </a:xfrm>
          <a:prstGeom prst="rect">
            <a:avLst/>
          </a:prstGeom>
        </p:spPr>
      </p:pic>
    </p:spTree>
    <p:extLst>
      <p:ext uri="{BB962C8B-B14F-4D97-AF65-F5344CB8AC3E}">
        <p14:creationId xmlns:p14="http://schemas.microsoft.com/office/powerpoint/2010/main" val="56957472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574765" y="1018137"/>
            <a:ext cx="8200913" cy="2308324"/>
          </a:xfrm>
          <a:prstGeom prst="rect">
            <a:avLst/>
          </a:prstGeom>
        </p:spPr>
        <p:txBody>
          <a:bodyPr wrap="square">
            <a:spAutoFit/>
          </a:bodyPr>
          <a:lstStyle/>
          <a:p>
            <a:pPr lvl="0"/>
            <a:endParaRPr lang="en-US" sz="2400" dirty="0"/>
          </a:p>
          <a:p>
            <a:pPr lvl="0"/>
            <a:r>
              <a:rPr lang="en-US" sz="4000" dirty="0"/>
              <a:t>It we drink something out of a tin can, we should throw it in the right bin and ______</a:t>
            </a:r>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a:t>Practice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326" y="2703452"/>
            <a:ext cx="3720352" cy="3720352"/>
          </a:xfrm>
          <a:prstGeom prst="rect">
            <a:avLst/>
          </a:prstGeom>
        </p:spPr>
      </p:pic>
    </p:spTree>
    <p:extLst>
      <p:ext uri="{BB962C8B-B14F-4D97-AF65-F5344CB8AC3E}">
        <p14:creationId xmlns:p14="http://schemas.microsoft.com/office/powerpoint/2010/main" val="211011962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574765" y="1018137"/>
            <a:ext cx="8200913" cy="2308324"/>
          </a:xfrm>
          <a:prstGeom prst="rect">
            <a:avLst/>
          </a:prstGeom>
        </p:spPr>
        <p:txBody>
          <a:bodyPr wrap="square">
            <a:spAutoFit/>
          </a:bodyPr>
          <a:lstStyle/>
          <a:p>
            <a:pPr lvl="0"/>
            <a:endParaRPr lang="en-US" sz="2400" dirty="0"/>
          </a:p>
          <a:p>
            <a:pPr lvl="0"/>
            <a:r>
              <a:rPr lang="en-US" sz="4000" dirty="0"/>
              <a:t>It we drink something out of a tin can, we should throw it in the right bin and ______ !</a:t>
            </a:r>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a:t>Practice</a:t>
            </a:r>
          </a:p>
        </p:txBody>
      </p:sp>
      <p:sp>
        <p:nvSpPr>
          <p:cNvPr id="3" name="TextBox 2"/>
          <p:cNvSpPr txBox="1"/>
          <p:nvPr/>
        </p:nvSpPr>
        <p:spPr>
          <a:xfrm>
            <a:off x="574765" y="2625634"/>
            <a:ext cx="1740220" cy="584775"/>
          </a:xfrm>
          <a:prstGeom prst="rect">
            <a:avLst/>
          </a:prstGeom>
          <a:noFill/>
        </p:spPr>
        <p:txBody>
          <a:bodyPr wrap="none" rtlCol="0">
            <a:spAutoFit/>
          </a:bodyPr>
          <a:lstStyle/>
          <a:p>
            <a:r>
              <a:rPr lang="en-US" sz="3200" b="1" dirty="0"/>
              <a:t>RECYLE</a:t>
            </a:r>
            <a:r>
              <a:rPr lang="en-US" sz="3200" dirty="0"/>
              <a:t> it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734" y="3118969"/>
            <a:ext cx="4620274" cy="3094850"/>
          </a:xfrm>
          <a:prstGeom prst="rect">
            <a:avLst/>
          </a:prstGeom>
        </p:spPr>
      </p:pic>
    </p:spTree>
    <p:extLst>
      <p:ext uri="{BB962C8B-B14F-4D97-AF65-F5344CB8AC3E}">
        <p14:creationId xmlns:p14="http://schemas.microsoft.com/office/powerpoint/2010/main" val="199052797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500509" y="399534"/>
            <a:ext cx="1808508" cy="646331"/>
          </a:xfrm>
          <a:prstGeom prst="rect">
            <a:avLst/>
          </a:prstGeom>
        </p:spPr>
        <p:txBody>
          <a:bodyPr wrap="none">
            <a:spAutoFit/>
          </a:bodyPr>
          <a:lstStyle/>
          <a:p>
            <a:r>
              <a:rPr lang="en-US" sz="3600" b="1" dirty="0">
                <a:latin typeface="Avenir Book" charset="0"/>
                <a:ea typeface="Avenir Book" charset="0"/>
                <a:cs typeface="Avenir Book" charset="0"/>
              </a:rPr>
              <a:t>Practice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0" y="171166"/>
            <a:ext cx="5166487" cy="6621970"/>
          </a:xfrm>
          <a:prstGeom prst="rect">
            <a:avLst/>
          </a:prstGeom>
        </p:spPr>
      </p:pic>
    </p:spTree>
    <p:extLst>
      <p:ext uri="{BB962C8B-B14F-4D97-AF65-F5344CB8AC3E}">
        <p14:creationId xmlns:p14="http://schemas.microsoft.com/office/powerpoint/2010/main" val="121816150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956176" y="2165847"/>
            <a:ext cx="7607253" cy="2387600"/>
          </a:xfrm>
        </p:spPr>
        <p:txBody>
          <a:bodyPr/>
          <a:lstStyle/>
          <a:p>
            <a:r>
              <a:rPr lang="en-US" b="1" dirty="0">
                <a:solidFill>
                  <a:schemeClr val="bg1"/>
                </a:solidFill>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1018342" y="4553447"/>
            <a:ext cx="7315200" cy="1655762"/>
          </a:xfrm>
        </p:spPr>
        <p:txBody>
          <a:bodyPr>
            <a:normAutofit/>
          </a:bodyPr>
          <a:lstStyle/>
          <a:p>
            <a:pPr>
              <a:lnSpc>
                <a:spcPct val="100000"/>
              </a:lnSpc>
            </a:pPr>
            <a:r>
              <a:rPr lang="en-US" sz="1600" dirty="0">
                <a:solidFill>
                  <a:schemeClr val="bg1"/>
                </a:solidFill>
              </a:rPr>
              <a:t>Developed by the Environmental Protection Agency</a:t>
            </a:r>
          </a:p>
          <a:p>
            <a:pPr>
              <a:lnSpc>
                <a:spcPct val="100000"/>
              </a:lnSpc>
            </a:pPr>
            <a:r>
              <a:rPr lang="en-US" sz="1600" dirty="0">
                <a:solidFill>
                  <a:schemeClr val="bg1"/>
                </a:solidFill>
              </a:rPr>
              <a:t>With support from Department of State </a:t>
            </a:r>
          </a:p>
          <a:p>
            <a:pPr>
              <a:lnSpc>
                <a:spcPct val="100000"/>
              </a:lnSpc>
            </a:pPr>
            <a:r>
              <a:rPr lang="en-US" sz="1600" dirty="0">
                <a:solidFill>
                  <a:schemeClr val="bg1"/>
                </a:solidFill>
              </a:rPr>
              <a:t>Virtual Students of Federal Service Interns </a:t>
            </a:r>
          </a:p>
          <a:p>
            <a:pPr>
              <a:lnSpc>
                <a:spcPct val="100000"/>
              </a:lnSpc>
            </a:pPr>
            <a:r>
              <a:rPr lang="en-US" sz="1600" dirty="0">
                <a:hlinkClick r:id="rId2"/>
              </a:rPr>
              <a:t>https://www.epa.gov/education</a:t>
            </a:r>
            <a:r>
              <a:rPr lang="en-US" sz="1600" dirty="0"/>
              <a:t> </a:t>
            </a:r>
          </a:p>
        </p:txBody>
      </p:sp>
      <p:pic>
        <p:nvPicPr>
          <p:cNvPr id="6" name="Picture 5"/>
          <p:cNvPicPr>
            <a:picLocks noChangeAspect="1"/>
          </p:cNvPicPr>
          <p:nvPr/>
        </p:nvPicPr>
        <p:blipFill>
          <a:blip r:embed="rId3"/>
          <a:stretch>
            <a:fillRect/>
          </a:stretch>
        </p:blipFill>
        <p:spPr>
          <a:xfrm>
            <a:off x="6878124" y="5539845"/>
            <a:ext cx="967255" cy="939619"/>
          </a:xfrm>
          <a:prstGeom prst="rect">
            <a:avLst/>
          </a:prstGeom>
        </p:spPr>
      </p:pic>
      <p:sp>
        <p:nvSpPr>
          <p:cNvPr id="7" name="Rectangle 6"/>
          <p:cNvSpPr/>
          <p:nvPr/>
        </p:nvSpPr>
        <p:spPr>
          <a:xfrm>
            <a:off x="7845379" y="5518171"/>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8" name="Picture 7"/>
          <p:cNvPicPr>
            <a:picLocks noChangeAspect="1"/>
          </p:cNvPicPr>
          <p:nvPr/>
        </p:nvPicPr>
        <p:blipFill rotWithShape="1">
          <a:blip r:embed="rId4"/>
          <a:srcRect l="4566" t="3617" r="6218"/>
          <a:stretch/>
        </p:blipFill>
        <p:spPr>
          <a:xfrm>
            <a:off x="2743200" y="439566"/>
            <a:ext cx="3865484" cy="3226942"/>
          </a:xfrm>
          <a:prstGeom prst="rect">
            <a:avLst/>
          </a:prstGeom>
        </p:spPr>
      </p:pic>
      <p:sp>
        <p:nvSpPr>
          <p:cNvPr id="9" name="TextBox 8"/>
          <p:cNvSpPr txBox="1"/>
          <p:nvPr/>
        </p:nvSpPr>
        <p:spPr>
          <a:xfrm>
            <a:off x="2601767" y="6054108"/>
            <a:ext cx="4276357" cy="923330"/>
          </a:xfrm>
          <a:prstGeom prst="rect">
            <a:avLst/>
          </a:prstGeom>
          <a:noFill/>
        </p:spPr>
        <p:txBody>
          <a:bodyPr wrap="square" rtlCol="0" anchor="t">
            <a:spAutoFit/>
          </a:bodyPr>
          <a:lstStyle/>
          <a:p>
            <a:pPr algn="ctr"/>
            <a:r>
              <a:rPr lang="en-US" dirty="0">
                <a:solidFill>
                  <a:schemeClr val="bg1"/>
                </a:solidFill>
              </a:rPr>
              <a:t>For more information: </a:t>
            </a:r>
            <a:r>
              <a:rPr lang="en-US" dirty="0" err="1">
                <a:solidFill>
                  <a:schemeClr val="bg1"/>
                </a:solidFill>
              </a:rPr>
              <a:t>hanft.sally@epa.gov</a:t>
            </a:r>
            <a:r>
              <a:rPr lang="en-US" dirty="0">
                <a:solidFill>
                  <a:schemeClr val="bg1"/>
                </a:solidFill>
              </a:rPr>
              <a:t> or </a:t>
            </a:r>
            <a:r>
              <a:rPr lang="en-US" dirty="0" err="1">
                <a:solidFill>
                  <a:schemeClr val="bg1"/>
                </a:solidFill>
              </a:rPr>
              <a:t>salazar.viccy@epa.gov</a:t>
            </a:r>
            <a:r>
              <a:rPr lang="en-US" dirty="0"/>
              <a:t> </a:t>
            </a:r>
          </a:p>
          <a:p>
            <a:r>
              <a:rPr lang="en-US" dirty="0"/>
              <a:t> </a:t>
            </a:r>
          </a:p>
        </p:txBody>
      </p:sp>
    </p:spTree>
    <p:extLst>
      <p:ext uri="{BB962C8B-B14F-4D97-AF65-F5344CB8AC3E}">
        <p14:creationId xmlns:p14="http://schemas.microsoft.com/office/powerpoint/2010/main" val="210952091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379268" y="305233"/>
            <a:ext cx="5652655" cy="707886"/>
          </a:xfrm>
          <a:prstGeom prst="rect">
            <a:avLst/>
          </a:prstGeom>
          <a:noFill/>
        </p:spPr>
        <p:txBody>
          <a:bodyPr wrap="square" rtlCol="0">
            <a:spAutoFit/>
          </a:bodyPr>
          <a:lstStyle/>
          <a:p>
            <a:r>
              <a:rPr lang="en-US" sz="4000" b="1" dirty="0">
                <a:latin typeface="Avenir Book" charset="0"/>
                <a:ea typeface="Avenir Book" charset="0"/>
                <a:cs typeface="Avenir Book" charset="0"/>
              </a:rPr>
              <a:t>Keywords</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41" y="3605660"/>
            <a:ext cx="3160852" cy="30028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311" y="447950"/>
            <a:ext cx="3792356" cy="332210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27" y="1084517"/>
            <a:ext cx="3738188" cy="237998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8156" y="4075611"/>
            <a:ext cx="3605511" cy="2403674"/>
          </a:xfrm>
          <a:prstGeom prst="rect">
            <a:avLst/>
          </a:prstGeom>
        </p:spPr>
      </p:pic>
    </p:spTree>
    <p:extLst>
      <p:ext uri="{BB962C8B-B14F-4D97-AF65-F5344CB8AC3E}">
        <p14:creationId xmlns:p14="http://schemas.microsoft.com/office/powerpoint/2010/main" val="39298522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642455" y="434196"/>
            <a:ext cx="5527963" cy="707886"/>
          </a:xfrm>
          <a:prstGeom prst="rect">
            <a:avLst/>
          </a:prstGeom>
          <a:noFill/>
        </p:spPr>
        <p:txBody>
          <a:bodyPr wrap="square" rtlCol="0">
            <a:spAutoFit/>
          </a:bodyPr>
          <a:lstStyle/>
          <a:p>
            <a:r>
              <a:rPr lang="en-US" sz="4000" b="1" dirty="0">
                <a:latin typeface="Avenir Book" charset="0"/>
                <a:ea typeface="Avenir Book" charset="0"/>
                <a:cs typeface="Avenir Book" charset="0"/>
              </a:rPr>
              <a:t>The 4 Rs</a:t>
            </a:r>
          </a:p>
        </p:txBody>
      </p:sp>
      <p:sp>
        <p:nvSpPr>
          <p:cNvPr id="7" name="TextBox 6"/>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151" y="144433"/>
            <a:ext cx="3502849" cy="3327707"/>
          </a:xfrm>
          <a:prstGeom prst="rect">
            <a:avLst/>
          </a:prstGeom>
        </p:spPr>
      </p:pic>
      <p:sp>
        <p:nvSpPr>
          <p:cNvPr id="3" name="Rectangle 2"/>
          <p:cNvSpPr/>
          <p:nvPr/>
        </p:nvSpPr>
        <p:spPr>
          <a:xfrm>
            <a:off x="351748" y="1394284"/>
            <a:ext cx="5289404" cy="2145203"/>
          </a:xfrm>
          <a:prstGeom prst="rect">
            <a:avLst/>
          </a:prstGeom>
        </p:spPr>
        <p:txBody>
          <a:bodyPr wrap="square">
            <a:spAutoFit/>
          </a:bodyPr>
          <a:lstStyle/>
          <a:p>
            <a:pPr marR="0" lvl="0">
              <a:lnSpc>
                <a:spcPct val="115000"/>
              </a:lnSpc>
              <a:spcBef>
                <a:spcPts val="0"/>
              </a:spcBef>
              <a:spcAft>
                <a:spcPts val="0"/>
              </a:spcAft>
            </a:pPr>
            <a:r>
              <a:rPr lang="en-US" sz="3200" b="1" dirty="0">
                <a:ea typeface="Calibri" charset="0"/>
                <a:cs typeface="Times New Roman" charset="0"/>
              </a:rPr>
              <a:t>1) Refuse </a:t>
            </a:r>
            <a:r>
              <a:rPr lang="en-US" sz="3200" dirty="0">
                <a:ea typeface="Calibri" charset="0"/>
                <a:cs typeface="Times New Roman" charset="0"/>
              </a:rPr>
              <a:t>= </a:t>
            </a:r>
            <a:r>
              <a:rPr lang="en-US" sz="2800" dirty="0">
                <a:ea typeface="Calibri" charset="0"/>
                <a:cs typeface="Times New Roman" charset="0"/>
              </a:rPr>
              <a:t>means that you can choose not to use or buy something in the first place!</a:t>
            </a:r>
          </a:p>
          <a:p>
            <a:pPr marR="0" lvl="0">
              <a:lnSpc>
                <a:spcPct val="115000"/>
              </a:lnSpc>
              <a:spcBef>
                <a:spcPts val="0"/>
              </a:spcBef>
              <a:spcAft>
                <a:spcPts val="0"/>
              </a:spcAft>
            </a:pPr>
            <a:endParaRPr lang="en-US" sz="2800" dirty="0">
              <a:ea typeface="Calibri" charset="0"/>
              <a:cs typeface="Times New Roman" charset="0"/>
            </a:endParaRPr>
          </a:p>
        </p:txBody>
      </p:sp>
      <p:sp>
        <p:nvSpPr>
          <p:cNvPr id="4" name="TextBox 3"/>
          <p:cNvSpPr txBox="1"/>
          <p:nvPr/>
        </p:nvSpPr>
        <p:spPr>
          <a:xfrm>
            <a:off x="351748" y="2949734"/>
            <a:ext cx="8361178" cy="3708708"/>
          </a:xfrm>
          <a:prstGeom prst="rect">
            <a:avLst/>
          </a:prstGeom>
          <a:noFill/>
        </p:spPr>
        <p:txBody>
          <a:bodyPr wrap="square" rtlCol="0">
            <a:spAutoFit/>
          </a:bodyPr>
          <a:lstStyle/>
          <a:p>
            <a:pPr marR="0" lvl="0">
              <a:lnSpc>
                <a:spcPct val="115000"/>
              </a:lnSpc>
              <a:spcBef>
                <a:spcPts val="0"/>
              </a:spcBef>
              <a:spcAft>
                <a:spcPts val="0"/>
              </a:spcAft>
            </a:pPr>
            <a:r>
              <a:rPr lang="en-US" sz="3200" b="1" dirty="0">
                <a:ea typeface="Calibri" charset="0"/>
                <a:cs typeface="Times New Roman" charset="0"/>
              </a:rPr>
              <a:t>2) Reduce = </a:t>
            </a:r>
            <a:r>
              <a:rPr lang="en-US" sz="2800" dirty="0">
                <a:ea typeface="Calibri" charset="0"/>
                <a:cs typeface="Times New Roman" charset="0"/>
              </a:rPr>
              <a:t>means using less stuff in general.</a:t>
            </a:r>
          </a:p>
          <a:p>
            <a:pPr marR="0" lvl="0">
              <a:lnSpc>
                <a:spcPct val="115000"/>
              </a:lnSpc>
              <a:spcBef>
                <a:spcPts val="0"/>
              </a:spcBef>
              <a:spcAft>
                <a:spcPts val="0"/>
              </a:spcAft>
            </a:pPr>
            <a:r>
              <a:rPr lang="en-US" sz="3200" b="1" dirty="0">
                <a:ea typeface="Calibri" charset="0"/>
                <a:cs typeface="Times New Roman" charset="0"/>
              </a:rPr>
              <a:t>3) Reuse = </a:t>
            </a:r>
            <a:r>
              <a:rPr lang="en-US" sz="2800" dirty="0">
                <a:ea typeface="Calibri" charset="0"/>
                <a:cs typeface="Times New Roman" charset="0"/>
              </a:rPr>
              <a:t>means trying to use something until it can’t be used any more.</a:t>
            </a:r>
          </a:p>
          <a:p>
            <a:pPr marR="0" lvl="0">
              <a:lnSpc>
                <a:spcPct val="115000"/>
              </a:lnSpc>
              <a:spcBef>
                <a:spcPts val="0"/>
              </a:spcBef>
              <a:spcAft>
                <a:spcPts val="0"/>
              </a:spcAft>
            </a:pPr>
            <a:r>
              <a:rPr lang="en-US" sz="3200" b="1" dirty="0">
                <a:ea typeface="Calibri" charset="0"/>
                <a:cs typeface="Times New Roman" charset="0"/>
              </a:rPr>
              <a:t>4) Recycle = </a:t>
            </a:r>
            <a:r>
              <a:rPr lang="en-US" sz="2800" dirty="0">
                <a:ea typeface="Calibri" charset="0"/>
                <a:cs typeface="Times New Roman" charset="0"/>
              </a:rPr>
              <a:t>means properly disposing of plastics, metals, and other recyclable materials so they can be made into other things.</a:t>
            </a:r>
          </a:p>
          <a:p>
            <a:endParaRPr lang="en-US" sz="2800" dirty="0"/>
          </a:p>
        </p:txBody>
      </p:sp>
    </p:spTree>
    <p:extLst>
      <p:ext uri="{BB962C8B-B14F-4D97-AF65-F5344CB8AC3E}">
        <p14:creationId xmlns:p14="http://schemas.microsoft.com/office/powerpoint/2010/main" val="131373509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480834" y="434196"/>
            <a:ext cx="5527963" cy="707886"/>
          </a:xfrm>
          <a:prstGeom prst="rect">
            <a:avLst/>
          </a:prstGeom>
          <a:noFill/>
        </p:spPr>
        <p:txBody>
          <a:bodyPr wrap="square" rtlCol="0">
            <a:spAutoFit/>
          </a:bodyPr>
          <a:lstStyle/>
          <a:p>
            <a:r>
              <a:rPr lang="en-US" sz="4000" b="1" dirty="0">
                <a:latin typeface="Avenir Book" charset="0"/>
                <a:ea typeface="Avenir Book" charset="0"/>
                <a:cs typeface="Avenir Book" charset="0"/>
              </a:rPr>
              <a:t>Tons of Trash</a:t>
            </a:r>
          </a:p>
        </p:txBody>
      </p:sp>
      <p:sp>
        <p:nvSpPr>
          <p:cNvPr id="7" name="TextBox 6"/>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0869" y="238254"/>
            <a:ext cx="4930754" cy="6423804"/>
          </a:xfrm>
          <a:prstGeom prst="rect">
            <a:avLst/>
          </a:prstGeom>
        </p:spPr>
      </p:pic>
    </p:spTree>
    <p:extLst>
      <p:ext uri="{BB962C8B-B14F-4D97-AF65-F5344CB8AC3E}">
        <p14:creationId xmlns:p14="http://schemas.microsoft.com/office/powerpoint/2010/main" val="214096762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658204" y="326099"/>
            <a:ext cx="5527963" cy="707886"/>
          </a:xfrm>
          <a:prstGeom prst="rect">
            <a:avLst/>
          </a:prstGeom>
          <a:noFill/>
        </p:spPr>
        <p:txBody>
          <a:bodyPr wrap="square" rtlCol="0">
            <a:spAutoFit/>
          </a:bodyPr>
          <a:lstStyle/>
          <a:p>
            <a:r>
              <a:rPr lang="en-US" sz="4000" b="1" dirty="0">
                <a:latin typeface="Avenir Book" charset="0"/>
                <a:ea typeface="Avenir Book" charset="0"/>
                <a:cs typeface="Avenir Book" charset="0"/>
              </a:rPr>
              <a:t>Trash Talk</a:t>
            </a:r>
          </a:p>
        </p:txBody>
      </p:sp>
      <p:sp>
        <p:nvSpPr>
          <p:cNvPr id="7" name="TextBox 6"/>
          <p:cNvSpPr txBox="1"/>
          <p:nvPr/>
        </p:nvSpPr>
        <p:spPr>
          <a:xfrm>
            <a:off x="112930" y="6452767"/>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Rectangle 2"/>
          <p:cNvSpPr/>
          <p:nvPr/>
        </p:nvSpPr>
        <p:spPr>
          <a:xfrm>
            <a:off x="546146" y="1033985"/>
            <a:ext cx="8205967" cy="1077218"/>
          </a:xfrm>
          <a:prstGeom prst="rect">
            <a:avLst/>
          </a:prstGeom>
        </p:spPr>
        <p:txBody>
          <a:bodyPr wrap="square">
            <a:spAutoFit/>
          </a:bodyPr>
          <a:lstStyle/>
          <a:p>
            <a:pPr algn="ctr"/>
            <a:r>
              <a:rPr lang="en-US" sz="3200" dirty="0">
                <a:solidFill>
                  <a:schemeClr val="bg1"/>
                </a:solidFill>
                <a:effectLst>
                  <a:glow rad="228600">
                    <a:schemeClr val="accent1">
                      <a:satMod val="175000"/>
                      <a:alpha val="40000"/>
                    </a:schemeClr>
                  </a:glow>
                </a:effectLst>
              </a:rPr>
              <a:t>8 million metric tons </a:t>
            </a:r>
            <a:r>
              <a:rPr lang="en-US" sz="3200" dirty="0"/>
              <a:t>of garbage enter the world’s oceans each year</a:t>
            </a:r>
            <a:r>
              <a:rPr lang="en-US" sz="3200" i="1" dirty="0"/>
              <a:t>.</a:t>
            </a:r>
            <a:endParaRPr lang="en-US" sz="3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435" y="2111203"/>
            <a:ext cx="5761388" cy="3668084"/>
          </a:xfrm>
          <a:prstGeom prst="rect">
            <a:avLst/>
          </a:prstGeom>
        </p:spPr>
      </p:pic>
      <p:sp>
        <p:nvSpPr>
          <p:cNvPr id="6" name="Rectangle 5"/>
          <p:cNvSpPr/>
          <p:nvPr/>
        </p:nvSpPr>
        <p:spPr>
          <a:xfrm>
            <a:off x="1702831" y="5962139"/>
            <a:ext cx="5892596" cy="677108"/>
          </a:xfrm>
          <a:prstGeom prst="rect">
            <a:avLst/>
          </a:prstGeom>
        </p:spPr>
        <p:txBody>
          <a:bodyPr wrap="square">
            <a:spAutoFit/>
          </a:bodyPr>
          <a:lstStyle/>
          <a:p>
            <a:pPr algn="ctr"/>
            <a:r>
              <a:rPr lang="en-US" dirty="0">
                <a:effectLst/>
              </a:rPr>
              <a:t>That’s equal to a garbage truck dumping its contents into the ocean every </a:t>
            </a:r>
            <a:r>
              <a:rPr lang="en-US" sz="2000" dirty="0">
                <a:solidFill>
                  <a:schemeClr val="bg1"/>
                </a:solidFill>
                <a:effectLst>
                  <a:glow rad="228600">
                    <a:schemeClr val="accent1">
                      <a:satMod val="175000"/>
                      <a:alpha val="40000"/>
                    </a:schemeClr>
                  </a:glow>
                </a:effectLst>
              </a:rPr>
              <a:t>MINUTE</a:t>
            </a:r>
            <a:r>
              <a:rPr lang="en-US" dirty="0">
                <a:effectLst/>
              </a:rPr>
              <a:t> of </a:t>
            </a:r>
            <a:r>
              <a:rPr lang="en-US" sz="2000" dirty="0">
                <a:solidFill>
                  <a:schemeClr val="bg1"/>
                </a:solidFill>
                <a:effectLst>
                  <a:glow rad="228600">
                    <a:schemeClr val="accent1">
                      <a:satMod val="175000"/>
                      <a:alpha val="40000"/>
                    </a:schemeClr>
                  </a:glow>
                </a:effectLst>
              </a:rPr>
              <a:t>EVERY DAY </a:t>
            </a:r>
            <a:r>
              <a:rPr lang="en-US" dirty="0">
                <a:effectLst/>
              </a:rPr>
              <a:t>for a </a:t>
            </a:r>
            <a:r>
              <a:rPr lang="en-US" sz="2000" dirty="0">
                <a:solidFill>
                  <a:schemeClr val="bg1"/>
                </a:solidFill>
                <a:effectLst>
                  <a:glow rad="228600">
                    <a:schemeClr val="accent1">
                      <a:satMod val="175000"/>
                      <a:alpha val="40000"/>
                    </a:schemeClr>
                  </a:glow>
                </a:effectLst>
              </a:rPr>
              <a:t>YEAR</a:t>
            </a:r>
            <a:r>
              <a:rPr lang="en-US" dirty="0">
                <a:effectLst/>
              </a:rPr>
              <a:t>. </a:t>
            </a:r>
          </a:p>
        </p:txBody>
      </p:sp>
    </p:spTree>
    <p:extLst>
      <p:ext uri="{BB962C8B-B14F-4D97-AF65-F5344CB8AC3E}">
        <p14:creationId xmlns:p14="http://schemas.microsoft.com/office/powerpoint/2010/main" val="91698609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7" name="Content Placeholder 5">
            <a:extLst>
              <a:ext uri="{FF2B5EF4-FFF2-40B4-BE49-F238E27FC236}">
                <a16:creationId xmlns:a16="http://schemas.microsoft.com/office/drawing/2014/main" id="{80D83108-EE5A-463C-84BB-1477F68EAF14}"/>
              </a:ext>
            </a:extLst>
          </p:cNvPr>
          <p:cNvPicPr>
            <a:picLocks noChangeAspect="1"/>
          </p:cNvPicPr>
          <p:nvPr/>
        </p:nvPicPr>
        <p:blipFill>
          <a:blip r:embed="rId3"/>
          <a:stretch>
            <a:fillRect/>
          </a:stretch>
        </p:blipFill>
        <p:spPr>
          <a:xfrm>
            <a:off x="805262" y="2103812"/>
            <a:ext cx="4479925" cy="2984750"/>
          </a:xfrm>
          <a:prstGeom prst="rect">
            <a:avLst/>
          </a:prstGeom>
        </p:spPr>
      </p:pic>
    </p:spTree>
    <p:extLst>
      <p:ext uri="{BB962C8B-B14F-4D97-AF65-F5344CB8AC3E}">
        <p14:creationId xmlns:p14="http://schemas.microsoft.com/office/powerpoint/2010/main" val="2183041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7" name="Content Placeholder 5">
            <a:extLst>
              <a:ext uri="{FF2B5EF4-FFF2-40B4-BE49-F238E27FC236}">
                <a16:creationId xmlns:a16="http://schemas.microsoft.com/office/drawing/2014/main" id="{80D83108-EE5A-463C-84BB-1477F68EAF14}"/>
              </a:ext>
            </a:extLst>
          </p:cNvPr>
          <p:cNvPicPr>
            <a:picLocks noChangeAspect="1"/>
          </p:cNvPicPr>
          <p:nvPr/>
        </p:nvPicPr>
        <p:blipFill>
          <a:blip r:embed="rId3"/>
          <a:stretch>
            <a:fillRect/>
          </a:stretch>
        </p:blipFill>
        <p:spPr>
          <a:xfrm>
            <a:off x="805262" y="2103812"/>
            <a:ext cx="4479925" cy="2984750"/>
          </a:xfrm>
          <a:prstGeom prst="rect">
            <a:avLst/>
          </a:prstGeom>
        </p:spPr>
      </p:pic>
      <p:sp>
        <p:nvSpPr>
          <p:cNvPr id="3" name="TextBox 2">
            <a:extLst>
              <a:ext uri="{FF2B5EF4-FFF2-40B4-BE49-F238E27FC236}">
                <a16:creationId xmlns:a16="http://schemas.microsoft.com/office/drawing/2014/main" id="{BD7B0FE1-529C-4E4D-BF7D-9E9E77C16CD8}"/>
              </a:ext>
            </a:extLst>
          </p:cNvPr>
          <p:cNvSpPr txBox="1"/>
          <p:nvPr/>
        </p:nvSpPr>
        <p:spPr>
          <a:xfrm>
            <a:off x="5677786" y="3075057"/>
            <a:ext cx="2721935" cy="1107996"/>
          </a:xfrm>
          <a:prstGeom prst="rect">
            <a:avLst/>
          </a:prstGeom>
          <a:noFill/>
        </p:spPr>
        <p:txBody>
          <a:bodyPr wrap="square" rtlCol="0">
            <a:spAutoFit/>
          </a:bodyPr>
          <a:lstStyle/>
          <a:p>
            <a:pPr algn="ctr"/>
            <a:r>
              <a:rPr lang="en-US" sz="6600" b="1" dirty="0">
                <a:solidFill>
                  <a:schemeClr val="bg1"/>
                </a:solidFill>
                <a:effectLst>
                  <a:glow rad="228600">
                    <a:schemeClr val="accent4">
                      <a:satMod val="175000"/>
                      <a:alpha val="40000"/>
                    </a:schemeClr>
                  </a:glow>
                </a:effectLst>
                <a:latin typeface="Avenir Book" charset="0"/>
                <a:ea typeface="Avenir Book" charset="0"/>
                <a:cs typeface="Avenir Book" charset="0"/>
              </a:rPr>
              <a:t>2</a:t>
            </a:r>
            <a:r>
              <a:rPr lang="en-US" sz="4000" b="1" dirty="0">
                <a:solidFill>
                  <a:schemeClr val="bg1"/>
                </a:solidFill>
                <a:effectLst>
                  <a:glow rad="228600">
                    <a:schemeClr val="accent4">
                      <a:satMod val="175000"/>
                      <a:alpha val="40000"/>
                    </a:schemeClr>
                  </a:glow>
                </a:effectLst>
                <a:latin typeface="Avenir Book" charset="0"/>
                <a:ea typeface="Avenir Book" charset="0"/>
                <a:cs typeface="Avenir Book" charset="0"/>
              </a:rPr>
              <a:t> </a:t>
            </a:r>
            <a:r>
              <a:rPr lang="en-US" sz="4000" b="1" dirty="0">
                <a:solidFill>
                  <a:schemeClr val="bg1"/>
                </a:solidFill>
                <a:latin typeface="Avenir Book" charset="0"/>
                <a:ea typeface="Avenir Book" charset="0"/>
                <a:cs typeface="Avenir Book" charset="0"/>
              </a:rPr>
              <a:t>months</a:t>
            </a:r>
            <a:endParaRPr lang="en-US" sz="4000" dirty="0"/>
          </a:p>
        </p:txBody>
      </p:sp>
    </p:spTree>
    <p:extLst>
      <p:ext uri="{BB962C8B-B14F-4D97-AF65-F5344CB8AC3E}">
        <p14:creationId xmlns:p14="http://schemas.microsoft.com/office/powerpoint/2010/main" val="23350456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mso-contentType ?>
<SharedContentType xmlns="Microsoft.SharePoint.Taxonomy.ContentTypeSync" SourceId="29f62856-1543-49d4-a736-4569d363f533" ContentTypeId="0x0101" PreviousValue="false"/>
</file>

<file path=customXml/item11.xml><?xml version="1.0" encoding="utf-8"?>
<?mso-contentType ?>
<FormTemplates xmlns="http://schemas.microsoft.com/sharepoint/v3/contenttype/forms">
  <Display>DocumentLibraryForm</Display>
  <Edit>DocumentLibraryForm</Edit>
  <New>DocumentLibraryForm</New>
</FormTemplates>
</file>

<file path=customXml/item12.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2019-11-08T14:10:47+00:00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8013AD-CAFE-4B4F-BC49-53BB0ED0D4A2}">
  <ds:schemaRefs>
    <ds:schemaRef ds:uri="ESRI.ArcGIS.Mapping.OfficeIntegration.PowerPointInfo"/>
  </ds:schemaRefs>
</ds:datastoreItem>
</file>

<file path=customXml/itemProps10.xml><?xml version="1.0" encoding="utf-8"?>
<ds:datastoreItem xmlns:ds="http://schemas.openxmlformats.org/officeDocument/2006/customXml" ds:itemID="{2DA82485-1135-4ABA-9234-E4DA4A8D3303}"/>
</file>

<file path=customXml/itemProps11.xml><?xml version="1.0" encoding="utf-8"?>
<ds:datastoreItem xmlns:ds="http://schemas.openxmlformats.org/officeDocument/2006/customXml" ds:itemID="{3FE95D78-A290-4634-9614-9F8E4125AE27}"/>
</file>

<file path=customXml/itemProps12.xml><?xml version="1.0" encoding="utf-8"?>
<ds:datastoreItem xmlns:ds="http://schemas.openxmlformats.org/officeDocument/2006/customXml" ds:itemID="{31373452-91EB-4A9E-8074-C4FBC627B356}"/>
</file>

<file path=customXml/itemProps2.xml><?xml version="1.0" encoding="utf-8"?>
<ds:datastoreItem xmlns:ds="http://schemas.openxmlformats.org/officeDocument/2006/customXml" ds:itemID="{FFDE0190-406B-4D5F-A44D-8A07C9518EAD}">
  <ds:schemaRefs>
    <ds:schemaRef ds:uri="ESRI.ArcGIS.Mapping.OfficeIntegration.PowerPointInfo"/>
  </ds:schemaRefs>
</ds:datastoreItem>
</file>

<file path=customXml/itemProps3.xml><?xml version="1.0" encoding="utf-8"?>
<ds:datastoreItem xmlns:ds="http://schemas.openxmlformats.org/officeDocument/2006/customXml" ds:itemID="{D25DEDE8-3C34-483E-82C6-0BC8C9C30909}">
  <ds:schemaRefs>
    <ds:schemaRef ds:uri="ESRI.ArcGIS.Mapping.OfficeIntegration.PowerPointInfo"/>
  </ds:schemaRefs>
</ds:datastoreItem>
</file>

<file path=customXml/itemProps4.xml><?xml version="1.0" encoding="utf-8"?>
<ds:datastoreItem xmlns:ds="http://schemas.openxmlformats.org/officeDocument/2006/customXml" ds:itemID="{8E0D5BBE-C357-43A5-8ED1-5B1E7BEAA214}">
  <ds:schemaRefs>
    <ds:schemaRef ds:uri="ESRI.ArcGIS.Mapping.OfficeIntegration.PowerPointInfo"/>
  </ds:schemaRefs>
</ds:datastoreItem>
</file>

<file path=customXml/itemProps5.xml><?xml version="1.0" encoding="utf-8"?>
<ds:datastoreItem xmlns:ds="http://schemas.openxmlformats.org/officeDocument/2006/customXml" ds:itemID="{17411532-F916-42D1-94F6-B2A058090742}">
  <ds:schemaRefs>
    <ds:schemaRef ds:uri="ESRI.ArcGIS.Mapping.OfficeIntegration.PowerPointInfo"/>
  </ds:schemaRefs>
</ds:datastoreItem>
</file>

<file path=customXml/itemProps6.xml><?xml version="1.0" encoding="utf-8"?>
<ds:datastoreItem xmlns:ds="http://schemas.openxmlformats.org/officeDocument/2006/customXml" ds:itemID="{AF878DBF-6197-43E5-A64E-7BE3BFE37C34}">
  <ds:schemaRefs>
    <ds:schemaRef ds:uri="ESRI.ArcGIS.Mapping.OfficeIntegration.PowerPointInfo"/>
  </ds:schemaRefs>
</ds:datastoreItem>
</file>

<file path=customXml/itemProps7.xml><?xml version="1.0" encoding="utf-8"?>
<ds:datastoreItem xmlns:ds="http://schemas.openxmlformats.org/officeDocument/2006/customXml" ds:itemID="{CC9D2CC1-5EC2-4358-B737-0A80821FF196}">
  <ds:schemaRefs>
    <ds:schemaRef ds:uri="ESRI.ArcGIS.Mapping.OfficeIntegration.PowerPointInfo"/>
  </ds:schemaRefs>
</ds:datastoreItem>
</file>

<file path=customXml/itemProps8.xml><?xml version="1.0" encoding="utf-8"?>
<ds:datastoreItem xmlns:ds="http://schemas.openxmlformats.org/officeDocument/2006/customXml" ds:itemID="{E23FAC99-1BDD-4135-85AE-6EC1054F28D2}">
  <ds:schemaRefs>
    <ds:schemaRef ds:uri="ESRI.ArcGIS.Mapping.OfficeIntegration.PowerPointInfo"/>
  </ds:schemaRefs>
</ds:datastoreItem>
</file>

<file path=customXml/itemProps9.xml><?xml version="1.0" encoding="utf-8"?>
<ds:datastoreItem xmlns:ds="http://schemas.openxmlformats.org/officeDocument/2006/customXml" ds:itemID="{F92A6F47-E2E3-4450-A68F-EF72C64E0B35}"/>
</file>

<file path=docProps/app.xml><?xml version="1.0" encoding="utf-8"?>
<Properties xmlns="http://schemas.openxmlformats.org/officeDocument/2006/extended-properties" xmlns:vt="http://schemas.openxmlformats.org/officeDocument/2006/docPropsVTypes">
  <Template>Office Theme</Template>
  <TotalTime>5185</TotalTime>
  <Words>1968</Words>
  <Application>Microsoft Office PowerPoint</Application>
  <PresentationFormat>On-screen Show (4:3)</PresentationFormat>
  <Paragraphs>321</Paragraphs>
  <Slides>37</Slides>
  <Notes>36</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EcoLearn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Devon Richardson</cp:lastModifiedBy>
  <cp:revision>74</cp:revision>
  <dcterms:created xsi:type="dcterms:W3CDTF">2016-11-30T06:05:15Z</dcterms:created>
  <dcterms:modified xsi:type="dcterms:W3CDTF">2019-10-20T20:54:38Z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