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slides/slide6.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5.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customXml/itemProps2.xml" ContentType="application/vnd.openxmlformats-officedocument.customXmlProperties+xml"/>
  <Override PartName="/customXml/itemProps9.xml" ContentType="application/vnd.openxmlformats-officedocument.customXmlProperties+xml"/>
  <Override PartName="/customXml/itemProps3.xml" ContentType="application/vnd.openxmlformats-officedocument.customXmlProperties+xml"/>
  <Override PartName="/customXml/itemProps8.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customXml/itemProps5.xml" ContentType="application/vnd.openxmlformats-officedocument.customXmlProperties+xml"/>
  <Override PartName="/customXml/itemProps4.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12.xml" ContentType="application/vnd.openxmlformats-officedocument.customXmlProperties+xml"/>
  <Override PartName="/customXml/itemProps11.xml" ContentType="application/vnd.openxmlformats-officedocument.customXmlProperties+xml"/>
  <Override PartName="/customXml/itemProps10.xml" ContentType="application/vnd.openxmlformats-officedocument.customXmlProperties+xml"/>
  <Override PartName="/customXml/itemProps1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0"/>
  </p:sldMasterIdLst>
  <p:notesMasterIdLst>
    <p:notesMasterId r:id="rId24"/>
  </p:notesMasterIdLst>
  <p:sldIdLst>
    <p:sldId id="256" r:id="rId11"/>
    <p:sldId id="257" r:id="rId12"/>
    <p:sldId id="258" r:id="rId13"/>
    <p:sldId id="259" r:id="rId14"/>
    <p:sldId id="260" r:id="rId15"/>
    <p:sldId id="262" r:id="rId16"/>
    <p:sldId id="261" r:id="rId17"/>
    <p:sldId id="263" r:id="rId18"/>
    <p:sldId id="264" r:id="rId19"/>
    <p:sldId id="265" r:id="rId20"/>
    <p:sldId id="266" r:id="rId21"/>
    <p:sldId id="267" r:id="rId22"/>
    <p:sldId id="26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5422"/>
    <a:srgbClr val="416529"/>
    <a:srgbClr val="173A59"/>
    <a:srgbClr val="265F92"/>
    <a:srgbClr val="0000B4"/>
    <a:srgbClr val="000099"/>
    <a:srgbClr val="2C2C84"/>
    <a:srgbClr val="333399"/>
    <a:srgbClr val="663300"/>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79"/>
    <p:restoredTop sz="85336"/>
  </p:normalViewPr>
  <p:slideViewPr>
    <p:cSldViewPr snapToGrid="0" snapToObjects="1">
      <p:cViewPr varScale="1">
        <p:scale>
          <a:sx n="82" d="100"/>
          <a:sy n="82" d="100"/>
        </p:scale>
        <p:origin x="1448"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customXml" Target="../customXml/item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customXml" Target="../customXml/item10.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notesMaster" Target="notesMasters/notesMaster1.xml"/><Relationship Id="rId32" Type="http://schemas.openxmlformats.org/officeDocument/2006/relationships/customXml" Target="../customXml/item13.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tableStyles" Target="tableStyles.xml"/><Relationship Id="rId10" Type="http://schemas.openxmlformats.org/officeDocument/2006/relationships/slideMaster" Target="slideMasters/slideMaster1.xml"/><Relationship Id="rId19" Type="http://schemas.openxmlformats.org/officeDocument/2006/relationships/slide" Target="slides/slide9.xml"/><Relationship Id="rId31" Type="http://schemas.openxmlformats.org/officeDocument/2006/relationships/customXml" Target="../customXml/item12.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theme" Target="theme/theme1.xml"/><Relationship Id="rId30" Type="http://schemas.openxmlformats.org/officeDocument/2006/relationships/customXml" Target="../customXml/item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6BA48-7336-7F46-83E1-33F88F02884E}" type="datetimeFigureOut">
              <a:rPr lang="en-US" smtClean="0"/>
              <a:t>10/27/2017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5F558-4595-D745-AB7D-81853C980762}" type="slidenum">
              <a:rPr lang="en-US" smtClean="0"/>
              <a:t>‹#›</a:t>
            </a:fld>
            <a:endParaRPr lang="en-US"/>
          </a:p>
        </p:txBody>
      </p:sp>
    </p:spTree>
    <p:extLst>
      <p:ext uri="{BB962C8B-B14F-4D97-AF65-F5344CB8AC3E}">
        <p14:creationId xmlns:p14="http://schemas.microsoft.com/office/powerpoint/2010/main" val="1878010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www.theodysseyonline.com</a:t>
            </a:r>
            <a:r>
              <a:rPr lang="en-US" dirty="0"/>
              <a:t>/learning-bees-</a:t>
            </a:r>
            <a:r>
              <a:rPr lang="en-US" dirty="0" err="1"/>
              <a:t>american</a:t>
            </a:r>
            <a:r>
              <a:rPr lang="en-US" dirty="0"/>
              <a:t>-honey-queen</a:t>
            </a:r>
          </a:p>
        </p:txBody>
      </p:sp>
      <p:sp>
        <p:nvSpPr>
          <p:cNvPr id="4" name="Slide Number Placeholder 3"/>
          <p:cNvSpPr>
            <a:spLocks noGrp="1"/>
          </p:cNvSpPr>
          <p:nvPr>
            <p:ph type="sldNum" sz="quarter" idx="10"/>
          </p:nvPr>
        </p:nvSpPr>
        <p:spPr/>
        <p:txBody>
          <a:bodyPr/>
          <a:lstStyle/>
          <a:p>
            <a:fld id="{EB55F558-4595-D745-AB7D-81853C980762}" type="slidenum">
              <a:rPr lang="en-US" smtClean="0"/>
              <a:t>1</a:t>
            </a:fld>
            <a:endParaRPr lang="en-US"/>
          </a:p>
        </p:txBody>
      </p:sp>
    </p:spTree>
    <p:extLst>
      <p:ext uri="{BB962C8B-B14F-4D97-AF65-F5344CB8AC3E}">
        <p14:creationId xmlns:p14="http://schemas.microsoft.com/office/powerpoint/2010/main" val="626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upstreampolicy.org</a:t>
            </a:r>
            <a:r>
              <a:rPr lang="en-US" dirty="0"/>
              <a:t>/</a:t>
            </a:r>
            <a:r>
              <a:rPr lang="en-US" dirty="0" err="1"/>
              <a:t>wp</a:t>
            </a:r>
            <a:r>
              <a:rPr lang="en-US" dirty="0"/>
              <a:t>-content/uploads/2013/09/Zero-Waste-</a:t>
            </a:r>
            <a:r>
              <a:rPr lang="en-US" dirty="0" err="1"/>
              <a:t>Truck.jpg</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11</a:t>
            </a:fld>
            <a:endParaRPr lang="en-US"/>
          </a:p>
        </p:txBody>
      </p:sp>
    </p:spTree>
    <p:extLst>
      <p:ext uri="{BB962C8B-B14F-4D97-AF65-F5344CB8AC3E}">
        <p14:creationId xmlns:p14="http://schemas.microsoft.com/office/powerpoint/2010/main" val="560114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Sources:</a:t>
            </a:r>
            <a:r>
              <a:rPr lang="en-US" baseline="0" dirty="0"/>
              <a:t> </a:t>
            </a:r>
          </a:p>
          <a:p>
            <a:r>
              <a:rPr lang="en-US" baseline="0" dirty="0"/>
              <a:t>Newspaper</a:t>
            </a:r>
            <a:r>
              <a:rPr lang="en-US" baseline="0"/>
              <a:t>: http</a:t>
            </a:r>
            <a:r>
              <a:rPr lang="en-US" baseline="0" dirty="0"/>
              <a:t>://</a:t>
            </a:r>
            <a:r>
              <a:rPr lang="en-US" baseline="0" dirty="0" err="1"/>
              <a:t>www.pngall.com</a:t>
            </a:r>
            <a:r>
              <a:rPr lang="en-US" baseline="0" dirty="0"/>
              <a:t>/</a:t>
            </a:r>
            <a:r>
              <a:rPr lang="en-US" baseline="0" dirty="0" err="1"/>
              <a:t>wp</a:t>
            </a:r>
            <a:r>
              <a:rPr lang="en-US" baseline="0" dirty="0"/>
              <a:t>-content/uploads/2016/05/Newspaper-Free-Download-</a:t>
            </a:r>
            <a:r>
              <a:rPr lang="en-US" baseline="0" dirty="0" err="1"/>
              <a:t>PNG.png</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12</a:t>
            </a:fld>
            <a:endParaRPr lang="en-US"/>
          </a:p>
        </p:txBody>
      </p:sp>
    </p:spTree>
    <p:extLst>
      <p:ext uri="{BB962C8B-B14F-4D97-AF65-F5344CB8AC3E}">
        <p14:creationId xmlns:p14="http://schemas.microsoft.com/office/powerpoint/2010/main" val="1864167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greenenergysavingtips.com</a:t>
            </a:r>
            <a:r>
              <a:rPr lang="en-US" dirty="0"/>
              <a:t>/</a:t>
            </a:r>
            <a:r>
              <a:rPr lang="en-US" dirty="0" err="1"/>
              <a:t>wp</a:t>
            </a:r>
            <a:r>
              <a:rPr lang="en-US" dirty="0"/>
              <a:t>-content/uploads/how-to-reduce-reuse-recycle-for-kids-2-.jpg</a:t>
            </a:r>
          </a:p>
        </p:txBody>
      </p:sp>
      <p:sp>
        <p:nvSpPr>
          <p:cNvPr id="4" name="Slide Number Placeholder 3"/>
          <p:cNvSpPr>
            <a:spLocks noGrp="1"/>
          </p:cNvSpPr>
          <p:nvPr>
            <p:ph type="sldNum" sz="quarter" idx="10"/>
          </p:nvPr>
        </p:nvSpPr>
        <p:spPr/>
        <p:txBody>
          <a:bodyPr/>
          <a:lstStyle/>
          <a:p>
            <a:fld id="{EB55F558-4595-D745-AB7D-81853C980762}" type="slidenum">
              <a:rPr lang="en-US" smtClean="0"/>
              <a:t>2</a:t>
            </a:fld>
            <a:endParaRPr lang="en-US"/>
          </a:p>
        </p:txBody>
      </p:sp>
    </p:spTree>
    <p:extLst>
      <p:ext uri="{BB962C8B-B14F-4D97-AF65-F5344CB8AC3E}">
        <p14:creationId xmlns:p14="http://schemas.microsoft.com/office/powerpoint/2010/main" val="1840982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https://</a:t>
            </a:r>
            <a:r>
              <a:rPr lang="en-US" baseline="0" dirty="0" err="1"/>
              <a:t>img.clipartfest.com</a:t>
            </a:r>
            <a:r>
              <a:rPr lang="en-US" baseline="0" dirty="0"/>
              <a:t>/2da805a6cad9c39b29e8a66e25a3d21e_tree-blossoming-in-springtime-clipart-of-animated-trees_700-671.png</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3</a:t>
            </a:fld>
            <a:endParaRPr lang="en-US"/>
          </a:p>
        </p:txBody>
      </p:sp>
    </p:spTree>
    <p:extLst>
      <p:ext uri="{BB962C8B-B14F-4D97-AF65-F5344CB8AC3E}">
        <p14:creationId xmlns:p14="http://schemas.microsoft.com/office/powerpoint/2010/main" val="597462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https://4.imimg.com/data4/AU/VR/MY-1521570/car-facial-tissue-boxe-250x250.png</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4</a:t>
            </a:fld>
            <a:endParaRPr lang="en-US"/>
          </a:p>
        </p:txBody>
      </p:sp>
    </p:spTree>
    <p:extLst>
      <p:ext uri="{BB962C8B-B14F-4D97-AF65-F5344CB8AC3E}">
        <p14:creationId xmlns:p14="http://schemas.microsoft.com/office/powerpoint/2010/main" val="1762014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img.clipartfox.com</a:t>
            </a:r>
            <a:r>
              <a:rPr lang="en-US" dirty="0"/>
              <a:t>/ce06949c5c33baf3bbce5915a03c7ed7_trash-can-clip-art-animated-trash-can-clipart_582-595.png</a:t>
            </a:r>
          </a:p>
        </p:txBody>
      </p:sp>
      <p:sp>
        <p:nvSpPr>
          <p:cNvPr id="4" name="Slide Number Placeholder 3"/>
          <p:cNvSpPr>
            <a:spLocks noGrp="1"/>
          </p:cNvSpPr>
          <p:nvPr>
            <p:ph type="sldNum" sz="quarter" idx="10"/>
          </p:nvPr>
        </p:nvSpPr>
        <p:spPr/>
        <p:txBody>
          <a:bodyPr/>
          <a:lstStyle/>
          <a:p>
            <a:fld id="{EB55F558-4595-D745-AB7D-81853C980762}" type="slidenum">
              <a:rPr lang="en-US" smtClean="0"/>
              <a:t>5</a:t>
            </a:fld>
            <a:endParaRPr lang="en-US"/>
          </a:p>
        </p:txBody>
      </p:sp>
    </p:spTree>
    <p:extLst>
      <p:ext uri="{BB962C8B-B14F-4D97-AF65-F5344CB8AC3E}">
        <p14:creationId xmlns:p14="http://schemas.microsoft.com/office/powerpoint/2010/main" val="870115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https://encrypted-tbn1.gstatic.com/</a:t>
            </a:r>
            <a:r>
              <a:rPr lang="en-US" dirty="0" err="1"/>
              <a:t>images?q</a:t>
            </a:r>
            <a:r>
              <a:rPr lang="en-US" dirty="0"/>
              <a:t>=tbn:ANd9GcQ1w-oHlemh7EWF8qb7-S0JH4U65YYri25IZwvL2ULVJksgtb2m</a:t>
            </a:r>
          </a:p>
        </p:txBody>
      </p:sp>
      <p:sp>
        <p:nvSpPr>
          <p:cNvPr id="4" name="Slide Number Placeholder 3"/>
          <p:cNvSpPr>
            <a:spLocks noGrp="1"/>
          </p:cNvSpPr>
          <p:nvPr>
            <p:ph type="sldNum" sz="quarter" idx="10"/>
          </p:nvPr>
        </p:nvSpPr>
        <p:spPr/>
        <p:txBody>
          <a:bodyPr/>
          <a:lstStyle/>
          <a:p>
            <a:fld id="{EB55F558-4595-D745-AB7D-81853C980762}" type="slidenum">
              <a:rPr lang="en-US" smtClean="0"/>
              <a:t>6</a:t>
            </a:fld>
            <a:endParaRPr lang="en-US"/>
          </a:p>
        </p:txBody>
      </p:sp>
    </p:spTree>
    <p:extLst>
      <p:ext uri="{BB962C8B-B14F-4D97-AF65-F5344CB8AC3E}">
        <p14:creationId xmlns:p14="http://schemas.microsoft.com/office/powerpoint/2010/main" val="354320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www.iconsdb.com</a:t>
            </a:r>
            <a:r>
              <a:rPr lang="en-US" dirty="0"/>
              <a:t>/icons/preview/white/trash-3-xxl.png</a:t>
            </a:r>
          </a:p>
          <a:p>
            <a:r>
              <a:rPr lang="en-US" dirty="0"/>
              <a:t>https://</a:t>
            </a:r>
            <a:r>
              <a:rPr lang="en-US" dirty="0" err="1"/>
              <a:t>upload.wikimedia.org</a:t>
            </a:r>
            <a:r>
              <a:rPr lang="en-US" dirty="0"/>
              <a:t>/</a:t>
            </a:r>
            <a:r>
              <a:rPr lang="en-US" dirty="0" err="1"/>
              <a:t>wikipedia</a:t>
            </a:r>
            <a:r>
              <a:rPr lang="en-US" dirty="0"/>
              <a:t>/commons/thumb/7/7b/</a:t>
            </a:r>
            <a:r>
              <a:rPr lang="en-US" dirty="0" err="1"/>
              <a:t>Recycling_symbol.svg</a:t>
            </a:r>
            <a:r>
              <a:rPr lang="en-US" dirty="0"/>
              <a:t>/2000px-Recycling_symbol.svg.png</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7</a:t>
            </a:fld>
            <a:endParaRPr lang="en-US"/>
          </a:p>
        </p:txBody>
      </p:sp>
    </p:spTree>
    <p:extLst>
      <p:ext uri="{BB962C8B-B14F-4D97-AF65-F5344CB8AC3E}">
        <p14:creationId xmlns:p14="http://schemas.microsoft.com/office/powerpoint/2010/main" val="809116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gallery.yopriceville.com</a:t>
            </a:r>
            <a:r>
              <a:rPr lang="en-US" dirty="0"/>
              <a:t>/</a:t>
            </a:r>
            <a:r>
              <a:rPr lang="en-US" dirty="0" err="1"/>
              <a:t>var</a:t>
            </a:r>
            <a:r>
              <a:rPr lang="en-US" dirty="0"/>
              <a:t>/resizes/Free-Clipart-Pictures/</a:t>
            </a:r>
            <a:r>
              <a:rPr lang="en-US" dirty="0" err="1"/>
              <a:t>Money.PNG</a:t>
            </a:r>
            <a:r>
              <a:rPr lang="en-US" dirty="0"/>
              <a:t>/</a:t>
            </a:r>
            <a:r>
              <a:rPr lang="en-US" dirty="0" err="1"/>
              <a:t>Piggy_Bank_PNG_Clip_Art_Image.png?m</a:t>
            </a:r>
            <a:r>
              <a:rPr lang="en-US" dirty="0"/>
              <a:t>=1468235672</a:t>
            </a:r>
          </a:p>
          <a:p>
            <a:r>
              <a:rPr lang="en-US" dirty="0"/>
              <a:t>https://4.imimg.com/data4/AU/VR/MY-1521570/car-facial-tissue-boxe-250x250.png</a:t>
            </a:r>
          </a:p>
        </p:txBody>
      </p:sp>
      <p:sp>
        <p:nvSpPr>
          <p:cNvPr id="4" name="Slide Number Placeholder 3"/>
          <p:cNvSpPr>
            <a:spLocks noGrp="1"/>
          </p:cNvSpPr>
          <p:nvPr>
            <p:ph type="sldNum" sz="quarter" idx="10"/>
          </p:nvPr>
        </p:nvSpPr>
        <p:spPr/>
        <p:txBody>
          <a:bodyPr/>
          <a:lstStyle/>
          <a:p>
            <a:fld id="{EB55F558-4595-D745-AB7D-81853C980762}" type="slidenum">
              <a:rPr lang="en-US" smtClean="0"/>
              <a:t>8</a:t>
            </a:fld>
            <a:endParaRPr lang="en-US"/>
          </a:p>
        </p:txBody>
      </p:sp>
    </p:spTree>
    <p:extLst>
      <p:ext uri="{BB962C8B-B14F-4D97-AF65-F5344CB8AC3E}">
        <p14:creationId xmlns:p14="http://schemas.microsoft.com/office/powerpoint/2010/main" val="982788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www.recycling-revolution.com</a:t>
            </a:r>
            <a:r>
              <a:rPr lang="en-US" dirty="0"/>
              <a:t>/reuse-trash-</a:t>
            </a:r>
            <a:r>
              <a:rPr lang="en-US" dirty="0" err="1"/>
              <a:t>ideas.html</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10</a:t>
            </a:fld>
            <a:endParaRPr lang="en-US"/>
          </a:p>
        </p:txBody>
      </p:sp>
    </p:spTree>
    <p:extLst>
      <p:ext uri="{BB962C8B-B14F-4D97-AF65-F5344CB8AC3E}">
        <p14:creationId xmlns:p14="http://schemas.microsoft.com/office/powerpoint/2010/main" val="1945792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044506607"/>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1313537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57334711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3670820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0AEB10-0331-9D40-84F5-18C58A9A253D}"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9473237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0AEB10-0331-9D40-84F5-18C58A9A253D}" type="datetimeFigureOut">
              <a:rPr lang="en-US" smtClean="0"/>
              <a:t>10/27/2017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09974608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0AEB10-0331-9D40-84F5-18C58A9A253D}" type="datetimeFigureOut">
              <a:rPr lang="en-US" smtClean="0"/>
              <a:t>10/27/2017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4061683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0AEB10-0331-9D40-84F5-18C58A9A253D}" type="datetimeFigureOut">
              <a:rPr lang="en-US" smtClean="0"/>
              <a:t>10/27/2017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9476251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AEB10-0331-9D40-84F5-18C58A9A253D}" type="datetimeFigureOut">
              <a:rPr lang="en-US" smtClean="0"/>
              <a:t>10/27/2017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3863866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10/27/2017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44804009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10/27/2017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2513844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1652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AEB10-0331-9D40-84F5-18C58A9A253D}" type="datetimeFigureOut">
              <a:rPr lang="en-US" smtClean="0"/>
              <a:t>10/27/2017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CD125-CC7A-0B48-9730-2551E67667DF}" type="slidenum">
              <a:rPr lang="en-US" smtClean="0"/>
              <a:t>‹#›</a:t>
            </a:fld>
            <a:endParaRPr lang="en-US"/>
          </a:p>
        </p:txBody>
      </p:sp>
    </p:spTree>
    <p:extLst>
      <p:ext uri="{BB962C8B-B14F-4D97-AF65-F5344CB8AC3E}">
        <p14:creationId xmlns:p14="http://schemas.microsoft.com/office/powerpoint/2010/main" val="1759047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recycling-revolution.com/reuse-trash-ideas.html" TargetMode="External"/><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3.tiff"/><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www.epa.gov/education" TargetMode="External"/><Relationship Id="rId1" Type="http://schemas.openxmlformats.org/officeDocument/2006/relationships/slideLayout" Target="../slideLayouts/slideLayout1.xml"/><Relationship Id="rId5" Type="http://schemas.openxmlformats.org/officeDocument/2006/relationships/hyperlink" Target="mailto:hanft.sally@epa.gov" TargetMode="Externa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tif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tif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tiff"/><Relationship Id="rId5" Type="http://schemas.openxmlformats.org/officeDocument/2006/relationships/image" Target="../media/image11.tif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3999" y="4230326"/>
            <a:ext cx="8568267" cy="1261884"/>
          </a:xfrm>
          <a:prstGeom prst="rect">
            <a:avLst/>
          </a:prstGeom>
          <a:noFill/>
        </p:spPr>
        <p:txBody>
          <a:bodyPr wrap="square" rtlCol="0">
            <a:spAutoFit/>
          </a:bodyPr>
          <a:lstStyle/>
          <a:p>
            <a:r>
              <a:rPr lang="en-US" sz="3200" dirty="0">
                <a:solidFill>
                  <a:schemeClr val="bg1"/>
                </a:solidFill>
                <a:latin typeface="Avenir Medium" charset="0"/>
                <a:ea typeface="Avenir Medium" charset="0"/>
                <a:cs typeface="Avenir Medium" charset="0"/>
              </a:rPr>
              <a:t>Kindergarten</a:t>
            </a:r>
          </a:p>
          <a:p>
            <a:r>
              <a:rPr lang="en-US" sz="4400" dirty="0">
                <a:solidFill>
                  <a:schemeClr val="bg1"/>
                </a:solidFill>
                <a:latin typeface="Avenir Medium" charset="0"/>
                <a:ea typeface="Avenir Medium" charset="0"/>
                <a:cs typeface="Avenir Medium" charset="0"/>
              </a:rPr>
              <a:t>Waste</a:t>
            </a:r>
          </a:p>
        </p:txBody>
      </p:sp>
      <p:sp>
        <p:nvSpPr>
          <p:cNvPr id="6" name="TextBox 5"/>
          <p:cNvSpPr txBox="1"/>
          <p:nvPr/>
        </p:nvSpPr>
        <p:spPr>
          <a:xfrm>
            <a:off x="253999" y="5660205"/>
            <a:ext cx="6146801" cy="830997"/>
          </a:xfrm>
          <a:prstGeom prst="rect">
            <a:avLst/>
          </a:prstGeom>
          <a:noFill/>
        </p:spPr>
        <p:txBody>
          <a:bodyPr wrap="square" rtlCol="0">
            <a:spAutoFit/>
          </a:bodyPr>
          <a:lstStyle/>
          <a:p>
            <a:r>
              <a:rPr lang="en-US" sz="2400" dirty="0">
                <a:solidFill>
                  <a:schemeClr val="bg1"/>
                </a:solidFill>
                <a:latin typeface="Avenir Book" charset="0"/>
                <a:ea typeface="Avenir Book" charset="0"/>
                <a:cs typeface="Avenir Book" charset="0"/>
              </a:rPr>
              <a:t>Materials are limited! We can use “disposable” things for other purposes. </a:t>
            </a:r>
          </a:p>
        </p:txBody>
      </p:sp>
      <p:sp>
        <p:nvSpPr>
          <p:cNvPr id="9" name="Rectangle 8"/>
          <p:cNvSpPr/>
          <p:nvPr/>
        </p:nvSpPr>
        <p:spPr>
          <a:xfrm>
            <a:off x="7950728" y="5804997"/>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7" name="Picture 6"/>
          <p:cNvPicPr>
            <a:picLocks noChangeAspect="1"/>
          </p:cNvPicPr>
          <p:nvPr/>
        </p:nvPicPr>
        <p:blipFill>
          <a:blip r:embed="rId3"/>
          <a:stretch>
            <a:fillRect/>
          </a:stretch>
        </p:blipFill>
        <p:spPr>
          <a:xfrm>
            <a:off x="7216885" y="5887517"/>
            <a:ext cx="833856" cy="810032"/>
          </a:xfrm>
          <a:prstGeom prst="rect">
            <a:avLst/>
          </a:prstGeom>
        </p:spPr>
      </p:pic>
      <p:pic>
        <p:nvPicPr>
          <p:cNvPr id="3" name="Picture 2"/>
          <p:cNvPicPr>
            <a:picLocks noChangeAspect="1"/>
          </p:cNvPicPr>
          <p:nvPr/>
        </p:nvPicPr>
        <p:blipFill>
          <a:blip r:embed="rId4"/>
          <a:stretch>
            <a:fillRect/>
          </a:stretch>
        </p:blipFill>
        <p:spPr>
          <a:xfrm>
            <a:off x="0" y="-1"/>
            <a:ext cx="9144000" cy="3835021"/>
          </a:xfrm>
          <a:prstGeom prst="rect">
            <a:avLst/>
          </a:prstGeom>
        </p:spPr>
      </p:pic>
    </p:spTree>
    <p:extLst>
      <p:ext uri="{BB962C8B-B14F-4D97-AF65-F5344CB8AC3E}">
        <p14:creationId xmlns:p14="http://schemas.microsoft.com/office/powerpoint/2010/main" val="163814448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461" y="356461"/>
            <a:ext cx="6478292" cy="707886"/>
          </a:xfrm>
          <a:prstGeom prst="rect">
            <a:avLst/>
          </a:prstGeom>
          <a:noFill/>
        </p:spPr>
        <p:txBody>
          <a:bodyPr wrap="square" rtlCol="0">
            <a:spAutoFit/>
          </a:bodyPr>
          <a:lstStyle/>
          <a:p>
            <a:r>
              <a:rPr lang="en-US" sz="4000" b="1" dirty="0">
                <a:solidFill>
                  <a:schemeClr val="bg1"/>
                </a:solidFill>
                <a:latin typeface="Avenir Book" charset="0"/>
                <a:ea typeface="Avenir Book" charset="0"/>
                <a:cs typeface="Avenir Book" charset="0"/>
              </a:rPr>
              <a:t>Practice</a:t>
            </a:r>
          </a:p>
        </p:txBody>
      </p:sp>
      <p:pic>
        <p:nvPicPr>
          <p:cNvPr id="3" name="Picture 2"/>
          <p:cNvPicPr>
            <a:picLocks noChangeAspect="1"/>
          </p:cNvPicPr>
          <p:nvPr/>
        </p:nvPicPr>
        <p:blipFill>
          <a:blip r:embed="rId5"/>
          <a:stretch>
            <a:fillRect/>
          </a:stretch>
        </p:blipFill>
        <p:spPr>
          <a:xfrm>
            <a:off x="356461" y="1975518"/>
            <a:ext cx="1612900" cy="3733800"/>
          </a:xfrm>
          <a:prstGeom prst="rect">
            <a:avLst/>
          </a:prstGeom>
        </p:spPr>
      </p:pic>
      <p:sp>
        <p:nvSpPr>
          <p:cNvPr id="4" name="TextBox 3"/>
          <p:cNvSpPr txBox="1"/>
          <p:nvPr/>
        </p:nvSpPr>
        <p:spPr>
          <a:xfrm>
            <a:off x="2448732" y="1780315"/>
            <a:ext cx="6555783" cy="2062103"/>
          </a:xfrm>
          <a:prstGeom prst="rect">
            <a:avLst/>
          </a:prstGeom>
          <a:noFill/>
        </p:spPr>
        <p:txBody>
          <a:bodyPr wrap="square" rtlCol="0" anchor="t">
            <a:spAutoFit/>
          </a:bodyPr>
          <a:lstStyle/>
          <a:p>
            <a:r>
              <a:rPr lang="en-US" sz="3200" dirty="0">
                <a:solidFill>
                  <a:schemeClr val="bg1"/>
                </a:solidFill>
                <a:latin typeface="Avenir Book" charset="0"/>
                <a:ea typeface="Avenir Book" charset="0"/>
                <a:cs typeface="Avenir Book" charset="0"/>
              </a:rPr>
              <a:t>Look at the items on the table. Brainstorm what some of the trash could be used for! This is your chance to think creatively.</a:t>
            </a:r>
          </a:p>
        </p:txBody>
      </p:sp>
      <p:sp>
        <p:nvSpPr>
          <p:cNvPr id="6" name="TextBox 5"/>
          <p:cNvSpPr txBox="1"/>
          <p:nvPr/>
        </p:nvSpPr>
        <p:spPr>
          <a:xfrm>
            <a:off x="2448732" y="4262768"/>
            <a:ext cx="6207072" cy="1446550"/>
          </a:xfrm>
          <a:prstGeom prst="rect">
            <a:avLst/>
          </a:prstGeom>
          <a:noFill/>
        </p:spPr>
        <p:txBody>
          <a:bodyPr wrap="square" rtlCol="0">
            <a:spAutoFit/>
          </a:bodyPr>
          <a:lstStyle/>
          <a:p>
            <a:r>
              <a:rPr lang="en-US" sz="3200" dirty="0">
                <a:solidFill>
                  <a:schemeClr val="bg1"/>
                </a:solidFill>
                <a:latin typeface="Avenir Book" charset="0"/>
                <a:ea typeface="Avenir Book" charset="0"/>
                <a:cs typeface="Avenir Book" charset="0"/>
              </a:rPr>
              <a:t>Visit this website for more ideas! </a:t>
            </a:r>
          </a:p>
          <a:p>
            <a:pPr algn="just"/>
            <a:r>
              <a:rPr lang="en-US" sz="2800" dirty="0">
                <a:solidFill>
                  <a:schemeClr val="bg1"/>
                </a:solidFill>
                <a:latin typeface="Avenir Book" charset="0"/>
                <a:ea typeface="Avenir Book" charset="0"/>
                <a:cs typeface="Avenir Book" charset="0"/>
                <a:hlinkClick r:id="rId6"/>
              </a:rPr>
              <a:t>http://</a:t>
            </a:r>
            <a:r>
              <a:rPr lang="en-US" sz="2800" dirty="0" err="1">
                <a:solidFill>
                  <a:schemeClr val="bg1"/>
                </a:solidFill>
                <a:latin typeface="Avenir Book" charset="0"/>
                <a:ea typeface="Avenir Book" charset="0"/>
                <a:cs typeface="Avenir Book" charset="0"/>
                <a:hlinkClick r:id="rId6"/>
              </a:rPr>
              <a:t>www.recycling-revolution.com</a:t>
            </a:r>
            <a:r>
              <a:rPr lang="en-US" sz="2800" dirty="0">
                <a:solidFill>
                  <a:schemeClr val="bg1"/>
                </a:solidFill>
                <a:latin typeface="Avenir Book" charset="0"/>
                <a:ea typeface="Avenir Book" charset="0"/>
                <a:cs typeface="Avenir Book" charset="0"/>
                <a:hlinkClick r:id="rId6"/>
              </a:rPr>
              <a:t>/reuse-trash-</a:t>
            </a:r>
            <a:r>
              <a:rPr lang="en-US" sz="2800" dirty="0" err="1">
                <a:solidFill>
                  <a:schemeClr val="bg1"/>
                </a:solidFill>
                <a:latin typeface="Avenir Book" charset="0"/>
                <a:ea typeface="Avenir Book" charset="0"/>
                <a:cs typeface="Avenir Book" charset="0"/>
                <a:hlinkClick r:id="rId6"/>
              </a:rPr>
              <a:t>ideas.html</a:t>
            </a:r>
            <a:endParaRPr lang="en-US" sz="2800" dirty="0">
              <a:solidFill>
                <a:schemeClr val="bg1"/>
              </a:solidFill>
              <a:latin typeface="Avenir Book" charset="0"/>
              <a:ea typeface="Avenir Book" charset="0"/>
              <a:cs typeface="Avenir Book"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045200"/>
            <a:ext cx="812800" cy="812800"/>
          </a:xfrm>
          <a:prstGeom prst="rect">
            <a:avLst/>
          </a:prstGeom>
        </p:spPr>
      </p:pic>
      <p:sp>
        <p:nvSpPr>
          <p:cNvPr id="7" name="TextBox 6"/>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16601187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3953" y="464949"/>
            <a:ext cx="5439905" cy="707886"/>
          </a:xfrm>
          <a:prstGeom prst="rect">
            <a:avLst/>
          </a:prstGeom>
          <a:noFill/>
        </p:spPr>
        <p:txBody>
          <a:bodyPr wrap="square" rtlCol="0">
            <a:spAutoFit/>
          </a:bodyPr>
          <a:lstStyle/>
          <a:p>
            <a:r>
              <a:rPr lang="en-US" sz="4000" b="1" dirty="0">
                <a:solidFill>
                  <a:schemeClr val="bg1"/>
                </a:solidFill>
                <a:latin typeface="Avenir Book" charset="0"/>
                <a:ea typeface="Avenir Book" charset="0"/>
                <a:cs typeface="Avenir Book" charset="0"/>
              </a:rPr>
              <a:t>Closure</a:t>
            </a:r>
          </a:p>
        </p:txBody>
      </p:sp>
      <p:pic>
        <p:nvPicPr>
          <p:cNvPr id="3" name="Picture 2"/>
          <p:cNvPicPr>
            <a:picLocks noChangeAspect="1"/>
          </p:cNvPicPr>
          <p:nvPr/>
        </p:nvPicPr>
        <p:blipFill>
          <a:blip r:embed="rId5"/>
          <a:stretch>
            <a:fillRect/>
          </a:stretch>
        </p:blipFill>
        <p:spPr>
          <a:xfrm>
            <a:off x="2014779" y="1286359"/>
            <a:ext cx="5210380" cy="3067507"/>
          </a:xfrm>
          <a:prstGeom prst="rect">
            <a:avLst/>
          </a:prstGeom>
        </p:spPr>
      </p:pic>
      <p:sp>
        <p:nvSpPr>
          <p:cNvPr id="4" name="TextBox 3"/>
          <p:cNvSpPr txBox="1"/>
          <p:nvPr/>
        </p:nvSpPr>
        <p:spPr>
          <a:xfrm>
            <a:off x="433953" y="4664990"/>
            <a:ext cx="8183105" cy="2062103"/>
          </a:xfrm>
          <a:prstGeom prst="rect">
            <a:avLst/>
          </a:prstGeom>
          <a:noFill/>
        </p:spPr>
        <p:txBody>
          <a:bodyPr wrap="square" rtlCol="0">
            <a:spAutoFit/>
          </a:bodyPr>
          <a:lstStyle/>
          <a:p>
            <a:pPr algn="ctr"/>
            <a:r>
              <a:rPr lang="en-US" sz="3200" dirty="0">
                <a:solidFill>
                  <a:schemeClr val="bg1"/>
                </a:solidFill>
                <a:latin typeface="Avenir Book" charset="0"/>
                <a:ea typeface="Avenir Book" charset="0"/>
                <a:cs typeface="Avenir Book" charset="0"/>
              </a:rPr>
              <a:t>What have we learned today about waste? Why is it important to stop wasting things?</a:t>
            </a:r>
          </a:p>
          <a:p>
            <a:pPr algn="ctr"/>
            <a:r>
              <a:rPr lang="en-US" sz="3200" dirty="0">
                <a:solidFill>
                  <a:schemeClr val="bg1"/>
                </a:solidFill>
                <a:latin typeface="Avenir Book" charset="0"/>
                <a:ea typeface="Avenir Book" charset="0"/>
                <a:cs typeface="Avenir Book" charset="0"/>
              </a:rPr>
              <a:t>What do you think you can do to produce less waste?</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553" y="6045200"/>
            <a:ext cx="812800" cy="812800"/>
          </a:xfrm>
          <a:prstGeom prst="rect">
            <a:avLst/>
          </a:prstGeom>
        </p:spPr>
      </p:pic>
      <p:sp>
        <p:nvSpPr>
          <p:cNvPr id="6" name="TextBox 5"/>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99599410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447" y="511444"/>
            <a:ext cx="5858360" cy="707886"/>
          </a:xfrm>
          <a:prstGeom prst="rect">
            <a:avLst/>
          </a:prstGeom>
          <a:noFill/>
        </p:spPr>
        <p:txBody>
          <a:bodyPr wrap="square" rtlCol="0">
            <a:spAutoFit/>
          </a:bodyPr>
          <a:lstStyle/>
          <a:p>
            <a:r>
              <a:rPr lang="en-US" sz="4000" b="1">
                <a:solidFill>
                  <a:schemeClr val="bg1"/>
                </a:solidFill>
                <a:latin typeface="Avenir Book" charset="0"/>
                <a:ea typeface="Avenir Book" charset="0"/>
                <a:cs typeface="Avenir Book" charset="0"/>
              </a:rPr>
              <a:t>Homework</a:t>
            </a:r>
          </a:p>
        </p:txBody>
      </p:sp>
      <p:pic>
        <p:nvPicPr>
          <p:cNvPr id="3" name="Picture 2"/>
          <p:cNvPicPr>
            <a:picLocks noChangeAspect="1"/>
          </p:cNvPicPr>
          <p:nvPr/>
        </p:nvPicPr>
        <p:blipFill>
          <a:blip r:embed="rId5"/>
          <a:stretch>
            <a:fillRect/>
          </a:stretch>
        </p:blipFill>
        <p:spPr>
          <a:xfrm>
            <a:off x="4267200" y="865387"/>
            <a:ext cx="4622800" cy="2267483"/>
          </a:xfrm>
          <a:prstGeom prst="rect">
            <a:avLst/>
          </a:prstGeom>
        </p:spPr>
      </p:pic>
      <p:pic>
        <p:nvPicPr>
          <p:cNvPr id="4" name="Picture 3"/>
          <p:cNvPicPr>
            <a:picLocks noChangeAspect="1"/>
          </p:cNvPicPr>
          <p:nvPr/>
        </p:nvPicPr>
        <p:blipFill>
          <a:blip r:embed="rId6"/>
          <a:stretch>
            <a:fillRect/>
          </a:stretch>
        </p:blipFill>
        <p:spPr>
          <a:xfrm>
            <a:off x="4690533" y="3486813"/>
            <a:ext cx="4030133" cy="2861394"/>
          </a:xfrm>
          <a:prstGeom prst="rect">
            <a:avLst/>
          </a:prstGeom>
        </p:spPr>
      </p:pic>
      <p:sp>
        <p:nvSpPr>
          <p:cNvPr id="5" name="TextBox 4"/>
          <p:cNvSpPr txBox="1"/>
          <p:nvPr/>
        </p:nvSpPr>
        <p:spPr>
          <a:xfrm>
            <a:off x="223290" y="1573273"/>
            <a:ext cx="4301067" cy="4524315"/>
          </a:xfrm>
          <a:prstGeom prst="rect">
            <a:avLst/>
          </a:prstGeom>
          <a:noFill/>
        </p:spPr>
        <p:txBody>
          <a:bodyPr wrap="square" rtlCol="0">
            <a:spAutoFit/>
          </a:bodyPr>
          <a:lstStyle/>
          <a:p>
            <a:r>
              <a:rPr lang="en-US" sz="3200" dirty="0">
                <a:solidFill>
                  <a:schemeClr val="bg1"/>
                </a:solidFill>
                <a:latin typeface="Avenir Book" charset="0"/>
                <a:ea typeface="Avenir Book" charset="0"/>
                <a:cs typeface="Avenir Book" charset="0"/>
              </a:rPr>
              <a:t>See what things you can repurpose at home! Try to think about what you can do about boxes or newspaper. If anyone comes up with a good idea, bring it to class for show and tell!</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3290" y="6045131"/>
            <a:ext cx="812800" cy="812800"/>
          </a:xfrm>
          <a:prstGeom prst="rect">
            <a:avLst/>
          </a:prstGeom>
        </p:spPr>
      </p:pic>
      <p:sp>
        <p:nvSpPr>
          <p:cNvPr id="7" name="TextBox 6"/>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26826661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8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56176" y="2165847"/>
            <a:ext cx="7607253" cy="2387600"/>
          </a:xfrm>
        </p:spPr>
        <p:txBody>
          <a:bodyPr/>
          <a:lstStyle/>
          <a:p>
            <a:r>
              <a:rPr lang="en-US" b="1" dirty="0">
                <a:solidFill>
                  <a:schemeClr val="bg1"/>
                </a:solidFill>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1301601" y="5392789"/>
            <a:ext cx="7315200" cy="1655762"/>
          </a:xfrm>
        </p:spPr>
        <p:txBody>
          <a:bodyPr>
            <a:normAutofit/>
          </a:bodyPr>
          <a:lstStyle/>
          <a:p>
            <a:pPr>
              <a:lnSpc>
                <a:spcPct val="100000"/>
              </a:lnSpc>
            </a:pPr>
            <a:r>
              <a:rPr lang="en-US" sz="1600" dirty="0">
                <a:solidFill>
                  <a:schemeClr val="bg1"/>
                </a:solidFill>
              </a:rPr>
              <a:t>Developed by the Environmental Protection Agency</a:t>
            </a:r>
          </a:p>
          <a:p>
            <a:pPr>
              <a:lnSpc>
                <a:spcPct val="100000"/>
              </a:lnSpc>
            </a:pPr>
            <a:r>
              <a:rPr lang="en-US" sz="1600" dirty="0">
                <a:solidFill>
                  <a:schemeClr val="bg1"/>
                </a:solidFill>
              </a:rPr>
              <a:t>With support from Department of State </a:t>
            </a:r>
          </a:p>
          <a:p>
            <a:pPr>
              <a:lnSpc>
                <a:spcPct val="100000"/>
              </a:lnSpc>
            </a:pPr>
            <a:r>
              <a:rPr lang="en-US" sz="1600" dirty="0">
                <a:solidFill>
                  <a:schemeClr val="bg1"/>
                </a:solidFill>
              </a:rPr>
              <a:t>Virtual Students of Foreign Service Interns </a:t>
            </a:r>
          </a:p>
          <a:p>
            <a:pPr>
              <a:lnSpc>
                <a:spcPct val="100000"/>
              </a:lnSpc>
            </a:pPr>
            <a:r>
              <a:rPr lang="en-US" sz="1600" dirty="0">
                <a:hlinkClick r:id="rId2"/>
              </a:rPr>
              <a:t>https://www.epa.gov/education</a:t>
            </a:r>
            <a:r>
              <a:rPr lang="en-US" sz="1600" dirty="0"/>
              <a:t> </a:t>
            </a:r>
          </a:p>
        </p:txBody>
      </p:sp>
      <p:pic>
        <p:nvPicPr>
          <p:cNvPr id="6" name="Picture 5"/>
          <p:cNvPicPr>
            <a:picLocks noChangeAspect="1"/>
          </p:cNvPicPr>
          <p:nvPr/>
        </p:nvPicPr>
        <p:blipFill>
          <a:blip r:embed="rId3"/>
          <a:stretch>
            <a:fillRect/>
          </a:stretch>
        </p:blipFill>
        <p:spPr>
          <a:xfrm>
            <a:off x="6878124" y="5539845"/>
            <a:ext cx="967255" cy="939619"/>
          </a:xfrm>
          <a:prstGeom prst="rect">
            <a:avLst/>
          </a:prstGeom>
        </p:spPr>
      </p:pic>
      <p:sp>
        <p:nvSpPr>
          <p:cNvPr id="7" name="Rectangle 6"/>
          <p:cNvSpPr/>
          <p:nvPr/>
        </p:nvSpPr>
        <p:spPr>
          <a:xfrm>
            <a:off x="7845379" y="5518171"/>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8" name="Picture 7"/>
          <p:cNvPicPr>
            <a:picLocks noChangeAspect="1"/>
          </p:cNvPicPr>
          <p:nvPr/>
        </p:nvPicPr>
        <p:blipFill rotWithShape="1">
          <a:blip r:embed="rId4"/>
          <a:srcRect l="4566" t="3617" r="6218"/>
          <a:stretch/>
        </p:blipFill>
        <p:spPr>
          <a:xfrm>
            <a:off x="2743200" y="439566"/>
            <a:ext cx="3865484" cy="3226942"/>
          </a:xfrm>
          <a:prstGeom prst="rect">
            <a:avLst/>
          </a:prstGeom>
        </p:spPr>
      </p:pic>
      <p:sp>
        <p:nvSpPr>
          <p:cNvPr id="9" name="TextBox 8"/>
          <p:cNvSpPr txBox="1"/>
          <p:nvPr/>
        </p:nvSpPr>
        <p:spPr>
          <a:xfrm>
            <a:off x="2652247" y="4389477"/>
            <a:ext cx="4129553" cy="1200329"/>
          </a:xfrm>
          <a:prstGeom prst="rect">
            <a:avLst/>
          </a:prstGeom>
          <a:noFill/>
        </p:spPr>
        <p:txBody>
          <a:bodyPr wrap="square" rtlCol="0" anchor="t">
            <a:spAutoFit/>
          </a:bodyPr>
          <a:lstStyle/>
          <a:p>
            <a:pPr algn="ctr"/>
            <a:r>
              <a:rPr lang="en-US" dirty="0">
                <a:solidFill>
                  <a:schemeClr val="bg1"/>
                </a:solidFill>
              </a:rPr>
              <a:t>For more information:     </a:t>
            </a:r>
          </a:p>
          <a:p>
            <a:r>
              <a:rPr lang="en-US" dirty="0">
                <a:solidFill>
                  <a:schemeClr val="bg1"/>
                </a:solidFill>
              </a:rPr>
              <a:t>                   </a:t>
            </a:r>
            <a:r>
              <a:rPr lang="en-US" dirty="0">
                <a:solidFill>
                  <a:schemeClr val="bg1"/>
                </a:solidFill>
                <a:hlinkClick r:id="rId5"/>
              </a:rPr>
              <a:t>hanft.sally@epa.gov</a:t>
            </a:r>
            <a:r>
              <a:rPr lang="en-US" dirty="0">
                <a:solidFill>
                  <a:schemeClr val="bg1"/>
                </a:solidFill>
              </a:rPr>
              <a:t> or</a:t>
            </a:r>
          </a:p>
          <a:p>
            <a:r>
              <a:rPr lang="en-US" dirty="0">
                <a:solidFill>
                  <a:schemeClr val="bg1"/>
                </a:solidFill>
              </a:rPr>
              <a:t>                   salazar.viccy@epa.gov</a:t>
            </a:r>
            <a:r>
              <a:rPr lang="en-US" dirty="0"/>
              <a:t> </a:t>
            </a:r>
          </a:p>
          <a:p>
            <a:r>
              <a:rPr lang="en-US" dirty="0"/>
              <a:t> </a:t>
            </a:r>
          </a:p>
        </p:txBody>
      </p:sp>
    </p:spTree>
    <p:extLst>
      <p:ext uri="{BB962C8B-B14F-4D97-AF65-F5344CB8AC3E}">
        <p14:creationId xmlns:p14="http://schemas.microsoft.com/office/powerpoint/2010/main" val="183694765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8588" y="430306"/>
            <a:ext cx="7279341" cy="707886"/>
          </a:xfrm>
          <a:prstGeom prst="rect">
            <a:avLst/>
          </a:prstGeom>
          <a:noFill/>
        </p:spPr>
        <p:txBody>
          <a:bodyPr wrap="square" rtlCol="0">
            <a:spAutoFit/>
          </a:bodyPr>
          <a:lstStyle/>
          <a:p>
            <a:r>
              <a:rPr lang="en-US" sz="4000" b="1" dirty="0">
                <a:solidFill>
                  <a:schemeClr val="bg1"/>
                </a:solidFill>
                <a:latin typeface="Avenir Book" charset="0"/>
                <a:ea typeface="Avenir Book" charset="0"/>
                <a:cs typeface="Avenir Book" charset="0"/>
              </a:rPr>
              <a:t>Today you will learn</a:t>
            </a:r>
            <a:r>
              <a:rPr lang="mr-IN" sz="4000" b="1" dirty="0">
                <a:solidFill>
                  <a:schemeClr val="bg1"/>
                </a:solidFill>
                <a:latin typeface="Avenir Book" charset="0"/>
                <a:ea typeface="Avenir Book" charset="0"/>
                <a:cs typeface="Avenir Book" charset="0"/>
              </a:rPr>
              <a:t>…</a:t>
            </a:r>
            <a:endParaRPr lang="en-US" sz="4000" b="1" dirty="0">
              <a:solidFill>
                <a:schemeClr val="bg1"/>
              </a:solidFill>
              <a:latin typeface="Avenir Book" charset="0"/>
              <a:ea typeface="Avenir Book" charset="0"/>
              <a:cs typeface="Avenir Book" charset="0"/>
            </a:endParaRPr>
          </a:p>
        </p:txBody>
      </p:sp>
      <p:sp>
        <p:nvSpPr>
          <p:cNvPr id="6" name="TextBox 5"/>
          <p:cNvSpPr txBox="1"/>
          <p:nvPr/>
        </p:nvSpPr>
        <p:spPr>
          <a:xfrm>
            <a:off x="1039904" y="5504330"/>
            <a:ext cx="7404847" cy="1077218"/>
          </a:xfrm>
          <a:prstGeom prst="rect">
            <a:avLst/>
          </a:prstGeom>
          <a:noFill/>
        </p:spPr>
        <p:txBody>
          <a:bodyPr wrap="square" rtlCol="0">
            <a:spAutoFit/>
          </a:bodyPr>
          <a:lstStyle/>
          <a:p>
            <a:pPr algn="ctr"/>
            <a:r>
              <a:rPr lang="en-US" sz="3200" dirty="0">
                <a:solidFill>
                  <a:schemeClr val="bg1"/>
                </a:solidFill>
                <a:latin typeface="Avenir Book" charset="0"/>
                <a:ea typeface="Avenir Book" charset="0"/>
                <a:cs typeface="Avenir Book" charset="0"/>
              </a:rPr>
              <a:t>Many of the things we normally throw away can be used for other purposes!</a:t>
            </a:r>
          </a:p>
        </p:txBody>
      </p:sp>
      <p:pic>
        <p:nvPicPr>
          <p:cNvPr id="7" name="Picture 6"/>
          <p:cNvPicPr>
            <a:picLocks noChangeAspect="1"/>
          </p:cNvPicPr>
          <p:nvPr/>
        </p:nvPicPr>
        <p:blipFill>
          <a:blip r:embed="rId5"/>
          <a:stretch>
            <a:fillRect/>
          </a:stretch>
        </p:blipFill>
        <p:spPr>
          <a:xfrm>
            <a:off x="2531221" y="1279548"/>
            <a:ext cx="4422215" cy="3904131"/>
          </a:xfrm>
          <a:prstGeom prst="rect">
            <a:avLst/>
          </a:prstGeom>
        </p:spPr>
      </p:pic>
      <p:sp>
        <p:nvSpPr>
          <p:cNvPr id="8" name="TextBox 7"/>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83" y="6045200"/>
            <a:ext cx="812800" cy="812800"/>
          </a:xfrm>
          <a:prstGeom prst="rect">
            <a:avLst/>
          </a:prstGeom>
        </p:spPr>
      </p:pic>
    </p:spTree>
    <p:extLst>
      <p:ext uri="{BB962C8B-B14F-4D97-AF65-F5344CB8AC3E}">
        <p14:creationId xmlns:p14="http://schemas.microsoft.com/office/powerpoint/2010/main" val="46246326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1989604" y="25972"/>
            <a:ext cx="7154396" cy="6858000"/>
          </a:xfrm>
          <a:prstGeom prst="rect">
            <a:avLst/>
          </a:prstGeom>
        </p:spPr>
      </p:pic>
      <p:sp>
        <p:nvSpPr>
          <p:cNvPr id="5" name="TextBox 4"/>
          <p:cNvSpPr txBox="1"/>
          <p:nvPr/>
        </p:nvSpPr>
        <p:spPr>
          <a:xfrm>
            <a:off x="464949" y="511444"/>
            <a:ext cx="5191932" cy="707886"/>
          </a:xfrm>
          <a:prstGeom prst="rect">
            <a:avLst/>
          </a:prstGeom>
          <a:noFill/>
        </p:spPr>
        <p:txBody>
          <a:bodyPr wrap="square" rtlCol="0">
            <a:spAutoFit/>
          </a:bodyPr>
          <a:lstStyle/>
          <a:p>
            <a:r>
              <a:rPr lang="en-US" sz="4000" b="1" dirty="0">
                <a:solidFill>
                  <a:schemeClr val="bg1"/>
                </a:solidFill>
                <a:latin typeface="Avenir Book" charset="0"/>
                <a:ea typeface="Avenir Book" charset="0"/>
                <a:cs typeface="Avenir Book" charset="0"/>
              </a:rPr>
              <a:t>Keywords</a:t>
            </a:r>
          </a:p>
        </p:txBody>
      </p:sp>
      <p:sp>
        <p:nvSpPr>
          <p:cNvPr id="8" name="TextBox 7"/>
          <p:cNvSpPr txBox="1"/>
          <p:nvPr/>
        </p:nvSpPr>
        <p:spPr>
          <a:xfrm>
            <a:off x="5836516" y="4482010"/>
            <a:ext cx="1392038" cy="588936"/>
          </a:xfrm>
          <a:prstGeom prst="rect">
            <a:avLst/>
          </a:prstGeom>
          <a:noFill/>
        </p:spPr>
        <p:txBody>
          <a:bodyPr wrap="square" rtlCol="0">
            <a:spAutoFit/>
          </a:bodyPr>
          <a:lstStyle/>
          <a:p>
            <a:r>
              <a:rPr lang="en-US" sz="3200" dirty="0">
                <a:solidFill>
                  <a:schemeClr val="bg1"/>
                </a:solidFill>
                <a:latin typeface="Avenir Book" charset="0"/>
                <a:ea typeface="Avenir Book" charset="0"/>
                <a:cs typeface="Avenir Book" charset="0"/>
              </a:rPr>
              <a:t>Reuse</a:t>
            </a:r>
          </a:p>
        </p:txBody>
      </p:sp>
      <p:sp>
        <p:nvSpPr>
          <p:cNvPr id="7" name="TextBox 6"/>
          <p:cNvSpPr txBox="1"/>
          <p:nvPr/>
        </p:nvSpPr>
        <p:spPr>
          <a:xfrm>
            <a:off x="606380" y="5242026"/>
            <a:ext cx="1348353" cy="584775"/>
          </a:xfrm>
          <a:prstGeom prst="rect">
            <a:avLst/>
          </a:prstGeom>
          <a:noFill/>
        </p:spPr>
        <p:txBody>
          <a:bodyPr wrap="square" rtlCol="0">
            <a:spAutoFit/>
          </a:bodyPr>
          <a:lstStyle/>
          <a:p>
            <a:r>
              <a:rPr lang="en-US" sz="3200" dirty="0">
                <a:solidFill>
                  <a:schemeClr val="bg1"/>
                </a:solidFill>
                <a:latin typeface="Avenir Book" charset="0"/>
                <a:ea typeface="Avenir Book" charset="0"/>
                <a:cs typeface="Avenir Book" charset="0"/>
              </a:rPr>
              <a:t>Waste</a:t>
            </a:r>
          </a:p>
        </p:txBody>
      </p:sp>
      <p:sp>
        <p:nvSpPr>
          <p:cNvPr id="9" name="TextBox 8"/>
          <p:cNvSpPr txBox="1"/>
          <p:nvPr/>
        </p:nvSpPr>
        <p:spPr>
          <a:xfrm>
            <a:off x="2177511" y="5864047"/>
            <a:ext cx="1487838" cy="584775"/>
          </a:xfrm>
          <a:prstGeom prst="rect">
            <a:avLst/>
          </a:prstGeom>
          <a:noFill/>
        </p:spPr>
        <p:txBody>
          <a:bodyPr wrap="square" rtlCol="0">
            <a:spAutoFit/>
          </a:bodyPr>
          <a:lstStyle/>
          <a:p>
            <a:r>
              <a:rPr lang="en-US" sz="3200" dirty="0">
                <a:solidFill>
                  <a:schemeClr val="bg1"/>
                </a:solidFill>
                <a:latin typeface="Avenir Book" charset="0"/>
                <a:ea typeface="Avenir Book" charset="0"/>
                <a:cs typeface="Avenir Book" charset="0"/>
              </a:rPr>
              <a:t>Refuse</a:t>
            </a:r>
          </a:p>
        </p:txBody>
      </p:sp>
      <p:sp>
        <p:nvSpPr>
          <p:cNvPr id="10" name="TextBox 9"/>
          <p:cNvSpPr txBox="1"/>
          <p:nvPr/>
        </p:nvSpPr>
        <p:spPr>
          <a:xfrm>
            <a:off x="2655049" y="4486171"/>
            <a:ext cx="1596325" cy="584775"/>
          </a:xfrm>
          <a:prstGeom prst="rect">
            <a:avLst/>
          </a:prstGeom>
          <a:noFill/>
        </p:spPr>
        <p:txBody>
          <a:bodyPr wrap="square" rtlCol="0">
            <a:spAutoFit/>
          </a:bodyPr>
          <a:lstStyle/>
          <a:p>
            <a:r>
              <a:rPr lang="en-US" sz="3200" dirty="0">
                <a:solidFill>
                  <a:schemeClr val="bg1"/>
                </a:solidFill>
                <a:latin typeface="Avenir Book" charset="0"/>
                <a:ea typeface="Avenir Book" charset="0"/>
                <a:cs typeface="Avenir Book" charset="0"/>
              </a:rPr>
              <a:t>Recycle</a:t>
            </a:r>
          </a:p>
        </p:txBody>
      </p:sp>
      <p:sp>
        <p:nvSpPr>
          <p:cNvPr id="11" name="TextBox 10"/>
          <p:cNvSpPr txBox="1"/>
          <p:nvPr/>
        </p:nvSpPr>
        <p:spPr>
          <a:xfrm>
            <a:off x="7066062" y="3454972"/>
            <a:ext cx="1549831" cy="584775"/>
          </a:xfrm>
          <a:prstGeom prst="rect">
            <a:avLst/>
          </a:prstGeom>
          <a:noFill/>
        </p:spPr>
        <p:txBody>
          <a:bodyPr wrap="square" rtlCol="0">
            <a:spAutoFit/>
          </a:bodyPr>
          <a:lstStyle/>
          <a:p>
            <a:r>
              <a:rPr lang="en-US" sz="3200" dirty="0">
                <a:solidFill>
                  <a:schemeClr val="bg1"/>
                </a:solidFill>
                <a:latin typeface="Avenir Book" charset="0"/>
                <a:ea typeface="Avenir Book" charset="0"/>
                <a:cs typeface="Avenir Book" charset="0"/>
              </a:rPr>
              <a:t>Reduce</a:t>
            </a:r>
            <a:r>
              <a:rPr lang="en-US" sz="3200" dirty="0">
                <a:latin typeface="Avenir Book" charset="0"/>
                <a:ea typeface="Avenir Book" charset="0"/>
                <a:cs typeface="Avenir Book" charset="0"/>
              </a:rPr>
              <a:t> </a:t>
            </a:r>
          </a:p>
        </p:txBody>
      </p:sp>
      <p:sp>
        <p:nvSpPr>
          <p:cNvPr id="12" name="TextBox 11"/>
          <p:cNvSpPr txBox="1"/>
          <p:nvPr/>
        </p:nvSpPr>
        <p:spPr>
          <a:xfrm>
            <a:off x="415644" y="3671397"/>
            <a:ext cx="2645271" cy="584775"/>
          </a:xfrm>
          <a:prstGeom prst="rect">
            <a:avLst/>
          </a:prstGeom>
          <a:noFill/>
        </p:spPr>
        <p:txBody>
          <a:bodyPr wrap="square" rtlCol="0">
            <a:spAutoFit/>
          </a:bodyPr>
          <a:lstStyle/>
          <a:p>
            <a:r>
              <a:rPr lang="en-US" sz="3200" dirty="0">
                <a:solidFill>
                  <a:schemeClr val="bg1"/>
                </a:solidFill>
                <a:latin typeface="Avenir Book" charset="0"/>
                <a:ea typeface="Avenir Book" charset="0"/>
                <a:cs typeface="Avenir Book" charset="0"/>
              </a:rPr>
              <a:t>Wasted Food</a:t>
            </a:r>
          </a:p>
        </p:txBody>
      </p:sp>
      <p:sp>
        <p:nvSpPr>
          <p:cNvPr id="13" name="TextBox 12"/>
          <p:cNvSpPr txBox="1"/>
          <p:nvPr/>
        </p:nvSpPr>
        <p:spPr>
          <a:xfrm>
            <a:off x="5774473" y="5818114"/>
            <a:ext cx="2456482" cy="584775"/>
          </a:xfrm>
          <a:prstGeom prst="rect">
            <a:avLst/>
          </a:prstGeom>
          <a:noFill/>
        </p:spPr>
        <p:txBody>
          <a:bodyPr wrap="square" rtlCol="0">
            <a:spAutoFit/>
          </a:bodyPr>
          <a:lstStyle/>
          <a:p>
            <a:r>
              <a:rPr lang="en-US" sz="3200" dirty="0">
                <a:solidFill>
                  <a:schemeClr val="bg1"/>
                </a:solidFill>
                <a:latin typeface="Avenir Book" charset="0"/>
                <a:ea typeface="Avenir Book" charset="0"/>
                <a:cs typeface="Avenir Book" charset="0"/>
              </a:rPr>
              <a:t>Food Waste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242" y="6045200"/>
            <a:ext cx="812800" cy="812800"/>
          </a:xfrm>
          <a:prstGeom prst="rect">
            <a:avLst/>
          </a:prstGeom>
        </p:spPr>
      </p:pic>
      <p:sp>
        <p:nvSpPr>
          <p:cNvPr id="14" name="TextBox 13"/>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45623829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1959" y="418454"/>
            <a:ext cx="7082726" cy="707886"/>
          </a:xfrm>
          <a:prstGeom prst="rect">
            <a:avLst/>
          </a:prstGeom>
          <a:noFill/>
        </p:spPr>
        <p:txBody>
          <a:bodyPr wrap="square" rtlCol="0">
            <a:spAutoFit/>
          </a:bodyPr>
          <a:lstStyle/>
          <a:p>
            <a:r>
              <a:rPr lang="en-US" sz="4000" b="1" dirty="0">
                <a:solidFill>
                  <a:schemeClr val="bg1"/>
                </a:solidFill>
                <a:latin typeface="Avenir Book" charset="0"/>
                <a:ea typeface="Avenir Book" charset="0"/>
                <a:cs typeface="Avenir Book" charset="0"/>
              </a:rPr>
              <a:t>Do</a:t>
            </a:r>
            <a:r>
              <a:rPr lang="en-US" sz="4000" b="1" dirty="0">
                <a:latin typeface="Avenir Book" charset="0"/>
                <a:ea typeface="Avenir Book" charset="0"/>
                <a:cs typeface="Avenir Book" charset="0"/>
              </a:rPr>
              <a:t> </a:t>
            </a:r>
            <a:r>
              <a:rPr lang="en-US" sz="4000" b="1" dirty="0">
                <a:solidFill>
                  <a:schemeClr val="bg1"/>
                </a:solidFill>
                <a:latin typeface="Avenir Book" charset="0"/>
                <a:ea typeface="Avenir Book" charset="0"/>
                <a:cs typeface="Avenir Book" charset="0"/>
              </a:rPr>
              <a:t>Now</a:t>
            </a:r>
          </a:p>
        </p:txBody>
      </p:sp>
      <p:sp>
        <p:nvSpPr>
          <p:cNvPr id="8" name="TextBox 7"/>
          <p:cNvSpPr txBox="1"/>
          <p:nvPr/>
        </p:nvSpPr>
        <p:spPr>
          <a:xfrm>
            <a:off x="371959" y="3843579"/>
            <a:ext cx="7454683" cy="2554545"/>
          </a:xfrm>
          <a:prstGeom prst="rect">
            <a:avLst/>
          </a:prstGeom>
          <a:noFill/>
        </p:spPr>
        <p:txBody>
          <a:bodyPr wrap="square" rtlCol="0">
            <a:spAutoFit/>
          </a:bodyPr>
          <a:lstStyle/>
          <a:p>
            <a:pPr marL="285750" indent="-285750">
              <a:buFont typeface="Arial" charset="0"/>
              <a:buChar char="•"/>
            </a:pPr>
            <a:r>
              <a:rPr lang="en-US" sz="3200" dirty="0">
                <a:solidFill>
                  <a:schemeClr val="bg1"/>
                </a:solidFill>
                <a:latin typeface="Avenir Book" charset="0"/>
                <a:ea typeface="Avenir Book" charset="0"/>
                <a:cs typeface="Avenir Book" charset="0"/>
              </a:rPr>
              <a:t>What is this?</a:t>
            </a:r>
          </a:p>
          <a:p>
            <a:pPr marL="285750" indent="-285750">
              <a:buFont typeface="Arial" charset="0"/>
              <a:buChar char="•"/>
            </a:pPr>
            <a:r>
              <a:rPr lang="en-US" sz="3200" dirty="0">
                <a:solidFill>
                  <a:schemeClr val="bg1"/>
                </a:solidFill>
                <a:latin typeface="Avenir Book" charset="0"/>
                <a:ea typeface="Avenir Book" charset="0"/>
                <a:cs typeface="Avenir Book" charset="0"/>
              </a:rPr>
              <a:t>Where do you see these boxes?</a:t>
            </a:r>
          </a:p>
          <a:p>
            <a:pPr marL="285750" indent="-285750">
              <a:buFont typeface="Arial" charset="0"/>
              <a:buChar char="•"/>
            </a:pPr>
            <a:r>
              <a:rPr lang="en-US" sz="3200" dirty="0">
                <a:solidFill>
                  <a:schemeClr val="bg1"/>
                </a:solidFill>
                <a:latin typeface="Avenir Book" charset="0"/>
                <a:ea typeface="Avenir Book" charset="0"/>
                <a:cs typeface="Avenir Book" charset="0"/>
              </a:rPr>
              <a:t>What are they used for? </a:t>
            </a:r>
          </a:p>
          <a:p>
            <a:pPr marL="285750" indent="-285750">
              <a:buFont typeface="Arial" charset="0"/>
              <a:buChar char="•"/>
            </a:pPr>
            <a:r>
              <a:rPr lang="en-US" sz="3200" dirty="0">
                <a:solidFill>
                  <a:schemeClr val="bg1"/>
                </a:solidFill>
                <a:latin typeface="Avenir Book" charset="0"/>
                <a:ea typeface="Avenir Book" charset="0"/>
                <a:cs typeface="Avenir Book" charset="0"/>
              </a:rPr>
              <a:t>What do we do with the boxes once they’re empty?</a:t>
            </a:r>
          </a:p>
        </p:txBody>
      </p:sp>
      <p:pic>
        <p:nvPicPr>
          <p:cNvPr id="9" name="Picture 8"/>
          <p:cNvPicPr>
            <a:picLocks noChangeAspect="1"/>
          </p:cNvPicPr>
          <p:nvPr/>
        </p:nvPicPr>
        <p:blipFill>
          <a:blip r:embed="rId5"/>
          <a:stretch>
            <a:fillRect/>
          </a:stretch>
        </p:blipFill>
        <p:spPr>
          <a:xfrm>
            <a:off x="2898184" y="-390042"/>
            <a:ext cx="5300418" cy="530041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04" y="6045200"/>
            <a:ext cx="812800" cy="812800"/>
          </a:xfrm>
          <a:prstGeom prst="rect">
            <a:avLst/>
          </a:prstGeom>
        </p:spPr>
      </p:pic>
      <p:sp>
        <p:nvSpPr>
          <p:cNvPr id="6" name="TextBox 5"/>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46803458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2474" y="371959"/>
            <a:ext cx="8632557" cy="707886"/>
          </a:xfrm>
          <a:prstGeom prst="rect">
            <a:avLst/>
          </a:prstGeom>
          <a:noFill/>
        </p:spPr>
        <p:txBody>
          <a:bodyPr wrap="square" rtlCol="0">
            <a:spAutoFit/>
          </a:bodyPr>
          <a:lstStyle/>
          <a:p>
            <a:r>
              <a:rPr lang="en-US" sz="4000" b="1" dirty="0">
                <a:solidFill>
                  <a:schemeClr val="bg1"/>
                </a:solidFill>
                <a:latin typeface="Avenir Book" charset="0"/>
                <a:ea typeface="Avenir Book" charset="0"/>
                <a:cs typeface="Avenir Book" charset="0"/>
              </a:rPr>
              <a:t>How to reduce waste</a:t>
            </a:r>
          </a:p>
        </p:txBody>
      </p:sp>
      <p:sp>
        <p:nvSpPr>
          <p:cNvPr id="5" name="TextBox 4"/>
          <p:cNvSpPr txBox="1"/>
          <p:nvPr/>
        </p:nvSpPr>
        <p:spPr>
          <a:xfrm>
            <a:off x="232474" y="5052447"/>
            <a:ext cx="8679051" cy="1569660"/>
          </a:xfrm>
          <a:prstGeom prst="rect">
            <a:avLst/>
          </a:prstGeom>
          <a:noFill/>
        </p:spPr>
        <p:txBody>
          <a:bodyPr wrap="square" rtlCol="0">
            <a:spAutoFit/>
          </a:bodyPr>
          <a:lstStyle/>
          <a:p>
            <a:pPr algn="ctr"/>
            <a:r>
              <a:rPr lang="en-US" sz="3200" dirty="0">
                <a:solidFill>
                  <a:schemeClr val="bg1"/>
                </a:solidFill>
                <a:latin typeface="Avenir Book" charset="0"/>
                <a:ea typeface="Avenir Book" charset="0"/>
                <a:cs typeface="Avenir Book" charset="0"/>
              </a:rPr>
              <a:t>Waste is the stuff nobody wants, so it is thrown into the trash. Many of these things are made by humans and can be bad for our planet!</a:t>
            </a:r>
          </a:p>
        </p:txBody>
      </p:sp>
      <p:pic>
        <p:nvPicPr>
          <p:cNvPr id="6" name="Picture 5"/>
          <p:cNvPicPr>
            <a:picLocks noChangeAspect="1"/>
          </p:cNvPicPr>
          <p:nvPr/>
        </p:nvPicPr>
        <p:blipFill>
          <a:blip r:embed="rId5"/>
          <a:stretch>
            <a:fillRect/>
          </a:stretch>
        </p:blipFill>
        <p:spPr>
          <a:xfrm>
            <a:off x="2451866" y="1079845"/>
            <a:ext cx="4193771" cy="428744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045200"/>
            <a:ext cx="812800" cy="812800"/>
          </a:xfrm>
          <a:prstGeom prst="rect">
            <a:avLst/>
          </a:prstGeom>
        </p:spPr>
      </p:pic>
      <p:sp>
        <p:nvSpPr>
          <p:cNvPr id="7" name="TextBox 6"/>
          <p:cNvSpPr txBox="1"/>
          <p:nvPr/>
        </p:nvSpPr>
        <p:spPr>
          <a:xfrm>
            <a:off x="812800" y="6530130"/>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31553731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6577" y="299656"/>
            <a:ext cx="8561959" cy="707886"/>
          </a:xfrm>
          <a:prstGeom prst="rect">
            <a:avLst/>
          </a:prstGeom>
        </p:spPr>
        <p:txBody>
          <a:bodyPr wrap="none">
            <a:spAutoFit/>
          </a:bodyPr>
          <a:lstStyle/>
          <a:p>
            <a:pPr lvl="0"/>
            <a:r>
              <a:rPr lang="en-US" sz="4000" b="1" dirty="0">
                <a:solidFill>
                  <a:prstClr val="white"/>
                </a:solidFill>
                <a:latin typeface="Avenir Book" charset="0"/>
                <a:ea typeface="Avenir Book" charset="0"/>
                <a:cs typeface="Avenir Book" charset="0"/>
              </a:rPr>
              <a:t>Reduce, Reuse, Recycle, and Refuse!</a:t>
            </a:r>
          </a:p>
        </p:txBody>
      </p:sp>
      <p:sp>
        <p:nvSpPr>
          <p:cNvPr id="3" name="TextBox 2"/>
          <p:cNvSpPr txBox="1"/>
          <p:nvPr/>
        </p:nvSpPr>
        <p:spPr>
          <a:xfrm>
            <a:off x="433953" y="4912962"/>
            <a:ext cx="8384583" cy="1569660"/>
          </a:xfrm>
          <a:prstGeom prst="rect">
            <a:avLst/>
          </a:prstGeom>
          <a:noFill/>
        </p:spPr>
        <p:txBody>
          <a:bodyPr wrap="square" rtlCol="0">
            <a:spAutoFit/>
          </a:bodyPr>
          <a:lstStyle/>
          <a:p>
            <a:pPr algn="ctr"/>
            <a:r>
              <a:rPr lang="en-US" sz="3200" dirty="0">
                <a:solidFill>
                  <a:schemeClr val="bg1"/>
                </a:solidFill>
                <a:latin typeface="Avenir Book" charset="0"/>
                <a:ea typeface="Avenir Book" charset="0"/>
                <a:cs typeface="Avenir Book" charset="0"/>
              </a:rPr>
              <a:t>It is important to refuse, reduce, reuse, and recycle as much as we can so that trash does not flow into our oceans and harm animals. </a:t>
            </a:r>
          </a:p>
        </p:txBody>
      </p:sp>
      <p:pic>
        <p:nvPicPr>
          <p:cNvPr id="10" name="Picture 9"/>
          <p:cNvPicPr>
            <a:picLocks noChangeAspect="1"/>
          </p:cNvPicPr>
          <p:nvPr/>
        </p:nvPicPr>
        <p:blipFill>
          <a:blip r:embed="rId5"/>
          <a:stretch>
            <a:fillRect/>
          </a:stretch>
        </p:blipFill>
        <p:spPr>
          <a:xfrm>
            <a:off x="0" y="1280594"/>
            <a:ext cx="9144000" cy="351429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553" y="6076222"/>
            <a:ext cx="812800" cy="812800"/>
          </a:xfrm>
          <a:prstGeom prst="rect">
            <a:avLst/>
          </a:prstGeom>
        </p:spPr>
      </p:pic>
      <p:sp>
        <p:nvSpPr>
          <p:cNvPr id="7" name="TextBox 6"/>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84107113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6577" y="299656"/>
            <a:ext cx="8561959" cy="707886"/>
          </a:xfrm>
          <a:prstGeom prst="rect">
            <a:avLst/>
          </a:prstGeom>
        </p:spPr>
        <p:txBody>
          <a:bodyPr wrap="none">
            <a:spAutoFit/>
          </a:bodyPr>
          <a:lstStyle/>
          <a:p>
            <a:pPr lvl="0"/>
            <a:r>
              <a:rPr lang="en-US" sz="4000" b="1" dirty="0">
                <a:solidFill>
                  <a:prstClr val="white"/>
                </a:solidFill>
                <a:latin typeface="Avenir Book" charset="0"/>
                <a:ea typeface="Avenir Book" charset="0"/>
                <a:cs typeface="Avenir Book" charset="0"/>
              </a:rPr>
              <a:t>Reduce, Reuse, Recycle, and Refuse!</a:t>
            </a:r>
          </a:p>
        </p:txBody>
      </p:sp>
      <p:sp>
        <p:nvSpPr>
          <p:cNvPr id="5" name="TextBox 4"/>
          <p:cNvSpPr txBox="1"/>
          <p:nvPr/>
        </p:nvSpPr>
        <p:spPr>
          <a:xfrm>
            <a:off x="256577" y="1456839"/>
            <a:ext cx="6013343" cy="1569660"/>
          </a:xfrm>
          <a:prstGeom prst="rect">
            <a:avLst/>
          </a:prstGeom>
          <a:noFill/>
        </p:spPr>
        <p:txBody>
          <a:bodyPr wrap="square" rtlCol="0" anchor="t">
            <a:spAutoFit/>
          </a:bodyPr>
          <a:lstStyle/>
          <a:p>
            <a:r>
              <a:rPr lang="en-US" sz="3200" dirty="0">
                <a:solidFill>
                  <a:schemeClr val="bg1"/>
                </a:solidFill>
                <a:latin typeface="Avenir Book" charset="0"/>
                <a:ea typeface="Avenir Book" charset="0"/>
                <a:cs typeface="Avenir Book" charset="0"/>
              </a:rPr>
              <a:t>“</a:t>
            </a:r>
            <a:r>
              <a:rPr lang="en-US" sz="3200" u="sng" dirty="0">
                <a:solidFill>
                  <a:schemeClr val="bg1"/>
                </a:solidFill>
                <a:latin typeface="Avenir Book" charset="0"/>
                <a:ea typeface="Avenir Book" charset="0"/>
                <a:cs typeface="Avenir Book" charset="0"/>
              </a:rPr>
              <a:t>Refuse</a:t>
            </a:r>
            <a:r>
              <a:rPr lang="en-US" sz="3200" dirty="0">
                <a:solidFill>
                  <a:schemeClr val="bg1"/>
                </a:solidFill>
                <a:latin typeface="Avenir Book" charset="0"/>
                <a:ea typeface="Avenir Book" charset="0"/>
                <a:cs typeface="Avenir Book" charset="0"/>
              </a:rPr>
              <a:t>” means that you can choose not to use or buy something</a:t>
            </a:r>
          </a:p>
          <a:p>
            <a:r>
              <a:rPr lang="en-US" sz="3200" dirty="0">
                <a:solidFill>
                  <a:schemeClr val="bg1"/>
                </a:solidFill>
                <a:latin typeface="Avenir Book" charset="0"/>
                <a:ea typeface="Avenir Book" charset="0"/>
                <a:cs typeface="Avenir Book" charset="0"/>
              </a:rPr>
              <a:t>“</a:t>
            </a:r>
            <a:r>
              <a:rPr lang="en-US" sz="3200" u="sng" dirty="0">
                <a:solidFill>
                  <a:schemeClr val="bg1"/>
                </a:solidFill>
                <a:latin typeface="Avenir Book" charset="0"/>
                <a:ea typeface="Avenir Book" charset="0"/>
                <a:cs typeface="Avenir Book" charset="0"/>
              </a:rPr>
              <a:t>Reduce</a:t>
            </a:r>
            <a:r>
              <a:rPr lang="en-US" sz="3200" dirty="0">
                <a:solidFill>
                  <a:schemeClr val="bg1"/>
                </a:solidFill>
                <a:latin typeface="Avenir Book" charset="0"/>
                <a:ea typeface="Avenir Book" charset="0"/>
                <a:cs typeface="Avenir Book" charset="0"/>
              </a:rPr>
              <a:t>” means using less </a:t>
            </a:r>
          </a:p>
        </p:txBody>
      </p:sp>
      <p:sp>
        <p:nvSpPr>
          <p:cNvPr id="8" name="TextBox 7"/>
          <p:cNvSpPr txBox="1"/>
          <p:nvPr/>
        </p:nvSpPr>
        <p:spPr>
          <a:xfrm>
            <a:off x="2910234" y="3781986"/>
            <a:ext cx="6292312" cy="3323987"/>
          </a:xfrm>
          <a:prstGeom prst="rect">
            <a:avLst/>
          </a:prstGeom>
          <a:noFill/>
        </p:spPr>
        <p:txBody>
          <a:bodyPr wrap="square" rtlCol="0" anchor="t">
            <a:spAutoFit/>
          </a:bodyPr>
          <a:lstStyle/>
          <a:p>
            <a:pPr lvl="0"/>
            <a:r>
              <a:rPr lang="en-US" sz="3200" dirty="0">
                <a:solidFill>
                  <a:prstClr val="white"/>
                </a:solidFill>
                <a:latin typeface="Avenir Book" charset="0"/>
                <a:ea typeface="Avenir Book" charset="0"/>
                <a:cs typeface="Avenir Book" charset="0"/>
              </a:rPr>
              <a:t>“</a:t>
            </a:r>
            <a:r>
              <a:rPr lang="en-US" sz="3200" u="sng" dirty="0">
                <a:solidFill>
                  <a:prstClr val="white"/>
                </a:solidFill>
                <a:latin typeface="Avenir Book" charset="0"/>
                <a:ea typeface="Avenir Book" charset="0"/>
                <a:cs typeface="Avenir Book" charset="0"/>
              </a:rPr>
              <a:t>Reuse</a:t>
            </a:r>
            <a:r>
              <a:rPr lang="en-US" sz="3200" dirty="0">
                <a:solidFill>
                  <a:prstClr val="white"/>
                </a:solidFill>
                <a:latin typeface="Avenir Book" charset="0"/>
                <a:ea typeface="Avenir Book" charset="0"/>
                <a:cs typeface="Avenir Book" charset="0"/>
              </a:rPr>
              <a:t>” means trying to use something until it can’t be used anymore</a:t>
            </a:r>
          </a:p>
          <a:p>
            <a:r>
              <a:rPr lang="en-US" sz="3200" dirty="0">
                <a:solidFill>
                  <a:prstClr val="white"/>
                </a:solidFill>
                <a:latin typeface="Avenir Book" charset="0"/>
                <a:ea typeface="Avenir Book" charset="0"/>
                <a:cs typeface="Avenir Book" charset="0"/>
              </a:rPr>
              <a:t>"</a:t>
            </a:r>
            <a:r>
              <a:rPr lang="en-US" sz="3200" u="sng" dirty="0">
                <a:solidFill>
                  <a:prstClr val="white"/>
                </a:solidFill>
                <a:latin typeface="Avenir Book" charset="0"/>
                <a:ea typeface="Avenir Book" charset="0"/>
                <a:cs typeface="Avenir Book" charset="0"/>
              </a:rPr>
              <a:t>Recycle</a:t>
            </a:r>
            <a:r>
              <a:rPr lang="en-US" sz="3200" dirty="0">
                <a:solidFill>
                  <a:prstClr val="white"/>
                </a:solidFill>
                <a:latin typeface="Avenir Book" charset="0"/>
                <a:ea typeface="Avenir Book" charset="0"/>
                <a:cs typeface="Avenir Book" charset="0"/>
              </a:rPr>
              <a:t>" means properly throwing away materials so they can be turned into other things. </a:t>
            </a:r>
          </a:p>
          <a:p>
            <a:endParaRPr lang="en-US" dirty="0"/>
          </a:p>
        </p:txBody>
      </p:sp>
      <p:pic>
        <p:nvPicPr>
          <p:cNvPr id="9" name="Picture 8"/>
          <p:cNvPicPr>
            <a:picLocks noChangeAspect="1"/>
          </p:cNvPicPr>
          <p:nvPr/>
        </p:nvPicPr>
        <p:blipFill>
          <a:blip r:embed="rId5"/>
          <a:stretch>
            <a:fillRect/>
          </a:stretch>
        </p:blipFill>
        <p:spPr>
          <a:xfrm>
            <a:off x="6029420" y="1007542"/>
            <a:ext cx="2789116" cy="2789116"/>
          </a:xfrm>
          <a:prstGeom prst="rect">
            <a:avLst/>
          </a:prstGeom>
        </p:spPr>
      </p:pic>
      <p:pic>
        <p:nvPicPr>
          <p:cNvPr id="11" name="Picture 10"/>
          <p:cNvPicPr>
            <a:picLocks noChangeAspect="1"/>
          </p:cNvPicPr>
          <p:nvPr/>
        </p:nvPicPr>
        <p:blipFill>
          <a:blip r:embed="rId6"/>
          <a:stretch>
            <a:fillRect/>
          </a:stretch>
        </p:blipFill>
        <p:spPr>
          <a:xfrm>
            <a:off x="227548" y="3610700"/>
            <a:ext cx="2682686" cy="268268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122100"/>
            <a:ext cx="812800" cy="812800"/>
          </a:xfrm>
          <a:prstGeom prst="rect">
            <a:avLst/>
          </a:prstGeom>
        </p:spPr>
      </p:pic>
      <p:sp>
        <p:nvSpPr>
          <p:cNvPr id="10" name="TextBox 9"/>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903652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6577" y="299656"/>
            <a:ext cx="4977645" cy="707886"/>
          </a:xfrm>
          <a:prstGeom prst="rect">
            <a:avLst/>
          </a:prstGeom>
        </p:spPr>
        <p:txBody>
          <a:bodyPr wrap="none">
            <a:spAutoFit/>
          </a:bodyPr>
          <a:lstStyle/>
          <a:p>
            <a:pPr lvl="0"/>
            <a:r>
              <a:rPr lang="en-US" sz="4000" b="1" dirty="0">
                <a:solidFill>
                  <a:prstClr val="white"/>
                </a:solidFill>
                <a:latin typeface="Avenir Book" charset="0"/>
                <a:ea typeface="Avenir Book" charset="0"/>
                <a:cs typeface="Avenir Book" charset="0"/>
              </a:rPr>
              <a:t>Making a Piggybank!</a:t>
            </a:r>
          </a:p>
        </p:txBody>
      </p:sp>
      <p:pic>
        <p:nvPicPr>
          <p:cNvPr id="5" name="Picture 4"/>
          <p:cNvPicPr>
            <a:picLocks noChangeAspect="1"/>
          </p:cNvPicPr>
          <p:nvPr/>
        </p:nvPicPr>
        <p:blipFill>
          <a:blip r:embed="rId5"/>
          <a:stretch>
            <a:fillRect/>
          </a:stretch>
        </p:blipFill>
        <p:spPr>
          <a:xfrm>
            <a:off x="5932816" y="2577202"/>
            <a:ext cx="3211184" cy="3327652"/>
          </a:xfrm>
          <a:prstGeom prst="rect">
            <a:avLst/>
          </a:prstGeom>
        </p:spPr>
      </p:pic>
      <p:sp>
        <p:nvSpPr>
          <p:cNvPr id="6" name="TextBox 5"/>
          <p:cNvSpPr txBox="1"/>
          <p:nvPr/>
        </p:nvSpPr>
        <p:spPr>
          <a:xfrm>
            <a:off x="6350" y="1008063"/>
            <a:ext cx="9129616" cy="1568450"/>
          </a:xfrm>
          <a:prstGeom prst="rect">
            <a:avLst/>
          </a:prstGeom>
          <a:noFill/>
        </p:spPr>
        <p:txBody>
          <a:bodyPr wrap="square" rtlCol="0" anchor="t">
            <a:spAutoFit/>
          </a:bodyPr>
          <a:lstStyle/>
          <a:p>
            <a:pPr algn="ctr"/>
            <a:r>
              <a:rPr lang="en-US" sz="3200" dirty="0">
                <a:solidFill>
                  <a:schemeClr val="bg1"/>
                </a:solidFill>
                <a:latin typeface="Avenir Book" charset="0"/>
                <a:ea typeface="Avenir Book" charset="0"/>
                <a:cs typeface="Avenir Book" charset="0"/>
              </a:rPr>
              <a:t>We will be learning how to reuse! Usually, we throw things like tissue boxes away. But today we will </a:t>
            </a:r>
            <a:r>
              <a:rPr lang="en-US" sz="3200" i="1" dirty="0">
                <a:solidFill>
                  <a:schemeClr val="bg1"/>
                </a:solidFill>
                <a:latin typeface="Avenir Book" charset="0"/>
                <a:ea typeface="Avenir Book" charset="0"/>
                <a:cs typeface="Avenir Book" charset="0"/>
              </a:rPr>
              <a:t>repurpose</a:t>
            </a:r>
            <a:r>
              <a:rPr lang="en-US" sz="3200" dirty="0">
                <a:solidFill>
                  <a:schemeClr val="bg1"/>
                </a:solidFill>
                <a:latin typeface="Avenir Book" charset="0"/>
                <a:ea typeface="Avenir Book" charset="0"/>
                <a:cs typeface="Avenir Book" charset="0"/>
              </a:rPr>
              <a:t> them so they can be used for much longer! </a:t>
            </a:r>
          </a:p>
        </p:txBody>
      </p:sp>
      <p:sp>
        <p:nvSpPr>
          <p:cNvPr id="7" name="TextBox 6"/>
          <p:cNvSpPr txBox="1"/>
          <p:nvPr/>
        </p:nvSpPr>
        <p:spPr>
          <a:xfrm>
            <a:off x="564096" y="5066570"/>
            <a:ext cx="5260231" cy="1569660"/>
          </a:xfrm>
          <a:prstGeom prst="rect">
            <a:avLst/>
          </a:prstGeom>
          <a:solidFill>
            <a:schemeClr val="accent6">
              <a:lumMod val="75000"/>
            </a:schemeClr>
          </a:solidFill>
        </p:spPr>
        <p:txBody>
          <a:bodyPr wrap="square" rtlCol="0" anchor="t">
            <a:spAutoFit/>
          </a:bodyPr>
          <a:lstStyle/>
          <a:p>
            <a:pPr algn="ctr"/>
            <a:r>
              <a:rPr lang="en-US" sz="3200" dirty="0">
                <a:solidFill>
                  <a:schemeClr val="bg1"/>
                </a:solidFill>
                <a:latin typeface="Avenir Book" charset="0"/>
                <a:ea typeface="Avenir Book" charset="0"/>
                <a:cs typeface="Avenir Book" charset="0"/>
              </a:rPr>
              <a:t>Decorate a box to make your own piggybank to take home and save money in!</a:t>
            </a:r>
          </a:p>
        </p:txBody>
      </p:sp>
      <p:pic>
        <p:nvPicPr>
          <p:cNvPr id="9" name="Picture 8"/>
          <p:cNvPicPr>
            <a:picLocks noChangeAspect="1"/>
          </p:cNvPicPr>
          <p:nvPr/>
        </p:nvPicPr>
        <p:blipFill>
          <a:blip r:embed="rId6"/>
          <a:stretch>
            <a:fillRect/>
          </a:stretch>
        </p:blipFill>
        <p:spPr>
          <a:xfrm>
            <a:off x="1177735" y="1934442"/>
            <a:ext cx="3774888" cy="377488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7696" y="6045200"/>
            <a:ext cx="812800" cy="812800"/>
          </a:xfrm>
          <a:prstGeom prst="rect">
            <a:avLst/>
          </a:prstGeom>
        </p:spPr>
      </p:pic>
      <p:sp>
        <p:nvSpPr>
          <p:cNvPr id="8" name="TextBox 7"/>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14380812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478" y="278970"/>
            <a:ext cx="8942522" cy="707886"/>
          </a:xfrm>
          <a:prstGeom prst="rect">
            <a:avLst/>
          </a:prstGeom>
          <a:noFill/>
        </p:spPr>
        <p:txBody>
          <a:bodyPr wrap="square" rtlCol="0">
            <a:spAutoFit/>
          </a:bodyPr>
          <a:lstStyle/>
          <a:p>
            <a:r>
              <a:rPr lang="en-US" sz="4000" b="1" dirty="0">
                <a:solidFill>
                  <a:schemeClr val="bg1"/>
                </a:solidFill>
                <a:latin typeface="Avenir Book" charset="0"/>
                <a:ea typeface="Avenir Book" charset="0"/>
                <a:cs typeface="Avenir Book" charset="0"/>
              </a:rPr>
              <a:t>“Waste Not, Want Not” </a:t>
            </a:r>
            <a:r>
              <a:rPr lang="en-US" sz="3200" b="1" dirty="0">
                <a:solidFill>
                  <a:schemeClr val="bg1"/>
                </a:solidFill>
                <a:latin typeface="Avenir Book" charset="0"/>
                <a:ea typeface="Avenir Book" charset="0"/>
                <a:cs typeface="Avenir Book" charset="0"/>
              </a:rPr>
              <a:t>by Two of a Kind</a:t>
            </a:r>
          </a:p>
        </p:txBody>
      </p:sp>
      <p:sp>
        <p:nvSpPr>
          <p:cNvPr id="5" name="TextBox 4"/>
          <p:cNvSpPr txBox="1"/>
          <p:nvPr/>
        </p:nvSpPr>
        <p:spPr>
          <a:xfrm>
            <a:off x="201478" y="1482801"/>
            <a:ext cx="8679051" cy="4401205"/>
          </a:xfrm>
          <a:prstGeom prst="rect">
            <a:avLst/>
          </a:prstGeom>
          <a:noFill/>
        </p:spPr>
        <p:txBody>
          <a:bodyPr wrap="square" rtlCol="0" anchor="t">
            <a:spAutoFit/>
          </a:bodyPr>
          <a:lstStyle/>
          <a:p>
            <a:pPr algn="ctr"/>
            <a:r>
              <a:rPr lang="en-US" sz="2800" dirty="0">
                <a:solidFill>
                  <a:schemeClr val="bg1"/>
                </a:solidFill>
                <a:latin typeface="Avenir Book" charset="0"/>
                <a:ea typeface="Avenir Book" charset="0"/>
                <a:cs typeface="Avenir Book" charset="0"/>
              </a:rPr>
              <a:t>Use both sides of the paper, there'll be twice as many trees.</a:t>
            </a:r>
            <a:r>
              <a:rPr lang="en-US" sz="2800" dirty="0">
                <a:solidFill>
                  <a:srgbClr val="FFFFFF"/>
                </a:solidFill>
                <a:latin typeface="Avenir Book"/>
                <a:ea typeface="Avenir Book" charset="0"/>
                <a:cs typeface="Avenir Book" charset="0"/>
              </a:rPr>
              <a:t> </a:t>
            </a:r>
            <a:r>
              <a:rPr lang="en-US" sz="2800" dirty="0">
                <a:solidFill>
                  <a:schemeClr val="bg1"/>
                </a:solidFill>
                <a:latin typeface="Avenir Book" charset="0"/>
                <a:ea typeface="Avenir Book" charset="0"/>
                <a:cs typeface="Avenir Book" charset="0"/>
              </a:rPr>
              <a:t>Don't leave the water running, save our lakes and rivers, please. Take only what you'll eat, whether it's cake or lima beans. Let's help to save the planet, so that we can live in peace. </a:t>
            </a:r>
            <a:endParaRPr lang="en-US" dirty="0"/>
          </a:p>
          <a:p>
            <a:pPr algn="ctr"/>
            <a:endParaRPr lang="en-US" sz="2800" dirty="0">
              <a:solidFill>
                <a:schemeClr val="bg1"/>
              </a:solidFill>
              <a:latin typeface="Avenir Book" charset="0"/>
              <a:ea typeface="Avenir Book" charset="0"/>
              <a:cs typeface="Avenir Book" charset="0"/>
            </a:endParaRPr>
          </a:p>
          <a:p>
            <a:pPr algn="ctr"/>
            <a:r>
              <a:rPr lang="en-US" sz="2800" dirty="0">
                <a:solidFill>
                  <a:schemeClr val="bg1"/>
                </a:solidFill>
                <a:latin typeface="Avenir Book" charset="0"/>
                <a:ea typeface="Avenir Book" charset="0"/>
                <a:cs typeface="Avenir Book" charset="0"/>
              </a:rPr>
              <a:t>To make all this paper, it takes a lot of wood. So when you write or draw, you know you really should use each piece of paper as much as you can. And then recycle it, so that you can use it again!</a:t>
            </a:r>
          </a:p>
        </p:txBody>
      </p:sp>
      <p:pic>
        <p:nvPicPr>
          <p:cNvPr id="2" name="wastenotwantn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1478" y="5973551"/>
            <a:ext cx="812800" cy="812800"/>
          </a:xfrm>
          <a:prstGeom prst="rect">
            <a:avLst/>
          </a:prstGeom>
        </p:spPr>
      </p:pic>
      <p:sp>
        <p:nvSpPr>
          <p:cNvPr id="6" name="TextBox 5"/>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111384377"/>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1.xml><?xml version="1.0" encoding="utf-8"?>
<?mso-contentType ?>
<SharedContentType xmlns="Microsoft.SharePoint.Taxonomy.ContentTypeSync" SourceId="29f62856-1543-49d4-a736-4569d363f533" ContentTypeId="0x0101" PreviousValue="false"/>
</file>

<file path=customXml/item12.xml><?xml version="1.0" encoding="utf-8"?>
<?mso-contentType ?>
<FormTemplates xmlns="http://schemas.microsoft.com/sharepoint/v3/contenttype/forms">
  <Display>DocumentLibraryForm</Display>
  <Edit>DocumentLibraryForm</Edit>
  <New>DocumentLibraryForm</New>
</FormTemplates>
</file>

<file path=customXml/item13.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2019-11-08T13:11:20+00:00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23FAC99-1BDD-4135-85AE-6EC1054F28D2}">
  <ds:schemaRefs>
    <ds:schemaRef ds:uri="ESRI.ArcGIS.Mapping.OfficeIntegration.PowerPointInfo"/>
  </ds:schemaRefs>
</ds:datastoreItem>
</file>

<file path=customXml/itemProps10.xml><?xml version="1.0" encoding="utf-8"?>
<ds:datastoreItem xmlns:ds="http://schemas.openxmlformats.org/officeDocument/2006/customXml" ds:itemID="{4A0432D4-205D-4D81-9480-675E101DE239}"/>
</file>

<file path=customXml/itemProps11.xml><?xml version="1.0" encoding="utf-8"?>
<ds:datastoreItem xmlns:ds="http://schemas.openxmlformats.org/officeDocument/2006/customXml" ds:itemID="{53DAD108-732F-49E2-B1F7-EB6089A20B33}"/>
</file>

<file path=customXml/itemProps12.xml><?xml version="1.0" encoding="utf-8"?>
<ds:datastoreItem xmlns:ds="http://schemas.openxmlformats.org/officeDocument/2006/customXml" ds:itemID="{5DF220A7-F720-4895-91F5-58BC35625136}"/>
</file>

<file path=customXml/itemProps13.xml><?xml version="1.0" encoding="utf-8"?>
<ds:datastoreItem xmlns:ds="http://schemas.openxmlformats.org/officeDocument/2006/customXml" ds:itemID="{ADF39137-6690-4FBD-BE3C-0FB6932883F3}"/>
</file>

<file path=customXml/itemProps2.xml><?xml version="1.0" encoding="utf-8"?>
<ds:datastoreItem xmlns:ds="http://schemas.openxmlformats.org/officeDocument/2006/customXml" ds:itemID="{238013AD-CAFE-4B4F-BC49-53BB0ED0D4A2}">
  <ds:schemaRefs>
    <ds:schemaRef ds:uri="ESRI.ArcGIS.Mapping.OfficeIntegration.PowerPointInfo"/>
  </ds:schemaRefs>
</ds:datastoreItem>
</file>

<file path=customXml/itemProps3.xml><?xml version="1.0" encoding="utf-8"?>
<ds:datastoreItem xmlns:ds="http://schemas.openxmlformats.org/officeDocument/2006/customXml" ds:itemID="{CC9D2CC1-5EC2-4358-B737-0A80821FF196}">
  <ds:schemaRefs>
    <ds:schemaRef ds:uri="ESRI.ArcGIS.Mapping.OfficeIntegration.PowerPointInfo"/>
  </ds:schemaRefs>
</ds:datastoreItem>
</file>

<file path=customXml/itemProps4.xml><?xml version="1.0" encoding="utf-8"?>
<ds:datastoreItem xmlns:ds="http://schemas.openxmlformats.org/officeDocument/2006/customXml" ds:itemID="{DB2B84E8-9B29-49AF-AB04-61863D9D5889}">
  <ds:schemaRefs>
    <ds:schemaRef ds:uri="ESRI.ArcGIS.Mapping.OfficeIntegration.PowerPointInfo"/>
  </ds:schemaRefs>
</ds:datastoreItem>
</file>

<file path=customXml/itemProps5.xml><?xml version="1.0" encoding="utf-8"?>
<ds:datastoreItem xmlns:ds="http://schemas.openxmlformats.org/officeDocument/2006/customXml" ds:itemID="{8E0D5BBE-C357-43A5-8ED1-5B1E7BEAA214}">
  <ds:schemaRefs>
    <ds:schemaRef ds:uri="ESRI.ArcGIS.Mapping.OfficeIntegration.PowerPointInfo"/>
  </ds:schemaRefs>
</ds:datastoreItem>
</file>

<file path=customXml/itemProps6.xml><?xml version="1.0" encoding="utf-8"?>
<ds:datastoreItem xmlns:ds="http://schemas.openxmlformats.org/officeDocument/2006/customXml" ds:itemID="{D25DEDE8-3C34-483E-82C6-0BC8C9C30909}">
  <ds:schemaRefs>
    <ds:schemaRef ds:uri="ESRI.ArcGIS.Mapping.OfficeIntegration.PowerPointInfo"/>
  </ds:schemaRefs>
</ds:datastoreItem>
</file>

<file path=customXml/itemProps7.xml><?xml version="1.0" encoding="utf-8"?>
<ds:datastoreItem xmlns:ds="http://schemas.openxmlformats.org/officeDocument/2006/customXml" ds:itemID="{FFDE0190-406B-4D5F-A44D-8A07C9518EAD}">
  <ds:schemaRefs>
    <ds:schemaRef ds:uri="ESRI.ArcGIS.Mapping.OfficeIntegration.PowerPointInfo"/>
  </ds:schemaRefs>
</ds:datastoreItem>
</file>

<file path=customXml/itemProps8.xml><?xml version="1.0" encoding="utf-8"?>
<ds:datastoreItem xmlns:ds="http://schemas.openxmlformats.org/officeDocument/2006/customXml" ds:itemID="{17411532-F916-42D1-94F6-B2A058090742}">
  <ds:schemaRefs>
    <ds:schemaRef ds:uri="ESRI.ArcGIS.Mapping.OfficeIntegration.PowerPointInfo"/>
  </ds:schemaRefs>
</ds:datastoreItem>
</file>

<file path=customXml/itemProps9.xml><?xml version="1.0" encoding="utf-8"?>
<ds:datastoreItem xmlns:ds="http://schemas.openxmlformats.org/officeDocument/2006/customXml" ds:itemID="{AF878DBF-6197-43E5-A64E-7BE3BFE37C3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607</TotalTime>
  <Words>644</Words>
  <Application>Microsoft Office PowerPoint</Application>
  <PresentationFormat>On-screen Show (4:3)</PresentationFormat>
  <Paragraphs>94</Paragraphs>
  <Slides>13</Slides>
  <Notes>11</Notes>
  <HiddenSlides>0</HiddenSlides>
  <MMClips>11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EcoLearn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vu.tran.kelly@gmail.com</dc:creator>
  <cp:lastModifiedBy>vu.tran.kelly@gmail.com</cp:lastModifiedBy>
  <cp:revision>41</cp:revision>
  <dcterms:created xsi:type="dcterms:W3CDTF">2016-11-30T06:05:15Z</dcterms:created>
  <dcterms:modified xsi:type="dcterms:W3CDTF">2017-10-27T03:19:16Z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