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8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5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27.xml" ContentType="application/vnd.openxmlformats-officedocument.presentationml.slide+xml"/>
  <Override PartName="/ppt/slides/slide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4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8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tags/tag5.xml" ContentType="application/vnd.openxmlformats-officedocument.presentationml.tag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6.xml" ContentType="application/vnd.openxmlformats-officedocument.presentationml.tags+xml"/>
  <Override PartName="/ppt/tags/tag4.xml" ContentType="application/vnd.openxmlformats-officedocument.presentationml.tag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89" r:id="rId2"/>
    <p:sldId id="257" r:id="rId3"/>
    <p:sldId id="288" r:id="rId4"/>
    <p:sldId id="258" r:id="rId5"/>
    <p:sldId id="261" r:id="rId6"/>
    <p:sldId id="263" r:id="rId7"/>
    <p:sldId id="264" r:id="rId8"/>
    <p:sldId id="266" r:id="rId9"/>
    <p:sldId id="262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80" r:id="rId20"/>
    <p:sldId id="277" r:id="rId21"/>
    <p:sldId id="278" r:id="rId22"/>
    <p:sldId id="279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60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29" autoAdjust="0"/>
    <p:restoredTop sz="95280" autoAdjust="0"/>
  </p:normalViewPr>
  <p:slideViewPr>
    <p:cSldViewPr snapToGrid="0">
      <p:cViewPr varScale="1">
        <p:scale>
          <a:sx n="83" d="100"/>
          <a:sy n="83" d="100"/>
        </p:scale>
        <p:origin x="70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3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customXml" Target="../customXml/item1.xml"/><Relationship Id="rId40" Type="http://schemas.openxmlformats.org/officeDocument/2006/relationships/customXml" Target="../customXml/item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B9C2A9-E760-44E1-A8D9-C17A504C41C9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9FD278-F75B-4A17-BADC-BF0F8937B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909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http://www.philipchircop.com/post/117077877097/reduce-reuse-recycle-today-the-22nd-of-april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744138-9C75-4170-98D3-76915ECEB36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5681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http://news.nationalgeographic.com/2016/11/new-deli-india-smog-photos-pollution/</a:t>
            </a:r>
          </a:p>
          <a:p>
            <a:r>
              <a:rPr lang="en-US" dirty="0"/>
              <a:t>http://www.theverge.com/2016/12/20/14021722/china-smog-red-alert-beijing-pollution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FD278-F75B-4A17-BADC-BF0F8937B32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5666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http://edu.glogster.com/glog/acid-rain/146sjdkfpek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FD278-F75B-4A17-BADC-BF0F8937B32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9685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http://www.dinosaurfact.net/extinction/carbondioxide.php</a:t>
            </a:r>
          </a:p>
          <a:p>
            <a:r>
              <a:rPr lang="en-US" dirty="0"/>
              <a:t>http://www.theblackvault.com/documentarchive/global-warming-climate-change/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FD278-F75B-4A17-BADC-BF0F8937B32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4783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https://www.americanrivers.org/threats-solutions/energy-development/hydropower/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FD278-F75B-4A17-BADC-BF0F8937B32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6519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http://www.ucsusa.org/clean_energy/our-energy-choices/renewable-energy/how-geothermal-energy-works.html#.WQDL9IjytPY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FD278-F75B-4A17-BADC-BF0F8937B32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1579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http://worldoceanreview.com/en/wor-1/energy/renewable-energies/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FD278-F75B-4A17-BADC-BF0F8937B32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9886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http://www.renewableenergyworld.com/articles/2015/10/biomass-energy-potential-far-from-being-fully-exploited-in-china.html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FD278-F75B-4A17-BADC-BF0F8937B32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735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http://www.zmescience.com/ecology/climate/how-much-renewable-energy/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FD278-F75B-4A17-BADC-BF0F8937B32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6501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FD278-F75B-4A17-BADC-BF0F8937B32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323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http://rifreedom.org/category/issues/nergy/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FD278-F75B-4A17-BADC-BF0F8937B32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640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http://best-lucid-dreaming-techniques.com/rubbing-your-hands.html</a:t>
            </a:r>
          </a:p>
          <a:p>
            <a:r>
              <a:rPr lang="en-US" dirty="0"/>
              <a:t>https://www.shutterstock.com/image-vector/boy-doing-jumping-jacks-vector-49901830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FD278-F75B-4A17-BADC-BF0F8937B32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229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https://www.proprofs.com/flashcards/story.php?title=7-forms-of-energy_2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FD278-F75B-4A17-BADC-BF0F8937B32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4047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https://mohansuniverse.wordpress.com/2014/03/19/mohanjis-light-guidance/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FD278-F75B-4A17-BADC-BF0F8937B32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9039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https://www.thinglink.com/scene/522407565867352064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FD278-F75B-4A17-BADC-BF0F8937B32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249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http://www.instructables.com/id/How-Sound-Works/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FD278-F75B-4A17-BADC-BF0F8937B32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1179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https://www.mos.org/live-presentations/balance-and-motion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FD278-F75B-4A17-BADC-BF0F8937B32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151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http://www.kidzworld.com/article/1423-fossil-fuel-energy</a:t>
            </a:r>
          </a:p>
          <a:p>
            <a:r>
              <a:rPr lang="en-US" dirty="0"/>
              <a:t>https://www.britannica.com/science/fossil-fuel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FFFF"/>
                </a:solidFill>
              </a:rPr>
              <a:t>We often get that energy by burning coal, oil, and gas – which are called </a:t>
            </a:r>
            <a:r>
              <a:rPr lang="en-US" b="1" i="1" dirty="0">
                <a:solidFill>
                  <a:srgbClr val="FFFFFF"/>
                </a:solidFill>
              </a:rPr>
              <a:t>fossil fuels </a:t>
            </a:r>
            <a:r>
              <a:rPr lang="en-US" b="1" dirty="0">
                <a:solidFill>
                  <a:srgbClr val="FFFFFF"/>
                </a:solidFill>
              </a:rPr>
              <a:t>– in a power plant to heat water. 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FFFF"/>
                </a:solidFill>
              </a:rPr>
              <a:t>The hot water turns into steam and forces a machine called a turbine to turn. The turbine powers a generator, which makes electricity. This electricity is sent through power lines to provide energy for buildings and homes.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FD278-F75B-4A17-BADC-BF0F8937B32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408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FE33D378-0C3A-467C-9A41-7B835B72B3DE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D0F5D88F-9521-4129-92EF-926E87AC2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538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3D378-0C3A-467C-9A41-7B835B72B3DE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5D88F-9521-4129-92EF-926E87AC2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399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3D378-0C3A-467C-9A41-7B835B72B3DE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5D88F-9521-4129-92EF-926E87AC2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817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3D378-0C3A-467C-9A41-7B835B72B3DE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5D88F-9521-4129-92EF-926E87AC2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896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3D378-0C3A-467C-9A41-7B835B72B3DE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5D88F-9521-4129-92EF-926E87AC2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613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3D378-0C3A-467C-9A41-7B835B72B3DE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5D88F-9521-4129-92EF-926E87AC2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127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3D378-0C3A-467C-9A41-7B835B72B3DE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5D88F-9521-4129-92EF-926E87AC2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166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3D378-0C3A-467C-9A41-7B835B72B3DE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5D88F-9521-4129-92EF-926E87AC2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589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3D378-0C3A-467C-9A41-7B835B72B3DE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5D88F-9521-4129-92EF-926E87AC2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604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3D378-0C3A-467C-9A41-7B835B72B3DE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D0F5D88F-9521-4129-92EF-926E87AC2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701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FE33D378-0C3A-467C-9A41-7B835B72B3DE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D0F5D88F-9521-4129-92EF-926E87AC2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6284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FE33D378-0C3A-467C-9A41-7B835B72B3DE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D0F5D88F-9521-4129-92EF-926E87AC2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248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5" Type="http://schemas.openxmlformats.org/officeDocument/2006/relationships/image" Target="../media/image1.png"/><Relationship Id="rId10" Type="http://schemas.openxmlformats.org/officeDocument/2006/relationships/image" Target="../media/image5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6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6.pn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4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6.pn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6.pn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6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6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6.pn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6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6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6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6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6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6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7" Type="http://schemas.openxmlformats.org/officeDocument/2006/relationships/image" Target="../media/image6.png"/><Relationship Id="rId2" Type="http://schemas.microsoft.com/office/2007/relationships/media" Target="../media/media27.m4a"/><Relationship Id="rId1" Type="http://schemas.openxmlformats.org/officeDocument/2006/relationships/tags" Target="../tags/tag5.xml"/><Relationship Id="rId6" Type="http://schemas.openxmlformats.org/officeDocument/2006/relationships/image" Target="../media/image35.jpe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7" Type="http://schemas.openxmlformats.org/officeDocument/2006/relationships/image" Target="../media/image6.png"/><Relationship Id="rId2" Type="http://schemas.microsoft.com/office/2007/relationships/media" Target="../media/media28.m4a"/><Relationship Id="rId1" Type="http://schemas.openxmlformats.org/officeDocument/2006/relationships/tags" Target="../tags/tag6.xml"/><Relationship Id="rId6" Type="http://schemas.openxmlformats.org/officeDocument/2006/relationships/image" Target="../media/image36.jpe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6.png"/><Relationship Id="rId4" Type="http://schemas.openxmlformats.org/officeDocument/2006/relationships/image" Target="../media/image3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39.jpg"/><Relationship Id="rId5" Type="http://schemas.openxmlformats.org/officeDocument/2006/relationships/image" Target="../media/image38.gif"/><Relationship Id="rId4" Type="http://schemas.openxmlformats.org/officeDocument/2006/relationships/hyperlink" Target="https://www.epa.gov/education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6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11.gif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6399" y="4389018"/>
            <a:ext cx="10325664" cy="1437789"/>
          </a:xfrm>
        </p:spPr>
        <p:txBody>
          <a:bodyPr/>
          <a:lstStyle/>
          <a:p>
            <a:r>
              <a:rPr lang="en-US" b="1" dirty="0"/>
              <a:t>Energy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935" y="5679715"/>
            <a:ext cx="9228201" cy="1645920"/>
          </a:xfrm>
        </p:spPr>
        <p:txBody>
          <a:bodyPr/>
          <a:lstStyle/>
          <a:p>
            <a:r>
              <a:rPr lang="en-US" b="1" dirty="0">
                <a:solidFill>
                  <a:srgbClr val="FFFFFF"/>
                </a:solidFill>
              </a:rPr>
              <a:t>1</a:t>
            </a:r>
            <a:r>
              <a:rPr lang="en-US" b="1" baseline="30000" dirty="0">
                <a:solidFill>
                  <a:srgbClr val="FFFFFF"/>
                </a:solidFill>
              </a:rPr>
              <a:t>st</a:t>
            </a:r>
            <a:r>
              <a:rPr lang="en-US" b="1" dirty="0">
                <a:solidFill>
                  <a:srgbClr val="FFFFFF"/>
                </a:solidFill>
              </a:rPr>
              <a:t> Grade: Energy and the Environment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9241332" y="5170311"/>
            <a:ext cx="3186765" cy="1291608"/>
            <a:chOff x="7468119" y="5720009"/>
            <a:chExt cx="1991970" cy="807353"/>
          </a:xfrm>
        </p:grpSpPr>
        <p:pic>
          <p:nvPicPr>
            <p:cNvPr id="8" name="Picture 8" descr="Image result for epa region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400" b="90000" l="10000" r="90000">
                          <a14:foregroundMark x1="32600" y1="39600" x2="32600" y2="39600"/>
                          <a14:foregroundMark x1="27200" y1="24400" x2="27200" y2="24400"/>
                          <a14:foregroundMark x1="82400" y1="41000" x2="82400" y2="41000"/>
                          <a14:foregroundMark x1="59800" y1="59000" x2="59800" y2="59000"/>
                          <a14:foregroundMark x1="53200" y1="69000" x2="53200" y2="69000"/>
                          <a14:foregroundMark x1="40600" y1="58200" x2="40600" y2="58200"/>
                          <a14:foregroundMark x1="67800" y1="55600" x2="67800" y2="55600"/>
                          <a14:foregroundMark x1="57200" y1="78800" x2="57200" y2="78800"/>
                          <a14:foregroundMark x1="23200" y1="70200" x2="23200" y2="70200"/>
                          <a14:foregroundMark x1="19200" y1="40400" x2="19200" y2="40400"/>
                          <a14:foregroundMark x1="68400" y1="33800" x2="68400" y2="33800"/>
                          <a14:foregroundMark x1="79000" y1="66200" x2="79000" y2="66200"/>
                          <a14:foregroundMark x1="71800" y1="78800" x2="71800" y2="78800"/>
                          <a14:foregroundMark x1="30600" y1="54200" x2="30600" y2="54200"/>
                          <a14:foregroundMark x1="35200" y1="57600" x2="35200" y2="57600"/>
                          <a14:foregroundMark x1="74400" y1="46400" x2="74400" y2="46400"/>
                          <a14:foregroundMark x1="63000" y1="25800" x2="63000" y2="25800"/>
                          <a14:foregroundMark x1="34600" y1="15200" x2="34600" y2="15200"/>
                          <a14:foregroundMark x1="18600" y1="53000" x2="18600" y2="53000"/>
                          <a14:foregroundMark x1="37800" y1="74800" x2="37800" y2="74800"/>
                          <a14:foregroundMark x1="45800" y1="83600" x2="45800" y2="83600"/>
                          <a14:foregroundMark x1="55200" y1="82800" x2="55200" y2="82800"/>
                          <a14:foregroundMark x1="74400" y1="27800" x2="74400" y2="27800"/>
                          <a14:foregroundMark x1="45800" y1="21800" x2="45800" y2="21800"/>
                          <a14:foregroundMark x1="41800" y1="37000" x2="41800" y2="37000"/>
                          <a14:foregroundMark x1="54400" y1="39600" x2="54400" y2="39600"/>
                          <a14:foregroundMark x1="48400" y1="39600" x2="48400" y2="39600"/>
                          <a14:foregroundMark x1="65000" y1="76200" x2="65000" y2="76200"/>
                          <a14:foregroundMark x1="39200" y1="78200" x2="39200" y2="78200"/>
                          <a14:foregroundMark x1="37800" y1="78200" x2="37800" y2="782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8119" y="5720009"/>
              <a:ext cx="807353" cy="807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8266386" y="5812936"/>
              <a:ext cx="1193703" cy="634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FFFF"/>
                  </a:solidFill>
                </a:rPr>
                <a:t>USA EPA, </a:t>
              </a:r>
            </a:p>
            <a:p>
              <a:r>
                <a:rPr lang="en-US" sz="2000" dirty="0">
                  <a:solidFill>
                    <a:srgbClr val="FFFFFF"/>
                  </a:solidFill>
                </a:rPr>
                <a:t>Region 10</a:t>
              </a:r>
            </a:p>
            <a:p>
              <a:r>
                <a:rPr lang="en-US" sz="2000" dirty="0" err="1">
                  <a:solidFill>
                    <a:srgbClr val="FFFFFF"/>
                  </a:solidFill>
                </a:rPr>
                <a:t>EcoLearn</a:t>
              </a:r>
              <a:endParaRPr lang="en-US" sz="2000" dirty="0">
                <a:solidFill>
                  <a:srgbClr val="FFFFFF"/>
                </a:solidFill>
              </a:endParaRPr>
            </a:p>
          </p:txBody>
        </p:sp>
      </p:grpSp>
      <p:pic>
        <p:nvPicPr>
          <p:cNvPr id="1028" name="Picture 4" descr="REDUCE REUSE RECYCLE&#10;Today, the 22nd of April 2015, is Earth Day.&#10;Let’s try and make a commitment to re-vision our life and see how we can reduce, reuse and recycle. Every “Earth Day”  I intentionally recall and contemplate this Native American...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" t="11962" r="5366" b="17338"/>
          <a:stretch/>
        </p:blipFill>
        <p:spPr bwMode="auto">
          <a:xfrm>
            <a:off x="0" y="-13787"/>
            <a:ext cx="12192000" cy="424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Image result for animals group phot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23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 result for ecosyste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12187237" cy="423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mage result for energy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5775"/>
          <a:stretch/>
        </p:blipFill>
        <p:spPr bwMode="auto">
          <a:xfrm>
            <a:off x="0" y="0"/>
            <a:ext cx="12192000" cy="423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0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4"/>
    </mc:Choice>
    <mc:Fallback xmlns="">
      <p:transition spd="slow" advTm="6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fossil fuels"/>
          <p:cNvPicPr>
            <a:picLocks noChangeAspect="1" noChangeArrowheads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5" r="33741" b="1"/>
          <a:stretch/>
        </p:blipFill>
        <p:spPr bwMode="auto">
          <a:xfrm>
            <a:off x="1" y="10"/>
            <a:ext cx="609441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fossil fuels"/>
          <p:cNvPicPr>
            <a:picLocks noChangeAspect="1" noChangeArrowheads="1"/>
          </p:cNvPicPr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7" r="5259" b="-1"/>
          <a:stretch/>
        </p:blipFill>
        <p:spPr bwMode="auto">
          <a:xfrm>
            <a:off x="4053081" y="10"/>
            <a:ext cx="8138918" cy="6857990"/>
          </a:xfrm>
          <a:custGeom>
            <a:avLst/>
            <a:gdLst>
              <a:gd name="connsiteX0" fmla="*/ 2038180 w 8138918"/>
              <a:gd name="connsiteY0" fmla="*/ 0 h 6858000"/>
              <a:gd name="connsiteX1" fmla="*/ 8138918 w 8138918"/>
              <a:gd name="connsiteY1" fmla="*/ 0 h 6858000"/>
              <a:gd name="connsiteX2" fmla="*/ 8138918 w 8138918"/>
              <a:gd name="connsiteY2" fmla="*/ 6858000 h 6858000"/>
              <a:gd name="connsiteX3" fmla="*/ 2038180 w 8138918"/>
              <a:gd name="connsiteY3" fmla="*/ 6858000 h 6858000"/>
              <a:gd name="connsiteX4" fmla="*/ 1501126 w 8138918"/>
              <a:gd name="connsiteY4" fmla="*/ 0 h 6858000"/>
              <a:gd name="connsiteX5" fmla="*/ 1727373 w 8138918"/>
              <a:gd name="connsiteY5" fmla="*/ 0 h 6858000"/>
              <a:gd name="connsiteX6" fmla="*/ 1727373 w 8138918"/>
              <a:gd name="connsiteY6" fmla="*/ 6858000 h 6858000"/>
              <a:gd name="connsiteX7" fmla="*/ 1501126 w 8138918"/>
              <a:gd name="connsiteY7" fmla="*/ 6858000 h 6858000"/>
              <a:gd name="connsiteX8" fmla="*/ 1074563 w 8138918"/>
              <a:gd name="connsiteY8" fmla="*/ 0 h 6858000"/>
              <a:gd name="connsiteX9" fmla="*/ 1151640 w 8138918"/>
              <a:gd name="connsiteY9" fmla="*/ 0 h 6858000"/>
              <a:gd name="connsiteX10" fmla="*/ 1151640 w 8138918"/>
              <a:gd name="connsiteY10" fmla="*/ 6858000 h 6858000"/>
              <a:gd name="connsiteX11" fmla="*/ 1074563 w 8138918"/>
              <a:gd name="connsiteY11" fmla="*/ 6858000 h 6858000"/>
              <a:gd name="connsiteX12" fmla="*/ 756244 w 8138918"/>
              <a:gd name="connsiteY12" fmla="*/ 0 h 6858000"/>
              <a:gd name="connsiteX13" fmla="*/ 940901 w 8138918"/>
              <a:gd name="connsiteY13" fmla="*/ 0 h 6858000"/>
              <a:gd name="connsiteX14" fmla="*/ 940901 w 8138918"/>
              <a:gd name="connsiteY14" fmla="*/ 6858000 h 6858000"/>
              <a:gd name="connsiteX15" fmla="*/ 756244 w 8138918"/>
              <a:gd name="connsiteY15" fmla="*/ 6858000 h 6858000"/>
              <a:gd name="connsiteX16" fmla="*/ 0 w 8138918"/>
              <a:gd name="connsiteY16" fmla="*/ 0 h 6858000"/>
              <a:gd name="connsiteX17" fmla="*/ 575732 w 8138918"/>
              <a:gd name="connsiteY17" fmla="*/ 0 h 6858000"/>
              <a:gd name="connsiteX18" fmla="*/ 575732 w 8138918"/>
              <a:gd name="connsiteY18" fmla="*/ 6858000 h 6858000"/>
              <a:gd name="connsiteX19" fmla="*/ 0 w 8138918"/>
              <a:gd name="connsiteY1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138918" h="6858000">
                <a:moveTo>
                  <a:pt x="2038180" y="0"/>
                </a:moveTo>
                <a:lnTo>
                  <a:pt x="8138918" y="0"/>
                </a:lnTo>
                <a:lnTo>
                  <a:pt x="8138918" y="6858000"/>
                </a:lnTo>
                <a:lnTo>
                  <a:pt x="2038180" y="6858000"/>
                </a:lnTo>
                <a:close/>
                <a:moveTo>
                  <a:pt x="1501126" y="0"/>
                </a:moveTo>
                <a:lnTo>
                  <a:pt x="1727373" y="0"/>
                </a:lnTo>
                <a:lnTo>
                  <a:pt x="1727373" y="6858000"/>
                </a:lnTo>
                <a:lnTo>
                  <a:pt x="1501126" y="6858000"/>
                </a:lnTo>
                <a:close/>
                <a:moveTo>
                  <a:pt x="1074563" y="0"/>
                </a:moveTo>
                <a:lnTo>
                  <a:pt x="1151640" y="0"/>
                </a:lnTo>
                <a:lnTo>
                  <a:pt x="1151640" y="6858000"/>
                </a:lnTo>
                <a:lnTo>
                  <a:pt x="1074563" y="6858000"/>
                </a:lnTo>
                <a:close/>
                <a:moveTo>
                  <a:pt x="756244" y="0"/>
                </a:moveTo>
                <a:lnTo>
                  <a:pt x="940901" y="0"/>
                </a:lnTo>
                <a:lnTo>
                  <a:pt x="940901" y="6858000"/>
                </a:lnTo>
                <a:lnTo>
                  <a:pt x="756244" y="6858000"/>
                </a:lnTo>
                <a:close/>
                <a:moveTo>
                  <a:pt x="0" y="0"/>
                </a:moveTo>
                <a:lnTo>
                  <a:pt x="575732" y="0"/>
                </a:lnTo>
                <a:lnTo>
                  <a:pt x="575732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5" name="Rectangle 7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Where Does Energy Come From?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656" y="2011680"/>
            <a:ext cx="10753725" cy="3766185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3600" b="1" dirty="0">
              <a:solidFill>
                <a:srgbClr val="FFFFFF"/>
              </a:solidFill>
            </a:endParaRPr>
          </a:p>
          <a:p>
            <a:r>
              <a:rPr lang="en-US" sz="3600" b="1" dirty="0">
                <a:solidFill>
                  <a:srgbClr val="FFFFFF"/>
                </a:solidFill>
              </a:rPr>
              <a:t>It takes energy to make </a:t>
            </a:r>
            <a:r>
              <a:rPr lang="en-US" sz="3600" b="1" i="1" dirty="0">
                <a:solidFill>
                  <a:srgbClr val="FFFFFF"/>
                </a:solidFill>
              </a:rPr>
              <a:t>electricity</a:t>
            </a:r>
            <a:r>
              <a:rPr lang="en-US" sz="3600" b="1" dirty="0">
                <a:solidFill>
                  <a:srgbClr val="FFFFFF"/>
                </a:solidFill>
              </a:rPr>
              <a:t>. </a:t>
            </a:r>
          </a:p>
          <a:p>
            <a:endParaRPr lang="en-US" sz="3600" b="1" dirty="0">
              <a:solidFill>
                <a:srgbClr val="FFFFFF"/>
              </a:solidFill>
            </a:endParaRPr>
          </a:p>
          <a:p>
            <a:r>
              <a:rPr lang="en-US" sz="3600" b="1" dirty="0">
                <a:solidFill>
                  <a:srgbClr val="FFFFFF"/>
                </a:solidFill>
              </a:rPr>
              <a:t>We often get that energy by burning coal, oil, and gas – which are called </a:t>
            </a:r>
            <a:r>
              <a:rPr lang="en-US" sz="3600" b="1" i="1" dirty="0">
                <a:solidFill>
                  <a:srgbClr val="FFFFFF"/>
                </a:solidFill>
              </a:rPr>
              <a:t>fossil fuels </a:t>
            </a:r>
            <a:r>
              <a:rPr lang="en-US" sz="3600" b="1" dirty="0">
                <a:solidFill>
                  <a:srgbClr val="FFFFFF"/>
                </a:solidFill>
              </a:rPr>
              <a:t>– in a power plant.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2086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7283"/>
    </mc:Choice>
    <mc:Fallback xmlns="">
      <p:transition spd="slow" advTm="27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 for smo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22" r="-1" b="-1"/>
          <a:stretch/>
        </p:blipFill>
        <p:spPr bwMode="auto">
          <a:xfrm>
            <a:off x="-1" y="2830540"/>
            <a:ext cx="4323139" cy="4027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smo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" r="4" b="4"/>
          <a:stretch/>
        </p:blipFill>
        <p:spPr bwMode="auto">
          <a:xfrm>
            <a:off x="0" y="10"/>
            <a:ext cx="4323139" cy="311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2557" y="2011680"/>
            <a:ext cx="6428994" cy="376618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b="1" dirty="0">
                <a:solidFill>
                  <a:srgbClr val="FFFFFF"/>
                </a:solidFill>
              </a:rPr>
              <a:t>When we use fossil fuels to make energy, we also create </a:t>
            </a:r>
            <a:r>
              <a:rPr lang="en-US" sz="3600" b="1" i="1" dirty="0">
                <a:solidFill>
                  <a:srgbClr val="FFFFFF"/>
                </a:solidFill>
              </a:rPr>
              <a:t>air pollution</a:t>
            </a:r>
            <a:r>
              <a:rPr lang="en-US" sz="3600" b="1" dirty="0">
                <a:solidFill>
                  <a:srgbClr val="FFFFFF"/>
                </a:solidFill>
              </a:rPr>
              <a:t>. </a:t>
            </a:r>
          </a:p>
          <a:p>
            <a:endParaRPr lang="en-US" sz="3600" b="1" dirty="0">
              <a:solidFill>
                <a:srgbClr val="FFFFFF"/>
              </a:solidFill>
            </a:endParaRPr>
          </a:p>
          <a:p>
            <a:r>
              <a:rPr lang="en-US" sz="3600" b="1" i="1" dirty="0">
                <a:solidFill>
                  <a:srgbClr val="FFFFFF"/>
                </a:solidFill>
              </a:rPr>
              <a:t>Smog</a:t>
            </a:r>
            <a:r>
              <a:rPr lang="en-US" sz="3600" b="1" dirty="0">
                <a:solidFill>
                  <a:srgbClr val="FFFFFF"/>
                </a:solidFill>
              </a:rPr>
              <a:t>, a thick, brown haze is formed when exhaust from cars and buses mix with sunlight. 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88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44"/>
    </mc:Choice>
    <mc:Fallback xmlns="">
      <p:transition spd="slow" advTm="12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acid rai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1"/>
          <a:stretch/>
        </p:blipFill>
        <p:spPr bwMode="auto">
          <a:xfrm>
            <a:off x="634000" y="1222221"/>
            <a:ext cx="6817388" cy="442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36499" y="1501764"/>
            <a:ext cx="3706761" cy="386473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Burning coal to generate electricity releases sulfur, which mixes with water and falls to the ground as </a:t>
            </a:r>
            <a:r>
              <a:rPr lang="en-US" b="1" i="1" dirty="0">
                <a:solidFill>
                  <a:srgbClr val="FFFFFF"/>
                </a:solidFill>
              </a:rPr>
              <a:t>acid rain</a:t>
            </a:r>
            <a:r>
              <a:rPr lang="en-US" b="1" dirty="0">
                <a:solidFill>
                  <a:srgbClr val="FFFFFF"/>
                </a:solidFill>
              </a:rPr>
              <a:t>. </a:t>
            </a:r>
          </a:p>
          <a:p>
            <a:endParaRPr lang="en-US" b="1" dirty="0">
              <a:solidFill>
                <a:srgbClr val="FFFFFF"/>
              </a:solidFill>
            </a:endParaRPr>
          </a:p>
          <a:p>
            <a:r>
              <a:rPr lang="en-US" b="1" dirty="0">
                <a:solidFill>
                  <a:srgbClr val="FFFFFF"/>
                </a:solidFill>
              </a:rPr>
              <a:t>The acid in </a:t>
            </a:r>
            <a:r>
              <a:rPr lang="en-US" b="1" i="1" dirty="0">
                <a:solidFill>
                  <a:srgbClr val="FFFFFF"/>
                </a:solidFill>
              </a:rPr>
              <a:t>acid rain </a:t>
            </a:r>
            <a:r>
              <a:rPr lang="en-US" b="1" dirty="0">
                <a:solidFill>
                  <a:srgbClr val="FFFFFF"/>
                </a:solidFill>
              </a:rPr>
              <a:t>is like the acid in lemon juice or vinegar, and it damages buildings, trees, and crops.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93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58"/>
    </mc:Choice>
    <mc:Fallback xmlns="">
      <p:transition spd="slow" advTm="15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ectangle 13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886" y="469469"/>
            <a:ext cx="3544586" cy="35238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77307" y="2856272"/>
            <a:ext cx="2876690" cy="35170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5992" y="0"/>
            <a:ext cx="4636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Image result for carbon dioxid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35763" y="3655806"/>
            <a:ext cx="2557367" cy="191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global warmi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1342" y="1324268"/>
            <a:ext cx="3225263" cy="181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" name="Rectangle 14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77309" y="484631"/>
            <a:ext cx="2876689" cy="2190311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ectangle 14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885" y="4164378"/>
            <a:ext cx="3544586" cy="22089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54939" y="2419772"/>
            <a:ext cx="3635067" cy="345663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b="1" dirty="0">
                <a:solidFill>
                  <a:srgbClr val="FFFFFF"/>
                </a:solidFill>
              </a:rPr>
              <a:t>When we burn </a:t>
            </a:r>
            <a:r>
              <a:rPr lang="en-US" sz="2800" b="1" i="1" dirty="0">
                <a:solidFill>
                  <a:srgbClr val="FFFFFF"/>
                </a:solidFill>
              </a:rPr>
              <a:t>fossil fuels</a:t>
            </a:r>
            <a:r>
              <a:rPr lang="en-US" sz="2800" b="1" dirty="0">
                <a:solidFill>
                  <a:srgbClr val="FFFFFF"/>
                </a:solidFill>
              </a:rPr>
              <a:t>, we also add more </a:t>
            </a:r>
            <a:r>
              <a:rPr lang="en-US" sz="2800" b="1" i="1" dirty="0">
                <a:solidFill>
                  <a:srgbClr val="FFFFFF"/>
                </a:solidFill>
              </a:rPr>
              <a:t>carbon dioxide </a:t>
            </a:r>
            <a:r>
              <a:rPr lang="en-US" sz="2800" b="1" dirty="0">
                <a:solidFill>
                  <a:srgbClr val="FFFFFF"/>
                </a:solidFill>
              </a:rPr>
              <a:t>to the </a:t>
            </a:r>
            <a:r>
              <a:rPr lang="en-US" sz="2800" b="1" i="1" dirty="0">
                <a:solidFill>
                  <a:srgbClr val="FFFFFF"/>
                </a:solidFill>
              </a:rPr>
              <a:t>atmosphere, </a:t>
            </a:r>
            <a:r>
              <a:rPr lang="en-US" sz="2800" b="1" dirty="0">
                <a:solidFill>
                  <a:srgbClr val="FFFFFF"/>
                </a:solidFill>
              </a:rPr>
              <a:t>which causes the Earth to get warmer. </a:t>
            </a:r>
          </a:p>
          <a:p>
            <a:endParaRPr lang="en-US" sz="18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99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47"/>
    </mc:Choice>
    <mc:Fallback xmlns="">
      <p:transition spd="slow" advTm="8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0840" y="0"/>
            <a:ext cx="5471160" cy="6858000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Image result for no more fossil fuel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003374"/>
            <a:ext cx="6714538" cy="485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80340" y="1299580"/>
            <a:ext cx="4345858" cy="38647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b="1" dirty="0">
                <a:solidFill>
                  <a:srgbClr val="FFFFFF"/>
                </a:solidFill>
              </a:rPr>
              <a:t>Modern life depends heavily on </a:t>
            </a:r>
            <a:r>
              <a:rPr lang="en-US" sz="2800" b="1" i="1" dirty="0">
                <a:solidFill>
                  <a:srgbClr val="FFFFFF"/>
                </a:solidFill>
              </a:rPr>
              <a:t>fossil fuels</a:t>
            </a:r>
            <a:r>
              <a:rPr lang="en-US" sz="2800" b="1" dirty="0">
                <a:solidFill>
                  <a:srgbClr val="FFFFFF"/>
                </a:solidFill>
              </a:rPr>
              <a:t>, but burning these fuels damages our environment. </a:t>
            </a:r>
          </a:p>
          <a:p>
            <a:endParaRPr lang="en-US" sz="2800" b="1" dirty="0">
              <a:solidFill>
                <a:srgbClr val="FFFFFF"/>
              </a:solidFill>
            </a:endParaRPr>
          </a:p>
          <a:p>
            <a:r>
              <a:rPr lang="en-US" sz="2800" b="1" dirty="0">
                <a:solidFill>
                  <a:srgbClr val="FFFFFF"/>
                </a:solidFill>
              </a:rPr>
              <a:t>We also don’t have an endless supply, and eventually they could run out. </a:t>
            </a:r>
          </a:p>
          <a:p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33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50"/>
    </mc:Choice>
    <mc:Fallback xmlns="">
      <p:transition spd="slow" advTm="16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7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5992" y="0"/>
            <a:ext cx="4636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Image result for renewable energ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36908" y="1333541"/>
            <a:ext cx="6278529" cy="419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8776" y="2166367"/>
            <a:ext cx="3401568" cy="3358092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</a:rPr>
              <a:t>For these reasons, it’s important for us to use as little energy as we can and, when possible, to switch to </a:t>
            </a:r>
            <a:r>
              <a:rPr lang="en-US" sz="2800" b="1" i="1" u="sng" dirty="0">
                <a:solidFill>
                  <a:srgbClr val="FFFFFF"/>
                </a:solidFill>
              </a:rPr>
              <a:t>renewable energy.</a:t>
            </a:r>
          </a:p>
          <a:p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19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94"/>
    </mc:Choice>
    <mc:Fallback xmlns="">
      <p:transition spd="slow" advTm="9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What is Renewable Energy?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It’s natural energy that that never runs out. </a:t>
            </a:r>
          </a:p>
          <a:p>
            <a:r>
              <a:rPr lang="en-US" dirty="0">
                <a:solidFill>
                  <a:srgbClr val="FFFFFF"/>
                </a:solidFill>
              </a:rPr>
              <a:t>These forms of renewable energy are less harmful to our environment: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Solar energy 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Wind energy 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Hydropower 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Geothermal energy 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Waves and tides 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Biomass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431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64"/>
    </mc:Choice>
    <mc:Fallback xmlns="">
      <p:transition spd="slow" advTm="21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solar power"/>
          <p:cNvPicPr>
            <a:picLocks noChangeAspect="1" noChangeArrowheads="1"/>
          </p:cNvPicPr>
          <p:nvPr/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" r="16989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147" y="1157046"/>
            <a:ext cx="10772775" cy="1658198"/>
          </a:xfrm>
        </p:spPr>
        <p:txBody>
          <a:bodyPr>
            <a:normAutofit/>
          </a:bodyPr>
          <a:lstStyle/>
          <a:p>
            <a:pPr algn="ctr"/>
            <a:r>
              <a:rPr lang="en-US" sz="8800" dirty="0">
                <a:solidFill>
                  <a:srgbClr val="FFFFFF"/>
                </a:solidFill>
              </a:rPr>
              <a:t>Solar Energy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47" y="2822633"/>
            <a:ext cx="10753725" cy="3766185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Uses the sun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6082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4262"/>
    </mc:Choice>
    <mc:Fallback xmlns="">
      <p:transition spd="slow" advTm="4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wind energy"/>
          <p:cNvPicPr>
            <a:picLocks noChangeAspect="1" noChangeArrowheads="1"/>
          </p:cNvPicPr>
          <p:nvPr/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22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622" y="1210733"/>
            <a:ext cx="10772775" cy="1658198"/>
          </a:xfrm>
        </p:spPr>
        <p:txBody>
          <a:bodyPr>
            <a:normAutofit/>
          </a:bodyPr>
          <a:lstStyle/>
          <a:p>
            <a:pPr algn="ctr"/>
            <a:r>
              <a:rPr lang="en-US" sz="8800" dirty="0">
                <a:solidFill>
                  <a:srgbClr val="FFFFFF"/>
                </a:solidFill>
              </a:rPr>
              <a:t>Wind Energy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802" y="2868931"/>
            <a:ext cx="10753725" cy="3766185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Uses wind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3440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3639"/>
    </mc:Choice>
    <mc:Fallback xmlns="">
      <p:transition spd="slow" advTm="3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result for hydropower"/>
          <p:cNvPicPr>
            <a:picLocks noChangeAspect="1" noChangeArrowheads="1"/>
          </p:cNvPicPr>
          <p:nvPr/>
        </p:nvPicPr>
        <p:blipFill rotWithShape="1"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7" r="25974" b="-1"/>
          <a:stretch/>
        </p:blipFill>
        <p:spPr bwMode="auto">
          <a:xfrm>
            <a:off x="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602" y="1210734"/>
            <a:ext cx="10772775" cy="1658198"/>
          </a:xfrm>
        </p:spPr>
        <p:txBody>
          <a:bodyPr>
            <a:normAutofit/>
          </a:bodyPr>
          <a:lstStyle/>
          <a:p>
            <a:pPr algn="ctr"/>
            <a:r>
              <a:rPr lang="en-US" sz="8800" dirty="0">
                <a:solidFill>
                  <a:srgbClr val="FFFFFF"/>
                </a:solidFill>
              </a:rPr>
              <a:t>Hydropower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8652" y="2868932"/>
            <a:ext cx="10753725" cy="376618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>
                <a:solidFill>
                  <a:srgbClr val="FFFFFF"/>
                </a:solidFill>
              </a:rPr>
              <a:t>Uses water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0593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3801"/>
    </mc:Choice>
    <mc:Fallback xmlns="">
      <p:transition spd="slow" advTm="3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FF"/>
                </a:solidFill>
              </a:rPr>
              <a:t>Today: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Today you will learn:</a:t>
            </a:r>
          </a:p>
          <a:p>
            <a:pPr lvl="2"/>
            <a:r>
              <a:rPr lang="en-US" sz="2200" b="1" i="0" dirty="0">
                <a:solidFill>
                  <a:srgbClr val="FFFFFF"/>
                </a:solidFill>
              </a:rPr>
              <a:t>What energy is, where it comes from, and how we can conserve it.</a:t>
            </a:r>
          </a:p>
          <a:p>
            <a:r>
              <a:rPr lang="en-US" dirty="0">
                <a:solidFill>
                  <a:srgbClr val="FFFFFF"/>
                </a:solidFill>
              </a:rPr>
              <a:t>Keywords:</a:t>
            </a:r>
          </a:p>
          <a:p>
            <a:pPr marL="347345" lvl="1"/>
            <a:r>
              <a:rPr lang="en-US" b="1" dirty="0">
                <a:solidFill>
                  <a:srgbClr val="FFFFFF"/>
                </a:solidFill>
              </a:rPr>
              <a:t>Types of energy</a:t>
            </a:r>
          </a:p>
          <a:p>
            <a:pPr marL="347345" lvl="1"/>
            <a:r>
              <a:rPr lang="en-US" b="1" dirty="0">
                <a:solidFill>
                  <a:srgbClr val="FFFFFF"/>
                </a:solidFill>
              </a:rPr>
              <a:t>Energy generation</a:t>
            </a:r>
          </a:p>
          <a:p>
            <a:pPr marL="347345" lvl="1"/>
            <a:r>
              <a:rPr lang="en-US" b="1" dirty="0">
                <a:solidFill>
                  <a:srgbClr val="FFFFFF"/>
                </a:solidFill>
              </a:rPr>
              <a:t>Energy sources</a:t>
            </a:r>
          </a:p>
          <a:p>
            <a:pPr marL="347345" lvl="1"/>
            <a:r>
              <a:rPr lang="en-US" b="1" dirty="0">
                <a:solidFill>
                  <a:srgbClr val="FFFFFF"/>
                </a:solidFill>
              </a:rPr>
              <a:t>Fossil fuels</a:t>
            </a:r>
          </a:p>
          <a:p>
            <a:pPr marL="347345" lvl="1"/>
            <a:r>
              <a:rPr lang="en-US" b="1" dirty="0">
                <a:solidFill>
                  <a:srgbClr val="FFFFFF"/>
                </a:solidFill>
              </a:rPr>
              <a:t>Nonrenewable energy</a:t>
            </a:r>
          </a:p>
          <a:p>
            <a:pPr marL="347345" lvl="1"/>
            <a:r>
              <a:rPr lang="en-US" b="1" dirty="0">
                <a:solidFill>
                  <a:srgbClr val="FFFFFF"/>
                </a:solidFill>
              </a:rPr>
              <a:t>Renewable energy</a:t>
            </a:r>
          </a:p>
          <a:p>
            <a:pPr marL="347345" lvl="1"/>
            <a:r>
              <a:rPr lang="en-US" b="1" dirty="0">
                <a:solidFill>
                  <a:srgbClr val="FFFFFF"/>
                </a:solidFill>
              </a:rPr>
              <a:t>Power</a:t>
            </a:r>
          </a:p>
          <a:p>
            <a:pPr marL="347345" lvl="1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AutoShape 2" descr="Image result for energy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7837" y="2706070"/>
            <a:ext cx="3630196" cy="4075409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704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56"/>
    </mc:Choice>
    <mc:Fallback xmlns="">
      <p:transition spd="slow" advTm="22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geothermal energy"/>
          <p:cNvPicPr>
            <a:picLocks noChangeAspect="1" noChangeArrowheads="1"/>
          </p:cNvPicPr>
          <p:nvPr/>
        </p:nvPicPr>
        <p:blipFill rotWithShape="1"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1" r="45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3513" y="1146837"/>
            <a:ext cx="10772775" cy="1658198"/>
          </a:xfrm>
        </p:spPr>
        <p:txBody>
          <a:bodyPr>
            <a:normAutofit/>
          </a:bodyPr>
          <a:lstStyle/>
          <a:p>
            <a:pPr algn="ctr"/>
            <a:r>
              <a:rPr lang="en-US" sz="8800" dirty="0">
                <a:solidFill>
                  <a:srgbClr val="FFFFFF"/>
                </a:solidFill>
              </a:rPr>
              <a:t>Geothermal Energy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47" y="2805035"/>
            <a:ext cx="10753725" cy="3766185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Uses heat and steam from below the Earth's surface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65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5528"/>
    </mc:Choice>
    <mc:Fallback xmlns="">
      <p:transition spd="slow" advTm="5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alphaModFix amt="35000"/>
            <a:extLst/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622" y="1200487"/>
            <a:ext cx="10772775" cy="1658198"/>
          </a:xfrm>
        </p:spPr>
        <p:txBody>
          <a:bodyPr>
            <a:normAutofit/>
          </a:bodyPr>
          <a:lstStyle/>
          <a:p>
            <a:pPr algn="ctr"/>
            <a:r>
              <a:rPr lang="en-US" sz="8800" dirty="0">
                <a:solidFill>
                  <a:srgbClr val="FFFFFF"/>
                </a:solidFill>
              </a:rPr>
              <a:t>Waves and Tides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9622" y="2858685"/>
            <a:ext cx="10753725" cy="3766185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Uses ocean waves and tides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6946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4912"/>
    </mc:Choice>
    <mc:Fallback xmlns="">
      <p:transition spd="slow" advTm="4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alphaModFix amt="35000"/>
            <a:extLst/>
          </a:blip>
          <a:srcRect t="3175" b="1028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097" y="1206721"/>
            <a:ext cx="10772775" cy="1658198"/>
          </a:xfrm>
        </p:spPr>
        <p:txBody>
          <a:bodyPr>
            <a:normAutofit/>
          </a:bodyPr>
          <a:lstStyle/>
          <a:p>
            <a:pPr algn="ctr"/>
            <a:r>
              <a:rPr lang="en-US" sz="8800" dirty="0">
                <a:solidFill>
                  <a:srgbClr val="FFFFFF"/>
                </a:solidFill>
              </a:rPr>
              <a:t>Biomass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47" y="2894274"/>
            <a:ext cx="10753725" cy="3766185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Uses living materials or decayed waste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4642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6304"/>
    </mc:Choice>
    <mc:Fallback xmlns="">
      <p:transition spd="slow" advTm="6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effectLst/>
        </p:spPr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818" r="14487" b="-1"/>
          <a:stretch/>
        </p:blipFill>
        <p:spPr>
          <a:xfrm>
            <a:off x="0" y="10"/>
            <a:ext cx="7552267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3802" y="1752600"/>
            <a:ext cx="3740270" cy="335280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7200" b="1" dirty="0">
                <a:solidFill>
                  <a:srgbClr val="FFFFFF"/>
                </a:solidFill>
              </a:rPr>
              <a:t>What Can We do to Save Energy?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22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5"/>
    </mc:Choice>
    <mc:Fallback xmlns="">
      <p:transition spd="slow" advTm="3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effectLst/>
        </p:spPr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33999" y="701410"/>
            <a:ext cx="5462001" cy="5462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4929" y="701410"/>
            <a:ext cx="4798141" cy="370378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60000"/>
              </a:lnSpc>
            </a:pPr>
            <a:r>
              <a:rPr lang="en-US" b="1" dirty="0">
                <a:solidFill>
                  <a:srgbClr val="FFFFFF"/>
                </a:solidFill>
              </a:rPr>
              <a:t>Long Hot Shower! </a:t>
            </a:r>
            <a:br>
              <a:rPr lang="en-US" b="1" dirty="0">
                <a:solidFill>
                  <a:srgbClr val="FFFFFF"/>
                </a:solidFill>
              </a:rPr>
            </a:br>
            <a:br>
              <a:rPr lang="en-US" b="1" dirty="0">
                <a:solidFill>
                  <a:srgbClr val="FFFFFF"/>
                </a:solidFill>
              </a:rPr>
            </a:br>
            <a:br>
              <a:rPr lang="en-US" b="1" dirty="0">
                <a:solidFill>
                  <a:srgbClr val="FFFFFF"/>
                </a:solidFill>
              </a:rPr>
            </a:br>
            <a:r>
              <a:rPr lang="en-US" b="1" dirty="0">
                <a:solidFill>
                  <a:srgbClr val="FFFFFF"/>
                </a:solidFill>
              </a:rPr>
              <a:t>What can we do to prevent this energy waster?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35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37"/>
    </mc:Choice>
    <mc:Fallback xmlns="">
      <p:transition spd="slow" advTm="7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effectLst/>
        </p:spPr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282520" y="1576680"/>
            <a:ext cx="6266016" cy="33523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795" y="397792"/>
            <a:ext cx="4254823" cy="4531206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60000"/>
              </a:lnSpc>
            </a:pPr>
            <a:r>
              <a:rPr lang="en-US" b="1" dirty="0">
                <a:solidFill>
                  <a:srgbClr val="FFFFFF"/>
                </a:solidFill>
              </a:rPr>
              <a:t>No one’s home! </a:t>
            </a:r>
            <a:br>
              <a:rPr lang="en-US" b="1" dirty="0">
                <a:solidFill>
                  <a:srgbClr val="FFFFFF"/>
                </a:solidFill>
              </a:rPr>
            </a:br>
            <a:br>
              <a:rPr lang="en-US" b="1" dirty="0">
                <a:solidFill>
                  <a:srgbClr val="FFFFFF"/>
                </a:solidFill>
              </a:rPr>
            </a:br>
            <a:r>
              <a:rPr lang="en-US" b="1" dirty="0">
                <a:solidFill>
                  <a:srgbClr val="FFFFFF"/>
                </a:solidFill>
              </a:rPr>
              <a:t>What can we do to prevent this energy waster?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80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00"/>
    </mc:Choice>
    <mc:Fallback xmlns="">
      <p:transition spd="slow" advTm="6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effectLst/>
        </p:spPr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93073" y="620720"/>
            <a:ext cx="3883166" cy="56074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9312" y="1489847"/>
            <a:ext cx="6263149" cy="386920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60000"/>
              </a:lnSpc>
            </a:pPr>
            <a:r>
              <a:rPr lang="en-US" b="1" dirty="0">
                <a:solidFill>
                  <a:srgbClr val="FFFFFF"/>
                </a:solidFill>
              </a:rPr>
              <a:t>Who left the TV on?</a:t>
            </a:r>
            <a:br>
              <a:rPr lang="en-US" b="1" dirty="0">
                <a:solidFill>
                  <a:srgbClr val="FFFFFF"/>
                </a:solidFill>
              </a:rPr>
            </a:br>
            <a:br>
              <a:rPr lang="en-US" b="1" dirty="0">
                <a:solidFill>
                  <a:srgbClr val="FFFFFF"/>
                </a:solidFill>
              </a:rPr>
            </a:br>
            <a:br>
              <a:rPr lang="en-US" b="1" dirty="0">
                <a:solidFill>
                  <a:srgbClr val="FFFFFF"/>
                </a:solidFill>
              </a:rPr>
            </a:br>
            <a:r>
              <a:rPr lang="en-US" b="1" dirty="0">
                <a:solidFill>
                  <a:srgbClr val="FFFFFF"/>
                </a:solidFill>
              </a:rPr>
              <a:t>What can we do to prevent this energy waster?</a:t>
            </a:r>
            <a:br>
              <a:rPr lang="en-US" sz="6800" dirty="0">
                <a:solidFill>
                  <a:srgbClr val="FFFFFF"/>
                </a:solidFill>
              </a:rPr>
            </a:br>
            <a:endParaRPr lang="en-US" sz="6800" dirty="0">
              <a:solidFill>
                <a:srgbClr val="FFFFFF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9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20"/>
    </mc:Choice>
    <mc:Fallback xmlns="">
      <p:transition spd="slow" advTm="7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0840" y="0"/>
            <a:ext cx="5471160" cy="6858000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 descr="Image result for renewable energy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3192" y="1735709"/>
            <a:ext cx="5451627" cy="306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7213" y="499533"/>
            <a:ext cx="4345858" cy="1658198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FF"/>
                </a:solidFill>
              </a:rPr>
              <a:t>Questions: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7213" y="2011680"/>
            <a:ext cx="4345858" cy="3864732"/>
          </a:xfrm>
        </p:spPr>
        <p:txBody>
          <a:bodyPr>
            <a:normAutofit/>
          </a:bodyPr>
          <a:lstStyle/>
          <a:p>
            <a:r>
              <a:rPr lang="en-US" sz="2200" i="1" dirty="0">
                <a:solidFill>
                  <a:srgbClr val="FFFFFF"/>
                </a:solidFill>
              </a:rPr>
              <a:t>Why is it important not to waste energy?</a:t>
            </a:r>
          </a:p>
          <a:p>
            <a:r>
              <a:rPr lang="en-US" sz="2200" b="1" dirty="0">
                <a:solidFill>
                  <a:srgbClr val="FFFFFF"/>
                </a:solidFill>
              </a:rPr>
              <a:t>The amount of fossil fuels is limited and burning fossil fuels damages our environment. </a:t>
            </a:r>
          </a:p>
          <a:p>
            <a:r>
              <a:rPr lang="en-US" sz="2200" b="1" dirty="0">
                <a:solidFill>
                  <a:srgbClr val="FFFFFF"/>
                </a:solidFill>
              </a:rPr>
              <a:t>It is important to save energy – and to use renewable resources to meet our energy needs when we can.</a:t>
            </a:r>
          </a:p>
          <a:p>
            <a:endParaRPr lang="en-US" sz="22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077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15"/>
    </mc:Choice>
    <mc:Fallback xmlns="">
      <p:transition spd="slow" advTm="21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Image result for let's save the world together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1" r="15289" b="6338"/>
          <a:stretch/>
        </p:blipFill>
        <p:spPr bwMode="auto">
          <a:xfrm>
            <a:off x="7924037" y="0"/>
            <a:ext cx="42679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368" y="986212"/>
            <a:ext cx="7404687" cy="4885575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65000"/>
              </a:lnSpc>
            </a:pPr>
            <a:r>
              <a:rPr lang="en-US" i="1" dirty="0">
                <a:solidFill>
                  <a:srgbClr val="FFFFFF"/>
                </a:solidFill>
              </a:rPr>
              <a:t>How can you save energy?</a:t>
            </a:r>
          </a:p>
          <a:p>
            <a:pPr>
              <a:lnSpc>
                <a:spcPct val="65000"/>
              </a:lnSpc>
            </a:pPr>
            <a:r>
              <a:rPr lang="en-US" b="1" dirty="0">
                <a:solidFill>
                  <a:srgbClr val="FFFFFF"/>
                </a:solidFill>
              </a:rPr>
              <a:t>Saving energy will cut down on pollution and help our fossil fuels last longer.</a:t>
            </a:r>
          </a:p>
          <a:p>
            <a:pPr>
              <a:lnSpc>
                <a:spcPct val="65000"/>
              </a:lnSpc>
            </a:pPr>
            <a:endParaRPr lang="en-US" dirty="0">
              <a:solidFill>
                <a:srgbClr val="FFFFFF"/>
              </a:solidFill>
            </a:endParaRPr>
          </a:p>
          <a:p>
            <a:pPr>
              <a:lnSpc>
                <a:spcPct val="65000"/>
              </a:lnSpc>
            </a:pPr>
            <a:r>
              <a:rPr lang="en-US" dirty="0">
                <a:solidFill>
                  <a:srgbClr val="FFFFFF"/>
                </a:solidFill>
              </a:rPr>
              <a:t>Here are some energy-saving tips that students should know:</a:t>
            </a:r>
          </a:p>
          <a:p>
            <a:pPr marL="0" indent="0">
              <a:lnSpc>
                <a:spcPct val="65000"/>
              </a:lnSpc>
              <a:buNone/>
            </a:pPr>
            <a:endParaRPr lang="en-US" dirty="0"/>
          </a:p>
          <a:p>
            <a:pPr>
              <a:lnSpc>
                <a:spcPct val="65000"/>
              </a:lnSpc>
            </a:pP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44104" y="2971800"/>
            <a:ext cx="6046441" cy="267765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rtl="0"/>
            <a:r>
              <a:rPr lang="en-US" sz="2400" b="1" i="0" u="none" strike="noStrike">
                <a:solidFill>
                  <a:srgbClr val="FFFFFF"/>
                </a:solidFill>
                <a:latin typeface="Calibri Light"/>
              </a:rPr>
              <a:t>Turn off the radio and television when not in use.</a:t>
            </a:r>
            <a:r>
              <a:rPr lang="en-US" sz="2400" b="0" i="0">
                <a:latin typeface="Calibri Light"/>
              </a:rPr>
              <a:t>​</a:t>
            </a:r>
          </a:p>
          <a:p>
            <a:pPr algn="l" rtl="0"/>
            <a:r>
              <a:rPr lang="en-US" sz="2400" b="1" i="0" u="none" strike="noStrike">
                <a:solidFill>
                  <a:srgbClr val="FFFFFF"/>
                </a:solidFill>
                <a:latin typeface="Calibri Light"/>
              </a:rPr>
              <a:t>Turn off the lights when you are not using them.</a:t>
            </a:r>
            <a:r>
              <a:rPr lang="en-US" sz="2400" b="0" i="0">
                <a:latin typeface="Calibri Light"/>
              </a:rPr>
              <a:t>​</a:t>
            </a:r>
          </a:p>
          <a:p>
            <a:pPr algn="l" rtl="0"/>
            <a:r>
              <a:rPr lang="en-US" sz="2400" b="1" i="0" u="none" strike="noStrike">
                <a:solidFill>
                  <a:srgbClr val="FFFFFF"/>
                </a:solidFill>
                <a:latin typeface="Calibri Light"/>
              </a:rPr>
              <a:t>Use a sweater to stay warm in the winter instead of turning up the thermostat.</a:t>
            </a:r>
            <a:r>
              <a:rPr lang="en-US" sz="2400" b="0" i="0">
                <a:latin typeface="Calibri Light"/>
              </a:rPr>
              <a:t>​</a:t>
            </a:r>
          </a:p>
          <a:p>
            <a:pPr algn="l" rtl="0"/>
            <a:r>
              <a:rPr lang="en-US" sz="2400" b="1" i="0" u="none" strike="noStrike">
                <a:solidFill>
                  <a:srgbClr val="FFFFFF"/>
                </a:solidFill>
                <a:latin typeface="Calibri Light"/>
              </a:rPr>
              <a:t>Use a compact fluorescent light bulb (CFL) instead of an incandescent one.</a:t>
            </a:r>
            <a:r>
              <a:rPr lang="en-US" sz="2400" b="0" i="0">
                <a:latin typeface="Calibri Light"/>
              </a:rPr>
              <a:t>​</a:t>
            </a:r>
            <a:endParaRPr lang="en-US" sz="24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529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72"/>
    </mc:Choice>
    <mc:Fallback xmlns="">
      <p:transition spd="slow" advTm="28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FF"/>
                </a:solidFill>
              </a:rPr>
              <a:t>Homework: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FFFF"/>
                </a:solidFill>
              </a:rPr>
              <a:t>Complete the Energy Saver Questionnaire at home with their parents or guardians. 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FFFF"/>
                </a:solidFill>
              </a:rPr>
              <a:t>Parents or guardians should sign the questionnaire for verification of completeness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14338" name="Picture 2" descr="Image result for HOMEWOR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643" y="3305175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29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86"/>
    </mc:Choice>
    <mc:Fallback xmlns="">
      <p:transition spd="slow" advTm="12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 rotWithShape="1"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" r="541"/>
          <a:stretch/>
        </p:blipFill>
        <p:spPr bwMode="auto">
          <a:xfrm>
            <a:off x="-42472" y="13758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656" y="2011680"/>
            <a:ext cx="10753725" cy="3766185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</a:rPr>
              <a:t>Students will gain an understanding of why energy matters to us and our environment, and why they should try to conserve energy. 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06569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9398"/>
    </mc:Choice>
    <mc:Fallback xmlns="">
      <p:transition spd="slow" advTm="9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319932" y="2329295"/>
            <a:ext cx="7607253" cy="2387600"/>
          </a:xfrm>
        </p:spPr>
        <p:txBody>
          <a:bodyPr/>
          <a:lstStyle/>
          <a:p>
            <a:r>
              <a:rPr lang="en-US" b="1" dirty="0">
                <a:latin typeface="Aharoni" panose="02010803020104030203" pitchFamily="2" charset="-79"/>
                <a:cs typeface="Aharoni" panose="02010803020104030203" pitchFamily="2" charset="-79"/>
              </a:rPr>
              <a:t>EcoLearn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280145" y="4557621"/>
            <a:ext cx="7315200" cy="1655762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1600" b="1" dirty="0">
                <a:solidFill>
                  <a:srgbClr val="FFFFFF"/>
                </a:solidFill>
              </a:rPr>
              <a:t>Developed by the Environmental Protection Agency</a:t>
            </a:r>
          </a:p>
          <a:p>
            <a:pPr algn="ctr">
              <a:lnSpc>
                <a:spcPct val="100000"/>
              </a:lnSpc>
            </a:pPr>
            <a:r>
              <a:rPr lang="en-US" sz="1600" b="1" dirty="0">
                <a:solidFill>
                  <a:srgbClr val="FFFFFF"/>
                </a:solidFill>
              </a:rPr>
              <a:t>With support from Department of State </a:t>
            </a:r>
          </a:p>
          <a:p>
            <a:pPr algn="ctr">
              <a:lnSpc>
                <a:spcPct val="100000"/>
              </a:lnSpc>
            </a:pPr>
            <a:r>
              <a:rPr lang="en-US" sz="1600" b="1" dirty="0">
                <a:solidFill>
                  <a:srgbClr val="FFFFFF"/>
                </a:solidFill>
              </a:rPr>
              <a:t>Virtual Students of Foreign Service Interns </a:t>
            </a:r>
          </a:p>
          <a:p>
            <a:pPr algn="ctr">
              <a:lnSpc>
                <a:spcPct val="100000"/>
              </a:lnSpc>
            </a:pPr>
            <a:r>
              <a:rPr lang="en-US" sz="1600" b="1" dirty="0">
                <a:solidFill>
                  <a:srgbClr val="FFFFFF"/>
                </a:solidFill>
                <a:hlinkClick r:id="rId4"/>
              </a:rPr>
              <a:t>https://www.epa.gov/education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8402125" y="5518171"/>
            <a:ext cx="2224554" cy="961294"/>
            <a:chOff x="8402125" y="5518171"/>
            <a:chExt cx="2224554" cy="96129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02125" y="5539846"/>
              <a:ext cx="967255" cy="939619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9369379" y="5518171"/>
              <a:ext cx="1257300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solidFill>
                    <a:srgbClr val="FFFFFF"/>
                  </a:solidFill>
                </a:rPr>
                <a:t>US EPA</a:t>
              </a:r>
            </a:p>
            <a:p>
              <a:r>
                <a:rPr lang="en-US" sz="1600" dirty="0">
                  <a:solidFill>
                    <a:srgbClr val="FFFFFF"/>
                  </a:solidFill>
                </a:rPr>
                <a:t>Region 10 </a:t>
              </a:r>
            </a:p>
            <a:p>
              <a:r>
                <a:rPr lang="en-US" sz="1600" dirty="0">
                  <a:solidFill>
                    <a:srgbClr val="FFFFFF"/>
                  </a:solidFill>
                </a:rPr>
                <a:t>EcoLearn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4566" t="3617" r="6218"/>
          <a:stretch/>
        </p:blipFill>
        <p:spPr>
          <a:xfrm>
            <a:off x="3788930" y="139413"/>
            <a:ext cx="3865484" cy="32269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83494" y="6054108"/>
            <a:ext cx="4276357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For more information: </a:t>
            </a:r>
            <a:r>
              <a:rPr lang="en-US" b="1" dirty="0" err="1">
                <a:solidFill>
                  <a:srgbClr val="FFFFFF"/>
                </a:solidFill>
              </a:rPr>
              <a:t>hanft.sally@epa.gov</a:t>
            </a:r>
            <a:r>
              <a:rPr lang="en-US" b="1" dirty="0">
                <a:solidFill>
                  <a:srgbClr val="FFFFFF"/>
                </a:solidFill>
              </a:rPr>
              <a:t> or </a:t>
            </a:r>
            <a:r>
              <a:rPr lang="en-US" b="1" dirty="0" err="1">
                <a:solidFill>
                  <a:srgbClr val="FFFFFF"/>
                </a:solidFill>
              </a:rPr>
              <a:t>salazar.viccy@epa.gov</a:t>
            </a:r>
            <a:r>
              <a:rPr lang="en-US" b="1" dirty="0">
                <a:solidFill>
                  <a:srgbClr val="FFFFFF"/>
                </a:solidFill>
              </a:rPr>
              <a:t> </a:t>
            </a:r>
          </a:p>
          <a:p>
            <a:r>
              <a:rPr lang="en-US" dirty="0"/>
              <a:t>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9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7062">
        <p14:honeycomb/>
      </p:transition>
    </mc:Choice>
    <mc:Fallback xmlns="">
      <p:transition spd="slow" advTm="170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0"/>
            <a:ext cx="463905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Image result for rub palms togethe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04050" y="3786912"/>
            <a:ext cx="3384317" cy="1971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Boy doing Jumping Jacks - Vector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93073" y="621510"/>
            <a:ext cx="1958797" cy="254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25" y="499533"/>
            <a:ext cx="6657975" cy="165819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Do Now: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657" y="2157730"/>
            <a:ext cx="6638543" cy="3718681"/>
          </a:xfrm>
        </p:spPr>
        <p:txBody>
          <a:bodyPr>
            <a:normAutofit/>
          </a:bodyPr>
          <a:lstStyle/>
          <a:p>
            <a:endParaRPr lang="en-US" b="1" dirty="0">
              <a:solidFill>
                <a:srgbClr val="FFFFFF"/>
              </a:solidFill>
            </a:endParaRPr>
          </a:p>
          <a:p>
            <a:r>
              <a:rPr lang="en-US" b="1" dirty="0">
                <a:solidFill>
                  <a:srgbClr val="FFFFFF"/>
                </a:solidFill>
              </a:rPr>
              <a:t>1. Ten jumping jacks.</a:t>
            </a:r>
          </a:p>
          <a:p>
            <a:endParaRPr lang="en-US" b="1" dirty="0">
              <a:solidFill>
                <a:srgbClr val="FFFFFF"/>
              </a:solidFill>
            </a:endParaRPr>
          </a:p>
          <a:p>
            <a:r>
              <a:rPr lang="en-US" b="1" dirty="0">
                <a:solidFill>
                  <a:srgbClr val="FFFFFF"/>
                </a:solidFill>
              </a:rPr>
              <a:t>2. Rapidly rub your palms together.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43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01"/>
    </mc:Choice>
    <mc:Fallback xmlns="">
      <p:transition spd="slow" advTm="20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7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0840" y="0"/>
            <a:ext cx="5471160" cy="6858000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Image result for Types of energy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3192" y="1764330"/>
            <a:ext cx="5451627" cy="3009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7213" y="499533"/>
            <a:ext cx="4345858" cy="1658198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FF"/>
                </a:solidFill>
              </a:rPr>
              <a:t>What is Energy?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7213" y="2011680"/>
            <a:ext cx="4345858" cy="3864732"/>
          </a:xfrm>
        </p:spPr>
        <p:txBody>
          <a:bodyPr>
            <a:normAutofit/>
          </a:bodyPr>
          <a:lstStyle/>
          <a:p>
            <a:endParaRPr lang="en-US" b="1" i="1" u="sng" dirty="0"/>
          </a:p>
          <a:p>
            <a:r>
              <a:rPr lang="en-US" b="1" i="1" u="sng" dirty="0">
                <a:solidFill>
                  <a:srgbClr val="FFFFFF"/>
                </a:solidFill>
              </a:rPr>
              <a:t>Energy</a:t>
            </a:r>
            <a:r>
              <a:rPr lang="en-US" b="1" dirty="0">
                <a:solidFill>
                  <a:srgbClr val="FFFFFF"/>
                </a:solidFill>
              </a:rPr>
              <a:t> is the ability to do work or perform tasks. </a:t>
            </a:r>
          </a:p>
          <a:p>
            <a:endParaRPr lang="en-US" b="1" dirty="0">
              <a:solidFill>
                <a:srgbClr val="FFFFFF"/>
              </a:solidFill>
            </a:endParaRPr>
          </a:p>
          <a:p>
            <a:r>
              <a:rPr lang="en-US" b="1" dirty="0">
                <a:solidFill>
                  <a:srgbClr val="FFFFFF"/>
                </a:solidFill>
              </a:rPr>
              <a:t>Energy can be found in many different forms. </a:t>
            </a:r>
          </a:p>
          <a:p>
            <a:pPr lvl="2"/>
            <a:r>
              <a:rPr lang="en-US" b="1" dirty="0">
                <a:solidFill>
                  <a:srgbClr val="FFFFFF"/>
                </a:solidFill>
              </a:rPr>
              <a:t>The most common forms of energy are light, heat, sound, and motion</a:t>
            </a:r>
            <a:r>
              <a:rPr lang="en-US" b="1" dirty="0"/>
              <a:t>.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187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03"/>
    </mc:Choice>
    <mc:Fallback xmlns="">
      <p:transition spd="slow" advTm="14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ligh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1" r="9091" b="308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14537" cy="68580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25" y="499533"/>
            <a:ext cx="7214566" cy="165819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Forms of Energy: </a:t>
            </a:r>
            <a:r>
              <a:rPr lang="en-US" b="1" dirty="0">
                <a:solidFill>
                  <a:srgbClr val="FFFF00"/>
                </a:solidFill>
              </a:rPr>
              <a:t>Light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657" y="2157730"/>
            <a:ext cx="6638543" cy="371868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FFFFFF"/>
                </a:solidFill>
              </a:rPr>
              <a:t> Where can I find energy in the form of </a:t>
            </a:r>
            <a:r>
              <a:rPr lang="en-US" sz="3600" b="1" dirty="0">
                <a:solidFill>
                  <a:srgbClr val="FFFF00"/>
                </a:solidFill>
              </a:rPr>
              <a:t>light</a:t>
            </a:r>
            <a:r>
              <a:rPr lang="en-US" sz="3600" b="1" dirty="0">
                <a:solidFill>
                  <a:srgbClr val="FFFFFF"/>
                </a:solidFill>
              </a:rPr>
              <a:t>?</a:t>
            </a:r>
            <a:r>
              <a:rPr lang="en-US" sz="3600" b="1" dirty="0"/>
              <a:t> </a:t>
            </a:r>
          </a:p>
          <a:p>
            <a:pPr marL="0" indent="0">
              <a:buNone/>
            </a:pPr>
            <a:r>
              <a:rPr lang="en-US" sz="3600" b="1" dirty="0">
                <a:solidFill>
                  <a:srgbClr val="FFFFFF"/>
                </a:solidFill>
              </a:rPr>
              <a:t>What makes </a:t>
            </a:r>
            <a:r>
              <a:rPr lang="en-US" sz="3600" b="1" dirty="0">
                <a:solidFill>
                  <a:srgbClr val="FFFF00"/>
                </a:solidFill>
              </a:rPr>
              <a:t>light</a:t>
            </a:r>
            <a:r>
              <a:rPr lang="en-US" sz="3600" b="1" dirty="0">
                <a:solidFill>
                  <a:srgbClr val="FFFFFF"/>
                </a:solidFill>
              </a:rPr>
              <a:t>?</a:t>
            </a:r>
            <a:r>
              <a:rPr lang="en-US" sz="3600" b="1" dirty="0"/>
              <a:t> </a:t>
            </a:r>
          </a:p>
          <a:p>
            <a:pPr marL="0" indent="0">
              <a:buNone/>
            </a:pPr>
            <a:r>
              <a:rPr lang="en-US" sz="3600" b="1" dirty="0">
                <a:solidFill>
                  <a:srgbClr val="FFFFFF"/>
                </a:solidFill>
              </a:rPr>
              <a:t>Do you see sources of </a:t>
            </a:r>
            <a:r>
              <a:rPr lang="en-US" sz="3600" b="1" dirty="0">
                <a:solidFill>
                  <a:srgbClr val="FFFF00"/>
                </a:solidFill>
              </a:rPr>
              <a:t>light</a:t>
            </a:r>
            <a:r>
              <a:rPr lang="en-US" sz="3600" b="1" dirty="0"/>
              <a:t> </a:t>
            </a:r>
            <a:r>
              <a:rPr lang="en-US" sz="3600" b="1" dirty="0">
                <a:solidFill>
                  <a:srgbClr val="FFFFFF"/>
                </a:solidFill>
              </a:rPr>
              <a:t>around you no</a:t>
            </a:r>
            <a:r>
              <a:rPr lang="en-US" b="1" dirty="0">
                <a:solidFill>
                  <a:srgbClr val="FFFFFF"/>
                </a:solidFill>
              </a:rPr>
              <a:t>w? 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05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59"/>
    </mc:Choice>
    <mc:Fallback xmlns="">
      <p:transition spd="slow" advTm="16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hea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91" r="909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14537" cy="68580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25" y="499533"/>
            <a:ext cx="7214566" cy="165819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Forms of Energy: </a:t>
            </a:r>
            <a:r>
              <a:rPr lang="en-US" b="1" dirty="0">
                <a:solidFill>
                  <a:srgbClr val="FF0000"/>
                </a:solidFill>
              </a:rPr>
              <a:t>Heat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657" y="2157730"/>
            <a:ext cx="6638543" cy="371868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b="1" dirty="0">
                <a:solidFill>
                  <a:srgbClr val="FFFFFF"/>
                </a:solidFill>
              </a:rPr>
              <a:t>What about </a:t>
            </a:r>
            <a:r>
              <a:rPr lang="en-US" sz="2800" b="1" dirty="0">
                <a:solidFill>
                  <a:srgbClr val="FF0000"/>
                </a:solidFill>
              </a:rPr>
              <a:t>heat</a:t>
            </a:r>
            <a:r>
              <a:rPr lang="en-US" sz="2800" b="1" dirty="0">
                <a:solidFill>
                  <a:srgbClr val="FFFFFF"/>
                </a:solidFill>
              </a:rPr>
              <a:t>? </a:t>
            </a:r>
          </a:p>
          <a:p>
            <a:r>
              <a:rPr lang="en-US" sz="2800" b="1" dirty="0">
                <a:solidFill>
                  <a:srgbClr val="FFFFFF"/>
                </a:solidFill>
              </a:rPr>
              <a:t>What gives off </a:t>
            </a:r>
            <a:r>
              <a:rPr lang="en-US" sz="2800" b="1" dirty="0">
                <a:solidFill>
                  <a:srgbClr val="FF0000"/>
                </a:solidFill>
              </a:rPr>
              <a:t>heat</a:t>
            </a:r>
            <a:r>
              <a:rPr lang="en-US" sz="2800" b="1" dirty="0">
                <a:solidFill>
                  <a:srgbClr val="FFFFFF"/>
                </a:solidFill>
              </a:rPr>
              <a:t>? </a:t>
            </a:r>
          </a:p>
          <a:p>
            <a:r>
              <a:rPr lang="en-US" sz="2800" b="1" dirty="0">
                <a:solidFill>
                  <a:srgbClr val="FFFFFF"/>
                </a:solidFill>
              </a:rPr>
              <a:t>What happened when you did your jumping jacks? Did your body feel </a:t>
            </a:r>
            <a:r>
              <a:rPr lang="en-US" sz="2800" b="1" dirty="0">
                <a:solidFill>
                  <a:srgbClr val="FF0000"/>
                </a:solidFill>
              </a:rPr>
              <a:t>warmer</a:t>
            </a:r>
            <a:r>
              <a:rPr lang="en-US" sz="2800" b="1" dirty="0">
                <a:solidFill>
                  <a:srgbClr val="FFFFFF"/>
                </a:solidFill>
              </a:rPr>
              <a:t>? </a:t>
            </a:r>
          </a:p>
          <a:p>
            <a:r>
              <a:rPr lang="en-US" sz="2800" b="1" dirty="0">
                <a:solidFill>
                  <a:srgbClr val="FFFFFF"/>
                </a:solidFill>
              </a:rPr>
              <a:t>Did you know that when our bodies move, they give off </a:t>
            </a:r>
            <a:r>
              <a:rPr lang="en-US" sz="2800" b="1" dirty="0">
                <a:solidFill>
                  <a:srgbClr val="FF0000"/>
                </a:solidFill>
              </a:rPr>
              <a:t>heat</a:t>
            </a:r>
            <a:r>
              <a:rPr lang="en-US" sz="2800" b="1" dirty="0">
                <a:solidFill>
                  <a:srgbClr val="FFFFFF"/>
                </a:solidFill>
              </a:rPr>
              <a:t>? That’s why you feel warm when you exercise!</a:t>
            </a:r>
            <a:r>
              <a:rPr lang="en-US" b="1" dirty="0">
                <a:solidFill>
                  <a:srgbClr val="FFFFFF"/>
                </a:solidFill>
              </a:rPr>
              <a:t> 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3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02"/>
    </mc:Choice>
    <mc:Fallback xmlns="">
      <p:transition spd="slow" advTm="18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soun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07" r="9091" b="1441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14537" cy="68580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25" y="499533"/>
            <a:ext cx="7214566" cy="165819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Forms of Energy: </a:t>
            </a:r>
            <a:r>
              <a:rPr lang="en-US" b="1" dirty="0">
                <a:solidFill>
                  <a:srgbClr val="7030A0"/>
                </a:solidFill>
              </a:rPr>
              <a:t>Sound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657" y="2157730"/>
            <a:ext cx="6638543" cy="371868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b="1" dirty="0">
                <a:solidFill>
                  <a:srgbClr val="FFFFFF"/>
                </a:solidFill>
              </a:rPr>
              <a:t>What about </a:t>
            </a:r>
            <a:r>
              <a:rPr lang="en-US" sz="3600" b="1" dirty="0">
                <a:solidFill>
                  <a:srgbClr val="7030A0"/>
                </a:solidFill>
              </a:rPr>
              <a:t>sound</a:t>
            </a:r>
            <a:r>
              <a:rPr lang="en-US" sz="3600" b="1" dirty="0">
                <a:solidFill>
                  <a:srgbClr val="FFFFFF"/>
                </a:solidFill>
              </a:rPr>
              <a:t>? </a:t>
            </a:r>
          </a:p>
          <a:p>
            <a:r>
              <a:rPr lang="en-US" sz="3600" b="1" dirty="0">
                <a:solidFill>
                  <a:srgbClr val="FFFFFF"/>
                </a:solidFill>
              </a:rPr>
              <a:t>What makes </a:t>
            </a:r>
            <a:r>
              <a:rPr lang="en-US" sz="3600" b="1" dirty="0">
                <a:solidFill>
                  <a:srgbClr val="7030A0"/>
                </a:solidFill>
              </a:rPr>
              <a:t>sound</a:t>
            </a:r>
            <a:r>
              <a:rPr lang="en-US" b="1" dirty="0">
                <a:solidFill>
                  <a:srgbClr val="FFFFFF"/>
                </a:solidFill>
              </a:rPr>
              <a:t>?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06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60"/>
    </mc:Choice>
    <mc:Fallback xmlns="">
      <p:transition spd="slow" advTm="12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Image result for moti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9" r="17482" b="909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Rectangle 7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14537" cy="68580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657" y="2157730"/>
            <a:ext cx="6638543" cy="371868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b="1" dirty="0">
                <a:solidFill>
                  <a:srgbClr val="FFFFFF"/>
                </a:solidFill>
              </a:rPr>
              <a:t>Where do we see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</a:rPr>
              <a:t>motion</a:t>
            </a:r>
            <a:r>
              <a:rPr lang="en-US" sz="3600" b="1" dirty="0">
                <a:solidFill>
                  <a:srgbClr val="FFFFFF"/>
                </a:solidFill>
              </a:rPr>
              <a:t>? </a:t>
            </a:r>
          </a:p>
          <a:p>
            <a:r>
              <a:rPr lang="en-US" sz="3600" b="1" dirty="0">
                <a:solidFill>
                  <a:srgbClr val="FFFFFF"/>
                </a:solidFill>
              </a:rPr>
              <a:t>What happened when you rubbed your palms together? </a:t>
            </a:r>
          </a:p>
          <a:p>
            <a:r>
              <a:rPr lang="en-US" sz="3600" b="1" dirty="0">
                <a:solidFill>
                  <a:srgbClr val="FFFFFF"/>
                </a:solidFill>
              </a:rPr>
              <a:t>Did your hands feel warmer? That’s energy!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57225" y="499533"/>
            <a:ext cx="7214566" cy="165819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Forms of Energy: 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Motion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2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93"/>
    </mc:Choice>
    <mc:Fallback xmlns="">
      <p:transition spd="slow" advTm="12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7.9|1.6|1.9|2.5|2.3|1.5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3.7|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1.8|0.9|1.7|1.4|1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5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4.4|3.9|3.8|2.6|4.5"/>
</p:tagLst>
</file>

<file path=ppt/theme/theme1.xml><?xml version="1.0" encoding="utf-8"?>
<a:theme xmlns:a="http://schemas.openxmlformats.org/drawingml/2006/main" name="Metropolitan">
  <a:themeElements>
    <a:clrScheme name="Custom 26">
      <a:dk1>
        <a:sysClr val="windowText" lastClr="000000"/>
      </a:dk1>
      <a:lt1>
        <a:srgbClr val="C0C0C0"/>
      </a:lt1>
      <a:dk2>
        <a:srgbClr val="162F33"/>
      </a:dk2>
      <a:lt2>
        <a:srgbClr val="EAF0E0"/>
      </a:lt2>
      <a:accent1>
        <a:srgbClr val="C0C0C0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DE5D0FA646EF498792D2B9A019C022" ma:contentTypeVersion="11" ma:contentTypeDescription="Create a new document." ma:contentTypeScope="" ma:versionID="02f31134bd8086bda2b586c8cb394efb">
  <xsd:schema xmlns:xsd="http://www.w3.org/2001/XMLSchema" xmlns:xs="http://www.w3.org/2001/XMLSchema" xmlns:p="http://schemas.microsoft.com/office/2006/metadata/properties" xmlns:ns1="http://schemas.microsoft.com/sharepoint/v3" xmlns:ns2="4ffa91fb-a0ff-4ac5-b2db-65c790d184a4" xmlns:ns3="http://schemas.microsoft.com/sharepoint.v3" xmlns:ns4="http://schemas.microsoft.com/sharepoint/v3/fields" xmlns:ns5="93c6a663-ae4a-4ced-9ece-a8d2a552dbdd" targetNamespace="http://schemas.microsoft.com/office/2006/metadata/properties" ma:root="true" ma:fieldsID="b28f1d4a36b692e96a95e7dfac3d5744" ns1:_="" ns2:_="" ns3:_="" ns4:_="" ns5:_="">
    <xsd:import namespace="http://schemas.microsoft.com/sharepoint/v3"/>
    <xsd:import namespace="4ffa91fb-a0ff-4ac5-b2db-65c790d184a4"/>
    <xsd:import namespace="http://schemas.microsoft.com/sharepoint.v3"/>
    <xsd:import namespace="http://schemas.microsoft.com/sharepoint/v3/fields"/>
    <xsd:import namespace="93c6a663-ae4a-4ced-9ece-a8d2a552dbdd"/>
    <xsd:element name="properties">
      <xsd:complexType>
        <xsd:sequence>
          <xsd:element name="documentManagement">
            <xsd:complexType>
              <xsd:all>
                <xsd:element ref="ns2:Document_x0020_Creation_x0020_Date" minOccurs="0"/>
                <xsd:element ref="ns2:Creator" minOccurs="0"/>
                <xsd:element ref="ns2:EPA_x0020_Office" minOccurs="0"/>
                <xsd:element ref="ns2:Record" minOccurs="0"/>
                <xsd:element ref="ns3:CategoryDescription" minOccurs="0"/>
                <xsd:element ref="ns2:Identifier" minOccurs="0"/>
                <xsd:element ref="ns2:EPA_x0020_Contributor" minOccurs="0"/>
                <xsd:element ref="ns2:External_x0020_Contributor" minOccurs="0"/>
                <xsd:element ref="ns4:_Coverage" minOccurs="0"/>
                <xsd:element ref="ns2:EPA_x0020_Related_x0020_Documents" minOccurs="0"/>
                <xsd:element ref="ns4:_Source" minOccurs="0"/>
                <xsd:element ref="ns2:Rights" minOccurs="0"/>
                <xsd:element ref="ns1:Language" minOccurs="0"/>
                <xsd:element ref="ns2:j747ac98061d40f0aa7bd47e1db5675d" minOccurs="0"/>
                <xsd:element ref="ns2:TaxKeywordTaxHTField" minOccurs="0"/>
                <xsd:element ref="ns2:TaxCatchAllLabel" minOccurs="0"/>
                <xsd:element ref="ns2:TaxCatchAll" minOccurs="0"/>
                <xsd:element ref="ns2:e3f09c3df709400db2417a7161762d62" minOccurs="0"/>
                <xsd:element ref="ns5:MediaServiceMetadata" minOccurs="0"/>
                <xsd:element ref="ns5:MediaServiceFastMetadata" minOccurs="0"/>
                <xsd:element ref="ns5:MediaServiceAutoTags" minOccurs="0"/>
                <xsd:element ref="ns5:MediaServiceOCR" minOccurs="0"/>
                <xsd:element ref="ns5:MediaServiceGenerationTime" minOccurs="0"/>
                <xsd:element ref="ns5:MediaServiceEventHashCode" minOccurs="0"/>
                <xsd:element ref="ns5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17" nillable="true" ma:displayName="Language" ma:default="English" ma:description="Select the document language from the drop down." ma:format="Dropdown" ma:internalName="Language" ma:readOnly="false">
      <xsd:simpleType>
        <xsd:restriction base="dms:Choice">
          <xsd:enumeration value="Arabic (Saudi Arabia)"/>
          <xsd:enumeration value="Bulgarian (Bulgaria)"/>
          <xsd:enumeration value="Chinese (Hong Kong S.A.R.)"/>
          <xsd:enumeration value="Chinese (People's Republic of China)"/>
          <xsd:enumeration value="Chinese (Taiwan)"/>
          <xsd:enumeration value="Croatian (Croatia)"/>
          <xsd:enumeration value="Czech (Czech Republic)"/>
          <xsd:enumeration value="Danish (Denmark)"/>
          <xsd:enumeration value="Dutch (Netherlands)"/>
          <xsd:enumeration value="English"/>
          <xsd:enumeration value="Estonian (Estonia)"/>
          <xsd:enumeration value="Finnish (Finland)"/>
          <xsd:enumeration value="French (France)"/>
          <xsd:enumeration value="German (Germany)"/>
          <xsd:enumeration value="Greek (Greece)"/>
          <xsd:enumeration value="Hebrew (Israel)"/>
          <xsd:enumeration value="Hindi (India)"/>
          <xsd:enumeration value="Hungarian (Hungary)"/>
          <xsd:enumeration value="Indonesian (Indonesia)"/>
          <xsd:enumeration value="Italian (Italy)"/>
          <xsd:enumeration value="Japanese (Japan)"/>
          <xsd:enumeration value="Korean (Korea)"/>
          <xsd:enumeration value="Latvian (Latvia)"/>
          <xsd:enumeration value="Lithuanian (Lithuania)"/>
          <xsd:enumeration value="Malay (Malaysia)"/>
          <xsd:enumeration value="Norwegian (Bokmal) (Norway)"/>
          <xsd:enumeration value="Polish (Poland)"/>
          <xsd:enumeration value="Portuguese (Brazil)"/>
          <xsd:enumeration value="Portuguese (Portugal)"/>
          <xsd:enumeration value="Romanian (Romania)"/>
          <xsd:enumeration value="Russian (Russia)"/>
          <xsd:enumeration value="Serbian (Latin) (Serbia)"/>
          <xsd:enumeration value="Slovak (Slovakia)"/>
          <xsd:enumeration value="Slovenian (Slovenia)"/>
          <xsd:enumeration value="Spanish (Spain)"/>
          <xsd:enumeration value="Swedish (Sweden)"/>
          <xsd:enumeration value="Thai (Thailand)"/>
          <xsd:enumeration value="Turkish (Turkey)"/>
          <xsd:enumeration value="Ukrainian (Ukraine)"/>
          <xsd:enumeration value="Urdu (Islamic Republic of Pakistan)"/>
          <xsd:enumeration value="Vietnamese (Vietnam)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fa91fb-a0ff-4ac5-b2db-65c790d184a4" elementFormDefault="qualified">
    <xsd:import namespace="http://schemas.microsoft.com/office/2006/documentManagement/types"/>
    <xsd:import namespace="http://schemas.microsoft.com/office/infopath/2007/PartnerControls"/>
    <xsd:element name="Document_x0020_Creation_x0020_Date" ma:index="2" nillable="true" ma:displayName="Document Date" ma:default="[today]" ma:description="Enter the date this document was last modified. The upload date has been entered by default." ma:format="DateOnly" ma:internalName="Document_x0020_Creation_x0020_Date" ma:readOnly="false">
      <xsd:simpleType>
        <xsd:restriction base="dms:DateTime"/>
      </xsd:simpleType>
    </xsd:element>
    <xsd:element name="Creator" ma:index="3" nillable="true" ma:displayName="Creator" ma:description="Enter the person primarily responsible for the document. The name of the person uploading the document has been entered by default." ma:list="UserInfo" ma:SharePointGroup="0" ma:internalName="Crea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PA_x0020_Office" ma:index="4" nillable="true" ma:displayName="EPA Office" ma:description="Enter the EPA organization primarily responsible for the document. The office of the person uploading the document has been entered by default." ma:internalName="EPA_x0020_Office" ma:readOnly="false">
      <xsd:simpleType>
        <xsd:restriction base="dms:Text">
          <xsd:maxLength value="255"/>
        </xsd:restriction>
      </xsd:simpleType>
    </xsd:element>
    <xsd:element name="Record" ma:index="5" nillable="true" ma:displayName="Record" ma:default="Shared" ma:description="For documents that provide evidence of EPA decisions and actions, select &quot;Shared&quot; (open access) or &quot;Private&quot; (restricted access)." ma:format="Dropdown" ma:internalName="Record" ma:readOnly="false">
      <xsd:simpleType>
        <xsd:restriction base="dms:Choice">
          <xsd:enumeration value="None"/>
          <xsd:enumeration value="Shared"/>
          <xsd:enumeration value="Private"/>
        </xsd:restriction>
      </xsd:simpleType>
    </xsd:element>
    <xsd:element name="Identifier" ma:index="9" nillable="true" ma:displayName="Identifier" ma:description="Enter all EPA identification numbers applicable to this document, one on each line." ma:internalName="Identifier" ma:readOnly="false">
      <xsd:simpleType>
        <xsd:restriction base="dms:Note">
          <xsd:maxLength value="255"/>
        </xsd:restriction>
      </xsd:simpleType>
    </xsd:element>
    <xsd:element name="EPA_x0020_Contributor" ma:index="11" nillable="true" ma:displayName="EPA Contributor" ma:description="Enter an EPA person who contributed to the creation of the document but is not the primary author." ma:list="UserInfo" ma:SharePointGroup="0" ma:internalName="EPA_x0020_Contribu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Contributor" ma:index="12" nillable="true" ma:displayName="External Contributor" ma:description="Enter a non-EPA person who contributed to the creation of the document but is not the primary author." ma:internalName="External_x0020_Contributor" ma:readOnly="false">
      <xsd:simpleType>
        <xsd:restriction base="dms:Note">
          <xsd:maxLength value="255"/>
        </xsd:restriction>
      </xsd:simpleType>
    </xsd:element>
    <xsd:element name="EPA_x0020_Related_x0020_Documents" ma:index="14" nillable="true" ma:displayName="Other Related Documents" ma:description="Enter any related document." ma:internalName="EPA_x0020_Related_x0020_Documents" ma:readOnly="false">
      <xsd:simpleType>
        <xsd:restriction base="dms:Note">
          <xsd:maxLength value="255"/>
        </xsd:restriction>
      </xsd:simpleType>
    </xsd:element>
    <xsd:element name="Rights" ma:index="16" nillable="true" ma:displayName="Rights" ma:description="Enter information about intellectual property rights held over the document (e.g. copyright, patent, trademark)." ma:internalName="Rights" ma:readOnly="false">
      <xsd:simpleType>
        <xsd:restriction base="dms:Note">
          <xsd:maxLength value="255"/>
        </xsd:restriction>
      </xsd:simpleType>
    </xsd:element>
    <xsd:element name="j747ac98061d40f0aa7bd47e1db5675d" ma:index="19" nillable="true" ma:taxonomy="true" ma:internalName="j747ac98061d40f0aa7bd47e1db5675d" ma:taxonomyFieldName="Document_x0020_Type" ma:displayName="Document Type" ma:readOnly="false" ma:default="" ma:fieldId="{3747ac98-061d-40f0-aa7b-d47e1db5675d}" ma:sspId="29f62856-1543-49d4-a736-4569d363f533" ma:termSetId="e06cd6a9-a175-4da0-81cb-8dba7aa394a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21" nillable="true" ma:taxonomy="true" ma:internalName="TaxKeywordTaxHTField" ma:taxonomyFieldName="TaxKeyword" ma:displayName="Enterprise Keywords" ma:readOnly="false" ma:fieldId="{23f27201-bee3-471e-b2e7-b64fd8b7ca38}" ma:taxonomyMulti="true" ma:sspId="29f62856-1543-49d4-a736-4569d363f533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Label" ma:index="23" nillable="true" ma:displayName="Taxonomy Catch All Column1" ma:hidden="true" ma:list="{80c63405-47a1-4b55-937d-305de570f354}" ma:internalName="TaxCatchAllLabel" ma:readOnly="true" ma:showField="CatchAllDataLabel" ma:web="5be46346-aa3e-492f-9fd9-57cc088700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24" nillable="true" ma:displayName="Taxonomy Catch All Column" ma:hidden="true" ma:list="{80c63405-47a1-4b55-937d-305de570f354}" ma:internalName="TaxCatchAll" ma:showField="CatchAllData" ma:web="5be46346-aa3e-492f-9fd9-57cc088700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e3f09c3df709400db2417a7161762d62" ma:index="28" nillable="true" ma:taxonomy="true" ma:internalName="e3f09c3df709400db2417a7161762d62" ma:taxonomyFieldName="EPA_x0020_Subject" ma:displayName="EPA Subject" ma:readOnly="false" ma:default="" ma:fieldId="{e3f09c3d-f709-400d-b241-7a7161762d62}" ma:taxonomyMulti="true" ma:sspId="29f62856-1543-49d4-a736-4569d363f533" ma:termSetId="7a3d4ae0-7e62-45a2-a406-c6a8a6a8eee3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6" nillable="true" ma:displayName="Description" ma:description="Enter a brief description." ma:internalName="CategoryDescription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Coverage" ma:index="13" nillable="true" ma:displayName="Coverage" ma:description="Enter the geographic location, jurisdiction, or time period for which the document is relevant." ma:internalName="_Coverage" ma:readOnly="false">
      <xsd:simpleType>
        <xsd:restriction base="dms:Text">
          <xsd:maxLength value="255"/>
        </xsd:restriction>
      </xsd:simpleType>
    </xsd:element>
    <xsd:element name="_Source" ma:index="15" nillable="true" ma:displayName="Source" ma:description="Enter a source from which the document is derived." ma:internalName="_Source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c6a663-ae4a-4ced-9ece-a8d2a552dbd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31" nillable="true" ma:displayName="Tags" ma:internalName="MediaServiceAutoTags" ma:readOnly="true">
      <xsd:simpleType>
        <xsd:restriction base="dms:Text"/>
      </xsd:simpleType>
    </xsd:element>
    <xsd:element name="MediaServiceOCR" ma:index="3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35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29f62856-1543-49d4-a736-4569d363f533" ContentTypeId="0x0101" PreviousValue="false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cord xmlns="4ffa91fb-a0ff-4ac5-b2db-65c790d184a4">Shared</Record>
    <Language xmlns="http://schemas.microsoft.com/sharepoint/v3">English</Language>
    <Document_x0020_Creation_x0020_Date xmlns="4ffa91fb-a0ff-4ac5-b2db-65c790d184a4">2019-11-08T13:20:06+00:00</Document_x0020_Creation_x0020_Date>
    <_Source xmlns="http://schemas.microsoft.com/sharepoint/v3/fields" xsi:nil="true"/>
    <j747ac98061d40f0aa7bd47e1db5675d xmlns="4ffa91fb-a0ff-4ac5-b2db-65c790d184a4">
      <Terms xmlns="http://schemas.microsoft.com/office/infopath/2007/PartnerControls"/>
    </j747ac98061d40f0aa7bd47e1db5675d>
    <e3f09c3df709400db2417a7161762d62 xmlns="4ffa91fb-a0ff-4ac5-b2db-65c790d184a4">
      <Terms xmlns="http://schemas.microsoft.com/office/infopath/2007/PartnerControls"/>
    </e3f09c3df709400db2417a7161762d62>
    <External_x0020_Contributor xmlns="4ffa91fb-a0ff-4ac5-b2db-65c790d184a4" xsi:nil="true"/>
    <TaxKeywordTaxHTField xmlns="4ffa91fb-a0ff-4ac5-b2db-65c790d184a4">
      <Terms xmlns="http://schemas.microsoft.com/office/infopath/2007/PartnerControls"/>
    </TaxKeywordTaxHTField>
    <Rights xmlns="4ffa91fb-a0ff-4ac5-b2db-65c790d184a4" xsi:nil="true"/>
    <EPA_x0020_Office xmlns="4ffa91fb-a0ff-4ac5-b2db-65c790d184a4" xsi:nil="true"/>
    <CategoryDescription xmlns="http://schemas.microsoft.com/sharepoint.v3" xsi:nil="true"/>
    <Identifier xmlns="4ffa91fb-a0ff-4ac5-b2db-65c790d184a4" xsi:nil="true"/>
    <_Coverage xmlns="http://schemas.microsoft.com/sharepoint/v3/fields" xsi:nil="true"/>
    <Creator xmlns="4ffa91fb-a0ff-4ac5-b2db-65c790d184a4">
      <UserInfo>
        <DisplayName/>
        <AccountId xsi:nil="true"/>
        <AccountType/>
      </UserInfo>
    </Creator>
    <EPA_x0020_Related_x0020_Documents xmlns="4ffa91fb-a0ff-4ac5-b2db-65c790d184a4" xsi:nil="true"/>
    <EPA_x0020_Contributor xmlns="4ffa91fb-a0ff-4ac5-b2db-65c790d184a4">
      <UserInfo>
        <DisplayName/>
        <AccountId xsi:nil="true"/>
        <AccountType/>
      </UserInfo>
    </EPA_x0020_Contributor>
    <TaxCatchAll xmlns="4ffa91fb-a0ff-4ac5-b2db-65c790d184a4"/>
  </documentManagement>
</p:properties>
</file>

<file path=customXml/itemProps1.xml><?xml version="1.0" encoding="utf-8"?>
<ds:datastoreItem xmlns:ds="http://schemas.openxmlformats.org/officeDocument/2006/customXml" ds:itemID="{D8AC52B3-9554-4D44-9A49-BB280B6C23EC}"/>
</file>

<file path=customXml/itemProps2.xml><?xml version="1.0" encoding="utf-8"?>
<ds:datastoreItem xmlns:ds="http://schemas.openxmlformats.org/officeDocument/2006/customXml" ds:itemID="{1BB80940-0ADD-4AE1-A8A1-C73D471DEBD9}"/>
</file>

<file path=customXml/itemProps3.xml><?xml version="1.0" encoding="utf-8"?>
<ds:datastoreItem xmlns:ds="http://schemas.openxmlformats.org/officeDocument/2006/customXml" ds:itemID="{D888460F-AA7B-4FC9-8575-5E9F3DE88422}"/>
</file>

<file path=customXml/itemProps4.xml><?xml version="1.0" encoding="utf-8"?>
<ds:datastoreItem xmlns:ds="http://schemas.openxmlformats.org/officeDocument/2006/customXml" ds:itemID="{A86332A4-1D8A-4ED6-B2DA-78441A9B20C5}"/>
</file>

<file path=docProps/app.xml><?xml version="1.0" encoding="utf-8"?>
<Properties xmlns="http://schemas.openxmlformats.org/officeDocument/2006/extended-properties" xmlns:vt="http://schemas.openxmlformats.org/officeDocument/2006/docPropsVTypes">
  <Template>Metropolitan</Template>
  <TotalTime>1216</TotalTime>
  <Words>1080</Words>
  <Application>Microsoft Office PowerPoint</Application>
  <PresentationFormat>Widescreen</PresentationFormat>
  <Paragraphs>153</Paragraphs>
  <Slides>30</Slides>
  <Notes>18</Notes>
  <HiddenSlides>0</HiddenSlides>
  <MMClips>30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Metropolitan</vt:lpstr>
      <vt:lpstr>Energy</vt:lpstr>
      <vt:lpstr>Today:</vt:lpstr>
      <vt:lpstr>PowerPoint Presentation</vt:lpstr>
      <vt:lpstr>Do Now:</vt:lpstr>
      <vt:lpstr>What is Energy?</vt:lpstr>
      <vt:lpstr>Forms of Energy: Light</vt:lpstr>
      <vt:lpstr>Forms of Energy: Heat</vt:lpstr>
      <vt:lpstr>Forms of Energy: Sound</vt:lpstr>
      <vt:lpstr>Forms of Energy: Motion</vt:lpstr>
      <vt:lpstr>Where Does Energy Come From?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Renewable Energy?</vt:lpstr>
      <vt:lpstr>Solar Energy</vt:lpstr>
      <vt:lpstr>Wind Energy</vt:lpstr>
      <vt:lpstr>Hydropower</vt:lpstr>
      <vt:lpstr>Geothermal Energy</vt:lpstr>
      <vt:lpstr>Waves and Tides</vt:lpstr>
      <vt:lpstr>Biomass</vt:lpstr>
      <vt:lpstr>What Can We do to Save Energy?</vt:lpstr>
      <vt:lpstr>Long Hot Shower!    What can we do to prevent this energy waster?</vt:lpstr>
      <vt:lpstr>No one’s home!   What can we do to prevent this energy waster?</vt:lpstr>
      <vt:lpstr>Who left the TV on?   What can we do to prevent this energy waster? </vt:lpstr>
      <vt:lpstr>Questions:</vt:lpstr>
      <vt:lpstr>PowerPoint Presentation</vt:lpstr>
      <vt:lpstr>Homework:</vt:lpstr>
      <vt:lpstr>EcoLearn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Energy  </dc:title>
  <dc:creator>Olivia Mulholland</dc:creator>
  <cp:lastModifiedBy>Olivia Mulholland</cp:lastModifiedBy>
  <cp:revision>15</cp:revision>
  <dcterms:created xsi:type="dcterms:W3CDTF">2017-04-25T19:18:17Z</dcterms:created>
  <dcterms:modified xsi:type="dcterms:W3CDTF">2017-10-20T14:52:34Z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0x010100DDDE5D0FA646EF498792D2B9A019C022</vt:lpwstr>
  </property>
  <property fmtid="{D5CDD505-2E9C-101B-9397-08002B2CF9AE}" pid="3" name="TaxKeyword">
    <vt:lpwstr/>
  </property>
</Properties>
</file>