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6" r:id="rId1"/>
  </p:sldMasterIdLst>
  <p:notesMasterIdLst>
    <p:notesMasterId r:id="rId15"/>
  </p:notesMasterIdLst>
  <p:sldIdLst>
    <p:sldId id="287" r:id="rId2"/>
    <p:sldId id="258" r:id="rId3"/>
    <p:sldId id="286" r:id="rId4"/>
    <p:sldId id="273" r:id="rId5"/>
    <p:sldId id="284" r:id="rId6"/>
    <p:sldId id="283" r:id="rId7"/>
    <p:sldId id="274" r:id="rId8"/>
    <p:sldId id="277" r:id="rId9"/>
    <p:sldId id="275" r:id="rId10"/>
    <p:sldId id="276" r:id="rId11"/>
    <p:sldId id="280" r:id="rId12"/>
    <p:sldId id="282" r:id="rId13"/>
    <p:sldId id="28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410" autoAdjust="0"/>
  </p:normalViewPr>
  <p:slideViewPr>
    <p:cSldViewPr snapToGrid="0">
      <p:cViewPr varScale="1">
        <p:scale>
          <a:sx n="82" d="100"/>
          <a:sy n="82"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411AC-986F-47A6-B858-D34509AC6F3F}"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44138-9C75-4170-98D3-76915ECEB36A}" type="slidenum">
              <a:rPr lang="en-US" smtClean="0"/>
              <a:t>‹#›</a:t>
            </a:fld>
            <a:endParaRPr lang="en-US"/>
          </a:p>
        </p:txBody>
      </p:sp>
    </p:spTree>
    <p:extLst>
      <p:ext uri="{BB962C8B-B14F-4D97-AF65-F5344CB8AC3E}">
        <p14:creationId xmlns:p14="http://schemas.microsoft.com/office/powerpoint/2010/main" val="154099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http://www.philipchircop.com/post/117077877097/reduce-reuse-recycle-today-the-22nd-of-april</a:t>
            </a:r>
          </a:p>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1</a:t>
            </a:fld>
            <a:endParaRPr lang="en-US"/>
          </a:p>
        </p:txBody>
      </p:sp>
    </p:spTree>
    <p:extLst>
      <p:ext uri="{BB962C8B-B14F-4D97-AF65-F5344CB8AC3E}">
        <p14:creationId xmlns:p14="http://schemas.microsoft.com/office/powerpoint/2010/main" val="279746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http://www.leegov.com/solidwaste/residential/recycling</a:t>
            </a:r>
          </a:p>
        </p:txBody>
      </p:sp>
      <p:sp>
        <p:nvSpPr>
          <p:cNvPr id="4" name="Slide Number Placeholder 3"/>
          <p:cNvSpPr>
            <a:spLocks noGrp="1"/>
          </p:cNvSpPr>
          <p:nvPr>
            <p:ph type="sldNum" sz="quarter" idx="10"/>
          </p:nvPr>
        </p:nvSpPr>
        <p:spPr/>
        <p:txBody>
          <a:bodyPr/>
          <a:lstStyle/>
          <a:p>
            <a:fld id="{AA744138-9C75-4170-98D3-76915ECEB36A}" type="slidenum">
              <a:rPr lang="en-US" smtClean="0"/>
              <a:t>11</a:t>
            </a:fld>
            <a:endParaRPr lang="en-US"/>
          </a:p>
        </p:txBody>
      </p:sp>
    </p:spTree>
    <p:extLst>
      <p:ext uri="{BB962C8B-B14F-4D97-AF65-F5344CB8AC3E}">
        <p14:creationId xmlns:p14="http://schemas.microsoft.com/office/powerpoint/2010/main" val="109612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12</a:t>
            </a:fld>
            <a:endParaRPr lang="en-US"/>
          </a:p>
        </p:txBody>
      </p:sp>
    </p:spTree>
    <p:extLst>
      <p:ext uri="{BB962C8B-B14F-4D97-AF65-F5344CB8AC3E}">
        <p14:creationId xmlns:p14="http://schemas.microsoft.com/office/powerpoint/2010/main" val="41846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2</a:t>
            </a:fld>
            <a:endParaRPr lang="en-US"/>
          </a:p>
        </p:txBody>
      </p:sp>
    </p:spTree>
    <p:extLst>
      <p:ext uri="{BB962C8B-B14F-4D97-AF65-F5344CB8AC3E}">
        <p14:creationId xmlns:p14="http://schemas.microsoft.com/office/powerpoint/2010/main" val="356746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http://www.yourarticlelibrary.com/environment/the-importance-of-natural-resources-of-planet-earth/9914/</a:t>
            </a:r>
          </a:p>
        </p:txBody>
      </p:sp>
      <p:sp>
        <p:nvSpPr>
          <p:cNvPr id="4" name="Slide Number Placeholder 3"/>
          <p:cNvSpPr>
            <a:spLocks noGrp="1"/>
          </p:cNvSpPr>
          <p:nvPr>
            <p:ph type="sldNum" sz="quarter" idx="10"/>
          </p:nvPr>
        </p:nvSpPr>
        <p:spPr/>
        <p:txBody>
          <a:bodyPr/>
          <a:lstStyle/>
          <a:p>
            <a:fld id="{AA744138-9C75-4170-98D3-76915ECEB36A}" type="slidenum">
              <a:rPr lang="en-US" smtClean="0"/>
              <a:t>3</a:t>
            </a:fld>
            <a:endParaRPr lang="en-US"/>
          </a:p>
        </p:txBody>
      </p:sp>
    </p:spTree>
    <p:extLst>
      <p:ext uri="{BB962C8B-B14F-4D97-AF65-F5344CB8AC3E}">
        <p14:creationId xmlns:p14="http://schemas.microsoft.com/office/powerpoint/2010/main" val="232083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 https://ducnguyennguyen403.wordpress.com/</a:t>
            </a:r>
          </a:p>
        </p:txBody>
      </p:sp>
      <p:sp>
        <p:nvSpPr>
          <p:cNvPr id="4" name="Slide Number Placeholder 3"/>
          <p:cNvSpPr>
            <a:spLocks noGrp="1"/>
          </p:cNvSpPr>
          <p:nvPr>
            <p:ph type="sldNum" sz="quarter" idx="10"/>
          </p:nvPr>
        </p:nvSpPr>
        <p:spPr/>
        <p:txBody>
          <a:bodyPr/>
          <a:lstStyle/>
          <a:p>
            <a:fld id="{AA744138-9C75-4170-98D3-76915ECEB36A}" type="slidenum">
              <a:rPr lang="en-US" smtClean="0"/>
              <a:t>5</a:t>
            </a:fld>
            <a:endParaRPr lang="en-US"/>
          </a:p>
        </p:txBody>
      </p:sp>
    </p:spTree>
    <p:extLst>
      <p:ext uri="{BB962C8B-B14F-4D97-AF65-F5344CB8AC3E}">
        <p14:creationId xmlns:p14="http://schemas.microsoft.com/office/powerpoint/2010/main" val="349124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 http://www.eschooltoday.com/natural-resources/types-of-natural-resources.html</a:t>
            </a:r>
          </a:p>
        </p:txBody>
      </p:sp>
      <p:sp>
        <p:nvSpPr>
          <p:cNvPr id="4" name="Slide Number Placeholder 3"/>
          <p:cNvSpPr>
            <a:spLocks noGrp="1"/>
          </p:cNvSpPr>
          <p:nvPr>
            <p:ph type="sldNum" sz="quarter" idx="10"/>
          </p:nvPr>
        </p:nvSpPr>
        <p:spPr/>
        <p:txBody>
          <a:bodyPr/>
          <a:lstStyle/>
          <a:p>
            <a:fld id="{AA744138-9C75-4170-98D3-76915ECEB36A}" type="slidenum">
              <a:rPr lang="en-US" smtClean="0"/>
              <a:t>6</a:t>
            </a:fld>
            <a:endParaRPr lang="en-US"/>
          </a:p>
        </p:txBody>
      </p:sp>
    </p:spTree>
    <p:extLst>
      <p:ext uri="{BB962C8B-B14F-4D97-AF65-F5344CB8AC3E}">
        <p14:creationId xmlns:p14="http://schemas.microsoft.com/office/powerpoint/2010/main" val="179160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Source: http://ocean.nationalgeographic.com/ocean/explore/pristine-seas/critical-issues-marine-pollution/</a:t>
            </a:r>
          </a:p>
        </p:txBody>
      </p:sp>
      <p:sp>
        <p:nvSpPr>
          <p:cNvPr id="4" name="Slide Number Placeholder 3"/>
          <p:cNvSpPr>
            <a:spLocks noGrp="1"/>
          </p:cNvSpPr>
          <p:nvPr>
            <p:ph type="sldNum" sz="quarter" idx="10"/>
          </p:nvPr>
        </p:nvSpPr>
        <p:spPr/>
        <p:txBody>
          <a:bodyPr/>
          <a:lstStyle/>
          <a:p>
            <a:fld id="{AA744138-9C75-4170-98D3-76915ECEB36A}" type="slidenum">
              <a:rPr lang="en-US" smtClean="0"/>
              <a:t>7</a:t>
            </a:fld>
            <a:endParaRPr lang="en-US"/>
          </a:p>
        </p:txBody>
      </p:sp>
    </p:spTree>
    <p:extLst>
      <p:ext uri="{BB962C8B-B14F-4D97-AF65-F5344CB8AC3E}">
        <p14:creationId xmlns:p14="http://schemas.microsoft.com/office/powerpoint/2010/main" val="337602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8</a:t>
            </a:fld>
            <a:endParaRPr lang="en-US"/>
          </a:p>
        </p:txBody>
      </p:sp>
    </p:spTree>
    <p:extLst>
      <p:ext uri="{BB962C8B-B14F-4D97-AF65-F5344CB8AC3E}">
        <p14:creationId xmlns:p14="http://schemas.microsoft.com/office/powerpoint/2010/main" val="16028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 https://wronghands1.com/2013/03/26/consumption-transumption/consumption-transumption-2/</a:t>
            </a:r>
          </a:p>
        </p:txBody>
      </p:sp>
      <p:sp>
        <p:nvSpPr>
          <p:cNvPr id="4" name="Slide Number Placeholder 3"/>
          <p:cNvSpPr>
            <a:spLocks noGrp="1"/>
          </p:cNvSpPr>
          <p:nvPr>
            <p:ph type="sldNum" sz="quarter" idx="10"/>
          </p:nvPr>
        </p:nvSpPr>
        <p:spPr/>
        <p:txBody>
          <a:bodyPr/>
          <a:lstStyle/>
          <a:p>
            <a:fld id="{AA744138-9C75-4170-98D3-76915ECEB36A}" type="slidenum">
              <a:rPr lang="en-US" smtClean="0"/>
              <a:t>9</a:t>
            </a:fld>
            <a:endParaRPr lang="en-US"/>
          </a:p>
        </p:txBody>
      </p:sp>
    </p:spTree>
    <p:extLst>
      <p:ext uri="{BB962C8B-B14F-4D97-AF65-F5344CB8AC3E}">
        <p14:creationId xmlns:p14="http://schemas.microsoft.com/office/powerpoint/2010/main" val="173437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4138-9C75-4170-98D3-76915ECEB36A}" type="slidenum">
              <a:rPr lang="en-US" smtClean="0"/>
              <a:t>10</a:t>
            </a:fld>
            <a:endParaRPr lang="en-US"/>
          </a:p>
        </p:txBody>
      </p:sp>
    </p:spTree>
    <p:extLst>
      <p:ext uri="{BB962C8B-B14F-4D97-AF65-F5344CB8AC3E}">
        <p14:creationId xmlns:p14="http://schemas.microsoft.com/office/powerpoint/2010/main" val="218253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7"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20" y="4206876"/>
            <a:ext cx="9228201" cy="1645920"/>
          </a:xfrm>
        </p:spPr>
        <p:txBody>
          <a:bodyPr>
            <a:normAutofit/>
          </a:bodyPr>
          <a:lstStyle>
            <a:lvl1pPr marL="0" indent="0" algn="l">
              <a:buNone/>
              <a:defRPr sz="3200">
                <a:solidFill>
                  <a:srgbClr val="262626"/>
                </a:solidFill>
                <a:latin typeface="+mj-lt"/>
              </a:defRPr>
            </a:lvl1pPr>
            <a:lvl2pPr marL="457167" indent="0" algn="ctr">
              <a:buNone/>
              <a:defRPr sz="2800"/>
            </a:lvl2pPr>
            <a:lvl3pPr marL="914332" indent="0" algn="ctr">
              <a:buNone/>
              <a:defRPr sz="2400"/>
            </a:lvl3pPr>
            <a:lvl4pPr marL="1371498" indent="0" algn="ctr">
              <a:buNone/>
              <a:defRPr sz="2000"/>
            </a:lvl4pPr>
            <a:lvl5pPr marL="1828664" indent="0" algn="ctr">
              <a:buNone/>
              <a:defRPr sz="2000"/>
            </a:lvl5pPr>
            <a:lvl6pPr marL="2285830" indent="0" algn="ctr">
              <a:buNone/>
              <a:defRPr sz="2000"/>
            </a:lvl6pPr>
            <a:lvl7pPr marL="2742994" indent="0" algn="ctr">
              <a:buNone/>
              <a:defRPr sz="2000"/>
            </a:lvl7pPr>
            <a:lvl8pPr marL="3200160" indent="0" algn="ctr">
              <a:buNone/>
              <a:defRPr sz="2000"/>
            </a:lvl8pPr>
            <a:lvl9pPr marL="3657327"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78D2AD7-32B6-45F1-A8D9-04D69652876D}" type="datetimeFigureOut">
              <a:rPr lang="en-US" smtClean="0"/>
              <a:t>10/27/2017</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1AC453F-218E-4569-96EA-17C1CFC483FB}" type="slidenum">
              <a:rPr lang="en-US" smtClean="0"/>
              <a:t>‹#›</a:t>
            </a:fld>
            <a:endParaRPr lang="en-US"/>
          </a:p>
        </p:txBody>
      </p:sp>
    </p:spTree>
    <p:extLst>
      <p:ext uri="{BB962C8B-B14F-4D97-AF65-F5344CB8AC3E}">
        <p14:creationId xmlns:p14="http://schemas.microsoft.com/office/powerpoint/2010/main" val="137812530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D2AD7-32B6-45F1-A8D9-04D69652876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181340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387"/>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D2AD7-32B6-45F1-A8D9-04D69652876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155863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D2AD7-32B6-45F1-A8D9-04D69652876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388998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D2AD7-32B6-45F1-A8D9-04D69652876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331886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1"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D2AD7-32B6-45F1-A8D9-04D69652876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310796131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D2AD7-32B6-45F1-A8D9-04D69652876D}"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400293460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D2AD7-32B6-45F1-A8D9-04D69652876D}"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365421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2AD7-32B6-45F1-A8D9-04D69652876D}"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C453F-218E-4569-96EA-17C1CFC483FB}" type="slidenum">
              <a:rPr lang="en-US" smtClean="0"/>
              <a:t>‹#›</a:t>
            </a:fld>
            <a:endParaRPr lang="en-US"/>
          </a:p>
        </p:txBody>
      </p:sp>
    </p:spTree>
    <p:extLst>
      <p:ext uri="{BB962C8B-B14F-4D97-AF65-F5344CB8AC3E}">
        <p14:creationId xmlns:p14="http://schemas.microsoft.com/office/powerpoint/2010/main" val="157793735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914332" rtl="0" eaLnBrk="1" fontAlgn="auto" latinLnBrk="0" hangingPunct="1">
              <a:lnSpc>
                <a:spcPct val="100000"/>
              </a:lnSpc>
              <a:spcBef>
                <a:spcPts val="1200"/>
              </a:spcBef>
              <a:spcAft>
                <a:spcPts val="0"/>
              </a:spcAft>
              <a:buClrTx/>
              <a:buSzTx/>
              <a:buFontTx/>
              <a:buNone/>
              <a:tabLst/>
              <a:defRPr sz="1800">
                <a:solidFill>
                  <a:srgbClr val="262626"/>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marL="0" marR="0" lvl="0" indent="0" algn="l" defTabSz="914332"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378D2AD7-32B6-45F1-A8D9-04D69652876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1AC453F-218E-4569-96EA-17C1CFC483FB}" type="slidenum">
              <a:rPr lang="en-US" smtClean="0"/>
              <a:t>‹#›</a:t>
            </a:fld>
            <a:endParaRPr lang="en-US"/>
          </a:p>
        </p:txBody>
      </p:sp>
    </p:spTree>
    <p:extLst>
      <p:ext uri="{BB962C8B-B14F-4D97-AF65-F5344CB8AC3E}">
        <p14:creationId xmlns:p14="http://schemas.microsoft.com/office/powerpoint/2010/main" val="137740536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79"/>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78D2AD7-32B6-45F1-A8D9-04D69652876D}" type="datetimeFigureOut">
              <a:rPr lang="en-US" smtClean="0"/>
              <a:t>10/27/2017</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1AC453F-218E-4569-96EA-17C1CFC483FB}" type="slidenum">
              <a:rPr lang="en-US" smtClean="0"/>
              <a:t>‹#›</a:t>
            </a:fld>
            <a:endParaRPr lang="en-US"/>
          </a:p>
        </p:txBody>
      </p:sp>
    </p:spTree>
    <p:extLst>
      <p:ext uri="{BB962C8B-B14F-4D97-AF65-F5344CB8AC3E}">
        <p14:creationId xmlns:p14="http://schemas.microsoft.com/office/powerpoint/2010/main" val="28552030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33"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1">
                <a:solidFill>
                  <a:schemeClr val="tx1">
                    <a:alpha val="80000"/>
                  </a:schemeClr>
                </a:solidFill>
              </a:defRPr>
            </a:lvl1pPr>
          </a:lstStyle>
          <a:p>
            <a:fld id="{378D2AD7-32B6-45F1-A8D9-04D69652876D}" type="datetimeFigureOut">
              <a:rPr lang="en-US" smtClean="0"/>
              <a:t>10/27/2017</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1"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7" y="5876424"/>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1AC453F-218E-4569-96EA-17C1CFC483FB}" type="slidenum">
              <a:rPr lang="en-US" smtClean="0"/>
              <a:t>‹#›</a:t>
            </a:fld>
            <a:endParaRPr lang="en-US"/>
          </a:p>
        </p:txBody>
      </p:sp>
    </p:spTree>
    <p:extLst>
      <p:ext uri="{BB962C8B-B14F-4D97-AF65-F5344CB8AC3E}">
        <p14:creationId xmlns:p14="http://schemas.microsoft.com/office/powerpoint/2010/main" val="4266502360"/>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l" defTabSz="914332"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34" indent="-91434" algn="l" defTabSz="914332"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46" indent="-342874" algn="l" defTabSz="914332"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00" indent="-548600" algn="l" defTabSz="914332"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898" indent="-822898"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199" indent="-1097199"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199911" indent="-228584"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399896" indent="-228584"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599880" indent="-228584"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799866" indent="-228584" algn="l" defTabSz="914332"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xml"/><Relationship Id="rId7" Type="http://schemas.openxmlformats.org/officeDocument/2006/relationships/image" Target="../media/image2.jpe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5.jpg"/><Relationship Id="rId5" Type="http://schemas.openxmlformats.org/officeDocument/2006/relationships/image" Target="../media/image14.gif"/><Relationship Id="rId4" Type="http://schemas.openxmlformats.org/officeDocument/2006/relationships/hyperlink" Target="https://www.epa.gov/educatio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m4a"/><Relationship Id="rId7" Type="http://schemas.microsoft.com/office/2007/relationships/hdphoto" Target="../media/hdphoto2.wdp"/><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4.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399" y="4389018"/>
            <a:ext cx="10325664" cy="1437789"/>
          </a:xfrm>
        </p:spPr>
        <p:txBody>
          <a:bodyPr/>
          <a:lstStyle/>
          <a:p>
            <a:r>
              <a:rPr lang="en-US" b="1" dirty="0"/>
              <a:t>Waste</a:t>
            </a:r>
          </a:p>
        </p:txBody>
      </p:sp>
      <p:sp>
        <p:nvSpPr>
          <p:cNvPr id="3" name="Subtitle 2"/>
          <p:cNvSpPr>
            <a:spLocks noGrp="1"/>
          </p:cNvSpPr>
          <p:nvPr>
            <p:ph type="subTitle" idx="1"/>
          </p:nvPr>
        </p:nvSpPr>
        <p:spPr>
          <a:xfrm>
            <a:off x="658935" y="5679715"/>
            <a:ext cx="9228201" cy="1645920"/>
          </a:xfrm>
        </p:spPr>
        <p:txBody>
          <a:bodyPr/>
          <a:lstStyle/>
          <a:p>
            <a:r>
              <a:rPr lang="en-US" b="1" dirty="0">
                <a:solidFill>
                  <a:srgbClr val="FFFFFF"/>
                </a:solidFill>
              </a:rPr>
              <a:t>3</a:t>
            </a:r>
            <a:r>
              <a:rPr lang="en-US" b="1" baseline="30000" dirty="0">
                <a:solidFill>
                  <a:srgbClr val="FFFFFF"/>
                </a:solidFill>
              </a:rPr>
              <a:t>rd</a:t>
            </a:r>
            <a:r>
              <a:rPr lang="en-US" b="1" dirty="0">
                <a:solidFill>
                  <a:srgbClr val="FFFFFF"/>
                </a:solidFill>
              </a:rPr>
              <a:t> Grade: Waste and Natural Resources</a:t>
            </a:r>
            <a:endParaRPr lang="en-US" dirty="0"/>
          </a:p>
        </p:txBody>
      </p:sp>
      <p:grpSp>
        <p:nvGrpSpPr>
          <p:cNvPr id="7" name="Group 6"/>
          <p:cNvGrpSpPr/>
          <p:nvPr/>
        </p:nvGrpSpPr>
        <p:grpSpPr>
          <a:xfrm>
            <a:off x="9241332" y="5170311"/>
            <a:ext cx="3186765" cy="1291608"/>
            <a:chOff x="7468119" y="5720009"/>
            <a:chExt cx="1991970" cy="807353"/>
          </a:xfrm>
        </p:grpSpPr>
        <p:pic>
          <p:nvPicPr>
            <p:cNvPr id="8" name="Picture 8" descr="Image result for epa region 1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400" b="90000" l="10000" r="90000">
                          <a14:foregroundMark x1="32600" y1="39600" x2="32600" y2="39600"/>
                          <a14:foregroundMark x1="27200" y1="24400" x2="27200" y2="24400"/>
                          <a14:foregroundMark x1="82400" y1="41000" x2="82400" y2="41000"/>
                          <a14:foregroundMark x1="59800" y1="59000" x2="59800" y2="59000"/>
                          <a14:foregroundMark x1="53200" y1="69000" x2="53200" y2="69000"/>
                          <a14:foregroundMark x1="40600" y1="58200" x2="40600" y2="58200"/>
                          <a14:foregroundMark x1="67800" y1="55600" x2="67800" y2="55600"/>
                          <a14:foregroundMark x1="57200" y1="78800" x2="57200" y2="78800"/>
                          <a14:foregroundMark x1="23200" y1="70200" x2="23200" y2="70200"/>
                          <a14:foregroundMark x1="19200" y1="40400" x2="19200" y2="40400"/>
                          <a14:foregroundMark x1="68400" y1="33800" x2="68400" y2="33800"/>
                          <a14:foregroundMark x1="79000" y1="66200" x2="79000" y2="66200"/>
                          <a14:foregroundMark x1="71800" y1="78800" x2="71800" y2="78800"/>
                          <a14:foregroundMark x1="30600" y1="54200" x2="30600" y2="54200"/>
                          <a14:foregroundMark x1="35200" y1="57600" x2="35200" y2="57600"/>
                          <a14:foregroundMark x1="74400" y1="46400" x2="74400" y2="46400"/>
                          <a14:foregroundMark x1="63000" y1="25800" x2="63000" y2="25800"/>
                          <a14:foregroundMark x1="34600" y1="15200" x2="34600" y2="15200"/>
                          <a14:foregroundMark x1="18600" y1="53000" x2="18600" y2="53000"/>
                          <a14:foregroundMark x1="37800" y1="74800" x2="37800" y2="74800"/>
                          <a14:foregroundMark x1="45800" y1="83600" x2="45800" y2="83600"/>
                          <a14:foregroundMark x1="55200" y1="82800" x2="55200" y2="82800"/>
                          <a14:foregroundMark x1="74400" y1="27800" x2="74400" y2="27800"/>
                          <a14:foregroundMark x1="45800" y1="21800" x2="45800" y2="21800"/>
                          <a14:foregroundMark x1="41800" y1="37000" x2="41800" y2="37000"/>
                          <a14:foregroundMark x1="54400" y1="39600" x2="54400" y2="39600"/>
                          <a14:foregroundMark x1="48400" y1="39600" x2="48400" y2="39600"/>
                          <a14:foregroundMark x1="65000" y1="76200" x2="65000" y2="76200"/>
                          <a14:foregroundMark x1="39200" y1="78200" x2="39200" y2="78200"/>
                          <a14:foregroundMark x1="37800" y1="78200" x2="37800" y2="78200"/>
                        </a14:backgroundRemoval>
                      </a14:imgEffect>
                    </a14:imgLayer>
                  </a14:imgProps>
                </a:ext>
                <a:ext uri="{28A0092B-C50C-407E-A947-70E740481C1C}">
                  <a14:useLocalDpi xmlns:a14="http://schemas.microsoft.com/office/drawing/2010/main" val="0"/>
                </a:ext>
              </a:extLst>
            </a:blip>
            <a:srcRect/>
            <a:stretch>
              <a:fillRect/>
            </a:stretch>
          </p:blipFill>
          <p:spPr bwMode="auto">
            <a:xfrm>
              <a:off x="7468119" y="5720009"/>
              <a:ext cx="807353" cy="807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266386" y="5812936"/>
              <a:ext cx="1193703" cy="634866"/>
            </a:xfrm>
            <a:prstGeom prst="rect">
              <a:avLst/>
            </a:prstGeom>
            <a:noFill/>
          </p:spPr>
          <p:txBody>
            <a:bodyPr wrap="square" rtlCol="0">
              <a:spAutoFit/>
            </a:bodyPr>
            <a:lstStyle/>
            <a:p>
              <a:r>
                <a:rPr lang="en-US" sz="2000" dirty="0">
                  <a:solidFill>
                    <a:srgbClr val="FFFFFF"/>
                  </a:solidFill>
                </a:rPr>
                <a:t>USA EPA, </a:t>
              </a:r>
            </a:p>
            <a:p>
              <a:r>
                <a:rPr lang="en-US" sz="2000" dirty="0">
                  <a:solidFill>
                    <a:srgbClr val="FFFFFF"/>
                  </a:solidFill>
                </a:rPr>
                <a:t>Region 10</a:t>
              </a:r>
            </a:p>
            <a:p>
              <a:r>
                <a:rPr lang="en-US" sz="2000" dirty="0" err="1">
                  <a:solidFill>
                    <a:srgbClr val="FFFFFF"/>
                  </a:solidFill>
                </a:rPr>
                <a:t>EcoLearn</a:t>
              </a:r>
              <a:endParaRPr lang="en-US" sz="2000" dirty="0">
                <a:solidFill>
                  <a:srgbClr val="FFFFFF"/>
                </a:solidFill>
              </a:endParaRPr>
            </a:p>
          </p:txBody>
        </p:sp>
      </p:grpSp>
      <p:pic>
        <p:nvPicPr>
          <p:cNvPr id="1028" name="Picture 4" descr="REDUCE REUSE RECYCLE&#10;Today, the 22nd of April 2015, is Earth Day.&#10;Let’s try and make a commitment to re-vision our life and see how we can reduce, reuse and recycle. Every “Earth Day”  I intentionally recall and contemplate this Native American..."/>
          <p:cNvPicPr>
            <a:picLocks noChangeAspect="1" noChangeArrowheads="1"/>
          </p:cNvPicPr>
          <p:nvPr/>
        </p:nvPicPr>
        <p:blipFill rotWithShape="1">
          <a:blip r:embed="rId7">
            <a:extLst>
              <a:ext uri="{28A0092B-C50C-407E-A947-70E740481C1C}">
                <a14:useLocalDpi xmlns:a14="http://schemas.microsoft.com/office/drawing/2010/main" val="0"/>
              </a:ext>
            </a:extLst>
          </a:blip>
          <a:srcRect l="7197" t="11962" r="5366" b="17338"/>
          <a:stretch/>
        </p:blipFill>
        <p:spPr bwMode="auto">
          <a:xfrm>
            <a:off x="0" y="-13787"/>
            <a:ext cx="12192000" cy="42440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natural resourc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631"/>
            <a:ext cx="12192000" cy="438538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666576908"/>
      </p:ext>
    </p:extLst>
  </p:cSld>
  <p:clrMapOvr>
    <a:masterClrMapping/>
  </p:clrMapOvr>
  <mc:AlternateContent xmlns:mc="http://schemas.openxmlformats.org/markup-compatibility/2006" xmlns:p14="http://schemas.microsoft.com/office/powerpoint/2010/main">
    <mc:Choice Requires="p14">
      <p:transition spd="slow" p14:dur="2000" advTm="4968"/>
    </mc:Choice>
    <mc:Fallback xmlns="">
      <p:transition spd="slow" advTm="4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02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1"/>
          </a:solidFill>
          <a:effectLst/>
        </p:spPr>
      </p:sp>
      <p:sp>
        <p:nvSpPr>
          <p:cNvPr id="10252"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10242" name="Picture 2" descr="Image result for the lorax"/>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9349" b="20348"/>
          <a:stretch/>
        </p:blipFill>
        <p:spPr bwMode="auto">
          <a:xfrm>
            <a:off x="0" y="2615203"/>
            <a:ext cx="12192000" cy="4242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4194" y="750055"/>
            <a:ext cx="10923639" cy="1317643"/>
          </a:xfrm>
        </p:spPr>
        <p:txBody>
          <a:bodyPr vert="horz" lIns="91440" tIns="45720" rIns="91440" bIns="45720" rtlCol="0" anchor="b">
            <a:normAutofit/>
          </a:bodyPr>
          <a:lstStyle/>
          <a:p>
            <a:pPr>
              <a:lnSpc>
                <a:spcPct val="80000"/>
              </a:lnSpc>
            </a:pPr>
            <a:r>
              <a:rPr lang="en-US" sz="8800" b="1" i="1" dirty="0">
                <a:solidFill>
                  <a:srgbClr val="FFFFFF"/>
                </a:solidFill>
              </a:rPr>
              <a:t>The Lorax, </a:t>
            </a:r>
            <a:r>
              <a:rPr lang="en-US" sz="8800" b="1" dirty="0">
                <a:solidFill>
                  <a:srgbClr val="FFFFFF"/>
                </a:solidFill>
              </a:rPr>
              <a:t>by Dr. Seuss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74106357"/>
      </p:ext>
    </p:extLst>
  </p:cSld>
  <p:clrMapOvr>
    <a:masterClrMapping/>
  </p:clrMapOvr>
  <mc:AlternateContent xmlns:mc="http://schemas.openxmlformats.org/markup-compatibility/2006" xmlns:p14="http://schemas.microsoft.com/office/powerpoint/2010/main">
    <mc:Choice Requires="p14">
      <p:transition spd="slow" p14:dur="2000" advTm="11411"/>
    </mc:Choice>
    <mc:Fallback xmlns="">
      <p:transition spd="slow" advTm="114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615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1"/>
          </a:solidFill>
          <a:effectLst/>
        </p:spPr>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6860" y="1470386"/>
            <a:ext cx="11043584" cy="5009444"/>
          </a:xfrm>
        </p:spPr>
        <p:txBody>
          <a:bodyPr vert="horz" lIns="91440" tIns="45720" rIns="91440" bIns="45720" rtlCol="0" anchor="b">
            <a:normAutofit/>
          </a:bodyPr>
          <a:lstStyle/>
          <a:p>
            <a:r>
              <a:rPr lang="en-US" sz="2800" dirty="0">
                <a:solidFill>
                  <a:srgbClr val="FFFFFF"/>
                </a:solidFill>
              </a:rPr>
              <a:t>1. Why did Once-</a:t>
            </a:r>
            <a:r>
              <a:rPr lang="en-US" sz="2800" dirty="0" err="1">
                <a:solidFill>
                  <a:srgbClr val="FFFFFF"/>
                </a:solidFill>
              </a:rPr>
              <a:t>ler</a:t>
            </a:r>
            <a:r>
              <a:rPr lang="en-US" sz="2800" dirty="0">
                <a:solidFill>
                  <a:srgbClr val="FFFFFF"/>
                </a:solidFill>
              </a:rPr>
              <a:t> cut down the </a:t>
            </a:r>
            <a:r>
              <a:rPr lang="en-US" sz="2800" dirty="0" err="1">
                <a:solidFill>
                  <a:srgbClr val="FFFFFF"/>
                </a:solidFill>
              </a:rPr>
              <a:t>Truffula</a:t>
            </a:r>
            <a:r>
              <a:rPr lang="en-US" sz="2800" dirty="0">
                <a:solidFill>
                  <a:srgbClr val="FFFFFF"/>
                </a:solidFill>
              </a:rPr>
              <a:t> trees?</a:t>
            </a:r>
            <a:br>
              <a:rPr lang="en-US" sz="2800" dirty="0">
                <a:solidFill>
                  <a:srgbClr val="FFFFFF"/>
                </a:solidFill>
              </a:rPr>
            </a:br>
            <a:br>
              <a:rPr lang="en-US" sz="2800" dirty="0">
                <a:solidFill>
                  <a:srgbClr val="FFFFFF"/>
                </a:solidFill>
              </a:rPr>
            </a:br>
            <a:r>
              <a:rPr lang="en-US" sz="2800" dirty="0">
                <a:solidFill>
                  <a:srgbClr val="FFFFFF"/>
                </a:solidFill>
              </a:rPr>
              <a:t>2. Why did the Brown Bar-</a:t>
            </a:r>
            <a:r>
              <a:rPr lang="en-US" sz="2800" dirty="0" err="1">
                <a:solidFill>
                  <a:srgbClr val="FFFFFF"/>
                </a:solidFill>
              </a:rPr>
              <a:t>ba</a:t>
            </a:r>
            <a:r>
              <a:rPr lang="en-US" sz="2800" dirty="0">
                <a:solidFill>
                  <a:srgbClr val="FFFFFF"/>
                </a:solidFill>
              </a:rPr>
              <a:t>-loots have to leave the forest after the Once-</a:t>
            </a:r>
            <a:r>
              <a:rPr lang="en-US" sz="2800" dirty="0" err="1">
                <a:solidFill>
                  <a:srgbClr val="FFFFFF"/>
                </a:solidFill>
              </a:rPr>
              <a:t>ler</a:t>
            </a:r>
            <a:r>
              <a:rPr lang="en-US" sz="2800" dirty="0">
                <a:solidFill>
                  <a:srgbClr val="FFFFFF"/>
                </a:solidFill>
              </a:rPr>
              <a:t> starts his thneed production? Could something like this happen in real life? How?</a:t>
            </a:r>
            <a:br>
              <a:rPr lang="en-US" sz="2800" dirty="0">
                <a:solidFill>
                  <a:srgbClr val="FFFFFF"/>
                </a:solidFill>
              </a:rPr>
            </a:br>
            <a:br>
              <a:rPr lang="en-US" sz="2800" dirty="0">
                <a:solidFill>
                  <a:srgbClr val="FFFFFF"/>
                </a:solidFill>
              </a:rPr>
            </a:br>
            <a:r>
              <a:rPr lang="en-US" sz="2800" dirty="0">
                <a:solidFill>
                  <a:srgbClr val="FFFFFF"/>
                </a:solidFill>
              </a:rPr>
              <a:t>3. List three ways the Thneed factory caused problems for the </a:t>
            </a:r>
            <a:r>
              <a:rPr lang="en-US" sz="2800" dirty="0" err="1">
                <a:solidFill>
                  <a:srgbClr val="FFFFFF"/>
                </a:solidFill>
              </a:rPr>
              <a:t>Truffula</a:t>
            </a:r>
            <a:r>
              <a:rPr lang="en-US" sz="2800" dirty="0">
                <a:solidFill>
                  <a:srgbClr val="FFFFFF"/>
                </a:solidFill>
              </a:rPr>
              <a:t> Tree forest and its residents.</a:t>
            </a:r>
            <a:br>
              <a:rPr lang="en-US" sz="2800" dirty="0">
                <a:solidFill>
                  <a:srgbClr val="FFFFFF"/>
                </a:solidFill>
              </a:rPr>
            </a:br>
            <a:br>
              <a:rPr lang="en-US" sz="2800" dirty="0">
                <a:solidFill>
                  <a:srgbClr val="FFFFFF"/>
                </a:solidFill>
              </a:rPr>
            </a:br>
            <a:r>
              <a:rPr lang="en-US" sz="2800" dirty="0">
                <a:solidFill>
                  <a:srgbClr val="FFFFFF"/>
                </a:solidFill>
              </a:rPr>
              <a:t>4. Explain what the Lorax’s message “Unless” means (answers should include the need for future generations to protect and care for the Earth).</a:t>
            </a:r>
            <a:br>
              <a:rPr lang="en-US" dirty="0">
                <a:solidFill>
                  <a:srgbClr val="FFFFFF"/>
                </a:solidFill>
              </a:rPr>
            </a:br>
            <a:endParaRPr lang="en-US" dirty="0">
              <a:solidFill>
                <a:srgbClr val="FFFFFF"/>
              </a:solidFill>
            </a:endParaRPr>
          </a:p>
        </p:txBody>
      </p:sp>
      <p:sp>
        <p:nvSpPr>
          <p:cNvPr id="5" name="TextBox 4"/>
          <p:cNvSpPr txBox="1"/>
          <p:nvPr/>
        </p:nvSpPr>
        <p:spPr>
          <a:xfrm>
            <a:off x="322810" y="460023"/>
            <a:ext cx="7871407" cy="1107996"/>
          </a:xfrm>
          <a:prstGeom prst="rect">
            <a:avLst/>
          </a:prstGeom>
          <a:noFill/>
        </p:spPr>
        <p:txBody>
          <a:bodyPr wrap="square" rtlCol="0">
            <a:spAutoFit/>
          </a:bodyPr>
          <a:lstStyle/>
          <a:p>
            <a:r>
              <a:rPr lang="en-US" sz="6600" b="1" dirty="0">
                <a:solidFill>
                  <a:srgbClr val="FFFFFF"/>
                </a:solidFill>
              </a:rPr>
              <a:t>Discussion Questions:</a:t>
            </a:r>
          </a:p>
        </p:txBody>
      </p:sp>
      <p:pic>
        <p:nvPicPr>
          <p:cNvPr id="6150" name="Picture 6" descr="Image result for the lorax"/>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05" b="97468" l="10000" r="90000">
                        <a14:foregroundMark x1="49000" y1="13080" x2="49000" y2="13080"/>
                        <a14:foregroundMark x1="56333" y1="14768" x2="56333" y2="14768"/>
                        <a14:foregroundMark x1="57333" y1="93249" x2="57333" y2="93249"/>
                        <a14:foregroundMark x1="47667" y1="97468" x2="47667" y2="97468"/>
                        <a14:foregroundMark x1="50333" y1="15190" x2="50333" y2="15190"/>
                      </a14:backgroundRemoval>
                    </a14:imgEffect>
                  </a14:imgLayer>
                </a14:imgProps>
              </a:ext>
              <a:ext uri="{28A0092B-C50C-407E-A947-70E740481C1C}">
                <a14:useLocalDpi xmlns:a14="http://schemas.microsoft.com/office/drawing/2010/main" val="0"/>
              </a:ext>
            </a:extLst>
          </a:blip>
          <a:srcRect/>
          <a:stretch>
            <a:fillRect/>
          </a:stretch>
        </p:blipFill>
        <p:spPr bwMode="auto">
          <a:xfrm>
            <a:off x="8258827" y="19"/>
            <a:ext cx="3417031" cy="269945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078573458"/>
      </p:ext>
    </p:extLst>
  </p:cSld>
  <p:clrMapOvr>
    <a:masterClrMapping/>
  </p:clrMapOvr>
  <mc:AlternateContent xmlns:mc="http://schemas.openxmlformats.org/markup-compatibility/2006" xmlns:p14="http://schemas.microsoft.com/office/powerpoint/2010/main">
    <mc:Choice Requires="p14">
      <p:transition spd="slow" p14:dur="2000" advTm="44937"/>
    </mc:Choice>
    <mc:Fallback xmlns="">
      <p:transition spd="slow" advTm="44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22" y="9"/>
            <a:ext cx="10772775" cy="1658199"/>
          </a:xfrm>
        </p:spPr>
        <p:txBody>
          <a:bodyPr/>
          <a:lstStyle/>
          <a:p>
            <a:r>
              <a:rPr lang="en-US" dirty="0">
                <a:solidFill>
                  <a:srgbClr val="FFFFFF"/>
                </a:solidFill>
              </a:rPr>
              <a:t>Homework</a:t>
            </a:r>
          </a:p>
        </p:txBody>
      </p:sp>
      <p:sp>
        <p:nvSpPr>
          <p:cNvPr id="6" name="TextBox 5"/>
          <p:cNvSpPr txBox="1"/>
          <p:nvPr/>
        </p:nvSpPr>
        <p:spPr>
          <a:xfrm>
            <a:off x="1145827" y="1851385"/>
            <a:ext cx="9990667" cy="3416320"/>
          </a:xfrm>
          <a:prstGeom prst="rect">
            <a:avLst/>
          </a:prstGeom>
          <a:noFill/>
        </p:spPr>
        <p:txBody>
          <a:bodyPr wrap="square" rtlCol="0">
            <a:spAutoFit/>
          </a:bodyPr>
          <a:lstStyle/>
          <a:p>
            <a:pPr algn="ctr"/>
            <a:r>
              <a:rPr lang="en-US" sz="3600" dirty="0">
                <a:solidFill>
                  <a:srgbClr val="FFFFFF"/>
                </a:solidFill>
              </a:rPr>
              <a:t>Instruct students to create a collage of their needs and wants, labeling them “thneeds” and “</a:t>
            </a:r>
            <a:r>
              <a:rPr lang="en-US" sz="3600" dirty="0" err="1">
                <a:solidFill>
                  <a:srgbClr val="FFFFFF"/>
                </a:solidFill>
              </a:rPr>
              <a:t>thwants</a:t>
            </a:r>
            <a:r>
              <a:rPr lang="en-US" sz="3600" dirty="0">
                <a:solidFill>
                  <a:srgbClr val="FFFFFF"/>
                </a:solidFill>
              </a:rPr>
              <a:t>,” by cutting pictures out of magazines. Once the collages are complete, ask the students to tell the class about opportunities to use fewer resources with the thneeds and </a:t>
            </a:r>
            <a:r>
              <a:rPr lang="en-US" sz="3600" dirty="0" err="1">
                <a:solidFill>
                  <a:srgbClr val="FFFFFF"/>
                </a:solidFill>
              </a:rPr>
              <a:t>thwants</a:t>
            </a:r>
            <a:r>
              <a:rPr lang="en-US" sz="3600" dirty="0">
                <a:solidFill>
                  <a:srgbClr val="FFFFFF"/>
                </a:solidFill>
              </a:rPr>
              <a: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89416687"/>
      </p:ext>
    </p:extLst>
  </p:cSld>
  <p:clrMapOvr>
    <a:masterClrMapping/>
  </p:clrMapOvr>
  <mc:AlternateContent xmlns:mc="http://schemas.openxmlformats.org/markup-compatibility/2006" xmlns:p14="http://schemas.microsoft.com/office/powerpoint/2010/main">
    <mc:Choice Requires="p14">
      <p:transition spd="slow" p14:dur="2000" advTm="19064"/>
    </mc:Choice>
    <mc:Fallback xmlns="">
      <p:transition spd="slow" advTm="19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19932" y="2329295"/>
            <a:ext cx="7607253" cy="2387600"/>
          </a:xfrm>
        </p:spPr>
        <p:txBody>
          <a:bodyPr/>
          <a:lstStyle/>
          <a:p>
            <a:r>
              <a:rPr lang="en-US" b="1" dirty="0">
                <a:latin typeface="Aharoni" panose="02010803020104030203" pitchFamily="2" charset="-79"/>
                <a:cs typeface="Aharoni" panose="02010803020104030203" pitchFamily="2" charset="-79"/>
              </a:rPr>
              <a:t>EcoLearn</a:t>
            </a:r>
          </a:p>
        </p:txBody>
      </p:sp>
      <p:sp>
        <p:nvSpPr>
          <p:cNvPr id="5" name="Subtitle 4"/>
          <p:cNvSpPr>
            <a:spLocks noGrp="1"/>
          </p:cNvSpPr>
          <p:nvPr>
            <p:ph type="subTitle" idx="1"/>
          </p:nvPr>
        </p:nvSpPr>
        <p:spPr>
          <a:xfrm>
            <a:off x="2280145" y="4557621"/>
            <a:ext cx="7315200" cy="1655762"/>
          </a:xfrm>
        </p:spPr>
        <p:txBody>
          <a:bodyPr>
            <a:normAutofit/>
          </a:bodyPr>
          <a:lstStyle/>
          <a:p>
            <a:pPr algn="ctr">
              <a:lnSpc>
                <a:spcPct val="100000"/>
              </a:lnSpc>
            </a:pPr>
            <a:r>
              <a:rPr lang="en-US" sz="1600" b="1" dirty="0">
                <a:solidFill>
                  <a:srgbClr val="FFFFFF"/>
                </a:solidFill>
              </a:rPr>
              <a:t>Developed by the Environmental Protection Agency</a:t>
            </a:r>
          </a:p>
          <a:p>
            <a:pPr algn="ctr">
              <a:lnSpc>
                <a:spcPct val="100000"/>
              </a:lnSpc>
            </a:pPr>
            <a:r>
              <a:rPr lang="en-US" sz="1600" b="1" dirty="0">
                <a:solidFill>
                  <a:srgbClr val="FFFFFF"/>
                </a:solidFill>
              </a:rPr>
              <a:t>With support from Department of State </a:t>
            </a:r>
          </a:p>
          <a:p>
            <a:pPr algn="ctr">
              <a:lnSpc>
                <a:spcPct val="100000"/>
              </a:lnSpc>
            </a:pPr>
            <a:r>
              <a:rPr lang="en-US" sz="1600" b="1" dirty="0">
                <a:solidFill>
                  <a:srgbClr val="FFFFFF"/>
                </a:solidFill>
              </a:rPr>
              <a:t>Virtual Students of Foreign Service Interns </a:t>
            </a:r>
          </a:p>
          <a:p>
            <a:pPr algn="ctr">
              <a:lnSpc>
                <a:spcPct val="100000"/>
              </a:lnSpc>
            </a:pPr>
            <a:r>
              <a:rPr lang="en-US" sz="1600" b="1" dirty="0">
                <a:hlinkClick r:id="rId4"/>
              </a:rPr>
              <a:t>https://www.epa.gov/education</a:t>
            </a:r>
            <a:r>
              <a:rPr lang="en-US" sz="1600" b="1" dirty="0"/>
              <a:t> </a:t>
            </a:r>
          </a:p>
        </p:txBody>
      </p:sp>
      <p:grpSp>
        <p:nvGrpSpPr>
          <p:cNvPr id="2" name="Group 1"/>
          <p:cNvGrpSpPr/>
          <p:nvPr/>
        </p:nvGrpSpPr>
        <p:grpSpPr>
          <a:xfrm>
            <a:off x="8402125" y="5518171"/>
            <a:ext cx="2224554" cy="961294"/>
            <a:chOff x="8402125" y="5518171"/>
            <a:chExt cx="2224554" cy="961294"/>
          </a:xfrm>
        </p:grpSpPr>
        <p:pic>
          <p:nvPicPr>
            <p:cNvPr id="6" name="Picture 5"/>
            <p:cNvPicPr>
              <a:picLocks noChangeAspect="1"/>
            </p:cNvPicPr>
            <p:nvPr/>
          </p:nvPicPr>
          <p:blipFill>
            <a:blip r:embed="rId5"/>
            <a:stretch>
              <a:fillRect/>
            </a:stretch>
          </p:blipFill>
          <p:spPr>
            <a:xfrm>
              <a:off x="8402125" y="5539846"/>
              <a:ext cx="967255" cy="939619"/>
            </a:xfrm>
            <a:prstGeom prst="rect">
              <a:avLst/>
            </a:prstGeom>
          </p:spPr>
        </p:pic>
        <p:sp>
          <p:nvSpPr>
            <p:cNvPr id="7" name="Rectangle 6"/>
            <p:cNvSpPr/>
            <p:nvPr/>
          </p:nvSpPr>
          <p:spPr>
            <a:xfrm>
              <a:off x="9369379" y="5518171"/>
              <a:ext cx="1257300" cy="892552"/>
            </a:xfrm>
            <a:prstGeom prst="rect">
              <a:avLst/>
            </a:prstGeom>
          </p:spPr>
          <p:txBody>
            <a:bodyPr wrap="square">
              <a:spAutoFit/>
            </a:bodyPr>
            <a:lstStyle/>
            <a:p>
              <a:r>
                <a:rPr lang="en-US" sz="2000" b="1" dirty="0">
                  <a:solidFill>
                    <a:srgbClr val="FFFFFF"/>
                  </a:solidFill>
                </a:rPr>
                <a:t>US EPA</a:t>
              </a:r>
            </a:p>
            <a:p>
              <a:r>
                <a:rPr lang="en-US" sz="1600" dirty="0">
                  <a:solidFill>
                    <a:srgbClr val="FFFFFF"/>
                  </a:solidFill>
                </a:rPr>
                <a:t>Region 10 </a:t>
              </a:r>
            </a:p>
            <a:p>
              <a:r>
                <a:rPr lang="en-US" sz="1600" dirty="0">
                  <a:solidFill>
                    <a:srgbClr val="FFFFFF"/>
                  </a:solidFill>
                </a:rPr>
                <a:t>EcoLearn</a:t>
              </a:r>
            </a:p>
          </p:txBody>
        </p:sp>
      </p:grpSp>
      <p:pic>
        <p:nvPicPr>
          <p:cNvPr id="8" name="Picture 7"/>
          <p:cNvPicPr>
            <a:picLocks noChangeAspect="1"/>
          </p:cNvPicPr>
          <p:nvPr/>
        </p:nvPicPr>
        <p:blipFill rotWithShape="1">
          <a:blip r:embed="rId6"/>
          <a:srcRect l="4566" t="3617" r="6218"/>
          <a:stretch/>
        </p:blipFill>
        <p:spPr>
          <a:xfrm>
            <a:off x="3788930" y="139413"/>
            <a:ext cx="3865484" cy="3226942"/>
          </a:xfrm>
          <a:prstGeom prst="rect">
            <a:avLst/>
          </a:prstGeom>
        </p:spPr>
      </p:pic>
      <p:sp>
        <p:nvSpPr>
          <p:cNvPr id="9" name="TextBox 8"/>
          <p:cNvSpPr txBox="1"/>
          <p:nvPr/>
        </p:nvSpPr>
        <p:spPr>
          <a:xfrm>
            <a:off x="3583494" y="6054108"/>
            <a:ext cx="4276357" cy="923330"/>
          </a:xfrm>
          <a:prstGeom prst="rect">
            <a:avLst/>
          </a:prstGeom>
          <a:noFill/>
        </p:spPr>
        <p:txBody>
          <a:bodyPr wrap="square" rtlCol="0" anchor="t">
            <a:spAutoFit/>
          </a:bodyPr>
          <a:lstStyle/>
          <a:p>
            <a:pPr algn="ctr"/>
            <a:r>
              <a:rPr lang="en-US" b="1" dirty="0">
                <a:solidFill>
                  <a:srgbClr val="FFFFFF"/>
                </a:solidFill>
              </a:rPr>
              <a:t>For more information: </a:t>
            </a:r>
            <a:r>
              <a:rPr lang="en-US" b="1" dirty="0" err="1">
                <a:solidFill>
                  <a:srgbClr val="FFFFFF"/>
                </a:solidFill>
              </a:rPr>
              <a:t>hanft.sally@epa.gov</a:t>
            </a:r>
            <a:r>
              <a:rPr lang="en-US" b="1" dirty="0">
                <a:solidFill>
                  <a:srgbClr val="FFFFFF"/>
                </a:solidFill>
              </a:rPr>
              <a:t> or </a:t>
            </a:r>
            <a:r>
              <a:rPr lang="en-US" b="1" dirty="0" err="1">
                <a:solidFill>
                  <a:srgbClr val="FFFFFF"/>
                </a:solidFill>
              </a:rPr>
              <a:t>salazar.viccy@epa.gov</a:t>
            </a:r>
            <a:r>
              <a:rPr lang="en-US" b="1" dirty="0">
                <a:solidFill>
                  <a:srgbClr val="FFFFFF"/>
                </a:solidFill>
              </a:rPr>
              <a:t> </a:t>
            </a:r>
          </a:p>
          <a:p>
            <a:r>
              <a:rPr lang="en-US" dirty="0"/>
              <a:t>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9997002"/>
      </p:ext>
    </p:extLst>
  </p:cSld>
  <p:clrMapOvr>
    <a:masterClrMapping/>
  </p:clrMapOvr>
  <mc:AlternateContent xmlns:mc="http://schemas.openxmlformats.org/markup-compatibility/2006" xmlns:p14="http://schemas.microsoft.com/office/powerpoint/2010/main">
    <mc:Choice Requires="p14">
      <p:transition spd="slow" p14:dur="1500" advTm="17032">
        <p14:honeycomb/>
      </p:transition>
    </mc:Choice>
    <mc:Fallback xmlns="">
      <p:transition spd="slow" advTm="170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rPr>
              <a:t>Today:</a:t>
            </a:r>
          </a:p>
        </p:txBody>
      </p:sp>
      <p:sp>
        <p:nvSpPr>
          <p:cNvPr id="3" name="Content Placeholder 2"/>
          <p:cNvSpPr>
            <a:spLocks noGrp="1"/>
          </p:cNvSpPr>
          <p:nvPr>
            <p:ph idx="1"/>
          </p:nvPr>
        </p:nvSpPr>
        <p:spPr>
          <a:xfrm>
            <a:off x="676656" y="2011689"/>
            <a:ext cx="10753725" cy="4095609"/>
          </a:xfrm>
        </p:spPr>
        <p:txBody>
          <a:bodyPr>
            <a:normAutofit/>
          </a:bodyPr>
          <a:lstStyle/>
          <a:p>
            <a:r>
              <a:rPr lang="en-US" dirty="0">
                <a:solidFill>
                  <a:srgbClr val="FFFFFF"/>
                </a:solidFill>
              </a:rPr>
              <a:t>Today you will…</a:t>
            </a:r>
          </a:p>
          <a:p>
            <a:pPr lvl="1"/>
            <a:r>
              <a:rPr lang="en-US" sz="2600" b="1" dirty="0">
                <a:solidFill>
                  <a:srgbClr val="FFFFFF"/>
                </a:solidFill>
              </a:rPr>
              <a:t>Learn about how human use of natural resources can damage the environment, about the importance of using resources responsibly, and pledge to improve the way that you consume resources to protect the environment</a:t>
            </a:r>
          </a:p>
          <a:p>
            <a:pPr lvl="1"/>
            <a:endParaRPr lang="en-US" dirty="0">
              <a:solidFill>
                <a:srgbClr val="FFFFFF"/>
              </a:solidFill>
            </a:endParaRPr>
          </a:p>
          <a:p>
            <a:pPr marL="4572" lvl="1" indent="0">
              <a:buNone/>
            </a:pPr>
            <a:r>
              <a:rPr lang="en-US" dirty="0">
                <a:solidFill>
                  <a:srgbClr val="FFFFFF"/>
                </a:solidFill>
              </a:rPr>
              <a:t>Key Words:</a:t>
            </a:r>
          </a:p>
          <a:p>
            <a:pPr lvl="1"/>
            <a:r>
              <a:rPr lang="en-US" sz="2200" b="1" dirty="0">
                <a:solidFill>
                  <a:srgbClr val="FFFFFF"/>
                </a:solidFill>
              </a:rPr>
              <a:t>Pollution</a:t>
            </a:r>
          </a:p>
          <a:p>
            <a:pPr lvl="1"/>
            <a:r>
              <a:rPr lang="en-US" sz="2200" b="1" dirty="0">
                <a:solidFill>
                  <a:srgbClr val="FFFFFF"/>
                </a:solidFill>
              </a:rPr>
              <a:t>Natural resources</a:t>
            </a:r>
          </a:p>
          <a:p>
            <a:pPr lvl="1"/>
            <a:r>
              <a:rPr lang="en-US" sz="2200" b="1" dirty="0">
                <a:solidFill>
                  <a:srgbClr val="FFFFFF"/>
                </a:solidFill>
              </a:rPr>
              <a:t>Ecosystem</a:t>
            </a:r>
          </a:p>
          <a:p>
            <a:pPr lvl="1"/>
            <a:r>
              <a:rPr lang="en-US" sz="2200" b="1" dirty="0">
                <a:solidFill>
                  <a:srgbClr val="FFFFFF"/>
                </a:solidFill>
              </a:rPr>
              <a:t>Consumption</a:t>
            </a:r>
          </a:p>
          <a:p>
            <a:pPr lvl="1"/>
            <a:r>
              <a:rPr lang="en-US" sz="2200" b="1" dirty="0">
                <a:solidFill>
                  <a:srgbClr val="FFFFFF"/>
                </a:solidFill>
              </a:rPr>
              <a:t>Waste</a:t>
            </a:r>
          </a:p>
          <a:p>
            <a:endParaRPr lang="en-US" dirty="0"/>
          </a:p>
        </p:txBody>
      </p:sp>
      <p:pic>
        <p:nvPicPr>
          <p:cNvPr id="2052" name="Picture 4" descr="Image result for coal"/>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35670" y="3669888"/>
            <a:ext cx="40005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987051765"/>
      </p:ext>
    </p:extLst>
  </p:cSld>
  <p:clrMapOvr>
    <a:masterClrMapping/>
  </p:clrMapOvr>
  <mc:AlternateContent xmlns:mc="http://schemas.openxmlformats.org/markup-compatibility/2006" xmlns:p14="http://schemas.microsoft.com/office/powerpoint/2010/main">
    <mc:Choice Requires="p14">
      <p:transition spd="slow" p14:dur="2000" advTm="22946"/>
    </mc:Choice>
    <mc:Fallback xmlns="">
      <p:transition spd="slow" advTm="22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6">
            <a:alphaModFix amt="25000"/>
            <a:extLst/>
          </a:blip>
          <a:srcRect t="17414" b="14815"/>
          <a:stretch/>
        </p:blipFill>
        <p:spPr>
          <a:xfrm>
            <a:off x="20" y="10"/>
            <a:ext cx="12191980" cy="6857990"/>
          </a:xfrm>
          <a:prstGeom prst="rect">
            <a:avLst/>
          </a:prstGeom>
        </p:spPr>
      </p:pic>
      <p:sp>
        <p:nvSpPr>
          <p:cNvPr id="3" name="Content Placeholder 2"/>
          <p:cNvSpPr>
            <a:spLocks noGrp="1"/>
          </p:cNvSpPr>
          <p:nvPr>
            <p:ph idx="1"/>
          </p:nvPr>
        </p:nvSpPr>
        <p:spPr>
          <a:xfrm>
            <a:off x="676656" y="2011680"/>
            <a:ext cx="10753725" cy="3766185"/>
          </a:xfrm>
        </p:spPr>
        <p:txBody>
          <a:bodyPr>
            <a:normAutofit/>
          </a:bodyPr>
          <a:lstStyle/>
          <a:p>
            <a:pPr algn="ctr"/>
            <a:r>
              <a:rPr lang="en-US" sz="4000" b="1" dirty="0">
                <a:solidFill>
                  <a:srgbClr val="FFFFFF"/>
                </a:solidFill>
              </a:rPr>
              <a:t>Human resource use has a broad impact on the environment. Creating awareness of the consequences of overconsumption is a key step toward responsible resource usage.</a:t>
            </a:r>
          </a:p>
          <a:p>
            <a:endParaRPr lang="en-US" dirty="0">
              <a:solidFill>
                <a:schemeClr val="tx1"/>
              </a:solidFill>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92442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278"/>
    </mc:Choice>
    <mc:Fallback xmlns="">
      <p:transition spd="slow" advTm="11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34" y="499542"/>
            <a:ext cx="10772775" cy="1658199"/>
          </a:xfrm>
        </p:spPr>
        <p:txBody>
          <a:bodyPr/>
          <a:lstStyle/>
          <a:p>
            <a:r>
              <a:rPr lang="en-US" b="1" i="1" dirty="0">
                <a:solidFill>
                  <a:srgbClr val="FFFFFF"/>
                </a:solidFill>
              </a:rPr>
              <a:t>Natural Resources</a:t>
            </a:r>
          </a:p>
        </p:txBody>
      </p:sp>
      <p:sp>
        <p:nvSpPr>
          <p:cNvPr id="3" name="Content Placeholder 2"/>
          <p:cNvSpPr>
            <a:spLocks noGrp="1"/>
          </p:cNvSpPr>
          <p:nvPr>
            <p:ph idx="1"/>
          </p:nvPr>
        </p:nvSpPr>
        <p:spPr/>
        <p:txBody>
          <a:bodyPr vert="horz" lIns="91440" tIns="45720" rIns="91440" bIns="45720" rtlCol="0" anchor="t">
            <a:normAutofit/>
          </a:bodyPr>
          <a:lstStyle/>
          <a:p>
            <a:pPr marL="90805" indent="-90805"/>
            <a:r>
              <a:rPr lang="en-US" b="1" dirty="0">
                <a:solidFill>
                  <a:srgbClr val="FFFFFF"/>
                </a:solidFill>
              </a:rPr>
              <a:t>Natural resources </a:t>
            </a:r>
            <a:r>
              <a:rPr lang="en-US" dirty="0">
                <a:solidFill>
                  <a:srgbClr val="FFFFFF"/>
                </a:solidFill>
              </a:rPr>
              <a:t>are useful materials from the Earth, they can be renewable or nonrenewable.</a:t>
            </a:r>
            <a:endParaRPr lang="en-US" dirty="0"/>
          </a:p>
          <a:p>
            <a:pPr marL="90805" indent="-90805"/>
            <a:endParaRPr lang="en-US" dirty="0">
              <a:solidFill>
                <a:srgbClr val="FFFFFF"/>
              </a:solidFill>
            </a:endParaRPr>
          </a:p>
          <a:p>
            <a:pPr marL="90805" indent="-90805"/>
            <a:r>
              <a:rPr lang="en-US" dirty="0">
                <a:solidFill>
                  <a:srgbClr val="FFFFFF"/>
                </a:solidFill>
              </a:rPr>
              <a:t>People use natural resources as raw materials to manufacture or create a range of modern conveniences. </a:t>
            </a:r>
          </a:p>
          <a:p>
            <a:pPr marL="90805" indent="-90805"/>
            <a:endParaRPr lang="en-US" dirty="0">
              <a:solidFill>
                <a:srgbClr val="FFFFFF"/>
              </a:solidFill>
            </a:endParaRPr>
          </a:p>
          <a:p>
            <a:pPr marL="90805" indent="-90805"/>
            <a:r>
              <a:rPr lang="en-US" dirty="0">
                <a:solidFill>
                  <a:srgbClr val="FFFFFF"/>
                </a:solidFill>
              </a:rPr>
              <a:t>Many of the same natural resources used by people are important to plants and wildlife for survival as well</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804306068"/>
      </p:ext>
    </p:extLst>
  </p:cSld>
  <p:clrMapOvr>
    <a:masterClrMapping/>
  </p:clrMapOvr>
  <mc:AlternateContent xmlns:mc="http://schemas.openxmlformats.org/markup-compatibility/2006" xmlns:p14="http://schemas.microsoft.com/office/powerpoint/2010/main">
    <mc:Choice Requires="p14">
      <p:transition spd="slow" p14:dur="2000" advTm="23044"/>
    </mc:Choice>
    <mc:Fallback xmlns="">
      <p:transition spd="slow" advTm="23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Image result for natural resour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6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72905116"/>
      </p:ext>
    </p:extLst>
  </p:cSld>
  <p:clrMapOvr>
    <a:masterClrMapping/>
  </p:clrMapOvr>
  <mc:AlternateContent xmlns:mc="http://schemas.openxmlformats.org/markup-compatibility/2006" xmlns:p14="http://schemas.microsoft.com/office/powerpoint/2010/main">
    <mc:Choice Requires="p14">
      <p:transition spd="slow" p14:dur="2000" advTm="41211"/>
    </mc:Choice>
    <mc:Fallback xmlns="">
      <p:transition spd="slow" advTm="412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natural resource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866491585"/>
      </p:ext>
    </p:extLst>
  </p:cSld>
  <p:clrMapOvr>
    <a:masterClrMapping/>
  </p:clrMapOvr>
  <mc:AlternateContent xmlns:mc="http://schemas.openxmlformats.org/markup-compatibility/2006" xmlns:p14="http://schemas.microsoft.com/office/powerpoint/2010/main">
    <mc:Choice Requires="p14">
      <p:transition spd="slow" p14:dur="2000" advTm="13147"/>
    </mc:Choice>
    <mc:Fallback xmlns="">
      <p:transition spd="slow" advTm="13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pollution"/>
          <p:cNvPicPr>
            <a:picLocks noChangeAspect="1" noChangeArrowheads="1"/>
          </p:cNvPicPr>
          <p:nvPr/>
        </p:nvPicPr>
        <p:blipFill rotWithShape="1">
          <a:blip r:embed="rId5">
            <a:extLst>
              <a:ext uri="{28A0092B-C50C-407E-A947-70E740481C1C}">
                <a14:useLocalDpi xmlns:a14="http://schemas.microsoft.com/office/drawing/2010/main" val="0"/>
              </a:ext>
            </a:extLst>
          </a:blip>
          <a:srcRect t="24274" r="9091" b="7544"/>
          <a:stretch/>
        </p:blipFill>
        <p:spPr bwMode="auto">
          <a:xfrm>
            <a:off x="29" y="17"/>
            <a:ext cx="12191980" cy="6857991"/>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8114537"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endParaRPr lang="en-US">
              <a:solidFill>
                <a:prstClr val="white"/>
              </a:solidFill>
              <a:latin typeface="Calibri Light" panose="020F0302020204030204"/>
            </a:endParaRPr>
          </a:p>
        </p:txBody>
      </p:sp>
      <p:sp>
        <p:nvSpPr>
          <p:cNvPr id="2" name="Title 1"/>
          <p:cNvSpPr>
            <a:spLocks noGrp="1"/>
          </p:cNvSpPr>
          <p:nvPr>
            <p:ph type="title"/>
          </p:nvPr>
        </p:nvSpPr>
        <p:spPr>
          <a:xfrm>
            <a:off x="657234" y="499542"/>
            <a:ext cx="7214567" cy="1658199"/>
          </a:xfrm>
        </p:spPr>
        <p:txBody>
          <a:bodyPr>
            <a:normAutofit/>
          </a:bodyPr>
          <a:lstStyle/>
          <a:p>
            <a:r>
              <a:rPr lang="en-US" b="1" i="1" dirty="0">
                <a:solidFill>
                  <a:srgbClr val="FFFFFF"/>
                </a:solidFill>
              </a:rPr>
              <a:t>Pollution</a:t>
            </a:r>
          </a:p>
        </p:txBody>
      </p:sp>
      <p:sp>
        <p:nvSpPr>
          <p:cNvPr id="3" name="Content Placeholder 2"/>
          <p:cNvSpPr>
            <a:spLocks noGrp="1"/>
          </p:cNvSpPr>
          <p:nvPr>
            <p:ph idx="1"/>
          </p:nvPr>
        </p:nvSpPr>
        <p:spPr>
          <a:xfrm>
            <a:off x="676666" y="2157740"/>
            <a:ext cx="6638543" cy="3718681"/>
          </a:xfrm>
        </p:spPr>
        <p:txBody>
          <a:bodyPr>
            <a:normAutofit/>
          </a:bodyPr>
          <a:lstStyle/>
          <a:p>
            <a:pPr marL="0" indent="0">
              <a:buNone/>
            </a:pPr>
            <a:endParaRPr lang="en-US" dirty="0">
              <a:solidFill>
                <a:srgbClr val="FFFFFF"/>
              </a:solidFill>
            </a:endParaRPr>
          </a:p>
          <a:p>
            <a:pPr marL="0" indent="0">
              <a:buNone/>
            </a:pPr>
            <a:r>
              <a:rPr lang="en-US" b="1" dirty="0">
                <a:solidFill>
                  <a:srgbClr val="FFFFFF"/>
                </a:solidFill>
              </a:rPr>
              <a:t>The action or process of making land, water, air, etc., dirty and not safe or suitable to use</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20698098"/>
      </p:ext>
    </p:extLst>
  </p:cSld>
  <p:clrMapOvr>
    <a:masterClrMapping/>
  </p:clrMapOvr>
  <mc:AlternateContent xmlns:mc="http://schemas.openxmlformats.org/markup-compatibility/2006" xmlns:p14="http://schemas.microsoft.com/office/powerpoint/2010/main">
    <mc:Choice Requires="p14">
      <p:transition spd="slow" p14:dur="2000" advTm="10458"/>
    </mc:Choice>
    <mc:Fallback xmlns="">
      <p:transition spd="slow" advTm="10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634009" y="1856651"/>
            <a:ext cx="6278529" cy="3154960"/>
          </a:xfrm>
          <a:prstGeom prst="rect">
            <a:avLst/>
          </a:prstGeom>
        </p:spPr>
      </p:pic>
      <p:sp>
        <p:nvSpPr>
          <p:cNvPr id="6" name="Title 5"/>
          <p:cNvSpPr>
            <a:spLocks noGrp="1"/>
          </p:cNvSpPr>
          <p:nvPr>
            <p:ph type="title"/>
          </p:nvPr>
        </p:nvSpPr>
        <p:spPr>
          <a:xfrm>
            <a:off x="7804826" y="53824"/>
            <a:ext cx="3401568" cy="1920240"/>
          </a:xfrm>
        </p:spPr>
        <p:txBody>
          <a:bodyPr anchor="b">
            <a:normAutofit/>
          </a:bodyPr>
          <a:lstStyle/>
          <a:p>
            <a:r>
              <a:rPr lang="en-US" sz="6000" b="1" i="1" dirty="0">
                <a:solidFill>
                  <a:srgbClr val="FFFFFF"/>
                </a:solidFill>
              </a:rPr>
              <a:t>Ecosystem</a:t>
            </a:r>
          </a:p>
        </p:txBody>
      </p:sp>
      <p:sp>
        <p:nvSpPr>
          <p:cNvPr id="3" name="Content Placeholder 2"/>
          <p:cNvSpPr>
            <a:spLocks noGrp="1"/>
          </p:cNvSpPr>
          <p:nvPr>
            <p:ph idx="1"/>
          </p:nvPr>
        </p:nvSpPr>
        <p:spPr>
          <a:xfrm>
            <a:off x="7804826" y="2139855"/>
            <a:ext cx="3401568" cy="3358092"/>
          </a:xfrm>
        </p:spPr>
        <p:txBody>
          <a:bodyPr vert="horz" lIns="91440" tIns="45720" rIns="91440" bIns="45720" rtlCol="0" anchor="t">
            <a:normAutofit/>
          </a:bodyPr>
          <a:lstStyle/>
          <a:p>
            <a:pPr marL="0" indent="0">
              <a:buNone/>
            </a:pPr>
            <a:r>
              <a:rPr lang="en-US" dirty="0">
                <a:solidFill>
                  <a:srgbClr val="FFFFFF"/>
                </a:solidFill>
              </a:rPr>
              <a:t>An ecosystem includes all of the living things (plants, animals and organisms) in a given area interacting with each other and their non-living environments (weather, earth, sun, soil, climate, atmosphere).</a:t>
            </a:r>
            <a:endParaRPr lang="en-US" i="1" dirty="0">
              <a:solidFill>
                <a:srgbClr val="FFFFFF"/>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23888379"/>
      </p:ext>
    </p:extLst>
  </p:cSld>
  <p:clrMapOvr>
    <a:masterClrMapping/>
  </p:clrMapOvr>
  <mc:AlternateContent xmlns:mc="http://schemas.openxmlformats.org/markup-compatibility/2006" xmlns:p14="http://schemas.microsoft.com/office/powerpoint/2010/main">
    <mc:Choice Requires="p14">
      <p:transition spd="slow" p14:dur="2000" advTm="17218"/>
    </mc:Choice>
    <mc:Fallback xmlns="">
      <p:transition spd="slow" advTm="17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onsumption"/>
          <p:cNvPicPr>
            <a:picLocks noChangeAspect="1" noChangeArrowheads="1"/>
          </p:cNvPicPr>
          <p:nvPr/>
        </p:nvPicPr>
        <p:blipFill rotWithShape="1">
          <a:blip r:embed="rId5">
            <a:duotone>
              <a:schemeClr val="bg2">
                <a:shade val="45000"/>
                <a:satMod val="135000"/>
              </a:schemeClr>
              <a:prstClr val="white"/>
            </a:duotone>
            <a:alphaModFix amt="35000"/>
            <a:extLst>
              <a:ext uri="{28A0092B-C50C-407E-A947-70E740481C1C}">
                <a14:useLocalDpi xmlns:a14="http://schemas.microsoft.com/office/drawing/2010/main" val="0"/>
              </a:ext>
            </a:extLst>
          </a:blip>
          <a:srcRect t="13284" b="16404"/>
          <a:stretch/>
        </p:blipFill>
        <p:spPr bwMode="auto">
          <a:xfrm>
            <a:off x="29" y="17"/>
            <a:ext cx="12191980" cy="6857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7234" y="499542"/>
            <a:ext cx="10772775" cy="1658199"/>
          </a:xfrm>
        </p:spPr>
        <p:txBody>
          <a:bodyPr>
            <a:normAutofit/>
          </a:bodyPr>
          <a:lstStyle/>
          <a:p>
            <a:r>
              <a:rPr lang="en-US" b="1" i="1" dirty="0">
                <a:solidFill>
                  <a:srgbClr val="FFFFFF"/>
                </a:solidFill>
              </a:rPr>
              <a:t>Consumption</a:t>
            </a:r>
          </a:p>
        </p:txBody>
      </p:sp>
      <p:sp>
        <p:nvSpPr>
          <p:cNvPr id="3" name="Content Placeholder 2"/>
          <p:cNvSpPr>
            <a:spLocks noGrp="1"/>
          </p:cNvSpPr>
          <p:nvPr>
            <p:ph idx="1"/>
          </p:nvPr>
        </p:nvSpPr>
        <p:spPr>
          <a:xfrm>
            <a:off x="676656" y="2011689"/>
            <a:ext cx="10753725" cy="3766185"/>
          </a:xfrm>
        </p:spPr>
        <p:txBody>
          <a:bodyPr vert="horz" lIns="91440" tIns="45720" rIns="91440" bIns="45720" rtlCol="0" anchor="t">
            <a:normAutofit/>
          </a:bodyPr>
          <a:lstStyle/>
          <a:p>
            <a:pPr marL="0" indent="0">
              <a:buNone/>
            </a:pPr>
            <a:r>
              <a:rPr lang="en-US" dirty="0">
                <a:solidFill>
                  <a:schemeClr val="tx1"/>
                </a:solidFill>
              </a:rPr>
              <a:t>The use of something (such as fuel) by a particular group of people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5547132"/>
      </p:ext>
    </p:extLst>
  </p:cSld>
  <p:clrMapOvr>
    <a:masterClrMapping/>
  </p:clrMapOvr>
  <mc:AlternateContent xmlns:mc="http://schemas.openxmlformats.org/markup-compatibility/2006" xmlns:p14="http://schemas.microsoft.com/office/powerpoint/2010/main">
    <mc:Choice Requires="p14">
      <p:transition spd="slow" p14:dur="2000" advTm="8913"/>
    </mc:Choice>
    <mc:Fallback xmlns="">
      <p:transition spd="slow" advTm="8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4|1.4|1.3|2|1.7"/>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Metropolitan">
  <a:themeElements>
    <a:clrScheme name="Custom 16">
      <a:dk1>
        <a:sysClr val="windowText" lastClr="000000"/>
      </a:dk1>
      <a:lt1>
        <a:srgbClr val="80B628"/>
      </a:lt1>
      <a:dk2>
        <a:srgbClr val="471101"/>
      </a:dk2>
      <a:lt2>
        <a:srgbClr val="E7E8E2"/>
      </a:lt2>
      <a:accent1>
        <a:srgbClr val="80B628"/>
      </a:accent1>
      <a:accent2>
        <a:srgbClr val="F04304"/>
      </a:accent2>
      <a:accent3>
        <a:srgbClr val="80B628"/>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2019-11-08T13:27:00+00:00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94160C0C-BB41-432C-A891-DC3BAD90B8DD}"/>
</file>

<file path=customXml/itemProps2.xml><?xml version="1.0" encoding="utf-8"?>
<ds:datastoreItem xmlns:ds="http://schemas.openxmlformats.org/officeDocument/2006/customXml" ds:itemID="{B1F60829-1658-4AE9-81C9-57F9BD25206B}"/>
</file>

<file path=customXml/itemProps3.xml><?xml version="1.0" encoding="utf-8"?>
<ds:datastoreItem xmlns:ds="http://schemas.openxmlformats.org/officeDocument/2006/customXml" ds:itemID="{174C2072-114D-4D37-8F78-E97BC54C8D43}"/>
</file>

<file path=customXml/itemProps4.xml><?xml version="1.0" encoding="utf-8"?>
<ds:datastoreItem xmlns:ds="http://schemas.openxmlformats.org/officeDocument/2006/customXml" ds:itemID="{5D8F8712-C54B-447A-9552-FA7E131901B7}"/>
</file>

<file path=docProps/app.xml><?xml version="1.0" encoding="utf-8"?>
<Properties xmlns="http://schemas.openxmlformats.org/officeDocument/2006/extended-properties" xmlns:vt="http://schemas.openxmlformats.org/officeDocument/2006/docPropsVTypes">
  <Template>Metropolitan</Template>
  <TotalTime>254</TotalTime>
  <Words>467</Words>
  <Application>Microsoft Office PowerPoint</Application>
  <PresentationFormat>Widescreen</PresentationFormat>
  <Paragraphs>65</Paragraphs>
  <Slides>13</Slides>
  <Notes>11</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Metropolitan</vt:lpstr>
      <vt:lpstr>Waste</vt:lpstr>
      <vt:lpstr>Today:</vt:lpstr>
      <vt:lpstr>PowerPoint Presentation</vt:lpstr>
      <vt:lpstr>Natural Resources</vt:lpstr>
      <vt:lpstr>PowerPoint Presentation</vt:lpstr>
      <vt:lpstr>PowerPoint Presentation</vt:lpstr>
      <vt:lpstr>Pollution</vt:lpstr>
      <vt:lpstr>Ecosystem</vt:lpstr>
      <vt:lpstr>Consumption</vt:lpstr>
      <vt:lpstr>The Lorax, by Dr. Seuss </vt:lpstr>
      <vt:lpstr>1. Why did Once-ler cut down the Truffula trees?  2. Why did the Brown Bar-ba-loots have to leave the forest after the Once-ler starts his thneed production? Could something like this happen in real life? How?  3. List three ways the Thneed factory caused problems for the Truffula Tree forest and its residents.  4. Explain what the Lorax’s message “Unless” means (answers should include the need for future generations to protect and care for the Earth). </vt:lpstr>
      <vt:lpstr>Homework</vt:lpstr>
      <vt:lpstr>EcoLearn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Mulholland</dc:creator>
  <cp:lastModifiedBy>Olivia Mulholland</cp:lastModifiedBy>
  <cp:revision>25</cp:revision>
  <dcterms:created xsi:type="dcterms:W3CDTF">2016-11-14T01:25:07Z</dcterms:created>
  <dcterms:modified xsi:type="dcterms:W3CDTF">2017-10-27T04:04:37Z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