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5" autoAdjust="0"/>
  </p:normalViewPr>
  <p:slideViewPr>
    <p:cSldViewPr>
      <p:cViewPr>
        <p:scale>
          <a:sx n="62" d="100"/>
          <a:sy n="62" d="100"/>
        </p:scale>
        <p:origin x="-1380" y="-1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DF237-DAFF-4385-84B7-99555E9F9AAF}"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55B4B-35F7-4F2B-81A5-1ADFD3502F2E}" type="slidenum">
              <a:rPr lang="en-US" smtClean="0"/>
              <a:t>‹#›</a:t>
            </a:fld>
            <a:endParaRPr lang="en-US"/>
          </a:p>
        </p:txBody>
      </p:sp>
    </p:spTree>
    <p:extLst>
      <p:ext uri="{BB962C8B-B14F-4D97-AF65-F5344CB8AC3E}">
        <p14:creationId xmlns:p14="http://schemas.microsoft.com/office/powerpoint/2010/main" val="306404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Now</a:t>
            </a:r>
            <a:r>
              <a:rPr lang="en-US" dirty="0"/>
              <a:t>: (5 minutes)</a:t>
            </a:r>
          </a:p>
          <a:p>
            <a:r>
              <a:rPr lang="en-US" dirty="0"/>
              <a:t>Watch</a:t>
            </a:r>
            <a:r>
              <a:rPr lang="en-US" baseline="0" dirty="0"/>
              <a:t> the following video </a:t>
            </a:r>
          </a:p>
          <a:p>
            <a:endParaRPr lang="en-US" baseline="0" dirty="0"/>
          </a:p>
          <a:p>
            <a:pPr marL="171450" indent="-171450">
              <a:buFont typeface="Arial" charset="0"/>
              <a:buChar char="•"/>
            </a:pPr>
            <a:r>
              <a:rPr lang="en-US" dirty="0"/>
              <a:t>National Geographic, “Endangered Sea Creatures,” http://youtu.be/dV9pM3b61e8 (2:56) </a:t>
            </a:r>
          </a:p>
          <a:p>
            <a:pPr marL="0" indent="0">
              <a:buFont typeface="Arial" charset="0"/>
              <a:buNone/>
            </a:pPr>
            <a:r>
              <a:rPr lang="en-US" dirty="0"/>
              <a:t>&lt;Or&gt;</a:t>
            </a:r>
          </a:p>
          <a:p>
            <a:pPr marL="171450" indent="-171450">
              <a:buFont typeface="Arial" pitchFamily="34" charset="0"/>
              <a:buChar char="•"/>
            </a:pPr>
            <a:r>
              <a:rPr lang="en-US" dirty="0"/>
              <a:t>* Journey to Planet Earth, “State of the Planet's Oceans: Decimation of the Atlantic Cod Fishery,”</a:t>
            </a:r>
          </a:p>
          <a:p>
            <a:pPr marL="0" indent="0">
              <a:buFont typeface="Arial" pitchFamily="34" charset="0"/>
              <a:buNone/>
            </a:pPr>
            <a:r>
              <a:rPr lang="en-US" dirty="0"/>
              <a:t>http://youtu.be/3fCX6XKzbUY (4:12) </a:t>
            </a:r>
          </a:p>
        </p:txBody>
      </p:sp>
      <p:sp>
        <p:nvSpPr>
          <p:cNvPr id="4" name="Slide Number Placeholder 3"/>
          <p:cNvSpPr>
            <a:spLocks noGrp="1"/>
          </p:cNvSpPr>
          <p:nvPr>
            <p:ph type="sldNum" sz="quarter" idx="10"/>
          </p:nvPr>
        </p:nvSpPr>
        <p:spPr/>
        <p:txBody>
          <a:bodyPr/>
          <a:lstStyle/>
          <a:p>
            <a:fld id="{DC655B4B-35F7-4F2B-81A5-1ADFD3502F2E}" type="slidenum">
              <a:rPr lang="en-US" smtClean="0"/>
              <a:t>1</a:t>
            </a:fld>
            <a:endParaRPr lang="en-US"/>
          </a:p>
        </p:txBody>
      </p:sp>
    </p:spTree>
    <p:extLst>
      <p:ext uri="{BB962C8B-B14F-4D97-AF65-F5344CB8AC3E}">
        <p14:creationId xmlns:p14="http://schemas.microsoft.com/office/powerpoint/2010/main" val="2348074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for the Day -</a:t>
            </a:r>
            <a:r>
              <a:rPr lang="en-US" dirty="0"/>
              <a:t> (Written on board/projector) </a:t>
            </a:r>
          </a:p>
          <a:p>
            <a:r>
              <a:rPr lang="en-US" dirty="0"/>
              <a:t>What skill are you going to teach and what should the students be able to do by the end of the class to demonstrate what they have learned?</a:t>
            </a:r>
          </a:p>
          <a:p>
            <a:r>
              <a:rPr lang="en-US" b="1" dirty="0"/>
              <a:t>Key words – </a:t>
            </a:r>
          </a:p>
          <a:p>
            <a:r>
              <a:rPr lang="en-US" b="0" dirty="0"/>
              <a:t>* Sustainable fishery</a:t>
            </a:r>
          </a:p>
          <a:p>
            <a:r>
              <a:rPr lang="en-US" b="0" dirty="0"/>
              <a:t>* Endangered species </a:t>
            </a:r>
          </a:p>
        </p:txBody>
      </p:sp>
      <p:sp>
        <p:nvSpPr>
          <p:cNvPr id="4" name="Slide Number Placeholder 3"/>
          <p:cNvSpPr>
            <a:spLocks noGrp="1"/>
          </p:cNvSpPr>
          <p:nvPr>
            <p:ph type="sldNum" sz="quarter" idx="10"/>
          </p:nvPr>
        </p:nvSpPr>
        <p:spPr/>
        <p:txBody>
          <a:bodyPr/>
          <a:lstStyle/>
          <a:p>
            <a:fld id="{DC655B4B-35F7-4F2B-81A5-1ADFD3502F2E}" type="slidenum">
              <a:rPr lang="en-US" smtClean="0"/>
              <a:t>2</a:t>
            </a:fld>
            <a:endParaRPr lang="en-US"/>
          </a:p>
        </p:txBody>
      </p:sp>
    </p:spTree>
    <p:extLst>
      <p:ext uri="{BB962C8B-B14F-4D97-AF65-F5344CB8AC3E}">
        <p14:creationId xmlns:p14="http://schemas.microsoft.com/office/powerpoint/2010/main" val="44194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p>
          <a:p>
            <a:r>
              <a:rPr lang="en-US" b="1" dirty="0"/>
              <a:t> </a:t>
            </a:r>
            <a:r>
              <a:rPr lang="en-US" dirty="0"/>
              <a:t>Why is it important for students to learn this skill? Explain why today’s lesson matters. </a:t>
            </a:r>
          </a:p>
          <a:p>
            <a:endParaRPr lang="en-US" dirty="0"/>
          </a:p>
          <a:p>
            <a:r>
              <a:rPr lang="en-US" b="1" dirty="0"/>
              <a:t>Teaching the Skill – </a:t>
            </a:r>
          </a:p>
          <a:p>
            <a:r>
              <a:rPr lang="en-US" dirty="0"/>
              <a:t>How will you teach this skill to students? What will the examples and the modeling look like? How will you ensure that all students are actively participating in the lesson?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3</a:t>
            </a:fld>
            <a:endParaRPr lang="en-US"/>
          </a:p>
        </p:txBody>
      </p:sp>
    </p:spTree>
    <p:extLst>
      <p:ext uri="{BB962C8B-B14F-4D97-AF65-F5344CB8AC3E}">
        <p14:creationId xmlns:p14="http://schemas.microsoft.com/office/powerpoint/2010/main" val="191300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Game of Life – </a:t>
            </a:r>
            <a:r>
              <a:rPr lang="en-US" dirty="0"/>
              <a:t>(40 min)</a:t>
            </a:r>
          </a:p>
          <a:p>
            <a:r>
              <a:rPr lang="en-US" dirty="0"/>
              <a:t>Hand out 4 red, 6 green, 8 blue, and 10 yellow stickers to each student. (Add more stickers as needed to arrive at the total number of students in the class, keeping the ratios roughly the same.) Students with red, green, and yellow stickers are fish. Students with blue stickers are dolphins. Ask the students to stand up at their desks or at another place in the classroom.</a:t>
            </a:r>
          </a:p>
          <a:p>
            <a:endParaRPr lang="en-US" dirty="0"/>
          </a:p>
          <a:p>
            <a:r>
              <a:rPr lang="en-US" dirty="0"/>
              <a:t> Tell the class that we are going to see what life is like for animals in the ocean. Explain that over time, humans have overfished the oceans, to the point that some species of fish no longer exist and others are threatened.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4</a:t>
            </a:fld>
            <a:endParaRPr lang="en-US"/>
          </a:p>
        </p:txBody>
      </p:sp>
    </p:spTree>
    <p:extLst>
      <p:ext uri="{BB962C8B-B14F-4D97-AF65-F5344CB8AC3E}">
        <p14:creationId xmlns:p14="http://schemas.microsoft.com/office/powerpoint/2010/main" val="3388699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5</a:t>
            </a:fld>
            <a:endParaRPr lang="en-US"/>
          </a:p>
        </p:txBody>
      </p:sp>
    </p:spTree>
    <p:extLst>
      <p:ext uri="{BB962C8B-B14F-4D97-AF65-F5344CB8AC3E}">
        <p14:creationId xmlns:p14="http://schemas.microsoft.com/office/powerpoint/2010/main" val="335947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r>
              <a:rPr lang="en-US" b="1" baseline="0" dirty="0"/>
              <a:t> Now- </a:t>
            </a:r>
            <a:r>
              <a:rPr lang="en-US" dirty="0"/>
              <a:t>Discuss the following prompts with students </a:t>
            </a:r>
          </a:p>
        </p:txBody>
      </p:sp>
      <p:sp>
        <p:nvSpPr>
          <p:cNvPr id="4" name="Slide Number Placeholder 3"/>
          <p:cNvSpPr>
            <a:spLocks noGrp="1"/>
          </p:cNvSpPr>
          <p:nvPr>
            <p:ph type="sldNum" sz="quarter" idx="10"/>
          </p:nvPr>
        </p:nvSpPr>
        <p:spPr/>
        <p:txBody>
          <a:bodyPr/>
          <a:lstStyle/>
          <a:p>
            <a:fld id="{DC655B4B-35F7-4F2B-81A5-1ADFD3502F2E}" type="slidenum">
              <a:rPr lang="en-US" smtClean="0"/>
              <a:t>6</a:t>
            </a:fld>
            <a:endParaRPr lang="en-US"/>
          </a:p>
        </p:txBody>
      </p:sp>
    </p:spTree>
    <p:extLst>
      <p:ext uri="{BB962C8B-B14F-4D97-AF65-F5344CB8AC3E}">
        <p14:creationId xmlns:p14="http://schemas.microsoft.com/office/powerpoint/2010/main" val="157506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Practice</a:t>
            </a:r>
            <a:r>
              <a:rPr lang="en-US" b="1" baseline="0" dirty="0"/>
              <a:t> –</a:t>
            </a:r>
          </a:p>
          <a:p>
            <a:r>
              <a:rPr lang="en-US" b="0" baseline="0" dirty="0"/>
              <a:t>Discuss as a class what can  we do to protect our oceans. </a:t>
            </a:r>
          </a:p>
          <a:p>
            <a:r>
              <a:rPr lang="en-US" b="0" baseline="0" dirty="0"/>
              <a:t>Brainstorm as a class ways to protect our oceans. Possible answers include:  </a:t>
            </a:r>
          </a:p>
          <a:p>
            <a:endParaRPr lang="en-US" b="0" baseline="0" dirty="0"/>
          </a:p>
          <a:p>
            <a:r>
              <a:rPr lang="en-US" b="0" baseline="0" dirty="0"/>
              <a:t>    When you buy fish to eat, choose fish that isn’t threatened or endangered.  Download your state’s sustainable food handout http://www.seafoodwatch.org/seafood-recommendations/consumer-guides to review with the class.  </a:t>
            </a:r>
          </a:p>
          <a:p>
            <a:endParaRPr lang="en-US" b="0" baseline="0" dirty="0"/>
          </a:p>
          <a:p>
            <a:pPr marL="171450" indent="-171450">
              <a:buFont typeface="Arial" pitchFamily="34" charset="0"/>
              <a:buChar char="•"/>
            </a:pPr>
            <a:r>
              <a:rPr lang="en-US" b="0" baseline="0" dirty="0"/>
              <a:t> Recycle plastic, aluminum, and glass to keep as much of these materials out of our oceans as possible. </a:t>
            </a:r>
          </a:p>
          <a:p>
            <a:pPr marL="171450" indent="-171450">
              <a:buFont typeface="Arial" pitchFamily="34" charset="0"/>
              <a:buChar char="•"/>
            </a:pPr>
            <a:r>
              <a:rPr lang="en-US" b="0" baseline="0" dirty="0"/>
              <a:t> Reuse what you can. The most prevalent form of marine debris are plastics. Reduce your plastic waste by: </a:t>
            </a:r>
          </a:p>
          <a:p>
            <a:pPr marL="171450" indent="-171450">
              <a:buFont typeface="Arial" pitchFamily="34" charset="0"/>
              <a:buChar char="•"/>
            </a:pPr>
            <a:r>
              <a:rPr lang="en-US" b="0" baseline="0" dirty="0"/>
              <a:t>Using reusable grocery bags rather than plastic bags. </a:t>
            </a:r>
          </a:p>
          <a:p>
            <a:pPr marL="171450" indent="-171450">
              <a:buFont typeface="Arial" pitchFamily="34" charset="0"/>
              <a:buChar char="•"/>
            </a:pPr>
            <a:r>
              <a:rPr lang="en-US" b="0" baseline="0" dirty="0"/>
              <a:t> Using reusable water bottles rather than disposable plastic water bottles. </a:t>
            </a:r>
          </a:p>
          <a:p>
            <a:pPr marL="171450" indent="-171450">
              <a:buFont typeface="Arial" pitchFamily="34" charset="0"/>
              <a:buChar char="•"/>
            </a:pPr>
            <a:r>
              <a:rPr lang="en-US" b="0" baseline="0" dirty="0"/>
              <a:t>Avoid purchasing products with excessive amounts of packing. </a:t>
            </a:r>
          </a:p>
          <a:p>
            <a:pPr marL="171450" indent="-171450">
              <a:buFont typeface="Arial" pitchFamily="34" charset="0"/>
              <a:buChar char="•"/>
            </a:pPr>
            <a:r>
              <a:rPr lang="en-US" b="0" baseline="0" dirty="0"/>
              <a:t>Bring reusable containers to restaurants for leftovers.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7</a:t>
            </a:fld>
            <a:endParaRPr lang="en-US"/>
          </a:p>
        </p:txBody>
      </p:sp>
    </p:spTree>
    <p:extLst>
      <p:ext uri="{BB962C8B-B14F-4D97-AF65-F5344CB8AC3E}">
        <p14:creationId xmlns:p14="http://schemas.microsoft.com/office/powerpoint/2010/main" val="263810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Homework – </a:t>
            </a:r>
            <a:r>
              <a:rPr lang="en-US" dirty="0"/>
              <a:t>An activity for the students to take home and perform. </a:t>
            </a:r>
          </a:p>
          <a:p>
            <a:endParaRPr lang="en-US" dirty="0"/>
          </a:p>
          <a:p>
            <a:r>
              <a:rPr lang="en-US" b="1" dirty="0"/>
              <a:t>Optional: </a:t>
            </a:r>
            <a:r>
              <a:rPr lang="en-US" dirty="0"/>
              <a:t>Have the students return the next day with proof of completion of the activity.</a:t>
            </a:r>
          </a:p>
        </p:txBody>
      </p:sp>
      <p:sp>
        <p:nvSpPr>
          <p:cNvPr id="4" name="Slide Number Placeholder 3"/>
          <p:cNvSpPr>
            <a:spLocks noGrp="1"/>
          </p:cNvSpPr>
          <p:nvPr>
            <p:ph type="sldNum" sz="quarter" idx="10"/>
          </p:nvPr>
        </p:nvSpPr>
        <p:spPr/>
        <p:txBody>
          <a:bodyPr/>
          <a:lstStyle/>
          <a:p>
            <a:fld id="{DC655B4B-35F7-4F2B-81A5-1ADFD3502F2E}" type="slidenum">
              <a:rPr lang="en-US" smtClean="0"/>
              <a:t>9</a:t>
            </a:fld>
            <a:endParaRPr lang="en-US"/>
          </a:p>
        </p:txBody>
      </p:sp>
    </p:spTree>
    <p:extLst>
      <p:ext uri="{BB962C8B-B14F-4D97-AF65-F5344CB8AC3E}">
        <p14:creationId xmlns:p14="http://schemas.microsoft.com/office/powerpoint/2010/main" val="1049752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Sources:</a:t>
            </a:r>
          </a:p>
          <a:p>
            <a:r>
              <a:rPr lang="en-US" dirty="0"/>
              <a:t>https://wallpaperscraft.com/download/under_water_coral_fish_sea_ocean_78616/3840x2400 </a:t>
            </a:r>
          </a:p>
          <a:p>
            <a:r>
              <a:rPr lang="en-US" dirty="0"/>
              <a:t>http://hurdsguideservice.com/guide-service/chinook-salmon-guide-service/</a:t>
            </a:r>
          </a:p>
          <a:p>
            <a:r>
              <a:rPr lang="en-US" dirty="0"/>
              <a:t>http://cetus.ucsd.edu/voicesinthesea_org/species/dolphins/bottlenose.html </a:t>
            </a:r>
          </a:p>
          <a:p>
            <a:r>
              <a:rPr lang="en-US" dirty="0"/>
              <a:t>http://www.afsc.noaa.gov/Rockfish-Game/description/widow.htm </a:t>
            </a:r>
          </a:p>
          <a:p>
            <a:r>
              <a:rPr lang="en-US" dirty="0"/>
              <a:t>https://www.google.com/url?sa=i&amp;rct=j&amp;q=&amp;esrc=s&amp;source=images&amp;cd=&amp;ved=0ahUKEwiRm97HgarQAhVX52MKHTqbA-sQjxwIAw&amp;url=http%3A%2F%2Fwww.afsc.noaa.gov%2FRockfish-Game%2Fdescription%2Fwidow.htm&amp;psig=AFQjCNEaDrlfN5GBOdeaDjnZxyH_pyFy5w&amp;ust=1479273426128578 </a:t>
            </a:r>
          </a:p>
          <a:p>
            <a:r>
              <a:rPr lang="en-US" dirty="0"/>
              <a:t>http://understanddolphins.tripod.com/dolphinconservation.html </a:t>
            </a:r>
          </a:p>
          <a:p>
            <a:r>
              <a:rPr lang="en-US" dirty="0"/>
              <a:t>http://sedonawaterworks.com/water-and-water-pollution.html </a:t>
            </a:r>
          </a:p>
          <a:p>
            <a:r>
              <a:rPr lang="en-US" dirty="0"/>
              <a:t>https://www.google.com/search?biw=1408&amp;bih=672&amp;noj=1&amp;tbm=isch&amp;q=ocean&amp;chips=q:ocean,g_1:underwater&amp;sa=X&amp;ved=0ahUKEwjjs57-karQAhVI12MKHcc-Ck4Q4lYIHygA&amp;dpr=1.36#imgrc=RmPc0_Ro-i6V9M%3A </a:t>
            </a:r>
          </a:p>
          <a:p>
            <a:r>
              <a:rPr lang="en-US" dirty="0"/>
              <a:t>https://www.google.com/url?sa=i&amp;rct=j&amp;q=&amp;esrc=s&amp;source=images&amp;cd=&amp;ved=0ahUKEwj0jPGDmKrQAhUXzmMKHY3UAEgQjxwIAw&amp;url=http%3A%2F%2Fkreweofthenautilus.com%2Focean-conservation%2F&amp;psig=AFQjCNGQGXOFivP9NxjveZM9byqS7oTY5Q&amp;ust=1479279568560229 </a:t>
            </a:r>
          </a:p>
          <a:p>
            <a:r>
              <a:rPr lang="en-US" dirty="0"/>
              <a:t>http://madasamarinebiologist.com/post/47520984670/underthevastblueseas-via-ocean-conservation </a:t>
            </a:r>
          </a:p>
          <a:p>
            <a:r>
              <a:rPr lang="en-US" dirty="0"/>
              <a:t>http://beachchairscientist.com/2012/08/02/a-little-dose-of-ocean-conservation-inspiration/ </a:t>
            </a:r>
          </a:p>
          <a:p>
            <a:r>
              <a:rPr lang="en-US" dirty="0"/>
              <a:t>http://www.greenpeace.org/seasia/ph/What-we-do/oceans/save-oceans-pledge/ </a:t>
            </a:r>
          </a:p>
          <a:p>
            <a:r>
              <a:rPr lang="en-US" dirty="0"/>
              <a:t>https://www.pinterest.com/pin/161637074097019477/ </a:t>
            </a:r>
          </a:p>
          <a:p>
            <a:r>
              <a:rPr lang="en-US" dirty="0"/>
              <a:t>https://www.google.com/search?q=protect+the+ocean+quotes&amp;hl=en&amp;biw=1408&amp;bih=672&amp;site=webhp&amp;source=lnms&amp;tbm=isch&amp;sa=X&amp;sqi=2&amp;ved=0ahUKEwjF-c-1narQAhVFLmMKHd2NACMQ_AUIBigB#hl=en&amp;tbm=isch&amp;q=sustainable+fishing&amp;imgrc=GExLdiPPl3nmjM%3A </a:t>
            </a:r>
          </a:p>
          <a:p>
            <a:r>
              <a:rPr lang="en-US" dirty="0"/>
              <a:t>https://www.google.com/search?q=protect+the+ocean+quotes&amp;hl=en&amp;biw=1408&amp;bih=672&amp;site=webhp&amp;source=lnms&amp;tbm=isch&amp;sa=X&amp;sqi=2&amp;ved=0ahUKEwjF-c-1narQAhVFLmMKHd2NACMQ_AUIBigB#hl=en&amp;tbm=isch&amp;q=endangered+vs+threatened&amp;imgrc=ohkt5D9iqD4ZoM%3A </a:t>
            </a:r>
          </a:p>
          <a:p>
            <a:endParaRPr lang="en-US" dirty="0"/>
          </a:p>
        </p:txBody>
      </p:sp>
      <p:sp>
        <p:nvSpPr>
          <p:cNvPr id="4" name="Slide Number Placeholder 3"/>
          <p:cNvSpPr>
            <a:spLocks noGrp="1"/>
          </p:cNvSpPr>
          <p:nvPr>
            <p:ph type="sldNum" sz="quarter" idx="10"/>
          </p:nvPr>
        </p:nvSpPr>
        <p:spPr/>
        <p:txBody>
          <a:bodyPr/>
          <a:lstStyle/>
          <a:p>
            <a:fld id="{DC655B4B-35F7-4F2B-81A5-1ADFD3502F2E}" type="slidenum">
              <a:rPr lang="en-US" smtClean="0"/>
              <a:t>10</a:t>
            </a:fld>
            <a:endParaRPr lang="en-US"/>
          </a:p>
        </p:txBody>
      </p:sp>
    </p:spTree>
    <p:extLst>
      <p:ext uri="{BB962C8B-B14F-4D97-AF65-F5344CB8AC3E}">
        <p14:creationId xmlns:p14="http://schemas.microsoft.com/office/powerpoint/2010/main" val="1420109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3291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826639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085182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60157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BA6268-4DEE-4E2E-A630-D54001D1FFFA}"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012822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BA6268-4DEE-4E2E-A630-D54001D1FFF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99456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BA6268-4DEE-4E2E-A630-D54001D1FFFA}"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1187503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BA6268-4DEE-4E2E-A630-D54001D1FFFA}"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83029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A6268-4DEE-4E2E-A630-D54001D1FFFA}"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96399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A6268-4DEE-4E2E-A630-D54001D1FFF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865501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BA6268-4DEE-4E2E-A630-D54001D1FFFA}"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E996B-1A75-46B9-87CC-C92020D3F110}" type="slidenum">
              <a:rPr lang="en-US" smtClean="0"/>
              <a:t>‹#›</a:t>
            </a:fld>
            <a:endParaRPr lang="en-US"/>
          </a:p>
        </p:txBody>
      </p:sp>
    </p:spTree>
    <p:extLst>
      <p:ext uri="{BB962C8B-B14F-4D97-AF65-F5344CB8AC3E}">
        <p14:creationId xmlns:p14="http://schemas.microsoft.com/office/powerpoint/2010/main" val="271255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A6268-4DEE-4E2E-A630-D54001D1FFFA}" type="datetimeFigureOut">
              <a:rPr lang="en-US" smtClean="0"/>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E996B-1A75-46B9-87CC-C92020D3F110}" type="slidenum">
              <a:rPr lang="en-US" smtClean="0"/>
              <a:t>‹#›</a:t>
            </a:fld>
            <a:endParaRPr lang="en-US"/>
          </a:p>
        </p:txBody>
      </p:sp>
    </p:spTree>
    <p:extLst>
      <p:ext uri="{BB962C8B-B14F-4D97-AF65-F5344CB8AC3E}">
        <p14:creationId xmlns:p14="http://schemas.microsoft.com/office/powerpoint/2010/main" val="3462810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audio" Target="../media/media6.wav"/><Relationship Id="rId13" Type="http://schemas.openxmlformats.org/officeDocument/2006/relationships/image" Target="../media/image12.png"/><Relationship Id="rId3" Type="http://schemas.microsoft.com/office/2007/relationships/media" Target="../media/media4.wav"/><Relationship Id="rId7" Type="http://schemas.microsoft.com/office/2007/relationships/media" Target="../media/media6.wav"/><Relationship Id="rId12"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audio" Target="../media/media5.wav"/><Relationship Id="rId11" Type="http://schemas.openxmlformats.org/officeDocument/2006/relationships/image" Target="../media/image11.png"/><Relationship Id="rId5" Type="http://schemas.microsoft.com/office/2007/relationships/media" Target="../media/media5.wav"/><Relationship Id="rId15" Type="http://schemas.openxmlformats.org/officeDocument/2006/relationships/image" Target="../media/image14.jpeg"/><Relationship Id="rId10" Type="http://schemas.openxmlformats.org/officeDocument/2006/relationships/notesSlide" Target="../notesSlides/notesSlide5.xml"/><Relationship Id="rId4" Type="http://schemas.openxmlformats.org/officeDocument/2006/relationships/audio" Target="../media/media4.wav"/><Relationship Id="rId9" Type="http://schemas.openxmlformats.org/officeDocument/2006/relationships/slideLayout" Target="../slideLayouts/slideLayout2.xml"/><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hyperlink" Target="https://www.youtube.com/watch?v=9F93RsDZUh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seafoodwatch.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4457700"/>
            <a:ext cx="9144000" cy="2285999"/>
          </a:xfrm>
        </p:spPr>
        <p:txBody>
          <a:bodyPr>
            <a:normAutofit/>
          </a:bodyPr>
          <a:lstStyle/>
          <a:p>
            <a:pPr algn="l"/>
            <a:r>
              <a:rPr lang="en-US" sz="2800" dirty="0">
                <a:solidFill>
                  <a:schemeClr val="bg1"/>
                </a:solidFill>
              </a:rPr>
              <a:t>4</a:t>
            </a:r>
            <a:r>
              <a:rPr lang="en-US" sz="2800" baseline="30000" dirty="0">
                <a:solidFill>
                  <a:schemeClr val="bg1"/>
                </a:solidFill>
              </a:rPr>
              <a:t>th</a:t>
            </a:r>
            <a:r>
              <a:rPr lang="en-US" sz="2800" dirty="0">
                <a:solidFill>
                  <a:schemeClr val="bg1"/>
                </a:solidFill>
              </a:rPr>
              <a:t> Grade:</a:t>
            </a:r>
            <a:br>
              <a:rPr lang="en-US" sz="6000" dirty="0">
                <a:solidFill>
                  <a:schemeClr val="bg1"/>
                </a:solidFill>
              </a:rPr>
            </a:br>
            <a:r>
              <a:rPr lang="en-US" sz="4800" dirty="0">
                <a:solidFill>
                  <a:schemeClr val="bg1"/>
                </a:solidFill>
              </a:rPr>
              <a:t>Animals</a:t>
            </a:r>
            <a:br>
              <a:rPr lang="en-US" sz="4800" dirty="0">
                <a:solidFill>
                  <a:schemeClr val="bg1"/>
                </a:solidFill>
              </a:rPr>
            </a:br>
            <a:r>
              <a:rPr lang="en-US" sz="2700" dirty="0">
                <a:solidFill>
                  <a:schemeClr val="bg1"/>
                </a:solidFill>
              </a:rPr>
              <a:t>It is important to understand how we can protect our </a:t>
            </a:r>
            <a:br>
              <a:rPr lang="en-US" sz="2700" dirty="0">
                <a:solidFill>
                  <a:schemeClr val="bg1"/>
                </a:solidFill>
              </a:rPr>
            </a:br>
            <a:r>
              <a:rPr lang="en-US" sz="2700" dirty="0">
                <a:solidFill>
                  <a:schemeClr val="bg1"/>
                </a:solidFill>
              </a:rPr>
              <a:t>oceans in order to preserve the species that live in them</a:t>
            </a:r>
          </a:p>
        </p:txBody>
      </p:sp>
      <p:sp>
        <p:nvSpPr>
          <p:cNvPr id="4" name="Subtitle 3"/>
          <p:cNvSpPr>
            <a:spLocks noGrp="1"/>
          </p:cNvSpPr>
          <p:nvPr>
            <p:ph type="subTitle" idx="1"/>
          </p:nvPr>
        </p:nvSpPr>
        <p:spPr>
          <a:xfrm>
            <a:off x="7883236" y="5286375"/>
            <a:ext cx="1279814" cy="552450"/>
          </a:xfrm>
        </p:spPr>
        <p:txBody>
          <a:bodyPr>
            <a:normAutofit/>
          </a:bodyPr>
          <a:lstStyle/>
          <a:p>
            <a:r>
              <a:rPr lang="en-US" sz="2000" dirty="0" err="1">
                <a:solidFill>
                  <a:schemeClr val="bg1"/>
                </a:solidFill>
              </a:rPr>
              <a:t>EcoLearn</a:t>
            </a:r>
            <a:endParaRPr lang="en-US" sz="2000" dirty="0">
              <a:solidFill>
                <a:schemeClr val="bg1"/>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775" y="4572000"/>
            <a:ext cx="8350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04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535" y="381000"/>
            <a:ext cx="3865563"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14316" y="4343400"/>
            <a:ext cx="4572000" cy="1477328"/>
          </a:xfrm>
          <a:prstGeom prst="rect">
            <a:avLst/>
          </a:prstGeom>
        </p:spPr>
        <p:txBody>
          <a:bodyPr>
            <a:spAutoFit/>
          </a:bodyPr>
          <a:lstStyle/>
          <a:p>
            <a:pPr algn="ctr"/>
            <a:r>
              <a:rPr lang="en-US" dirty="0">
                <a:solidFill>
                  <a:schemeClr val="bg1"/>
                </a:solidFill>
              </a:rPr>
              <a:t>Developed by the Environmental Protection Agency</a:t>
            </a:r>
          </a:p>
          <a:p>
            <a:pPr algn="ctr"/>
            <a:r>
              <a:rPr lang="en-US" dirty="0">
                <a:solidFill>
                  <a:schemeClr val="bg1"/>
                </a:solidFill>
              </a:rPr>
              <a:t>With support from Department of State </a:t>
            </a:r>
          </a:p>
          <a:p>
            <a:pPr algn="ctr"/>
            <a:r>
              <a:rPr lang="en-US" dirty="0">
                <a:solidFill>
                  <a:schemeClr val="bg1"/>
                </a:solidFill>
              </a:rPr>
              <a:t>Virtual Students of Foreign Service Interns </a:t>
            </a:r>
          </a:p>
          <a:p>
            <a:pPr algn="ctr"/>
            <a:r>
              <a:rPr lang="en-US" dirty="0">
                <a:solidFill>
                  <a:schemeClr val="bg1"/>
                </a:solidFill>
              </a:rPr>
              <a:t>https://www.epa.gov/education </a:t>
            </a:r>
          </a:p>
        </p:txBody>
      </p:sp>
      <p:sp>
        <p:nvSpPr>
          <p:cNvPr id="5" name="Rectangle 4"/>
          <p:cNvSpPr/>
          <p:nvPr/>
        </p:nvSpPr>
        <p:spPr>
          <a:xfrm>
            <a:off x="2314316" y="6096000"/>
            <a:ext cx="4572000" cy="646331"/>
          </a:xfrm>
          <a:prstGeom prst="rect">
            <a:avLst/>
          </a:prstGeom>
        </p:spPr>
        <p:txBody>
          <a:bodyPr>
            <a:spAutoFit/>
          </a:bodyPr>
          <a:lstStyle/>
          <a:p>
            <a:pPr algn="ctr"/>
            <a:r>
              <a:rPr lang="en-US" dirty="0">
                <a:solidFill>
                  <a:schemeClr val="bg1"/>
                </a:solidFill>
              </a:rPr>
              <a:t>For more information: hanft.sally@epa.gov or salazar.viccy@epa.gov </a:t>
            </a:r>
          </a:p>
        </p:txBody>
      </p:sp>
      <p:sp>
        <p:nvSpPr>
          <p:cNvPr id="6" name="Rectangle 5"/>
          <p:cNvSpPr/>
          <p:nvPr/>
        </p:nvSpPr>
        <p:spPr>
          <a:xfrm>
            <a:off x="3505200" y="3604500"/>
            <a:ext cx="2455416" cy="830997"/>
          </a:xfrm>
          <a:prstGeom prst="rect">
            <a:avLst/>
          </a:prstGeom>
        </p:spPr>
        <p:txBody>
          <a:bodyPr wrap="none">
            <a:spAutoFit/>
          </a:bodyPr>
          <a:lstStyle/>
          <a:p>
            <a:r>
              <a:rPr lang="en-US" sz="4800" dirty="0" err="1">
                <a:solidFill>
                  <a:schemeClr val="bg1"/>
                </a:solidFill>
              </a:rPr>
              <a:t>EcoLearn</a:t>
            </a:r>
            <a:endParaRPr lang="en-US" sz="4800"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119" y="5848939"/>
            <a:ext cx="96996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001000" y="5934670"/>
            <a:ext cx="1371600" cy="923330"/>
          </a:xfrm>
          <a:prstGeom prst="rect">
            <a:avLst/>
          </a:prstGeom>
        </p:spPr>
        <p:txBody>
          <a:bodyPr wrap="square">
            <a:spAutoFit/>
          </a:bodyPr>
          <a:lstStyle/>
          <a:p>
            <a:r>
              <a:rPr lang="en-US" dirty="0">
                <a:solidFill>
                  <a:schemeClr val="bg1"/>
                </a:solidFill>
              </a:rPr>
              <a:t>US EPA</a:t>
            </a:r>
          </a:p>
          <a:p>
            <a:r>
              <a:rPr lang="en-US" dirty="0">
                <a:solidFill>
                  <a:schemeClr val="bg1"/>
                </a:solidFill>
              </a:rPr>
              <a:t>Region 10 </a:t>
            </a:r>
          </a:p>
          <a:p>
            <a:r>
              <a:rPr lang="en-US" dirty="0" err="1">
                <a:solidFill>
                  <a:schemeClr val="bg1"/>
                </a:solidFill>
              </a:rPr>
              <a:t>EcoLearn</a:t>
            </a:r>
            <a:endParaRPr lang="en-US" dirty="0">
              <a:solidFill>
                <a:schemeClr val="bg1"/>
              </a:solidFill>
            </a:endParaRPr>
          </a:p>
        </p:txBody>
      </p:sp>
    </p:spTree>
    <p:extLst>
      <p:ext uri="{BB962C8B-B14F-4D97-AF65-F5344CB8AC3E}">
        <p14:creationId xmlns:p14="http://schemas.microsoft.com/office/powerpoint/2010/main" val="2911426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Objective for the day</a:t>
            </a:r>
          </a:p>
        </p:txBody>
      </p:sp>
      <p:sp>
        <p:nvSpPr>
          <p:cNvPr id="3" name="Content Placeholder 2"/>
          <p:cNvSpPr>
            <a:spLocks noGrp="1"/>
          </p:cNvSpPr>
          <p:nvPr>
            <p:ph idx="1"/>
          </p:nvPr>
        </p:nvSpPr>
        <p:spPr>
          <a:xfrm>
            <a:off x="457200" y="2057400"/>
            <a:ext cx="8229600" cy="1722120"/>
          </a:xfrm>
        </p:spPr>
        <p:txBody>
          <a:bodyPr>
            <a:normAutofit fontScale="92500"/>
          </a:bodyPr>
          <a:lstStyle/>
          <a:p>
            <a:r>
              <a:rPr lang="en-US" dirty="0">
                <a:solidFill>
                  <a:schemeClr val="bg1"/>
                </a:solidFill>
              </a:rPr>
              <a:t>Today you will…</a:t>
            </a:r>
          </a:p>
          <a:p>
            <a:pPr lvl="1"/>
            <a:r>
              <a:rPr lang="en-US" dirty="0">
                <a:solidFill>
                  <a:schemeClr val="bg1"/>
                </a:solidFill>
              </a:rPr>
              <a:t> Learn about threatened and endangered species</a:t>
            </a:r>
          </a:p>
          <a:p>
            <a:pPr lvl="1"/>
            <a:r>
              <a:rPr lang="en-US" dirty="0">
                <a:solidFill>
                  <a:schemeClr val="bg1"/>
                </a:solidFill>
              </a:rPr>
              <a:t> Learn about fishing practices and sustainable fishing </a:t>
            </a: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951891"/>
            <a:ext cx="4076700" cy="260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91038"/>
            <a:ext cx="4267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50989" y="6015038"/>
            <a:ext cx="406400" cy="406400"/>
          </a:xfrm>
          <a:prstGeom prst="rect">
            <a:avLst/>
          </a:prstGeom>
        </p:spPr>
      </p:pic>
      <p:sp>
        <p:nvSpPr>
          <p:cNvPr id="5" name="Rectangle 4"/>
          <p:cNvSpPr/>
          <p:nvPr/>
        </p:nvSpPr>
        <p:spPr>
          <a:xfrm>
            <a:off x="0" y="6471016"/>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405575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7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Key Words </a:t>
            </a:r>
          </a:p>
        </p:txBody>
      </p:sp>
      <p:sp>
        <p:nvSpPr>
          <p:cNvPr id="3" name="Content Placeholder 2"/>
          <p:cNvSpPr>
            <a:spLocks noGrp="1"/>
          </p:cNvSpPr>
          <p:nvPr>
            <p:ph idx="1"/>
          </p:nvPr>
        </p:nvSpPr>
        <p:spPr>
          <a:xfrm>
            <a:off x="457200" y="1935480"/>
            <a:ext cx="2667000" cy="3627120"/>
          </a:xfrm>
        </p:spPr>
        <p:txBody>
          <a:bodyPr>
            <a:normAutofit/>
          </a:bodyPr>
          <a:lstStyle/>
          <a:p>
            <a:r>
              <a:rPr lang="en-US" dirty="0">
                <a:solidFill>
                  <a:schemeClr val="bg1"/>
                </a:solidFill>
              </a:rPr>
              <a:t> Sustainable fishery</a:t>
            </a:r>
          </a:p>
          <a:p>
            <a:endParaRPr lang="en-US" dirty="0">
              <a:solidFill>
                <a:schemeClr val="bg1"/>
              </a:solidFill>
            </a:endParaRPr>
          </a:p>
          <a:p>
            <a:r>
              <a:rPr lang="en-US" dirty="0">
                <a:solidFill>
                  <a:schemeClr val="bg1"/>
                </a:solidFill>
              </a:rPr>
              <a:t> Endangered species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00200"/>
            <a:ext cx="5686425" cy="40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2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532" y="5243078"/>
            <a:ext cx="2708805" cy="133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7372" y="2688578"/>
            <a:ext cx="32861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0311" y="5298810"/>
            <a:ext cx="2863512" cy="100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311" y="3162205"/>
            <a:ext cx="2695066" cy="917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a:solidFill>
                  <a:schemeClr val="bg1"/>
                </a:solidFill>
              </a:rPr>
              <a:t>Game of Life</a:t>
            </a:r>
          </a:p>
        </p:txBody>
      </p:sp>
      <p:sp>
        <p:nvSpPr>
          <p:cNvPr id="4" name="TextBox 3"/>
          <p:cNvSpPr txBox="1"/>
          <p:nvPr/>
        </p:nvSpPr>
        <p:spPr>
          <a:xfrm>
            <a:off x="685800" y="2021575"/>
            <a:ext cx="1524000" cy="1077218"/>
          </a:xfrm>
          <a:prstGeom prst="rect">
            <a:avLst/>
          </a:prstGeom>
          <a:solidFill>
            <a:srgbClr val="FF0000"/>
          </a:solidFill>
        </p:spPr>
        <p:txBody>
          <a:bodyPr wrap="square" rtlCol="0">
            <a:spAutoFit/>
          </a:bodyPr>
          <a:lstStyle/>
          <a:p>
            <a:pPr algn="ctr"/>
            <a:r>
              <a:rPr lang="en-US" sz="2800" dirty="0"/>
              <a:t>(4)Red </a:t>
            </a:r>
            <a:r>
              <a:rPr lang="en-US" dirty="0"/>
              <a:t>Chinook Salmon </a:t>
            </a:r>
          </a:p>
        </p:txBody>
      </p:sp>
      <p:sp>
        <p:nvSpPr>
          <p:cNvPr id="5" name="TextBox 4"/>
          <p:cNvSpPr txBox="1"/>
          <p:nvPr/>
        </p:nvSpPr>
        <p:spPr>
          <a:xfrm>
            <a:off x="371645" y="4405879"/>
            <a:ext cx="1949110" cy="800219"/>
          </a:xfrm>
          <a:prstGeom prst="rect">
            <a:avLst/>
          </a:prstGeom>
          <a:solidFill>
            <a:srgbClr val="00B050"/>
          </a:solidFill>
        </p:spPr>
        <p:txBody>
          <a:bodyPr wrap="square" rtlCol="0">
            <a:spAutoFit/>
          </a:bodyPr>
          <a:lstStyle/>
          <a:p>
            <a:pPr algn="ctr"/>
            <a:r>
              <a:rPr lang="en-US" sz="2800" dirty="0"/>
              <a:t>(6)Green</a:t>
            </a:r>
          </a:p>
          <a:p>
            <a:pPr algn="ctr"/>
            <a:r>
              <a:rPr lang="en-US" dirty="0"/>
              <a:t>Steelhead Trout</a:t>
            </a:r>
          </a:p>
        </p:txBody>
      </p:sp>
      <p:sp>
        <p:nvSpPr>
          <p:cNvPr id="6" name="TextBox 5"/>
          <p:cNvSpPr txBox="1"/>
          <p:nvPr/>
        </p:nvSpPr>
        <p:spPr>
          <a:xfrm>
            <a:off x="4913489" y="2160074"/>
            <a:ext cx="1524000" cy="800219"/>
          </a:xfrm>
          <a:prstGeom prst="rect">
            <a:avLst/>
          </a:prstGeom>
          <a:solidFill>
            <a:srgbClr val="00B0F0"/>
          </a:solidFill>
        </p:spPr>
        <p:txBody>
          <a:bodyPr wrap="square" rtlCol="0">
            <a:spAutoFit/>
          </a:bodyPr>
          <a:lstStyle/>
          <a:p>
            <a:pPr algn="ctr"/>
            <a:r>
              <a:rPr lang="en-US" sz="2800" dirty="0"/>
              <a:t>(8)Blue</a:t>
            </a:r>
          </a:p>
          <a:p>
            <a:pPr algn="ctr"/>
            <a:r>
              <a:rPr lang="en-US" dirty="0"/>
              <a:t>Dolphin</a:t>
            </a:r>
          </a:p>
        </p:txBody>
      </p:sp>
      <p:sp>
        <p:nvSpPr>
          <p:cNvPr id="7" name="TextBox 6"/>
          <p:cNvSpPr txBox="1"/>
          <p:nvPr/>
        </p:nvSpPr>
        <p:spPr>
          <a:xfrm>
            <a:off x="4343400" y="4267200"/>
            <a:ext cx="1828800" cy="800219"/>
          </a:xfrm>
          <a:prstGeom prst="rect">
            <a:avLst/>
          </a:prstGeom>
          <a:solidFill>
            <a:srgbClr val="FFFF00"/>
          </a:solidFill>
        </p:spPr>
        <p:txBody>
          <a:bodyPr wrap="square" rtlCol="0">
            <a:spAutoFit/>
          </a:bodyPr>
          <a:lstStyle/>
          <a:p>
            <a:pPr algn="ctr"/>
            <a:r>
              <a:rPr lang="en-US" sz="2800" dirty="0"/>
              <a:t>(10)Yellow</a:t>
            </a:r>
          </a:p>
          <a:p>
            <a:pPr algn="ctr"/>
            <a:r>
              <a:rPr lang="en-US" dirty="0"/>
              <a:t>Rockfish</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30893" y="5998301"/>
            <a:ext cx="406400" cy="406400"/>
          </a:xfrm>
          <a:prstGeom prst="rect">
            <a:avLst/>
          </a:prstGeom>
        </p:spPr>
      </p:pic>
      <p:sp>
        <p:nvSpPr>
          <p:cNvPr id="8" name="TextBox 7"/>
          <p:cNvSpPr txBox="1"/>
          <p:nvPr/>
        </p:nvSpPr>
        <p:spPr>
          <a:xfrm>
            <a:off x="-30157" y="6463647"/>
            <a:ext cx="2350912" cy="400110"/>
          </a:xfrm>
          <a:prstGeom prst="rect">
            <a:avLst/>
          </a:prstGeom>
          <a:noFill/>
        </p:spPr>
        <p:txBody>
          <a:bodyPr wrap="square" rtlCol="0">
            <a:spAutoFit/>
          </a:bodyPr>
          <a:lstStyle/>
          <a:p>
            <a:r>
              <a:rPr lang="en-US" sz="2000" dirty="0">
                <a:solidFill>
                  <a:schemeClr val="bg1"/>
                </a:solidFill>
              </a:rPr>
              <a:t>Click For Audio </a:t>
            </a:r>
          </a:p>
        </p:txBody>
      </p:sp>
    </p:spTree>
    <p:extLst>
      <p:ext uri="{BB962C8B-B14F-4D97-AF65-F5344CB8AC3E}">
        <p14:creationId xmlns:p14="http://schemas.microsoft.com/office/powerpoint/2010/main" val="1270145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2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6094" y="1162110"/>
            <a:ext cx="3313906" cy="210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762000"/>
            <a:ext cx="1944443" cy="400110"/>
          </a:xfrm>
          <a:prstGeom prst="rect">
            <a:avLst/>
          </a:prstGeom>
          <a:solidFill>
            <a:schemeClr val="bg1"/>
          </a:solidFill>
        </p:spPr>
        <p:txBody>
          <a:bodyPr wrap="none" rtlCol="0">
            <a:spAutoFit/>
          </a:bodyPr>
          <a:lstStyle/>
          <a:p>
            <a:r>
              <a:rPr lang="en-US" sz="2000" dirty="0"/>
              <a:t>1.Fishing Vessel </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387532" y="762000"/>
            <a:ext cx="406400" cy="406400"/>
          </a:xfrm>
          <a:prstGeom prst="rect">
            <a:avLst/>
          </a:prstGeom>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1202267"/>
            <a:ext cx="3136553" cy="211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12267" y="506592"/>
            <a:ext cx="3124200" cy="707886"/>
          </a:xfrm>
          <a:prstGeom prst="rect">
            <a:avLst/>
          </a:prstGeom>
          <a:noFill/>
        </p:spPr>
        <p:txBody>
          <a:bodyPr wrap="square" rtlCol="0">
            <a:spAutoFit/>
          </a:bodyPr>
          <a:lstStyle/>
          <a:p>
            <a:r>
              <a:rPr lang="en-US" sz="2000" dirty="0">
                <a:solidFill>
                  <a:schemeClr val="bg1"/>
                </a:solidFill>
              </a:rPr>
              <a:t>2. Commercial Vessel using illegal nets </a:t>
            </a:r>
          </a:p>
        </p:txBody>
      </p:sp>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569200" y="795867"/>
            <a:ext cx="406400" cy="406400"/>
          </a:xfrm>
          <a:prstGeom prst="rect">
            <a:avLst/>
          </a:prstGeom>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7200" y="3962400"/>
            <a:ext cx="3352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3533745"/>
            <a:ext cx="1425070" cy="400110"/>
          </a:xfrm>
          <a:prstGeom prst="rect">
            <a:avLst/>
          </a:prstGeom>
          <a:noFill/>
        </p:spPr>
        <p:txBody>
          <a:bodyPr wrap="none" rtlCol="0">
            <a:spAutoFit/>
          </a:bodyPr>
          <a:lstStyle/>
          <a:p>
            <a:r>
              <a:rPr lang="en-US" sz="2000" dirty="0">
                <a:solidFill>
                  <a:schemeClr val="bg1"/>
                </a:solidFill>
              </a:rPr>
              <a:t>3. Pollution </a:t>
            </a:r>
          </a:p>
        </p:txBody>
      </p:sp>
      <p:sp>
        <p:nvSpPr>
          <p:cNvPr id="8" name="TextBox 7"/>
          <p:cNvSpPr txBox="1"/>
          <p:nvPr/>
        </p:nvSpPr>
        <p:spPr>
          <a:xfrm>
            <a:off x="5012267" y="3584279"/>
            <a:ext cx="2133600" cy="369332"/>
          </a:xfrm>
          <a:prstGeom prst="rect">
            <a:avLst/>
          </a:prstGeom>
          <a:noFill/>
        </p:spPr>
        <p:txBody>
          <a:bodyPr wrap="square" rtlCol="0">
            <a:spAutoFit/>
          </a:bodyPr>
          <a:lstStyle/>
          <a:p>
            <a:r>
              <a:rPr lang="en-US" dirty="0">
                <a:solidFill>
                  <a:schemeClr val="bg1"/>
                </a:solidFill>
              </a:rPr>
              <a:t>Remaining Fish</a:t>
            </a:r>
          </a:p>
        </p:txBody>
      </p:sp>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82981" y="3990679"/>
            <a:ext cx="3153486" cy="221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6781800" y="3584279"/>
            <a:ext cx="406400" cy="406400"/>
          </a:xfrm>
          <a:prstGeom prst="rect">
            <a:avLst/>
          </a:prstGeom>
        </p:spPr>
      </p:pic>
      <p:pic>
        <p:nvPicPr>
          <p:cNvPr id="10"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922329" y="3556000"/>
            <a:ext cx="406400" cy="406400"/>
          </a:xfrm>
          <a:prstGeom prst="rect">
            <a:avLst/>
          </a:prstGeom>
        </p:spPr>
      </p:pic>
    </p:spTree>
    <p:extLst>
      <p:ext uri="{BB962C8B-B14F-4D97-AF65-F5344CB8AC3E}">
        <p14:creationId xmlns:p14="http://schemas.microsoft.com/office/powerpoint/2010/main" val="1289147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62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98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021"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1032"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Class Discussion </a:t>
            </a:r>
          </a:p>
        </p:txBody>
      </p:sp>
      <p:sp>
        <p:nvSpPr>
          <p:cNvPr id="3" name="Content Placeholder 2"/>
          <p:cNvSpPr>
            <a:spLocks noGrp="1"/>
          </p:cNvSpPr>
          <p:nvPr>
            <p:ph idx="1"/>
          </p:nvPr>
        </p:nvSpPr>
        <p:spPr>
          <a:xfrm>
            <a:off x="457200" y="1333500"/>
            <a:ext cx="8229600" cy="4541520"/>
          </a:xfrm>
        </p:spPr>
        <p:txBody>
          <a:bodyPr>
            <a:normAutofit fontScale="77500" lnSpcReduction="20000"/>
          </a:bodyPr>
          <a:lstStyle/>
          <a:p>
            <a:r>
              <a:rPr lang="en-US" dirty="0">
                <a:solidFill>
                  <a:schemeClr val="bg1"/>
                </a:solidFill>
              </a:rPr>
              <a:t> What problems could occur for the remaining marine  animals (red stickers) that are spread apart?  </a:t>
            </a:r>
          </a:p>
          <a:p>
            <a:pPr marL="0" indent="0">
              <a:buNone/>
            </a:pPr>
            <a:endParaRPr lang="en-US" dirty="0">
              <a:solidFill>
                <a:schemeClr val="bg1"/>
              </a:solidFill>
            </a:endParaRPr>
          </a:p>
          <a:p>
            <a:r>
              <a:rPr lang="en-US" dirty="0">
                <a:solidFill>
                  <a:schemeClr val="bg1"/>
                </a:solidFill>
              </a:rPr>
              <a:t>What happens if a ship strikes one?  </a:t>
            </a:r>
          </a:p>
          <a:p>
            <a:pPr marL="0" indent="0">
              <a:buNone/>
            </a:pPr>
            <a:endParaRPr lang="en-US" dirty="0">
              <a:solidFill>
                <a:schemeClr val="bg1"/>
              </a:solidFill>
            </a:endParaRPr>
          </a:p>
          <a:p>
            <a:r>
              <a:rPr lang="en-US" dirty="0">
                <a:solidFill>
                  <a:schemeClr val="bg1"/>
                </a:solidFill>
              </a:rPr>
              <a:t>What if an animal gets sick?  </a:t>
            </a:r>
          </a:p>
          <a:p>
            <a:pPr marL="0" indent="0">
              <a:buNone/>
            </a:pPr>
            <a:endParaRPr lang="en-US" dirty="0">
              <a:solidFill>
                <a:schemeClr val="bg1"/>
              </a:solidFill>
            </a:endParaRPr>
          </a:p>
          <a:p>
            <a:r>
              <a:rPr lang="en-US" dirty="0">
                <a:solidFill>
                  <a:schemeClr val="bg1"/>
                </a:solidFill>
              </a:rPr>
              <a:t>What if one gets caught in a plastic ring used to group soda?  </a:t>
            </a:r>
          </a:p>
          <a:p>
            <a:pPr marL="0" indent="0">
              <a:buNone/>
            </a:pPr>
            <a:endParaRPr lang="en-US" dirty="0">
              <a:solidFill>
                <a:schemeClr val="bg1"/>
              </a:solidFill>
            </a:endParaRPr>
          </a:p>
          <a:p>
            <a:r>
              <a:rPr lang="en-US" dirty="0">
                <a:solidFill>
                  <a:schemeClr val="bg1"/>
                </a:solidFill>
              </a:rPr>
              <a:t>What is one animal can’t get to another animal of the same species for a mate?</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311" y="6016978"/>
            <a:ext cx="406400" cy="406400"/>
          </a:xfrm>
          <a:prstGeom prst="rect">
            <a:avLst/>
          </a:prstGeom>
        </p:spPr>
      </p:pic>
      <p:sp>
        <p:nvSpPr>
          <p:cNvPr id="5" name="Rectangle 4"/>
          <p:cNvSpPr/>
          <p:nvPr/>
        </p:nvSpPr>
        <p:spPr>
          <a:xfrm>
            <a:off x="-8467" y="6488668"/>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359407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50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How can </a:t>
            </a:r>
            <a:r>
              <a:rPr lang="en-US" u="sng" dirty="0">
                <a:solidFill>
                  <a:schemeClr val="bg1"/>
                </a:solidFill>
              </a:rPr>
              <a:t>YOU</a:t>
            </a:r>
            <a:r>
              <a:rPr lang="en-US" dirty="0">
                <a:solidFill>
                  <a:schemeClr val="bg1"/>
                </a:solidFill>
              </a:rPr>
              <a:t> help the Ocean?</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3605"/>
            <a:ext cx="7010400" cy="46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1422" y="6065390"/>
            <a:ext cx="406400" cy="406400"/>
          </a:xfrm>
          <a:prstGeom prst="rect">
            <a:avLst/>
          </a:prstGeom>
        </p:spPr>
      </p:pic>
      <p:sp>
        <p:nvSpPr>
          <p:cNvPr id="4" name="Rectangle 3"/>
          <p:cNvSpPr/>
          <p:nvPr/>
        </p:nvSpPr>
        <p:spPr>
          <a:xfrm>
            <a:off x="0" y="6488668"/>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3528138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8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Closure</a:t>
            </a:r>
          </a:p>
        </p:txBody>
      </p:sp>
      <p:sp>
        <p:nvSpPr>
          <p:cNvPr id="3" name="Content Placeholder 2"/>
          <p:cNvSpPr>
            <a:spLocks noGrp="1"/>
          </p:cNvSpPr>
          <p:nvPr>
            <p:ph idx="1"/>
          </p:nvPr>
        </p:nvSpPr>
        <p:spPr>
          <a:xfrm>
            <a:off x="457200" y="1295400"/>
            <a:ext cx="8229600" cy="1874520"/>
          </a:xfrm>
        </p:spPr>
        <p:txBody>
          <a:bodyPr vert="horz" lIns="91440" tIns="45720" rIns="91440" bIns="45720" rtlCol="0" anchor="t">
            <a:normAutofit/>
          </a:bodyPr>
          <a:lstStyle/>
          <a:p>
            <a:r>
              <a:rPr lang="en-US" dirty="0">
                <a:solidFill>
                  <a:schemeClr val="bg1"/>
                </a:solidFill>
              </a:rPr>
              <a:t> Watch the </a:t>
            </a:r>
            <a:r>
              <a:rPr lang="en-US" dirty="0">
                <a:solidFill>
                  <a:schemeClr val="bg1"/>
                </a:solidFill>
                <a:hlinkClick r:id="rId4"/>
              </a:rPr>
              <a:t>video</a:t>
            </a:r>
            <a:r>
              <a:rPr lang="en-US" dirty="0">
                <a:solidFill>
                  <a:schemeClr val="bg1"/>
                </a:solidFill>
              </a:rPr>
              <a:t> on sustainable fishing from the U.S. Department of State</a:t>
            </a:r>
            <a:endParaRPr lang="en-US" dirty="0">
              <a:solidFill>
                <a:srgbClr val="FFFFFF"/>
              </a:solidFill>
              <a:latin typeface="Calibri"/>
            </a:endParaRPr>
          </a:p>
          <a:p>
            <a:r>
              <a:rPr lang="en-US" dirty="0">
                <a:solidFill>
                  <a:schemeClr val="bg1"/>
                </a:solidFill>
              </a:rPr>
              <a:t>Why do we need to protect our oceans? </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198682"/>
            <a:ext cx="6273800" cy="300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3708" y="6000044"/>
            <a:ext cx="406400" cy="406400"/>
          </a:xfrm>
          <a:prstGeom prst="rect">
            <a:avLst/>
          </a:prstGeom>
        </p:spPr>
      </p:pic>
      <p:sp>
        <p:nvSpPr>
          <p:cNvPr id="5" name="Rectangle 4"/>
          <p:cNvSpPr/>
          <p:nvPr/>
        </p:nvSpPr>
        <p:spPr>
          <a:xfrm>
            <a:off x="-19756" y="6481802"/>
            <a:ext cx="1630639" cy="369332"/>
          </a:xfrm>
          <a:prstGeom prst="rect">
            <a:avLst/>
          </a:prstGeom>
        </p:spPr>
        <p:txBody>
          <a:bodyPr wrap="none">
            <a:spAutoFit/>
          </a:bodyPr>
          <a:lstStyle/>
          <a:p>
            <a:r>
              <a:rPr lang="en-US" dirty="0">
                <a:solidFill>
                  <a:schemeClr val="bg1"/>
                </a:solidFill>
              </a:rPr>
              <a:t>Click For Audio </a:t>
            </a:r>
          </a:p>
        </p:txBody>
      </p:sp>
    </p:spTree>
    <p:extLst>
      <p:ext uri="{BB962C8B-B14F-4D97-AF65-F5344CB8AC3E}">
        <p14:creationId xmlns:p14="http://schemas.microsoft.com/office/powerpoint/2010/main" val="3138586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8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Homework</a:t>
            </a:r>
          </a:p>
        </p:txBody>
      </p:sp>
      <p:sp>
        <p:nvSpPr>
          <p:cNvPr id="3" name="Content Placeholder 2"/>
          <p:cNvSpPr>
            <a:spLocks noGrp="1"/>
          </p:cNvSpPr>
          <p:nvPr>
            <p:ph idx="1"/>
          </p:nvPr>
        </p:nvSpPr>
        <p:spPr>
          <a:xfrm>
            <a:off x="457200" y="1935480"/>
            <a:ext cx="8229600" cy="1493520"/>
          </a:xfrm>
        </p:spPr>
        <p:txBody>
          <a:bodyPr vert="horz" lIns="91440" tIns="45720" rIns="91440" bIns="45720" rtlCol="0" anchor="t">
            <a:normAutofit lnSpcReduction="10000"/>
          </a:bodyPr>
          <a:lstStyle/>
          <a:p>
            <a:r>
              <a:rPr lang="en-US" dirty="0">
                <a:solidFill>
                  <a:schemeClr val="bg1"/>
                </a:solidFill>
              </a:rPr>
              <a:t> Go to </a:t>
            </a:r>
            <a:r>
              <a:rPr lang="en-US" dirty="0">
                <a:solidFill>
                  <a:schemeClr val="bg1"/>
                </a:solidFill>
                <a:hlinkClick r:id="rId3"/>
              </a:rPr>
              <a:t>Seafood Watch</a:t>
            </a:r>
            <a:r>
              <a:rPr lang="en-US" dirty="0">
                <a:solidFill>
                  <a:schemeClr val="bg1"/>
                </a:solidFill>
              </a:rPr>
              <a:t> and explore a seafood species of your choice. Write a report on whether it is sustainable to eat this species.</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429000"/>
            <a:ext cx="224790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438525"/>
            <a:ext cx="2133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331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DE5D0FA646EF498792D2B9A019C022" ma:contentTypeVersion="11" ma:contentTypeDescription="Create a new document." ma:contentTypeScope="" ma:versionID="02f31134bd8086bda2b586c8cb394efb">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93c6a663-ae4a-4ced-9ece-a8d2a552dbdd" targetNamespace="http://schemas.microsoft.com/office/2006/metadata/properties" ma:root="true" ma:fieldsID="b28f1d4a36b692e96a95e7dfac3d5744" ns1:_="" ns2:_="" ns3:_="" ns4:_="" ns5:_="">
    <xsd:import namespace="http://schemas.microsoft.com/sharepoint/v3"/>
    <xsd:import namespace="4ffa91fb-a0ff-4ac5-b2db-65c790d184a4"/>
    <xsd:import namespace="http://schemas.microsoft.com/sharepoint.v3"/>
    <xsd:import namespace="http://schemas.microsoft.com/sharepoint/v3/fields"/>
    <xsd:import namespace="93c6a663-ae4a-4ced-9ece-a8d2a552dbdd"/>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5: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0c63405-47a1-4b55-937d-305de570f354}" ma:internalName="TaxCatchAllLabel" ma:readOnly="true" ma:showField="CatchAllDataLabel"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0c63405-47a1-4b55-937d-305de570f354}" ma:internalName="TaxCatchAll" ma:showField="CatchAllData" ma:web="5be46346-aa3e-492f-9fd9-57cc088700bd">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c6a663-ae4a-4ced-9ece-a8d2a552dbdd" elementFormDefault="qualified">
    <xsd:import namespace="http://schemas.microsoft.com/office/2006/documentManagement/types"/>
    <xsd:import namespace="http://schemas.microsoft.com/office/infopath/2007/PartnerControls"/>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9f62856-1543-49d4-a736-4569d363f533"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Record xmlns="4ffa91fb-a0ff-4ac5-b2db-65c790d184a4">Shared</Record>
    <Language xmlns="http://schemas.microsoft.com/sharepoint/v3">English</Language>
    <Document_x0020_Creation_x0020_Date xmlns="4ffa91fb-a0ff-4ac5-b2db-65c790d184a4">2019-11-08T13:32:34+00:00</Document_x0020_Creation_x0020_Date>
    <_Source xmlns="http://schemas.microsoft.com/sharepoint/v3/fields" xsi:nil="true"/>
    <j747ac98061d40f0aa7bd47e1db5675d xmlns="4ffa91fb-a0ff-4ac5-b2db-65c790d184a4">
      <Terms xmlns="http://schemas.microsoft.com/office/infopath/2007/PartnerControls"/>
    </j747ac98061d40f0aa7bd47e1db5675d>
    <e3f09c3df709400db2417a7161762d62 xmlns="4ffa91fb-a0ff-4ac5-b2db-65c790d184a4">
      <Terms xmlns="http://schemas.microsoft.com/office/infopath/2007/PartnerControls"/>
    </e3f09c3df709400db2417a7161762d62>
    <External_x0020_Contributor xmlns="4ffa91fb-a0ff-4ac5-b2db-65c790d184a4" xsi:nil="true"/>
    <TaxKeywordTaxHTField xmlns="4ffa91fb-a0ff-4ac5-b2db-65c790d184a4">
      <Terms xmlns="http://schemas.microsoft.com/office/infopath/2007/PartnerControls"/>
    </TaxKeywordTaxHTField>
    <Rights xmlns="4ffa91fb-a0ff-4ac5-b2db-65c790d184a4" xsi:nil="tru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Props1.xml><?xml version="1.0" encoding="utf-8"?>
<ds:datastoreItem xmlns:ds="http://schemas.openxmlformats.org/officeDocument/2006/customXml" ds:itemID="{73D0927F-47A4-4F2C-826C-52D07F8040A1}"/>
</file>

<file path=customXml/itemProps2.xml><?xml version="1.0" encoding="utf-8"?>
<ds:datastoreItem xmlns:ds="http://schemas.openxmlformats.org/officeDocument/2006/customXml" ds:itemID="{C9F1866C-082F-4D53-BC56-1D46032D73A5}"/>
</file>

<file path=customXml/itemProps3.xml><?xml version="1.0" encoding="utf-8"?>
<ds:datastoreItem xmlns:ds="http://schemas.openxmlformats.org/officeDocument/2006/customXml" ds:itemID="{1497BF98-8BE3-410E-AE58-D068404B0CCA}"/>
</file>

<file path=customXml/itemProps4.xml><?xml version="1.0" encoding="utf-8"?>
<ds:datastoreItem xmlns:ds="http://schemas.openxmlformats.org/officeDocument/2006/customXml" ds:itemID="{2D81E2B0-4F7C-4C70-BA5A-3EC4486483FC}"/>
</file>

<file path=docProps/app.xml><?xml version="1.0" encoding="utf-8"?>
<Properties xmlns="http://schemas.openxmlformats.org/officeDocument/2006/extended-properties" xmlns:vt="http://schemas.openxmlformats.org/officeDocument/2006/docPropsVTypes">
  <Template/>
  <TotalTime>263</TotalTime>
  <Words>789</Words>
  <Application>Microsoft Office PowerPoint</Application>
  <PresentationFormat>On-screen Show (4:3)</PresentationFormat>
  <Paragraphs>114</Paragraphs>
  <Slides>10</Slides>
  <Notes>9</Notes>
  <HiddenSlides>0</HiddenSlides>
  <MMClips>9</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4th Grade: Animals It is important to understand how we can protect our  oceans in order to preserve the species that live in them</vt:lpstr>
      <vt:lpstr>Objective for the day</vt:lpstr>
      <vt:lpstr>Key Words </vt:lpstr>
      <vt:lpstr>Game of Life</vt:lpstr>
      <vt:lpstr>PowerPoint Presentation</vt:lpstr>
      <vt:lpstr>Class Discussion </vt:lpstr>
      <vt:lpstr>How can YOU help the Ocean?</vt:lpstr>
      <vt:lpstr>Closure</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dc:creator>
  <cp:lastModifiedBy>mary</cp:lastModifiedBy>
  <cp:revision>50</cp:revision>
  <dcterms:created xsi:type="dcterms:W3CDTF">2016-11-15T04:00:38Z</dcterms:created>
  <dcterms:modified xsi:type="dcterms:W3CDTF">2017-11-03T15:15:22Z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0x010100DDDE5D0FA646EF498792D2B9A019C022</vt:lpwstr>
  </property>
  <property fmtid="{D5CDD505-2E9C-101B-9397-08002B2CF9AE}" pid="3" name="TaxKeyword">
    <vt:lpwstr/>
  </property>
</Properties>
</file>