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58" r:id="rId4"/>
    <p:sldId id="270" r:id="rId5"/>
    <p:sldId id="281" r:id="rId6"/>
    <p:sldId id="282" r:id="rId7"/>
    <p:sldId id="283" r:id="rId8"/>
    <p:sldId id="284" r:id="rId9"/>
    <p:sldId id="280" r:id="rId10"/>
    <p:sldId id="272" r:id="rId11"/>
    <p:sldId id="273" r:id="rId12"/>
    <p:sldId id="271" r:id="rId13"/>
    <p:sldId id="27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77635" autoAdjust="0"/>
  </p:normalViewPr>
  <p:slideViewPr>
    <p:cSldViewPr>
      <p:cViewPr>
        <p:scale>
          <a:sx n="50" d="100"/>
          <a:sy n="50" d="100"/>
        </p:scale>
        <p:origin x="-1728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Water</a:t>
            </a:r>
            <a:r>
              <a:rPr lang="en-US" baseline="0" dirty="0">
                <a:solidFill>
                  <a:schemeClr val="tx1"/>
                </a:solidFill>
              </a:rPr>
              <a:t> in the Oceans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Sheet1!$A$2:$A$4</c:f>
              <c:strCache>
                <c:ptCount val="3"/>
                <c:pt idx="0">
                  <c:v>Oceans 97%</c:v>
                </c:pt>
                <c:pt idx="1">
                  <c:v>Ice 2%</c:v>
                </c:pt>
                <c:pt idx="2">
                  <c:v>Drinkable Water 1%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7-4A7F-9EEF-89D2D4D7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41260372756441"/>
          <c:y val="0.4412982476455149"/>
          <c:w val="0.28970187438691375"/>
          <c:h val="0.204082329782306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Source:https</a:t>
            </a:r>
            <a:r>
              <a:rPr lang="en-US" baseline="0" dirty="0"/>
              <a:t>://www.linkedin.com/pulse/nwp-celebrates-earth-day-more-water-conservation-tips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http://kmf21070.blogspot.com/2013/09/sustainability-la09-water-poster.html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6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  <a:r>
              <a:rPr lang="en-US" baseline="0" dirty="0"/>
              <a:t> http://iesa-fao.org/water-conservation.html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4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</a:t>
            </a:r>
            <a:r>
              <a:rPr lang="en-US" baseline="0" dirty="0"/>
              <a:t>://klaten.xsl.pt/world-water-conservation-day.html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://apessay.com/order/?rid=6ddc14dd57d45a99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https://www.studyblue.com/notes/note/n/ersysc-450-101-01-study-guide-2012-13-robinson/deck/9715944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9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5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http://www.lafayette-tn.org/online_bill_pay/index.php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http://www.huffingtonpost.com/2013/12/04/water-shortage_n_4378418.html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hyperlink" Target="http://water.usgs.gov/watuse/wuto.html" TargetMode="External"/><Relationship Id="rId5" Type="http://schemas.openxmlformats.org/officeDocument/2006/relationships/hyperlink" Target="http://www.nytimes.com/video/us/100000002980095/californias-extreme-drought-explained.html" TargetMode="Externa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s://www3.epa.gov/watersense/kids/whysave.html" TargetMode="External"/><Relationship Id="rId5" Type="http://schemas.openxmlformats.org/officeDocument/2006/relationships/hyperlink" Target="http://www3.epa.gov/watersense/kids/simpleways.html" TargetMode="Externa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du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79950"/>
            <a:ext cx="8839200" cy="20955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Grade: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Water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Water is important for every living thing on Earth, and a finite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amount of water is available. It is important to learn to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conserve water to meet society’s needs today while providing for the future</a:t>
            </a:r>
            <a:r>
              <a:rPr lang="en-US" sz="1800" b="1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EPA, Region 10 </a:t>
            </a:r>
            <a:r>
              <a:rPr lang="en-US" dirty="0" err="1">
                <a:solidFill>
                  <a:schemeClr val="bg1"/>
                </a:solidFill>
              </a:rPr>
              <a:t>EcoLearn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2328" y="4572000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5157" y="4953000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Much Drinking Water?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48945851"/>
              </p:ext>
            </p:extLst>
          </p:nvPr>
        </p:nvGraphicFramePr>
        <p:xfrm>
          <a:off x="990600" y="12954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761" y="5964237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0" y="6469102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107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Scarcity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Watch a </a:t>
            </a:r>
            <a:r>
              <a:rPr lang="en-US" sz="2800" dirty="0">
                <a:solidFill>
                  <a:schemeClr val="bg1"/>
                </a:solidFill>
                <a:hlinkClick r:id="rId5"/>
              </a:rPr>
              <a:t>video</a:t>
            </a:r>
            <a:r>
              <a:rPr lang="en-US" sz="2800" dirty="0">
                <a:solidFill>
                  <a:schemeClr val="bg1"/>
                </a:solidFill>
              </a:rPr>
              <a:t> from the New York Times on the drought in California  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  <a:p>
            <a:r>
              <a:rPr lang="en-US" sz="2800" dirty="0">
                <a:solidFill>
                  <a:schemeClr val="bg1"/>
                </a:solidFill>
                <a:hlinkClick r:id="rId6"/>
              </a:rPr>
              <a:t>Map</a:t>
            </a:r>
            <a:r>
              <a:rPr lang="en-US" sz="2800" dirty="0">
                <a:solidFill>
                  <a:schemeClr val="bg1"/>
                </a:solidFill>
              </a:rPr>
              <a:t> of water use by state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Which states use more water? 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Which states use less? 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800" y="5943600"/>
            <a:ext cx="406400" cy="4064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02" y="4371975"/>
            <a:ext cx="6502400" cy="219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85500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Brainstorm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038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 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hlinkClick r:id="rId5"/>
              </a:rPr>
              <a:t>“Simple ways to Save water”</a:t>
            </a:r>
          </a:p>
          <a:p>
            <a:pPr lvl="1"/>
            <a:endParaRPr lang="en-US" sz="4000" dirty="0">
              <a:solidFill>
                <a:schemeClr val="bg1"/>
              </a:solidFill>
            </a:endParaRPr>
          </a:p>
          <a:p>
            <a:pPr lvl="1"/>
            <a:r>
              <a:rPr lang="en-US" sz="4000" dirty="0">
                <a:solidFill>
                  <a:schemeClr val="bg1"/>
                </a:solidFill>
                <a:hlinkClick r:id="rId6"/>
              </a:rPr>
              <a:t>“Why Save Water”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" y="5979318"/>
            <a:ext cx="406400" cy="4064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155700"/>
            <a:ext cx="440596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0508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887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Closure/Homework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124200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Homework</a:t>
            </a:r>
          </a:p>
          <a:p>
            <a:pPr lvl="1"/>
            <a:r>
              <a:rPr lang="en-US" sz="4400" dirty="0">
                <a:solidFill>
                  <a:schemeClr val="bg1"/>
                </a:solidFill>
              </a:rPr>
              <a:t>Complete the following worksheet</a:t>
            </a:r>
          </a:p>
          <a:p>
            <a:pPr lvl="2"/>
            <a:r>
              <a:rPr lang="en-US" sz="4000" dirty="0">
                <a:solidFill>
                  <a:schemeClr val="bg1"/>
                </a:solidFill>
              </a:rPr>
              <a:t>“How Much Water Do You Use” or “Traveling For Water”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36257"/>
            <a:ext cx="3881705" cy="22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162" y="5976143"/>
            <a:ext cx="406400" cy="40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90" y="642885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3879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7581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more information: hanft.sally@epa.gov or salazar.viccy@epa.gov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4565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 by the Environmental Protection Agency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With support from Department of State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Virtual Students of Foreign Service Interns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/>
              </a:rPr>
              <a:t>https://www.epa.gov/education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8292" y="3835400"/>
            <a:ext cx="2267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EcoLearn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93063" y="5888959"/>
            <a:ext cx="1150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</a:t>
            </a:r>
          </a:p>
          <a:p>
            <a:r>
              <a:rPr lang="en-US" dirty="0">
                <a:solidFill>
                  <a:schemeClr val="bg1"/>
                </a:solidFill>
              </a:rPr>
              <a:t>Region 10 </a:t>
            </a:r>
          </a:p>
          <a:p>
            <a:r>
              <a:rPr lang="en-US" dirty="0" err="1">
                <a:solidFill>
                  <a:schemeClr val="bg1"/>
                </a:solidFill>
              </a:rPr>
              <a:t>EcoLearn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8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209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Today you will learn…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water is important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water is used throughout the world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water conservation is important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7768"/>
            <a:ext cx="43148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964237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29652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1242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Evaporation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Condensation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vapor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consumption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cycle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scarcity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156200" cy="49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362" y="5964237"/>
            <a:ext cx="406400" cy="40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190" y="6370637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828800"/>
            <a:ext cx="3505200" cy="3124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800" dirty="0">
                <a:solidFill>
                  <a:schemeClr val="bg1"/>
                </a:solidFill>
              </a:rPr>
              <a:t>1. Sun warms water on the Earth's surface, creating water vapor.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31930"/>
            <a:ext cx="5791200" cy="51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210417">
            <a:off x="1997590" y="4436542"/>
            <a:ext cx="16002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400" y="59563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28" y="6362700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27432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Clouds form from the water vapor and condense.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46200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67000" y="1981200"/>
            <a:ext cx="2146300" cy="990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562" y="6003925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390" y="6441559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1970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167" y="1524000"/>
            <a:ext cx="2667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Once the water vapor droplets become heavy enough, it falls as rain or snow.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4" y="1473993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3890008">
            <a:off x="4790416" y="3491706"/>
            <a:ext cx="1826675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2437" y="5964237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5265" y="6391552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8097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752600"/>
            <a:ext cx="2895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Water lands on the Earth’s surface, running into rivers and oceans.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9718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8816384">
            <a:off x="4533321" y="3826444"/>
            <a:ext cx="1820894" cy="1066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7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Cycle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27432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The water eventually evaporates, starting the cycle over again.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392695">
            <a:off x="2005283" y="4354886"/>
            <a:ext cx="1623164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You Use Water Everyday?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869282"/>
            <a:ext cx="4419600" cy="501411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1. What activities do you use water for?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2. How many glasses of water do you drink every day?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3. How much do you pay for a glass of water at a restaurant?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171" y="5964237"/>
            <a:ext cx="406400" cy="4064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1057"/>
            <a:ext cx="4648200" cy="536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9710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</p:spTree>
    <p:extLst>
      <p:ext uri="{BB962C8B-B14F-4D97-AF65-F5344CB8AC3E}">
        <p14:creationId xmlns:p14="http://schemas.microsoft.com/office/powerpoint/2010/main" val="29553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2019-11-08T13:31:30+00:00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AB01F971-D37A-431E-B6EC-21694B283D48}"/>
</file>

<file path=customXml/itemProps2.xml><?xml version="1.0" encoding="utf-8"?>
<ds:datastoreItem xmlns:ds="http://schemas.openxmlformats.org/officeDocument/2006/customXml" ds:itemID="{28FB5959-23D2-4936-AB48-BB2031CA0F24}"/>
</file>

<file path=customXml/itemProps3.xml><?xml version="1.0" encoding="utf-8"?>
<ds:datastoreItem xmlns:ds="http://schemas.openxmlformats.org/officeDocument/2006/customXml" ds:itemID="{134A1A78-DD82-4985-B958-D37D0A78F02C}"/>
</file>

<file path=customXml/itemProps4.xml><?xml version="1.0" encoding="utf-8"?>
<ds:datastoreItem xmlns:ds="http://schemas.openxmlformats.org/officeDocument/2006/customXml" ds:itemID="{CB9D639F-C38B-4725-A143-CDC7B54A26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381</Words>
  <Application>Microsoft Office PowerPoint</Application>
  <PresentationFormat>On-screen Show (4:3)</PresentationFormat>
  <Paragraphs>88</Paragraphs>
  <Slides>14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4th Grade: Water Water is important for every living thing on Earth, and a finite  amount of water is available. It is important to learn to  conserve water to meet society’s needs today while providing for the future.  </vt:lpstr>
      <vt:lpstr>Objective</vt:lpstr>
      <vt:lpstr>Key Words</vt:lpstr>
      <vt:lpstr> Water Cycle Review </vt:lpstr>
      <vt:lpstr>Water Cycle Review </vt:lpstr>
      <vt:lpstr>Water Cycle Review </vt:lpstr>
      <vt:lpstr>Water Cycle Review </vt:lpstr>
      <vt:lpstr>Water Cycle Review </vt:lpstr>
      <vt:lpstr>How Do You Use Water Everyday?</vt:lpstr>
      <vt:lpstr>How Much Drinking Water?</vt:lpstr>
      <vt:lpstr>Water Scarcity </vt:lpstr>
      <vt:lpstr>Water Conservation Brainstorm</vt:lpstr>
      <vt:lpstr>Closure/Homework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74</cp:revision>
  <dcterms:created xsi:type="dcterms:W3CDTF">2016-11-04T05:32:52Z</dcterms:created>
  <dcterms:modified xsi:type="dcterms:W3CDTF">2017-10-20T04:40:12Z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