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9" r:id="rId3"/>
    <p:sldId id="258" r:id="rId4"/>
    <p:sldId id="280" r:id="rId5"/>
    <p:sldId id="272" r:id="rId6"/>
    <p:sldId id="273" r:id="rId7"/>
    <p:sldId id="271" r:id="rId8"/>
    <p:sldId id="278"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35" autoAdjust="0"/>
  </p:normalViewPr>
  <p:slideViewPr>
    <p:cSldViewPr>
      <p:cViewPr>
        <p:scale>
          <a:sx n="60" d="100"/>
          <a:sy n="60" d="100"/>
        </p:scale>
        <p:origin x="-144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a:t>
            </a:r>
          </a:p>
          <a:p>
            <a:r>
              <a:rPr lang="en-US" baseline="0" dirty="0"/>
              <a:t>https://www.google.com/url?sa=i&amp;rct=j&amp;q=&amp;esrc=s&amp;source=images&amp;cd=&amp;ved=0ahUKEwjkhvGt-LnSAhVP82MKHay5AjIQjxwIAw&amp;url=https%3A%2F%2Fwww.scienceabc.com%2Fnature%2Fanimals%2Fare-there-limits-to-how-big-an-animal-can-get.html&amp;bvm=bv.148747831,d.cGc&amp;psig=AFQjCNFTRlbk5wKy5v5PhUmrBRMBZYR3rw&amp;ust=1488616833255068&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http://livescienceatsagratcor.blogspot.com/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 animals need to survive?4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https://steemit.com/animals/@levycore/7-animals-became-extins-due-to-human-activity</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://endangeredanimals.neocities.org/ </a:t>
            </a:r>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://www.pinterest.com/pin/111041947036853713/ </a:t>
            </a:r>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218922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http://www.howeisd.net/Page/1481</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37311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://www.thegef.org/ </a:t>
            </a:r>
          </a:p>
        </p:txBody>
      </p:sp>
      <p:sp>
        <p:nvSpPr>
          <p:cNvPr id="4" name="Slide Number Placeholder 3"/>
          <p:cNvSpPr>
            <a:spLocks noGrp="1"/>
          </p:cNvSpPr>
          <p:nvPr>
            <p:ph type="sldNum" sz="quarter" idx="10"/>
          </p:nvPr>
        </p:nvSpPr>
        <p:spPr/>
        <p:txBody>
          <a:bodyPr/>
          <a:lstStyle/>
          <a:p>
            <a:fld id="{C637EA89-D534-44A7-9242-5B03811210AF}" type="slidenum">
              <a:rPr lang="en-US" smtClean="0"/>
              <a:t>7</a:t>
            </a:fld>
            <a:endParaRPr lang="en-US"/>
          </a:p>
        </p:txBody>
      </p:sp>
    </p:spTree>
    <p:extLst>
      <p:ext uri="{BB962C8B-B14F-4D97-AF65-F5344CB8AC3E}">
        <p14:creationId xmlns:p14="http://schemas.microsoft.com/office/powerpoint/2010/main" val="291026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http://www.kidsplanet.org/factsheets/map.html</a:t>
            </a:r>
          </a:p>
        </p:txBody>
      </p:sp>
      <p:sp>
        <p:nvSpPr>
          <p:cNvPr id="4" name="Slide Number Placeholder 3"/>
          <p:cNvSpPr>
            <a:spLocks noGrp="1"/>
          </p:cNvSpPr>
          <p:nvPr>
            <p:ph type="sldNum" sz="quarter" idx="10"/>
          </p:nvPr>
        </p:nvSpPr>
        <p:spPr/>
        <p:txBody>
          <a:bodyPr/>
          <a:lstStyle/>
          <a:p>
            <a:fld id="{C637EA89-D534-44A7-9242-5B03811210AF}" type="slidenum">
              <a:rPr lang="en-US" smtClean="0"/>
              <a:t>8</a:t>
            </a:fld>
            <a:endParaRPr lang="en-US"/>
          </a:p>
        </p:txBody>
      </p:sp>
    </p:spTree>
    <p:extLst>
      <p:ext uri="{BB962C8B-B14F-4D97-AF65-F5344CB8AC3E}">
        <p14:creationId xmlns:p14="http://schemas.microsoft.com/office/powerpoint/2010/main" val="9220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hyperlink" Target="http://education.nationalgeographic.org/activity/endangered-threatened-animals-americas/"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hyperlink" Target="http://education.nationalgeographic.org/activity/endangered-threatened-animals-americas/"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4.png"/><Relationship Id="rId5" Type="http://schemas.openxmlformats.org/officeDocument/2006/relationships/hyperlink" Target="http://www.endangered.org/campaigns/endangered-species-day/toolkit/"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2" y="4343400"/>
            <a:ext cx="7469372" cy="2500423"/>
          </a:xfrm>
        </p:spPr>
        <p:txBody>
          <a:bodyPr>
            <a:noAutofit/>
          </a:bodyPr>
          <a:lstStyle/>
          <a:p>
            <a:pPr algn="l"/>
            <a:r>
              <a:rPr lang="en-US" sz="2400" b="1" dirty="0">
                <a:solidFill>
                  <a:schemeClr val="bg1"/>
                </a:solidFill>
              </a:rPr>
              <a:t>5</a:t>
            </a:r>
            <a:r>
              <a:rPr lang="en-US" sz="2400" b="1" baseline="30000" dirty="0">
                <a:solidFill>
                  <a:schemeClr val="bg1"/>
                </a:solidFill>
              </a:rPr>
              <a:t>th</a:t>
            </a:r>
            <a:r>
              <a:rPr lang="en-US" sz="2400" b="1" dirty="0">
                <a:solidFill>
                  <a:schemeClr val="bg1"/>
                </a:solidFill>
              </a:rPr>
              <a:t> Grade: </a:t>
            </a:r>
            <a:br>
              <a:rPr lang="en-US" dirty="0">
                <a:latin typeface="+mj-ea"/>
                <a:cs typeface="+mj-ea"/>
              </a:rPr>
            </a:br>
            <a:r>
              <a:rPr lang="en-US" sz="4800" b="1" dirty="0">
                <a:solidFill>
                  <a:schemeClr val="bg1"/>
                </a:solidFill>
              </a:rPr>
              <a:t>Animals</a:t>
            </a:r>
            <a:br>
              <a:rPr lang="en-US" dirty="0">
                <a:latin typeface="+mj-ea"/>
                <a:cs typeface="+mj-ea"/>
              </a:rPr>
            </a:br>
            <a:r>
              <a:rPr lang="en-US" sz="1700" b="1" dirty="0">
                <a:solidFill>
                  <a:schemeClr val="bg1"/>
                </a:solidFill>
              </a:rPr>
              <a:t>Learn about animal species and their habitats that are endangered, reflect on </a:t>
            </a:r>
            <a:br>
              <a:rPr lang="en-US" dirty="0">
                <a:latin typeface="+mj-ea"/>
                <a:cs typeface="+mj-ea"/>
              </a:rPr>
            </a:br>
            <a:r>
              <a:rPr lang="en-US" sz="1700" b="1" dirty="0">
                <a:solidFill>
                  <a:schemeClr val="bg1"/>
                </a:solidFill>
              </a:rPr>
              <a:t>why it is important to protect these species to maintain biodiversity on the planet and to think about ways in which we as humans can help protect these species </a:t>
            </a:r>
          </a:p>
        </p:txBody>
      </p:sp>
      <p:sp>
        <p:nvSpPr>
          <p:cNvPr id="3" name="TextBox 2"/>
          <p:cNvSpPr txBox="1"/>
          <p:nvPr/>
        </p:nvSpPr>
        <p:spPr>
          <a:xfrm>
            <a:off x="8001000" y="5920493"/>
            <a:ext cx="1143000" cy="923330"/>
          </a:xfrm>
          <a:prstGeom prst="rect">
            <a:avLst/>
          </a:prstGeom>
          <a:noFill/>
        </p:spPr>
        <p:txBody>
          <a:bodyPr wrap="square" rtlCol="0">
            <a:spAutoFit/>
          </a:bodyPr>
          <a:lstStyle/>
          <a:p>
            <a:r>
              <a:rPr lang="en-US" dirty="0">
                <a:solidFill>
                  <a:schemeClr val="bg1"/>
                </a:solidFill>
              </a:rPr>
              <a:t>US EPA, Region 10 </a:t>
            </a:r>
            <a:r>
              <a:rPr lang="en-US" dirty="0" err="1">
                <a:solidFill>
                  <a:schemeClr val="bg1"/>
                </a:solidFill>
              </a:rPr>
              <a:t>EcoLearn</a:t>
            </a:r>
            <a:r>
              <a:rPr lang="en-US" dirty="0">
                <a:solidFill>
                  <a:schemeClr val="bg1"/>
                </a:solidFill>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5920493"/>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700"/>
            <a:ext cx="91440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93863" y="4697457"/>
            <a:ext cx="406400" cy="406400"/>
          </a:xfrm>
          <a:prstGeom prst="rect">
            <a:avLst/>
          </a:prstGeom>
        </p:spPr>
      </p:pic>
      <p:sp>
        <p:nvSpPr>
          <p:cNvPr id="6" name="TextBox 5"/>
          <p:cNvSpPr txBox="1"/>
          <p:nvPr/>
        </p:nvSpPr>
        <p:spPr>
          <a:xfrm>
            <a:off x="7527482" y="5103857"/>
            <a:ext cx="1597025" cy="369332"/>
          </a:xfrm>
          <a:prstGeom prst="rect">
            <a:avLst/>
          </a:prstGeom>
          <a:noFill/>
        </p:spPr>
        <p:txBody>
          <a:bodyPr wrap="square" rtlCol="0">
            <a:spAutoFit/>
          </a:bodyPr>
          <a:lstStyle/>
          <a:p>
            <a:r>
              <a:rPr lang="en-US" dirty="0">
                <a:solidFill>
                  <a:schemeClr val="bg1"/>
                </a:solidFill>
              </a:rPr>
              <a:t>Click for Audio </a:t>
            </a:r>
          </a:p>
        </p:txBody>
      </p:sp>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a:t>
            </a:r>
          </a:p>
        </p:txBody>
      </p:sp>
      <p:sp>
        <p:nvSpPr>
          <p:cNvPr id="3" name="Content Placeholder 2"/>
          <p:cNvSpPr>
            <a:spLocks noGrp="1"/>
          </p:cNvSpPr>
          <p:nvPr>
            <p:ph idx="1"/>
          </p:nvPr>
        </p:nvSpPr>
        <p:spPr>
          <a:xfrm>
            <a:off x="152400" y="1524000"/>
            <a:ext cx="8839200" cy="3124200"/>
          </a:xfrm>
        </p:spPr>
        <p:txBody>
          <a:bodyPr vert="horz" lIns="91440" tIns="45720" rIns="91440" bIns="45720" rtlCol="0" anchor="t">
            <a:normAutofit fontScale="92500" lnSpcReduction="10000"/>
          </a:bodyPr>
          <a:lstStyle/>
          <a:p>
            <a:r>
              <a:rPr lang="en-US" dirty="0">
                <a:solidFill>
                  <a:schemeClr val="bg1"/>
                </a:solidFill>
              </a:rPr>
              <a:t>Today you will learn…</a:t>
            </a:r>
          </a:p>
          <a:p>
            <a:pPr lvl="1"/>
            <a:r>
              <a:rPr lang="en-US" dirty="0">
                <a:solidFill>
                  <a:schemeClr val="bg1"/>
                </a:solidFill>
                <a:hlinkClick r:id="rId5"/>
              </a:rPr>
              <a:t>Endangered Animals of the Americas</a:t>
            </a:r>
            <a:r>
              <a:rPr lang="en-US" dirty="0">
                <a:solidFill>
                  <a:schemeClr val="bg1"/>
                </a:solidFill>
              </a:rPr>
              <a:t> </a:t>
            </a:r>
          </a:p>
          <a:p>
            <a:pPr lvl="1"/>
            <a:r>
              <a:rPr lang="en-US" dirty="0">
                <a:solidFill>
                  <a:schemeClr val="bg1"/>
                </a:solidFill>
              </a:rPr>
              <a:t>The meanings of vocabulary terms</a:t>
            </a:r>
          </a:p>
          <a:p>
            <a:pPr lvl="1"/>
            <a:r>
              <a:rPr lang="en-US" dirty="0">
                <a:solidFill>
                  <a:schemeClr val="bg1"/>
                </a:solidFill>
              </a:rPr>
              <a:t>Explain facts about an endangered or threatened animal, its habitat, and its obstacles</a:t>
            </a:r>
          </a:p>
          <a:p>
            <a:pPr lvl="1"/>
            <a:r>
              <a:rPr lang="en-US" dirty="0">
                <a:solidFill>
                  <a:schemeClr val="bg1"/>
                </a:solidFill>
              </a:rPr>
              <a:t>Write a persuasive argument about why people should try to save endangered or threatened animals </a:t>
            </a: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48766"/>
            <a:ext cx="4953000" cy="214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5" y="6364287"/>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6427" y="5957887"/>
            <a:ext cx="406400" cy="406400"/>
          </a:xfrm>
          <a:prstGeom prst="rect">
            <a:avLst/>
          </a:prstGeom>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a:t>
            </a:r>
          </a:p>
        </p:txBody>
      </p:sp>
      <p:sp>
        <p:nvSpPr>
          <p:cNvPr id="3" name="Content Placeholder 2"/>
          <p:cNvSpPr>
            <a:spLocks noGrp="1"/>
          </p:cNvSpPr>
          <p:nvPr>
            <p:ph idx="1"/>
          </p:nvPr>
        </p:nvSpPr>
        <p:spPr>
          <a:xfrm>
            <a:off x="457200" y="2133600"/>
            <a:ext cx="3124200" cy="3330209"/>
          </a:xfrm>
        </p:spPr>
        <p:txBody>
          <a:bodyPr>
            <a:normAutofit fontScale="92500" lnSpcReduction="20000"/>
          </a:bodyPr>
          <a:lstStyle/>
          <a:p>
            <a:r>
              <a:rPr lang="en-US" dirty="0">
                <a:solidFill>
                  <a:schemeClr val="bg1"/>
                </a:solidFill>
              </a:rPr>
              <a:t>Endangered species</a:t>
            </a:r>
          </a:p>
          <a:p>
            <a:endParaRPr lang="en-US" dirty="0">
              <a:solidFill>
                <a:schemeClr val="bg1"/>
              </a:solidFill>
            </a:endParaRPr>
          </a:p>
          <a:p>
            <a:r>
              <a:rPr lang="en-US" dirty="0">
                <a:solidFill>
                  <a:schemeClr val="bg1"/>
                </a:solidFill>
              </a:rPr>
              <a:t>Threatened species</a:t>
            </a:r>
          </a:p>
          <a:p>
            <a:endParaRPr lang="en-US" dirty="0">
              <a:solidFill>
                <a:schemeClr val="bg1"/>
              </a:solidFill>
            </a:endParaRPr>
          </a:p>
          <a:p>
            <a:r>
              <a:rPr lang="en-US" dirty="0">
                <a:solidFill>
                  <a:schemeClr val="bg1"/>
                </a:solidFill>
              </a:rPr>
              <a:t>Extinct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371600"/>
            <a:ext cx="4958443"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7" y="6364287"/>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114" y="5791200"/>
            <a:ext cx="406400" cy="406400"/>
          </a:xfrm>
          <a:prstGeom prst="rect">
            <a:avLst/>
          </a:prstGeom>
        </p:spPr>
      </p:pic>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457200" y="1371601"/>
            <a:ext cx="8229600" cy="3429000"/>
          </a:xfrm>
        </p:spPr>
        <p:txBody>
          <a:bodyPr vert="horz" lIns="91440" tIns="45720" rIns="91440" bIns="45720" rtlCol="0" anchor="t">
            <a:normAutofit fontScale="92500" lnSpcReduction="20000"/>
          </a:bodyPr>
          <a:lstStyle/>
          <a:p>
            <a:r>
              <a:rPr lang="en-US" dirty="0">
                <a:solidFill>
                  <a:schemeClr val="bg1"/>
                </a:solidFill>
                <a:hlinkClick r:id="rId5"/>
              </a:rPr>
              <a:t>National Geographic</a:t>
            </a:r>
            <a:r>
              <a:rPr lang="en-US" dirty="0">
                <a:solidFill>
                  <a:schemeClr val="bg1"/>
                </a:solidFill>
              </a:rPr>
              <a:t> </a:t>
            </a:r>
          </a:p>
          <a:p>
            <a:r>
              <a:rPr lang="en-US" dirty="0">
                <a:solidFill>
                  <a:schemeClr val="bg1"/>
                </a:solidFill>
              </a:rPr>
              <a:t>The animals of the Americas that are in danger of becoming extinct. Use the National Geographic Animals website to research the listed animals and complete the worksheet. List interesting facts about where each animal lives, what its habitat is like, what obstacles it faces, and other facts that interest you.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38394"/>
            <a:ext cx="406400" cy="406400"/>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44794"/>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495800"/>
            <a:ext cx="3629025" cy="226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381000" y="1371600"/>
            <a:ext cx="8229600" cy="990471"/>
          </a:xfrm>
        </p:spPr>
        <p:txBody>
          <a:bodyPr>
            <a:normAutofit fontScale="55000" lnSpcReduction="20000"/>
          </a:bodyPr>
          <a:lstStyle/>
          <a:p>
            <a:r>
              <a:rPr lang="en-US" sz="4800" dirty="0">
                <a:solidFill>
                  <a:schemeClr val="bg1"/>
                </a:solidFill>
              </a:rPr>
              <a:t>Use your group's research to create a poster about why people should try to save your chosen animal.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4714" y="6086549"/>
            <a:ext cx="406400" cy="40640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7" y="6477000"/>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245" y="2170593"/>
            <a:ext cx="7684188" cy="432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76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457200" y="1600201"/>
            <a:ext cx="8229600" cy="2590799"/>
          </a:xfrm>
        </p:spPr>
        <p:txBody>
          <a:bodyPr>
            <a:normAutofit fontScale="70000" lnSpcReduction="20000"/>
          </a:bodyPr>
          <a:lstStyle/>
          <a:p>
            <a:r>
              <a:rPr lang="en-US" sz="4400" dirty="0">
                <a:solidFill>
                  <a:schemeClr val="bg1"/>
                </a:solidFill>
              </a:rPr>
              <a:t>Where does this animal live?</a:t>
            </a:r>
          </a:p>
          <a:p>
            <a:r>
              <a:rPr lang="en-US" sz="4800" dirty="0">
                <a:solidFill>
                  <a:schemeClr val="bg1"/>
                </a:solidFill>
              </a:rPr>
              <a:t>Why is it endangered? </a:t>
            </a:r>
          </a:p>
          <a:p>
            <a:r>
              <a:rPr lang="en-US" sz="4800" dirty="0">
                <a:solidFill>
                  <a:schemeClr val="bg1"/>
                </a:solidFill>
              </a:rPr>
              <a:t>What can be done to save it?</a:t>
            </a:r>
          </a:p>
          <a:p>
            <a:r>
              <a:rPr lang="en-US" sz="4800" dirty="0">
                <a:solidFill>
                  <a:schemeClr val="bg1"/>
                </a:solidFill>
              </a:rPr>
              <a:t>Why should people care about this animal? </a:t>
            </a:r>
          </a:p>
          <a:p>
            <a:endParaRPr lang="en-US" sz="4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8962" y="6140893"/>
            <a:ext cx="406400" cy="406400"/>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4770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1" y="3663417"/>
            <a:ext cx="3048000" cy="305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2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Closure</a:t>
            </a:r>
            <a:r>
              <a:rPr lang="en-US" dirty="0"/>
              <a:t> </a:t>
            </a:r>
          </a:p>
        </p:txBody>
      </p:sp>
      <p:sp>
        <p:nvSpPr>
          <p:cNvPr id="3" name="Content Placeholder 2"/>
          <p:cNvSpPr>
            <a:spLocks noGrp="1"/>
          </p:cNvSpPr>
          <p:nvPr>
            <p:ph idx="1"/>
          </p:nvPr>
        </p:nvSpPr>
        <p:spPr>
          <a:xfrm>
            <a:off x="495300" y="1219200"/>
            <a:ext cx="8229600" cy="2057400"/>
          </a:xfrm>
        </p:spPr>
        <p:txBody>
          <a:bodyPr vert="horz" lIns="91440" tIns="45720" rIns="91440" bIns="45720" rtlCol="0" anchor="t">
            <a:normAutofit fontScale="77500" lnSpcReduction="20000"/>
          </a:bodyPr>
          <a:lstStyle/>
          <a:p>
            <a:pPr marL="0" indent="0">
              <a:buNone/>
            </a:pPr>
            <a:endParaRPr lang="en-US" sz="4800" dirty="0">
              <a:solidFill>
                <a:schemeClr val="bg1"/>
              </a:solidFill>
            </a:endParaRPr>
          </a:p>
          <a:p>
            <a:r>
              <a:rPr lang="en-US" sz="4800" dirty="0">
                <a:solidFill>
                  <a:schemeClr val="bg1"/>
                </a:solidFill>
              </a:rPr>
              <a:t>As a class, review </a:t>
            </a:r>
            <a:r>
              <a:rPr lang="en-US" sz="4800" dirty="0">
                <a:solidFill>
                  <a:schemeClr val="bg1"/>
                </a:solidFill>
                <a:hlinkClick r:id="rId5"/>
              </a:rPr>
              <a:t>“10 Easy Things You Can Do to Save Endangered Species”</a:t>
            </a:r>
          </a:p>
          <a:p>
            <a:pPr marL="457200" lvl="1" indent="0">
              <a:buNone/>
            </a:pPr>
            <a:endParaRPr lang="en-US" sz="4400" dirty="0">
              <a:solidFill>
                <a:schemeClr val="bg1"/>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3" y="6376987"/>
            <a:ext cx="173672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5795" y="5970587"/>
            <a:ext cx="406400" cy="406400"/>
          </a:xfrm>
          <a:prstGeom prst="rect">
            <a:avLst/>
          </a:prstGeom>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806" y="3025189"/>
            <a:ext cx="6324630" cy="31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8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Homework</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70198"/>
            <a:ext cx="5943600" cy="313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524000"/>
            <a:ext cx="7543800" cy="1815882"/>
          </a:xfrm>
          <a:prstGeom prst="rect">
            <a:avLst/>
          </a:prstGeom>
          <a:noFill/>
        </p:spPr>
        <p:txBody>
          <a:bodyPr wrap="square" rtlCol="0">
            <a:spAutoFit/>
          </a:bodyPr>
          <a:lstStyle/>
          <a:p>
            <a:pPr marL="285750" indent="-285750">
              <a:buFont typeface="Arial" pitchFamily="34" charset="0"/>
              <a:buChar char="•"/>
            </a:pPr>
            <a:r>
              <a:rPr lang="en-US" sz="2800" dirty="0">
                <a:solidFill>
                  <a:schemeClr val="bg1"/>
                </a:solidFill>
              </a:rPr>
              <a:t> Where does this animal live?</a:t>
            </a:r>
          </a:p>
          <a:p>
            <a:pPr marL="342900" indent="-342900">
              <a:buFont typeface="Arial" pitchFamily="34" charset="0"/>
              <a:buChar char="•"/>
            </a:pPr>
            <a:r>
              <a:rPr lang="en-US" sz="2800" dirty="0">
                <a:solidFill>
                  <a:schemeClr val="bg1"/>
                </a:solidFill>
              </a:rPr>
              <a:t>Why is it endangered?</a:t>
            </a:r>
          </a:p>
          <a:p>
            <a:pPr marL="342900" indent="-342900">
              <a:buFont typeface="Arial" pitchFamily="34" charset="0"/>
              <a:buChar char="•"/>
            </a:pPr>
            <a:r>
              <a:rPr lang="en-US" sz="2800" dirty="0">
                <a:solidFill>
                  <a:schemeClr val="bg1"/>
                </a:solidFill>
              </a:rPr>
              <a:t>What can be done to save it?</a:t>
            </a:r>
          </a:p>
          <a:p>
            <a:pPr marL="342900" indent="-342900">
              <a:buFont typeface="Arial" pitchFamily="34" charset="0"/>
              <a:buChar char="•"/>
            </a:pPr>
            <a:r>
              <a:rPr lang="en-US" sz="2800" dirty="0">
                <a:solidFill>
                  <a:schemeClr val="bg1"/>
                </a:solidFill>
              </a:rPr>
              <a:t>Why should people care about this animal?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1507" y="5970587"/>
            <a:ext cx="406400" cy="406400"/>
          </a:xfrm>
          <a:prstGeom prst="rect">
            <a:avLst/>
          </a:prstGeom>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 y="6376987"/>
            <a:ext cx="173672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0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387"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5205" y="6019800"/>
            <a:ext cx="4572000" cy="646331"/>
          </a:xfrm>
          <a:prstGeom prst="rect">
            <a:avLst/>
          </a:prstGeom>
        </p:spPr>
        <p:txBody>
          <a:bodyPr>
            <a:spAutoFit/>
          </a:bodyPr>
          <a:lstStyle/>
          <a:p>
            <a:pPr algn="ctr"/>
            <a:r>
              <a:rPr lang="en-US" dirty="0">
                <a:solidFill>
                  <a:schemeClr val="bg1"/>
                </a:solidFill>
              </a:rPr>
              <a:t>For more information: hanft.sally@epa.gov or salazar.viccy@epa.gov</a:t>
            </a:r>
          </a:p>
        </p:txBody>
      </p:sp>
      <p:sp>
        <p:nvSpPr>
          <p:cNvPr id="5" name="Rectangle 4"/>
          <p:cNvSpPr/>
          <p:nvPr/>
        </p:nvSpPr>
        <p:spPr>
          <a:xfrm>
            <a:off x="2286000" y="4574668"/>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hlinkClick r:id="rId3"/>
              </a:rPr>
              <a:t>https://www.epa.gov/education</a:t>
            </a:r>
            <a:r>
              <a:rPr lang="en-US" dirty="0">
                <a:solidFill>
                  <a:schemeClr val="bg1"/>
                </a:solidFill>
              </a:rPr>
              <a:t>  </a:t>
            </a:r>
          </a:p>
        </p:txBody>
      </p:sp>
      <p:sp>
        <p:nvSpPr>
          <p:cNvPr id="6" name="Rectangle 5"/>
          <p:cNvSpPr/>
          <p:nvPr/>
        </p:nvSpPr>
        <p:spPr>
          <a:xfrm>
            <a:off x="3438292" y="3666252"/>
            <a:ext cx="2267416" cy="769441"/>
          </a:xfrm>
          <a:prstGeom prst="rect">
            <a:avLst/>
          </a:prstGeom>
        </p:spPr>
        <p:txBody>
          <a:bodyPr wrap="none">
            <a:spAutoFit/>
          </a:bodyPr>
          <a:lstStyle/>
          <a:p>
            <a:r>
              <a:rPr lang="en-US" sz="4400" dirty="0" err="1">
                <a:solidFill>
                  <a:schemeClr val="bg1"/>
                </a:solidFill>
              </a:rPr>
              <a:t>EcoLearn</a:t>
            </a:r>
            <a:endParaRPr lang="en-US" sz="4400" dirty="0">
              <a:solidFill>
                <a:schemeClr val="bg1"/>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860514"/>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45930" y="5934670"/>
            <a:ext cx="12192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132904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2019-11-08T13:40:31+00:00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E6700601-89B4-47AC-999C-0FB3B04A6539}"/>
</file>

<file path=customXml/itemProps2.xml><?xml version="1.0" encoding="utf-8"?>
<ds:datastoreItem xmlns:ds="http://schemas.openxmlformats.org/officeDocument/2006/customXml" ds:itemID="{40E0AA62-3CFF-4E12-9260-8E9D9893C75E}"/>
</file>

<file path=customXml/itemProps3.xml><?xml version="1.0" encoding="utf-8"?>
<ds:datastoreItem xmlns:ds="http://schemas.openxmlformats.org/officeDocument/2006/customXml" ds:itemID="{AAD392DB-1D8A-44C1-9F4F-BE8BE5B0A411}"/>
</file>

<file path=customXml/itemProps4.xml><?xml version="1.0" encoding="utf-8"?>
<ds:datastoreItem xmlns:ds="http://schemas.openxmlformats.org/officeDocument/2006/customXml" ds:itemID="{FB80632B-6811-4321-9500-805818388EAB}"/>
</file>

<file path=docProps/app.xml><?xml version="1.0" encoding="utf-8"?>
<Properties xmlns="http://schemas.openxmlformats.org/officeDocument/2006/extended-properties" xmlns:vt="http://schemas.openxmlformats.org/officeDocument/2006/docPropsVTypes">
  <Template/>
  <TotalTime>413</TotalTime>
  <Words>344</Words>
  <Application>Microsoft Office PowerPoint</Application>
  <PresentationFormat>On-screen Show (4:3)</PresentationFormat>
  <Paragraphs>64</Paragraphs>
  <Slides>9</Slides>
  <Notes>8</Notes>
  <HiddenSlides>0</HiddenSlides>
  <MMClips>8</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5th Grade:  Animals Learn about animal species and their habitats that are endangered, reflect on  why it is important to protect these species to maintain biodiversity on the planet and to think about ways in which we as humans can help protect these species </vt:lpstr>
      <vt:lpstr>Objective</vt:lpstr>
      <vt:lpstr>Key Words</vt:lpstr>
      <vt:lpstr>Endangered Animals of the Americas </vt:lpstr>
      <vt:lpstr>Endangered Animals of the Americas </vt:lpstr>
      <vt:lpstr>Endangered Animals of the Americas </vt:lpstr>
      <vt:lpstr>Closure </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50</cp:revision>
  <dcterms:created xsi:type="dcterms:W3CDTF">2016-11-04T05:32:52Z</dcterms:created>
  <dcterms:modified xsi:type="dcterms:W3CDTF">2017-11-03T15:16:43Z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