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6.xml" ContentType="application/vnd.openxmlformats-officedocument.presentationml.notesSlide+xml"/>
  <Override PartName="/ppt/notesSlides/notesSlide2.xml" ContentType="application/vnd.openxmlformats-officedocument.presentationml.notes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slideLayouts/slideLayout2.xml" ContentType="application/vnd.openxmlformats-officedocument.presentationml.slideLayout+xml"/>
  <Override PartName="/ppt/notesSlides/notesSlide3.xml" ContentType="application/vnd.openxmlformats-officedocument.presentationml.notesSlide+xml"/>
  <Override PartName="/ppt/slideLayouts/slideLayout3.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9"/>
  </p:notesMasterIdLst>
  <p:sldIdLst>
    <p:sldId id="256" r:id="rId2"/>
    <p:sldId id="259" r:id="rId3"/>
    <p:sldId id="258" r:id="rId4"/>
    <p:sldId id="270" r:id="rId5"/>
    <p:sldId id="280" r:id="rId6"/>
    <p:sldId id="274" r:id="rId7"/>
    <p:sldId id="281"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635" autoAdjust="0"/>
  </p:normalViewPr>
  <p:slideViewPr>
    <p:cSldViewPr>
      <p:cViewPr>
        <p:scale>
          <a:sx n="50" d="100"/>
          <a:sy n="50" d="100"/>
        </p:scale>
        <p:origin x="-1720" y="-32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17" Type="http://schemas.openxmlformats.org/officeDocument/2006/relationships/customXml" Target="../customXml/item4.xml"/><Relationship Id="rId2" Type="http://schemas.openxmlformats.org/officeDocument/2006/relationships/slide" Target="slides/slide1.xml"/><Relationship Id="rId16"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customXml" Target="../customXml/item2.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A843E6-AF4E-4C45-8111-6555DDD955CB}" type="datetimeFigureOut">
              <a:rPr lang="en-US" smtClean="0"/>
              <a:t>11/3/2017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37EA89-D534-44A7-9242-5B03811210AF}" type="slidenum">
              <a:rPr lang="en-US" smtClean="0"/>
              <a:t>‹#›</a:t>
            </a:fld>
            <a:endParaRPr lang="en-US"/>
          </a:p>
        </p:txBody>
      </p:sp>
    </p:spTree>
    <p:extLst>
      <p:ext uri="{BB962C8B-B14F-4D97-AF65-F5344CB8AC3E}">
        <p14:creationId xmlns:p14="http://schemas.microsoft.com/office/powerpoint/2010/main" val="3870060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a:t>
            </a:r>
            <a:r>
              <a:rPr lang="en-US" baseline="0" dirty="0"/>
              <a:t> </a:t>
            </a:r>
            <a:r>
              <a:rPr lang="en-US" baseline="0" dirty="0" err="1"/>
              <a:t>Source:http</a:t>
            </a:r>
            <a:r>
              <a:rPr lang="en-US" baseline="0" dirty="0"/>
              <a:t>://k--</a:t>
            </a:r>
            <a:r>
              <a:rPr lang="en-US" baseline="0" dirty="0" err="1"/>
              <a:t>k.club</a:t>
            </a:r>
            <a:r>
              <a:rPr lang="en-US" baseline="0" dirty="0"/>
              <a:t>/?p=51502</a:t>
            </a:r>
          </a:p>
        </p:txBody>
      </p:sp>
      <p:sp>
        <p:nvSpPr>
          <p:cNvPr id="4" name="Slide Number Placeholder 3"/>
          <p:cNvSpPr>
            <a:spLocks noGrp="1"/>
          </p:cNvSpPr>
          <p:nvPr>
            <p:ph type="sldNum" sz="quarter" idx="10"/>
          </p:nvPr>
        </p:nvSpPr>
        <p:spPr/>
        <p:txBody>
          <a:bodyPr/>
          <a:lstStyle/>
          <a:p>
            <a:fld id="{C637EA89-D534-44A7-9242-5B03811210AF}" type="slidenum">
              <a:rPr lang="en-US" smtClean="0"/>
              <a:t>1</a:t>
            </a:fld>
            <a:endParaRPr lang="en-US"/>
          </a:p>
        </p:txBody>
      </p:sp>
    </p:spTree>
    <p:extLst>
      <p:ext uri="{BB962C8B-B14F-4D97-AF65-F5344CB8AC3E}">
        <p14:creationId xmlns:p14="http://schemas.microsoft.com/office/powerpoint/2010/main" val="3250826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Image</a:t>
            </a:r>
            <a:r>
              <a:rPr lang="en-US" baseline="0" dirty="0"/>
              <a:t> </a:t>
            </a:r>
            <a:r>
              <a:rPr lang="en-US" baseline="0" dirty="0" err="1"/>
              <a:t>Source:http</a:t>
            </a:r>
            <a:r>
              <a:rPr lang="en-US" baseline="0" dirty="0"/>
              <a:t>://sparkleberrylane.com/mind-body-and-earth-wellness/20-feasible-ways-to-be-greener-cuz-its-the-thing-to-do/</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637EA89-D534-44A7-9242-5B03811210AF}" type="slidenum">
              <a:rPr lang="en-US" smtClean="0"/>
              <a:t>2</a:t>
            </a:fld>
            <a:endParaRPr lang="en-US"/>
          </a:p>
        </p:txBody>
      </p:sp>
    </p:spTree>
    <p:extLst>
      <p:ext uri="{BB962C8B-B14F-4D97-AF65-F5344CB8AC3E}">
        <p14:creationId xmlns:p14="http://schemas.microsoft.com/office/powerpoint/2010/main" val="618850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a:t>
            </a:r>
            <a:r>
              <a:rPr lang="en-US" dirty="0" err="1"/>
              <a:t>Source:https</a:t>
            </a:r>
            <a:r>
              <a:rPr lang="en-US" dirty="0"/>
              <a:t>://i.ytimg.com/vi/hLq2datPo5M/maxresdefault.jpg</a:t>
            </a:r>
          </a:p>
        </p:txBody>
      </p:sp>
      <p:sp>
        <p:nvSpPr>
          <p:cNvPr id="4" name="Slide Number Placeholder 3"/>
          <p:cNvSpPr>
            <a:spLocks noGrp="1"/>
          </p:cNvSpPr>
          <p:nvPr>
            <p:ph type="sldNum" sz="quarter" idx="10"/>
          </p:nvPr>
        </p:nvSpPr>
        <p:spPr/>
        <p:txBody>
          <a:bodyPr/>
          <a:lstStyle/>
          <a:p>
            <a:fld id="{C637EA89-D534-44A7-9242-5B03811210AF}" type="slidenum">
              <a:rPr lang="en-US" smtClean="0"/>
              <a:t>3</a:t>
            </a:fld>
            <a:endParaRPr lang="en-US"/>
          </a:p>
        </p:txBody>
      </p:sp>
    </p:spTree>
    <p:extLst>
      <p:ext uri="{BB962C8B-B14F-4D97-AF65-F5344CB8AC3E}">
        <p14:creationId xmlns:p14="http://schemas.microsoft.com/office/powerpoint/2010/main" val="4720746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Image</a:t>
            </a:r>
            <a:r>
              <a:rPr lang="en-US" baseline="0" dirty="0"/>
              <a:t> Sources: http://earthsky.org/earth/did-glaciers-lure-wolves-back-to-california</a:t>
            </a:r>
          </a:p>
        </p:txBody>
      </p:sp>
      <p:sp>
        <p:nvSpPr>
          <p:cNvPr id="4" name="Slide Number Placeholder 3"/>
          <p:cNvSpPr>
            <a:spLocks noGrp="1"/>
          </p:cNvSpPr>
          <p:nvPr>
            <p:ph type="sldNum" sz="quarter" idx="10"/>
          </p:nvPr>
        </p:nvSpPr>
        <p:spPr/>
        <p:txBody>
          <a:bodyPr/>
          <a:lstStyle/>
          <a:p>
            <a:fld id="{C637EA89-D534-44A7-9242-5B03811210AF}" type="slidenum">
              <a:rPr lang="en-US" smtClean="0"/>
              <a:t>4</a:t>
            </a:fld>
            <a:endParaRPr lang="en-US"/>
          </a:p>
        </p:txBody>
      </p:sp>
    </p:spTree>
    <p:extLst>
      <p:ext uri="{BB962C8B-B14F-4D97-AF65-F5344CB8AC3E}">
        <p14:creationId xmlns:p14="http://schemas.microsoft.com/office/powerpoint/2010/main" val="22305140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a:t>
            </a:r>
            <a:r>
              <a:rPr lang="en-US" dirty="0" err="1"/>
              <a:t>Source:https</a:t>
            </a:r>
            <a:r>
              <a:rPr lang="en-US" dirty="0"/>
              <a:t>://www.pinterest.com/pin/532621093403114661/</a:t>
            </a:r>
          </a:p>
          <a:p>
            <a:endParaRPr lang="en-US" dirty="0"/>
          </a:p>
        </p:txBody>
      </p:sp>
      <p:sp>
        <p:nvSpPr>
          <p:cNvPr id="4" name="Slide Number Placeholder 3"/>
          <p:cNvSpPr>
            <a:spLocks noGrp="1"/>
          </p:cNvSpPr>
          <p:nvPr>
            <p:ph type="sldNum" sz="quarter" idx="10"/>
          </p:nvPr>
        </p:nvSpPr>
        <p:spPr/>
        <p:txBody>
          <a:bodyPr/>
          <a:lstStyle/>
          <a:p>
            <a:fld id="{C637EA89-D534-44A7-9242-5B03811210AF}" type="slidenum">
              <a:rPr lang="en-US" smtClean="0"/>
              <a:t>5</a:t>
            </a:fld>
            <a:endParaRPr lang="en-US"/>
          </a:p>
        </p:txBody>
      </p:sp>
    </p:spTree>
    <p:extLst>
      <p:ext uri="{BB962C8B-B14F-4D97-AF65-F5344CB8AC3E}">
        <p14:creationId xmlns:p14="http://schemas.microsoft.com/office/powerpoint/2010/main" val="30015980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charset="0"/>
              <a:buNone/>
            </a:pPr>
            <a:r>
              <a:rPr lang="en-US" dirty="0"/>
              <a:t>Image </a:t>
            </a:r>
            <a:r>
              <a:rPr lang="en-US" dirty="0" err="1"/>
              <a:t>Source:https</a:t>
            </a:r>
            <a:r>
              <a:rPr lang="en-US" dirty="0"/>
              <a:t>://askabiologist.asu.edu/explore/i-spy-ecosystem</a:t>
            </a:r>
          </a:p>
          <a:p>
            <a:pPr marL="0" indent="0">
              <a:buFont typeface="Arial" charset="0"/>
              <a:buNone/>
            </a:pPr>
            <a:endParaRPr lang="en-US" dirty="0"/>
          </a:p>
        </p:txBody>
      </p:sp>
      <p:sp>
        <p:nvSpPr>
          <p:cNvPr id="4" name="Slide Number Placeholder 3"/>
          <p:cNvSpPr>
            <a:spLocks noGrp="1"/>
          </p:cNvSpPr>
          <p:nvPr>
            <p:ph type="sldNum" sz="quarter" idx="10"/>
          </p:nvPr>
        </p:nvSpPr>
        <p:spPr/>
        <p:txBody>
          <a:bodyPr/>
          <a:lstStyle/>
          <a:p>
            <a:fld id="{C637EA89-D534-44A7-9242-5B03811210AF}" type="slidenum">
              <a:rPr lang="en-US" smtClean="0"/>
              <a:t>6</a:t>
            </a:fld>
            <a:endParaRPr lang="en-US"/>
          </a:p>
        </p:txBody>
      </p:sp>
    </p:spTree>
    <p:extLst>
      <p:ext uri="{BB962C8B-B14F-4D97-AF65-F5344CB8AC3E}">
        <p14:creationId xmlns:p14="http://schemas.microsoft.com/office/powerpoint/2010/main" val="25520441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0F006F5-19A4-4D0A-A958-6219278CB416}" type="datetimeFigureOut">
              <a:rPr lang="en-US" smtClean="0"/>
              <a:t>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1AC6CA-2B0A-495C-BF29-181540467F31}" type="slidenum">
              <a:rPr lang="en-US" smtClean="0"/>
              <a:t>‹#›</a:t>
            </a:fld>
            <a:endParaRPr lang="en-US"/>
          </a:p>
        </p:txBody>
      </p:sp>
    </p:spTree>
    <p:extLst>
      <p:ext uri="{BB962C8B-B14F-4D97-AF65-F5344CB8AC3E}">
        <p14:creationId xmlns:p14="http://schemas.microsoft.com/office/powerpoint/2010/main" val="5450557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F006F5-19A4-4D0A-A958-6219278CB416}" type="datetimeFigureOut">
              <a:rPr lang="en-US" smtClean="0"/>
              <a:t>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1AC6CA-2B0A-495C-BF29-181540467F31}" type="slidenum">
              <a:rPr lang="en-US" smtClean="0"/>
              <a:t>‹#›</a:t>
            </a:fld>
            <a:endParaRPr lang="en-US"/>
          </a:p>
        </p:txBody>
      </p:sp>
    </p:spTree>
    <p:extLst>
      <p:ext uri="{BB962C8B-B14F-4D97-AF65-F5344CB8AC3E}">
        <p14:creationId xmlns:p14="http://schemas.microsoft.com/office/powerpoint/2010/main" val="2947112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F006F5-19A4-4D0A-A958-6219278CB416}" type="datetimeFigureOut">
              <a:rPr lang="en-US" smtClean="0"/>
              <a:t>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1AC6CA-2B0A-495C-BF29-181540467F31}" type="slidenum">
              <a:rPr lang="en-US" smtClean="0"/>
              <a:t>‹#›</a:t>
            </a:fld>
            <a:endParaRPr lang="en-US"/>
          </a:p>
        </p:txBody>
      </p:sp>
    </p:spTree>
    <p:extLst>
      <p:ext uri="{BB962C8B-B14F-4D97-AF65-F5344CB8AC3E}">
        <p14:creationId xmlns:p14="http://schemas.microsoft.com/office/powerpoint/2010/main" val="749028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F006F5-19A4-4D0A-A958-6219278CB416}" type="datetimeFigureOut">
              <a:rPr lang="en-US" smtClean="0"/>
              <a:t>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1AC6CA-2B0A-495C-BF29-181540467F31}" type="slidenum">
              <a:rPr lang="en-US" smtClean="0"/>
              <a:t>‹#›</a:t>
            </a:fld>
            <a:endParaRPr lang="en-US"/>
          </a:p>
        </p:txBody>
      </p:sp>
    </p:spTree>
    <p:extLst>
      <p:ext uri="{BB962C8B-B14F-4D97-AF65-F5344CB8AC3E}">
        <p14:creationId xmlns:p14="http://schemas.microsoft.com/office/powerpoint/2010/main" val="42852776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0F006F5-19A4-4D0A-A958-6219278CB416}" type="datetimeFigureOut">
              <a:rPr lang="en-US" smtClean="0"/>
              <a:t>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1AC6CA-2B0A-495C-BF29-181540467F31}" type="slidenum">
              <a:rPr lang="en-US" smtClean="0"/>
              <a:t>‹#›</a:t>
            </a:fld>
            <a:endParaRPr lang="en-US"/>
          </a:p>
        </p:txBody>
      </p:sp>
    </p:spTree>
    <p:extLst>
      <p:ext uri="{BB962C8B-B14F-4D97-AF65-F5344CB8AC3E}">
        <p14:creationId xmlns:p14="http://schemas.microsoft.com/office/powerpoint/2010/main" val="2628198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0F006F5-19A4-4D0A-A958-6219278CB416}" type="datetimeFigureOut">
              <a:rPr lang="en-US" smtClean="0"/>
              <a:t>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1AC6CA-2B0A-495C-BF29-181540467F31}" type="slidenum">
              <a:rPr lang="en-US" smtClean="0"/>
              <a:t>‹#›</a:t>
            </a:fld>
            <a:endParaRPr lang="en-US"/>
          </a:p>
        </p:txBody>
      </p:sp>
    </p:spTree>
    <p:extLst>
      <p:ext uri="{BB962C8B-B14F-4D97-AF65-F5344CB8AC3E}">
        <p14:creationId xmlns:p14="http://schemas.microsoft.com/office/powerpoint/2010/main" val="3880623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0F006F5-19A4-4D0A-A958-6219278CB416}" type="datetimeFigureOut">
              <a:rPr lang="en-US" smtClean="0"/>
              <a:t>11/3/2017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1AC6CA-2B0A-495C-BF29-181540467F31}" type="slidenum">
              <a:rPr lang="en-US" smtClean="0"/>
              <a:t>‹#›</a:t>
            </a:fld>
            <a:endParaRPr lang="en-US"/>
          </a:p>
        </p:txBody>
      </p:sp>
    </p:spTree>
    <p:extLst>
      <p:ext uri="{BB962C8B-B14F-4D97-AF65-F5344CB8AC3E}">
        <p14:creationId xmlns:p14="http://schemas.microsoft.com/office/powerpoint/2010/main" val="184640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0F006F5-19A4-4D0A-A958-6219278CB416}" type="datetimeFigureOut">
              <a:rPr lang="en-US" smtClean="0"/>
              <a:t>11/3/2017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1AC6CA-2B0A-495C-BF29-181540467F31}" type="slidenum">
              <a:rPr lang="en-US" smtClean="0"/>
              <a:t>‹#›</a:t>
            </a:fld>
            <a:endParaRPr lang="en-US"/>
          </a:p>
        </p:txBody>
      </p:sp>
    </p:spTree>
    <p:extLst>
      <p:ext uri="{BB962C8B-B14F-4D97-AF65-F5344CB8AC3E}">
        <p14:creationId xmlns:p14="http://schemas.microsoft.com/office/powerpoint/2010/main" val="1082022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F006F5-19A4-4D0A-A958-6219278CB416}" type="datetimeFigureOut">
              <a:rPr lang="en-US" smtClean="0"/>
              <a:t>11/3/2017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1AC6CA-2B0A-495C-BF29-181540467F31}" type="slidenum">
              <a:rPr lang="en-US" smtClean="0"/>
              <a:t>‹#›</a:t>
            </a:fld>
            <a:endParaRPr lang="en-US"/>
          </a:p>
        </p:txBody>
      </p:sp>
    </p:spTree>
    <p:extLst>
      <p:ext uri="{BB962C8B-B14F-4D97-AF65-F5344CB8AC3E}">
        <p14:creationId xmlns:p14="http://schemas.microsoft.com/office/powerpoint/2010/main" val="1330135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0F006F5-19A4-4D0A-A958-6219278CB416}" type="datetimeFigureOut">
              <a:rPr lang="en-US" smtClean="0"/>
              <a:t>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1AC6CA-2B0A-495C-BF29-181540467F31}" type="slidenum">
              <a:rPr lang="en-US" smtClean="0"/>
              <a:t>‹#›</a:t>
            </a:fld>
            <a:endParaRPr lang="en-US"/>
          </a:p>
        </p:txBody>
      </p:sp>
    </p:spTree>
    <p:extLst>
      <p:ext uri="{BB962C8B-B14F-4D97-AF65-F5344CB8AC3E}">
        <p14:creationId xmlns:p14="http://schemas.microsoft.com/office/powerpoint/2010/main" val="623811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0F006F5-19A4-4D0A-A958-6219278CB416}" type="datetimeFigureOut">
              <a:rPr lang="en-US" smtClean="0"/>
              <a:t>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1AC6CA-2B0A-495C-BF29-181540467F31}" type="slidenum">
              <a:rPr lang="en-US" smtClean="0"/>
              <a:t>‹#›</a:t>
            </a:fld>
            <a:endParaRPr lang="en-US"/>
          </a:p>
        </p:txBody>
      </p:sp>
    </p:spTree>
    <p:extLst>
      <p:ext uri="{BB962C8B-B14F-4D97-AF65-F5344CB8AC3E}">
        <p14:creationId xmlns:p14="http://schemas.microsoft.com/office/powerpoint/2010/main" val="9404719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F006F5-19A4-4D0A-A958-6219278CB416}" type="datetimeFigureOut">
              <a:rPr lang="en-US" smtClean="0"/>
              <a:t>11/3/2017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1AC6CA-2B0A-495C-BF29-181540467F31}" type="slidenum">
              <a:rPr lang="en-US" smtClean="0"/>
              <a:t>‹#›</a:t>
            </a:fld>
            <a:endParaRPr lang="en-US"/>
          </a:p>
        </p:txBody>
      </p:sp>
    </p:spTree>
    <p:extLst>
      <p:ext uri="{BB962C8B-B14F-4D97-AF65-F5344CB8AC3E}">
        <p14:creationId xmlns:p14="http://schemas.microsoft.com/office/powerpoint/2010/main" val="227748033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3.wav"/><Relationship Id="rId1" Type="http://schemas.microsoft.com/office/2007/relationships/media" Target="../media/media3.wav"/><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audio" Target="../media/media4.wav"/><Relationship Id="rId1" Type="http://schemas.microsoft.com/office/2007/relationships/media" Target="../media/media4.wav"/><Relationship Id="rId6" Type="http://schemas.openxmlformats.org/officeDocument/2006/relationships/image" Target="../media/image7.png"/><Relationship Id="rId5" Type="http://schemas.openxmlformats.org/officeDocument/2006/relationships/hyperlink" Target="https://www.youtube.com/watch?v=ysa5OBhXz-Q" TargetMode="External"/><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audio" Target="../media/media5.wav"/><Relationship Id="rId1" Type="http://schemas.microsoft.com/office/2007/relationships/media" Target="../media/media5.wav"/><Relationship Id="rId6" Type="http://schemas.openxmlformats.org/officeDocument/2006/relationships/image" Target="../media/image2.png"/><Relationship Id="rId5" Type="http://schemas.openxmlformats.org/officeDocument/2006/relationships/image" Target="../media/image8.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9.png"/><Relationship Id="rId2" Type="http://schemas.openxmlformats.org/officeDocument/2006/relationships/audio" Target="../media/media6.wav"/><Relationship Id="rId1" Type="http://schemas.microsoft.com/office/2007/relationships/media" Target="../media/media6.wav"/><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hyperlink" Target="https://www.epa.gov/education" TargetMode="External"/><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693848"/>
            <a:ext cx="7315200" cy="2095500"/>
          </a:xfrm>
        </p:spPr>
        <p:txBody>
          <a:bodyPr>
            <a:noAutofit/>
          </a:bodyPr>
          <a:lstStyle/>
          <a:p>
            <a:pPr algn="l"/>
            <a:r>
              <a:rPr lang="en-US" sz="2400" b="1" dirty="0"/>
              <a:t>5</a:t>
            </a:r>
            <a:r>
              <a:rPr lang="en-US" sz="2400" b="1" baseline="30000" dirty="0"/>
              <a:t>th</a:t>
            </a:r>
            <a:r>
              <a:rPr lang="en-US" sz="2400" b="1" dirty="0"/>
              <a:t> Grade:</a:t>
            </a:r>
            <a:br>
              <a:rPr lang="en-US" dirty="0">
                <a:latin typeface="+mj-ea"/>
                <a:cs typeface="+mj-ea"/>
              </a:rPr>
            </a:br>
            <a:r>
              <a:rPr lang="en-US" b="1" dirty="0"/>
              <a:t>Ecosystems</a:t>
            </a:r>
            <a:r>
              <a:rPr lang="en-US" sz="4800" b="1" dirty="0"/>
              <a:t> </a:t>
            </a:r>
            <a:br>
              <a:rPr lang="en-US" dirty="0">
                <a:latin typeface="+mj-ea"/>
                <a:cs typeface="+mj-ea"/>
              </a:rPr>
            </a:br>
            <a:r>
              <a:rPr lang="en-US" sz="1400" b="1" dirty="0"/>
              <a:t>Ecosystems </a:t>
            </a:r>
            <a:r>
              <a:rPr lang="en-US" sz="1600" b="1" dirty="0"/>
              <a:t>are a web relationships between different animals and plants. Affecting one link in the web has ripple effects for the entire system. Students will develop respect for the diversity of species on the planet and learn the important ways in which all living things are connected. </a:t>
            </a:r>
          </a:p>
        </p:txBody>
      </p:sp>
      <p:sp>
        <p:nvSpPr>
          <p:cNvPr id="3" name="TextBox 2"/>
          <p:cNvSpPr txBox="1"/>
          <p:nvPr/>
        </p:nvSpPr>
        <p:spPr>
          <a:xfrm>
            <a:off x="8013700" y="5899447"/>
            <a:ext cx="1143000" cy="923330"/>
          </a:xfrm>
          <a:prstGeom prst="rect">
            <a:avLst/>
          </a:prstGeom>
          <a:noFill/>
        </p:spPr>
        <p:txBody>
          <a:bodyPr wrap="square" rtlCol="0">
            <a:spAutoFit/>
          </a:bodyPr>
          <a:lstStyle/>
          <a:p>
            <a:r>
              <a:rPr lang="en-US" dirty="0"/>
              <a:t>US EPA, Region 10 </a:t>
            </a:r>
            <a:r>
              <a:rPr lang="en-US" dirty="0" err="1"/>
              <a:t>EcoLearn</a:t>
            </a:r>
            <a:r>
              <a:rPr lang="en-US" dirty="0"/>
              <a:t> </a:t>
            </a: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56462" y="5955506"/>
            <a:ext cx="835025" cy="811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43799" y="5257800"/>
            <a:ext cx="1736725"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813" y="-2"/>
            <a:ext cx="9167813" cy="4732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239124" y="4851400"/>
            <a:ext cx="406400" cy="406400"/>
          </a:xfrm>
          <a:prstGeom prst="rect">
            <a:avLst/>
          </a:prstGeom>
        </p:spPr>
      </p:pic>
    </p:spTree>
    <p:extLst>
      <p:ext uri="{BB962C8B-B14F-4D97-AF65-F5344CB8AC3E}">
        <p14:creationId xmlns:p14="http://schemas.microsoft.com/office/powerpoint/2010/main" val="23195016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8025"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Objective</a:t>
            </a:r>
          </a:p>
        </p:txBody>
      </p:sp>
      <p:sp>
        <p:nvSpPr>
          <p:cNvPr id="3" name="Content Placeholder 2"/>
          <p:cNvSpPr>
            <a:spLocks noGrp="1"/>
          </p:cNvSpPr>
          <p:nvPr>
            <p:ph idx="1"/>
          </p:nvPr>
        </p:nvSpPr>
        <p:spPr>
          <a:xfrm>
            <a:off x="152400" y="1524000"/>
            <a:ext cx="8839200" cy="2209800"/>
          </a:xfrm>
        </p:spPr>
        <p:txBody>
          <a:bodyPr>
            <a:normAutofit/>
          </a:bodyPr>
          <a:lstStyle/>
          <a:p>
            <a:r>
              <a:rPr lang="en-US" dirty="0"/>
              <a:t>Today you will learn…</a:t>
            </a:r>
          </a:p>
          <a:p>
            <a:pPr lvl="1"/>
            <a:r>
              <a:rPr lang="en-US" dirty="0"/>
              <a:t>The interdependence of organisms, including humans, involved in a food web</a:t>
            </a:r>
          </a:p>
          <a:p>
            <a:pPr lvl="1"/>
            <a:r>
              <a:rPr lang="en-US" dirty="0"/>
              <a:t>Human impacts on ecosystems </a:t>
            </a:r>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370637"/>
            <a:ext cx="1736725"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79650" y="3618309"/>
            <a:ext cx="4905244" cy="3071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660400" y="5938837"/>
            <a:ext cx="406400" cy="406400"/>
          </a:xfrm>
          <a:prstGeom prst="rect">
            <a:avLst/>
          </a:prstGeom>
        </p:spPr>
      </p:pic>
    </p:spTree>
    <p:extLst>
      <p:ext uri="{BB962C8B-B14F-4D97-AF65-F5344CB8AC3E}">
        <p14:creationId xmlns:p14="http://schemas.microsoft.com/office/powerpoint/2010/main" val="67861482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3327"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Key Words</a:t>
            </a:r>
          </a:p>
        </p:txBody>
      </p:sp>
      <p:sp>
        <p:nvSpPr>
          <p:cNvPr id="3" name="Content Placeholder 2"/>
          <p:cNvSpPr>
            <a:spLocks noGrp="1"/>
          </p:cNvSpPr>
          <p:nvPr>
            <p:ph idx="1"/>
          </p:nvPr>
        </p:nvSpPr>
        <p:spPr>
          <a:xfrm>
            <a:off x="457200" y="2133600"/>
            <a:ext cx="3124200" cy="3330209"/>
          </a:xfrm>
        </p:spPr>
        <p:txBody>
          <a:bodyPr>
            <a:normAutofit fontScale="70000" lnSpcReduction="20000"/>
          </a:bodyPr>
          <a:lstStyle/>
          <a:p>
            <a:r>
              <a:rPr lang="en-US" dirty="0"/>
              <a:t>Ecosystem</a:t>
            </a:r>
          </a:p>
          <a:p>
            <a:endParaRPr lang="en-US" dirty="0"/>
          </a:p>
          <a:p>
            <a:r>
              <a:rPr lang="en-US" dirty="0"/>
              <a:t>Food chain</a:t>
            </a:r>
          </a:p>
          <a:p>
            <a:endParaRPr lang="en-US" dirty="0"/>
          </a:p>
          <a:p>
            <a:r>
              <a:rPr lang="en-US" dirty="0"/>
              <a:t>Food web</a:t>
            </a:r>
          </a:p>
          <a:p>
            <a:endParaRPr lang="en-US" dirty="0"/>
          </a:p>
          <a:p>
            <a:r>
              <a:rPr lang="en-US" dirty="0"/>
              <a:t>Energy flow</a:t>
            </a:r>
          </a:p>
          <a:p>
            <a:endParaRPr lang="en-US" dirty="0"/>
          </a:p>
          <a:p>
            <a:r>
              <a:rPr lang="en-US" dirty="0"/>
              <a:t>Top predator </a:t>
            </a:r>
          </a:p>
        </p:txBody>
      </p:sp>
      <p:pic>
        <p:nvPicPr>
          <p:cNvPr id="307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19400" y="1828800"/>
            <a:ext cx="6096000" cy="3922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08000" y="5954441"/>
            <a:ext cx="406400" cy="406400"/>
          </a:xfrm>
          <a:prstGeom prst="rect">
            <a:avLst/>
          </a:prstGeom>
        </p:spPr>
      </p:pic>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6370637"/>
            <a:ext cx="1736725"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015542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3415"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 Now</a:t>
            </a:r>
          </a:p>
        </p:txBody>
      </p:sp>
      <p:sp>
        <p:nvSpPr>
          <p:cNvPr id="3" name="Content Placeholder 2"/>
          <p:cNvSpPr>
            <a:spLocks noGrp="1"/>
          </p:cNvSpPr>
          <p:nvPr>
            <p:ph idx="1"/>
          </p:nvPr>
        </p:nvSpPr>
        <p:spPr>
          <a:xfrm>
            <a:off x="400195" y="1216462"/>
            <a:ext cx="8229600" cy="1905000"/>
          </a:xfrm>
        </p:spPr>
        <p:txBody>
          <a:bodyPr vert="horz" lIns="91440" tIns="45720" rIns="91440" bIns="45720" rtlCol="0" anchor="t">
            <a:normAutofit/>
          </a:bodyPr>
          <a:lstStyle/>
          <a:p>
            <a:pPr marL="457200" lvl="1" indent="0">
              <a:buNone/>
            </a:pPr>
            <a:endParaRPr lang="en-US" dirty="0"/>
          </a:p>
          <a:p>
            <a:pPr lvl="1"/>
            <a:r>
              <a:rPr lang="en-US" dirty="0">
                <a:hlinkClick r:id="rId5"/>
              </a:rPr>
              <a:t>How Wolves Change Rivers</a:t>
            </a:r>
          </a:p>
          <a:p>
            <a:pPr marL="457200" lvl="1" indent="0">
              <a:buNone/>
            </a:pPr>
            <a:endParaRPr lang="en-US" dirty="0"/>
          </a:p>
        </p:txBody>
      </p:sp>
      <p:sp>
        <p:nvSpPr>
          <p:cNvPr id="5" name="TextBox 4"/>
          <p:cNvSpPr txBox="1"/>
          <p:nvPr/>
        </p:nvSpPr>
        <p:spPr>
          <a:xfrm>
            <a:off x="25400" y="6324600"/>
            <a:ext cx="1574800" cy="369332"/>
          </a:xfrm>
          <a:prstGeom prst="rect">
            <a:avLst/>
          </a:prstGeom>
          <a:noFill/>
        </p:spPr>
        <p:txBody>
          <a:bodyPr wrap="square" rtlCol="0">
            <a:spAutoFit/>
          </a:bodyPr>
          <a:lstStyle/>
          <a:p>
            <a:r>
              <a:rPr lang="en-US" dirty="0"/>
              <a:t>Click for Audio </a:t>
            </a:r>
          </a:p>
        </p:txBody>
      </p:sp>
      <p:pic>
        <p:nvPicPr>
          <p:cNvPr id="409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96066" y="2514600"/>
            <a:ext cx="6445872" cy="4034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533400" y="5918200"/>
            <a:ext cx="406400" cy="406400"/>
          </a:xfrm>
          <a:prstGeom prst="rect">
            <a:avLst/>
          </a:prstGeom>
        </p:spPr>
      </p:pic>
    </p:spTree>
    <p:extLst>
      <p:ext uri="{BB962C8B-B14F-4D97-AF65-F5344CB8AC3E}">
        <p14:creationId xmlns:p14="http://schemas.microsoft.com/office/powerpoint/2010/main" val="335569851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8526"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Ecosystem Worksheet </a:t>
            </a:r>
          </a:p>
        </p:txBody>
      </p:sp>
      <p:sp>
        <p:nvSpPr>
          <p:cNvPr id="3" name="Content Placeholder 2"/>
          <p:cNvSpPr>
            <a:spLocks noGrp="1"/>
          </p:cNvSpPr>
          <p:nvPr>
            <p:ph idx="1"/>
          </p:nvPr>
        </p:nvSpPr>
        <p:spPr>
          <a:xfrm>
            <a:off x="457200" y="1600200"/>
            <a:ext cx="8229600" cy="2209800"/>
          </a:xfrm>
        </p:spPr>
        <p:txBody>
          <a:bodyPr vert="horz" lIns="91440" tIns="45720" rIns="91440" bIns="45720" rtlCol="0" anchor="t">
            <a:normAutofit fontScale="92500" lnSpcReduction="20000"/>
          </a:bodyPr>
          <a:lstStyle/>
          <a:p>
            <a:r>
              <a:rPr lang="en-US" dirty="0"/>
              <a:t>Fill out your Ecosystem Activity Worksheet</a:t>
            </a:r>
            <a:endParaRPr lang="en-US" dirty="0">
              <a:solidFill>
                <a:srgbClr val="000000"/>
              </a:solidFill>
              <a:latin typeface="Calibri"/>
            </a:endParaRPr>
          </a:p>
          <a:p>
            <a:r>
              <a:rPr lang="en-US" dirty="0"/>
              <a:t>Refresh your knowledge of </a:t>
            </a:r>
          </a:p>
          <a:p>
            <a:pPr lvl="1"/>
            <a:r>
              <a:rPr lang="en-US" dirty="0"/>
              <a:t>Ecosystems </a:t>
            </a:r>
          </a:p>
          <a:p>
            <a:pPr lvl="1"/>
            <a:r>
              <a:rPr lang="en-US" dirty="0"/>
              <a:t>Species interconnection</a:t>
            </a:r>
          </a:p>
          <a:p>
            <a:pPr lvl="1"/>
            <a:r>
              <a:rPr lang="en-US" dirty="0"/>
              <a:t>Food chains and webs</a:t>
            </a:r>
          </a:p>
        </p:txBody>
      </p:sp>
      <p:pic>
        <p:nvPicPr>
          <p:cNvPr id="512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0750" y="4038600"/>
            <a:ext cx="4762500" cy="2419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400" y="6370637"/>
            <a:ext cx="1736725"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87362" y="6000750"/>
            <a:ext cx="406400" cy="406400"/>
          </a:xfrm>
          <a:prstGeom prst="rect">
            <a:avLst/>
          </a:prstGeom>
        </p:spPr>
      </p:pic>
    </p:spTree>
    <p:extLst>
      <p:ext uri="{BB962C8B-B14F-4D97-AF65-F5344CB8AC3E}">
        <p14:creationId xmlns:p14="http://schemas.microsoft.com/office/powerpoint/2010/main" val="295538604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1933"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Closure: Ecosystem Investigation  </a:t>
            </a:r>
          </a:p>
        </p:txBody>
      </p:sp>
      <p:sp>
        <p:nvSpPr>
          <p:cNvPr id="3" name="Content Placeholder 2"/>
          <p:cNvSpPr>
            <a:spLocks noGrp="1"/>
          </p:cNvSpPr>
          <p:nvPr>
            <p:ph idx="1"/>
          </p:nvPr>
        </p:nvSpPr>
        <p:spPr>
          <a:xfrm>
            <a:off x="457200" y="1600201"/>
            <a:ext cx="8229600" cy="2362199"/>
          </a:xfrm>
        </p:spPr>
        <p:txBody>
          <a:bodyPr>
            <a:normAutofit fontScale="55000" lnSpcReduction="20000"/>
          </a:bodyPr>
          <a:lstStyle/>
          <a:p>
            <a:r>
              <a:rPr lang="en-US" sz="4800" dirty="0"/>
              <a:t>Go outside and pick a small area to investigate (a playground, garden, etc.)</a:t>
            </a:r>
          </a:p>
          <a:p>
            <a:endParaRPr lang="en-US" sz="4800" dirty="0"/>
          </a:p>
          <a:p>
            <a:r>
              <a:rPr lang="en-US" sz="4800" dirty="0"/>
              <a:t> Identify as many different types of plants and animals (including insects) as you can and record the data on a worksheet.</a:t>
            </a:r>
          </a:p>
          <a:p>
            <a:pPr marL="0" indent="0">
              <a:buNone/>
            </a:pPr>
            <a:endParaRPr lang="en-US" sz="4800" dirty="0"/>
          </a:p>
        </p:txBody>
      </p:sp>
      <p:pic>
        <p:nvPicPr>
          <p:cNvPr id="922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382543"/>
            <a:ext cx="1736725"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65162" y="5912643"/>
            <a:ext cx="406400" cy="406400"/>
          </a:xfrm>
          <a:prstGeom prst="rect">
            <a:avLst/>
          </a:prstGeom>
        </p:spPr>
      </p:pic>
      <p:pic>
        <p:nvPicPr>
          <p:cNvPr id="205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71800" y="3548779"/>
            <a:ext cx="4752975" cy="3059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946330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1696"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8425" y="304800"/>
            <a:ext cx="3865563" cy="322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286000" y="6096000"/>
            <a:ext cx="4572000" cy="646331"/>
          </a:xfrm>
          <a:prstGeom prst="rect">
            <a:avLst/>
          </a:prstGeom>
        </p:spPr>
        <p:txBody>
          <a:bodyPr>
            <a:spAutoFit/>
          </a:bodyPr>
          <a:lstStyle/>
          <a:p>
            <a:pPr algn="ctr"/>
            <a:r>
              <a:rPr lang="en-US" dirty="0"/>
              <a:t>For more information: hanft.sally@epa.gov or salazar.viccy@epa.gov </a:t>
            </a:r>
          </a:p>
        </p:txBody>
      </p:sp>
      <p:sp>
        <p:nvSpPr>
          <p:cNvPr id="5" name="Rectangle 4"/>
          <p:cNvSpPr/>
          <p:nvPr/>
        </p:nvSpPr>
        <p:spPr>
          <a:xfrm>
            <a:off x="2285206" y="4567872"/>
            <a:ext cx="4572000" cy="1477328"/>
          </a:xfrm>
          <a:prstGeom prst="rect">
            <a:avLst/>
          </a:prstGeom>
        </p:spPr>
        <p:txBody>
          <a:bodyPr>
            <a:spAutoFit/>
          </a:bodyPr>
          <a:lstStyle/>
          <a:p>
            <a:pPr algn="ctr"/>
            <a:r>
              <a:rPr lang="en-US" dirty="0"/>
              <a:t>Developed by the Environmental Protection Agency</a:t>
            </a:r>
          </a:p>
          <a:p>
            <a:pPr algn="ctr"/>
            <a:r>
              <a:rPr lang="en-US" dirty="0"/>
              <a:t>With support from Department of State </a:t>
            </a:r>
          </a:p>
          <a:p>
            <a:pPr algn="ctr"/>
            <a:r>
              <a:rPr lang="en-US" dirty="0"/>
              <a:t>Virtual Students of Foreign Service Interns </a:t>
            </a:r>
          </a:p>
          <a:p>
            <a:pPr algn="ctr"/>
            <a:r>
              <a:rPr lang="en-US" dirty="0">
                <a:hlinkClick r:id="rId3"/>
              </a:rPr>
              <a:t>https://www.epa.gov/education</a:t>
            </a:r>
            <a:r>
              <a:rPr lang="en-US" dirty="0"/>
              <a:t>  </a:t>
            </a:r>
          </a:p>
        </p:txBody>
      </p:sp>
      <p:sp>
        <p:nvSpPr>
          <p:cNvPr id="6" name="Rectangle 5"/>
          <p:cNvSpPr/>
          <p:nvPr/>
        </p:nvSpPr>
        <p:spPr>
          <a:xfrm>
            <a:off x="3438292" y="3629054"/>
            <a:ext cx="2267416" cy="769441"/>
          </a:xfrm>
          <a:prstGeom prst="rect">
            <a:avLst/>
          </a:prstGeom>
        </p:spPr>
        <p:txBody>
          <a:bodyPr wrap="none">
            <a:spAutoFit/>
          </a:bodyPr>
          <a:lstStyle/>
          <a:p>
            <a:r>
              <a:rPr lang="en-US" sz="4400" dirty="0" err="1"/>
              <a:t>EcoLearn</a:t>
            </a:r>
            <a:endParaRPr lang="en-US" sz="4400" dirty="0"/>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73091" y="5910063"/>
            <a:ext cx="969963"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7943054" y="5909368"/>
            <a:ext cx="1143000" cy="923330"/>
          </a:xfrm>
          <a:prstGeom prst="rect">
            <a:avLst/>
          </a:prstGeom>
        </p:spPr>
        <p:txBody>
          <a:bodyPr wrap="square">
            <a:spAutoFit/>
          </a:bodyPr>
          <a:lstStyle/>
          <a:p>
            <a:r>
              <a:rPr lang="en-US" dirty="0"/>
              <a:t>US EPA</a:t>
            </a:r>
          </a:p>
          <a:p>
            <a:r>
              <a:rPr lang="en-US" dirty="0"/>
              <a:t>Region 10 </a:t>
            </a:r>
          </a:p>
          <a:p>
            <a:r>
              <a:rPr lang="en-US" dirty="0" err="1"/>
              <a:t>EcoLearn</a:t>
            </a:r>
            <a:endParaRPr lang="en-US" dirty="0"/>
          </a:p>
        </p:txBody>
      </p:sp>
    </p:spTree>
    <p:extLst>
      <p:ext uri="{BB962C8B-B14F-4D97-AF65-F5344CB8AC3E}">
        <p14:creationId xmlns:p14="http://schemas.microsoft.com/office/powerpoint/2010/main" val="41961646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DDE5D0FA646EF498792D2B9A019C022" ma:contentTypeVersion="11" ma:contentTypeDescription="Create a new document." ma:contentTypeScope="" ma:versionID="02f31134bd8086bda2b586c8cb394efb">
  <xsd:schema xmlns:xsd="http://www.w3.org/2001/XMLSchema" xmlns:xs="http://www.w3.org/2001/XMLSchema" xmlns:p="http://schemas.microsoft.com/office/2006/metadata/properties" xmlns:ns1="http://schemas.microsoft.com/sharepoint/v3" xmlns:ns2="4ffa91fb-a0ff-4ac5-b2db-65c790d184a4" xmlns:ns3="http://schemas.microsoft.com/sharepoint.v3" xmlns:ns4="http://schemas.microsoft.com/sharepoint/v3/fields" xmlns:ns5="93c6a663-ae4a-4ced-9ece-a8d2a552dbdd" targetNamespace="http://schemas.microsoft.com/office/2006/metadata/properties" ma:root="true" ma:fieldsID="b28f1d4a36b692e96a95e7dfac3d5744" ns1:_="" ns2:_="" ns3:_="" ns4:_="" ns5:_="">
    <xsd:import namespace="http://schemas.microsoft.com/sharepoint/v3"/>
    <xsd:import namespace="4ffa91fb-a0ff-4ac5-b2db-65c790d184a4"/>
    <xsd:import namespace="http://schemas.microsoft.com/sharepoint.v3"/>
    <xsd:import namespace="http://schemas.microsoft.com/sharepoint/v3/fields"/>
    <xsd:import namespace="93c6a663-ae4a-4ced-9ece-a8d2a552dbdd"/>
    <xsd:element name="properties">
      <xsd:complexType>
        <xsd:sequence>
          <xsd:element name="documentManagement">
            <xsd:complexType>
              <xsd:all>
                <xsd:element ref="ns2:Document_x0020_Creation_x0020_Date" minOccurs="0"/>
                <xsd:element ref="ns2:Creator" minOccurs="0"/>
                <xsd:element ref="ns2:EPA_x0020_Office" minOccurs="0"/>
                <xsd:element ref="ns2:Record" minOccurs="0"/>
                <xsd:element ref="ns3:CategoryDescription" minOccurs="0"/>
                <xsd:element ref="ns2:Identifier" minOccurs="0"/>
                <xsd:element ref="ns2:EPA_x0020_Contributor" minOccurs="0"/>
                <xsd:element ref="ns2:External_x0020_Contributor" minOccurs="0"/>
                <xsd:element ref="ns4:_Coverage" minOccurs="0"/>
                <xsd:element ref="ns2:EPA_x0020_Related_x0020_Documents" minOccurs="0"/>
                <xsd:element ref="ns4:_Source" minOccurs="0"/>
                <xsd:element ref="ns2:Rights" minOccurs="0"/>
                <xsd:element ref="ns1:Language" minOccurs="0"/>
                <xsd:element ref="ns2:j747ac98061d40f0aa7bd47e1db5675d" minOccurs="0"/>
                <xsd:element ref="ns2:TaxKeywordTaxHTField" minOccurs="0"/>
                <xsd:element ref="ns2:TaxCatchAllLabel" minOccurs="0"/>
                <xsd:element ref="ns2:TaxCatchAll" minOccurs="0"/>
                <xsd:element ref="ns2:e3f09c3df709400db2417a7161762d62" minOccurs="0"/>
                <xsd:element ref="ns5:MediaServiceMetadata" minOccurs="0"/>
                <xsd:element ref="ns5:MediaServiceFastMetadata" minOccurs="0"/>
                <xsd:element ref="ns5:MediaServiceAutoTags" minOccurs="0"/>
                <xsd:element ref="ns5:MediaServiceOCR" minOccurs="0"/>
                <xsd:element ref="ns5:MediaServiceGenerationTime" minOccurs="0"/>
                <xsd:element ref="ns5:MediaServiceEventHashCode" minOccurs="0"/>
                <xsd:element ref="ns5: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Language" ma:index="17" nillable="true" ma:displayName="Language" ma:default="English" ma:description="Select the document language from the drop down." ma:format="Dropdown" ma:internalName="Language" ma:readOnly="false">
      <xsd:simpleType>
        <xsd:restriction base="dms:Choice">
          <xsd:enumeration value="Arabic (Saudi Arabia)"/>
          <xsd:enumeration value="Bulgarian (Bulgaria)"/>
          <xsd:enumeration value="Chinese (Hong Kong S.A.R.)"/>
          <xsd:enumeration value="Chinese (People's Republic of China)"/>
          <xsd:enumeration value="Chinese (Taiwan)"/>
          <xsd:enumeration value="Croatian (Croatia)"/>
          <xsd:enumeration value="Czech (Czech Republic)"/>
          <xsd:enumeration value="Danish (Denmark)"/>
          <xsd:enumeration value="Dutch (Netherlands)"/>
          <xsd:enumeration value="English"/>
          <xsd:enumeration value="Estonian (Estonia)"/>
          <xsd:enumeration value="Finnish (Finland)"/>
          <xsd:enumeration value="French (France)"/>
          <xsd:enumeration value="German (Germany)"/>
          <xsd:enumeration value="Greek (Greece)"/>
          <xsd:enumeration value="Hebrew (Israel)"/>
          <xsd:enumeration value="Hindi (India)"/>
          <xsd:enumeration value="Hungarian (Hungary)"/>
          <xsd:enumeration value="Indonesian (Indonesia)"/>
          <xsd:enumeration value="Italian (Italy)"/>
          <xsd:enumeration value="Japanese (Japan)"/>
          <xsd:enumeration value="Korean (Korea)"/>
          <xsd:enumeration value="Latvian (Latvia)"/>
          <xsd:enumeration value="Lithuanian (Lithuania)"/>
          <xsd:enumeration value="Malay (Malaysia)"/>
          <xsd:enumeration value="Norwegian (Bokmal) (Norway)"/>
          <xsd:enumeration value="Polish (Poland)"/>
          <xsd:enumeration value="Portuguese (Brazil)"/>
          <xsd:enumeration value="Portuguese (Portugal)"/>
          <xsd:enumeration value="Romanian (Romania)"/>
          <xsd:enumeration value="Russian (Russia)"/>
          <xsd:enumeration value="Serbian (Latin) (Serbia)"/>
          <xsd:enumeration value="Slovak (Slovakia)"/>
          <xsd:enumeration value="Slovenian (Slovenia)"/>
          <xsd:enumeration value="Spanish (Spain)"/>
          <xsd:enumeration value="Swedish (Sweden)"/>
          <xsd:enumeration value="Thai (Thailand)"/>
          <xsd:enumeration value="Turkish (Turkey)"/>
          <xsd:enumeration value="Ukrainian (Ukraine)"/>
          <xsd:enumeration value="Urdu (Islamic Republic of Pakistan)"/>
          <xsd:enumeration value="Vietnamese (Vietnam)"/>
        </xsd:restriction>
      </xsd:simpleType>
    </xsd:element>
  </xsd:schema>
  <xsd:schema xmlns:xsd="http://www.w3.org/2001/XMLSchema" xmlns:xs="http://www.w3.org/2001/XMLSchema" xmlns:dms="http://schemas.microsoft.com/office/2006/documentManagement/types" xmlns:pc="http://schemas.microsoft.com/office/infopath/2007/PartnerControls" targetNamespace="4ffa91fb-a0ff-4ac5-b2db-65c790d184a4" elementFormDefault="qualified">
    <xsd:import namespace="http://schemas.microsoft.com/office/2006/documentManagement/types"/>
    <xsd:import namespace="http://schemas.microsoft.com/office/infopath/2007/PartnerControls"/>
    <xsd:element name="Document_x0020_Creation_x0020_Date" ma:index="2" nillable="true" ma:displayName="Document Date" ma:default="[today]" ma:description="Enter the date this document was last modified. The upload date has been entered by default." ma:format="DateOnly" ma:internalName="Document_x0020_Creation_x0020_Date" ma:readOnly="false">
      <xsd:simpleType>
        <xsd:restriction base="dms:DateTime"/>
      </xsd:simpleType>
    </xsd:element>
    <xsd:element name="Creator" ma:index="3" nillable="true" ma:displayName="Creator" ma:description="Enter the person primarily responsible for the document. The name of the person uploading the document has been entered by default." ma:list="UserInfo" ma:SharePointGroup="0" ma:internalName="Crea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PA_x0020_Office" ma:index="4" nillable="true" ma:displayName="EPA Office" ma:description="Enter the EPA organization primarily responsible for the document. The office of the person uploading the document has been entered by default." ma:internalName="EPA_x0020_Office" ma:readOnly="false">
      <xsd:simpleType>
        <xsd:restriction base="dms:Text">
          <xsd:maxLength value="255"/>
        </xsd:restriction>
      </xsd:simpleType>
    </xsd:element>
    <xsd:element name="Record" ma:index="5" nillable="true" ma:displayName="Record" ma:default="Shared" ma:description="For documents that provide evidence of EPA decisions and actions, select &quot;Shared&quot; (open access) or &quot;Private&quot; (restricted access)." ma:format="Dropdown" ma:internalName="Record" ma:readOnly="false">
      <xsd:simpleType>
        <xsd:restriction base="dms:Choice">
          <xsd:enumeration value="None"/>
          <xsd:enumeration value="Shared"/>
          <xsd:enumeration value="Private"/>
        </xsd:restriction>
      </xsd:simpleType>
    </xsd:element>
    <xsd:element name="Identifier" ma:index="9" nillable="true" ma:displayName="Identifier" ma:description="Enter all EPA identification numbers applicable to this document, one on each line." ma:internalName="Identifier" ma:readOnly="false">
      <xsd:simpleType>
        <xsd:restriction base="dms:Note">
          <xsd:maxLength value="255"/>
        </xsd:restriction>
      </xsd:simpleType>
    </xsd:element>
    <xsd:element name="EPA_x0020_Contributor" ma:index="11" nillable="true" ma:displayName="EPA Contributor" ma:description="Enter an EPA person who contributed to the creation of the document but is not the primary author." ma:list="UserInfo" ma:SharePointGroup="0" ma:internalName="EPA_x0020_Contribu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Contributor" ma:index="12" nillable="true" ma:displayName="External Contributor" ma:description="Enter a non-EPA person who contributed to the creation of the document but is not the primary author." ma:internalName="External_x0020_Contributor" ma:readOnly="false">
      <xsd:simpleType>
        <xsd:restriction base="dms:Note">
          <xsd:maxLength value="255"/>
        </xsd:restriction>
      </xsd:simpleType>
    </xsd:element>
    <xsd:element name="EPA_x0020_Related_x0020_Documents" ma:index="14" nillable="true" ma:displayName="Other Related Documents" ma:description="Enter any related document." ma:internalName="EPA_x0020_Related_x0020_Documents" ma:readOnly="false">
      <xsd:simpleType>
        <xsd:restriction base="dms:Note">
          <xsd:maxLength value="255"/>
        </xsd:restriction>
      </xsd:simpleType>
    </xsd:element>
    <xsd:element name="Rights" ma:index="16" nillable="true" ma:displayName="Rights" ma:description="Enter information about intellectual property rights held over the document (e.g. copyright, patent, trademark)." ma:internalName="Rights" ma:readOnly="false">
      <xsd:simpleType>
        <xsd:restriction base="dms:Note">
          <xsd:maxLength value="255"/>
        </xsd:restriction>
      </xsd:simpleType>
    </xsd:element>
    <xsd:element name="j747ac98061d40f0aa7bd47e1db5675d" ma:index="19" nillable="true" ma:taxonomy="true" ma:internalName="j747ac98061d40f0aa7bd47e1db5675d" ma:taxonomyFieldName="Document_x0020_Type" ma:displayName="Document Type" ma:readOnly="false" ma:default="" ma:fieldId="{3747ac98-061d-40f0-aa7b-d47e1db5675d}" ma:sspId="29f62856-1543-49d4-a736-4569d363f533" ma:termSetId="e06cd6a9-a175-4da0-81cb-8dba7aa394ab" ma:anchorId="00000000-0000-0000-0000-000000000000" ma:open="false" ma:isKeyword="false">
      <xsd:complexType>
        <xsd:sequence>
          <xsd:element ref="pc:Terms" minOccurs="0" maxOccurs="1"/>
        </xsd:sequence>
      </xsd:complexType>
    </xsd:element>
    <xsd:element name="TaxKeywordTaxHTField" ma:index="21" nillable="true" ma:taxonomy="true" ma:internalName="TaxKeywordTaxHTField" ma:taxonomyFieldName="TaxKeyword" ma:displayName="Enterprise Keywords" ma:readOnly="false" ma:fieldId="{23f27201-bee3-471e-b2e7-b64fd8b7ca38}" ma:taxonomyMulti="true" ma:sspId="29f62856-1543-49d4-a736-4569d363f533" ma:termSetId="00000000-0000-0000-0000-000000000000" ma:anchorId="00000000-0000-0000-0000-000000000000" ma:open="true" ma:isKeyword="true">
      <xsd:complexType>
        <xsd:sequence>
          <xsd:element ref="pc:Terms" minOccurs="0" maxOccurs="1"/>
        </xsd:sequence>
      </xsd:complexType>
    </xsd:element>
    <xsd:element name="TaxCatchAllLabel" ma:index="23" nillable="true" ma:displayName="Taxonomy Catch All Column1" ma:hidden="true" ma:list="{80c63405-47a1-4b55-937d-305de570f354}" ma:internalName="TaxCatchAllLabel" ma:readOnly="true" ma:showField="CatchAllDataLabel" ma:web="5be46346-aa3e-492f-9fd9-57cc088700bd">
      <xsd:complexType>
        <xsd:complexContent>
          <xsd:extension base="dms:MultiChoiceLookup">
            <xsd:sequence>
              <xsd:element name="Value" type="dms:Lookup" maxOccurs="unbounded" minOccurs="0" nillable="true"/>
            </xsd:sequence>
          </xsd:extension>
        </xsd:complexContent>
      </xsd:complexType>
    </xsd:element>
    <xsd:element name="TaxCatchAll" ma:index="24" nillable="true" ma:displayName="Taxonomy Catch All Column" ma:hidden="true" ma:list="{80c63405-47a1-4b55-937d-305de570f354}" ma:internalName="TaxCatchAll" ma:showField="CatchAllData" ma:web="5be46346-aa3e-492f-9fd9-57cc088700bd">
      <xsd:complexType>
        <xsd:complexContent>
          <xsd:extension base="dms:MultiChoiceLookup">
            <xsd:sequence>
              <xsd:element name="Value" type="dms:Lookup" maxOccurs="unbounded" minOccurs="0" nillable="true"/>
            </xsd:sequence>
          </xsd:extension>
        </xsd:complexContent>
      </xsd:complexType>
    </xsd:element>
    <xsd:element name="e3f09c3df709400db2417a7161762d62" ma:index="28" nillable="true" ma:taxonomy="true" ma:internalName="e3f09c3df709400db2417a7161762d62" ma:taxonomyFieldName="EPA_x0020_Subject" ma:displayName="EPA Subject" ma:readOnly="false" ma:default="" ma:fieldId="{e3f09c3d-f709-400d-b241-7a7161762d62}" ma:taxonomyMulti="true" ma:sspId="29f62856-1543-49d4-a736-4569d363f533" ma:termSetId="7a3d4ae0-7e62-45a2-a406-c6a8a6a8eee3"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6" nillable="true" ma:displayName="Description" ma:description="Enter a brief description." ma:internalName="Category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Coverage" ma:index="13" nillable="true" ma:displayName="Coverage" ma:description="Enter the geographic location, jurisdiction, or time period for which the document is relevant." ma:internalName="_Coverage" ma:readOnly="false">
      <xsd:simpleType>
        <xsd:restriction base="dms:Text">
          <xsd:maxLength value="255"/>
        </xsd:restriction>
      </xsd:simpleType>
    </xsd:element>
    <xsd:element name="_Source" ma:index="15" nillable="true" ma:displayName="Source" ma:description="Enter a source from which the document is derived." ma:internalName="_Source"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3c6a663-ae4a-4ced-9ece-a8d2a552dbdd" elementFormDefault="qualified">
    <xsd:import namespace="http://schemas.microsoft.com/office/2006/documentManagement/types"/>
    <xsd:import namespace="http://schemas.microsoft.com/office/infopath/2007/PartnerControls"/>
    <xsd:element name="MediaServiceMetadata" ma:index="29" nillable="true" ma:displayName="MediaServiceMetadata" ma:hidden="true" ma:internalName="MediaServiceMetadata" ma:readOnly="true">
      <xsd:simpleType>
        <xsd:restriction base="dms:Note"/>
      </xsd:simpleType>
    </xsd:element>
    <xsd:element name="MediaServiceFastMetadata" ma:index="30" nillable="true" ma:displayName="MediaServiceFastMetadata" ma:hidden="true" ma:internalName="MediaServiceFastMetadata" ma:readOnly="true">
      <xsd:simpleType>
        <xsd:restriction base="dms:Note"/>
      </xsd:simpleType>
    </xsd:element>
    <xsd:element name="MediaServiceAutoTags" ma:index="31" nillable="true" ma:displayName="Tags" ma:internalName="MediaServiceAutoTags" ma:readOnly="true">
      <xsd:simpleType>
        <xsd:restriction base="dms:Text"/>
      </xsd:simpleType>
    </xsd:element>
    <xsd:element name="MediaServiceOCR" ma:index="32" nillable="true" ma:displayName="Extracted Text" ma:internalName="MediaServiceOCR" ma:readOnly="true">
      <xsd:simpleType>
        <xsd:restriction base="dms:Note">
          <xsd:maxLength value="255"/>
        </xsd:restriction>
      </xsd:simpleType>
    </xsd:element>
    <xsd:element name="MediaServiceGenerationTime" ma:index="33" nillable="true" ma:displayName="MediaServiceGenerationTime" ma:hidden="true" ma:internalName="MediaServiceGenerationTime" ma:readOnly="true">
      <xsd:simpleType>
        <xsd:restriction base="dms:Text"/>
      </xsd:simpleType>
    </xsd:element>
    <xsd:element name="MediaServiceEventHashCode" ma:index="34" nillable="true" ma:displayName="MediaServiceEventHashCode" ma:hidden="true" ma:internalName="MediaServiceEventHashCode" ma:readOnly="true">
      <xsd:simpleType>
        <xsd:restriction base="dms:Text"/>
      </xsd:simpleType>
    </xsd:element>
    <xsd:element name="MediaServiceDateTaken" ma:index="35"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29f62856-1543-49d4-a736-4569d363f533" ContentTypeId="0x0101" PreviousValue="false"/>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Record xmlns="4ffa91fb-a0ff-4ac5-b2db-65c790d184a4">Shared</Record>
    <Language xmlns="http://schemas.microsoft.com/sharepoint/v3">English</Language>
    <Document_x0020_Creation_x0020_Date xmlns="4ffa91fb-a0ff-4ac5-b2db-65c790d184a4">2019-11-08T13:40:24+00:00</Document_x0020_Creation_x0020_Date>
    <_Source xmlns="http://schemas.microsoft.com/sharepoint/v3/fields" xsi:nil="true"/>
    <j747ac98061d40f0aa7bd47e1db5675d xmlns="4ffa91fb-a0ff-4ac5-b2db-65c790d184a4">
      <Terms xmlns="http://schemas.microsoft.com/office/infopath/2007/PartnerControls"/>
    </j747ac98061d40f0aa7bd47e1db5675d>
    <e3f09c3df709400db2417a7161762d62 xmlns="4ffa91fb-a0ff-4ac5-b2db-65c790d184a4">
      <Terms xmlns="http://schemas.microsoft.com/office/infopath/2007/PartnerControls"/>
    </e3f09c3df709400db2417a7161762d62>
    <External_x0020_Contributor xmlns="4ffa91fb-a0ff-4ac5-b2db-65c790d184a4" xsi:nil="true"/>
    <TaxKeywordTaxHTField xmlns="4ffa91fb-a0ff-4ac5-b2db-65c790d184a4">
      <Terms xmlns="http://schemas.microsoft.com/office/infopath/2007/PartnerControls"/>
    </TaxKeywordTaxHTField>
    <Rights xmlns="4ffa91fb-a0ff-4ac5-b2db-65c790d184a4" xsi:nil="true"/>
    <EPA_x0020_Office xmlns="4ffa91fb-a0ff-4ac5-b2db-65c790d184a4" xsi:nil="true"/>
    <CategoryDescription xmlns="http://schemas.microsoft.com/sharepoint.v3" xsi:nil="true"/>
    <Identifier xmlns="4ffa91fb-a0ff-4ac5-b2db-65c790d184a4" xsi:nil="true"/>
    <_Coverage xmlns="http://schemas.microsoft.com/sharepoint/v3/fields" xsi:nil="true"/>
    <Creator xmlns="4ffa91fb-a0ff-4ac5-b2db-65c790d184a4">
      <UserInfo>
        <DisplayName/>
        <AccountId xsi:nil="true"/>
        <AccountType/>
      </UserInfo>
    </Creator>
    <EPA_x0020_Related_x0020_Documents xmlns="4ffa91fb-a0ff-4ac5-b2db-65c790d184a4" xsi:nil="true"/>
    <EPA_x0020_Contributor xmlns="4ffa91fb-a0ff-4ac5-b2db-65c790d184a4">
      <UserInfo>
        <DisplayName/>
        <AccountId xsi:nil="true"/>
        <AccountType/>
      </UserInfo>
    </EPA_x0020_Contributor>
    <TaxCatchAll xmlns="4ffa91fb-a0ff-4ac5-b2db-65c790d184a4"/>
  </documentManagement>
</p:properties>
</file>

<file path=customXml/itemProps1.xml><?xml version="1.0" encoding="utf-8"?>
<ds:datastoreItem xmlns:ds="http://schemas.openxmlformats.org/officeDocument/2006/customXml" ds:itemID="{7746D86F-F101-477A-ADDD-29E957A64811}"/>
</file>

<file path=customXml/itemProps2.xml><?xml version="1.0" encoding="utf-8"?>
<ds:datastoreItem xmlns:ds="http://schemas.openxmlformats.org/officeDocument/2006/customXml" ds:itemID="{90391E92-1635-404A-AAC7-1AED7E63851A}"/>
</file>

<file path=customXml/itemProps3.xml><?xml version="1.0" encoding="utf-8"?>
<ds:datastoreItem xmlns:ds="http://schemas.openxmlformats.org/officeDocument/2006/customXml" ds:itemID="{8E3205DD-C057-4EB5-9CE4-F9CDE077B755}"/>
</file>

<file path=customXml/itemProps4.xml><?xml version="1.0" encoding="utf-8"?>
<ds:datastoreItem xmlns:ds="http://schemas.openxmlformats.org/officeDocument/2006/customXml" ds:itemID="{DDB2A038-0489-461F-9317-EDF003EBE328}"/>
</file>

<file path=docProps/app.xml><?xml version="1.0" encoding="utf-8"?>
<Properties xmlns="http://schemas.openxmlformats.org/officeDocument/2006/extended-properties" xmlns:vt="http://schemas.openxmlformats.org/officeDocument/2006/docPropsVTypes">
  <Template/>
  <TotalTime>405</TotalTime>
  <Words>214</Words>
  <Application>Microsoft Office PowerPoint</Application>
  <PresentationFormat>On-screen Show (4:3)</PresentationFormat>
  <Paragraphs>47</Paragraphs>
  <Slides>7</Slides>
  <Notes>6</Notes>
  <HiddenSlides>0</HiddenSlides>
  <MMClips>6</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5th Grade: Ecosystems  Ecosystems are a web relationships between different animals and plants. Affecting one link in the web has ripple effects for the entire system. Students will develop respect for the diversity of species on the planet and learn the important ways in which all living things are connected. </vt:lpstr>
      <vt:lpstr>Objective</vt:lpstr>
      <vt:lpstr>Key Words</vt:lpstr>
      <vt:lpstr>Do Now</vt:lpstr>
      <vt:lpstr>Ecosystem Worksheet </vt:lpstr>
      <vt:lpstr>Closure: Ecosystem Investigation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4th Grade  Food and Honey Bee Pollination</dc:title>
  <dc:creator>mary</dc:creator>
  <cp:lastModifiedBy>mary</cp:lastModifiedBy>
  <cp:revision>49</cp:revision>
  <dcterms:created xsi:type="dcterms:W3CDTF">2016-11-04T05:32:52Z</dcterms:created>
  <dcterms:modified xsi:type="dcterms:W3CDTF">2017-11-03T04:49:04Z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0x010100DDDE5D0FA646EF498792D2B9A019C022</vt:lpwstr>
  </property>
  <property fmtid="{D5CDD505-2E9C-101B-9397-08002B2CF9AE}" pid="3" name="TaxKeyword">
    <vt:lpwstr/>
  </property>
</Properties>
</file>