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9" r:id="rId3"/>
    <p:sldId id="258" r:id="rId4"/>
    <p:sldId id="270" r:id="rId5"/>
    <p:sldId id="280" r:id="rId6"/>
    <p:sldId id="272" r:id="rId7"/>
    <p:sldId id="271" r:id="rId8"/>
    <p:sldId id="274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35" autoAdjust="0"/>
  </p:normalViewPr>
  <p:slideViewPr>
    <p:cSldViewPr>
      <p:cViewPr>
        <p:scale>
          <a:sx n="59" d="100"/>
          <a:sy n="59" d="100"/>
        </p:scale>
        <p:origin x="-146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</a:t>
            </a:r>
          </a:p>
          <a:p>
            <a:r>
              <a:rPr lang="en-US" baseline="0" dirty="0"/>
              <a:t>http://www.jackandpatty.com/2016/09/29/11-simple-ways-to-save-energy-and-money-at-home/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http://mightymuirhead.blogspot.com/2016/09/gr-5-energy.html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http://smartestabanell.blogspot.com/2015_03_01_archive.html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Sources:</a:t>
            </a:r>
          </a:p>
          <a:p>
            <a:r>
              <a:rPr lang="en-US" baseline="0" dirty="0"/>
              <a:t>http://www.bauer.uh.edu/centers/uhgemi/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://www.ppi.coop/environmental/energy-efficiency/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http://championnat-er.be/category/energia-renovable/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6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http://www.energyinspection.com.au/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hyperlink" Target="http://www.energy.gov/science-innovation/science-education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hyperlink" Target="http://authoring.concord.org/sequences/123/activities/599?show_index=true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4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notesSlide" Target="../notesSlides/notesSlide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2.xml"/><Relationship Id="rId5" Type="http://schemas.microsoft.com/office/2007/relationships/media" Target="../media/media8.wav"/><Relationship Id="rId10" Type="http://schemas.openxmlformats.org/officeDocument/2006/relationships/audio" Target="../media/media10.wav"/><Relationship Id="rId4" Type="http://schemas.openxmlformats.org/officeDocument/2006/relationships/audio" Target="../media/media7.wav"/><Relationship Id="rId9" Type="http://schemas.microsoft.com/office/2007/relationships/media" Target="../media/media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hyperlink" Target="http://www.solarcookers.org/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du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800"/>
            <a:ext cx="7590649" cy="2362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5</a:t>
            </a:r>
            <a:r>
              <a:rPr lang="en-US" sz="2400" b="1" baseline="30000" dirty="0"/>
              <a:t>th</a:t>
            </a:r>
            <a:r>
              <a:rPr lang="en-US" sz="2400" b="1" dirty="0"/>
              <a:t> Grade: </a:t>
            </a:r>
            <a:br>
              <a:rPr lang="en-US" dirty="0"/>
            </a:br>
            <a:r>
              <a:rPr lang="en-US" sz="6000" b="1" dirty="0"/>
              <a:t>Energy</a:t>
            </a:r>
            <a:br>
              <a:rPr lang="en-US" dirty="0"/>
            </a:br>
            <a:r>
              <a:rPr lang="en-US" sz="1700" b="1" dirty="0"/>
              <a:t>Learn the importance of conservation, and understand </a:t>
            </a:r>
            <a:br>
              <a:rPr lang="en-US" dirty="0"/>
            </a:br>
            <a:r>
              <a:rPr lang="en-US" sz="1700" b="1" dirty="0"/>
              <a:t>how your daily activities affect consumption. </a:t>
            </a:r>
            <a:br>
              <a:rPr lang="en-US" dirty="0"/>
            </a:br>
            <a:endParaRPr lang="en-US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01000" y="592049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EPA, Region 10 </a:t>
            </a:r>
            <a:r>
              <a:rPr lang="en-US" dirty="0" err="1"/>
              <a:t>EcoLearn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5968316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5003800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3249" y="46484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65" y="1524000"/>
            <a:ext cx="8839200" cy="2743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Today you will…</a:t>
            </a:r>
          </a:p>
          <a:p>
            <a:pPr lvl="1"/>
            <a:r>
              <a:rPr lang="en-US" sz="2000" dirty="0">
                <a:latin typeface="+mj-lt"/>
                <a:cs typeface="Times New Roman" pitchFamily="18" charset="0"/>
              </a:rPr>
              <a:t>Learn how much our society depends on electricity</a:t>
            </a:r>
          </a:p>
          <a:p>
            <a:pPr lvl="1"/>
            <a:r>
              <a:rPr lang="en-US" sz="2000" dirty="0">
                <a:latin typeface="+mj-lt"/>
                <a:cs typeface="Times New Roman" pitchFamily="18" charset="0"/>
              </a:rPr>
              <a:t>Analyze and contrast two graphs measuring the consumption of a resource</a:t>
            </a:r>
          </a:p>
          <a:p>
            <a:pPr lvl="1"/>
            <a:r>
              <a:rPr lang="en-US" sz="2000" dirty="0">
                <a:latin typeface="+mj-lt"/>
                <a:cs typeface="Times New Roman" pitchFamily="18" charset="0"/>
              </a:rPr>
              <a:t>Regulating the rate of consumption of a resource allows it to last longer</a:t>
            </a:r>
          </a:p>
          <a:p>
            <a:pPr lvl="1"/>
            <a:r>
              <a:rPr lang="en-US" sz="2000" dirty="0">
                <a:latin typeface="+mj-lt"/>
                <a:cs typeface="Times New Roman" pitchFamily="18" charset="0"/>
              </a:rPr>
              <a:t>Learn the difference between a non-renewable and renewable energy resources</a:t>
            </a:r>
          </a:p>
          <a:p>
            <a:pPr lvl="1"/>
            <a:r>
              <a:rPr lang="en-US" sz="2000" dirty="0">
                <a:latin typeface="+mj-lt"/>
                <a:cs typeface="Times New Roman" pitchFamily="18" charset="0"/>
              </a:rPr>
              <a:t>Energy conservation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0637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60" y="3895725"/>
            <a:ext cx="4881104" cy="261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5162" y="59642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124200" cy="333020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Resources</a:t>
            </a:r>
          </a:p>
          <a:p>
            <a:r>
              <a:rPr lang="en-US" sz="2800" dirty="0">
                <a:latin typeface="+mj-lt"/>
              </a:rPr>
              <a:t>Renewable energy</a:t>
            </a:r>
          </a:p>
          <a:p>
            <a:r>
              <a:rPr lang="en-US" sz="2800" dirty="0">
                <a:latin typeface="+mj-lt"/>
              </a:rPr>
              <a:t>Electricity</a:t>
            </a:r>
          </a:p>
          <a:p>
            <a:r>
              <a:rPr lang="en-US" sz="2800" dirty="0">
                <a:latin typeface="+mj-lt"/>
              </a:rPr>
              <a:t>Energy consumption</a:t>
            </a:r>
          </a:p>
          <a:p>
            <a:r>
              <a:rPr lang="en-US" sz="2800" dirty="0">
                <a:latin typeface="+mj-lt"/>
              </a:rPr>
              <a:t>Conservation </a:t>
            </a:r>
          </a:p>
          <a:p>
            <a:r>
              <a:rPr lang="en-US" sz="2800" dirty="0">
                <a:latin typeface="+mj-lt"/>
              </a:rPr>
              <a:t>Energy efficiency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600200"/>
            <a:ext cx="47625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6388566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7233" y="59794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Watch the video </a:t>
            </a:r>
            <a:r>
              <a:rPr lang="en-US" dirty="0">
                <a:hlinkClick r:id="rId5"/>
              </a:rPr>
              <a:t>“Energy Literacy Essential Principle #1”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" y="648866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6" y="2962275"/>
            <a:ext cx="7404100" cy="29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8300" y="6108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Efficiency Interactive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hlinkClick r:id="rId5"/>
              </a:rPr>
              <a:t>Activity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649" y="5967767"/>
            <a:ext cx="406400" cy="406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" y="6374167"/>
            <a:ext cx="1736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77" y="2686050"/>
            <a:ext cx="5237496" cy="296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08" y="1600200"/>
            <a:ext cx="8229600" cy="449580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During what season is electricity usage the highest?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How could people use electricity more efficiently in the summer?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How can your school be made more efficient?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Is it better for the environment to put solar panels on your roof or be more energy efficient?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What do you think the energy mix for electricity generation will be in the future?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48579" y="198120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35600" y="2838226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78221" y="3244626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70200" y="4482951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0861" y="5257800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67139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Audio for Answers </a:t>
            </a:r>
          </a:p>
        </p:txBody>
      </p:sp>
    </p:spTree>
    <p:extLst>
      <p:ext uri="{BB962C8B-B14F-4D97-AF65-F5344CB8AC3E}">
        <p14:creationId xmlns:p14="http://schemas.microsoft.com/office/powerpoint/2010/main" val="107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6385718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42201" cy="449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" y="59793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336159" cy="1447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hlinkClick r:id="rId5"/>
              </a:rPr>
              <a:t>Website</a:t>
            </a:r>
            <a:r>
              <a:rPr lang="en-US" sz="3600" dirty="0"/>
              <a:t>   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2543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2362200"/>
            <a:ext cx="7743050" cy="354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600" y="60379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94" y="204788"/>
            <a:ext cx="4320223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206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206" y="4495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Developed by the Environmental Protection Agency</a:t>
            </a:r>
          </a:p>
          <a:p>
            <a:pPr algn="ctr"/>
            <a:r>
              <a:rPr lang="en-US" dirty="0"/>
              <a:t>With support from Department of State </a:t>
            </a:r>
          </a:p>
          <a:p>
            <a:pPr algn="ctr"/>
            <a:r>
              <a:rPr lang="en-US" dirty="0"/>
              <a:t>Virtual Students of Foreign Service Interns </a:t>
            </a:r>
          </a:p>
          <a:p>
            <a:pPr algn="ctr"/>
            <a:r>
              <a:rPr lang="en-US" dirty="0">
                <a:hlinkClick r:id="rId3"/>
              </a:rPr>
              <a:t>https://www.epa.gov/education</a:t>
            </a:r>
            <a:r>
              <a:rPr lang="en-US" dirty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7498" y="3720148"/>
            <a:ext cx="2267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EcoLearn</a:t>
            </a:r>
            <a:endParaRPr lang="en-US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7" y="580411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01000" y="5888036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 EPA</a:t>
            </a:r>
          </a:p>
          <a:p>
            <a:r>
              <a:rPr lang="en-US" dirty="0"/>
              <a:t>Region 10 </a:t>
            </a:r>
          </a:p>
          <a:p>
            <a:r>
              <a:rPr lang="en-US" dirty="0" err="1"/>
              <a:t>EcoLearn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2019-11-08T13:40:25+00:00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61ED3F3C-3732-40BF-9F9D-5E0399277AA8}"/>
</file>

<file path=customXml/itemProps2.xml><?xml version="1.0" encoding="utf-8"?>
<ds:datastoreItem xmlns:ds="http://schemas.openxmlformats.org/officeDocument/2006/customXml" ds:itemID="{9FE66A62-9100-4A66-A5DB-6C5839443DD5}"/>
</file>

<file path=customXml/itemProps3.xml><?xml version="1.0" encoding="utf-8"?>
<ds:datastoreItem xmlns:ds="http://schemas.openxmlformats.org/officeDocument/2006/customXml" ds:itemID="{7E368F70-6FC0-46CE-BFB6-3CB2439075EC}"/>
</file>

<file path=customXml/itemProps4.xml><?xml version="1.0" encoding="utf-8"?>
<ds:datastoreItem xmlns:ds="http://schemas.openxmlformats.org/officeDocument/2006/customXml" ds:itemID="{BD6317AA-09DE-4797-BF18-0E4669E4C7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282</Words>
  <Application>Microsoft Office PowerPoint</Application>
  <PresentationFormat>On-screen Show (4:3)</PresentationFormat>
  <Paragraphs>61</Paragraphs>
  <Slides>9</Slides>
  <Notes>8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5th Grade:  Energy Learn the importance of conservation, and understand  how your daily activities affect consumption.  </vt:lpstr>
      <vt:lpstr>Objective</vt:lpstr>
      <vt:lpstr>Key Words</vt:lpstr>
      <vt:lpstr>Do Now</vt:lpstr>
      <vt:lpstr>Energy Efficiency Interactive</vt:lpstr>
      <vt:lpstr>Discussion Questions</vt:lpstr>
      <vt:lpstr>Closure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51</cp:revision>
  <dcterms:created xsi:type="dcterms:W3CDTF">2016-11-04T05:32:52Z</dcterms:created>
  <dcterms:modified xsi:type="dcterms:W3CDTF">2017-10-20T15:23:10Z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