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9" r:id="rId3"/>
    <p:sldId id="258" r:id="rId4"/>
    <p:sldId id="270" r:id="rId5"/>
    <p:sldId id="280" r:id="rId6"/>
    <p:sldId id="273" r:id="rId7"/>
    <p:sldId id="284" r:id="rId8"/>
    <p:sldId id="285" r:id="rId9"/>
    <p:sldId id="271" r:id="rId10"/>
    <p:sldId id="274" r:id="rId11"/>
    <p:sldId id="286" r:id="rId12"/>
    <p:sldId id="281" r:id="rId13"/>
    <p:sldId id="282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635" autoAdjust="0"/>
  </p:normalViewPr>
  <p:slideViewPr>
    <p:cSldViewPr>
      <p:cViewPr>
        <p:scale>
          <a:sx n="50" d="100"/>
          <a:sy n="50" d="100"/>
        </p:scale>
        <p:origin x="-1720" y="-3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843E6-AF4E-4C45-8111-6555DDD955CB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7EA89-D534-44A7-9242-5B03811210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060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</a:t>
            </a:r>
            <a:r>
              <a:rPr lang="en-US" baseline="0" dirty="0"/>
              <a:t> </a:t>
            </a:r>
            <a:r>
              <a:rPr lang="en-US" baseline="0" dirty="0" err="1"/>
              <a:t>Source:https</a:t>
            </a:r>
            <a:r>
              <a:rPr lang="en-US" baseline="0" dirty="0"/>
              <a:t>://prezi.com/</a:t>
            </a:r>
            <a:r>
              <a:rPr lang="en-US" baseline="0" dirty="0" err="1"/>
              <a:t>tfzzp-jxg-ky</a:t>
            </a:r>
            <a:r>
              <a:rPr lang="en-US" baseline="0" dirty="0"/>
              <a:t>/water-pollution/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26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/>
              <a:t>Image </a:t>
            </a:r>
            <a:r>
              <a:rPr lang="en-US" dirty="0" err="1"/>
              <a:t>Source:https</a:t>
            </a:r>
            <a:r>
              <a:rPr lang="en-US" dirty="0"/>
              <a:t>://www.tes.com/lessons/v_70k868uVojHw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44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00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http://www.alleghenyfront.org/about/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933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http://mylifecity.com/indicator/prevent-or-remove-water-pollution/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713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</a:t>
            </a:r>
            <a:r>
              <a:rPr lang="en-US" baseline="0" dirty="0"/>
              <a:t> </a:t>
            </a:r>
            <a:r>
              <a:rPr lang="en-US" baseline="0" dirty="0" err="1"/>
              <a:t>Source:http</a:t>
            </a:r>
            <a:r>
              <a:rPr lang="en-US" baseline="0" dirty="0"/>
              <a:t>://www.henry4school.fr/Environment/Pollution/water-pollution.htm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5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ImageSource</a:t>
            </a:r>
            <a:r>
              <a:rPr lang="en-US" dirty="0"/>
              <a:t>: https://www.google.com/url?sa=i&amp;rct=j&amp;q=&amp;esrc=s&amp;source=images&amp;cd=&amp;ved=0ahUKEwic7JrTtsvSAhUURGMKHT8sDTsQjxwIAw&amp;url=https%3A%2F%2Fnasaka.in%2Fhow-water-purifier-neutralizes-water-pollution%2F&amp;bvm=bv.149093890,d.cGw&amp;psig=AFQjCNGAHIJvMBMGHTKKKl6GxvZreiaNzg&amp;ust=1489217283454108&amp;cad=rj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74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Image</a:t>
            </a:r>
            <a:r>
              <a:rPr lang="en-US" baseline="0" dirty="0"/>
              <a:t> </a:t>
            </a:r>
            <a:r>
              <a:rPr lang="en-US" baseline="0" dirty="0" err="1"/>
              <a:t>Sources:http</a:t>
            </a:r>
            <a:r>
              <a:rPr lang="en-US" baseline="0" dirty="0"/>
              <a:t>://www.ctic.purdue.edu/Know%20Your%20Watershed/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14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</a:t>
            </a:r>
            <a:r>
              <a:rPr lang="en-US" baseline="0" dirty="0"/>
              <a:t> https://www.pinterest.com/explore/watershed-management/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98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/>
              <a:t>Image Source: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9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2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25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/>
              <a:t>Image </a:t>
            </a:r>
            <a:r>
              <a:rPr lang="en-US" dirty="0" err="1"/>
              <a:t>Source:https</a:t>
            </a:r>
            <a:r>
              <a:rPr lang="en-US" dirty="0"/>
              <a:t>://twitter.com/</a:t>
            </a:r>
            <a:r>
              <a:rPr lang="en-US" dirty="0" err="1"/>
              <a:t>imkashifkhan</a:t>
            </a:r>
            <a:r>
              <a:rPr lang="en-US" dirty="0"/>
              <a:t>/status/606759013460512768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68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05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1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02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277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198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62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02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11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47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06F5-19A4-4D0A-A958-6219278CB416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8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tZA9OX2joUc" TargetMode="Externa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hyperlink" Target="http://www.epa.gov/polluted-runoff-nonpoint-source-pollution" TargetMode="External"/><Relationship Id="rId5" Type="http://schemas.openxmlformats.org/officeDocument/2006/relationships/hyperlink" Target="http://eschooltoday.com/pollution/water-pollution/what-is-water-pollution.html" TargetMode="External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education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684029"/>
            <a:ext cx="8839200" cy="20955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5</a:t>
            </a:r>
            <a:r>
              <a:rPr lang="en-US" sz="2400" b="1" baseline="30000" dirty="0">
                <a:solidFill>
                  <a:schemeClr val="bg1"/>
                </a:solidFill>
              </a:rPr>
              <a:t>th</a:t>
            </a:r>
            <a:r>
              <a:rPr lang="en-US" sz="2400" b="1" dirty="0">
                <a:solidFill>
                  <a:schemeClr val="bg1"/>
                </a:solidFill>
              </a:rPr>
              <a:t> Grade:</a:t>
            </a:r>
            <a:br>
              <a:rPr lang="en-US" sz="6000" b="1" dirty="0">
                <a:solidFill>
                  <a:schemeClr val="bg1"/>
                </a:solidFill>
              </a:rPr>
            </a:br>
            <a:r>
              <a:rPr lang="en-US" sz="6000" b="1" dirty="0">
                <a:solidFill>
                  <a:schemeClr val="bg1"/>
                </a:solidFill>
              </a:rPr>
              <a:t>Water Pollution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 To understand how human activities contribute to water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 pollution and what we can do to prevent it.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3700" y="593467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US EPA, Region 10 </a:t>
            </a:r>
            <a:r>
              <a:rPr lang="en-US" dirty="0" err="1">
                <a:solidFill>
                  <a:schemeClr val="bg1"/>
                </a:solidFill>
              </a:rPr>
              <a:t>EcoLearn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6021387"/>
            <a:ext cx="83502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82100" cy="468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96187" y="5227598"/>
            <a:ext cx="165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Click for Audio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78800" y="48298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we can do…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00331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Reduce or eliminate the use of pesticides and herbicides on gardens and lawns. </a:t>
            </a:r>
            <a:endParaRPr lang="en-US" sz="48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Dispose of trash in the proper waste bins and recycle whenever you can. Pick up litter when you see it and dispose of it properly.</a:t>
            </a:r>
          </a:p>
          <a:p>
            <a:r>
              <a:rPr lang="en-US" sz="4000" dirty="0">
                <a:solidFill>
                  <a:schemeClr val="bg1"/>
                </a:solidFill>
              </a:rPr>
              <a:t>Build a rain barrel to catch rain from a roof. Use that water to water your garden or lawn. </a:t>
            </a:r>
            <a:endParaRPr lang="en-US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4914349"/>
            <a:ext cx="1808783" cy="180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6477000"/>
            <a:ext cx="17002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8912" y="60833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6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What we can do…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2170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Scoop the poop! Pick up after your dog to keep pet waste out of rivers and streams.  </a:t>
            </a:r>
          </a:p>
          <a:p>
            <a:r>
              <a:rPr lang="en-US" sz="4000" dirty="0">
                <a:solidFill>
                  <a:srgbClr val="FFFFFF"/>
                </a:solidFill>
              </a:rPr>
              <a:t>Do not throw chemicals, oils, paints and medicines down the sink or  toilet. Take used paint and other hazardous chemicals to the landfill for proper disposal.  </a:t>
            </a:r>
          </a:p>
          <a:p>
            <a:r>
              <a:rPr lang="en-US" sz="4000" dirty="0">
                <a:solidFill>
                  <a:srgbClr val="FFFFFF"/>
                </a:solidFill>
              </a:rPr>
              <a:t>Rather than washing your car with soap in the driveway, take it the car wash.</a:t>
            </a:r>
            <a:r>
              <a:rPr lang="en-US" dirty="0">
                <a:solidFill>
                  <a:srgbClr val="FFFFFF"/>
                </a:solidFill>
              </a:rPr>
              <a:t> 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709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Cayuga River Restoration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View </a:t>
            </a:r>
            <a:r>
              <a:rPr lang="en-US" dirty="0">
                <a:solidFill>
                  <a:schemeClr val="bg1"/>
                </a:solidFill>
                <a:hlinkClick r:id="rId5"/>
              </a:rPr>
              <a:t>“Cayuga River Restoration”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 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9687"/>
            <a:ext cx="17002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6906" y="5983287"/>
            <a:ext cx="406400" cy="406400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652" y="2390775"/>
            <a:ext cx="5850731" cy="390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61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Homework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3114"/>
            <a:ext cx="8229600" cy="41909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Two sources for information </a:t>
            </a:r>
          </a:p>
          <a:p>
            <a:pPr lvl="2"/>
            <a:r>
              <a:rPr lang="en-US" sz="3600" dirty="0">
                <a:solidFill>
                  <a:schemeClr val="bg1"/>
                </a:solidFill>
              </a:rPr>
              <a:t> </a:t>
            </a:r>
            <a:r>
              <a:rPr lang="en-US" sz="3600" dirty="0">
                <a:solidFill>
                  <a:schemeClr val="bg1"/>
                </a:solidFill>
                <a:hlinkClick r:id="rId5"/>
              </a:rPr>
              <a:t>Eschool Today</a:t>
            </a:r>
            <a:r>
              <a:rPr lang="en-US" sz="3600" dirty="0">
                <a:solidFill>
                  <a:schemeClr val="bg1"/>
                </a:solidFill>
              </a:rPr>
              <a:t>  </a:t>
            </a:r>
          </a:p>
          <a:p>
            <a:pPr lvl="2"/>
            <a:r>
              <a:rPr lang="en-US" sz="3600" dirty="0">
                <a:solidFill>
                  <a:schemeClr val="bg1"/>
                </a:solidFill>
              </a:rPr>
              <a:t> </a:t>
            </a:r>
            <a:r>
              <a:rPr lang="en-US" sz="3600" dirty="0">
                <a:solidFill>
                  <a:schemeClr val="bg1"/>
                </a:solidFill>
                <a:hlinkClick r:id="rId6"/>
              </a:rPr>
              <a:t>EPA</a:t>
            </a:r>
            <a:r>
              <a:rPr lang="en-US" sz="3600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3145114"/>
            <a:ext cx="4492851" cy="346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" y="6364287"/>
            <a:ext cx="17002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71512" y="59035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0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4" y="203200"/>
            <a:ext cx="3865563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6019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For more information: hanft.sally@epa.gov or salazar.viccy@epa.gov 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4343400"/>
            <a:ext cx="4572000" cy="1477328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Developed by the Environmental Protection Agency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With support from Department of State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Virtual Students of Foreign Service Interns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hlinkClick r:id="rId3"/>
              </a:rPr>
              <a:t>https://www.epa.gov/education</a:t>
            </a:r>
            <a:r>
              <a:rPr lang="en-US" dirty="0">
                <a:solidFill>
                  <a:schemeClr val="bg1"/>
                </a:solidFill>
              </a:rPr>
              <a:t>  </a:t>
            </a:r>
          </a:p>
        </p:txBody>
      </p:sp>
      <p:sp>
        <p:nvSpPr>
          <p:cNvPr id="6" name="Rectangle 5"/>
          <p:cNvSpPr/>
          <p:nvPr/>
        </p:nvSpPr>
        <p:spPr>
          <a:xfrm>
            <a:off x="4053396" y="3244334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3533895" y="3454331"/>
            <a:ext cx="20762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err="1">
                <a:solidFill>
                  <a:schemeClr val="bg1"/>
                </a:solidFill>
              </a:rPr>
              <a:t>EcoLearn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73858"/>
            <a:ext cx="96996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031163" y="5934670"/>
            <a:ext cx="1247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US EPA</a:t>
            </a:r>
          </a:p>
          <a:p>
            <a:r>
              <a:rPr lang="en-US" dirty="0">
                <a:solidFill>
                  <a:schemeClr val="bg1"/>
                </a:solidFill>
              </a:rPr>
              <a:t>Region 10 </a:t>
            </a:r>
          </a:p>
          <a:p>
            <a:r>
              <a:rPr lang="en-US" dirty="0" err="1">
                <a:solidFill>
                  <a:schemeClr val="bg1"/>
                </a:solidFill>
              </a:rPr>
              <a:t>EcoLearn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248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220980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</a:rPr>
              <a:t>Today you will learn…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 history of water pollution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How runoff can pollute a watershed and affect ecosystems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How we can prevent water pollution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631670"/>
            <a:ext cx="5943600" cy="275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0643"/>
            <a:ext cx="17002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6906" y="601503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1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Key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3124200" cy="3330209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Runoff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Watershed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Water pollution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Non-point source pollution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24000"/>
            <a:ext cx="4800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006"/>
            <a:ext cx="17002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6906" y="601900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5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01" y="3048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Run Off Activity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101" y="1295400"/>
            <a:ext cx="8229600" cy="27432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Water pollution can affect the health of humans and ecosystems.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For example, overflow from sewage pipes carries bacteria that can contaminate drinking water. 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Industrial waste can contaminate rivers and bays with dangerous chemicals that can kill fish. 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90428"/>
            <a:ext cx="3462001" cy="245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6401593"/>
            <a:ext cx="17002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1506" y="602059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9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Watershed Demonstration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77000"/>
            <a:ext cx="17002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4817" y="6059484"/>
            <a:ext cx="406400" cy="4064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99391"/>
            <a:ext cx="7876156" cy="496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38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Analysis/Evaluation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958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1. Where did rainfall collect and why? </a:t>
            </a:r>
            <a:endParaRPr lang="en-US" sz="48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Identify the tributaries or small streams on your landform.</a:t>
            </a:r>
            <a:endParaRPr lang="en-US" sz="4800" dirty="0">
              <a:solidFill>
                <a:srgbClr val="000000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How many does yours have?</a:t>
            </a:r>
            <a:r>
              <a:rPr lang="en-US" sz="4800" dirty="0">
                <a:solidFill>
                  <a:schemeClr val="bg1"/>
                </a:solidFill>
              </a:rPr>
              <a:t> </a:t>
            </a:r>
            <a:endParaRPr lang="en-US" sz="4800"/>
          </a:p>
          <a:p>
            <a:endParaRPr lang="en-US" sz="4800" dirty="0">
              <a:solidFill>
                <a:schemeClr val="bg1"/>
              </a:solidFill>
            </a:endParaRPr>
          </a:p>
          <a:p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94" y="6477000"/>
            <a:ext cx="17002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4812" y="6070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Analysis/Evaluation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2. With your finger, trace your stream all the way back up to where it starts at the top of the ridge. (This should be a path of blue ink.) </a:t>
            </a:r>
          </a:p>
          <a:p>
            <a:r>
              <a:rPr lang="en-US" dirty="0">
                <a:solidFill>
                  <a:srgbClr val="FFFFFF"/>
                </a:solidFill>
              </a:rPr>
              <a:t>When you reach the top, this is the edge of the watershed for your stream and lake.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Trace the entire edge of the watershed with your finger by following the ridgeline. This will be something like tracing the edge of a bowl.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409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Analysis/Evaluation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3. Reflect on how all the communities in a watershed are connected and how pollution can travel between communities, affecting humans and ecosystems along the way.</a:t>
            </a:r>
          </a:p>
        </p:txBody>
      </p:sp>
    </p:spTree>
    <p:extLst>
      <p:ext uri="{BB962C8B-B14F-4D97-AF65-F5344CB8AC3E}">
        <p14:creationId xmlns:p14="http://schemas.microsoft.com/office/powerpoint/2010/main" val="1524614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Solution to Pollution: Prevention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7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Brainstorm- What can you do?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7010400" cy="356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4287"/>
            <a:ext cx="17002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6906" y="595788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8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E5D0FA646EF498792D2B9A019C022" ma:contentTypeVersion="11" ma:contentTypeDescription="Create a new document." ma:contentTypeScope="" ma:versionID="02f31134bd8086bda2b586c8cb394efb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93c6a663-ae4a-4ced-9ece-a8d2a552dbdd" targetNamespace="http://schemas.microsoft.com/office/2006/metadata/properties" ma:root="true" ma:fieldsID="b28f1d4a36b692e96a95e7dfac3d5744" ns1:_="" ns2:_="" ns3:_="" ns4:_="" ns5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93c6a663-ae4a-4ced-9ece-a8d2a552dbdd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2:e3f09c3df709400db2417a7161762d62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 ma:readOnly="false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0c63405-47a1-4b55-937d-305de570f354}" ma:internalName="TaxCatchAllLabel" ma:readOnly="true" ma:showField="CatchAllDataLabel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80c63405-47a1-4b55-937d-305de570f354}" ma:internalName="TaxCatchAll" ma:showField="CatchAllData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3f09c3df709400db2417a7161762d62" ma:index="28" nillable="true" ma:taxonomy="true" ma:internalName="e3f09c3df709400db2417a7161762d62" ma:taxonomyFieldName="EPA_x0020_Subject" ma:displayName="EPA Subject" ma:readOnly="false" ma:default="" ma:fieldId="{e3f09c3d-f709-400d-b241-7a7161762d62}" ma:taxonomyMulti="true" ma:sspId="29f62856-1543-49d4-a736-4569d363f533" ma:termSetId="7a3d4ae0-7e62-45a2-a406-c6a8a6a8eee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6a663-ae4a-4ced-9ece-a8d2a552db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ord xmlns="4ffa91fb-a0ff-4ac5-b2db-65c790d184a4">Shared</Record>
    <Language xmlns="http://schemas.microsoft.com/sharepoint/v3">English</Language>
    <Document_x0020_Creation_x0020_Date xmlns="4ffa91fb-a0ff-4ac5-b2db-65c790d184a4">2019-11-08T13:38:33+00:00</Document_x0020_Creation_x0020_Date>
    <_Source xmlns="http://schemas.microsoft.com/sharepoint/v3/fields" xsi:nil="true"/>
    <j747ac98061d40f0aa7bd47e1db5675d xmlns="4ffa91fb-a0ff-4ac5-b2db-65c790d184a4">
      <Terms xmlns="http://schemas.microsoft.com/office/infopath/2007/PartnerControls"/>
    </j747ac98061d40f0aa7bd47e1db5675d>
    <e3f09c3df709400db2417a7161762d62 xmlns="4ffa91fb-a0ff-4ac5-b2db-65c790d184a4">
      <Terms xmlns="http://schemas.microsoft.com/office/infopath/2007/PartnerControls"/>
    </e3f09c3df709400db2417a7161762d62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ights xmlns="4ffa91fb-a0ff-4ac5-b2db-65c790d184a4" xsi:nil="true"/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Props1.xml><?xml version="1.0" encoding="utf-8"?>
<ds:datastoreItem xmlns:ds="http://schemas.openxmlformats.org/officeDocument/2006/customXml" ds:itemID="{6DFC6803-E97F-4C03-B5BB-B362BB620DC1}"/>
</file>

<file path=customXml/itemProps2.xml><?xml version="1.0" encoding="utf-8"?>
<ds:datastoreItem xmlns:ds="http://schemas.openxmlformats.org/officeDocument/2006/customXml" ds:itemID="{9739E9F8-8B6E-46F9-8B9A-B5DFD5024864}"/>
</file>

<file path=customXml/itemProps3.xml><?xml version="1.0" encoding="utf-8"?>
<ds:datastoreItem xmlns:ds="http://schemas.openxmlformats.org/officeDocument/2006/customXml" ds:itemID="{E24F3F19-321A-4021-9A25-83203043B036}"/>
</file>

<file path=customXml/itemProps4.xml><?xml version="1.0" encoding="utf-8"?>
<ds:datastoreItem xmlns:ds="http://schemas.openxmlformats.org/officeDocument/2006/customXml" ds:itemID="{F74A7FE1-DC19-4D76-B24F-5B394667B25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</TotalTime>
  <Words>475</Words>
  <Application>Microsoft Office PowerPoint</Application>
  <PresentationFormat>On-screen Show (4:3)</PresentationFormat>
  <Paragraphs>70</Paragraphs>
  <Slides>14</Slides>
  <Notes>13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5th Grade: Water Pollution   To understand how human activities contribute to water  pollution and what we can do to prevent it. </vt:lpstr>
      <vt:lpstr>Objective</vt:lpstr>
      <vt:lpstr>Key Words</vt:lpstr>
      <vt:lpstr>Run Off Activity </vt:lpstr>
      <vt:lpstr>Watershed Demonstration </vt:lpstr>
      <vt:lpstr>Analysis/Evaluation</vt:lpstr>
      <vt:lpstr>Analysis/Evaluation</vt:lpstr>
      <vt:lpstr>Analysis/Evaluation</vt:lpstr>
      <vt:lpstr>Solution to Pollution: Prevention </vt:lpstr>
      <vt:lpstr>What we can do…</vt:lpstr>
      <vt:lpstr>What we can do…</vt:lpstr>
      <vt:lpstr>Cayuga River Restoration </vt:lpstr>
      <vt:lpstr>Homework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Grade  Food and Honey Bee Pollination</dc:title>
  <dc:creator>mary</dc:creator>
  <cp:lastModifiedBy>mary</cp:lastModifiedBy>
  <cp:revision>58</cp:revision>
  <dcterms:created xsi:type="dcterms:W3CDTF">2016-11-04T05:32:52Z</dcterms:created>
  <dcterms:modified xsi:type="dcterms:W3CDTF">2017-10-20T04:47:09Z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0x010100DDDE5D0FA646EF498792D2B9A019C022</vt:lpwstr>
  </property>
  <property fmtid="{D5CDD505-2E9C-101B-9397-08002B2CF9AE}" pid="3" name="TaxKeyword">
    <vt:lpwstr/>
  </property>
</Properties>
</file>