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sldIdLst>
    <p:sldId id="375" r:id="rId6"/>
    <p:sldId id="346" r:id="rId7"/>
    <p:sldId id="377" r:id="rId8"/>
    <p:sldId id="774" r:id="rId9"/>
    <p:sldId id="272" r:id="rId10"/>
    <p:sldId id="263" r:id="rId11"/>
    <p:sldId id="462" r:id="rId12"/>
    <p:sldId id="370" r:id="rId13"/>
    <p:sldId id="456" r:id="rId14"/>
    <p:sldId id="376" r:id="rId15"/>
    <p:sldId id="461" r:id="rId16"/>
    <p:sldId id="780" r:id="rId17"/>
    <p:sldId id="777" r:id="rId18"/>
    <p:sldId id="459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5651A-74C6-3962-33F8-622DC73AE41D}" name="Wroble, Julie" initials="WJ" userId="S::wroble.julie@epa.gov::af1269c5-ed6a-4af2-bea6-432281ec8493" providerId="AD"/>
  <p188:author id="{D6E2D321-3308-071D-B36E-CEAD139C3DDE}" name="Ching, Kristin" initials="CK" userId="S::Ching.Kristin@epa.gov::77f1d079-eff1-412a-b7ce-4a8a97ab3edb" providerId="AD"/>
  <p188:author id="{E3572260-1A1F-56C3-59B6-B3FE98FA06B5}" name="Knudsen, Laura" initials="KL" userId="S::Knudsen.Laura@epa.gov::f1bf0d50-6fc2-49dc-adde-f2345453e5b1" providerId="AD"/>
  <p188:author id="{62FE4C62-B4DD-5FFF-43B8-680C0053C410}" name="Knudsen, Laura" initials="KL" userId="S::knudsen.laura@epa.gov::f1bf0d50-6fc2-49dc-adde-f2345453e5b1" providerId="AD"/>
  <p188:author id="{CE115A68-3824-715C-A5A8-B7055E1F3169}" name="Young, Hunter" initials="YH" userId="S::Young.Hunter@epa.gov::57243e91-4943-48aa-9502-d7b10c06aa7d" providerId="AD"/>
  <p188:author id="{99558779-AFB0-1A70-7C64-CF0DBD95FAC2}" name="Young, Hunter" initials="YH" userId="S::young.hunter@epa.gov::57243e91-4943-48aa-9502-d7b10c06aa7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ffer, Caleb" initials="SC" lastIdx="1" clrIdx="0">
    <p:extLst>
      <p:ext uri="{19B8F6BF-5375-455C-9EA6-DF929625EA0E}">
        <p15:presenceInfo xmlns:p15="http://schemas.microsoft.com/office/powerpoint/2012/main" userId="S::Shaffer.Caleb@epa.gov::51265a2f-9b10-430f-b6ad-e4e412e506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778" autoAdjust="0"/>
  </p:normalViewPr>
  <p:slideViewPr>
    <p:cSldViewPr snapToGrid="0">
      <p:cViewPr varScale="1">
        <p:scale>
          <a:sx n="49" d="100"/>
          <a:sy n="49" d="100"/>
        </p:scale>
        <p:origin x="13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59A3A5-DBF5-4172-A880-C55308AC5A2A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939758E-872F-4255-8653-15769BD5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79164-A8A1-460D-8C34-E0210D3B794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2602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9164-A8A1-460D-8C34-E0210D3B794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9005451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90054515a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758E-872F-4255-8653-15769BD503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0792C-1A5A-47B3-BCA5-5856BF9FFFC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4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D93A-94A6-444E-B5A8-5B776280B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15E75-3737-4EE0-8A27-80CBFCE1D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8A479-78B6-4A8A-9697-685AC1E2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2D05-6C51-484D-AC00-A225D0C9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3732-DE8C-4A3F-9F40-842D9AEB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3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8D6F-CE7B-4DF1-982B-637F95AD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FA869-73AE-48FD-B1EC-4721DB2D1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71DF2-8A5A-4F21-BE91-8D817BBB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D6CE2-70E1-4253-8E29-FB093F87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61210-76D5-4A53-9E2E-0FDC9CA5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7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7BB3E-AE23-4CE1-98A7-C9250E9A0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63E32-B86C-48D9-8129-1900FAF60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C5322-5445-4CC4-ABFF-6DB6701A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77567-FD33-4B6B-877D-3DE84A52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22C3A-8ED6-4E49-BDC7-BBD4DCEF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0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E409-C61C-4107-AD54-B817EDB2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1D0A-CF18-4EDF-9A4B-131D5F5E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DDA7E-7E4C-438A-9834-C592CF74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B2D5B-A282-46A4-8AF8-737805F8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BB19F-44D8-42DE-A228-04960FB6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0B71-09C3-40BB-BEE0-38092DFC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FF49A-7F59-450A-924B-C1961B9CC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C4707-2F37-42BD-855F-F96BA048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7D2E7-EC48-4021-A2F7-6DEE351C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1173A-D0A2-484D-9396-C835DB5C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40E2-44A9-435F-B662-4F5392DC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0BD88-9E61-4F52-9034-EE0B7B8E8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7A743-67A5-436C-A422-EEDF07A88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0C47D-CB40-45B0-BFEA-5049C1CF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D0A3A-095E-4CB2-B8FA-2872F37E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843D4-9DF1-41E5-B526-881905D3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9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9581-03B9-4C42-9CB9-9422AEB8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5C128-91D9-46F3-9057-4101C0A62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E24CC-BE55-4822-99AA-8E93AD187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F1D0D-59E8-42F9-8D94-78DFD5424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2F644-0E1E-4563-A95C-2A356CBF2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9B66-45C1-4447-BAF5-0A92137E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FA803-F23D-4302-A7EE-F176028A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46134-8A89-4814-A196-7D72DD03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151-9619-4C07-BA51-3FECEE44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15224-AB97-4056-98F2-4A0A459E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C313-CF94-4205-8DA9-34A7E8CD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49DFD-45E8-4FD1-8348-C429E21D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0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DBF10-8184-456C-893C-30B48BC7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6434E-1D24-4EF9-AD80-BBF38FCA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6EDE4-977D-4BCA-BE6D-CADDCF2F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80A7-7694-4758-ACAF-BF2F515B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47871-81F6-4826-8F3E-B58E1FC0B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F82BF-FACD-488E-B846-E34CC5190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DE383-0DF0-4117-B8FE-ED82D430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55E80-08D2-4937-8003-003A2BB4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F399F-5652-42CD-BD7D-C9C8C13F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9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4704-3A89-486B-A0C0-EEF23A0C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B0892-61C2-41D1-8D53-C4AF845B7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3D54B-9A29-40FC-8E8B-5C4F2E843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94086-D14C-4399-83C4-38464ECB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B057A-0547-4653-BB48-6E93786B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6C5B3-CB28-466A-8C01-8376757A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2BB4-849A-4663-A350-08BF458A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6CA2B-E937-4A47-B6EF-0BCE89A15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BE60-D5B1-4C2A-98B4-80BFA299A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314E7-282F-44A7-AB5C-9AB61D48DD9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A0DD2-68D9-4822-8C82-AA7D37C20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426E8-F6D3-41D1-9E0D-C506C2D21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F8600-3029-48B0-8E9A-EF7EE5B1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Overview">
            <a:extLst>
              <a:ext uri="{FF2B5EF4-FFF2-40B4-BE49-F238E27FC236}">
                <a16:creationId xmlns:a16="http://schemas.microsoft.com/office/drawing/2014/main" id="{2E754040-B7EE-EE67-3859-2569AFC5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BD6C5-72FA-4183-95D8-471924932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852381"/>
            <a:ext cx="3823859" cy="2640247"/>
          </a:xfrm>
          <a:prstGeom prst="ellipse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Portland Harbor Superfund Site</a:t>
            </a:r>
            <a:br>
              <a:rPr lang="en-US" sz="2800" b="1"/>
            </a:b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Prepared for:  Congresswoman Maxine Dexter </a:t>
            </a:r>
            <a:b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ea typeface="Calibri Light"/>
                <a:cs typeface="Calibri Light"/>
              </a:rPr>
            </a:br>
            <a:br>
              <a:rPr lang="en-US" sz="2800"/>
            </a:b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March 12, 2026</a:t>
            </a:r>
          </a:p>
        </p:txBody>
      </p:sp>
    </p:spTree>
    <p:extLst>
      <p:ext uri="{BB962C8B-B14F-4D97-AF65-F5344CB8AC3E}">
        <p14:creationId xmlns:p14="http://schemas.microsoft.com/office/powerpoint/2010/main" val="13966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diagram of a federal regulation&#10;&#10;Description automatically generated">
            <a:extLst>
              <a:ext uri="{FF2B5EF4-FFF2-40B4-BE49-F238E27FC236}">
                <a16:creationId xmlns:a16="http://schemas.microsoft.com/office/drawing/2014/main" id="{508589BE-257D-6D94-E64F-21356CC8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86" y="76200"/>
            <a:ext cx="903851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7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31D2D-6B21-04A2-6B5C-9171FE95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24" y="643466"/>
            <a:ext cx="862695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0D901-805F-541F-5E59-5311CEED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sz="3700"/>
              <a:t>Consent Decree Negotiations</a:t>
            </a:r>
          </a:p>
        </p:txBody>
      </p:sp>
      <p:pic>
        <p:nvPicPr>
          <p:cNvPr id="5" name="Picture 4" descr="A picture containing sky, outdoor, water, sunset&#10;&#10;AI-generated content may be incorrect.">
            <a:extLst>
              <a:ext uri="{FF2B5EF4-FFF2-40B4-BE49-F238E27FC236}">
                <a16:creationId xmlns:a16="http://schemas.microsoft.com/office/drawing/2014/main" id="{28ADC1B5-A09F-9897-3B02-A2868C835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1ED0-5BCB-6B80-0431-1316E396C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897381"/>
          </a:xfrm>
        </p:spPr>
        <p:txBody>
          <a:bodyPr anchor="ctr">
            <a:normAutofit/>
          </a:bodyPr>
          <a:lstStyle/>
          <a:p>
            <a:r>
              <a:rPr lang="en-US" sz="1400"/>
              <a:t>Next phase is to enter a consent decree (CD) with potentially Responsible Parties for Remedial Action.</a:t>
            </a:r>
          </a:p>
          <a:p>
            <a:r>
              <a:rPr lang="en-US" sz="1400"/>
              <a:t>One sitewide CD requiring implementation of all of EPA’s ROD, ensuring the remedy is implemented efficiently, on schedule, and with minimal disruption between areas.</a:t>
            </a:r>
          </a:p>
          <a:p>
            <a:r>
              <a:rPr lang="en-US" sz="1400"/>
              <a:t>EPA and DOJ have communicated that we are allowing a 2-year negotiation, with a signed CD no later than March 2027.</a:t>
            </a:r>
          </a:p>
          <a:p>
            <a:r>
              <a:rPr lang="en-US" sz="1400"/>
              <a:t>In water cleanup would begin summer of 2028.</a:t>
            </a:r>
          </a:p>
          <a:p>
            <a:endParaRPr lang="en-US" sz="600"/>
          </a:p>
          <a:p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06155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3C25E-2EEB-F563-0A49-BD68F01C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Federal Navigation Channel Issues 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97BD5D9-C834-E9AE-7014-4FF4F7C9F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 dirty="0"/>
          </a:p>
          <a:p>
            <a:r>
              <a:rPr lang="en-US" sz="1700" dirty="0"/>
              <a:t>Shoaling is occurring in the Federal Navigation Channel that is impacting ship traffic</a:t>
            </a:r>
            <a:endParaRPr lang="en-US" sz="1700" dirty="0">
              <a:ea typeface="Calibri"/>
              <a:cs typeface="Calibri"/>
            </a:endParaRPr>
          </a:p>
          <a:p>
            <a:r>
              <a:rPr lang="en-US" sz="1700" dirty="0"/>
              <a:t>Challenges identified are related to cost and liability concerns raised by the USACE </a:t>
            </a:r>
          </a:p>
          <a:p>
            <a:r>
              <a:rPr lang="en-US" sz="1700" dirty="0"/>
              <a:t>EPA and USACE have been working together to identify a solution</a:t>
            </a:r>
            <a:endParaRPr lang="en-US" sz="1700" dirty="0">
              <a:ea typeface="Calibri"/>
              <a:cs typeface="Calibri"/>
            </a:endParaRPr>
          </a:p>
        </p:txBody>
      </p:sp>
      <p:pic>
        <p:nvPicPr>
          <p:cNvPr id="4" name="Picture 3" descr="A body of water with a bridge in the distance&#10;&#10;AI-generated content may be incorrect.">
            <a:extLst>
              <a:ext uri="{FF2B5EF4-FFF2-40B4-BE49-F238E27FC236}">
                <a16:creationId xmlns:a16="http://schemas.microsoft.com/office/drawing/2014/main" id="{AE574032-0A34-A97B-8E03-C8F380096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116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5139-FACD-4EE3-93C8-780058CFC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/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D6E18-4836-D5D9-2535-467E41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141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b="1"/>
              <a:t>64 Contaminants of Concern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Major Contaminants:</a:t>
            </a:r>
          </a:p>
          <a:p>
            <a:pPr lvl="1"/>
            <a:r>
              <a:rPr lang="en-US" sz="1500" b="1">
                <a:latin typeface="Calibri" panose="020F0502020204030204" pitchFamily="34" charset="0"/>
              </a:rPr>
              <a:t>Polychlorinated Biphenyl (PCBs)</a:t>
            </a:r>
          </a:p>
          <a:p>
            <a:pPr lvl="2"/>
            <a:r>
              <a:rPr lang="en-US" sz="1500">
                <a:latin typeface="Calibri" panose="020F0502020204030204" pitchFamily="34" charset="0"/>
              </a:rPr>
              <a:t>Used in electrical equipment, oil, plastics</a:t>
            </a:r>
          </a:p>
          <a:p>
            <a:pPr lvl="1"/>
            <a:r>
              <a:rPr lang="en-US" sz="1500" b="1">
                <a:latin typeface="Calibri" panose="020F0502020204030204" pitchFamily="34" charset="0"/>
              </a:rPr>
              <a:t>Polycyclic Aromatic Hydrocarbons (PAHs)</a:t>
            </a:r>
          </a:p>
          <a:p>
            <a:pPr lvl="2"/>
            <a:r>
              <a:rPr lang="en-US" sz="1500">
                <a:latin typeface="Calibri" panose="020F0502020204030204" pitchFamily="34" charset="0"/>
              </a:rPr>
              <a:t>Produced when coal, oil, gas are burned</a:t>
            </a:r>
          </a:p>
          <a:p>
            <a:pPr lvl="1"/>
            <a:r>
              <a:rPr lang="en-US" sz="1500" b="1">
                <a:latin typeface="Calibri" panose="020F0502020204030204" pitchFamily="34" charset="0"/>
              </a:rPr>
              <a:t>DDx (DDT, DDE, DDD)</a:t>
            </a:r>
          </a:p>
          <a:p>
            <a:pPr lvl="2"/>
            <a:r>
              <a:rPr lang="en-US" sz="1500">
                <a:latin typeface="Calibri" panose="020F0502020204030204" pitchFamily="34" charset="0"/>
              </a:rPr>
              <a:t>Commonly used in pesticides</a:t>
            </a:r>
          </a:p>
          <a:p>
            <a:pPr lvl="1"/>
            <a:r>
              <a:rPr lang="en-US" sz="1500" b="1">
                <a:latin typeface="Calibri" panose="020F0502020204030204" pitchFamily="34" charset="0"/>
              </a:rPr>
              <a:t>Dioxins/Furans</a:t>
            </a:r>
          </a:p>
          <a:p>
            <a:pPr lvl="2"/>
            <a:r>
              <a:rPr lang="en-US" sz="1500">
                <a:latin typeface="Calibri" panose="020F0502020204030204" pitchFamily="34" charset="0"/>
              </a:rPr>
              <a:t>Created when certain products are made, like herbicides, pulp/paper or when products are burned</a:t>
            </a:r>
          </a:p>
        </p:txBody>
      </p:sp>
      <p:pic>
        <p:nvPicPr>
          <p:cNvPr id="5" name="Picture 2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B49D5760-887E-C169-878A-0201EBE8A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9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CCFA3-B08A-4D9B-84A6-BCDA9F51D8A5}"/>
              </a:ext>
            </a:extLst>
          </p:cNvPr>
          <p:cNvGrpSpPr/>
          <p:nvPr/>
        </p:nvGrpSpPr>
        <p:grpSpPr>
          <a:xfrm>
            <a:off x="914400" y="1303579"/>
            <a:ext cx="1982880" cy="2370998"/>
            <a:chOff x="672966" y="3021204"/>
            <a:chExt cx="1982880" cy="2370998"/>
          </a:xfrm>
        </p:grpSpPr>
        <p:grpSp>
          <p:nvGrpSpPr>
            <p:cNvPr id="9" name="Google Shape;265;p22">
              <a:extLst>
                <a:ext uri="{FF2B5EF4-FFF2-40B4-BE49-F238E27FC236}">
                  <a16:creationId xmlns:a16="http://schemas.microsoft.com/office/drawing/2014/main" id="{1006B420-AC21-483A-913A-CA4B6A1118F6}"/>
                </a:ext>
              </a:extLst>
            </p:cNvPr>
            <p:cNvGrpSpPr/>
            <p:nvPr/>
          </p:nvGrpSpPr>
          <p:grpSpPr>
            <a:xfrm>
              <a:off x="1885409" y="3021204"/>
              <a:ext cx="548655" cy="534925"/>
              <a:chOff x="2139425" y="2682250"/>
              <a:chExt cx="298550" cy="296150"/>
            </a:xfrm>
          </p:grpSpPr>
          <p:sp>
            <p:nvSpPr>
              <p:cNvPr id="10" name="Google Shape;266;p22">
                <a:extLst>
                  <a:ext uri="{FF2B5EF4-FFF2-40B4-BE49-F238E27FC236}">
                    <a16:creationId xmlns:a16="http://schemas.microsoft.com/office/drawing/2014/main" id="{55C9EA35-01BD-4030-ABDF-F42CE8B75931}"/>
                  </a:ext>
                </a:extLst>
              </p:cNvPr>
              <p:cNvSpPr/>
              <p:nvPr/>
            </p:nvSpPr>
            <p:spPr>
              <a:xfrm>
                <a:off x="2139425" y="2787000"/>
                <a:ext cx="15912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7656" extrusionOk="0">
                    <a:moveTo>
                      <a:pt x="3214" y="630"/>
                    </a:moveTo>
                    <a:cubicBezTo>
                      <a:pt x="3813" y="630"/>
                      <a:pt x="4286" y="1103"/>
                      <a:pt x="4286" y="1670"/>
                    </a:cubicBezTo>
                    <a:cubicBezTo>
                      <a:pt x="4286" y="2206"/>
                      <a:pt x="3813" y="2678"/>
                      <a:pt x="3214" y="2678"/>
                    </a:cubicBezTo>
                    <a:cubicBezTo>
                      <a:pt x="2647" y="2678"/>
                      <a:pt x="2175" y="2206"/>
                      <a:pt x="2175" y="1670"/>
                    </a:cubicBezTo>
                    <a:cubicBezTo>
                      <a:pt x="2175" y="1166"/>
                      <a:pt x="2647" y="630"/>
                      <a:pt x="3214" y="630"/>
                    </a:cubicBezTo>
                    <a:close/>
                    <a:moveTo>
                      <a:pt x="3183" y="3403"/>
                    </a:moveTo>
                    <a:cubicBezTo>
                      <a:pt x="4538" y="3403"/>
                      <a:pt x="5609" y="4506"/>
                      <a:pt x="5609" y="5829"/>
                    </a:cubicBezTo>
                    <a:lnTo>
                      <a:pt x="5609" y="6931"/>
                    </a:lnTo>
                    <a:lnTo>
                      <a:pt x="757" y="6931"/>
                    </a:lnTo>
                    <a:lnTo>
                      <a:pt x="757" y="5829"/>
                    </a:lnTo>
                    <a:cubicBezTo>
                      <a:pt x="757" y="4506"/>
                      <a:pt x="1860" y="3403"/>
                      <a:pt x="3183" y="3403"/>
                    </a:cubicBezTo>
                    <a:close/>
                    <a:moveTo>
                      <a:pt x="3183" y="0"/>
                    </a:moveTo>
                    <a:cubicBezTo>
                      <a:pt x="2238" y="0"/>
                      <a:pt x="1419" y="788"/>
                      <a:pt x="1419" y="1733"/>
                    </a:cubicBezTo>
                    <a:cubicBezTo>
                      <a:pt x="1419" y="2206"/>
                      <a:pt x="1608" y="2678"/>
                      <a:pt x="1954" y="2993"/>
                    </a:cubicBezTo>
                    <a:cubicBezTo>
                      <a:pt x="820" y="3466"/>
                      <a:pt x="1" y="4569"/>
                      <a:pt x="1" y="5892"/>
                    </a:cubicBezTo>
                    <a:lnTo>
                      <a:pt x="1" y="7309"/>
                    </a:lnTo>
                    <a:cubicBezTo>
                      <a:pt x="64" y="7498"/>
                      <a:pt x="222" y="7656"/>
                      <a:pt x="442" y="7656"/>
                    </a:cubicBezTo>
                    <a:lnTo>
                      <a:pt x="6018" y="7656"/>
                    </a:lnTo>
                    <a:cubicBezTo>
                      <a:pt x="6207" y="7656"/>
                      <a:pt x="6365" y="7498"/>
                      <a:pt x="6365" y="7309"/>
                    </a:cubicBezTo>
                    <a:lnTo>
                      <a:pt x="6365" y="5892"/>
                    </a:lnTo>
                    <a:cubicBezTo>
                      <a:pt x="6365" y="4569"/>
                      <a:pt x="5546" y="3466"/>
                      <a:pt x="4412" y="2993"/>
                    </a:cubicBezTo>
                    <a:cubicBezTo>
                      <a:pt x="4758" y="2647"/>
                      <a:pt x="4947" y="2206"/>
                      <a:pt x="4947" y="1733"/>
                    </a:cubicBezTo>
                    <a:cubicBezTo>
                      <a:pt x="4947" y="788"/>
                      <a:pt x="4160" y="0"/>
                      <a:pt x="3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267;p22">
                <a:extLst>
                  <a:ext uri="{FF2B5EF4-FFF2-40B4-BE49-F238E27FC236}">
                    <a16:creationId xmlns:a16="http://schemas.microsoft.com/office/drawing/2014/main" id="{C2617866-DC4C-4A27-A175-B5391BEC53A8}"/>
                  </a:ext>
                </a:extLst>
              </p:cNvPr>
              <p:cNvSpPr/>
              <p:nvPr/>
            </p:nvSpPr>
            <p:spPr>
              <a:xfrm>
                <a:off x="2280425" y="2682250"/>
                <a:ext cx="1575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6239" extrusionOk="0">
                    <a:moveTo>
                      <a:pt x="3182" y="662"/>
                    </a:moveTo>
                    <a:cubicBezTo>
                      <a:pt x="4506" y="662"/>
                      <a:pt x="5608" y="1764"/>
                      <a:pt x="5608" y="3088"/>
                    </a:cubicBezTo>
                    <a:cubicBezTo>
                      <a:pt x="5577" y="4442"/>
                      <a:pt x="4474" y="5545"/>
                      <a:pt x="3151" y="5545"/>
                    </a:cubicBezTo>
                    <a:cubicBezTo>
                      <a:pt x="2710" y="5545"/>
                      <a:pt x="2300" y="5419"/>
                      <a:pt x="1954" y="5230"/>
                    </a:cubicBezTo>
                    <a:cubicBezTo>
                      <a:pt x="1891" y="5198"/>
                      <a:pt x="1796" y="5198"/>
                      <a:pt x="1733" y="5198"/>
                    </a:cubicBezTo>
                    <a:lnTo>
                      <a:pt x="946" y="5388"/>
                    </a:lnTo>
                    <a:lnTo>
                      <a:pt x="1166" y="4663"/>
                    </a:lnTo>
                    <a:cubicBezTo>
                      <a:pt x="1198" y="4568"/>
                      <a:pt x="1166" y="4474"/>
                      <a:pt x="1135" y="4411"/>
                    </a:cubicBezTo>
                    <a:cubicBezTo>
                      <a:pt x="883" y="4001"/>
                      <a:pt x="725" y="3560"/>
                      <a:pt x="725" y="3088"/>
                    </a:cubicBezTo>
                    <a:cubicBezTo>
                      <a:pt x="725" y="1764"/>
                      <a:pt x="1828" y="662"/>
                      <a:pt x="3182" y="662"/>
                    </a:cubicBezTo>
                    <a:close/>
                    <a:moveTo>
                      <a:pt x="3151" y="0"/>
                    </a:moveTo>
                    <a:cubicBezTo>
                      <a:pt x="1418" y="0"/>
                      <a:pt x="32" y="1418"/>
                      <a:pt x="32" y="3088"/>
                    </a:cubicBezTo>
                    <a:cubicBezTo>
                      <a:pt x="32" y="3655"/>
                      <a:pt x="158" y="4159"/>
                      <a:pt x="410" y="4631"/>
                    </a:cubicBezTo>
                    <a:lnTo>
                      <a:pt x="32" y="5766"/>
                    </a:lnTo>
                    <a:cubicBezTo>
                      <a:pt x="0" y="5892"/>
                      <a:pt x="32" y="6018"/>
                      <a:pt x="95" y="6144"/>
                    </a:cubicBezTo>
                    <a:cubicBezTo>
                      <a:pt x="189" y="6207"/>
                      <a:pt x="315" y="6238"/>
                      <a:pt x="473" y="6238"/>
                    </a:cubicBezTo>
                    <a:lnTo>
                      <a:pt x="1765" y="5923"/>
                    </a:lnTo>
                    <a:cubicBezTo>
                      <a:pt x="2206" y="6175"/>
                      <a:pt x="2678" y="6238"/>
                      <a:pt x="3182" y="6238"/>
                    </a:cubicBezTo>
                    <a:cubicBezTo>
                      <a:pt x="4915" y="6238"/>
                      <a:pt x="6301" y="4820"/>
                      <a:pt x="6301" y="3151"/>
                    </a:cubicBezTo>
                    <a:cubicBezTo>
                      <a:pt x="6238" y="1418"/>
                      <a:pt x="4884" y="0"/>
                      <a:pt x="3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68;p22">
                <a:extLst>
                  <a:ext uri="{FF2B5EF4-FFF2-40B4-BE49-F238E27FC236}">
                    <a16:creationId xmlns:a16="http://schemas.microsoft.com/office/drawing/2014/main" id="{BCAFAD54-5BE8-4592-83D3-6C239ECB9A59}"/>
                  </a:ext>
                </a:extLst>
              </p:cNvPr>
              <p:cNvSpPr/>
              <p:nvPr/>
            </p:nvSpPr>
            <p:spPr>
              <a:xfrm>
                <a:off x="2349725" y="2725550"/>
                <a:ext cx="181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5" extrusionOk="0">
                    <a:moveTo>
                      <a:pt x="379" y="1"/>
                    </a:moveTo>
                    <a:cubicBezTo>
                      <a:pt x="158" y="1"/>
                      <a:pt x="1" y="158"/>
                      <a:pt x="1" y="348"/>
                    </a:cubicBezTo>
                    <a:cubicBezTo>
                      <a:pt x="1" y="537"/>
                      <a:pt x="158" y="694"/>
                      <a:pt x="379" y="694"/>
                    </a:cubicBezTo>
                    <a:cubicBezTo>
                      <a:pt x="568" y="694"/>
                      <a:pt x="725" y="537"/>
                      <a:pt x="725" y="348"/>
                    </a:cubicBezTo>
                    <a:cubicBezTo>
                      <a:pt x="725" y="158"/>
                      <a:pt x="568" y="1"/>
                      <a:pt x="3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69;p22">
                <a:extLst>
                  <a:ext uri="{FF2B5EF4-FFF2-40B4-BE49-F238E27FC236}">
                    <a16:creationId xmlns:a16="http://schemas.microsoft.com/office/drawing/2014/main" id="{3354D822-0408-40CE-9CD6-CEC915B33CAF}"/>
                  </a:ext>
                </a:extLst>
              </p:cNvPr>
              <p:cNvSpPr/>
              <p:nvPr/>
            </p:nvSpPr>
            <p:spPr>
              <a:xfrm>
                <a:off x="2349725" y="2751550"/>
                <a:ext cx="181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112" extrusionOk="0">
                    <a:moveTo>
                      <a:pt x="379" y="1"/>
                    </a:moveTo>
                    <a:cubicBezTo>
                      <a:pt x="158" y="1"/>
                      <a:pt x="1" y="158"/>
                      <a:pt x="1" y="379"/>
                    </a:cubicBezTo>
                    <a:lnTo>
                      <a:pt x="1" y="1733"/>
                    </a:lnTo>
                    <a:cubicBezTo>
                      <a:pt x="1" y="1954"/>
                      <a:pt x="158" y="2111"/>
                      <a:pt x="379" y="2111"/>
                    </a:cubicBezTo>
                    <a:cubicBezTo>
                      <a:pt x="568" y="2111"/>
                      <a:pt x="725" y="1954"/>
                      <a:pt x="725" y="1733"/>
                    </a:cubicBezTo>
                    <a:lnTo>
                      <a:pt x="725" y="379"/>
                    </a:lnTo>
                    <a:cubicBezTo>
                      <a:pt x="725" y="158"/>
                      <a:pt x="568" y="1"/>
                      <a:pt x="3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14C24D-FBD8-4FDE-868E-8DE1AF6F584D}"/>
                </a:ext>
              </a:extLst>
            </p:cNvPr>
            <p:cNvSpPr/>
            <p:nvPr/>
          </p:nvSpPr>
          <p:spPr>
            <a:xfrm>
              <a:off x="672966" y="3072983"/>
              <a:ext cx="1982880" cy="231921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F717CE-7CB5-4066-A4ED-A5ECA9E72D00}"/>
                </a:ext>
              </a:extLst>
            </p:cNvPr>
            <p:cNvSpPr txBox="1"/>
            <p:nvPr/>
          </p:nvSpPr>
          <p:spPr>
            <a:xfrm>
              <a:off x="891377" y="3229754"/>
              <a:ext cx="156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$1.05 Billion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ACB9E7-FD7A-4A9D-BD59-D125F072477D}"/>
                </a:ext>
              </a:extLst>
            </p:cNvPr>
            <p:cNvSpPr txBox="1"/>
            <p:nvPr/>
          </p:nvSpPr>
          <p:spPr>
            <a:xfrm>
              <a:off x="741040" y="3712900"/>
              <a:ext cx="16489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Cost to cleanup Portland Harbor</a:t>
              </a:r>
            </a:p>
          </p:txBody>
        </p:sp>
        <p:grpSp>
          <p:nvGrpSpPr>
            <p:cNvPr id="6" name="Google Shape;273;p22">
              <a:extLst>
                <a:ext uri="{FF2B5EF4-FFF2-40B4-BE49-F238E27FC236}">
                  <a16:creationId xmlns:a16="http://schemas.microsoft.com/office/drawing/2014/main" id="{E047AF51-393E-4DEB-B23A-FD0F9E18AEC5}"/>
                </a:ext>
              </a:extLst>
            </p:cNvPr>
            <p:cNvGrpSpPr/>
            <p:nvPr/>
          </p:nvGrpSpPr>
          <p:grpSpPr>
            <a:xfrm>
              <a:off x="1390079" y="4583354"/>
              <a:ext cx="548653" cy="548656"/>
              <a:chOff x="2508825" y="2318350"/>
              <a:chExt cx="297750" cy="295400"/>
            </a:xfrm>
          </p:grpSpPr>
          <p:sp>
            <p:nvSpPr>
              <p:cNvPr id="7" name="Google Shape;274;p22">
                <a:extLst>
                  <a:ext uri="{FF2B5EF4-FFF2-40B4-BE49-F238E27FC236}">
                    <a16:creationId xmlns:a16="http://schemas.microsoft.com/office/drawing/2014/main" id="{D3FA85E1-EBE3-42DF-9BE8-995057C25AEB}"/>
                  </a:ext>
                </a:extLst>
              </p:cNvPr>
              <p:cNvSpPr/>
              <p:nvPr/>
            </p:nvSpPr>
            <p:spPr>
              <a:xfrm>
                <a:off x="2508825" y="2318350"/>
                <a:ext cx="297750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11816" extrusionOk="0">
                    <a:moveTo>
                      <a:pt x="5892" y="694"/>
                    </a:moveTo>
                    <a:cubicBezTo>
                      <a:pt x="7625" y="694"/>
                      <a:pt x="9043" y="2112"/>
                      <a:pt x="9043" y="3845"/>
                    </a:cubicBezTo>
                    <a:cubicBezTo>
                      <a:pt x="9043" y="5483"/>
                      <a:pt x="7751" y="6838"/>
                      <a:pt x="6081" y="6932"/>
                    </a:cubicBezTo>
                    <a:cubicBezTo>
                      <a:pt x="6018" y="6932"/>
                      <a:pt x="5987" y="6901"/>
                      <a:pt x="5924" y="6869"/>
                    </a:cubicBezTo>
                    <a:lnTo>
                      <a:pt x="5766" y="6711"/>
                    </a:lnTo>
                    <a:cubicBezTo>
                      <a:pt x="5297" y="6298"/>
                      <a:pt x="4683" y="6101"/>
                      <a:pt x="4072" y="6101"/>
                    </a:cubicBezTo>
                    <a:cubicBezTo>
                      <a:pt x="3985" y="6101"/>
                      <a:pt x="3899" y="6105"/>
                      <a:pt x="3813" y="6113"/>
                    </a:cubicBezTo>
                    <a:cubicBezTo>
                      <a:pt x="3151" y="5577"/>
                      <a:pt x="2773" y="4727"/>
                      <a:pt x="2773" y="3845"/>
                    </a:cubicBezTo>
                    <a:cubicBezTo>
                      <a:pt x="2773" y="2112"/>
                      <a:pt x="4191" y="694"/>
                      <a:pt x="5892" y="694"/>
                    </a:cubicBezTo>
                    <a:close/>
                    <a:moveTo>
                      <a:pt x="4171" y="6822"/>
                    </a:moveTo>
                    <a:cubicBezTo>
                      <a:pt x="4577" y="6822"/>
                      <a:pt x="4979" y="6964"/>
                      <a:pt x="5294" y="7247"/>
                    </a:cubicBezTo>
                    <a:cubicBezTo>
                      <a:pt x="5420" y="7373"/>
                      <a:pt x="5735" y="7657"/>
                      <a:pt x="5892" y="7657"/>
                    </a:cubicBezTo>
                    <a:lnTo>
                      <a:pt x="7972" y="7657"/>
                    </a:lnTo>
                    <a:cubicBezTo>
                      <a:pt x="8192" y="7657"/>
                      <a:pt x="8350" y="7814"/>
                      <a:pt x="8350" y="8003"/>
                    </a:cubicBezTo>
                    <a:cubicBezTo>
                      <a:pt x="8350" y="8192"/>
                      <a:pt x="8192" y="8350"/>
                      <a:pt x="7972" y="8350"/>
                    </a:cubicBezTo>
                    <a:lnTo>
                      <a:pt x="5514" y="8350"/>
                    </a:lnTo>
                    <a:cubicBezTo>
                      <a:pt x="5294" y="8350"/>
                      <a:pt x="5136" y="8507"/>
                      <a:pt x="5136" y="8728"/>
                    </a:cubicBezTo>
                    <a:cubicBezTo>
                      <a:pt x="5136" y="8917"/>
                      <a:pt x="5294" y="9074"/>
                      <a:pt x="5514" y="9074"/>
                    </a:cubicBezTo>
                    <a:lnTo>
                      <a:pt x="8224" y="9074"/>
                    </a:lnTo>
                    <a:cubicBezTo>
                      <a:pt x="8507" y="9074"/>
                      <a:pt x="8759" y="8948"/>
                      <a:pt x="8980" y="8759"/>
                    </a:cubicBezTo>
                    <a:lnTo>
                      <a:pt x="10492" y="7090"/>
                    </a:lnTo>
                    <a:cubicBezTo>
                      <a:pt x="10568" y="7033"/>
                      <a:pt x="10666" y="6987"/>
                      <a:pt x="10766" y="6987"/>
                    </a:cubicBezTo>
                    <a:cubicBezTo>
                      <a:pt x="10833" y="6987"/>
                      <a:pt x="10902" y="7008"/>
                      <a:pt x="10965" y="7058"/>
                    </a:cubicBezTo>
                    <a:cubicBezTo>
                      <a:pt x="11122" y="7184"/>
                      <a:pt x="11185" y="7373"/>
                      <a:pt x="11059" y="7531"/>
                    </a:cubicBezTo>
                    <a:lnTo>
                      <a:pt x="9389" y="9767"/>
                    </a:lnTo>
                    <a:cubicBezTo>
                      <a:pt x="9074" y="10209"/>
                      <a:pt x="8570" y="10492"/>
                      <a:pt x="8035" y="10492"/>
                    </a:cubicBezTo>
                    <a:lnTo>
                      <a:pt x="2773" y="10492"/>
                    </a:lnTo>
                    <a:lnTo>
                      <a:pt x="2773" y="7468"/>
                    </a:lnTo>
                    <a:lnTo>
                      <a:pt x="3025" y="7247"/>
                    </a:lnTo>
                    <a:cubicBezTo>
                      <a:pt x="3356" y="6964"/>
                      <a:pt x="3766" y="6822"/>
                      <a:pt x="4171" y="6822"/>
                    </a:cubicBezTo>
                    <a:close/>
                    <a:moveTo>
                      <a:pt x="1734" y="6932"/>
                    </a:moveTo>
                    <a:cubicBezTo>
                      <a:pt x="1923" y="6932"/>
                      <a:pt x="2080" y="7090"/>
                      <a:pt x="2080" y="7310"/>
                    </a:cubicBezTo>
                    <a:lnTo>
                      <a:pt x="2080" y="10807"/>
                    </a:lnTo>
                    <a:cubicBezTo>
                      <a:pt x="2080" y="10996"/>
                      <a:pt x="1923" y="11154"/>
                      <a:pt x="1734" y="11154"/>
                    </a:cubicBezTo>
                    <a:lnTo>
                      <a:pt x="662" y="11154"/>
                    </a:lnTo>
                    <a:lnTo>
                      <a:pt x="662" y="6932"/>
                    </a:lnTo>
                    <a:close/>
                    <a:moveTo>
                      <a:pt x="5924" y="1"/>
                    </a:moveTo>
                    <a:cubicBezTo>
                      <a:pt x="3844" y="1"/>
                      <a:pt x="2112" y="1734"/>
                      <a:pt x="2112" y="3845"/>
                    </a:cubicBezTo>
                    <a:cubicBezTo>
                      <a:pt x="2112" y="4790"/>
                      <a:pt x="2458" y="5672"/>
                      <a:pt x="3088" y="6396"/>
                    </a:cubicBezTo>
                    <a:cubicBezTo>
                      <a:pt x="2931" y="6459"/>
                      <a:pt x="2773" y="6585"/>
                      <a:pt x="2616" y="6711"/>
                    </a:cubicBezTo>
                    <a:cubicBezTo>
                      <a:pt x="2427" y="6428"/>
                      <a:pt x="2112" y="6270"/>
                      <a:pt x="1765" y="6270"/>
                    </a:cubicBezTo>
                    <a:lnTo>
                      <a:pt x="347" y="6270"/>
                    </a:lnTo>
                    <a:cubicBezTo>
                      <a:pt x="158" y="6270"/>
                      <a:pt x="1" y="6428"/>
                      <a:pt x="1" y="6585"/>
                    </a:cubicBezTo>
                    <a:lnTo>
                      <a:pt x="1" y="11469"/>
                    </a:lnTo>
                    <a:cubicBezTo>
                      <a:pt x="1" y="11658"/>
                      <a:pt x="158" y="11815"/>
                      <a:pt x="347" y="11815"/>
                    </a:cubicBezTo>
                    <a:lnTo>
                      <a:pt x="1765" y="11815"/>
                    </a:lnTo>
                    <a:cubicBezTo>
                      <a:pt x="2238" y="11815"/>
                      <a:pt x="2584" y="11563"/>
                      <a:pt x="2742" y="11122"/>
                    </a:cubicBezTo>
                    <a:lnTo>
                      <a:pt x="8035" y="11122"/>
                    </a:lnTo>
                    <a:cubicBezTo>
                      <a:pt x="8759" y="11122"/>
                      <a:pt x="9515" y="10776"/>
                      <a:pt x="9956" y="10146"/>
                    </a:cubicBezTo>
                    <a:lnTo>
                      <a:pt x="11595" y="7877"/>
                    </a:lnTo>
                    <a:cubicBezTo>
                      <a:pt x="11910" y="7468"/>
                      <a:pt x="11878" y="6838"/>
                      <a:pt x="11437" y="6459"/>
                    </a:cubicBezTo>
                    <a:cubicBezTo>
                      <a:pt x="11249" y="6301"/>
                      <a:pt x="11015" y="6221"/>
                      <a:pt x="10780" y="6221"/>
                    </a:cubicBezTo>
                    <a:cubicBezTo>
                      <a:pt x="10503" y="6221"/>
                      <a:pt x="10224" y="6332"/>
                      <a:pt x="10019" y="6554"/>
                    </a:cubicBezTo>
                    <a:lnTo>
                      <a:pt x="9011" y="7657"/>
                    </a:lnTo>
                    <a:cubicBezTo>
                      <a:pt x="8885" y="7247"/>
                      <a:pt x="8539" y="6932"/>
                      <a:pt x="8098" y="6932"/>
                    </a:cubicBezTo>
                    <a:cubicBezTo>
                      <a:pt x="8287" y="6838"/>
                      <a:pt x="8444" y="6680"/>
                      <a:pt x="8602" y="6522"/>
                    </a:cubicBezTo>
                    <a:cubicBezTo>
                      <a:pt x="9358" y="5798"/>
                      <a:pt x="9767" y="4821"/>
                      <a:pt x="9767" y="3845"/>
                    </a:cubicBezTo>
                    <a:cubicBezTo>
                      <a:pt x="9767" y="1734"/>
                      <a:pt x="8035" y="1"/>
                      <a:pt x="5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" name="Google Shape;275;p22">
                <a:extLst>
                  <a:ext uri="{FF2B5EF4-FFF2-40B4-BE49-F238E27FC236}">
                    <a16:creationId xmlns:a16="http://schemas.microsoft.com/office/drawing/2014/main" id="{D9855C93-5A66-4671-8920-8F8E5744E076}"/>
                  </a:ext>
                </a:extLst>
              </p:cNvPr>
              <p:cNvSpPr/>
              <p:nvPr/>
            </p:nvSpPr>
            <p:spPr>
              <a:xfrm>
                <a:off x="2629350" y="2353025"/>
                <a:ext cx="5435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52" extrusionOk="0">
                    <a:moveTo>
                      <a:pt x="1071" y="0"/>
                    </a:moveTo>
                    <a:cubicBezTo>
                      <a:pt x="882" y="0"/>
                      <a:pt x="725" y="158"/>
                      <a:pt x="725" y="347"/>
                    </a:cubicBezTo>
                    <a:lnTo>
                      <a:pt x="725" y="756"/>
                    </a:lnTo>
                    <a:cubicBezTo>
                      <a:pt x="315" y="914"/>
                      <a:pt x="63" y="1292"/>
                      <a:pt x="63" y="1733"/>
                    </a:cubicBezTo>
                    <a:cubicBezTo>
                      <a:pt x="0" y="2332"/>
                      <a:pt x="473" y="2804"/>
                      <a:pt x="1071" y="2804"/>
                    </a:cubicBezTo>
                    <a:cubicBezTo>
                      <a:pt x="1260" y="2804"/>
                      <a:pt x="1418" y="2962"/>
                      <a:pt x="1418" y="3151"/>
                    </a:cubicBezTo>
                    <a:cubicBezTo>
                      <a:pt x="1418" y="3308"/>
                      <a:pt x="1355" y="3434"/>
                      <a:pt x="1229" y="3466"/>
                    </a:cubicBezTo>
                    <a:cubicBezTo>
                      <a:pt x="1185" y="3492"/>
                      <a:pt x="1140" y="3503"/>
                      <a:pt x="1093" y="3503"/>
                    </a:cubicBezTo>
                    <a:cubicBezTo>
                      <a:pt x="970" y="3503"/>
                      <a:pt x="839" y="3422"/>
                      <a:pt x="725" y="3308"/>
                    </a:cubicBezTo>
                    <a:cubicBezTo>
                      <a:pt x="662" y="3245"/>
                      <a:pt x="575" y="3214"/>
                      <a:pt x="488" y="3214"/>
                    </a:cubicBezTo>
                    <a:cubicBezTo>
                      <a:pt x="402" y="3214"/>
                      <a:pt x="315" y="3245"/>
                      <a:pt x="252" y="3308"/>
                    </a:cubicBezTo>
                    <a:cubicBezTo>
                      <a:pt x="126" y="3434"/>
                      <a:pt x="126" y="3655"/>
                      <a:pt x="252" y="3781"/>
                    </a:cubicBezTo>
                    <a:cubicBezTo>
                      <a:pt x="410" y="3938"/>
                      <a:pt x="567" y="4064"/>
                      <a:pt x="756" y="4096"/>
                    </a:cubicBezTo>
                    <a:lnTo>
                      <a:pt x="756" y="4505"/>
                    </a:lnTo>
                    <a:cubicBezTo>
                      <a:pt x="756" y="4694"/>
                      <a:pt x="914" y="4852"/>
                      <a:pt x="1103" y="4852"/>
                    </a:cubicBezTo>
                    <a:cubicBezTo>
                      <a:pt x="1323" y="4852"/>
                      <a:pt x="1481" y="4694"/>
                      <a:pt x="1481" y="4505"/>
                    </a:cubicBezTo>
                    <a:lnTo>
                      <a:pt x="1481" y="4096"/>
                    </a:lnTo>
                    <a:cubicBezTo>
                      <a:pt x="1481" y="4096"/>
                      <a:pt x="1512" y="4096"/>
                      <a:pt x="1512" y="4064"/>
                    </a:cubicBezTo>
                    <a:cubicBezTo>
                      <a:pt x="1890" y="3907"/>
                      <a:pt x="2142" y="3497"/>
                      <a:pt x="2142" y="3119"/>
                    </a:cubicBezTo>
                    <a:cubicBezTo>
                      <a:pt x="2142" y="2521"/>
                      <a:pt x="1670" y="2079"/>
                      <a:pt x="1103" y="2079"/>
                    </a:cubicBezTo>
                    <a:cubicBezTo>
                      <a:pt x="914" y="2079"/>
                      <a:pt x="756" y="1922"/>
                      <a:pt x="756" y="1733"/>
                    </a:cubicBezTo>
                    <a:cubicBezTo>
                      <a:pt x="756" y="1575"/>
                      <a:pt x="851" y="1449"/>
                      <a:pt x="1008" y="1418"/>
                    </a:cubicBezTo>
                    <a:cubicBezTo>
                      <a:pt x="1047" y="1405"/>
                      <a:pt x="1085" y="1399"/>
                      <a:pt x="1124" y="1399"/>
                    </a:cubicBezTo>
                    <a:cubicBezTo>
                      <a:pt x="1273" y="1399"/>
                      <a:pt x="1418" y="1494"/>
                      <a:pt x="1544" y="1670"/>
                    </a:cubicBezTo>
                    <a:cubicBezTo>
                      <a:pt x="1610" y="1753"/>
                      <a:pt x="1703" y="1792"/>
                      <a:pt x="1795" y="1792"/>
                    </a:cubicBezTo>
                    <a:cubicBezTo>
                      <a:pt x="1876" y="1792"/>
                      <a:pt x="1957" y="1761"/>
                      <a:pt x="2016" y="1701"/>
                    </a:cubicBezTo>
                    <a:cubicBezTo>
                      <a:pt x="2174" y="1575"/>
                      <a:pt x="2174" y="1323"/>
                      <a:pt x="2048" y="1229"/>
                    </a:cubicBezTo>
                    <a:cubicBezTo>
                      <a:pt x="1859" y="977"/>
                      <a:pt x="1670" y="819"/>
                      <a:pt x="1418" y="756"/>
                    </a:cubicBezTo>
                    <a:lnTo>
                      <a:pt x="1418" y="347"/>
                    </a:ln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20AC12-BB5E-4592-A8A0-54B2DE7295F9}"/>
              </a:ext>
            </a:extLst>
          </p:cNvPr>
          <p:cNvGrpSpPr/>
          <p:nvPr/>
        </p:nvGrpSpPr>
        <p:grpSpPr>
          <a:xfrm>
            <a:off x="9694600" y="278279"/>
            <a:ext cx="1648967" cy="2110806"/>
            <a:chOff x="891377" y="3021204"/>
            <a:chExt cx="1648967" cy="2110806"/>
          </a:xfrm>
        </p:grpSpPr>
        <p:grpSp>
          <p:nvGrpSpPr>
            <p:cNvPr id="61" name="Google Shape;265;p22">
              <a:extLst>
                <a:ext uri="{FF2B5EF4-FFF2-40B4-BE49-F238E27FC236}">
                  <a16:creationId xmlns:a16="http://schemas.microsoft.com/office/drawing/2014/main" id="{A3B250D7-576F-4424-BAEA-619B1C768C38}"/>
                </a:ext>
              </a:extLst>
            </p:cNvPr>
            <p:cNvGrpSpPr/>
            <p:nvPr/>
          </p:nvGrpSpPr>
          <p:grpSpPr>
            <a:xfrm>
              <a:off x="1885409" y="3021204"/>
              <a:ext cx="548655" cy="534925"/>
              <a:chOff x="2139425" y="2682250"/>
              <a:chExt cx="298550" cy="296150"/>
            </a:xfrm>
          </p:grpSpPr>
          <p:sp>
            <p:nvSpPr>
              <p:cNvPr id="68" name="Google Shape;266;p22">
                <a:extLst>
                  <a:ext uri="{FF2B5EF4-FFF2-40B4-BE49-F238E27FC236}">
                    <a16:creationId xmlns:a16="http://schemas.microsoft.com/office/drawing/2014/main" id="{49D9C951-C80E-4FDD-A99E-CECDF22A42E9}"/>
                  </a:ext>
                </a:extLst>
              </p:cNvPr>
              <p:cNvSpPr/>
              <p:nvPr/>
            </p:nvSpPr>
            <p:spPr>
              <a:xfrm>
                <a:off x="2139425" y="2787000"/>
                <a:ext cx="15912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7656" extrusionOk="0">
                    <a:moveTo>
                      <a:pt x="3214" y="630"/>
                    </a:moveTo>
                    <a:cubicBezTo>
                      <a:pt x="3813" y="630"/>
                      <a:pt x="4286" y="1103"/>
                      <a:pt x="4286" y="1670"/>
                    </a:cubicBezTo>
                    <a:cubicBezTo>
                      <a:pt x="4286" y="2206"/>
                      <a:pt x="3813" y="2678"/>
                      <a:pt x="3214" y="2678"/>
                    </a:cubicBezTo>
                    <a:cubicBezTo>
                      <a:pt x="2647" y="2678"/>
                      <a:pt x="2175" y="2206"/>
                      <a:pt x="2175" y="1670"/>
                    </a:cubicBezTo>
                    <a:cubicBezTo>
                      <a:pt x="2175" y="1166"/>
                      <a:pt x="2647" y="630"/>
                      <a:pt x="3214" y="630"/>
                    </a:cubicBezTo>
                    <a:close/>
                    <a:moveTo>
                      <a:pt x="3183" y="3403"/>
                    </a:moveTo>
                    <a:cubicBezTo>
                      <a:pt x="4538" y="3403"/>
                      <a:pt x="5609" y="4506"/>
                      <a:pt x="5609" y="5829"/>
                    </a:cubicBezTo>
                    <a:lnTo>
                      <a:pt x="5609" y="6931"/>
                    </a:lnTo>
                    <a:lnTo>
                      <a:pt x="757" y="6931"/>
                    </a:lnTo>
                    <a:lnTo>
                      <a:pt x="757" y="5829"/>
                    </a:lnTo>
                    <a:cubicBezTo>
                      <a:pt x="757" y="4506"/>
                      <a:pt x="1860" y="3403"/>
                      <a:pt x="3183" y="3403"/>
                    </a:cubicBezTo>
                    <a:close/>
                    <a:moveTo>
                      <a:pt x="3183" y="0"/>
                    </a:moveTo>
                    <a:cubicBezTo>
                      <a:pt x="2238" y="0"/>
                      <a:pt x="1419" y="788"/>
                      <a:pt x="1419" y="1733"/>
                    </a:cubicBezTo>
                    <a:cubicBezTo>
                      <a:pt x="1419" y="2206"/>
                      <a:pt x="1608" y="2678"/>
                      <a:pt x="1954" y="2993"/>
                    </a:cubicBezTo>
                    <a:cubicBezTo>
                      <a:pt x="820" y="3466"/>
                      <a:pt x="1" y="4569"/>
                      <a:pt x="1" y="5892"/>
                    </a:cubicBezTo>
                    <a:lnTo>
                      <a:pt x="1" y="7309"/>
                    </a:lnTo>
                    <a:cubicBezTo>
                      <a:pt x="64" y="7498"/>
                      <a:pt x="222" y="7656"/>
                      <a:pt x="442" y="7656"/>
                    </a:cubicBezTo>
                    <a:lnTo>
                      <a:pt x="6018" y="7656"/>
                    </a:lnTo>
                    <a:cubicBezTo>
                      <a:pt x="6207" y="7656"/>
                      <a:pt x="6365" y="7498"/>
                      <a:pt x="6365" y="7309"/>
                    </a:cubicBezTo>
                    <a:lnTo>
                      <a:pt x="6365" y="5892"/>
                    </a:lnTo>
                    <a:cubicBezTo>
                      <a:pt x="6365" y="4569"/>
                      <a:pt x="5546" y="3466"/>
                      <a:pt x="4412" y="2993"/>
                    </a:cubicBezTo>
                    <a:cubicBezTo>
                      <a:pt x="4758" y="2647"/>
                      <a:pt x="4947" y="2206"/>
                      <a:pt x="4947" y="1733"/>
                    </a:cubicBezTo>
                    <a:cubicBezTo>
                      <a:pt x="4947" y="788"/>
                      <a:pt x="4160" y="0"/>
                      <a:pt x="3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267;p22">
                <a:extLst>
                  <a:ext uri="{FF2B5EF4-FFF2-40B4-BE49-F238E27FC236}">
                    <a16:creationId xmlns:a16="http://schemas.microsoft.com/office/drawing/2014/main" id="{77AF8452-1001-4F15-AD64-D78AF3225E21}"/>
                  </a:ext>
                </a:extLst>
              </p:cNvPr>
              <p:cNvSpPr/>
              <p:nvPr/>
            </p:nvSpPr>
            <p:spPr>
              <a:xfrm>
                <a:off x="2280425" y="2682250"/>
                <a:ext cx="1575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6239" extrusionOk="0">
                    <a:moveTo>
                      <a:pt x="3182" y="662"/>
                    </a:moveTo>
                    <a:cubicBezTo>
                      <a:pt x="4506" y="662"/>
                      <a:pt x="5608" y="1764"/>
                      <a:pt x="5608" y="3088"/>
                    </a:cubicBezTo>
                    <a:cubicBezTo>
                      <a:pt x="5577" y="4442"/>
                      <a:pt x="4474" y="5545"/>
                      <a:pt x="3151" y="5545"/>
                    </a:cubicBezTo>
                    <a:cubicBezTo>
                      <a:pt x="2710" y="5545"/>
                      <a:pt x="2300" y="5419"/>
                      <a:pt x="1954" y="5230"/>
                    </a:cubicBezTo>
                    <a:cubicBezTo>
                      <a:pt x="1891" y="5198"/>
                      <a:pt x="1796" y="5198"/>
                      <a:pt x="1733" y="5198"/>
                    </a:cubicBezTo>
                    <a:lnTo>
                      <a:pt x="946" y="5388"/>
                    </a:lnTo>
                    <a:lnTo>
                      <a:pt x="1166" y="4663"/>
                    </a:lnTo>
                    <a:cubicBezTo>
                      <a:pt x="1198" y="4568"/>
                      <a:pt x="1166" y="4474"/>
                      <a:pt x="1135" y="4411"/>
                    </a:cubicBezTo>
                    <a:cubicBezTo>
                      <a:pt x="883" y="4001"/>
                      <a:pt x="725" y="3560"/>
                      <a:pt x="725" y="3088"/>
                    </a:cubicBezTo>
                    <a:cubicBezTo>
                      <a:pt x="725" y="1764"/>
                      <a:pt x="1828" y="662"/>
                      <a:pt x="3182" y="662"/>
                    </a:cubicBezTo>
                    <a:close/>
                    <a:moveTo>
                      <a:pt x="3151" y="0"/>
                    </a:moveTo>
                    <a:cubicBezTo>
                      <a:pt x="1418" y="0"/>
                      <a:pt x="32" y="1418"/>
                      <a:pt x="32" y="3088"/>
                    </a:cubicBezTo>
                    <a:cubicBezTo>
                      <a:pt x="32" y="3655"/>
                      <a:pt x="158" y="4159"/>
                      <a:pt x="410" y="4631"/>
                    </a:cubicBezTo>
                    <a:lnTo>
                      <a:pt x="32" y="5766"/>
                    </a:lnTo>
                    <a:cubicBezTo>
                      <a:pt x="0" y="5892"/>
                      <a:pt x="32" y="6018"/>
                      <a:pt x="95" y="6144"/>
                    </a:cubicBezTo>
                    <a:cubicBezTo>
                      <a:pt x="189" y="6207"/>
                      <a:pt x="315" y="6238"/>
                      <a:pt x="473" y="6238"/>
                    </a:cubicBezTo>
                    <a:lnTo>
                      <a:pt x="1765" y="5923"/>
                    </a:lnTo>
                    <a:cubicBezTo>
                      <a:pt x="2206" y="6175"/>
                      <a:pt x="2678" y="6238"/>
                      <a:pt x="3182" y="6238"/>
                    </a:cubicBezTo>
                    <a:cubicBezTo>
                      <a:pt x="4915" y="6238"/>
                      <a:pt x="6301" y="4820"/>
                      <a:pt x="6301" y="3151"/>
                    </a:cubicBezTo>
                    <a:cubicBezTo>
                      <a:pt x="6238" y="1418"/>
                      <a:pt x="4884" y="0"/>
                      <a:pt x="3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268;p22">
                <a:extLst>
                  <a:ext uri="{FF2B5EF4-FFF2-40B4-BE49-F238E27FC236}">
                    <a16:creationId xmlns:a16="http://schemas.microsoft.com/office/drawing/2014/main" id="{4AF7E0C7-A3E2-4B97-83A9-35B3C3EF62C7}"/>
                  </a:ext>
                </a:extLst>
              </p:cNvPr>
              <p:cNvSpPr/>
              <p:nvPr/>
            </p:nvSpPr>
            <p:spPr>
              <a:xfrm>
                <a:off x="2349725" y="2725550"/>
                <a:ext cx="181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5" extrusionOk="0">
                    <a:moveTo>
                      <a:pt x="379" y="1"/>
                    </a:moveTo>
                    <a:cubicBezTo>
                      <a:pt x="158" y="1"/>
                      <a:pt x="1" y="158"/>
                      <a:pt x="1" y="348"/>
                    </a:cubicBezTo>
                    <a:cubicBezTo>
                      <a:pt x="1" y="537"/>
                      <a:pt x="158" y="694"/>
                      <a:pt x="379" y="694"/>
                    </a:cubicBezTo>
                    <a:cubicBezTo>
                      <a:pt x="568" y="694"/>
                      <a:pt x="725" y="537"/>
                      <a:pt x="725" y="348"/>
                    </a:cubicBezTo>
                    <a:cubicBezTo>
                      <a:pt x="725" y="158"/>
                      <a:pt x="568" y="1"/>
                      <a:pt x="3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269;p22">
                <a:extLst>
                  <a:ext uri="{FF2B5EF4-FFF2-40B4-BE49-F238E27FC236}">
                    <a16:creationId xmlns:a16="http://schemas.microsoft.com/office/drawing/2014/main" id="{AA0330E1-BF5D-46ED-836E-F18FC2A6AEC1}"/>
                  </a:ext>
                </a:extLst>
              </p:cNvPr>
              <p:cNvSpPr/>
              <p:nvPr/>
            </p:nvSpPr>
            <p:spPr>
              <a:xfrm>
                <a:off x="2349725" y="2751550"/>
                <a:ext cx="181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112" extrusionOk="0">
                    <a:moveTo>
                      <a:pt x="379" y="1"/>
                    </a:moveTo>
                    <a:cubicBezTo>
                      <a:pt x="158" y="1"/>
                      <a:pt x="1" y="158"/>
                      <a:pt x="1" y="379"/>
                    </a:cubicBezTo>
                    <a:lnTo>
                      <a:pt x="1" y="1733"/>
                    </a:lnTo>
                    <a:cubicBezTo>
                      <a:pt x="1" y="1954"/>
                      <a:pt x="158" y="2111"/>
                      <a:pt x="379" y="2111"/>
                    </a:cubicBezTo>
                    <a:cubicBezTo>
                      <a:pt x="568" y="2111"/>
                      <a:pt x="725" y="1954"/>
                      <a:pt x="725" y="1733"/>
                    </a:cubicBezTo>
                    <a:lnTo>
                      <a:pt x="725" y="379"/>
                    </a:lnTo>
                    <a:cubicBezTo>
                      <a:pt x="725" y="158"/>
                      <a:pt x="568" y="1"/>
                      <a:pt x="3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2D8716A-5BFE-4A53-9AE4-4467450AE9AF}"/>
                </a:ext>
              </a:extLst>
            </p:cNvPr>
            <p:cNvSpPr txBox="1"/>
            <p:nvPr/>
          </p:nvSpPr>
          <p:spPr>
            <a:xfrm>
              <a:off x="891377" y="3229754"/>
              <a:ext cx="156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3 Million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129651-2701-4C80-A418-13E1D5880412}"/>
                </a:ext>
              </a:extLst>
            </p:cNvPr>
            <p:cNvSpPr txBox="1"/>
            <p:nvPr/>
          </p:nvSpPr>
          <p:spPr>
            <a:xfrm>
              <a:off x="891377" y="3658135"/>
              <a:ext cx="16489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Cost to cleanup Portland Harbor</a:t>
              </a:r>
            </a:p>
          </p:txBody>
        </p:sp>
        <p:grpSp>
          <p:nvGrpSpPr>
            <p:cNvPr id="65" name="Google Shape;273;p22">
              <a:extLst>
                <a:ext uri="{FF2B5EF4-FFF2-40B4-BE49-F238E27FC236}">
                  <a16:creationId xmlns:a16="http://schemas.microsoft.com/office/drawing/2014/main" id="{9B54ACB5-36B7-41B7-BEAE-6C8AC405106E}"/>
                </a:ext>
              </a:extLst>
            </p:cNvPr>
            <p:cNvGrpSpPr/>
            <p:nvPr/>
          </p:nvGrpSpPr>
          <p:grpSpPr>
            <a:xfrm>
              <a:off x="1390079" y="4583354"/>
              <a:ext cx="548653" cy="548656"/>
              <a:chOff x="2508825" y="2318350"/>
              <a:chExt cx="297750" cy="295400"/>
            </a:xfrm>
          </p:grpSpPr>
          <p:sp>
            <p:nvSpPr>
              <p:cNvPr id="66" name="Google Shape;274;p22">
                <a:extLst>
                  <a:ext uri="{FF2B5EF4-FFF2-40B4-BE49-F238E27FC236}">
                    <a16:creationId xmlns:a16="http://schemas.microsoft.com/office/drawing/2014/main" id="{07A0EECB-6F7E-4536-BFB6-B269CFDCE2A9}"/>
                  </a:ext>
                </a:extLst>
              </p:cNvPr>
              <p:cNvSpPr/>
              <p:nvPr/>
            </p:nvSpPr>
            <p:spPr>
              <a:xfrm>
                <a:off x="2508825" y="2318350"/>
                <a:ext cx="297750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11816" extrusionOk="0">
                    <a:moveTo>
                      <a:pt x="5892" y="694"/>
                    </a:moveTo>
                    <a:cubicBezTo>
                      <a:pt x="7625" y="694"/>
                      <a:pt x="9043" y="2112"/>
                      <a:pt x="9043" y="3845"/>
                    </a:cubicBezTo>
                    <a:cubicBezTo>
                      <a:pt x="9043" y="5483"/>
                      <a:pt x="7751" y="6838"/>
                      <a:pt x="6081" y="6932"/>
                    </a:cubicBezTo>
                    <a:cubicBezTo>
                      <a:pt x="6018" y="6932"/>
                      <a:pt x="5987" y="6901"/>
                      <a:pt x="5924" y="6869"/>
                    </a:cubicBezTo>
                    <a:lnTo>
                      <a:pt x="5766" y="6711"/>
                    </a:lnTo>
                    <a:cubicBezTo>
                      <a:pt x="5297" y="6298"/>
                      <a:pt x="4683" y="6101"/>
                      <a:pt x="4072" y="6101"/>
                    </a:cubicBezTo>
                    <a:cubicBezTo>
                      <a:pt x="3985" y="6101"/>
                      <a:pt x="3899" y="6105"/>
                      <a:pt x="3813" y="6113"/>
                    </a:cubicBezTo>
                    <a:cubicBezTo>
                      <a:pt x="3151" y="5577"/>
                      <a:pt x="2773" y="4727"/>
                      <a:pt x="2773" y="3845"/>
                    </a:cubicBezTo>
                    <a:cubicBezTo>
                      <a:pt x="2773" y="2112"/>
                      <a:pt x="4191" y="694"/>
                      <a:pt x="5892" y="694"/>
                    </a:cubicBezTo>
                    <a:close/>
                    <a:moveTo>
                      <a:pt x="4171" y="6822"/>
                    </a:moveTo>
                    <a:cubicBezTo>
                      <a:pt x="4577" y="6822"/>
                      <a:pt x="4979" y="6964"/>
                      <a:pt x="5294" y="7247"/>
                    </a:cubicBezTo>
                    <a:cubicBezTo>
                      <a:pt x="5420" y="7373"/>
                      <a:pt x="5735" y="7657"/>
                      <a:pt x="5892" y="7657"/>
                    </a:cubicBezTo>
                    <a:lnTo>
                      <a:pt x="7972" y="7657"/>
                    </a:lnTo>
                    <a:cubicBezTo>
                      <a:pt x="8192" y="7657"/>
                      <a:pt x="8350" y="7814"/>
                      <a:pt x="8350" y="8003"/>
                    </a:cubicBezTo>
                    <a:cubicBezTo>
                      <a:pt x="8350" y="8192"/>
                      <a:pt x="8192" y="8350"/>
                      <a:pt x="7972" y="8350"/>
                    </a:cubicBezTo>
                    <a:lnTo>
                      <a:pt x="5514" y="8350"/>
                    </a:lnTo>
                    <a:cubicBezTo>
                      <a:pt x="5294" y="8350"/>
                      <a:pt x="5136" y="8507"/>
                      <a:pt x="5136" y="8728"/>
                    </a:cubicBezTo>
                    <a:cubicBezTo>
                      <a:pt x="5136" y="8917"/>
                      <a:pt x="5294" y="9074"/>
                      <a:pt x="5514" y="9074"/>
                    </a:cubicBezTo>
                    <a:lnTo>
                      <a:pt x="8224" y="9074"/>
                    </a:lnTo>
                    <a:cubicBezTo>
                      <a:pt x="8507" y="9074"/>
                      <a:pt x="8759" y="8948"/>
                      <a:pt x="8980" y="8759"/>
                    </a:cubicBezTo>
                    <a:lnTo>
                      <a:pt x="10492" y="7090"/>
                    </a:lnTo>
                    <a:cubicBezTo>
                      <a:pt x="10568" y="7033"/>
                      <a:pt x="10666" y="6987"/>
                      <a:pt x="10766" y="6987"/>
                    </a:cubicBezTo>
                    <a:cubicBezTo>
                      <a:pt x="10833" y="6987"/>
                      <a:pt x="10902" y="7008"/>
                      <a:pt x="10965" y="7058"/>
                    </a:cubicBezTo>
                    <a:cubicBezTo>
                      <a:pt x="11122" y="7184"/>
                      <a:pt x="11185" y="7373"/>
                      <a:pt x="11059" y="7531"/>
                    </a:cubicBezTo>
                    <a:lnTo>
                      <a:pt x="9389" y="9767"/>
                    </a:lnTo>
                    <a:cubicBezTo>
                      <a:pt x="9074" y="10209"/>
                      <a:pt x="8570" y="10492"/>
                      <a:pt x="8035" y="10492"/>
                    </a:cubicBezTo>
                    <a:lnTo>
                      <a:pt x="2773" y="10492"/>
                    </a:lnTo>
                    <a:lnTo>
                      <a:pt x="2773" y="7468"/>
                    </a:lnTo>
                    <a:lnTo>
                      <a:pt x="3025" y="7247"/>
                    </a:lnTo>
                    <a:cubicBezTo>
                      <a:pt x="3356" y="6964"/>
                      <a:pt x="3766" y="6822"/>
                      <a:pt x="4171" y="6822"/>
                    </a:cubicBezTo>
                    <a:close/>
                    <a:moveTo>
                      <a:pt x="1734" y="6932"/>
                    </a:moveTo>
                    <a:cubicBezTo>
                      <a:pt x="1923" y="6932"/>
                      <a:pt x="2080" y="7090"/>
                      <a:pt x="2080" y="7310"/>
                    </a:cubicBezTo>
                    <a:lnTo>
                      <a:pt x="2080" y="10807"/>
                    </a:lnTo>
                    <a:cubicBezTo>
                      <a:pt x="2080" y="10996"/>
                      <a:pt x="1923" y="11154"/>
                      <a:pt x="1734" y="11154"/>
                    </a:cubicBezTo>
                    <a:lnTo>
                      <a:pt x="662" y="11154"/>
                    </a:lnTo>
                    <a:lnTo>
                      <a:pt x="662" y="6932"/>
                    </a:lnTo>
                    <a:close/>
                    <a:moveTo>
                      <a:pt x="5924" y="1"/>
                    </a:moveTo>
                    <a:cubicBezTo>
                      <a:pt x="3844" y="1"/>
                      <a:pt x="2112" y="1734"/>
                      <a:pt x="2112" y="3845"/>
                    </a:cubicBezTo>
                    <a:cubicBezTo>
                      <a:pt x="2112" y="4790"/>
                      <a:pt x="2458" y="5672"/>
                      <a:pt x="3088" y="6396"/>
                    </a:cubicBezTo>
                    <a:cubicBezTo>
                      <a:pt x="2931" y="6459"/>
                      <a:pt x="2773" y="6585"/>
                      <a:pt x="2616" y="6711"/>
                    </a:cubicBezTo>
                    <a:cubicBezTo>
                      <a:pt x="2427" y="6428"/>
                      <a:pt x="2112" y="6270"/>
                      <a:pt x="1765" y="6270"/>
                    </a:cubicBezTo>
                    <a:lnTo>
                      <a:pt x="347" y="6270"/>
                    </a:lnTo>
                    <a:cubicBezTo>
                      <a:pt x="158" y="6270"/>
                      <a:pt x="1" y="6428"/>
                      <a:pt x="1" y="6585"/>
                    </a:cubicBezTo>
                    <a:lnTo>
                      <a:pt x="1" y="11469"/>
                    </a:lnTo>
                    <a:cubicBezTo>
                      <a:pt x="1" y="11658"/>
                      <a:pt x="158" y="11815"/>
                      <a:pt x="347" y="11815"/>
                    </a:cubicBezTo>
                    <a:lnTo>
                      <a:pt x="1765" y="11815"/>
                    </a:lnTo>
                    <a:cubicBezTo>
                      <a:pt x="2238" y="11815"/>
                      <a:pt x="2584" y="11563"/>
                      <a:pt x="2742" y="11122"/>
                    </a:cubicBezTo>
                    <a:lnTo>
                      <a:pt x="8035" y="11122"/>
                    </a:lnTo>
                    <a:cubicBezTo>
                      <a:pt x="8759" y="11122"/>
                      <a:pt x="9515" y="10776"/>
                      <a:pt x="9956" y="10146"/>
                    </a:cubicBezTo>
                    <a:lnTo>
                      <a:pt x="11595" y="7877"/>
                    </a:lnTo>
                    <a:cubicBezTo>
                      <a:pt x="11910" y="7468"/>
                      <a:pt x="11878" y="6838"/>
                      <a:pt x="11437" y="6459"/>
                    </a:cubicBezTo>
                    <a:cubicBezTo>
                      <a:pt x="11249" y="6301"/>
                      <a:pt x="11015" y="6221"/>
                      <a:pt x="10780" y="6221"/>
                    </a:cubicBezTo>
                    <a:cubicBezTo>
                      <a:pt x="10503" y="6221"/>
                      <a:pt x="10224" y="6332"/>
                      <a:pt x="10019" y="6554"/>
                    </a:cubicBezTo>
                    <a:lnTo>
                      <a:pt x="9011" y="7657"/>
                    </a:lnTo>
                    <a:cubicBezTo>
                      <a:pt x="8885" y="7247"/>
                      <a:pt x="8539" y="6932"/>
                      <a:pt x="8098" y="6932"/>
                    </a:cubicBezTo>
                    <a:cubicBezTo>
                      <a:pt x="8287" y="6838"/>
                      <a:pt x="8444" y="6680"/>
                      <a:pt x="8602" y="6522"/>
                    </a:cubicBezTo>
                    <a:cubicBezTo>
                      <a:pt x="9358" y="5798"/>
                      <a:pt x="9767" y="4821"/>
                      <a:pt x="9767" y="3845"/>
                    </a:cubicBezTo>
                    <a:cubicBezTo>
                      <a:pt x="9767" y="1734"/>
                      <a:pt x="8035" y="1"/>
                      <a:pt x="5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275;p22">
                <a:extLst>
                  <a:ext uri="{FF2B5EF4-FFF2-40B4-BE49-F238E27FC236}">
                    <a16:creationId xmlns:a16="http://schemas.microsoft.com/office/drawing/2014/main" id="{97DBE88A-16BD-4175-A2D0-40C90BEE7C1C}"/>
                  </a:ext>
                </a:extLst>
              </p:cNvPr>
              <p:cNvSpPr/>
              <p:nvPr/>
            </p:nvSpPr>
            <p:spPr>
              <a:xfrm>
                <a:off x="2629350" y="2353025"/>
                <a:ext cx="5435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52" extrusionOk="0">
                    <a:moveTo>
                      <a:pt x="1071" y="0"/>
                    </a:moveTo>
                    <a:cubicBezTo>
                      <a:pt x="882" y="0"/>
                      <a:pt x="725" y="158"/>
                      <a:pt x="725" y="347"/>
                    </a:cubicBezTo>
                    <a:lnTo>
                      <a:pt x="725" y="756"/>
                    </a:lnTo>
                    <a:cubicBezTo>
                      <a:pt x="315" y="914"/>
                      <a:pt x="63" y="1292"/>
                      <a:pt x="63" y="1733"/>
                    </a:cubicBezTo>
                    <a:cubicBezTo>
                      <a:pt x="0" y="2332"/>
                      <a:pt x="473" y="2804"/>
                      <a:pt x="1071" y="2804"/>
                    </a:cubicBezTo>
                    <a:cubicBezTo>
                      <a:pt x="1260" y="2804"/>
                      <a:pt x="1418" y="2962"/>
                      <a:pt x="1418" y="3151"/>
                    </a:cubicBezTo>
                    <a:cubicBezTo>
                      <a:pt x="1418" y="3308"/>
                      <a:pt x="1355" y="3434"/>
                      <a:pt x="1229" y="3466"/>
                    </a:cubicBezTo>
                    <a:cubicBezTo>
                      <a:pt x="1185" y="3492"/>
                      <a:pt x="1140" y="3503"/>
                      <a:pt x="1093" y="3503"/>
                    </a:cubicBezTo>
                    <a:cubicBezTo>
                      <a:pt x="970" y="3503"/>
                      <a:pt x="839" y="3422"/>
                      <a:pt x="725" y="3308"/>
                    </a:cubicBezTo>
                    <a:cubicBezTo>
                      <a:pt x="662" y="3245"/>
                      <a:pt x="575" y="3214"/>
                      <a:pt x="488" y="3214"/>
                    </a:cubicBezTo>
                    <a:cubicBezTo>
                      <a:pt x="402" y="3214"/>
                      <a:pt x="315" y="3245"/>
                      <a:pt x="252" y="3308"/>
                    </a:cubicBezTo>
                    <a:cubicBezTo>
                      <a:pt x="126" y="3434"/>
                      <a:pt x="126" y="3655"/>
                      <a:pt x="252" y="3781"/>
                    </a:cubicBezTo>
                    <a:cubicBezTo>
                      <a:pt x="410" y="3938"/>
                      <a:pt x="567" y="4064"/>
                      <a:pt x="756" y="4096"/>
                    </a:cubicBezTo>
                    <a:lnTo>
                      <a:pt x="756" y="4505"/>
                    </a:lnTo>
                    <a:cubicBezTo>
                      <a:pt x="756" y="4694"/>
                      <a:pt x="914" y="4852"/>
                      <a:pt x="1103" y="4852"/>
                    </a:cubicBezTo>
                    <a:cubicBezTo>
                      <a:pt x="1323" y="4852"/>
                      <a:pt x="1481" y="4694"/>
                      <a:pt x="1481" y="4505"/>
                    </a:cubicBezTo>
                    <a:lnTo>
                      <a:pt x="1481" y="4096"/>
                    </a:lnTo>
                    <a:cubicBezTo>
                      <a:pt x="1481" y="4096"/>
                      <a:pt x="1512" y="4096"/>
                      <a:pt x="1512" y="4064"/>
                    </a:cubicBezTo>
                    <a:cubicBezTo>
                      <a:pt x="1890" y="3907"/>
                      <a:pt x="2142" y="3497"/>
                      <a:pt x="2142" y="3119"/>
                    </a:cubicBezTo>
                    <a:cubicBezTo>
                      <a:pt x="2142" y="2521"/>
                      <a:pt x="1670" y="2079"/>
                      <a:pt x="1103" y="2079"/>
                    </a:cubicBezTo>
                    <a:cubicBezTo>
                      <a:pt x="914" y="2079"/>
                      <a:pt x="756" y="1922"/>
                      <a:pt x="756" y="1733"/>
                    </a:cubicBezTo>
                    <a:cubicBezTo>
                      <a:pt x="756" y="1575"/>
                      <a:pt x="851" y="1449"/>
                      <a:pt x="1008" y="1418"/>
                    </a:cubicBezTo>
                    <a:cubicBezTo>
                      <a:pt x="1047" y="1405"/>
                      <a:pt x="1085" y="1399"/>
                      <a:pt x="1124" y="1399"/>
                    </a:cubicBezTo>
                    <a:cubicBezTo>
                      <a:pt x="1273" y="1399"/>
                      <a:pt x="1418" y="1494"/>
                      <a:pt x="1544" y="1670"/>
                    </a:cubicBezTo>
                    <a:cubicBezTo>
                      <a:pt x="1610" y="1753"/>
                      <a:pt x="1703" y="1792"/>
                      <a:pt x="1795" y="1792"/>
                    </a:cubicBezTo>
                    <a:cubicBezTo>
                      <a:pt x="1876" y="1792"/>
                      <a:pt x="1957" y="1761"/>
                      <a:pt x="2016" y="1701"/>
                    </a:cubicBezTo>
                    <a:cubicBezTo>
                      <a:pt x="2174" y="1575"/>
                      <a:pt x="2174" y="1323"/>
                      <a:pt x="2048" y="1229"/>
                    </a:cubicBezTo>
                    <a:cubicBezTo>
                      <a:pt x="1859" y="977"/>
                      <a:pt x="1670" y="819"/>
                      <a:pt x="1418" y="756"/>
                    </a:cubicBezTo>
                    <a:lnTo>
                      <a:pt x="1418" y="347"/>
                    </a:ln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97" name="Minus Sign 96">
            <a:extLst>
              <a:ext uri="{FF2B5EF4-FFF2-40B4-BE49-F238E27FC236}">
                <a16:creationId xmlns:a16="http://schemas.microsoft.com/office/drawing/2014/main" id="{21C505A0-785F-4672-8BFA-AA8E126DB044}"/>
              </a:ext>
            </a:extLst>
          </p:cNvPr>
          <p:cNvSpPr/>
          <p:nvPr/>
        </p:nvSpPr>
        <p:spPr>
          <a:xfrm>
            <a:off x="-2106202" y="871868"/>
            <a:ext cx="16479748" cy="29072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oogle Shape;252;p22">
            <a:extLst>
              <a:ext uri="{FF2B5EF4-FFF2-40B4-BE49-F238E27FC236}">
                <a16:creationId xmlns:a16="http://schemas.microsoft.com/office/drawing/2014/main" id="{2EF86D04-A645-4D3B-9D03-5963696893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358" y="283120"/>
            <a:ext cx="8657330" cy="4328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b="1"/>
              <a:t>Portland Harbor by the numbers . . . </a:t>
            </a:r>
            <a:endParaRPr b="1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D86E99D-2170-47FB-AEAA-CE130C6BF35B}"/>
              </a:ext>
            </a:extLst>
          </p:cNvPr>
          <p:cNvGrpSpPr/>
          <p:nvPr/>
        </p:nvGrpSpPr>
        <p:grpSpPr>
          <a:xfrm>
            <a:off x="6553200" y="4117493"/>
            <a:ext cx="1982880" cy="2319219"/>
            <a:chOff x="672966" y="3072983"/>
            <a:chExt cx="1982880" cy="2319219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grpSp>
          <p:nvGrpSpPr>
            <p:cNvPr id="120" name="Google Shape;265;p22">
              <a:extLst>
                <a:ext uri="{FF2B5EF4-FFF2-40B4-BE49-F238E27FC236}">
                  <a16:creationId xmlns:a16="http://schemas.microsoft.com/office/drawing/2014/main" id="{3C83AAB9-998A-42FF-AEC1-0561795ECFB3}"/>
                </a:ext>
              </a:extLst>
            </p:cNvPr>
            <p:cNvGrpSpPr/>
            <p:nvPr/>
          </p:nvGrpSpPr>
          <p:grpSpPr>
            <a:xfrm>
              <a:off x="1885409" y="3099418"/>
              <a:ext cx="419830" cy="456714"/>
              <a:chOff x="2139425" y="2725550"/>
              <a:chExt cx="228450" cy="252850"/>
            </a:xfrm>
            <a:grpFill/>
          </p:grpSpPr>
          <p:sp>
            <p:nvSpPr>
              <p:cNvPr id="124" name="Google Shape;266;p22">
                <a:extLst>
                  <a:ext uri="{FF2B5EF4-FFF2-40B4-BE49-F238E27FC236}">
                    <a16:creationId xmlns:a16="http://schemas.microsoft.com/office/drawing/2014/main" id="{BDDEFD6B-30CA-4507-A34C-B100862385F6}"/>
                  </a:ext>
                </a:extLst>
              </p:cNvPr>
              <p:cNvSpPr/>
              <p:nvPr/>
            </p:nvSpPr>
            <p:spPr>
              <a:xfrm>
                <a:off x="2139425" y="2787000"/>
                <a:ext cx="15912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7656" extrusionOk="0">
                    <a:moveTo>
                      <a:pt x="3214" y="630"/>
                    </a:moveTo>
                    <a:cubicBezTo>
                      <a:pt x="3813" y="630"/>
                      <a:pt x="4286" y="1103"/>
                      <a:pt x="4286" y="1670"/>
                    </a:cubicBezTo>
                    <a:cubicBezTo>
                      <a:pt x="4286" y="2206"/>
                      <a:pt x="3813" y="2678"/>
                      <a:pt x="3214" y="2678"/>
                    </a:cubicBezTo>
                    <a:cubicBezTo>
                      <a:pt x="2647" y="2678"/>
                      <a:pt x="2175" y="2206"/>
                      <a:pt x="2175" y="1670"/>
                    </a:cubicBezTo>
                    <a:cubicBezTo>
                      <a:pt x="2175" y="1166"/>
                      <a:pt x="2647" y="630"/>
                      <a:pt x="3214" y="630"/>
                    </a:cubicBezTo>
                    <a:close/>
                    <a:moveTo>
                      <a:pt x="3183" y="3403"/>
                    </a:moveTo>
                    <a:cubicBezTo>
                      <a:pt x="4538" y="3403"/>
                      <a:pt x="5609" y="4506"/>
                      <a:pt x="5609" y="5829"/>
                    </a:cubicBezTo>
                    <a:lnTo>
                      <a:pt x="5609" y="6931"/>
                    </a:lnTo>
                    <a:lnTo>
                      <a:pt x="757" y="6931"/>
                    </a:lnTo>
                    <a:lnTo>
                      <a:pt x="757" y="5829"/>
                    </a:lnTo>
                    <a:cubicBezTo>
                      <a:pt x="757" y="4506"/>
                      <a:pt x="1860" y="3403"/>
                      <a:pt x="3183" y="3403"/>
                    </a:cubicBezTo>
                    <a:close/>
                    <a:moveTo>
                      <a:pt x="3183" y="0"/>
                    </a:moveTo>
                    <a:cubicBezTo>
                      <a:pt x="2238" y="0"/>
                      <a:pt x="1419" y="788"/>
                      <a:pt x="1419" y="1733"/>
                    </a:cubicBezTo>
                    <a:cubicBezTo>
                      <a:pt x="1419" y="2206"/>
                      <a:pt x="1608" y="2678"/>
                      <a:pt x="1954" y="2993"/>
                    </a:cubicBezTo>
                    <a:cubicBezTo>
                      <a:pt x="820" y="3466"/>
                      <a:pt x="1" y="4569"/>
                      <a:pt x="1" y="5892"/>
                    </a:cubicBezTo>
                    <a:lnTo>
                      <a:pt x="1" y="7309"/>
                    </a:lnTo>
                    <a:cubicBezTo>
                      <a:pt x="64" y="7498"/>
                      <a:pt x="222" y="7656"/>
                      <a:pt x="442" y="7656"/>
                    </a:cubicBezTo>
                    <a:lnTo>
                      <a:pt x="6018" y="7656"/>
                    </a:lnTo>
                    <a:cubicBezTo>
                      <a:pt x="6207" y="7656"/>
                      <a:pt x="6365" y="7498"/>
                      <a:pt x="6365" y="7309"/>
                    </a:cubicBezTo>
                    <a:lnTo>
                      <a:pt x="6365" y="5892"/>
                    </a:lnTo>
                    <a:cubicBezTo>
                      <a:pt x="6365" y="4569"/>
                      <a:pt x="5546" y="3466"/>
                      <a:pt x="4412" y="2993"/>
                    </a:cubicBezTo>
                    <a:cubicBezTo>
                      <a:pt x="4758" y="2647"/>
                      <a:pt x="4947" y="2206"/>
                      <a:pt x="4947" y="1733"/>
                    </a:cubicBezTo>
                    <a:cubicBezTo>
                      <a:pt x="4947" y="788"/>
                      <a:pt x="4160" y="0"/>
                      <a:pt x="31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268;p22">
                <a:extLst>
                  <a:ext uri="{FF2B5EF4-FFF2-40B4-BE49-F238E27FC236}">
                    <a16:creationId xmlns:a16="http://schemas.microsoft.com/office/drawing/2014/main" id="{5144951B-4E24-4351-AAFF-F029EE40AEE5}"/>
                  </a:ext>
                </a:extLst>
              </p:cNvPr>
              <p:cNvSpPr/>
              <p:nvPr/>
            </p:nvSpPr>
            <p:spPr>
              <a:xfrm>
                <a:off x="2349725" y="2725550"/>
                <a:ext cx="181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5" extrusionOk="0">
                    <a:moveTo>
                      <a:pt x="379" y="1"/>
                    </a:moveTo>
                    <a:cubicBezTo>
                      <a:pt x="158" y="1"/>
                      <a:pt x="1" y="158"/>
                      <a:pt x="1" y="348"/>
                    </a:cubicBezTo>
                    <a:cubicBezTo>
                      <a:pt x="1" y="537"/>
                      <a:pt x="158" y="694"/>
                      <a:pt x="379" y="694"/>
                    </a:cubicBezTo>
                    <a:cubicBezTo>
                      <a:pt x="568" y="694"/>
                      <a:pt x="725" y="537"/>
                      <a:pt x="725" y="348"/>
                    </a:cubicBezTo>
                    <a:cubicBezTo>
                      <a:pt x="725" y="158"/>
                      <a:pt x="568" y="1"/>
                      <a:pt x="3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269;p22">
                <a:extLst>
                  <a:ext uri="{FF2B5EF4-FFF2-40B4-BE49-F238E27FC236}">
                    <a16:creationId xmlns:a16="http://schemas.microsoft.com/office/drawing/2014/main" id="{53DC4E31-985D-4BA4-8A6C-27296E9E8DFB}"/>
                  </a:ext>
                </a:extLst>
              </p:cNvPr>
              <p:cNvSpPr/>
              <p:nvPr/>
            </p:nvSpPr>
            <p:spPr>
              <a:xfrm>
                <a:off x="2349725" y="2751550"/>
                <a:ext cx="181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112" extrusionOk="0">
                    <a:moveTo>
                      <a:pt x="379" y="1"/>
                    </a:moveTo>
                    <a:cubicBezTo>
                      <a:pt x="158" y="1"/>
                      <a:pt x="1" y="158"/>
                      <a:pt x="1" y="379"/>
                    </a:cubicBezTo>
                    <a:lnTo>
                      <a:pt x="1" y="1733"/>
                    </a:lnTo>
                    <a:cubicBezTo>
                      <a:pt x="1" y="1954"/>
                      <a:pt x="158" y="2111"/>
                      <a:pt x="379" y="2111"/>
                    </a:cubicBezTo>
                    <a:cubicBezTo>
                      <a:pt x="568" y="2111"/>
                      <a:pt x="725" y="1954"/>
                      <a:pt x="725" y="1733"/>
                    </a:cubicBezTo>
                    <a:lnTo>
                      <a:pt x="725" y="379"/>
                    </a:lnTo>
                    <a:cubicBezTo>
                      <a:pt x="725" y="158"/>
                      <a:pt x="568" y="1"/>
                      <a:pt x="3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60852E5-3AEA-4B1C-96D9-640640831052}"/>
                </a:ext>
              </a:extLst>
            </p:cNvPr>
            <p:cNvSpPr/>
            <p:nvPr/>
          </p:nvSpPr>
          <p:spPr>
            <a:xfrm>
              <a:off x="672966" y="3072983"/>
              <a:ext cx="1982880" cy="231921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5E678F5-8B45-41D1-95D5-D64C8F46B0EE}"/>
                </a:ext>
              </a:extLst>
            </p:cNvPr>
            <p:cNvSpPr txBox="1"/>
            <p:nvPr/>
          </p:nvSpPr>
          <p:spPr>
            <a:xfrm>
              <a:off x="891376" y="3229754"/>
              <a:ext cx="1764469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        18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DAAB7EA-4466-4B1C-B17F-EF4009C3EF6D}"/>
                </a:ext>
              </a:extLst>
            </p:cNvPr>
            <p:cNvSpPr txBox="1"/>
            <p:nvPr/>
          </p:nvSpPr>
          <p:spPr>
            <a:xfrm>
              <a:off x="776599" y="3610893"/>
              <a:ext cx="1648967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Number of designs actively underway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EB4FFF7-FFB8-46F3-ACA3-207B87F12F88}"/>
              </a:ext>
            </a:extLst>
          </p:cNvPr>
          <p:cNvGrpSpPr/>
          <p:nvPr/>
        </p:nvGrpSpPr>
        <p:grpSpPr>
          <a:xfrm>
            <a:off x="3733800" y="1355358"/>
            <a:ext cx="1982880" cy="2378442"/>
            <a:chOff x="3196769" y="1415532"/>
            <a:chExt cx="1982880" cy="2378442"/>
          </a:xfrm>
        </p:grpSpPr>
        <p:grpSp>
          <p:nvGrpSpPr>
            <p:cNvPr id="14" name="Google Shape;270;p22">
              <a:extLst>
                <a:ext uri="{FF2B5EF4-FFF2-40B4-BE49-F238E27FC236}">
                  <a16:creationId xmlns:a16="http://schemas.microsoft.com/office/drawing/2014/main" id="{0DA22E1D-0CDD-4D4D-8A72-C5D2BE1D11A9}"/>
                </a:ext>
              </a:extLst>
            </p:cNvPr>
            <p:cNvGrpSpPr/>
            <p:nvPr/>
          </p:nvGrpSpPr>
          <p:grpSpPr>
            <a:xfrm>
              <a:off x="4510036" y="3014344"/>
              <a:ext cx="548649" cy="548649"/>
              <a:chOff x="-64764500" y="2280550"/>
              <a:chExt cx="316650" cy="319800"/>
            </a:xfrm>
          </p:grpSpPr>
          <p:sp>
            <p:nvSpPr>
              <p:cNvPr id="15" name="Google Shape;271;p22">
                <a:extLst>
                  <a:ext uri="{FF2B5EF4-FFF2-40B4-BE49-F238E27FC236}">
                    <a16:creationId xmlns:a16="http://schemas.microsoft.com/office/drawing/2014/main" id="{4C5E7DDD-E3C6-451E-840A-21730C723E38}"/>
                  </a:ext>
                </a:extLst>
              </p:cNvPr>
              <p:cNvSpPr/>
              <p:nvPr/>
            </p:nvSpPr>
            <p:spPr>
              <a:xfrm>
                <a:off x="-64764500" y="2280550"/>
                <a:ext cx="316650" cy="319800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12792" extrusionOk="0">
                    <a:moveTo>
                      <a:pt x="11405" y="820"/>
                    </a:moveTo>
                    <a:cubicBezTo>
                      <a:pt x="11657" y="820"/>
                      <a:pt x="11815" y="1009"/>
                      <a:pt x="11815" y="1261"/>
                    </a:cubicBezTo>
                    <a:cubicBezTo>
                      <a:pt x="11815" y="1481"/>
                      <a:pt x="11657" y="1670"/>
                      <a:pt x="11405" y="1670"/>
                    </a:cubicBezTo>
                    <a:lnTo>
                      <a:pt x="1229" y="1670"/>
                    </a:lnTo>
                    <a:cubicBezTo>
                      <a:pt x="977" y="1670"/>
                      <a:pt x="788" y="1481"/>
                      <a:pt x="788" y="1261"/>
                    </a:cubicBezTo>
                    <a:cubicBezTo>
                      <a:pt x="788" y="1009"/>
                      <a:pt x="977" y="820"/>
                      <a:pt x="1229" y="820"/>
                    </a:cubicBezTo>
                    <a:close/>
                    <a:moveTo>
                      <a:pt x="10996" y="2521"/>
                    </a:moveTo>
                    <a:lnTo>
                      <a:pt x="10996" y="8286"/>
                    </a:lnTo>
                    <a:lnTo>
                      <a:pt x="1607" y="8286"/>
                    </a:lnTo>
                    <a:lnTo>
                      <a:pt x="1607" y="2521"/>
                    </a:lnTo>
                    <a:close/>
                    <a:moveTo>
                      <a:pt x="6302" y="11027"/>
                    </a:moveTo>
                    <a:cubicBezTo>
                      <a:pt x="6554" y="11027"/>
                      <a:pt x="6743" y="11216"/>
                      <a:pt x="6743" y="11437"/>
                    </a:cubicBezTo>
                    <a:cubicBezTo>
                      <a:pt x="6743" y="11689"/>
                      <a:pt x="6522" y="11878"/>
                      <a:pt x="6302" y="11878"/>
                    </a:cubicBezTo>
                    <a:cubicBezTo>
                      <a:pt x="6050" y="11878"/>
                      <a:pt x="5892" y="11689"/>
                      <a:pt x="5892" y="11437"/>
                    </a:cubicBezTo>
                    <a:cubicBezTo>
                      <a:pt x="5892" y="11216"/>
                      <a:pt x="6113" y="11027"/>
                      <a:pt x="6302" y="11027"/>
                    </a:cubicBezTo>
                    <a:close/>
                    <a:moveTo>
                      <a:pt x="1229" y="1"/>
                    </a:moveTo>
                    <a:cubicBezTo>
                      <a:pt x="536" y="1"/>
                      <a:pt x="1" y="536"/>
                      <a:pt x="1" y="1261"/>
                    </a:cubicBezTo>
                    <a:cubicBezTo>
                      <a:pt x="1" y="1797"/>
                      <a:pt x="347" y="2238"/>
                      <a:pt x="820" y="2427"/>
                    </a:cubicBezTo>
                    <a:lnTo>
                      <a:pt x="820" y="8286"/>
                    </a:lnTo>
                    <a:lnTo>
                      <a:pt x="442" y="8286"/>
                    </a:lnTo>
                    <a:cubicBezTo>
                      <a:pt x="190" y="8286"/>
                      <a:pt x="32" y="8507"/>
                      <a:pt x="32" y="8728"/>
                    </a:cubicBezTo>
                    <a:cubicBezTo>
                      <a:pt x="32" y="8980"/>
                      <a:pt x="221" y="9169"/>
                      <a:pt x="442" y="9169"/>
                    </a:cubicBezTo>
                    <a:lnTo>
                      <a:pt x="5955" y="9169"/>
                    </a:lnTo>
                    <a:lnTo>
                      <a:pt x="5955" y="10334"/>
                    </a:lnTo>
                    <a:cubicBezTo>
                      <a:pt x="5483" y="10492"/>
                      <a:pt x="5104" y="10964"/>
                      <a:pt x="5104" y="11531"/>
                    </a:cubicBezTo>
                    <a:cubicBezTo>
                      <a:pt x="5104" y="12193"/>
                      <a:pt x="5672" y="12792"/>
                      <a:pt x="6333" y="12792"/>
                    </a:cubicBezTo>
                    <a:cubicBezTo>
                      <a:pt x="6995" y="12792"/>
                      <a:pt x="7593" y="12225"/>
                      <a:pt x="7593" y="11531"/>
                    </a:cubicBezTo>
                    <a:cubicBezTo>
                      <a:pt x="7593" y="10964"/>
                      <a:pt x="7247" y="10555"/>
                      <a:pt x="6774" y="10334"/>
                    </a:cubicBezTo>
                    <a:lnTo>
                      <a:pt x="6774" y="9169"/>
                    </a:lnTo>
                    <a:lnTo>
                      <a:pt x="12288" y="9169"/>
                    </a:lnTo>
                    <a:cubicBezTo>
                      <a:pt x="12508" y="9169"/>
                      <a:pt x="12666" y="8980"/>
                      <a:pt x="12666" y="8728"/>
                    </a:cubicBezTo>
                    <a:cubicBezTo>
                      <a:pt x="12666" y="8507"/>
                      <a:pt x="12477" y="8286"/>
                      <a:pt x="12288" y="8286"/>
                    </a:cubicBezTo>
                    <a:lnTo>
                      <a:pt x="11847" y="8286"/>
                    </a:lnTo>
                    <a:lnTo>
                      <a:pt x="11847" y="2427"/>
                    </a:lnTo>
                    <a:cubicBezTo>
                      <a:pt x="12319" y="2238"/>
                      <a:pt x="12634" y="1797"/>
                      <a:pt x="12634" y="1261"/>
                    </a:cubicBezTo>
                    <a:cubicBezTo>
                      <a:pt x="12634" y="568"/>
                      <a:pt x="12099" y="1"/>
                      <a:pt x="11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72;p22">
                <a:extLst>
                  <a:ext uri="{FF2B5EF4-FFF2-40B4-BE49-F238E27FC236}">
                    <a16:creationId xmlns:a16="http://schemas.microsoft.com/office/drawing/2014/main" id="{629A0982-DE00-4CD8-8474-DB92C83D2629}"/>
                  </a:ext>
                </a:extLst>
              </p:cNvPr>
              <p:cNvSpPr/>
              <p:nvPr/>
            </p:nvSpPr>
            <p:spPr>
              <a:xfrm>
                <a:off x="-64679425" y="2364825"/>
                <a:ext cx="146500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098" extrusionOk="0">
                    <a:moveTo>
                      <a:pt x="3749" y="1"/>
                    </a:moveTo>
                    <a:cubicBezTo>
                      <a:pt x="3529" y="1"/>
                      <a:pt x="3371" y="190"/>
                      <a:pt x="3371" y="442"/>
                    </a:cubicBezTo>
                    <a:cubicBezTo>
                      <a:pt x="3371" y="662"/>
                      <a:pt x="3560" y="820"/>
                      <a:pt x="3749" y="820"/>
                    </a:cubicBezTo>
                    <a:lnTo>
                      <a:pt x="4442" y="820"/>
                    </a:lnTo>
                    <a:lnTo>
                      <a:pt x="2930" y="2332"/>
                    </a:lnTo>
                    <a:lnTo>
                      <a:pt x="2395" y="1765"/>
                    </a:lnTo>
                    <a:cubicBezTo>
                      <a:pt x="2316" y="1686"/>
                      <a:pt x="2206" y="1647"/>
                      <a:pt x="2095" y="1647"/>
                    </a:cubicBezTo>
                    <a:cubicBezTo>
                      <a:pt x="1985" y="1647"/>
                      <a:pt x="1875" y="1686"/>
                      <a:pt x="1796" y="1765"/>
                    </a:cubicBezTo>
                    <a:lnTo>
                      <a:pt x="126" y="3435"/>
                    </a:lnTo>
                    <a:cubicBezTo>
                      <a:pt x="0" y="3592"/>
                      <a:pt x="0" y="3844"/>
                      <a:pt x="126" y="4033"/>
                    </a:cubicBezTo>
                    <a:cubicBezTo>
                      <a:pt x="195" y="4075"/>
                      <a:pt x="288" y="4098"/>
                      <a:pt x="384" y="4098"/>
                    </a:cubicBezTo>
                    <a:cubicBezTo>
                      <a:pt x="507" y="4098"/>
                      <a:pt x="636" y="4059"/>
                      <a:pt x="725" y="3970"/>
                    </a:cubicBezTo>
                    <a:lnTo>
                      <a:pt x="2111" y="2616"/>
                    </a:lnTo>
                    <a:lnTo>
                      <a:pt x="2647" y="3151"/>
                    </a:lnTo>
                    <a:cubicBezTo>
                      <a:pt x="2725" y="3230"/>
                      <a:pt x="2836" y="3269"/>
                      <a:pt x="2946" y="3269"/>
                    </a:cubicBezTo>
                    <a:cubicBezTo>
                      <a:pt x="3056" y="3269"/>
                      <a:pt x="3166" y="3230"/>
                      <a:pt x="3245" y="3151"/>
                    </a:cubicBezTo>
                    <a:lnTo>
                      <a:pt x="5009" y="1387"/>
                    </a:lnTo>
                    <a:lnTo>
                      <a:pt x="5009" y="2049"/>
                    </a:lnTo>
                    <a:cubicBezTo>
                      <a:pt x="5009" y="2269"/>
                      <a:pt x="5230" y="2490"/>
                      <a:pt x="5451" y="2490"/>
                    </a:cubicBezTo>
                    <a:cubicBezTo>
                      <a:pt x="5703" y="2490"/>
                      <a:pt x="5860" y="2269"/>
                      <a:pt x="5860" y="2049"/>
                    </a:cubicBezTo>
                    <a:lnTo>
                      <a:pt x="5860" y="410"/>
                    </a:lnTo>
                    <a:cubicBezTo>
                      <a:pt x="5860" y="158"/>
                      <a:pt x="5640" y="1"/>
                      <a:pt x="5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1AEA88E-EB29-48FD-ACF0-03AF9FEF4259}"/>
                </a:ext>
              </a:extLst>
            </p:cNvPr>
            <p:cNvGrpSpPr/>
            <p:nvPr/>
          </p:nvGrpSpPr>
          <p:grpSpPr>
            <a:xfrm>
              <a:off x="3196769" y="1415532"/>
              <a:ext cx="1982880" cy="2319219"/>
              <a:chOff x="672966" y="3072983"/>
              <a:chExt cx="1982880" cy="2319219"/>
            </a:xfr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grpSpPr>
          <p:grpSp>
            <p:nvGrpSpPr>
              <p:cNvPr id="85" name="Google Shape;265;p22">
                <a:extLst>
                  <a:ext uri="{FF2B5EF4-FFF2-40B4-BE49-F238E27FC236}">
                    <a16:creationId xmlns:a16="http://schemas.microsoft.com/office/drawing/2014/main" id="{04B81DCB-D4D6-4454-866E-6196B913D493}"/>
                  </a:ext>
                </a:extLst>
              </p:cNvPr>
              <p:cNvGrpSpPr/>
              <p:nvPr/>
            </p:nvGrpSpPr>
            <p:grpSpPr>
              <a:xfrm>
                <a:off x="1885409" y="3099418"/>
                <a:ext cx="419830" cy="456714"/>
                <a:chOff x="2139425" y="2725550"/>
                <a:chExt cx="228450" cy="252850"/>
              </a:xfrm>
              <a:grpFill/>
            </p:grpSpPr>
            <p:sp>
              <p:nvSpPr>
                <p:cNvPr id="89" name="Google Shape;266;p22">
                  <a:extLst>
                    <a:ext uri="{FF2B5EF4-FFF2-40B4-BE49-F238E27FC236}">
                      <a16:creationId xmlns:a16="http://schemas.microsoft.com/office/drawing/2014/main" id="{0AF59A89-99E8-4438-B44A-202791925050}"/>
                    </a:ext>
                  </a:extLst>
                </p:cNvPr>
                <p:cNvSpPr/>
                <p:nvPr/>
              </p:nvSpPr>
              <p:spPr>
                <a:xfrm>
                  <a:off x="2139425" y="2787000"/>
                  <a:ext cx="159125" cy="1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7656" extrusionOk="0">
                      <a:moveTo>
                        <a:pt x="3214" y="630"/>
                      </a:moveTo>
                      <a:cubicBezTo>
                        <a:pt x="3813" y="630"/>
                        <a:pt x="4286" y="1103"/>
                        <a:pt x="4286" y="1670"/>
                      </a:cubicBezTo>
                      <a:cubicBezTo>
                        <a:pt x="4286" y="2206"/>
                        <a:pt x="3813" y="2678"/>
                        <a:pt x="3214" y="2678"/>
                      </a:cubicBezTo>
                      <a:cubicBezTo>
                        <a:pt x="2647" y="2678"/>
                        <a:pt x="2175" y="2206"/>
                        <a:pt x="2175" y="1670"/>
                      </a:cubicBezTo>
                      <a:cubicBezTo>
                        <a:pt x="2175" y="1166"/>
                        <a:pt x="2647" y="630"/>
                        <a:pt x="3214" y="630"/>
                      </a:cubicBezTo>
                      <a:close/>
                      <a:moveTo>
                        <a:pt x="3183" y="3403"/>
                      </a:moveTo>
                      <a:cubicBezTo>
                        <a:pt x="4538" y="3403"/>
                        <a:pt x="5609" y="4506"/>
                        <a:pt x="5609" y="5829"/>
                      </a:cubicBezTo>
                      <a:lnTo>
                        <a:pt x="5609" y="6931"/>
                      </a:lnTo>
                      <a:lnTo>
                        <a:pt x="757" y="6931"/>
                      </a:lnTo>
                      <a:lnTo>
                        <a:pt x="757" y="5829"/>
                      </a:lnTo>
                      <a:cubicBezTo>
                        <a:pt x="757" y="4506"/>
                        <a:pt x="1860" y="3403"/>
                        <a:pt x="3183" y="3403"/>
                      </a:cubicBezTo>
                      <a:close/>
                      <a:moveTo>
                        <a:pt x="3183" y="0"/>
                      </a:moveTo>
                      <a:cubicBezTo>
                        <a:pt x="2238" y="0"/>
                        <a:pt x="1419" y="788"/>
                        <a:pt x="1419" y="1733"/>
                      </a:cubicBezTo>
                      <a:cubicBezTo>
                        <a:pt x="1419" y="2206"/>
                        <a:pt x="1608" y="2678"/>
                        <a:pt x="1954" y="2993"/>
                      </a:cubicBezTo>
                      <a:cubicBezTo>
                        <a:pt x="820" y="3466"/>
                        <a:pt x="1" y="4569"/>
                        <a:pt x="1" y="5892"/>
                      </a:cubicBezTo>
                      <a:lnTo>
                        <a:pt x="1" y="7309"/>
                      </a:lnTo>
                      <a:cubicBezTo>
                        <a:pt x="64" y="7498"/>
                        <a:pt x="222" y="7656"/>
                        <a:pt x="442" y="7656"/>
                      </a:cubicBezTo>
                      <a:lnTo>
                        <a:pt x="6018" y="7656"/>
                      </a:lnTo>
                      <a:cubicBezTo>
                        <a:pt x="6207" y="7656"/>
                        <a:pt x="6365" y="7498"/>
                        <a:pt x="6365" y="7309"/>
                      </a:cubicBezTo>
                      <a:lnTo>
                        <a:pt x="6365" y="5892"/>
                      </a:lnTo>
                      <a:cubicBezTo>
                        <a:pt x="6365" y="4569"/>
                        <a:pt x="5546" y="3466"/>
                        <a:pt x="4412" y="2993"/>
                      </a:cubicBezTo>
                      <a:cubicBezTo>
                        <a:pt x="4758" y="2647"/>
                        <a:pt x="4947" y="2206"/>
                        <a:pt x="4947" y="1733"/>
                      </a:cubicBezTo>
                      <a:cubicBezTo>
                        <a:pt x="4947" y="788"/>
                        <a:pt x="4160" y="0"/>
                        <a:pt x="31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" name="Google Shape;268;p22">
                  <a:extLst>
                    <a:ext uri="{FF2B5EF4-FFF2-40B4-BE49-F238E27FC236}">
                      <a16:creationId xmlns:a16="http://schemas.microsoft.com/office/drawing/2014/main" id="{0BAF0D83-46C4-4CFA-B7DE-DEAA60657157}"/>
                    </a:ext>
                  </a:extLst>
                </p:cNvPr>
                <p:cNvSpPr/>
                <p:nvPr/>
              </p:nvSpPr>
              <p:spPr>
                <a:xfrm>
                  <a:off x="2349725" y="2725550"/>
                  <a:ext cx="18150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5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48"/>
                      </a:cubicBezTo>
                      <a:cubicBezTo>
                        <a:pt x="1" y="537"/>
                        <a:pt x="158" y="694"/>
                        <a:pt x="379" y="694"/>
                      </a:cubicBezTo>
                      <a:cubicBezTo>
                        <a:pt x="568" y="694"/>
                        <a:pt x="725" y="537"/>
                        <a:pt x="725" y="348"/>
                      </a:cubicBez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" name="Google Shape;269;p22">
                  <a:extLst>
                    <a:ext uri="{FF2B5EF4-FFF2-40B4-BE49-F238E27FC236}">
                      <a16:creationId xmlns:a16="http://schemas.microsoft.com/office/drawing/2014/main" id="{501EAA7E-F1DA-4A1E-B5EB-7EBBB3D89B44}"/>
                    </a:ext>
                  </a:extLst>
                </p:cNvPr>
                <p:cNvSpPr/>
                <p:nvPr/>
              </p:nvSpPr>
              <p:spPr>
                <a:xfrm>
                  <a:off x="2349725" y="2751550"/>
                  <a:ext cx="181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2112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lnTo>
                        <a:pt x="1" y="1733"/>
                      </a:lnTo>
                      <a:cubicBezTo>
                        <a:pt x="1" y="1954"/>
                        <a:pt x="158" y="2111"/>
                        <a:pt x="379" y="2111"/>
                      </a:cubicBezTo>
                      <a:cubicBezTo>
                        <a:pt x="568" y="2111"/>
                        <a:pt x="725" y="1954"/>
                        <a:pt x="725" y="1733"/>
                      </a:cubicBezTo>
                      <a:lnTo>
                        <a:pt x="725" y="379"/>
                      </a:ln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8117381-1790-4E7C-B692-5CDF2A29EC4C}"/>
                  </a:ext>
                </a:extLst>
              </p:cNvPr>
              <p:cNvSpPr/>
              <p:nvPr/>
            </p:nvSpPr>
            <p:spPr>
              <a:xfrm>
                <a:off x="672966" y="3072983"/>
                <a:ext cx="1982880" cy="23192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9C3C406-E974-4CDF-AE4D-6B35C409CCBF}"/>
                  </a:ext>
                </a:extLst>
              </p:cNvPr>
              <p:cNvSpPr txBox="1"/>
              <p:nvPr/>
            </p:nvSpPr>
            <p:spPr>
              <a:xfrm>
                <a:off x="891377" y="3229754"/>
                <a:ext cx="1561672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Arial Nova Cond" panose="020B0506020202020204" pitchFamily="34" charset="0"/>
                  </a:rPr>
                  <a:t>3 Million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4C2D8D8-374B-425A-9E8C-38DED1B740EB}"/>
                  </a:ext>
                </a:extLst>
              </p:cNvPr>
              <p:cNvSpPr txBox="1"/>
              <p:nvPr/>
            </p:nvSpPr>
            <p:spPr>
              <a:xfrm>
                <a:off x="787190" y="3720226"/>
                <a:ext cx="1848393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Cubic yards to be removed from site during cleanup</a:t>
                </a:r>
              </a:p>
            </p:txBody>
          </p:sp>
        </p:grpSp>
        <p:pic>
          <p:nvPicPr>
            <p:cNvPr id="129" name="Graphic 128" descr="Dump truck outline">
              <a:extLst>
                <a:ext uri="{FF2B5EF4-FFF2-40B4-BE49-F238E27FC236}">
                  <a16:creationId xmlns:a16="http://schemas.microsoft.com/office/drawing/2014/main" id="{D0B38461-1742-4BB4-B1C2-1116C24F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20710" y="2879574"/>
              <a:ext cx="914400" cy="914400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83C44A4-48BA-4EDD-A83C-86DB9AC10C11}"/>
              </a:ext>
            </a:extLst>
          </p:cNvPr>
          <p:cNvGrpSpPr/>
          <p:nvPr/>
        </p:nvGrpSpPr>
        <p:grpSpPr>
          <a:xfrm>
            <a:off x="9258012" y="1390536"/>
            <a:ext cx="1982880" cy="2343264"/>
            <a:chOff x="8736284" y="1477624"/>
            <a:chExt cx="1982880" cy="2343264"/>
          </a:xfrm>
        </p:grpSpPr>
        <p:pic>
          <p:nvPicPr>
            <p:cNvPr id="94" name="Graphic 93" descr="Dump truck outline">
              <a:extLst>
                <a:ext uri="{FF2B5EF4-FFF2-40B4-BE49-F238E27FC236}">
                  <a16:creationId xmlns:a16="http://schemas.microsoft.com/office/drawing/2014/main" id="{C32692AA-DD60-44A3-9020-4736800B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74985" y="1873333"/>
              <a:ext cx="914400" cy="914400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D5ABFB7-E5BA-4883-AE1A-23681A151C5C}"/>
                </a:ext>
              </a:extLst>
            </p:cNvPr>
            <p:cNvGrpSpPr/>
            <p:nvPr/>
          </p:nvGrpSpPr>
          <p:grpSpPr>
            <a:xfrm>
              <a:off x="8736284" y="1477624"/>
              <a:ext cx="1982880" cy="2319219"/>
              <a:chOff x="672966" y="3072983"/>
              <a:chExt cx="1982880" cy="2319219"/>
            </a:xfr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grpSpPr>
          <p:grpSp>
            <p:nvGrpSpPr>
              <p:cNvPr id="111" name="Google Shape;265;p22">
                <a:extLst>
                  <a:ext uri="{FF2B5EF4-FFF2-40B4-BE49-F238E27FC236}">
                    <a16:creationId xmlns:a16="http://schemas.microsoft.com/office/drawing/2014/main" id="{5797E126-1188-4B5D-BD2A-35CB5ACB9C53}"/>
                  </a:ext>
                </a:extLst>
              </p:cNvPr>
              <p:cNvGrpSpPr/>
              <p:nvPr/>
            </p:nvGrpSpPr>
            <p:grpSpPr>
              <a:xfrm>
                <a:off x="1885409" y="3099418"/>
                <a:ext cx="419830" cy="456714"/>
                <a:chOff x="2139425" y="2725550"/>
                <a:chExt cx="228450" cy="252850"/>
              </a:xfrm>
              <a:grpFill/>
            </p:grpSpPr>
            <p:sp>
              <p:nvSpPr>
                <p:cNvPr id="115" name="Google Shape;266;p22">
                  <a:extLst>
                    <a:ext uri="{FF2B5EF4-FFF2-40B4-BE49-F238E27FC236}">
                      <a16:creationId xmlns:a16="http://schemas.microsoft.com/office/drawing/2014/main" id="{E1F13E1C-C529-419F-B074-E1073D55026D}"/>
                    </a:ext>
                  </a:extLst>
                </p:cNvPr>
                <p:cNvSpPr/>
                <p:nvPr/>
              </p:nvSpPr>
              <p:spPr>
                <a:xfrm>
                  <a:off x="2139425" y="2787000"/>
                  <a:ext cx="159125" cy="1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7656" extrusionOk="0">
                      <a:moveTo>
                        <a:pt x="3214" y="630"/>
                      </a:moveTo>
                      <a:cubicBezTo>
                        <a:pt x="3813" y="630"/>
                        <a:pt x="4286" y="1103"/>
                        <a:pt x="4286" y="1670"/>
                      </a:cubicBezTo>
                      <a:cubicBezTo>
                        <a:pt x="4286" y="2206"/>
                        <a:pt x="3813" y="2678"/>
                        <a:pt x="3214" y="2678"/>
                      </a:cubicBezTo>
                      <a:cubicBezTo>
                        <a:pt x="2647" y="2678"/>
                        <a:pt x="2175" y="2206"/>
                        <a:pt x="2175" y="1670"/>
                      </a:cubicBezTo>
                      <a:cubicBezTo>
                        <a:pt x="2175" y="1166"/>
                        <a:pt x="2647" y="630"/>
                        <a:pt x="3214" y="630"/>
                      </a:cubicBezTo>
                      <a:close/>
                      <a:moveTo>
                        <a:pt x="3183" y="3403"/>
                      </a:moveTo>
                      <a:cubicBezTo>
                        <a:pt x="4538" y="3403"/>
                        <a:pt x="5609" y="4506"/>
                        <a:pt x="5609" y="5829"/>
                      </a:cubicBezTo>
                      <a:lnTo>
                        <a:pt x="5609" y="6931"/>
                      </a:lnTo>
                      <a:lnTo>
                        <a:pt x="757" y="6931"/>
                      </a:lnTo>
                      <a:lnTo>
                        <a:pt x="757" y="5829"/>
                      </a:lnTo>
                      <a:cubicBezTo>
                        <a:pt x="757" y="4506"/>
                        <a:pt x="1860" y="3403"/>
                        <a:pt x="3183" y="3403"/>
                      </a:cubicBezTo>
                      <a:close/>
                      <a:moveTo>
                        <a:pt x="3183" y="0"/>
                      </a:moveTo>
                      <a:cubicBezTo>
                        <a:pt x="2238" y="0"/>
                        <a:pt x="1419" y="788"/>
                        <a:pt x="1419" y="1733"/>
                      </a:cubicBezTo>
                      <a:cubicBezTo>
                        <a:pt x="1419" y="2206"/>
                        <a:pt x="1608" y="2678"/>
                        <a:pt x="1954" y="2993"/>
                      </a:cubicBezTo>
                      <a:cubicBezTo>
                        <a:pt x="820" y="3466"/>
                        <a:pt x="1" y="4569"/>
                        <a:pt x="1" y="5892"/>
                      </a:cubicBezTo>
                      <a:lnTo>
                        <a:pt x="1" y="7309"/>
                      </a:lnTo>
                      <a:cubicBezTo>
                        <a:pt x="64" y="7498"/>
                        <a:pt x="222" y="7656"/>
                        <a:pt x="442" y="7656"/>
                      </a:cubicBezTo>
                      <a:lnTo>
                        <a:pt x="6018" y="7656"/>
                      </a:lnTo>
                      <a:cubicBezTo>
                        <a:pt x="6207" y="7656"/>
                        <a:pt x="6365" y="7498"/>
                        <a:pt x="6365" y="7309"/>
                      </a:cubicBezTo>
                      <a:lnTo>
                        <a:pt x="6365" y="5892"/>
                      </a:lnTo>
                      <a:cubicBezTo>
                        <a:pt x="6365" y="4569"/>
                        <a:pt x="5546" y="3466"/>
                        <a:pt x="4412" y="2993"/>
                      </a:cubicBezTo>
                      <a:cubicBezTo>
                        <a:pt x="4758" y="2647"/>
                        <a:pt x="4947" y="2206"/>
                        <a:pt x="4947" y="1733"/>
                      </a:cubicBezTo>
                      <a:cubicBezTo>
                        <a:pt x="4947" y="788"/>
                        <a:pt x="4160" y="0"/>
                        <a:pt x="31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7" name="Google Shape;268;p22">
                  <a:extLst>
                    <a:ext uri="{FF2B5EF4-FFF2-40B4-BE49-F238E27FC236}">
                      <a16:creationId xmlns:a16="http://schemas.microsoft.com/office/drawing/2014/main" id="{04EFC808-77B3-4DEF-9437-1A19D0888AFB}"/>
                    </a:ext>
                  </a:extLst>
                </p:cNvPr>
                <p:cNvSpPr/>
                <p:nvPr/>
              </p:nvSpPr>
              <p:spPr>
                <a:xfrm>
                  <a:off x="2349725" y="2725550"/>
                  <a:ext cx="18150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5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48"/>
                      </a:cubicBezTo>
                      <a:cubicBezTo>
                        <a:pt x="1" y="537"/>
                        <a:pt x="158" y="694"/>
                        <a:pt x="379" y="694"/>
                      </a:cubicBezTo>
                      <a:cubicBezTo>
                        <a:pt x="568" y="694"/>
                        <a:pt x="725" y="537"/>
                        <a:pt x="725" y="348"/>
                      </a:cubicBez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8" name="Google Shape;269;p22">
                  <a:extLst>
                    <a:ext uri="{FF2B5EF4-FFF2-40B4-BE49-F238E27FC236}">
                      <a16:creationId xmlns:a16="http://schemas.microsoft.com/office/drawing/2014/main" id="{CDEDF954-087B-4BA8-89FA-C0D99ED5B070}"/>
                    </a:ext>
                  </a:extLst>
                </p:cNvPr>
                <p:cNvSpPr/>
                <p:nvPr/>
              </p:nvSpPr>
              <p:spPr>
                <a:xfrm>
                  <a:off x="2349725" y="2751550"/>
                  <a:ext cx="181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2112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lnTo>
                        <a:pt x="1" y="1733"/>
                      </a:lnTo>
                      <a:cubicBezTo>
                        <a:pt x="1" y="1954"/>
                        <a:pt x="158" y="2111"/>
                        <a:pt x="379" y="2111"/>
                      </a:cubicBezTo>
                      <a:cubicBezTo>
                        <a:pt x="568" y="2111"/>
                        <a:pt x="725" y="1954"/>
                        <a:pt x="725" y="1733"/>
                      </a:cubicBezTo>
                      <a:lnTo>
                        <a:pt x="725" y="379"/>
                      </a:ln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62077CC-5EC1-4CCE-8CA7-6B861FA87DF9}"/>
                  </a:ext>
                </a:extLst>
              </p:cNvPr>
              <p:cNvSpPr/>
              <p:nvPr/>
            </p:nvSpPr>
            <p:spPr>
              <a:xfrm>
                <a:off x="672966" y="3072983"/>
                <a:ext cx="1982880" cy="23192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FBCD5F1C-4E22-4AFE-9206-5E7D3D0B4257}"/>
                  </a:ext>
                </a:extLst>
              </p:cNvPr>
              <p:cNvSpPr txBox="1"/>
              <p:nvPr/>
            </p:nvSpPr>
            <p:spPr>
              <a:xfrm>
                <a:off x="723836" y="3209951"/>
                <a:ext cx="1764469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Arial Nova Cond" panose="020B0506020202020204" pitchFamily="34" charset="0"/>
                  </a:rPr>
                  <a:t>More than 150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8AC59E93-CBA1-4A68-88BB-F648A73334B2}"/>
                  </a:ext>
                </a:extLst>
              </p:cNvPr>
              <p:cNvSpPr txBox="1"/>
              <p:nvPr/>
            </p:nvSpPr>
            <p:spPr>
              <a:xfrm>
                <a:off x="804339" y="3661178"/>
                <a:ext cx="1648967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Potentially Responsible Parties (PRPs)</a:t>
                </a:r>
              </a:p>
            </p:txBody>
          </p:sp>
        </p:grpSp>
        <p:pic>
          <p:nvPicPr>
            <p:cNvPr id="132" name="Graphic 131" descr="Users outline">
              <a:extLst>
                <a:ext uri="{FF2B5EF4-FFF2-40B4-BE49-F238E27FC236}">
                  <a16:creationId xmlns:a16="http://schemas.microsoft.com/office/drawing/2014/main" id="{E13EB13E-3E40-45FB-B653-B591AA0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4045" y="2906488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7D99877-E6E9-41A2-81B8-000964471636}"/>
              </a:ext>
            </a:extLst>
          </p:cNvPr>
          <p:cNvGrpSpPr/>
          <p:nvPr/>
        </p:nvGrpSpPr>
        <p:grpSpPr>
          <a:xfrm>
            <a:off x="914400" y="4071894"/>
            <a:ext cx="1982880" cy="2319219"/>
            <a:chOff x="3241939" y="4262586"/>
            <a:chExt cx="1982880" cy="23192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29F69C-800D-4310-BFF7-77EA61EFC1A5}"/>
                </a:ext>
              </a:extLst>
            </p:cNvPr>
            <p:cNvGrpSpPr/>
            <p:nvPr/>
          </p:nvGrpSpPr>
          <p:grpSpPr>
            <a:xfrm>
              <a:off x="3241939" y="4262586"/>
              <a:ext cx="1982880" cy="2319219"/>
              <a:chOff x="672966" y="3072983"/>
              <a:chExt cx="1982880" cy="2319219"/>
            </a:xfr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grpSpPr>
          <p:grpSp>
            <p:nvGrpSpPr>
              <p:cNvPr id="43" name="Google Shape;265;p22">
                <a:extLst>
                  <a:ext uri="{FF2B5EF4-FFF2-40B4-BE49-F238E27FC236}">
                    <a16:creationId xmlns:a16="http://schemas.microsoft.com/office/drawing/2014/main" id="{6400585A-B593-4A9B-B9C3-4C9D71674FCD}"/>
                  </a:ext>
                </a:extLst>
              </p:cNvPr>
              <p:cNvGrpSpPr/>
              <p:nvPr/>
            </p:nvGrpSpPr>
            <p:grpSpPr>
              <a:xfrm>
                <a:off x="1885409" y="3099418"/>
                <a:ext cx="419830" cy="456714"/>
                <a:chOff x="2139425" y="2725550"/>
                <a:chExt cx="228450" cy="252850"/>
              </a:xfrm>
              <a:grpFill/>
            </p:grpSpPr>
            <p:sp>
              <p:nvSpPr>
                <p:cNvPr id="47" name="Google Shape;266;p22">
                  <a:extLst>
                    <a:ext uri="{FF2B5EF4-FFF2-40B4-BE49-F238E27FC236}">
                      <a16:creationId xmlns:a16="http://schemas.microsoft.com/office/drawing/2014/main" id="{0FE74A48-30FC-4283-8591-557F68B65957}"/>
                    </a:ext>
                  </a:extLst>
                </p:cNvPr>
                <p:cNvSpPr/>
                <p:nvPr/>
              </p:nvSpPr>
              <p:spPr>
                <a:xfrm>
                  <a:off x="2139425" y="2787000"/>
                  <a:ext cx="159125" cy="1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7656" extrusionOk="0">
                      <a:moveTo>
                        <a:pt x="3214" y="630"/>
                      </a:moveTo>
                      <a:cubicBezTo>
                        <a:pt x="3813" y="630"/>
                        <a:pt x="4286" y="1103"/>
                        <a:pt x="4286" y="1670"/>
                      </a:cubicBezTo>
                      <a:cubicBezTo>
                        <a:pt x="4286" y="2206"/>
                        <a:pt x="3813" y="2678"/>
                        <a:pt x="3214" y="2678"/>
                      </a:cubicBezTo>
                      <a:cubicBezTo>
                        <a:pt x="2647" y="2678"/>
                        <a:pt x="2175" y="2206"/>
                        <a:pt x="2175" y="1670"/>
                      </a:cubicBezTo>
                      <a:cubicBezTo>
                        <a:pt x="2175" y="1166"/>
                        <a:pt x="2647" y="630"/>
                        <a:pt x="3214" y="630"/>
                      </a:cubicBezTo>
                      <a:close/>
                      <a:moveTo>
                        <a:pt x="3183" y="3403"/>
                      </a:moveTo>
                      <a:cubicBezTo>
                        <a:pt x="4538" y="3403"/>
                        <a:pt x="5609" y="4506"/>
                        <a:pt x="5609" y="5829"/>
                      </a:cubicBezTo>
                      <a:lnTo>
                        <a:pt x="5609" y="6931"/>
                      </a:lnTo>
                      <a:lnTo>
                        <a:pt x="757" y="6931"/>
                      </a:lnTo>
                      <a:lnTo>
                        <a:pt x="757" y="5829"/>
                      </a:lnTo>
                      <a:cubicBezTo>
                        <a:pt x="757" y="4506"/>
                        <a:pt x="1860" y="3403"/>
                        <a:pt x="3183" y="3403"/>
                      </a:cubicBezTo>
                      <a:close/>
                      <a:moveTo>
                        <a:pt x="3183" y="0"/>
                      </a:moveTo>
                      <a:cubicBezTo>
                        <a:pt x="2238" y="0"/>
                        <a:pt x="1419" y="788"/>
                        <a:pt x="1419" y="1733"/>
                      </a:cubicBezTo>
                      <a:cubicBezTo>
                        <a:pt x="1419" y="2206"/>
                        <a:pt x="1608" y="2678"/>
                        <a:pt x="1954" y="2993"/>
                      </a:cubicBezTo>
                      <a:cubicBezTo>
                        <a:pt x="820" y="3466"/>
                        <a:pt x="1" y="4569"/>
                        <a:pt x="1" y="5892"/>
                      </a:cubicBezTo>
                      <a:lnTo>
                        <a:pt x="1" y="7309"/>
                      </a:lnTo>
                      <a:cubicBezTo>
                        <a:pt x="64" y="7498"/>
                        <a:pt x="222" y="7656"/>
                        <a:pt x="442" y="7656"/>
                      </a:cubicBezTo>
                      <a:lnTo>
                        <a:pt x="6018" y="7656"/>
                      </a:lnTo>
                      <a:cubicBezTo>
                        <a:pt x="6207" y="7656"/>
                        <a:pt x="6365" y="7498"/>
                        <a:pt x="6365" y="7309"/>
                      </a:cubicBezTo>
                      <a:lnTo>
                        <a:pt x="6365" y="5892"/>
                      </a:lnTo>
                      <a:cubicBezTo>
                        <a:pt x="6365" y="4569"/>
                        <a:pt x="5546" y="3466"/>
                        <a:pt x="4412" y="2993"/>
                      </a:cubicBezTo>
                      <a:cubicBezTo>
                        <a:pt x="4758" y="2647"/>
                        <a:pt x="4947" y="2206"/>
                        <a:pt x="4947" y="1733"/>
                      </a:cubicBezTo>
                      <a:cubicBezTo>
                        <a:pt x="4947" y="788"/>
                        <a:pt x="4160" y="0"/>
                        <a:pt x="31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" name="Google Shape;268;p22">
                  <a:extLst>
                    <a:ext uri="{FF2B5EF4-FFF2-40B4-BE49-F238E27FC236}">
                      <a16:creationId xmlns:a16="http://schemas.microsoft.com/office/drawing/2014/main" id="{A5D6923D-8F72-40B5-8DC4-075D2CF800AE}"/>
                    </a:ext>
                  </a:extLst>
                </p:cNvPr>
                <p:cNvSpPr/>
                <p:nvPr/>
              </p:nvSpPr>
              <p:spPr>
                <a:xfrm>
                  <a:off x="2349725" y="2725550"/>
                  <a:ext cx="18150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5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48"/>
                      </a:cubicBezTo>
                      <a:cubicBezTo>
                        <a:pt x="1" y="537"/>
                        <a:pt x="158" y="694"/>
                        <a:pt x="379" y="694"/>
                      </a:cubicBezTo>
                      <a:cubicBezTo>
                        <a:pt x="568" y="694"/>
                        <a:pt x="725" y="537"/>
                        <a:pt x="725" y="348"/>
                      </a:cubicBez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" name="Google Shape;269;p22">
                  <a:extLst>
                    <a:ext uri="{FF2B5EF4-FFF2-40B4-BE49-F238E27FC236}">
                      <a16:creationId xmlns:a16="http://schemas.microsoft.com/office/drawing/2014/main" id="{5DB12B8B-7500-45F8-98EA-D4450A0AE954}"/>
                    </a:ext>
                  </a:extLst>
                </p:cNvPr>
                <p:cNvSpPr/>
                <p:nvPr/>
              </p:nvSpPr>
              <p:spPr>
                <a:xfrm>
                  <a:off x="2349725" y="2751550"/>
                  <a:ext cx="181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2112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lnTo>
                        <a:pt x="1" y="1733"/>
                      </a:lnTo>
                      <a:cubicBezTo>
                        <a:pt x="1" y="1954"/>
                        <a:pt x="158" y="2111"/>
                        <a:pt x="379" y="2111"/>
                      </a:cubicBezTo>
                      <a:cubicBezTo>
                        <a:pt x="568" y="2111"/>
                        <a:pt x="725" y="1954"/>
                        <a:pt x="725" y="1733"/>
                      </a:cubicBezTo>
                      <a:lnTo>
                        <a:pt x="725" y="379"/>
                      </a:ln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FD5FF3F-EB94-4D49-8C12-2ED47EA7E9AA}"/>
                  </a:ext>
                </a:extLst>
              </p:cNvPr>
              <p:cNvSpPr/>
              <p:nvPr/>
            </p:nvSpPr>
            <p:spPr>
              <a:xfrm>
                <a:off x="672966" y="3072983"/>
                <a:ext cx="1982880" cy="23192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CF3A38-4F35-4DC9-B1FD-39822E528BFE}"/>
                  </a:ext>
                </a:extLst>
              </p:cNvPr>
              <p:cNvSpPr txBox="1"/>
              <p:nvPr/>
            </p:nvSpPr>
            <p:spPr>
              <a:xfrm>
                <a:off x="891377" y="3178384"/>
                <a:ext cx="1561672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Arial Nova Cond" panose="020B0506020202020204" pitchFamily="34" charset="0"/>
                  </a:rPr>
                  <a:t>       64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524B58-5193-465C-835C-3AC64D9D60BE}"/>
                  </a:ext>
                </a:extLst>
              </p:cNvPr>
              <p:cNvSpPr txBox="1"/>
              <p:nvPr/>
            </p:nvSpPr>
            <p:spPr>
              <a:xfrm>
                <a:off x="725913" y="3509135"/>
                <a:ext cx="1884763" cy="107721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Contaminants of concern threatening human health and the environment</a:t>
                </a:r>
              </a:p>
            </p:txBody>
          </p:sp>
        </p:grpSp>
        <p:pic>
          <p:nvPicPr>
            <p:cNvPr id="135" name="Graphic 134" descr="Warning with solid fill">
              <a:extLst>
                <a:ext uri="{FF2B5EF4-FFF2-40B4-BE49-F238E27FC236}">
                  <a16:creationId xmlns:a16="http://schemas.microsoft.com/office/drawing/2014/main" id="{F8120DDA-3D78-476B-AA2B-35FC4A74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80806" y="5775956"/>
              <a:ext cx="681844" cy="681844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BB4BDF5-D648-4916-B44B-2FBFB07CC672}"/>
              </a:ext>
            </a:extLst>
          </p:cNvPr>
          <p:cNvGrpSpPr/>
          <p:nvPr/>
        </p:nvGrpSpPr>
        <p:grpSpPr>
          <a:xfrm>
            <a:off x="3733800" y="4006551"/>
            <a:ext cx="1982880" cy="2370998"/>
            <a:chOff x="3872101" y="4006551"/>
            <a:chExt cx="1982880" cy="23709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05E3D6-608E-4EE9-90C7-09EF840F1C92}"/>
                </a:ext>
              </a:extLst>
            </p:cNvPr>
            <p:cNvGrpSpPr/>
            <p:nvPr/>
          </p:nvGrpSpPr>
          <p:grpSpPr>
            <a:xfrm>
              <a:off x="3872101" y="4006551"/>
              <a:ext cx="1982880" cy="2370998"/>
              <a:chOff x="672966" y="3021204"/>
              <a:chExt cx="1982880" cy="2370998"/>
            </a:xfrm>
          </p:grpSpPr>
          <p:grpSp>
            <p:nvGrpSpPr>
              <p:cNvPr id="31" name="Google Shape;265;p22">
                <a:extLst>
                  <a:ext uri="{FF2B5EF4-FFF2-40B4-BE49-F238E27FC236}">
                    <a16:creationId xmlns:a16="http://schemas.microsoft.com/office/drawing/2014/main" id="{6BDE3A28-5FF9-48C2-84E6-1BE5549E2B8C}"/>
                  </a:ext>
                </a:extLst>
              </p:cNvPr>
              <p:cNvGrpSpPr/>
              <p:nvPr/>
            </p:nvGrpSpPr>
            <p:grpSpPr>
              <a:xfrm>
                <a:off x="1885409" y="3021204"/>
                <a:ext cx="548655" cy="534925"/>
                <a:chOff x="2139425" y="2682250"/>
                <a:chExt cx="298550" cy="296150"/>
              </a:xfrm>
            </p:grpSpPr>
            <p:sp>
              <p:nvSpPr>
                <p:cNvPr id="38" name="Google Shape;266;p22">
                  <a:extLst>
                    <a:ext uri="{FF2B5EF4-FFF2-40B4-BE49-F238E27FC236}">
                      <a16:creationId xmlns:a16="http://schemas.microsoft.com/office/drawing/2014/main" id="{671C8CFF-E480-4013-820B-4B7B5511D4FC}"/>
                    </a:ext>
                  </a:extLst>
                </p:cNvPr>
                <p:cNvSpPr/>
                <p:nvPr/>
              </p:nvSpPr>
              <p:spPr>
                <a:xfrm>
                  <a:off x="2139425" y="2787000"/>
                  <a:ext cx="159125" cy="1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7656" extrusionOk="0">
                      <a:moveTo>
                        <a:pt x="3214" y="630"/>
                      </a:moveTo>
                      <a:cubicBezTo>
                        <a:pt x="3813" y="630"/>
                        <a:pt x="4286" y="1103"/>
                        <a:pt x="4286" y="1670"/>
                      </a:cubicBezTo>
                      <a:cubicBezTo>
                        <a:pt x="4286" y="2206"/>
                        <a:pt x="3813" y="2678"/>
                        <a:pt x="3214" y="2678"/>
                      </a:cubicBezTo>
                      <a:cubicBezTo>
                        <a:pt x="2647" y="2678"/>
                        <a:pt x="2175" y="2206"/>
                        <a:pt x="2175" y="1670"/>
                      </a:cubicBezTo>
                      <a:cubicBezTo>
                        <a:pt x="2175" y="1166"/>
                        <a:pt x="2647" y="630"/>
                        <a:pt x="3214" y="630"/>
                      </a:cubicBezTo>
                      <a:close/>
                      <a:moveTo>
                        <a:pt x="3183" y="3403"/>
                      </a:moveTo>
                      <a:cubicBezTo>
                        <a:pt x="4538" y="3403"/>
                        <a:pt x="5609" y="4506"/>
                        <a:pt x="5609" y="5829"/>
                      </a:cubicBezTo>
                      <a:lnTo>
                        <a:pt x="5609" y="6931"/>
                      </a:lnTo>
                      <a:lnTo>
                        <a:pt x="757" y="6931"/>
                      </a:lnTo>
                      <a:lnTo>
                        <a:pt x="757" y="5829"/>
                      </a:lnTo>
                      <a:cubicBezTo>
                        <a:pt x="757" y="4506"/>
                        <a:pt x="1860" y="3403"/>
                        <a:pt x="3183" y="3403"/>
                      </a:cubicBezTo>
                      <a:close/>
                      <a:moveTo>
                        <a:pt x="3183" y="0"/>
                      </a:moveTo>
                      <a:cubicBezTo>
                        <a:pt x="2238" y="0"/>
                        <a:pt x="1419" y="788"/>
                        <a:pt x="1419" y="1733"/>
                      </a:cubicBezTo>
                      <a:cubicBezTo>
                        <a:pt x="1419" y="2206"/>
                        <a:pt x="1608" y="2678"/>
                        <a:pt x="1954" y="2993"/>
                      </a:cubicBezTo>
                      <a:cubicBezTo>
                        <a:pt x="820" y="3466"/>
                        <a:pt x="1" y="4569"/>
                        <a:pt x="1" y="5892"/>
                      </a:cubicBezTo>
                      <a:lnTo>
                        <a:pt x="1" y="7309"/>
                      </a:lnTo>
                      <a:cubicBezTo>
                        <a:pt x="64" y="7498"/>
                        <a:pt x="222" y="7656"/>
                        <a:pt x="442" y="7656"/>
                      </a:cubicBezTo>
                      <a:lnTo>
                        <a:pt x="6018" y="7656"/>
                      </a:lnTo>
                      <a:cubicBezTo>
                        <a:pt x="6207" y="7656"/>
                        <a:pt x="6365" y="7498"/>
                        <a:pt x="6365" y="7309"/>
                      </a:cubicBezTo>
                      <a:lnTo>
                        <a:pt x="6365" y="5892"/>
                      </a:lnTo>
                      <a:cubicBezTo>
                        <a:pt x="6365" y="4569"/>
                        <a:pt x="5546" y="3466"/>
                        <a:pt x="4412" y="2993"/>
                      </a:cubicBezTo>
                      <a:cubicBezTo>
                        <a:pt x="4758" y="2647"/>
                        <a:pt x="4947" y="2206"/>
                        <a:pt x="4947" y="1733"/>
                      </a:cubicBezTo>
                      <a:cubicBezTo>
                        <a:pt x="4947" y="788"/>
                        <a:pt x="4160" y="0"/>
                        <a:pt x="3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9" name="Google Shape;267;p22">
                  <a:extLst>
                    <a:ext uri="{FF2B5EF4-FFF2-40B4-BE49-F238E27FC236}">
                      <a16:creationId xmlns:a16="http://schemas.microsoft.com/office/drawing/2014/main" id="{C8D32FD5-B9C3-45B9-BA1F-EAF28877C3B3}"/>
                    </a:ext>
                  </a:extLst>
                </p:cNvPr>
                <p:cNvSpPr/>
                <p:nvPr/>
              </p:nvSpPr>
              <p:spPr>
                <a:xfrm>
                  <a:off x="2280425" y="2682250"/>
                  <a:ext cx="157550" cy="1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2" h="6239" extrusionOk="0">
                      <a:moveTo>
                        <a:pt x="3182" y="662"/>
                      </a:moveTo>
                      <a:cubicBezTo>
                        <a:pt x="4506" y="662"/>
                        <a:pt x="5608" y="1764"/>
                        <a:pt x="5608" y="3088"/>
                      </a:cubicBezTo>
                      <a:cubicBezTo>
                        <a:pt x="5577" y="4442"/>
                        <a:pt x="4474" y="5545"/>
                        <a:pt x="3151" y="5545"/>
                      </a:cubicBezTo>
                      <a:cubicBezTo>
                        <a:pt x="2710" y="5545"/>
                        <a:pt x="2300" y="5419"/>
                        <a:pt x="1954" y="5230"/>
                      </a:cubicBezTo>
                      <a:cubicBezTo>
                        <a:pt x="1891" y="5198"/>
                        <a:pt x="1796" y="5198"/>
                        <a:pt x="1733" y="5198"/>
                      </a:cubicBezTo>
                      <a:lnTo>
                        <a:pt x="946" y="5388"/>
                      </a:lnTo>
                      <a:lnTo>
                        <a:pt x="1166" y="4663"/>
                      </a:lnTo>
                      <a:cubicBezTo>
                        <a:pt x="1198" y="4568"/>
                        <a:pt x="1166" y="4474"/>
                        <a:pt x="1135" y="4411"/>
                      </a:cubicBezTo>
                      <a:cubicBezTo>
                        <a:pt x="883" y="4001"/>
                        <a:pt x="725" y="3560"/>
                        <a:pt x="725" y="3088"/>
                      </a:cubicBezTo>
                      <a:cubicBezTo>
                        <a:pt x="725" y="1764"/>
                        <a:pt x="1828" y="662"/>
                        <a:pt x="3182" y="662"/>
                      </a:cubicBezTo>
                      <a:close/>
                      <a:moveTo>
                        <a:pt x="3151" y="0"/>
                      </a:moveTo>
                      <a:cubicBezTo>
                        <a:pt x="1418" y="0"/>
                        <a:pt x="32" y="1418"/>
                        <a:pt x="32" y="3088"/>
                      </a:cubicBezTo>
                      <a:cubicBezTo>
                        <a:pt x="32" y="3655"/>
                        <a:pt x="158" y="4159"/>
                        <a:pt x="410" y="4631"/>
                      </a:cubicBezTo>
                      <a:lnTo>
                        <a:pt x="32" y="5766"/>
                      </a:lnTo>
                      <a:cubicBezTo>
                        <a:pt x="0" y="5892"/>
                        <a:pt x="32" y="6018"/>
                        <a:pt x="95" y="6144"/>
                      </a:cubicBezTo>
                      <a:cubicBezTo>
                        <a:pt x="189" y="6207"/>
                        <a:pt x="315" y="6238"/>
                        <a:pt x="473" y="6238"/>
                      </a:cubicBezTo>
                      <a:lnTo>
                        <a:pt x="1765" y="5923"/>
                      </a:lnTo>
                      <a:cubicBezTo>
                        <a:pt x="2206" y="6175"/>
                        <a:pt x="2678" y="6238"/>
                        <a:pt x="3182" y="6238"/>
                      </a:cubicBezTo>
                      <a:cubicBezTo>
                        <a:pt x="4915" y="6238"/>
                        <a:pt x="6301" y="4820"/>
                        <a:pt x="6301" y="3151"/>
                      </a:cubicBezTo>
                      <a:cubicBezTo>
                        <a:pt x="6238" y="1418"/>
                        <a:pt x="4884" y="0"/>
                        <a:pt x="31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0" name="Google Shape;268;p22">
                  <a:extLst>
                    <a:ext uri="{FF2B5EF4-FFF2-40B4-BE49-F238E27FC236}">
                      <a16:creationId xmlns:a16="http://schemas.microsoft.com/office/drawing/2014/main" id="{4917D9C3-970B-4498-8C43-3D20C7028D67}"/>
                    </a:ext>
                  </a:extLst>
                </p:cNvPr>
                <p:cNvSpPr/>
                <p:nvPr/>
              </p:nvSpPr>
              <p:spPr>
                <a:xfrm>
                  <a:off x="2349725" y="2725550"/>
                  <a:ext cx="18150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5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48"/>
                      </a:cubicBezTo>
                      <a:cubicBezTo>
                        <a:pt x="1" y="537"/>
                        <a:pt x="158" y="694"/>
                        <a:pt x="379" y="694"/>
                      </a:cubicBezTo>
                      <a:cubicBezTo>
                        <a:pt x="568" y="694"/>
                        <a:pt x="725" y="537"/>
                        <a:pt x="725" y="348"/>
                      </a:cubicBez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" name="Google Shape;269;p22">
                  <a:extLst>
                    <a:ext uri="{FF2B5EF4-FFF2-40B4-BE49-F238E27FC236}">
                      <a16:creationId xmlns:a16="http://schemas.microsoft.com/office/drawing/2014/main" id="{5462EA47-E56C-4A32-953A-AE9A36400675}"/>
                    </a:ext>
                  </a:extLst>
                </p:cNvPr>
                <p:cNvSpPr/>
                <p:nvPr/>
              </p:nvSpPr>
              <p:spPr>
                <a:xfrm>
                  <a:off x="2349725" y="2751550"/>
                  <a:ext cx="181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2112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lnTo>
                        <a:pt x="1" y="1733"/>
                      </a:lnTo>
                      <a:cubicBezTo>
                        <a:pt x="1" y="1954"/>
                        <a:pt x="158" y="2111"/>
                        <a:pt x="379" y="2111"/>
                      </a:cubicBezTo>
                      <a:cubicBezTo>
                        <a:pt x="568" y="2111"/>
                        <a:pt x="725" y="1954"/>
                        <a:pt x="725" y="1733"/>
                      </a:cubicBezTo>
                      <a:lnTo>
                        <a:pt x="725" y="379"/>
                      </a:ln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E9A2AAA-4EAD-4885-AB24-7D37B34D3DB4}"/>
                  </a:ext>
                </a:extLst>
              </p:cNvPr>
              <p:cNvSpPr/>
              <p:nvPr/>
            </p:nvSpPr>
            <p:spPr>
              <a:xfrm>
                <a:off x="672966" y="3072983"/>
                <a:ext cx="1982880" cy="23192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50F377-EE39-4CEA-86AC-47D37519975C}"/>
                  </a:ext>
                </a:extLst>
              </p:cNvPr>
              <p:cNvSpPr txBox="1"/>
              <p:nvPr/>
            </p:nvSpPr>
            <p:spPr>
              <a:xfrm>
                <a:off x="891377" y="3229754"/>
                <a:ext cx="15616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Arial Nova Cond" panose="020B0506020202020204" pitchFamily="34" charset="0"/>
                  </a:rPr>
                  <a:t>13 Years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C88B7E2-FA68-4DB6-A0DA-A6A31F923B40}"/>
                  </a:ext>
                </a:extLst>
              </p:cNvPr>
              <p:cNvSpPr txBox="1"/>
              <p:nvPr/>
            </p:nvSpPr>
            <p:spPr>
              <a:xfrm>
                <a:off x="726394" y="3590642"/>
                <a:ext cx="17644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Time it will take to actively construct the remedy</a:t>
                </a:r>
              </a:p>
            </p:txBody>
          </p:sp>
        </p:grpSp>
        <p:pic>
          <p:nvPicPr>
            <p:cNvPr id="137" name="Graphic 136" descr="Daily calendar with solid fill">
              <a:extLst>
                <a:ext uri="{FF2B5EF4-FFF2-40B4-BE49-F238E27FC236}">
                  <a16:creationId xmlns:a16="http://schemas.microsoft.com/office/drawing/2014/main" id="{2BCAA6A9-6A87-4039-B12F-5BE4D8CD7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90552" y="5545472"/>
              <a:ext cx="847091" cy="722312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B1DC68-6A0D-45FB-A756-E373E7E3F611}"/>
              </a:ext>
            </a:extLst>
          </p:cNvPr>
          <p:cNvGrpSpPr/>
          <p:nvPr/>
        </p:nvGrpSpPr>
        <p:grpSpPr>
          <a:xfrm>
            <a:off x="9277254" y="4081814"/>
            <a:ext cx="1982880" cy="2370998"/>
            <a:chOff x="5975020" y="4226363"/>
            <a:chExt cx="1982880" cy="237099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282EDE8-31B8-4239-957F-5838131D3AF9}"/>
                </a:ext>
              </a:extLst>
            </p:cNvPr>
            <p:cNvGrpSpPr/>
            <p:nvPr/>
          </p:nvGrpSpPr>
          <p:grpSpPr>
            <a:xfrm>
              <a:off x="5975020" y="4226363"/>
              <a:ext cx="1982880" cy="2370998"/>
              <a:chOff x="672966" y="3021204"/>
              <a:chExt cx="1982880" cy="2370998"/>
            </a:xfrm>
          </p:grpSpPr>
          <p:grpSp>
            <p:nvGrpSpPr>
              <p:cNvPr id="102" name="Google Shape;265;p22">
                <a:extLst>
                  <a:ext uri="{FF2B5EF4-FFF2-40B4-BE49-F238E27FC236}">
                    <a16:creationId xmlns:a16="http://schemas.microsoft.com/office/drawing/2014/main" id="{B5618B15-07F1-4DCA-9E5E-921CE211AA7A}"/>
                  </a:ext>
                </a:extLst>
              </p:cNvPr>
              <p:cNvGrpSpPr/>
              <p:nvPr/>
            </p:nvGrpSpPr>
            <p:grpSpPr>
              <a:xfrm>
                <a:off x="1885409" y="3021204"/>
                <a:ext cx="548655" cy="534925"/>
                <a:chOff x="2139425" y="2682250"/>
                <a:chExt cx="298550" cy="296150"/>
              </a:xfrm>
            </p:grpSpPr>
            <p:sp>
              <p:nvSpPr>
                <p:cNvPr id="106" name="Google Shape;266;p22">
                  <a:extLst>
                    <a:ext uri="{FF2B5EF4-FFF2-40B4-BE49-F238E27FC236}">
                      <a16:creationId xmlns:a16="http://schemas.microsoft.com/office/drawing/2014/main" id="{5CDA5652-BF61-4D2E-B2D7-6CB47A5D6181}"/>
                    </a:ext>
                  </a:extLst>
                </p:cNvPr>
                <p:cNvSpPr/>
                <p:nvPr/>
              </p:nvSpPr>
              <p:spPr>
                <a:xfrm>
                  <a:off x="2139425" y="2787000"/>
                  <a:ext cx="159125" cy="1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7656" extrusionOk="0">
                      <a:moveTo>
                        <a:pt x="3214" y="630"/>
                      </a:moveTo>
                      <a:cubicBezTo>
                        <a:pt x="3813" y="630"/>
                        <a:pt x="4286" y="1103"/>
                        <a:pt x="4286" y="1670"/>
                      </a:cubicBezTo>
                      <a:cubicBezTo>
                        <a:pt x="4286" y="2206"/>
                        <a:pt x="3813" y="2678"/>
                        <a:pt x="3214" y="2678"/>
                      </a:cubicBezTo>
                      <a:cubicBezTo>
                        <a:pt x="2647" y="2678"/>
                        <a:pt x="2175" y="2206"/>
                        <a:pt x="2175" y="1670"/>
                      </a:cubicBezTo>
                      <a:cubicBezTo>
                        <a:pt x="2175" y="1166"/>
                        <a:pt x="2647" y="630"/>
                        <a:pt x="3214" y="630"/>
                      </a:cubicBezTo>
                      <a:close/>
                      <a:moveTo>
                        <a:pt x="3183" y="3403"/>
                      </a:moveTo>
                      <a:cubicBezTo>
                        <a:pt x="4538" y="3403"/>
                        <a:pt x="5609" y="4506"/>
                        <a:pt x="5609" y="5829"/>
                      </a:cubicBezTo>
                      <a:lnTo>
                        <a:pt x="5609" y="6931"/>
                      </a:lnTo>
                      <a:lnTo>
                        <a:pt x="757" y="6931"/>
                      </a:lnTo>
                      <a:lnTo>
                        <a:pt x="757" y="5829"/>
                      </a:lnTo>
                      <a:cubicBezTo>
                        <a:pt x="757" y="4506"/>
                        <a:pt x="1860" y="3403"/>
                        <a:pt x="3183" y="3403"/>
                      </a:cubicBezTo>
                      <a:close/>
                      <a:moveTo>
                        <a:pt x="3183" y="0"/>
                      </a:moveTo>
                      <a:cubicBezTo>
                        <a:pt x="2238" y="0"/>
                        <a:pt x="1419" y="788"/>
                        <a:pt x="1419" y="1733"/>
                      </a:cubicBezTo>
                      <a:cubicBezTo>
                        <a:pt x="1419" y="2206"/>
                        <a:pt x="1608" y="2678"/>
                        <a:pt x="1954" y="2993"/>
                      </a:cubicBezTo>
                      <a:cubicBezTo>
                        <a:pt x="820" y="3466"/>
                        <a:pt x="1" y="4569"/>
                        <a:pt x="1" y="5892"/>
                      </a:cubicBezTo>
                      <a:lnTo>
                        <a:pt x="1" y="7309"/>
                      </a:lnTo>
                      <a:cubicBezTo>
                        <a:pt x="64" y="7498"/>
                        <a:pt x="222" y="7656"/>
                        <a:pt x="442" y="7656"/>
                      </a:cubicBezTo>
                      <a:lnTo>
                        <a:pt x="6018" y="7656"/>
                      </a:lnTo>
                      <a:cubicBezTo>
                        <a:pt x="6207" y="7656"/>
                        <a:pt x="6365" y="7498"/>
                        <a:pt x="6365" y="7309"/>
                      </a:cubicBezTo>
                      <a:lnTo>
                        <a:pt x="6365" y="5892"/>
                      </a:lnTo>
                      <a:cubicBezTo>
                        <a:pt x="6365" y="4569"/>
                        <a:pt x="5546" y="3466"/>
                        <a:pt x="4412" y="2993"/>
                      </a:cubicBezTo>
                      <a:cubicBezTo>
                        <a:pt x="4758" y="2647"/>
                        <a:pt x="4947" y="2206"/>
                        <a:pt x="4947" y="1733"/>
                      </a:cubicBezTo>
                      <a:cubicBezTo>
                        <a:pt x="4947" y="788"/>
                        <a:pt x="4160" y="0"/>
                        <a:pt x="3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" name="Google Shape;267;p22">
                  <a:extLst>
                    <a:ext uri="{FF2B5EF4-FFF2-40B4-BE49-F238E27FC236}">
                      <a16:creationId xmlns:a16="http://schemas.microsoft.com/office/drawing/2014/main" id="{2990EC57-CF01-49E0-8E96-897C8B941218}"/>
                    </a:ext>
                  </a:extLst>
                </p:cNvPr>
                <p:cNvSpPr/>
                <p:nvPr/>
              </p:nvSpPr>
              <p:spPr>
                <a:xfrm>
                  <a:off x="2280425" y="2682250"/>
                  <a:ext cx="157550" cy="1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2" h="6239" extrusionOk="0">
                      <a:moveTo>
                        <a:pt x="3182" y="662"/>
                      </a:moveTo>
                      <a:cubicBezTo>
                        <a:pt x="4506" y="662"/>
                        <a:pt x="5608" y="1764"/>
                        <a:pt x="5608" y="3088"/>
                      </a:cubicBezTo>
                      <a:cubicBezTo>
                        <a:pt x="5577" y="4442"/>
                        <a:pt x="4474" y="5545"/>
                        <a:pt x="3151" y="5545"/>
                      </a:cubicBezTo>
                      <a:cubicBezTo>
                        <a:pt x="2710" y="5545"/>
                        <a:pt x="2300" y="5419"/>
                        <a:pt x="1954" y="5230"/>
                      </a:cubicBezTo>
                      <a:cubicBezTo>
                        <a:pt x="1891" y="5198"/>
                        <a:pt x="1796" y="5198"/>
                        <a:pt x="1733" y="5198"/>
                      </a:cubicBezTo>
                      <a:lnTo>
                        <a:pt x="946" y="5388"/>
                      </a:lnTo>
                      <a:lnTo>
                        <a:pt x="1166" y="4663"/>
                      </a:lnTo>
                      <a:cubicBezTo>
                        <a:pt x="1198" y="4568"/>
                        <a:pt x="1166" y="4474"/>
                        <a:pt x="1135" y="4411"/>
                      </a:cubicBezTo>
                      <a:cubicBezTo>
                        <a:pt x="883" y="4001"/>
                        <a:pt x="725" y="3560"/>
                        <a:pt x="725" y="3088"/>
                      </a:cubicBezTo>
                      <a:cubicBezTo>
                        <a:pt x="725" y="1764"/>
                        <a:pt x="1828" y="662"/>
                        <a:pt x="3182" y="662"/>
                      </a:cubicBezTo>
                      <a:close/>
                      <a:moveTo>
                        <a:pt x="3151" y="0"/>
                      </a:moveTo>
                      <a:cubicBezTo>
                        <a:pt x="1418" y="0"/>
                        <a:pt x="32" y="1418"/>
                        <a:pt x="32" y="3088"/>
                      </a:cubicBezTo>
                      <a:cubicBezTo>
                        <a:pt x="32" y="3655"/>
                        <a:pt x="158" y="4159"/>
                        <a:pt x="410" y="4631"/>
                      </a:cubicBezTo>
                      <a:lnTo>
                        <a:pt x="32" y="5766"/>
                      </a:lnTo>
                      <a:cubicBezTo>
                        <a:pt x="0" y="5892"/>
                        <a:pt x="32" y="6018"/>
                        <a:pt x="95" y="6144"/>
                      </a:cubicBezTo>
                      <a:cubicBezTo>
                        <a:pt x="189" y="6207"/>
                        <a:pt x="315" y="6238"/>
                        <a:pt x="473" y="6238"/>
                      </a:cubicBezTo>
                      <a:lnTo>
                        <a:pt x="1765" y="5923"/>
                      </a:lnTo>
                      <a:cubicBezTo>
                        <a:pt x="2206" y="6175"/>
                        <a:pt x="2678" y="6238"/>
                        <a:pt x="3182" y="6238"/>
                      </a:cubicBezTo>
                      <a:cubicBezTo>
                        <a:pt x="4915" y="6238"/>
                        <a:pt x="6301" y="4820"/>
                        <a:pt x="6301" y="3151"/>
                      </a:cubicBezTo>
                      <a:cubicBezTo>
                        <a:pt x="6238" y="1418"/>
                        <a:pt x="4884" y="0"/>
                        <a:pt x="31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8" name="Google Shape;268;p22">
                  <a:extLst>
                    <a:ext uri="{FF2B5EF4-FFF2-40B4-BE49-F238E27FC236}">
                      <a16:creationId xmlns:a16="http://schemas.microsoft.com/office/drawing/2014/main" id="{DA407CF4-305D-413F-A0A0-6E4D38B43BD9}"/>
                    </a:ext>
                  </a:extLst>
                </p:cNvPr>
                <p:cNvSpPr/>
                <p:nvPr/>
              </p:nvSpPr>
              <p:spPr>
                <a:xfrm>
                  <a:off x="2349725" y="2725550"/>
                  <a:ext cx="18150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5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48"/>
                      </a:cubicBezTo>
                      <a:cubicBezTo>
                        <a:pt x="1" y="537"/>
                        <a:pt x="158" y="694"/>
                        <a:pt x="379" y="694"/>
                      </a:cubicBezTo>
                      <a:cubicBezTo>
                        <a:pt x="568" y="694"/>
                        <a:pt x="725" y="537"/>
                        <a:pt x="725" y="348"/>
                      </a:cubicBez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9" name="Google Shape;269;p22">
                  <a:extLst>
                    <a:ext uri="{FF2B5EF4-FFF2-40B4-BE49-F238E27FC236}">
                      <a16:creationId xmlns:a16="http://schemas.microsoft.com/office/drawing/2014/main" id="{C8E7D1AA-5202-4EBF-84E7-8F16C445FA89}"/>
                    </a:ext>
                  </a:extLst>
                </p:cNvPr>
                <p:cNvSpPr/>
                <p:nvPr/>
              </p:nvSpPr>
              <p:spPr>
                <a:xfrm>
                  <a:off x="2349725" y="2751550"/>
                  <a:ext cx="181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2112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lnTo>
                        <a:pt x="1" y="1733"/>
                      </a:lnTo>
                      <a:cubicBezTo>
                        <a:pt x="1" y="1954"/>
                        <a:pt x="158" y="2111"/>
                        <a:pt x="379" y="2111"/>
                      </a:cubicBezTo>
                      <a:cubicBezTo>
                        <a:pt x="568" y="2111"/>
                        <a:pt x="725" y="1954"/>
                        <a:pt x="725" y="1733"/>
                      </a:cubicBezTo>
                      <a:lnTo>
                        <a:pt x="725" y="379"/>
                      </a:ln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BC772D3-4339-43D5-822C-1F827CA412A6}"/>
                  </a:ext>
                </a:extLst>
              </p:cNvPr>
              <p:cNvSpPr/>
              <p:nvPr/>
            </p:nvSpPr>
            <p:spPr>
              <a:xfrm>
                <a:off x="672966" y="3072983"/>
                <a:ext cx="1982880" cy="23192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33215D1-C8B9-44FE-8949-8F5BCF006954}"/>
                  </a:ext>
                </a:extLst>
              </p:cNvPr>
              <p:cNvSpPr txBox="1"/>
              <p:nvPr/>
            </p:nvSpPr>
            <p:spPr>
              <a:xfrm>
                <a:off x="891376" y="3229754"/>
                <a:ext cx="17644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Arial Nova Cond" panose="020B0506020202020204" pitchFamily="34" charset="0"/>
                  </a:rPr>
                  <a:t>Over 5,300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C16C904-1AEC-4CB0-B729-FE4FF79E78EA}"/>
                  </a:ext>
                </a:extLst>
              </p:cNvPr>
              <p:cNvSpPr txBox="1"/>
              <p:nvPr/>
            </p:nvSpPr>
            <p:spPr>
              <a:xfrm>
                <a:off x="768312" y="3663626"/>
                <a:ext cx="17762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Comments received on EPA’s cleanup plan</a:t>
                </a:r>
              </a:p>
            </p:txBody>
          </p:sp>
        </p:grpSp>
        <p:pic>
          <p:nvPicPr>
            <p:cNvPr id="141" name="Graphic 140" descr="Pencil outline">
              <a:extLst>
                <a:ext uri="{FF2B5EF4-FFF2-40B4-BE49-F238E27FC236}">
                  <a16:creationId xmlns:a16="http://schemas.microsoft.com/office/drawing/2014/main" id="{B5EEC3EA-0F56-453C-BF75-A3651E5C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44639" y="5783349"/>
              <a:ext cx="739740" cy="739740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F6E7541-0A27-4978-A061-85D2C47CEE2D}"/>
              </a:ext>
            </a:extLst>
          </p:cNvPr>
          <p:cNvGrpSpPr/>
          <p:nvPr/>
        </p:nvGrpSpPr>
        <p:grpSpPr>
          <a:xfrm>
            <a:off x="6477000" y="1327564"/>
            <a:ext cx="1982880" cy="2370998"/>
            <a:chOff x="6633911" y="1327564"/>
            <a:chExt cx="1982880" cy="2370998"/>
          </a:xfrm>
        </p:grpSpPr>
        <p:sp>
          <p:nvSpPr>
            <p:cNvPr id="17" name="Google Shape;276;p22">
              <a:extLst>
                <a:ext uri="{FF2B5EF4-FFF2-40B4-BE49-F238E27FC236}">
                  <a16:creationId xmlns:a16="http://schemas.microsoft.com/office/drawing/2014/main" id="{DF30F950-F99E-47A8-8D08-2EF1B9B40BB9}"/>
                </a:ext>
              </a:extLst>
            </p:cNvPr>
            <p:cNvSpPr/>
            <p:nvPr/>
          </p:nvSpPr>
          <p:spPr>
            <a:xfrm>
              <a:off x="6835146" y="2621303"/>
              <a:ext cx="548651" cy="548620"/>
            </a:xfrm>
            <a:custGeom>
              <a:avLst/>
              <a:gdLst/>
              <a:ahLst/>
              <a:cxnLst/>
              <a:rect l="l" t="t" r="r" b="b"/>
              <a:pathLst>
                <a:path w="14115" h="14147" extrusionOk="0">
                  <a:moveTo>
                    <a:pt x="8349" y="883"/>
                  </a:moveTo>
                  <a:lnTo>
                    <a:pt x="8349" y="2080"/>
                  </a:lnTo>
                  <a:cubicBezTo>
                    <a:pt x="7971" y="2364"/>
                    <a:pt x="7498" y="2521"/>
                    <a:pt x="7089" y="2521"/>
                  </a:cubicBezTo>
                  <a:cubicBezTo>
                    <a:pt x="6616" y="2521"/>
                    <a:pt x="6175" y="2364"/>
                    <a:pt x="5828" y="2080"/>
                  </a:cubicBezTo>
                  <a:lnTo>
                    <a:pt x="5828" y="883"/>
                  </a:lnTo>
                  <a:close/>
                  <a:moveTo>
                    <a:pt x="4946" y="820"/>
                  </a:moveTo>
                  <a:lnTo>
                    <a:pt x="4946" y="2931"/>
                  </a:lnTo>
                  <a:cubicBezTo>
                    <a:pt x="4946" y="4380"/>
                    <a:pt x="3844" y="5609"/>
                    <a:pt x="2457" y="5798"/>
                  </a:cubicBezTo>
                  <a:cubicBezTo>
                    <a:pt x="2993" y="5294"/>
                    <a:pt x="3308" y="4538"/>
                    <a:pt x="3308" y="3750"/>
                  </a:cubicBezTo>
                  <a:lnTo>
                    <a:pt x="3308" y="2080"/>
                  </a:lnTo>
                  <a:cubicBezTo>
                    <a:pt x="3308" y="1860"/>
                    <a:pt x="3088" y="1671"/>
                    <a:pt x="2899" y="1671"/>
                  </a:cubicBezTo>
                  <a:cubicBezTo>
                    <a:pt x="2678" y="1671"/>
                    <a:pt x="2457" y="1860"/>
                    <a:pt x="2457" y="2080"/>
                  </a:cubicBezTo>
                  <a:lnTo>
                    <a:pt x="2457" y="3750"/>
                  </a:lnTo>
                  <a:cubicBezTo>
                    <a:pt x="2457" y="4727"/>
                    <a:pt x="1764" y="5609"/>
                    <a:pt x="819" y="5766"/>
                  </a:cubicBezTo>
                  <a:lnTo>
                    <a:pt x="819" y="820"/>
                  </a:lnTo>
                  <a:close/>
                  <a:moveTo>
                    <a:pt x="13295" y="820"/>
                  </a:moveTo>
                  <a:lnTo>
                    <a:pt x="13295" y="5766"/>
                  </a:lnTo>
                  <a:cubicBezTo>
                    <a:pt x="12350" y="5546"/>
                    <a:pt x="11657" y="4727"/>
                    <a:pt x="11657" y="3750"/>
                  </a:cubicBezTo>
                  <a:lnTo>
                    <a:pt x="11657" y="2080"/>
                  </a:lnTo>
                  <a:cubicBezTo>
                    <a:pt x="11657" y="1860"/>
                    <a:pt x="11436" y="1671"/>
                    <a:pt x="11247" y="1671"/>
                  </a:cubicBezTo>
                  <a:cubicBezTo>
                    <a:pt x="11027" y="1671"/>
                    <a:pt x="10806" y="1860"/>
                    <a:pt x="10806" y="2080"/>
                  </a:cubicBezTo>
                  <a:lnTo>
                    <a:pt x="10806" y="3750"/>
                  </a:lnTo>
                  <a:cubicBezTo>
                    <a:pt x="10806" y="4538"/>
                    <a:pt x="11121" y="5294"/>
                    <a:pt x="11657" y="5798"/>
                  </a:cubicBezTo>
                  <a:cubicBezTo>
                    <a:pt x="10239" y="5609"/>
                    <a:pt x="9168" y="4380"/>
                    <a:pt x="9168" y="2899"/>
                  </a:cubicBezTo>
                  <a:lnTo>
                    <a:pt x="9168" y="820"/>
                  </a:lnTo>
                  <a:close/>
                  <a:moveTo>
                    <a:pt x="8286" y="3025"/>
                  </a:moveTo>
                  <a:cubicBezTo>
                    <a:pt x="8349" y="4538"/>
                    <a:pt x="9326" y="5829"/>
                    <a:pt x="10649" y="6396"/>
                  </a:cubicBezTo>
                  <a:lnTo>
                    <a:pt x="9704" y="8318"/>
                  </a:lnTo>
                  <a:lnTo>
                    <a:pt x="4411" y="8318"/>
                  </a:lnTo>
                  <a:lnTo>
                    <a:pt x="3466" y="6396"/>
                  </a:lnTo>
                  <a:cubicBezTo>
                    <a:pt x="4757" y="5829"/>
                    <a:pt x="5734" y="4569"/>
                    <a:pt x="5765" y="3025"/>
                  </a:cubicBezTo>
                  <a:cubicBezTo>
                    <a:pt x="6175" y="3246"/>
                    <a:pt x="6616" y="3309"/>
                    <a:pt x="7026" y="3309"/>
                  </a:cubicBezTo>
                  <a:cubicBezTo>
                    <a:pt x="7467" y="3309"/>
                    <a:pt x="7908" y="3183"/>
                    <a:pt x="8286" y="3025"/>
                  </a:cubicBezTo>
                  <a:close/>
                  <a:moveTo>
                    <a:pt x="13295" y="6617"/>
                  </a:moveTo>
                  <a:lnTo>
                    <a:pt x="13295" y="10555"/>
                  </a:lnTo>
                  <a:cubicBezTo>
                    <a:pt x="13169" y="10681"/>
                    <a:pt x="13012" y="10744"/>
                    <a:pt x="12854" y="10744"/>
                  </a:cubicBezTo>
                  <a:cubicBezTo>
                    <a:pt x="12665" y="10744"/>
                    <a:pt x="12508" y="10681"/>
                    <a:pt x="12382" y="10492"/>
                  </a:cubicBezTo>
                  <a:cubicBezTo>
                    <a:pt x="12129" y="10083"/>
                    <a:pt x="11688" y="9862"/>
                    <a:pt x="11216" y="9862"/>
                  </a:cubicBezTo>
                  <a:cubicBezTo>
                    <a:pt x="10743" y="9862"/>
                    <a:pt x="10302" y="10083"/>
                    <a:pt x="10019" y="10492"/>
                  </a:cubicBezTo>
                  <a:cubicBezTo>
                    <a:pt x="9956" y="10650"/>
                    <a:pt x="9798" y="10713"/>
                    <a:pt x="9609" y="10713"/>
                  </a:cubicBezTo>
                  <a:lnTo>
                    <a:pt x="9389" y="10713"/>
                  </a:lnTo>
                  <a:lnTo>
                    <a:pt x="11499" y="6617"/>
                  </a:lnTo>
                  <a:close/>
                  <a:moveTo>
                    <a:pt x="2615" y="6617"/>
                  </a:moveTo>
                  <a:lnTo>
                    <a:pt x="4663" y="10744"/>
                  </a:lnTo>
                  <a:lnTo>
                    <a:pt x="4474" y="10744"/>
                  </a:lnTo>
                  <a:cubicBezTo>
                    <a:pt x="4316" y="10713"/>
                    <a:pt x="4159" y="10618"/>
                    <a:pt x="4033" y="10524"/>
                  </a:cubicBezTo>
                  <a:cubicBezTo>
                    <a:pt x="3781" y="10114"/>
                    <a:pt x="3340" y="9893"/>
                    <a:pt x="2867" y="9893"/>
                  </a:cubicBezTo>
                  <a:cubicBezTo>
                    <a:pt x="2394" y="9893"/>
                    <a:pt x="1953" y="10114"/>
                    <a:pt x="1670" y="10524"/>
                  </a:cubicBezTo>
                  <a:cubicBezTo>
                    <a:pt x="1575" y="10681"/>
                    <a:pt x="1418" y="10776"/>
                    <a:pt x="1197" y="10776"/>
                  </a:cubicBezTo>
                  <a:cubicBezTo>
                    <a:pt x="1040" y="10776"/>
                    <a:pt x="882" y="10713"/>
                    <a:pt x="788" y="10587"/>
                  </a:cubicBezTo>
                  <a:lnTo>
                    <a:pt x="788" y="6617"/>
                  </a:lnTo>
                  <a:close/>
                  <a:moveTo>
                    <a:pt x="9263" y="9169"/>
                  </a:moveTo>
                  <a:lnTo>
                    <a:pt x="8412" y="10776"/>
                  </a:lnTo>
                  <a:cubicBezTo>
                    <a:pt x="8349" y="10933"/>
                    <a:pt x="8380" y="11154"/>
                    <a:pt x="8506" y="11248"/>
                  </a:cubicBezTo>
                  <a:cubicBezTo>
                    <a:pt x="8790" y="11500"/>
                    <a:pt x="9105" y="11626"/>
                    <a:pt x="9452" y="11626"/>
                  </a:cubicBezTo>
                  <a:cubicBezTo>
                    <a:pt x="9924" y="11626"/>
                    <a:pt x="10365" y="11374"/>
                    <a:pt x="10617" y="10996"/>
                  </a:cubicBezTo>
                  <a:cubicBezTo>
                    <a:pt x="10743" y="10839"/>
                    <a:pt x="10901" y="10713"/>
                    <a:pt x="11090" y="10713"/>
                  </a:cubicBezTo>
                  <a:cubicBezTo>
                    <a:pt x="11310" y="10713"/>
                    <a:pt x="11468" y="10776"/>
                    <a:pt x="11562" y="10996"/>
                  </a:cubicBezTo>
                  <a:cubicBezTo>
                    <a:pt x="11846" y="11374"/>
                    <a:pt x="12287" y="11626"/>
                    <a:pt x="12760" y="11626"/>
                  </a:cubicBezTo>
                  <a:cubicBezTo>
                    <a:pt x="12917" y="11626"/>
                    <a:pt x="13075" y="11563"/>
                    <a:pt x="13201" y="11532"/>
                  </a:cubicBezTo>
                  <a:lnTo>
                    <a:pt x="13201" y="13296"/>
                  </a:lnTo>
                  <a:lnTo>
                    <a:pt x="819" y="13296"/>
                  </a:lnTo>
                  <a:lnTo>
                    <a:pt x="819" y="11532"/>
                  </a:lnTo>
                  <a:cubicBezTo>
                    <a:pt x="977" y="11563"/>
                    <a:pt x="1103" y="11626"/>
                    <a:pt x="1260" y="11626"/>
                  </a:cubicBezTo>
                  <a:cubicBezTo>
                    <a:pt x="1733" y="11626"/>
                    <a:pt x="2142" y="11374"/>
                    <a:pt x="2426" y="10996"/>
                  </a:cubicBezTo>
                  <a:cubicBezTo>
                    <a:pt x="2552" y="10839"/>
                    <a:pt x="2709" y="10713"/>
                    <a:pt x="2899" y="10713"/>
                  </a:cubicBezTo>
                  <a:cubicBezTo>
                    <a:pt x="3088" y="10713"/>
                    <a:pt x="3245" y="10776"/>
                    <a:pt x="3371" y="10996"/>
                  </a:cubicBezTo>
                  <a:cubicBezTo>
                    <a:pt x="3655" y="11374"/>
                    <a:pt x="4096" y="11626"/>
                    <a:pt x="4568" y="11626"/>
                  </a:cubicBezTo>
                  <a:cubicBezTo>
                    <a:pt x="4915" y="11626"/>
                    <a:pt x="5261" y="11500"/>
                    <a:pt x="5513" y="11248"/>
                  </a:cubicBezTo>
                  <a:cubicBezTo>
                    <a:pt x="5608" y="11154"/>
                    <a:pt x="5671" y="10933"/>
                    <a:pt x="5576" y="10776"/>
                  </a:cubicBezTo>
                  <a:lnTo>
                    <a:pt x="4757" y="9169"/>
                  </a:lnTo>
                  <a:close/>
                  <a:moveTo>
                    <a:pt x="410" y="1"/>
                  </a:moveTo>
                  <a:cubicBezTo>
                    <a:pt x="189" y="1"/>
                    <a:pt x="0" y="190"/>
                    <a:pt x="0" y="442"/>
                  </a:cubicBezTo>
                  <a:lnTo>
                    <a:pt x="0" y="13706"/>
                  </a:lnTo>
                  <a:cubicBezTo>
                    <a:pt x="0" y="13958"/>
                    <a:pt x="189" y="14147"/>
                    <a:pt x="410" y="14147"/>
                  </a:cubicBezTo>
                  <a:lnTo>
                    <a:pt x="13705" y="14147"/>
                  </a:lnTo>
                  <a:cubicBezTo>
                    <a:pt x="13925" y="14147"/>
                    <a:pt x="14114" y="13958"/>
                    <a:pt x="14114" y="13706"/>
                  </a:cubicBezTo>
                  <a:lnTo>
                    <a:pt x="14114" y="442"/>
                  </a:lnTo>
                  <a:cubicBezTo>
                    <a:pt x="14114" y="190"/>
                    <a:pt x="13925" y="1"/>
                    <a:pt x="13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73C6C47-149F-46B0-A66F-076495FAE438}"/>
                </a:ext>
              </a:extLst>
            </p:cNvPr>
            <p:cNvGrpSpPr/>
            <p:nvPr/>
          </p:nvGrpSpPr>
          <p:grpSpPr>
            <a:xfrm>
              <a:off x="6633911" y="1327564"/>
              <a:ext cx="1982880" cy="2370998"/>
              <a:chOff x="672966" y="3021204"/>
              <a:chExt cx="1982880" cy="2370998"/>
            </a:xfrm>
          </p:grpSpPr>
          <p:grpSp>
            <p:nvGrpSpPr>
              <p:cNvPr id="52" name="Google Shape;265;p22">
                <a:extLst>
                  <a:ext uri="{FF2B5EF4-FFF2-40B4-BE49-F238E27FC236}">
                    <a16:creationId xmlns:a16="http://schemas.microsoft.com/office/drawing/2014/main" id="{AB99E67E-E0A0-4179-A7B9-F4157CC78543}"/>
                  </a:ext>
                </a:extLst>
              </p:cNvPr>
              <p:cNvGrpSpPr/>
              <p:nvPr/>
            </p:nvGrpSpPr>
            <p:grpSpPr>
              <a:xfrm>
                <a:off x="1885409" y="3021204"/>
                <a:ext cx="548655" cy="534925"/>
                <a:chOff x="2139425" y="2682250"/>
                <a:chExt cx="298550" cy="296150"/>
              </a:xfrm>
            </p:grpSpPr>
            <p:sp>
              <p:nvSpPr>
                <p:cNvPr id="56" name="Google Shape;266;p22">
                  <a:extLst>
                    <a:ext uri="{FF2B5EF4-FFF2-40B4-BE49-F238E27FC236}">
                      <a16:creationId xmlns:a16="http://schemas.microsoft.com/office/drawing/2014/main" id="{F192068F-FC6C-4FC7-9151-9D3F665C966B}"/>
                    </a:ext>
                  </a:extLst>
                </p:cNvPr>
                <p:cNvSpPr/>
                <p:nvPr/>
              </p:nvSpPr>
              <p:spPr>
                <a:xfrm>
                  <a:off x="2139425" y="2787000"/>
                  <a:ext cx="159125" cy="1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7656" extrusionOk="0">
                      <a:moveTo>
                        <a:pt x="3214" y="630"/>
                      </a:moveTo>
                      <a:cubicBezTo>
                        <a:pt x="3813" y="630"/>
                        <a:pt x="4286" y="1103"/>
                        <a:pt x="4286" y="1670"/>
                      </a:cubicBezTo>
                      <a:cubicBezTo>
                        <a:pt x="4286" y="2206"/>
                        <a:pt x="3813" y="2678"/>
                        <a:pt x="3214" y="2678"/>
                      </a:cubicBezTo>
                      <a:cubicBezTo>
                        <a:pt x="2647" y="2678"/>
                        <a:pt x="2175" y="2206"/>
                        <a:pt x="2175" y="1670"/>
                      </a:cubicBezTo>
                      <a:cubicBezTo>
                        <a:pt x="2175" y="1166"/>
                        <a:pt x="2647" y="630"/>
                        <a:pt x="3214" y="630"/>
                      </a:cubicBezTo>
                      <a:close/>
                      <a:moveTo>
                        <a:pt x="3183" y="3403"/>
                      </a:moveTo>
                      <a:cubicBezTo>
                        <a:pt x="4538" y="3403"/>
                        <a:pt x="5609" y="4506"/>
                        <a:pt x="5609" y="5829"/>
                      </a:cubicBezTo>
                      <a:lnTo>
                        <a:pt x="5609" y="6931"/>
                      </a:lnTo>
                      <a:lnTo>
                        <a:pt x="757" y="6931"/>
                      </a:lnTo>
                      <a:lnTo>
                        <a:pt x="757" y="5829"/>
                      </a:lnTo>
                      <a:cubicBezTo>
                        <a:pt x="757" y="4506"/>
                        <a:pt x="1860" y="3403"/>
                        <a:pt x="3183" y="3403"/>
                      </a:cubicBezTo>
                      <a:close/>
                      <a:moveTo>
                        <a:pt x="3183" y="0"/>
                      </a:moveTo>
                      <a:cubicBezTo>
                        <a:pt x="2238" y="0"/>
                        <a:pt x="1419" y="788"/>
                        <a:pt x="1419" y="1733"/>
                      </a:cubicBezTo>
                      <a:cubicBezTo>
                        <a:pt x="1419" y="2206"/>
                        <a:pt x="1608" y="2678"/>
                        <a:pt x="1954" y="2993"/>
                      </a:cubicBezTo>
                      <a:cubicBezTo>
                        <a:pt x="820" y="3466"/>
                        <a:pt x="1" y="4569"/>
                        <a:pt x="1" y="5892"/>
                      </a:cubicBezTo>
                      <a:lnTo>
                        <a:pt x="1" y="7309"/>
                      </a:lnTo>
                      <a:cubicBezTo>
                        <a:pt x="64" y="7498"/>
                        <a:pt x="222" y="7656"/>
                        <a:pt x="442" y="7656"/>
                      </a:cubicBezTo>
                      <a:lnTo>
                        <a:pt x="6018" y="7656"/>
                      </a:lnTo>
                      <a:cubicBezTo>
                        <a:pt x="6207" y="7656"/>
                        <a:pt x="6365" y="7498"/>
                        <a:pt x="6365" y="7309"/>
                      </a:cubicBezTo>
                      <a:lnTo>
                        <a:pt x="6365" y="5892"/>
                      </a:lnTo>
                      <a:cubicBezTo>
                        <a:pt x="6365" y="4569"/>
                        <a:pt x="5546" y="3466"/>
                        <a:pt x="4412" y="2993"/>
                      </a:cubicBezTo>
                      <a:cubicBezTo>
                        <a:pt x="4758" y="2647"/>
                        <a:pt x="4947" y="2206"/>
                        <a:pt x="4947" y="1733"/>
                      </a:cubicBezTo>
                      <a:cubicBezTo>
                        <a:pt x="4947" y="788"/>
                        <a:pt x="4160" y="0"/>
                        <a:pt x="3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" name="Google Shape;267;p22">
                  <a:extLst>
                    <a:ext uri="{FF2B5EF4-FFF2-40B4-BE49-F238E27FC236}">
                      <a16:creationId xmlns:a16="http://schemas.microsoft.com/office/drawing/2014/main" id="{1471C48A-7419-4590-A6A0-ABF7833E652C}"/>
                    </a:ext>
                  </a:extLst>
                </p:cNvPr>
                <p:cNvSpPr/>
                <p:nvPr/>
              </p:nvSpPr>
              <p:spPr>
                <a:xfrm>
                  <a:off x="2280425" y="2682250"/>
                  <a:ext cx="157550" cy="1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2" h="6239" extrusionOk="0">
                      <a:moveTo>
                        <a:pt x="3182" y="662"/>
                      </a:moveTo>
                      <a:cubicBezTo>
                        <a:pt x="4506" y="662"/>
                        <a:pt x="5608" y="1764"/>
                        <a:pt x="5608" y="3088"/>
                      </a:cubicBezTo>
                      <a:cubicBezTo>
                        <a:pt x="5577" y="4442"/>
                        <a:pt x="4474" y="5545"/>
                        <a:pt x="3151" y="5545"/>
                      </a:cubicBezTo>
                      <a:cubicBezTo>
                        <a:pt x="2710" y="5545"/>
                        <a:pt x="2300" y="5419"/>
                        <a:pt x="1954" y="5230"/>
                      </a:cubicBezTo>
                      <a:cubicBezTo>
                        <a:pt x="1891" y="5198"/>
                        <a:pt x="1796" y="5198"/>
                        <a:pt x="1733" y="5198"/>
                      </a:cubicBezTo>
                      <a:lnTo>
                        <a:pt x="946" y="5388"/>
                      </a:lnTo>
                      <a:lnTo>
                        <a:pt x="1166" y="4663"/>
                      </a:lnTo>
                      <a:cubicBezTo>
                        <a:pt x="1198" y="4568"/>
                        <a:pt x="1166" y="4474"/>
                        <a:pt x="1135" y="4411"/>
                      </a:cubicBezTo>
                      <a:cubicBezTo>
                        <a:pt x="883" y="4001"/>
                        <a:pt x="725" y="3560"/>
                        <a:pt x="725" y="3088"/>
                      </a:cubicBezTo>
                      <a:cubicBezTo>
                        <a:pt x="725" y="1764"/>
                        <a:pt x="1828" y="662"/>
                        <a:pt x="3182" y="662"/>
                      </a:cubicBezTo>
                      <a:close/>
                      <a:moveTo>
                        <a:pt x="3151" y="0"/>
                      </a:moveTo>
                      <a:cubicBezTo>
                        <a:pt x="1418" y="0"/>
                        <a:pt x="32" y="1418"/>
                        <a:pt x="32" y="3088"/>
                      </a:cubicBezTo>
                      <a:cubicBezTo>
                        <a:pt x="32" y="3655"/>
                        <a:pt x="158" y="4159"/>
                        <a:pt x="410" y="4631"/>
                      </a:cubicBezTo>
                      <a:lnTo>
                        <a:pt x="32" y="5766"/>
                      </a:lnTo>
                      <a:cubicBezTo>
                        <a:pt x="0" y="5892"/>
                        <a:pt x="32" y="6018"/>
                        <a:pt x="95" y="6144"/>
                      </a:cubicBezTo>
                      <a:cubicBezTo>
                        <a:pt x="189" y="6207"/>
                        <a:pt x="315" y="6238"/>
                        <a:pt x="473" y="6238"/>
                      </a:cubicBezTo>
                      <a:lnTo>
                        <a:pt x="1765" y="5923"/>
                      </a:lnTo>
                      <a:cubicBezTo>
                        <a:pt x="2206" y="6175"/>
                        <a:pt x="2678" y="6238"/>
                        <a:pt x="3182" y="6238"/>
                      </a:cubicBezTo>
                      <a:cubicBezTo>
                        <a:pt x="4915" y="6238"/>
                        <a:pt x="6301" y="4820"/>
                        <a:pt x="6301" y="3151"/>
                      </a:cubicBezTo>
                      <a:cubicBezTo>
                        <a:pt x="6238" y="1418"/>
                        <a:pt x="4884" y="0"/>
                        <a:pt x="31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8" name="Google Shape;268;p22">
                  <a:extLst>
                    <a:ext uri="{FF2B5EF4-FFF2-40B4-BE49-F238E27FC236}">
                      <a16:creationId xmlns:a16="http://schemas.microsoft.com/office/drawing/2014/main" id="{21430E13-50A1-4ECD-8F19-8053216C6785}"/>
                    </a:ext>
                  </a:extLst>
                </p:cNvPr>
                <p:cNvSpPr/>
                <p:nvPr/>
              </p:nvSpPr>
              <p:spPr>
                <a:xfrm>
                  <a:off x="2349725" y="2725550"/>
                  <a:ext cx="18150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5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48"/>
                      </a:cubicBezTo>
                      <a:cubicBezTo>
                        <a:pt x="1" y="537"/>
                        <a:pt x="158" y="694"/>
                        <a:pt x="379" y="694"/>
                      </a:cubicBezTo>
                      <a:cubicBezTo>
                        <a:pt x="568" y="694"/>
                        <a:pt x="725" y="537"/>
                        <a:pt x="725" y="348"/>
                      </a:cubicBez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" name="Google Shape;269;p22">
                  <a:extLst>
                    <a:ext uri="{FF2B5EF4-FFF2-40B4-BE49-F238E27FC236}">
                      <a16:creationId xmlns:a16="http://schemas.microsoft.com/office/drawing/2014/main" id="{5A26C138-A6A3-47D9-8E28-2547CCD82291}"/>
                    </a:ext>
                  </a:extLst>
                </p:cNvPr>
                <p:cNvSpPr/>
                <p:nvPr/>
              </p:nvSpPr>
              <p:spPr>
                <a:xfrm>
                  <a:off x="2349725" y="2751550"/>
                  <a:ext cx="181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2112" extrusionOk="0">
                      <a:moveTo>
                        <a:pt x="379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lnTo>
                        <a:pt x="1" y="1733"/>
                      </a:lnTo>
                      <a:cubicBezTo>
                        <a:pt x="1" y="1954"/>
                        <a:pt x="158" y="2111"/>
                        <a:pt x="379" y="2111"/>
                      </a:cubicBezTo>
                      <a:cubicBezTo>
                        <a:pt x="568" y="2111"/>
                        <a:pt x="725" y="1954"/>
                        <a:pt x="725" y="1733"/>
                      </a:cubicBezTo>
                      <a:lnTo>
                        <a:pt x="725" y="379"/>
                      </a:lnTo>
                      <a:cubicBezTo>
                        <a:pt x="725" y="158"/>
                        <a:pt x="568" y="1"/>
                        <a:pt x="3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3F7B1DE-8CB9-4FA9-81E4-8EAAF7244D22}"/>
                  </a:ext>
                </a:extLst>
              </p:cNvPr>
              <p:cNvSpPr/>
              <p:nvPr/>
            </p:nvSpPr>
            <p:spPr>
              <a:xfrm>
                <a:off x="672966" y="3072983"/>
                <a:ext cx="1982880" cy="23192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372102F-F84B-4DE1-88CD-4CC72EB7A2A5}"/>
                  </a:ext>
                </a:extLst>
              </p:cNvPr>
              <p:cNvSpPr txBox="1"/>
              <p:nvPr/>
            </p:nvSpPr>
            <p:spPr>
              <a:xfrm>
                <a:off x="891376" y="3229754"/>
                <a:ext cx="17644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Arial Nova Cond" panose="020B0506020202020204" pitchFamily="34" charset="0"/>
                  </a:rPr>
                  <a:t>10 Miles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47C7479-2FD8-4598-917C-21058FBCC28A}"/>
                  </a:ext>
                </a:extLst>
              </p:cNvPr>
              <p:cNvSpPr txBox="1"/>
              <p:nvPr/>
            </p:nvSpPr>
            <p:spPr>
              <a:xfrm>
                <a:off x="799756" y="3648242"/>
                <a:ext cx="16489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River miles as part of the Superfund Site</a:t>
                </a:r>
              </a:p>
            </p:txBody>
          </p:sp>
        </p:grpSp>
        <p:pic>
          <p:nvPicPr>
            <p:cNvPr id="147" name="Graphic 146" descr="Bridge scene with solid fill">
              <a:extLst>
                <a:ext uri="{FF2B5EF4-FFF2-40B4-BE49-F238E27FC236}">
                  <a16:creationId xmlns:a16="http://schemas.microsoft.com/office/drawing/2014/main" id="{C1BB5132-1D70-442C-BF03-433BF051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23793" y="2743200"/>
              <a:ext cx="818749" cy="818749"/>
            </a:xfrm>
            <a:prstGeom prst="rect">
              <a:avLst/>
            </a:prstGeom>
          </p:spPr>
        </p:pic>
      </p:grpSp>
      <p:pic>
        <p:nvPicPr>
          <p:cNvPr id="155" name="Graphic 154" descr="Blueprint with solid fill">
            <a:extLst>
              <a:ext uri="{FF2B5EF4-FFF2-40B4-BE49-F238E27FC236}">
                <a16:creationId xmlns:a16="http://schemas.microsoft.com/office/drawing/2014/main" id="{51236F4F-DC52-4467-8D56-6589316582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23160" y="5578877"/>
            <a:ext cx="769408" cy="7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7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iser Shipyards">
            <a:extLst>
              <a:ext uri="{FF2B5EF4-FFF2-40B4-BE49-F238E27FC236}">
                <a16:creationId xmlns:a16="http://schemas.microsoft.com/office/drawing/2014/main" id="{567C18CB-B3F7-3BE1-6D35-4D86FAEB4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2" b="-8882"/>
          <a:stretch>
            <a:fillRect/>
          </a:stretch>
        </p:blipFill>
        <p:spPr bwMode="auto">
          <a:xfrm>
            <a:off x="7401921" y="103518"/>
            <a:ext cx="4235271" cy="300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3AA0A-E77B-BE01-76F1-D282BE0AE6EA}"/>
              </a:ext>
            </a:extLst>
          </p:cNvPr>
          <p:cNvSpPr txBox="1"/>
          <p:nvPr/>
        </p:nvSpPr>
        <p:spPr>
          <a:xfrm>
            <a:off x="10175722" y="6596390"/>
            <a:ext cx="370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The Oregon Encyclopedia</a:t>
            </a:r>
          </a:p>
        </p:txBody>
      </p:sp>
      <p:pic>
        <p:nvPicPr>
          <p:cNvPr id="9" name="Content Placeholder 8" descr="A picture containing text, snow, outdoor&#10;&#10;AI-generated content may be incorrect.">
            <a:extLst>
              <a:ext uri="{FF2B5EF4-FFF2-40B4-BE49-F238E27FC236}">
                <a16:creationId xmlns:a16="http://schemas.microsoft.com/office/drawing/2014/main" id="{CF7F3DF3-5619-9559-E3BE-42C23E56E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984"/>
            <a:ext cx="6754903" cy="5319487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1DD78B8-C8EF-5D3D-FD82-3F12F2A6C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5036" y="3008016"/>
            <a:ext cx="5344886" cy="35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3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4100" b="1"/>
              <a:t>What are the risks to people?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400"/>
              <a:t>Mainly from eating contaminated fish</a:t>
            </a:r>
          </a:p>
          <a:p>
            <a:endParaRPr lang="en-US" sz="2400"/>
          </a:p>
          <a:p>
            <a:r>
              <a:rPr lang="en-US" sz="2400"/>
              <a:t>Resident fish pose greatest risk 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 sz="2400"/>
              <a:t>Children and infants are most vulnerable</a:t>
            </a:r>
          </a:p>
          <a:p>
            <a:endParaRPr lang="en-US" sz="1900"/>
          </a:p>
          <a:p>
            <a:endParaRPr lang="en-US" sz="1900"/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 with medium confide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5862" y="1086258"/>
            <a:ext cx="6019331" cy="4682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inus Sign 4">
            <a:extLst>
              <a:ext uri="{FF2B5EF4-FFF2-40B4-BE49-F238E27FC236}">
                <a16:creationId xmlns:a16="http://schemas.microsoft.com/office/drawing/2014/main" id="{EF166E2C-32DE-79AE-68D4-B7B2D36D04F0}"/>
              </a:ext>
            </a:extLst>
          </p:cNvPr>
          <p:cNvSpPr/>
          <p:nvPr/>
        </p:nvSpPr>
        <p:spPr>
          <a:xfrm>
            <a:off x="-304800" y="2063877"/>
            <a:ext cx="5181600" cy="22212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2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"/>
          <p:cNvSpPr txBox="1">
            <a:spLocks noGrp="1"/>
          </p:cNvSpPr>
          <p:nvPr>
            <p:ph type="title"/>
          </p:nvPr>
        </p:nvSpPr>
        <p:spPr>
          <a:xfrm>
            <a:off x="-972339" y="346037"/>
            <a:ext cx="8657330" cy="4328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b="1"/>
              <a:t>Superfund Process</a:t>
            </a:r>
            <a:endParaRPr b="1"/>
          </a:p>
        </p:txBody>
      </p:sp>
      <p:sp>
        <p:nvSpPr>
          <p:cNvPr id="255" name="Google Shape;255;p22"/>
          <p:cNvSpPr txBox="1"/>
          <p:nvPr/>
        </p:nvSpPr>
        <p:spPr>
          <a:xfrm>
            <a:off x="-76199" y="5576685"/>
            <a:ext cx="761999" cy="29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chemeClr val="tx1">
                    <a:lumMod val="95000"/>
                    <a:lumOff val="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2000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3" name="Google Shape;253;p22"/>
          <p:cNvSpPr/>
          <p:nvPr/>
        </p:nvSpPr>
        <p:spPr>
          <a:xfrm>
            <a:off x="1361325" y="3318335"/>
            <a:ext cx="1839075" cy="1853318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Google Shape;253;p22">
            <a:extLst>
              <a:ext uri="{FF2B5EF4-FFF2-40B4-BE49-F238E27FC236}">
                <a16:creationId xmlns:a16="http://schemas.microsoft.com/office/drawing/2014/main" id="{967C0FEE-3338-45F9-A4C4-006F59429417}"/>
              </a:ext>
            </a:extLst>
          </p:cNvPr>
          <p:cNvSpPr/>
          <p:nvPr/>
        </p:nvSpPr>
        <p:spPr>
          <a:xfrm>
            <a:off x="2809126" y="3309810"/>
            <a:ext cx="1839074" cy="1861843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Google Shape;253;p22">
            <a:extLst>
              <a:ext uri="{FF2B5EF4-FFF2-40B4-BE49-F238E27FC236}">
                <a16:creationId xmlns:a16="http://schemas.microsoft.com/office/drawing/2014/main" id="{F3F4F68D-B668-4588-9C0F-43EA2F7FCB38}"/>
              </a:ext>
            </a:extLst>
          </p:cNvPr>
          <p:cNvSpPr/>
          <p:nvPr/>
        </p:nvSpPr>
        <p:spPr>
          <a:xfrm>
            <a:off x="4272338" y="3337098"/>
            <a:ext cx="1899862" cy="1853318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Google Shape;253;p22">
            <a:extLst>
              <a:ext uri="{FF2B5EF4-FFF2-40B4-BE49-F238E27FC236}">
                <a16:creationId xmlns:a16="http://schemas.microsoft.com/office/drawing/2014/main" id="{F52EF174-31DE-4F9E-9A19-8E222E629EF9}"/>
              </a:ext>
            </a:extLst>
          </p:cNvPr>
          <p:cNvSpPr/>
          <p:nvPr/>
        </p:nvSpPr>
        <p:spPr>
          <a:xfrm>
            <a:off x="5791200" y="3299639"/>
            <a:ext cx="1899863" cy="1906403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Google Shape;253;p22">
            <a:extLst>
              <a:ext uri="{FF2B5EF4-FFF2-40B4-BE49-F238E27FC236}">
                <a16:creationId xmlns:a16="http://schemas.microsoft.com/office/drawing/2014/main" id="{7CBFA2DA-C3FD-4776-97C4-04A985F4807D}"/>
              </a:ext>
            </a:extLst>
          </p:cNvPr>
          <p:cNvSpPr/>
          <p:nvPr/>
        </p:nvSpPr>
        <p:spPr>
          <a:xfrm>
            <a:off x="7246157" y="3039740"/>
            <a:ext cx="2202643" cy="2429821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Google Shape;253;p22">
            <a:extLst>
              <a:ext uri="{FF2B5EF4-FFF2-40B4-BE49-F238E27FC236}">
                <a16:creationId xmlns:a16="http://schemas.microsoft.com/office/drawing/2014/main" id="{DFF0E4A5-2D45-4E0C-8FF6-9317EA7E64AE}"/>
              </a:ext>
            </a:extLst>
          </p:cNvPr>
          <p:cNvSpPr/>
          <p:nvPr/>
        </p:nvSpPr>
        <p:spPr>
          <a:xfrm>
            <a:off x="9067800" y="3251307"/>
            <a:ext cx="1772153" cy="1992193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" name="Google Shape;253;p22">
            <a:extLst>
              <a:ext uri="{FF2B5EF4-FFF2-40B4-BE49-F238E27FC236}">
                <a16:creationId xmlns:a16="http://schemas.microsoft.com/office/drawing/2014/main" id="{008177B0-7095-4534-BA2B-E16A59FD5F41}"/>
              </a:ext>
            </a:extLst>
          </p:cNvPr>
          <p:cNvSpPr/>
          <p:nvPr/>
        </p:nvSpPr>
        <p:spPr>
          <a:xfrm>
            <a:off x="10441421" y="3251308"/>
            <a:ext cx="1750579" cy="1992192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3F471E1-D34E-45A7-AF9C-D0DAB1CB338C}"/>
              </a:ext>
            </a:extLst>
          </p:cNvPr>
          <p:cNvSpPr/>
          <p:nvPr/>
        </p:nvSpPr>
        <p:spPr>
          <a:xfrm>
            <a:off x="7764626" y="1575430"/>
            <a:ext cx="693574" cy="1398470"/>
          </a:xfrm>
          <a:prstGeom prst="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5B7DF-018A-46BB-8836-934CB8547DB4}"/>
              </a:ext>
            </a:extLst>
          </p:cNvPr>
          <p:cNvSpPr txBox="1"/>
          <p:nvPr/>
        </p:nvSpPr>
        <p:spPr>
          <a:xfrm>
            <a:off x="1676400" y="3657600"/>
            <a:ext cx="154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REMEDIAL </a:t>
            </a:r>
          </a:p>
          <a:p>
            <a:r>
              <a:rPr lang="en-US" sz="1600">
                <a:solidFill>
                  <a:schemeClr val="bg1"/>
                </a:solidFill>
              </a:rPr>
              <a:t>INVESTIGATION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9056B2-8451-4E26-A6AA-CC1F767E7363}"/>
              </a:ext>
            </a:extLst>
          </p:cNvPr>
          <p:cNvSpPr txBox="1"/>
          <p:nvPr/>
        </p:nvSpPr>
        <p:spPr>
          <a:xfrm>
            <a:off x="3311944" y="3657600"/>
            <a:ext cx="154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FEASIBILITY </a:t>
            </a:r>
          </a:p>
          <a:p>
            <a:r>
              <a:rPr lang="en-US" sz="160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3E80F1-B4B4-4706-B674-431AAAFB7846}"/>
              </a:ext>
            </a:extLst>
          </p:cNvPr>
          <p:cNvSpPr txBox="1"/>
          <p:nvPr/>
        </p:nvSpPr>
        <p:spPr>
          <a:xfrm>
            <a:off x="4688681" y="3581400"/>
            <a:ext cx="154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RECORD OF</a:t>
            </a:r>
          </a:p>
          <a:p>
            <a:r>
              <a:rPr lang="en-US" sz="1600">
                <a:solidFill>
                  <a:schemeClr val="bg1"/>
                </a:solidFill>
              </a:rPr>
              <a:t>DECISION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6B5CC4-1FB9-49D6-96ED-36E3D5D62A74}"/>
              </a:ext>
            </a:extLst>
          </p:cNvPr>
          <p:cNvSpPr txBox="1"/>
          <p:nvPr/>
        </p:nvSpPr>
        <p:spPr>
          <a:xfrm>
            <a:off x="6172595" y="3774530"/>
            <a:ext cx="154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EXPLAINATION OF SIGNIFICANT DIFFERNCES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351474-5EFF-4077-93F6-90696B555121}"/>
              </a:ext>
            </a:extLst>
          </p:cNvPr>
          <p:cNvSpPr txBox="1"/>
          <p:nvPr/>
        </p:nvSpPr>
        <p:spPr>
          <a:xfrm>
            <a:off x="7848600" y="3755699"/>
            <a:ext cx="154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REMEDIAL DESIGN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FF1666-A9E9-402B-A70F-04D60A3672D3}"/>
              </a:ext>
            </a:extLst>
          </p:cNvPr>
          <p:cNvSpPr txBox="1"/>
          <p:nvPr/>
        </p:nvSpPr>
        <p:spPr>
          <a:xfrm>
            <a:off x="9579488" y="3755698"/>
            <a:ext cx="154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REMEDIAL 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39F753-B60A-4253-801B-A86626E9F52A}"/>
              </a:ext>
            </a:extLst>
          </p:cNvPr>
          <p:cNvSpPr txBox="1"/>
          <p:nvPr/>
        </p:nvSpPr>
        <p:spPr>
          <a:xfrm>
            <a:off x="10820400" y="3755698"/>
            <a:ext cx="154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LONG-TERM MONITORING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09C91-C051-4E35-BFA0-03330A30D8FE}"/>
              </a:ext>
            </a:extLst>
          </p:cNvPr>
          <p:cNvSpPr txBox="1"/>
          <p:nvPr/>
        </p:nvSpPr>
        <p:spPr>
          <a:xfrm>
            <a:off x="7246158" y="1066800"/>
            <a:ext cx="258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here</a:t>
            </a:r>
          </a:p>
        </p:txBody>
      </p:sp>
      <p:sp>
        <p:nvSpPr>
          <p:cNvPr id="50" name="Google Shape;255;p22">
            <a:extLst>
              <a:ext uri="{FF2B5EF4-FFF2-40B4-BE49-F238E27FC236}">
                <a16:creationId xmlns:a16="http://schemas.microsoft.com/office/drawing/2014/main" id="{E290F9EE-A578-40E3-AFB2-40F3362D4C79}"/>
              </a:ext>
            </a:extLst>
          </p:cNvPr>
          <p:cNvSpPr txBox="1"/>
          <p:nvPr/>
        </p:nvSpPr>
        <p:spPr>
          <a:xfrm>
            <a:off x="4748871" y="5537063"/>
            <a:ext cx="889929" cy="3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chemeClr val="tx1">
                    <a:lumMod val="95000"/>
                    <a:lumOff val="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2017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1" name="Google Shape;255;p22">
            <a:extLst>
              <a:ext uri="{FF2B5EF4-FFF2-40B4-BE49-F238E27FC236}">
                <a16:creationId xmlns:a16="http://schemas.microsoft.com/office/drawing/2014/main" id="{C8AFCC21-D062-48A7-9F60-41C0E2828A91}"/>
              </a:ext>
            </a:extLst>
          </p:cNvPr>
          <p:cNvSpPr txBox="1"/>
          <p:nvPr/>
        </p:nvSpPr>
        <p:spPr>
          <a:xfrm>
            <a:off x="6055522" y="5562600"/>
            <a:ext cx="889929" cy="30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chemeClr val="tx1">
                    <a:lumMod val="95000"/>
                    <a:lumOff val="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2019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DF5DBC-451E-444B-A956-431F5BBCBE74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4419600" y="5702231"/>
            <a:ext cx="329271" cy="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BDF7A3-6538-486C-A4D7-6F76A304AAF3}"/>
              </a:ext>
            </a:extLst>
          </p:cNvPr>
          <p:cNvCxnSpPr>
            <a:cxnSpLocks/>
          </p:cNvCxnSpPr>
          <p:nvPr/>
        </p:nvCxnSpPr>
        <p:spPr>
          <a:xfrm>
            <a:off x="5638800" y="5723696"/>
            <a:ext cx="49487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inus Sign 13">
            <a:extLst>
              <a:ext uri="{FF2B5EF4-FFF2-40B4-BE49-F238E27FC236}">
                <a16:creationId xmlns:a16="http://schemas.microsoft.com/office/drawing/2014/main" id="{AC705DB3-027B-44E5-97DD-720CA4E26076}"/>
              </a:ext>
            </a:extLst>
          </p:cNvPr>
          <p:cNvSpPr/>
          <p:nvPr/>
        </p:nvSpPr>
        <p:spPr>
          <a:xfrm>
            <a:off x="-2106202" y="871868"/>
            <a:ext cx="16479748" cy="29072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253;p22">
            <a:extLst>
              <a:ext uri="{FF2B5EF4-FFF2-40B4-BE49-F238E27FC236}">
                <a16:creationId xmlns:a16="http://schemas.microsoft.com/office/drawing/2014/main" id="{E1C3D97E-229C-4ADB-8B21-AF1C3D421008}"/>
              </a:ext>
            </a:extLst>
          </p:cNvPr>
          <p:cNvSpPr/>
          <p:nvPr/>
        </p:nvSpPr>
        <p:spPr>
          <a:xfrm>
            <a:off x="20462" y="3337098"/>
            <a:ext cx="1732138" cy="1834554"/>
          </a:xfrm>
          <a:custGeom>
            <a:avLst/>
            <a:gdLst/>
            <a:ahLst/>
            <a:cxnLst/>
            <a:rect l="l" t="t" r="r" b="b"/>
            <a:pathLst>
              <a:path w="32311" h="18420" extrusionOk="0">
                <a:moveTo>
                  <a:pt x="0" y="0"/>
                </a:moveTo>
                <a:lnTo>
                  <a:pt x="7964" y="9210"/>
                </a:lnTo>
                <a:lnTo>
                  <a:pt x="0" y="18420"/>
                </a:lnTo>
                <a:lnTo>
                  <a:pt x="24347" y="18420"/>
                </a:lnTo>
                <a:lnTo>
                  <a:pt x="32311" y="9210"/>
                </a:lnTo>
                <a:lnTo>
                  <a:pt x="243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374190-B309-4A4E-ADA1-A44336A70D5D}"/>
              </a:ext>
            </a:extLst>
          </p:cNvPr>
          <p:cNvSpPr txBox="1"/>
          <p:nvPr/>
        </p:nvSpPr>
        <p:spPr>
          <a:xfrm>
            <a:off x="366135" y="3733800"/>
            <a:ext cx="154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SITE LISTING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7F42D1-A5A9-4F77-996D-ED6ACD31E0FB}"/>
              </a:ext>
            </a:extLst>
          </p:cNvPr>
          <p:cNvCxnSpPr>
            <a:cxnSpLocks/>
          </p:cNvCxnSpPr>
          <p:nvPr/>
        </p:nvCxnSpPr>
        <p:spPr>
          <a:xfrm>
            <a:off x="592094" y="5715000"/>
            <a:ext cx="862725" cy="704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255;p22">
            <a:extLst>
              <a:ext uri="{FF2B5EF4-FFF2-40B4-BE49-F238E27FC236}">
                <a16:creationId xmlns:a16="http://schemas.microsoft.com/office/drawing/2014/main" id="{8D43083A-01A7-4C5B-A24F-2451043366A6}"/>
              </a:ext>
            </a:extLst>
          </p:cNvPr>
          <p:cNvSpPr txBox="1"/>
          <p:nvPr/>
        </p:nvSpPr>
        <p:spPr>
          <a:xfrm>
            <a:off x="1371600" y="5556874"/>
            <a:ext cx="761999" cy="29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chemeClr val="tx1">
                    <a:lumMod val="95000"/>
                    <a:lumOff val="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2010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9AEFDA1-CA89-49D5-9358-F6E9700905E7}"/>
              </a:ext>
            </a:extLst>
          </p:cNvPr>
          <p:cNvCxnSpPr>
            <a:cxnSpLocks/>
          </p:cNvCxnSpPr>
          <p:nvPr/>
        </p:nvCxnSpPr>
        <p:spPr>
          <a:xfrm>
            <a:off x="2057400" y="5714336"/>
            <a:ext cx="1671263" cy="770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255;p22">
            <a:extLst>
              <a:ext uri="{FF2B5EF4-FFF2-40B4-BE49-F238E27FC236}">
                <a16:creationId xmlns:a16="http://schemas.microsoft.com/office/drawing/2014/main" id="{2718C78D-A6BB-4C6D-8842-CC88A52598F3}"/>
              </a:ext>
            </a:extLst>
          </p:cNvPr>
          <p:cNvSpPr txBox="1"/>
          <p:nvPr/>
        </p:nvSpPr>
        <p:spPr>
          <a:xfrm>
            <a:off x="3650581" y="5537063"/>
            <a:ext cx="889929" cy="3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chemeClr val="tx1">
                    <a:lumMod val="95000"/>
                    <a:lumOff val="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2016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609C3A-670F-43E1-815D-083E2051B7AF}"/>
              </a:ext>
            </a:extLst>
          </p:cNvPr>
          <p:cNvSpPr txBox="1"/>
          <p:nvPr/>
        </p:nvSpPr>
        <p:spPr>
          <a:xfrm>
            <a:off x="237985" y="4561294"/>
            <a:ext cx="1216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There is a problem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07C05E-30CE-4747-BE1F-E871C81CABD5}"/>
              </a:ext>
            </a:extLst>
          </p:cNvPr>
          <p:cNvSpPr txBox="1"/>
          <p:nvPr/>
        </p:nvSpPr>
        <p:spPr>
          <a:xfrm>
            <a:off x="1675132" y="4375045"/>
            <a:ext cx="121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What and where are the risks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970DEC-0835-4E05-B19C-25DA50830D2D}"/>
              </a:ext>
            </a:extLst>
          </p:cNvPr>
          <p:cNvSpPr txBox="1"/>
          <p:nvPr/>
        </p:nvSpPr>
        <p:spPr>
          <a:xfrm>
            <a:off x="3048121" y="4572000"/>
            <a:ext cx="141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How can it be cleaned up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221AF4-31B3-4A98-9CB9-7EA9CBC86CE3}"/>
              </a:ext>
            </a:extLst>
          </p:cNvPr>
          <p:cNvSpPr txBox="1"/>
          <p:nvPr/>
        </p:nvSpPr>
        <p:spPr>
          <a:xfrm>
            <a:off x="4572466" y="4412507"/>
            <a:ext cx="1378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Cleanup plan and public comment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B9D34B-F263-46AC-9DB1-1C36DB42DABA}"/>
              </a:ext>
            </a:extLst>
          </p:cNvPr>
          <p:cNvSpPr txBox="1"/>
          <p:nvPr/>
        </p:nvSpPr>
        <p:spPr>
          <a:xfrm>
            <a:off x="7409442" y="4844866"/>
            <a:ext cx="187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Refining and planning cleanup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3B6ADA9-D900-441E-88DB-6493595D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16" y="3774460"/>
            <a:ext cx="4658079" cy="3093831"/>
          </a:xfrm>
          <a:prstGeom prst="rect">
            <a:avLst/>
          </a:prstGeom>
        </p:spPr>
      </p:pic>
      <p:pic>
        <p:nvPicPr>
          <p:cNvPr id="16" name="Picture 15" descr="A picture containing working, orange, construction, work-clothing&#10;&#10;Description automatically generated">
            <a:extLst>
              <a:ext uri="{FF2B5EF4-FFF2-40B4-BE49-F238E27FC236}">
                <a16:creationId xmlns:a16="http://schemas.microsoft.com/office/drawing/2014/main" id="{A21A1CAE-0576-4C31-BBD0-70F4568FB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95" y="-702240"/>
            <a:ext cx="4221359" cy="2808141"/>
          </a:xfrm>
          <a:prstGeom prst="rect">
            <a:avLst/>
          </a:prstGeom>
        </p:spPr>
      </p:pic>
      <p:pic>
        <p:nvPicPr>
          <p:cNvPr id="5" name="Picture 4" descr="A person wearing a mask and sitting on a boat in front of a bridge&#10;&#10;Description automatically generated with medium confidence">
            <a:extLst>
              <a:ext uri="{FF2B5EF4-FFF2-40B4-BE49-F238E27FC236}">
                <a16:creationId xmlns:a16="http://schemas.microsoft.com/office/drawing/2014/main" id="{BC30236D-8EF6-4322-A14C-27CBA0DD8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60" y="3932255"/>
            <a:ext cx="3887893" cy="291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BB8E3-90E7-4451-B615-F979B0242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-743646"/>
            <a:ext cx="3410795" cy="2153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F285B2-9F03-4AA6-A6B7-FD1C60DD8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61532"/>
            <a:ext cx="2628900" cy="35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D7FFDD-484E-424E-87D9-7C43217F5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75" y="1211245"/>
            <a:ext cx="2549119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98A6E3-884B-4CAB-B9BB-82D8F43513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70" y="2147994"/>
            <a:ext cx="2703830" cy="3605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DB721-2D6D-45FD-A46A-262968E8C1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66" y="1280495"/>
            <a:ext cx="3535680" cy="2651760"/>
          </a:xfrm>
          <a:prstGeom prst="rect">
            <a:avLst/>
          </a:prstGeom>
        </p:spPr>
      </p:pic>
      <p:pic>
        <p:nvPicPr>
          <p:cNvPr id="14" name="Picture 13" descr="A person on a boat&#10;&#10;Description automatically generated with low confidence">
            <a:extLst>
              <a:ext uri="{FF2B5EF4-FFF2-40B4-BE49-F238E27FC236}">
                <a16:creationId xmlns:a16="http://schemas.microsoft.com/office/drawing/2014/main" id="{B7079736-DF16-4A1D-9F40-234FA8F955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60" y="4728967"/>
            <a:ext cx="3159303" cy="2370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624E1-FCAE-4A1E-AC28-3A9C7BFC35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" y="-182968"/>
            <a:ext cx="2342457" cy="30090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D36EAB-4CEE-464C-AD30-4B391A3758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94" y="1469580"/>
            <a:ext cx="3882206" cy="29116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C0A0D-38DA-453D-A195-D67C1408A9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09" y="-331703"/>
            <a:ext cx="2223046" cy="29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1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6" name="Freeform: Shape 2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731994EC-3749-8132-C7C6-78C248AD6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2"/>
          <a:stretch/>
        </p:blipFill>
        <p:spPr>
          <a:xfrm>
            <a:off x="-36128" y="394855"/>
            <a:ext cx="12192000" cy="60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54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4410EA-F4A9-463D-993F-BC220360C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70" y="1795470"/>
            <a:ext cx="5400730" cy="30384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D71235-29A4-42FF-8F16-1C88A74C52C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28600" y="1905000"/>
            <a:ext cx="7848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57156" indent="-257156" algn="l" defTabSz="342875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8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557171" indent="-214298" algn="l" defTabSz="342875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500" i="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857186" indent="-171438" algn="l" defTabSz="342875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35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200060" indent="-171438" algn="l" defTabSz="342875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2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1542935" indent="-171438" algn="l" defTabSz="342875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200" i="1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1885809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r>
              <a:rPr lang="en-US" sz="2400" b="0">
                <a:solidFill>
                  <a:srgbClr val="000000"/>
                </a:solidFill>
                <a:latin typeface="Calibri"/>
              </a:rPr>
              <a:t>Dredging (215 acres)</a:t>
            </a:r>
          </a:p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r>
              <a:rPr lang="en-US" sz="2400" b="0">
                <a:solidFill>
                  <a:srgbClr val="000000"/>
                </a:solidFill>
                <a:latin typeface="Calibri"/>
              </a:rPr>
              <a:t>Capping (150 acres)</a:t>
            </a:r>
          </a:p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r>
              <a:rPr lang="en-US" sz="2400" b="0">
                <a:solidFill>
                  <a:srgbClr val="000000"/>
                </a:solidFill>
                <a:latin typeface="Calibri"/>
              </a:rPr>
              <a:t>Enhanced Natural Recovery (28 acres)</a:t>
            </a:r>
          </a:p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buClr>
                <a:srgbClr val="7AC143"/>
              </a:buClr>
              <a:defRPr/>
            </a:pPr>
            <a:r>
              <a:rPr lang="en-US" sz="2400" b="0">
                <a:solidFill>
                  <a:srgbClr val="000000"/>
                </a:solidFill>
                <a:latin typeface="Calibri"/>
              </a:rPr>
              <a:t>Monitored Natural Recovery (1770 acres)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BF726-6C3F-4E7F-AF47-1669241F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44186-C030-46CB-A5BA-1E2EAC0CE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EA6A76-9398-3888-67A0-6B1DB3C4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F0">
              <a:alpha val="35000"/>
            </a:srgbClr>
          </a:solidFill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Calibri"/>
              </a:rPr>
              <a:t>     </a:t>
            </a:r>
            <a:r>
              <a:rPr lang="en-US" sz="4000" b="1">
                <a:solidFill>
                  <a:srgbClr val="000000"/>
                </a:solidFill>
              </a:rPr>
              <a:t>Record Of Decision issued January 2017</a:t>
            </a:r>
            <a:endParaRPr lang="en-US" sz="4000"/>
          </a:p>
        </p:txBody>
      </p:sp>
      <p:sp>
        <p:nvSpPr>
          <p:cNvPr id="2" name="Minus Sign 1">
            <a:extLst>
              <a:ext uri="{FF2B5EF4-FFF2-40B4-BE49-F238E27FC236}">
                <a16:creationId xmlns:a16="http://schemas.microsoft.com/office/drawing/2014/main" id="{5ECDF922-AF64-BBBD-DF22-49F45808FF7D}"/>
              </a:ext>
            </a:extLst>
          </p:cNvPr>
          <p:cNvSpPr/>
          <p:nvPr/>
        </p:nvSpPr>
        <p:spPr>
          <a:xfrm>
            <a:off x="-2154148" y="1157080"/>
            <a:ext cx="16479748" cy="29072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5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9F37DCB5D3E489031807CB3B085BE" ma:contentTypeVersion="18" ma:contentTypeDescription="Create a new document." ma:contentTypeScope="" ma:versionID="00dc2e668ca3222c2f7cdff717693c67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4d46ab55-a34e-43d8-ae61-f26bb8217f46" xmlns:ns6="b7678b22-afc5-43ba-b309-09835570fbc5" targetNamespace="http://schemas.microsoft.com/office/2006/metadata/properties" ma:root="true" ma:fieldsID="7fae4e86ec457db5fb815c44e70b5ad6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4d46ab55-a34e-43d8-ae61-f26bb8217f46"/>
    <xsd:import namespace="b7678b22-afc5-43ba-b309-09835570fbc5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6:SharedWithUsers" minOccurs="0"/>
                <xsd:element ref="ns6:SharedWithDetail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LengthInSeconds" minOccurs="0"/>
                <xsd:element ref="ns5:MediaServiceOCR" minOccurs="0"/>
                <xsd:element ref="ns5:MediaServiceLocation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5:MediaServiceObjectDetectorVersion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  <xsd:element name="_ip_UnifiedCompliancePolicyProperties" ma:index="3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92a3dd43-2a9f-4a82-9986-ddf572b9009f}" ma:internalName="TaxCatchAllLabel" ma:readOnly="true" ma:showField="CatchAllDataLabel" ma:web="b7678b22-afc5-43ba-b309-09835570fb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92a3dd43-2a9f-4a82-9986-ddf572b9009f}" ma:internalName="TaxCatchAll" ma:showField="CatchAllData" ma:web="b7678b22-afc5-43ba-b309-09835570fb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6ab55-a34e-43d8-ae61-f26bb8217f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78b22-afc5-43ba-b309-09835570fbc5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_ip_UnifiedCompliancePolicyUIAction xmlns="http://schemas.microsoft.com/sharepoint/v3" xsi:nil="true"/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lcf76f155ced4ddcb4097134ff3c332f xmlns="4d46ab55-a34e-43d8-ae61-f26bb8217f46">
      <Terms xmlns="http://schemas.microsoft.com/office/infopath/2007/PartnerControls"/>
    </lcf76f155ced4ddcb4097134ff3c332f>
    <TaxKeywordTaxHTField xmlns="4ffa91fb-a0ff-4ac5-b2db-65c790d184a4">
      <Terms xmlns="http://schemas.microsoft.com/office/infopath/2007/PartnerControls"/>
    </TaxKeywordTaxHTField>
    <Record xmlns="4ffa91fb-a0ff-4ac5-b2db-65c790d184a4">Shared</Record>
    <_ip_UnifiedCompliancePolicyProperties xmlns="http://schemas.microsoft.com/sharepoint/v3" xsi:nil="true"/>
    <Rights xmlns="4ffa91fb-a0ff-4ac5-b2db-65c790d184a4" xsi:nil="true"/>
    <Document_x0020_Creation_x0020_Date xmlns="4ffa91fb-a0ff-4ac5-b2db-65c790d184a4">2024-04-10T22:49:58+00:00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  <SharedWithUsers xmlns="b7678b22-afc5-43ba-b309-09835570fbc5">
      <UserInfo>
        <DisplayName>Young, Hunter</DisplayName>
        <AccountId>21</AccountId>
        <AccountType/>
      </UserInfo>
      <UserInfo>
        <DisplayName>Ching, Kristin</DisplayName>
        <AccountId>173</AccountId>
        <AccountType/>
      </UserInfo>
      <UserInfo>
        <DisplayName>Sherbina, Debra (she/her/hers)</DisplayName>
        <AccountId>124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80285CD2-82B9-4BCF-9D1B-59B7DFC09EDD}">
  <ds:schemaRefs>
    <ds:schemaRef ds:uri="4d46ab55-a34e-43d8-ae61-f26bb8217f46"/>
    <ds:schemaRef ds:uri="4ffa91fb-a0ff-4ac5-b2db-65c790d184a4"/>
    <ds:schemaRef ds:uri="b7678b22-afc5-43ba-b309-09835570fb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C342F6-6E61-4B2F-93AF-8E84958BDF4B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4d46ab55-a34e-43d8-ae61-f26bb8217f46"/>
    <ds:schemaRef ds:uri="b7678b22-afc5-43ba-b309-09835570fbc5"/>
    <ds:schemaRef ds:uri="http://schemas.microsoft.com/sharepoint/v3/fields"/>
    <ds:schemaRef ds:uri="http://schemas.microsoft.com/office/2006/documentManagement/types"/>
    <ds:schemaRef ds:uri="http://purl.org/dc/elements/1.1/"/>
    <ds:schemaRef ds:uri="http://schemas.microsoft.com/sharepoint.v3"/>
    <ds:schemaRef ds:uri="4ffa91fb-a0ff-4ac5-b2db-65c790d184a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0ABE6D2-B609-40AC-B6BF-29DB4ECE7B4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B14652F-6446-45D3-BF9F-CB8C9C7D931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419</Words>
  <Application>Microsoft Office PowerPoint</Application>
  <PresentationFormat>Widescreen</PresentationFormat>
  <Paragraphs>84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Nova Cond</vt:lpstr>
      <vt:lpstr>Calibri</vt:lpstr>
      <vt:lpstr>Calibri Light</vt:lpstr>
      <vt:lpstr>Fira Sans Extra Condensed Medium</vt:lpstr>
      <vt:lpstr>Office Theme</vt:lpstr>
      <vt:lpstr>Portland Harbor Superfund Site Prepared for:  Congresswoman Maxine Dexter   March 12, 2026</vt:lpstr>
      <vt:lpstr>64 Contaminants of Concern</vt:lpstr>
      <vt:lpstr>Portland Harbor by the numbers . . . </vt:lpstr>
      <vt:lpstr>PowerPoint Presentation</vt:lpstr>
      <vt:lpstr>What are the risks to people?</vt:lpstr>
      <vt:lpstr>Superfund Process</vt:lpstr>
      <vt:lpstr>PowerPoint Presentation</vt:lpstr>
      <vt:lpstr>PowerPoint Presentation</vt:lpstr>
      <vt:lpstr>     Record Of Decision issued January 2017</vt:lpstr>
      <vt:lpstr>PowerPoint Presentation</vt:lpstr>
      <vt:lpstr>PowerPoint Presentation</vt:lpstr>
      <vt:lpstr>Consent Decree Negotiations</vt:lpstr>
      <vt:lpstr> Federal Navigation Channel Issues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Portland Harbor Status Update</dc:title>
  <dc:creator>Shaffer, Caleb</dc:creator>
  <cp:lastModifiedBy>Bert, Charles</cp:lastModifiedBy>
  <cp:revision>4</cp:revision>
  <cp:lastPrinted>2022-05-23T21:18:36Z</cp:lastPrinted>
  <dcterms:created xsi:type="dcterms:W3CDTF">2021-12-02T22:32:24Z</dcterms:created>
  <dcterms:modified xsi:type="dcterms:W3CDTF">2026-03-12T22:45:02Z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0x01010003E9F37DCB5D3E489031807CB3B085BE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e3f09c3df709400db2417a7161762d62">
    <vt:lpwstr/>
  </property>
  <property fmtid="{D5CDD505-2E9C-101B-9397-08002B2CF9AE}" pid="6" name="EPA_x0020_Subject">
    <vt:lpwstr/>
  </property>
  <property fmtid="{D5CDD505-2E9C-101B-9397-08002B2CF9AE}" pid="7" name="Document Type">
    <vt:lpwstr/>
  </property>
  <property fmtid="{D5CDD505-2E9C-101B-9397-08002B2CF9AE}" pid="8" name="EPA Subject">
    <vt:lpwstr/>
  </property>
  <property fmtid="{D5CDD505-2E9C-101B-9397-08002B2CF9AE}" pid="9" name="Document_x0020_Type">
    <vt:lpwstr/>
  </property>
</Properties>
</file>