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0" r:id="rId3"/>
    <p:sldId id="300" r:id="rId4"/>
    <p:sldId id="311" r:id="rId5"/>
    <p:sldId id="312" r:id="rId6"/>
    <p:sldId id="321" r:id="rId7"/>
    <p:sldId id="361" r:id="rId8"/>
    <p:sldId id="322" r:id="rId9"/>
    <p:sldId id="362" r:id="rId10"/>
    <p:sldId id="364" r:id="rId11"/>
    <p:sldId id="366" r:id="rId12"/>
    <p:sldId id="334" r:id="rId13"/>
    <p:sldId id="374" r:id="rId14"/>
    <p:sldId id="376" r:id="rId15"/>
    <p:sldId id="367" r:id="rId16"/>
    <p:sldId id="368" r:id="rId17"/>
    <p:sldId id="369" r:id="rId18"/>
    <p:sldId id="370" r:id="rId19"/>
    <p:sldId id="371" r:id="rId20"/>
    <p:sldId id="265" r:id="rId21"/>
    <p:sldId id="335" r:id="rId22"/>
    <p:sldId id="336" r:id="rId23"/>
    <p:sldId id="372" r:id="rId24"/>
    <p:sldId id="373" r:id="rId25"/>
    <p:sldId id="354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46E"/>
    <a:srgbClr val="FFFFFF"/>
    <a:srgbClr val="FFFF00"/>
    <a:srgbClr val="02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476" autoAdjust="0"/>
    <p:restoredTop sz="94575" autoAdjust="0"/>
  </p:normalViewPr>
  <p:slideViewPr>
    <p:cSldViewPr>
      <p:cViewPr varScale="1">
        <p:scale>
          <a:sx n="110" d="100"/>
          <a:sy n="110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 smtClean="0"/>
            </a:lvl1pPr>
          </a:lstStyle>
          <a:p>
            <a:pPr>
              <a:defRPr/>
            </a:pPr>
            <a:fld id="{7C319D88-0890-4498-AF29-0F9D1F9FCE8E}" type="datetimeFigureOut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8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2918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A2C0A46-AC3E-46CE-AE30-B4F7C6181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052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defTabSz="92836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60" y="0"/>
            <a:ext cx="3038052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algn="r" defTabSz="92836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191"/>
            <a:ext cx="5608956" cy="418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80"/>
            <a:ext cx="3038052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defTabSz="92836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60" y="8829180"/>
            <a:ext cx="3038052" cy="4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algn="r" defTabSz="928360" eaLnBrk="1" hangingPunct="1">
              <a:defRPr sz="1200"/>
            </a:lvl1pPr>
          </a:lstStyle>
          <a:p>
            <a:pPr>
              <a:defRPr/>
            </a:pPr>
            <a:fld id="{B14E411B-D850-49B7-8868-D335FD13B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C6FB7-888E-4EAB-A5F1-F481D6853BD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802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/>
          </p:cNvSpPr>
          <p:nvPr>
            <p:ph type="body" idx="1"/>
          </p:nvPr>
        </p:nvSpPr>
        <p:spPr/>
        <p:txBody>
          <a:bodyPr lIns="93152" tIns="46576" rIns="93152" bIns="4657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F0D0-C7F8-4E6D-B741-F3D6B377348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823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/>
          </p:cNvSpPr>
          <p:nvPr>
            <p:ph type="body" idx="1"/>
          </p:nvPr>
        </p:nvSpPr>
        <p:spPr/>
        <p:txBody>
          <a:bodyPr lIns="93152" tIns="46576" rIns="93152" bIns="46576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D2143-6D85-4ED5-9BEF-3878B0C01D31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7414-5CE5-461B-AC14-2936EF983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322D-D84A-47B0-B14E-7D2239B6942C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C2C6-5941-4D9F-B896-94310FC49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B39E-340E-455F-BE36-3819725C86F4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9320-2C06-4C16-AE78-A78DC95ED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AD3C-3F7D-4506-B282-FC885E7DFE8F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240C-A014-46F0-A84D-67B3E6F07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C8B1-F7FB-4240-9333-2A113C8C7839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D1A9-BD93-4040-94E2-77D943800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176D-F383-4A7E-A588-C6D7387C6FA9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F6FA-31EA-4A11-9D30-FE50C8A6A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F299-6092-4B1C-82F2-B40E5D6E7527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EDF6-8031-4ACA-9772-D3B65C988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462BF-570F-40DB-8557-7D551742A872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832D-ED78-4CE0-8245-285926BBF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B5E7F-748B-42A3-87FF-765F49CFEEF3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6E95-90ED-4E57-9D97-E0E594F97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A31E-9732-4507-A7B5-BC34417BF61E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4262-1885-4E95-848B-ACB2B4770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D5DB-9BBE-49BF-B432-5C2E4C1DC503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5234-62CF-4C9A-906E-ACE04B8C1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56E7-60E6-465E-BB02-D4126F262113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D32-39BA-4E92-ACF6-46445A76C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0E7B-7245-483F-9A08-A7CCB2E35527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9FCD-2F50-492C-8E21-47C0CD97E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5729-412D-4A4B-8299-AF2917A500AC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1327-6284-4193-ACAE-1F8EA3EE0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6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6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13946C8-607A-48D6-9B2A-2DDE6AF9BBD4}" type="datetime1">
              <a:rPr lang="en-US"/>
              <a:pPr>
                <a:defRPr/>
              </a:pPr>
              <a:t>8/23/2011</a:t>
            </a:fld>
            <a:endParaRPr lang="en-US" dirty="0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9C212A9-F82C-4B7D-A6DC-5411FC80F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  <p:sldLayoutId id="2147483695" r:id="rId13"/>
    <p:sldLayoutId id="21474836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Upper Columbia River Site</a:t>
            </a:r>
            <a:br>
              <a:rPr lang="en-US" sz="4800" dirty="0" smtClean="0"/>
            </a:br>
            <a:r>
              <a:rPr lang="en-US" sz="4800" dirty="0" smtClean="0"/>
              <a:t> Project Update 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Helen Bottcher </a:t>
            </a:r>
          </a:p>
          <a:p>
            <a:pPr eaLnBrk="1" hangingPunct="1">
              <a:defRPr/>
            </a:pPr>
            <a:r>
              <a:rPr lang="en-US" dirty="0" smtClean="0"/>
              <a:t>Bottcher.Helen@epa.gov</a:t>
            </a:r>
          </a:p>
          <a:p>
            <a:pPr eaLnBrk="1" hangingPunct="1">
              <a:defRPr/>
            </a:pPr>
            <a:r>
              <a:rPr lang="en-US" dirty="0" smtClean="0"/>
              <a:t>August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AE6DF-DEF7-4F4B-9C7F-3A4B2E1E77B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79235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3225" indent="-403225"/>
            <a:r>
              <a:rPr lang="en-US" sz="1200" i="1" dirty="0">
                <a:solidFill>
                  <a:schemeClr val="tx2"/>
                </a:solidFill>
              </a:rPr>
              <a:t>Note:  The fish tissue-based criterion is presented to provide a frame of reference for these results; risk management decisions will be based on risk calculations using the site-specific exposure survey data.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38125"/>
            <a:ext cx="8382000" cy="105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algn="ctr" eaLnBrk="0" hangingPunct="0">
              <a:lnSpc>
                <a:spcPct val="85000"/>
              </a:lnSpc>
            </a:pPr>
            <a:r>
              <a:rPr lang="en-US" sz="4400" dirty="0">
                <a:solidFill>
                  <a:schemeClr val="tx2"/>
                </a:solidFill>
              </a:rPr>
              <a:t>Results Example 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Mercury in Fillet Tissues (&gt;12 in.)</a:t>
            </a:r>
          </a:p>
        </p:txBody>
      </p:sp>
      <p:pic>
        <p:nvPicPr>
          <p:cNvPr id="4792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675" y="1524000"/>
            <a:ext cx="73247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1ADF-5956-4156-B53A-DFDB24C294F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81283" name="TextBox 3"/>
          <p:cNvSpPr txBox="1">
            <a:spLocks noChangeArrowheads="1"/>
          </p:cNvSpPr>
          <p:nvPr/>
        </p:nvSpPr>
        <p:spPr bwMode="auto">
          <a:xfrm>
            <a:off x="762000" y="60325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6400" indent="-406400"/>
            <a:r>
              <a:rPr lang="en-US" sz="1200" i="1" dirty="0">
                <a:solidFill>
                  <a:schemeClr val="tx2"/>
                </a:solidFill>
              </a:rPr>
              <a:t>Note:  The fish tissue-based criteria are presented to provide a frame of reference for these results; risk management decisions will be based on risk calculations using the site-specific exposure survey data.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38125"/>
            <a:ext cx="8382000" cy="90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eaLnBrk="0" hangingPunct="0">
              <a:lnSpc>
                <a:spcPct val="85000"/>
              </a:lnSpc>
            </a:pP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2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800225"/>
            <a:ext cx="73247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8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dirty="0"/>
              <a:t>Results Example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3600" dirty="0"/>
              <a:t>PCBs in Fillet Tissues (&gt;12 in.)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E946-BBEA-4555-9A84-90E6A42A3B4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39825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Surface Water Sampling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Sampling 2009, 2010 repeated 3 times to capture seasonal variability</a:t>
            </a:r>
          </a:p>
          <a:p>
            <a:r>
              <a:rPr lang="en-US" dirty="0" smtClean="0">
                <a:effectLst/>
              </a:rPr>
              <a:t>10 transects starting in Canada above smelter, surface &amp; near bottom samples</a:t>
            </a:r>
          </a:p>
          <a:p>
            <a:r>
              <a:rPr lang="en-US" dirty="0" smtClean="0">
                <a:effectLst/>
              </a:rPr>
              <a:t>90 or more samples per event</a:t>
            </a:r>
          </a:p>
          <a:p>
            <a:r>
              <a:rPr lang="en-US" dirty="0" smtClean="0">
                <a:effectLst/>
              </a:rPr>
              <a:t>“Disturbed” surface water samples at recreational beaches</a:t>
            </a:r>
          </a:p>
          <a:p>
            <a:r>
              <a:rPr lang="en-US" dirty="0" smtClean="0">
                <a:effectLst/>
              </a:rPr>
              <a:t>&gt; 400 analytes -- including metals, pesticides, PBDEs, PCB congeners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pic>
        <p:nvPicPr>
          <p:cNvPr id="5" name="Picture 38" descr="MC9004413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 Results Example</a:t>
            </a:r>
            <a:br>
              <a:rPr lang="en-US" dirty="0" smtClean="0"/>
            </a:br>
            <a:r>
              <a:rPr lang="en-US" sz="4000" dirty="0" smtClean="0"/>
              <a:t>Lead (µg/L dissolved)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111125" y="2116138"/>
            <a:ext cx="8936038" cy="1820862"/>
            <a:chOff x="110869" y="5037910"/>
            <a:chExt cx="8936295" cy="1820090"/>
          </a:xfrm>
        </p:grpSpPr>
        <p:pic>
          <p:nvPicPr>
            <p:cNvPr id="18" name="Picture 37" descr="AllRound-GroupM_Page_157 (2)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869" y="5037910"/>
              <a:ext cx="2919669" cy="182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8" descr="AllRound-GroupM_Page_157 (3)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1264" y="5037910"/>
              <a:ext cx="2952350" cy="182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9" descr="AllRound-GroupM_Page_157 (4)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0298" y="5037910"/>
              <a:ext cx="2936866" cy="182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80"/>
          <p:cNvGrpSpPr>
            <a:grpSpLocks/>
          </p:cNvGrpSpPr>
          <p:nvPr/>
        </p:nvGrpSpPr>
        <p:grpSpPr bwMode="auto">
          <a:xfrm>
            <a:off x="360363" y="4502150"/>
            <a:ext cx="3141662" cy="1720850"/>
            <a:chOff x="360363" y="4910142"/>
            <a:chExt cx="3142102" cy="1721071"/>
          </a:xfrm>
        </p:grpSpPr>
        <p:sp>
          <p:nvSpPr>
            <p:cNvPr id="30" name="Rounded Rectangle 29"/>
            <p:cNvSpPr>
              <a:spLocks noChangeArrowheads="1"/>
            </p:cNvSpPr>
            <p:nvPr/>
          </p:nvSpPr>
          <p:spPr bwMode="auto">
            <a:xfrm>
              <a:off x="367043" y="4916824"/>
              <a:ext cx="2862386" cy="70828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1" name="Group 14"/>
            <p:cNvGrpSpPr>
              <a:grpSpLocks/>
            </p:cNvGrpSpPr>
            <p:nvPr/>
          </p:nvGrpSpPr>
          <p:grpSpPr bwMode="auto">
            <a:xfrm>
              <a:off x="811276" y="4916500"/>
              <a:ext cx="944694" cy="528707"/>
              <a:chOff x="1790808" y="6854274"/>
              <a:chExt cx="1308988" cy="82510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790808" y="6854274"/>
                <a:ext cx="1308988" cy="31220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45720" rIns="4572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  <a:cs typeface="Arial"/>
                  </a:rPr>
                  <a:t>Near-surface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90808" y="7104533"/>
                <a:ext cx="1308988" cy="32459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45720" rIns="4572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  <a:cs typeface="Arial"/>
                  </a:rPr>
                  <a:t>Nearshore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790808" y="7367180"/>
                <a:ext cx="1308988" cy="31220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45720" rIns="4572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"/>
                    <a:cs typeface="Arial"/>
                  </a:rPr>
                  <a:t>Near-bottom</a:t>
                </a:r>
              </a:p>
            </p:txBody>
          </p:sp>
        </p:grpSp>
        <p:grpSp>
          <p:nvGrpSpPr>
            <p:cNvPr id="32" name="Group 15"/>
            <p:cNvGrpSpPr>
              <a:grpSpLocks/>
            </p:cNvGrpSpPr>
            <p:nvPr/>
          </p:nvGrpSpPr>
          <p:grpSpPr bwMode="auto">
            <a:xfrm>
              <a:off x="1916329" y="4910143"/>
              <a:ext cx="1562317" cy="535057"/>
              <a:chOff x="3613372" y="6842881"/>
              <a:chExt cx="2164782" cy="835020"/>
            </a:xfrm>
          </p:grpSpPr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>
                <a:off x="3613372" y="6842881"/>
                <a:ext cx="453197" cy="835020"/>
                <a:chOff x="3613372" y="6842881"/>
                <a:chExt cx="453197" cy="835020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3613372" y="6842881"/>
                  <a:ext cx="453197" cy="34441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45720" rIns="4572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L =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613372" y="7093140"/>
                  <a:ext cx="413597" cy="334503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45720" rIns="4572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M =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613372" y="7333486"/>
                  <a:ext cx="413597" cy="34441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45720" rIns="4572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R =</a:t>
                  </a:r>
                </a:p>
              </p:txBody>
            </p:sp>
          </p:grpSp>
          <p:grpSp>
            <p:nvGrpSpPr>
              <p:cNvPr id="40" name="Group 17"/>
              <p:cNvGrpSpPr>
                <a:grpSpLocks/>
              </p:cNvGrpSpPr>
              <p:nvPr/>
            </p:nvGrpSpPr>
            <p:grpSpPr bwMode="auto">
              <a:xfrm>
                <a:off x="3956569" y="6842881"/>
                <a:ext cx="1821585" cy="835020"/>
                <a:chOff x="3956569" y="6842881"/>
                <a:chExt cx="1821585" cy="835020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3956569" y="6842881"/>
                  <a:ext cx="1821585" cy="34441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45720" rIns="4572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Left bank (orange)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956569" y="7093140"/>
                  <a:ext cx="1821585" cy="334503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45720" rIns="4572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Mid-channel (black)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956569" y="7333486"/>
                  <a:ext cx="1821585" cy="34441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45720" rIns="4572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8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Right bank (blue)</a:t>
                  </a:r>
                </a:p>
              </p:txBody>
            </p:sp>
          </p:grpSp>
        </p:grpSp>
        <p:sp>
          <p:nvSpPr>
            <p:cNvPr id="33" name="Isosceles Triangle 32"/>
            <p:cNvSpPr>
              <a:spLocks noChangeAspect="1"/>
            </p:cNvSpPr>
            <p:nvPr/>
          </p:nvSpPr>
          <p:spPr bwMode="auto">
            <a:xfrm rot="10800000">
              <a:off x="1600374" y="5894518"/>
              <a:ext cx="61922" cy="50807"/>
            </a:xfrm>
            <a:prstGeom prst="triangl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628688" y="5157824"/>
              <a:ext cx="61922" cy="5557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Isosceles Triangle 34"/>
            <p:cNvSpPr>
              <a:spLocks noChangeAspect="1"/>
            </p:cNvSpPr>
            <p:nvPr/>
          </p:nvSpPr>
          <p:spPr bwMode="auto">
            <a:xfrm>
              <a:off x="628688" y="5341997"/>
              <a:ext cx="61922" cy="50807"/>
            </a:xfrm>
            <a:prstGeom prst="triangl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Diamond 35"/>
            <p:cNvSpPr>
              <a:spLocks noChangeAspect="1"/>
            </p:cNvSpPr>
            <p:nvPr/>
          </p:nvSpPr>
          <p:spPr>
            <a:xfrm>
              <a:off x="636627" y="5483304"/>
              <a:ext cx="49219" cy="47631"/>
            </a:xfrm>
            <a:prstGeom prst="diamond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800162" y="5407094"/>
              <a:ext cx="1941785" cy="18576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800" dirty="0">
                  <a:solidFill>
                    <a:srgbClr val="000000"/>
                  </a:solidFill>
                  <a:latin typeface="Arial"/>
                  <a:cs typeface="Arial"/>
                </a:rPr>
                <a:t>Undetected (full detection limit)</a:t>
              </a:r>
            </a:p>
          </p:txBody>
        </p:sp>
        <p:sp>
          <p:nvSpPr>
            <p:cNvPr id="38" name="TextBox 8"/>
            <p:cNvSpPr txBox="1"/>
            <p:nvPr/>
          </p:nvSpPr>
          <p:spPr>
            <a:xfrm>
              <a:off x="360363" y="5808782"/>
              <a:ext cx="3142102" cy="822431"/>
            </a:xfrm>
            <a:prstGeom prst="rect">
              <a:avLst/>
            </a:prstGeom>
            <a:solidFill>
              <a:schemeClr val="tx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Note:  Disturbed samples are not shown.</a:t>
              </a:r>
            </a:p>
            <a:p>
              <a:pPr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Note:  Y-axes are on log</a:t>
              </a:r>
              <a:r>
                <a:rPr lang="en-US" sz="800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  <a:r>
                <a: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scale</a:t>
              </a:r>
              <a:r>
                <a:rPr lang="en-US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>
                <a:defRPr/>
              </a:pPr>
              <a:endParaRPr lang="en-US" sz="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AWQC     Chronic EPA ambient water quality criterion</a:t>
              </a:r>
            </a:p>
            <a:p>
              <a:pPr>
                <a:defRPr/>
              </a:pPr>
              <a:endPara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 Results Example </a:t>
            </a:r>
            <a:br>
              <a:rPr lang="en-US" dirty="0" smtClean="0"/>
            </a:br>
            <a:r>
              <a:rPr lang="en-US" sz="2800" dirty="0" smtClean="0"/>
              <a:t>Lead in in Disturbed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97" y="1626635"/>
            <a:ext cx="7243403" cy="462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63246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Note: The Drinking Water MCLs are presented to provide a frame of reference for these results; risk management decisions will be based on risk calculations using the site-specific exposure survey data.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39825"/>
          </a:xfrm>
        </p:spPr>
        <p:txBody>
          <a:bodyPr/>
          <a:lstStyle/>
          <a:p>
            <a:r>
              <a:rPr lang="en-US" dirty="0" smtClean="0"/>
              <a:t>Beaches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 beaches have been sampled to date</a:t>
            </a:r>
          </a:p>
          <a:p>
            <a:r>
              <a:rPr lang="en-US" dirty="0" smtClean="0"/>
              <a:t>15 beaches sampled by EPA in 2005</a:t>
            </a:r>
          </a:p>
          <a:p>
            <a:r>
              <a:rPr lang="en-US" dirty="0" smtClean="0"/>
              <a:t>28 others sampled by Teck in 2009, 2010, and 2011</a:t>
            </a:r>
          </a:p>
          <a:p>
            <a:r>
              <a:rPr lang="en-US" dirty="0" smtClean="0"/>
              <a:t>Some beaches sampled twice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39" descr="MC9004325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39825"/>
          </a:xfrm>
        </p:spPr>
        <p:txBody>
          <a:bodyPr/>
          <a:lstStyle/>
          <a:p>
            <a:r>
              <a:rPr lang="en-US" dirty="0" smtClean="0"/>
              <a:t>Beaches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000" dirty="0" smtClean="0"/>
              <a:t>Surface samples collected per 5 x 12 design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60 individual grab samples per beach</a:t>
            </a:r>
          </a:p>
          <a:p>
            <a:r>
              <a:rPr lang="en-US" sz="3000" dirty="0" smtClean="0"/>
              <a:t>5 subsurface samples (cores) per beach @ 3 depth intervals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39" descr="MC9004325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6" descr="Pages from 09-14-10_01_Interim Beach Sampling R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3352800"/>
            <a:ext cx="5105400" cy="309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39825"/>
          </a:xfrm>
        </p:spPr>
        <p:txBody>
          <a:bodyPr/>
          <a:lstStyle/>
          <a:p>
            <a:r>
              <a:rPr lang="en-US" dirty="0" smtClean="0"/>
              <a:t>Beaches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recent samples from 26 beaches collected Spring 2011</a:t>
            </a:r>
          </a:p>
          <a:p>
            <a:r>
              <a:rPr lang="en-US" dirty="0" smtClean="0"/>
              <a:t>Data from 2011 samples still in validation and QA process</a:t>
            </a:r>
          </a:p>
          <a:p>
            <a:r>
              <a:rPr lang="en-US" dirty="0" smtClean="0"/>
              <a:t>EPA will perform screening-level evaluation, distribute results in Fact Sheet</a:t>
            </a:r>
          </a:p>
          <a:p>
            <a:r>
              <a:rPr lang="en-US" dirty="0" smtClean="0"/>
              <a:t>Final evaluation will be in Human Health Risk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39" descr="MC9004325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39825"/>
          </a:xfrm>
        </p:spPr>
        <p:txBody>
          <a:bodyPr/>
          <a:lstStyle/>
          <a:p>
            <a:r>
              <a:rPr lang="en-US" dirty="0" smtClean="0"/>
              <a:t>Recreational Use Survey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39" descr="MC9004325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10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71600"/>
            <a:ext cx="3554117" cy="2667000"/>
          </a:xfr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7200" y="35814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Campgrounds</a:t>
            </a:r>
            <a:endParaRPr lang="en-US" dirty="0"/>
          </a:p>
        </p:txBody>
      </p:sp>
      <p:pic>
        <p:nvPicPr>
          <p:cNvPr id="9" name="Picture 12" descr="Pictur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" y="4267200"/>
            <a:ext cx="3539303" cy="2343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200" y="609600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Beaches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84300"/>
            <a:ext cx="4038600" cy="5279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39825"/>
          </a:xfrm>
        </p:spPr>
        <p:txBody>
          <a:bodyPr/>
          <a:lstStyle/>
          <a:p>
            <a:r>
              <a:rPr lang="en-US" dirty="0" smtClean="0"/>
              <a:t>Recreational Use 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participants asked about:</a:t>
            </a:r>
          </a:p>
          <a:p>
            <a:pPr marL="685800" lvl="1"/>
            <a:r>
              <a:rPr lang="en-US" dirty="0" smtClean="0"/>
              <a:t>Current trip</a:t>
            </a:r>
          </a:p>
          <a:p>
            <a:pPr marL="685800" lvl="1"/>
            <a:r>
              <a:rPr lang="en-US" dirty="0" smtClean="0"/>
              <a:t>Past trips</a:t>
            </a:r>
          </a:p>
          <a:p>
            <a:pPr marL="685800" lvl="1"/>
            <a:r>
              <a:rPr lang="en-US" dirty="0" smtClean="0"/>
              <a:t>Fish consumption</a:t>
            </a:r>
          </a:p>
          <a:p>
            <a:pPr marL="685800" lvl="1"/>
            <a:r>
              <a:rPr lang="en-US" dirty="0" smtClean="0"/>
              <a:t>Demographics</a:t>
            </a:r>
          </a:p>
          <a:p>
            <a:r>
              <a:rPr lang="en-US" dirty="0" smtClean="0"/>
              <a:t>Survey ongoing, data collection will be complete in early 2012</a:t>
            </a:r>
          </a:p>
          <a:p>
            <a:r>
              <a:rPr lang="en-US" dirty="0" smtClean="0"/>
              <a:t>Report expected late 2012 / early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39" descr="MC9004325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48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3D66B-3397-4937-B52A-D29DB51A90A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3200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Site is located wholly within Washington State</a:t>
            </a:r>
          </a:p>
          <a:p>
            <a:pPr eaLnBrk="1" hangingPunct="1">
              <a:defRPr/>
            </a:pPr>
            <a:r>
              <a:rPr lang="en-US" sz="2800" dirty="0" smtClean="0"/>
              <a:t>Significant source in Canada 10 miles north of border</a:t>
            </a:r>
          </a:p>
          <a:p>
            <a:pPr eaLnBrk="1" hangingPunct="1">
              <a:defRPr/>
            </a:pPr>
            <a:r>
              <a:rPr lang="en-US" sz="2800" dirty="0" smtClean="0"/>
              <a:t>Extends 150 miles south to Grand Coulee Dam</a:t>
            </a:r>
          </a:p>
        </p:txBody>
      </p:sp>
      <p:pic>
        <p:nvPicPr>
          <p:cNvPr id="4100" name="Picture 5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7913" y="0"/>
            <a:ext cx="5526087" cy="6858000"/>
          </a:xfrm>
          <a:noFill/>
          <a:ln>
            <a:solidFill>
              <a:schemeClr val="tx1"/>
            </a:solidFill>
          </a:ln>
        </p:spPr>
      </p:pic>
      <p:sp>
        <p:nvSpPr>
          <p:cNvPr id="117766" name="Rectangle 6"/>
          <p:cNvSpPr>
            <a:spLocks noGrp="1" noChangeArrowheads="1"/>
          </p:cNvSpPr>
          <p:nvPr>
            <p:ph type="title"/>
          </p:nvPr>
        </p:nvSpPr>
        <p:spPr>
          <a:xfrm flipV="1">
            <a:off x="457200" y="-277813"/>
            <a:ext cx="8229600" cy="277813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16B7D-8CFB-4FDE-83AD-FF272158D88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82296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CCT Tribal Exposure Survey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ts val="3800"/>
              </a:lnSpc>
              <a:defRPr/>
            </a:pPr>
            <a:r>
              <a:rPr lang="en-US" sz="2800" dirty="0" smtClean="0"/>
              <a:t>Joint EPA / CCT effort to assess tribal exposure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en-US" sz="2800" dirty="0" smtClean="0"/>
              <a:t>Fish, game, plants, non-consumption uses 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en-US" sz="2800" dirty="0" smtClean="0"/>
              <a:t>Standardized dietary recall instrument and 2 CCT-specific tribal survey instruments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en-US" sz="2800" dirty="0" smtClean="0"/>
              <a:t>Started October 2009, ended April 2011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en-US" sz="2800" dirty="0" smtClean="0"/>
              <a:t>Survey data now being analyzed, report expected next year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en-US" sz="2800" dirty="0" smtClean="0"/>
              <a:t>Most comprehensive, statistically sound survey in history of Superfund program</a:t>
            </a:r>
          </a:p>
          <a:p>
            <a:pPr eaLnBrk="1" hangingPunct="1">
              <a:lnSpc>
                <a:spcPts val="38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ts val="3800"/>
              </a:lnSpc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pic>
        <p:nvPicPr>
          <p:cNvPr id="5" name="Picture 39" descr="MC9004325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F123F-CA58-4550-BC7C-10402ADD90B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39825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Sturgeon Toxicity Studies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ffectLst/>
              </a:rPr>
              <a:t>Sturgeon early life stage toxicity to metals – copper, cadmium, lead, zinc</a:t>
            </a:r>
          </a:p>
          <a:p>
            <a:r>
              <a:rPr lang="en-US" dirty="0" smtClean="0">
                <a:effectLst/>
              </a:rPr>
              <a:t>Acute and chronic tests</a:t>
            </a:r>
          </a:p>
          <a:p>
            <a:r>
              <a:rPr lang="en-US" dirty="0" smtClean="0">
                <a:effectLst/>
              </a:rPr>
              <a:t>2 laboratory studies - exposure to water column and to contaminated sediment from the site</a:t>
            </a:r>
          </a:p>
          <a:p>
            <a:r>
              <a:rPr lang="en-US" dirty="0" smtClean="0">
                <a:effectLst/>
              </a:rPr>
              <a:t>Comparative tests with rainbow trout</a:t>
            </a:r>
          </a:p>
          <a:p>
            <a:r>
              <a:rPr lang="en-US" dirty="0" smtClean="0">
                <a:effectLst/>
              </a:rPr>
              <a:t>Reports expected in 2012</a:t>
            </a:r>
          </a:p>
          <a:p>
            <a:endParaRPr lang="en-US" dirty="0" smtClean="0">
              <a:effectLst/>
            </a:endParaRPr>
          </a:p>
        </p:txBody>
      </p:sp>
      <p:pic>
        <p:nvPicPr>
          <p:cNvPr id="5" name="Picture 39" descr="MC9004325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048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138A8-E9B1-434E-958C-CD8BBA10434E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39825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Sediment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noFill/>
        </p:spPr>
        <p:txBody>
          <a:bodyPr/>
          <a:lstStyle/>
          <a:p>
            <a:r>
              <a:rPr lang="en-US" sz="2800" dirty="0" smtClean="0">
                <a:effectLst/>
              </a:rPr>
              <a:t>Extensive EPA sampling in 2005</a:t>
            </a:r>
          </a:p>
          <a:p>
            <a:r>
              <a:rPr lang="en-US" sz="2800" dirty="0" smtClean="0">
                <a:effectLst/>
              </a:rPr>
              <a:t>Big question is bioavailability, toxicity</a:t>
            </a:r>
          </a:p>
          <a:p>
            <a:r>
              <a:rPr lang="en-US" sz="2800" dirty="0" smtClean="0">
                <a:effectLst/>
              </a:rPr>
              <a:t>Will assess through paired sediment chemistry, porewater chemistry, and bioassay studies</a:t>
            </a:r>
          </a:p>
          <a:p>
            <a:r>
              <a:rPr lang="en-US" sz="2800" dirty="0" smtClean="0">
                <a:effectLst/>
              </a:rPr>
              <a:t>Teck submitted draft QAPP in March 2011</a:t>
            </a:r>
          </a:p>
          <a:p>
            <a:r>
              <a:rPr lang="en-US" sz="2800" dirty="0" smtClean="0">
                <a:effectLst/>
              </a:rPr>
              <a:t>EPA and project partners currently developing comments on draft QAPP</a:t>
            </a:r>
          </a:p>
          <a:p>
            <a:r>
              <a:rPr lang="en-US" sz="2800" dirty="0" smtClean="0">
                <a:effectLst/>
              </a:rPr>
              <a:t>Sampling currently planned for 2012</a:t>
            </a:r>
          </a:p>
          <a:p>
            <a:r>
              <a:rPr lang="en-US" sz="2800" dirty="0" smtClean="0">
                <a:effectLst/>
              </a:rPr>
              <a:t>Will require multiple rounds of sampling</a:t>
            </a:r>
          </a:p>
        </p:txBody>
      </p:sp>
      <p:pic>
        <p:nvPicPr>
          <p:cNvPr id="5" name="Picture 40" descr="MC90043480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334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39825"/>
          </a:xfrm>
        </p:spPr>
        <p:txBody>
          <a:bodyPr/>
          <a:lstStyle/>
          <a:p>
            <a:r>
              <a:rPr lang="en-US" dirty="0" smtClean="0"/>
              <a:t>Other upcoming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/ upland habitats – to look at aerial deposition of stack emissions</a:t>
            </a:r>
          </a:p>
          <a:p>
            <a:r>
              <a:rPr lang="en-US" dirty="0" smtClean="0"/>
              <a:t>Freshwater mussels – collection of tissue from field for contaminant analysis</a:t>
            </a:r>
          </a:p>
          <a:p>
            <a:r>
              <a:rPr lang="en-US" dirty="0" smtClean="0"/>
              <a:t>Other data gaps?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0" descr="MC90043480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39825"/>
          </a:xfrm>
        </p:spPr>
        <p:txBody>
          <a:bodyPr/>
          <a:lstStyle/>
          <a:p>
            <a:r>
              <a:rPr lang="en-US" dirty="0" smtClean="0"/>
              <a:t>Overall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planned sampling 2012, 2013</a:t>
            </a:r>
          </a:p>
          <a:p>
            <a:r>
              <a:rPr lang="en-US" dirty="0" smtClean="0"/>
              <a:t>Initial risk assessment reports 2014</a:t>
            </a:r>
          </a:p>
          <a:p>
            <a:r>
              <a:rPr lang="en-US" dirty="0" smtClean="0"/>
              <a:t>Additional sampling to fill data gaps 2015 and 2016</a:t>
            </a:r>
          </a:p>
          <a:p>
            <a:r>
              <a:rPr lang="en-US" dirty="0" smtClean="0"/>
              <a:t>Remedial Investigation report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0" descr="MC90043480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C007-2A7A-477E-B1C6-19B3C65C90DB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Questions?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(</a:t>
            </a:r>
            <a:r>
              <a:rPr lang="en-US" sz="3200" dirty="0" smtClean="0"/>
              <a:t>yes, </a:t>
            </a:r>
            <a:r>
              <a:rPr lang="en-US" sz="3200" dirty="0"/>
              <a:t>that’s the Grand Coulee Dam)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B8AA4-B06F-4349-A98A-42ACBEBBBA2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Site Background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Primary source – Teck smelter in Trail, BC</a:t>
            </a:r>
          </a:p>
          <a:p>
            <a:pPr lvl="1" eaLnBrk="1" hangingPunct="1">
              <a:defRPr/>
            </a:pPr>
            <a:r>
              <a:rPr lang="en-US" sz="2400" dirty="0" smtClean="0"/>
              <a:t>Discharged 13 – 25 million tons of slag, liquid effluents</a:t>
            </a:r>
          </a:p>
          <a:p>
            <a:pPr lvl="1" eaLnBrk="1" hangingPunct="1">
              <a:defRPr/>
            </a:pPr>
            <a:r>
              <a:rPr lang="en-US" sz="2400" dirty="0" smtClean="0"/>
              <a:t>Transboundary pollution claim (smoke) settled in 1938</a:t>
            </a:r>
          </a:p>
          <a:p>
            <a:pPr lvl="1" eaLnBrk="1" hangingPunct="1">
              <a:defRPr/>
            </a:pPr>
            <a:r>
              <a:rPr lang="en-US" sz="2400" dirty="0" smtClean="0"/>
              <a:t>Current operations produce lead, zinc, gold, silver, cadmium, specialty metals (e.g., germanium, indium) </a:t>
            </a:r>
          </a:p>
          <a:p>
            <a:pPr eaLnBrk="1" hangingPunct="1">
              <a:defRPr/>
            </a:pPr>
            <a:r>
              <a:rPr lang="en-US" sz="2800" dirty="0" smtClean="0"/>
              <a:t>Other mines and mills, smelters, POTWs, pulp and paper facilities, agricultural and municipal runoff in watershed</a:t>
            </a:r>
          </a:p>
          <a:p>
            <a:pPr eaLnBrk="1" hangingPunct="1">
              <a:defRPr/>
            </a:pPr>
            <a:r>
              <a:rPr lang="en-US" sz="2800" dirty="0" smtClean="0"/>
              <a:t>River is dammed, flows highly managed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D9592-880C-4E30-988F-5FE3FF1277E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8197" name="Picture 4" descr="4763 BSB sou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16396-2751-4835-9942-34E847BD57A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219" name="Picture 2" descr="4757 D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B2DD-A5AC-4B6D-9B75-BE621606382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Enforcement History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EPA involvement began with petition from Colville Tribes in 1999</a:t>
            </a:r>
          </a:p>
          <a:p>
            <a:pPr eaLnBrk="1" hangingPunct="1">
              <a:defRPr/>
            </a:pPr>
            <a:r>
              <a:rPr lang="en-US" dirty="0" smtClean="0"/>
              <a:t>EPA issued cleanup order to Teck in 2003</a:t>
            </a:r>
          </a:p>
          <a:p>
            <a:pPr eaLnBrk="1" hangingPunct="1">
              <a:defRPr/>
            </a:pPr>
            <a:r>
              <a:rPr lang="en-US" dirty="0" smtClean="0"/>
              <a:t>Colville Tribes and State of Washington sued in 2004 to enforce cleanup order</a:t>
            </a:r>
          </a:p>
          <a:p>
            <a:pPr eaLnBrk="1" hangingPunct="1">
              <a:defRPr/>
            </a:pPr>
            <a:r>
              <a:rPr lang="en-US" dirty="0" smtClean="0"/>
              <a:t>Settlement Agreement between Teck and EPA signed in 2006, current studies being conducted under the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Project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EPA Memorandum of Agreement with: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Department of Interior </a:t>
            </a:r>
            <a:r>
              <a:rPr lang="en-US" dirty="0" smtClean="0"/>
              <a:t>– 6 bureaus</a:t>
            </a:r>
          </a:p>
          <a:p>
            <a:pPr lvl="2"/>
            <a:r>
              <a:rPr lang="en-US" dirty="0" smtClean="0"/>
              <a:t>NPS, USGS, FWS, BOR, BIA, BLM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Colville Tribes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Spokane Tribe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 Dept of Ecology</a:t>
            </a:r>
          </a:p>
          <a:p>
            <a:r>
              <a:rPr lang="en-US" dirty="0" smtClean="0"/>
              <a:t>WA Dept of Health</a:t>
            </a:r>
          </a:p>
          <a:p>
            <a:r>
              <a:rPr lang="en-US" dirty="0" smtClean="0"/>
              <a:t>Citizens for a Clean Columbia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4FB2A-95DE-4E5A-9F3D-EB98148B08A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RI / FS Studies Summary</a:t>
            </a:r>
          </a:p>
        </p:txBody>
      </p:sp>
      <p:graphicFrame>
        <p:nvGraphicFramePr>
          <p:cNvPr id="10266" name="Group 2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8266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STILL TO 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Fish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Sediment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Surface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Recreational Use Survey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Soil / Upland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2146E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Tribal Exposure Survey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FW Mussels Tissue Collection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2146E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White Sturgeon Toxicity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2146E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 Data Gaps?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8" descr="MC9004413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457200" cy="457200"/>
          </a:xfrm>
          <a:prstGeom prst="rect">
            <a:avLst/>
          </a:prstGeom>
          <a:noFill/>
        </p:spPr>
      </p:pic>
      <p:pic>
        <p:nvPicPr>
          <p:cNvPr id="6" name="Picture 39" descr="MC90043255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609600" cy="609600"/>
          </a:xfrm>
          <a:prstGeom prst="rect">
            <a:avLst/>
          </a:prstGeom>
          <a:noFill/>
        </p:spPr>
      </p:pic>
      <p:pic>
        <p:nvPicPr>
          <p:cNvPr id="7" name="Picture 40" descr="MC90043480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0574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dirty="0" smtClean="0"/>
              <a:t>Fish Tissue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2,300 fish collected Nov 2009</a:t>
            </a:r>
          </a:p>
          <a:p>
            <a:r>
              <a:rPr lang="en-US" dirty="0" smtClean="0"/>
              <a:t>3 size classes, 13 species</a:t>
            </a:r>
          </a:p>
          <a:p>
            <a:r>
              <a:rPr lang="en-US" dirty="0" smtClean="0"/>
              <a:t>For large fish, both fillet and whole body (calculated) samples</a:t>
            </a:r>
          </a:p>
          <a:p>
            <a:r>
              <a:rPr lang="en-US" dirty="0" smtClean="0"/>
              <a:t>Metals, exotic metals, dioxins / furans, PCBs, PBDEs, PAHs, pesticides, SVOCs</a:t>
            </a:r>
          </a:p>
          <a:p>
            <a:r>
              <a:rPr lang="en-US" dirty="0" smtClean="0"/>
              <a:t>DOH currently updating fish tissue advisory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EDF6-8031-4ACA-9772-D3B65C9887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38" descr="MC9004413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1721</TotalTime>
  <Words>902</Words>
  <Application>Microsoft Office PowerPoint</Application>
  <PresentationFormat>On-screen Show (4:3)</PresentationFormat>
  <Paragraphs>159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Ripple</vt:lpstr>
      <vt:lpstr> Upper Columbia River Site  Project Update  </vt:lpstr>
      <vt:lpstr>Slide 2</vt:lpstr>
      <vt:lpstr>Site Background</vt:lpstr>
      <vt:lpstr>Slide 4</vt:lpstr>
      <vt:lpstr>Slide 5</vt:lpstr>
      <vt:lpstr>Enforcement History</vt:lpstr>
      <vt:lpstr>EPA Project Partners</vt:lpstr>
      <vt:lpstr>RI / FS Studies Summary</vt:lpstr>
      <vt:lpstr>Fish Tissue </vt:lpstr>
      <vt:lpstr>Slide 10</vt:lpstr>
      <vt:lpstr>Results Example  PCBs in Fillet Tissues (&gt;12 in.)</vt:lpstr>
      <vt:lpstr>Surface Water Sampling</vt:lpstr>
      <vt:lpstr>Surface Water Results Example Lead (µg/L dissolved)</vt:lpstr>
      <vt:lpstr>Surface Water Results Example  Lead in in Disturbed Samples</vt:lpstr>
      <vt:lpstr>Beaches </vt:lpstr>
      <vt:lpstr>Beaches </vt:lpstr>
      <vt:lpstr>Beaches </vt:lpstr>
      <vt:lpstr>Recreational Use Survey </vt:lpstr>
      <vt:lpstr>Recreational Use Survey </vt:lpstr>
      <vt:lpstr>CCT Tribal Exposure Survey</vt:lpstr>
      <vt:lpstr>Sturgeon Toxicity Studies</vt:lpstr>
      <vt:lpstr>Sediment</vt:lpstr>
      <vt:lpstr>Other upcoming studies</vt:lpstr>
      <vt:lpstr>Overall schedule </vt:lpstr>
      <vt:lpstr>Slide 25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CSTAG Update</dc:title>
  <dc:creator>Bottcher &amp; Stifelman</dc:creator>
  <cp:lastModifiedBy>HBottche</cp:lastModifiedBy>
  <cp:revision>99</cp:revision>
  <dcterms:created xsi:type="dcterms:W3CDTF">2009-09-30T23:16:36Z</dcterms:created>
  <dcterms:modified xsi:type="dcterms:W3CDTF">2011-08-23T20:20:52Z</dcterms:modified>
</cp:coreProperties>
</file>